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0"/>
  </p:notesMasterIdLst>
  <p:handoutMasterIdLst>
    <p:handoutMasterId r:id="rId71"/>
  </p:handoutMasterIdLst>
  <p:sldIdLst>
    <p:sldId id="256" r:id="rId2"/>
    <p:sldId id="337" r:id="rId3"/>
    <p:sldId id="338" r:id="rId4"/>
    <p:sldId id="367" r:id="rId5"/>
    <p:sldId id="339" r:id="rId6"/>
    <p:sldId id="340" r:id="rId7"/>
    <p:sldId id="341" r:id="rId8"/>
    <p:sldId id="342" r:id="rId9"/>
    <p:sldId id="343" r:id="rId10"/>
    <p:sldId id="344" r:id="rId11"/>
    <p:sldId id="345" r:id="rId12"/>
    <p:sldId id="346" r:id="rId13"/>
    <p:sldId id="347" r:id="rId14"/>
    <p:sldId id="348" r:id="rId15"/>
    <p:sldId id="349" r:id="rId16"/>
    <p:sldId id="350" r:id="rId17"/>
    <p:sldId id="351" r:id="rId18"/>
    <p:sldId id="352" r:id="rId19"/>
    <p:sldId id="353" r:id="rId20"/>
    <p:sldId id="354" r:id="rId21"/>
    <p:sldId id="355" r:id="rId22"/>
    <p:sldId id="356" r:id="rId23"/>
    <p:sldId id="357" r:id="rId24"/>
    <p:sldId id="358" r:id="rId25"/>
    <p:sldId id="368" r:id="rId26"/>
    <p:sldId id="359" r:id="rId27"/>
    <p:sldId id="360" r:id="rId28"/>
    <p:sldId id="361" r:id="rId29"/>
    <p:sldId id="362" r:id="rId30"/>
    <p:sldId id="363" r:id="rId31"/>
    <p:sldId id="286" r:id="rId32"/>
    <p:sldId id="289" r:id="rId33"/>
    <p:sldId id="333" r:id="rId34"/>
    <p:sldId id="332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369" r:id="rId44"/>
    <p:sldId id="299" r:id="rId45"/>
    <p:sldId id="300" r:id="rId46"/>
    <p:sldId id="334" r:id="rId47"/>
    <p:sldId id="301" r:id="rId48"/>
    <p:sldId id="302" r:id="rId49"/>
    <p:sldId id="303" r:id="rId50"/>
    <p:sldId id="304" r:id="rId51"/>
    <p:sldId id="305" r:id="rId52"/>
    <p:sldId id="306" r:id="rId53"/>
    <p:sldId id="364" r:id="rId54"/>
    <p:sldId id="370" r:id="rId55"/>
    <p:sldId id="307" r:id="rId56"/>
    <p:sldId id="335" r:id="rId57"/>
    <p:sldId id="308" r:id="rId58"/>
    <p:sldId id="309" r:id="rId59"/>
    <p:sldId id="336" r:id="rId60"/>
    <p:sldId id="371" r:id="rId61"/>
    <p:sldId id="310" r:id="rId62"/>
    <p:sldId id="312" r:id="rId63"/>
    <p:sldId id="313" r:id="rId64"/>
    <p:sldId id="366" r:id="rId65"/>
    <p:sldId id="316" r:id="rId66"/>
    <p:sldId id="317" r:id="rId67"/>
    <p:sldId id="318" r:id="rId68"/>
    <p:sldId id="319" r:id="rId6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800000"/>
    <a:srgbClr val="6600CC"/>
    <a:srgbClr val="009999"/>
    <a:srgbClr val="000099"/>
    <a:srgbClr val="0099CC"/>
    <a:srgbClr val="000000"/>
    <a:srgbClr val="660066"/>
    <a:srgbClr val="003399"/>
    <a:srgbClr val="CC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74" autoAdjust="0"/>
    <p:restoredTop sz="94660"/>
  </p:normalViewPr>
  <p:slideViewPr>
    <p:cSldViewPr snapToGrid="0">
      <p:cViewPr>
        <p:scale>
          <a:sx n="100" d="100"/>
          <a:sy n="100" d="100"/>
        </p:scale>
        <p:origin x="-498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8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90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99DC9AA-A1FD-41DD-BA12-6B0BB8551E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65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5E96057-D11E-4341-8A42-26535F61DB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E5D38A-95DD-40F7-BE01-AB55D982AB4E}" type="slidenum">
              <a:rPr lang="en-US" smtClean="0"/>
              <a:pPr/>
              <a:t>26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E7B843-C679-4835-A012-EF76277F947D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866FAB-01A7-46B3-B6AF-E96D6BF1F89D}" type="slidenum">
              <a:rPr lang="en-US" smtClean="0"/>
              <a:pPr/>
              <a:t>47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E09EB1-6089-42BB-A0FA-58AE7A6DEDBA}" type="slidenum">
              <a:rPr lang="en-US" smtClean="0"/>
              <a:pPr/>
              <a:t>62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C42267-2AA9-4FBA-9CFC-53ED1E6B06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18B5BC-C63D-4ECF-AFD1-286D3FBB92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5F3685-BBFA-4AC6-9567-435048574A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B0EB2-F9A9-4D39-9776-B3B98CBADA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84BDC-8293-43BB-83E4-FAB9A6A856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18695D-DCEC-418B-BFD9-3519E5AF40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24953-703F-4734-ACB8-FF055C0EB4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9A5C3-30CE-480B-82B2-B3FBB77CFC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EE4360-73BB-4E31-BCA4-668CFDFD15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E68FA-A6F8-4409-944E-0733296AC0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88EDB-38B2-4B4A-8A35-0FD72431B2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8E3E76B-43D2-45B3-BEC1-9430B95380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ology.arizona.edu/chh/problem_sets/kidneysmetals/07t.htm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E:\Chapter_03\E_Animations_and_Videos\Animations\membrane_structure.mpg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hyperlink" Target="http://www.nastech.com/nastech/junctions_biology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gsu.edu/departments/chem/midden/MITBCT/mem/junct.html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bio.davidson.edu/Courses/Molbio/MolStudents/spring2003/Williford/assignment2_home.htm" TargetMode="Externa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academic.brooklyn.cuny.edu/biology/bio4fv/page/fluid_p.htm" TargetMode="Externa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jpeg"/><Relationship Id="rId5" Type="http://schemas.openxmlformats.org/officeDocument/2006/relationships/image" Target="../media/image34.jpeg"/><Relationship Id="rId4" Type="http://schemas.openxmlformats.org/officeDocument/2006/relationships/oleObject" Target="../embeddings/oleObject2.bin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listiceducator.com/neuron.htm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alberta.ca/~neuro/OnlineIntro/NeuronStructure.htm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bioon.com/book/biology/whole/image/3/3-11.tif.jpg" TargetMode="Externa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chm.bris.ac.uk/webprojects2006/Cowlishaw/mech%20synaptic%20transmission.htm" TargetMode="Externa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getbodysmart.com/ap/nervoussystem/neurophysiology/actionpotentials/menu/menu.html" TargetMode="Externa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homepage.psy.utexas.edu/homepage/class/Psy332/Salinas/Cells/Cells.html" TargetMode="External"/><Relationship Id="rId4" Type="http://schemas.openxmlformats.org/officeDocument/2006/relationships/hyperlink" Target="http://reinventioninc.blogspot.com/2005_01_01_reinventioninc_archive.html" TargetMode="Externa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4"/>
          <p:cNvSpPr>
            <a:spLocks noChangeArrowheads="1" noChangeShapeType="1" noTextEdit="1"/>
          </p:cNvSpPr>
          <p:nvPr/>
        </p:nvSpPr>
        <p:spPr bwMode="auto">
          <a:xfrm>
            <a:off x="2408238" y="803275"/>
            <a:ext cx="3962400" cy="962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5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ANP1105B</a:t>
            </a:r>
          </a:p>
        </p:txBody>
      </p:sp>
      <p:sp>
        <p:nvSpPr>
          <p:cNvPr id="4099" name="WordArt 5"/>
          <p:cNvSpPr>
            <a:spLocks noChangeArrowheads="1" noChangeShapeType="1" noTextEdit="1"/>
          </p:cNvSpPr>
          <p:nvPr/>
        </p:nvSpPr>
        <p:spPr bwMode="auto">
          <a:xfrm>
            <a:off x="1235075" y="2222500"/>
            <a:ext cx="7296150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4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Anatomy &amp; Physiology I</a:t>
            </a:r>
          </a:p>
        </p:txBody>
      </p:sp>
      <p:sp>
        <p:nvSpPr>
          <p:cNvPr id="4100" name="WordArt 6"/>
          <p:cNvSpPr>
            <a:spLocks noChangeArrowheads="1" noChangeShapeType="1" noTextEdit="1"/>
          </p:cNvSpPr>
          <p:nvPr/>
        </p:nvSpPr>
        <p:spPr bwMode="auto">
          <a:xfrm>
            <a:off x="71438" y="4237038"/>
            <a:ext cx="8918575" cy="148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9050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"/>
                <a:cs typeface="Arial"/>
              </a:rPr>
              <a:t>Chapter 2.</a:t>
            </a:r>
          </a:p>
          <a:p>
            <a:pPr algn="ctr"/>
            <a:r>
              <a:rPr lang="en-US" sz="3600" kern="10">
                <a:ln w="19050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"/>
                <a:cs typeface="Arial"/>
              </a:rPr>
              <a:t>Cellular Physiology of Nerve and Muscle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225743" y="1219200"/>
            <a:ext cx="8570912" cy="98488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basic structure according to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fluid mosaic model</a:t>
            </a:r>
            <a:r>
              <a:rPr lang="en-US" dirty="0">
                <a:solidFill>
                  <a:schemeClr val="accent2"/>
                </a:solidFill>
                <a:sym typeface="CommonBullets" pitchFamily="34" charset="2"/>
              </a:rPr>
              <a:t>: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  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phospholipid bilayer</a:t>
            </a:r>
            <a:r>
              <a:rPr lang="en-US" dirty="0">
                <a:sym typeface="CommonBullets" pitchFamily="34" charset="2"/>
              </a:rPr>
              <a:t>  -  what is a </a:t>
            </a:r>
            <a:r>
              <a:rPr lang="en-US" i="1" dirty="0">
                <a:sym typeface="CommonBullets" pitchFamily="34" charset="2"/>
              </a:rPr>
              <a:t>phospholipid??  what do we mean when we say the </a:t>
            </a:r>
            <a:r>
              <a:rPr lang="en-US" b="1" i="1" dirty="0">
                <a:solidFill>
                  <a:schemeClr val="accent2"/>
                </a:solidFill>
                <a:sym typeface="CommonBullets" pitchFamily="34" charset="2"/>
              </a:rPr>
              <a:t>hydrophilic</a:t>
            </a:r>
            <a:r>
              <a:rPr lang="en-US" i="1" dirty="0">
                <a:sym typeface="CommonBullets" pitchFamily="34" charset="2"/>
              </a:rPr>
              <a:t> and </a:t>
            </a:r>
            <a:r>
              <a:rPr lang="en-US" b="1" i="1" dirty="0">
                <a:solidFill>
                  <a:schemeClr val="accent2"/>
                </a:solidFill>
                <a:sym typeface="CommonBullets" pitchFamily="34" charset="2"/>
              </a:rPr>
              <a:t>hydrophobic</a:t>
            </a:r>
            <a:r>
              <a:rPr lang="en-US" i="1" dirty="0">
                <a:sym typeface="CommonBullets" pitchFamily="34" charset="2"/>
              </a:rPr>
              <a:t> ends of phospholipids??   </a:t>
            </a:r>
          </a:p>
        </p:txBody>
      </p:sp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260350" y="277813"/>
            <a:ext cx="8377238" cy="707886"/>
          </a:xfrm>
          <a:prstGeom prst="rect">
            <a:avLst/>
          </a:prstGeom>
          <a:noFill/>
          <a:ln w="9525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b="1" i="1" u="sng" dirty="0" smtClean="0">
                <a:solidFill>
                  <a:schemeClr val="accent2"/>
                </a:solidFill>
              </a:rPr>
              <a:t>2.1  </a:t>
            </a:r>
            <a:r>
              <a:rPr lang="en-US" b="1" i="1" u="sng" dirty="0">
                <a:solidFill>
                  <a:schemeClr val="accent2"/>
                </a:solidFill>
              </a:rPr>
              <a:t>Membrane transport (pp. 63-79)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      2.1.1 Describe the structure of the plasma membrane </a:t>
            </a:r>
          </a:p>
        </p:txBody>
      </p:sp>
      <p:sp>
        <p:nvSpPr>
          <p:cNvPr id="5124" name="Line 6"/>
          <p:cNvSpPr>
            <a:spLocks noChangeShapeType="1"/>
          </p:cNvSpPr>
          <p:nvPr/>
        </p:nvSpPr>
        <p:spPr bwMode="auto">
          <a:xfrm>
            <a:off x="188913" y="993775"/>
            <a:ext cx="8766175" cy="0"/>
          </a:xfrm>
          <a:prstGeom prst="line">
            <a:avLst/>
          </a:prstGeom>
          <a:noFill/>
          <a:ln w="9525">
            <a:solidFill>
              <a:srgbClr val="003399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8" name="Picture 2" descr="lipid bilay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125" y="3376462"/>
            <a:ext cx="3851275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44379" y="5683986"/>
            <a:ext cx="3935693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 dirty="0">
                <a:hlinkClick r:id="rId3"/>
              </a:rPr>
              <a:t>http://www.biology.arizona.edu/chh/problem_sets/kidneysmetals/07t.html</a:t>
            </a:r>
            <a:r>
              <a:rPr lang="en-US" sz="900" dirty="0"/>
              <a:t> </a:t>
            </a:r>
          </a:p>
        </p:txBody>
      </p:sp>
      <p:pic>
        <p:nvPicPr>
          <p:cNvPr id="10" name="Picture 4" descr="phospc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/>
          <a:stretch>
            <a:fillRect/>
          </a:stretch>
        </p:blipFill>
        <p:spPr bwMode="auto">
          <a:xfrm>
            <a:off x="5412868" y="2194225"/>
            <a:ext cx="3491119" cy="42354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406066" y="2709178"/>
            <a:ext cx="3176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660066"/>
                </a:solidFill>
              </a:rPr>
              <a:t>Phospholipid bilayer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3830505" y="6237170"/>
            <a:ext cx="2397125" cy="457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rgbClr val="FF99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phospholipid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64143" y="486151"/>
            <a:ext cx="776758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i="1" dirty="0" smtClean="0">
                <a:sym typeface="CommonBullets" pitchFamily="34" charset="2"/>
              </a:rPr>
              <a:t>Why do we say </a:t>
            </a:r>
            <a:r>
              <a:rPr lang="en-US" b="1" i="1" dirty="0" smtClean="0">
                <a:solidFill>
                  <a:schemeClr val="accent2"/>
                </a:solidFill>
                <a:sym typeface="CommonBullets" pitchFamily="34" charset="2"/>
              </a:rPr>
              <a:t>fluid</a:t>
            </a:r>
            <a:r>
              <a:rPr lang="en-US" b="1" i="1" dirty="0" smtClean="0">
                <a:sym typeface="CommonBullets" pitchFamily="34" charset="2"/>
              </a:rPr>
              <a:t> </a:t>
            </a:r>
            <a:r>
              <a:rPr lang="en-US" i="1" dirty="0" smtClean="0">
                <a:sym typeface="CommonBullets" pitchFamily="34" charset="2"/>
              </a:rPr>
              <a:t>mosaic model?? </a:t>
            </a:r>
            <a:r>
              <a:rPr lang="en-US" dirty="0" smtClean="0">
                <a:sym typeface="CommonBullets" pitchFamily="34" charset="2"/>
              </a:rPr>
              <a:t> 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 smtClean="0">
                <a:sym typeface="CommonBullets" pitchFamily="34" charset="2"/>
              </a:rPr>
              <a:t> </a:t>
            </a:r>
            <a:r>
              <a:rPr lang="en-US" b="1" dirty="0" smtClean="0">
                <a:solidFill>
                  <a:schemeClr val="accent2"/>
                </a:solidFill>
                <a:sym typeface="CommonBullets" pitchFamily="34" charset="2"/>
              </a:rPr>
              <a:t>integral membrane proteins</a:t>
            </a:r>
            <a:r>
              <a:rPr lang="en-US" dirty="0" smtClean="0">
                <a:sym typeface="CommonBullets" pitchFamily="34" charset="2"/>
              </a:rPr>
              <a:t> - span PM (transmembrane); </a:t>
            </a:r>
            <a:r>
              <a:rPr lang="en-US" b="1" dirty="0" smtClean="0">
                <a:solidFill>
                  <a:schemeClr val="accent2"/>
                </a:solidFill>
                <a:sym typeface="CommonBullets" pitchFamily="34" charset="2"/>
              </a:rPr>
              <a:t>hydrophilic</a:t>
            </a:r>
            <a:r>
              <a:rPr lang="en-US" dirty="0" smtClean="0">
                <a:sym typeface="CommonBullets" pitchFamily="34" charset="2"/>
              </a:rPr>
              <a:t> &amp; </a:t>
            </a:r>
            <a:r>
              <a:rPr lang="en-US" b="1" dirty="0" smtClean="0">
                <a:solidFill>
                  <a:schemeClr val="accent2"/>
                </a:solidFill>
                <a:sym typeface="CommonBullets" pitchFamily="34" charset="2"/>
              </a:rPr>
              <a:t>hydrophobic</a:t>
            </a:r>
            <a:r>
              <a:rPr lang="en-US" dirty="0" smtClean="0">
                <a:sym typeface="CommonBullets" pitchFamily="34" charset="2"/>
              </a:rPr>
              <a:t> regions; </a:t>
            </a:r>
            <a:r>
              <a:rPr lang="en-US" b="1" dirty="0" smtClean="0">
                <a:solidFill>
                  <a:schemeClr val="accent2"/>
                </a:solidFill>
                <a:sym typeface="CommonBullets" pitchFamily="34" charset="2"/>
              </a:rPr>
              <a:t>channels</a:t>
            </a:r>
            <a:r>
              <a:rPr lang="en-US" b="1" dirty="0" smtClean="0">
                <a:sym typeface="CommonBullets" pitchFamily="34" charset="2"/>
              </a:rPr>
              <a:t>, </a:t>
            </a:r>
            <a:r>
              <a:rPr lang="en-US" b="1" dirty="0" smtClean="0">
                <a:solidFill>
                  <a:schemeClr val="accent2"/>
                </a:solidFill>
                <a:sym typeface="CommonBullets" pitchFamily="34" charset="2"/>
              </a:rPr>
              <a:t>carriers</a:t>
            </a:r>
            <a:endParaRPr lang="en-CA" dirty="0">
              <a:solidFill>
                <a:schemeClr val="accent2"/>
              </a:solidFill>
            </a:endParaRPr>
          </a:p>
        </p:txBody>
      </p:sp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1636295" y="1828800"/>
            <a:ext cx="5909912" cy="4244741"/>
            <a:chOff x="2831336" y="3657601"/>
            <a:chExt cx="3929952" cy="2996588"/>
          </a:xfrm>
        </p:grpSpPr>
        <p:pic>
          <p:nvPicPr>
            <p:cNvPr id="9" name="Picture 7" descr="E:\Chapter_03\B_JPEG_Images_and_Tables\b_unlabeled\figure_03_03_unlabeled.jpg"/>
            <p:cNvPicPr>
              <a:picLocks noChangeAspect="1" noChangeArrowheads="1"/>
            </p:cNvPicPr>
            <p:nvPr/>
          </p:nvPicPr>
          <p:blipFill>
            <a:blip r:embed="rId2" cstate="print"/>
            <a:srcRect l="29317" t="20354" r="6425" b="37651"/>
            <a:stretch>
              <a:fillRect/>
            </a:stretch>
          </p:blipFill>
          <p:spPr bwMode="auto">
            <a:xfrm>
              <a:off x="2831336" y="3657601"/>
              <a:ext cx="3929952" cy="2996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129478" y="6228050"/>
              <a:ext cx="1057275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b="1">
                  <a:solidFill>
                    <a:srgbClr val="7030A0"/>
                  </a:solidFill>
                </a:rPr>
                <a:t>Fig. 3.3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embrane_structure.mpg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455420" y="1565910"/>
            <a:ext cx="6096000" cy="4572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48740" y="617220"/>
            <a:ext cx="6369179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9999"/>
                </a:solidFill>
              </a:rPr>
              <a:t>Chapter 3 Animation:  Plasma Membrane Structure</a:t>
            </a:r>
          </a:p>
          <a:p>
            <a:pPr algn="ctr"/>
            <a:r>
              <a:rPr lang="en-US" sz="1800" dirty="0" smtClean="0">
                <a:solidFill>
                  <a:srgbClr val="009999"/>
                </a:solidFill>
              </a:rPr>
              <a:t>(see Mastering Study Area)</a:t>
            </a:r>
            <a:endParaRPr lang="en-US" sz="1800" dirty="0">
              <a:solidFill>
                <a:srgbClr val="0099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71438"/>
            <a:ext cx="91440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en-US" i="1">
                <a:solidFill>
                  <a:srgbClr val="6600CC"/>
                </a:solidFill>
              </a:rPr>
              <a:t>2.1.1.2: Associate functions with each of the following: peripheral and integral membrane proteins, cytoskeleton, glycocalyx, cholesterol</a:t>
            </a:r>
            <a:r>
              <a:rPr lang="en-US" i="1" u="sng">
                <a:solidFill>
                  <a:srgbClr val="660066"/>
                </a:solidFill>
              </a:rPr>
              <a:t> </a:t>
            </a:r>
          </a:p>
          <a:p>
            <a:pPr marL="342900" indent="-342900"/>
            <a:endParaRPr lang="en-US" sz="800" i="1" u="sng">
              <a:solidFill>
                <a:srgbClr val="660066"/>
              </a:solidFill>
            </a:endParaRPr>
          </a:p>
          <a:p>
            <a:pPr marL="342900" indent="-342900"/>
            <a:r>
              <a:rPr lang="en-US"/>
              <a:t>1.  </a:t>
            </a:r>
            <a:r>
              <a:rPr lang="en-US" b="1">
                <a:solidFill>
                  <a:srgbClr val="6600CC"/>
                </a:solidFill>
              </a:rPr>
              <a:t>Peripheral proteins:</a:t>
            </a:r>
            <a:r>
              <a:rPr lang="en-US"/>
              <a:t>  attached to integral proteins (usually internal side of PM); can be enzymes, involved in attachment functions, shape changes . . </a:t>
            </a:r>
          </a:p>
          <a:p>
            <a:pPr marL="342900" indent="-342900"/>
            <a:r>
              <a:rPr lang="en-US"/>
              <a:t>2.  </a:t>
            </a:r>
            <a:r>
              <a:rPr lang="en-US" b="1">
                <a:solidFill>
                  <a:srgbClr val="6600CC"/>
                </a:solidFill>
              </a:rPr>
              <a:t>Cytoskeleton:</a:t>
            </a:r>
            <a:r>
              <a:rPr lang="en-US" b="1"/>
              <a:t>  </a:t>
            </a:r>
            <a:r>
              <a:rPr lang="en-US"/>
              <a:t>anchors to PM; can also interact with receptors (eg: ??)</a:t>
            </a:r>
          </a:p>
          <a:p>
            <a:pPr marL="342900" indent="-342900"/>
            <a:r>
              <a:rPr lang="en-US"/>
              <a:t>3.  </a:t>
            </a:r>
            <a:r>
              <a:rPr lang="en-US" b="1">
                <a:solidFill>
                  <a:srgbClr val="6600CC"/>
                </a:solidFill>
              </a:rPr>
              <a:t>Glycocalyx:</a:t>
            </a:r>
            <a:r>
              <a:rPr lang="en-US"/>
              <a:t>  ensemble of carbohydrates attached to lipids &amp; proteins on extracellular face; “sugar coating” on PM </a:t>
            </a:r>
          </a:p>
          <a:p>
            <a:pPr marL="800100" lvl="1" indent="-342900" algn="ctr"/>
            <a:r>
              <a:rPr lang="en-US" i="1">
                <a:solidFill>
                  <a:srgbClr val="6600CC"/>
                </a:solidFill>
              </a:rPr>
              <a:t>NB:  glycocalyx changes when cell becomes cancerous - can even change repeatedly to avoid recognition by immune system</a:t>
            </a:r>
            <a:endParaRPr lang="en-US"/>
          </a:p>
          <a:p>
            <a:pPr marL="342900" indent="-342900"/>
            <a:r>
              <a:rPr lang="en-US"/>
              <a:t>4.  </a:t>
            </a:r>
            <a:r>
              <a:rPr lang="en-US" b="1">
                <a:solidFill>
                  <a:srgbClr val="6600CC"/>
                </a:solidFill>
              </a:rPr>
              <a:t>Cholesterol:</a:t>
            </a:r>
            <a:r>
              <a:rPr lang="en-US" b="1"/>
              <a:t> </a:t>
            </a:r>
            <a:r>
              <a:rPr lang="en-US"/>
              <a:t>overall: </a:t>
            </a:r>
            <a:r>
              <a:rPr lang="en-US" i="1">
                <a:solidFill>
                  <a:srgbClr val="6600CC"/>
                </a:solidFill>
              </a:rPr>
              <a:t>reduces</a:t>
            </a:r>
            <a:r>
              <a:rPr lang="en-US"/>
              <a:t> general membrane fluidity &amp; stabilizes its structure – too much cholesterol causes membranes to lose flexibility</a:t>
            </a:r>
          </a:p>
        </p:txBody>
      </p:sp>
      <p:pic>
        <p:nvPicPr>
          <p:cNvPr id="7171" name="Picture 5" descr="E:\Chapter_03\B_JPEG_Images_and_Tables\b_unlabeled\figure_03_03_unlabeled.jpg"/>
          <p:cNvPicPr>
            <a:picLocks noChangeAspect="1" noChangeArrowheads="1"/>
          </p:cNvPicPr>
          <p:nvPr/>
        </p:nvPicPr>
        <p:blipFill>
          <a:blip r:embed="rId2" cstate="print"/>
          <a:srcRect l="7460" t="26981" b="30164"/>
          <a:stretch>
            <a:fillRect/>
          </a:stretch>
        </p:blipFill>
        <p:spPr bwMode="auto">
          <a:xfrm>
            <a:off x="1965325" y="3956050"/>
            <a:ext cx="5246688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2463800" y="6254750"/>
            <a:ext cx="919163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1">
                <a:solidFill>
                  <a:srgbClr val="7030A0"/>
                </a:solidFill>
                <a:latin typeface="Arial Narrow" pitchFamily="34" charset="0"/>
              </a:rPr>
              <a:t>Fig. 3.3</a:t>
            </a:r>
            <a:endParaRPr lang="en-CA" b="1">
              <a:solidFill>
                <a:srgbClr val="7030A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sotw9_temp0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r="62346" b="48102"/>
          <a:stretch>
            <a:fillRect/>
          </a:stretch>
        </p:blipFill>
        <p:spPr bwMode="auto">
          <a:xfrm>
            <a:off x="552450" y="833438"/>
            <a:ext cx="1733550" cy="531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470150" y="1535113"/>
            <a:ext cx="1184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/>
              <a:t>transport</a:t>
            </a:r>
            <a:endParaRPr lang="en-CA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471738" y="3305175"/>
            <a:ext cx="1919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/>
              <a:t>enzyme activity</a:t>
            </a:r>
            <a:endParaRPr lang="en-CA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2460625" y="4930775"/>
            <a:ext cx="1985963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/>
              <a:t>receptors for signal transduction</a:t>
            </a:r>
            <a:endParaRPr lang="en-CA"/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5983288" y="6253163"/>
            <a:ext cx="97155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/>
              <a:t>Fig. 3.4</a:t>
            </a:r>
            <a:endParaRPr lang="en-CA" b="1"/>
          </a:p>
        </p:txBody>
      </p:sp>
      <p:pic>
        <p:nvPicPr>
          <p:cNvPr id="6151" name="Picture 7" descr="msotw9_temp0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t="51666" r="62346"/>
          <a:stretch>
            <a:fillRect/>
          </a:stretch>
        </p:blipFill>
        <p:spPr bwMode="auto">
          <a:xfrm>
            <a:off x="4789488" y="1106488"/>
            <a:ext cx="1717675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6845300" y="1492250"/>
            <a:ext cx="15636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/>
              <a:t>intercellular joining</a:t>
            </a:r>
            <a:endParaRPr lang="en-CA"/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6904038" y="3263900"/>
            <a:ext cx="1660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/>
              <a:t>cell-cell recognition</a:t>
            </a:r>
            <a:endParaRPr lang="en-CA"/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7015163" y="4927600"/>
            <a:ext cx="16129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/>
              <a:t>attachment to ECM</a:t>
            </a:r>
            <a:endParaRPr lang="en-CA"/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819150" y="268288"/>
            <a:ext cx="71104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/>
              <a:t>Some Functions of Plasma Membrane Proteins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5"/>
          <p:cNvSpPr txBox="1">
            <a:spLocks noChangeArrowheads="1"/>
          </p:cNvSpPr>
          <p:nvPr/>
        </p:nvSpPr>
        <p:spPr bwMode="auto">
          <a:xfrm>
            <a:off x="188913" y="242888"/>
            <a:ext cx="89550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>
              <a:spcBef>
                <a:spcPct val="50000"/>
              </a:spcBef>
            </a:pPr>
            <a:r>
              <a:rPr lang="en-US" i="1"/>
              <a:t>2.1.1.3: Distinguish (structurally and functionally) between: tight junctions, desmosomes, gap junctions</a:t>
            </a:r>
          </a:p>
        </p:txBody>
      </p:sp>
      <p:sp>
        <p:nvSpPr>
          <p:cNvPr id="9219" name="TextBox 3"/>
          <p:cNvSpPr txBox="1">
            <a:spLocks noChangeArrowheads="1"/>
          </p:cNvSpPr>
          <p:nvPr/>
        </p:nvSpPr>
        <p:spPr bwMode="auto">
          <a:xfrm>
            <a:off x="2181225" y="5584825"/>
            <a:ext cx="17843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solidFill>
                  <a:srgbClr val="7030A0"/>
                </a:solidFill>
              </a:rPr>
              <a:t>Fig. 3.5</a:t>
            </a:r>
          </a:p>
        </p:txBody>
      </p:sp>
      <p:pic>
        <p:nvPicPr>
          <p:cNvPr id="9220" name="Picture 5" descr="E:\Chapter_03\D_JPEG_Images_and_Tables\Unlabeled_without_leaders\figure_03_05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16803" t="5537" r="25209" b="55687"/>
          <a:stretch>
            <a:fillRect/>
          </a:stretch>
        </p:blipFill>
        <p:spPr bwMode="auto">
          <a:xfrm>
            <a:off x="223838" y="1060450"/>
            <a:ext cx="8108950" cy="448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69888" y="4271963"/>
            <a:ext cx="4267200" cy="181451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b="1">
                <a:sym typeface="CommonBullets" pitchFamily="34" charset="2"/>
              </a:rPr>
              <a:t>fusion of adjacent plasma membranes to prevent passage of molecules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b="1" i="1">
                <a:solidFill>
                  <a:srgbClr val="0099FF"/>
                </a:solidFill>
                <a:sym typeface="CommonBullets" pitchFamily="34" charset="2"/>
              </a:rPr>
              <a:t>why would these structures be important in the lining of the digestive tract?</a:t>
            </a:r>
          </a:p>
        </p:txBody>
      </p:sp>
      <p:sp>
        <p:nvSpPr>
          <p:cNvPr id="10243" name="Text Box 3" descr="Newsprint"/>
          <p:cNvSpPr txBox="1">
            <a:spLocks noChangeArrowheads="1"/>
          </p:cNvSpPr>
          <p:nvPr/>
        </p:nvSpPr>
        <p:spPr bwMode="auto">
          <a:xfrm>
            <a:off x="0" y="6613525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grpSp>
        <p:nvGrpSpPr>
          <p:cNvPr id="10244" name="Group 6"/>
          <p:cNvGrpSpPr>
            <a:grpSpLocks/>
          </p:cNvGrpSpPr>
          <p:nvPr/>
        </p:nvGrpSpPr>
        <p:grpSpPr bwMode="auto">
          <a:xfrm>
            <a:off x="4789488" y="696913"/>
            <a:ext cx="3849687" cy="4805362"/>
            <a:chOff x="3188" y="730"/>
            <a:chExt cx="2254" cy="2736"/>
          </a:xfrm>
        </p:grpSpPr>
        <p:pic>
          <p:nvPicPr>
            <p:cNvPr id="10249" name="Picture 7" descr="img_junction_structure"/>
            <p:cNvPicPr>
              <a:picLocks noChangeAspect="1" noChangeArrowheads="1"/>
            </p:cNvPicPr>
            <p:nvPr/>
          </p:nvPicPr>
          <p:blipFill>
            <a:blip r:embed="rId3" cstate="print">
              <a:lum bright="-6000" contrast="12000"/>
            </a:blip>
            <a:srcRect r="49319" b="29041"/>
            <a:stretch>
              <a:fillRect/>
            </a:stretch>
          </p:blipFill>
          <p:spPr bwMode="auto">
            <a:xfrm>
              <a:off x="3188" y="730"/>
              <a:ext cx="2225" cy="27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50" name="Rectangle 8"/>
            <p:cNvSpPr>
              <a:spLocks noChangeArrowheads="1"/>
            </p:cNvSpPr>
            <p:nvPr/>
          </p:nvSpPr>
          <p:spPr bwMode="auto">
            <a:xfrm>
              <a:off x="5035" y="1738"/>
              <a:ext cx="407" cy="17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245" name="Rectangle 9"/>
          <p:cNvSpPr>
            <a:spLocks noChangeArrowheads="1"/>
          </p:cNvSpPr>
          <p:nvPr/>
        </p:nvSpPr>
        <p:spPr bwMode="auto">
          <a:xfrm>
            <a:off x="5602288" y="5530850"/>
            <a:ext cx="30400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http://www.nastech.com/nastech/junctions_biology</a:t>
            </a:r>
            <a:r>
              <a:rPr lang="en-US" sz="1000"/>
              <a:t> </a:t>
            </a:r>
          </a:p>
        </p:txBody>
      </p:sp>
      <p:sp>
        <p:nvSpPr>
          <p:cNvPr id="10246" name="Text Box 10"/>
          <p:cNvSpPr txBox="1">
            <a:spLocks noChangeArrowheads="1"/>
          </p:cNvSpPr>
          <p:nvPr/>
        </p:nvSpPr>
        <p:spPr bwMode="auto">
          <a:xfrm>
            <a:off x="2809875" y="3389313"/>
            <a:ext cx="1082675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/>
              <a:t>Fig. 3.5a</a:t>
            </a:r>
          </a:p>
        </p:txBody>
      </p:sp>
      <p:pic>
        <p:nvPicPr>
          <p:cNvPr id="10247" name="Picture 11" descr="E:\Chapter_03\B_JPEG_Images_and_Tables\b_unlabeled\figure_03_05a_unlabeled.jpg"/>
          <p:cNvPicPr>
            <a:picLocks noChangeAspect="1" noChangeArrowheads="1"/>
          </p:cNvPicPr>
          <p:nvPr/>
        </p:nvPicPr>
        <p:blipFill>
          <a:blip r:embed="rId5" cstate="print"/>
          <a:srcRect l="16954" t="47789" r="60843" b="15457"/>
          <a:stretch>
            <a:fillRect/>
          </a:stretch>
        </p:blipFill>
        <p:spPr bwMode="auto">
          <a:xfrm>
            <a:off x="517525" y="1260475"/>
            <a:ext cx="2281238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8" name="Rectangle 13"/>
          <p:cNvSpPr>
            <a:spLocks noChangeArrowheads="1"/>
          </p:cNvSpPr>
          <p:nvPr/>
        </p:nvSpPr>
        <p:spPr bwMode="auto">
          <a:xfrm>
            <a:off x="474663" y="323850"/>
            <a:ext cx="32512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u="sng">
                <a:solidFill>
                  <a:srgbClr val="0099FF"/>
                </a:solidFill>
              </a:rPr>
              <a:t> 2a.  Tight Junctions: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4406900" y="6124575"/>
            <a:ext cx="1608138" cy="401638"/>
          </a:xfrm>
          <a:prstGeom prst="rect">
            <a:avLst/>
          </a:prstGeom>
          <a:solidFill>
            <a:schemeClr val="bg1"/>
          </a:solidFill>
          <a:ln w="9525">
            <a:solidFill>
              <a:srgbClr val="00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/>
              <a:t>Fig. 3.5b &amp; c</a:t>
            </a:r>
          </a:p>
        </p:txBody>
      </p:sp>
      <p:sp>
        <p:nvSpPr>
          <p:cNvPr id="11267" name="Rectangle 5"/>
          <p:cNvSpPr>
            <a:spLocks noChangeArrowheads="1"/>
          </p:cNvSpPr>
          <p:nvPr/>
        </p:nvSpPr>
        <p:spPr bwMode="auto">
          <a:xfrm>
            <a:off x="4411663" y="433388"/>
            <a:ext cx="4398962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u="sng">
                <a:solidFill>
                  <a:srgbClr val="0099FF"/>
                </a:solidFill>
                <a:sym typeface="CommonBullets" pitchFamily="34" charset="2"/>
              </a:rPr>
              <a:t>2b.  Desmosomes:</a:t>
            </a:r>
          </a:p>
          <a:p>
            <a:r>
              <a:rPr lang="en-US" b="1">
                <a:solidFill>
                  <a:srgbClr val="0099FF"/>
                </a:solidFill>
                <a:sym typeface="CommonBullets" pitchFamily="34" charset="2"/>
              </a:rPr>
              <a:t>anchoring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ym typeface="CommonBullets" pitchFamily="34" charset="2"/>
              </a:rPr>
              <a:t>junctions:  molecular linking of cells to resist mechanical stress</a:t>
            </a:r>
          </a:p>
          <a:p>
            <a:r>
              <a:rPr lang="en-US" b="1" i="1">
                <a:sym typeface="CommonBullets" pitchFamily="34" charset="2"/>
              </a:rPr>
              <a:t>plaque</a:t>
            </a:r>
          </a:p>
          <a:p>
            <a:r>
              <a:rPr lang="en-US" b="1" i="1">
                <a:sym typeface="CommonBullets" pitchFamily="34" charset="2"/>
              </a:rPr>
              <a:t>linker proteins</a:t>
            </a:r>
          </a:p>
          <a:p>
            <a:r>
              <a:rPr lang="en-US" b="1" i="1">
                <a:sym typeface="CommonBullets" pitchFamily="34" charset="2"/>
              </a:rPr>
              <a:t>keratin filaments</a:t>
            </a:r>
          </a:p>
          <a:p>
            <a:r>
              <a:rPr lang="en-US" b="1" i="1">
                <a:solidFill>
                  <a:srgbClr val="0099FF"/>
                </a:solidFill>
                <a:sym typeface="CommonBullets" pitchFamily="34" charset="2"/>
              </a:rPr>
              <a:t>Where are desmosomes found?</a:t>
            </a:r>
          </a:p>
          <a:p>
            <a:endParaRPr lang="en-US" b="1" i="1">
              <a:solidFill>
                <a:srgbClr val="0099FF"/>
              </a:solidFill>
              <a:sym typeface="CommonBullets" pitchFamily="34" charset="2"/>
            </a:endParaRPr>
          </a:p>
          <a:p>
            <a:endParaRPr lang="en-US" b="1" i="1">
              <a:solidFill>
                <a:srgbClr val="0099FF"/>
              </a:solidFill>
              <a:sym typeface="CommonBullets" pitchFamily="34" charset="2"/>
            </a:endParaRPr>
          </a:p>
          <a:p>
            <a:r>
              <a:rPr lang="en-US" b="1" u="sng">
                <a:solidFill>
                  <a:srgbClr val="0099FF"/>
                </a:solidFill>
              </a:rPr>
              <a:t>2c.  Gap Junctions:</a:t>
            </a:r>
            <a:endParaRPr lang="en-US" b="1">
              <a:solidFill>
                <a:srgbClr val="0099FF"/>
              </a:solidFill>
            </a:endParaRPr>
          </a:p>
          <a:p>
            <a:r>
              <a:rPr lang="en-US" b="1">
                <a:sym typeface="CommonBullets" pitchFamily="34" charset="2"/>
              </a:rPr>
              <a:t>molecular </a:t>
            </a:r>
            <a:r>
              <a:rPr lang="en-US" b="1">
                <a:solidFill>
                  <a:srgbClr val="0099FF"/>
                </a:solidFill>
                <a:sym typeface="CommonBullets" pitchFamily="34" charset="2"/>
              </a:rPr>
              <a:t>channels</a:t>
            </a:r>
            <a:r>
              <a:rPr lang="en-US" b="1">
                <a:sym typeface="CommonBullets" pitchFamily="34" charset="2"/>
              </a:rPr>
              <a:t> between cells to allow passage of cytoplasmic molecules</a:t>
            </a:r>
            <a:endParaRPr lang="en-US" b="1">
              <a:solidFill>
                <a:srgbClr val="800080"/>
              </a:solidFill>
            </a:endParaRPr>
          </a:p>
          <a:p>
            <a:r>
              <a:rPr lang="en-US" b="1" i="1">
                <a:solidFill>
                  <a:srgbClr val="0099FF"/>
                </a:solidFill>
                <a:sym typeface="CommonBullets" pitchFamily="34" charset="2"/>
              </a:rPr>
              <a:t>connexins</a:t>
            </a:r>
            <a:endParaRPr lang="en-US" b="1" i="1">
              <a:sym typeface="CommonBullets" pitchFamily="34" charset="2"/>
            </a:endParaRPr>
          </a:p>
          <a:p>
            <a:r>
              <a:rPr lang="en-US" b="1">
                <a:sym typeface="CommonBullets" pitchFamily="34" charset="2"/>
              </a:rPr>
              <a:t>electrically-excitable tissues</a:t>
            </a:r>
          </a:p>
        </p:txBody>
      </p:sp>
      <p:pic>
        <p:nvPicPr>
          <p:cNvPr id="11268" name="Picture 6" descr="E:\Chapter_03\B_JPEG_Images_and_Tables\b_unlabeled\figure_03_05b_unlabeled.jpg"/>
          <p:cNvPicPr>
            <a:picLocks noChangeAspect="1" noChangeArrowheads="1"/>
          </p:cNvPicPr>
          <p:nvPr/>
        </p:nvPicPr>
        <p:blipFill>
          <a:blip r:embed="rId2" cstate="print"/>
          <a:srcRect l="29680" t="47719" r="38930" b="13899"/>
          <a:stretch>
            <a:fillRect/>
          </a:stretch>
        </p:blipFill>
        <p:spPr bwMode="auto">
          <a:xfrm>
            <a:off x="892175" y="352425"/>
            <a:ext cx="2667000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7" descr="E:\Chapter_03\B_JPEG_Images_and_Tables\b_unlabeled\figure_03_05c_unlabeled.jpg"/>
          <p:cNvPicPr>
            <a:picLocks noChangeAspect="1" noChangeArrowheads="1"/>
          </p:cNvPicPr>
          <p:nvPr/>
        </p:nvPicPr>
        <p:blipFill>
          <a:blip r:embed="rId3" cstate="print"/>
          <a:srcRect l="57100" t="47893" r="25731" b="13554"/>
          <a:stretch>
            <a:fillRect/>
          </a:stretch>
        </p:blipFill>
        <p:spPr bwMode="auto">
          <a:xfrm>
            <a:off x="1487488" y="3459163"/>
            <a:ext cx="1630362" cy="274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61950" y="220663"/>
            <a:ext cx="8183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 u="sng"/>
              <a:t>2.1.1.4:  List 4 functions of plasma membranes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47700" y="708025"/>
            <a:ext cx="77247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20000"/>
              </a:lnSpc>
              <a:buFontTx/>
              <a:buAutoNum type="arabicPeriod"/>
            </a:pPr>
            <a:r>
              <a:rPr lang="en-US">
                <a:sym typeface="CommonBullets" pitchFamily="34" charset="2"/>
              </a:rPr>
              <a:t>effective barrier between the intracellular &amp; extracellular fluids</a:t>
            </a:r>
          </a:p>
          <a:p>
            <a:pPr marL="342900" indent="-342900">
              <a:lnSpc>
                <a:spcPct val="120000"/>
              </a:lnSpc>
              <a:buFontTx/>
              <a:buAutoNum type="arabicPeriod"/>
            </a:pPr>
            <a:r>
              <a:rPr lang="en-US" b="1">
                <a:solidFill>
                  <a:srgbClr val="0099FF"/>
                </a:solidFill>
                <a:sym typeface="CommonBullets" pitchFamily="34" charset="2"/>
              </a:rPr>
              <a:t>selectively permeable</a:t>
            </a:r>
            <a:endParaRPr lang="en-US">
              <a:solidFill>
                <a:srgbClr val="0099FF"/>
              </a:solidFill>
              <a:sym typeface="CommonBullets" pitchFamily="34" charset="2"/>
            </a:endParaRPr>
          </a:p>
          <a:p>
            <a:pPr marL="342900" indent="-342900">
              <a:lnSpc>
                <a:spcPct val="120000"/>
              </a:lnSpc>
              <a:buFontTx/>
              <a:buAutoNum type="arabicPeriod"/>
            </a:pPr>
            <a:r>
              <a:rPr lang="en-US">
                <a:sym typeface="CommonBullets" pitchFamily="34" charset="2"/>
              </a:rPr>
              <a:t>allows the cell to respond to changes in the extracellular fluid</a:t>
            </a:r>
          </a:p>
          <a:p>
            <a:pPr marL="342900" indent="-342900">
              <a:lnSpc>
                <a:spcPct val="120000"/>
              </a:lnSpc>
              <a:buFontTx/>
              <a:buAutoNum type="arabicPeriod"/>
            </a:pPr>
            <a:r>
              <a:rPr lang="en-US">
                <a:sym typeface="CommonBullets" pitchFamily="34" charset="2"/>
              </a:rPr>
              <a:t>site of cell-to-cell interaction and recognition</a:t>
            </a:r>
          </a:p>
        </p:txBody>
      </p:sp>
      <p:pic>
        <p:nvPicPr>
          <p:cNvPr id="12292" name="Picture 4" descr="junctionma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925" y="2220913"/>
            <a:ext cx="2803525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0" y="6626225"/>
            <a:ext cx="3898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>
                <a:hlinkClick r:id="rId3"/>
              </a:rPr>
              <a:t>http://www.bgsu.edu/departments/chem/midden/MITBCT/mem/junct.html</a:t>
            </a:r>
            <a:r>
              <a:rPr lang="en-US" sz="900"/>
              <a:t> </a:t>
            </a:r>
          </a:p>
        </p:txBody>
      </p:sp>
      <p:grpSp>
        <p:nvGrpSpPr>
          <p:cNvPr id="12294" name="Group 6"/>
          <p:cNvGrpSpPr>
            <a:grpSpLocks/>
          </p:cNvGrpSpPr>
          <p:nvPr/>
        </p:nvGrpSpPr>
        <p:grpSpPr bwMode="auto">
          <a:xfrm>
            <a:off x="3538538" y="2333625"/>
            <a:ext cx="5400675" cy="4098925"/>
            <a:chOff x="2229" y="1470"/>
            <a:chExt cx="3402" cy="2582"/>
          </a:xfrm>
        </p:grpSpPr>
        <p:pic>
          <p:nvPicPr>
            <p:cNvPr id="12296" name="Picture 7" descr="Slide2"/>
            <p:cNvPicPr>
              <a:picLocks noChangeAspect="1" noChangeArrowheads="1"/>
            </p:cNvPicPr>
            <p:nvPr/>
          </p:nvPicPr>
          <p:blipFill>
            <a:blip r:embed="rId4" cstate="print">
              <a:lum bright="-6000" contrast="12000"/>
            </a:blip>
            <a:srcRect l="7240" t="5869" r="7500" b="6563"/>
            <a:stretch>
              <a:fillRect/>
            </a:stretch>
          </p:blipFill>
          <p:spPr bwMode="auto">
            <a:xfrm>
              <a:off x="2229" y="1501"/>
              <a:ext cx="3312" cy="25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297" name="Rectangle 8"/>
            <p:cNvSpPr>
              <a:spLocks noChangeArrowheads="1"/>
            </p:cNvSpPr>
            <p:nvPr/>
          </p:nvSpPr>
          <p:spPr bwMode="auto">
            <a:xfrm>
              <a:off x="5254" y="1470"/>
              <a:ext cx="377" cy="96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295" name="Rectangle 9"/>
          <p:cNvSpPr>
            <a:spLocks noChangeArrowheads="1"/>
          </p:cNvSpPr>
          <p:nvPr/>
        </p:nvSpPr>
        <p:spPr bwMode="auto">
          <a:xfrm>
            <a:off x="3527425" y="6389688"/>
            <a:ext cx="5422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900">
                <a:hlinkClick r:id="rId5"/>
              </a:rPr>
              <a:t>http://www.bio.davidson.edu/Courses/Molbio/MolStudents/spring2003/Williford/assignment2_home.htm</a:t>
            </a:r>
            <a:r>
              <a:rPr lang="en-US" sz="9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04788" y="79375"/>
            <a:ext cx="8513762" cy="71120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4163" indent="-284163">
              <a:spcBef>
                <a:spcPct val="50000"/>
              </a:spcBef>
            </a:pPr>
            <a:r>
              <a:rPr lang="en-US"/>
              <a:t>2.1.2  Describe and differentiate among the various types of transport across the plasma membrane</a:t>
            </a:r>
          </a:p>
        </p:txBody>
      </p:sp>
      <p:sp>
        <p:nvSpPr>
          <p:cNvPr id="13315" name="Text Box 6"/>
          <p:cNvSpPr txBox="1">
            <a:spLocks noChangeArrowheads="1"/>
          </p:cNvSpPr>
          <p:nvPr/>
        </p:nvSpPr>
        <p:spPr bwMode="auto">
          <a:xfrm>
            <a:off x="307975" y="928688"/>
            <a:ext cx="8545513" cy="2093586"/>
          </a:xfrm>
          <a:prstGeom prst="rect">
            <a:avLst/>
          </a:prstGeom>
          <a:noFill/>
          <a:ln w="38100" cmpd="dbl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cs typeface="Arial" charset="0"/>
                <a:sym typeface="CommonBullets" pitchFamily="34" charset="2"/>
              </a:rPr>
              <a:t>•  </a:t>
            </a:r>
            <a:r>
              <a:rPr lang="en-US" b="1" i="1" dirty="0">
                <a:solidFill>
                  <a:srgbClr val="3366CC"/>
                </a:solidFill>
                <a:sym typeface="CommonBullets" pitchFamily="34" charset="2"/>
              </a:rPr>
              <a:t>selectively permeable</a:t>
            </a:r>
            <a:r>
              <a:rPr lang="en-US" dirty="0">
                <a:sym typeface="CommonBullets" pitchFamily="34" charset="2"/>
              </a:rPr>
              <a:t> barrier between </a:t>
            </a:r>
            <a:r>
              <a:rPr lang="en-US" i="1" dirty="0">
                <a:solidFill>
                  <a:srgbClr val="3366CC"/>
                </a:solidFill>
                <a:sym typeface="CommonBullets" pitchFamily="34" charset="2"/>
              </a:rPr>
              <a:t>interstitial fluid</a:t>
            </a:r>
            <a:r>
              <a:rPr lang="en-US" dirty="0">
                <a:sym typeface="CommonBullets" pitchFamily="34" charset="2"/>
              </a:rPr>
              <a:t> and </a:t>
            </a:r>
            <a:r>
              <a:rPr lang="en-US" i="1" dirty="0">
                <a:solidFill>
                  <a:srgbClr val="3366CC"/>
                </a:solidFill>
                <a:sym typeface="CommonBullets" pitchFamily="34" charset="2"/>
              </a:rPr>
              <a:t>cytoplasm</a:t>
            </a:r>
            <a:r>
              <a:rPr lang="en-US" dirty="0">
                <a:sym typeface="CommonBullets" pitchFamily="34" charset="2"/>
              </a:rPr>
              <a:t> </a:t>
            </a:r>
          </a:p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b="1" i="1" dirty="0">
                <a:solidFill>
                  <a:srgbClr val="3366CC"/>
                </a:solidFill>
                <a:sym typeface="CommonBullets" pitchFamily="34" charset="2"/>
              </a:rPr>
              <a:t>hydrophobic</a:t>
            </a:r>
            <a:r>
              <a:rPr lang="en-US" dirty="0">
                <a:sym typeface="CommonBullets" pitchFamily="34" charset="2"/>
              </a:rPr>
              <a:t> environment </a:t>
            </a:r>
            <a:r>
              <a:rPr lang="en-US" dirty="0">
                <a:sym typeface="WP IconicSymbolsA" pitchFamily="2" charset="2"/>
              </a:rPr>
              <a:t> </a:t>
            </a:r>
            <a:r>
              <a:rPr lang="en-US" i="1" dirty="0">
                <a:solidFill>
                  <a:srgbClr val="3366CC"/>
                </a:solidFill>
                <a:sym typeface="WP IconicSymbolsA" pitchFamily="2" charset="2"/>
              </a:rPr>
              <a:t>what about water-soluble substances?</a:t>
            </a:r>
          </a:p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dirty="0">
                <a:cs typeface="Arial" charset="0"/>
                <a:sym typeface="CommonBullets" pitchFamily="34" charset="2"/>
              </a:rPr>
              <a:t>•  </a:t>
            </a:r>
            <a:r>
              <a:rPr lang="en-US" b="1" dirty="0">
                <a:solidFill>
                  <a:srgbClr val="3366CC"/>
                </a:solidFill>
                <a:sym typeface="CommonBullets" pitchFamily="34" charset="2"/>
              </a:rPr>
              <a:t>interstitial fluid</a:t>
            </a:r>
            <a:r>
              <a:rPr lang="en-US" dirty="0">
                <a:sym typeface="CommonBullets" pitchFamily="34" charset="2"/>
              </a:rPr>
              <a:t> a filtrate of blood - contains salts, sugars, amino acids, vitamins, </a:t>
            </a:r>
            <a:r>
              <a:rPr lang="en-US" dirty="0" smtClean="0">
                <a:sym typeface="CommonBullets" pitchFamily="34" charset="2"/>
              </a:rPr>
              <a:t>hormones</a:t>
            </a:r>
            <a:r>
              <a:rPr lang="en-US" dirty="0">
                <a:sym typeface="CommonBullets" pitchFamily="34" charset="2"/>
              </a:rPr>
              <a:t>, metabolites, gases such as O</a:t>
            </a:r>
            <a:r>
              <a:rPr lang="en-US" baseline="-25000" dirty="0">
                <a:sym typeface="CommonBullets" pitchFamily="34" charset="2"/>
              </a:rPr>
              <a:t>2</a:t>
            </a:r>
            <a:r>
              <a:rPr lang="en-US" dirty="0">
                <a:sym typeface="CommonBullets" pitchFamily="34" charset="2"/>
              </a:rPr>
              <a:t> and CO</a:t>
            </a:r>
            <a:r>
              <a:rPr lang="en-US" baseline="-25000" dirty="0">
                <a:sym typeface="CommonBullets" pitchFamily="34" charset="2"/>
              </a:rPr>
              <a:t>2</a:t>
            </a:r>
            <a:r>
              <a:rPr lang="en-US" dirty="0">
                <a:sym typeface="CommonBullets" pitchFamily="34" charset="2"/>
              </a:rPr>
              <a:t>, etc.</a:t>
            </a:r>
          </a:p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800000"/>
                </a:solidFill>
                <a:cs typeface="Arial" charset="0"/>
                <a:sym typeface="CommonBullets" pitchFamily="34" charset="2"/>
              </a:rPr>
              <a:t>• 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to maintain homeostasis and function normally</a:t>
            </a:r>
            <a:r>
              <a:rPr lang="en-US" dirty="0" smtClean="0">
                <a:solidFill>
                  <a:srgbClr val="800000"/>
                </a:solidFill>
                <a:sym typeface="CommonBullets" pitchFamily="34" charset="2"/>
              </a:rPr>
              <a:t>, a </a:t>
            </a:r>
            <a:r>
              <a:rPr lang="en-US" dirty="0">
                <a:solidFill>
                  <a:srgbClr val="800000"/>
                </a:solidFill>
                <a:sym typeface="CommonBullets" pitchFamily="34" charset="2"/>
              </a:rPr>
              <a:t>cell must be extract 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needed </a:t>
            </a:r>
            <a:r>
              <a:rPr lang="en-US" dirty="0">
                <a:solidFill>
                  <a:srgbClr val="800000"/>
                </a:solidFill>
                <a:sym typeface="CommonBullets" pitchFamily="34" charset="2"/>
              </a:rPr>
              <a:t>items , 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keep</a:t>
            </a:r>
            <a:r>
              <a:rPr lang="en-US" dirty="0">
                <a:solidFill>
                  <a:srgbClr val="800000"/>
                </a:solidFill>
                <a:sym typeface="CommonBullets" pitchFamily="34" charset="2"/>
              </a:rPr>
              <a:t> valuable materials inside &amp; 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discard</a:t>
            </a:r>
            <a:r>
              <a:rPr lang="en-US" dirty="0">
                <a:solidFill>
                  <a:srgbClr val="800000"/>
                </a:solidFill>
                <a:sym typeface="CommonBullets" pitchFamily="34" charset="2"/>
              </a:rPr>
              <a:t> wastes</a:t>
            </a:r>
            <a:endParaRPr lang="en-US" dirty="0"/>
          </a:p>
        </p:txBody>
      </p:sp>
      <p:pic>
        <p:nvPicPr>
          <p:cNvPr id="13316" name="Picture 5" descr="E:\Chapter_03\B_JPEG_Images_and_Tables\b_unlabeled\figure_03_03_unlabeled.jpg"/>
          <p:cNvPicPr>
            <a:picLocks noChangeAspect="1" noChangeArrowheads="1"/>
          </p:cNvPicPr>
          <p:nvPr/>
        </p:nvPicPr>
        <p:blipFill>
          <a:blip r:embed="rId2" cstate="print"/>
          <a:srcRect t="26981" b="30164"/>
          <a:stretch>
            <a:fillRect/>
          </a:stretch>
        </p:blipFill>
        <p:spPr bwMode="auto">
          <a:xfrm>
            <a:off x="1311275" y="3162300"/>
            <a:ext cx="6731000" cy="336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01638" y="5708650"/>
            <a:ext cx="3106737" cy="708025"/>
          </a:xfrm>
          <a:prstGeom prst="rect">
            <a:avLst/>
          </a:prstGeom>
          <a:solidFill>
            <a:schemeClr val="bg1"/>
          </a:solidFill>
          <a:ln w="3175">
            <a:solidFill>
              <a:srgbClr val="00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Transport across PM can be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active</a:t>
            </a:r>
            <a:r>
              <a:rPr lang="en-US">
                <a:sym typeface="CommonBullets" pitchFamily="34" charset="2"/>
              </a:rPr>
              <a:t> or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passive</a:t>
            </a:r>
          </a:p>
        </p:txBody>
      </p:sp>
      <p:sp>
        <p:nvSpPr>
          <p:cNvPr id="13318" name="Text Box 5"/>
          <p:cNvSpPr txBox="1">
            <a:spLocks noChangeArrowheads="1"/>
          </p:cNvSpPr>
          <p:nvPr/>
        </p:nvSpPr>
        <p:spPr bwMode="auto">
          <a:xfrm>
            <a:off x="5189538" y="6129338"/>
            <a:ext cx="979487" cy="369887"/>
          </a:xfrm>
          <a:prstGeom prst="rect">
            <a:avLst/>
          </a:prstGeom>
          <a:solidFill>
            <a:schemeClr val="bg1"/>
          </a:solidFill>
          <a:ln w="9525">
            <a:solidFill>
              <a:srgbClr val="0099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>
                <a:solidFill>
                  <a:srgbClr val="7030A0"/>
                </a:solidFill>
              </a:rPr>
              <a:t>Fig. 3.3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 descr="Newsprint"/>
          <p:cNvSpPr txBox="1">
            <a:spLocks noChangeArrowheads="1"/>
          </p:cNvSpPr>
          <p:nvPr/>
        </p:nvSpPr>
        <p:spPr bwMode="auto">
          <a:xfrm>
            <a:off x="7848600" y="6215063"/>
            <a:ext cx="1066800" cy="3968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6472238" y="3514725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8229600" y="0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/>
          <a:stretch>
            <a:fillRect/>
          </a:stretch>
        </p:blipFill>
        <p:spPr bwMode="auto">
          <a:xfrm>
            <a:off x="3516313" y="284163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fluidmembrane97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544763"/>
            <a:ext cx="6489700" cy="431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4652963" y="352425"/>
            <a:ext cx="3962400" cy="2971800"/>
            <a:chOff x="4652963" y="352425"/>
            <a:chExt cx="3962400" cy="2971800"/>
          </a:xfrm>
        </p:grpSpPr>
        <p:sp>
          <p:nvSpPr>
            <p:cNvPr id="14345" name="Oval 8"/>
            <p:cNvSpPr>
              <a:spLocks noChangeArrowheads="1"/>
            </p:cNvSpPr>
            <p:nvPr/>
          </p:nvSpPr>
          <p:spPr bwMode="auto">
            <a:xfrm>
              <a:off x="4652963" y="352425"/>
              <a:ext cx="3962400" cy="2971800"/>
            </a:xfrm>
            <a:prstGeom prst="ellipse">
              <a:avLst/>
            </a:prstGeom>
            <a:solidFill>
              <a:srgbClr val="FFFF99"/>
            </a:solidFill>
            <a:ln w="57150">
              <a:solidFill>
                <a:srgbClr val="0070C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en-CA" sz="2400">
                <a:latin typeface="Arial Unicode MS" pitchFamily="34" charset="-128"/>
              </a:endParaRPr>
            </a:p>
          </p:txBody>
        </p:sp>
        <p:sp>
          <p:nvSpPr>
            <p:cNvPr id="14346" name="Text Box 9"/>
            <p:cNvSpPr txBox="1">
              <a:spLocks noChangeArrowheads="1"/>
            </p:cNvSpPr>
            <p:nvPr/>
          </p:nvSpPr>
          <p:spPr bwMode="auto">
            <a:xfrm>
              <a:off x="5110163" y="688975"/>
              <a:ext cx="3124200" cy="2225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b="1" dirty="0"/>
                <a:t>Think carefully about the chemistry of the plasma membrane, then answer this question:  Why is minor damage to the plasma membrane usually </a:t>
              </a:r>
              <a:r>
                <a:rPr lang="en-US" b="1" i="1" dirty="0"/>
                <a:t>not</a:t>
              </a:r>
              <a:r>
                <a:rPr lang="en-US" b="1" dirty="0"/>
                <a:t> a problem?</a:t>
              </a:r>
            </a:p>
          </p:txBody>
        </p:sp>
      </p:grpSp>
      <p:sp>
        <p:nvSpPr>
          <p:cNvPr id="14344" name="Rectangle 10"/>
          <p:cNvSpPr>
            <a:spLocks noChangeArrowheads="1"/>
          </p:cNvSpPr>
          <p:nvPr/>
        </p:nvSpPr>
        <p:spPr bwMode="auto">
          <a:xfrm>
            <a:off x="3970338" y="6508750"/>
            <a:ext cx="39068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5"/>
              </a:rPr>
              <a:t>http://academic.brooklyn.cuny.edu/biology/bio4fv/page/fluid_p.htm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3_5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 l="2812" t="5479" r="2475" b="16766"/>
          <a:stretch>
            <a:fillRect/>
          </a:stretch>
        </p:blipFill>
        <p:spPr bwMode="auto">
          <a:xfrm>
            <a:off x="200025" y="4756150"/>
            <a:ext cx="8839200" cy="2085975"/>
          </a:xfrm>
          <a:prstGeom prst="rect">
            <a:avLst/>
          </a:prstGeom>
          <a:noFill/>
          <a:ln w="9525">
            <a:solidFill>
              <a:srgbClr val="996633"/>
            </a:solidFill>
            <a:miter lim="800000"/>
            <a:headEnd/>
            <a:tailEnd/>
          </a:ln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809750" y="6486525"/>
            <a:ext cx="18288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200" b="1" dirty="0"/>
              <a:t>Fig. 3.5 (5</a:t>
            </a:r>
            <a:r>
              <a:rPr lang="en-US" sz="1200" b="1" baseline="30000" dirty="0"/>
              <a:t>th</a:t>
            </a:r>
            <a:r>
              <a:rPr lang="en-US" sz="1200" b="1" dirty="0"/>
              <a:t> </a:t>
            </a:r>
            <a:r>
              <a:rPr lang="en-US" sz="1200" b="1" dirty="0" err="1"/>
              <a:t>ed</a:t>
            </a:r>
            <a:r>
              <a:rPr lang="en-US" sz="1200" b="1" dirty="0"/>
              <a:t>)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4632037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i="1" dirty="0">
                <a:solidFill>
                  <a:srgbClr val="996633"/>
                </a:solidFill>
              </a:rPr>
              <a:t>2.1.2.1 List 4 types of passive transport mechanisms</a:t>
            </a:r>
          </a:p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i="1" dirty="0">
                <a:solidFill>
                  <a:srgbClr val="996633"/>
                </a:solidFill>
              </a:rPr>
              <a:t>2.1.2.2. Define diffusion and indicate how diffusion is influenced by gradient slope, molecule size and temperature</a:t>
            </a:r>
          </a:p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u="sng" dirty="0">
                <a:solidFill>
                  <a:srgbClr val="0000FF"/>
                </a:solidFill>
              </a:rPr>
              <a:t>A.  Passive Processes</a:t>
            </a:r>
          </a:p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sym typeface="Symbol" pitchFamily="18" charset="2"/>
              </a:rPr>
              <a:t>  </a:t>
            </a:r>
            <a:r>
              <a:rPr lang="en-US" i="1" dirty="0">
                <a:solidFill>
                  <a:srgbClr val="0000FF"/>
                </a:solidFill>
                <a:sym typeface="CommonBullets" pitchFamily="34" charset="2"/>
              </a:rPr>
              <a:t>diffusion:</a:t>
            </a:r>
            <a:r>
              <a:rPr lang="en-US" dirty="0">
                <a:solidFill>
                  <a:srgbClr val="0000FF"/>
                </a:solidFill>
                <a:sym typeface="CommonBullets" pitchFamily="34" charset="2"/>
              </a:rPr>
              <a:t>  “tendency of molecules or ions to scatter evenly throughout the 	environment”</a:t>
            </a:r>
          </a:p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sym typeface="Symbol" pitchFamily="18" charset="2"/>
              </a:rPr>
              <a:t>  </a:t>
            </a:r>
            <a:r>
              <a:rPr lang="en-US" dirty="0">
                <a:solidFill>
                  <a:srgbClr val="0000FF"/>
                </a:solidFill>
                <a:sym typeface="CommonBullets" pitchFamily="34" charset="2"/>
              </a:rPr>
              <a:t>  molecules have </a:t>
            </a:r>
            <a:r>
              <a:rPr lang="en-US" b="1" dirty="0">
                <a:solidFill>
                  <a:srgbClr val="0000FF"/>
                </a:solidFill>
                <a:sym typeface="CommonBullets" pitchFamily="34" charset="2"/>
              </a:rPr>
              <a:t>kinetic energy</a:t>
            </a:r>
            <a:r>
              <a:rPr lang="en-US" dirty="0">
                <a:solidFill>
                  <a:srgbClr val="0000FF"/>
                </a:solidFill>
                <a:sym typeface="CommonBullets" pitchFamily="34" charset="2"/>
              </a:rPr>
              <a:t>: </a:t>
            </a:r>
            <a:r>
              <a:rPr lang="en-US" i="1" dirty="0">
                <a:solidFill>
                  <a:srgbClr val="990033"/>
                </a:solidFill>
                <a:sym typeface="CommonBullets" pitchFamily="34" charset="2"/>
              </a:rPr>
              <a:t>how does this facilitate diffusion?</a:t>
            </a:r>
            <a:endParaRPr lang="en-US" b="1" dirty="0">
              <a:solidFill>
                <a:srgbClr val="0000FF"/>
              </a:solidFill>
              <a:sym typeface="CommonBullets" pitchFamily="34" charset="2"/>
            </a:endParaRPr>
          </a:p>
          <a:p>
            <a:pPr marL="609600" indent="-609600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b="1" dirty="0">
                <a:solidFill>
                  <a:srgbClr val="0000FF"/>
                </a:solidFill>
                <a:sym typeface="Symbol" pitchFamily="18" charset="2"/>
              </a:rPr>
              <a:t>   </a:t>
            </a:r>
            <a:r>
              <a:rPr lang="en-US" i="1" dirty="0">
                <a:solidFill>
                  <a:srgbClr val="0000FF"/>
                </a:solidFill>
                <a:sym typeface="CommonBullets" pitchFamily="34" charset="2"/>
              </a:rPr>
              <a:t>How is diffusion </a:t>
            </a:r>
            <a:r>
              <a:rPr lang="en-US" b="1" i="1" dirty="0">
                <a:solidFill>
                  <a:srgbClr val="0000FF"/>
                </a:solidFill>
                <a:sym typeface="CommonBullets" pitchFamily="34" charset="2"/>
              </a:rPr>
              <a:t>rate</a:t>
            </a:r>
            <a:r>
              <a:rPr lang="en-US" i="1" dirty="0">
                <a:solidFill>
                  <a:srgbClr val="0000FF"/>
                </a:solidFill>
                <a:sym typeface="CommonBullets" pitchFamily="34" charset="2"/>
              </a:rPr>
              <a:t> influenced by:</a:t>
            </a:r>
          </a:p>
          <a:p>
            <a:pPr marL="609600" indent="-609600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i="1" dirty="0">
                <a:solidFill>
                  <a:srgbClr val="0000FF"/>
                </a:solidFill>
                <a:sym typeface="CommonBullets" pitchFamily="34" charset="2"/>
              </a:rPr>
              <a:t>	</a:t>
            </a:r>
            <a:r>
              <a:rPr lang="en-US" i="1" dirty="0">
                <a:solidFill>
                  <a:srgbClr val="008000"/>
                </a:solidFill>
                <a:sym typeface="CommonBullets" pitchFamily="34" charset="2"/>
              </a:rPr>
              <a:t>1.  Gradient </a:t>
            </a:r>
            <a:r>
              <a:rPr lang="en-US" b="1" i="1" dirty="0">
                <a:solidFill>
                  <a:srgbClr val="008000"/>
                </a:solidFill>
                <a:sym typeface="CommonBullets" pitchFamily="34" charset="2"/>
              </a:rPr>
              <a:t>slope</a:t>
            </a:r>
            <a:r>
              <a:rPr lang="en-US" i="1" dirty="0">
                <a:solidFill>
                  <a:srgbClr val="008000"/>
                </a:solidFill>
                <a:sym typeface="CommonBullets" pitchFamily="34" charset="2"/>
              </a:rPr>
              <a:t>??</a:t>
            </a:r>
          </a:p>
          <a:p>
            <a:pPr marL="609600" indent="-609600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i="1" dirty="0">
                <a:solidFill>
                  <a:srgbClr val="0000FF"/>
                </a:solidFill>
                <a:sym typeface="CommonBullets" pitchFamily="34" charset="2"/>
              </a:rPr>
              <a:t>	</a:t>
            </a:r>
            <a:r>
              <a:rPr lang="en-US" i="1" dirty="0">
                <a:solidFill>
                  <a:srgbClr val="800080"/>
                </a:solidFill>
                <a:sym typeface="CommonBullets" pitchFamily="34" charset="2"/>
              </a:rPr>
              <a:t>2.  Molecule </a:t>
            </a:r>
            <a:r>
              <a:rPr lang="en-US" b="1" i="1" dirty="0">
                <a:solidFill>
                  <a:srgbClr val="800080"/>
                </a:solidFill>
                <a:sym typeface="CommonBullets" pitchFamily="34" charset="2"/>
              </a:rPr>
              <a:t>size</a:t>
            </a:r>
            <a:r>
              <a:rPr lang="en-US" i="1" dirty="0">
                <a:solidFill>
                  <a:srgbClr val="800080"/>
                </a:solidFill>
                <a:sym typeface="CommonBullets" pitchFamily="34" charset="2"/>
              </a:rPr>
              <a:t>??</a:t>
            </a:r>
          </a:p>
          <a:p>
            <a:pPr marL="609600" indent="-609600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i="1" dirty="0">
                <a:solidFill>
                  <a:srgbClr val="0000FF"/>
                </a:solidFill>
                <a:sym typeface="CommonBullets" pitchFamily="34" charset="2"/>
              </a:rPr>
              <a:t>	</a:t>
            </a:r>
            <a:r>
              <a:rPr lang="en-US" i="1" dirty="0">
                <a:solidFill>
                  <a:srgbClr val="CC6600"/>
                </a:solidFill>
                <a:sym typeface="CommonBullets" pitchFamily="34" charset="2"/>
              </a:rPr>
              <a:t>3.  </a:t>
            </a:r>
            <a:r>
              <a:rPr lang="en-US" b="1" i="1" dirty="0">
                <a:solidFill>
                  <a:srgbClr val="CC6600"/>
                </a:solidFill>
                <a:sym typeface="CommonBullets" pitchFamily="34" charset="2"/>
              </a:rPr>
              <a:t>Temperature</a:t>
            </a:r>
            <a:r>
              <a:rPr lang="en-US" i="1" dirty="0">
                <a:solidFill>
                  <a:srgbClr val="CC6600"/>
                </a:solidFill>
                <a:sym typeface="CommonBullets" pitchFamily="34" charset="2"/>
              </a:rPr>
              <a:t>??</a:t>
            </a:r>
            <a:r>
              <a:rPr lang="en-US" b="1" dirty="0">
                <a:solidFill>
                  <a:srgbClr val="FF00FF"/>
                </a:solidFill>
              </a:rPr>
              <a:t>  </a:t>
            </a:r>
          </a:p>
          <a:p>
            <a:pPr marL="609600" indent="-609600" eaLnBrk="0" hangingPunct="0">
              <a:lnSpc>
                <a:spcPct val="60000"/>
              </a:lnSpc>
              <a:spcBef>
                <a:spcPct val="50000"/>
              </a:spcBef>
            </a:pPr>
            <a:endParaRPr lang="en-US" dirty="0">
              <a:solidFill>
                <a:srgbClr val="000099"/>
              </a:solidFill>
              <a:sym typeface="Symbol" pitchFamily="18" charset="2"/>
            </a:endParaRPr>
          </a:p>
          <a:p>
            <a:pPr marL="609600" indent="-609600" eaLnBrk="0" hangingPunct="0">
              <a:spcBef>
                <a:spcPts val="0"/>
              </a:spcBef>
            </a:pPr>
            <a:r>
              <a:rPr lang="en-US" dirty="0">
                <a:solidFill>
                  <a:srgbClr val="000099"/>
                </a:solidFill>
                <a:sym typeface="Symbol" pitchFamily="18" charset="2"/>
              </a:rPr>
              <a:t> </a:t>
            </a:r>
            <a:r>
              <a:rPr lang="en-US" dirty="0">
                <a:solidFill>
                  <a:srgbClr val="000099"/>
                </a:solidFill>
                <a:sym typeface="CommonBullets" pitchFamily="34" charset="2"/>
              </a:rPr>
              <a:t>PM is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hydrophobic</a:t>
            </a:r>
            <a:r>
              <a:rPr lang="en-US" dirty="0">
                <a:solidFill>
                  <a:srgbClr val="000099"/>
                </a:solidFill>
                <a:sym typeface="CommonBullets" pitchFamily="34" charset="2"/>
              </a:rPr>
              <a:t> barrier:  to traverse PM a molecule must </a:t>
            </a:r>
            <a:r>
              <a:rPr lang="en-US" dirty="0" smtClean="0">
                <a:solidFill>
                  <a:srgbClr val="000099"/>
                </a:solidFill>
                <a:sym typeface="CommonBullets" pitchFamily="34" charset="2"/>
              </a:rPr>
              <a:t>be</a:t>
            </a:r>
            <a:r>
              <a:rPr lang="en-US" dirty="0" smtClean="0">
                <a:solidFill>
                  <a:srgbClr val="000099"/>
                </a:solidFill>
                <a:sym typeface="CommonBullets" pitchFamily="34" charset="2"/>
              </a:rPr>
              <a:t> </a:t>
            </a:r>
            <a:r>
              <a:rPr lang="en-US" dirty="0" smtClean="0">
                <a:solidFill>
                  <a:srgbClr val="000099"/>
                </a:solidFill>
                <a:sym typeface="CommonBullets" pitchFamily="34" charset="2"/>
              </a:rPr>
              <a:t>lipid-soluble or have access to </a:t>
            </a:r>
            <a:r>
              <a:rPr lang="en-US" b="1" dirty="0" smtClean="0">
                <a:solidFill>
                  <a:srgbClr val="000099"/>
                </a:solidFill>
                <a:sym typeface="CommonBullets" pitchFamily="34" charset="2"/>
              </a:rPr>
              <a:t>channels</a:t>
            </a:r>
            <a:r>
              <a:rPr lang="en-US" dirty="0" smtClean="0">
                <a:solidFill>
                  <a:srgbClr val="000099"/>
                </a:solidFill>
                <a:sym typeface="CommonBullets" pitchFamily="34" charset="2"/>
              </a:rPr>
              <a:t> or </a:t>
            </a:r>
            <a:r>
              <a:rPr lang="en-US" b="1" dirty="0" smtClean="0">
                <a:solidFill>
                  <a:srgbClr val="000099"/>
                </a:solidFill>
                <a:sym typeface="CommonBullets" pitchFamily="34" charset="2"/>
              </a:rPr>
              <a:t>transporters</a:t>
            </a:r>
            <a:endParaRPr lang="en-US" b="1" dirty="0">
              <a:solidFill>
                <a:srgbClr val="000099"/>
              </a:solidFill>
              <a:sym typeface="CommonBullets" pitchFamily="34" charset="2"/>
            </a:endParaRPr>
          </a:p>
        </p:txBody>
      </p:sp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4948238" y="2354263"/>
            <a:ext cx="3657600" cy="1452705"/>
          </a:xfrm>
          <a:prstGeom prst="rect">
            <a:avLst/>
          </a:prstGeom>
          <a:noFill/>
          <a:ln w="12700">
            <a:solidFill>
              <a:srgbClr val="66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endParaRPr lang="en-US" sz="800" b="1" dirty="0">
              <a:solidFill>
                <a:srgbClr val="006600"/>
              </a:solidFill>
            </a:endParaRP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</a:rPr>
              <a:t>simple diffusion</a:t>
            </a: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800000"/>
                </a:solidFill>
              </a:rPr>
              <a:t>facilitated </a:t>
            </a:r>
            <a:r>
              <a:rPr lang="en-US" b="1" dirty="0">
                <a:solidFill>
                  <a:srgbClr val="800000"/>
                </a:solidFill>
              </a:rPr>
              <a:t>diffusion</a:t>
            </a: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800080"/>
                </a:solidFill>
              </a:rPr>
              <a:t>f</a:t>
            </a:r>
            <a:r>
              <a:rPr lang="en-US" b="1" dirty="0" smtClean="0">
                <a:solidFill>
                  <a:srgbClr val="800080"/>
                </a:solidFill>
              </a:rPr>
              <a:t>iltration</a:t>
            </a: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0000FF"/>
                </a:solidFill>
              </a:rPr>
              <a:t>osmosis</a:t>
            </a:r>
            <a:endParaRPr lang="en-US" b="1" dirty="0">
              <a:solidFill>
                <a:srgbClr val="800080"/>
              </a:solidFill>
            </a:endParaRPr>
          </a:p>
        </p:txBody>
      </p:sp>
      <p:sp>
        <p:nvSpPr>
          <p:cNvPr id="15366" name="Text Box 6" descr="Newsprint"/>
          <p:cNvSpPr txBox="1">
            <a:spLocks noChangeArrowheads="1"/>
          </p:cNvSpPr>
          <p:nvPr/>
        </p:nvSpPr>
        <p:spPr bwMode="auto">
          <a:xfrm>
            <a:off x="7580313" y="4476750"/>
            <a:ext cx="1435100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264025" y="2678113"/>
            <a:ext cx="4618038" cy="27082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>
                <a:latin typeface="Arial Unicode MS" pitchFamily="34" charset="-128"/>
              </a:rPr>
              <a:t>     </a:t>
            </a:r>
            <a:r>
              <a:rPr lang="en-US" b="1" u="sng">
                <a:solidFill>
                  <a:srgbClr val="996633"/>
                </a:solidFill>
              </a:rPr>
              <a:t>Simple Diffusion: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nonpolar, lipid-soluble:  </a:t>
            </a:r>
            <a:r>
              <a:rPr lang="en-US">
                <a:solidFill>
                  <a:srgbClr val="996633"/>
                </a:solidFill>
                <a:sym typeface="CommonBullets" pitchFamily="34" charset="2"/>
              </a:rPr>
              <a:t>O</a:t>
            </a:r>
            <a:r>
              <a:rPr lang="en-US" baseline="-25000">
                <a:solidFill>
                  <a:srgbClr val="996633"/>
                </a:solidFill>
                <a:sym typeface="CommonBullets" pitchFamily="34" charset="2"/>
              </a:rPr>
              <a:t>2</a:t>
            </a:r>
            <a:r>
              <a:rPr lang="en-US">
                <a:solidFill>
                  <a:srgbClr val="996633"/>
                </a:solidFill>
                <a:sym typeface="CommonBullets" pitchFamily="34" charset="2"/>
              </a:rPr>
              <a:t>, CO</a:t>
            </a:r>
            <a:r>
              <a:rPr lang="en-US" baseline="-25000">
                <a:solidFill>
                  <a:srgbClr val="996633"/>
                </a:solidFill>
                <a:sym typeface="CommonBullets" pitchFamily="34" charset="2"/>
              </a:rPr>
              <a:t>2</a:t>
            </a:r>
            <a:r>
              <a:rPr lang="en-US">
                <a:solidFill>
                  <a:srgbClr val="996633"/>
                </a:solidFill>
                <a:sym typeface="CommonBullets" pitchFamily="34" charset="2"/>
              </a:rPr>
              <a:t>, fats, urea, alcohol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O</a:t>
            </a:r>
            <a:r>
              <a:rPr lang="en-US" baseline="-25000">
                <a:sym typeface="CommonBullets" pitchFamily="34" charset="2"/>
              </a:rPr>
              <a:t>2</a:t>
            </a:r>
            <a:r>
              <a:rPr lang="en-US">
                <a:sym typeface="CommonBullets" pitchFamily="34" charset="2"/>
              </a:rPr>
              <a:t> &amp; CO</a:t>
            </a:r>
            <a:r>
              <a:rPr lang="en-US" baseline="-25000">
                <a:sym typeface="CommonBullets" pitchFamily="34" charset="2"/>
              </a:rPr>
              <a:t>2</a:t>
            </a:r>
            <a:r>
              <a:rPr lang="en-US">
                <a:sym typeface="CommonBullets" pitchFamily="34" charset="2"/>
              </a:rPr>
              <a:t> follow gradients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into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and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out of</a:t>
            </a:r>
            <a:r>
              <a:rPr lang="en-US">
                <a:sym typeface="CommonBullets" pitchFamily="34" charset="2"/>
              </a:rPr>
              <a:t> cells, respectively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i="1">
                <a:solidFill>
                  <a:srgbClr val="996633"/>
                </a:solidFill>
                <a:sym typeface="CommonBullets" pitchFamily="34" charset="2"/>
              </a:rPr>
              <a:t>molecule is moving </a:t>
            </a: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down</a:t>
            </a:r>
            <a:r>
              <a:rPr lang="en-US" i="1">
                <a:solidFill>
                  <a:srgbClr val="996633"/>
                </a:solidFill>
                <a:sym typeface="CommonBullets" pitchFamily="34" charset="2"/>
              </a:rPr>
              <a:t> its concentration gradient!!</a:t>
            </a:r>
            <a:endParaRPr lang="en-US">
              <a:solidFill>
                <a:srgbClr val="996633"/>
              </a:solidFill>
            </a:endParaRPr>
          </a:p>
        </p:txBody>
      </p:sp>
      <p:grpSp>
        <p:nvGrpSpPr>
          <p:cNvPr id="16387" name="Group 5"/>
          <p:cNvGrpSpPr>
            <a:grpSpLocks/>
          </p:cNvGrpSpPr>
          <p:nvPr/>
        </p:nvGrpSpPr>
        <p:grpSpPr bwMode="auto">
          <a:xfrm>
            <a:off x="5257800" y="965200"/>
            <a:ext cx="2286000" cy="1219200"/>
            <a:chOff x="3687" y="513"/>
            <a:chExt cx="1440" cy="768"/>
          </a:xfrm>
        </p:grpSpPr>
        <p:grpSp>
          <p:nvGrpSpPr>
            <p:cNvPr id="16392" name="Group 6"/>
            <p:cNvGrpSpPr>
              <a:grpSpLocks/>
            </p:cNvGrpSpPr>
            <p:nvPr/>
          </p:nvGrpSpPr>
          <p:grpSpPr bwMode="auto">
            <a:xfrm>
              <a:off x="3687" y="513"/>
              <a:ext cx="1440" cy="768"/>
              <a:chOff x="3696" y="576"/>
              <a:chExt cx="1440" cy="768"/>
            </a:xfrm>
          </p:grpSpPr>
          <p:sp>
            <p:nvSpPr>
              <p:cNvPr id="16395" name="Rectangle 7"/>
              <p:cNvSpPr>
                <a:spLocks noChangeArrowheads="1"/>
              </p:cNvSpPr>
              <p:nvPr/>
            </p:nvSpPr>
            <p:spPr bwMode="auto">
              <a:xfrm>
                <a:off x="3696" y="768"/>
                <a:ext cx="1344" cy="576"/>
              </a:xfrm>
              <a:prstGeom prst="rect">
                <a:avLst/>
              </a:prstGeom>
              <a:gradFill rotWithShape="0">
                <a:gsLst>
                  <a:gs pos="0">
                    <a:srgbClr val="88AAAA"/>
                  </a:gs>
                  <a:gs pos="50000">
                    <a:srgbClr val="CCFFFF"/>
                  </a:gs>
                  <a:gs pos="100000">
                    <a:srgbClr val="88AAAA"/>
                  </a:gs>
                </a:gsLst>
                <a:lin ang="5400000" scaled="1"/>
              </a:gradFill>
              <a:ln w="57150">
                <a:solidFill>
                  <a:srgbClr val="33CCC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396" name="Text Box 8"/>
              <p:cNvSpPr txBox="1">
                <a:spLocks noChangeArrowheads="1"/>
              </p:cNvSpPr>
              <p:nvPr/>
            </p:nvSpPr>
            <p:spPr bwMode="auto">
              <a:xfrm>
                <a:off x="3840" y="576"/>
                <a:ext cx="1296" cy="7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>
                  <a:spcBef>
                    <a:spcPct val="50000"/>
                  </a:spcBef>
                </a:pPr>
                <a:endParaRPr lang="en-US" sz="1600">
                  <a:latin typeface="Arial Unicode MS" pitchFamily="34" charset="-128"/>
                </a:endParaRPr>
              </a:p>
              <a:p>
                <a:pPr eaLnBrk="0" hangingPunct="0">
                  <a:lnSpc>
                    <a:spcPct val="85000"/>
                  </a:lnSpc>
                  <a:spcBef>
                    <a:spcPct val="50000"/>
                  </a:spcBef>
                </a:pPr>
                <a:r>
                  <a:rPr lang="en-US" b="1">
                    <a:solidFill>
                      <a:srgbClr val="008080"/>
                    </a:solidFill>
                  </a:rPr>
                  <a:t>NH</a:t>
                </a:r>
                <a:r>
                  <a:rPr lang="en-US" b="1" baseline="-25000">
                    <a:solidFill>
                      <a:srgbClr val="008080"/>
                    </a:solidFill>
                  </a:rPr>
                  <a:t>2</a:t>
                </a:r>
                <a:r>
                  <a:rPr lang="en-US" b="1">
                    <a:solidFill>
                      <a:srgbClr val="008080"/>
                    </a:solidFill>
                  </a:rPr>
                  <a:t> - C - NH</a:t>
                </a:r>
                <a:r>
                  <a:rPr lang="en-US" b="1" baseline="-25000">
                    <a:solidFill>
                      <a:srgbClr val="008080"/>
                    </a:solidFill>
                  </a:rPr>
                  <a:t>2</a:t>
                </a:r>
                <a:endParaRPr lang="en-US" b="1">
                  <a:solidFill>
                    <a:srgbClr val="008080"/>
                  </a:solidFill>
                </a:endParaRPr>
              </a:p>
              <a:p>
                <a:pPr eaLnBrk="0" hangingPunct="0">
                  <a:lnSpc>
                    <a:spcPct val="85000"/>
                  </a:lnSpc>
                  <a:spcBef>
                    <a:spcPct val="50000"/>
                  </a:spcBef>
                </a:pPr>
                <a:r>
                  <a:rPr lang="en-US" b="1">
                    <a:solidFill>
                      <a:srgbClr val="008080"/>
                    </a:solidFill>
                  </a:rPr>
                  <a:t>          O</a:t>
                </a:r>
              </a:p>
            </p:txBody>
          </p:sp>
        </p:grpSp>
        <p:sp>
          <p:nvSpPr>
            <p:cNvPr id="16393" name="Line 9"/>
            <p:cNvSpPr>
              <a:spLocks noChangeShapeType="1"/>
            </p:cNvSpPr>
            <p:nvPr/>
          </p:nvSpPr>
          <p:spPr bwMode="auto">
            <a:xfrm>
              <a:off x="4368" y="954"/>
              <a:ext cx="0" cy="96"/>
            </a:xfrm>
            <a:prstGeom prst="line">
              <a:avLst/>
            </a:prstGeom>
            <a:noFill/>
            <a:ln w="38100">
              <a:solidFill>
                <a:srgbClr val="0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394" name="Line 10"/>
            <p:cNvSpPr>
              <a:spLocks noChangeShapeType="1"/>
            </p:cNvSpPr>
            <p:nvPr/>
          </p:nvSpPr>
          <p:spPr bwMode="auto">
            <a:xfrm>
              <a:off x="4416" y="954"/>
              <a:ext cx="0" cy="96"/>
            </a:xfrm>
            <a:prstGeom prst="line">
              <a:avLst/>
            </a:prstGeom>
            <a:noFill/>
            <a:ln w="38100">
              <a:solidFill>
                <a:srgbClr val="0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6388" name="Text Box 11" descr="Parchment"/>
          <p:cNvSpPr txBox="1">
            <a:spLocks noChangeArrowheads="1"/>
          </p:cNvSpPr>
          <p:nvPr/>
        </p:nvSpPr>
        <p:spPr bwMode="auto">
          <a:xfrm>
            <a:off x="76200" y="82550"/>
            <a:ext cx="8915400" cy="8255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996600"/>
                </a:solidFill>
              </a:rPr>
              <a:t>2.1.2.3  describe the mechanism of simple diffusion across the plasma membrane for lipid-soluble versus lipid-insoluble small molecules (give examples of each)</a:t>
            </a:r>
            <a:endParaRPr lang="en-CA" b="1" i="1">
              <a:solidFill>
                <a:srgbClr val="996600"/>
              </a:solidFill>
            </a:endParaRPr>
          </a:p>
        </p:txBody>
      </p:sp>
      <p:sp>
        <p:nvSpPr>
          <p:cNvPr id="16389" name="Text Box 12" descr="Newsprint"/>
          <p:cNvSpPr txBox="1">
            <a:spLocks noChangeArrowheads="1"/>
          </p:cNvSpPr>
          <p:nvPr/>
        </p:nvSpPr>
        <p:spPr bwMode="auto">
          <a:xfrm>
            <a:off x="7553325" y="6421438"/>
            <a:ext cx="1343025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16390" name="Picture 13" descr="E:\Chapter_03\B_JPEG_Images_and_Tables\b_unlabeled\figure_03_07a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27151" t="9854" r="27345" b="18201"/>
          <a:stretch>
            <a:fillRect/>
          </a:stretch>
        </p:blipFill>
        <p:spPr bwMode="auto">
          <a:xfrm>
            <a:off x="517525" y="1035050"/>
            <a:ext cx="2897188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Text Box 3"/>
          <p:cNvSpPr txBox="1">
            <a:spLocks noChangeArrowheads="1"/>
          </p:cNvSpPr>
          <p:nvPr/>
        </p:nvSpPr>
        <p:spPr bwMode="auto">
          <a:xfrm>
            <a:off x="1265238" y="6294438"/>
            <a:ext cx="1328737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Fig. 3.7a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3_6b"/>
          <p:cNvPicPr>
            <a:picLocks noChangeAspect="1" noChangeArrowheads="1"/>
          </p:cNvPicPr>
          <p:nvPr/>
        </p:nvPicPr>
        <p:blipFill>
          <a:blip r:embed="rId2" cstate="print">
            <a:lum bright="-18000" contrast="12000"/>
          </a:blip>
          <a:srcRect l="7208" t="9620" r="7576" b="18971"/>
          <a:stretch>
            <a:fillRect/>
          </a:stretch>
        </p:blipFill>
        <p:spPr bwMode="auto">
          <a:xfrm>
            <a:off x="4354830" y="3268980"/>
            <a:ext cx="4789170" cy="3589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3247043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/>
              <a:t>2.1.2.4  describe the process of facilitated diffusion using a physiological 	example; list 4 characteristics of this transport mechanism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  <a:defRPr/>
            </a:pPr>
            <a:r>
              <a:rPr lang="en-US" i="1" u="sng" dirty="0" smtClean="0">
                <a:sym typeface="CommonBullets" pitchFamily="34" charset="2"/>
              </a:rPr>
              <a:t>Features </a:t>
            </a:r>
            <a:r>
              <a:rPr lang="en-US" i="1" u="sng" dirty="0">
                <a:sym typeface="CommonBullets" pitchFamily="34" charset="2"/>
              </a:rPr>
              <a:t>of facilitated diffusion: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     1)  </a:t>
            </a:r>
            <a:r>
              <a:rPr lang="en-US" dirty="0">
                <a:solidFill>
                  <a:srgbClr val="800000"/>
                </a:solidFill>
                <a:sym typeface="CommonBullets" pitchFamily="34" charset="2"/>
              </a:rPr>
              <a:t> specific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dirty="0">
                <a:solidFill>
                  <a:srgbClr val="800000"/>
                </a:solidFill>
                <a:sym typeface="CommonBullets" pitchFamily="34" charset="2"/>
              </a:rPr>
              <a:t>     </a:t>
            </a:r>
            <a:r>
              <a:rPr lang="en-US" dirty="0">
                <a:sym typeface="CommonBullets" pitchFamily="34" charset="2"/>
              </a:rPr>
              <a:t>2)   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not</a:t>
            </a:r>
            <a:r>
              <a:rPr lang="en-US" dirty="0">
                <a:solidFill>
                  <a:srgbClr val="6600CC"/>
                </a:solidFill>
                <a:sym typeface="CommonBullets" pitchFamily="34" charset="2"/>
              </a:rPr>
              <a:t> ATP-requiring</a:t>
            </a:r>
            <a:r>
              <a:rPr lang="en-US" dirty="0">
                <a:solidFill>
                  <a:srgbClr val="FF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(glucose to glucose-6-P right after entry)</a:t>
            </a:r>
            <a:endParaRPr lang="en-US" u="sng" dirty="0"/>
          </a:p>
          <a:p>
            <a:pPr eaLnBrk="0" hangingPunct="0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dirty="0"/>
              <a:t>     3)   limited by </a:t>
            </a:r>
            <a:r>
              <a:rPr lang="en-US" dirty="0">
                <a:solidFill>
                  <a:srgbClr val="FF00FF"/>
                </a:solidFill>
              </a:rPr>
              <a:t>carrier saturation</a:t>
            </a:r>
            <a:endParaRPr lang="en-US" dirty="0"/>
          </a:p>
          <a:p>
            <a:pPr eaLnBrk="0" hangingPunct="0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dirty="0"/>
              <a:t>     4)   movement </a:t>
            </a:r>
            <a:r>
              <a:rPr lang="en-US" dirty="0">
                <a:solidFill>
                  <a:srgbClr val="FF0000"/>
                </a:solidFill>
              </a:rPr>
              <a:t>down</a:t>
            </a:r>
            <a:r>
              <a:rPr lang="en-US" dirty="0">
                <a:solidFill>
                  <a:srgbClr val="003300"/>
                </a:solidFill>
              </a:rPr>
              <a:t> </a:t>
            </a:r>
            <a:r>
              <a:rPr lang="en-US" dirty="0"/>
              <a:t>concentration gradient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dirty="0"/>
              <a:t>     5)   can be inhibited by certain </a:t>
            </a:r>
            <a:r>
              <a:rPr lang="en-US" dirty="0" smtClean="0"/>
              <a:t>substances</a:t>
            </a:r>
          </a:p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buFontTx/>
              <a:buAutoNum type="alphaUcPeriod"/>
              <a:defRPr/>
            </a:pPr>
            <a:r>
              <a:rPr lang="en-US" b="1" i="1" u="sng" dirty="0">
                <a:sym typeface="CommonBullets" pitchFamily="34" charset="2"/>
              </a:rPr>
              <a:t>Carrier-Mediated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lipid-insoluble molecules too large to pass through membrane pores/channels</a:t>
            </a:r>
            <a:endParaRPr lang="en-US" dirty="0"/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611188" y="3390900"/>
            <a:ext cx="29718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 i="1" dirty="0">
                <a:solidFill>
                  <a:srgbClr val="6666FF"/>
                </a:solidFill>
              </a:rPr>
              <a:t>What is the most well-known substance that is transported by carrier-mediated facilitated diffusion?</a:t>
            </a:r>
            <a:endParaRPr lang="en-CA" b="1" i="1" dirty="0">
              <a:solidFill>
                <a:srgbClr val="6666FF"/>
              </a:solidFill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504825" y="5907088"/>
            <a:ext cx="36369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b="1">
                <a:solidFill>
                  <a:srgbClr val="6666FF"/>
                </a:solidFill>
              </a:rPr>
              <a:t>Fig. 3.7b:  </a:t>
            </a:r>
            <a:r>
              <a:rPr lang="en-US">
                <a:solidFill>
                  <a:srgbClr val="6666FF"/>
                </a:solidFill>
              </a:rPr>
              <a:t>Carrier mediated facilitated diffusion</a:t>
            </a:r>
            <a:endParaRPr lang="en-CA">
              <a:solidFill>
                <a:srgbClr val="6666FF"/>
              </a:solidFill>
            </a:endParaRPr>
          </a:p>
        </p:txBody>
      </p:sp>
      <p:sp>
        <p:nvSpPr>
          <p:cNvPr id="17414" name="Text Box 6" descr="Newsprint"/>
          <p:cNvSpPr txBox="1">
            <a:spLocks noChangeArrowheads="1"/>
          </p:cNvSpPr>
          <p:nvPr/>
        </p:nvSpPr>
        <p:spPr bwMode="auto">
          <a:xfrm>
            <a:off x="7767638" y="2460625"/>
            <a:ext cx="1266825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Chapter_03\B_JPEG_Images_and_Tables\b_unlabeled\figure_03_07c_unlabeled.jpg"/>
          <p:cNvPicPr>
            <a:picLocks noChangeAspect="1" noChangeArrowheads="1"/>
          </p:cNvPicPr>
          <p:nvPr/>
        </p:nvPicPr>
        <p:blipFill>
          <a:blip r:embed="rId2" cstate="print"/>
          <a:srcRect l="28075" t="7961" r="28265" b="19061"/>
          <a:stretch>
            <a:fillRect/>
          </a:stretch>
        </p:blipFill>
        <p:spPr bwMode="auto">
          <a:xfrm>
            <a:off x="660400" y="639763"/>
            <a:ext cx="2689225" cy="497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254000" y="5740400"/>
            <a:ext cx="35020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7030A0"/>
                </a:solidFill>
              </a:rPr>
              <a:t>Fig. 3.7c:  </a:t>
            </a:r>
            <a:r>
              <a:rPr lang="en-US">
                <a:solidFill>
                  <a:srgbClr val="7030A0"/>
                </a:solidFill>
              </a:rPr>
              <a:t>Channel-mediated facilitated diffusion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43300" y="1398588"/>
            <a:ext cx="531495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31775" indent="-231775">
              <a:defRPr/>
            </a:pPr>
            <a:r>
              <a:rPr lang="en-US" b="1" i="1" u="sng" dirty="0"/>
              <a:t>B.  Channel-Mediated</a:t>
            </a:r>
          </a:p>
          <a:p>
            <a:pPr marL="231775" indent="-231775">
              <a:defRPr/>
            </a:pPr>
            <a:endParaRPr lang="en-US" dirty="0"/>
          </a:p>
          <a:p>
            <a:pPr marL="231775" indent="-231775">
              <a:buFont typeface="Arial" pitchFamily="34" charset="0"/>
              <a:buChar char="•"/>
              <a:defRPr/>
            </a:pPr>
            <a:r>
              <a:rPr lang="en-US" dirty="0"/>
              <a:t>selective due to pore size, charges of </a:t>
            </a:r>
            <a:r>
              <a:rPr lang="en-US" dirty="0" smtClean="0"/>
              <a:t>amino acids </a:t>
            </a:r>
            <a:r>
              <a:rPr lang="en-US" dirty="0"/>
              <a:t>that line channels</a:t>
            </a:r>
          </a:p>
          <a:p>
            <a:pPr marL="231775" indent="-231775">
              <a:buFont typeface="Arial" pitchFamily="34" charset="0"/>
              <a:buChar char="•"/>
              <a:defRPr/>
            </a:pPr>
            <a:r>
              <a:rPr lang="en-US" dirty="0"/>
              <a:t>some are always open (</a:t>
            </a:r>
            <a:r>
              <a:rPr lang="en-US" b="1" dirty="0">
                <a:solidFill>
                  <a:srgbClr val="7030A0"/>
                </a:solidFill>
              </a:rPr>
              <a:t>leakage channels</a:t>
            </a:r>
            <a:r>
              <a:rPr lang="en-US" dirty="0"/>
              <a:t>)</a:t>
            </a:r>
          </a:p>
          <a:p>
            <a:pPr marL="231775" indent="-231775">
              <a:buFont typeface="Arial" pitchFamily="34" charset="0"/>
              <a:buChar char="•"/>
              <a:defRPr/>
            </a:pPr>
            <a:r>
              <a:rPr lang="en-US" dirty="0"/>
              <a:t>opening of others is controlled (</a:t>
            </a:r>
            <a:r>
              <a:rPr lang="en-US" b="1" dirty="0">
                <a:solidFill>
                  <a:srgbClr val="7030A0"/>
                </a:solidFill>
              </a:rPr>
              <a:t>gated channels</a:t>
            </a:r>
            <a:r>
              <a:rPr lang="en-US" dirty="0"/>
              <a:t>)</a:t>
            </a:r>
          </a:p>
          <a:p>
            <a:pPr marL="231775" indent="-231775">
              <a:buFont typeface="Arial" pitchFamily="34" charset="0"/>
              <a:buChar char="•"/>
              <a:defRPr/>
            </a:pPr>
            <a:r>
              <a:rPr lang="en-US" dirty="0"/>
              <a:t>but movement always </a:t>
            </a:r>
            <a:r>
              <a:rPr lang="en-US" b="1" dirty="0">
                <a:solidFill>
                  <a:srgbClr val="7030A0"/>
                </a:solidFill>
              </a:rPr>
              <a:t>down</a:t>
            </a:r>
            <a:r>
              <a:rPr lang="en-US" dirty="0"/>
              <a:t> concentration gradient</a:t>
            </a:r>
          </a:p>
          <a:p>
            <a:pPr marL="231775" indent="-231775">
              <a:buFont typeface="Arial" pitchFamily="34" charset="0"/>
              <a:buChar char="•"/>
              <a:defRPr/>
            </a:pPr>
            <a:r>
              <a:rPr lang="en-US" dirty="0"/>
              <a:t>can be inhibited, can show saturation &amp; are usually specific</a:t>
            </a:r>
          </a:p>
          <a:p>
            <a:pPr>
              <a:buFont typeface="Arial" pitchFamily="34" charset="0"/>
              <a:buChar char="•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2513013"/>
          </a:xfrm>
          <a:prstGeom prst="rect">
            <a:avLst/>
          </a:prstGeom>
          <a:solidFill>
            <a:schemeClr val="bg1"/>
          </a:solidFill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i="1">
                <a:solidFill>
                  <a:srgbClr val="3366CC"/>
                </a:solidFill>
              </a:rPr>
              <a:t>2.1.2.4A  describe the process of filtration, using a physiological example; 	indicate what type of gradient is involved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water &amp; solutes forced through membrane or capillary wall by </a:t>
            </a:r>
            <a:r>
              <a:rPr lang="en-US" b="1">
                <a:solidFill>
                  <a:srgbClr val="3366CC"/>
                </a:solidFill>
                <a:sym typeface="CommonBullets" pitchFamily="34" charset="2"/>
              </a:rPr>
              <a:t>fluid</a:t>
            </a:r>
            <a:r>
              <a:rPr lang="en-US">
                <a:sym typeface="CommonBullets" pitchFamily="34" charset="2"/>
              </a:rPr>
              <a:t> or 	</a:t>
            </a:r>
            <a:r>
              <a:rPr lang="en-US" b="1">
                <a:solidFill>
                  <a:srgbClr val="3366CC"/>
                </a:solidFill>
                <a:sym typeface="CommonBullets" pitchFamily="34" charset="2"/>
              </a:rPr>
              <a:t>hydrostatic</a:t>
            </a:r>
            <a:r>
              <a:rPr lang="en-US">
                <a:sym typeface="CommonBullets" pitchFamily="34" charset="2"/>
              </a:rPr>
              <a:t> pressure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</a:t>
            </a:r>
            <a:endParaRPr lang="en-US" u="sng"/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eg: fluid </a:t>
            </a:r>
            <a:r>
              <a:rPr lang="en-US" b="1">
                <a:solidFill>
                  <a:srgbClr val="3366CC"/>
                </a:solidFill>
                <a:sym typeface="CommonBullets" pitchFamily="34" charset="2"/>
              </a:rPr>
              <a:t>out</a:t>
            </a:r>
            <a:r>
              <a:rPr lang="en-US">
                <a:sym typeface="CommonBullets" pitchFamily="34" charset="2"/>
              </a:rPr>
              <a:t> of capillaries to cells of tissues to form urine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3366CC"/>
                </a:solidFill>
                <a:sym typeface="CommonBullets" pitchFamily="34" charset="2"/>
              </a:rPr>
              <a:t>not</a:t>
            </a:r>
            <a:r>
              <a:rPr lang="en-US">
                <a:solidFill>
                  <a:srgbClr val="3366CC"/>
                </a:solidFill>
                <a:sym typeface="CommonBullets" pitchFamily="34" charset="2"/>
              </a:rPr>
              <a:t> selective:</a:t>
            </a:r>
            <a:r>
              <a:rPr lang="en-US">
                <a:solidFill>
                  <a:srgbClr val="800000"/>
                </a:solidFill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only RBCs and large protein molecules don’t get through</a:t>
            </a:r>
            <a:endParaRPr lang="en-US" u="sng"/>
          </a:p>
        </p:txBody>
      </p:sp>
      <p:grpSp>
        <p:nvGrpSpPr>
          <p:cNvPr id="19459" name="Group 3"/>
          <p:cNvGrpSpPr>
            <a:grpSpLocks/>
          </p:cNvGrpSpPr>
          <p:nvPr/>
        </p:nvGrpSpPr>
        <p:grpSpPr bwMode="auto">
          <a:xfrm>
            <a:off x="4352925" y="1022350"/>
            <a:ext cx="3814763" cy="685800"/>
            <a:chOff x="1722" y="912"/>
            <a:chExt cx="2403" cy="432"/>
          </a:xfrm>
        </p:grpSpPr>
        <p:sp>
          <p:nvSpPr>
            <p:cNvPr id="19462" name="Oval 4"/>
            <p:cNvSpPr>
              <a:spLocks noChangeArrowheads="1"/>
            </p:cNvSpPr>
            <p:nvPr/>
          </p:nvSpPr>
          <p:spPr bwMode="auto">
            <a:xfrm>
              <a:off x="1722" y="912"/>
              <a:ext cx="2403" cy="432"/>
            </a:xfrm>
            <a:prstGeom prst="ellipse">
              <a:avLst/>
            </a:prstGeom>
            <a:gradFill rotWithShape="0">
              <a:gsLst>
                <a:gs pos="0">
                  <a:srgbClr val="0099FF"/>
                </a:gs>
                <a:gs pos="50000">
                  <a:srgbClr val="FFFFFF"/>
                </a:gs>
                <a:gs pos="100000">
                  <a:srgbClr val="0099FF"/>
                </a:gs>
              </a:gsLst>
              <a:lin ang="5400000" scaled="1"/>
            </a:gradFill>
            <a:ln w="38100">
              <a:solidFill>
                <a:srgbClr val="0099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463" name="Text Box 5"/>
            <p:cNvSpPr txBox="1">
              <a:spLocks noChangeArrowheads="1"/>
            </p:cNvSpPr>
            <p:nvPr/>
          </p:nvSpPr>
          <p:spPr bwMode="auto">
            <a:xfrm>
              <a:off x="2025" y="999"/>
              <a:ext cx="194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i="1">
                  <a:solidFill>
                    <a:srgbClr val="000099"/>
                  </a:solidFill>
                  <a:sym typeface="CommonBullets" pitchFamily="34" charset="2"/>
                </a:rPr>
                <a:t>what kind of gradient ??</a:t>
              </a:r>
              <a:endParaRPr lang="en-US" i="1">
                <a:solidFill>
                  <a:srgbClr val="800000"/>
                </a:solidFill>
                <a:sym typeface="CommonBullets" pitchFamily="34" charset="2"/>
              </a:endParaRPr>
            </a:p>
          </p:txBody>
        </p:sp>
      </p:grpSp>
      <p:sp>
        <p:nvSpPr>
          <p:cNvPr id="19460" name="Text Box 7" descr="Newsprint"/>
          <p:cNvSpPr txBox="1">
            <a:spLocks noChangeArrowheads="1"/>
          </p:cNvSpPr>
          <p:nvPr/>
        </p:nvSpPr>
        <p:spPr bwMode="auto">
          <a:xfrm>
            <a:off x="7513638" y="6156325"/>
            <a:ext cx="1300162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19461" name="Picture 9" descr="http://t2.gstatic.com/images?q=tbn:ANd9GcRoEg4AVP-vMjUhKWb9PfeO7fFsvG4iKhk_mhCbg6WpQa2wpdGThw&amp;t=1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401888" y="3114675"/>
            <a:ext cx="4078287" cy="323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71463" y="100013"/>
            <a:ext cx="8534400" cy="25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4163" indent="-284163" eaLnBrk="0" hangingPunct="0">
              <a:spcBef>
                <a:spcPct val="50000"/>
              </a:spcBef>
            </a:pPr>
            <a:r>
              <a:rPr lang="en-US" b="1" i="1">
                <a:solidFill>
                  <a:srgbClr val="990033"/>
                </a:solidFill>
              </a:rPr>
              <a:t>2.1.2.5  distinguish between primary active and secondary active transport, giving an example of each; indicate the main differences between active and passive transport; differentiate between symport and antiport</a:t>
            </a:r>
          </a:p>
          <a:p>
            <a:pPr marL="284163" indent="-284163" eaLnBrk="0" hangingPunct="0">
              <a:lnSpc>
                <a:spcPct val="55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>
                <a:solidFill>
                  <a:srgbClr val="990033"/>
                </a:solidFill>
                <a:sym typeface="CommonBullets" pitchFamily="34" charset="2"/>
              </a:rPr>
              <a:t>ATP used because substance is:</a:t>
            </a:r>
          </a:p>
          <a:p>
            <a:pPr marL="284163" indent="-284163" eaLnBrk="0" hangingPunct="0">
              <a:lnSpc>
                <a:spcPct val="55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>
                <a:solidFill>
                  <a:srgbClr val="990033"/>
                </a:solidFill>
                <a:sym typeface="CommonBullets" pitchFamily="34" charset="2"/>
              </a:rPr>
              <a:t>		</a:t>
            </a:r>
            <a:r>
              <a:rPr lang="en-US">
                <a:sym typeface="CommonBullets" pitchFamily="34" charset="2"/>
              </a:rPr>
              <a:t>(1)  too large for pores</a:t>
            </a:r>
          </a:p>
          <a:p>
            <a:pPr marL="284163" indent="-284163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(2)  lipid insoluble</a:t>
            </a:r>
          </a:p>
          <a:p>
            <a:pPr marL="284163" indent="-284163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(3)  moving </a:t>
            </a:r>
            <a:r>
              <a:rPr lang="en-US" b="1">
                <a:sym typeface="CommonBullets" pitchFamily="34" charset="2"/>
              </a:rPr>
              <a:t>against </a:t>
            </a:r>
            <a:r>
              <a:rPr lang="en-US">
                <a:sym typeface="CommonBullets" pitchFamily="34" charset="2"/>
              </a:rPr>
              <a:t>concentration gradient</a:t>
            </a:r>
            <a:endParaRPr lang="en-US" u="sng"/>
          </a:p>
        </p:txBody>
      </p:sp>
      <p:grpSp>
        <p:nvGrpSpPr>
          <p:cNvPr id="20483" name="Group 3"/>
          <p:cNvGrpSpPr>
            <a:grpSpLocks/>
          </p:cNvGrpSpPr>
          <p:nvPr/>
        </p:nvGrpSpPr>
        <p:grpSpPr bwMode="auto">
          <a:xfrm>
            <a:off x="6078538" y="1176338"/>
            <a:ext cx="2514600" cy="1143000"/>
            <a:chOff x="4080" y="1008"/>
            <a:chExt cx="1584" cy="720"/>
          </a:xfrm>
        </p:grpSpPr>
        <p:sp>
          <p:nvSpPr>
            <p:cNvPr id="20486" name="Oval 4"/>
            <p:cNvSpPr>
              <a:spLocks noChangeArrowheads="1"/>
            </p:cNvSpPr>
            <p:nvPr/>
          </p:nvSpPr>
          <p:spPr bwMode="auto">
            <a:xfrm>
              <a:off x="4080" y="1008"/>
              <a:ext cx="1584" cy="720"/>
            </a:xfrm>
            <a:prstGeom prst="ellipse">
              <a:avLst/>
            </a:prstGeom>
            <a:gradFill rotWithShape="0">
              <a:gsLst>
                <a:gs pos="0">
                  <a:srgbClr val="990033"/>
                </a:gs>
                <a:gs pos="50000">
                  <a:srgbClr val="FFFFFF"/>
                </a:gs>
                <a:gs pos="100000">
                  <a:srgbClr val="990033"/>
                </a:gs>
              </a:gsLst>
              <a:lin ang="5400000" scaled="1"/>
            </a:gradFill>
            <a:ln w="76200">
              <a:solidFill>
                <a:srgbClr val="9900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87" name="Text Box 5"/>
            <p:cNvSpPr txBox="1">
              <a:spLocks noChangeArrowheads="1"/>
            </p:cNvSpPr>
            <p:nvPr/>
          </p:nvSpPr>
          <p:spPr bwMode="auto">
            <a:xfrm>
              <a:off x="4170" y="1104"/>
              <a:ext cx="1401" cy="5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b="1" i="1">
                  <a:solidFill>
                    <a:srgbClr val="800000"/>
                  </a:solidFill>
                </a:rPr>
                <a:t>Active transport</a:t>
              </a:r>
              <a:endParaRPr lang="en-US" b="1" i="1"/>
            </a:p>
            <a:p>
              <a:pPr algn="ctr" eaLnBrk="0" hangingPunct="0">
                <a:spcBef>
                  <a:spcPct val="50000"/>
                </a:spcBef>
              </a:pPr>
              <a:r>
                <a:rPr lang="en-US" b="1" i="1">
                  <a:solidFill>
                    <a:srgbClr val="0000FF"/>
                  </a:solidFill>
                </a:rPr>
                <a:t>Bulk transport</a:t>
              </a:r>
            </a:p>
          </p:txBody>
        </p:sp>
      </p:grpSp>
      <p:sp>
        <p:nvSpPr>
          <p:cNvPr id="20484" name="Text Box 6"/>
          <p:cNvSpPr txBox="1">
            <a:spLocks noChangeArrowheads="1"/>
          </p:cNvSpPr>
          <p:nvPr/>
        </p:nvSpPr>
        <p:spPr bwMode="auto">
          <a:xfrm>
            <a:off x="100013" y="3446463"/>
            <a:ext cx="8967787" cy="32131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>
                <a:solidFill>
                  <a:srgbClr val="990033"/>
                </a:solidFill>
              </a:rPr>
              <a:t>B1.  Active Transport:</a:t>
            </a:r>
            <a:endParaRPr lang="en-US" b="1">
              <a:solidFill>
                <a:srgbClr val="990033"/>
              </a:solidFill>
            </a:endParaRP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>
                <a:solidFill>
                  <a:srgbClr val="990033"/>
                </a:solidFill>
                <a:sym typeface="CommonBullets" pitchFamily="34" charset="2"/>
              </a:rPr>
              <a:t>like FD</a:t>
            </a:r>
            <a:r>
              <a:rPr lang="en-US">
                <a:sym typeface="CommonBullets" pitchFamily="34" charset="2"/>
              </a:rPr>
              <a:t>, requires a </a:t>
            </a:r>
            <a:r>
              <a:rPr lang="en-US" b="1">
                <a:solidFill>
                  <a:srgbClr val="990033"/>
                </a:solidFill>
                <a:sym typeface="CommonBullets" pitchFamily="34" charset="2"/>
              </a:rPr>
              <a:t>carrier</a:t>
            </a:r>
            <a:r>
              <a:rPr lang="en-US">
                <a:sym typeface="CommonBullets" pitchFamily="34" charset="2"/>
              </a:rPr>
              <a:t>: combines specifically &amp; reversibly with substance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olidFill>
                  <a:srgbClr val="990033"/>
                </a:solidFill>
                <a:sym typeface="CommonBullets" pitchFamily="34" charset="2"/>
              </a:rPr>
              <a:t>unlike FD</a:t>
            </a:r>
            <a:r>
              <a:rPr lang="en-US">
                <a:sym typeface="CommonBullets" pitchFamily="34" charset="2"/>
              </a:rPr>
              <a:t>, </a:t>
            </a:r>
            <a:r>
              <a:rPr lang="en-US" b="1">
                <a:solidFill>
                  <a:srgbClr val="990033"/>
                </a:solidFill>
                <a:sym typeface="CommonBullets" pitchFamily="34" charset="2"/>
              </a:rPr>
              <a:t>solute pumps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move substances (amino acids,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, 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, Ca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) </a:t>
            </a:r>
            <a:r>
              <a:rPr lang="en-US" b="1">
                <a:solidFill>
                  <a:srgbClr val="990033"/>
                </a:solidFill>
                <a:sym typeface="CommonBullets" pitchFamily="34" charset="2"/>
              </a:rPr>
              <a:t>AGAINST</a:t>
            </a:r>
            <a:r>
              <a:rPr lang="en-US">
                <a:solidFill>
                  <a:srgbClr val="990033"/>
                </a:solidFill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CONCENTRATION GRADIENTS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many active transport systems are </a:t>
            </a:r>
            <a:r>
              <a:rPr lang="en-US" b="1">
                <a:solidFill>
                  <a:srgbClr val="990033"/>
                </a:solidFill>
                <a:sym typeface="CommonBullets" pitchFamily="34" charset="2"/>
              </a:rPr>
              <a:t>coupled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systems: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 (a)  </a:t>
            </a:r>
            <a:r>
              <a:rPr lang="en-US" b="1">
                <a:solidFill>
                  <a:srgbClr val="990033"/>
                </a:solidFill>
                <a:sym typeface="CommonBullets" pitchFamily="34" charset="2"/>
              </a:rPr>
              <a:t>symport:</a:t>
            </a:r>
            <a:r>
              <a:rPr lang="en-US">
                <a:sym typeface="CommonBullets" pitchFamily="34" charset="2"/>
              </a:rPr>
              <a:t> eg: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&amp; amino acids or glucose,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,K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,2Cl</a:t>
            </a:r>
            <a:r>
              <a:rPr lang="en-US" baseline="30000">
                <a:sym typeface="CommonBullets" pitchFamily="34" charset="2"/>
              </a:rPr>
              <a:t>-</a:t>
            </a:r>
            <a:r>
              <a:rPr lang="en-US">
                <a:sym typeface="CommonBullets" pitchFamily="34" charset="2"/>
              </a:rPr>
              <a:t> cotransporter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 (b)  </a:t>
            </a:r>
            <a:r>
              <a:rPr lang="en-US" b="1">
                <a:solidFill>
                  <a:srgbClr val="990033"/>
                </a:solidFill>
                <a:sym typeface="CommonBullets" pitchFamily="34" charset="2"/>
              </a:rPr>
              <a:t>antiport:</a:t>
            </a:r>
            <a:r>
              <a:rPr lang="en-US">
                <a:sym typeface="CommonBullets" pitchFamily="34" charset="2"/>
              </a:rPr>
              <a:t> eg: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/K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ATPase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990033"/>
                </a:solidFill>
                <a:sym typeface="CommonBullets" pitchFamily="34" charset="2"/>
              </a:rPr>
              <a:t>primary</a:t>
            </a:r>
            <a:r>
              <a:rPr lang="en-US">
                <a:sym typeface="CommonBullets" pitchFamily="34" charset="2"/>
              </a:rPr>
              <a:t> AT (Na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/K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ATPase) vs </a:t>
            </a:r>
            <a:r>
              <a:rPr lang="en-US" b="1">
                <a:solidFill>
                  <a:srgbClr val="990033"/>
                </a:solidFill>
                <a:sym typeface="CommonBullets" pitchFamily="34" charset="2"/>
              </a:rPr>
              <a:t>secondary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AT (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&amp; amino acids )</a:t>
            </a:r>
          </a:p>
        </p:txBody>
      </p:sp>
      <p:sp>
        <p:nvSpPr>
          <p:cNvPr id="20485" name="Text Box 7" descr="Newsprint"/>
          <p:cNvSpPr txBox="1">
            <a:spLocks noChangeArrowheads="1"/>
          </p:cNvSpPr>
          <p:nvPr/>
        </p:nvSpPr>
        <p:spPr bwMode="auto">
          <a:xfrm>
            <a:off x="7589838" y="3132138"/>
            <a:ext cx="1377950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3_12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4388" t="7637" r="4388" b="7092"/>
          <a:stretch>
            <a:fillRect/>
          </a:stretch>
        </p:blipFill>
        <p:spPr bwMode="auto">
          <a:xfrm>
            <a:off x="2438400" y="2597150"/>
            <a:ext cx="6705600" cy="387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228600" y="6553200"/>
            <a:ext cx="5562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>
                <a:solidFill>
                  <a:srgbClr val="000066"/>
                </a:solidFill>
              </a:rPr>
              <a:t>Na</a:t>
            </a:r>
            <a:r>
              <a:rPr lang="en-US" baseline="30000">
                <a:solidFill>
                  <a:srgbClr val="000066"/>
                </a:solidFill>
              </a:rPr>
              <a:t>+</a:t>
            </a:r>
            <a:r>
              <a:rPr lang="en-US">
                <a:solidFill>
                  <a:srgbClr val="000066"/>
                </a:solidFill>
              </a:rPr>
              <a:t>/K</a:t>
            </a:r>
            <a:r>
              <a:rPr lang="en-US" baseline="30000">
                <a:solidFill>
                  <a:srgbClr val="000066"/>
                </a:solidFill>
              </a:rPr>
              <a:t>+</a:t>
            </a:r>
            <a:r>
              <a:rPr lang="en-US">
                <a:solidFill>
                  <a:srgbClr val="000066"/>
                </a:solidFill>
              </a:rPr>
              <a:t> ATPase (example of an </a:t>
            </a:r>
            <a:r>
              <a:rPr lang="en-US" b="1">
                <a:solidFill>
                  <a:srgbClr val="000066"/>
                </a:solidFill>
              </a:rPr>
              <a:t>antiport</a:t>
            </a:r>
            <a:r>
              <a:rPr lang="en-US">
                <a:solidFill>
                  <a:srgbClr val="000066"/>
                </a:solidFill>
              </a:rPr>
              <a:t>)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24257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6600"/>
                </a:solidFill>
              </a:rPr>
              <a:t>Primary Active Transport:</a:t>
            </a:r>
            <a:endParaRPr lang="en-US" b="1">
              <a:solidFill>
                <a:srgbClr val="006600"/>
              </a:solidFill>
            </a:endParaRP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[K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] 10-20X higher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inside</a:t>
            </a:r>
            <a:r>
              <a:rPr lang="en-US">
                <a:sym typeface="CommonBullets" pitchFamily="34" charset="2"/>
              </a:rPr>
              <a:t> cell than out;  [Na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] higher </a:t>
            </a:r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outside</a:t>
            </a:r>
            <a:r>
              <a:rPr lang="en-US">
                <a:sym typeface="CommonBullets" pitchFamily="34" charset="2"/>
              </a:rPr>
              <a:t> cell than in</a:t>
            </a:r>
            <a:endParaRPr lang="en-US" i="1" u="sng"/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gradients essential to maintain normal cell function/responsiveness/volume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maintenance</a:t>
            </a:r>
            <a:r>
              <a:rPr lang="en-US">
                <a:solidFill>
                  <a:srgbClr val="006600"/>
                </a:solidFill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of this gradient challenged by: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(1)  slow leakage of 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and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along conc. gradients  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(2)  stimulation of muscle &amp; nerve cells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/K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ATPase functions continuously to maintain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&amp; 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gradients</a:t>
            </a:r>
            <a:endParaRPr lang="en-US" i="1" u="sng"/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76200" y="2895600"/>
            <a:ext cx="2438400" cy="3140075"/>
          </a:xfrm>
          <a:prstGeom prst="rect">
            <a:avLst/>
          </a:prstGeom>
          <a:gradFill rotWithShape="0">
            <a:gsLst>
              <a:gs pos="0">
                <a:srgbClr val="CC66FF">
                  <a:alpha val="17000"/>
                </a:srgbClr>
              </a:gs>
              <a:gs pos="50000">
                <a:srgbClr val="CC66FF">
                  <a:gamma/>
                  <a:tint val="38039"/>
                  <a:invGamma/>
                </a:srgbClr>
              </a:gs>
              <a:gs pos="100000">
                <a:srgbClr val="CC66FF">
                  <a:alpha val="17000"/>
                </a:srgbClr>
              </a:gs>
            </a:gsLst>
            <a:lin ang="0" scaled="1"/>
          </a:gra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b="1" dirty="0"/>
              <a:t>3 Na</a:t>
            </a:r>
            <a:r>
              <a:rPr lang="en-US" b="1" baseline="30000" dirty="0"/>
              <a:t>+</a:t>
            </a:r>
            <a:r>
              <a:rPr lang="en-US" b="1" dirty="0"/>
              <a:t> ions are pumped </a:t>
            </a:r>
            <a:r>
              <a:rPr lang="en-US" b="1" dirty="0">
                <a:solidFill>
                  <a:srgbClr val="6600CC"/>
                </a:solidFill>
              </a:rPr>
              <a:t>OUT</a:t>
            </a:r>
            <a:r>
              <a:rPr lang="en-US" b="1" dirty="0">
                <a:solidFill>
                  <a:srgbClr val="9900CC"/>
                </a:solidFill>
              </a:rPr>
              <a:t> </a:t>
            </a:r>
            <a:r>
              <a:rPr lang="en-US" b="1" dirty="0"/>
              <a:t>for every 2 K</a:t>
            </a:r>
            <a:r>
              <a:rPr lang="en-US" b="1" baseline="30000" dirty="0"/>
              <a:t>+</a:t>
            </a:r>
            <a:r>
              <a:rPr lang="en-US" b="1" dirty="0"/>
              <a:t> ions pumped </a:t>
            </a:r>
            <a:r>
              <a:rPr lang="en-US" b="1" dirty="0">
                <a:solidFill>
                  <a:srgbClr val="6600CC"/>
                </a:solidFill>
              </a:rPr>
              <a:t>IN</a:t>
            </a:r>
            <a:r>
              <a:rPr lang="en-US" b="1" dirty="0"/>
              <a:t> - moving </a:t>
            </a:r>
            <a:r>
              <a:rPr lang="en-US" b="1" dirty="0">
                <a:solidFill>
                  <a:srgbClr val="6600CC"/>
                </a:solidFill>
              </a:rPr>
              <a:t>AGAINST</a:t>
            </a:r>
            <a:r>
              <a:rPr lang="en-US" b="1" dirty="0"/>
              <a:t> their concentration gradients to maintain cell responsiveness</a:t>
            </a:r>
          </a:p>
        </p:txBody>
      </p:sp>
      <p:sp>
        <p:nvSpPr>
          <p:cNvPr id="21512" name="Text Box 6" descr="Newsprint"/>
          <p:cNvSpPr txBox="1">
            <a:spLocks noChangeArrowheads="1"/>
          </p:cNvSpPr>
          <p:nvPr/>
        </p:nvSpPr>
        <p:spPr bwMode="auto">
          <a:xfrm>
            <a:off x="527050" y="6175375"/>
            <a:ext cx="1368425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3"/>
          <p:cNvSpPr txBox="1">
            <a:spLocks noChangeArrowheads="1"/>
          </p:cNvSpPr>
          <p:nvPr/>
        </p:nvSpPr>
        <p:spPr bwMode="auto">
          <a:xfrm>
            <a:off x="207963" y="6437313"/>
            <a:ext cx="8778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/>
              <a:t>Fig. 3.10: Operation of the Na</a:t>
            </a:r>
            <a:r>
              <a:rPr lang="en-US" baseline="30000"/>
              <a:t>+</a:t>
            </a:r>
            <a:r>
              <a:rPr lang="en-US"/>
              <a:t>/K</a:t>
            </a:r>
            <a:r>
              <a:rPr lang="en-US" baseline="30000"/>
              <a:t>+</a:t>
            </a:r>
            <a:r>
              <a:rPr lang="en-US"/>
              <a:t> ATPase, an antiport active transport pump</a:t>
            </a:r>
            <a:endParaRPr lang="en-CA"/>
          </a:p>
        </p:txBody>
      </p:sp>
      <p:pic>
        <p:nvPicPr>
          <p:cNvPr id="22531" name="Picture 1" descr="E:\Chapter_03\B_JPEG_Images_and_Tables\a_labeled\figure_03_10_0_labeled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2429" t="3098" r="2429" b="6024"/>
          <a:stretch>
            <a:fillRect/>
          </a:stretch>
        </p:blipFill>
        <p:spPr bwMode="auto">
          <a:xfrm>
            <a:off x="1238250" y="33338"/>
            <a:ext cx="6583363" cy="638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228600" y="49213"/>
            <a:ext cx="8610600" cy="153987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8080"/>
                </a:solidFill>
              </a:rPr>
              <a:t>Secondary active transport:</a:t>
            </a:r>
            <a:r>
              <a:rPr lang="en-US" i="1" u="sng">
                <a:solidFill>
                  <a:srgbClr val="008080"/>
                </a:solidFill>
              </a:rPr>
              <a:t> cotransport of amino acids, ions: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transport of a solute is </a:t>
            </a:r>
            <a:r>
              <a:rPr lang="en-US" b="1">
                <a:solidFill>
                  <a:srgbClr val="008080"/>
                </a:solidFill>
                <a:sym typeface="CommonBullets" pitchFamily="34" charset="2"/>
              </a:rPr>
              <a:t>NOT</a:t>
            </a:r>
            <a:r>
              <a:rPr lang="en-US">
                <a:sym typeface="CommonBullets" pitchFamily="34" charset="2"/>
              </a:rPr>
              <a:t> coupled </a:t>
            </a:r>
            <a:r>
              <a:rPr lang="en-US" u="sng">
                <a:sym typeface="CommonBullets" pitchFamily="34" charset="2"/>
              </a:rPr>
              <a:t>directly </a:t>
            </a:r>
            <a:r>
              <a:rPr lang="en-US">
                <a:sym typeface="CommonBullets" pitchFamily="34" charset="2"/>
              </a:rPr>
              <a:t>to energy-yielding reactions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eg: transport of an ion or amino acid as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leaks back into cell along its 	concentration gradient </a:t>
            </a:r>
            <a:r>
              <a:rPr lang="en-US" b="1">
                <a:solidFill>
                  <a:srgbClr val="008080"/>
                </a:solidFill>
                <a:sym typeface="CommonBullets" pitchFamily="34" charset="2"/>
              </a:rPr>
              <a:t>(</a:t>
            </a:r>
            <a:r>
              <a:rPr lang="en-US" b="1" i="1">
                <a:solidFill>
                  <a:srgbClr val="008080"/>
                </a:solidFill>
                <a:sym typeface="CommonBullets" pitchFamily="34" charset="2"/>
              </a:rPr>
              <a:t>gradient drives transport but gradient 	would not exist except for Na</a:t>
            </a:r>
            <a:r>
              <a:rPr lang="en-US" b="1" i="1" baseline="30000">
                <a:solidFill>
                  <a:srgbClr val="008080"/>
                </a:solidFill>
                <a:sym typeface="CommonBullets" pitchFamily="34" charset="2"/>
              </a:rPr>
              <a:t>+</a:t>
            </a:r>
            <a:r>
              <a:rPr lang="en-US" b="1" i="1">
                <a:solidFill>
                  <a:srgbClr val="008080"/>
                </a:solidFill>
                <a:sym typeface="CommonBullets" pitchFamily="34" charset="2"/>
              </a:rPr>
              <a:t>/K</a:t>
            </a:r>
            <a:r>
              <a:rPr lang="en-US" b="1" i="1" baseline="30000">
                <a:solidFill>
                  <a:srgbClr val="008080"/>
                </a:solidFill>
                <a:sym typeface="CommonBullets" pitchFamily="34" charset="2"/>
              </a:rPr>
              <a:t>+</a:t>
            </a:r>
            <a:r>
              <a:rPr lang="en-US" b="1" i="1">
                <a:solidFill>
                  <a:srgbClr val="008080"/>
                </a:solidFill>
                <a:sym typeface="CommonBullets" pitchFamily="34" charset="2"/>
              </a:rPr>
              <a:t> ATPase)</a:t>
            </a:r>
            <a:endParaRPr lang="en-US" i="1" u="sng"/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6350" y="3281363"/>
            <a:ext cx="2152650" cy="7080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Is this a </a:t>
            </a:r>
            <a:r>
              <a:rPr lang="en-US" b="1">
                <a:solidFill>
                  <a:srgbClr val="008080"/>
                </a:solidFill>
              </a:rPr>
              <a:t>symport</a:t>
            </a:r>
            <a:r>
              <a:rPr lang="en-US"/>
              <a:t> or an </a:t>
            </a:r>
            <a:r>
              <a:rPr lang="en-US" b="1">
                <a:solidFill>
                  <a:srgbClr val="008080"/>
                </a:solidFill>
              </a:rPr>
              <a:t>antiport</a:t>
            </a:r>
            <a:r>
              <a:rPr lang="en-US"/>
              <a:t>??</a:t>
            </a: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342900" y="6362700"/>
            <a:ext cx="8186738" cy="434975"/>
          </a:xfrm>
          <a:prstGeom prst="rect">
            <a:avLst/>
          </a:prstGeom>
          <a:noFill/>
          <a:ln w="38100" cmpd="dbl">
            <a:solidFill>
              <a:srgbClr val="00808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What is the ATP </a:t>
            </a:r>
            <a:r>
              <a:rPr lang="en-US" b="1">
                <a:solidFill>
                  <a:srgbClr val="008080"/>
                </a:solidFill>
              </a:rPr>
              <a:t>driving</a:t>
            </a:r>
            <a:r>
              <a:rPr lang="en-US"/>
              <a:t> in this model of secondary active transport??</a:t>
            </a:r>
          </a:p>
        </p:txBody>
      </p:sp>
      <p:sp>
        <p:nvSpPr>
          <p:cNvPr id="23557" name="Text Box 6" descr="Newsprint"/>
          <p:cNvSpPr txBox="1">
            <a:spLocks noChangeArrowheads="1"/>
          </p:cNvSpPr>
          <p:nvPr/>
        </p:nvSpPr>
        <p:spPr bwMode="auto">
          <a:xfrm>
            <a:off x="242888" y="5653088"/>
            <a:ext cx="1436687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23558" name="Picture 1" descr="E:\Chapter_03\B_JPEG_Images_and_Tables\a_labeled\figure_03_11_labeled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1463" t="4002" r="1334" b="5981"/>
          <a:stretch>
            <a:fillRect/>
          </a:stretch>
        </p:blipFill>
        <p:spPr bwMode="auto">
          <a:xfrm>
            <a:off x="2390775" y="1570038"/>
            <a:ext cx="6510338" cy="452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TextBox 6"/>
          <p:cNvSpPr txBox="1">
            <a:spLocks noChangeArrowheads="1"/>
          </p:cNvSpPr>
          <p:nvPr/>
        </p:nvSpPr>
        <p:spPr bwMode="auto">
          <a:xfrm>
            <a:off x="1028700" y="4800600"/>
            <a:ext cx="10652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Fig. 3.11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msotw9_temp0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1489" t="5263" r="1736" b="5263"/>
          <a:stretch>
            <a:fillRect/>
          </a:stretch>
        </p:blipFill>
        <p:spPr bwMode="auto">
          <a:xfrm>
            <a:off x="0" y="1752600"/>
            <a:ext cx="9144000" cy="4781550"/>
          </a:xfrm>
          <a:prstGeom prst="rect">
            <a:avLst/>
          </a:prstGeom>
          <a:noFill/>
          <a:ln w="28575">
            <a:solidFill>
              <a:srgbClr val="CC6600"/>
            </a:solidFill>
            <a:miter lim="800000"/>
            <a:headEnd/>
            <a:tailEnd/>
          </a:ln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228600" y="1881188"/>
            <a:ext cx="1781175" cy="376237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b="1"/>
              <a:t>R&amp;P Fig. 23.12</a:t>
            </a:r>
            <a:endParaRPr lang="en-CA" b="1"/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31775" y="496888"/>
            <a:ext cx="8683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>
                <a:solidFill>
                  <a:srgbClr val="CC6600"/>
                </a:solidFill>
              </a:rPr>
              <a:t>Secondary active transport associated with kidney tubules</a:t>
            </a:r>
            <a:endParaRPr lang="en-CA" sz="2400" b="1">
              <a:solidFill>
                <a:srgbClr val="CC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4"/>
          <p:cNvSpPr txBox="1">
            <a:spLocks noChangeArrowheads="1"/>
          </p:cNvSpPr>
          <p:nvPr/>
        </p:nvSpPr>
        <p:spPr bwMode="auto">
          <a:xfrm>
            <a:off x="44450" y="55563"/>
            <a:ext cx="6488113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3.1.8  define: exocytosis, endocytosis (as active transport mechanisms); 	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 dirty="0" smtClean="0">
                <a:sym typeface="CommonBullets" pitchFamily="34" charset="2"/>
              </a:rPr>
              <a:t>  in general, called </a:t>
            </a:r>
            <a:r>
              <a:rPr lang="en-US" b="1" dirty="0" smtClean="0">
                <a:solidFill>
                  <a:srgbClr val="000099"/>
                </a:solidFill>
                <a:sym typeface="CommonBullets" pitchFamily="34" charset="2"/>
              </a:rPr>
              <a:t>vesicular transport  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 dirty="0" smtClean="0">
                <a:sym typeface="CommonBullets" pitchFamily="34" charset="2"/>
              </a:rPr>
              <a:t>  also </a:t>
            </a:r>
            <a:r>
              <a:rPr lang="en-US" dirty="0">
                <a:sym typeface="CommonBullets" pitchFamily="34" charset="2"/>
              </a:rPr>
              <a:t>ATP-requiring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 b="1" dirty="0" smtClean="0">
                <a:sym typeface="CommonBullets" pitchFamily="34" charset="2"/>
              </a:rPr>
              <a:t>  </a:t>
            </a:r>
            <a:r>
              <a:rPr lang="en-US" b="1" dirty="0" smtClean="0">
                <a:solidFill>
                  <a:srgbClr val="000099"/>
                </a:solidFill>
                <a:sym typeface="CommonBullets" pitchFamily="34" charset="2"/>
              </a:rPr>
              <a:t>exocytosis</a:t>
            </a:r>
            <a:r>
              <a:rPr lang="en-US" dirty="0" smtClean="0"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(</a:t>
            </a:r>
            <a:r>
              <a:rPr lang="en-US" i="1" dirty="0">
                <a:sym typeface="CommonBullets" pitchFamily="34" charset="2"/>
              </a:rPr>
              <a:t>out</a:t>
            </a:r>
            <a:r>
              <a:rPr lang="en-US" dirty="0">
                <a:sym typeface="CommonBullets" pitchFamily="34" charset="2"/>
              </a:rPr>
              <a:t>) and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endocytosis</a:t>
            </a:r>
            <a:r>
              <a:rPr lang="en-US" dirty="0">
                <a:sym typeface="CommonBullets" pitchFamily="34" charset="2"/>
              </a:rPr>
              <a:t> (</a:t>
            </a:r>
            <a:r>
              <a:rPr lang="en-US" i="1" dirty="0">
                <a:sym typeface="CommonBullets" pitchFamily="34" charset="2"/>
              </a:rPr>
              <a:t>in</a:t>
            </a:r>
            <a:r>
              <a:rPr lang="en-US" dirty="0">
                <a:sym typeface="CommonBullets" pitchFamily="34" charset="2"/>
              </a:rPr>
              <a:t>)</a:t>
            </a:r>
            <a:endParaRPr lang="en-US" u="sng" dirty="0"/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351155" y="1904683"/>
            <a:ext cx="5975350" cy="18764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b="1" i="1" u="sng" dirty="0">
                <a:solidFill>
                  <a:schemeClr val="accent2"/>
                </a:solidFill>
              </a:rPr>
              <a:t>Exocytosis:</a:t>
            </a:r>
            <a:endParaRPr lang="en-US" b="1" dirty="0">
              <a:solidFill>
                <a:schemeClr val="accent2"/>
              </a:solidFill>
            </a:endParaRPr>
          </a:p>
          <a:p>
            <a:pPr marL="231775" indent="-231775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secretion of hormones, neurotransmitters, mucus, ejection of wastes</a:t>
            </a:r>
          </a:p>
          <a:p>
            <a:pPr marL="231775" indent="-231775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substance is enclosed in a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vesicle</a:t>
            </a:r>
            <a:r>
              <a:rPr lang="en-US" dirty="0">
                <a:sym typeface="CommonBullets" pitchFamily="34" charset="2"/>
              </a:rPr>
              <a:t>, vesicle moves to PM,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fuses</a:t>
            </a:r>
            <a:r>
              <a:rPr lang="en-US" dirty="0">
                <a:sym typeface="CommonBullets" pitchFamily="34" charset="2"/>
              </a:rPr>
              <a:t> with PM,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ruptures</a:t>
            </a:r>
            <a:r>
              <a:rPr lang="en-US" dirty="0">
                <a:sym typeface="CommonBullets" pitchFamily="34" charset="2"/>
              </a:rPr>
              <a:t>, releasing contents outside of cell</a:t>
            </a:r>
          </a:p>
        </p:txBody>
      </p:sp>
      <p:pic>
        <p:nvPicPr>
          <p:cNvPr id="25604" name="Picture 6" descr="msotw9_temp0"/>
          <p:cNvPicPr>
            <a:picLocks noChangeAspect="1" noChangeArrowheads="1"/>
          </p:cNvPicPr>
          <p:nvPr/>
        </p:nvPicPr>
        <p:blipFill>
          <a:blip r:embed="rId2" cstate="print">
            <a:lum bright="-18000" contrast="12000"/>
          </a:blip>
          <a:srcRect l="4878" r="4878" b="7379"/>
          <a:stretch>
            <a:fillRect/>
          </a:stretch>
        </p:blipFill>
        <p:spPr bwMode="auto">
          <a:xfrm>
            <a:off x="400050" y="4164013"/>
            <a:ext cx="2478088" cy="2382837"/>
          </a:xfrm>
          <a:prstGeom prst="rect">
            <a:avLst/>
          </a:prstGeom>
          <a:noFill/>
          <a:ln w="1905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25605" name="Picture 1" descr="E:\Chapter_03\B_JPEG_Images_and_Tables\b_unlabeled\figure_03_14a_0_unlabeled.jpg"/>
          <p:cNvPicPr>
            <a:picLocks noChangeAspect="1" noChangeArrowheads="1"/>
          </p:cNvPicPr>
          <p:nvPr/>
        </p:nvPicPr>
        <p:blipFill>
          <a:blip r:embed="rId3" cstate="print"/>
          <a:srcRect l="1721" t="6931" r="66006" b="8510"/>
          <a:stretch>
            <a:fillRect/>
          </a:stretch>
        </p:blipFill>
        <p:spPr bwMode="auto">
          <a:xfrm>
            <a:off x="6721475" y="0"/>
            <a:ext cx="2422525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1" descr="E:\Chapter_03\B_JPEG_Images_and_Tables\b_unlabeled\figure_03_14a_0_unlabeled.jpg"/>
          <p:cNvPicPr>
            <a:picLocks noChangeAspect="1" noChangeArrowheads="1"/>
          </p:cNvPicPr>
          <p:nvPr/>
        </p:nvPicPr>
        <p:blipFill>
          <a:blip r:embed="rId3" cstate="print"/>
          <a:srcRect l="52087" t="10371" r="14888" b="8510"/>
          <a:stretch>
            <a:fillRect/>
          </a:stretch>
        </p:blipFill>
        <p:spPr bwMode="auto">
          <a:xfrm>
            <a:off x="6665913" y="3468688"/>
            <a:ext cx="2478087" cy="323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Rectangle 10"/>
          <p:cNvSpPr>
            <a:spLocks noChangeArrowheads="1"/>
          </p:cNvSpPr>
          <p:nvPr/>
        </p:nvSpPr>
        <p:spPr bwMode="auto">
          <a:xfrm>
            <a:off x="3101975" y="4057650"/>
            <a:ext cx="337661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333399"/>
                </a:solidFill>
                <a:sym typeface="CommonBullets" pitchFamily="34" charset="2"/>
              </a:rPr>
              <a:t>vesicle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333399"/>
                </a:solidFill>
                <a:sym typeface="CommonBullets" pitchFamily="34" charset="2"/>
              </a:rPr>
              <a:t>docking</a:t>
            </a:r>
            <a:r>
              <a:rPr lang="en-US" b="1">
                <a:sym typeface="CommonBullets" pitchFamily="34" charset="2"/>
              </a:rPr>
              <a:t>:  </a:t>
            </a:r>
            <a:r>
              <a:rPr lang="en-US" i="1">
                <a:sym typeface="CommonBullets" pitchFamily="34" charset="2"/>
              </a:rPr>
              <a:t>What does this involve??  What is the net result of 	repeated vesicle docking??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3"/>
          <p:cNvSpPr txBox="1">
            <a:spLocks noChangeArrowheads="1"/>
          </p:cNvSpPr>
          <p:nvPr/>
        </p:nvSpPr>
        <p:spPr bwMode="auto">
          <a:xfrm>
            <a:off x="133350" y="76200"/>
            <a:ext cx="8939213" cy="161925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u="sng" dirty="0">
                <a:solidFill>
                  <a:srgbClr val="990033"/>
                </a:solidFill>
              </a:rPr>
              <a:t>Endocytosis</a:t>
            </a:r>
            <a:endParaRPr lang="en-US" b="1" dirty="0">
              <a:solidFill>
                <a:srgbClr val="990033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means by which large particles can </a:t>
            </a:r>
            <a:r>
              <a:rPr lang="en-US" b="1" dirty="0">
                <a:solidFill>
                  <a:srgbClr val="990033"/>
                </a:solidFill>
                <a:sym typeface="CommonBullets" pitchFamily="34" charset="2"/>
              </a:rPr>
              <a:t>enter</a:t>
            </a:r>
            <a:r>
              <a:rPr lang="en-US" dirty="0">
                <a:sym typeface="CommonBullets" pitchFamily="34" charset="2"/>
              </a:rPr>
              <a:t> cell; </a:t>
            </a:r>
            <a:r>
              <a:rPr lang="en-US" b="1" dirty="0">
                <a:solidFill>
                  <a:srgbClr val="990033"/>
                </a:solidFill>
                <a:sym typeface="CommonBullets" pitchFamily="34" charset="2"/>
              </a:rPr>
              <a:t>also ATP-requiring</a:t>
            </a:r>
            <a:r>
              <a:rPr lang="en-US" dirty="0">
                <a:sym typeface="CommonBullets" pitchFamily="34" charset="2"/>
              </a:rPr>
              <a:t>; energy 	for vesicle movement</a:t>
            </a: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990033"/>
                </a:solidFill>
                <a:sym typeface="Symbol" pitchFamily="18" charset="2"/>
              </a:rPr>
              <a:t>  </a:t>
            </a:r>
            <a:r>
              <a:rPr lang="en-US" b="1" dirty="0">
                <a:solidFill>
                  <a:srgbClr val="990033"/>
                </a:solidFill>
                <a:sym typeface="CommonBullets" pitchFamily="34" charset="2"/>
              </a:rPr>
              <a:t>vesicle</a:t>
            </a:r>
            <a:r>
              <a:rPr lang="en-US" b="1" dirty="0"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encloses substance; pinches off &amp; moves into cytoplasm where 	contents are digested</a:t>
            </a:r>
            <a:endParaRPr lang="en-US" i="1" u="sng" dirty="0"/>
          </a:p>
        </p:txBody>
      </p:sp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7031038" y="5951538"/>
            <a:ext cx="1341437" cy="400050"/>
          </a:xfrm>
          <a:prstGeom prst="rect">
            <a:avLst/>
          </a:prstGeom>
          <a:solidFill>
            <a:schemeClr val="bg1"/>
          </a:solidFill>
          <a:ln w="9525">
            <a:solidFill>
              <a:srgbClr val="9900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>
                <a:solidFill>
                  <a:srgbClr val="333399"/>
                </a:solidFill>
                <a:latin typeface="Arial Unicode MS" pitchFamily="34" charset="-128"/>
              </a:rPr>
              <a:t>Fig. 3.13c</a:t>
            </a:r>
          </a:p>
        </p:txBody>
      </p:sp>
      <p:sp>
        <p:nvSpPr>
          <p:cNvPr id="26628" name="Text Box 5" descr="Newsprint"/>
          <p:cNvSpPr txBox="1">
            <a:spLocks noChangeArrowheads="1"/>
          </p:cNvSpPr>
          <p:nvPr/>
        </p:nvSpPr>
        <p:spPr bwMode="auto">
          <a:xfrm>
            <a:off x="374650" y="6372225"/>
            <a:ext cx="1338263" cy="24765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26629" name="Picture 1" descr="E:\Chapter_03\B_JPEG_Images_and_Tables\b_unlabeled\figure_03_13c_unlabeled.jpg"/>
          <p:cNvPicPr>
            <a:picLocks noChangeAspect="1" noChangeArrowheads="1"/>
          </p:cNvPicPr>
          <p:nvPr/>
        </p:nvPicPr>
        <p:blipFill>
          <a:blip r:embed="rId3" cstate="print"/>
          <a:srcRect l="1721" t="3003" r="50258" b="7654"/>
          <a:stretch>
            <a:fillRect/>
          </a:stretch>
        </p:blipFill>
        <p:spPr bwMode="auto">
          <a:xfrm>
            <a:off x="1773238" y="1862138"/>
            <a:ext cx="4098925" cy="454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TextBox 6"/>
          <p:cNvSpPr txBox="1">
            <a:spLocks noChangeArrowheads="1"/>
          </p:cNvSpPr>
          <p:nvPr/>
        </p:nvSpPr>
        <p:spPr bwMode="auto">
          <a:xfrm>
            <a:off x="6146800" y="3392488"/>
            <a:ext cx="23574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333399"/>
                </a:solidFill>
              </a:rPr>
              <a:t>Special case:  </a:t>
            </a:r>
            <a:r>
              <a:rPr lang="en-US"/>
              <a:t>receptor-mediated endocytosis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23060" y="662940"/>
            <a:ext cx="576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6600CC"/>
                </a:solidFill>
              </a:rPr>
              <a:t>Chapter 3 – A&amp;P </a:t>
            </a:r>
            <a:r>
              <a:rPr lang="en-US" b="1" dirty="0" err="1" smtClean="0">
                <a:solidFill>
                  <a:srgbClr val="6600CC"/>
                </a:solidFill>
              </a:rPr>
              <a:t>Flix</a:t>
            </a:r>
            <a:r>
              <a:rPr lang="en-US" b="1" dirty="0" smtClean="0">
                <a:solidFill>
                  <a:srgbClr val="6600CC"/>
                </a:solidFill>
              </a:rPr>
              <a:t>: Membrane Transport</a:t>
            </a:r>
            <a:endParaRPr lang="en-US" b="1" dirty="0">
              <a:solidFill>
                <a:srgbClr val="6600CC"/>
              </a:solidFill>
            </a:endParaRPr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 cstate="print"/>
          <a:srcRect l="11898" t="6758" r="1593" b="11840"/>
          <a:stretch>
            <a:fillRect/>
          </a:stretch>
        </p:blipFill>
        <p:spPr bwMode="auto">
          <a:xfrm>
            <a:off x="1668780" y="1346662"/>
            <a:ext cx="5303520" cy="450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0" y="45720"/>
            <a:ext cx="9144000" cy="289765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u="sng" dirty="0">
                <a:solidFill>
                  <a:srgbClr val="800000"/>
                </a:solidFill>
              </a:rPr>
              <a:t>2.1.3  Describe osmosis and explain its role in fluid homeostasis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 dirty="0" smtClean="0">
                <a:sym typeface="CommonBullets" pitchFamily="34" charset="2"/>
              </a:rPr>
              <a:t>unassisted </a:t>
            </a:r>
            <a:r>
              <a:rPr lang="en-US" i="1" dirty="0">
                <a:sym typeface="CommonBullets" pitchFamily="34" charset="2"/>
              </a:rPr>
              <a:t>diffusion of </a:t>
            </a:r>
            <a:r>
              <a:rPr lang="en-US" b="1" i="1" dirty="0">
                <a:solidFill>
                  <a:srgbClr val="800000"/>
                </a:solidFill>
                <a:sym typeface="CommonBullets" pitchFamily="34" charset="2"/>
              </a:rPr>
              <a:t>water</a:t>
            </a:r>
            <a:r>
              <a:rPr lang="en-US" i="1" dirty="0">
                <a:sym typeface="CommonBullets" pitchFamily="34" charset="2"/>
              </a:rPr>
              <a:t> from area of </a:t>
            </a:r>
            <a:r>
              <a:rPr lang="en-US" b="1" i="1" dirty="0">
                <a:solidFill>
                  <a:srgbClr val="800000"/>
                </a:solidFill>
                <a:sym typeface="CommonBullets" pitchFamily="34" charset="2"/>
              </a:rPr>
              <a:t>low</a:t>
            </a:r>
            <a:r>
              <a:rPr lang="en-US" i="1" dirty="0">
                <a:sym typeface="CommonBullets" pitchFamily="34" charset="2"/>
              </a:rPr>
              <a:t> to one of </a:t>
            </a:r>
            <a:r>
              <a:rPr lang="en-US" b="1" i="1" dirty="0">
                <a:solidFill>
                  <a:srgbClr val="800000"/>
                </a:solidFill>
                <a:sym typeface="CommonBullets" pitchFamily="34" charset="2"/>
              </a:rPr>
              <a:t>high</a:t>
            </a:r>
            <a:r>
              <a:rPr lang="en-US" i="1" dirty="0">
                <a:solidFill>
                  <a:srgbClr val="800000"/>
                </a:solidFill>
                <a:sym typeface="CommonBullets" pitchFamily="34" charset="2"/>
              </a:rPr>
              <a:t> solute </a:t>
            </a:r>
            <a:r>
              <a:rPr lang="en-US" i="1" dirty="0" err="1">
                <a:solidFill>
                  <a:srgbClr val="800000"/>
                </a:solidFill>
                <a:sym typeface="CommonBullets" pitchFamily="34" charset="2"/>
              </a:rPr>
              <a:t>conc</a:t>
            </a:r>
            <a:r>
              <a:rPr lang="en-US" i="1" dirty="0">
                <a:sym typeface="CommonBullets" pitchFamily="34" charset="2"/>
              </a:rPr>
              <a:t> across a </a:t>
            </a:r>
            <a:r>
              <a:rPr lang="en-US" b="1" i="1" dirty="0" err="1">
                <a:solidFill>
                  <a:srgbClr val="800000"/>
                </a:solidFill>
                <a:sym typeface="CommonBullets" pitchFamily="34" charset="2"/>
              </a:rPr>
              <a:t>semipermeable</a:t>
            </a:r>
            <a:r>
              <a:rPr lang="en-US" i="1" dirty="0">
                <a:sym typeface="CommonBullets" pitchFamily="34" charset="2"/>
              </a:rPr>
              <a:t> membrane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polar, but small enough for most pores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dirty="0">
                <a:solidFill>
                  <a:srgbClr val="800000"/>
                </a:solidFill>
                <a:sym typeface="Symbol" pitchFamily="18" charset="2"/>
              </a:rPr>
              <a:t> n</a:t>
            </a:r>
            <a:r>
              <a:rPr lang="en-US" dirty="0">
                <a:solidFill>
                  <a:srgbClr val="800000"/>
                </a:solidFill>
                <a:sym typeface="CommonBullets" pitchFamily="34" charset="2"/>
              </a:rPr>
              <a:t>et</a:t>
            </a:r>
            <a:r>
              <a:rPr lang="en-US" dirty="0">
                <a:sym typeface="CommonBullets" pitchFamily="34" charset="2"/>
              </a:rPr>
              <a:t> movement due to 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water</a:t>
            </a:r>
            <a:r>
              <a:rPr lang="en-US" dirty="0">
                <a:sym typeface="CommonBullets" pitchFamily="34" charset="2"/>
              </a:rPr>
              <a:t> </a:t>
            </a:r>
            <a:r>
              <a:rPr lang="en-US" dirty="0" smtClean="0">
                <a:solidFill>
                  <a:srgbClr val="800000"/>
                </a:solidFill>
                <a:sym typeface="CommonBullets" pitchFamily="34" charset="2"/>
              </a:rPr>
              <a:t>concentration </a:t>
            </a:r>
            <a:r>
              <a:rPr lang="en-US" dirty="0">
                <a:solidFill>
                  <a:srgbClr val="800000"/>
                </a:solidFill>
                <a:sym typeface="CommonBullets" pitchFamily="34" charset="2"/>
              </a:rPr>
              <a:t>gradient</a:t>
            </a:r>
            <a:r>
              <a:rPr lang="en-US" dirty="0">
                <a:sym typeface="CommonBullets" pitchFamily="34" charset="2"/>
              </a:rPr>
              <a:t>  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i="1" dirty="0">
                <a:solidFill>
                  <a:srgbClr val="800000"/>
                </a:solidFill>
                <a:sym typeface="CommonBullets" pitchFamily="34" charset="2"/>
              </a:rPr>
              <a:t>what happens with plant  </a:t>
            </a:r>
            <a:r>
              <a:rPr lang="en-US" i="1" dirty="0" err="1">
                <a:solidFill>
                  <a:srgbClr val="800000"/>
                </a:solidFill>
                <a:sym typeface="CommonBullets" pitchFamily="34" charset="2"/>
              </a:rPr>
              <a:t>vs</a:t>
            </a:r>
            <a:r>
              <a:rPr lang="en-US" i="1" dirty="0">
                <a:solidFill>
                  <a:srgbClr val="800000"/>
                </a:solidFill>
                <a:sym typeface="CommonBullets" pitchFamily="34" charset="2"/>
              </a:rPr>
              <a:t> animal cells?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  </a:t>
            </a:r>
            <a:r>
              <a:rPr lang="en-US" dirty="0">
                <a:sym typeface="CommonBullets" pitchFamily="34" charset="2"/>
              </a:rPr>
              <a:t>water </a:t>
            </a:r>
            <a:r>
              <a:rPr lang="en-US" dirty="0" err="1">
                <a:sym typeface="CommonBullets" pitchFamily="34" charset="2"/>
              </a:rPr>
              <a:t>conc</a:t>
            </a:r>
            <a:r>
              <a:rPr lang="en-US" dirty="0">
                <a:sym typeface="CommonBullets" pitchFamily="34" charset="2"/>
              </a:rPr>
              <a:t> </a:t>
            </a:r>
            <a:r>
              <a:rPr lang="en-US" b="1" dirty="0">
                <a:sym typeface="Symbol" pitchFamily="18" charset="2"/>
              </a:rPr>
              <a:t></a:t>
            </a:r>
            <a:r>
              <a:rPr lang="en-US" dirty="0">
                <a:sym typeface="WP MathA" pitchFamily="2" charset="2"/>
              </a:rPr>
              <a:t> in response to </a:t>
            </a:r>
            <a:r>
              <a:rPr lang="en-US" b="1" dirty="0">
                <a:sym typeface="Symbol" pitchFamily="18" charset="2"/>
              </a:rPr>
              <a:t></a:t>
            </a:r>
            <a:r>
              <a:rPr lang="en-US" dirty="0">
                <a:sym typeface="WP MathA" pitchFamily="2" charset="2"/>
              </a:rPr>
              <a:t> </a:t>
            </a:r>
            <a:r>
              <a:rPr lang="en-US" b="1" dirty="0">
                <a:solidFill>
                  <a:srgbClr val="800000"/>
                </a:solidFill>
                <a:sym typeface="WP MathA" pitchFamily="2" charset="2"/>
              </a:rPr>
              <a:t>number</a:t>
            </a:r>
            <a:r>
              <a:rPr lang="en-US" dirty="0">
                <a:sym typeface="WP MathA" pitchFamily="2" charset="2"/>
              </a:rPr>
              <a:t> solute particles in </a:t>
            </a:r>
            <a:r>
              <a:rPr lang="en-US" dirty="0" err="1">
                <a:sym typeface="WP MathA" pitchFamily="2" charset="2"/>
              </a:rPr>
              <a:t>sol’n</a:t>
            </a:r>
            <a:r>
              <a:rPr lang="en-US" dirty="0">
                <a:sym typeface="WP MathA" pitchFamily="2" charset="2"/>
              </a:rPr>
              <a:t> (</a:t>
            </a:r>
            <a:r>
              <a:rPr lang="en-US" b="1" dirty="0">
                <a:solidFill>
                  <a:srgbClr val="800000"/>
                </a:solidFill>
                <a:sym typeface="WP MathA" pitchFamily="2" charset="2"/>
              </a:rPr>
              <a:t>osmolarity</a:t>
            </a:r>
            <a:r>
              <a:rPr lang="en-US" dirty="0">
                <a:sym typeface="WP MathA" pitchFamily="2" charset="2"/>
              </a:rPr>
              <a:t>)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animal cells swell or shrink in response to water movement until </a:t>
            </a:r>
            <a:r>
              <a:rPr lang="en-US" dirty="0">
                <a:solidFill>
                  <a:srgbClr val="800000"/>
                </a:solidFill>
                <a:sym typeface="CommonBullets" pitchFamily="34" charset="2"/>
              </a:rPr>
              <a:t>equilibrium</a:t>
            </a:r>
            <a:r>
              <a:rPr lang="en-US" dirty="0">
                <a:sym typeface="CommonBullets" pitchFamily="34" charset="2"/>
              </a:rPr>
              <a:t> 	or </a:t>
            </a:r>
            <a:r>
              <a:rPr lang="en-US" dirty="0">
                <a:solidFill>
                  <a:srgbClr val="800000"/>
                </a:solidFill>
                <a:sym typeface="CommonBullets" pitchFamily="34" charset="2"/>
              </a:rPr>
              <a:t>rupture</a:t>
            </a:r>
            <a:endParaRPr lang="en-US" dirty="0">
              <a:solidFill>
                <a:srgbClr val="800000"/>
              </a:solidFill>
              <a:sym typeface="WP MathA" pitchFamily="2" charset="2"/>
            </a:endParaRP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1816875" y="3889058"/>
            <a:ext cx="5297488" cy="2921000"/>
          </a:xfrm>
          <a:prstGeom prst="rect">
            <a:avLst/>
          </a:prstGeom>
          <a:solidFill>
            <a:schemeClr val="bg1"/>
          </a:solidFill>
          <a:ln w="19050">
            <a:solidFill>
              <a:srgbClr val="9900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800000"/>
                </a:solidFill>
              </a:rPr>
              <a:t>Osmolarity:</a:t>
            </a:r>
            <a:r>
              <a:rPr lang="en-US" dirty="0">
                <a:solidFill>
                  <a:srgbClr val="800000"/>
                </a:solidFill>
              </a:rPr>
              <a:t> </a:t>
            </a:r>
            <a:r>
              <a:rPr lang="en-US" dirty="0"/>
              <a:t> </a:t>
            </a:r>
            <a:r>
              <a:rPr lang="en-US" u="sng" dirty="0"/>
              <a:t>total</a:t>
            </a:r>
            <a:r>
              <a:rPr lang="en-US" dirty="0"/>
              <a:t> </a:t>
            </a:r>
            <a:r>
              <a:rPr lang="en-US" dirty="0" err="1"/>
              <a:t>conc</a:t>
            </a:r>
            <a:r>
              <a:rPr lang="en-US" dirty="0"/>
              <a:t> of </a:t>
            </a:r>
            <a:r>
              <a:rPr lang="en-US" b="1" dirty="0">
                <a:solidFill>
                  <a:srgbClr val="800000"/>
                </a:solidFill>
              </a:rPr>
              <a:t>solute particles</a:t>
            </a:r>
            <a:r>
              <a:rPr lang="en-US" dirty="0"/>
              <a:t> in a solution (type doesn’t matter; </a:t>
            </a:r>
            <a:r>
              <a:rPr lang="en-US" dirty="0" err="1"/>
              <a:t>mOsmol</a:t>
            </a:r>
            <a:r>
              <a:rPr lang="en-US" dirty="0"/>
              <a:t>/L)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endParaRPr lang="en-US" dirty="0"/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endParaRPr lang="en-US" b="1" dirty="0">
              <a:solidFill>
                <a:srgbClr val="800000"/>
              </a:solidFill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endParaRPr lang="en-US" b="1" dirty="0">
              <a:solidFill>
                <a:srgbClr val="800000"/>
              </a:solidFill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800000"/>
                </a:solidFill>
              </a:rPr>
              <a:t>Tonicity:</a:t>
            </a:r>
            <a:r>
              <a:rPr lang="en-US" dirty="0"/>
              <a:t>  concentration of </a:t>
            </a:r>
            <a:r>
              <a:rPr lang="en-US" b="1" dirty="0">
                <a:solidFill>
                  <a:srgbClr val="800000"/>
                </a:solidFill>
              </a:rPr>
              <a:t>nonpenetrating </a:t>
            </a:r>
            <a:r>
              <a:rPr lang="en-US" dirty="0"/>
              <a:t>solute particles in a solution = ability of solution to </a:t>
            </a:r>
            <a:r>
              <a:rPr lang="en-US" b="1" dirty="0">
                <a:solidFill>
                  <a:srgbClr val="800000"/>
                </a:solidFill>
              </a:rPr>
              <a:t>change the shape of a cell</a:t>
            </a:r>
            <a:r>
              <a:rPr lang="en-US" dirty="0"/>
              <a:t> bathed by that solution – </a:t>
            </a:r>
            <a:r>
              <a:rPr lang="en-US" i="1" dirty="0">
                <a:solidFill>
                  <a:srgbClr val="990033"/>
                </a:solidFill>
              </a:rPr>
              <a:t>why??</a:t>
            </a:r>
          </a:p>
        </p:txBody>
      </p:sp>
      <p:grpSp>
        <p:nvGrpSpPr>
          <p:cNvPr id="27652" name="Group 4"/>
          <p:cNvGrpSpPr>
            <a:grpSpLocks/>
          </p:cNvGrpSpPr>
          <p:nvPr/>
        </p:nvGrpSpPr>
        <p:grpSpPr bwMode="auto">
          <a:xfrm>
            <a:off x="2259788" y="4624070"/>
            <a:ext cx="4114800" cy="990600"/>
            <a:chOff x="336" y="2968"/>
            <a:chExt cx="2592" cy="624"/>
          </a:xfrm>
        </p:grpSpPr>
        <p:sp>
          <p:nvSpPr>
            <p:cNvPr id="27655" name="Oval 5"/>
            <p:cNvSpPr>
              <a:spLocks noChangeArrowheads="1"/>
            </p:cNvSpPr>
            <p:nvPr/>
          </p:nvSpPr>
          <p:spPr bwMode="auto">
            <a:xfrm>
              <a:off x="336" y="2968"/>
              <a:ext cx="2592" cy="624"/>
            </a:xfrm>
            <a:prstGeom prst="ellipse">
              <a:avLst/>
            </a:prstGeom>
            <a:gradFill rotWithShape="0">
              <a:gsLst>
                <a:gs pos="0">
                  <a:srgbClr val="800000"/>
                </a:gs>
                <a:gs pos="50000">
                  <a:srgbClr val="FFFFFF"/>
                </a:gs>
                <a:gs pos="100000">
                  <a:srgbClr val="800000"/>
                </a:gs>
              </a:gsLst>
              <a:lin ang="5400000" scaled="1"/>
            </a:gradFill>
            <a:ln w="28575">
              <a:solidFill>
                <a:srgbClr val="8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7656" name="Text Box 6"/>
            <p:cNvSpPr txBox="1">
              <a:spLocks noChangeArrowheads="1"/>
            </p:cNvSpPr>
            <p:nvPr/>
          </p:nvSpPr>
          <p:spPr bwMode="auto">
            <a:xfrm>
              <a:off x="382" y="3134"/>
              <a:ext cx="2541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55000"/>
                </a:lnSpc>
                <a:spcBef>
                  <a:spcPct val="50000"/>
                </a:spcBef>
              </a:pPr>
              <a:r>
                <a:rPr lang="en-US" i="1" dirty="0"/>
                <a:t>Note:  1 mM NaCl = 2 </a:t>
              </a:r>
              <a:r>
                <a:rPr lang="en-US" i="1" dirty="0" err="1"/>
                <a:t>mOsmol</a:t>
              </a:r>
              <a:r>
                <a:rPr lang="en-US" i="1" dirty="0"/>
                <a:t>/L; </a:t>
              </a:r>
            </a:p>
            <a:p>
              <a:pPr algn="ctr" eaLnBrk="0" hangingPunct="0">
                <a:lnSpc>
                  <a:spcPct val="55000"/>
                </a:lnSpc>
                <a:spcBef>
                  <a:spcPct val="50000"/>
                </a:spcBef>
              </a:pPr>
              <a:r>
                <a:rPr lang="en-US" i="1" dirty="0"/>
                <a:t>1 mM glucose = 1 </a:t>
              </a:r>
              <a:r>
                <a:rPr lang="en-US" i="1" dirty="0" err="1"/>
                <a:t>mOsmol</a:t>
              </a:r>
              <a:r>
                <a:rPr lang="en-US" i="1" dirty="0"/>
                <a:t>/L</a:t>
              </a:r>
            </a:p>
          </p:txBody>
        </p:sp>
      </p:grpSp>
      <p:sp>
        <p:nvSpPr>
          <p:cNvPr id="27653" name="Text Box 7" descr="Newsprint"/>
          <p:cNvSpPr txBox="1">
            <a:spLocks noChangeArrowheads="1"/>
          </p:cNvSpPr>
          <p:nvPr/>
        </p:nvSpPr>
        <p:spPr bwMode="auto">
          <a:xfrm>
            <a:off x="7652068" y="6470333"/>
            <a:ext cx="1333500" cy="246062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</a:t>
            </a:r>
            <a:r>
              <a:rPr lang="en-US" sz="1000" b="1" i="1" dirty="0">
                <a:latin typeface="NuptialScript" pitchFamily="18" charset="0"/>
              </a:rPr>
              <a:t> O</a:t>
            </a:r>
            <a:endParaRPr lang="en-CA" sz="1000" b="1" i="1" dirty="0">
              <a:latin typeface="NuptialScript" pitchFamily="18" charset="0"/>
            </a:endParaRPr>
          </a:p>
        </p:txBody>
      </p:sp>
      <p:sp>
        <p:nvSpPr>
          <p:cNvPr id="27654" name="Text Box 8"/>
          <p:cNvSpPr txBox="1">
            <a:spLocks noChangeArrowheads="1"/>
          </p:cNvSpPr>
          <p:nvPr/>
        </p:nvSpPr>
        <p:spPr bwMode="auto">
          <a:xfrm>
            <a:off x="1838426" y="3092484"/>
            <a:ext cx="5389663" cy="400110"/>
          </a:xfrm>
          <a:prstGeom prst="rect">
            <a:avLst/>
          </a:prstGeom>
          <a:gradFill rotWithShape="0">
            <a:gsLst>
              <a:gs pos="0">
                <a:srgbClr val="990033"/>
              </a:gs>
              <a:gs pos="50000">
                <a:srgbClr val="FFFFFF"/>
              </a:gs>
              <a:gs pos="100000">
                <a:srgbClr val="990033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 i="1" dirty="0"/>
              <a:t>osmolarity and tonicity are not the same!!!</a:t>
            </a:r>
            <a:endParaRPr lang="en-CA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3_7a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 l="3468" t="4305" r="5133" b="7715"/>
          <a:stretch>
            <a:fillRect/>
          </a:stretch>
        </p:blipFill>
        <p:spPr bwMode="auto">
          <a:xfrm>
            <a:off x="0" y="0"/>
            <a:ext cx="4683125" cy="3822700"/>
          </a:xfrm>
          <a:prstGeom prst="rect">
            <a:avLst/>
          </a:prstGeom>
          <a:noFill/>
          <a:ln w="9525">
            <a:solidFill>
              <a:srgbClr val="0099FF"/>
            </a:solidFill>
            <a:miter lim="800000"/>
            <a:headEnd/>
            <a:tailEnd/>
          </a:ln>
        </p:spPr>
      </p:pic>
      <p:pic>
        <p:nvPicPr>
          <p:cNvPr id="28675" name="Picture 3" descr="3_7b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 l="4237" t="6276" r="5240" b="8893"/>
          <a:stretch>
            <a:fillRect/>
          </a:stretch>
        </p:blipFill>
        <p:spPr bwMode="auto">
          <a:xfrm>
            <a:off x="4065588" y="2946400"/>
            <a:ext cx="5078412" cy="3911600"/>
          </a:xfrm>
          <a:prstGeom prst="rect">
            <a:avLst/>
          </a:prstGeom>
          <a:noFill/>
          <a:ln w="9525">
            <a:solidFill>
              <a:srgbClr val="0099FF"/>
            </a:solidFill>
            <a:miter lim="800000"/>
            <a:headEnd/>
            <a:tailEnd/>
          </a:ln>
        </p:spPr>
      </p:pic>
      <p:sp>
        <p:nvSpPr>
          <p:cNvPr id="28676" name="TextBox 3"/>
          <p:cNvSpPr txBox="1">
            <a:spLocks noChangeArrowheads="1"/>
          </p:cNvSpPr>
          <p:nvPr/>
        </p:nvSpPr>
        <p:spPr bwMode="auto">
          <a:xfrm>
            <a:off x="892175" y="5111750"/>
            <a:ext cx="9540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Fig. 3.8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tonicity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t="11911" b="10483"/>
          <a:stretch>
            <a:fillRect/>
          </a:stretch>
        </p:blipFill>
        <p:spPr bwMode="auto">
          <a:xfrm>
            <a:off x="1295400" y="381000"/>
            <a:ext cx="6477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1981200" y="5257800"/>
            <a:ext cx="502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b="1">
                <a:solidFill>
                  <a:srgbClr val="6666FF"/>
                </a:solidFill>
              </a:rPr>
              <a:t>bio.winona.msus.edu/.../ images/tonicity.gif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2"/>
          <p:cNvSpPr>
            <a:spLocks noChangeArrowheads="1"/>
          </p:cNvSpPr>
          <p:nvPr/>
        </p:nvSpPr>
        <p:spPr bwMode="auto">
          <a:xfrm>
            <a:off x="304800" y="990600"/>
            <a:ext cx="2514600" cy="2057400"/>
          </a:xfrm>
          <a:prstGeom prst="cloudCallout">
            <a:avLst>
              <a:gd name="adj1" fmla="val -41667"/>
              <a:gd name="adj2" fmla="val 4088"/>
            </a:avLst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1600">
                <a:solidFill>
                  <a:srgbClr val="0000FF"/>
                </a:solidFill>
                <a:latin typeface="Arial Unicode MS" pitchFamily="34" charset="-128"/>
              </a:rPr>
              <a:t>Cl</a:t>
            </a:r>
            <a:r>
              <a:rPr lang="en-US" sz="1600" baseline="30000">
                <a:solidFill>
                  <a:srgbClr val="0000FF"/>
                </a:solidFill>
                <a:latin typeface="Arial Unicode MS" pitchFamily="34" charset="-128"/>
              </a:rPr>
              <a:t>-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23" name="AutoShape 3"/>
          <p:cNvSpPr>
            <a:spLocks noChangeArrowheads="1"/>
          </p:cNvSpPr>
          <p:nvPr/>
        </p:nvSpPr>
        <p:spPr bwMode="auto">
          <a:xfrm>
            <a:off x="3200400" y="990600"/>
            <a:ext cx="2514600" cy="2057400"/>
          </a:xfrm>
          <a:prstGeom prst="cloudCallout">
            <a:avLst>
              <a:gd name="adj1" fmla="val -41667"/>
              <a:gd name="adj2" fmla="val 4088"/>
            </a:avLst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CA" sz="2400">
              <a:latin typeface="Arial Unicode MS" pitchFamily="34" charset="-128"/>
            </a:endParaRPr>
          </a:p>
        </p:txBody>
      </p:sp>
      <p:sp>
        <p:nvSpPr>
          <p:cNvPr id="30724" name="AutoShape 4"/>
          <p:cNvSpPr>
            <a:spLocks noChangeArrowheads="1"/>
          </p:cNvSpPr>
          <p:nvPr/>
        </p:nvSpPr>
        <p:spPr bwMode="auto">
          <a:xfrm>
            <a:off x="6172200" y="990600"/>
            <a:ext cx="2514600" cy="2057400"/>
          </a:xfrm>
          <a:prstGeom prst="cloudCallout">
            <a:avLst>
              <a:gd name="adj1" fmla="val -41667"/>
              <a:gd name="adj2" fmla="val 4088"/>
            </a:avLst>
          </a:prstGeom>
          <a:solidFill>
            <a:srgbClr val="FF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1600">
                <a:solidFill>
                  <a:srgbClr val="800080"/>
                </a:solidFill>
                <a:latin typeface="Arial Unicode MS" pitchFamily="34" charset="-128"/>
              </a:rPr>
              <a:t>Cl</a:t>
            </a:r>
            <a:r>
              <a:rPr lang="en-US" sz="1600" baseline="30000">
                <a:solidFill>
                  <a:srgbClr val="800080"/>
                </a:solidFill>
                <a:latin typeface="Arial Unicode MS" pitchFamily="34" charset="-128"/>
              </a:rPr>
              <a:t>-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828800" y="2362200"/>
            <a:ext cx="4222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0000FF"/>
                </a:solidFill>
                <a:latin typeface="Arial Unicode MS" pitchFamily="34" charset="-128"/>
              </a:rPr>
              <a:t>Cl</a:t>
            </a:r>
            <a:r>
              <a:rPr lang="en-US" sz="1600" baseline="30000">
                <a:solidFill>
                  <a:srgbClr val="0000FF"/>
                </a:solidFill>
                <a:latin typeface="Arial Unicode MS" pitchFamily="34" charset="-128"/>
              </a:rPr>
              <a:t>-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2043113" y="1409700"/>
            <a:ext cx="1841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CA" sz="1600" baseline="30000">
              <a:latin typeface="Arial Unicode MS" pitchFamily="34" charset="-128"/>
            </a:endParaRP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1743075" y="1198563"/>
            <a:ext cx="26352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 baseline="30000">
                <a:latin typeface="Arial Unicode MS" pitchFamily="34" charset="-128"/>
              </a:rPr>
              <a:t>+</a:t>
            </a:r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2112963" y="1506538"/>
            <a:ext cx="4429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0000FF"/>
                </a:solidFill>
                <a:latin typeface="Arial Unicode MS" pitchFamily="34" charset="-128"/>
              </a:rPr>
              <a:t>Na</a:t>
            </a:r>
            <a:endParaRPr lang="en-US" sz="1600">
              <a:latin typeface="Arial Unicode MS" pitchFamily="34" charset="-128"/>
            </a:endParaRPr>
          </a:p>
        </p:txBody>
      </p:sp>
      <p:sp>
        <p:nvSpPr>
          <p:cNvPr id="30729" name="Rectangle 9"/>
          <p:cNvSpPr>
            <a:spLocks noChangeArrowheads="1"/>
          </p:cNvSpPr>
          <p:nvPr/>
        </p:nvSpPr>
        <p:spPr bwMode="auto">
          <a:xfrm>
            <a:off x="762000" y="1447800"/>
            <a:ext cx="523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0000FF"/>
                </a:solidFill>
                <a:latin typeface="Arial Unicode MS" pitchFamily="34" charset="-128"/>
              </a:rPr>
              <a:t>Na</a:t>
            </a:r>
            <a:r>
              <a:rPr lang="en-US" sz="1600" baseline="30000">
                <a:solidFill>
                  <a:srgbClr val="0000FF"/>
                </a:solidFill>
                <a:latin typeface="Arial Unicode MS" pitchFamily="34" charset="-128"/>
              </a:rPr>
              <a:t>+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30" name="Rectangle 10"/>
          <p:cNvSpPr>
            <a:spLocks noChangeArrowheads="1"/>
          </p:cNvSpPr>
          <p:nvPr/>
        </p:nvSpPr>
        <p:spPr bwMode="auto">
          <a:xfrm>
            <a:off x="1566863" y="2151063"/>
            <a:ext cx="1841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CA" sz="1600" baseline="30000">
              <a:latin typeface="Arial Unicode MS" pitchFamily="34" charset="-128"/>
            </a:endParaRPr>
          </a:p>
        </p:txBody>
      </p:sp>
      <p:sp>
        <p:nvSpPr>
          <p:cNvPr id="30731" name="Rectangle 11"/>
          <p:cNvSpPr>
            <a:spLocks noChangeArrowheads="1"/>
          </p:cNvSpPr>
          <p:nvPr/>
        </p:nvSpPr>
        <p:spPr bwMode="auto">
          <a:xfrm>
            <a:off x="1408113" y="1427163"/>
            <a:ext cx="1841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CA" sz="1600" baseline="30000">
              <a:latin typeface="Arial Unicode MS" pitchFamily="34" charset="-128"/>
            </a:endParaRPr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1512888" y="1436688"/>
            <a:ext cx="4222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0000FF"/>
                </a:solidFill>
                <a:latin typeface="Arial Unicode MS" pitchFamily="34" charset="-128"/>
              </a:rPr>
              <a:t>Cl</a:t>
            </a:r>
            <a:r>
              <a:rPr lang="en-US" sz="1600" baseline="30000">
                <a:solidFill>
                  <a:srgbClr val="0000FF"/>
                </a:solidFill>
                <a:latin typeface="Arial Unicode MS" pitchFamily="34" charset="-128"/>
              </a:rPr>
              <a:t>-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33" name="Rectangle 13"/>
          <p:cNvSpPr>
            <a:spLocks noChangeArrowheads="1"/>
          </p:cNvSpPr>
          <p:nvPr/>
        </p:nvSpPr>
        <p:spPr bwMode="auto">
          <a:xfrm>
            <a:off x="790575" y="1912938"/>
            <a:ext cx="4222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0000FF"/>
                </a:solidFill>
                <a:latin typeface="Arial Unicode MS" pitchFamily="34" charset="-128"/>
              </a:rPr>
              <a:t>Cl</a:t>
            </a:r>
            <a:r>
              <a:rPr lang="en-US" sz="1600" baseline="30000">
                <a:solidFill>
                  <a:srgbClr val="0000FF"/>
                </a:solidFill>
                <a:latin typeface="Arial Unicode MS" pitchFamily="34" charset="-128"/>
              </a:rPr>
              <a:t>-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34" name="Rectangle 14"/>
          <p:cNvSpPr>
            <a:spLocks noChangeArrowheads="1"/>
          </p:cNvSpPr>
          <p:nvPr/>
        </p:nvSpPr>
        <p:spPr bwMode="auto">
          <a:xfrm>
            <a:off x="1054100" y="2220913"/>
            <a:ext cx="1841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CA" sz="1600" baseline="30000">
              <a:latin typeface="Arial Unicode MS" pitchFamily="34" charset="-128"/>
            </a:endParaRPr>
          </a:p>
        </p:txBody>
      </p:sp>
      <p:sp>
        <p:nvSpPr>
          <p:cNvPr id="30735" name="Rectangle 15"/>
          <p:cNvSpPr>
            <a:spLocks noChangeArrowheads="1"/>
          </p:cNvSpPr>
          <p:nvPr/>
        </p:nvSpPr>
        <p:spPr bwMode="auto">
          <a:xfrm>
            <a:off x="1054100" y="2247900"/>
            <a:ext cx="523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0000FF"/>
                </a:solidFill>
                <a:latin typeface="Arial Unicode MS" pitchFamily="34" charset="-128"/>
              </a:rPr>
              <a:t>Na</a:t>
            </a:r>
            <a:r>
              <a:rPr lang="en-US" sz="1600" baseline="30000">
                <a:solidFill>
                  <a:srgbClr val="0000FF"/>
                </a:solidFill>
                <a:latin typeface="Arial Unicode MS" pitchFamily="34" charset="-128"/>
              </a:rPr>
              <a:t>+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36" name="Rectangle 16"/>
          <p:cNvSpPr>
            <a:spLocks noChangeArrowheads="1"/>
          </p:cNvSpPr>
          <p:nvPr/>
        </p:nvSpPr>
        <p:spPr bwMode="auto">
          <a:xfrm>
            <a:off x="2112963" y="2071688"/>
            <a:ext cx="523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0000FF"/>
                </a:solidFill>
                <a:latin typeface="Arial Unicode MS" pitchFamily="34" charset="-128"/>
              </a:rPr>
              <a:t>Na</a:t>
            </a:r>
            <a:r>
              <a:rPr lang="en-US" sz="1600" baseline="30000">
                <a:solidFill>
                  <a:srgbClr val="0000FF"/>
                </a:solidFill>
                <a:latin typeface="Arial Unicode MS" pitchFamily="34" charset="-128"/>
              </a:rPr>
              <a:t>+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37" name="AutoShape 17"/>
          <p:cNvSpPr>
            <a:spLocks noChangeArrowheads="1"/>
          </p:cNvSpPr>
          <p:nvPr/>
        </p:nvSpPr>
        <p:spPr bwMode="auto">
          <a:xfrm>
            <a:off x="3657600" y="1676400"/>
            <a:ext cx="457200" cy="228600"/>
          </a:xfrm>
          <a:prstGeom prst="hexagon">
            <a:avLst>
              <a:gd name="adj" fmla="val 50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38" name="AutoShape 18"/>
          <p:cNvSpPr>
            <a:spLocks noChangeArrowheads="1"/>
          </p:cNvSpPr>
          <p:nvPr/>
        </p:nvSpPr>
        <p:spPr bwMode="auto">
          <a:xfrm>
            <a:off x="3810000" y="2286000"/>
            <a:ext cx="457200" cy="228600"/>
          </a:xfrm>
          <a:prstGeom prst="hexagon">
            <a:avLst>
              <a:gd name="adj" fmla="val 50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39" name="AutoShape 19"/>
          <p:cNvSpPr>
            <a:spLocks noChangeArrowheads="1"/>
          </p:cNvSpPr>
          <p:nvPr/>
        </p:nvSpPr>
        <p:spPr bwMode="auto">
          <a:xfrm>
            <a:off x="4724400" y="2133600"/>
            <a:ext cx="457200" cy="228600"/>
          </a:xfrm>
          <a:prstGeom prst="hexagon">
            <a:avLst>
              <a:gd name="adj" fmla="val 50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40" name="AutoShape 20"/>
          <p:cNvSpPr>
            <a:spLocks noChangeArrowheads="1"/>
          </p:cNvSpPr>
          <p:nvPr/>
        </p:nvSpPr>
        <p:spPr bwMode="auto">
          <a:xfrm>
            <a:off x="4572000" y="1524000"/>
            <a:ext cx="457200" cy="228600"/>
          </a:xfrm>
          <a:prstGeom prst="hexagon">
            <a:avLst>
              <a:gd name="adj" fmla="val 50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41" name="Rectangle 21"/>
          <p:cNvSpPr>
            <a:spLocks noChangeArrowheads="1"/>
          </p:cNvSpPr>
          <p:nvPr/>
        </p:nvSpPr>
        <p:spPr bwMode="auto">
          <a:xfrm>
            <a:off x="7758113" y="1146175"/>
            <a:ext cx="1841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CA" sz="1600" baseline="30000">
              <a:latin typeface="Arial Unicode MS" pitchFamily="34" charset="-128"/>
            </a:endParaRPr>
          </a:p>
        </p:txBody>
      </p:sp>
      <p:sp>
        <p:nvSpPr>
          <p:cNvPr id="30742" name="Rectangle 22"/>
          <p:cNvSpPr>
            <a:spLocks noChangeArrowheads="1"/>
          </p:cNvSpPr>
          <p:nvPr/>
        </p:nvSpPr>
        <p:spPr bwMode="auto">
          <a:xfrm>
            <a:off x="7916863" y="1268413"/>
            <a:ext cx="1841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CA" sz="1600" baseline="30000">
              <a:latin typeface="Arial Unicode MS" pitchFamily="34" charset="-128"/>
            </a:endParaRPr>
          </a:p>
        </p:txBody>
      </p:sp>
      <p:sp>
        <p:nvSpPr>
          <p:cNvPr id="30743" name="Rectangle 23"/>
          <p:cNvSpPr>
            <a:spLocks noChangeArrowheads="1"/>
          </p:cNvSpPr>
          <p:nvPr/>
        </p:nvSpPr>
        <p:spPr bwMode="auto">
          <a:xfrm>
            <a:off x="7916863" y="1392238"/>
            <a:ext cx="1841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CA" sz="1600" baseline="30000">
              <a:latin typeface="Arial Unicode MS" pitchFamily="34" charset="-128"/>
            </a:endParaRPr>
          </a:p>
        </p:txBody>
      </p:sp>
      <p:sp>
        <p:nvSpPr>
          <p:cNvPr id="30744" name="Rectangle 24"/>
          <p:cNvSpPr>
            <a:spLocks noChangeArrowheads="1"/>
          </p:cNvSpPr>
          <p:nvPr/>
        </p:nvSpPr>
        <p:spPr bwMode="auto">
          <a:xfrm>
            <a:off x="7651750" y="2047875"/>
            <a:ext cx="8794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800080"/>
                </a:solidFill>
                <a:latin typeface="Arial Unicode MS" pitchFamily="34" charset="-128"/>
              </a:rPr>
              <a:t>Cl</a:t>
            </a:r>
            <a:r>
              <a:rPr lang="en-US" sz="1600" baseline="30000">
                <a:solidFill>
                  <a:srgbClr val="800080"/>
                </a:solidFill>
                <a:latin typeface="Arial Unicode MS" pitchFamily="34" charset="-128"/>
              </a:rPr>
              <a:t>- </a:t>
            </a:r>
            <a:r>
              <a:rPr lang="en-US" sz="1600">
                <a:solidFill>
                  <a:srgbClr val="800080"/>
                </a:solidFill>
                <a:latin typeface="Arial Unicode MS" pitchFamily="34" charset="-128"/>
              </a:rPr>
              <a:t>Ca</a:t>
            </a:r>
            <a:r>
              <a:rPr lang="en-US" sz="1600" baseline="30000">
                <a:solidFill>
                  <a:srgbClr val="800080"/>
                </a:solidFill>
                <a:latin typeface="Arial Unicode MS" pitchFamily="34" charset="-128"/>
              </a:rPr>
              <a:t>++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45" name="Rectangle 25"/>
          <p:cNvSpPr>
            <a:spLocks noChangeArrowheads="1"/>
          </p:cNvSpPr>
          <p:nvPr/>
        </p:nvSpPr>
        <p:spPr bwMode="auto">
          <a:xfrm>
            <a:off x="6805613" y="1630363"/>
            <a:ext cx="6048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800080"/>
                </a:solidFill>
                <a:latin typeface="Arial Unicode MS" pitchFamily="34" charset="-128"/>
              </a:rPr>
              <a:t>Ca</a:t>
            </a:r>
            <a:r>
              <a:rPr lang="en-US" sz="1600" baseline="30000">
                <a:solidFill>
                  <a:srgbClr val="800080"/>
                </a:solidFill>
                <a:latin typeface="Arial Unicode MS" pitchFamily="34" charset="-128"/>
              </a:rPr>
              <a:t>++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46" name="Rectangle 26"/>
          <p:cNvSpPr>
            <a:spLocks noChangeArrowheads="1"/>
          </p:cNvSpPr>
          <p:nvPr/>
        </p:nvSpPr>
        <p:spPr bwMode="auto">
          <a:xfrm>
            <a:off x="7475538" y="1489075"/>
            <a:ext cx="661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800080"/>
                </a:solidFill>
                <a:latin typeface="Arial Unicode MS" pitchFamily="34" charset="-128"/>
              </a:rPr>
              <a:t>Ca</a:t>
            </a:r>
            <a:r>
              <a:rPr lang="en-US" sz="1600" baseline="30000">
                <a:solidFill>
                  <a:srgbClr val="800080"/>
                </a:solidFill>
                <a:latin typeface="Arial Unicode MS" pitchFamily="34" charset="-128"/>
              </a:rPr>
              <a:t>++</a:t>
            </a:r>
            <a:r>
              <a:rPr lang="en-US" sz="1600">
                <a:solidFill>
                  <a:srgbClr val="800080"/>
                </a:solidFill>
                <a:latin typeface="Arial Unicode MS" pitchFamily="34" charset="-128"/>
              </a:rPr>
              <a:t> 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47" name="Rectangle 27"/>
          <p:cNvSpPr>
            <a:spLocks noChangeArrowheads="1"/>
          </p:cNvSpPr>
          <p:nvPr/>
        </p:nvSpPr>
        <p:spPr bwMode="auto">
          <a:xfrm>
            <a:off x="7264400" y="2344738"/>
            <a:ext cx="1841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CA" sz="1600" baseline="30000">
              <a:latin typeface="Arial Unicode MS" pitchFamily="34" charset="-128"/>
            </a:endParaRPr>
          </a:p>
        </p:txBody>
      </p:sp>
      <p:sp>
        <p:nvSpPr>
          <p:cNvPr id="30748" name="Rectangle 28"/>
          <p:cNvSpPr>
            <a:spLocks noChangeArrowheads="1"/>
          </p:cNvSpPr>
          <p:nvPr/>
        </p:nvSpPr>
        <p:spPr bwMode="auto">
          <a:xfrm>
            <a:off x="6902450" y="2220913"/>
            <a:ext cx="1841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CA" sz="1600" baseline="30000">
              <a:latin typeface="Arial Unicode MS" pitchFamily="34" charset="-128"/>
            </a:endParaRPr>
          </a:p>
        </p:txBody>
      </p:sp>
      <p:sp>
        <p:nvSpPr>
          <p:cNvPr id="30749" name="Rectangle 29"/>
          <p:cNvSpPr>
            <a:spLocks noChangeArrowheads="1"/>
          </p:cNvSpPr>
          <p:nvPr/>
        </p:nvSpPr>
        <p:spPr bwMode="auto">
          <a:xfrm>
            <a:off x="7988300" y="1550988"/>
            <a:ext cx="1841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CA" sz="1600" baseline="30000">
              <a:latin typeface="Arial Unicode MS" pitchFamily="34" charset="-128"/>
            </a:endParaRPr>
          </a:p>
        </p:txBody>
      </p:sp>
      <p:sp>
        <p:nvSpPr>
          <p:cNvPr id="30750" name="Rectangle 30"/>
          <p:cNvSpPr>
            <a:spLocks noChangeArrowheads="1"/>
          </p:cNvSpPr>
          <p:nvPr/>
        </p:nvSpPr>
        <p:spPr bwMode="auto">
          <a:xfrm>
            <a:off x="8005763" y="1630363"/>
            <a:ext cx="4222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800080"/>
                </a:solidFill>
                <a:latin typeface="Arial Unicode MS" pitchFamily="34" charset="-128"/>
              </a:rPr>
              <a:t>Cl</a:t>
            </a:r>
            <a:r>
              <a:rPr lang="en-US" sz="1600" baseline="30000">
                <a:solidFill>
                  <a:srgbClr val="800080"/>
                </a:solidFill>
                <a:latin typeface="Arial Unicode MS" pitchFamily="34" charset="-128"/>
              </a:rPr>
              <a:t>-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51" name="Rectangle 31"/>
          <p:cNvSpPr>
            <a:spLocks noChangeArrowheads="1"/>
          </p:cNvSpPr>
          <p:nvPr/>
        </p:nvSpPr>
        <p:spPr bwMode="auto">
          <a:xfrm>
            <a:off x="6594475" y="1365250"/>
            <a:ext cx="4222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800080"/>
                </a:solidFill>
                <a:latin typeface="Arial Unicode MS" pitchFamily="34" charset="-128"/>
              </a:rPr>
              <a:t>Cl</a:t>
            </a:r>
            <a:r>
              <a:rPr lang="en-US" sz="1600" baseline="30000">
                <a:solidFill>
                  <a:srgbClr val="800080"/>
                </a:solidFill>
                <a:latin typeface="Arial Unicode MS" pitchFamily="34" charset="-128"/>
              </a:rPr>
              <a:t>-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52" name="Rectangle 32"/>
          <p:cNvSpPr>
            <a:spLocks noChangeArrowheads="1"/>
          </p:cNvSpPr>
          <p:nvPr/>
        </p:nvSpPr>
        <p:spPr bwMode="auto">
          <a:xfrm>
            <a:off x="6753225" y="2230438"/>
            <a:ext cx="4222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800080"/>
                </a:solidFill>
                <a:latin typeface="Arial Unicode MS" pitchFamily="34" charset="-128"/>
              </a:rPr>
              <a:t>Cl</a:t>
            </a:r>
            <a:r>
              <a:rPr lang="en-US" sz="1600" baseline="30000">
                <a:solidFill>
                  <a:srgbClr val="800080"/>
                </a:solidFill>
                <a:latin typeface="Arial Unicode MS" pitchFamily="34" charset="-128"/>
              </a:rPr>
              <a:t>-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53" name="Rectangle 33"/>
          <p:cNvSpPr>
            <a:spLocks noChangeArrowheads="1"/>
          </p:cNvSpPr>
          <p:nvPr/>
        </p:nvSpPr>
        <p:spPr bwMode="auto">
          <a:xfrm>
            <a:off x="6981825" y="898525"/>
            <a:ext cx="1841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CA" sz="1600" baseline="30000">
              <a:latin typeface="Arial Unicode MS" pitchFamily="34" charset="-128"/>
            </a:endParaRPr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7086600" y="2209800"/>
            <a:ext cx="6048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800080"/>
                </a:solidFill>
                <a:latin typeface="Arial Unicode MS" pitchFamily="34" charset="-128"/>
              </a:rPr>
              <a:t>Ca</a:t>
            </a:r>
            <a:r>
              <a:rPr lang="en-US" sz="1600" baseline="30000">
                <a:solidFill>
                  <a:srgbClr val="800080"/>
                </a:solidFill>
                <a:latin typeface="Arial Unicode MS" pitchFamily="34" charset="-128"/>
              </a:rPr>
              <a:t>++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7070725" y="1004888"/>
            <a:ext cx="18415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CA" sz="1600" baseline="30000">
              <a:latin typeface="Arial Unicode MS" pitchFamily="34" charset="-128"/>
            </a:endParaRP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7192963" y="1154113"/>
            <a:ext cx="4222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800080"/>
                </a:solidFill>
                <a:latin typeface="Arial Unicode MS" pitchFamily="34" charset="-128"/>
              </a:rPr>
              <a:t>Cl</a:t>
            </a:r>
            <a:r>
              <a:rPr lang="en-US" sz="1600" baseline="30000">
                <a:solidFill>
                  <a:srgbClr val="800080"/>
                </a:solidFill>
                <a:latin typeface="Arial Unicode MS" pitchFamily="34" charset="-128"/>
              </a:rPr>
              <a:t>-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7405688" y="2441575"/>
            <a:ext cx="4222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800080"/>
                </a:solidFill>
                <a:latin typeface="Arial Unicode MS" pitchFamily="34" charset="-128"/>
              </a:rPr>
              <a:t>Cl</a:t>
            </a:r>
            <a:r>
              <a:rPr lang="en-US" sz="1600" baseline="30000">
                <a:solidFill>
                  <a:srgbClr val="800080"/>
                </a:solidFill>
                <a:latin typeface="Arial Unicode MS" pitchFamily="34" charset="-128"/>
              </a:rPr>
              <a:t>-</a:t>
            </a:r>
            <a:endParaRPr lang="en-US" sz="1600" baseline="30000">
              <a:latin typeface="Arial Unicode MS" pitchFamily="34" charset="-128"/>
            </a:endParaRPr>
          </a:p>
        </p:txBody>
      </p:sp>
      <p:sp>
        <p:nvSpPr>
          <p:cNvPr id="30758" name="Text Box 38"/>
          <p:cNvSpPr txBox="1">
            <a:spLocks noChangeArrowheads="1"/>
          </p:cNvSpPr>
          <p:nvPr/>
        </p:nvSpPr>
        <p:spPr bwMode="auto">
          <a:xfrm>
            <a:off x="304800" y="3048000"/>
            <a:ext cx="24384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/>
              <a:t>1 mM NaCl = 2mOsm</a:t>
            </a:r>
            <a:r>
              <a:rPr lang="en-US" sz="1800" b="1">
                <a:latin typeface="Arial Unicode MS" pitchFamily="34" charset="-128"/>
              </a:rPr>
              <a:t>     </a:t>
            </a:r>
            <a:endParaRPr lang="en-US" sz="1800">
              <a:latin typeface="Arial Unicode MS" pitchFamily="34" charset="-128"/>
            </a:endParaRPr>
          </a:p>
        </p:txBody>
      </p:sp>
      <p:sp>
        <p:nvSpPr>
          <p:cNvPr id="30759" name="Text Box 39"/>
          <p:cNvSpPr txBox="1">
            <a:spLocks noChangeArrowheads="1"/>
          </p:cNvSpPr>
          <p:nvPr/>
        </p:nvSpPr>
        <p:spPr bwMode="auto">
          <a:xfrm>
            <a:off x="3200400" y="3048000"/>
            <a:ext cx="2819400" cy="3667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/>
              <a:t>1 mM glucose = 1 mOsm</a:t>
            </a:r>
          </a:p>
        </p:txBody>
      </p:sp>
      <p:sp>
        <p:nvSpPr>
          <p:cNvPr id="30760" name="Text Box 40"/>
          <p:cNvSpPr txBox="1">
            <a:spLocks noChangeArrowheads="1"/>
          </p:cNvSpPr>
          <p:nvPr/>
        </p:nvSpPr>
        <p:spPr bwMode="auto">
          <a:xfrm>
            <a:off x="6019800" y="3048000"/>
            <a:ext cx="2667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CA" sz="1600">
              <a:latin typeface="Arial Unicode MS" pitchFamily="34" charset="-128"/>
            </a:endParaRPr>
          </a:p>
        </p:txBody>
      </p:sp>
      <p:sp>
        <p:nvSpPr>
          <p:cNvPr id="30761" name="Text Box 41"/>
          <p:cNvSpPr txBox="1">
            <a:spLocks noChangeArrowheads="1"/>
          </p:cNvSpPr>
          <p:nvPr/>
        </p:nvSpPr>
        <p:spPr bwMode="auto">
          <a:xfrm>
            <a:off x="6324600" y="3048000"/>
            <a:ext cx="2590800" cy="366713"/>
          </a:xfrm>
          <a:prstGeom prst="rect">
            <a:avLst/>
          </a:prstGeom>
          <a:gradFill rotWithShape="0">
            <a:gsLst>
              <a:gs pos="0">
                <a:srgbClr val="CC66FF"/>
              </a:gs>
              <a:gs pos="50000">
                <a:srgbClr val="EECCFF"/>
              </a:gs>
              <a:gs pos="100000">
                <a:srgbClr val="CC66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/>
              <a:t>1 mM CaCl</a:t>
            </a:r>
            <a:r>
              <a:rPr lang="en-US" sz="1800" baseline="-25000"/>
              <a:t>2</a:t>
            </a:r>
            <a:r>
              <a:rPr lang="en-US" sz="1800"/>
              <a:t> = 3 mOsm</a:t>
            </a:r>
          </a:p>
        </p:txBody>
      </p:sp>
      <p:sp>
        <p:nvSpPr>
          <p:cNvPr id="30762" name="Rectangle 42"/>
          <p:cNvSpPr>
            <a:spLocks noChangeArrowheads="1"/>
          </p:cNvSpPr>
          <p:nvPr/>
        </p:nvSpPr>
        <p:spPr bwMode="auto">
          <a:xfrm>
            <a:off x="7546975" y="1047750"/>
            <a:ext cx="4222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>
                <a:solidFill>
                  <a:srgbClr val="800080"/>
                </a:solidFill>
                <a:latin typeface="Arial Unicode MS" pitchFamily="34" charset="-128"/>
              </a:rPr>
              <a:t>Cl</a:t>
            </a:r>
            <a:r>
              <a:rPr lang="en-US" sz="1600" baseline="30000">
                <a:solidFill>
                  <a:srgbClr val="800080"/>
                </a:solidFill>
                <a:latin typeface="Arial Unicode MS" pitchFamily="34" charset="-128"/>
              </a:rPr>
              <a:t>-</a:t>
            </a:r>
            <a:endParaRPr lang="en-US" sz="1600">
              <a:latin typeface="Arial Unicode MS" pitchFamily="34" charset="-128"/>
            </a:endParaRPr>
          </a:p>
        </p:txBody>
      </p:sp>
      <p:sp>
        <p:nvSpPr>
          <p:cNvPr id="30763" name="Oval 43"/>
          <p:cNvSpPr>
            <a:spLocks noChangeArrowheads="1"/>
          </p:cNvSpPr>
          <p:nvPr/>
        </p:nvSpPr>
        <p:spPr bwMode="auto">
          <a:xfrm>
            <a:off x="228600" y="762000"/>
            <a:ext cx="609600" cy="533400"/>
          </a:xfrm>
          <a:prstGeom prst="ellipse">
            <a:avLst/>
          </a:prstGeom>
          <a:solidFill>
            <a:srgbClr val="CC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en-CA" sz="2400">
              <a:latin typeface="Arial Unicode MS" pitchFamily="34" charset="-128"/>
            </a:endParaRPr>
          </a:p>
        </p:txBody>
      </p:sp>
      <p:sp>
        <p:nvSpPr>
          <p:cNvPr id="30764" name="Text Box 44"/>
          <p:cNvSpPr txBox="1">
            <a:spLocks noChangeArrowheads="1"/>
          </p:cNvSpPr>
          <p:nvPr/>
        </p:nvSpPr>
        <p:spPr bwMode="auto">
          <a:xfrm>
            <a:off x="381000" y="882650"/>
            <a:ext cx="228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/>
              <a:t>8</a:t>
            </a:r>
            <a:endParaRPr lang="en-US"/>
          </a:p>
        </p:txBody>
      </p:sp>
      <p:sp>
        <p:nvSpPr>
          <p:cNvPr id="30765" name="Oval 45"/>
          <p:cNvSpPr>
            <a:spLocks noChangeArrowheads="1"/>
          </p:cNvSpPr>
          <p:nvPr/>
        </p:nvSpPr>
        <p:spPr bwMode="auto">
          <a:xfrm>
            <a:off x="3048000" y="762000"/>
            <a:ext cx="609600" cy="533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66" name="Text Box 46"/>
          <p:cNvSpPr txBox="1">
            <a:spLocks noChangeArrowheads="1"/>
          </p:cNvSpPr>
          <p:nvPr/>
        </p:nvSpPr>
        <p:spPr bwMode="auto">
          <a:xfrm>
            <a:off x="3200400" y="882650"/>
            <a:ext cx="304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4</a:t>
            </a:r>
          </a:p>
        </p:txBody>
      </p:sp>
      <p:sp>
        <p:nvSpPr>
          <p:cNvPr id="30767" name="Oval 47"/>
          <p:cNvSpPr>
            <a:spLocks noChangeArrowheads="1"/>
          </p:cNvSpPr>
          <p:nvPr/>
        </p:nvSpPr>
        <p:spPr bwMode="auto">
          <a:xfrm>
            <a:off x="5943600" y="762000"/>
            <a:ext cx="609600" cy="533400"/>
          </a:xfrm>
          <a:prstGeom prst="ellipse">
            <a:avLst/>
          </a:prstGeom>
          <a:gradFill rotWithShape="0">
            <a:gsLst>
              <a:gs pos="0">
                <a:srgbClr val="800080"/>
              </a:gs>
              <a:gs pos="50000">
                <a:srgbClr val="FFFFFF"/>
              </a:gs>
              <a:gs pos="100000">
                <a:srgbClr val="80008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68" name="Text Box 48"/>
          <p:cNvSpPr txBox="1">
            <a:spLocks noChangeArrowheads="1"/>
          </p:cNvSpPr>
          <p:nvPr/>
        </p:nvSpPr>
        <p:spPr bwMode="auto">
          <a:xfrm>
            <a:off x="6019800" y="852488"/>
            <a:ext cx="533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12</a:t>
            </a:r>
          </a:p>
        </p:txBody>
      </p:sp>
      <p:sp>
        <p:nvSpPr>
          <p:cNvPr id="30769" name="Rectangle 49"/>
          <p:cNvSpPr>
            <a:spLocks noChangeArrowheads="1"/>
          </p:cNvSpPr>
          <p:nvPr/>
        </p:nvSpPr>
        <p:spPr bwMode="auto">
          <a:xfrm>
            <a:off x="3200400" y="762000"/>
            <a:ext cx="184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endParaRPr lang="en-CA" sz="1600" b="1">
              <a:latin typeface="Arial Unicode MS" pitchFamily="34" charset="-128"/>
            </a:endParaRPr>
          </a:p>
        </p:txBody>
      </p:sp>
      <p:sp>
        <p:nvSpPr>
          <p:cNvPr id="26674" name="Text Box 50"/>
          <p:cNvSpPr txBox="1">
            <a:spLocks noChangeArrowheads="1"/>
          </p:cNvSpPr>
          <p:nvPr/>
        </p:nvSpPr>
        <p:spPr bwMode="auto">
          <a:xfrm>
            <a:off x="136525" y="3963988"/>
            <a:ext cx="8847138" cy="1031875"/>
          </a:xfrm>
          <a:prstGeom prst="rect">
            <a:avLst/>
          </a:prstGeom>
          <a:noFill/>
          <a:ln w="127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Q#1:  What do we mean when we say that </a:t>
            </a:r>
            <a:r>
              <a:rPr lang="en-US">
                <a:solidFill>
                  <a:srgbClr val="0000FF"/>
                </a:solidFill>
              </a:rPr>
              <a:t>0.9% NaCl</a:t>
            </a:r>
            <a:r>
              <a:rPr lang="en-US"/>
              <a:t> is </a:t>
            </a:r>
            <a:r>
              <a:rPr lang="en-US">
                <a:solidFill>
                  <a:srgbClr val="0000FF"/>
                </a:solidFill>
              </a:rPr>
              <a:t>isotonic saline</a:t>
            </a:r>
            <a:r>
              <a:rPr lang="en-US"/>
              <a:t>??  </a:t>
            </a:r>
            <a:endParaRPr lang="en-US">
              <a:solidFill>
                <a:srgbClr val="996600"/>
              </a:solidFill>
            </a:endParaRP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Q#2:  What happens to a RBC when it is put into a </a:t>
            </a:r>
            <a:r>
              <a:rPr lang="en-US" b="1">
                <a:solidFill>
                  <a:srgbClr val="000099"/>
                </a:solidFill>
              </a:rPr>
              <a:t>hypertonic</a:t>
            </a:r>
            <a:r>
              <a:rPr lang="en-US">
                <a:solidFill>
                  <a:srgbClr val="000099"/>
                </a:solidFill>
              </a:rPr>
              <a:t> solution</a:t>
            </a:r>
            <a:r>
              <a:rPr lang="en-US"/>
              <a:t>?? Into a </a:t>
            </a:r>
            <a:r>
              <a:rPr lang="en-US" b="1">
                <a:solidFill>
                  <a:srgbClr val="800080"/>
                </a:solidFill>
              </a:rPr>
              <a:t>hypotonic</a:t>
            </a:r>
            <a:r>
              <a:rPr lang="en-US">
                <a:solidFill>
                  <a:srgbClr val="800080"/>
                </a:solidFill>
              </a:rPr>
              <a:t> solution</a:t>
            </a:r>
            <a:r>
              <a:rPr lang="en-US"/>
              <a:t>??  What does the term </a:t>
            </a:r>
            <a:r>
              <a:rPr lang="en-US" b="1">
                <a:solidFill>
                  <a:srgbClr val="FF0000"/>
                </a:solidFill>
              </a:rPr>
              <a:t>lysis</a:t>
            </a:r>
            <a:r>
              <a:rPr lang="en-US"/>
              <a:t> mean??</a:t>
            </a:r>
          </a:p>
        </p:txBody>
      </p:sp>
      <p:sp>
        <p:nvSpPr>
          <p:cNvPr id="30771" name="Text Box 51"/>
          <p:cNvSpPr txBox="1">
            <a:spLocks noChangeArrowheads="1"/>
          </p:cNvSpPr>
          <p:nvPr/>
        </p:nvSpPr>
        <p:spPr bwMode="auto">
          <a:xfrm>
            <a:off x="731838" y="5419725"/>
            <a:ext cx="8080375" cy="966788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4163" indent="-284163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b="1" i="1" u="sng"/>
              <a:t>Applications:</a:t>
            </a:r>
            <a:endParaRPr lang="en-US" b="1"/>
          </a:p>
          <a:p>
            <a:pPr marL="284163" indent="-284163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/>
              <a:t>1.	</a:t>
            </a:r>
            <a:r>
              <a:rPr lang="en-US" b="1">
                <a:solidFill>
                  <a:srgbClr val="000099"/>
                </a:solidFill>
              </a:rPr>
              <a:t>Hypertonic solutions</a:t>
            </a:r>
            <a:r>
              <a:rPr lang="en-US"/>
              <a:t> for edema: pull water </a:t>
            </a:r>
            <a:r>
              <a:rPr lang="en-US" b="1"/>
              <a:t>out</a:t>
            </a:r>
            <a:r>
              <a:rPr lang="en-US"/>
              <a:t> of swollen tissues.</a:t>
            </a:r>
          </a:p>
          <a:p>
            <a:pPr marL="284163" indent="-284163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/>
              <a:t>2</a:t>
            </a:r>
            <a:r>
              <a:rPr lang="en-US">
                <a:solidFill>
                  <a:srgbClr val="800080"/>
                </a:solidFill>
              </a:rPr>
              <a:t>.  </a:t>
            </a:r>
            <a:r>
              <a:rPr lang="en-US" b="1">
                <a:solidFill>
                  <a:srgbClr val="800080"/>
                </a:solidFill>
              </a:rPr>
              <a:t>Hypotonic solutions</a:t>
            </a:r>
            <a:r>
              <a:rPr lang="en-US"/>
              <a:t> to carefully </a:t>
            </a:r>
            <a:r>
              <a:rPr lang="en-US" b="1"/>
              <a:t>rehydrate</a:t>
            </a:r>
            <a:r>
              <a:rPr lang="en-US"/>
              <a:t> dehydrated patients.</a:t>
            </a:r>
            <a:endParaRPr lang="en-US" i="1" u="sng"/>
          </a:p>
        </p:txBody>
      </p:sp>
      <p:sp>
        <p:nvSpPr>
          <p:cNvPr id="30772" name="Text Box 52" descr="Blue tissue paper"/>
          <p:cNvSpPr txBox="1">
            <a:spLocks noChangeArrowheads="1"/>
          </p:cNvSpPr>
          <p:nvPr/>
        </p:nvSpPr>
        <p:spPr bwMode="auto">
          <a:xfrm>
            <a:off x="304800" y="50800"/>
            <a:ext cx="8534400" cy="609600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i="1">
                <a:solidFill>
                  <a:srgbClr val="0099CC"/>
                </a:solidFill>
              </a:rPr>
              <a:t>2.1.3.2  distinguish between </a:t>
            </a:r>
            <a:r>
              <a:rPr lang="en-US" b="1" i="1">
                <a:solidFill>
                  <a:srgbClr val="990033"/>
                </a:solidFill>
              </a:rPr>
              <a:t>pairs</a:t>
            </a:r>
            <a:r>
              <a:rPr lang="en-US" b="1" i="1">
                <a:solidFill>
                  <a:srgbClr val="0099CC"/>
                </a:solidFill>
              </a:rPr>
              <a:t> of solutions that are:  isotonic, 	hypertonic or hypotonic</a:t>
            </a:r>
            <a:endParaRPr lang="en-CA" b="1" i="1">
              <a:solidFill>
                <a:srgbClr val="0099CC"/>
              </a:solidFill>
            </a:endParaRPr>
          </a:p>
        </p:txBody>
      </p:sp>
      <p:sp>
        <p:nvSpPr>
          <p:cNvPr id="30773" name="Text Box 53" descr="Newsprint"/>
          <p:cNvSpPr txBox="1">
            <a:spLocks noChangeArrowheads="1"/>
          </p:cNvSpPr>
          <p:nvPr/>
        </p:nvSpPr>
        <p:spPr bwMode="auto">
          <a:xfrm>
            <a:off x="7797800" y="6597650"/>
            <a:ext cx="1287463" cy="246063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74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0"/>
          <a:ext cx="909638" cy="1295400"/>
        </p:xfrm>
        <a:graphic>
          <a:graphicData uri="http://schemas.openxmlformats.org/presentationml/2006/ole">
            <p:oleObj spid="_x0000_s1026" name="Clip" r:id="rId3" imgW="3848040" imgH="5478120" progId="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8234363" y="0"/>
          <a:ext cx="909637" cy="1293813"/>
        </p:xfrm>
        <a:graphic>
          <a:graphicData uri="http://schemas.openxmlformats.org/presentationml/2006/ole">
            <p:oleObj spid="_x0000_s1027" name="Clip" r:id="rId4" imgW="3848040" imgH="5478120" progId="">
              <p:embed/>
            </p:oleObj>
          </a:graphicData>
        </a:graphic>
      </p:graphicFrame>
      <p:sp>
        <p:nvSpPr>
          <p:cNvPr id="29700" name="Oval 4"/>
          <p:cNvSpPr>
            <a:spLocks noChangeArrowheads="1"/>
          </p:cNvSpPr>
          <p:nvPr/>
        </p:nvSpPr>
        <p:spPr bwMode="auto">
          <a:xfrm>
            <a:off x="1066800" y="192088"/>
            <a:ext cx="6781800" cy="2205037"/>
          </a:xfrm>
          <a:prstGeom prst="ellipse">
            <a:avLst/>
          </a:prstGeom>
          <a:gradFill rotWithShape="0">
            <a:gsLst>
              <a:gs pos="0">
                <a:srgbClr val="800000">
                  <a:alpha val="39000"/>
                </a:srgbClr>
              </a:gs>
              <a:gs pos="50000">
                <a:srgbClr val="800000">
                  <a:gamma/>
                  <a:tint val="0"/>
                  <a:invGamma/>
                </a:srgbClr>
              </a:gs>
              <a:gs pos="100000">
                <a:srgbClr val="800000">
                  <a:alpha val="39000"/>
                </a:srgbClr>
              </a:gs>
            </a:gsLst>
            <a:lin ang="5400000" scaled="1"/>
          </a:gradFill>
          <a:ln w="28575">
            <a:solidFill>
              <a:srgbClr val="8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31" name="Text Box 5"/>
          <p:cNvSpPr txBox="1">
            <a:spLocks noChangeArrowheads="1"/>
          </p:cNvSpPr>
          <p:nvPr/>
        </p:nvSpPr>
        <p:spPr bwMode="auto">
          <a:xfrm>
            <a:off x="1543050" y="647700"/>
            <a:ext cx="5829300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/>
              <a:t>What are the responses </a:t>
            </a:r>
            <a:r>
              <a:rPr lang="en-US" b="1">
                <a:solidFill>
                  <a:srgbClr val="800000"/>
                </a:solidFill>
              </a:rPr>
              <a:t>(hint: there is an initial response and then a final equilibrium)</a:t>
            </a:r>
            <a:r>
              <a:rPr lang="en-US" b="1"/>
              <a:t> of a RBC </a:t>
            </a:r>
            <a:r>
              <a:rPr lang="en-US" i="1"/>
              <a:t>([solutes] inside RBC=300 mOsm)</a:t>
            </a:r>
            <a:r>
              <a:rPr lang="en-US" b="1"/>
              <a:t> put into a solution of 300 mOsm NaCl + 60 mOsm urea??  </a:t>
            </a:r>
            <a:r>
              <a:rPr lang="en-US" b="1">
                <a:solidFill>
                  <a:srgbClr val="800000"/>
                </a:solidFill>
              </a:rPr>
              <a:t>(another hint: cells are permeable to urea, not permeable to NaCl)</a:t>
            </a:r>
            <a:endParaRPr lang="en-US" b="1"/>
          </a:p>
        </p:txBody>
      </p:sp>
      <p:sp>
        <p:nvSpPr>
          <p:cNvPr id="1032" name="Rectangle 6"/>
          <p:cNvSpPr>
            <a:spLocks noChangeArrowheads="1"/>
          </p:cNvSpPr>
          <p:nvPr/>
        </p:nvSpPr>
        <p:spPr bwMode="auto">
          <a:xfrm>
            <a:off x="3657600" y="2743200"/>
            <a:ext cx="5334000" cy="2057400"/>
          </a:xfrm>
          <a:prstGeom prst="rect">
            <a:avLst/>
          </a:prstGeom>
          <a:solidFill>
            <a:srgbClr val="800000">
              <a:alpha val="12941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fr-CA" sz="2400">
              <a:solidFill>
                <a:srgbClr val="800000"/>
              </a:solidFill>
              <a:latin typeface="Arial Unicode MS" pitchFamily="34" charset="-128"/>
            </a:endParaRPr>
          </a:p>
        </p:txBody>
      </p:sp>
      <p:sp>
        <p:nvSpPr>
          <p:cNvPr id="1033" name="AutoShape 7"/>
          <p:cNvSpPr>
            <a:spLocks noChangeArrowheads="1"/>
          </p:cNvSpPr>
          <p:nvPr/>
        </p:nvSpPr>
        <p:spPr bwMode="auto">
          <a:xfrm>
            <a:off x="4038600" y="2944813"/>
            <a:ext cx="2073275" cy="1627187"/>
          </a:xfrm>
          <a:prstGeom prst="can">
            <a:avLst>
              <a:gd name="adj" fmla="val 25000"/>
            </a:avLst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34" name="Text Box 8"/>
          <p:cNvSpPr txBox="1">
            <a:spLocks noChangeArrowheads="1"/>
          </p:cNvSpPr>
          <p:nvPr/>
        </p:nvSpPr>
        <p:spPr bwMode="auto">
          <a:xfrm>
            <a:off x="4075113" y="3554413"/>
            <a:ext cx="20828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>
                <a:solidFill>
                  <a:srgbClr val="800000"/>
                </a:solidFill>
              </a:rPr>
              <a:t>300 mOsm NaCl</a:t>
            </a:r>
          </a:p>
          <a:p>
            <a:pPr eaLnBrk="0" hangingPunct="0">
              <a:spcBef>
                <a:spcPct val="50000"/>
              </a:spcBef>
            </a:pPr>
            <a:r>
              <a:rPr lang="en-US">
                <a:solidFill>
                  <a:srgbClr val="800000"/>
                </a:solidFill>
              </a:rPr>
              <a:t>60 mOsm urea</a:t>
            </a:r>
            <a:endParaRPr lang="en-US"/>
          </a:p>
        </p:txBody>
      </p:sp>
      <p:sp>
        <p:nvSpPr>
          <p:cNvPr id="1035" name="Text Box 9"/>
          <p:cNvSpPr txBox="1">
            <a:spLocks noChangeArrowheads="1"/>
          </p:cNvSpPr>
          <p:nvPr/>
        </p:nvSpPr>
        <p:spPr bwMode="auto">
          <a:xfrm>
            <a:off x="6553200" y="2927350"/>
            <a:ext cx="2425700" cy="178435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r>
              <a:rPr lang="en-US"/>
              <a:t>Initial response:</a:t>
            </a:r>
          </a:p>
          <a:p>
            <a:pPr marL="457200" indent="-457200" eaLnBrk="0" hangingPunct="0">
              <a:spcBef>
                <a:spcPct val="50000"/>
              </a:spcBef>
              <a:buFontTx/>
              <a:buAutoNum type="arabicPeriod"/>
            </a:pPr>
            <a:endParaRPr lang="en-US"/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2.  Final response</a:t>
            </a:r>
          </a:p>
          <a:p>
            <a:pPr marL="457200" indent="-457200" eaLnBrk="0" hangingPunct="0">
              <a:spcBef>
                <a:spcPct val="50000"/>
              </a:spcBef>
              <a:buFontTx/>
              <a:buChar char="•"/>
            </a:pPr>
            <a:endParaRPr lang="en-US"/>
          </a:p>
        </p:txBody>
      </p:sp>
      <p:pic>
        <p:nvPicPr>
          <p:cNvPr id="1036" name="Picture 10" descr="msotw9_temp0"/>
          <p:cNvPicPr>
            <a:picLocks noChangeAspect="1" noChangeArrowheads="1"/>
          </p:cNvPicPr>
          <p:nvPr/>
        </p:nvPicPr>
        <p:blipFill>
          <a:blip r:embed="rId5" cstate="print"/>
          <a:srcRect l="2487" t="7794" r="1903" b="11462"/>
          <a:stretch>
            <a:fillRect/>
          </a:stretch>
        </p:blipFill>
        <p:spPr bwMode="auto">
          <a:xfrm>
            <a:off x="3128963" y="5194300"/>
            <a:ext cx="6015037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152400" y="4559300"/>
            <a:ext cx="2438400" cy="2244725"/>
          </a:xfrm>
          <a:prstGeom prst="rect">
            <a:avLst/>
          </a:prstGeom>
          <a:gradFill rotWithShape="0">
            <a:gsLst>
              <a:gs pos="0">
                <a:schemeClr val="folHlink">
                  <a:alpha val="14999"/>
                </a:schemeClr>
              </a:gs>
              <a:gs pos="50000">
                <a:schemeClr val="folHlink">
                  <a:gamma/>
                  <a:tint val="12157"/>
                  <a:invGamma/>
                </a:schemeClr>
              </a:gs>
              <a:gs pos="100000">
                <a:schemeClr val="folHlink">
                  <a:alpha val="14999"/>
                </a:schemeClr>
              </a:gs>
            </a:gsLst>
            <a:lin ang="5400000" scaled="1"/>
          </a:gradFill>
          <a:ln w="19050">
            <a:solidFill>
              <a:srgbClr val="990033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b="1" u="sng">
                <a:solidFill>
                  <a:srgbClr val="990033"/>
                </a:solidFill>
              </a:rPr>
              <a:t>RBC in: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n-US" b="1" i="1">
                <a:solidFill>
                  <a:srgbClr val="990033"/>
                </a:solidFill>
              </a:rPr>
              <a:t>isotonic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n-US" b="1" i="1">
                <a:solidFill>
                  <a:srgbClr val="990033"/>
                </a:solidFill>
              </a:rPr>
              <a:t>hypertonic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n-US" b="1" i="1">
                <a:solidFill>
                  <a:srgbClr val="990033"/>
                </a:solidFill>
              </a:rPr>
              <a:t>hypotonic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n-US" i="1">
                <a:solidFill>
                  <a:srgbClr val="990033"/>
                </a:solidFill>
              </a:rPr>
              <a:t>solutions</a:t>
            </a:r>
          </a:p>
        </p:txBody>
      </p:sp>
      <p:sp>
        <p:nvSpPr>
          <p:cNvPr id="1038" name="Line 12"/>
          <p:cNvSpPr>
            <a:spLocks noChangeShapeType="1"/>
          </p:cNvSpPr>
          <p:nvPr/>
        </p:nvSpPr>
        <p:spPr bwMode="auto">
          <a:xfrm rot="12294078" flipH="1">
            <a:off x="2057400" y="5715000"/>
            <a:ext cx="990600" cy="457200"/>
          </a:xfrm>
          <a:prstGeom prst="line">
            <a:avLst/>
          </a:prstGeom>
          <a:noFill/>
          <a:ln w="76200">
            <a:solidFill>
              <a:srgbClr val="990033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039" name="Text Box 13" descr="Newsprint"/>
          <p:cNvSpPr txBox="1">
            <a:spLocks noChangeArrowheads="1"/>
          </p:cNvSpPr>
          <p:nvPr/>
        </p:nvSpPr>
        <p:spPr bwMode="auto">
          <a:xfrm>
            <a:off x="762000" y="3657600"/>
            <a:ext cx="1295400" cy="244475"/>
          </a:xfrm>
          <a:prstGeom prst="rect">
            <a:avLst/>
          </a:prstGeom>
          <a:blipFill dpi="0" rotWithShape="0">
            <a:blip r:embed="rId6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 descr="Newsprint"/>
          <p:cNvSpPr txBox="1">
            <a:spLocks noChangeArrowheads="1"/>
          </p:cNvSpPr>
          <p:nvPr/>
        </p:nvSpPr>
        <p:spPr bwMode="auto">
          <a:xfrm>
            <a:off x="304800" y="1090613"/>
            <a:ext cx="8534400" cy="4114800"/>
          </a:xfrm>
          <a:prstGeom prst="rect">
            <a:avLst/>
          </a:prstGeom>
          <a:blipFill dpi="0" rotWithShape="0">
            <a:blip r:embed="rId2" cstate="print">
              <a:alphaModFix amt="35000"/>
            </a:blip>
            <a:srcRect/>
            <a:tile tx="0" ty="0" sx="100000" sy="100000" flip="none" algn="tl"/>
          </a:blip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41363" indent="-741363" algn="ctr" eaLnBrk="0" hangingPunct="0">
              <a:spcBef>
                <a:spcPct val="50000"/>
              </a:spcBef>
              <a:defRPr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</a:rPr>
              <a:t>TOPIC #2.2:  PHYSIOLOGY OF THE NEURON</a:t>
            </a:r>
          </a:p>
          <a:p>
            <a:pPr marL="741363" indent="-741363" eaLnBrk="0" hangingPunct="0">
              <a:spcBef>
                <a:spcPct val="50000"/>
              </a:spcBef>
              <a:defRPr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2.2.1	Identify the different regions of the neuron and associate each region with the functions of reception, propagation and transmission of nerve impulses (pp. 390-393)</a:t>
            </a:r>
          </a:p>
          <a:p>
            <a:pPr marL="741363" indent="-741363" eaLnBrk="0" hangingPunct="0">
              <a:spcBef>
                <a:spcPct val="50000"/>
              </a:spcBef>
              <a:defRPr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2.2.2.	Explain the phenomena (diffusion of ions, types of ion channels) that are responsible for the electrical activity of neurons (resting membrane potential, action potential) (pp. 395-404)</a:t>
            </a:r>
          </a:p>
          <a:p>
            <a:pPr marL="741363" indent="-741363" eaLnBrk="0" hangingPunct="0">
              <a:spcBef>
                <a:spcPct val="50000"/>
              </a:spcBef>
              <a:defRPr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2.2.3	Describe the factors that influence propagation of the action potential along an axon (pp. 404-407)</a:t>
            </a:r>
          </a:p>
          <a:p>
            <a:pPr marL="741363" indent="-741363" eaLnBrk="0" hangingPunct="0">
              <a:spcBef>
                <a:spcPct val="50000"/>
              </a:spcBef>
              <a:defRPr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2.2.4	Explain the mechanisms of synaptic transmission (synapse, post-	synaptic potentials, synaptic integration  (pp. 407-414)</a:t>
            </a:r>
          </a:p>
        </p:txBody>
      </p:sp>
      <p:sp>
        <p:nvSpPr>
          <p:cNvPr id="31747" name="Text Box 3" descr="Newsprint"/>
          <p:cNvSpPr txBox="1">
            <a:spLocks noChangeArrowheads="1"/>
          </p:cNvSpPr>
          <p:nvPr/>
        </p:nvSpPr>
        <p:spPr bwMode="auto">
          <a:xfrm>
            <a:off x="7491413" y="6477000"/>
            <a:ext cx="1423987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  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393700" y="1268731"/>
            <a:ext cx="8324850" cy="3939540"/>
          </a:xfrm>
          <a:prstGeom prst="rect">
            <a:avLst/>
          </a:prstGeom>
          <a:noFill/>
          <a:ln w="412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609600" indent="-609600" eaLnBrk="0" hangingPunct="0"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2.2.1.1  justify 3 special properties of neurons that set them apart from most other cells in the body</a:t>
            </a:r>
          </a:p>
          <a:p>
            <a:pPr marL="609600" indent="-609600" eaLnBrk="0" hangingPunct="0">
              <a:spcBef>
                <a:spcPct val="50000"/>
              </a:spcBef>
            </a:pPr>
            <a:r>
              <a:rPr lang="en-US" b="1" i="1" dirty="0">
                <a:solidFill>
                  <a:schemeClr val="accent2"/>
                </a:solidFill>
              </a:rPr>
              <a:t>2.2.1.2 label and indicate the functions of the receptive, conducting and secretory regions of the neuron</a:t>
            </a:r>
          </a:p>
          <a:p>
            <a:pPr marL="609600" indent="-609600" eaLnBrk="0" hangingPunct="0"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structural units of NS: conduct electrical impulses from one body part to another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i="1" u="sng" dirty="0">
                <a:solidFill>
                  <a:schemeClr val="accent2"/>
                </a:solidFill>
                <a:sym typeface="CommonBullets" pitchFamily="34" charset="2"/>
              </a:rPr>
              <a:t>Special features: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solidFill>
                  <a:schemeClr val="accent2"/>
                </a:solidFill>
                <a:sym typeface="CommonBullets" pitchFamily="34" charset="2"/>
              </a:rPr>
              <a:t>1. 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Extreme longevity:</a:t>
            </a:r>
            <a:r>
              <a:rPr lang="en-US" dirty="0">
                <a:solidFill>
                  <a:srgbClr val="0000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adequately nourished </a:t>
            </a:r>
            <a:r>
              <a:rPr lang="en-US" dirty="0">
                <a:sym typeface="Symbol" pitchFamily="18" charset="2"/>
              </a:rPr>
              <a:t></a:t>
            </a:r>
            <a:r>
              <a:rPr lang="en-US" dirty="0">
                <a:sym typeface="WP MathA" pitchFamily="2" charset="2"/>
              </a:rPr>
              <a:t> 100 yr+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solidFill>
                  <a:schemeClr val="accent2"/>
                </a:solidFill>
                <a:sym typeface="WP MathA" pitchFamily="2" charset="2"/>
              </a:rPr>
              <a:t>2.  </a:t>
            </a:r>
            <a:r>
              <a:rPr lang="en-US" b="1" dirty="0">
                <a:solidFill>
                  <a:schemeClr val="accent2"/>
                </a:solidFill>
                <a:sym typeface="WP MathA" pitchFamily="2" charset="2"/>
              </a:rPr>
              <a:t>Amitotic:</a:t>
            </a:r>
            <a:r>
              <a:rPr lang="en-US" dirty="0">
                <a:solidFill>
                  <a:srgbClr val="000099"/>
                </a:solidFill>
                <a:sym typeface="WP MathA" pitchFamily="2" charset="2"/>
              </a:rPr>
              <a:t>   </a:t>
            </a:r>
            <a:r>
              <a:rPr lang="en-US" i="1" dirty="0">
                <a:sym typeface="WP MathA" pitchFamily="2" charset="2"/>
              </a:rPr>
              <a:t>why?  what does this mean if neurons are damaged?</a:t>
            </a:r>
          </a:p>
          <a:p>
            <a:pPr marL="609600" indent="-609600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dirty="0">
                <a:solidFill>
                  <a:schemeClr val="accent2"/>
                </a:solidFill>
                <a:sym typeface="WP MathA" pitchFamily="2" charset="2"/>
              </a:rPr>
              <a:t>3.  </a:t>
            </a:r>
            <a:r>
              <a:rPr lang="en-US" b="1" dirty="0">
                <a:solidFill>
                  <a:schemeClr val="accent2"/>
                </a:solidFill>
                <a:sym typeface="WP MathA" pitchFamily="2" charset="2"/>
              </a:rPr>
              <a:t>High metabolic rate:</a:t>
            </a:r>
            <a:r>
              <a:rPr lang="en-US" dirty="0">
                <a:solidFill>
                  <a:srgbClr val="000099"/>
                </a:solidFill>
                <a:sym typeface="WP MathA" pitchFamily="2" charset="2"/>
              </a:rPr>
              <a:t>  </a:t>
            </a:r>
            <a:r>
              <a:rPr lang="en-US" i="1" dirty="0">
                <a:sym typeface="WP MathA" pitchFamily="2" charset="2"/>
              </a:rPr>
              <a:t>O</a:t>
            </a:r>
            <a:r>
              <a:rPr lang="en-US" i="1" baseline="-25000" dirty="0">
                <a:sym typeface="WP MathA" pitchFamily="2" charset="2"/>
              </a:rPr>
              <a:t>2</a:t>
            </a:r>
            <a:r>
              <a:rPr lang="en-US" i="1" dirty="0">
                <a:sym typeface="WP MathA" pitchFamily="2" charset="2"/>
              </a:rPr>
              <a:t>/glucose requirements?</a:t>
            </a:r>
          </a:p>
          <a:p>
            <a:pPr marL="609600" indent="-609600" eaLnBrk="0" hangingPunct="0"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large, complex cells: all have a </a:t>
            </a:r>
            <a:r>
              <a:rPr lang="en-US" b="1" dirty="0">
                <a:sym typeface="CommonBullets" pitchFamily="34" charset="2"/>
              </a:rPr>
              <a:t>cell body</a:t>
            </a:r>
            <a:r>
              <a:rPr lang="en-US" dirty="0">
                <a:sym typeface="CommonBullets" pitchFamily="34" charset="2"/>
              </a:rPr>
              <a:t> + one or more </a:t>
            </a:r>
            <a:r>
              <a:rPr lang="en-US" b="1" dirty="0">
                <a:sym typeface="CommonBullets" pitchFamily="34" charset="2"/>
              </a:rPr>
              <a:t>processes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32771" name="Text Box 4" descr="Newsprint"/>
          <p:cNvSpPr txBox="1">
            <a:spLocks noChangeArrowheads="1"/>
          </p:cNvSpPr>
          <p:nvPr/>
        </p:nvSpPr>
        <p:spPr bwMode="auto">
          <a:xfrm>
            <a:off x="990600" y="6248400"/>
            <a:ext cx="1239838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32772" name="Text Box 5"/>
          <p:cNvSpPr txBox="1">
            <a:spLocks noChangeArrowheads="1"/>
          </p:cNvSpPr>
          <p:nvPr/>
        </p:nvSpPr>
        <p:spPr bwMode="auto">
          <a:xfrm>
            <a:off x="238125" y="174625"/>
            <a:ext cx="8575675" cy="85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sz="2400" b="1" i="1" u="sng">
                <a:solidFill>
                  <a:schemeClr val="accent2"/>
                </a:solidFill>
              </a:rPr>
              <a:t>2.2.1 Identify the different regions of the neuron and associate each region with the functions of reception, propagation and transmission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4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Neuron"/>
          <p:cNvPicPr>
            <a:picLocks noChangeAspect="1" noChangeArrowheads="1"/>
          </p:cNvPicPr>
          <p:nvPr/>
        </p:nvPicPr>
        <p:blipFill>
          <a:blip r:embed="rId2" cstate="print"/>
          <a:srcRect l="2707" t="5269" r="3453"/>
          <a:stretch>
            <a:fillRect/>
          </a:stretch>
        </p:blipFill>
        <p:spPr bwMode="auto">
          <a:xfrm>
            <a:off x="2609850" y="1925638"/>
            <a:ext cx="6454775" cy="488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5"/>
          <p:cNvSpPr>
            <a:spLocks noChangeArrowheads="1"/>
          </p:cNvSpPr>
          <p:nvPr/>
        </p:nvSpPr>
        <p:spPr bwMode="auto">
          <a:xfrm>
            <a:off x="436563" y="165100"/>
            <a:ext cx="8466137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b="1"/>
              <a:t> "There are perhaps about one hundred billion neurons, or nerve cells, in the brain, and in a single human brain the number of possible inter-connections between these cells is greater than the number of atoms in the universe.</a:t>
            </a:r>
            <a:r>
              <a:rPr lang="en-US"/>
              <a:t>" (Robert Ornstein and Richard Thompson, The Amazing Brain. Boston: Houghton Mifflin Company. 1984, 21)</a:t>
            </a:r>
          </a:p>
        </p:txBody>
      </p:sp>
      <p:sp>
        <p:nvSpPr>
          <p:cNvPr id="33796" name="Rectangle 6"/>
          <p:cNvSpPr>
            <a:spLocks noChangeArrowheads="1"/>
          </p:cNvSpPr>
          <p:nvPr/>
        </p:nvSpPr>
        <p:spPr bwMode="auto">
          <a:xfrm>
            <a:off x="696913" y="6267450"/>
            <a:ext cx="3176587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hlinkClick r:id="rId3"/>
              </a:rPr>
              <a:t>http://www.holisticeducator.com/neuron.htm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409575" y="417513"/>
            <a:ext cx="82137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3 </a:t>
            </a:r>
            <a:r>
              <a:rPr lang="en-US" sz="2400" u="sng">
                <a:solidFill>
                  <a:schemeClr val="accent2"/>
                </a:solidFill>
                <a:sym typeface="CommonBullets" pitchFamily="34" charset="2"/>
              </a:rPr>
              <a:t>functional regions</a:t>
            </a:r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:  (plasma membrane very important in all regions!)</a:t>
            </a:r>
          </a:p>
          <a:p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	1.  </a:t>
            </a:r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Receptive region</a:t>
            </a:r>
          </a:p>
          <a:p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	</a:t>
            </a:r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2.  </a:t>
            </a:r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Conducting region</a:t>
            </a:r>
          </a:p>
          <a:p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	</a:t>
            </a:r>
            <a:r>
              <a:rPr lang="en-US" sz="2400">
                <a:solidFill>
                  <a:schemeClr val="accent2"/>
                </a:solidFill>
                <a:sym typeface="CommonBullets" pitchFamily="34" charset="2"/>
              </a:rPr>
              <a:t>3.  </a:t>
            </a:r>
            <a:r>
              <a:rPr lang="en-US" sz="2400" b="1">
                <a:solidFill>
                  <a:schemeClr val="accent2"/>
                </a:solidFill>
                <a:sym typeface="CommonBullets" pitchFamily="34" charset="2"/>
              </a:rPr>
              <a:t>Secretory region</a:t>
            </a:r>
          </a:p>
        </p:txBody>
      </p:sp>
      <p:pic>
        <p:nvPicPr>
          <p:cNvPr id="34819" name="Picture 7" descr="http://www.ualberta.ca/~neuro/OnlineIntro/NeuronStructure2.gif"/>
          <p:cNvPicPr>
            <a:picLocks noChangeAspect="1" noChangeArrowheads="1"/>
          </p:cNvPicPr>
          <p:nvPr/>
        </p:nvPicPr>
        <p:blipFill>
          <a:blip r:embed="rId2" cstate="print"/>
          <a:srcRect l="2380" r="35625"/>
          <a:stretch>
            <a:fillRect/>
          </a:stretch>
        </p:blipFill>
        <p:spPr bwMode="auto">
          <a:xfrm>
            <a:off x="5189538" y="849313"/>
            <a:ext cx="3657600" cy="590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Rectangle 6"/>
          <p:cNvSpPr>
            <a:spLocks noChangeArrowheads="1"/>
          </p:cNvSpPr>
          <p:nvPr/>
        </p:nvSpPr>
        <p:spPr bwMode="auto">
          <a:xfrm>
            <a:off x="1304925" y="6446838"/>
            <a:ext cx="4572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hlinkClick r:id="rId3"/>
              </a:rPr>
              <a:t>http://www.ualberta.ca/~neuro/OnlineIntro/NeuronStructure.htm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4"/>
          <p:cNvSpPr txBox="1">
            <a:spLocks noChangeArrowheads="1"/>
          </p:cNvSpPr>
          <p:nvPr/>
        </p:nvSpPr>
        <p:spPr bwMode="auto">
          <a:xfrm>
            <a:off x="392113" y="63500"/>
            <a:ext cx="8229600" cy="19224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u="sng">
                <a:solidFill>
                  <a:srgbClr val="000099"/>
                </a:solidFill>
              </a:rPr>
              <a:t>A.  Neuron Cell Body</a:t>
            </a:r>
            <a:endParaRPr lang="en-US"/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large, spherical nucleus + granular cytoplasm </a:t>
            </a:r>
            <a:r>
              <a:rPr lang="en-US">
                <a:sym typeface="WP IconicSymbolsA" pitchFamily="2" charset="2"/>
              </a:rPr>
              <a:t></a:t>
            </a:r>
            <a:r>
              <a:rPr lang="en-US">
                <a:sym typeface="WP MathA" pitchFamily="2" charset="2"/>
              </a:rPr>
              <a:t>  </a:t>
            </a:r>
            <a:r>
              <a:rPr lang="en-US">
                <a:solidFill>
                  <a:srgbClr val="CC0000"/>
                </a:solidFill>
                <a:sym typeface="WP MathA" pitchFamily="2" charset="2"/>
              </a:rPr>
              <a:t>biosynthetic centre</a:t>
            </a:r>
            <a:endParaRPr lang="en-US">
              <a:sym typeface="WP MathA" pitchFamily="2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extensive RER + ribosome clusters (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Nissl bodies</a:t>
            </a:r>
            <a:r>
              <a:rPr lang="en-US" b="1">
                <a:sym typeface="CommonBullets" pitchFamily="34" charset="2"/>
              </a:rPr>
              <a:t>); </a:t>
            </a:r>
            <a:r>
              <a:rPr lang="en-US">
                <a:sym typeface="CommonBullets" pitchFamily="34" charset="2"/>
              </a:rPr>
              <a:t>also elaborate 	Golgi &amp; 	lots of mitochondria  </a:t>
            </a:r>
            <a:r>
              <a:rPr lang="en-US">
                <a:solidFill>
                  <a:srgbClr val="CC0000"/>
                </a:solidFill>
                <a:sym typeface="CommonBullets" pitchFamily="34" charset="2"/>
              </a:rPr>
              <a:t>Why??</a:t>
            </a:r>
            <a:endParaRPr lang="en-US" u="sng"/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CC3300"/>
                </a:solidFill>
                <a:sym typeface="CommonBullets" pitchFamily="34" charset="2"/>
              </a:rPr>
              <a:t>CNS/ PNS as a whole:</a:t>
            </a:r>
            <a:r>
              <a:rPr lang="en-US" b="1">
                <a:solidFill>
                  <a:srgbClr val="FF0066"/>
                </a:solidFill>
                <a:sym typeface="CommonBullets" pitchFamily="34" charset="2"/>
              </a:rPr>
              <a:t>     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What is a </a:t>
            </a:r>
            <a:r>
              <a:rPr lang="en-US" b="1" i="1">
                <a:solidFill>
                  <a:srgbClr val="000099"/>
                </a:solidFill>
                <a:sym typeface="CommonBullets" pitchFamily="34" charset="2"/>
              </a:rPr>
              <a:t>nucleus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?  What is a </a:t>
            </a:r>
            <a:r>
              <a:rPr lang="en-US" b="1" i="1">
                <a:solidFill>
                  <a:srgbClr val="000099"/>
                </a:solidFill>
                <a:sym typeface="CommonBullets" pitchFamily="34" charset="2"/>
              </a:rPr>
              <a:t>ganglion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?</a:t>
            </a:r>
            <a:r>
              <a:rPr lang="en-US">
                <a:sym typeface="CommonBullets" pitchFamily="34" charset="2"/>
              </a:rPr>
              <a:t> </a:t>
            </a:r>
            <a:endParaRPr lang="en-US" u="sng"/>
          </a:p>
        </p:txBody>
      </p:sp>
      <p:sp>
        <p:nvSpPr>
          <p:cNvPr id="35843" name="Text Box 7" descr="Newsprint"/>
          <p:cNvSpPr txBox="1">
            <a:spLocks noChangeArrowheads="1"/>
          </p:cNvSpPr>
          <p:nvPr/>
        </p:nvSpPr>
        <p:spPr bwMode="auto">
          <a:xfrm>
            <a:off x="7435850" y="6323013"/>
            <a:ext cx="1552575" cy="24765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5844" name="Picture 8" descr="E:\Chapter_11\B_JPEG_Images_and_Tables\b_unlabeled\figure_11_04b_unlabeled.jpg"/>
          <p:cNvPicPr>
            <a:picLocks noChangeAspect="1" noChangeArrowheads="1"/>
          </p:cNvPicPr>
          <p:nvPr/>
        </p:nvPicPr>
        <p:blipFill>
          <a:blip r:embed="rId3" cstate="print"/>
          <a:srcRect l="3140" t="12279" r="18761" b="8861"/>
          <a:stretch>
            <a:fillRect/>
          </a:stretch>
        </p:blipFill>
        <p:spPr bwMode="auto">
          <a:xfrm>
            <a:off x="396875" y="2195513"/>
            <a:ext cx="6269038" cy="466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778250" y="2222500"/>
            <a:ext cx="5013325" cy="303053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CC0000"/>
                </a:solidFill>
              </a:rPr>
              <a:t>B.  Neuron Processes</a:t>
            </a:r>
            <a:endParaRPr lang="en-US" b="1">
              <a:solidFill>
                <a:srgbClr val="CC0000"/>
              </a:solidFill>
            </a:endParaRP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dendrites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axons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axonal terminals</a:t>
            </a:r>
          </a:p>
          <a:p>
            <a:pPr eaLnBrk="0" hangingPunct="0">
              <a:spcBef>
                <a:spcPct val="50000"/>
              </a:spcBef>
            </a:pPr>
            <a:r>
              <a:rPr lang="en-US" u="sng">
                <a:sym typeface="CommonBullets" pitchFamily="34" charset="2"/>
              </a:rPr>
              <a:t>2 more terms: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tract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:</a:t>
            </a:r>
            <a:r>
              <a:rPr lang="en-US">
                <a:sym typeface="CommonBullets" pitchFamily="34" charset="2"/>
              </a:rPr>
              <a:t>  bundle of nerve processes 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in CNS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nerve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: </a:t>
            </a:r>
            <a:r>
              <a:rPr lang="en-US">
                <a:sym typeface="CommonBullets" pitchFamily="34" charset="2"/>
              </a:rPr>
              <a:t>bundle of nerve processes </a:t>
            </a:r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in PNS</a:t>
            </a:r>
            <a:endParaRPr lang="en-US" u="sng">
              <a:solidFill>
                <a:srgbClr val="CC0000"/>
              </a:solidFill>
            </a:endParaRPr>
          </a:p>
        </p:txBody>
      </p:sp>
      <p:sp>
        <p:nvSpPr>
          <p:cNvPr id="35846" name="TextBox 10"/>
          <p:cNvSpPr txBox="1">
            <a:spLocks noChangeArrowheads="1"/>
          </p:cNvSpPr>
          <p:nvPr/>
        </p:nvSpPr>
        <p:spPr bwMode="auto">
          <a:xfrm>
            <a:off x="628650" y="5816600"/>
            <a:ext cx="9953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/>
              <a:t>Fig. 11.4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3"/>
          <p:cNvSpPr txBox="1">
            <a:spLocks noChangeArrowheads="1"/>
          </p:cNvSpPr>
          <p:nvPr/>
        </p:nvSpPr>
        <p:spPr bwMode="auto">
          <a:xfrm>
            <a:off x="214313" y="4922838"/>
            <a:ext cx="8763000" cy="192087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3399"/>
                </a:solidFill>
              </a:rPr>
              <a:t>B2.  Axon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arises from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axon hillock</a:t>
            </a:r>
            <a:r>
              <a:rPr lang="en-US">
                <a:sym typeface="CommonBullets" pitchFamily="34" charset="2"/>
              </a:rPr>
              <a:t>; variable length (can be </a:t>
            </a:r>
            <a:r>
              <a:rPr lang="en-US" u="sng">
                <a:sym typeface="CommonBullets" pitchFamily="34" charset="2"/>
              </a:rPr>
              <a:t>&gt;</a:t>
            </a:r>
            <a:r>
              <a:rPr lang="en-US">
                <a:sym typeface="CommonBullets" pitchFamily="34" charset="2"/>
              </a:rPr>
              <a:t> 1 metre)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0099"/>
                </a:solidFill>
                <a:sym typeface="Symbol" pitchFamily="18" charset="2"/>
              </a:rPr>
              <a:t>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  rate of conduction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increases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 with axon diameter</a:t>
            </a:r>
            <a:endParaRPr lang="en-US">
              <a:sym typeface="CommonBullets" pitchFamily="34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usu. 1 axon/neuron; branches at end (~10,000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telodendria</a:t>
            </a:r>
            <a:r>
              <a:rPr lang="en-US">
                <a:sym typeface="CommonBullets" pitchFamily="34" charset="2"/>
              </a:rPr>
              <a:t>) which end in 	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axonal 	terminals</a:t>
            </a:r>
            <a:endParaRPr lang="en-US" u="sng"/>
          </a:p>
        </p:txBody>
      </p:sp>
      <p:sp>
        <p:nvSpPr>
          <p:cNvPr id="36867" name="Rectangle 5"/>
          <p:cNvSpPr>
            <a:spLocks noChangeArrowheads="1"/>
          </p:cNvSpPr>
          <p:nvPr/>
        </p:nvSpPr>
        <p:spPr bwMode="auto">
          <a:xfrm>
            <a:off x="3657600" y="0"/>
            <a:ext cx="3048000" cy="28194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68" name="Text Box 7" descr="Newsprint"/>
          <p:cNvSpPr txBox="1">
            <a:spLocks noChangeArrowheads="1"/>
          </p:cNvSpPr>
          <p:nvPr/>
        </p:nvSpPr>
        <p:spPr bwMode="auto">
          <a:xfrm>
            <a:off x="7535863" y="4827588"/>
            <a:ext cx="1446212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6869" name="Picture 8" descr="E:\Chapter_11\B_JPEG_Images_and_Tables\a_labeled\figure_11_04b_labeled.jpg"/>
          <p:cNvPicPr>
            <a:picLocks noChangeAspect="1" noChangeArrowheads="1"/>
          </p:cNvPicPr>
          <p:nvPr/>
        </p:nvPicPr>
        <p:blipFill>
          <a:blip r:embed="rId3" cstate="print"/>
          <a:srcRect l="1334" t="2289" r="1721" b="5705"/>
          <a:stretch>
            <a:fillRect/>
          </a:stretch>
        </p:blipFill>
        <p:spPr bwMode="auto">
          <a:xfrm>
            <a:off x="307975" y="352425"/>
            <a:ext cx="6688138" cy="467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4516438" y="254000"/>
            <a:ext cx="4560887" cy="2308225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b="1" u="sng" dirty="0">
                <a:solidFill>
                  <a:srgbClr val="003399"/>
                </a:solidFill>
              </a:rPr>
              <a:t>B1.  Dendrites:</a:t>
            </a:r>
            <a:r>
              <a:rPr lang="en-US" u="sng" dirty="0"/>
              <a:t> (</a:t>
            </a:r>
            <a:r>
              <a:rPr lang="en-US" b="1" u="sng" dirty="0">
                <a:solidFill>
                  <a:srgbClr val="000099"/>
                </a:solidFill>
              </a:rPr>
              <a:t>receptive region</a:t>
            </a:r>
            <a:r>
              <a:rPr lang="en-US" u="sng" dirty="0"/>
              <a:t>)</a:t>
            </a:r>
            <a:endParaRPr lang="en-US" dirty="0"/>
          </a:p>
          <a:p>
            <a:pPr marL="109538" indent="-109538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short, tapering, branched extensions; usually hundreds/cell body</a:t>
            </a:r>
          </a:p>
          <a:p>
            <a:pPr marL="109538" indent="-109538"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enormous SA for reception from other neurons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conduct impulses</a:t>
            </a:r>
            <a:r>
              <a:rPr lang="en-US" dirty="0">
                <a:solidFill>
                  <a:srgbClr val="0000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toward</a:t>
            </a:r>
            <a:r>
              <a:rPr lang="en-US" dirty="0">
                <a:sym typeface="CommonBullets" pitchFamily="34" charset="2"/>
              </a:rPr>
              <a:t> cell body</a:t>
            </a:r>
          </a:p>
          <a:p>
            <a:pPr eaLnBrk="0" hangingPunct="0">
              <a:lnSpc>
                <a:spcPct val="65000"/>
              </a:lnSpc>
              <a:spcBef>
                <a:spcPct val="50000"/>
              </a:spcBef>
              <a:defRPr/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short distance,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graded</a:t>
            </a:r>
            <a:r>
              <a:rPr lang="en-US" dirty="0">
                <a:sym typeface="CommonBullets" pitchFamily="34" charset="2"/>
              </a:rPr>
              <a:t> potentials</a:t>
            </a:r>
            <a:endParaRPr lang="en-US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403350" y="609600"/>
            <a:ext cx="6137275" cy="5607050"/>
          </a:xfrm>
          <a:prstGeom prst="rect">
            <a:avLst/>
          </a:prstGeom>
          <a:solidFill>
            <a:schemeClr val="bg1"/>
          </a:solidFill>
          <a:ln w="28575">
            <a:solidFill>
              <a:srgbClr val="0099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/>
              <a:t>1.  What is the conducting region of a neuron?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2.  What is the secretory region of a neuron?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3.  Where are the action potentials generated 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4.  In what direction do the action potentials travel?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5.  </a:t>
            </a:r>
            <a:r>
              <a:rPr lang="en-US" b="1">
                <a:solidFill>
                  <a:srgbClr val="339966"/>
                </a:solidFill>
              </a:rPr>
              <a:t>From</a:t>
            </a:r>
            <a:r>
              <a:rPr lang="en-US"/>
              <a:t> how many neurons does a single neuron 	receive information?</a:t>
            </a:r>
          </a:p>
          <a:p>
            <a:pPr eaLnBrk="0" hangingPunct="0">
              <a:spcBef>
                <a:spcPct val="50000"/>
              </a:spcBef>
            </a:pPr>
            <a:endParaRPr lang="en-US"/>
          </a:p>
          <a:p>
            <a:pPr eaLnBrk="0" hangingPunct="0">
              <a:spcBef>
                <a:spcPct val="50000"/>
              </a:spcBef>
            </a:pPr>
            <a:r>
              <a:rPr lang="en-US"/>
              <a:t>6.  </a:t>
            </a:r>
            <a:r>
              <a:rPr lang="en-US" b="1">
                <a:solidFill>
                  <a:srgbClr val="339966"/>
                </a:solidFill>
              </a:rPr>
              <a:t>To</a:t>
            </a:r>
            <a:r>
              <a:rPr lang="en-US"/>
              <a:t> how many neurons does a single neuron 	transmit information?</a:t>
            </a:r>
          </a:p>
        </p:txBody>
      </p:sp>
      <p:sp>
        <p:nvSpPr>
          <p:cNvPr id="37891" name="Text Box 3" descr="Newsprint"/>
          <p:cNvSpPr txBox="1">
            <a:spLocks noChangeArrowheads="1"/>
          </p:cNvSpPr>
          <p:nvPr/>
        </p:nvSpPr>
        <p:spPr bwMode="auto">
          <a:xfrm>
            <a:off x="6553200" y="6324600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31875" cy="144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24800" y="5414963"/>
            <a:ext cx="1030288" cy="144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animBg="1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3"/>
          <p:cNvSpPr txBox="1">
            <a:spLocks noChangeArrowheads="1"/>
          </p:cNvSpPr>
          <p:nvPr/>
        </p:nvSpPr>
        <p:spPr bwMode="auto">
          <a:xfrm>
            <a:off x="493713" y="863600"/>
            <a:ext cx="810895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003399"/>
                </a:solidFill>
              </a:rPr>
              <a:t>	</a:t>
            </a:r>
            <a:r>
              <a:rPr lang="en-US" b="1" u="sng">
                <a:solidFill>
                  <a:srgbClr val="003399"/>
                </a:solidFill>
              </a:rPr>
              <a:t>B2.  Axons (cont.):</a:t>
            </a:r>
            <a:endParaRPr lang="en-US" b="1">
              <a:solidFill>
                <a:srgbClr val="003399"/>
              </a:solidFill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  </a:t>
            </a:r>
            <a:r>
              <a:rPr lang="en-US">
                <a:sym typeface="CommonBullets" pitchFamily="34" charset="2"/>
              </a:rPr>
              <a:t>Neurotransmitters convey information from one axon to the next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 </a:t>
            </a:r>
            <a:r>
              <a:rPr lang="en-US">
                <a:sym typeface="CommonBullets" pitchFamily="34" charset="2"/>
              </a:rPr>
              <a:t> Axon has same organelles as cell body, but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no</a:t>
            </a:r>
            <a:r>
              <a:rPr lang="en-US">
                <a:sym typeface="CommonBullets" pitchFamily="34" charset="2"/>
              </a:rPr>
              <a:t> Nissl bodies; axons 		quickly degenerate if cut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 </a:t>
            </a:r>
            <a:r>
              <a:rPr lang="en-US">
                <a:sym typeface="CommonBullets" pitchFamily="34" charset="2"/>
              </a:rPr>
              <a:t>  Elaborate cytoskeleton in axon to move material to &amp; fro: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	anterograde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(eg: mitos, cytoskeleton, membrane parts, NTs)</a:t>
            </a:r>
            <a:endParaRPr lang="en-US" b="1">
              <a:solidFill>
                <a:srgbClr val="000099"/>
              </a:solidFill>
              <a:sym typeface="CommonBullets" pitchFamily="34" charset="2"/>
            </a:endParaRPr>
          </a:p>
          <a:p>
            <a:pPr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	retrograde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(eg: organelles to be degraded/recycled)</a:t>
            </a:r>
            <a:endParaRPr lang="en-US" u="sng"/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0" y="5399088"/>
            <a:ext cx="9144000" cy="14128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u="sng">
                <a:solidFill>
                  <a:srgbClr val="800000"/>
                </a:solidFill>
              </a:rPr>
              <a:t>Clinical Note:  </a:t>
            </a:r>
            <a:endParaRPr lang="en-US">
              <a:solidFill>
                <a:srgbClr val="80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olidFill>
                  <a:srgbClr val="800000"/>
                </a:solidFill>
              </a:rPr>
              <a:t>Viruses such as polio, rabies, herpes simplex &amp; tetanus toxin reach cell body 	by </a:t>
            </a:r>
            <a:r>
              <a:rPr lang="en-US" b="1">
                <a:solidFill>
                  <a:srgbClr val="800000"/>
                </a:solidFill>
              </a:rPr>
              <a:t>retrograde transport</a:t>
            </a:r>
            <a:endParaRPr lang="en-US">
              <a:solidFill>
                <a:srgbClr val="800000"/>
              </a:solidFill>
            </a:endParaRPr>
          </a:p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i="1">
                <a:solidFill>
                  <a:srgbClr val="800000"/>
                </a:solidFill>
              </a:rPr>
              <a:t>Can this be used as a tool to introduce “corrected information” into genome???</a:t>
            </a:r>
            <a:endParaRPr lang="en-US" u="sng">
              <a:solidFill>
                <a:srgbClr val="800000"/>
              </a:solidFill>
            </a:endParaRPr>
          </a:p>
        </p:txBody>
      </p:sp>
      <p:pic>
        <p:nvPicPr>
          <p:cNvPr id="38916" name="Picture 5" descr="healthca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4660900"/>
            <a:ext cx="728663" cy="728663"/>
          </a:xfrm>
          <a:prstGeom prst="rect">
            <a:avLst/>
          </a:prstGeom>
          <a:noFill/>
          <a:ln w="19050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38917" name="Text Box 6" descr="Canvas"/>
          <p:cNvSpPr txBox="1">
            <a:spLocks noChangeArrowheads="1"/>
          </p:cNvSpPr>
          <p:nvPr/>
        </p:nvSpPr>
        <p:spPr bwMode="auto">
          <a:xfrm>
            <a:off x="0" y="0"/>
            <a:ext cx="9144000" cy="7016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990033"/>
                </a:solidFill>
              </a:rPr>
              <a:t>4.1.5 indicate the effect of axon diameter on neuron conduction velocity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990033"/>
                </a:solidFill>
              </a:rPr>
              <a:t>4.1.6  distinguish between anterograde and retrograde transport</a:t>
            </a:r>
            <a:endParaRPr lang="en-CA" b="1" i="1">
              <a:solidFill>
                <a:srgbClr val="990033"/>
              </a:solidFill>
            </a:endParaRPr>
          </a:p>
        </p:txBody>
      </p:sp>
      <p:sp>
        <p:nvSpPr>
          <p:cNvPr id="38918" name="Oval 7"/>
          <p:cNvSpPr>
            <a:spLocks noChangeArrowheads="1"/>
          </p:cNvSpPr>
          <p:nvPr/>
        </p:nvSpPr>
        <p:spPr bwMode="auto">
          <a:xfrm>
            <a:off x="5334000" y="3505200"/>
            <a:ext cx="3505200" cy="1752600"/>
          </a:xfrm>
          <a:prstGeom prst="ellipse">
            <a:avLst/>
          </a:prstGeom>
          <a:gradFill rotWithShape="0">
            <a:gsLst>
              <a:gs pos="0">
                <a:srgbClr val="CC6600"/>
              </a:gs>
              <a:gs pos="50000">
                <a:srgbClr val="FDFAF7"/>
              </a:gs>
              <a:gs pos="100000">
                <a:srgbClr val="CC6600"/>
              </a:gs>
            </a:gsLst>
            <a:lin ang="5400000" scaled="1"/>
          </a:gradFill>
          <a:ln w="57150">
            <a:solidFill>
              <a:srgbClr val="9933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8919" name="Text Box 8"/>
          <p:cNvSpPr txBox="1">
            <a:spLocks noChangeArrowheads="1"/>
          </p:cNvSpPr>
          <p:nvPr/>
        </p:nvSpPr>
        <p:spPr bwMode="auto">
          <a:xfrm>
            <a:off x="5786438" y="3771900"/>
            <a:ext cx="2573337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b="1" i="1">
                <a:solidFill>
                  <a:srgbClr val="0000CC"/>
                </a:solidFill>
              </a:rPr>
              <a:t>Conduction velocities depend on: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/>
              <a:t>   </a:t>
            </a:r>
            <a:r>
              <a:rPr lang="en-US" sz="1800" b="1">
                <a:solidFill>
                  <a:schemeClr val="accent2"/>
                </a:solidFill>
              </a:rPr>
              <a:t>(i)  axon diameter</a:t>
            </a: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b="1">
                <a:solidFill>
                  <a:schemeClr val="accent2"/>
                </a:solidFill>
              </a:rPr>
              <a:t>   (ii) myelin sheath</a:t>
            </a:r>
          </a:p>
        </p:txBody>
      </p:sp>
      <p:sp>
        <p:nvSpPr>
          <p:cNvPr id="38920" name="Text Box 9" descr="Newsprint"/>
          <p:cNvSpPr txBox="1">
            <a:spLocks noChangeArrowheads="1"/>
          </p:cNvSpPr>
          <p:nvPr/>
        </p:nvSpPr>
        <p:spPr bwMode="auto">
          <a:xfrm>
            <a:off x="2379663" y="4800600"/>
            <a:ext cx="1520825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animBg="1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0" y="0"/>
            <a:ext cx="8915400" cy="17526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20700" indent="-5207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800080"/>
                </a:solidFill>
              </a:rPr>
              <a:t>2.2.2.1 describe the resting membrane potential (RMP) of an excitable cell in terms of the differential permeability of the cell membrane to Na</a:t>
            </a:r>
            <a:r>
              <a:rPr lang="en-US" b="1" i="1" baseline="30000">
                <a:solidFill>
                  <a:srgbClr val="800080"/>
                </a:solidFill>
              </a:rPr>
              <a:t>+</a:t>
            </a:r>
            <a:r>
              <a:rPr lang="en-US" b="1" i="1">
                <a:solidFill>
                  <a:srgbClr val="800080"/>
                </a:solidFill>
              </a:rPr>
              <a:t> and K</a:t>
            </a:r>
            <a:r>
              <a:rPr lang="en-US" b="1" i="1" baseline="30000">
                <a:solidFill>
                  <a:srgbClr val="800080"/>
                </a:solidFill>
              </a:rPr>
              <a:t>+</a:t>
            </a:r>
            <a:r>
              <a:rPr lang="en-US" b="1" i="1">
                <a:solidFill>
                  <a:srgbClr val="800080"/>
                </a:solidFill>
              </a:rPr>
              <a:t>; indicate which ion is found primarily inside cells and which is found primarily in the ECF</a:t>
            </a:r>
          </a:p>
          <a:p>
            <a:pPr marL="520700" indent="-5207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rgbClr val="800080"/>
                </a:solidFill>
              </a:rPr>
              <a:t>	</a:t>
            </a:r>
            <a:r>
              <a:rPr lang="en-US" u="sng">
                <a:solidFill>
                  <a:srgbClr val="800080"/>
                </a:solidFill>
              </a:rPr>
              <a:t>A.  Creation of Resting Membrane Potential (RMP)</a:t>
            </a:r>
            <a:endParaRPr lang="en-US">
              <a:solidFill>
                <a:srgbClr val="800080"/>
              </a:solidFill>
            </a:endParaRPr>
          </a:p>
          <a:p>
            <a:pPr marL="520700" indent="-520700"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660066"/>
                </a:solidFill>
                <a:sym typeface="CommonBullets" pitchFamily="34" charset="2"/>
              </a:rPr>
              <a:t>What do we mean when we say that neurons are </a:t>
            </a:r>
            <a:r>
              <a:rPr lang="en-US" b="1" i="1">
                <a:solidFill>
                  <a:srgbClr val="660066"/>
                </a:solidFill>
                <a:sym typeface="CommonBullets" pitchFamily="34" charset="2"/>
              </a:rPr>
              <a:t>excitable</a:t>
            </a:r>
            <a:r>
              <a:rPr lang="en-US" i="1">
                <a:solidFill>
                  <a:srgbClr val="660066"/>
                </a:solidFill>
                <a:sym typeface="CommonBullets" pitchFamily="34" charset="2"/>
              </a:rPr>
              <a:t> cells??</a:t>
            </a:r>
            <a:endParaRPr lang="en-US" i="1">
              <a:sym typeface="CommonBullets" pitchFamily="34" charset="2"/>
            </a:endParaRPr>
          </a:p>
        </p:txBody>
      </p:sp>
      <p:sp>
        <p:nvSpPr>
          <p:cNvPr id="39939" name="Text Box 3" descr="Newsprint"/>
          <p:cNvSpPr txBox="1">
            <a:spLocks noChangeArrowheads="1"/>
          </p:cNvSpPr>
          <p:nvPr/>
        </p:nvSpPr>
        <p:spPr bwMode="auto">
          <a:xfrm>
            <a:off x="7696200" y="2498725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9940" name="Picture 4" descr="3-11"/>
          <p:cNvPicPr>
            <a:picLocks noChangeAspect="1" noChangeArrowheads="1"/>
          </p:cNvPicPr>
          <p:nvPr/>
        </p:nvPicPr>
        <p:blipFill>
          <a:blip r:embed="rId3" cstate="print">
            <a:lum bright="-30000" contrast="36000"/>
          </a:blip>
          <a:srcRect t="557" b="7030"/>
          <a:stretch>
            <a:fillRect/>
          </a:stretch>
        </p:blipFill>
        <p:spPr bwMode="auto">
          <a:xfrm>
            <a:off x="4400550" y="1849438"/>
            <a:ext cx="4743450" cy="500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239713" y="2554288"/>
            <a:ext cx="412115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i="1" u="sng">
                <a:solidFill>
                  <a:srgbClr val="800080"/>
                </a:solidFill>
                <a:sym typeface="CommonBullets" pitchFamily="34" charset="2"/>
              </a:rPr>
              <a:t>Some Fundamental Principles of Electricity:</a:t>
            </a:r>
          </a:p>
          <a:p>
            <a:pPr algn="ctr" eaLnBrk="0" hangingPunct="0"/>
            <a:endParaRPr lang="en-US" b="1">
              <a:solidFill>
                <a:srgbClr val="660066"/>
              </a:solidFill>
              <a:sym typeface="CommonBullets" pitchFamily="34" charset="2"/>
            </a:endParaRPr>
          </a:p>
          <a:p>
            <a:pPr algn="ctr" eaLnBrk="0" hangingPunct="0"/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voltage:  </a:t>
            </a:r>
            <a:r>
              <a:rPr lang="en-US">
                <a:sym typeface="CommonBullets" pitchFamily="34" charset="2"/>
              </a:rPr>
              <a:t>electrical potential energy due to separation (PM) of oppositely-charged particles (ions)  (-70 mV for many neurons)</a:t>
            </a:r>
          </a:p>
          <a:p>
            <a:pPr algn="ctr" eaLnBrk="0" hangingPunct="0"/>
            <a:endParaRPr lang="en-US" b="1">
              <a:solidFill>
                <a:srgbClr val="660066"/>
              </a:solidFill>
              <a:sym typeface="CommonBullets" pitchFamily="34" charset="2"/>
            </a:endParaRPr>
          </a:p>
          <a:p>
            <a:pPr algn="ctr" eaLnBrk="0" hangingPunct="0"/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resting membrane potential:</a:t>
            </a:r>
            <a:r>
              <a:rPr lang="en-US">
                <a:sym typeface="CommonBullets" pitchFamily="34" charset="2"/>
              </a:rPr>
              <a:t> all cells 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polarized</a:t>
            </a:r>
            <a:r>
              <a:rPr lang="en-US">
                <a:sym typeface="CommonBullets" pitchFamily="34" charset="2"/>
              </a:rPr>
              <a:t>; RMP cell-type-dependent (n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eg)</a:t>
            </a: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422275" y="6397625"/>
            <a:ext cx="47132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200" b="1">
                <a:hlinkClick r:id="rId4"/>
              </a:rPr>
              <a:t>http://www.bioon.com/book/biology/whole/image/3/3-11.tif.jpg</a:t>
            </a:r>
            <a:r>
              <a:rPr lang="en-US" sz="1200" b="1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11_8"/>
          <p:cNvPicPr>
            <a:picLocks noChangeAspect="1" noChangeArrowheads="1"/>
          </p:cNvPicPr>
          <p:nvPr/>
        </p:nvPicPr>
        <p:blipFill>
          <a:blip r:embed="rId2" cstate="print">
            <a:lum bright="-24000" contrast="30000"/>
          </a:blip>
          <a:srcRect l="57152" t="22905" r="13911" b="21390"/>
          <a:stretch>
            <a:fillRect/>
          </a:stretch>
        </p:blipFill>
        <p:spPr bwMode="auto">
          <a:xfrm>
            <a:off x="5192713" y="3452813"/>
            <a:ext cx="3646487" cy="320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246063" y="725488"/>
            <a:ext cx="8897937" cy="253841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NEGATIVE because INSIDE of cell negative compared to OUTSIDE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negativity </a:t>
            </a:r>
            <a:r>
              <a:rPr lang="en-US" dirty="0">
                <a:sym typeface="CommonBullets" pitchFamily="34" charset="2"/>
              </a:rPr>
              <a:t>only at level of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membrane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RMP </a:t>
            </a:r>
            <a:r>
              <a:rPr lang="en-US" dirty="0">
                <a:sym typeface="CommonBullets" pitchFamily="34" charset="2"/>
              </a:rPr>
              <a:t>due to </a:t>
            </a:r>
            <a:r>
              <a:rPr lang="en-US" i="1" dirty="0">
                <a:solidFill>
                  <a:srgbClr val="800080"/>
                </a:solidFill>
                <a:sym typeface="CommonBullets" pitchFamily="34" charset="2"/>
              </a:rPr>
              <a:t>differential permeability</a:t>
            </a:r>
            <a:r>
              <a:rPr lang="en-US" dirty="0">
                <a:sym typeface="CommonBullets" pitchFamily="34" charset="2"/>
              </a:rPr>
              <a:t> of membrane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Na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and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K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ions</a:t>
            </a:r>
          </a:p>
          <a:p>
            <a:pPr marL="461963" indent="-230188" eaLnBrk="0" hangingPunct="0">
              <a:lnSpc>
                <a:spcPct val="550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en-US" dirty="0">
                <a:sym typeface="CommonBullets" pitchFamily="34" charset="2"/>
              </a:rPr>
              <a:t>Which ion primarily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inside</a:t>
            </a:r>
            <a:r>
              <a:rPr lang="en-US" b="1" dirty="0"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cells??</a:t>
            </a:r>
          </a:p>
          <a:p>
            <a:pPr marL="461963" indent="-230188" eaLnBrk="0" hangingPunct="0">
              <a:lnSpc>
                <a:spcPct val="55000"/>
              </a:lnSpc>
              <a:spcBef>
                <a:spcPct val="50000"/>
              </a:spcBef>
              <a:buFontTx/>
              <a:buAutoNum type="arabicPeriod"/>
              <a:defRPr/>
            </a:pPr>
            <a:r>
              <a:rPr lang="en-US" dirty="0">
                <a:sym typeface="CommonBullets" pitchFamily="34" charset="2"/>
              </a:rPr>
              <a:t>Which ion primarily </a:t>
            </a:r>
            <a:r>
              <a:rPr lang="en-US" b="1" dirty="0">
                <a:solidFill>
                  <a:srgbClr val="800080"/>
                </a:solidFill>
                <a:sym typeface="CommonBullets" pitchFamily="34" charset="2"/>
              </a:rPr>
              <a:t>outside</a:t>
            </a:r>
            <a:r>
              <a:rPr lang="en-US" dirty="0">
                <a:sym typeface="CommonBullets" pitchFamily="34" charset="2"/>
              </a:rPr>
              <a:t> cells??</a:t>
            </a:r>
          </a:p>
          <a:p>
            <a:pPr marL="461963" indent="-230188" eaLnBrk="0" hangingPunct="0"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3.  At rest: membrane </a:t>
            </a:r>
            <a:r>
              <a:rPr lang="en-US" u="sng" dirty="0">
                <a:sym typeface="CommonBullets" pitchFamily="34" charset="2"/>
              </a:rPr>
              <a:t>somewhat</a:t>
            </a:r>
            <a:r>
              <a:rPr lang="en-US" dirty="0">
                <a:sym typeface="CommonBullets" pitchFamily="34" charset="2"/>
              </a:rPr>
              <a:t> permeable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K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but </a:t>
            </a:r>
            <a:r>
              <a:rPr lang="en-US" u="sng" dirty="0">
                <a:sym typeface="CommonBullets" pitchFamily="34" charset="2"/>
              </a:rPr>
              <a:t>only very</a:t>
            </a:r>
            <a:r>
              <a:rPr lang="en-US" dirty="0">
                <a:sym typeface="CommonBullets" pitchFamily="34" charset="2"/>
              </a:rPr>
              <a:t>	</a:t>
            </a:r>
            <a:r>
              <a:rPr lang="en-US" u="sng" dirty="0">
                <a:sym typeface="CommonBullets" pitchFamily="34" charset="2"/>
              </a:rPr>
              <a:t>slightly</a:t>
            </a:r>
            <a:r>
              <a:rPr lang="en-US" dirty="0">
                <a:sym typeface="CommonBullets" pitchFamily="34" charset="2"/>
              </a:rPr>
              <a:t> permeable  to </a:t>
            </a:r>
            <a:r>
              <a:rPr lang="en-US" dirty="0">
                <a:solidFill>
                  <a:srgbClr val="660066"/>
                </a:solidFill>
                <a:sym typeface="CommonBullets" pitchFamily="34" charset="2"/>
              </a:rPr>
              <a:t>Na</a:t>
            </a:r>
            <a:r>
              <a:rPr lang="en-US" baseline="30000" dirty="0">
                <a:solidFill>
                  <a:srgbClr val="660066"/>
                </a:solidFill>
                <a:sym typeface="CommonBullets" pitchFamily="34" charset="2"/>
              </a:rPr>
              <a:t>+</a:t>
            </a:r>
            <a:r>
              <a:rPr lang="en-US" dirty="0">
                <a:sym typeface="CommonBullets" pitchFamily="34" charset="2"/>
              </a:rPr>
              <a:t>; </a:t>
            </a:r>
            <a:r>
              <a:rPr lang="en-US" i="1" dirty="0">
                <a:solidFill>
                  <a:srgbClr val="660066"/>
                </a:solidFill>
                <a:sym typeface="CommonBullets" pitchFamily="34" charset="2"/>
              </a:rPr>
              <a:t>so what happens??? What is the net result???</a:t>
            </a:r>
            <a:endParaRPr lang="en-US" i="1" dirty="0">
              <a:solidFill>
                <a:srgbClr val="660066"/>
              </a:solidFill>
            </a:endParaRP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2644775" y="4786313"/>
            <a:ext cx="1409700" cy="646112"/>
          </a:xfrm>
          <a:prstGeom prst="rect">
            <a:avLst/>
          </a:prstGeom>
          <a:solidFill>
            <a:schemeClr val="bg1"/>
          </a:solidFill>
          <a:ln w="9525">
            <a:solidFill>
              <a:srgbClr val="66006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>
                <a:solidFill>
                  <a:srgbClr val="660066"/>
                </a:solidFill>
              </a:rPr>
              <a:t>Fig. 11.8b (7</a:t>
            </a:r>
            <a:r>
              <a:rPr lang="en-US" sz="1800" baseline="30000">
                <a:solidFill>
                  <a:srgbClr val="660066"/>
                </a:solidFill>
              </a:rPr>
              <a:t>th</a:t>
            </a:r>
            <a:r>
              <a:rPr lang="en-US" sz="1800">
                <a:solidFill>
                  <a:srgbClr val="660066"/>
                </a:solidFill>
              </a:rPr>
              <a:t> edition)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201613" y="120650"/>
            <a:ext cx="88312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800080"/>
                </a:solidFill>
              </a:rPr>
              <a:t>2.2.2.2. describe the Na+/K+ ATPase in terms of its role in maintaining 	the RMP of a neuron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3"/>
          <p:cNvSpPr txBox="1">
            <a:spLocks noChangeArrowheads="1"/>
          </p:cNvSpPr>
          <p:nvPr/>
        </p:nvSpPr>
        <p:spPr bwMode="auto">
          <a:xfrm>
            <a:off x="152400" y="20638"/>
            <a:ext cx="8915400" cy="12319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7675" indent="-447675" eaLnBrk="0" hangingPunct="0">
              <a:lnSpc>
                <a:spcPct val="90000"/>
              </a:lnSpc>
              <a:spcBef>
                <a:spcPct val="50000"/>
              </a:spcBef>
              <a:tabLst>
                <a:tab pos="6910388" algn="l"/>
              </a:tabLst>
            </a:pPr>
            <a:r>
              <a:rPr lang="en-US" b="1" i="1">
                <a:solidFill>
                  <a:srgbClr val="000099"/>
                </a:solidFill>
              </a:rPr>
              <a:t>2.2.2.3 define electrochemical gradient</a:t>
            </a: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i="1" u="sng"/>
              <a:t>We have:</a:t>
            </a: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sz="1800" b="1"/>
              <a:t>1.  Differential resting membrane permeabilities to </a:t>
            </a:r>
            <a:r>
              <a:rPr lang="en-US" sz="1800" b="1">
                <a:solidFill>
                  <a:srgbClr val="000099"/>
                </a:solidFill>
              </a:rPr>
              <a:t>Na</a:t>
            </a:r>
            <a:r>
              <a:rPr lang="en-US" sz="1800" b="1" baseline="30000">
                <a:solidFill>
                  <a:srgbClr val="000099"/>
                </a:solidFill>
              </a:rPr>
              <a:t>+</a:t>
            </a:r>
            <a:r>
              <a:rPr lang="en-US" sz="1800" b="1"/>
              <a:t> &amp;</a:t>
            </a:r>
            <a:r>
              <a:rPr lang="en-US" sz="1800" b="1">
                <a:solidFill>
                  <a:srgbClr val="000099"/>
                </a:solidFill>
              </a:rPr>
              <a:t> K</a:t>
            </a:r>
            <a:r>
              <a:rPr lang="en-US" sz="1800" b="1" baseline="30000">
                <a:solidFill>
                  <a:srgbClr val="000099"/>
                </a:solidFill>
              </a:rPr>
              <a:t>+</a:t>
            </a:r>
          </a:p>
          <a:p>
            <a:pPr marL="447675" indent="-447675" eaLnBrk="0" hangingPunct="0">
              <a:tabLst>
                <a:tab pos="6910388" algn="l"/>
              </a:tabLst>
            </a:pPr>
            <a:r>
              <a:rPr lang="en-US" sz="1800" b="1"/>
              <a:t>2.  Also, Na</a:t>
            </a:r>
            <a:r>
              <a:rPr lang="en-US" sz="1800" b="1" baseline="30000"/>
              <a:t>+</a:t>
            </a:r>
            <a:r>
              <a:rPr lang="en-US" sz="1800" b="1"/>
              <a:t>/K</a:t>
            </a:r>
            <a:r>
              <a:rPr lang="en-US" sz="1800" b="1" baseline="30000"/>
              <a:t>+</a:t>
            </a:r>
            <a:r>
              <a:rPr lang="en-US" sz="1800" b="1"/>
              <a:t> pump moves </a:t>
            </a:r>
            <a:r>
              <a:rPr lang="en-US" sz="1800" b="1" u="sng">
                <a:solidFill>
                  <a:srgbClr val="990033"/>
                </a:solidFill>
              </a:rPr>
              <a:t>3</a:t>
            </a:r>
            <a:r>
              <a:rPr lang="en-US" sz="1800" b="1" u="sng"/>
              <a:t> </a:t>
            </a:r>
            <a:r>
              <a:rPr lang="en-US" sz="1800" b="1" u="sng">
                <a:solidFill>
                  <a:srgbClr val="000099"/>
                </a:solidFill>
              </a:rPr>
              <a:t>Na</a:t>
            </a:r>
            <a:r>
              <a:rPr lang="en-US" sz="1800" b="1" baseline="30000">
                <a:solidFill>
                  <a:srgbClr val="000099"/>
                </a:solidFill>
              </a:rPr>
              <a:t>+</a:t>
            </a:r>
            <a:r>
              <a:rPr lang="en-US" sz="1800" b="1"/>
              <a:t> </a:t>
            </a:r>
            <a:r>
              <a:rPr lang="en-US" sz="1800" b="1">
                <a:solidFill>
                  <a:srgbClr val="0033CC"/>
                </a:solidFill>
              </a:rPr>
              <a:t>OUT</a:t>
            </a:r>
            <a:r>
              <a:rPr lang="en-US" sz="1800" b="1"/>
              <a:t> for every</a:t>
            </a:r>
            <a:r>
              <a:rPr lang="en-US" sz="1800" b="1" u="sng"/>
              <a:t> </a:t>
            </a:r>
            <a:r>
              <a:rPr lang="en-US" sz="1800" b="1" u="sng">
                <a:solidFill>
                  <a:srgbClr val="990033"/>
                </a:solidFill>
              </a:rPr>
              <a:t>2</a:t>
            </a:r>
            <a:r>
              <a:rPr lang="en-US" sz="1800" b="1" u="sng"/>
              <a:t> </a:t>
            </a:r>
            <a:r>
              <a:rPr lang="en-US" sz="1800" b="1" u="sng">
                <a:solidFill>
                  <a:srgbClr val="000099"/>
                </a:solidFill>
              </a:rPr>
              <a:t>K</a:t>
            </a:r>
            <a:r>
              <a:rPr lang="en-US" sz="1800" b="1" baseline="30000">
                <a:solidFill>
                  <a:srgbClr val="000099"/>
                </a:solidFill>
              </a:rPr>
              <a:t>+  </a:t>
            </a:r>
            <a:r>
              <a:rPr lang="en-US" sz="1800" b="1">
                <a:solidFill>
                  <a:srgbClr val="0033CC"/>
                </a:solidFill>
              </a:rPr>
              <a:t>IN</a:t>
            </a:r>
            <a:endParaRPr lang="en-US" sz="1800" b="1">
              <a:solidFill>
                <a:srgbClr val="000099"/>
              </a:solidFill>
            </a:endParaRPr>
          </a:p>
        </p:txBody>
      </p:sp>
      <p:pic>
        <p:nvPicPr>
          <p:cNvPr id="41987" name="Picture 6" descr="E:\Chapter_11\B_JPEG_Images_and_Tables\a_labeled\figure_11_08_0_labeled.jpg"/>
          <p:cNvPicPr>
            <a:picLocks noChangeAspect="1" noChangeArrowheads="1"/>
          </p:cNvPicPr>
          <p:nvPr/>
        </p:nvPicPr>
        <p:blipFill>
          <a:blip r:embed="rId2" cstate="print"/>
          <a:srcRect l="3600" t="37883" r="2087" b="5637"/>
          <a:stretch>
            <a:fillRect/>
          </a:stretch>
        </p:blipFill>
        <p:spPr bwMode="auto">
          <a:xfrm>
            <a:off x="65088" y="1465263"/>
            <a:ext cx="8996362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4046538" y="6443663"/>
            <a:ext cx="114300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20650" y="439738"/>
            <a:ext cx="8915400" cy="1138237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u="sng"/>
              <a:t>B.  Measurement of Resting Membrane Potential (RMP)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RMP for a neuron is -40 to -90 mV  </a:t>
            </a:r>
            <a:r>
              <a:rPr lang="en-US" i="1">
                <a:sym typeface="CommonBullets" pitchFamily="34" charset="2"/>
              </a:rPr>
              <a:t>(how is this measured???)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		</a:t>
            </a:r>
            <a:endParaRPr lang="en-US" u="sng"/>
          </a:p>
        </p:txBody>
      </p:sp>
      <p:pic>
        <p:nvPicPr>
          <p:cNvPr id="43011" name="Picture 4" descr="11_7"/>
          <p:cNvPicPr>
            <a:picLocks noChangeAspect="1" noChangeArrowheads="1"/>
          </p:cNvPicPr>
          <p:nvPr/>
        </p:nvPicPr>
        <p:blipFill>
          <a:blip r:embed="rId2" cstate="print">
            <a:lum bright="-24000" contrast="36000"/>
          </a:blip>
          <a:srcRect t="4359" r="4800" b="7497"/>
          <a:stretch>
            <a:fillRect/>
          </a:stretch>
        </p:blipFill>
        <p:spPr bwMode="auto">
          <a:xfrm>
            <a:off x="4570413" y="3198813"/>
            <a:ext cx="4497387" cy="3582987"/>
          </a:xfrm>
          <a:prstGeom prst="rect">
            <a:avLst/>
          </a:prstGeom>
          <a:noFill/>
          <a:ln w="9525">
            <a:solidFill>
              <a:srgbClr val="FFCC66"/>
            </a:solidFill>
            <a:miter lim="800000"/>
            <a:headEnd/>
            <a:tailEnd/>
          </a:ln>
        </p:spPr>
      </p:pic>
      <p:sp>
        <p:nvSpPr>
          <p:cNvPr id="43012" name="Text Box 6"/>
          <p:cNvSpPr txBox="1">
            <a:spLocks noChangeArrowheads="1"/>
          </p:cNvSpPr>
          <p:nvPr/>
        </p:nvSpPr>
        <p:spPr bwMode="auto">
          <a:xfrm>
            <a:off x="6019800" y="6172200"/>
            <a:ext cx="1371600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Fig. 11.7</a:t>
            </a:r>
          </a:p>
        </p:txBody>
      </p:sp>
      <p:pic>
        <p:nvPicPr>
          <p:cNvPr id="43013" name="Picture 3" descr="11_8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 l="2812" t="5746" r="46562" b="13794"/>
          <a:stretch>
            <a:fillRect/>
          </a:stretch>
        </p:blipFill>
        <p:spPr bwMode="auto">
          <a:xfrm>
            <a:off x="33338" y="1327150"/>
            <a:ext cx="5091112" cy="330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 cstate="print"/>
          <a:srcRect l="12265" t="6909" r="1758" b="11840"/>
          <a:stretch>
            <a:fillRect/>
          </a:stretch>
        </p:blipFill>
        <p:spPr bwMode="auto">
          <a:xfrm>
            <a:off x="1657350" y="1423222"/>
            <a:ext cx="5646420" cy="4817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577340" y="674370"/>
            <a:ext cx="62750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Chapter 11 A&amp;P </a:t>
            </a:r>
            <a:r>
              <a:rPr lang="en-US" b="1" dirty="0" err="1" smtClean="0">
                <a:solidFill>
                  <a:schemeClr val="accent2">
                    <a:lumMod val="75000"/>
                  </a:schemeClr>
                </a:solidFill>
              </a:rPr>
              <a:t>Flix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:  Resting Membrane Potential</a:t>
            </a:r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2986088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09538" indent="-109538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00CC"/>
                </a:solidFill>
              </a:rPr>
              <a:t>2.2.2.4  distinguish between passive (leakage) and active (gated) channels; list &amp; describe the functioning of the 2 types of gated channels</a:t>
            </a: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u="sng" dirty="0">
                <a:solidFill>
                  <a:srgbClr val="0000CC"/>
                </a:solidFill>
              </a:rPr>
              <a:t>Channels in plasma membranes:</a:t>
            </a:r>
            <a:endParaRPr lang="en-US" b="1" dirty="0">
              <a:solidFill>
                <a:srgbClr val="0000CC"/>
              </a:solidFill>
            </a:endParaRP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1.  </a:t>
            </a:r>
            <a:r>
              <a:rPr lang="en-US" b="1" dirty="0">
                <a:solidFill>
                  <a:srgbClr val="0000CC"/>
                </a:solidFill>
              </a:rPr>
              <a:t>Passive or leakage channels:</a:t>
            </a:r>
            <a:r>
              <a:rPr lang="en-US" dirty="0"/>
              <a:t>  always open</a:t>
            </a:r>
          </a:p>
          <a:p>
            <a:pPr marL="346075" indent="-346075" eaLnBrk="0" hangingPunct="0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2.  </a:t>
            </a:r>
            <a:r>
              <a:rPr lang="en-US" b="1" dirty="0">
                <a:solidFill>
                  <a:srgbClr val="0000CC"/>
                </a:solidFill>
              </a:rPr>
              <a:t>Active or gated channels:</a:t>
            </a:r>
            <a:r>
              <a:rPr lang="en-US" dirty="0"/>
              <a:t>  </a:t>
            </a:r>
            <a:r>
              <a:rPr lang="en-US" i="1" dirty="0">
                <a:solidFill>
                  <a:srgbClr val="000099"/>
                </a:solidFill>
              </a:rPr>
              <a:t>signal</a:t>
            </a:r>
            <a:r>
              <a:rPr lang="en-US" dirty="0"/>
              <a:t> required to open/close</a:t>
            </a:r>
          </a:p>
          <a:p>
            <a:pPr marL="346075" indent="-346075" eaLnBrk="0" hangingPunct="0">
              <a:lnSpc>
                <a:spcPct val="55000"/>
              </a:lnSpc>
              <a:spcBef>
                <a:spcPct val="50000"/>
              </a:spcBef>
              <a:defRPr/>
            </a:pPr>
            <a:r>
              <a:rPr lang="en-US" dirty="0"/>
              <a:t>	a)  </a:t>
            </a:r>
            <a:r>
              <a:rPr lang="en-US" dirty="0">
                <a:solidFill>
                  <a:srgbClr val="000099"/>
                </a:solidFill>
              </a:rPr>
              <a:t>chemically-gated  (neurotransmitter/hormone)</a:t>
            </a:r>
            <a:endParaRPr lang="en-US" dirty="0"/>
          </a:p>
          <a:p>
            <a:pPr marL="346075" indent="-346075" eaLnBrk="0" hangingPunct="0">
              <a:lnSpc>
                <a:spcPct val="55000"/>
              </a:lnSpc>
              <a:spcBef>
                <a:spcPct val="50000"/>
              </a:spcBef>
              <a:defRPr/>
            </a:pPr>
            <a:r>
              <a:rPr lang="en-US" dirty="0"/>
              <a:t>	b)  </a:t>
            </a:r>
            <a:r>
              <a:rPr lang="en-US" dirty="0">
                <a:solidFill>
                  <a:srgbClr val="000099"/>
                </a:solidFill>
              </a:rPr>
              <a:t>voltage-gated (change in membrane potential)</a:t>
            </a:r>
            <a:endParaRPr lang="en-US" dirty="0"/>
          </a:p>
          <a:p>
            <a:pPr marL="346075" indent="-346075" algn="ctr" eaLnBrk="0" hangingPunct="0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channels </a:t>
            </a:r>
            <a:r>
              <a:rPr lang="en-US" b="1" dirty="0">
                <a:solidFill>
                  <a:srgbClr val="0000CC"/>
                </a:solidFill>
                <a:sym typeface="CommonBullets" pitchFamily="34" charset="2"/>
              </a:rPr>
              <a:t>ion-specific:</a:t>
            </a:r>
            <a:r>
              <a:rPr lang="en-US" dirty="0">
                <a:sym typeface="CommonBullets" pitchFamily="34" charset="2"/>
              </a:rPr>
              <a:t> channels open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0099"/>
                </a:solidFill>
                <a:sym typeface="WP IconicSymbolsA" pitchFamily="2" charset="2"/>
              </a:rPr>
              <a:t></a:t>
            </a:r>
            <a:r>
              <a:rPr lang="en-US" dirty="0">
                <a:sym typeface="WP IconicSymbolsA" pitchFamily="2" charset="2"/>
              </a:rPr>
              <a:t> </a:t>
            </a:r>
            <a:r>
              <a:rPr lang="en-US" dirty="0">
                <a:sym typeface="CommonBullets" pitchFamily="34" charset="2"/>
              </a:rPr>
              <a:t>ions move in response to </a:t>
            </a:r>
            <a:r>
              <a:rPr lang="en-US" b="1" dirty="0">
                <a:solidFill>
                  <a:srgbClr val="0000CC"/>
                </a:solidFill>
                <a:sym typeface="CommonBullets" pitchFamily="34" charset="2"/>
              </a:rPr>
              <a:t>electrochemical gradients</a:t>
            </a:r>
            <a:endParaRPr lang="en-US" u="sng" dirty="0">
              <a:solidFill>
                <a:srgbClr val="0000CC"/>
              </a:solidFill>
            </a:endParaRPr>
          </a:p>
        </p:txBody>
      </p:sp>
      <p:sp>
        <p:nvSpPr>
          <p:cNvPr id="44035" name="Text Box 4"/>
          <p:cNvSpPr txBox="1">
            <a:spLocks noChangeArrowheads="1"/>
          </p:cNvSpPr>
          <p:nvPr/>
        </p:nvSpPr>
        <p:spPr bwMode="auto">
          <a:xfrm>
            <a:off x="7104063" y="5957888"/>
            <a:ext cx="129540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11.6a</a:t>
            </a:r>
          </a:p>
        </p:txBody>
      </p:sp>
      <p:sp>
        <p:nvSpPr>
          <p:cNvPr id="44036" name="Text Box 5" descr="Newsprint"/>
          <p:cNvSpPr txBox="1">
            <a:spLocks noChangeArrowheads="1"/>
          </p:cNvSpPr>
          <p:nvPr/>
        </p:nvSpPr>
        <p:spPr bwMode="auto">
          <a:xfrm>
            <a:off x="7513638" y="6416675"/>
            <a:ext cx="1520825" cy="249238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4037" name="Picture 6" descr="E:\Chapter_11\B_JPEG_Images_and_Tables\a_labeled\figure_11_06a_labeled.jpg"/>
          <p:cNvPicPr>
            <a:picLocks noChangeAspect="1" noChangeArrowheads="1"/>
          </p:cNvPicPr>
          <p:nvPr/>
        </p:nvPicPr>
        <p:blipFill>
          <a:blip r:embed="rId3" cstate="print"/>
          <a:srcRect l="2496" t="5034" r="2496" b="22331"/>
          <a:stretch>
            <a:fillRect/>
          </a:stretch>
        </p:blipFill>
        <p:spPr bwMode="auto">
          <a:xfrm>
            <a:off x="573088" y="2951163"/>
            <a:ext cx="5894387" cy="386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3"/>
          <p:cNvSpPr txBox="1">
            <a:spLocks noChangeArrowheads="1"/>
          </p:cNvSpPr>
          <p:nvPr/>
        </p:nvSpPr>
        <p:spPr bwMode="auto">
          <a:xfrm>
            <a:off x="228600" y="4075113"/>
            <a:ext cx="8686800" cy="2354262"/>
          </a:xfrm>
          <a:prstGeom prst="rect">
            <a:avLst/>
          </a:prstGeom>
          <a:solidFill>
            <a:schemeClr val="bg1">
              <a:alpha val="10980"/>
            </a:schemeClr>
          </a:solidFill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eaLnBrk="0" hangingPunct="0">
              <a:lnSpc>
                <a:spcPct val="75000"/>
              </a:lnSpc>
              <a:spcBef>
                <a:spcPct val="50000"/>
              </a:spcBef>
            </a:pPr>
            <a:endParaRPr lang="en-US" b="1" i="1">
              <a:solidFill>
                <a:srgbClr val="CC0000"/>
              </a:solidFill>
            </a:endParaRPr>
          </a:p>
          <a:p>
            <a:pPr marL="609600" indent="-609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  <a:sym typeface="CommonBullets" pitchFamily="34" charset="2"/>
              </a:rPr>
              <a:t>●  </a:t>
            </a:r>
            <a:r>
              <a:rPr lang="en-US">
                <a:sym typeface="CommonBullets" pitchFamily="34" charset="2"/>
              </a:rPr>
              <a:t>neurons &amp; muscle cells communicate by changing membrane potentials</a:t>
            </a:r>
          </a:p>
          <a:p>
            <a:pPr marL="609600" indent="-6096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cs typeface="Arial" charset="0"/>
                <a:sym typeface="CommonBullets" pitchFamily="34" charset="2"/>
              </a:rPr>
              <a:t>●  </a:t>
            </a:r>
            <a:r>
              <a:rPr lang="en-US">
                <a:sym typeface="CommonBullets" pitchFamily="34" charset="2"/>
              </a:rPr>
              <a:t>2 types of signals:	</a:t>
            </a:r>
          </a:p>
          <a:p>
            <a:pPr marL="609600" indent="-609600" eaLnBrk="0" hangingPunct="0"/>
            <a:endParaRPr lang="en-US" b="1">
              <a:solidFill>
                <a:srgbClr val="CC0000"/>
              </a:solidFill>
              <a:sym typeface="CommonBullets" pitchFamily="34" charset="2"/>
            </a:endParaRP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graded potentials</a:t>
            </a:r>
            <a:r>
              <a:rPr lang="en-US">
                <a:solidFill>
                  <a:srgbClr val="CC0000"/>
                </a:solidFill>
                <a:sym typeface="CommonBullets" pitchFamily="34" charset="2"/>
              </a:rPr>
              <a:t>:……………………………………</a:t>
            </a: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				</a:t>
            </a:r>
          </a:p>
          <a:p>
            <a:pPr marL="609600" indent="-609600" eaLnBrk="0" hangingPunct="0"/>
            <a:r>
              <a:rPr lang="en-US" b="1">
                <a:solidFill>
                  <a:srgbClr val="CC0000"/>
                </a:solidFill>
                <a:sym typeface="CommonBullets" pitchFamily="34" charset="2"/>
              </a:rPr>
              <a:t>action potentials</a:t>
            </a:r>
            <a:r>
              <a:rPr lang="en-US">
                <a:solidFill>
                  <a:srgbClr val="CC0000"/>
                </a:solidFill>
                <a:sym typeface="CommonBullets" pitchFamily="34" charset="2"/>
              </a:rPr>
              <a:t>:………………….…………………</a:t>
            </a:r>
            <a:endParaRPr lang="en-US"/>
          </a:p>
        </p:txBody>
      </p:sp>
      <p:sp>
        <p:nvSpPr>
          <p:cNvPr id="45059" name="Text Box 4"/>
          <p:cNvSpPr txBox="1">
            <a:spLocks noChangeArrowheads="1"/>
          </p:cNvSpPr>
          <p:nvPr/>
        </p:nvSpPr>
        <p:spPr bwMode="auto">
          <a:xfrm>
            <a:off x="3846513" y="3686175"/>
            <a:ext cx="1122362" cy="336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600" b="1"/>
              <a:t>Fig. 11.6b</a:t>
            </a:r>
          </a:p>
        </p:txBody>
      </p:sp>
      <p:sp>
        <p:nvSpPr>
          <p:cNvPr id="45060" name="Text Box 5" descr="Newsprint"/>
          <p:cNvSpPr txBox="1">
            <a:spLocks noChangeArrowheads="1"/>
          </p:cNvSpPr>
          <p:nvPr/>
        </p:nvSpPr>
        <p:spPr bwMode="auto">
          <a:xfrm>
            <a:off x="7543800" y="6403975"/>
            <a:ext cx="1425575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5061" name="Picture 6" descr="E:\Chapter_11\B_JPEG_Images_and_Tables\a_labeled\figure_11_06b_labeled.jpg"/>
          <p:cNvPicPr>
            <a:picLocks noChangeAspect="1" noChangeArrowheads="1"/>
          </p:cNvPicPr>
          <p:nvPr/>
        </p:nvPicPr>
        <p:blipFill>
          <a:blip r:embed="rId3" cstate="print"/>
          <a:srcRect l="2107" t="6223" r="2367" b="19038"/>
          <a:stretch>
            <a:fillRect/>
          </a:stretch>
        </p:blipFill>
        <p:spPr bwMode="auto">
          <a:xfrm>
            <a:off x="836613" y="120650"/>
            <a:ext cx="7332662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 Box 4"/>
          <p:cNvSpPr txBox="1">
            <a:spLocks noChangeArrowheads="1"/>
          </p:cNvSpPr>
          <p:nvPr/>
        </p:nvSpPr>
        <p:spPr bwMode="auto">
          <a:xfrm>
            <a:off x="3843338" y="3732213"/>
            <a:ext cx="1295400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0099"/>
                </a:solidFill>
              </a:rPr>
              <a:t>Fig. 11.6b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4"/>
          <p:cNvSpPr>
            <a:spLocks noChangeArrowheads="1"/>
          </p:cNvSpPr>
          <p:nvPr/>
        </p:nvSpPr>
        <p:spPr bwMode="auto">
          <a:xfrm>
            <a:off x="506413" y="439738"/>
            <a:ext cx="80375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i="1">
                <a:solidFill>
                  <a:srgbClr val="003399"/>
                </a:solidFill>
              </a:rPr>
              <a:t>2.2.2.5  distinguish between depolarization and hyperpolarization</a:t>
            </a:r>
          </a:p>
        </p:txBody>
      </p:sp>
      <p:pic>
        <p:nvPicPr>
          <p:cNvPr id="46083" name="Picture 5" descr="11_9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lum bright="-12000" contrast="18000"/>
          </a:blip>
          <a:srcRect l="1913" t="4350" r="2475" b="10660"/>
          <a:stretch>
            <a:fillRect/>
          </a:stretch>
        </p:blipFill>
        <p:spPr bwMode="auto">
          <a:xfrm>
            <a:off x="565150" y="1157288"/>
            <a:ext cx="8150225" cy="333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4" name="Rectangle 7"/>
          <p:cNvSpPr>
            <a:spLocks noChangeArrowheads="1"/>
          </p:cNvSpPr>
          <p:nvPr/>
        </p:nvSpPr>
        <p:spPr bwMode="auto">
          <a:xfrm>
            <a:off x="474663" y="5222875"/>
            <a:ext cx="837723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depolarization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b="1" u="sng" dirty="0">
                <a:solidFill>
                  <a:srgbClr val="003399"/>
                </a:solidFill>
                <a:sym typeface="CommonBullets" pitchFamily="34" charset="2"/>
              </a:rPr>
              <a:t>increases</a:t>
            </a:r>
            <a:r>
              <a:rPr lang="en-US" dirty="0">
                <a:sym typeface="CommonBullets" pitchFamily="34" charset="2"/>
              </a:rPr>
              <a:t> the probability of producing nerve </a:t>
            </a:r>
            <a:r>
              <a:rPr lang="en-US" dirty="0" smtClean="0">
                <a:sym typeface="CommonBullets" pitchFamily="34" charset="2"/>
              </a:rPr>
              <a:t>impulses</a:t>
            </a:r>
          </a:p>
          <a:p>
            <a:pPr algn="ctr"/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hyperpolarization </a:t>
            </a:r>
            <a:r>
              <a:rPr lang="en-US" b="1" u="sng" dirty="0">
                <a:solidFill>
                  <a:srgbClr val="003399"/>
                </a:solidFill>
                <a:sym typeface="CommonBullets" pitchFamily="34" charset="2"/>
              </a:rPr>
              <a:t>decreases</a:t>
            </a:r>
            <a:r>
              <a:rPr lang="en-US" dirty="0">
                <a:sym typeface="CommonBullets" pitchFamily="34" charset="2"/>
              </a:rPr>
              <a:t> this probability</a:t>
            </a:r>
          </a:p>
        </p:txBody>
      </p:sp>
      <p:sp>
        <p:nvSpPr>
          <p:cNvPr id="46085" name="TextBox 5"/>
          <p:cNvSpPr txBox="1">
            <a:spLocks noChangeArrowheads="1"/>
          </p:cNvSpPr>
          <p:nvPr/>
        </p:nvSpPr>
        <p:spPr bwMode="auto">
          <a:xfrm>
            <a:off x="6973888" y="4660900"/>
            <a:ext cx="1095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660066"/>
                </a:solidFill>
              </a:rPr>
              <a:t>Fig. 11.9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5"/>
          <p:cNvSpPr txBox="1">
            <a:spLocks noChangeArrowheads="1"/>
          </p:cNvSpPr>
          <p:nvPr/>
        </p:nvSpPr>
        <p:spPr bwMode="auto">
          <a:xfrm>
            <a:off x="7354888" y="6302375"/>
            <a:ext cx="1219200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>
                <a:solidFill>
                  <a:srgbClr val="663300"/>
                </a:solidFill>
              </a:rPr>
              <a:t>Fig. 11.10b</a:t>
            </a:r>
            <a:endParaRPr lang="en-US" sz="1600"/>
          </a:p>
        </p:txBody>
      </p:sp>
      <p:sp>
        <p:nvSpPr>
          <p:cNvPr id="47107" name="Text Box 6"/>
          <p:cNvSpPr txBox="1">
            <a:spLocks noChangeArrowheads="1"/>
          </p:cNvSpPr>
          <p:nvPr/>
        </p:nvSpPr>
        <p:spPr bwMode="auto">
          <a:xfrm>
            <a:off x="0" y="39688"/>
            <a:ext cx="5729288" cy="17088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800000"/>
                </a:solidFill>
              </a:rPr>
              <a:t>Graded Potentials</a:t>
            </a:r>
            <a:endParaRPr lang="en-US" b="1" dirty="0">
              <a:solidFill>
                <a:srgbClr val="800000"/>
              </a:solidFill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short-lived 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de</a:t>
            </a:r>
            <a:r>
              <a:rPr lang="en-US" dirty="0">
                <a:sym typeface="CommonBullets" pitchFamily="34" charset="2"/>
              </a:rPr>
              <a:t>polarizations or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 </a:t>
            </a:r>
            <a:r>
              <a:rPr lang="en-US" b="1" dirty="0" err="1">
                <a:solidFill>
                  <a:srgbClr val="800000"/>
                </a:solidFill>
                <a:sym typeface="CommonBullets" pitchFamily="34" charset="2"/>
              </a:rPr>
              <a:t>hyper</a:t>
            </a:r>
            <a:r>
              <a:rPr lang="en-US" dirty="0" err="1">
                <a:sym typeface="CommonBullets" pitchFamily="34" charset="2"/>
              </a:rPr>
              <a:t>polarizations</a:t>
            </a:r>
            <a:endParaRPr lang="en-US" u="sng" dirty="0"/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current 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decreases </a:t>
            </a:r>
            <a:r>
              <a:rPr lang="en-US" dirty="0">
                <a:sym typeface="CommonBullets" pitchFamily="34" charset="2"/>
              </a:rPr>
              <a:t>with distance traveled</a:t>
            </a: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graded</a:t>
            </a:r>
            <a:r>
              <a:rPr lang="en-US" dirty="0">
                <a:sym typeface="CommonBullets" pitchFamily="34" charset="2"/>
              </a:rPr>
              <a:t> because magnitude determined by strength of stimulus</a:t>
            </a:r>
            <a:endParaRPr lang="en-US" u="sng" dirty="0"/>
          </a:p>
        </p:txBody>
      </p:sp>
      <p:grpSp>
        <p:nvGrpSpPr>
          <p:cNvPr id="47108" name="Group 7"/>
          <p:cNvGrpSpPr>
            <a:grpSpLocks/>
          </p:cNvGrpSpPr>
          <p:nvPr/>
        </p:nvGrpSpPr>
        <p:grpSpPr bwMode="auto">
          <a:xfrm>
            <a:off x="282575" y="4864100"/>
            <a:ext cx="3352800" cy="1001713"/>
            <a:chOff x="421" y="810"/>
            <a:chExt cx="2112" cy="631"/>
          </a:xfrm>
        </p:grpSpPr>
        <p:sp>
          <p:nvSpPr>
            <p:cNvPr id="22" name="Oval 8"/>
            <p:cNvSpPr>
              <a:spLocks noChangeArrowheads="1"/>
            </p:cNvSpPr>
            <p:nvPr/>
          </p:nvSpPr>
          <p:spPr bwMode="auto">
            <a:xfrm>
              <a:off x="421" y="810"/>
              <a:ext cx="2112" cy="631"/>
            </a:xfrm>
            <a:prstGeom prst="ellipse">
              <a:avLst/>
            </a:prstGeom>
            <a:gradFill rotWithShape="0">
              <a:gsLst>
                <a:gs pos="0">
                  <a:srgbClr val="663300">
                    <a:alpha val="46001"/>
                  </a:srgbClr>
                </a:gs>
                <a:gs pos="50000">
                  <a:srgbClr val="663300">
                    <a:gamma/>
                    <a:tint val="0"/>
                    <a:invGamma/>
                  </a:srgbClr>
                </a:gs>
                <a:gs pos="100000">
                  <a:srgbClr val="663300">
                    <a:alpha val="46001"/>
                  </a:srgbClr>
                </a:gs>
              </a:gsLst>
              <a:lin ang="5400000" scaled="1"/>
            </a:gradFill>
            <a:ln w="1905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7122" name="Text Box 9"/>
            <p:cNvSpPr txBox="1">
              <a:spLocks noChangeArrowheads="1"/>
            </p:cNvSpPr>
            <p:nvPr/>
          </p:nvSpPr>
          <p:spPr bwMode="auto">
            <a:xfrm>
              <a:off x="515" y="858"/>
              <a:ext cx="1899" cy="46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80000"/>
                </a:lnSpc>
                <a:spcBef>
                  <a:spcPct val="50000"/>
                </a:spcBef>
              </a:pPr>
              <a:r>
                <a:rPr lang="en-US" b="1" i="1">
                  <a:solidFill>
                    <a:srgbClr val="663300"/>
                  </a:solidFill>
                </a:rPr>
                <a:t>Generator potential</a:t>
              </a:r>
            </a:p>
            <a:p>
              <a:pPr algn="ctr" eaLnBrk="0" hangingPunct="0">
                <a:lnSpc>
                  <a:spcPct val="80000"/>
                </a:lnSpc>
                <a:spcBef>
                  <a:spcPct val="50000"/>
                </a:spcBef>
              </a:pPr>
              <a:r>
                <a:rPr lang="en-US" b="1" i="1">
                  <a:solidFill>
                    <a:srgbClr val="663300"/>
                  </a:solidFill>
                </a:rPr>
                <a:t>Postsynaptic potential</a:t>
              </a:r>
              <a:endParaRPr lang="en-US" i="1">
                <a:solidFill>
                  <a:srgbClr val="663300"/>
                </a:solidFill>
              </a:endParaRPr>
            </a:p>
          </p:txBody>
        </p:sp>
      </p:grpSp>
      <p:sp>
        <p:nvSpPr>
          <p:cNvPr id="47109" name="Text Box 10"/>
          <p:cNvSpPr txBox="1">
            <a:spLocks noChangeArrowheads="1"/>
          </p:cNvSpPr>
          <p:nvPr/>
        </p:nvSpPr>
        <p:spPr bwMode="auto">
          <a:xfrm>
            <a:off x="5791200" y="152400"/>
            <a:ext cx="3200400" cy="3098800"/>
          </a:xfrm>
          <a:prstGeom prst="rect">
            <a:avLst/>
          </a:prstGeom>
          <a:solidFill>
            <a:schemeClr val="bg1"/>
          </a:solidFill>
          <a:ln w="19050">
            <a:solidFill>
              <a:srgbClr val="66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/>
              <a:t>Initial stimulus </a:t>
            </a:r>
            <a:r>
              <a:rPr lang="en-US" b="1">
                <a:solidFill>
                  <a:srgbClr val="800000"/>
                </a:solidFill>
              </a:rPr>
              <a:t>depolarizes</a:t>
            </a:r>
            <a:r>
              <a:rPr lang="en-US"/>
              <a:t> or </a:t>
            </a:r>
            <a:r>
              <a:rPr lang="en-US" b="1">
                <a:solidFill>
                  <a:srgbClr val="800000"/>
                </a:solidFill>
              </a:rPr>
              <a:t>hyperpolarizes</a:t>
            </a:r>
            <a:r>
              <a:rPr lang="en-US"/>
              <a:t> local area of membrane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993300"/>
                </a:solidFill>
                <a:sym typeface="Symbol" pitchFamily="18" charset="2"/>
              </a:rPr>
              <a:t>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decremental</a:t>
            </a:r>
            <a:r>
              <a:rPr lang="en-US" b="1">
                <a:sym typeface="WP MathA" pitchFamily="2" charset="2"/>
              </a:rPr>
              <a:t> </a:t>
            </a:r>
            <a:r>
              <a:rPr lang="en-US">
                <a:sym typeface="WP MathA" pitchFamily="2" charset="2"/>
              </a:rPr>
              <a:t>movement of ions on </a:t>
            </a: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either side</a:t>
            </a:r>
            <a:r>
              <a:rPr lang="en-US">
                <a:sym typeface="WP MathA" pitchFamily="2" charset="2"/>
              </a:rPr>
              <a:t> of membrane propagates signal for short distance</a:t>
            </a:r>
            <a:endParaRPr lang="en-US"/>
          </a:p>
        </p:txBody>
      </p:sp>
      <p:grpSp>
        <p:nvGrpSpPr>
          <p:cNvPr id="47110" name="Group 23"/>
          <p:cNvGrpSpPr>
            <a:grpSpLocks/>
          </p:cNvGrpSpPr>
          <p:nvPr/>
        </p:nvGrpSpPr>
        <p:grpSpPr bwMode="auto">
          <a:xfrm>
            <a:off x="176213" y="1762125"/>
            <a:ext cx="5175250" cy="2513013"/>
            <a:chOff x="176263" y="1762701"/>
            <a:chExt cx="5175655" cy="2511843"/>
          </a:xfrm>
        </p:grpSpPr>
        <p:pic>
          <p:nvPicPr>
            <p:cNvPr id="47117" name="Picture 13" descr="E:\Chapter_11\B_JPEG_Images_and_Tables\a_labeled\figure_11_10a_labeled.jpg"/>
            <p:cNvPicPr>
              <a:picLocks noChangeAspect="1" noChangeArrowheads="1"/>
            </p:cNvPicPr>
            <p:nvPr/>
          </p:nvPicPr>
          <p:blipFill>
            <a:blip r:embed="rId3" cstate="print"/>
            <a:srcRect l="1979" t="2773" r="1979" b="14874"/>
            <a:stretch>
              <a:fillRect/>
            </a:stretch>
          </p:blipFill>
          <p:spPr bwMode="auto">
            <a:xfrm>
              <a:off x="176263" y="1762701"/>
              <a:ext cx="5175655" cy="24898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Rectangle 19"/>
            <p:cNvSpPr/>
            <p:nvPr/>
          </p:nvSpPr>
          <p:spPr>
            <a:xfrm>
              <a:off x="2181432" y="4031769"/>
              <a:ext cx="1938490" cy="2427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7111" name="Text Box 4"/>
          <p:cNvSpPr txBox="1">
            <a:spLocks noChangeArrowheads="1"/>
          </p:cNvSpPr>
          <p:nvPr/>
        </p:nvSpPr>
        <p:spPr bwMode="auto">
          <a:xfrm>
            <a:off x="4065588" y="2205038"/>
            <a:ext cx="1219200" cy="346075"/>
          </a:xfrm>
          <a:prstGeom prst="rect">
            <a:avLst/>
          </a:prstGeom>
          <a:solidFill>
            <a:srgbClr val="FFFFFF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>
                <a:solidFill>
                  <a:srgbClr val="663300"/>
                </a:solidFill>
              </a:rPr>
              <a:t>Fig. 11.10a</a:t>
            </a:r>
            <a:endParaRPr lang="en-US" sz="1600"/>
          </a:p>
        </p:txBody>
      </p:sp>
      <p:grpSp>
        <p:nvGrpSpPr>
          <p:cNvPr id="47112" name="Group 25"/>
          <p:cNvGrpSpPr>
            <a:grpSpLocks/>
          </p:cNvGrpSpPr>
          <p:nvPr/>
        </p:nvGrpSpPr>
        <p:grpSpPr bwMode="auto">
          <a:xfrm>
            <a:off x="4087813" y="3821113"/>
            <a:ext cx="4505325" cy="2320925"/>
            <a:chOff x="4087257" y="3820663"/>
            <a:chExt cx="4505900" cy="2321240"/>
          </a:xfrm>
        </p:grpSpPr>
        <p:grpSp>
          <p:nvGrpSpPr>
            <p:cNvPr id="47113" name="Group 16"/>
            <p:cNvGrpSpPr>
              <a:grpSpLocks/>
            </p:cNvGrpSpPr>
            <p:nvPr/>
          </p:nvGrpSpPr>
          <p:grpSpPr bwMode="auto">
            <a:xfrm>
              <a:off x="4087257" y="3820663"/>
              <a:ext cx="4461832" cy="2321240"/>
              <a:chOff x="4682168" y="4470658"/>
              <a:chExt cx="4461832" cy="2321240"/>
            </a:xfrm>
          </p:grpSpPr>
          <p:pic>
            <p:nvPicPr>
              <p:cNvPr id="47115" name="Picture 14" descr="E:\Chapter_11\B_JPEG_Images_and_Tables\a_labeled\figure_11_10b_labeled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1979" t="2725" r="11552" b="25941"/>
              <a:stretch>
                <a:fillRect/>
              </a:stretch>
            </p:blipFill>
            <p:spPr bwMode="auto">
              <a:xfrm>
                <a:off x="4682168" y="4470658"/>
                <a:ext cx="4417764" cy="23212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4" name="Rectangle 13"/>
              <p:cNvSpPr/>
              <p:nvPr/>
            </p:nvSpPr>
            <p:spPr>
              <a:xfrm>
                <a:off x="7392376" y="5993277"/>
                <a:ext cx="1751236" cy="23180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25" name="Rectangle 24"/>
            <p:cNvSpPr/>
            <p:nvPr/>
          </p:nvSpPr>
          <p:spPr>
            <a:xfrm>
              <a:off x="7227733" y="5849763"/>
              <a:ext cx="1365424" cy="2873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0" y="0"/>
          <a:ext cx="523875" cy="873125"/>
        </p:xfrm>
        <a:graphic>
          <a:graphicData uri="http://schemas.openxmlformats.org/presentationml/2006/ole">
            <p:oleObj spid="_x0000_s2050" name="Clip" r:id="rId3" imgW="2033280" imgH="3390840" progId="">
              <p:embed/>
            </p:oleObj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0" y="5948363"/>
          <a:ext cx="523875" cy="873125"/>
        </p:xfrm>
        <a:graphic>
          <a:graphicData uri="http://schemas.openxmlformats.org/presentationml/2006/ole">
            <p:oleObj spid="_x0000_s2051" name="Clip" r:id="rId4" imgW="2033280" imgH="3390840" progId="">
              <p:embed/>
            </p:oleObj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8575675" y="5934075"/>
          <a:ext cx="523875" cy="873125"/>
        </p:xfrm>
        <a:graphic>
          <a:graphicData uri="http://schemas.openxmlformats.org/presentationml/2006/ole">
            <p:oleObj spid="_x0000_s2052" name="Clip" r:id="rId5" imgW="2033280" imgH="3390840" progId="">
              <p:embed/>
            </p:oleObj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8589963" y="0"/>
          <a:ext cx="523875" cy="873125"/>
        </p:xfrm>
        <a:graphic>
          <a:graphicData uri="http://schemas.openxmlformats.org/presentationml/2006/ole">
            <p:oleObj spid="_x0000_s2053" name="Clip" r:id="rId6" imgW="2033280" imgH="3390840" progId="">
              <p:embed/>
            </p:oleObj>
          </a:graphicData>
        </a:graphic>
      </p:graphicFrame>
      <p:sp>
        <p:nvSpPr>
          <p:cNvPr id="52230" name="Text Box 6" descr="Blue tissue paper"/>
          <p:cNvSpPr txBox="1">
            <a:spLocks noChangeArrowheads="1"/>
          </p:cNvSpPr>
          <p:nvPr/>
        </p:nvSpPr>
        <p:spPr bwMode="auto">
          <a:xfrm>
            <a:off x="385763" y="746125"/>
            <a:ext cx="8416925" cy="5159375"/>
          </a:xfrm>
          <a:prstGeom prst="rect">
            <a:avLst/>
          </a:prstGeom>
          <a:noFill/>
          <a:ln w="38100" cmpd="dbl">
            <a:solidFill>
              <a:srgbClr val="0033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spcBef>
                <a:spcPct val="50000"/>
              </a:spcBef>
            </a:pPr>
            <a:r>
              <a:rPr lang="en-US">
                <a:latin typeface="Times New Roman" pitchFamily="18" charset="0"/>
              </a:rPr>
              <a:t> </a:t>
            </a:r>
            <a:r>
              <a:rPr lang="en-US"/>
              <a:t>Check all descriptions that apply to a resting neuron: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1. </a:t>
            </a:r>
            <a:r>
              <a:rPr lang="en-US" u="sng"/>
              <a:t>      </a:t>
            </a:r>
            <a:r>
              <a:rPr lang="en-US"/>
              <a:t> Its inside is negative relative to its outside.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2.</a:t>
            </a:r>
            <a:r>
              <a:rPr lang="en-US" u="sng"/>
              <a:t> </a:t>
            </a:r>
            <a:r>
              <a:rPr lang="en-US" b="1" u="sng"/>
              <a:t>     </a:t>
            </a:r>
            <a:r>
              <a:rPr lang="en-US"/>
              <a:t> Its outside is negative relative to its inside.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3. </a:t>
            </a:r>
            <a:r>
              <a:rPr lang="en-US" u="sng"/>
              <a:t>     </a:t>
            </a:r>
            <a:r>
              <a:rPr lang="en-US"/>
              <a:t> The cytoplasm contains more Na</a:t>
            </a:r>
            <a:r>
              <a:rPr lang="en-US" baseline="30000"/>
              <a:t>+</a:t>
            </a:r>
            <a:r>
              <a:rPr lang="en-US"/>
              <a:t> and less K</a:t>
            </a:r>
            <a:r>
              <a:rPr lang="en-US" baseline="30000"/>
              <a:t>+</a:t>
            </a:r>
            <a:r>
              <a:rPr lang="en-US"/>
              <a:t> than does the ECF.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4. </a:t>
            </a:r>
            <a:r>
              <a:rPr lang="en-US" u="sng"/>
              <a:t>     </a:t>
            </a:r>
            <a:r>
              <a:rPr lang="en-US"/>
              <a:t> The cytoplasm contains more K</a:t>
            </a:r>
            <a:r>
              <a:rPr lang="en-US" baseline="30000"/>
              <a:t>+</a:t>
            </a:r>
            <a:r>
              <a:rPr lang="en-US"/>
              <a:t> and less Na</a:t>
            </a:r>
            <a:r>
              <a:rPr lang="en-US" baseline="30000"/>
              <a:t>+</a:t>
            </a:r>
            <a:r>
              <a:rPr lang="en-US"/>
              <a:t> than does the ECF.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5. </a:t>
            </a:r>
            <a:r>
              <a:rPr lang="en-US" u="sng"/>
              <a:t>     </a:t>
            </a:r>
            <a:r>
              <a:rPr lang="en-US"/>
              <a:t> A charge separation exists at the plasma membrane.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6. </a:t>
            </a:r>
            <a:r>
              <a:rPr lang="en-US" u="sng"/>
              <a:t>     </a:t>
            </a:r>
            <a:r>
              <a:rPr lang="en-US"/>
              <a:t> The electrochemical gradient for the movement of Na</a:t>
            </a:r>
            <a:r>
              <a:rPr lang="en-US" baseline="30000"/>
              <a:t>+</a:t>
            </a:r>
            <a:r>
              <a:rPr lang="en-US"/>
              <a:t> across the 	membrane is greater than that for K</a:t>
            </a:r>
            <a:r>
              <a:rPr lang="en-US" baseline="30000"/>
              <a:t>+</a:t>
            </a:r>
            <a:r>
              <a:rPr lang="en-US"/>
              <a:t>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7. </a:t>
            </a:r>
            <a:r>
              <a:rPr lang="en-US" u="sng"/>
              <a:t>     </a:t>
            </a:r>
            <a:r>
              <a:rPr lang="en-US"/>
              <a:t> The electrochemical gradient for the movement of K</a:t>
            </a:r>
            <a:r>
              <a:rPr lang="en-US" baseline="30000"/>
              <a:t>+</a:t>
            </a:r>
            <a:r>
              <a:rPr lang="en-US"/>
              <a:t> across the 	membrane is greater than that for Na</a:t>
            </a:r>
            <a:r>
              <a:rPr lang="en-US" baseline="30000"/>
              <a:t>+</a:t>
            </a:r>
            <a:r>
              <a:rPr lang="en-US"/>
              <a:t>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8. </a:t>
            </a:r>
            <a:r>
              <a:rPr lang="en-US" u="sng"/>
              <a:t>     </a:t>
            </a:r>
            <a:r>
              <a:rPr lang="en-US"/>
              <a:t> The membrane is more permeable (leaky) to Na</a:t>
            </a:r>
            <a:r>
              <a:rPr lang="en-US" baseline="30000"/>
              <a:t>+</a:t>
            </a:r>
            <a:r>
              <a:rPr lang="en-US"/>
              <a:t> than to K</a:t>
            </a:r>
            <a:r>
              <a:rPr lang="en-US" baseline="30000"/>
              <a:t>+</a:t>
            </a:r>
            <a:r>
              <a:rPr lang="en-US"/>
              <a:t>.</a:t>
            </a:r>
          </a:p>
          <a:p>
            <a:pPr marL="457200" indent="-457200" eaLnBrk="0" hangingPunct="0">
              <a:spcBef>
                <a:spcPct val="50000"/>
              </a:spcBef>
            </a:pPr>
            <a:r>
              <a:rPr lang="en-US"/>
              <a:t>9. </a:t>
            </a:r>
            <a:r>
              <a:rPr lang="en-US" u="sng"/>
              <a:t>     </a:t>
            </a:r>
            <a:r>
              <a:rPr lang="en-US"/>
              <a:t> The membrane is more permeable (leaky) to K</a:t>
            </a:r>
            <a:r>
              <a:rPr lang="en-US" baseline="30000"/>
              <a:t>+</a:t>
            </a:r>
            <a:r>
              <a:rPr lang="en-US"/>
              <a:t> than to Na</a:t>
            </a:r>
            <a:r>
              <a:rPr lang="en-US" baseline="30000"/>
              <a:t>+</a:t>
            </a:r>
            <a:r>
              <a:rPr lang="en-US"/>
              <a:t>.</a:t>
            </a:r>
          </a:p>
        </p:txBody>
      </p:sp>
      <p:sp>
        <p:nvSpPr>
          <p:cNvPr id="2055" name="Text Box 7" descr="Newsprint"/>
          <p:cNvSpPr txBox="1">
            <a:spLocks noChangeArrowheads="1"/>
          </p:cNvSpPr>
          <p:nvPr/>
        </p:nvSpPr>
        <p:spPr bwMode="auto">
          <a:xfrm>
            <a:off x="7162800" y="6324600"/>
            <a:ext cx="1066800" cy="244475"/>
          </a:xfrm>
          <a:prstGeom prst="rect">
            <a:avLst/>
          </a:prstGeom>
          <a:blipFill dpi="0" rotWithShape="0">
            <a:blip r:embed="rId7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0" grpId="0" animBg="1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3"/>
          <p:cNvSpPr txBox="1">
            <a:spLocks noChangeArrowheads="1"/>
          </p:cNvSpPr>
          <p:nvPr/>
        </p:nvSpPr>
        <p:spPr bwMode="auto">
          <a:xfrm>
            <a:off x="0" y="-1588"/>
            <a:ext cx="9144000" cy="332740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 b="1" i="1" dirty="0">
                <a:solidFill>
                  <a:srgbClr val="000099"/>
                </a:solidFill>
              </a:rPr>
              <a:t>2.2.2.6  describe and graph a typical action potential, illustrating the 3 consecutive, overlapping changes in membrane permeability to specific ions; define: threshold, hyperpolarization undershoot, absolute refractory period, relative refractory period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 b="1" i="1" dirty="0">
                <a:solidFill>
                  <a:schemeClr val="accent2"/>
                </a:solidFill>
              </a:rPr>
              <a:t>Definition:</a:t>
            </a:r>
            <a:r>
              <a:rPr lang="en-US" i="1" dirty="0">
                <a:solidFill>
                  <a:schemeClr val="accent2"/>
                </a:solidFill>
              </a:rPr>
              <a:t>   a brief reversal of membrane potential;  total amplitude </a:t>
            </a:r>
            <a:r>
              <a:rPr lang="en-US" i="1" dirty="0">
                <a:solidFill>
                  <a:schemeClr val="accent2"/>
                </a:solidFill>
                <a:sym typeface="WP MathA" pitchFamily="2" charset="2"/>
              </a:rPr>
              <a:t>= ~</a:t>
            </a:r>
            <a:r>
              <a:rPr lang="en-US" i="1" dirty="0">
                <a:solidFill>
                  <a:schemeClr val="accent2"/>
                </a:solidFill>
              </a:rPr>
              <a:t>100 mV   (from -70 to +30 mV)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cells with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excitable membranes</a:t>
            </a:r>
            <a:r>
              <a:rPr lang="en-US" dirty="0">
                <a:sym typeface="CommonBullets" pitchFamily="34" charset="2"/>
              </a:rPr>
              <a:t> (neurons, muscle cells) can generate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action potentials</a:t>
            </a:r>
            <a:r>
              <a:rPr lang="en-US" dirty="0">
                <a:sym typeface="CommonBullets" pitchFamily="34" charset="2"/>
              </a:rPr>
              <a:t>; in neurons, only </a:t>
            </a: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axons</a:t>
            </a:r>
            <a:r>
              <a:rPr lang="en-US" b="1" dirty="0">
                <a:solidFill>
                  <a:srgbClr val="0099FF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can generate action potentials</a:t>
            </a:r>
          </a:p>
          <a:p>
            <a:pPr marL="457200" indent="-457200" algn="ctr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 dirty="0">
                <a:solidFill>
                  <a:schemeClr val="accent2"/>
                </a:solidFill>
                <a:sym typeface="CommonBullets" pitchFamily="34" charset="2"/>
              </a:rPr>
              <a:t> 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APs do </a:t>
            </a:r>
            <a:r>
              <a:rPr lang="en-US" b="1" u="sng" dirty="0">
                <a:solidFill>
                  <a:schemeClr val="accent2"/>
                </a:solidFill>
                <a:sym typeface="CommonBullets" pitchFamily="34" charset="2"/>
              </a:rPr>
              <a:t>not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 decrease in amplitude with distance </a:t>
            </a:r>
            <a:r>
              <a:rPr lang="en-CA" b="1" dirty="0">
                <a:solidFill>
                  <a:schemeClr val="accent2"/>
                </a:solidFill>
                <a:sym typeface="CommonBullets" pitchFamily="34" charset="2"/>
              </a:rPr>
              <a:t>travelled!!</a:t>
            </a:r>
            <a:endParaRPr lang="en-US" dirty="0">
              <a:solidFill>
                <a:srgbClr val="0099FF"/>
              </a:solidFill>
              <a:sym typeface="CommonBullets" pitchFamily="34" charset="2"/>
            </a:endParaRP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tabLst>
                <a:tab pos="2578100" algn="l"/>
              </a:tabLst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voltage-gated</a:t>
            </a:r>
            <a:r>
              <a:rPr lang="en-US" dirty="0">
                <a:sym typeface="CommonBullets" pitchFamily="34" charset="2"/>
              </a:rPr>
              <a:t> channels on axons open &amp; close in response to local currents 	</a:t>
            </a:r>
            <a:r>
              <a:rPr lang="en-US" dirty="0">
                <a:solidFill>
                  <a:schemeClr val="accent2"/>
                </a:solidFill>
                <a:sym typeface="CommonBullets" pitchFamily="34" charset="2"/>
              </a:rPr>
              <a:t>(</a:t>
            </a:r>
            <a:r>
              <a:rPr lang="en-US" b="1" dirty="0">
                <a:solidFill>
                  <a:schemeClr val="accent2"/>
                </a:solidFill>
                <a:sym typeface="CommonBullets" pitchFamily="34" charset="2"/>
              </a:rPr>
              <a:t>graded potentials</a:t>
            </a:r>
            <a:r>
              <a:rPr lang="en-US" dirty="0">
                <a:solidFill>
                  <a:schemeClr val="accent2"/>
                </a:solidFill>
                <a:sym typeface="CommonBullets" pitchFamily="34" charset="2"/>
              </a:rPr>
              <a:t>)</a:t>
            </a:r>
          </a:p>
        </p:txBody>
      </p:sp>
      <p:sp>
        <p:nvSpPr>
          <p:cNvPr id="48131" name="Text Box 5" descr="Newsprint"/>
          <p:cNvSpPr txBox="1">
            <a:spLocks noChangeArrowheads="1"/>
          </p:cNvSpPr>
          <p:nvPr/>
        </p:nvSpPr>
        <p:spPr bwMode="auto">
          <a:xfrm>
            <a:off x="360363" y="6327775"/>
            <a:ext cx="1271587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8132" name="Picture 10" descr="300px-Action-potential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t="2472"/>
          <a:stretch>
            <a:fillRect/>
          </a:stretch>
        </p:blipFill>
        <p:spPr bwMode="auto">
          <a:xfrm>
            <a:off x="5005873" y="3131820"/>
            <a:ext cx="3872477" cy="3726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Rectangle 11"/>
          <p:cNvSpPr>
            <a:spLocks noChangeArrowheads="1"/>
          </p:cNvSpPr>
          <p:nvPr/>
        </p:nvSpPr>
        <p:spPr bwMode="auto">
          <a:xfrm>
            <a:off x="254000" y="4883150"/>
            <a:ext cx="3306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>
                <a:hlinkClick r:id="rId4"/>
              </a:rPr>
              <a:t>http://www.chm.bris.ac.uk/webprojects2006/Cowlishaw/mech%20synaptic%20transmission.htm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30163" y="195263"/>
            <a:ext cx="4495800" cy="64087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>
                <a:solidFill>
                  <a:srgbClr val="800000"/>
                </a:solidFill>
              </a:rPr>
              <a:t>Generation of an Action Potential</a:t>
            </a:r>
            <a:endParaRPr lang="en-US">
              <a:sym typeface="CommonBullets" pitchFamily="34" charset="2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/>
              <a:t>transient </a:t>
            </a:r>
            <a:r>
              <a:rPr lang="en-US">
                <a:solidFill>
                  <a:srgbClr val="800000"/>
                </a:solidFill>
              </a:rPr>
              <a:t>increase </a:t>
            </a:r>
            <a:r>
              <a:rPr lang="en-US"/>
              <a:t>in  </a:t>
            </a:r>
            <a:r>
              <a:rPr lang="en-US" b="1">
                <a:solidFill>
                  <a:srgbClr val="800000"/>
                </a:solidFill>
              </a:rPr>
              <a:t>Na</a:t>
            </a:r>
            <a:r>
              <a:rPr lang="en-US" b="1" baseline="30000">
                <a:solidFill>
                  <a:srgbClr val="800000"/>
                </a:solidFill>
              </a:rPr>
              <a:t>+</a:t>
            </a:r>
            <a:r>
              <a:rPr lang="en-US" b="1">
                <a:solidFill>
                  <a:srgbClr val="800000"/>
                </a:solidFill>
              </a:rPr>
              <a:t> permeability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endParaRPr lang="en-US">
              <a:solidFill>
                <a:srgbClr val="800000"/>
              </a:solidFill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restoration of  </a:t>
            </a:r>
            <a:r>
              <a:rPr lang="en-US" b="1">
                <a:solidFill>
                  <a:srgbClr val="800000"/>
                </a:solidFill>
              </a:rPr>
              <a:t>Na</a:t>
            </a:r>
            <a:r>
              <a:rPr lang="en-US" b="1" baseline="30000">
                <a:solidFill>
                  <a:srgbClr val="800000"/>
                </a:solidFill>
              </a:rPr>
              <a:t>+</a:t>
            </a:r>
            <a:r>
              <a:rPr lang="en-US" b="1">
                <a:solidFill>
                  <a:srgbClr val="800000"/>
                </a:solidFill>
              </a:rPr>
              <a:t> impermeability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endParaRPr lang="en-US" b="1">
              <a:solidFill>
                <a:srgbClr val="800000"/>
              </a:solidFill>
            </a:endParaRP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/>
              <a:t>transient increase in </a:t>
            </a:r>
            <a:r>
              <a:rPr lang="en-US" b="1">
                <a:solidFill>
                  <a:srgbClr val="800000"/>
                </a:solidFill>
              </a:rPr>
              <a:t>K</a:t>
            </a:r>
            <a:r>
              <a:rPr lang="en-US" b="1" baseline="30000">
                <a:solidFill>
                  <a:srgbClr val="800000"/>
                </a:solidFill>
              </a:rPr>
              <a:t>+</a:t>
            </a:r>
            <a:r>
              <a:rPr lang="en-US" b="1">
                <a:solidFill>
                  <a:srgbClr val="800000"/>
                </a:solidFill>
              </a:rPr>
              <a:t> permeability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endParaRPr lang="en-US" sz="2800" b="1" i="1">
              <a:solidFill>
                <a:srgbClr val="800000"/>
              </a:solidFill>
              <a:sym typeface="CommonBullets" pitchFamily="34" charset="2"/>
            </a:endParaRPr>
          </a:p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(i)  </a:t>
            </a:r>
            <a:r>
              <a:rPr lang="en-US" b="1" i="1" u="sng">
                <a:solidFill>
                  <a:srgbClr val="800000"/>
                </a:solidFill>
                <a:sym typeface="CommonBullets" pitchFamily="34" charset="2"/>
              </a:rPr>
              <a:t>Increase </a:t>
            </a: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in Na</a:t>
            </a:r>
            <a:r>
              <a:rPr lang="en-US" i="1" u="sng" baseline="30000">
                <a:solidFill>
                  <a:srgbClr val="800000"/>
                </a:solidFill>
                <a:sym typeface="CommonBullets" pitchFamily="34" charset="2"/>
              </a:rPr>
              <a:t>+</a:t>
            </a: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 permeability</a:t>
            </a:r>
            <a:endParaRPr lang="en-US">
              <a:solidFill>
                <a:srgbClr val="800000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resting state: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voltage-gated</a:t>
            </a:r>
            <a:r>
              <a:rPr lang="en-US">
                <a:sym typeface="CommonBullets" pitchFamily="34" charset="2"/>
              </a:rPr>
              <a:t>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&amp; 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channels </a:t>
            </a:r>
            <a:r>
              <a:rPr lang="en-US" b="1" u="sng">
                <a:solidFill>
                  <a:srgbClr val="800000"/>
                </a:solidFill>
                <a:sym typeface="CommonBullets" pitchFamily="34" charset="2"/>
              </a:rPr>
              <a:t>closed</a:t>
            </a:r>
            <a:r>
              <a:rPr lang="en-US">
                <a:sym typeface="CommonBullets" pitchFamily="34" charset="2"/>
              </a:rPr>
              <a:t>; normal leakage 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local depolarization:</a:t>
            </a:r>
            <a:r>
              <a:rPr lang="en-US">
                <a:sym typeface="CommonBullets" pitchFamily="34" charset="2"/>
              </a:rPr>
              <a:t>  </a:t>
            </a:r>
            <a:r>
              <a:rPr lang="en-US">
                <a:sym typeface="WP MathA" pitchFamily="2" charset="2"/>
              </a:rPr>
              <a:t> </a:t>
            </a: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voltage-gated</a:t>
            </a:r>
            <a:r>
              <a:rPr lang="en-US" b="1">
                <a:sym typeface="WP MathA" pitchFamily="2" charset="2"/>
              </a:rPr>
              <a:t> </a:t>
            </a:r>
            <a:r>
              <a:rPr lang="en-US">
                <a:sym typeface="WP MathA" pitchFamily="2" charset="2"/>
              </a:rPr>
              <a:t>Na</a:t>
            </a:r>
            <a:r>
              <a:rPr lang="en-US" baseline="30000">
                <a:sym typeface="WP MathA" pitchFamily="2" charset="2"/>
              </a:rPr>
              <a:t>+</a:t>
            </a:r>
            <a:r>
              <a:rPr lang="en-US">
                <a:sym typeface="WP MathA" pitchFamily="2" charset="2"/>
              </a:rPr>
              <a:t> channels </a:t>
            </a:r>
            <a:r>
              <a:rPr lang="en-US" b="1">
                <a:solidFill>
                  <a:srgbClr val="800000"/>
                </a:solidFill>
                <a:sym typeface="WP MathA" pitchFamily="2" charset="2"/>
              </a:rPr>
              <a:t>open</a:t>
            </a:r>
            <a:r>
              <a:rPr lang="en-US">
                <a:sym typeface="WP MathA" pitchFamily="2" charset="2"/>
              </a:rPr>
              <a:t> (fast </a:t>
            </a:r>
            <a:r>
              <a:rPr lang="en-US" i="1">
                <a:sym typeface="WP MathA" pitchFamily="2" charset="2"/>
              </a:rPr>
              <a:t>activation</a:t>
            </a:r>
            <a:r>
              <a:rPr lang="en-US">
                <a:sym typeface="WP MathA" pitchFamily="2" charset="2"/>
              </a:rPr>
              <a:t> gates)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>
                <a:sym typeface="CommonBullets" pitchFamily="34" charset="2"/>
              </a:rPr>
              <a:t>What does</a:t>
            </a:r>
            <a:r>
              <a:rPr lang="en-US" b="1" i="1">
                <a:sym typeface="CommonBullets" pitchFamily="34" charset="2"/>
              </a:rPr>
              <a:t>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threshold</a:t>
            </a:r>
            <a:r>
              <a:rPr lang="en-US" b="1" i="1">
                <a:sym typeface="CommonBullets" pitchFamily="34" charset="2"/>
              </a:rPr>
              <a:t> </a:t>
            </a:r>
            <a:r>
              <a:rPr lang="en-US" i="1">
                <a:solidFill>
                  <a:srgbClr val="800000"/>
                </a:solidFill>
                <a:sym typeface="CommonBullets" pitchFamily="34" charset="2"/>
              </a:rPr>
              <a:t>(-55 to -50 mV</a:t>
            </a:r>
            <a:r>
              <a:rPr lang="en-US" i="1">
                <a:sym typeface="CommonBullets" pitchFamily="34" charset="2"/>
              </a:rPr>
              <a:t>)</a:t>
            </a:r>
            <a:r>
              <a:rPr lang="en-US" b="1" i="1">
                <a:sym typeface="CommonBullets" pitchFamily="34" charset="2"/>
              </a:rPr>
              <a:t> </a:t>
            </a:r>
            <a:r>
              <a:rPr lang="en-US" i="1">
                <a:sym typeface="CommonBullets" pitchFamily="34" charset="2"/>
              </a:rPr>
              <a:t>mean?  Why is AP then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self-sustaining?</a:t>
            </a:r>
          </a:p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i="1">
                <a:sym typeface="CommonBullets" pitchFamily="34" charset="2"/>
              </a:rPr>
              <a:t>What is the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spike</a:t>
            </a:r>
            <a:r>
              <a:rPr lang="en-US" i="1">
                <a:sym typeface="CommonBullets" pitchFamily="34" charset="2"/>
              </a:rPr>
              <a:t> of an AP?            Concept of </a:t>
            </a:r>
            <a:r>
              <a:rPr lang="en-US" b="1" i="1">
                <a:solidFill>
                  <a:srgbClr val="800000"/>
                </a:solidFill>
                <a:sym typeface="CommonBullets" pitchFamily="34" charset="2"/>
              </a:rPr>
              <a:t>positive feedback</a:t>
            </a:r>
          </a:p>
        </p:txBody>
      </p:sp>
      <p:grpSp>
        <p:nvGrpSpPr>
          <p:cNvPr id="49155" name="Group 4"/>
          <p:cNvGrpSpPr>
            <a:grpSpLocks/>
          </p:cNvGrpSpPr>
          <p:nvPr/>
        </p:nvGrpSpPr>
        <p:grpSpPr bwMode="auto">
          <a:xfrm>
            <a:off x="609600" y="2300288"/>
            <a:ext cx="3276600" cy="533400"/>
            <a:chOff x="384" y="1728"/>
            <a:chExt cx="2064" cy="336"/>
          </a:xfrm>
        </p:grpSpPr>
        <p:sp>
          <p:nvSpPr>
            <p:cNvPr id="49162" name="Oval 5"/>
            <p:cNvSpPr>
              <a:spLocks noChangeArrowheads="1"/>
            </p:cNvSpPr>
            <p:nvPr/>
          </p:nvSpPr>
          <p:spPr bwMode="auto">
            <a:xfrm>
              <a:off x="384" y="1728"/>
              <a:ext cx="2064" cy="336"/>
            </a:xfrm>
            <a:prstGeom prst="ellipse">
              <a:avLst/>
            </a:prstGeom>
            <a:gradFill rotWithShape="0">
              <a:gsLst>
                <a:gs pos="0">
                  <a:srgbClr val="800000"/>
                </a:gs>
                <a:gs pos="50000">
                  <a:srgbClr val="FFFFFF"/>
                </a:gs>
                <a:gs pos="100000">
                  <a:srgbClr val="8000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163" name="Text Box 6"/>
            <p:cNvSpPr txBox="1">
              <a:spLocks noChangeArrowheads="1"/>
            </p:cNvSpPr>
            <p:nvPr/>
          </p:nvSpPr>
          <p:spPr bwMode="auto">
            <a:xfrm>
              <a:off x="720" y="1776"/>
              <a:ext cx="15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800" b="1" u="sng">
                  <a:solidFill>
                    <a:srgbClr val="800000"/>
                  </a:solidFill>
                </a:rPr>
                <a:t>Depolarizing Phase:</a:t>
              </a:r>
              <a:endParaRPr lang="en-US" sz="1800" b="1" u="sng"/>
            </a:p>
          </p:txBody>
        </p:sp>
      </p:grpSp>
      <p:sp>
        <p:nvSpPr>
          <p:cNvPr id="49156" name="Text Box 7"/>
          <p:cNvSpPr txBox="1">
            <a:spLocks noChangeArrowheads="1"/>
          </p:cNvSpPr>
          <p:nvPr/>
        </p:nvSpPr>
        <p:spPr bwMode="auto">
          <a:xfrm>
            <a:off x="5246688" y="5329238"/>
            <a:ext cx="3505200" cy="925512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 i="1">
                <a:solidFill>
                  <a:srgbClr val="800000"/>
                </a:solidFill>
              </a:rPr>
              <a:t>Both Na</a:t>
            </a:r>
            <a:r>
              <a:rPr lang="en-US" sz="1800" b="1" i="1" baseline="30000">
                <a:solidFill>
                  <a:srgbClr val="800000"/>
                </a:solidFill>
              </a:rPr>
              <a:t>+</a:t>
            </a:r>
            <a:r>
              <a:rPr lang="en-US" sz="1800" b="1" i="1">
                <a:solidFill>
                  <a:srgbClr val="800000"/>
                </a:solidFill>
              </a:rPr>
              <a:t> gates must be open for entry; closure of </a:t>
            </a:r>
            <a:r>
              <a:rPr lang="en-US" sz="1800" b="1" i="1" u="sng">
                <a:solidFill>
                  <a:srgbClr val="800000"/>
                </a:solidFill>
              </a:rPr>
              <a:t>either</a:t>
            </a:r>
            <a:r>
              <a:rPr lang="en-US" sz="1800" b="1" i="1">
                <a:solidFill>
                  <a:srgbClr val="800000"/>
                </a:solidFill>
              </a:rPr>
              <a:t> gate stops Na</a:t>
            </a:r>
            <a:r>
              <a:rPr lang="en-US" sz="1800" b="1" i="1" baseline="30000">
                <a:solidFill>
                  <a:srgbClr val="800000"/>
                </a:solidFill>
              </a:rPr>
              <a:t>+</a:t>
            </a:r>
            <a:r>
              <a:rPr lang="en-US" sz="1800" b="1" i="1">
                <a:solidFill>
                  <a:srgbClr val="800000"/>
                </a:solidFill>
              </a:rPr>
              <a:t> entry</a:t>
            </a:r>
          </a:p>
        </p:txBody>
      </p:sp>
      <p:sp>
        <p:nvSpPr>
          <p:cNvPr id="49157" name="Line 8"/>
          <p:cNvSpPr>
            <a:spLocks noChangeShapeType="1"/>
          </p:cNvSpPr>
          <p:nvPr/>
        </p:nvSpPr>
        <p:spPr bwMode="auto">
          <a:xfrm>
            <a:off x="2286000" y="1062038"/>
            <a:ext cx="0" cy="3048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9158" name="Line 9"/>
          <p:cNvSpPr>
            <a:spLocks noChangeShapeType="1"/>
          </p:cNvSpPr>
          <p:nvPr/>
        </p:nvSpPr>
        <p:spPr bwMode="auto">
          <a:xfrm>
            <a:off x="2286000" y="1714500"/>
            <a:ext cx="0" cy="304800"/>
          </a:xfrm>
          <a:prstGeom prst="line">
            <a:avLst/>
          </a:prstGeom>
          <a:noFill/>
          <a:ln w="57150">
            <a:solidFill>
              <a:srgbClr val="8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9159" name="Text Box 10"/>
          <p:cNvSpPr txBox="1">
            <a:spLocks noChangeArrowheads="1"/>
          </p:cNvSpPr>
          <p:nvPr/>
        </p:nvSpPr>
        <p:spPr bwMode="auto">
          <a:xfrm>
            <a:off x="7419975" y="238125"/>
            <a:ext cx="137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800000"/>
                </a:solidFill>
              </a:rPr>
              <a:t>Fig. 11.14</a:t>
            </a:r>
          </a:p>
        </p:txBody>
      </p:sp>
      <p:sp>
        <p:nvSpPr>
          <p:cNvPr id="49160" name="Text Box 11" descr="Newsprint"/>
          <p:cNvSpPr txBox="1">
            <a:spLocks noChangeArrowheads="1"/>
          </p:cNvSpPr>
          <p:nvPr/>
        </p:nvSpPr>
        <p:spPr bwMode="auto">
          <a:xfrm>
            <a:off x="7600950" y="6469063"/>
            <a:ext cx="1355725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49161" name="Picture 12" descr="E:\Chapter_11\B_JPEG_Images_and_Tables\a_labeled\figure_11_14_labeled.jpg"/>
          <p:cNvPicPr>
            <a:picLocks noChangeAspect="1" noChangeArrowheads="1"/>
          </p:cNvPicPr>
          <p:nvPr/>
        </p:nvPicPr>
        <p:blipFill>
          <a:blip r:embed="rId3" cstate="print"/>
          <a:srcRect l="1584" r="5472" b="6300"/>
          <a:stretch>
            <a:fillRect/>
          </a:stretch>
        </p:blipFill>
        <p:spPr bwMode="auto">
          <a:xfrm>
            <a:off x="4351338" y="825500"/>
            <a:ext cx="4605337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5" descr="E:\Chapter_11\B_JPEG_Images_and_Tables\a_labeled\figure_11_11_5_0_labeled.jpg"/>
          <p:cNvPicPr>
            <a:picLocks noChangeAspect="1" noChangeArrowheads="1"/>
          </p:cNvPicPr>
          <p:nvPr/>
        </p:nvPicPr>
        <p:blipFill>
          <a:blip r:embed="rId2" cstate="print"/>
          <a:srcRect l="1547" t="1591" r="1286" b="4776"/>
          <a:stretch>
            <a:fillRect/>
          </a:stretch>
        </p:blipFill>
        <p:spPr bwMode="auto">
          <a:xfrm>
            <a:off x="95250" y="169863"/>
            <a:ext cx="8816975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7342188" y="5722938"/>
            <a:ext cx="1176337" cy="369887"/>
          </a:xfrm>
          <a:prstGeom prst="rect">
            <a:avLst/>
          </a:prstGeom>
          <a:solidFill>
            <a:schemeClr val="bg1"/>
          </a:solidFill>
          <a:ln w="9525">
            <a:solidFill>
              <a:srgbClr val="D60093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800"/>
              <a:t>Fig. 11.11</a:t>
            </a:r>
            <a:endParaRPr lang="en-CA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5"/>
          <p:cNvSpPr txBox="1">
            <a:spLocks noChangeArrowheads="1"/>
          </p:cNvSpPr>
          <p:nvPr/>
        </p:nvSpPr>
        <p:spPr bwMode="auto">
          <a:xfrm>
            <a:off x="0" y="76200"/>
            <a:ext cx="8185150" cy="209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i="1" u="sng">
                <a:solidFill>
                  <a:srgbClr val="0000CC"/>
                </a:solidFill>
              </a:rPr>
              <a:t>(ii)  </a:t>
            </a:r>
            <a:r>
              <a:rPr lang="en-US" b="1" i="1" u="sng">
                <a:solidFill>
                  <a:srgbClr val="0000CC"/>
                </a:solidFill>
              </a:rPr>
              <a:t>Decrease</a:t>
            </a:r>
            <a:r>
              <a:rPr lang="en-US" i="1" u="sng">
                <a:solidFill>
                  <a:srgbClr val="0000CC"/>
                </a:solidFill>
              </a:rPr>
              <a:t> in Na</a:t>
            </a:r>
            <a:r>
              <a:rPr lang="en-US" i="1" baseline="30000">
                <a:solidFill>
                  <a:srgbClr val="0000CC"/>
                </a:solidFill>
              </a:rPr>
              <a:t>+</a:t>
            </a:r>
            <a:r>
              <a:rPr lang="en-US" i="1" u="sng">
                <a:solidFill>
                  <a:srgbClr val="0000CC"/>
                </a:solidFill>
              </a:rPr>
              <a:t> permeability</a:t>
            </a:r>
            <a:endParaRPr lang="en-US">
              <a:solidFill>
                <a:srgbClr val="0000CC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as membrane potential passes 0 mV, inside positivity resists further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entry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gates begin to close;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turning point</a:t>
            </a:r>
            <a:r>
              <a:rPr lang="en-US">
                <a:sym typeface="CommonBullets" pitchFamily="34" charset="2"/>
              </a:rPr>
              <a:t> in spike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cell will now begin to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repolarize</a:t>
            </a:r>
            <a:endParaRPr lang="en-US" i="1" u="sng"/>
          </a:p>
        </p:txBody>
      </p:sp>
      <p:grpSp>
        <p:nvGrpSpPr>
          <p:cNvPr id="51203" name="Group 6"/>
          <p:cNvGrpSpPr>
            <a:grpSpLocks/>
          </p:cNvGrpSpPr>
          <p:nvPr/>
        </p:nvGrpSpPr>
        <p:grpSpPr bwMode="auto">
          <a:xfrm>
            <a:off x="2189163" y="2501900"/>
            <a:ext cx="4114800" cy="685800"/>
            <a:chOff x="144" y="1776"/>
            <a:chExt cx="2592" cy="432"/>
          </a:xfrm>
        </p:grpSpPr>
        <p:sp>
          <p:nvSpPr>
            <p:cNvPr id="51206" name="Oval 7"/>
            <p:cNvSpPr>
              <a:spLocks noChangeArrowheads="1"/>
            </p:cNvSpPr>
            <p:nvPr/>
          </p:nvSpPr>
          <p:spPr bwMode="auto">
            <a:xfrm>
              <a:off x="144" y="1776"/>
              <a:ext cx="2592" cy="432"/>
            </a:xfrm>
            <a:prstGeom prst="ellipse">
              <a:avLst/>
            </a:prstGeom>
            <a:gradFill rotWithShape="0">
              <a:gsLst>
                <a:gs pos="0">
                  <a:srgbClr val="0033CC"/>
                </a:gs>
                <a:gs pos="50000">
                  <a:srgbClr val="FFFFFF"/>
                </a:gs>
                <a:gs pos="100000">
                  <a:srgbClr val="0033CC"/>
                </a:gs>
              </a:gsLst>
              <a:lin ang="5400000" scaled="1"/>
            </a:gradFill>
            <a:ln w="76200" cmpd="tri">
              <a:solidFill>
                <a:srgbClr val="0066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endParaRPr lang="en-CA" sz="2400">
                <a:solidFill>
                  <a:srgbClr val="0066CC"/>
                </a:solidFill>
                <a:latin typeface="Times New Roman" pitchFamily="18" charset="0"/>
              </a:endParaRPr>
            </a:p>
          </p:txBody>
        </p:sp>
        <p:sp>
          <p:nvSpPr>
            <p:cNvPr id="51207" name="Text Box 8"/>
            <p:cNvSpPr txBox="1">
              <a:spLocks noChangeArrowheads="1"/>
            </p:cNvSpPr>
            <p:nvPr/>
          </p:nvSpPr>
          <p:spPr bwMode="auto">
            <a:xfrm>
              <a:off x="720" y="1881"/>
              <a:ext cx="18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sz="1800" b="1">
                  <a:solidFill>
                    <a:srgbClr val="0000CC"/>
                  </a:solidFill>
                </a:rPr>
                <a:t>Repolarizing phase:</a:t>
              </a:r>
            </a:p>
          </p:txBody>
        </p:sp>
      </p:grpSp>
      <p:sp>
        <p:nvSpPr>
          <p:cNvPr id="51204" name="Text Box 9"/>
          <p:cNvSpPr txBox="1">
            <a:spLocks noChangeArrowheads="1"/>
          </p:cNvSpPr>
          <p:nvPr/>
        </p:nvSpPr>
        <p:spPr bwMode="auto">
          <a:xfrm>
            <a:off x="0" y="3727450"/>
            <a:ext cx="893445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i="1" u="sng">
                <a:solidFill>
                  <a:srgbClr val="0000CC"/>
                </a:solidFill>
              </a:rPr>
              <a:t>(iii)  </a:t>
            </a:r>
            <a:r>
              <a:rPr lang="en-US" b="1" i="1" u="sng">
                <a:solidFill>
                  <a:srgbClr val="0000CC"/>
                </a:solidFill>
              </a:rPr>
              <a:t>Increase</a:t>
            </a:r>
            <a:r>
              <a:rPr lang="en-US" i="1" u="sng">
                <a:solidFill>
                  <a:srgbClr val="0000CC"/>
                </a:solidFill>
              </a:rPr>
              <a:t>  in K</a:t>
            </a:r>
            <a:r>
              <a:rPr lang="en-US" i="1" baseline="30000">
                <a:solidFill>
                  <a:srgbClr val="0000CC"/>
                </a:solidFill>
              </a:rPr>
              <a:t>+</a:t>
            </a:r>
            <a:r>
              <a:rPr lang="en-US" i="1" u="sng">
                <a:solidFill>
                  <a:srgbClr val="0000CC"/>
                </a:solidFill>
              </a:rPr>
              <a:t> permeability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leaves</a:t>
            </a:r>
            <a:r>
              <a:rPr lang="en-US">
                <a:sym typeface="CommonBullets" pitchFamily="34" charset="2"/>
              </a:rPr>
              <a:t> cell along electrochemical gradient &amp;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repolarizes</a:t>
            </a:r>
            <a:r>
              <a:rPr lang="en-US">
                <a:sym typeface="CommonBullets" pitchFamily="34" charset="2"/>
              </a:rPr>
              <a:t> cell</a:t>
            </a:r>
            <a:endParaRPr lang="en-US" i="1" u="sng"/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also </a:t>
            </a:r>
            <a:r>
              <a:rPr lang="en-US" b="1">
                <a:solidFill>
                  <a:srgbClr val="0000CC"/>
                </a:solidFill>
                <a:sym typeface="CommonBullets" pitchFamily="34" charset="2"/>
              </a:rPr>
              <a:t>slow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gates: so slow that do not close quickly enough  </a:t>
            </a:r>
            <a:r>
              <a:rPr lang="en-US">
                <a:solidFill>
                  <a:srgbClr val="0000CC"/>
                </a:solidFill>
                <a:sym typeface="WP IconicSymbolsA" pitchFamily="2" charset="2"/>
              </a:rPr>
              <a:t></a:t>
            </a:r>
            <a:r>
              <a:rPr lang="en-US">
                <a:sym typeface="WP IconicSymbolsA" pitchFamily="2" charset="2"/>
              </a:rPr>
              <a:t>  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>
                <a:solidFill>
                  <a:srgbClr val="0066CC"/>
                </a:solidFill>
                <a:sym typeface="WP MathA" pitchFamily="2" charset="2"/>
              </a:rPr>
              <a:t>after-hyperpolarization 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/K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pumps quickly restore ion gradients across membrane</a:t>
            </a:r>
            <a:endParaRPr lang="en-US" i="1" u="sng"/>
          </a:p>
        </p:txBody>
      </p:sp>
      <p:sp>
        <p:nvSpPr>
          <p:cNvPr id="51205" name="Text Box 10" descr="Newsprint"/>
          <p:cNvSpPr txBox="1">
            <a:spLocks noChangeArrowheads="1"/>
          </p:cNvSpPr>
          <p:nvPr/>
        </p:nvSpPr>
        <p:spPr bwMode="auto">
          <a:xfrm>
            <a:off x="7502525" y="6478588"/>
            <a:ext cx="1489075" cy="24606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 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7178675" y="6267450"/>
            <a:ext cx="1712913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solidFill>
                  <a:srgbClr val="0066CC"/>
                </a:solidFill>
              </a:rPr>
              <a:t>Fig. 11.14</a:t>
            </a:r>
          </a:p>
        </p:txBody>
      </p:sp>
      <p:pic>
        <p:nvPicPr>
          <p:cNvPr id="52227" name="Picture 11" descr="E:\Chapter_11\B_JPEG_Images_and_Tables\a_labeled\figure_11_14_labeled.jpg"/>
          <p:cNvPicPr>
            <a:picLocks noChangeAspect="1" noChangeArrowheads="1"/>
          </p:cNvPicPr>
          <p:nvPr/>
        </p:nvPicPr>
        <p:blipFill>
          <a:blip r:embed="rId2" cstate="print"/>
          <a:srcRect l="1807" t="2281" r="5998" b="5293"/>
          <a:stretch>
            <a:fillRect/>
          </a:stretch>
        </p:blipFill>
        <p:spPr bwMode="auto">
          <a:xfrm>
            <a:off x="981075" y="88900"/>
            <a:ext cx="7292975" cy="593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4410" y="560070"/>
            <a:ext cx="73380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Chapter 11 A&amp;P </a:t>
            </a:r>
            <a:r>
              <a:rPr lang="en-US" b="1" dirty="0" err="1" smtClean="0">
                <a:solidFill>
                  <a:schemeClr val="accent2">
                    <a:lumMod val="75000"/>
                  </a:schemeClr>
                </a:solidFill>
              </a:rPr>
              <a:t>Flix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 – Generation of an Action Potential</a:t>
            </a:r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/>
          <a:srcRect l="13797" t="7634" r="1864" b="10534"/>
          <a:stretch>
            <a:fillRect/>
          </a:stretch>
        </p:blipFill>
        <p:spPr bwMode="auto">
          <a:xfrm>
            <a:off x="2091690" y="1744968"/>
            <a:ext cx="5097780" cy="439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228600" y="73025"/>
            <a:ext cx="8610600" cy="2785378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0099"/>
                </a:solidFill>
              </a:rPr>
              <a:t>2.2.3.1 justify the unidirectional propagation of an AP and the 	description of an AP as an “all-or-none” event; indicate how 	stimulus intensity is coded in action potential production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000099"/>
                </a:solidFill>
              </a:rPr>
              <a:t>Propagation of an Action Potential</a:t>
            </a:r>
            <a:endParaRPr lang="en-US" b="1" dirty="0">
              <a:solidFill>
                <a:srgbClr val="000099"/>
              </a:solidFill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AP must traverse length of neuron to signal next neuron</a:t>
            </a:r>
            <a:endParaRPr lang="en-US" i="1" dirty="0">
              <a:sym typeface="CommonBullets" pitchFamily="34" charset="2"/>
            </a:endParaRP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propagation</a:t>
            </a:r>
            <a:r>
              <a:rPr lang="en-US" dirty="0">
                <a:sym typeface="CommonBullets" pitchFamily="34" charset="2"/>
              </a:rPr>
              <a:t> rather than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conduction</a:t>
            </a:r>
            <a:r>
              <a:rPr lang="en-US" dirty="0">
                <a:sym typeface="CommonBullets" pitchFamily="34" charset="2"/>
              </a:rPr>
              <a:t> of an AP - </a:t>
            </a:r>
            <a:r>
              <a:rPr lang="en-US" b="1" i="1" dirty="0">
                <a:solidFill>
                  <a:srgbClr val="000099"/>
                </a:solidFill>
                <a:sym typeface="CommonBullets" pitchFamily="34" charset="2"/>
              </a:rPr>
              <a:t>Why??</a:t>
            </a:r>
            <a:endParaRPr lang="en-US" i="1" dirty="0">
              <a:solidFill>
                <a:srgbClr val="000099"/>
              </a:solidFill>
              <a:sym typeface="CommonBullets" pitchFamily="34" charset="2"/>
            </a:endParaRP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unidirectional</a:t>
            </a:r>
            <a:r>
              <a:rPr lang="en-US" dirty="0">
                <a:sym typeface="CommonBullets" pitchFamily="34" charset="2"/>
              </a:rPr>
              <a:t> - </a:t>
            </a:r>
            <a:r>
              <a:rPr lang="en-US" b="1" i="1" dirty="0">
                <a:solidFill>
                  <a:srgbClr val="000099"/>
                </a:solidFill>
                <a:sym typeface="CommonBullets" pitchFamily="34" charset="2"/>
              </a:rPr>
              <a:t>Why??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  </a:t>
            </a:r>
            <a:r>
              <a:rPr lang="en-US" i="1" dirty="0">
                <a:sym typeface="CommonBullets" pitchFamily="34" charset="2"/>
              </a:rPr>
              <a:t>What do we mean when we say that an area of 	a neuron is </a:t>
            </a:r>
            <a:r>
              <a:rPr lang="en-US" b="1" i="1" dirty="0">
                <a:sym typeface="CommonBullets" pitchFamily="34" charset="2"/>
              </a:rPr>
              <a:t>refractory</a:t>
            </a:r>
            <a:r>
              <a:rPr lang="en-US" i="1" dirty="0">
                <a:sym typeface="CommonBullets" pitchFamily="34" charset="2"/>
              </a:rPr>
              <a:t> to further stimulation?  What does this 	mean about the Na</a:t>
            </a:r>
            <a:r>
              <a:rPr lang="en-US" i="1" baseline="30000" dirty="0">
                <a:sym typeface="CommonBullets" pitchFamily="34" charset="2"/>
              </a:rPr>
              <a:t>+</a:t>
            </a:r>
            <a:r>
              <a:rPr lang="en-US" i="1" dirty="0">
                <a:sym typeface="CommonBullets" pitchFamily="34" charset="2"/>
              </a:rPr>
              <a:t> channels?? </a:t>
            </a:r>
            <a:endParaRPr lang="en-US" u="sng" dirty="0"/>
          </a:p>
        </p:txBody>
      </p:sp>
      <p:sp>
        <p:nvSpPr>
          <p:cNvPr id="53251" name="Text Box 7" descr="Newsprint"/>
          <p:cNvSpPr txBox="1">
            <a:spLocks noChangeArrowheads="1"/>
          </p:cNvSpPr>
          <p:nvPr/>
        </p:nvSpPr>
        <p:spPr bwMode="auto">
          <a:xfrm>
            <a:off x="7848600" y="1371600"/>
            <a:ext cx="10668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53252" name="Picture 8" descr="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95700" y="2741613"/>
            <a:ext cx="4864100" cy="363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Rectangle 9"/>
          <p:cNvSpPr>
            <a:spLocks noChangeArrowheads="1"/>
          </p:cNvSpPr>
          <p:nvPr/>
        </p:nvSpPr>
        <p:spPr bwMode="auto">
          <a:xfrm>
            <a:off x="214313" y="6357938"/>
            <a:ext cx="57864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http://www.getbodysmart.com/ap/nervoussystem/neurophysiology/actionpotentials/menu/menu.html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5"/>
          <p:cNvSpPr txBox="1">
            <a:spLocks noChangeArrowheads="1"/>
          </p:cNvSpPr>
          <p:nvPr/>
        </p:nvSpPr>
        <p:spPr bwMode="auto">
          <a:xfrm>
            <a:off x="76200" y="601663"/>
            <a:ext cx="8693150" cy="19383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i="1" dirty="0">
                <a:sym typeface="CommonBullets" pitchFamily="34" charset="2"/>
              </a:rPr>
              <a:t>outward K</a:t>
            </a:r>
            <a:r>
              <a:rPr lang="en-US" i="1" baseline="30000" dirty="0">
                <a:sym typeface="CommonBullets" pitchFamily="34" charset="2"/>
              </a:rPr>
              <a:t>+</a:t>
            </a:r>
            <a:r>
              <a:rPr lang="en-US" i="1" dirty="0">
                <a:sym typeface="CommonBullets" pitchFamily="34" charset="2"/>
              </a:rPr>
              <a:t> current = inward Na</a:t>
            </a:r>
            <a:r>
              <a:rPr lang="en-US" i="1" baseline="30000" dirty="0">
                <a:sym typeface="CommonBullets" pitchFamily="34" charset="2"/>
              </a:rPr>
              <a:t>+</a:t>
            </a:r>
            <a:r>
              <a:rPr lang="en-US" i="1" dirty="0">
                <a:sym typeface="CommonBullets" pitchFamily="34" charset="2"/>
              </a:rPr>
              <a:t> current (~20 mV of depolarization)</a:t>
            </a:r>
          </a:p>
          <a:p>
            <a:pPr algn="ctr" eaLnBrk="0" hangingPunct="0"/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can go either way!!</a:t>
            </a:r>
          </a:p>
          <a:p>
            <a:pPr algn="ctr" eaLnBrk="0" hangingPunct="0"/>
            <a:r>
              <a:rPr lang="en-US" dirty="0">
                <a:sym typeface="CommonBullets" pitchFamily="34" charset="2"/>
              </a:rPr>
              <a:t>local depolarizations (graded) must sum to reach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threshold</a:t>
            </a:r>
            <a:r>
              <a:rPr lang="en-US" b="1" dirty="0">
                <a:solidFill>
                  <a:srgbClr val="9900CC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or no AP</a:t>
            </a:r>
          </a:p>
          <a:p>
            <a:pPr algn="ctr" eaLnBrk="0" hangingPunct="0"/>
            <a:r>
              <a:rPr lang="en-US" i="1" dirty="0">
                <a:solidFill>
                  <a:srgbClr val="000099"/>
                </a:solidFill>
                <a:sym typeface="CommonBullets" pitchFamily="34" charset="2"/>
              </a:rPr>
              <a:t>Why do we say that an AP is an all-or-none event?</a:t>
            </a:r>
          </a:p>
          <a:p>
            <a:pPr algn="ctr" eaLnBrk="0" hangingPunct="0"/>
            <a:r>
              <a:rPr lang="en-US" i="1" dirty="0">
                <a:sym typeface="CommonBullets" pitchFamily="34" charset="2"/>
              </a:rPr>
              <a:t>NB:</a:t>
            </a:r>
            <a:r>
              <a:rPr lang="en-US" b="1" dirty="0"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APs  are all the</a:t>
            </a:r>
            <a:r>
              <a:rPr lang="en-US" b="1" dirty="0"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same size</a:t>
            </a:r>
            <a:r>
              <a:rPr lang="en-US" b="1" dirty="0">
                <a:sym typeface="CommonBullets" pitchFamily="34" charset="2"/>
              </a:rPr>
              <a:t>: </a:t>
            </a:r>
            <a:r>
              <a:rPr lang="en-US" dirty="0">
                <a:sym typeface="CommonBullets" pitchFamily="34" charset="2"/>
              </a:rPr>
              <a:t>stimulus </a:t>
            </a:r>
            <a:r>
              <a:rPr lang="en-US" b="1" u="sng" dirty="0">
                <a:solidFill>
                  <a:srgbClr val="000099"/>
                </a:solidFill>
                <a:sym typeface="CommonBullets" pitchFamily="34" charset="2"/>
              </a:rPr>
              <a:t>intensity</a:t>
            </a:r>
            <a:r>
              <a:rPr lang="en-US" b="1" dirty="0"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is indicated by</a:t>
            </a:r>
            <a:r>
              <a:rPr lang="en-US" b="1" dirty="0"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0099"/>
                </a:solidFill>
                <a:sym typeface="CommonBullets" pitchFamily="34" charset="2"/>
              </a:rPr>
              <a:t>AP </a:t>
            </a:r>
            <a:r>
              <a:rPr lang="en-US" b="1" u="sng" dirty="0">
                <a:solidFill>
                  <a:srgbClr val="000099"/>
                </a:solidFill>
                <a:sym typeface="CommonBullets" pitchFamily="34" charset="2"/>
              </a:rPr>
              <a:t>frequency</a:t>
            </a:r>
            <a:endParaRPr lang="en-US" u="sng" dirty="0">
              <a:solidFill>
                <a:srgbClr val="000099"/>
              </a:solidFill>
            </a:endParaRPr>
          </a:p>
        </p:txBody>
      </p:sp>
      <p:sp>
        <p:nvSpPr>
          <p:cNvPr id="54275" name="Text Box 6"/>
          <p:cNvSpPr txBox="1">
            <a:spLocks noChangeArrowheads="1"/>
          </p:cNvSpPr>
          <p:nvPr/>
        </p:nvSpPr>
        <p:spPr bwMode="auto">
          <a:xfrm>
            <a:off x="1328738" y="6043613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 dirty="0">
                <a:solidFill>
                  <a:srgbClr val="000099"/>
                </a:solidFill>
              </a:rPr>
              <a:t>Fig. 11.13</a:t>
            </a:r>
            <a:endParaRPr lang="en-US" sz="2400" b="1" dirty="0">
              <a:solidFill>
                <a:srgbClr val="000099"/>
              </a:solidFill>
            </a:endParaRPr>
          </a:p>
        </p:txBody>
      </p:sp>
      <p:sp>
        <p:nvSpPr>
          <p:cNvPr id="54276" name="Text Box 7"/>
          <p:cNvSpPr txBox="1">
            <a:spLocks noChangeArrowheads="1"/>
          </p:cNvSpPr>
          <p:nvPr/>
        </p:nvSpPr>
        <p:spPr bwMode="auto">
          <a:xfrm>
            <a:off x="127000" y="206375"/>
            <a:ext cx="5588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 dirty="0">
                <a:solidFill>
                  <a:srgbClr val="000099"/>
                </a:solidFill>
              </a:rPr>
              <a:t>Threshold and </a:t>
            </a:r>
            <a:r>
              <a:rPr lang="en-US" b="1" u="sng" dirty="0" smtClean="0">
                <a:solidFill>
                  <a:srgbClr val="000099"/>
                </a:solidFill>
              </a:rPr>
              <a:t>the All-or-None </a:t>
            </a:r>
            <a:r>
              <a:rPr lang="en-US" b="1" u="sng" dirty="0">
                <a:solidFill>
                  <a:srgbClr val="000099"/>
                </a:solidFill>
              </a:rPr>
              <a:t>Phenomenon</a:t>
            </a:r>
          </a:p>
        </p:txBody>
      </p:sp>
      <p:pic>
        <p:nvPicPr>
          <p:cNvPr id="54277" name="Picture 6" descr="E:\Chapter_11\B_JPEG_Images_and_Tables\a_labeled\figure_11_13_labeled.jpg"/>
          <p:cNvPicPr>
            <a:picLocks noChangeAspect="1" noChangeArrowheads="1"/>
          </p:cNvPicPr>
          <p:nvPr/>
        </p:nvPicPr>
        <p:blipFill>
          <a:blip r:embed="rId2" cstate="print"/>
          <a:srcRect l="1381" t="3317" r="4863" b="6044"/>
          <a:stretch>
            <a:fillRect/>
          </a:stretch>
        </p:blipFill>
        <p:spPr bwMode="auto">
          <a:xfrm>
            <a:off x="2841625" y="2547938"/>
            <a:ext cx="5976938" cy="423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Text Box 3"/>
          <p:cNvSpPr txBox="1">
            <a:spLocks noChangeArrowheads="1"/>
          </p:cNvSpPr>
          <p:nvPr/>
        </p:nvSpPr>
        <p:spPr bwMode="auto">
          <a:xfrm>
            <a:off x="0" y="28575"/>
            <a:ext cx="9144000" cy="1938992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 dirty="0">
                <a:solidFill>
                  <a:srgbClr val="0000CC"/>
                </a:solidFill>
              </a:rPr>
              <a:t>Absolute &amp; Relative Refractory Periods</a:t>
            </a:r>
            <a:endParaRPr lang="en-US" b="1" dirty="0">
              <a:solidFill>
                <a:srgbClr val="0000CC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n-US" b="1" dirty="0">
                <a:solidFill>
                  <a:srgbClr val="0000CC"/>
                </a:solidFill>
              </a:rPr>
              <a:t>Absolute RP:</a:t>
            </a:r>
            <a:r>
              <a:rPr lang="en-US" dirty="0"/>
              <a:t>   Na</a:t>
            </a:r>
            <a:r>
              <a:rPr lang="en-US" baseline="30000" dirty="0"/>
              <a:t>+</a:t>
            </a:r>
            <a:r>
              <a:rPr lang="en-US" dirty="0"/>
              <a:t> gates </a:t>
            </a:r>
            <a:r>
              <a:rPr lang="en-US" b="1" dirty="0">
                <a:solidFill>
                  <a:schemeClr val="accent2"/>
                </a:solidFill>
              </a:rPr>
              <a:t>open</a:t>
            </a:r>
            <a:r>
              <a:rPr lang="en-US" dirty="0"/>
              <a:t> &amp; second depolarization </a:t>
            </a:r>
            <a:r>
              <a:rPr lang="en-US" b="1" dirty="0">
                <a:solidFill>
                  <a:schemeClr val="accent2"/>
                </a:solidFill>
              </a:rPr>
              <a:t>impossible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b="1" dirty="0">
                <a:solidFill>
                  <a:srgbClr val="0000CC"/>
                </a:solidFill>
              </a:rPr>
              <a:t>Relative RP:</a:t>
            </a:r>
            <a:r>
              <a:rPr lang="en-US" dirty="0"/>
              <a:t>  Na</a:t>
            </a:r>
            <a:r>
              <a:rPr lang="en-US" baseline="30000" dirty="0"/>
              <a:t>+</a:t>
            </a:r>
            <a:r>
              <a:rPr lang="en-US" dirty="0"/>
              <a:t> gates </a:t>
            </a:r>
            <a:r>
              <a:rPr lang="en-US" b="1" dirty="0">
                <a:solidFill>
                  <a:schemeClr val="accent2"/>
                </a:solidFill>
              </a:rPr>
              <a:t>closed</a:t>
            </a:r>
            <a:r>
              <a:rPr lang="en-US" dirty="0"/>
              <a:t> but K</a:t>
            </a:r>
            <a:r>
              <a:rPr lang="en-US" baseline="30000" dirty="0"/>
              <a:t>+</a:t>
            </a:r>
            <a:r>
              <a:rPr lang="en-US" dirty="0"/>
              <a:t> gates </a:t>
            </a:r>
            <a:r>
              <a:rPr lang="en-US" b="1" dirty="0">
                <a:solidFill>
                  <a:schemeClr val="accent2"/>
                </a:solidFill>
              </a:rPr>
              <a:t>open</a:t>
            </a:r>
            <a:r>
              <a:rPr lang="en-US" dirty="0"/>
              <a:t>; can only be stimulated by a very </a:t>
            </a:r>
            <a:r>
              <a:rPr lang="en-US" b="1" dirty="0">
                <a:solidFill>
                  <a:schemeClr val="accent2"/>
                </a:solidFill>
              </a:rPr>
              <a:t>strong</a:t>
            </a:r>
            <a:r>
              <a:rPr lang="en-US" dirty="0"/>
              <a:t> stimulus (greater than threshold); </a:t>
            </a:r>
            <a:endParaRPr lang="en-US" dirty="0" smtClean="0"/>
          </a:p>
          <a:p>
            <a:pPr algn="ctr" eaLnBrk="0" hangingPunct="0">
              <a:spcBef>
                <a:spcPts val="0"/>
              </a:spcBef>
            </a:pPr>
            <a:r>
              <a:rPr lang="en-US" dirty="0" smtClean="0"/>
              <a:t>a </a:t>
            </a:r>
            <a:r>
              <a:rPr lang="en-US" dirty="0"/>
              <a:t>means of </a:t>
            </a:r>
            <a:r>
              <a:rPr lang="en-US" b="1" dirty="0">
                <a:solidFill>
                  <a:schemeClr val="accent2"/>
                </a:solidFill>
              </a:rPr>
              <a:t>increasing frequency </a:t>
            </a:r>
            <a:r>
              <a:rPr lang="en-US" dirty="0"/>
              <a:t>when incoming stimulus is </a:t>
            </a:r>
            <a:r>
              <a:rPr lang="en-US" b="1" dirty="0">
                <a:solidFill>
                  <a:schemeClr val="accent2"/>
                </a:solidFill>
              </a:rPr>
              <a:t>strong</a:t>
            </a:r>
            <a:endParaRPr lang="en-US" b="1" u="sng" dirty="0">
              <a:solidFill>
                <a:schemeClr val="accent2"/>
              </a:solidFill>
            </a:endParaRPr>
          </a:p>
        </p:txBody>
      </p:sp>
      <p:pic>
        <p:nvPicPr>
          <p:cNvPr id="55299" name="Picture 11" descr="E:\Chapter_11\B_JPEG_Images_and_Tables\a_labeled\figure_11_14_labeled.jpg"/>
          <p:cNvPicPr>
            <a:picLocks noChangeAspect="1" noChangeArrowheads="1"/>
          </p:cNvPicPr>
          <p:nvPr/>
        </p:nvPicPr>
        <p:blipFill>
          <a:blip r:embed="rId2" cstate="print"/>
          <a:srcRect l="1807" t="2281" r="5998" b="5293"/>
          <a:stretch>
            <a:fillRect/>
          </a:stretch>
        </p:blipFill>
        <p:spPr bwMode="auto">
          <a:xfrm>
            <a:off x="2840393" y="2295525"/>
            <a:ext cx="5487632" cy="446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Text Box 2"/>
          <p:cNvSpPr txBox="1">
            <a:spLocks noChangeArrowheads="1"/>
          </p:cNvSpPr>
          <p:nvPr/>
        </p:nvSpPr>
        <p:spPr bwMode="auto">
          <a:xfrm>
            <a:off x="1152525" y="6124575"/>
            <a:ext cx="1712913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800" b="1">
                <a:solidFill>
                  <a:srgbClr val="0066CC"/>
                </a:solidFill>
              </a:rPr>
              <a:t>Fig. 11.14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3"/>
          <p:cNvSpPr txBox="1">
            <a:spLocks noChangeArrowheads="1"/>
          </p:cNvSpPr>
          <p:nvPr/>
        </p:nvSpPr>
        <p:spPr bwMode="auto">
          <a:xfrm>
            <a:off x="0" y="0"/>
            <a:ext cx="9067800" cy="26193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996633"/>
                </a:solidFill>
              </a:rPr>
              <a:t>2.2.3.2 describe the production of myelin sheathes around peripheral neurons and indicate their role in AP propagation; define: Schwann cell, node of Ranvier, saltatory conduction, oligodendrocytes, multiple sclerosis as a disease affecting the myelin sheath</a:t>
            </a:r>
          </a:p>
          <a:p>
            <a:pPr marL="236538" indent="-236538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6633"/>
                </a:solidFill>
              </a:rPr>
              <a:t>Myelin Sheath:</a:t>
            </a:r>
            <a:endParaRPr lang="en-US" b="1">
              <a:solidFill>
                <a:srgbClr val="996633"/>
              </a:solidFill>
            </a:endParaRP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white, lipid-protein; insulates/protects peripheral nerves</a:t>
            </a: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increases (up to 150 X) rate of impulse propagation</a:t>
            </a:r>
          </a:p>
          <a:p>
            <a:pPr marL="236538" indent="-236538" eaLnBrk="0" hangingPunct="0">
              <a:lnSpc>
                <a:spcPct val="5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 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Schwann cells:</a:t>
            </a:r>
            <a:r>
              <a:rPr lang="en-US">
                <a:sym typeface="CommonBullets" pitchFamily="34" charset="2"/>
              </a:rPr>
              <a:t>  membranes &lt;25% protein (minimal channels </a:t>
            </a:r>
            <a:r>
              <a:rPr lang="en-US">
                <a:sym typeface="WP IconicSymbolsA" pitchFamily="2" charset="2"/>
              </a:rPr>
              <a:t> </a:t>
            </a:r>
            <a:r>
              <a:rPr lang="en-US" b="1" i="1">
                <a:solidFill>
                  <a:srgbClr val="996633"/>
                </a:solidFill>
                <a:sym typeface="WP MathA" pitchFamily="2" charset="2"/>
              </a:rPr>
              <a:t>Why?</a:t>
            </a:r>
            <a:r>
              <a:rPr lang="en-US">
                <a:sym typeface="WP MathA" pitchFamily="2" charset="2"/>
              </a:rPr>
              <a:t>)</a:t>
            </a:r>
          </a:p>
          <a:p>
            <a:pPr marL="236538" indent="-236538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Node of Ranvier</a:t>
            </a:r>
            <a:r>
              <a:rPr lang="en-US" i="1">
                <a:sym typeface="CommonBullets" pitchFamily="34" charset="2"/>
              </a:rPr>
              <a:t>? </a:t>
            </a: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saltatory conduction</a:t>
            </a:r>
            <a:r>
              <a:rPr lang="en-US" i="1">
                <a:sym typeface="CommonBullets" pitchFamily="34" charset="2"/>
              </a:rPr>
              <a:t>?  Are </a:t>
            </a:r>
            <a:r>
              <a:rPr lang="en-US" b="1" i="1">
                <a:solidFill>
                  <a:srgbClr val="996633"/>
                </a:solidFill>
                <a:sym typeface="CommonBullets" pitchFamily="34" charset="2"/>
              </a:rPr>
              <a:t>dendrites myelinated?</a:t>
            </a:r>
            <a:endParaRPr lang="en-US" b="1">
              <a:solidFill>
                <a:srgbClr val="996633"/>
              </a:solidFill>
              <a:sym typeface="CommonBullets" pitchFamily="34" charset="2"/>
            </a:endParaRPr>
          </a:p>
        </p:txBody>
      </p:sp>
      <p:sp>
        <p:nvSpPr>
          <p:cNvPr id="56323" name="Text Box 4"/>
          <p:cNvSpPr txBox="1">
            <a:spLocks noChangeArrowheads="1"/>
          </p:cNvSpPr>
          <p:nvPr/>
        </p:nvSpPr>
        <p:spPr bwMode="auto">
          <a:xfrm>
            <a:off x="209550" y="6430963"/>
            <a:ext cx="8774113" cy="369887"/>
          </a:xfrm>
          <a:prstGeom prst="rect">
            <a:avLst/>
          </a:prstGeom>
          <a:solidFill>
            <a:schemeClr val="bg1"/>
          </a:solidFill>
          <a:ln w="9525">
            <a:solidFill>
              <a:srgbClr val="996633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1800" b="1"/>
              <a:t>Fig. 11.15.  Myelin sheath speeds up impulse propagation</a:t>
            </a:r>
          </a:p>
        </p:txBody>
      </p:sp>
      <p:pic>
        <p:nvPicPr>
          <p:cNvPr id="56324" name="Picture 7" descr="E:\Chapter_11\B_JPEG_Images_and_Tables\b_unlabeled\figure_11_15_unlabeled.jpg"/>
          <p:cNvPicPr>
            <a:picLocks noChangeAspect="1" noChangeArrowheads="1"/>
          </p:cNvPicPr>
          <p:nvPr/>
        </p:nvPicPr>
        <p:blipFill>
          <a:blip r:embed="rId2" cstate="print"/>
          <a:srcRect t="28613" b="37479"/>
          <a:stretch>
            <a:fillRect/>
          </a:stretch>
        </p:blipFill>
        <p:spPr bwMode="auto">
          <a:xfrm>
            <a:off x="563563" y="2732088"/>
            <a:ext cx="8188325" cy="246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5" name="Picture 7" descr="E:\Chapter_11\B_JPEG_Images_and_Tables\b_unlabeled\figure_11_15_unlabeled.jpg"/>
          <p:cNvPicPr>
            <a:picLocks noChangeAspect="1" noChangeArrowheads="1"/>
          </p:cNvPicPr>
          <p:nvPr/>
        </p:nvPicPr>
        <p:blipFill>
          <a:blip r:embed="rId2" cstate="print"/>
          <a:srcRect t="62721" b="12006"/>
          <a:stretch>
            <a:fillRect/>
          </a:stretch>
        </p:blipFill>
        <p:spPr bwMode="auto">
          <a:xfrm>
            <a:off x="550863" y="4449763"/>
            <a:ext cx="8188325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4"/>
          <p:cNvSpPr>
            <a:spLocks noChangeArrowheads="1"/>
          </p:cNvSpPr>
          <p:nvPr/>
        </p:nvSpPr>
        <p:spPr bwMode="auto">
          <a:xfrm>
            <a:off x="377825" y="344488"/>
            <a:ext cx="85471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myelinated nerves also in CNS: 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oligodendrocytes</a:t>
            </a:r>
            <a:r>
              <a:rPr lang="en-US">
                <a:sym typeface="CommonBullets" pitchFamily="34" charset="2"/>
              </a:rPr>
              <a:t>;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white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vs </a:t>
            </a:r>
            <a:r>
              <a:rPr lang="en-US" b="1">
                <a:solidFill>
                  <a:srgbClr val="996633"/>
                </a:solidFill>
                <a:sym typeface="CommonBullets" pitchFamily="34" charset="2"/>
              </a:rPr>
              <a:t>gray matter</a:t>
            </a:r>
          </a:p>
        </p:txBody>
      </p:sp>
      <p:pic>
        <p:nvPicPr>
          <p:cNvPr id="57347" name="Picture 6" descr="oligo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880" r="12422" b="5174"/>
          <a:stretch>
            <a:fillRect/>
          </a:stretch>
        </p:blipFill>
        <p:spPr bwMode="auto">
          <a:xfrm>
            <a:off x="214313" y="749300"/>
            <a:ext cx="5102225" cy="43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8" name="Picture 8" descr="gray-and-white-matter-of-the-brain"/>
          <p:cNvPicPr>
            <a:picLocks noChangeAspect="1" noChangeArrowheads="1"/>
          </p:cNvPicPr>
          <p:nvPr/>
        </p:nvPicPr>
        <p:blipFill>
          <a:blip r:embed="rId3" cstate="print">
            <a:lum bright="-6000" contrast="18000"/>
          </a:blip>
          <a:srcRect t="1393"/>
          <a:stretch>
            <a:fillRect/>
          </a:stretch>
        </p:blipFill>
        <p:spPr bwMode="auto">
          <a:xfrm>
            <a:off x="5011738" y="3348038"/>
            <a:ext cx="4132262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9" name="Rectangle 9"/>
          <p:cNvSpPr>
            <a:spLocks noChangeArrowheads="1"/>
          </p:cNvSpPr>
          <p:nvPr/>
        </p:nvSpPr>
        <p:spPr bwMode="auto">
          <a:xfrm>
            <a:off x="996950" y="6270625"/>
            <a:ext cx="44338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http://reinventioninc.blogspot.com/2005_01_01_reinventioninc_archive.html</a:t>
            </a:r>
            <a:r>
              <a:rPr lang="en-US" sz="1000"/>
              <a:t> </a:t>
            </a:r>
          </a:p>
        </p:txBody>
      </p:sp>
      <p:sp>
        <p:nvSpPr>
          <p:cNvPr id="57350" name="Rectangle 10"/>
          <p:cNvSpPr>
            <a:spLocks noChangeArrowheads="1"/>
          </p:cNvSpPr>
          <p:nvPr/>
        </p:nvSpPr>
        <p:spPr bwMode="auto">
          <a:xfrm>
            <a:off x="2684463" y="1114425"/>
            <a:ext cx="477996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5"/>
              </a:rPr>
              <a:t>http://homepage.psy.utexas.edu/homepage/class/Psy332/Salinas/Cells/Cells.html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0100" y="514350"/>
            <a:ext cx="7578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Chapter 11: A&amp;P </a:t>
            </a:r>
            <a:r>
              <a:rPr lang="en-US" b="1" dirty="0" err="1" smtClean="0">
                <a:solidFill>
                  <a:schemeClr val="accent2">
                    <a:lumMod val="75000"/>
                  </a:schemeClr>
                </a:solidFill>
              </a:rPr>
              <a:t>Flix</a:t>
            </a:r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 – Propagation of an Action Potential</a:t>
            </a:r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 cstate="print"/>
          <a:srcRect l="13119" t="6608" r="1864" b="11990"/>
          <a:stretch>
            <a:fillRect/>
          </a:stretch>
        </p:blipFill>
        <p:spPr bwMode="auto">
          <a:xfrm>
            <a:off x="1988820" y="1525858"/>
            <a:ext cx="5269230" cy="4554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023938" y="193675"/>
            <a:ext cx="7015162" cy="60547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b="1" i="1" u="sng">
                <a:solidFill>
                  <a:srgbClr val="008080"/>
                </a:solidFill>
              </a:rPr>
              <a:t>A Clinical Note</a:t>
            </a:r>
            <a:endParaRPr lang="en-US">
              <a:solidFill>
                <a:srgbClr val="008080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8080"/>
                </a:solidFill>
              </a:rPr>
              <a:t>Multiple Sclerosis: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persistent inflammatory response in which </a:t>
            </a:r>
            <a:r>
              <a:rPr lang="en-US" b="1">
                <a:solidFill>
                  <a:srgbClr val="008080"/>
                </a:solidFill>
                <a:sym typeface="CommonBullets" pitchFamily="34" charset="2"/>
              </a:rPr>
              <a:t>myelin sheaths</a:t>
            </a:r>
            <a:r>
              <a:rPr lang="en-US">
                <a:sym typeface="CommonBullets" pitchFamily="34" charset="2"/>
              </a:rPr>
              <a:t> gradually destroyed (autoimmune? persistent virus?)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cycles of relapse and remission: flare-ups and then</a:t>
            </a:r>
            <a:r>
              <a:rPr lang="en-US" u="sng">
                <a:sym typeface="CommonBullets" pitchFamily="34" charset="2"/>
              </a:rPr>
              <a:t> some</a:t>
            </a:r>
            <a:r>
              <a:rPr lang="en-US">
                <a:sym typeface="CommonBullets" pitchFamily="34" charset="2"/>
              </a:rPr>
              <a:t> healing and myelin regeneration; axons develop 	more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channels in demyelinated areas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blindness (optic nerve), muscle weakness, clumsiness, urinary incontinence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ultimately myelin destruction is permanent and axons “drop out” or degenerate</a:t>
            </a:r>
            <a:endParaRPr lang="en-US" b="1" i="1" u="sng"/>
          </a:p>
          <a:p>
            <a:pPr eaLnBrk="0" hangingPunct="0">
              <a:spcBef>
                <a:spcPct val="50000"/>
              </a:spcBef>
            </a:pPr>
            <a:r>
              <a:rPr lang="en-US" b="1" u="sng">
                <a:solidFill>
                  <a:srgbClr val="006666"/>
                </a:solidFill>
                <a:sym typeface="CommonBullets" pitchFamily="34" charset="2"/>
              </a:rPr>
              <a:t>Therapy: </a:t>
            </a: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  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(1) reduce inflammatory destruction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(2)  manage symptoms</a:t>
            </a:r>
          </a:p>
          <a:p>
            <a:pPr eaLnBrk="0" hangingPunct="0">
              <a:spcBef>
                <a:spcPct val="50000"/>
              </a:spcBef>
            </a:pPr>
            <a:r>
              <a:rPr lang="en-US" b="1">
                <a:solidFill>
                  <a:srgbClr val="006666"/>
                </a:solidFill>
                <a:sym typeface="CommonBullets" pitchFamily="34" charset="2"/>
              </a:rPr>
              <a:t>	(3)  promote repair of damaged myelin</a:t>
            </a:r>
            <a:endParaRPr lang="en-US" b="1" i="1" u="sng">
              <a:solidFill>
                <a:srgbClr val="006666"/>
              </a:solidFill>
            </a:endParaRPr>
          </a:p>
        </p:txBody>
      </p:sp>
      <p:pic>
        <p:nvPicPr>
          <p:cNvPr id="58371" name="Picture 3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" y="22225"/>
            <a:ext cx="638175" cy="638175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2" name="Picture 4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" y="6186488"/>
            <a:ext cx="638175" cy="639762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3" name="Picture 5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0263" y="6186488"/>
            <a:ext cx="639762" cy="639762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pic>
        <p:nvPicPr>
          <p:cNvPr id="58374" name="Picture 6" descr="doctorsba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72488" y="11113"/>
            <a:ext cx="639762" cy="638175"/>
          </a:xfrm>
          <a:prstGeom prst="rect">
            <a:avLst/>
          </a:prstGeom>
          <a:solidFill>
            <a:srgbClr val="33CCCC"/>
          </a:solidFill>
          <a:ln w="9525">
            <a:solidFill>
              <a:srgbClr val="009999"/>
            </a:solidFill>
            <a:miter lim="800000"/>
            <a:headEnd/>
            <a:tailEnd/>
          </a:ln>
        </p:spPr>
      </p:pic>
      <p:sp>
        <p:nvSpPr>
          <p:cNvPr id="58375" name="Text Box 7" descr="Newsprint"/>
          <p:cNvSpPr txBox="1">
            <a:spLocks noChangeArrowheads="1"/>
          </p:cNvSpPr>
          <p:nvPr/>
        </p:nvSpPr>
        <p:spPr bwMode="auto">
          <a:xfrm>
            <a:off x="6280150" y="6477000"/>
            <a:ext cx="1263650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8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722313" y="1309688"/>
            <a:ext cx="8015287" cy="13430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>
                <a:solidFill>
                  <a:srgbClr val="000099"/>
                </a:solidFill>
              </a:rPr>
              <a:t>THE SYNAPSE</a:t>
            </a:r>
            <a:endParaRPr lang="en-US" sz="1800" b="1">
              <a:solidFill>
                <a:srgbClr val="000099"/>
              </a:solidFill>
            </a:endParaRP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junction between 2 neurons or neuron + effector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presynaptic </a:t>
            </a:r>
            <a:r>
              <a:rPr lang="en-US">
                <a:sym typeface="CommonBullets" pitchFamily="34" charset="2"/>
              </a:rPr>
              <a:t>vs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postsynaptic </a:t>
            </a:r>
            <a:r>
              <a:rPr lang="en-US">
                <a:sym typeface="CommonBullets" pitchFamily="34" charset="2"/>
              </a:rPr>
              <a:t>neuron (most neurons are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both</a:t>
            </a:r>
            <a:r>
              <a:rPr lang="en-US">
                <a:sym typeface="CommonBullets" pitchFamily="34" charset="2"/>
              </a:rPr>
              <a:t>)</a:t>
            </a:r>
          </a:p>
          <a:p>
            <a:pPr algn="ctr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2 types of synapses: 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electrical</a:t>
            </a:r>
            <a:r>
              <a:rPr lang="en-US">
                <a:sym typeface="CommonBullets" pitchFamily="34" charset="2"/>
              </a:rPr>
              <a:t> and </a:t>
            </a:r>
            <a:r>
              <a:rPr lang="en-US">
                <a:solidFill>
                  <a:srgbClr val="000099"/>
                </a:solidFill>
                <a:sym typeface="CommonBullets" pitchFamily="34" charset="2"/>
              </a:rPr>
              <a:t>chemical</a:t>
            </a:r>
            <a:endParaRPr lang="en-US"/>
          </a:p>
        </p:txBody>
      </p:sp>
      <p:sp>
        <p:nvSpPr>
          <p:cNvPr id="59396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1306513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0099"/>
                </a:solidFill>
              </a:rPr>
              <a:t>2.2.4  Explain the mechanisms of synaptic transmission (synapse, post-</a:t>
            </a:r>
            <a:r>
              <a:rPr lang="en-US" b="1" i="1">
                <a:solidFill>
                  <a:srgbClr val="000099"/>
                </a:solidFill>
              </a:rPr>
              <a:t>	</a:t>
            </a:r>
            <a:r>
              <a:rPr lang="en-US" b="1" i="1" u="sng">
                <a:solidFill>
                  <a:srgbClr val="000099"/>
                </a:solidFill>
              </a:rPr>
              <a:t>synaptic potentials, synaptic integration)</a:t>
            </a: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sz="1800" b="1" i="1">
                <a:solidFill>
                  <a:srgbClr val="000099"/>
                </a:solidFill>
              </a:rPr>
              <a:t>   2.2.4.1  differentiate between electrical and chemical synapses in terms of 	relative 	frequencies, distributions, mechanism, speed and properties of 	inter-neuron communication</a:t>
            </a:r>
            <a:endParaRPr lang="en-CA" sz="1800" b="1" i="1">
              <a:solidFill>
                <a:srgbClr val="000099"/>
              </a:solidFill>
            </a:endParaRPr>
          </a:p>
        </p:txBody>
      </p:sp>
      <p:pic>
        <p:nvPicPr>
          <p:cNvPr id="59397" name="Picture 6" descr="E:\Chapter_11\D_JPEG_Images_and_Tables\Unlabeled_without_leaders\figure_11_17_1_unlabeled.jpg"/>
          <p:cNvPicPr>
            <a:picLocks noChangeAspect="1" noChangeArrowheads="1"/>
          </p:cNvPicPr>
          <p:nvPr/>
        </p:nvPicPr>
        <p:blipFill>
          <a:blip r:embed="rId3" cstate="print"/>
          <a:srcRect l="5763" t="5365" r="7635" b="7089"/>
          <a:stretch>
            <a:fillRect/>
          </a:stretch>
        </p:blipFill>
        <p:spPr bwMode="auto">
          <a:xfrm>
            <a:off x="2006600" y="2663825"/>
            <a:ext cx="5262563" cy="412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85738" y="171450"/>
            <a:ext cx="6797675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1" u="sng" dirty="0">
                <a:solidFill>
                  <a:srgbClr val="CC0000"/>
                </a:solidFill>
              </a:rPr>
              <a:t>A.  Electrical Synapses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much less common; like </a:t>
            </a:r>
            <a:r>
              <a:rPr lang="en-US" b="1" dirty="0">
                <a:solidFill>
                  <a:srgbClr val="CC3300"/>
                </a:solidFill>
                <a:sym typeface="CommonBullets" pitchFamily="34" charset="2"/>
              </a:rPr>
              <a:t>gap junctions</a:t>
            </a:r>
            <a:endParaRPr lang="en-US" dirty="0">
              <a:solidFill>
                <a:srgbClr val="CC3300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direct current flow - protein channels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b="1" dirty="0">
                <a:solidFill>
                  <a:srgbClr val="CC0000"/>
                </a:solidFill>
                <a:sym typeface="CommonBullets" pitchFamily="34" charset="2"/>
              </a:rPr>
              <a:t>rapid transmission</a:t>
            </a:r>
            <a:r>
              <a:rPr lang="en-US" dirty="0">
                <a:sym typeface="CommonBullets" pitchFamily="34" charset="2"/>
              </a:rPr>
              <a:t> (electrically-coupled)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neurons can be </a:t>
            </a:r>
            <a:r>
              <a:rPr lang="en-US" b="1" dirty="0">
                <a:solidFill>
                  <a:srgbClr val="CC0000"/>
                </a:solidFill>
                <a:sym typeface="CommonBullets" pitchFamily="34" charset="2"/>
              </a:rPr>
              <a:t>synchronized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primarily embryonic, also eye movement; in non-nervous tissue, found in cardiac &amp; smooth muscle where can synchronize contractions</a:t>
            </a:r>
            <a:endParaRPr lang="en-US" dirty="0"/>
          </a:p>
        </p:txBody>
      </p:sp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360363" y="3246438"/>
            <a:ext cx="8404225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buFontTx/>
              <a:buAutoNum type="alphaUcPeriod" startAt="2"/>
            </a:pPr>
            <a:r>
              <a:rPr lang="en-US" b="1" u="sng">
                <a:solidFill>
                  <a:srgbClr val="0066FF"/>
                </a:solidFill>
              </a:rPr>
              <a:t>Chemical Synapses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release and binding of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neurotransmitters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i="1">
                <a:solidFill>
                  <a:srgbClr val="0066CC"/>
                </a:solidFill>
                <a:sym typeface="CommonBullets" pitchFamily="34" charset="2"/>
              </a:rPr>
              <a:t>“Neurotransmitters . . .function to open or close ion channels that influence membrane permeability and, consequently, membrane potential.” (Marieb, /98)</a:t>
            </a:r>
          </a:p>
          <a:p>
            <a:pPr marL="457200" indent="-457200" eaLnBrk="0" hangingPunct="0">
              <a:lnSpc>
                <a:spcPct val="6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2 parts:  (i) </a:t>
            </a:r>
            <a:r>
              <a:rPr lang="en-US" b="1">
                <a:sym typeface="CommonBullets" pitchFamily="34" charset="2"/>
              </a:rPr>
              <a:t>axonal terminal</a:t>
            </a:r>
            <a:r>
              <a:rPr lang="en-US">
                <a:sym typeface="CommonBullets" pitchFamily="34" charset="2"/>
              </a:rPr>
              <a:t>: </a:t>
            </a:r>
          </a:p>
          <a:p>
            <a:pPr marL="457200" indent="-457200" eaLnBrk="0" hangingPunct="0">
              <a:lnSpc>
                <a:spcPct val="6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CommonBullets" pitchFamily="34" charset="2"/>
              </a:rPr>
              <a:t>		(ii) </a:t>
            </a:r>
            <a:r>
              <a:rPr lang="en-US" b="1">
                <a:sym typeface="CommonBullets" pitchFamily="34" charset="2"/>
              </a:rPr>
              <a:t>receptor region</a:t>
            </a:r>
            <a:r>
              <a:rPr lang="en-US">
                <a:sym typeface="CommonBullets" pitchFamily="34" charset="2"/>
              </a:rPr>
              <a:t>: </a:t>
            </a:r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 i="1">
                <a:sym typeface="CommonBullets" pitchFamily="34" charset="2"/>
              </a:rPr>
              <a:t>What events occur in the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synaptic cleft</a:t>
            </a:r>
            <a:r>
              <a:rPr lang="en-US" i="1">
                <a:solidFill>
                  <a:srgbClr val="0066CC"/>
                </a:solidFill>
                <a:sym typeface="CommonBullets" pitchFamily="34" charset="2"/>
              </a:rPr>
              <a:t> </a:t>
            </a:r>
            <a:r>
              <a:rPr lang="en-US" i="1">
                <a:sym typeface="CommonBullets" pitchFamily="34" charset="2"/>
              </a:rPr>
              <a:t>(fluid-filled space of 30-50 nm)</a:t>
            </a:r>
            <a:r>
              <a:rPr lang="en-US" b="1" i="1">
                <a:sym typeface="CommonBullets" pitchFamily="34" charset="2"/>
              </a:rPr>
              <a:t>?</a:t>
            </a:r>
            <a:endParaRPr lang="en-US"/>
          </a:p>
          <a:p>
            <a:pPr marL="457200" indent="-457200" algn="ctr" eaLnBrk="0" hangingPunct="0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Why is synaptic transmission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unidirectional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?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0" y="107950"/>
            <a:ext cx="9144000" cy="660241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0099"/>
                </a:solidFill>
              </a:rPr>
              <a:t>2.2.4.2 illustrate and describe the main features of chemical synaptic transmission; briefly describe 3 ways in which chemical synaptic transmission can be terminated</a:t>
            </a: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endParaRPr lang="en-US" b="1" u="sng">
              <a:solidFill>
                <a:srgbClr val="A50021"/>
              </a:solidFill>
            </a:endParaRP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>
                <a:solidFill>
                  <a:srgbClr val="A50021"/>
                </a:solidFill>
              </a:rPr>
              <a:t>Mechanism of Synaptic Communication</a:t>
            </a: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0033"/>
                </a:solidFill>
              </a:rPr>
              <a:t>Initiation:</a:t>
            </a:r>
            <a:endParaRPr lang="en-US">
              <a:solidFill>
                <a:srgbClr val="990033"/>
              </a:solidFill>
            </a:endParaRP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1.  </a:t>
            </a:r>
            <a:r>
              <a:rPr lang="en-US" b="1">
                <a:solidFill>
                  <a:srgbClr val="990033"/>
                </a:solidFill>
              </a:rPr>
              <a:t>Ca</a:t>
            </a:r>
            <a:r>
              <a:rPr lang="en-US" b="1" baseline="30000">
                <a:solidFill>
                  <a:srgbClr val="990033"/>
                </a:solidFill>
              </a:rPr>
              <a:t>++</a:t>
            </a:r>
            <a:r>
              <a:rPr lang="en-US" b="1">
                <a:solidFill>
                  <a:srgbClr val="990033"/>
                </a:solidFill>
              </a:rPr>
              <a:t> gates</a:t>
            </a:r>
            <a:r>
              <a:rPr lang="en-US"/>
              <a:t> open in presynaptic terminal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2.  </a:t>
            </a:r>
            <a:r>
              <a:rPr lang="en-US" b="1">
                <a:solidFill>
                  <a:srgbClr val="990033"/>
                </a:solidFill>
              </a:rPr>
              <a:t>Neurotransmitter</a:t>
            </a:r>
            <a:r>
              <a:rPr lang="en-US"/>
              <a:t> release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3.  </a:t>
            </a:r>
            <a:r>
              <a:rPr lang="en-US" b="1">
                <a:solidFill>
                  <a:srgbClr val="990033"/>
                </a:solidFill>
              </a:rPr>
              <a:t>Neurotransmitter</a:t>
            </a:r>
            <a:r>
              <a:rPr lang="en-US"/>
              <a:t> binds to postsynaptic receptors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/>
              <a:t>4.  </a:t>
            </a:r>
            <a:r>
              <a:rPr lang="en-US" b="1">
                <a:solidFill>
                  <a:srgbClr val="990033"/>
                </a:solidFill>
              </a:rPr>
              <a:t>Ion channels</a:t>
            </a:r>
            <a:r>
              <a:rPr lang="en-US"/>
              <a:t> open in postsynaptic membranes</a:t>
            </a:r>
          </a:p>
          <a:p>
            <a:pPr marL="236538" indent="-236538"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>
                <a:solidFill>
                  <a:srgbClr val="A50021"/>
                </a:solidFill>
              </a:rPr>
              <a:t>NB: ~300 vesicles emptied/impulse - </a:t>
            </a:r>
            <a:r>
              <a:rPr lang="en-US" i="1">
                <a:solidFill>
                  <a:srgbClr val="A50021"/>
                </a:solidFill>
              </a:rPr>
              <a:t>So what happens when we have increased impulse frequency???</a:t>
            </a:r>
          </a:p>
        </p:txBody>
      </p:sp>
      <p:sp>
        <p:nvSpPr>
          <p:cNvPr id="61443" name="Text Box 4" descr="Newsprint"/>
          <p:cNvSpPr txBox="1">
            <a:spLocks noChangeArrowheads="1"/>
          </p:cNvSpPr>
          <p:nvPr/>
        </p:nvSpPr>
        <p:spPr bwMode="auto">
          <a:xfrm>
            <a:off x="7361238" y="6407150"/>
            <a:ext cx="1495425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 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61444" name="Picture 5" descr="E:\Chapter_11\D_JPEG_Images_and_Tables\Labeled\figure_11_17_2_labeled.jpg"/>
          <p:cNvPicPr>
            <a:picLocks noChangeAspect="1" noChangeArrowheads="1"/>
          </p:cNvPicPr>
          <p:nvPr/>
        </p:nvPicPr>
        <p:blipFill>
          <a:blip r:embed="rId3" cstate="print"/>
          <a:srcRect l="2940" t="2744" r="2757" b="39211"/>
          <a:stretch>
            <a:fillRect/>
          </a:stretch>
        </p:blipFill>
        <p:spPr bwMode="auto">
          <a:xfrm>
            <a:off x="3478213" y="857250"/>
            <a:ext cx="5608637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4" descr="Newsprint"/>
          <p:cNvSpPr txBox="1">
            <a:spLocks noChangeArrowheads="1"/>
          </p:cNvSpPr>
          <p:nvPr/>
        </p:nvSpPr>
        <p:spPr bwMode="auto">
          <a:xfrm>
            <a:off x="7486650" y="6407150"/>
            <a:ext cx="1370013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 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62467" name="Rectangle 4"/>
          <p:cNvSpPr>
            <a:spLocks noChangeArrowheads="1"/>
          </p:cNvSpPr>
          <p:nvPr/>
        </p:nvSpPr>
        <p:spPr bwMode="auto">
          <a:xfrm>
            <a:off x="193675" y="309563"/>
            <a:ext cx="8482013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990033"/>
                </a:solidFill>
              </a:rPr>
              <a:t>Termination:</a:t>
            </a:r>
            <a:endParaRPr lang="en-US"/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3 options: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degradation</a:t>
            </a:r>
            <a:r>
              <a:rPr lang="en-US">
                <a:sym typeface="CommonBullets" pitchFamily="34" charset="2"/>
              </a:rPr>
              <a:t> by enzymes of postsynaptic membrane (acetylcholine)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reuptake</a:t>
            </a:r>
            <a:r>
              <a:rPr lang="en-US">
                <a:sym typeface="CommonBullets" pitchFamily="34" charset="2"/>
              </a:rPr>
              <a:t> by presynaptic terminal (norepinephrine)</a:t>
            </a:r>
          </a:p>
          <a:p>
            <a:pPr marL="236538" indent="-236538" eaLnBrk="0" hangingPunct="0">
              <a:lnSpc>
                <a:spcPct val="6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(iii)  </a:t>
            </a:r>
            <a:r>
              <a:rPr lang="en-US" b="1">
                <a:solidFill>
                  <a:srgbClr val="A50021"/>
                </a:solidFill>
                <a:sym typeface="CommonBullets" pitchFamily="34" charset="2"/>
              </a:rPr>
              <a:t>diffusion</a:t>
            </a:r>
            <a:r>
              <a:rPr lang="en-US">
                <a:sym typeface="CommonBullets" pitchFamily="34" charset="2"/>
              </a:rPr>
              <a:t> away from synaptic site (nitric oxide)</a:t>
            </a:r>
            <a:endParaRPr lang="en-US"/>
          </a:p>
        </p:txBody>
      </p:sp>
      <p:pic>
        <p:nvPicPr>
          <p:cNvPr id="62468" name="Picture 6" descr="E:\Chapter_11\D_JPEG_Images_and_Tables\Labeled\figure_11_17_3_labeled.jpg"/>
          <p:cNvPicPr>
            <a:picLocks noChangeAspect="1" noChangeArrowheads="1"/>
          </p:cNvPicPr>
          <p:nvPr/>
        </p:nvPicPr>
        <p:blipFill>
          <a:blip r:embed="rId3" cstate="print"/>
          <a:srcRect l="3181" t="3378" r="3409" b="34291"/>
          <a:stretch>
            <a:fillRect/>
          </a:stretch>
        </p:blipFill>
        <p:spPr bwMode="auto">
          <a:xfrm>
            <a:off x="1281113" y="2149475"/>
            <a:ext cx="5141912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688975" y="766763"/>
            <a:ext cx="74882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1" i="1" u="sng" dirty="0">
                <a:solidFill>
                  <a:srgbClr val="663300"/>
                </a:solidFill>
                <a:sym typeface="CommonBullets" pitchFamily="34" charset="2"/>
              </a:rPr>
              <a:t>Synaptic Delay:</a:t>
            </a:r>
            <a:endParaRPr lang="en-US" dirty="0">
              <a:solidFill>
                <a:srgbClr val="663300"/>
              </a:solidFill>
            </a:endParaRPr>
          </a:p>
          <a:p>
            <a:pPr eaLnBrk="0" hangingPunct="0"/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slowest (rate-limiting) step of neurotransmission - </a:t>
            </a:r>
            <a:r>
              <a:rPr lang="en-US" b="1" dirty="0">
                <a:solidFill>
                  <a:srgbClr val="663300"/>
                </a:solidFill>
                <a:sym typeface="CommonBullets" pitchFamily="34" charset="2"/>
              </a:rPr>
              <a:t>Why??</a:t>
            </a:r>
            <a:endParaRPr lang="en-US" dirty="0">
              <a:solidFill>
                <a:srgbClr val="663300"/>
              </a:solidFill>
            </a:endParaRPr>
          </a:p>
          <a:p>
            <a:pPr eaLnBrk="0" hangingPunct="0"/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time for NT release, diffusion &amp; receptor binding: </a:t>
            </a:r>
            <a:r>
              <a:rPr lang="en-US" u="sng" dirty="0">
                <a:sym typeface="CommonBullets" pitchFamily="34" charset="2"/>
              </a:rPr>
              <a:t>0.3-5 ms</a:t>
            </a:r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381000" y="300038"/>
            <a:ext cx="366553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0099"/>
                </a:solidFill>
              </a:rPr>
              <a:t>2.2.4.3  define synaptic delay</a:t>
            </a:r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174625" y="2609850"/>
            <a:ext cx="8969375" cy="785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663300"/>
                </a:solidFill>
              </a:rPr>
              <a:t>2.2.4.4  distinguish between EPSPs and IPSPs in terms of channels 	opened and end results in terms of membrane potential/ease of 	generating an action potential</a:t>
            </a:r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168275" y="3532188"/>
            <a:ext cx="875982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u="sng">
                <a:solidFill>
                  <a:srgbClr val="000099"/>
                </a:solidFill>
              </a:rPr>
              <a:t>Postsynaptic Potentials</a:t>
            </a:r>
          </a:p>
          <a:p>
            <a:pPr algn="ctr" eaLnBrk="0" hangingPunct="0"/>
            <a:r>
              <a:rPr lang="en-US">
                <a:sym typeface="CommonBullets" pitchFamily="34" charset="2"/>
              </a:rPr>
              <a:t>channels respond to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chemicals</a:t>
            </a:r>
            <a:r>
              <a:rPr lang="en-US">
                <a:sym typeface="CommonBullets" pitchFamily="34" charset="2"/>
              </a:rPr>
              <a:t> rather than changes in membrane potential</a:t>
            </a:r>
          </a:p>
          <a:p>
            <a:pPr algn="ctr" eaLnBrk="0" hangingPunct="0"/>
            <a:r>
              <a:rPr lang="en-US">
                <a:sym typeface="CommonBullets" pitchFamily="34" charset="2"/>
              </a:rPr>
              <a:t>channels mediate local changes in membrane potential:  </a:t>
            </a:r>
            <a:r>
              <a:rPr lang="en-US" b="1">
                <a:solidFill>
                  <a:srgbClr val="000099"/>
                </a:solidFill>
                <a:sym typeface="CommonBullets" pitchFamily="34" charset="2"/>
              </a:rPr>
              <a:t>graded</a:t>
            </a:r>
            <a:r>
              <a:rPr lang="en-US">
                <a:sym typeface="CommonBullets" pitchFamily="34" charset="2"/>
              </a:rPr>
              <a:t> per amount of NT</a:t>
            </a:r>
          </a:p>
          <a:p>
            <a:pPr eaLnBrk="0" hangingPunct="0"/>
            <a:r>
              <a:rPr lang="en-US" u="sng">
                <a:sym typeface="CommonBullets" pitchFamily="34" charset="2"/>
              </a:rPr>
              <a:t>2 types of PSPs:</a:t>
            </a:r>
            <a:r>
              <a:rPr lang="en-US">
                <a:sym typeface="CommonBullets" pitchFamily="34" charset="2"/>
              </a:rPr>
              <a:t>   </a:t>
            </a:r>
          </a:p>
          <a:p>
            <a:pPr eaLnBrk="0" hangingPunct="0"/>
            <a:r>
              <a:rPr lang="en-US">
                <a:sym typeface="CommonBullets" pitchFamily="34" charset="2"/>
              </a:rPr>
              <a:t>	(i) 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excitatory postsynaptic potentials (EPSPs)</a:t>
            </a:r>
          </a:p>
          <a:p>
            <a:pPr eaLnBrk="0" hangingPunct="0"/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(ii) 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inhibitory postsynaptic potentials (IPSPs)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0" y="85725"/>
            <a:ext cx="9144000" cy="18732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0099"/>
                </a:solidFill>
                <a:sym typeface="CommonBullets" pitchFamily="34" charset="2"/>
              </a:rPr>
              <a:t>EPSPs:</a:t>
            </a:r>
            <a:r>
              <a:rPr lang="en-US" i="1">
                <a:sym typeface="CommonBullets" pitchFamily="34" charset="2"/>
              </a:rPr>
              <a:t> 		     </a:t>
            </a:r>
            <a:endParaRPr lang="en-US">
              <a:sym typeface="CommonBullets" pitchFamily="34" charset="2"/>
            </a:endParaRPr>
          </a:p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NT binding </a:t>
            </a:r>
            <a:r>
              <a:rPr lang="en-US">
                <a:sym typeface="WP IconicSymbolsA" pitchFamily="2" charset="2"/>
              </a:rPr>
              <a:t></a:t>
            </a:r>
            <a:r>
              <a:rPr lang="en-US">
                <a:sym typeface="WP MathA" pitchFamily="2" charset="2"/>
              </a:rPr>
              <a:t> membrane depolarization; opens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one</a:t>
            </a:r>
            <a:r>
              <a:rPr lang="en-US">
                <a:sym typeface="CommonBullets" pitchFamily="34" charset="2"/>
              </a:rPr>
              <a:t> channel for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both</a:t>
            </a:r>
            <a:r>
              <a:rPr lang="en-US">
                <a:sym typeface="CommonBullets" pitchFamily="34" charset="2"/>
              </a:rPr>
              <a:t>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 &amp; K</a:t>
            </a:r>
            <a:r>
              <a:rPr lang="en-US" baseline="30000">
                <a:sym typeface="CommonBullets" pitchFamily="34" charset="2"/>
              </a:rPr>
              <a:t>+</a:t>
            </a:r>
            <a:endParaRPr lang="en-US" u="sng">
              <a:solidFill>
                <a:srgbClr val="000099"/>
              </a:solidFill>
              <a:sym typeface="CommonBullets" pitchFamily="34" charset="2"/>
            </a:endParaRPr>
          </a:p>
          <a:p>
            <a:pPr algn="ctr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electrochemical gradient for Na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steeper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than for K</a:t>
            </a:r>
            <a:r>
              <a:rPr lang="en-US" baseline="30000">
                <a:sym typeface="CommonBullets" pitchFamily="34" charset="2"/>
              </a:rPr>
              <a:t>+</a:t>
            </a:r>
            <a:r>
              <a:rPr lang="en-US">
                <a:sym typeface="CommonBullets" pitchFamily="34" charset="2"/>
              </a:rPr>
              <a:t>; </a:t>
            </a: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 what is end result??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what is generated is NOT an AP; only axonal membranes can generate APs!!; get local, graded depolarizations called EPSPs; if strong enough to reach axon hillock, then get AP</a:t>
            </a:r>
          </a:p>
        </p:txBody>
      </p:sp>
      <p:pic>
        <p:nvPicPr>
          <p:cNvPr id="64515" name="Picture 3" descr="11_19"/>
          <p:cNvPicPr>
            <a:picLocks noChangeAspect="1" noChangeArrowheads="1"/>
          </p:cNvPicPr>
          <p:nvPr/>
        </p:nvPicPr>
        <p:blipFill>
          <a:blip r:embed="rId2" cstate="print">
            <a:lum bright="-12000" contrast="18000"/>
          </a:blip>
          <a:srcRect l="2475" t="5942" r="3825" b="10219"/>
          <a:stretch>
            <a:fillRect/>
          </a:stretch>
        </p:blipFill>
        <p:spPr bwMode="auto">
          <a:xfrm>
            <a:off x="1946275" y="3560763"/>
            <a:ext cx="7112000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533400" y="5045075"/>
            <a:ext cx="125412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/>
              <a:t>Fig. 11.18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257175" y="2017713"/>
            <a:ext cx="8621713" cy="1473200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0099"/>
                </a:solidFill>
              </a:rPr>
              <a:t>IPSPs:</a:t>
            </a:r>
            <a:endParaRPr lang="en-US" b="1"/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NT binding </a:t>
            </a:r>
            <a:r>
              <a:rPr lang="en-US">
                <a:sym typeface="WP IconicSymbolsA" pitchFamily="2" charset="2"/>
              </a:rPr>
              <a:t></a:t>
            </a:r>
            <a:r>
              <a:rPr lang="en-US">
                <a:sym typeface="WP MathA" pitchFamily="2" charset="2"/>
              </a:rPr>
              <a:t> membrane hyperpolarization by inc. permeability to K</a:t>
            </a:r>
            <a:r>
              <a:rPr lang="en-US" baseline="30000">
                <a:sym typeface="WP MathA" pitchFamily="2" charset="2"/>
              </a:rPr>
              <a:t>+</a:t>
            </a:r>
            <a:r>
              <a:rPr lang="en-US">
                <a:sym typeface="WP MathA" pitchFamily="2" charset="2"/>
              </a:rPr>
              <a:t> or Cl</a:t>
            </a:r>
            <a:r>
              <a:rPr lang="en-US" baseline="30000">
                <a:sym typeface="WP MathA" pitchFamily="2" charset="2"/>
              </a:rPr>
              <a:t>-</a:t>
            </a:r>
            <a:endParaRPr lang="en-US">
              <a:sym typeface="WP MathA" pitchFamily="2" charset="2"/>
            </a:endParaRP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What is the end result in terms of membrane potential?</a:t>
            </a:r>
          </a:p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0099"/>
                </a:solidFill>
                <a:sym typeface="CommonBullets" pitchFamily="34" charset="2"/>
              </a:rPr>
              <a:t>What is end result in terms of ease of generating an AP?</a:t>
            </a:r>
            <a:endParaRPr lang="en-US" b="1" i="1" u="sng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olidFill>
                  <a:srgbClr val="0066FF"/>
                </a:solidFill>
              </a:rPr>
              <a:t>2.2.4.5  define (in terms of EPSPs &amp; IPSPs): temporal summation, spatial summation; justify the role of the axon hillock as the neural integrator</a:t>
            </a: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411163" y="568325"/>
            <a:ext cx="7512050" cy="18637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 u="sng">
                <a:solidFill>
                  <a:srgbClr val="0066FF"/>
                </a:solidFill>
              </a:rPr>
              <a:t>C1.  Summation by Postsynaptic Neuron</a:t>
            </a: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>
                <a:solidFill>
                  <a:srgbClr val="0066FF"/>
                </a:solidFill>
                <a:sym typeface="CommonBullets" pitchFamily="34" charset="2"/>
              </a:rPr>
              <a:t>single</a:t>
            </a:r>
            <a:r>
              <a:rPr lang="en-US">
                <a:sym typeface="CommonBullets" pitchFamily="34" charset="2"/>
              </a:rPr>
              <a:t> EPSP cannot generate an AP</a:t>
            </a: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2 types of summation (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EPSPs </a:t>
            </a:r>
            <a:r>
              <a:rPr lang="en-US">
                <a:sym typeface="CommonBullets" pitchFamily="34" charset="2"/>
              </a:rPr>
              <a:t>&amp;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 IPSPs)</a:t>
            </a:r>
            <a:r>
              <a:rPr lang="en-US">
                <a:sym typeface="CommonBullets" pitchFamily="34" charset="2"/>
              </a:rPr>
              <a:t>:</a:t>
            </a:r>
            <a:endParaRPr lang="en-US" b="1">
              <a:solidFill>
                <a:srgbClr val="0066CC"/>
              </a:solidFill>
              <a:sym typeface="CommonBullets" pitchFamily="34" charset="2"/>
            </a:endParaRPr>
          </a:p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	   (i) 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temporal:  	  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(ii)  </a:t>
            </a:r>
            <a:r>
              <a:rPr lang="en-US" b="1" i="1">
                <a:solidFill>
                  <a:srgbClr val="0066CC"/>
                </a:solidFill>
                <a:sym typeface="CommonBullets" pitchFamily="34" charset="2"/>
              </a:rPr>
              <a:t>spatial:</a:t>
            </a:r>
          </a:p>
          <a:p>
            <a:pPr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axon hillock = </a:t>
            </a:r>
            <a:r>
              <a:rPr lang="en-US" b="1">
                <a:solidFill>
                  <a:srgbClr val="0066CC"/>
                </a:solidFill>
                <a:sym typeface="CommonBullets" pitchFamily="34" charset="2"/>
              </a:rPr>
              <a:t>neural integrator </a:t>
            </a:r>
            <a:r>
              <a:rPr lang="en-US">
                <a:solidFill>
                  <a:srgbClr val="0066CC"/>
                </a:solidFill>
                <a:sym typeface="CommonBullets" pitchFamily="34" charset="2"/>
              </a:rPr>
              <a:t>(numerous EPSPs &amp; IPSPs)</a:t>
            </a:r>
            <a:endParaRPr lang="en-US" b="1">
              <a:sym typeface="CommonBullets" pitchFamily="34" charset="2"/>
            </a:endParaRPr>
          </a:p>
          <a:p>
            <a:pPr algn="ctr" eaLnBrk="0" hangingPunct="0">
              <a:lnSpc>
                <a:spcPct val="5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most </a:t>
            </a:r>
            <a:r>
              <a:rPr lang="en-US" b="1">
                <a:solidFill>
                  <a:srgbClr val="0066FF"/>
                </a:solidFill>
                <a:sym typeface="CommonBullets" pitchFamily="34" charset="2"/>
              </a:rPr>
              <a:t>effective</a:t>
            </a:r>
            <a:r>
              <a:rPr lang="en-US">
                <a:sym typeface="CommonBullets" pitchFamily="34" charset="2"/>
              </a:rPr>
              <a:t> synapses:closest to axon hillock – </a:t>
            </a:r>
            <a:r>
              <a:rPr lang="en-US" i="1">
                <a:solidFill>
                  <a:srgbClr val="0066FF"/>
                </a:solidFill>
                <a:sym typeface="CommonBullets" pitchFamily="34" charset="2"/>
              </a:rPr>
              <a:t>why??</a:t>
            </a:r>
            <a:endParaRPr lang="en-US" i="1" u="sng">
              <a:solidFill>
                <a:srgbClr val="0066FF"/>
              </a:solidFill>
            </a:endParaRPr>
          </a:p>
        </p:txBody>
      </p:sp>
      <p:pic>
        <p:nvPicPr>
          <p:cNvPr id="65540" name="Picture 6" descr="E:\Chapter_11\B_JPEG_Images_and_Tables\a_labeled\figure_11_19_labeled.jpg"/>
          <p:cNvPicPr>
            <a:picLocks noChangeAspect="1" noChangeArrowheads="1"/>
          </p:cNvPicPr>
          <p:nvPr/>
        </p:nvPicPr>
        <p:blipFill>
          <a:blip r:embed="rId2" cstate="print"/>
          <a:srcRect l="1463" t="2515" r="3528" b="19592"/>
          <a:stretch>
            <a:fillRect/>
          </a:stretch>
        </p:blipFill>
        <p:spPr bwMode="auto">
          <a:xfrm>
            <a:off x="211138" y="2544763"/>
            <a:ext cx="8821737" cy="429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7793038" y="2190750"/>
            <a:ext cx="1273175" cy="36671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b="1">
                <a:solidFill>
                  <a:srgbClr val="0066CC"/>
                </a:solidFill>
              </a:rPr>
              <a:t>Fig. 11.19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1399</TotalTime>
  <Words>3617</Words>
  <Application>Microsoft Office PowerPoint</Application>
  <PresentationFormat>On-screen Show (4:3)</PresentationFormat>
  <Paragraphs>534</Paragraphs>
  <Slides>68</Slides>
  <Notes>4</Notes>
  <HiddenSlides>0</HiddenSlides>
  <MMClips>1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0" baseType="lpstr">
      <vt:lpstr>Default Design</vt:lpstr>
      <vt:lpstr>Clip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</vt:vector>
  </TitlesOfParts>
  <Company>University of Ottawa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Faculty of Medicine</dc:creator>
  <cp:lastModifiedBy>jcarnegie</cp:lastModifiedBy>
  <cp:revision>57</cp:revision>
  <dcterms:created xsi:type="dcterms:W3CDTF">2007-09-11T19:39:13Z</dcterms:created>
  <dcterms:modified xsi:type="dcterms:W3CDTF">2014-09-09T20:49:13Z</dcterms:modified>
</cp:coreProperties>
</file>