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saveSubsetFonts="1">
  <p:sldMasterIdLst>
    <p:sldMasterId id="2147483801" r:id="rId1"/>
  </p:sldMasterIdLst>
  <p:notesMasterIdLst>
    <p:notesMasterId r:id="rId54"/>
  </p:notesMasterIdLst>
  <p:handoutMasterIdLst>
    <p:handoutMasterId r:id="rId55"/>
  </p:handoutMasterIdLst>
  <p:sldIdLst>
    <p:sldId id="256" r:id="rId2"/>
    <p:sldId id="296" r:id="rId3"/>
    <p:sldId id="257" r:id="rId4"/>
    <p:sldId id="258" r:id="rId5"/>
    <p:sldId id="259" r:id="rId6"/>
    <p:sldId id="260" r:id="rId7"/>
    <p:sldId id="261" r:id="rId8"/>
    <p:sldId id="262" r:id="rId9"/>
    <p:sldId id="318" r:id="rId10"/>
    <p:sldId id="302" r:id="rId11"/>
    <p:sldId id="263" r:id="rId12"/>
    <p:sldId id="264" r:id="rId13"/>
    <p:sldId id="317" r:id="rId14"/>
    <p:sldId id="267" r:id="rId15"/>
    <p:sldId id="338" r:id="rId16"/>
    <p:sldId id="268" r:id="rId17"/>
    <p:sldId id="269" r:id="rId18"/>
    <p:sldId id="271" r:id="rId19"/>
    <p:sldId id="272" r:id="rId20"/>
    <p:sldId id="273" r:id="rId21"/>
    <p:sldId id="274" r:id="rId22"/>
    <p:sldId id="323" r:id="rId23"/>
    <p:sldId id="298" r:id="rId24"/>
    <p:sldId id="332" r:id="rId25"/>
    <p:sldId id="333" r:id="rId26"/>
    <p:sldId id="334" r:id="rId27"/>
    <p:sldId id="335" r:id="rId28"/>
    <p:sldId id="339" r:id="rId29"/>
    <p:sldId id="276" r:id="rId30"/>
    <p:sldId id="277" r:id="rId31"/>
    <p:sldId id="278" r:id="rId32"/>
    <p:sldId id="279" r:id="rId33"/>
    <p:sldId id="309" r:id="rId34"/>
    <p:sldId id="280" r:id="rId35"/>
    <p:sldId id="299" r:id="rId36"/>
    <p:sldId id="281" r:id="rId37"/>
    <p:sldId id="283" r:id="rId38"/>
    <p:sldId id="300" r:id="rId39"/>
    <p:sldId id="284" r:id="rId40"/>
    <p:sldId id="285" r:id="rId41"/>
    <p:sldId id="330" r:id="rId42"/>
    <p:sldId id="286" r:id="rId43"/>
    <p:sldId id="287" r:id="rId44"/>
    <p:sldId id="289" r:id="rId45"/>
    <p:sldId id="303" r:id="rId46"/>
    <p:sldId id="291" r:id="rId47"/>
    <p:sldId id="290" r:id="rId48"/>
    <p:sldId id="292" r:id="rId49"/>
    <p:sldId id="305" r:id="rId50"/>
    <p:sldId id="294" r:id="rId51"/>
    <p:sldId id="306" r:id="rId52"/>
    <p:sldId id="295" r:id="rId53"/>
  </p:sldIdLst>
  <p:sldSz cx="9144000" cy="6858000" type="screen4x3"/>
  <p:notesSz cx="6858000" cy="9144000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S Gothic" charset="-128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S Gothic" charset="-128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S Gothic" charset="-128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S Gothic" charset="-128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S Gothic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S Gothic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S Gothic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S Gothic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S Gothic" charset="-128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584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29" autoAdjust="0"/>
    <p:restoredTop sz="59463" autoAdjust="0"/>
  </p:normalViewPr>
  <p:slideViewPr>
    <p:cSldViewPr>
      <p:cViewPr varScale="1">
        <p:scale>
          <a:sx n="63" d="100"/>
          <a:sy n="63" d="100"/>
        </p:scale>
        <p:origin x="-1434" y="-10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0" y="-18201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2742" y="6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commentAuthors" Target="commentAuthor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5257C0-A6E1-4CF3-B09A-54C652ED14F9}" type="datetimeFigureOut">
              <a:rPr lang="en-CA" smtClean="0"/>
              <a:pPr/>
              <a:t>14/09/2016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AD3670-35E8-4969-95EC-FFAE51269B2E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060450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003300" y="695325"/>
            <a:ext cx="4846638" cy="34274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5122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2974975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FFFFFF"/>
                </a:solidFill>
                <a:latin typeface="Times New Roman" pitchFamily="16" charset="0"/>
              </a:defRPr>
            </a:lvl1pPr>
          </a:lstStyle>
          <a:p>
            <a:endParaRPr lang="fr-CA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3881438" y="0"/>
            <a:ext cx="2974975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FFFFFF"/>
                </a:solidFill>
                <a:latin typeface="Times New Roman" pitchFamily="16" charset="0"/>
              </a:defRPr>
            </a:lvl1pPr>
          </a:lstStyle>
          <a:p>
            <a:endParaRPr lang="fr-CA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8686800"/>
            <a:ext cx="2974975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FFFFFF"/>
                </a:solidFill>
                <a:latin typeface="Times New Roman" pitchFamily="16" charset="0"/>
              </a:defRPr>
            </a:lvl1pPr>
          </a:lstStyle>
          <a:p>
            <a:endParaRPr lang="fr-CA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FFFFFF"/>
                </a:solidFill>
                <a:latin typeface="Times New Roman" pitchFamily="16" charset="0"/>
              </a:defRPr>
            </a:lvl1pPr>
          </a:lstStyle>
          <a:p>
            <a:fld id="{DDD2EE87-BDF4-4266-88A9-C1CFD3C67C47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263819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0AEA41B-3AB3-4CFA-A819-4302CB6258C5}" type="slidenum">
              <a:rPr lang="fr-CA"/>
              <a:pPr/>
              <a:t>1</a:t>
            </a:fld>
            <a:endParaRPr lang="fr-CA"/>
          </a:p>
        </p:txBody>
      </p:sp>
      <p:sp>
        <p:nvSpPr>
          <p:cNvPr id="47105" name="Text Box 1"/>
          <p:cNvSpPr txBox="1">
            <a:spLocks noChangeArrowheads="1"/>
          </p:cNvSpPr>
          <p:nvPr/>
        </p:nvSpPr>
        <p:spPr bwMode="auto">
          <a:xfrm>
            <a:off x="0" y="0"/>
            <a:ext cx="1588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 anchor="b"/>
          <a:lstStyle/>
          <a:p>
            <a:pPr>
              <a:lnSpc>
                <a:spcPct val="101000"/>
              </a:lnSpc>
            </a:pPr>
            <a:fld id="{11F95BA1-7B65-40C6-88E2-99A32356C47E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1</a:t>
            </a:fld>
            <a:fld id="{93A8EED3-FC6D-448A-BBA2-A7A7F0DAB55A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1</a:t>
            </a:fld>
            <a:endParaRPr lang="fr-CA" b="1">
              <a:solidFill>
                <a:srgbClr val="FFFFFF"/>
              </a:solidFill>
              <a:latin typeface="Tahoma" charset="0"/>
            </a:endParaRPr>
          </a:p>
        </p:txBody>
      </p:sp>
      <p:sp>
        <p:nvSpPr>
          <p:cNvPr id="47106" name="Rectangle 2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1413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Rectangle 3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2040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1413" y="695325"/>
            <a:ext cx="4570412" cy="34274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DDD2EE87-BDF4-4266-88A9-C1CFD3C67C47}" type="slidenum">
              <a:rPr lang="fr-CA" smtClean="0"/>
              <a:pPr/>
              <a:t>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477758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756B076-80D7-4A1B-9EBB-74BE557A8277}" type="slidenum">
              <a:rPr lang="fr-CA"/>
              <a:pPr/>
              <a:t>3</a:t>
            </a:fld>
            <a:endParaRPr lang="fr-CA"/>
          </a:p>
        </p:txBody>
      </p:sp>
      <p:sp>
        <p:nvSpPr>
          <p:cNvPr id="48129" name="Text Box 1"/>
          <p:cNvSpPr txBox="1">
            <a:spLocks noChangeArrowheads="1"/>
          </p:cNvSpPr>
          <p:nvPr/>
        </p:nvSpPr>
        <p:spPr bwMode="auto">
          <a:xfrm>
            <a:off x="0" y="0"/>
            <a:ext cx="1588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 anchor="b"/>
          <a:lstStyle/>
          <a:p>
            <a:pPr>
              <a:lnSpc>
                <a:spcPct val="101000"/>
              </a:lnSpc>
            </a:pPr>
            <a:fld id="{724B15B7-656E-4CB0-B544-C202023ECFB2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3</a:t>
            </a:fld>
            <a:fld id="{C70A5C2B-0CC0-4380-B10D-F0C73BF7D20D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3</a:t>
            </a:fld>
            <a:endParaRPr lang="fr-CA" b="1">
              <a:solidFill>
                <a:srgbClr val="FFFFFF"/>
              </a:solidFill>
              <a:latin typeface="Tahoma" charset="0"/>
            </a:endParaRPr>
          </a:p>
        </p:txBody>
      </p:sp>
      <p:sp>
        <p:nvSpPr>
          <p:cNvPr id="48130" name="Rectangle 2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1413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Rectangle 3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17765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6D9D2B9-7284-4818-95C4-A5B84BEC26E0}" type="slidenum">
              <a:rPr lang="fr-CA"/>
              <a:pPr/>
              <a:t>4</a:t>
            </a:fld>
            <a:endParaRPr lang="fr-CA"/>
          </a:p>
        </p:txBody>
      </p:sp>
      <p:sp>
        <p:nvSpPr>
          <p:cNvPr id="4915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1413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66949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CA37046-0D2F-4749-B38F-FB8A45058396}" type="slidenum">
              <a:rPr lang="fr-CA"/>
              <a:pPr/>
              <a:t>5</a:t>
            </a:fld>
            <a:endParaRPr lang="fr-CA"/>
          </a:p>
        </p:txBody>
      </p:sp>
      <p:sp>
        <p:nvSpPr>
          <p:cNvPr id="50177" name="Text Box 1"/>
          <p:cNvSpPr txBox="1">
            <a:spLocks noChangeArrowheads="1"/>
          </p:cNvSpPr>
          <p:nvPr/>
        </p:nvSpPr>
        <p:spPr bwMode="auto">
          <a:xfrm>
            <a:off x="3884613" y="8713788"/>
            <a:ext cx="2971800" cy="458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7784880D-90ED-46BB-9481-E703F1BD6578}" type="slidenum">
              <a:rPr lang="en-US" sz="1200">
                <a:solidFill>
                  <a:srgbClr val="000000"/>
                </a:solidFill>
              </a:rPr>
              <a:pPr algn="r" hangingPunct="1">
                <a:lnSpc>
                  <a:spcPct val="100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5</a:t>
            </a:fld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1135063" y="687388"/>
            <a:ext cx="4589462" cy="34417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50179" name="Rectangle 3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80921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A6D9474-463B-4163-B040-13CD7FB7026B}" type="slidenum">
              <a:rPr lang="fr-CA"/>
              <a:pPr/>
              <a:t>6</a:t>
            </a:fld>
            <a:endParaRPr lang="fr-CA"/>
          </a:p>
        </p:txBody>
      </p:sp>
      <p:sp>
        <p:nvSpPr>
          <p:cNvPr id="5120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1413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54750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4608A30-572F-4C87-94AF-BDFBE99DD867}" type="slidenum">
              <a:rPr lang="fr-CA"/>
              <a:pPr/>
              <a:t>7</a:t>
            </a:fld>
            <a:endParaRPr lang="fr-CA"/>
          </a:p>
        </p:txBody>
      </p:sp>
      <p:sp>
        <p:nvSpPr>
          <p:cNvPr id="52225" name="Text Box 1"/>
          <p:cNvSpPr txBox="1">
            <a:spLocks noChangeArrowheads="1"/>
          </p:cNvSpPr>
          <p:nvPr/>
        </p:nvSpPr>
        <p:spPr bwMode="auto">
          <a:xfrm>
            <a:off x="0" y="0"/>
            <a:ext cx="1588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 anchor="b"/>
          <a:lstStyle/>
          <a:p>
            <a:pPr>
              <a:lnSpc>
                <a:spcPct val="101000"/>
              </a:lnSpc>
            </a:pPr>
            <a:fld id="{0E4946CF-6F5B-4BB8-A2D4-82F550892E3B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7</a:t>
            </a:fld>
            <a:fld id="{4358E36F-AC6E-420E-A467-C863249CC22F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7</a:t>
            </a:fld>
            <a:endParaRPr lang="fr-CA" b="1">
              <a:solidFill>
                <a:srgbClr val="FFFFFF"/>
              </a:solidFill>
              <a:latin typeface="Tahoma" charset="0"/>
            </a:endParaRPr>
          </a:p>
        </p:txBody>
      </p:sp>
      <p:sp>
        <p:nvSpPr>
          <p:cNvPr id="52226" name="Rectangle 2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1413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Rectangle 3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36707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304EB96-7BE7-4250-9DC1-5C01CDC37B52}" type="slidenum">
              <a:rPr lang="fr-CA"/>
              <a:pPr/>
              <a:t>8</a:t>
            </a:fld>
            <a:endParaRPr lang="fr-CA"/>
          </a:p>
        </p:txBody>
      </p:sp>
      <p:sp>
        <p:nvSpPr>
          <p:cNvPr id="53249" name="Text Box 1"/>
          <p:cNvSpPr txBox="1">
            <a:spLocks noChangeArrowheads="1"/>
          </p:cNvSpPr>
          <p:nvPr/>
        </p:nvSpPr>
        <p:spPr bwMode="auto">
          <a:xfrm>
            <a:off x="0" y="0"/>
            <a:ext cx="1588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 anchor="b"/>
          <a:lstStyle/>
          <a:p>
            <a:pPr>
              <a:lnSpc>
                <a:spcPct val="101000"/>
              </a:lnSpc>
            </a:pPr>
            <a:fld id="{043EB4BA-7578-4D43-A33A-9898920A65CE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8</a:t>
            </a:fld>
            <a:fld id="{EC1F461D-BCD1-41A7-957B-EACC509A4298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8</a:t>
            </a:fld>
            <a:endParaRPr lang="fr-CA" b="1">
              <a:solidFill>
                <a:srgbClr val="FFFFFF"/>
              </a:solidFill>
              <a:latin typeface="Tahoma" charset="0"/>
            </a:endParaRPr>
          </a:p>
        </p:txBody>
      </p:sp>
      <p:sp>
        <p:nvSpPr>
          <p:cNvPr id="53250" name="Rectangle 2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1413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Rectangle 3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pPr marL="228600" indent="-22860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9045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1413" y="695325"/>
            <a:ext cx="4570412" cy="34274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3011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6510F0-C1B7-40FB-A8FF-D573B487FBB9}" type="slidenum">
              <a:rPr lang="en-US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US" dirty="0" smtClean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16773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1413" y="695325"/>
            <a:ext cx="4570412" cy="34274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DDD2EE87-BDF4-4266-88A9-C1CFD3C67C47}" type="slidenum">
              <a:rPr lang="fr-CA" smtClean="0"/>
              <a:pPr/>
              <a:t>10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860236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6E1BC1E-1B6A-4F63-83C1-85AA84E10F2D}" type="slidenum">
              <a:rPr lang="fr-CA"/>
              <a:pPr/>
              <a:t>11</a:t>
            </a:fld>
            <a:endParaRPr lang="fr-CA"/>
          </a:p>
        </p:txBody>
      </p:sp>
      <p:sp>
        <p:nvSpPr>
          <p:cNvPr id="54273" name="Text Box 1"/>
          <p:cNvSpPr txBox="1">
            <a:spLocks noChangeArrowheads="1"/>
          </p:cNvSpPr>
          <p:nvPr/>
        </p:nvSpPr>
        <p:spPr bwMode="auto">
          <a:xfrm>
            <a:off x="0" y="0"/>
            <a:ext cx="1588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 anchor="b"/>
          <a:lstStyle/>
          <a:p>
            <a:pPr>
              <a:lnSpc>
                <a:spcPct val="101000"/>
              </a:lnSpc>
            </a:pPr>
            <a:fld id="{D9DB3528-2584-4525-825D-2BDF81D23830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11</a:t>
            </a:fld>
            <a:fld id="{863F80EA-378E-4B7E-9A1F-2C11A1B60617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11</a:t>
            </a:fld>
            <a:endParaRPr lang="fr-CA" b="1">
              <a:solidFill>
                <a:srgbClr val="FFFFFF"/>
              </a:solidFill>
              <a:latin typeface="Tahoma" charset="0"/>
            </a:endParaRPr>
          </a:p>
        </p:txBody>
      </p:sp>
      <p:sp>
        <p:nvSpPr>
          <p:cNvPr id="54274" name="Rectangle 2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1413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Rectangle 3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6652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A2E940D-4C83-4E28-B6C0-73C4BEF6F167}" type="slidenum">
              <a:rPr lang="fr-CA"/>
              <a:pPr/>
              <a:t>12</a:t>
            </a:fld>
            <a:endParaRPr lang="fr-CA"/>
          </a:p>
        </p:txBody>
      </p:sp>
      <p:sp>
        <p:nvSpPr>
          <p:cNvPr id="55297" name="Text Box 1"/>
          <p:cNvSpPr txBox="1">
            <a:spLocks noChangeArrowheads="1"/>
          </p:cNvSpPr>
          <p:nvPr/>
        </p:nvSpPr>
        <p:spPr bwMode="auto">
          <a:xfrm>
            <a:off x="3884613" y="8713788"/>
            <a:ext cx="2971800" cy="458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FCE5A310-36E4-410A-96CF-A959BDB62A74}" type="slidenum">
              <a:rPr lang="en-US" sz="1200">
                <a:solidFill>
                  <a:srgbClr val="000000"/>
                </a:solidFill>
              </a:rPr>
              <a:pPr algn="r" hangingPunct="1">
                <a:lnSpc>
                  <a:spcPct val="100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12</a:t>
            </a:fld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55298" name="Text Box 2"/>
          <p:cNvSpPr txBox="1">
            <a:spLocks noChangeArrowheads="1"/>
          </p:cNvSpPr>
          <p:nvPr/>
        </p:nvSpPr>
        <p:spPr bwMode="auto">
          <a:xfrm>
            <a:off x="1135063" y="687388"/>
            <a:ext cx="4589462" cy="34417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55299" name="Rectangle 3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1204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1413" y="695325"/>
            <a:ext cx="4570412" cy="34274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24579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4A60102-FFD1-4750-9422-B60A399F37FE}" type="slidenum">
              <a:rPr lang="en-US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en-US" dirty="0" smtClean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99750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1D6FB9B-5972-4F89-9D1D-C320654FF67A}" type="slidenum">
              <a:rPr lang="fr-CA"/>
              <a:pPr/>
              <a:t>14</a:t>
            </a:fld>
            <a:endParaRPr lang="fr-CA"/>
          </a:p>
        </p:txBody>
      </p:sp>
      <p:sp>
        <p:nvSpPr>
          <p:cNvPr id="5836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1413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5662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209F2E5-47FE-47F3-A722-1A38F3DA9B84}" type="slidenum">
              <a:rPr lang="fr-CA"/>
              <a:pPr/>
              <a:t>15</a:t>
            </a:fld>
            <a:endParaRPr lang="fr-CA"/>
          </a:p>
        </p:txBody>
      </p:sp>
      <p:sp>
        <p:nvSpPr>
          <p:cNvPr id="60417" name="Text Box 1"/>
          <p:cNvSpPr txBox="1">
            <a:spLocks noChangeArrowheads="1"/>
          </p:cNvSpPr>
          <p:nvPr/>
        </p:nvSpPr>
        <p:spPr bwMode="auto">
          <a:xfrm>
            <a:off x="3884613" y="8713788"/>
            <a:ext cx="2971800" cy="458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127AF20C-536A-4D6B-8733-FD48FE5D3CA6}" type="slidenum">
              <a:rPr lang="en-US" sz="1200">
                <a:solidFill>
                  <a:srgbClr val="000000"/>
                </a:solidFill>
              </a:rPr>
              <a:pPr algn="r" hangingPunct="1">
                <a:lnSpc>
                  <a:spcPct val="100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15</a:t>
            </a:fld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1135063" y="687388"/>
            <a:ext cx="4589462" cy="34417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0419" name="Rectangle 3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15194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29CE233-7372-42B7-A186-AB0E07E512A2}" type="slidenum">
              <a:rPr lang="fr-CA"/>
              <a:pPr/>
              <a:t>16</a:t>
            </a:fld>
            <a:endParaRPr lang="fr-CA"/>
          </a:p>
        </p:txBody>
      </p:sp>
      <p:sp>
        <p:nvSpPr>
          <p:cNvPr id="59393" name="Text Box 1"/>
          <p:cNvSpPr txBox="1">
            <a:spLocks noChangeArrowheads="1"/>
          </p:cNvSpPr>
          <p:nvPr/>
        </p:nvSpPr>
        <p:spPr bwMode="auto">
          <a:xfrm>
            <a:off x="0" y="0"/>
            <a:ext cx="1588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 anchor="b"/>
          <a:lstStyle/>
          <a:p>
            <a:pPr>
              <a:lnSpc>
                <a:spcPct val="101000"/>
              </a:lnSpc>
            </a:pPr>
            <a:fld id="{0ECCE8AC-4520-4826-B56A-ECBB9BF23A67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16</a:t>
            </a:fld>
            <a:fld id="{39087653-440F-4ADB-8244-E7A7D9C22628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16</a:t>
            </a:fld>
            <a:endParaRPr lang="fr-CA" b="1">
              <a:solidFill>
                <a:srgbClr val="FFFFFF"/>
              </a:solidFill>
              <a:latin typeface="Tahoma" charset="0"/>
            </a:endParaRPr>
          </a:p>
        </p:txBody>
      </p:sp>
      <p:sp>
        <p:nvSpPr>
          <p:cNvPr id="59394" name="Rectangle 2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1413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Rectangle 3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27117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209F2E5-47FE-47F3-A722-1A38F3DA9B84}" type="slidenum">
              <a:rPr lang="fr-CA"/>
              <a:pPr/>
              <a:t>17</a:t>
            </a:fld>
            <a:endParaRPr lang="fr-CA"/>
          </a:p>
        </p:txBody>
      </p:sp>
      <p:sp>
        <p:nvSpPr>
          <p:cNvPr id="60417" name="Text Box 1"/>
          <p:cNvSpPr txBox="1">
            <a:spLocks noChangeArrowheads="1"/>
          </p:cNvSpPr>
          <p:nvPr/>
        </p:nvSpPr>
        <p:spPr bwMode="auto">
          <a:xfrm>
            <a:off x="3884613" y="8713788"/>
            <a:ext cx="2971800" cy="458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127AF20C-536A-4D6B-8733-FD48FE5D3CA6}" type="slidenum">
              <a:rPr lang="en-US" sz="1200">
                <a:solidFill>
                  <a:srgbClr val="000000"/>
                </a:solidFill>
              </a:rPr>
              <a:pPr algn="r" hangingPunct="1">
                <a:lnSpc>
                  <a:spcPct val="100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17</a:t>
            </a:fld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1135063" y="687388"/>
            <a:ext cx="4589462" cy="34417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0419" name="Rectangle 3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2604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144167D-3EFA-457A-8B16-DB128B8A36B5}" type="slidenum">
              <a:rPr lang="fr-CA"/>
              <a:pPr/>
              <a:t>18</a:t>
            </a:fld>
            <a:endParaRPr lang="fr-CA"/>
          </a:p>
        </p:txBody>
      </p:sp>
      <p:sp>
        <p:nvSpPr>
          <p:cNvPr id="6246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1413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3152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42A516A-8E86-40DA-B5D0-1A531E177BD5}" type="slidenum">
              <a:rPr lang="fr-CA"/>
              <a:pPr/>
              <a:t>19</a:t>
            </a:fld>
            <a:endParaRPr lang="fr-CA"/>
          </a:p>
        </p:txBody>
      </p:sp>
      <p:sp>
        <p:nvSpPr>
          <p:cNvPr id="63489" name="Text Box 1"/>
          <p:cNvSpPr txBox="1">
            <a:spLocks noChangeArrowheads="1"/>
          </p:cNvSpPr>
          <p:nvPr/>
        </p:nvSpPr>
        <p:spPr bwMode="auto">
          <a:xfrm>
            <a:off x="0" y="0"/>
            <a:ext cx="1588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 anchor="b"/>
          <a:lstStyle/>
          <a:p>
            <a:pPr>
              <a:lnSpc>
                <a:spcPct val="101000"/>
              </a:lnSpc>
            </a:pPr>
            <a:fld id="{F44891A1-AC2D-4F7F-A6D0-E2E32F7B025B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19</a:t>
            </a:fld>
            <a:fld id="{F5CB687B-7CDD-4EC2-95CF-B5716EADE89E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19</a:t>
            </a:fld>
            <a:endParaRPr lang="fr-CA" b="1">
              <a:solidFill>
                <a:srgbClr val="FFFFFF"/>
              </a:solidFill>
              <a:latin typeface="Tahoma" charset="0"/>
            </a:endParaRPr>
          </a:p>
        </p:txBody>
      </p:sp>
      <p:sp>
        <p:nvSpPr>
          <p:cNvPr id="63490" name="Rectangle 2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1413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Rectangle 3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44124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51A312C-178B-42E2-9D2B-45878BC7037A}" type="slidenum">
              <a:rPr lang="fr-CA"/>
              <a:pPr/>
              <a:t>20</a:t>
            </a:fld>
            <a:endParaRPr lang="fr-CA"/>
          </a:p>
        </p:txBody>
      </p:sp>
      <p:sp>
        <p:nvSpPr>
          <p:cNvPr id="64513" name="Text Box 1"/>
          <p:cNvSpPr txBox="1">
            <a:spLocks noChangeArrowheads="1"/>
          </p:cNvSpPr>
          <p:nvPr/>
        </p:nvSpPr>
        <p:spPr bwMode="auto">
          <a:xfrm>
            <a:off x="0" y="0"/>
            <a:ext cx="1588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 anchor="b"/>
          <a:lstStyle/>
          <a:p>
            <a:pPr>
              <a:lnSpc>
                <a:spcPct val="101000"/>
              </a:lnSpc>
            </a:pPr>
            <a:fld id="{5379C438-583E-4286-8E85-F6965273B1F5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20</a:t>
            </a:fld>
            <a:fld id="{B7B6CF3B-5DBB-477F-8018-6C2F4EDDDFC9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20</a:t>
            </a:fld>
            <a:endParaRPr lang="fr-CA" b="1">
              <a:solidFill>
                <a:srgbClr val="FFFFFF"/>
              </a:solidFill>
              <a:latin typeface="Tahoma" charset="0"/>
            </a:endParaRPr>
          </a:p>
        </p:txBody>
      </p:sp>
      <p:sp>
        <p:nvSpPr>
          <p:cNvPr id="64514" name="Rectangle 2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1413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Rectangle 3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894092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7D30F9E-536F-4705-BFDE-FA58DEBC9A4F}" type="slidenum">
              <a:rPr lang="fr-CA"/>
              <a:pPr/>
              <a:t>21</a:t>
            </a:fld>
            <a:endParaRPr lang="fr-CA"/>
          </a:p>
        </p:txBody>
      </p:sp>
      <p:sp>
        <p:nvSpPr>
          <p:cNvPr id="65537" name="Text Box 1"/>
          <p:cNvSpPr txBox="1">
            <a:spLocks noChangeArrowheads="1"/>
          </p:cNvSpPr>
          <p:nvPr/>
        </p:nvSpPr>
        <p:spPr bwMode="auto">
          <a:xfrm>
            <a:off x="0" y="0"/>
            <a:ext cx="1588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 anchor="b"/>
          <a:lstStyle/>
          <a:p>
            <a:pPr>
              <a:lnSpc>
                <a:spcPct val="101000"/>
              </a:lnSpc>
            </a:pPr>
            <a:fld id="{8F31A8E8-970B-48BA-9FFA-B12D4368D93A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21</a:t>
            </a:fld>
            <a:fld id="{09034BA5-C7EE-48FD-B55D-5A45A212D396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21</a:t>
            </a:fld>
            <a:endParaRPr lang="fr-CA" b="1">
              <a:solidFill>
                <a:srgbClr val="FFFFFF"/>
              </a:solidFill>
              <a:latin typeface="Tahoma" charset="0"/>
            </a:endParaRPr>
          </a:p>
        </p:txBody>
      </p:sp>
      <p:sp>
        <p:nvSpPr>
          <p:cNvPr id="65538" name="Rectangle 2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1413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Rectangle 3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10071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9DAFC91-1E93-450D-9786-E1A4B27E6157}" type="slidenum">
              <a:rPr lang="fr-CA"/>
              <a:pPr/>
              <a:t>22</a:t>
            </a:fld>
            <a:endParaRPr lang="fr-CA"/>
          </a:p>
        </p:txBody>
      </p:sp>
      <p:sp>
        <p:nvSpPr>
          <p:cNvPr id="6656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1413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65451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1413" y="695325"/>
            <a:ext cx="4570412" cy="34274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DDD2EE87-BDF4-4266-88A9-C1CFD3C67C47}" type="slidenum">
              <a:rPr lang="fr-CA" smtClean="0"/>
              <a:pPr/>
              <a:t>23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7540668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9B497A9-F04B-4B00-BAF2-D6E9E04DE2A9}" type="slidenum">
              <a:rPr lang="fr-CA"/>
              <a:pPr/>
              <a:t>25</a:t>
            </a:fld>
            <a:endParaRPr lang="fr-CA"/>
          </a:p>
        </p:txBody>
      </p:sp>
      <p:sp>
        <p:nvSpPr>
          <p:cNvPr id="96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1413" y="695325"/>
            <a:ext cx="4570412" cy="3427413"/>
          </a:xfrm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63897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B674E2-0C35-4E85-8EAC-59D11EC1B551}" type="slidenum">
              <a:rPr lang="en-US"/>
              <a:pPr/>
              <a:t>26</a:t>
            </a:fld>
            <a:endParaRPr lang="en-US"/>
          </a:p>
        </p:txBody>
      </p:sp>
      <p:sp>
        <p:nvSpPr>
          <p:cNvPr id="1735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1413" y="695325"/>
            <a:ext cx="4570412" cy="3427413"/>
          </a:xfrm>
          <a:ln/>
        </p:spPr>
      </p:sp>
      <p:sp>
        <p:nvSpPr>
          <p:cNvPr id="1735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576224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B674E2-0C35-4E85-8EAC-59D11EC1B551}" type="slidenum">
              <a:rPr lang="en-US"/>
              <a:pPr/>
              <a:t>27</a:t>
            </a:fld>
            <a:endParaRPr lang="en-US"/>
          </a:p>
        </p:txBody>
      </p:sp>
      <p:sp>
        <p:nvSpPr>
          <p:cNvPr id="1735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1413" y="695325"/>
            <a:ext cx="4570412" cy="3427413"/>
          </a:xfrm>
          <a:ln/>
        </p:spPr>
      </p:sp>
      <p:sp>
        <p:nvSpPr>
          <p:cNvPr id="1735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617872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B674E2-0C35-4E85-8EAC-59D11EC1B551}" type="slidenum">
              <a:rPr lang="en-US"/>
              <a:pPr/>
              <a:t>28</a:t>
            </a:fld>
            <a:endParaRPr lang="en-US"/>
          </a:p>
        </p:txBody>
      </p:sp>
      <p:sp>
        <p:nvSpPr>
          <p:cNvPr id="1735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1413" y="695325"/>
            <a:ext cx="4570412" cy="3427413"/>
          </a:xfrm>
          <a:ln/>
        </p:spPr>
      </p:sp>
      <p:sp>
        <p:nvSpPr>
          <p:cNvPr id="1735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021300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4874C1F-E32D-4191-9D38-38EDA5F620FB}" type="slidenum">
              <a:rPr lang="fr-CA"/>
              <a:pPr/>
              <a:t>29</a:t>
            </a:fld>
            <a:endParaRPr lang="fr-CA"/>
          </a:p>
        </p:txBody>
      </p:sp>
      <p:sp>
        <p:nvSpPr>
          <p:cNvPr id="67585" name="Text Box 1"/>
          <p:cNvSpPr txBox="1">
            <a:spLocks noChangeArrowheads="1"/>
          </p:cNvSpPr>
          <p:nvPr/>
        </p:nvSpPr>
        <p:spPr bwMode="auto">
          <a:xfrm>
            <a:off x="0" y="0"/>
            <a:ext cx="1588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 anchor="b"/>
          <a:lstStyle/>
          <a:p>
            <a:pPr>
              <a:lnSpc>
                <a:spcPct val="101000"/>
              </a:lnSpc>
            </a:pPr>
            <a:fld id="{5B6FF193-8C8D-4884-91E7-3B288387AB85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29</a:t>
            </a:fld>
            <a:fld id="{A8FDB6F2-84C1-4568-A0F8-44CE48F9F52A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29</a:t>
            </a:fld>
            <a:endParaRPr lang="fr-CA" b="1">
              <a:solidFill>
                <a:srgbClr val="FFFFFF"/>
              </a:solidFill>
              <a:latin typeface="Tahoma" charset="0"/>
            </a:endParaRPr>
          </a:p>
        </p:txBody>
      </p:sp>
      <p:sp>
        <p:nvSpPr>
          <p:cNvPr id="67586" name="Rectangle 2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1413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Rectangle 3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016356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7B3886B-CC53-4319-9B44-5D788162B935}" type="slidenum">
              <a:rPr lang="fr-CA"/>
              <a:pPr/>
              <a:t>30</a:t>
            </a:fld>
            <a:endParaRPr lang="fr-CA"/>
          </a:p>
        </p:txBody>
      </p:sp>
      <p:sp>
        <p:nvSpPr>
          <p:cNvPr id="68609" name="Text Box 1"/>
          <p:cNvSpPr txBox="1">
            <a:spLocks noChangeArrowheads="1"/>
          </p:cNvSpPr>
          <p:nvPr/>
        </p:nvSpPr>
        <p:spPr bwMode="auto">
          <a:xfrm>
            <a:off x="3884613" y="8713788"/>
            <a:ext cx="2971800" cy="458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C785085F-5D11-4B1B-B2CA-CDDF3C579410}" type="slidenum">
              <a:rPr lang="en-US" sz="1200">
                <a:solidFill>
                  <a:srgbClr val="000000"/>
                </a:solidFill>
              </a:rPr>
              <a:pPr algn="r" hangingPunct="1">
                <a:lnSpc>
                  <a:spcPct val="100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30</a:t>
            </a:fld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68610" name="Text Box 2"/>
          <p:cNvSpPr txBox="1">
            <a:spLocks noChangeArrowheads="1"/>
          </p:cNvSpPr>
          <p:nvPr/>
        </p:nvSpPr>
        <p:spPr bwMode="auto">
          <a:xfrm>
            <a:off x="1135063" y="687388"/>
            <a:ext cx="4589462" cy="34417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68611" name="Text Box 3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57688"/>
            <a:ext cx="5486400" cy="4129087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/>
          <a:lstStyle/>
          <a:p>
            <a:pPr eaLnBrk="1" hangingPunct="1">
              <a:spcBef>
                <a:spcPts val="4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726236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95EA1B1-191B-463D-9337-871C908904B7}" type="slidenum">
              <a:rPr lang="fr-CA"/>
              <a:pPr/>
              <a:t>31</a:t>
            </a:fld>
            <a:endParaRPr lang="fr-CA"/>
          </a:p>
        </p:txBody>
      </p:sp>
      <p:sp>
        <p:nvSpPr>
          <p:cNvPr id="69633" name="Text Box 1"/>
          <p:cNvSpPr txBox="1">
            <a:spLocks noChangeArrowheads="1"/>
          </p:cNvSpPr>
          <p:nvPr/>
        </p:nvSpPr>
        <p:spPr bwMode="auto">
          <a:xfrm>
            <a:off x="0" y="0"/>
            <a:ext cx="1588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 anchor="b"/>
          <a:lstStyle/>
          <a:p>
            <a:pPr>
              <a:lnSpc>
                <a:spcPct val="101000"/>
              </a:lnSpc>
            </a:pPr>
            <a:fld id="{ADC85CAD-A0CB-4E16-8544-500B116FB826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31</a:t>
            </a:fld>
            <a:fld id="{639A3902-0160-468A-AA07-F23DC43930D9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31</a:t>
            </a:fld>
            <a:endParaRPr lang="fr-CA" b="1">
              <a:solidFill>
                <a:srgbClr val="FFFFFF"/>
              </a:solidFill>
              <a:latin typeface="Tahoma" charset="0"/>
            </a:endParaRPr>
          </a:p>
        </p:txBody>
      </p:sp>
      <p:sp>
        <p:nvSpPr>
          <p:cNvPr id="69634" name="Rectangle 2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1413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Rectangle 3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036417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26A5643-5B79-4A53-B1FD-3D27D258AE77}" type="slidenum">
              <a:rPr lang="fr-CA"/>
              <a:pPr/>
              <a:t>32</a:t>
            </a:fld>
            <a:endParaRPr lang="fr-CA"/>
          </a:p>
        </p:txBody>
      </p:sp>
      <p:sp>
        <p:nvSpPr>
          <p:cNvPr id="70657" name="Text Box 1"/>
          <p:cNvSpPr txBox="1">
            <a:spLocks noChangeArrowheads="1"/>
          </p:cNvSpPr>
          <p:nvPr/>
        </p:nvSpPr>
        <p:spPr bwMode="auto">
          <a:xfrm>
            <a:off x="0" y="0"/>
            <a:ext cx="1588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 anchor="b"/>
          <a:lstStyle/>
          <a:p>
            <a:pPr>
              <a:lnSpc>
                <a:spcPct val="101000"/>
              </a:lnSpc>
            </a:pPr>
            <a:fld id="{AC8E4F75-3895-41A6-A81D-9A8756C28C2A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32</a:t>
            </a:fld>
            <a:fld id="{12784536-F857-4597-8811-0CA284D040A3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32</a:t>
            </a:fld>
            <a:endParaRPr lang="fr-CA" b="1">
              <a:solidFill>
                <a:srgbClr val="FFFFFF"/>
              </a:solidFill>
              <a:latin typeface="Tahoma" charset="0"/>
            </a:endParaRPr>
          </a:p>
        </p:txBody>
      </p:sp>
      <p:sp>
        <p:nvSpPr>
          <p:cNvPr id="70658" name="Rectangle 2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1413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Rectangle 3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336977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1413" y="695325"/>
            <a:ext cx="4570412" cy="34274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DDD2EE87-BDF4-4266-88A9-C1CFD3C67C47}" type="slidenum">
              <a:rPr lang="fr-CA" smtClean="0"/>
              <a:pPr/>
              <a:t>33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9207895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7B2DF1A-D4C6-4E4F-8320-866F8E010377}" type="slidenum">
              <a:rPr lang="fr-CA"/>
              <a:pPr/>
              <a:t>34</a:t>
            </a:fld>
            <a:endParaRPr lang="fr-CA"/>
          </a:p>
        </p:txBody>
      </p:sp>
      <p:sp>
        <p:nvSpPr>
          <p:cNvPr id="7168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1413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843681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1413" y="695325"/>
            <a:ext cx="4570412" cy="34274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DDD2EE87-BDF4-4266-88A9-C1CFD3C67C47}" type="slidenum">
              <a:rPr lang="fr-CA" smtClean="0"/>
              <a:pPr/>
              <a:t>35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9275493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ACA7740-DEBD-4803-B9BB-B25774F8AA92}" type="slidenum">
              <a:rPr lang="fr-CA"/>
              <a:pPr/>
              <a:t>36</a:t>
            </a:fld>
            <a:endParaRPr lang="fr-CA"/>
          </a:p>
        </p:txBody>
      </p:sp>
      <p:sp>
        <p:nvSpPr>
          <p:cNvPr id="72705" name="Text Box 1"/>
          <p:cNvSpPr txBox="1">
            <a:spLocks noChangeArrowheads="1"/>
          </p:cNvSpPr>
          <p:nvPr/>
        </p:nvSpPr>
        <p:spPr bwMode="auto">
          <a:xfrm>
            <a:off x="0" y="0"/>
            <a:ext cx="1588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 anchor="b"/>
          <a:lstStyle/>
          <a:p>
            <a:pPr>
              <a:lnSpc>
                <a:spcPct val="101000"/>
              </a:lnSpc>
            </a:pPr>
            <a:fld id="{D60B4AEC-BA61-44FC-B70B-CB80ECD16326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36</a:t>
            </a:fld>
            <a:fld id="{CA73E2E7-C9FA-4DA5-8D48-8EF048DD41C7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36</a:t>
            </a:fld>
            <a:endParaRPr lang="fr-CA" b="1">
              <a:solidFill>
                <a:srgbClr val="FFFFFF"/>
              </a:solidFill>
              <a:latin typeface="Tahoma" charset="0"/>
            </a:endParaRPr>
          </a:p>
        </p:txBody>
      </p:sp>
      <p:sp>
        <p:nvSpPr>
          <p:cNvPr id="72706" name="Rectangle 2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1413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Rectangle 3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pPr marL="228600" indent="-22860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73984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AFEBA40-0BD0-4431-AB49-547D3BD8D498}" type="slidenum">
              <a:rPr lang="fr-CA"/>
              <a:pPr/>
              <a:t>37</a:t>
            </a:fld>
            <a:endParaRPr lang="fr-CA"/>
          </a:p>
        </p:txBody>
      </p:sp>
      <p:sp>
        <p:nvSpPr>
          <p:cNvPr id="7475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1413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172525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1413" y="695325"/>
            <a:ext cx="4570412" cy="34274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DDD2EE87-BDF4-4266-88A9-C1CFD3C67C47}" type="slidenum">
              <a:rPr lang="fr-CA" smtClean="0"/>
              <a:pPr/>
              <a:t>38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4907343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7B48886-36D5-4824-9962-4947BA86AFCF}" type="slidenum">
              <a:rPr lang="fr-CA"/>
              <a:pPr/>
              <a:t>39</a:t>
            </a:fld>
            <a:endParaRPr lang="fr-CA"/>
          </a:p>
        </p:txBody>
      </p:sp>
      <p:sp>
        <p:nvSpPr>
          <p:cNvPr id="75777" name="Text Box 1"/>
          <p:cNvSpPr txBox="1">
            <a:spLocks noChangeArrowheads="1"/>
          </p:cNvSpPr>
          <p:nvPr/>
        </p:nvSpPr>
        <p:spPr bwMode="auto">
          <a:xfrm>
            <a:off x="0" y="0"/>
            <a:ext cx="1588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 anchor="b"/>
          <a:lstStyle/>
          <a:p>
            <a:pPr>
              <a:lnSpc>
                <a:spcPct val="101000"/>
              </a:lnSpc>
            </a:pPr>
            <a:fld id="{B32B74FF-A3DE-4257-8D65-DAEFED70E0BC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39</a:t>
            </a:fld>
            <a:fld id="{38D07609-A2BA-43DB-8A1C-5804789D6F9A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39</a:t>
            </a:fld>
            <a:endParaRPr lang="fr-CA" b="1">
              <a:solidFill>
                <a:srgbClr val="FFFFFF"/>
              </a:solidFill>
              <a:latin typeface="Tahoma" charset="0"/>
            </a:endParaRPr>
          </a:p>
        </p:txBody>
      </p:sp>
      <p:sp>
        <p:nvSpPr>
          <p:cNvPr id="75778" name="Rectangle 2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1413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Rectangle 3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352988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F97A376-42A0-43B9-8BB3-F1F713440349}" type="slidenum">
              <a:rPr lang="fr-CA"/>
              <a:pPr/>
              <a:t>40</a:t>
            </a:fld>
            <a:endParaRPr lang="fr-CA"/>
          </a:p>
        </p:txBody>
      </p:sp>
      <p:sp>
        <p:nvSpPr>
          <p:cNvPr id="7680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1413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760284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41413" y="695325"/>
            <a:ext cx="4570412" cy="3427413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DDD2EE87-BDF4-4266-88A9-C1CFD3C67C47}" type="slidenum">
              <a:rPr lang="fr-CA" smtClean="0"/>
              <a:pPr/>
              <a:t>41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3201525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D5E7AFE-52DA-474A-BEAD-8CF54B7080CD}" type="slidenum">
              <a:rPr lang="fr-CA"/>
              <a:pPr/>
              <a:t>42</a:t>
            </a:fld>
            <a:endParaRPr lang="fr-CA"/>
          </a:p>
        </p:txBody>
      </p:sp>
      <p:sp>
        <p:nvSpPr>
          <p:cNvPr id="77825" name="Text Box 1"/>
          <p:cNvSpPr txBox="1">
            <a:spLocks noChangeArrowheads="1"/>
          </p:cNvSpPr>
          <p:nvPr/>
        </p:nvSpPr>
        <p:spPr bwMode="auto">
          <a:xfrm>
            <a:off x="0" y="0"/>
            <a:ext cx="1588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 anchor="b"/>
          <a:lstStyle/>
          <a:p>
            <a:pPr>
              <a:lnSpc>
                <a:spcPct val="101000"/>
              </a:lnSpc>
            </a:pPr>
            <a:fld id="{0ABB7A5E-8986-41FB-BC46-A4EEE4EDD8B9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42</a:t>
            </a:fld>
            <a:fld id="{B985EC74-5F96-4B09-853F-A008C0BC5BDD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42</a:t>
            </a:fld>
            <a:endParaRPr lang="fr-CA" b="1">
              <a:solidFill>
                <a:srgbClr val="FFFFFF"/>
              </a:solidFill>
              <a:latin typeface="Tahoma" charset="0"/>
            </a:endParaRPr>
          </a:p>
        </p:txBody>
      </p:sp>
      <p:sp>
        <p:nvSpPr>
          <p:cNvPr id="77826" name="Rectangle 2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1413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Rectangle 3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602983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9BC0222-B12B-40EB-A51D-3790D141AD23}" type="slidenum">
              <a:rPr lang="fr-CA"/>
              <a:pPr/>
              <a:t>43</a:t>
            </a:fld>
            <a:endParaRPr lang="fr-CA"/>
          </a:p>
        </p:txBody>
      </p:sp>
      <p:sp>
        <p:nvSpPr>
          <p:cNvPr id="7884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1413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pPr lvl="0">
              <a:buFont typeface="Wingdings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910948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6A4986F-C8B9-40C6-86AC-CAA5D0874497}" type="slidenum">
              <a:rPr lang="fr-CA"/>
              <a:pPr/>
              <a:t>44</a:t>
            </a:fld>
            <a:endParaRPr lang="fr-CA"/>
          </a:p>
        </p:txBody>
      </p:sp>
      <p:sp>
        <p:nvSpPr>
          <p:cNvPr id="8089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8089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1798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794736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1413" y="695325"/>
            <a:ext cx="4570412" cy="34274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DDD2EE87-BDF4-4266-88A9-C1CFD3C67C47}" type="slidenum">
              <a:rPr lang="fr-CA" smtClean="0"/>
              <a:pPr/>
              <a:t>45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97447151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0106874-47B8-40AC-A2BE-2925D0384D16}" type="slidenum">
              <a:rPr lang="fr-CA"/>
              <a:pPr/>
              <a:t>46</a:t>
            </a:fld>
            <a:endParaRPr lang="fr-CA"/>
          </a:p>
        </p:txBody>
      </p:sp>
      <p:sp>
        <p:nvSpPr>
          <p:cNvPr id="8294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1413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4230834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6C9BA22-F2DD-487A-9E55-92BB143B6A62}" type="slidenum">
              <a:rPr lang="fr-CA"/>
              <a:pPr/>
              <a:t>47</a:t>
            </a:fld>
            <a:endParaRPr lang="fr-CA"/>
          </a:p>
        </p:txBody>
      </p:sp>
      <p:sp>
        <p:nvSpPr>
          <p:cNvPr id="81921" name="Text Box 1"/>
          <p:cNvSpPr txBox="1">
            <a:spLocks noChangeArrowheads="1"/>
          </p:cNvSpPr>
          <p:nvPr/>
        </p:nvSpPr>
        <p:spPr bwMode="auto">
          <a:xfrm>
            <a:off x="0" y="0"/>
            <a:ext cx="1588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 anchor="b"/>
          <a:lstStyle/>
          <a:p>
            <a:pPr>
              <a:lnSpc>
                <a:spcPct val="101000"/>
              </a:lnSpc>
            </a:pPr>
            <a:fld id="{8DF59CE9-3584-492B-925C-487490B0BCF5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47</a:t>
            </a:fld>
            <a:fld id="{BAAA6068-6C8E-483A-8FB1-9E2F6767972D}" type="slidenum">
              <a:rPr lang="fr-CA" b="1">
                <a:solidFill>
                  <a:srgbClr val="FFFFFF"/>
                </a:solidFill>
                <a:latin typeface="Tahoma" charset="0"/>
              </a:rPr>
              <a:pPr>
                <a:lnSpc>
                  <a:spcPct val="101000"/>
                </a:lnSpc>
              </a:pPr>
              <a:t>47</a:t>
            </a:fld>
            <a:endParaRPr lang="fr-CA" b="1">
              <a:solidFill>
                <a:srgbClr val="FFFFFF"/>
              </a:solidFill>
              <a:latin typeface="Tahoma" charset="0"/>
            </a:endParaRPr>
          </a:p>
        </p:txBody>
      </p:sp>
      <p:sp>
        <p:nvSpPr>
          <p:cNvPr id="81922" name="Rectangle 2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1413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Rectangle 3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1142909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21ABCC0-2948-4D68-9FFE-58BCF5C4A10D}" type="slidenum">
              <a:rPr lang="fr-CA"/>
              <a:pPr/>
              <a:t>48</a:t>
            </a:fld>
            <a:endParaRPr lang="fr-CA"/>
          </a:p>
        </p:txBody>
      </p:sp>
      <p:sp>
        <p:nvSpPr>
          <p:cNvPr id="83969" name="Text Box 1"/>
          <p:cNvSpPr txBox="1">
            <a:spLocks noChangeArrowheads="1"/>
          </p:cNvSpPr>
          <p:nvPr/>
        </p:nvSpPr>
        <p:spPr bwMode="auto">
          <a:xfrm>
            <a:off x="3884613" y="8713788"/>
            <a:ext cx="2971800" cy="458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8B26B7B8-8735-468B-AA34-FE801E9F998B}" type="slidenum">
              <a:rPr lang="en-US" sz="1200">
                <a:solidFill>
                  <a:srgbClr val="000000"/>
                </a:solidFill>
              </a:rPr>
              <a:pPr algn="r" hangingPunct="1">
                <a:lnSpc>
                  <a:spcPct val="100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48</a:t>
            </a:fld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83970" name="Text Box 2"/>
          <p:cNvSpPr txBox="1">
            <a:spLocks noChangeArrowheads="1"/>
          </p:cNvSpPr>
          <p:nvPr/>
        </p:nvSpPr>
        <p:spPr bwMode="auto">
          <a:xfrm>
            <a:off x="1135063" y="687388"/>
            <a:ext cx="4589462" cy="34417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83971" name="Rectangle 3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pPr marL="228600" indent="-228600">
              <a:buAutoNum type="arabicPeriod" startAt="2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255748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21ABCC0-2948-4D68-9FFE-58BCF5C4A10D}" type="slidenum">
              <a:rPr lang="fr-CA"/>
              <a:pPr/>
              <a:t>49</a:t>
            </a:fld>
            <a:endParaRPr lang="fr-CA"/>
          </a:p>
        </p:txBody>
      </p:sp>
      <p:sp>
        <p:nvSpPr>
          <p:cNvPr id="83969" name="Text Box 1"/>
          <p:cNvSpPr txBox="1">
            <a:spLocks noChangeArrowheads="1"/>
          </p:cNvSpPr>
          <p:nvPr/>
        </p:nvSpPr>
        <p:spPr bwMode="auto">
          <a:xfrm>
            <a:off x="3884613" y="8713788"/>
            <a:ext cx="2971800" cy="458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8B26B7B8-8735-468B-AA34-FE801E9F998B}" type="slidenum">
              <a:rPr lang="en-US" sz="1200">
                <a:solidFill>
                  <a:srgbClr val="000000"/>
                </a:solidFill>
              </a:rPr>
              <a:pPr algn="r" hangingPunct="1">
                <a:lnSpc>
                  <a:spcPct val="100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49</a:t>
            </a:fld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83970" name="Text Box 2"/>
          <p:cNvSpPr txBox="1">
            <a:spLocks noChangeArrowheads="1"/>
          </p:cNvSpPr>
          <p:nvPr/>
        </p:nvSpPr>
        <p:spPr bwMode="auto">
          <a:xfrm>
            <a:off x="1135063" y="687388"/>
            <a:ext cx="4589462" cy="34417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83971" name="Rectangle 3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pPr marL="228600" indent="-228600">
              <a:buAutoNum type="arabicPeriod" startAt="4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9620785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3FC2FA1-3CCD-4CBE-B79F-89FE07DE53AB}" type="slidenum">
              <a:rPr lang="fr-CA"/>
              <a:pPr/>
              <a:t>50</a:t>
            </a:fld>
            <a:endParaRPr lang="fr-CA"/>
          </a:p>
        </p:txBody>
      </p:sp>
      <p:sp>
        <p:nvSpPr>
          <p:cNvPr id="8601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1413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pPr>
              <a:buFont typeface="Wingdings" pitchFamily="2" charset="2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643561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1413" y="695325"/>
            <a:ext cx="4570412" cy="34274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DDD2EE87-BDF4-4266-88A9-C1CFD3C67C47}" type="slidenum">
              <a:rPr lang="fr-CA" smtClean="0"/>
              <a:pPr/>
              <a:t>51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083133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0DDBDE7-7A56-468E-8FDD-5386A6D8E06B}" type="slidenum">
              <a:rPr lang="fr-CA"/>
              <a:pPr/>
              <a:t>52</a:t>
            </a:fld>
            <a:endParaRPr lang="fr-CA"/>
          </a:p>
        </p:txBody>
      </p:sp>
      <p:sp>
        <p:nvSpPr>
          <p:cNvPr id="8704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1413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85185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05F8D-141D-4ACF-BF53-BBBE5276125C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D5E51-62C4-4F90-888E-2DB70F2FBF2F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D1912-34F1-42D1-B09E-44D18DE98C90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BD4D7-C64A-4DDB-BB3B-626E40DEE819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  <p:bldP spid="4" grpId="0" uiExpand="1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C9C54-6C09-40B5-B397-EDA223D2B6A2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build="p"/>
      <p:bldP spid="6" grpId="0" build="p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06898-3CB3-400D-ADF4-1B822B61681B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EFD9-1502-4FF3-9273-48BFA3CE0966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D00DE-F678-4868-85E6-EC96A754403A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3B385FB-2A9C-4439-B464-A72EDF73C725}" type="slidenum">
              <a:rPr lang="fr-CA" smtClean="0"/>
              <a:pPr/>
              <a:t>‹#›</a:t>
            </a:fld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BC605-7067-420B-9216-326110A0DEDA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627E-B698-438B-A521-0D2FCA9617CB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8013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>
          <a:xfrm>
            <a:off x="457200" y="6246813"/>
            <a:ext cx="2128838" cy="471487"/>
          </a:xfrm>
        </p:spPr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idx="11"/>
          </p:nvPr>
        </p:nvSpPr>
        <p:spPr>
          <a:xfrm>
            <a:off x="3127375" y="6246813"/>
            <a:ext cx="2897188" cy="471487"/>
          </a:xfrm>
        </p:spPr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>
          <a:xfrm>
            <a:off x="6556375" y="6246813"/>
            <a:ext cx="2128838" cy="471487"/>
          </a:xfrm>
        </p:spPr>
        <p:txBody>
          <a:bodyPr/>
          <a:lstStyle>
            <a:lvl1pPr>
              <a:defRPr/>
            </a:lvl1pPr>
          </a:lstStyle>
          <a:p>
            <a:fld id="{F83018B9-40B6-4FCC-BFF8-C3B2184B855F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  <a:p>
            <a:pPr lvl="1" eaLnBrk="1" latinLnBrk="0" hangingPunct="1"/>
            <a:r>
              <a:rPr kumimoji="0" lang="en-US" dirty="0" smtClean="0"/>
              <a:t>Second level</a:t>
            </a:r>
          </a:p>
          <a:p>
            <a:pPr lvl="2" eaLnBrk="1" latinLnBrk="0" hangingPunct="1"/>
            <a:r>
              <a:rPr kumimoji="0" lang="en-US" dirty="0" smtClean="0"/>
              <a:t>Third level</a:t>
            </a:r>
          </a:p>
          <a:p>
            <a:pPr lvl="3" eaLnBrk="1" latinLnBrk="0" hangingPunct="1"/>
            <a:r>
              <a:rPr kumimoji="0" lang="en-US" dirty="0" smtClean="0"/>
              <a:t>Fourth level</a:t>
            </a:r>
          </a:p>
          <a:p>
            <a:pPr lvl="4" eaLnBrk="1" latinLnBrk="0" hangingPunct="1"/>
            <a:r>
              <a:rPr kumimoji="0" lang="en-US" dirty="0" smtClean="0"/>
              <a:t>Fifth level</a:t>
            </a:r>
            <a:endParaRPr kumimoji="0"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DB89651-22E2-4C7C-8EDB-A05F2F9EE4EF}" type="slidenum">
              <a:rPr lang="fr-CA" smtClean="0"/>
              <a:pPr/>
              <a:t>‹#›</a:t>
            </a:fld>
            <a:fld id="{1DB40783-B7D4-4ABF-ABD4-D5CFB01FE32D}" type="slidenum">
              <a:rPr lang="fr-CA" smtClean="0"/>
              <a:pPr/>
              <a:t>‹#›</a:t>
            </a:fld>
            <a:endParaRPr lang="fr-CA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2" r:id="rId1"/>
    <p:sldLayoutId id="2147483803" r:id="rId2"/>
    <p:sldLayoutId id="2147483804" r:id="rId3"/>
    <p:sldLayoutId id="2147483805" r:id="rId4"/>
    <p:sldLayoutId id="2147483806" r:id="rId5"/>
    <p:sldLayoutId id="2147483807" r:id="rId6"/>
    <p:sldLayoutId id="2147483808" r:id="rId7"/>
    <p:sldLayoutId id="2147483809" r:id="rId8"/>
    <p:sldLayoutId id="2147483810" r:id="rId9"/>
    <p:sldLayoutId id="2147483811" r:id="rId10"/>
    <p:sldLayoutId id="2147483812" r:id="rId11"/>
    <p:sldLayoutId id="2147483813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uiExpand="1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ctrTitle"/>
          </p:nvPr>
        </p:nvSpPr>
        <p:spPr>
          <a:xfrm>
            <a:off x="467544" y="3284984"/>
            <a:ext cx="7851648" cy="1828800"/>
          </a:xfrm>
          <a:ln/>
        </p:spPr>
        <p:txBody>
          <a:bodyPr lIns="90000" tIns="45000" rIns="90000" bIns="45000">
            <a:normAutofit/>
          </a:bodyPr>
          <a:lstStyle/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fr-CA" sz="5400" dirty="0">
                <a:latin typeface="Palatino Linotype" pitchFamily="18" charset="0"/>
              </a:rPr>
              <a:t>L’intelligence</a:t>
            </a:r>
            <a:br>
              <a:rPr lang="fr-CA" sz="5400" dirty="0">
                <a:latin typeface="Palatino Linotype" pitchFamily="18" charset="0"/>
              </a:rPr>
            </a:br>
            <a:r>
              <a:rPr lang="fr-CA" sz="5400" dirty="0">
                <a:latin typeface="Palatino Linotype" pitchFamily="18" charset="0"/>
              </a:rPr>
              <a:t>Chapitre 10</a:t>
            </a: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 l="6250" r="2086"/>
          <a:stretch>
            <a:fillRect/>
          </a:stretch>
        </p:blipFill>
        <p:spPr bwMode="auto">
          <a:xfrm>
            <a:off x="68263" y="179388"/>
            <a:ext cx="3352800" cy="28368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683568" y="404664"/>
            <a:ext cx="7596336" cy="6048672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en-CA" sz="4000" dirty="0" err="1" smtClean="0">
                <a:solidFill>
                  <a:srgbClr val="FF0000"/>
                </a:solidFill>
                <a:latin typeface="Palatino Linotype" pitchFamily="18" charset="0"/>
              </a:rPr>
              <a:t>Qu’est-ce</a:t>
            </a:r>
            <a:r>
              <a:rPr lang="en-CA" sz="4000" dirty="0" smtClean="0">
                <a:solidFill>
                  <a:srgbClr val="FF0000"/>
                </a:solidFill>
                <a:latin typeface="Palatino Linotype" pitchFamily="18" charset="0"/>
              </a:rPr>
              <a:t> </a:t>
            </a:r>
            <a:r>
              <a:rPr lang="en-CA" sz="4000" dirty="0" err="1" smtClean="0">
                <a:solidFill>
                  <a:srgbClr val="FF0000"/>
                </a:solidFill>
                <a:latin typeface="Palatino Linotype" pitchFamily="18" charset="0"/>
              </a:rPr>
              <a:t>que</a:t>
            </a:r>
            <a:r>
              <a:rPr lang="en-CA" sz="4000" dirty="0" smtClean="0">
                <a:solidFill>
                  <a:srgbClr val="FF0000"/>
                </a:solidFill>
                <a:latin typeface="Palatino Linotype" pitchFamily="18" charset="0"/>
              </a:rPr>
              <a:t> </a:t>
            </a:r>
            <a:r>
              <a:rPr lang="en-CA" sz="4000" dirty="0" err="1" smtClean="0">
                <a:solidFill>
                  <a:srgbClr val="FF0000"/>
                </a:solidFill>
                <a:latin typeface="Palatino Linotype" pitchFamily="18" charset="0"/>
              </a:rPr>
              <a:t>l’intelligence</a:t>
            </a:r>
            <a:r>
              <a:rPr lang="en-CA" sz="4000" dirty="0" smtClean="0">
                <a:solidFill>
                  <a:srgbClr val="FF0000"/>
                </a:solidFill>
                <a:latin typeface="Palatino Linotype" pitchFamily="18" charset="0"/>
              </a:rPr>
              <a:t>?</a:t>
            </a:r>
            <a:br>
              <a:rPr lang="en-CA" sz="4000" dirty="0" smtClean="0">
                <a:solidFill>
                  <a:srgbClr val="FF0000"/>
                </a:solidFill>
                <a:latin typeface="Palatino Linotype" pitchFamily="18" charset="0"/>
              </a:rPr>
            </a:br>
            <a:r>
              <a:rPr lang="en-CA" sz="4000" dirty="0" smtClean="0">
                <a:solidFill>
                  <a:srgbClr val="FF0000"/>
                </a:solidFill>
                <a:latin typeface="Palatino Linotype" pitchFamily="18" charset="0"/>
              </a:rPr>
              <a:t/>
            </a:r>
            <a:br>
              <a:rPr lang="en-CA" sz="4000" dirty="0" smtClean="0">
                <a:solidFill>
                  <a:srgbClr val="FF0000"/>
                </a:solidFill>
                <a:latin typeface="Palatino Linotype" pitchFamily="18" charset="0"/>
              </a:rPr>
            </a:br>
            <a:r>
              <a:rPr lang="en-CA" sz="4000" dirty="0" smtClean="0">
                <a:solidFill>
                  <a:srgbClr val="FF0000"/>
                </a:solidFill>
                <a:latin typeface="Palatino Linotype" pitchFamily="18" charset="0"/>
              </a:rPr>
              <a:t>Comment </a:t>
            </a:r>
            <a:r>
              <a:rPr lang="en-CA" sz="4000" dirty="0" err="1" smtClean="0">
                <a:solidFill>
                  <a:srgbClr val="FF0000"/>
                </a:solidFill>
                <a:latin typeface="Palatino Linotype" pitchFamily="18" charset="0"/>
              </a:rPr>
              <a:t>reconnaît</a:t>
            </a:r>
            <a:r>
              <a:rPr lang="en-CA" sz="4000" dirty="0" smtClean="0">
                <a:solidFill>
                  <a:srgbClr val="FF0000"/>
                </a:solidFill>
                <a:latin typeface="Palatino Linotype" pitchFamily="18" charset="0"/>
              </a:rPr>
              <a:t>-on </a:t>
            </a:r>
            <a:r>
              <a:rPr lang="en-CA" sz="4000" dirty="0" err="1" smtClean="0">
                <a:solidFill>
                  <a:srgbClr val="FF0000"/>
                </a:solidFill>
                <a:latin typeface="Palatino Linotype" pitchFamily="18" charset="0"/>
              </a:rPr>
              <a:t>quelqu’un</a:t>
            </a:r>
            <a:r>
              <a:rPr lang="en-CA" sz="4000" dirty="0" smtClean="0">
                <a:solidFill>
                  <a:srgbClr val="FF0000"/>
                </a:solidFill>
                <a:latin typeface="Palatino Linotype" pitchFamily="18" charset="0"/>
              </a:rPr>
              <a:t> </a:t>
            </a:r>
            <a:r>
              <a:rPr lang="en-CA" sz="4000" dirty="0" err="1" smtClean="0">
                <a:solidFill>
                  <a:srgbClr val="FF0000"/>
                </a:solidFill>
                <a:latin typeface="Palatino Linotype" pitchFamily="18" charset="0"/>
              </a:rPr>
              <a:t>d’intelligent</a:t>
            </a:r>
            <a:r>
              <a:rPr lang="en-CA" sz="4000" dirty="0" smtClean="0">
                <a:solidFill>
                  <a:srgbClr val="FF0000"/>
                </a:solidFill>
                <a:latin typeface="Palatino Linotype" pitchFamily="18" charset="0"/>
              </a:rPr>
              <a:t>?</a:t>
            </a:r>
            <a:br>
              <a:rPr lang="en-CA" sz="4000" dirty="0" smtClean="0">
                <a:solidFill>
                  <a:srgbClr val="FF0000"/>
                </a:solidFill>
                <a:latin typeface="Palatino Linotype" pitchFamily="18" charset="0"/>
              </a:rPr>
            </a:br>
            <a:r>
              <a:rPr lang="en-CA" sz="4000" dirty="0" smtClean="0">
                <a:solidFill>
                  <a:srgbClr val="FF0000"/>
                </a:solidFill>
                <a:latin typeface="Palatino Linotype" pitchFamily="18" charset="0"/>
              </a:rPr>
              <a:t/>
            </a:r>
            <a:br>
              <a:rPr lang="en-CA" sz="4000" dirty="0" smtClean="0">
                <a:solidFill>
                  <a:srgbClr val="FF0000"/>
                </a:solidFill>
                <a:latin typeface="Palatino Linotype" pitchFamily="18" charset="0"/>
              </a:rPr>
            </a:br>
            <a:r>
              <a:rPr lang="en-CA" sz="4000" dirty="0" smtClean="0">
                <a:solidFill>
                  <a:srgbClr val="FF0000"/>
                </a:solidFill>
                <a:latin typeface="Palatino Linotype" pitchFamily="18" charset="0"/>
              </a:rPr>
              <a:t/>
            </a:r>
            <a:br>
              <a:rPr lang="en-CA" sz="4000" dirty="0" smtClean="0">
                <a:solidFill>
                  <a:srgbClr val="FF0000"/>
                </a:solidFill>
                <a:latin typeface="Palatino Linotype" pitchFamily="18" charset="0"/>
              </a:rPr>
            </a:br>
            <a:r>
              <a:rPr lang="en-CA" sz="2400" dirty="0" smtClean="0">
                <a:latin typeface="Palatino Linotype" pitchFamily="18" charset="0"/>
              </a:rPr>
              <a:t/>
            </a:r>
            <a:br>
              <a:rPr lang="en-CA" sz="2400" dirty="0" smtClean="0">
                <a:latin typeface="Palatino Linotype" pitchFamily="18" charset="0"/>
              </a:rPr>
            </a:br>
            <a:r>
              <a:rPr lang="en-CA" sz="2400" dirty="0" err="1" smtClean="0">
                <a:latin typeface="Palatino Linotype" pitchFamily="18" charset="0"/>
              </a:rPr>
              <a:t>Vidéo</a:t>
            </a:r>
            <a:r>
              <a:rPr lang="en-CA" sz="2400" dirty="0" smtClean="0">
                <a:latin typeface="Palatino Linotype" pitchFamily="18" charset="0"/>
              </a:rPr>
              <a:t> 1: “Savant </a:t>
            </a:r>
            <a:r>
              <a:rPr lang="en-CA" sz="2400" dirty="0" err="1" smtClean="0">
                <a:latin typeface="Palatino Linotype" pitchFamily="18" charset="0"/>
              </a:rPr>
              <a:t>Syndrôme</a:t>
            </a:r>
            <a:r>
              <a:rPr lang="en-CA" sz="2400" dirty="0" smtClean="0">
                <a:latin typeface="Palatino Linotype" pitchFamily="18" charset="0"/>
              </a:rPr>
              <a:t>”</a:t>
            </a:r>
            <a:br>
              <a:rPr lang="en-CA" sz="2400" dirty="0" smtClean="0">
                <a:latin typeface="Palatino Linotype" pitchFamily="18" charset="0"/>
              </a:rPr>
            </a:br>
            <a:r>
              <a:rPr lang="en-CA" sz="2000" dirty="0" smtClean="0">
                <a:latin typeface="Palatino Linotype" pitchFamily="18" charset="0"/>
              </a:rPr>
              <a:t/>
            </a:r>
            <a:br>
              <a:rPr lang="en-CA" sz="2000" dirty="0" smtClean="0">
                <a:latin typeface="Palatino Linotype" pitchFamily="18" charset="0"/>
              </a:rPr>
            </a:br>
            <a:endParaRPr lang="en-CA" sz="2000" dirty="0"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Grp="1" noChangeArrowheads="1"/>
          </p:cNvSpPr>
          <p:nvPr>
            <p:ph type="title"/>
          </p:nvPr>
        </p:nvSpPr>
        <p:spPr>
          <a:xfrm>
            <a:off x="179512" y="620688"/>
            <a:ext cx="8229600" cy="1312292"/>
          </a:xfrm>
          <a:ln/>
        </p:spPr>
        <p:txBody>
          <a:bodyPr lIns="90000" tIns="45000" rIns="90000" bIns="45000">
            <a:normAutofit/>
          </a:bodyPr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600" dirty="0" smtClean="0">
                <a:latin typeface="Palatino Linotype" pitchFamily="18" charset="0"/>
              </a:rPr>
              <a:t>Qu’est-ce que l’intelligence?</a:t>
            </a:r>
            <a:endParaRPr lang="fr-CA" sz="3600" dirty="0">
              <a:latin typeface="Palatino Linotype" pitchFamily="18" charset="0"/>
            </a:endParaRPr>
          </a:p>
        </p:txBody>
      </p:sp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467544" y="2708920"/>
            <a:ext cx="8229600" cy="3888432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 marL="515937" indent="-514350">
              <a:lnSpc>
                <a:spcPct val="101000"/>
              </a:lnSpc>
              <a:spcBef>
                <a:spcPts val="638"/>
              </a:spcBef>
              <a:buClr>
                <a:schemeClr val="accent1"/>
              </a:buClr>
              <a:buFont typeface="+mj-lt"/>
              <a:buAutoNum type="arabicParenR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>
                <a:latin typeface="Palatino Linotype" pitchFamily="18" charset="0"/>
                <a:cs typeface="Arial Unicode MS" charset="0"/>
              </a:rPr>
              <a:t>Une seule aptitude, ou </a:t>
            </a:r>
            <a:r>
              <a:rPr lang="fr-CA" sz="2800" dirty="0" smtClean="0">
                <a:latin typeface="Palatino Linotype" pitchFamily="18" charset="0"/>
                <a:cs typeface="Arial Unicode MS" charset="0"/>
              </a:rPr>
              <a:t>plusieurs?</a:t>
            </a:r>
          </a:p>
          <a:p>
            <a:pPr marL="515937" indent="-514350">
              <a:lnSpc>
                <a:spcPct val="101000"/>
              </a:lnSpc>
              <a:spcBef>
                <a:spcPts val="638"/>
              </a:spcBef>
              <a:buClr>
                <a:schemeClr val="accent1"/>
              </a:buClr>
              <a:buFont typeface="+mj-lt"/>
              <a:buAutoNum type="arabicParenR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2800" dirty="0" smtClean="0">
              <a:latin typeface="Palatino Linotype" pitchFamily="18" charset="0"/>
              <a:cs typeface="Arial Unicode MS" charset="0"/>
            </a:endParaRPr>
          </a:p>
          <a:p>
            <a:pPr marL="515937" indent="-514350">
              <a:lnSpc>
                <a:spcPct val="101000"/>
              </a:lnSpc>
              <a:spcBef>
                <a:spcPts val="638"/>
              </a:spcBef>
              <a:buClr>
                <a:schemeClr val="accent1"/>
              </a:buClr>
              <a:buFont typeface="+mj-lt"/>
              <a:buAutoNum type="arabicParenR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 smtClean="0">
                <a:latin typeface="Palatino Linotype" pitchFamily="18" charset="0"/>
                <a:cs typeface="Arial Unicode MS" charset="0"/>
              </a:rPr>
              <a:t>Intelligence </a:t>
            </a:r>
            <a:r>
              <a:rPr lang="fr-CA" sz="2800" dirty="0">
                <a:latin typeface="Palatino Linotype" pitchFamily="18" charset="0"/>
                <a:cs typeface="Arial Unicode MS" charset="0"/>
              </a:rPr>
              <a:t>et </a:t>
            </a: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créativité</a:t>
            </a:r>
          </a:p>
          <a:p>
            <a:pPr marL="515937" indent="-514350">
              <a:lnSpc>
                <a:spcPct val="101000"/>
              </a:lnSpc>
              <a:spcBef>
                <a:spcPts val="638"/>
              </a:spcBef>
              <a:buClr>
                <a:schemeClr val="accent1"/>
              </a:buClr>
              <a:buFont typeface="+mj-lt"/>
              <a:buAutoNum type="arabicParenR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2800" dirty="0" smtClean="0">
              <a:latin typeface="Palatino Linotype" pitchFamily="18" charset="0"/>
              <a:cs typeface="Arial Unicode MS" charset="0"/>
            </a:endParaRPr>
          </a:p>
          <a:p>
            <a:pPr marL="515937" indent="-514350">
              <a:lnSpc>
                <a:spcPct val="101000"/>
              </a:lnSpc>
              <a:spcBef>
                <a:spcPts val="638"/>
              </a:spcBef>
              <a:buClr>
                <a:schemeClr val="accent1"/>
              </a:buClr>
              <a:buFont typeface="+mj-lt"/>
              <a:buAutoNum type="arabicParenR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 smtClean="0">
                <a:latin typeface="Palatino Linotype" pitchFamily="18" charset="0"/>
                <a:cs typeface="Arial Unicode MS" charset="0"/>
              </a:rPr>
              <a:t>Intelligence </a:t>
            </a: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émotionnelle</a:t>
            </a:r>
          </a:p>
          <a:p>
            <a:pPr marL="515937" indent="-514350">
              <a:lnSpc>
                <a:spcPct val="101000"/>
              </a:lnSpc>
              <a:spcBef>
                <a:spcPts val="638"/>
              </a:spcBef>
              <a:buClr>
                <a:schemeClr val="accent1"/>
              </a:buClr>
              <a:buFont typeface="+mj-lt"/>
              <a:buAutoNum type="arabicParenR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2800" dirty="0" smtClean="0">
              <a:latin typeface="Palatino Linotype" pitchFamily="18" charset="0"/>
              <a:cs typeface="Arial Unicode MS" charset="0"/>
            </a:endParaRPr>
          </a:p>
          <a:p>
            <a:pPr marL="515937" indent="-514350">
              <a:lnSpc>
                <a:spcPct val="101000"/>
              </a:lnSpc>
              <a:spcBef>
                <a:spcPts val="638"/>
              </a:spcBef>
              <a:buClr>
                <a:schemeClr val="accent1"/>
              </a:buClr>
              <a:buFont typeface="+mj-lt"/>
              <a:buAutoNum type="arabicParenR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 smtClean="0">
                <a:latin typeface="Palatino Linotype" pitchFamily="18" charset="0"/>
                <a:cs typeface="Arial Unicode MS" charset="0"/>
              </a:rPr>
              <a:t>L’intelligence est-elle </a:t>
            </a:r>
            <a:r>
              <a:rPr lang="fr-CA" sz="2800" i="1" u="sng" dirty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mesurable</a:t>
            </a:r>
            <a:r>
              <a:rPr lang="fr-CA" sz="2800" dirty="0">
                <a:latin typeface="Palatino Linotype" pitchFamily="18" charset="0"/>
                <a:cs typeface="Arial Unicode MS" charset="0"/>
              </a:rPr>
              <a:t>?</a:t>
            </a:r>
          </a:p>
          <a:p>
            <a:pPr marL="342900" indent="-341313">
              <a:lnSpc>
                <a:spcPct val="101000"/>
              </a:lnSpc>
              <a:spcBef>
                <a:spcPts val="638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2800" dirty="0">
              <a:latin typeface="Tahoma" charset="0"/>
              <a:cs typeface="Arial Unicode MS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144588"/>
          </a:xfrm>
          <a:ln/>
        </p:spPr>
        <p:txBody>
          <a:bodyPr tIns="38808">
            <a:normAutofit/>
          </a:bodyPr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600" dirty="0">
                <a:latin typeface="Palatino Linotype" pitchFamily="18" charset="0"/>
              </a:rPr>
              <a:t>Définir l'Intelligence</a:t>
            </a: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96888" y="1887538"/>
            <a:ext cx="8323262" cy="427776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marL="514350" indent="-514350">
              <a:lnSpc>
                <a:spcPct val="101000"/>
              </a:lnSpc>
              <a:spcBef>
                <a:spcPts val="638"/>
              </a:spcBef>
              <a:buFont typeface="Wingdings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b="1" i="1" u="sng" dirty="0" smtClean="0">
                <a:solidFill>
                  <a:schemeClr val="accent1"/>
                </a:solidFill>
                <a:latin typeface="Palatino Linotype" pitchFamily="18" charset="0"/>
              </a:rPr>
              <a:t>Concept</a:t>
            </a: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fr-CA" sz="2800" dirty="0">
                <a:latin typeface="Palatino Linotype" pitchFamily="18" charset="0"/>
              </a:rPr>
              <a:t>construit selon un point de vue </a:t>
            </a:r>
            <a:r>
              <a:rPr lang="fr-CA" sz="2800" dirty="0" smtClean="0">
                <a:latin typeface="Palatino Linotype" pitchFamily="18" charset="0"/>
              </a:rPr>
              <a:t>social</a:t>
            </a:r>
          </a:p>
          <a:p>
            <a:pPr marL="514350" indent="-514350">
              <a:lnSpc>
                <a:spcPct val="101000"/>
              </a:lnSpc>
              <a:spcBef>
                <a:spcPts val="638"/>
              </a:spcBef>
              <a:buFont typeface="Wingdings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2800" dirty="0" smtClean="0">
              <a:latin typeface="Palatino Linotype" pitchFamily="18" charset="0"/>
            </a:endParaRPr>
          </a:p>
          <a:p>
            <a:pPr marL="514350" indent="-514350">
              <a:lnSpc>
                <a:spcPct val="101000"/>
              </a:lnSpc>
              <a:spcBef>
                <a:spcPts val="638"/>
              </a:spcBef>
              <a:buFont typeface="Wingdings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 smtClean="0">
                <a:latin typeface="Palatino Linotype" pitchFamily="18" charset="0"/>
              </a:rPr>
              <a:t>QI </a:t>
            </a:r>
            <a:r>
              <a:rPr lang="fr-CA" sz="2800" dirty="0">
                <a:latin typeface="Palatino Linotype" pitchFamily="18" charset="0"/>
              </a:rPr>
              <a:t>= Erreur de </a:t>
            </a: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réification</a:t>
            </a:r>
          </a:p>
          <a:p>
            <a:pPr>
              <a:lnSpc>
                <a:spcPct val="101000"/>
              </a:lnSpc>
              <a:spcBef>
                <a:spcPts val="6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2800" dirty="0" smtClean="0">
              <a:latin typeface="Palatino Linotype" pitchFamily="18" charset="0"/>
            </a:endParaRPr>
          </a:p>
          <a:p>
            <a:pPr>
              <a:lnSpc>
                <a:spcPct val="101000"/>
              </a:lnSpc>
              <a:spcBef>
                <a:spcPts val="6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 smtClean="0">
                <a:solidFill>
                  <a:schemeClr val="accent1"/>
                </a:solidFill>
                <a:latin typeface="Palatino Linotype" pitchFamily="18" charset="0"/>
              </a:rPr>
              <a:t>Définition:</a:t>
            </a:r>
          </a:p>
          <a:p>
            <a:pPr lvl="1">
              <a:lnSpc>
                <a:spcPct val="101000"/>
              </a:lnSpc>
              <a:spcBef>
                <a:spcPts val="6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 smtClean="0">
                <a:latin typeface="Palatino Linotype" pitchFamily="18" charset="0"/>
              </a:rPr>
              <a:t>   Aptitude </a:t>
            </a:r>
            <a:r>
              <a:rPr lang="fr-CA" sz="2800" dirty="0">
                <a:latin typeface="Palatino Linotype" pitchFamily="18" charset="0"/>
              </a:rPr>
              <a:t>à </a:t>
            </a:r>
            <a:r>
              <a:rPr lang="fr-CA" sz="2800" i="1" u="sng" dirty="0">
                <a:solidFill>
                  <a:schemeClr val="accent1"/>
                </a:solidFill>
                <a:latin typeface="Palatino Linotype" pitchFamily="18" charset="0"/>
              </a:rPr>
              <a:t>apprendre</a:t>
            </a:r>
            <a:r>
              <a:rPr lang="fr-CA" sz="2800" dirty="0">
                <a:latin typeface="Palatino Linotype" pitchFamily="18" charset="0"/>
              </a:rPr>
              <a:t> de l’expérience, à </a:t>
            </a:r>
            <a:r>
              <a:rPr lang="fr-CA" sz="2800" i="1" u="sng" dirty="0">
                <a:solidFill>
                  <a:schemeClr val="accent1"/>
                </a:solidFill>
                <a:latin typeface="Palatino Linotype" pitchFamily="18" charset="0"/>
              </a:rPr>
              <a:t>résoudre des problèmes </a:t>
            </a:r>
            <a:r>
              <a:rPr lang="fr-CA" sz="2800" dirty="0">
                <a:latin typeface="Palatino Linotype" pitchFamily="18" charset="0"/>
              </a:rPr>
              <a:t>et à utiliser son savoir pour </a:t>
            </a:r>
            <a:r>
              <a:rPr lang="fr-CA" sz="2800" i="1" u="sng" dirty="0">
                <a:solidFill>
                  <a:schemeClr val="accent1"/>
                </a:solidFill>
                <a:latin typeface="Palatino Linotype" pitchFamily="18" charset="0"/>
              </a:rPr>
              <a:t>s’adapter </a:t>
            </a:r>
            <a:r>
              <a:rPr lang="fr-CA" sz="2800" dirty="0">
                <a:latin typeface="Palatino Linotype" pitchFamily="18" charset="0"/>
              </a:rPr>
              <a:t>à de nouvelles situations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 Box 1"/>
          <p:cNvSpPr txBox="1">
            <a:spLocks noChangeArrowheads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algn="r"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fld id="{ADCAB630-6C8D-4F0F-9A6F-5306ABF21782}" type="slidenum">
              <a:rPr lang="en-US" sz="1400">
                <a:solidFill>
                  <a:srgbClr val="000000"/>
                </a:solidFill>
              </a:rPr>
              <a:pPr algn="r" hangingPunct="1">
                <a:lnSpc>
                  <a:spcPct val="100000"/>
                </a:lnSpc>
                <a:tabLst>
                  <a:tab pos="723900" algn="l"/>
                  <a:tab pos="1447800" algn="l"/>
                </a:tabLst>
              </a:pPr>
              <a:t>5</a:t>
            </a:fld>
            <a:endParaRPr lang="en-US" sz="1400">
              <a:solidFill>
                <a:srgbClr val="000000"/>
              </a:solidFill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539552" y="476672"/>
            <a:ext cx="7772400" cy="1311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en-US" sz="3600" dirty="0" err="1" smtClean="0">
                <a:solidFill>
                  <a:schemeClr val="tx2"/>
                </a:solidFill>
                <a:latin typeface="Palatino Linotype" pitchFamily="18" charset="0"/>
                <a:cs typeface="Arial Unicode MS" charset="0"/>
              </a:rPr>
              <a:t>Définir</a:t>
            </a:r>
            <a:r>
              <a:rPr lang="en-US" sz="3600" dirty="0" smtClean="0">
                <a:solidFill>
                  <a:schemeClr val="tx2"/>
                </a:solidFill>
                <a:latin typeface="Palatino Linotype" pitchFamily="18" charset="0"/>
                <a:cs typeface="Arial Unicode MS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Palatino Linotype" pitchFamily="18" charset="0"/>
                <a:cs typeface="Arial Unicode MS" charset="0"/>
              </a:rPr>
              <a:t>l’intelligence</a:t>
            </a:r>
            <a:endParaRPr lang="en-US" sz="3600" dirty="0" smtClean="0">
              <a:solidFill>
                <a:schemeClr val="tx2"/>
              </a:solidFill>
              <a:latin typeface="Palatino Linotype" pitchFamily="18" charset="0"/>
              <a:cs typeface="Arial Unicode MS" charset="0"/>
            </a:endParaRPr>
          </a:p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en-US" sz="3600" dirty="0" smtClean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Intelligence</a:t>
            </a:r>
            <a:r>
              <a:rPr lang="en-US" sz="3600" dirty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... </a:t>
            </a:r>
            <a:r>
              <a:rPr lang="en-US" sz="3600" dirty="0" err="1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générale</a:t>
            </a:r>
            <a:r>
              <a:rPr lang="en-US" sz="3600" dirty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ou</a:t>
            </a:r>
            <a:r>
              <a:rPr lang="en-US" sz="3600" dirty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spécifique</a:t>
            </a:r>
            <a:r>
              <a:rPr lang="en-US" sz="3600" dirty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?</a:t>
            </a: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179512" y="1628800"/>
            <a:ext cx="8496944" cy="501317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hangingPunct="1">
              <a:lnSpc>
                <a:spcPct val="100000"/>
              </a:lnSpc>
              <a:spcBef>
                <a:spcPts val="7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3200" dirty="0" err="1" smtClean="0">
                <a:solidFill>
                  <a:schemeClr val="accent1"/>
                </a:solidFill>
                <a:latin typeface="Palatino Linotype" pitchFamily="18" charset="0"/>
              </a:rPr>
              <a:t>Facteur</a:t>
            </a:r>
            <a:r>
              <a:rPr lang="en-US" sz="3200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US" sz="3200" dirty="0">
                <a:solidFill>
                  <a:schemeClr val="accent1"/>
                </a:solidFill>
                <a:latin typeface="Palatino Linotype" pitchFamily="18" charset="0"/>
              </a:rPr>
              <a:t>g de </a:t>
            </a:r>
            <a:r>
              <a:rPr lang="en-US" sz="3200" b="1" dirty="0">
                <a:solidFill>
                  <a:schemeClr val="accent1"/>
                </a:solidFill>
                <a:latin typeface="Palatino Linotype" pitchFamily="18" charset="0"/>
              </a:rPr>
              <a:t>Spearman</a:t>
            </a:r>
          </a:p>
          <a:p>
            <a:pPr hangingPunct="1">
              <a:lnSpc>
                <a:spcPct val="100000"/>
              </a:lnSpc>
              <a:spcBef>
                <a:spcPts val="700"/>
              </a:spcBef>
              <a:buFont typeface="Wingdings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en-US" sz="2800" dirty="0" err="1" smtClean="0">
                <a:latin typeface="Palatino Linotype" pitchFamily="18" charset="0"/>
              </a:rPr>
              <a:t>Facteur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d’intelligence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générale</a:t>
            </a:r>
            <a:endParaRPr lang="en-US" sz="2800" dirty="0" smtClean="0">
              <a:latin typeface="Palatino Linotype" pitchFamily="18" charset="0"/>
            </a:endParaRPr>
          </a:p>
          <a:p>
            <a:pPr lvl="1" hangingPunct="1">
              <a:lnSpc>
                <a:spcPct val="100000"/>
              </a:lnSpc>
              <a:spcBef>
                <a:spcPts val="700"/>
              </a:spcBef>
              <a:buFont typeface="Wingdings" pitchFamily="2" charset="2"/>
              <a:buChar char="v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en-US" sz="2800" dirty="0" err="1" smtClean="0">
                <a:latin typeface="Palatino Linotype" pitchFamily="18" charset="0"/>
              </a:rPr>
              <a:t>Analyse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factorielle</a:t>
            </a:r>
            <a:endParaRPr lang="en-US" sz="2800" dirty="0" smtClean="0">
              <a:latin typeface="Palatino Linotype" pitchFamily="18" charset="0"/>
            </a:endParaRPr>
          </a:p>
          <a:p>
            <a:pPr hangingPunct="1">
              <a:lnSpc>
                <a:spcPct val="100000"/>
              </a:lnSpc>
              <a:spcBef>
                <a:spcPts val="7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en-US" sz="2800" dirty="0">
              <a:latin typeface="Palatino Linotype" pitchFamily="18" charset="0"/>
            </a:endParaRPr>
          </a:p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en-US" sz="3200" b="1" dirty="0" err="1">
                <a:solidFill>
                  <a:schemeClr val="accent1"/>
                </a:solidFill>
                <a:latin typeface="Palatino Linotype" pitchFamily="18" charset="0"/>
              </a:rPr>
              <a:t>Thurstone</a:t>
            </a:r>
            <a:r>
              <a:rPr lang="en-US" sz="3200" dirty="0">
                <a:solidFill>
                  <a:schemeClr val="accent1"/>
                </a:solidFill>
                <a:latin typeface="Palatino Linotype" pitchFamily="18" charset="0"/>
              </a:rPr>
              <a:t>: aptitudes </a:t>
            </a:r>
            <a:r>
              <a:rPr lang="en-US" sz="3200" dirty="0" err="1">
                <a:solidFill>
                  <a:schemeClr val="accent1"/>
                </a:solidFill>
                <a:latin typeface="Palatino Linotype" pitchFamily="18" charset="0"/>
              </a:rPr>
              <a:t>mentales</a:t>
            </a:r>
            <a:r>
              <a:rPr lang="en-US" sz="3200" dirty="0">
                <a:solidFill>
                  <a:schemeClr val="accent1"/>
                </a:solidFill>
                <a:latin typeface="Palatino Linotype" pitchFamily="18" charset="0"/>
              </a:rPr>
              <a:t> de base</a:t>
            </a:r>
          </a:p>
          <a:p>
            <a:pPr lvl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fr-CA" sz="2400" dirty="0">
                <a:latin typeface="Palatino Linotype" pitchFamily="18" charset="0"/>
              </a:rPr>
              <a:t>Fluidité verbale</a:t>
            </a:r>
          </a:p>
          <a:p>
            <a:pPr lvl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fr-CA" sz="2400" dirty="0">
                <a:latin typeface="Palatino Linotype" pitchFamily="18" charset="0"/>
              </a:rPr>
              <a:t>Compréhension</a:t>
            </a:r>
          </a:p>
          <a:p>
            <a:pPr lvl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fr-CA" sz="2400" dirty="0">
                <a:latin typeface="Palatino Linotype" pitchFamily="18" charset="0"/>
              </a:rPr>
              <a:t>Capacité spatiale</a:t>
            </a:r>
          </a:p>
          <a:p>
            <a:pPr lvl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fr-CA" sz="2400" dirty="0">
                <a:latin typeface="Palatino Linotype" pitchFamily="18" charset="0"/>
              </a:rPr>
              <a:t>Vitesse perceptuelle</a:t>
            </a:r>
          </a:p>
          <a:p>
            <a:pPr lvl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fr-CA" sz="2400" dirty="0">
                <a:latin typeface="Palatino Linotype" pitchFamily="18" charset="0"/>
              </a:rPr>
              <a:t>Capacité numérique</a:t>
            </a:r>
          </a:p>
          <a:p>
            <a:pPr lvl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fr-CA" sz="2400" dirty="0">
                <a:latin typeface="Palatino Linotype" pitchFamily="18" charset="0"/>
              </a:rPr>
              <a:t>Raisonnement inductif</a:t>
            </a:r>
          </a:p>
          <a:p>
            <a:pPr lvl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fr-CA" sz="2400" dirty="0" smtClean="0">
                <a:latin typeface="Palatino Linotype" pitchFamily="18" charset="0"/>
              </a:rPr>
              <a:t>Mémoire</a:t>
            </a:r>
          </a:p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fr-CA" sz="2400" dirty="0">
              <a:latin typeface="Tahoma" charset="0"/>
            </a:endParaRPr>
          </a:p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fr-CA" sz="2400" dirty="0">
              <a:latin typeface="Tahoma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Grp="1" noChangeArrowheads="1"/>
          </p:cNvSpPr>
          <p:nvPr>
            <p:ph type="title"/>
          </p:nvPr>
        </p:nvSpPr>
        <p:spPr>
          <a:xfrm>
            <a:off x="467544" y="764704"/>
            <a:ext cx="8352928" cy="1152128"/>
          </a:xfrm>
          <a:ln/>
        </p:spPr>
        <p:txBody>
          <a:bodyPr tIns="38808">
            <a:normAutofit/>
          </a:bodyPr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600" dirty="0" smtClean="0">
                <a:latin typeface="Palatino Linotype" pitchFamily="18" charset="0"/>
              </a:rPr>
              <a:t>Définir l’intelligence: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solidFill>
                  <a:srgbClr val="FF0000"/>
                </a:solidFill>
                <a:latin typeface="Palatino Linotype" pitchFamily="18" charset="0"/>
              </a:rPr>
              <a:t>Théorie </a:t>
            </a:r>
            <a:r>
              <a:rPr lang="fr-CA" sz="3600" dirty="0">
                <a:solidFill>
                  <a:srgbClr val="FF0000"/>
                </a:solidFill>
                <a:latin typeface="Palatino Linotype" pitchFamily="18" charset="0"/>
              </a:rPr>
              <a:t>des intelligences multiples</a:t>
            </a:r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179512" y="2060848"/>
            <a:ext cx="8748464" cy="4797152"/>
          </a:xfrm>
          <a:prstGeom prst="rect">
            <a:avLst/>
          </a:prstGeom>
          <a:noFill/>
          <a:ln/>
        </p:spPr>
        <p:txBody>
          <a:bodyPr lIns="0" tIns="0" rIns="0" bIns="0" anchor="ctr">
            <a:normAutofit/>
          </a:bodyPr>
          <a:lstStyle/>
          <a:p>
            <a:pPr marL="0" indent="0">
              <a:lnSpc>
                <a:spcPct val="101000"/>
              </a:lnSpc>
              <a:spcBef>
                <a:spcPts val="638"/>
              </a:spcBef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200" b="1" dirty="0">
                <a:solidFill>
                  <a:schemeClr val="accent1"/>
                </a:solidFill>
                <a:latin typeface="Palatino Linotype" pitchFamily="18" charset="0"/>
              </a:rPr>
              <a:t>Gardner</a:t>
            </a:r>
            <a:r>
              <a:rPr lang="fr-CA" sz="3200" dirty="0">
                <a:solidFill>
                  <a:schemeClr val="accent1"/>
                </a:solidFill>
                <a:latin typeface="Palatino Linotype" pitchFamily="18" charset="0"/>
              </a:rPr>
              <a:t>: huit </a:t>
            </a:r>
            <a:r>
              <a:rPr lang="fr-CA" sz="3200" dirty="0" smtClean="0">
                <a:solidFill>
                  <a:schemeClr val="accent1"/>
                </a:solidFill>
                <a:latin typeface="Palatino Linotype" pitchFamily="18" charset="0"/>
              </a:rPr>
              <a:t>intelligences indépendantes</a:t>
            </a:r>
            <a:endParaRPr lang="fr-CA" sz="4000" u="sng" dirty="0">
              <a:latin typeface="Palatino Linotype" pitchFamily="18" charset="0"/>
            </a:endParaRPr>
          </a:p>
          <a:p>
            <a:pPr marL="822960" lvl="1" indent="-457200">
              <a:lnSpc>
                <a:spcPct val="101000"/>
              </a:lnSpc>
              <a:spcBef>
                <a:spcPts val="563"/>
              </a:spcBef>
              <a:spcAft>
                <a:spcPct val="0"/>
              </a:spcAft>
              <a:buFont typeface="+mj-lt"/>
              <a:buAutoNum type="arabicParenR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900" i="1" u="sng" dirty="0">
                <a:solidFill>
                  <a:schemeClr val="accent1"/>
                </a:solidFill>
                <a:latin typeface="Palatino Linotype" pitchFamily="18" charset="0"/>
              </a:rPr>
              <a:t>Verbale</a:t>
            </a:r>
            <a:r>
              <a:rPr lang="fr-CA" sz="2900" dirty="0">
                <a:latin typeface="Palatino Linotype" pitchFamily="18" charset="0"/>
              </a:rPr>
              <a:t> </a:t>
            </a:r>
          </a:p>
          <a:p>
            <a:pPr marL="822960" lvl="1" indent="-457200">
              <a:lnSpc>
                <a:spcPct val="101000"/>
              </a:lnSpc>
              <a:spcBef>
                <a:spcPts val="563"/>
              </a:spcBef>
              <a:spcAft>
                <a:spcPct val="0"/>
              </a:spcAft>
              <a:buFont typeface="+mj-lt"/>
              <a:buAutoNum type="arabicParenR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900" i="1" u="sng" dirty="0" smtClean="0">
                <a:solidFill>
                  <a:schemeClr val="accent1"/>
                </a:solidFill>
                <a:latin typeface="Palatino Linotype" pitchFamily="18" charset="0"/>
              </a:rPr>
              <a:t>Mathématique</a:t>
            </a:r>
            <a:r>
              <a:rPr lang="fr-CA" sz="2900" dirty="0">
                <a:latin typeface="Palatino Linotype" pitchFamily="18" charset="0"/>
              </a:rPr>
              <a:t>, logique  </a:t>
            </a:r>
            <a:endParaRPr lang="fr-CA" sz="2900" dirty="0" smtClean="0">
              <a:latin typeface="Palatino Linotype" pitchFamily="18" charset="0"/>
            </a:endParaRPr>
          </a:p>
          <a:p>
            <a:pPr marL="822960" lvl="1" indent="-457200">
              <a:lnSpc>
                <a:spcPct val="101000"/>
              </a:lnSpc>
              <a:spcBef>
                <a:spcPts val="563"/>
              </a:spcBef>
              <a:spcAft>
                <a:spcPct val="0"/>
              </a:spcAft>
              <a:buFont typeface="+mj-lt"/>
              <a:buAutoNum type="arabicParenR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900" i="1" u="sng" dirty="0" smtClean="0">
                <a:solidFill>
                  <a:schemeClr val="accent1"/>
                </a:solidFill>
                <a:latin typeface="Palatino Linotype" pitchFamily="18" charset="0"/>
              </a:rPr>
              <a:t>Musique</a:t>
            </a:r>
            <a:r>
              <a:rPr lang="fr-CA" sz="2900" dirty="0" smtClean="0">
                <a:latin typeface="Palatino Linotype" pitchFamily="18" charset="0"/>
              </a:rPr>
              <a:t> </a:t>
            </a:r>
          </a:p>
          <a:p>
            <a:pPr marL="822960" lvl="1" indent="-457200">
              <a:lnSpc>
                <a:spcPct val="101000"/>
              </a:lnSpc>
              <a:spcBef>
                <a:spcPts val="563"/>
              </a:spcBef>
              <a:spcAft>
                <a:spcPct val="0"/>
              </a:spcAft>
              <a:buFont typeface="+mj-lt"/>
              <a:buAutoNum type="arabicParenR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900" i="1" u="sng" dirty="0" smtClean="0">
                <a:solidFill>
                  <a:schemeClr val="accent1"/>
                </a:solidFill>
                <a:latin typeface="Palatino Linotype" pitchFamily="18" charset="0"/>
              </a:rPr>
              <a:t>Spatiale</a:t>
            </a:r>
            <a:r>
              <a:rPr lang="fr-CA" sz="2900" dirty="0" smtClean="0">
                <a:latin typeface="Palatino Linotype" pitchFamily="18" charset="0"/>
              </a:rPr>
              <a:t> </a:t>
            </a:r>
          </a:p>
          <a:p>
            <a:pPr marL="822960" lvl="1" indent="-457200">
              <a:lnSpc>
                <a:spcPct val="101000"/>
              </a:lnSpc>
              <a:spcBef>
                <a:spcPts val="563"/>
              </a:spcBef>
              <a:spcAft>
                <a:spcPct val="0"/>
              </a:spcAft>
              <a:buFont typeface="+mj-lt"/>
              <a:buAutoNum type="arabicParenR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900" i="1" u="sng" dirty="0" smtClean="0">
                <a:solidFill>
                  <a:schemeClr val="accent1"/>
                </a:solidFill>
                <a:latin typeface="Palatino Linotype" pitchFamily="18" charset="0"/>
              </a:rPr>
              <a:t>Corporelle</a:t>
            </a:r>
            <a:r>
              <a:rPr lang="fr-CA" sz="2900" dirty="0">
                <a:latin typeface="Palatino Linotype" pitchFamily="18" charset="0"/>
              </a:rPr>
              <a:t>, kinesthésique </a:t>
            </a:r>
          </a:p>
          <a:p>
            <a:pPr marL="822960" lvl="1" indent="-457200">
              <a:lnSpc>
                <a:spcPct val="101000"/>
              </a:lnSpc>
              <a:spcBef>
                <a:spcPts val="563"/>
              </a:spcBef>
              <a:spcAft>
                <a:spcPct val="0"/>
              </a:spcAft>
              <a:buFont typeface="+mj-lt"/>
              <a:buAutoNum type="arabicParenR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900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Intrapersonnelle</a:t>
            </a:r>
            <a:r>
              <a:rPr lang="fr-CA" sz="2900" dirty="0" smtClean="0">
                <a:latin typeface="Palatino Linotype" pitchFamily="18" charset="0"/>
              </a:rPr>
              <a:t> </a:t>
            </a:r>
            <a:r>
              <a:rPr lang="fr-CA" sz="2900" dirty="0">
                <a:latin typeface="Palatino Linotype" pitchFamily="18" charset="0"/>
              </a:rPr>
              <a:t>(</a:t>
            </a:r>
            <a:r>
              <a:rPr lang="fr-CA" sz="2900" dirty="0" smtClean="0">
                <a:latin typeface="Palatino Linotype" pitchFamily="18" charset="0"/>
              </a:rPr>
              <a:t>soi)</a:t>
            </a:r>
          </a:p>
          <a:p>
            <a:pPr marL="822960" lvl="1" indent="-457200">
              <a:lnSpc>
                <a:spcPct val="101000"/>
              </a:lnSpc>
              <a:spcBef>
                <a:spcPts val="563"/>
              </a:spcBef>
              <a:spcAft>
                <a:spcPct val="0"/>
              </a:spcAft>
              <a:buFont typeface="+mj-lt"/>
              <a:buAutoNum type="arabicParenR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900" i="1" u="sng" dirty="0" smtClean="0">
                <a:solidFill>
                  <a:schemeClr val="accent1"/>
                </a:solidFill>
                <a:latin typeface="Palatino Linotype" pitchFamily="18" charset="0"/>
              </a:rPr>
              <a:t>Interpersonnelle</a:t>
            </a:r>
            <a:r>
              <a:rPr lang="fr-CA" sz="2900" dirty="0" smtClean="0">
                <a:latin typeface="Palatino Linotype" pitchFamily="18" charset="0"/>
              </a:rPr>
              <a:t> </a:t>
            </a:r>
            <a:r>
              <a:rPr lang="fr-CA" sz="2900" dirty="0">
                <a:latin typeface="Palatino Linotype" pitchFamily="18" charset="0"/>
              </a:rPr>
              <a:t>(autres personnes) </a:t>
            </a:r>
          </a:p>
          <a:p>
            <a:pPr marL="822960" lvl="1" indent="-457200">
              <a:lnSpc>
                <a:spcPct val="101000"/>
              </a:lnSpc>
              <a:spcBef>
                <a:spcPts val="563"/>
              </a:spcBef>
              <a:spcAft>
                <a:spcPct val="0"/>
              </a:spcAft>
              <a:buFont typeface="+mj-lt"/>
              <a:buAutoNum type="arabicParenR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900" i="1" u="sng" dirty="0" smtClean="0">
                <a:solidFill>
                  <a:schemeClr val="accent1"/>
                </a:solidFill>
                <a:latin typeface="Palatino Linotype" pitchFamily="18" charset="0"/>
              </a:rPr>
              <a:t>Naturaliste</a:t>
            </a:r>
            <a:r>
              <a:rPr lang="fr-CA" sz="2900" dirty="0" smtClean="0">
                <a:latin typeface="Palatino Linotype" pitchFamily="18" charset="0"/>
              </a:rPr>
              <a:t> </a:t>
            </a:r>
            <a:r>
              <a:rPr lang="fr-CA" sz="2900" dirty="0">
                <a:latin typeface="Palatino Linotype" pitchFamily="18" charset="0"/>
              </a:rPr>
              <a:t>(</a:t>
            </a:r>
            <a:r>
              <a:rPr lang="fr-CA" sz="2900" dirty="0" err="1">
                <a:latin typeface="Palatino Linotype" pitchFamily="18" charset="0"/>
              </a:rPr>
              <a:t>Darwins</a:t>
            </a:r>
            <a:r>
              <a:rPr lang="fr-CA" sz="2900" dirty="0">
                <a:latin typeface="Palatino Linotype" pitchFamily="18" charset="0"/>
              </a:rPr>
              <a:t>)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467544" y="2204864"/>
            <a:ext cx="8229600" cy="3970784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lnSpc>
                <a:spcPct val="101000"/>
              </a:lnSpc>
              <a:spcBef>
                <a:spcPts val="6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200" b="1" dirty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Sternberg</a:t>
            </a:r>
            <a:r>
              <a:rPr lang="fr-CA" sz="3200" dirty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 : trois intelligences</a:t>
            </a:r>
          </a:p>
          <a:p>
            <a:pPr>
              <a:lnSpc>
                <a:spcPct val="101000"/>
              </a:lnSpc>
              <a:spcBef>
                <a:spcPts val="638"/>
              </a:spcBef>
              <a:buClr>
                <a:schemeClr val="accent1"/>
              </a:buCl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3200" u="sng" dirty="0">
              <a:latin typeface="Palatino Linotype" pitchFamily="18" charset="0"/>
              <a:cs typeface="Arial Unicode MS" charset="0"/>
            </a:endParaRPr>
          </a:p>
          <a:p>
            <a:pPr marL="1257300" lvl="1" indent="-514350">
              <a:lnSpc>
                <a:spcPct val="101000"/>
              </a:lnSpc>
              <a:spcAft>
                <a:spcPts val="1425"/>
              </a:spcAft>
              <a:buClr>
                <a:schemeClr val="accent1"/>
              </a:buClr>
              <a:buFont typeface="+mj-lt"/>
              <a:buAutoNum type="arabicParenR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>
                <a:latin typeface="Palatino Linotype" pitchFamily="18" charset="0"/>
                <a:cs typeface="Arial Unicode MS" charset="0"/>
              </a:rPr>
              <a:t>Intelligence </a:t>
            </a: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analytique</a:t>
            </a:r>
          </a:p>
          <a:p>
            <a:pPr marL="1257300" lvl="1" indent="-514350">
              <a:lnSpc>
                <a:spcPct val="101000"/>
              </a:lnSpc>
              <a:spcAft>
                <a:spcPts val="1425"/>
              </a:spcAft>
              <a:buClr>
                <a:schemeClr val="accent1"/>
              </a:buClr>
              <a:buFont typeface="+mj-lt"/>
              <a:buAutoNum type="arabicParenR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 smtClean="0">
                <a:latin typeface="Palatino Linotype" pitchFamily="18" charset="0"/>
                <a:cs typeface="Arial Unicode MS" charset="0"/>
              </a:rPr>
              <a:t>Intelligence </a:t>
            </a: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créative</a:t>
            </a:r>
          </a:p>
          <a:p>
            <a:pPr marL="1257300" lvl="1" indent="-514350">
              <a:lnSpc>
                <a:spcPct val="101000"/>
              </a:lnSpc>
              <a:spcAft>
                <a:spcPts val="1425"/>
              </a:spcAft>
              <a:buClr>
                <a:schemeClr val="accent1"/>
              </a:buClr>
              <a:buFont typeface="+mj-lt"/>
              <a:buAutoNum type="arabicParenR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 smtClean="0">
                <a:latin typeface="Palatino Linotype" pitchFamily="18" charset="0"/>
                <a:cs typeface="Arial Unicode MS" charset="0"/>
              </a:rPr>
              <a:t>Intelligence </a:t>
            </a: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pratique</a:t>
            </a:r>
          </a:p>
          <a:p>
            <a:pPr>
              <a:lnSpc>
                <a:spcPct val="101000"/>
              </a:lnSpc>
              <a:spcAft>
                <a:spcPts val="1425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2800" dirty="0" smtClean="0">
              <a:latin typeface="Palatino Linotype" pitchFamily="18" charset="0"/>
              <a:cs typeface="Arial Unicode MS" charset="0"/>
            </a:endParaRPr>
          </a:p>
          <a:p>
            <a:pPr>
              <a:lnSpc>
                <a:spcPct val="101000"/>
              </a:lnSpc>
              <a:spcAft>
                <a:spcPts val="1425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 smtClean="0">
                <a:latin typeface="Palatino Linotype" pitchFamily="18" charset="0"/>
                <a:cs typeface="Arial Unicode MS" charset="0"/>
              </a:rPr>
              <a:t>Mais </a:t>
            </a:r>
            <a:r>
              <a:rPr lang="fr-CA" sz="2800" dirty="0" smtClean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facteur « g »</a:t>
            </a:r>
            <a:r>
              <a:rPr lang="fr-CA" sz="2800" dirty="0" smtClean="0">
                <a:latin typeface="Palatino Linotype" pitchFamily="18" charset="0"/>
                <a:cs typeface="Arial Unicode MS" charset="0"/>
              </a:rPr>
              <a:t> semble encore présent…</a:t>
            </a:r>
            <a:endParaRPr lang="fr-CA" sz="2800" dirty="0">
              <a:latin typeface="Palatino Linotype" pitchFamily="18" charset="0"/>
              <a:cs typeface="Arial Unicode MS" charset="0"/>
            </a:endParaRPr>
          </a:p>
          <a:p>
            <a:pPr>
              <a:lnSpc>
                <a:spcPct val="101000"/>
              </a:lnSpc>
              <a:spcBef>
                <a:spcPts val="6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3200" dirty="0">
              <a:latin typeface="Tahoma" charset="0"/>
              <a:cs typeface="Arial Unicode MS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Définir l’intelligence: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solidFill>
                  <a:srgbClr val="FF0000"/>
                </a:solidFill>
                <a:latin typeface="Palatino Linotype" pitchFamily="18" charset="0"/>
              </a:rPr>
              <a:t>Théorie des intelligences multiples</a:t>
            </a:r>
            <a:endParaRPr lang="en-CA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>
            <a:spLocks noGrp="1" noChangeArrowheads="1"/>
          </p:cNvSpPr>
          <p:nvPr>
            <p:ph type="title"/>
          </p:nvPr>
        </p:nvSpPr>
        <p:spPr>
          <a:xfrm>
            <a:off x="1115616" y="0"/>
            <a:ext cx="8229600" cy="1556792"/>
          </a:xfrm>
          <a:ln/>
        </p:spPr>
        <p:txBody>
          <a:bodyPr lIns="90000" tIns="45000" rIns="90000" bIns="45000">
            <a:normAutofit/>
          </a:bodyPr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600" dirty="0" smtClean="0">
                <a:latin typeface="Palatino Linotype" pitchFamily="18" charset="0"/>
              </a:rPr>
              <a:t>Définir l’intelligence: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solidFill>
                  <a:srgbClr val="FF0000"/>
                </a:solidFill>
                <a:latin typeface="Palatino Linotype" pitchFamily="18" charset="0"/>
              </a:rPr>
              <a:t>Intelligence </a:t>
            </a:r>
            <a:r>
              <a:rPr lang="fr-CA" sz="3600" dirty="0">
                <a:solidFill>
                  <a:srgbClr val="FF0000"/>
                </a:solidFill>
                <a:latin typeface="Palatino Linotype" pitchFamily="18" charset="0"/>
              </a:rPr>
              <a:t>et Créativité</a:t>
            </a:r>
          </a:p>
        </p:txBody>
      </p:sp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179512" y="1700808"/>
            <a:ext cx="8964488" cy="5157192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lnSpc>
                <a:spcPct val="101000"/>
              </a:lnSpc>
              <a:spcBef>
                <a:spcPts val="6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200" b="1" dirty="0" smtClean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Créativité: </a:t>
            </a:r>
            <a:r>
              <a:rPr lang="fr-CA" sz="2800" dirty="0" smtClean="0">
                <a:latin typeface="Palatino Linotype" pitchFamily="18" charset="0"/>
                <a:cs typeface="Arial Unicode MS" charset="0"/>
              </a:rPr>
              <a:t>Capacité </a:t>
            </a:r>
            <a:r>
              <a:rPr lang="fr-CA" sz="2800" dirty="0">
                <a:latin typeface="Palatino Linotype" pitchFamily="18" charset="0"/>
                <a:cs typeface="Arial Unicode MS" charset="0"/>
              </a:rPr>
              <a:t>à créer des idées à la fois nouvelles et </a:t>
            </a:r>
            <a:r>
              <a:rPr lang="fr-CA" sz="2800" dirty="0" smtClean="0">
                <a:latin typeface="Palatino Linotype" pitchFamily="18" charset="0"/>
                <a:cs typeface="Arial Unicode MS" charset="0"/>
              </a:rPr>
              <a:t>intéressantes</a:t>
            </a:r>
            <a:endParaRPr lang="fr-CA" sz="2800" dirty="0">
              <a:latin typeface="Palatino Linotype" pitchFamily="18" charset="0"/>
              <a:cs typeface="Arial Unicode MS" charset="0"/>
            </a:endParaRPr>
          </a:p>
          <a:p>
            <a:pPr>
              <a:lnSpc>
                <a:spcPct val="101000"/>
              </a:lnSpc>
              <a:spcBef>
                <a:spcPts val="638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2800" dirty="0" smtClean="0">
              <a:latin typeface="Palatino Linotype" pitchFamily="18" charset="0"/>
              <a:cs typeface="Arial Unicode MS" charset="0"/>
            </a:endParaRPr>
          </a:p>
          <a:p>
            <a:pPr>
              <a:lnSpc>
                <a:spcPct val="101000"/>
              </a:lnSpc>
              <a:spcBef>
                <a:spcPts val="638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b="1" dirty="0" smtClean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Deux types de pensées:</a:t>
            </a:r>
            <a:endParaRPr lang="fr-CA" sz="2800" u="sng" dirty="0" smtClean="0">
              <a:solidFill>
                <a:schemeClr val="accent1"/>
              </a:solidFill>
              <a:latin typeface="Palatino Linotype" pitchFamily="18" charset="0"/>
              <a:cs typeface="Arial Unicode MS" charset="0"/>
            </a:endParaRPr>
          </a:p>
          <a:p>
            <a:pPr marL="228600" indent="-228600">
              <a:buNone/>
            </a:pPr>
            <a:r>
              <a:rPr lang="en-US" sz="2800" b="1" u="sng" dirty="0" err="1" smtClean="0">
                <a:solidFill>
                  <a:srgbClr val="C00000"/>
                </a:solidFill>
                <a:latin typeface="Palatino Linotype" pitchFamily="18" charset="0"/>
              </a:rPr>
              <a:t>Convergente</a:t>
            </a:r>
            <a:r>
              <a:rPr lang="en-US" sz="2800" b="1" u="sng" dirty="0" smtClean="0">
                <a:solidFill>
                  <a:srgbClr val="C00000"/>
                </a:solidFill>
                <a:latin typeface="Palatino Linotype" pitchFamily="18" charset="0"/>
              </a:rPr>
              <a:t>:  </a:t>
            </a:r>
          </a:p>
          <a:p>
            <a:pPr marL="971550" lvl="1" indent="-228600">
              <a:buFont typeface="Wingdings" pitchFamily="2" charset="2"/>
              <a:buChar char="Ø"/>
            </a:pPr>
            <a:r>
              <a:rPr lang="en-US" sz="2800" dirty="0" smtClean="0">
                <a:latin typeface="Palatino Linotype" pitchFamily="18" charset="0"/>
              </a:rPr>
              <a:t>Ex: test de QI</a:t>
            </a:r>
          </a:p>
          <a:p>
            <a:pPr marL="971550" lvl="1" indent="-228600">
              <a:buFont typeface="Wingdings" pitchFamily="2" charset="2"/>
              <a:buChar char="Ø"/>
            </a:pPr>
            <a:endParaRPr lang="en-US" sz="2800" dirty="0" smtClean="0">
              <a:latin typeface="Palatino Linotype" pitchFamily="18" charset="0"/>
            </a:endParaRPr>
          </a:p>
          <a:p>
            <a:pPr marL="228600" indent="-228600">
              <a:buNone/>
            </a:pPr>
            <a:r>
              <a:rPr lang="en-US" sz="2800" b="1" u="sng" dirty="0" err="1" smtClean="0">
                <a:solidFill>
                  <a:srgbClr val="C00000"/>
                </a:solidFill>
                <a:latin typeface="Palatino Linotype" pitchFamily="18" charset="0"/>
              </a:rPr>
              <a:t>Divergente</a:t>
            </a:r>
            <a:r>
              <a:rPr lang="en-US" sz="2800" b="1" u="sng" dirty="0" smtClean="0">
                <a:solidFill>
                  <a:srgbClr val="C00000"/>
                </a:solidFill>
                <a:latin typeface="Palatino Linotype" pitchFamily="18" charset="0"/>
              </a:rPr>
              <a:t>: </a:t>
            </a:r>
          </a:p>
          <a:p>
            <a:pPr marL="971550" lvl="1" indent="-228600">
              <a:buFont typeface="Wingdings" pitchFamily="2" charset="2"/>
              <a:buChar char="Ø"/>
            </a:pPr>
            <a:r>
              <a:rPr lang="en-US" sz="2800" dirty="0" smtClean="0">
                <a:latin typeface="Palatino Linotype" pitchFamily="18" charset="0"/>
              </a:rPr>
              <a:t>Test de </a:t>
            </a:r>
            <a:r>
              <a:rPr lang="en-US" sz="2800" dirty="0" err="1" smtClean="0">
                <a:latin typeface="Palatino Linotype" pitchFamily="18" charset="0"/>
              </a:rPr>
              <a:t>créativité</a:t>
            </a:r>
            <a:endParaRPr lang="en-US" sz="2800" dirty="0">
              <a:latin typeface="Palatino Linotype" pitchFamily="18" charset="0"/>
            </a:endParaRPr>
          </a:p>
          <a:p>
            <a:pPr lvl="1" indent="0"/>
            <a:endParaRPr lang="fr-CA" sz="2800" u="sng" dirty="0" smtClean="0">
              <a:solidFill>
                <a:schemeClr val="accent1"/>
              </a:solidFill>
              <a:latin typeface="Palatino Linotype" pitchFamily="18" charset="0"/>
              <a:cs typeface="Arial Unicode MS" charset="0"/>
            </a:endParaRPr>
          </a:p>
          <a:p>
            <a:pPr>
              <a:lnSpc>
                <a:spcPct val="101000"/>
              </a:lnSpc>
              <a:spcBef>
                <a:spcPts val="638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2800" u="sng" dirty="0" smtClean="0">
              <a:solidFill>
                <a:schemeClr val="accent1"/>
              </a:solidFill>
              <a:latin typeface="Palatino Linotype" pitchFamily="18" charset="0"/>
              <a:cs typeface="Arial Unicode MS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404664"/>
            <a:ext cx="8501063" cy="1348953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lnSpc>
                <a:spcPts val="4200"/>
              </a:lnSpc>
              <a:spcAft>
                <a:spcPts val="0"/>
              </a:spcAft>
              <a:defRPr/>
            </a:pPr>
            <a:r>
              <a:rPr lang="fr-CA" sz="3600" dirty="0" smtClean="0">
                <a:solidFill>
                  <a:schemeClr val="tx2"/>
                </a:solidFill>
                <a:latin typeface="Palatino Linotype" pitchFamily="18" charset="0"/>
              </a:rPr>
              <a:t>Définir l’intelligence:</a:t>
            </a:r>
            <a:br>
              <a:rPr lang="fr-CA" sz="3600" dirty="0" smtClean="0">
                <a:solidFill>
                  <a:schemeClr val="tx2"/>
                </a:solidFill>
                <a:latin typeface="Palatino Linotype" pitchFamily="18" charset="0"/>
              </a:rPr>
            </a:br>
            <a:r>
              <a:rPr lang="fr-CA" sz="3600" dirty="0" smtClean="0">
                <a:solidFill>
                  <a:srgbClr val="C00000"/>
                </a:solidFill>
                <a:latin typeface="Palatino Linotype" pitchFamily="18" charset="0"/>
              </a:rPr>
              <a:t>Intelligence et Créativité : </a:t>
            </a:r>
          </a:p>
          <a:p>
            <a:pPr algn="ctr" fontAlgn="auto">
              <a:lnSpc>
                <a:spcPts val="4200"/>
              </a:lnSpc>
              <a:spcAft>
                <a:spcPts val="0"/>
              </a:spcAft>
              <a:defRPr/>
            </a:pPr>
            <a:r>
              <a:rPr lang="en-US" sz="3600" b="1" dirty="0" smtClean="0">
                <a:solidFill>
                  <a:srgbClr val="C00000"/>
                </a:solidFill>
                <a:latin typeface="Palatino Linotype" pitchFamily="18" charset="0"/>
                <a:ea typeface="+mj-ea"/>
                <a:cs typeface="+mj-cs"/>
              </a:rPr>
              <a:t>Robert Sternberg’s</a:t>
            </a:r>
            <a:endParaRPr lang="en-US" sz="3600" b="1" baseline="30000" dirty="0">
              <a:solidFill>
                <a:srgbClr val="C00000"/>
              </a:solidFill>
              <a:latin typeface="Palatino Linotype" pitchFamily="18" charset="0"/>
              <a:ea typeface="+mj-ea"/>
              <a:cs typeface="+mj-cs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425575" y="4679950"/>
            <a:ext cx="3024188" cy="2022475"/>
          </a:xfrm>
          <a:custGeom>
            <a:avLst/>
            <a:gdLst>
              <a:gd name="connsiteX0" fmla="*/ 0 w 2258075"/>
              <a:gd name="connsiteY0" fmla="*/ 338711 h 1354845"/>
              <a:gd name="connsiteX1" fmla="*/ 1919364 w 2258075"/>
              <a:gd name="connsiteY1" fmla="*/ 338711 h 1354845"/>
              <a:gd name="connsiteX2" fmla="*/ 1919364 w 2258075"/>
              <a:gd name="connsiteY2" fmla="*/ 1354845 h 1354845"/>
              <a:gd name="connsiteX3" fmla="*/ 0 w 2258075"/>
              <a:gd name="connsiteY3" fmla="*/ 1354845 h 1354845"/>
              <a:gd name="connsiteX4" fmla="*/ 0 w 2258075"/>
              <a:gd name="connsiteY4" fmla="*/ 338711 h 1354845"/>
              <a:gd name="connsiteX0" fmla="*/ 1919364 w 2258075"/>
              <a:gd name="connsiteY0" fmla="*/ 338711 h 1354845"/>
              <a:gd name="connsiteX1" fmla="*/ 2258075 w 2258075"/>
              <a:gd name="connsiteY1" fmla="*/ 0 h 1354845"/>
              <a:gd name="connsiteX2" fmla="*/ 2258075 w 2258075"/>
              <a:gd name="connsiteY2" fmla="*/ 1016134 h 1354845"/>
              <a:gd name="connsiteX3" fmla="*/ 1919364 w 2258075"/>
              <a:gd name="connsiteY3" fmla="*/ 1354845 h 1354845"/>
              <a:gd name="connsiteX4" fmla="*/ 1919364 w 2258075"/>
              <a:gd name="connsiteY4" fmla="*/ 338711 h 1354845"/>
              <a:gd name="connsiteX0" fmla="*/ 0 w 2258075"/>
              <a:gd name="connsiteY0" fmla="*/ 338711 h 1354845"/>
              <a:gd name="connsiteX1" fmla="*/ 338711 w 2258075"/>
              <a:gd name="connsiteY1" fmla="*/ 0 h 1354845"/>
              <a:gd name="connsiteX2" fmla="*/ 2258075 w 2258075"/>
              <a:gd name="connsiteY2" fmla="*/ 0 h 1354845"/>
              <a:gd name="connsiteX3" fmla="*/ 1919364 w 2258075"/>
              <a:gd name="connsiteY3" fmla="*/ 338711 h 1354845"/>
              <a:gd name="connsiteX4" fmla="*/ 0 w 2258075"/>
              <a:gd name="connsiteY4" fmla="*/ 338711 h 1354845"/>
              <a:gd name="connsiteX0" fmla="*/ 0 w 2258075"/>
              <a:gd name="connsiteY0" fmla="*/ 338711 h 1354845"/>
              <a:gd name="connsiteX1" fmla="*/ 338711 w 2258075"/>
              <a:gd name="connsiteY1" fmla="*/ 0 h 1354845"/>
              <a:gd name="connsiteX2" fmla="*/ 2258075 w 2258075"/>
              <a:gd name="connsiteY2" fmla="*/ 0 h 1354845"/>
              <a:gd name="connsiteX3" fmla="*/ 2258075 w 2258075"/>
              <a:gd name="connsiteY3" fmla="*/ 1016134 h 1354845"/>
              <a:gd name="connsiteX4" fmla="*/ 1919364 w 2258075"/>
              <a:gd name="connsiteY4" fmla="*/ 1354845 h 1354845"/>
              <a:gd name="connsiteX5" fmla="*/ 0 w 2258075"/>
              <a:gd name="connsiteY5" fmla="*/ 1354845 h 1354845"/>
              <a:gd name="connsiteX6" fmla="*/ 0 w 2258075"/>
              <a:gd name="connsiteY6" fmla="*/ 338711 h 1354845"/>
              <a:gd name="connsiteX7" fmla="*/ 0 w 2258075"/>
              <a:gd name="connsiteY7" fmla="*/ 338711 h 1354845"/>
              <a:gd name="connsiteX8" fmla="*/ 1919364 w 2258075"/>
              <a:gd name="connsiteY8" fmla="*/ 338711 h 1354845"/>
              <a:gd name="connsiteX9" fmla="*/ 2258075 w 2258075"/>
              <a:gd name="connsiteY9" fmla="*/ 0 h 1354845"/>
              <a:gd name="connsiteX10" fmla="*/ 1919364 w 2258075"/>
              <a:gd name="connsiteY10" fmla="*/ 338711 h 1354845"/>
              <a:gd name="connsiteX11" fmla="*/ 1919364 w 2258075"/>
              <a:gd name="connsiteY11" fmla="*/ 1354845 h 135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58075" h="1354845" stroke="0" extrusionOk="0">
                <a:moveTo>
                  <a:pt x="0" y="338711"/>
                </a:moveTo>
                <a:lnTo>
                  <a:pt x="1919364" y="338711"/>
                </a:lnTo>
                <a:lnTo>
                  <a:pt x="1919364" y="1354845"/>
                </a:lnTo>
                <a:lnTo>
                  <a:pt x="0" y="1354845"/>
                </a:lnTo>
                <a:lnTo>
                  <a:pt x="0" y="338711"/>
                </a:lnTo>
                <a:close/>
              </a:path>
              <a:path w="2258075" h="1354845" fill="darkenLess" stroke="0" extrusionOk="0">
                <a:moveTo>
                  <a:pt x="1919364" y="338711"/>
                </a:moveTo>
                <a:lnTo>
                  <a:pt x="2258075" y="0"/>
                </a:lnTo>
                <a:lnTo>
                  <a:pt x="2258075" y="1016134"/>
                </a:lnTo>
                <a:lnTo>
                  <a:pt x="1919364" y="1354845"/>
                </a:lnTo>
                <a:lnTo>
                  <a:pt x="1919364" y="338711"/>
                </a:lnTo>
                <a:close/>
              </a:path>
              <a:path w="2258075" h="1354845" fill="lightenLess" stroke="0" extrusionOk="0">
                <a:moveTo>
                  <a:pt x="0" y="338711"/>
                </a:moveTo>
                <a:lnTo>
                  <a:pt x="338711" y="0"/>
                </a:lnTo>
                <a:lnTo>
                  <a:pt x="2258075" y="0"/>
                </a:lnTo>
                <a:lnTo>
                  <a:pt x="1919364" y="338711"/>
                </a:lnTo>
                <a:lnTo>
                  <a:pt x="0" y="338711"/>
                </a:lnTo>
                <a:close/>
              </a:path>
              <a:path w="2258075" h="1354845" fill="none" extrusionOk="0">
                <a:moveTo>
                  <a:pt x="0" y="338711"/>
                </a:moveTo>
                <a:lnTo>
                  <a:pt x="338711" y="0"/>
                </a:lnTo>
                <a:lnTo>
                  <a:pt x="2258075" y="0"/>
                </a:lnTo>
                <a:lnTo>
                  <a:pt x="2258075" y="1016134"/>
                </a:lnTo>
                <a:lnTo>
                  <a:pt x="1919364" y="1354845"/>
                </a:lnTo>
                <a:lnTo>
                  <a:pt x="0" y="1354845"/>
                </a:lnTo>
                <a:lnTo>
                  <a:pt x="0" y="338711"/>
                </a:lnTo>
                <a:close/>
                <a:moveTo>
                  <a:pt x="0" y="338711"/>
                </a:moveTo>
                <a:lnTo>
                  <a:pt x="1919364" y="338711"/>
                </a:lnTo>
                <a:lnTo>
                  <a:pt x="2258075" y="0"/>
                </a:lnTo>
                <a:moveTo>
                  <a:pt x="1919364" y="338711"/>
                </a:moveTo>
                <a:lnTo>
                  <a:pt x="1919364" y="1354845"/>
                </a:lnTo>
              </a:path>
            </a:pathLst>
          </a:custGeom>
          <a:solidFill>
            <a:srgbClr val="A93971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tIns="430151" rIns="430151" bIns="91440" spcCol="1270" anchor="ctr"/>
          <a:lstStyle/>
          <a:p>
            <a:pPr algn="ctr" defTabSz="1066800" fontAlgn="auto">
              <a:lnSpc>
                <a:spcPts val="2400"/>
              </a:lnSpc>
              <a:spcAft>
                <a:spcPct val="35000"/>
              </a:spcAft>
              <a:defRPr/>
            </a:pPr>
            <a:endParaRPr lang="en-US" sz="2600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Palatino Linotype" pitchFamily="18" charset="0"/>
            </a:endParaRPr>
          </a:p>
          <a:p>
            <a:pPr algn="ctr" defTabSz="1066800" fontAlgn="auto">
              <a:lnSpc>
                <a:spcPts val="2400"/>
              </a:lnSpc>
              <a:spcAft>
                <a:spcPct val="35000"/>
              </a:spcAft>
              <a:defRPr/>
            </a:pPr>
            <a:r>
              <a:rPr lang="en-US" sz="2600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Palatino Linotype" pitchFamily="18" charset="0"/>
              </a:rPr>
              <a:t>Compétence</a:t>
            </a:r>
            <a:r>
              <a:rPr lang="en-US" sz="26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Palatino Linotype" pitchFamily="18" charset="0"/>
              </a:rPr>
              <a:t>:</a:t>
            </a:r>
          </a:p>
          <a:p>
            <a:pPr algn="ctr" defTabSz="1066800" fontAlgn="auto">
              <a:lnSpc>
                <a:spcPts val="2400"/>
              </a:lnSpc>
              <a:spcAft>
                <a:spcPct val="35000"/>
              </a:spcAft>
              <a:defRPr/>
            </a:pPr>
            <a:endParaRPr lang="en-US" sz="2600" dirty="0">
              <a:latin typeface="Palatino Linotype" pitchFamily="18" charset="0"/>
            </a:endParaRPr>
          </a:p>
        </p:txBody>
      </p:sp>
      <p:sp>
        <p:nvSpPr>
          <p:cNvPr id="5" name="Freeform 4"/>
          <p:cNvSpPr/>
          <p:nvPr/>
        </p:nvSpPr>
        <p:spPr>
          <a:xfrm>
            <a:off x="4657725" y="4679950"/>
            <a:ext cx="4273550" cy="2022475"/>
          </a:xfrm>
          <a:custGeom>
            <a:avLst/>
            <a:gdLst>
              <a:gd name="connsiteX0" fmla="*/ 0 w 3319257"/>
              <a:gd name="connsiteY0" fmla="*/ 472939 h 1891756"/>
              <a:gd name="connsiteX1" fmla="*/ 2846318 w 3319257"/>
              <a:gd name="connsiteY1" fmla="*/ 472939 h 1891756"/>
              <a:gd name="connsiteX2" fmla="*/ 2846318 w 3319257"/>
              <a:gd name="connsiteY2" fmla="*/ 1891756 h 1891756"/>
              <a:gd name="connsiteX3" fmla="*/ 0 w 3319257"/>
              <a:gd name="connsiteY3" fmla="*/ 1891756 h 1891756"/>
              <a:gd name="connsiteX4" fmla="*/ 0 w 3319257"/>
              <a:gd name="connsiteY4" fmla="*/ 472939 h 1891756"/>
              <a:gd name="connsiteX0" fmla="*/ 2846318 w 3319257"/>
              <a:gd name="connsiteY0" fmla="*/ 472939 h 1891756"/>
              <a:gd name="connsiteX1" fmla="*/ 3319257 w 3319257"/>
              <a:gd name="connsiteY1" fmla="*/ 0 h 1891756"/>
              <a:gd name="connsiteX2" fmla="*/ 3319257 w 3319257"/>
              <a:gd name="connsiteY2" fmla="*/ 1418817 h 1891756"/>
              <a:gd name="connsiteX3" fmla="*/ 2846318 w 3319257"/>
              <a:gd name="connsiteY3" fmla="*/ 1891756 h 1891756"/>
              <a:gd name="connsiteX4" fmla="*/ 2846318 w 3319257"/>
              <a:gd name="connsiteY4" fmla="*/ 472939 h 1891756"/>
              <a:gd name="connsiteX0" fmla="*/ 0 w 3319257"/>
              <a:gd name="connsiteY0" fmla="*/ 472939 h 1891756"/>
              <a:gd name="connsiteX1" fmla="*/ 472939 w 3319257"/>
              <a:gd name="connsiteY1" fmla="*/ 0 h 1891756"/>
              <a:gd name="connsiteX2" fmla="*/ 3319257 w 3319257"/>
              <a:gd name="connsiteY2" fmla="*/ 0 h 1891756"/>
              <a:gd name="connsiteX3" fmla="*/ 2846318 w 3319257"/>
              <a:gd name="connsiteY3" fmla="*/ 472939 h 1891756"/>
              <a:gd name="connsiteX4" fmla="*/ 0 w 3319257"/>
              <a:gd name="connsiteY4" fmla="*/ 472939 h 1891756"/>
              <a:gd name="connsiteX0" fmla="*/ 0 w 3319257"/>
              <a:gd name="connsiteY0" fmla="*/ 472939 h 1891756"/>
              <a:gd name="connsiteX1" fmla="*/ 472939 w 3319257"/>
              <a:gd name="connsiteY1" fmla="*/ 0 h 1891756"/>
              <a:gd name="connsiteX2" fmla="*/ 3319257 w 3319257"/>
              <a:gd name="connsiteY2" fmla="*/ 0 h 1891756"/>
              <a:gd name="connsiteX3" fmla="*/ 3319257 w 3319257"/>
              <a:gd name="connsiteY3" fmla="*/ 1418817 h 1891756"/>
              <a:gd name="connsiteX4" fmla="*/ 2846318 w 3319257"/>
              <a:gd name="connsiteY4" fmla="*/ 1891756 h 1891756"/>
              <a:gd name="connsiteX5" fmla="*/ 0 w 3319257"/>
              <a:gd name="connsiteY5" fmla="*/ 1891756 h 1891756"/>
              <a:gd name="connsiteX6" fmla="*/ 0 w 3319257"/>
              <a:gd name="connsiteY6" fmla="*/ 472939 h 1891756"/>
              <a:gd name="connsiteX7" fmla="*/ 0 w 3319257"/>
              <a:gd name="connsiteY7" fmla="*/ 472939 h 1891756"/>
              <a:gd name="connsiteX8" fmla="*/ 2846318 w 3319257"/>
              <a:gd name="connsiteY8" fmla="*/ 472939 h 1891756"/>
              <a:gd name="connsiteX9" fmla="*/ 3319257 w 3319257"/>
              <a:gd name="connsiteY9" fmla="*/ 0 h 1891756"/>
              <a:gd name="connsiteX10" fmla="*/ 2846318 w 3319257"/>
              <a:gd name="connsiteY10" fmla="*/ 472939 h 1891756"/>
              <a:gd name="connsiteX11" fmla="*/ 2846318 w 3319257"/>
              <a:gd name="connsiteY11" fmla="*/ 1891756 h 1891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319257" h="1891756" stroke="0" extrusionOk="0">
                <a:moveTo>
                  <a:pt x="0" y="472939"/>
                </a:moveTo>
                <a:lnTo>
                  <a:pt x="2846318" y="472939"/>
                </a:lnTo>
                <a:lnTo>
                  <a:pt x="2846318" y="1891756"/>
                </a:lnTo>
                <a:lnTo>
                  <a:pt x="0" y="1891756"/>
                </a:lnTo>
                <a:lnTo>
                  <a:pt x="0" y="472939"/>
                </a:lnTo>
                <a:close/>
              </a:path>
              <a:path w="3319257" h="1891756" fill="darkenLess" stroke="0" extrusionOk="0">
                <a:moveTo>
                  <a:pt x="2846318" y="472939"/>
                </a:moveTo>
                <a:lnTo>
                  <a:pt x="3319257" y="0"/>
                </a:lnTo>
                <a:lnTo>
                  <a:pt x="3319257" y="1418817"/>
                </a:lnTo>
                <a:lnTo>
                  <a:pt x="2846318" y="1891756"/>
                </a:lnTo>
                <a:lnTo>
                  <a:pt x="2846318" y="472939"/>
                </a:lnTo>
                <a:close/>
              </a:path>
              <a:path w="3319257" h="1891756" fill="lightenLess" stroke="0" extrusionOk="0">
                <a:moveTo>
                  <a:pt x="0" y="472939"/>
                </a:moveTo>
                <a:lnTo>
                  <a:pt x="472939" y="0"/>
                </a:lnTo>
                <a:lnTo>
                  <a:pt x="3319257" y="0"/>
                </a:lnTo>
                <a:lnTo>
                  <a:pt x="2846318" y="472939"/>
                </a:lnTo>
                <a:lnTo>
                  <a:pt x="0" y="472939"/>
                </a:lnTo>
                <a:close/>
              </a:path>
              <a:path w="3319257" h="1891756" fill="none" extrusionOk="0">
                <a:moveTo>
                  <a:pt x="0" y="472939"/>
                </a:moveTo>
                <a:lnTo>
                  <a:pt x="472939" y="0"/>
                </a:lnTo>
                <a:lnTo>
                  <a:pt x="3319257" y="0"/>
                </a:lnTo>
                <a:lnTo>
                  <a:pt x="3319257" y="1418817"/>
                </a:lnTo>
                <a:lnTo>
                  <a:pt x="2846318" y="1891756"/>
                </a:lnTo>
                <a:lnTo>
                  <a:pt x="0" y="1891756"/>
                </a:lnTo>
                <a:lnTo>
                  <a:pt x="0" y="472939"/>
                </a:lnTo>
                <a:close/>
                <a:moveTo>
                  <a:pt x="0" y="472939"/>
                </a:moveTo>
                <a:lnTo>
                  <a:pt x="2846318" y="472939"/>
                </a:lnTo>
                <a:lnTo>
                  <a:pt x="3319257" y="0"/>
                </a:lnTo>
                <a:moveTo>
                  <a:pt x="2846318" y="472939"/>
                </a:moveTo>
                <a:lnTo>
                  <a:pt x="2846318" y="1891756"/>
                </a:lnTo>
              </a:path>
            </a:pathLst>
          </a:custGeom>
          <a:solidFill>
            <a:srgbClr val="A93971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tIns="564379" rIns="564379" bIns="91440" spcCol="1270" anchor="ctr"/>
          <a:lstStyle/>
          <a:p>
            <a:pPr algn="ctr" defTabSz="1066800" fontAlgn="auto">
              <a:lnSpc>
                <a:spcPts val="2400"/>
              </a:lnSpc>
              <a:spcAft>
                <a:spcPct val="35000"/>
              </a:spcAft>
              <a:defRPr/>
            </a:pPr>
            <a:endParaRPr lang="en-US" sz="2600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Palatino Linotype" pitchFamily="18" charset="0"/>
            </a:endParaRPr>
          </a:p>
          <a:p>
            <a:pPr algn="ctr" defTabSz="1066800" fontAlgn="auto">
              <a:lnSpc>
                <a:spcPct val="100000"/>
              </a:lnSpc>
              <a:spcAft>
                <a:spcPct val="35000"/>
              </a:spcAft>
              <a:defRPr/>
            </a:pPr>
            <a:r>
              <a:rPr lang="en-US" sz="2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Palatino Linotype" pitchFamily="18" charset="0"/>
              </a:rPr>
              <a:t>Imagination: </a:t>
            </a:r>
          </a:p>
          <a:p>
            <a:pPr algn="ctr" defTabSz="1066800" fontAlgn="auto">
              <a:lnSpc>
                <a:spcPts val="2400"/>
              </a:lnSpc>
              <a:spcAft>
                <a:spcPct val="35000"/>
              </a:spcAft>
              <a:defRPr/>
            </a:pPr>
            <a:endParaRPr lang="en-US" sz="2600" dirty="0">
              <a:latin typeface="Palatino Linotype" pitchFamily="18" charset="0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683568" y="2924944"/>
            <a:ext cx="4572496" cy="2176462"/>
          </a:xfrm>
          <a:custGeom>
            <a:avLst/>
            <a:gdLst>
              <a:gd name="connsiteX0" fmla="*/ 0 w 3619942"/>
              <a:gd name="connsiteY0" fmla="*/ 643866 h 2575465"/>
              <a:gd name="connsiteX1" fmla="*/ 2976076 w 3619942"/>
              <a:gd name="connsiteY1" fmla="*/ 643866 h 2575465"/>
              <a:gd name="connsiteX2" fmla="*/ 2976076 w 3619942"/>
              <a:gd name="connsiteY2" fmla="*/ 2575465 h 2575465"/>
              <a:gd name="connsiteX3" fmla="*/ 0 w 3619942"/>
              <a:gd name="connsiteY3" fmla="*/ 2575465 h 2575465"/>
              <a:gd name="connsiteX4" fmla="*/ 0 w 3619942"/>
              <a:gd name="connsiteY4" fmla="*/ 643866 h 2575465"/>
              <a:gd name="connsiteX0" fmla="*/ 2976076 w 3619942"/>
              <a:gd name="connsiteY0" fmla="*/ 643866 h 2575465"/>
              <a:gd name="connsiteX1" fmla="*/ 3619942 w 3619942"/>
              <a:gd name="connsiteY1" fmla="*/ 0 h 2575465"/>
              <a:gd name="connsiteX2" fmla="*/ 3619942 w 3619942"/>
              <a:gd name="connsiteY2" fmla="*/ 1931599 h 2575465"/>
              <a:gd name="connsiteX3" fmla="*/ 2976076 w 3619942"/>
              <a:gd name="connsiteY3" fmla="*/ 2575465 h 2575465"/>
              <a:gd name="connsiteX4" fmla="*/ 2976076 w 3619942"/>
              <a:gd name="connsiteY4" fmla="*/ 643866 h 2575465"/>
              <a:gd name="connsiteX0" fmla="*/ 0 w 3619942"/>
              <a:gd name="connsiteY0" fmla="*/ 643866 h 2575465"/>
              <a:gd name="connsiteX1" fmla="*/ 643866 w 3619942"/>
              <a:gd name="connsiteY1" fmla="*/ 0 h 2575465"/>
              <a:gd name="connsiteX2" fmla="*/ 3619942 w 3619942"/>
              <a:gd name="connsiteY2" fmla="*/ 0 h 2575465"/>
              <a:gd name="connsiteX3" fmla="*/ 2976076 w 3619942"/>
              <a:gd name="connsiteY3" fmla="*/ 643866 h 2575465"/>
              <a:gd name="connsiteX4" fmla="*/ 0 w 3619942"/>
              <a:gd name="connsiteY4" fmla="*/ 643866 h 2575465"/>
              <a:gd name="connsiteX0" fmla="*/ 0 w 3619942"/>
              <a:gd name="connsiteY0" fmla="*/ 643866 h 2575465"/>
              <a:gd name="connsiteX1" fmla="*/ 643866 w 3619942"/>
              <a:gd name="connsiteY1" fmla="*/ 0 h 2575465"/>
              <a:gd name="connsiteX2" fmla="*/ 3619942 w 3619942"/>
              <a:gd name="connsiteY2" fmla="*/ 0 h 2575465"/>
              <a:gd name="connsiteX3" fmla="*/ 3619942 w 3619942"/>
              <a:gd name="connsiteY3" fmla="*/ 1931599 h 2575465"/>
              <a:gd name="connsiteX4" fmla="*/ 2976076 w 3619942"/>
              <a:gd name="connsiteY4" fmla="*/ 2575465 h 2575465"/>
              <a:gd name="connsiteX5" fmla="*/ 0 w 3619942"/>
              <a:gd name="connsiteY5" fmla="*/ 2575465 h 2575465"/>
              <a:gd name="connsiteX6" fmla="*/ 0 w 3619942"/>
              <a:gd name="connsiteY6" fmla="*/ 643866 h 2575465"/>
              <a:gd name="connsiteX7" fmla="*/ 0 w 3619942"/>
              <a:gd name="connsiteY7" fmla="*/ 643866 h 2575465"/>
              <a:gd name="connsiteX8" fmla="*/ 2976076 w 3619942"/>
              <a:gd name="connsiteY8" fmla="*/ 643866 h 2575465"/>
              <a:gd name="connsiteX9" fmla="*/ 3619942 w 3619942"/>
              <a:gd name="connsiteY9" fmla="*/ 0 h 2575465"/>
              <a:gd name="connsiteX10" fmla="*/ 2976076 w 3619942"/>
              <a:gd name="connsiteY10" fmla="*/ 643866 h 2575465"/>
              <a:gd name="connsiteX11" fmla="*/ 2976076 w 3619942"/>
              <a:gd name="connsiteY11" fmla="*/ 2575465 h 2575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619942" h="2575465" stroke="0" extrusionOk="0">
                <a:moveTo>
                  <a:pt x="0" y="643866"/>
                </a:moveTo>
                <a:lnTo>
                  <a:pt x="2976076" y="643866"/>
                </a:lnTo>
                <a:lnTo>
                  <a:pt x="2976076" y="2575465"/>
                </a:lnTo>
                <a:lnTo>
                  <a:pt x="0" y="2575465"/>
                </a:lnTo>
                <a:lnTo>
                  <a:pt x="0" y="643866"/>
                </a:lnTo>
                <a:close/>
              </a:path>
              <a:path w="3619942" h="2575465" fill="darkenLess" stroke="0" extrusionOk="0">
                <a:moveTo>
                  <a:pt x="2976076" y="643866"/>
                </a:moveTo>
                <a:lnTo>
                  <a:pt x="3619942" y="0"/>
                </a:lnTo>
                <a:lnTo>
                  <a:pt x="3619942" y="1931599"/>
                </a:lnTo>
                <a:lnTo>
                  <a:pt x="2976076" y="2575465"/>
                </a:lnTo>
                <a:lnTo>
                  <a:pt x="2976076" y="643866"/>
                </a:lnTo>
                <a:close/>
              </a:path>
              <a:path w="3619942" h="2575465" fill="lightenLess" stroke="0" extrusionOk="0">
                <a:moveTo>
                  <a:pt x="0" y="643866"/>
                </a:moveTo>
                <a:lnTo>
                  <a:pt x="643866" y="0"/>
                </a:lnTo>
                <a:lnTo>
                  <a:pt x="3619942" y="0"/>
                </a:lnTo>
                <a:lnTo>
                  <a:pt x="2976076" y="643866"/>
                </a:lnTo>
                <a:lnTo>
                  <a:pt x="0" y="643866"/>
                </a:lnTo>
                <a:close/>
              </a:path>
              <a:path w="3619942" h="2575465" fill="none" extrusionOk="0">
                <a:moveTo>
                  <a:pt x="0" y="643866"/>
                </a:moveTo>
                <a:lnTo>
                  <a:pt x="643866" y="0"/>
                </a:lnTo>
                <a:lnTo>
                  <a:pt x="3619942" y="0"/>
                </a:lnTo>
                <a:lnTo>
                  <a:pt x="3619942" y="1931599"/>
                </a:lnTo>
                <a:lnTo>
                  <a:pt x="2976076" y="2575465"/>
                </a:lnTo>
                <a:lnTo>
                  <a:pt x="0" y="2575465"/>
                </a:lnTo>
                <a:lnTo>
                  <a:pt x="0" y="643866"/>
                </a:lnTo>
                <a:close/>
                <a:moveTo>
                  <a:pt x="0" y="643866"/>
                </a:moveTo>
                <a:lnTo>
                  <a:pt x="2976076" y="643866"/>
                </a:lnTo>
                <a:lnTo>
                  <a:pt x="3619942" y="0"/>
                </a:lnTo>
                <a:moveTo>
                  <a:pt x="2976076" y="643866"/>
                </a:moveTo>
                <a:lnTo>
                  <a:pt x="2976076" y="2575465"/>
                </a:lnTo>
              </a:path>
            </a:pathLst>
          </a:custGeom>
          <a:solidFill>
            <a:srgbClr val="A93971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tIns="735306" rIns="735306" bIns="91440" spcCol="1270" anchor="ctr"/>
          <a:lstStyle/>
          <a:p>
            <a:pPr algn="ctr" defTabSz="1066800" fontAlgn="auto">
              <a:lnSpc>
                <a:spcPts val="2400"/>
              </a:lnSpc>
              <a:spcAft>
                <a:spcPct val="35000"/>
              </a:spcAft>
              <a:defRPr/>
            </a:pPr>
            <a:endParaRPr lang="en-US" sz="2600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Palatino Linotype" pitchFamily="18" charset="0"/>
            </a:endParaRPr>
          </a:p>
          <a:p>
            <a:pPr algn="ctr" defTabSz="1066800" fontAlgn="auto">
              <a:lnSpc>
                <a:spcPts val="2400"/>
              </a:lnSpc>
              <a:spcAft>
                <a:spcPct val="35000"/>
              </a:spcAft>
              <a:defRPr/>
            </a:pPr>
            <a:r>
              <a:rPr lang="en-US" sz="2600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Palatino Linotype" pitchFamily="18" charset="0"/>
              </a:rPr>
              <a:t>Personnalité</a:t>
            </a:r>
            <a:r>
              <a:rPr lang="en-US" sz="2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Palatino Linotype" pitchFamily="18" charset="0"/>
              </a:rPr>
              <a:t> </a:t>
            </a:r>
            <a:r>
              <a:rPr lang="en-US" sz="2600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Palatino Linotype" pitchFamily="18" charset="0"/>
              </a:rPr>
              <a:t>aventureuse</a:t>
            </a:r>
            <a:r>
              <a:rPr lang="en-US" sz="2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Palatino Linotype" pitchFamily="18" charset="0"/>
              </a:rPr>
              <a:t>: </a:t>
            </a:r>
          </a:p>
          <a:p>
            <a:pPr algn="ctr" defTabSz="1066800" fontAlgn="auto">
              <a:lnSpc>
                <a:spcPts val="2400"/>
              </a:lnSpc>
              <a:spcAft>
                <a:spcPct val="35000"/>
              </a:spcAft>
              <a:defRPr/>
            </a:pPr>
            <a:endParaRPr lang="en-US" sz="2600" dirty="0">
              <a:latin typeface="Palatino Linotype" pitchFamily="18" charset="0"/>
            </a:endParaRPr>
          </a:p>
        </p:txBody>
      </p:sp>
      <p:sp>
        <p:nvSpPr>
          <p:cNvPr id="7" name="Freeform 6"/>
          <p:cNvSpPr/>
          <p:nvPr/>
        </p:nvSpPr>
        <p:spPr>
          <a:xfrm>
            <a:off x="4657725" y="2890838"/>
            <a:ext cx="4273550" cy="2176462"/>
          </a:xfrm>
          <a:custGeom>
            <a:avLst/>
            <a:gdLst>
              <a:gd name="connsiteX0" fmla="*/ 0 w 3490035"/>
              <a:gd name="connsiteY0" fmla="*/ 538304 h 2153214"/>
              <a:gd name="connsiteX1" fmla="*/ 2951732 w 3490035"/>
              <a:gd name="connsiteY1" fmla="*/ 538304 h 2153214"/>
              <a:gd name="connsiteX2" fmla="*/ 2951732 w 3490035"/>
              <a:gd name="connsiteY2" fmla="*/ 2153214 h 2153214"/>
              <a:gd name="connsiteX3" fmla="*/ 0 w 3490035"/>
              <a:gd name="connsiteY3" fmla="*/ 2153214 h 2153214"/>
              <a:gd name="connsiteX4" fmla="*/ 0 w 3490035"/>
              <a:gd name="connsiteY4" fmla="*/ 538304 h 2153214"/>
              <a:gd name="connsiteX0" fmla="*/ 2951732 w 3490035"/>
              <a:gd name="connsiteY0" fmla="*/ 538304 h 2153214"/>
              <a:gd name="connsiteX1" fmla="*/ 3490035 w 3490035"/>
              <a:gd name="connsiteY1" fmla="*/ 0 h 2153214"/>
              <a:gd name="connsiteX2" fmla="*/ 3490035 w 3490035"/>
              <a:gd name="connsiteY2" fmla="*/ 1614911 h 2153214"/>
              <a:gd name="connsiteX3" fmla="*/ 2951732 w 3490035"/>
              <a:gd name="connsiteY3" fmla="*/ 2153214 h 2153214"/>
              <a:gd name="connsiteX4" fmla="*/ 2951732 w 3490035"/>
              <a:gd name="connsiteY4" fmla="*/ 538304 h 2153214"/>
              <a:gd name="connsiteX0" fmla="*/ 0 w 3490035"/>
              <a:gd name="connsiteY0" fmla="*/ 538304 h 2153214"/>
              <a:gd name="connsiteX1" fmla="*/ 538304 w 3490035"/>
              <a:gd name="connsiteY1" fmla="*/ 0 h 2153214"/>
              <a:gd name="connsiteX2" fmla="*/ 3490035 w 3490035"/>
              <a:gd name="connsiteY2" fmla="*/ 0 h 2153214"/>
              <a:gd name="connsiteX3" fmla="*/ 2951732 w 3490035"/>
              <a:gd name="connsiteY3" fmla="*/ 538304 h 2153214"/>
              <a:gd name="connsiteX4" fmla="*/ 0 w 3490035"/>
              <a:gd name="connsiteY4" fmla="*/ 538304 h 2153214"/>
              <a:gd name="connsiteX0" fmla="*/ 0 w 3490035"/>
              <a:gd name="connsiteY0" fmla="*/ 538304 h 2153214"/>
              <a:gd name="connsiteX1" fmla="*/ 538304 w 3490035"/>
              <a:gd name="connsiteY1" fmla="*/ 0 h 2153214"/>
              <a:gd name="connsiteX2" fmla="*/ 3490035 w 3490035"/>
              <a:gd name="connsiteY2" fmla="*/ 0 h 2153214"/>
              <a:gd name="connsiteX3" fmla="*/ 3490035 w 3490035"/>
              <a:gd name="connsiteY3" fmla="*/ 1614911 h 2153214"/>
              <a:gd name="connsiteX4" fmla="*/ 2951732 w 3490035"/>
              <a:gd name="connsiteY4" fmla="*/ 2153214 h 2153214"/>
              <a:gd name="connsiteX5" fmla="*/ 0 w 3490035"/>
              <a:gd name="connsiteY5" fmla="*/ 2153214 h 2153214"/>
              <a:gd name="connsiteX6" fmla="*/ 0 w 3490035"/>
              <a:gd name="connsiteY6" fmla="*/ 538304 h 2153214"/>
              <a:gd name="connsiteX7" fmla="*/ 0 w 3490035"/>
              <a:gd name="connsiteY7" fmla="*/ 538304 h 2153214"/>
              <a:gd name="connsiteX8" fmla="*/ 2951732 w 3490035"/>
              <a:gd name="connsiteY8" fmla="*/ 538304 h 2153214"/>
              <a:gd name="connsiteX9" fmla="*/ 3490035 w 3490035"/>
              <a:gd name="connsiteY9" fmla="*/ 0 h 2153214"/>
              <a:gd name="connsiteX10" fmla="*/ 2951732 w 3490035"/>
              <a:gd name="connsiteY10" fmla="*/ 538304 h 2153214"/>
              <a:gd name="connsiteX11" fmla="*/ 2951732 w 3490035"/>
              <a:gd name="connsiteY11" fmla="*/ 2153214 h 2153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90035" h="2153214" stroke="0" extrusionOk="0">
                <a:moveTo>
                  <a:pt x="0" y="538304"/>
                </a:moveTo>
                <a:lnTo>
                  <a:pt x="2951732" y="538304"/>
                </a:lnTo>
                <a:lnTo>
                  <a:pt x="2951732" y="2153214"/>
                </a:lnTo>
                <a:lnTo>
                  <a:pt x="0" y="2153214"/>
                </a:lnTo>
                <a:lnTo>
                  <a:pt x="0" y="538304"/>
                </a:lnTo>
                <a:close/>
              </a:path>
              <a:path w="3490035" h="2153214" fill="darkenLess" stroke="0" extrusionOk="0">
                <a:moveTo>
                  <a:pt x="2951732" y="538304"/>
                </a:moveTo>
                <a:lnTo>
                  <a:pt x="3490035" y="0"/>
                </a:lnTo>
                <a:lnTo>
                  <a:pt x="3490035" y="1614911"/>
                </a:lnTo>
                <a:lnTo>
                  <a:pt x="2951732" y="2153214"/>
                </a:lnTo>
                <a:lnTo>
                  <a:pt x="2951732" y="538304"/>
                </a:lnTo>
                <a:close/>
              </a:path>
              <a:path w="3490035" h="2153214" fill="lightenLess" stroke="0" extrusionOk="0">
                <a:moveTo>
                  <a:pt x="0" y="538304"/>
                </a:moveTo>
                <a:lnTo>
                  <a:pt x="538304" y="0"/>
                </a:lnTo>
                <a:lnTo>
                  <a:pt x="3490035" y="0"/>
                </a:lnTo>
                <a:lnTo>
                  <a:pt x="2951732" y="538304"/>
                </a:lnTo>
                <a:lnTo>
                  <a:pt x="0" y="538304"/>
                </a:lnTo>
                <a:close/>
              </a:path>
              <a:path w="3490035" h="2153214" fill="none" extrusionOk="0">
                <a:moveTo>
                  <a:pt x="0" y="538304"/>
                </a:moveTo>
                <a:lnTo>
                  <a:pt x="538304" y="0"/>
                </a:lnTo>
                <a:lnTo>
                  <a:pt x="3490035" y="0"/>
                </a:lnTo>
                <a:lnTo>
                  <a:pt x="3490035" y="1614911"/>
                </a:lnTo>
                <a:lnTo>
                  <a:pt x="2951732" y="2153214"/>
                </a:lnTo>
                <a:lnTo>
                  <a:pt x="0" y="2153214"/>
                </a:lnTo>
                <a:lnTo>
                  <a:pt x="0" y="538304"/>
                </a:lnTo>
                <a:close/>
                <a:moveTo>
                  <a:pt x="0" y="538304"/>
                </a:moveTo>
                <a:lnTo>
                  <a:pt x="2951732" y="538304"/>
                </a:lnTo>
                <a:lnTo>
                  <a:pt x="3490035" y="0"/>
                </a:lnTo>
                <a:moveTo>
                  <a:pt x="2951732" y="538304"/>
                </a:moveTo>
                <a:lnTo>
                  <a:pt x="2951732" y="2153214"/>
                </a:lnTo>
              </a:path>
            </a:pathLst>
          </a:custGeom>
          <a:solidFill>
            <a:srgbClr val="A93971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64770" tIns="603074" rIns="603073" bIns="64770" spcCol="1270" anchor="ctr"/>
          <a:lstStyle/>
          <a:p>
            <a:pPr algn="ctr" defTabSz="755650" fontAlgn="auto">
              <a:lnSpc>
                <a:spcPts val="2400"/>
              </a:lnSpc>
              <a:spcAft>
                <a:spcPct val="35000"/>
              </a:spcAft>
              <a:defRPr/>
            </a:pPr>
            <a:endParaRPr lang="en-US" sz="2600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Palatino Linotype" pitchFamily="18" charset="0"/>
            </a:endParaRPr>
          </a:p>
          <a:p>
            <a:pPr algn="ctr" defTabSz="755650" fontAlgn="auto">
              <a:lnSpc>
                <a:spcPts val="2400"/>
              </a:lnSpc>
              <a:spcAft>
                <a:spcPct val="35000"/>
              </a:spcAft>
              <a:defRPr/>
            </a:pPr>
            <a:r>
              <a:rPr lang="en-US" sz="2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Palatino Linotype" pitchFamily="18" charset="0"/>
              </a:rPr>
              <a:t>Motivation </a:t>
            </a:r>
            <a:r>
              <a:rPr lang="en-US" sz="2600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Palatino Linotype" pitchFamily="18" charset="0"/>
              </a:rPr>
              <a:t>intrinsèque</a:t>
            </a:r>
            <a:r>
              <a:rPr lang="en-US" sz="2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Palatino Linotype" pitchFamily="18" charset="0"/>
              </a:rPr>
              <a:t>:</a:t>
            </a:r>
          </a:p>
          <a:p>
            <a:pPr algn="ctr" defTabSz="755650" fontAlgn="auto">
              <a:lnSpc>
                <a:spcPts val="2400"/>
              </a:lnSpc>
              <a:spcAft>
                <a:spcPct val="35000"/>
              </a:spcAft>
              <a:defRPr/>
            </a:pPr>
            <a:endParaRPr lang="en-US" sz="2600" dirty="0">
              <a:latin typeface="Palatino Linotype" pitchFamily="18" charset="0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2246313" y="1890713"/>
            <a:ext cx="5638055" cy="1354137"/>
          </a:xfrm>
          <a:custGeom>
            <a:avLst/>
            <a:gdLst>
              <a:gd name="connsiteX0" fmla="*/ 0 w 5281005"/>
              <a:gd name="connsiteY0" fmla="*/ 338711 h 1354845"/>
              <a:gd name="connsiteX1" fmla="*/ 4942294 w 5281005"/>
              <a:gd name="connsiteY1" fmla="*/ 338711 h 1354845"/>
              <a:gd name="connsiteX2" fmla="*/ 4942294 w 5281005"/>
              <a:gd name="connsiteY2" fmla="*/ 1354845 h 1354845"/>
              <a:gd name="connsiteX3" fmla="*/ 0 w 5281005"/>
              <a:gd name="connsiteY3" fmla="*/ 1354845 h 1354845"/>
              <a:gd name="connsiteX4" fmla="*/ 0 w 5281005"/>
              <a:gd name="connsiteY4" fmla="*/ 338711 h 1354845"/>
              <a:gd name="connsiteX0" fmla="*/ 4942294 w 5281005"/>
              <a:gd name="connsiteY0" fmla="*/ 338711 h 1354845"/>
              <a:gd name="connsiteX1" fmla="*/ 5281005 w 5281005"/>
              <a:gd name="connsiteY1" fmla="*/ 0 h 1354845"/>
              <a:gd name="connsiteX2" fmla="*/ 5281005 w 5281005"/>
              <a:gd name="connsiteY2" fmla="*/ 1016134 h 1354845"/>
              <a:gd name="connsiteX3" fmla="*/ 4942294 w 5281005"/>
              <a:gd name="connsiteY3" fmla="*/ 1354845 h 1354845"/>
              <a:gd name="connsiteX4" fmla="*/ 4942294 w 5281005"/>
              <a:gd name="connsiteY4" fmla="*/ 338711 h 1354845"/>
              <a:gd name="connsiteX0" fmla="*/ 0 w 5281005"/>
              <a:gd name="connsiteY0" fmla="*/ 338711 h 1354845"/>
              <a:gd name="connsiteX1" fmla="*/ 338711 w 5281005"/>
              <a:gd name="connsiteY1" fmla="*/ 0 h 1354845"/>
              <a:gd name="connsiteX2" fmla="*/ 5281005 w 5281005"/>
              <a:gd name="connsiteY2" fmla="*/ 0 h 1354845"/>
              <a:gd name="connsiteX3" fmla="*/ 4942294 w 5281005"/>
              <a:gd name="connsiteY3" fmla="*/ 338711 h 1354845"/>
              <a:gd name="connsiteX4" fmla="*/ 0 w 5281005"/>
              <a:gd name="connsiteY4" fmla="*/ 338711 h 1354845"/>
              <a:gd name="connsiteX0" fmla="*/ 0 w 5281005"/>
              <a:gd name="connsiteY0" fmla="*/ 338711 h 1354845"/>
              <a:gd name="connsiteX1" fmla="*/ 338711 w 5281005"/>
              <a:gd name="connsiteY1" fmla="*/ 0 h 1354845"/>
              <a:gd name="connsiteX2" fmla="*/ 5281005 w 5281005"/>
              <a:gd name="connsiteY2" fmla="*/ 0 h 1354845"/>
              <a:gd name="connsiteX3" fmla="*/ 5281005 w 5281005"/>
              <a:gd name="connsiteY3" fmla="*/ 1016134 h 1354845"/>
              <a:gd name="connsiteX4" fmla="*/ 4942294 w 5281005"/>
              <a:gd name="connsiteY4" fmla="*/ 1354845 h 1354845"/>
              <a:gd name="connsiteX5" fmla="*/ 0 w 5281005"/>
              <a:gd name="connsiteY5" fmla="*/ 1354845 h 1354845"/>
              <a:gd name="connsiteX6" fmla="*/ 0 w 5281005"/>
              <a:gd name="connsiteY6" fmla="*/ 338711 h 1354845"/>
              <a:gd name="connsiteX7" fmla="*/ 0 w 5281005"/>
              <a:gd name="connsiteY7" fmla="*/ 338711 h 1354845"/>
              <a:gd name="connsiteX8" fmla="*/ 4942294 w 5281005"/>
              <a:gd name="connsiteY8" fmla="*/ 338711 h 1354845"/>
              <a:gd name="connsiteX9" fmla="*/ 5281005 w 5281005"/>
              <a:gd name="connsiteY9" fmla="*/ 0 h 1354845"/>
              <a:gd name="connsiteX10" fmla="*/ 4942294 w 5281005"/>
              <a:gd name="connsiteY10" fmla="*/ 338711 h 1354845"/>
              <a:gd name="connsiteX11" fmla="*/ 4942294 w 5281005"/>
              <a:gd name="connsiteY11" fmla="*/ 1354845 h 135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81005" h="1354845" stroke="0" extrusionOk="0">
                <a:moveTo>
                  <a:pt x="0" y="338711"/>
                </a:moveTo>
                <a:lnTo>
                  <a:pt x="4942294" y="338711"/>
                </a:lnTo>
                <a:lnTo>
                  <a:pt x="4942294" y="1354845"/>
                </a:lnTo>
                <a:lnTo>
                  <a:pt x="0" y="1354845"/>
                </a:lnTo>
                <a:lnTo>
                  <a:pt x="0" y="338711"/>
                </a:lnTo>
                <a:close/>
              </a:path>
              <a:path w="5281005" h="1354845" fill="darkenLess" stroke="0" extrusionOk="0">
                <a:moveTo>
                  <a:pt x="4942294" y="338711"/>
                </a:moveTo>
                <a:lnTo>
                  <a:pt x="5281005" y="0"/>
                </a:lnTo>
                <a:lnTo>
                  <a:pt x="5281005" y="1016134"/>
                </a:lnTo>
                <a:lnTo>
                  <a:pt x="4942294" y="1354845"/>
                </a:lnTo>
                <a:lnTo>
                  <a:pt x="4942294" y="338711"/>
                </a:lnTo>
                <a:close/>
              </a:path>
              <a:path w="5281005" h="1354845" fill="lightenLess" stroke="0" extrusionOk="0">
                <a:moveTo>
                  <a:pt x="0" y="338711"/>
                </a:moveTo>
                <a:lnTo>
                  <a:pt x="338711" y="0"/>
                </a:lnTo>
                <a:lnTo>
                  <a:pt x="5281005" y="0"/>
                </a:lnTo>
                <a:lnTo>
                  <a:pt x="4942294" y="338711"/>
                </a:lnTo>
                <a:lnTo>
                  <a:pt x="0" y="338711"/>
                </a:lnTo>
                <a:close/>
              </a:path>
              <a:path w="5281005" h="1354845" fill="none" extrusionOk="0">
                <a:moveTo>
                  <a:pt x="0" y="338711"/>
                </a:moveTo>
                <a:lnTo>
                  <a:pt x="338711" y="0"/>
                </a:lnTo>
                <a:lnTo>
                  <a:pt x="5281005" y="0"/>
                </a:lnTo>
                <a:lnTo>
                  <a:pt x="5281005" y="1016134"/>
                </a:lnTo>
                <a:lnTo>
                  <a:pt x="4942294" y="1354845"/>
                </a:lnTo>
                <a:lnTo>
                  <a:pt x="0" y="1354845"/>
                </a:lnTo>
                <a:lnTo>
                  <a:pt x="0" y="338711"/>
                </a:lnTo>
                <a:close/>
                <a:moveTo>
                  <a:pt x="0" y="338711"/>
                </a:moveTo>
                <a:lnTo>
                  <a:pt x="4942294" y="338711"/>
                </a:lnTo>
                <a:lnTo>
                  <a:pt x="5281005" y="0"/>
                </a:lnTo>
                <a:moveTo>
                  <a:pt x="4942294" y="338711"/>
                </a:moveTo>
                <a:lnTo>
                  <a:pt x="4942294" y="1354845"/>
                </a:lnTo>
              </a:path>
            </a:pathLst>
          </a:custGeom>
          <a:solidFill>
            <a:srgbClr val="A93971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tIns="430151" rIns="430151" bIns="91440" spcCol="1270" anchor="ctr"/>
          <a:lstStyle/>
          <a:p>
            <a:pPr algn="ctr" defTabSz="1066800" fontAlgn="auto">
              <a:lnSpc>
                <a:spcPts val="2400"/>
              </a:lnSpc>
              <a:spcAft>
                <a:spcPct val="35000"/>
              </a:spcAft>
              <a:defRPr/>
            </a:pPr>
            <a:endParaRPr lang="en-US" sz="2600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Palatino Linotype" pitchFamily="18" charset="0"/>
            </a:endParaRPr>
          </a:p>
          <a:p>
            <a:pPr algn="ctr" defTabSz="1066800" fontAlgn="auto">
              <a:lnSpc>
                <a:spcPts val="2400"/>
              </a:lnSpc>
              <a:spcAft>
                <a:spcPct val="35000"/>
              </a:spcAft>
              <a:defRPr/>
            </a:pPr>
            <a:r>
              <a:rPr lang="en-US" sz="2600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Palatino Linotype" pitchFamily="18" charset="0"/>
              </a:rPr>
              <a:t>Environnement</a:t>
            </a:r>
            <a:r>
              <a:rPr lang="en-US" sz="2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Palatino Linotype" pitchFamily="18" charset="0"/>
              </a:rPr>
              <a:t> </a:t>
            </a:r>
            <a:r>
              <a:rPr lang="en-US" sz="2600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Palatino Linotype" pitchFamily="18" charset="0"/>
              </a:rPr>
              <a:t>créatif</a:t>
            </a:r>
            <a:r>
              <a:rPr lang="en-US" sz="2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Palatino Linotype" pitchFamily="18" charset="0"/>
              </a:rPr>
              <a:t>: </a:t>
            </a:r>
          </a:p>
          <a:p>
            <a:pPr algn="ctr" defTabSz="1066800" fontAlgn="auto">
              <a:lnSpc>
                <a:spcPts val="2400"/>
              </a:lnSpc>
              <a:spcAft>
                <a:spcPct val="35000"/>
              </a:spcAft>
              <a:defRPr/>
            </a:pPr>
            <a:endParaRPr lang="en-US" sz="2600" dirty="0"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Définir l’intelligence: 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L’Intelligence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 </a:t>
            </a: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émotionnelle</a:t>
            </a:r>
            <a:endParaRPr lang="en-CA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Grp="1" noChangeArrowheads="1"/>
          </p:cNvSpPr>
          <p:nvPr>
            <p:ph type="title"/>
          </p:nvPr>
        </p:nvSpPr>
        <p:spPr>
          <a:xfrm>
            <a:off x="467544" y="620688"/>
            <a:ext cx="8229600" cy="1384300"/>
          </a:xfrm>
          <a:ln/>
        </p:spPr>
        <p:txBody>
          <a:bodyPr lIns="90000" tIns="45000" rIns="90000" bIns="45000">
            <a:normAutofit fontScale="90000"/>
          </a:bodyPr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4000" dirty="0" smtClean="0">
                <a:latin typeface="Palatino Linotype" pitchFamily="18" charset="0"/>
              </a:rPr>
              <a:t>Définir l’intelligence: 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solidFill>
                  <a:srgbClr val="FF0000"/>
                </a:solidFill>
                <a:latin typeface="Palatino Linotype" pitchFamily="18" charset="0"/>
              </a:rPr>
              <a:t>L’intelligence </a:t>
            </a:r>
            <a:r>
              <a:rPr lang="fr-CA" sz="4000" dirty="0">
                <a:solidFill>
                  <a:srgbClr val="FF0000"/>
                </a:solidFill>
                <a:latin typeface="Palatino Linotype" pitchFamily="18" charset="0"/>
              </a:rPr>
              <a:t>émotionnelle</a:t>
            </a:r>
            <a:r>
              <a:rPr lang="fr-CA" dirty="0">
                <a:latin typeface="Palatino Linotype" pitchFamily="18" charset="0"/>
              </a:rPr>
              <a:t>	</a:t>
            </a:r>
          </a:p>
        </p:txBody>
      </p:sp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539552" y="2348880"/>
            <a:ext cx="8229600" cy="4104456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 marL="342900" indent="-341313">
              <a:lnSpc>
                <a:spcPct val="101000"/>
              </a:lnSpc>
              <a:spcBef>
                <a:spcPts val="638"/>
              </a:spcBef>
              <a:buClr>
                <a:schemeClr val="accent1"/>
              </a:buClr>
              <a:buFont typeface="Wingdings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>
                <a:latin typeface="Palatino Linotype" pitchFamily="18" charset="0"/>
                <a:cs typeface="Arial Unicode MS" charset="0"/>
              </a:rPr>
              <a:t>Un aspect de l’intelligence sociale…</a:t>
            </a:r>
          </a:p>
          <a:p>
            <a:pPr marL="342900" indent="-341313">
              <a:lnSpc>
                <a:spcPct val="101000"/>
              </a:lnSpc>
              <a:spcBef>
                <a:spcPts val="638"/>
              </a:spcBef>
              <a:buClr>
                <a:schemeClr val="accent1"/>
              </a:buCl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2800" dirty="0">
              <a:latin typeface="Palatino Linotype" pitchFamily="18" charset="0"/>
              <a:cs typeface="Arial Unicode MS" charset="0"/>
            </a:endParaRPr>
          </a:p>
          <a:p>
            <a:pPr marL="342900" indent="-341313">
              <a:lnSpc>
                <a:spcPct val="101000"/>
              </a:lnSpc>
              <a:spcBef>
                <a:spcPts val="638"/>
              </a:spcBef>
              <a:buClr>
                <a:schemeClr val="accent1"/>
              </a:buClr>
              <a:buFont typeface="Wingdings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>
                <a:latin typeface="Palatino Linotype" pitchFamily="18" charset="0"/>
                <a:cs typeface="Arial Unicode MS" charset="0"/>
              </a:rPr>
              <a:t>C’est  la capacité à </a:t>
            </a:r>
            <a:r>
              <a:rPr lang="fr-CA" sz="2800" u="sng" dirty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percevoir</a:t>
            </a:r>
            <a:r>
              <a:rPr lang="fr-CA" sz="2800" dirty="0">
                <a:latin typeface="Palatino Linotype" pitchFamily="18" charset="0"/>
                <a:cs typeface="Arial Unicode MS" charset="0"/>
              </a:rPr>
              <a:t>, </a:t>
            </a:r>
            <a:r>
              <a:rPr lang="fr-CA" sz="2800" u="sng" dirty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comprendre</a:t>
            </a:r>
            <a:r>
              <a:rPr lang="fr-CA" sz="2800" dirty="0">
                <a:latin typeface="Palatino Linotype" pitchFamily="18" charset="0"/>
                <a:cs typeface="Arial Unicode MS" charset="0"/>
              </a:rPr>
              <a:t>, </a:t>
            </a:r>
            <a:r>
              <a:rPr lang="fr-CA" sz="2800" u="sng" dirty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gérer</a:t>
            </a:r>
            <a:r>
              <a:rPr lang="fr-CA" sz="2800" dirty="0">
                <a:latin typeface="Palatino Linotype" pitchFamily="18" charset="0"/>
                <a:cs typeface="Arial Unicode MS" charset="0"/>
              </a:rPr>
              <a:t> et </a:t>
            </a:r>
            <a:r>
              <a:rPr lang="fr-CA" sz="2800" u="sng" dirty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utiliser</a:t>
            </a:r>
            <a:r>
              <a:rPr lang="fr-CA" sz="2800" dirty="0">
                <a:latin typeface="Palatino Linotype" pitchFamily="18" charset="0"/>
                <a:cs typeface="Arial Unicode MS" charset="0"/>
              </a:rPr>
              <a:t> les émotions</a:t>
            </a:r>
          </a:p>
          <a:p>
            <a:pPr marL="342900" indent="-341313">
              <a:lnSpc>
                <a:spcPct val="101000"/>
              </a:lnSpc>
              <a:spcBef>
                <a:spcPts val="638"/>
              </a:spcBef>
              <a:buClr>
                <a:schemeClr val="accent1"/>
              </a:buClr>
              <a:buFont typeface="Wingdings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2800" dirty="0">
              <a:latin typeface="Palatino Linotype" pitchFamily="18" charset="0"/>
              <a:cs typeface="Arial Unicode MS" charset="0"/>
            </a:endParaRPr>
          </a:p>
          <a:p>
            <a:pPr marL="1085850" lvl="1" indent="-341313">
              <a:lnSpc>
                <a:spcPct val="101000"/>
              </a:lnSpc>
              <a:spcBef>
                <a:spcPts val="638"/>
              </a:spcBef>
              <a:buClr>
                <a:schemeClr val="accent1"/>
              </a:buCl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600" dirty="0">
                <a:latin typeface="Palatino Linotype" pitchFamily="18" charset="0"/>
                <a:cs typeface="Arial Unicode MS" charset="0"/>
              </a:rPr>
              <a:t>Conscience de </a:t>
            </a:r>
            <a:r>
              <a:rPr lang="fr-CA" sz="2600">
                <a:latin typeface="Palatino Linotype" pitchFamily="18" charset="0"/>
                <a:cs typeface="Arial Unicode MS" charset="0"/>
              </a:rPr>
              <a:t>soi +développée</a:t>
            </a:r>
            <a:endParaRPr lang="fr-CA" sz="2600" dirty="0">
              <a:latin typeface="Palatino Linotype" pitchFamily="18" charset="0"/>
              <a:cs typeface="Arial Unicode MS" charset="0"/>
            </a:endParaRPr>
          </a:p>
          <a:p>
            <a:pPr marL="1085850" lvl="1" indent="-341313">
              <a:lnSpc>
                <a:spcPct val="101000"/>
              </a:lnSpc>
              <a:spcBef>
                <a:spcPts val="638"/>
              </a:spcBef>
              <a:buClr>
                <a:schemeClr val="accent1"/>
              </a:buCl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600">
                <a:latin typeface="Palatino Linotype" pitchFamily="18" charset="0"/>
                <a:cs typeface="Arial Unicode MS" charset="0"/>
              </a:rPr>
              <a:t>Plus en harmonie avec </a:t>
            </a:r>
            <a:r>
              <a:rPr lang="fr-CA" sz="2600" dirty="0">
                <a:latin typeface="Palatino Linotype" pitchFamily="18" charset="0"/>
                <a:cs typeface="Arial Unicode MS" charset="0"/>
              </a:rPr>
              <a:t>les autres</a:t>
            </a:r>
          </a:p>
          <a:p>
            <a:pPr marL="342900" indent="-341313">
              <a:lnSpc>
                <a:spcPct val="101000"/>
              </a:lnSpc>
              <a:spcBef>
                <a:spcPts val="638"/>
              </a:spcBef>
              <a:buClr>
                <a:srgbClr val="FFCC00"/>
              </a:buClr>
              <a:buSzPct val="120000"/>
              <a:buFont typeface="Symbol" charset="2"/>
              <a:buChar char="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3200" dirty="0">
              <a:latin typeface="+mn-lt"/>
              <a:cs typeface="Arial Unicode MS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1"/>
          <p:cNvSpPr txBox="1">
            <a:spLocks noChangeArrowheads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algn="r"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fld id="{98DD37C5-FC7C-46C6-8FD8-B864837D6422}" type="slidenum">
              <a:rPr lang="en-US" sz="1400">
                <a:solidFill>
                  <a:srgbClr val="000000"/>
                </a:solidFill>
              </a:rPr>
              <a:pPr algn="r" hangingPunct="1">
                <a:lnSpc>
                  <a:spcPct val="100000"/>
                </a:lnSpc>
                <a:tabLst>
                  <a:tab pos="723900" algn="l"/>
                  <a:tab pos="1447800" algn="l"/>
                </a:tabLst>
              </a:pPr>
              <a:t>12</a:t>
            </a:fld>
            <a:endParaRPr lang="en-US" sz="1400">
              <a:solidFill>
                <a:srgbClr val="000000"/>
              </a:solidFill>
            </a:endParaRPr>
          </a:p>
        </p:txBody>
      </p:sp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179513" y="908720"/>
            <a:ext cx="8964488" cy="144016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en-US" sz="3600" dirty="0" err="1" smtClean="0">
                <a:solidFill>
                  <a:schemeClr val="tx2"/>
                </a:solidFill>
                <a:latin typeface="Palatino Linotype" pitchFamily="18" charset="0"/>
                <a:cs typeface="Arial Unicode MS" charset="0"/>
              </a:rPr>
              <a:t>Définir</a:t>
            </a:r>
            <a:r>
              <a:rPr lang="en-US" sz="3600" dirty="0" smtClean="0">
                <a:solidFill>
                  <a:schemeClr val="tx2"/>
                </a:solidFill>
                <a:latin typeface="Palatino Linotype" pitchFamily="18" charset="0"/>
                <a:cs typeface="Arial Unicode MS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Palatino Linotype" pitchFamily="18" charset="0"/>
                <a:cs typeface="Arial Unicode MS" charset="0"/>
              </a:rPr>
              <a:t>l’intelligence</a:t>
            </a:r>
            <a:r>
              <a:rPr lang="en-US" sz="3600" dirty="0" smtClean="0">
                <a:solidFill>
                  <a:schemeClr val="tx2"/>
                </a:solidFill>
                <a:latin typeface="Palatino Linotype" pitchFamily="18" charset="0"/>
                <a:cs typeface="Arial Unicode MS" charset="0"/>
              </a:rPr>
              <a:t>: </a:t>
            </a:r>
          </a:p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en-US" sz="3600" b="1" dirty="0" smtClean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Les </a:t>
            </a:r>
            <a:r>
              <a:rPr lang="en-US" sz="3600" b="1" dirty="0" err="1" smtClean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composantes</a:t>
            </a:r>
            <a:r>
              <a:rPr lang="en-US" sz="3600" b="1" dirty="0" smtClean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 </a:t>
            </a:r>
            <a:r>
              <a:rPr lang="en-US" sz="3600" dirty="0" smtClean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de </a:t>
            </a:r>
            <a:r>
              <a:rPr lang="en-US" sz="3600" dirty="0" err="1" smtClean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l‘Int</a:t>
            </a:r>
            <a:r>
              <a:rPr lang="en-US" sz="3600" dirty="0" smtClean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. </a:t>
            </a:r>
            <a:r>
              <a:rPr lang="en-US" sz="3600" dirty="0" err="1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Émotionnelle</a:t>
            </a:r>
            <a:r>
              <a:rPr lang="en-US" sz="3600" dirty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: </a:t>
            </a:r>
          </a:p>
        </p:txBody>
      </p:sp>
      <p:graphicFrame>
        <p:nvGraphicFramePr>
          <p:cNvPr id="14339" name="Group 3"/>
          <p:cNvGraphicFramePr>
            <a:graphicFrameLocks noGrp="1"/>
          </p:cNvGraphicFramePr>
          <p:nvPr/>
        </p:nvGraphicFramePr>
        <p:xfrm>
          <a:off x="755576" y="2420888"/>
          <a:ext cx="7773988" cy="4205228"/>
        </p:xfrm>
        <a:graphic>
          <a:graphicData uri="http://schemas.openxmlformats.org/drawingml/2006/table">
            <a:tbl>
              <a:tblPr/>
              <a:tblGrid>
                <a:gridCol w="3124200"/>
                <a:gridCol w="4649788"/>
              </a:tblGrid>
              <a:tr h="641350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12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</a:tabLst>
                      </a:pPr>
                      <a:r>
                        <a:rPr kumimoji="0" lang="en-US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6" charset="0"/>
                          <a:ea typeface="MS Gothic" charset="-128"/>
                        </a:rPr>
                        <a:t>Composantes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Palatino Linotype" pitchFamily="16" charset="0"/>
                        <a:ea typeface="MS Gothic" charset="-128"/>
                      </a:endParaRPr>
                    </a:p>
                  </a:txBody>
                  <a:tcPr marL="90000" marR="90000" marT="46800" marB="46800" horzOverflow="overflow">
                    <a:lnL>
                      <a:noFill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12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</a:tabLst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6" charset="0"/>
                          <a:ea typeface="MS Gothic" charset="-128"/>
                        </a:rPr>
                        <a:t>Description</a:t>
                      </a:r>
                    </a:p>
                  </a:txBody>
                  <a:tcPr marL="90000" marR="90000" marT="46800" marB="46800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788988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12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6" charset="0"/>
                          <a:ea typeface="MS Gothic" charset="-128"/>
                        </a:rPr>
                        <a:t>Percevoir les émotions</a:t>
                      </a:r>
                    </a:p>
                  </a:txBody>
                  <a:tcPr marL="90000" marR="90000" marT="46800" marB="46800" horzOverflow="overflow">
                    <a:lnL>
                      <a:noFill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6" charset="0"/>
                          <a:ea typeface="MS Gothic" charset="-128"/>
                        </a:rPr>
                        <a:t>Reconnaître les émotions des visages, musique et histoires </a:t>
                      </a:r>
                    </a:p>
                  </a:txBody>
                  <a:tcPr marL="90000" marR="90000" marT="46800" marB="46800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788988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12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6" charset="0"/>
                          <a:ea typeface="MS Gothic" charset="-128"/>
                        </a:rPr>
                        <a:t>Comprendre les émotions</a:t>
                      </a:r>
                    </a:p>
                  </a:txBody>
                  <a:tcPr marL="90000" marR="90000" marT="46800" marB="46800" horzOverflow="overflow">
                    <a:lnL>
                      <a:noFill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6" charset="0"/>
                          <a:ea typeface="MS Gothic" charset="-128"/>
                        </a:rPr>
                        <a:t>Prédire les émotions, leurs changements, leurs mélanges</a:t>
                      </a:r>
                    </a:p>
                  </a:txBody>
                  <a:tcPr marL="90000" marR="90000" marT="46800" marB="46800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788988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12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6" charset="0"/>
                          <a:ea typeface="MS Gothic" charset="-128"/>
                        </a:rPr>
                        <a:t>Gérer les émotions</a:t>
                      </a:r>
                    </a:p>
                  </a:txBody>
                  <a:tcPr marL="90000" marR="90000" marT="46800" marB="46800" horzOverflow="overflow">
                    <a:lnL>
                      <a:noFill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6" charset="0"/>
                          <a:ea typeface="MS Gothic" charset="-128"/>
                        </a:rPr>
                        <a:t>Exprimer les émotions dans diverses situations</a:t>
                      </a:r>
                    </a:p>
                  </a:txBody>
                  <a:tcPr marL="90000" marR="90000" marT="46800" marB="46800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788988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12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</a:tabLst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6" charset="0"/>
                          <a:ea typeface="MS Gothic" charset="-128"/>
                        </a:rPr>
                        <a:t>Utiliser les émotions</a:t>
                      </a:r>
                    </a:p>
                  </a:txBody>
                  <a:tcPr marL="90000" marR="90000" marT="46800" marB="46800" horzOverflow="overflow">
                    <a:lnL>
                      <a:noFill/>
                    </a:lnL>
                    <a:lnR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</a:tabLst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6" charset="0"/>
                          <a:ea typeface="MS Gothic" charset="-128"/>
                        </a:rPr>
                        <a:t>Utiliser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6" charset="0"/>
                          <a:ea typeface="MS Gothic" charset="-128"/>
                        </a:rPr>
                        <a:t> les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6" charset="0"/>
                          <a:ea typeface="MS Gothic" charset="-128"/>
                        </a:rPr>
                        <a:t>émotions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6" charset="0"/>
                          <a:ea typeface="MS Gothic" charset="-128"/>
                        </a:rPr>
                        <a:t> pour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6" charset="0"/>
                          <a:ea typeface="MS Gothic" charset="-128"/>
                        </a:rPr>
                        <a:t>s'adapter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6" charset="0"/>
                          <a:ea typeface="MS Gothic" charset="-128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6" charset="0"/>
                          <a:ea typeface="MS Gothic" charset="-128"/>
                        </a:rPr>
                        <a:t>ou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6" charset="0"/>
                          <a:ea typeface="MS Gothic" charset="-128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6" charset="0"/>
                          <a:ea typeface="MS Gothic" charset="-128"/>
                        </a:rPr>
                        <a:t>créer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Palatino Linotype" pitchFamily="16" charset="0"/>
                        <a:ea typeface="MS Gothic" charset="-128"/>
                      </a:endParaRPr>
                    </a:p>
                  </a:txBody>
                  <a:tcPr marL="90000" marR="90000" marT="46800" marB="46800" horzOverflow="overflow">
                    <a:lnL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6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AA7A2B"/>
          </a:solidFill>
          <a:ln w="9525">
            <a:noFill/>
            <a:miter lim="800000"/>
            <a:headEnd/>
            <a:tailEnd/>
          </a:ln>
        </p:spPr>
        <p:txBody>
          <a:bodyPr lIns="274320" anchor="ctr"/>
          <a:lstStyle/>
          <a:p>
            <a:pPr algn="ctr">
              <a:lnSpc>
                <a:spcPts val="4200"/>
              </a:lnSpc>
            </a:pPr>
            <a:r>
              <a:rPr lang="en-US" sz="4400" b="1" dirty="0" smtClean="0">
                <a:solidFill>
                  <a:srgbClr val="F8F6E3"/>
                </a:solidFill>
                <a:latin typeface="Calibri" pitchFamily="34" charset="0"/>
              </a:rPr>
              <a:t>AIDE-MÉMOIRE</a:t>
            </a:r>
            <a:endParaRPr lang="en-US" sz="4400" b="1" dirty="0">
              <a:solidFill>
                <a:srgbClr val="F8F6E3"/>
              </a:solidFill>
              <a:latin typeface="Calibri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0660382"/>
              </p:ext>
            </p:extLst>
          </p:nvPr>
        </p:nvGraphicFramePr>
        <p:xfrm>
          <a:off x="304800" y="1628801"/>
          <a:ext cx="8623300" cy="4912528"/>
        </p:xfrm>
        <a:graphic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4188795"/>
                <a:gridCol w="4434505"/>
              </a:tblGrid>
              <a:tr h="786267">
                <a:tc>
                  <a:txBody>
                    <a:bodyPr/>
                    <a:lstStyle/>
                    <a:p>
                      <a:pPr>
                        <a:lnSpc>
                          <a:spcPts val="2800"/>
                        </a:lnSpc>
                      </a:pPr>
                      <a:r>
                        <a:rPr lang="en-US" sz="2800" b="1" dirty="0" smtClean="0"/>
                        <a:t>Charles Spearman</a:t>
                      </a:r>
                      <a:endParaRPr lang="en-US" sz="2800" b="1" dirty="0"/>
                    </a:p>
                  </a:txBody>
                  <a:tcPr marL="91432" marR="91432" marT="45715" marB="45715" anchor="ctr">
                    <a:lnL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6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/>
                        <a:t>Intelligence </a:t>
                      </a:r>
                      <a:r>
                        <a:rPr lang="en-US" sz="2800" dirty="0" err="1" smtClean="0"/>
                        <a:t>générale</a:t>
                      </a:r>
                      <a:r>
                        <a:rPr lang="en-US" sz="2800" dirty="0" smtClean="0"/>
                        <a:t> [</a:t>
                      </a:r>
                      <a:r>
                        <a:rPr lang="en-US" sz="2800" i="1" dirty="0" smtClean="0"/>
                        <a:t>g</a:t>
                      </a:r>
                      <a:r>
                        <a:rPr lang="en-US" sz="2800" dirty="0" smtClean="0"/>
                        <a:t>]</a:t>
                      </a:r>
                    </a:p>
                  </a:txBody>
                  <a:tcPr marL="91432" marR="91432" marT="45715" marB="45715" anchor="ctr">
                    <a:lnL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6E3"/>
                    </a:solidFill>
                  </a:tcPr>
                </a:tc>
              </a:tr>
              <a:tr h="786267">
                <a:tc>
                  <a:txBody>
                    <a:bodyPr/>
                    <a:lstStyle/>
                    <a:p>
                      <a:pPr>
                        <a:lnSpc>
                          <a:spcPts val="2800"/>
                        </a:lnSpc>
                      </a:pPr>
                      <a:r>
                        <a:rPr lang="en-US" sz="2800" b="1" dirty="0" smtClean="0"/>
                        <a:t>Louis Thurstone</a:t>
                      </a:r>
                      <a:endParaRPr lang="en-US" sz="2800" b="1" dirty="0"/>
                    </a:p>
                  </a:txBody>
                  <a:tcPr marL="91432" marR="91432" marT="45715" marB="45715" anchor="ctr">
                    <a:lnL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6E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800"/>
                        </a:lnSpc>
                      </a:pPr>
                      <a:r>
                        <a:rPr lang="en-US" sz="2800" dirty="0" smtClean="0"/>
                        <a:t>7 </a:t>
                      </a:r>
                      <a:r>
                        <a:rPr lang="en-US" sz="2800" dirty="0" err="1" smtClean="0"/>
                        <a:t>groupes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d’h</a:t>
                      </a:r>
                      <a:r>
                        <a:rPr lang="en-US" sz="2800" dirty="0" err="1" smtClean="0"/>
                        <a:t>abiletés</a:t>
                      </a:r>
                      <a:endParaRPr lang="en-US" sz="2800" dirty="0"/>
                    </a:p>
                  </a:txBody>
                  <a:tcPr marL="91432" marR="91432" marT="45715" marB="45715" anchor="ctr">
                    <a:lnL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6E3"/>
                    </a:solidFill>
                  </a:tcPr>
                </a:tc>
              </a:tr>
              <a:tr h="786267">
                <a:tc>
                  <a:txBody>
                    <a:bodyPr/>
                    <a:lstStyle/>
                    <a:p>
                      <a:pPr>
                        <a:lnSpc>
                          <a:spcPts val="2800"/>
                        </a:lnSpc>
                      </a:pPr>
                      <a:r>
                        <a:rPr lang="en-US" sz="2800" b="1" dirty="0" smtClean="0"/>
                        <a:t>Howard Gardner</a:t>
                      </a:r>
                      <a:endParaRPr lang="en-US" sz="2800" b="1" dirty="0"/>
                    </a:p>
                  </a:txBody>
                  <a:tcPr marL="91432" marR="91432" marT="45715" marB="45715" anchor="ctr">
                    <a:lnL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6E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800"/>
                        </a:lnSpc>
                      </a:pPr>
                      <a:r>
                        <a:rPr lang="en-US" sz="2800" dirty="0" smtClean="0"/>
                        <a:t>8 intelligences</a:t>
                      </a:r>
                      <a:endParaRPr lang="en-US" sz="2800" dirty="0"/>
                    </a:p>
                  </a:txBody>
                  <a:tcPr marL="91432" marR="91432" marT="45715" marB="45715" anchor="ctr">
                    <a:lnL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6E3"/>
                    </a:solidFill>
                  </a:tcPr>
                </a:tc>
              </a:tr>
              <a:tr h="786267">
                <a:tc>
                  <a:txBody>
                    <a:bodyPr/>
                    <a:lstStyle/>
                    <a:p>
                      <a:pPr>
                        <a:lnSpc>
                          <a:spcPts val="2800"/>
                        </a:lnSpc>
                      </a:pPr>
                      <a:r>
                        <a:rPr lang="en-US" sz="2800" b="1" dirty="0" smtClean="0"/>
                        <a:t>Robert Sternberg</a:t>
                      </a:r>
                      <a:endParaRPr lang="en-US" sz="2800" b="1" dirty="0"/>
                    </a:p>
                  </a:txBody>
                  <a:tcPr marL="91432" marR="91432" marT="45715" marB="45715" anchor="ctr">
                    <a:lnL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6E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800"/>
                        </a:lnSpc>
                      </a:pPr>
                      <a:r>
                        <a:rPr lang="en-US" sz="2800" dirty="0" smtClean="0"/>
                        <a:t>3 intelligences</a:t>
                      </a:r>
                      <a:endParaRPr lang="en-US" sz="2800" dirty="0"/>
                    </a:p>
                  </a:txBody>
                  <a:tcPr marL="91432" marR="91432" marT="45715" marB="45715" anchor="ctr">
                    <a:lnL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6E3"/>
                    </a:solidFill>
                  </a:tcPr>
                </a:tc>
              </a:tr>
              <a:tr h="883730">
                <a:tc>
                  <a:txBody>
                    <a:bodyPr/>
                    <a:lstStyle/>
                    <a:p>
                      <a:pPr>
                        <a:lnSpc>
                          <a:spcPts val="2800"/>
                        </a:lnSpc>
                      </a:pPr>
                      <a:r>
                        <a:rPr lang="en-US" sz="2800" b="1" dirty="0" err="1" smtClean="0"/>
                        <a:t>Creativité</a:t>
                      </a:r>
                      <a:r>
                        <a:rPr lang="en-US" sz="2800" b="1" dirty="0" smtClean="0"/>
                        <a:t> et intelligence</a:t>
                      </a:r>
                      <a:endParaRPr lang="en-US" sz="2800" b="1" dirty="0"/>
                    </a:p>
                  </a:txBody>
                  <a:tcPr marL="91432" marR="91432" marT="45715" marB="45715" anchor="ctr">
                    <a:lnL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6E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800"/>
                        </a:lnSpc>
                      </a:pPr>
                      <a:r>
                        <a:rPr lang="en-US" sz="2800" dirty="0" smtClean="0"/>
                        <a:t>5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composantes</a:t>
                      </a:r>
                      <a:endParaRPr lang="en-US" sz="2800" dirty="0"/>
                    </a:p>
                  </a:txBody>
                  <a:tcPr marL="91432" marR="91432" marT="45715" marB="45715" anchor="ctr">
                    <a:lnL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6E3"/>
                    </a:solidFill>
                  </a:tcPr>
                </a:tc>
              </a:tr>
              <a:tr h="883730">
                <a:tc>
                  <a:txBody>
                    <a:bodyPr/>
                    <a:lstStyle/>
                    <a:p>
                      <a:pPr>
                        <a:lnSpc>
                          <a:spcPts val="2800"/>
                        </a:lnSpc>
                      </a:pPr>
                      <a:r>
                        <a:rPr lang="en-US" sz="2800" b="1" dirty="0" smtClean="0"/>
                        <a:t>Intelligence </a:t>
                      </a:r>
                      <a:r>
                        <a:rPr lang="en-US" sz="2800" b="1" dirty="0" err="1" smtClean="0"/>
                        <a:t>émotionnelle</a:t>
                      </a:r>
                      <a:endParaRPr lang="en-US" sz="2800" b="1" dirty="0"/>
                    </a:p>
                  </a:txBody>
                  <a:tcPr marL="91432" marR="91432" marT="45715" marB="45715" anchor="ctr">
                    <a:lnL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6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/>
                        <a:t>4 </a:t>
                      </a:r>
                      <a:r>
                        <a:rPr lang="en-US" sz="2800" dirty="0" err="1" smtClean="0"/>
                        <a:t>composantes</a:t>
                      </a:r>
                      <a:endParaRPr lang="en-US" sz="2800" dirty="0" smtClean="0"/>
                    </a:p>
                  </a:txBody>
                  <a:tcPr marL="91432" marR="91432" marT="45715" marB="45715" anchor="ctr">
                    <a:lnL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A7A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6E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Grp="1" noChangeArrowheads="1"/>
          </p:cNvSpPr>
          <p:nvPr>
            <p:ph type="title"/>
          </p:nvPr>
        </p:nvSpPr>
        <p:spPr>
          <a:xfrm>
            <a:off x="539552" y="1988840"/>
            <a:ext cx="8305800" cy="1143000"/>
          </a:xfrm>
          <a:ln/>
        </p:spPr>
        <p:txBody>
          <a:bodyPr tIns="38808"/>
          <a:lstStyle/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dirty="0">
                <a:latin typeface="Palatino Linotype" pitchFamily="18" charset="0"/>
              </a:rPr>
              <a:t>Évaluer l'Intelligence</a:t>
            </a:r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395536" y="3356992"/>
            <a:ext cx="8229600" cy="2376487"/>
          </a:xfrm>
          <a:prstGeom prst="rect">
            <a:avLst/>
          </a:prstGeom>
          <a:noFill/>
          <a:ln/>
        </p:spPr>
        <p:txBody>
          <a:bodyPr lIns="0" tIns="28224" rIns="0" bIns="0" anchor="ctr">
            <a:normAutofit/>
          </a:bodyPr>
          <a:lstStyle/>
          <a:p>
            <a:pPr marL="0" indent="0" algn="ctr"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600" dirty="0">
                <a:solidFill>
                  <a:srgbClr val="FF0000"/>
                </a:solidFill>
                <a:latin typeface="Palatino Linotype" pitchFamily="18" charset="0"/>
              </a:rPr>
              <a:t>Comment peut-on évaluer l'intelligence?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1"/>
          <p:cNvSpPr txBox="1">
            <a:spLocks noChangeArrowheads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algn="r"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fld id="{5C04CA10-E922-41E0-9264-13E7BDF98FC5}" type="slidenum">
              <a:rPr lang="en-US" sz="1400">
                <a:solidFill>
                  <a:srgbClr val="000000"/>
                </a:solidFill>
              </a:rPr>
              <a:pPr algn="r" hangingPunct="1">
                <a:lnSpc>
                  <a:spcPct val="100000"/>
                </a:lnSpc>
                <a:tabLst>
                  <a:tab pos="723900" algn="l"/>
                  <a:tab pos="1447800" algn="l"/>
                </a:tabLst>
              </a:pPr>
              <a:t>15</a:t>
            </a:fld>
            <a:endParaRPr lang="en-US" sz="1400">
              <a:solidFill>
                <a:srgbClr val="000000"/>
              </a:solidFill>
            </a:endParaRPr>
          </a:p>
        </p:txBody>
      </p:sp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395537" y="404664"/>
            <a:ext cx="8748463" cy="1311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en-US" sz="3600" dirty="0" err="1" smtClean="0">
                <a:solidFill>
                  <a:schemeClr val="tx2"/>
                </a:solidFill>
                <a:latin typeface="Palatino Linotype" pitchFamily="18" charset="0"/>
                <a:cs typeface="Arial Unicode MS" charset="0"/>
              </a:rPr>
              <a:t>Évaluer</a:t>
            </a:r>
            <a:r>
              <a:rPr lang="en-US" sz="3600" dirty="0" smtClean="0">
                <a:solidFill>
                  <a:schemeClr val="tx2"/>
                </a:solidFill>
                <a:latin typeface="Palatino Linotype" pitchFamily="18" charset="0"/>
                <a:cs typeface="Arial Unicode MS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Palatino Linotype" pitchFamily="18" charset="0"/>
                <a:cs typeface="Arial Unicode MS" charset="0"/>
              </a:rPr>
              <a:t>l’intelligence</a:t>
            </a:r>
            <a:r>
              <a:rPr lang="en-US" sz="3600" dirty="0" smtClean="0">
                <a:solidFill>
                  <a:schemeClr val="tx2"/>
                </a:solidFill>
                <a:latin typeface="Palatino Linotype" pitchFamily="18" charset="0"/>
                <a:cs typeface="Arial Unicode MS" charset="0"/>
              </a:rPr>
              <a:t>:</a:t>
            </a:r>
          </a:p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en-US" sz="3600" dirty="0" smtClean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Tests </a:t>
            </a:r>
            <a:r>
              <a:rPr lang="en-US" sz="3600" dirty="0" err="1" smtClean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d’adptitudes</a:t>
            </a:r>
            <a:r>
              <a:rPr lang="en-US" sz="3600" dirty="0" smtClean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 VS de </a:t>
            </a:r>
            <a:r>
              <a:rPr lang="en-US" sz="3600" dirty="0" err="1" smtClean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connaissances</a:t>
            </a:r>
            <a:endParaRPr lang="en-US" sz="3600" dirty="0">
              <a:solidFill>
                <a:srgbClr val="FF0000"/>
              </a:solidFill>
              <a:latin typeface="Palatino Linotype" pitchFamily="18" charset="0"/>
              <a:cs typeface="Arial Unicode MS" charset="0"/>
            </a:endParaRPr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366713" y="1843088"/>
            <a:ext cx="7157615" cy="4862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hangingPunct="1">
              <a:lnSpc>
                <a:spcPct val="100000"/>
              </a:lnSpc>
              <a:spcBef>
                <a:spcPts val="7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en-US" sz="3200" dirty="0" smtClean="0">
                <a:solidFill>
                  <a:schemeClr val="accent1"/>
                </a:solidFill>
                <a:latin typeface="Palatino Linotype" pitchFamily="18" charset="0"/>
              </a:rPr>
              <a:t>Test d ’aptitudes:</a:t>
            </a:r>
          </a:p>
          <a:p>
            <a:pPr marL="457200" indent="-457200" hangingPunct="1">
              <a:lnSpc>
                <a:spcPct val="100000"/>
              </a:lnSpc>
              <a:spcBef>
                <a:spcPts val="700"/>
              </a:spcBef>
              <a:buFont typeface="Wingdings" panose="05000000000000000000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en-US" sz="2800" dirty="0" err="1" smtClean="0">
                <a:latin typeface="Palatino Linotype" pitchFamily="18" charset="0"/>
              </a:rPr>
              <a:t>Prédit</a:t>
            </a:r>
            <a:r>
              <a:rPr lang="en-US" sz="2800" dirty="0" smtClean="0">
                <a:latin typeface="Palatino Linotype" pitchFamily="18" charset="0"/>
              </a:rPr>
              <a:t> les </a:t>
            </a:r>
            <a:r>
              <a:rPr lang="en-US" sz="2800" dirty="0" err="1" smtClean="0">
                <a:latin typeface="Palatino Linotype" pitchFamily="18" charset="0"/>
              </a:rPr>
              <a:t>résultats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qu’onbtiendra</a:t>
            </a:r>
            <a:r>
              <a:rPr lang="en-US" sz="2800" dirty="0" smtClean="0">
                <a:latin typeface="Palatino Linotype" pitchFamily="18" charset="0"/>
              </a:rPr>
              <a:t> un </a:t>
            </a:r>
            <a:r>
              <a:rPr lang="en-US" sz="2800" dirty="0" err="1" smtClean="0">
                <a:latin typeface="Palatino Linotype" pitchFamily="18" charset="0"/>
              </a:rPr>
              <a:t>sujet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dans</a:t>
            </a:r>
            <a:r>
              <a:rPr lang="en-US" sz="2800" dirty="0" smtClean="0">
                <a:latin typeface="Palatino Linotype" pitchFamily="18" charset="0"/>
              </a:rPr>
              <a:t> un </a:t>
            </a:r>
            <a:r>
              <a:rPr lang="en-US" sz="2800" dirty="0" err="1" smtClean="0">
                <a:latin typeface="Palatino Linotype" pitchFamily="18" charset="0"/>
              </a:rPr>
              <a:t>domaine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donnée</a:t>
            </a:r>
            <a:endParaRPr lang="en-US" sz="2800" dirty="0">
              <a:latin typeface="Palatino Linotype" pitchFamily="18" charset="0"/>
            </a:endParaRPr>
          </a:p>
          <a:p>
            <a:pPr hangingPunct="1">
              <a:lnSpc>
                <a:spcPct val="100000"/>
              </a:lnSpc>
              <a:spcBef>
                <a:spcPts val="7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endParaRPr lang="en-US" sz="3200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hangingPunct="1">
              <a:lnSpc>
                <a:spcPct val="100000"/>
              </a:lnSpc>
              <a:spcBef>
                <a:spcPts val="7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en-US" sz="3200" dirty="0" smtClean="0">
                <a:solidFill>
                  <a:schemeClr val="accent1"/>
                </a:solidFill>
                <a:latin typeface="Palatino Linotype" pitchFamily="18" charset="0"/>
              </a:rPr>
              <a:t>Test de </a:t>
            </a:r>
            <a:r>
              <a:rPr lang="en-US" sz="3200" dirty="0" err="1" smtClean="0">
                <a:solidFill>
                  <a:schemeClr val="accent1"/>
                </a:solidFill>
                <a:latin typeface="Palatino Linotype" pitchFamily="18" charset="0"/>
              </a:rPr>
              <a:t>connaissances</a:t>
            </a:r>
            <a:r>
              <a:rPr lang="en-US" sz="3200" dirty="0" smtClean="0">
                <a:solidFill>
                  <a:schemeClr val="accent1"/>
                </a:solidFill>
                <a:latin typeface="Palatino Linotype" pitchFamily="18" charset="0"/>
              </a:rPr>
              <a:t>:</a:t>
            </a:r>
          </a:p>
          <a:p>
            <a:pPr marL="457200" indent="-457200" hangingPunct="1">
              <a:lnSpc>
                <a:spcPct val="100000"/>
              </a:lnSpc>
              <a:spcBef>
                <a:spcPts val="700"/>
              </a:spcBef>
              <a:buFont typeface="Wingdings" panose="05000000000000000000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en-US" sz="2800" dirty="0" err="1" smtClean="0">
                <a:latin typeface="Palatino Linotype" pitchFamily="18" charset="0"/>
              </a:rPr>
              <a:t>Évalue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ce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qu’une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personne</a:t>
            </a:r>
            <a:r>
              <a:rPr lang="en-US" sz="2800" dirty="0" smtClean="0">
                <a:latin typeface="Palatino Linotype" pitchFamily="18" charset="0"/>
              </a:rPr>
              <a:t> a </a:t>
            </a:r>
            <a:r>
              <a:rPr lang="en-US" sz="2800" dirty="0" err="1" smtClean="0">
                <a:latin typeface="Palatino Linotype" pitchFamily="18" charset="0"/>
              </a:rPr>
              <a:t>appris</a:t>
            </a:r>
            <a:endParaRPr lang="en-US" sz="2800" dirty="0">
              <a:latin typeface="Palatino Linotype" pitchFamily="18" charset="0"/>
            </a:endParaRPr>
          </a:p>
          <a:p>
            <a:pPr hangingPunct="1">
              <a:lnSpc>
                <a:spcPct val="100000"/>
              </a:lnSpc>
              <a:spcBef>
                <a:spcPts val="7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endParaRPr lang="en-US" sz="2600" dirty="0">
              <a:solidFill>
                <a:srgbClr val="000000"/>
              </a:solidFill>
              <a:latin typeface="Palatino Linotyp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469181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Grp="1" noChangeArrowheads="1"/>
          </p:cNvSpPr>
          <p:nvPr>
            <p:ph type="title"/>
          </p:nvPr>
        </p:nvSpPr>
        <p:spPr>
          <a:xfrm>
            <a:off x="323528" y="548680"/>
            <a:ext cx="8229600" cy="792088"/>
          </a:xfrm>
          <a:ln/>
        </p:spPr>
        <p:txBody>
          <a:bodyPr lIns="90000" tIns="45000" rIns="90000" bIns="45000">
            <a:normAutofit/>
          </a:bodyPr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600" dirty="0">
                <a:latin typeface="Palatino Linotype" pitchFamily="18" charset="0"/>
              </a:rPr>
              <a:t>Évaluer </a:t>
            </a:r>
            <a:r>
              <a:rPr lang="fr-CA" sz="3600" dirty="0" smtClean="0">
                <a:latin typeface="Palatino Linotype" pitchFamily="18" charset="0"/>
              </a:rPr>
              <a:t>l'Intelligence : Origine </a:t>
            </a:r>
            <a:r>
              <a:rPr lang="fr-CA" sz="3600" dirty="0">
                <a:latin typeface="Palatino Linotype" pitchFamily="18" charset="0"/>
              </a:rPr>
              <a:t>des tests</a:t>
            </a:r>
          </a:p>
        </p:txBody>
      </p:sp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467544" y="1556792"/>
            <a:ext cx="8229600" cy="5013176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 marL="342900" indent="-341313">
              <a:lnSpc>
                <a:spcPct val="101000"/>
              </a:lnSpc>
              <a:spcBef>
                <a:spcPts val="6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b="1" u="sng" dirty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Alfred Binet</a:t>
            </a:r>
          </a:p>
          <a:p>
            <a:pPr marL="342900" indent="-341313">
              <a:lnSpc>
                <a:spcPct val="101000"/>
              </a:lnSpc>
              <a:spcBef>
                <a:spcPts val="638"/>
              </a:spcBef>
              <a:buClr>
                <a:schemeClr val="accent1"/>
              </a:buClr>
              <a:buSzPct val="60000"/>
              <a:buFont typeface="Wingdings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400" dirty="0">
                <a:latin typeface="Palatino Linotype" pitchFamily="18" charset="0"/>
                <a:cs typeface="Arial Unicode MS" charset="0"/>
              </a:rPr>
              <a:t>La réussite scolaire</a:t>
            </a:r>
          </a:p>
          <a:p>
            <a:pPr marL="342900" indent="-341313">
              <a:lnSpc>
                <a:spcPct val="101000"/>
              </a:lnSpc>
              <a:spcBef>
                <a:spcPts val="638"/>
              </a:spcBef>
              <a:buClr>
                <a:schemeClr val="accent1"/>
              </a:buClr>
              <a:buSzPct val="60000"/>
              <a:buFont typeface="Wingdings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400" dirty="0">
                <a:latin typeface="Palatino Linotype" pitchFamily="18" charset="0"/>
                <a:cs typeface="Arial Unicode MS" charset="0"/>
              </a:rPr>
              <a:t>L’âge mental</a:t>
            </a:r>
          </a:p>
          <a:p>
            <a:pPr marL="342900" indent="-341313">
              <a:lnSpc>
                <a:spcPct val="101000"/>
              </a:lnSpc>
              <a:spcBef>
                <a:spcPts val="638"/>
              </a:spcBef>
              <a:buClr>
                <a:srgbClr val="FFCC00"/>
              </a:buClr>
              <a:buSzPct val="12000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3200" dirty="0">
              <a:latin typeface="Palatino Linotype" pitchFamily="18" charset="0"/>
              <a:cs typeface="Arial Unicode MS" charset="0"/>
            </a:endParaRPr>
          </a:p>
          <a:p>
            <a:pPr marL="342900" indent="-341313">
              <a:lnSpc>
                <a:spcPct val="101000"/>
              </a:lnSpc>
              <a:spcBef>
                <a:spcPts val="638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b="1" u="sng" dirty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Lewis Terman</a:t>
            </a:r>
          </a:p>
          <a:p>
            <a:pPr marL="342900" indent="-341313">
              <a:lnSpc>
                <a:spcPct val="101000"/>
              </a:lnSpc>
              <a:spcBef>
                <a:spcPts val="638"/>
              </a:spcBef>
              <a:buClr>
                <a:schemeClr val="accent1"/>
              </a:buClr>
              <a:buSzPct val="60000"/>
              <a:buFont typeface="Wingdings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400" dirty="0" err="1">
                <a:latin typeface="Palatino Linotype" pitchFamily="18" charset="0"/>
                <a:cs typeface="Arial Unicode MS" charset="0"/>
              </a:rPr>
              <a:t>Stanford</a:t>
            </a:r>
            <a:r>
              <a:rPr lang="fr-CA" sz="2400" dirty="0">
                <a:latin typeface="Palatino Linotype" pitchFamily="18" charset="0"/>
                <a:cs typeface="Arial Unicode MS" charset="0"/>
              </a:rPr>
              <a:t>-Binet</a:t>
            </a:r>
          </a:p>
          <a:p>
            <a:pPr marL="342900" indent="-341313">
              <a:lnSpc>
                <a:spcPct val="101000"/>
              </a:lnSpc>
              <a:spcBef>
                <a:spcPts val="638"/>
              </a:spcBef>
              <a:buClr>
                <a:schemeClr val="accent1"/>
              </a:buClr>
              <a:buSzPct val="60000"/>
              <a:buFont typeface="Wingdings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400" dirty="0" smtClean="0">
                <a:latin typeface="Palatino Linotype" pitchFamily="18" charset="0"/>
                <a:cs typeface="Arial Unicode MS" charset="0"/>
              </a:rPr>
              <a:t>Discrimination</a:t>
            </a:r>
          </a:p>
          <a:p>
            <a:pPr marL="342900" indent="-341313">
              <a:lnSpc>
                <a:spcPct val="101000"/>
              </a:lnSpc>
              <a:spcBef>
                <a:spcPts val="638"/>
              </a:spcBef>
              <a:buClr>
                <a:schemeClr val="accent1"/>
              </a:buClr>
              <a:buSzPct val="60000"/>
              <a:buFont typeface="Wingdings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2400" dirty="0">
              <a:latin typeface="Palatino Linotype" pitchFamily="18" charset="0"/>
              <a:cs typeface="Arial Unicode MS" charset="0"/>
            </a:endParaRPr>
          </a:p>
          <a:p>
            <a:pPr marL="342900" indent="-341313">
              <a:lnSpc>
                <a:spcPct val="101000"/>
              </a:lnSpc>
              <a:spcBef>
                <a:spcPts val="638"/>
              </a:spcBef>
              <a:buClr>
                <a:srgbClr val="FFCC00"/>
              </a:buClr>
              <a:buSzPct val="6000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400" b="1" u="sng" dirty="0" smtClean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William Stern</a:t>
            </a:r>
          </a:p>
          <a:p>
            <a:pPr marL="342900" indent="-341313">
              <a:lnSpc>
                <a:spcPct val="101000"/>
              </a:lnSpc>
              <a:spcBef>
                <a:spcPts val="638"/>
              </a:spcBef>
              <a:buClr>
                <a:srgbClr val="FFCC00"/>
              </a:buClr>
              <a:buSzPct val="6000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400" dirty="0" smtClean="0">
                <a:latin typeface="Palatino Linotype" pitchFamily="18" charset="0"/>
                <a:cs typeface="Arial Unicode MS" charset="0"/>
              </a:rPr>
              <a:t>	QI </a:t>
            </a:r>
            <a:r>
              <a:rPr lang="fr-CA" sz="2400" dirty="0">
                <a:latin typeface="Palatino Linotype" pitchFamily="18" charset="0"/>
                <a:cs typeface="Arial Unicode MS" charset="0"/>
              </a:rPr>
              <a:t>= </a:t>
            </a:r>
            <a:r>
              <a:rPr lang="fr-CA" sz="2400" u="sng" dirty="0">
                <a:latin typeface="Palatino Linotype" pitchFamily="18" charset="0"/>
                <a:cs typeface="Arial Unicode MS" charset="0"/>
              </a:rPr>
              <a:t>âge mental</a:t>
            </a:r>
            <a:r>
              <a:rPr lang="fr-CA" sz="2400" dirty="0">
                <a:latin typeface="Palatino Linotype" pitchFamily="18" charset="0"/>
                <a:cs typeface="Arial Unicode MS" charset="0"/>
              </a:rPr>
              <a:t> x 100</a:t>
            </a:r>
          </a:p>
          <a:p>
            <a:pPr marL="342900" indent="-341313">
              <a:lnSpc>
                <a:spcPct val="101000"/>
              </a:lnSpc>
              <a:spcBef>
                <a:spcPts val="638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400" dirty="0">
                <a:latin typeface="Palatino Linotype" pitchFamily="18" charset="0"/>
                <a:cs typeface="Arial Unicode MS" charset="0"/>
              </a:rPr>
              <a:t>		    âge réel</a:t>
            </a:r>
          </a:p>
          <a:p>
            <a:pPr marL="342900" indent="-341313">
              <a:lnSpc>
                <a:spcPct val="101000"/>
              </a:lnSpc>
              <a:spcBef>
                <a:spcPts val="638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2400" dirty="0">
              <a:latin typeface="Tahoma" charset="0"/>
              <a:cs typeface="Arial Unicode MS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1"/>
          <p:cNvSpPr txBox="1">
            <a:spLocks noChangeArrowheads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algn="r"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fld id="{5C04CA10-E922-41E0-9264-13E7BDF98FC5}" type="slidenum">
              <a:rPr lang="en-US" sz="1400">
                <a:solidFill>
                  <a:srgbClr val="000000"/>
                </a:solidFill>
              </a:rPr>
              <a:pPr algn="r" hangingPunct="1">
                <a:lnSpc>
                  <a:spcPct val="100000"/>
                </a:lnSpc>
                <a:tabLst>
                  <a:tab pos="723900" algn="l"/>
                  <a:tab pos="1447800" algn="l"/>
                </a:tabLst>
              </a:pPr>
              <a:t>17</a:t>
            </a:fld>
            <a:endParaRPr lang="en-US" sz="1400">
              <a:solidFill>
                <a:srgbClr val="000000"/>
              </a:solidFill>
            </a:endParaRPr>
          </a:p>
        </p:txBody>
      </p:sp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395537" y="404664"/>
            <a:ext cx="8748463" cy="1311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en-US" sz="3600" dirty="0" err="1" smtClean="0">
                <a:solidFill>
                  <a:schemeClr val="tx2"/>
                </a:solidFill>
                <a:latin typeface="Palatino Linotype" pitchFamily="18" charset="0"/>
                <a:cs typeface="Arial Unicode MS" charset="0"/>
              </a:rPr>
              <a:t>Évaluer</a:t>
            </a:r>
            <a:r>
              <a:rPr lang="en-US" sz="3600" dirty="0" smtClean="0">
                <a:solidFill>
                  <a:schemeClr val="tx2"/>
                </a:solidFill>
                <a:latin typeface="Palatino Linotype" pitchFamily="18" charset="0"/>
                <a:cs typeface="Arial Unicode MS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Palatino Linotype" pitchFamily="18" charset="0"/>
                <a:cs typeface="Arial Unicode MS" charset="0"/>
              </a:rPr>
              <a:t>l’intelligence</a:t>
            </a:r>
            <a:r>
              <a:rPr lang="en-US" sz="3600" dirty="0" smtClean="0">
                <a:solidFill>
                  <a:schemeClr val="tx2"/>
                </a:solidFill>
                <a:latin typeface="Palatino Linotype" pitchFamily="18" charset="0"/>
                <a:cs typeface="Arial Unicode MS" charset="0"/>
              </a:rPr>
              <a:t>:</a:t>
            </a:r>
          </a:p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en-US" sz="3600" dirty="0" smtClean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Tests </a:t>
            </a:r>
            <a:r>
              <a:rPr lang="en-US" sz="3600" dirty="0" err="1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Modernes</a:t>
            </a:r>
            <a:r>
              <a:rPr lang="en-US" sz="3600" dirty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 des </a:t>
            </a:r>
            <a:r>
              <a:rPr lang="en-US" sz="3600" dirty="0" err="1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capacités</a:t>
            </a:r>
            <a:r>
              <a:rPr lang="en-US" sz="3600" dirty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mentales</a:t>
            </a:r>
            <a:endParaRPr lang="en-US" sz="3600" dirty="0">
              <a:solidFill>
                <a:srgbClr val="FF0000"/>
              </a:solidFill>
              <a:latin typeface="Palatino Linotype" pitchFamily="18" charset="0"/>
              <a:cs typeface="Arial Unicode MS" charset="0"/>
            </a:endParaRPr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366713" y="1843088"/>
            <a:ext cx="4709343" cy="4862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hangingPunct="1">
              <a:lnSpc>
                <a:spcPct val="100000"/>
              </a:lnSpc>
              <a:spcBef>
                <a:spcPts val="7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en-US" sz="2800" b="1" dirty="0" smtClean="0">
                <a:solidFill>
                  <a:schemeClr val="accent1"/>
                </a:solidFill>
                <a:latin typeface="Palatino Linotype" pitchFamily="18" charset="0"/>
              </a:rPr>
              <a:t>David </a:t>
            </a:r>
            <a:r>
              <a:rPr lang="en-US" sz="2800" b="1" dirty="0">
                <a:solidFill>
                  <a:schemeClr val="accent1"/>
                </a:solidFill>
                <a:latin typeface="Palatino Linotype" pitchFamily="18" charset="0"/>
              </a:rPr>
              <a:t>Wechsler</a:t>
            </a:r>
          </a:p>
          <a:p>
            <a:pPr lvl="1" hangingPunct="1">
              <a:lnSpc>
                <a:spcPct val="100000"/>
              </a:lnSpc>
              <a:spcBef>
                <a:spcPts val="7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en-US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WAIS</a:t>
            </a:r>
            <a:r>
              <a:rPr lang="en-US" sz="2800" dirty="0" smtClean="0">
                <a:solidFill>
                  <a:schemeClr val="tx2"/>
                </a:solidFill>
                <a:latin typeface="Palatino Linotype" pitchFamily="18" charset="0"/>
              </a:rPr>
              <a:t>: </a:t>
            </a:r>
            <a:r>
              <a:rPr lang="en-US" sz="2800" dirty="0" smtClean="0">
                <a:latin typeface="Palatino Linotype" pitchFamily="18" charset="0"/>
              </a:rPr>
              <a:t>Wechsler </a:t>
            </a:r>
            <a:r>
              <a:rPr lang="en-US" sz="2800" dirty="0">
                <a:latin typeface="Palatino Linotype" pitchFamily="18" charset="0"/>
              </a:rPr>
              <a:t>Adult Intelligence </a:t>
            </a:r>
            <a:r>
              <a:rPr lang="en-US" sz="2800" dirty="0" smtClean="0">
                <a:latin typeface="Palatino Linotype" pitchFamily="18" charset="0"/>
              </a:rPr>
              <a:t>Scale</a:t>
            </a:r>
            <a:endParaRPr lang="en-US" sz="2800" dirty="0">
              <a:latin typeface="Palatino Linotype" pitchFamily="18" charset="0"/>
            </a:endParaRPr>
          </a:p>
          <a:p>
            <a:pPr lvl="1" hangingPunct="1">
              <a:lnSpc>
                <a:spcPct val="100000"/>
              </a:lnSpc>
              <a:spcBef>
                <a:spcPts val="7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endParaRPr lang="en-US" sz="2800" dirty="0">
              <a:solidFill>
                <a:schemeClr val="tx2"/>
              </a:solidFill>
              <a:latin typeface="Palatino Linotype" pitchFamily="18" charset="0"/>
            </a:endParaRPr>
          </a:p>
          <a:p>
            <a:pPr lvl="1" hangingPunct="1">
              <a:lnSpc>
                <a:spcPct val="100000"/>
              </a:lnSpc>
              <a:spcBef>
                <a:spcPts val="7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en-US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WISC</a:t>
            </a:r>
            <a:r>
              <a:rPr lang="en-US" sz="2800" dirty="0" smtClean="0">
                <a:solidFill>
                  <a:schemeClr val="tx2"/>
                </a:solidFill>
                <a:latin typeface="Palatino Linotype" pitchFamily="18" charset="0"/>
              </a:rPr>
              <a:t> : </a:t>
            </a:r>
            <a:r>
              <a:rPr lang="en-US" sz="2800" dirty="0" smtClean="0">
                <a:latin typeface="Palatino Linotype" pitchFamily="18" charset="0"/>
              </a:rPr>
              <a:t>Wechsler </a:t>
            </a:r>
            <a:r>
              <a:rPr lang="en-US" sz="2800" dirty="0">
                <a:latin typeface="Palatino Linotype" pitchFamily="18" charset="0"/>
              </a:rPr>
              <a:t>Intelligence Scale for </a:t>
            </a:r>
            <a:r>
              <a:rPr lang="en-US" sz="2800" dirty="0" smtClean="0">
                <a:latin typeface="Palatino Linotype" pitchFamily="18" charset="0"/>
              </a:rPr>
              <a:t>Children</a:t>
            </a:r>
            <a:endParaRPr lang="en-US" sz="2800" dirty="0">
              <a:latin typeface="Palatino Linotype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Grp="1" noChangeArrowheads="1"/>
          </p:cNvSpPr>
          <p:nvPr>
            <p:ph type="title"/>
          </p:nvPr>
        </p:nvSpPr>
        <p:spPr>
          <a:xfrm>
            <a:off x="251520" y="908720"/>
            <a:ext cx="8229600" cy="1350962"/>
          </a:xfrm>
          <a:ln/>
        </p:spPr>
        <p:txBody>
          <a:bodyPr>
            <a:normAutofit/>
          </a:bodyPr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600" dirty="0" smtClean="0">
                <a:latin typeface="Palatino Linotype" pitchFamily="18" charset="0"/>
              </a:rPr>
              <a:t>Évaluer l’intelligence: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solidFill>
                  <a:srgbClr val="FF0000"/>
                </a:solidFill>
                <a:latin typeface="Palatino Linotype" pitchFamily="18" charset="0"/>
              </a:rPr>
              <a:t>Construction et Qualités </a:t>
            </a:r>
            <a:r>
              <a:rPr lang="fr-CA" sz="3600" dirty="0">
                <a:solidFill>
                  <a:srgbClr val="FF0000"/>
                </a:solidFill>
                <a:latin typeface="Palatino Linotype" pitchFamily="18" charset="0"/>
              </a:rPr>
              <a:t>des tests</a:t>
            </a:r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914400" y="2420888"/>
            <a:ext cx="8229600" cy="2917875"/>
          </a:xfrm>
          <a:prstGeom prst="rect">
            <a:avLst/>
          </a:prstGeom>
          <a:noFill/>
          <a:ln/>
        </p:spPr>
        <p:txBody>
          <a:bodyPr lIns="0" tIns="28224" rIns="0" bIns="0" anchor="ctr">
            <a:normAutofit/>
          </a:bodyPr>
          <a:lstStyle/>
          <a:p>
            <a:pPr marL="0" indent="0"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>
                <a:latin typeface="Palatino Linotype" pitchFamily="18" charset="0"/>
              </a:rPr>
              <a:t>Les </a:t>
            </a:r>
            <a:r>
              <a:rPr lang="fr-CA" sz="2800" b="1" u="sng" dirty="0">
                <a:solidFill>
                  <a:schemeClr val="accent1"/>
                </a:solidFill>
                <a:latin typeface="Palatino Linotype" pitchFamily="18" charset="0"/>
              </a:rPr>
              <a:t>tests psychologiques </a:t>
            </a:r>
            <a:r>
              <a:rPr lang="fr-CA" sz="2800" dirty="0">
                <a:latin typeface="Palatino Linotype" pitchFamily="18" charset="0"/>
              </a:rPr>
              <a:t>doivent être</a:t>
            </a:r>
          </a:p>
          <a:p>
            <a:pPr marL="0" indent="0"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2800" dirty="0">
              <a:latin typeface="Palatino Linotype" pitchFamily="18" charset="0"/>
            </a:endParaRPr>
          </a:p>
          <a:p>
            <a:pPr marL="822960" lvl="1" indent="-457200">
              <a:spcAft>
                <a:spcPct val="0"/>
              </a:spcAft>
              <a:buFont typeface="+mj-lt"/>
              <a:buAutoNum type="arabicPeriod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 smtClean="0">
                <a:latin typeface="Palatino Linotype" pitchFamily="18" charset="0"/>
              </a:rPr>
              <a:t>Standardisés</a:t>
            </a:r>
          </a:p>
          <a:p>
            <a:pPr marL="822960" lvl="1" indent="-457200">
              <a:spcAft>
                <a:spcPct val="0"/>
              </a:spcAft>
              <a:buFont typeface="+mj-lt"/>
              <a:buAutoNum type="arabicPeriod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 smtClean="0">
                <a:latin typeface="Palatino Linotype" pitchFamily="18" charset="0"/>
              </a:rPr>
              <a:t>Fiables</a:t>
            </a:r>
            <a:endParaRPr lang="fr-CA" sz="2800" dirty="0">
              <a:latin typeface="Palatino Linotype" pitchFamily="18" charset="0"/>
            </a:endParaRPr>
          </a:p>
          <a:p>
            <a:pPr marL="822960" lvl="1" indent="-457200">
              <a:spcAft>
                <a:spcPct val="0"/>
              </a:spcAft>
              <a:buFont typeface="+mj-lt"/>
              <a:buAutoNum type="arabicPeriod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 smtClean="0">
                <a:latin typeface="Palatino Linotype" pitchFamily="18" charset="0"/>
              </a:rPr>
              <a:t>Valides</a:t>
            </a:r>
            <a:endParaRPr lang="fr-CA" sz="28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Grp="1" noChangeArrowheads="1"/>
          </p:cNvSpPr>
          <p:nvPr>
            <p:ph type="title"/>
          </p:nvPr>
        </p:nvSpPr>
        <p:spPr>
          <a:xfrm>
            <a:off x="323528" y="404664"/>
            <a:ext cx="9144000" cy="1048668"/>
          </a:xfrm>
          <a:ln/>
        </p:spPr>
        <p:txBody>
          <a:bodyPr lIns="90000" tIns="45000" rIns="90000" bIns="45000">
            <a:normAutofit/>
          </a:bodyPr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600" dirty="0" smtClean="0">
                <a:latin typeface="Palatino Linotype" pitchFamily="18" charset="0"/>
              </a:rPr>
              <a:t>Évaluer l’intelligence : Qualité des </a:t>
            </a:r>
            <a:r>
              <a:rPr lang="fr-CA" sz="3600" dirty="0">
                <a:latin typeface="Palatino Linotype" pitchFamily="18" charset="0"/>
              </a:rPr>
              <a:t>tests</a:t>
            </a:r>
          </a:p>
        </p:txBody>
      </p:sp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395288" y="1556793"/>
            <a:ext cx="8229600" cy="576063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lnSpc>
                <a:spcPct val="101000"/>
              </a:lnSpc>
              <a:spcBef>
                <a:spcPts val="6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b="1" u="sng" dirty="0" smtClean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1.  Standardisation</a:t>
            </a:r>
            <a:r>
              <a:rPr lang="fr-CA" sz="2800" dirty="0" smtClean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 </a:t>
            </a:r>
            <a:r>
              <a:rPr lang="fr-CA" sz="2800" dirty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: courbe normale</a:t>
            </a:r>
          </a:p>
          <a:p>
            <a:pPr>
              <a:lnSpc>
                <a:spcPct val="101000"/>
              </a:lnSpc>
              <a:spcBef>
                <a:spcPts val="6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3200" dirty="0">
              <a:solidFill>
                <a:srgbClr val="FFFFFF"/>
              </a:solidFill>
              <a:latin typeface="Tahoma" charset="0"/>
              <a:cs typeface="Arial Unicode MS" charset="0"/>
            </a:endParaRPr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2205038"/>
            <a:ext cx="8128000" cy="4381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323850" y="2565400"/>
            <a:ext cx="1152525" cy="576263"/>
          </a:xfrm>
          <a:prstGeom prst="rect">
            <a:avLst/>
          </a:prstGeom>
          <a:solidFill>
            <a:srgbClr val="FFFFFF"/>
          </a:solidFill>
          <a:ln w="936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600">
                <a:solidFill>
                  <a:srgbClr val="000000"/>
                </a:solidFill>
                <a:latin typeface="Tahoma" charset="0"/>
              </a:rPr>
              <a:t>Nombre de</a:t>
            </a:r>
          </a:p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600">
                <a:solidFill>
                  <a:srgbClr val="000000"/>
                </a:solidFill>
                <a:latin typeface="Tahoma" charset="0"/>
              </a:rPr>
              <a:t>scores</a:t>
            </a:r>
            <a:r>
              <a:rPr lang="fr-CA">
                <a:solidFill>
                  <a:srgbClr val="FFFFFF"/>
                </a:solidFill>
                <a:latin typeface="Tahoma" charset="0"/>
              </a:rPr>
              <a:t> </a:t>
            </a:r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2268538" y="3213100"/>
            <a:ext cx="1511300" cy="1008063"/>
          </a:xfrm>
          <a:prstGeom prst="rect">
            <a:avLst/>
          </a:prstGeom>
          <a:solidFill>
            <a:srgbClr val="FFFFFF"/>
          </a:solidFill>
          <a:ln w="936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 hangingPunct="1">
              <a:lnSpc>
                <a:spcPct val="101000"/>
              </a:lnSpc>
              <a:tabLst>
                <a:tab pos="723900" algn="l"/>
                <a:tab pos="1447800" algn="l"/>
              </a:tabLst>
            </a:pPr>
            <a:r>
              <a:rPr lang="fr-CA" sz="1400">
                <a:solidFill>
                  <a:srgbClr val="000000"/>
                </a:solidFill>
                <a:latin typeface="Tahoma" charset="0"/>
              </a:rPr>
              <a:t>Environ 95%</a:t>
            </a:r>
          </a:p>
          <a:p>
            <a:pPr hangingPunct="1">
              <a:lnSpc>
                <a:spcPct val="101000"/>
              </a:lnSpc>
              <a:tabLst>
                <a:tab pos="723900" algn="l"/>
                <a:tab pos="1447800" algn="l"/>
              </a:tabLst>
            </a:pPr>
            <a:r>
              <a:rPr lang="fr-CA" sz="1400">
                <a:solidFill>
                  <a:srgbClr val="000000"/>
                </a:solidFill>
                <a:latin typeface="Tahoma" charset="0"/>
              </a:rPr>
              <a:t>des gens se situent</a:t>
            </a:r>
          </a:p>
          <a:p>
            <a:pPr hangingPunct="1">
              <a:lnSpc>
                <a:spcPct val="101000"/>
              </a:lnSpc>
              <a:tabLst>
                <a:tab pos="723900" algn="l"/>
                <a:tab pos="1447800" algn="l"/>
              </a:tabLst>
            </a:pPr>
            <a:r>
              <a:rPr lang="fr-CA" sz="1400">
                <a:solidFill>
                  <a:srgbClr val="000000"/>
                </a:solidFill>
                <a:latin typeface="Tahoma" charset="0"/>
              </a:rPr>
              <a:t>à 30 points autour</a:t>
            </a:r>
          </a:p>
          <a:p>
            <a:pPr hangingPunct="1">
              <a:lnSpc>
                <a:spcPct val="101000"/>
              </a:lnSpc>
              <a:tabLst>
                <a:tab pos="723900" algn="l"/>
                <a:tab pos="1447800" algn="l"/>
              </a:tabLst>
            </a:pPr>
            <a:r>
              <a:rPr lang="fr-CA" sz="1400">
                <a:solidFill>
                  <a:srgbClr val="000000"/>
                </a:solidFill>
                <a:latin typeface="Tahoma" charset="0"/>
              </a:rPr>
              <a:t>de 100</a:t>
            </a:r>
            <a:r>
              <a:rPr lang="fr-CA" sz="1600">
                <a:solidFill>
                  <a:srgbClr val="000000"/>
                </a:solidFill>
                <a:latin typeface="Tahoma" charset="0"/>
              </a:rPr>
              <a:t> </a:t>
            </a:r>
            <a:r>
              <a:rPr lang="fr-CA">
                <a:solidFill>
                  <a:srgbClr val="FFFFFF"/>
                </a:solidFill>
                <a:latin typeface="Tahoma" charset="0"/>
              </a:rPr>
              <a:t> </a:t>
            </a:r>
          </a:p>
        </p:txBody>
      </p:sp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5724525" y="2420938"/>
            <a:ext cx="1727200" cy="1008062"/>
          </a:xfrm>
          <a:prstGeom prst="rect">
            <a:avLst/>
          </a:prstGeom>
          <a:solidFill>
            <a:srgbClr val="FFFFFF"/>
          </a:solidFill>
          <a:ln w="936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 hangingPunct="1">
              <a:lnSpc>
                <a:spcPct val="101000"/>
              </a:lnSpc>
              <a:tabLst>
                <a:tab pos="723900" algn="l"/>
                <a:tab pos="1447800" algn="l"/>
              </a:tabLst>
            </a:pPr>
            <a:r>
              <a:rPr lang="fr-CA" sz="1400">
                <a:solidFill>
                  <a:srgbClr val="000000"/>
                </a:solidFill>
                <a:latin typeface="Tahoma" charset="0"/>
              </a:rPr>
              <a:t>68% ont des scores</a:t>
            </a:r>
          </a:p>
          <a:p>
            <a:pPr hangingPunct="1">
              <a:lnSpc>
                <a:spcPct val="101000"/>
              </a:lnSpc>
              <a:tabLst>
                <a:tab pos="723900" algn="l"/>
                <a:tab pos="1447800" algn="l"/>
              </a:tabLst>
            </a:pPr>
            <a:r>
              <a:rPr lang="fr-CA" sz="1400">
                <a:solidFill>
                  <a:srgbClr val="000000"/>
                </a:solidFill>
                <a:latin typeface="Tahoma" charset="0"/>
              </a:rPr>
              <a:t> qui se situent à </a:t>
            </a:r>
          </a:p>
          <a:p>
            <a:pPr hangingPunct="1">
              <a:lnSpc>
                <a:spcPct val="101000"/>
              </a:lnSpc>
              <a:tabLst>
                <a:tab pos="723900" algn="l"/>
                <a:tab pos="1447800" algn="l"/>
              </a:tabLst>
            </a:pPr>
            <a:r>
              <a:rPr lang="fr-CA" sz="1400">
                <a:solidFill>
                  <a:srgbClr val="000000"/>
                </a:solidFill>
                <a:latin typeface="Tahoma" charset="0"/>
              </a:rPr>
              <a:t>15 points autour </a:t>
            </a:r>
          </a:p>
          <a:p>
            <a:pPr hangingPunct="1">
              <a:lnSpc>
                <a:spcPct val="101000"/>
              </a:lnSpc>
              <a:tabLst>
                <a:tab pos="723900" algn="l"/>
                <a:tab pos="1447800" algn="l"/>
              </a:tabLst>
            </a:pPr>
            <a:r>
              <a:rPr lang="fr-CA" sz="1400">
                <a:solidFill>
                  <a:srgbClr val="000000"/>
                </a:solidFill>
                <a:latin typeface="Tahoma" charset="0"/>
              </a:rPr>
              <a:t>de 100</a:t>
            </a:r>
            <a:r>
              <a:rPr lang="fr-CA" sz="1600">
                <a:solidFill>
                  <a:srgbClr val="000000"/>
                </a:solidFill>
                <a:latin typeface="Tahoma" charset="0"/>
              </a:rPr>
              <a:t> </a:t>
            </a:r>
            <a:r>
              <a:rPr lang="fr-CA">
                <a:solidFill>
                  <a:srgbClr val="FFFFFF"/>
                </a:solidFill>
                <a:latin typeface="Tahoma" charset="0"/>
              </a:rPr>
              <a:t> </a:t>
            </a:r>
          </a:p>
        </p:txBody>
      </p:sp>
      <p:sp>
        <p:nvSpPr>
          <p:cNvPr id="22535" name="Rectangle 7"/>
          <p:cNvSpPr>
            <a:spLocks noChangeArrowheads="1"/>
          </p:cNvSpPr>
          <p:nvPr/>
        </p:nvSpPr>
        <p:spPr bwMode="auto">
          <a:xfrm>
            <a:off x="2700338" y="6308725"/>
            <a:ext cx="4103687" cy="288925"/>
          </a:xfrm>
          <a:prstGeom prst="rect">
            <a:avLst/>
          </a:prstGeom>
          <a:solidFill>
            <a:srgbClr val="FFFFFF"/>
          </a:solidFill>
          <a:ln w="936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 hangingPunct="1">
              <a:lnSpc>
                <a:spcPct val="101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CA" sz="1600">
                <a:solidFill>
                  <a:srgbClr val="000000"/>
                </a:solidFill>
                <a:latin typeface="Tahoma" charset="0"/>
              </a:rPr>
              <a:t>Score au test d’intelligence de Wechsler</a:t>
            </a:r>
            <a:r>
              <a:rPr lang="fr-CA">
                <a:solidFill>
                  <a:srgbClr val="FFFFFF"/>
                </a:solidFill>
                <a:latin typeface="Tahoma" charset="0"/>
              </a:rPr>
              <a:t>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395536" y="692696"/>
            <a:ext cx="8568952" cy="2304256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lnSpc>
                <a:spcPct val="101000"/>
              </a:lnSpc>
              <a:spcBef>
                <a:spcPts val="6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600" dirty="0" smtClean="0">
                <a:solidFill>
                  <a:schemeClr val="tx2"/>
                </a:solidFill>
                <a:latin typeface="Palatino Linotype" pitchFamily="18" charset="0"/>
                <a:cs typeface="Arial Unicode MS" charset="0"/>
              </a:rPr>
              <a:t>Évaluer l’intelligence: les nouvelles générations sont-elles plus intelligentes?</a:t>
            </a:r>
          </a:p>
          <a:p>
            <a:pPr>
              <a:lnSpc>
                <a:spcPct val="101000"/>
              </a:lnSpc>
              <a:spcBef>
                <a:spcPts val="6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3200" dirty="0">
              <a:solidFill>
                <a:schemeClr val="tx2"/>
              </a:solidFill>
              <a:latin typeface="+mj-lt"/>
              <a:cs typeface="Arial Unicode MS" charset="0"/>
            </a:endParaRPr>
          </a:p>
          <a:p>
            <a:pPr>
              <a:lnSpc>
                <a:spcPct val="101000"/>
              </a:lnSpc>
              <a:spcBef>
                <a:spcPts val="6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200" dirty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L’effet de</a:t>
            </a:r>
            <a:r>
              <a:rPr lang="fr-CA" sz="3200" b="1" u="sng" dirty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 Flynn</a:t>
            </a:r>
          </a:p>
          <a:p>
            <a:pPr>
              <a:lnSpc>
                <a:spcPct val="101000"/>
              </a:lnSpc>
              <a:spcBef>
                <a:spcPts val="6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3200" dirty="0">
              <a:solidFill>
                <a:schemeClr val="tx2"/>
              </a:solidFill>
              <a:latin typeface="Tahoma" charset="0"/>
              <a:cs typeface="Arial Unicode MS" charset="0"/>
            </a:endParaRP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2997200"/>
            <a:ext cx="8128000" cy="3213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251520" y="3141663"/>
            <a:ext cx="1440755" cy="1439862"/>
          </a:xfrm>
          <a:prstGeom prst="rect">
            <a:avLst/>
          </a:prstGeom>
          <a:solidFill>
            <a:srgbClr val="FFFFFF"/>
          </a:solidFill>
          <a:ln w="936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400" dirty="0">
                <a:solidFill>
                  <a:srgbClr val="000000"/>
                </a:solidFill>
                <a:latin typeface="Tahoma" charset="0"/>
              </a:rPr>
              <a:t>Scores </a:t>
            </a:r>
          </a:p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400" dirty="0">
                <a:solidFill>
                  <a:srgbClr val="000000"/>
                </a:solidFill>
                <a:latin typeface="Tahoma" charset="0"/>
              </a:rPr>
              <a:t>d’intelligence</a:t>
            </a:r>
          </a:p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400" dirty="0">
                <a:solidFill>
                  <a:srgbClr val="000000"/>
                </a:solidFill>
                <a:latin typeface="Tahoma" charset="0"/>
              </a:rPr>
              <a:t>fondés sur les </a:t>
            </a:r>
          </a:p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400" dirty="0">
                <a:solidFill>
                  <a:srgbClr val="000000"/>
                </a:solidFill>
                <a:latin typeface="Tahoma" charset="0"/>
              </a:rPr>
              <a:t>échantillons de</a:t>
            </a:r>
          </a:p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400" dirty="0">
                <a:solidFill>
                  <a:srgbClr val="000000"/>
                </a:solidFill>
                <a:latin typeface="Tahoma" charset="0"/>
              </a:rPr>
              <a:t>Standardisation</a:t>
            </a:r>
          </a:p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400" dirty="0">
                <a:solidFill>
                  <a:srgbClr val="000000"/>
                </a:solidFill>
                <a:latin typeface="Tahoma" charset="0"/>
              </a:rPr>
              <a:t>de 1996</a:t>
            </a: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2124075" y="3573463"/>
            <a:ext cx="2087885" cy="575617"/>
          </a:xfrm>
          <a:prstGeom prst="rect">
            <a:avLst/>
          </a:prstGeom>
          <a:solidFill>
            <a:srgbClr val="FFFFFF"/>
          </a:solidFill>
          <a:ln w="936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 hangingPunct="1">
              <a:lnSpc>
                <a:spcPct val="101000"/>
              </a:lnSpc>
              <a:tabLst>
                <a:tab pos="723900" algn="l"/>
                <a:tab pos="1447800" algn="l"/>
              </a:tabLst>
            </a:pPr>
            <a:r>
              <a:rPr lang="fr-CA" sz="1200" dirty="0">
                <a:solidFill>
                  <a:srgbClr val="FF0000"/>
                </a:solidFill>
                <a:latin typeface="Tahoma" charset="0"/>
              </a:rPr>
              <a:t>Augmentation de la moyenne</a:t>
            </a:r>
          </a:p>
          <a:p>
            <a:pPr hangingPunct="1">
              <a:lnSpc>
                <a:spcPct val="101000"/>
              </a:lnSpc>
              <a:tabLst>
                <a:tab pos="723900" algn="l"/>
                <a:tab pos="1447800" algn="l"/>
              </a:tabLst>
            </a:pPr>
            <a:r>
              <a:rPr lang="fr-CA" sz="1200" dirty="0">
                <a:solidFill>
                  <a:srgbClr val="FF0000"/>
                </a:solidFill>
                <a:latin typeface="Tahoma" charset="0"/>
              </a:rPr>
              <a:t>des performances au test </a:t>
            </a:r>
          </a:p>
          <a:p>
            <a:pPr hangingPunct="1">
              <a:lnSpc>
                <a:spcPct val="101000"/>
              </a:lnSpc>
              <a:tabLst>
                <a:tab pos="723900" algn="l"/>
                <a:tab pos="1447800" algn="l"/>
              </a:tabLst>
            </a:pPr>
            <a:r>
              <a:rPr lang="fr-CA" sz="1200" dirty="0">
                <a:solidFill>
                  <a:srgbClr val="FF0000"/>
                </a:solidFill>
                <a:latin typeface="Tahoma" charset="0"/>
              </a:rPr>
              <a:t>d’intelligence</a:t>
            </a:r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3635375" y="5876925"/>
            <a:ext cx="720725" cy="215900"/>
          </a:xfrm>
          <a:prstGeom prst="rect">
            <a:avLst/>
          </a:prstGeom>
          <a:solidFill>
            <a:srgbClr val="FFFFFF"/>
          </a:solidFill>
          <a:ln w="936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 algn="ctr" hangingPunct="1">
              <a:lnSpc>
                <a:spcPct val="101000"/>
              </a:lnSpc>
            </a:pPr>
            <a:r>
              <a:rPr lang="fr-CA" sz="1400">
                <a:solidFill>
                  <a:srgbClr val="000000"/>
                </a:solidFill>
                <a:latin typeface="Tahoma" charset="0"/>
              </a:rPr>
              <a:t>Année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519113" y="2060848"/>
            <a:ext cx="8229600" cy="4464496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lnSpc>
                <a:spcPct val="101000"/>
              </a:lnSpc>
              <a:spcBef>
                <a:spcPts val="6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b="1" dirty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2.	</a:t>
            </a:r>
            <a:r>
              <a:rPr lang="fr-CA" sz="2800" b="1" u="sng" dirty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Fiabilité</a:t>
            </a:r>
            <a:r>
              <a:rPr lang="fr-CA" sz="2800" b="1" dirty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 : </a:t>
            </a:r>
            <a:r>
              <a:rPr lang="fr-CA" sz="2800" dirty="0">
                <a:latin typeface="Palatino Linotype" pitchFamily="18" charset="0"/>
                <a:cs typeface="Arial Unicode MS" charset="0"/>
              </a:rPr>
              <a:t>résultats constants</a:t>
            </a:r>
          </a:p>
          <a:p>
            <a:pPr marL="863600" lvl="1" indent="-323850">
              <a:lnSpc>
                <a:spcPct val="101000"/>
              </a:lnSpc>
              <a:spcAft>
                <a:spcPts val="1138"/>
              </a:spcAft>
              <a:buClr>
                <a:schemeClr val="accent1"/>
              </a:buClr>
              <a:buFont typeface="Wingdings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>
                <a:latin typeface="Palatino Linotype" pitchFamily="18" charset="0"/>
                <a:cs typeface="Arial Unicode MS" charset="0"/>
              </a:rPr>
              <a:t>Split </a:t>
            </a:r>
            <a:r>
              <a:rPr lang="fr-CA" sz="2800" dirty="0" err="1">
                <a:latin typeface="Palatino Linotype" pitchFamily="18" charset="0"/>
                <a:cs typeface="Arial Unicode MS" charset="0"/>
              </a:rPr>
              <a:t>half</a:t>
            </a:r>
            <a:r>
              <a:rPr lang="fr-CA" sz="2800" dirty="0">
                <a:latin typeface="Palatino Linotype" pitchFamily="18" charset="0"/>
                <a:cs typeface="Arial Unicode MS" charset="0"/>
              </a:rPr>
              <a:t> (deux moitiés)</a:t>
            </a:r>
          </a:p>
          <a:p>
            <a:pPr marL="863600" lvl="1" indent="-323850">
              <a:lnSpc>
                <a:spcPct val="101000"/>
              </a:lnSpc>
              <a:spcAft>
                <a:spcPts val="1138"/>
              </a:spcAft>
              <a:buClr>
                <a:schemeClr val="accent1"/>
              </a:buClr>
              <a:buFont typeface="Wingdings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>
                <a:latin typeface="Palatino Linotype" pitchFamily="18" charset="0"/>
                <a:cs typeface="Arial Unicode MS" charset="0"/>
              </a:rPr>
              <a:t>Test-</a:t>
            </a:r>
            <a:r>
              <a:rPr lang="fr-CA" sz="2800" dirty="0" err="1">
                <a:latin typeface="Palatino Linotype" pitchFamily="18" charset="0"/>
                <a:cs typeface="Arial Unicode MS" charset="0"/>
              </a:rPr>
              <a:t>retest</a:t>
            </a:r>
            <a:endParaRPr lang="fr-CA" sz="2800" dirty="0">
              <a:latin typeface="Palatino Linotype" pitchFamily="18" charset="0"/>
              <a:cs typeface="Arial Unicode MS" charset="0"/>
            </a:endParaRPr>
          </a:p>
          <a:p>
            <a:pPr>
              <a:lnSpc>
                <a:spcPct val="101000"/>
              </a:lnSpc>
              <a:spcBef>
                <a:spcPts val="638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2800" dirty="0">
              <a:latin typeface="Palatino Linotype" pitchFamily="18" charset="0"/>
              <a:cs typeface="Arial Unicode MS" charset="0"/>
            </a:endParaRPr>
          </a:p>
          <a:p>
            <a:pPr>
              <a:lnSpc>
                <a:spcPct val="101000"/>
              </a:lnSpc>
              <a:spcBef>
                <a:spcPts val="638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b="1" dirty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3.	</a:t>
            </a:r>
            <a:r>
              <a:rPr lang="fr-CA" sz="2800" b="1" u="sng" dirty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Validité</a:t>
            </a:r>
            <a:r>
              <a:rPr lang="fr-CA" sz="2800" b="1" dirty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 : </a:t>
            </a:r>
            <a:r>
              <a:rPr lang="fr-CA" sz="2800" dirty="0">
                <a:latin typeface="Palatino Linotype" pitchFamily="18" charset="0"/>
                <a:cs typeface="Arial Unicode MS" charset="0"/>
              </a:rPr>
              <a:t>Le test mesure ou prédit ce qu'il est 				</a:t>
            </a:r>
            <a:r>
              <a:rPr lang="fr-CA" sz="2800">
                <a:latin typeface="Palatino Linotype" pitchFamily="18" charset="0"/>
                <a:cs typeface="Arial Unicode MS" charset="0"/>
              </a:rPr>
              <a:t>supposé mesurer ou </a:t>
            </a:r>
            <a:r>
              <a:rPr lang="fr-CA" sz="2800" dirty="0">
                <a:latin typeface="Palatino Linotype" pitchFamily="18" charset="0"/>
                <a:cs typeface="Arial Unicode MS" charset="0"/>
              </a:rPr>
              <a:t>prédire</a:t>
            </a:r>
          </a:p>
          <a:p>
            <a:pPr marL="863600" lvl="1" indent="-323850">
              <a:lnSpc>
                <a:spcPct val="101000"/>
              </a:lnSpc>
              <a:spcBef>
                <a:spcPts val="563"/>
              </a:spcBef>
              <a:buClr>
                <a:schemeClr val="accent1"/>
              </a:buClr>
              <a:buFont typeface="Wingdings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>
                <a:latin typeface="Palatino Linotype" pitchFamily="18" charset="0"/>
                <a:cs typeface="Arial Unicode MS" charset="0"/>
              </a:rPr>
              <a:t> De contenu</a:t>
            </a:r>
          </a:p>
          <a:p>
            <a:pPr marL="863600" lvl="1" indent="-323850">
              <a:lnSpc>
                <a:spcPct val="101000"/>
              </a:lnSpc>
              <a:spcBef>
                <a:spcPts val="563"/>
              </a:spcBef>
              <a:buClr>
                <a:schemeClr val="accent1"/>
              </a:buClr>
              <a:buFont typeface="Wingdings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>
                <a:latin typeface="Palatino Linotype" pitchFamily="18" charset="0"/>
                <a:cs typeface="Arial Unicode MS" charset="0"/>
              </a:rPr>
              <a:t> Prédictive</a:t>
            </a:r>
          </a:p>
          <a:p>
            <a:pPr>
              <a:lnSpc>
                <a:spcPct val="101000"/>
              </a:lnSpc>
              <a:spcAft>
                <a:spcPts val="1425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2800" dirty="0">
              <a:latin typeface="Tahoma" charset="0"/>
              <a:cs typeface="Arial Unicode MS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51520" y="908720"/>
            <a:ext cx="8640960" cy="722344"/>
          </a:xfrm>
        </p:spPr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Évaluer l’intelligence : Qualité des tests</a:t>
            </a:r>
            <a:endParaRPr lang="en-CA" sz="36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 tIns="38808">
            <a:normAutofit fontScale="90000"/>
          </a:bodyPr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dirty="0" smtClean="0">
                <a:latin typeface="Palatino Linotype" pitchFamily="18" charset="0"/>
              </a:rPr>
              <a:t>La dynamique </a:t>
            </a:r>
            <a:r>
              <a:rPr lang="fr-CA" dirty="0">
                <a:latin typeface="Palatino Linotype" pitchFamily="18" charset="0"/>
              </a:rPr>
              <a:t>de l'Intelligence</a:t>
            </a:r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683568" y="2060848"/>
            <a:ext cx="5040560" cy="4431878"/>
          </a:xfrm>
          <a:prstGeom prst="rect">
            <a:avLst/>
          </a:prstGeom>
          <a:noFill/>
          <a:ln/>
        </p:spPr>
        <p:txBody>
          <a:bodyPr lIns="0" tIns="28224" rIns="0" bIns="0" anchor="ctr">
            <a:normAutofit/>
          </a:bodyPr>
          <a:lstStyle/>
          <a:p>
            <a:pPr marL="0" indent="0"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600" dirty="0">
                <a:latin typeface="Palatino Linotype" pitchFamily="18" charset="0"/>
              </a:rPr>
              <a:t>Quelle est la stabilité des résultats </a:t>
            </a:r>
            <a:r>
              <a:rPr lang="fr-CA" sz="3600" dirty="0" smtClean="0">
                <a:latin typeface="Palatino Linotype" pitchFamily="18" charset="0"/>
              </a:rPr>
              <a:t>d'intelligence </a:t>
            </a:r>
            <a:r>
              <a:rPr lang="fr-CA" sz="3600" dirty="0">
                <a:latin typeface="Palatino Linotype" pitchFamily="18" charset="0"/>
              </a:rPr>
              <a:t>tout au long de la vie?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uiExpand="1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692696"/>
            <a:ext cx="8229600" cy="996720"/>
          </a:xfrm>
        </p:spPr>
        <p:txBody>
          <a:bodyPr>
            <a:noAutofit/>
          </a:bodyPr>
          <a:lstStyle/>
          <a:p>
            <a:r>
              <a:rPr lang="en-CA" sz="3600" dirty="0" smtClean="0">
                <a:latin typeface="Palatino Linotype" pitchFamily="18" charset="0"/>
              </a:rPr>
              <a:t>La </a:t>
            </a:r>
            <a:r>
              <a:rPr lang="en-CA" sz="3600" dirty="0" err="1" smtClean="0">
                <a:latin typeface="Palatino Linotype" pitchFamily="18" charset="0"/>
              </a:rPr>
              <a:t>dynamique</a:t>
            </a:r>
            <a:r>
              <a:rPr lang="en-CA" sz="3600" dirty="0" smtClean="0">
                <a:latin typeface="Palatino Linotype" pitchFamily="18" charset="0"/>
              </a:rPr>
              <a:t> de </a:t>
            </a:r>
            <a:r>
              <a:rPr lang="en-CA" sz="3600" dirty="0" err="1" smtClean="0">
                <a:latin typeface="Palatino Linotype" pitchFamily="18" charset="0"/>
              </a:rPr>
              <a:t>l’intelligence</a:t>
            </a:r>
            <a:r>
              <a:rPr lang="en-CA" sz="3600" dirty="0" smtClean="0">
                <a:latin typeface="Palatino Linotype" pitchFamily="18" charset="0"/>
              </a:rPr>
              <a:t>:</a:t>
            </a:r>
            <a:br>
              <a:rPr lang="en-CA" sz="3600" dirty="0" smtClean="0">
                <a:latin typeface="Palatino Linotype" pitchFamily="18" charset="0"/>
              </a:rPr>
            </a:br>
            <a:r>
              <a:rPr lang="en-CA" sz="2800" dirty="0" smtClean="0">
                <a:solidFill>
                  <a:schemeClr val="accent1"/>
                </a:solidFill>
                <a:latin typeface="Palatino Linotype" pitchFamily="18" charset="0"/>
              </a:rPr>
              <a:t>Les </a:t>
            </a:r>
            <a:r>
              <a:rPr lang="en-CA" sz="2800" dirty="0" err="1" smtClean="0">
                <a:solidFill>
                  <a:schemeClr val="accent1"/>
                </a:solidFill>
                <a:latin typeface="Palatino Linotype" pitchFamily="18" charset="0"/>
              </a:rPr>
              <a:t>études</a:t>
            </a:r>
            <a:r>
              <a:rPr lang="en-CA" sz="2800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2800" dirty="0" err="1" smtClean="0">
                <a:solidFill>
                  <a:schemeClr val="accent1"/>
                </a:solidFill>
                <a:latin typeface="Palatino Linotype" pitchFamily="18" charset="0"/>
              </a:rPr>
              <a:t>démontrent</a:t>
            </a:r>
            <a:r>
              <a:rPr lang="en-CA" sz="2800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2800" dirty="0" err="1" smtClean="0">
                <a:solidFill>
                  <a:schemeClr val="accent1"/>
                </a:solidFill>
                <a:latin typeface="Palatino Linotype" pitchFamily="18" charset="0"/>
              </a:rPr>
              <a:t>que</a:t>
            </a:r>
            <a:r>
              <a:rPr lang="en-CA" sz="2800" dirty="0" smtClean="0">
                <a:solidFill>
                  <a:schemeClr val="accent1"/>
                </a:solidFill>
                <a:latin typeface="Palatino Linotype" pitchFamily="18" charset="0"/>
              </a:rPr>
              <a:t>...</a:t>
            </a:r>
            <a:endParaRPr lang="en-CA" sz="2800" dirty="0">
              <a:solidFill>
                <a:schemeClr val="accent1"/>
              </a:solidFill>
              <a:latin typeface="Palatino Linotype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700808"/>
            <a:ext cx="8892480" cy="5157192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CA" dirty="0" smtClean="0">
                <a:latin typeface="Palatino Linotype" pitchFamily="18" charset="0"/>
              </a:rPr>
              <a:t>Les </a:t>
            </a:r>
            <a:r>
              <a:rPr lang="en-CA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bébés</a:t>
            </a:r>
            <a:r>
              <a:rPr lang="en-CA" b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ennuyés</a:t>
            </a:r>
            <a:r>
              <a:rPr lang="en-CA" b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dirty="0" err="1" smtClean="0">
                <a:latin typeface="Palatino Linotype" pitchFamily="18" charset="0"/>
              </a:rPr>
              <a:t>rapidement</a:t>
            </a:r>
            <a:r>
              <a:rPr lang="en-CA" dirty="0" smtClean="0">
                <a:latin typeface="Palatino Linotype" pitchFamily="18" charset="0"/>
              </a:rPr>
              <a:t> par </a:t>
            </a:r>
            <a:r>
              <a:rPr lang="en-CA" dirty="0" err="1" smtClean="0">
                <a:latin typeface="Palatino Linotype" pitchFamily="18" charset="0"/>
              </a:rPr>
              <a:t>une</a:t>
            </a:r>
            <a:r>
              <a:rPr lang="en-CA" dirty="0" smtClean="0">
                <a:latin typeface="Palatino Linotype" pitchFamily="18" charset="0"/>
              </a:rPr>
              <a:t> image </a:t>
            </a:r>
            <a:r>
              <a:rPr lang="en-CA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prédit</a:t>
            </a:r>
            <a:r>
              <a:rPr lang="en-CA" dirty="0" smtClean="0">
                <a:latin typeface="Palatino Linotype" pitchFamily="18" charset="0"/>
              </a:rPr>
              <a:t> le QI (</a:t>
            </a:r>
            <a:r>
              <a:rPr lang="en-CA" dirty="0" err="1" smtClean="0">
                <a:latin typeface="Palatino Linotype" pitchFamily="18" charset="0"/>
              </a:rPr>
              <a:t>mais</a:t>
            </a:r>
            <a:r>
              <a:rPr lang="en-CA" dirty="0" smtClean="0">
                <a:latin typeface="Palatino Linotype" pitchFamily="18" charset="0"/>
              </a:rPr>
              <a:t> pas après 21 </a:t>
            </a:r>
            <a:r>
              <a:rPr lang="en-CA" dirty="0" err="1" smtClean="0">
                <a:latin typeface="Palatino Linotype" pitchFamily="18" charset="0"/>
              </a:rPr>
              <a:t>ans</a:t>
            </a:r>
            <a:r>
              <a:rPr lang="en-CA" dirty="0" smtClean="0">
                <a:latin typeface="Palatino Linotype" pitchFamily="18" charset="0"/>
              </a:rPr>
              <a:t>)</a:t>
            </a:r>
          </a:p>
          <a:p>
            <a:pPr>
              <a:buFont typeface="Wingdings" pitchFamily="2" charset="2"/>
              <a:buChar char="Ø"/>
            </a:pPr>
            <a:endParaRPr lang="en-CA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CA" dirty="0" smtClean="0">
                <a:latin typeface="Palatino Linotype" pitchFamily="18" charset="0"/>
              </a:rPr>
              <a:t>La </a:t>
            </a:r>
            <a:r>
              <a:rPr lang="en-CA" b="1" u="sng" dirty="0" smtClean="0">
                <a:solidFill>
                  <a:schemeClr val="accent1"/>
                </a:solidFill>
                <a:latin typeface="Palatino Linotype" pitchFamily="18" charset="0"/>
              </a:rPr>
              <a:t>lecture </a:t>
            </a:r>
            <a:r>
              <a:rPr lang="en-CA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précoce</a:t>
            </a:r>
            <a:r>
              <a:rPr lang="en-CA" b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prédit</a:t>
            </a:r>
            <a:r>
              <a:rPr lang="en-CA" b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dirty="0" smtClean="0">
                <a:latin typeface="Palatino Linotype" pitchFamily="18" charset="0"/>
              </a:rPr>
              <a:t>un QI </a:t>
            </a:r>
            <a:r>
              <a:rPr lang="en-CA" dirty="0" err="1" smtClean="0">
                <a:latin typeface="Palatino Linotype" pitchFamily="18" charset="0"/>
              </a:rPr>
              <a:t>élevé</a:t>
            </a:r>
            <a:r>
              <a:rPr lang="en-CA" dirty="0" smtClean="0">
                <a:latin typeface="Palatino Linotype" pitchFamily="18" charset="0"/>
              </a:rPr>
              <a:t> à </a:t>
            </a:r>
            <a:r>
              <a:rPr lang="en-CA" dirty="0" err="1" smtClean="0">
                <a:latin typeface="Palatino Linotype" pitchFamily="18" charset="0"/>
              </a:rPr>
              <a:t>l’adolescence</a:t>
            </a:r>
            <a:endParaRPr lang="en-CA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endParaRPr lang="en-CA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CA" dirty="0" smtClean="0">
                <a:latin typeface="Palatino Linotype" pitchFamily="18" charset="0"/>
              </a:rPr>
              <a:t>Les </a:t>
            </a:r>
            <a:r>
              <a:rPr lang="en-CA" b="1" u="sng" dirty="0" smtClean="0">
                <a:solidFill>
                  <a:schemeClr val="accent1"/>
                </a:solidFill>
                <a:latin typeface="Palatino Linotype" pitchFamily="18" charset="0"/>
              </a:rPr>
              <a:t>QI à 4 </a:t>
            </a:r>
            <a:r>
              <a:rPr lang="en-CA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ans</a:t>
            </a:r>
            <a:r>
              <a:rPr lang="en-CA" b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commencent</a:t>
            </a:r>
            <a:r>
              <a:rPr lang="en-CA" b="1" u="sng" dirty="0" smtClean="0">
                <a:solidFill>
                  <a:schemeClr val="accent1"/>
                </a:solidFill>
                <a:latin typeface="Palatino Linotype" pitchFamily="18" charset="0"/>
              </a:rPr>
              <a:t> à </a:t>
            </a:r>
            <a:r>
              <a:rPr lang="en-CA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prédire</a:t>
            </a:r>
            <a:r>
              <a:rPr lang="en-CA" b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dirty="0" smtClean="0">
                <a:latin typeface="Palatino Linotype" pitchFamily="18" charset="0"/>
              </a:rPr>
              <a:t>les </a:t>
            </a:r>
            <a:r>
              <a:rPr lang="en-CA" dirty="0" err="1" smtClean="0">
                <a:latin typeface="Palatino Linotype" pitchFamily="18" charset="0"/>
              </a:rPr>
              <a:t>futurs</a:t>
            </a:r>
            <a:r>
              <a:rPr lang="en-CA" dirty="0" smtClean="0">
                <a:latin typeface="Palatino Linotype" pitchFamily="18" charset="0"/>
              </a:rPr>
              <a:t> QI</a:t>
            </a:r>
          </a:p>
          <a:p>
            <a:pPr>
              <a:buFont typeface="Wingdings" pitchFamily="2" charset="2"/>
              <a:buChar char="Ø"/>
            </a:pPr>
            <a:endParaRPr lang="en-CA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CA" b="1" u="sng" dirty="0" smtClean="0">
                <a:solidFill>
                  <a:schemeClr val="accent1"/>
                </a:solidFill>
                <a:latin typeface="Palatino Linotype" pitchFamily="18" charset="0"/>
              </a:rPr>
              <a:t>Après 7 </a:t>
            </a:r>
            <a:r>
              <a:rPr lang="en-CA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ans</a:t>
            </a:r>
            <a:r>
              <a:rPr lang="en-CA" b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dirty="0" smtClean="0">
                <a:latin typeface="Palatino Linotype" pitchFamily="18" charset="0"/>
              </a:rPr>
              <a:t>les performances du QI </a:t>
            </a:r>
            <a:r>
              <a:rPr lang="en-CA" b="1" u="sng" dirty="0" smtClean="0">
                <a:solidFill>
                  <a:schemeClr val="accent1"/>
                </a:solidFill>
                <a:latin typeface="Palatino Linotype" pitchFamily="18" charset="0"/>
              </a:rPr>
              <a:t>se </a:t>
            </a:r>
            <a:r>
              <a:rPr lang="en-CA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stabilisent</a:t>
            </a:r>
            <a:endParaRPr lang="en-CA" b="1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endParaRPr lang="en-CA" dirty="0"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63691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CA" dirty="0" err="1" smtClean="0">
                <a:solidFill>
                  <a:srgbClr val="FF0000"/>
                </a:solidFill>
                <a:latin typeface="Palatino Linotype" pitchFamily="18" charset="0"/>
              </a:rPr>
              <a:t>Est-ce</a:t>
            </a:r>
            <a:r>
              <a:rPr lang="en-CA" dirty="0" smtClean="0">
                <a:solidFill>
                  <a:srgbClr val="FF0000"/>
                </a:solidFill>
                <a:latin typeface="Palatino Linotype" pitchFamily="18" charset="0"/>
              </a:rPr>
              <a:t> </a:t>
            </a:r>
            <a:r>
              <a:rPr lang="en-CA" dirty="0" err="1" smtClean="0">
                <a:solidFill>
                  <a:srgbClr val="FF0000"/>
                </a:solidFill>
                <a:latin typeface="Palatino Linotype" pitchFamily="18" charset="0"/>
              </a:rPr>
              <a:t>que</a:t>
            </a:r>
            <a:r>
              <a:rPr lang="en-CA" dirty="0" smtClean="0">
                <a:solidFill>
                  <a:srgbClr val="FF0000"/>
                </a:solidFill>
                <a:latin typeface="Palatino Linotype" pitchFamily="18" charset="0"/>
              </a:rPr>
              <a:t> </a:t>
            </a:r>
            <a:r>
              <a:rPr lang="en-CA" dirty="0" err="1" smtClean="0">
                <a:solidFill>
                  <a:srgbClr val="FF0000"/>
                </a:solidFill>
                <a:latin typeface="Palatino Linotype" pitchFamily="18" charset="0"/>
              </a:rPr>
              <a:t>l’on</a:t>
            </a:r>
            <a:r>
              <a:rPr lang="en-CA" dirty="0" smtClean="0">
                <a:solidFill>
                  <a:srgbClr val="FF0000"/>
                </a:solidFill>
                <a:latin typeface="Palatino Linotype" pitchFamily="18" charset="0"/>
              </a:rPr>
              <a:t> </a:t>
            </a:r>
            <a:r>
              <a:rPr lang="en-CA" dirty="0" err="1" smtClean="0">
                <a:solidFill>
                  <a:srgbClr val="FF0000"/>
                </a:solidFill>
                <a:latin typeface="Palatino Linotype" pitchFamily="18" charset="0"/>
              </a:rPr>
              <a:t>perd</a:t>
            </a:r>
            <a:r>
              <a:rPr lang="en-CA" dirty="0" smtClean="0">
                <a:solidFill>
                  <a:srgbClr val="FF0000"/>
                </a:solidFill>
                <a:latin typeface="Palatino Linotype" pitchFamily="18" charset="0"/>
              </a:rPr>
              <a:t> </a:t>
            </a:r>
            <a:r>
              <a:rPr lang="en-CA" dirty="0" err="1" smtClean="0">
                <a:solidFill>
                  <a:srgbClr val="FF0000"/>
                </a:solidFill>
                <a:latin typeface="Palatino Linotype" pitchFamily="18" charset="0"/>
              </a:rPr>
              <a:t>notre</a:t>
            </a:r>
            <a:r>
              <a:rPr lang="en-CA" dirty="0" smtClean="0">
                <a:solidFill>
                  <a:srgbClr val="FF0000"/>
                </a:solidFill>
                <a:latin typeface="Palatino Linotype" pitchFamily="18" charset="0"/>
              </a:rPr>
              <a:t> intelligence en </a:t>
            </a:r>
            <a:r>
              <a:rPr lang="en-CA" dirty="0" err="1" smtClean="0">
                <a:solidFill>
                  <a:srgbClr val="FF0000"/>
                </a:solidFill>
                <a:latin typeface="Palatino Linotype" pitchFamily="18" charset="0"/>
              </a:rPr>
              <a:t>vieillissant</a:t>
            </a:r>
            <a:r>
              <a:rPr lang="en-CA" dirty="0" smtClean="0">
                <a:solidFill>
                  <a:srgbClr val="FF0000"/>
                </a:solidFill>
                <a:latin typeface="Palatino Linotype" pitchFamily="18" charset="0"/>
              </a:rPr>
              <a:t>?</a:t>
            </a:r>
            <a:endParaRPr lang="en-CA" dirty="0">
              <a:solidFill>
                <a:srgbClr val="FF0000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404664"/>
            <a:ext cx="8229600" cy="1143000"/>
          </a:xfrm>
        </p:spPr>
        <p:txBody>
          <a:bodyPr>
            <a:no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du développement: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Âge adulte</a:t>
            </a:r>
            <a:endParaRPr lang="en-US" sz="3600" dirty="0"/>
          </a:p>
        </p:txBody>
      </p:sp>
      <p:sp>
        <p:nvSpPr>
          <p:cNvPr id="95235" name="Rectangle 3"/>
          <p:cNvSpPr>
            <a:spLocks noGrp="1" noChangeArrowheads="1"/>
          </p:cNvSpPr>
          <p:nvPr>
            <p:ph idx="1"/>
          </p:nvPr>
        </p:nvSpPr>
        <p:spPr>
          <a:xfrm>
            <a:off x="0" y="2060848"/>
            <a:ext cx="6923112" cy="47971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000" b="1" dirty="0" err="1" smtClean="0">
                <a:solidFill>
                  <a:srgbClr val="C00000"/>
                </a:solidFill>
                <a:latin typeface="Palatino Linotype" pitchFamily="18" charset="0"/>
              </a:rPr>
              <a:t>Développement</a:t>
            </a:r>
            <a:r>
              <a:rPr lang="en-US" sz="3000" b="1" dirty="0" smtClean="0">
                <a:solidFill>
                  <a:srgbClr val="C00000"/>
                </a:solidFill>
                <a:latin typeface="Palatino Linotype" pitchFamily="18" charset="0"/>
              </a:rPr>
              <a:t> </a:t>
            </a:r>
            <a:r>
              <a:rPr lang="en-US" sz="3000" b="1" dirty="0" err="1" smtClean="0">
                <a:solidFill>
                  <a:srgbClr val="C00000"/>
                </a:solidFill>
                <a:latin typeface="Palatino Linotype" pitchFamily="18" charset="0"/>
              </a:rPr>
              <a:t>cognitif</a:t>
            </a:r>
            <a:r>
              <a:rPr lang="en-US" sz="3000" b="1" dirty="0" smtClean="0">
                <a:solidFill>
                  <a:srgbClr val="C00000"/>
                </a:solidFill>
                <a:latin typeface="Palatino Linotype" pitchFamily="18" charset="0"/>
              </a:rPr>
              <a:t>: </a:t>
            </a:r>
          </a:p>
          <a:p>
            <a:pPr>
              <a:buNone/>
            </a:pPr>
            <a:r>
              <a:rPr lang="en-US" sz="3000" b="1" dirty="0" smtClean="0">
                <a:solidFill>
                  <a:srgbClr val="C00000"/>
                </a:solidFill>
                <a:latin typeface="Palatino Linotype" pitchFamily="18" charset="0"/>
              </a:rPr>
              <a:t>Intelligence</a:t>
            </a:r>
          </a:p>
          <a:p>
            <a:pPr>
              <a:buClr>
                <a:schemeClr val="accent1"/>
              </a:buClr>
              <a:buNone/>
            </a:pPr>
            <a:endParaRPr lang="fr-CA" sz="3000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sz="3000" dirty="0" smtClean="0">
                <a:latin typeface="Palatino Linotype" pitchFamily="18" charset="0"/>
              </a:rPr>
              <a:t>Études transversales:</a:t>
            </a:r>
          </a:p>
          <a:p>
            <a:pPr lvl="1">
              <a:buFont typeface="Wingdings" pitchFamily="2" charset="2"/>
              <a:buChar char="Ø"/>
            </a:pPr>
            <a:endParaRPr lang="fr-CA" sz="2600" dirty="0" smtClean="0">
              <a:latin typeface="Palatino Linotype" pitchFamily="18" charset="0"/>
            </a:endParaRPr>
          </a:p>
          <a:p>
            <a:pPr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sz="3000" dirty="0" smtClean="0">
                <a:latin typeface="Palatino Linotype" pitchFamily="18" charset="0"/>
              </a:rPr>
              <a:t>Études longitudinales:</a:t>
            </a:r>
          </a:p>
          <a:p>
            <a:pPr lvl="1">
              <a:buFont typeface="Wingdings" pitchFamily="2" charset="2"/>
              <a:buChar char="Ø"/>
            </a:pPr>
            <a:endParaRPr lang="fr-CA" dirty="0" smtClean="0">
              <a:latin typeface="Palatino Linotype" pitchFamily="18" charset="0"/>
            </a:endParaRPr>
          </a:p>
          <a:p>
            <a:pPr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La « vérité »?...  </a:t>
            </a:r>
            <a:endParaRPr lang="fr-CA" sz="2800" dirty="0">
              <a:latin typeface="Palatino Linotype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052736"/>
            <a:ext cx="4139952" cy="3975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ZoneTexte 1"/>
          <p:cNvSpPr txBox="1"/>
          <p:nvPr/>
        </p:nvSpPr>
        <p:spPr>
          <a:xfrm>
            <a:off x="6444208" y="4509120"/>
            <a:ext cx="1856598" cy="29270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400" dirty="0" smtClean="0"/>
              <a:t>Études transversales</a:t>
            </a:r>
            <a:endParaRPr lang="fr-CA" sz="1400" dirty="0"/>
          </a:p>
        </p:txBody>
      </p:sp>
      <p:sp>
        <p:nvSpPr>
          <p:cNvPr id="7" name="ZoneTexte 6"/>
          <p:cNvSpPr txBox="1"/>
          <p:nvPr/>
        </p:nvSpPr>
        <p:spPr>
          <a:xfrm>
            <a:off x="7092280" y="1210496"/>
            <a:ext cx="2160240" cy="49308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1400" dirty="0" smtClean="0"/>
              <a:t>Études transversales suggèrent une baisse</a:t>
            </a:r>
            <a:endParaRPr lang="fr-CA" sz="1400" dirty="0"/>
          </a:p>
        </p:txBody>
      </p:sp>
      <p:sp>
        <p:nvSpPr>
          <p:cNvPr id="8" name="ZoneTexte 7"/>
          <p:cNvSpPr txBox="1"/>
          <p:nvPr/>
        </p:nvSpPr>
        <p:spPr>
          <a:xfrm>
            <a:off x="6476217" y="4735149"/>
            <a:ext cx="1887055" cy="29270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400" dirty="0" smtClean="0"/>
              <a:t>Études longitudinales</a:t>
            </a:r>
            <a:endParaRPr lang="fr-CA" sz="1400" dirty="0"/>
          </a:p>
        </p:txBody>
      </p:sp>
      <p:sp>
        <p:nvSpPr>
          <p:cNvPr id="9" name="ZoneTexte 8"/>
          <p:cNvSpPr txBox="1"/>
          <p:nvPr/>
        </p:nvSpPr>
        <p:spPr>
          <a:xfrm>
            <a:off x="6367679" y="2804079"/>
            <a:ext cx="1995594" cy="6934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1400" dirty="0" smtClean="0"/>
              <a:t>Études longitudinales suggèrent plus de stabilité</a:t>
            </a:r>
            <a:endParaRPr lang="fr-CA" sz="1400" dirty="0"/>
          </a:p>
        </p:txBody>
      </p:sp>
      <p:sp>
        <p:nvSpPr>
          <p:cNvPr id="10" name="ZoneTexte 9"/>
          <p:cNvSpPr txBox="1"/>
          <p:nvPr/>
        </p:nvSpPr>
        <p:spPr>
          <a:xfrm>
            <a:off x="7042128" y="4241353"/>
            <a:ext cx="1258678" cy="29270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400" dirty="0" smtClean="0"/>
              <a:t>Âge </a:t>
            </a:r>
            <a:r>
              <a:rPr lang="fr-CA" sz="1400" dirty="0"/>
              <a:t>(</a:t>
            </a:r>
            <a:r>
              <a:rPr lang="fr-CA" sz="1400" dirty="0" smtClean="0"/>
              <a:t>années)</a:t>
            </a:r>
            <a:endParaRPr lang="fr-CA" sz="1400" dirty="0"/>
          </a:p>
        </p:txBody>
      </p:sp>
      <p:sp>
        <p:nvSpPr>
          <p:cNvPr id="11" name="ZoneTexte 10"/>
          <p:cNvSpPr txBox="1"/>
          <p:nvPr/>
        </p:nvSpPr>
        <p:spPr>
          <a:xfrm>
            <a:off x="4355976" y="1292344"/>
            <a:ext cx="1704145" cy="5106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1400" dirty="0" smtClean="0"/>
              <a:t>Résultat habiletés de raisonnement</a:t>
            </a:r>
            <a:endParaRPr lang="fr-CA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5" grpId="1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7B383-A6B7-4E1D-B797-B655C8322BF0}" type="slidenum">
              <a:rPr lang="en-US"/>
              <a:pPr/>
              <a:t>26</a:t>
            </a:fld>
            <a:endParaRPr lang="en-US"/>
          </a:p>
        </p:txBody>
      </p:sp>
      <p:sp>
        <p:nvSpPr>
          <p:cNvPr id="17346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fr-CA" sz="4000" dirty="0" smtClean="0">
                <a:latin typeface="Palatino Linotype" pitchFamily="18" charset="0"/>
              </a:rPr>
              <a:t>Psychologie du développement: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Âge adulte</a:t>
            </a:r>
            <a:endParaRPr lang="en-US" sz="4000" dirty="0"/>
          </a:p>
        </p:txBody>
      </p:sp>
      <p:sp>
        <p:nvSpPr>
          <p:cNvPr id="1734659" name="Rectangle 3"/>
          <p:cNvSpPr>
            <a:spLocks noChangeArrowheads="1"/>
          </p:cNvSpPr>
          <p:nvPr/>
        </p:nvSpPr>
        <p:spPr bwMode="auto">
          <a:xfrm>
            <a:off x="323528" y="1988840"/>
            <a:ext cx="8363272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en-US" sz="3200" dirty="0" smtClean="0">
                <a:solidFill>
                  <a:srgbClr val="C00000"/>
                </a:solidFill>
                <a:latin typeface="Palatino Linotype" pitchFamily="18" charset="0"/>
              </a:rPr>
              <a:t>Intelligence et </a:t>
            </a:r>
            <a:r>
              <a:rPr lang="en-US" sz="3200" dirty="0" err="1" smtClean="0">
                <a:solidFill>
                  <a:srgbClr val="C00000"/>
                </a:solidFill>
                <a:latin typeface="Palatino Linotype" pitchFamily="18" charset="0"/>
              </a:rPr>
              <a:t>vieillissement</a:t>
            </a:r>
            <a:endParaRPr lang="en-US" sz="3200" b="1" dirty="0" smtClean="0">
              <a:solidFill>
                <a:srgbClr val="C00000"/>
              </a:solidFill>
              <a:latin typeface="Palatino Linotype" pitchFamily="18" charset="0"/>
            </a:endParaRP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en-US" sz="2800" b="1" dirty="0" err="1" smtClean="0">
                <a:solidFill>
                  <a:schemeClr val="accent1"/>
                </a:solidFill>
                <a:latin typeface="Palatino Linotype" pitchFamily="18" charset="0"/>
              </a:rPr>
              <a:t>L’intelligence</a:t>
            </a:r>
            <a:r>
              <a:rPr lang="en-US" sz="2800" b="1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US" sz="2800" b="1" dirty="0" err="1" smtClean="0">
                <a:solidFill>
                  <a:schemeClr val="accent1"/>
                </a:solidFill>
                <a:latin typeface="Palatino Linotype" pitchFamily="18" charset="0"/>
              </a:rPr>
              <a:t>fluide</a:t>
            </a:r>
            <a:endParaRPr lang="en-US" sz="2800" b="1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lvl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2800" dirty="0" err="1" smtClean="0">
                <a:latin typeface="Palatino Linotype" pitchFamily="18" charset="0"/>
              </a:rPr>
              <a:t>Capacité</a:t>
            </a:r>
            <a:r>
              <a:rPr lang="en-US" sz="2800" dirty="0" smtClean="0">
                <a:latin typeface="Palatino Linotype" pitchFamily="18" charset="0"/>
              </a:rPr>
              <a:t> à </a:t>
            </a:r>
            <a:r>
              <a:rPr lang="en-US" sz="2800" dirty="0" err="1" smtClean="0">
                <a:latin typeface="Palatino Linotype" pitchFamily="18" charset="0"/>
              </a:rPr>
              <a:t>raisonner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rapidement</a:t>
            </a:r>
            <a:r>
              <a:rPr lang="en-US" sz="2800" dirty="0" smtClean="0">
                <a:latin typeface="Palatino Linotype" pitchFamily="18" charset="0"/>
              </a:rPr>
              <a:t>, </a:t>
            </a:r>
            <a:r>
              <a:rPr lang="en-US" sz="2800" dirty="0" err="1" smtClean="0">
                <a:latin typeface="Palatino Linotype" pitchFamily="18" charset="0"/>
              </a:rPr>
              <a:t>abstraitement</a:t>
            </a:r>
            <a:endParaRPr lang="en-US" sz="2800" dirty="0" smtClean="0">
              <a:latin typeface="Palatino Linotype" pitchFamily="18" charset="0"/>
            </a:endParaRP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endParaRPr lang="en-US" sz="2800" dirty="0" smtClean="0">
              <a:latin typeface="Palatino Linotype" pitchFamily="18" charset="0"/>
            </a:endParaRP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en-US" sz="2800" b="1" dirty="0" err="1" smtClean="0">
                <a:solidFill>
                  <a:schemeClr val="accent1"/>
                </a:solidFill>
                <a:latin typeface="Palatino Linotype" pitchFamily="18" charset="0"/>
              </a:rPr>
              <a:t>L’intelligence</a:t>
            </a:r>
            <a:r>
              <a:rPr lang="en-US" sz="2800" b="1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US" sz="2800" b="1" dirty="0" err="1" smtClean="0">
                <a:solidFill>
                  <a:schemeClr val="accent1"/>
                </a:solidFill>
                <a:latin typeface="Palatino Linotype" pitchFamily="18" charset="0"/>
              </a:rPr>
              <a:t>cristallisée</a:t>
            </a:r>
            <a:r>
              <a:rPr lang="en-US" sz="2800" b="1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endParaRPr lang="en-US" sz="2800" dirty="0" smtClean="0">
              <a:latin typeface="Palatino Linotype" pitchFamily="18" charset="0"/>
            </a:endParaRPr>
          </a:p>
          <a:p>
            <a:pPr lvl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2800" dirty="0" err="1" smtClean="0">
                <a:latin typeface="Palatino Linotype" pitchFamily="18" charset="0"/>
              </a:rPr>
              <a:t>Connaissances</a:t>
            </a:r>
            <a:r>
              <a:rPr lang="en-US" sz="2800" dirty="0" smtClean="0">
                <a:latin typeface="Palatino Linotype" pitchFamily="18" charset="0"/>
              </a:rPr>
              <a:t> et </a:t>
            </a:r>
            <a:r>
              <a:rPr lang="en-US" sz="2800" dirty="0" err="1" smtClean="0">
                <a:latin typeface="Palatino Linotype" pitchFamily="18" charset="0"/>
              </a:rPr>
              <a:t>capacités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verbales</a:t>
            </a:r>
            <a:endParaRPr lang="en-US" sz="2800" dirty="0" smtClean="0">
              <a:latin typeface="Palatino Linotype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4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4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4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4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4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7B383-A6B7-4E1D-B797-B655C8322BF0}" type="slidenum">
              <a:rPr lang="en-US"/>
              <a:pPr/>
              <a:t>27</a:t>
            </a:fld>
            <a:endParaRPr lang="en-US"/>
          </a:p>
        </p:txBody>
      </p:sp>
      <p:sp>
        <p:nvSpPr>
          <p:cNvPr id="17346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332656"/>
            <a:ext cx="8305800" cy="1143000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fr-CA" sz="4000" dirty="0" smtClean="0">
                <a:latin typeface="Palatino Linotype" pitchFamily="18" charset="0"/>
              </a:rPr>
              <a:t>Psychologie du développement: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Âge adulte</a:t>
            </a:r>
            <a:endParaRPr lang="en-US" sz="4000" dirty="0"/>
          </a:p>
        </p:txBody>
      </p:sp>
      <p:sp>
        <p:nvSpPr>
          <p:cNvPr id="1734659" name="Rectangle 3"/>
          <p:cNvSpPr>
            <a:spLocks noChangeArrowheads="1"/>
          </p:cNvSpPr>
          <p:nvPr/>
        </p:nvSpPr>
        <p:spPr bwMode="auto">
          <a:xfrm>
            <a:off x="0" y="5229200"/>
            <a:ext cx="8748464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971550" lvl="1" indent="-514350">
              <a:spcBef>
                <a:spcPct val="20000"/>
              </a:spcBef>
              <a:buClr>
                <a:schemeClr val="accent1"/>
              </a:buClr>
            </a:pPr>
            <a:endParaRPr lang="fr-CA" sz="2800" i="1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marL="971550" lvl="1" indent="-514350">
              <a:spcBef>
                <a:spcPct val="20000"/>
              </a:spcBef>
              <a:buClr>
                <a:schemeClr val="accent1"/>
              </a:buClr>
              <a:buFont typeface="+mj-lt"/>
              <a:buAutoNum type="arabicParenR" startAt="2"/>
            </a:pPr>
            <a:r>
              <a:rPr lang="fr-CA" sz="2800" dirty="0" smtClean="0">
                <a:latin typeface="Palatino Linotype" pitchFamily="18" charset="0"/>
              </a:rPr>
              <a:t>Mais on perd la </a:t>
            </a: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mémoire de rappel</a:t>
            </a:r>
            <a:r>
              <a:rPr lang="fr-CA" sz="2800" dirty="0" smtClean="0">
                <a:latin typeface="Palatino Linotype" pitchFamily="18" charset="0"/>
              </a:rPr>
              <a:t> et « traitons » l’information </a:t>
            </a: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plus lentement</a:t>
            </a: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endParaRPr lang="fr-CA" sz="2400" b="1" dirty="0" smtClean="0">
              <a:solidFill>
                <a:schemeClr val="accent1"/>
              </a:solidFill>
              <a:latin typeface="Palatino Linotyp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1700808"/>
            <a:ext cx="6372200" cy="1265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C00000"/>
                </a:solidFill>
                <a:latin typeface="Palatino Linotype" pitchFamily="18" charset="0"/>
              </a:rPr>
              <a:t>Intelligence et </a:t>
            </a:r>
          </a:p>
          <a:p>
            <a:r>
              <a:rPr lang="en-US" sz="3200" dirty="0" err="1" smtClean="0">
                <a:solidFill>
                  <a:srgbClr val="C00000"/>
                </a:solidFill>
                <a:latin typeface="Palatino Linotype" pitchFamily="18" charset="0"/>
              </a:rPr>
              <a:t>vieillissement</a:t>
            </a:r>
            <a:endParaRPr lang="en-US" sz="3200" b="1" dirty="0" smtClean="0">
              <a:solidFill>
                <a:srgbClr val="C00000"/>
              </a:solidFill>
              <a:latin typeface="Palatino Linotype" pitchFamily="18" charset="0"/>
            </a:endParaRPr>
          </a:p>
          <a:p>
            <a:endParaRPr lang="en-CA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 r="1852"/>
          <a:stretch>
            <a:fillRect/>
          </a:stretch>
        </p:blipFill>
        <p:spPr bwMode="auto">
          <a:xfrm>
            <a:off x="3402112" y="1556792"/>
            <a:ext cx="5741888" cy="3863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0" y="2852936"/>
            <a:ext cx="4248472" cy="2039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spcBef>
                <a:spcPct val="20000"/>
              </a:spcBef>
              <a:buFont typeface="Wingdings" pitchFamily="2" charset="2"/>
              <a:buNone/>
            </a:pPr>
            <a:r>
              <a:rPr lang="en-US" sz="2800" dirty="0" smtClean="0">
                <a:solidFill>
                  <a:schemeClr val="accent1"/>
                </a:solidFill>
                <a:latin typeface="Palatino Linotype" pitchFamily="18" charset="0"/>
              </a:rPr>
              <a:t>En résumé:</a:t>
            </a:r>
          </a:p>
          <a:p>
            <a:pPr marL="971550" lvl="1" indent="-514350">
              <a:spcBef>
                <a:spcPct val="20000"/>
              </a:spcBef>
              <a:buClr>
                <a:schemeClr val="accent1"/>
              </a:buClr>
              <a:buFont typeface="+mj-lt"/>
              <a:buAutoNum type="arabicParenR"/>
            </a:pPr>
            <a:r>
              <a:rPr lang="en-US" sz="2800" dirty="0" smtClean="0">
                <a:latin typeface="Palatino Linotype" pitchFamily="18" charset="0"/>
              </a:rPr>
              <a:t>On </a:t>
            </a:r>
            <a:r>
              <a:rPr lang="en-US" sz="2800" dirty="0" err="1" smtClean="0">
                <a:latin typeface="Palatino Linotype" pitchFamily="18" charset="0"/>
              </a:rPr>
              <a:t>gagne</a:t>
            </a:r>
            <a:r>
              <a:rPr lang="en-US" sz="2800" dirty="0" smtClean="0">
                <a:latin typeface="Palatino Linotype" pitchFamily="18" charset="0"/>
              </a:rPr>
              <a:t> des </a:t>
            </a:r>
            <a:r>
              <a:rPr lang="en-US" sz="2800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connaissances</a:t>
            </a:r>
            <a:r>
              <a:rPr lang="en-US" sz="2800" dirty="0" smtClean="0">
                <a:latin typeface="Palatino Linotype" pitchFamily="18" charset="0"/>
              </a:rPr>
              <a:t> et du </a:t>
            </a:r>
            <a:r>
              <a:rPr lang="en-US" sz="2800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vocabulaire</a:t>
            </a:r>
            <a:endParaRPr lang="en-US" sz="2800" i="1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endParaRPr lang="en-CA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4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4659" grpId="0"/>
      <p:bldP spid="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7B383-A6B7-4E1D-B797-B655C8322BF0}" type="slidenum">
              <a:rPr lang="en-US"/>
              <a:pPr/>
              <a:t>28</a:t>
            </a:fld>
            <a:endParaRPr lang="en-US"/>
          </a:p>
        </p:txBody>
      </p:sp>
      <p:sp>
        <p:nvSpPr>
          <p:cNvPr id="17346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fr-CA" sz="4000" dirty="0" smtClean="0">
                <a:latin typeface="Palatino Linotype" pitchFamily="18" charset="0"/>
              </a:rPr>
              <a:t>Psychologie du développement: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Âge adulte</a:t>
            </a:r>
            <a:endParaRPr lang="en-US" sz="4000" dirty="0"/>
          </a:p>
        </p:txBody>
      </p:sp>
      <p:sp>
        <p:nvSpPr>
          <p:cNvPr id="1734659" name="Rectangle 3"/>
          <p:cNvSpPr>
            <a:spLocks noChangeArrowheads="1"/>
          </p:cNvSpPr>
          <p:nvPr/>
        </p:nvSpPr>
        <p:spPr bwMode="auto">
          <a:xfrm>
            <a:off x="323528" y="1988840"/>
            <a:ext cx="8363272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en-US" sz="3200" dirty="0" smtClean="0">
                <a:solidFill>
                  <a:srgbClr val="C00000"/>
                </a:solidFill>
                <a:latin typeface="Palatino Linotype" pitchFamily="18" charset="0"/>
              </a:rPr>
              <a:t>Intelligence et </a:t>
            </a:r>
            <a:r>
              <a:rPr lang="en-US" sz="3200" dirty="0" err="1" smtClean="0">
                <a:solidFill>
                  <a:srgbClr val="C00000"/>
                </a:solidFill>
                <a:latin typeface="Palatino Linotype" pitchFamily="18" charset="0"/>
              </a:rPr>
              <a:t>vieillissement</a:t>
            </a:r>
            <a:endParaRPr lang="en-US" sz="3200" b="1" dirty="0" smtClean="0">
              <a:solidFill>
                <a:srgbClr val="C00000"/>
              </a:solidFill>
              <a:latin typeface="Palatino Linotype" pitchFamily="18" charset="0"/>
            </a:endParaRP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endParaRPr lang="en-US" sz="2800" b="1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en-US" sz="2800" b="1" dirty="0" err="1">
                <a:solidFill>
                  <a:schemeClr val="accent1"/>
                </a:solidFill>
                <a:latin typeface="Palatino Linotype" pitchFamily="18" charset="0"/>
              </a:rPr>
              <a:t>R</a:t>
            </a:r>
            <a:r>
              <a:rPr lang="en-US" sz="2800" b="1" dirty="0" err="1" smtClean="0">
                <a:solidFill>
                  <a:schemeClr val="accent1"/>
                </a:solidFill>
                <a:latin typeface="Palatino Linotype" pitchFamily="18" charset="0"/>
              </a:rPr>
              <a:t>aisonnement</a:t>
            </a:r>
            <a:r>
              <a:rPr lang="en-US" sz="2800" b="1" dirty="0" smtClean="0">
                <a:solidFill>
                  <a:schemeClr val="accent1"/>
                </a:solidFill>
                <a:latin typeface="Palatino Linotype" pitchFamily="18" charset="0"/>
              </a:rPr>
              <a:t> social</a:t>
            </a: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endParaRPr lang="en-US" sz="2800" b="1" dirty="0">
              <a:solidFill>
                <a:schemeClr val="accent1"/>
              </a:solidFill>
              <a:latin typeface="Palatino Linotype" pitchFamily="18" charset="0"/>
            </a:endParaRP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en-US" sz="2800" b="1" dirty="0" err="1" smtClean="0">
                <a:solidFill>
                  <a:schemeClr val="accent1"/>
                </a:solidFill>
                <a:latin typeface="Palatino Linotype" pitchFamily="18" charset="0"/>
              </a:rPr>
              <a:t>Prise</a:t>
            </a:r>
            <a:r>
              <a:rPr lang="en-US" sz="2800" b="1" dirty="0" smtClean="0">
                <a:solidFill>
                  <a:schemeClr val="accent1"/>
                </a:solidFill>
                <a:latin typeface="Palatino Linotype" pitchFamily="18" charset="0"/>
              </a:rPr>
              <a:t> de </a:t>
            </a:r>
            <a:r>
              <a:rPr lang="en-US" sz="2800" b="1" dirty="0" err="1" smtClean="0">
                <a:solidFill>
                  <a:schemeClr val="accent1"/>
                </a:solidFill>
                <a:latin typeface="Palatino Linotype" pitchFamily="18" charset="0"/>
              </a:rPr>
              <a:t>décisions</a:t>
            </a:r>
            <a:endParaRPr lang="en-US" sz="2800" dirty="0" smtClean="0">
              <a:latin typeface="Palatino Linotyp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26454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4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4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4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Grp="1" noChangeArrowheads="1"/>
          </p:cNvSpPr>
          <p:nvPr>
            <p:ph type="title"/>
          </p:nvPr>
        </p:nvSpPr>
        <p:spPr>
          <a:xfrm>
            <a:off x="467544" y="404664"/>
            <a:ext cx="8229600" cy="1384300"/>
          </a:xfrm>
          <a:ln/>
        </p:spPr>
        <p:txBody>
          <a:bodyPr lIns="90000" tIns="45000" rIns="90000" bIns="45000">
            <a:normAutofit/>
          </a:bodyPr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600" dirty="0" smtClean="0">
                <a:latin typeface="Palatino Linotype" pitchFamily="18" charset="0"/>
              </a:rPr>
              <a:t>La dynamique de l’intelligence: 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2800" b="1" dirty="0" smtClean="0">
                <a:solidFill>
                  <a:srgbClr val="C00000"/>
                </a:solidFill>
                <a:latin typeface="Palatino Linotype" pitchFamily="18" charset="0"/>
              </a:rPr>
              <a:t>Stabilité </a:t>
            </a:r>
            <a:r>
              <a:rPr lang="fr-CA" sz="2800" b="1" dirty="0">
                <a:solidFill>
                  <a:srgbClr val="C00000"/>
                </a:solidFill>
                <a:latin typeface="Palatino Linotype" pitchFamily="18" charset="0"/>
              </a:rPr>
              <a:t>de l’intelligence</a:t>
            </a:r>
          </a:p>
        </p:txBody>
      </p:sp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539552" y="1912144"/>
            <a:ext cx="8229600" cy="4114800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1989138"/>
            <a:ext cx="7016750" cy="4187825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</p:pic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467545" y="1989138"/>
            <a:ext cx="935806" cy="431800"/>
          </a:xfrm>
          <a:prstGeom prst="rect">
            <a:avLst/>
          </a:prstGeom>
          <a:solidFill>
            <a:srgbClr val="FFFFFF"/>
          </a:solidFill>
          <a:ln w="936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 algn="ctr" hangingPunct="1">
              <a:lnSpc>
                <a:spcPct val="101000"/>
              </a:lnSpc>
            </a:pPr>
            <a:r>
              <a:rPr lang="fr-CA" sz="1200" dirty="0">
                <a:solidFill>
                  <a:srgbClr val="000000"/>
                </a:solidFill>
                <a:latin typeface="Tahoma" charset="0"/>
              </a:rPr>
              <a:t>QI à l’âge </a:t>
            </a:r>
          </a:p>
          <a:p>
            <a:pPr algn="ctr" hangingPunct="1">
              <a:lnSpc>
                <a:spcPct val="101000"/>
              </a:lnSpc>
            </a:pPr>
            <a:r>
              <a:rPr lang="fr-CA" sz="1200" dirty="0">
                <a:solidFill>
                  <a:srgbClr val="000000"/>
                </a:solidFill>
                <a:latin typeface="Tahoma" charset="0"/>
              </a:rPr>
              <a:t>de 80 ans</a:t>
            </a:r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3924300" y="5949949"/>
            <a:ext cx="1584325" cy="304007"/>
          </a:xfrm>
          <a:prstGeom prst="rect">
            <a:avLst/>
          </a:prstGeom>
          <a:solidFill>
            <a:srgbClr val="FFFFFF"/>
          </a:solidFill>
          <a:ln w="936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 algn="ctr" hangingPunct="1">
              <a:lnSpc>
                <a:spcPct val="101000"/>
              </a:lnSpc>
              <a:tabLst>
                <a:tab pos="723900" algn="l"/>
                <a:tab pos="1447800" algn="l"/>
              </a:tabLst>
            </a:pPr>
            <a:r>
              <a:rPr lang="fr-CA" sz="1200" dirty="0">
                <a:solidFill>
                  <a:srgbClr val="000000"/>
                </a:solidFill>
                <a:latin typeface="Tahoma" charset="0"/>
              </a:rPr>
              <a:t>QI à l’âge de 11 ans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 Box 1"/>
          <p:cNvSpPr txBox="1">
            <a:spLocks noChangeArrowheads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algn="r"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fld id="{D9DF0D4A-5222-4476-B198-0982C3DA27D4}" type="slidenum">
              <a:rPr lang="en-US" sz="1400">
                <a:solidFill>
                  <a:srgbClr val="000000"/>
                </a:solidFill>
              </a:rPr>
              <a:pPr algn="r" hangingPunct="1">
                <a:lnSpc>
                  <a:spcPct val="100000"/>
                </a:lnSpc>
                <a:tabLst>
                  <a:tab pos="723900" algn="l"/>
                  <a:tab pos="1447800" algn="l"/>
                </a:tabLst>
              </a:pPr>
              <a:t>30</a:t>
            </a:fld>
            <a:endParaRPr lang="en-US" sz="1400">
              <a:solidFill>
                <a:srgbClr val="000000"/>
              </a:solidFill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25650" y="3429000"/>
            <a:ext cx="5064125" cy="3170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395536" y="764704"/>
            <a:ext cx="77724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fr-CA" sz="3600" dirty="0" smtClean="0">
                <a:solidFill>
                  <a:srgbClr val="0584A7"/>
                </a:solidFill>
                <a:latin typeface="Palatino Linotype" pitchFamily="18" charset="0"/>
              </a:rPr>
              <a:t>La dynamique de l’intelligence: </a:t>
            </a:r>
          </a:p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en-US" sz="3600" dirty="0" smtClean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Les </a:t>
            </a:r>
            <a:r>
              <a:rPr lang="en-US" sz="3600" dirty="0" err="1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extrêmes</a:t>
            </a:r>
            <a:r>
              <a:rPr lang="en-US" sz="3600" dirty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 de </a:t>
            </a:r>
            <a:r>
              <a:rPr lang="en-US" sz="3600" dirty="0" err="1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l'Intelligence</a:t>
            </a:r>
            <a:endParaRPr lang="en-US" sz="3600" dirty="0">
              <a:solidFill>
                <a:srgbClr val="FF0000"/>
              </a:solidFill>
              <a:latin typeface="Palatino Linotype" pitchFamily="18" charset="0"/>
              <a:cs typeface="Arial Unicode MS" charset="0"/>
            </a:endParaRP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395536" y="2132856"/>
            <a:ext cx="8382000" cy="136815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hangingPunct="1">
              <a:lnSpc>
                <a:spcPct val="100000"/>
              </a:lnSpc>
              <a:spcBef>
                <a:spcPts val="7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Retard mental (</a:t>
            </a:r>
            <a:r>
              <a:rPr lang="en-US" sz="2800" dirty="0" smtClean="0">
                <a:solidFill>
                  <a:srgbClr val="000000"/>
                </a:solidFill>
                <a:latin typeface="Palatino Linotype" pitchFamily="18" charset="0"/>
              </a:rPr>
              <a:t>QI  </a:t>
            </a:r>
            <a:r>
              <a:rPr lang="en-US" sz="2800" dirty="0" err="1" smtClean="0">
                <a:solidFill>
                  <a:srgbClr val="000000"/>
                </a:solidFill>
                <a:latin typeface="Palatino Linotype" pitchFamily="18" charset="0"/>
              </a:rPr>
              <a:t>inférieur</a:t>
            </a:r>
            <a:r>
              <a:rPr lang="en-US" sz="2800" dirty="0" smtClean="0">
                <a:solidFill>
                  <a:srgbClr val="000000"/>
                </a:solidFill>
                <a:latin typeface="Palatino Linotype" pitchFamily="18" charset="0"/>
              </a:rPr>
              <a:t> à 70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) </a:t>
            </a:r>
          </a:p>
          <a:p>
            <a:pPr hangingPunct="1">
              <a:lnSpc>
                <a:spcPct val="100000"/>
              </a:lnSpc>
              <a:spcBef>
                <a:spcPts val="7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2800" dirty="0" err="1">
                <a:solidFill>
                  <a:srgbClr val="000000"/>
                </a:solidFill>
                <a:latin typeface="Palatino Linotype" pitchFamily="18" charset="0"/>
              </a:rPr>
              <a:t>Douance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latin typeface="Palatino Linotype" pitchFamily="18" charset="0"/>
              </a:rPr>
              <a:t>(QI  </a:t>
            </a:r>
            <a:r>
              <a:rPr lang="en-US" sz="2800" dirty="0" err="1" smtClean="0">
                <a:solidFill>
                  <a:srgbClr val="000000"/>
                </a:solidFill>
                <a:latin typeface="Palatino Linotype" pitchFamily="18" charset="0"/>
              </a:rPr>
              <a:t>supérieur</a:t>
            </a:r>
            <a:r>
              <a:rPr lang="en-US" sz="2800" dirty="0" smtClean="0">
                <a:solidFill>
                  <a:srgbClr val="000000"/>
                </a:solidFill>
                <a:latin typeface="Palatino Linotype" pitchFamily="18" charset="0"/>
              </a:rPr>
              <a:t> à 135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67744" y="5085184"/>
            <a:ext cx="1008111" cy="60760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smtClean="0">
                <a:latin typeface="Palatino Linotype" pitchFamily="18" charset="0"/>
              </a:rPr>
              <a:t>Retard mental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12160" y="5085184"/>
            <a:ext cx="1091966" cy="6076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 anchor="ctr">
            <a:spAutoFit/>
          </a:bodyPr>
          <a:lstStyle/>
          <a:p>
            <a:r>
              <a:rPr lang="en-CA" dirty="0" err="1" smtClean="0">
                <a:latin typeface="Palatino Linotype" pitchFamily="18" charset="0"/>
              </a:rPr>
              <a:t>Douance</a:t>
            </a:r>
            <a:endParaRPr lang="en-CA" dirty="0" smtClean="0">
              <a:latin typeface="Palatino Linotype" pitchFamily="18" charset="0"/>
            </a:endParaRPr>
          </a:p>
          <a:p>
            <a:endParaRPr lang="en-CA" dirty="0">
              <a:latin typeface="Palatino Linotype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Grp="1" noChangeArrowheads="1"/>
          </p:cNvSpPr>
          <p:nvPr>
            <p:ph type="title"/>
          </p:nvPr>
        </p:nvSpPr>
        <p:spPr>
          <a:xfrm>
            <a:off x="28575" y="692696"/>
            <a:ext cx="9115425" cy="1384300"/>
          </a:xfrm>
          <a:ln/>
        </p:spPr>
        <p:txBody>
          <a:bodyPr lIns="90000" tIns="45000" rIns="90000" bIns="45000">
            <a:normAutofit/>
          </a:bodyPr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fr-CA" sz="3600" dirty="0" smtClean="0">
                <a:solidFill>
                  <a:srgbClr val="0584A7"/>
                </a:solidFill>
                <a:latin typeface="Palatino Linotype" pitchFamily="18" charset="0"/>
              </a:rPr>
              <a:t>La dynamique de l’intelligence: </a:t>
            </a:r>
            <a:br>
              <a:rPr lang="fr-CA" sz="3600" dirty="0" smtClean="0">
                <a:solidFill>
                  <a:srgbClr val="0584A7"/>
                </a:solidFill>
                <a:latin typeface="Palatino Linotype" pitchFamily="18" charset="0"/>
              </a:rPr>
            </a:br>
            <a:r>
              <a:rPr lang="en-US" sz="3600" dirty="0" smtClean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Les </a:t>
            </a:r>
            <a:r>
              <a:rPr lang="en-US" sz="3600" dirty="0" err="1" smtClean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extrêmes</a:t>
            </a:r>
            <a:r>
              <a:rPr lang="en-US" sz="3600" dirty="0" smtClean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 de </a:t>
            </a:r>
            <a:r>
              <a:rPr lang="en-US" sz="3600" dirty="0" err="1" smtClean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l'Intelligence</a:t>
            </a:r>
            <a:endParaRPr lang="en-US" sz="3600" dirty="0">
              <a:solidFill>
                <a:srgbClr val="FF0000"/>
              </a:solidFill>
              <a:latin typeface="Palatino Linotype" pitchFamily="18" charset="0"/>
              <a:cs typeface="Arial Unicode MS" charset="0"/>
            </a:endParaRPr>
          </a:p>
        </p:txBody>
      </p:sp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457200" y="2139950"/>
            <a:ext cx="5698976" cy="4700588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 marL="342900" indent="-341313">
              <a:lnSpc>
                <a:spcPct val="101000"/>
              </a:lnSpc>
              <a:spcBef>
                <a:spcPts val="6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200" dirty="0" smtClean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Le retard mental</a:t>
            </a:r>
          </a:p>
          <a:p>
            <a:pPr marL="342900" indent="-341313">
              <a:lnSpc>
                <a:spcPct val="101000"/>
              </a:lnSpc>
              <a:spcBef>
                <a:spcPts val="6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 smtClean="0">
                <a:latin typeface="Palatino Linotype" pitchFamily="18" charset="0"/>
                <a:cs typeface="Arial Unicode MS" charset="0"/>
              </a:rPr>
              <a:t>QI </a:t>
            </a:r>
            <a:r>
              <a:rPr lang="fr-CA" sz="2800" dirty="0">
                <a:latin typeface="Palatino Linotype" pitchFamily="18" charset="0"/>
                <a:cs typeface="Arial Unicode MS" charset="0"/>
              </a:rPr>
              <a:t>inférieur à 70  </a:t>
            </a:r>
            <a:r>
              <a:rPr lang="fr-CA" sz="2800" b="1" u="sng" dirty="0">
                <a:latin typeface="Palatino Linotype" pitchFamily="18" charset="0"/>
                <a:cs typeface="Arial Unicode MS" charset="0"/>
              </a:rPr>
              <a:t>ET</a:t>
            </a:r>
          </a:p>
          <a:p>
            <a:pPr marL="342900" indent="-341313">
              <a:lnSpc>
                <a:spcPct val="101000"/>
              </a:lnSpc>
              <a:spcBef>
                <a:spcPts val="6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2800" dirty="0">
              <a:latin typeface="Palatino Linotype" pitchFamily="18" charset="0"/>
              <a:cs typeface="Arial Unicode MS" charset="0"/>
            </a:endParaRPr>
          </a:p>
          <a:p>
            <a:pPr marL="342900" indent="-341313">
              <a:lnSpc>
                <a:spcPct val="101000"/>
              </a:lnSpc>
              <a:spcBef>
                <a:spcPts val="638"/>
              </a:spcBef>
              <a:buClr>
                <a:schemeClr val="accent1"/>
              </a:buClr>
              <a:buFont typeface="Wingdings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>
                <a:latin typeface="Palatino Linotype" pitchFamily="18" charset="0"/>
                <a:cs typeface="Arial Unicode MS" charset="0"/>
              </a:rPr>
              <a:t>Difficultés </a:t>
            </a:r>
            <a:r>
              <a:rPr lang="fr-CA" sz="2800" b="1" u="sng" dirty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d’adaptation</a:t>
            </a:r>
            <a:r>
              <a:rPr lang="fr-CA" sz="2800" b="1" dirty="0">
                <a:latin typeface="Palatino Linotype" pitchFamily="18" charset="0"/>
                <a:cs typeface="Arial Unicode MS" charset="0"/>
              </a:rPr>
              <a:t> </a:t>
            </a:r>
            <a:r>
              <a:rPr lang="fr-CA" sz="2800" dirty="0">
                <a:latin typeface="Palatino Linotype" pitchFamily="18" charset="0"/>
                <a:cs typeface="Arial Unicode MS" charset="0"/>
              </a:rPr>
              <a:t>aux exigences de la vie</a:t>
            </a:r>
          </a:p>
          <a:p>
            <a:pPr marL="342900" indent="-341313">
              <a:lnSpc>
                <a:spcPct val="101000"/>
              </a:lnSpc>
              <a:spcBef>
                <a:spcPts val="638"/>
              </a:spcBef>
              <a:buClr>
                <a:schemeClr val="accent1"/>
              </a:buClr>
              <a:buFont typeface="Wingdings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2800" dirty="0">
              <a:latin typeface="Palatino Linotype" pitchFamily="18" charset="0"/>
              <a:cs typeface="Arial Unicode MS" charset="0"/>
            </a:endParaRPr>
          </a:p>
          <a:p>
            <a:pPr marL="342900" indent="-341313">
              <a:lnSpc>
                <a:spcPct val="101000"/>
              </a:lnSpc>
              <a:spcBef>
                <a:spcPts val="638"/>
              </a:spcBef>
              <a:buClr>
                <a:schemeClr val="accent1"/>
              </a:buClr>
              <a:buFont typeface="Wingdings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>
                <a:latin typeface="Palatino Linotype" pitchFamily="18" charset="0"/>
                <a:cs typeface="Arial Unicode MS" charset="0"/>
              </a:rPr>
              <a:t>Varie de </a:t>
            </a:r>
            <a:r>
              <a:rPr lang="fr-CA" sz="2800" b="1" u="sng" dirty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léger</a:t>
            </a:r>
            <a:r>
              <a:rPr lang="fr-CA" sz="2800" dirty="0">
                <a:latin typeface="Palatino Linotype" pitchFamily="18" charset="0"/>
                <a:cs typeface="Arial Unicode MS" charset="0"/>
              </a:rPr>
              <a:t> à </a:t>
            </a:r>
            <a:r>
              <a:rPr lang="fr-CA" sz="2800" b="1" u="sng" dirty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sévère</a:t>
            </a:r>
          </a:p>
          <a:p>
            <a:pPr marL="1085850" lvl="1" indent="-341313">
              <a:lnSpc>
                <a:spcPct val="101000"/>
              </a:lnSpc>
              <a:spcBef>
                <a:spcPts val="638"/>
              </a:spcBef>
              <a:buClr>
                <a:srgbClr val="FFCC00"/>
              </a:buClr>
              <a:buSzPct val="12000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>
                <a:latin typeface="Palatino Linotype" pitchFamily="18" charset="0"/>
                <a:cs typeface="Arial Unicode MS" charset="0"/>
              </a:rPr>
              <a:t>Ex:  Syndrome de Down </a:t>
            </a:r>
          </a:p>
          <a:p>
            <a:pPr marL="1085850" lvl="1" indent="-341313">
              <a:lnSpc>
                <a:spcPct val="101000"/>
              </a:lnSpc>
              <a:spcBef>
                <a:spcPts val="638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>
                <a:latin typeface="Palatino Linotype" pitchFamily="18" charset="0"/>
                <a:cs typeface="Arial Unicode MS" charset="0"/>
              </a:rPr>
              <a:t>         (</a:t>
            </a:r>
            <a:r>
              <a:rPr lang="fr-CA" sz="2800" dirty="0" err="1">
                <a:latin typeface="Palatino Linotype" pitchFamily="18" charset="0"/>
                <a:cs typeface="Arial Unicode MS" charset="0"/>
              </a:rPr>
              <a:t>trisomnie</a:t>
            </a:r>
            <a:r>
              <a:rPr lang="fr-CA" sz="2800" dirty="0">
                <a:latin typeface="Palatino Linotype" pitchFamily="18" charset="0"/>
                <a:cs typeface="Arial Unicode MS" charset="0"/>
              </a:rPr>
              <a:t> 21)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Grp="1" noChangeArrowheads="1"/>
          </p:cNvSpPr>
          <p:nvPr>
            <p:ph type="title"/>
          </p:nvPr>
        </p:nvSpPr>
        <p:spPr>
          <a:xfrm>
            <a:off x="395536" y="764704"/>
            <a:ext cx="8229600" cy="1144588"/>
          </a:xfrm>
          <a:ln/>
        </p:spPr>
        <p:txBody>
          <a:bodyPr lIns="90000" tIns="45000" rIns="90000" bIns="45000">
            <a:noAutofit/>
          </a:bodyPr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600" dirty="0" smtClean="0">
                <a:solidFill>
                  <a:srgbClr val="0584A7"/>
                </a:solidFill>
                <a:latin typeface="Palatino Linotype" pitchFamily="18" charset="0"/>
              </a:rPr>
              <a:t>La dynamique de l’intelligence: </a:t>
            </a:r>
            <a:br>
              <a:rPr lang="fr-CA" sz="3600" dirty="0" smtClean="0">
                <a:solidFill>
                  <a:srgbClr val="0584A7"/>
                </a:solidFill>
                <a:latin typeface="Palatino Linotype" pitchFamily="18" charset="0"/>
              </a:rPr>
            </a:br>
            <a:r>
              <a:rPr lang="en-US" sz="3600" dirty="0" smtClean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Les </a:t>
            </a:r>
            <a:r>
              <a:rPr lang="en-US" sz="3600" dirty="0" err="1" smtClean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extrêmes</a:t>
            </a:r>
            <a:r>
              <a:rPr lang="en-US" sz="3600" dirty="0" smtClean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 de </a:t>
            </a:r>
            <a:r>
              <a:rPr lang="en-US" sz="3600" dirty="0" err="1" smtClean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l'Intelligence</a:t>
            </a:r>
            <a:endParaRPr lang="fr-CA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323528" y="1988840"/>
            <a:ext cx="8229600" cy="4119984"/>
          </a:xfrm>
          <a:prstGeom prst="rect">
            <a:avLst/>
          </a:prstGeom>
          <a:noFill/>
          <a:ln/>
        </p:spPr>
        <p:txBody>
          <a:bodyPr lIns="0" tIns="0" rIns="0" bIns="0" anchor="ctr">
            <a:normAutofit fontScale="92500" lnSpcReduction="10000"/>
          </a:bodyPr>
          <a:lstStyle/>
          <a:p>
            <a:pPr indent="-341313">
              <a:lnSpc>
                <a:spcPct val="101000"/>
              </a:lnSpc>
              <a:spcBef>
                <a:spcPts val="638"/>
              </a:spcBef>
              <a:spcAft>
                <a:spcPct val="0"/>
              </a:spcAft>
              <a:buClr>
                <a:srgbClr val="FFCC00"/>
              </a:buClr>
              <a:buSzPct val="12000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200" dirty="0" smtClean="0">
                <a:solidFill>
                  <a:schemeClr val="accent1"/>
                </a:solidFill>
                <a:latin typeface="Palatino Linotype" pitchFamily="18" charset="0"/>
              </a:rPr>
              <a:t>Les surdoués</a:t>
            </a:r>
          </a:p>
          <a:p>
            <a:pPr lvl="1" indent="-341313">
              <a:lnSpc>
                <a:spcPct val="101000"/>
              </a:lnSpc>
              <a:spcBef>
                <a:spcPts val="638"/>
              </a:spcBef>
              <a:spcAft>
                <a:spcPct val="0"/>
              </a:spcAft>
              <a:buSzPct val="10000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200" dirty="0" smtClean="0">
                <a:latin typeface="Palatino Linotype" pitchFamily="18" charset="0"/>
                <a:cs typeface="Arial Unicode MS" charset="0"/>
              </a:rPr>
              <a:t>QI supérieur à 135</a:t>
            </a:r>
            <a:endParaRPr lang="fr-CA" sz="3200" b="1" u="sng" dirty="0" smtClean="0">
              <a:latin typeface="Palatino Linotype" pitchFamily="18" charset="0"/>
              <a:cs typeface="Arial Unicode MS" charset="0"/>
            </a:endParaRPr>
          </a:p>
          <a:p>
            <a:pPr lvl="1" indent="-341313">
              <a:lnSpc>
                <a:spcPct val="101000"/>
              </a:lnSpc>
              <a:spcBef>
                <a:spcPts val="638"/>
              </a:spcBef>
              <a:spcAft>
                <a:spcPct val="0"/>
              </a:spcAft>
              <a:buSzPct val="10000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200" dirty="0" smtClean="0">
                <a:solidFill>
                  <a:schemeClr val="accent1"/>
                </a:solidFill>
                <a:latin typeface="Palatino Linotype" pitchFamily="18" charset="0"/>
              </a:rPr>
              <a:t>Contrairement à la croyance populaire:</a:t>
            </a:r>
          </a:p>
          <a:p>
            <a:pPr lvl="1" indent="-341313">
              <a:lnSpc>
                <a:spcPct val="101000"/>
              </a:lnSpc>
              <a:spcBef>
                <a:spcPts val="638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 smtClean="0">
                <a:latin typeface="Palatino Linotype" pitchFamily="18" charset="0"/>
              </a:rPr>
              <a:t>Bien adaptés</a:t>
            </a:r>
            <a:endParaRPr lang="fr-CA" sz="2800" dirty="0">
              <a:latin typeface="Palatino Linotype" pitchFamily="18" charset="0"/>
            </a:endParaRPr>
          </a:p>
          <a:p>
            <a:pPr lvl="1" indent="-341313">
              <a:lnSpc>
                <a:spcPct val="101000"/>
              </a:lnSpc>
              <a:spcBef>
                <a:spcPts val="638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>
                <a:latin typeface="Palatino Linotype" pitchFamily="18" charset="0"/>
              </a:rPr>
              <a:t>Bonne santé</a:t>
            </a:r>
          </a:p>
          <a:p>
            <a:pPr lvl="1" indent="-341313">
              <a:lnSpc>
                <a:spcPct val="101000"/>
              </a:lnSpc>
              <a:spcBef>
                <a:spcPts val="638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>
                <a:latin typeface="Palatino Linotype" pitchFamily="18" charset="0"/>
              </a:rPr>
              <a:t>Bons résultats scolaires</a:t>
            </a:r>
          </a:p>
          <a:p>
            <a:pPr indent="-341313">
              <a:lnSpc>
                <a:spcPct val="101000"/>
              </a:lnSpc>
              <a:spcBef>
                <a:spcPts val="638"/>
              </a:spcBef>
              <a:spcAft>
                <a:spcPct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2800" dirty="0">
              <a:latin typeface="Palatino Linotype" pitchFamily="18" charset="0"/>
            </a:endParaRPr>
          </a:p>
          <a:p>
            <a:pPr indent="-341313">
              <a:lnSpc>
                <a:spcPct val="101000"/>
              </a:lnSpc>
              <a:spcBef>
                <a:spcPts val="638"/>
              </a:spcBef>
              <a:spcAft>
                <a:spcPct val="0"/>
              </a:spcAft>
              <a:buClr>
                <a:srgbClr val="FFCC00"/>
              </a:buClr>
              <a:buSzPct val="12000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>
                <a:latin typeface="Palatino Linotype" pitchFamily="18" charset="0"/>
              </a:rPr>
              <a:t>Programmes pour les </a:t>
            </a:r>
            <a:r>
              <a:rPr lang="fr-CA" sz="2800" dirty="0" smtClean="0">
                <a:latin typeface="Palatino Linotype" pitchFamily="18" charset="0"/>
              </a:rPr>
              <a:t>surdoués…</a:t>
            </a:r>
          </a:p>
          <a:p>
            <a:pPr indent="-341313">
              <a:lnSpc>
                <a:spcPct val="101000"/>
              </a:lnSpc>
              <a:spcBef>
                <a:spcPts val="638"/>
              </a:spcBef>
              <a:spcAft>
                <a:spcPct val="0"/>
              </a:spcAft>
              <a:buClr>
                <a:srgbClr val="FFCC00"/>
              </a:buClr>
              <a:buSzPct val="12000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 smtClean="0">
                <a:latin typeface="Palatino Linotype" pitchFamily="18" charset="0"/>
              </a:rPr>
              <a:t>	bonne </a:t>
            </a:r>
            <a:r>
              <a:rPr lang="fr-CA" sz="2800" dirty="0">
                <a:latin typeface="Palatino Linotype" pitchFamily="18" charset="0"/>
              </a:rPr>
              <a:t>idée…ou non?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844824"/>
            <a:ext cx="8228013" cy="1719064"/>
          </a:xfrm>
        </p:spPr>
        <p:txBody>
          <a:bodyPr>
            <a:noAutofit/>
          </a:bodyPr>
          <a:lstStyle/>
          <a:p>
            <a:r>
              <a:rPr lang="en-CA" sz="4800" dirty="0" err="1" smtClean="0">
                <a:latin typeface="Palatino Linotype" pitchFamily="18" charset="0"/>
              </a:rPr>
              <a:t>Est-ce</a:t>
            </a:r>
            <a:r>
              <a:rPr lang="en-CA" sz="4800" dirty="0" smtClean="0">
                <a:latin typeface="Palatino Linotype" pitchFamily="18" charset="0"/>
              </a:rPr>
              <a:t> </a:t>
            </a:r>
            <a:r>
              <a:rPr lang="en-CA" sz="4800" dirty="0" err="1" smtClean="0">
                <a:latin typeface="Palatino Linotype" pitchFamily="18" charset="0"/>
              </a:rPr>
              <a:t>que</a:t>
            </a:r>
            <a:r>
              <a:rPr lang="en-CA" sz="4800" dirty="0" smtClean="0">
                <a:latin typeface="Palatino Linotype" pitchFamily="18" charset="0"/>
              </a:rPr>
              <a:t> les gens </a:t>
            </a:r>
            <a:r>
              <a:rPr lang="en-CA" sz="4800" dirty="0" err="1" smtClean="0">
                <a:latin typeface="Palatino Linotype" pitchFamily="18" charset="0"/>
              </a:rPr>
              <a:t>intelligents</a:t>
            </a:r>
            <a:r>
              <a:rPr lang="en-CA" sz="4800" dirty="0" smtClean="0">
                <a:latin typeface="Palatino Linotype" pitchFamily="18" charset="0"/>
              </a:rPr>
              <a:t> </a:t>
            </a:r>
            <a:r>
              <a:rPr lang="en-CA" sz="4800" dirty="0" err="1" smtClean="0">
                <a:latin typeface="Palatino Linotype" pitchFamily="18" charset="0"/>
              </a:rPr>
              <a:t>sont</a:t>
            </a:r>
            <a:r>
              <a:rPr lang="en-CA" sz="4800" dirty="0" smtClean="0">
                <a:latin typeface="Palatino Linotype" pitchFamily="18" charset="0"/>
              </a:rPr>
              <a:t> plus </a:t>
            </a:r>
            <a:r>
              <a:rPr lang="en-CA" sz="4800" dirty="0" err="1" smtClean="0">
                <a:latin typeface="Palatino Linotype" pitchFamily="18" charset="0"/>
              </a:rPr>
              <a:t>heureux</a:t>
            </a:r>
            <a:r>
              <a:rPr lang="en-CA" sz="4800" dirty="0" smtClean="0">
                <a:latin typeface="Palatino Linotype" pitchFamily="18" charset="0"/>
              </a:rPr>
              <a:t>?</a:t>
            </a:r>
            <a:endParaRPr lang="en-CA" sz="4800" dirty="0"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Grp="1" noChangeArrowheads="1"/>
          </p:cNvSpPr>
          <p:nvPr>
            <p:ph type="title"/>
          </p:nvPr>
        </p:nvSpPr>
        <p:spPr>
          <a:xfrm>
            <a:off x="467544" y="1268760"/>
            <a:ext cx="8305800" cy="1143000"/>
          </a:xfrm>
          <a:ln/>
        </p:spPr>
        <p:txBody>
          <a:bodyPr tIns="38808"/>
          <a:lstStyle/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dirty="0" smtClean="0">
                <a:latin typeface="Palatino Linotype" pitchFamily="18" charset="0"/>
              </a:rPr>
              <a:t>Intelligence: Inné ou Acquis</a:t>
            </a:r>
            <a:endParaRPr lang="fr-CA" dirty="0">
              <a:latin typeface="Palatino Linotype" pitchFamily="18" charset="0"/>
            </a:endParaRPr>
          </a:p>
        </p:txBody>
      </p:sp>
      <p:sp>
        <p:nvSpPr>
          <p:cNvPr id="30722" name="Rectangle 2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539552" y="2636912"/>
            <a:ext cx="7776864" cy="3255888"/>
          </a:xfrm>
          <a:prstGeom prst="rect">
            <a:avLst/>
          </a:prstGeom>
          <a:noFill/>
          <a:ln/>
        </p:spPr>
        <p:txBody>
          <a:bodyPr lIns="0" tIns="28224" rIns="0" bIns="0" anchor="ctr">
            <a:normAutofit/>
          </a:bodyPr>
          <a:lstStyle/>
          <a:p>
            <a:pPr marL="0" indent="0" algn="ctr"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600" dirty="0">
                <a:latin typeface="Palatino Linotype" pitchFamily="18" charset="0"/>
              </a:rPr>
              <a:t>Est-ce l'hérédité ou l'environnement qui détermine l'Intelligence?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build="p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1143000"/>
          </a:xfrm>
        </p:spPr>
        <p:txBody>
          <a:bodyPr>
            <a:normAutofit/>
          </a:bodyPr>
          <a:lstStyle/>
          <a:p>
            <a:r>
              <a:rPr lang="en-CA" sz="3600" dirty="0" smtClean="0">
                <a:latin typeface="Palatino Linotype" pitchFamily="18" charset="0"/>
              </a:rPr>
              <a:t>Intelligence:</a:t>
            </a:r>
            <a:br>
              <a:rPr lang="en-CA" sz="3600" dirty="0" smtClean="0">
                <a:latin typeface="Palatino Linotype" pitchFamily="18" charset="0"/>
              </a:rPr>
            </a:b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Ce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 qui </a:t>
            </a: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appuie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 </a:t>
            </a:r>
            <a:r>
              <a:rPr lang="en-CA" sz="3600" b="1" dirty="0" err="1" smtClean="0">
                <a:solidFill>
                  <a:srgbClr val="FF0000"/>
                </a:solidFill>
                <a:latin typeface="Palatino Linotype" pitchFamily="18" charset="0"/>
              </a:rPr>
              <a:t>l’inné</a:t>
            </a:r>
            <a:endParaRPr lang="en-CA" sz="3600" b="1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954288"/>
            <a:ext cx="8496944" cy="3903712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en-CA" sz="3200" dirty="0" err="1" smtClean="0">
                <a:latin typeface="Palatino Linotype" pitchFamily="18" charset="0"/>
              </a:rPr>
              <a:t>Corrélations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QI </a:t>
            </a:r>
            <a:r>
              <a:rPr lang="en-CA" sz="32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vrais</a:t>
            </a:r>
            <a:r>
              <a:rPr lang="en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32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jumeaux</a:t>
            </a:r>
            <a:r>
              <a:rPr lang="en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  &gt; </a:t>
            </a:r>
            <a:r>
              <a:rPr lang="en-CA" sz="3200" dirty="0" smtClean="0">
                <a:latin typeface="Palatino Linotype" pitchFamily="18" charset="0"/>
              </a:rPr>
              <a:t>faux </a:t>
            </a:r>
            <a:r>
              <a:rPr lang="en-CA" sz="3200" dirty="0" err="1" smtClean="0">
                <a:latin typeface="Palatino Linotype" pitchFamily="18" charset="0"/>
              </a:rPr>
              <a:t>jumeaux</a:t>
            </a:r>
            <a:endParaRPr lang="en-CA" sz="3200" b="1" u="sng" dirty="0" smtClean="0">
              <a:latin typeface="Palatino Linotype" pitchFamily="18" charset="0"/>
            </a:endParaRPr>
          </a:p>
          <a:p>
            <a:pPr>
              <a:buNone/>
            </a:pPr>
            <a:endParaRPr lang="en-CA" sz="3200" b="1" u="sng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CA" sz="32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Imagerie</a:t>
            </a:r>
            <a:r>
              <a:rPr lang="en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32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cérébrale</a:t>
            </a:r>
            <a:r>
              <a:rPr lang="en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vrais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jumeaux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similaire</a:t>
            </a:r>
            <a:endParaRPr lang="en-CA" sz="3200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endParaRPr lang="en-CA" sz="3200" b="1" u="sng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CA" sz="3200" dirty="0" err="1" smtClean="0">
                <a:latin typeface="Palatino Linotype" pitchFamily="18" charset="0"/>
              </a:rPr>
              <a:t>Vais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jumeaux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ont</a:t>
            </a:r>
            <a:r>
              <a:rPr lang="en-CA" sz="3200" dirty="0" smtClean="0">
                <a:latin typeface="Palatino Linotype" pitchFamily="18" charset="0"/>
              </a:rPr>
              <a:t> des </a:t>
            </a:r>
            <a:r>
              <a:rPr lang="en-CA" sz="3200" b="1" u="sng" dirty="0" smtClean="0">
                <a:solidFill>
                  <a:schemeClr val="tx2"/>
                </a:solidFill>
                <a:latin typeface="Palatino Linotype" pitchFamily="18" charset="0"/>
              </a:rPr>
              <a:t>talents </a:t>
            </a:r>
            <a:r>
              <a:rPr lang="en-CA" sz="3200" b="1" u="sng" dirty="0" err="1" smtClean="0">
                <a:solidFill>
                  <a:schemeClr val="tx2"/>
                </a:solidFill>
                <a:latin typeface="Palatino Linotype" pitchFamily="18" charset="0"/>
              </a:rPr>
              <a:t>similaires</a:t>
            </a:r>
            <a:endParaRPr lang="en-CA" sz="3200" b="1" u="sng" dirty="0" smtClean="0">
              <a:solidFill>
                <a:schemeClr val="tx2"/>
              </a:solidFill>
              <a:latin typeface="Palatino Linotype" pitchFamily="18" charset="0"/>
            </a:endParaRPr>
          </a:p>
          <a:p>
            <a:endParaRPr lang="en-CA" sz="3200" b="1" u="sng" dirty="0" smtClean="0">
              <a:latin typeface="Palatino Linotype" pitchFamily="18" charset="0"/>
            </a:endParaRPr>
          </a:p>
          <a:p>
            <a:endParaRPr lang="en-CA" sz="3200" b="1" u="sng" dirty="0" smtClean="0">
              <a:latin typeface="Palatino Linotype" pitchFamily="18" charset="0"/>
            </a:endParaRPr>
          </a:p>
          <a:p>
            <a:endParaRPr lang="en-CA" sz="3200" b="1" u="sng" dirty="0" smtClean="0">
              <a:latin typeface="Palatino Linotype" pitchFamily="18" charset="0"/>
            </a:endParaRPr>
          </a:p>
          <a:p>
            <a:endParaRPr lang="en-CA" sz="3200" dirty="0"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uiExpand="1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Grp="1" noChangeArrowheads="1"/>
          </p:cNvSpPr>
          <p:nvPr>
            <p:ph type="title"/>
          </p:nvPr>
        </p:nvSpPr>
        <p:spPr>
          <a:xfrm>
            <a:off x="0" y="764704"/>
            <a:ext cx="8839200" cy="1244600"/>
          </a:xfrm>
          <a:ln/>
        </p:spPr>
        <p:txBody>
          <a:bodyPr lIns="90000" tIns="45000" rIns="90000" bIns="45000">
            <a:normAutofit fontScale="90000"/>
          </a:bodyPr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fr-CA" dirty="0" smtClean="0">
                <a:latin typeface="Palatino Linotype" pitchFamily="18" charset="0"/>
              </a:rPr>
              <a:t>L’inné </a:t>
            </a:r>
            <a:r>
              <a:rPr lang="fr-CA" dirty="0">
                <a:latin typeface="Palatino Linotype" pitchFamily="18" charset="0"/>
              </a:rPr>
              <a:t>et l’acquis:</a:t>
            </a:r>
            <a:br>
              <a:rPr lang="fr-CA" dirty="0">
                <a:latin typeface="Palatino Linotype" pitchFamily="18" charset="0"/>
              </a:rPr>
            </a:br>
            <a:r>
              <a:rPr lang="fr-CA" sz="4400" dirty="0" smtClean="0">
                <a:solidFill>
                  <a:srgbClr val="FF0000"/>
                </a:solidFill>
                <a:latin typeface="Palatino Linotype" pitchFamily="18" charset="0"/>
              </a:rPr>
              <a:t>Les études de jumeaux et d’adoption</a:t>
            </a:r>
            <a:endParaRPr lang="fr-CA" sz="44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468313" y="1782763"/>
            <a:ext cx="8229600" cy="4997450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73224" rIns="90000" bIns="45000"/>
          <a:lstStyle/>
          <a:p>
            <a:pPr>
              <a:spcAft>
                <a:spcPts val="1425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200">
                <a:solidFill>
                  <a:srgbClr val="FFFFFF"/>
                </a:solidFill>
                <a:cs typeface="Arial Unicode MS" charset="0"/>
              </a:rPr>
              <a:t>Études de jumeaux</a:t>
            </a:r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2349500"/>
            <a:ext cx="6727825" cy="42783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3059113" y="2420938"/>
            <a:ext cx="2232025" cy="936625"/>
          </a:xfrm>
          <a:prstGeom prst="rect">
            <a:avLst/>
          </a:prstGeom>
          <a:solidFill>
            <a:srgbClr val="FFFFFF"/>
          </a:solidFill>
          <a:ln w="936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 hangingPunct="1">
              <a:lnSpc>
                <a:spcPct val="101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fr-CA" sz="1200" dirty="0">
                <a:solidFill>
                  <a:srgbClr val="000000"/>
                </a:solidFill>
                <a:latin typeface="Tahoma" charset="0"/>
              </a:rPr>
              <a:t>Corrélation plus faible </a:t>
            </a:r>
          </a:p>
          <a:p>
            <a:pPr hangingPunct="1">
              <a:lnSpc>
                <a:spcPct val="101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fr-CA" sz="1200" dirty="0">
                <a:solidFill>
                  <a:srgbClr val="000000"/>
                </a:solidFill>
                <a:latin typeface="Tahoma" charset="0"/>
              </a:rPr>
              <a:t>que pour les vrais jumeaux </a:t>
            </a:r>
          </a:p>
          <a:p>
            <a:pPr hangingPunct="1">
              <a:lnSpc>
                <a:spcPct val="101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fr-CA" sz="1200" dirty="0">
                <a:solidFill>
                  <a:srgbClr val="000000"/>
                </a:solidFill>
                <a:latin typeface="Tahoma" charset="0"/>
              </a:rPr>
              <a:t>élevés ensemble, ce qui montre</a:t>
            </a:r>
          </a:p>
          <a:p>
            <a:pPr hangingPunct="1">
              <a:lnSpc>
                <a:spcPct val="101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fr-CA" sz="1200" dirty="0">
                <a:solidFill>
                  <a:srgbClr val="000000"/>
                </a:solidFill>
                <a:latin typeface="Tahoma" charset="0"/>
              </a:rPr>
              <a:t>un effet de l’environnement</a:t>
            </a:r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2411413" y="5921375"/>
            <a:ext cx="1008062" cy="676275"/>
          </a:xfrm>
          <a:prstGeom prst="rect">
            <a:avLst/>
          </a:prstGeom>
          <a:solidFill>
            <a:srgbClr val="FFFFFF"/>
          </a:solidFill>
          <a:ln w="936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000">
                <a:solidFill>
                  <a:srgbClr val="000000"/>
                </a:solidFill>
                <a:latin typeface="Tahoma" charset="0"/>
              </a:rPr>
              <a:t>Vrais </a:t>
            </a:r>
          </a:p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000">
                <a:solidFill>
                  <a:srgbClr val="000000"/>
                </a:solidFill>
                <a:latin typeface="Tahoma" charset="0"/>
              </a:rPr>
              <a:t>jumeaux</a:t>
            </a:r>
          </a:p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000">
                <a:solidFill>
                  <a:srgbClr val="000000"/>
                </a:solidFill>
                <a:latin typeface="Tahoma" charset="0"/>
              </a:rPr>
              <a:t>élevés </a:t>
            </a:r>
          </a:p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000">
                <a:solidFill>
                  <a:srgbClr val="000000"/>
                </a:solidFill>
                <a:latin typeface="Tahoma" charset="0"/>
              </a:rPr>
              <a:t>ensemble</a:t>
            </a:r>
          </a:p>
        </p:txBody>
      </p:sp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3348038" y="5949950"/>
            <a:ext cx="1008062" cy="676275"/>
          </a:xfrm>
          <a:prstGeom prst="rect">
            <a:avLst/>
          </a:prstGeom>
          <a:solidFill>
            <a:srgbClr val="FFFFFF"/>
          </a:solidFill>
          <a:ln w="936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000">
                <a:solidFill>
                  <a:srgbClr val="000000"/>
                </a:solidFill>
                <a:latin typeface="Tahoma" charset="0"/>
              </a:rPr>
              <a:t>Vrais </a:t>
            </a:r>
          </a:p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000">
                <a:solidFill>
                  <a:srgbClr val="000000"/>
                </a:solidFill>
                <a:latin typeface="Tahoma" charset="0"/>
              </a:rPr>
              <a:t>jumeaux</a:t>
            </a:r>
          </a:p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000">
                <a:solidFill>
                  <a:srgbClr val="000000"/>
                </a:solidFill>
                <a:latin typeface="Tahoma" charset="0"/>
              </a:rPr>
              <a:t>élevés </a:t>
            </a:r>
          </a:p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000">
                <a:solidFill>
                  <a:srgbClr val="000000"/>
                </a:solidFill>
                <a:latin typeface="Tahoma" charset="0"/>
              </a:rPr>
              <a:t>séparément</a:t>
            </a:r>
          </a:p>
        </p:txBody>
      </p:sp>
      <p:sp>
        <p:nvSpPr>
          <p:cNvPr id="31751" name="Rectangle 7"/>
          <p:cNvSpPr>
            <a:spLocks noChangeArrowheads="1"/>
          </p:cNvSpPr>
          <p:nvPr/>
        </p:nvSpPr>
        <p:spPr bwMode="auto">
          <a:xfrm>
            <a:off x="4356100" y="5949950"/>
            <a:ext cx="1008063" cy="676275"/>
          </a:xfrm>
          <a:prstGeom prst="rect">
            <a:avLst/>
          </a:prstGeom>
          <a:solidFill>
            <a:srgbClr val="FFFFFF"/>
          </a:solidFill>
          <a:ln w="936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000">
                <a:solidFill>
                  <a:srgbClr val="000000"/>
                </a:solidFill>
                <a:latin typeface="Tahoma" charset="0"/>
              </a:rPr>
              <a:t>Faux </a:t>
            </a:r>
          </a:p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000">
                <a:solidFill>
                  <a:srgbClr val="000000"/>
                </a:solidFill>
                <a:latin typeface="Tahoma" charset="0"/>
              </a:rPr>
              <a:t>jumeaux</a:t>
            </a:r>
          </a:p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000">
                <a:solidFill>
                  <a:srgbClr val="000000"/>
                </a:solidFill>
                <a:latin typeface="Tahoma" charset="0"/>
              </a:rPr>
              <a:t>élevés </a:t>
            </a:r>
          </a:p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000">
                <a:solidFill>
                  <a:srgbClr val="000000"/>
                </a:solidFill>
                <a:latin typeface="Tahoma" charset="0"/>
              </a:rPr>
              <a:t>ensemble</a:t>
            </a:r>
          </a:p>
        </p:txBody>
      </p:sp>
      <p:sp>
        <p:nvSpPr>
          <p:cNvPr id="31752" name="Rectangle 8"/>
          <p:cNvSpPr>
            <a:spLocks noChangeArrowheads="1"/>
          </p:cNvSpPr>
          <p:nvPr/>
        </p:nvSpPr>
        <p:spPr bwMode="auto">
          <a:xfrm>
            <a:off x="5219700" y="5949950"/>
            <a:ext cx="1008063" cy="676275"/>
          </a:xfrm>
          <a:prstGeom prst="rect">
            <a:avLst/>
          </a:prstGeom>
          <a:solidFill>
            <a:srgbClr val="FFFFFF"/>
          </a:solidFill>
          <a:ln w="936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000">
                <a:solidFill>
                  <a:srgbClr val="000000"/>
                </a:solidFill>
                <a:latin typeface="Tahoma" charset="0"/>
              </a:rPr>
              <a:t>Frères</a:t>
            </a:r>
          </a:p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000">
                <a:solidFill>
                  <a:srgbClr val="000000"/>
                </a:solidFill>
                <a:latin typeface="Tahoma" charset="0"/>
              </a:rPr>
              <a:t>et sœurs</a:t>
            </a:r>
          </a:p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000">
                <a:solidFill>
                  <a:srgbClr val="000000"/>
                </a:solidFill>
                <a:latin typeface="Tahoma" charset="0"/>
              </a:rPr>
              <a:t>élevés </a:t>
            </a:r>
          </a:p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000">
                <a:solidFill>
                  <a:srgbClr val="000000"/>
                </a:solidFill>
                <a:latin typeface="Tahoma" charset="0"/>
              </a:rPr>
              <a:t>ensemble</a:t>
            </a:r>
          </a:p>
        </p:txBody>
      </p:sp>
      <p:sp>
        <p:nvSpPr>
          <p:cNvPr id="31753" name="Rectangle 9"/>
          <p:cNvSpPr>
            <a:spLocks noChangeArrowheads="1"/>
          </p:cNvSpPr>
          <p:nvPr/>
        </p:nvSpPr>
        <p:spPr bwMode="auto">
          <a:xfrm>
            <a:off x="6156325" y="5949950"/>
            <a:ext cx="1008063" cy="676275"/>
          </a:xfrm>
          <a:prstGeom prst="rect">
            <a:avLst/>
          </a:prstGeom>
          <a:solidFill>
            <a:srgbClr val="FFFFFF"/>
          </a:solidFill>
          <a:ln w="936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000">
                <a:solidFill>
                  <a:srgbClr val="000000"/>
                </a:solidFill>
                <a:latin typeface="Tahoma" charset="0"/>
              </a:rPr>
              <a:t>Individus </a:t>
            </a:r>
          </a:p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000">
                <a:solidFill>
                  <a:srgbClr val="000000"/>
                </a:solidFill>
                <a:latin typeface="Tahoma" charset="0"/>
              </a:rPr>
              <a:t>non apparentés</a:t>
            </a:r>
          </a:p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000">
                <a:solidFill>
                  <a:srgbClr val="000000"/>
                </a:solidFill>
                <a:latin typeface="Tahoma" charset="0"/>
              </a:rPr>
              <a:t>élevés </a:t>
            </a:r>
          </a:p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000">
                <a:solidFill>
                  <a:srgbClr val="000000"/>
                </a:solidFill>
                <a:latin typeface="Tahoma" charset="0"/>
              </a:rPr>
              <a:t>ensemble</a:t>
            </a:r>
          </a:p>
        </p:txBody>
      </p:sp>
      <p:sp>
        <p:nvSpPr>
          <p:cNvPr id="31754" name="Rectangle 10"/>
          <p:cNvSpPr>
            <a:spLocks noChangeArrowheads="1"/>
          </p:cNvSpPr>
          <p:nvPr/>
        </p:nvSpPr>
        <p:spPr bwMode="auto">
          <a:xfrm>
            <a:off x="0" y="2565400"/>
            <a:ext cx="1619672" cy="1583679"/>
          </a:xfrm>
          <a:prstGeom prst="rect">
            <a:avLst/>
          </a:prstGeom>
          <a:solidFill>
            <a:srgbClr val="FFFFFF"/>
          </a:solidFill>
          <a:ln w="936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400" dirty="0">
                <a:solidFill>
                  <a:srgbClr val="000000"/>
                </a:solidFill>
                <a:latin typeface="+mn-lt"/>
              </a:rPr>
              <a:t>Correspondance</a:t>
            </a:r>
          </a:p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400" dirty="0">
                <a:solidFill>
                  <a:srgbClr val="000000"/>
                </a:solidFill>
                <a:latin typeface="+mn-lt"/>
              </a:rPr>
              <a:t>des scores </a:t>
            </a:r>
          </a:p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400" dirty="0">
                <a:solidFill>
                  <a:srgbClr val="000000"/>
                </a:solidFill>
                <a:latin typeface="+mn-lt"/>
              </a:rPr>
              <a:t>d’intelligence </a:t>
            </a:r>
          </a:p>
          <a:p>
            <a:pPr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600" dirty="0">
                <a:solidFill>
                  <a:srgbClr val="000000"/>
                </a:solidFill>
                <a:latin typeface="+mn-lt"/>
              </a:rPr>
              <a:t>(corrélation)</a:t>
            </a:r>
          </a:p>
        </p:txBody>
      </p:sp>
      <p:sp>
        <p:nvSpPr>
          <p:cNvPr id="31755" name="Rectangle 11"/>
          <p:cNvSpPr>
            <a:spLocks noChangeArrowheads="1"/>
          </p:cNvSpPr>
          <p:nvPr/>
        </p:nvSpPr>
        <p:spPr bwMode="auto">
          <a:xfrm>
            <a:off x="5148263" y="3141663"/>
            <a:ext cx="1944687" cy="936625"/>
          </a:xfrm>
          <a:prstGeom prst="rect">
            <a:avLst/>
          </a:prstGeom>
          <a:solidFill>
            <a:srgbClr val="FFFFFF"/>
          </a:solidFill>
          <a:ln w="936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 hangingPunct="1">
              <a:lnSpc>
                <a:spcPct val="101000"/>
              </a:lnSpc>
              <a:tabLst>
                <a:tab pos="723900" algn="l"/>
                <a:tab pos="1447800" algn="l"/>
              </a:tabLst>
            </a:pPr>
            <a:r>
              <a:rPr lang="fr-CA" sz="1200">
                <a:solidFill>
                  <a:srgbClr val="000000"/>
                </a:solidFill>
                <a:latin typeface="Tahoma" charset="0"/>
              </a:rPr>
              <a:t>Corrélation plus faible </a:t>
            </a:r>
          </a:p>
          <a:p>
            <a:pPr hangingPunct="1">
              <a:lnSpc>
                <a:spcPct val="101000"/>
              </a:lnSpc>
              <a:tabLst>
                <a:tab pos="723900" algn="l"/>
                <a:tab pos="1447800" algn="l"/>
              </a:tabLst>
            </a:pPr>
            <a:r>
              <a:rPr lang="fr-CA" sz="1200">
                <a:solidFill>
                  <a:srgbClr val="000000"/>
                </a:solidFill>
                <a:latin typeface="Tahoma" charset="0"/>
              </a:rPr>
              <a:t>que pour les vrais jumeaux, </a:t>
            </a:r>
          </a:p>
          <a:p>
            <a:pPr hangingPunct="1">
              <a:lnSpc>
                <a:spcPct val="101000"/>
              </a:lnSpc>
              <a:tabLst>
                <a:tab pos="723900" algn="l"/>
                <a:tab pos="1447800" algn="l"/>
              </a:tabLst>
            </a:pPr>
            <a:r>
              <a:rPr lang="fr-CA" sz="1200">
                <a:solidFill>
                  <a:srgbClr val="000000"/>
                </a:solidFill>
                <a:latin typeface="Tahoma" charset="0"/>
              </a:rPr>
              <a:t>ce qui montre une influence </a:t>
            </a:r>
          </a:p>
          <a:p>
            <a:pPr hangingPunct="1">
              <a:lnSpc>
                <a:spcPct val="101000"/>
              </a:lnSpc>
              <a:tabLst>
                <a:tab pos="723900" algn="l"/>
                <a:tab pos="1447800" algn="l"/>
              </a:tabLst>
            </a:pPr>
            <a:r>
              <a:rPr lang="fr-CA" sz="1200">
                <a:solidFill>
                  <a:srgbClr val="000000"/>
                </a:solidFill>
                <a:latin typeface="Tahoma" charset="0"/>
              </a:rPr>
              <a:t>génétique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ext Box 1"/>
          <p:cNvSpPr txBox="1">
            <a:spLocks noChangeArrowheads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algn="r"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fld id="{05EEF687-E088-4F3C-8BBE-7EC098B9511E}" type="slidenum">
              <a:rPr lang="en-US" sz="1400">
                <a:solidFill>
                  <a:srgbClr val="000000"/>
                </a:solidFill>
              </a:rPr>
              <a:pPr algn="r" hangingPunct="1">
                <a:lnSpc>
                  <a:spcPct val="100000"/>
                </a:lnSpc>
                <a:tabLst>
                  <a:tab pos="723900" algn="l"/>
                  <a:tab pos="1447800" algn="l"/>
                </a:tabLst>
              </a:pPr>
              <a:t>37</a:t>
            </a:fld>
            <a:endParaRPr lang="en-US" sz="1400">
              <a:solidFill>
                <a:srgbClr val="000000"/>
              </a:solidFill>
            </a:endParaRPr>
          </a:p>
        </p:txBody>
      </p:sp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539552" y="836712"/>
            <a:ext cx="77724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en-US" sz="3600" dirty="0" err="1" smtClean="0">
                <a:solidFill>
                  <a:schemeClr val="accent2">
                    <a:lumMod val="75000"/>
                  </a:schemeClr>
                </a:solidFill>
                <a:latin typeface="Palatino Linotype" pitchFamily="16" charset="0"/>
                <a:cs typeface="Arial Unicode MS" charset="0"/>
              </a:rPr>
              <a:t>L’inné</a:t>
            </a:r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  <a:latin typeface="Palatino Linotype" pitchFamily="16" charset="0"/>
                <a:cs typeface="Arial Unicode MS" charset="0"/>
              </a:rPr>
              <a:t> et </a:t>
            </a:r>
            <a:r>
              <a:rPr lang="en-US" sz="3600" dirty="0" err="1" smtClean="0">
                <a:solidFill>
                  <a:schemeClr val="accent2">
                    <a:lumMod val="75000"/>
                  </a:schemeClr>
                </a:solidFill>
                <a:latin typeface="Palatino Linotype" pitchFamily="16" charset="0"/>
                <a:cs typeface="Arial Unicode MS" charset="0"/>
              </a:rPr>
              <a:t>l’acquis</a:t>
            </a:r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  <a:latin typeface="Palatino Linotype" pitchFamily="16" charset="0"/>
                <a:cs typeface="Arial Unicode MS" charset="0"/>
              </a:rPr>
              <a:t>:</a:t>
            </a:r>
          </a:p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en-US" sz="3600" dirty="0" err="1" smtClean="0">
                <a:solidFill>
                  <a:srgbClr val="FF0000"/>
                </a:solidFill>
                <a:latin typeface="Palatino Linotype" pitchFamily="16" charset="0"/>
                <a:cs typeface="Arial Unicode MS" charset="0"/>
              </a:rPr>
              <a:t>L’Héritabilité</a:t>
            </a:r>
            <a:endParaRPr lang="en-US" sz="3600" dirty="0">
              <a:solidFill>
                <a:srgbClr val="FF0000"/>
              </a:solidFill>
              <a:latin typeface="Palatino Linotype" pitchFamily="16" charset="0"/>
              <a:cs typeface="Arial Unicode MS" charset="0"/>
            </a:endParaRPr>
          </a:p>
        </p:txBody>
      </p: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357158" y="2131449"/>
            <a:ext cx="8786842" cy="227972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hangingPunct="1">
              <a:lnSpc>
                <a:spcPct val="100000"/>
              </a:lnSpc>
              <a:spcBef>
                <a:spcPts val="17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en-US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Au </a:t>
            </a:r>
            <a:r>
              <a:rPr lang="en-US" sz="28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moins</a:t>
            </a:r>
            <a:r>
              <a:rPr lang="en-US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 50</a:t>
            </a:r>
            <a:r>
              <a:rPr lang="en-US" sz="2800" b="1" u="sng" dirty="0">
                <a:solidFill>
                  <a:schemeClr val="accent1"/>
                </a:solidFill>
                <a:latin typeface="Palatino Linotype" pitchFamily="18" charset="0"/>
              </a:rPr>
              <a:t>% de la variation</a:t>
            </a:r>
            <a:r>
              <a:rPr lang="en-US" sz="2800" u="sng" dirty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Palatino Linotype" pitchFamily="18" charset="0"/>
              </a:rPr>
              <a:t>dans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 les </a:t>
            </a:r>
            <a:r>
              <a:rPr lang="en-US" sz="2800" dirty="0" err="1">
                <a:solidFill>
                  <a:srgbClr val="000000"/>
                </a:solidFill>
                <a:latin typeface="Palatino Linotype" pitchFamily="18" charset="0"/>
              </a:rPr>
              <a:t>résultats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 aux tests </a:t>
            </a:r>
            <a:r>
              <a:rPr lang="en-US" sz="2800" dirty="0" err="1">
                <a:solidFill>
                  <a:srgbClr val="000000"/>
                </a:solidFill>
                <a:latin typeface="Palatino Linotype" pitchFamily="18" charset="0"/>
              </a:rPr>
              <a:t>d'Intelligence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Palatino Linotype" pitchFamily="18" charset="0"/>
              </a:rPr>
              <a:t>est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Palatino Linotype" pitchFamily="18" charset="0"/>
              </a:rPr>
              <a:t>attribuable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 à la </a:t>
            </a:r>
            <a:r>
              <a:rPr lang="en-US" sz="28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génétique</a:t>
            </a:r>
            <a:endParaRPr lang="en-US" sz="2800" b="1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hangingPunct="1">
              <a:lnSpc>
                <a:spcPct val="100000"/>
              </a:lnSpc>
              <a:spcBef>
                <a:spcPts val="17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en-US" sz="2800" b="1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hangingPunct="1">
              <a:lnSpc>
                <a:spcPct val="100000"/>
              </a:lnSpc>
              <a:spcBef>
                <a:spcPts val="175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en-US" sz="2800" b="1" dirty="0" smtClean="0">
                <a:solidFill>
                  <a:srgbClr val="C00000"/>
                </a:solidFill>
                <a:latin typeface="Palatino Linotype" pitchFamily="18" charset="0"/>
              </a:rPr>
              <a:t>Y a-t-</a:t>
            </a:r>
            <a:r>
              <a:rPr lang="en-US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il</a:t>
            </a:r>
            <a:r>
              <a:rPr lang="en-US" sz="2800" b="1" dirty="0" smtClean="0">
                <a:solidFill>
                  <a:srgbClr val="C00000"/>
                </a:solidFill>
                <a:latin typeface="Palatino Linotype" pitchFamily="18" charset="0"/>
              </a:rPr>
              <a:t> un </a:t>
            </a:r>
            <a:r>
              <a:rPr lang="en-US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gêne</a:t>
            </a:r>
            <a:r>
              <a:rPr lang="en-US" sz="2800" b="1" dirty="0" smtClean="0">
                <a:solidFill>
                  <a:srgbClr val="C00000"/>
                </a:solidFill>
                <a:latin typeface="Palatino Linotype" pitchFamily="18" charset="0"/>
              </a:rPr>
              <a:t> du </a:t>
            </a:r>
            <a:r>
              <a:rPr lang="en-US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génie</a:t>
            </a:r>
            <a:r>
              <a:rPr lang="en-US" sz="2800" b="1" dirty="0" smtClean="0">
                <a:solidFill>
                  <a:srgbClr val="C00000"/>
                </a:solidFill>
                <a:latin typeface="Palatino Linotype" pitchFamily="18" charset="0"/>
              </a:rPr>
              <a:t>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3600" dirty="0" err="1" smtClean="0">
                <a:latin typeface="Palatino Linotype" pitchFamily="18" charset="0"/>
              </a:rPr>
              <a:t>L’inné</a:t>
            </a:r>
            <a:r>
              <a:rPr lang="en-CA" sz="3600" dirty="0" smtClean="0">
                <a:latin typeface="Palatino Linotype" pitchFamily="18" charset="0"/>
              </a:rPr>
              <a:t> et </a:t>
            </a:r>
            <a:r>
              <a:rPr lang="en-CA" sz="3600" dirty="0" err="1" smtClean="0">
                <a:latin typeface="Palatino Linotype" pitchFamily="18" charset="0"/>
              </a:rPr>
              <a:t>l’acquis</a:t>
            </a:r>
            <a:r>
              <a:rPr lang="en-CA" sz="3600" dirty="0" smtClean="0">
                <a:latin typeface="Palatino Linotype" pitchFamily="18" charset="0"/>
              </a:rPr>
              <a:t>:</a:t>
            </a:r>
            <a:br>
              <a:rPr lang="en-CA" sz="3600" dirty="0" smtClean="0">
                <a:latin typeface="Palatino Linotype" pitchFamily="18" charset="0"/>
              </a:rPr>
            </a:b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Ce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 qui </a:t>
            </a: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appuie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 </a:t>
            </a:r>
            <a:r>
              <a:rPr lang="en-CA" sz="3600" b="1" dirty="0" err="1" smtClean="0">
                <a:solidFill>
                  <a:srgbClr val="FF0000"/>
                </a:solidFill>
                <a:latin typeface="Palatino Linotype" pitchFamily="18" charset="0"/>
              </a:rPr>
              <a:t>l’acquis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...</a:t>
            </a:r>
            <a:endParaRPr lang="en-CA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4581128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en-CA" sz="3200" dirty="0" err="1" smtClean="0">
                <a:latin typeface="Palatino Linotype" pitchFamily="18" charset="0"/>
              </a:rPr>
              <a:t>Corrélations</a:t>
            </a:r>
            <a:r>
              <a:rPr lang="en-CA" sz="3200" dirty="0" smtClean="0">
                <a:latin typeface="Palatino Linotype" pitchFamily="18" charset="0"/>
              </a:rPr>
              <a:t> QI </a:t>
            </a:r>
            <a:r>
              <a:rPr lang="en-CA" sz="3200" dirty="0" err="1" smtClean="0">
                <a:latin typeface="Palatino Linotype" pitchFamily="18" charset="0"/>
              </a:rPr>
              <a:t>jumeaux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élevés</a:t>
            </a:r>
            <a:r>
              <a:rPr lang="en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 ensembles </a:t>
            </a:r>
            <a:r>
              <a:rPr lang="en-CA" sz="3200" dirty="0" smtClean="0">
                <a:latin typeface="Palatino Linotype" pitchFamily="18" charset="0"/>
              </a:rPr>
              <a:t>&gt; </a:t>
            </a:r>
            <a:r>
              <a:rPr lang="en-CA" sz="3200" dirty="0" err="1" smtClean="0">
                <a:latin typeface="Palatino Linotype" pitchFamily="18" charset="0"/>
              </a:rPr>
              <a:t>séparés</a:t>
            </a:r>
            <a:endParaRPr lang="en-CA" sz="3200" dirty="0" smtClean="0">
              <a:latin typeface="Palatino Linotype" pitchFamily="18" charset="0"/>
            </a:endParaRPr>
          </a:p>
          <a:p>
            <a:endParaRPr lang="en-CA" sz="3200" b="1" u="sng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Adoption </a:t>
            </a:r>
            <a:r>
              <a:rPr lang="en-CA" sz="32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augmente</a:t>
            </a:r>
            <a:r>
              <a:rPr lang="en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 les QI </a:t>
            </a:r>
            <a:r>
              <a:rPr lang="en-CA" sz="3200" dirty="0" smtClean="0">
                <a:latin typeface="Palatino Linotype" pitchFamily="18" charset="0"/>
              </a:rPr>
              <a:t>des </a:t>
            </a:r>
            <a:r>
              <a:rPr lang="en-CA" sz="3200" dirty="0" err="1" smtClean="0">
                <a:latin typeface="Palatino Linotype" pitchFamily="18" charset="0"/>
              </a:rPr>
              <a:t>enfants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négligés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ou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maltraîtés</a:t>
            </a:r>
            <a:endParaRPr lang="en-CA" sz="3200" dirty="0" smtClean="0">
              <a:latin typeface="Palatino Linotype" pitchFamily="18" charset="0"/>
            </a:endParaRPr>
          </a:p>
          <a:p>
            <a:endParaRPr lang="en-CA" sz="3200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CA" sz="3200" dirty="0" err="1" smtClean="0">
                <a:latin typeface="Palatino Linotype" pitchFamily="18" charset="0"/>
              </a:rPr>
              <a:t>Corrélations</a:t>
            </a:r>
            <a:r>
              <a:rPr lang="en-CA" sz="3200" dirty="0" smtClean="0">
                <a:latin typeface="Palatino Linotype" pitchFamily="18" charset="0"/>
              </a:rPr>
              <a:t> QI des </a:t>
            </a:r>
            <a:r>
              <a:rPr lang="en-CA" sz="3200" b="1" dirty="0" smtClean="0">
                <a:solidFill>
                  <a:schemeClr val="tx2"/>
                </a:solidFill>
                <a:latin typeface="Palatino Linotype" pitchFamily="18" charset="0"/>
              </a:rPr>
              <a:t>Faux </a:t>
            </a:r>
            <a:r>
              <a:rPr lang="en-CA" sz="3200" b="1" dirty="0" err="1" smtClean="0">
                <a:solidFill>
                  <a:schemeClr val="tx2"/>
                </a:solidFill>
                <a:latin typeface="Palatino Linotype" pitchFamily="18" charset="0"/>
              </a:rPr>
              <a:t>jumeaux</a:t>
            </a:r>
            <a:r>
              <a:rPr lang="en-CA" sz="3200" b="1" dirty="0" smtClean="0">
                <a:solidFill>
                  <a:schemeClr val="tx2"/>
                </a:solidFill>
                <a:latin typeface="Palatino Linotype" pitchFamily="18" charset="0"/>
              </a:rPr>
              <a:t> </a:t>
            </a:r>
            <a:r>
              <a:rPr lang="en-CA" sz="3200" dirty="0" smtClean="0">
                <a:latin typeface="Palatino Linotype" pitchFamily="18" charset="0"/>
              </a:rPr>
              <a:t>&gt; frères et </a:t>
            </a:r>
            <a:r>
              <a:rPr lang="en-CA" sz="3200" dirty="0" err="1" smtClean="0">
                <a:latin typeface="Palatino Linotype" pitchFamily="18" charset="0"/>
              </a:rPr>
              <a:t>soeurs</a:t>
            </a:r>
            <a:endParaRPr lang="en-CA" sz="3200" dirty="0" smtClean="0">
              <a:latin typeface="Palatino Linotype" pitchFamily="18" charset="0"/>
            </a:endParaRPr>
          </a:p>
          <a:p>
            <a:endParaRPr lang="en-CA" sz="3200" dirty="0" smtClean="0">
              <a:latin typeface="Palatino Linotype" pitchFamily="18" charset="0"/>
            </a:endParaRPr>
          </a:p>
          <a:p>
            <a:endParaRPr lang="en-CA" sz="3200" dirty="0"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uiExpand="1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Grp="1" noChangeArrowheads="1"/>
          </p:cNvSpPr>
          <p:nvPr>
            <p:ph type="title"/>
          </p:nvPr>
        </p:nvSpPr>
        <p:spPr>
          <a:xfrm>
            <a:off x="251520" y="476672"/>
            <a:ext cx="8645525" cy="1384300"/>
          </a:xfrm>
          <a:ln/>
        </p:spPr>
        <p:txBody>
          <a:bodyPr lIns="90000" tIns="45000" rIns="90000" bIns="45000">
            <a:normAutofit/>
          </a:bodyPr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600" dirty="0">
                <a:latin typeface="Palatino Linotype" pitchFamily="18" charset="0"/>
              </a:rPr>
              <a:t>L'inné et l'acquis:</a:t>
            </a:r>
            <a:br>
              <a:rPr lang="fr-CA" sz="3600" dirty="0">
                <a:latin typeface="Palatino Linotype" pitchFamily="18" charset="0"/>
              </a:rPr>
            </a:br>
            <a:r>
              <a:rPr lang="fr-CA" sz="3600" dirty="0">
                <a:solidFill>
                  <a:srgbClr val="FF0000"/>
                </a:solidFill>
                <a:latin typeface="Palatino Linotype" pitchFamily="18" charset="0"/>
              </a:rPr>
              <a:t>L’environnement</a:t>
            </a:r>
          </a:p>
        </p:txBody>
      </p:sp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323528" y="2249488"/>
            <a:ext cx="8229600" cy="4608512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 marL="342900" indent="-341313">
              <a:lnSpc>
                <a:spcPct val="101000"/>
              </a:lnSpc>
              <a:spcBef>
                <a:spcPts val="6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u="sng" dirty="0" smtClean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Influences environnementales précoces</a:t>
            </a:r>
            <a:r>
              <a:rPr lang="fr-CA" sz="2800" dirty="0" smtClean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:</a:t>
            </a:r>
            <a:endParaRPr lang="fr-CA" sz="2800" dirty="0">
              <a:solidFill>
                <a:schemeClr val="accent1"/>
              </a:solidFill>
              <a:latin typeface="Palatino Linotype" pitchFamily="18" charset="0"/>
              <a:cs typeface="Arial Unicode MS" charset="0"/>
            </a:endParaRPr>
          </a:p>
          <a:p>
            <a:pPr marL="1085850" lvl="1" indent="-341313">
              <a:lnSpc>
                <a:spcPct val="101000"/>
              </a:lnSpc>
              <a:spcBef>
                <a:spcPts val="6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>
                <a:latin typeface="Palatino Linotype" pitchFamily="18" charset="0"/>
                <a:cs typeface="Arial Unicode MS" charset="0"/>
              </a:rPr>
              <a:t>Pauvreté</a:t>
            </a:r>
          </a:p>
          <a:p>
            <a:pPr marL="1085850" lvl="1" indent="-341313">
              <a:lnSpc>
                <a:spcPct val="101000"/>
              </a:lnSpc>
              <a:spcBef>
                <a:spcPts val="6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 smtClean="0">
                <a:latin typeface="Palatino Linotype" pitchFamily="18" charset="0"/>
                <a:cs typeface="Arial Unicode MS" charset="0"/>
              </a:rPr>
              <a:t>Malnutrition</a:t>
            </a:r>
            <a:endParaRPr lang="fr-CA" sz="2800" dirty="0">
              <a:latin typeface="Palatino Linotype" pitchFamily="18" charset="0"/>
              <a:cs typeface="Arial Unicode MS" charset="0"/>
            </a:endParaRPr>
          </a:p>
          <a:p>
            <a:pPr marL="1085850" lvl="1" indent="-341313">
              <a:lnSpc>
                <a:spcPct val="101000"/>
              </a:lnSpc>
              <a:spcBef>
                <a:spcPts val="6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>
                <a:latin typeface="Palatino Linotype" pitchFamily="18" charset="0"/>
                <a:cs typeface="Arial Unicode MS" charset="0"/>
              </a:rPr>
              <a:t>Privation sensorielle</a:t>
            </a:r>
          </a:p>
          <a:p>
            <a:pPr marL="1085850" lvl="1" indent="-341313">
              <a:lnSpc>
                <a:spcPct val="101000"/>
              </a:lnSpc>
              <a:spcBef>
                <a:spcPts val="6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 smtClean="0">
                <a:latin typeface="Palatino Linotype" pitchFamily="18" charset="0"/>
                <a:cs typeface="Arial Unicode MS" charset="0"/>
              </a:rPr>
              <a:t>Isolement </a:t>
            </a:r>
            <a:r>
              <a:rPr lang="fr-CA" sz="2800" dirty="0">
                <a:latin typeface="Palatino Linotype" pitchFamily="18" charset="0"/>
                <a:cs typeface="Arial Unicode MS" charset="0"/>
              </a:rPr>
              <a:t>social</a:t>
            </a:r>
          </a:p>
          <a:p>
            <a:pPr marL="342900" indent="-341313">
              <a:lnSpc>
                <a:spcPct val="101000"/>
              </a:lnSpc>
              <a:spcBef>
                <a:spcPts val="6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2800" dirty="0">
              <a:latin typeface="Palatino Linotype" pitchFamily="18" charset="0"/>
              <a:cs typeface="Arial Unicode MS" charset="0"/>
            </a:endParaRPr>
          </a:p>
          <a:p>
            <a:pPr marL="342900" indent="-341313">
              <a:lnSpc>
                <a:spcPct val="101000"/>
              </a:lnSpc>
              <a:spcBef>
                <a:spcPts val="6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u="sng" dirty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Intervention précoce</a:t>
            </a:r>
          </a:p>
          <a:p>
            <a:pPr marL="342900" indent="-341313">
              <a:lnSpc>
                <a:spcPct val="101000"/>
              </a:lnSpc>
              <a:spcBef>
                <a:spcPts val="638"/>
              </a:spcBef>
              <a:buClr>
                <a:schemeClr val="accent1"/>
              </a:buClr>
              <a:buSzPct val="120000"/>
              <a:buFont typeface="Wingdings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>
                <a:latin typeface="Palatino Linotype" pitchFamily="18" charset="0"/>
                <a:cs typeface="Arial Unicode MS" charset="0"/>
              </a:rPr>
              <a:t>Recherche de Hunt (1982)</a:t>
            </a:r>
          </a:p>
          <a:p>
            <a:pPr marL="342900" indent="-341313">
              <a:lnSpc>
                <a:spcPct val="101000"/>
              </a:lnSpc>
              <a:spcBef>
                <a:spcPts val="638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3200" dirty="0">
              <a:latin typeface="Tahoma" charset="0"/>
              <a:cs typeface="Arial Unicode MS" charset="0"/>
            </a:endParaRPr>
          </a:p>
          <a:p>
            <a:pPr marL="342900" indent="-341313">
              <a:lnSpc>
                <a:spcPct val="101000"/>
              </a:lnSpc>
              <a:spcBef>
                <a:spcPts val="638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3200" dirty="0">
              <a:latin typeface="Tahoma" charset="0"/>
              <a:cs typeface="Arial Unicode MS" charset="0"/>
            </a:endParaRPr>
          </a:p>
          <a:p>
            <a:pPr marL="342900" indent="-341313">
              <a:lnSpc>
                <a:spcPct val="101000"/>
              </a:lnSpc>
              <a:spcBef>
                <a:spcPts val="638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3200" dirty="0">
              <a:latin typeface="Tahoma" charset="0"/>
              <a:cs typeface="Arial Unicode MS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Grp="1" noChangeArrowheads="1"/>
          </p:cNvSpPr>
          <p:nvPr>
            <p:ph type="title"/>
          </p:nvPr>
        </p:nvSpPr>
        <p:spPr>
          <a:xfrm>
            <a:off x="539552" y="274805"/>
            <a:ext cx="8229600" cy="1384300"/>
          </a:xfrm>
          <a:ln/>
        </p:spPr>
        <p:txBody>
          <a:bodyPr tIns="38808">
            <a:normAutofit/>
          </a:bodyPr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600" dirty="0">
                <a:latin typeface="Palatino Linotype" pitchFamily="18" charset="0"/>
              </a:rPr>
              <a:t>L'Inné et l'acquis:</a:t>
            </a:r>
            <a:br>
              <a:rPr lang="fr-CA" sz="3600" dirty="0">
                <a:latin typeface="Palatino Linotype" pitchFamily="18" charset="0"/>
              </a:rPr>
            </a:br>
            <a:r>
              <a:rPr lang="fr-CA" sz="3600" dirty="0">
                <a:solidFill>
                  <a:srgbClr val="FF0000"/>
                </a:solidFill>
                <a:latin typeface="Palatino Linotype" pitchFamily="18" charset="0"/>
              </a:rPr>
              <a:t>L'éducation scolaire</a:t>
            </a:r>
          </a:p>
        </p:txBody>
      </p:sp>
      <p:sp>
        <p:nvSpPr>
          <p:cNvPr id="35842" name="Rectangle 2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755576" y="1778607"/>
            <a:ext cx="8229600" cy="1121272"/>
          </a:xfrm>
          <a:prstGeom prst="rect">
            <a:avLst/>
          </a:prstGeom>
          <a:noFill/>
          <a:ln/>
        </p:spPr>
        <p:txBody>
          <a:bodyPr lIns="0" tIns="28224" rIns="0" bIns="0" anchor="ctr">
            <a:normAutofit/>
          </a:bodyPr>
          <a:lstStyle/>
          <a:p>
            <a:pPr marL="0" indent="0"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>
                <a:latin typeface="Palatino Linotype" pitchFamily="18" charset="0"/>
              </a:rPr>
              <a:t>Head Start (Longueur d'avance</a:t>
            </a:r>
            <a:r>
              <a:rPr lang="fr-CA" sz="2800" dirty="0" smtClean="0">
                <a:latin typeface="Palatino Linotype" pitchFamily="18" charset="0"/>
              </a:rPr>
              <a:t>)</a:t>
            </a:r>
          </a:p>
          <a:p>
            <a:pPr marL="0" indent="0"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CA" sz="2800" dirty="0">
                <a:latin typeface="Palatino Linotype" pitchFamily="18" charset="0"/>
              </a:rPr>
              <a:t>Le </a:t>
            </a:r>
            <a:r>
              <a:rPr lang="en-CA" sz="2800" dirty="0" err="1">
                <a:latin typeface="Palatino Linotype" pitchFamily="18" charset="0"/>
              </a:rPr>
              <a:t>cerveau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dirty="0" err="1">
                <a:latin typeface="Palatino Linotype" pitchFamily="18" charset="0"/>
              </a:rPr>
              <a:t>est</a:t>
            </a:r>
            <a:r>
              <a:rPr lang="en-CA" sz="2800" dirty="0">
                <a:latin typeface="Palatino Linotype" pitchFamily="18" charset="0"/>
              </a:rPr>
              <a:t> un</a:t>
            </a:r>
            <a:r>
              <a:rPr lang="en-CA" sz="2800" b="1" i="1" dirty="0">
                <a:latin typeface="Palatino Linotype" pitchFamily="18" charset="0"/>
              </a:rPr>
              <a:t> </a:t>
            </a:r>
            <a:r>
              <a:rPr lang="en-CA" sz="2800" b="1" u="sng" dirty="0">
                <a:solidFill>
                  <a:schemeClr val="accent1"/>
                </a:solidFill>
                <a:latin typeface="Palatino Linotype" pitchFamily="18" charset="0"/>
              </a:rPr>
              <a:t>muscle</a:t>
            </a:r>
            <a:r>
              <a:rPr lang="en-CA" sz="2800" dirty="0">
                <a:latin typeface="Palatino Linotype" pitchFamily="18" charset="0"/>
              </a:rPr>
              <a:t>...</a:t>
            </a:r>
          </a:p>
          <a:p>
            <a:pPr marL="0" indent="0"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dirty="0">
              <a:latin typeface="Palatino Linotype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3267" y="4900842"/>
            <a:ext cx="7303018" cy="493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err="1" smtClean="0">
                <a:latin typeface="Palatino Linotype" pitchFamily="18" charset="0"/>
              </a:rPr>
              <a:t>Capacité</a:t>
            </a:r>
            <a:r>
              <a:rPr lang="en-CA" sz="2800" dirty="0" smtClean="0">
                <a:latin typeface="Palatino Linotype" pitchFamily="18" charset="0"/>
              </a:rPr>
              <a:t> + </a:t>
            </a:r>
            <a:r>
              <a:rPr lang="en-CA" sz="2800" dirty="0" err="1" smtClean="0">
                <a:latin typeface="Palatino Linotype" pitchFamily="18" charset="0"/>
              </a:rPr>
              <a:t>possibilité</a:t>
            </a:r>
            <a:r>
              <a:rPr lang="en-CA" sz="2800" dirty="0" smtClean="0">
                <a:latin typeface="Palatino Linotype" pitchFamily="18" charset="0"/>
              </a:rPr>
              <a:t> + motivation = </a:t>
            </a:r>
            <a:r>
              <a:rPr lang="en-CA" sz="2800" dirty="0" err="1" smtClean="0">
                <a:latin typeface="Palatino Linotype" pitchFamily="18" charset="0"/>
              </a:rPr>
              <a:t>succès</a:t>
            </a:r>
            <a:endParaRPr lang="en-CA" sz="2800" dirty="0">
              <a:latin typeface="Palatino Linotyp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5576" y="5877272"/>
            <a:ext cx="6798400" cy="6075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 err="1" smtClean="0">
                <a:solidFill>
                  <a:srgbClr val="C00000"/>
                </a:solidFill>
                <a:latin typeface="Palatino Linotype" pitchFamily="18" charset="0"/>
              </a:rPr>
              <a:t>Peut</a:t>
            </a:r>
            <a:r>
              <a:rPr lang="en-CA" sz="3600" dirty="0" smtClean="0">
                <a:solidFill>
                  <a:srgbClr val="C00000"/>
                </a:solidFill>
                <a:latin typeface="Palatino Linotype" pitchFamily="18" charset="0"/>
              </a:rPr>
              <a:t>-on </a:t>
            </a:r>
            <a:r>
              <a:rPr lang="en-CA" sz="3600" dirty="0" err="1" smtClean="0">
                <a:solidFill>
                  <a:srgbClr val="C00000"/>
                </a:solidFill>
                <a:latin typeface="Palatino Linotype" pitchFamily="18" charset="0"/>
              </a:rPr>
              <a:t>enseigner</a:t>
            </a:r>
            <a:r>
              <a:rPr lang="en-CA" sz="3600" dirty="0" smtClean="0">
                <a:solidFill>
                  <a:srgbClr val="C00000"/>
                </a:solidFill>
                <a:latin typeface="Palatino Linotype" pitchFamily="18" charset="0"/>
              </a:rPr>
              <a:t> </a:t>
            </a:r>
            <a:r>
              <a:rPr lang="en-CA" sz="3600" dirty="0" err="1" smtClean="0">
                <a:solidFill>
                  <a:srgbClr val="C00000"/>
                </a:solidFill>
                <a:latin typeface="Palatino Linotype" pitchFamily="18" charset="0"/>
              </a:rPr>
              <a:t>l’intelligence</a:t>
            </a:r>
            <a:r>
              <a:rPr lang="en-CA" sz="3600" dirty="0" smtClean="0">
                <a:solidFill>
                  <a:srgbClr val="C00000"/>
                </a:solidFill>
                <a:latin typeface="Palatino Linotype" pitchFamily="18" charset="0"/>
              </a:rPr>
              <a:t>?</a:t>
            </a:r>
            <a:endParaRPr lang="en-CA" sz="3600" dirty="0">
              <a:solidFill>
                <a:srgbClr val="C00000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 uiExpand="1" build="p"/>
      <p:bldP spid="5" grpId="0"/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864096"/>
          </a:xfrm>
        </p:spPr>
        <p:txBody>
          <a:bodyPr>
            <a:normAutofit/>
          </a:bodyPr>
          <a:lstStyle/>
          <a:p>
            <a:r>
              <a:rPr lang="en-CA" sz="3600" dirty="0" err="1" smtClean="0">
                <a:latin typeface="Palatino Linotype" pitchFamily="18" charset="0"/>
              </a:rPr>
              <a:t>L’inné</a:t>
            </a:r>
            <a:r>
              <a:rPr lang="en-CA" sz="3600" dirty="0" smtClean="0">
                <a:latin typeface="Palatino Linotype" pitchFamily="18" charset="0"/>
              </a:rPr>
              <a:t> et </a:t>
            </a:r>
            <a:r>
              <a:rPr lang="en-CA" sz="3600" dirty="0" err="1" smtClean="0">
                <a:latin typeface="Palatino Linotype" pitchFamily="18" charset="0"/>
              </a:rPr>
              <a:t>l’acquis</a:t>
            </a:r>
            <a:endParaRPr lang="en-CA" sz="3600" dirty="0">
              <a:latin typeface="Palatino Linotype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268760"/>
            <a:ext cx="8229600" cy="2016224"/>
          </a:xfrm>
        </p:spPr>
        <p:txBody>
          <a:bodyPr/>
          <a:lstStyle/>
          <a:p>
            <a:pPr>
              <a:buNone/>
            </a:pPr>
            <a:r>
              <a:rPr lang="en-CA" sz="3200" dirty="0" smtClean="0">
                <a:solidFill>
                  <a:schemeClr val="accent1"/>
                </a:solidFill>
                <a:latin typeface="Palatino Linotype" pitchFamily="18" charset="0"/>
              </a:rPr>
              <a:t>Interaction entre les </a:t>
            </a:r>
            <a:r>
              <a:rPr lang="en-CA" sz="3200" dirty="0" err="1" smtClean="0">
                <a:solidFill>
                  <a:schemeClr val="accent1"/>
                </a:solidFill>
                <a:latin typeface="Palatino Linotype" pitchFamily="18" charset="0"/>
              </a:rPr>
              <a:t>deux</a:t>
            </a:r>
            <a:r>
              <a:rPr lang="en-CA" sz="3200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3200" dirty="0" err="1" smtClean="0">
                <a:solidFill>
                  <a:schemeClr val="accent1"/>
                </a:solidFill>
                <a:latin typeface="Palatino Linotype" pitchFamily="18" charset="0"/>
              </a:rPr>
              <a:t>mais</a:t>
            </a:r>
            <a:r>
              <a:rPr lang="en-CA" sz="3200" dirty="0" smtClean="0">
                <a:solidFill>
                  <a:schemeClr val="accent1"/>
                </a:solidFill>
                <a:latin typeface="Palatino Linotype" pitchFamily="18" charset="0"/>
              </a:rPr>
              <a:t>...</a:t>
            </a:r>
            <a:endParaRPr lang="en-CA" dirty="0" smtClean="0">
              <a:latin typeface="Palatino Linotype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12976"/>
            <a:ext cx="8676456" cy="3458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0" y="3645024"/>
            <a:ext cx="2172390" cy="49308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400" dirty="0" smtClean="0"/>
              <a:t>Corrélation parent-enfant</a:t>
            </a:r>
          </a:p>
          <a:p>
            <a:r>
              <a:rPr lang="fr-CA" sz="1400" dirty="0" smtClean="0"/>
              <a:t>Score habiletés verbales</a:t>
            </a:r>
            <a:endParaRPr lang="fr-CA" sz="1400" dirty="0"/>
          </a:p>
        </p:txBody>
      </p:sp>
      <p:sp>
        <p:nvSpPr>
          <p:cNvPr id="6" name="ZoneTexte 5"/>
          <p:cNvSpPr txBox="1"/>
          <p:nvPr/>
        </p:nvSpPr>
        <p:spPr>
          <a:xfrm>
            <a:off x="6948264" y="4463031"/>
            <a:ext cx="1348446" cy="49308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400" dirty="0" smtClean="0"/>
              <a:t>Enfant/parents</a:t>
            </a:r>
          </a:p>
          <a:p>
            <a:r>
              <a:rPr lang="fr-CA" sz="1400" dirty="0" smtClean="0"/>
              <a:t> biologiques</a:t>
            </a:r>
            <a:endParaRPr lang="fr-CA" sz="1400" dirty="0"/>
          </a:p>
        </p:txBody>
      </p:sp>
      <p:sp>
        <p:nvSpPr>
          <p:cNvPr id="7" name="ZoneTexte 6"/>
          <p:cNvSpPr txBox="1"/>
          <p:nvPr/>
        </p:nvSpPr>
        <p:spPr>
          <a:xfrm>
            <a:off x="6948264" y="4911191"/>
            <a:ext cx="1994457" cy="49308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400" dirty="0" smtClean="0"/>
              <a:t>Enfant adopté/parents</a:t>
            </a:r>
          </a:p>
          <a:p>
            <a:r>
              <a:rPr lang="fr-CA" sz="1400" dirty="0" smtClean="0"/>
              <a:t> biologiques</a:t>
            </a:r>
            <a:endParaRPr lang="fr-CA" sz="1400" dirty="0"/>
          </a:p>
        </p:txBody>
      </p:sp>
      <p:sp>
        <p:nvSpPr>
          <p:cNvPr id="8" name="ZoneTexte 7"/>
          <p:cNvSpPr txBox="1"/>
          <p:nvPr/>
        </p:nvSpPr>
        <p:spPr>
          <a:xfrm>
            <a:off x="6992053" y="5404275"/>
            <a:ext cx="1994457" cy="49308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400" dirty="0" smtClean="0"/>
              <a:t>Enfant adopté/parents</a:t>
            </a:r>
          </a:p>
          <a:p>
            <a:r>
              <a:rPr lang="fr-CA" sz="1400" dirty="0" smtClean="0"/>
              <a:t> adoptifs</a:t>
            </a:r>
            <a:endParaRPr lang="fr-CA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uiExpand="1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Grp="1" noChangeArrowheads="1"/>
          </p:cNvSpPr>
          <p:nvPr>
            <p:ph type="title"/>
          </p:nvPr>
        </p:nvSpPr>
        <p:spPr>
          <a:xfrm>
            <a:off x="395536" y="908720"/>
            <a:ext cx="8305800" cy="1143000"/>
          </a:xfrm>
          <a:ln/>
        </p:spPr>
        <p:txBody>
          <a:bodyPr lIns="90000" tIns="45000" rIns="90000" bIns="45000">
            <a:noAutofit/>
          </a:bodyPr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600" dirty="0">
                <a:latin typeface="Palatino Linotype" pitchFamily="18" charset="0"/>
              </a:rPr>
              <a:t>Intelligence:</a:t>
            </a:r>
            <a:br>
              <a:rPr lang="fr-CA" sz="3600" dirty="0">
                <a:latin typeface="Palatino Linotype" pitchFamily="18" charset="0"/>
              </a:rPr>
            </a:br>
            <a:r>
              <a:rPr lang="fr-CA" sz="3600" dirty="0">
                <a:solidFill>
                  <a:srgbClr val="FF0000"/>
                </a:solidFill>
                <a:latin typeface="Palatino Linotype" pitchFamily="18" charset="0"/>
              </a:rPr>
              <a:t>Différences entre les groupes  </a:t>
            </a:r>
          </a:p>
        </p:txBody>
      </p:sp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323528" y="2564904"/>
            <a:ext cx="8363272" cy="3817937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lnSpc>
                <a:spcPct val="101000"/>
              </a:lnSpc>
              <a:spcBef>
                <a:spcPts val="6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200" dirty="0">
                <a:latin typeface="Palatino Linotype" pitchFamily="18" charset="0"/>
                <a:cs typeface="Arial Unicode MS" charset="0"/>
              </a:rPr>
              <a:t>Quelles sont les différences entre les </a:t>
            </a:r>
            <a:r>
              <a:rPr lang="fr-CA" sz="3200" b="1" u="sng" dirty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hommes</a:t>
            </a:r>
            <a:r>
              <a:rPr lang="fr-CA" sz="3200" dirty="0">
                <a:latin typeface="Palatino Linotype" pitchFamily="18" charset="0"/>
                <a:cs typeface="Arial Unicode MS" charset="0"/>
              </a:rPr>
              <a:t> et les </a:t>
            </a:r>
            <a:r>
              <a:rPr lang="fr-CA" sz="3200" b="1" u="sng" dirty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femmes</a:t>
            </a:r>
            <a:r>
              <a:rPr lang="fr-CA" sz="3200" dirty="0">
                <a:latin typeface="Palatino Linotype" pitchFamily="18" charset="0"/>
                <a:cs typeface="Arial Unicode MS" charset="0"/>
              </a:rPr>
              <a:t>?</a:t>
            </a:r>
          </a:p>
          <a:p>
            <a:pPr>
              <a:lnSpc>
                <a:spcPct val="101000"/>
              </a:lnSpc>
              <a:spcBef>
                <a:spcPts val="6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3200" dirty="0">
              <a:latin typeface="Palatino Linotype" pitchFamily="18" charset="0"/>
              <a:cs typeface="Arial Unicode MS" charset="0"/>
            </a:endParaRPr>
          </a:p>
          <a:p>
            <a:pPr>
              <a:lnSpc>
                <a:spcPct val="101000"/>
              </a:lnSpc>
              <a:spcBef>
                <a:spcPts val="6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200" dirty="0">
                <a:latin typeface="Palatino Linotype" pitchFamily="18" charset="0"/>
                <a:cs typeface="Arial Unicode MS" charset="0"/>
              </a:rPr>
              <a:t>Entre divers groupes </a:t>
            </a:r>
            <a:r>
              <a:rPr lang="fr-CA" sz="3200" b="1" u="sng" dirty="0">
                <a:solidFill>
                  <a:schemeClr val="accent1"/>
                </a:solidFill>
                <a:latin typeface="Palatino Linotype" pitchFamily="18" charset="0"/>
                <a:cs typeface="Arial Unicode MS" charset="0"/>
              </a:rPr>
              <a:t>ethniques</a:t>
            </a:r>
            <a:r>
              <a:rPr lang="fr-CA" sz="3200" dirty="0">
                <a:latin typeface="Palatino Linotype" pitchFamily="18" charset="0"/>
                <a:cs typeface="Arial Unicode MS" charset="0"/>
              </a:rPr>
              <a:t>?</a:t>
            </a:r>
          </a:p>
          <a:p>
            <a:pPr>
              <a:lnSpc>
                <a:spcPct val="101000"/>
              </a:lnSpc>
              <a:spcBef>
                <a:spcPts val="6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3200" dirty="0">
              <a:latin typeface="Palatino Linotype" pitchFamily="18" charset="0"/>
              <a:cs typeface="Arial Unicode MS" charset="0"/>
            </a:endParaRPr>
          </a:p>
          <a:p>
            <a:pPr>
              <a:lnSpc>
                <a:spcPct val="101000"/>
              </a:lnSpc>
              <a:spcBef>
                <a:spcPts val="6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200" b="1" u="sng" dirty="0">
                <a:latin typeface="Palatino Linotype" pitchFamily="18" charset="0"/>
                <a:cs typeface="Arial Unicode MS" charset="0"/>
              </a:rPr>
              <a:t>Pourquoi de telles différences</a:t>
            </a:r>
            <a:r>
              <a:rPr lang="fr-CA" sz="3200" dirty="0">
                <a:latin typeface="Palatino Linotype" pitchFamily="18" charset="0"/>
                <a:cs typeface="Arial Unicode MS" charset="0"/>
              </a:rPr>
              <a:t>?</a:t>
            </a:r>
          </a:p>
          <a:p>
            <a:pPr>
              <a:lnSpc>
                <a:spcPct val="101000"/>
              </a:lnSpc>
              <a:spcBef>
                <a:spcPts val="638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3200" dirty="0">
              <a:latin typeface="Tahoma" charset="0"/>
              <a:cs typeface="Arial Unicode MS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Grp="1" noChangeArrowheads="1"/>
          </p:cNvSpPr>
          <p:nvPr>
            <p:ph type="title"/>
          </p:nvPr>
        </p:nvSpPr>
        <p:spPr>
          <a:xfrm>
            <a:off x="251520" y="764704"/>
            <a:ext cx="9144000" cy="1225550"/>
          </a:xfrm>
          <a:ln/>
        </p:spPr>
        <p:txBody>
          <a:bodyPr>
            <a:normAutofit fontScale="90000"/>
          </a:bodyPr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4000" dirty="0" smtClean="0">
                <a:latin typeface="Palatino Linotype" pitchFamily="18" charset="0"/>
              </a:rPr>
              <a:t>Intelligence: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solidFill>
                  <a:srgbClr val="FF0000"/>
                </a:solidFill>
                <a:latin typeface="Palatino Linotype" pitchFamily="18" charset="0"/>
              </a:rPr>
              <a:t>Ressemblances </a:t>
            </a:r>
            <a:r>
              <a:rPr lang="fr-CA" sz="4000" dirty="0">
                <a:solidFill>
                  <a:srgbClr val="FF0000"/>
                </a:solidFill>
                <a:latin typeface="Palatino Linotype" pitchFamily="18" charset="0"/>
              </a:rPr>
              <a:t>&amp; différences entre les sexes</a:t>
            </a:r>
            <a:r>
              <a:rPr lang="fr-CA" sz="4000" dirty="0">
                <a:latin typeface="Palatino Linotype" pitchFamily="18" charset="0"/>
              </a:rPr>
              <a:t>	</a:t>
            </a:r>
          </a:p>
        </p:txBody>
      </p:sp>
      <p:graphicFrame>
        <p:nvGraphicFramePr>
          <p:cNvPr id="37890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8965179"/>
              </p:ext>
            </p:extLst>
          </p:nvPr>
        </p:nvGraphicFramePr>
        <p:xfrm>
          <a:off x="611560" y="2132856"/>
          <a:ext cx="6626225" cy="3495157"/>
        </p:xfrm>
        <a:graphic>
          <a:graphicData uri="http://schemas.openxmlformats.org/drawingml/2006/table">
            <a:tbl>
              <a:tblPr/>
              <a:tblGrid>
                <a:gridCol w="3224212"/>
                <a:gridCol w="1722438"/>
                <a:gridCol w="1679575"/>
              </a:tblGrid>
              <a:tr h="3429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</a:tabLst>
                      </a:pPr>
                      <a:r>
                        <a:rPr kumimoji="0" lang="fr-CA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S Gothic" charset="-128"/>
                        </a:rPr>
                        <a:t>Habiletés</a:t>
                      </a:r>
                    </a:p>
                  </a:txBody>
                  <a:tcPr marL="90000" marR="90000" marT="6620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</a:tabLst>
                      </a:pPr>
                      <a:r>
                        <a:rPr kumimoji="0" lang="fr-CA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S Gothic" charset="-128"/>
                        </a:rPr>
                        <a:t>Filles</a:t>
                      </a:r>
                    </a:p>
                  </a:txBody>
                  <a:tcPr marL="90000" marR="90000" marT="6620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</a:tabLst>
                      </a:pPr>
                      <a:r>
                        <a:rPr kumimoji="0" lang="fr-CA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S Gothic" charset="-128"/>
                        </a:rPr>
                        <a:t>Garçons</a:t>
                      </a:r>
                    </a:p>
                  </a:txBody>
                  <a:tcPr marL="90000" marR="90000" marT="6620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</a:tabLst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S Gothic" charset="-128"/>
                        </a:rPr>
                        <a:t>Orthographe</a:t>
                      </a:r>
                    </a:p>
                  </a:txBody>
                  <a:tcPr marL="90000" marR="90000" marT="62676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 marL="90000" marR="90000" marT="62676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</a:tabLst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S Gothic" charset="-128"/>
                        </a:rPr>
                        <a:t>Aptitudes verbales</a:t>
                      </a:r>
                    </a:p>
                  </a:txBody>
                  <a:tcPr marL="90000" marR="90000" marT="62676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 marL="90000" marR="90000" marT="62676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</a:tabLst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S Gothic" charset="-128"/>
                        </a:rPr>
                        <a:t>Mémoire non verbale</a:t>
                      </a:r>
                    </a:p>
                  </a:txBody>
                  <a:tcPr marL="90000" marR="90000" marT="62676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 marL="90000" marR="90000" marT="62676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</a:tabLst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S Gothic" charset="-128"/>
                        </a:rPr>
                        <a:t>Sensations</a:t>
                      </a:r>
                    </a:p>
                  </a:txBody>
                  <a:tcPr marL="90000" marR="90000" marT="62676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 marL="90000" marR="90000" marT="62676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</a:tabLst>
                      </a:pPr>
                      <a:r>
                        <a:rPr kumimoji="0" lang="fr-C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S Gothic" charset="-128"/>
                        </a:rPr>
                        <a:t>Détecter les émotions</a:t>
                      </a:r>
                    </a:p>
                  </a:txBody>
                  <a:tcPr marL="90000" marR="90000" marT="62676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 marL="90000" marR="90000" marT="62676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</a:tabLst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S Gothic" charset="-128"/>
                        </a:rPr>
                        <a:t>Résolution de problèmes</a:t>
                      </a:r>
                    </a:p>
                  </a:txBody>
                  <a:tcPr marL="90000" marR="90000" marT="62676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 marL="90000" marR="90000" marT="62676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</a:tabLst>
                      </a:pPr>
                      <a:r>
                        <a:rPr kumimoji="0" lang="fr-C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S Gothic" charset="-128"/>
                        </a:rPr>
                        <a:t>Aptitudes spatiales</a:t>
                      </a:r>
                    </a:p>
                  </a:txBody>
                  <a:tcPr marL="90000" marR="90000" marT="62676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 marL="90000" marR="90000" marT="62676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</a:tabLst>
                      </a:pPr>
                      <a:r>
                        <a:rPr kumimoji="0" lang="fr-C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S Gothic" charset="-128"/>
                        </a:rPr>
                        <a:t>Réussite à l'école</a:t>
                      </a:r>
                    </a:p>
                  </a:txBody>
                  <a:tcPr marL="90000" marR="90000" marT="62676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 marL="90000" marR="90000" marT="62676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611560" y="5647798"/>
            <a:ext cx="7311617" cy="5502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latin typeface="Palatino Linotype" pitchFamily="18" charset="0"/>
              </a:rPr>
              <a:t>QI </a:t>
            </a:r>
            <a:r>
              <a:rPr lang="en-CA" sz="3200" dirty="0" err="1" smtClean="0">
                <a:latin typeface="Palatino Linotype" pitchFamily="18" charset="0"/>
              </a:rPr>
              <a:t>très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similaire</a:t>
            </a:r>
            <a:r>
              <a:rPr lang="en-CA" sz="3200" dirty="0" smtClean="0">
                <a:latin typeface="Palatino Linotype" pitchFamily="18" charset="0"/>
              </a:rPr>
              <a:t>...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ext Box 1"/>
          <p:cNvSpPr txBox="1">
            <a:spLocks noChangeArrowheads="1"/>
          </p:cNvSpPr>
          <p:nvPr/>
        </p:nvSpPr>
        <p:spPr bwMode="auto">
          <a:xfrm rot="16200000">
            <a:off x="6569670" y="4743698"/>
            <a:ext cx="2286000" cy="520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lnSpc>
                <a:spcPct val="100000"/>
              </a:lnSpc>
              <a:spcBef>
                <a:spcPts val="500"/>
              </a:spcBef>
              <a:tabLst>
                <a:tab pos="723900" algn="l"/>
                <a:tab pos="1447800" algn="l"/>
                <a:tab pos="2171700" algn="l"/>
              </a:tabLst>
            </a:pPr>
            <a:r>
              <a:rPr lang="fr-CA" sz="1000" b="1" dirty="0">
                <a:solidFill>
                  <a:srgbClr val="000000"/>
                </a:solidFill>
              </a:rPr>
              <a:t>Figure 10.14  </a:t>
            </a:r>
            <a:r>
              <a:rPr lang="fr-CA" sz="1000" dirty="0" err="1">
                <a:solidFill>
                  <a:srgbClr val="000000"/>
                </a:solidFill>
              </a:rPr>
              <a:t>Gender</a:t>
            </a:r>
            <a:r>
              <a:rPr lang="fr-CA" sz="1000" dirty="0">
                <a:solidFill>
                  <a:srgbClr val="000000"/>
                </a:solidFill>
              </a:rPr>
              <a:t> and </a:t>
            </a:r>
            <a:r>
              <a:rPr lang="fr-CA" sz="1000" dirty="0" err="1">
                <a:solidFill>
                  <a:srgbClr val="000000"/>
                </a:solidFill>
              </a:rPr>
              <a:t>variability</a:t>
            </a:r>
            <a:r>
              <a:rPr lang="fr-CA" sz="1000" b="1" dirty="0">
                <a:solidFill>
                  <a:srgbClr val="000000"/>
                </a:solidFill>
              </a:rPr>
              <a:t/>
            </a:r>
            <a:br>
              <a:rPr lang="fr-CA" sz="1000" b="1" dirty="0">
                <a:solidFill>
                  <a:srgbClr val="000000"/>
                </a:solidFill>
              </a:rPr>
            </a:br>
            <a:r>
              <a:rPr lang="fr-CA" sz="1000" dirty="0">
                <a:solidFill>
                  <a:srgbClr val="000000"/>
                </a:solidFill>
              </a:rPr>
              <a:t>Myers: </a:t>
            </a:r>
            <a:r>
              <a:rPr lang="fr-CA" sz="1000" dirty="0" err="1">
                <a:solidFill>
                  <a:srgbClr val="000000"/>
                </a:solidFill>
              </a:rPr>
              <a:t>Psychology</a:t>
            </a:r>
            <a:r>
              <a:rPr lang="fr-CA" sz="1000" dirty="0">
                <a:solidFill>
                  <a:srgbClr val="000000"/>
                </a:solidFill>
              </a:rPr>
              <a:t>, </a:t>
            </a:r>
            <a:r>
              <a:rPr lang="fr-CA" sz="1000" dirty="0" err="1">
                <a:solidFill>
                  <a:srgbClr val="000000"/>
                </a:solidFill>
              </a:rPr>
              <a:t>Ninth</a:t>
            </a:r>
            <a:r>
              <a:rPr lang="fr-CA" sz="1000" dirty="0">
                <a:solidFill>
                  <a:srgbClr val="000000"/>
                </a:solidFill>
              </a:rPr>
              <a:t> Edition</a:t>
            </a:r>
            <a:br>
              <a:rPr lang="fr-CA" sz="1000" dirty="0">
                <a:solidFill>
                  <a:srgbClr val="000000"/>
                </a:solidFill>
              </a:rPr>
            </a:br>
            <a:r>
              <a:rPr lang="fr-CA" sz="800" dirty="0">
                <a:solidFill>
                  <a:srgbClr val="000000"/>
                </a:solidFill>
              </a:rPr>
              <a:t>Copyright © 2010 by Worth </a:t>
            </a:r>
            <a:r>
              <a:rPr lang="fr-CA" sz="800" dirty="0" err="1">
                <a:solidFill>
                  <a:srgbClr val="000000"/>
                </a:solidFill>
              </a:rPr>
              <a:t>Publishers</a:t>
            </a:r>
            <a:endParaRPr lang="fr-CA" sz="800" dirty="0">
              <a:solidFill>
                <a:srgbClr val="000000"/>
              </a:solidFill>
            </a:endParaRPr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3086576"/>
            <a:ext cx="6255544" cy="377142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993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00013" y="764704"/>
            <a:ext cx="9043987" cy="2132856"/>
          </a:xfrm>
          <a:ln/>
        </p:spPr>
        <p:txBody>
          <a:bodyPr tIns="28224">
            <a:normAutofit fontScale="85000" lnSpcReduction="10000"/>
          </a:bodyPr>
          <a:lstStyle/>
          <a:p>
            <a:pPr algn="l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fr-CA" sz="4200" dirty="0" smtClean="0">
                <a:solidFill>
                  <a:srgbClr val="0584A7"/>
                </a:solidFill>
                <a:latin typeface="Palatino Linotype" pitchFamily="18" charset="0"/>
              </a:rPr>
              <a:t>Intelligence:</a:t>
            </a:r>
          </a:p>
          <a:p>
            <a:pPr algn="l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fr-CA" sz="4200" dirty="0" smtClean="0">
                <a:solidFill>
                  <a:srgbClr val="FF0000"/>
                </a:solidFill>
                <a:latin typeface="Palatino Linotype" pitchFamily="18" charset="0"/>
              </a:rPr>
              <a:t>Sexe </a:t>
            </a:r>
            <a:r>
              <a:rPr lang="fr-CA" sz="4200" dirty="0">
                <a:solidFill>
                  <a:srgbClr val="FF0000"/>
                </a:solidFill>
                <a:latin typeface="Palatino Linotype" pitchFamily="18" charset="0"/>
              </a:rPr>
              <a:t>et Variabilité</a:t>
            </a:r>
          </a:p>
          <a:p>
            <a:pPr algn="l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fr-CA" sz="2800" dirty="0">
              <a:latin typeface="Palatino Linotype" pitchFamily="18" charset="0"/>
            </a:endParaRPr>
          </a:p>
          <a:p>
            <a:pPr algn="l">
              <a:buFont typeface="Wingdings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fr-CA" sz="3800" dirty="0">
                <a:latin typeface="Palatino Linotype" pitchFamily="18" charset="0"/>
              </a:rPr>
              <a:t>Plus grande variabilité masculine dans les QI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764704"/>
            <a:ext cx="8507288" cy="924712"/>
          </a:xfrm>
        </p:spPr>
        <p:txBody>
          <a:bodyPr>
            <a:noAutofit/>
          </a:bodyPr>
          <a:lstStyle/>
          <a:p>
            <a:r>
              <a:rPr lang="en-CA" sz="3600" dirty="0" smtClean="0">
                <a:latin typeface="Palatino Linotype" pitchFamily="18" charset="0"/>
              </a:rPr>
              <a:t>Intelligence: </a:t>
            </a:r>
            <a:br>
              <a:rPr lang="en-CA" sz="3600" dirty="0" smtClean="0">
                <a:latin typeface="Palatino Linotype" pitchFamily="18" charset="0"/>
              </a:rPr>
            </a:br>
            <a:r>
              <a:rPr lang="en-CA" sz="3600" b="1" dirty="0" smtClean="0">
                <a:solidFill>
                  <a:srgbClr val="FF0000"/>
                </a:solidFill>
                <a:latin typeface="Palatino Linotype" pitchFamily="18" charset="0"/>
              </a:rPr>
              <a:t>Résumé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 des </a:t>
            </a: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différences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 </a:t>
            </a: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hommes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-femmes</a:t>
            </a:r>
            <a:endParaRPr lang="en-CA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CA" b="1" i="1" u="sng" dirty="0" smtClean="0">
                <a:solidFill>
                  <a:srgbClr val="C00000"/>
                </a:solidFill>
                <a:latin typeface="Palatino Linotype" pitchFamily="18" charset="0"/>
              </a:rPr>
              <a:t>Pas</a:t>
            </a:r>
            <a:r>
              <a:rPr lang="en-CA" dirty="0" smtClean="0">
                <a:latin typeface="Palatino Linotype" pitchFamily="18" charset="0"/>
              </a:rPr>
              <a:t> de </a:t>
            </a:r>
            <a:r>
              <a:rPr lang="en-CA" dirty="0" err="1" smtClean="0">
                <a:latin typeface="Palatino Linotype" pitchFamily="18" charset="0"/>
              </a:rPr>
              <a:t>grande</a:t>
            </a:r>
            <a:r>
              <a:rPr lang="en-CA" dirty="0" smtClean="0">
                <a:latin typeface="Palatino Linotype" pitchFamily="18" charset="0"/>
              </a:rPr>
              <a:t> </a:t>
            </a:r>
            <a:r>
              <a:rPr lang="en-CA" dirty="0" err="1" smtClean="0">
                <a:latin typeface="Palatino Linotype" pitchFamily="18" charset="0"/>
              </a:rPr>
              <a:t>différence</a:t>
            </a:r>
            <a:r>
              <a:rPr lang="en-CA" dirty="0" smtClean="0">
                <a:latin typeface="Palatino Linotype" pitchFamily="18" charset="0"/>
              </a:rPr>
              <a:t> </a:t>
            </a:r>
            <a:r>
              <a:rPr lang="en-CA" dirty="0" err="1" smtClean="0">
                <a:latin typeface="Palatino Linotype" pitchFamily="18" charset="0"/>
              </a:rPr>
              <a:t>dans</a:t>
            </a:r>
            <a:r>
              <a:rPr lang="en-CA" dirty="0" smtClean="0">
                <a:latin typeface="Palatino Linotype" pitchFamily="18" charset="0"/>
              </a:rPr>
              <a:t> la </a:t>
            </a:r>
            <a:r>
              <a:rPr lang="en-CA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moyenne</a:t>
            </a:r>
            <a:r>
              <a:rPr lang="en-CA" b="1" u="sng" dirty="0" smtClean="0">
                <a:solidFill>
                  <a:schemeClr val="accent1"/>
                </a:solidFill>
                <a:latin typeface="Palatino Linotype" pitchFamily="18" charset="0"/>
              </a:rPr>
              <a:t> des QI</a:t>
            </a:r>
          </a:p>
          <a:p>
            <a:pPr>
              <a:buFont typeface="Wingdings" pitchFamily="2" charset="2"/>
              <a:buChar char="Ø"/>
            </a:pPr>
            <a:r>
              <a:rPr lang="en-CA" b="1" i="1" u="sng" dirty="0" err="1" smtClean="0">
                <a:solidFill>
                  <a:srgbClr val="C00000"/>
                </a:solidFill>
                <a:latin typeface="Palatino Linotype" pitchFamily="18" charset="0"/>
              </a:rPr>
              <a:t>Quelques</a:t>
            </a:r>
            <a:r>
              <a:rPr lang="en-CA" dirty="0" smtClean="0">
                <a:latin typeface="Palatino Linotype" pitchFamily="18" charset="0"/>
              </a:rPr>
              <a:t> </a:t>
            </a:r>
            <a:r>
              <a:rPr lang="en-CA" dirty="0" err="1" smtClean="0">
                <a:latin typeface="Palatino Linotype" pitchFamily="18" charset="0"/>
              </a:rPr>
              <a:t>différences</a:t>
            </a:r>
            <a:r>
              <a:rPr lang="en-CA" dirty="0" smtClean="0">
                <a:latin typeface="Palatino Linotype" pitchFamily="18" charset="0"/>
              </a:rPr>
              <a:t> </a:t>
            </a:r>
            <a:r>
              <a:rPr lang="en-CA" dirty="0" err="1" smtClean="0">
                <a:latin typeface="Palatino Linotype" pitchFamily="18" charset="0"/>
              </a:rPr>
              <a:t>dans</a:t>
            </a:r>
            <a:r>
              <a:rPr lang="en-CA" dirty="0" smtClean="0">
                <a:latin typeface="Palatino Linotype" pitchFamily="18" charset="0"/>
              </a:rPr>
              <a:t> </a:t>
            </a:r>
            <a:r>
              <a:rPr lang="en-CA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habiletés</a:t>
            </a:r>
            <a:r>
              <a:rPr lang="en-CA" b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spécifiques</a:t>
            </a:r>
            <a:endParaRPr lang="en-CA" b="1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endParaRPr lang="en-CA" dirty="0" smtClean="0">
              <a:latin typeface="Palatino Linotype" pitchFamily="18" charset="0"/>
            </a:endParaRPr>
          </a:p>
          <a:p>
            <a:pPr>
              <a:buNone/>
            </a:pPr>
            <a:r>
              <a:rPr lang="en-CA" dirty="0" smtClean="0">
                <a:latin typeface="Palatino Linotype" pitchFamily="18" charset="0"/>
              </a:rPr>
              <a:t>	</a:t>
            </a:r>
            <a:r>
              <a:rPr lang="en-CA" dirty="0" err="1" smtClean="0">
                <a:latin typeface="Palatino Linotype" pitchFamily="18" charset="0"/>
              </a:rPr>
              <a:t>Mais</a:t>
            </a:r>
            <a:r>
              <a:rPr lang="en-CA" dirty="0" smtClean="0">
                <a:latin typeface="Palatino Linotype" pitchFamily="18" charset="0"/>
              </a:rPr>
              <a:t> prudence car  </a:t>
            </a:r>
            <a:r>
              <a:rPr lang="en-CA" dirty="0" err="1" smtClean="0">
                <a:latin typeface="Palatino Linotype" pitchFamily="18" charset="0"/>
              </a:rPr>
              <a:t>il</a:t>
            </a:r>
            <a:r>
              <a:rPr lang="en-CA" dirty="0" smtClean="0">
                <a:latin typeface="Palatino Linotype" pitchFamily="18" charset="0"/>
              </a:rPr>
              <a:t> y a des </a:t>
            </a:r>
            <a:r>
              <a:rPr lang="en-CA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différences</a:t>
            </a:r>
            <a:r>
              <a:rPr lang="en-CA" b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dans</a:t>
            </a:r>
            <a:r>
              <a:rPr lang="en-CA" b="1" u="sng" dirty="0" smtClean="0">
                <a:solidFill>
                  <a:schemeClr val="accent1"/>
                </a:solidFill>
                <a:latin typeface="Palatino Linotype" pitchFamily="18" charset="0"/>
              </a:rPr>
              <a:t> les </a:t>
            </a:r>
            <a:r>
              <a:rPr lang="en-CA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sous</a:t>
            </a:r>
            <a:r>
              <a:rPr lang="en-CA" b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catégories</a:t>
            </a:r>
            <a:r>
              <a:rPr lang="en-CA" b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dirty="0" smtClean="0">
                <a:latin typeface="Palatino Linotype" pitchFamily="18" charset="0"/>
              </a:rPr>
              <a:t>de </a:t>
            </a:r>
            <a:r>
              <a:rPr lang="en-CA" dirty="0" err="1" smtClean="0">
                <a:latin typeface="Palatino Linotype" pitchFamily="18" charset="0"/>
              </a:rPr>
              <a:t>ces</a:t>
            </a:r>
            <a:r>
              <a:rPr lang="en-CA" dirty="0" smtClean="0">
                <a:latin typeface="Palatino Linotype" pitchFamily="18" charset="0"/>
              </a:rPr>
              <a:t> </a:t>
            </a:r>
            <a:r>
              <a:rPr lang="en-CA" dirty="0" err="1" smtClean="0">
                <a:latin typeface="Palatino Linotype" pitchFamily="18" charset="0"/>
              </a:rPr>
              <a:t>habiletés</a:t>
            </a:r>
            <a:endParaRPr lang="en-CA" dirty="0" smtClean="0"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Ø"/>
            </a:pPr>
            <a:endParaRPr lang="en-CA" dirty="0" smtClean="0">
              <a:latin typeface="Palatino Linotype" pitchFamily="18" charset="0"/>
            </a:endParaRPr>
          </a:p>
          <a:p>
            <a:pPr>
              <a:buNone/>
            </a:pPr>
            <a:r>
              <a:rPr lang="en-CA" dirty="0" smtClean="0">
                <a:latin typeface="Palatino Linotype" pitchFamily="18" charset="0"/>
              </a:rPr>
              <a:t>	</a:t>
            </a:r>
            <a:r>
              <a:rPr lang="en-CA" dirty="0" err="1" smtClean="0">
                <a:latin typeface="Palatino Linotype" pitchFamily="18" charset="0"/>
              </a:rPr>
              <a:t>Ces</a:t>
            </a:r>
            <a:r>
              <a:rPr lang="en-CA" dirty="0" smtClean="0">
                <a:latin typeface="Palatino Linotype" pitchFamily="18" charset="0"/>
              </a:rPr>
              <a:t> </a:t>
            </a:r>
            <a:r>
              <a:rPr lang="en-CA" dirty="0" err="1" smtClean="0">
                <a:latin typeface="Palatino Linotype" pitchFamily="18" charset="0"/>
              </a:rPr>
              <a:t>différences</a:t>
            </a:r>
            <a:r>
              <a:rPr lang="en-CA" dirty="0" smtClean="0">
                <a:latin typeface="Palatino Linotype" pitchFamily="18" charset="0"/>
              </a:rPr>
              <a:t> </a:t>
            </a:r>
            <a:r>
              <a:rPr lang="en-CA" dirty="0" err="1" smtClean="0">
                <a:latin typeface="Palatino Linotype" pitchFamily="18" charset="0"/>
              </a:rPr>
              <a:t>sont</a:t>
            </a:r>
            <a:r>
              <a:rPr lang="en-CA" dirty="0" smtClean="0">
                <a:latin typeface="Palatino Linotype" pitchFamily="18" charset="0"/>
              </a:rPr>
              <a:t> </a:t>
            </a:r>
            <a:r>
              <a:rPr lang="en-CA" dirty="0" err="1" smtClean="0">
                <a:latin typeface="Palatino Linotype" pitchFamily="18" charset="0"/>
              </a:rPr>
              <a:t>moins</a:t>
            </a:r>
            <a:r>
              <a:rPr lang="en-CA" dirty="0" smtClean="0">
                <a:latin typeface="Palatino Linotype" pitchFamily="18" charset="0"/>
              </a:rPr>
              <a:t> </a:t>
            </a:r>
            <a:r>
              <a:rPr lang="en-CA" dirty="0" err="1" smtClean="0">
                <a:latin typeface="Palatino Linotype" pitchFamily="18" charset="0"/>
              </a:rPr>
              <a:t>grandes</a:t>
            </a:r>
            <a:r>
              <a:rPr lang="en-CA" dirty="0" smtClean="0">
                <a:latin typeface="Palatino Linotype" pitchFamily="18" charset="0"/>
              </a:rPr>
              <a:t> </a:t>
            </a:r>
            <a:r>
              <a:rPr lang="en-CA" dirty="0" err="1" smtClean="0">
                <a:latin typeface="Palatino Linotype" pitchFamily="18" charset="0"/>
              </a:rPr>
              <a:t>dans</a:t>
            </a:r>
            <a:r>
              <a:rPr lang="en-CA" dirty="0" smtClean="0">
                <a:latin typeface="Palatino Linotype" pitchFamily="18" charset="0"/>
              </a:rPr>
              <a:t> les pays </a:t>
            </a:r>
            <a:r>
              <a:rPr lang="en-CA" dirty="0" err="1" smtClean="0">
                <a:latin typeface="Palatino Linotype" pitchFamily="18" charset="0"/>
              </a:rPr>
              <a:t>où</a:t>
            </a:r>
            <a:r>
              <a:rPr lang="en-CA" dirty="0" smtClean="0">
                <a:latin typeface="Palatino Linotype" pitchFamily="18" charset="0"/>
              </a:rPr>
              <a:t> </a:t>
            </a:r>
            <a:r>
              <a:rPr lang="en-CA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l’égalité</a:t>
            </a:r>
            <a:r>
              <a:rPr lang="en-CA" b="1" u="sng" dirty="0" smtClean="0">
                <a:solidFill>
                  <a:schemeClr val="accent1"/>
                </a:solidFill>
                <a:latin typeface="Palatino Linotype" pitchFamily="18" charset="0"/>
              </a:rPr>
              <a:t> des sexes</a:t>
            </a:r>
            <a:r>
              <a:rPr lang="en-CA" b="1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dirty="0" err="1" smtClean="0">
                <a:latin typeface="Palatino Linotype" pitchFamily="18" charset="0"/>
              </a:rPr>
              <a:t>prédomine</a:t>
            </a:r>
            <a:endParaRPr lang="en-CA" dirty="0"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uiExpand="1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Grp="1" noChangeArrowheads="1"/>
          </p:cNvSpPr>
          <p:nvPr>
            <p:ph type="title"/>
          </p:nvPr>
        </p:nvSpPr>
        <p:spPr>
          <a:xfrm>
            <a:off x="395536" y="476672"/>
            <a:ext cx="8229600" cy="1293813"/>
          </a:xfrm>
          <a:ln/>
        </p:spPr>
        <p:txBody>
          <a:bodyPr tIns="35280">
            <a:normAutofit fontScale="90000"/>
          </a:bodyPr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4000" dirty="0" smtClean="0">
                <a:latin typeface="Palatino Linotype" pitchFamily="18" charset="0"/>
              </a:rPr>
              <a:t>Intelligence: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solidFill>
                  <a:srgbClr val="FF0000"/>
                </a:solidFill>
                <a:latin typeface="Palatino Linotype" pitchFamily="18" charset="0"/>
              </a:rPr>
              <a:t>Ressemblances </a:t>
            </a:r>
            <a:r>
              <a:rPr lang="fr-CA" sz="4000" dirty="0">
                <a:solidFill>
                  <a:srgbClr val="FF0000"/>
                </a:solidFill>
                <a:latin typeface="Palatino Linotype" pitchFamily="18" charset="0"/>
              </a:rPr>
              <a:t>et différences ethniques</a:t>
            </a:r>
          </a:p>
        </p:txBody>
      </p:sp>
      <p:sp>
        <p:nvSpPr>
          <p:cNvPr id="41986" name="Rectangle 2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323528" y="1772816"/>
            <a:ext cx="8496944" cy="4896544"/>
          </a:xfrm>
          <a:prstGeom prst="rect">
            <a:avLst/>
          </a:prstGeom>
          <a:noFill/>
          <a:ln/>
        </p:spPr>
        <p:txBody>
          <a:bodyPr lIns="0" tIns="28224" rIns="0" bIns="0" anchor="ctr">
            <a:normAutofit/>
          </a:bodyPr>
          <a:lstStyle/>
          <a:p>
            <a:pPr marL="0" indent="0"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dirty="0">
              <a:latin typeface="Palatino Linotype" pitchFamily="18" charset="0"/>
            </a:endParaRPr>
          </a:p>
          <a:p>
            <a:pPr marL="0" indent="0"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FAIT</a:t>
            </a:r>
            <a:r>
              <a:rPr lang="fr-CA" sz="3200" dirty="0" smtClean="0">
                <a:solidFill>
                  <a:schemeClr val="accent1"/>
                </a:solidFill>
                <a:latin typeface="Palatino Linotype" pitchFamily="18" charset="0"/>
              </a:rPr>
              <a:t>:  </a:t>
            </a:r>
            <a:r>
              <a:rPr lang="fr-CA" sz="3200" dirty="0" smtClean="0">
                <a:latin typeface="Palatino Linotype" pitchFamily="18" charset="0"/>
              </a:rPr>
              <a:t>Les </a:t>
            </a:r>
            <a:r>
              <a:rPr lang="fr-CA" sz="3200" i="1" u="sng" dirty="0">
                <a:solidFill>
                  <a:schemeClr val="accent1"/>
                </a:solidFill>
                <a:latin typeface="Palatino Linotype" pitchFamily="18" charset="0"/>
              </a:rPr>
              <a:t>scores moyens </a:t>
            </a:r>
            <a:r>
              <a:rPr lang="fr-CA" sz="3200" dirty="0">
                <a:latin typeface="Palatino Linotype" pitchFamily="18" charset="0"/>
              </a:rPr>
              <a:t>aux tests </a:t>
            </a:r>
            <a:r>
              <a:rPr lang="fr-CA" sz="3200" i="1" u="sng" dirty="0" smtClean="0">
                <a:solidFill>
                  <a:schemeClr val="accent1"/>
                </a:solidFill>
                <a:latin typeface="Palatino Linotype" pitchFamily="18" charset="0"/>
              </a:rPr>
              <a:t>diffèrent</a:t>
            </a:r>
            <a:r>
              <a:rPr lang="fr-CA" sz="3200" dirty="0" smtClean="0">
                <a:latin typeface="Palatino Linotype" pitchFamily="18" charset="0"/>
              </a:rPr>
              <a:t> d’une ethnie à l’autre</a:t>
            </a:r>
          </a:p>
          <a:p>
            <a:pPr marL="0" indent="0"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3200" dirty="0">
              <a:latin typeface="Palatino Linotype" pitchFamily="18" charset="0"/>
            </a:endParaRPr>
          </a:p>
          <a:p>
            <a:pPr marL="0" indent="0"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200" u="sng" dirty="0" smtClean="0">
                <a:latin typeface="Palatino Linotype" pitchFamily="18" charset="0"/>
              </a:rPr>
              <a:t>Est-ce à cause des </a:t>
            </a:r>
            <a:r>
              <a:rPr lang="fr-CA" sz="3200" u="sng" dirty="0" smtClean="0">
                <a:solidFill>
                  <a:schemeClr val="accent1"/>
                </a:solidFill>
                <a:latin typeface="Palatino Linotype" pitchFamily="18" charset="0"/>
              </a:rPr>
              <a:t>gênes</a:t>
            </a:r>
            <a:r>
              <a:rPr lang="fr-CA" sz="3200" dirty="0" smtClean="0">
                <a:latin typeface="Palatino Linotype" pitchFamily="18" charset="0"/>
              </a:rPr>
              <a:t>?</a:t>
            </a:r>
            <a:endParaRPr lang="fr-CA" sz="3200" dirty="0">
              <a:latin typeface="Palatino Linotype" pitchFamily="18" charset="0"/>
            </a:endParaRPr>
          </a:p>
          <a:p>
            <a:pPr marL="0" indent="0"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3200" u="sng" dirty="0" smtClean="0">
              <a:latin typeface="Palatino Linotype" pitchFamily="18" charset="0"/>
            </a:endParaRPr>
          </a:p>
          <a:p>
            <a:pPr marL="0" indent="0"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200" u="sng" dirty="0" smtClean="0">
                <a:latin typeface="Palatino Linotype" pitchFamily="18" charset="0"/>
              </a:rPr>
              <a:t>Est-ce </a:t>
            </a:r>
            <a:r>
              <a:rPr lang="fr-CA" sz="3200" u="sng" dirty="0" smtClean="0">
                <a:solidFill>
                  <a:schemeClr val="accent1"/>
                </a:solidFill>
                <a:latin typeface="Palatino Linotype" pitchFamily="18" charset="0"/>
              </a:rPr>
              <a:t>l’environnement</a:t>
            </a:r>
            <a:r>
              <a:rPr lang="fr-CA" sz="3200" dirty="0" smtClean="0">
                <a:latin typeface="Palatino Linotype" pitchFamily="18" charset="0"/>
              </a:rPr>
              <a:t>?</a:t>
            </a:r>
          </a:p>
          <a:p>
            <a:pPr marL="0" indent="0"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67544" y="476672"/>
            <a:ext cx="8305800" cy="1143000"/>
          </a:xfrm>
        </p:spPr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Intelligence: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solidFill>
                  <a:srgbClr val="FF0000"/>
                </a:solidFill>
                <a:latin typeface="Palatino Linotype" pitchFamily="18" charset="0"/>
              </a:rPr>
              <a:t>Ressemblances et différences ethniques</a:t>
            </a:r>
            <a:endParaRPr lang="en-CA" sz="3600" dirty="0">
              <a:solidFill>
                <a:srgbClr val="FF0000"/>
              </a:solidFill>
            </a:endParaRPr>
          </a:p>
        </p:txBody>
      </p:sp>
      <p:sp>
        <p:nvSpPr>
          <p:cNvPr id="40969" name="Rectangle 9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0" y="1556792"/>
            <a:ext cx="9144000" cy="2014537"/>
          </a:xfrm>
          <a:prstGeom prst="rect">
            <a:avLst/>
          </a:prstGeom>
          <a:noFill/>
          <a:ln/>
        </p:spPr>
        <p:txBody>
          <a:bodyPr lIns="0" tIns="28224" rIns="0" bIns="0" anchor="ctr">
            <a:normAutofit/>
          </a:bodyPr>
          <a:lstStyle/>
          <a:p>
            <a:pPr marL="0" indent="0"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dirty="0">
                <a:latin typeface="Palatino Linotype" pitchFamily="18" charset="0"/>
              </a:rPr>
              <a:t>Variation </a:t>
            </a:r>
            <a:r>
              <a:rPr lang="fr-CA" b="1" u="sng" dirty="0">
                <a:solidFill>
                  <a:schemeClr val="accent1"/>
                </a:solidFill>
                <a:latin typeface="Palatino Linotype" pitchFamily="18" charset="0"/>
              </a:rPr>
              <a:t>à l'intérieur</a:t>
            </a:r>
            <a:r>
              <a:rPr lang="fr-CA" b="1" dirty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fr-CA" b="1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fr-CA" dirty="0" smtClean="0">
                <a:latin typeface="Palatino Linotype" pitchFamily="18" charset="0"/>
              </a:rPr>
              <a:t>des groupes = </a:t>
            </a:r>
            <a:r>
              <a:rPr lang="fr-CA" dirty="0">
                <a:latin typeface="Palatino Linotype" pitchFamily="18" charset="0"/>
              </a:rPr>
              <a:t>50% </a:t>
            </a:r>
            <a:r>
              <a:rPr lang="fr-CA" b="1" u="sng" dirty="0" smtClean="0">
                <a:latin typeface="Palatino Linotype" pitchFamily="18" charset="0"/>
              </a:rPr>
              <a:t>génétique </a:t>
            </a:r>
          </a:p>
          <a:p>
            <a:pPr marL="0" indent="0"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b="1" u="sng" dirty="0" smtClean="0">
                <a:solidFill>
                  <a:schemeClr val="accent1"/>
                </a:solidFill>
                <a:latin typeface="Palatino Linotype" pitchFamily="18" charset="0"/>
              </a:rPr>
              <a:t>MAIS </a:t>
            </a:r>
            <a:endParaRPr lang="fr-CA" dirty="0">
              <a:solidFill>
                <a:schemeClr val="accent1"/>
              </a:solidFill>
              <a:latin typeface="Palatino Linotype" pitchFamily="18" charset="0"/>
            </a:endParaRPr>
          </a:p>
          <a:p>
            <a:pPr marL="0" indent="0"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dirty="0">
                <a:latin typeface="Palatino Linotype" pitchFamily="18" charset="0"/>
              </a:rPr>
              <a:t>Variation </a:t>
            </a:r>
            <a:r>
              <a:rPr lang="fr-CA" b="1" u="sng" dirty="0">
                <a:solidFill>
                  <a:schemeClr val="accent1"/>
                </a:solidFill>
                <a:latin typeface="Palatino Linotype" pitchFamily="18" charset="0"/>
              </a:rPr>
              <a:t>entre les groupes </a:t>
            </a:r>
            <a:r>
              <a:rPr lang="fr-CA" dirty="0">
                <a:latin typeface="Palatino Linotype" pitchFamily="18" charset="0"/>
              </a:rPr>
              <a:t>peut être </a:t>
            </a:r>
            <a:r>
              <a:rPr lang="fr-CA" b="1" u="sng" dirty="0">
                <a:latin typeface="Palatino Linotype" pitchFamily="18" charset="0"/>
              </a:rPr>
              <a:t>environnementale</a:t>
            </a:r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" y="3282950"/>
            <a:ext cx="8128000" cy="3084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663575" y="3835400"/>
            <a:ext cx="3155950" cy="239713"/>
          </a:xfrm>
          <a:prstGeom prst="rect">
            <a:avLst/>
          </a:prstGeom>
          <a:solidFill>
            <a:srgbClr val="FFFFFF"/>
          </a:solidFill>
          <a:ln w="936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 algn="ctr" hangingPunct="1">
              <a:lnSpc>
                <a:spcPct val="101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r>
              <a:rPr lang="fr-CA" sz="1400">
                <a:solidFill>
                  <a:srgbClr val="000000"/>
                </a:solidFill>
                <a:latin typeface="Tahoma" charset="0"/>
              </a:rPr>
              <a:t>Variation à l’intérieur du groupe</a:t>
            </a:r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4875213" y="3282950"/>
            <a:ext cx="3748087" cy="230188"/>
          </a:xfrm>
          <a:prstGeom prst="rect">
            <a:avLst/>
          </a:prstGeom>
          <a:solidFill>
            <a:srgbClr val="FFFFFF"/>
          </a:solidFill>
          <a:ln w="936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 algn="ctr" hangingPunct="1">
              <a:lnSpc>
                <a:spcPct val="101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</a:pPr>
            <a:r>
              <a:rPr lang="fr-CA" sz="1400">
                <a:solidFill>
                  <a:srgbClr val="000000"/>
                </a:solidFill>
                <a:latin typeface="Tahoma" charset="0"/>
              </a:rPr>
              <a:t>Variation à l’intérieur du groupe</a:t>
            </a:r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3276600" y="5899150"/>
            <a:ext cx="2447925" cy="466725"/>
          </a:xfrm>
          <a:prstGeom prst="rect">
            <a:avLst/>
          </a:prstGeom>
          <a:solidFill>
            <a:srgbClr val="FFFFFF"/>
          </a:solidFill>
          <a:ln w="936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 algn="ctr" hangingPunct="1">
              <a:lnSpc>
                <a:spcPct val="101000"/>
              </a:lnSpc>
              <a:tabLst>
                <a:tab pos="723900" algn="l"/>
                <a:tab pos="1447800" algn="l"/>
                <a:tab pos="2171700" algn="l"/>
              </a:tabLst>
            </a:pPr>
            <a:r>
              <a:rPr lang="fr-CA" sz="1400">
                <a:solidFill>
                  <a:srgbClr val="000000"/>
                </a:solidFill>
                <a:latin typeface="Tahoma" charset="0"/>
              </a:rPr>
              <a:t>Différences entre les groupes</a:t>
            </a:r>
          </a:p>
        </p:txBody>
      </p:sp>
      <p:sp>
        <p:nvSpPr>
          <p:cNvPr id="40966" name="Rectangle 6"/>
          <p:cNvSpPr>
            <a:spLocks noChangeArrowheads="1"/>
          </p:cNvSpPr>
          <p:nvPr/>
        </p:nvSpPr>
        <p:spPr bwMode="auto">
          <a:xfrm>
            <a:off x="4078288" y="4291013"/>
            <a:ext cx="796925" cy="400050"/>
          </a:xfrm>
          <a:prstGeom prst="rect">
            <a:avLst/>
          </a:prstGeom>
          <a:solidFill>
            <a:srgbClr val="99CCFF"/>
          </a:solidFill>
          <a:ln w="9360">
            <a:noFill/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 algn="ctr"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200">
                <a:solidFill>
                  <a:srgbClr val="000000"/>
                </a:solidFill>
                <a:latin typeface="Tahoma" charset="0"/>
              </a:rPr>
              <a:t>Graines</a:t>
            </a:r>
          </a:p>
        </p:txBody>
      </p:sp>
      <p:sp>
        <p:nvSpPr>
          <p:cNvPr id="40967" name="Rectangle 7"/>
          <p:cNvSpPr>
            <a:spLocks noChangeArrowheads="1"/>
          </p:cNvSpPr>
          <p:nvPr/>
        </p:nvSpPr>
        <p:spPr bwMode="auto">
          <a:xfrm>
            <a:off x="1476375" y="5356225"/>
            <a:ext cx="1008063" cy="542925"/>
          </a:xfrm>
          <a:prstGeom prst="rect">
            <a:avLst/>
          </a:prstGeom>
          <a:solidFill>
            <a:srgbClr val="DAB48E"/>
          </a:solidFill>
          <a:ln w="9360">
            <a:noFill/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 algn="ctr"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600">
                <a:solidFill>
                  <a:srgbClr val="000000"/>
                </a:solidFill>
                <a:latin typeface="Tahoma" charset="0"/>
              </a:rPr>
              <a:t>Sol Pauvre</a:t>
            </a:r>
          </a:p>
        </p:txBody>
      </p:sp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6413500" y="5421313"/>
            <a:ext cx="1008063" cy="509587"/>
          </a:xfrm>
          <a:prstGeom prst="rect">
            <a:avLst/>
          </a:prstGeom>
          <a:solidFill>
            <a:srgbClr val="DAB48E"/>
          </a:solidFill>
          <a:ln w="9360">
            <a:noFill/>
            <a:miter lim="800000"/>
            <a:headEnd/>
            <a:tailEnd/>
          </a:ln>
          <a:effectLst/>
        </p:spPr>
        <p:txBody>
          <a:bodyPr lIns="90000" tIns="45000" rIns="90000" bIns="45000"/>
          <a:lstStyle/>
          <a:p>
            <a:pPr algn="ctr" hangingPunct="1">
              <a:lnSpc>
                <a:spcPct val="101000"/>
              </a:lnSpc>
              <a:tabLst>
                <a:tab pos="723900" algn="l"/>
              </a:tabLst>
            </a:pPr>
            <a:r>
              <a:rPr lang="fr-CA" sz="1600">
                <a:solidFill>
                  <a:srgbClr val="000000"/>
                </a:solidFill>
                <a:latin typeface="Tahoma" charset="0"/>
              </a:rPr>
              <a:t>Sol Fertile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ext Box 1"/>
          <p:cNvSpPr txBox="1">
            <a:spLocks noChangeArrowheads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algn="r"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fld id="{647908A0-BC9E-4D07-8891-F170849BCFF7}" type="slidenum">
              <a:rPr lang="en-US" sz="1400">
                <a:solidFill>
                  <a:srgbClr val="000000"/>
                </a:solidFill>
              </a:rPr>
              <a:pPr algn="r" hangingPunct="1">
                <a:lnSpc>
                  <a:spcPct val="100000"/>
                </a:lnSpc>
                <a:tabLst>
                  <a:tab pos="723900" algn="l"/>
                  <a:tab pos="1447800" algn="l"/>
                </a:tabLst>
              </a:pPr>
              <a:t>48</a:t>
            </a:fld>
            <a:endParaRPr lang="en-US" sz="1400">
              <a:solidFill>
                <a:srgbClr val="000000"/>
              </a:solidFill>
            </a:endParaRPr>
          </a:p>
        </p:txBody>
      </p:sp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0" y="620688"/>
            <a:ext cx="9074150" cy="11890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sz="3600" dirty="0" err="1">
                <a:solidFill>
                  <a:schemeClr val="tx2"/>
                </a:solidFill>
                <a:latin typeface="Palatino Linotype" pitchFamily="18" charset="0"/>
                <a:cs typeface="Arial Unicode MS" charset="0"/>
              </a:rPr>
              <a:t>Pourquoi</a:t>
            </a:r>
            <a:r>
              <a:rPr lang="en-US" sz="3600" dirty="0">
                <a:solidFill>
                  <a:schemeClr val="tx2"/>
                </a:solidFill>
                <a:latin typeface="Palatino Linotype" pitchFamily="18" charset="0"/>
                <a:cs typeface="Arial Unicode MS" charset="0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Palatino Linotype" pitchFamily="18" charset="0"/>
                <a:cs typeface="Arial Unicode MS" charset="0"/>
              </a:rPr>
              <a:t>pouvons</a:t>
            </a:r>
            <a:r>
              <a:rPr lang="en-US" sz="3600" dirty="0">
                <a:solidFill>
                  <a:schemeClr val="tx2"/>
                </a:solidFill>
                <a:latin typeface="Palatino Linotype" pitchFamily="18" charset="0"/>
                <a:cs typeface="Arial Unicode MS" charset="0"/>
              </a:rPr>
              <a:t>-nous dire </a:t>
            </a:r>
            <a:r>
              <a:rPr lang="en-US" sz="3600" dirty="0" err="1">
                <a:solidFill>
                  <a:schemeClr val="tx2"/>
                </a:solidFill>
                <a:latin typeface="Palatino Linotype" pitchFamily="18" charset="0"/>
                <a:cs typeface="Arial Unicode MS" charset="0"/>
              </a:rPr>
              <a:t>que</a:t>
            </a:r>
            <a:r>
              <a:rPr lang="en-US" sz="3600" dirty="0">
                <a:solidFill>
                  <a:schemeClr val="tx2"/>
                </a:solidFill>
                <a:latin typeface="Palatino Linotype" pitchFamily="18" charset="0"/>
                <a:cs typeface="Arial Unicode MS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l'environnement</a:t>
            </a:r>
            <a:r>
              <a:rPr lang="en-US" sz="3600" dirty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affecte</a:t>
            </a:r>
            <a:r>
              <a:rPr lang="en-US" sz="3600" dirty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l'Intelligence</a:t>
            </a:r>
            <a:endParaRPr lang="en-US" sz="3600" dirty="0">
              <a:solidFill>
                <a:srgbClr val="FF0000"/>
              </a:solidFill>
              <a:latin typeface="Palatino Linotype" pitchFamily="18" charset="0"/>
              <a:cs typeface="Arial Unicode MS" charset="0"/>
            </a:endParaRPr>
          </a:p>
        </p:txBody>
      </p:sp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251520" y="2258988"/>
            <a:ext cx="8572500" cy="41943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marL="608013" indent="-608013" hangingPunct="1">
              <a:lnSpc>
                <a:spcPct val="100000"/>
              </a:lnSpc>
              <a:spcBef>
                <a:spcPts val="600"/>
              </a:spcBef>
              <a:buFont typeface="Times New Roman" pitchFamily="16" charset="0"/>
              <a:buAutoNum type="arabicPeriod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Les </a:t>
            </a:r>
            <a:r>
              <a:rPr lang="en-US" sz="2800" dirty="0" err="1">
                <a:solidFill>
                  <a:srgbClr val="000000"/>
                </a:solidFill>
                <a:latin typeface="Palatino Linotype" pitchFamily="18" charset="0"/>
              </a:rPr>
              <a:t>résultats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 aux tests </a:t>
            </a:r>
            <a:r>
              <a:rPr lang="en-US" sz="2800" dirty="0" err="1">
                <a:solidFill>
                  <a:srgbClr val="000000"/>
                </a:solidFill>
                <a:latin typeface="Palatino Linotype" pitchFamily="18" charset="0"/>
              </a:rPr>
              <a:t>diffèrent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 entre les </a:t>
            </a:r>
            <a:r>
              <a:rPr lang="en-US" sz="2800" dirty="0" err="1">
                <a:solidFill>
                  <a:srgbClr val="000000"/>
                </a:solidFill>
                <a:latin typeface="Palatino Linotype" pitchFamily="18" charset="0"/>
              </a:rPr>
              <a:t>ethnies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Palatino Linotype" pitchFamily="18" charset="0"/>
              </a:rPr>
              <a:t>bien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Palatino Linotype" pitchFamily="18" charset="0"/>
              </a:rPr>
              <a:t>qu'ils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Palatino Linotype" pitchFamily="18" charset="0"/>
              </a:rPr>
              <a:t>soient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Palatino Linotype" pitchFamily="18" charset="0"/>
              </a:rPr>
              <a:t>très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 </a:t>
            </a:r>
            <a:r>
              <a:rPr lang="en-US" sz="2800" b="1" u="sng" dirty="0" err="1">
                <a:solidFill>
                  <a:schemeClr val="accent1"/>
                </a:solidFill>
                <a:latin typeface="Palatino Linotype" pitchFamily="18" charset="0"/>
              </a:rPr>
              <a:t>similaires</a:t>
            </a:r>
            <a:r>
              <a:rPr lang="en-US" sz="2800" b="1" u="sng" dirty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US" sz="28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génétiquement</a:t>
            </a:r>
            <a:endParaRPr lang="en-US" sz="2800" b="1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marL="608013" indent="-608013" hangingPunct="1">
              <a:lnSpc>
                <a:spcPct val="100000"/>
              </a:lnSpc>
              <a:spcBef>
                <a:spcPts val="600"/>
              </a:spcBef>
              <a:buFont typeface="Times New Roman" pitchFamily="16" charset="0"/>
              <a:buAutoNum type="arabicPeriod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US" sz="2800" i="1" u="sng" dirty="0">
              <a:solidFill>
                <a:schemeClr val="accent1"/>
              </a:solidFill>
              <a:latin typeface="Palatino Linotype" pitchFamily="18" charset="0"/>
            </a:endParaRPr>
          </a:p>
          <a:p>
            <a:pPr marL="608013" indent="-608013" hangingPunct="1">
              <a:lnSpc>
                <a:spcPct val="100000"/>
              </a:lnSpc>
              <a:spcBef>
                <a:spcPts val="600"/>
              </a:spcBef>
              <a:buFont typeface="Times New Roman" pitchFamily="16" charset="0"/>
              <a:buAutoNum type="arabicPeriod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2800" dirty="0" err="1">
                <a:solidFill>
                  <a:srgbClr val="000000"/>
                </a:solidFill>
                <a:latin typeface="Palatino Linotype" pitchFamily="18" charset="0"/>
              </a:rPr>
              <a:t>L'ethnie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Palatino Linotype" pitchFamily="18" charset="0"/>
              </a:rPr>
              <a:t>est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Palatino Linotype" pitchFamily="18" charset="0"/>
              </a:rPr>
              <a:t>une</a:t>
            </a:r>
            <a:r>
              <a:rPr lang="en-US" sz="2800" b="1" i="1" u="sng" dirty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US" sz="2800" b="1" u="sng" dirty="0" err="1">
                <a:solidFill>
                  <a:schemeClr val="accent1"/>
                </a:solidFill>
                <a:latin typeface="Palatino Linotype" pitchFamily="18" charset="0"/>
              </a:rPr>
              <a:t>catégorie</a:t>
            </a:r>
            <a:r>
              <a:rPr lang="en-US" sz="2800" b="1" u="sng" dirty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US" sz="2800" b="1" u="sng" dirty="0" err="1">
                <a:solidFill>
                  <a:schemeClr val="accent1"/>
                </a:solidFill>
                <a:latin typeface="Palatino Linotype" pitchFamily="18" charset="0"/>
              </a:rPr>
              <a:t>sociale</a:t>
            </a:r>
            <a:r>
              <a:rPr lang="en-US" sz="2800" b="1" u="sng" dirty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non </a:t>
            </a:r>
            <a:r>
              <a:rPr lang="en-US" sz="2800" dirty="0" err="1" smtClean="0">
                <a:solidFill>
                  <a:srgbClr val="000000"/>
                </a:solidFill>
                <a:latin typeface="Palatino Linotype" pitchFamily="18" charset="0"/>
              </a:rPr>
              <a:t>biologique</a:t>
            </a:r>
            <a:endParaRPr lang="en-US" sz="2800" dirty="0" smtClean="0">
              <a:solidFill>
                <a:srgbClr val="000000"/>
              </a:solidFill>
              <a:latin typeface="Palatino Linotype" pitchFamily="18" charset="0"/>
            </a:endParaRPr>
          </a:p>
          <a:p>
            <a:pPr marL="608013" indent="-608013" hangingPunct="1">
              <a:lnSpc>
                <a:spcPct val="100000"/>
              </a:lnSpc>
              <a:spcBef>
                <a:spcPts val="600"/>
              </a:spcBef>
              <a:buFont typeface="Times New Roman" pitchFamily="16" charset="0"/>
              <a:buAutoNum type="arabicPeriod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US" sz="2800" dirty="0">
              <a:solidFill>
                <a:srgbClr val="000000"/>
              </a:solidFill>
              <a:latin typeface="Palatino Linotype" pitchFamily="18" charset="0"/>
            </a:endParaRPr>
          </a:p>
          <a:p>
            <a:pPr marL="608013" indent="-608013" hangingPunct="1">
              <a:lnSpc>
                <a:spcPct val="100000"/>
              </a:lnSpc>
              <a:spcBef>
                <a:spcPts val="600"/>
              </a:spcBef>
              <a:buFont typeface="Times New Roman" pitchFamily="16" charset="0"/>
              <a:buAutoNum type="arabicPeriod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Les </a:t>
            </a:r>
            <a:r>
              <a:rPr lang="en-US" sz="2800" dirty="0" err="1">
                <a:solidFill>
                  <a:srgbClr val="000000"/>
                </a:solidFill>
                <a:latin typeface="Palatino Linotype" pitchFamily="18" charset="0"/>
              </a:rPr>
              <a:t>étudiants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Palatino Linotype" pitchFamily="18" charset="0"/>
              </a:rPr>
              <a:t>asiatiques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Palatino Linotype" pitchFamily="18" charset="0"/>
              </a:rPr>
              <a:t>ont</a:t>
            </a:r>
            <a:r>
              <a:rPr lang="en-US" sz="2800" dirty="0" smtClean="0">
                <a:solidFill>
                  <a:srgbClr val="000000"/>
                </a:solidFill>
                <a:latin typeface="Palatino Linotype" pitchFamily="18" charset="0"/>
              </a:rPr>
              <a:t> 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de </a:t>
            </a:r>
            <a:r>
              <a:rPr lang="en-US" sz="2800" dirty="0" err="1" smtClean="0">
                <a:solidFill>
                  <a:srgbClr val="000000"/>
                </a:solidFill>
                <a:latin typeface="Palatino Linotype" pitchFamily="18" charset="0"/>
              </a:rPr>
              <a:t>meilleures</a:t>
            </a:r>
            <a:r>
              <a:rPr lang="en-US" sz="2800" dirty="0" smtClean="0">
                <a:solidFill>
                  <a:srgbClr val="000000"/>
                </a:solidFill>
                <a:latin typeface="Palatino Linotype" pitchFamily="18" charset="0"/>
              </a:rPr>
              <a:t> 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aptitudes </a:t>
            </a:r>
            <a:r>
              <a:rPr lang="en-US" sz="2800" dirty="0" err="1">
                <a:solidFill>
                  <a:srgbClr val="000000"/>
                </a:solidFill>
                <a:latin typeface="Palatino Linotype" pitchFamily="18" charset="0"/>
              </a:rPr>
              <a:t>mathématiques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Palatino Linotype" pitchFamily="18" charset="0"/>
              </a:rPr>
              <a:t>que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 les </a:t>
            </a:r>
            <a:r>
              <a:rPr lang="en-US" sz="2800" dirty="0" err="1">
                <a:solidFill>
                  <a:srgbClr val="000000"/>
                </a:solidFill>
                <a:latin typeface="Palatino Linotype" pitchFamily="18" charset="0"/>
              </a:rPr>
              <a:t>nord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Palatino Linotype" pitchFamily="18" charset="0"/>
              </a:rPr>
              <a:t>américains</a:t>
            </a:r>
            <a:endParaRPr lang="en-US" sz="2800" dirty="0">
              <a:solidFill>
                <a:srgbClr val="000000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ext Box 1"/>
          <p:cNvSpPr txBox="1">
            <a:spLocks noChangeArrowheads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algn="r" hangingPunct="1">
              <a:lnSpc>
                <a:spcPct val="100000"/>
              </a:lnSpc>
              <a:tabLst>
                <a:tab pos="723900" algn="l"/>
                <a:tab pos="1447800" algn="l"/>
              </a:tabLst>
            </a:pPr>
            <a:fld id="{647908A0-BC9E-4D07-8891-F170849BCFF7}" type="slidenum">
              <a:rPr lang="en-US" sz="1400">
                <a:solidFill>
                  <a:srgbClr val="000000"/>
                </a:solidFill>
              </a:rPr>
              <a:pPr algn="r" hangingPunct="1">
                <a:lnSpc>
                  <a:spcPct val="100000"/>
                </a:lnSpc>
                <a:tabLst>
                  <a:tab pos="723900" algn="l"/>
                  <a:tab pos="1447800" algn="l"/>
                </a:tabLst>
              </a:pPr>
              <a:t>49</a:t>
            </a:fld>
            <a:endParaRPr lang="en-US" sz="1400">
              <a:solidFill>
                <a:srgbClr val="000000"/>
              </a:solidFill>
            </a:endParaRPr>
          </a:p>
        </p:txBody>
      </p:sp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0" y="692696"/>
            <a:ext cx="9074150" cy="11890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sz="3600" dirty="0" err="1">
                <a:solidFill>
                  <a:schemeClr val="tx2"/>
                </a:solidFill>
                <a:latin typeface="Palatino Linotype" pitchFamily="18" charset="0"/>
                <a:cs typeface="Arial Unicode MS" charset="0"/>
              </a:rPr>
              <a:t>Pourquoi</a:t>
            </a:r>
            <a:r>
              <a:rPr lang="en-US" sz="3600" dirty="0">
                <a:solidFill>
                  <a:schemeClr val="tx2"/>
                </a:solidFill>
                <a:latin typeface="Palatino Linotype" pitchFamily="18" charset="0"/>
                <a:cs typeface="Arial Unicode MS" charset="0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Palatino Linotype" pitchFamily="18" charset="0"/>
                <a:cs typeface="Arial Unicode MS" charset="0"/>
              </a:rPr>
              <a:t>pouvons</a:t>
            </a:r>
            <a:r>
              <a:rPr lang="en-US" sz="3600" dirty="0">
                <a:solidFill>
                  <a:schemeClr val="tx2"/>
                </a:solidFill>
                <a:latin typeface="Palatino Linotype" pitchFamily="18" charset="0"/>
                <a:cs typeface="Arial Unicode MS" charset="0"/>
              </a:rPr>
              <a:t>-nous dire </a:t>
            </a:r>
            <a:r>
              <a:rPr lang="en-US" sz="3600" dirty="0" err="1">
                <a:solidFill>
                  <a:schemeClr val="tx2"/>
                </a:solidFill>
                <a:latin typeface="Palatino Linotype" pitchFamily="18" charset="0"/>
                <a:cs typeface="Arial Unicode MS" charset="0"/>
              </a:rPr>
              <a:t>que</a:t>
            </a:r>
            <a:r>
              <a:rPr lang="en-US" sz="3600" dirty="0">
                <a:solidFill>
                  <a:schemeClr val="tx2"/>
                </a:solidFill>
                <a:latin typeface="Palatino Linotype" pitchFamily="18" charset="0"/>
                <a:cs typeface="Arial Unicode MS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l'environnement</a:t>
            </a:r>
            <a:r>
              <a:rPr lang="en-US" sz="3600" dirty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affecte</a:t>
            </a:r>
            <a:r>
              <a:rPr lang="en-US" sz="3600" dirty="0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Palatino Linotype" pitchFamily="18" charset="0"/>
                <a:cs typeface="Arial Unicode MS" charset="0"/>
              </a:rPr>
              <a:t>l'Intelligence</a:t>
            </a:r>
            <a:endParaRPr lang="en-US" sz="3600" dirty="0">
              <a:solidFill>
                <a:srgbClr val="FF0000"/>
              </a:solidFill>
              <a:latin typeface="Palatino Linotype" pitchFamily="18" charset="0"/>
              <a:cs typeface="Arial Unicode MS" charset="0"/>
            </a:endParaRPr>
          </a:p>
        </p:txBody>
      </p:sp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179512" y="2258988"/>
            <a:ext cx="8572500" cy="45990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marL="608013" indent="-608013" hangingPunct="1">
              <a:lnSpc>
                <a:spcPct val="100000"/>
              </a:lnSpc>
              <a:spcBef>
                <a:spcPts val="600"/>
              </a:spcBef>
              <a:buAutoNum type="arabicPeriod" startAt="4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2800" dirty="0" smtClean="0">
                <a:solidFill>
                  <a:srgbClr val="000000"/>
                </a:solidFill>
                <a:latin typeface="Palatino Linotype" pitchFamily="18" charset="0"/>
              </a:rPr>
              <a:t>Les </a:t>
            </a:r>
            <a:r>
              <a:rPr lang="en-US" sz="2800" dirty="0" err="1" smtClean="0">
                <a:solidFill>
                  <a:srgbClr val="000000"/>
                </a:solidFill>
                <a:latin typeface="Palatino Linotype" pitchFamily="18" charset="0"/>
              </a:rPr>
              <a:t>résultats</a:t>
            </a:r>
            <a:r>
              <a:rPr lang="en-US" sz="2800" dirty="0" smtClean="0">
                <a:solidFill>
                  <a:srgbClr val="000000"/>
                </a:solidFill>
                <a:latin typeface="Palatino Linotype" pitchFamily="18" charset="0"/>
              </a:rPr>
              <a:t> 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de la population </a:t>
            </a:r>
            <a:r>
              <a:rPr lang="en-US" sz="2800" dirty="0" err="1">
                <a:solidFill>
                  <a:srgbClr val="000000"/>
                </a:solidFill>
                <a:latin typeface="Palatino Linotype" pitchFamily="18" charset="0"/>
              </a:rPr>
              <a:t>actuelle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Palatino Linotype" pitchFamily="18" charset="0"/>
              </a:rPr>
              <a:t>dépassent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Palatino Linotype" pitchFamily="18" charset="0"/>
              </a:rPr>
              <a:t>ceux</a:t>
            </a:r>
            <a:r>
              <a:rPr lang="en-US" sz="2800" dirty="0" smtClean="0">
                <a:solidFill>
                  <a:srgbClr val="000000"/>
                </a:solidFill>
                <a:latin typeface="Palatino Linotype" pitchFamily="18" charset="0"/>
              </a:rPr>
              <a:t> 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des </a:t>
            </a:r>
            <a:r>
              <a:rPr lang="en-US" sz="2800" dirty="0" err="1">
                <a:solidFill>
                  <a:srgbClr val="000000"/>
                </a:solidFill>
                <a:latin typeface="Palatino Linotype" pitchFamily="18" charset="0"/>
              </a:rPr>
              <a:t>années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latin typeface="Palatino Linotype" pitchFamily="18" charset="0"/>
              </a:rPr>
              <a:t>1930</a:t>
            </a:r>
          </a:p>
          <a:p>
            <a:pPr marL="608013" indent="-608013" hangingPunct="1">
              <a:lnSpc>
                <a:spcPct val="100000"/>
              </a:lnSpc>
              <a:spcBef>
                <a:spcPts val="600"/>
              </a:spcBef>
              <a:buAutoNum type="arabicPeriod" startAt="4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US" sz="2800" dirty="0" smtClean="0">
              <a:solidFill>
                <a:srgbClr val="000000"/>
              </a:solidFill>
              <a:latin typeface="Palatino Linotype" pitchFamily="18" charset="0"/>
            </a:endParaRPr>
          </a:p>
          <a:p>
            <a:pPr marL="608013" indent="-608013" hangingPunct="1">
              <a:lnSpc>
                <a:spcPct val="100000"/>
              </a:lnSpc>
              <a:spcBef>
                <a:spcPts val="600"/>
              </a:spcBef>
              <a:buAutoNum type="arabicPeriod" startAt="4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2800" dirty="0" smtClean="0">
                <a:solidFill>
                  <a:srgbClr val="000000"/>
                </a:solidFill>
                <a:latin typeface="Palatino Linotype" pitchFamily="18" charset="0"/>
              </a:rPr>
              <a:t>Les </a:t>
            </a:r>
            <a:r>
              <a:rPr lang="en-US" sz="2800" dirty="0" err="1">
                <a:solidFill>
                  <a:srgbClr val="000000"/>
                </a:solidFill>
                <a:latin typeface="Palatino Linotype" pitchFamily="18" charset="0"/>
              </a:rPr>
              <a:t>nourissons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Palatino Linotype" pitchFamily="18" charset="0"/>
              </a:rPr>
              <a:t>blancs</a:t>
            </a:r>
            <a:r>
              <a:rPr lang="en-US" sz="2800" dirty="0" smtClean="0">
                <a:solidFill>
                  <a:srgbClr val="000000"/>
                </a:solidFill>
                <a:latin typeface="Palatino Linotype" pitchFamily="18" charset="0"/>
              </a:rPr>
              <a:t> 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et noirs </a:t>
            </a:r>
            <a:r>
              <a:rPr lang="en-US" sz="2800" dirty="0" err="1">
                <a:solidFill>
                  <a:srgbClr val="000000"/>
                </a:solidFill>
                <a:latin typeface="Palatino Linotype" pitchFamily="18" charset="0"/>
              </a:rPr>
              <a:t>ont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 des</a:t>
            </a:r>
            <a:r>
              <a:rPr lang="en-US" sz="2800" b="1" i="1" dirty="0">
                <a:solidFill>
                  <a:srgbClr val="000000"/>
                </a:solidFill>
                <a:latin typeface="Palatino Linotype" pitchFamily="18" charset="0"/>
              </a:rPr>
              <a:t> </a:t>
            </a:r>
            <a:r>
              <a:rPr lang="en-US" sz="2800" b="1" u="sng" dirty="0" err="1">
                <a:solidFill>
                  <a:schemeClr val="accent1"/>
                </a:solidFill>
                <a:latin typeface="Palatino Linotype" pitchFamily="18" charset="0"/>
              </a:rPr>
              <a:t>résultats</a:t>
            </a:r>
            <a:r>
              <a:rPr lang="en-US" sz="2800" b="1" u="sng" dirty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US" sz="28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similaires</a:t>
            </a:r>
            <a:endParaRPr lang="en-US" sz="2800" b="1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marL="608013" indent="-608013" hangingPunct="1">
              <a:lnSpc>
                <a:spcPct val="100000"/>
              </a:lnSpc>
              <a:spcBef>
                <a:spcPts val="600"/>
              </a:spcBef>
              <a:buAutoNum type="arabicPeriod" startAt="4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US" sz="2800" i="1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marL="608013" indent="-608013" hangingPunct="1">
              <a:lnSpc>
                <a:spcPct val="100000"/>
              </a:lnSpc>
              <a:spcBef>
                <a:spcPts val="600"/>
              </a:spcBef>
              <a:buAutoNum type="arabicPeriod" startAt="4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2800" dirty="0" err="1" smtClean="0">
                <a:solidFill>
                  <a:srgbClr val="000000"/>
                </a:solidFill>
                <a:latin typeface="Palatino Linotype" pitchFamily="18" charset="0"/>
              </a:rPr>
              <a:t>Lorsqu'ils</a:t>
            </a:r>
            <a:r>
              <a:rPr lang="en-US" sz="2800" dirty="0" smtClean="0">
                <a:solidFill>
                  <a:srgbClr val="000000"/>
                </a:solidFill>
                <a:latin typeface="Palatino Linotype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Palatino Linotype" pitchFamily="18" charset="0"/>
              </a:rPr>
              <a:t>possèdent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 les </a:t>
            </a:r>
            <a:r>
              <a:rPr lang="en-US" sz="2800" dirty="0" err="1">
                <a:solidFill>
                  <a:srgbClr val="000000"/>
                </a:solidFill>
                <a:latin typeface="Palatino Linotype" pitchFamily="18" charset="0"/>
              </a:rPr>
              <a:t>mêmes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Palatino Linotype" pitchFamily="18" charset="0"/>
              </a:rPr>
              <a:t>connaissances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, les </a:t>
            </a:r>
            <a:r>
              <a:rPr lang="en-US" sz="2800" dirty="0" err="1">
                <a:solidFill>
                  <a:srgbClr val="000000"/>
                </a:solidFill>
                <a:latin typeface="Palatino Linotype" pitchFamily="18" charset="0"/>
              </a:rPr>
              <a:t>blancs</a:t>
            </a:r>
            <a:r>
              <a:rPr lang="en-US" sz="2800" dirty="0">
                <a:solidFill>
                  <a:srgbClr val="000000"/>
                </a:solidFill>
                <a:latin typeface="Palatino Linotype" pitchFamily="18" charset="0"/>
              </a:rPr>
              <a:t> et les noirs </a:t>
            </a:r>
            <a:r>
              <a:rPr lang="en-US" sz="2800" b="1" u="sng" dirty="0" err="1">
                <a:solidFill>
                  <a:schemeClr val="accent1"/>
                </a:solidFill>
                <a:latin typeface="Palatino Linotype" pitchFamily="18" charset="0"/>
              </a:rPr>
              <a:t>performent</a:t>
            </a:r>
            <a:r>
              <a:rPr lang="en-US" sz="2800" b="1" u="sng" dirty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US" sz="2800" b="1" u="sng" dirty="0" err="1">
                <a:solidFill>
                  <a:schemeClr val="accent1"/>
                </a:solidFill>
                <a:latin typeface="Palatino Linotype" pitchFamily="18" charset="0"/>
              </a:rPr>
              <a:t>également</a:t>
            </a:r>
            <a:r>
              <a:rPr lang="en-US" sz="2800" b="1" u="sng" dirty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US" sz="2800" b="1" u="sng" dirty="0" err="1">
                <a:solidFill>
                  <a:schemeClr val="accent1"/>
                </a:solidFill>
                <a:latin typeface="Palatino Linotype" pitchFamily="18" charset="0"/>
              </a:rPr>
              <a:t>dans</a:t>
            </a:r>
            <a:r>
              <a:rPr lang="en-US" sz="2800" b="1" u="sng" dirty="0">
                <a:solidFill>
                  <a:schemeClr val="accent1"/>
                </a:solidFill>
                <a:latin typeface="Palatino Linotype" pitchFamily="18" charset="0"/>
              </a:rPr>
              <a:t> le </a:t>
            </a:r>
            <a:r>
              <a:rPr lang="en-US" sz="2800" b="1" u="sng" dirty="0" err="1">
                <a:solidFill>
                  <a:schemeClr val="accent1"/>
                </a:solidFill>
                <a:latin typeface="Palatino Linotype" pitchFamily="18" charset="0"/>
              </a:rPr>
              <a:t>traitement</a:t>
            </a:r>
            <a:r>
              <a:rPr lang="en-US" sz="2800" b="1" u="sng" dirty="0">
                <a:solidFill>
                  <a:schemeClr val="accent1"/>
                </a:solidFill>
                <a:latin typeface="Palatino Linotype" pitchFamily="18" charset="0"/>
              </a:rPr>
              <a:t> de </a:t>
            </a:r>
            <a:r>
              <a:rPr lang="en-US" sz="2800" b="1" u="sng" dirty="0" err="1">
                <a:solidFill>
                  <a:schemeClr val="accent1"/>
                </a:solidFill>
                <a:latin typeface="Palatino Linotype" pitchFamily="18" charset="0"/>
              </a:rPr>
              <a:t>l'information</a:t>
            </a:r>
            <a:endParaRPr lang="en-US" sz="2800" b="1" u="sng" dirty="0">
              <a:solidFill>
                <a:schemeClr val="accent1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>
            <a:spLocks noGrp="1" noChangeArrowheads="1"/>
          </p:cNvSpPr>
          <p:nvPr>
            <p:ph type="title"/>
          </p:nvPr>
        </p:nvSpPr>
        <p:spPr>
          <a:xfrm>
            <a:off x="395536" y="620688"/>
            <a:ext cx="8229600" cy="936104"/>
          </a:xfrm>
          <a:ln/>
        </p:spPr>
        <p:txBody>
          <a:bodyPr tIns="38808">
            <a:normAutofit/>
          </a:bodyPr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600" dirty="0" smtClean="0">
                <a:latin typeface="Palatino Linotype" pitchFamily="18" charset="0"/>
              </a:rPr>
              <a:t>Intelligence : La </a:t>
            </a:r>
            <a:r>
              <a:rPr lang="fr-CA" sz="3600" dirty="0">
                <a:latin typeface="Palatino Linotype" pitchFamily="18" charset="0"/>
              </a:rPr>
              <a:t>questions des biais</a:t>
            </a:r>
          </a:p>
        </p:txBody>
      </p:sp>
      <p:sp>
        <p:nvSpPr>
          <p:cNvPr id="45058" name="Rectangle 2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323528" y="1988840"/>
            <a:ext cx="8568952" cy="4680520"/>
          </a:xfrm>
          <a:prstGeom prst="rect">
            <a:avLst/>
          </a:prstGeom>
          <a:noFill/>
          <a:ln/>
        </p:spPr>
        <p:txBody>
          <a:bodyPr lIns="0" tIns="28224" rIns="0" bIns="0" anchor="ctr">
            <a:normAutofit/>
          </a:bodyPr>
          <a:lstStyle/>
          <a:p>
            <a:pPr marL="0" indent="0"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>
                <a:latin typeface="Palatino Linotype" pitchFamily="18" charset="0"/>
              </a:rPr>
              <a:t>Les tests </a:t>
            </a:r>
            <a:r>
              <a:rPr lang="fr-CA" sz="2800" dirty="0" smtClean="0">
                <a:latin typeface="Palatino Linotype" pitchFamily="18" charset="0"/>
              </a:rPr>
              <a:t>d‘intelligence </a:t>
            </a:r>
            <a:r>
              <a:rPr lang="fr-CA" sz="2800" dirty="0">
                <a:latin typeface="Palatino Linotype" pitchFamily="18" charset="0"/>
              </a:rPr>
              <a:t>sont-ils inappropriés et biaisés</a:t>
            </a:r>
            <a:r>
              <a:rPr lang="fr-CA" sz="2800" dirty="0" smtClean="0">
                <a:latin typeface="Palatino Linotype" pitchFamily="18" charset="0"/>
              </a:rPr>
              <a:t>?</a:t>
            </a:r>
          </a:p>
          <a:p>
            <a:pPr marL="0" indent="0">
              <a:spcAft>
                <a:spcPct val="0"/>
              </a:spcAft>
              <a:buFont typeface="Wingdings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000" dirty="0" smtClean="0">
                <a:latin typeface="Palatino Linotype" pitchFamily="18" charset="0"/>
              </a:rPr>
              <a:t>Est-ce qu’ils détectent des différences de performance liées à la </a:t>
            </a:r>
            <a:r>
              <a:rPr lang="fr-CA" sz="3000" b="1" u="sng" dirty="0" smtClean="0">
                <a:solidFill>
                  <a:schemeClr val="accent1"/>
                </a:solidFill>
                <a:latin typeface="Palatino Linotype" pitchFamily="18" charset="0"/>
              </a:rPr>
              <a:t>culture</a:t>
            </a:r>
            <a:r>
              <a:rPr lang="fr-CA" sz="3000" dirty="0" smtClean="0">
                <a:latin typeface="Palatino Linotype" pitchFamily="18" charset="0"/>
              </a:rPr>
              <a:t>?</a:t>
            </a:r>
          </a:p>
          <a:p>
            <a:pPr marL="365760" lvl="1" indent="0">
              <a:spcAft>
                <a:spcPct val="0"/>
              </a:spcAft>
              <a:buFont typeface="Wingdings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2800" dirty="0">
              <a:latin typeface="Palatino Linotype" pitchFamily="18" charset="0"/>
            </a:endParaRPr>
          </a:p>
          <a:p>
            <a:pPr marL="365760" lvl="1" indent="0">
              <a:spcAft>
                <a:spcPct val="0"/>
              </a:spcAft>
              <a:buFont typeface="Wingdings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 smtClean="0">
                <a:latin typeface="Palatino Linotype" pitchFamily="18" charset="0"/>
              </a:rPr>
              <a:t>BIAISÉS car…</a:t>
            </a:r>
            <a:endParaRPr lang="fr-CA" sz="2800" b="1" dirty="0" smtClean="0">
              <a:latin typeface="Palatino Linotype" pitchFamily="18" charset="0"/>
            </a:endParaRPr>
          </a:p>
          <a:p>
            <a:pPr marL="365760" lvl="1" indent="0">
              <a:spcAft>
                <a:spcPct val="0"/>
              </a:spcAft>
              <a:buFont typeface="Wingdings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2800" dirty="0">
              <a:latin typeface="Palatino Linotype" pitchFamily="18" charset="0"/>
            </a:endParaRPr>
          </a:p>
          <a:p>
            <a:pPr marL="365760" lvl="1" indent="0">
              <a:spcAft>
                <a:spcPct val="0"/>
              </a:spcAft>
              <a:buFont typeface="Wingdings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 smtClean="0">
                <a:latin typeface="Palatino Linotype" pitchFamily="18" charset="0"/>
              </a:rPr>
              <a:t>NON BIAISÉS car…</a:t>
            </a:r>
            <a:endParaRPr lang="fr-CA" sz="28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>
            <a:normAutofit/>
          </a:bodyPr>
          <a:lstStyle/>
          <a:p>
            <a:r>
              <a:rPr lang="en-CA" sz="3600" dirty="0" smtClean="0">
                <a:latin typeface="Palatino Linotype" pitchFamily="18" charset="0"/>
              </a:rPr>
              <a:t>Intelligence: menace des </a:t>
            </a:r>
            <a:r>
              <a:rPr lang="en-CA" sz="3600" dirty="0" err="1" smtClean="0">
                <a:latin typeface="Palatino Linotype" pitchFamily="18" charset="0"/>
              </a:rPr>
              <a:t>stéréotypes</a:t>
            </a:r>
            <a:endParaRPr lang="en-CA" sz="3600" dirty="0">
              <a:latin typeface="Palatino Linotype" pitchFamily="18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0" y="3212976"/>
            <a:ext cx="3131840" cy="252028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CA" sz="2400" dirty="0" err="1" smtClean="0">
                <a:latin typeface="Palatino Linotype" pitchFamily="18" charset="0"/>
              </a:rPr>
              <a:t>Stéréotypes</a:t>
            </a:r>
            <a:r>
              <a:rPr lang="en-CA" sz="2400" dirty="0" smtClean="0">
                <a:latin typeface="Palatino Linotype" pitchFamily="18" charset="0"/>
              </a:rPr>
              <a:t> à propos d’un </a:t>
            </a:r>
            <a:r>
              <a:rPr lang="en-CA" sz="2400" dirty="0" err="1" smtClean="0">
                <a:latin typeface="Palatino Linotype" pitchFamily="18" charset="0"/>
              </a:rPr>
              <a:t>groupe</a:t>
            </a:r>
            <a:endParaRPr lang="en-CA" sz="2400" dirty="0" smtClean="0">
              <a:latin typeface="Palatino Linotype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3707904" y="2420888"/>
            <a:ext cx="2016224" cy="151216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CA" sz="2400" dirty="0" err="1" smtClean="0">
                <a:latin typeface="Palatino Linotype" pitchFamily="18" charset="0"/>
              </a:rPr>
              <a:t>Anxiété</a:t>
            </a:r>
            <a:endParaRPr lang="en-CA" sz="2400" dirty="0">
              <a:latin typeface="Palatino Linotype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635896" y="5301208"/>
            <a:ext cx="2664296" cy="7703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CA" sz="2400" dirty="0" err="1" smtClean="0">
                <a:latin typeface="Palatino Linotype" pitchFamily="18" charset="0"/>
              </a:rPr>
              <a:t>Désidentification</a:t>
            </a:r>
            <a:endParaRPr lang="en-CA" sz="2400" dirty="0">
              <a:latin typeface="Palatino Linotype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092280" y="2924944"/>
            <a:ext cx="2051720" cy="122413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CA" sz="2400" dirty="0" err="1" smtClean="0">
                <a:latin typeface="Palatino Linotype" pitchFamily="18" charset="0"/>
              </a:rPr>
              <a:t>Diminue</a:t>
            </a:r>
            <a:r>
              <a:rPr lang="en-CA" sz="2400" dirty="0" smtClean="0">
                <a:latin typeface="Palatino Linotype" pitchFamily="18" charset="0"/>
              </a:rPr>
              <a:t> la performance</a:t>
            </a:r>
            <a:endParaRPr lang="en-CA" sz="2400" dirty="0">
              <a:latin typeface="Palatino Linotype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7092280" y="4797152"/>
            <a:ext cx="2051720" cy="129614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CA" sz="2400" dirty="0" err="1" smtClean="0">
                <a:latin typeface="Palatino Linotype" pitchFamily="18" charset="0"/>
              </a:rPr>
              <a:t>Diminue</a:t>
            </a:r>
            <a:r>
              <a:rPr lang="en-CA" sz="2400" dirty="0" smtClean="0">
                <a:latin typeface="Palatino Linotype" pitchFamily="18" charset="0"/>
              </a:rPr>
              <a:t> la motivation</a:t>
            </a:r>
            <a:endParaRPr lang="en-CA" sz="2400" dirty="0">
              <a:latin typeface="Palatino Linotype" pitchFamily="18" charset="0"/>
            </a:endParaRPr>
          </a:p>
        </p:txBody>
      </p:sp>
      <p:sp>
        <p:nvSpPr>
          <p:cNvPr id="9" name="Right Arrow 8"/>
          <p:cNvSpPr/>
          <p:nvPr/>
        </p:nvSpPr>
        <p:spPr>
          <a:xfrm>
            <a:off x="2483768" y="3068960"/>
            <a:ext cx="1152128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" name="Right Arrow 9"/>
          <p:cNvSpPr/>
          <p:nvPr/>
        </p:nvSpPr>
        <p:spPr>
          <a:xfrm>
            <a:off x="2555776" y="5445224"/>
            <a:ext cx="1008112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5868144" y="3212976"/>
            <a:ext cx="1152128" cy="28803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6372200" y="5229200"/>
            <a:ext cx="648072" cy="4320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40573" y="1700808"/>
            <a:ext cx="9003427" cy="435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dirty="0" err="1" smtClean="0">
                <a:latin typeface="Palatino Linotype" pitchFamily="18" charset="0"/>
              </a:rPr>
              <a:t>L’appréhension</a:t>
            </a:r>
            <a:r>
              <a:rPr lang="en-CA" sz="2400" dirty="0" smtClean="0">
                <a:latin typeface="Palatino Linotype" pitchFamily="18" charset="0"/>
              </a:rPr>
              <a:t> </a:t>
            </a:r>
            <a:r>
              <a:rPr lang="en-CA" sz="2400" dirty="0" err="1" smtClean="0">
                <a:latin typeface="Palatino Linotype" pitchFamily="18" charset="0"/>
              </a:rPr>
              <a:t>envers</a:t>
            </a:r>
            <a:r>
              <a:rPr lang="en-CA" sz="2400" dirty="0" smtClean="0">
                <a:latin typeface="Palatino Linotype" pitchFamily="18" charset="0"/>
              </a:rPr>
              <a:t> un test </a:t>
            </a:r>
            <a:r>
              <a:rPr lang="en-CA" sz="2400" dirty="0" err="1" smtClean="0">
                <a:latin typeface="Palatino Linotype" pitchFamily="18" charset="0"/>
              </a:rPr>
              <a:t>peut</a:t>
            </a:r>
            <a:r>
              <a:rPr lang="en-CA" sz="2400" dirty="0" smtClean="0">
                <a:latin typeface="Palatino Linotype" pitchFamily="18" charset="0"/>
              </a:rPr>
              <a:t> influencer </a:t>
            </a:r>
            <a:r>
              <a:rPr lang="en-CA" sz="2400" dirty="0" err="1" smtClean="0">
                <a:latin typeface="Palatino Linotype" pitchFamily="18" charset="0"/>
              </a:rPr>
              <a:t>notre</a:t>
            </a:r>
            <a:r>
              <a:rPr lang="en-CA" sz="2400" dirty="0" smtClean="0">
                <a:latin typeface="Palatino Linotype" pitchFamily="18" charset="0"/>
              </a:rPr>
              <a:t> performance</a:t>
            </a:r>
            <a:endParaRPr lang="en-CA" sz="2400" dirty="0"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/>
          <p:cNvSpPr>
            <a:spLocks noGrp="1" noChangeArrowheads="1"/>
          </p:cNvSpPr>
          <p:nvPr>
            <p:ph type="title"/>
          </p:nvPr>
        </p:nvSpPr>
        <p:spPr>
          <a:xfrm>
            <a:off x="467544" y="548680"/>
            <a:ext cx="8229600" cy="889223"/>
          </a:xfrm>
          <a:ln/>
        </p:spPr>
        <p:txBody>
          <a:bodyPr tIns="38808">
            <a:normAutofit/>
          </a:bodyPr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600" dirty="0" smtClean="0">
                <a:latin typeface="Palatino Linotype" pitchFamily="18" charset="0"/>
              </a:rPr>
              <a:t>Intelligence : La questions des biais</a:t>
            </a:r>
            <a:endParaRPr lang="fr-CA" sz="3600" dirty="0">
              <a:latin typeface="Palatino Linotype" pitchFamily="18" charset="0"/>
            </a:endParaRPr>
          </a:p>
        </p:txBody>
      </p:sp>
      <p:sp>
        <p:nvSpPr>
          <p:cNvPr id="46082" name="Rectangle 2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467544" y="1700808"/>
            <a:ext cx="8362826" cy="4968552"/>
          </a:xfrm>
          <a:prstGeom prst="rect">
            <a:avLst/>
          </a:prstGeom>
          <a:noFill/>
          <a:ln/>
        </p:spPr>
        <p:txBody>
          <a:bodyPr lIns="0" tIns="28224" rIns="0" bIns="0" anchor="ctr">
            <a:noAutofit/>
          </a:bodyPr>
          <a:lstStyle/>
          <a:p>
            <a:pPr marL="514350" indent="-514350"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3200" dirty="0" smtClean="0">
                <a:solidFill>
                  <a:schemeClr val="accent1"/>
                </a:solidFill>
                <a:latin typeface="Palatino Linotype" pitchFamily="18" charset="0"/>
              </a:rPr>
              <a:t>Conclusion:</a:t>
            </a:r>
          </a:p>
          <a:p>
            <a:pPr marL="514350" indent="-514350">
              <a:spcAft>
                <a:spcPct val="0"/>
              </a:spcAft>
              <a:buFont typeface="+mj-lt"/>
              <a:buAutoNum type="arabicPeriod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 smtClean="0">
                <a:latin typeface="Palatino Linotype" pitchFamily="18" charset="0"/>
              </a:rPr>
              <a:t>Les </a:t>
            </a:r>
            <a:r>
              <a:rPr lang="fr-CA" sz="2800" dirty="0">
                <a:latin typeface="Palatino Linotype" pitchFamily="18" charset="0"/>
              </a:rPr>
              <a:t>tests sont </a:t>
            </a:r>
            <a:r>
              <a:rPr lang="fr-CA" sz="2800" b="1" u="sng" dirty="0">
                <a:solidFill>
                  <a:schemeClr val="accent1"/>
                </a:solidFill>
                <a:latin typeface="Palatino Linotype" pitchFamily="18" charset="0"/>
              </a:rPr>
              <a:t>biaisés en partie </a:t>
            </a:r>
            <a:r>
              <a:rPr lang="fr-CA" sz="2800" dirty="0">
                <a:latin typeface="Palatino Linotype" pitchFamily="18" charset="0"/>
              </a:rPr>
              <a:t>(</a:t>
            </a:r>
            <a:r>
              <a:rPr lang="fr-CA" sz="2800" dirty="0" smtClean="0">
                <a:latin typeface="Palatino Linotype" pitchFamily="18" charset="0"/>
              </a:rPr>
              <a:t>culture) </a:t>
            </a:r>
            <a:r>
              <a:rPr lang="fr-CA" sz="2800" b="1" u="sng" dirty="0" smtClean="0">
                <a:latin typeface="Palatino Linotype" pitchFamily="18" charset="0"/>
              </a:rPr>
              <a:t>Mais</a:t>
            </a:r>
            <a:r>
              <a:rPr lang="fr-CA" sz="2800" dirty="0" smtClean="0">
                <a:latin typeface="Palatino Linotype" pitchFamily="18" charset="0"/>
              </a:rPr>
              <a:t> </a:t>
            </a:r>
            <a:r>
              <a:rPr lang="fr-CA" sz="2800" dirty="0">
                <a:latin typeface="Palatino Linotype" pitchFamily="18" charset="0"/>
              </a:rPr>
              <a:t>ne le sont </a:t>
            </a:r>
            <a:r>
              <a:rPr lang="fr-CA" sz="2800" b="1" u="sng" dirty="0">
                <a:solidFill>
                  <a:schemeClr val="accent1"/>
                </a:solidFill>
                <a:latin typeface="Palatino Linotype" pitchFamily="18" charset="0"/>
              </a:rPr>
              <a:t>pas scientifiquement </a:t>
            </a:r>
            <a:r>
              <a:rPr lang="fr-CA" sz="2800" dirty="0">
                <a:latin typeface="Palatino Linotype" pitchFamily="18" charset="0"/>
              </a:rPr>
              <a:t>(valeur </a:t>
            </a:r>
            <a:r>
              <a:rPr lang="fr-CA" sz="2800" dirty="0" smtClean="0">
                <a:latin typeface="Palatino Linotype" pitchFamily="18" charset="0"/>
              </a:rPr>
              <a:t>prédictive)</a:t>
            </a:r>
          </a:p>
          <a:p>
            <a:pPr marL="514350" indent="-514350">
              <a:spcAft>
                <a:spcPct val="0"/>
              </a:spcAft>
              <a:buFont typeface="+mj-lt"/>
              <a:buAutoNum type="arabicPeriod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2800" dirty="0" smtClean="0">
              <a:latin typeface="Palatino Linotype" pitchFamily="18" charset="0"/>
            </a:endParaRPr>
          </a:p>
          <a:p>
            <a:pPr marL="514350" indent="-514350">
              <a:spcAft>
                <a:spcPct val="0"/>
              </a:spcAft>
              <a:buFont typeface="+mj-lt"/>
              <a:buAutoNum type="arabicPeriod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 smtClean="0">
                <a:latin typeface="Palatino Linotype" pitchFamily="18" charset="0"/>
              </a:rPr>
              <a:t>Les </a:t>
            </a:r>
            <a:r>
              <a:rPr lang="fr-CA" sz="2800" dirty="0">
                <a:latin typeface="Palatino Linotype" pitchFamily="18" charset="0"/>
              </a:rPr>
              <a:t>tests </a:t>
            </a:r>
            <a:r>
              <a:rPr lang="fr-CA" sz="2800" b="1" u="sng" dirty="0">
                <a:solidFill>
                  <a:schemeClr val="accent1"/>
                </a:solidFill>
                <a:latin typeface="Palatino Linotype" pitchFamily="18" charset="0"/>
              </a:rPr>
              <a:t>sont discriminatoires </a:t>
            </a:r>
            <a:r>
              <a:rPr lang="fr-CA" sz="2800" dirty="0">
                <a:latin typeface="Palatino Linotype" pitchFamily="18" charset="0"/>
              </a:rPr>
              <a:t>en partie (distinguent les individus) </a:t>
            </a:r>
            <a:r>
              <a:rPr lang="fr-CA" sz="2800" b="1" u="sng" dirty="0">
                <a:latin typeface="Palatino Linotype" pitchFamily="18" charset="0"/>
              </a:rPr>
              <a:t>Mais</a:t>
            </a:r>
            <a:r>
              <a:rPr lang="fr-CA" sz="2800" dirty="0">
                <a:latin typeface="Palatino Linotype" pitchFamily="18" charset="0"/>
              </a:rPr>
              <a:t> leur </a:t>
            </a:r>
            <a:r>
              <a:rPr lang="fr-CA" sz="2800" b="1" u="sng" dirty="0">
                <a:solidFill>
                  <a:schemeClr val="accent1"/>
                </a:solidFill>
                <a:latin typeface="Palatino Linotype" pitchFamily="18" charset="0"/>
              </a:rPr>
              <a:t>but</a:t>
            </a:r>
            <a:r>
              <a:rPr lang="fr-CA" sz="2800" dirty="0">
                <a:latin typeface="Palatino Linotype" pitchFamily="18" charset="0"/>
              </a:rPr>
              <a:t> est de </a:t>
            </a:r>
            <a:r>
              <a:rPr lang="fr-CA" sz="2800" b="1" u="sng" dirty="0">
                <a:solidFill>
                  <a:schemeClr val="accent1"/>
                </a:solidFill>
                <a:latin typeface="Palatino Linotype" pitchFamily="18" charset="0"/>
              </a:rPr>
              <a:t>réduire la discrimination </a:t>
            </a:r>
            <a:r>
              <a:rPr lang="fr-CA" sz="2800" dirty="0">
                <a:latin typeface="Palatino Linotype" pitchFamily="18" charset="0"/>
              </a:rPr>
              <a:t>(mesure objective) </a:t>
            </a:r>
            <a:endParaRPr lang="fr-CA" sz="2800" dirty="0" smtClean="0">
              <a:latin typeface="Palatino Linotype" pitchFamily="18" charset="0"/>
            </a:endParaRPr>
          </a:p>
          <a:p>
            <a:pPr marL="514350" indent="-514350">
              <a:spcAft>
                <a:spcPct val="0"/>
              </a:spcAft>
              <a:buFont typeface="+mj-lt"/>
              <a:buAutoNum type="arabicPeriod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fr-CA" sz="2800" dirty="0" smtClean="0">
              <a:latin typeface="Palatino Linotype" pitchFamily="18" charset="0"/>
            </a:endParaRPr>
          </a:p>
          <a:p>
            <a:pPr marL="514350" indent="-514350">
              <a:spcAft>
                <a:spcPct val="0"/>
              </a:spcAft>
              <a:buFont typeface="+mj-lt"/>
              <a:buAutoNum type="arabicPeriod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fr-CA" sz="2800" dirty="0" smtClean="0">
                <a:latin typeface="Palatino Linotype" pitchFamily="18" charset="0"/>
              </a:rPr>
              <a:t>Les </a:t>
            </a:r>
            <a:r>
              <a:rPr lang="fr-CA" sz="2800" dirty="0">
                <a:latin typeface="Palatino Linotype" pitchFamily="18" charset="0"/>
              </a:rPr>
              <a:t>résultats aux tests = qu'une partie de notre compétence personnelle!!!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0</TotalTime>
  <Words>1449</Words>
  <Application>Microsoft Office PowerPoint</Application>
  <PresentationFormat>On-screen Show (4:3)</PresentationFormat>
  <Paragraphs>492</Paragraphs>
  <Slides>52</Slides>
  <Notes>51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3" baseType="lpstr">
      <vt:lpstr>Flow</vt:lpstr>
      <vt:lpstr>L’intelligence Chapitre 10</vt:lpstr>
      <vt:lpstr>Qu’est-ce que l’intelligence?  Comment reconnaît-on quelqu’un d’intelligent?    Vidéo 1: “Savant Syndrôme”  </vt:lpstr>
      <vt:lpstr>Qu’est-ce que l’intelligence?</vt:lpstr>
      <vt:lpstr>Définir l'Intelligence</vt:lpstr>
      <vt:lpstr>PowerPoint Presentation</vt:lpstr>
      <vt:lpstr>Définir l’intelligence: Théorie des intelligences multiples</vt:lpstr>
      <vt:lpstr>Définir l’intelligence: Théorie des intelligences multiples</vt:lpstr>
      <vt:lpstr>Définir l’intelligence: Intelligence et Créativité</vt:lpstr>
      <vt:lpstr>PowerPoint Presentation</vt:lpstr>
      <vt:lpstr>Définir l’intelligence:  L’Intelligence émotionnelle</vt:lpstr>
      <vt:lpstr>Définir l’intelligence:  L’intelligence émotionnelle </vt:lpstr>
      <vt:lpstr>PowerPoint Presentation</vt:lpstr>
      <vt:lpstr>PowerPoint Presentation</vt:lpstr>
      <vt:lpstr>Évaluer l'Intelligence</vt:lpstr>
      <vt:lpstr>PowerPoint Presentation</vt:lpstr>
      <vt:lpstr>Évaluer l'Intelligence : Origine des tests</vt:lpstr>
      <vt:lpstr>PowerPoint Presentation</vt:lpstr>
      <vt:lpstr>Évaluer l’intelligence: Construction et Qualités des tests</vt:lpstr>
      <vt:lpstr>Évaluer l’intelligence : Qualité des tests</vt:lpstr>
      <vt:lpstr>PowerPoint Presentation</vt:lpstr>
      <vt:lpstr>Évaluer l’intelligence : Qualité des tests</vt:lpstr>
      <vt:lpstr>La dynamique de l'Intelligence</vt:lpstr>
      <vt:lpstr>La dynamique de l’intelligence: Les études démontrent que...</vt:lpstr>
      <vt:lpstr>Est-ce que l’on perd notre intelligence en vieillissant?</vt:lpstr>
      <vt:lpstr>Psychologie du développement: Âge adulte</vt:lpstr>
      <vt:lpstr> Psychologie du développement: Âge adulte</vt:lpstr>
      <vt:lpstr> Psychologie du développement: Âge adulte</vt:lpstr>
      <vt:lpstr> Psychologie du développement: Âge adulte</vt:lpstr>
      <vt:lpstr>La dynamique de l’intelligence:  Stabilité de l’intelligence</vt:lpstr>
      <vt:lpstr>PowerPoint Presentation</vt:lpstr>
      <vt:lpstr>La dynamique de l’intelligence:  Les extrêmes de l'Intelligence</vt:lpstr>
      <vt:lpstr>La dynamique de l’intelligence:  Les extrêmes de l'Intelligence</vt:lpstr>
      <vt:lpstr>Est-ce que les gens intelligents sont plus heureux?</vt:lpstr>
      <vt:lpstr>Intelligence: Inné ou Acquis</vt:lpstr>
      <vt:lpstr>Intelligence: Ce qui appuie l’inné</vt:lpstr>
      <vt:lpstr>L’inné et l’acquis: Les études de jumeaux et d’adoption</vt:lpstr>
      <vt:lpstr>PowerPoint Presentation</vt:lpstr>
      <vt:lpstr>L’inné et l’acquis: Ce qui appuie l’acquis...</vt:lpstr>
      <vt:lpstr>L'inné et l'acquis: L’environnement</vt:lpstr>
      <vt:lpstr>L'Inné et l'acquis: L'éducation scolaire</vt:lpstr>
      <vt:lpstr>L’inné et l’acquis</vt:lpstr>
      <vt:lpstr>Intelligence: Différences entre les groupes  </vt:lpstr>
      <vt:lpstr>Intelligence: Ressemblances &amp; différences entre les sexes </vt:lpstr>
      <vt:lpstr>PowerPoint Presentation</vt:lpstr>
      <vt:lpstr>Intelligence:  Résumé des différences hommes-femmes</vt:lpstr>
      <vt:lpstr>Intelligence: Ressemblances et différences ethniques</vt:lpstr>
      <vt:lpstr>Intelligence: Ressemblances et différences ethniques</vt:lpstr>
      <vt:lpstr>PowerPoint Presentation</vt:lpstr>
      <vt:lpstr>PowerPoint Presentation</vt:lpstr>
      <vt:lpstr>Intelligence : La questions des biais</vt:lpstr>
      <vt:lpstr>Intelligence: menace des stéréotypes</vt:lpstr>
      <vt:lpstr>Intelligence : La questions des biais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2016-09-10T23:11:20Z</dcterms:created>
  <dcterms:modified xsi:type="dcterms:W3CDTF">2016-09-14T16:26:17Z</dcterms:modified>
</cp:coreProperties>
</file>