
<file path=[Content_Types].xml><?xml version="1.0" encoding="utf-8"?>
<Types xmlns="http://schemas.openxmlformats.org/package/2006/content-types">
  <Default Extension="xml" ContentType="application/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6.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7.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8.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9.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0.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1.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12.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13.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14.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notesSlides/notesSlide15.xml" ContentType="application/vnd.openxmlformats-officedocument.presentationml.notesSlide+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notesSlides/notesSlide16.xml" ContentType="application/vnd.openxmlformats-officedocument.presentationml.notesSlide+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notesSlides/notesSlide17.xml" ContentType="application/vnd.openxmlformats-officedocument.presentationml.notesSlide+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18.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notesSlides/notesSlide19.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notesSlides/notesSlide20.xml" ContentType="application/vnd.openxmlformats-officedocument.presentationml.notesSlide+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21.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notesSlides/notesSlide22.xml" ContentType="application/vnd.openxmlformats-officedocument.presentationml.notesSlide+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notesSlides/notesSlide23.xml" ContentType="application/vnd.openxmlformats-officedocument.presentationml.notesSlide+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notesSlides/notesSlide24.xml" ContentType="application/vnd.openxmlformats-officedocument.presentationml.notesSlide+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notesSlides/notesSlide25.xml" ContentType="application/vnd.openxmlformats-officedocument.presentationml.notesSlide+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notesSlides/notesSlide26.xml" ContentType="application/vnd.openxmlformats-officedocument.presentationml.notesSlide+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30"/>
  </p:notesMasterIdLst>
  <p:handoutMasterIdLst>
    <p:handoutMasterId r:id="rId31"/>
  </p:handoutMasterIdLst>
  <p:sldIdLst>
    <p:sldId id="419" r:id="rId2"/>
    <p:sldId id="499" r:id="rId3"/>
    <p:sldId id="643" r:id="rId4"/>
    <p:sldId id="612" r:id="rId5"/>
    <p:sldId id="644" r:id="rId6"/>
    <p:sldId id="618" r:id="rId7"/>
    <p:sldId id="619" r:id="rId8"/>
    <p:sldId id="645" r:id="rId9"/>
    <p:sldId id="620" r:id="rId10"/>
    <p:sldId id="621" r:id="rId11"/>
    <p:sldId id="622" r:id="rId12"/>
    <p:sldId id="623" r:id="rId13"/>
    <p:sldId id="646" r:id="rId14"/>
    <p:sldId id="647" r:id="rId15"/>
    <p:sldId id="648" r:id="rId16"/>
    <p:sldId id="650" r:id="rId17"/>
    <p:sldId id="651" r:id="rId18"/>
    <p:sldId id="652" r:id="rId19"/>
    <p:sldId id="653" r:id="rId20"/>
    <p:sldId id="654" r:id="rId21"/>
    <p:sldId id="656" r:id="rId22"/>
    <p:sldId id="657" r:id="rId23"/>
    <p:sldId id="658" r:id="rId24"/>
    <p:sldId id="659" r:id="rId25"/>
    <p:sldId id="660" r:id="rId26"/>
    <p:sldId id="661" r:id="rId27"/>
    <p:sldId id="662" r:id="rId28"/>
    <p:sldId id="66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843E843-576C-4BF6-9361-E68E64B6A129}">
          <p14:sldIdLst>
            <p14:sldId id="419"/>
            <p14:sldId id="499"/>
            <p14:sldId id="643"/>
            <p14:sldId id="612"/>
            <p14:sldId id="644"/>
            <p14:sldId id="618"/>
          </p14:sldIdLst>
        </p14:section>
        <p14:section name="Untitled Section" id="{4C56BC15-1ED6-4E03-AFB5-BEBA59A1CD81}">
          <p14:sldIdLst>
            <p14:sldId id="619"/>
            <p14:sldId id="645"/>
            <p14:sldId id="620"/>
            <p14:sldId id="621"/>
            <p14:sldId id="622"/>
            <p14:sldId id="623"/>
            <p14:sldId id="646"/>
            <p14:sldId id="647"/>
            <p14:sldId id="648"/>
            <p14:sldId id="650"/>
            <p14:sldId id="651"/>
            <p14:sldId id="652"/>
            <p14:sldId id="653"/>
            <p14:sldId id="654"/>
            <p14:sldId id="656"/>
            <p14:sldId id="657"/>
            <p14:sldId id="658"/>
            <p14:sldId id="659"/>
            <p14:sldId id="660"/>
            <p14:sldId id="661"/>
            <p14:sldId id="662"/>
            <p14:sldId id="66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09" autoAdjust="0"/>
    <p:restoredTop sz="94705" autoAdjust="0"/>
  </p:normalViewPr>
  <p:slideViewPr>
    <p:cSldViewPr>
      <p:cViewPr varScale="1">
        <p:scale>
          <a:sx n="108" d="100"/>
          <a:sy n="108" d="100"/>
        </p:scale>
        <p:origin x="1632" y="19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notesMaster" Target="notesMasters/notesMaster1.xml"/><Relationship Id="rId31" Type="http://schemas.openxmlformats.org/officeDocument/2006/relationships/handoutMaster" Target="handoutMasters/handoutMaster1.xml"/><Relationship Id="rId32" Type="http://schemas.openxmlformats.org/officeDocument/2006/relationships/presProps" Target="pres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viewProps" Target="viewProps.xml"/><Relationship Id="rId34" Type="http://schemas.openxmlformats.org/officeDocument/2006/relationships/theme" Target="theme/theme1.xml"/><Relationship Id="rId3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56465D-A617-4B85-8913-0ADE6616A566}"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en-CA"/>
        </a:p>
      </dgm:t>
    </dgm:pt>
    <dgm:pt modelId="{D60A75A4-47F5-4368-81E4-6C9EBD627398}">
      <dgm:prSet phldrT="[Text]" custT="1"/>
      <dgm:spPr>
        <a:solidFill>
          <a:srgbClr val="002060"/>
        </a:solidFill>
        <a:ln w="76200">
          <a:solidFill>
            <a:srgbClr val="FFFF00"/>
          </a:solidFill>
        </a:ln>
      </dgm:spPr>
      <dgm:t>
        <a:bodyPr/>
        <a:lstStyle/>
        <a:p>
          <a:pPr algn="ctr"/>
          <a:endParaRPr lang="en-CA" sz="2400" b="1" dirty="0" smtClean="0">
            <a:solidFill>
              <a:srgbClr val="FFFF00"/>
            </a:solidFill>
          </a:endParaRPr>
        </a:p>
        <a:p>
          <a:pPr algn="ctr"/>
          <a:r>
            <a:rPr lang="en-CA" sz="3200" b="1" dirty="0" smtClean="0">
              <a:solidFill>
                <a:srgbClr val="FFFF00"/>
              </a:solidFill>
            </a:rPr>
            <a:t>La relation </a:t>
          </a:r>
        </a:p>
        <a:p>
          <a:pPr algn="ctr"/>
          <a:r>
            <a:rPr lang="en-CA" sz="3200" b="1" dirty="0" smtClean="0">
              <a:solidFill>
                <a:srgbClr val="FFFF00"/>
              </a:solidFill>
            </a:rPr>
            <a:t>pédagogique</a:t>
          </a:r>
        </a:p>
        <a:p>
          <a:pPr algn="ctr"/>
          <a:r>
            <a:rPr lang="en-CA" sz="3200" b="1" dirty="0" smtClean="0">
              <a:solidFill>
                <a:srgbClr val="FFFF00"/>
              </a:solidFill>
            </a:rPr>
            <a:t>COURS  8</a:t>
          </a:r>
        </a:p>
        <a:p>
          <a:pPr algn="ctr"/>
          <a:r>
            <a:rPr lang="en-CA" sz="3200" b="1" dirty="0" smtClean="0">
              <a:solidFill>
                <a:srgbClr val="FFFF00"/>
              </a:solidFill>
            </a:rPr>
            <a:t>9 </a:t>
          </a:r>
          <a:r>
            <a:rPr lang="en-CA" sz="3200" b="1" dirty="0" err="1" smtClean="0">
              <a:solidFill>
                <a:srgbClr val="FFFF00"/>
              </a:solidFill>
            </a:rPr>
            <a:t>novombre</a:t>
          </a:r>
          <a:r>
            <a:rPr lang="en-CA" sz="3200" b="1" dirty="0" smtClean="0">
              <a:solidFill>
                <a:srgbClr val="FFFF00"/>
              </a:solidFill>
            </a:rPr>
            <a:t> 2016 </a:t>
          </a:r>
        </a:p>
      </dgm:t>
    </dgm:pt>
    <dgm:pt modelId="{148A720D-F348-4C70-ADC1-6866250AAD1A}" type="parTrans" cxnId="{6E5DA4F7-13F0-4364-A0DD-7A0B2C92B1AF}">
      <dgm:prSet/>
      <dgm:spPr/>
      <dgm:t>
        <a:bodyPr/>
        <a:lstStyle/>
        <a:p>
          <a:endParaRPr lang="en-CA"/>
        </a:p>
      </dgm:t>
    </dgm:pt>
    <dgm:pt modelId="{F9487A5F-E698-4D7D-919E-F41633FB0052}" type="sibTrans" cxnId="{6E5DA4F7-13F0-4364-A0DD-7A0B2C92B1AF}">
      <dgm:prSet/>
      <dgm:spPr/>
      <dgm:t>
        <a:bodyPr/>
        <a:lstStyle/>
        <a:p>
          <a:endParaRPr lang="en-CA"/>
        </a:p>
      </dgm:t>
    </dgm:pt>
    <dgm:pt modelId="{ECD60900-56F9-4DBF-9518-53EC02BC407F}">
      <dgm:prSet phldrT="[Text]" custT="1"/>
      <dgm:spPr>
        <a:solidFill>
          <a:srgbClr val="FFFF00"/>
        </a:solidFill>
        <a:ln w="76200">
          <a:solidFill>
            <a:srgbClr val="002060"/>
          </a:solidFill>
        </a:ln>
      </dgm:spPr>
      <dgm:t>
        <a:bodyPr/>
        <a:lstStyle/>
        <a:p>
          <a:endParaRPr lang="en-CA" sz="2850" b="1" dirty="0">
            <a:solidFill>
              <a:srgbClr val="002060"/>
            </a:solidFill>
          </a:endParaRPr>
        </a:p>
      </dgm:t>
    </dgm:pt>
    <dgm:pt modelId="{D12267CE-6890-415F-B054-0E0CC2D4BE6C}" type="parTrans" cxnId="{CC30D7EA-E484-4C00-813A-FF7E7DC929BA}">
      <dgm:prSet/>
      <dgm:spPr/>
      <dgm:t>
        <a:bodyPr/>
        <a:lstStyle/>
        <a:p>
          <a:endParaRPr lang="en-CA"/>
        </a:p>
      </dgm:t>
    </dgm:pt>
    <dgm:pt modelId="{FB489D18-C182-43EB-9175-A6C5AFDE742B}" type="sibTrans" cxnId="{CC30D7EA-E484-4C00-813A-FF7E7DC929BA}">
      <dgm:prSet/>
      <dgm:spPr/>
      <dgm:t>
        <a:bodyPr/>
        <a:lstStyle/>
        <a:p>
          <a:endParaRPr lang="en-CA"/>
        </a:p>
      </dgm:t>
    </dgm:pt>
    <dgm:pt modelId="{5F543A97-9D49-410D-A28D-FEDBEEBA7E96}">
      <dgm:prSet phldrT="[Text]" custT="1"/>
      <dgm:spPr>
        <a:solidFill>
          <a:srgbClr val="002060"/>
        </a:solidFill>
        <a:ln w="76200">
          <a:solidFill>
            <a:srgbClr val="FFFF00"/>
          </a:solidFill>
        </a:ln>
      </dgm:spPr>
      <dgm:t>
        <a:bodyPr/>
        <a:lstStyle/>
        <a:p>
          <a:pPr algn="ctr"/>
          <a:endParaRPr lang="en-CA" sz="2400" b="1" dirty="0" smtClean="0">
            <a:solidFill>
              <a:srgbClr val="FFFF00"/>
            </a:solidFill>
          </a:endParaRPr>
        </a:p>
        <a:p>
          <a:pPr algn="ctr"/>
          <a:r>
            <a:rPr lang="en-CA" sz="2400" b="1" dirty="0" smtClean="0">
              <a:solidFill>
                <a:srgbClr val="FFFF00"/>
              </a:solidFill>
            </a:rPr>
            <a:t>1. </a:t>
          </a:r>
          <a:r>
            <a:rPr lang="fr-CA" sz="2400" b="1" dirty="0" smtClean="0">
              <a:solidFill>
                <a:srgbClr val="FFFF00"/>
              </a:solidFill>
            </a:rPr>
            <a:t>« </a:t>
          </a:r>
          <a:r>
            <a:rPr lang="en-CA" sz="2400" b="1" dirty="0" smtClean="0">
              <a:solidFill>
                <a:srgbClr val="FFFF00"/>
              </a:solidFill>
            </a:rPr>
            <a:t>Faire </a:t>
          </a:r>
          <a:r>
            <a:rPr lang="en-CA" sz="2400" b="1" dirty="0" err="1" smtClean="0">
              <a:solidFill>
                <a:srgbClr val="FFFF00"/>
              </a:solidFill>
            </a:rPr>
            <a:t>cro</a:t>
          </a:r>
          <a:r>
            <a:rPr lang="fr-CA" sz="2400" b="1" dirty="0" err="1" smtClean="0">
              <a:solidFill>
                <a:srgbClr val="FFFF00"/>
              </a:solidFill>
            </a:rPr>
            <a:t>ître</a:t>
          </a:r>
          <a:r>
            <a:rPr lang="fr-CA" sz="2400" b="1" dirty="0" smtClean="0">
              <a:solidFill>
                <a:srgbClr val="FFFF00"/>
              </a:solidFill>
            </a:rPr>
            <a:t> le succès » Document du MEO- suite</a:t>
          </a:r>
        </a:p>
        <a:p>
          <a:pPr algn="ctr"/>
          <a:endParaRPr lang="fr-CA" sz="800" b="1" dirty="0" smtClean="0">
            <a:solidFill>
              <a:srgbClr val="FFFF00"/>
            </a:solidFill>
          </a:endParaRPr>
        </a:p>
        <a:p>
          <a:pPr algn="ctr"/>
          <a:endParaRPr lang="fr-CA" sz="800" b="1" smtClean="0">
            <a:solidFill>
              <a:srgbClr val="FFFF00"/>
            </a:solidFill>
          </a:endParaRPr>
        </a:p>
        <a:p>
          <a:pPr algn="ctr"/>
          <a:endParaRPr lang="fr-CA" sz="800" b="1" dirty="0" smtClean="0">
            <a:solidFill>
              <a:srgbClr val="FFFF00"/>
            </a:solidFill>
          </a:endParaRPr>
        </a:p>
        <a:p>
          <a:pPr algn="ctr"/>
          <a:r>
            <a:rPr lang="fr-CA" sz="2400" b="1" dirty="0" smtClean="0">
              <a:solidFill>
                <a:srgbClr val="FFFF00"/>
              </a:solidFill>
            </a:rPr>
            <a:t>2. Le développement de l’autonomie </a:t>
          </a:r>
        </a:p>
        <a:p>
          <a:pPr algn="ctr"/>
          <a:endParaRPr lang="fr-CA" sz="800" b="1" dirty="0" smtClean="0">
            <a:solidFill>
              <a:srgbClr val="FFFF00"/>
            </a:solidFill>
          </a:endParaRPr>
        </a:p>
      </dgm:t>
    </dgm:pt>
    <dgm:pt modelId="{22C68831-FCCF-4E56-AF90-6D8EAE1CA4CF}" type="parTrans" cxnId="{AF0B61BF-1A1E-4B49-8579-C26889FC6062}">
      <dgm:prSet/>
      <dgm:spPr/>
      <dgm:t>
        <a:bodyPr/>
        <a:lstStyle/>
        <a:p>
          <a:endParaRPr lang="fr-CA"/>
        </a:p>
      </dgm:t>
    </dgm:pt>
    <dgm:pt modelId="{8E4D2327-3ABC-4025-BDEF-94A6A4EE7A6D}" type="sibTrans" cxnId="{AF0B61BF-1A1E-4B49-8579-C26889FC6062}">
      <dgm:prSet/>
      <dgm:spPr/>
      <dgm:t>
        <a:bodyPr/>
        <a:lstStyle/>
        <a:p>
          <a:endParaRPr lang="fr-CA"/>
        </a:p>
      </dgm:t>
    </dgm:pt>
    <dgm:pt modelId="{6C6750E9-7793-47EB-8C85-EC2358CA6A10}" type="pres">
      <dgm:prSet presAssocID="{F856465D-A617-4B85-8913-0ADE6616A566}" presName="Name0" presStyleCnt="0">
        <dgm:presLayoutVars>
          <dgm:chMax val="2"/>
          <dgm:chPref val="2"/>
          <dgm:animLvl val="lvl"/>
        </dgm:presLayoutVars>
      </dgm:prSet>
      <dgm:spPr/>
      <dgm:t>
        <a:bodyPr/>
        <a:lstStyle/>
        <a:p>
          <a:endParaRPr lang="en-CA"/>
        </a:p>
      </dgm:t>
    </dgm:pt>
    <dgm:pt modelId="{490E3B63-12E4-4048-840A-B5ECA127E588}" type="pres">
      <dgm:prSet presAssocID="{F856465D-A617-4B85-8913-0ADE6616A566}" presName="LeftText" presStyleLbl="revTx" presStyleIdx="0" presStyleCnt="0">
        <dgm:presLayoutVars>
          <dgm:bulletEnabled val="1"/>
        </dgm:presLayoutVars>
      </dgm:prSet>
      <dgm:spPr/>
      <dgm:t>
        <a:bodyPr/>
        <a:lstStyle/>
        <a:p>
          <a:endParaRPr lang="en-CA"/>
        </a:p>
      </dgm:t>
    </dgm:pt>
    <dgm:pt modelId="{6F84FAF3-9FAC-43F7-8F92-F70FBCC94898}" type="pres">
      <dgm:prSet presAssocID="{F856465D-A617-4B85-8913-0ADE6616A566}" presName="LeftNode" presStyleLbl="bgImgPlace1" presStyleIdx="0" presStyleCnt="2" custScaleX="175517" custLinFactNeighborX="-51942" custLinFactNeighborY="-1822">
        <dgm:presLayoutVars>
          <dgm:chMax val="2"/>
          <dgm:chPref val="2"/>
        </dgm:presLayoutVars>
      </dgm:prSet>
      <dgm:spPr/>
      <dgm:t>
        <a:bodyPr/>
        <a:lstStyle/>
        <a:p>
          <a:endParaRPr lang="en-CA"/>
        </a:p>
      </dgm:t>
    </dgm:pt>
    <dgm:pt modelId="{62F2C90F-AD17-4C4E-8D30-6399C174ACCD}" type="pres">
      <dgm:prSet presAssocID="{F856465D-A617-4B85-8913-0ADE6616A566}" presName="RightText" presStyleLbl="revTx" presStyleIdx="0" presStyleCnt="0">
        <dgm:presLayoutVars>
          <dgm:bulletEnabled val="1"/>
        </dgm:presLayoutVars>
      </dgm:prSet>
      <dgm:spPr>
        <a:solidFill>
          <a:srgbClr val="002060"/>
        </a:solidFill>
        <a:ln w="76200">
          <a:solidFill>
            <a:srgbClr val="FFFF00"/>
          </a:solidFill>
        </a:ln>
      </dgm:spPr>
      <dgm:t>
        <a:bodyPr/>
        <a:lstStyle/>
        <a:p>
          <a:endParaRPr lang="en-CA"/>
        </a:p>
      </dgm:t>
    </dgm:pt>
    <dgm:pt modelId="{11EAB9E6-C39E-4D8F-9354-072DB7E9E1B0}" type="pres">
      <dgm:prSet presAssocID="{F856465D-A617-4B85-8913-0ADE6616A566}" presName="RightNode" presStyleLbl="bgImgPlace1" presStyleIdx="1" presStyleCnt="2" custScaleX="177274" custLinFactNeighborX="20426" custLinFactNeighborY="-1822">
        <dgm:presLayoutVars>
          <dgm:chMax val="0"/>
          <dgm:chPref val="0"/>
        </dgm:presLayoutVars>
      </dgm:prSet>
      <dgm:spPr/>
      <dgm:t>
        <a:bodyPr/>
        <a:lstStyle/>
        <a:p>
          <a:endParaRPr lang="en-CA"/>
        </a:p>
      </dgm:t>
    </dgm:pt>
    <dgm:pt modelId="{409AB33B-27E1-4167-B6CE-775836CF45BF}" type="pres">
      <dgm:prSet presAssocID="{F856465D-A617-4B85-8913-0ADE6616A566}" presName="TopArrow" presStyleLbl="node1" presStyleIdx="0" presStyleCnt="2" custScaleX="140219"/>
      <dgm:spPr/>
    </dgm:pt>
    <dgm:pt modelId="{2F81A9B6-B5C7-4EFB-9E2E-CF7FA497BF92}" type="pres">
      <dgm:prSet presAssocID="{F856465D-A617-4B85-8913-0ADE6616A566}" presName="BottomArrow" presStyleLbl="node1" presStyleIdx="1" presStyleCnt="2" custScaleX="131797"/>
      <dgm:spPr/>
    </dgm:pt>
  </dgm:ptLst>
  <dgm:cxnLst>
    <dgm:cxn modelId="{AF0B61BF-1A1E-4B49-8579-C26889FC6062}" srcId="{F856465D-A617-4B85-8913-0ADE6616A566}" destId="{5F543A97-9D49-410D-A28D-FEDBEEBA7E96}" srcOrd="1" destOrd="0" parTransId="{22C68831-FCCF-4E56-AF90-6D8EAE1CA4CF}" sibTransId="{8E4D2327-3ABC-4025-BDEF-94A6A4EE7A6D}"/>
    <dgm:cxn modelId="{CC30D7EA-E484-4C00-813A-FF7E7DC929BA}" srcId="{F856465D-A617-4B85-8913-0ADE6616A566}" destId="{ECD60900-56F9-4DBF-9518-53EC02BC407F}" srcOrd="2" destOrd="0" parTransId="{D12267CE-6890-415F-B054-0E0CC2D4BE6C}" sibTransId="{FB489D18-C182-43EB-9175-A6C5AFDE742B}"/>
    <dgm:cxn modelId="{2FFD2160-1925-4CE2-B05B-93EFB4ADED50}" type="presOf" srcId="{D60A75A4-47F5-4368-81E4-6C9EBD627398}" destId="{6F84FAF3-9FAC-43F7-8F92-F70FBCC94898}" srcOrd="1" destOrd="0" presId="urn:microsoft.com/office/officeart/2009/layout/ReverseList"/>
    <dgm:cxn modelId="{C1645C6E-FDE3-41A6-A45E-FD60F04AAA76}" type="presOf" srcId="{5F543A97-9D49-410D-A28D-FEDBEEBA7E96}" destId="{11EAB9E6-C39E-4D8F-9354-072DB7E9E1B0}" srcOrd="1" destOrd="0" presId="urn:microsoft.com/office/officeart/2009/layout/ReverseList"/>
    <dgm:cxn modelId="{6E5DA4F7-13F0-4364-A0DD-7A0B2C92B1AF}" srcId="{F856465D-A617-4B85-8913-0ADE6616A566}" destId="{D60A75A4-47F5-4368-81E4-6C9EBD627398}" srcOrd="0" destOrd="0" parTransId="{148A720D-F348-4C70-ADC1-6866250AAD1A}" sibTransId="{F9487A5F-E698-4D7D-919E-F41633FB0052}"/>
    <dgm:cxn modelId="{F6D43A8E-43EB-4650-8480-424B86B4A654}" type="presOf" srcId="{5F543A97-9D49-410D-A28D-FEDBEEBA7E96}" destId="{62F2C90F-AD17-4C4E-8D30-6399C174ACCD}" srcOrd="0" destOrd="0" presId="urn:microsoft.com/office/officeart/2009/layout/ReverseList"/>
    <dgm:cxn modelId="{F8B8A392-CD72-4B75-AA4B-51A8AE165945}" type="presOf" srcId="{D60A75A4-47F5-4368-81E4-6C9EBD627398}" destId="{490E3B63-12E4-4048-840A-B5ECA127E588}" srcOrd="0" destOrd="0" presId="urn:microsoft.com/office/officeart/2009/layout/ReverseList"/>
    <dgm:cxn modelId="{6B8069E4-6671-4F06-B59E-B90DF020CA0E}" type="presOf" srcId="{F856465D-A617-4B85-8913-0ADE6616A566}" destId="{6C6750E9-7793-47EB-8C85-EC2358CA6A10}" srcOrd="0" destOrd="0" presId="urn:microsoft.com/office/officeart/2009/layout/ReverseList"/>
    <dgm:cxn modelId="{D093F10B-87CF-448E-B1C8-6A371220C58C}" type="presParOf" srcId="{6C6750E9-7793-47EB-8C85-EC2358CA6A10}" destId="{490E3B63-12E4-4048-840A-B5ECA127E588}" srcOrd="0" destOrd="0" presId="urn:microsoft.com/office/officeart/2009/layout/ReverseList"/>
    <dgm:cxn modelId="{6C7286ED-CE60-4296-8081-3760606C6C44}" type="presParOf" srcId="{6C6750E9-7793-47EB-8C85-EC2358CA6A10}" destId="{6F84FAF3-9FAC-43F7-8F92-F70FBCC94898}" srcOrd="1" destOrd="0" presId="urn:microsoft.com/office/officeart/2009/layout/ReverseList"/>
    <dgm:cxn modelId="{C8DA6643-CE2D-4BBE-AF8C-2D78E1DC6E01}" type="presParOf" srcId="{6C6750E9-7793-47EB-8C85-EC2358CA6A10}" destId="{62F2C90F-AD17-4C4E-8D30-6399C174ACCD}" srcOrd="2" destOrd="0" presId="urn:microsoft.com/office/officeart/2009/layout/ReverseList"/>
    <dgm:cxn modelId="{B47574A6-33A3-4E13-B504-23896F53DD50}" type="presParOf" srcId="{6C6750E9-7793-47EB-8C85-EC2358CA6A10}" destId="{11EAB9E6-C39E-4D8F-9354-072DB7E9E1B0}" srcOrd="3" destOrd="0" presId="urn:microsoft.com/office/officeart/2009/layout/ReverseList"/>
    <dgm:cxn modelId="{BA903445-845B-4AF4-81A6-0894B0EA45F9}" type="presParOf" srcId="{6C6750E9-7793-47EB-8C85-EC2358CA6A10}" destId="{409AB33B-27E1-4167-B6CE-775836CF45BF}" srcOrd="4" destOrd="0" presId="urn:microsoft.com/office/officeart/2009/layout/ReverseList"/>
    <dgm:cxn modelId="{3D3D5158-D68B-4C40-A789-87FF8FB5FB8C}" type="presParOf" srcId="{6C6750E9-7793-47EB-8C85-EC2358CA6A10}" destId="{2F81A9B6-B5C7-4EFB-9E2E-CF7FA497BF92}" srcOrd="5" destOrd="0" presId="urn:microsoft.com/office/officeart/2009/layout/ReverseList"/>
  </dgm:cxnLst>
  <dgm:bg/>
  <dgm:whole>
    <a:ln w="5715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27B97E-2FA7-4126-83F0-C566388772E1}" type="doc">
      <dgm:prSet loTypeId="urn:microsoft.com/office/officeart/2005/8/layout/radial6" loCatId="cycle" qsTypeId="urn:microsoft.com/office/officeart/2005/8/quickstyle/3d3" qsCatId="3D" csTypeId="urn:microsoft.com/office/officeart/2005/8/colors/colorful1" csCatId="colorful" phldr="1"/>
      <dgm:spPr/>
      <dgm:t>
        <a:bodyPr/>
        <a:lstStyle/>
        <a:p>
          <a:endParaRPr lang="en-CA"/>
        </a:p>
      </dgm:t>
    </dgm:pt>
    <dgm:pt modelId="{74C36599-1656-4648-81B4-209698E9A994}">
      <dgm:prSet phldrT="[Text]" custT="1"/>
      <dgm:spPr/>
      <dgm:t>
        <a:bodyPr/>
        <a:lstStyle/>
        <a:p>
          <a:r>
            <a:rPr lang="en-CA" sz="1800" b="1" i="0" dirty="0" smtClean="0">
              <a:solidFill>
                <a:schemeClr val="tx1"/>
              </a:solidFill>
            </a:rPr>
            <a:t>Planification</a:t>
          </a:r>
          <a:r>
            <a:rPr lang="en-CA" sz="1800" b="1" i="0" baseline="0" dirty="0" smtClean="0">
              <a:solidFill>
                <a:schemeClr val="tx1"/>
              </a:solidFill>
            </a:rPr>
            <a:t> d’apprentissage de carrière et de vie</a:t>
          </a:r>
          <a:endParaRPr lang="en-CA" sz="1800" b="1" i="0" dirty="0">
            <a:solidFill>
              <a:schemeClr val="tx1"/>
            </a:solidFill>
          </a:endParaRPr>
        </a:p>
      </dgm:t>
    </dgm:pt>
    <dgm:pt modelId="{4C352C2B-E770-4C27-A9D7-213E5277305B}" type="parTrans" cxnId="{48D4F629-436C-469B-8ABF-1011B1BE13CB}">
      <dgm:prSet/>
      <dgm:spPr/>
      <dgm:t>
        <a:bodyPr/>
        <a:lstStyle/>
        <a:p>
          <a:endParaRPr lang="en-CA"/>
        </a:p>
      </dgm:t>
    </dgm:pt>
    <dgm:pt modelId="{B3632CBA-3BFA-45D4-A11B-88745858D2AF}" type="sibTrans" cxnId="{48D4F629-436C-469B-8ABF-1011B1BE13CB}">
      <dgm:prSet/>
      <dgm:spPr/>
      <dgm:t>
        <a:bodyPr/>
        <a:lstStyle/>
        <a:p>
          <a:endParaRPr lang="en-CA"/>
        </a:p>
      </dgm:t>
    </dgm:pt>
    <dgm:pt modelId="{08ED0F95-F406-400F-92BF-91FB3871893D}">
      <dgm:prSet phldrT="[Text]" custT="1"/>
      <dgm:spPr>
        <a:solidFill>
          <a:srgbClr val="FFFF00"/>
        </a:solidFill>
      </dgm:spPr>
      <dgm:t>
        <a:bodyPr/>
        <a:lstStyle/>
        <a:p>
          <a:r>
            <a:rPr lang="en-CA" sz="1800" b="1" dirty="0" smtClean="0">
              <a:solidFill>
                <a:schemeClr val="tx1"/>
              </a:solidFill>
            </a:rPr>
            <a:t>Qui-suis</a:t>
          </a:r>
          <a:r>
            <a:rPr lang="en-CA" sz="1800" b="1" baseline="0" dirty="0" smtClean="0">
              <a:solidFill>
                <a:schemeClr val="tx1"/>
              </a:solidFill>
            </a:rPr>
            <a:t> je </a:t>
          </a:r>
          <a:r>
            <a:rPr lang="fr-CA" sz="1800" b="1" baseline="0" dirty="0" smtClean="0">
              <a:solidFill>
                <a:schemeClr val="tx1"/>
              </a:solidFill>
            </a:rPr>
            <a:t>?</a:t>
          </a:r>
          <a:endParaRPr lang="en-CA" sz="1800" b="1" dirty="0">
            <a:solidFill>
              <a:schemeClr val="tx1"/>
            </a:solidFill>
          </a:endParaRPr>
        </a:p>
      </dgm:t>
    </dgm:pt>
    <dgm:pt modelId="{718D2AEC-2DBF-4496-A6D2-44CDBB5943E0}" type="parTrans" cxnId="{215F28A0-6A22-4B39-AA33-E6A58717C384}">
      <dgm:prSet/>
      <dgm:spPr/>
      <dgm:t>
        <a:bodyPr/>
        <a:lstStyle/>
        <a:p>
          <a:endParaRPr lang="en-CA"/>
        </a:p>
      </dgm:t>
    </dgm:pt>
    <dgm:pt modelId="{C158514D-EEA9-40E9-8AD8-04FF2FF101B5}" type="sibTrans" cxnId="{215F28A0-6A22-4B39-AA33-E6A58717C384}">
      <dgm:prSet/>
      <dgm:spPr/>
      <dgm:t>
        <a:bodyPr/>
        <a:lstStyle/>
        <a:p>
          <a:endParaRPr lang="en-CA"/>
        </a:p>
      </dgm:t>
    </dgm:pt>
    <dgm:pt modelId="{F40EF7A1-C754-430D-B611-25BE06BD2F98}">
      <dgm:prSet phldrT="[Text]" custT="1"/>
      <dgm:spPr>
        <a:solidFill>
          <a:srgbClr val="FF0000"/>
        </a:solidFill>
      </dgm:spPr>
      <dgm:t>
        <a:bodyPr/>
        <a:lstStyle/>
        <a:p>
          <a:r>
            <a:rPr lang="en-CA" sz="1800" b="1" dirty="0" smtClean="0">
              <a:solidFill>
                <a:schemeClr val="tx1"/>
              </a:solidFill>
            </a:rPr>
            <a:t>Quelles</a:t>
          </a:r>
          <a:r>
            <a:rPr lang="en-CA" sz="1800" b="1" baseline="0" dirty="0" smtClean="0">
              <a:solidFill>
                <a:schemeClr val="tx1"/>
              </a:solidFill>
            </a:rPr>
            <a:t> sont mes </a:t>
          </a:r>
          <a:r>
            <a:rPr lang="en-CA" sz="1800" b="1" baseline="0" dirty="0" err="1" smtClean="0">
              <a:solidFill>
                <a:schemeClr val="tx1"/>
              </a:solidFill>
            </a:rPr>
            <a:t>possibilités</a:t>
          </a:r>
          <a:r>
            <a:rPr lang="en-CA" sz="1800" b="1" baseline="0" dirty="0" smtClean="0">
              <a:solidFill>
                <a:schemeClr val="tx1"/>
              </a:solidFill>
            </a:rPr>
            <a:t>?</a:t>
          </a:r>
          <a:endParaRPr lang="en-CA" sz="1800" b="1" dirty="0">
            <a:solidFill>
              <a:schemeClr val="tx1"/>
            </a:solidFill>
          </a:endParaRPr>
        </a:p>
      </dgm:t>
    </dgm:pt>
    <dgm:pt modelId="{C79401FF-23D4-41E1-92CA-3701E03D57D3}" type="parTrans" cxnId="{43FF7B5B-BEFA-472E-9898-F57D2081993D}">
      <dgm:prSet/>
      <dgm:spPr/>
      <dgm:t>
        <a:bodyPr/>
        <a:lstStyle/>
        <a:p>
          <a:endParaRPr lang="en-CA"/>
        </a:p>
      </dgm:t>
    </dgm:pt>
    <dgm:pt modelId="{9B182AD9-130F-4BC1-A8AB-9BF321A34908}" type="sibTrans" cxnId="{43FF7B5B-BEFA-472E-9898-F57D2081993D}">
      <dgm:prSet/>
      <dgm:spPr/>
      <dgm:t>
        <a:bodyPr/>
        <a:lstStyle/>
        <a:p>
          <a:endParaRPr lang="en-CA"/>
        </a:p>
      </dgm:t>
    </dgm:pt>
    <dgm:pt modelId="{FE63B18F-D5A1-4CD4-BA61-49779576591F}">
      <dgm:prSet phldrT="[Text]" custT="1"/>
      <dgm:spPr>
        <a:solidFill>
          <a:srgbClr val="002060"/>
        </a:solidFill>
      </dgm:spPr>
      <dgm:t>
        <a:bodyPr/>
        <a:lstStyle/>
        <a:p>
          <a:r>
            <a:rPr lang="en-CA" sz="1800" b="1" dirty="0" smtClean="0">
              <a:solidFill>
                <a:schemeClr val="bg1"/>
              </a:solidFill>
            </a:rPr>
            <a:t>Qu’est-ce que je veux devenir?</a:t>
          </a:r>
          <a:endParaRPr lang="en-CA" sz="1800" b="1" dirty="0">
            <a:solidFill>
              <a:schemeClr val="bg1"/>
            </a:solidFill>
          </a:endParaRPr>
        </a:p>
      </dgm:t>
    </dgm:pt>
    <dgm:pt modelId="{769BA000-A22B-418F-B9FA-75B8FEB9466A}" type="parTrans" cxnId="{62E09ACD-9D59-4C08-B056-EEB7A3C803F5}">
      <dgm:prSet/>
      <dgm:spPr/>
      <dgm:t>
        <a:bodyPr/>
        <a:lstStyle/>
        <a:p>
          <a:endParaRPr lang="en-CA"/>
        </a:p>
      </dgm:t>
    </dgm:pt>
    <dgm:pt modelId="{0DA8A611-0489-490F-8472-886DAE6D2AE2}" type="sibTrans" cxnId="{62E09ACD-9D59-4C08-B056-EEB7A3C803F5}">
      <dgm:prSet/>
      <dgm:spPr/>
      <dgm:t>
        <a:bodyPr/>
        <a:lstStyle/>
        <a:p>
          <a:endParaRPr lang="en-CA"/>
        </a:p>
      </dgm:t>
    </dgm:pt>
    <dgm:pt modelId="{2FB13B2C-386A-4CD7-BBF5-C1A7FDA67B63}">
      <dgm:prSet phldrT="[Text]" custT="1"/>
      <dgm:spPr>
        <a:solidFill>
          <a:schemeClr val="accent3">
            <a:lumMod val="75000"/>
          </a:schemeClr>
        </a:solidFill>
      </dgm:spPr>
      <dgm:t>
        <a:bodyPr/>
        <a:lstStyle/>
        <a:p>
          <a:r>
            <a:rPr lang="en-CA" sz="1800" b="1" dirty="0" smtClean="0">
              <a:solidFill>
                <a:schemeClr val="tx1"/>
              </a:solidFill>
            </a:rPr>
            <a:t>Quel</a:t>
          </a:r>
          <a:r>
            <a:rPr lang="en-CA" sz="1800" b="1" baseline="0" dirty="0" smtClean="0">
              <a:solidFill>
                <a:schemeClr val="tx1"/>
              </a:solidFill>
            </a:rPr>
            <a:t> est mon plan pour atteindre mes objectifs?</a:t>
          </a:r>
          <a:endParaRPr lang="en-CA" sz="1800" b="1" dirty="0">
            <a:solidFill>
              <a:schemeClr val="tx1"/>
            </a:solidFill>
          </a:endParaRPr>
        </a:p>
      </dgm:t>
    </dgm:pt>
    <dgm:pt modelId="{720B36A2-6191-4AC1-A66E-0F257745934B}" type="parTrans" cxnId="{2D13F934-7B56-4D4C-816D-7108D70E85AF}">
      <dgm:prSet/>
      <dgm:spPr/>
      <dgm:t>
        <a:bodyPr/>
        <a:lstStyle/>
        <a:p>
          <a:endParaRPr lang="en-CA"/>
        </a:p>
      </dgm:t>
    </dgm:pt>
    <dgm:pt modelId="{A12A7E4B-FC7B-4A0A-932B-C9D7D95B78E0}" type="sibTrans" cxnId="{2D13F934-7B56-4D4C-816D-7108D70E85AF}">
      <dgm:prSet/>
      <dgm:spPr/>
      <dgm:t>
        <a:bodyPr/>
        <a:lstStyle/>
        <a:p>
          <a:endParaRPr lang="en-CA"/>
        </a:p>
      </dgm:t>
    </dgm:pt>
    <dgm:pt modelId="{D563DEF8-D18D-44A1-80BE-A6C5927C5FFE}" type="pres">
      <dgm:prSet presAssocID="{5D27B97E-2FA7-4126-83F0-C566388772E1}" presName="Name0" presStyleCnt="0">
        <dgm:presLayoutVars>
          <dgm:chMax val="1"/>
          <dgm:dir/>
          <dgm:animLvl val="ctr"/>
          <dgm:resizeHandles val="exact"/>
        </dgm:presLayoutVars>
      </dgm:prSet>
      <dgm:spPr/>
      <dgm:t>
        <a:bodyPr/>
        <a:lstStyle/>
        <a:p>
          <a:endParaRPr lang="en-CA"/>
        </a:p>
      </dgm:t>
    </dgm:pt>
    <dgm:pt modelId="{D706376C-924F-48DE-B1CD-D29E55C6F255}" type="pres">
      <dgm:prSet presAssocID="{74C36599-1656-4648-81B4-209698E9A994}" presName="centerShape" presStyleLbl="node0" presStyleIdx="0" presStyleCnt="1" custScaleX="149961"/>
      <dgm:spPr/>
      <dgm:t>
        <a:bodyPr/>
        <a:lstStyle/>
        <a:p>
          <a:endParaRPr lang="en-CA"/>
        </a:p>
      </dgm:t>
    </dgm:pt>
    <dgm:pt modelId="{4716A522-BF7D-4052-A251-EEC64934AA12}" type="pres">
      <dgm:prSet presAssocID="{08ED0F95-F406-400F-92BF-91FB3871893D}" presName="node" presStyleLbl="node1" presStyleIdx="0" presStyleCnt="4" custScaleX="210848">
        <dgm:presLayoutVars>
          <dgm:bulletEnabled val="1"/>
        </dgm:presLayoutVars>
      </dgm:prSet>
      <dgm:spPr/>
      <dgm:t>
        <a:bodyPr/>
        <a:lstStyle/>
        <a:p>
          <a:endParaRPr lang="en-CA"/>
        </a:p>
      </dgm:t>
    </dgm:pt>
    <dgm:pt modelId="{A58AEAD7-E6BC-4AE9-9243-8D95AC28F905}" type="pres">
      <dgm:prSet presAssocID="{08ED0F95-F406-400F-92BF-91FB3871893D}" presName="dummy" presStyleCnt="0"/>
      <dgm:spPr/>
    </dgm:pt>
    <dgm:pt modelId="{08EEA966-B8DB-4824-88D7-46B8DCADCD44}" type="pres">
      <dgm:prSet presAssocID="{C158514D-EEA9-40E9-8AD8-04FF2FF101B5}" presName="sibTrans" presStyleLbl="sibTrans2D1" presStyleIdx="0" presStyleCnt="4"/>
      <dgm:spPr/>
      <dgm:t>
        <a:bodyPr/>
        <a:lstStyle/>
        <a:p>
          <a:endParaRPr lang="en-CA"/>
        </a:p>
      </dgm:t>
    </dgm:pt>
    <dgm:pt modelId="{03F8D476-E966-4963-AFC5-61BD3A2F3BBC}" type="pres">
      <dgm:prSet presAssocID="{F40EF7A1-C754-430D-B611-25BE06BD2F98}" presName="node" presStyleLbl="node1" presStyleIdx="1" presStyleCnt="4" custScaleX="171599" custRadScaleRad="144182" custRadScaleInc="-25">
        <dgm:presLayoutVars>
          <dgm:bulletEnabled val="1"/>
        </dgm:presLayoutVars>
      </dgm:prSet>
      <dgm:spPr/>
      <dgm:t>
        <a:bodyPr/>
        <a:lstStyle/>
        <a:p>
          <a:endParaRPr lang="en-CA"/>
        </a:p>
      </dgm:t>
    </dgm:pt>
    <dgm:pt modelId="{398E1B5A-45EB-43BF-BE12-11856605EA18}" type="pres">
      <dgm:prSet presAssocID="{F40EF7A1-C754-430D-B611-25BE06BD2F98}" presName="dummy" presStyleCnt="0"/>
      <dgm:spPr/>
    </dgm:pt>
    <dgm:pt modelId="{4AFE6820-422B-4946-B2D9-7EF5A2A4E0CE}" type="pres">
      <dgm:prSet presAssocID="{9B182AD9-130F-4BC1-A8AB-9BF321A34908}" presName="sibTrans" presStyleLbl="sibTrans2D1" presStyleIdx="1" presStyleCnt="4"/>
      <dgm:spPr/>
      <dgm:t>
        <a:bodyPr/>
        <a:lstStyle/>
        <a:p>
          <a:endParaRPr lang="en-CA"/>
        </a:p>
      </dgm:t>
    </dgm:pt>
    <dgm:pt modelId="{4681FFDF-9FA8-43D3-918A-4E9FE447559E}" type="pres">
      <dgm:prSet presAssocID="{FE63B18F-D5A1-4CD4-BA61-49779576591F}" presName="node" presStyleLbl="node1" presStyleIdx="2" presStyleCnt="4" custScaleX="231488" custScaleY="95847">
        <dgm:presLayoutVars>
          <dgm:bulletEnabled val="1"/>
        </dgm:presLayoutVars>
      </dgm:prSet>
      <dgm:spPr/>
      <dgm:t>
        <a:bodyPr/>
        <a:lstStyle/>
        <a:p>
          <a:endParaRPr lang="en-CA"/>
        </a:p>
      </dgm:t>
    </dgm:pt>
    <dgm:pt modelId="{A8FAC538-06BD-4049-BBB6-6C5AD09C1C59}" type="pres">
      <dgm:prSet presAssocID="{FE63B18F-D5A1-4CD4-BA61-49779576591F}" presName="dummy" presStyleCnt="0"/>
      <dgm:spPr/>
    </dgm:pt>
    <dgm:pt modelId="{A2ABE97A-CF0F-48D3-BF5A-9A62ABB91D05}" type="pres">
      <dgm:prSet presAssocID="{0DA8A611-0489-490F-8472-886DAE6D2AE2}" presName="sibTrans" presStyleLbl="sibTrans2D1" presStyleIdx="2" presStyleCnt="4"/>
      <dgm:spPr/>
      <dgm:t>
        <a:bodyPr/>
        <a:lstStyle/>
        <a:p>
          <a:endParaRPr lang="en-CA"/>
        </a:p>
      </dgm:t>
    </dgm:pt>
    <dgm:pt modelId="{073EC20F-6358-4116-B977-C0737F9E7927}" type="pres">
      <dgm:prSet presAssocID="{2FB13B2C-386A-4CD7-BBF5-C1A7FDA67B63}" presName="node" presStyleLbl="node1" presStyleIdx="3" presStyleCnt="4" custScaleX="174527" custRadScaleRad="140842" custRadScaleInc="-4852">
        <dgm:presLayoutVars>
          <dgm:bulletEnabled val="1"/>
        </dgm:presLayoutVars>
      </dgm:prSet>
      <dgm:spPr/>
      <dgm:t>
        <a:bodyPr/>
        <a:lstStyle/>
        <a:p>
          <a:endParaRPr lang="en-CA"/>
        </a:p>
      </dgm:t>
    </dgm:pt>
    <dgm:pt modelId="{90A5D376-807A-4D49-B409-39777F785CEE}" type="pres">
      <dgm:prSet presAssocID="{2FB13B2C-386A-4CD7-BBF5-C1A7FDA67B63}" presName="dummy" presStyleCnt="0"/>
      <dgm:spPr/>
    </dgm:pt>
    <dgm:pt modelId="{F23CB1AB-D370-422F-BD0F-C7DA6CB6E00A}" type="pres">
      <dgm:prSet presAssocID="{A12A7E4B-FC7B-4A0A-932B-C9D7D95B78E0}" presName="sibTrans" presStyleLbl="sibTrans2D1" presStyleIdx="3" presStyleCnt="4"/>
      <dgm:spPr/>
      <dgm:t>
        <a:bodyPr/>
        <a:lstStyle/>
        <a:p>
          <a:endParaRPr lang="en-CA"/>
        </a:p>
      </dgm:t>
    </dgm:pt>
  </dgm:ptLst>
  <dgm:cxnLst>
    <dgm:cxn modelId="{62E09ACD-9D59-4C08-B056-EEB7A3C803F5}" srcId="{74C36599-1656-4648-81B4-209698E9A994}" destId="{FE63B18F-D5A1-4CD4-BA61-49779576591F}" srcOrd="2" destOrd="0" parTransId="{769BA000-A22B-418F-B9FA-75B8FEB9466A}" sibTransId="{0DA8A611-0489-490F-8472-886DAE6D2AE2}"/>
    <dgm:cxn modelId="{26CD015B-FE55-4937-861D-C56A68916172}" type="presOf" srcId="{08ED0F95-F406-400F-92BF-91FB3871893D}" destId="{4716A522-BF7D-4052-A251-EEC64934AA12}" srcOrd="0" destOrd="0" presId="urn:microsoft.com/office/officeart/2005/8/layout/radial6"/>
    <dgm:cxn modelId="{CB496C73-7572-4B87-87CD-BB8A7C8EA853}" type="presOf" srcId="{A12A7E4B-FC7B-4A0A-932B-C9D7D95B78E0}" destId="{F23CB1AB-D370-422F-BD0F-C7DA6CB6E00A}" srcOrd="0" destOrd="0" presId="urn:microsoft.com/office/officeart/2005/8/layout/radial6"/>
    <dgm:cxn modelId="{3F5B4E6F-3DCB-492D-97CA-3AEDA8D50748}" type="presOf" srcId="{2FB13B2C-386A-4CD7-BBF5-C1A7FDA67B63}" destId="{073EC20F-6358-4116-B977-C0737F9E7927}" srcOrd="0" destOrd="0" presId="urn:microsoft.com/office/officeart/2005/8/layout/radial6"/>
    <dgm:cxn modelId="{EF88232D-B1DC-45FC-B307-15D589856DCA}" type="presOf" srcId="{5D27B97E-2FA7-4126-83F0-C566388772E1}" destId="{D563DEF8-D18D-44A1-80BE-A6C5927C5FFE}" srcOrd="0" destOrd="0" presId="urn:microsoft.com/office/officeart/2005/8/layout/radial6"/>
    <dgm:cxn modelId="{FB9D172A-D734-4D20-809D-DE5279B5E618}" type="presOf" srcId="{C158514D-EEA9-40E9-8AD8-04FF2FF101B5}" destId="{08EEA966-B8DB-4824-88D7-46B8DCADCD44}" srcOrd="0" destOrd="0" presId="urn:microsoft.com/office/officeart/2005/8/layout/radial6"/>
    <dgm:cxn modelId="{215F28A0-6A22-4B39-AA33-E6A58717C384}" srcId="{74C36599-1656-4648-81B4-209698E9A994}" destId="{08ED0F95-F406-400F-92BF-91FB3871893D}" srcOrd="0" destOrd="0" parTransId="{718D2AEC-2DBF-4496-A6D2-44CDBB5943E0}" sibTransId="{C158514D-EEA9-40E9-8AD8-04FF2FF101B5}"/>
    <dgm:cxn modelId="{23302C38-F2A3-4148-B4F8-850E4BE8982E}" type="presOf" srcId="{F40EF7A1-C754-430D-B611-25BE06BD2F98}" destId="{03F8D476-E966-4963-AFC5-61BD3A2F3BBC}" srcOrd="0" destOrd="0" presId="urn:microsoft.com/office/officeart/2005/8/layout/radial6"/>
    <dgm:cxn modelId="{48D4F629-436C-469B-8ABF-1011B1BE13CB}" srcId="{5D27B97E-2FA7-4126-83F0-C566388772E1}" destId="{74C36599-1656-4648-81B4-209698E9A994}" srcOrd="0" destOrd="0" parTransId="{4C352C2B-E770-4C27-A9D7-213E5277305B}" sibTransId="{B3632CBA-3BFA-45D4-A11B-88745858D2AF}"/>
    <dgm:cxn modelId="{C21FF5B3-F20A-47BD-B695-510593084C8C}" type="presOf" srcId="{FE63B18F-D5A1-4CD4-BA61-49779576591F}" destId="{4681FFDF-9FA8-43D3-918A-4E9FE447559E}" srcOrd="0" destOrd="0" presId="urn:microsoft.com/office/officeart/2005/8/layout/radial6"/>
    <dgm:cxn modelId="{2D13F934-7B56-4D4C-816D-7108D70E85AF}" srcId="{74C36599-1656-4648-81B4-209698E9A994}" destId="{2FB13B2C-386A-4CD7-BBF5-C1A7FDA67B63}" srcOrd="3" destOrd="0" parTransId="{720B36A2-6191-4AC1-A66E-0F257745934B}" sibTransId="{A12A7E4B-FC7B-4A0A-932B-C9D7D95B78E0}"/>
    <dgm:cxn modelId="{F65F1C01-5B08-45CE-86FF-C0837754EC1C}" type="presOf" srcId="{9B182AD9-130F-4BC1-A8AB-9BF321A34908}" destId="{4AFE6820-422B-4946-B2D9-7EF5A2A4E0CE}" srcOrd="0" destOrd="0" presId="urn:microsoft.com/office/officeart/2005/8/layout/radial6"/>
    <dgm:cxn modelId="{FF29C042-0B40-49E1-8275-B3D2191D2DFE}" type="presOf" srcId="{74C36599-1656-4648-81B4-209698E9A994}" destId="{D706376C-924F-48DE-B1CD-D29E55C6F255}" srcOrd="0" destOrd="0" presId="urn:microsoft.com/office/officeart/2005/8/layout/radial6"/>
    <dgm:cxn modelId="{F12C8AA1-2B6F-403A-9B3B-B2BF6B5A2387}" type="presOf" srcId="{0DA8A611-0489-490F-8472-886DAE6D2AE2}" destId="{A2ABE97A-CF0F-48D3-BF5A-9A62ABB91D05}" srcOrd="0" destOrd="0" presId="urn:microsoft.com/office/officeart/2005/8/layout/radial6"/>
    <dgm:cxn modelId="{43FF7B5B-BEFA-472E-9898-F57D2081993D}" srcId="{74C36599-1656-4648-81B4-209698E9A994}" destId="{F40EF7A1-C754-430D-B611-25BE06BD2F98}" srcOrd="1" destOrd="0" parTransId="{C79401FF-23D4-41E1-92CA-3701E03D57D3}" sibTransId="{9B182AD9-130F-4BC1-A8AB-9BF321A34908}"/>
    <dgm:cxn modelId="{0D39E028-EE12-4819-9E47-96B04C1A6336}" type="presParOf" srcId="{D563DEF8-D18D-44A1-80BE-A6C5927C5FFE}" destId="{D706376C-924F-48DE-B1CD-D29E55C6F255}" srcOrd="0" destOrd="0" presId="urn:microsoft.com/office/officeart/2005/8/layout/radial6"/>
    <dgm:cxn modelId="{105CA798-4AEB-4560-87D7-62311AD00C31}" type="presParOf" srcId="{D563DEF8-D18D-44A1-80BE-A6C5927C5FFE}" destId="{4716A522-BF7D-4052-A251-EEC64934AA12}" srcOrd="1" destOrd="0" presId="urn:microsoft.com/office/officeart/2005/8/layout/radial6"/>
    <dgm:cxn modelId="{0D422E60-2F53-4A3A-966C-39EE6CDE6241}" type="presParOf" srcId="{D563DEF8-D18D-44A1-80BE-A6C5927C5FFE}" destId="{A58AEAD7-E6BC-4AE9-9243-8D95AC28F905}" srcOrd="2" destOrd="0" presId="urn:microsoft.com/office/officeart/2005/8/layout/radial6"/>
    <dgm:cxn modelId="{11FFE994-F702-4F74-8E05-CD5317AF5932}" type="presParOf" srcId="{D563DEF8-D18D-44A1-80BE-A6C5927C5FFE}" destId="{08EEA966-B8DB-4824-88D7-46B8DCADCD44}" srcOrd="3" destOrd="0" presId="urn:microsoft.com/office/officeart/2005/8/layout/radial6"/>
    <dgm:cxn modelId="{C3B726BA-E70F-4635-BA1F-7FD36F99D008}" type="presParOf" srcId="{D563DEF8-D18D-44A1-80BE-A6C5927C5FFE}" destId="{03F8D476-E966-4963-AFC5-61BD3A2F3BBC}" srcOrd="4" destOrd="0" presId="urn:microsoft.com/office/officeart/2005/8/layout/radial6"/>
    <dgm:cxn modelId="{7130D30B-0E4D-4188-9C9C-CE2E7571B77B}" type="presParOf" srcId="{D563DEF8-D18D-44A1-80BE-A6C5927C5FFE}" destId="{398E1B5A-45EB-43BF-BE12-11856605EA18}" srcOrd="5" destOrd="0" presId="urn:microsoft.com/office/officeart/2005/8/layout/radial6"/>
    <dgm:cxn modelId="{12119ED8-695A-46E8-A3AA-5D8750EFCED9}" type="presParOf" srcId="{D563DEF8-D18D-44A1-80BE-A6C5927C5FFE}" destId="{4AFE6820-422B-4946-B2D9-7EF5A2A4E0CE}" srcOrd="6" destOrd="0" presId="urn:microsoft.com/office/officeart/2005/8/layout/radial6"/>
    <dgm:cxn modelId="{2CFFA34D-D2BF-4402-99CE-D60AA6CA3BD1}" type="presParOf" srcId="{D563DEF8-D18D-44A1-80BE-A6C5927C5FFE}" destId="{4681FFDF-9FA8-43D3-918A-4E9FE447559E}" srcOrd="7" destOrd="0" presId="urn:microsoft.com/office/officeart/2005/8/layout/radial6"/>
    <dgm:cxn modelId="{1466D79D-A494-45E3-90D9-F5DDFACD4269}" type="presParOf" srcId="{D563DEF8-D18D-44A1-80BE-A6C5927C5FFE}" destId="{A8FAC538-06BD-4049-BBB6-6C5AD09C1C59}" srcOrd="8" destOrd="0" presId="urn:microsoft.com/office/officeart/2005/8/layout/radial6"/>
    <dgm:cxn modelId="{145766ED-08C4-4D45-B001-924499CB2631}" type="presParOf" srcId="{D563DEF8-D18D-44A1-80BE-A6C5927C5FFE}" destId="{A2ABE97A-CF0F-48D3-BF5A-9A62ABB91D05}" srcOrd="9" destOrd="0" presId="urn:microsoft.com/office/officeart/2005/8/layout/radial6"/>
    <dgm:cxn modelId="{1AABB229-1BA4-4DEA-8328-13F4067FB67A}" type="presParOf" srcId="{D563DEF8-D18D-44A1-80BE-A6C5927C5FFE}" destId="{073EC20F-6358-4116-B977-C0737F9E7927}" srcOrd="10" destOrd="0" presId="urn:microsoft.com/office/officeart/2005/8/layout/radial6"/>
    <dgm:cxn modelId="{3B57EB71-43DF-4467-BB84-32FB359113B7}" type="presParOf" srcId="{D563DEF8-D18D-44A1-80BE-A6C5927C5FFE}" destId="{90A5D376-807A-4D49-B409-39777F785CEE}" srcOrd="11" destOrd="0" presId="urn:microsoft.com/office/officeart/2005/8/layout/radial6"/>
    <dgm:cxn modelId="{E0DB628F-21FD-4FD8-8641-9FF3590B38B5}" type="presParOf" srcId="{D563DEF8-D18D-44A1-80BE-A6C5927C5FFE}" destId="{F23CB1AB-D370-422F-BD0F-C7DA6CB6E00A}" srcOrd="12" destOrd="0" presId="urn:microsoft.com/office/officeart/2005/8/layout/radial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4FAF3-9FAC-43F7-8F92-F70FBCC94898}">
      <dsp:nvSpPr>
        <dsp:cNvPr id="0" name=""/>
        <dsp:cNvSpPr/>
      </dsp:nvSpPr>
      <dsp:spPr>
        <a:xfrm rot="16200000">
          <a:off x="138736" y="853435"/>
          <a:ext cx="3822160" cy="4099630"/>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152400" rIns="137160" bIns="152400" numCol="1" spcCol="1270" anchor="t" anchorCtr="0">
          <a:noAutofit/>
        </a:bodyPr>
        <a:lstStyle/>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3200" b="1" kern="1200" dirty="0" smtClean="0">
              <a:solidFill>
                <a:srgbClr val="FFFF00"/>
              </a:solidFill>
            </a:rPr>
            <a:t>La relation </a:t>
          </a:r>
        </a:p>
        <a:p>
          <a:pPr lvl="0" algn="ctr" defTabSz="1066800">
            <a:lnSpc>
              <a:spcPct val="90000"/>
            </a:lnSpc>
            <a:spcBef>
              <a:spcPct val="0"/>
            </a:spcBef>
            <a:spcAft>
              <a:spcPct val="35000"/>
            </a:spcAft>
          </a:pPr>
          <a:r>
            <a:rPr lang="en-CA" sz="3200" b="1" kern="1200" dirty="0" smtClean="0">
              <a:solidFill>
                <a:srgbClr val="FFFF00"/>
              </a:solidFill>
            </a:rPr>
            <a:t>pédagogique</a:t>
          </a:r>
        </a:p>
        <a:p>
          <a:pPr lvl="0" algn="ctr" defTabSz="1066800">
            <a:lnSpc>
              <a:spcPct val="90000"/>
            </a:lnSpc>
            <a:spcBef>
              <a:spcPct val="0"/>
            </a:spcBef>
            <a:spcAft>
              <a:spcPct val="35000"/>
            </a:spcAft>
          </a:pPr>
          <a:r>
            <a:rPr lang="en-CA" sz="3200" b="1" kern="1200" dirty="0" smtClean="0">
              <a:solidFill>
                <a:srgbClr val="FFFF00"/>
              </a:solidFill>
            </a:rPr>
            <a:t>COURS  8</a:t>
          </a:r>
        </a:p>
        <a:p>
          <a:pPr lvl="0" algn="ctr" defTabSz="1066800">
            <a:lnSpc>
              <a:spcPct val="90000"/>
            </a:lnSpc>
            <a:spcBef>
              <a:spcPct val="0"/>
            </a:spcBef>
            <a:spcAft>
              <a:spcPct val="35000"/>
            </a:spcAft>
          </a:pPr>
          <a:r>
            <a:rPr lang="en-CA" sz="3200" b="1" kern="1200" dirty="0" smtClean="0">
              <a:solidFill>
                <a:srgbClr val="FFFF00"/>
              </a:solidFill>
            </a:rPr>
            <a:t>9 </a:t>
          </a:r>
          <a:r>
            <a:rPr lang="en-CA" sz="3200" b="1" kern="1200" dirty="0" err="1" smtClean="0">
              <a:solidFill>
                <a:srgbClr val="FFFF00"/>
              </a:solidFill>
            </a:rPr>
            <a:t>novombre</a:t>
          </a:r>
          <a:r>
            <a:rPr lang="en-CA" sz="3200" b="1" kern="1200" dirty="0" smtClean="0">
              <a:solidFill>
                <a:srgbClr val="FFFF00"/>
              </a:solidFill>
            </a:rPr>
            <a:t> 2016 </a:t>
          </a:r>
        </a:p>
      </dsp:txBody>
      <dsp:txXfrm rot="5400000">
        <a:off x="186617" y="1178786"/>
        <a:ext cx="3913014" cy="3448928"/>
      </dsp:txXfrm>
    </dsp:sp>
    <dsp:sp modelId="{11EAB9E6-C39E-4D8F-9354-072DB7E9E1B0}">
      <dsp:nvSpPr>
        <dsp:cNvPr id="0" name=""/>
        <dsp:cNvSpPr/>
      </dsp:nvSpPr>
      <dsp:spPr>
        <a:xfrm rot="5400000">
          <a:off x="4270875" y="832916"/>
          <a:ext cx="3822160" cy="4140669"/>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52400" rIns="91440" bIns="152400" numCol="1" spcCol="1270" anchor="t" anchorCtr="0">
          <a:noAutofit/>
        </a:bodyPr>
        <a:lstStyle/>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2400" b="1" kern="1200" dirty="0" smtClean="0">
              <a:solidFill>
                <a:srgbClr val="FFFF00"/>
              </a:solidFill>
            </a:rPr>
            <a:t>1. </a:t>
          </a:r>
          <a:r>
            <a:rPr lang="fr-CA" sz="2400" b="1" kern="1200" dirty="0" smtClean="0">
              <a:solidFill>
                <a:srgbClr val="FFFF00"/>
              </a:solidFill>
            </a:rPr>
            <a:t>« </a:t>
          </a:r>
          <a:r>
            <a:rPr lang="en-CA" sz="2400" b="1" kern="1200" dirty="0" smtClean="0">
              <a:solidFill>
                <a:srgbClr val="FFFF00"/>
              </a:solidFill>
            </a:rPr>
            <a:t>Faire </a:t>
          </a:r>
          <a:r>
            <a:rPr lang="en-CA" sz="2400" b="1" kern="1200" dirty="0" err="1" smtClean="0">
              <a:solidFill>
                <a:srgbClr val="FFFF00"/>
              </a:solidFill>
            </a:rPr>
            <a:t>cro</a:t>
          </a:r>
          <a:r>
            <a:rPr lang="fr-CA" sz="2400" b="1" kern="1200" dirty="0" err="1" smtClean="0">
              <a:solidFill>
                <a:srgbClr val="FFFF00"/>
              </a:solidFill>
            </a:rPr>
            <a:t>ître</a:t>
          </a:r>
          <a:r>
            <a:rPr lang="fr-CA" sz="2400" b="1" kern="1200" dirty="0" smtClean="0">
              <a:solidFill>
                <a:srgbClr val="FFFF00"/>
              </a:solidFill>
            </a:rPr>
            <a:t> le succès » Document du MEO- suite</a:t>
          </a:r>
        </a:p>
        <a:p>
          <a:pPr lvl="0" algn="ctr" defTabSz="1066800">
            <a:lnSpc>
              <a:spcPct val="90000"/>
            </a:lnSpc>
            <a:spcBef>
              <a:spcPct val="0"/>
            </a:spcBef>
            <a:spcAft>
              <a:spcPct val="35000"/>
            </a:spcAft>
          </a:pPr>
          <a:endParaRPr lang="fr-CA" sz="800" b="1" kern="1200" dirty="0" smtClean="0">
            <a:solidFill>
              <a:srgbClr val="FFFF00"/>
            </a:solidFill>
          </a:endParaRPr>
        </a:p>
        <a:p>
          <a:pPr lvl="0" algn="ctr" defTabSz="1066800">
            <a:lnSpc>
              <a:spcPct val="90000"/>
            </a:lnSpc>
            <a:spcBef>
              <a:spcPct val="0"/>
            </a:spcBef>
            <a:spcAft>
              <a:spcPct val="35000"/>
            </a:spcAft>
          </a:pPr>
          <a:endParaRPr lang="fr-CA" sz="800" b="1" kern="1200" smtClean="0">
            <a:solidFill>
              <a:srgbClr val="FFFF00"/>
            </a:solidFill>
          </a:endParaRPr>
        </a:p>
        <a:p>
          <a:pPr lvl="0" algn="ctr" defTabSz="1066800">
            <a:lnSpc>
              <a:spcPct val="90000"/>
            </a:lnSpc>
            <a:spcBef>
              <a:spcPct val="0"/>
            </a:spcBef>
            <a:spcAft>
              <a:spcPct val="35000"/>
            </a:spcAft>
          </a:pPr>
          <a:endParaRPr lang="fr-CA" sz="800" b="1" kern="1200" dirty="0" smtClean="0">
            <a:solidFill>
              <a:srgbClr val="FFFF00"/>
            </a:solidFill>
          </a:endParaRPr>
        </a:p>
        <a:p>
          <a:pPr lvl="0" algn="ctr" defTabSz="1066800">
            <a:lnSpc>
              <a:spcPct val="90000"/>
            </a:lnSpc>
            <a:spcBef>
              <a:spcPct val="0"/>
            </a:spcBef>
            <a:spcAft>
              <a:spcPct val="35000"/>
            </a:spcAft>
          </a:pPr>
          <a:r>
            <a:rPr lang="fr-CA" sz="2400" b="1" kern="1200" dirty="0" smtClean="0">
              <a:solidFill>
                <a:srgbClr val="FFFF00"/>
              </a:solidFill>
            </a:rPr>
            <a:t>2. Le développement de l’autonomie </a:t>
          </a:r>
        </a:p>
        <a:p>
          <a:pPr lvl="0" algn="ctr" defTabSz="1066800">
            <a:lnSpc>
              <a:spcPct val="90000"/>
            </a:lnSpc>
            <a:spcBef>
              <a:spcPct val="0"/>
            </a:spcBef>
            <a:spcAft>
              <a:spcPct val="35000"/>
            </a:spcAft>
          </a:pPr>
          <a:endParaRPr lang="fr-CA" sz="800" b="1" kern="1200" dirty="0" smtClean="0">
            <a:solidFill>
              <a:srgbClr val="FFFF00"/>
            </a:solidFill>
          </a:endParaRPr>
        </a:p>
      </dsp:txBody>
      <dsp:txXfrm rot="-5400000">
        <a:off x="4111621" y="1178786"/>
        <a:ext cx="3954053" cy="3448928"/>
      </dsp:txXfrm>
    </dsp:sp>
    <dsp:sp modelId="{409AB33B-27E1-4167-B6CE-775836CF45BF}">
      <dsp:nvSpPr>
        <dsp:cNvPr id="0" name=""/>
        <dsp:cNvSpPr/>
      </dsp:nvSpPr>
      <dsp:spPr>
        <a:xfrm>
          <a:off x="2771775" y="0"/>
          <a:ext cx="3423877"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81A9B6-B5C7-4EFB-9E2E-CF7FA497BF92}">
      <dsp:nvSpPr>
        <dsp:cNvPr id="0" name=""/>
        <dsp:cNvSpPr/>
      </dsp:nvSpPr>
      <dsp:spPr>
        <a:xfrm rot="10800000">
          <a:off x="2874599" y="3503498"/>
          <a:ext cx="3218228"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3CB1AB-D370-422F-BD0F-C7DA6CB6E00A}">
      <dsp:nvSpPr>
        <dsp:cNvPr id="0" name=""/>
        <dsp:cNvSpPr/>
      </dsp:nvSpPr>
      <dsp:spPr>
        <a:xfrm>
          <a:off x="1339787" y="473678"/>
          <a:ext cx="4338034" cy="4338034"/>
        </a:xfrm>
        <a:prstGeom prst="blockArc">
          <a:avLst>
            <a:gd name="adj1" fmla="val 10364281"/>
            <a:gd name="adj2" fmla="val 17674889"/>
            <a:gd name="adj3" fmla="val 4641"/>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2ABE97A-CF0F-48D3-BF5A-9A62ABB91D05}">
      <dsp:nvSpPr>
        <dsp:cNvPr id="0" name=""/>
        <dsp:cNvSpPr/>
      </dsp:nvSpPr>
      <dsp:spPr>
        <a:xfrm>
          <a:off x="1353935" y="851299"/>
          <a:ext cx="4338034" cy="4338034"/>
        </a:xfrm>
        <a:prstGeom prst="blockArc">
          <a:avLst>
            <a:gd name="adj1" fmla="val 3950312"/>
            <a:gd name="adj2" fmla="val 10978249"/>
            <a:gd name="adj3" fmla="val 4641"/>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AFE6820-422B-4946-B2D9-7EF5A2A4E0CE}">
      <dsp:nvSpPr>
        <dsp:cNvPr id="0" name=""/>
        <dsp:cNvSpPr/>
      </dsp:nvSpPr>
      <dsp:spPr>
        <a:xfrm>
          <a:off x="3169114" y="889609"/>
          <a:ext cx="4338034" cy="4338034"/>
        </a:xfrm>
        <a:prstGeom prst="blockArc">
          <a:avLst>
            <a:gd name="adj1" fmla="val 21235345"/>
            <a:gd name="adj2" fmla="val 6994775"/>
            <a:gd name="adj3" fmla="val 4641"/>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8EEA966-B8DB-4824-88D7-46B8DCADCD44}">
      <dsp:nvSpPr>
        <dsp:cNvPr id="0" name=""/>
        <dsp:cNvSpPr/>
      </dsp:nvSpPr>
      <dsp:spPr>
        <a:xfrm>
          <a:off x="3169024" y="441823"/>
          <a:ext cx="4338034" cy="4338034"/>
        </a:xfrm>
        <a:prstGeom prst="blockArc">
          <a:avLst>
            <a:gd name="adj1" fmla="val 14605387"/>
            <a:gd name="adj2" fmla="val 363277"/>
            <a:gd name="adj3" fmla="val 4641"/>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706376C-924F-48DE-B1CD-D29E55C6F255}">
      <dsp:nvSpPr>
        <dsp:cNvPr id="0" name=""/>
        <dsp:cNvSpPr/>
      </dsp:nvSpPr>
      <dsp:spPr>
        <a:xfrm>
          <a:off x="2892427" y="1835970"/>
          <a:ext cx="2995440" cy="1997479"/>
        </a:xfrm>
        <a:prstGeom prst="ellipse">
          <a:avLst/>
        </a:prstGeom>
        <a:solidFill>
          <a:schemeClr val="accent1">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i="0" kern="1200" dirty="0" smtClean="0">
              <a:solidFill>
                <a:schemeClr val="tx1"/>
              </a:solidFill>
            </a:rPr>
            <a:t>Planification</a:t>
          </a:r>
          <a:r>
            <a:rPr lang="en-CA" sz="1800" b="1" i="0" kern="1200" baseline="0" dirty="0" smtClean="0">
              <a:solidFill>
                <a:schemeClr val="tx1"/>
              </a:solidFill>
            </a:rPr>
            <a:t> d’apprentissage de carrière et de vie</a:t>
          </a:r>
          <a:endParaRPr lang="en-CA" sz="1800" b="1" i="0" kern="1200" dirty="0">
            <a:solidFill>
              <a:schemeClr val="tx1"/>
            </a:solidFill>
          </a:endParaRPr>
        </a:p>
      </dsp:txBody>
      <dsp:txXfrm>
        <a:off x="3331099" y="2128494"/>
        <a:ext cx="2118096" cy="1412431"/>
      </dsp:txXfrm>
    </dsp:sp>
    <dsp:sp modelId="{4716A522-BF7D-4052-A251-EEC64934AA12}">
      <dsp:nvSpPr>
        <dsp:cNvPr id="0" name=""/>
        <dsp:cNvSpPr/>
      </dsp:nvSpPr>
      <dsp:spPr>
        <a:xfrm>
          <a:off x="2916071" y="16912"/>
          <a:ext cx="2948152" cy="1398235"/>
        </a:xfrm>
        <a:prstGeom prst="ellipse">
          <a:avLst/>
        </a:prstGeom>
        <a:solidFill>
          <a:srgbClr val="FFFF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kern="1200" dirty="0" smtClean="0">
              <a:solidFill>
                <a:schemeClr val="tx1"/>
              </a:solidFill>
            </a:rPr>
            <a:t>Qui-suis</a:t>
          </a:r>
          <a:r>
            <a:rPr lang="en-CA" sz="1800" b="1" kern="1200" baseline="0" dirty="0" smtClean="0">
              <a:solidFill>
                <a:schemeClr val="tx1"/>
              </a:solidFill>
            </a:rPr>
            <a:t> je </a:t>
          </a:r>
          <a:r>
            <a:rPr lang="fr-CA" sz="1800" b="1" kern="1200" baseline="0" dirty="0" smtClean="0">
              <a:solidFill>
                <a:schemeClr val="tx1"/>
              </a:solidFill>
            </a:rPr>
            <a:t>?</a:t>
          </a:r>
          <a:endParaRPr lang="en-CA" sz="1800" b="1" kern="1200" dirty="0">
            <a:solidFill>
              <a:schemeClr val="tx1"/>
            </a:solidFill>
          </a:endParaRPr>
        </a:p>
      </dsp:txBody>
      <dsp:txXfrm>
        <a:off x="3347818" y="221679"/>
        <a:ext cx="2084658" cy="988701"/>
      </dsp:txXfrm>
    </dsp:sp>
    <dsp:sp modelId="{03F8D476-E966-4963-AFC5-61BD3A2F3BBC}">
      <dsp:nvSpPr>
        <dsp:cNvPr id="0" name=""/>
        <dsp:cNvSpPr/>
      </dsp:nvSpPr>
      <dsp:spPr>
        <a:xfrm>
          <a:off x="6245224" y="2135192"/>
          <a:ext cx="2399358" cy="1398235"/>
        </a:xfrm>
        <a:prstGeom prst="ellipse">
          <a:avLst/>
        </a:prstGeom>
        <a:solidFill>
          <a:srgbClr val="FF0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kern="1200" dirty="0" smtClean="0">
              <a:solidFill>
                <a:schemeClr val="tx1"/>
              </a:solidFill>
            </a:rPr>
            <a:t>Quelles</a:t>
          </a:r>
          <a:r>
            <a:rPr lang="en-CA" sz="1800" b="1" kern="1200" baseline="0" dirty="0" smtClean="0">
              <a:solidFill>
                <a:schemeClr val="tx1"/>
              </a:solidFill>
            </a:rPr>
            <a:t> sont mes </a:t>
          </a:r>
          <a:r>
            <a:rPr lang="en-CA" sz="1800" b="1" kern="1200" baseline="0" dirty="0" err="1" smtClean="0">
              <a:solidFill>
                <a:schemeClr val="tx1"/>
              </a:solidFill>
            </a:rPr>
            <a:t>possibilités</a:t>
          </a:r>
          <a:r>
            <a:rPr lang="en-CA" sz="1800" b="1" kern="1200" baseline="0" dirty="0" smtClean="0">
              <a:solidFill>
                <a:schemeClr val="tx1"/>
              </a:solidFill>
            </a:rPr>
            <a:t>?</a:t>
          </a:r>
          <a:endParaRPr lang="en-CA" sz="1800" b="1" kern="1200" dirty="0">
            <a:solidFill>
              <a:schemeClr val="tx1"/>
            </a:solidFill>
          </a:endParaRPr>
        </a:p>
      </dsp:txBody>
      <dsp:txXfrm>
        <a:off x="6596602" y="2339959"/>
        <a:ext cx="1696602" cy="988701"/>
      </dsp:txXfrm>
    </dsp:sp>
    <dsp:sp modelId="{4681FFDF-9FA8-43D3-918A-4E9FE447559E}">
      <dsp:nvSpPr>
        <dsp:cNvPr id="0" name=""/>
        <dsp:cNvSpPr/>
      </dsp:nvSpPr>
      <dsp:spPr>
        <a:xfrm>
          <a:off x="2771773" y="4283307"/>
          <a:ext cx="3236748" cy="1340167"/>
        </a:xfrm>
        <a:prstGeom prst="ellipse">
          <a:avLst/>
        </a:prstGeom>
        <a:solidFill>
          <a:srgbClr val="00206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kern="1200" dirty="0" smtClean="0">
              <a:solidFill>
                <a:schemeClr val="bg1"/>
              </a:solidFill>
            </a:rPr>
            <a:t>Qu’est-ce que je veux devenir?</a:t>
          </a:r>
          <a:endParaRPr lang="en-CA" sz="1800" b="1" kern="1200" dirty="0">
            <a:solidFill>
              <a:schemeClr val="bg1"/>
            </a:solidFill>
          </a:endParaRPr>
        </a:p>
      </dsp:txBody>
      <dsp:txXfrm>
        <a:off x="3245784" y="4479570"/>
        <a:ext cx="2288726" cy="947641"/>
      </dsp:txXfrm>
    </dsp:sp>
    <dsp:sp modelId="{073EC20F-6358-4116-B977-C0737F9E7927}">
      <dsp:nvSpPr>
        <dsp:cNvPr id="0" name=""/>
        <dsp:cNvSpPr/>
      </dsp:nvSpPr>
      <dsp:spPr>
        <a:xfrm>
          <a:off x="186969" y="2211392"/>
          <a:ext cx="2440299" cy="1398235"/>
        </a:xfrm>
        <a:prstGeom prst="ellipse">
          <a:avLst/>
        </a:prstGeom>
        <a:solidFill>
          <a:schemeClr val="accent3">
            <a:lumMod val="7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kern="1200" dirty="0" smtClean="0">
              <a:solidFill>
                <a:schemeClr val="tx1"/>
              </a:solidFill>
            </a:rPr>
            <a:t>Quel</a:t>
          </a:r>
          <a:r>
            <a:rPr lang="en-CA" sz="1800" b="1" kern="1200" baseline="0" dirty="0" smtClean="0">
              <a:solidFill>
                <a:schemeClr val="tx1"/>
              </a:solidFill>
            </a:rPr>
            <a:t> est mon plan pour atteindre mes objectifs?</a:t>
          </a:r>
          <a:endParaRPr lang="en-CA" sz="1800" b="1" kern="1200" dirty="0">
            <a:solidFill>
              <a:schemeClr val="tx1"/>
            </a:solidFill>
          </a:endParaRPr>
        </a:p>
      </dsp:txBody>
      <dsp:txXfrm>
        <a:off x="544343" y="2416159"/>
        <a:ext cx="1725551" cy="988701"/>
      </dsp:txXfrm>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2EFB599-76DB-4802-86E1-A09814DA95DD}" type="datetimeFigureOut">
              <a:rPr lang="fr-CA" smtClean="0"/>
              <a:t>16-11-17</a:t>
            </a:fld>
            <a:endParaRPr lang="fr-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F92079-B475-4A11-BC74-7E2F8055396F}" type="slidenum">
              <a:rPr lang="fr-CA" smtClean="0"/>
              <a:t>‹#›</a:t>
            </a:fld>
            <a:endParaRPr lang="fr-CA"/>
          </a:p>
        </p:txBody>
      </p:sp>
    </p:spTree>
    <p:extLst>
      <p:ext uri="{BB962C8B-B14F-4D97-AF65-F5344CB8AC3E}">
        <p14:creationId xmlns:p14="http://schemas.microsoft.com/office/powerpoint/2010/main" val="30156210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DE46BC-0F74-455A-9B2B-CA309E04B026}" type="datetimeFigureOut">
              <a:rPr lang="en-US" smtClean="0"/>
              <a:pPr/>
              <a:t>11/17/16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09FC4-1350-4442-80AD-2C1E551DEFB7}" type="slidenum">
              <a:rPr lang="en-US" smtClean="0"/>
              <a:pPr/>
              <a:t>‹#›</a:t>
            </a:fld>
            <a:endParaRPr lang="en-US" dirty="0"/>
          </a:p>
        </p:txBody>
      </p:sp>
    </p:spTree>
    <p:extLst>
      <p:ext uri="{BB962C8B-B14F-4D97-AF65-F5344CB8AC3E}">
        <p14:creationId xmlns:p14="http://schemas.microsoft.com/office/powerpoint/2010/main" val="172106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a:t>
            </a:fld>
            <a:endParaRPr lang="en-US" dirty="0"/>
          </a:p>
        </p:txBody>
      </p:sp>
    </p:spTree>
    <p:extLst>
      <p:ext uri="{BB962C8B-B14F-4D97-AF65-F5344CB8AC3E}">
        <p14:creationId xmlns:p14="http://schemas.microsoft.com/office/powerpoint/2010/main" val="1008778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a:t>
            </a:fld>
            <a:endParaRPr lang="en-US" dirty="0"/>
          </a:p>
        </p:txBody>
      </p:sp>
    </p:spTree>
    <p:extLst>
      <p:ext uri="{BB962C8B-B14F-4D97-AF65-F5344CB8AC3E}">
        <p14:creationId xmlns:p14="http://schemas.microsoft.com/office/powerpoint/2010/main" val="4243817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4</a:t>
            </a:fld>
            <a:endParaRPr lang="en-US" dirty="0"/>
          </a:p>
        </p:txBody>
      </p:sp>
    </p:spTree>
    <p:extLst>
      <p:ext uri="{BB962C8B-B14F-4D97-AF65-F5344CB8AC3E}">
        <p14:creationId xmlns:p14="http://schemas.microsoft.com/office/powerpoint/2010/main" val="2049171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5</a:t>
            </a:fld>
            <a:endParaRPr lang="en-US" dirty="0"/>
          </a:p>
        </p:txBody>
      </p:sp>
    </p:spTree>
    <p:extLst>
      <p:ext uri="{BB962C8B-B14F-4D97-AF65-F5344CB8AC3E}">
        <p14:creationId xmlns:p14="http://schemas.microsoft.com/office/powerpoint/2010/main" val="4243817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27</a:t>
            </a:fld>
            <a:endParaRPr lang="en-US" dirty="0"/>
          </a:p>
        </p:txBody>
      </p:sp>
    </p:spTree>
    <p:extLst>
      <p:ext uri="{BB962C8B-B14F-4D97-AF65-F5344CB8AC3E}">
        <p14:creationId xmlns:p14="http://schemas.microsoft.com/office/powerpoint/2010/main" val="1818397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7FDB8D6-54AB-4945-80BF-208BACE8FCA4}" type="datetime1">
              <a:rPr lang="en-US" smtClean="0"/>
              <a:t>11/17/16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312039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1C19620-F6C8-4ABC-A885-3014D7028A7C}" type="datetime1">
              <a:rPr lang="en-US" smtClean="0"/>
              <a:t>11/17/16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266946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08C288-C1A2-4D6E-83C7-6EB2C297B282}" type="datetime1">
              <a:rPr lang="en-US" smtClean="0"/>
              <a:t>11/17/16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928341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FE65D8D-C956-4126-AD57-14E339AA86F8}" type="datetime1">
              <a:rPr lang="en-US" smtClean="0"/>
              <a:t>11/17/16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9203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CD2EAC2-0A6C-41FF-9F63-B1B1D8EF1A06}" type="datetime1">
              <a:rPr lang="en-US" smtClean="0"/>
              <a:t>11/17/16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9626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EB797AE-E6DF-4AB6-A5CC-5C2DE50EC34A}" type="datetime1">
              <a:rPr lang="en-US" smtClean="0"/>
              <a:t>11/17/16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473310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CB881C-ED27-42F2-895F-B1BB17A38B59}" type="datetime1">
              <a:rPr lang="en-US" smtClean="0"/>
              <a:t>11/17/16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02611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4E1F4-BADB-4004-B879-F3CA74DCE447}" type="datetime1">
              <a:rPr lang="en-US" smtClean="0"/>
              <a:t>11/17/16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7401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32ECD-00C4-4226-ADC1-F053DC5FD65D}" type="datetime1">
              <a:rPr lang="en-US" smtClean="0"/>
              <a:t>11/17/16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609561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6A32B87-D60A-4F5B-9DA6-CD022A7D03C7}" type="datetime1">
              <a:rPr lang="en-US" smtClean="0"/>
              <a:t>11/17/16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47588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55D3190-DE89-4949-9DC9-C1DB1509DB90}" type="datetime1">
              <a:rPr lang="en-US" smtClean="0"/>
              <a:t>11/17/16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1310320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D3415-A7DF-43D0-846B-127ED4EBB5AA}" type="datetime1">
              <a:rPr lang="en-US" smtClean="0"/>
              <a:t>11/17/16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53527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tags" Target="../tags/tag3.xml"/><Relationship Id="rId4" Type="http://schemas.openxmlformats.org/officeDocument/2006/relationships/tags" Target="../tags/tag4.xml"/><Relationship Id="rId5" Type="http://schemas.openxmlformats.org/officeDocument/2006/relationships/tags" Target="../tags/tag5.xml"/><Relationship Id="rId6" Type="http://schemas.openxmlformats.org/officeDocument/2006/relationships/slideLayout" Target="../slideLayouts/slideLayout7.xml"/><Relationship Id="rId7" Type="http://schemas.openxmlformats.org/officeDocument/2006/relationships/notesSlide" Target="../notesSlides/notesSlide5.xml"/><Relationship Id="rId1" Type="http://schemas.openxmlformats.org/officeDocument/2006/relationships/tags" Target="../tags/tag1.xml"/><Relationship Id="rId2" Type="http://schemas.openxmlformats.org/officeDocument/2006/relationships/tags" Target="../tags/tag2.xml"/></Relationships>
</file>

<file path=ppt/slides/_rels/slide7.xml.rels><?xml version="1.0" encoding="UTF-8" standalone="yes"?>
<Relationships xmlns="http://schemas.openxmlformats.org/package/2006/relationships"><Relationship Id="rId3" Type="http://schemas.openxmlformats.org/officeDocument/2006/relationships/tags" Target="../tags/tag8.xml"/><Relationship Id="rId4" Type="http://schemas.openxmlformats.org/officeDocument/2006/relationships/tags" Target="../tags/tag9.xml"/><Relationship Id="rId5" Type="http://schemas.openxmlformats.org/officeDocument/2006/relationships/tags" Target="../tags/tag10.xml"/><Relationship Id="rId6" Type="http://schemas.openxmlformats.org/officeDocument/2006/relationships/slideLayout" Target="../slideLayouts/slideLayout7.xml"/><Relationship Id="rId7" Type="http://schemas.openxmlformats.org/officeDocument/2006/relationships/notesSlide" Target="../notesSlides/notesSlide6.xml"/><Relationship Id="rId1" Type="http://schemas.openxmlformats.org/officeDocument/2006/relationships/tags" Target="../tags/tag6.xml"/><Relationship Id="rId2"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tags" Target="../tags/tag13.xml"/><Relationship Id="rId4" Type="http://schemas.openxmlformats.org/officeDocument/2006/relationships/tags" Target="../tags/tag14.xml"/><Relationship Id="rId5" Type="http://schemas.openxmlformats.org/officeDocument/2006/relationships/tags" Target="../tags/tag15.xml"/><Relationship Id="rId6" Type="http://schemas.openxmlformats.org/officeDocument/2006/relationships/slideLayout" Target="../slideLayouts/slideLayout7.xml"/><Relationship Id="rId7" Type="http://schemas.openxmlformats.org/officeDocument/2006/relationships/notesSlide" Target="../notesSlides/notesSlide7.xml"/><Relationship Id="rId1" Type="http://schemas.openxmlformats.org/officeDocument/2006/relationships/tags" Target="../tags/tag11.xml"/><Relationship Id="rId2" Type="http://schemas.openxmlformats.org/officeDocument/2006/relationships/tags" Target="../tags/tag12.xml"/></Relationships>
</file>

<file path=ppt/slides/_rels/slide9.xml.rels><?xml version="1.0" encoding="UTF-8" standalone="yes"?>
<Relationships xmlns="http://schemas.openxmlformats.org/package/2006/relationships"><Relationship Id="rId3" Type="http://schemas.openxmlformats.org/officeDocument/2006/relationships/tags" Target="../tags/tag18.xml"/><Relationship Id="rId4" Type="http://schemas.openxmlformats.org/officeDocument/2006/relationships/tags" Target="../tags/tag19.xml"/><Relationship Id="rId5" Type="http://schemas.openxmlformats.org/officeDocument/2006/relationships/tags" Target="../tags/tag20.xml"/><Relationship Id="rId6" Type="http://schemas.openxmlformats.org/officeDocument/2006/relationships/slideLayout" Target="../slideLayouts/slideLayout7.xml"/><Relationship Id="rId7" Type="http://schemas.openxmlformats.org/officeDocument/2006/relationships/notesSlide" Target="../notesSlides/notesSlide8.xml"/><Relationship Id="rId1" Type="http://schemas.openxmlformats.org/officeDocument/2006/relationships/tags" Target="../tags/tag16.xml"/><Relationship Id="rId2" Type="http://schemas.openxmlformats.org/officeDocument/2006/relationships/tags" Target="../tags/tag17.xml"/></Relationships>
</file>

<file path=ppt/slides/_rels/slide10.xml.rels><?xml version="1.0" encoding="UTF-8" standalone="yes"?>
<Relationships xmlns="http://schemas.openxmlformats.org/package/2006/relationships"><Relationship Id="rId3" Type="http://schemas.openxmlformats.org/officeDocument/2006/relationships/tags" Target="../tags/tag23.xml"/><Relationship Id="rId4" Type="http://schemas.openxmlformats.org/officeDocument/2006/relationships/tags" Target="../tags/tag24.xml"/><Relationship Id="rId5" Type="http://schemas.openxmlformats.org/officeDocument/2006/relationships/tags" Target="../tags/tag25.xml"/><Relationship Id="rId6" Type="http://schemas.openxmlformats.org/officeDocument/2006/relationships/slideLayout" Target="../slideLayouts/slideLayout7.xml"/><Relationship Id="rId7" Type="http://schemas.openxmlformats.org/officeDocument/2006/relationships/notesSlide" Target="../notesSlides/notesSlide9.xml"/><Relationship Id="rId1" Type="http://schemas.openxmlformats.org/officeDocument/2006/relationships/tags" Target="../tags/tag21.xml"/><Relationship Id="rId2" Type="http://schemas.openxmlformats.org/officeDocument/2006/relationships/tags" Target="../tags/tag22.xml"/></Relationships>
</file>

<file path=ppt/slides/_rels/slide11.xml.rels><?xml version="1.0" encoding="UTF-8" standalone="yes"?>
<Relationships xmlns="http://schemas.openxmlformats.org/package/2006/relationships"><Relationship Id="rId3" Type="http://schemas.openxmlformats.org/officeDocument/2006/relationships/tags" Target="../tags/tag28.xml"/><Relationship Id="rId4" Type="http://schemas.openxmlformats.org/officeDocument/2006/relationships/tags" Target="../tags/tag29.xml"/><Relationship Id="rId5" Type="http://schemas.openxmlformats.org/officeDocument/2006/relationships/tags" Target="../tags/tag30.xml"/><Relationship Id="rId6" Type="http://schemas.openxmlformats.org/officeDocument/2006/relationships/slideLayout" Target="../slideLayouts/slideLayout7.xml"/><Relationship Id="rId7" Type="http://schemas.openxmlformats.org/officeDocument/2006/relationships/notesSlide" Target="../notesSlides/notesSlide10.xml"/><Relationship Id="rId1" Type="http://schemas.openxmlformats.org/officeDocument/2006/relationships/tags" Target="../tags/tag26.xml"/><Relationship Id="rId2" Type="http://schemas.openxmlformats.org/officeDocument/2006/relationships/tags" Target="../tags/tag27.xml"/></Relationships>
</file>

<file path=ppt/slides/_rels/slide12.xml.rels><?xml version="1.0" encoding="UTF-8" standalone="yes"?>
<Relationships xmlns="http://schemas.openxmlformats.org/package/2006/relationships"><Relationship Id="rId3" Type="http://schemas.openxmlformats.org/officeDocument/2006/relationships/tags" Target="../tags/tag33.xml"/><Relationship Id="rId4" Type="http://schemas.openxmlformats.org/officeDocument/2006/relationships/tags" Target="../tags/tag34.xml"/><Relationship Id="rId5" Type="http://schemas.openxmlformats.org/officeDocument/2006/relationships/tags" Target="../tags/tag35.xml"/><Relationship Id="rId6" Type="http://schemas.openxmlformats.org/officeDocument/2006/relationships/slideLayout" Target="../slideLayouts/slideLayout7.xml"/><Relationship Id="rId7" Type="http://schemas.openxmlformats.org/officeDocument/2006/relationships/notesSlide" Target="../notesSlides/notesSlide11.xml"/><Relationship Id="rId1" Type="http://schemas.openxmlformats.org/officeDocument/2006/relationships/tags" Target="../tags/tag31.xml"/><Relationship Id="rId2" Type="http://schemas.openxmlformats.org/officeDocument/2006/relationships/tags" Target="../tags/tag32.xml"/></Relationships>
</file>

<file path=ppt/slides/_rels/slide13.xml.rels><?xml version="1.0" encoding="UTF-8" standalone="yes"?>
<Relationships xmlns="http://schemas.openxmlformats.org/package/2006/relationships"><Relationship Id="rId3" Type="http://schemas.openxmlformats.org/officeDocument/2006/relationships/tags" Target="../tags/tag38.xml"/><Relationship Id="rId4" Type="http://schemas.openxmlformats.org/officeDocument/2006/relationships/tags" Target="../tags/tag39.xml"/><Relationship Id="rId5" Type="http://schemas.openxmlformats.org/officeDocument/2006/relationships/tags" Target="../tags/tag40.xml"/><Relationship Id="rId6" Type="http://schemas.openxmlformats.org/officeDocument/2006/relationships/slideLayout" Target="../slideLayouts/slideLayout7.xml"/><Relationship Id="rId7" Type="http://schemas.openxmlformats.org/officeDocument/2006/relationships/notesSlide" Target="../notesSlides/notesSlide12.xml"/><Relationship Id="rId1" Type="http://schemas.openxmlformats.org/officeDocument/2006/relationships/tags" Target="../tags/tag36.xml"/><Relationship Id="rId2" Type="http://schemas.openxmlformats.org/officeDocument/2006/relationships/tags" Target="../tags/tag37.xml"/></Relationships>
</file>

<file path=ppt/slides/_rels/slide14.xml.rels><?xml version="1.0" encoding="UTF-8" standalone="yes"?>
<Relationships xmlns="http://schemas.openxmlformats.org/package/2006/relationships"><Relationship Id="rId3" Type="http://schemas.openxmlformats.org/officeDocument/2006/relationships/tags" Target="../tags/tag43.xml"/><Relationship Id="rId4" Type="http://schemas.openxmlformats.org/officeDocument/2006/relationships/tags" Target="../tags/tag44.xml"/><Relationship Id="rId5" Type="http://schemas.openxmlformats.org/officeDocument/2006/relationships/tags" Target="../tags/tag45.xml"/><Relationship Id="rId6" Type="http://schemas.openxmlformats.org/officeDocument/2006/relationships/slideLayout" Target="../slideLayouts/slideLayout7.xml"/><Relationship Id="rId7" Type="http://schemas.openxmlformats.org/officeDocument/2006/relationships/notesSlide" Target="../notesSlides/notesSlide13.xml"/><Relationship Id="rId1" Type="http://schemas.openxmlformats.org/officeDocument/2006/relationships/tags" Target="../tags/tag41.xml"/><Relationship Id="rId2" Type="http://schemas.openxmlformats.org/officeDocument/2006/relationships/tags" Target="../tags/tag42.xml"/></Relationships>
</file>

<file path=ppt/slides/_rels/slide15.xml.rels><?xml version="1.0" encoding="UTF-8" standalone="yes"?>
<Relationships xmlns="http://schemas.openxmlformats.org/package/2006/relationships"><Relationship Id="rId3" Type="http://schemas.openxmlformats.org/officeDocument/2006/relationships/tags" Target="../tags/tag48.xml"/><Relationship Id="rId4" Type="http://schemas.openxmlformats.org/officeDocument/2006/relationships/tags" Target="../tags/tag49.xml"/><Relationship Id="rId5" Type="http://schemas.openxmlformats.org/officeDocument/2006/relationships/tags" Target="../tags/tag50.xml"/><Relationship Id="rId6" Type="http://schemas.openxmlformats.org/officeDocument/2006/relationships/slideLayout" Target="../slideLayouts/slideLayout7.xml"/><Relationship Id="rId7" Type="http://schemas.openxmlformats.org/officeDocument/2006/relationships/notesSlide" Target="../notesSlides/notesSlide14.xml"/><Relationship Id="rId1" Type="http://schemas.openxmlformats.org/officeDocument/2006/relationships/tags" Target="../tags/tag46.xml"/><Relationship Id="rId2" Type="http://schemas.openxmlformats.org/officeDocument/2006/relationships/tags" Target="../tags/tag47.xml"/></Relationships>
</file>

<file path=ppt/slides/_rels/slide16.xml.rels><?xml version="1.0" encoding="UTF-8" standalone="yes"?>
<Relationships xmlns="http://schemas.openxmlformats.org/package/2006/relationships"><Relationship Id="rId3" Type="http://schemas.openxmlformats.org/officeDocument/2006/relationships/tags" Target="../tags/tag53.xml"/><Relationship Id="rId4" Type="http://schemas.openxmlformats.org/officeDocument/2006/relationships/tags" Target="../tags/tag54.xml"/><Relationship Id="rId5" Type="http://schemas.openxmlformats.org/officeDocument/2006/relationships/tags" Target="../tags/tag55.xml"/><Relationship Id="rId6" Type="http://schemas.openxmlformats.org/officeDocument/2006/relationships/slideLayout" Target="../slideLayouts/slideLayout7.xml"/><Relationship Id="rId7" Type="http://schemas.openxmlformats.org/officeDocument/2006/relationships/notesSlide" Target="../notesSlides/notesSlide15.xml"/><Relationship Id="rId1" Type="http://schemas.openxmlformats.org/officeDocument/2006/relationships/tags" Target="../tags/tag51.xml"/><Relationship Id="rId2" Type="http://schemas.openxmlformats.org/officeDocument/2006/relationships/tags" Target="../tags/tag52.xml"/></Relationships>
</file>

<file path=ppt/slides/_rels/slide17.xml.rels><?xml version="1.0" encoding="UTF-8" standalone="yes"?>
<Relationships xmlns="http://schemas.openxmlformats.org/package/2006/relationships"><Relationship Id="rId3" Type="http://schemas.openxmlformats.org/officeDocument/2006/relationships/tags" Target="../tags/tag58.xml"/><Relationship Id="rId4" Type="http://schemas.openxmlformats.org/officeDocument/2006/relationships/tags" Target="../tags/tag59.xml"/><Relationship Id="rId5" Type="http://schemas.openxmlformats.org/officeDocument/2006/relationships/tags" Target="../tags/tag60.xml"/><Relationship Id="rId6" Type="http://schemas.openxmlformats.org/officeDocument/2006/relationships/slideLayout" Target="../slideLayouts/slideLayout7.xml"/><Relationship Id="rId7" Type="http://schemas.openxmlformats.org/officeDocument/2006/relationships/notesSlide" Target="../notesSlides/notesSlide16.xml"/><Relationship Id="rId1" Type="http://schemas.openxmlformats.org/officeDocument/2006/relationships/tags" Target="../tags/tag56.xml"/><Relationship Id="rId2" Type="http://schemas.openxmlformats.org/officeDocument/2006/relationships/tags" Target="../tags/tag57.xml"/></Relationships>
</file>

<file path=ppt/slides/_rels/slide18.xml.rels><?xml version="1.0" encoding="UTF-8" standalone="yes"?>
<Relationships xmlns="http://schemas.openxmlformats.org/package/2006/relationships"><Relationship Id="rId3" Type="http://schemas.openxmlformats.org/officeDocument/2006/relationships/tags" Target="../tags/tag63.xml"/><Relationship Id="rId4" Type="http://schemas.openxmlformats.org/officeDocument/2006/relationships/tags" Target="../tags/tag64.xml"/><Relationship Id="rId5" Type="http://schemas.openxmlformats.org/officeDocument/2006/relationships/tags" Target="../tags/tag65.xml"/><Relationship Id="rId6" Type="http://schemas.openxmlformats.org/officeDocument/2006/relationships/slideLayout" Target="../slideLayouts/slideLayout7.xml"/><Relationship Id="rId7" Type="http://schemas.openxmlformats.org/officeDocument/2006/relationships/notesSlide" Target="../notesSlides/notesSlide17.xml"/><Relationship Id="rId1" Type="http://schemas.openxmlformats.org/officeDocument/2006/relationships/tags" Target="../tags/tag61.xml"/><Relationship Id="rId2" Type="http://schemas.openxmlformats.org/officeDocument/2006/relationships/tags" Target="../tags/tag62.xml"/></Relationships>
</file>

<file path=ppt/slides/_rels/slide19.xml.rels><?xml version="1.0" encoding="UTF-8" standalone="yes"?>
<Relationships xmlns="http://schemas.openxmlformats.org/package/2006/relationships"><Relationship Id="rId3" Type="http://schemas.openxmlformats.org/officeDocument/2006/relationships/tags" Target="../tags/tag68.xml"/><Relationship Id="rId4" Type="http://schemas.openxmlformats.org/officeDocument/2006/relationships/tags" Target="../tags/tag69.xml"/><Relationship Id="rId5" Type="http://schemas.openxmlformats.org/officeDocument/2006/relationships/tags" Target="../tags/tag70.xml"/><Relationship Id="rId6" Type="http://schemas.openxmlformats.org/officeDocument/2006/relationships/slideLayout" Target="../slideLayouts/slideLayout7.xml"/><Relationship Id="rId7" Type="http://schemas.openxmlformats.org/officeDocument/2006/relationships/notesSlide" Target="../notesSlides/notesSlide18.xml"/><Relationship Id="rId1" Type="http://schemas.openxmlformats.org/officeDocument/2006/relationships/tags" Target="../tags/tag66.xml"/><Relationship Id="rId2" Type="http://schemas.openxmlformats.org/officeDocument/2006/relationships/tags" Target="../tags/tag67.xml"/></Relationships>
</file>

<file path=ppt/slides/_rels/slide20.xml.rels><?xml version="1.0" encoding="UTF-8" standalone="yes"?>
<Relationships xmlns="http://schemas.openxmlformats.org/package/2006/relationships"><Relationship Id="rId3" Type="http://schemas.openxmlformats.org/officeDocument/2006/relationships/tags" Target="../tags/tag73.xml"/><Relationship Id="rId4" Type="http://schemas.openxmlformats.org/officeDocument/2006/relationships/tags" Target="../tags/tag74.xml"/><Relationship Id="rId5" Type="http://schemas.openxmlformats.org/officeDocument/2006/relationships/tags" Target="../tags/tag75.xml"/><Relationship Id="rId6" Type="http://schemas.openxmlformats.org/officeDocument/2006/relationships/slideLayout" Target="../slideLayouts/slideLayout7.xml"/><Relationship Id="rId7" Type="http://schemas.openxmlformats.org/officeDocument/2006/relationships/notesSlide" Target="../notesSlides/notesSlide19.xml"/><Relationship Id="rId1" Type="http://schemas.openxmlformats.org/officeDocument/2006/relationships/tags" Target="../tags/tag71.xml"/><Relationship Id="rId2" Type="http://schemas.openxmlformats.org/officeDocument/2006/relationships/tags" Target="../tags/tag72.xml"/></Relationships>
</file>

<file path=ppt/slides/_rels/slide21.xml.rels><?xml version="1.0" encoding="UTF-8" standalone="yes"?>
<Relationships xmlns="http://schemas.openxmlformats.org/package/2006/relationships"><Relationship Id="rId3" Type="http://schemas.openxmlformats.org/officeDocument/2006/relationships/tags" Target="../tags/tag78.xml"/><Relationship Id="rId4" Type="http://schemas.openxmlformats.org/officeDocument/2006/relationships/tags" Target="../tags/tag79.xml"/><Relationship Id="rId5" Type="http://schemas.openxmlformats.org/officeDocument/2006/relationships/tags" Target="../tags/tag80.xml"/><Relationship Id="rId6" Type="http://schemas.openxmlformats.org/officeDocument/2006/relationships/slideLayout" Target="../slideLayouts/slideLayout7.xml"/><Relationship Id="rId7" Type="http://schemas.openxmlformats.org/officeDocument/2006/relationships/notesSlide" Target="../notesSlides/notesSlide20.xml"/><Relationship Id="rId1" Type="http://schemas.openxmlformats.org/officeDocument/2006/relationships/tags" Target="../tags/tag76.xml"/><Relationship Id="rId2" Type="http://schemas.openxmlformats.org/officeDocument/2006/relationships/tags" Target="../tags/tag77.xml"/></Relationships>
</file>

<file path=ppt/slides/_rels/slide22.xml.rels><?xml version="1.0" encoding="UTF-8" standalone="yes"?>
<Relationships xmlns="http://schemas.openxmlformats.org/package/2006/relationships"><Relationship Id="rId3" Type="http://schemas.openxmlformats.org/officeDocument/2006/relationships/tags" Target="../tags/tag83.xml"/><Relationship Id="rId4" Type="http://schemas.openxmlformats.org/officeDocument/2006/relationships/tags" Target="../tags/tag84.xml"/><Relationship Id="rId5" Type="http://schemas.openxmlformats.org/officeDocument/2006/relationships/tags" Target="../tags/tag85.xml"/><Relationship Id="rId6" Type="http://schemas.openxmlformats.org/officeDocument/2006/relationships/slideLayout" Target="../slideLayouts/slideLayout7.xml"/><Relationship Id="rId7" Type="http://schemas.openxmlformats.org/officeDocument/2006/relationships/notesSlide" Target="../notesSlides/notesSlide21.xml"/><Relationship Id="rId1" Type="http://schemas.openxmlformats.org/officeDocument/2006/relationships/tags" Target="../tags/tag81.xml"/><Relationship Id="rId2" Type="http://schemas.openxmlformats.org/officeDocument/2006/relationships/tags" Target="../tags/tag82.xml"/></Relationships>
</file>

<file path=ppt/slides/_rels/slide23.xml.rels><?xml version="1.0" encoding="UTF-8" standalone="yes"?>
<Relationships xmlns="http://schemas.openxmlformats.org/package/2006/relationships"><Relationship Id="rId3" Type="http://schemas.openxmlformats.org/officeDocument/2006/relationships/tags" Target="../tags/tag88.xml"/><Relationship Id="rId4" Type="http://schemas.openxmlformats.org/officeDocument/2006/relationships/tags" Target="../tags/tag89.xml"/><Relationship Id="rId5" Type="http://schemas.openxmlformats.org/officeDocument/2006/relationships/tags" Target="../tags/tag90.xml"/><Relationship Id="rId6" Type="http://schemas.openxmlformats.org/officeDocument/2006/relationships/slideLayout" Target="../slideLayouts/slideLayout7.xml"/><Relationship Id="rId7" Type="http://schemas.openxmlformats.org/officeDocument/2006/relationships/notesSlide" Target="../notesSlides/notesSlide22.xml"/><Relationship Id="rId1" Type="http://schemas.openxmlformats.org/officeDocument/2006/relationships/tags" Target="../tags/tag86.xml"/><Relationship Id="rId2" Type="http://schemas.openxmlformats.org/officeDocument/2006/relationships/tags" Target="../tags/tag87.xml"/></Relationships>
</file>

<file path=ppt/slides/_rels/slide24.xml.rels><?xml version="1.0" encoding="UTF-8" standalone="yes"?>
<Relationships xmlns="http://schemas.openxmlformats.org/package/2006/relationships"><Relationship Id="rId3" Type="http://schemas.openxmlformats.org/officeDocument/2006/relationships/tags" Target="../tags/tag93.xml"/><Relationship Id="rId4" Type="http://schemas.openxmlformats.org/officeDocument/2006/relationships/tags" Target="../tags/tag94.xml"/><Relationship Id="rId5" Type="http://schemas.openxmlformats.org/officeDocument/2006/relationships/tags" Target="../tags/tag95.xml"/><Relationship Id="rId6" Type="http://schemas.openxmlformats.org/officeDocument/2006/relationships/slideLayout" Target="../slideLayouts/slideLayout7.xml"/><Relationship Id="rId7" Type="http://schemas.openxmlformats.org/officeDocument/2006/relationships/notesSlide" Target="../notesSlides/notesSlide23.xml"/><Relationship Id="rId1" Type="http://schemas.openxmlformats.org/officeDocument/2006/relationships/tags" Target="../tags/tag91.xml"/><Relationship Id="rId2" Type="http://schemas.openxmlformats.org/officeDocument/2006/relationships/tags" Target="../tags/tag92.xml"/></Relationships>
</file>

<file path=ppt/slides/_rels/slide25.xml.rels><?xml version="1.0" encoding="UTF-8" standalone="yes"?>
<Relationships xmlns="http://schemas.openxmlformats.org/package/2006/relationships"><Relationship Id="rId3" Type="http://schemas.openxmlformats.org/officeDocument/2006/relationships/tags" Target="../tags/tag98.xml"/><Relationship Id="rId4" Type="http://schemas.openxmlformats.org/officeDocument/2006/relationships/tags" Target="../tags/tag99.xml"/><Relationship Id="rId5" Type="http://schemas.openxmlformats.org/officeDocument/2006/relationships/tags" Target="../tags/tag100.xml"/><Relationship Id="rId6" Type="http://schemas.openxmlformats.org/officeDocument/2006/relationships/slideLayout" Target="../slideLayouts/slideLayout7.xml"/><Relationship Id="rId7" Type="http://schemas.openxmlformats.org/officeDocument/2006/relationships/notesSlide" Target="../notesSlides/notesSlide24.xml"/><Relationship Id="rId1" Type="http://schemas.openxmlformats.org/officeDocument/2006/relationships/tags" Target="../tags/tag96.xml"/><Relationship Id="rId2" Type="http://schemas.openxmlformats.org/officeDocument/2006/relationships/tags" Target="../tags/tag97.xml"/></Relationships>
</file>

<file path=ppt/slides/_rels/slide26.xml.rels><?xml version="1.0" encoding="UTF-8" standalone="yes"?>
<Relationships xmlns="http://schemas.openxmlformats.org/package/2006/relationships"><Relationship Id="rId3" Type="http://schemas.openxmlformats.org/officeDocument/2006/relationships/tags" Target="../tags/tag103.xml"/><Relationship Id="rId4" Type="http://schemas.openxmlformats.org/officeDocument/2006/relationships/tags" Target="../tags/tag104.xml"/><Relationship Id="rId5" Type="http://schemas.openxmlformats.org/officeDocument/2006/relationships/tags" Target="../tags/tag105.xml"/><Relationship Id="rId6" Type="http://schemas.openxmlformats.org/officeDocument/2006/relationships/slideLayout" Target="../slideLayouts/slideLayout7.xml"/><Relationship Id="rId7" Type="http://schemas.openxmlformats.org/officeDocument/2006/relationships/notesSlide" Target="../notesSlides/notesSlide25.xml"/><Relationship Id="rId1" Type="http://schemas.openxmlformats.org/officeDocument/2006/relationships/tags" Target="../tags/tag101.xml"/><Relationship Id="rId2" Type="http://schemas.openxmlformats.org/officeDocument/2006/relationships/tags" Target="../tags/tag102.xml"/></Relationships>
</file>

<file path=ppt/slides/_rels/slide27.xml.rels><?xml version="1.0" encoding="UTF-8" standalone="yes"?>
<Relationships xmlns="http://schemas.openxmlformats.org/package/2006/relationships"><Relationship Id="rId3" Type="http://schemas.openxmlformats.org/officeDocument/2006/relationships/tags" Target="../tags/tag108.xml"/><Relationship Id="rId4" Type="http://schemas.openxmlformats.org/officeDocument/2006/relationships/tags" Target="../tags/tag109.xml"/><Relationship Id="rId5" Type="http://schemas.openxmlformats.org/officeDocument/2006/relationships/tags" Target="../tags/tag110.xml"/><Relationship Id="rId6" Type="http://schemas.openxmlformats.org/officeDocument/2006/relationships/slideLayout" Target="../slideLayouts/slideLayout7.xml"/><Relationship Id="rId7" Type="http://schemas.openxmlformats.org/officeDocument/2006/relationships/notesSlide" Target="../notesSlides/notesSlide26.xml"/><Relationship Id="rId1" Type="http://schemas.openxmlformats.org/officeDocument/2006/relationships/tags" Target="../tags/tag106.xml"/><Relationship Id="rId2" Type="http://schemas.openxmlformats.org/officeDocument/2006/relationships/tags" Target="../tags/tag107.xml"/></Relationships>
</file>

<file path=ppt/slides/_rels/slide28.xml.rels><?xml version="1.0" encoding="UTF-8" standalone="yes"?>
<Relationships xmlns="http://schemas.openxmlformats.org/package/2006/relationships"><Relationship Id="rId3" Type="http://schemas.openxmlformats.org/officeDocument/2006/relationships/tags" Target="../tags/tag113.xml"/><Relationship Id="rId4" Type="http://schemas.openxmlformats.org/officeDocument/2006/relationships/tags" Target="../tags/tag114.xml"/><Relationship Id="rId5" Type="http://schemas.openxmlformats.org/officeDocument/2006/relationships/tags" Target="../tags/tag115.xml"/><Relationship Id="rId6" Type="http://schemas.openxmlformats.org/officeDocument/2006/relationships/slideLayout" Target="../slideLayouts/slideLayout7.xml"/><Relationship Id="rId7" Type="http://schemas.openxmlformats.org/officeDocument/2006/relationships/diagramData" Target="../diagrams/data2.xml"/><Relationship Id="rId8" Type="http://schemas.openxmlformats.org/officeDocument/2006/relationships/diagramLayout" Target="../diagrams/layout2.xml"/><Relationship Id="rId9" Type="http://schemas.openxmlformats.org/officeDocument/2006/relationships/diagramQuickStyle" Target="../diagrams/quickStyle2.xml"/><Relationship Id="rId10" Type="http://schemas.openxmlformats.org/officeDocument/2006/relationships/diagramColors" Target="../diagrams/colors2.xml"/><Relationship Id="rId11" Type="http://schemas.microsoft.com/office/2007/relationships/diagramDrawing" Target="../diagrams/drawing2.xml"/><Relationship Id="rId1" Type="http://schemas.openxmlformats.org/officeDocument/2006/relationships/tags" Target="../tags/tag111.xml"/><Relationship Id="rId2" Type="http://schemas.openxmlformats.org/officeDocument/2006/relationships/tags" Target="../tags/tag1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CA" sz="6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6" name="TextBox 5"/>
          <p:cNvSpPr txBox="1"/>
          <p:nvPr/>
        </p:nvSpPr>
        <p:spPr>
          <a:xfrm>
            <a:off x="155575" y="1143000"/>
            <a:ext cx="8700735" cy="2431435"/>
          </a:xfrm>
          <a:prstGeom prst="rect">
            <a:avLst/>
          </a:prstGeom>
          <a:noFill/>
        </p:spPr>
        <p:txBody>
          <a:bodyPr wrap="square" rtlCol="0">
            <a:spAutoFit/>
          </a:bodyPr>
          <a:lstStyle/>
          <a:p>
            <a:endParaRPr lang="en-US" sz="3200" b="1" dirty="0">
              <a:solidFill>
                <a:srgbClr val="0070C0"/>
              </a:solidFill>
              <a:effectLst>
                <a:outerShdw blurRad="38100" dist="38100" dir="2700000" algn="tl">
                  <a:srgbClr val="000000">
                    <a:alpha val="43137"/>
                  </a:srgbClr>
                </a:outerShdw>
              </a:effectLst>
            </a:endParaRPr>
          </a:p>
          <a:p>
            <a:pPr algn="ctr"/>
            <a:r>
              <a:rPr lang="en-CA" sz="8800" b="1" i="1" dirty="0">
                <a:solidFill>
                  <a:srgbClr val="FFFF00"/>
                </a:solidFill>
              </a:rPr>
              <a:t> </a:t>
            </a:r>
            <a:r>
              <a:rPr lang="en-CA" sz="8800" b="1" i="1" dirty="0" smtClean="0">
                <a:solidFill>
                  <a:srgbClr val="0070C0"/>
                </a:solidFill>
              </a:rPr>
              <a:t>PED2508</a:t>
            </a:r>
            <a:endParaRPr lang="en-US" sz="8800" b="1" dirty="0">
              <a:solidFill>
                <a:srgbClr val="0070C0"/>
              </a:solidFill>
              <a:effectLst>
                <a:outerShdw blurRad="38100" dist="38100" dir="2700000" algn="tl">
                  <a:srgbClr val="000000">
                    <a:alpha val="43137"/>
                  </a:srgbClr>
                </a:outerShdw>
              </a:effectLst>
            </a:endParaRPr>
          </a:p>
          <a:p>
            <a:pPr algn="ctr"/>
            <a:r>
              <a:rPr lang="en-US" sz="3200" b="1" dirty="0" smtClean="0">
                <a:solidFill>
                  <a:srgbClr val="0070C0"/>
                </a:solidFill>
                <a:effectLst>
                  <a:outerShdw blurRad="38100" dist="38100" dir="2700000" algn="tl">
                    <a:srgbClr val="000000">
                      <a:alpha val="43137"/>
                    </a:srgbClr>
                  </a:outerShdw>
                </a:effectLst>
              </a:rPr>
              <a:t> </a:t>
            </a:r>
            <a:endParaRPr lang="en-CA" sz="3200" b="1" dirty="0">
              <a:solidFill>
                <a:srgbClr val="0070C0"/>
              </a:solidFill>
              <a:effectLst>
                <a:outerShdw blurRad="38100" dist="38100" dir="2700000" algn="tl">
                  <a:srgbClr val="000000">
                    <a:alpha val="43137"/>
                  </a:srgbClr>
                </a:outerShdw>
              </a:effectLst>
            </a:endParaRPr>
          </a:p>
        </p:txBody>
      </p:sp>
      <p:sp>
        <p:nvSpPr>
          <p:cNvPr id="8" name="8-Point Star 7"/>
          <p:cNvSpPr/>
          <p:nvPr/>
        </p:nvSpPr>
        <p:spPr>
          <a:xfrm>
            <a:off x="231774" y="3352800"/>
            <a:ext cx="8548335" cy="2738497"/>
          </a:xfrm>
          <a:prstGeom prst="star8">
            <a:avLst/>
          </a:prstGeom>
          <a:solidFill>
            <a:srgbClr val="FFFF00"/>
          </a:solidFill>
          <a:ln w="76200">
            <a:solidFill>
              <a:srgbClr val="002060"/>
            </a:solidFill>
          </a:ln>
          <a:effectLst>
            <a:outerShdw blurRad="76200" dir="18900000" sy="23000" kx="-1200000" algn="bl" rotWithShape="0">
              <a:prstClr val="black">
                <a:alpha val="2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sz="3200" b="1" dirty="0" smtClean="0">
              <a:solidFill>
                <a:srgbClr val="0070C0"/>
              </a:solidFill>
              <a:effectLst>
                <a:outerShdw blurRad="38100" dist="38100" dir="2700000" algn="tl">
                  <a:srgbClr val="000000">
                    <a:alpha val="43137"/>
                  </a:srgbClr>
                </a:outerShdw>
              </a:effectLst>
            </a:endParaRP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 RELATION P</a:t>
            </a:r>
            <a:r>
              <a:rPr lang="fr-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a:t>
            </a: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DAGOGIQUE</a:t>
            </a: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CA" sz="44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9D1954C-0CE5-4062-9D93-4B5A6F9BC0F3}" type="slidenum">
              <a:rPr lang="en-US" smtClean="0"/>
              <a:pPr/>
              <a:t>1</a:t>
            </a:fld>
            <a:endParaRPr lang="en-US" dirty="0"/>
          </a:p>
        </p:txBody>
      </p:sp>
    </p:spTree>
    <p:extLst>
      <p:ext uri="{BB962C8B-B14F-4D97-AF65-F5344CB8AC3E}">
        <p14:creationId xmlns:p14="http://schemas.microsoft.com/office/powerpoint/2010/main" val="34020046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r>
              <a:rPr lang="fr-CA" sz="2400" b="1" dirty="0">
                <a:solidFill>
                  <a:schemeClr val="bg1"/>
                </a:solidFill>
                <a:latin typeface="Times New Roman" panose="02020603050405020304" pitchFamily="18" charset="0"/>
                <a:cs typeface="Times New Roman" panose="02020603050405020304" pitchFamily="18" charset="0"/>
              </a:rPr>
              <a:t>Vienneau, R. (2011). </a:t>
            </a:r>
            <a:r>
              <a:rPr lang="fr-CA" sz="2400" b="1" u="sng" dirty="0">
                <a:solidFill>
                  <a:schemeClr val="bg1"/>
                </a:solidFill>
                <a:latin typeface="Times New Roman" panose="02020603050405020304" pitchFamily="18" charset="0"/>
                <a:cs typeface="Times New Roman" panose="02020603050405020304" pitchFamily="18" charset="0"/>
              </a:rPr>
              <a:t>Apprentissage et enseignement</a:t>
            </a:r>
            <a:r>
              <a:rPr lang="fr-CA" sz="2400" b="1" dirty="0">
                <a:solidFill>
                  <a:schemeClr val="bg1"/>
                </a:solidFill>
                <a:latin typeface="Times New Roman" panose="02020603050405020304" pitchFamily="18" charset="0"/>
                <a:cs typeface="Times New Roman" panose="02020603050405020304" pitchFamily="18" charset="0"/>
              </a:rPr>
              <a:t>, Montréal, Gaetan Morin éditeur. </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2</a:t>
            </a:fld>
            <a:endParaRPr lang="en-US" dirty="0"/>
          </a:p>
        </p:txBody>
      </p:sp>
      <p:graphicFrame>
        <p:nvGraphicFramePr>
          <p:cNvPr id="7" name="Diagram 6"/>
          <p:cNvGraphicFramePr/>
          <p:nvPr>
            <p:extLst>
              <p:ext uri="{D42A27DB-BD31-4B8C-83A1-F6EECF244321}">
                <p14:modId xmlns:p14="http://schemas.microsoft.com/office/powerpoint/2010/main" val="1804963028"/>
              </p:ext>
            </p:extLst>
          </p:nvPr>
        </p:nvGraphicFramePr>
        <p:xfrm>
          <a:off x="155574" y="912813"/>
          <a:ext cx="8988425" cy="59451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586862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graphicEl>
                                              <a:dgm id="{2F81A9B6-B5C7-4EFB-9E2E-CF7FA497BF92}"/>
                                            </p:graphicEl>
                                          </p:spTgt>
                                        </p:tgtEl>
                                        <p:attrNameLst>
                                          <p:attrName>style.visibility</p:attrName>
                                        </p:attrNameLst>
                                      </p:cBhvr>
                                      <p:to>
                                        <p:strVal val="visible"/>
                                      </p:to>
                                    </p:set>
                                    <p:animEffect transition="in" filter="fade">
                                      <p:cBhvr>
                                        <p:cTn id="7" dur="1000"/>
                                        <p:tgtEl>
                                          <p:spTgt spid="7">
                                            <p:graphicEl>
                                              <a:dgm id="{2F81A9B6-B5C7-4EFB-9E2E-CF7FA497BF92}"/>
                                            </p:graphicEl>
                                          </p:spTgt>
                                        </p:tgtEl>
                                      </p:cBhvr>
                                    </p:animEffect>
                                    <p:anim calcmode="lin" valueType="num">
                                      <p:cBhvr>
                                        <p:cTn id="8" dur="1000" fill="hold"/>
                                        <p:tgtEl>
                                          <p:spTgt spid="7">
                                            <p:graphicEl>
                                              <a:dgm id="{2F81A9B6-B5C7-4EFB-9E2E-CF7FA497BF92}"/>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2F81A9B6-B5C7-4EFB-9E2E-CF7FA497BF92}"/>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graphicEl>
                                              <a:dgm id="{409AB33B-27E1-4167-B6CE-775836CF45BF}"/>
                                            </p:graphicEl>
                                          </p:spTgt>
                                        </p:tgtEl>
                                        <p:attrNameLst>
                                          <p:attrName>style.visibility</p:attrName>
                                        </p:attrNameLst>
                                      </p:cBhvr>
                                      <p:to>
                                        <p:strVal val="visible"/>
                                      </p:to>
                                    </p:set>
                                    <p:animEffect transition="in" filter="fade">
                                      <p:cBhvr>
                                        <p:cTn id="12" dur="1000"/>
                                        <p:tgtEl>
                                          <p:spTgt spid="7">
                                            <p:graphicEl>
                                              <a:dgm id="{409AB33B-27E1-4167-B6CE-775836CF45BF}"/>
                                            </p:graphicEl>
                                          </p:spTgt>
                                        </p:tgtEl>
                                      </p:cBhvr>
                                    </p:animEffect>
                                    <p:anim calcmode="lin" valueType="num">
                                      <p:cBhvr>
                                        <p:cTn id="13" dur="1000" fill="hold"/>
                                        <p:tgtEl>
                                          <p:spTgt spid="7">
                                            <p:graphicEl>
                                              <a:dgm id="{409AB33B-27E1-4167-B6CE-775836CF45BF}"/>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409AB33B-27E1-4167-B6CE-775836CF45BF}"/>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graphicEl>
                                              <a:dgm id="{6F84FAF3-9FAC-43F7-8F92-F70FBCC94898}"/>
                                            </p:graphicEl>
                                          </p:spTgt>
                                        </p:tgtEl>
                                        <p:attrNameLst>
                                          <p:attrName>style.visibility</p:attrName>
                                        </p:attrNameLst>
                                      </p:cBhvr>
                                      <p:to>
                                        <p:strVal val="visible"/>
                                      </p:to>
                                    </p:set>
                                    <p:animEffect transition="in" filter="fade">
                                      <p:cBhvr>
                                        <p:cTn id="19" dur="1000"/>
                                        <p:tgtEl>
                                          <p:spTgt spid="7">
                                            <p:graphicEl>
                                              <a:dgm id="{6F84FAF3-9FAC-43F7-8F92-F70FBCC94898}"/>
                                            </p:graphicEl>
                                          </p:spTgt>
                                        </p:tgtEl>
                                      </p:cBhvr>
                                    </p:animEffect>
                                    <p:anim calcmode="lin" valueType="num">
                                      <p:cBhvr>
                                        <p:cTn id="20" dur="1000" fill="hold"/>
                                        <p:tgtEl>
                                          <p:spTgt spid="7">
                                            <p:graphicEl>
                                              <a:dgm id="{6F84FAF3-9FAC-43F7-8F92-F70FBCC94898}"/>
                                            </p:graphicEl>
                                          </p:spTgt>
                                        </p:tgtEl>
                                        <p:attrNameLst>
                                          <p:attrName>ppt_x</p:attrName>
                                        </p:attrNameLst>
                                      </p:cBhvr>
                                      <p:tavLst>
                                        <p:tav tm="0">
                                          <p:val>
                                            <p:strVal val="#ppt_x"/>
                                          </p:val>
                                        </p:tav>
                                        <p:tav tm="100000">
                                          <p:val>
                                            <p:strVal val="#ppt_x"/>
                                          </p:val>
                                        </p:tav>
                                      </p:tavLst>
                                    </p:anim>
                                    <p:anim calcmode="lin" valueType="num">
                                      <p:cBhvr>
                                        <p:cTn id="21" dur="1000" fill="hold"/>
                                        <p:tgtEl>
                                          <p:spTgt spid="7">
                                            <p:graphicEl>
                                              <a:dgm id="{6F84FAF3-9FAC-43F7-8F92-F70FBCC94898}"/>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graphicEl>
                                              <a:dgm id="{11EAB9E6-C39E-4D8F-9354-072DB7E9E1B0}"/>
                                            </p:graphicEl>
                                          </p:spTgt>
                                        </p:tgtEl>
                                        <p:attrNameLst>
                                          <p:attrName>style.visibility</p:attrName>
                                        </p:attrNameLst>
                                      </p:cBhvr>
                                      <p:to>
                                        <p:strVal val="visible"/>
                                      </p:to>
                                    </p:set>
                                    <p:animEffect transition="in" filter="fade">
                                      <p:cBhvr>
                                        <p:cTn id="26" dur="1000"/>
                                        <p:tgtEl>
                                          <p:spTgt spid="7">
                                            <p:graphicEl>
                                              <a:dgm id="{11EAB9E6-C39E-4D8F-9354-072DB7E9E1B0}"/>
                                            </p:graphicEl>
                                          </p:spTgt>
                                        </p:tgtEl>
                                      </p:cBhvr>
                                    </p:animEffect>
                                    <p:anim calcmode="lin" valueType="num">
                                      <p:cBhvr>
                                        <p:cTn id="27" dur="1000" fill="hold"/>
                                        <p:tgtEl>
                                          <p:spTgt spid="7">
                                            <p:graphicEl>
                                              <a:dgm id="{11EAB9E6-C39E-4D8F-9354-072DB7E9E1B0}"/>
                                            </p:graphicEl>
                                          </p:spTgt>
                                        </p:tgtEl>
                                        <p:attrNameLst>
                                          <p:attrName>ppt_x</p:attrName>
                                        </p:attrNameLst>
                                      </p:cBhvr>
                                      <p:tavLst>
                                        <p:tav tm="0">
                                          <p:val>
                                            <p:strVal val="#ppt_x"/>
                                          </p:val>
                                        </p:tav>
                                        <p:tav tm="100000">
                                          <p:val>
                                            <p:strVal val="#ppt_x"/>
                                          </p:val>
                                        </p:tav>
                                      </p:tavLst>
                                    </p:anim>
                                    <p:anim calcmode="lin" valueType="num">
                                      <p:cBhvr>
                                        <p:cTn id="28" dur="1000" fill="hold"/>
                                        <p:tgtEl>
                                          <p:spTgt spid="7">
                                            <p:graphicEl>
                                              <a:dgm id="{11EAB9E6-C39E-4D8F-9354-072DB7E9E1B0}"/>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3600" b="1" i="1" dirty="0" smtClean="0">
                <a:solidFill>
                  <a:srgbClr val="FFFF00"/>
                </a:solidFill>
              </a:rPr>
              <a:t>LA GRILLE D’ÉVALUATION DU RENDEMENT</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a:t>
            </a:fld>
            <a:endParaRPr lang="en-US"/>
          </a:p>
        </p:txBody>
      </p:sp>
      <p:sp>
        <p:nvSpPr>
          <p:cNvPr id="10" name="Rectangle 9"/>
          <p:cNvSpPr/>
          <p:nvPr/>
        </p:nvSpPr>
        <p:spPr>
          <a:xfrm>
            <a:off x="-152400" y="920696"/>
            <a:ext cx="9220200" cy="6432530"/>
          </a:xfrm>
          <a:prstGeom prst="rect">
            <a:avLst/>
          </a:prstGeom>
        </p:spPr>
        <p:txBody>
          <a:bodyPr wrap="square">
            <a:spAutoFit/>
          </a:bodyPr>
          <a:lstStyle/>
          <a:p>
            <a:pPr marL="1371600" lvl="7"/>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Les compétences de la grille d’évaluation : </a:t>
            </a:r>
            <a:r>
              <a:rPr lang="fr-FR" dirty="0">
                <a:latin typeface="Times New Roman" panose="02020603050405020304" pitchFamily="18" charset="0"/>
                <a:cs typeface="Times New Roman" panose="02020603050405020304" pitchFamily="18" charset="0"/>
                <a:sym typeface="Cambria"/>
              </a:rPr>
              <a:t>d</a:t>
            </a:r>
            <a:r>
              <a:rPr lang="fr-FR" dirty="0" smtClean="0">
                <a:latin typeface="Times New Roman" panose="02020603050405020304" pitchFamily="18" charset="0"/>
                <a:cs typeface="Times New Roman" panose="02020603050405020304" pitchFamily="18" charset="0"/>
              </a:rPr>
              <a:t>éfinies </a:t>
            </a:r>
            <a:r>
              <a:rPr lang="fr-FR" dirty="0">
                <a:latin typeface="Times New Roman" panose="02020603050405020304" pitchFamily="18" charset="0"/>
                <a:cs typeface="Times New Roman" panose="02020603050405020304" pitchFamily="18" charset="0"/>
              </a:rPr>
              <a:t>par des critères clairs, ces quatre compétences couvrent l’ensemble des éléments à l’étude et des habiletés visées par les attentes et les contenus </a:t>
            </a:r>
            <a:r>
              <a:rPr lang="fr-FR" dirty="0" smtClean="0">
                <a:latin typeface="Times New Roman" panose="02020603050405020304" pitchFamily="18" charset="0"/>
                <a:cs typeface="Times New Roman" panose="02020603050405020304" pitchFamily="18" charset="0"/>
              </a:rPr>
              <a:t>d’apprentissage</a:t>
            </a:r>
            <a:r>
              <a:rPr lang="fr-FR" dirty="0">
                <a:latin typeface="Times New Roman" panose="02020603050405020304" pitchFamily="18" charset="0"/>
                <a:cs typeface="Times New Roman" panose="02020603050405020304" pitchFamily="18" charset="0"/>
              </a:rPr>
              <a:t>. On devrait considérer que ces quatre compétences sont interreliées et qu’elles reflètent l’intégralité et le caractère interdépendant des apprentissages. Elles permettent aussi au personnel enseignant de ne pas se concentrer uniquement sur l’acquisition de connaissances, mais de cibler aussi le développement des habiletés de la pensée, de la communication et de la mise en application de l’élève. Les compétences </a:t>
            </a:r>
            <a:r>
              <a:rPr lang="fr-FR" dirty="0" smtClean="0">
                <a:latin typeface="Times New Roman" panose="02020603050405020304" pitchFamily="18" charset="0"/>
                <a:cs typeface="Times New Roman" panose="02020603050405020304" pitchFamily="18" charset="0"/>
              </a:rPr>
              <a:t>sont</a:t>
            </a:r>
          </a:p>
          <a:p>
            <a:pPr marL="1371600" lvl="7"/>
            <a:r>
              <a:rPr lang="en-CA" dirty="0"/>
              <a:t>définies comme suit </a:t>
            </a:r>
            <a:r>
              <a:rPr lang="en-CA" dirty="0" smtClean="0"/>
              <a:t>:</a:t>
            </a:r>
          </a:p>
          <a:p>
            <a:pPr marL="1371600" lvl="7"/>
            <a:endParaRPr lang="en-CA" dirty="0" smtClean="0"/>
          </a:p>
          <a:p>
            <a:pPr marL="1371600" lvl="7"/>
            <a:endParaRPr lang="en-CA" dirty="0" smtClean="0"/>
          </a:p>
          <a:p>
            <a:pPr marL="1371600" lvl="7"/>
            <a:endParaRPr lang="en-CA" dirty="0"/>
          </a:p>
          <a:p>
            <a:pPr marL="1657350" lvl="7" indent="-285750">
              <a:buFont typeface="Wingdings" panose="05000000000000000000" pitchFamily="2" charset="2"/>
              <a:buChar char="Ø"/>
            </a:pPr>
            <a:r>
              <a:rPr lang="fr-FR" dirty="0" smtClean="0"/>
              <a:t>La </a:t>
            </a:r>
            <a:r>
              <a:rPr lang="fr-FR" dirty="0"/>
              <a:t>compétence </a:t>
            </a:r>
            <a:r>
              <a:rPr lang="fr-FR" b="1" dirty="0">
                <a:latin typeface="Times New Roman" panose="02020603050405020304" pitchFamily="18" charset="0"/>
                <a:cs typeface="Times New Roman" panose="02020603050405020304" pitchFamily="18" charset="0"/>
              </a:rPr>
              <a:t>Connaissance et </a:t>
            </a:r>
            <a:r>
              <a:rPr lang="fr-FR" b="1" dirty="0" smtClean="0">
                <a:latin typeface="Times New Roman" panose="02020603050405020304" pitchFamily="18" charset="0"/>
                <a:cs typeface="Times New Roman" panose="02020603050405020304" pitchFamily="18" charset="0"/>
              </a:rPr>
              <a:t>Compréhension </a:t>
            </a:r>
            <a:r>
              <a:rPr lang="fr-FR" dirty="0"/>
              <a:t>est la construction du savoir propre </a:t>
            </a:r>
            <a:r>
              <a:rPr lang="fr-FR" dirty="0" smtClean="0"/>
              <a:t>à la discipline</a:t>
            </a:r>
            <a:r>
              <a:rPr lang="fr-FR" dirty="0"/>
              <a:t>, soit la connaissance des éléments à l’étude et </a:t>
            </a:r>
            <a:r>
              <a:rPr lang="fr-FR" dirty="0" smtClean="0"/>
              <a:t>la compréhension </a:t>
            </a:r>
            <a:r>
              <a:rPr lang="fr-FR" dirty="0"/>
              <a:t>de leur </a:t>
            </a:r>
            <a:r>
              <a:rPr lang="fr-FR" dirty="0" smtClean="0"/>
              <a:t>signification </a:t>
            </a:r>
            <a:r>
              <a:rPr lang="en-CA" dirty="0" smtClean="0"/>
              <a:t>et </a:t>
            </a:r>
            <a:r>
              <a:rPr lang="en-CA" dirty="0"/>
              <a:t>de leur </a:t>
            </a:r>
            <a:r>
              <a:rPr lang="en-CA" dirty="0" smtClean="0"/>
              <a:t>portée.</a:t>
            </a:r>
          </a:p>
          <a:p>
            <a:pPr marL="1371600" lvl="7"/>
            <a:endParaRPr lang="fr-FR" dirty="0">
              <a:uFill>
                <a:solidFill/>
              </a:uFill>
              <a:latin typeface="Times New Roman" panose="02020603050405020304" pitchFamily="18" charset="0"/>
              <a:cs typeface="Times New Roman" panose="02020603050405020304" pitchFamily="18" charset="0"/>
              <a:sym typeface="Cambria"/>
            </a:endParaRPr>
          </a:p>
          <a:p>
            <a:pPr marL="1371600" lvl="7"/>
            <a:endParaRPr lang="fr-FR"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73347515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animEffect transition="in" filter="fade">
                                      <p:cBhvr>
                                        <p:cTn id="21" dur="1000"/>
                                        <p:tgtEl>
                                          <p:spTgt spid="10">
                                            <p:txEl>
                                              <p:pRg st="7" end="7"/>
                                            </p:txEl>
                                          </p:spTgt>
                                        </p:tgtEl>
                                      </p:cBhvr>
                                    </p:animEffect>
                                    <p:anim calcmode="lin" valueType="num">
                                      <p:cBhvr>
                                        <p:cTn id="22"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3600" b="1" i="1" dirty="0" smtClean="0">
              <a:solidFill>
                <a:srgbClr val="FFFF00"/>
              </a:solidFill>
            </a:endParaRPr>
          </a:p>
          <a:p>
            <a:pPr algn="ctr"/>
            <a:r>
              <a:rPr lang="en-CA" sz="3600" b="1" i="1" dirty="0" smtClean="0">
                <a:solidFill>
                  <a:srgbClr val="FFFF00"/>
                </a:solidFill>
              </a:rPr>
              <a:t>LA </a:t>
            </a:r>
            <a:r>
              <a:rPr lang="en-CA" sz="3600" b="1" i="1" dirty="0">
                <a:solidFill>
                  <a:srgbClr val="FFFF00"/>
                </a:solidFill>
              </a:rPr>
              <a:t>GRILLE D’ÉVALUATION DU RENDEMENT</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4</a:t>
            </a:fld>
            <a:endParaRPr lang="en-US"/>
          </a:p>
        </p:txBody>
      </p:sp>
      <p:sp>
        <p:nvSpPr>
          <p:cNvPr id="10" name="Rectangle 9"/>
          <p:cNvSpPr/>
          <p:nvPr/>
        </p:nvSpPr>
        <p:spPr>
          <a:xfrm>
            <a:off x="-152400" y="920696"/>
            <a:ext cx="9220200" cy="4862870"/>
          </a:xfrm>
          <a:prstGeom prst="rect">
            <a:avLst/>
          </a:prstGeom>
        </p:spPr>
        <p:txBody>
          <a:bodyPr wrap="square">
            <a:spAutoFit/>
          </a:bodyPr>
          <a:lstStyle/>
          <a:p>
            <a:pPr marL="1371600" lvl="7"/>
            <a:endParaRPr lang="en-CA" dirty="0" smtClean="0"/>
          </a:p>
          <a:p>
            <a:pPr marL="1371600" lvl="7"/>
            <a:endParaRPr lang="en-CA" dirty="0"/>
          </a:p>
          <a:p>
            <a:pPr marL="1200150" lvl="2" indent="-285750">
              <a:buFont typeface="Wingdings" panose="05000000000000000000" pitchFamily="2" charset="2"/>
              <a:buChar char="Ø"/>
            </a:pPr>
            <a:r>
              <a:rPr lang="fr-FR" dirty="0"/>
              <a:t>La compétence </a:t>
            </a:r>
            <a:r>
              <a:rPr lang="fr-FR" b="1" dirty="0">
                <a:latin typeface="Times New Roman" panose="02020603050405020304" pitchFamily="18" charset="0"/>
                <a:cs typeface="Times New Roman" panose="02020603050405020304" pitchFamily="18" charset="0"/>
              </a:rPr>
              <a:t>Habiletés de la pensée </a:t>
            </a:r>
            <a:r>
              <a:rPr lang="fr-FR" dirty="0"/>
              <a:t>est l’utilisation d’un ensemble d’habiletés liées aux processus de la pensée critique et de la pensée créative</a:t>
            </a:r>
            <a:endParaRPr lang="fr-FR" dirty="0" smtClean="0"/>
          </a:p>
          <a:p>
            <a:pPr marL="1200150" lvl="2" indent="-285750">
              <a:buFont typeface="Wingdings" panose="05000000000000000000" pitchFamily="2" charset="2"/>
              <a:buChar char="Ø"/>
            </a:pPr>
            <a:endParaRPr lang="fr-FR" dirty="0" smtClean="0"/>
          </a:p>
          <a:p>
            <a:pPr marL="1200150" lvl="2" indent="-285750">
              <a:buFont typeface="Wingdings" panose="05000000000000000000" pitchFamily="2" charset="2"/>
              <a:buChar char="Ø"/>
            </a:pPr>
            <a:endParaRPr lang="fr-FR" dirty="0"/>
          </a:p>
          <a:p>
            <a:pPr lvl="2"/>
            <a:endParaRPr lang="fr-FR" dirty="0"/>
          </a:p>
          <a:p>
            <a:pPr marL="1200150" lvl="2" indent="-285750">
              <a:buFont typeface="Wingdings" panose="05000000000000000000" pitchFamily="2" charset="2"/>
              <a:buChar char="Ø"/>
            </a:pPr>
            <a:r>
              <a:rPr lang="fr-FR" dirty="0" smtClean="0"/>
              <a:t>La compétence </a:t>
            </a:r>
            <a:r>
              <a:rPr lang="fr-FR" b="1" dirty="0" smtClean="0"/>
              <a:t>Communication</a:t>
            </a:r>
            <a:r>
              <a:rPr lang="fr-FR" dirty="0" smtClean="0"/>
              <a:t> </a:t>
            </a:r>
            <a:r>
              <a:rPr lang="fr-FR" sz="1400" b="1" dirty="0" smtClean="0"/>
              <a:t>C </a:t>
            </a:r>
            <a:r>
              <a:rPr lang="fr-FR" dirty="0"/>
              <a:t>est la transmission des idées et de l’information selon </a:t>
            </a:r>
            <a:r>
              <a:rPr lang="fr-FR" dirty="0" smtClean="0"/>
              <a:t>différentes </a:t>
            </a:r>
            <a:r>
              <a:rPr lang="en-CA" dirty="0" smtClean="0"/>
              <a:t>formes </a:t>
            </a:r>
            <a:r>
              <a:rPr lang="en-CA" dirty="0"/>
              <a:t>et </a:t>
            </a:r>
            <a:r>
              <a:rPr lang="en-CA" dirty="0" smtClean="0"/>
              <a:t>divers moyens.</a:t>
            </a:r>
          </a:p>
          <a:p>
            <a:pPr lvl="2"/>
            <a:endParaRPr lang="en-CA" dirty="0" smtClean="0"/>
          </a:p>
          <a:p>
            <a:pPr lvl="2"/>
            <a:endParaRPr lang="en-CA" dirty="0"/>
          </a:p>
          <a:p>
            <a:pPr lvl="2"/>
            <a:endParaRPr lang="en-CA" dirty="0" smtClean="0"/>
          </a:p>
          <a:p>
            <a:pPr marL="1200150" lvl="2" indent="-285750">
              <a:buFont typeface="Wingdings" panose="05000000000000000000" pitchFamily="2" charset="2"/>
              <a:buChar char="Ø"/>
            </a:pPr>
            <a:r>
              <a:rPr lang="fr-FR" dirty="0" smtClean="0"/>
              <a:t>La compétence </a:t>
            </a:r>
            <a:r>
              <a:rPr lang="fr-FR" b="1" dirty="0"/>
              <a:t>Mise en application </a:t>
            </a:r>
            <a:r>
              <a:rPr lang="fr-FR" dirty="0"/>
              <a:t>est l’application des éléments à l’étude et des habiletés </a:t>
            </a:r>
            <a:r>
              <a:rPr lang="fr-FR" dirty="0" smtClean="0"/>
              <a:t>dans des </a:t>
            </a:r>
            <a:r>
              <a:rPr lang="fr-FR" dirty="0"/>
              <a:t>contextes familiers, leur transfert à de nouveaux contextes ainsi que l’établissement de liens.</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24050359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6" end="6"/>
                                            </p:txEl>
                                          </p:spTgt>
                                        </p:tgtEl>
                                        <p:attrNameLst>
                                          <p:attrName>style.visibility</p:attrName>
                                        </p:attrNameLst>
                                      </p:cBhvr>
                                      <p:to>
                                        <p:strVal val="visible"/>
                                      </p:to>
                                    </p:set>
                                    <p:animEffect transition="in" filter="fade">
                                      <p:cBhvr>
                                        <p:cTn id="7" dur="1000"/>
                                        <p:tgtEl>
                                          <p:spTgt spid="10">
                                            <p:txEl>
                                              <p:pRg st="6" end="6"/>
                                            </p:txEl>
                                          </p:spTgt>
                                        </p:tgtEl>
                                      </p:cBhvr>
                                    </p:animEffect>
                                    <p:anim calcmode="lin" valueType="num">
                                      <p:cBhvr>
                                        <p:cTn id="8"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0" end="10"/>
                                            </p:txEl>
                                          </p:spTgt>
                                        </p:tgtEl>
                                        <p:attrNameLst>
                                          <p:attrName>style.visibility</p:attrName>
                                        </p:attrNameLst>
                                      </p:cBhvr>
                                      <p:to>
                                        <p:strVal val="visible"/>
                                      </p:to>
                                    </p:set>
                                    <p:animEffect transition="in" filter="fade">
                                      <p:cBhvr>
                                        <p:cTn id="21" dur="1000"/>
                                        <p:tgtEl>
                                          <p:spTgt spid="10">
                                            <p:txEl>
                                              <p:pRg st="10" end="10"/>
                                            </p:txEl>
                                          </p:spTgt>
                                        </p:tgtEl>
                                      </p:cBhvr>
                                    </p:animEffect>
                                    <p:anim calcmode="lin" valueType="num">
                                      <p:cBhvr>
                                        <p:cTn id="22"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3600" b="1" i="1" dirty="0" smtClean="0">
                <a:solidFill>
                  <a:srgbClr val="FFFF00"/>
                </a:solidFill>
              </a:rPr>
              <a:t>LA GRILLE D’ÉVALUATION DU RENDEMENT</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5</a:t>
            </a:fld>
            <a:endParaRPr lang="en-US"/>
          </a:p>
        </p:txBody>
      </p:sp>
      <p:sp>
        <p:nvSpPr>
          <p:cNvPr id="10" name="Rectangle 9"/>
          <p:cNvSpPr/>
          <p:nvPr/>
        </p:nvSpPr>
        <p:spPr>
          <a:xfrm>
            <a:off x="-152400" y="920696"/>
            <a:ext cx="9220200" cy="5632311"/>
          </a:xfrm>
          <a:prstGeom prst="rect">
            <a:avLst/>
          </a:prstGeom>
        </p:spPr>
        <p:txBody>
          <a:bodyPr wrap="square">
            <a:spAutoFit/>
          </a:bodyPr>
          <a:lstStyle/>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Les niveaux de rendement :</a:t>
            </a:r>
          </a:p>
          <a:p>
            <a:pPr marL="1371600" lvl="7"/>
            <a:endParaRPr lang="en-CA" sz="800" dirty="0"/>
          </a:p>
          <a:p>
            <a:pPr marL="2114550" lvl="4" indent="-285750">
              <a:buFont typeface="Wingdings" panose="05000000000000000000" pitchFamily="2" charset="2"/>
              <a:buChar char="Ø"/>
            </a:pPr>
            <a:r>
              <a:rPr lang="fr-CA" sz="1600" b="1" dirty="0"/>
              <a:t>Le niveau </a:t>
            </a:r>
            <a:r>
              <a:rPr lang="fr-CA" sz="1600" b="1" dirty="0" smtClean="0"/>
              <a:t>1</a:t>
            </a:r>
            <a:r>
              <a:rPr lang="fr-CA" sz="1600" dirty="0"/>
              <a:t> </a:t>
            </a:r>
            <a:r>
              <a:rPr lang="fr-CA" sz="1600" dirty="0" smtClean="0"/>
              <a:t>: </a:t>
            </a:r>
            <a:r>
              <a:rPr lang="fr-CA" sz="1600" dirty="0"/>
              <a:t>bien qu’il indique une réussite, dénote un rendement très inférieur à la norme </a:t>
            </a:r>
            <a:r>
              <a:rPr lang="fr-CA" sz="1600" dirty="0" smtClean="0"/>
              <a:t>provinciale. L’élève </a:t>
            </a:r>
            <a:r>
              <a:rPr lang="fr-CA" sz="1600" dirty="0"/>
              <a:t>démontre les connaissances et les habiletés prescrites avec une efficacité limitée. Un </a:t>
            </a:r>
            <a:r>
              <a:rPr lang="fr-CA" sz="1600" dirty="0" smtClean="0"/>
              <a:t>rendement à </a:t>
            </a:r>
            <a:r>
              <a:rPr lang="fr-CA" sz="1600" dirty="0"/>
              <a:t>ce niveau indique que l’élève doit s’améliorer considérablement pour combler des </a:t>
            </a:r>
            <a:r>
              <a:rPr lang="fr-CA" sz="1600" dirty="0" smtClean="0"/>
              <a:t>insuffisances spécifiques </a:t>
            </a:r>
            <a:r>
              <a:rPr lang="fr-CA" sz="1600" dirty="0"/>
              <a:t>dans ses apprentissages si elle ou il désire réussir l’année suivante ou le cours </a:t>
            </a:r>
            <a:r>
              <a:rPr lang="fr-CA" sz="1600" dirty="0" smtClean="0"/>
              <a:t>suivant.</a:t>
            </a:r>
          </a:p>
          <a:p>
            <a:pPr lvl="4"/>
            <a:endParaRPr lang="fr-CA" sz="400" dirty="0" smtClean="0"/>
          </a:p>
          <a:p>
            <a:pPr marL="2114550" lvl="4" indent="-285750">
              <a:buFont typeface="Wingdings" panose="05000000000000000000" pitchFamily="2" charset="2"/>
              <a:buChar char="Ø"/>
            </a:pPr>
            <a:r>
              <a:rPr lang="fr-CA" sz="1600" b="1" dirty="0" smtClean="0"/>
              <a:t>Le </a:t>
            </a:r>
            <a:r>
              <a:rPr lang="fr-CA" sz="1600" b="1" dirty="0"/>
              <a:t>niveau </a:t>
            </a:r>
            <a:r>
              <a:rPr lang="fr-CA" sz="1600" b="1" dirty="0" smtClean="0"/>
              <a:t>2 : </a:t>
            </a:r>
            <a:r>
              <a:rPr lang="fr-CA" sz="1600" dirty="0" smtClean="0"/>
              <a:t>indique </a:t>
            </a:r>
            <a:r>
              <a:rPr lang="fr-CA" sz="1600" dirty="0"/>
              <a:t>un rendement qui se rapproche de la norme provinciale. L’élève </a:t>
            </a:r>
            <a:r>
              <a:rPr lang="fr-CA" sz="1600" dirty="0" smtClean="0"/>
              <a:t>démontre les </a:t>
            </a:r>
            <a:r>
              <a:rPr lang="fr-CA" sz="1600" dirty="0"/>
              <a:t>connaissances et les habiletés prescrites avec une certaine efficacité. Un rendement à ce </a:t>
            </a:r>
            <a:r>
              <a:rPr lang="fr-CA" sz="1600" dirty="0" smtClean="0"/>
              <a:t>niveau indique </a:t>
            </a:r>
            <a:r>
              <a:rPr lang="fr-CA" sz="1600" dirty="0"/>
              <a:t>que l’élève devrait s’efforcer de corriger les insuffisances identifiées dans ses </a:t>
            </a:r>
            <a:r>
              <a:rPr lang="fr-CA" sz="1600" dirty="0" smtClean="0"/>
              <a:t>apprentissages afin </a:t>
            </a:r>
            <a:r>
              <a:rPr lang="fr-CA" sz="1600" dirty="0"/>
              <a:t>que sa réussite future soit </a:t>
            </a:r>
            <a:r>
              <a:rPr lang="fr-CA" sz="1600" dirty="0" smtClean="0"/>
              <a:t>assurée.</a:t>
            </a:r>
          </a:p>
          <a:p>
            <a:pPr lvl="4"/>
            <a:endParaRPr lang="fr-CA" sz="400" dirty="0" smtClean="0"/>
          </a:p>
          <a:p>
            <a:pPr marL="2114550" lvl="4" indent="-285750">
              <a:buFont typeface="Wingdings" panose="05000000000000000000" pitchFamily="2" charset="2"/>
              <a:buChar char="Ø"/>
            </a:pPr>
            <a:r>
              <a:rPr lang="fr-CA" sz="1600" b="1" dirty="0" smtClean="0"/>
              <a:t>Le </a:t>
            </a:r>
            <a:r>
              <a:rPr lang="fr-CA" sz="1600" b="1" dirty="0"/>
              <a:t>niveau 3 </a:t>
            </a:r>
            <a:r>
              <a:rPr lang="fr-CA" sz="1600" dirty="0"/>
              <a:t>correspond à la norme provinciale. L’élève démontre les connaissances et les </a:t>
            </a:r>
            <a:r>
              <a:rPr lang="fr-CA" sz="1600" dirty="0" smtClean="0"/>
              <a:t>habiletés prescrites </a:t>
            </a:r>
            <a:r>
              <a:rPr lang="fr-CA" sz="1600" dirty="0"/>
              <a:t>avec efficacité. Les parents d’un élève se situant au niveau 3 peuvent considérer que </a:t>
            </a:r>
            <a:r>
              <a:rPr lang="fr-CA" sz="1600" dirty="0" smtClean="0"/>
              <a:t>leur enfant </a:t>
            </a:r>
            <a:r>
              <a:rPr lang="fr-CA" sz="1600" dirty="0"/>
              <a:t>sera bien préparé pour l’année d’études suivante ou le cours </a:t>
            </a:r>
            <a:r>
              <a:rPr lang="fr-CA" sz="1600" dirty="0" smtClean="0"/>
              <a:t>suivant.</a:t>
            </a:r>
          </a:p>
          <a:p>
            <a:pPr lvl="4"/>
            <a:endParaRPr lang="fr-CA" sz="400" dirty="0" smtClean="0"/>
          </a:p>
          <a:p>
            <a:pPr marL="2114550" lvl="4" indent="-285750">
              <a:buFont typeface="Wingdings" panose="05000000000000000000" pitchFamily="2" charset="2"/>
              <a:buChar char="Ø"/>
            </a:pPr>
            <a:r>
              <a:rPr lang="fr-CA" sz="1600" b="1" dirty="0" smtClean="0"/>
              <a:t>Le </a:t>
            </a:r>
            <a:r>
              <a:rPr lang="fr-CA" sz="1600" b="1" dirty="0"/>
              <a:t>niveau 4 </a:t>
            </a:r>
            <a:r>
              <a:rPr lang="fr-CA" sz="1600" dirty="0"/>
              <a:t>signifie que le rendement de l’élève est supérieur à la norme provinciale. </a:t>
            </a:r>
            <a:r>
              <a:rPr lang="fr-CA" sz="1600" dirty="0" smtClean="0"/>
              <a:t>L’élève démontre </a:t>
            </a:r>
            <a:r>
              <a:rPr lang="fr-CA" sz="1600" dirty="0"/>
              <a:t>les connaissances et les habiletés prescrites avec beaucoup d’efficacité. </a:t>
            </a:r>
            <a:r>
              <a:rPr lang="fr-CA" sz="1600" i="1" dirty="0"/>
              <a:t>Cependant, </a:t>
            </a:r>
            <a:r>
              <a:rPr lang="fr-CA" sz="1600" i="1" dirty="0" smtClean="0"/>
              <a:t>un rendement </a:t>
            </a:r>
            <a:r>
              <a:rPr lang="fr-CA" sz="1600" i="1" dirty="0"/>
              <a:t>de niveau 4 ne signifie pas que le rendement de l’élève dépasse les attentes </a:t>
            </a:r>
            <a:r>
              <a:rPr lang="fr-CA" sz="1600" i="1" dirty="0" smtClean="0"/>
              <a:t>énoncées pour </a:t>
            </a:r>
            <a:r>
              <a:rPr lang="fr-CA" sz="1600" i="1" dirty="0"/>
              <a:t>l’année d’études ou le cours</a:t>
            </a:r>
            <a:r>
              <a:rPr lang="fr-CA" sz="1600" dirty="0" smtClean="0"/>
              <a:t>.</a:t>
            </a:r>
          </a:p>
          <a:p>
            <a:pPr lvl="4"/>
            <a:r>
              <a:rPr lang="fr-CA" sz="1600" b="1" dirty="0" smtClean="0">
                <a:uFill>
                  <a:solidFill/>
                </a:uFill>
                <a:latin typeface="Times New Roman" panose="02020603050405020304" pitchFamily="18" charset="0"/>
                <a:ea typeface="Cambria"/>
                <a:cs typeface="Times New Roman" panose="02020603050405020304" pitchFamily="18" charset="0"/>
                <a:sym typeface="Cambria"/>
              </a:rPr>
              <a:t>N.B. voir exemples de grilles d’évaluation dans « </a:t>
            </a:r>
            <a:r>
              <a:rPr lang="fr-CA" sz="1600" b="1" i="1" dirty="0" smtClean="0">
                <a:uFill>
                  <a:solidFill/>
                </a:uFill>
                <a:latin typeface="Times New Roman" panose="02020603050405020304" pitchFamily="18" charset="0"/>
                <a:ea typeface="Cambria"/>
                <a:cs typeface="Times New Roman" panose="02020603050405020304" pitchFamily="18" charset="0"/>
                <a:sym typeface="Cambria"/>
              </a:rPr>
              <a:t>Faire croître le succès »</a:t>
            </a:r>
            <a:r>
              <a:rPr lang="fr-CA" sz="1600" b="1" dirty="0" smtClean="0">
                <a:uFill>
                  <a:solidFill/>
                </a:uFill>
                <a:latin typeface="Times New Roman" panose="02020603050405020304" pitchFamily="18" charset="0"/>
                <a:ea typeface="Cambria"/>
                <a:cs typeface="Times New Roman" panose="02020603050405020304" pitchFamily="18" charset="0"/>
                <a:sym typeface="Cambria"/>
              </a:rPr>
              <a:t> p. 28 à 33</a:t>
            </a: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11827614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2400" b="1" i="1" dirty="0">
                <a:solidFill>
                  <a:srgbClr val="FFFF00"/>
                </a:solidFill>
              </a:rPr>
              <a:t>ÉVALUATION AU SERVICE DE L’APPRENTISSAGE ET </a:t>
            </a:r>
          </a:p>
          <a:p>
            <a:pPr algn="ctr"/>
            <a:r>
              <a:rPr lang="en-CA" sz="2400" b="1" i="1" dirty="0">
                <a:solidFill>
                  <a:srgbClr val="FFFF00"/>
                </a:solidFill>
              </a:rPr>
              <a:t>EN TANT QU’APPRENTISSAGE</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6</a:t>
            </a:fld>
            <a:endParaRPr lang="en-US"/>
          </a:p>
        </p:txBody>
      </p:sp>
      <p:sp>
        <p:nvSpPr>
          <p:cNvPr id="10" name="Rectangle 9"/>
          <p:cNvSpPr/>
          <p:nvPr>
            <p:custDataLst>
              <p:tags r:id="rId5"/>
            </p:custDataLst>
          </p:nvPr>
        </p:nvSpPr>
        <p:spPr>
          <a:xfrm>
            <a:off x="-152400" y="920696"/>
            <a:ext cx="9144000" cy="7201972"/>
          </a:xfrm>
          <a:prstGeom prst="rect">
            <a:avLst/>
          </a:prstGeom>
        </p:spPr>
        <p:txBody>
          <a:bodyPr wrap="square">
            <a:spAutoFit/>
          </a:bodyPr>
          <a:lstStyle/>
          <a:p>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1600" b="1" dirty="0" smtClean="0">
                <a:uFill>
                  <a:solidFill/>
                </a:uFill>
                <a:latin typeface="Times New Roman" panose="02020603050405020304" pitchFamily="18" charset="0"/>
                <a:ea typeface="Cambria"/>
                <a:cs typeface="Times New Roman" panose="02020603050405020304" pitchFamily="18" charset="0"/>
                <a:sym typeface="Cambria"/>
              </a:rPr>
              <a:t>L’évaluation </a:t>
            </a:r>
            <a:r>
              <a:rPr lang="fr-CA" sz="1600" dirty="0"/>
              <a:t>est un processus visant à recueillir des renseignements qui reflètent </a:t>
            </a:r>
            <a:r>
              <a:rPr lang="fr-CA" sz="1600" dirty="0" smtClean="0"/>
              <a:t>avec </a:t>
            </a:r>
            <a:r>
              <a:rPr lang="fr-CA" sz="1600" dirty="0"/>
              <a:t>exactitude </a:t>
            </a:r>
            <a:r>
              <a:rPr lang="fr-CA" sz="1600" dirty="0" smtClean="0"/>
              <a:t>	jusqu’à quel </a:t>
            </a:r>
            <a:r>
              <a:rPr lang="fr-CA" sz="1600" dirty="0"/>
              <a:t>point l’élève répond aux attentes du curriculum dans une </a:t>
            </a:r>
            <a:r>
              <a:rPr lang="fr-CA" sz="1600" dirty="0" smtClean="0"/>
              <a:t>matière </a:t>
            </a:r>
            <a:r>
              <a:rPr lang="fr-CA" sz="1600" dirty="0"/>
              <a:t>ou un cours </a:t>
            </a:r>
            <a:r>
              <a:rPr lang="fr-CA" sz="1600" dirty="0" smtClean="0"/>
              <a:t>	donné</a:t>
            </a:r>
            <a:r>
              <a:rPr lang="fr-CA" sz="1600" dirty="0"/>
              <a:t>. Le </a:t>
            </a:r>
            <a:r>
              <a:rPr lang="fr-CA" sz="1600" dirty="0" smtClean="0"/>
              <a:t>but premier </a:t>
            </a:r>
            <a:r>
              <a:rPr lang="fr-CA" sz="1600" dirty="0"/>
              <a:t>de toute évaluation et de la </a:t>
            </a:r>
            <a:r>
              <a:rPr lang="fr-CA" sz="1600" dirty="0" smtClean="0"/>
              <a:t>communication </a:t>
            </a:r>
            <a:r>
              <a:rPr lang="fr-CA" sz="1600" dirty="0"/>
              <a:t>du rendement est d’améliorer </a:t>
            </a:r>
            <a:r>
              <a:rPr lang="fr-CA" sz="1600" dirty="0" smtClean="0"/>
              <a:t>	l’apprentissage de </a:t>
            </a:r>
            <a:r>
              <a:rPr lang="fr-CA" sz="1600" dirty="0"/>
              <a:t>l’élève. L’évaluation </a:t>
            </a:r>
            <a:r>
              <a:rPr lang="fr-CA" sz="1600" dirty="0" smtClean="0"/>
              <a:t>dans </a:t>
            </a:r>
            <a:r>
              <a:rPr lang="fr-CA" sz="1600" dirty="0"/>
              <a:t>l’intention d’améliorer l’apprentissage de l’élève est </a:t>
            </a:r>
            <a:r>
              <a:rPr lang="fr-CA" sz="1600" dirty="0" smtClean="0"/>
              <a:t>	connue </a:t>
            </a:r>
            <a:r>
              <a:rPr lang="fr-CA" sz="1600" dirty="0"/>
              <a:t>par </a:t>
            </a:r>
            <a:r>
              <a:rPr lang="fr-CA" sz="1600" dirty="0" smtClean="0"/>
              <a:t>deux termes </a:t>
            </a:r>
            <a:r>
              <a:rPr lang="fr-CA" sz="1600" dirty="0"/>
              <a:t>: </a:t>
            </a:r>
            <a:r>
              <a:rPr lang="fr-CA" sz="1600" b="1" i="1" dirty="0" smtClean="0"/>
              <a:t>évaluation </a:t>
            </a:r>
            <a:r>
              <a:rPr lang="fr-CA" sz="1600" b="1" i="1" dirty="0"/>
              <a:t>au service de l’apprentissage </a:t>
            </a:r>
            <a:r>
              <a:rPr lang="fr-CA" sz="1600" dirty="0"/>
              <a:t>et </a:t>
            </a:r>
            <a:r>
              <a:rPr lang="fr-CA" sz="1600" b="1" i="1" dirty="0"/>
              <a:t>évaluation en tant </a:t>
            </a:r>
            <a:r>
              <a:rPr lang="fr-CA" sz="1600" b="1" i="1" dirty="0" smtClean="0"/>
              <a:t>	qu’apprentissage</a:t>
            </a:r>
            <a:r>
              <a:rPr lang="fr-CA" sz="1600" b="1" dirty="0" smtClean="0"/>
              <a:t>. </a:t>
            </a:r>
            <a:r>
              <a:rPr lang="fr-CA" sz="1600" dirty="0" smtClean="0"/>
              <a:t>Dans </a:t>
            </a:r>
            <a:r>
              <a:rPr lang="fr-CA" sz="1600" dirty="0"/>
              <a:t>le cadre de l’évaluation au service de l’apprentissage et en tant </a:t>
            </a:r>
            <a:r>
              <a:rPr lang="fr-CA" sz="1600" dirty="0" smtClean="0"/>
              <a:t>	qu’apprentissage</a:t>
            </a:r>
            <a:r>
              <a:rPr lang="fr-CA" sz="1600" dirty="0"/>
              <a:t>, il est </a:t>
            </a:r>
            <a:r>
              <a:rPr lang="fr-CA" sz="1600" dirty="0" smtClean="0"/>
              <a:t>essentiel que </a:t>
            </a:r>
            <a:r>
              <a:rPr lang="fr-CA" sz="1600" dirty="0"/>
              <a:t>les enseignantes et enseignants </a:t>
            </a:r>
            <a:r>
              <a:rPr lang="fr-CA" sz="1600" dirty="0" smtClean="0"/>
              <a:t>:</a:t>
            </a:r>
          </a:p>
          <a:p>
            <a:endParaRPr lang="fr-CA" sz="1600" dirty="0" smtClean="0"/>
          </a:p>
          <a:p>
            <a:pPr marL="1657350" lvl="3" indent="-285750">
              <a:buFont typeface="Arial" panose="020B0604020202020204" pitchFamily="34" charset="0"/>
              <a:buChar char="•"/>
            </a:pPr>
            <a:r>
              <a:rPr lang="fr-CA" sz="1600" dirty="0" smtClean="0"/>
              <a:t>planifient </a:t>
            </a:r>
            <a:r>
              <a:rPr lang="fr-CA" sz="1600" dirty="0"/>
              <a:t>et intègrent les stratégies d’évaluation avec les stratégies d’enseignement</a:t>
            </a:r>
          </a:p>
          <a:p>
            <a:r>
              <a:rPr lang="fr-CA" sz="1600" dirty="0" smtClean="0"/>
              <a:t>	                et d’apprentissage;</a:t>
            </a:r>
          </a:p>
          <a:p>
            <a:pPr marL="1657350" lvl="3" indent="-285750">
              <a:buFont typeface="Arial" panose="020B0604020202020204" pitchFamily="34" charset="0"/>
              <a:buChar char="•"/>
            </a:pPr>
            <a:r>
              <a:rPr lang="fr-CA" sz="1600" dirty="0" smtClean="0"/>
              <a:t>partagent </a:t>
            </a:r>
            <a:r>
              <a:rPr lang="fr-CA" sz="1600" dirty="0"/>
              <a:t>les résultats d’apprentissage et les critères d’évaluation avec les élèves dès le </a:t>
            </a:r>
            <a:r>
              <a:rPr lang="fr-CA" sz="1600" dirty="0" smtClean="0"/>
              <a:t>début de </a:t>
            </a:r>
            <a:r>
              <a:rPr lang="fr-CA" sz="1600" dirty="0"/>
              <a:t>l’apprentissage afin d’en assurer la compréhension tant par le personnel enseignant que </a:t>
            </a:r>
            <a:r>
              <a:rPr lang="fr-CA" sz="1600" dirty="0" smtClean="0"/>
              <a:t>par l’élève</a:t>
            </a:r>
            <a:r>
              <a:rPr lang="fr-CA" sz="1600" dirty="0"/>
              <a:t>, et ce, tout au long du cheminement de l’élève vers la satisfaction des </a:t>
            </a:r>
            <a:r>
              <a:rPr lang="fr-CA" sz="1600" dirty="0" smtClean="0"/>
              <a:t>attentes;</a:t>
            </a:r>
          </a:p>
          <a:p>
            <a:pPr marL="1657350" lvl="3" indent="-285750">
              <a:buFont typeface="Arial" panose="020B0604020202020204" pitchFamily="34" charset="0"/>
              <a:buChar char="•"/>
            </a:pPr>
            <a:r>
              <a:rPr lang="fr-CA" sz="1600" dirty="0" smtClean="0"/>
              <a:t>recueillent </a:t>
            </a:r>
            <a:r>
              <a:rPr lang="fr-CA" sz="1600" dirty="0"/>
              <a:t>les données pertinentes à l’apprentissage des élèves au début, pendant et à la </a:t>
            </a:r>
            <a:r>
              <a:rPr lang="fr-CA" sz="1600" dirty="0" smtClean="0"/>
              <a:t>fin d’une </a:t>
            </a:r>
            <a:r>
              <a:rPr lang="fr-CA" sz="1600" dirty="0"/>
              <a:t>période d’enseignement en utilisant une panoplie de stratégies d’évaluation et </a:t>
            </a:r>
            <a:r>
              <a:rPr lang="fr-CA" sz="1600" dirty="0" smtClean="0"/>
              <a:t>d’instruments de </a:t>
            </a:r>
            <a:r>
              <a:rPr lang="fr-CA" sz="1600" dirty="0"/>
              <a:t>mesure</a:t>
            </a:r>
            <a:r>
              <a:rPr lang="fr-CA" sz="1600" dirty="0" smtClean="0"/>
              <a:t>;</a:t>
            </a:r>
          </a:p>
          <a:p>
            <a:pPr marL="1657350" lvl="3" indent="-285750">
              <a:buFont typeface="Arial" panose="020B0604020202020204" pitchFamily="34" charset="0"/>
              <a:buChar char="•"/>
            </a:pPr>
            <a:r>
              <a:rPr lang="fr-CA" sz="1600" dirty="0" smtClean="0"/>
              <a:t> </a:t>
            </a:r>
            <a:r>
              <a:rPr lang="fr-CA" sz="1600" dirty="0"/>
              <a:t>utilisent l’évaluation pour orienter leur enseignement, déterminer les prochaines étapes </a:t>
            </a:r>
            <a:r>
              <a:rPr lang="fr-CA" sz="1600" dirty="0" smtClean="0"/>
              <a:t>et aider </a:t>
            </a:r>
            <a:r>
              <a:rPr lang="fr-CA" sz="1600" dirty="0"/>
              <a:t>l’élève à tracer et suivre son parcours vers la satisfaction de ses objectifs </a:t>
            </a:r>
            <a:r>
              <a:rPr lang="fr-CA" sz="1600" dirty="0" smtClean="0"/>
              <a:t>d’apprentissage personnels;</a:t>
            </a:r>
          </a:p>
          <a:p>
            <a:pPr marL="1657350" lvl="3" indent="-285750">
              <a:buFont typeface="Arial" panose="020B0604020202020204" pitchFamily="34" charset="0"/>
              <a:buChar char="•"/>
            </a:pPr>
            <a:r>
              <a:rPr lang="fr-CA" sz="1600" dirty="0" smtClean="0"/>
              <a:t>analysent </a:t>
            </a:r>
            <a:r>
              <a:rPr lang="fr-CA" sz="1600" dirty="0"/>
              <a:t>et interprètent les preuves </a:t>
            </a:r>
            <a:r>
              <a:rPr lang="fr-CA" sz="1600" dirty="0" smtClean="0"/>
              <a:t>d’apprentissage;</a:t>
            </a:r>
          </a:p>
          <a:p>
            <a:pPr marL="1657350" lvl="3" indent="-285750">
              <a:buFont typeface="Arial" panose="020B0604020202020204" pitchFamily="34" charset="0"/>
              <a:buChar char="•"/>
            </a:pPr>
            <a:r>
              <a:rPr lang="fr-CA" sz="1600" dirty="0" smtClean="0"/>
              <a:t>fournissent </a:t>
            </a:r>
            <a:r>
              <a:rPr lang="fr-CA" sz="1600" dirty="0"/>
              <a:t>et reçoivent des rétroactions descriptives en temps utile et portant </a:t>
            </a:r>
            <a:r>
              <a:rPr lang="fr-CA" sz="1600" dirty="0" smtClean="0"/>
              <a:t>spécifiquement sur </a:t>
            </a:r>
            <a:r>
              <a:rPr lang="fr-CA" sz="1600" dirty="0"/>
              <a:t>l’apprentissage des </a:t>
            </a:r>
            <a:r>
              <a:rPr lang="fr-CA" sz="1600" dirty="0" smtClean="0"/>
              <a:t>élèves;</a:t>
            </a:r>
          </a:p>
          <a:p>
            <a:pPr marL="1657350" lvl="3" indent="-285750">
              <a:buFont typeface="Arial" panose="020B0604020202020204" pitchFamily="34" charset="0"/>
              <a:buChar char="•"/>
            </a:pPr>
            <a:r>
              <a:rPr lang="fr-CA" sz="1600" dirty="0" smtClean="0"/>
              <a:t>aident </a:t>
            </a:r>
            <a:r>
              <a:rPr lang="fr-CA" sz="1600" dirty="0"/>
              <a:t>les élèves à développer leurs habiletés d’autoévaluation et d’évaluation des pairs</a:t>
            </a:r>
            <a:r>
              <a:rPr lang="fr-CA" dirty="0"/>
              <a:t>.</a:t>
            </a:r>
            <a:endParaRPr lang="fr-CA" sz="2800" b="1" dirty="0">
              <a:uFill>
                <a:solidFill/>
              </a:uFill>
              <a:latin typeface="Times New Roman" panose="02020603050405020304" pitchFamily="18" charset="0"/>
              <a:cs typeface="Times New Roman" panose="02020603050405020304" pitchFamily="18" charset="0"/>
              <a:sym typeface="Cambria"/>
            </a:endParaRPr>
          </a:p>
          <a:p>
            <a:endParaRPr lang="en-CA" sz="3200" b="1" i="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59691620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9" end="9"/>
                                            </p:txEl>
                                          </p:spTgt>
                                        </p:tgtEl>
                                        <p:attrNameLst>
                                          <p:attrName>style.visibility</p:attrName>
                                        </p:attrNameLst>
                                      </p:cBhvr>
                                      <p:to>
                                        <p:strVal val="visible"/>
                                      </p:to>
                                    </p:set>
                                    <p:animEffect transition="in" filter="fade">
                                      <p:cBhvr>
                                        <p:cTn id="63" dur="1000"/>
                                        <p:tgtEl>
                                          <p:spTgt spid="10">
                                            <p:txEl>
                                              <p:pRg st="9" end="9"/>
                                            </p:txEl>
                                          </p:spTgt>
                                        </p:tgtEl>
                                      </p:cBhvr>
                                    </p:animEffect>
                                    <p:anim calcmode="lin" valueType="num">
                                      <p:cBhvr>
                                        <p:cTn id="64"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2400" b="1" i="1" dirty="0">
                <a:solidFill>
                  <a:srgbClr val="FFFF00"/>
                </a:solidFill>
              </a:rPr>
              <a:t>ÉVALUATION AU SERVICE DE </a:t>
            </a:r>
            <a:r>
              <a:rPr lang="en-CA" sz="2400" b="1" i="1" dirty="0" smtClean="0">
                <a:solidFill>
                  <a:srgbClr val="FFFF00"/>
                </a:solidFill>
              </a:rPr>
              <a:t>L</a:t>
            </a:r>
            <a:r>
              <a:rPr lang="fr-CA" sz="2400" b="1" i="1" dirty="0" smtClean="0">
                <a:solidFill>
                  <a:srgbClr val="FFFF00"/>
                </a:solidFill>
              </a:rPr>
              <a:t>’</a:t>
            </a:r>
            <a:r>
              <a:rPr lang="en-CA" sz="2400" b="1" i="1" dirty="0" smtClean="0">
                <a:solidFill>
                  <a:srgbClr val="FFFF00"/>
                </a:solidFill>
              </a:rPr>
              <a:t>APPRENTISSAGE </a:t>
            </a:r>
            <a:r>
              <a:rPr lang="en-CA" sz="2400" b="1" i="1" dirty="0">
                <a:solidFill>
                  <a:srgbClr val="FFFF00"/>
                </a:solidFill>
              </a:rPr>
              <a:t>ET </a:t>
            </a:r>
          </a:p>
          <a:p>
            <a:pPr algn="ctr"/>
            <a:r>
              <a:rPr lang="en-CA" sz="2400" b="1" i="1" dirty="0">
                <a:solidFill>
                  <a:srgbClr val="FFFF00"/>
                </a:solidFill>
              </a:rPr>
              <a:t>EN TANT QU’APPRENTISSAGE</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7</a:t>
            </a:fld>
            <a:endParaRPr lang="en-US"/>
          </a:p>
        </p:txBody>
      </p:sp>
      <p:sp>
        <p:nvSpPr>
          <p:cNvPr id="10" name="Rectangle 9"/>
          <p:cNvSpPr/>
          <p:nvPr>
            <p:custDataLst>
              <p:tags r:id="rId5"/>
            </p:custDataLst>
          </p:nvPr>
        </p:nvSpPr>
        <p:spPr>
          <a:xfrm>
            <a:off x="-152400" y="920696"/>
            <a:ext cx="9220200" cy="6155531"/>
          </a:xfrm>
          <a:prstGeom prst="rect">
            <a:avLst/>
          </a:prstGeom>
        </p:spPr>
        <p:txBody>
          <a:bodyPr wrap="square">
            <a:spAutoFit/>
          </a:bodyPr>
          <a:lstStyle/>
          <a:p>
            <a:r>
              <a:rPr lang="fr-CA" sz="2000" b="1" dirty="0" smtClean="0"/>
              <a:t>	Le </a:t>
            </a:r>
            <a:r>
              <a:rPr lang="fr-CA" sz="2000" b="1" dirty="0"/>
              <a:t>cadre de </a:t>
            </a:r>
            <a:r>
              <a:rPr lang="fr-CA" sz="2000" b="1" dirty="0" smtClean="0"/>
              <a:t>l’évaluation :  </a:t>
            </a:r>
            <a:r>
              <a:rPr lang="fr-CA" sz="1600" dirty="0" smtClean="0"/>
              <a:t>la recherche </a:t>
            </a:r>
            <a:r>
              <a:rPr lang="fr-CA" sz="1600" dirty="0"/>
              <a:t>portant sur l’évaluation efficace situe  </a:t>
            </a:r>
            <a:r>
              <a:rPr lang="fr-CA" sz="1600" dirty="0" smtClean="0"/>
              <a:t>l’évaluation </a:t>
            </a:r>
            <a:r>
              <a:rPr lang="fr-CA" sz="1600" dirty="0"/>
              <a:t>au </a:t>
            </a:r>
            <a:r>
              <a:rPr lang="fr-CA" sz="1600" dirty="0" smtClean="0"/>
              <a:t>	service </a:t>
            </a:r>
            <a:r>
              <a:rPr lang="fr-CA" sz="1600" dirty="0"/>
              <a:t>de l’apprentissage et </a:t>
            </a:r>
            <a:r>
              <a:rPr lang="fr-CA" sz="1600" dirty="0" smtClean="0"/>
              <a:t>en tant </a:t>
            </a:r>
            <a:r>
              <a:rPr lang="fr-CA" sz="1600" dirty="0"/>
              <a:t>qu’apprentissage dans un cadre </a:t>
            </a:r>
            <a:r>
              <a:rPr lang="fr-CA" sz="1600" dirty="0" smtClean="0"/>
              <a:t>composé </a:t>
            </a:r>
            <a:r>
              <a:rPr lang="fr-CA" sz="1600" dirty="0"/>
              <a:t>de trois processus </a:t>
            </a:r>
            <a:r>
              <a:rPr lang="fr-CA" sz="1600" dirty="0" smtClean="0"/>
              <a:t>	et </a:t>
            </a:r>
            <a:r>
              <a:rPr lang="fr-CA" sz="1600" dirty="0"/>
              <a:t>de cinq stratégies que le </a:t>
            </a:r>
            <a:r>
              <a:rPr lang="fr-CA" sz="1600" dirty="0" smtClean="0"/>
              <a:t>personnel enseignant </a:t>
            </a:r>
            <a:r>
              <a:rPr lang="fr-CA" sz="1600" dirty="0"/>
              <a:t>et l’élève </a:t>
            </a:r>
            <a:r>
              <a:rPr lang="fr-CA" sz="1600" dirty="0" smtClean="0"/>
              <a:t>utilisent </a:t>
            </a:r>
            <a:r>
              <a:rPr lang="fr-CA" sz="1600" dirty="0"/>
              <a:t>en collaboration pour favoriser </a:t>
            </a:r>
            <a:r>
              <a:rPr lang="fr-CA" sz="1600" dirty="0" smtClean="0"/>
              <a:t>	l’apprentissage </a:t>
            </a:r>
            <a:r>
              <a:rPr lang="fr-CA" sz="1600" dirty="0"/>
              <a:t>de </a:t>
            </a:r>
            <a:r>
              <a:rPr lang="fr-CA" sz="1600" dirty="0" smtClean="0"/>
              <a:t>l’élève.</a:t>
            </a:r>
            <a:endParaRPr lang="fr-CA" sz="1600" dirty="0" smtClean="0">
              <a:uFill>
                <a:solidFill/>
              </a:uFill>
              <a:latin typeface="Times New Roman" panose="02020603050405020304" pitchFamily="18" charset="0"/>
              <a:cs typeface="Times New Roman" panose="02020603050405020304" pitchFamily="18" charset="0"/>
              <a:sym typeface="Cambria"/>
            </a:endParaRPr>
          </a:p>
          <a:p>
            <a:endParaRPr lang="fr-CA" sz="800" dirty="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a:buFont typeface="Wingdings" panose="05000000000000000000" pitchFamily="2" charset="2"/>
              <a:buChar char="Ø"/>
            </a:pPr>
            <a:r>
              <a:rPr lang="fr-CA" sz="1600" b="1" dirty="0"/>
              <a:t>Les trois </a:t>
            </a:r>
            <a:r>
              <a:rPr lang="fr-CA" sz="1600" b="1" dirty="0" smtClean="0"/>
              <a:t>processus sont : </a:t>
            </a:r>
          </a:p>
          <a:p>
            <a:pPr marL="1714500" lvl="3" indent="-342900">
              <a:buFont typeface="Wingdings" panose="05000000000000000000" pitchFamily="2" charset="2"/>
              <a:buChar char="Ø"/>
            </a:pPr>
            <a:endParaRPr lang="en-CA" sz="800" b="1" dirty="0"/>
          </a:p>
          <a:p>
            <a:pPr marL="2114550" lvl="4" indent="-285750">
              <a:buFont typeface="Arial" panose="020B0604020202020204" pitchFamily="34" charset="0"/>
              <a:buChar char="•"/>
            </a:pPr>
            <a:r>
              <a:rPr lang="fr-CA" dirty="0"/>
              <a:t>déterminer l’apprentissage ciblé pour l’apprenante ou </a:t>
            </a:r>
            <a:r>
              <a:rPr lang="fr-CA" dirty="0" smtClean="0"/>
              <a:t>l’apprenant;</a:t>
            </a:r>
          </a:p>
          <a:p>
            <a:pPr marL="2114550" lvl="4" indent="-285750">
              <a:buFont typeface="Arial" panose="020B0604020202020204" pitchFamily="34" charset="0"/>
              <a:buChar char="•"/>
            </a:pPr>
            <a:r>
              <a:rPr lang="fr-CA" dirty="0" smtClean="0"/>
              <a:t>déterminer </a:t>
            </a:r>
            <a:r>
              <a:rPr lang="fr-CA" dirty="0"/>
              <a:t>où se situe l’apprenante ou l’apprenant dans son </a:t>
            </a:r>
            <a:r>
              <a:rPr lang="fr-CA" dirty="0" smtClean="0"/>
              <a:t>apprentissage;</a:t>
            </a:r>
          </a:p>
          <a:p>
            <a:pPr marL="2114550" lvl="4" indent="-285750">
              <a:buFont typeface="Arial" panose="020B0604020202020204" pitchFamily="34" charset="0"/>
              <a:buChar char="•"/>
            </a:pPr>
            <a:r>
              <a:rPr lang="fr-CA" dirty="0" smtClean="0"/>
              <a:t>déterminer </a:t>
            </a:r>
            <a:r>
              <a:rPr lang="fr-CA" dirty="0"/>
              <a:t>ce qui doit être fait pour que l’apprenante ou l’apprenant y arrive.</a:t>
            </a:r>
            <a:endParaRPr lang="fr-CA" sz="2800" b="1" dirty="0" smtClean="0"/>
          </a:p>
          <a:p>
            <a:pPr lvl="3"/>
            <a:endParaRPr lang="en-CA" sz="800" b="1" dirty="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a:buFont typeface="Wingdings" panose="05000000000000000000" pitchFamily="2" charset="2"/>
              <a:buChar char="Ø"/>
            </a:pPr>
            <a:r>
              <a:rPr lang="fr-CA" sz="1600" b="1" dirty="0"/>
              <a:t>Les cinq stratégies </a:t>
            </a:r>
            <a:r>
              <a:rPr lang="fr-CA" sz="1600" b="1" dirty="0" smtClean="0"/>
              <a:t>sont :</a:t>
            </a:r>
          </a:p>
          <a:p>
            <a:pPr lvl="3"/>
            <a:endParaRPr lang="fr-CA" sz="1600" b="1" dirty="0" smtClean="0"/>
          </a:p>
          <a:p>
            <a:pPr marL="2114550" lvl="4" indent="-285750">
              <a:buFont typeface="Arial" panose="020B0604020202020204" pitchFamily="34" charset="0"/>
              <a:buChar char="•"/>
            </a:pPr>
            <a:r>
              <a:rPr lang="fr-CA" sz="1600" dirty="0"/>
              <a:t>déterminer et clarifier les résultats d’apprentissage et les critères </a:t>
            </a:r>
            <a:r>
              <a:rPr lang="fr-CA" sz="1600" dirty="0" smtClean="0"/>
              <a:t>d’évaluation;</a:t>
            </a:r>
          </a:p>
          <a:p>
            <a:pPr marL="2114550" lvl="4" indent="-285750">
              <a:buFont typeface="Arial" panose="020B0604020202020204" pitchFamily="34" charset="0"/>
              <a:buChar char="•"/>
            </a:pPr>
            <a:r>
              <a:rPr lang="fr-CA" sz="1600" dirty="0" smtClean="0"/>
              <a:t>planifier </a:t>
            </a:r>
            <a:r>
              <a:rPr lang="fr-CA" sz="1600" dirty="0"/>
              <a:t>des échanges efficaces au niveau du groupe-classe et d’autres situations </a:t>
            </a:r>
            <a:r>
              <a:rPr lang="fr-CA" sz="1600" dirty="0" smtClean="0"/>
              <a:t>d’enseignement et </a:t>
            </a:r>
            <a:r>
              <a:rPr lang="fr-CA" sz="1600" dirty="0"/>
              <a:t>d’apprentissage qui permettent d’obtenir des preuves d’apprentissage de </a:t>
            </a:r>
            <a:r>
              <a:rPr lang="fr-CA" sz="1600" dirty="0" smtClean="0"/>
              <a:t>l’élève;</a:t>
            </a:r>
          </a:p>
          <a:p>
            <a:pPr marL="2114550" lvl="4" indent="-285750">
              <a:buFont typeface="Arial" panose="020B0604020202020204" pitchFamily="34" charset="0"/>
              <a:buChar char="•"/>
            </a:pPr>
            <a:r>
              <a:rPr lang="fr-CA" sz="1600" dirty="0" smtClean="0"/>
              <a:t>fournir </a:t>
            </a:r>
            <a:r>
              <a:rPr lang="fr-CA" sz="1600" dirty="0"/>
              <a:t>des rétroactions descriptives qui favorisent </a:t>
            </a:r>
            <a:r>
              <a:rPr lang="fr-CA" sz="1600" dirty="0" smtClean="0"/>
              <a:t>l’apprentissage;</a:t>
            </a:r>
          </a:p>
          <a:p>
            <a:pPr marL="2114550" lvl="4" indent="-285750">
              <a:buFont typeface="Arial" panose="020B0604020202020204" pitchFamily="34" charset="0"/>
              <a:buChar char="•"/>
            </a:pPr>
            <a:r>
              <a:rPr lang="fr-CA" sz="1600" dirty="0" smtClean="0"/>
              <a:t>engager </a:t>
            </a:r>
            <a:r>
              <a:rPr lang="fr-CA" sz="1600" dirty="0"/>
              <a:t>les élèves à devenir des ressources pour leurs pairs par l’entremise de </a:t>
            </a:r>
            <a:r>
              <a:rPr lang="fr-CA" sz="1600" dirty="0" smtClean="0"/>
              <a:t>stratégies d’enseignement </a:t>
            </a:r>
            <a:r>
              <a:rPr lang="fr-CA" sz="1600" dirty="0"/>
              <a:t>ciblées et de l’appui</a:t>
            </a:r>
            <a:r>
              <a:rPr lang="fr-CA" sz="1600" dirty="0" smtClean="0"/>
              <a:t>;</a:t>
            </a:r>
          </a:p>
          <a:p>
            <a:pPr marL="2114550" lvl="4" indent="-285750">
              <a:buFont typeface="Arial" panose="020B0604020202020204" pitchFamily="34" charset="0"/>
              <a:buChar char="•"/>
            </a:pPr>
            <a:r>
              <a:rPr lang="fr-CA" sz="1600" dirty="0" smtClean="0"/>
              <a:t> </a:t>
            </a:r>
            <a:r>
              <a:rPr lang="fr-CA" sz="1600" dirty="0"/>
              <a:t>développer, par l’entremise de stratégies d’enseignement ciblées, la capacité des élèves </a:t>
            </a:r>
            <a:r>
              <a:rPr lang="fr-CA" sz="1600" dirty="0" smtClean="0"/>
              <a:t>à s’approprier </a:t>
            </a:r>
            <a:r>
              <a:rPr lang="fr-CA" sz="1600" dirty="0"/>
              <a:t>leur propre apprentissage.</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36899771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Effect transition="in" filter="fade">
                                      <p:cBhvr>
                                        <p:cTn id="49" dur="1000"/>
                                        <p:tgtEl>
                                          <p:spTgt spid="10">
                                            <p:txEl>
                                              <p:pRg st="10" end="10"/>
                                            </p:txEl>
                                          </p:spTgt>
                                        </p:tgtEl>
                                      </p:cBhvr>
                                    </p:animEffect>
                                    <p:anim calcmode="lin" valueType="num">
                                      <p:cBhvr>
                                        <p:cTn id="5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1" end="11"/>
                                            </p:txEl>
                                          </p:spTgt>
                                        </p:tgtEl>
                                        <p:attrNameLst>
                                          <p:attrName>style.visibility</p:attrName>
                                        </p:attrNameLst>
                                      </p:cBhvr>
                                      <p:to>
                                        <p:strVal val="visible"/>
                                      </p:to>
                                    </p:set>
                                    <p:animEffect transition="in" filter="fade">
                                      <p:cBhvr>
                                        <p:cTn id="56" dur="1000"/>
                                        <p:tgtEl>
                                          <p:spTgt spid="10">
                                            <p:txEl>
                                              <p:pRg st="11" end="11"/>
                                            </p:txEl>
                                          </p:spTgt>
                                        </p:tgtEl>
                                      </p:cBhvr>
                                    </p:animEffect>
                                    <p:anim calcmode="lin" valueType="num">
                                      <p:cBhvr>
                                        <p:cTn id="57"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2" end="12"/>
                                            </p:txEl>
                                          </p:spTgt>
                                        </p:tgtEl>
                                        <p:attrNameLst>
                                          <p:attrName>style.visibility</p:attrName>
                                        </p:attrNameLst>
                                      </p:cBhvr>
                                      <p:to>
                                        <p:strVal val="visible"/>
                                      </p:to>
                                    </p:set>
                                    <p:animEffect transition="in" filter="fade">
                                      <p:cBhvr>
                                        <p:cTn id="63" dur="1000"/>
                                        <p:tgtEl>
                                          <p:spTgt spid="10">
                                            <p:txEl>
                                              <p:pRg st="12" end="12"/>
                                            </p:txEl>
                                          </p:spTgt>
                                        </p:tgtEl>
                                      </p:cBhvr>
                                    </p:animEffect>
                                    <p:anim calcmode="lin" valueType="num">
                                      <p:cBhvr>
                                        <p:cTn id="64"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3" end="13"/>
                                            </p:txEl>
                                          </p:spTgt>
                                        </p:tgtEl>
                                        <p:attrNameLst>
                                          <p:attrName>style.visibility</p:attrName>
                                        </p:attrNameLst>
                                      </p:cBhvr>
                                      <p:to>
                                        <p:strVal val="visible"/>
                                      </p:to>
                                    </p:set>
                                    <p:animEffect transition="in" filter="fade">
                                      <p:cBhvr>
                                        <p:cTn id="70" dur="1000"/>
                                        <p:tgtEl>
                                          <p:spTgt spid="10">
                                            <p:txEl>
                                              <p:pRg st="13" end="13"/>
                                            </p:txEl>
                                          </p:spTgt>
                                        </p:tgtEl>
                                      </p:cBhvr>
                                    </p:animEffect>
                                    <p:anim calcmode="lin" valueType="num">
                                      <p:cBhvr>
                                        <p:cTn id="71"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4" end="14"/>
                                            </p:txEl>
                                          </p:spTgt>
                                        </p:tgtEl>
                                        <p:attrNameLst>
                                          <p:attrName>style.visibility</p:attrName>
                                        </p:attrNameLst>
                                      </p:cBhvr>
                                      <p:to>
                                        <p:strVal val="visible"/>
                                      </p:to>
                                    </p:set>
                                    <p:animEffect transition="in" filter="fade">
                                      <p:cBhvr>
                                        <p:cTn id="77" dur="1000"/>
                                        <p:tgtEl>
                                          <p:spTgt spid="10">
                                            <p:txEl>
                                              <p:pRg st="14" end="14"/>
                                            </p:txEl>
                                          </p:spTgt>
                                        </p:tgtEl>
                                      </p:cBhvr>
                                    </p:animEffect>
                                    <p:anim calcmode="lin" valueType="num">
                                      <p:cBhvr>
                                        <p:cTn id="78"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2400" b="1" i="1" dirty="0">
                <a:solidFill>
                  <a:srgbClr val="FFFF00"/>
                </a:solidFill>
              </a:rPr>
              <a:t>ÉVALUATION AU SERVICE DE </a:t>
            </a:r>
            <a:r>
              <a:rPr lang="en-CA" sz="2400" b="1" i="1" dirty="0" smtClean="0">
                <a:solidFill>
                  <a:srgbClr val="FFFF00"/>
                </a:solidFill>
              </a:rPr>
              <a:t>L</a:t>
            </a:r>
            <a:r>
              <a:rPr lang="fr-CA" sz="2400" b="1" i="1" dirty="0" smtClean="0">
                <a:solidFill>
                  <a:srgbClr val="FFFF00"/>
                </a:solidFill>
              </a:rPr>
              <a:t>’</a:t>
            </a:r>
            <a:r>
              <a:rPr lang="en-CA" sz="2400" b="1" i="1" dirty="0" smtClean="0">
                <a:solidFill>
                  <a:srgbClr val="FFFF00"/>
                </a:solidFill>
              </a:rPr>
              <a:t>APPRENTISSAGE </a:t>
            </a:r>
            <a:r>
              <a:rPr lang="en-CA" sz="2400" b="1" i="1" dirty="0">
                <a:solidFill>
                  <a:srgbClr val="FFFF00"/>
                </a:solidFill>
              </a:rPr>
              <a:t>ET </a:t>
            </a:r>
          </a:p>
          <a:p>
            <a:pPr algn="ctr"/>
            <a:r>
              <a:rPr lang="en-CA" sz="2400" b="1" i="1" dirty="0">
                <a:solidFill>
                  <a:srgbClr val="FFFF00"/>
                </a:solidFill>
              </a:rPr>
              <a:t>EN TANT QU’APPRENTISSAGE</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8</a:t>
            </a:fld>
            <a:endParaRPr lang="en-US"/>
          </a:p>
        </p:txBody>
      </p:sp>
      <p:sp>
        <p:nvSpPr>
          <p:cNvPr id="10" name="Rectangle 9"/>
          <p:cNvSpPr/>
          <p:nvPr>
            <p:custDataLst>
              <p:tags r:id="rId5"/>
            </p:custDataLst>
          </p:nvPr>
        </p:nvSpPr>
        <p:spPr>
          <a:xfrm>
            <a:off x="-152400" y="920696"/>
            <a:ext cx="9220200" cy="5047536"/>
          </a:xfrm>
          <a:prstGeom prst="rect">
            <a:avLst/>
          </a:prstGeom>
        </p:spPr>
        <p:txBody>
          <a:bodyPr wrap="square">
            <a:spAutoFit/>
          </a:bodyPr>
          <a:lstStyle/>
          <a:p>
            <a:r>
              <a:rPr lang="fr-CA" sz="2000" b="1" dirty="0" smtClean="0"/>
              <a:t>	</a:t>
            </a:r>
          </a:p>
          <a:p>
            <a:r>
              <a:rPr lang="fr-CA" sz="2000" b="1" dirty="0"/>
              <a:t>	</a:t>
            </a:r>
            <a:r>
              <a:rPr lang="fr-CA" sz="2000" b="1" dirty="0" smtClean="0"/>
              <a:t>Pratiques </a:t>
            </a:r>
            <a:r>
              <a:rPr lang="fr-CA" sz="2000" b="1" dirty="0"/>
              <a:t>pédagogiques portant sur l’évaluation au service de</a:t>
            </a:r>
          </a:p>
          <a:p>
            <a:r>
              <a:rPr lang="fr-CA" sz="2000" b="1" dirty="0" smtClean="0"/>
              <a:t>	l’apprentissage </a:t>
            </a:r>
            <a:r>
              <a:rPr lang="fr-CA" sz="2000" b="1" dirty="0"/>
              <a:t>et l’évaluation en tant </a:t>
            </a:r>
            <a:r>
              <a:rPr lang="fr-CA" sz="2000" b="1" dirty="0" smtClean="0"/>
              <a:t>qu’apprentissage</a:t>
            </a:r>
          </a:p>
          <a:p>
            <a:endParaRPr lang="fr-CA" sz="2000" b="1" dirty="0" smtClean="0"/>
          </a:p>
          <a:p>
            <a:endParaRPr lang="fr-CA" sz="800" b="1" dirty="0" smtClean="0"/>
          </a:p>
          <a:p>
            <a:pPr marL="1657350" lvl="3" indent="-285750">
              <a:buFont typeface="Wingdings" panose="05000000000000000000" pitchFamily="2" charset="2"/>
              <a:buChar char="Ø"/>
            </a:pPr>
            <a:r>
              <a:rPr lang="fr-CA" sz="1600" b="1" dirty="0" smtClean="0"/>
              <a:t>DÉTERMINER </a:t>
            </a:r>
            <a:r>
              <a:rPr lang="fr-CA" sz="1600" b="1" dirty="0"/>
              <a:t>LES RÉSULTATS </a:t>
            </a:r>
            <a:r>
              <a:rPr lang="fr-CA" sz="1600" b="1" dirty="0" smtClean="0"/>
              <a:t>D’APPRENTISSAGE : </a:t>
            </a:r>
            <a:r>
              <a:rPr lang="fr-CA" sz="1600" dirty="0"/>
              <a:t>l</a:t>
            </a:r>
            <a:r>
              <a:rPr lang="fr-CA" sz="1600" dirty="0" smtClean="0"/>
              <a:t>’évaluation </a:t>
            </a:r>
            <a:r>
              <a:rPr lang="fr-CA" sz="1600" dirty="0"/>
              <a:t>au service de l’apprentissage et en tant qu’apprentissage exige que le </a:t>
            </a:r>
            <a:r>
              <a:rPr lang="fr-CA" sz="1600" dirty="0" smtClean="0"/>
              <a:t>personnel enseignant </a:t>
            </a:r>
            <a:r>
              <a:rPr lang="fr-CA" sz="1600" dirty="0"/>
              <a:t>et les élèves aient une vision commune de ce qui doit être appris.</a:t>
            </a:r>
            <a:endParaRPr lang="fr-CA" sz="1600" b="1" dirty="0" smtClean="0"/>
          </a:p>
          <a:p>
            <a:pPr lvl="3"/>
            <a:endParaRPr lang="fr-CA" sz="2000" b="1" dirty="0"/>
          </a:p>
          <a:p>
            <a:pPr marL="1657350" lvl="3" indent="-285750">
              <a:buFont typeface="Wingdings" panose="05000000000000000000" pitchFamily="2" charset="2"/>
              <a:buChar char="Ø"/>
            </a:pPr>
            <a:r>
              <a:rPr lang="fr-CA" sz="1600" b="1" dirty="0"/>
              <a:t>DÉTERMINER LES CRITÈRES </a:t>
            </a:r>
            <a:r>
              <a:rPr lang="fr-CA" sz="1600" b="1" dirty="0" smtClean="0"/>
              <a:t>D’ÉVALUATION : </a:t>
            </a:r>
            <a:r>
              <a:rPr lang="fr-CA" sz="1600" dirty="0"/>
              <a:t>l</a:t>
            </a:r>
            <a:r>
              <a:rPr lang="fr-CA" sz="1600" dirty="0" smtClean="0"/>
              <a:t>’évaluation </a:t>
            </a:r>
            <a:r>
              <a:rPr lang="fr-CA" sz="1600" dirty="0"/>
              <a:t>au service de l’apprentissage et l’évaluation en tant qu’apprentissage requièrent </a:t>
            </a:r>
            <a:r>
              <a:rPr lang="fr-CA" sz="1600" dirty="0" smtClean="0"/>
              <a:t>aussi que </a:t>
            </a:r>
            <a:r>
              <a:rPr lang="fr-CA" sz="1600" dirty="0"/>
              <a:t>le personnel enseignant et les élèves aient une vision commune de ce qui constitue la </a:t>
            </a:r>
            <a:r>
              <a:rPr lang="fr-CA" sz="1600" dirty="0" smtClean="0"/>
              <a:t>réussite d’un </a:t>
            </a:r>
            <a:r>
              <a:rPr lang="fr-CA" sz="1600" dirty="0"/>
              <a:t>apprentissage. Les critères d’évaluation décrivent clairement ce qui est requis pour </a:t>
            </a:r>
            <a:r>
              <a:rPr lang="fr-CA" sz="1600" dirty="0" smtClean="0"/>
              <a:t>satisfaire aux </a:t>
            </a:r>
            <a:r>
              <a:rPr lang="fr-CA" sz="1600" dirty="0"/>
              <a:t>résultats d’apprentissage</a:t>
            </a:r>
            <a:r>
              <a:rPr lang="fr-CA" sz="1600" dirty="0" smtClean="0"/>
              <a:t>.  </a:t>
            </a:r>
          </a:p>
          <a:p>
            <a:pPr lvl="3"/>
            <a:endParaRPr lang="fr-CA" sz="2000" b="1" dirty="0"/>
          </a:p>
          <a:p>
            <a:pPr marL="1657350" lvl="3" indent="-285750">
              <a:buFont typeface="Wingdings" panose="05000000000000000000" pitchFamily="2" charset="2"/>
              <a:buChar char="Ø"/>
            </a:pPr>
            <a:r>
              <a:rPr lang="fr-CA" sz="1600" b="1" dirty="0" smtClean="0"/>
              <a:t>SUSCITER </a:t>
            </a:r>
            <a:r>
              <a:rPr lang="fr-CA" sz="1600" b="1" dirty="0"/>
              <a:t>DES PREUVES D’APPRENTISSAGE DE </a:t>
            </a:r>
            <a:r>
              <a:rPr lang="fr-CA" sz="1600" b="1" dirty="0" smtClean="0"/>
              <a:t>L’ÉLÈVE :</a:t>
            </a:r>
            <a:r>
              <a:rPr lang="fr-CA" sz="1600" b="1" dirty="0"/>
              <a:t> </a:t>
            </a:r>
            <a:r>
              <a:rPr lang="fr-CA" sz="1600" b="1" dirty="0" smtClean="0"/>
              <a:t>l</a:t>
            </a:r>
            <a:r>
              <a:rPr lang="fr-CA" sz="1600" dirty="0" smtClean="0"/>
              <a:t>e </a:t>
            </a:r>
            <a:r>
              <a:rPr lang="fr-CA" sz="1600" dirty="0"/>
              <a:t>personnel enseignant utilise une variété de stratégies d’évaluation afin de susciter des </a:t>
            </a:r>
            <a:r>
              <a:rPr lang="fr-CA" sz="1600" dirty="0" smtClean="0"/>
              <a:t>preuves d’apprentissage </a:t>
            </a:r>
            <a:r>
              <a:rPr lang="fr-CA" sz="1600" dirty="0"/>
              <a:t>de l’élève. Ces stratégies devraient permettre d’obtenir des preuves d’apprentissage</a:t>
            </a:r>
          </a:p>
          <a:p>
            <a:r>
              <a:rPr lang="fr-CA" sz="1600" dirty="0" smtClean="0"/>
              <a:t> 	                par </a:t>
            </a:r>
            <a:r>
              <a:rPr lang="fr-CA" sz="1600" dirty="0"/>
              <a:t>triangulation, c’est-à-dire par des observations, des conversations et des productions</a:t>
            </a:r>
            <a:r>
              <a:rPr lang="fr-CA" dirty="0" smtClean="0"/>
              <a:t>.</a:t>
            </a:r>
          </a:p>
        </p:txBody>
      </p:sp>
    </p:spTree>
    <p:extLst>
      <p:ext uri="{BB962C8B-B14F-4D97-AF65-F5344CB8AC3E}">
        <p14:creationId xmlns:p14="http://schemas.microsoft.com/office/powerpoint/2010/main" val="364992872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Effect transition="in" filter="fade">
                                      <p:cBhvr>
                                        <p:cTn id="49" dur="1000"/>
                                        <p:tgtEl>
                                          <p:spTgt spid="10">
                                            <p:txEl>
                                              <p:pRg st="10" end="10"/>
                                            </p:txEl>
                                          </p:spTgt>
                                        </p:tgtEl>
                                      </p:cBhvr>
                                    </p:animEffect>
                                    <p:anim calcmode="lin" valueType="num">
                                      <p:cBhvr>
                                        <p:cTn id="5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2400" b="1" i="1" dirty="0">
                <a:solidFill>
                  <a:srgbClr val="FFFF00"/>
                </a:solidFill>
              </a:rPr>
              <a:t>ÉVALUATION AU SERVICE DE L</a:t>
            </a:r>
            <a:r>
              <a:rPr lang="fr-CA" sz="2400" b="1" i="1" dirty="0">
                <a:solidFill>
                  <a:srgbClr val="FFFF00"/>
                </a:solidFill>
              </a:rPr>
              <a:t>’</a:t>
            </a:r>
            <a:r>
              <a:rPr lang="en-CA" sz="2400" b="1" i="1" dirty="0">
                <a:solidFill>
                  <a:srgbClr val="FFFF00"/>
                </a:solidFill>
              </a:rPr>
              <a:t>APPRENTISSAGE ET </a:t>
            </a:r>
          </a:p>
          <a:p>
            <a:pPr algn="ctr"/>
            <a:r>
              <a:rPr lang="en-CA" sz="2400" b="1" i="1" dirty="0">
                <a:solidFill>
                  <a:srgbClr val="FFFF00"/>
                </a:solidFill>
              </a:rPr>
              <a:t>EN TANT QU’APPRENTISSAGE</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9</a:t>
            </a:fld>
            <a:endParaRPr lang="en-US"/>
          </a:p>
        </p:txBody>
      </p:sp>
      <p:sp>
        <p:nvSpPr>
          <p:cNvPr id="10" name="Rectangle 9"/>
          <p:cNvSpPr/>
          <p:nvPr>
            <p:custDataLst>
              <p:tags r:id="rId5"/>
            </p:custDataLst>
          </p:nvPr>
        </p:nvSpPr>
        <p:spPr>
          <a:xfrm>
            <a:off x="-152400" y="920696"/>
            <a:ext cx="9220200" cy="5940088"/>
          </a:xfrm>
          <a:prstGeom prst="rect">
            <a:avLst/>
          </a:prstGeom>
        </p:spPr>
        <p:txBody>
          <a:bodyPr wrap="square">
            <a:spAutoFit/>
          </a:bodyPr>
          <a:lstStyle/>
          <a:p>
            <a:pPr marL="1371600" lvl="7"/>
            <a:endParaRPr lang="fr-CA" sz="800" b="1" dirty="0" smtClean="0">
              <a:uFill>
                <a:solidFill/>
              </a:uFill>
              <a:latin typeface="Times New Roman" panose="02020603050405020304" pitchFamily="18" charset="0"/>
              <a:ea typeface="Cambria"/>
              <a:cs typeface="Times New Roman" panose="02020603050405020304" pitchFamily="18" charset="0"/>
              <a:sym typeface="Cambria"/>
            </a:endParaRPr>
          </a:p>
          <a:p>
            <a:endParaRPr lang="en-CA" sz="800" b="1" dirty="0"/>
          </a:p>
          <a:p>
            <a:pPr marL="1657350" lvl="3" indent="-285750">
              <a:buFont typeface="Wingdings" panose="05000000000000000000" pitchFamily="2" charset="2"/>
              <a:buChar char="Ø"/>
            </a:pPr>
            <a:r>
              <a:rPr lang="fr-CA" sz="1600" b="1" dirty="0"/>
              <a:t>FOURNIR UNE RÉTROACTION DESCRIPTIVE : l</a:t>
            </a:r>
            <a:r>
              <a:rPr lang="fr-CA" sz="1600" dirty="0"/>
              <a:t>a rétroaction descriptive fournit aux élèves une description de leur apprentissage. En fournissant une rétroaction descriptive, l’écart entre le niveau de préparation actuel de l’élève et le résultat d’apprentissage visé sera considérablement réduit. La </a:t>
            </a:r>
            <a:r>
              <a:rPr lang="fr-CA" sz="1600" i="1" dirty="0"/>
              <a:t>rétroaction descriptive </a:t>
            </a:r>
            <a:r>
              <a:rPr lang="fr-CA" sz="1600" dirty="0"/>
              <a:t>fournit des renseignements</a:t>
            </a:r>
          </a:p>
          <a:p>
            <a:r>
              <a:rPr lang="fr-CA" sz="1600" dirty="0"/>
              <a:t>	                précis aux élèves au sujet de leurs points forts, des améliorations requises et des 	                étapes à franchir pour s’améliorer</a:t>
            </a:r>
            <a:r>
              <a:rPr lang="fr-CA" sz="1600" dirty="0" smtClean="0"/>
              <a:t>.</a:t>
            </a:r>
            <a:endParaRPr lang="fr-CA" sz="1600" dirty="0" smtClean="0">
              <a:uFill>
                <a:solidFill/>
              </a:uFill>
              <a:latin typeface="Times New Roman" panose="02020603050405020304" pitchFamily="18" charset="0"/>
              <a:ea typeface="Cambria"/>
              <a:cs typeface="Times New Roman" panose="02020603050405020304" pitchFamily="18" charset="0"/>
              <a:sym typeface="Cambria"/>
            </a:endParaRPr>
          </a:p>
          <a:p>
            <a:pPr lvl="2"/>
            <a:endParaRPr lang="fr-CA" sz="800" b="1" dirty="0" smtClean="0"/>
          </a:p>
          <a:p>
            <a:pPr lvl="2"/>
            <a:endParaRPr lang="fr-CA" sz="800" b="1" dirty="0"/>
          </a:p>
          <a:p>
            <a:pPr marL="1657350" lvl="3" indent="-285750">
              <a:buFont typeface="Wingdings" panose="05000000000000000000" pitchFamily="2" charset="2"/>
              <a:buChar char="Ø"/>
            </a:pPr>
            <a:r>
              <a:rPr lang="fr-CA" sz="1600" b="1" dirty="0" smtClean="0"/>
              <a:t>DÉVELOPPER </a:t>
            </a:r>
            <a:r>
              <a:rPr lang="fr-CA" sz="1600" b="1" dirty="0"/>
              <a:t>CHEZ L’ÉLÈVE DES HABILETÉS À S’AUTOÉVALUER ET À ÉVALUER SES </a:t>
            </a:r>
            <a:r>
              <a:rPr lang="fr-CA" sz="1600" b="1" dirty="0" smtClean="0"/>
              <a:t>PAIRS :</a:t>
            </a:r>
          </a:p>
          <a:p>
            <a:pPr lvl="2"/>
            <a:r>
              <a:rPr lang="fr-CA" sz="1600" b="1" dirty="0"/>
              <a:t> </a:t>
            </a:r>
            <a:r>
              <a:rPr lang="fr-CA" sz="1600" b="1" dirty="0" smtClean="0"/>
              <a:t>               </a:t>
            </a:r>
            <a:r>
              <a:rPr lang="fr-CA" sz="1600" dirty="0" smtClean="0"/>
              <a:t>l’autoévaluation </a:t>
            </a:r>
            <a:r>
              <a:rPr lang="fr-CA" sz="1600" dirty="0"/>
              <a:t>transforme la relation élève-enseignante ou élève-enseignant. L’élève </a:t>
            </a:r>
            <a:endParaRPr lang="fr-CA" sz="1600" dirty="0" smtClean="0"/>
          </a:p>
          <a:p>
            <a:pPr lvl="2"/>
            <a:r>
              <a:rPr lang="fr-CA" sz="1600" dirty="0" smtClean="0"/>
              <a:t>                assume la responsabilité </a:t>
            </a:r>
            <a:r>
              <a:rPr lang="fr-CA" sz="1600" dirty="0"/>
              <a:t>de son apprentissage alors que le personnel enseignant lui </a:t>
            </a:r>
            <a:r>
              <a:rPr lang="fr-CA" sz="1600" dirty="0" smtClean="0"/>
              <a:t>offre</a:t>
            </a:r>
          </a:p>
          <a:p>
            <a:pPr lvl="2"/>
            <a:r>
              <a:rPr lang="fr-CA" sz="1600" dirty="0"/>
              <a:t> </a:t>
            </a:r>
            <a:r>
              <a:rPr lang="fr-CA" sz="1600" dirty="0" smtClean="0"/>
              <a:t>               l’accompagnement nécessaire</a:t>
            </a:r>
            <a:r>
              <a:rPr lang="fr-CA" sz="1600" dirty="0"/>
              <a:t>. Lorsque l’élève, avec l’appui du personnel enseignant</a:t>
            </a:r>
            <a:r>
              <a:rPr lang="fr-CA" sz="1600" dirty="0" smtClean="0"/>
              <a:t>,</a:t>
            </a:r>
          </a:p>
          <a:p>
            <a:pPr lvl="2"/>
            <a:r>
              <a:rPr lang="fr-CA" sz="1600" dirty="0"/>
              <a:t> </a:t>
            </a:r>
            <a:r>
              <a:rPr lang="fr-CA" sz="1600" dirty="0" smtClean="0"/>
              <a:t>               apprend  à </a:t>
            </a:r>
            <a:r>
              <a:rPr lang="fr-CA" sz="1600" dirty="0"/>
              <a:t>déterminer, à </a:t>
            </a:r>
            <a:r>
              <a:rPr lang="fr-CA" sz="1600" dirty="0" smtClean="0"/>
              <a:t>décrire et </a:t>
            </a:r>
            <a:r>
              <a:rPr lang="fr-CA" sz="1600" dirty="0"/>
              <a:t>à utiliser les critères d’évaluation relatifs aux </a:t>
            </a:r>
            <a:r>
              <a:rPr lang="fr-CA" sz="1600" dirty="0" smtClean="0"/>
              <a:t>résultats </a:t>
            </a:r>
          </a:p>
          <a:p>
            <a:pPr lvl="2"/>
            <a:r>
              <a:rPr lang="fr-CA" sz="1600" dirty="0"/>
              <a:t> </a:t>
            </a:r>
            <a:r>
              <a:rPr lang="fr-CA" sz="1600" dirty="0" smtClean="0"/>
              <a:t>               d’apprentissage </a:t>
            </a:r>
            <a:r>
              <a:rPr lang="fr-CA" sz="1600" dirty="0"/>
              <a:t>ciblés, elle ou il peut </a:t>
            </a:r>
            <a:r>
              <a:rPr lang="fr-CA" sz="1600" dirty="0" smtClean="0"/>
              <a:t>alors évaluer </a:t>
            </a:r>
            <a:r>
              <a:rPr lang="fr-CA" sz="1600" dirty="0"/>
              <a:t>son travail ainsi que celui de ses </a:t>
            </a:r>
            <a:r>
              <a:rPr lang="fr-CA" sz="1600" dirty="0" smtClean="0"/>
              <a:t>pairs.</a:t>
            </a:r>
          </a:p>
          <a:p>
            <a:pPr lvl="2"/>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a:buFont typeface="Wingdings" panose="05000000000000000000" pitchFamily="2" charset="2"/>
              <a:buChar char="Ø"/>
            </a:pPr>
            <a:r>
              <a:rPr lang="fr-CA" sz="1600" b="1" dirty="0"/>
              <a:t>SE FIXER DES OBJECTIFS D’APPRENTISSAGE PERSONNELS </a:t>
            </a:r>
            <a:r>
              <a:rPr lang="fr-CA" sz="1600" b="1" dirty="0" smtClean="0"/>
              <a:t> : </a:t>
            </a:r>
            <a:r>
              <a:rPr lang="fr-CA" sz="1600" dirty="0"/>
              <a:t>p</a:t>
            </a:r>
            <a:r>
              <a:rPr lang="fr-CA" sz="1600" dirty="0" smtClean="0"/>
              <a:t>our </a:t>
            </a:r>
            <a:r>
              <a:rPr lang="fr-CA" sz="1600" dirty="0"/>
              <a:t>améliorer le rendement de tous les élèves à tous les niveaux et les aider à devenir des </a:t>
            </a:r>
            <a:r>
              <a:rPr lang="fr-CA" sz="1600" dirty="0" smtClean="0"/>
              <a:t>apprenantes et </a:t>
            </a:r>
            <a:r>
              <a:rPr lang="fr-CA" sz="1600" dirty="0"/>
              <a:t>apprenants autonomes, le personnel enseignant doit s’engager à leur enseigner les habiletés</a:t>
            </a:r>
          </a:p>
          <a:p>
            <a:r>
              <a:rPr lang="fr-CA" sz="1600" dirty="0" smtClean="0"/>
              <a:t>	                nécessaires </a:t>
            </a:r>
            <a:r>
              <a:rPr lang="fr-CA" sz="1600" dirty="0"/>
              <a:t>à se fixer des objectifs d’apprentissage personnels et à leur fournir des </a:t>
            </a:r>
            <a:r>
              <a:rPr lang="fr-CA" sz="1600" dirty="0" smtClean="0"/>
              <a:t>	                occasions </a:t>
            </a:r>
            <a:r>
              <a:rPr lang="fr-CA" sz="1600" dirty="0"/>
              <a:t>de </a:t>
            </a:r>
            <a:r>
              <a:rPr lang="fr-CA" sz="1600" dirty="0" smtClean="0"/>
              <a:t>les développer</a:t>
            </a:r>
            <a:r>
              <a:rPr lang="fr-CA" sz="1600" dirty="0"/>
              <a:t>. Il faudra structurer l’apprentissage des élèves en utilisant </a:t>
            </a:r>
            <a:r>
              <a:rPr lang="fr-CA" sz="1600" dirty="0" smtClean="0"/>
              <a:t>la</a:t>
            </a:r>
          </a:p>
          <a:p>
            <a:r>
              <a:rPr lang="fr-CA" sz="1600" dirty="0"/>
              <a:t>	</a:t>
            </a:r>
            <a:r>
              <a:rPr lang="fr-CA" sz="1600" dirty="0" smtClean="0"/>
              <a:t>                stratégie </a:t>
            </a:r>
            <a:r>
              <a:rPr lang="fr-CA" sz="1600" dirty="0"/>
              <a:t>de la </a:t>
            </a:r>
            <a:r>
              <a:rPr lang="fr-CA" sz="1600" dirty="0" smtClean="0"/>
              <a:t>délégation graduelle </a:t>
            </a:r>
            <a:r>
              <a:rPr lang="fr-CA" sz="1600" dirty="0"/>
              <a:t>de la responsabilité de </a:t>
            </a:r>
            <a:r>
              <a:rPr lang="fr-CA" sz="1600" dirty="0" smtClean="0"/>
              <a:t>l’apprentissage.</a:t>
            </a:r>
            <a:endParaRPr lang="fr-CA" sz="1600" b="1" dirty="0"/>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60065762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Effect transition="in" filter="fade">
                                      <p:cBhvr>
                                        <p:cTn id="49" dur="1000"/>
                                        <p:tgtEl>
                                          <p:spTgt spid="10">
                                            <p:txEl>
                                              <p:pRg st="10" end="10"/>
                                            </p:txEl>
                                          </p:spTgt>
                                        </p:tgtEl>
                                      </p:cBhvr>
                                    </p:animEffect>
                                    <p:anim calcmode="lin" valueType="num">
                                      <p:cBhvr>
                                        <p:cTn id="5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1" end="11"/>
                                            </p:txEl>
                                          </p:spTgt>
                                        </p:tgtEl>
                                        <p:attrNameLst>
                                          <p:attrName>style.visibility</p:attrName>
                                        </p:attrNameLst>
                                      </p:cBhvr>
                                      <p:to>
                                        <p:strVal val="visible"/>
                                      </p:to>
                                    </p:set>
                                    <p:animEffect transition="in" filter="fade">
                                      <p:cBhvr>
                                        <p:cTn id="56" dur="1000"/>
                                        <p:tgtEl>
                                          <p:spTgt spid="10">
                                            <p:txEl>
                                              <p:pRg st="11" end="11"/>
                                            </p:txEl>
                                          </p:spTgt>
                                        </p:tgtEl>
                                      </p:cBhvr>
                                    </p:animEffect>
                                    <p:anim calcmode="lin" valueType="num">
                                      <p:cBhvr>
                                        <p:cTn id="57"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3" end="13"/>
                                            </p:txEl>
                                          </p:spTgt>
                                        </p:tgtEl>
                                        <p:attrNameLst>
                                          <p:attrName>style.visibility</p:attrName>
                                        </p:attrNameLst>
                                      </p:cBhvr>
                                      <p:to>
                                        <p:strVal val="visible"/>
                                      </p:to>
                                    </p:set>
                                    <p:animEffect transition="in" filter="fade">
                                      <p:cBhvr>
                                        <p:cTn id="63" dur="1000"/>
                                        <p:tgtEl>
                                          <p:spTgt spid="10">
                                            <p:txEl>
                                              <p:pRg st="13" end="13"/>
                                            </p:txEl>
                                          </p:spTgt>
                                        </p:tgtEl>
                                      </p:cBhvr>
                                    </p:animEffect>
                                    <p:anim calcmode="lin" valueType="num">
                                      <p:cBhvr>
                                        <p:cTn id="64"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4" end="14"/>
                                            </p:txEl>
                                          </p:spTgt>
                                        </p:tgtEl>
                                        <p:attrNameLst>
                                          <p:attrName>style.visibility</p:attrName>
                                        </p:attrNameLst>
                                      </p:cBhvr>
                                      <p:to>
                                        <p:strVal val="visible"/>
                                      </p:to>
                                    </p:set>
                                    <p:animEffect transition="in" filter="fade">
                                      <p:cBhvr>
                                        <p:cTn id="70" dur="1000"/>
                                        <p:tgtEl>
                                          <p:spTgt spid="10">
                                            <p:txEl>
                                              <p:pRg st="14" end="14"/>
                                            </p:txEl>
                                          </p:spTgt>
                                        </p:tgtEl>
                                      </p:cBhvr>
                                    </p:animEffect>
                                    <p:anim calcmode="lin" valueType="num">
                                      <p:cBhvr>
                                        <p:cTn id="71"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5" end="15"/>
                                            </p:txEl>
                                          </p:spTgt>
                                        </p:tgtEl>
                                        <p:attrNameLst>
                                          <p:attrName>style.visibility</p:attrName>
                                        </p:attrNameLst>
                                      </p:cBhvr>
                                      <p:to>
                                        <p:strVal val="visible"/>
                                      </p:to>
                                    </p:set>
                                    <p:animEffect transition="in" filter="fade">
                                      <p:cBhvr>
                                        <p:cTn id="77" dur="1000"/>
                                        <p:tgtEl>
                                          <p:spTgt spid="10">
                                            <p:txEl>
                                              <p:pRg st="15" end="15"/>
                                            </p:txEl>
                                          </p:spTgt>
                                        </p:tgtEl>
                                      </p:cBhvr>
                                    </p:animEffect>
                                    <p:anim calcmode="lin" valueType="num">
                                      <p:cBhvr>
                                        <p:cTn id="78"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ÉVALAUTION DE L’APPRENTISSAGE</a:t>
            </a:r>
            <a:endParaRPr lang="en-US" sz="4400" b="1" i="1" dirty="0" smtClean="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10</a:t>
            </a:fld>
            <a:endParaRPr lang="en-US"/>
          </a:p>
        </p:txBody>
      </p:sp>
      <p:sp>
        <p:nvSpPr>
          <p:cNvPr id="10" name="Rectangle 9"/>
          <p:cNvSpPr/>
          <p:nvPr>
            <p:custDataLst>
              <p:tags r:id="rId5"/>
            </p:custDataLst>
          </p:nvPr>
        </p:nvSpPr>
        <p:spPr>
          <a:xfrm>
            <a:off x="-152400" y="920696"/>
            <a:ext cx="9220200" cy="6647974"/>
          </a:xfrm>
          <a:prstGeom prst="rect">
            <a:avLst/>
          </a:prstGeom>
        </p:spPr>
        <p:txBody>
          <a:bodyPr wrap="square">
            <a:spAutoFit/>
          </a:bodyPr>
          <a:lstStyle/>
          <a:p>
            <a:r>
              <a:rPr lang="fr-CA" sz="2000" b="1" dirty="0">
                <a:uFill>
                  <a:solidFill/>
                </a:uFill>
                <a:latin typeface="Times New Roman" panose="02020603050405020304" pitchFamily="18" charset="0"/>
                <a:cs typeface="Times New Roman" panose="02020603050405020304" pitchFamily="18" charset="0"/>
                <a:sym typeface="Cambria"/>
              </a:rPr>
              <a:t>	</a:t>
            </a:r>
            <a:r>
              <a:rPr lang="fr-CA" b="1" dirty="0" smtClean="0"/>
              <a:t>L’évaluation </a:t>
            </a:r>
            <a:r>
              <a:rPr lang="fr-CA" b="1" dirty="0"/>
              <a:t>de l’apprentissage </a:t>
            </a:r>
            <a:r>
              <a:rPr lang="fr-CA" dirty="0"/>
              <a:t>résume et communique </a:t>
            </a:r>
            <a:r>
              <a:rPr lang="fr-CA" dirty="0" smtClean="0"/>
              <a:t>précisément aux </a:t>
            </a:r>
            <a:r>
              <a:rPr lang="fr-CA" dirty="0"/>
              <a:t>parents, aux </a:t>
            </a:r>
            <a:r>
              <a:rPr lang="fr-CA" dirty="0" smtClean="0"/>
              <a:t>	autres </a:t>
            </a:r>
            <a:r>
              <a:rPr lang="fr-CA" dirty="0"/>
              <a:t>enseignantes et enseignants, aux employeurs, aux institutions postsecondaires</a:t>
            </a:r>
          </a:p>
          <a:p>
            <a:r>
              <a:rPr lang="fr-CA" dirty="0" smtClean="0"/>
              <a:t>	et </a:t>
            </a:r>
            <a:r>
              <a:rPr lang="fr-CA" dirty="0"/>
              <a:t>à l’élève même, ce qu’elle ou il connaît et peut faire en fonction des attentes du </a:t>
            </a:r>
            <a:r>
              <a:rPr lang="fr-CA" dirty="0" smtClean="0"/>
              <a:t>	curriculum.</a:t>
            </a:r>
          </a:p>
          <a:p>
            <a:endParaRPr lang="fr-CA" dirty="0"/>
          </a:p>
          <a:p>
            <a:pPr marL="1657350" lvl="3" indent="-285750">
              <a:buFont typeface="Wingdings" panose="05000000000000000000" pitchFamily="2" charset="2"/>
              <a:buChar char="Ø"/>
            </a:pPr>
            <a:r>
              <a:rPr lang="fr-CA" b="1" dirty="0"/>
              <a:t>Les preuves d’apprentissage dans le cadre de l’évaluation de </a:t>
            </a:r>
            <a:r>
              <a:rPr lang="fr-CA" b="1" dirty="0" smtClean="0"/>
              <a:t>l’apprentissage : </a:t>
            </a:r>
            <a:r>
              <a:rPr lang="fr-CA" sz="1600" dirty="0"/>
              <a:t>l</a:t>
            </a:r>
            <a:r>
              <a:rPr lang="fr-CA" sz="1600" dirty="0" smtClean="0"/>
              <a:t>es </a:t>
            </a:r>
            <a:r>
              <a:rPr lang="fr-CA" sz="1600" dirty="0"/>
              <a:t>preuves d’apprentissage recueillies par le personnel enseignant dans le cadre de l’évaluation </a:t>
            </a:r>
            <a:r>
              <a:rPr lang="fr-CA" sz="1600" dirty="0" smtClean="0"/>
              <a:t>de l’apprentissage </a:t>
            </a:r>
            <a:r>
              <a:rPr lang="fr-CA" sz="1600" dirty="0"/>
              <a:t>proviennent de trois sources (triangulation) : des </a:t>
            </a:r>
            <a:r>
              <a:rPr lang="fr-CA" sz="1600" i="1" dirty="0"/>
              <a:t>observations</a:t>
            </a:r>
            <a:r>
              <a:rPr lang="fr-CA" sz="1600" dirty="0"/>
              <a:t>, des </a:t>
            </a:r>
            <a:r>
              <a:rPr lang="fr-CA" sz="1600" i="1" dirty="0"/>
              <a:t>conversations </a:t>
            </a:r>
            <a:r>
              <a:rPr lang="fr-CA" sz="1600" dirty="0" smtClean="0"/>
              <a:t>et des </a:t>
            </a:r>
            <a:r>
              <a:rPr lang="fr-CA" sz="1600" i="1" dirty="0"/>
              <a:t>productions </a:t>
            </a:r>
            <a:r>
              <a:rPr lang="fr-CA" sz="1600" dirty="0"/>
              <a:t>des élèves. L’utilisation de sources variées pour obtenir les preuves </a:t>
            </a:r>
            <a:r>
              <a:rPr lang="fr-CA" sz="1600" dirty="0" smtClean="0"/>
              <a:t>d’apprentissage augmente </a:t>
            </a:r>
            <a:r>
              <a:rPr lang="fr-CA" sz="1600" dirty="0"/>
              <a:t>la fidélité et la validité de l’évaluation de l’apprentissage de l’élève.</a:t>
            </a:r>
            <a:r>
              <a:rPr lang="fr-CA" sz="1600" b="1" dirty="0" smtClean="0"/>
              <a:t> </a:t>
            </a:r>
          </a:p>
          <a:p>
            <a:pPr marL="1657350" lvl="3" indent="-285750">
              <a:buFont typeface="Wingdings" panose="05000000000000000000" pitchFamily="2" charset="2"/>
              <a:buChar char="Ø"/>
            </a:pPr>
            <a:endParaRPr lang="fr-CA" sz="1600" b="1" dirty="0"/>
          </a:p>
          <a:p>
            <a:pPr marL="1657350" lvl="3" indent="-285750">
              <a:buFont typeface="Wingdings" panose="05000000000000000000" pitchFamily="2" charset="2"/>
              <a:buChar char="Ø"/>
            </a:pPr>
            <a:r>
              <a:rPr lang="fr-CA" sz="1600" b="1" dirty="0" smtClean="0"/>
              <a:t>Note finale : </a:t>
            </a:r>
            <a:r>
              <a:rPr lang="fr-CA" sz="1600" dirty="0"/>
              <a:t>L’enseignante ou l’enseignant s’appuiera sur différentes considérations pour décider de la </a:t>
            </a:r>
            <a:r>
              <a:rPr lang="fr-CA" sz="1600" dirty="0" smtClean="0"/>
              <a:t>note à </a:t>
            </a:r>
            <a:r>
              <a:rPr lang="fr-CA" sz="1600" dirty="0"/>
              <a:t>consigner sur le bulletin scolaire. Elle ou il doit considérer toutes les preuves </a:t>
            </a:r>
            <a:r>
              <a:rPr lang="fr-CA" sz="1600" dirty="0" smtClean="0"/>
              <a:t>d’apprentissage qui </a:t>
            </a:r>
            <a:r>
              <a:rPr lang="fr-CA" sz="1600" dirty="0"/>
              <a:t>proviennent des observations, des conversations et des productions (tests/examens, </a:t>
            </a:r>
            <a:r>
              <a:rPr lang="fr-CA" sz="1600" dirty="0" smtClean="0"/>
              <a:t>travaux d’évaluation</a:t>
            </a:r>
            <a:r>
              <a:rPr lang="fr-CA" sz="1600" dirty="0"/>
              <a:t>) des élèves; de plus, elle ou il doit tenir compte du nombre de travaux d’évaluation </a:t>
            </a:r>
            <a:r>
              <a:rPr lang="fr-CA" sz="1600" dirty="0" smtClean="0"/>
              <a:t>non remis </a:t>
            </a:r>
            <a:r>
              <a:rPr lang="fr-CA" sz="1600" dirty="0"/>
              <a:t>et de toutes les preuves d’apprentissage disponibles en fonction de chacune des attentes </a:t>
            </a:r>
            <a:r>
              <a:rPr lang="fr-CA" sz="1600" dirty="0" smtClean="0"/>
              <a:t>d’une année </a:t>
            </a:r>
            <a:r>
              <a:rPr lang="fr-CA" sz="1600" dirty="0"/>
              <a:t>d’études particulière ou d’un cours particulier</a:t>
            </a:r>
            <a:r>
              <a:rPr lang="fr-CA" sz="1600" dirty="0" smtClean="0"/>
              <a:t>.</a:t>
            </a:r>
          </a:p>
          <a:p>
            <a:pPr marL="1657350" lvl="3" indent="-285750">
              <a:buFont typeface="Wingdings" panose="05000000000000000000" pitchFamily="2" charset="2"/>
              <a:buChar char="Ø"/>
            </a:pPr>
            <a:endParaRPr lang="fr-CA" sz="1600" dirty="0"/>
          </a:p>
          <a:p>
            <a:pPr marL="1657350" lvl="3" indent="-285750">
              <a:buFont typeface="Wingdings" panose="05000000000000000000" pitchFamily="2" charset="2"/>
              <a:buChar char="Ø"/>
            </a:pPr>
            <a:r>
              <a:rPr lang="fr-CA" sz="1600" b="1" dirty="0" smtClean="0"/>
              <a:t>Responsabilité de l’élève portant sur les preuves d’apprentissage : </a:t>
            </a:r>
            <a:r>
              <a:rPr lang="fr-CA" sz="1600" dirty="0"/>
              <a:t>l</a:t>
            </a:r>
            <a:r>
              <a:rPr lang="fr-CA" sz="1600" dirty="0" smtClean="0"/>
              <a:t>a tricherie,  le plagiat et la remise des travaux en retard ou non remis.</a:t>
            </a:r>
          </a:p>
          <a:p>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05718672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COMMUNICATION DU RENDEMENT</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11</a:t>
            </a:fld>
            <a:endParaRPr lang="en-US"/>
          </a:p>
        </p:txBody>
      </p:sp>
      <p:sp>
        <p:nvSpPr>
          <p:cNvPr id="10" name="Rectangle 9"/>
          <p:cNvSpPr/>
          <p:nvPr>
            <p:custDataLst>
              <p:tags r:id="rId5"/>
            </p:custDataLst>
          </p:nvPr>
        </p:nvSpPr>
        <p:spPr>
          <a:xfrm>
            <a:off x="-152400" y="920696"/>
            <a:ext cx="9220200" cy="6093976"/>
          </a:xfrm>
          <a:prstGeom prst="rect">
            <a:avLst/>
          </a:prstGeom>
        </p:spPr>
        <p:txBody>
          <a:bodyPr wrap="square">
            <a:spAutoFit/>
          </a:bodyPr>
          <a:lstStyle/>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Mise en œuvre </a:t>
            </a:r>
            <a:r>
              <a:rPr lang="fr-CA" sz="16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1600" dirty="0">
                <a:sym typeface="Cambria"/>
              </a:rPr>
              <a:t>à</a:t>
            </a:r>
            <a:r>
              <a:rPr lang="fr-CA" sz="1600" dirty="0" smtClean="0"/>
              <a:t> </a:t>
            </a:r>
            <a:r>
              <a:rPr lang="fr-CA" sz="1600" dirty="0"/>
              <a:t>compter de l’année scolaire 2010–2011, les écoles financées par </a:t>
            </a:r>
            <a:r>
              <a:rPr lang="fr-CA" sz="1600" dirty="0" smtClean="0"/>
              <a:t>	les </a:t>
            </a:r>
            <a:r>
              <a:rPr lang="fr-CA" sz="1600" dirty="0"/>
              <a:t>fonds publics </a:t>
            </a:r>
            <a:r>
              <a:rPr lang="fr-CA" sz="1600" dirty="0" smtClean="0"/>
              <a:t>de l’Ontario </a:t>
            </a:r>
            <a:r>
              <a:rPr lang="fr-CA" sz="1600" dirty="0"/>
              <a:t>utiliseront </a:t>
            </a:r>
            <a:r>
              <a:rPr lang="fr-CA" sz="1600" dirty="0" smtClean="0"/>
              <a:t>:</a:t>
            </a:r>
          </a:p>
          <a:p>
            <a:pPr lvl="2"/>
            <a:endParaRPr lang="fr-CA" sz="1600" dirty="0" smtClean="0"/>
          </a:p>
          <a:p>
            <a:pPr marL="1657350" lvl="3" indent="-285750">
              <a:buFont typeface="Arial" panose="020B0604020202020204" pitchFamily="34" charset="0"/>
              <a:buChar char="•"/>
            </a:pPr>
            <a:r>
              <a:rPr lang="fr-CA" sz="1600" dirty="0"/>
              <a:t>le nouveau bulletin de progrès scolaire et le bulletin scolaire de l’élémentaire (versions pour les élèves de la 1re à la 6e année et versions pour les élèves de 7e et 8e année);</a:t>
            </a:r>
          </a:p>
          <a:p>
            <a:pPr marL="1657350" lvl="3" indent="-285750">
              <a:buFont typeface="Arial" panose="020B0604020202020204" pitchFamily="34" charset="0"/>
              <a:buChar char="•"/>
            </a:pPr>
            <a:r>
              <a:rPr lang="fr-CA" sz="1600" dirty="0"/>
              <a:t>le bulletin scolaire du secondaire</a:t>
            </a:r>
            <a:r>
              <a:rPr lang="fr-CA" sz="1600" dirty="0" smtClean="0"/>
              <a:t>.</a:t>
            </a:r>
          </a:p>
          <a:p>
            <a:pPr marL="1257300" lvl="2" indent="-342900">
              <a:buFont typeface="Wingdings" panose="05000000000000000000" pitchFamily="2" charset="2"/>
              <a:buChar char="Ø"/>
            </a:pPr>
            <a:endParaRPr lang="fr-CA" sz="1600" dirty="0"/>
          </a:p>
          <a:p>
            <a:pPr marL="1257300" lvl="2" indent="-342900">
              <a:buFont typeface="Wingdings" panose="05000000000000000000" pitchFamily="2" charset="2"/>
              <a:buChar char="Ø"/>
            </a:pPr>
            <a:r>
              <a:rPr lang="fr-CA" b="1" dirty="0"/>
              <a:t>Dossier scolaire de l’Ontario </a:t>
            </a:r>
            <a:endParaRPr lang="fr-CA" b="1" dirty="0" smtClean="0"/>
          </a:p>
          <a:p>
            <a:pPr marL="1257300" lvl="2" indent="-342900">
              <a:buFont typeface="Wingdings" panose="05000000000000000000" pitchFamily="2" charset="2"/>
              <a:buChar char="Ø"/>
            </a:pPr>
            <a:endParaRPr lang="fr-CA" b="1" dirty="0"/>
          </a:p>
          <a:p>
            <a:pPr marL="1257300" lvl="2" indent="-342900">
              <a:buFont typeface="Wingdings" panose="05000000000000000000" pitchFamily="2" charset="2"/>
              <a:buChar char="Ø"/>
            </a:pPr>
            <a:r>
              <a:rPr lang="fr-CA" b="1" dirty="0" smtClean="0"/>
              <a:t>Bulletin de progrès scolaire de l’élémentaire</a:t>
            </a:r>
          </a:p>
          <a:p>
            <a:pPr marL="1257300" lvl="2" indent="-342900">
              <a:buFont typeface="Wingdings" panose="05000000000000000000" pitchFamily="2" charset="2"/>
              <a:buChar char="Ø"/>
            </a:pPr>
            <a:endParaRPr lang="fr-CA" b="1" dirty="0"/>
          </a:p>
          <a:p>
            <a:pPr marL="1257300" lvl="2" indent="-342900">
              <a:buFont typeface="Wingdings" panose="05000000000000000000" pitchFamily="2" charset="2"/>
              <a:buChar char="Ø"/>
            </a:pPr>
            <a:r>
              <a:rPr lang="fr-CA" b="1" dirty="0" smtClean="0"/>
              <a:t>Bulletin scolaire de l’élémentaire</a:t>
            </a:r>
          </a:p>
          <a:p>
            <a:pPr marL="1257300" lvl="2" indent="-342900">
              <a:buFont typeface="Wingdings" panose="05000000000000000000" pitchFamily="2" charset="2"/>
              <a:buChar char="Ø"/>
            </a:pPr>
            <a:endParaRPr lang="fr-CA" b="1" dirty="0"/>
          </a:p>
          <a:p>
            <a:pPr marL="1257300" lvl="2" indent="-342900">
              <a:buFont typeface="Wingdings" panose="05000000000000000000" pitchFamily="2" charset="2"/>
              <a:buChar char="Ø"/>
            </a:pPr>
            <a:r>
              <a:rPr lang="fr-CA" b="1" dirty="0"/>
              <a:t>Bulletin scolaire </a:t>
            </a:r>
            <a:r>
              <a:rPr lang="fr-CA" b="1" dirty="0" smtClean="0"/>
              <a:t>du secondaire</a:t>
            </a:r>
          </a:p>
          <a:p>
            <a:pPr marL="1257300" lvl="2" indent="-342900">
              <a:buFont typeface="Wingdings" panose="05000000000000000000" pitchFamily="2" charset="2"/>
              <a:buChar char="Ø"/>
            </a:pPr>
            <a:endParaRPr lang="fr-CA" b="1" dirty="0"/>
          </a:p>
          <a:p>
            <a:pPr marL="1257300" lvl="2" indent="-342900">
              <a:buFont typeface="Wingdings" panose="05000000000000000000" pitchFamily="2" charset="2"/>
              <a:buChar char="Ø"/>
            </a:pPr>
            <a:endParaRPr lang="fr-CA" b="1" dirty="0"/>
          </a:p>
          <a:p>
            <a:pPr lvl="2"/>
            <a:endParaRPr lang="fr-CA" dirty="0"/>
          </a:p>
          <a:p>
            <a:pPr marL="1657350" lvl="3" indent="-285750">
              <a:buFont typeface="Arial" panose="020B0604020202020204" pitchFamily="34" charset="0"/>
              <a:buChar char="•"/>
            </a:pPr>
            <a:endParaRPr lang="fr-CA" sz="3600" b="1" dirty="0" smtClean="0">
              <a:uFill>
                <a:solidFill/>
              </a:uFill>
              <a:latin typeface="Times New Roman" panose="02020603050405020304" pitchFamily="18" charset="0"/>
              <a:ea typeface="Cambria"/>
              <a:cs typeface="Times New Roman" panose="02020603050405020304" pitchFamily="18" charset="0"/>
              <a:sym typeface="Cambria"/>
            </a:endParaRPr>
          </a:p>
          <a:p>
            <a:pPr lvl="3"/>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96519634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3600" b="1" i="1" dirty="0" smtClean="0">
                <a:solidFill>
                  <a:srgbClr val="FFFF00"/>
                </a:solidFill>
              </a:rPr>
              <a:t>ÉLÈVES AYANT DES BESOINS PARTICULIERS</a:t>
            </a:r>
            <a:endParaRPr lang="en-CA" sz="36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12</a:t>
            </a:fld>
            <a:endParaRPr lang="en-US"/>
          </a:p>
        </p:txBody>
      </p:sp>
      <p:sp>
        <p:nvSpPr>
          <p:cNvPr id="10" name="Rectangle 9"/>
          <p:cNvSpPr/>
          <p:nvPr>
            <p:custDataLst>
              <p:tags r:id="rId5"/>
            </p:custDataLst>
          </p:nvPr>
        </p:nvSpPr>
        <p:spPr>
          <a:xfrm>
            <a:off x="-152400" y="920696"/>
            <a:ext cx="9220200" cy="6678751"/>
          </a:xfrm>
          <a:prstGeom prst="rect">
            <a:avLst/>
          </a:prstGeom>
        </p:spPr>
        <p:txBody>
          <a:bodyPr wrap="square">
            <a:spAutoFit/>
          </a:bodyPr>
          <a:lstStyle/>
          <a:p>
            <a:endParaRPr lang="fr-CA" sz="1600" dirty="0" smtClean="0"/>
          </a:p>
          <a:p>
            <a:r>
              <a:rPr lang="fr-CA" sz="1600" dirty="0"/>
              <a:t>	</a:t>
            </a:r>
            <a:r>
              <a:rPr lang="fr-CA" sz="1600" dirty="0" smtClean="0"/>
              <a:t>Le </a:t>
            </a:r>
            <a:r>
              <a:rPr lang="fr-CA" sz="1600" dirty="0"/>
              <a:t>but premier de toute évaluation du rendement des élèves ayant des besoins particuliers, </a:t>
            </a:r>
            <a:r>
              <a:rPr lang="fr-CA" sz="1600" dirty="0" smtClean="0"/>
              <a:t>	comme</a:t>
            </a:r>
            <a:r>
              <a:rPr lang="fr-CA" sz="1600" dirty="0"/>
              <a:t> </a:t>
            </a:r>
            <a:r>
              <a:rPr lang="fr-CA" sz="1600" dirty="0" smtClean="0"/>
              <a:t>pour </a:t>
            </a:r>
            <a:r>
              <a:rPr lang="fr-CA" sz="1600" dirty="0"/>
              <a:t>tous les autres élèves, est d’améliorer leur apprentissage. Afin de fournir la </a:t>
            </a:r>
            <a:r>
              <a:rPr lang="fr-CA" sz="1600" dirty="0" smtClean="0"/>
              <a:t>	programmation la plus </a:t>
            </a:r>
            <a:r>
              <a:rPr lang="fr-CA" sz="1600" dirty="0"/>
              <a:t>efficace possible aux élèves ayant des besoins particuliers, il faut vérifier </a:t>
            </a:r>
            <a:r>
              <a:rPr lang="fr-CA" sz="1600" dirty="0" smtClean="0"/>
              <a:t>	l’efficacité </a:t>
            </a:r>
            <a:r>
              <a:rPr lang="fr-CA" sz="1600" dirty="0"/>
              <a:t>des </a:t>
            </a:r>
            <a:r>
              <a:rPr lang="fr-CA" sz="1600" dirty="0" smtClean="0"/>
              <a:t>stratégies pédagogiques </a:t>
            </a:r>
            <a:r>
              <a:rPr lang="fr-CA" sz="1600" dirty="0"/>
              <a:t>utilisées. Pour ces élèves, l’évaluation devrait être un </a:t>
            </a:r>
            <a:r>
              <a:rPr lang="fr-CA" sz="1600" dirty="0" smtClean="0"/>
              <a:t>	processus </a:t>
            </a:r>
            <a:r>
              <a:rPr lang="fr-CA" sz="1600" dirty="0"/>
              <a:t>continu qui fait </a:t>
            </a:r>
            <a:r>
              <a:rPr lang="fr-CA" sz="1600" dirty="0" smtClean="0"/>
              <a:t>partie intégrante</a:t>
            </a:r>
            <a:r>
              <a:rPr lang="fr-CA" sz="1600" dirty="0"/>
              <a:t>, au quotidien, du processus enseignement et </a:t>
            </a:r>
            <a:r>
              <a:rPr lang="fr-CA" sz="1600" dirty="0" smtClean="0"/>
              <a:t>	apprentissage. </a:t>
            </a:r>
            <a:r>
              <a:rPr lang="fr-CA" sz="1600" dirty="0"/>
              <a:t>Le personnel enseignant qui travaille avec des élèves ayant des besoins particuliers </a:t>
            </a:r>
            <a:r>
              <a:rPr lang="fr-CA" sz="1600" dirty="0" smtClean="0"/>
              <a:t>	utilise </a:t>
            </a:r>
            <a:r>
              <a:rPr lang="fr-CA" sz="1600" dirty="0"/>
              <a:t>les </a:t>
            </a:r>
            <a:r>
              <a:rPr lang="fr-CA" sz="1600" dirty="0" smtClean="0"/>
              <a:t>stratégies d’évaluation </a:t>
            </a:r>
            <a:r>
              <a:rPr lang="fr-CA" sz="1600" dirty="0"/>
              <a:t>pour </a:t>
            </a:r>
            <a:r>
              <a:rPr lang="fr-CA" sz="1600" dirty="0" smtClean="0"/>
              <a:t>:</a:t>
            </a:r>
          </a:p>
          <a:p>
            <a:endParaRPr lang="fr-CA" sz="1600" dirty="0"/>
          </a:p>
          <a:p>
            <a:pPr marL="2114550" lvl="4" indent="-285750">
              <a:buFont typeface="Arial" panose="020B0604020202020204" pitchFamily="34" charset="0"/>
              <a:buChar char="•"/>
            </a:pPr>
            <a:r>
              <a:rPr lang="fr-CA" sz="1600" dirty="0"/>
              <a:t>préciser et vérifier les besoins de l’élève</a:t>
            </a:r>
            <a:r>
              <a:rPr lang="fr-CA" sz="1600" dirty="0" smtClean="0"/>
              <a:t>;</a:t>
            </a:r>
          </a:p>
          <a:p>
            <a:pPr lvl="4"/>
            <a:endParaRPr lang="fr-CA" sz="1600" dirty="0"/>
          </a:p>
          <a:p>
            <a:pPr marL="2114550" lvl="4" indent="-285750">
              <a:buFont typeface="Arial" panose="020B0604020202020204" pitchFamily="34" charset="0"/>
              <a:buChar char="•"/>
            </a:pPr>
            <a:r>
              <a:rPr lang="fr-CA" sz="1600" dirty="0"/>
              <a:t>appuyer les décisions précises à propos du programme de l’élève</a:t>
            </a:r>
            <a:r>
              <a:rPr lang="fr-CA" sz="1600" dirty="0" smtClean="0"/>
              <a:t>;</a:t>
            </a:r>
          </a:p>
          <a:p>
            <a:pPr lvl="4"/>
            <a:endParaRPr lang="fr-CA" sz="1600" dirty="0"/>
          </a:p>
          <a:p>
            <a:pPr marL="2114550" lvl="4" indent="-285750">
              <a:buFont typeface="Arial" panose="020B0604020202020204" pitchFamily="34" charset="0"/>
              <a:buChar char="•"/>
            </a:pPr>
            <a:r>
              <a:rPr lang="fr-CA" sz="1600" dirty="0"/>
              <a:t>appuyer la prise de décision concernant l’aiguillage, le dépistage, le classement, </a:t>
            </a:r>
            <a:r>
              <a:rPr lang="fr-CA" sz="1600" dirty="0" smtClean="0"/>
              <a:t>la </a:t>
            </a:r>
            <a:r>
              <a:rPr lang="fr-CA" sz="1600" dirty="0"/>
              <a:t>planification pédagogique ou les prochaines étapes</a:t>
            </a:r>
            <a:r>
              <a:rPr lang="fr-CA" sz="1600" dirty="0" smtClean="0"/>
              <a:t>;</a:t>
            </a:r>
          </a:p>
          <a:p>
            <a:pPr lvl="4"/>
            <a:endParaRPr lang="fr-CA" sz="1600" dirty="0"/>
          </a:p>
          <a:p>
            <a:pPr marL="2114550" lvl="4" indent="-285750">
              <a:buFont typeface="Arial" panose="020B0604020202020204" pitchFamily="34" charset="0"/>
              <a:buChar char="•"/>
            </a:pPr>
            <a:r>
              <a:rPr lang="fr-CA" sz="1600" dirty="0"/>
              <a:t>aider à déterminer les interventions dont pourrait avoir besoin l’élève pour démontrer son </a:t>
            </a:r>
            <a:r>
              <a:rPr lang="fr-CA" sz="1600" dirty="0" smtClean="0"/>
              <a:t>rendement</a:t>
            </a:r>
          </a:p>
          <a:p>
            <a:endParaRPr lang="fr-CA" sz="1600" dirty="0"/>
          </a:p>
          <a:p>
            <a:pPr lvl="3"/>
            <a:r>
              <a:rPr lang="fr-CA" sz="1600" b="1" dirty="0" smtClean="0"/>
              <a:t>Plan d’enseignement individualisé (PEI) : </a:t>
            </a:r>
            <a:r>
              <a:rPr lang="fr-CA" sz="1600" dirty="0" smtClean="0"/>
              <a:t> en terme de programme scolaire, un élève ayant des difficultés peut avoir des adaptations, attentes modifiées et attentes différentes en lien avec le curriculum de l’Ontario.</a:t>
            </a:r>
          </a:p>
          <a:p>
            <a:endParaRPr lang="fr-CA" sz="1600" dirty="0"/>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70619296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3600" b="1" i="1" dirty="0" smtClean="0">
                <a:solidFill>
                  <a:srgbClr val="FFFF00"/>
                </a:solidFill>
              </a:rPr>
              <a:t>ÉLÈVES AYANT DES BESOINS PARTICULIERS</a:t>
            </a:r>
            <a:endParaRPr lang="en-CA" sz="36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669245"/>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13</a:t>
            </a:fld>
            <a:endParaRPr lang="en-US"/>
          </a:p>
        </p:txBody>
      </p:sp>
      <p:sp>
        <p:nvSpPr>
          <p:cNvPr id="10" name="Rectangle 9"/>
          <p:cNvSpPr/>
          <p:nvPr>
            <p:custDataLst>
              <p:tags r:id="rId5"/>
            </p:custDataLst>
          </p:nvPr>
        </p:nvSpPr>
        <p:spPr>
          <a:xfrm>
            <a:off x="-152400" y="920696"/>
            <a:ext cx="9220200" cy="7663636"/>
          </a:xfrm>
          <a:prstGeom prst="rect">
            <a:avLst/>
          </a:prstGeom>
        </p:spPr>
        <p:txBody>
          <a:bodyPr wrap="square">
            <a:spAutoFit/>
          </a:bodyPr>
          <a:lstStyle/>
          <a:p>
            <a:pPr marL="2114550" lvl="4" indent="-285750">
              <a:buFont typeface="Arial" panose="020B0604020202020204" pitchFamily="34" charset="0"/>
              <a:buChar char="•"/>
            </a:pPr>
            <a:r>
              <a:rPr lang="fr-CA" sz="1600" b="1" dirty="0" smtClean="0"/>
              <a:t>Adaptations  (AD): </a:t>
            </a:r>
            <a:r>
              <a:rPr lang="fr-CA" sz="1600" dirty="0"/>
              <a:t>l</a:t>
            </a:r>
            <a:r>
              <a:rPr lang="fr-CA" sz="1600" dirty="0" smtClean="0"/>
              <a:t>es </a:t>
            </a:r>
            <a:r>
              <a:rPr lang="fr-CA" sz="1600" dirty="0"/>
              <a:t>élèves ayant des besoins particuliers peuvent requérir des adaptations pour participer </a:t>
            </a:r>
            <a:r>
              <a:rPr lang="fr-CA" sz="1600" dirty="0" smtClean="0"/>
              <a:t>au programme </a:t>
            </a:r>
            <a:r>
              <a:rPr lang="fr-CA" sz="1600" dirty="0"/>
              <a:t>d’études et pour démontrer leur rendement par rapport aux attentes. Le terme </a:t>
            </a:r>
            <a:r>
              <a:rPr lang="fr-CA" sz="1600" i="1" dirty="0" smtClean="0"/>
              <a:t>adaptations </a:t>
            </a:r>
            <a:r>
              <a:rPr lang="fr-CA" sz="1600" dirty="0" smtClean="0"/>
              <a:t>désigne </a:t>
            </a:r>
            <a:r>
              <a:rPr lang="fr-CA" sz="1600" dirty="0"/>
              <a:t>les stratégies pédagogiques et les stratégies d’évaluation, les ressources humaines </a:t>
            </a:r>
            <a:r>
              <a:rPr lang="fr-CA" sz="1600" dirty="0" smtClean="0"/>
              <a:t>et/ou l’équipement </a:t>
            </a:r>
            <a:r>
              <a:rPr lang="fr-CA" sz="1600" dirty="0"/>
              <a:t>personnalisé dont l’élève a besoin pour apprendre et démontrer son </a:t>
            </a:r>
            <a:r>
              <a:rPr lang="fr-CA" sz="1600" dirty="0" smtClean="0"/>
              <a:t>apprentissage. Les </a:t>
            </a:r>
            <a:r>
              <a:rPr lang="fr-CA" sz="1600" dirty="0"/>
              <a:t>attentes pour l’année d’études ou le cours du curriculum de l’Ontario ne sont nullement </a:t>
            </a:r>
            <a:r>
              <a:rPr lang="fr-CA" sz="1600" dirty="0" smtClean="0"/>
              <a:t>modifiées par </a:t>
            </a:r>
            <a:r>
              <a:rPr lang="fr-CA" sz="1600" dirty="0"/>
              <a:t>l’utilisation </a:t>
            </a:r>
            <a:r>
              <a:rPr lang="fr-CA" sz="1600" dirty="0" smtClean="0"/>
              <a:t>d’adaptations. Des exemples d’adaptations sont : appuis visuels, méthodes d’évaluation différentes, environnement spécial pour évaluation, etc.</a:t>
            </a:r>
          </a:p>
          <a:p>
            <a:pPr lvl="4"/>
            <a:endParaRPr lang="fr-CA" sz="1600" dirty="0"/>
          </a:p>
          <a:p>
            <a:pPr marL="2114550" lvl="4" indent="-285750">
              <a:buFont typeface="Arial" panose="020B0604020202020204" pitchFamily="34" charset="0"/>
              <a:buChar char="•"/>
            </a:pPr>
            <a:r>
              <a:rPr lang="fr-CA" sz="1600" b="1" dirty="0"/>
              <a:t>Attentes </a:t>
            </a:r>
            <a:r>
              <a:rPr lang="fr-CA" sz="1600" b="1" dirty="0" smtClean="0"/>
              <a:t>modifiées (MOD) : </a:t>
            </a:r>
            <a:r>
              <a:rPr lang="fr-CA" sz="1600" dirty="0"/>
              <a:t> </a:t>
            </a:r>
            <a:r>
              <a:rPr lang="fr-CA" sz="1600" dirty="0" smtClean="0"/>
              <a:t>les </a:t>
            </a:r>
            <a:r>
              <a:rPr lang="fr-CA" sz="1600" dirty="0"/>
              <a:t>modifications sont des changements apportés aux attentes de l’année d’études </a:t>
            </a:r>
            <a:r>
              <a:rPr lang="fr-CA" sz="1600" dirty="0" smtClean="0"/>
              <a:t>correspondant à </a:t>
            </a:r>
            <a:r>
              <a:rPr lang="fr-CA" sz="1600" dirty="0"/>
              <a:t>l’âge de l’élève pour une matière ou un cours afin de répondre aux besoins d’apprentissage </a:t>
            </a:r>
            <a:r>
              <a:rPr lang="fr-CA" sz="1600" dirty="0" smtClean="0"/>
              <a:t>de l’élève</a:t>
            </a:r>
            <a:r>
              <a:rPr lang="fr-CA" sz="1600" dirty="0"/>
              <a:t>. Ces changements </a:t>
            </a:r>
            <a:r>
              <a:rPr lang="fr-CA" sz="1600" dirty="0" smtClean="0"/>
              <a:t> peuvent </a:t>
            </a:r>
            <a:r>
              <a:rPr lang="fr-CA" sz="1600" dirty="0"/>
              <a:t>se traduire par l’utilisation d’attentes d’une autre année </a:t>
            </a:r>
            <a:r>
              <a:rPr lang="fr-CA" sz="1600" dirty="0" smtClean="0"/>
              <a:t>d’études et/ou </a:t>
            </a:r>
            <a:r>
              <a:rPr lang="fr-CA" sz="1600" dirty="0"/>
              <a:t>par une augmentation ou une diminution du nombre ou de la complexité des attentes, et </a:t>
            </a:r>
            <a:r>
              <a:rPr lang="fr-CA" sz="1600" dirty="0" smtClean="0"/>
              <a:t>des contenus </a:t>
            </a:r>
            <a:r>
              <a:rPr lang="fr-CA" sz="1600" dirty="0"/>
              <a:t>d’apprentissage s’y rattachant, prévues pour l’année d’études</a:t>
            </a:r>
            <a:r>
              <a:rPr lang="fr-CA" sz="1600" dirty="0" smtClean="0"/>
              <a:t> </a:t>
            </a:r>
          </a:p>
          <a:p>
            <a:pPr marL="2114550" lvl="4" indent="-285750">
              <a:buFont typeface="Arial" panose="020B0604020202020204" pitchFamily="34" charset="0"/>
              <a:buChar char="•"/>
            </a:pPr>
            <a:endParaRPr lang="fr-CA" sz="1600" dirty="0"/>
          </a:p>
          <a:p>
            <a:pPr marL="2114550" lvl="4" indent="-285750">
              <a:buFont typeface="Arial" panose="020B0604020202020204" pitchFamily="34" charset="0"/>
              <a:buChar char="•"/>
            </a:pPr>
            <a:r>
              <a:rPr lang="fr-CA" sz="1600" b="1" dirty="0" smtClean="0"/>
              <a:t>Attentes différentes (D) : </a:t>
            </a:r>
            <a:r>
              <a:rPr lang="fr-CA" sz="1600" dirty="0"/>
              <a:t>Des attentes différentes sont élaborées pour aider les élèves à acquérir des connaissances et </a:t>
            </a:r>
            <a:r>
              <a:rPr lang="fr-CA" sz="1600" dirty="0" smtClean="0"/>
              <a:t>des habiletés </a:t>
            </a:r>
            <a:r>
              <a:rPr lang="fr-CA" sz="1600" dirty="0"/>
              <a:t>qui ne sont pas représentées dans le curriculum de l’Ontario</a:t>
            </a:r>
            <a:r>
              <a:rPr lang="fr-CA" sz="1600" dirty="0" smtClean="0"/>
              <a:t>. </a:t>
            </a:r>
            <a:r>
              <a:rPr lang="fr-CA" sz="1600" dirty="0"/>
              <a:t>Parmi les </a:t>
            </a:r>
            <a:r>
              <a:rPr lang="fr-CA" sz="1600" i="1" dirty="0" smtClean="0"/>
              <a:t>programmes comportant </a:t>
            </a:r>
            <a:r>
              <a:rPr lang="fr-CA" sz="1600" i="1" dirty="0"/>
              <a:t>des attentes différentes</a:t>
            </a:r>
            <a:r>
              <a:rPr lang="fr-CA" sz="1600" dirty="0"/>
              <a:t>, on compte les domaines suivants : rééducation de la </a:t>
            </a:r>
            <a:r>
              <a:rPr lang="fr-CA" sz="1600" dirty="0" smtClean="0"/>
              <a:t>parole, habiletés </a:t>
            </a:r>
            <a:r>
              <a:rPr lang="fr-CA" sz="1600" dirty="0"/>
              <a:t>sociales, formation en orientation et en mobilité, soins personnels. Les programmes</a:t>
            </a:r>
          </a:p>
          <a:p>
            <a:r>
              <a:rPr lang="fr-CA" sz="1600" dirty="0" smtClean="0"/>
              <a:t>		      comportant </a:t>
            </a:r>
            <a:r>
              <a:rPr lang="fr-CA" sz="1600" dirty="0"/>
              <a:t>des attentes différentes sont offerts tant au palier élémentaire qu’au </a:t>
            </a:r>
            <a:r>
              <a:rPr lang="fr-CA" sz="1600" dirty="0" smtClean="0"/>
              <a:t>		      palier </a:t>
            </a:r>
            <a:r>
              <a:rPr lang="fr-CA" sz="1600" dirty="0"/>
              <a:t>secondaire.</a:t>
            </a:r>
            <a:endParaRPr lang="fr-CA" sz="1600" dirty="0" smtClean="0"/>
          </a:p>
          <a:p>
            <a:pPr marL="2114550" lvl="4" indent="-285750">
              <a:buFont typeface="Arial" panose="020B0604020202020204" pitchFamily="34" charset="0"/>
              <a:buChar char="•"/>
            </a:pPr>
            <a:endParaRPr lang="fr-CA" sz="1600" dirty="0"/>
          </a:p>
          <a:p>
            <a:pPr marL="2114550" lvl="4" indent="-285750">
              <a:buFont typeface="Arial" panose="020B0604020202020204" pitchFamily="34" charset="0"/>
              <a:buChar char="•"/>
            </a:pPr>
            <a:endParaRPr lang="fr-CA" sz="1600" dirty="0"/>
          </a:p>
          <a:p>
            <a:endParaRPr lang="fr-CA" sz="1600" dirty="0"/>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44937164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b="1" i="1" dirty="0" smtClean="0">
              <a:solidFill>
                <a:srgbClr val="FFFF00"/>
              </a:solidFill>
            </a:endParaRPr>
          </a:p>
          <a:p>
            <a:pPr algn="ctr"/>
            <a:r>
              <a:rPr lang="en-US" sz="3600" b="1" i="1" dirty="0" smtClean="0">
                <a:solidFill>
                  <a:srgbClr val="FFFF00"/>
                </a:solidFill>
              </a:rPr>
              <a:t>PROGRAMME ALF ET PANA</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669245"/>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14</a:t>
            </a:fld>
            <a:endParaRPr lang="en-US"/>
          </a:p>
        </p:txBody>
      </p:sp>
      <p:sp>
        <p:nvSpPr>
          <p:cNvPr id="10" name="Rectangle 9"/>
          <p:cNvSpPr/>
          <p:nvPr>
            <p:custDataLst>
              <p:tags r:id="rId5"/>
            </p:custDataLst>
          </p:nvPr>
        </p:nvSpPr>
        <p:spPr>
          <a:xfrm>
            <a:off x="-152400" y="920696"/>
            <a:ext cx="9220200" cy="7355860"/>
          </a:xfrm>
          <a:prstGeom prst="rect">
            <a:avLst/>
          </a:prstGeom>
        </p:spPr>
        <p:txBody>
          <a:bodyPr wrap="square">
            <a:spAutoFit/>
          </a:bodyPr>
          <a:lstStyle/>
          <a:p>
            <a:r>
              <a:rPr lang="fr-CA" sz="1600" dirty="0" smtClean="0"/>
              <a:t>	</a:t>
            </a:r>
          </a:p>
          <a:p>
            <a:endParaRPr lang="fr-CA" sz="1600" dirty="0"/>
          </a:p>
          <a:p>
            <a:r>
              <a:rPr lang="fr-CA" sz="1600" dirty="0" smtClean="0"/>
              <a:t>	Afin </a:t>
            </a:r>
            <a:r>
              <a:rPr lang="fr-CA" sz="1600" dirty="0"/>
              <a:t>de répondre au mandat de l’école de langue française qui est d’éduquer et de transmettre la</a:t>
            </a:r>
          </a:p>
          <a:p>
            <a:r>
              <a:rPr lang="fr-CA" sz="1600" dirty="0" smtClean="0"/>
              <a:t>	langue </a:t>
            </a:r>
            <a:r>
              <a:rPr lang="fr-CA" sz="1600" dirty="0"/>
              <a:t>et la culture à tous les élèves, le programme d’actualisation linguistique en français (ALF) </a:t>
            </a:r>
            <a:r>
              <a:rPr lang="fr-CA" sz="1600" dirty="0" smtClean="0"/>
              <a:t>et 	le </a:t>
            </a:r>
            <a:r>
              <a:rPr lang="fr-CA" sz="1600" dirty="0"/>
              <a:t>programme d’appui aux nouveaux arrivants (PANA) ont été instaurés pour permettre à cette </a:t>
            </a:r>
            <a:r>
              <a:rPr lang="fr-CA" sz="1600" dirty="0" smtClean="0"/>
              <a:t>	clientèle</a:t>
            </a:r>
            <a:r>
              <a:rPr lang="fr-CA" sz="1600" dirty="0"/>
              <a:t> </a:t>
            </a:r>
            <a:r>
              <a:rPr lang="fr-CA" sz="1600" dirty="0" smtClean="0"/>
              <a:t>d’élèves </a:t>
            </a:r>
            <a:r>
              <a:rPr lang="fr-CA" sz="1600" dirty="0"/>
              <a:t>d’acquérir les connaissances et les compétences nécessaires à leur réussite </a:t>
            </a:r>
            <a:r>
              <a:rPr lang="fr-CA" sz="1600" dirty="0" smtClean="0"/>
              <a:t>	scolaire </a:t>
            </a:r>
            <a:r>
              <a:rPr lang="fr-CA" sz="1600" dirty="0"/>
              <a:t>puis </a:t>
            </a:r>
            <a:r>
              <a:rPr lang="fr-CA" sz="1600" dirty="0" smtClean="0"/>
              <a:t>à leur </a:t>
            </a:r>
            <a:r>
              <a:rPr lang="fr-CA" sz="1600" dirty="0"/>
              <a:t>intégration à la communauté francophone et ultimement au monde du travail. </a:t>
            </a:r>
            <a:r>
              <a:rPr lang="fr-CA" sz="1600" dirty="0" smtClean="0"/>
              <a:t>	Ces programmes d’appui </a:t>
            </a:r>
            <a:r>
              <a:rPr lang="fr-CA" sz="1600" dirty="0"/>
              <a:t>au curriculum visent une intégration la plus rapide possible au </a:t>
            </a:r>
            <a:r>
              <a:rPr lang="fr-CA" sz="1600" dirty="0" smtClean="0"/>
              <a:t>	programme </a:t>
            </a:r>
            <a:r>
              <a:rPr lang="fr-CA" sz="1600" dirty="0"/>
              <a:t>d’étu</a:t>
            </a:r>
            <a:r>
              <a:rPr lang="fr-CA" dirty="0"/>
              <a:t>des ordinaire</a:t>
            </a:r>
            <a:r>
              <a:rPr lang="fr-CA" dirty="0" smtClean="0"/>
              <a:t>.</a:t>
            </a:r>
          </a:p>
          <a:p>
            <a:endParaRPr lang="fr-CA" dirty="0" smtClean="0"/>
          </a:p>
          <a:p>
            <a:endParaRPr lang="fr-CA" dirty="0"/>
          </a:p>
          <a:p>
            <a:pPr marL="1657350" lvl="3" indent="-285750">
              <a:buFont typeface="Wingdings" panose="05000000000000000000" pitchFamily="2" charset="2"/>
              <a:buChar char="Ø"/>
            </a:pPr>
            <a:r>
              <a:rPr lang="fr-CA" b="1" dirty="0"/>
              <a:t>Actualisation linguistique en </a:t>
            </a:r>
            <a:r>
              <a:rPr lang="fr-CA" b="1" dirty="0" smtClean="0"/>
              <a:t>français (ALF) : </a:t>
            </a:r>
            <a:r>
              <a:rPr lang="fr-CA" sz="1600" dirty="0"/>
              <a:t>l</a:t>
            </a:r>
            <a:r>
              <a:rPr lang="fr-CA" sz="1600" dirty="0" smtClean="0"/>
              <a:t>e </a:t>
            </a:r>
            <a:r>
              <a:rPr lang="fr-CA" sz="1600" dirty="0"/>
              <a:t>programme-cadre d’actualisation linguistique en français (ALF) vise l’acquisition des </a:t>
            </a:r>
            <a:r>
              <a:rPr lang="fr-CA" sz="1600" dirty="0" smtClean="0"/>
              <a:t>compétences linguistiques </a:t>
            </a:r>
            <a:r>
              <a:rPr lang="fr-CA" sz="1600" dirty="0"/>
              <a:t>en français nécessaires à la poursuite des études et à l’enrichissement du </a:t>
            </a:r>
            <a:r>
              <a:rPr lang="fr-CA" sz="1600" dirty="0" smtClean="0"/>
              <a:t>répertoire linguistique </a:t>
            </a:r>
            <a:r>
              <a:rPr lang="fr-CA" sz="1600" dirty="0"/>
              <a:t>de l’élève qui bénéficie d’un tel programme. Il favorise aussi le développement </a:t>
            </a:r>
            <a:r>
              <a:rPr lang="fr-CA" sz="1600" dirty="0" smtClean="0"/>
              <a:t>d’une attitude </a:t>
            </a:r>
            <a:r>
              <a:rPr lang="fr-CA" sz="1600" dirty="0"/>
              <a:t>positive envers l’utilisation du français. Dans certains cas, les élèves doivent se </a:t>
            </a:r>
            <a:r>
              <a:rPr lang="fr-CA" sz="1600" dirty="0" smtClean="0"/>
              <a:t>familiariser avec </a:t>
            </a:r>
            <a:r>
              <a:rPr lang="fr-CA" sz="1600" dirty="0"/>
              <a:t>le français couramment utilisé dans leur milieu social ainsi qu’avec les expressions et </a:t>
            </a:r>
            <a:r>
              <a:rPr lang="fr-CA" sz="1600" dirty="0" smtClean="0"/>
              <a:t>le vocabulaire </a:t>
            </a:r>
            <a:r>
              <a:rPr lang="fr-CA" sz="1600" dirty="0"/>
              <a:t>couramment utilisés dans les écoles de langue française et dans les </a:t>
            </a:r>
            <a:r>
              <a:rPr lang="fr-CA" sz="1600" dirty="0" smtClean="0"/>
              <a:t>programmes d’études</a:t>
            </a:r>
            <a:r>
              <a:rPr lang="fr-CA" sz="1600" dirty="0"/>
              <a:t>, ce qui contribuera à leur réussite scolaire et à leur intégration à l’école, à la </a:t>
            </a:r>
            <a:r>
              <a:rPr lang="fr-CA" sz="1600" dirty="0" smtClean="0"/>
              <a:t>communauté et </a:t>
            </a:r>
            <a:r>
              <a:rPr lang="fr-CA" sz="1600" dirty="0"/>
              <a:t>à l’espace francophone.</a:t>
            </a:r>
            <a:endParaRPr lang="fr-CA" sz="1600" b="1" dirty="0" smtClean="0"/>
          </a:p>
          <a:p>
            <a:endParaRPr lang="fr-CA" dirty="0"/>
          </a:p>
          <a:p>
            <a:endParaRPr lang="fr-CA" dirty="0" smtClean="0"/>
          </a:p>
          <a:p>
            <a:pPr lvl="4"/>
            <a:endParaRPr lang="fr-CA" sz="1600" dirty="0"/>
          </a:p>
          <a:p>
            <a:pPr marL="2114550" lvl="4" indent="-285750">
              <a:buFont typeface="Arial" panose="020B0604020202020204" pitchFamily="34" charset="0"/>
              <a:buChar char="•"/>
            </a:pPr>
            <a:endParaRPr lang="fr-CA" sz="1600" dirty="0"/>
          </a:p>
          <a:p>
            <a:endParaRPr lang="fr-CA" sz="1600" dirty="0"/>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70601237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b="1" i="1" dirty="0" smtClean="0">
              <a:solidFill>
                <a:srgbClr val="FFFF00"/>
              </a:solidFill>
            </a:endParaRPr>
          </a:p>
          <a:p>
            <a:pPr algn="ctr"/>
            <a:r>
              <a:rPr lang="en-US" sz="3600" b="1" i="1" dirty="0" smtClean="0">
                <a:solidFill>
                  <a:srgbClr val="FFFF00"/>
                </a:solidFill>
              </a:rPr>
              <a:t>PROGRAMME ALF ET PANA</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669245"/>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15</a:t>
            </a:fld>
            <a:endParaRPr lang="en-US"/>
          </a:p>
        </p:txBody>
      </p:sp>
      <p:sp>
        <p:nvSpPr>
          <p:cNvPr id="10" name="Rectangle 9"/>
          <p:cNvSpPr/>
          <p:nvPr>
            <p:custDataLst>
              <p:tags r:id="rId5"/>
            </p:custDataLst>
          </p:nvPr>
        </p:nvSpPr>
        <p:spPr>
          <a:xfrm>
            <a:off x="-152400" y="920696"/>
            <a:ext cx="9220200" cy="3939540"/>
          </a:xfrm>
          <a:prstGeom prst="rect">
            <a:avLst/>
          </a:prstGeom>
        </p:spPr>
        <p:txBody>
          <a:bodyPr wrap="square">
            <a:spAutoFit/>
          </a:bodyPr>
          <a:lstStyle/>
          <a:p>
            <a:endParaRPr lang="fr-CA" sz="1600" dirty="0" smtClean="0"/>
          </a:p>
          <a:p>
            <a:endParaRPr lang="fr-CA" dirty="0" smtClean="0"/>
          </a:p>
          <a:p>
            <a:endParaRPr lang="fr-CA" dirty="0"/>
          </a:p>
          <a:p>
            <a:pPr marL="1657350" lvl="3" indent="-285750">
              <a:buFont typeface="Wingdings" panose="05000000000000000000" pitchFamily="2" charset="2"/>
              <a:buChar char="Ø"/>
            </a:pPr>
            <a:r>
              <a:rPr lang="fr-CA" b="1" dirty="0" smtClean="0"/>
              <a:t>Programme </a:t>
            </a:r>
            <a:r>
              <a:rPr lang="fr-CA" b="1" dirty="0"/>
              <a:t>d’appui aux nouveaux arrivants</a:t>
            </a:r>
            <a:r>
              <a:rPr lang="fr-CA" b="1" dirty="0" smtClean="0"/>
              <a:t> (PANA) :</a:t>
            </a:r>
            <a:r>
              <a:rPr lang="fr-CA" sz="1600" dirty="0" smtClean="0"/>
              <a:t> le </a:t>
            </a:r>
            <a:r>
              <a:rPr lang="fr-CA" sz="1600" dirty="0"/>
              <a:t>programme d’appui aux nouveaux arrivants (PANA) vise le perfectionnement en littératie </a:t>
            </a:r>
            <a:r>
              <a:rPr lang="fr-CA" sz="1600" dirty="0" smtClean="0"/>
              <a:t>et l’initiation </a:t>
            </a:r>
            <a:r>
              <a:rPr lang="fr-CA" sz="1600" dirty="0"/>
              <a:t>à la société canadienne. Entre autres, il permet à l’élève nouvel arrivant de se </a:t>
            </a:r>
            <a:r>
              <a:rPr lang="fr-CA" sz="1600" dirty="0" smtClean="0"/>
              <a:t>familiariser avec </a:t>
            </a:r>
            <a:r>
              <a:rPr lang="fr-CA" sz="1600" dirty="0"/>
              <a:t>les particularités du système d’enseignement de langue française en Ontario et avec son </a:t>
            </a:r>
            <a:r>
              <a:rPr lang="fr-CA" sz="1600" dirty="0" smtClean="0"/>
              <a:t>nouveau milieu </a:t>
            </a:r>
            <a:r>
              <a:rPr lang="fr-CA" sz="1600" dirty="0"/>
              <a:t>socioculturel. De plus, à l’élémentaire, ce programme permet à l’élève de comprendre </a:t>
            </a:r>
            <a:r>
              <a:rPr lang="fr-CA" sz="1600" dirty="0" smtClean="0"/>
              <a:t>les codes </a:t>
            </a:r>
            <a:r>
              <a:rPr lang="fr-CA" sz="1600" dirty="0"/>
              <a:t>de communication interpersonnels, de parfaire ses compétences en numératie et en sciences </a:t>
            </a:r>
            <a:r>
              <a:rPr lang="fr-CA" sz="1600" dirty="0" smtClean="0"/>
              <a:t>et technologie</a:t>
            </a:r>
            <a:r>
              <a:rPr lang="fr-CA" sz="1600" dirty="0"/>
              <a:t>. Ce programme s’adresse à l’élève qui parle français, mais qui a connu une </a:t>
            </a:r>
            <a:r>
              <a:rPr lang="fr-CA" sz="1600" dirty="0" smtClean="0"/>
              <a:t>scolarisation très </a:t>
            </a:r>
            <a:r>
              <a:rPr lang="fr-CA" sz="1600" dirty="0"/>
              <a:t>différente de celle que reçoivent les élèves des écoles de langue française de l’Ontario ou qui </a:t>
            </a:r>
            <a:r>
              <a:rPr lang="fr-CA" sz="1600" dirty="0" smtClean="0"/>
              <a:t>a subi </a:t>
            </a:r>
            <a:r>
              <a:rPr lang="fr-CA" sz="1600" dirty="0"/>
              <a:t>des interruptions dans sa scolarité.</a:t>
            </a:r>
            <a:endParaRPr lang="fr-CA" sz="1600" b="1"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16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94239100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21771" y="-26307"/>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RÉCUPÉRATION DE CRÉDITS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16</a:t>
            </a:fld>
            <a:endParaRPr lang="en-US"/>
          </a:p>
        </p:txBody>
      </p:sp>
      <p:sp>
        <p:nvSpPr>
          <p:cNvPr id="10" name="Rectangle 9"/>
          <p:cNvSpPr/>
          <p:nvPr>
            <p:custDataLst>
              <p:tags r:id="rId5"/>
            </p:custDataLst>
          </p:nvPr>
        </p:nvSpPr>
        <p:spPr>
          <a:xfrm>
            <a:off x="-152400" y="920696"/>
            <a:ext cx="9220200" cy="5878532"/>
          </a:xfrm>
          <a:prstGeom prst="rect">
            <a:avLst/>
          </a:prstGeom>
        </p:spPr>
        <p:txBody>
          <a:bodyPr wrap="square">
            <a:spAutoFit/>
          </a:bodyPr>
          <a:lstStyle/>
          <a:p>
            <a:pPr lvl="3"/>
            <a:endParaRPr lang="fr-CA" sz="2000" b="1" dirty="0" smtClean="0"/>
          </a:p>
          <a:p>
            <a:pPr lvl="3"/>
            <a:r>
              <a:rPr lang="fr-CA" sz="2000" b="1" dirty="0" smtClean="0"/>
              <a:t>Récupération de crédits : </a:t>
            </a:r>
            <a:r>
              <a:rPr lang="fr-CA" sz="1600" dirty="0" smtClean="0"/>
              <a:t>la </a:t>
            </a:r>
            <a:r>
              <a:rPr lang="fr-CA" sz="1600" dirty="0"/>
              <a:t>récupération de crédits est un processus qui permet à une ou un élève qui est inscrit à une </a:t>
            </a:r>
            <a:r>
              <a:rPr lang="fr-CA" sz="1600" dirty="0" smtClean="0"/>
              <a:t>école de </a:t>
            </a:r>
            <a:r>
              <a:rPr lang="fr-CA" sz="1600" dirty="0"/>
              <a:t>jour durant une année scolaire donnée et qui a échoué à un cours du curriculum de l’Ontario, de </a:t>
            </a:r>
            <a:r>
              <a:rPr lang="fr-CA" sz="1600" dirty="0" smtClean="0"/>
              <a:t>se rattraper </a:t>
            </a:r>
            <a:r>
              <a:rPr lang="fr-CA" sz="1600" dirty="0"/>
              <a:t>et de satisfaire aux attentes du cours en </a:t>
            </a:r>
            <a:r>
              <a:rPr lang="fr-CA" sz="1600" dirty="0" smtClean="0"/>
              <a:t>question</a:t>
            </a:r>
          </a:p>
          <a:p>
            <a:pPr lvl="3"/>
            <a:endParaRPr lang="fr-CA" sz="1600" dirty="0"/>
          </a:p>
          <a:p>
            <a:pPr marL="2114550" lvl="4" indent="-285750">
              <a:buFont typeface="Wingdings" panose="05000000000000000000" pitchFamily="2" charset="2"/>
              <a:buChar char="Ø"/>
            </a:pPr>
            <a:r>
              <a:rPr lang="fr-CA" sz="1600" b="1" dirty="0"/>
              <a:t>Processus d’admissibilité aux programmes de récupération de </a:t>
            </a:r>
            <a:r>
              <a:rPr lang="fr-CA" sz="1600" b="1" dirty="0" smtClean="0"/>
              <a:t>crédits : </a:t>
            </a:r>
            <a:r>
              <a:rPr lang="fr-CA" sz="1600" dirty="0" smtClean="0"/>
              <a:t>pour </a:t>
            </a:r>
            <a:r>
              <a:rPr lang="fr-CA" sz="1600" dirty="0"/>
              <a:t>chaque élève qui échoue à un cours, l’enseignante ou l’enseignant de la matière en</a:t>
            </a:r>
          </a:p>
          <a:p>
            <a:r>
              <a:rPr lang="fr-CA" sz="1600" dirty="0" smtClean="0"/>
              <a:t>		      question </a:t>
            </a:r>
            <a:r>
              <a:rPr lang="fr-CA" sz="1600" dirty="0"/>
              <a:t>remplira un formulaire de recommandation de placement et choisira une </a:t>
            </a:r>
            <a:r>
              <a:rPr lang="fr-CA" sz="1600" dirty="0" smtClean="0"/>
              <a:t>		      seule des recommandations </a:t>
            </a:r>
            <a:r>
              <a:rPr lang="fr-CA" sz="1600" dirty="0"/>
              <a:t>suivantes </a:t>
            </a:r>
            <a:r>
              <a:rPr lang="fr-CA" sz="1600" dirty="0" smtClean="0"/>
              <a:t>:</a:t>
            </a:r>
          </a:p>
          <a:p>
            <a:endParaRPr lang="fr-CA" sz="1600" dirty="0"/>
          </a:p>
          <a:p>
            <a:pPr marL="2571750" lvl="5" indent="-285750">
              <a:buFont typeface="Arial" panose="020B0604020202020204" pitchFamily="34" charset="0"/>
              <a:buChar char="•"/>
            </a:pPr>
            <a:r>
              <a:rPr lang="fr-CA" sz="1600" dirty="0" smtClean="0"/>
              <a:t>reprise </a:t>
            </a:r>
            <a:r>
              <a:rPr lang="fr-CA" sz="1600" dirty="0"/>
              <a:t>du cours en entier, du même type ou d’un type </a:t>
            </a:r>
            <a:r>
              <a:rPr lang="fr-CA" sz="1600" dirty="0" smtClean="0"/>
              <a:t>différent;</a:t>
            </a:r>
          </a:p>
          <a:p>
            <a:pPr marL="2571750" lvl="5" indent="-285750">
              <a:buFont typeface="Arial" panose="020B0604020202020204" pitchFamily="34" charset="0"/>
              <a:buChar char="•"/>
            </a:pPr>
            <a:r>
              <a:rPr lang="fr-CA" sz="1600" dirty="0" smtClean="0"/>
              <a:t>cours d’été;</a:t>
            </a:r>
          </a:p>
          <a:p>
            <a:pPr marL="2571750" lvl="5" indent="-285750">
              <a:buFont typeface="Arial" panose="020B0604020202020204" pitchFamily="34" charset="0"/>
              <a:buChar char="•"/>
            </a:pPr>
            <a:r>
              <a:rPr lang="fr-CA" sz="1600" dirty="0" smtClean="0"/>
              <a:t>cours </a:t>
            </a:r>
            <a:r>
              <a:rPr lang="fr-CA" sz="1600" dirty="0"/>
              <a:t>du </a:t>
            </a:r>
            <a:r>
              <a:rPr lang="fr-CA" sz="1600" dirty="0" smtClean="0"/>
              <a:t>soir;</a:t>
            </a:r>
          </a:p>
          <a:p>
            <a:pPr marL="2571750" lvl="5" indent="-285750">
              <a:buFont typeface="Arial" panose="020B0604020202020204" pitchFamily="34" charset="0"/>
              <a:buChar char="•"/>
            </a:pPr>
            <a:r>
              <a:rPr lang="fr-CA" sz="1600" dirty="0" smtClean="0"/>
              <a:t>récupération </a:t>
            </a:r>
            <a:r>
              <a:rPr lang="fr-CA" sz="1600" dirty="0"/>
              <a:t>de crédits</a:t>
            </a:r>
            <a:r>
              <a:rPr lang="fr-CA" sz="1600" dirty="0" smtClean="0"/>
              <a:t>.</a:t>
            </a:r>
          </a:p>
          <a:p>
            <a:pPr marL="2571750" lvl="5" indent="-285750">
              <a:buFont typeface="Arial" panose="020B0604020202020204" pitchFamily="34" charset="0"/>
              <a:buChar char="•"/>
            </a:pPr>
            <a:endParaRPr lang="fr-CA" sz="1600" dirty="0"/>
          </a:p>
          <a:p>
            <a:r>
              <a:rPr lang="fr-CA" sz="1600" dirty="0" smtClean="0"/>
              <a:t>		      Lorsque </a:t>
            </a:r>
            <a:r>
              <a:rPr lang="fr-CA" sz="1600" dirty="0"/>
              <a:t>c’est la récupération de crédits qui a été recommandée, l’enseignante ou </a:t>
            </a:r>
            <a:r>
              <a:rPr lang="fr-CA" sz="1600" dirty="0" smtClean="0"/>
              <a:t>		      l’enseignant</a:t>
            </a:r>
            <a:r>
              <a:rPr lang="fr-CA" sz="1600" dirty="0"/>
              <a:t> </a:t>
            </a:r>
            <a:r>
              <a:rPr lang="fr-CA" sz="1600" dirty="0" smtClean="0"/>
              <a:t>de </a:t>
            </a:r>
            <a:r>
              <a:rPr lang="fr-CA" sz="1600" dirty="0"/>
              <a:t>la matière indiquera :</a:t>
            </a:r>
          </a:p>
          <a:p>
            <a:pPr marL="285750" indent="-285750">
              <a:buFont typeface="Arial" panose="020B0604020202020204" pitchFamily="34" charset="0"/>
              <a:buChar char="•"/>
            </a:pPr>
            <a:endParaRPr lang="fr-CA" sz="1600" dirty="0"/>
          </a:p>
          <a:p>
            <a:pPr marL="2571750" lvl="5" indent="-285750">
              <a:buFont typeface="Arial" panose="020B0604020202020204" pitchFamily="34" charset="0"/>
              <a:buChar char="•"/>
            </a:pPr>
            <a:r>
              <a:rPr lang="fr-CA" sz="1600" dirty="0" smtClean="0"/>
              <a:t>la </a:t>
            </a:r>
            <a:r>
              <a:rPr lang="fr-CA" sz="1600" dirty="0"/>
              <a:t>note finale obtenue dans le cours</a:t>
            </a:r>
            <a:r>
              <a:rPr lang="fr-CA" sz="1600" dirty="0" smtClean="0"/>
              <a:t>;</a:t>
            </a:r>
          </a:p>
          <a:p>
            <a:pPr marL="2571750" lvl="5" indent="-285750">
              <a:buFont typeface="Arial" panose="020B0604020202020204" pitchFamily="34" charset="0"/>
              <a:buChar char="•"/>
            </a:pPr>
            <a:r>
              <a:rPr lang="fr-CA" sz="1600" dirty="0" smtClean="0"/>
              <a:t> </a:t>
            </a:r>
            <a:r>
              <a:rPr lang="fr-CA" sz="1600" dirty="0"/>
              <a:t>la ventilation de toutes les notes obtenues dans le cours, selon le format utilisé par </a:t>
            </a:r>
            <a:r>
              <a:rPr lang="fr-CA" sz="1600" dirty="0" smtClean="0"/>
              <a:t>l’enseignante ou </a:t>
            </a:r>
            <a:r>
              <a:rPr lang="fr-CA" sz="1600" dirty="0"/>
              <a:t>l’enseignant de la </a:t>
            </a:r>
            <a:r>
              <a:rPr lang="fr-CA" sz="1600" dirty="0" smtClean="0"/>
              <a:t>matière;</a:t>
            </a:r>
          </a:p>
          <a:p>
            <a:pPr marL="2571750" lvl="5" indent="-285750">
              <a:buFont typeface="Arial" panose="020B0604020202020204" pitchFamily="34" charset="0"/>
              <a:buChar char="•"/>
            </a:pPr>
            <a:r>
              <a:rPr lang="fr-CA" sz="1600" dirty="0" smtClean="0"/>
              <a:t>les </a:t>
            </a:r>
            <a:r>
              <a:rPr lang="fr-CA" sz="1600" dirty="0"/>
              <a:t>raisons de cette recommandation.</a:t>
            </a:r>
            <a:endParaRPr lang="fr-CA" sz="1600" dirty="0" smtClean="0"/>
          </a:p>
        </p:txBody>
      </p:sp>
    </p:spTree>
    <p:extLst>
      <p:ext uri="{BB962C8B-B14F-4D97-AF65-F5344CB8AC3E}">
        <p14:creationId xmlns:p14="http://schemas.microsoft.com/office/powerpoint/2010/main" val="218961802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17</a:t>
            </a:fld>
            <a:endParaRPr lang="en-US"/>
          </a:p>
        </p:txBody>
      </p:sp>
      <p:sp>
        <p:nvSpPr>
          <p:cNvPr id="10" name="Rectangle 9"/>
          <p:cNvSpPr/>
          <p:nvPr>
            <p:custDataLst>
              <p:tags r:id="rId5"/>
            </p:custDataLst>
          </p:nvPr>
        </p:nvSpPr>
        <p:spPr>
          <a:xfrm>
            <a:off x="-152400" y="920696"/>
            <a:ext cx="9220200" cy="7294305"/>
          </a:xfrm>
          <a:prstGeom prst="rect">
            <a:avLst/>
          </a:prstGeom>
        </p:spPr>
        <p:txBody>
          <a:bodyPr wrap="square">
            <a:spAutoFit/>
          </a:bodyPr>
          <a:lstStyle/>
          <a:p>
            <a:r>
              <a:rPr lang="fr-CA" sz="2000" b="1" dirty="0" smtClean="0"/>
              <a:t>	</a:t>
            </a:r>
          </a:p>
          <a:p>
            <a:r>
              <a:rPr lang="fr-CA" sz="2000" b="1" dirty="0"/>
              <a:t>	</a:t>
            </a:r>
            <a:r>
              <a:rPr lang="fr-CA" sz="2000" b="1" dirty="0" smtClean="0"/>
              <a:t>L’AUTONOMIE </a:t>
            </a:r>
            <a:r>
              <a:rPr lang="fr-CA" sz="2000" b="1" dirty="0"/>
              <a:t>: Qu’est-ce que l’autonomie? </a:t>
            </a:r>
          </a:p>
          <a:p>
            <a:endParaRPr lang="fr-CA" sz="2000" b="1" dirty="0"/>
          </a:p>
          <a:p>
            <a:r>
              <a:rPr lang="fr-CA" sz="2000" b="1" dirty="0" smtClean="0"/>
              <a:t>	</a:t>
            </a:r>
            <a:r>
              <a:rPr lang="fr-CA" sz="2000" dirty="0" smtClean="0"/>
              <a:t>Dans la relation pédagogique entre l’enseignant et l’élève, selon le 	socioconstructivisme, un des rôles  de l'enseignant est de développer les 	capacités intellectuelles de l’élève au maximum de son potentiel. Pour y 	arriver, l’enseignant doit être en mesure d’amener l’élève à être autonome 	dans ses apprentissages. Il devient important que chaque apprenant 	développer </a:t>
            </a:r>
            <a:r>
              <a:rPr lang="fr-CA" sz="2000" dirty="0"/>
              <a:t>s</a:t>
            </a:r>
            <a:r>
              <a:rPr lang="fr-CA" sz="2000" dirty="0" smtClean="0"/>
              <a:t>es compétences à tous les niveaux pour le rendre le plus 	autonome possible</a:t>
            </a:r>
          </a:p>
          <a:p>
            <a:endParaRPr lang="fr-CA" sz="2000" dirty="0"/>
          </a:p>
          <a:p>
            <a:r>
              <a:rPr lang="fr-CA" sz="2000" dirty="0" smtClean="0"/>
              <a:t>	</a:t>
            </a:r>
            <a:r>
              <a:rPr lang="fr-CA" sz="2000" b="1" dirty="0" smtClean="0"/>
              <a:t>Définition de l’autonomie : </a:t>
            </a:r>
            <a:r>
              <a:rPr lang="fr-CA" sz="2000" dirty="0" smtClean="0"/>
              <a:t>comment la citation de Confucius s’applique telle 	à l’autonomie? Discussion sur le concept de l’autonomie</a:t>
            </a:r>
          </a:p>
          <a:p>
            <a:endParaRPr lang="fr-CA" sz="2000" dirty="0" smtClean="0"/>
          </a:p>
          <a:p>
            <a:endParaRPr lang="fr-CA" sz="2000" dirty="0"/>
          </a:p>
          <a:p>
            <a:pPr lvl="3"/>
            <a:r>
              <a:rPr lang="fr-CA" sz="1600" b="1" dirty="0" smtClean="0"/>
              <a:t>« </a:t>
            </a:r>
            <a:r>
              <a:rPr lang="fr-CA" sz="1600" b="1" dirty="0"/>
              <a:t>Si tu donnes un poisson à un homme, tu le nourris pour un jour. Si tu lui apprends à pêcher, tu </a:t>
            </a:r>
            <a:r>
              <a:rPr lang="fr-CA" sz="1600" b="1" dirty="0" smtClean="0"/>
              <a:t> le </a:t>
            </a:r>
            <a:r>
              <a:rPr lang="fr-CA" sz="1600" b="1" dirty="0"/>
              <a:t>nourris pour la vie. » </a:t>
            </a:r>
            <a:r>
              <a:rPr lang="fr-CA" sz="1600" b="1" dirty="0" smtClean="0"/>
              <a:t> Confucius </a:t>
            </a:r>
            <a:r>
              <a:rPr lang="fr-CA" sz="1600" b="1" dirty="0"/>
              <a:t>(551-479 av. JC) </a:t>
            </a:r>
            <a:endParaRPr lang="fr-CA" sz="1600" b="1" dirty="0" smtClean="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408454119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18</a:t>
            </a:fld>
            <a:endParaRPr lang="en-US"/>
          </a:p>
        </p:txBody>
      </p:sp>
      <p:sp>
        <p:nvSpPr>
          <p:cNvPr id="10" name="Rectangle 9"/>
          <p:cNvSpPr/>
          <p:nvPr>
            <p:custDataLst>
              <p:tags r:id="rId5"/>
            </p:custDataLst>
          </p:nvPr>
        </p:nvSpPr>
        <p:spPr>
          <a:xfrm>
            <a:off x="-152400" y="920696"/>
            <a:ext cx="9220200" cy="10187404"/>
          </a:xfrm>
          <a:prstGeom prst="rect">
            <a:avLst/>
          </a:prstGeom>
        </p:spPr>
        <p:txBody>
          <a:bodyPr wrap="square">
            <a:spAutoFit/>
          </a:bodyPr>
          <a:lstStyle/>
          <a:p>
            <a:r>
              <a:rPr lang="fr-CA" sz="2000" b="1" dirty="0" smtClean="0"/>
              <a:t>	</a:t>
            </a:r>
          </a:p>
          <a:p>
            <a:r>
              <a:rPr lang="fr-CA" sz="2000" b="1" dirty="0"/>
              <a:t>	</a:t>
            </a:r>
            <a:r>
              <a:rPr lang="fr-CA" sz="2000" b="1" dirty="0" smtClean="0"/>
              <a:t>Selon l’auteur J. Lorigny :</a:t>
            </a:r>
          </a:p>
          <a:p>
            <a:pPr lvl="2"/>
            <a:endParaRPr lang="fr-CA" sz="2000" b="1" dirty="0" smtClean="0"/>
          </a:p>
          <a:p>
            <a:pPr lvl="2"/>
            <a:endParaRPr lang="fr-CA" sz="2000" b="1" dirty="0"/>
          </a:p>
          <a:p>
            <a:pPr marL="1714500" lvl="3" indent="-342900">
              <a:buFont typeface="Wingdings" panose="05000000000000000000" pitchFamily="2" charset="2"/>
              <a:buChar char="Ø"/>
            </a:pPr>
            <a:r>
              <a:rPr lang="fr-CA" sz="2000" dirty="0" smtClean="0"/>
              <a:t>Dans </a:t>
            </a:r>
            <a:r>
              <a:rPr lang="fr-CA" sz="2000" dirty="0"/>
              <a:t>les apprentissages, toujours selon J. Lorigny, </a:t>
            </a:r>
            <a:r>
              <a:rPr lang="fr-CA" sz="2000" b="1" dirty="0"/>
              <a:t>l’autonomie</a:t>
            </a:r>
            <a:r>
              <a:rPr lang="fr-CA" sz="2000" dirty="0"/>
              <a:t> se caractérise </a:t>
            </a:r>
            <a:r>
              <a:rPr lang="fr-CA" sz="2000" dirty="0" smtClean="0"/>
              <a:t>par </a:t>
            </a:r>
            <a:r>
              <a:rPr lang="fr-CA" sz="2000" dirty="0"/>
              <a:t>la faculté de </a:t>
            </a:r>
            <a:r>
              <a:rPr lang="fr-CA" sz="2000" dirty="0" smtClean="0"/>
              <a:t>prendre </a:t>
            </a:r>
            <a:r>
              <a:rPr lang="fr-CA" sz="2000" dirty="0"/>
              <a:t>en charge ses apprentissages, sa formation, </a:t>
            </a:r>
            <a:r>
              <a:rPr lang="fr-CA" sz="2000" dirty="0" smtClean="0"/>
              <a:t>c’est-à-dire </a:t>
            </a:r>
            <a:r>
              <a:rPr lang="fr-CA" sz="2000" dirty="0"/>
              <a:t>d’être acteur, de voir l’utilité de </a:t>
            </a:r>
            <a:r>
              <a:rPr lang="fr-CA" sz="2000" dirty="0" smtClean="0"/>
              <a:t>ce </a:t>
            </a:r>
            <a:r>
              <a:rPr lang="fr-CA" sz="2000" dirty="0"/>
              <a:t>qui est à faire et de mener à bien la </a:t>
            </a:r>
            <a:r>
              <a:rPr lang="fr-CA" sz="2000" dirty="0" smtClean="0"/>
              <a:t>tâche demandée.</a:t>
            </a:r>
          </a:p>
          <a:p>
            <a:pPr lvl="3"/>
            <a:endParaRPr lang="fr-CA" sz="2000" dirty="0" smtClean="0"/>
          </a:p>
          <a:p>
            <a:pPr marL="1714500" lvl="3" indent="-342900">
              <a:buFont typeface="Wingdings" panose="05000000000000000000" pitchFamily="2" charset="2"/>
              <a:buChar char="Ø"/>
            </a:pPr>
            <a:endParaRPr lang="fr-CA" sz="2000" dirty="0"/>
          </a:p>
          <a:p>
            <a:pPr marL="1714500" lvl="3" indent="-342900">
              <a:buFont typeface="Wingdings" panose="05000000000000000000" pitchFamily="2" charset="2"/>
              <a:buChar char="Ø"/>
            </a:pPr>
            <a:r>
              <a:rPr lang="fr-CA" sz="2000" dirty="0"/>
              <a:t>Parler d’autonomie à l’école primaire, c’est se demander comment l’enseignant peut s’y prendre </a:t>
            </a:r>
            <a:r>
              <a:rPr lang="fr-CA" sz="2000" dirty="0" smtClean="0"/>
              <a:t>pour </a:t>
            </a:r>
            <a:r>
              <a:rPr lang="fr-CA" sz="2000" dirty="0"/>
              <a:t>amener ses élèves à penser et agir de manière réfléchie. C’est quelque chose qui doit être </a:t>
            </a:r>
            <a:r>
              <a:rPr lang="fr-CA" sz="2000" dirty="0" smtClean="0"/>
              <a:t>la</a:t>
            </a:r>
          </a:p>
          <a:p>
            <a:pPr lvl="3"/>
            <a:r>
              <a:rPr lang="fr-CA" sz="2000" dirty="0" smtClean="0"/>
              <a:t>      préoccupation </a:t>
            </a:r>
            <a:r>
              <a:rPr lang="fr-CA" sz="2000" dirty="0"/>
              <a:t>de tout enseignant afin de conduire les élèves </a:t>
            </a:r>
            <a:r>
              <a:rPr lang="fr-CA" sz="2000" dirty="0" smtClean="0"/>
              <a:t>à</a:t>
            </a:r>
          </a:p>
          <a:p>
            <a:pPr lvl="3"/>
            <a:r>
              <a:rPr lang="fr-CA" sz="2000" dirty="0" smtClean="0"/>
              <a:t>      s’autoréguler </a:t>
            </a:r>
            <a:r>
              <a:rPr lang="fr-CA" sz="2000" dirty="0"/>
              <a:t>au sein de leur </a:t>
            </a:r>
            <a:r>
              <a:rPr lang="fr-CA" sz="2000" dirty="0" smtClean="0"/>
              <a:t>classe</a:t>
            </a:r>
            <a:r>
              <a:rPr lang="fr-CA" sz="2000" dirty="0"/>
              <a:t>, leur école et plus tard au </a:t>
            </a:r>
            <a:r>
              <a:rPr lang="fr-CA" sz="2000" dirty="0" smtClean="0"/>
              <a:t>sein</a:t>
            </a:r>
          </a:p>
          <a:p>
            <a:pPr lvl="3"/>
            <a:r>
              <a:rPr lang="fr-CA" sz="2000" dirty="0"/>
              <a:t> </a:t>
            </a:r>
            <a:r>
              <a:rPr lang="fr-CA" sz="2000" dirty="0" smtClean="0"/>
              <a:t>     </a:t>
            </a:r>
            <a:r>
              <a:rPr lang="fr-CA" sz="2000" dirty="0"/>
              <a:t>même de la société</a:t>
            </a:r>
            <a:r>
              <a:rPr lang="fr-CA" sz="2000" dirty="0" smtClean="0"/>
              <a:t>.</a:t>
            </a:r>
          </a:p>
          <a:p>
            <a:pPr lvl="3"/>
            <a:endParaRPr lang="fr-CA" sz="2000" dirty="0"/>
          </a:p>
          <a:p>
            <a:pPr marL="2171700" lvl="4" indent="-342900">
              <a:buFont typeface="Wingdings" panose="05000000000000000000" pitchFamily="2" charset="2"/>
              <a:buChar char="Ø"/>
            </a:pPr>
            <a:endParaRPr lang="fr-CA" sz="2000" dirty="0"/>
          </a:p>
          <a:p>
            <a:pPr lvl="3"/>
            <a:endParaRPr lang="fr-CA" sz="2000" dirty="0" smtClean="0"/>
          </a:p>
          <a:p>
            <a:pPr lvl="3"/>
            <a:endParaRPr lang="fr-CA" sz="2000" dirty="0"/>
          </a:p>
          <a:p>
            <a:pPr lvl="3"/>
            <a:endParaRPr lang="fr-CA" sz="2000" dirty="0"/>
          </a:p>
          <a:p>
            <a:pPr lvl="3"/>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65857579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Effect transition="in" filter="fade">
                                      <p:cBhvr>
                                        <p:cTn id="49" dur="1000"/>
                                        <p:tgtEl>
                                          <p:spTgt spid="10">
                                            <p:txEl>
                                              <p:pRg st="10" end="10"/>
                                            </p:txEl>
                                          </p:spTgt>
                                        </p:tgtEl>
                                      </p:cBhvr>
                                    </p:animEffect>
                                    <p:anim calcmode="lin" valueType="num">
                                      <p:cBhvr>
                                        <p:cTn id="5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19</a:t>
            </a:fld>
            <a:endParaRPr lang="en-US"/>
          </a:p>
        </p:txBody>
      </p:sp>
      <p:sp>
        <p:nvSpPr>
          <p:cNvPr id="10" name="Rectangle 9"/>
          <p:cNvSpPr/>
          <p:nvPr>
            <p:custDataLst>
              <p:tags r:id="rId5"/>
            </p:custDataLst>
          </p:nvPr>
        </p:nvSpPr>
        <p:spPr>
          <a:xfrm>
            <a:off x="-152400" y="920696"/>
            <a:ext cx="9220200" cy="8648521"/>
          </a:xfrm>
          <a:prstGeom prst="rect">
            <a:avLst/>
          </a:prstGeom>
        </p:spPr>
        <p:txBody>
          <a:bodyPr wrap="square">
            <a:spAutoFit/>
          </a:bodyPr>
          <a:lstStyle/>
          <a:p>
            <a:pPr lvl="2"/>
            <a:endParaRPr lang="fr-CA" sz="2000" b="1" dirty="0"/>
          </a:p>
          <a:p>
            <a:pPr marL="1714500" lvl="3" indent="-342900">
              <a:buFont typeface="Wingdings" panose="05000000000000000000" pitchFamily="2" charset="2"/>
              <a:buChar char="Ø"/>
            </a:pPr>
            <a:r>
              <a:rPr lang="fr-CA" sz="2000" dirty="0"/>
              <a:t>Il n’y a pas une seule autonomie, mais bien plusieurs. Lorigny identifie six facettes à l’autonomie.</a:t>
            </a:r>
          </a:p>
          <a:p>
            <a:pPr marL="1714500" lvl="3" indent="-342900">
              <a:buFont typeface="Wingdings" panose="05000000000000000000" pitchFamily="2" charset="2"/>
              <a:buChar char="Ø"/>
            </a:pPr>
            <a:endParaRPr lang="fr-CA" sz="2000" dirty="0" smtClean="0"/>
          </a:p>
          <a:p>
            <a:pPr marL="2171700" lvl="4" indent="-342900">
              <a:buFont typeface="Arial" panose="020B0604020202020204" pitchFamily="34" charset="0"/>
              <a:buChar char="•"/>
            </a:pPr>
            <a:r>
              <a:rPr lang="fr-CA" sz="2000" b="1" dirty="0" smtClean="0"/>
              <a:t>L’autonomie </a:t>
            </a:r>
            <a:r>
              <a:rPr lang="fr-CA" sz="2000" b="1" dirty="0"/>
              <a:t>physique : </a:t>
            </a:r>
            <a:r>
              <a:rPr lang="fr-CA" sz="2000" dirty="0"/>
              <a:t>prendre conscience de ses possibilités physiques ; du schéma </a:t>
            </a:r>
            <a:r>
              <a:rPr lang="fr-CA" sz="2000" dirty="0" smtClean="0"/>
              <a:t>corporel </a:t>
            </a:r>
            <a:r>
              <a:rPr lang="fr-CA" sz="2000" dirty="0"/>
              <a:t>; apprentissage des gestes quotidiens. </a:t>
            </a:r>
            <a:endParaRPr lang="fr-CA" sz="2000" dirty="0" smtClean="0"/>
          </a:p>
          <a:p>
            <a:pPr lvl="4"/>
            <a:endParaRPr lang="fr-CA" sz="2000" dirty="0"/>
          </a:p>
          <a:p>
            <a:pPr marL="2171700" lvl="4" indent="-342900">
              <a:buFont typeface="Arial" panose="020B0604020202020204" pitchFamily="34" charset="0"/>
              <a:buChar char="•"/>
            </a:pPr>
            <a:r>
              <a:rPr lang="fr-CA" sz="2000" b="1" dirty="0" smtClean="0"/>
              <a:t>L’autonomie </a:t>
            </a:r>
            <a:r>
              <a:rPr lang="fr-CA" sz="2000" b="1" dirty="0"/>
              <a:t>matérielle : </a:t>
            </a:r>
            <a:r>
              <a:rPr lang="fr-CA" sz="2000" dirty="0"/>
              <a:t>savoir se repérer dans l’organisation de la classe et de l’école ; </a:t>
            </a:r>
            <a:r>
              <a:rPr lang="fr-CA" sz="2000" dirty="0" smtClean="0"/>
              <a:t>gérer </a:t>
            </a:r>
            <a:r>
              <a:rPr lang="fr-CA" sz="2000" dirty="0"/>
              <a:t>son matériel </a:t>
            </a:r>
            <a:r>
              <a:rPr lang="fr-CA" sz="2000" dirty="0" smtClean="0"/>
              <a:t>scolaire; </a:t>
            </a:r>
            <a:r>
              <a:rPr lang="fr-CA" sz="2000" dirty="0"/>
              <a:t>se situer dans l’espace matériel. </a:t>
            </a:r>
            <a:endParaRPr lang="fr-CA" sz="2000" dirty="0" smtClean="0"/>
          </a:p>
          <a:p>
            <a:pPr lvl="4"/>
            <a:endParaRPr lang="fr-CA" sz="2000" dirty="0"/>
          </a:p>
          <a:p>
            <a:pPr marL="2171700" lvl="4" indent="-342900">
              <a:buFont typeface="Arial" panose="020B0604020202020204" pitchFamily="34" charset="0"/>
              <a:buChar char="•"/>
            </a:pPr>
            <a:r>
              <a:rPr lang="fr-CA" sz="2000" b="1" dirty="0" smtClean="0"/>
              <a:t>L’autonomie </a:t>
            </a:r>
            <a:r>
              <a:rPr lang="fr-CA" sz="2000" b="1" dirty="0"/>
              <a:t>spatiale : </a:t>
            </a:r>
            <a:r>
              <a:rPr lang="fr-CA" sz="2000" dirty="0"/>
              <a:t>se repérer dans l’espace proche, puis dans l’espace plus éloigné ; </a:t>
            </a:r>
            <a:r>
              <a:rPr lang="fr-CA" sz="2000" dirty="0" smtClean="0"/>
              <a:t>passer </a:t>
            </a:r>
            <a:r>
              <a:rPr lang="fr-CA" sz="2000" dirty="0"/>
              <a:t>de l’espace vécu à l’espace parlé, puis représenté…</a:t>
            </a:r>
          </a:p>
          <a:p>
            <a:pPr lvl="3"/>
            <a:endParaRPr lang="fr-CA" sz="2000" dirty="0"/>
          </a:p>
          <a:p>
            <a:pPr lvl="3"/>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231697912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fade">
                                      <p:cBhvr>
                                        <p:cTn id="7" dur="1000"/>
                                        <p:tgtEl>
                                          <p:spTgt spid="10">
                                            <p:txEl>
                                              <p:pRg st="3" end="3"/>
                                            </p:txEl>
                                          </p:spTgt>
                                        </p:tgtEl>
                                      </p:cBhvr>
                                    </p:animEffect>
                                    <p:anim calcmode="lin" valueType="num">
                                      <p:cBhvr>
                                        <p:cTn id="8"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Effect transition="in" filter="fade">
                                      <p:cBhvr>
                                        <p:cTn id="14" dur="1000"/>
                                        <p:tgtEl>
                                          <p:spTgt spid="10">
                                            <p:txEl>
                                              <p:pRg st="5" end="5"/>
                                            </p:txEl>
                                          </p:spTgt>
                                        </p:tgtEl>
                                      </p:cBhvr>
                                    </p:animEffect>
                                    <p:anim calcmode="lin" valueType="num">
                                      <p:cBhvr>
                                        <p:cTn id="1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animEffect transition="in" filter="fade">
                                      <p:cBhvr>
                                        <p:cTn id="21" dur="1000"/>
                                        <p:tgtEl>
                                          <p:spTgt spid="10">
                                            <p:txEl>
                                              <p:pRg st="7" end="7"/>
                                            </p:txEl>
                                          </p:spTgt>
                                        </p:tgtEl>
                                      </p:cBhvr>
                                    </p:animEffect>
                                    <p:anim calcmode="lin" valueType="num">
                                      <p:cBhvr>
                                        <p:cTn id="22"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1" end="1"/>
                                            </p:txEl>
                                          </p:spTgt>
                                        </p:tgtEl>
                                        <p:attrNameLst>
                                          <p:attrName>style.visibility</p:attrName>
                                        </p:attrNameLst>
                                      </p:cBhvr>
                                      <p:to>
                                        <p:strVal val="visible"/>
                                      </p:to>
                                    </p:set>
                                    <p:animEffect transition="in" filter="fade">
                                      <p:cBhvr>
                                        <p:cTn id="28" dur="1000"/>
                                        <p:tgtEl>
                                          <p:spTgt spid="10">
                                            <p:txEl>
                                              <p:pRg st="1" end="1"/>
                                            </p:txEl>
                                          </p:spTgt>
                                        </p:tgtEl>
                                      </p:cBhvr>
                                    </p:animEffect>
                                    <p:anim calcmode="lin" valueType="num">
                                      <p:cBhvr>
                                        <p:cTn id="29"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20</a:t>
            </a:fld>
            <a:endParaRPr lang="en-US"/>
          </a:p>
        </p:txBody>
      </p:sp>
      <p:sp>
        <p:nvSpPr>
          <p:cNvPr id="10" name="Rectangle 9"/>
          <p:cNvSpPr/>
          <p:nvPr>
            <p:custDataLst>
              <p:tags r:id="rId5"/>
            </p:custDataLst>
          </p:nvPr>
        </p:nvSpPr>
        <p:spPr>
          <a:xfrm>
            <a:off x="-152400" y="920696"/>
            <a:ext cx="9220200" cy="8956298"/>
          </a:xfrm>
          <a:prstGeom prst="rect">
            <a:avLst/>
          </a:prstGeom>
        </p:spPr>
        <p:txBody>
          <a:bodyPr wrap="square">
            <a:spAutoFit/>
          </a:bodyPr>
          <a:lstStyle/>
          <a:p>
            <a:pPr lvl="2"/>
            <a:endParaRPr lang="fr-CA" sz="2000" b="1" dirty="0"/>
          </a:p>
          <a:p>
            <a:pPr lvl="3"/>
            <a:endParaRPr lang="fr-CA" sz="2000" dirty="0" smtClean="0"/>
          </a:p>
          <a:p>
            <a:pPr marL="2171700" lvl="4" indent="-342900">
              <a:buFont typeface="Arial" panose="020B0604020202020204" pitchFamily="34" charset="0"/>
              <a:buChar char="•"/>
            </a:pPr>
            <a:r>
              <a:rPr lang="fr-CA" sz="2000" b="1" dirty="0" smtClean="0"/>
              <a:t>L’autonomie </a:t>
            </a:r>
            <a:r>
              <a:rPr lang="fr-CA" sz="2000" b="1" dirty="0"/>
              <a:t>temporelle : </a:t>
            </a:r>
            <a:r>
              <a:rPr lang="fr-CA" sz="2000" dirty="0"/>
              <a:t>prendre conscience du temps proche, puis lointain ; savoir </a:t>
            </a:r>
            <a:r>
              <a:rPr lang="fr-CA" sz="2000" dirty="0" smtClean="0"/>
              <a:t>mesurer </a:t>
            </a:r>
            <a:r>
              <a:rPr lang="fr-CA" sz="2000" dirty="0"/>
              <a:t>le temps ; faire des projets ; rythmer le temps. </a:t>
            </a:r>
            <a:endParaRPr lang="fr-CA" sz="2000" dirty="0" smtClean="0"/>
          </a:p>
          <a:p>
            <a:pPr lvl="4"/>
            <a:endParaRPr lang="fr-CA" sz="2000" dirty="0" smtClean="0"/>
          </a:p>
          <a:p>
            <a:pPr marL="2171700" lvl="4" indent="-342900">
              <a:buFont typeface="Arial" panose="020B0604020202020204" pitchFamily="34" charset="0"/>
              <a:buChar char="•"/>
            </a:pPr>
            <a:r>
              <a:rPr lang="fr-CA" sz="2000" b="1" dirty="0" smtClean="0"/>
              <a:t>L’autonomie </a:t>
            </a:r>
            <a:r>
              <a:rPr lang="fr-CA" sz="2000" b="1" dirty="0"/>
              <a:t>affective : </a:t>
            </a:r>
            <a:r>
              <a:rPr lang="fr-CA" sz="2000" dirty="0"/>
              <a:t>se libérer d’une trop grande dépendance vis-à-vis des adultes ou </a:t>
            </a:r>
            <a:r>
              <a:rPr lang="fr-CA" sz="2000" dirty="0" smtClean="0"/>
              <a:t>de </a:t>
            </a:r>
            <a:r>
              <a:rPr lang="fr-CA" sz="2000" dirty="0"/>
              <a:t>ses pairs. </a:t>
            </a:r>
            <a:endParaRPr lang="fr-CA" sz="2000" dirty="0" smtClean="0"/>
          </a:p>
          <a:p>
            <a:pPr marL="2171700" lvl="4" indent="-342900">
              <a:buFont typeface="Arial" panose="020B0604020202020204" pitchFamily="34" charset="0"/>
              <a:buChar char="•"/>
            </a:pPr>
            <a:endParaRPr lang="fr-CA" sz="2000" dirty="0"/>
          </a:p>
          <a:p>
            <a:pPr marL="2171700" lvl="4" indent="-342900">
              <a:buFont typeface="Arial" panose="020B0604020202020204" pitchFamily="34" charset="0"/>
              <a:buChar char="•"/>
            </a:pPr>
            <a:r>
              <a:rPr lang="fr-CA" sz="2000" b="1" dirty="0" smtClean="0"/>
              <a:t>L’autonomie </a:t>
            </a:r>
            <a:r>
              <a:rPr lang="fr-CA" sz="2000" b="1" dirty="0"/>
              <a:t>intellectuelle : </a:t>
            </a:r>
            <a:r>
              <a:rPr lang="fr-CA" sz="2000" dirty="0"/>
              <a:t>certaines méthodes pédagogiques favorisent cette </a:t>
            </a:r>
            <a:r>
              <a:rPr lang="fr-CA" sz="2000" dirty="0" smtClean="0"/>
              <a:t>compétence </a:t>
            </a:r>
            <a:r>
              <a:rPr lang="fr-CA" sz="2000" dirty="0"/>
              <a:t>: </a:t>
            </a:r>
            <a:endParaRPr lang="fr-CA" sz="2000" dirty="0" smtClean="0"/>
          </a:p>
          <a:p>
            <a:pPr lvl="4"/>
            <a:endParaRPr lang="fr-CA" sz="2000" dirty="0"/>
          </a:p>
          <a:p>
            <a:pPr marL="3086100" lvl="6" indent="-342900">
              <a:buFont typeface="Wingdings" panose="05000000000000000000" pitchFamily="2" charset="2"/>
              <a:buChar char="ü"/>
            </a:pPr>
            <a:r>
              <a:rPr lang="fr-CA" sz="2000" dirty="0" smtClean="0"/>
              <a:t>Apprendre </a:t>
            </a:r>
            <a:r>
              <a:rPr lang="fr-CA" sz="2000" dirty="0"/>
              <a:t>à apprendre. </a:t>
            </a:r>
            <a:endParaRPr lang="fr-CA" sz="2000" dirty="0" smtClean="0"/>
          </a:p>
          <a:p>
            <a:pPr marL="3086100" lvl="6" indent="-342900">
              <a:buFont typeface="Wingdings" panose="05000000000000000000" pitchFamily="2" charset="2"/>
              <a:buChar char="ü"/>
            </a:pPr>
            <a:r>
              <a:rPr lang="fr-CA" sz="2000" dirty="0" smtClean="0"/>
              <a:t>Travailler </a:t>
            </a:r>
            <a:r>
              <a:rPr lang="fr-CA" sz="2000" dirty="0"/>
              <a:t>par objectifs, expliciter les buts. </a:t>
            </a:r>
            <a:endParaRPr lang="fr-CA" sz="2000" dirty="0" smtClean="0"/>
          </a:p>
          <a:p>
            <a:pPr marL="3086100" lvl="6" indent="-342900">
              <a:buFont typeface="Wingdings" panose="05000000000000000000" pitchFamily="2" charset="2"/>
              <a:buChar char="ü"/>
            </a:pPr>
            <a:r>
              <a:rPr lang="fr-CA" sz="2000" dirty="0" smtClean="0"/>
              <a:t>Pratiquer </a:t>
            </a:r>
            <a:r>
              <a:rPr lang="fr-CA" sz="2000" dirty="0"/>
              <a:t>l’évaluation formative, </a:t>
            </a:r>
            <a:r>
              <a:rPr lang="fr-CA" sz="2000" dirty="0" smtClean="0"/>
              <a:t>l’auto-évaluation</a:t>
            </a:r>
          </a:p>
          <a:p>
            <a:pPr marL="3086100" lvl="6" indent="-342900">
              <a:buFont typeface="Wingdings" panose="05000000000000000000" pitchFamily="2" charset="2"/>
              <a:buChar char="ü"/>
            </a:pPr>
            <a:r>
              <a:rPr lang="fr-CA" sz="2000" dirty="0" smtClean="0"/>
              <a:t>Formuler </a:t>
            </a:r>
            <a:r>
              <a:rPr lang="fr-CA" sz="2000" dirty="0"/>
              <a:t>des projets personnels.</a:t>
            </a:r>
          </a:p>
          <a:p>
            <a:pPr lvl="3"/>
            <a:endParaRPr lang="fr-CA" sz="2000" dirty="0"/>
          </a:p>
          <a:p>
            <a:pPr lvl="3"/>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302806012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Effect transition="in" filter="fade">
                                      <p:cBhvr>
                                        <p:cTn id="49" dur="1000"/>
                                        <p:tgtEl>
                                          <p:spTgt spid="10">
                                            <p:txEl>
                                              <p:pRg st="11" end="11"/>
                                            </p:txEl>
                                          </p:spTgt>
                                        </p:tgtEl>
                                      </p:cBhvr>
                                    </p:animEffect>
                                    <p:anim calcmode="lin" valueType="num">
                                      <p:cBhvr>
                                        <p:cTn id="50"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21</a:t>
            </a:fld>
            <a:endParaRPr lang="en-US"/>
          </a:p>
        </p:txBody>
      </p:sp>
      <p:sp>
        <p:nvSpPr>
          <p:cNvPr id="10" name="Rectangle 9"/>
          <p:cNvSpPr/>
          <p:nvPr>
            <p:custDataLst>
              <p:tags r:id="rId5"/>
            </p:custDataLst>
          </p:nvPr>
        </p:nvSpPr>
        <p:spPr>
          <a:xfrm>
            <a:off x="-152400" y="920696"/>
            <a:ext cx="9220200" cy="9756517"/>
          </a:xfrm>
          <a:prstGeom prst="rect">
            <a:avLst/>
          </a:prstGeom>
        </p:spPr>
        <p:txBody>
          <a:bodyPr wrap="square">
            <a:spAutoFit/>
          </a:bodyPr>
          <a:lstStyle/>
          <a:p>
            <a:pPr lvl="4"/>
            <a:endParaRPr lang="fr-CA" sz="800" dirty="0"/>
          </a:p>
          <a:p>
            <a:pPr marL="2171700" lvl="4" indent="-342900">
              <a:buFont typeface="Wingdings" panose="05000000000000000000" pitchFamily="2" charset="2"/>
              <a:buChar char="Ø"/>
            </a:pPr>
            <a:r>
              <a:rPr lang="fr-CA" sz="2000" b="1" dirty="0" smtClean="0"/>
              <a:t>Importance </a:t>
            </a:r>
            <a:r>
              <a:rPr lang="fr-CA" sz="2000" b="1" dirty="0"/>
              <a:t>du développement de l'autonomie :</a:t>
            </a:r>
          </a:p>
          <a:p>
            <a:pPr marL="2171700" lvl="4" indent="-342900">
              <a:buFont typeface="Arial" panose="020B0604020202020204" pitchFamily="34" charset="0"/>
              <a:buChar char="•"/>
            </a:pPr>
            <a:endParaRPr lang="fr-CA" sz="800" b="1" dirty="0" smtClean="0"/>
          </a:p>
          <a:p>
            <a:pPr marL="2628900" lvl="5" indent="-342900">
              <a:buFont typeface="Arial" panose="020B0604020202020204" pitchFamily="34" charset="0"/>
              <a:buChar char="•"/>
            </a:pPr>
            <a:r>
              <a:rPr lang="fr-CA" b="1" dirty="0"/>
              <a:t>Construction de futur citoyen : </a:t>
            </a:r>
            <a:r>
              <a:rPr lang="fr-CA" dirty="0"/>
              <a:t>les enjeux sont importants puisqu’ils visent le devenir des élèves. Rn effet, amener les élèves futurs citoyens à être autonomes, c’est à dire à agir efficacement seuls déterminera leur place dans la société. C’est en effet leur fournir des armes pour apprendre à réfléchir de par eux mêmes. Tout ceci dans le but ultime d’en faire à long terme des hommes libres et responsables. Ceci évidemment sans oublier, que le fait d’être autonome n’empêche pas, au contraire, la possibilité de coopération entre les hommes</a:t>
            </a:r>
          </a:p>
          <a:p>
            <a:pPr lvl="4"/>
            <a:endParaRPr lang="fr-CA" sz="800" dirty="0"/>
          </a:p>
          <a:p>
            <a:pPr marL="2628900" lvl="5" indent="-342900">
              <a:buFont typeface="Arial" panose="020B0604020202020204" pitchFamily="34" charset="0"/>
              <a:buChar char="•"/>
            </a:pPr>
            <a:r>
              <a:rPr lang="fr-CA" b="1" dirty="0"/>
              <a:t>Individualité et Universalité : </a:t>
            </a:r>
            <a:r>
              <a:rPr lang="fr-CA" dirty="0"/>
              <a:t>aider les élèves à acquérir plus d’autonomie, que ce soit dans leur travail, dans l’espace classe ou dans la relation à l’adulte est une entreprise qui se centre effectivement sur l’individu et sa singularité. Il s'agit de fournir de fournir des outils à l’élève dans le but de l’aider à agir seul, à prendre des décisions, à faire des choix. Ces outils doivent pouvoir être utilisés dans un groupe, dans une relation à autrui. Par conséquent, Former à l’autonomie serait donc apprendre à agir seul dans l’intérêt de tous, ce qui fait émerger l’idée d’une </a:t>
            </a:r>
            <a:r>
              <a:rPr lang="fr-CA" b="1" dirty="0"/>
              <a:t>universalité. </a:t>
            </a:r>
          </a:p>
          <a:p>
            <a:pPr marL="2628900" lvl="5" indent="-342900">
              <a:buFont typeface="Arial" panose="020B0604020202020204" pitchFamily="34" charset="0"/>
              <a:buChar char="•"/>
            </a:pPr>
            <a:endParaRPr lang="fr-CA" sz="2000" dirty="0"/>
          </a:p>
          <a:p>
            <a:pPr lvl="3"/>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24402805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22</a:t>
            </a:fld>
            <a:endParaRPr lang="en-US"/>
          </a:p>
        </p:txBody>
      </p:sp>
      <p:sp>
        <p:nvSpPr>
          <p:cNvPr id="10" name="Rectangle 9"/>
          <p:cNvSpPr/>
          <p:nvPr>
            <p:custDataLst>
              <p:tags r:id="rId5"/>
            </p:custDataLst>
          </p:nvPr>
        </p:nvSpPr>
        <p:spPr>
          <a:xfrm>
            <a:off x="-152400" y="920696"/>
            <a:ext cx="9220200" cy="9971961"/>
          </a:xfrm>
          <a:prstGeom prst="rect">
            <a:avLst/>
          </a:prstGeom>
        </p:spPr>
        <p:txBody>
          <a:bodyPr wrap="square">
            <a:spAutoFit/>
          </a:bodyPr>
          <a:lstStyle/>
          <a:p>
            <a:pPr lvl="4"/>
            <a:endParaRPr lang="fr-CA" sz="800" dirty="0" smtClean="0"/>
          </a:p>
          <a:p>
            <a:pPr lvl="4"/>
            <a:endParaRPr lang="fr-CA" sz="800" dirty="0"/>
          </a:p>
          <a:p>
            <a:pPr marL="2171700" lvl="4" indent="-342900">
              <a:buFont typeface="Wingdings" panose="05000000000000000000" pitchFamily="2" charset="2"/>
              <a:buChar char="Ø"/>
            </a:pPr>
            <a:r>
              <a:rPr lang="fr-CA" sz="2000" b="1" dirty="0" smtClean="0"/>
              <a:t>Importance </a:t>
            </a:r>
            <a:r>
              <a:rPr lang="fr-CA" sz="2000" b="1" dirty="0"/>
              <a:t>du développement de l'autonomie :</a:t>
            </a:r>
          </a:p>
          <a:p>
            <a:pPr marL="2171700" lvl="4" indent="-342900">
              <a:buFont typeface="Arial" panose="020B0604020202020204" pitchFamily="34" charset="0"/>
              <a:buChar char="•"/>
            </a:pPr>
            <a:endParaRPr lang="fr-CA" sz="800" b="1" dirty="0" smtClean="0"/>
          </a:p>
          <a:p>
            <a:pPr marL="2628900" lvl="5" indent="-342900">
              <a:buFont typeface="Arial" panose="020B0604020202020204" pitchFamily="34" charset="0"/>
              <a:buChar char="•"/>
            </a:pPr>
            <a:endParaRPr lang="fr-CA" b="1" dirty="0"/>
          </a:p>
          <a:p>
            <a:pPr marL="2571750" lvl="5" indent="-285750">
              <a:buFont typeface="Arial" panose="020B0604020202020204" pitchFamily="34" charset="0"/>
              <a:buChar char="•"/>
            </a:pPr>
            <a:r>
              <a:rPr lang="fr-CA" b="1" dirty="0" smtClean="0"/>
              <a:t>L’autonomie comme outil au service des apprentissages :</a:t>
            </a:r>
          </a:p>
          <a:p>
            <a:pPr marL="2571750" lvl="5" indent="-285750">
              <a:buFont typeface="Arial" panose="020B0604020202020204" pitchFamily="34" charset="0"/>
              <a:buChar char="•"/>
            </a:pPr>
            <a:endParaRPr lang="fr-CA" b="1" dirty="0" smtClean="0"/>
          </a:p>
          <a:p>
            <a:pPr lvl="5"/>
            <a:endParaRPr lang="fr-CA" b="1" dirty="0"/>
          </a:p>
          <a:p>
            <a:pPr marL="3028950" lvl="6" indent="-285750">
              <a:buFont typeface="Wingdings" panose="05000000000000000000" pitchFamily="2" charset="2"/>
              <a:buChar char="ü"/>
            </a:pPr>
            <a:r>
              <a:rPr lang="fr-CA" dirty="0"/>
              <a:t>La pédagogie centrée autour du développement du travail autonome tend à développer </a:t>
            </a:r>
            <a:r>
              <a:rPr lang="fr-CA" dirty="0" smtClean="0"/>
              <a:t>chez </a:t>
            </a:r>
            <a:r>
              <a:rPr lang="fr-CA" dirty="0"/>
              <a:t>les élèves l’ esprit critique et de par là même à les rendre acteurs de leurs apprentissages car </a:t>
            </a:r>
          </a:p>
          <a:p>
            <a:pPr lvl="6"/>
            <a:r>
              <a:rPr lang="fr-CA" dirty="0" smtClean="0"/>
              <a:t>      elle </a:t>
            </a:r>
            <a:r>
              <a:rPr lang="fr-CA" dirty="0"/>
              <a:t>est conçue comme construction des savoirs et de soi</a:t>
            </a:r>
            <a:r>
              <a:rPr lang="fr-CA" dirty="0" smtClean="0"/>
              <a:t>.</a:t>
            </a:r>
          </a:p>
          <a:p>
            <a:pPr marL="3028950" lvl="6" indent="-285750">
              <a:buFont typeface="Wingdings" panose="05000000000000000000" pitchFamily="2" charset="2"/>
              <a:buChar char="ü"/>
            </a:pPr>
            <a:endParaRPr lang="fr-CA" dirty="0" smtClean="0"/>
          </a:p>
          <a:p>
            <a:pPr lvl="6"/>
            <a:endParaRPr lang="fr-CA" dirty="0"/>
          </a:p>
          <a:p>
            <a:pPr marL="3028950" lvl="6" indent="-285750">
              <a:buFont typeface="Wingdings" panose="05000000000000000000" pitchFamily="2" charset="2"/>
              <a:buChar char="ü"/>
            </a:pPr>
            <a:r>
              <a:rPr lang="fr-CA" dirty="0"/>
              <a:t>Cela implique que le savoir n’y est plus transmis mais plutôt construit par l’élève. L’élève </a:t>
            </a:r>
            <a:r>
              <a:rPr lang="fr-CA" dirty="0" smtClean="0"/>
              <a:t>ne </a:t>
            </a:r>
            <a:r>
              <a:rPr lang="fr-CA" dirty="0"/>
              <a:t>reçoit plus seulement des connaissances mais a également besoin de tâtonner, de se poser des </a:t>
            </a:r>
            <a:r>
              <a:rPr lang="fr-CA" dirty="0" smtClean="0"/>
              <a:t>questions</a:t>
            </a:r>
            <a:r>
              <a:rPr lang="fr-CA" dirty="0"/>
              <a:t>. C’est une pédagogie qui reconnaît la nécessité du questionnement dans tout </a:t>
            </a:r>
            <a:r>
              <a:rPr lang="fr-CA" dirty="0" smtClean="0"/>
              <a:t>apprentissage</a:t>
            </a:r>
            <a:r>
              <a:rPr lang="fr-CA" dirty="0"/>
              <a:t>. </a:t>
            </a:r>
          </a:p>
          <a:p>
            <a:pPr lvl="6"/>
            <a:r>
              <a:rPr lang="fr-CA" dirty="0" smtClean="0"/>
              <a:t> </a:t>
            </a:r>
          </a:p>
          <a:p>
            <a:pPr lvl="6"/>
            <a:endParaRPr lang="fr-CA" dirty="0"/>
          </a:p>
          <a:p>
            <a:pPr lvl="6"/>
            <a:endParaRPr lang="fr-CA" dirty="0"/>
          </a:p>
          <a:p>
            <a:pPr lvl="6"/>
            <a:r>
              <a:rPr lang="fr-CA" dirty="0" smtClean="0"/>
              <a:t> </a:t>
            </a:r>
            <a:endParaRPr lang="fr-CA" dirty="0"/>
          </a:p>
          <a:p>
            <a:pPr marL="2628900" lvl="5" indent="-342900">
              <a:buFont typeface="Arial" panose="020B0604020202020204" pitchFamily="34" charset="0"/>
              <a:buChar char="•"/>
            </a:pPr>
            <a:endParaRPr lang="fr-CA" sz="2000" dirty="0"/>
          </a:p>
          <a:p>
            <a:pPr lvl="3"/>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383360780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Effect transition="in" filter="fade">
                                      <p:cBhvr>
                                        <p:cTn id="14" dur="1000"/>
                                        <p:tgtEl>
                                          <p:spTgt spid="10">
                                            <p:txEl>
                                              <p:pRg st="5" end="5"/>
                                            </p:txEl>
                                          </p:spTgt>
                                        </p:tgtEl>
                                      </p:cBhvr>
                                    </p:animEffect>
                                    <p:anim calcmode="lin" valueType="num">
                                      <p:cBhvr>
                                        <p:cTn id="1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6" end="16"/>
                                            </p:txEl>
                                          </p:spTgt>
                                        </p:tgtEl>
                                        <p:attrNameLst>
                                          <p:attrName>style.visibility</p:attrName>
                                        </p:attrNameLst>
                                      </p:cBhvr>
                                      <p:to>
                                        <p:strVal val="visible"/>
                                      </p:to>
                                    </p:set>
                                    <p:animEffect transition="in" filter="fade">
                                      <p:cBhvr>
                                        <p:cTn id="21" dur="1000"/>
                                        <p:tgtEl>
                                          <p:spTgt spid="10">
                                            <p:txEl>
                                              <p:pRg st="16" end="16"/>
                                            </p:txEl>
                                          </p:spTgt>
                                        </p:tgtEl>
                                      </p:cBhvr>
                                    </p:animEffect>
                                    <p:anim calcmode="lin" valueType="num">
                                      <p:cBhvr>
                                        <p:cTn id="22"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3" end="13"/>
                                            </p:txEl>
                                          </p:spTgt>
                                        </p:tgtEl>
                                        <p:attrNameLst>
                                          <p:attrName>style.visibility</p:attrName>
                                        </p:attrNameLst>
                                      </p:cBhvr>
                                      <p:to>
                                        <p:strVal val="visible"/>
                                      </p:to>
                                    </p:set>
                                    <p:animEffect transition="in" filter="fade">
                                      <p:cBhvr>
                                        <p:cTn id="42" dur="1000"/>
                                        <p:tgtEl>
                                          <p:spTgt spid="10">
                                            <p:txEl>
                                              <p:pRg st="13" end="13"/>
                                            </p:txEl>
                                          </p:spTgt>
                                        </p:tgtEl>
                                      </p:cBhvr>
                                    </p:animEffect>
                                    <p:anim calcmode="lin" valueType="num">
                                      <p:cBhvr>
                                        <p:cTn id="43"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2" end="12"/>
                                            </p:txEl>
                                          </p:spTgt>
                                        </p:tgtEl>
                                        <p:attrNameLst>
                                          <p:attrName>style.visibility</p:attrName>
                                        </p:attrNameLst>
                                      </p:cBhvr>
                                      <p:to>
                                        <p:strVal val="visible"/>
                                      </p:to>
                                    </p:set>
                                    <p:animEffect transition="in" filter="fade">
                                      <p:cBhvr>
                                        <p:cTn id="49" dur="1000"/>
                                        <p:tgtEl>
                                          <p:spTgt spid="10">
                                            <p:txEl>
                                              <p:pRg st="12" end="12"/>
                                            </p:txEl>
                                          </p:spTgt>
                                        </p:tgtEl>
                                      </p:cBhvr>
                                    </p:animEffect>
                                    <p:anim calcmode="lin" valueType="num">
                                      <p:cBhvr>
                                        <p:cTn id="50"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23</a:t>
            </a:fld>
            <a:endParaRPr lang="en-US"/>
          </a:p>
        </p:txBody>
      </p:sp>
      <p:sp>
        <p:nvSpPr>
          <p:cNvPr id="10" name="Rectangle 9"/>
          <p:cNvSpPr/>
          <p:nvPr>
            <p:custDataLst>
              <p:tags r:id="rId5"/>
            </p:custDataLst>
          </p:nvPr>
        </p:nvSpPr>
        <p:spPr>
          <a:xfrm>
            <a:off x="-152400" y="920696"/>
            <a:ext cx="9220200" cy="12295674"/>
          </a:xfrm>
          <a:prstGeom prst="rect">
            <a:avLst/>
          </a:prstGeom>
        </p:spPr>
        <p:txBody>
          <a:bodyPr wrap="square">
            <a:spAutoFit/>
          </a:bodyPr>
          <a:lstStyle/>
          <a:p>
            <a:pPr marL="2171700" lvl="4" indent="-342900">
              <a:buFont typeface="Wingdings" panose="05000000000000000000" pitchFamily="2" charset="2"/>
              <a:buChar char="Ø"/>
            </a:pPr>
            <a:endParaRPr lang="fr-CA" sz="800" b="1" dirty="0" smtClean="0"/>
          </a:p>
          <a:p>
            <a:pPr marL="2171700" lvl="4" indent="-342900">
              <a:buFont typeface="Wingdings" panose="05000000000000000000" pitchFamily="2" charset="2"/>
              <a:buChar char="Ø"/>
            </a:pPr>
            <a:r>
              <a:rPr lang="fr-CA" b="1" dirty="0" smtClean="0"/>
              <a:t>Importance </a:t>
            </a:r>
            <a:r>
              <a:rPr lang="fr-CA" b="1" dirty="0"/>
              <a:t>du développement de l'autonomie :</a:t>
            </a:r>
          </a:p>
          <a:p>
            <a:pPr lvl="5"/>
            <a:endParaRPr lang="fr-CA" sz="800" b="1" dirty="0"/>
          </a:p>
          <a:p>
            <a:pPr marL="2571750" lvl="5" indent="-285750">
              <a:buFont typeface="Arial" panose="020B0604020202020204" pitchFamily="34" charset="0"/>
              <a:buChar char="•"/>
            </a:pPr>
            <a:r>
              <a:rPr lang="fr-CA" b="1" dirty="0" smtClean="0"/>
              <a:t>Trois dimension à l’enseignement de l’autonomie  selon </a:t>
            </a:r>
            <a:r>
              <a:rPr lang="fr-CA" b="1" dirty="0" err="1" smtClean="0"/>
              <a:t>l,auteur</a:t>
            </a:r>
            <a:r>
              <a:rPr lang="fr-CA" b="1" dirty="0" smtClean="0"/>
              <a:t> Philippe Meirieu :</a:t>
            </a:r>
          </a:p>
          <a:p>
            <a:pPr lvl="5"/>
            <a:endParaRPr lang="fr-CA" sz="800" b="1" dirty="0"/>
          </a:p>
          <a:p>
            <a:pPr marL="3028950" lvl="6" indent="-285750">
              <a:buFont typeface="Wingdings" panose="05000000000000000000" pitchFamily="2" charset="2"/>
              <a:buChar char="ü"/>
            </a:pPr>
            <a:r>
              <a:rPr lang="fr-CA" dirty="0"/>
              <a:t>L’enseignant doit assurer la formation de certaines valeurs fondatrices, comme </a:t>
            </a:r>
            <a:r>
              <a:rPr lang="fr-CA" dirty="0" smtClean="0"/>
              <a:t>par </a:t>
            </a:r>
            <a:r>
              <a:rPr lang="fr-CA" dirty="0"/>
              <a:t>exemple apprendre à réfléchir avant d’agir ou encore de ne pas agir en fonction des seuls </a:t>
            </a:r>
            <a:r>
              <a:rPr lang="fr-CA" dirty="0" smtClean="0"/>
              <a:t>intérêts </a:t>
            </a:r>
            <a:r>
              <a:rPr lang="fr-CA" dirty="0"/>
              <a:t>du moment. Pour cela, l’élève a donc besoin de limites qui lui permettent de se situer et </a:t>
            </a:r>
            <a:r>
              <a:rPr lang="fr-CA" dirty="0" smtClean="0"/>
              <a:t>d’adopter </a:t>
            </a:r>
            <a:r>
              <a:rPr lang="fr-CA" dirty="0"/>
              <a:t>une condition favorable aux apprentissages. </a:t>
            </a:r>
            <a:endParaRPr lang="fr-CA" dirty="0" smtClean="0"/>
          </a:p>
          <a:p>
            <a:pPr lvl="6"/>
            <a:endParaRPr lang="fr-CA" sz="900" dirty="0" smtClean="0"/>
          </a:p>
          <a:p>
            <a:pPr marL="3028950" lvl="6" indent="-285750">
              <a:buFont typeface="Wingdings" panose="05000000000000000000" pitchFamily="2" charset="2"/>
              <a:buChar char="ü"/>
            </a:pPr>
            <a:r>
              <a:rPr lang="fr-CA" dirty="0"/>
              <a:t> l’enseignant a pour tâche également de former à l’autonomie dans la gestion </a:t>
            </a:r>
            <a:r>
              <a:rPr lang="fr-CA" dirty="0" smtClean="0"/>
              <a:t>du </a:t>
            </a:r>
            <a:r>
              <a:rPr lang="fr-CA" dirty="0"/>
              <a:t>travail scolaire. En proposant par exemple à l’élève (ou mieux en les construisant avec lui) </a:t>
            </a:r>
            <a:r>
              <a:rPr lang="fr-CA" dirty="0" smtClean="0"/>
              <a:t>des </a:t>
            </a:r>
            <a:r>
              <a:rPr lang="fr-CA" dirty="0"/>
              <a:t>outils de travail : un classeur d’outils à disposition, en organisant la classe de façon claire </a:t>
            </a:r>
            <a:r>
              <a:rPr lang="fr-CA" dirty="0" smtClean="0"/>
              <a:t>et en </a:t>
            </a:r>
            <a:r>
              <a:rPr lang="fr-CA" dirty="0"/>
              <a:t>apprenant aux élèves à mieux gérer leur temps</a:t>
            </a:r>
            <a:r>
              <a:rPr lang="fr-CA" dirty="0" smtClean="0"/>
              <a:t>.</a:t>
            </a:r>
          </a:p>
          <a:p>
            <a:pPr lvl="6"/>
            <a:endParaRPr lang="fr-CA" dirty="0"/>
          </a:p>
          <a:p>
            <a:pPr marL="3028950" lvl="6" indent="-285750">
              <a:buFont typeface="Wingdings" panose="05000000000000000000" pitchFamily="2" charset="2"/>
              <a:buChar char="ü"/>
            </a:pPr>
            <a:r>
              <a:rPr lang="fr-CA" dirty="0"/>
              <a:t>l’enseignant</a:t>
            </a:r>
            <a:r>
              <a:rPr lang="fr-CA" dirty="0" smtClean="0"/>
              <a:t> </a:t>
            </a:r>
            <a:r>
              <a:rPr lang="fr-CA" dirty="0"/>
              <a:t>doit être capable d’évaluer le niveau de chaque élève pour le faire travailler selon </a:t>
            </a:r>
            <a:r>
              <a:rPr lang="fr-CA" dirty="0" smtClean="0"/>
              <a:t>ses </a:t>
            </a:r>
            <a:r>
              <a:rPr lang="fr-CA" dirty="0"/>
              <a:t>aptitudes et ses difficultés. L’on retrouve ici l’idée de différenciation dans le </a:t>
            </a:r>
            <a:r>
              <a:rPr lang="fr-CA" dirty="0" smtClean="0"/>
              <a:t>travail. </a:t>
            </a:r>
            <a:endParaRPr lang="fr-CA" dirty="0"/>
          </a:p>
          <a:p>
            <a:pPr marL="3028950" lvl="6" indent="-285750">
              <a:buFont typeface="Wingdings" panose="05000000000000000000" pitchFamily="2" charset="2"/>
              <a:buChar char="ü"/>
            </a:pPr>
            <a:endParaRPr lang="fr-CA" dirty="0"/>
          </a:p>
          <a:p>
            <a:pPr marL="3028950" lvl="6" indent="-285750">
              <a:buFont typeface="Wingdings" panose="05000000000000000000" pitchFamily="2" charset="2"/>
              <a:buChar char="ü"/>
            </a:pPr>
            <a:endParaRPr lang="fr-CA" dirty="0"/>
          </a:p>
          <a:p>
            <a:pPr marL="3028950" lvl="6" indent="-285750">
              <a:buFont typeface="Wingdings" panose="05000000000000000000" pitchFamily="2" charset="2"/>
              <a:buChar char="ü"/>
            </a:pPr>
            <a:endParaRPr lang="fr-CA" dirty="0" smtClean="0"/>
          </a:p>
          <a:p>
            <a:pPr lvl="6"/>
            <a:endParaRPr lang="fr-CA" dirty="0"/>
          </a:p>
          <a:p>
            <a:pPr lvl="6"/>
            <a:r>
              <a:rPr lang="fr-CA" dirty="0" smtClean="0"/>
              <a:t> </a:t>
            </a:r>
          </a:p>
          <a:p>
            <a:pPr lvl="6"/>
            <a:endParaRPr lang="fr-CA" dirty="0"/>
          </a:p>
          <a:p>
            <a:pPr lvl="6"/>
            <a:endParaRPr lang="fr-CA" dirty="0"/>
          </a:p>
          <a:p>
            <a:pPr lvl="6"/>
            <a:r>
              <a:rPr lang="fr-CA" dirty="0" smtClean="0"/>
              <a:t> </a:t>
            </a:r>
            <a:endParaRPr lang="fr-CA" dirty="0"/>
          </a:p>
          <a:p>
            <a:pPr marL="2628900" lvl="5" indent="-342900">
              <a:buFont typeface="Arial" panose="020B0604020202020204" pitchFamily="34" charset="0"/>
              <a:buChar char="•"/>
            </a:pPr>
            <a:endParaRPr lang="fr-CA" sz="2000" dirty="0"/>
          </a:p>
          <a:p>
            <a:pPr lvl="3"/>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390799618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7" end="17"/>
                                            </p:txEl>
                                          </p:spTgt>
                                        </p:tgtEl>
                                        <p:attrNameLst>
                                          <p:attrName>style.visibility</p:attrName>
                                        </p:attrNameLst>
                                      </p:cBhvr>
                                      <p:to>
                                        <p:strVal val="visible"/>
                                      </p:to>
                                    </p:set>
                                    <p:animEffect transition="in" filter="fade">
                                      <p:cBhvr>
                                        <p:cTn id="21" dur="1000"/>
                                        <p:tgtEl>
                                          <p:spTgt spid="10">
                                            <p:txEl>
                                              <p:pRg st="17" end="17"/>
                                            </p:txEl>
                                          </p:spTgt>
                                        </p:tgtEl>
                                      </p:cBhvr>
                                    </p:animEffect>
                                    <p:anim calcmode="lin" valueType="num">
                                      <p:cBhvr>
                                        <p:cTn id="22" dur="1000" fill="hold"/>
                                        <p:tgtEl>
                                          <p:spTgt spid="10">
                                            <p:txEl>
                                              <p:pRg st="17" end="1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4" end="14"/>
                                            </p:txEl>
                                          </p:spTgt>
                                        </p:tgtEl>
                                        <p:attrNameLst>
                                          <p:attrName>style.visibility</p:attrName>
                                        </p:attrNameLst>
                                      </p:cBhvr>
                                      <p:to>
                                        <p:strVal val="visible"/>
                                      </p:to>
                                    </p:set>
                                    <p:animEffect transition="in" filter="fade">
                                      <p:cBhvr>
                                        <p:cTn id="49" dur="1000"/>
                                        <p:tgtEl>
                                          <p:spTgt spid="10">
                                            <p:txEl>
                                              <p:pRg st="14" end="14"/>
                                            </p:txEl>
                                          </p:spTgt>
                                        </p:tgtEl>
                                      </p:cBhvr>
                                    </p:animEffect>
                                    <p:anim calcmode="lin" valueType="num">
                                      <p:cBhvr>
                                        <p:cTn id="50"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24</a:t>
            </a:fld>
            <a:endParaRPr lang="en-US"/>
          </a:p>
        </p:txBody>
      </p:sp>
      <p:sp>
        <p:nvSpPr>
          <p:cNvPr id="10" name="Rectangle 9"/>
          <p:cNvSpPr/>
          <p:nvPr>
            <p:custDataLst>
              <p:tags r:id="rId5"/>
            </p:custDataLst>
          </p:nvPr>
        </p:nvSpPr>
        <p:spPr>
          <a:xfrm>
            <a:off x="-152400" y="920696"/>
            <a:ext cx="9220200" cy="12834283"/>
          </a:xfrm>
          <a:prstGeom prst="rect">
            <a:avLst/>
          </a:prstGeom>
        </p:spPr>
        <p:txBody>
          <a:bodyPr wrap="square">
            <a:spAutoFit/>
          </a:bodyPr>
          <a:lstStyle/>
          <a:p>
            <a:pPr marL="2171700" lvl="4" indent="-342900">
              <a:buFont typeface="Wingdings" panose="05000000000000000000" pitchFamily="2" charset="2"/>
              <a:buChar char="Ø"/>
            </a:pPr>
            <a:endParaRPr lang="fr-CA" sz="800" b="1" dirty="0" smtClean="0"/>
          </a:p>
          <a:p>
            <a:pPr marL="2171700" lvl="4" indent="-342900">
              <a:buFont typeface="Wingdings" panose="05000000000000000000" pitchFamily="2" charset="2"/>
              <a:buChar char="Ø"/>
            </a:pPr>
            <a:r>
              <a:rPr lang="fr-CA" b="1" dirty="0" smtClean="0"/>
              <a:t>Importance </a:t>
            </a:r>
            <a:r>
              <a:rPr lang="fr-CA" b="1" dirty="0"/>
              <a:t>du développement de l'autonomie :</a:t>
            </a:r>
          </a:p>
          <a:p>
            <a:pPr lvl="5"/>
            <a:endParaRPr lang="fr-CA" sz="800" b="1" dirty="0"/>
          </a:p>
          <a:p>
            <a:pPr marL="2571750" lvl="5" indent="-285750">
              <a:buFont typeface="Arial" panose="020B0604020202020204" pitchFamily="34" charset="0"/>
              <a:buChar char="•"/>
            </a:pPr>
            <a:r>
              <a:rPr lang="fr-CA" b="1" dirty="0" smtClean="0"/>
              <a:t>Organisation de la classe :</a:t>
            </a:r>
          </a:p>
          <a:p>
            <a:pPr lvl="5"/>
            <a:endParaRPr lang="fr-CA" sz="800" b="1" dirty="0"/>
          </a:p>
          <a:p>
            <a:pPr lvl="6"/>
            <a:r>
              <a:rPr lang="fr-CA" sz="1700" b="1" dirty="0" smtClean="0"/>
              <a:t>1- Le rôle </a:t>
            </a:r>
            <a:r>
              <a:rPr lang="fr-CA" sz="1700" b="1" dirty="0"/>
              <a:t>de l’enseignant : </a:t>
            </a:r>
            <a:r>
              <a:rPr lang="fr-CA" sz="1700" dirty="0" smtClean="0"/>
              <a:t>l’enseignant </a:t>
            </a:r>
            <a:r>
              <a:rPr lang="fr-CA" sz="1700" dirty="0"/>
              <a:t>qui souhaite accompagner ses élèves vers l’autonomie doit repenser en </a:t>
            </a:r>
            <a:r>
              <a:rPr lang="fr-CA" sz="1700" dirty="0" smtClean="0"/>
              <a:t>permanence </a:t>
            </a:r>
            <a:r>
              <a:rPr lang="fr-CA" sz="1700" dirty="0"/>
              <a:t>sa </a:t>
            </a:r>
            <a:r>
              <a:rPr lang="fr-CA" sz="1700" dirty="0" smtClean="0"/>
              <a:t>façon </a:t>
            </a:r>
            <a:r>
              <a:rPr lang="fr-CA" sz="1700" dirty="0"/>
              <a:t>de considérer l’élève, mais aussi sa façon de « transmettre » son </a:t>
            </a:r>
            <a:r>
              <a:rPr lang="fr-CA" sz="1700" dirty="0" smtClean="0"/>
              <a:t>savoir</a:t>
            </a:r>
            <a:r>
              <a:rPr lang="fr-CA" sz="1700" dirty="0"/>
              <a:t> et il doit accepter qu’il ne détient pas seul le savoir </a:t>
            </a:r>
            <a:r>
              <a:rPr lang="fr-CA" sz="1700" dirty="0" smtClean="0"/>
              <a:t>et </a:t>
            </a:r>
            <a:r>
              <a:rPr lang="fr-CA" sz="1700" dirty="0"/>
              <a:t>que ce dernier va devoir se co-construire avec les élèves. L’enseignant engagé dans une démarche </a:t>
            </a:r>
            <a:r>
              <a:rPr lang="fr-CA" sz="1700" dirty="0" smtClean="0"/>
              <a:t>d’acquisition </a:t>
            </a:r>
            <a:r>
              <a:rPr lang="fr-CA" sz="1700" dirty="0"/>
              <a:t>d’autonomie chez l’élève doit accepter de partager ses pouvoirs et ses savoirs</a:t>
            </a:r>
            <a:r>
              <a:rPr lang="fr-CA" sz="1700" dirty="0" smtClean="0"/>
              <a:t>. </a:t>
            </a:r>
            <a:r>
              <a:rPr lang="fr-CA" sz="1700" dirty="0"/>
              <a:t>Enfin l’enseignant doit mettre à disposition de l’élève toutes sortes d’outils </a:t>
            </a:r>
            <a:r>
              <a:rPr lang="fr-CA" sz="1700" dirty="0" smtClean="0"/>
              <a:t>d’apprentissage </a:t>
            </a:r>
            <a:r>
              <a:rPr lang="fr-CA" sz="1700" dirty="0"/>
              <a:t>pour lui permettre de construire son </a:t>
            </a:r>
            <a:r>
              <a:rPr lang="fr-CA" sz="1700" dirty="0" smtClean="0"/>
              <a:t>autonomie.</a:t>
            </a:r>
          </a:p>
          <a:p>
            <a:pPr lvl="6"/>
            <a:endParaRPr lang="fr-CA" sz="800" dirty="0"/>
          </a:p>
          <a:p>
            <a:pPr lvl="6"/>
            <a:r>
              <a:rPr lang="fr-CA" sz="1700" b="1" dirty="0" smtClean="0"/>
              <a:t>2- Affichages dans la salle de classe </a:t>
            </a:r>
            <a:r>
              <a:rPr lang="fr-CA" sz="1700" b="1" dirty="0"/>
              <a:t>: </a:t>
            </a:r>
            <a:r>
              <a:rPr lang="fr-CA" sz="1700" dirty="0" smtClean="0"/>
              <a:t>dans </a:t>
            </a:r>
            <a:r>
              <a:rPr lang="fr-CA" sz="1700" dirty="0"/>
              <a:t>une classe où l’enseignant a le souci de développer l’autonomie de ses élèves, l’affiche est </a:t>
            </a:r>
            <a:r>
              <a:rPr lang="fr-CA" sz="1700" dirty="0" smtClean="0"/>
              <a:t>un outil primordial pour aider l’élève </a:t>
            </a:r>
            <a:r>
              <a:rPr lang="fr-CA" sz="1700" dirty="0"/>
              <a:t>au niveau l’emploi du temps, les progressions, le règlement intérieur de </a:t>
            </a:r>
            <a:r>
              <a:rPr lang="fr-CA" sz="1700" dirty="0" smtClean="0"/>
              <a:t>la </a:t>
            </a:r>
            <a:r>
              <a:rPr lang="fr-CA" sz="1700" dirty="0"/>
              <a:t>classe et l’école, documents </a:t>
            </a:r>
            <a:r>
              <a:rPr lang="fr-CA" sz="1700" dirty="0" smtClean="0"/>
              <a:t>référence, etc</a:t>
            </a:r>
            <a:r>
              <a:rPr lang="fr-CA" sz="1700" dirty="0"/>
              <a:t>. Les affichages participent au développement de l’autonomie de l’élève dans la mesure où </a:t>
            </a:r>
            <a:r>
              <a:rPr lang="fr-CA" sz="1700" dirty="0" smtClean="0"/>
              <a:t>ils </a:t>
            </a:r>
            <a:r>
              <a:rPr lang="fr-CA" sz="1700" dirty="0"/>
              <a:t>lui permettent de guider ses apprentissages. C’est un écrit référent que l’élève peut consulter à </a:t>
            </a:r>
            <a:r>
              <a:rPr lang="fr-CA" sz="1700" dirty="0" smtClean="0"/>
              <a:t>tout </a:t>
            </a:r>
            <a:r>
              <a:rPr lang="fr-CA" sz="1700" dirty="0"/>
              <a:t>moment où il en a besoin, sans forcément devoir en passer par </a:t>
            </a:r>
            <a:r>
              <a:rPr lang="fr-CA" sz="1700" dirty="0" smtClean="0"/>
              <a:t>l’enseignant</a:t>
            </a:r>
            <a:endParaRPr lang="fr-CA" b="1" dirty="0"/>
          </a:p>
          <a:p>
            <a:pPr lvl="6"/>
            <a:endParaRPr lang="fr-CA" dirty="0" smtClean="0"/>
          </a:p>
          <a:p>
            <a:pPr lvl="6"/>
            <a:endParaRPr lang="fr-CA" sz="900" dirty="0" smtClean="0"/>
          </a:p>
          <a:p>
            <a:pPr lvl="6"/>
            <a:endParaRPr lang="fr-CA" dirty="0"/>
          </a:p>
          <a:p>
            <a:pPr marL="3028950" lvl="6" indent="-285750">
              <a:buFont typeface="Wingdings" panose="05000000000000000000" pitchFamily="2" charset="2"/>
              <a:buChar char="ü"/>
            </a:pPr>
            <a:endParaRPr lang="fr-CA" dirty="0"/>
          </a:p>
          <a:p>
            <a:pPr marL="3028950" lvl="6" indent="-285750">
              <a:buFont typeface="Wingdings" panose="05000000000000000000" pitchFamily="2" charset="2"/>
              <a:buChar char="ü"/>
            </a:pPr>
            <a:endParaRPr lang="fr-CA" dirty="0" smtClean="0"/>
          </a:p>
          <a:p>
            <a:pPr lvl="6"/>
            <a:endParaRPr lang="fr-CA" dirty="0"/>
          </a:p>
          <a:p>
            <a:pPr lvl="6"/>
            <a:r>
              <a:rPr lang="fr-CA" dirty="0" smtClean="0"/>
              <a:t> </a:t>
            </a:r>
          </a:p>
          <a:p>
            <a:pPr lvl="6"/>
            <a:endParaRPr lang="fr-CA" dirty="0"/>
          </a:p>
          <a:p>
            <a:pPr lvl="6"/>
            <a:endParaRPr lang="fr-CA" dirty="0"/>
          </a:p>
          <a:p>
            <a:pPr lvl="6"/>
            <a:r>
              <a:rPr lang="fr-CA" dirty="0" smtClean="0"/>
              <a:t> </a:t>
            </a:r>
            <a:endParaRPr lang="fr-CA" dirty="0"/>
          </a:p>
          <a:p>
            <a:pPr marL="2628900" lvl="5" indent="-342900">
              <a:buFont typeface="Arial" panose="020B0604020202020204" pitchFamily="34" charset="0"/>
              <a:buChar char="•"/>
            </a:pPr>
            <a:endParaRPr lang="fr-CA" sz="2000" dirty="0"/>
          </a:p>
          <a:p>
            <a:pPr lvl="3"/>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69553760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7" end="17"/>
                                            </p:txEl>
                                          </p:spTgt>
                                        </p:tgtEl>
                                        <p:attrNameLst>
                                          <p:attrName>style.visibility</p:attrName>
                                        </p:attrNameLst>
                                      </p:cBhvr>
                                      <p:to>
                                        <p:strVal val="visible"/>
                                      </p:to>
                                    </p:set>
                                    <p:animEffect transition="in" filter="fade">
                                      <p:cBhvr>
                                        <p:cTn id="21" dur="1000"/>
                                        <p:tgtEl>
                                          <p:spTgt spid="10">
                                            <p:txEl>
                                              <p:pRg st="17" end="17"/>
                                            </p:txEl>
                                          </p:spTgt>
                                        </p:tgtEl>
                                      </p:cBhvr>
                                    </p:animEffect>
                                    <p:anim calcmode="lin" valueType="num">
                                      <p:cBhvr>
                                        <p:cTn id="22" dur="1000" fill="hold"/>
                                        <p:tgtEl>
                                          <p:spTgt spid="10">
                                            <p:txEl>
                                              <p:pRg st="17" end="1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4" end="14"/>
                                            </p:txEl>
                                          </p:spTgt>
                                        </p:tgtEl>
                                        <p:attrNameLst>
                                          <p:attrName>style.visibility</p:attrName>
                                        </p:attrNameLst>
                                      </p:cBhvr>
                                      <p:to>
                                        <p:strVal val="visible"/>
                                      </p:to>
                                    </p:set>
                                    <p:animEffect transition="in" filter="fade">
                                      <p:cBhvr>
                                        <p:cTn id="42" dur="1000"/>
                                        <p:tgtEl>
                                          <p:spTgt spid="10">
                                            <p:txEl>
                                              <p:pRg st="14" end="14"/>
                                            </p:txEl>
                                          </p:spTgt>
                                        </p:tgtEl>
                                      </p:cBhvr>
                                    </p:animEffect>
                                    <p:anim calcmode="lin" valueType="num">
                                      <p:cBhvr>
                                        <p:cTn id="43"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25</a:t>
            </a:fld>
            <a:endParaRPr lang="en-US"/>
          </a:p>
        </p:txBody>
      </p:sp>
      <p:sp>
        <p:nvSpPr>
          <p:cNvPr id="10" name="Rectangle 9"/>
          <p:cNvSpPr/>
          <p:nvPr>
            <p:custDataLst>
              <p:tags r:id="rId5"/>
            </p:custDataLst>
          </p:nvPr>
        </p:nvSpPr>
        <p:spPr>
          <a:xfrm>
            <a:off x="-152400" y="920696"/>
            <a:ext cx="9220200" cy="11372344"/>
          </a:xfrm>
          <a:prstGeom prst="rect">
            <a:avLst/>
          </a:prstGeom>
        </p:spPr>
        <p:txBody>
          <a:bodyPr wrap="square">
            <a:spAutoFit/>
          </a:bodyPr>
          <a:lstStyle/>
          <a:p>
            <a:pPr marL="2171700" lvl="4" indent="-342900">
              <a:buFont typeface="Wingdings" panose="05000000000000000000" pitchFamily="2" charset="2"/>
              <a:buChar char="Ø"/>
            </a:pPr>
            <a:endParaRPr lang="fr-CA" sz="800" b="1" dirty="0" smtClean="0"/>
          </a:p>
          <a:p>
            <a:pPr marL="2171700" lvl="4" indent="-342900">
              <a:buFont typeface="Wingdings" panose="05000000000000000000" pitchFamily="2" charset="2"/>
              <a:buChar char="Ø"/>
            </a:pPr>
            <a:r>
              <a:rPr lang="fr-CA" b="1" dirty="0" smtClean="0"/>
              <a:t>Importance </a:t>
            </a:r>
            <a:r>
              <a:rPr lang="fr-CA" b="1" dirty="0"/>
              <a:t>du développement de l'autonomie </a:t>
            </a:r>
            <a:r>
              <a:rPr lang="fr-CA" b="1" dirty="0" smtClean="0"/>
              <a:t>:</a:t>
            </a:r>
          </a:p>
          <a:p>
            <a:pPr lvl="4"/>
            <a:endParaRPr lang="fr-CA" b="1" dirty="0"/>
          </a:p>
          <a:p>
            <a:pPr lvl="5"/>
            <a:endParaRPr lang="fr-CA" sz="800" b="1" dirty="0"/>
          </a:p>
          <a:p>
            <a:pPr marL="2571750" lvl="5" indent="-285750">
              <a:buFont typeface="Arial" panose="020B0604020202020204" pitchFamily="34" charset="0"/>
              <a:buChar char="•"/>
            </a:pPr>
            <a:r>
              <a:rPr lang="fr-CA" b="1" dirty="0" smtClean="0"/>
              <a:t>Organisation de la classe :</a:t>
            </a:r>
          </a:p>
          <a:p>
            <a:pPr lvl="5"/>
            <a:endParaRPr lang="fr-CA" sz="800" b="1" dirty="0"/>
          </a:p>
          <a:p>
            <a:pPr lvl="6"/>
            <a:r>
              <a:rPr lang="fr-CA" sz="1700" b="1" dirty="0" smtClean="0"/>
              <a:t>3- Le travail entre pairs (le tutorat</a:t>
            </a:r>
            <a:r>
              <a:rPr lang="fr-CA" sz="1700" b="1" dirty="0"/>
              <a:t>) : </a:t>
            </a:r>
            <a:r>
              <a:rPr lang="fr-CA" sz="1700" dirty="0"/>
              <a:t>le tutorat est un dispositif dans lequel un élève plus </a:t>
            </a:r>
            <a:r>
              <a:rPr lang="fr-CA" sz="1700" dirty="0" smtClean="0"/>
              <a:t>compétent </a:t>
            </a:r>
            <a:r>
              <a:rPr lang="fr-CA" sz="1700" dirty="0"/>
              <a:t>dans un domaine, ou dans une activité particulière vient en aide à un autre élève. Le </a:t>
            </a:r>
            <a:r>
              <a:rPr lang="fr-CA" sz="1700" dirty="0" smtClean="0"/>
              <a:t>but </a:t>
            </a:r>
            <a:r>
              <a:rPr lang="fr-CA" sz="1700" dirty="0"/>
              <a:t>n’est pas qu’il fasse à sa place mais plutôt qu’il lui explique comment s’y prendre afin que la </a:t>
            </a:r>
            <a:r>
              <a:rPr lang="fr-CA" sz="1700" dirty="0" smtClean="0"/>
              <a:t>prochaine </a:t>
            </a:r>
            <a:r>
              <a:rPr lang="fr-CA" sz="1700" dirty="0"/>
              <a:t>fois où il y aura la même tâche à effectuer il sache faire seul. C’est une alternative au </a:t>
            </a:r>
            <a:r>
              <a:rPr lang="fr-CA" sz="1700" dirty="0" smtClean="0"/>
              <a:t>travail </a:t>
            </a:r>
            <a:r>
              <a:rPr lang="fr-CA" sz="1700" dirty="0"/>
              <a:t>en petits groupes, mais le dispositif est différent puisque là il s’agit de distinguer deux </a:t>
            </a:r>
            <a:r>
              <a:rPr lang="fr-CA" sz="1700" dirty="0" smtClean="0"/>
              <a:t>rôles </a:t>
            </a:r>
            <a:r>
              <a:rPr lang="fr-CA" sz="1700" dirty="0"/>
              <a:t>essentiels celui de tuteur et celui de tutoré. </a:t>
            </a:r>
            <a:r>
              <a:rPr lang="fr-CA" sz="1700" dirty="0" smtClean="0"/>
              <a:t> </a:t>
            </a:r>
          </a:p>
          <a:p>
            <a:pPr marL="3028950" lvl="6" indent="-285750">
              <a:buFont typeface="Wingdings" panose="05000000000000000000" pitchFamily="2" charset="2"/>
              <a:buChar char="ü"/>
            </a:pPr>
            <a:endParaRPr lang="fr-CA" sz="1700" dirty="0" smtClean="0"/>
          </a:p>
          <a:p>
            <a:pPr lvl="6"/>
            <a:endParaRPr lang="fr-CA" sz="1700" dirty="0"/>
          </a:p>
          <a:p>
            <a:pPr lvl="6"/>
            <a:r>
              <a:rPr lang="fr-CA" sz="1700" b="1" dirty="0" smtClean="0"/>
              <a:t>4- Le travail de groupe : </a:t>
            </a:r>
            <a:r>
              <a:rPr lang="fr-CA" sz="1700" dirty="0"/>
              <a:t>ici on </a:t>
            </a:r>
            <a:r>
              <a:rPr lang="fr-CA" sz="1700" dirty="0" smtClean="0"/>
              <a:t>entends </a:t>
            </a:r>
            <a:r>
              <a:rPr lang="fr-CA" sz="1700" dirty="0"/>
              <a:t>par travail en groupe ou travail de groupe, un travail pour lequel plusieurs </a:t>
            </a:r>
            <a:r>
              <a:rPr lang="fr-CA" sz="1700" dirty="0" smtClean="0"/>
              <a:t>élèves œuvrent </a:t>
            </a:r>
            <a:r>
              <a:rPr lang="fr-CA" sz="1700" dirty="0"/>
              <a:t>ensemble à la réalisation de la même </a:t>
            </a:r>
            <a:r>
              <a:rPr lang="fr-CA" sz="1700" dirty="0" smtClean="0"/>
              <a:t>tâche. </a:t>
            </a:r>
            <a:r>
              <a:rPr lang="fr-CA" sz="1700" dirty="0"/>
              <a:t>Ici, on travaille plus volontiers en </a:t>
            </a:r>
            <a:r>
              <a:rPr lang="fr-CA" sz="1700" dirty="0" smtClean="0"/>
              <a:t>groupes </a:t>
            </a:r>
            <a:r>
              <a:rPr lang="fr-CA" sz="1700" dirty="0"/>
              <a:t>hétérogènes car ils contribuent à la richesse des échanges entre les élèves</a:t>
            </a:r>
            <a:endParaRPr lang="fr-CA" sz="1700" b="1" dirty="0" smtClean="0"/>
          </a:p>
          <a:p>
            <a:pPr lvl="6"/>
            <a:endParaRPr lang="fr-CA" dirty="0"/>
          </a:p>
          <a:p>
            <a:pPr marL="3028950" lvl="6" indent="-285750">
              <a:buFont typeface="Wingdings" panose="05000000000000000000" pitchFamily="2" charset="2"/>
              <a:buChar char="ü"/>
            </a:pPr>
            <a:endParaRPr lang="fr-CA" dirty="0"/>
          </a:p>
          <a:p>
            <a:pPr marL="3028950" lvl="6" indent="-285750">
              <a:buFont typeface="Wingdings" panose="05000000000000000000" pitchFamily="2" charset="2"/>
              <a:buChar char="ü"/>
            </a:pPr>
            <a:endParaRPr lang="fr-CA" dirty="0" smtClean="0"/>
          </a:p>
          <a:p>
            <a:pPr lvl="6"/>
            <a:endParaRPr lang="fr-CA" dirty="0"/>
          </a:p>
          <a:p>
            <a:pPr lvl="6"/>
            <a:r>
              <a:rPr lang="fr-CA" dirty="0" smtClean="0"/>
              <a:t> </a:t>
            </a:r>
          </a:p>
          <a:p>
            <a:pPr lvl="6"/>
            <a:endParaRPr lang="fr-CA" dirty="0"/>
          </a:p>
          <a:p>
            <a:pPr lvl="6"/>
            <a:endParaRPr lang="fr-CA" dirty="0"/>
          </a:p>
          <a:p>
            <a:pPr lvl="6"/>
            <a:r>
              <a:rPr lang="fr-CA" dirty="0" smtClean="0"/>
              <a:t> </a:t>
            </a:r>
            <a:endParaRPr lang="fr-CA" dirty="0"/>
          </a:p>
          <a:p>
            <a:pPr marL="2628900" lvl="5" indent="-342900">
              <a:buFont typeface="Arial" panose="020B0604020202020204" pitchFamily="34" charset="0"/>
              <a:buChar char="•"/>
            </a:pPr>
            <a:endParaRPr lang="fr-CA" sz="2000" dirty="0"/>
          </a:p>
          <a:p>
            <a:pPr lvl="3"/>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259380074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7" end="17"/>
                                            </p:txEl>
                                          </p:spTgt>
                                        </p:tgtEl>
                                        <p:attrNameLst>
                                          <p:attrName>style.visibility</p:attrName>
                                        </p:attrNameLst>
                                      </p:cBhvr>
                                      <p:to>
                                        <p:strVal val="visible"/>
                                      </p:to>
                                    </p:set>
                                    <p:animEffect transition="in" filter="fade">
                                      <p:cBhvr>
                                        <p:cTn id="21" dur="1000"/>
                                        <p:tgtEl>
                                          <p:spTgt spid="10">
                                            <p:txEl>
                                              <p:pRg st="17" end="17"/>
                                            </p:txEl>
                                          </p:spTgt>
                                        </p:tgtEl>
                                      </p:cBhvr>
                                    </p:animEffect>
                                    <p:anim calcmode="lin" valueType="num">
                                      <p:cBhvr>
                                        <p:cTn id="22" dur="1000" fill="hold"/>
                                        <p:tgtEl>
                                          <p:spTgt spid="10">
                                            <p:txEl>
                                              <p:pRg st="17" end="1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4" end="14"/>
                                            </p:txEl>
                                          </p:spTgt>
                                        </p:tgtEl>
                                        <p:attrNameLst>
                                          <p:attrName>style.visibility</p:attrName>
                                        </p:attrNameLst>
                                      </p:cBhvr>
                                      <p:to>
                                        <p:strVal val="visible"/>
                                      </p:to>
                                    </p:set>
                                    <p:animEffect transition="in" filter="fade">
                                      <p:cBhvr>
                                        <p:cTn id="42" dur="1000"/>
                                        <p:tgtEl>
                                          <p:spTgt spid="10">
                                            <p:txEl>
                                              <p:pRg st="14" end="14"/>
                                            </p:txEl>
                                          </p:spTgt>
                                        </p:tgtEl>
                                      </p:cBhvr>
                                    </p:animEffect>
                                    <p:anim calcmode="lin" valueType="num">
                                      <p:cBhvr>
                                        <p:cTn id="43"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26</a:t>
            </a:fld>
            <a:endParaRPr lang="en-US"/>
          </a:p>
        </p:txBody>
      </p:sp>
      <p:sp>
        <p:nvSpPr>
          <p:cNvPr id="10" name="Rectangle 9"/>
          <p:cNvSpPr/>
          <p:nvPr>
            <p:custDataLst>
              <p:tags r:id="rId5"/>
            </p:custDataLst>
          </p:nvPr>
        </p:nvSpPr>
        <p:spPr>
          <a:xfrm>
            <a:off x="-152400" y="920696"/>
            <a:ext cx="9220200" cy="12418784"/>
          </a:xfrm>
          <a:prstGeom prst="rect">
            <a:avLst/>
          </a:prstGeom>
        </p:spPr>
        <p:txBody>
          <a:bodyPr wrap="square">
            <a:spAutoFit/>
          </a:bodyPr>
          <a:lstStyle/>
          <a:p>
            <a:pPr marL="2171700" lvl="4" indent="-342900">
              <a:buFont typeface="Wingdings" panose="05000000000000000000" pitchFamily="2" charset="2"/>
              <a:buChar char="Ø"/>
            </a:pPr>
            <a:endParaRPr lang="fr-CA" sz="800" b="1" dirty="0" smtClean="0"/>
          </a:p>
          <a:p>
            <a:pPr marL="2171700" lvl="4" indent="-342900">
              <a:buFont typeface="Wingdings" panose="05000000000000000000" pitchFamily="2" charset="2"/>
              <a:buChar char="Ø"/>
            </a:pPr>
            <a:r>
              <a:rPr lang="fr-CA" b="1" dirty="0" smtClean="0"/>
              <a:t>Importance </a:t>
            </a:r>
            <a:r>
              <a:rPr lang="fr-CA" b="1" dirty="0"/>
              <a:t>du développement de l'autonomie </a:t>
            </a:r>
            <a:r>
              <a:rPr lang="fr-CA" b="1" dirty="0" smtClean="0"/>
              <a:t>:</a:t>
            </a:r>
          </a:p>
          <a:p>
            <a:pPr lvl="4"/>
            <a:endParaRPr lang="fr-CA" b="1" dirty="0"/>
          </a:p>
          <a:p>
            <a:pPr lvl="5"/>
            <a:endParaRPr lang="fr-CA" sz="800" b="1" dirty="0"/>
          </a:p>
          <a:p>
            <a:pPr marL="2571750" lvl="5" indent="-285750">
              <a:buFont typeface="Arial" panose="020B0604020202020204" pitchFamily="34" charset="0"/>
              <a:buChar char="•"/>
            </a:pPr>
            <a:r>
              <a:rPr lang="fr-CA" b="1" dirty="0" smtClean="0"/>
              <a:t>Organisation de la classe :</a:t>
            </a:r>
          </a:p>
          <a:p>
            <a:pPr lvl="5"/>
            <a:endParaRPr lang="fr-CA" sz="800" b="1" dirty="0"/>
          </a:p>
          <a:p>
            <a:pPr lvl="6"/>
            <a:r>
              <a:rPr lang="fr-CA" sz="1700" b="1" dirty="0" smtClean="0"/>
              <a:t>5- L’évaluation </a:t>
            </a:r>
            <a:r>
              <a:rPr lang="fr-CA" sz="1700" b="1" dirty="0"/>
              <a:t>formative : </a:t>
            </a:r>
            <a:r>
              <a:rPr lang="fr-CA" sz="1700" dirty="0"/>
              <a:t>lorsque nous nous préoccupons </a:t>
            </a:r>
            <a:r>
              <a:rPr lang="fr-CA" sz="1700" dirty="0" smtClean="0"/>
              <a:t>de </a:t>
            </a:r>
            <a:r>
              <a:rPr lang="fr-CA" sz="1700" dirty="0"/>
              <a:t>développer l’autonomie chez nos </a:t>
            </a:r>
            <a:r>
              <a:rPr lang="fr-CA" sz="1700" dirty="0" smtClean="0"/>
              <a:t>élèves, </a:t>
            </a:r>
            <a:r>
              <a:rPr lang="fr-CA" sz="1700" dirty="0"/>
              <a:t>elle prend en compte les stratégies </a:t>
            </a:r>
            <a:r>
              <a:rPr lang="fr-CA" sz="1700" dirty="0" smtClean="0"/>
              <a:t>employées </a:t>
            </a:r>
            <a:r>
              <a:rPr lang="fr-CA" sz="1700" dirty="0"/>
              <a:t>par les élèves pour résoudre telle ou telle tâche et de part ce fait elle permet à chacun </a:t>
            </a:r>
            <a:r>
              <a:rPr lang="fr-CA" sz="1700" dirty="0" smtClean="0"/>
              <a:t>d’être </a:t>
            </a:r>
            <a:r>
              <a:rPr lang="fr-CA" sz="1700" dirty="0"/>
              <a:t>pris en compte et de s’affirmer comme individu. C’est une évaluation qui intervient au cours d’un apprentissage et permet à l’enseignant de situer la progression de l’élève par rapport à </a:t>
            </a:r>
            <a:r>
              <a:rPr lang="fr-CA" sz="1700" dirty="0" smtClean="0"/>
              <a:t>un </a:t>
            </a:r>
            <a:r>
              <a:rPr lang="fr-CA" sz="1700" dirty="0"/>
              <a:t>objectif donné. L’objectif </a:t>
            </a:r>
            <a:r>
              <a:rPr lang="fr-CA" sz="1700" dirty="0" smtClean="0"/>
              <a:t>de départ </a:t>
            </a:r>
            <a:r>
              <a:rPr lang="fr-CA" sz="1700" dirty="0"/>
              <a:t>sera le plus précis possible. L’évaluation formative l’est à </a:t>
            </a:r>
            <a:r>
              <a:rPr lang="fr-CA" sz="1700" dirty="0" smtClean="0"/>
              <a:t>deux </a:t>
            </a:r>
            <a:r>
              <a:rPr lang="fr-CA" sz="1700" dirty="0"/>
              <a:t>niveaux : </a:t>
            </a:r>
            <a:endParaRPr lang="fr-CA" sz="1700" dirty="0" smtClean="0"/>
          </a:p>
          <a:p>
            <a:pPr lvl="6"/>
            <a:endParaRPr lang="fr-CA" sz="1700" dirty="0" smtClean="0"/>
          </a:p>
          <a:p>
            <a:pPr marL="3486150" lvl="7" indent="-285750">
              <a:buFont typeface="Wingdings" panose="05000000000000000000" pitchFamily="2" charset="2"/>
              <a:buChar char="ü"/>
            </a:pPr>
            <a:r>
              <a:rPr lang="fr-CA" sz="1700" dirty="0" smtClean="0"/>
              <a:t>pour </a:t>
            </a:r>
            <a:r>
              <a:rPr lang="fr-CA" sz="1700" dirty="0"/>
              <a:t>l’élève car elle va lui indiquer les étapes qu’il </a:t>
            </a:r>
            <a:r>
              <a:rPr lang="fr-CA" sz="1700" dirty="0" smtClean="0"/>
              <a:t>a</a:t>
            </a:r>
          </a:p>
          <a:p>
            <a:pPr lvl="6"/>
            <a:r>
              <a:rPr lang="fr-CA" sz="1700" dirty="0"/>
              <a:t> </a:t>
            </a:r>
            <a:r>
              <a:rPr lang="fr-CA" sz="1700" dirty="0" smtClean="0"/>
              <a:t>    	  franchies </a:t>
            </a:r>
            <a:r>
              <a:rPr lang="fr-CA" sz="1700" dirty="0"/>
              <a:t>et les difficultés </a:t>
            </a:r>
            <a:r>
              <a:rPr lang="fr-CA" sz="1700" dirty="0" smtClean="0"/>
              <a:t>qu’il </a:t>
            </a:r>
            <a:r>
              <a:rPr lang="fr-CA" sz="1700" dirty="0"/>
              <a:t>rencontre encore. </a:t>
            </a:r>
          </a:p>
          <a:p>
            <a:pPr lvl="6"/>
            <a:endParaRPr lang="fr-CA" sz="1700" dirty="0" smtClean="0"/>
          </a:p>
          <a:p>
            <a:pPr marL="3486150" lvl="7" indent="-285750">
              <a:buFont typeface="Wingdings" panose="05000000000000000000" pitchFamily="2" charset="2"/>
              <a:buChar char="ü"/>
            </a:pPr>
            <a:r>
              <a:rPr lang="fr-CA" sz="1700" dirty="0" smtClean="0"/>
              <a:t>pour l’enseignant car elle </a:t>
            </a:r>
            <a:r>
              <a:rPr lang="fr-CA" sz="1700" dirty="0"/>
              <a:t>lui indiquera comment se déroule </a:t>
            </a:r>
            <a:r>
              <a:rPr lang="fr-CA" sz="1700" dirty="0" smtClean="0"/>
              <a:t>	  son programme pédagogique</a:t>
            </a:r>
            <a:r>
              <a:rPr lang="fr-CA" sz="1700" dirty="0"/>
              <a:t>, </a:t>
            </a:r>
            <a:r>
              <a:rPr lang="fr-CA" sz="1700" dirty="0" smtClean="0"/>
              <a:t> si </a:t>
            </a:r>
            <a:r>
              <a:rPr lang="fr-CA" sz="1700" dirty="0"/>
              <a:t>ses objectifs étaient clairs </a:t>
            </a:r>
            <a:r>
              <a:rPr lang="fr-CA" sz="1700" dirty="0" smtClean="0"/>
              <a:t>	  et </a:t>
            </a:r>
            <a:r>
              <a:rPr lang="fr-CA" sz="1700" dirty="0"/>
              <a:t>si </a:t>
            </a:r>
            <a:r>
              <a:rPr lang="fr-CA" sz="1700" dirty="0" smtClean="0"/>
              <a:t>la </a:t>
            </a:r>
            <a:r>
              <a:rPr lang="fr-CA" sz="1700" dirty="0"/>
              <a:t>transmission a été bonne. </a:t>
            </a:r>
          </a:p>
          <a:p>
            <a:pPr marL="3028950" lvl="6" indent="-285750">
              <a:buFont typeface="Wingdings" panose="05000000000000000000" pitchFamily="2" charset="2"/>
              <a:buChar char="ü"/>
            </a:pPr>
            <a:endParaRPr lang="fr-CA" sz="1700" dirty="0"/>
          </a:p>
          <a:p>
            <a:pPr lvl="6"/>
            <a:endParaRPr lang="fr-CA" sz="1700" dirty="0" smtClean="0"/>
          </a:p>
          <a:p>
            <a:pPr marL="3028950" lvl="6" indent="-285750">
              <a:buFont typeface="Wingdings" panose="05000000000000000000" pitchFamily="2" charset="2"/>
              <a:buChar char="ü"/>
            </a:pPr>
            <a:endParaRPr lang="fr-CA" sz="1700" dirty="0" smtClean="0"/>
          </a:p>
          <a:p>
            <a:pPr lvl="6"/>
            <a:endParaRPr lang="fr-CA" sz="1700" dirty="0"/>
          </a:p>
          <a:p>
            <a:pPr lvl="6"/>
            <a:endParaRPr lang="fr-CA" dirty="0"/>
          </a:p>
          <a:p>
            <a:pPr marL="3028950" lvl="6" indent="-285750">
              <a:buFont typeface="Wingdings" panose="05000000000000000000" pitchFamily="2" charset="2"/>
              <a:buChar char="ü"/>
            </a:pPr>
            <a:endParaRPr lang="fr-CA" dirty="0"/>
          </a:p>
          <a:p>
            <a:pPr marL="3028950" lvl="6" indent="-285750">
              <a:buFont typeface="Wingdings" panose="05000000000000000000" pitchFamily="2" charset="2"/>
              <a:buChar char="ü"/>
            </a:pPr>
            <a:endParaRPr lang="fr-CA" dirty="0" smtClean="0"/>
          </a:p>
          <a:p>
            <a:pPr lvl="6"/>
            <a:endParaRPr lang="fr-CA" dirty="0"/>
          </a:p>
          <a:p>
            <a:pPr lvl="6"/>
            <a:r>
              <a:rPr lang="fr-CA" dirty="0" smtClean="0"/>
              <a:t> </a:t>
            </a:r>
          </a:p>
          <a:p>
            <a:pPr lvl="6"/>
            <a:endParaRPr lang="fr-CA" dirty="0"/>
          </a:p>
          <a:p>
            <a:pPr lvl="6"/>
            <a:endParaRPr lang="fr-CA" dirty="0"/>
          </a:p>
          <a:p>
            <a:pPr lvl="6"/>
            <a:r>
              <a:rPr lang="fr-CA" dirty="0" smtClean="0"/>
              <a:t> </a:t>
            </a:r>
            <a:endParaRPr lang="fr-CA" dirty="0"/>
          </a:p>
          <a:p>
            <a:pPr marL="2628900" lvl="5" indent="-342900">
              <a:buFont typeface="Arial" panose="020B0604020202020204" pitchFamily="34" charset="0"/>
              <a:buChar char="•"/>
            </a:pPr>
            <a:endParaRPr lang="fr-CA" sz="2000" dirty="0"/>
          </a:p>
          <a:p>
            <a:pPr lvl="3"/>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194508856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1" end="11"/>
                                            </p:txEl>
                                          </p:spTgt>
                                        </p:tgtEl>
                                        <p:attrNameLst>
                                          <p:attrName>style.visibility</p:attrName>
                                        </p:attrNameLst>
                                      </p:cBhvr>
                                      <p:to>
                                        <p:strVal val="visible"/>
                                      </p:to>
                                    </p:set>
                                    <p:animEffect transition="in" filter="fade">
                                      <p:cBhvr>
                                        <p:cTn id="42" dur="1000"/>
                                        <p:tgtEl>
                                          <p:spTgt spid="10">
                                            <p:txEl>
                                              <p:pRg st="11" end="11"/>
                                            </p:txEl>
                                          </p:spTgt>
                                        </p:tgtEl>
                                      </p:cBhvr>
                                    </p:animEffect>
                                    <p:anim calcmode="lin" valueType="num">
                                      <p:cBhvr>
                                        <p:cTn id="43"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23" end="23"/>
                                            </p:txEl>
                                          </p:spTgt>
                                        </p:tgtEl>
                                        <p:attrNameLst>
                                          <p:attrName>style.visibility</p:attrName>
                                        </p:attrNameLst>
                                      </p:cBhvr>
                                      <p:to>
                                        <p:strVal val="visible"/>
                                      </p:to>
                                    </p:set>
                                    <p:animEffect transition="in" filter="fade">
                                      <p:cBhvr>
                                        <p:cTn id="49" dur="1000"/>
                                        <p:tgtEl>
                                          <p:spTgt spid="10">
                                            <p:txEl>
                                              <p:pRg st="23" end="23"/>
                                            </p:txEl>
                                          </p:spTgt>
                                        </p:tgtEl>
                                      </p:cBhvr>
                                    </p:animEffect>
                                    <p:anim calcmode="lin" valueType="num">
                                      <p:cBhvr>
                                        <p:cTn id="50" dur="1000" fill="hold"/>
                                        <p:tgtEl>
                                          <p:spTgt spid="10">
                                            <p:txEl>
                                              <p:pRg st="23" end="23"/>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23" end="23"/>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20" end="20"/>
                                            </p:txEl>
                                          </p:spTgt>
                                        </p:tgtEl>
                                        <p:attrNameLst>
                                          <p:attrName>style.visibility</p:attrName>
                                        </p:attrNameLst>
                                      </p:cBhvr>
                                      <p:to>
                                        <p:strVal val="visible"/>
                                      </p:to>
                                    </p:set>
                                    <p:animEffect transition="in" filter="fade">
                                      <p:cBhvr>
                                        <p:cTn id="56" dur="1000"/>
                                        <p:tgtEl>
                                          <p:spTgt spid="10">
                                            <p:txEl>
                                              <p:pRg st="20" end="20"/>
                                            </p:txEl>
                                          </p:spTgt>
                                        </p:tgtEl>
                                      </p:cBhvr>
                                    </p:animEffect>
                                    <p:anim calcmode="lin" valueType="num">
                                      <p:cBhvr>
                                        <p:cTn id="57" dur="1000" fill="hold"/>
                                        <p:tgtEl>
                                          <p:spTgt spid="10">
                                            <p:txEl>
                                              <p:pRg st="20" end="2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20" end="2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32657" y="-7620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DÉVELOPPEMENT DE L</a:t>
            </a:r>
            <a:r>
              <a:rPr lang="fr-CA" sz="4400" b="1" i="1" dirty="0" smtClean="0">
                <a:solidFill>
                  <a:srgbClr val="FFFF00"/>
                </a:solidFill>
              </a:rPr>
              <a:t>’</a:t>
            </a:r>
            <a:r>
              <a:rPr lang="en-CA" sz="4400" b="1" i="1" dirty="0" smtClean="0">
                <a:solidFill>
                  <a:srgbClr val="FFFF00"/>
                </a:solidFill>
              </a:rPr>
              <a:t>AUTONOMIE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27</a:t>
            </a:fld>
            <a:endParaRPr lang="en-US"/>
          </a:p>
        </p:txBody>
      </p:sp>
      <p:sp>
        <p:nvSpPr>
          <p:cNvPr id="10" name="Rectangle 9"/>
          <p:cNvSpPr/>
          <p:nvPr>
            <p:custDataLst>
              <p:tags r:id="rId5"/>
            </p:custDataLst>
          </p:nvPr>
        </p:nvSpPr>
        <p:spPr>
          <a:xfrm>
            <a:off x="-152400" y="920696"/>
            <a:ext cx="9220200" cy="12418784"/>
          </a:xfrm>
          <a:prstGeom prst="rect">
            <a:avLst/>
          </a:prstGeom>
        </p:spPr>
        <p:txBody>
          <a:bodyPr wrap="square">
            <a:spAutoFit/>
          </a:bodyPr>
          <a:lstStyle/>
          <a:p>
            <a:pPr marL="2171700" lvl="4" indent="-342900">
              <a:buFont typeface="Wingdings" panose="05000000000000000000" pitchFamily="2" charset="2"/>
              <a:buChar char="Ø"/>
            </a:pPr>
            <a:endParaRPr lang="fr-CA" sz="800" b="1" dirty="0" smtClean="0"/>
          </a:p>
          <a:p>
            <a:pPr marL="2171700" lvl="4" indent="-342900">
              <a:buFont typeface="Wingdings" panose="05000000000000000000" pitchFamily="2" charset="2"/>
              <a:buChar char="Ø"/>
            </a:pPr>
            <a:r>
              <a:rPr lang="fr-CA" b="1" dirty="0" smtClean="0"/>
              <a:t>Importance </a:t>
            </a:r>
            <a:r>
              <a:rPr lang="fr-CA" b="1" dirty="0"/>
              <a:t>du développement de l'autonomie </a:t>
            </a:r>
            <a:r>
              <a:rPr lang="fr-CA" b="1" dirty="0" smtClean="0"/>
              <a:t>:</a:t>
            </a:r>
          </a:p>
          <a:p>
            <a:pPr lvl="4"/>
            <a:endParaRPr lang="fr-CA" b="1" dirty="0"/>
          </a:p>
          <a:p>
            <a:pPr lvl="5"/>
            <a:endParaRPr lang="fr-CA" sz="800" b="1" dirty="0"/>
          </a:p>
          <a:p>
            <a:pPr marL="2571750" lvl="5" indent="-285750">
              <a:buFont typeface="Arial" panose="020B0604020202020204" pitchFamily="34" charset="0"/>
              <a:buChar char="•"/>
            </a:pPr>
            <a:r>
              <a:rPr lang="fr-CA" b="1" dirty="0" smtClean="0"/>
              <a:t>Organisation de la classe :</a:t>
            </a:r>
          </a:p>
          <a:p>
            <a:pPr lvl="5"/>
            <a:endParaRPr lang="fr-CA" sz="800" b="1" dirty="0"/>
          </a:p>
          <a:p>
            <a:pPr lvl="6"/>
            <a:r>
              <a:rPr lang="fr-CA" sz="1700" b="1" dirty="0" smtClean="0"/>
              <a:t>6- Lorsque </a:t>
            </a:r>
            <a:r>
              <a:rPr lang="fr-CA" sz="1700" b="1" dirty="0"/>
              <a:t>l’élève apprend à s’évaluer :</a:t>
            </a:r>
            <a:r>
              <a:rPr lang="fr-CA" sz="1700" dirty="0"/>
              <a:t> </a:t>
            </a:r>
            <a:endParaRPr lang="fr-CA" sz="1700" dirty="0" smtClean="0"/>
          </a:p>
          <a:p>
            <a:pPr lvl="6"/>
            <a:endParaRPr lang="fr-CA" sz="1700" dirty="0"/>
          </a:p>
          <a:p>
            <a:pPr marL="3486150" lvl="7" indent="-285750">
              <a:buFont typeface="Wingdings" panose="05000000000000000000" pitchFamily="2" charset="2"/>
              <a:buChar char="ü"/>
            </a:pPr>
            <a:r>
              <a:rPr lang="fr-CA" sz="1700" dirty="0" smtClean="0"/>
              <a:t>l’évaluation </a:t>
            </a:r>
            <a:r>
              <a:rPr lang="fr-CA" sz="1700" dirty="0"/>
              <a:t>formatrice </a:t>
            </a:r>
            <a:r>
              <a:rPr lang="fr-CA" sz="1700" dirty="0" smtClean="0"/>
              <a:t>ou </a:t>
            </a:r>
            <a:r>
              <a:rPr lang="fr-CA" sz="1700" dirty="0"/>
              <a:t>autoévaluation </a:t>
            </a:r>
            <a:r>
              <a:rPr lang="fr-CA" sz="1700" dirty="0" smtClean="0"/>
              <a:t>propose </a:t>
            </a:r>
            <a:r>
              <a:rPr lang="fr-CA" sz="1700" dirty="0"/>
              <a:t>à l’élève de s’auto évaluer, c’est tout d’abord </a:t>
            </a:r>
            <a:r>
              <a:rPr lang="fr-CA" sz="1700" dirty="0" smtClean="0"/>
              <a:t>oser </a:t>
            </a:r>
            <a:r>
              <a:rPr lang="fr-CA" sz="1700" dirty="0"/>
              <a:t>lui faire confiance en lui rappelant d’abord qu’il s’agit d’un contrat entre nous et lui. Il s’agit </a:t>
            </a:r>
            <a:r>
              <a:rPr lang="fr-CA" sz="1700" dirty="0" smtClean="0"/>
              <a:t>de </a:t>
            </a:r>
            <a:r>
              <a:rPr lang="fr-CA" sz="1700" dirty="0"/>
              <a:t>penser à deux l’évaluation, évaluer n’est plus la manifestation du pouvoir absolu de </a:t>
            </a:r>
            <a:r>
              <a:rPr lang="fr-CA" sz="1700" dirty="0" smtClean="0"/>
              <a:t>l’enseignant</a:t>
            </a:r>
            <a:r>
              <a:rPr lang="fr-CA" sz="1700" dirty="0"/>
              <a:t>. Il s’agit davantage d’un échange d’informations entre l’élève et le maître sur leurs </a:t>
            </a:r>
            <a:r>
              <a:rPr lang="fr-CA" sz="1700" dirty="0" smtClean="0"/>
              <a:t>représentations </a:t>
            </a:r>
            <a:r>
              <a:rPr lang="fr-CA" sz="1700" dirty="0"/>
              <a:t>respectives. </a:t>
            </a:r>
            <a:endParaRPr lang="fr-CA" sz="1700" dirty="0" smtClean="0"/>
          </a:p>
          <a:p>
            <a:pPr marL="3486150" lvl="7" indent="-285750">
              <a:buFont typeface="Wingdings" panose="05000000000000000000" pitchFamily="2" charset="2"/>
              <a:buChar char="v"/>
            </a:pPr>
            <a:endParaRPr lang="fr-CA" sz="1700" dirty="0"/>
          </a:p>
          <a:p>
            <a:pPr marL="3486150" lvl="7" indent="-285750">
              <a:buFont typeface="Wingdings" panose="05000000000000000000" pitchFamily="2" charset="2"/>
              <a:buChar char="ü"/>
            </a:pPr>
            <a:r>
              <a:rPr lang="fr-CA" sz="1700" dirty="0" smtClean="0"/>
              <a:t>Permettre </a:t>
            </a:r>
            <a:r>
              <a:rPr lang="fr-CA" sz="1700" dirty="0"/>
              <a:t>à l’élève de s’évaluer c’est lui permettre d’approfondir sa </a:t>
            </a:r>
            <a:r>
              <a:rPr lang="fr-CA" sz="1700" dirty="0" smtClean="0"/>
              <a:t>réflexion </a:t>
            </a:r>
            <a:r>
              <a:rPr lang="fr-CA" sz="1700" dirty="0"/>
              <a:t>et de vérifier ses acquis. La capacité de s’auto évaluer c’est aussi reconnaître ce qu’est une production satisfaisante </a:t>
            </a:r>
            <a:r>
              <a:rPr lang="fr-CA" sz="1700" dirty="0" smtClean="0"/>
              <a:t>d’une </a:t>
            </a:r>
            <a:r>
              <a:rPr lang="fr-CA" sz="1700" dirty="0"/>
              <a:t>qui ne l’est pas, l’élève ne prend plus en compte qu’un produit final, mais tout un </a:t>
            </a:r>
            <a:r>
              <a:rPr lang="fr-CA" sz="1700" dirty="0" smtClean="0"/>
              <a:t>cheminement </a:t>
            </a:r>
            <a:r>
              <a:rPr lang="fr-CA" sz="1700" dirty="0"/>
              <a:t>qui lui permet d’arriver à un résultat satisfaisant. </a:t>
            </a:r>
          </a:p>
          <a:p>
            <a:pPr lvl="6"/>
            <a:endParaRPr lang="fr-CA" sz="1700" dirty="0" smtClean="0"/>
          </a:p>
          <a:p>
            <a:pPr marL="3028950" lvl="6" indent="-285750">
              <a:buFont typeface="Wingdings" panose="05000000000000000000" pitchFamily="2" charset="2"/>
              <a:buChar char="ü"/>
            </a:pPr>
            <a:endParaRPr lang="fr-CA" sz="1700" dirty="0" smtClean="0"/>
          </a:p>
          <a:p>
            <a:pPr lvl="6"/>
            <a:endParaRPr lang="fr-CA" sz="1700" dirty="0"/>
          </a:p>
          <a:p>
            <a:pPr lvl="6"/>
            <a:endParaRPr lang="fr-CA" dirty="0"/>
          </a:p>
          <a:p>
            <a:pPr marL="3028950" lvl="6" indent="-285750">
              <a:buFont typeface="Wingdings" panose="05000000000000000000" pitchFamily="2" charset="2"/>
              <a:buChar char="ü"/>
            </a:pPr>
            <a:endParaRPr lang="fr-CA" dirty="0"/>
          </a:p>
          <a:p>
            <a:pPr marL="3028950" lvl="6" indent="-285750">
              <a:buFont typeface="Wingdings" panose="05000000000000000000" pitchFamily="2" charset="2"/>
              <a:buChar char="ü"/>
            </a:pPr>
            <a:endParaRPr lang="fr-CA" dirty="0" smtClean="0"/>
          </a:p>
          <a:p>
            <a:pPr lvl="6"/>
            <a:endParaRPr lang="fr-CA" dirty="0"/>
          </a:p>
          <a:p>
            <a:pPr lvl="6"/>
            <a:r>
              <a:rPr lang="fr-CA" dirty="0" smtClean="0"/>
              <a:t> </a:t>
            </a:r>
          </a:p>
          <a:p>
            <a:pPr lvl="6"/>
            <a:endParaRPr lang="fr-CA" dirty="0"/>
          </a:p>
          <a:p>
            <a:pPr lvl="6"/>
            <a:endParaRPr lang="fr-CA" dirty="0"/>
          </a:p>
          <a:p>
            <a:pPr lvl="6"/>
            <a:r>
              <a:rPr lang="fr-CA" dirty="0" smtClean="0"/>
              <a:t> </a:t>
            </a:r>
            <a:endParaRPr lang="fr-CA" dirty="0"/>
          </a:p>
          <a:p>
            <a:pPr marL="2628900" lvl="5" indent="-342900">
              <a:buFont typeface="Arial" panose="020B0604020202020204" pitchFamily="34" charset="0"/>
              <a:buChar char="•"/>
            </a:pPr>
            <a:endParaRPr lang="fr-CA" sz="2000" dirty="0"/>
          </a:p>
          <a:p>
            <a:pPr lvl="3"/>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smtClean="0"/>
          </a:p>
          <a:p>
            <a:pPr marL="1543050" lvl="3" indent="-171450">
              <a:buFont typeface="Wingdings" panose="05000000000000000000" pitchFamily="2" charset="2"/>
              <a:buChar char="Ø"/>
            </a:pPr>
            <a:endParaRPr lang="fr-CA" sz="2000" dirty="0"/>
          </a:p>
          <a:p>
            <a:pPr marL="1543050" lvl="3" indent="-171450">
              <a:buFont typeface="Wingdings" panose="05000000000000000000" pitchFamily="2" charset="2"/>
              <a:buChar char="Ø"/>
            </a:pPr>
            <a:endParaRPr lang="fr-CA" sz="2000" dirty="0"/>
          </a:p>
          <a:p>
            <a:pPr lvl="3"/>
            <a:endParaRPr lang="fr-CA" sz="1600" b="1" dirty="0"/>
          </a:p>
          <a:p>
            <a:pPr lvl="3"/>
            <a:endParaRPr lang="fr-CA" sz="1600" b="1" dirty="0"/>
          </a:p>
          <a:p>
            <a:endParaRPr lang="fr-CA" sz="2000" dirty="0" smtClean="0"/>
          </a:p>
          <a:p>
            <a:endParaRPr lang="fr-CA" sz="2000" b="1" dirty="0"/>
          </a:p>
          <a:p>
            <a:endParaRPr lang="fr-CA" sz="2000" b="1" dirty="0" smtClean="0"/>
          </a:p>
          <a:p>
            <a:endParaRPr lang="fr-CA" sz="800" b="1" dirty="0" smtClean="0"/>
          </a:p>
          <a:p>
            <a:pPr lvl="3"/>
            <a:endParaRPr lang="fr-CA" sz="1600" b="1" dirty="0" smtClean="0"/>
          </a:p>
          <a:p>
            <a:pPr lvl="3"/>
            <a:endParaRPr lang="fr-CA" sz="2000" b="1" dirty="0"/>
          </a:p>
        </p:txBody>
      </p:sp>
    </p:spTree>
    <p:extLst>
      <p:ext uri="{BB962C8B-B14F-4D97-AF65-F5344CB8AC3E}">
        <p14:creationId xmlns:p14="http://schemas.microsoft.com/office/powerpoint/2010/main" val="317004949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21" end="21"/>
                                            </p:txEl>
                                          </p:spTgt>
                                        </p:tgtEl>
                                        <p:attrNameLst>
                                          <p:attrName>style.visibility</p:attrName>
                                        </p:attrNameLst>
                                      </p:cBhvr>
                                      <p:to>
                                        <p:strVal val="visible"/>
                                      </p:to>
                                    </p:set>
                                    <p:animEffect transition="in" filter="fade">
                                      <p:cBhvr>
                                        <p:cTn id="42" dur="1000"/>
                                        <p:tgtEl>
                                          <p:spTgt spid="10">
                                            <p:txEl>
                                              <p:pRg st="21" end="21"/>
                                            </p:txEl>
                                          </p:spTgt>
                                        </p:tgtEl>
                                      </p:cBhvr>
                                    </p:animEffect>
                                    <p:anim calcmode="lin" valueType="num">
                                      <p:cBhvr>
                                        <p:cTn id="43" dur="1000" fill="hold"/>
                                        <p:tgtEl>
                                          <p:spTgt spid="10">
                                            <p:txEl>
                                              <p:pRg st="21" end="21"/>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21" end="2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8" end="18"/>
                                            </p:txEl>
                                          </p:spTgt>
                                        </p:tgtEl>
                                        <p:attrNameLst>
                                          <p:attrName>style.visibility</p:attrName>
                                        </p:attrNameLst>
                                      </p:cBhvr>
                                      <p:to>
                                        <p:strVal val="visible"/>
                                      </p:to>
                                    </p:set>
                                    <p:animEffect transition="in" filter="fade">
                                      <p:cBhvr>
                                        <p:cTn id="49" dur="1000"/>
                                        <p:tgtEl>
                                          <p:spTgt spid="10">
                                            <p:txEl>
                                              <p:pRg st="18" end="18"/>
                                            </p:txEl>
                                          </p:spTgt>
                                        </p:tgtEl>
                                      </p:cBhvr>
                                    </p:animEffect>
                                    <p:anim calcmode="lin" valueType="num">
                                      <p:cBhvr>
                                        <p:cTn id="50" dur="1000" fill="hold"/>
                                        <p:tgtEl>
                                          <p:spTgt spid="10">
                                            <p:txEl>
                                              <p:pRg st="18" end="1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8" end="1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DÉVELOPPEMENT DE L</a:t>
            </a:r>
            <a:r>
              <a:rPr lang="fr-CA" sz="4400" b="1" i="1" dirty="0">
                <a:solidFill>
                  <a:srgbClr val="FFFF00"/>
                </a:solidFill>
              </a:rPr>
              <a:t>’</a:t>
            </a:r>
            <a:r>
              <a:rPr lang="en-CA" sz="4400" b="1" i="1" dirty="0">
                <a:solidFill>
                  <a:srgbClr val="FFFF00"/>
                </a:solidFill>
              </a:rPr>
              <a:t>AUTONOMIE</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Slide Number Placeholder 5"/>
          <p:cNvSpPr>
            <a:spLocks noGrp="1"/>
          </p:cNvSpPr>
          <p:nvPr>
            <p:ph type="sldNum" sz="quarter" idx="12"/>
            <p:custDataLst>
              <p:tags r:id="rId4"/>
            </p:custDataLst>
          </p:nvPr>
        </p:nvSpPr>
        <p:spPr/>
        <p:txBody>
          <a:bodyPr/>
          <a:lstStyle/>
          <a:p>
            <a:fld id="{39D1954C-0CE5-4062-9D93-4B5A6F9BC0F3}" type="slidenum">
              <a:rPr lang="en-US" smtClean="0"/>
              <a:pPr/>
              <a:t>28</a:t>
            </a:fld>
            <a:endParaRPr lang="en-US"/>
          </a:p>
        </p:txBody>
      </p:sp>
      <p:graphicFrame>
        <p:nvGraphicFramePr>
          <p:cNvPr id="8" name="Diagram 7"/>
          <p:cNvGraphicFramePr/>
          <p:nvPr>
            <p:custDataLst>
              <p:tags r:id="rId5"/>
            </p:custDataLst>
            <p:extLst>
              <p:ext uri="{D42A27DB-BD31-4B8C-83A1-F6EECF244321}">
                <p14:modId xmlns:p14="http://schemas.microsoft.com/office/powerpoint/2010/main" val="2029189791"/>
              </p:ext>
            </p:extLst>
          </p:nvPr>
        </p:nvGraphicFramePr>
        <p:xfrm>
          <a:off x="155574" y="1065213"/>
          <a:ext cx="8759826" cy="56403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83248466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graphicEl>
                                              <a:dgm id="{D706376C-924F-48DE-B1CD-D29E55C6F255}"/>
                                            </p:graphicEl>
                                          </p:spTgt>
                                        </p:tgtEl>
                                        <p:attrNameLst>
                                          <p:attrName>style.visibility</p:attrName>
                                        </p:attrNameLst>
                                      </p:cBhvr>
                                      <p:to>
                                        <p:strVal val="visible"/>
                                      </p:to>
                                    </p:set>
                                    <p:animEffect transition="in" filter="fade">
                                      <p:cBhvr>
                                        <p:cTn id="7" dur="1000"/>
                                        <p:tgtEl>
                                          <p:spTgt spid="8">
                                            <p:graphicEl>
                                              <a:dgm id="{D706376C-924F-48DE-B1CD-D29E55C6F255}"/>
                                            </p:graphicEl>
                                          </p:spTgt>
                                        </p:tgtEl>
                                      </p:cBhvr>
                                    </p:animEffect>
                                    <p:anim calcmode="lin" valueType="num">
                                      <p:cBhvr>
                                        <p:cTn id="8" dur="1000" fill="hold"/>
                                        <p:tgtEl>
                                          <p:spTgt spid="8">
                                            <p:graphicEl>
                                              <a:dgm id="{D706376C-924F-48DE-B1CD-D29E55C6F255}"/>
                                            </p:graphicEl>
                                          </p:spTgt>
                                        </p:tgtEl>
                                        <p:attrNameLst>
                                          <p:attrName>ppt_x</p:attrName>
                                        </p:attrNameLst>
                                      </p:cBhvr>
                                      <p:tavLst>
                                        <p:tav tm="0">
                                          <p:val>
                                            <p:strVal val="#ppt_x"/>
                                          </p:val>
                                        </p:tav>
                                        <p:tav tm="100000">
                                          <p:val>
                                            <p:strVal val="#ppt_x"/>
                                          </p:val>
                                        </p:tav>
                                      </p:tavLst>
                                    </p:anim>
                                    <p:anim calcmode="lin" valueType="num">
                                      <p:cBhvr>
                                        <p:cTn id="9" dur="1000" fill="hold"/>
                                        <p:tgtEl>
                                          <p:spTgt spid="8">
                                            <p:graphicEl>
                                              <a:dgm id="{D706376C-924F-48DE-B1CD-D29E55C6F255}"/>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graphicEl>
                                              <a:dgm id="{4716A522-BF7D-4052-A251-EEC64934AA12}"/>
                                            </p:graphicEl>
                                          </p:spTgt>
                                        </p:tgtEl>
                                        <p:attrNameLst>
                                          <p:attrName>style.visibility</p:attrName>
                                        </p:attrNameLst>
                                      </p:cBhvr>
                                      <p:to>
                                        <p:strVal val="visible"/>
                                      </p:to>
                                    </p:set>
                                    <p:animEffect transition="in" filter="fade">
                                      <p:cBhvr>
                                        <p:cTn id="14" dur="1000"/>
                                        <p:tgtEl>
                                          <p:spTgt spid="8">
                                            <p:graphicEl>
                                              <a:dgm id="{4716A522-BF7D-4052-A251-EEC64934AA12}"/>
                                            </p:graphicEl>
                                          </p:spTgt>
                                        </p:tgtEl>
                                      </p:cBhvr>
                                    </p:animEffect>
                                    <p:anim calcmode="lin" valueType="num">
                                      <p:cBhvr>
                                        <p:cTn id="15" dur="1000" fill="hold"/>
                                        <p:tgtEl>
                                          <p:spTgt spid="8">
                                            <p:graphicEl>
                                              <a:dgm id="{4716A522-BF7D-4052-A251-EEC64934AA12}"/>
                                            </p:graphicEl>
                                          </p:spTgt>
                                        </p:tgtEl>
                                        <p:attrNameLst>
                                          <p:attrName>ppt_x</p:attrName>
                                        </p:attrNameLst>
                                      </p:cBhvr>
                                      <p:tavLst>
                                        <p:tav tm="0">
                                          <p:val>
                                            <p:strVal val="#ppt_x"/>
                                          </p:val>
                                        </p:tav>
                                        <p:tav tm="100000">
                                          <p:val>
                                            <p:strVal val="#ppt_x"/>
                                          </p:val>
                                        </p:tav>
                                      </p:tavLst>
                                    </p:anim>
                                    <p:anim calcmode="lin" valueType="num">
                                      <p:cBhvr>
                                        <p:cTn id="16" dur="1000" fill="hold"/>
                                        <p:tgtEl>
                                          <p:spTgt spid="8">
                                            <p:graphicEl>
                                              <a:dgm id="{4716A522-BF7D-4052-A251-EEC64934AA12}"/>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graphicEl>
                                              <a:dgm id="{08EEA966-B8DB-4824-88D7-46B8DCADCD44}"/>
                                            </p:graphicEl>
                                          </p:spTgt>
                                        </p:tgtEl>
                                        <p:attrNameLst>
                                          <p:attrName>style.visibility</p:attrName>
                                        </p:attrNameLst>
                                      </p:cBhvr>
                                      <p:to>
                                        <p:strVal val="visible"/>
                                      </p:to>
                                    </p:set>
                                    <p:animEffect transition="in" filter="fade">
                                      <p:cBhvr>
                                        <p:cTn id="21" dur="1000"/>
                                        <p:tgtEl>
                                          <p:spTgt spid="8">
                                            <p:graphicEl>
                                              <a:dgm id="{08EEA966-B8DB-4824-88D7-46B8DCADCD44}"/>
                                            </p:graphicEl>
                                          </p:spTgt>
                                        </p:tgtEl>
                                      </p:cBhvr>
                                    </p:animEffect>
                                    <p:anim calcmode="lin" valueType="num">
                                      <p:cBhvr>
                                        <p:cTn id="22" dur="1000" fill="hold"/>
                                        <p:tgtEl>
                                          <p:spTgt spid="8">
                                            <p:graphicEl>
                                              <a:dgm id="{08EEA966-B8DB-4824-88D7-46B8DCADCD44}"/>
                                            </p:graphicEl>
                                          </p:spTgt>
                                        </p:tgtEl>
                                        <p:attrNameLst>
                                          <p:attrName>ppt_x</p:attrName>
                                        </p:attrNameLst>
                                      </p:cBhvr>
                                      <p:tavLst>
                                        <p:tav tm="0">
                                          <p:val>
                                            <p:strVal val="#ppt_x"/>
                                          </p:val>
                                        </p:tav>
                                        <p:tav tm="100000">
                                          <p:val>
                                            <p:strVal val="#ppt_x"/>
                                          </p:val>
                                        </p:tav>
                                      </p:tavLst>
                                    </p:anim>
                                    <p:anim calcmode="lin" valueType="num">
                                      <p:cBhvr>
                                        <p:cTn id="23" dur="1000" fill="hold"/>
                                        <p:tgtEl>
                                          <p:spTgt spid="8">
                                            <p:graphicEl>
                                              <a:dgm id="{08EEA966-B8DB-4824-88D7-46B8DCADCD44}"/>
                                            </p:graphic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8">
                                            <p:graphicEl>
                                              <a:dgm id="{03F8D476-E966-4963-AFC5-61BD3A2F3BBC}"/>
                                            </p:graphicEl>
                                          </p:spTgt>
                                        </p:tgtEl>
                                        <p:attrNameLst>
                                          <p:attrName>style.visibility</p:attrName>
                                        </p:attrNameLst>
                                      </p:cBhvr>
                                      <p:to>
                                        <p:strVal val="visible"/>
                                      </p:to>
                                    </p:set>
                                    <p:animEffect transition="in" filter="fade">
                                      <p:cBhvr>
                                        <p:cTn id="26" dur="1000"/>
                                        <p:tgtEl>
                                          <p:spTgt spid="8">
                                            <p:graphicEl>
                                              <a:dgm id="{03F8D476-E966-4963-AFC5-61BD3A2F3BBC}"/>
                                            </p:graphicEl>
                                          </p:spTgt>
                                        </p:tgtEl>
                                      </p:cBhvr>
                                    </p:animEffect>
                                    <p:anim calcmode="lin" valueType="num">
                                      <p:cBhvr>
                                        <p:cTn id="27" dur="1000" fill="hold"/>
                                        <p:tgtEl>
                                          <p:spTgt spid="8">
                                            <p:graphicEl>
                                              <a:dgm id="{03F8D476-E966-4963-AFC5-61BD3A2F3BBC}"/>
                                            </p:graphicEl>
                                          </p:spTgt>
                                        </p:tgtEl>
                                        <p:attrNameLst>
                                          <p:attrName>ppt_x</p:attrName>
                                        </p:attrNameLst>
                                      </p:cBhvr>
                                      <p:tavLst>
                                        <p:tav tm="0">
                                          <p:val>
                                            <p:strVal val="#ppt_x"/>
                                          </p:val>
                                        </p:tav>
                                        <p:tav tm="100000">
                                          <p:val>
                                            <p:strVal val="#ppt_x"/>
                                          </p:val>
                                        </p:tav>
                                      </p:tavLst>
                                    </p:anim>
                                    <p:anim calcmode="lin" valueType="num">
                                      <p:cBhvr>
                                        <p:cTn id="28" dur="1000" fill="hold"/>
                                        <p:tgtEl>
                                          <p:spTgt spid="8">
                                            <p:graphicEl>
                                              <a:dgm id="{03F8D476-E966-4963-AFC5-61BD3A2F3BBC}"/>
                                            </p:graphic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8">
                                            <p:graphicEl>
                                              <a:dgm id="{4AFE6820-422B-4946-B2D9-7EF5A2A4E0CE}"/>
                                            </p:graphicEl>
                                          </p:spTgt>
                                        </p:tgtEl>
                                        <p:attrNameLst>
                                          <p:attrName>style.visibility</p:attrName>
                                        </p:attrNameLst>
                                      </p:cBhvr>
                                      <p:to>
                                        <p:strVal val="visible"/>
                                      </p:to>
                                    </p:set>
                                    <p:animEffect transition="in" filter="fade">
                                      <p:cBhvr>
                                        <p:cTn id="33" dur="1000"/>
                                        <p:tgtEl>
                                          <p:spTgt spid="8">
                                            <p:graphicEl>
                                              <a:dgm id="{4AFE6820-422B-4946-B2D9-7EF5A2A4E0CE}"/>
                                            </p:graphicEl>
                                          </p:spTgt>
                                        </p:tgtEl>
                                      </p:cBhvr>
                                    </p:animEffect>
                                    <p:anim calcmode="lin" valueType="num">
                                      <p:cBhvr>
                                        <p:cTn id="34" dur="1000" fill="hold"/>
                                        <p:tgtEl>
                                          <p:spTgt spid="8">
                                            <p:graphicEl>
                                              <a:dgm id="{4AFE6820-422B-4946-B2D9-7EF5A2A4E0CE}"/>
                                            </p:graphicEl>
                                          </p:spTgt>
                                        </p:tgtEl>
                                        <p:attrNameLst>
                                          <p:attrName>ppt_x</p:attrName>
                                        </p:attrNameLst>
                                      </p:cBhvr>
                                      <p:tavLst>
                                        <p:tav tm="0">
                                          <p:val>
                                            <p:strVal val="#ppt_x"/>
                                          </p:val>
                                        </p:tav>
                                        <p:tav tm="100000">
                                          <p:val>
                                            <p:strVal val="#ppt_x"/>
                                          </p:val>
                                        </p:tav>
                                      </p:tavLst>
                                    </p:anim>
                                    <p:anim calcmode="lin" valueType="num">
                                      <p:cBhvr>
                                        <p:cTn id="35" dur="1000" fill="hold"/>
                                        <p:tgtEl>
                                          <p:spTgt spid="8">
                                            <p:graphicEl>
                                              <a:dgm id="{4AFE6820-422B-4946-B2D9-7EF5A2A4E0CE}"/>
                                            </p:graphic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8">
                                            <p:graphicEl>
                                              <a:dgm id="{4681FFDF-9FA8-43D3-918A-4E9FE447559E}"/>
                                            </p:graphicEl>
                                          </p:spTgt>
                                        </p:tgtEl>
                                        <p:attrNameLst>
                                          <p:attrName>style.visibility</p:attrName>
                                        </p:attrNameLst>
                                      </p:cBhvr>
                                      <p:to>
                                        <p:strVal val="visible"/>
                                      </p:to>
                                    </p:set>
                                    <p:animEffect transition="in" filter="fade">
                                      <p:cBhvr>
                                        <p:cTn id="38" dur="1000"/>
                                        <p:tgtEl>
                                          <p:spTgt spid="8">
                                            <p:graphicEl>
                                              <a:dgm id="{4681FFDF-9FA8-43D3-918A-4E9FE447559E}"/>
                                            </p:graphicEl>
                                          </p:spTgt>
                                        </p:tgtEl>
                                      </p:cBhvr>
                                    </p:animEffect>
                                    <p:anim calcmode="lin" valueType="num">
                                      <p:cBhvr>
                                        <p:cTn id="39" dur="1000" fill="hold"/>
                                        <p:tgtEl>
                                          <p:spTgt spid="8">
                                            <p:graphicEl>
                                              <a:dgm id="{4681FFDF-9FA8-43D3-918A-4E9FE447559E}"/>
                                            </p:graphicEl>
                                          </p:spTgt>
                                        </p:tgtEl>
                                        <p:attrNameLst>
                                          <p:attrName>ppt_x</p:attrName>
                                        </p:attrNameLst>
                                      </p:cBhvr>
                                      <p:tavLst>
                                        <p:tav tm="0">
                                          <p:val>
                                            <p:strVal val="#ppt_x"/>
                                          </p:val>
                                        </p:tav>
                                        <p:tav tm="100000">
                                          <p:val>
                                            <p:strVal val="#ppt_x"/>
                                          </p:val>
                                        </p:tav>
                                      </p:tavLst>
                                    </p:anim>
                                    <p:anim calcmode="lin" valueType="num">
                                      <p:cBhvr>
                                        <p:cTn id="40" dur="1000" fill="hold"/>
                                        <p:tgtEl>
                                          <p:spTgt spid="8">
                                            <p:graphicEl>
                                              <a:dgm id="{4681FFDF-9FA8-43D3-918A-4E9FE447559E}"/>
                                            </p:graphic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8">
                                            <p:graphicEl>
                                              <a:dgm id="{A2ABE97A-CF0F-48D3-BF5A-9A62ABB91D05}"/>
                                            </p:graphicEl>
                                          </p:spTgt>
                                        </p:tgtEl>
                                        <p:attrNameLst>
                                          <p:attrName>style.visibility</p:attrName>
                                        </p:attrNameLst>
                                      </p:cBhvr>
                                      <p:to>
                                        <p:strVal val="visible"/>
                                      </p:to>
                                    </p:set>
                                    <p:animEffect transition="in" filter="fade">
                                      <p:cBhvr>
                                        <p:cTn id="45" dur="1000"/>
                                        <p:tgtEl>
                                          <p:spTgt spid="8">
                                            <p:graphicEl>
                                              <a:dgm id="{A2ABE97A-CF0F-48D3-BF5A-9A62ABB91D05}"/>
                                            </p:graphicEl>
                                          </p:spTgt>
                                        </p:tgtEl>
                                      </p:cBhvr>
                                    </p:animEffect>
                                    <p:anim calcmode="lin" valueType="num">
                                      <p:cBhvr>
                                        <p:cTn id="46" dur="1000" fill="hold"/>
                                        <p:tgtEl>
                                          <p:spTgt spid="8">
                                            <p:graphicEl>
                                              <a:dgm id="{A2ABE97A-CF0F-48D3-BF5A-9A62ABB91D05}"/>
                                            </p:graphicEl>
                                          </p:spTgt>
                                        </p:tgtEl>
                                        <p:attrNameLst>
                                          <p:attrName>ppt_x</p:attrName>
                                        </p:attrNameLst>
                                      </p:cBhvr>
                                      <p:tavLst>
                                        <p:tav tm="0">
                                          <p:val>
                                            <p:strVal val="#ppt_x"/>
                                          </p:val>
                                        </p:tav>
                                        <p:tav tm="100000">
                                          <p:val>
                                            <p:strVal val="#ppt_x"/>
                                          </p:val>
                                        </p:tav>
                                      </p:tavLst>
                                    </p:anim>
                                    <p:anim calcmode="lin" valueType="num">
                                      <p:cBhvr>
                                        <p:cTn id="47" dur="1000" fill="hold"/>
                                        <p:tgtEl>
                                          <p:spTgt spid="8">
                                            <p:graphicEl>
                                              <a:dgm id="{A2ABE97A-CF0F-48D3-BF5A-9A62ABB91D05}"/>
                                            </p:graphic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8">
                                            <p:graphicEl>
                                              <a:dgm id="{073EC20F-6358-4116-B977-C0737F9E7927}"/>
                                            </p:graphicEl>
                                          </p:spTgt>
                                        </p:tgtEl>
                                        <p:attrNameLst>
                                          <p:attrName>style.visibility</p:attrName>
                                        </p:attrNameLst>
                                      </p:cBhvr>
                                      <p:to>
                                        <p:strVal val="visible"/>
                                      </p:to>
                                    </p:set>
                                    <p:animEffect transition="in" filter="fade">
                                      <p:cBhvr>
                                        <p:cTn id="50" dur="1000"/>
                                        <p:tgtEl>
                                          <p:spTgt spid="8">
                                            <p:graphicEl>
                                              <a:dgm id="{073EC20F-6358-4116-B977-C0737F9E7927}"/>
                                            </p:graphicEl>
                                          </p:spTgt>
                                        </p:tgtEl>
                                      </p:cBhvr>
                                    </p:animEffect>
                                    <p:anim calcmode="lin" valueType="num">
                                      <p:cBhvr>
                                        <p:cTn id="51" dur="1000" fill="hold"/>
                                        <p:tgtEl>
                                          <p:spTgt spid="8">
                                            <p:graphicEl>
                                              <a:dgm id="{073EC20F-6358-4116-B977-C0737F9E7927}"/>
                                            </p:graphicEl>
                                          </p:spTgt>
                                        </p:tgtEl>
                                        <p:attrNameLst>
                                          <p:attrName>ppt_x</p:attrName>
                                        </p:attrNameLst>
                                      </p:cBhvr>
                                      <p:tavLst>
                                        <p:tav tm="0">
                                          <p:val>
                                            <p:strVal val="#ppt_x"/>
                                          </p:val>
                                        </p:tav>
                                        <p:tav tm="100000">
                                          <p:val>
                                            <p:strVal val="#ppt_x"/>
                                          </p:val>
                                        </p:tav>
                                      </p:tavLst>
                                    </p:anim>
                                    <p:anim calcmode="lin" valueType="num">
                                      <p:cBhvr>
                                        <p:cTn id="52" dur="1000" fill="hold"/>
                                        <p:tgtEl>
                                          <p:spTgt spid="8">
                                            <p:graphicEl>
                                              <a:dgm id="{073EC20F-6358-4116-B977-C0737F9E7927}"/>
                                            </p:graphic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8">
                                            <p:graphicEl>
                                              <a:dgm id="{F23CB1AB-D370-422F-BD0F-C7DA6CB6E00A}"/>
                                            </p:graphicEl>
                                          </p:spTgt>
                                        </p:tgtEl>
                                        <p:attrNameLst>
                                          <p:attrName>style.visibility</p:attrName>
                                        </p:attrNameLst>
                                      </p:cBhvr>
                                      <p:to>
                                        <p:strVal val="visible"/>
                                      </p:to>
                                    </p:set>
                                    <p:animEffect transition="in" filter="fade">
                                      <p:cBhvr>
                                        <p:cTn id="55" dur="1000"/>
                                        <p:tgtEl>
                                          <p:spTgt spid="8">
                                            <p:graphicEl>
                                              <a:dgm id="{F23CB1AB-D370-422F-BD0F-C7DA6CB6E00A}"/>
                                            </p:graphicEl>
                                          </p:spTgt>
                                        </p:tgtEl>
                                      </p:cBhvr>
                                    </p:animEffect>
                                    <p:anim calcmode="lin" valueType="num">
                                      <p:cBhvr>
                                        <p:cTn id="56" dur="1000" fill="hold"/>
                                        <p:tgtEl>
                                          <p:spTgt spid="8">
                                            <p:graphicEl>
                                              <a:dgm id="{F23CB1AB-D370-422F-BD0F-C7DA6CB6E00A}"/>
                                            </p:graphicEl>
                                          </p:spTgt>
                                        </p:tgtEl>
                                        <p:attrNameLst>
                                          <p:attrName>ppt_x</p:attrName>
                                        </p:attrNameLst>
                                      </p:cBhvr>
                                      <p:tavLst>
                                        <p:tav tm="0">
                                          <p:val>
                                            <p:strVal val="#ppt_x"/>
                                          </p:val>
                                        </p:tav>
                                        <p:tav tm="100000">
                                          <p:val>
                                            <p:strVal val="#ppt_x"/>
                                          </p:val>
                                        </p:tav>
                                      </p:tavLst>
                                    </p:anim>
                                    <p:anim calcmode="lin" valueType="num">
                                      <p:cBhvr>
                                        <p:cTn id="57" dur="1000" fill="hold"/>
                                        <p:tgtEl>
                                          <p:spTgt spid="8">
                                            <p:graphicEl>
                                              <a:dgm id="{F23CB1AB-D370-422F-BD0F-C7DA6CB6E00A}"/>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5"/>
</p:tagLst>
</file>

<file path=ppt/tags/tag6.xml><?xml version="1.0" encoding="utf-8"?>
<p:tagLst xmlns:a="http://schemas.openxmlformats.org/drawingml/2006/main" xmlns:r="http://schemas.openxmlformats.org/officeDocument/2006/relationships" xmlns:p="http://schemas.openxmlformats.org/presentationml/2006/main">
  <p:tag name="NUM" val="1"/>
</p:tagLst>
</file>

<file path=ppt/tags/tag7.xml><?xml version="1.0" encoding="utf-8"?>
<p:tagLst xmlns:a="http://schemas.openxmlformats.org/drawingml/2006/main" xmlns:r="http://schemas.openxmlformats.org/officeDocument/2006/relationships" xmlns:p="http://schemas.openxmlformats.org/presentationml/2006/main">
  <p:tag name="NUM" val="2"/>
</p:tagLst>
</file>

<file path=ppt/tags/tag8.xml><?xml version="1.0" encoding="utf-8"?>
<p:tagLst xmlns:a="http://schemas.openxmlformats.org/drawingml/2006/main" xmlns:r="http://schemas.openxmlformats.org/officeDocument/2006/relationships" xmlns:p="http://schemas.openxmlformats.org/presentationml/2006/main">
  <p:tag name="NUM" val="3"/>
</p:tagLst>
</file>

<file path=ppt/tags/tag9.xml><?xml version="1.0" encoding="utf-8"?>
<p:tagLst xmlns:a="http://schemas.openxmlformats.org/drawingml/2006/main" xmlns:r="http://schemas.openxmlformats.org/officeDocument/2006/relationships" xmlns:p="http://schemas.openxmlformats.org/presentationml/2006/main">
  <p:tag name="NUM" val="4"/>
</p:tagLst>
</file>

<file path=ppt/tags/tag10.xml><?xml version="1.0" encoding="utf-8"?>
<p:tagLst xmlns:a="http://schemas.openxmlformats.org/drawingml/2006/main" xmlns:r="http://schemas.openxmlformats.org/officeDocument/2006/relationships" xmlns:p="http://schemas.openxmlformats.org/presentationml/2006/main">
  <p:tag name="NUM" val="5"/>
</p:tagLst>
</file>

<file path=ppt/tags/tag11.xml><?xml version="1.0" encoding="utf-8"?>
<p:tagLst xmlns:a="http://schemas.openxmlformats.org/drawingml/2006/main" xmlns:r="http://schemas.openxmlformats.org/officeDocument/2006/relationships" xmlns:p="http://schemas.openxmlformats.org/presentationml/2006/main">
  <p:tag name="NUM" val="1"/>
</p:tagLst>
</file>

<file path=ppt/tags/tag12.xml><?xml version="1.0" encoding="utf-8"?>
<p:tagLst xmlns:a="http://schemas.openxmlformats.org/drawingml/2006/main" xmlns:r="http://schemas.openxmlformats.org/officeDocument/2006/relationships" xmlns:p="http://schemas.openxmlformats.org/presentationml/2006/main">
  <p:tag name="NUM" val="2"/>
</p:tagLst>
</file>

<file path=ppt/tags/tag13.xml><?xml version="1.0" encoding="utf-8"?>
<p:tagLst xmlns:a="http://schemas.openxmlformats.org/drawingml/2006/main" xmlns:r="http://schemas.openxmlformats.org/officeDocument/2006/relationships" xmlns:p="http://schemas.openxmlformats.org/presentationml/2006/main">
  <p:tag name="NUM" val="3"/>
</p:tagLst>
</file>

<file path=ppt/tags/tag14.xml><?xml version="1.0" encoding="utf-8"?>
<p:tagLst xmlns:a="http://schemas.openxmlformats.org/drawingml/2006/main" xmlns:r="http://schemas.openxmlformats.org/officeDocument/2006/relationships" xmlns:p="http://schemas.openxmlformats.org/presentationml/2006/main">
  <p:tag name="NUM" val="4"/>
</p:tagLst>
</file>

<file path=ppt/tags/tag15.xml><?xml version="1.0" encoding="utf-8"?>
<p:tagLst xmlns:a="http://schemas.openxmlformats.org/drawingml/2006/main" xmlns:r="http://schemas.openxmlformats.org/officeDocument/2006/relationships" xmlns:p="http://schemas.openxmlformats.org/presentationml/2006/main">
  <p:tag name="NUM" val="5"/>
</p:tagLst>
</file>

<file path=ppt/tags/tag16.xml><?xml version="1.0" encoding="utf-8"?>
<p:tagLst xmlns:a="http://schemas.openxmlformats.org/drawingml/2006/main" xmlns:r="http://schemas.openxmlformats.org/officeDocument/2006/relationships" xmlns:p="http://schemas.openxmlformats.org/presentationml/2006/main">
  <p:tag name="NUM" val="1"/>
</p:tagLst>
</file>

<file path=ppt/tags/tag17.xml><?xml version="1.0" encoding="utf-8"?>
<p:tagLst xmlns:a="http://schemas.openxmlformats.org/drawingml/2006/main" xmlns:r="http://schemas.openxmlformats.org/officeDocument/2006/relationships" xmlns:p="http://schemas.openxmlformats.org/presentationml/2006/main">
  <p:tag name="NUM" val="2"/>
</p:tagLst>
</file>

<file path=ppt/tags/tag18.xml><?xml version="1.0" encoding="utf-8"?>
<p:tagLst xmlns:a="http://schemas.openxmlformats.org/drawingml/2006/main" xmlns:r="http://schemas.openxmlformats.org/officeDocument/2006/relationships" xmlns:p="http://schemas.openxmlformats.org/presentationml/2006/main">
  <p:tag name="NUM" val="3"/>
</p:tagLst>
</file>

<file path=ppt/tags/tag19.xml><?xml version="1.0" encoding="utf-8"?>
<p:tagLst xmlns:a="http://schemas.openxmlformats.org/drawingml/2006/main" xmlns:r="http://schemas.openxmlformats.org/officeDocument/2006/relationships" xmlns:p="http://schemas.openxmlformats.org/presentationml/2006/main">
  <p:tag name="NUM" val="4"/>
</p:tagLst>
</file>

<file path=ppt/tags/tag20.xml><?xml version="1.0" encoding="utf-8"?>
<p:tagLst xmlns:a="http://schemas.openxmlformats.org/drawingml/2006/main" xmlns:r="http://schemas.openxmlformats.org/officeDocument/2006/relationships" xmlns:p="http://schemas.openxmlformats.org/presentationml/2006/main">
  <p:tag name="NUM" val="5"/>
</p:tagLst>
</file>

<file path=ppt/tags/tag21.xml><?xml version="1.0" encoding="utf-8"?>
<p:tagLst xmlns:a="http://schemas.openxmlformats.org/drawingml/2006/main" xmlns:r="http://schemas.openxmlformats.org/officeDocument/2006/relationships" xmlns:p="http://schemas.openxmlformats.org/presentationml/2006/main">
  <p:tag name="NUM" val="1"/>
</p:tagLst>
</file>

<file path=ppt/tags/tag22.xml><?xml version="1.0" encoding="utf-8"?>
<p:tagLst xmlns:a="http://schemas.openxmlformats.org/drawingml/2006/main" xmlns:r="http://schemas.openxmlformats.org/officeDocument/2006/relationships" xmlns:p="http://schemas.openxmlformats.org/presentationml/2006/main">
  <p:tag name="NUM" val="2"/>
</p:tagLst>
</file>

<file path=ppt/tags/tag23.xml><?xml version="1.0" encoding="utf-8"?>
<p:tagLst xmlns:a="http://schemas.openxmlformats.org/drawingml/2006/main" xmlns:r="http://schemas.openxmlformats.org/officeDocument/2006/relationships" xmlns:p="http://schemas.openxmlformats.org/presentationml/2006/main">
  <p:tag name="NUM" val="3"/>
</p:tagLst>
</file>

<file path=ppt/tags/tag24.xml><?xml version="1.0" encoding="utf-8"?>
<p:tagLst xmlns:a="http://schemas.openxmlformats.org/drawingml/2006/main" xmlns:r="http://schemas.openxmlformats.org/officeDocument/2006/relationships" xmlns:p="http://schemas.openxmlformats.org/presentationml/2006/main">
  <p:tag name="NUM" val="4"/>
</p:tagLst>
</file>

<file path=ppt/tags/tag25.xml><?xml version="1.0" encoding="utf-8"?>
<p:tagLst xmlns:a="http://schemas.openxmlformats.org/drawingml/2006/main" xmlns:r="http://schemas.openxmlformats.org/officeDocument/2006/relationships" xmlns:p="http://schemas.openxmlformats.org/presentationml/2006/main">
  <p:tag name="NUM" val="5"/>
</p:tagLst>
</file>

<file path=ppt/tags/tag26.xml><?xml version="1.0" encoding="utf-8"?>
<p:tagLst xmlns:a="http://schemas.openxmlformats.org/drawingml/2006/main" xmlns:r="http://schemas.openxmlformats.org/officeDocument/2006/relationships" xmlns:p="http://schemas.openxmlformats.org/presentationml/2006/main">
  <p:tag name="NUM" val="1"/>
</p:tagLst>
</file>

<file path=ppt/tags/tag27.xml><?xml version="1.0" encoding="utf-8"?>
<p:tagLst xmlns:a="http://schemas.openxmlformats.org/drawingml/2006/main" xmlns:r="http://schemas.openxmlformats.org/officeDocument/2006/relationships" xmlns:p="http://schemas.openxmlformats.org/presentationml/2006/main">
  <p:tag name="NUM" val="2"/>
</p:tagLst>
</file>

<file path=ppt/tags/tag28.xml><?xml version="1.0" encoding="utf-8"?>
<p:tagLst xmlns:a="http://schemas.openxmlformats.org/drawingml/2006/main" xmlns:r="http://schemas.openxmlformats.org/officeDocument/2006/relationships" xmlns:p="http://schemas.openxmlformats.org/presentationml/2006/main">
  <p:tag name="NUM" val="3"/>
</p:tagLst>
</file>

<file path=ppt/tags/tag29.xml><?xml version="1.0" encoding="utf-8"?>
<p:tagLst xmlns:a="http://schemas.openxmlformats.org/drawingml/2006/main" xmlns:r="http://schemas.openxmlformats.org/officeDocument/2006/relationships" xmlns:p="http://schemas.openxmlformats.org/presentationml/2006/main">
  <p:tag name="NUM" val="4"/>
</p:tagLst>
</file>

<file path=ppt/tags/tag30.xml><?xml version="1.0" encoding="utf-8"?>
<p:tagLst xmlns:a="http://schemas.openxmlformats.org/drawingml/2006/main" xmlns:r="http://schemas.openxmlformats.org/officeDocument/2006/relationships" xmlns:p="http://schemas.openxmlformats.org/presentationml/2006/main">
  <p:tag name="NUM" val="5"/>
</p:tagLst>
</file>

<file path=ppt/tags/tag31.xml><?xml version="1.0" encoding="utf-8"?>
<p:tagLst xmlns:a="http://schemas.openxmlformats.org/drawingml/2006/main" xmlns:r="http://schemas.openxmlformats.org/officeDocument/2006/relationships" xmlns:p="http://schemas.openxmlformats.org/presentationml/2006/main">
  <p:tag name="NUM" val="1"/>
</p:tagLst>
</file>

<file path=ppt/tags/tag32.xml><?xml version="1.0" encoding="utf-8"?>
<p:tagLst xmlns:a="http://schemas.openxmlformats.org/drawingml/2006/main" xmlns:r="http://schemas.openxmlformats.org/officeDocument/2006/relationships" xmlns:p="http://schemas.openxmlformats.org/presentationml/2006/main">
  <p:tag name="NUM" val="2"/>
</p:tagLst>
</file>

<file path=ppt/tags/tag33.xml><?xml version="1.0" encoding="utf-8"?>
<p:tagLst xmlns:a="http://schemas.openxmlformats.org/drawingml/2006/main" xmlns:r="http://schemas.openxmlformats.org/officeDocument/2006/relationships" xmlns:p="http://schemas.openxmlformats.org/presentationml/2006/main">
  <p:tag name="NUM" val="3"/>
</p:tagLst>
</file>

<file path=ppt/tags/tag34.xml><?xml version="1.0" encoding="utf-8"?>
<p:tagLst xmlns:a="http://schemas.openxmlformats.org/drawingml/2006/main" xmlns:r="http://schemas.openxmlformats.org/officeDocument/2006/relationships" xmlns:p="http://schemas.openxmlformats.org/presentationml/2006/main">
  <p:tag name="NUM" val="4"/>
</p:tagLst>
</file>

<file path=ppt/tags/tag35.xml><?xml version="1.0" encoding="utf-8"?>
<p:tagLst xmlns:a="http://schemas.openxmlformats.org/drawingml/2006/main" xmlns:r="http://schemas.openxmlformats.org/officeDocument/2006/relationships" xmlns:p="http://schemas.openxmlformats.org/presentationml/2006/main">
  <p:tag name="NUM" val="5"/>
</p:tagLst>
</file>

<file path=ppt/tags/tag36.xml><?xml version="1.0" encoding="utf-8"?>
<p:tagLst xmlns:a="http://schemas.openxmlformats.org/drawingml/2006/main" xmlns:r="http://schemas.openxmlformats.org/officeDocument/2006/relationships" xmlns:p="http://schemas.openxmlformats.org/presentationml/2006/main">
  <p:tag name="NUM" val="1"/>
</p:tagLst>
</file>

<file path=ppt/tags/tag37.xml><?xml version="1.0" encoding="utf-8"?>
<p:tagLst xmlns:a="http://schemas.openxmlformats.org/drawingml/2006/main" xmlns:r="http://schemas.openxmlformats.org/officeDocument/2006/relationships" xmlns:p="http://schemas.openxmlformats.org/presentationml/2006/main">
  <p:tag name="NUM" val="2"/>
</p:tagLst>
</file>

<file path=ppt/tags/tag38.xml><?xml version="1.0" encoding="utf-8"?>
<p:tagLst xmlns:a="http://schemas.openxmlformats.org/drawingml/2006/main" xmlns:r="http://schemas.openxmlformats.org/officeDocument/2006/relationships" xmlns:p="http://schemas.openxmlformats.org/presentationml/2006/main">
  <p:tag name="NUM" val="3"/>
</p:tagLst>
</file>

<file path=ppt/tags/tag39.xml><?xml version="1.0" encoding="utf-8"?>
<p:tagLst xmlns:a="http://schemas.openxmlformats.org/drawingml/2006/main" xmlns:r="http://schemas.openxmlformats.org/officeDocument/2006/relationships" xmlns:p="http://schemas.openxmlformats.org/presentationml/2006/main">
  <p:tag name="NUM" val="4"/>
</p:tagLst>
</file>

<file path=ppt/tags/tag40.xml><?xml version="1.0" encoding="utf-8"?>
<p:tagLst xmlns:a="http://schemas.openxmlformats.org/drawingml/2006/main" xmlns:r="http://schemas.openxmlformats.org/officeDocument/2006/relationships" xmlns:p="http://schemas.openxmlformats.org/presentationml/2006/main">
  <p:tag name="NUM" val="5"/>
</p:tagLst>
</file>

<file path=ppt/tags/tag41.xml><?xml version="1.0" encoding="utf-8"?>
<p:tagLst xmlns:a="http://schemas.openxmlformats.org/drawingml/2006/main" xmlns:r="http://schemas.openxmlformats.org/officeDocument/2006/relationships" xmlns:p="http://schemas.openxmlformats.org/presentationml/2006/main">
  <p:tag name="NUM" val="1"/>
</p:tagLst>
</file>

<file path=ppt/tags/tag42.xml><?xml version="1.0" encoding="utf-8"?>
<p:tagLst xmlns:a="http://schemas.openxmlformats.org/drawingml/2006/main" xmlns:r="http://schemas.openxmlformats.org/officeDocument/2006/relationships" xmlns:p="http://schemas.openxmlformats.org/presentationml/2006/main">
  <p:tag name="NUM" val="2"/>
</p:tagLst>
</file>

<file path=ppt/tags/tag43.xml><?xml version="1.0" encoding="utf-8"?>
<p:tagLst xmlns:a="http://schemas.openxmlformats.org/drawingml/2006/main" xmlns:r="http://schemas.openxmlformats.org/officeDocument/2006/relationships" xmlns:p="http://schemas.openxmlformats.org/presentationml/2006/main">
  <p:tag name="NUM" val="3"/>
</p:tagLst>
</file>

<file path=ppt/tags/tag44.xml><?xml version="1.0" encoding="utf-8"?>
<p:tagLst xmlns:a="http://schemas.openxmlformats.org/drawingml/2006/main" xmlns:r="http://schemas.openxmlformats.org/officeDocument/2006/relationships" xmlns:p="http://schemas.openxmlformats.org/presentationml/2006/main">
  <p:tag name="NUM" val="4"/>
</p:tagLst>
</file>

<file path=ppt/tags/tag45.xml><?xml version="1.0" encoding="utf-8"?>
<p:tagLst xmlns:a="http://schemas.openxmlformats.org/drawingml/2006/main" xmlns:r="http://schemas.openxmlformats.org/officeDocument/2006/relationships" xmlns:p="http://schemas.openxmlformats.org/presentationml/2006/main">
  <p:tag name="NUM" val="5"/>
</p:tagLst>
</file>

<file path=ppt/tags/tag46.xml><?xml version="1.0" encoding="utf-8"?>
<p:tagLst xmlns:a="http://schemas.openxmlformats.org/drawingml/2006/main" xmlns:r="http://schemas.openxmlformats.org/officeDocument/2006/relationships" xmlns:p="http://schemas.openxmlformats.org/presentationml/2006/main">
  <p:tag name="NUM" val="1"/>
</p:tagLst>
</file>

<file path=ppt/tags/tag47.xml><?xml version="1.0" encoding="utf-8"?>
<p:tagLst xmlns:a="http://schemas.openxmlformats.org/drawingml/2006/main" xmlns:r="http://schemas.openxmlformats.org/officeDocument/2006/relationships" xmlns:p="http://schemas.openxmlformats.org/presentationml/2006/main">
  <p:tag name="NUM" val="2"/>
</p:tagLst>
</file>

<file path=ppt/tags/tag48.xml><?xml version="1.0" encoding="utf-8"?>
<p:tagLst xmlns:a="http://schemas.openxmlformats.org/drawingml/2006/main" xmlns:r="http://schemas.openxmlformats.org/officeDocument/2006/relationships" xmlns:p="http://schemas.openxmlformats.org/presentationml/2006/main">
  <p:tag name="NUM" val="3"/>
</p:tagLst>
</file>

<file path=ppt/tags/tag49.xml><?xml version="1.0" encoding="utf-8"?>
<p:tagLst xmlns:a="http://schemas.openxmlformats.org/drawingml/2006/main" xmlns:r="http://schemas.openxmlformats.org/officeDocument/2006/relationships" xmlns:p="http://schemas.openxmlformats.org/presentationml/2006/main">
  <p:tag name="NUM" val="4"/>
</p:tagLst>
</file>

<file path=ppt/tags/tag50.xml><?xml version="1.0" encoding="utf-8"?>
<p:tagLst xmlns:a="http://schemas.openxmlformats.org/drawingml/2006/main" xmlns:r="http://schemas.openxmlformats.org/officeDocument/2006/relationships" xmlns:p="http://schemas.openxmlformats.org/presentationml/2006/main">
  <p:tag name="NUM" val="5"/>
</p:tagLst>
</file>

<file path=ppt/tags/tag51.xml><?xml version="1.0" encoding="utf-8"?>
<p:tagLst xmlns:a="http://schemas.openxmlformats.org/drawingml/2006/main" xmlns:r="http://schemas.openxmlformats.org/officeDocument/2006/relationships" xmlns:p="http://schemas.openxmlformats.org/presentationml/2006/main">
  <p:tag name="NUM" val="1"/>
</p:tagLst>
</file>

<file path=ppt/tags/tag52.xml><?xml version="1.0" encoding="utf-8"?>
<p:tagLst xmlns:a="http://schemas.openxmlformats.org/drawingml/2006/main" xmlns:r="http://schemas.openxmlformats.org/officeDocument/2006/relationships" xmlns:p="http://schemas.openxmlformats.org/presentationml/2006/main">
  <p:tag name="NUM" val="2"/>
</p:tagLst>
</file>

<file path=ppt/tags/tag53.xml><?xml version="1.0" encoding="utf-8"?>
<p:tagLst xmlns:a="http://schemas.openxmlformats.org/drawingml/2006/main" xmlns:r="http://schemas.openxmlformats.org/officeDocument/2006/relationships" xmlns:p="http://schemas.openxmlformats.org/presentationml/2006/main">
  <p:tag name="NUM" val="3"/>
</p:tagLst>
</file>

<file path=ppt/tags/tag54.xml><?xml version="1.0" encoding="utf-8"?>
<p:tagLst xmlns:a="http://schemas.openxmlformats.org/drawingml/2006/main" xmlns:r="http://schemas.openxmlformats.org/officeDocument/2006/relationships" xmlns:p="http://schemas.openxmlformats.org/presentationml/2006/main">
  <p:tag name="NUM" val="4"/>
</p:tagLst>
</file>

<file path=ppt/tags/tag55.xml><?xml version="1.0" encoding="utf-8"?>
<p:tagLst xmlns:a="http://schemas.openxmlformats.org/drawingml/2006/main" xmlns:r="http://schemas.openxmlformats.org/officeDocument/2006/relationships" xmlns:p="http://schemas.openxmlformats.org/presentationml/2006/main">
  <p:tag name="NUM" val="5"/>
</p:tagLst>
</file>

<file path=ppt/tags/tag56.xml><?xml version="1.0" encoding="utf-8"?>
<p:tagLst xmlns:a="http://schemas.openxmlformats.org/drawingml/2006/main" xmlns:r="http://schemas.openxmlformats.org/officeDocument/2006/relationships" xmlns:p="http://schemas.openxmlformats.org/presentationml/2006/main">
  <p:tag name="NUM" val="1"/>
</p:tagLst>
</file>

<file path=ppt/tags/tag57.xml><?xml version="1.0" encoding="utf-8"?>
<p:tagLst xmlns:a="http://schemas.openxmlformats.org/drawingml/2006/main" xmlns:r="http://schemas.openxmlformats.org/officeDocument/2006/relationships" xmlns:p="http://schemas.openxmlformats.org/presentationml/2006/main">
  <p:tag name="NUM" val="2"/>
</p:tagLst>
</file>

<file path=ppt/tags/tag58.xml><?xml version="1.0" encoding="utf-8"?>
<p:tagLst xmlns:a="http://schemas.openxmlformats.org/drawingml/2006/main" xmlns:r="http://schemas.openxmlformats.org/officeDocument/2006/relationships" xmlns:p="http://schemas.openxmlformats.org/presentationml/2006/main">
  <p:tag name="NUM" val="3"/>
</p:tagLst>
</file>

<file path=ppt/tags/tag59.xml><?xml version="1.0" encoding="utf-8"?>
<p:tagLst xmlns:a="http://schemas.openxmlformats.org/drawingml/2006/main" xmlns:r="http://schemas.openxmlformats.org/officeDocument/2006/relationships" xmlns:p="http://schemas.openxmlformats.org/presentationml/2006/main">
  <p:tag name="NUM" val="4"/>
</p:tagLst>
</file>

<file path=ppt/tags/tag60.xml><?xml version="1.0" encoding="utf-8"?>
<p:tagLst xmlns:a="http://schemas.openxmlformats.org/drawingml/2006/main" xmlns:r="http://schemas.openxmlformats.org/officeDocument/2006/relationships" xmlns:p="http://schemas.openxmlformats.org/presentationml/2006/main">
  <p:tag name="NUM" val="5"/>
</p:tagLst>
</file>

<file path=ppt/tags/tag61.xml><?xml version="1.0" encoding="utf-8"?>
<p:tagLst xmlns:a="http://schemas.openxmlformats.org/drawingml/2006/main" xmlns:r="http://schemas.openxmlformats.org/officeDocument/2006/relationships" xmlns:p="http://schemas.openxmlformats.org/presentationml/2006/main">
  <p:tag name="NUM" val="1"/>
</p:tagLst>
</file>

<file path=ppt/tags/tag62.xml><?xml version="1.0" encoding="utf-8"?>
<p:tagLst xmlns:a="http://schemas.openxmlformats.org/drawingml/2006/main" xmlns:r="http://schemas.openxmlformats.org/officeDocument/2006/relationships" xmlns:p="http://schemas.openxmlformats.org/presentationml/2006/main">
  <p:tag name="NUM" val="2"/>
</p:tagLst>
</file>

<file path=ppt/tags/tag63.xml><?xml version="1.0" encoding="utf-8"?>
<p:tagLst xmlns:a="http://schemas.openxmlformats.org/drawingml/2006/main" xmlns:r="http://schemas.openxmlformats.org/officeDocument/2006/relationships" xmlns:p="http://schemas.openxmlformats.org/presentationml/2006/main">
  <p:tag name="NUM" val="3"/>
</p:tagLst>
</file>

<file path=ppt/tags/tag64.xml><?xml version="1.0" encoding="utf-8"?>
<p:tagLst xmlns:a="http://schemas.openxmlformats.org/drawingml/2006/main" xmlns:r="http://schemas.openxmlformats.org/officeDocument/2006/relationships" xmlns:p="http://schemas.openxmlformats.org/presentationml/2006/main">
  <p:tag name="NUM" val="4"/>
</p:tagLst>
</file>

<file path=ppt/tags/tag65.xml><?xml version="1.0" encoding="utf-8"?>
<p:tagLst xmlns:a="http://schemas.openxmlformats.org/drawingml/2006/main" xmlns:r="http://schemas.openxmlformats.org/officeDocument/2006/relationships" xmlns:p="http://schemas.openxmlformats.org/presentationml/2006/main">
  <p:tag name="NUM" val="5"/>
</p:tagLst>
</file>

<file path=ppt/tags/tag66.xml><?xml version="1.0" encoding="utf-8"?>
<p:tagLst xmlns:a="http://schemas.openxmlformats.org/drawingml/2006/main" xmlns:r="http://schemas.openxmlformats.org/officeDocument/2006/relationships" xmlns:p="http://schemas.openxmlformats.org/presentationml/2006/main">
  <p:tag name="NUM" val="1"/>
</p:tagLst>
</file>

<file path=ppt/tags/tag67.xml><?xml version="1.0" encoding="utf-8"?>
<p:tagLst xmlns:a="http://schemas.openxmlformats.org/drawingml/2006/main" xmlns:r="http://schemas.openxmlformats.org/officeDocument/2006/relationships" xmlns:p="http://schemas.openxmlformats.org/presentationml/2006/main">
  <p:tag name="NUM" val="2"/>
</p:tagLst>
</file>

<file path=ppt/tags/tag68.xml><?xml version="1.0" encoding="utf-8"?>
<p:tagLst xmlns:a="http://schemas.openxmlformats.org/drawingml/2006/main" xmlns:r="http://schemas.openxmlformats.org/officeDocument/2006/relationships" xmlns:p="http://schemas.openxmlformats.org/presentationml/2006/main">
  <p:tag name="NUM" val="3"/>
</p:tagLst>
</file>

<file path=ppt/tags/tag69.xml><?xml version="1.0" encoding="utf-8"?>
<p:tagLst xmlns:a="http://schemas.openxmlformats.org/drawingml/2006/main" xmlns:r="http://schemas.openxmlformats.org/officeDocument/2006/relationships" xmlns:p="http://schemas.openxmlformats.org/presentationml/2006/main">
  <p:tag name="NUM" val="4"/>
</p:tagLst>
</file>

<file path=ppt/tags/tag70.xml><?xml version="1.0" encoding="utf-8"?>
<p:tagLst xmlns:a="http://schemas.openxmlformats.org/drawingml/2006/main" xmlns:r="http://schemas.openxmlformats.org/officeDocument/2006/relationships" xmlns:p="http://schemas.openxmlformats.org/presentationml/2006/main">
  <p:tag name="NUM" val="5"/>
</p:tagLst>
</file>

<file path=ppt/tags/tag71.xml><?xml version="1.0" encoding="utf-8"?>
<p:tagLst xmlns:a="http://schemas.openxmlformats.org/drawingml/2006/main" xmlns:r="http://schemas.openxmlformats.org/officeDocument/2006/relationships" xmlns:p="http://schemas.openxmlformats.org/presentationml/2006/main">
  <p:tag name="NUM" val="1"/>
</p:tagLst>
</file>

<file path=ppt/tags/tag72.xml><?xml version="1.0" encoding="utf-8"?>
<p:tagLst xmlns:a="http://schemas.openxmlformats.org/drawingml/2006/main" xmlns:r="http://schemas.openxmlformats.org/officeDocument/2006/relationships" xmlns:p="http://schemas.openxmlformats.org/presentationml/2006/main">
  <p:tag name="NUM" val="2"/>
</p:tagLst>
</file>

<file path=ppt/tags/tag73.xml><?xml version="1.0" encoding="utf-8"?>
<p:tagLst xmlns:a="http://schemas.openxmlformats.org/drawingml/2006/main" xmlns:r="http://schemas.openxmlformats.org/officeDocument/2006/relationships" xmlns:p="http://schemas.openxmlformats.org/presentationml/2006/main">
  <p:tag name="NUM" val="3"/>
</p:tagLst>
</file>

<file path=ppt/tags/tag74.xml><?xml version="1.0" encoding="utf-8"?>
<p:tagLst xmlns:a="http://schemas.openxmlformats.org/drawingml/2006/main" xmlns:r="http://schemas.openxmlformats.org/officeDocument/2006/relationships" xmlns:p="http://schemas.openxmlformats.org/presentationml/2006/main">
  <p:tag name="NUM" val="4"/>
</p:tagLst>
</file>

<file path=ppt/tags/tag75.xml><?xml version="1.0" encoding="utf-8"?>
<p:tagLst xmlns:a="http://schemas.openxmlformats.org/drawingml/2006/main" xmlns:r="http://schemas.openxmlformats.org/officeDocument/2006/relationships" xmlns:p="http://schemas.openxmlformats.org/presentationml/2006/main">
  <p:tag name="NUM" val="5"/>
</p:tagLst>
</file>

<file path=ppt/tags/tag76.xml><?xml version="1.0" encoding="utf-8"?>
<p:tagLst xmlns:a="http://schemas.openxmlformats.org/drawingml/2006/main" xmlns:r="http://schemas.openxmlformats.org/officeDocument/2006/relationships" xmlns:p="http://schemas.openxmlformats.org/presentationml/2006/main">
  <p:tag name="NUM" val="1"/>
</p:tagLst>
</file>

<file path=ppt/tags/tag77.xml><?xml version="1.0" encoding="utf-8"?>
<p:tagLst xmlns:a="http://schemas.openxmlformats.org/drawingml/2006/main" xmlns:r="http://schemas.openxmlformats.org/officeDocument/2006/relationships" xmlns:p="http://schemas.openxmlformats.org/presentationml/2006/main">
  <p:tag name="NUM" val="2"/>
</p:tagLst>
</file>

<file path=ppt/tags/tag78.xml><?xml version="1.0" encoding="utf-8"?>
<p:tagLst xmlns:a="http://schemas.openxmlformats.org/drawingml/2006/main" xmlns:r="http://schemas.openxmlformats.org/officeDocument/2006/relationships" xmlns:p="http://schemas.openxmlformats.org/presentationml/2006/main">
  <p:tag name="NUM" val="3"/>
</p:tagLst>
</file>

<file path=ppt/tags/tag79.xml><?xml version="1.0" encoding="utf-8"?>
<p:tagLst xmlns:a="http://schemas.openxmlformats.org/drawingml/2006/main" xmlns:r="http://schemas.openxmlformats.org/officeDocument/2006/relationships" xmlns:p="http://schemas.openxmlformats.org/presentationml/2006/main">
  <p:tag name="NUM" val="4"/>
</p:tagLst>
</file>

<file path=ppt/tags/tag80.xml><?xml version="1.0" encoding="utf-8"?>
<p:tagLst xmlns:a="http://schemas.openxmlformats.org/drawingml/2006/main" xmlns:r="http://schemas.openxmlformats.org/officeDocument/2006/relationships" xmlns:p="http://schemas.openxmlformats.org/presentationml/2006/main">
  <p:tag name="NUM" val="5"/>
</p:tagLst>
</file>

<file path=ppt/tags/tag81.xml><?xml version="1.0" encoding="utf-8"?>
<p:tagLst xmlns:a="http://schemas.openxmlformats.org/drawingml/2006/main" xmlns:r="http://schemas.openxmlformats.org/officeDocument/2006/relationships" xmlns:p="http://schemas.openxmlformats.org/presentationml/2006/main">
  <p:tag name="NUM" val="1"/>
</p:tagLst>
</file>

<file path=ppt/tags/tag82.xml><?xml version="1.0" encoding="utf-8"?>
<p:tagLst xmlns:a="http://schemas.openxmlformats.org/drawingml/2006/main" xmlns:r="http://schemas.openxmlformats.org/officeDocument/2006/relationships" xmlns:p="http://schemas.openxmlformats.org/presentationml/2006/main">
  <p:tag name="NUM" val="2"/>
</p:tagLst>
</file>

<file path=ppt/tags/tag83.xml><?xml version="1.0" encoding="utf-8"?>
<p:tagLst xmlns:a="http://schemas.openxmlformats.org/drawingml/2006/main" xmlns:r="http://schemas.openxmlformats.org/officeDocument/2006/relationships" xmlns:p="http://schemas.openxmlformats.org/presentationml/2006/main">
  <p:tag name="NUM" val="3"/>
</p:tagLst>
</file>

<file path=ppt/tags/tag84.xml><?xml version="1.0" encoding="utf-8"?>
<p:tagLst xmlns:a="http://schemas.openxmlformats.org/drawingml/2006/main" xmlns:r="http://schemas.openxmlformats.org/officeDocument/2006/relationships" xmlns:p="http://schemas.openxmlformats.org/presentationml/2006/main">
  <p:tag name="NUM" val="4"/>
</p:tagLst>
</file>

<file path=ppt/tags/tag85.xml><?xml version="1.0" encoding="utf-8"?>
<p:tagLst xmlns:a="http://schemas.openxmlformats.org/drawingml/2006/main" xmlns:r="http://schemas.openxmlformats.org/officeDocument/2006/relationships" xmlns:p="http://schemas.openxmlformats.org/presentationml/2006/main">
  <p:tag name="NUM" val="5"/>
</p:tagLst>
</file>

<file path=ppt/tags/tag86.xml><?xml version="1.0" encoding="utf-8"?>
<p:tagLst xmlns:a="http://schemas.openxmlformats.org/drawingml/2006/main" xmlns:r="http://schemas.openxmlformats.org/officeDocument/2006/relationships" xmlns:p="http://schemas.openxmlformats.org/presentationml/2006/main">
  <p:tag name="NUM" val="1"/>
</p:tagLst>
</file>

<file path=ppt/tags/tag87.xml><?xml version="1.0" encoding="utf-8"?>
<p:tagLst xmlns:a="http://schemas.openxmlformats.org/drawingml/2006/main" xmlns:r="http://schemas.openxmlformats.org/officeDocument/2006/relationships" xmlns:p="http://schemas.openxmlformats.org/presentationml/2006/main">
  <p:tag name="NUM" val="2"/>
</p:tagLst>
</file>

<file path=ppt/tags/tag88.xml><?xml version="1.0" encoding="utf-8"?>
<p:tagLst xmlns:a="http://schemas.openxmlformats.org/drawingml/2006/main" xmlns:r="http://schemas.openxmlformats.org/officeDocument/2006/relationships" xmlns:p="http://schemas.openxmlformats.org/presentationml/2006/main">
  <p:tag name="NUM" val="3"/>
</p:tagLst>
</file>

<file path=ppt/tags/tag89.xml><?xml version="1.0" encoding="utf-8"?>
<p:tagLst xmlns:a="http://schemas.openxmlformats.org/drawingml/2006/main" xmlns:r="http://schemas.openxmlformats.org/officeDocument/2006/relationships" xmlns:p="http://schemas.openxmlformats.org/presentationml/2006/main">
  <p:tag name="NUM" val="4"/>
</p:tagLst>
</file>

<file path=ppt/tags/tag90.xml><?xml version="1.0" encoding="utf-8"?>
<p:tagLst xmlns:a="http://schemas.openxmlformats.org/drawingml/2006/main" xmlns:r="http://schemas.openxmlformats.org/officeDocument/2006/relationships" xmlns:p="http://schemas.openxmlformats.org/presentationml/2006/main">
  <p:tag name="NUM" val="5"/>
</p:tagLst>
</file>

<file path=ppt/tags/tag91.xml><?xml version="1.0" encoding="utf-8"?>
<p:tagLst xmlns:a="http://schemas.openxmlformats.org/drawingml/2006/main" xmlns:r="http://schemas.openxmlformats.org/officeDocument/2006/relationships" xmlns:p="http://schemas.openxmlformats.org/presentationml/2006/main">
  <p:tag name="NUM" val="1"/>
</p:tagLst>
</file>

<file path=ppt/tags/tag92.xml><?xml version="1.0" encoding="utf-8"?>
<p:tagLst xmlns:a="http://schemas.openxmlformats.org/drawingml/2006/main" xmlns:r="http://schemas.openxmlformats.org/officeDocument/2006/relationships" xmlns:p="http://schemas.openxmlformats.org/presentationml/2006/main">
  <p:tag name="NUM" val="2"/>
</p:tagLst>
</file>

<file path=ppt/tags/tag93.xml><?xml version="1.0" encoding="utf-8"?>
<p:tagLst xmlns:a="http://schemas.openxmlformats.org/drawingml/2006/main" xmlns:r="http://schemas.openxmlformats.org/officeDocument/2006/relationships" xmlns:p="http://schemas.openxmlformats.org/presentationml/2006/main">
  <p:tag name="NUM" val="3"/>
</p:tagLst>
</file>

<file path=ppt/tags/tag94.xml><?xml version="1.0" encoding="utf-8"?>
<p:tagLst xmlns:a="http://schemas.openxmlformats.org/drawingml/2006/main" xmlns:r="http://schemas.openxmlformats.org/officeDocument/2006/relationships" xmlns:p="http://schemas.openxmlformats.org/presentationml/2006/main">
  <p:tag name="NUM" val="4"/>
</p:tagLst>
</file>

<file path=ppt/tags/tag95.xml><?xml version="1.0" encoding="utf-8"?>
<p:tagLst xmlns:a="http://schemas.openxmlformats.org/drawingml/2006/main" xmlns:r="http://schemas.openxmlformats.org/officeDocument/2006/relationships" xmlns:p="http://schemas.openxmlformats.org/presentationml/2006/main">
  <p:tag name="NUM" val="5"/>
</p:tagLst>
</file>

<file path=ppt/tags/tag96.xml><?xml version="1.0" encoding="utf-8"?>
<p:tagLst xmlns:a="http://schemas.openxmlformats.org/drawingml/2006/main" xmlns:r="http://schemas.openxmlformats.org/officeDocument/2006/relationships" xmlns:p="http://schemas.openxmlformats.org/presentationml/2006/main">
  <p:tag name="NUM" val="1"/>
</p:tagLst>
</file>

<file path=ppt/tags/tag97.xml><?xml version="1.0" encoding="utf-8"?>
<p:tagLst xmlns:a="http://schemas.openxmlformats.org/drawingml/2006/main" xmlns:r="http://schemas.openxmlformats.org/officeDocument/2006/relationships" xmlns:p="http://schemas.openxmlformats.org/presentationml/2006/main">
  <p:tag name="NUM" val="2"/>
</p:tagLst>
</file>

<file path=ppt/tags/tag98.xml><?xml version="1.0" encoding="utf-8"?>
<p:tagLst xmlns:a="http://schemas.openxmlformats.org/drawingml/2006/main" xmlns:r="http://schemas.openxmlformats.org/officeDocument/2006/relationships" xmlns:p="http://schemas.openxmlformats.org/presentationml/2006/main">
  <p:tag name="NUM" val="3"/>
</p:tagLst>
</file>

<file path=ppt/tags/tag99.xml><?xml version="1.0" encoding="utf-8"?>
<p:tagLst xmlns:a="http://schemas.openxmlformats.org/drawingml/2006/main" xmlns:r="http://schemas.openxmlformats.org/officeDocument/2006/relationships" xmlns:p="http://schemas.openxmlformats.org/presentationml/2006/main">
  <p:tag name="NUM" val="4"/>
</p:tagLst>
</file>

<file path=ppt/tags/tag100.xml><?xml version="1.0" encoding="utf-8"?>
<p:tagLst xmlns:a="http://schemas.openxmlformats.org/drawingml/2006/main" xmlns:r="http://schemas.openxmlformats.org/officeDocument/2006/relationships" xmlns:p="http://schemas.openxmlformats.org/presentationml/2006/main">
  <p:tag name="NUM" val="5"/>
</p:tagLst>
</file>

<file path=ppt/tags/tag101.xml><?xml version="1.0" encoding="utf-8"?>
<p:tagLst xmlns:a="http://schemas.openxmlformats.org/drawingml/2006/main" xmlns:r="http://schemas.openxmlformats.org/officeDocument/2006/relationships" xmlns:p="http://schemas.openxmlformats.org/presentationml/2006/main">
  <p:tag name="NUM" val="1"/>
</p:tagLst>
</file>

<file path=ppt/tags/tag102.xml><?xml version="1.0" encoding="utf-8"?>
<p:tagLst xmlns:a="http://schemas.openxmlformats.org/drawingml/2006/main" xmlns:r="http://schemas.openxmlformats.org/officeDocument/2006/relationships" xmlns:p="http://schemas.openxmlformats.org/presentationml/2006/main">
  <p:tag name="NUM" val="2"/>
</p:tagLst>
</file>

<file path=ppt/tags/tag103.xml><?xml version="1.0" encoding="utf-8"?>
<p:tagLst xmlns:a="http://schemas.openxmlformats.org/drawingml/2006/main" xmlns:r="http://schemas.openxmlformats.org/officeDocument/2006/relationships" xmlns:p="http://schemas.openxmlformats.org/presentationml/2006/main">
  <p:tag name="NUM" val="3"/>
</p:tagLst>
</file>

<file path=ppt/tags/tag104.xml><?xml version="1.0" encoding="utf-8"?>
<p:tagLst xmlns:a="http://schemas.openxmlformats.org/drawingml/2006/main" xmlns:r="http://schemas.openxmlformats.org/officeDocument/2006/relationships" xmlns:p="http://schemas.openxmlformats.org/presentationml/2006/main">
  <p:tag name="NUM" val="4"/>
</p:tagLst>
</file>

<file path=ppt/tags/tag105.xml><?xml version="1.0" encoding="utf-8"?>
<p:tagLst xmlns:a="http://schemas.openxmlformats.org/drawingml/2006/main" xmlns:r="http://schemas.openxmlformats.org/officeDocument/2006/relationships" xmlns:p="http://schemas.openxmlformats.org/presentationml/2006/main">
  <p:tag name="NUM" val="5"/>
</p:tagLst>
</file>

<file path=ppt/tags/tag106.xml><?xml version="1.0" encoding="utf-8"?>
<p:tagLst xmlns:a="http://schemas.openxmlformats.org/drawingml/2006/main" xmlns:r="http://schemas.openxmlformats.org/officeDocument/2006/relationships" xmlns:p="http://schemas.openxmlformats.org/presentationml/2006/main">
  <p:tag name="NUM" val="1"/>
</p:tagLst>
</file>

<file path=ppt/tags/tag107.xml><?xml version="1.0" encoding="utf-8"?>
<p:tagLst xmlns:a="http://schemas.openxmlformats.org/drawingml/2006/main" xmlns:r="http://schemas.openxmlformats.org/officeDocument/2006/relationships" xmlns:p="http://schemas.openxmlformats.org/presentationml/2006/main">
  <p:tag name="NUM" val="2"/>
</p:tagLst>
</file>

<file path=ppt/tags/tag108.xml><?xml version="1.0" encoding="utf-8"?>
<p:tagLst xmlns:a="http://schemas.openxmlformats.org/drawingml/2006/main" xmlns:r="http://schemas.openxmlformats.org/officeDocument/2006/relationships" xmlns:p="http://schemas.openxmlformats.org/presentationml/2006/main">
  <p:tag name="NUM" val="3"/>
</p:tagLst>
</file>

<file path=ppt/tags/tag109.xml><?xml version="1.0" encoding="utf-8"?>
<p:tagLst xmlns:a="http://schemas.openxmlformats.org/drawingml/2006/main" xmlns:r="http://schemas.openxmlformats.org/officeDocument/2006/relationships" xmlns:p="http://schemas.openxmlformats.org/presentationml/2006/main">
  <p:tag name="NUM" val="4"/>
</p:tagLst>
</file>

<file path=ppt/tags/tag110.xml><?xml version="1.0" encoding="utf-8"?>
<p:tagLst xmlns:a="http://schemas.openxmlformats.org/drawingml/2006/main" xmlns:r="http://schemas.openxmlformats.org/officeDocument/2006/relationships" xmlns:p="http://schemas.openxmlformats.org/presentationml/2006/main">
  <p:tag name="NUM" val="5"/>
</p:tagLst>
</file>

<file path=ppt/tags/tag111.xml><?xml version="1.0" encoding="utf-8"?>
<p:tagLst xmlns:a="http://schemas.openxmlformats.org/drawingml/2006/main" xmlns:r="http://schemas.openxmlformats.org/officeDocument/2006/relationships" xmlns:p="http://schemas.openxmlformats.org/presentationml/2006/main">
  <p:tag name="NUM" val="1"/>
</p:tagLst>
</file>

<file path=ppt/tags/tag112.xml><?xml version="1.0" encoding="utf-8"?>
<p:tagLst xmlns:a="http://schemas.openxmlformats.org/drawingml/2006/main" xmlns:r="http://schemas.openxmlformats.org/officeDocument/2006/relationships" xmlns:p="http://schemas.openxmlformats.org/presentationml/2006/main">
  <p:tag name="NUM" val="2"/>
</p:tagLst>
</file>

<file path=ppt/tags/tag113.xml><?xml version="1.0" encoding="utf-8"?>
<p:tagLst xmlns:a="http://schemas.openxmlformats.org/drawingml/2006/main" xmlns:r="http://schemas.openxmlformats.org/officeDocument/2006/relationships" xmlns:p="http://schemas.openxmlformats.org/presentationml/2006/main">
  <p:tag name="NUM" val="3"/>
</p:tagLst>
</file>

<file path=ppt/tags/tag114.xml><?xml version="1.0" encoding="utf-8"?>
<p:tagLst xmlns:a="http://schemas.openxmlformats.org/drawingml/2006/main" xmlns:r="http://schemas.openxmlformats.org/officeDocument/2006/relationships" xmlns:p="http://schemas.openxmlformats.org/presentationml/2006/main">
  <p:tag name="NUM" val="4"/>
</p:tagLst>
</file>

<file path=ppt/tags/tag115.xml><?xml version="1.0" encoding="utf-8"?>
<p:tagLst xmlns:a="http://schemas.openxmlformats.org/drawingml/2006/main" xmlns:r="http://schemas.openxmlformats.org/officeDocument/2006/relationships" xmlns:p="http://schemas.openxmlformats.org/presentationml/2006/main">
  <p:tag name="NUM" val="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23300</TotalTime>
  <Words>2522</Words>
  <Application>Microsoft Macintosh PowerPoint</Application>
  <PresentationFormat>On-screen Show (4:3)</PresentationFormat>
  <Paragraphs>576</Paragraphs>
  <Slides>28</Slides>
  <Notes>26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Cambria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Succeed in Lister’s Class</dc:title>
  <dc:creator>Steve Lister</dc:creator>
  <cp:lastModifiedBy>Samantha  Eisnor</cp:lastModifiedBy>
  <cp:revision>901</cp:revision>
  <cp:lastPrinted>2016-11-02T03:56:46Z</cp:lastPrinted>
  <dcterms:created xsi:type="dcterms:W3CDTF">2009-08-30T11:17:03Z</dcterms:created>
  <dcterms:modified xsi:type="dcterms:W3CDTF">2016-11-17T13:27:49Z</dcterms:modified>
</cp:coreProperties>
</file>