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8" d="100"/>
          <a:sy n="108" d="100"/>
        </p:scale>
        <p:origin x="-1068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 Diagonal Corner Rectangle 6"/>
          <p:cNvSpPr/>
          <p:nvPr/>
        </p:nvSpPr>
        <p:spPr>
          <a:xfrm>
            <a:off x="164592" y="146304"/>
            <a:ext cx="8814816" cy="2505456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64234" y="381001"/>
            <a:ext cx="8229600" cy="2209800"/>
          </a:xfrm>
        </p:spPr>
        <p:txBody>
          <a:bodyPr lIns="45720" rIns="228600" anchor="b">
            <a:normAutofit/>
          </a:bodyPr>
          <a:lstStyle>
            <a:lvl1pPr marL="0" algn="r">
              <a:defRPr sz="480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2133600" y="2819400"/>
            <a:ext cx="6560234" cy="1752600"/>
          </a:xfrm>
        </p:spPr>
        <p:txBody>
          <a:bodyPr lIns="45720" rIns="246888"/>
          <a:lstStyle>
            <a:lvl1pPr marL="0" indent="0" algn="r">
              <a:spcBef>
                <a:spcPts val="0"/>
              </a:spcBef>
              <a:buNone/>
              <a:defRPr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>
          <a:xfrm>
            <a:off x="5562600" y="6509004"/>
            <a:ext cx="3002280" cy="274320"/>
          </a:xfrm>
        </p:spPr>
        <p:txBody>
          <a:bodyPr vert="horz" rtlCol="0"/>
          <a:lstStyle>
            <a:extLst/>
          </a:lstStyle>
          <a:p>
            <a:fld id="{BD765FDB-0D44-4ADE-9821-D596E2A37964}" type="datetimeFigureOut">
              <a:rPr lang="en-CA" smtClean="0"/>
              <a:t>30/03/2014</a:t>
            </a:fld>
            <a:endParaRPr lang="en-CA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1"/>
          </p:nvPr>
        </p:nvSpPr>
        <p:spPr>
          <a:xfrm>
            <a:off x="8638952" y="6509004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974559C4-3BF1-4168-A3E0-929C3C03E505}" type="slidenum">
              <a:rPr lang="en-CA" smtClean="0"/>
              <a:t>‹#›</a:t>
            </a:fld>
            <a:endParaRPr lang="en-CA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2"/>
          </p:nvPr>
        </p:nvSpPr>
        <p:spPr>
          <a:xfrm>
            <a:off x="1600200" y="6509004"/>
            <a:ext cx="3907464" cy="274320"/>
          </a:xfrm>
        </p:spPr>
        <p:txBody>
          <a:bodyPr vert="horz" rtlCol="0"/>
          <a:lstStyle>
            <a:extLst/>
          </a:lstStyle>
          <a:p>
            <a:endParaRPr lang="en-CA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D765FDB-0D44-4ADE-9821-D596E2A37964}" type="datetimeFigureOut">
              <a:rPr lang="en-CA" smtClean="0"/>
              <a:t>30/03/2014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74559C4-3BF1-4168-A3E0-929C3C03E505}" type="slidenum">
              <a:rPr lang="en-CA" smtClean="0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000128" y="3267456"/>
            <a:ext cx="74066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498230"/>
            <a:ext cx="7772400" cy="2731008"/>
          </a:xfrm>
        </p:spPr>
        <p:txBody>
          <a:bodyPr rIns="100584"/>
          <a:lstStyle>
            <a:lvl1pPr algn="r">
              <a:buNone/>
              <a:defRPr sz="4000" b="1" cap="none">
                <a:solidFill>
                  <a:schemeClr val="accent1">
                    <a:tint val="95000"/>
                    <a:satMod val="200000"/>
                  </a:schemeClr>
                </a:solidFill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287713"/>
            <a:ext cx="7772400" cy="1509712"/>
          </a:xfrm>
        </p:spPr>
        <p:txBody>
          <a:bodyPr rIns="128016" anchor="t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</p:spPr>
        <p:txBody>
          <a:bodyPr vert="horz" rtlCol="0"/>
          <a:lstStyle>
            <a:extLst/>
          </a:lstStyle>
          <a:p>
            <a:fld id="{BD765FDB-0D44-4ADE-9821-D596E2A37964}" type="datetimeFigureOut">
              <a:rPr lang="en-CA" smtClean="0"/>
              <a:t>30/03/2014</a:t>
            </a:fld>
            <a:endParaRPr lang="en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974559C4-3BF1-4168-A3E0-929C3C03E505}" type="slidenum">
              <a:rPr lang="en-CA" smtClean="0"/>
              <a:t>‹#›</a:t>
            </a:fld>
            <a:endParaRPr lang="en-CA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</p:spPr>
        <p:txBody>
          <a:bodyPr vert="horz" rtlCol="0"/>
          <a:lstStyle>
            <a:extLst/>
          </a:lstStyle>
          <a:p>
            <a:endParaRPr lang="en-CA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D765FDB-0D44-4ADE-9821-D596E2A37964}" type="datetimeFigureOut">
              <a:rPr lang="en-CA" smtClean="0"/>
              <a:t>30/03/2014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</p:spPr>
        <p:txBody>
          <a:bodyPr/>
          <a:lstStyle>
            <a:extLst/>
          </a:lstStyle>
          <a:p>
            <a:fld id="{974559C4-3BF1-4168-A3E0-929C3C03E505}" type="slidenum">
              <a:rPr lang="en-CA" smtClean="0"/>
              <a:t>‹#›</a:t>
            </a:fld>
            <a:endParaRPr lang="en-CA"/>
          </a:p>
        </p:txBody>
      </p:sp>
      <p:sp>
        <p:nvSpPr>
          <p:cNvPr id="10" name="Rectangle 9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616744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4800600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51948"/>
            <a:ext cx="8229600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535113"/>
            <a:ext cx="4041775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941763"/>
          </a:xfrm>
        </p:spPr>
        <p:txBody>
          <a:bodyPr lIns="9144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941763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D765FDB-0D44-4ADE-9821-D596E2A37964}" type="datetimeFigureOut">
              <a:rPr lang="en-CA" smtClean="0"/>
              <a:t>30/03/2014</a:t>
            </a:fld>
            <a:endParaRPr lang="en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</p:spPr>
        <p:txBody>
          <a:bodyPr/>
          <a:lstStyle>
            <a:extLst/>
          </a:lstStyle>
          <a:p>
            <a:fld id="{974559C4-3BF1-4168-A3E0-929C3C03E505}" type="slidenum">
              <a:rPr lang="en-CA" smtClean="0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53218"/>
            <a:ext cx="8229600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D765FDB-0D44-4ADE-9821-D596E2A37964}" type="datetimeFigureOut">
              <a:rPr lang="en-CA" smtClean="0"/>
              <a:t>30/03/2014</a:t>
            </a:fld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74559C4-3BF1-4168-A3E0-929C3C03E505}" type="slidenum">
              <a:rPr lang="en-CA" smtClean="0"/>
              <a:t>‹#›</a:t>
            </a:fld>
            <a:endParaRPr lang="en-CA"/>
          </a:p>
        </p:txBody>
      </p:sp>
      <p:sp>
        <p:nvSpPr>
          <p:cNvPr id="7" name="Rectangle 6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D765FDB-0D44-4ADE-9821-D596E2A37964}" type="datetimeFigureOut">
              <a:rPr lang="en-CA" smtClean="0"/>
              <a:t>30/03/2014</a:t>
            </a:fld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74559C4-3BF1-4168-A3E0-929C3C03E505}" type="slidenum">
              <a:rPr lang="en-CA" smtClean="0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5057552" y="105765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63136" y="304800"/>
            <a:ext cx="3931920" cy="762000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963136" y="1107560"/>
            <a:ext cx="3931920" cy="1066800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228600" y="2209800"/>
            <a:ext cx="8666456" cy="3977640"/>
          </a:xfrm>
        </p:spPr>
        <p:txBody>
          <a:bodyPr/>
          <a:lstStyle>
            <a:lvl1pPr marL="292608">
              <a:defRPr sz="3200"/>
            </a:lvl1pPr>
            <a:lvl2pPr marL="594360">
              <a:defRPr sz="2800"/>
            </a:lvl2pPr>
            <a:lvl3pPr marL="822960">
              <a:defRPr sz="2400"/>
            </a:lvl3pPr>
            <a:lvl4pPr marL="1051560">
              <a:defRPr sz="2000"/>
            </a:lvl4pPr>
            <a:lvl5pPr marL="1261872"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</p:spPr>
        <p:txBody>
          <a:bodyPr vert="horz" rtlCol="0"/>
          <a:lstStyle>
            <a:extLst/>
          </a:lstStyle>
          <a:p>
            <a:fld id="{BD765FDB-0D44-4ADE-9821-D596E2A37964}" type="datetimeFigureOut">
              <a:rPr lang="en-CA" smtClean="0"/>
              <a:t>30/03/2014</a:t>
            </a:fld>
            <a:endParaRPr lang="en-CA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974559C4-3BF1-4168-A3E0-929C3C03E505}" type="slidenum">
              <a:rPr lang="en-CA" smtClean="0"/>
              <a:t>‹#›</a:t>
            </a:fld>
            <a:endParaRPr lang="en-CA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</p:spPr>
        <p:txBody>
          <a:bodyPr vert="horz" rtlCol="0"/>
          <a:lstStyle>
            <a:extLst/>
          </a:lstStyle>
          <a:p>
            <a:endParaRPr lang="en-CA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0443" y="4724400"/>
            <a:ext cx="5486400" cy="664536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40443" y="5388936"/>
            <a:ext cx="5486400" cy="912255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3" name="Picture Placeholder 12"/>
          <p:cNvSpPr>
            <a:spLocks noGrp="1"/>
          </p:cNvSpPr>
          <p:nvPr>
            <p:ph type="pic" idx="1"/>
          </p:nvPr>
        </p:nvSpPr>
        <p:spPr>
          <a:xfrm>
            <a:off x="304800" y="249864"/>
            <a:ext cx="8534400" cy="4343400"/>
          </a:xfrm>
          <a:prstGeom prst="round2DiagRect">
            <a:avLst>
              <a:gd name="adj1" fmla="val 11403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  <a:extLst/>
          </a:lstStyle>
          <a:p>
            <a:pPr marL="0" algn="l" rtl="0" eaLnBrk="1" latinLnBrk="0" hangingPunct="1"/>
            <a:r>
              <a:rPr kumimoji="0" lang="en-US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Click icon to add picture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>
          <a:xfrm>
            <a:off x="5562600" y="6509004"/>
            <a:ext cx="3002280" cy="274320"/>
          </a:xfrm>
        </p:spPr>
        <p:txBody>
          <a:bodyPr vert="horz" rtlCol="0"/>
          <a:lstStyle>
            <a:extLst/>
          </a:lstStyle>
          <a:p>
            <a:fld id="{BD765FDB-0D44-4ADE-9821-D596E2A37964}" type="datetimeFigureOut">
              <a:rPr lang="en-CA" smtClean="0"/>
              <a:t>30/03/2014</a:t>
            </a:fld>
            <a:endParaRPr lang="en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>
          <a:xfrm>
            <a:off x="8638952" y="6509004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974559C4-3BF1-4168-A3E0-929C3C03E505}" type="slidenum">
              <a:rPr lang="en-CA" smtClean="0"/>
              <a:t>‹#›</a:t>
            </a:fld>
            <a:endParaRPr lang="en-CA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>
          <a:xfrm>
            <a:off x="1600200" y="6509004"/>
            <a:ext cx="3907464" cy="274320"/>
          </a:xfrm>
        </p:spPr>
        <p:txBody>
          <a:bodyPr vert="horz" rtlCol="0"/>
          <a:lstStyle>
            <a:extLst/>
          </a:lstStyle>
          <a:p>
            <a:endParaRPr lang="en-CA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D765FDB-0D44-4ADE-9821-D596E2A37964}" type="datetimeFigureOut">
              <a:rPr lang="en-CA" smtClean="0"/>
              <a:t>30/03/2014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74559C4-3BF1-4168-A3E0-929C3C03E505}" type="slidenum">
              <a:rPr lang="en-CA" smtClean="0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>
            <a:lvl1pPr algn="l"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D765FDB-0D44-4ADE-9821-D596E2A37964}" type="datetimeFigureOut">
              <a:rPr lang="en-CA" smtClean="0"/>
              <a:t>30/03/2014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74559C4-3BF1-4168-A3E0-929C3C03E505}" type="slidenum">
              <a:rPr lang="en-CA" smtClean="0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 Diagonal Corner Rectangle 6"/>
          <p:cNvSpPr/>
          <p:nvPr/>
        </p:nvSpPr>
        <p:spPr>
          <a:xfrm>
            <a:off x="164592" y="147085"/>
            <a:ext cx="8810846" cy="6565392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1295400" y="6400800"/>
            <a:ext cx="4212264" cy="274320"/>
          </a:xfrm>
          <a:prstGeom prst="rect">
            <a:avLst/>
          </a:prstGeom>
        </p:spPr>
        <p:txBody>
          <a:bodyPr/>
          <a:lstStyle>
            <a:lvl1pPr algn="r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endParaRPr lang="en-CA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5562600" y="6400800"/>
            <a:ext cx="3002280" cy="274320"/>
          </a:xfrm>
          <a:prstGeom prst="rect">
            <a:avLst/>
          </a:prstGeom>
        </p:spPr>
        <p:txBody>
          <a:bodyPr/>
          <a:lstStyle>
            <a:lvl1pPr algn="l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fld id="{BD765FDB-0D44-4ADE-9821-D596E2A37964}" type="datetimeFigureOut">
              <a:rPr lang="en-CA" smtClean="0"/>
              <a:t>30/03/2014</a:t>
            </a:fld>
            <a:endParaRPr lang="en-CA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638952" y="6514568"/>
            <a:ext cx="464288" cy="274320"/>
          </a:xfrm>
          <a:prstGeom prst="rect">
            <a:avLst/>
          </a:prstGeom>
        </p:spPr>
        <p:txBody>
          <a:bodyPr anchor="ctr"/>
          <a:lstStyle>
            <a:lvl1pPr algn="r" eaLnBrk="1" latinLnBrk="0" hangingPunct="1">
              <a:defRPr kumimoji="0" sz="1600">
                <a:solidFill>
                  <a:schemeClr val="tx2">
                    <a:shade val="90000"/>
                  </a:schemeClr>
                </a:solidFill>
                <a:effectLst/>
              </a:defRPr>
            </a:lvl1pPr>
            <a:extLst/>
          </a:lstStyle>
          <a:p>
            <a:fld id="{974559C4-3BF1-4168-A3E0-929C3C03E505}" type="slidenum">
              <a:rPr lang="en-CA" smtClean="0"/>
              <a:t>‹#›</a:t>
            </a:fld>
            <a:endParaRPr lang="en-CA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253536"/>
            <a:ext cx="8229600" cy="1143000"/>
          </a:xfrm>
          <a:prstGeom prst="rect">
            <a:avLst/>
          </a:prstGeom>
        </p:spPr>
        <p:txBody>
          <a:bodyPr rIns="91440" anchor="b">
            <a:normAutofit/>
            <a:scene3d>
              <a:camera prst="orthographicFront"/>
              <a:lightRig rig="soft" dir="t">
                <a:rot lat="0" lon="0" rev="2400000"/>
              </a:lightRig>
            </a:scene3d>
            <a:sp3d>
              <a:bevelT w="19050" h="12700"/>
            </a:sp3d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646237"/>
            <a:ext cx="8229600" cy="452628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marL="54864" algn="r" rtl="0" eaLnBrk="1" latinLnBrk="0" hangingPunct="1">
        <a:spcBef>
          <a:spcPct val="0"/>
        </a:spcBef>
        <a:buNone/>
        <a:defRPr kumimoji="0" sz="4600" kern="1200">
          <a:solidFill>
            <a:schemeClr val="tx2">
              <a:tint val="100000"/>
              <a:shade val="90000"/>
              <a:satMod val="250000"/>
              <a:alpha val="100000"/>
            </a:schemeClr>
          </a:solidFill>
          <a:effectLst>
            <a:outerShdw blurRad="38100" dist="25500" dir="5400000" algn="tl" rotWithShape="0">
              <a:srgbClr val="000000">
                <a:satMod val="180000"/>
                <a:alpha val="7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92100" indent="-292100" algn="l" rtl="0" eaLnBrk="1" latinLnBrk="0" hangingPunct="1">
        <a:spcBef>
          <a:spcPts val="0"/>
        </a:spcBef>
        <a:buClr>
          <a:schemeClr val="accent1"/>
        </a:buClr>
        <a:buSzPct val="70000"/>
        <a:buFont typeface="Wingdings 2"/>
        <a:buChar char="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l" rtl="0" eaLnBrk="1" latinLnBrk="0" hangingPunct="1">
        <a:spcBef>
          <a:spcPts val="400"/>
        </a:spcBef>
        <a:buClr>
          <a:schemeClr val="accent2"/>
        </a:buClr>
        <a:buSzPct val="90000"/>
        <a:buFontTx/>
        <a:buChar char="•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192024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CA" dirty="0" smtClean="0"/>
              <a:t>SINGLE SLIT DIFFRACTION</a:t>
            </a:r>
            <a:endParaRPr lang="en-CA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7504" y="5301208"/>
            <a:ext cx="2609666" cy="1752600"/>
          </a:xfrm>
        </p:spPr>
        <p:txBody>
          <a:bodyPr/>
          <a:lstStyle/>
          <a:p>
            <a:pPr algn="l"/>
            <a:r>
              <a:rPr lang="en-CA" dirty="0" smtClean="0"/>
              <a:t>L2G</a:t>
            </a:r>
          </a:p>
          <a:p>
            <a:pPr algn="l"/>
            <a:r>
              <a:rPr lang="en-CA" dirty="0" smtClean="0"/>
              <a:t>IVAN TAI</a:t>
            </a:r>
          </a:p>
          <a:p>
            <a:pPr algn="l"/>
            <a:r>
              <a:rPr lang="en-CA" dirty="0" smtClean="0"/>
              <a:t># 38272134</a:t>
            </a:r>
            <a:endParaRPr lang="en-CA" dirty="0"/>
          </a:p>
        </p:txBody>
      </p:sp>
      <p:pic>
        <p:nvPicPr>
          <p:cNvPr id="1026" name="Picture 2" descr="single slit diffractio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2852936"/>
            <a:ext cx="2766057" cy="2664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://hyperphysics.phy-astr.gsu.edu/hbase/phyopt/imgpho/slitwidvar2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52682" y="4005064"/>
            <a:ext cx="3013441" cy="720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7988449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CA" dirty="0" smtClean="0"/>
              <a:t>Question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46237"/>
            <a:ext cx="8229600" cy="4591075"/>
          </a:xfrm>
        </p:spPr>
        <p:txBody>
          <a:bodyPr>
            <a:normAutofit/>
          </a:bodyPr>
          <a:lstStyle/>
          <a:p>
            <a:r>
              <a:rPr lang="en-CA" dirty="0" smtClean="0"/>
              <a:t>A monochromatic source of light with a wavelength of 700 nm shoots through a narrow slit of 0.500 mm.</a:t>
            </a:r>
          </a:p>
          <a:p>
            <a:endParaRPr lang="en-CA" dirty="0"/>
          </a:p>
          <a:p>
            <a:r>
              <a:rPr lang="en-CA" dirty="0" smtClean="0"/>
              <a:t>What is the distance between the slit and the screen that it is projected on, given the first minimum diffraction pattern (m=1) is 1.00 mm from the center of the screen?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27936327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Solution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6165304"/>
            <a:ext cx="8229600" cy="295245"/>
          </a:xfrm>
        </p:spPr>
        <p:txBody>
          <a:bodyPr>
            <a:normAutofit fontScale="47500" lnSpcReduction="20000"/>
          </a:bodyPr>
          <a:lstStyle/>
          <a:p>
            <a:r>
              <a:rPr lang="en-CA" dirty="0"/>
              <a:t>http://cronodon.com/Atomic/Photon.html</a:t>
            </a:r>
          </a:p>
        </p:txBody>
      </p:sp>
      <p:pic>
        <p:nvPicPr>
          <p:cNvPr id="2050" name="Picture 2" descr="single slit diffractio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1700807"/>
            <a:ext cx="5400600" cy="41309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3369232" y="3596996"/>
            <a:ext cx="1170512" cy="33855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16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0.500 mm</a:t>
            </a:r>
            <a:endParaRPr lang="en-US" sz="16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4860032" y="3916187"/>
            <a:ext cx="1184940" cy="33855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l-GR" sz="1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ook Antiqua"/>
              </a:rPr>
              <a:t>λ</a:t>
            </a:r>
            <a:r>
              <a:rPr lang="en-CA" sz="16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ook Antiqua"/>
              </a:rPr>
              <a:t> = 700 nm</a:t>
            </a:r>
            <a:endParaRPr lang="en-US" sz="16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5" name="TextBox 4"/>
              <p:cNvSpPr txBox="1"/>
              <p:nvPr/>
            </p:nvSpPr>
            <p:spPr>
              <a:xfrm>
                <a:off x="3908425" y="3291840"/>
                <a:ext cx="1327150" cy="2743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CA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en-CA" i="1" smtClean="0">
                              <a:latin typeface="Cambria Math"/>
                            </a:rPr>
                            <m:t>𝑎</m:t>
                          </m:r>
                        </m:e>
                        <m:sup>
                          <m:r>
                            <a:rPr lang="en-CA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en-CA" i="1" smtClean="0">
                          <a:latin typeface="Cambria Math"/>
                        </a:rPr>
                        <m:t>+</m:t>
                      </m:r>
                      <m:sSup>
                        <m:sSupPr>
                          <m:ctrlPr>
                            <a:rPr lang="en-CA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en-CA" i="1" smtClean="0">
                              <a:latin typeface="Cambria Math"/>
                            </a:rPr>
                            <m:t>𝑏</m:t>
                          </m:r>
                        </m:e>
                        <m:sup>
                          <m:r>
                            <a:rPr lang="en-CA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en-CA" i="1" smtClean="0">
                          <a:latin typeface="Cambria Math"/>
                        </a:rPr>
                        <m:t>=</m:t>
                      </m:r>
                      <m:sSup>
                        <m:sSupPr>
                          <m:ctrlPr>
                            <a:rPr lang="en-CA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en-CA" i="1" smtClean="0">
                              <a:latin typeface="Cambria Math"/>
                            </a:rPr>
                            <m:t>𝑐</m:t>
                          </m:r>
                        </m:e>
                        <m:sup>
                          <m:r>
                            <a:rPr lang="en-CA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en-CA" dirty="0"/>
              </a:p>
            </p:txBody>
          </p:sp>
        </mc:Choice>
        <mc:Fallback>
          <p:sp>
            <p:nvSpPr>
              <p:cNvPr id="5" name="TextBox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08425" y="3291840"/>
                <a:ext cx="1327150" cy="274320"/>
              </a:xfrm>
              <a:prstGeom prst="rect">
                <a:avLst/>
              </a:prstGeom>
              <a:blipFill rotWithShape="1">
                <a:blip r:embed="rId3"/>
                <a:stretch>
                  <a:fillRect r="-6422" b="-26667"/>
                </a:stretch>
              </a:blipFill>
            </p:spPr>
            <p:txBody>
              <a:bodyPr/>
              <a:lstStyle/>
              <a:p>
                <a:r>
                  <a:rPr lang="en-CA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Rectangle 7"/>
          <p:cNvSpPr/>
          <p:nvPr/>
        </p:nvSpPr>
        <p:spPr>
          <a:xfrm>
            <a:off x="5373593" y="5373216"/>
            <a:ext cx="276037" cy="33855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CA" sz="1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ook Antiqua"/>
              </a:rPr>
              <a:t>?</a:t>
            </a:r>
            <a:endParaRPr lang="en-US" sz="16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cxnSp>
        <p:nvCxnSpPr>
          <p:cNvPr id="9" name="Straight Connector 8"/>
          <p:cNvCxnSpPr/>
          <p:nvPr/>
        </p:nvCxnSpPr>
        <p:spPr>
          <a:xfrm>
            <a:off x="4444390" y="5373216"/>
            <a:ext cx="2016224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 flipV="1">
            <a:off x="4444390" y="5297016"/>
            <a:ext cx="0" cy="15240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 flipV="1">
            <a:off x="6460614" y="5297016"/>
            <a:ext cx="0" cy="15240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Rectangle 15"/>
          <p:cNvSpPr/>
          <p:nvPr/>
        </p:nvSpPr>
        <p:spPr>
          <a:xfrm>
            <a:off x="6044972" y="3746910"/>
            <a:ext cx="1056701" cy="33855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16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1.00 mm</a:t>
            </a:r>
            <a:endParaRPr lang="en-US" sz="16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5646293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Solution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Formula for destructive interference</a:t>
            </a:r>
          </a:p>
          <a:p>
            <a:endParaRPr lang="en-CA" dirty="0"/>
          </a:p>
          <a:p>
            <a:r>
              <a:rPr lang="en-CA" dirty="0" smtClean="0"/>
              <a:t>sin </a:t>
            </a:r>
            <a:r>
              <a:rPr lang="el-GR" dirty="0" smtClean="0">
                <a:latin typeface="Book Antiqua"/>
              </a:rPr>
              <a:t>θ</a:t>
            </a:r>
            <a:r>
              <a:rPr lang="en-CA" dirty="0" smtClean="0">
                <a:latin typeface="Book Antiqua"/>
              </a:rPr>
              <a:t> = m</a:t>
            </a:r>
            <a:r>
              <a:rPr lang="el-GR" dirty="0" smtClean="0">
                <a:latin typeface="Book Antiqua"/>
              </a:rPr>
              <a:t>λ</a:t>
            </a:r>
            <a:r>
              <a:rPr lang="en-CA" dirty="0" smtClean="0">
                <a:latin typeface="Book Antiqua"/>
              </a:rPr>
              <a:t> / w               </a:t>
            </a:r>
            <a:r>
              <a:rPr lang="en-CA" sz="2400" dirty="0" smtClean="0">
                <a:latin typeface="Book Antiqua"/>
              </a:rPr>
              <a:t>…where m is ±1, ±2, ±3 …</a:t>
            </a:r>
          </a:p>
          <a:p>
            <a:endParaRPr lang="en-CA" sz="2400" dirty="0">
              <a:latin typeface="Book Antiqua"/>
            </a:endParaRPr>
          </a:p>
          <a:p>
            <a:r>
              <a:rPr lang="en-CA" sz="2400" dirty="0" smtClean="0">
                <a:latin typeface="Book Antiqua"/>
              </a:rPr>
              <a:t>* for small </a:t>
            </a:r>
            <a:r>
              <a:rPr lang="el-GR" sz="2400" dirty="0" smtClean="0">
                <a:latin typeface="Book Antiqua"/>
              </a:rPr>
              <a:t>θ</a:t>
            </a:r>
            <a:r>
              <a:rPr lang="en-CA" sz="2400" dirty="0" smtClean="0">
                <a:latin typeface="Book Antiqua"/>
              </a:rPr>
              <a:t>, we can assume the approximation that</a:t>
            </a:r>
          </a:p>
          <a:p>
            <a:endParaRPr lang="en-CA" sz="2400" dirty="0">
              <a:latin typeface="Book Antiqua"/>
            </a:endParaRPr>
          </a:p>
          <a:p>
            <a:r>
              <a:rPr lang="en-CA" sz="2400" dirty="0" smtClean="0">
                <a:latin typeface="Book Antiqua"/>
              </a:rPr>
              <a:t>sin</a:t>
            </a:r>
            <a:r>
              <a:rPr lang="el-GR" sz="2400" dirty="0">
                <a:latin typeface="Book Antiqua"/>
              </a:rPr>
              <a:t> </a:t>
            </a:r>
            <a:r>
              <a:rPr lang="el-GR" sz="2400" dirty="0" smtClean="0">
                <a:latin typeface="Book Antiqua"/>
              </a:rPr>
              <a:t>θ</a:t>
            </a:r>
            <a:r>
              <a:rPr lang="en-CA" sz="2400" dirty="0" smtClean="0">
                <a:latin typeface="Book Antiqua"/>
              </a:rPr>
              <a:t> = tan </a:t>
            </a:r>
            <a:r>
              <a:rPr lang="el-GR" sz="2400" dirty="0" smtClean="0">
                <a:latin typeface="Book Antiqua"/>
              </a:rPr>
              <a:t>θ</a:t>
            </a:r>
            <a:r>
              <a:rPr lang="en-CA" sz="2400" dirty="0" smtClean="0">
                <a:latin typeface="Book Antiqua"/>
              </a:rPr>
              <a:t> = y / L   holds true</a:t>
            </a:r>
            <a:endParaRPr lang="en-CA" sz="2400" dirty="0"/>
          </a:p>
        </p:txBody>
      </p:sp>
      <p:sp>
        <p:nvSpPr>
          <p:cNvPr id="4" name="Right Triangle 3"/>
          <p:cNvSpPr/>
          <p:nvPr/>
        </p:nvSpPr>
        <p:spPr>
          <a:xfrm flipH="1">
            <a:off x="1161008" y="5157192"/>
            <a:ext cx="2304256" cy="1152128"/>
          </a:xfrm>
          <a:prstGeom prst="rt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5" name="Rectangle 4"/>
          <p:cNvSpPr/>
          <p:nvPr/>
        </p:nvSpPr>
        <p:spPr>
          <a:xfrm>
            <a:off x="3500857" y="5661248"/>
            <a:ext cx="306494" cy="33855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16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y</a:t>
            </a:r>
            <a:endParaRPr lang="en-US" sz="16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313136" y="6309320"/>
            <a:ext cx="317715" cy="33855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16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L</a:t>
            </a:r>
            <a:endParaRPr lang="en-US" sz="16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7" name="Arc 6"/>
          <p:cNvSpPr/>
          <p:nvPr/>
        </p:nvSpPr>
        <p:spPr>
          <a:xfrm>
            <a:off x="1344784" y="6101635"/>
            <a:ext cx="405759" cy="406787"/>
          </a:xfrm>
          <a:prstGeom prst="arc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8" name="Rectangle 7"/>
          <p:cNvSpPr/>
          <p:nvPr/>
        </p:nvSpPr>
        <p:spPr>
          <a:xfrm>
            <a:off x="1750543" y="5932358"/>
            <a:ext cx="288861" cy="33855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l-GR" sz="1600" dirty="0" smtClean="0">
                <a:solidFill>
                  <a:schemeClr val="bg1"/>
                </a:solidFill>
                <a:latin typeface="Book Antiqua"/>
              </a:rPr>
              <a:t>θ</a:t>
            </a:r>
            <a:endParaRPr lang="en-US" sz="16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18649148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Solution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CA" sz="2800" dirty="0" smtClean="0"/>
              <a:t>Hence, we get that…</a:t>
            </a:r>
          </a:p>
          <a:p>
            <a:endParaRPr lang="en-CA" sz="2800" dirty="0"/>
          </a:p>
          <a:p>
            <a:r>
              <a:rPr lang="en-CA" sz="2800" dirty="0" smtClean="0"/>
              <a:t> y / L    =  </a:t>
            </a:r>
            <a:r>
              <a:rPr lang="en-CA" sz="2800" dirty="0" smtClean="0">
                <a:latin typeface="Book Antiqua"/>
              </a:rPr>
              <a:t>m</a:t>
            </a:r>
            <a:r>
              <a:rPr lang="el-GR" sz="2800" dirty="0">
                <a:latin typeface="Book Antiqua"/>
              </a:rPr>
              <a:t>λ</a:t>
            </a:r>
            <a:r>
              <a:rPr lang="en-CA" sz="2800" dirty="0">
                <a:latin typeface="Book Antiqua"/>
              </a:rPr>
              <a:t> / </a:t>
            </a:r>
            <a:r>
              <a:rPr lang="en-CA" sz="2800" dirty="0" smtClean="0">
                <a:latin typeface="Book Antiqua"/>
              </a:rPr>
              <a:t>w</a:t>
            </a:r>
          </a:p>
          <a:p>
            <a:endParaRPr lang="en-CA" sz="2800" dirty="0">
              <a:latin typeface="Book Antiqua"/>
            </a:endParaRPr>
          </a:p>
          <a:p>
            <a:r>
              <a:rPr lang="en-CA" sz="2800" dirty="0" smtClean="0">
                <a:latin typeface="Book Antiqua"/>
              </a:rPr>
              <a:t>Rearrange it to…</a:t>
            </a:r>
          </a:p>
          <a:p>
            <a:endParaRPr lang="en-CA" sz="2800" dirty="0">
              <a:latin typeface="Book Antiqua"/>
            </a:endParaRPr>
          </a:p>
          <a:p>
            <a:r>
              <a:rPr lang="en-CA" sz="2800" dirty="0" smtClean="0"/>
              <a:t>L = w y / m</a:t>
            </a:r>
            <a:r>
              <a:rPr lang="el-GR" sz="2800" dirty="0">
                <a:latin typeface="Book Antiqua"/>
              </a:rPr>
              <a:t> </a:t>
            </a:r>
            <a:r>
              <a:rPr lang="el-GR" sz="2800" dirty="0" smtClean="0">
                <a:latin typeface="Book Antiqua"/>
              </a:rPr>
              <a:t>λ</a:t>
            </a:r>
            <a:endParaRPr lang="en-CA" sz="2800" dirty="0" smtClean="0">
              <a:latin typeface="Book Antiqua"/>
            </a:endParaRPr>
          </a:p>
          <a:p>
            <a:r>
              <a:rPr lang="en-CA" sz="2800" dirty="0">
                <a:latin typeface="Book Antiqua"/>
              </a:rPr>
              <a:t> </a:t>
            </a:r>
            <a:r>
              <a:rPr lang="en-CA" sz="2800" dirty="0" smtClean="0">
                <a:latin typeface="Book Antiqua"/>
              </a:rPr>
              <a:t>  =  (5 x 10</a:t>
            </a:r>
            <a:r>
              <a:rPr lang="en-CA" sz="2800" baseline="30000" dirty="0" smtClean="0">
                <a:latin typeface="Book Antiqua"/>
              </a:rPr>
              <a:t>-4</a:t>
            </a:r>
            <a:r>
              <a:rPr lang="en-CA" sz="2800" dirty="0" smtClean="0">
                <a:latin typeface="Book Antiqua"/>
              </a:rPr>
              <a:t> m)(1.00 x 10</a:t>
            </a:r>
            <a:r>
              <a:rPr lang="en-CA" sz="2800" baseline="30000" dirty="0" smtClean="0">
                <a:latin typeface="Book Antiqua"/>
              </a:rPr>
              <a:t>-3</a:t>
            </a:r>
            <a:r>
              <a:rPr lang="en-CA" sz="2800" dirty="0" smtClean="0">
                <a:latin typeface="Book Antiqua"/>
              </a:rPr>
              <a:t> m) / (1)(700 </a:t>
            </a:r>
            <a:r>
              <a:rPr lang="en-CA" sz="2800" dirty="0">
                <a:latin typeface="Book Antiqua"/>
              </a:rPr>
              <a:t>x </a:t>
            </a:r>
            <a:r>
              <a:rPr lang="en-CA" sz="2800" dirty="0" smtClean="0">
                <a:latin typeface="Book Antiqua"/>
              </a:rPr>
              <a:t>10</a:t>
            </a:r>
            <a:r>
              <a:rPr lang="en-CA" sz="2800" baseline="30000" dirty="0" smtClean="0">
                <a:latin typeface="Book Antiqua"/>
              </a:rPr>
              <a:t>-9</a:t>
            </a:r>
            <a:r>
              <a:rPr lang="en-CA" sz="2800" dirty="0" smtClean="0">
                <a:latin typeface="Book Antiqua"/>
              </a:rPr>
              <a:t> m)</a:t>
            </a:r>
          </a:p>
          <a:p>
            <a:r>
              <a:rPr lang="en-CA" sz="2800" dirty="0">
                <a:latin typeface="Book Antiqua"/>
              </a:rPr>
              <a:t> </a:t>
            </a:r>
            <a:r>
              <a:rPr lang="en-CA" sz="2800" dirty="0" smtClean="0">
                <a:latin typeface="Book Antiqua"/>
              </a:rPr>
              <a:t>  = 0.71 m</a:t>
            </a:r>
          </a:p>
        </p:txBody>
      </p:sp>
    </p:spTree>
    <p:extLst>
      <p:ext uri="{BB962C8B-B14F-4D97-AF65-F5344CB8AC3E}">
        <p14:creationId xmlns:p14="http://schemas.microsoft.com/office/powerpoint/2010/main" val="202000470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Test your understanding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A monochromatic source of light has a wavelength of 450 nm. What is the frequency of the light?</a:t>
            </a:r>
          </a:p>
          <a:p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99775723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Solution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CA" sz="2800" dirty="0" smtClean="0">
                <a:latin typeface="Book Antiqua"/>
              </a:rPr>
              <a:t>Remember that…</a:t>
            </a:r>
          </a:p>
          <a:p>
            <a:endParaRPr lang="en-CA" sz="2800" dirty="0">
              <a:latin typeface="Book Antiqua"/>
            </a:endParaRPr>
          </a:p>
          <a:p>
            <a:r>
              <a:rPr lang="en-CA" sz="2800" dirty="0">
                <a:latin typeface="Book Antiqua"/>
              </a:rPr>
              <a:t>f</a:t>
            </a:r>
            <a:r>
              <a:rPr lang="en-CA" sz="2800" dirty="0" smtClean="0">
                <a:latin typeface="Book Antiqua"/>
              </a:rPr>
              <a:t> = c / </a:t>
            </a:r>
            <a:r>
              <a:rPr lang="el-GR" sz="2800" dirty="0" smtClean="0">
                <a:latin typeface="Book Antiqua"/>
              </a:rPr>
              <a:t>λ</a:t>
            </a:r>
            <a:endParaRPr lang="en-CA" sz="2800" dirty="0" smtClean="0">
              <a:latin typeface="Book Antiqua"/>
            </a:endParaRPr>
          </a:p>
          <a:p>
            <a:r>
              <a:rPr lang="en-CA" sz="2800" dirty="0">
                <a:latin typeface="Book Antiqua"/>
              </a:rPr>
              <a:t> </a:t>
            </a:r>
            <a:r>
              <a:rPr lang="en-CA" sz="2800" dirty="0" smtClean="0">
                <a:latin typeface="Book Antiqua"/>
              </a:rPr>
              <a:t> = 3.00 </a:t>
            </a:r>
            <a:r>
              <a:rPr lang="en-CA" sz="2800" dirty="0">
                <a:latin typeface="Book Antiqua"/>
              </a:rPr>
              <a:t>x </a:t>
            </a:r>
            <a:r>
              <a:rPr lang="en-CA" sz="2800" dirty="0" smtClean="0">
                <a:latin typeface="Book Antiqua"/>
              </a:rPr>
              <a:t>10</a:t>
            </a:r>
            <a:r>
              <a:rPr lang="en-CA" sz="2800" baseline="30000" dirty="0" smtClean="0">
                <a:latin typeface="Book Antiqua"/>
              </a:rPr>
              <a:t>8</a:t>
            </a:r>
            <a:r>
              <a:rPr lang="en-CA" sz="2800" dirty="0" smtClean="0">
                <a:latin typeface="Book Antiqua"/>
              </a:rPr>
              <a:t> / 450 </a:t>
            </a:r>
            <a:r>
              <a:rPr lang="en-CA" sz="2800" dirty="0">
                <a:latin typeface="Book Antiqua"/>
              </a:rPr>
              <a:t>x </a:t>
            </a:r>
            <a:r>
              <a:rPr lang="en-CA" sz="2800" dirty="0" smtClean="0">
                <a:latin typeface="Book Antiqua"/>
              </a:rPr>
              <a:t>10</a:t>
            </a:r>
            <a:r>
              <a:rPr lang="en-CA" sz="2800" baseline="30000" dirty="0" smtClean="0">
                <a:latin typeface="Book Antiqua"/>
              </a:rPr>
              <a:t>-9</a:t>
            </a:r>
            <a:r>
              <a:rPr lang="en-CA" sz="2800" dirty="0" smtClean="0">
                <a:latin typeface="Book Antiqua"/>
              </a:rPr>
              <a:t> m</a:t>
            </a:r>
          </a:p>
          <a:p>
            <a:r>
              <a:rPr lang="en-CA" sz="2800" dirty="0">
                <a:latin typeface="Book Antiqua"/>
              </a:rPr>
              <a:t> </a:t>
            </a:r>
            <a:r>
              <a:rPr lang="en-CA" sz="2800" dirty="0" smtClean="0">
                <a:latin typeface="Book Antiqua"/>
              </a:rPr>
              <a:t> = 6.67 </a:t>
            </a:r>
            <a:r>
              <a:rPr lang="en-CA" sz="2800" dirty="0">
                <a:latin typeface="Book Antiqua"/>
              </a:rPr>
              <a:t>x </a:t>
            </a:r>
            <a:r>
              <a:rPr lang="en-CA" sz="2800" dirty="0" smtClean="0">
                <a:latin typeface="Book Antiqua"/>
              </a:rPr>
              <a:t>10</a:t>
            </a:r>
            <a:r>
              <a:rPr lang="en-CA" sz="2800" baseline="30000" dirty="0" smtClean="0">
                <a:latin typeface="Book Antiqua"/>
              </a:rPr>
              <a:t>14</a:t>
            </a:r>
            <a:r>
              <a:rPr lang="en-CA" sz="2800" dirty="0" smtClean="0">
                <a:latin typeface="Book Antiqua"/>
              </a:rPr>
              <a:t> Hz</a:t>
            </a:r>
          </a:p>
        </p:txBody>
      </p:sp>
    </p:spTree>
    <p:extLst>
      <p:ext uri="{BB962C8B-B14F-4D97-AF65-F5344CB8AC3E}">
        <p14:creationId xmlns:p14="http://schemas.microsoft.com/office/powerpoint/2010/main" val="93933347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CA" dirty="0" smtClean="0"/>
              <a:t>THANK YOU FOR YOURE ATTENTION!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CONGRATULATIONS WE DID IT ! </a:t>
            </a:r>
            <a:endParaRPr lang="en-CA" dirty="0"/>
          </a:p>
        </p:txBody>
      </p:sp>
      <p:pic>
        <p:nvPicPr>
          <p:cNvPr id="3074" name="Picture 2" descr="ima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4324" y="2492896"/>
            <a:ext cx="6156027" cy="38782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95686659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oundry">
  <a:themeElements>
    <a:clrScheme name="Foundry">
      <a:dk1>
        <a:sysClr val="windowText" lastClr="000000"/>
      </a:dk1>
      <a:lt1>
        <a:sysClr val="window" lastClr="FFFFFF"/>
      </a:lt1>
      <a:dk2>
        <a:srgbClr val="676A55"/>
      </a:dk2>
      <a:lt2>
        <a:srgbClr val="EAEBDE"/>
      </a:lt2>
      <a:accent1>
        <a:srgbClr val="72A376"/>
      </a:accent1>
      <a:accent2>
        <a:srgbClr val="B0CCB0"/>
      </a:accent2>
      <a:accent3>
        <a:srgbClr val="A8CDD7"/>
      </a:accent3>
      <a:accent4>
        <a:srgbClr val="C0BEAF"/>
      </a:accent4>
      <a:accent5>
        <a:srgbClr val="CEC597"/>
      </a:accent5>
      <a:accent6>
        <a:srgbClr val="E8B7B7"/>
      </a:accent6>
      <a:hlink>
        <a:srgbClr val="DB5353"/>
      </a:hlink>
      <a:folHlink>
        <a:srgbClr val="903638"/>
      </a:folHlink>
    </a:clrScheme>
    <a:fontScheme name="Foundry">
      <a:maj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標楷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Foundry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80000"/>
              </a:schemeClr>
            </a:gs>
            <a:gs pos="62000">
              <a:schemeClr val="phClr">
                <a:tint val="30000"/>
                <a:satMod val="180000"/>
              </a:schemeClr>
            </a:gs>
            <a:gs pos="100000">
              <a:schemeClr val="phClr">
                <a:tint val="22000"/>
                <a:satMod val="18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58000"/>
                <a:satMod val="150000"/>
              </a:schemeClr>
            </a:gs>
            <a:gs pos="72000">
              <a:schemeClr val="phClr">
                <a:tint val="90000"/>
                <a:satMod val="135000"/>
              </a:schemeClr>
            </a:gs>
            <a:gs pos="100000">
              <a:schemeClr val="phClr">
                <a:tint val="8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80000"/>
            </a:schemeClr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000000"/>
            </a:lightRig>
          </a:scene3d>
          <a:sp3d prstMaterial="matte">
            <a:bevelT w="63500" h="6350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5000"/>
                <a:satMod val="400000"/>
              </a:schemeClr>
            </a:gs>
            <a:gs pos="20000">
              <a:schemeClr val="phClr">
                <a:tint val="80000"/>
                <a:satMod val="355000"/>
              </a:schemeClr>
            </a:gs>
            <a:gs pos="100000">
              <a:schemeClr val="phClr">
                <a:tint val="95000"/>
                <a:shade val="55000"/>
                <a:satMod val="355000"/>
              </a:schemeClr>
            </a:gs>
          </a:gsLst>
          <a:path path="circle">
            <a:fillToRect l="67500" t="35000" r="32500" b="65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0"/>
                <a:satMod val="120000"/>
              </a:schemeClr>
              <a:schemeClr val="phClr">
                <a:tint val="70000"/>
                <a:satMod val="250000"/>
              </a:schemeClr>
            </a:duotone>
          </a:blip>
          <a:tile tx="0" ty="0" sx="50000" sy="50000" flip="none" algn="t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Foundry</Template>
  <TotalTime>33</TotalTime>
  <Words>252</Words>
  <Application>Microsoft Office PowerPoint</Application>
  <PresentationFormat>On-screen Show (4:3)</PresentationFormat>
  <Paragraphs>46</Paragraphs>
  <Slides>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Foundry</vt:lpstr>
      <vt:lpstr>SINGLE SLIT DIFFRACTION</vt:lpstr>
      <vt:lpstr>Question</vt:lpstr>
      <vt:lpstr>Solution</vt:lpstr>
      <vt:lpstr>Solution</vt:lpstr>
      <vt:lpstr>Solution</vt:lpstr>
      <vt:lpstr>Test your understanding</vt:lpstr>
      <vt:lpstr>Solution</vt:lpstr>
      <vt:lpstr>THANK YOU FOR YOURE ATTENTION!</vt:lpstr>
    </vt:vector>
  </TitlesOfParts>
  <Company>Hewlett-Packard Company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SINGLE SLIT DIFFRACTION</dc:title>
  <dc:creator>Ivan</dc:creator>
  <cp:lastModifiedBy>Ivan</cp:lastModifiedBy>
  <cp:revision>5</cp:revision>
  <dcterms:created xsi:type="dcterms:W3CDTF">2014-03-31T06:24:14Z</dcterms:created>
  <dcterms:modified xsi:type="dcterms:W3CDTF">2014-03-31T06:57:34Z</dcterms:modified>
</cp:coreProperties>
</file>