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5.xml" ContentType="application/vnd.openxmlformats-officedocument.theme+xml"/>
  <Override PartName="/ppt/slideLayouts/slideLayout3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87" r:id="rId2"/>
    <p:sldMasterId id="2147483689" r:id="rId3"/>
    <p:sldMasterId id="2147483652" r:id="rId4"/>
    <p:sldMasterId id="2147483653" r:id="rId5"/>
    <p:sldMasterId id="2147483691" r:id="rId6"/>
  </p:sldMasterIdLst>
  <p:notesMasterIdLst>
    <p:notesMasterId r:id="rId39"/>
  </p:notesMasterIdLst>
  <p:handoutMasterIdLst>
    <p:handoutMasterId r:id="rId40"/>
  </p:handoutMasterIdLst>
  <p:sldIdLst>
    <p:sldId id="302" r:id="rId7"/>
    <p:sldId id="278" r:id="rId8"/>
    <p:sldId id="257" r:id="rId9"/>
    <p:sldId id="295" r:id="rId10"/>
    <p:sldId id="259" r:id="rId11"/>
    <p:sldId id="260" r:id="rId12"/>
    <p:sldId id="263" r:id="rId13"/>
    <p:sldId id="282" r:id="rId14"/>
    <p:sldId id="283" r:id="rId15"/>
    <p:sldId id="265" r:id="rId16"/>
    <p:sldId id="268" r:id="rId17"/>
    <p:sldId id="266" r:id="rId18"/>
    <p:sldId id="267" r:id="rId19"/>
    <p:sldId id="280" r:id="rId20"/>
    <p:sldId id="298" r:id="rId21"/>
    <p:sldId id="269" r:id="rId22"/>
    <p:sldId id="271" r:id="rId23"/>
    <p:sldId id="272" r:id="rId24"/>
    <p:sldId id="281" r:id="rId25"/>
    <p:sldId id="273" r:id="rId26"/>
    <p:sldId id="274" r:id="rId27"/>
    <p:sldId id="289" r:id="rId28"/>
    <p:sldId id="303" r:id="rId29"/>
    <p:sldId id="276" r:id="rId30"/>
    <p:sldId id="258" r:id="rId31"/>
    <p:sldId id="300" r:id="rId32"/>
    <p:sldId id="301" r:id="rId33"/>
    <p:sldId id="304" r:id="rId34"/>
    <p:sldId id="305" r:id="rId35"/>
    <p:sldId id="306" r:id="rId36"/>
    <p:sldId id="307" r:id="rId37"/>
    <p:sldId id="308" r:id="rId38"/>
  </p:sldIdLst>
  <p:sldSz cx="9144000" cy="6858000" type="screen4x3"/>
  <p:notesSz cx="6858000" cy="9144000"/>
  <p:kinsoku lang="ja-JP" invalStChars="、。，．・：；？！゛゜ヽヾゝゞ々ー’”）〕］｝〉》」』】°‰′″℃￠％ぁぃぅぇぉっゃゅょゎァィゥェォッャュョヮヵヶ!%),.:;?]}｡｣､･ｧｨｩｪｫｬｭｮｯｰﾞﾟ" invalEndChars="‘“（〔［｛〈《「『【￥＄$([\{｢￡"/>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768">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00093"/>
    <a:srgbClr val="0033CC"/>
    <a:srgbClr val="990033"/>
    <a:srgbClr val="474747"/>
    <a:srgbClr val="676767"/>
    <a:srgbClr val="790015"/>
    <a:srgbClr val="00279F"/>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1149" autoAdjust="0"/>
  </p:normalViewPr>
  <p:slideViewPr>
    <p:cSldViewPr>
      <p:cViewPr varScale="1">
        <p:scale>
          <a:sx n="52" d="100"/>
          <a:sy n="52" d="100"/>
        </p:scale>
        <p:origin x="84" y="60"/>
      </p:cViewPr>
      <p:guideLst>
        <p:guide orient="horz" pos="76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1890" y="79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notesMaster" Target="notesMasters/notesMaster1.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atin typeface="Times New Roman" pitchFamily="18" charset="0"/>
              </a:defRPr>
            </a:lvl1pPr>
          </a:lstStyle>
          <a:p>
            <a:pPr>
              <a:defRPr/>
            </a:pPr>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atin typeface="Times New Roman" pitchFamily="18" charset="0"/>
              </a:defRPr>
            </a:lvl1pPr>
          </a:lstStyle>
          <a:p>
            <a:pPr>
              <a:defRPr/>
            </a:pPr>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atin typeface="Times New Roman" pitchFamily="18" charset="0"/>
              </a:defRPr>
            </a:lvl1pPr>
          </a:lstStyle>
          <a:p>
            <a:pPr>
              <a:defRPr/>
            </a:pPr>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atin typeface="Times New Roman" pitchFamily="18" charset="0"/>
              </a:defRPr>
            </a:lvl1pPr>
          </a:lstStyle>
          <a:p>
            <a:pPr>
              <a:defRPr/>
            </a:pPr>
            <a:fld id="{3C1830E5-0DEA-4BDA-975E-D8DBB363ED5A}" type="slidenum">
              <a:rPr lang="en-US"/>
              <a:pPr>
                <a:defRPr/>
              </a:pPr>
              <a:t>‹#›</a:t>
            </a:fld>
            <a:endParaRPr lang="en-US"/>
          </a:p>
        </p:txBody>
      </p:sp>
    </p:spTree>
    <p:extLst>
      <p:ext uri="{BB962C8B-B14F-4D97-AF65-F5344CB8AC3E}">
        <p14:creationId xmlns:p14="http://schemas.microsoft.com/office/powerpoint/2010/main" val="6732968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p:spPr>
      </p:sp>
      <p:sp>
        <p:nvSpPr>
          <p:cNvPr id="2051" name="Rectangle 3"/>
          <p:cNvSpPr>
            <a:spLocks noGrp="1" noChangeArrowheads="1"/>
          </p:cNvSpPr>
          <p:nvPr>
            <p:ph type="body" sz="quarter" idx="3"/>
          </p:nvPr>
        </p:nvSpPr>
        <p:spPr bwMode="auto">
          <a:xfrm>
            <a:off x="914400" y="4343400"/>
            <a:ext cx="5029200" cy="4114800"/>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2" name="Rectangle 4"/>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smtClean="0">
                <a:latin typeface="Times New Roman" pitchFamily="18" charset="0"/>
              </a:defRPr>
            </a:lvl1pPr>
          </a:lstStyle>
          <a:p>
            <a:pPr>
              <a:defRPr/>
            </a:pPr>
            <a:endParaRPr lang="en-US"/>
          </a:p>
        </p:txBody>
      </p:sp>
      <p:sp>
        <p:nvSpPr>
          <p:cNvPr id="2053" name="Rectangle 5"/>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smtClean="0">
                <a:latin typeface="Times New Roman" pitchFamily="18" charset="0"/>
              </a:defRPr>
            </a:lvl1pPr>
          </a:lstStyle>
          <a:p>
            <a:pPr>
              <a:defRPr/>
            </a:pPr>
            <a:endParaRPr lang="en-US"/>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smtClean="0">
                <a:latin typeface="Times New Roman" pitchFamily="18" charset="0"/>
              </a:defRPr>
            </a:lvl1pPr>
          </a:lstStyle>
          <a:p>
            <a:pPr>
              <a:defRPr/>
            </a:pPr>
            <a:endParaRPr lang="en-US"/>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smtClean="0">
                <a:latin typeface="Times New Roman" pitchFamily="18" charset="0"/>
              </a:defRPr>
            </a:lvl1pPr>
          </a:lstStyle>
          <a:p>
            <a:pPr>
              <a:defRPr/>
            </a:pPr>
            <a:fld id="{9284D7B2-6544-4230-BBC4-41570509475F}" type="slidenum">
              <a:rPr lang="en-US"/>
              <a:pPr>
                <a:defRPr/>
              </a:pPr>
              <a:t>‹#›</a:t>
            </a:fld>
            <a:endParaRPr lang="en-US"/>
          </a:p>
        </p:txBody>
      </p:sp>
    </p:spTree>
    <p:extLst>
      <p:ext uri="{BB962C8B-B14F-4D97-AF65-F5344CB8AC3E}">
        <p14:creationId xmlns:p14="http://schemas.microsoft.com/office/powerpoint/2010/main" val="33686900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BB97629A-2A9E-48DA-BBEF-8573CC8325B2}" type="slidenum">
              <a:rPr lang="en-US" altLang="en-US" smtClean="0"/>
              <a:pPr>
                <a:spcBef>
                  <a:spcPct val="0"/>
                </a:spcBef>
              </a:pPr>
              <a:t>1</a:t>
            </a:fld>
            <a:endParaRPr lang="en-US" altLang="en-US" smtClean="0"/>
          </a:p>
        </p:txBody>
      </p:sp>
      <p:sp>
        <p:nvSpPr>
          <p:cNvPr id="28675" name="Rectangle 2050"/>
          <p:cNvSpPr>
            <a:spLocks noGrp="1" noRot="1" noChangeAspect="1" noChangeArrowheads="1" noTextEdit="1"/>
          </p:cNvSpPr>
          <p:nvPr>
            <p:ph type="sldImg"/>
          </p:nvPr>
        </p:nvSpPr>
        <p:spPr>
          <a:xfrm>
            <a:off x="1150938" y="692150"/>
            <a:ext cx="4556125" cy="3416300"/>
          </a:xfrm>
          <a:ln/>
        </p:spPr>
      </p:sp>
      <p:sp>
        <p:nvSpPr>
          <p:cNvPr id="28676" name="Rectangle 2051"/>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smtClean="0"/>
              <a:t>Chapter Two: Managing the Organizational Environment</a:t>
            </a:r>
          </a:p>
        </p:txBody>
      </p:sp>
    </p:spTree>
    <p:extLst>
      <p:ext uri="{BB962C8B-B14F-4D97-AF65-F5344CB8AC3E}">
        <p14:creationId xmlns:p14="http://schemas.microsoft.com/office/powerpoint/2010/main" val="4113827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D5CAEB3E-7E25-4E0B-821F-FB90C2290C18}" type="slidenum">
              <a:rPr lang="en-US"/>
              <a:pPr/>
              <a:t>2</a:t>
            </a:fld>
            <a:endParaRPr lang="en-US"/>
          </a:p>
        </p:txBody>
      </p:sp>
      <p:sp>
        <p:nvSpPr>
          <p:cNvPr id="36867" name="Rectangle 2"/>
          <p:cNvSpPr>
            <a:spLocks noGrp="1" noRot="1" noChangeAspect="1" noChangeArrowheads="1" noTextEdit="1"/>
          </p:cNvSpPr>
          <p:nvPr>
            <p:ph type="sldImg"/>
          </p:nvPr>
        </p:nvSpPr>
        <p:spPr>
          <a:xfrm>
            <a:off x="1150938" y="692150"/>
            <a:ext cx="4556125" cy="3416300"/>
          </a:xfrm>
          <a:ln/>
        </p:spPr>
      </p:sp>
      <p:sp>
        <p:nvSpPr>
          <p:cNvPr id="36868" name="Rectangle 3"/>
          <p:cNvSpPr>
            <a:spLocks noGrp="1" noChangeArrowheads="1"/>
          </p:cNvSpPr>
          <p:nvPr>
            <p:ph type="body" idx="1"/>
          </p:nvPr>
        </p:nvSpPr>
        <p:spPr>
          <a:noFill/>
          <a:ln w="9525"/>
        </p:spPr>
        <p:txBody>
          <a:bodyPr/>
          <a:lstStyle/>
          <a:p>
            <a:endParaRPr lang="en-CA" dirty="0" smtClean="0"/>
          </a:p>
        </p:txBody>
      </p:sp>
    </p:spTree>
    <p:extLst>
      <p:ext uri="{BB962C8B-B14F-4D97-AF65-F5344CB8AC3E}">
        <p14:creationId xmlns:p14="http://schemas.microsoft.com/office/powerpoint/2010/main" val="4101500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E16F995-DFA5-4ADF-8BDE-25C486D66A0E}" type="slidenum">
              <a:rPr lang="en-US"/>
              <a:pPr/>
              <a:t>3</a:t>
            </a:fld>
            <a:endParaRPr lang="en-US"/>
          </a:p>
        </p:txBody>
      </p:sp>
      <p:sp>
        <p:nvSpPr>
          <p:cNvPr id="37891" name="Rectangle 2"/>
          <p:cNvSpPr>
            <a:spLocks noGrp="1" noRot="1" noChangeAspect="1" noChangeArrowheads="1" noTextEdit="1"/>
          </p:cNvSpPr>
          <p:nvPr>
            <p:ph type="sldImg"/>
          </p:nvPr>
        </p:nvSpPr>
        <p:spPr>
          <a:xfrm>
            <a:off x="1150938" y="692150"/>
            <a:ext cx="4556125" cy="3416300"/>
          </a:xfrm>
          <a:ln cap="flat"/>
        </p:spPr>
      </p:sp>
      <p:sp>
        <p:nvSpPr>
          <p:cNvPr id="37892"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LO1 Explain what leadership is and on what bases of power leaders-influence others</a:t>
            </a:r>
            <a:r>
              <a:rPr lang="en-CA" sz="1200" kern="1200" dirty="0" smtClean="0">
                <a:solidFill>
                  <a:schemeClr val="tx1"/>
                </a:solidFill>
                <a:effectLst/>
                <a:latin typeface="Times New Roman" pitchFamily="18" charset="0"/>
                <a:ea typeface="+mn-ea"/>
                <a:cs typeface="+mn-cs"/>
              </a:rPr>
              <a:t>.</a:t>
            </a:r>
            <a:endParaRPr lang="en-US" dirty="0" smtClean="0">
              <a:latin typeface="Wingdings" pitchFamily="2" charset="2"/>
              <a:cs typeface="Times New Roman" pitchFamily="18" charset="0"/>
            </a:endParaRPr>
          </a:p>
          <a:p>
            <a:endParaRPr lang="en-US" dirty="0" smtClean="0">
              <a:cs typeface="Times New Roman" pitchFamily="18" charset="0"/>
            </a:endParaRPr>
          </a:p>
          <a:p>
            <a:r>
              <a:rPr lang="en-US" dirty="0" smtClean="0">
                <a:cs typeface="Times New Roman" pitchFamily="18" charset="0"/>
              </a:rPr>
              <a:t>Managers at all levels of the organization lead in some fashion. It is interesting to note that some of this leadership is not productive. If a worker sees their manager leading in a non-productive manner, it is common for the worker to follow in this same path.</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3969066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4E16F995-DFA5-4ADF-8BDE-25C486D66A0E}" type="slidenum">
              <a:rPr lang="en-US"/>
              <a:pPr/>
              <a:t>4</a:t>
            </a:fld>
            <a:endParaRPr lang="en-US"/>
          </a:p>
        </p:txBody>
      </p:sp>
      <p:sp>
        <p:nvSpPr>
          <p:cNvPr id="37891" name="Rectangle 2"/>
          <p:cNvSpPr>
            <a:spLocks noGrp="1" noRot="1" noChangeAspect="1" noChangeArrowheads="1" noTextEdit="1"/>
          </p:cNvSpPr>
          <p:nvPr>
            <p:ph type="sldImg"/>
          </p:nvPr>
        </p:nvSpPr>
        <p:spPr>
          <a:xfrm>
            <a:off x="1150938" y="692150"/>
            <a:ext cx="4556125" cy="3416300"/>
          </a:xfrm>
          <a:ln cap="flat"/>
        </p:spPr>
      </p:sp>
      <p:sp>
        <p:nvSpPr>
          <p:cNvPr id="37892"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LO1 Explain what leadership is and on what bases of power leaders-influence others</a:t>
            </a:r>
            <a:r>
              <a:rPr lang="en-CA" sz="1200" kern="1200" dirty="0" smtClean="0">
                <a:solidFill>
                  <a:schemeClr val="tx1"/>
                </a:solidFill>
                <a:effectLst/>
                <a:latin typeface="Times New Roman" pitchFamily="18" charset="0"/>
                <a:ea typeface="+mn-ea"/>
                <a:cs typeface="+mn-cs"/>
              </a:rPr>
              <a:t>.</a:t>
            </a:r>
            <a:endParaRPr lang="en-US" dirty="0" smtClean="0">
              <a:latin typeface="Wingdings" pitchFamily="2" charset="2"/>
              <a:cs typeface="Times New Roman" pitchFamily="18" charset="0"/>
            </a:endParaRP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169405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F8BBA234-0204-46E2-A773-141E2295A758}" type="slidenum">
              <a:rPr lang="en-US"/>
              <a:pPr/>
              <a:t>5</a:t>
            </a:fld>
            <a:endParaRPr lang="en-US"/>
          </a:p>
        </p:txBody>
      </p:sp>
      <p:sp>
        <p:nvSpPr>
          <p:cNvPr id="38915" name="Rectangle 2"/>
          <p:cNvSpPr>
            <a:spLocks noGrp="1" noRot="1" noChangeAspect="1" noChangeArrowheads="1" noTextEdit="1"/>
          </p:cNvSpPr>
          <p:nvPr>
            <p:ph type="sldImg"/>
          </p:nvPr>
        </p:nvSpPr>
        <p:spPr>
          <a:xfrm>
            <a:off x="1150938" y="692150"/>
            <a:ext cx="4556125" cy="3416300"/>
          </a:xfrm>
          <a:ln cap="flat"/>
        </p:spPr>
      </p:sp>
      <p:sp>
        <p:nvSpPr>
          <p:cNvPr id="3891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LO1 Explain what leadership is and on what bases of power leaders-influence others</a:t>
            </a:r>
            <a:r>
              <a:rPr lang="en-CA" sz="1200" kern="1200" dirty="0" smtClean="0">
                <a:solidFill>
                  <a:schemeClr val="tx1"/>
                </a:solidFill>
                <a:effectLst/>
                <a:latin typeface="Times New Roman" pitchFamily="18" charset="0"/>
                <a:ea typeface="+mn-ea"/>
                <a:cs typeface="+mn-cs"/>
              </a:rPr>
              <a:t>.</a:t>
            </a:r>
            <a:endParaRPr lang="en-US" dirty="0" smtClean="0">
              <a:latin typeface="Wingdings" pitchFamily="2" charset="2"/>
              <a:cs typeface="Times New Roman" pitchFamily="18" charset="0"/>
            </a:endParaRPr>
          </a:p>
          <a:p>
            <a:endParaRPr lang="en-US" dirty="0" smtClean="0">
              <a:cs typeface="Times New Roman" pitchFamily="18" charset="0"/>
            </a:endParaRPr>
          </a:p>
          <a:p>
            <a:r>
              <a:rPr lang="en-US" dirty="0" smtClean="0">
                <a:cs typeface="Times New Roman" pitchFamily="18" charset="0"/>
              </a:rPr>
              <a:t>Students have all heard of power but have probably not thought much about where the power can come from. Usually, they will find this information very interesting.</a:t>
            </a:r>
          </a:p>
          <a:p>
            <a:endParaRPr lang="en-US" dirty="0">
              <a:latin typeface="Wingdings" pitchFamily="2" charset="2"/>
              <a:cs typeface="Times New Roman" pitchFamily="18" charset="0"/>
            </a:endParaRPr>
          </a:p>
          <a:p>
            <a:r>
              <a:rPr lang="en-US" dirty="0" smtClean="0">
                <a:cs typeface="Times New Roman" pitchFamily="18" charset="0"/>
              </a:rPr>
              <a:t>Try to get students to provide examples of each type of power as you describe them in the coming slides.</a:t>
            </a:r>
          </a:p>
          <a:p>
            <a:endParaRPr lang="en-US" dirty="0" smtClean="0"/>
          </a:p>
        </p:txBody>
      </p:sp>
    </p:spTree>
    <p:extLst>
      <p:ext uri="{BB962C8B-B14F-4D97-AF65-F5344CB8AC3E}">
        <p14:creationId xmlns:p14="http://schemas.microsoft.com/office/powerpoint/2010/main" val="285498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FE18D308-A263-4025-B720-27B1691F069D}" type="slidenum">
              <a:rPr lang="en-US"/>
              <a:pPr/>
              <a:t>6</a:t>
            </a:fld>
            <a:endParaRPr lang="en-US"/>
          </a:p>
        </p:txBody>
      </p:sp>
      <p:sp>
        <p:nvSpPr>
          <p:cNvPr id="39939" name="Rectangle 2"/>
          <p:cNvSpPr>
            <a:spLocks noGrp="1" noRot="1" noChangeAspect="1" noChangeArrowheads="1" noTextEdit="1"/>
          </p:cNvSpPr>
          <p:nvPr>
            <p:ph type="sldImg"/>
          </p:nvPr>
        </p:nvSpPr>
        <p:spPr>
          <a:xfrm>
            <a:off x="1150938" y="692150"/>
            <a:ext cx="4556125" cy="3416300"/>
          </a:xfrm>
          <a:ln cap="flat"/>
        </p:spPr>
      </p:sp>
      <p:sp>
        <p:nvSpPr>
          <p:cNvPr id="3994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LO1 Explain what leadership is and on what bases of power leaders-influence others</a:t>
            </a:r>
            <a:r>
              <a:rPr lang="en-CA" sz="1200" kern="1200" dirty="0" smtClean="0">
                <a:solidFill>
                  <a:schemeClr val="tx1"/>
                </a:solidFill>
                <a:effectLst/>
                <a:latin typeface="Times New Roman" pitchFamily="18" charset="0"/>
                <a:ea typeface="+mn-ea"/>
                <a:cs typeface="+mn-cs"/>
              </a:rPr>
              <a:t>.</a:t>
            </a:r>
            <a:endParaRPr lang="en-US"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Legitimate Power: found in your supervisor or manager and comes from their position in the organization. When the manager leaves the organization, their legitimate power remains at the firm.</a:t>
            </a:r>
          </a:p>
          <a:p>
            <a:endParaRPr lang="en-US" dirty="0" smtClean="0">
              <a:cs typeface="Times New Roman" pitchFamily="18" charset="0"/>
            </a:endParaRPr>
          </a:p>
          <a:p>
            <a:r>
              <a:rPr lang="en-US" dirty="0" smtClean="0">
                <a:cs typeface="Times New Roman" pitchFamily="18" charset="0"/>
              </a:rPr>
              <a:t>Reward power goes along with legitimate power. Students should be able to see that these two power bases compliment each other. To provide a supervisor with legitimate power but no reward power can limit their effectiveness.</a:t>
            </a:r>
          </a:p>
          <a:p>
            <a:endParaRPr lang="en-US" dirty="0" smtClean="0"/>
          </a:p>
        </p:txBody>
      </p:sp>
    </p:spTree>
    <p:extLst>
      <p:ext uri="{BB962C8B-B14F-4D97-AF65-F5344CB8AC3E}">
        <p14:creationId xmlns:p14="http://schemas.microsoft.com/office/powerpoint/2010/main" val="3902418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059846CD-1134-4A1F-9E9E-3627416991C9}" type="slidenum">
              <a:rPr lang="en-US"/>
              <a:pPr/>
              <a:t>7</a:t>
            </a:fld>
            <a:endParaRPr lang="en-US"/>
          </a:p>
        </p:txBody>
      </p:sp>
      <p:sp>
        <p:nvSpPr>
          <p:cNvPr id="43011" name="Rectangle 2"/>
          <p:cNvSpPr>
            <a:spLocks noGrp="1" noRot="1" noChangeAspect="1" noChangeArrowheads="1" noTextEdit="1"/>
          </p:cNvSpPr>
          <p:nvPr>
            <p:ph type="sldImg"/>
          </p:nvPr>
        </p:nvSpPr>
        <p:spPr>
          <a:xfrm>
            <a:off x="1150938" y="692150"/>
            <a:ext cx="4556125" cy="3416300"/>
          </a:xfrm>
          <a:ln cap="flat"/>
        </p:spPr>
      </p:sp>
      <p:sp>
        <p:nvSpPr>
          <p:cNvPr id="43012"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LO2 Describe the early trait and behavioural theories of leadership and their limitations.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What makes for an effective leader? These models seek to identify traits or </a:t>
            </a:r>
            <a:r>
              <a:rPr lang="en-US" dirty="0" err="1" smtClean="0">
                <a:cs typeface="Times New Roman" pitchFamily="18" charset="0"/>
              </a:rPr>
              <a:t>behaviours</a:t>
            </a:r>
            <a:r>
              <a:rPr lang="en-US" dirty="0" smtClean="0">
                <a:cs typeface="Times New Roman" pitchFamily="18" charset="0"/>
              </a:rPr>
              <a:t> that effective leaders exhibit. Then, perhaps firms could look for future managers with these same traits and expect them to be effective leaders.</a:t>
            </a:r>
          </a:p>
          <a:p>
            <a:endParaRPr lang="en-US" dirty="0" smtClean="0">
              <a:cs typeface="Times New Roman" pitchFamily="18" charset="0"/>
            </a:endParaRPr>
          </a:p>
          <a:p>
            <a:r>
              <a:rPr lang="en-US" dirty="0" smtClean="0">
                <a:cs typeface="Times New Roman" pitchFamily="18" charset="0"/>
              </a:rPr>
              <a:t>Unfortunately, effective leaders often exhibit very different traits and there is evidence to indicate that some traits are actually learned skills.</a:t>
            </a:r>
          </a:p>
          <a:p>
            <a:endParaRPr lang="en-US" dirty="0" smtClean="0"/>
          </a:p>
        </p:txBody>
      </p:sp>
    </p:spTree>
    <p:extLst>
      <p:ext uri="{BB962C8B-B14F-4D97-AF65-F5344CB8AC3E}">
        <p14:creationId xmlns:p14="http://schemas.microsoft.com/office/powerpoint/2010/main" val="3303758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90D21348-F042-46F2-9A26-84DD219B70E1}" type="slidenum">
              <a:rPr lang="en-US"/>
              <a:pPr/>
              <a:t>8</a:t>
            </a:fld>
            <a:endParaRPr lang="en-US"/>
          </a:p>
        </p:txBody>
      </p:sp>
      <p:sp>
        <p:nvSpPr>
          <p:cNvPr id="44035" name="Rectangle 2"/>
          <p:cNvSpPr>
            <a:spLocks noGrp="1" noRot="1" noChangeAspect="1" noChangeArrowheads="1" noTextEdit="1"/>
          </p:cNvSpPr>
          <p:nvPr>
            <p:ph type="sldImg"/>
          </p:nvPr>
        </p:nvSpPr>
        <p:spPr>
          <a:xfrm>
            <a:off x="1150938" y="692150"/>
            <a:ext cx="4556125" cy="3416300"/>
          </a:xfrm>
          <a:ln/>
        </p:spPr>
      </p:sp>
      <p:sp>
        <p:nvSpPr>
          <p:cNvPr id="4403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LO2 Describe the early trait and behavioural theories of leadership and their limitations.</a:t>
            </a:r>
            <a:endParaRPr lang="en-US" b="1" dirty="0" smtClean="0">
              <a:latin typeface="Wingdings" pitchFamily="2" charset="2"/>
              <a:cs typeface="Times New Roman" pitchFamily="18" charset="0"/>
            </a:endParaRPr>
          </a:p>
          <a:p>
            <a:endParaRPr lang="en-CA" dirty="0" smtClean="0"/>
          </a:p>
        </p:txBody>
      </p:sp>
    </p:spTree>
    <p:extLst>
      <p:ext uri="{BB962C8B-B14F-4D97-AF65-F5344CB8AC3E}">
        <p14:creationId xmlns:p14="http://schemas.microsoft.com/office/powerpoint/2010/main" val="3362859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D57DFDF5-E61F-4298-B468-2C1C58741086}" type="slidenum">
              <a:rPr lang="en-US"/>
              <a:pPr/>
              <a:t>9</a:t>
            </a:fld>
            <a:endParaRPr lang="en-US"/>
          </a:p>
        </p:txBody>
      </p:sp>
      <p:sp>
        <p:nvSpPr>
          <p:cNvPr id="45059" name="Rectangle 2"/>
          <p:cNvSpPr>
            <a:spLocks noGrp="1" noRot="1" noChangeAspect="1" noChangeArrowheads="1" noTextEdit="1"/>
          </p:cNvSpPr>
          <p:nvPr>
            <p:ph type="sldImg"/>
          </p:nvPr>
        </p:nvSpPr>
        <p:spPr>
          <a:xfrm>
            <a:off x="1150938" y="692150"/>
            <a:ext cx="4556125" cy="3416300"/>
          </a:xfrm>
          <a:ln/>
        </p:spPr>
      </p:sp>
      <p:sp>
        <p:nvSpPr>
          <p:cNvPr id="45060"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LO2 Describe the early trait and behavioural theories of leadership and their limitations.</a:t>
            </a:r>
            <a:endParaRPr lang="en-CA" dirty="0" smtClean="0"/>
          </a:p>
        </p:txBody>
      </p:sp>
    </p:spTree>
    <p:extLst>
      <p:ext uri="{BB962C8B-B14F-4D97-AF65-F5344CB8AC3E}">
        <p14:creationId xmlns:p14="http://schemas.microsoft.com/office/powerpoint/2010/main" val="287323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57334AF8-4C7F-45E5-9851-9B1FBCDF6888}" type="slidenum">
              <a:rPr lang="en-US"/>
              <a:pPr/>
              <a:t>10</a:t>
            </a:fld>
            <a:endParaRPr lang="en-US"/>
          </a:p>
        </p:txBody>
      </p:sp>
      <p:sp>
        <p:nvSpPr>
          <p:cNvPr id="48131" name="Rectangle 2"/>
          <p:cNvSpPr>
            <a:spLocks noGrp="1" noRot="1" noChangeAspect="1" noChangeArrowheads="1" noTextEdit="1"/>
          </p:cNvSpPr>
          <p:nvPr>
            <p:ph type="sldImg"/>
          </p:nvPr>
        </p:nvSpPr>
        <p:spPr>
          <a:xfrm>
            <a:off x="1150938" y="692150"/>
            <a:ext cx="4556125" cy="3416300"/>
          </a:xfrm>
          <a:ln cap="flat"/>
        </p:spPr>
      </p:sp>
      <p:sp>
        <p:nvSpPr>
          <p:cNvPr id="4813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Fiedler suggests that leadership depends on the leader and the situation. This explains why many managers who were not highly effective in one situation become very successful in another. </a:t>
            </a:r>
          </a:p>
          <a:p>
            <a:endParaRPr lang="en-US" dirty="0" smtClean="0">
              <a:latin typeface="Wingdings" pitchFamily="2" charset="2"/>
              <a:cs typeface="Times New Roman" pitchFamily="18" charset="0"/>
            </a:endParaRPr>
          </a:p>
          <a:p>
            <a:r>
              <a:rPr lang="en-US" dirty="0" smtClean="0">
                <a:cs typeface="Times New Roman" pitchFamily="18" charset="0"/>
              </a:rPr>
              <a:t>This also suggests that top managers should seek out different situations for their managers in an attempt to best fit the manager and situation.</a:t>
            </a:r>
          </a:p>
          <a:p>
            <a:endParaRPr lang="en-US" dirty="0" smtClean="0"/>
          </a:p>
        </p:txBody>
      </p:sp>
    </p:spTree>
    <p:extLst>
      <p:ext uri="{BB962C8B-B14F-4D97-AF65-F5344CB8AC3E}">
        <p14:creationId xmlns:p14="http://schemas.microsoft.com/office/powerpoint/2010/main" val="2157024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73A23DB4-C897-4AD0-AFCA-16FB6346C2F8}" type="slidenum">
              <a:rPr lang="en-US"/>
              <a:pPr/>
              <a:t>11</a:t>
            </a:fld>
            <a:endParaRPr lang="en-US"/>
          </a:p>
        </p:txBody>
      </p:sp>
      <p:sp>
        <p:nvSpPr>
          <p:cNvPr id="51203" name="Rectangle 2"/>
          <p:cNvSpPr>
            <a:spLocks noGrp="1" noRot="1" noChangeAspect="1" noChangeArrowheads="1" noTextEdit="1"/>
          </p:cNvSpPr>
          <p:nvPr>
            <p:ph type="sldImg"/>
          </p:nvPr>
        </p:nvSpPr>
        <p:spPr>
          <a:xfrm>
            <a:off x="1150938" y="692150"/>
            <a:ext cx="4556125" cy="3416300"/>
          </a:xfrm>
          <a:ln cap="flat"/>
        </p:spPr>
      </p:sp>
      <p:sp>
        <p:nvSpPr>
          <p:cNvPr id="51204" name="Rectangle 3"/>
          <p:cNvSpPr>
            <a:spLocks noGrp="1" noChangeArrowheads="1"/>
          </p:cNvSpPr>
          <p:nvPr>
            <p:ph type="body" idx="1"/>
          </p:nvPr>
        </p:nvSpPr>
        <p:spPr>
          <a:noFill/>
          <a:ln w="9525"/>
        </p:spPr>
        <p:txBody>
          <a:bodyPr/>
          <a:lstStyle/>
          <a:p>
            <a:pPr>
              <a:buFont typeface="Wingdings" pitchFamily="2" charset="2"/>
              <a:buChar char="n"/>
            </a:pPr>
            <a:endParaRPr lang="en-US" dirty="0" smtClean="0">
              <a:cs typeface="Times New Roman" pitchFamily="18" charset="0"/>
            </a:endParaRPr>
          </a:p>
          <a:p>
            <a:pPr marL="0" marR="0" indent="0" algn="l" defTabSz="914400" rtl="0" eaLnBrk="0" fontAlgn="base" latinLnBrk="0" hangingPunct="0">
              <a:lnSpc>
                <a:spcPct val="100000"/>
              </a:lnSpc>
              <a:spcBef>
                <a:spcPct val="30000"/>
              </a:spcBef>
              <a:spcAft>
                <a:spcPct val="0"/>
              </a:spcAft>
              <a:buClrTx/>
              <a:buSzTx/>
              <a:buFont typeface="Wingdings" pitchFamily="2" charset="2"/>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pPr>
              <a:buFont typeface="Wingdings" pitchFamily="2" charset="2"/>
              <a:buNone/>
            </a:pPr>
            <a:endParaRPr lang="en-US" dirty="0" smtClean="0">
              <a:cs typeface="Times New Roman" pitchFamily="18" charset="0"/>
            </a:endParaRPr>
          </a:p>
          <a:p>
            <a:pPr>
              <a:buFont typeface="Wingdings" pitchFamily="2" charset="2"/>
              <a:buNone/>
            </a:pPr>
            <a:r>
              <a:rPr lang="en-US" dirty="0" smtClean="0">
                <a:cs typeface="Times New Roman" pitchFamily="18" charset="0"/>
              </a:rPr>
              <a:t>Notice that Fiedler states that leadership styles cannot be changed. This means that leaders should be placed in situations where their style will work or that the situation must be altered to fit the manager.</a:t>
            </a:r>
          </a:p>
          <a:p>
            <a:pPr>
              <a:buFont typeface="Wingdings" pitchFamily="2" charset="2"/>
              <a:buNone/>
            </a:pPr>
            <a:endParaRPr lang="en-US" dirty="0" smtClean="0">
              <a:cs typeface="Times New Roman" pitchFamily="18" charset="0"/>
            </a:endParaRPr>
          </a:p>
          <a:p>
            <a:pPr>
              <a:buFont typeface="Wingdings" pitchFamily="2" charset="2"/>
              <a:buNone/>
            </a:pPr>
            <a:r>
              <a:rPr lang="en-US" dirty="0" smtClean="0">
                <a:cs typeface="Times New Roman" pitchFamily="18" charset="0"/>
              </a:rPr>
              <a:t>You might want to have a discussion on the above notion. Should the word “easily” be inserted before “change” so that the statement reads: “Leader style is a characteristic managers cannot change”? </a:t>
            </a:r>
          </a:p>
          <a:p>
            <a:r>
              <a:rPr lang="en-US" dirty="0" smtClean="0">
                <a:cs typeface="Times New Roman" pitchFamily="18" charset="0"/>
              </a:rPr>
              <a:t> </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1114810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AD06687-5162-4073-9ABF-44CA6DB81003}" type="slidenum">
              <a:rPr lang="en-US"/>
              <a:pPr/>
              <a:t>12</a:t>
            </a:fld>
            <a:endParaRPr lang="en-US"/>
          </a:p>
        </p:txBody>
      </p:sp>
      <p:sp>
        <p:nvSpPr>
          <p:cNvPr id="49155" name="Rectangle 2"/>
          <p:cNvSpPr>
            <a:spLocks noGrp="1" noRot="1" noChangeAspect="1" noChangeArrowheads="1" noTextEdit="1"/>
          </p:cNvSpPr>
          <p:nvPr>
            <p:ph type="sldImg"/>
          </p:nvPr>
        </p:nvSpPr>
        <p:spPr>
          <a:xfrm>
            <a:off x="1150938" y="692150"/>
            <a:ext cx="4556125" cy="3416300"/>
          </a:xfrm>
          <a:ln cap="flat"/>
        </p:spPr>
      </p:sp>
      <p:sp>
        <p:nvSpPr>
          <p:cNvPr id="4915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err="1" smtClean="0">
                <a:cs typeface="Times New Roman" pitchFamily="18" charset="0"/>
              </a:rPr>
              <a:t>Fieldler</a:t>
            </a:r>
            <a:r>
              <a:rPr lang="en-US" dirty="0" smtClean="0">
                <a:cs typeface="Times New Roman" pitchFamily="18" charset="0"/>
              </a:rPr>
              <a:t> describes situation characteristics that can lead to effective leadership. </a:t>
            </a:r>
          </a:p>
          <a:p>
            <a:r>
              <a:rPr lang="en-US" dirty="0" smtClean="0">
                <a:cs typeface="Times New Roman" pitchFamily="18" charset="0"/>
              </a:rPr>
              <a:t>Example: a poor leadership opportunity would exist when the new manager had little position power, is not trusted by her workers and the tasks that workers perform are complex. If a manager finds herself in such a position, she should immediately attempt to increase the position power and gain the trust of the workers.</a:t>
            </a:r>
          </a:p>
          <a:p>
            <a:endParaRPr lang="en-US" dirty="0" smtClean="0"/>
          </a:p>
        </p:txBody>
      </p:sp>
    </p:spTree>
    <p:extLst>
      <p:ext uri="{BB962C8B-B14F-4D97-AF65-F5344CB8AC3E}">
        <p14:creationId xmlns:p14="http://schemas.microsoft.com/office/powerpoint/2010/main" val="2088513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D01C4FD3-B884-4D44-80D7-DD2526AE4A9B}" type="slidenum">
              <a:rPr lang="en-US"/>
              <a:pPr/>
              <a:t>13</a:t>
            </a:fld>
            <a:endParaRPr lang="en-US"/>
          </a:p>
        </p:txBody>
      </p:sp>
      <p:sp>
        <p:nvSpPr>
          <p:cNvPr id="50179" name="Rectangle 2"/>
          <p:cNvSpPr>
            <a:spLocks noGrp="1" noRot="1" noChangeAspect="1" noChangeArrowheads="1" noTextEdit="1"/>
          </p:cNvSpPr>
          <p:nvPr>
            <p:ph type="sldImg"/>
          </p:nvPr>
        </p:nvSpPr>
        <p:spPr>
          <a:xfrm>
            <a:off x="1150938" y="692150"/>
            <a:ext cx="4556125" cy="3416300"/>
          </a:xfrm>
          <a:ln cap="flat"/>
        </p:spPr>
      </p:sp>
      <p:sp>
        <p:nvSpPr>
          <p:cNvPr id="5018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Figure 9.3 shows that different manager orientations can benefit the organization. </a:t>
            </a:r>
          </a:p>
          <a:p>
            <a:r>
              <a:rPr lang="en-US" dirty="0" smtClean="0">
                <a:cs typeface="Times New Roman" pitchFamily="18" charset="0"/>
              </a:rPr>
              <a:t>Ask students why a task-oriented manager might be preferred in sector VIII.</a:t>
            </a:r>
          </a:p>
          <a:p>
            <a:r>
              <a:rPr lang="en-US" dirty="0" smtClean="0">
                <a:cs typeface="Times New Roman" pitchFamily="18" charset="0"/>
              </a:rPr>
              <a:t>Answer: The manager already has poor relations, a complex task structure, and weak position power. The task offers the best hope of success as there is little to build a strong relationship upon.</a:t>
            </a:r>
          </a:p>
          <a:p>
            <a:r>
              <a:rPr lang="en-US" dirty="0" smtClean="0">
                <a:cs typeface="Times New Roman" pitchFamily="18" charset="0"/>
              </a:rPr>
              <a:t>Perhaps a better answer would be for the manager to alter the situation to include more positional power.</a:t>
            </a:r>
          </a:p>
          <a:p>
            <a:endParaRPr lang="en-US" dirty="0" smtClean="0"/>
          </a:p>
        </p:txBody>
      </p:sp>
    </p:spTree>
    <p:extLst>
      <p:ext uri="{BB962C8B-B14F-4D97-AF65-F5344CB8AC3E}">
        <p14:creationId xmlns:p14="http://schemas.microsoft.com/office/powerpoint/2010/main" val="4349541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56D83E8A-98D7-4017-896F-881675164D77}" type="slidenum">
              <a:rPr lang="en-US"/>
              <a:pPr/>
              <a:t>14</a:t>
            </a:fld>
            <a:endParaRPr lang="en-US"/>
          </a:p>
        </p:txBody>
      </p:sp>
      <p:sp>
        <p:nvSpPr>
          <p:cNvPr id="52227" name="Rectangle 2"/>
          <p:cNvSpPr>
            <a:spLocks noGrp="1" noRot="1" noChangeAspect="1" noChangeArrowheads="1" noTextEdit="1"/>
          </p:cNvSpPr>
          <p:nvPr>
            <p:ph type="sldImg"/>
          </p:nvPr>
        </p:nvSpPr>
        <p:spPr>
          <a:xfrm>
            <a:off x="1150938" y="692150"/>
            <a:ext cx="4556125" cy="3416300"/>
          </a:xfrm>
          <a:ln/>
        </p:spPr>
      </p:sp>
      <p:sp>
        <p:nvSpPr>
          <p:cNvPr id="52228"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CA" dirty="0" smtClean="0"/>
          </a:p>
          <a:p>
            <a:r>
              <a:rPr lang="en-CA" sz="1200" kern="1200" dirty="0" smtClean="0">
                <a:solidFill>
                  <a:schemeClr val="tx1"/>
                </a:solidFill>
                <a:effectLst/>
                <a:latin typeface="Times New Roman" pitchFamily="18" charset="0"/>
                <a:ea typeface="+mn-ea"/>
                <a:cs typeface="+mn-cs"/>
              </a:rPr>
              <a:t>Paul Hersey and Ken Blanchard’s </a:t>
            </a:r>
            <a:r>
              <a:rPr lang="en-CA" sz="1200" b="1" kern="1200" dirty="0" smtClean="0">
                <a:solidFill>
                  <a:schemeClr val="tx1"/>
                </a:solidFill>
                <a:effectLst/>
                <a:latin typeface="Times New Roman" pitchFamily="18" charset="0"/>
                <a:ea typeface="+mn-ea"/>
                <a:cs typeface="+mn-cs"/>
              </a:rPr>
              <a:t>situational leadership theory</a:t>
            </a:r>
            <a:r>
              <a:rPr lang="en-CA" sz="1200" kern="1200" dirty="0" smtClean="0">
                <a:solidFill>
                  <a:schemeClr val="tx1"/>
                </a:solidFill>
                <a:effectLst/>
                <a:latin typeface="Times New Roman" pitchFamily="18" charset="0"/>
                <a:ea typeface="+mn-ea"/>
                <a:cs typeface="+mn-cs"/>
              </a:rPr>
              <a:t> (SLT) has been incorporated into leadership training programs at numerous Fortune 500 companies. More than one million managers a year are taught its basic elements. </a:t>
            </a:r>
            <a:endParaRPr lang="en-CA" dirty="0" smtClean="0"/>
          </a:p>
        </p:txBody>
      </p:sp>
    </p:spTree>
    <p:extLst>
      <p:ext uri="{BB962C8B-B14F-4D97-AF65-F5344CB8AC3E}">
        <p14:creationId xmlns:p14="http://schemas.microsoft.com/office/powerpoint/2010/main" val="26757817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56D83E8A-98D7-4017-896F-881675164D77}" type="slidenum">
              <a:rPr lang="en-US"/>
              <a:pPr/>
              <a:t>15</a:t>
            </a:fld>
            <a:endParaRPr lang="en-US"/>
          </a:p>
        </p:txBody>
      </p:sp>
      <p:sp>
        <p:nvSpPr>
          <p:cNvPr id="52227" name="Rectangle 2"/>
          <p:cNvSpPr>
            <a:spLocks noGrp="1" noRot="1" noChangeAspect="1" noChangeArrowheads="1" noTextEdit="1"/>
          </p:cNvSpPr>
          <p:nvPr>
            <p:ph type="sldImg"/>
          </p:nvPr>
        </p:nvSpPr>
        <p:spPr>
          <a:xfrm>
            <a:off x="1150938" y="692150"/>
            <a:ext cx="4556125" cy="3416300"/>
          </a:xfrm>
          <a:ln/>
        </p:spPr>
      </p:sp>
      <p:sp>
        <p:nvSpPr>
          <p:cNvPr id="52228"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CA" dirty="0" smtClean="0"/>
          </a:p>
          <a:p>
            <a:r>
              <a:rPr lang="en-CA" dirty="0" smtClean="0"/>
              <a:t>Text Figure 9.4</a:t>
            </a:r>
          </a:p>
        </p:txBody>
      </p:sp>
    </p:spTree>
    <p:extLst>
      <p:ext uri="{BB962C8B-B14F-4D97-AF65-F5344CB8AC3E}">
        <p14:creationId xmlns:p14="http://schemas.microsoft.com/office/powerpoint/2010/main" val="4149187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808D1BFD-A023-4230-8D70-A54917EC120C}" type="slidenum">
              <a:rPr lang="en-US"/>
              <a:pPr/>
              <a:t>16</a:t>
            </a:fld>
            <a:endParaRPr lang="en-US"/>
          </a:p>
        </p:txBody>
      </p:sp>
      <p:sp>
        <p:nvSpPr>
          <p:cNvPr id="53251" name="Rectangle 2"/>
          <p:cNvSpPr>
            <a:spLocks noGrp="1" noRot="1" noChangeAspect="1" noChangeArrowheads="1" noTextEdit="1"/>
          </p:cNvSpPr>
          <p:nvPr>
            <p:ph type="sldImg"/>
          </p:nvPr>
        </p:nvSpPr>
        <p:spPr>
          <a:xfrm>
            <a:off x="1150938" y="692150"/>
            <a:ext cx="4556125" cy="3416300"/>
          </a:xfrm>
          <a:ln cap="flat"/>
        </p:spPr>
      </p:sp>
      <p:sp>
        <p:nvSpPr>
          <p:cNvPr id="53252"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The path-goal model is based on expectancy and suggests that managers motive by identifying desired outcomes and rewarding for the attainment of outcomes. </a:t>
            </a:r>
          </a:p>
          <a:p>
            <a:endParaRPr lang="en-US" dirty="0" smtClean="0">
              <a:cs typeface="Times New Roman" pitchFamily="18" charset="0"/>
            </a:endParaRPr>
          </a:p>
          <a:p>
            <a:r>
              <a:rPr lang="en-US" dirty="0" smtClean="0">
                <a:cs typeface="Times New Roman" pitchFamily="18" charset="0"/>
              </a:rPr>
              <a:t>Perhaps most important (and the main extension to expectancy) is managers need to clarify the path so that goals can be attained. This means that managers must do more than simply put the goal (example: bonus pay) in place but also help the worker find the right path.</a:t>
            </a:r>
          </a:p>
          <a:p>
            <a:endParaRPr lang="en-US" dirty="0" smtClean="0"/>
          </a:p>
        </p:txBody>
      </p:sp>
    </p:spTree>
    <p:extLst>
      <p:ext uri="{BB962C8B-B14F-4D97-AF65-F5344CB8AC3E}">
        <p14:creationId xmlns:p14="http://schemas.microsoft.com/office/powerpoint/2010/main" val="20465617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36E55273-9679-4440-BAE5-2C6428C38D68}" type="slidenum">
              <a:rPr lang="en-US"/>
              <a:pPr/>
              <a:t>17</a:t>
            </a:fld>
            <a:endParaRPr lang="en-US"/>
          </a:p>
        </p:txBody>
      </p:sp>
      <p:sp>
        <p:nvSpPr>
          <p:cNvPr id="55299" name="Rectangle 2"/>
          <p:cNvSpPr>
            <a:spLocks noGrp="1" noRot="1" noChangeAspect="1" noChangeArrowheads="1" noTextEdit="1"/>
          </p:cNvSpPr>
          <p:nvPr>
            <p:ph type="sldImg"/>
          </p:nvPr>
        </p:nvSpPr>
        <p:spPr>
          <a:xfrm>
            <a:off x="1150938" y="692150"/>
            <a:ext cx="4556125" cy="3416300"/>
          </a:xfrm>
          <a:ln cap="flat"/>
        </p:spPr>
      </p:sp>
      <p:sp>
        <p:nvSpPr>
          <p:cNvPr id="5530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Effective path-goal management forces the manager into a much closer relationship with the worker. Usually, managers find that two or three </a:t>
            </a:r>
            <a:r>
              <a:rPr lang="en-US" dirty="0" err="1" smtClean="0">
                <a:cs typeface="Times New Roman" pitchFamily="18" charset="0"/>
              </a:rPr>
              <a:t>behaviours</a:t>
            </a:r>
            <a:r>
              <a:rPr lang="en-US" dirty="0" smtClean="0">
                <a:cs typeface="Times New Roman" pitchFamily="18" charset="0"/>
              </a:rPr>
              <a:t> are needed to provide the best results.</a:t>
            </a:r>
          </a:p>
          <a:p>
            <a:r>
              <a:rPr lang="en-US" dirty="0" smtClean="0">
                <a:cs typeface="Times New Roman" pitchFamily="18" charset="0"/>
              </a:rPr>
              <a:t> </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1652996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FCD96075-F47E-4CD2-8BE4-A683943865E4}" type="slidenum">
              <a:rPr lang="en-US"/>
              <a:pPr/>
              <a:t>18</a:t>
            </a:fld>
            <a:endParaRPr lang="en-US"/>
          </a:p>
        </p:txBody>
      </p:sp>
      <p:sp>
        <p:nvSpPr>
          <p:cNvPr id="56323" name="Rectangle 2"/>
          <p:cNvSpPr>
            <a:spLocks noGrp="1" noRot="1" noChangeAspect="1" noChangeArrowheads="1" noTextEdit="1"/>
          </p:cNvSpPr>
          <p:nvPr>
            <p:ph type="sldImg"/>
          </p:nvPr>
        </p:nvSpPr>
        <p:spPr>
          <a:xfrm>
            <a:off x="1150938" y="692150"/>
            <a:ext cx="4556125" cy="3416300"/>
          </a:xfrm>
          <a:ln cap="flat"/>
        </p:spPr>
      </p:sp>
      <p:sp>
        <p:nvSpPr>
          <p:cNvPr id="5632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LO3 Explain how contingency models of leadership enhance our understanding of effective leadership and management in organizations.</a:t>
            </a:r>
            <a:endParaRPr lang="en-CA" sz="1200" b="1" kern="1200" dirty="0" smtClean="0">
              <a:solidFill>
                <a:schemeClr val="tx1"/>
              </a:solidFill>
              <a:effectLst/>
              <a:latin typeface="Times New Roman" pitchFamily="18" charset="0"/>
              <a:ea typeface="+mn-ea"/>
              <a:cs typeface="+mn-cs"/>
            </a:endParaRPr>
          </a:p>
          <a:p>
            <a:endParaRPr lang="en-US" dirty="0" smtClean="0">
              <a:latin typeface="Wingdings" pitchFamily="2" charset="2"/>
              <a:cs typeface="Times New Roman" pitchFamily="18" charset="0"/>
            </a:endParaRPr>
          </a:p>
          <a:p>
            <a:r>
              <a:rPr lang="en-US" dirty="0" smtClean="0">
                <a:cs typeface="Times New Roman" pitchFamily="18" charset="0"/>
              </a:rPr>
              <a:t>Effective leaders are hard to find. Thus, it is not surprising that firms try to substitute leaders with other means. One of the most promising of these is the self-managed work team. Here, the team becomes the leader and does many of the leadership tasks. </a:t>
            </a:r>
          </a:p>
          <a:p>
            <a:endParaRPr lang="en-US" dirty="0" smtClean="0">
              <a:cs typeface="Times New Roman" pitchFamily="18" charset="0"/>
            </a:endParaRPr>
          </a:p>
          <a:p>
            <a:r>
              <a:rPr lang="en-US" dirty="0" smtClean="0">
                <a:cs typeface="Times New Roman" pitchFamily="18" charset="0"/>
              </a:rPr>
              <a:t>This idea allows firms such as Nucor Steel to have few managers but highly empowered workers and worker teams.</a:t>
            </a:r>
          </a:p>
          <a:p>
            <a:r>
              <a:rPr lang="en-US" dirty="0" smtClean="0">
                <a:cs typeface="Times New Roman" pitchFamily="18" charset="0"/>
              </a:rPr>
              <a:t> </a:t>
            </a:r>
          </a:p>
          <a:p>
            <a:endParaRPr lang="en-US" dirty="0" smtClean="0"/>
          </a:p>
        </p:txBody>
      </p:sp>
    </p:spTree>
    <p:extLst>
      <p:ext uri="{BB962C8B-B14F-4D97-AF65-F5344CB8AC3E}">
        <p14:creationId xmlns:p14="http://schemas.microsoft.com/office/powerpoint/2010/main" val="11134619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B6532CF-458B-4793-B0FD-E878AC85F861}" type="slidenum">
              <a:rPr lang="en-US"/>
              <a:pPr/>
              <a:t>19</a:t>
            </a:fld>
            <a:endParaRPr lang="en-US"/>
          </a:p>
        </p:txBody>
      </p:sp>
      <p:sp>
        <p:nvSpPr>
          <p:cNvPr id="57347" name="Rectangle 2"/>
          <p:cNvSpPr>
            <a:spLocks noGrp="1" noRot="1" noChangeAspect="1" noChangeArrowheads="1" noTextEdit="1"/>
          </p:cNvSpPr>
          <p:nvPr>
            <p:ph type="sldImg"/>
          </p:nvPr>
        </p:nvSpPr>
        <p:spPr>
          <a:xfrm>
            <a:off x="1150938" y="692150"/>
            <a:ext cx="4556125" cy="3416300"/>
          </a:xfrm>
          <a:ln/>
        </p:spPr>
      </p:sp>
      <p:sp>
        <p:nvSpPr>
          <p:cNvPr id="57348"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LO4 Compare and contrast visionary leadership.</a:t>
            </a:r>
            <a:endParaRPr lang="en-CA" b="1" dirty="0" smtClean="0"/>
          </a:p>
        </p:txBody>
      </p:sp>
    </p:spTree>
    <p:extLst>
      <p:ext uri="{BB962C8B-B14F-4D97-AF65-F5344CB8AC3E}">
        <p14:creationId xmlns:p14="http://schemas.microsoft.com/office/powerpoint/2010/main" val="588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7ED833A2-9C3B-41A4-B32C-B10B03C3DF1B}" type="slidenum">
              <a:rPr lang="en-US"/>
              <a:pPr/>
              <a:t>20</a:t>
            </a:fld>
            <a:endParaRPr lang="en-US"/>
          </a:p>
        </p:txBody>
      </p:sp>
      <p:sp>
        <p:nvSpPr>
          <p:cNvPr id="59395" name="Rectangle 2"/>
          <p:cNvSpPr>
            <a:spLocks noGrp="1" noRot="1" noChangeAspect="1" noChangeArrowheads="1" noTextEdit="1"/>
          </p:cNvSpPr>
          <p:nvPr>
            <p:ph type="sldImg"/>
          </p:nvPr>
        </p:nvSpPr>
        <p:spPr>
          <a:xfrm>
            <a:off x="1150938" y="692150"/>
            <a:ext cx="4556125" cy="3416300"/>
          </a:xfrm>
          <a:ln cap="flat"/>
        </p:spPr>
      </p:sp>
      <p:sp>
        <p:nvSpPr>
          <p:cNvPr id="59396"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Compare and contrast visionary leadership.</a:t>
            </a:r>
            <a:endParaRPr lang="en-CA" b="1" dirty="0" smtClean="0"/>
          </a:p>
          <a:p>
            <a:endParaRPr lang="en-US" dirty="0" smtClean="0">
              <a:latin typeface="Wingdings" pitchFamily="2" charset="2"/>
              <a:cs typeface="Times New Roman" pitchFamily="18" charset="0"/>
            </a:endParaRPr>
          </a:p>
          <a:p>
            <a:r>
              <a:rPr lang="en-US" dirty="0" smtClean="0">
                <a:cs typeface="Times New Roman" pitchFamily="18" charset="0"/>
              </a:rPr>
              <a:t>Transformational leadership seems to be just common sense (an uncommon commodity) but it certainly works!</a:t>
            </a:r>
          </a:p>
          <a:p>
            <a:endParaRPr lang="en-US" dirty="0" smtClean="0">
              <a:cs typeface="Times New Roman" pitchFamily="18" charset="0"/>
            </a:endParaRPr>
          </a:p>
          <a:p>
            <a:r>
              <a:rPr lang="en-US" dirty="0" smtClean="0">
                <a:cs typeface="Times New Roman" pitchFamily="18" charset="0"/>
              </a:rPr>
              <a:t>Ask students how many would like to work at a firm that believed in these traits.  Ask them to think about their current employer</a:t>
            </a:r>
            <a:r>
              <a:rPr lang="en-US" baseline="0" dirty="0" smtClean="0">
                <a:cs typeface="Times New Roman" pitchFamily="18" charset="0"/>
              </a:rPr>
              <a:t> – Do they see any of these traits in their current leadership? </a:t>
            </a:r>
            <a:endParaRPr lang="en-US" dirty="0" smtClean="0">
              <a:cs typeface="Times New Roman" pitchFamily="18" charset="0"/>
            </a:endParaRPr>
          </a:p>
          <a:p>
            <a:endParaRPr lang="en-US" dirty="0" smtClean="0"/>
          </a:p>
        </p:txBody>
      </p:sp>
    </p:spTree>
    <p:extLst>
      <p:ext uri="{BB962C8B-B14F-4D97-AF65-F5344CB8AC3E}">
        <p14:creationId xmlns:p14="http://schemas.microsoft.com/office/powerpoint/2010/main" val="11766217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264710F4-3DBA-4DCA-BF06-CB2565C86E6C}" type="slidenum">
              <a:rPr lang="en-US"/>
              <a:pPr/>
              <a:t>21</a:t>
            </a:fld>
            <a:endParaRPr lang="en-US"/>
          </a:p>
        </p:txBody>
      </p:sp>
      <p:sp>
        <p:nvSpPr>
          <p:cNvPr id="60419" name="Rectangle 2"/>
          <p:cNvSpPr>
            <a:spLocks noGrp="1" noRot="1" noChangeAspect="1" noChangeArrowheads="1" noTextEdit="1"/>
          </p:cNvSpPr>
          <p:nvPr>
            <p:ph type="sldImg"/>
          </p:nvPr>
        </p:nvSpPr>
        <p:spPr>
          <a:xfrm>
            <a:off x="1150938" y="692150"/>
            <a:ext cx="4556125" cy="3416300"/>
          </a:xfrm>
          <a:ln cap="flat"/>
        </p:spPr>
      </p:sp>
      <p:sp>
        <p:nvSpPr>
          <p:cNvPr id="60420"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Compare and contrast visionary leadership.</a:t>
            </a:r>
            <a:endParaRPr lang="en-CA" b="1" dirty="0" smtClean="0"/>
          </a:p>
          <a:p>
            <a:endParaRPr lang="en-US" dirty="0" smtClean="0">
              <a:latin typeface="Wingdings" pitchFamily="2" charset="2"/>
              <a:cs typeface="Times New Roman" pitchFamily="18" charset="0"/>
            </a:endParaRPr>
          </a:p>
          <a:p>
            <a:r>
              <a:rPr lang="en-US" dirty="0" smtClean="0">
                <a:cs typeface="Times New Roman" pitchFamily="18" charset="0"/>
              </a:rPr>
              <a:t>The bottom line is that transformational leaders are enthusiastic and enjoy their job. They are glad they are at the firm and are pleased you are as well. </a:t>
            </a:r>
          </a:p>
          <a:p>
            <a:endParaRPr lang="en-US" dirty="0" smtClean="0">
              <a:latin typeface="Wingdings" pitchFamily="2" charset="2"/>
              <a:cs typeface="Times New Roman" pitchFamily="18" charset="0"/>
            </a:endParaRPr>
          </a:p>
          <a:p>
            <a:r>
              <a:rPr lang="en-US" dirty="0" smtClean="0">
                <a:cs typeface="Times New Roman" pitchFamily="18" charset="0"/>
              </a:rPr>
              <a:t>The sharing of information is crucial. When workers know there are problems, they can help find solutions. This has been a key reason for the success of Toyota Motor Company.</a:t>
            </a:r>
          </a:p>
          <a:p>
            <a:endParaRPr lang="en-US" dirty="0" smtClean="0"/>
          </a:p>
        </p:txBody>
      </p:sp>
    </p:spTree>
    <p:extLst>
      <p:ext uri="{BB962C8B-B14F-4D97-AF65-F5344CB8AC3E}">
        <p14:creationId xmlns:p14="http://schemas.microsoft.com/office/powerpoint/2010/main" val="33967722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88951F6B-C2C7-4694-863A-8F307C955187}" type="slidenum">
              <a:rPr lang="en-US"/>
              <a:pPr/>
              <a:t>22</a:t>
            </a:fld>
            <a:endParaRPr lang="en-US"/>
          </a:p>
        </p:txBody>
      </p:sp>
      <p:sp>
        <p:nvSpPr>
          <p:cNvPr id="61443" name="Rectangle 2"/>
          <p:cNvSpPr>
            <a:spLocks noGrp="1" noRot="1" noChangeAspect="1" noChangeArrowheads="1" noTextEdit="1"/>
          </p:cNvSpPr>
          <p:nvPr>
            <p:ph type="sldImg"/>
          </p:nvPr>
        </p:nvSpPr>
        <p:spPr>
          <a:xfrm>
            <a:off x="1150938" y="692150"/>
            <a:ext cx="4556125" cy="3416300"/>
          </a:xfrm>
          <a:ln/>
        </p:spPr>
      </p:sp>
      <p:sp>
        <p:nvSpPr>
          <p:cNvPr id="61444" name="Rectangle 3"/>
          <p:cNvSpPr>
            <a:spLocks noGrp="1" noChangeArrowheads="1"/>
          </p:cNvSpPr>
          <p:nvPr>
            <p:ph type="body" idx="1"/>
          </p:nvPr>
        </p:nvSpPr>
        <p:spPr>
          <a:noFill/>
          <a:ln w="9525"/>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Compare and contrast visionary leadership.</a:t>
            </a:r>
            <a:endParaRPr lang="en-CA" b="1" dirty="0" smtClean="0"/>
          </a:p>
          <a:p>
            <a:endParaRPr lang="en-CA" dirty="0" smtClean="0"/>
          </a:p>
        </p:txBody>
      </p:sp>
    </p:spTree>
    <p:extLst>
      <p:ext uri="{BB962C8B-B14F-4D97-AF65-F5344CB8AC3E}">
        <p14:creationId xmlns:p14="http://schemas.microsoft.com/office/powerpoint/2010/main" val="7202520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0938" y="692150"/>
            <a:ext cx="4556125" cy="34163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CA" sz="1200" b="1" i="1" kern="1200" dirty="0" smtClean="0">
                <a:solidFill>
                  <a:schemeClr val="tx1"/>
                </a:solidFill>
                <a:effectLst/>
                <a:latin typeface="Times New Roman" pitchFamily="18" charset="0"/>
                <a:ea typeface="+mn-ea"/>
                <a:cs typeface="+mn-cs"/>
              </a:rPr>
              <a:t>LO4 Compare and contrast visionary leadership.</a:t>
            </a:r>
            <a:endParaRPr lang="en-CA" b="1" dirty="0" smtClean="0"/>
          </a:p>
          <a:p>
            <a:endParaRPr lang="en-CA" dirty="0"/>
          </a:p>
        </p:txBody>
      </p:sp>
      <p:sp>
        <p:nvSpPr>
          <p:cNvPr id="4" name="Slide Number Placeholder 3"/>
          <p:cNvSpPr>
            <a:spLocks noGrp="1"/>
          </p:cNvSpPr>
          <p:nvPr>
            <p:ph type="sldNum" sz="quarter" idx="10"/>
          </p:nvPr>
        </p:nvSpPr>
        <p:spPr/>
        <p:txBody>
          <a:bodyPr/>
          <a:lstStyle/>
          <a:p>
            <a:pPr>
              <a:defRPr/>
            </a:pPr>
            <a:fld id="{9284D7B2-6544-4230-BBC4-41570509475F}" type="slidenum">
              <a:rPr lang="en-US" smtClean="0"/>
              <a:pPr>
                <a:defRPr/>
              </a:pPr>
              <a:t>23</a:t>
            </a:fld>
            <a:endParaRPr lang="en-US"/>
          </a:p>
        </p:txBody>
      </p:sp>
    </p:spTree>
    <p:extLst>
      <p:ext uri="{BB962C8B-B14F-4D97-AF65-F5344CB8AC3E}">
        <p14:creationId xmlns:p14="http://schemas.microsoft.com/office/powerpoint/2010/main" val="38733185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E763F1A8-F382-41E8-AADB-120B67A380D7}" type="slidenum">
              <a:rPr lang="en-US"/>
              <a:pPr/>
              <a:t>24</a:t>
            </a:fld>
            <a:endParaRPr lang="en-US"/>
          </a:p>
        </p:txBody>
      </p:sp>
      <p:sp>
        <p:nvSpPr>
          <p:cNvPr id="64515" name="Rectangle 2"/>
          <p:cNvSpPr>
            <a:spLocks noGrp="1" noRot="1" noChangeAspect="1" noChangeArrowheads="1" noTextEdit="1"/>
          </p:cNvSpPr>
          <p:nvPr>
            <p:ph type="sldImg"/>
          </p:nvPr>
        </p:nvSpPr>
        <p:spPr>
          <a:xfrm>
            <a:off x="1150938" y="692150"/>
            <a:ext cx="4556125" cy="3416300"/>
          </a:xfrm>
          <a:ln cap="flat"/>
        </p:spPr>
      </p:sp>
      <p:sp>
        <p:nvSpPr>
          <p:cNvPr id="64516" name="Rectangle 3"/>
          <p:cNvSpPr>
            <a:spLocks noGrp="1" noChangeArrowheads="1"/>
          </p:cNvSpPr>
          <p:nvPr>
            <p:ph type="body" idx="1"/>
          </p:nvPr>
        </p:nvSpPr>
        <p:spPr>
          <a:noFill/>
          <a:ln w="9525"/>
        </p:spPr>
        <p:txBody>
          <a:bodyPr/>
          <a:lstStyle/>
          <a:p>
            <a:pPr>
              <a:buFont typeface="Wingdings" pitchFamily="2" charset="2"/>
              <a:buNone/>
            </a:pPr>
            <a:r>
              <a:rPr lang="en-CA" sz="1200" b="1" i="1" kern="1200" dirty="0" smtClean="0">
                <a:solidFill>
                  <a:schemeClr val="tx1"/>
                </a:solidFill>
                <a:effectLst/>
                <a:latin typeface="Times New Roman" pitchFamily="18" charset="0"/>
                <a:ea typeface="+mn-ea"/>
                <a:cs typeface="+mn-cs"/>
              </a:rPr>
              <a:t>LO5 Explain how gender, culture, and emotional intelligence affect-leadership effectiveness.</a:t>
            </a:r>
            <a:endParaRPr lang="en-US" b="1" dirty="0" smtClean="0">
              <a:cs typeface="Times New Roman" pitchFamily="18" charset="0"/>
            </a:endParaRPr>
          </a:p>
          <a:p>
            <a:pPr>
              <a:buFont typeface="Wingdings" pitchFamily="2" charset="2"/>
              <a:buNone/>
            </a:pPr>
            <a:endParaRPr lang="en-US" dirty="0" smtClean="0">
              <a:cs typeface="Times New Roman" pitchFamily="18" charset="0"/>
            </a:endParaRPr>
          </a:p>
          <a:p>
            <a:pPr>
              <a:buFont typeface="Wingdings" pitchFamily="2" charset="2"/>
              <a:buNone/>
            </a:pPr>
            <a:r>
              <a:rPr lang="en-US" dirty="0" smtClean="0">
                <a:cs typeface="Times New Roman" pitchFamily="18" charset="0"/>
              </a:rPr>
              <a:t>Ask students what they think about men/women managers. Are they aware that research indicates little difference in effectiveness? How would they feel about working for a manager of a different gender?</a:t>
            </a:r>
          </a:p>
          <a:p>
            <a:pPr>
              <a:buFont typeface="Wingdings" pitchFamily="2" charset="2"/>
              <a:buNone/>
            </a:pPr>
            <a:endParaRPr lang="en-US" dirty="0" smtClean="0">
              <a:cs typeface="Times New Roman" pitchFamily="18" charset="0"/>
            </a:endParaRPr>
          </a:p>
          <a:p>
            <a:pPr>
              <a:buFont typeface="Wingdings" pitchFamily="2" charset="2"/>
              <a:buNone/>
            </a:pPr>
            <a:r>
              <a:rPr lang="en-US" dirty="0" smtClean="0">
                <a:cs typeface="Times New Roman" pitchFamily="18" charset="0"/>
              </a:rPr>
              <a:t>You might want also to have students research current articles on women managers. </a:t>
            </a:r>
          </a:p>
          <a:p>
            <a:pPr>
              <a:buFont typeface="Wingdings" pitchFamily="2" charset="2"/>
              <a:buNone/>
            </a:pPr>
            <a:endParaRPr lang="en-US" dirty="0" smtClean="0">
              <a:cs typeface="Times New Roman" pitchFamily="18" charset="0"/>
            </a:endParaRPr>
          </a:p>
          <a:p>
            <a:r>
              <a:rPr lang="en-CA" sz="1200" kern="1200" dirty="0" smtClean="0">
                <a:solidFill>
                  <a:schemeClr val="tx1"/>
                </a:solidFill>
                <a:effectLst/>
                <a:latin typeface="Times New Roman" pitchFamily="18" charset="0"/>
                <a:ea typeface="+mn-ea"/>
                <a:cs typeface="+mn-cs"/>
              </a:rPr>
              <a:t>Three companies worth noting that have supported women in leadership roles are:</a:t>
            </a:r>
          </a:p>
          <a:p>
            <a:pPr marL="228600" lvl="0" indent="-228600">
              <a:buFont typeface="+mj-lt"/>
              <a:buAutoNum type="arabicPeriod"/>
            </a:pPr>
            <a:r>
              <a:rPr lang="en-US" sz="1200" kern="1200" dirty="0" smtClean="0">
                <a:solidFill>
                  <a:schemeClr val="tx1"/>
                </a:solidFill>
                <a:effectLst/>
                <a:latin typeface="Times New Roman" pitchFamily="18" charset="0"/>
                <a:ea typeface="+mn-ea"/>
                <a:cs typeface="+mn-cs"/>
              </a:rPr>
              <a:t>Canadian Pacific Railway—which has instituted a range of female-friendly workplace policies, supported by a strong communications program. </a:t>
            </a:r>
            <a:endParaRPr lang="en-CA" sz="1200" kern="1200" dirty="0" smtClean="0">
              <a:solidFill>
                <a:schemeClr val="tx1"/>
              </a:solidFill>
              <a:effectLst/>
              <a:latin typeface="Times New Roman" pitchFamily="18" charset="0"/>
              <a:ea typeface="+mn-ea"/>
              <a:cs typeface="+mn-cs"/>
            </a:endParaRPr>
          </a:p>
          <a:p>
            <a:pPr marL="228600" lvl="0" indent="-228600">
              <a:buFont typeface="+mj-lt"/>
              <a:buAutoNum type="arabicPeriod"/>
            </a:pPr>
            <a:r>
              <a:rPr lang="en-US" sz="1200" kern="1200" dirty="0" smtClean="0">
                <a:solidFill>
                  <a:schemeClr val="tx1"/>
                </a:solidFill>
                <a:effectLst/>
                <a:latin typeface="Times New Roman" pitchFamily="18" charset="0"/>
                <a:ea typeface="+mn-ea"/>
                <a:cs typeface="+mn-cs"/>
              </a:rPr>
              <a:t>Manitoba Lotteries Corporation—which has developed a comprehensive competency model and leveraged it to drive key changes to their talent systems. </a:t>
            </a:r>
            <a:endParaRPr lang="en-CA" sz="1200" kern="1200" dirty="0" smtClean="0">
              <a:solidFill>
                <a:schemeClr val="tx1"/>
              </a:solidFill>
              <a:effectLst/>
              <a:latin typeface="Times New Roman" pitchFamily="18" charset="0"/>
              <a:ea typeface="+mn-ea"/>
              <a:cs typeface="+mn-cs"/>
            </a:endParaRPr>
          </a:p>
          <a:p>
            <a:pPr marL="228600" lvl="0" indent="-228600">
              <a:buFont typeface="+mj-lt"/>
              <a:buAutoNum type="arabicPeriod"/>
            </a:pPr>
            <a:r>
              <a:rPr lang="en-US" sz="1200" kern="1200" dirty="0" smtClean="0">
                <a:solidFill>
                  <a:schemeClr val="tx1"/>
                </a:solidFill>
                <a:effectLst/>
                <a:latin typeface="Times New Roman" pitchFamily="18" charset="0"/>
                <a:ea typeface="+mn-ea"/>
                <a:cs typeface="+mn-cs"/>
              </a:rPr>
              <a:t>TD Bank Financial Group—which has a Women in Leadership committee and helps women network with and mentor each other.</a:t>
            </a:r>
            <a:endParaRPr lang="en-CA" sz="1200" kern="1200" dirty="0" smtClean="0">
              <a:solidFill>
                <a:schemeClr val="tx1"/>
              </a:solidFill>
              <a:effectLst/>
              <a:latin typeface="Times New Roman" pitchFamily="18" charset="0"/>
              <a:ea typeface="+mn-ea"/>
              <a:cs typeface="+mn-cs"/>
            </a:endParaRPr>
          </a:p>
          <a:p>
            <a:pPr>
              <a:buFont typeface="Wingdings" pitchFamily="2" charset="2"/>
              <a:buNone/>
            </a:pPr>
            <a:endParaRPr lang="en-US" dirty="0" smtClean="0">
              <a:cs typeface="Times New Roman" pitchFamily="18" charset="0"/>
            </a:endParaRPr>
          </a:p>
          <a:p>
            <a:endParaRPr lang="en-US" dirty="0" smtClean="0"/>
          </a:p>
        </p:txBody>
      </p:sp>
    </p:spTree>
    <p:extLst>
      <p:ext uri="{BB962C8B-B14F-4D97-AF65-F5344CB8AC3E}">
        <p14:creationId xmlns:p14="http://schemas.microsoft.com/office/powerpoint/2010/main" val="38036935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5CE9B1E9-C867-4DF8-9B4D-2C8A2DA37142}" type="slidenum">
              <a:rPr lang="en-US"/>
              <a:pPr/>
              <a:t>25</a:t>
            </a:fld>
            <a:endParaRPr lang="en-US"/>
          </a:p>
        </p:txBody>
      </p:sp>
      <p:sp>
        <p:nvSpPr>
          <p:cNvPr id="65539" name="Rectangle 2"/>
          <p:cNvSpPr>
            <a:spLocks noGrp="1" noRot="1" noChangeAspect="1" noChangeArrowheads="1" noTextEdit="1"/>
          </p:cNvSpPr>
          <p:nvPr>
            <p:ph type="sldImg"/>
          </p:nvPr>
        </p:nvSpPr>
        <p:spPr>
          <a:xfrm>
            <a:off x="1150938" y="692150"/>
            <a:ext cx="4556125" cy="3416300"/>
          </a:xfrm>
          <a:ln cap="flat"/>
        </p:spPr>
      </p:sp>
      <p:sp>
        <p:nvSpPr>
          <p:cNvPr id="65540"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LO5 Explain how gender, culture, and emotional intelligence affect-leadership effectiveness.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cs typeface="Times New Roman" pitchFamily="18" charset="0"/>
              </a:rPr>
              <a:t>Leadership style is a personal issue. As a result, cultural issues impact leadership styles.</a:t>
            </a:r>
          </a:p>
          <a:p>
            <a:endParaRPr lang="en-US" dirty="0" smtClean="0">
              <a:latin typeface="Wingdings" pitchFamily="2" charset="2"/>
              <a:cs typeface="Times New Roman" pitchFamily="18" charset="0"/>
            </a:endParaRPr>
          </a:p>
          <a:p>
            <a:r>
              <a:rPr lang="en-US" dirty="0" smtClean="0">
                <a:cs typeface="Times New Roman" pitchFamily="18" charset="0"/>
              </a:rPr>
              <a:t>Given the global nature of firms today, it is not uncommon to have American workers reporting to a German manager. It is helpful for everyone to recognize that differences exist and learn to deal with them.</a:t>
            </a:r>
          </a:p>
          <a:p>
            <a:endParaRPr lang="en-US" dirty="0" smtClean="0"/>
          </a:p>
        </p:txBody>
      </p:sp>
    </p:spTree>
    <p:extLst>
      <p:ext uri="{BB962C8B-B14F-4D97-AF65-F5344CB8AC3E}">
        <p14:creationId xmlns:p14="http://schemas.microsoft.com/office/powerpoint/2010/main" val="20822577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5CE9B1E9-C867-4DF8-9B4D-2C8A2DA37142}" type="slidenum">
              <a:rPr lang="en-US"/>
              <a:pPr/>
              <a:t>26</a:t>
            </a:fld>
            <a:endParaRPr lang="en-US"/>
          </a:p>
        </p:txBody>
      </p:sp>
      <p:sp>
        <p:nvSpPr>
          <p:cNvPr id="65539" name="Rectangle 2"/>
          <p:cNvSpPr>
            <a:spLocks noGrp="1" noRot="1" noChangeAspect="1" noChangeArrowheads="1" noTextEdit="1"/>
          </p:cNvSpPr>
          <p:nvPr>
            <p:ph type="sldImg"/>
          </p:nvPr>
        </p:nvSpPr>
        <p:spPr>
          <a:xfrm>
            <a:off x="1150938" y="692150"/>
            <a:ext cx="4556125" cy="3416300"/>
          </a:xfrm>
          <a:ln cap="flat"/>
        </p:spPr>
      </p:sp>
      <p:sp>
        <p:nvSpPr>
          <p:cNvPr id="65540"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LO5 Explain how gender, culture, and emotional intelligence affect-leadership effectiveness.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dirty="0" smtClean="0"/>
              <a:t>Ask students this question: </a:t>
            </a:r>
            <a:r>
              <a:rPr lang="en-CA" sz="1200" kern="1200" dirty="0" smtClean="0">
                <a:solidFill>
                  <a:schemeClr val="tx1"/>
                </a:solidFill>
                <a:effectLst/>
                <a:latin typeface="Times New Roman" pitchFamily="18" charset="0"/>
                <a:ea typeface="+mn-ea"/>
                <a:cs typeface="+mn-cs"/>
              </a:rPr>
              <a:t>Do the moods and emotions leaders experience on the job influence their behaviour and effectiveness as leaders? </a:t>
            </a:r>
          </a:p>
          <a:p>
            <a:endParaRPr lang="en-CA" sz="1200" kern="1200" dirty="0" smtClean="0">
              <a:solidFill>
                <a:schemeClr val="tx1"/>
              </a:solidFill>
              <a:effectLst/>
              <a:latin typeface="Times New Roman" pitchFamily="18" charset="0"/>
              <a:ea typeface="+mn-ea"/>
              <a:cs typeface="+mn-cs"/>
            </a:endParaRPr>
          </a:p>
          <a:p>
            <a:r>
              <a:rPr lang="en-CA" sz="1200" kern="1200" dirty="0" smtClean="0">
                <a:solidFill>
                  <a:schemeClr val="tx1"/>
                </a:solidFill>
                <a:effectLst/>
                <a:latin typeface="Times New Roman" pitchFamily="18" charset="0"/>
                <a:ea typeface="+mn-ea"/>
                <a:cs typeface="+mn-cs"/>
              </a:rPr>
              <a:t>Research suggests that this is likely to be the case. </a:t>
            </a:r>
            <a:endParaRPr lang="en-US" dirty="0" smtClean="0"/>
          </a:p>
        </p:txBody>
      </p:sp>
    </p:spTree>
    <p:extLst>
      <p:ext uri="{BB962C8B-B14F-4D97-AF65-F5344CB8AC3E}">
        <p14:creationId xmlns:p14="http://schemas.microsoft.com/office/powerpoint/2010/main" val="404553708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5CE9B1E9-C867-4DF8-9B4D-2C8A2DA37142}" type="slidenum">
              <a:rPr lang="en-US"/>
              <a:pPr/>
              <a:t>27</a:t>
            </a:fld>
            <a:endParaRPr lang="en-US"/>
          </a:p>
        </p:txBody>
      </p:sp>
      <p:sp>
        <p:nvSpPr>
          <p:cNvPr id="65539" name="Rectangle 2"/>
          <p:cNvSpPr>
            <a:spLocks noGrp="1" noRot="1" noChangeAspect="1" noChangeArrowheads="1" noTextEdit="1"/>
          </p:cNvSpPr>
          <p:nvPr>
            <p:ph type="sldImg"/>
          </p:nvPr>
        </p:nvSpPr>
        <p:spPr>
          <a:xfrm>
            <a:off x="1150938" y="692150"/>
            <a:ext cx="4556125" cy="3416300"/>
          </a:xfrm>
          <a:ln cap="flat"/>
        </p:spPr>
      </p:sp>
      <p:sp>
        <p:nvSpPr>
          <p:cNvPr id="65540" name="Rectangle 3"/>
          <p:cNvSpPr>
            <a:spLocks noGrp="1" noChangeArrowheads="1"/>
          </p:cNvSpPr>
          <p:nvPr>
            <p:ph type="body" idx="1"/>
          </p:nvPr>
        </p:nvSpPr>
        <p:spPr>
          <a:noFill/>
          <a:ln w="9525"/>
        </p:spPr>
        <p:txBody>
          <a:bodyPr/>
          <a:lstStyle/>
          <a:p>
            <a:r>
              <a:rPr lang="en-CA" sz="1200" b="1" i="1" kern="1200" dirty="0" smtClean="0">
                <a:solidFill>
                  <a:schemeClr val="tx1"/>
                </a:solidFill>
                <a:effectLst/>
                <a:latin typeface="Times New Roman" pitchFamily="18" charset="0"/>
                <a:ea typeface="+mn-ea"/>
                <a:cs typeface="+mn-cs"/>
              </a:rPr>
              <a:t>LO5 Explain how gender, culture, and emotional intelligence affect-leadership effectiveness.</a:t>
            </a:r>
            <a:endParaRPr lang="en-US" b="1" dirty="0" smtClean="0">
              <a:latin typeface="Wingdings" pitchFamily="2" charset="2"/>
              <a:cs typeface="Times New Roman" pitchFamily="18" charset="0"/>
            </a:endParaRPr>
          </a:p>
          <a:p>
            <a:endParaRPr lang="en-US" dirty="0" smtClean="0">
              <a:latin typeface="Wingdings" pitchFamily="2" charset="2"/>
              <a:cs typeface="Times New Roman" pitchFamily="18" charset="0"/>
            </a:endParaRPr>
          </a:p>
          <a:p>
            <a:r>
              <a:rPr lang="en-US" sz="1200" kern="1200" dirty="0" smtClean="0">
                <a:solidFill>
                  <a:schemeClr val="tx1"/>
                </a:solidFill>
                <a:effectLst/>
                <a:latin typeface="Times New Roman" pitchFamily="18" charset="0"/>
                <a:ea typeface="+mn-ea"/>
                <a:cs typeface="+mn-cs"/>
              </a:rPr>
              <a:t>Emotional intelligence also plays a crucial role in how leaders relate to and deal with their followers, particularly when it comes to encouraging followers to be creative. </a:t>
            </a:r>
          </a:p>
          <a:p>
            <a:endParaRPr lang="en-US" dirty="0" smtClean="0">
              <a:latin typeface="Wingdings" pitchFamily="2" charset="2"/>
              <a:cs typeface="Times New Roman" pitchFamily="18" charset="0"/>
            </a:endParaRPr>
          </a:p>
          <a:p>
            <a:r>
              <a:rPr lang="en-US" sz="1200" kern="1200" dirty="0" smtClean="0">
                <a:solidFill>
                  <a:schemeClr val="tx1"/>
                </a:solidFill>
                <a:effectLst/>
                <a:latin typeface="Times New Roman" pitchFamily="18" charset="0"/>
                <a:ea typeface="+mn-ea"/>
                <a:cs typeface="+mn-cs"/>
              </a:rPr>
              <a:t>Leaders who are high on emotional intelligence are more likely to understand all the emotions surrounding creative endeavors, to be able to awaken and support the creative pursuits of their followers, and to provide the kind of support that enables creativity to flourish in organizations.</a:t>
            </a:r>
            <a:endParaRPr lang="en-US" dirty="0" smtClean="0">
              <a:latin typeface="Wingdings" pitchFamily="2" charset="2"/>
              <a:cs typeface="Times New Roman" pitchFamily="18" charset="0"/>
            </a:endParaRPr>
          </a:p>
        </p:txBody>
      </p:sp>
    </p:spTree>
    <p:extLst>
      <p:ext uri="{BB962C8B-B14F-4D97-AF65-F5344CB8AC3E}">
        <p14:creationId xmlns:p14="http://schemas.microsoft.com/office/powerpoint/2010/main" val="2327651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xfrm>
            <a:off x="533400" y="6172200"/>
            <a:ext cx="8207375" cy="476250"/>
          </a:xfrm>
          <a:ln/>
        </p:spPr>
        <p:txBody>
          <a:bodyPr/>
          <a:lstStyle>
            <a:lvl1pPr>
              <a:defRPr/>
            </a:lvl1pPr>
          </a:lstStyle>
          <a:p>
            <a:pPr algn="l">
              <a:defRPr/>
            </a:pPr>
            <a:r>
              <a:rPr lang="en-CA" smtClean="0"/>
              <a:t>9-3</a:t>
            </a:r>
            <a:endParaRPr lang="en-CA" dirty="0"/>
          </a:p>
        </p:txBody>
      </p:sp>
      <p:cxnSp>
        <p:nvCxnSpPr>
          <p:cNvPr id="5" name="Straight Connector 4"/>
          <p:cNvCxnSpPr/>
          <p:nvPr userDrawn="1"/>
        </p:nvCxnSpPr>
        <p:spPr bwMode="auto">
          <a:xfrm>
            <a:off x="533400" y="1295400"/>
            <a:ext cx="8153400" cy="0"/>
          </a:xfrm>
          <a:prstGeom prst="line">
            <a:avLst/>
          </a:prstGeom>
          <a:ln>
            <a:solidFill>
              <a:srgbClr val="FF0000"/>
            </a:solidFill>
            <a:headEnd type="none" w="med" len="med"/>
            <a:tailEnd type="none" w="med" len="med"/>
          </a:ln>
        </p:spPr>
        <p:style>
          <a:lnRef idx="3">
            <a:schemeClr val="accent6"/>
          </a:lnRef>
          <a:fillRef idx="0">
            <a:schemeClr val="accent6"/>
          </a:fillRef>
          <a:effectRef idx="2">
            <a:schemeClr val="accent6"/>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60350"/>
            <a:ext cx="2057400" cy="58658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60350"/>
            <a:ext cx="6019800" cy="58658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0" y="0"/>
            <a:ext cx="304800" cy="6858000"/>
          </a:xfrm>
          <a:prstGeom prst="rect">
            <a:avLst/>
          </a:prstGeom>
          <a:solidFill>
            <a:srgbClr val="7030A0"/>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
        <p:nvSpPr>
          <p:cNvPr id="2" name="Title 1"/>
          <p:cNvSpPr>
            <a:spLocks noGrp="1"/>
          </p:cNvSpPr>
          <p:nvPr>
            <p:ph type="title"/>
          </p:nvPr>
        </p:nvSpPr>
        <p:spPr>
          <a:xfrm>
            <a:off x="434975" y="152400"/>
            <a:ext cx="8229600" cy="1143000"/>
          </a:xfrm>
        </p:spPr>
        <p:txBody>
          <a:bodyPr/>
          <a:lstStyle>
            <a:lvl1pPr>
              <a:defRPr>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1755912"/>
            <a:ext cx="8229600" cy="4525963"/>
          </a:xfrm>
        </p:spPr>
        <p:txBody>
          <a:bodyPr/>
          <a:lstStyle>
            <a:lvl1pPr>
              <a:defRPr>
                <a:solidFill>
                  <a:srgbClr val="0070C0"/>
                </a:solidFill>
                <a:latin typeface="Times New Roman" pitchFamily="18" charset="0"/>
                <a:cs typeface="Times New Roman" pitchFamily="18" charset="0"/>
              </a:defRPr>
            </a:lvl1pPr>
            <a:lvl2pPr>
              <a:defRPr>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4349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6"/>
          <p:cNvSpPr>
            <a:spLocks noChangeArrowheads="1"/>
          </p:cNvSpPr>
          <p:nvPr userDrawn="1"/>
        </p:nvSpPr>
        <p:spPr bwMode="auto">
          <a:xfrm>
            <a:off x="-11113" y="0"/>
            <a:ext cx="9144001" cy="609600"/>
          </a:xfrm>
          <a:prstGeom prst="rect">
            <a:avLst/>
          </a:prstGeom>
          <a:solidFill>
            <a:srgbClr val="7030A0"/>
          </a:solidFill>
          <a:ln w="12700" algn="ctr">
            <a:solidFill>
              <a:schemeClr val="tx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tLang="en-US" sz="2200" b="1" i="1" smtClean="0">
                <a:solidFill>
                  <a:srgbClr val="FFFFFF"/>
                </a:solidFill>
              </a:rPr>
              <a:t>ESSENTIALS OF CONTEMPORARY MANAGEMENT</a:t>
            </a:r>
          </a:p>
        </p:txBody>
      </p:sp>
      <p:sp>
        <p:nvSpPr>
          <p:cNvPr id="5" name="Rectangle 7"/>
          <p:cNvSpPr>
            <a:spLocks noChangeArrowheads="1"/>
          </p:cNvSpPr>
          <p:nvPr userDrawn="1"/>
        </p:nvSpPr>
        <p:spPr bwMode="auto">
          <a:xfrm>
            <a:off x="-11113" y="476250"/>
            <a:ext cx="1676401" cy="304800"/>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CA" altLang="en-US" sz="1600" b="1" smtClean="0">
                <a:solidFill>
                  <a:srgbClr val="FFFFFF"/>
                </a:solidFill>
              </a:rPr>
              <a:t>FIFTH EDITION</a:t>
            </a:r>
          </a:p>
        </p:txBody>
      </p:sp>
      <p:sp>
        <p:nvSpPr>
          <p:cNvPr id="2" name="Title 1"/>
          <p:cNvSpPr>
            <a:spLocks noGrp="1"/>
          </p:cNvSpPr>
          <p:nvPr>
            <p:ph type="title"/>
          </p:nvPr>
        </p:nvSpPr>
        <p:spPr>
          <a:xfrm>
            <a:off x="493643" y="914400"/>
            <a:ext cx="8229600" cy="1143000"/>
          </a:xfrm>
        </p:spPr>
        <p:txBody>
          <a:bodyPr/>
          <a:lstStyle>
            <a:lvl1pPr>
              <a:defRPr sz="4000">
                <a:solidFill>
                  <a:srgbClr val="7030A0"/>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0"/>
            <a:ext cx="8229600" cy="4525963"/>
          </a:xfrm>
        </p:spPr>
        <p:txBody>
          <a:bodyPr/>
          <a:lstStyle>
            <a:lvl1pPr>
              <a:defRPr sz="2400">
                <a:solidFill>
                  <a:srgbClr val="0070C0"/>
                </a:solidFill>
                <a:latin typeface="Times New Roman" pitchFamily="18" charset="0"/>
                <a:cs typeface="Times New Roman" pitchFamily="18" charset="0"/>
              </a:defRPr>
            </a:lvl1pPr>
            <a:lvl2pPr marL="742950" indent="-285750">
              <a:buFont typeface="Wingdings" panose="05000000000000000000" pitchFamily="2" charset="2"/>
              <a:buChar char="Ø"/>
              <a:defRPr sz="2000">
                <a:solidFill>
                  <a:srgbClr val="0070C0"/>
                </a:solidFill>
                <a:latin typeface="Times New Roman" pitchFamily="18" charset="0"/>
                <a:cs typeface="Times New Roman" pitchFamily="18" charset="0"/>
              </a:defRPr>
            </a:lvl2pPr>
            <a:lvl3pPr>
              <a:defRPr>
                <a:solidFill>
                  <a:srgbClr val="0070C0"/>
                </a:solidFill>
                <a:latin typeface="Times New Roman" pitchFamily="18" charset="0"/>
                <a:cs typeface="Times New Roman" pitchFamily="18" charset="0"/>
              </a:defRPr>
            </a:lvl3pPr>
            <a:lvl4pPr>
              <a:defRPr>
                <a:solidFill>
                  <a:srgbClr val="0070C0"/>
                </a:solidFill>
                <a:latin typeface="Times New Roman" pitchFamily="18" charset="0"/>
                <a:cs typeface="Times New Roman" pitchFamily="18" charset="0"/>
              </a:defRPr>
            </a:lvl4pPr>
            <a:lvl5pPr>
              <a:defRPr>
                <a:solidFill>
                  <a:srgbClr val="0070C0"/>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Rectangle 2"/>
          <p:cNvSpPr>
            <a:spLocks noGrp="1" noChangeArrowheads="1"/>
          </p:cNvSpPr>
          <p:nvPr>
            <p:ph type="ftr" sz="quarter" idx="10"/>
          </p:nvPr>
        </p:nvSpPr>
        <p:spPr>
          <a:xfrm>
            <a:off x="457200" y="6278563"/>
            <a:ext cx="8207375" cy="476250"/>
          </a:xfrm>
        </p:spPr>
        <p:txBody>
          <a:bodyPr/>
          <a:lstStyle>
            <a:lvl1pPr>
              <a:defRPr/>
            </a:lvl1pPr>
          </a:lstStyle>
          <a:p>
            <a:pPr>
              <a:defRPr/>
            </a:pPr>
            <a:endParaRPr lang="en-CA">
              <a:solidFill>
                <a:srgbClr val="000000"/>
              </a:solidFill>
            </a:endParaRPr>
          </a:p>
        </p:txBody>
      </p:sp>
    </p:spTree>
    <p:extLst>
      <p:ext uri="{BB962C8B-B14F-4D97-AF65-F5344CB8AC3E}">
        <p14:creationId xmlns:p14="http://schemas.microsoft.com/office/powerpoint/2010/main" val="14744518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8943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260350"/>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xfrm>
            <a:off x="7924800" y="6381750"/>
            <a:ext cx="663575" cy="476250"/>
          </a:xfrm>
          <a:ln/>
        </p:spPr>
        <p:txBody>
          <a:bodyPr/>
          <a:lstStyle>
            <a:lvl1pPr>
              <a:defRPr/>
            </a:lvl1pPr>
          </a:lstStyle>
          <a:p>
            <a:pPr>
              <a:defRPr/>
            </a:pPr>
            <a:r>
              <a:rPr lang="en-CA" smtClean="0"/>
              <a:t>9-3</a:t>
            </a:r>
            <a:endParaRPr lang="en-CA"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9313" y="162877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ftr" sz="quarter" idx="10"/>
          </p:nvPr>
        </p:nvSpPr>
        <p:spPr>
          <a:xfrm>
            <a:off x="457200" y="5638800"/>
            <a:ext cx="8207375" cy="476250"/>
          </a:xfrm>
          <a:ln/>
        </p:spPr>
        <p:txBody>
          <a:bodyPr/>
          <a:lstStyle>
            <a:lvl1pPr>
              <a:defRPr/>
            </a:lvl1pPr>
          </a:lstStyle>
          <a:p>
            <a:pPr>
              <a:defRPr/>
            </a:pPr>
            <a:r>
              <a:rPr lang="en-CA" smtClean="0"/>
              <a:t>9-3</a:t>
            </a:r>
            <a:endParaRPr lang="en-CA"/>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ftr" sz="quarter" idx="10"/>
          </p:nvPr>
        </p:nvSpPr>
        <p:spPr>
          <a:xfrm>
            <a:off x="457200" y="5486400"/>
            <a:ext cx="8207375" cy="476250"/>
          </a:xfrm>
          <a:ln/>
        </p:spPr>
        <p:txBody>
          <a:bodyPr/>
          <a:lstStyle>
            <a:lvl1pPr>
              <a:defRPr/>
            </a:lvl1pPr>
          </a:lstStyle>
          <a:p>
            <a:pPr>
              <a:defRPr/>
            </a:pPr>
            <a:r>
              <a:rPr lang="en-CA" smtClean="0"/>
              <a:t>9-3</a:t>
            </a:r>
            <a:endParaRPr lang="en-CA"/>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xfrm>
            <a:off x="8305800" y="6324600"/>
            <a:ext cx="587375" cy="476250"/>
          </a:xfrm>
          <a:ln/>
        </p:spPr>
        <p:txBody>
          <a:bodyPr/>
          <a:lstStyle>
            <a:lvl1pPr>
              <a:defRPr/>
            </a:lvl1pPr>
          </a:lstStyle>
          <a:p>
            <a:pPr>
              <a:defRPr/>
            </a:pPr>
            <a:r>
              <a:rPr lang="en-CA" smtClean="0"/>
              <a:t>9-3</a:t>
            </a:r>
            <a:endParaRPr lang="en-CA"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xfrm>
            <a:off x="457200" y="6172200"/>
            <a:ext cx="8207375" cy="476250"/>
          </a:xfrm>
          <a:ln/>
        </p:spPr>
        <p:txBody>
          <a:bodyPr/>
          <a:lstStyle>
            <a:lvl1pPr>
              <a:defRPr/>
            </a:lvl1pPr>
          </a:lstStyle>
          <a:p>
            <a:pPr>
              <a:defRPr/>
            </a:pPr>
            <a:r>
              <a:rPr lang="en-CA" smtClean="0"/>
              <a:t>9-3</a:t>
            </a:r>
            <a:endParaRPr lang="en-CA"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2"/>
          <p:cNvSpPr>
            <a:spLocks noGrp="1" noChangeArrowheads="1"/>
          </p:cNvSpPr>
          <p:nvPr>
            <p:ph type="ftr" sz="quarter" idx="10"/>
          </p:nvPr>
        </p:nvSpPr>
        <p:spPr>
          <a:xfrm>
            <a:off x="381000" y="5486400"/>
            <a:ext cx="8207375" cy="476250"/>
          </a:xfrm>
          <a:ln/>
        </p:spPr>
        <p:txBody>
          <a:bodyPr/>
          <a:lstStyle>
            <a:lvl1pPr>
              <a:defRPr/>
            </a:lvl1pPr>
          </a:lstStyle>
          <a:p>
            <a:pPr>
              <a:defRPr/>
            </a:pPr>
            <a:r>
              <a:rPr lang="en-CA" smtClean="0"/>
              <a:t>9-3</a:t>
            </a:r>
            <a:endParaRPr lang="en-CA"/>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xfrm>
            <a:off x="457200" y="5638800"/>
            <a:ext cx="8207375" cy="476250"/>
          </a:xfrm>
          <a:ln/>
        </p:spPr>
        <p:txBody>
          <a:bodyPr/>
          <a:lstStyle>
            <a:lvl1pPr>
              <a:defRPr/>
            </a:lvl1pPr>
          </a:lstStyle>
          <a:p>
            <a:pPr>
              <a:defRPr/>
            </a:pPr>
            <a:r>
              <a:rPr lang="en-CA" smtClean="0"/>
              <a:t>9-3</a:t>
            </a:r>
            <a:endParaRPr lang="en-CA"/>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8943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313" y="260350"/>
            <a:ext cx="6019800" cy="5894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ftr" sz="quarter" idx="10"/>
          </p:nvPr>
        </p:nvSpPr>
        <p:spPr>
          <a:ln/>
        </p:spPr>
        <p:txBody>
          <a:bodyPr/>
          <a:lstStyle>
            <a:lvl1pPr>
              <a:defRPr/>
            </a:lvl1pPr>
          </a:lstStyle>
          <a:p>
            <a:pPr>
              <a:defRPr/>
            </a:pPr>
            <a:r>
              <a:rPr lang="en-CA" smtClean="0"/>
              <a:t>9-3</a:t>
            </a:r>
            <a:endParaRPr lang="en-CA"/>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11113" y="-46038"/>
            <a:ext cx="9155113" cy="609601"/>
          </a:xfrm>
          <a:prstGeom prst="rect">
            <a:avLst/>
          </a:prstGeom>
          <a:solidFill>
            <a:srgbClr val="B4E4FA"/>
          </a:solidFill>
          <a:ln w="12700" algn="ctr">
            <a:solidFill>
              <a:schemeClr val="bg1"/>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CA" altLang="en-US" sz="2800" dirty="0" smtClean="0">
                <a:ln w="0"/>
                <a:solidFill>
                  <a:srgbClr val="FF0000"/>
                </a:solidFill>
                <a:latin typeface="Arial Narrow" panose="020B0606020202030204" pitchFamily="34" charset="0"/>
              </a:rPr>
              <a:t>ESSENTIALS</a:t>
            </a:r>
            <a:r>
              <a:rPr lang="en-CA" altLang="en-US" sz="2800" dirty="0" smtClean="0">
                <a:solidFill>
                  <a:srgbClr val="FFFFFF"/>
                </a:solidFill>
                <a:latin typeface="Arial Narrow" panose="020B0606020202030204" pitchFamily="34" charset="0"/>
              </a:rPr>
              <a:t> </a:t>
            </a:r>
            <a:r>
              <a:rPr lang="en-CA" altLang="en-US" sz="2800" dirty="0" smtClean="0">
                <a:solidFill>
                  <a:srgbClr val="FF0000"/>
                </a:solidFill>
                <a:latin typeface="Arial Narrow" panose="020B0606020202030204" pitchFamily="34" charset="0"/>
              </a:rPr>
              <a:t>OF</a:t>
            </a:r>
            <a:r>
              <a:rPr lang="en-CA" altLang="en-US" sz="2800" dirty="0" smtClean="0">
                <a:solidFill>
                  <a:srgbClr val="FFFFFF"/>
                </a:solidFill>
                <a:latin typeface="Arial Narrow" panose="020B0606020202030204" pitchFamily="34" charset="0"/>
              </a:rPr>
              <a:t> </a:t>
            </a:r>
            <a:r>
              <a:rPr lang="en-CA" altLang="en-US" sz="2800" dirty="0" smtClean="0">
                <a:solidFill>
                  <a:srgbClr val="0070C0"/>
                </a:solidFill>
                <a:latin typeface="Arial Narrow" panose="020B0606020202030204" pitchFamily="34" charset="0"/>
              </a:rPr>
              <a:t>CONTEMPORARY</a:t>
            </a:r>
            <a:r>
              <a:rPr lang="en-CA" altLang="en-US" sz="2800" dirty="0" smtClean="0">
                <a:solidFill>
                  <a:srgbClr val="FFFFFF"/>
                </a:solidFill>
                <a:latin typeface="Arial Narrow" panose="020B0606020202030204" pitchFamily="34" charset="0"/>
              </a:rPr>
              <a:t> </a:t>
            </a:r>
            <a:r>
              <a:rPr lang="en-CA" altLang="en-US" sz="2800" dirty="0" smtClean="0">
                <a:solidFill>
                  <a:srgbClr val="92D050"/>
                </a:solidFill>
                <a:latin typeface="Arial Narrow" panose="020B0606020202030204" pitchFamily="34" charset="0"/>
              </a:rPr>
              <a:t>MANAGEMENT</a:t>
            </a:r>
          </a:p>
        </p:txBody>
      </p:sp>
      <p:sp>
        <p:nvSpPr>
          <p:cNvPr id="5" name="Rectangle 4"/>
          <p:cNvSpPr>
            <a:spLocks noChangeArrowheads="1"/>
          </p:cNvSpPr>
          <p:nvPr userDrawn="1"/>
        </p:nvSpPr>
        <p:spPr bwMode="auto">
          <a:xfrm>
            <a:off x="0" y="563563"/>
            <a:ext cx="2362200" cy="350837"/>
          </a:xfrm>
          <a:prstGeom prst="rect">
            <a:avLst/>
          </a:prstGeom>
          <a:solidFill>
            <a:srgbClr val="FF0000"/>
          </a:solidFill>
          <a:ln w="12700" algn="ctr">
            <a:solidFill>
              <a:srgbClr val="FF0000"/>
            </a:solidFill>
            <a:round/>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en-CA" altLang="en-US" sz="1600" b="1" dirty="0" smtClean="0">
                <a:solidFill>
                  <a:srgbClr val="FFFFFF"/>
                </a:solidFill>
              </a:rPr>
              <a:t>Fifth Canadian Edition</a:t>
            </a:r>
          </a:p>
        </p:txBody>
      </p:sp>
      <p:pic>
        <p:nvPicPr>
          <p:cNvPr id="6" name="Picture 7"/>
          <p:cNvPicPr>
            <a:picLocks noChangeAspect="1"/>
          </p:cNvPicPr>
          <p:nvPr userDrawn="1"/>
        </p:nvPicPr>
        <p:blipFill>
          <a:blip r:embed="rId2">
            <a:extLst>
              <a:ext uri="{28A0092B-C50C-407E-A947-70E740481C1C}">
                <a14:useLocalDpi xmlns:a14="http://schemas.microsoft.com/office/drawing/2010/main" val="0"/>
              </a:ext>
            </a:extLst>
          </a:blip>
          <a:srcRect t="39693"/>
          <a:stretch>
            <a:fillRect/>
          </a:stretch>
        </p:blipFill>
        <p:spPr bwMode="auto">
          <a:xfrm>
            <a:off x="7543800" y="-44450"/>
            <a:ext cx="1590675"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93643" y="914400"/>
            <a:ext cx="8229600" cy="1143000"/>
          </a:xfrm>
        </p:spPr>
        <p:txBody>
          <a:bodyPr/>
          <a:lstStyle>
            <a:lvl1pPr>
              <a:defRPr sz="4000">
                <a:solidFill>
                  <a:schemeClr val="tx1"/>
                </a:solidFill>
                <a:latin typeface="Times New Roman" pitchFamily="18" charset="0"/>
                <a:cs typeface="Times New Roman"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0086" y="2667001"/>
            <a:ext cx="8229600" cy="2952750"/>
          </a:xfrm>
        </p:spPr>
        <p:txBody>
          <a:bodyPr/>
          <a:lstStyle>
            <a:lvl1pPr>
              <a:spcAft>
                <a:spcPts val="600"/>
              </a:spcAft>
              <a:defRPr sz="2400">
                <a:solidFill>
                  <a:schemeClr val="tx1"/>
                </a:solidFill>
                <a:latin typeface="Times New Roman" pitchFamily="18" charset="0"/>
                <a:cs typeface="Times New Roman" pitchFamily="18" charset="0"/>
              </a:defRPr>
            </a:lvl1pPr>
            <a:lvl2pPr marL="742950" indent="-285750">
              <a:spcAft>
                <a:spcPts val="600"/>
              </a:spcAft>
              <a:buFont typeface="Wingdings" panose="05000000000000000000" pitchFamily="2" charset="2"/>
              <a:buChar char="Ø"/>
              <a:defRPr sz="2400">
                <a:solidFill>
                  <a:schemeClr val="tx1"/>
                </a:solidFill>
                <a:latin typeface="Times New Roman" pitchFamily="18" charset="0"/>
                <a:cs typeface="Times New Roman" pitchFamily="18" charset="0"/>
              </a:defRPr>
            </a:lvl2pPr>
            <a:lvl3pPr>
              <a:spcAft>
                <a:spcPts val="600"/>
              </a:spcAft>
              <a:defRPr>
                <a:solidFill>
                  <a:schemeClr val="tx1"/>
                </a:solidFill>
                <a:latin typeface="Times New Roman" pitchFamily="18" charset="0"/>
                <a:cs typeface="Times New Roman" pitchFamily="18" charset="0"/>
              </a:defRPr>
            </a:lvl3pPr>
            <a:lvl4pPr>
              <a:spcAft>
                <a:spcPts val="600"/>
              </a:spcAft>
              <a:defRPr>
                <a:solidFill>
                  <a:schemeClr val="tx1"/>
                </a:solidFill>
                <a:latin typeface="Times New Roman" pitchFamily="18" charset="0"/>
                <a:cs typeface="Times New Roman" pitchFamily="18" charset="0"/>
              </a:defRPr>
            </a:lvl4pPr>
            <a:lvl5pPr>
              <a:spcAft>
                <a:spcPts val="600"/>
              </a:spcAft>
              <a:defRPr>
                <a:solidFill>
                  <a:schemeClr val="tx1"/>
                </a:solidFill>
                <a:latin typeface="Times New Roman" pitchFamily="18" charset="0"/>
                <a:cs typeface="Times New Roman" pitchFamily="18"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985551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4.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5.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20000"/>
            <a:lumOff val="80000"/>
            <a:alpha val="10000"/>
          </a:schemeClr>
        </a:solid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ftr" sz="quarter" idx="3"/>
          </p:nvPr>
        </p:nvSpPr>
        <p:spPr bwMode="auto">
          <a:xfrm>
            <a:off x="8001000" y="6165850"/>
            <a:ext cx="67468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atin typeface="Times New Roman" pitchFamily="18" charset="0"/>
              </a:defRPr>
            </a:lvl1pPr>
          </a:lstStyle>
          <a:p>
            <a:pPr>
              <a:defRPr/>
            </a:pPr>
            <a:r>
              <a:rPr lang="en-CA" smtClean="0"/>
              <a:t>9-3</a:t>
            </a:r>
            <a:endParaRPr lang="en-CA" dirty="0"/>
          </a:p>
        </p:txBody>
      </p:sp>
      <p:sp>
        <p:nvSpPr>
          <p:cNvPr id="1028" name="Rectangle 4"/>
          <p:cNvSpPr>
            <a:spLocks noGrp="1" noChangeArrowheads="1"/>
          </p:cNvSpPr>
          <p:nvPr>
            <p:ph type="title"/>
          </p:nvPr>
        </p:nvSpPr>
        <p:spPr bwMode="auto">
          <a:xfrm>
            <a:off x="468313" y="260350"/>
            <a:ext cx="8207375" cy="11525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dirty="0" smtClean="0"/>
              <a:t>Click to edit Master title style</a:t>
            </a:r>
          </a:p>
        </p:txBody>
      </p:sp>
      <p:sp>
        <p:nvSpPr>
          <p:cNvPr id="1029" name="Rectangle 5"/>
          <p:cNvSpPr>
            <a:spLocks noGrp="1" noChangeArrowheads="1"/>
          </p:cNvSpPr>
          <p:nvPr>
            <p:ph type="body" idx="1"/>
          </p:nvPr>
        </p:nvSpPr>
        <p:spPr bwMode="auto">
          <a:xfrm>
            <a:off x="493712"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p>
        </p:txBody>
      </p:sp>
    </p:spTree>
  </p:cSld>
  <p:clrMap bg1="lt1" tx1="dk1" bg2="lt2" tx2="dk2" accent1="accent1" accent2="accent2" accent3="accent3" accent4="accent4" accent5="accent5" accent6="accent6" hlink="hlink" folHlink="folHlink"/>
  <p:sldLayoutIdLst>
    <p:sldLayoutId id="2147483664" r:id="rId1"/>
    <p:sldLayoutId id="2147483663" r:id="rId2"/>
    <p:sldLayoutId id="2147483662" r:id="rId3"/>
    <p:sldLayoutId id="2147483661" r:id="rId4"/>
    <p:sldLayoutId id="2147483660" r:id="rId5"/>
    <p:sldLayoutId id="2147483659" r:id="rId6"/>
    <p:sldLayoutId id="2147483658" r:id="rId7"/>
    <p:sldLayoutId id="2147483657" r:id="rId8"/>
    <p:sldLayoutId id="2147483656" r:id="rId9"/>
    <p:sldLayoutId id="2147483655" r:id="rId10"/>
    <p:sldLayoutId id="2147483654" r:id="rId1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990000"/>
          </a:solidFill>
          <a:latin typeface="Arial" pitchFamily="34" charset="0"/>
          <a:cs typeface="Arial" pitchFamily="34" charset="0"/>
        </a:defRPr>
      </a:lvl2pPr>
      <a:lvl3pPr algn="ctr" rtl="0" eaLnBrk="0" fontAlgn="base" hangingPunct="0">
        <a:spcBef>
          <a:spcPct val="0"/>
        </a:spcBef>
        <a:spcAft>
          <a:spcPct val="0"/>
        </a:spcAft>
        <a:defRPr sz="4400">
          <a:solidFill>
            <a:srgbClr val="990000"/>
          </a:solidFill>
          <a:latin typeface="Arial" pitchFamily="34" charset="0"/>
          <a:cs typeface="Arial" pitchFamily="34" charset="0"/>
        </a:defRPr>
      </a:lvl3pPr>
      <a:lvl4pPr algn="ctr" rtl="0" eaLnBrk="0" fontAlgn="base" hangingPunct="0">
        <a:spcBef>
          <a:spcPct val="0"/>
        </a:spcBef>
        <a:spcAft>
          <a:spcPct val="0"/>
        </a:spcAft>
        <a:defRPr sz="4400">
          <a:solidFill>
            <a:srgbClr val="990000"/>
          </a:solidFill>
          <a:latin typeface="Arial" pitchFamily="34" charset="0"/>
          <a:cs typeface="Arial" pitchFamily="34" charset="0"/>
        </a:defRPr>
      </a:lvl4pPr>
      <a:lvl5pPr algn="ctr" rtl="0" eaLnBrk="0" fontAlgn="base" hangingPunct="0">
        <a:spcBef>
          <a:spcPct val="0"/>
        </a:spcBef>
        <a:spcAft>
          <a:spcPct val="0"/>
        </a:spcAft>
        <a:defRPr sz="4400">
          <a:solidFill>
            <a:srgbClr val="990000"/>
          </a:solidFill>
          <a:latin typeface="Arial" pitchFamily="34" charset="0"/>
          <a:cs typeface="Arial" pitchFamily="34" charset="0"/>
        </a:defRPr>
      </a:lvl5pPr>
      <a:lvl6pPr marL="457200" algn="ctr" rtl="0" fontAlgn="base">
        <a:spcBef>
          <a:spcPct val="0"/>
        </a:spcBef>
        <a:spcAft>
          <a:spcPct val="0"/>
        </a:spcAft>
        <a:defRPr sz="4400">
          <a:solidFill>
            <a:srgbClr val="990000"/>
          </a:solidFill>
          <a:latin typeface="Arial" pitchFamily="34" charset="0"/>
          <a:cs typeface="Arial" pitchFamily="34" charset="0"/>
        </a:defRPr>
      </a:lvl6pPr>
      <a:lvl7pPr marL="914400" algn="ctr" rtl="0" fontAlgn="base">
        <a:spcBef>
          <a:spcPct val="0"/>
        </a:spcBef>
        <a:spcAft>
          <a:spcPct val="0"/>
        </a:spcAft>
        <a:defRPr sz="4400">
          <a:solidFill>
            <a:srgbClr val="990000"/>
          </a:solidFill>
          <a:latin typeface="Arial" pitchFamily="34" charset="0"/>
          <a:cs typeface="Arial" pitchFamily="34" charset="0"/>
        </a:defRPr>
      </a:lvl7pPr>
      <a:lvl8pPr marL="1371600" algn="ctr" rtl="0" fontAlgn="base">
        <a:spcBef>
          <a:spcPct val="0"/>
        </a:spcBef>
        <a:spcAft>
          <a:spcPct val="0"/>
        </a:spcAft>
        <a:defRPr sz="4400">
          <a:solidFill>
            <a:srgbClr val="990000"/>
          </a:solidFill>
          <a:latin typeface="Arial" pitchFamily="34" charset="0"/>
          <a:cs typeface="Arial" pitchFamily="34" charset="0"/>
        </a:defRPr>
      </a:lvl8pPr>
      <a:lvl9pPr marL="1828800" algn="ctr" rtl="0" fontAlgn="base">
        <a:spcBef>
          <a:spcPct val="0"/>
        </a:spcBef>
        <a:spcAft>
          <a:spcPct val="0"/>
        </a:spcAft>
        <a:defRPr sz="4400">
          <a:solidFill>
            <a:srgbClr val="990000"/>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itchFamily="2" charset="2"/>
        <a:buChar char="Ø"/>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85000"/>
            <a:alpha val="35000"/>
          </a:schemeClr>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9- </a:t>
            </a:r>
            <a:fld id="{A283B5D8-C1AD-40BA-A203-4F2160ABAA16}"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2051"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2052" name="Rectangle 6"/>
          <p:cNvSpPr>
            <a:spLocks noGrp="1" noChangeArrowheads="1"/>
          </p:cNvSpPr>
          <p:nvPr>
            <p:ph type="body" idx="1"/>
          </p:nvPr>
        </p:nvSpPr>
        <p:spPr bwMode="auto">
          <a:xfrm>
            <a:off x="474663"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dirty="0" smtClean="0"/>
              <a:t>Click to edit Master text styles</a:t>
            </a:r>
          </a:p>
          <a:p>
            <a:pPr lvl="1"/>
            <a:r>
              <a:rPr lang="en-CA" altLang="en-US" dirty="0" smtClean="0"/>
              <a:t>Second level</a:t>
            </a:r>
          </a:p>
          <a:p>
            <a:pPr lvl="2"/>
            <a:r>
              <a:rPr lang="en-CA" altLang="en-US" dirty="0" smtClean="0"/>
              <a:t>Third level</a:t>
            </a:r>
          </a:p>
          <a:p>
            <a:pPr lvl="3"/>
            <a:r>
              <a:rPr lang="en-CA" altLang="en-US" dirty="0" smtClean="0"/>
              <a:t>Fourth level</a:t>
            </a:r>
          </a:p>
          <a:p>
            <a:pPr lvl="4"/>
            <a:r>
              <a:rPr lang="en-CA" altLang="en-US" dirty="0" smtClean="0"/>
              <a:t>Fifth level</a:t>
            </a:r>
          </a:p>
        </p:txBody>
      </p:sp>
      <p:sp>
        <p:nvSpPr>
          <p:cNvPr id="1030" name="Rectangle 1"/>
          <p:cNvSpPr>
            <a:spLocks noChangeArrowheads="1"/>
          </p:cNvSpPr>
          <p:nvPr userDrawn="1"/>
        </p:nvSpPr>
        <p:spPr bwMode="auto">
          <a:xfrm>
            <a:off x="0" y="0"/>
            <a:ext cx="9144000" cy="1447800"/>
          </a:xfrm>
          <a:prstGeom prst="rect">
            <a:avLst/>
          </a:prstGeom>
          <a:solidFill>
            <a:srgbClr val="C9A6E4">
              <a:alpha val="25098"/>
            </a:srgbClr>
          </a:solidFill>
          <a:ln>
            <a:noFill/>
          </a:ln>
          <a:extLst>
            <a:ext uri="{91240B29-F687-4F45-9708-019B960494DF}">
              <a14:hiddenLine xmlns:a14="http://schemas.microsoft.com/office/drawing/2010/main" w="12700" algn="ctr">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Tree>
    <p:extLst>
      <p:ext uri="{BB962C8B-B14F-4D97-AF65-F5344CB8AC3E}">
        <p14:creationId xmlns:p14="http://schemas.microsoft.com/office/powerpoint/2010/main" val="967280784"/>
      </p:ext>
    </p:extLst>
  </p:cSld>
  <p:clrMap bg1="lt1" tx1="dk1" bg2="lt2" tx2="dk2" accent1="accent1" accent2="accent2" accent3="accent3" accent4="accent4" accent5="accent5" accent6="accent6" hlink="hlink" folHlink="folHlink"/>
  <p:sldLayoutIdLst>
    <p:sldLayoutId id="2147483688" r:id="rId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Wingdings" panose="05000000000000000000" pitchFamily="2" charset="2"/>
        <a:buChar char="Ø"/>
        <a:defRPr sz="20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ftr" sz="quarter" idx="3"/>
          </p:nvPr>
        </p:nvSpPr>
        <p:spPr bwMode="auto">
          <a:xfrm>
            <a:off x="457200" y="5622925"/>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Times New Roman" pitchFamily="18" charset="0"/>
                <a:cs typeface="Arial" charset="0"/>
              </a:defRPr>
            </a:lvl1pPr>
          </a:lstStyle>
          <a:p>
            <a:pPr>
              <a:defRPr/>
            </a:pPr>
            <a:endParaRPr lang="en-CA">
              <a:solidFill>
                <a:srgbClr val="000000"/>
              </a:solidFill>
            </a:endParaRPr>
          </a:p>
        </p:txBody>
      </p:sp>
      <p:sp>
        <p:nvSpPr>
          <p:cNvPr id="1027" name="Text Box 3"/>
          <p:cNvSpPr txBox="1">
            <a:spLocks noChangeArrowheads="1"/>
          </p:cNvSpPr>
          <p:nvPr/>
        </p:nvSpPr>
        <p:spPr bwMode="auto">
          <a:xfrm>
            <a:off x="304800" y="64008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The McGraw-Hill Companies Inc. 					                                                     1- </a:t>
            </a:r>
            <a:fld id="{1A2A4F54-E74D-42E4-AE3A-029FE2CD22C1}"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1028" name="Rectangle 5"/>
          <p:cNvSpPr>
            <a:spLocks noGrp="1" noChangeArrowheads="1"/>
          </p:cNvSpPr>
          <p:nvPr>
            <p:ph type="title"/>
          </p:nvPr>
        </p:nvSpPr>
        <p:spPr bwMode="auto">
          <a:xfrm>
            <a:off x="457200" y="3048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smtClean="0"/>
              <a:t>Click to edit Master title style</a:t>
            </a:r>
          </a:p>
        </p:txBody>
      </p:sp>
      <p:sp>
        <p:nvSpPr>
          <p:cNvPr id="1029" name="Rectangle 6"/>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smtClean="0"/>
              <a:t>Click to edit Master text styles</a:t>
            </a:r>
          </a:p>
          <a:p>
            <a:pPr lvl="1"/>
            <a:r>
              <a:rPr lang="en-CA" altLang="en-US" smtClean="0"/>
              <a:t>Second level</a:t>
            </a:r>
          </a:p>
          <a:p>
            <a:pPr lvl="2"/>
            <a:r>
              <a:rPr lang="en-CA" altLang="en-US" smtClean="0"/>
              <a:t>Third level</a:t>
            </a:r>
          </a:p>
          <a:p>
            <a:pPr lvl="3"/>
            <a:r>
              <a:rPr lang="en-CA" altLang="en-US" smtClean="0"/>
              <a:t>Fourth level</a:t>
            </a:r>
          </a:p>
          <a:p>
            <a:pPr lvl="4"/>
            <a:r>
              <a:rPr lang="en-CA" altLang="en-US" smtClean="0"/>
              <a:t>Fifth level</a:t>
            </a:r>
          </a:p>
        </p:txBody>
      </p:sp>
      <p:sp>
        <p:nvSpPr>
          <p:cNvPr id="1030" name="Rectangle 1"/>
          <p:cNvSpPr>
            <a:spLocks noChangeArrowheads="1"/>
          </p:cNvSpPr>
          <p:nvPr userDrawn="1"/>
        </p:nvSpPr>
        <p:spPr bwMode="auto">
          <a:xfrm>
            <a:off x="0" y="0"/>
            <a:ext cx="9144000" cy="14478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Tree>
    <p:extLst>
      <p:ext uri="{BB962C8B-B14F-4D97-AF65-F5344CB8AC3E}">
        <p14:creationId xmlns:p14="http://schemas.microsoft.com/office/powerpoint/2010/main" val="1490927426"/>
      </p:ext>
    </p:extLst>
  </p:cSld>
  <p:clrMap bg1="lt1" tx1="dk1" bg2="lt2" tx2="dk2" accent1="accent1" accent2="accent2" accent3="accent3" accent4="accent4" accent5="accent5" accent6="accent6" hlink="hlink" folHlink="folHlink"/>
  <p:sldLayoutIdLst>
    <p:sldLayoutId id="2147483690" r:id="rId1"/>
  </p:sldLayoutIdLst>
  <p:hf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2pPr>
      <a:lvl3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3pPr>
      <a:lvl4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4pPr>
      <a:lvl5pPr algn="ctr" rtl="0" eaLnBrk="0" fontAlgn="base" hangingPunct="0">
        <a:spcBef>
          <a:spcPct val="0"/>
        </a:spcBef>
        <a:spcAft>
          <a:spcPct val="0"/>
        </a:spcAft>
        <a:defRPr sz="4400">
          <a:solidFill>
            <a:srgbClr val="7030A0"/>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20000"/>
            <a:lumOff val="80000"/>
            <a:alpha val="10000"/>
          </a:schemeClr>
        </a:solidFill>
        <a:effectLst/>
      </p:bgPr>
    </p:bg>
    <p:spTree>
      <p:nvGrpSpPr>
        <p:cNvPr id="1" name=""/>
        <p:cNvGrpSpPr/>
        <p:nvPr/>
      </p:nvGrpSpPr>
      <p:grpSpPr>
        <a:xfrm>
          <a:off x="0" y="0"/>
          <a:ext cx="0" cy="0"/>
          <a:chOff x="0" y="0"/>
          <a:chExt cx="0" cy="0"/>
        </a:xfrm>
      </p:grpSpPr>
      <p:sp>
        <p:nvSpPr>
          <p:cNvPr id="93186" name="Rectangle 2"/>
          <p:cNvSpPr>
            <a:spLocks noGrp="1" noChangeArrowheads="1"/>
          </p:cNvSpPr>
          <p:nvPr>
            <p:ph type="ftr" sz="quarter" idx="3"/>
          </p:nvPr>
        </p:nvSpPr>
        <p:spPr bwMode="auto">
          <a:xfrm>
            <a:off x="8153400" y="6165850"/>
            <a:ext cx="52228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atin typeface="Times New Roman" pitchFamily="18" charset="0"/>
              </a:defRPr>
            </a:lvl1pPr>
          </a:lstStyle>
          <a:p>
            <a:pPr>
              <a:defRPr/>
            </a:pPr>
            <a:r>
              <a:rPr lang="en-CA" smtClean="0"/>
              <a:t>9-3</a:t>
            </a:r>
            <a:endParaRPr lang="en-CA" dirty="0"/>
          </a:p>
        </p:txBody>
      </p:sp>
      <p:sp>
        <p:nvSpPr>
          <p:cNvPr id="2052" name="Rectangle 4"/>
          <p:cNvSpPr>
            <a:spLocks noGrp="1" noChangeArrowheads="1"/>
          </p:cNvSpPr>
          <p:nvPr>
            <p:ph type="title"/>
          </p:nvPr>
        </p:nvSpPr>
        <p:spPr bwMode="auto">
          <a:xfrm>
            <a:off x="468313" y="260350"/>
            <a:ext cx="8207375" cy="11525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dirty="0" smtClean="0"/>
              <a:t>Click to edit Master title style</a:t>
            </a:r>
          </a:p>
        </p:txBody>
      </p:sp>
      <p:sp>
        <p:nvSpPr>
          <p:cNvPr id="2053" name="Rectangle 5"/>
          <p:cNvSpPr>
            <a:spLocks noGrp="1" noChangeArrowheads="1"/>
          </p:cNvSpPr>
          <p:nvPr>
            <p:ph type="body" idx="1"/>
          </p:nvPr>
        </p:nvSpPr>
        <p:spPr bwMode="auto">
          <a:xfrm>
            <a:off x="468313" y="1628775"/>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p>
        </p:txBody>
      </p:sp>
      <p:cxnSp>
        <p:nvCxnSpPr>
          <p:cNvPr id="8" name="Straight Connector 7"/>
          <p:cNvCxnSpPr/>
          <p:nvPr userDrawn="1"/>
        </p:nvCxnSpPr>
        <p:spPr bwMode="auto">
          <a:xfrm>
            <a:off x="533400" y="1371600"/>
            <a:ext cx="8077200" cy="0"/>
          </a:xfrm>
          <a:prstGeom prst="line">
            <a:avLst/>
          </a:prstGeom>
          <a:ln>
            <a:solidFill>
              <a:srgbClr val="FF0000"/>
            </a:solidFill>
            <a:headEnd type="none" w="med" len="med"/>
            <a:tailEnd type="none" w="med" len="med"/>
          </a:ln>
        </p:spPr>
        <p:style>
          <a:lnRef idx="3">
            <a:schemeClr val="accent1"/>
          </a:lnRef>
          <a:fillRef idx="0">
            <a:schemeClr val="accent1"/>
          </a:fillRef>
          <a:effectRef idx="2">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75" r:id="rId1"/>
    <p:sldLayoutId id="2147483674" r:id="rId2"/>
    <p:sldLayoutId id="2147483673" r:id="rId3"/>
    <p:sldLayoutId id="2147483672" r:id="rId4"/>
    <p:sldLayoutId id="2147483671" r:id="rId5"/>
    <p:sldLayoutId id="2147483670" r:id="rId6"/>
    <p:sldLayoutId id="2147483669" r:id="rId7"/>
    <p:sldLayoutId id="2147483668" r:id="rId8"/>
    <p:sldLayoutId id="2147483667" r:id="rId9"/>
    <p:sldLayoutId id="2147483666" r:id="rId10"/>
    <p:sldLayoutId id="2147483665" r:id="rId11"/>
  </p:sldLayoutIdLst>
  <p:hf sldNum="0" hdr="0" ftr="0" dt="0"/>
  <p:txStyles>
    <p:titleStyle>
      <a:lvl1pPr algn="ctr" rtl="0" eaLnBrk="0" fontAlgn="base" hangingPunct="0">
        <a:spcBef>
          <a:spcPct val="0"/>
        </a:spcBef>
        <a:spcAft>
          <a:spcPct val="0"/>
        </a:spcAft>
        <a:defRPr sz="4400">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990000"/>
          </a:solidFill>
          <a:latin typeface="Arial" pitchFamily="34" charset="0"/>
          <a:cs typeface="Arial" pitchFamily="34" charset="0"/>
        </a:defRPr>
      </a:lvl2pPr>
      <a:lvl3pPr algn="ctr" rtl="0" eaLnBrk="0" fontAlgn="base" hangingPunct="0">
        <a:spcBef>
          <a:spcPct val="0"/>
        </a:spcBef>
        <a:spcAft>
          <a:spcPct val="0"/>
        </a:spcAft>
        <a:defRPr sz="4400">
          <a:solidFill>
            <a:srgbClr val="990000"/>
          </a:solidFill>
          <a:latin typeface="Arial" pitchFamily="34" charset="0"/>
          <a:cs typeface="Arial" pitchFamily="34" charset="0"/>
        </a:defRPr>
      </a:lvl3pPr>
      <a:lvl4pPr algn="ctr" rtl="0" eaLnBrk="0" fontAlgn="base" hangingPunct="0">
        <a:spcBef>
          <a:spcPct val="0"/>
        </a:spcBef>
        <a:spcAft>
          <a:spcPct val="0"/>
        </a:spcAft>
        <a:defRPr sz="4400">
          <a:solidFill>
            <a:srgbClr val="990000"/>
          </a:solidFill>
          <a:latin typeface="Arial" pitchFamily="34" charset="0"/>
          <a:cs typeface="Arial" pitchFamily="34" charset="0"/>
        </a:defRPr>
      </a:lvl4pPr>
      <a:lvl5pPr algn="ctr" rtl="0" eaLnBrk="0" fontAlgn="base" hangingPunct="0">
        <a:spcBef>
          <a:spcPct val="0"/>
        </a:spcBef>
        <a:spcAft>
          <a:spcPct val="0"/>
        </a:spcAft>
        <a:defRPr sz="4400">
          <a:solidFill>
            <a:srgbClr val="990000"/>
          </a:solidFill>
          <a:latin typeface="Arial" pitchFamily="34" charset="0"/>
          <a:cs typeface="Arial" pitchFamily="34" charset="0"/>
        </a:defRPr>
      </a:lvl5pPr>
      <a:lvl6pPr marL="457200" algn="ctr" rtl="0" fontAlgn="base">
        <a:spcBef>
          <a:spcPct val="0"/>
        </a:spcBef>
        <a:spcAft>
          <a:spcPct val="0"/>
        </a:spcAft>
        <a:defRPr sz="4400">
          <a:solidFill>
            <a:srgbClr val="990000"/>
          </a:solidFill>
          <a:latin typeface="Arial" pitchFamily="34" charset="0"/>
          <a:cs typeface="Arial" pitchFamily="34" charset="0"/>
        </a:defRPr>
      </a:lvl6pPr>
      <a:lvl7pPr marL="914400" algn="ctr" rtl="0" fontAlgn="base">
        <a:spcBef>
          <a:spcPct val="0"/>
        </a:spcBef>
        <a:spcAft>
          <a:spcPct val="0"/>
        </a:spcAft>
        <a:defRPr sz="4400">
          <a:solidFill>
            <a:srgbClr val="990000"/>
          </a:solidFill>
          <a:latin typeface="Arial" pitchFamily="34" charset="0"/>
          <a:cs typeface="Arial" pitchFamily="34" charset="0"/>
        </a:defRPr>
      </a:lvl7pPr>
      <a:lvl8pPr marL="1371600" algn="ctr" rtl="0" fontAlgn="base">
        <a:spcBef>
          <a:spcPct val="0"/>
        </a:spcBef>
        <a:spcAft>
          <a:spcPct val="0"/>
        </a:spcAft>
        <a:defRPr sz="4400">
          <a:solidFill>
            <a:srgbClr val="990000"/>
          </a:solidFill>
          <a:latin typeface="Arial" pitchFamily="34" charset="0"/>
          <a:cs typeface="Arial" pitchFamily="34" charset="0"/>
        </a:defRPr>
      </a:lvl8pPr>
      <a:lvl9pPr marL="1828800" algn="ctr" rtl="0" fontAlgn="base">
        <a:spcBef>
          <a:spcPct val="0"/>
        </a:spcBef>
        <a:spcAft>
          <a:spcPct val="0"/>
        </a:spcAft>
        <a:defRPr sz="4400">
          <a:solidFill>
            <a:srgbClr val="990000"/>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rgbClr val="0070C0"/>
          </a:solidFill>
          <a:latin typeface="+mn-lt"/>
          <a:ea typeface="+mn-ea"/>
          <a:cs typeface="+mn-cs"/>
        </a:defRPr>
      </a:lvl1pPr>
      <a:lvl2pPr marL="742950" indent="-285750" algn="l" rtl="0" eaLnBrk="0" fontAlgn="base" hangingPunct="0">
        <a:spcBef>
          <a:spcPct val="20000"/>
        </a:spcBef>
        <a:spcAft>
          <a:spcPct val="0"/>
        </a:spcAft>
        <a:buFont typeface="Wingdings" pitchFamily="2" charset="2"/>
        <a:buChar char="Ø"/>
        <a:defRPr sz="2800">
          <a:solidFill>
            <a:srgbClr val="0070C0"/>
          </a:solidFill>
          <a:latin typeface="+mn-lt"/>
          <a:cs typeface="+mn-cs"/>
        </a:defRPr>
      </a:lvl2pPr>
      <a:lvl3pPr marL="1143000" indent="-228600" algn="l" rtl="0" eaLnBrk="0" fontAlgn="base" hangingPunct="0">
        <a:spcBef>
          <a:spcPct val="20000"/>
        </a:spcBef>
        <a:spcAft>
          <a:spcPct val="0"/>
        </a:spcAft>
        <a:buChar char="•"/>
        <a:defRPr sz="2400">
          <a:solidFill>
            <a:srgbClr val="0070C0"/>
          </a:solidFill>
          <a:latin typeface="+mn-lt"/>
          <a:cs typeface="+mn-cs"/>
        </a:defRPr>
      </a:lvl3pPr>
      <a:lvl4pPr marL="1600200" indent="-228600" algn="l" rtl="0" eaLnBrk="0" fontAlgn="base" hangingPunct="0">
        <a:spcBef>
          <a:spcPct val="20000"/>
        </a:spcBef>
        <a:spcAft>
          <a:spcPct val="0"/>
        </a:spcAft>
        <a:buChar char="–"/>
        <a:defRPr sz="2000">
          <a:solidFill>
            <a:srgbClr val="0070C0"/>
          </a:solidFill>
          <a:latin typeface="+mn-lt"/>
          <a:cs typeface="+mn-cs"/>
        </a:defRPr>
      </a:lvl4pPr>
      <a:lvl5pPr marL="2057400" indent="-228600" algn="l" rtl="0" eaLnBrk="0" fontAlgn="base" hangingPunct="0">
        <a:spcBef>
          <a:spcPct val="20000"/>
        </a:spcBef>
        <a:spcAft>
          <a:spcPct val="0"/>
        </a:spcAft>
        <a:buChar char="»"/>
        <a:defRPr sz="2000">
          <a:solidFill>
            <a:srgbClr val="0070C0"/>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20000"/>
            <a:lumOff val="80000"/>
            <a:alpha val="10000"/>
          </a:schemeClr>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ftr" sz="quarter" idx="3"/>
          </p:nvPr>
        </p:nvSpPr>
        <p:spPr bwMode="auto">
          <a:xfrm>
            <a:off x="468313" y="6165850"/>
            <a:ext cx="820737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atin typeface="Times New Roman" pitchFamily="18" charset="0"/>
              </a:defRPr>
            </a:lvl1pPr>
          </a:lstStyle>
          <a:p>
            <a:pPr>
              <a:defRPr/>
            </a:pPr>
            <a:r>
              <a:rPr lang="en-CA" smtClean="0"/>
              <a:t>9-3</a:t>
            </a:r>
            <a:endParaRPr lang="en-CA"/>
          </a:p>
        </p:txBody>
      </p:sp>
      <p:sp>
        <p:nvSpPr>
          <p:cNvPr id="95235" name="Text Box 3"/>
          <p:cNvSpPr txBox="1">
            <a:spLocks noChangeArrowheads="1"/>
          </p:cNvSpPr>
          <p:nvPr/>
        </p:nvSpPr>
        <p:spPr bwMode="auto">
          <a:xfrm>
            <a:off x="323850" y="6405721"/>
            <a:ext cx="8569325" cy="246221"/>
          </a:xfrm>
          <a:prstGeom prst="rect">
            <a:avLst/>
          </a:prstGeom>
          <a:noFill/>
          <a:ln w="9525">
            <a:noFill/>
            <a:miter lim="800000"/>
            <a:headEnd/>
            <a:tailEnd/>
          </a:ln>
          <a:effectLst/>
        </p:spPr>
        <p:txBody>
          <a:bodyPr>
            <a:spAutoFit/>
          </a:bodyPr>
          <a:lstStyle/>
          <a:p>
            <a:r>
              <a:rPr lang="en-CA" sz="1000" dirty="0" smtClean="0">
                <a:latin typeface="Times New Roman" pitchFamily="18" charset="0"/>
              </a:rPr>
              <a:t>Copyright </a:t>
            </a:r>
            <a:r>
              <a:rPr lang="en-CA" sz="1000" dirty="0">
                <a:latin typeface="Times New Roman" pitchFamily="18" charset="0"/>
                <a:sym typeface="Symbol" pitchFamily="18" charset="2"/>
              </a:rPr>
              <a:t></a:t>
            </a:r>
            <a:r>
              <a:rPr lang="en-CA" sz="1000" dirty="0" smtClean="0">
                <a:latin typeface="Times New Roman" pitchFamily="18" charset="0"/>
                <a:sym typeface="Symbol" pitchFamily="18" charset="2"/>
              </a:rPr>
              <a:t>2013 </a:t>
            </a:r>
            <a:r>
              <a:rPr lang="en-CA" sz="1000" dirty="0">
                <a:latin typeface="Times New Roman" pitchFamily="18" charset="0"/>
                <a:sym typeface="Symbol" pitchFamily="18" charset="2"/>
              </a:rPr>
              <a:t>The </a:t>
            </a:r>
            <a:r>
              <a:rPr lang="en-CA" sz="1000" dirty="0" smtClean="0">
                <a:latin typeface="Times New Roman" pitchFamily="18" charset="0"/>
                <a:sym typeface="Symbol" pitchFamily="18" charset="2"/>
              </a:rPr>
              <a:t>McGraw-Hill Companies</a:t>
            </a:r>
            <a:r>
              <a:rPr lang="en-CA" sz="1000" dirty="0">
                <a:latin typeface="Times New Roman" pitchFamily="18" charset="0"/>
                <a:sym typeface="Symbol" pitchFamily="18" charset="2"/>
              </a:rPr>
              <a:t>, Inc. </a:t>
            </a:r>
          </a:p>
        </p:txBody>
      </p:sp>
      <p:sp>
        <p:nvSpPr>
          <p:cNvPr id="3076" name="Rectangle 4"/>
          <p:cNvSpPr>
            <a:spLocks noGrp="1" noChangeArrowheads="1"/>
          </p:cNvSpPr>
          <p:nvPr>
            <p:ph type="title"/>
          </p:nvPr>
        </p:nvSpPr>
        <p:spPr bwMode="auto">
          <a:xfrm>
            <a:off x="468313" y="260350"/>
            <a:ext cx="8207375" cy="11525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dirty="0" smtClean="0"/>
              <a:t>Click to edit Master title style</a:t>
            </a:r>
          </a:p>
        </p:txBody>
      </p:sp>
      <p:sp>
        <p:nvSpPr>
          <p:cNvPr id="3077" name="Rectangle 5"/>
          <p:cNvSpPr>
            <a:spLocks noGrp="1" noChangeArrowheads="1"/>
          </p:cNvSpPr>
          <p:nvPr>
            <p:ph type="body" idx="1"/>
          </p:nvPr>
        </p:nvSpPr>
        <p:spPr bwMode="auto">
          <a:xfrm>
            <a:off x="468313" y="1628775"/>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dirty="0" smtClean="0"/>
              <a:t>Click to edit Master text styles</a:t>
            </a:r>
          </a:p>
          <a:p>
            <a:pPr lvl="1"/>
            <a:r>
              <a:rPr lang="en-CA" dirty="0" smtClean="0"/>
              <a:t>Second level</a:t>
            </a:r>
          </a:p>
          <a:p>
            <a:pPr lvl="2"/>
            <a:r>
              <a:rPr lang="en-CA" dirty="0" smtClean="0"/>
              <a:t>Third level</a:t>
            </a:r>
          </a:p>
          <a:p>
            <a:pPr lvl="3"/>
            <a:r>
              <a:rPr lang="en-CA" dirty="0" smtClean="0"/>
              <a:t>Fourth level</a:t>
            </a:r>
          </a:p>
          <a:p>
            <a:pPr lvl="4"/>
            <a:r>
              <a:rPr lang="en-CA" dirty="0" smtClean="0"/>
              <a:t>Fifth level</a:t>
            </a:r>
          </a:p>
        </p:txBody>
      </p:sp>
    </p:spTree>
  </p:cSld>
  <p:clrMap bg1="lt1" tx1="dk1" bg2="lt2" tx2="dk2" accent1="accent1" accent2="accent2" accent3="accent3" accent4="accent4" accent5="accent5" accent6="accent6" hlink="hlink" folHlink="folHlink"/>
  <p:sldLayoutIdLst>
    <p:sldLayoutId id="2147483686" r:id="rId1"/>
    <p:sldLayoutId id="2147483685" r:id="rId2"/>
    <p:sldLayoutId id="2147483684" r:id="rId3"/>
    <p:sldLayoutId id="2147483683" r:id="rId4"/>
    <p:sldLayoutId id="2147483682" r:id="rId5"/>
    <p:sldLayoutId id="2147483681" r:id="rId6"/>
    <p:sldLayoutId id="2147483680" r:id="rId7"/>
    <p:sldLayoutId id="2147483679" r:id="rId8"/>
    <p:sldLayoutId id="2147483678" r:id="rId9"/>
    <p:sldLayoutId id="2147483677" r:id="rId10"/>
    <p:sldLayoutId id="2147483676" r:id="rId11"/>
  </p:sldLayoutIdLst>
  <p:hf sldNum="0" hdr="0" ftr="0" dt="0"/>
  <p:txStyles>
    <p:titleStyle>
      <a:lvl1pPr algn="ctr" rtl="0" eaLnBrk="0" fontAlgn="base" hangingPunct="0">
        <a:spcBef>
          <a:spcPct val="0"/>
        </a:spcBef>
        <a:spcAft>
          <a:spcPct val="0"/>
        </a:spcAft>
        <a:defRPr sz="4400" b="1">
          <a:solidFill>
            <a:srgbClr val="7030A0"/>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rgbClr val="990000"/>
          </a:solidFill>
          <a:latin typeface="Arial" pitchFamily="34" charset="0"/>
          <a:cs typeface="Arial" pitchFamily="34" charset="0"/>
        </a:defRPr>
      </a:lvl2pPr>
      <a:lvl3pPr algn="ctr" rtl="0" eaLnBrk="0" fontAlgn="base" hangingPunct="0">
        <a:spcBef>
          <a:spcPct val="0"/>
        </a:spcBef>
        <a:spcAft>
          <a:spcPct val="0"/>
        </a:spcAft>
        <a:defRPr sz="4400">
          <a:solidFill>
            <a:srgbClr val="990000"/>
          </a:solidFill>
          <a:latin typeface="Arial" pitchFamily="34" charset="0"/>
          <a:cs typeface="Arial" pitchFamily="34" charset="0"/>
        </a:defRPr>
      </a:lvl3pPr>
      <a:lvl4pPr algn="ctr" rtl="0" eaLnBrk="0" fontAlgn="base" hangingPunct="0">
        <a:spcBef>
          <a:spcPct val="0"/>
        </a:spcBef>
        <a:spcAft>
          <a:spcPct val="0"/>
        </a:spcAft>
        <a:defRPr sz="4400">
          <a:solidFill>
            <a:srgbClr val="990000"/>
          </a:solidFill>
          <a:latin typeface="Arial" pitchFamily="34" charset="0"/>
          <a:cs typeface="Arial" pitchFamily="34" charset="0"/>
        </a:defRPr>
      </a:lvl4pPr>
      <a:lvl5pPr algn="ctr" rtl="0" eaLnBrk="0" fontAlgn="base" hangingPunct="0">
        <a:spcBef>
          <a:spcPct val="0"/>
        </a:spcBef>
        <a:spcAft>
          <a:spcPct val="0"/>
        </a:spcAft>
        <a:defRPr sz="4400">
          <a:solidFill>
            <a:srgbClr val="990000"/>
          </a:solidFill>
          <a:latin typeface="Arial" pitchFamily="34" charset="0"/>
          <a:cs typeface="Arial" pitchFamily="34" charset="0"/>
        </a:defRPr>
      </a:lvl5pPr>
      <a:lvl6pPr marL="457200" algn="ctr" rtl="0" fontAlgn="base">
        <a:spcBef>
          <a:spcPct val="0"/>
        </a:spcBef>
        <a:spcAft>
          <a:spcPct val="0"/>
        </a:spcAft>
        <a:defRPr sz="4400">
          <a:solidFill>
            <a:srgbClr val="990000"/>
          </a:solidFill>
          <a:latin typeface="Arial" pitchFamily="34" charset="0"/>
          <a:cs typeface="Arial" pitchFamily="34" charset="0"/>
        </a:defRPr>
      </a:lvl6pPr>
      <a:lvl7pPr marL="914400" algn="ctr" rtl="0" fontAlgn="base">
        <a:spcBef>
          <a:spcPct val="0"/>
        </a:spcBef>
        <a:spcAft>
          <a:spcPct val="0"/>
        </a:spcAft>
        <a:defRPr sz="4400">
          <a:solidFill>
            <a:srgbClr val="990000"/>
          </a:solidFill>
          <a:latin typeface="Arial" pitchFamily="34" charset="0"/>
          <a:cs typeface="Arial" pitchFamily="34" charset="0"/>
        </a:defRPr>
      </a:lvl7pPr>
      <a:lvl8pPr marL="1371600" algn="ctr" rtl="0" fontAlgn="base">
        <a:spcBef>
          <a:spcPct val="0"/>
        </a:spcBef>
        <a:spcAft>
          <a:spcPct val="0"/>
        </a:spcAft>
        <a:defRPr sz="4400">
          <a:solidFill>
            <a:srgbClr val="990000"/>
          </a:solidFill>
          <a:latin typeface="Arial" pitchFamily="34" charset="0"/>
          <a:cs typeface="Arial" pitchFamily="34" charset="0"/>
        </a:defRPr>
      </a:lvl8pPr>
      <a:lvl9pPr marL="1828800" algn="ctr" rtl="0" fontAlgn="base">
        <a:spcBef>
          <a:spcPct val="0"/>
        </a:spcBef>
        <a:spcAft>
          <a:spcPct val="0"/>
        </a:spcAft>
        <a:defRPr sz="4400">
          <a:solidFill>
            <a:srgbClr val="990000"/>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har char="•"/>
        <a:defRPr sz="3200">
          <a:solidFill>
            <a:srgbClr val="0070C0"/>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rgbClr val="0070C0"/>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rgbClr val="0070C0"/>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rgbClr val="0070C0"/>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Text Box 3"/>
          <p:cNvSpPr txBox="1">
            <a:spLocks noChangeArrowheads="1"/>
          </p:cNvSpPr>
          <p:nvPr/>
        </p:nvSpPr>
        <p:spPr bwMode="auto">
          <a:xfrm>
            <a:off x="304800" y="6553200"/>
            <a:ext cx="8569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CA" altLang="en-US" sz="1000" dirty="0" smtClean="0">
                <a:solidFill>
                  <a:srgbClr val="7F7F7F"/>
                </a:solidFill>
                <a:latin typeface="Times New Roman" panose="02020603050405020304" pitchFamily="18" charset="0"/>
                <a:cs typeface="Times New Roman" panose="02020603050405020304" pitchFamily="18" charset="0"/>
              </a:rPr>
              <a:t>Copyright </a:t>
            </a:r>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2016  McGraw-Hill Education Limited	    				                                                     9- </a:t>
            </a:r>
            <a:fld id="{170270E7-D39E-4561-8107-191BEA3D0063}" type="slidenum">
              <a:rPr lang="en-CA" altLang="en-US" sz="100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pPr eaLnBrk="1" hangingPunct="1">
                <a:defRPr/>
              </a:pPr>
              <a:t>‹#›</a:t>
            </a:fld>
            <a:r>
              <a:rPr lang="en-CA" altLang="en-US" sz="1000" dirty="0" smtClean="0">
                <a:solidFill>
                  <a:srgbClr val="7F7F7F"/>
                </a:solidFill>
                <a:latin typeface="Times New Roman" panose="02020603050405020304" pitchFamily="18" charset="0"/>
                <a:cs typeface="Times New Roman" panose="02020603050405020304" pitchFamily="18" charset="0"/>
                <a:sym typeface="Symbol" panose="05050102010706020507" pitchFamily="18" charset="2"/>
              </a:rPr>
              <a:t>					</a:t>
            </a:r>
          </a:p>
        </p:txBody>
      </p:sp>
      <p:sp>
        <p:nvSpPr>
          <p:cNvPr id="4099" name="Rectangle 5"/>
          <p:cNvSpPr>
            <a:spLocks noGrp="1" noChangeArrowheads="1"/>
          </p:cNvSpPr>
          <p:nvPr>
            <p:ph type="title"/>
          </p:nvPr>
        </p:nvSpPr>
        <p:spPr bwMode="auto">
          <a:xfrm>
            <a:off x="474663" y="74295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CA" altLang="en-US" dirty="0" smtClean="0"/>
              <a:t>Click to edit Master title style</a:t>
            </a:r>
          </a:p>
        </p:txBody>
      </p:sp>
      <p:sp>
        <p:nvSpPr>
          <p:cNvPr id="4100" name="Rectangle 6"/>
          <p:cNvSpPr>
            <a:spLocks noGrp="1" noChangeArrowheads="1"/>
          </p:cNvSpPr>
          <p:nvPr>
            <p:ph type="body" idx="1"/>
          </p:nvPr>
        </p:nvSpPr>
        <p:spPr bwMode="auto">
          <a:xfrm>
            <a:off x="457200" y="1981200"/>
            <a:ext cx="82296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dirty="0" smtClean="0"/>
              <a:t>Click to edit Master text styles</a:t>
            </a:r>
          </a:p>
          <a:p>
            <a:pPr lvl="1"/>
            <a:r>
              <a:rPr lang="en-CA" altLang="en-US" dirty="0" smtClean="0"/>
              <a:t>Second level</a:t>
            </a:r>
          </a:p>
          <a:p>
            <a:pPr lvl="2"/>
            <a:r>
              <a:rPr lang="en-CA" altLang="en-US" dirty="0" smtClean="0"/>
              <a:t>Third level</a:t>
            </a:r>
          </a:p>
          <a:p>
            <a:pPr lvl="3"/>
            <a:r>
              <a:rPr lang="en-CA" altLang="en-US" dirty="0" smtClean="0"/>
              <a:t>Fourth level</a:t>
            </a:r>
          </a:p>
          <a:p>
            <a:pPr lvl="4"/>
            <a:r>
              <a:rPr lang="en-CA" altLang="en-US" dirty="0" smtClean="0"/>
              <a:t>Fifth level</a:t>
            </a:r>
          </a:p>
        </p:txBody>
      </p:sp>
      <p:sp>
        <p:nvSpPr>
          <p:cNvPr id="1030" name="Rectangle 1"/>
          <p:cNvSpPr>
            <a:spLocks noChangeArrowheads="1"/>
          </p:cNvSpPr>
          <p:nvPr userDrawn="1"/>
        </p:nvSpPr>
        <p:spPr bwMode="auto">
          <a:xfrm>
            <a:off x="0" y="0"/>
            <a:ext cx="9144000" cy="749300"/>
          </a:xfrm>
          <a:prstGeom prst="rect">
            <a:avLst/>
          </a:prstGeom>
          <a:solidFill>
            <a:schemeClr val="bg1">
              <a:alpha val="25098"/>
            </a:schemeClr>
          </a:solidFill>
          <a:ln>
            <a:noFill/>
          </a:ln>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endParaRPr lang="en-CA" altLang="en-US" smtClean="0">
              <a:solidFill>
                <a:srgbClr val="000000"/>
              </a:solidFill>
            </a:endParaRPr>
          </a:p>
        </p:txBody>
      </p:sp>
    </p:spTree>
    <p:extLst>
      <p:ext uri="{BB962C8B-B14F-4D97-AF65-F5344CB8AC3E}">
        <p14:creationId xmlns:p14="http://schemas.microsoft.com/office/powerpoint/2010/main" val="4217141906"/>
      </p:ext>
    </p:extLst>
  </p:cSld>
  <p:clrMap bg1="lt1" tx1="dk1" bg2="lt2" tx2="dk2" accent1="accent1" accent2="accent2" accent3="accent3" accent4="accent4" accent5="accent5" accent6="accent6" hlink="hlink" folHlink="folHlink"/>
  <p:sldLayoutIdLst>
    <p:sldLayoutId id="2147483692" r:id="rId1"/>
  </p:sldLayoutIdLst>
  <p:hf hdr="0" dt="0"/>
  <p:txStyles>
    <p:titleStyle>
      <a:lvl1pPr algn="ctr" rtl="0" eaLnBrk="0" fontAlgn="base" hangingPunct="0">
        <a:spcBef>
          <a:spcPct val="0"/>
        </a:spcBef>
        <a:spcAft>
          <a:spcPct val="0"/>
        </a:spcAft>
        <a:defRPr sz="4000" b="1">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0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rgbClr val="990000"/>
          </a:solidFill>
          <a:latin typeface="Arial" charset="0"/>
          <a:cs typeface="Arial" charset="0"/>
        </a:defRPr>
      </a:lvl6pPr>
      <a:lvl7pPr marL="914400" algn="ctr" rtl="0" fontAlgn="base">
        <a:spcBef>
          <a:spcPct val="0"/>
        </a:spcBef>
        <a:spcAft>
          <a:spcPct val="0"/>
        </a:spcAft>
        <a:defRPr sz="4400">
          <a:solidFill>
            <a:srgbClr val="990000"/>
          </a:solidFill>
          <a:latin typeface="Arial" charset="0"/>
          <a:cs typeface="Arial" charset="0"/>
        </a:defRPr>
      </a:lvl7pPr>
      <a:lvl8pPr marL="1371600" algn="ctr" rtl="0" fontAlgn="base">
        <a:spcBef>
          <a:spcPct val="0"/>
        </a:spcBef>
        <a:spcAft>
          <a:spcPct val="0"/>
        </a:spcAft>
        <a:defRPr sz="4400">
          <a:solidFill>
            <a:srgbClr val="990000"/>
          </a:solidFill>
          <a:latin typeface="Arial" charset="0"/>
          <a:cs typeface="Arial" charset="0"/>
        </a:defRPr>
      </a:lvl8pPr>
      <a:lvl9pPr marL="1828800" algn="ctr" rtl="0" fontAlgn="base">
        <a:spcBef>
          <a:spcPct val="0"/>
        </a:spcBef>
        <a:spcAft>
          <a:spcPct val="0"/>
        </a:spcAft>
        <a:defRPr sz="4400">
          <a:solidFill>
            <a:srgbClr val="990000"/>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har char="•"/>
        <a:defRPr sz="24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har char="»"/>
        <a:defRPr sz="2000">
          <a:solidFill>
            <a:schemeClr val="tx1"/>
          </a:solidFill>
          <a:latin typeface="Times New Roman" pitchFamily="18" charset="0"/>
          <a:cs typeface="Times New Roman" pitchFamily="18" charset="0"/>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3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6"/>
          <p:cNvSpPr>
            <a:spLocks noChangeArrowheads="1"/>
          </p:cNvSpPr>
          <p:nvPr/>
        </p:nvSpPr>
        <p:spPr bwMode="auto">
          <a:xfrm>
            <a:off x="4213225" y="1789113"/>
            <a:ext cx="454025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txBody>
          <a:bodyPr wrap="none" anchor="ctr"/>
          <a:lstStyle>
            <a:lvl1pPr>
              <a:spcBef>
                <a:spcPct val="20000"/>
              </a:spcBef>
              <a:buChar char="•"/>
              <a:defRPr sz="3200">
                <a:solidFill>
                  <a:srgbClr val="0070C0"/>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rgbClr val="0070C0"/>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rgbClr val="0070C0"/>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rgbClr val="0070C0"/>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rgbClr val="0070C0"/>
                </a:solidFill>
                <a:latin typeface="Times New Roman" panose="02020603050405020304" pitchFamily="18" charset="0"/>
                <a:cs typeface="Times New Roman" panose="02020603050405020304" pitchFamily="18" charset="0"/>
              </a:defRPr>
            </a:lvl9pPr>
          </a:lstStyle>
          <a:p>
            <a:pPr eaLnBrk="1" hangingPunct="1">
              <a:spcBef>
                <a:spcPct val="0"/>
              </a:spcBef>
              <a:buFontTx/>
              <a:buNone/>
            </a:pPr>
            <a:endParaRPr lang="en-US" altLang="en-US" sz="1800">
              <a:solidFill>
                <a:schemeClr val="tx1"/>
              </a:solidFill>
              <a:latin typeface="Arial" panose="020B0604020202020204" pitchFamily="34" charset="0"/>
              <a:cs typeface="Arial" panose="020B0604020202020204" pitchFamily="34" charset="0"/>
            </a:endParaRPr>
          </a:p>
        </p:txBody>
      </p:sp>
      <p:sp>
        <p:nvSpPr>
          <p:cNvPr id="10" name="Rectangle 9"/>
          <p:cNvSpPr/>
          <p:nvPr/>
        </p:nvSpPr>
        <p:spPr>
          <a:xfrm>
            <a:off x="4987891" y="2442056"/>
            <a:ext cx="3505200" cy="2277547"/>
          </a:xfrm>
          <a:prstGeom prst="rect">
            <a:avLst/>
          </a:prstGeom>
        </p:spPr>
        <p:txBody>
          <a:bodyPr>
            <a:spAutoFit/>
          </a:bodyPr>
          <a:lstStyle/>
          <a:p>
            <a:pPr algn="ctr"/>
            <a:r>
              <a:rPr lang="en-CA" sz="4000" b="1" dirty="0">
                <a:latin typeface="Baskerville Old Face" panose="02020602080505020303" pitchFamily="18" charset="0"/>
              </a:rPr>
              <a:t>Chapter </a:t>
            </a:r>
            <a:r>
              <a:rPr lang="en-CA" sz="4000" b="1" dirty="0" smtClean="0">
                <a:latin typeface="Baskerville Old Face" panose="02020602080505020303" pitchFamily="18" charset="0"/>
              </a:rPr>
              <a:t>9</a:t>
            </a:r>
            <a:endParaRPr lang="en-CA" sz="4000" b="1" dirty="0">
              <a:latin typeface="Baskerville Old Face" panose="02020602080505020303" pitchFamily="18" charset="0"/>
            </a:endParaRPr>
          </a:p>
          <a:p>
            <a:pPr algn="ctr"/>
            <a:endParaRPr lang="en-CA" sz="2200" b="1" dirty="0">
              <a:latin typeface="Baskerville Old Face" panose="02020602080505020303" pitchFamily="18" charset="0"/>
            </a:endParaRPr>
          </a:p>
          <a:p>
            <a:pPr algn="ctr"/>
            <a:r>
              <a:rPr lang="en-CA" sz="4000" b="1" dirty="0">
                <a:latin typeface="Baskerville Old Face" panose="02020602080505020303" pitchFamily="18" charset="0"/>
              </a:rPr>
              <a:t>Managing  Leadership </a:t>
            </a:r>
            <a:endParaRPr lang="en-CA" sz="4000" dirty="0">
              <a:latin typeface="Baskerville Old Face" panose="02020602080505020303"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021" y="1203597"/>
            <a:ext cx="3661486" cy="4754466"/>
          </a:xfrm>
          <a:prstGeom prst="rect">
            <a:avLst/>
          </a:prstGeom>
        </p:spPr>
      </p:pic>
    </p:spTree>
    <p:extLst>
      <p:ext uri="{BB962C8B-B14F-4D97-AF65-F5344CB8AC3E}">
        <p14:creationId xmlns:p14="http://schemas.microsoft.com/office/powerpoint/2010/main" val="2889591439"/>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Rectangle 6"/>
          <p:cNvSpPr>
            <a:spLocks noChangeArrowheads="1"/>
          </p:cNvSpPr>
          <p:nvPr/>
        </p:nvSpPr>
        <p:spPr bwMode="auto">
          <a:xfrm>
            <a:off x="493643" y="1828800"/>
            <a:ext cx="8305800" cy="4401205"/>
          </a:xfrm>
          <a:prstGeom prst="rect">
            <a:avLst/>
          </a:prstGeom>
          <a:noFill/>
          <a:ln w="12700" cap="flat" cmpd="sng">
            <a:noFill/>
            <a:prstDash val="solid"/>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Explain what leadership is and on what bases of power leaders influence others.</a:t>
            </a:r>
            <a:endParaRPr lang="en-CA" sz="2400" dirty="0">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Describe the early trait and behavioural theories of leadership and their limitations.</a:t>
            </a:r>
            <a:endParaRPr lang="en-CA" sz="2400" dirty="0">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Explain how contingency models of leadership enhance our understanding of effective leadership and management in organizations.</a:t>
            </a:r>
            <a:endParaRPr lang="en-CA" sz="2400" dirty="0">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Compare and contrast visionary leadership.</a:t>
            </a:r>
            <a:endParaRPr kumimoji="0" lang="en-CA" sz="2400" b="0" i="0" u="none" strike="noStrike" cap="none" normalizeH="0" baseline="0" dirty="0" smtClean="0">
              <a:ln>
                <a:noFill/>
              </a:ln>
              <a:effectLst/>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ts val="600"/>
              </a:spcBef>
              <a:spcAft>
                <a:spcPts val="600"/>
              </a:spcAft>
              <a:buClrTx/>
              <a:buSzTx/>
              <a:buFont typeface="+mj-lt"/>
              <a:buAutoNum type="arabicPeriod"/>
              <a:tabLst/>
            </a:pPr>
            <a:r>
              <a:rPr kumimoji="0" lang="en-CA" sz="2400" b="0" i="0" u="none" strike="noStrike" cap="none" normalizeH="0" baseline="0" dirty="0" smtClean="0">
                <a:ln>
                  <a:noFill/>
                </a:ln>
                <a:effectLst/>
                <a:latin typeface="Times New Roman" pitchFamily="18" charset="0"/>
                <a:ea typeface="Times New Roman" pitchFamily="18" charset="0"/>
                <a:cs typeface="Times New Roman" pitchFamily="18" charset="0"/>
              </a:rPr>
              <a:t>Explain how gender, culture, and emotional intelligence affect leadership effectiveness.</a:t>
            </a:r>
            <a:endParaRPr kumimoji="0" lang="en-CA" sz="2400" b="0" i="0" u="none" strike="noStrike" cap="none" normalizeH="0" baseline="0" dirty="0" smtClean="0">
              <a:ln>
                <a:noFill/>
              </a:ln>
              <a:effectLst/>
              <a:latin typeface="Times New Roman" pitchFamily="18" charset="0"/>
              <a:cs typeface="Times New Roman" pitchFamily="18" charset="0"/>
            </a:endParaRPr>
          </a:p>
        </p:txBody>
      </p:sp>
      <p:sp>
        <p:nvSpPr>
          <p:cNvPr id="3" name="Title 2"/>
          <p:cNvSpPr>
            <a:spLocks noGrp="1"/>
          </p:cNvSpPr>
          <p:nvPr>
            <p:ph type="title"/>
          </p:nvPr>
        </p:nvSpPr>
        <p:spPr>
          <a:xfrm>
            <a:off x="493643" y="835224"/>
            <a:ext cx="8229600" cy="1143000"/>
          </a:xfrm>
        </p:spPr>
        <p:txBody>
          <a:bodyPr/>
          <a:lstStyle/>
          <a:p>
            <a:r>
              <a:rPr lang="en-CA" dirty="0" smtClean="0"/>
              <a:t>Learning Outcomes</a:t>
            </a:r>
            <a:endParaRPr lang="en-C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12597" y="1035352"/>
            <a:ext cx="8229600" cy="1143000"/>
          </a:xfrm>
        </p:spPr>
        <p:txBody>
          <a:bodyPr/>
          <a:lstStyle/>
          <a:p>
            <a:r>
              <a:rPr lang="en-CA" dirty="0" smtClean="0"/>
              <a:t>The Nature of Leadership</a:t>
            </a:r>
            <a:endParaRPr lang="en-CA" dirty="0"/>
          </a:p>
        </p:txBody>
      </p:sp>
      <p:sp>
        <p:nvSpPr>
          <p:cNvPr id="6147" name="Rectangle 3"/>
          <p:cNvSpPr>
            <a:spLocks noGrp="1" noChangeArrowheads="1"/>
          </p:cNvSpPr>
          <p:nvPr>
            <p:ph idx="1"/>
          </p:nvPr>
        </p:nvSpPr>
        <p:spPr>
          <a:xfrm>
            <a:off x="512597" y="2362200"/>
            <a:ext cx="8229600" cy="2133600"/>
          </a:xfrm>
        </p:spPr>
        <p:txBody>
          <a:bodyPr/>
          <a:lstStyle/>
          <a:p>
            <a:pPr>
              <a:buFont typeface="Arial" panose="020B0604020202020204" pitchFamily="34" charset="0"/>
              <a:buChar char="•"/>
            </a:pPr>
            <a:r>
              <a:rPr lang="en-US" dirty="0" smtClean="0"/>
              <a:t>Leadership is the process by which a person exerts influence over others and inspires, motivates, and directs their activities to achieve goals. </a:t>
            </a:r>
            <a:endParaRPr lang="en-US" dirty="0"/>
          </a:p>
          <a:p>
            <a:pPr>
              <a:buFont typeface="Arial" panose="020B0604020202020204" pitchFamily="34" charset="0"/>
              <a:buChar char="•"/>
            </a:pPr>
            <a:r>
              <a:rPr lang="en-US" dirty="0" smtClean="0"/>
              <a:t>Effective leadership increases the                                                      firm’s ability to meet new challenges.</a:t>
            </a:r>
            <a:br>
              <a:rPr lang="en-US" dirty="0" smtClean="0"/>
            </a:br>
            <a:endParaRPr lang="en-US" dirty="0" smtClean="0"/>
          </a:p>
          <a:p>
            <a:pPr lvl="1"/>
            <a:endParaRPr lang="en-US" dirty="0" smtClean="0"/>
          </a:p>
        </p:txBody>
      </p:sp>
      <p:pic>
        <p:nvPicPr>
          <p:cNvPr id="4" name="Picture 3" descr="jon5149X_p0904"/>
          <p:cNvPicPr/>
          <p:nvPr/>
        </p:nvPicPr>
        <p:blipFill>
          <a:blip r:embed="rId3">
            <a:extLst>
              <a:ext uri="{28A0092B-C50C-407E-A947-70E740481C1C}">
                <a14:useLocalDpi xmlns:a14="http://schemas.microsoft.com/office/drawing/2010/main" val="0"/>
              </a:ext>
            </a:extLst>
          </a:blip>
          <a:srcRect/>
          <a:stretch>
            <a:fillRect/>
          </a:stretch>
        </p:blipFill>
        <p:spPr bwMode="auto">
          <a:xfrm>
            <a:off x="6096000" y="3429000"/>
            <a:ext cx="1981200" cy="2718435"/>
          </a:xfrm>
          <a:prstGeom prst="rect">
            <a:avLst/>
          </a:prstGeom>
          <a:noFill/>
          <a:ln>
            <a:noFill/>
          </a:ln>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00269" y="1219200"/>
            <a:ext cx="8229600" cy="1143000"/>
          </a:xfrm>
        </p:spPr>
        <p:txBody>
          <a:bodyPr/>
          <a:lstStyle/>
          <a:p>
            <a:r>
              <a:rPr lang="en-CA" sz="3600" dirty="0" smtClean="0"/>
              <a:t>Leadership Style and Managerial Tasks</a:t>
            </a:r>
            <a:endParaRPr lang="en-CA" sz="3600" dirty="0"/>
          </a:p>
        </p:txBody>
      </p:sp>
      <p:sp>
        <p:nvSpPr>
          <p:cNvPr id="6147" name="Rectangle 3"/>
          <p:cNvSpPr>
            <a:spLocks noGrp="1" noChangeArrowheads="1"/>
          </p:cNvSpPr>
          <p:nvPr>
            <p:ph idx="1"/>
          </p:nvPr>
        </p:nvSpPr>
        <p:spPr>
          <a:xfrm>
            <a:off x="500269" y="2374692"/>
            <a:ext cx="8229600" cy="3733800"/>
          </a:xfrm>
        </p:spPr>
        <p:txBody>
          <a:bodyPr/>
          <a:lstStyle/>
          <a:p>
            <a:pPr lvl="1">
              <a:buFont typeface="Arial" panose="020B0604020202020204" pitchFamily="34" charset="0"/>
              <a:buChar char="•"/>
            </a:pPr>
            <a:r>
              <a:rPr lang="en-US" sz="2400" b="1" dirty="0" smtClean="0"/>
              <a:t>Leader </a:t>
            </a:r>
            <a:r>
              <a:rPr lang="en-US" sz="2400" dirty="0" smtClean="0"/>
              <a:t>- the person exerting the influence over other people.</a:t>
            </a:r>
          </a:p>
          <a:p>
            <a:pPr lvl="1">
              <a:buFont typeface="Arial" panose="020B0604020202020204" pitchFamily="34" charset="0"/>
              <a:buChar char="•"/>
            </a:pPr>
            <a:r>
              <a:rPr lang="en-US" b="1" dirty="0" smtClean="0"/>
              <a:t>Personal Leadership Style</a:t>
            </a:r>
            <a:r>
              <a:rPr lang="en-US" dirty="0" smtClean="0"/>
              <a:t>: the ways leaders choose to influence others.</a:t>
            </a:r>
          </a:p>
          <a:p>
            <a:pPr lvl="2">
              <a:buFont typeface="Wingdings" panose="05000000000000000000" pitchFamily="2" charset="2"/>
              <a:buChar char="Ø"/>
            </a:pPr>
            <a:r>
              <a:rPr lang="en-US" dirty="0" smtClean="0"/>
              <a:t>Some leaders delegate and support subordinates, others are very authoritarian.</a:t>
            </a:r>
          </a:p>
          <a:p>
            <a:pPr lvl="2">
              <a:buFont typeface="Wingdings" panose="05000000000000000000" pitchFamily="2" charset="2"/>
              <a:buChar char="Ø"/>
            </a:pPr>
            <a:r>
              <a:rPr lang="en-US" dirty="0" smtClean="0"/>
              <a:t>Managers at all levels have their own leadership style.</a:t>
            </a:r>
          </a:p>
        </p:txBody>
      </p:sp>
    </p:spTree>
    <p:extLst>
      <p:ext uri="{BB962C8B-B14F-4D97-AF65-F5344CB8AC3E}">
        <p14:creationId xmlns:p14="http://schemas.microsoft.com/office/powerpoint/2010/main" val="1954604486"/>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05497" y="1143000"/>
            <a:ext cx="7028206" cy="707886"/>
          </a:xfrm>
          <a:prstGeom prst="rect">
            <a:avLst/>
          </a:prstGeom>
          <a:noFill/>
        </p:spPr>
        <p:txBody>
          <a:bodyPr wrap="none" rtlCol="0">
            <a:spAutoFit/>
          </a:bodyPr>
          <a:lstStyle/>
          <a:p>
            <a:r>
              <a:rPr lang="en-CA" sz="4000" b="1" dirty="0" smtClean="0">
                <a:latin typeface="Times New Roman" pitchFamily="18" charset="0"/>
                <a:cs typeface="Times New Roman" pitchFamily="18" charset="0"/>
              </a:rPr>
              <a:t>Power: The Key to Leadership </a:t>
            </a:r>
            <a:endParaRPr lang="en-CA" sz="4000" b="1" dirty="0">
              <a:latin typeface="Times New Roman" pitchFamily="18" charset="0"/>
              <a:cs typeface="Times New Roman"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7400" y="2057400"/>
            <a:ext cx="5029200" cy="3912718"/>
          </a:xfrm>
          <a:prstGeom prst="rect">
            <a:avLst/>
          </a:prstGeom>
        </p:spPr>
      </p:pic>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a:xfrm>
            <a:off x="530086" y="1066800"/>
            <a:ext cx="8229600" cy="1143000"/>
          </a:xfrm>
        </p:spPr>
        <p:txBody>
          <a:bodyPr/>
          <a:lstStyle/>
          <a:p>
            <a:r>
              <a:rPr lang="en-CA" dirty="0" smtClean="0"/>
              <a:t>Power: The Key to Leadership</a:t>
            </a:r>
            <a:endParaRPr lang="en-CA" dirty="0"/>
          </a:p>
        </p:txBody>
      </p:sp>
      <p:sp>
        <p:nvSpPr>
          <p:cNvPr id="8195" name="Rectangle 3"/>
          <p:cNvSpPr>
            <a:spLocks noGrp="1" noChangeArrowheads="1"/>
          </p:cNvSpPr>
          <p:nvPr>
            <p:ph idx="1"/>
          </p:nvPr>
        </p:nvSpPr>
        <p:spPr>
          <a:xfrm>
            <a:off x="530086" y="2438400"/>
            <a:ext cx="8229600" cy="3657600"/>
          </a:xfrm>
        </p:spPr>
        <p:txBody>
          <a:bodyPr/>
          <a:lstStyle/>
          <a:p>
            <a:pPr lvl="1">
              <a:spcBef>
                <a:spcPts val="1200"/>
              </a:spcBef>
              <a:spcAft>
                <a:spcPts val="1200"/>
              </a:spcAft>
              <a:buFont typeface="Arial" panose="020B0604020202020204" pitchFamily="34" charset="0"/>
              <a:buChar char="•"/>
            </a:pPr>
            <a:r>
              <a:rPr lang="en-US" sz="2400" b="1" dirty="0" smtClean="0"/>
              <a:t>Legitimate Power</a:t>
            </a:r>
            <a:r>
              <a:rPr lang="en-US" sz="2400" dirty="0" smtClean="0"/>
              <a:t>: authority resulting from position</a:t>
            </a:r>
          </a:p>
          <a:p>
            <a:pPr lvl="1">
              <a:spcBef>
                <a:spcPts val="1200"/>
              </a:spcBef>
              <a:spcAft>
                <a:spcPts val="1200"/>
              </a:spcAft>
              <a:buFont typeface="Arial" panose="020B0604020202020204" pitchFamily="34" charset="0"/>
              <a:buChar char="•"/>
            </a:pPr>
            <a:r>
              <a:rPr lang="en-US" sz="2400" b="1" dirty="0" smtClean="0"/>
              <a:t>Reward Power</a:t>
            </a:r>
            <a:r>
              <a:rPr lang="en-US" sz="2400" dirty="0" smtClean="0"/>
              <a:t>: based on the ability to give rewards.</a:t>
            </a:r>
          </a:p>
          <a:p>
            <a:pPr lvl="1">
              <a:spcBef>
                <a:spcPts val="1200"/>
              </a:spcBef>
              <a:spcAft>
                <a:spcPts val="1200"/>
              </a:spcAft>
              <a:buFont typeface="Arial" panose="020B0604020202020204" pitchFamily="34" charset="0"/>
              <a:buChar char="•"/>
            </a:pPr>
            <a:r>
              <a:rPr lang="en-US" sz="2400" b="1" dirty="0"/>
              <a:t>Coercive Power</a:t>
            </a:r>
            <a:r>
              <a:rPr lang="en-US" sz="2400" dirty="0"/>
              <a:t>: based in ability to punish others.</a:t>
            </a:r>
          </a:p>
          <a:p>
            <a:pPr lvl="1">
              <a:spcBef>
                <a:spcPts val="1200"/>
              </a:spcBef>
              <a:spcAft>
                <a:spcPts val="1200"/>
              </a:spcAft>
              <a:buFont typeface="Arial" panose="020B0604020202020204" pitchFamily="34" charset="0"/>
              <a:buChar char="•"/>
            </a:pPr>
            <a:r>
              <a:rPr lang="en-US" sz="2400" b="1" dirty="0" smtClean="0"/>
              <a:t>Expert </a:t>
            </a:r>
            <a:r>
              <a:rPr lang="en-US" sz="2400" b="1" dirty="0"/>
              <a:t>Power</a:t>
            </a:r>
            <a:r>
              <a:rPr lang="en-US" sz="2400" dirty="0"/>
              <a:t>: based on special skills of leader.</a:t>
            </a:r>
          </a:p>
          <a:p>
            <a:pPr lvl="1">
              <a:spcBef>
                <a:spcPts val="1200"/>
              </a:spcBef>
              <a:spcAft>
                <a:spcPts val="1200"/>
              </a:spcAft>
              <a:buFont typeface="Arial" panose="020B0604020202020204" pitchFamily="34" charset="0"/>
              <a:buChar char="•"/>
            </a:pPr>
            <a:r>
              <a:rPr lang="en-US" sz="2400" b="1" dirty="0" smtClean="0"/>
              <a:t>Referent </a:t>
            </a:r>
            <a:r>
              <a:rPr lang="en-US" sz="2400" b="1" dirty="0"/>
              <a:t>Power</a:t>
            </a:r>
            <a:r>
              <a:rPr lang="en-US" sz="2400" dirty="0"/>
              <a:t>: results from personal characteristics of the leader which earn worker’s respect and loyalty.</a:t>
            </a:r>
          </a:p>
          <a:p>
            <a:pPr lvl="1"/>
            <a:endParaRPr lang="en-US" dirty="0" smtClean="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ChangeArrowheads="1"/>
          </p:cNvSpPr>
          <p:nvPr/>
        </p:nvSpPr>
        <p:spPr bwMode="auto">
          <a:xfrm>
            <a:off x="387350" y="2455889"/>
            <a:ext cx="8369300" cy="2693558"/>
          </a:xfrm>
          <a:prstGeom prst="rect">
            <a:avLst/>
          </a:prstGeom>
          <a:noFill/>
          <a:ln w="12700">
            <a:noFill/>
            <a:miter lim="800000"/>
            <a:headEnd/>
            <a:tailEnd/>
          </a:ln>
        </p:spPr>
        <p:txBody>
          <a:bodyPr wrap="square" lIns="90488" tIns="44450" rIns="90488" bIns="44450">
            <a:spAutoFit/>
          </a:bodyPr>
          <a:lstStyle/>
          <a:p>
            <a:pPr marL="914400" lvl="1" indent="-457200" eaLnBrk="0" hangingPunct="0">
              <a:lnSpc>
                <a:spcPct val="90000"/>
              </a:lnSpc>
              <a:spcBef>
                <a:spcPts val="600"/>
              </a:spcBef>
              <a:spcAft>
                <a:spcPts val="600"/>
              </a:spcAft>
              <a:buSzPct val="100000"/>
              <a:buFont typeface="Arial" pitchFamily="34" charset="0"/>
              <a:buChar char="•"/>
            </a:pPr>
            <a:r>
              <a:rPr lang="en-US" sz="2400" b="1" dirty="0" smtClean="0">
                <a:latin typeface="Times New Roman" pitchFamily="18" charset="0"/>
              </a:rPr>
              <a:t>The Trait </a:t>
            </a:r>
            <a:r>
              <a:rPr lang="en-US" sz="2400" b="1" dirty="0">
                <a:latin typeface="Times New Roman" pitchFamily="18" charset="0"/>
              </a:rPr>
              <a:t>Model</a:t>
            </a:r>
            <a:r>
              <a:rPr lang="en-US" sz="2400" b="1" i="1" dirty="0">
                <a:latin typeface="Times New Roman" pitchFamily="18" charset="0"/>
              </a:rPr>
              <a:t>:</a:t>
            </a:r>
            <a:r>
              <a:rPr lang="en-US" sz="2400" b="1" dirty="0">
                <a:latin typeface="Times New Roman" pitchFamily="18" charset="0"/>
              </a:rPr>
              <a:t> </a:t>
            </a:r>
            <a:r>
              <a:rPr lang="en-US" sz="2400" dirty="0">
                <a:latin typeface="Times New Roman" pitchFamily="18" charset="0"/>
              </a:rPr>
              <a:t>sought to identify personal    characteristics responsible for effective leadership</a:t>
            </a:r>
            <a:r>
              <a:rPr lang="en-US" sz="2400" dirty="0" smtClean="0">
                <a:latin typeface="Times New Roman" pitchFamily="18" charset="0"/>
              </a:rPr>
              <a:t>.</a:t>
            </a:r>
            <a:endParaRPr lang="en-US" sz="2400" dirty="0">
              <a:latin typeface="Times New Roman" pitchFamily="18" charset="0"/>
            </a:endParaRPr>
          </a:p>
          <a:p>
            <a:pPr marL="1257300" lvl="2" indent="-342900" eaLnBrk="0" hangingPunct="0">
              <a:spcBef>
                <a:spcPts val="600"/>
              </a:spcBef>
              <a:spcAft>
                <a:spcPts val="600"/>
              </a:spcAft>
              <a:buSzPct val="100000"/>
              <a:buFont typeface="Wingdings" pitchFamily="2" charset="2"/>
              <a:buChar char="Ø"/>
            </a:pPr>
            <a:r>
              <a:rPr lang="en-US" sz="2400" dirty="0">
                <a:latin typeface="Times New Roman" pitchFamily="18" charset="0"/>
              </a:rPr>
              <a:t>Research shows that traits do appear to be connected to effective leadership</a:t>
            </a:r>
            <a:r>
              <a:rPr lang="en-US" sz="2400" dirty="0" smtClean="0">
                <a:latin typeface="Times New Roman" pitchFamily="18" charset="0"/>
              </a:rPr>
              <a:t>.</a:t>
            </a:r>
            <a:endParaRPr lang="en-US" sz="2400" dirty="0">
              <a:latin typeface="Times New Roman" pitchFamily="18" charset="0"/>
            </a:endParaRPr>
          </a:p>
          <a:p>
            <a:pPr marL="1714500" lvl="3" indent="-342900" eaLnBrk="0" hangingPunct="0">
              <a:spcBef>
                <a:spcPts val="600"/>
              </a:spcBef>
              <a:spcAft>
                <a:spcPts val="600"/>
              </a:spcAft>
              <a:buSzPct val="100000"/>
              <a:buFont typeface="Arial" panose="020B0604020202020204" pitchFamily="34" charset="0"/>
              <a:buChar char="•"/>
            </a:pPr>
            <a:r>
              <a:rPr lang="en-US" sz="2400" dirty="0">
                <a:latin typeface="Times New Roman" pitchFamily="18" charset="0"/>
              </a:rPr>
              <a:t>Many “traits” are the result of skills and knowledge.</a:t>
            </a:r>
          </a:p>
          <a:p>
            <a:pPr marL="1714500" lvl="3" indent="-342900" eaLnBrk="0" hangingPunct="0">
              <a:spcBef>
                <a:spcPts val="600"/>
              </a:spcBef>
              <a:spcAft>
                <a:spcPts val="600"/>
              </a:spcAft>
              <a:buSzPct val="100000"/>
              <a:buFont typeface="Arial" panose="020B0604020202020204" pitchFamily="34" charset="0"/>
              <a:buChar char="•"/>
            </a:pPr>
            <a:r>
              <a:rPr lang="en-US" sz="2400" dirty="0">
                <a:latin typeface="Times New Roman" pitchFamily="18" charset="0"/>
              </a:rPr>
              <a:t>Not all effective leaders possess all these traits.</a:t>
            </a:r>
          </a:p>
        </p:txBody>
      </p:sp>
      <p:sp>
        <p:nvSpPr>
          <p:cNvPr id="5" name="Title 4"/>
          <p:cNvSpPr>
            <a:spLocks noGrp="1"/>
          </p:cNvSpPr>
          <p:nvPr>
            <p:ph type="title"/>
          </p:nvPr>
        </p:nvSpPr>
        <p:spPr>
          <a:xfrm>
            <a:off x="457200" y="1143000"/>
            <a:ext cx="8229600" cy="1143000"/>
          </a:xfrm>
        </p:spPr>
        <p:txBody>
          <a:bodyPr/>
          <a:lstStyle/>
          <a:p>
            <a:r>
              <a:rPr lang="en-CA" dirty="0" smtClean="0"/>
              <a:t>Early Models of Leadership </a:t>
            </a:r>
            <a:endParaRPr lang="en-CA" dirty="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Group 5"/>
          <p:cNvGrpSpPr>
            <a:grpSpLocks/>
          </p:cNvGrpSpPr>
          <p:nvPr/>
        </p:nvGrpSpPr>
        <p:grpSpPr bwMode="auto">
          <a:xfrm>
            <a:off x="492745" y="1884862"/>
            <a:ext cx="8683626" cy="3817918"/>
            <a:chOff x="190" y="1048"/>
            <a:chExt cx="5470" cy="2441"/>
          </a:xfrm>
        </p:grpSpPr>
        <p:sp>
          <p:nvSpPr>
            <p:cNvPr id="12293" name="Text Box 6"/>
            <p:cNvSpPr txBox="1">
              <a:spLocks noChangeArrowheads="1"/>
            </p:cNvSpPr>
            <p:nvPr/>
          </p:nvSpPr>
          <p:spPr bwMode="auto">
            <a:xfrm>
              <a:off x="190" y="1048"/>
              <a:ext cx="5372" cy="288"/>
            </a:xfrm>
            <a:prstGeom prst="rect">
              <a:avLst/>
            </a:prstGeom>
            <a:noFill/>
            <a:ln w="9525">
              <a:noFill/>
              <a:miter lim="800000"/>
              <a:headEnd/>
              <a:tailEnd/>
            </a:ln>
          </p:spPr>
          <p:txBody>
            <a:bodyPr/>
            <a:lstStyle/>
            <a:p>
              <a:pPr eaLnBrk="0" hangingPunct="0">
                <a:tabLst>
                  <a:tab pos="2628900" algn="l"/>
                </a:tabLst>
              </a:pPr>
              <a:r>
                <a:rPr lang="en-US" sz="2200" b="1" dirty="0">
                  <a:latin typeface="Times New Roman" pitchFamily="18" charset="0"/>
                  <a:cs typeface="Times New Roman" pitchFamily="18" charset="0"/>
                </a:rPr>
                <a:t> </a:t>
              </a:r>
              <a:r>
                <a:rPr lang="en-US" b="1" dirty="0">
                  <a:latin typeface="Times New Roman" pitchFamily="18" charset="0"/>
                  <a:cs typeface="Times New Roman" pitchFamily="18" charset="0"/>
                </a:rPr>
                <a:t>Trait</a:t>
              </a:r>
              <a:r>
                <a:rPr lang="en-US" sz="2000" b="1" dirty="0">
                  <a:latin typeface="Times New Roman" pitchFamily="18" charset="0"/>
                  <a:cs typeface="Times New Roman" pitchFamily="18" charset="0"/>
                </a:rPr>
                <a:t>	 </a:t>
              </a:r>
              <a:r>
                <a:rPr lang="en-US" b="1" dirty="0">
                  <a:latin typeface="Times New Roman" pitchFamily="18" charset="0"/>
                  <a:cs typeface="Times New Roman" pitchFamily="18" charset="0"/>
                </a:rPr>
                <a:t>Description</a:t>
              </a:r>
              <a:endParaRPr lang="en-US" sz="2400" b="1" dirty="0">
                <a:latin typeface="Times New Roman" pitchFamily="18" charset="0"/>
                <a:cs typeface="Times New Roman" pitchFamily="18" charset="0"/>
              </a:endParaRPr>
            </a:p>
          </p:txBody>
        </p:sp>
        <p:sp>
          <p:nvSpPr>
            <p:cNvPr id="12294" name="Text Box 7"/>
            <p:cNvSpPr txBox="1">
              <a:spLocks noChangeArrowheads="1"/>
            </p:cNvSpPr>
            <p:nvPr/>
          </p:nvSpPr>
          <p:spPr bwMode="auto">
            <a:xfrm>
              <a:off x="288" y="1429"/>
              <a:ext cx="5372" cy="2060"/>
            </a:xfrm>
            <a:prstGeom prst="rect">
              <a:avLst/>
            </a:prstGeom>
            <a:noFill/>
            <a:ln w="9525">
              <a:noFill/>
              <a:miter lim="800000"/>
              <a:headEnd/>
              <a:tailEnd/>
            </a:ln>
          </p:spPr>
          <p:txBody>
            <a:bodyPr/>
            <a:lstStyle/>
            <a:p>
              <a:pPr eaLnBrk="0" hangingPunct="0">
                <a:spcBef>
                  <a:spcPct val="40000"/>
                </a:spcBef>
                <a:tabLst>
                  <a:tab pos="2619375" algn="l"/>
                </a:tabLst>
              </a:pPr>
              <a:r>
                <a:rPr lang="en-US" sz="1600" b="1" dirty="0">
                  <a:latin typeface="Times New Roman" pitchFamily="18" charset="0"/>
                  <a:cs typeface="Times New Roman" pitchFamily="18" charset="0"/>
                </a:rPr>
                <a:t>Intelligence</a:t>
              </a:r>
              <a:r>
                <a:rPr lang="en-US" sz="1600" dirty="0">
                  <a:latin typeface="Times New Roman" pitchFamily="18" charset="0"/>
                  <a:cs typeface="Times New Roman" pitchFamily="18" charset="0"/>
                </a:rPr>
                <a:t>	Helps managers understand complex issues and solve </a:t>
              </a:r>
              <a:r>
                <a:rPr lang="en-US" sz="1600" dirty="0" smtClean="0">
                  <a:latin typeface="Times New Roman" pitchFamily="18" charset="0"/>
                  <a:cs typeface="Times New Roman" pitchFamily="18" charset="0"/>
                </a:rPr>
                <a:t>problems</a:t>
              </a:r>
              <a:endParaRPr lang="en-US" sz="1600" dirty="0">
                <a:latin typeface="Times New Roman" pitchFamily="18" charset="0"/>
                <a:cs typeface="Times New Roman" pitchFamily="18" charset="0"/>
              </a:endParaRPr>
            </a:p>
            <a:p>
              <a:pPr eaLnBrk="0" hangingPunct="0">
                <a:spcBef>
                  <a:spcPct val="40000"/>
                </a:spcBef>
                <a:tabLst>
                  <a:tab pos="2619375" algn="l"/>
                </a:tabLst>
              </a:pPr>
              <a:r>
                <a:rPr lang="en-US" sz="1600" b="1" dirty="0">
                  <a:latin typeface="Times New Roman" pitchFamily="18" charset="0"/>
                  <a:cs typeface="Times New Roman" pitchFamily="18" charset="0"/>
                </a:rPr>
                <a:t>Knowledge and expertise	</a:t>
              </a:r>
              <a:r>
                <a:rPr lang="en-US" sz="1600" dirty="0">
                  <a:latin typeface="Times New Roman" pitchFamily="18" charset="0"/>
                  <a:cs typeface="Times New Roman" pitchFamily="18" charset="0"/>
                </a:rPr>
                <a:t>Helps managers make good decisions and discover ways to 		increase efficiency and effectiveness</a:t>
              </a:r>
            </a:p>
            <a:p>
              <a:pPr eaLnBrk="0" hangingPunct="0">
                <a:spcBef>
                  <a:spcPct val="40000"/>
                </a:spcBef>
                <a:tabLst>
                  <a:tab pos="2619375" algn="l"/>
                </a:tabLst>
              </a:pPr>
              <a:r>
                <a:rPr lang="en-US" sz="1600" b="1" dirty="0">
                  <a:latin typeface="Times New Roman" pitchFamily="18" charset="0"/>
                  <a:cs typeface="Times New Roman" pitchFamily="18" charset="0"/>
                </a:rPr>
                <a:t>Dominance</a:t>
              </a:r>
              <a:r>
                <a:rPr lang="en-US" sz="1600" dirty="0">
                  <a:latin typeface="Times New Roman" pitchFamily="18" charset="0"/>
                  <a:cs typeface="Times New Roman" pitchFamily="18" charset="0"/>
                </a:rPr>
                <a:t>	Helps managers influence their subordinates to achieve 		organizational goals</a:t>
              </a:r>
            </a:p>
            <a:p>
              <a:pPr eaLnBrk="0" hangingPunct="0">
                <a:spcBef>
                  <a:spcPct val="40000"/>
                </a:spcBef>
                <a:tabLst>
                  <a:tab pos="2619375" algn="l"/>
                </a:tabLst>
              </a:pPr>
              <a:r>
                <a:rPr lang="en-US" sz="1600" b="1" dirty="0">
                  <a:latin typeface="Times New Roman" pitchFamily="18" charset="0"/>
                  <a:cs typeface="Times New Roman" pitchFamily="18" charset="0"/>
                </a:rPr>
                <a:t>Self-confidence</a:t>
              </a:r>
              <a:r>
                <a:rPr lang="en-US" sz="1600" dirty="0">
                  <a:latin typeface="Times New Roman" pitchFamily="18" charset="0"/>
                  <a:cs typeface="Times New Roman" pitchFamily="18" charset="0"/>
                </a:rPr>
                <a:t>	Contributes to managers’ effectively influencing subordinates 		and persisting when faced with obstacles or difficulties</a:t>
              </a:r>
            </a:p>
            <a:p>
              <a:pPr eaLnBrk="0" hangingPunct="0">
                <a:spcBef>
                  <a:spcPct val="40000"/>
                </a:spcBef>
                <a:tabLst>
                  <a:tab pos="2619375" algn="l"/>
                </a:tabLst>
              </a:pPr>
              <a:r>
                <a:rPr lang="en-US" sz="1600" b="1" dirty="0">
                  <a:latin typeface="Times New Roman" pitchFamily="18" charset="0"/>
                  <a:cs typeface="Times New Roman" pitchFamily="18" charset="0"/>
                </a:rPr>
                <a:t>High energy</a:t>
              </a:r>
              <a:r>
                <a:rPr lang="en-US" sz="1600" dirty="0">
                  <a:latin typeface="Times New Roman" pitchFamily="18" charset="0"/>
                  <a:cs typeface="Times New Roman" pitchFamily="18" charset="0"/>
                </a:rPr>
                <a:t>	Helps managers deal with the many demands they face</a:t>
              </a:r>
            </a:p>
            <a:p>
              <a:pPr eaLnBrk="0" hangingPunct="0">
                <a:spcBef>
                  <a:spcPct val="40000"/>
                </a:spcBef>
                <a:tabLst>
                  <a:tab pos="2619375" algn="l"/>
                </a:tabLst>
              </a:pPr>
              <a:r>
                <a:rPr lang="en-US" sz="1600" b="1" dirty="0">
                  <a:latin typeface="Times New Roman" pitchFamily="18" charset="0"/>
                  <a:cs typeface="Times New Roman" pitchFamily="18" charset="0"/>
                </a:rPr>
                <a:t>Tolerance for stress</a:t>
              </a:r>
              <a:r>
                <a:rPr lang="en-US" sz="1600" dirty="0">
                  <a:latin typeface="Times New Roman" pitchFamily="18" charset="0"/>
                  <a:cs typeface="Times New Roman" pitchFamily="18" charset="0"/>
                </a:rPr>
                <a:t>	Helps managers deal with uncertainty and make </a:t>
              </a:r>
              <a:r>
                <a:rPr lang="en-US" sz="1600" dirty="0" smtClean="0">
                  <a:latin typeface="Times New Roman" pitchFamily="18" charset="0"/>
                  <a:cs typeface="Times New Roman" pitchFamily="18" charset="0"/>
                </a:rPr>
                <a:t>difficult decisions</a:t>
              </a:r>
              <a:endParaRPr lang="en-US" sz="1600" dirty="0">
                <a:latin typeface="Times New Roman" pitchFamily="18" charset="0"/>
                <a:cs typeface="Times New Roman" pitchFamily="18" charset="0"/>
              </a:endParaRPr>
            </a:p>
            <a:p>
              <a:pPr eaLnBrk="0" hangingPunct="0">
                <a:spcBef>
                  <a:spcPct val="40000"/>
                </a:spcBef>
                <a:tabLst>
                  <a:tab pos="2619375" algn="l"/>
                </a:tabLst>
              </a:pPr>
              <a:r>
                <a:rPr lang="en-US" sz="1600" b="1" dirty="0">
                  <a:latin typeface="Times New Roman" pitchFamily="18" charset="0"/>
                  <a:cs typeface="Times New Roman" pitchFamily="18" charset="0"/>
                </a:rPr>
                <a:t>Integrity and honesty</a:t>
              </a:r>
              <a:r>
                <a:rPr lang="en-US" sz="1600" dirty="0">
                  <a:latin typeface="Times New Roman" pitchFamily="18" charset="0"/>
                  <a:cs typeface="Times New Roman" pitchFamily="18" charset="0"/>
                </a:rPr>
                <a:t>	Helps managers behave ethically and earn their subordinates’ 	trust and confidence</a:t>
              </a:r>
            </a:p>
            <a:p>
              <a:pPr eaLnBrk="0" hangingPunct="0">
                <a:spcBef>
                  <a:spcPct val="40000"/>
                </a:spcBef>
                <a:tabLst>
                  <a:tab pos="2619375" algn="l"/>
                </a:tabLst>
              </a:pPr>
              <a:r>
                <a:rPr lang="en-US" sz="1600" b="1" dirty="0">
                  <a:latin typeface="Times New Roman" pitchFamily="18" charset="0"/>
                  <a:cs typeface="Times New Roman" pitchFamily="18" charset="0"/>
                </a:rPr>
                <a:t>Maturity</a:t>
              </a:r>
              <a:r>
                <a:rPr lang="en-US" sz="1600" dirty="0">
                  <a:latin typeface="Times New Roman" pitchFamily="18" charset="0"/>
                  <a:cs typeface="Times New Roman" pitchFamily="18" charset="0"/>
                </a:rPr>
                <a:t>	Helps managers avoid acting selfishly, control their feelings, 		and admit when they have made a mistake</a:t>
              </a:r>
            </a:p>
          </p:txBody>
        </p:sp>
        <p:sp>
          <p:nvSpPr>
            <p:cNvPr id="12295" name="Line 8"/>
            <p:cNvSpPr>
              <a:spLocks noChangeShapeType="1"/>
            </p:cNvSpPr>
            <p:nvPr/>
          </p:nvSpPr>
          <p:spPr bwMode="auto">
            <a:xfrm>
              <a:off x="285" y="1370"/>
              <a:ext cx="5182" cy="0"/>
            </a:xfrm>
            <a:prstGeom prst="line">
              <a:avLst/>
            </a:prstGeom>
            <a:ln>
              <a:headEnd/>
              <a:tailEnd/>
            </a:ln>
          </p:spPr>
          <p:style>
            <a:lnRef idx="1">
              <a:schemeClr val="accent6"/>
            </a:lnRef>
            <a:fillRef idx="0">
              <a:schemeClr val="accent6"/>
            </a:fillRef>
            <a:effectRef idx="0">
              <a:schemeClr val="accent6"/>
            </a:effectRef>
            <a:fontRef idx="minor">
              <a:schemeClr val="tx1"/>
            </a:fontRef>
          </p:style>
          <p:txBody>
            <a:bodyPr wrap="none" anchor="ctr"/>
            <a:lstStyle/>
            <a:p>
              <a:endParaRPr lang="en-CA"/>
            </a:p>
          </p:txBody>
        </p:sp>
      </p:grpSp>
      <p:sp>
        <p:nvSpPr>
          <p:cNvPr id="12291" name="Rectangle 12"/>
          <p:cNvSpPr>
            <a:spLocks noGrp="1" noChangeArrowheads="1"/>
          </p:cNvSpPr>
          <p:nvPr>
            <p:ph type="title"/>
          </p:nvPr>
        </p:nvSpPr>
        <p:spPr>
          <a:xfrm>
            <a:off x="492745" y="937109"/>
            <a:ext cx="8229600" cy="1143000"/>
          </a:xfrm>
        </p:spPr>
        <p:txBody>
          <a:bodyPr/>
          <a:lstStyle/>
          <a:p>
            <a:r>
              <a:rPr lang="en-US" sz="3600" dirty="0" smtClean="0"/>
              <a:t>Traits and Personal Characteristics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30086" y="1143000"/>
            <a:ext cx="8229600" cy="1143000"/>
          </a:xfrm>
        </p:spPr>
        <p:txBody>
          <a:bodyPr/>
          <a:lstStyle/>
          <a:p>
            <a:r>
              <a:rPr lang="en-US" dirty="0" smtClean="0"/>
              <a:t>The Behavioural Model</a:t>
            </a:r>
          </a:p>
        </p:txBody>
      </p:sp>
      <p:sp>
        <p:nvSpPr>
          <p:cNvPr id="13315" name="Rectangle 3"/>
          <p:cNvSpPr>
            <a:spLocks noGrp="1" noChangeArrowheads="1"/>
          </p:cNvSpPr>
          <p:nvPr>
            <p:ph idx="1"/>
          </p:nvPr>
        </p:nvSpPr>
        <p:spPr>
          <a:xfrm>
            <a:off x="530086" y="2438400"/>
            <a:ext cx="8229600" cy="2952750"/>
          </a:xfrm>
        </p:spPr>
        <p:txBody>
          <a:bodyPr/>
          <a:lstStyle/>
          <a:p>
            <a:pPr>
              <a:spcAft>
                <a:spcPts val="1200"/>
              </a:spcAft>
              <a:buFont typeface="Arial" panose="020B0604020202020204" pitchFamily="34" charset="0"/>
              <a:buChar char="•"/>
            </a:pPr>
            <a:r>
              <a:rPr lang="en-US" b="1" dirty="0" smtClean="0"/>
              <a:t>The Behavioural Model</a:t>
            </a:r>
            <a:r>
              <a:rPr lang="en-US" dirty="0" smtClean="0"/>
              <a:t>: identifies types of behaviour.</a:t>
            </a:r>
          </a:p>
          <a:p>
            <a:pPr lvl="1">
              <a:spcAft>
                <a:spcPts val="1200"/>
              </a:spcAft>
            </a:pPr>
            <a:r>
              <a:rPr lang="en-US" b="1" dirty="0" smtClean="0"/>
              <a:t>Consideration</a:t>
            </a:r>
            <a:r>
              <a:rPr lang="en-US" dirty="0" smtClean="0"/>
              <a:t> (employee-centered behaviour): leaders show care, trust, and respect toward workers. </a:t>
            </a:r>
          </a:p>
          <a:p>
            <a:pPr lvl="1">
              <a:spcAft>
                <a:spcPts val="1200"/>
              </a:spcAft>
            </a:pPr>
            <a:r>
              <a:rPr lang="en-US" b="1" dirty="0" smtClean="0"/>
              <a:t>Initiating Structure </a:t>
            </a:r>
            <a:r>
              <a:rPr lang="en-US" dirty="0" smtClean="0"/>
              <a:t>(task–oriented behaviour): managers take steps to make sure work is done. Subordinates perform their job and the organization is efficient and effective. </a:t>
            </a:r>
          </a:p>
          <a:p>
            <a:pPr lvl="3">
              <a:spcAft>
                <a:spcPts val="1200"/>
              </a:spcAft>
            </a:pPr>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ChangeArrowheads="1"/>
          </p:cNvSpPr>
          <p:nvPr>
            <p:ph idx="1"/>
          </p:nvPr>
        </p:nvSpPr>
        <p:spPr>
          <a:xfrm>
            <a:off x="553226" y="2438400"/>
            <a:ext cx="8229600" cy="2952750"/>
          </a:xfrm>
        </p:spPr>
        <p:txBody>
          <a:bodyPr/>
          <a:lstStyle/>
          <a:p>
            <a:r>
              <a:rPr lang="en-US" b="1" dirty="0" smtClean="0"/>
              <a:t>Contingency Models </a:t>
            </a:r>
            <a:r>
              <a:rPr lang="en-US" dirty="0" smtClean="0"/>
              <a:t>- Leadership that takes into account the variables in the situation and the context when leadership occurs.</a:t>
            </a:r>
          </a:p>
          <a:p>
            <a:pPr lvl="1"/>
            <a:r>
              <a:rPr lang="en-US" b="1" dirty="0" smtClean="0"/>
              <a:t>Fiedler’s Contingency Model</a:t>
            </a:r>
            <a:endParaRPr lang="en-US" dirty="0"/>
          </a:p>
          <a:p>
            <a:pPr lvl="1"/>
            <a:r>
              <a:rPr lang="en-US" b="1" dirty="0" smtClean="0"/>
              <a:t>Relationship-oriented</a:t>
            </a:r>
          </a:p>
          <a:p>
            <a:pPr lvl="1"/>
            <a:r>
              <a:rPr lang="en-US" b="1" dirty="0" smtClean="0"/>
              <a:t>Task-oriented</a:t>
            </a:r>
          </a:p>
        </p:txBody>
      </p:sp>
      <p:sp>
        <p:nvSpPr>
          <p:cNvPr id="5" name="Rectangle 4"/>
          <p:cNvSpPr/>
          <p:nvPr/>
        </p:nvSpPr>
        <p:spPr>
          <a:xfrm>
            <a:off x="629426" y="1371600"/>
            <a:ext cx="8153400" cy="646331"/>
          </a:xfrm>
          <a:prstGeom prst="rect">
            <a:avLst/>
          </a:prstGeom>
        </p:spPr>
        <p:txBody>
          <a:bodyPr wrap="square">
            <a:spAutoFit/>
          </a:bodyPr>
          <a:lstStyle/>
          <a:p>
            <a:pPr algn="ctr"/>
            <a:r>
              <a:rPr lang="en-US" sz="3600" b="1" dirty="0" smtClean="0">
                <a:latin typeface="Times New Roman" pitchFamily="18" charset="0"/>
                <a:cs typeface="Times New Roman" pitchFamily="18" charset="0"/>
              </a:rPr>
              <a:t>Contingency Models of Leadership </a:t>
            </a:r>
            <a:endParaRPr lang="en-CA" sz="3600" b="1" dirty="0">
              <a:latin typeface="Times New Roman" pitchFamily="18" charset="0"/>
              <a:cs typeface="Times New Roman" pitchFamily="18" charset="0"/>
            </a:endParaRPr>
          </a:p>
        </p:txBody>
      </p:sp>
      <p:pic>
        <p:nvPicPr>
          <p:cNvPr id="6" name="Picture 5" descr="jon5149X_p0903"/>
          <p:cNvPicPr/>
          <p:nvPr/>
        </p:nvPicPr>
        <p:blipFill>
          <a:blip r:embed="rId3">
            <a:extLst>
              <a:ext uri="{28A0092B-C50C-407E-A947-70E740481C1C}">
                <a14:useLocalDpi xmlns:a14="http://schemas.microsoft.com/office/drawing/2010/main" val="0"/>
              </a:ext>
            </a:extLst>
          </a:blip>
          <a:srcRect/>
          <a:stretch>
            <a:fillRect/>
          </a:stretch>
        </p:blipFill>
        <p:spPr bwMode="auto">
          <a:xfrm>
            <a:off x="5257800" y="4267200"/>
            <a:ext cx="3050540" cy="2028825"/>
          </a:xfrm>
          <a:prstGeom prst="rect">
            <a:avLst/>
          </a:prstGeom>
          <a:noFill/>
          <a:ln>
            <a:noFill/>
          </a:ln>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380999" y="2362200"/>
            <a:ext cx="8229600" cy="3657600"/>
          </a:xfrm>
        </p:spPr>
        <p:txBody>
          <a:bodyPr/>
          <a:lstStyle/>
          <a:p>
            <a:pPr lvl="1">
              <a:buFont typeface="Arial" panose="020B0604020202020204" pitchFamily="34" charset="0"/>
              <a:buChar char="•"/>
            </a:pPr>
            <a:r>
              <a:rPr lang="en-US" dirty="0" smtClean="0"/>
              <a:t>Can combine leader-member relations, task structure, and position power to identify leadership situations. </a:t>
            </a:r>
          </a:p>
          <a:p>
            <a:pPr lvl="2">
              <a:buFont typeface="Wingdings" panose="05000000000000000000" pitchFamily="2" charset="2"/>
              <a:buChar char="Ø"/>
            </a:pPr>
            <a:r>
              <a:rPr lang="en-US" dirty="0" smtClean="0"/>
              <a:t>Identifies situations where given types of managers might perform best.</a:t>
            </a:r>
          </a:p>
          <a:p>
            <a:pPr lvl="1">
              <a:buFont typeface="Arial" panose="020B0604020202020204" pitchFamily="34" charset="0"/>
              <a:buChar char="•"/>
            </a:pPr>
            <a:r>
              <a:rPr lang="en-US" dirty="0" smtClean="0"/>
              <a:t>Leader style is a characteristic managers cannot change. Thus, managers will be most effective when:</a:t>
            </a:r>
          </a:p>
          <a:p>
            <a:pPr marL="1371600" lvl="3" indent="0">
              <a:buNone/>
            </a:pPr>
            <a:r>
              <a:rPr lang="en-US" dirty="0" smtClean="0"/>
              <a:t>1. They are placed in leadership situations that suit their style.</a:t>
            </a:r>
          </a:p>
          <a:p>
            <a:pPr marL="1371600" lvl="3" indent="0">
              <a:buNone/>
            </a:pPr>
            <a:r>
              <a:rPr lang="en-US" dirty="0" smtClean="0"/>
              <a:t>2. The situation can be changed to fit the manager.</a:t>
            </a:r>
          </a:p>
        </p:txBody>
      </p:sp>
      <p:sp>
        <p:nvSpPr>
          <p:cNvPr id="3" name="TextBox 2"/>
          <p:cNvSpPr txBox="1"/>
          <p:nvPr/>
        </p:nvSpPr>
        <p:spPr>
          <a:xfrm>
            <a:off x="1230385" y="1295400"/>
            <a:ext cx="6530827" cy="707886"/>
          </a:xfrm>
          <a:prstGeom prst="rect">
            <a:avLst/>
          </a:prstGeom>
          <a:noFill/>
        </p:spPr>
        <p:txBody>
          <a:bodyPr wrap="none" rtlCol="0">
            <a:spAutoFit/>
          </a:bodyPr>
          <a:lstStyle/>
          <a:p>
            <a:r>
              <a:rPr lang="en-CA" sz="4000" b="1" dirty="0" smtClean="0">
                <a:latin typeface="Times New Roman" pitchFamily="18" charset="0"/>
                <a:cs typeface="Times New Roman" pitchFamily="18" charset="0"/>
              </a:rPr>
              <a:t>Fiedler’s Contingency Model</a:t>
            </a:r>
            <a:endParaRPr lang="en-CA" sz="4000" b="1" dirty="0">
              <a:latin typeface="Times New Roman" pitchFamily="18" charset="0"/>
              <a:cs typeface="Times New Roman" pitchFamily="18"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533400" y="2286000"/>
            <a:ext cx="8229600" cy="3657600"/>
          </a:xfrm>
        </p:spPr>
        <p:txBody>
          <a:bodyPr/>
          <a:lstStyle/>
          <a:p>
            <a:pPr lvl="1">
              <a:buFont typeface="Arial" panose="020B0604020202020204" pitchFamily="34" charset="0"/>
              <a:buChar char="•"/>
            </a:pPr>
            <a:r>
              <a:rPr lang="en-US" b="1" dirty="0" smtClean="0"/>
              <a:t>Situational Characteristics</a:t>
            </a:r>
            <a:r>
              <a:rPr lang="en-US" dirty="0" smtClean="0"/>
              <a:t>: how favourable a given situation is for leading to occur.</a:t>
            </a:r>
          </a:p>
          <a:p>
            <a:pPr lvl="2">
              <a:buSzPct val="85000"/>
              <a:buFont typeface="Wingdings" panose="05000000000000000000" pitchFamily="2" charset="2"/>
              <a:buChar char="Ø"/>
            </a:pPr>
            <a:r>
              <a:rPr lang="en-US" b="1" dirty="0" smtClean="0"/>
              <a:t>Leader-member relations</a:t>
            </a:r>
            <a:r>
              <a:rPr lang="en-US" dirty="0" smtClean="0"/>
              <a:t>: determines how much workers like and trust their leader.</a:t>
            </a:r>
          </a:p>
          <a:p>
            <a:pPr lvl="2">
              <a:buSzPct val="85000"/>
              <a:buFont typeface="Wingdings" panose="05000000000000000000" pitchFamily="2" charset="2"/>
              <a:buChar char="Ø"/>
            </a:pPr>
            <a:r>
              <a:rPr lang="en-US" b="1" dirty="0" smtClean="0"/>
              <a:t>Task structure</a:t>
            </a:r>
            <a:r>
              <a:rPr lang="en-US" dirty="0" smtClean="0"/>
              <a:t>: extent to which workers tasks are clear-cut.</a:t>
            </a:r>
          </a:p>
          <a:p>
            <a:pPr lvl="2">
              <a:buSzPct val="85000"/>
              <a:buFont typeface="Wingdings" panose="05000000000000000000" pitchFamily="2" charset="2"/>
              <a:buChar char="Ø"/>
            </a:pPr>
            <a:r>
              <a:rPr lang="en-US" b="1" dirty="0" smtClean="0"/>
              <a:t>Position Power</a:t>
            </a:r>
            <a:r>
              <a:rPr lang="en-US" dirty="0" smtClean="0"/>
              <a:t>: amount of legitimate, reward, and coercive power a leader has due to their position.</a:t>
            </a:r>
          </a:p>
        </p:txBody>
      </p:sp>
      <p:sp>
        <p:nvSpPr>
          <p:cNvPr id="5" name="Rectangle 4"/>
          <p:cNvSpPr/>
          <p:nvPr/>
        </p:nvSpPr>
        <p:spPr>
          <a:xfrm>
            <a:off x="533400" y="1295400"/>
            <a:ext cx="8229600" cy="707886"/>
          </a:xfrm>
          <a:prstGeom prst="rect">
            <a:avLst/>
          </a:prstGeom>
        </p:spPr>
        <p:txBody>
          <a:bodyPr wrap="square">
            <a:spAutoFit/>
          </a:bodyPr>
          <a:lstStyle/>
          <a:p>
            <a:pPr algn="ctr"/>
            <a:r>
              <a:rPr lang="en-US" sz="4000" b="1" dirty="0" smtClean="0">
                <a:latin typeface="Times New Roman" pitchFamily="18" charset="0"/>
                <a:cs typeface="Times New Roman" pitchFamily="18" charset="0"/>
              </a:rPr>
              <a:t>Fiedler’s Contingency Model</a:t>
            </a:r>
            <a:endParaRPr lang="en-CA" sz="4000" b="1" dirty="0">
              <a:latin typeface="Times New Roman" pitchFamily="18" charset="0"/>
              <a:cs typeface="Times New Roman" pitchFamily="18" charset="0"/>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38114" y="1524000"/>
            <a:ext cx="7943970" cy="584775"/>
          </a:xfrm>
          <a:prstGeom prst="rect">
            <a:avLst/>
          </a:prstGeom>
        </p:spPr>
        <p:txBody>
          <a:bodyPr wrap="none">
            <a:spAutoFit/>
          </a:bodyPr>
          <a:lstStyle/>
          <a:p>
            <a:r>
              <a:rPr lang="en-US" sz="3200" b="1" dirty="0">
                <a:latin typeface="Times New Roman" pitchFamily="18" charset="0"/>
                <a:cs typeface="Times New Roman" pitchFamily="18" charset="0"/>
              </a:rPr>
              <a:t>Fiedler’s </a:t>
            </a:r>
            <a:r>
              <a:rPr lang="en-US" sz="3200" b="1" dirty="0" smtClean="0">
                <a:latin typeface="Times New Roman" pitchFamily="18" charset="0"/>
                <a:cs typeface="Times New Roman" pitchFamily="18" charset="0"/>
              </a:rPr>
              <a:t>Contingency Theory of Leadership</a:t>
            </a:r>
            <a:endParaRPr lang="en-CA" sz="3200" b="1" dirty="0">
              <a:latin typeface="Times New Roman" pitchFamily="18" charset="0"/>
              <a:cs typeface="Times New Roman" pitchFamily="18" charset="0"/>
            </a:endParaRPr>
          </a:p>
        </p:txBody>
      </p:sp>
      <p:pic>
        <p:nvPicPr>
          <p:cNvPr id="6" name="Picture 5" descr="jon5149X_0903"/>
          <p:cNvPicPr/>
          <p:nvPr/>
        </p:nvPicPr>
        <p:blipFill>
          <a:blip r:embed="rId3">
            <a:extLst>
              <a:ext uri="{28A0092B-C50C-407E-A947-70E740481C1C}">
                <a14:useLocalDpi xmlns:a14="http://schemas.microsoft.com/office/drawing/2010/main" val="0"/>
              </a:ext>
            </a:extLst>
          </a:blip>
          <a:srcRect/>
          <a:stretch>
            <a:fillRect/>
          </a:stretch>
        </p:blipFill>
        <p:spPr bwMode="auto">
          <a:xfrm>
            <a:off x="343366" y="2514600"/>
            <a:ext cx="8533466" cy="3025775"/>
          </a:xfrm>
          <a:prstGeom prst="rect">
            <a:avLst/>
          </a:prstGeom>
          <a:noFill/>
          <a:ln>
            <a:noFill/>
          </a:ln>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3853" y="1295400"/>
            <a:ext cx="8229600" cy="1143000"/>
          </a:xfrm>
        </p:spPr>
        <p:txBody>
          <a:bodyPr/>
          <a:lstStyle/>
          <a:p>
            <a:r>
              <a:rPr lang="en-US" sz="3600" dirty="0" smtClean="0"/>
              <a:t>Hersey-Blanchard’s </a:t>
            </a:r>
            <a:br>
              <a:rPr lang="en-US" sz="3600" dirty="0" smtClean="0"/>
            </a:br>
            <a:r>
              <a:rPr lang="en-US" sz="3600" dirty="0" smtClean="0"/>
              <a:t>Situational Leadership Theory</a:t>
            </a:r>
          </a:p>
        </p:txBody>
      </p:sp>
      <p:sp>
        <p:nvSpPr>
          <p:cNvPr id="20483" name="Rectangle 3"/>
          <p:cNvSpPr>
            <a:spLocks noGrp="1" noChangeArrowheads="1"/>
          </p:cNvSpPr>
          <p:nvPr>
            <p:ph idx="1"/>
          </p:nvPr>
        </p:nvSpPr>
        <p:spPr>
          <a:xfrm>
            <a:off x="846753" y="2895600"/>
            <a:ext cx="7543800" cy="2438400"/>
          </a:xfrm>
        </p:spPr>
        <p:txBody>
          <a:bodyPr/>
          <a:lstStyle/>
          <a:p>
            <a:r>
              <a:rPr lang="en-US" b="1" dirty="0" smtClean="0"/>
              <a:t>Situational Leadership </a:t>
            </a:r>
            <a:r>
              <a:rPr lang="en-US" b="1" dirty="0"/>
              <a:t>T</a:t>
            </a:r>
            <a:r>
              <a:rPr lang="en-US" b="1" dirty="0" smtClean="0"/>
              <a:t>heory </a:t>
            </a:r>
            <a:r>
              <a:rPr lang="en-US" dirty="0" smtClean="0"/>
              <a:t>(SLT) focuses on followers readiness.</a:t>
            </a:r>
          </a:p>
          <a:p>
            <a:pPr lvl="1"/>
            <a:r>
              <a:rPr lang="en-US" dirty="0" smtClean="0"/>
              <a:t>Leader should match </a:t>
            </a:r>
            <a:r>
              <a:rPr lang="en-US" dirty="0" err="1" smtClean="0"/>
              <a:t>behaviours</a:t>
            </a:r>
            <a:r>
              <a:rPr lang="en-US" dirty="0" smtClean="0"/>
              <a:t> to employees’ ability and motivation.</a:t>
            </a:r>
          </a:p>
          <a:p>
            <a:pPr lvl="2"/>
            <a:r>
              <a:rPr lang="en-US" dirty="0" smtClean="0"/>
              <a:t>Telling / Selling / Participating / Delegating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2397252"/>
            <a:ext cx="2706757" cy="2819400"/>
          </a:xfrm>
        </p:spPr>
        <p:txBody>
          <a:bodyPr/>
          <a:lstStyle/>
          <a:p>
            <a:r>
              <a:rPr lang="en-US" sz="3600" dirty="0" smtClean="0"/>
              <a:t>Hersey-Blanchard’s </a:t>
            </a:r>
            <a:br>
              <a:rPr lang="en-US" sz="3600" dirty="0" smtClean="0"/>
            </a:br>
            <a:r>
              <a:rPr lang="en-US" sz="3600" dirty="0" smtClean="0"/>
              <a:t>Situational Leadership Theory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600" y="1219200"/>
            <a:ext cx="4230624" cy="5175504"/>
          </a:xfrm>
          <a:prstGeom prst="rect">
            <a:avLst/>
          </a:prstGeom>
        </p:spPr>
      </p:pic>
    </p:spTree>
    <p:extLst>
      <p:ext uri="{BB962C8B-B14F-4D97-AF65-F5344CB8AC3E}">
        <p14:creationId xmlns:p14="http://schemas.microsoft.com/office/powerpoint/2010/main" val="3472416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381000" y="2590800"/>
            <a:ext cx="8229600" cy="3581400"/>
          </a:xfrm>
        </p:spPr>
        <p:txBody>
          <a:bodyPr/>
          <a:lstStyle/>
          <a:p>
            <a:pPr lvl="1">
              <a:buFont typeface="Arial" panose="020B0604020202020204" pitchFamily="34" charset="0"/>
              <a:buChar char="•"/>
            </a:pPr>
            <a:r>
              <a:rPr lang="en-US" dirty="0" smtClean="0"/>
              <a:t>Effective leaders motivate workers to achieve by:</a:t>
            </a:r>
          </a:p>
          <a:p>
            <a:pPr lvl="2">
              <a:buSzPct val="85000"/>
              <a:buFont typeface="Wingdings" panose="05000000000000000000" pitchFamily="2" charset="2"/>
              <a:buChar char="Ø"/>
            </a:pPr>
            <a:r>
              <a:rPr lang="en-US" dirty="0" smtClean="0"/>
              <a:t>Identifying the outcomes workers are trying to achieve.</a:t>
            </a:r>
          </a:p>
          <a:p>
            <a:pPr lvl="2">
              <a:buSzPct val="85000"/>
              <a:buFont typeface="Wingdings" panose="05000000000000000000" pitchFamily="2" charset="2"/>
              <a:buChar char="Ø"/>
            </a:pPr>
            <a:r>
              <a:rPr lang="en-US" dirty="0" smtClean="0"/>
              <a:t>Rewarding high-performance and attainment.</a:t>
            </a:r>
          </a:p>
          <a:p>
            <a:pPr lvl="2">
              <a:buSzPct val="85000"/>
              <a:buFont typeface="Wingdings" panose="05000000000000000000" pitchFamily="2" charset="2"/>
              <a:buChar char="Ø"/>
            </a:pPr>
            <a:r>
              <a:rPr lang="en-US" dirty="0" smtClean="0"/>
              <a:t>Clarifying the paths to the attainment of the goals.</a:t>
            </a:r>
          </a:p>
          <a:p>
            <a:pPr lvl="3"/>
            <a:r>
              <a:rPr lang="en-US" b="1" dirty="0" smtClean="0"/>
              <a:t>Path-Goal</a:t>
            </a:r>
            <a:r>
              <a:rPr lang="en-US" dirty="0" smtClean="0"/>
              <a:t> is a contingency model since it proposes the steps managers should take to motivate their workers.</a:t>
            </a:r>
          </a:p>
          <a:p>
            <a:pPr lvl="3"/>
            <a:r>
              <a:rPr lang="en-US" dirty="0" smtClean="0"/>
              <a:t>Based on </a:t>
            </a:r>
            <a:r>
              <a:rPr lang="en-US" b="1" dirty="0" smtClean="0"/>
              <a:t>Expectancy Theory.</a:t>
            </a:r>
          </a:p>
        </p:txBody>
      </p:sp>
      <p:sp>
        <p:nvSpPr>
          <p:cNvPr id="3" name="TextBox 2"/>
          <p:cNvSpPr txBox="1"/>
          <p:nvPr/>
        </p:nvSpPr>
        <p:spPr>
          <a:xfrm>
            <a:off x="2590800" y="1600200"/>
            <a:ext cx="4150816" cy="707886"/>
          </a:xfrm>
          <a:prstGeom prst="rect">
            <a:avLst/>
          </a:prstGeom>
          <a:noFill/>
        </p:spPr>
        <p:txBody>
          <a:bodyPr wrap="none" rtlCol="0">
            <a:spAutoFit/>
          </a:bodyPr>
          <a:lstStyle/>
          <a:p>
            <a:r>
              <a:rPr lang="en-CA" sz="4000" b="1" dirty="0" smtClean="0">
                <a:latin typeface="Times New Roman" pitchFamily="18" charset="0"/>
                <a:cs typeface="Times New Roman" pitchFamily="18" charset="0"/>
              </a:rPr>
              <a:t>Path-Goal Theory</a:t>
            </a:r>
            <a:endParaRPr lang="en-CA" sz="4000" b="1" dirty="0">
              <a:latin typeface="Times New Roman" pitchFamily="18" charset="0"/>
              <a:cs typeface="Times New Roman" pitchFamily="18" charset="0"/>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p:cNvSpPr>
            <a:spLocks noGrp="1" noChangeArrowheads="1"/>
          </p:cNvSpPr>
          <p:nvPr>
            <p:ph idx="1"/>
          </p:nvPr>
        </p:nvSpPr>
        <p:spPr>
          <a:xfrm>
            <a:off x="475208" y="2590800"/>
            <a:ext cx="8229600" cy="3581400"/>
          </a:xfrm>
        </p:spPr>
        <p:txBody>
          <a:bodyPr/>
          <a:lstStyle/>
          <a:p>
            <a:pPr lvl="1">
              <a:buFont typeface="Arial" panose="020B0604020202020204" pitchFamily="34" charset="0"/>
              <a:buChar char="•"/>
            </a:pPr>
            <a:r>
              <a:rPr lang="en-US" dirty="0" smtClean="0"/>
              <a:t>Path-goal identifies four </a:t>
            </a:r>
            <a:r>
              <a:rPr lang="en-US" dirty="0" err="1" smtClean="0"/>
              <a:t>behaviours</a:t>
            </a:r>
            <a:r>
              <a:rPr lang="en-US" dirty="0" smtClean="0"/>
              <a:t> leaders can use:</a:t>
            </a:r>
          </a:p>
          <a:p>
            <a:pPr lvl="2">
              <a:buSzPct val="85000"/>
              <a:buFont typeface="Wingdings" panose="05000000000000000000" pitchFamily="2" charset="2"/>
              <a:buChar char="Ø"/>
            </a:pPr>
            <a:r>
              <a:rPr lang="en-US" dirty="0" smtClean="0"/>
              <a:t> Directive </a:t>
            </a:r>
            <a:r>
              <a:rPr lang="en-US" dirty="0" err="1" smtClean="0"/>
              <a:t>behaviours</a:t>
            </a:r>
            <a:endParaRPr lang="en-US" dirty="0" smtClean="0"/>
          </a:p>
          <a:p>
            <a:pPr lvl="2">
              <a:buSzPct val="85000"/>
              <a:buFont typeface="Wingdings" panose="05000000000000000000" pitchFamily="2" charset="2"/>
              <a:buChar char="Ø"/>
            </a:pPr>
            <a:r>
              <a:rPr lang="en-US" dirty="0" smtClean="0"/>
              <a:t> Supportive behaviour</a:t>
            </a:r>
          </a:p>
          <a:p>
            <a:pPr lvl="2">
              <a:buSzPct val="85000"/>
              <a:buFont typeface="Wingdings" panose="05000000000000000000" pitchFamily="2" charset="2"/>
              <a:buChar char="Ø"/>
            </a:pPr>
            <a:r>
              <a:rPr lang="en-US" dirty="0" smtClean="0"/>
              <a:t> Participative behaviour</a:t>
            </a:r>
          </a:p>
          <a:p>
            <a:pPr lvl="2">
              <a:buSzPct val="85000"/>
              <a:buFont typeface="Wingdings" panose="05000000000000000000" pitchFamily="2" charset="2"/>
              <a:buChar char="Ø"/>
            </a:pPr>
            <a:r>
              <a:rPr lang="en-US" dirty="0" smtClean="0"/>
              <a:t> Achievement-oriented behaviour</a:t>
            </a:r>
          </a:p>
          <a:p>
            <a:pPr lvl="1">
              <a:buFont typeface="Arial" panose="020B0604020202020204" pitchFamily="34" charset="0"/>
              <a:buChar char="•"/>
            </a:pPr>
            <a:r>
              <a:rPr lang="en-US" dirty="0" smtClean="0"/>
              <a:t>Which behaviour should be used depends on the worker and the tasks.</a:t>
            </a:r>
          </a:p>
        </p:txBody>
      </p:sp>
      <p:sp>
        <p:nvSpPr>
          <p:cNvPr id="3" name="TextBox 2"/>
          <p:cNvSpPr txBox="1"/>
          <p:nvPr/>
        </p:nvSpPr>
        <p:spPr>
          <a:xfrm>
            <a:off x="2514600" y="1447800"/>
            <a:ext cx="4150816" cy="707886"/>
          </a:xfrm>
          <a:prstGeom prst="rect">
            <a:avLst/>
          </a:prstGeom>
          <a:noFill/>
        </p:spPr>
        <p:txBody>
          <a:bodyPr wrap="none" rtlCol="0">
            <a:spAutoFit/>
          </a:bodyPr>
          <a:lstStyle/>
          <a:p>
            <a:r>
              <a:rPr lang="en-CA" sz="4000" b="1" dirty="0" smtClean="0">
                <a:latin typeface="Times New Roman" pitchFamily="18" charset="0"/>
                <a:cs typeface="Times New Roman" pitchFamily="18" charset="0"/>
              </a:rPr>
              <a:t>Path-Goal Theory</a:t>
            </a:r>
            <a:endParaRPr lang="en-CA" sz="4000" b="1" dirty="0">
              <a:latin typeface="Times New Roman" pitchFamily="18" charset="0"/>
              <a:cs typeface="Times New Roman" pitchFamily="18" charset="0"/>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noChangeArrowheads="1"/>
          </p:cNvSpPr>
          <p:nvPr>
            <p:ph idx="1"/>
          </p:nvPr>
        </p:nvSpPr>
        <p:spPr>
          <a:xfrm>
            <a:off x="530086" y="2362200"/>
            <a:ext cx="8229600" cy="2952750"/>
          </a:xfrm>
        </p:spPr>
        <p:txBody>
          <a:bodyPr/>
          <a:lstStyle/>
          <a:p>
            <a:pPr lvl="1">
              <a:buFont typeface="Arial" panose="020B0604020202020204" pitchFamily="34" charset="0"/>
              <a:buChar char="•"/>
            </a:pPr>
            <a:r>
              <a:rPr lang="en-US" dirty="0" smtClean="0"/>
              <a:t>What is meant by </a:t>
            </a:r>
            <a:r>
              <a:rPr lang="en-US" b="1" i="1" dirty="0" smtClean="0"/>
              <a:t>Leadership Substitute?</a:t>
            </a:r>
          </a:p>
          <a:p>
            <a:pPr lvl="2">
              <a:buSzPct val="85000"/>
              <a:buFont typeface="Wingdings" panose="05000000000000000000" pitchFamily="2" charset="2"/>
              <a:buChar char="Ø"/>
            </a:pPr>
            <a:r>
              <a:rPr lang="en-US" dirty="0" smtClean="0"/>
              <a:t>Characteristics of Subordinates: their skills, experience, motivation.</a:t>
            </a:r>
          </a:p>
          <a:p>
            <a:pPr lvl="2">
              <a:buSzPct val="85000"/>
              <a:buFont typeface="Wingdings" panose="05000000000000000000" pitchFamily="2" charset="2"/>
              <a:buChar char="Ø"/>
            </a:pPr>
            <a:r>
              <a:rPr lang="en-US" dirty="0" smtClean="0"/>
              <a:t>Characteristics of context: the extent to which work is interesting and fun.</a:t>
            </a:r>
          </a:p>
          <a:p>
            <a:pPr lvl="1">
              <a:buFont typeface="Arial" panose="020B0604020202020204" pitchFamily="34" charset="0"/>
              <a:buChar char="•"/>
            </a:pPr>
            <a:r>
              <a:rPr lang="en-US" dirty="0" smtClean="0"/>
              <a:t>Worker empowerment or Self-managed work teams reduce leadership needs.</a:t>
            </a:r>
          </a:p>
          <a:p>
            <a:pPr lvl="1">
              <a:buFont typeface="Arial" panose="020B0604020202020204" pitchFamily="34" charset="0"/>
              <a:buChar char="•"/>
            </a:pPr>
            <a:r>
              <a:rPr lang="en-US" dirty="0" smtClean="0"/>
              <a:t>Managers need to be aware that they do not always need to directly exert influence over workers.</a:t>
            </a:r>
          </a:p>
        </p:txBody>
      </p:sp>
      <p:sp>
        <p:nvSpPr>
          <p:cNvPr id="3" name="TextBox 2"/>
          <p:cNvSpPr txBox="1"/>
          <p:nvPr/>
        </p:nvSpPr>
        <p:spPr>
          <a:xfrm>
            <a:off x="1178873" y="1295400"/>
            <a:ext cx="6932026" cy="707886"/>
          </a:xfrm>
          <a:prstGeom prst="rect">
            <a:avLst/>
          </a:prstGeom>
          <a:noFill/>
        </p:spPr>
        <p:txBody>
          <a:bodyPr wrap="none" rtlCol="0">
            <a:spAutoFit/>
          </a:bodyPr>
          <a:lstStyle/>
          <a:p>
            <a:pPr algn="ctr"/>
            <a:r>
              <a:rPr lang="en-CA" sz="4000" b="1" dirty="0" smtClean="0">
                <a:latin typeface="Times New Roman" pitchFamily="18" charset="0"/>
                <a:cs typeface="Times New Roman" pitchFamily="18" charset="0"/>
              </a:rPr>
              <a:t>The Leader Substitutes Model </a:t>
            </a:r>
            <a:endParaRPr lang="en-CA" sz="4000" b="1" dirty="0">
              <a:latin typeface="Times New Roman" pitchFamily="18" charset="0"/>
              <a:cs typeface="Times New Roman" pitchFamily="18" charset="0"/>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1026"/>
          <p:cNvSpPr>
            <a:spLocks noGrp="1" noChangeArrowheads="1"/>
          </p:cNvSpPr>
          <p:nvPr>
            <p:ph type="title"/>
          </p:nvPr>
        </p:nvSpPr>
        <p:spPr>
          <a:xfrm>
            <a:off x="530086" y="1295400"/>
            <a:ext cx="8229600" cy="1143000"/>
          </a:xfrm>
        </p:spPr>
        <p:txBody>
          <a:bodyPr/>
          <a:lstStyle/>
          <a:p>
            <a:r>
              <a:rPr lang="en-US" sz="3600" dirty="0" smtClean="0"/>
              <a:t>Visionary Models of Leadership: Transactional Leadership</a:t>
            </a:r>
          </a:p>
        </p:txBody>
      </p:sp>
      <p:sp>
        <p:nvSpPr>
          <p:cNvPr id="25603" name="Rectangle 1027"/>
          <p:cNvSpPr>
            <a:spLocks noGrp="1" noChangeArrowheads="1"/>
          </p:cNvSpPr>
          <p:nvPr>
            <p:ph idx="1"/>
          </p:nvPr>
        </p:nvSpPr>
        <p:spPr/>
        <p:txBody>
          <a:bodyPr/>
          <a:lstStyle/>
          <a:p>
            <a:r>
              <a:rPr lang="en-US" b="1" dirty="0" smtClean="0"/>
              <a:t>Transactional</a:t>
            </a:r>
            <a:r>
              <a:rPr lang="en-US" dirty="0" smtClean="0"/>
              <a:t> leadership occurs when managers guide or motivate their subordinates in the direction of established goals. </a:t>
            </a:r>
          </a:p>
          <a:p>
            <a:pPr lvl="1">
              <a:buSzPct val="85000"/>
            </a:pPr>
            <a:r>
              <a:rPr lang="en-US" dirty="0" smtClean="0"/>
              <a:t>Results:</a:t>
            </a:r>
          </a:p>
          <a:p>
            <a:pPr lvl="2"/>
            <a:r>
              <a:rPr lang="en-US" dirty="0" smtClean="0"/>
              <a:t>Employees generally meet, but do not exceed performance goals.</a:t>
            </a:r>
          </a:p>
          <a:p>
            <a:pPr lvl="2"/>
            <a:r>
              <a:rPr lang="en-US" dirty="0" smtClean="0"/>
              <a:t>Discourages innovation and initiative.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530085" y="2590800"/>
            <a:ext cx="8229600" cy="3886200"/>
          </a:xfrm>
        </p:spPr>
        <p:txBody>
          <a:bodyPr/>
          <a:lstStyle/>
          <a:p>
            <a:pPr lvl="1">
              <a:buFont typeface="Arial" panose="020B0604020202020204" pitchFamily="34" charset="0"/>
              <a:buChar char="•"/>
            </a:pPr>
            <a:r>
              <a:rPr lang="en-US" dirty="0" smtClean="0"/>
              <a:t>Dramatic improvements in management effectiveness. </a:t>
            </a:r>
          </a:p>
          <a:p>
            <a:pPr lvl="1">
              <a:buFont typeface="Arial" panose="020B0604020202020204" pitchFamily="34" charset="0"/>
              <a:buChar char="•"/>
            </a:pPr>
            <a:r>
              <a:rPr lang="en-US" dirty="0" smtClean="0"/>
              <a:t>Transformational managers:</a:t>
            </a:r>
          </a:p>
          <a:p>
            <a:pPr lvl="2">
              <a:buSzPct val="85000"/>
              <a:buFont typeface="Wingdings" panose="05000000000000000000" pitchFamily="2" charset="2"/>
              <a:buChar char="Ø"/>
            </a:pPr>
            <a:r>
              <a:rPr lang="en-US" dirty="0" smtClean="0"/>
              <a:t>Make subordinates aware of how important their jobs are by providing feedback.</a:t>
            </a:r>
          </a:p>
          <a:p>
            <a:pPr lvl="2">
              <a:buSzPct val="85000"/>
              <a:buFont typeface="Wingdings" panose="05000000000000000000" pitchFamily="2" charset="2"/>
              <a:buChar char="Ø"/>
            </a:pPr>
            <a:r>
              <a:rPr lang="en-US" dirty="0" smtClean="0"/>
              <a:t>Make subordinates aware of their own need for personal growth and development.</a:t>
            </a:r>
          </a:p>
          <a:p>
            <a:pPr lvl="2">
              <a:buSzPct val="85000"/>
              <a:buFont typeface="Wingdings" panose="05000000000000000000" pitchFamily="2" charset="2"/>
              <a:buChar char="Ø"/>
            </a:pPr>
            <a:r>
              <a:rPr lang="en-US" dirty="0" smtClean="0"/>
              <a:t>Motivate workers to work for the good of the organization, not just themselves.</a:t>
            </a:r>
          </a:p>
        </p:txBody>
      </p:sp>
      <p:sp>
        <p:nvSpPr>
          <p:cNvPr id="3" name="TextBox 2"/>
          <p:cNvSpPr txBox="1"/>
          <p:nvPr/>
        </p:nvSpPr>
        <p:spPr>
          <a:xfrm>
            <a:off x="1323046" y="1143000"/>
            <a:ext cx="6643677" cy="1200329"/>
          </a:xfrm>
          <a:prstGeom prst="rect">
            <a:avLst/>
          </a:prstGeom>
          <a:noFill/>
        </p:spPr>
        <p:txBody>
          <a:bodyPr wrap="none" rtlCol="0">
            <a:spAutoFit/>
          </a:bodyPr>
          <a:lstStyle/>
          <a:p>
            <a:pPr algn="ctr"/>
            <a:r>
              <a:rPr lang="en-US" sz="3600" b="1" dirty="0">
                <a:latin typeface="Times New Roman" panose="02020603050405020304" pitchFamily="18" charset="0"/>
                <a:cs typeface="Times New Roman" panose="02020603050405020304" pitchFamily="18" charset="0"/>
              </a:rPr>
              <a:t>Visionary Models of </a:t>
            </a:r>
            <a:r>
              <a:rPr lang="en-US" sz="3600" b="1" dirty="0" smtClean="0">
                <a:latin typeface="Times New Roman" panose="02020603050405020304" pitchFamily="18" charset="0"/>
                <a:cs typeface="Times New Roman" panose="02020603050405020304" pitchFamily="18" charset="0"/>
              </a:rPr>
              <a:t>Leadership:</a:t>
            </a:r>
          </a:p>
          <a:p>
            <a:pPr algn="ctr"/>
            <a:r>
              <a:rPr lang="en-CA" sz="3600" b="1" dirty="0" smtClean="0">
                <a:latin typeface="Times New Roman" pitchFamily="18" charset="0"/>
                <a:cs typeface="Times New Roman" pitchFamily="18" charset="0"/>
              </a:rPr>
              <a:t>Transformational Leadership </a:t>
            </a:r>
            <a:endParaRPr lang="en-CA" sz="36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530086" y="2667000"/>
            <a:ext cx="8229600" cy="2952750"/>
          </a:xfrm>
        </p:spPr>
        <p:txBody>
          <a:bodyPr/>
          <a:lstStyle/>
          <a:p>
            <a:pPr lvl="1">
              <a:spcAft>
                <a:spcPts val="1200"/>
              </a:spcAft>
              <a:buFont typeface="Arial" panose="020B0604020202020204" pitchFamily="34" charset="0"/>
              <a:buChar char="•"/>
            </a:pPr>
            <a:r>
              <a:rPr lang="en-US" dirty="0" smtClean="0"/>
              <a:t>Transformational leaders are charismatic and have a vision of how good things can be.</a:t>
            </a:r>
          </a:p>
          <a:p>
            <a:pPr lvl="1">
              <a:spcAft>
                <a:spcPts val="1200"/>
              </a:spcAft>
              <a:buFont typeface="Arial" panose="020B0604020202020204" pitchFamily="34" charset="0"/>
              <a:buChar char="•"/>
            </a:pPr>
            <a:r>
              <a:rPr lang="en-US" dirty="0" smtClean="0"/>
              <a:t>Transformational leaders openly share information with workers. </a:t>
            </a:r>
          </a:p>
          <a:p>
            <a:pPr lvl="1">
              <a:spcAft>
                <a:spcPts val="1200"/>
              </a:spcAft>
              <a:buFont typeface="Arial" panose="020B0604020202020204" pitchFamily="34" charset="0"/>
              <a:buChar char="•"/>
            </a:pPr>
            <a:r>
              <a:rPr lang="en-US" dirty="0" smtClean="0"/>
              <a:t>Transformational leaders engage in development of workers (developmental consideration).</a:t>
            </a:r>
          </a:p>
        </p:txBody>
      </p:sp>
      <p:sp>
        <p:nvSpPr>
          <p:cNvPr id="3" name="TextBox 2"/>
          <p:cNvSpPr txBox="1"/>
          <p:nvPr/>
        </p:nvSpPr>
        <p:spPr>
          <a:xfrm>
            <a:off x="1314295" y="1524000"/>
            <a:ext cx="6661182" cy="707886"/>
          </a:xfrm>
          <a:prstGeom prst="rect">
            <a:avLst/>
          </a:prstGeom>
          <a:noFill/>
        </p:spPr>
        <p:txBody>
          <a:bodyPr wrap="none" rtlCol="0">
            <a:spAutoFit/>
          </a:bodyPr>
          <a:lstStyle/>
          <a:p>
            <a:pPr algn="ctr"/>
            <a:r>
              <a:rPr lang="en-CA" sz="4000" b="1" dirty="0" smtClean="0">
                <a:latin typeface="Times New Roman" pitchFamily="18" charset="0"/>
                <a:cs typeface="Times New Roman" pitchFamily="18" charset="0"/>
              </a:rPr>
              <a:t>Transformational Leadership</a:t>
            </a:r>
            <a:endParaRPr lang="en-CA" sz="40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09600" y="1219200"/>
            <a:ext cx="8229600" cy="1143000"/>
          </a:xfrm>
        </p:spPr>
        <p:txBody>
          <a:bodyPr/>
          <a:lstStyle/>
          <a:p>
            <a:r>
              <a:rPr lang="en-US" dirty="0" smtClean="0"/>
              <a:t>Charismatic Leadership</a:t>
            </a:r>
          </a:p>
        </p:txBody>
      </p:sp>
      <p:sp>
        <p:nvSpPr>
          <p:cNvPr id="29699" name="Rectangle 3"/>
          <p:cNvSpPr>
            <a:spLocks noGrp="1" noChangeArrowheads="1"/>
          </p:cNvSpPr>
          <p:nvPr>
            <p:ph idx="1"/>
          </p:nvPr>
        </p:nvSpPr>
        <p:spPr>
          <a:xfrm>
            <a:off x="1943100" y="2590800"/>
            <a:ext cx="5562600" cy="2952750"/>
          </a:xfrm>
        </p:spPr>
        <p:txBody>
          <a:bodyPr/>
          <a:lstStyle/>
          <a:p>
            <a:r>
              <a:rPr lang="en-US" b="1" dirty="0" smtClean="0"/>
              <a:t>Key Traits of Charismatic </a:t>
            </a:r>
            <a:r>
              <a:rPr lang="en-US" b="1" dirty="0"/>
              <a:t>L</a:t>
            </a:r>
            <a:r>
              <a:rPr lang="en-US" b="1" dirty="0" smtClean="0"/>
              <a:t>eaders</a:t>
            </a:r>
            <a:r>
              <a:rPr lang="en-US" dirty="0" smtClean="0"/>
              <a:t>: </a:t>
            </a:r>
          </a:p>
          <a:p>
            <a:pPr lvl="1">
              <a:buFont typeface="Wingdings" panose="05000000000000000000" pitchFamily="2" charset="2"/>
              <a:buChar char="ü"/>
            </a:pPr>
            <a:r>
              <a:rPr lang="en-US" dirty="0"/>
              <a:t>Vision and </a:t>
            </a:r>
            <a:r>
              <a:rPr lang="en-US" dirty="0" smtClean="0"/>
              <a:t>articulation</a:t>
            </a:r>
          </a:p>
          <a:p>
            <a:pPr lvl="1">
              <a:buFont typeface="Wingdings" panose="05000000000000000000" pitchFamily="2" charset="2"/>
              <a:buChar char="ü"/>
            </a:pPr>
            <a:r>
              <a:rPr lang="en-US" dirty="0" smtClean="0"/>
              <a:t>Personal risk</a:t>
            </a:r>
          </a:p>
          <a:p>
            <a:pPr lvl="1">
              <a:buFont typeface="Wingdings" panose="05000000000000000000" pitchFamily="2" charset="2"/>
              <a:buChar char="ü"/>
            </a:pPr>
            <a:r>
              <a:rPr lang="en-US" dirty="0" smtClean="0"/>
              <a:t>Environmental sensitivity</a:t>
            </a:r>
          </a:p>
          <a:p>
            <a:pPr lvl="1">
              <a:buFont typeface="Wingdings" panose="05000000000000000000" pitchFamily="2" charset="2"/>
              <a:buChar char="ü"/>
            </a:pPr>
            <a:r>
              <a:rPr lang="en-US" dirty="0" smtClean="0"/>
              <a:t>Sensitivity </a:t>
            </a:r>
            <a:r>
              <a:rPr lang="en-US" dirty="0"/>
              <a:t>to follower </a:t>
            </a:r>
            <a:r>
              <a:rPr lang="en-US" dirty="0" smtClean="0"/>
              <a:t>needs</a:t>
            </a:r>
          </a:p>
          <a:p>
            <a:pPr lvl="1">
              <a:buFont typeface="Wingdings" panose="05000000000000000000" pitchFamily="2" charset="2"/>
              <a:buChar char="ü"/>
            </a:pPr>
            <a:r>
              <a:rPr lang="en-IN" dirty="0" smtClean="0"/>
              <a:t>Unconventional </a:t>
            </a:r>
            <a:r>
              <a:rPr lang="en-IN" dirty="0"/>
              <a:t>behaviour</a:t>
            </a:r>
            <a:endParaRPr lang="en-US"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3847" y="1143000"/>
            <a:ext cx="8229600" cy="1143000"/>
          </a:xfrm>
        </p:spPr>
        <p:txBody>
          <a:bodyPr/>
          <a:lstStyle/>
          <a:p>
            <a:r>
              <a:rPr lang="en-CA" dirty="0" smtClean="0"/>
              <a:t>Turnaround Leadership</a:t>
            </a:r>
            <a:endParaRPr lang="en-CA" dirty="0"/>
          </a:p>
        </p:txBody>
      </p:sp>
      <p:sp>
        <p:nvSpPr>
          <p:cNvPr id="3" name="Content Placeholder 2"/>
          <p:cNvSpPr>
            <a:spLocks noGrp="1"/>
          </p:cNvSpPr>
          <p:nvPr>
            <p:ph idx="1"/>
          </p:nvPr>
        </p:nvSpPr>
        <p:spPr>
          <a:xfrm>
            <a:off x="1227970" y="2514600"/>
            <a:ext cx="6801353" cy="2952750"/>
          </a:xfrm>
        </p:spPr>
        <p:txBody>
          <a:bodyPr/>
          <a:lstStyle/>
          <a:p>
            <a:r>
              <a:rPr lang="en-IN" dirty="0"/>
              <a:t>In leading a company that requires turning </a:t>
            </a:r>
            <a:r>
              <a:rPr lang="en-IN" dirty="0" smtClean="0"/>
              <a:t>around</a:t>
            </a:r>
            <a:r>
              <a:rPr lang="en-IN" b="1" dirty="0" smtClean="0"/>
              <a:t>:</a:t>
            </a:r>
          </a:p>
          <a:p>
            <a:pPr lvl="1"/>
            <a:r>
              <a:rPr lang="en-IN" dirty="0"/>
              <a:t>Dialogue with customers and employees </a:t>
            </a:r>
            <a:endParaRPr lang="en-IN" dirty="0" smtClean="0"/>
          </a:p>
          <a:p>
            <a:pPr lvl="1"/>
            <a:r>
              <a:rPr lang="en-IN" dirty="0"/>
              <a:t>Re-focus strategy </a:t>
            </a:r>
            <a:endParaRPr lang="en-IN" dirty="0" smtClean="0"/>
          </a:p>
          <a:p>
            <a:pPr lvl="1"/>
            <a:r>
              <a:rPr lang="en-IN" dirty="0"/>
              <a:t>Add value to  </a:t>
            </a:r>
            <a:r>
              <a:rPr lang="en-IN" dirty="0" smtClean="0"/>
              <a:t>customers</a:t>
            </a:r>
          </a:p>
          <a:p>
            <a:pPr lvl="1"/>
            <a:r>
              <a:rPr lang="en-IN" dirty="0"/>
              <a:t>Be honest and realistic</a:t>
            </a:r>
            <a:endParaRPr lang="en-CA" dirty="0" smtClean="0"/>
          </a:p>
          <a:p>
            <a:r>
              <a:rPr lang="en-CA" dirty="0" smtClean="0"/>
              <a:t>Examples: Blackberry / Girl Scouts of America</a:t>
            </a:r>
            <a:endParaRPr lang="en-CA" dirty="0"/>
          </a:p>
        </p:txBody>
      </p:sp>
    </p:spTree>
    <p:extLst>
      <p:ext uri="{BB962C8B-B14F-4D97-AF65-F5344CB8AC3E}">
        <p14:creationId xmlns:p14="http://schemas.microsoft.com/office/powerpoint/2010/main" val="4507218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a:xfrm>
            <a:off x="499889" y="1295400"/>
            <a:ext cx="8229600" cy="1143000"/>
          </a:xfrm>
        </p:spPr>
        <p:txBody>
          <a:bodyPr/>
          <a:lstStyle/>
          <a:p>
            <a:r>
              <a:rPr lang="en-US" smtClean="0"/>
              <a:t>Gender and Leadership</a:t>
            </a:r>
            <a:endParaRPr lang="en-US" dirty="0" smtClean="0"/>
          </a:p>
        </p:txBody>
      </p:sp>
      <p:sp>
        <p:nvSpPr>
          <p:cNvPr id="32771" name="Rectangle 5"/>
          <p:cNvSpPr>
            <a:spLocks noGrp="1" noChangeArrowheads="1"/>
          </p:cNvSpPr>
          <p:nvPr>
            <p:ph idx="1"/>
          </p:nvPr>
        </p:nvSpPr>
        <p:spPr>
          <a:xfrm>
            <a:off x="512381" y="2438400"/>
            <a:ext cx="8229600" cy="3810000"/>
          </a:xfrm>
        </p:spPr>
        <p:txBody>
          <a:bodyPr/>
          <a:lstStyle/>
          <a:p>
            <a:r>
              <a:rPr lang="en-US" dirty="0" smtClean="0"/>
              <a:t>The number of women managers is rising but still relatively low in top levels.</a:t>
            </a:r>
          </a:p>
          <a:p>
            <a:r>
              <a:rPr lang="en-US" dirty="0" smtClean="0"/>
              <a:t>Stereotypes suggest: </a:t>
            </a:r>
          </a:p>
          <a:p>
            <a:pPr lvl="1"/>
            <a:r>
              <a:rPr lang="en-US" dirty="0" smtClean="0"/>
              <a:t>Women are </a:t>
            </a:r>
            <a:r>
              <a:rPr lang="en-US" b="1" dirty="0" smtClean="0"/>
              <a:t>supportive </a:t>
            </a:r>
            <a:r>
              <a:rPr lang="en-US" dirty="0" smtClean="0"/>
              <a:t>and concerned with interpersonal relations. Men are seen as </a:t>
            </a:r>
            <a:r>
              <a:rPr lang="en-US" b="1" dirty="0" smtClean="0"/>
              <a:t>task-focused</a:t>
            </a:r>
            <a:r>
              <a:rPr lang="en-US" dirty="0" smtClean="0"/>
              <a:t>.</a:t>
            </a:r>
          </a:p>
          <a:p>
            <a:r>
              <a:rPr lang="en-US" dirty="0" smtClean="0"/>
              <a:t>Research indicates that there is </a:t>
            </a:r>
            <a:r>
              <a:rPr lang="en-US" b="1" dirty="0" smtClean="0"/>
              <a:t>no gender-based difference in leadership effectiveness.</a:t>
            </a:r>
          </a:p>
          <a:p>
            <a:r>
              <a:rPr lang="en-US" dirty="0" smtClean="0"/>
              <a:t>Women tend to be more </a:t>
            </a:r>
            <a:r>
              <a:rPr lang="en-US" b="1" dirty="0" smtClean="0"/>
              <a:t>participative</a:t>
            </a:r>
            <a:r>
              <a:rPr lang="en-US" dirty="0" smtClean="0"/>
              <a:t> than men.</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0086" y="1295400"/>
            <a:ext cx="8229600" cy="1143000"/>
          </a:xfrm>
        </p:spPr>
        <p:txBody>
          <a:bodyPr/>
          <a:lstStyle/>
          <a:p>
            <a:r>
              <a:rPr lang="en-CA" dirty="0" smtClean="0">
                <a:solidFill>
                  <a:schemeClr val="tx1"/>
                </a:solidFill>
              </a:rPr>
              <a:t>Leadership Styles Across Cultures</a:t>
            </a:r>
            <a:endParaRPr lang="en-CA" dirty="0">
              <a:solidFill>
                <a:schemeClr val="tx1"/>
              </a:solidFill>
            </a:endParaRPr>
          </a:p>
        </p:txBody>
      </p:sp>
      <p:sp>
        <p:nvSpPr>
          <p:cNvPr id="33795" name="Rectangle 3"/>
          <p:cNvSpPr>
            <a:spLocks noGrp="1" noChangeArrowheads="1"/>
          </p:cNvSpPr>
          <p:nvPr>
            <p:ph idx="1"/>
          </p:nvPr>
        </p:nvSpPr>
        <p:spPr/>
        <p:txBody>
          <a:bodyPr/>
          <a:lstStyle/>
          <a:p>
            <a:r>
              <a:rPr lang="en-US" dirty="0" smtClean="0">
                <a:solidFill>
                  <a:schemeClr val="tx1"/>
                </a:solidFill>
              </a:rPr>
              <a:t>European managers tend to be more people-oriented than American or Japanese managers.</a:t>
            </a:r>
          </a:p>
          <a:p>
            <a:r>
              <a:rPr lang="en-US" dirty="0" smtClean="0">
                <a:solidFill>
                  <a:schemeClr val="tx1"/>
                </a:solidFill>
              </a:rPr>
              <a:t>Japanese culture is very collective-oriented, while American’s tend to focus more on profitability.</a:t>
            </a:r>
          </a:p>
          <a:p>
            <a:r>
              <a:rPr lang="en-US" dirty="0" smtClean="0">
                <a:solidFill>
                  <a:schemeClr val="tx1"/>
                </a:solidFill>
              </a:rPr>
              <a:t>Time horizons also are affected by cultures.</a:t>
            </a:r>
          </a:p>
          <a:p>
            <a:pPr lvl="1"/>
            <a:r>
              <a:rPr lang="en-US" dirty="0" smtClean="0">
                <a:solidFill>
                  <a:schemeClr val="tx1"/>
                </a:solidFill>
              </a:rPr>
              <a:t>Canadian and U.S. firms often focus on short-run efforts.</a:t>
            </a:r>
          </a:p>
          <a:p>
            <a:pPr lvl="1"/>
            <a:r>
              <a:rPr lang="en-US" dirty="0" smtClean="0">
                <a:solidFill>
                  <a:schemeClr val="tx1"/>
                </a:solidFill>
              </a:rPr>
              <a:t>Japanese firms take a longer-term outlook.</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98640" y="1371600"/>
            <a:ext cx="8229600" cy="1143000"/>
          </a:xfrm>
        </p:spPr>
        <p:txBody>
          <a:bodyPr/>
          <a:lstStyle/>
          <a:p>
            <a:r>
              <a:rPr lang="en-CA" dirty="0" smtClean="0"/>
              <a:t>Emotional Intelligence </a:t>
            </a:r>
            <a:br>
              <a:rPr lang="en-CA" dirty="0" smtClean="0"/>
            </a:br>
            <a:r>
              <a:rPr lang="en-CA" dirty="0" smtClean="0"/>
              <a:t>and Leadership</a:t>
            </a:r>
            <a:endParaRPr lang="en-CA" dirty="0"/>
          </a:p>
        </p:txBody>
      </p:sp>
      <p:sp>
        <p:nvSpPr>
          <p:cNvPr id="33795" name="Rectangle 3"/>
          <p:cNvSpPr>
            <a:spLocks noGrp="1" noChangeArrowheads="1"/>
          </p:cNvSpPr>
          <p:nvPr>
            <p:ph idx="1"/>
          </p:nvPr>
        </p:nvSpPr>
        <p:spPr>
          <a:xfrm>
            <a:off x="938460" y="3124200"/>
            <a:ext cx="7349960" cy="2952750"/>
          </a:xfrm>
        </p:spPr>
        <p:txBody>
          <a:bodyPr/>
          <a:lstStyle/>
          <a:p>
            <a:r>
              <a:rPr lang="en-CA" b="1" dirty="0" smtClean="0"/>
              <a:t>Emotional intelligence </a:t>
            </a:r>
            <a:r>
              <a:rPr lang="en-CA" dirty="0" smtClean="0"/>
              <a:t>is the ability to understand and manage one’s own moods and emotions and the moods and emotions of other people.</a:t>
            </a:r>
            <a:endParaRPr lang="en-US" dirty="0" smtClean="0"/>
          </a:p>
        </p:txBody>
      </p:sp>
    </p:spTree>
    <p:extLst>
      <p:ext uri="{BB962C8B-B14F-4D97-AF65-F5344CB8AC3E}">
        <p14:creationId xmlns:p14="http://schemas.microsoft.com/office/powerpoint/2010/main" val="992314745"/>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0086" y="1219200"/>
            <a:ext cx="8229600" cy="1143000"/>
          </a:xfrm>
        </p:spPr>
        <p:txBody>
          <a:bodyPr/>
          <a:lstStyle/>
          <a:p>
            <a:r>
              <a:rPr lang="en-CA" dirty="0" smtClean="0"/>
              <a:t>Emotional Intelligence </a:t>
            </a:r>
            <a:br>
              <a:rPr lang="en-CA" dirty="0" smtClean="0"/>
            </a:br>
            <a:r>
              <a:rPr lang="en-CA" dirty="0" smtClean="0"/>
              <a:t>and Leadership</a:t>
            </a:r>
            <a:endParaRPr lang="en-CA" dirty="0"/>
          </a:p>
        </p:txBody>
      </p:sp>
      <p:sp>
        <p:nvSpPr>
          <p:cNvPr id="33795" name="Rectangle 3"/>
          <p:cNvSpPr>
            <a:spLocks noGrp="1" noChangeArrowheads="1"/>
          </p:cNvSpPr>
          <p:nvPr>
            <p:ph idx="1"/>
          </p:nvPr>
        </p:nvSpPr>
        <p:spPr>
          <a:xfrm>
            <a:off x="530086" y="2743200"/>
            <a:ext cx="8229600" cy="3352799"/>
          </a:xfrm>
        </p:spPr>
        <p:txBody>
          <a:bodyPr/>
          <a:lstStyle/>
          <a:p>
            <a:r>
              <a:rPr lang="en-US" dirty="0" smtClean="0"/>
              <a:t>Ways to Cultivate Emotional Intelligence</a:t>
            </a:r>
            <a:endParaRPr lang="en-CA" dirty="0" smtClean="0"/>
          </a:p>
          <a:p>
            <a:pPr lvl="1">
              <a:buSzPct val="85000"/>
            </a:pPr>
            <a:r>
              <a:rPr lang="en-US" dirty="0" smtClean="0"/>
              <a:t>Develop self-awareness, including managing your emotions.</a:t>
            </a:r>
            <a:endParaRPr lang="en-CA" dirty="0" smtClean="0"/>
          </a:p>
          <a:p>
            <a:pPr lvl="1">
              <a:buSzPct val="85000"/>
            </a:pPr>
            <a:r>
              <a:rPr lang="en-US" dirty="0" smtClean="0"/>
              <a:t>Marshall your positive emotions and passions for a full life. </a:t>
            </a:r>
            <a:endParaRPr lang="en-CA" dirty="0" smtClean="0"/>
          </a:p>
          <a:p>
            <a:pPr lvl="1">
              <a:buSzPct val="85000"/>
            </a:pPr>
            <a:r>
              <a:rPr lang="en-US" dirty="0" smtClean="0"/>
              <a:t>Develop empathy, sensing how other people are feeling and a general social awareness, and, put that all together during social interactions.</a:t>
            </a:r>
            <a:endParaRPr lang="en-CA" dirty="0" smtClean="0"/>
          </a:p>
          <a:p>
            <a:endParaRPr lang="en-US" dirty="0" smtClean="0"/>
          </a:p>
        </p:txBody>
      </p:sp>
    </p:spTree>
    <p:extLst>
      <p:ext uri="{BB962C8B-B14F-4D97-AF65-F5344CB8AC3E}">
        <p14:creationId xmlns:p14="http://schemas.microsoft.com/office/powerpoint/2010/main" val="324738391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Summary and Review</a:t>
            </a:r>
            <a:endParaRPr lang="en-CA" dirty="0"/>
          </a:p>
        </p:txBody>
      </p:sp>
      <p:sp>
        <p:nvSpPr>
          <p:cNvPr id="3" name="Content Placeholder 2"/>
          <p:cNvSpPr>
            <a:spLocks noGrp="1"/>
          </p:cNvSpPr>
          <p:nvPr>
            <p:ph idx="1"/>
          </p:nvPr>
        </p:nvSpPr>
        <p:spPr>
          <a:xfrm>
            <a:off x="493642" y="2362200"/>
            <a:ext cx="8497957" cy="3886199"/>
          </a:xfrm>
        </p:spPr>
        <p:txBody>
          <a:bodyPr/>
          <a:lstStyle/>
          <a:p>
            <a:pPr marL="0" indent="0">
              <a:buNone/>
            </a:pPr>
            <a:r>
              <a:rPr lang="en-IN" b="1" dirty="0"/>
              <a:t>LO1 The Nature of Leadership</a:t>
            </a:r>
            <a:r>
              <a:rPr lang="en-IN" dirty="0"/>
              <a:t> </a:t>
            </a:r>
            <a:endParaRPr lang="en-IN" dirty="0" smtClean="0"/>
          </a:p>
          <a:p>
            <a:r>
              <a:rPr lang="en-IN" dirty="0" smtClean="0"/>
              <a:t>Leadership </a:t>
            </a:r>
            <a:r>
              <a:rPr lang="en-IN" dirty="0"/>
              <a:t>is different from management. </a:t>
            </a:r>
            <a:endParaRPr lang="en-IN" dirty="0" smtClean="0"/>
          </a:p>
          <a:p>
            <a:r>
              <a:rPr lang="en-IN" dirty="0" smtClean="0"/>
              <a:t>Leaders </a:t>
            </a:r>
            <a:r>
              <a:rPr lang="en-IN" dirty="0"/>
              <a:t>have their own personal leadership style that influences how they go about planning, organizing and controlling. </a:t>
            </a:r>
            <a:endParaRPr lang="en-IN" dirty="0" smtClean="0"/>
          </a:p>
          <a:p>
            <a:r>
              <a:rPr lang="en-IN" dirty="0" smtClean="0"/>
              <a:t>Leaders </a:t>
            </a:r>
            <a:r>
              <a:rPr lang="en-IN" dirty="0"/>
              <a:t>are able to influence others because they possess </a:t>
            </a:r>
            <a:r>
              <a:rPr lang="en-IN" dirty="0" smtClean="0"/>
              <a:t>power</a:t>
            </a:r>
          </a:p>
          <a:p>
            <a:r>
              <a:rPr lang="en-IN" dirty="0" smtClean="0"/>
              <a:t>The </a:t>
            </a:r>
            <a:r>
              <a:rPr lang="en-IN" dirty="0"/>
              <a:t>five types of power available to managers are </a:t>
            </a:r>
            <a:r>
              <a:rPr lang="en-IN" i="1" dirty="0"/>
              <a:t>legitimate power, reward power, coercive power, expert power,</a:t>
            </a:r>
            <a:r>
              <a:rPr lang="en-IN" dirty="0"/>
              <a:t> and </a:t>
            </a:r>
            <a:r>
              <a:rPr lang="en-IN" i="1" dirty="0"/>
              <a:t>referent power</a:t>
            </a:r>
            <a:endParaRPr lang="en-CA" dirty="0"/>
          </a:p>
        </p:txBody>
      </p:sp>
    </p:spTree>
    <p:extLst>
      <p:ext uri="{BB962C8B-B14F-4D97-AF65-F5344CB8AC3E}">
        <p14:creationId xmlns:p14="http://schemas.microsoft.com/office/powerpoint/2010/main" val="1774980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1143000"/>
            <a:ext cx="8229600" cy="1143000"/>
          </a:xfrm>
        </p:spPr>
        <p:txBody>
          <a:bodyPr/>
          <a:lstStyle/>
          <a:p>
            <a:r>
              <a:rPr lang="en-CA" dirty="0" smtClean="0"/>
              <a:t>Summary and Review</a:t>
            </a:r>
            <a:endParaRPr lang="en-CA" dirty="0"/>
          </a:p>
        </p:txBody>
      </p:sp>
      <p:sp>
        <p:nvSpPr>
          <p:cNvPr id="3" name="Content Placeholder 2"/>
          <p:cNvSpPr>
            <a:spLocks noGrp="1"/>
          </p:cNvSpPr>
          <p:nvPr>
            <p:ph idx="1"/>
          </p:nvPr>
        </p:nvSpPr>
        <p:spPr>
          <a:xfrm>
            <a:off x="493643" y="2590800"/>
            <a:ext cx="8497957" cy="3886199"/>
          </a:xfrm>
        </p:spPr>
        <p:txBody>
          <a:bodyPr/>
          <a:lstStyle/>
          <a:p>
            <a:pPr marL="0" indent="0">
              <a:buNone/>
            </a:pPr>
            <a:r>
              <a:rPr lang="en-IN" b="1" dirty="0"/>
              <a:t>LO2 Early Models of Leadership</a:t>
            </a:r>
            <a:r>
              <a:rPr lang="en-IN" dirty="0"/>
              <a:t> </a:t>
            </a:r>
            <a:endParaRPr lang="en-IN" dirty="0" smtClean="0"/>
          </a:p>
          <a:p>
            <a:r>
              <a:rPr lang="en-IN" dirty="0" smtClean="0"/>
              <a:t>The </a:t>
            </a:r>
            <a:r>
              <a:rPr lang="en-IN" i="1" dirty="0"/>
              <a:t>trait model</a:t>
            </a:r>
            <a:r>
              <a:rPr lang="en-IN" dirty="0"/>
              <a:t> of leadership describes personal characteristics or traits that contribute to effective leadership. </a:t>
            </a:r>
            <a:endParaRPr lang="en-IN" dirty="0" smtClean="0"/>
          </a:p>
          <a:p>
            <a:r>
              <a:rPr lang="en-IN" dirty="0" smtClean="0"/>
              <a:t>The </a:t>
            </a:r>
            <a:r>
              <a:rPr lang="en-IN" i="1" dirty="0"/>
              <a:t>behaviour model</a:t>
            </a:r>
            <a:r>
              <a:rPr lang="en-IN" dirty="0"/>
              <a:t> of leadership describes two kinds of behaviour that most leaders engage in: consideration or employee-oriented leaders and initiating structure or production-oriented leaders. </a:t>
            </a:r>
            <a:endParaRPr lang="en-CA" dirty="0"/>
          </a:p>
        </p:txBody>
      </p:sp>
    </p:spTree>
    <p:extLst>
      <p:ext uri="{BB962C8B-B14F-4D97-AF65-F5344CB8AC3E}">
        <p14:creationId xmlns:p14="http://schemas.microsoft.com/office/powerpoint/2010/main" val="3258356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838200"/>
            <a:ext cx="8229600" cy="1143000"/>
          </a:xfrm>
        </p:spPr>
        <p:txBody>
          <a:bodyPr/>
          <a:lstStyle/>
          <a:p>
            <a:r>
              <a:rPr lang="en-CA" dirty="0" smtClean="0"/>
              <a:t>Summary and Review</a:t>
            </a:r>
            <a:endParaRPr lang="en-CA" dirty="0"/>
          </a:p>
        </p:txBody>
      </p:sp>
      <p:sp>
        <p:nvSpPr>
          <p:cNvPr id="3" name="Content Placeholder 2"/>
          <p:cNvSpPr>
            <a:spLocks noGrp="1"/>
          </p:cNvSpPr>
          <p:nvPr>
            <p:ph idx="1"/>
          </p:nvPr>
        </p:nvSpPr>
        <p:spPr>
          <a:xfrm>
            <a:off x="493643" y="2133600"/>
            <a:ext cx="8497957" cy="3886199"/>
          </a:xfrm>
        </p:spPr>
        <p:txBody>
          <a:bodyPr/>
          <a:lstStyle/>
          <a:p>
            <a:pPr marL="0" indent="0">
              <a:buNone/>
            </a:pPr>
            <a:r>
              <a:rPr lang="en-US" b="1" dirty="0"/>
              <a:t>LO3 Contingency Models of Leadership</a:t>
            </a:r>
            <a:r>
              <a:rPr lang="en-US" dirty="0"/>
              <a:t> </a:t>
            </a:r>
            <a:endParaRPr lang="en-US" dirty="0" smtClean="0"/>
          </a:p>
          <a:p>
            <a:r>
              <a:rPr lang="en-US" sz="2000" i="1" dirty="0" smtClean="0"/>
              <a:t>Fiedler’s </a:t>
            </a:r>
            <a:r>
              <a:rPr lang="en-US" sz="2000" i="1" dirty="0"/>
              <a:t>contingency model</a:t>
            </a:r>
            <a:r>
              <a:rPr lang="en-US" sz="2000" dirty="0"/>
              <a:t> explains why managers may be effective leaders in one situation and ineffective in another</a:t>
            </a:r>
            <a:r>
              <a:rPr lang="en-US" sz="2000" dirty="0" smtClean="0"/>
              <a:t>.</a:t>
            </a:r>
          </a:p>
          <a:p>
            <a:r>
              <a:rPr lang="en-US" sz="2000" i="1" dirty="0" smtClean="0"/>
              <a:t>Hersey-Blanchard’s </a:t>
            </a:r>
            <a:r>
              <a:rPr lang="en-US" sz="2000" i="1" dirty="0"/>
              <a:t>Situational Leadership </a:t>
            </a:r>
            <a:r>
              <a:rPr lang="en-US" sz="2000" dirty="0"/>
              <a:t>theory examines the need for leaders to adjust their style to match their followers’ level of ability and motivation. </a:t>
            </a:r>
            <a:endParaRPr lang="en-US" sz="2000" dirty="0" smtClean="0"/>
          </a:p>
          <a:p>
            <a:r>
              <a:rPr lang="en-US" sz="2000" i="1" dirty="0" smtClean="0"/>
              <a:t>Path-goal </a:t>
            </a:r>
            <a:r>
              <a:rPr lang="en-US" sz="2000" i="1" dirty="0"/>
              <a:t>theory</a:t>
            </a:r>
            <a:r>
              <a:rPr lang="en-US" sz="2000" dirty="0"/>
              <a:t> describes how effective managers motivate their subordinates by clarifying the paths to goal attainment. </a:t>
            </a:r>
            <a:endParaRPr lang="en-US" sz="2000" dirty="0" smtClean="0"/>
          </a:p>
          <a:p>
            <a:r>
              <a:rPr lang="en-US" sz="2000" dirty="0" smtClean="0"/>
              <a:t>The </a:t>
            </a:r>
            <a:r>
              <a:rPr lang="en-US" sz="2000" i="1" dirty="0"/>
              <a:t>leader substitutes model</a:t>
            </a:r>
            <a:r>
              <a:rPr lang="en-US" sz="2000" dirty="0"/>
              <a:t> suggests that sometimes managers do not have to play a leadership role because their subordinates perform highly without the manager having to exert influence over them.</a:t>
            </a:r>
            <a:endParaRPr lang="en-CA" sz="2000" dirty="0"/>
          </a:p>
        </p:txBody>
      </p:sp>
    </p:spTree>
    <p:extLst>
      <p:ext uri="{BB962C8B-B14F-4D97-AF65-F5344CB8AC3E}">
        <p14:creationId xmlns:p14="http://schemas.microsoft.com/office/powerpoint/2010/main" val="3724990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990600"/>
            <a:ext cx="8229600" cy="1143000"/>
          </a:xfrm>
        </p:spPr>
        <p:txBody>
          <a:bodyPr/>
          <a:lstStyle/>
          <a:p>
            <a:r>
              <a:rPr lang="en-CA" dirty="0" smtClean="0"/>
              <a:t>Summary and Review</a:t>
            </a:r>
            <a:endParaRPr lang="en-CA" dirty="0"/>
          </a:p>
        </p:txBody>
      </p:sp>
      <p:sp>
        <p:nvSpPr>
          <p:cNvPr id="3" name="Content Placeholder 2"/>
          <p:cNvSpPr>
            <a:spLocks noGrp="1"/>
          </p:cNvSpPr>
          <p:nvPr>
            <p:ph idx="1"/>
          </p:nvPr>
        </p:nvSpPr>
        <p:spPr>
          <a:xfrm>
            <a:off x="493643" y="2286000"/>
            <a:ext cx="8497957" cy="3886199"/>
          </a:xfrm>
        </p:spPr>
        <p:txBody>
          <a:bodyPr/>
          <a:lstStyle/>
          <a:p>
            <a:pPr marL="0" indent="0">
              <a:buNone/>
            </a:pPr>
            <a:r>
              <a:rPr lang="en-US" b="1" dirty="0"/>
              <a:t>LO4 Visionary Models of Leadership</a:t>
            </a:r>
            <a:r>
              <a:rPr lang="en-US" dirty="0"/>
              <a:t> </a:t>
            </a:r>
            <a:endParaRPr lang="en-US" dirty="0" smtClean="0"/>
          </a:p>
          <a:p>
            <a:r>
              <a:rPr lang="en-US" sz="2000" dirty="0" smtClean="0"/>
              <a:t>Transactional </a:t>
            </a:r>
            <a:r>
              <a:rPr lang="en-US" sz="2000" dirty="0"/>
              <a:t>leaders </a:t>
            </a:r>
            <a:r>
              <a:rPr lang="en-US" sz="2000" dirty="0" smtClean="0"/>
              <a:t>motivate </a:t>
            </a:r>
            <a:r>
              <a:rPr lang="en-US" sz="2000" dirty="0"/>
              <a:t>their subordinates to meet expectations by rewarding high performance and extinguishing undesirable </a:t>
            </a:r>
            <a:r>
              <a:rPr lang="en-US" sz="2000" dirty="0" err="1"/>
              <a:t>behaviours</a:t>
            </a:r>
            <a:r>
              <a:rPr lang="en-US" sz="2000" dirty="0" smtClean="0"/>
              <a:t>,</a:t>
            </a:r>
          </a:p>
          <a:p>
            <a:r>
              <a:rPr lang="en-US" sz="2000" i="1" dirty="0"/>
              <a:t>T</a:t>
            </a:r>
            <a:r>
              <a:rPr lang="en-US" sz="2000" i="1" dirty="0" smtClean="0"/>
              <a:t>ransformational </a:t>
            </a:r>
            <a:r>
              <a:rPr lang="en-US" sz="2000" i="1" dirty="0"/>
              <a:t>leadership</a:t>
            </a:r>
            <a:r>
              <a:rPr lang="en-US" sz="2000" dirty="0"/>
              <a:t> occurs when managers have dramatic effects on their subordinates and on the organization as a whole </a:t>
            </a:r>
            <a:endParaRPr lang="en-US" sz="2000" dirty="0" smtClean="0"/>
          </a:p>
          <a:p>
            <a:r>
              <a:rPr lang="en-US" sz="2000" i="1" dirty="0" smtClean="0"/>
              <a:t>Charismatic </a:t>
            </a:r>
            <a:r>
              <a:rPr lang="en-US" sz="2000" i="1" dirty="0"/>
              <a:t>leadership</a:t>
            </a:r>
            <a:r>
              <a:rPr lang="en-US" sz="2000" dirty="0"/>
              <a:t> inspires extra-ordinary performance by followers by articulating a vision that challenges the status quo and </a:t>
            </a:r>
            <a:r>
              <a:rPr lang="en-US" sz="2000" dirty="0" err="1"/>
              <a:t>relys</a:t>
            </a:r>
            <a:r>
              <a:rPr lang="en-US" sz="2000" dirty="0"/>
              <a:t> heavily on referent power. </a:t>
            </a:r>
            <a:endParaRPr lang="en-US" sz="2000" dirty="0" smtClean="0"/>
          </a:p>
          <a:p>
            <a:r>
              <a:rPr lang="en-US" sz="2000" i="1" dirty="0" smtClean="0"/>
              <a:t>Turnaround </a:t>
            </a:r>
            <a:r>
              <a:rPr lang="en-US" sz="2000" i="1" dirty="0"/>
              <a:t>leadership</a:t>
            </a:r>
            <a:r>
              <a:rPr lang="en-US" sz="2000" dirty="0"/>
              <a:t> relies on seeing a better future for struggling organizations and making the necessary changes to achieve renewed success.</a:t>
            </a:r>
            <a:endParaRPr lang="en-CA" sz="2000" dirty="0"/>
          </a:p>
        </p:txBody>
      </p:sp>
    </p:spTree>
    <p:extLst>
      <p:ext uri="{BB962C8B-B14F-4D97-AF65-F5344CB8AC3E}">
        <p14:creationId xmlns:p14="http://schemas.microsoft.com/office/powerpoint/2010/main" val="24234246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643" y="990600"/>
            <a:ext cx="8229600" cy="1143000"/>
          </a:xfrm>
        </p:spPr>
        <p:txBody>
          <a:bodyPr/>
          <a:lstStyle/>
          <a:p>
            <a:r>
              <a:rPr lang="en-CA" dirty="0" smtClean="0"/>
              <a:t>Summary and Review</a:t>
            </a:r>
            <a:endParaRPr lang="en-CA" dirty="0"/>
          </a:p>
        </p:txBody>
      </p:sp>
      <p:sp>
        <p:nvSpPr>
          <p:cNvPr id="3" name="Content Placeholder 2"/>
          <p:cNvSpPr>
            <a:spLocks noGrp="1"/>
          </p:cNvSpPr>
          <p:nvPr>
            <p:ph idx="1"/>
          </p:nvPr>
        </p:nvSpPr>
        <p:spPr>
          <a:xfrm>
            <a:off x="493643" y="2286000"/>
            <a:ext cx="8497957" cy="3886199"/>
          </a:xfrm>
        </p:spPr>
        <p:txBody>
          <a:bodyPr/>
          <a:lstStyle/>
          <a:p>
            <a:pPr marL="0" indent="0">
              <a:buNone/>
            </a:pPr>
            <a:r>
              <a:rPr lang="en-US" b="1" dirty="0"/>
              <a:t>LO5 Gender, Culture, Emotional Intelligence, and Leadership</a:t>
            </a:r>
            <a:r>
              <a:rPr lang="en-US" dirty="0"/>
              <a:t> </a:t>
            </a:r>
            <a:endParaRPr lang="en-US" dirty="0" smtClean="0"/>
          </a:p>
          <a:p>
            <a:r>
              <a:rPr lang="en-US" sz="2200" dirty="0" smtClean="0"/>
              <a:t>Female </a:t>
            </a:r>
            <a:r>
              <a:rPr lang="en-US" sz="2200" dirty="0"/>
              <a:t>and male managers do not differ in the leadership </a:t>
            </a:r>
            <a:r>
              <a:rPr lang="en-US" sz="2200" dirty="0" err="1"/>
              <a:t>behaviours</a:t>
            </a:r>
            <a:r>
              <a:rPr lang="en-US" sz="2200" dirty="0"/>
              <a:t> that they </a:t>
            </a:r>
            <a:r>
              <a:rPr lang="en-US" sz="2200" dirty="0" smtClean="0"/>
              <a:t>perform. </a:t>
            </a:r>
          </a:p>
          <a:p>
            <a:r>
              <a:rPr lang="en-US" sz="2200" dirty="0" smtClean="0"/>
              <a:t>Female </a:t>
            </a:r>
            <a:r>
              <a:rPr lang="en-US" sz="2200" dirty="0"/>
              <a:t>managers are sometimes more participative than are male </a:t>
            </a:r>
            <a:r>
              <a:rPr lang="en-US" sz="2200" dirty="0" smtClean="0"/>
              <a:t>managers.</a:t>
            </a:r>
          </a:p>
          <a:p>
            <a:r>
              <a:rPr lang="en-US" sz="2200" dirty="0" smtClean="0"/>
              <a:t>Studies </a:t>
            </a:r>
            <a:r>
              <a:rPr lang="en-US" sz="2200" dirty="0"/>
              <a:t>have found differences in leadership styles across </a:t>
            </a:r>
            <a:r>
              <a:rPr lang="en-US" sz="2200" dirty="0" smtClean="0"/>
              <a:t>cultures.</a:t>
            </a:r>
          </a:p>
          <a:p>
            <a:r>
              <a:rPr lang="en-US" sz="2200" i="1" dirty="0" smtClean="0"/>
              <a:t>Emotional </a:t>
            </a:r>
            <a:r>
              <a:rPr lang="en-US" sz="2200" i="1" dirty="0"/>
              <a:t>intelligence</a:t>
            </a:r>
            <a:r>
              <a:rPr lang="en-US" sz="2200" dirty="0"/>
              <a:t> has the potential to contribute to leadership effectiveness in multiple ways, including encouraging and supporting creativity among followers.</a:t>
            </a:r>
            <a:endParaRPr lang="en-CA" sz="2200" dirty="0"/>
          </a:p>
        </p:txBody>
      </p:sp>
    </p:spTree>
    <p:extLst>
      <p:ext uri="{BB962C8B-B14F-4D97-AF65-F5344CB8AC3E}">
        <p14:creationId xmlns:p14="http://schemas.microsoft.com/office/powerpoint/2010/main" val="1135189763"/>
      </p:ext>
    </p:extLst>
  </p:cSld>
  <p:clrMapOvr>
    <a:masterClrMapping/>
  </p:clrMapOvr>
</p:sld>
</file>

<file path=ppt/theme/theme1.xml><?xml version="1.0" encoding="utf-8"?>
<a:theme xmlns:a="http://schemas.openxmlformats.org/drawingml/2006/main" name="McGraw Hill 2009">
  <a:themeElements>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McGraw Hill 2009">
  <a:themeElements>
    <a:clrScheme name="1_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1_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McGraw Hill 2009">
  <a:themeElements>
    <a:clrScheme name="2_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2_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McGraw Hill 2009">
  <a:themeElements>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McGraw Hill 2009">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cGraw Hill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cGraw Hill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cGraw Hill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cGraw Hill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cGraw Hill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cGraw Hill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cGraw Hill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cGraw Hill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cGraw Hill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cGraw Hill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cGraw Hill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cGraw Hill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1472215420</TotalTime>
  <Pages>21</Pages>
  <Words>2631</Words>
  <Application>Microsoft Office PowerPoint</Application>
  <PresentationFormat>On-screen Show (4:3)</PresentationFormat>
  <Paragraphs>296</Paragraphs>
  <Slides>32</Slides>
  <Notes>27</Notes>
  <HiddenSlides>0</HiddenSlides>
  <MMClips>0</MMClips>
  <ScaleCrop>false</ScaleCrop>
  <HeadingPairs>
    <vt:vector size="6" baseType="variant">
      <vt:variant>
        <vt:lpstr>Fonts Used</vt:lpstr>
      </vt:variant>
      <vt:variant>
        <vt:i4>6</vt:i4>
      </vt:variant>
      <vt:variant>
        <vt:lpstr>Theme</vt:lpstr>
      </vt:variant>
      <vt:variant>
        <vt:i4>6</vt:i4>
      </vt:variant>
      <vt:variant>
        <vt:lpstr>Slide Titles</vt:lpstr>
      </vt:variant>
      <vt:variant>
        <vt:i4>32</vt:i4>
      </vt:variant>
    </vt:vector>
  </HeadingPairs>
  <TitlesOfParts>
    <vt:vector size="44" baseType="lpstr">
      <vt:lpstr>Arial</vt:lpstr>
      <vt:lpstr>Arial Narrow</vt:lpstr>
      <vt:lpstr>Baskerville Old Face</vt:lpstr>
      <vt:lpstr>Symbol</vt:lpstr>
      <vt:lpstr>Times New Roman</vt:lpstr>
      <vt:lpstr>Wingdings</vt:lpstr>
      <vt:lpstr>McGraw Hill 2009</vt:lpstr>
      <vt:lpstr>3_McGraw Hill 2009</vt:lpstr>
      <vt:lpstr>4_McGraw Hill 2009</vt:lpstr>
      <vt:lpstr>1_McGraw Hill 2009</vt:lpstr>
      <vt:lpstr>2_McGraw Hill 2009</vt:lpstr>
      <vt:lpstr>5_McGraw Hill 2009</vt:lpstr>
      <vt:lpstr>PowerPoint Presentation</vt:lpstr>
      <vt:lpstr>Learning Outcomes</vt:lpstr>
      <vt:lpstr>The Nature of Leadership</vt:lpstr>
      <vt:lpstr>Leadership Style and Managerial Tasks</vt:lpstr>
      <vt:lpstr>PowerPoint Presentation</vt:lpstr>
      <vt:lpstr>Power: The Key to Leadership</vt:lpstr>
      <vt:lpstr>Early Models of Leadership </vt:lpstr>
      <vt:lpstr>Traits and Personal Characteristics</vt:lpstr>
      <vt:lpstr>The Behavioural Model</vt:lpstr>
      <vt:lpstr>PowerPoint Presentation</vt:lpstr>
      <vt:lpstr>PowerPoint Presentation</vt:lpstr>
      <vt:lpstr>PowerPoint Presentation</vt:lpstr>
      <vt:lpstr>PowerPoint Presentation</vt:lpstr>
      <vt:lpstr>Hersey-Blanchard’s  Situational Leadership Theory</vt:lpstr>
      <vt:lpstr>Hersey-Blanchard’s  Situational Leadership Theory</vt:lpstr>
      <vt:lpstr>PowerPoint Presentation</vt:lpstr>
      <vt:lpstr>PowerPoint Presentation</vt:lpstr>
      <vt:lpstr>PowerPoint Presentation</vt:lpstr>
      <vt:lpstr>Visionary Models of Leadership: Transactional Leadership</vt:lpstr>
      <vt:lpstr>PowerPoint Presentation</vt:lpstr>
      <vt:lpstr>PowerPoint Presentation</vt:lpstr>
      <vt:lpstr>Charismatic Leadership</vt:lpstr>
      <vt:lpstr>Turnaround Leadership</vt:lpstr>
      <vt:lpstr>Gender and Leadership</vt:lpstr>
      <vt:lpstr>Leadership Styles Across Cultures</vt:lpstr>
      <vt:lpstr>Emotional Intelligence  and Leadership</vt:lpstr>
      <vt:lpstr>Emotional Intelligence  and Leadership</vt:lpstr>
      <vt:lpstr>Summary and Review</vt:lpstr>
      <vt:lpstr>Summary and Review</vt:lpstr>
      <vt:lpstr>Summary and Review</vt:lpstr>
      <vt:lpstr>Summary and Review</vt:lpstr>
      <vt:lpstr>Summary and Review</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13</dc:title>
  <dc:creator>Authorized Gateway Customer</dc:creator>
  <cp:lastModifiedBy>Sandra Wellman</cp:lastModifiedBy>
  <cp:revision>144</cp:revision>
  <cp:lastPrinted>1997-07-16T16:12:42Z</cp:lastPrinted>
  <dcterms:created xsi:type="dcterms:W3CDTF">1997-05-26T14:00:24Z</dcterms:created>
  <dcterms:modified xsi:type="dcterms:W3CDTF">2016-02-05T02:46:25Z</dcterms:modified>
</cp:coreProperties>
</file>