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26"/>
  </p:notesMasterIdLst>
  <p:handoutMasterIdLst>
    <p:handoutMasterId r:id="rId27"/>
  </p:handoutMasterIdLst>
  <p:sldIdLst>
    <p:sldId id="257" r:id="rId2"/>
    <p:sldId id="258" r:id="rId3"/>
    <p:sldId id="259" r:id="rId4"/>
    <p:sldId id="260" r:id="rId5"/>
    <p:sldId id="270" r:id="rId6"/>
    <p:sldId id="261" r:id="rId7"/>
    <p:sldId id="262" r:id="rId8"/>
    <p:sldId id="267" r:id="rId9"/>
    <p:sldId id="268" r:id="rId10"/>
    <p:sldId id="269" r:id="rId11"/>
    <p:sldId id="264" r:id="rId12"/>
    <p:sldId id="273" r:id="rId13"/>
    <p:sldId id="274" r:id="rId14"/>
    <p:sldId id="266" r:id="rId15"/>
    <p:sldId id="276" r:id="rId16"/>
    <p:sldId id="275" r:id="rId17"/>
    <p:sldId id="277" r:id="rId18"/>
    <p:sldId id="278" r:id="rId19"/>
    <p:sldId id="279" r:id="rId20"/>
    <p:sldId id="280" r:id="rId21"/>
    <p:sldId id="263" r:id="rId22"/>
    <p:sldId id="282" r:id="rId23"/>
    <p:sldId id="281" r:id="rId24"/>
    <p:sldId id="265" r:id="rId25"/>
  </p:sldIdLst>
  <p:sldSz cx="9144000" cy="6858000" type="screen4x3"/>
  <p:notesSz cx="7010400" cy="92964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45" d="100"/>
          <a:sy n="45" d="100"/>
        </p:scale>
        <p:origin x="-1236" y="-180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notesMaster" Target="notesMasters/notesMaster1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presProps" Target="pres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handoutMaster" Target="handoutMasters/handoutMaster1.xml"/><Relationship Id="rId30" Type="http://schemas.openxmlformats.org/officeDocument/2006/relationships/theme" Target="theme/theme1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3037840" cy="464820"/>
          </a:xfrm>
          <a:prstGeom prst="rect">
            <a:avLst/>
          </a:prstGeom>
        </p:spPr>
        <p:txBody>
          <a:bodyPr vert="horz" lIns="93177" tIns="46589" rIns="93177" bIns="46589" rtlCol="0"/>
          <a:lstStyle>
            <a:lvl1pPr algn="l">
              <a:defRPr sz="1200"/>
            </a:lvl1pPr>
          </a:lstStyle>
          <a:p>
            <a:endParaRPr lang="en-CA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970938" y="0"/>
            <a:ext cx="3037840" cy="464820"/>
          </a:xfrm>
          <a:prstGeom prst="rect">
            <a:avLst/>
          </a:prstGeom>
        </p:spPr>
        <p:txBody>
          <a:bodyPr vert="horz" lIns="93177" tIns="46589" rIns="93177" bIns="46589" rtlCol="0"/>
          <a:lstStyle>
            <a:lvl1pPr algn="r">
              <a:defRPr sz="1200"/>
            </a:lvl1pPr>
          </a:lstStyle>
          <a:p>
            <a:fld id="{CFE39058-8D40-46CB-87CB-09B9B3439460}" type="datetimeFigureOut">
              <a:rPr lang="en-CA" smtClean="0"/>
              <a:t>2012-01-20</a:t>
            </a:fld>
            <a:endParaRPr lang="en-CA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8829967"/>
            <a:ext cx="3037840" cy="464820"/>
          </a:xfrm>
          <a:prstGeom prst="rect">
            <a:avLst/>
          </a:prstGeom>
        </p:spPr>
        <p:txBody>
          <a:bodyPr vert="horz" lIns="93177" tIns="46589" rIns="93177" bIns="46589" rtlCol="0" anchor="b"/>
          <a:lstStyle>
            <a:lvl1pPr algn="l">
              <a:defRPr sz="1200"/>
            </a:lvl1pPr>
          </a:lstStyle>
          <a:p>
            <a:endParaRPr lang="en-CA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970938" y="8829967"/>
            <a:ext cx="3037840" cy="464820"/>
          </a:xfrm>
          <a:prstGeom prst="rect">
            <a:avLst/>
          </a:prstGeom>
        </p:spPr>
        <p:txBody>
          <a:bodyPr vert="horz" lIns="93177" tIns="46589" rIns="93177" bIns="46589" rtlCol="0" anchor="b"/>
          <a:lstStyle>
            <a:lvl1pPr algn="r">
              <a:defRPr sz="1200"/>
            </a:lvl1pPr>
          </a:lstStyle>
          <a:p>
            <a:fld id="{A7F6A582-32E4-448F-8045-7C35FF98E4D4}" type="slidenum">
              <a:rPr lang="en-CA" smtClean="0"/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3603506761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3037840" cy="464820"/>
          </a:xfrm>
          <a:prstGeom prst="rect">
            <a:avLst/>
          </a:prstGeom>
        </p:spPr>
        <p:txBody>
          <a:bodyPr vert="horz" lIns="93177" tIns="46589" rIns="93177" bIns="46589" rtlCol="0"/>
          <a:lstStyle>
            <a:lvl1pPr algn="l">
              <a:defRPr sz="1200"/>
            </a:lvl1pPr>
          </a:lstStyle>
          <a:p>
            <a:endParaRPr lang="en-CA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970938" y="0"/>
            <a:ext cx="3037840" cy="464820"/>
          </a:xfrm>
          <a:prstGeom prst="rect">
            <a:avLst/>
          </a:prstGeom>
        </p:spPr>
        <p:txBody>
          <a:bodyPr vert="horz" lIns="93177" tIns="46589" rIns="93177" bIns="46589" rtlCol="0"/>
          <a:lstStyle>
            <a:lvl1pPr algn="r">
              <a:defRPr sz="1200"/>
            </a:lvl1pPr>
          </a:lstStyle>
          <a:p>
            <a:fld id="{A2653DE9-7A11-4436-A5E6-632DD54C8320}" type="datetimeFigureOut">
              <a:rPr lang="en-CA" smtClean="0"/>
              <a:t>2012-01-20</a:t>
            </a:fld>
            <a:endParaRPr lang="en-CA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81100" y="696913"/>
            <a:ext cx="4648200" cy="348615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3177" tIns="46589" rIns="93177" bIns="46589" rtlCol="0" anchor="ctr"/>
          <a:lstStyle/>
          <a:p>
            <a:endParaRPr lang="en-CA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701040" y="4415790"/>
            <a:ext cx="5608320" cy="4183380"/>
          </a:xfrm>
          <a:prstGeom prst="rect">
            <a:avLst/>
          </a:prstGeom>
        </p:spPr>
        <p:txBody>
          <a:bodyPr vert="horz" lIns="93177" tIns="46589" rIns="93177" bIns="46589" rtlCol="0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CA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829967"/>
            <a:ext cx="3037840" cy="464820"/>
          </a:xfrm>
          <a:prstGeom prst="rect">
            <a:avLst/>
          </a:prstGeom>
        </p:spPr>
        <p:txBody>
          <a:bodyPr vert="horz" lIns="93177" tIns="46589" rIns="93177" bIns="46589" rtlCol="0" anchor="b"/>
          <a:lstStyle>
            <a:lvl1pPr algn="l">
              <a:defRPr sz="1200"/>
            </a:lvl1pPr>
          </a:lstStyle>
          <a:p>
            <a:endParaRPr lang="en-CA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970938" y="8829967"/>
            <a:ext cx="3037840" cy="464820"/>
          </a:xfrm>
          <a:prstGeom prst="rect">
            <a:avLst/>
          </a:prstGeom>
        </p:spPr>
        <p:txBody>
          <a:bodyPr vert="horz" lIns="93177" tIns="46589" rIns="93177" bIns="46589" rtlCol="0" anchor="b"/>
          <a:lstStyle>
            <a:lvl1pPr algn="r">
              <a:defRPr sz="1200"/>
            </a:lvl1pPr>
          </a:lstStyle>
          <a:p>
            <a:fld id="{FE6B0A2D-C08D-4012-B01D-1DBDA2CA7255}" type="slidenum">
              <a:rPr lang="en-CA" smtClean="0"/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2252999737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CA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E6B0A2D-C08D-4012-B01D-1DBDA2CA7255}" type="slidenum">
              <a:rPr lang="en-CA" smtClean="0"/>
              <a:t>5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1153182884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CA" dirty="0" smtClean="0"/>
              <a:t>In iodine replete countries goitre is usually</a:t>
            </a:r>
            <a:r>
              <a:rPr lang="en-CA" baseline="0" dirty="0" smtClean="0"/>
              <a:t> Hashimoto’s thyroiditis, an auto-immune condition.</a:t>
            </a:r>
            <a:endParaRPr lang="en-CA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E6B0A2D-C08D-4012-B01D-1DBDA2CA7255}" type="slidenum">
              <a:rPr lang="en-CA" smtClean="0"/>
              <a:t>8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4228570872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CA" dirty="0" smtClean="0"/>
              <a:t>In iodine replete countries goitre is usually</a:t>
            </a:r>
            <a:r>
              <a:rPr lang="en-CA" baseline="0" dirty="0" smtClean="0"/>
              <a:t> Hashimoto’s thyroiditis, an </a:t>
            </a:r>
            <a:r>
              <a:rPr lang="en-CA" baseline="0" smtClean="0"/>
              <a:t>auto-immune condition.</a:t>
            </a:r>
            <a:endParaRPr lang="en-CA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E6B0A2D-C08D-4012-B01D-1DBDA2CA7255}" type="slidenum">
              <a:rPr lang="en-CA" smtClean="0"/>
              <a:t>9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4228570872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CA" dirty="0" smtClean="0"/>
              <a:t>Diderot used the term </a:t>
            </a:r>
            <a:r>
              <a:rPr lang="en-CA" dirty="0" err="1" smtClean="0"/>
              <a:t>crétins</a:t>
            </a:r>
            <a:r>
              <a:rPr lang="en-CA" dirty="0" smtClean="0"/>
              <a:t> des </a:t>
            </a:r>
            <a:r>
              <a:rPr lang="en-CA" dirty="0" err="1" smtClean="0"/>
              <a:t>Alpes</a:t>
            </a:r>
            <a:r>
              <a:rPr lang="en-CA" dirty="0" smtClean="0"/>
              <a:t>.</a:t>
            </a:r>
            <a:r>
              <a:rPr lang="en-CA" baseline="0" dirty="0" smtClean="0"/>
              <a:t>  Remote alpine valleys.</a:t>
            </a:r>
            <a:endParaRPr lang="en-CA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E6B0A2D-C08D-4012-B01D-1DBDA2CA7255}" type="slidenum">
              <a:rPr lang="en-CA" smtClean="0"/>
              <a:t>10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4247027304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CA" dirty="0" smtClean="0"/>
              <a:t>Calcium</a:t>
            </a:r>
            <a:r>
              <a:rPr lang="en-CA" baseline="0" dirty="0" smtClean="0"/>
              <a:t> carbonate, bromine (bromide), potassium are by-products of evaporation.  </a:t>
            </a:r>
            <a:endParaRPr lang="en-CA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E6B0A2D-C08D-4012-B01D-1DBDA2CA7255}" type="slidenum">
              <a:rPr lang="en-CA" smtClean="0"/>
              <a:t>16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1637662156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CA" dirty="0" smtClean="0"/>
              <a:t>Field et al in TZ study.</a:t>
            </a:r>
            <a:endParaRPr lang="en-CA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E6B0A2D-C08D-4012-B01D-1DBDA2CA7255}" type="slidenum">
              <a:rPr lang="en-CA" smtClean="0"/>
              <a:t>20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4120995763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CA" dirty="0" smtClean="0"/>
              <a:t>Average IQ for university</a:t>
            </a:r>
            <a:r>
              <a:rPr lang="en-CA" baseline="0" dirty="0" smtClean="0"/>
              <a:t> student is 110-120</a:t>
            </a:r>
            <a:endParaRPr lang="en-CA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E6B0A2D-C08D-4012-B01D-1DBDA2CA7255}" type="slidenum">
              <a:rPr lang="en-CA" smtClean="0"/>
              <a:t>21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1808057105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CA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CA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smtClean="0"/>
              <a:t>2012-01-20</a:t>
            </a:r>
            <a:endParaRPr lang="en-C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CA" smtClean="0"/>
              <a:t>APA 1122</a:t>
            </a:r>
            <a:endParaRPr lang="en-CA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6BA4E1E-DF86-4642-A761-2435E9F3893C}" type="slidenum">
              <a:rPr lang="en-CA" smtClean="0"/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253014737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CA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CA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smtClean="0"/>
              <a:t>2012-01-20</a:t>
            </a:r>
            <a:endParaRPr lang="en-C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CA" smtClean="0"/>
              <a:t>APA 1122</a:t>
            </a:r>
            <a:endParaRPr lang="en-CA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6BA4E1E-DF86-4642-A761-2435E9F3893C}" type="slidenum">
              <a:rPr lang="en-CA" smtClean="0"/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159393786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CA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smtClean="0"/>
              <a:t>2012-01-20</a:t>
            </a:r>
            <a:endParaRPr lang="en-C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CA" smtClean="0"/>
              <a:t>APA 1122</a:t>
            </a:r>
            <a:endParaRPr lang="en-CA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6BA4E1E-DF86-4642-A761-2435E9F3893C}" type="slidenum">
              <a:rPr lang="en-CA" smtClean="0"/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19123732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CA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CA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CA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smtClean="0"/>
              <a:t>2012-01-20</a:t>
            </a:r>
            <a:endParaRPr lang="en-CA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CA" smtClean="0"/>
              <a:t>APA 1122</a:t>
            </a:r>
            <a:endParaRPr lang="en-CA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6BA4E1E-DF86-4642-A761-2435E9F3893C}" type="slidenum">
              <a:rPr lang="en-CA" smtClean="0"/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212572955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CA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CA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CA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smtClean="0"/>
              <a:t>2012-01-20</a:t>
            </a:r>
            <a:endParaRPr lang="en-CA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CA" smtClean="0"/>
              <a:t>APA 1122</a:t>
            </a:r>
            <a:endParaRPr lang="en-CA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6BA4E1E-DF86-4642-A761-2435E9F3893C}" type="slidenum">
              <a:rPr lang="en-CA" smtClean="0"/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424106904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CA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smtClean="0"/>
              <a:t>2012-01-20</a:t>
            </a:r>
            <a:endParaRPr lang="en-CA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CA" smtClean="0"/>
              <a:t>APA 1122</a:t>
            </a:r>
            <a:endParaRPr lang="en-CA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6BA4E1E-DF86-4642-A761-2435E9F3893C}" type="slidenum">
              <a:rPr lang="en-CA" smtClean="0"/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318788096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smtClean="0"/>
              <a:t>2012-01-20</a:t>
            </a:r>
            <a:endParaRPr lang="en-CA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CA" smtClean="0"/>
              <a:t>APA 1122</a:t>
            </a:r>
            <a:endParaRPr lang="en-CA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6BA4E1E-DF86-4642-A761-2435E9F3893C}" type="slidenum">
              <a:rPr lang="en-CA" smtClean="0"/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180929258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CA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CA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smtClean="0"/>
              <a:t>2012-01-20</a:t>
            </a:r>
            <a:endParaRPr lang="en-CA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CA" smtClean="0"/>
              <a:t>APA 1122</a:t>
            </a:r>
            <a:endParaRPr lang="en-CA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6BA4E1E-DF86-4642-A761-2435E9F3893C}" type="slidenum">
              <a:rPr lang="en-CA" smtClean="0"/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279753356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CA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CA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smtClean="0"/>
              <a:t>2012-01-20</a:t>
            </a:r>
            <a:endParaRPr lang="en-CA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CA" smtClean="0"/>
              <a:t>APA 1122</a:t>
            </a:r>
            <a:endParaRPr lang="en-CA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6BA4E1E-DF86-4642-A761-2435E9F3893C}" type="slidenum">
              <a:rPr lang="en-CA" smtClean="0"/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3818050340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CA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CA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smtClean="0"/>
              <a:t>2012-01-20</a:t>
            </a:r>
            <a:endParaRPr lang="en-C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CA" smtClean="0"/>
              <a:t>APA 1122</a:t>
            </a:r>
            <a:endParaRPr lang="en-CA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6BA4E1E-DF86-4642-A761-2435E9F3893C}" type="slidenum">
              <a:rPr lang="en-CA" smtClean="0"/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246078935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CA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CA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smtClean="0"/>
              <a:t>2012-01-20</a:t>
            </a:r>
            <a:endParaRPr lang="en-C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CA" smtClean="0"/>
              <a:t>APA 1122</a:t>
            </a:r>
            <a:endParaRPr lang="en-CA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6BA4E1E-DF86-4642-A761-2435E9F3893C}" type="slidenum">
              <a:rPr lang="en-CA" smtClean="0"/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79527395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CA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CA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en-US" smtClean="0"/>
              <a:t>2012-01-20</a:t>
            </a:r>
            <a:endParaRPr lang="en-C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en-CA" smtClean="0"/>
              <a:t>APA 1122</a:t>
            </a:r>
            <a:endParaRPr lang="en-CA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6BA4E1E-DF86-4642-A761-2435E9F3893C}" type="slidenum">
              <a:rPr lang="en-CA" smtClean="0"/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354011941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hf hdr="0"/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g"/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5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4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4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4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g"/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5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4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4.xml"/><Relationship Id="rId4" Type="http://schemas.openxmlformats.org/officeDocument/2006/relationships/image" Target="../media/image13.jpe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eg"/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4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eg"/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4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jpeg"/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4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jp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smtClean="0"/>
              <a:t>2012-01-20</a:t>
            </a:r>
            <a:endParaRPr lang="en-C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CA" smtClean="0"/>
              <a:t>APA 1122</a:t>
            </a:r>
            <a:endParaRPr lang="en-CA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2CB4865-BDF8-45F8-9B52-F811A02D33A7}" type="slidenum">
              <a:rPr lang="en-CA" smtClean="0"/>
              <a:t>1</a:t>
            </a:fld>
            <a:endParaRPr lang="en-CA"/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332725"/>
            <a:ext cx="9144000" cy="604860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7749594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alphaModFix amt="75000"/>
            <a:lum/>
          </a:blip>
          <a:srcRect/>
          <a:stretch>
            <a:fillRect l="-5000" r="-5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CA" dirty="0" smtClean="0">
                <a:solidFill>
                  <a:schemeClr val="accent1">
                    <a:lumMod val="75000"/>
                  </a:schemeClr>
                </a:solidFill>
              </a:rPr>
              <a:t>Health: A Global Context</a:t>
            </a:r>
            <a:br>
              <a:rPr lang="en-CA" dirty="0" smtClean="0">
                <a:solidFill>
                  <a:schemeClr val="accent1">
                    <a:lumMod val="75000"/>
                  </a:schemeClr>
                </a:solidFill>
              </a:rPr>
            </a:br>
            <a:r>
              <a:rPr lang="en-CA" dirty="0" smtClean="0">
                <a:solidFill>
                  <a:schemeClr val="accent2">
                    <a:lumMod val="75000"/>
                  </a:schemeClr>
                </a:solidFill>
              </a:rPr>
              <a:t>APA 1122</a:t>
            </a:r>
            <a:endParaRPr lang="en-CA" dirty="0">
              <a:solidFill>
                <a:schemeClr val="accent2">
                  <a:lumMod val="75000"/>
                </a:schemeClr>
              </a:solidFill>
            </a:endParaRPr>
          </a:p>
        </p:txBody>
      </p:sp>
      <p:sp>
        <p:nvSpPr>
          <p:cNvPr id="5" name="Subtitle 4"/>
          <p:cNvSpPr>
            <a:spLocks noGrp="1"/>
          </p:cNvSpPr>
          <p:nvPr>
            <p:ph type="subTitle" idx="1"/>
          </p:nvPr>
        </p:nvSpPr>
        <p:spPr>
          <a:xfrm>
            <a:off x="1371600" y="4797152"/>
            <a:ext cx="6400800" cy="841648"/>
          </a:xfrm>
        </p:spPr>
        <p:txBody>
          <a:bodyPr/>
          <a:lstStyle/>
          <a:p>
            <a:r>
              <a:rPr lang="en-CA" dirty="0" smtClean="0"/>
              <a:t>Professor:  Ken Porter, DPhil</a:t>
            </a:r>
            <a:endParaRPr lang="en-CA" dirty="0"/>
          </a:p>
        </p:txBody>
      </p:sp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smtClean="0"/>
              <a:t>2012-01-20</a:t>
            </a:r>
            <a:endParaRPr lang="en-CA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CA" smtClean="0"/>
              <a:t>APA 1122</a:t>
            </a:r>
            <a:endParaRPr lang="en-CA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6BA4E1E-DF86-4642-A761-2435E9F3893C}" type="slidenum">
              <a:rPr lang="en-CA" smtClean="0"/>
              <a:t>2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3373651859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CA" dirty="0" smtClean="0">
                <a:solidFill>
                  <a:schemeClr val="accent1">
                    <a:lumMod val="75000"/>
                  </a:schemeClr>
                </a:solidFill>
              </a:rPr>
              <a:t>Today</a:t>
            </a:r>
            <a:endParaRPr lang="en-CA" dirty="0">
              <a:solidFill>
                <a:schemeClr val="accent1">
                  <a:lumMod val="75000"/>
                </a:schemeClr>
              </a:solidFill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CA" dirty="0" err="1" smtClean="0"/>
              <a:t>Administrivia</a:t>
            </a:r>
            <a:endParaRPr lang="en-CA" dirty="0" smtClean="0"/>
          </a:p>
          <a:p>
            <a:r>
              <a:rPr lang="en-CA" dirty="0" smtClean="0"/>
              <a:t>Iodine deficiency</a:t>
            </a:r>
          </a:p>
          <a:p>
            <a:endParaRPr lang="en-CA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smtClean="0"/>
              <a:t>2012-01-20</a:t>
            </a:r>
            <a:endParaRPr lang="en-C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CA" smtClean="0"/>
              <a:t>APA 1122</a:t>
            </a:r>
            <a:endParaRPr lang="en-CA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2CB4865-BDF8-45F8-9B52-F811A02D33A7}" type="slidenum">
              <a:rPr lang="en-CA" smtClean="0"/>
              <a:t>3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264908763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CA" dirty="0" err="1" smtClean="0">
                <a:solidFill>
                  <a:schemeClr val="accent1">
                    <a:lumMod val="75000"/>
                  </a:schemeClr>
                </a:solidFill>
              </a:rPr>
              <a:t>Administrivia</a:t>
            </a:r>
            <a:endParaRPr lang="en-CA" dirty="0">
              <a:solidFill>
                <a:schemeClr val="accent1">
                  <a:lumMod val="75000"/>
                </a:schemeClr>
              </a:solidFill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67544" y="1628800"/>
            <a:ext cx="8229600" cy="4525963"/>
          </a:xfrm>
        </p:spPr>
        <p:txBody>
          <a:bodyPr>
            <a:normAutofit fontScale="77500" lnSpcReduction="20000"/>
          </a:bodyPr>
          <a:lstStyle/>
          <a:p>
            <a:pPr marL="0" indent="0">
              <a:buNone/>
            </a:pPr>
            <a:r>
              <a:rPr lang="en-CA" u="sng" dirty="0" smtClean="0"/>
              <a:t>Health Issue Assignment</a:t>
            </a:r>
          </a:p>
          <a:p>
            <a:pPr marL="0" indent="0">
              <a:buNone/>
            </a:pPr>
            <a:r>
              <a:rPr lang="en-CA" dirty="0"/>
              <a:t>1.	</a:t>
            </a:r>
            <a:r>
              <a:rPr lang="en-CA" dirty="0" smtClean="0"/>
              <a:t>Why </a:t>
            </a:r>
            <a:r>
              <a:rPr lang="en-CA" dirty="0"/>
              <a:t>the health issue you have chosen is important.  If you have delimited the issue/topic explain why.</a:t>
            </a:r>
          </a:p>
          <a:p>
            <a:pPr marL="0" indent="0">
              <a:buNone/>
            </a:pPr>
            <a:r>
              <a:rPr lang="en-CA" dirty="0"/>
              <a:t>2.	The incidence and demographic </a:t>
            </a:r>
            <a:r>
              <a:rPr lang="en-CA" dirty="0" smtClean="0"/>
              <a:t>characteristics.</a:t>
            </a:r>
            <a:endParaRPr lang="en-CA" dirty="0"/>
          </a:p>
          <a:p>
            <a:pPr marL="0" indent="0">
              <a:buNone/>
            </a:pPr>
            <a:r>
              <a:rPr lang="en-CA" dirty="0"/>
              <a:t>3.	The costs to society if no action is taken.</a:t>
            </a:r>
          </a:p>
          <a:p>
            <a:pPr marL="0" indent="0">
              <a:buNone/>
            </a:pPr>
            <a:r>
              <a:rPr lang="en-CA" dirty="0"/>
              <a:t>4.	The interventions available to address the health issue.</a:t>
            </a:r>
          </a:p>
          <a:p>
            <a:pPr marL="0" indent="0">
              <a:buNone/>
            </a:pPr>
            <a:r>
              <a:rPr lang="en-CA" dirty="0"/>
              <a:t>5.	The costs of any intervention and the benefits to be gained.</a:t>
            </a:r>
          </a:p>
          <a:p>
            <a:pPr marL="0" indent="0">
              <a:buNone/>
            </a:pPr>
            <a:r>
              <a:rPr lang="en-CA" dirty="0" smtClean="0"/>
              <a:t>NB</a:t>
            </a:r>
            <a:r>
              <a:rPr lang="en-CA" dirty="0"/>
              <a:t>	Issues from the Policy and Governance category will have a less scientific focus but must include a critical analysis of the evaluation of effectiveness.</a:t>
            </a:r>
          </a:p>
          <a:p>
            <a:endParaRPr lang="en-CA" dirty="0" smtClean="0"/>
          </a:p>
          <a:p>
            <a:endParaRPr lang="en-CA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smtClean="0"/>
              <a:t>2012-01-20</a:t>
            </a:r>
            <a:endParaRPr lang="en-C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CA" smtClean="0"/>
              <a:t>APA 1122</a:t>
            </a:r>
            <a:endParaRPr lang="en-CA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2CB4865-BDF8-45F8-9B52-F811A02D33A7}" type="slidenum">
              <a:rPr lang="en-CA" smtClean="0"/>
              <a:t>4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417807053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10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1000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10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CA" dirty="0" err="1" smtClean="0">
                <a:solidFill>
                  <a:schemeClr val="accent1">
                    <a:lumMod val="75000"/>
                  </a:schemeClr>
                </a:solidFill>
              </a:rPr>
              <a:t>Administrivia</a:t>
            </a:r>
            <a:r>
              <a:rPr lang="en-CA" dirty="0" smtClean="0">
                <a:solidFill>
                  <a:schemeClr val="accent1">
                    <a:lumMod val="75000"/>
                  </a:schemeClr>
                </a:solidFill>
              </a:rPr>
              <a:t> </a:t>
            </a:r>
            <a:r>
              <a:rPr lang="en-CA" smtClean="0">
                <a:solidFill>
                  <a:schemeClr val="accent1">
                    <a:lumMod val="75000"/>
                  </a:schemeClr>
                </a:solidFill>
              </a:rPr>
              <a:t>– cont’d</a:t>
            </a:r>
            <a:endParaRPr lang="en-CA" dirty="0">
              <a:solidFill>
                <a:schemeClr val="accent1">
                  <a:lumMod val="75000"/>
                </a:schemeClr>
              </a:solidFill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67544" y="1628800"/>
            <a:ext cx="8229600" cy="4525963"/>
          </a:xfrm>
        </p:spPr>
        <p:txBody>
          <a:bodyPr>
            <a:normAutofit lnSpcReduction="10000"/>
          </a:bodyPr>
          <a:lstStyle/>
          <a:p>
            <a:pPr marL="0" indent="0">
              <a:buNone/>
            </a:pPr>
            <a:r>
              <a:rPr lang="en-CA" u="sng" dirty="0" smtClean="0"/>
              <a:t>Health Issue Assignment</a:t>
            </a:r>
          </a:p>
          <a:p>
            <a:pPr marL="514350" indent="-514350">
              <a:buAutoNum type="arabicPeriod"/>
            </a:pPr>
            <a:r>
              <a:rPr lang="en-CA" dirty="0" smtClean="0"/>
              <a:t>Project due three weeks from today – February 10.</a:t>
            </a:r>
          </a:p>
          <a:p>
            <a:pPr marL="0" indent="0">
              <a:buNone/>
            </a:pPr>
            <a:endParaRPr lang="en-CA" dirty="0"/>
          </a:p>
          <a:p>
            <a:pPr marL="0" indent="0">
              <a:buNone/>
            </a:pPr>
            <a:r>
              <a:rPr lang="en-CA" u="sng" dirty="0" smtClean="0"/>
              <a:t>Clarification</a:t>
            </a:r>
            <a:endParaRPr lang="en-CA" dirty="0" smtClean="0"/>
          </a:p>
          <a:p>
            <a:pPr marL="0" indent="0">
              <a:buNone/>
            </a:pPr>
            <a:r>
              <a:rPr lang="en-CA" dirty="0" smtClean="0"/>
              <a:t>Zinc:  Although my findings suggest that unbalanced supplementation without zinc  may cause growth faltering, there has not been corroboration in other studies.</a:t>
            </a:r>
            <a:endParaRPr lang="en-CA" dirty="0" smtClean="0"/>
          </a:p>
          <a:p>
            <a:endParaRPr lang="en-CA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smtClean="0"/>
              <a:t>2012-01-20</a:t>
            </a:r>
            <a:endParaRPr lang="en-C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CA" smtClean="0"/>
              <a:t>APA 1122</a:t>
            </a:r>
            <a:endParaRPr lang="en-CA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2CB4865-BDF8-45F8-9B52-F811A02D33A7}" type="slidenum">
              <a:rPr lang="en-CA" smtClean="0"/>
              <a:t>5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395698213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1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10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CA" dirty="0" smtClean="0">
                <a:solidFill>
                  <a:schemeClr val="accent1">
                    <a:lumMod val="75000"/>
                  </a:schemeClr>
                </a:solidFill>
              </a:rPr>
              <a:t>Iodine Deficiency</a:t>
            </a:r>
            <a:endParaRPr lang="en-CA" dirty="0">
              <a:solidFill>
                <a:schemeClr val="accent1">
                  <a:lumMod val="75000"/>
                </a:schemeClr>
              </a:solidFill>
            </a:endParaRP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smtClean="0"/>
              <a:t>2012-01-20</a:t>
            </a:r>
            <a:endParaRPr lang="en-C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CA" smtClean="0"/>
              <a:t>APA 1122</a:t>
            </a:r>
            <a:endParaRPr lang="en-CA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6BA4E1E-DF86-4642-A761-2435E9F3893C}" type="slidenum">
              <a:rPr lang="en-CA" smtClean="0"/>
              <a:t>6</a:t>
            </a:fld>
            <a:endParaRPr lang="en-CA"/>
          </a:p>
        </p:txBody>
      </p:sp>
      <p:pic>
        <p:nvPicPr>
          <p:cNvPr id="11" name="Content Placeholder 10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94541" y="1245402"/>
            <a:ext cx="8137899" cy="4919901"/>
          </a:xfrm>
        </p:spPr>
      </p:pic>
    </p:spTree>
    <p:extLst>
      <p:ext uri="{BB962C8B-B14F-4D97-AF65-F5344CB8AC3E}">
        <p14:creationId xmlns:p14="http://schemas.microsoft.com/office/powerpoint/2010/main" val="213031027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le 6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CA" dirty="0" smtClean="0">
                <a:solidFill>
                  <a:schemeClr val="accent1">
                    <a:lumMod val="75000"/>
                  </a:schemeClr>
                </a:solidFill>
              </a:rPr>
              <a:t>Iodine Deficiency - Effects</a:t>
            </a:r>
            <a:endParaRPr lang="en-CA" dirty="0">
              <a:solidFill>
                <a:schemeClr val="accent1">
                  <a:lumMod val="75000"/>
                </a:schemeClr>
              </a:solidFill>
            </a:endParaRPr>
          </a:p>
        </p:txBody>
      </p:sp>
      <p:sp>
        <p:nvSpPr>
          <p:cNvPr id="8" name="Text Placeholder 7"/>
          <p:cNvSpPr>
            <a:spLocks noGrp="1"/>
          </p:cNvSpPr>
          <p:nvPr>
            <p:ph type="body" idx="1"/>
          </p:nvPr>
        </p:nvSpPr>
        <p:spPr>
          <a:xfrm>
            <a:off x="395536" y="1484784"/>
            <a:ext cx="4040188" cy="639762"/>
          </a:xfrm>
        </p:spPr>
        <p:txBody>
          <a:bodyPr/>
          <a:lstStyle/>
          <a:p>
            <a:pPr algn="ctr"/>
            <a:r>
              <a:rPr lang="en-CA" dirty="0" smtClean="0">
                <a:solidFill>
                  <a:schemeClr val="accent1">
                    <a:lumMod val="75000"/>
                  </a:schemeClr>
                </a:solidFill>
              </a:rPr>
              <a:t>Goitre</a:t>
            </a:r>
            <a:endParaRPr lang="en-CA" dirty="0">
              <a:solidFill>
                <a:schemeClr val="accent1">
                  <a:lumMod val="75000"/>
                </a:schemeClr>
              </a:solidFill>
            </a:endParaRPr>
          </a:p>
        </p:txBody>
      </p:sp>
      <p:pic>
        <p:nvPicPr>
          <p:cNvPr id="12" name="Content Placeholder 11"/>
          <p:cNvPicPr>
            <a:picLocks noGrp="1" noChangeAspect="1"/>
          </p:cNvPicPr>
          <p:nvPr>
            <p:ph sz="half" idx="2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71600" y="2140339"/>
            <a:ext cx="2960902" cy="3952957"/>
          </a:xfrm>
        </p:spPr>
      </p:pic>
      <p:sp>
        <p:nvSpPr>
          <p:cNvPr id="10" name="Text Placeholder 9"/>
          <p:cNvSpPr>
            <a:spLocks noGrp="1"/>
          </p:cNvSpPr>
          <p:nvPr>
            <p:ph type="body" sz="quarter" idx="3"/>
          </p:nvPr>
        </p:nvSpPr>
        <p:spPr/>
        <p:txBody>
          <a:bodyPr/>
          <a:lstStyle/>
          <a:p>
            <a:pPr algn="ctr"/>
            <a:r>
              <a:rPr lang="en-CA" dirty="0" smtClean="0">
                <a:solidFill>
                  <a:schemeClr val="accent1">
                    <a:lumMod val="75000"/>
                  </a:schemeClr>
                </a:solidFill>
              </a:rPr>
              <a:t>Cretinism</a:t>
            </a:r>
            <a:endParaRPr lang="en-CA" dirty="0">
              <a:solidFill>
                <a:schemeClr val="accent1">
                  <a:lumMod val="75000"/>
                </a:schemeClr>
              </a:solidFill>
            </a:endParaRPr>
          </a:p>
        </p:txBody>
      </p:sp>
      <p:pic>
        <p:nvPicPr>
          <p:cNvPr id="13" name="Content Placeholder 12"/>
          <p:cNvPicPr>
            <a:picLocks noGrp="1" noChangeAspect="1"/>
          </p:cNvPicPr>
          <p:nvPr>
            <p:ph sz="quarter" idx="4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652120" y="2143415"/>
            <a:ext cx="2160240" cy="3991714"/>
          </a:xfrm>
        </p:spPr>
      </p:pic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smtClean="0"/>
              <a:t>2012-01-20</a:t>
            </a:r>
            <a:endParaRPr lang="en-C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CA" smtClean="0"/>
              <a:t>APA 1122</a:t>
            </a:r>
            <a:endParaRPr lang="en-CA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6BA4E1E-DF86-4642-A761-2435E9F3893C}" type="slidenum">
              <a:rPr lang="en-CA" smtClean="0"/>
              <a:t>7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122303512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build="p"/>
      <p:bldP spid="10" grpId="0" build="p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CA" dirty="0" smtClean="0">
                <a:solidFill>
                  <a:schemeClr val="accent1">
                    <a:lumMod val="75000"/>
                  </a:schemeClr>
                </a:solidFill>
              </a:rPr>
              <a:t>Goitre</a:t>
            </a:r>
            <a:endParaRPr lang="en-CA" dirty="0">
              <a:solidFill>
                <a:schemeClr val="accent1">
                  <a:lumMod val="75000"/>
                </a:schemeClr>
              </a:solidFill>
            </a:endParaRPr>
          </a:p>
        </p:txBody>
      </p:sp>
      <p:pic>
        <p:nvPicPr>
          <p:cNvPr id="9" name="Content Placeholder 8"/>
          <p:cNvPicPr>
            <a:picLocks noGrp="1" noChangeAspect="1"/>
          </p:cNvPicPr>
          <p:nvPr>
            <p:ph sz="half" idx="1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05141" y="1628800"/>
            <a:ext cx="3871743" cy="4320480"/>
          </a:xfrm>
        </p:spPr>
      </p:pic>
      <p:sp>
        <p:nvSpPr>
          <p:cNvPr id="8" name="Content Placeholder 7"/>
          <p:cNvSpPr>
            <a:spLocks noGrp="1"/>
          </p:cNvSpPr>
          <p:nvPr>
            <p:ph sz="half" idx="2"/>
          </p:nvPr>
        </p:nvSpPr>
        <p:spPr/>
        <p:txBody>
          <a:bodyPr/>
          <a:lstStyle/>
          <a:p>
            <a:r>
              <a:rPr lang="en-CA" dirty="0" smtClean="0"/>
              <a:t>Thyroid gland</a:t>
            </a:r>
          </a:p>
          <a:p>
            <a:pPr lvl="1"/>
            <a:r>
              <a:rPr lang="en-CA" dirty="0" smtClean="0"/>
              <a:t>On neck below laryngeal prominence</a:t>
            </a:r>
          </a:p>
          <a:p>
            <a:pPr lvl="1"/>
            <a:r>
              <a:rPr lang="en-CA" dirty="0" smtClean="0"/>
              <a:t>Controls energy use</a:t>
            </a:r>
          </a:p>
          <a:p>
            <a:pPr lvl="1"/>
            <a:r>
              <a:rPr lang="en-CA" dirty="0" smtClean="0"/>
              <a:t>Make proteins</a:t>
            </a:r>
          </a:p>
          <a:p>
            <a:pPr lvl="1"/>
            <a:r>
              <a:rPr lang="en-CA" dirty="0" smtClean="0"/>
              <a:t>Controls sensitivity to other hormones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smtClean="0"/>
              <a:t>2012-01-20</a:t>
            </a:r>
            <a:endParaRPr lang="en-C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CA" smtClean="0"/>
              <a:t>APA 1122</a:t>
            </a:r>
            <a:endParaRPr lang="en-CA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6BA4E1E-DF86-4642-A761-2435E9F3893C}" type="slidenum">
              <a:rPr lang="en-CA" smtClean="0"/>
              <a:t>8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56145091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1000"/>
                                        <p:tgtEl>
                                          <p:spTgt spid="8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8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8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1000"/>
                                        <p:tgtEl>
                                          <p:spTgt spid="8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8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1000" fill="hold"/>
                                        <p:tgtEl>
                                          <p:spTgt spid="8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CA" dirty="0" smtClean="0">
                <a:solidFill>
                  <a:schemeClr val="accent1">
                    <a:lumMod val="75000"/>
                  </a:schemeClr>
                </a:solidFill>
              </a:rPr>
              <a:t>Goitre – cont’d</a:t>
            </a:r>
            <a:endParaRPr lang="en-CA" dirty="0">
              <a:solidFill>
                <a:schemeClr val="accent1">
                  <a:lumMod val="75000"/>
                </a:schemeClr>
              </a:solidFill>
            </a:endParaRPr>
          </a:p>
        </p:txBody>
      </p:sp>
      <p:sp>
        <p:nvSpPr>
          <p:cNvPr id="8" name="Content Placeholder 7"/>
          <p:cNvSpPr>
            <a:spLocks noGrp="1"/>
          </p:cNvSpPr>
          <p:nvPr>
            <p:ph sz="half" idx="2"/>
          </p:nvPr>
        </p:nvSpPr>
        <p:spPr/>
        <p:txBody>
          <a:bodyPr/>
          <a:lstStyle/>
          <a:p>
            <a:pPr lvl="1"/>
            <a:r>
              <a:rPr lang="en-CA" dirty="0" smtClean="0"/>
              <a:t>Swelling of the thyroid gland</a:t>
            </a:r>
          </a:p>
          <a:p>
            <a:pPr lvl="1"/>
            <a:r>
              <a:rPr lang="en-CA" dirty="0" smtClean="0"/>
              <a:t>90% of the world’s goitre is caused by iodine deficiency</a:t>
            </a:r>
          </a:p>
          <a:p>
            <a:pPr lvl="1"/>
            <a:r>
              <a:rPr lang="en-CA" dirty="0" smtClean="0"/>
              <a:t>If iodine repletion is gained, goitre may remain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smtClean="0"/>
              <a:t>2012-01-20</a:t>
            </a:r>
            <a:endParaRPr lang="en-C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CA" smtClean="0"/>
              <a:t>APA 1122</a:t>
            </a:r>
            <a:endParaRPr lang="en-CA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6BA4E1E-DF86-4642-A761-2435E9F3893C}" type="slidenum">
              <a:rPr lang="en-CA" smtClean="0"/>
              <a:t>9</a:t>
            </a:fld>
            <a:endParaRPr lang="en-CA"/>
          </a:p>
        </p:txBody>
      </p:sp>
      <p:pic>
        <p:nvPicPr>
          <p:cNvPr id="7" name="Content Placeholder 6"/>
          <p:cNvPicPr>
            <a:picLocks noGrp="1" noChangeAspect="1"/>
          </p:cNvPicPr>
          <p:nvPr>
            <p:ph sz="half" idx="1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1927" y="1916832"/>
            <a:ext cx="4443421" cy="3600400"/>
          </a:xfrm>
        </p:spPr>
      </p:pic>
    </p:spTree>
    <p:extLst>
      <p:ext uri="{BB962C8B-B14F-4D97-AF65-F5344CB8AC3E}">
        <p14:creationId xmlns:p14="http://schemas.microsoft.com/office/powerpoint/2010/main" val="171151957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CA" dirty="0" smtClean="0">
                <a:solidFill>
                  <a:schemeClr val="accent1">
                    <a:lumMod val="75000"/>
                  </a:schemeClr>
                </a:solidFill>
              </a:rPr>
              <a:t>Cretinism</a:t>
            </a:r>
            <a:endParaRPr lang="en-CA" dirty="0">
              <a:solidFill>
                <a:schemeClr val="accent1">
                  <a:lumMod val="75000"/>
                </a:schemeClr>
              </a:solidFill>
            </a:endParaRPr>
          </a:p>
        </p:txBody>
      </p:sp>
      <p:pic>
        <p:nvPicPr>
          <p:cNvPr id="12" name="Content Placeholder 11"/>
          <p:cNvPicPr>
            <a:picLocks noGrp="1" noChangeAspect="1"/>
          </p:cNvPicPr>
          <p:nvPr>
            <p:ph sz="half" idx="1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79432" y="1628800"/>
            <a:ext cx="3632730" cy="4464496"/>
          </a:xfrm>
        </p:spPr>
      </p:pic>
      <p:sp>
        <p:nvSpPr>
          <p:cNvPr id="11" name="Content Placeholder 10"/>
          <p:cNvSpPr>
            <a:spLocks noGrp="1"/>
          </p:cNvSpPr>
          <p:nvPr>
            <p:ph sz="half" idx="2"/>
          </p:nvPr>
        </p:nvSpPr>
        <p:spPr/>
        <p:txBody>
          <a:bodyPr>
            <a:normAutofit lnSpcReduction="10000"/>
          </a:bodyPr>
          <a:lstStyle/>
          <a:p>
            <a:r>
              <a:rPr lang="en-CA" dirty="0" smtClean="0"/>
              <a:t>Severe physical and mental stunting</a:t>
            </a:r>
          </a:p>
          <a:p>
            <a:r>
              <a:rPr lang="en-CA" dirty="0" smtClean="0"/>
              <a:t>Deaf </a:t>
            </a:r>
            <a:r>
              <a:rPr lang="en-CA" dirty="0" err="1" smtClean="0"/>
              <a:t>mutism</a:t>
            </a:r>
            <a:endParaRPr lang="en-CA" dirty="0" smtClean="0"/>
          </a:p>
          <a:p>
            <a:r>
              <a:rPr lang="en-CA" dirty="0" smtClean="0"/>
              <a:t>Squint </a:t>
            </a:r>
          </a:p>
          <a:p>
            <a:r>
              <a:rPr lang="en-CA" dirty="0" smtClean="0"/>
              <a:t>Disorders of gait and stance</a:t>
            </a:r>
          </a:p>
          <a:p>
            <a:r>
              <a:rPr lang="en-CA" dirty="0" smtClean="0"/>
              <a:t>Paracelsus noted link between </a:t>
            </a:r>
            <a:r>
              <a:rPr lang="en-CA" dirty="0" err="1" smtClean="0"/>
              <a:t>goitrous</a:t>
            </a:r>
            <a:r>
              <a:rPr lang="en-CA" dirty="0" smtClean="0"/>
              <a:t> parents and </a:t>
            </a:r>
            <a:r>
              <a:rPr lang="en-CA" dirty="0" err="1" smtClean="0"/>
              <a:t>cretinous</a:t>
            </a:r>
            <a:r>
              <a:rPr lang="en-CA" dirty="0" smtClean="0"/>
              <a:t> children in 16C</a:t>
            </a:r>
            <a:endParaRPr lang="en-CA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smtClean="0"/>
              <a:t>2012-01-20</a:t>
            </a:r>
            <a:endParaRPr lang="en-CA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CA" smtClean="0"/>
              <a:t>APA 1122</a:t>
            </a:r>
            <a:endParaRPr lang="en-CA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6BA4E1E-DF86-4642-A761-2435E9F3893C}" type="slidenum">
              <a:rPr lang="en-CA" smtClean="0"/>
              <a:t>10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183737652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1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1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1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1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1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1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1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1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1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1000"/>
                                        <p:tgtEl>
                                          <p:spTgt spid="11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11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11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Title 9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CA" dirty="0" smtClean="0">
                <a:solidFill>
                  <a:schemeClr val="accent1">
                    <a:lumMod val="75000"/>
                  </a:schemeClr>
                </a:solidFill>
              </a:rPr>
              <a:t>Iodine Deficiency</a:t>
            </a:r>
            <a:endParaRPr lang="en-CA" dirty="0">
              <a:solidFill>
                <a:schemeClr val="accent1">
                  <a:lumMod val="75000"/>
                </a:schemeClr>
              </a:solidFill>
            </a:endParaRPr>
          </a:p>
        </p:txBody>
      </p:sp>
      <p:sp>
        <p:nvSpPr>
          <p:cNvPr id="11" name="Content Placeholder 10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CA" dirty="0" smtClean="0"/>
              <a:t>20 million are born each year at risk of permanent brain damage from IDD</a:t>
            </a:r>
          </a:p>
          <a:p>
            <a:r>
              <a:rPr lang="en-CA" dirty="0" smtClean="0"/>
              <a:t>More than 1.5 billion people are mildly, moderately or severely IDD at any one time</a:t>
            </a:r>
          </a:p>
          <a:p>
            <a:r>
              <a:rPr lang="en-CA" dirty="0" smtClean="0"/>
              <a:t>Even developed countries are at risk of IDD (e.g. New Zealand, UK)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smtClean="0"/>
              <a:t>2012-01-20</a:t>
            </a:r>
            <a:endParaRPr lang="en-CA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CA" smtClean="0"/>
              <a:t>APA 1122</a:t>
            </a:r>
            <a:endParaRPr lang="en-CA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6BA4E1E-DF86-4642-A761-2435E9F3893C}" type="slidenum">
              <a:rPr lang="en-CA" smtClean="0"/>
              <a:t>11</a:t>
            </a:fld>
            <a:endParaRPr lang="en-CA" dirty="0"/>
          </a:p>
        </p:txBody>
      </p:sp>
    </p:spTree>
    <p:extLst>
      <p:ext uri="{BB962C8B-B14F-4D97-AF65-F5344CB8AC3E}">
        <p14:creationId xmlns:p14="http://schemas.microsoft.com/office/powerpoint/2010/main" val="273650895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1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1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1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1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1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1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CA" dirty="0" smtClean="0">
                <a:solidFill>
                  <a:schemeClr val="accent1">
                    <a:lumMod val="75000"/>
                  </a:schemeClr>
                </a:solidFill>
              </a:rPr>
              <a:t>Uses of Salt</a:t>
            </a:r>
            <a:endParaRPr lang="en-CA" dirty="0">
              <a:solidFill>
                <a:schemeClr val="accent1">
                  <a:lumMod val="75000"/>
                </a:schemeClr>
              </a:solidFill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10000"/>
          </a:bodyPr>
          <a:lstStyle/>
          <a:p>
            <a:r>
              <a:rPr lang="en-CA" dirty="0" smtClean="0"/>
              <a:t>Pulp and paper production</a:t>
            </a:r>
          </a:p>
          <a:p>
            <a:r>
              <a:rPr lang="en-CA" dirty="0" smtClean="0"/>
              <a:t>Road salt</a:t>
            </a:r>
          </a:p>
          <a:p>
            <a:r>
              <a:rPr lang="en-CA" dirty="0" smtClean="0"/>
              <a:t>Soaps and detergents</a:t>
            </a:r>
          </a:p>
          <a:p>
            <a:r>
              <a:rPr lang="en-CA" dirty="0" smtClean="0"/>
              <a:t>Helps dyes set in fabric</a:t>
            </a:r>
          </a:p>
          <a:p>
            <a:r>
              <a:rPr lang="en-CA" dirty="0" smtClean="0"/>
              <a:t>Chemical industry</a:t>
            </a:r>
          </a:p>
          <a:p>
            <a:r>
              <a:rPr lang="en-CA" dirty="0" smtClean="0"/>
              <a:t>Bath salts and cosmetics</a:t>
            </a:r>
          </a:p>
          <a:p>
            <a:r>
              <a:rPr lang="en-CA" dirty="0"/>
              <a:t>Medical </a:t>
            </a:r>
            <a:r>
              <a:rPr lang="en-CA" dirty="0" smtClean="0"/>
              <a:t>uses</a:t>
            </a:r>
          </a:p>
          <a:p>
            <a:r>
              <a:rPr lang="en-CA" dirty="0" smtClean="0"/>
              <a:t>Human </a:t>
            </a:r>
            <a:r>
              <a:rPr lang="en-CA" dirty="0"/>
              <a:t>consumption (just 3% of European production)</a:t>
            </a:r>
          </a:p>
          <a:p>
            <a:endParaRPr lang="en-CA" dirty="0" smtClean="0"/>
          </a:p>
          <a:p>
            <a:endParaRPr lang="en-CA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smtClean="0"/>
              <a:t>2012-01-20</a:t>
            </a:r>
            <a:endParaRPr lang="en-C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CA" smtClean="0"/>
              <a:t>APA 1122</a:t>
            </a:r>
            <a:endParaRPr lang="en-CA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6BA4E1E-DF86-4642-A761-2435E9F3893C}" type="slidenum">
              <a:rPr lang="en-CA" smtClean="0"/>
              <a:t>12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72855986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10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10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10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9" dur="1000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0" dur="10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10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2" fill="hold">
                      <p:stCondLst>
                        <p:cond delay="indefinite"/>
                      </p:stCondLst>
                      <p:childTnLst>
                        <p:par>
                          <p:cTn id="53" fill="hold">
                            <p:stCondLst>
                              <p:cond delay="0"/>
                            </p:stCondLst>
                            <p:childTnLst>
                              <p:par>
                                <p:cTn id="54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6" dur="1000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7" dur="10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10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CA" dirty="0" smtClean="0">
                <a:solidFill>
                  <a:schemeClr val="accent1">
                    <a:lumMod val="75000"/>
                  </a:schemeClr>
                </a:solidFill>
              </a:rPr>
              <a:t>Production of Iodised Salt</a:t>
            </a:r>
            <a:endParaRPr lang="en-CA" dirty="0">
              <a:solidFill>
                <a:schemeClr val="accent1">
                  <a:lumMod val="75000"/>
                </a:schemeClr>
              </a:solidFill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514350" indent="-514350">
              <a:buFont typeface="+mj-lt"/>
              <a:buAutoNum type="arabicPeriod"/>
            </a:pPr>
            <a:r>
              <a:rPr lang="en-CA" dirty="0" smtClean="0"/>
              <a:t>Mining </a:t>
            </a:r>
          </a:p>
          <a:p>
            <a:pPr marL="914400" lvl="1" indent="-514350">
              <a:buFont typeface="+mj-lt"/>
              <a:buAutoNum type="alphaLcParenR"/>
            </a:pPr>
            <a:r>
              <a:rPr lang="en-CA" dirty="0" smtClean="0"/>
              <a:t>Harvesting of surface salt</a:t>
            </a:r>
          </a:p>
          <a:p>
            <a:pPr marL="914400" lvl="1" indent="-514350">
              <a:buFont typeface="+mj-lt"/>
              <a:buAutoNum type="alphaLcParenR"/>
            </a:pPr>
            <a:r>
              <a:rPr lang="en-CA" dirty="0" smtClean="0"/>
              <a:t>Sub-surface mining</a:t>
            </a:r>
          </a:p>
          <a:p>
            <a:pPr marL="514350" indent="-514350">
              <a:buFont typeface="+mj-lt"/>
              <a:buAutoNum type="arabicPeriod"/>
            </a:pPr>
            <a:r>
              <a:rPr lang="en-CA" dirty="0" smtClean="0"/>
              <a:t>Evaporation</a:t>
            </a:r>
          </a:p>
          <a:p>
            <a:pPr marL="914400" lvl="1" indent="-514350">
              <a:buFont typeface="+mj-lt"/>
              <a:buAutoNum type="alphaLcParenR"/>
            </a:pPr>
            <a:r>
              <a:rPr lang="en-CA" dirty="0" smtClean="0"/>
              <a:t>Salt pans (solar evaporation)</a:t>
            </a:r>
          </a:p>
          <a:p>
            <a:pPr marL="914400" lvl="1" indent="-514350">
              <a:buFont typeface="+mj-lt"/>
              <a:buAutoNum type="alphaLcParenR"/>
            </a:pPr>
            <a:r>
              <a:rPr lang="en-CA" dirty="0" smtClean="0"/>
              <a:t>Heat evaporation</a:t>
            </a:r>
          </a:p>
          <a:p>
            <a:pPr marL="514350" indent="-514350">
              <a:buFont typeface="+mj-lt"/>
              <a:buAutoNum type="arabicPeriod"/>
            </a:pPr>
            <a:r>
              <a:rPr lang="en-CA" dirty="0" smtClean="0"/>
              <a:t>Crushing/processing/iodising/packaging 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smtClean="0"/>
              <a:t>2012-01-20</a:t>
            </a:r>
            <a:endParaRPr lang="en-C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CA" smtClean="0"/>
              <a:t>APA 1122</a:t>
            </a:r>
            <a:endParaRPr lang="en-CA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6BA4E1E-DF86-4642-A761-2435E9F3893C}" type="slidenum">
              <a:rPr lang="en-CA" smtClean="0"/>
              <a:t>13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92338529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10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10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10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9" dur="1000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0" dur="10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10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CA" dirty="0" smtClean="0">
                <a:solidFill>
                  <a:schemeClr val="accent1">
                    <a:lumMod val="75000"/>
                  </a:schemeClr>
                </a:solidFill>
              </a:rPr>
              <a:t>Iodised Salt</a:t>
            </a:r>
            <a:endParaRPr lang="en-CA" dirty="0">
              <a:solidFill>
                <a:schemeClr val="accent1">
                  <a:lumMod val="75000"/>
                </a:schemeClr>
              </a:solidFill>
            </a:endParaRP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algn="ctr"/>
            <a:r>
              <a:rPr lang="en-CA" dirty="0" smtClean="0">
                <a:solidFill>
                  <a:schemeClr val="accent1">
                    <a:lumMod val="75000"/>
                  </a:schemeClr>
                </a:solidFill>
              </a:rPr>
              <a:t>Table Salt</a:t>
            </a:r>
            <a:endParaRPr lang="en-CA" dirty="0">
              <a:solidFill>
                <a:schemeClr val="accent1">
                  <a:lumMod val="75000"/>
                </a:schemeClr>
              </a:solidFill>
            </a:endParaRPr>
          </a:p>
        </p:txBody>
      </p:sp>
      <p:pic>
        <p:nvPicPr>
          <p:cNvPr id="11" name="Content Placeholder 10"/>
          <p:cNvPicPr>
            <a:picLocks noGrp="1" noChangeAspect="1"/>
          </p:cNvPicPr>
          <p:nvPr>
            <p:ph sz="half" idx="2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11561" y="2284786"/>
            <a:ext cx="3808510" cy="3808510"/>
          </a:xfrm>
        </p:spPr>
      </p:pic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/>
        <p:txBody>
          <a:bodyPr/>
          <a:lstStyle/>
          <a:p>
            <a:pPr algn="ctr"/>
            <a:r>
              <a:rPr lang="en-CA" dirty="0" smtClean="0">
                <a:solidFill>
                  <a:schemeClr val="accent1">
                    <a:lumMod val="75000"/>
                  </a:schemeClr>
                </a:solidFill>
              </a:rPr>
              <a:t>Potassium Iodate</a:t>
            </a:r>
            <a:endParaRPr lang="en-CA" dirty="0">
              <a:solidFill>
                <a:schemeClr val="accent1">
                  <a:lumMod val="75000"/>
                </a:schemeClr>
              </a:solidFill>
            </a:endParaRP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smtClean="0"/>
              <a:t>2012-01-20</a:t>
            </a:r>
            <a:endParaRPr lang="en-CA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CA" smtClean="0"/>
              <a:t>APA 1122</a:t>
            </a:r>
            <a:endParaRPr lang="en-CA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6BA4E1E-DF86-4642-A761-2435E9F3893C}" type="slidenum">
              <a:rPr lang="en-CA" smtClean="0"/>
              <a:t>14</a:t>
            </a:fld>
            <a:endParaRPr lang="en-CA"/>
          </a:p>
        </p:txBody>
      </p:sp>
      <p:pic>
        <p:nvPicPr>
          <p:cNvPr id="13" name="Content Placeholder 12"/>
          <p:cNvPicPr>
            <a:picLocks noGrp="1" noChangeAspect="1"/>
          </p:cNvPicPr>
          <p:nvPr>
            <p:ph sz="quarter" idx="4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79303" y="2924944"/>
            <a:ext cx="3685909" cy="2808312"/>
          </a:xfrm>
        </p:spPr>
      </p:pic>
    </p:spTree>
    <p:extLst>
      <p:ext uri="{BB962C8B-B14F-4D97-AF65-F5344CB8AC3E}">
        <p14:creationId xmlns:p14="http://schemas.microsoft.com/office/powerpoint/2010/main" val="279473180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  <p:bldP spid="5" grpId="0" build="p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CA" dirty="0" smtClean="0">
                <a:solidFill>
                  <a:schemeClr val="accent1">
                    <a:lumMod val="75000"/>
                  </a:schemeClr>
                </a:solidFill>
              </a:rPr>
              <a:t>Evaporation</a:t>
            </a:r>
            <a:endParaRPr lang="en-CA" dirty="0">
              <a:solidFill>
                <a:schemeClr val="accent1">
                  <a:lumMod val="75000"/>
                </a:schemeClr>
              </a:solidFill>
            </a:endParaRPr>
          </a:p>
        </p:txBody>
      </p:sp>
      <p:pic>
        <p:nvPicPr>
          <p:cNvPr id="8" name="Content Placeholder 7"/>
          <p:cNvPicPr>
            <a:picLocks noGrp="1" noChangeAspect="1"/>
          </p:cNvPicPr>
          <p:nvPr>
            <p:ph sz="half"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1529" y="2204864"/>
            <a:ext cx="4117248" cy="3168351"/>
          </a:xfrm>
        </p:spPr>
      </p:pic>
      <p:pic>
        <p:nvPicPr>
          <p:cNvPr id="10" name="Content Placeholder 9"/>
          <p:cNvPicPr>
            <a:picLocks noGrp="1" noChangeAspect="1"/>
          </p:cNvPicPr>
          <p:nvPr>
            <p:ph sz="half" idx="2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004049" y="1215714"/>
            <a:ext cx="3744416" cy="4910449"/>
          </a:xfrm>
        </p:spPr>
      </p:pic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smtClean="0"/>
              <a:t>2012-01-20</a:t>
            </a:r>
            <a:endParaRPr lang="en-CA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CA" smtClean="0"/>
              <a:t>APA 1122</a:t>
            </a:r>
            <a:endParaRPr lang="en-CA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6BA4E1E-DF86-4642-A761-2435E9F3893C}" type="slidenum">
              <a:rPr lang="en-CA" smtClean="0"/>
              <a:t>15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255372187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CA" dirty="0" smtClean="0">
                <a:solidFill>
                  <a:schemeClr val="accent1">
                    <a:lumMod val="75000"/>
                  </a:schemeClr>
                </a:solidFill>
              </a:rPr>
              <a:t>Evaporation</a:t>
            </a:r>
            <a:endParaRPr lang="en-CA" dirty="0">
              <a:solidFill>
                <a:schemeClr val="accent1">
                  <a:lumMod val="75000"/>
                </a:schemeClr>
              </a:solidFill>
            </a:endParaRPr>
          </a:p>
        </p:txBody>
      </p:sp>
      <p:pic>
        <p:nvPicPr>
          <p:cNvPr id="9" name="Content Placeholder 8"/>
          <p:cNvPicPr>
            <a:picLocks noGrp="1" noChangeAspect="1"/>
          </p:cNvPicPr>
          <p:nvPr>
            <p:ph sz="half" idx="1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3059" y="2420888"/>
            <a:ext cx="4320481" cy="2880320"/>
          </a:xfrm>
        </p:spPr>
      </p:pic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smtClean="0"/>
              <a:t>2012-01-20</a:t>
            </a:r>
            <a:endParaRPr lang="en-C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CA" smtClean="0"/>
              <a:t>APA 1122</a:t>
            </a:r>
            <a:endParaRPr lang="en-CA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6BA4E1E-DF86-4642-A761-2435E9F3893C}" type="slidenum">
              <a:rPr lang="en-CA" smtClean="0"/>
              <a:t>16</a:t>
            </a:fld>
            <a:endParaRPr lang="en-CA"/>
          </a:p>
        </p:txBody>
      </p:sp>
      <p:pic>
        <p:nvPicPr>
          <p:cNvPr id="24" name="Content Placeholder 23"/>
          <p:cNvPicPr>
            <a:picLocks noGrp="1" noChangeAspect="1"/>
          </p:cNvPicPr>
          <p:nvPr>
            <p:ph sz="half" idx="2"/>
          </p:nvPr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48199" y="2420888"/>
            <a:ext cx="4149009" cy="2880320"/>
          </a:xfrm>
        </p:spPr>
      </p:pic>
    </p:spTree>
    <p:extLst>
      <p:ext uri="{BB962C8B-B14F-4D97-AF65-F5344CB8AC3E}">
        <p14:creationId xmlns:p14="http://schemas.microsoft.com/office/powerpoint/2010/main" val="274628129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CA" dirty="0" smtClean="0">
                <a:solidFill>
                  <a:schemeClr val="accent1">
                    <a:lumMod val="75000"/>
                  </a:schemeClr>
                </a:solidFill>
              </a:rPr>
              <a:t>Iodising</a:t>
            </a:r>
            <a:endParaRPr lang="en-CA" dirty="0">
              <a:solidFill>
                <a:schemeClr val="accent1">
                  <a:lumMod val="75000"/>
                </a:schemeClr>
              </a:solidFill>
            </a:endParaRPr>
          </a:p>
        </p:txBody>
      </p:sp>
      <p:pic>
        <p:nvPicPr>
          <p:cNvPr id="10" name="Content Placeholder 9"/>
          <p:cNvPicPr>
            <a:picLocks noGrp="1" noChangeAspect="1"/>
          </p:cNvPicPr>
          <p:nvPr>
            <p:ph sz="half"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43951" y="1300578"/>
            <a:ext cx="3412025" cy="5038242"/>
          </a:xfrm>
        </p:spPr>
      </p:pic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smtClean="0"/>
              <a:t>2012-01-20</a:t>
            </a:r>
            <a:endParaRPr lang="en-CA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CA" smtClean="0"/>
              <a:t>APA 1122</a:t>
            </a:r>
            <a:endParaRPr lang="en-CA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6BA4E1E-DF86-4642-A761-2435E9F3893C}" type="slidenum">
              <a:rPr lang="en-CA" smtClean="0"/>
              <a:t>17</a:t>
            </a:fld>
            <a:endParaRPr lang="en-CA"/>
          </a:p>
        </p:txBody>
      </p:sp>
      <p:pic>
        <p:nvPicPr>
          <p:cNvPr id="22" name="Content Placeholder 21"/>
          <p:cNvPicPr>
            <a:picLocks noGrp="1" noChangeAspect="1"/>
          </p:cNvPicPr>
          <p:nvPr>
            <p:ph sz="half" idx="2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860032" y="1322041"/>
            <a:ext cx="3528393" cy="4997415"/>
          </a:xfrm>
        </p:spPr>
      </p:pic>
    </p:spTree>
    <p:extLst>
      <p:ext uri="{BB962C8B-B14F-4D97-AF65-F5344CB8AC3E}">
        <p14:creationId xmlns:p14="http://schemas.microsoft.com/office/powerpoint/2010/main" val="380821575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CA" dirty="0" smtClean="0">
                <a:solidFill>
                  <a:schemeClr val="accent1">
                    <a:lumMod val="75000"/>
                  </a:schemeClr>
                </a:solidFill>
              </a:rPr>
              <a:t>Processing</a:t>
            </a:r>
            <a:endParaRPr lang="en-CA" dirty="0">
              <a:solidFill>
                <a:schemeClr val="accent1">
                  <a:lumMod val="75000"/>
                </a:schemeClr>
              </a:solidFill>
            </a:endParaRPr>
          </a:p>
        </p:txBody>
      </p:sp>
      <p:pic>
        <p:nvPicPr>
          <p:cNvPr id="9" name="Content Placeholder 8"/>
          <p:cNvPicPr>
            <a:picLocks noGrp="1" noChangeAspect="1"/>
          </p:cNvPicPr>
          <p:nvPr>
            <p:ph sz="half"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78396" y="2060848"/>
            <a:ext cx="4574196" cy="3169921"/>
          </a:xfrm>
        </p:spPr>
      </p:pic>
      <p:pic>
        <p:nvPicPr>
          <p:cNvPr id="12" name="Content Placeholder 11"/>
          <p:cNvPicPr>
            <a:picLocks noGrp="1" noChangeAspect="1"/>
          </p:cNvPicPr>
          <p:nvPr>
            <p:ph sz="half" idx="2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499992" y="2085662"/>
            <a:ext cx="4644008" cy="3145041"/>
          </a:xfrm>
        </p:spPr>
      </p:pic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smtClean="0"/>
              <a:t>2012-01-20</a:t>
            </a:r>
            <a:endParaRPr lang="en-C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CA" smtClean="0"/>
              <a:t>APA 1122</a:t>
            </a:r>
            <a:endParaRPr lang="en-CA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6BA4E1E-DF86-4642-A761-2435E9F3893C}" type="slidenum">
              <a:rPr lang="en-CA" smtClean="0"/>
              <a:t>18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127359108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CA" dirty="0" smtClean="0">
                <a:solidFill>
                  <a:schemeClr val="accent1">
                    <a:lumMod val="75000"/>
                  </a:schemeClr>
                </a:solidFill>
              </a:rPr>
              <a:t>Packaging</a:t>
            </a:r>
            <a:endParaRPr lang="en-CA" dirty="0">
              <a:solidFill>
                <a:schemeClr val="accent1">
                  <a:lumMod val="75000"/>
                </a:schemeClr>
              </a:solidFill>
            </a:endParaRPr>
          </a:p>
        </p:txBody>
      </p:sp>
      <p:pic>
        <p:nvPicPr>
          <p:cNvPr id="8" name="Content Placeholder 7"/>
          <p:cNvPicPr>
            <a:picLocks noGrp="1" noChangeAspect="1"/>
          </p:cNvPicPr>
          <p:nvPr>
            <p:ph sz="half"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84849" y="2060848"/>
            <a:ext cx="4828857" cy="3169855"/>
          </a:xfrm>
        </p:spPr>
      </p:pic>
      <p:pic>
        <p:nvPicPr>
          <p:cNvPr id="9" name="Content Placeholder 8"/>
          <p:cNvPicPr>
            <a:picLocks noGrp="1" noChangeAspect="1"/>
          </p:cNvPicPr>
          <p:nvPr>
            <p:ph sz="half" idx="2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48199" y="2132856"/>
            <a:ext cx="4574321" cy="3097847"/>
          </a:xfrm>
        </p:spPr>
      </p:pic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smtClean="0"/>
              <a:t>2012-01-20</a:t>
            </a:r>
            <a:endParaRPr lang="en-CA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CA" smtClean="0"/>
              <a:t>APA 1122</a:t>
            </a:r>
            <a:endParaRPr lang="en-CA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6BA4E1E-DF86-4642-A761-2435E9F3893C}" type="slidenum">
              <a:rPr lang="en-CA" smtClean="0"/>
              <a:t>19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118563583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CA" dirty="0" smtClean="0">
                <a:solidFill>
                  <a:schemeClr val="accent1">
                    <a:lumMod val="75000"/>
                  </a:schemeClr>
                </a:solidFill>
              </a:rPr>
              <a:t>Iodine Deficiency and Cognition</a:t>
            </a:r>
            <a:endParaRPr lang="en-CA" dirty="0">
              <a:solidFill>
                <a:schemeClr val="accent1">
                  <a:lumMod val="75000"/>
                </a:schemeClr>
              </a:solidFill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20000"/>
          </a:bodyPr>
          <a:lstStyle/>
          <a:p>
            <a:r>
              <a:rPr lang="en-CA" dirty="0" smtClean="0"/>
              <a:t>10 – 15 IQ points lost to children of IDD mothers (many sources)</a:t>
            </a:r>
          </a:p>
          <a:p>
            <a:r>
              <a:rPr lang="en-CA" dirty="0" smtClean="0"/>
              <a:t>Maternal IDD affects brain development beginning in the 2</a:t>
            </a:r>
            <a:r>
              <a:rPr lang="en-CA" baseline="30000" dirty="0" smtClean="0"/>
              <a:t>nd</a:t>
            </a:r>
            <a:r>
              <a:rPr lang="en-CA" dirty="0" smtClean="0"/>
              <a:t> trimester (</a:t>
            </a:r>
            <a:r>
              <a:rPr lang="en-CA" dirty="0" err="1" smtClean="0"/>
              <a:t>Sethi</a:t>
            </a:r>
            <a:r>
              <a:rPr lang="en-CA" dirty="0" smtClean="0"/>
              <a:t> &amp; </a:t>
            </a:r>
            <a:r>
              <a:rPr lang="en-CA" dirty="0" err="1" smtClean="0"/>
              <a:t>Kapil</a:t>
            </a:r>
            <a:r>
              <a:rPr lang="en-CA" dirty="0" smtClean="0"/>
              <a:t>)</a:t>
            </a:r>
          </a:p>
          <a:p>
            <a:r>
              <a:rPr lang="en-CA" dirty="0" smtClean="0"/>
              <a:t>In utero IDD protection is associated with additional 0.36 </a:t>
            </a:r>
            <a:r>
              <a:rPr lang="en-CA" dirty="0" err="1" smtClean="0"/>
              <a:t>yrs</a:t>
            </a:r>
            <a:r>
              <a:rPr lang="en-CA" dirty="0" smtClean="0"/>
              <a:t> of schooling (more for girls than boys) (Field, Robles &amp; Torero)</a:t>
            </a:r>
          </a:p>
          <a:p>
            <a:r>
              <a:rPr lang="en-CA" dirty="0" smtClean="0"/>
              <a:t>Repletion of mildly IDD NZ children (10 to 13) results in stat sig improvement in tests of cognitive ability – 0.19 SD higher (Gordon et al.); similar results in Albania (Zimmermann et al.)</a:t>
            </a:r>
          </a:p>
          <a:p>
            <a:endParaRPr lang="en-CA" dirty="0" smtClean="0"/>
          </a:p>
          <a:p>
            <a:endParaRPr lang="en-CA" dirty="0" smtClean="0"/>
          </a:p>
          <a:p>
            <a:endParaRPr lang="en-CA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smtClean="0"/>
              <a:t>2012-01-20</a:t>
            </a:r>
            <a:endParaRPr lang="en-C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CA" smtClean="0"/>
              <a:t>APA 1122</a:t>
            </a:r>
            <a:endParaRPr lang="en-CA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6BA4E1E-DF86-4642-A761-2435E9F3893C}" type="slidenum">
              <a:rPr lang="en-CA" smtClean="0"/>
              <a:t>20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148982482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Title 9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CA" dirty="0" smtClean="0">
                <a:solidFill>
                  <a:schemeClr val="accent1">
                    <a:lumMod val="75000"/>
                  </a:schemeClr>
                </a:solidFill>
              </a:rPr>
              <a:t>Standard Distribution - IQ</a:t>
            </a:r>
            <a:endParaRPr lang="en-CA" dirty="0">
              <a:solidFill>
                <a:schemeClr val="accent1">
                  <a:lumMod val="75000"/>
                </a:schemeClr>
              </a:solidFill>
            </a:endParaRPr>
          </a:p>
        </p:txBody>
      </p:sp>
      <p:pic>
        <p:nvPicPr>
          <p:cNvPr id="12" name="Content Placeholder 11"/>
          <p:cNvPicPr>
            <a:picLocks noGrp="1" noChangeAspect="1"/>
          </p:cNvPicPr>
          <p:nvPr>
            <p:ph idx="1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62145" y="1556793"/>
            <a:ext cx="8543359" cy="4680520"/>
          </a:xfrm>
        </p:spPr>
      </p:pic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smtClean="0"/>
              <a:t>2012-01-20</a:t>
            </a:r>
            <a:endParaRPr lang="en-CA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CA" smtClean="0"/>
              <a:t>APA 1122</a:t>
            </a:r>
            <a:endParaRPr lang="en-CA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6BA4E1E-DF86-4642-A761-2435E9F3893C}" type="slidenum">
              <a:rPr lang="en-CA" smtClean="0"/>
              <a:t>21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181902196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CA" dirty="0" smtClean="0">
                <a:solidFill>
                  <a:schemeClr val="accent1">
                    <a:lumMod val="75000"/>
                  </a:schemeClr>
                </a:solidFill>
              </a:rPr>
              <a:t>What Impediments to Iodisation?</a:t>
            </a:r>
            <a:endParaRPr lang="en-CA" dirty="0">
              <a:solidFill>
                <a:schemeClr val="accent1">
                  <a:lumMod val="75000"/>
                </a:schemeClr>
              </a:solidFill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92500"/>
          </a:bodyPr>
          <a:lstStyle/>
          <a:p>
            <a:r>
              <a:rPr lang="en-CA" dirty="0" smtClean="0"/>
              <a:t>Lack of knowledge of importance of iodine</a:t>
            </a:r>
          </a:p>
          <a:p>
            <a:r>
              <a:rPr lang="en-CA" dirty="0" smtClean="0"/>
              <a:t>Small portion of production destined for the table</a:t>
            </a:r>
          </a:p>
          <a:p>
            <a:r>
              <a:rPr lang="en-CA" dirty="0" smtClean="0"/>
              <a:t>Organisation of small-scale producers</a:t>
            </a:r>
          </a:p>
          <a:p>
            <a:r>
              <a:rPr lang="en-CA" dirty="0" smtClean="0"/>
              <a:t>Cost to small producers</a:t>
            </a:r>
          </a:p>
          <a:p>
            <a:r>
              <a:rPr lang="en-CA" dirty="0" smtClean="0"/>
              <a:t>Technology needed for iodisation</a:t>
            </a:r>
          </a:p>
          <a:p>
            <a:r>
              <a:rPr lang="en-CA" dirty="0" smtClean="0"/>
              <a:t>Cultural norms</a:t>
            </a:r>
          </a:p>
          <a:p>
            <a:r>
              <a:rPr lang="en-CA" dirty="0" smtClean="0"/>
              <a:t>Political impediments – </a:t>
            </a:r>
            <a:r>
              <a:rPr lang="en-CA" dirty="0" err="1" smtClean="0"/>
              <a:t>eg</a:t>
            </a:r>
            <a:r>
              <a:rPr lang="en-CA" dirty="0" smtClean="0"/>
              <a:t> Afghanistan, Ethiopia</a:t>
            </a:r>
          </a:p>
          <a:p>
            <a:r>
              <a:rPr lang="en-CA" dirty="0" smtClean="0"/>
              <a:t>Regulation and monitoring</a:t>
            </a:r>
          </a:p>
          <a:p>
            <a:endParaRPr lang="en-CA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smtClean="0"/>
              <a:t>2012-01-20</a:t>
            </a:r>
            <a:endParaRPr lang="en-C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CA" smtClean="0"/>
              <a:t>APA 1122</a:t>
            </a:r>
            <a:endParaRPr lang="en-CA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6BA4E1E-DF86-4642-A761-2435E9F3893C}" type="slidenum">
              <a:rPr lang="en-CA" smtClean="0"/>
              <a:t>22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70787578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10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10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10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9" dur="1000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0" dur="10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10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2" fill="hold">
                      <p:stCondLst>
                        <p:cond delay="indefinite"/>
                      </p:stCondLst>
                      <p:childTnLst>
                        <p:par>
                          <p:cTn id="53" fill="hold">
                            <p:stCondLst>
                              <p:cond delay="0"/>
                            </p:stCondLst>
                            <p:childTnLst>
                              <p:par>
                                <p:cTn id="54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6" dur="1000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7" dur="10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10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CA" dirty="0" smtClean="0">
                <a:solidFill>
                  <a:schemeClr val="accent1">
                    <a:lumMod val="75000"/>
                  </a:schemeClr>
                </a:solidFill>
              </a:rPr>
              <a:t>For Next Wednesday</a:t>
            </a:r>
            <a:endParaRPr lang="en-CA" dirty="0">
              <a:solidFill>
                <a:schemeClr val="accent1">
                  <a:lumMod val="75000"/>
                </a:schemeClr>
              </a:solidFill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CA" dirty="0" err="1" smtClean="0"/>
              <a:t>Skolnik</a:t>
            </a:r>
            <a:r>
              <a:rPr lang="en-CA" dirty="0" smtClean="0"/>
              <a:t> – all references to malaria (use index)</a:t>
            </a:r>
          </a:p>
          <a:p>
            <a:r>
              <a:rPr lang="en-CA" dirty="0" smtClean="0"/>
              <a:t>Gomes MF et al. Pre-referral </a:t>
            </a:r>
            <a:r>
              <a:rPr lang="en-CA" dirty="0"/>
              <a:t>rectal </a:t>
            </a:r>
            <a:r>
              <a:rPr lang="en-CA" dirty="0" err="1"/>
              <a:t>artesunate</a:t>
            </a:r>
            <a:r>
              <a:rPr lang="en-CA" dirty="0"/>
              <a:t> to prevent death and disability in severe malaria: a placebo-controlled trial; </a:t>
            </a:r>
            <a:r>
              <a:rPr lang="en-CA" i="1" dirty="0"/>
              <a:t>Lancet. 2009</a:t>
            </a:r>
            <a:r>
              <a:rPr lang="en-CA" dirty="0"/>
              <a:t> February 14; 373(9663): 557–566. </a:t>
            </a:r>
            <a:r>
              <a:rPr lang="en-CA" dirty="0" err="1"/>
              <a:t>doi</a:t>
            </a:r>
            <a:r>
              <a:rPr lang="en-CA" dirty="0"/>
              <a:t>:  10.1016/S0140-6736(08)61734-1 </a:t>
            </a:r>
          </a:p>
          <a:p>
            <a:pPr marL="0" indent="0">
              <a:buNone/>
            </a:pPr>
            <a:endParaRPr lang="en-CA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smtClean="0"/>
              <a:t>2012-01-20</a:t>
            </a:r>
            <a:endParaRPr lang="en-C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CA" smtClean="0"/>
              <a:t>APA 1122</a:t>
            </a:r>
            <a:endParaRPr lang="en-CA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6BA4E1E-DF86-4642-A761-2435E9F3893C}" type="slidenum">
              <a:rPr lang="en-CA" smtClean="0"/>
              <a:t>23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333636819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smtClean="0"/>
              <a:t>2012-01-20</a:t>
            </a:r>
            <a:endParaRPr lang="en-CA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CA" smtClean="0"/>
              <a:t>APA 1122</a:t>
            </a:r>
            <a:endParaRPr lang="en-CA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6BA4E1E-DF86-4642-A761-2435E9F3893C}" type="slidenum">
              <a:rPr lang="en-CA" smtClean="0"/>
              <a:t>24</a:t>
            </a:fld>
            <a:endParaRPr lang="en-CA"/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332725"/>
            <a:ext cx="9144000" cy="612061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2860363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770</TotalTime>
  <Words>621</Words>
  <Application>Microsoft Office PowerPoint</Application>
  <PresentationFormat>On-screen Show (4:3)</PresentationFormat>
  <Paragraphs>172</Paragraphs>
  <Slides>24</Slides>
  <Notes>7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24</vt:i4>
      </vt:variant>
    </vt:vector>
  </HeadingPairs>
  <TitlesOfParts>
    <vt:vector size="25" baseType="lpstr">
      <vt:lpstr>Office Theme</vt:lpstr>
      <vt:lpstr>PowerPoint Presentation</vt:lpstr>
      <vt:lpstr>Health: A Global Context APA 1122</vt:lpstr>
      <vt:lpstr>Today</vt:lpstr>
      <vt:lpstr>Administrivia</vt:lpstr>
      <vt:lpstr>Administrivia – cont’d</vt:lpstr>
      <vt:lpstr>Iodine Deficiency</vt:lpstr>
      <vt:lpstr>Iodine Deficiency - Effects</vt:lpstr>
      <vt:lpstr>Goitre</vt:lpstr>
      <vt:lpstr>Goitre – cont’d</vt:lpstr>
      <vt:lpstr>Cretinism</vt:lpstr>
      <vt:lpstr>Iodine Deficiency</vt:lpstr>
      <vt:lpstr>Uses of Salt</vt:lpstr>
      <vt:lpstr>Production of Iodised Salt</vt:lpstr>
      <vt:lpstr>Iodised Salt</vt:lpstr>
      <vt:lpstr>Evaporation</vt:lpstr>
      <vt:lpstr>Evaporation</vt:lpstr>
      <vt:lpstr>Iodising</vt:lpstr>
      <vt:lpstr>Processing</vt:lpstr>
      <vt:lpstr>Packaging</vt:lpstr>
      <vt:lpstr>Iodine Deficiency and Cognition</vt:lpstr>
      <vt:lpstr>Standard Distribution - IQ</vt:lpstr>
      <vt:lpstr>What Impediments to Iodisation?</vt:lpstr>
      <vt:lpstr>For Next Wednesday</vt:lpstr>
      <vt:lpstr>PowerPoint Presentation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KenNetbook</dc:creator>
  <cp:lastModifiedBy>KenNetbook</cp:lastModifiedBy>
  <cp:revision>32</cp:revision>
  <cp:lastPrinted>2012-01-20T17:15:14Z</cp:lastPrinted>
  <dcterms:created xsi:type="dcterms:W3CDTF">2012-01-15T19:32:20Z</dcterms:created>
  <dcterms:modified xsi:type="dcterms:W3CDTF">2012-01-20T17:16:11Z</dcterms:modified>
</cp:coreProperties>
</file>