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474" r:id="rId3"/>
    <p:sldId id="257" r:id="rId4"/>
    <p:sldId id="280" r:id="rId5"/>
    <p:sldId id="439" r:id="rId6"/>
    <p:sldId id="420" r:id="rId7"/>
    <p:sldId id="475" r:id="rId8"/>
    <p:sldId id="371" r:id="rId9"/>
    <p:sldId id="405" r:id="rId10"/>
    <p:sldId id="406" r:id="rId11"/>
    <p:sldId id="408" r:id="rId12"/>
    <p:sldId id="418" r:id="rId13"/>
    <p:sldId id="407" r:id="rId14"/>
    <p:sldId id="409" r:id="rId15"/>
    <p:sldId id="419" r:id="rId16"/>
    <p:sldId id="440" r:id="rId17"/>
    <p:sldId id="410" r:id="rId18"/>
    <p:sldId id="421" r:id="rId19"/>
    <p:sldId id="476" r:id="rId20"/>
    <p:sldId id="477" r:id="rId21"/>
    <p:sldId id="423" r:id="rId22"/>
    <p:sldId id="424" r:id="rId23"/>
    <p:sldId id="443" r:id="rId24"/>
    <p:sldId id="457" r:id="rId25"/>
    <p:sldId id="460" r:id="rId26"/>
    <p:sldId id="458" r:id="rId27"/>
    <p:sldId id="459" r:id="rId28"/>
    <p:sldId id="471" r:id="rId29"/>
    <p:sldId id="473" r:id="rId30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3399"/>
    <a:srgbClr val="0000FF"/>
    <a:srgbClr val="FF505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92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09"/>
    </p:cViewPr>
  </p:sorterViewPr>
  <p:notesViewPr>
    <p:cSldViewPr>
      <p:cViewPr varScale="1">
        <p:scale>
          <a:sx n="64" d="100"/>
          <a:sy n="64" d="100"/>
        </p:scale>
        <p:origin x="-1886" y="-86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A31B8E-936F-4437-AFD3-4F638E8D6650}" type="doc">
      <dgm:prSet loTypeId="urn:microsoft.com/office/officeart/2005/8/layout/equati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2DE5FB06-50EB-4D95-A24E-CABC47A93E2D}">
      <dgm:prSet phldrT="[Texte]"/>
      <dgm:spPr/>
      <dgm:t>
        <a:bodyPr/>
        <a:lstStyle/>
        <a:p>
          <a:r>
            <a:rPr lang="fr-CA" dirty="0" smtClean="0"/>
            <a:t>Motivation</a:t>
          </a:r>
          <a:endParaRPr lang="en-CA" dirty="0"/>
        </a:p>
      </dgm:t>
    </dgm:pt>
    <dgm:pt modelId="{E2D574B5-B1C6-442F-968F-EB6CB7F55297}" type="parTrans" cxnId="{E1ED9AB5-51EA-4BF8-8750-506B88DFFCE0}">
      <dgm:prSet/>
      <dgm:spPr/>
      <dgm:t>
        <a:bodyPr/>
        <a:lstStyle/>
        <a:p>
          <a:endParaRPr lang="en-CA"/>
        </a:p>
      </dgm:t>
    </dgm:pt>
    <dgm:pt modelId="{EC5BAB41-35D8-440F-8E4D-F016CF2CDBB1}" type="sibTrans" cxnId="{E1ED9AB5-51EA-4BF8-8750-506B88DFFCE0}">
      <dgm:prSet/>
      <dgm:spPr/>
      <dgm:t>
        <a:bodyPr/>
        <a:lstStyle/>
        <a:p>
          <a:endParaRPr lang="en-CA"/>
        </a:p>
      </dgm:t>
    </dgm:pt>
    <dgm:pt modelId="{97F83167-35AC-4D36-847A-0D341A4A559A}">
      <dgm:prSet phldrT="[Texte]"/>
      <dgm:spPr/>
      <dgm:t>
        <a:bodyPr/>
        <a:lstStyle/>
        <a:p>
          <a:r>
            <a:rPr lang="fr-CA" dirty="0" smtClean="0"/>
            <a:t>Leadership</a:t>
          </a:r>
          <a:endParaRPr lang="en-CA" dirty="0"/>
        </a:p>
      </dgm:t>
    </dgm:pt>
    <dgm:pt modelId="{31F724BD-6C62-41C4-81F9-58C72216E8A7}" type="parTrans" cxnId="{01ACAA14-52DD-461E-B742-F36FF8C4535B}">
      <dgm:prSet/>
      <dgm:spPr/>
      <dgm:t>
        <a:bodyPr/>
        <a:lstStyle/>
        <a:p>
          <a:endParaRPr lang="en-CA"/>
        </a:p>
      </dgm:t>
    </dgm:pt>
    <dgm:pt modelId="{A396CE9A-FF2A-4916-BB2F-628BAC0BA47B}" type="sibTrans" cxnId="{01ACAA14-52DD-461E-B742-F36FF8C4535B}">
      <dgm:prSet/>
      <dgm:spPr/>
      <dgm:t>
        <a:bodyPr/>
        <a:lstStyle/>
        <a:p>
          <a:endParaRPr lang="en-CA"/>
        </a:p>
      </dgm:t>
    </dgm:pt>
    <dgm:pt modelId="{762490F1-E3EE-48B1-BF46-F5D958F9D1EB}">
      <dgm:prSet phldrT="[Texte]"/>
      <dgm:spPr/>
      <dgm:t>
        <a:bodyPr/>
        <a:lstStyle/>
        <a:p>
          <a:r>
            <a:rPr lang="fr-CA" dirty="0" smtClean="0"/>
            <a:t>Résultats</a:t>
          </a:r>
          <a:br>
            <a:rPr lang="fr-CA" dirty="0" smtClean="0"/>
          </a:br>
          <a:r>
            <a:rPr lang="fr-CA" dirty="0" smtClean="0"/>
            <a:t>opérationnels</a:t>
          </a:r>
          <a:endParaRPr lang="en-CA" dirty="0"/>
        </a:p>
      </dgm:t>
    </dgm:pt>
    <dgm:pt modelId="{3DB77834-9003-40EB-B4A8-3453A65D865A}" type="parTrans" cxnId="{94ABBBED-A471-4E4D-BBCE-0244905A5EEC}">
      <dgm:prSet/>
      <dgm:spPr/>
      <dgm:t>
        <a:bodyPr/>
        <a:lstStyle/>
        <a:p>
          <a:endParaRPr lang="en-CA"/>
        </a:p>
      </dgm:t>
    </dgm:pt>
    <dgm:pt modelId="{A4C45C0B-6A99-4D57-B170-0FB4F8055A64}" type="sibTrans" cxnId="{94ABBBED-A471-4E4D-BBCE-0244905A5EEC}">
      <dgm:prSet/>
      <dgm:spPr/>
      <dgm:t>
        <a:bodyPr/>
        <a:lstStyle/>
        <a:p>
          <a:endParaRPr lang="en-CA"/>
        </a:p>
      </dgm:t>
    </dgm:pt>
    <dgm:pt modelId="{09EBC3CD-4807-425A-922D-1E827E12464D}">
      <dgm:prSet phldrT="[Texte]"/>
      <dgm:spPr/>
      <dgm:t>
        <a:bodyPr/>
        <a:lstStyle/>
        <a:p>
          <a:r>
            <a:rPr lang="fr-CA" dirty="0" smtClean="0"/>
            <a:t>Dotation</a:t>
          </a:r>
          <a:endParaRPr lang="en-CA" dirty="0"/>
        </a:p>
      </dgm:t>
    </dgm:pt>
    <dgm:pt modelId="{F059288E-337E-465A-A024-699AFEE4060E}" type="parTrans" cxnId="{0E83FDB2-CCAB-40A3-935A-F6479D8E14B1}">
      <dgm:prSet/>
      <dgm:spPr/>
      <dgm:t>
        <a:bodyPr/>
        <a:lstStyle/>
        <a:p>
          <a:endParaRPr lang="en-CA"/>
        </a:p>
      </dgm:t>
    </dgm:pt>
    <dgm:pt modelId="{73ED8AF8-B1AD-4706-85EE-107155A8BF4D}" type="sibTrans" cxnId="{0E83FDB2-CCAB-40A3-935A-F6479D8E14B1}">
      <dgm:prSet/>
      <dgm:spPr/>
      <dgm:t>
        <a:bodyPr/>
        <a:lstStyle/>
        <a:p>
          <a:endParaRPr lang="en-CA"/>
        </a:p>
      </dgm:t>
    </dgm:pt>
    <dgm:pt modelId="{67D6BC2C-D7CF-47CC-A71E-E90C699B86F0}">
      <dgm:prSet phldrT="[Texte]"/>
      <dgm:spPr/>
      <dgm:t>
        <a:bodyPr/>
        <a:lstStyle/>
        <a:p>
          <a:r>
            <a:rPr lang="fr-CA" dirty="0" smtClean="0"/>
            <a:t>Valeurs et éthique</a:t>
          </a:r>
          <a:endParaRPr lang="en-CA" dirty="0"/>
        </a:p>
      </dgm:t>
    </dgm:pt>
    <dgm:pt modelId="{ED6661F1-64A5-49AB-8EED-C470256B05FA}" type="parTrans" cxnId="{1EECE03B-65BC-4006-A674-8E7F9BFE4767}">
      <dgm:prSet/>
      <dgm:spPr/>
      <dgm:t>
        <a:bodyPr/>
        <a:lstStyle/>
        <a:p>
          <a:endParaRPr lang="en-CA"/>
        </a:p>
      </dgm:t>
    </dgm:pt>
    <dgm:pt modelId="{E406ADE4-C062-4023-B486-F0BF6A4189F0}" type="sibTrans" cxnId="{1EECE03B-65BC-4006-A674-8E7F9BFE4767}">
      <dgm:prSet/>
      <dgm:spPr/>
      <dgm:t>
        <a:bodyPr/>
        <a:lstStyle/>
        <a:p>
          <a:endParaRPr lang="en-CA"/>
        </a:p>
      </dgm:t>
    </dgm:pt>
    <dgm:pt modelId="{0E6F60E5-F167-4532-939F-E773CCF3A13B}" type="pres">
      <dgm:prSet presAssocID="{4FA31B8E-936F-4437-AFD3-4F638E8D665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50E91478-76CB-47D7-B0FD-E7C542F9A329}" type="pres">
      <dgm:prSet presAssocID="{4FA31B8E-936F-4437-AFD3-4F638E8D6650}" presName="vNodes" presStyleCnt="0"/>
      <dgm:spPr/>
    </dgm:pt>
    <dgm:pt modelId="{60518E04-A468-4832-BD40-8F0E754097A0}" type="pres">
      <dgm:prSet presAssocID="{09EBC3CD-4807-425A-922D-1E827E12464D}" presName="node" presStyleLbl="node1" presStyleIdx="0" presStyleCnt="5" custScaleX="428578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E47D479-FCEF-4B4E-898A-6B71585C928B}" type="pres">
      <dgm:prSet presAssocID="{73ED8AF8-B1AD-4706-85EE-107155A8BF4D}" presName="spacerT" presStyleCnt="0"/>
      <dgm:spPr/>
    </dgm:pt>
    <dgm:pt modelId="{6AA4B93C-B357-490E-AE4D-18255A74A4F4}" type="pres">
      <dgm:prSet presAssocID="{73ED8AF8-B1AD-4706-85EE-107155A8BF4D}" presName="sibTrans" presStyleLbl="sibTrans2D1" presStyleIdx="0" presStyleCnt="4"/>
      <dgm:spPr/>
      <dgm:t>
        <a:bodyPr/>
        <a:lstStyle/>
        <a:p>
          <a:endParaRPr lang="en-CA"/>
        </a:p>
      </dgm:t>
    </dgm:pt>
    <dgm:pt modelId="{53645C16-E52C-41E8-B581-22B7FFE2BBEC}" type="pres">
      <dgm:prSet presAssocID="{73ED8AF8-B1AD-4706-85EE-107155A8BF4D}" presName="spacerB" presStyleCnt="0"/>
      <dgm:spPr/>
    </dgm:pt>
    <dgm:pt modelId="{3D386BA7-5D0B-4BFD-AA12-F20B13F62E25}" type="pres">
      <dgm:prSet presAssocID="{2DE5FB06-50EB-4D95-A24E-CABC47A93E2D}" presName="node" presStyleLbl="node1" presStyleIdx="1" presStyleCnt="5" custScaleX="39514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798B6612-1E20-49B3-B1CA-C42B210464F9}" type="pres">
      <dgm:prSet presAssocID="{EC5BAB41-35D8-440F-8E4D-F016CF2CDBB1}" presName="spacerT" presStyleCnt="0"/>
      <dgm:spPr/>
    </dgm:pt>
    <dgm:pt modelId="{FB20956F-BC37-47E1-9894-5CB68C439F46}" type="pres">
      <dgm:prSet presAssocID="{EC5BAB41-35D8-440F-8E4D-F016CF2CDBB1}" presName="sibTrans" presStyleLbl="sibTrans2D1" presStyleIdx="1" presStyleCnt="4"/>
      <dgm:spPr/>
      <dgm:t>
        <a:bodyPr/>
        <a:lstStyle/>
        <a:p>
          <a:endParaRPr lang="en-CA"/>
        </a:p>
      </dgm:t>
    </dgm:pt>
    <dgm:pt modelId="{B83C52A8-5982-4F81-B299-5E84F663E1B0}" type="pres">
      <dgm:prSet presAssocID="{EC5BAB41-35D8-440F-8E4D-F016CF2CDBB1}" presName="spacerB" presStyleCnt="0"/>
      <dgm:spPr/>
    </dgm:pt>
    <dgm:pt modelId="{98902AAB-EA3C-40BE-8BC9-98706BBF4F46}" type="pres">
      <dgm:prSet presAssocID="{97F83167-35AC-4D36-847A-0D341A4A559A}" presName="node" presStyleLbl="node1" presStyleIdx="2" presStyleCnt="5" custScaleX="374647" custLinFactNeighborX="491" custLinFactNeighborY="-7288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7B0A453-025D-4F7E-AEE6-388A6D578FA1}" type="pres">
      <dgm:prSet presAssocID="{A396CE9A-FF2A-4916-BB2F-628BAC0BA47B}" presName="spacerT" presStyleCnt="0"/>
      <dgm:spPr/>
    </dgm:pt>
    <dgm:pt modelId="{D64D479D-AAD8-4D50-B1B5-525AA2BE8AEE}" type="pres">
      <dgm:prSet presAssocID="{A396CE9A-FF2A-4916-BB2F-628BAC0BA47B}" presName="sibTrans" presStyleLbl="sibTrans2D1" presStyleIdx="2" presStyleCnt="4"/>
      <dgm:spPr/>
      <dgm:t>
        <a:bodyPr/>
        <a:lstStyle/>
        <a:p>
          <a:endParaRPr lang="en-CA"/>
        </a:p>
      </dgm:t>
    </dgm:pt>
    <dgm:pt modelId="{D65FD1A2-CF51-4079-AD9F-7A2024392850}" type="pres">
      <dgm:prSet presAssocID="{A396CE9A-FF2A-4916-BB2F-628BAC0BA47B}" presName="spacerB" presStyleCnt="0"/>
      <dgm:spPr/>
    </dgm:pt>
    <dgm:pt modelId="{790421B4-7F02-43E8-86E5-C4FD7EC929BC}" type="pres">
      <dgm:prSet presAssocID="{67D6BC2C-D7CF-47CC-A71E-E90C699B86F0}" presName="node" presStyleLbl="node1" presStyleIdx="3" presStyleCnt="5" custScaleX="37366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C181073-8244-4B94-92F9-926C45E26435}" type="pres">
      <dgm:prSet presAssocID="{4FA31B8E-936F-4437-AFD3-4F638E8D6650}" presName="sibTransLast" presStyleLbl="sibTrans2D1" presStyleIdx="3" presStyleCnt="4" custScaleX="217851" custScaleY="404198" custLinFactNeighborX="-31712" custLinFactNeighborY="-13313"/>
      <dgm:spPr/>
      <dgm:t>
        <a:bodyPr/>
        <a:lstStyle/>
        <a:p>
          <a:endParaRPr lang="en-CA"/>
        </a:p>
      </dgm:t>
    </dgm:pt>
    <dgm:pt modelId="{3214A63C-0B93-4EDE-8D85-AC481C61D8C0}" type="pres">
      <dgm:prSet presAssocID="{4FA31B8E-936F-4437-AFD3-4F638E8D6650}" presName="connectorText" presStyleLbl="sibTrans2D1" presStyleIdx="3" presStyleCnt="4"/>
      <dgm:spPr/>
      <dgm:t>
        <a:bodyPr/>
        <a:lstStyle/>
        <a:p>
          <a:endParaRPr lang="en-CA"/>
        </a:p>
      </dgm:t>
    </dgm:pt>
    <dgm:pt modelId="{C60CA021-8DFE-4EC0-9D40-9FE0008B8E6A}" type="pres">
      <dgm:prSet presAssocID="{4FA31B8E-936F-4437-AFD3-4F638E8D6650}" presName="lastNode" presStyleLbl="node1" presStyleIdx="4" presStyleCnt="5" custScaleX="200723" custLinFactX="8060" custLinFactNeighborX="100000" custLinFactNeighborY="-3700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88FC76E6-2CD6-43A6-80A1-A424BDF01062}" type="presOf" srcId="{09EBC3CD-4807-425A-922D-1E827E12464D}" destId="{60518E04-A468-4832-BD40-8F0E754097A0}" srcOrd="0" destOrd="0" presId="urn:microsoft.com/office/officeart/2005/8/layout/equation2"/>
    <dgm:cxn modelId="{5A9509EB-AEA8-4083-A2C3-4E4E771D117A}" type="presOf" srcId="{E406ADE4-C062-4023-B486-F0BF6A4189F0}" destId="{3214A63C-0B93-4EDE-8D85-AC481C61D8C0}" srcOrd="1" destOrd="0" presId="urn:microsoft.com/office/officeart/2005/8/layout/equation2"/>
    <dgm:cxn modelId="{94ABBBED-A471-4E4D-BBCE-0244905A5EEC}" srcId="{4FA31B8E-936F-4437-AFD3-4F638E8D6650}" destId="{762490F1-E3EE-48B1-BF46-F5D958F9D1EB}" srcOrd="4" destOrd="0" parTransId="{3DB77834-9003-40EB-B4A8-3453A65D865A}" sibTransId="{A4C45C0B-6A99-4D57-B170-0FB4F8055A64}"/>
    <dgm:cxn modelId="{E1ED9AB5-51EA-4BF8-8750-506B88DFFCE0}" srcId="{4FA31B8E-936F-4437-AFD3-4F638E8D6650}" destId="{2DE5FB06-50EB-4D95-A24E-CABC47A93E2D}" srcOrd="1" destOrd="0" parTransId="{E2D574B5-B1C6-442F-968F-EB6CB7F55297}" sibTransId="{EC5BAB41-35D8-440F-8E4D-F016CF2CDBB1}"/>
    <dgm:cxn modelId="{7F395164-EA8E-4453-84E9-E24E60EC8EB1}" type="presOf" srcId="{2DE5FB06-50EB-4D95-A24E-CABC47A93E2D}" destId="{3D386BA7-5D0B-4BFD-AA12-F20B13F62E25}" srcOrd="0" destOrd="0" presId="urn:microsoft.com/office/officeart/2005/8/layout/equation2"/>
    <dgm:cxn modelId="{B3CF069D-46EC-4C04-9A22-2B8695C68A09}" type="presOf" srcId="{4FA31B8E-936F-4437-AFD3-4F638E8D6650}" destId="{0E6F60E5-F167-4532-939F-E773CCF3A13B}" srcOrd="0" destOrd="0" presId="urn:microsoft.com/office/officeart/2005/8/layout/equation2"/>
    <dgm:cxn modelId="{1EECE03B-65BC-4006-A674-8E7F9BFE4767}" srcId="{4FA31B8E-936F-4437-AFD3-4F638E8D6650}" destId="{67D6BC2C-D7CF-47CC-A71E-E90C699B86F0}" srcOrd="3" destOrd="0" parTransId="{ED6661F1-64A5-49AB-8EED-C470256B05FA}" sibTransId="{E406ADE4-C062-4023-B486-F0BF6A4189F0}"/>
    <dgm:cxn modelId="{01ACAA14-52DD-461E-B742-F36FF8C4535B}" srcId="{4FA31B8E-936F-4437-AFD3-4F638E8D6650}" destId="{97F83167-35AC-4D36-847A-0D341A4A559A}" srcOrd="2" destOrd="0" parTransId="{31F724BD-6C62-41C4-81F9-58C72216E8A7}" sibTransId="{A396CE9A-FF2A-4916-BB2F-628BAC0BA47B}"/>
    <dgm:cxn modelId="{3D419DB3-0241-4F86-95FC-BE799DE88B8F}" type="presOf" srcId="{A396CE9A-FF2A-4916-BB2F-628BAC0BA47B}" destId="{D64D479D-AAD8-4D50-B1B5-525AA2BE8AEE}" srcOrd="0" destOrd="0" presId="urn:microsoft.com/office/officeart/2005/8/layout/equation2"/>
    <dgm:cxn modelId="{1224620B-1165-47E4-B484-0FC64F70136D}" type="presOf" srcId="{67D6BC2C-D7CF-47CC-A71E-E90C699B86F0}" destId="{790421B4-7F02-43E8-86E5-C4FD7EC929BC}" srcOrd="0" destOrd="0" presId="urn:microsoft.com/office/officeart/2005/8/layout/equation2"/>
    <dgm:cxn modelId="{5C8EA38A-FAB6-4721-9C19-10C96505C6B0}" type="presOf" srcId="{E406ADE4-C062-4023-B486-F0BF6A4189F0}" destId="{6C181073-8244-4B94-92F9-926C45E26435}" srcOrd="0" destOrd="0" presId="urn:microsoft.com/office/officeart/2005/8/layout/equation2"/>
    <dgm:cxn modelId="{574E4934-BAD8-491D-8FDB-2C4FDC4CCC1A}" type="presOf" srcId="{73ED8AF8-B1AD-4706-85EE-107155A8BF4D}" destId="{6AA4B93C-B357-490E-AE4D-18255A74A4F4}" srcOrd="0" destOrd="0" presId="urn:microsoft.com/office/officeart/2005/8/layout/equation2"/>
    <dgm:cxn modelId="{664E1294-8B80-4842-8C26-6DC8F6C6812C}" type="presOf" srcId="{EC5BAB41-35D8-440F-8E4D-F016CF2CDBB1}" destId="{FB20956F-BC37-47E1-9894-5CB68C439F46}" srcOrd="0" destOrd="0" presId="urn:microsoft.com/office/officeart/2005/8/layout/equation2"/>
    <dgm:cxn modelId="{59FB74ED-D2D8-4E25-9A53-59B56E3CA7AB}" type="presOf" srcId="{97F83167-35AC-4D36-847A-0D341A4A559A}" destId="{98902AAB-EA3C-40BE-8BC9-98706BBF4F46}" srcOrd="0" destOrd="0" presId="urn:microsoft.com/office/officeart/2005/8/layout/equation2"/>
    <dgm:cxn modelId="{0E83FDB2-CCAB-40A3-935A-F6479D8E14B1}" srcId="{4FA31B8E-936F-4437-AFD3-4F638E8D6650}" destId="{09EBC3CD-4807-425A-922D-1E827E12464D}" srcOrd="0" destOrd="0" parTransId="{F059288E-337E-465A-A024-699AFEE4060E}" sibTransId="{73ED8AF8-B1AD-4706-85EE-107155A8BF4D}"/>
    <dgm:cxn modelId="{76BBBA33-E94E-48FE-91A9-5FC9939BD1C5}" type="presOf" srcId="{762490F1-E3EE-48B1-BF46-F5D958F9D1EB}" destId="{C60CA021-8DFE-4EC0-9D40-9FE0008B8E6A}" srcOrd="0" destOrd="0" presId="urn:microsoft.com/office/officeart/2005/8/layout/equation2"/>
    <dgm:cxn modelId="{48731F25-BEA5-4670-95BF-55E26FDA013E}" type="presParOf" srcId="{0E6F60E5-F167-4532-939F-E773CCF3A13B}" destId="{50E91478-76CB-47D7-B0FD-E7C542F9A329}" srcOrd="0" destOrd="0" presId="urn:microsoft.com/office/officeart/2005/8/layout/equation2"/>
    <dgm:cxn modelId="{960347BE-D421-4189-ACDE-1C6D3B537ED6}" type="presParOf" srcId="{50E91478-76CB-47D7-B0FD-E7C542F9A329}" destId="{60518E04-A468-4832-BD40-8F0E754097A0}" srcOrd="0" destOrd="0" presId="urn:microsoft.com/office/officeart/2005/8/layout/equation2"/>
    <dgm:cxn modelId="{0F68C66F-5279-410B-817D-3E3DCC6C12EA}" type="presParOf" srcId="{50E91478-76CB-47D7-B0FD-E7C542F9A329}" destId="{AE47D479-FCEF-4B4E-898A-6B71585C928B}" srcOrd="1" destOrd="0" presId="urn:microsoft.com/office/officeart/2005/8/layout/equation2"/>
    <dgm:cxn modelId="{0656EFD6-B863-43F0-B7C9-392973909197}" type="presParOf" srcId="{50E91478-76CB-47D7-B0FD-E7C542F9A329}" destId="{6AA4B93C-B357-490E-AE4D-18255A74A4F4}" srcOrd="2" destOrd="0" presId="urn:microsoft.com/office/officeart/2005/8/layout/equation2"/>
    <dgm:cxn modelId="{1DDBCF91-CC52-40FC-A18C-3B254F5AB97B}" type="presParOf" srcId="{50E91478-76CB-47D7-B0FD-E7C542F9A329}" destId="{53645C16-E52C-41E8-B581-22B7FFE2BBEC}" srcOrd="3" destOrd="0" presId="urn:microsoft.com/office/officeart/2005/8/layout/equation2"/>
    <dgm:cxn modelId="{FAF92C0C-92B1-41D5-B009-0DCA99391823}" type="presParOf" srcId="{50E91478-76CB-47D7-B0FD-E7C542F9A329}" destId="{3D386BA7-5D0B-4BFD-AA12-F20B13F62E25}" srcOrd="4" destOrd="0" presId="urn:microsoft.com/office/officeart/2005/8/layout/equation2"/>
    <dgm:cxn modelId="{15533121-A341-4CD4-B895-99771204D83C}" type="presParOf" srcId="{50E91478-76CB-47D7-B0FD-E7C542F9A329}" destId="{798B6612-1E20-49B3-B1CA-C42B210464F9}" srcOrd="5" destOrd="0" presId="urn:microsoft.com/office/officeart/2005/8/layout/equation2"/>
    <dgm:cxn modelId="{90E78043-B527-46D2-B6E9-C38DA1CDD4FB}" type="presParOf" srcId="{50E91478-76CB-47D7-B0FD-E7C542F9A329}" destId="{FB20956F-BC37-47E1-9894-5CB68C439F46}" srcOrd="6" destOrd="0" presId="urn:microsoft.com/office/officeart/2005/8/layout/equation2"/>
    <dgm:cxn modelId="{DD81A766-962D-4B6B-9113-CF445C5F2F8A}" type="presParOf" srcId="{50E91478-76CB-47D7-B0FD-E7C542F9A329}" destId="{B83C52A8-5982-4F81-B299-5E84F663E1B0}" srcOrd="7" destOrd="0" presId="urn:microsoft.com/office/officeart/2005/8/layout/equation2"/>
    <dgm:cxn modelId="{EFBC25CF-14F4-4497-9102-DA9754C91C1C}" type="presParOf" srcId="{50E91478-76CB-47D7-B0FD-E7C542F9A329}" destId="{98902AAB-EA3C-40BE-8BC9-98706BBF4F46}" srcOrd="8" destOrd="0" presId="urn:microsoft.com/office/officeart/2005/8/layout/equation2"/>
    <dgm:cxn modelId="{9875BA68-D60E-48E7-A88B-846CB5D0168F}" type="presParOf" srcId="{50E91478-76CB-47D7-B0FD-E7C542F9A329}" destId="{67B0A453-025D-4F7E-AEE6-388A6D578FA1}" srcOrd="9" destOrd="0" presId="urn:microsoft.com/office/officeart/2005/8/layout/equation2"/>
    <dgm:cxn modelId="{E1AB88FA-1C92-44C3-AA6C-FF618AF97394}" type="presParOf" srcId="{50E91478-76CB-47D7-B0FD-E7C542F9A329}" destId="{D64D479D-AAD8-4D50-B1B5-525AA2BE8AEE}" srcOrd="10" destOrd="0" presId="urn:microsoft.com/office/officeart/2005/8/layout/equation2"/>
    <dgm:cxn modelId="{95EC129D-20B0-4F0D-8E4C-DBDFED9AE27B}" type="presParOf" srcId="{50E91478-76CB-47D7-B0FD-E7C542F9A329}" destId="{D65FD1A2-CF51-4079-AD9F-7A2024392850}" srcOrd="11" destOrd="0" presId="urn:microsoft.com/office/officeart/2005/8/layout/equation2"/>
    <dgm:cxn modelId="{700D8E19-6955-447E-B3E0-02C8538C40BD}" type="presParOf" srcId="{50E91478-76CB-47D7-B0FD-E7C542F9A329}" destId="{790421B4-7F02-43E8-86E5-C4FD7EC929BC}" srcOrd="12" destOrd="0" presId="urn:microsoft.com/office/officeart/2005/8/layout/equation2"/>
    <dgm:cxn modelId="{AEE5BF6F-6F0C-4AD1-A8AD-97D78E605045}" type="presParOf" srcId="{0E6F60E5-F167-4532-939F-E773CCF3A13B}" destId="{6C181073-8244-4B94-92F9-926C45E26435}" srcOrd="1" destOrd="0" presId="urn:microsoft.com/office/officeart/2005/8/layout/equation2"/>
    <dgm:cxn modelId="{EC5EF44F-75F1-4782-846D-599E325CB441}" type="presParOf" srcId="{6C181073-8244-4B94-92F9-926C45E26435}" destId="{3214A63C-0B93-4EDE-8D85-AC481C61D8C0}" srcOrd="0" destOrd="0" presId="urn:microsoft.com/office/officeart/2005/8/layout/equation2"/>
    <dgm:cxn modelId="{E5EBA99E-C925-4D65-B890-DF446F554DDC}" type="presParOf" srcId="{0E6F60E5-F167-4532-939F-E773CCF3A13B}" destId="{C60CA021-8DFE-4EC0-9D40-9FE0008B8E6A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18E04-A468-4832-BD40-8F0E754097A0}">
      <dsp:nvSpPr>
        <dsp:cNvPr id="0" name=""/>
        <dsp:cNvSpPr/>
      </dsp:nvSpPr>
      <dsp:spPr>
        <a:xfrm>
          <a:off x="1084823" y="687"/>
          <a:ext cx="2873445" cy="67046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Dotation</a:t>
          </a:r>
          <a:endParaRPr lang="en-CA" sz="1800" kern="1200" dirty="0"/>
        </a:p>
      </dsp:txBody>
      <dsp:txXfrm>
        <a:off x="1505629" y="98874"/>
        <a:ext cx="2031833" cy="474086"/>
      </dsp:txXfrm>
    </dsp:sp>
    <dsp:sp modelId="{6AA4B93C-B357-490E-AE4D-18255A74A4F4}">
      <dsp:nvSpPr>
        <dsp:cNvPr id="0" name=""/>
        <dsp:cNvSpPr/>
      </dsp:nvSpPr>
      <dsp:spPr>
        <a:xfrm>
          <a:off x="2327112" y="725588"/>
          <a:ext cx="388866" cy="388866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/>
        </a:p>
      </dsp:txBody>
      <dsp:txXfrm>
        <a:off x="2378656" y="874290"/>
        <a:ext cx="285778" cy="91462"/>
      </dsp:txXfrm>
    </dsp:sp>
    <dsp:sp modelId="{3D386BA7-5D0B-4BFD-AA12-F20B13F62E25}">
      <dsp:nvSpPr>
        <dsp:cNvPr id="0" name=""/>
        <dsp:cNvSpPr/>
      </dsp:nvSpPr>
      <dsp:spPr>
        <a:xfrm>
          <a:off x="1196901" y="1168896"/>
          <a:ext cx="2649290" cy="67046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Motivation</a:t>
          </a:r>
          <a:endParaRPr lang="en-CA" sz="1800" kern="1200" dirty="0"/>
        </a:p>
      </dsp:txBody>
      <dsp:txXfrm>
        <a:off x="1584881" y="1267083"/>
        <a:ext cx="1873330" cy="474086"/>
      </dsp:txXfrm>
    </dsp:sp>
    <dsp:sp modelId="{FB20956F-BC37-47E1-9894-5CB68C439F46}">
      <dsp:nvSpPr>
        <dsp:cNvPr id="0" name=""/>
        <dsp:cNvSpPr/>
      </dsp:nvSpPr>
      <dsp:spPr>
        <a:xfrm>
          <a:off x="2327112" y="1893798"/>
          <a:ext cx="388866" cy="388866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/>
        </a:p>
      </dsp:txBody>
      <dsp:txXfrm>
        <a:off x="2378656" y="2042500"/>
        <a:ext cx="285778" cy="91462"/>
      </dsp:txXfrm>
    </dsp:sp>
    <dsp:sp modelId="{98902AAB-EA3C-40BE-8BC9-98706BBF4F46}">
      <dsp:nvSpPr>
        <dsp:cNvPr id="0" name=""/>
        <dsp:cNvSpPr/>
      </dsp:nvSpPr>
      <dsp:spPr>
        <a:xfrm>
          <a:off x="1268908" y="2297427"/>
          <a:ext cx="2511859" cy="67046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Leadership</a:t>
          </a:r>
          <a:endParaRPr lang="en-CA" sz="1800" kern="1200" dirty="0"/>
        </a:p>
      </dsp:txBody>
      <dsp:txXfrm>
        <a:off x="1636761" y="2395614"/>
        <a:ext cx="1776153" cy="474086"/>
      </dsp:txXfrm>
    </dsp:sp>
    <dsp:sp modelId="{D64D479D-AAD8-4D50-B1B5-525AA2BE8AEE}">
      <dsp:nvSpPr>
        <dsp:cNvPr id="0" name=""/>
        <dsp:cNvSpPr/>
      </dsp:nvSpPr>
      <dsp:spPr>
        <a:xfrm>
          <a:off x="2327112" y="3062008"/>
          <a:ext cx="388866" cy="388866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600" kern="1200"/>
        </a:p>
      </dsp:txBody>
      <dsp:txXfrm>
        <a:off x="2378656" y="3210710"/>
        <a:ext cx="285778" cy="91462"/>
      </dsp:txXfrm>
    </dsp:sp>
    <dsp:sp modelId="{790421B4-7F02-43E8-86E5-C4FD7EC929BC}">
      <dsp:nvSpPr>
        <dsp:cNvPr id="0" name=""/>
        <dsp:cNvSpPr/>
      </dsp:nvSpPr>
      <dsp:spPr>
        <a:xfrm>
          <a:off x="1268908" y="3505316"/>
          <a:ext cx="2505275" cy="67046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Valeurs et éthique</a:t>
          </a:r>
          <a:endParaRPr lang="en-CA" sz="1800" kern="1200" dirty="0"/>
        </a:p>
      </dsp:txBody>
      <dsp:txXfrm>
        <a:off x="1635797" y="3603503"/>
        <a:ext cx="1771497" cy="474086"/>
      </dsp:txXfrm>
    </dsp:sp>
    <dsp:sp modelId="{6C181073-8244-4B94-92F9-926C45E26435}">
      <dsp:nvSpPr>
        <dsp:cNvPr id="0" name=""/>
        <dsp:cNvSpPr/>
      </dsp:nvSpPr>
      <dsp:spPr>
        <a:xfrm rot="21550956">
          <a:off x="3797973" y="1525361"/>
          <a:ext cx="803185" cy="10081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400" kern="1200"/>
        </a:p>
      </dsp:txBody>
      <dsp:txXfrm>
        <a:off x="3797985" y="1728703"/>
        <a:ext cx="562230" cy="604869"/>
      </dsp:txXfrm>
    </dsp:sp>
    <dsp:sp modelId="{C60CA021-8DFE-4EC0-9D40-9FE0008B8E6A}">
      <dsp:nvSpPr>
        <dsp:cNvPr id="0" name=""/>
        <dsp:cNvSpPr/>
      </dsp:nvSpPr>
      <dsp:spPr>
        <a:xfrm>
          <a:off x="4653279" y="1368157"/>
          <a:ext cx="2691535" cy="134092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500" kern="1200" dirty="0" smtClean="0"/>
            <a:t>Résultats</a:t>
          </a:r>
          <a:br>
            <a:rPr lang="fr-CA" sz="2500" kern="1200" dirty="0" smtClean="0"/>
          </a:br>
          <a:r>
            <a:rPr lang="fr-CA" sz="2500" kern="1200" dirty="0" smtClean="0"/>
            <a:t>opérationnels</a:t>
          </a:r>
          <a:endParaRPr lang="en-CA" sz="2500" kern="1200" dirty="0"/>
        </a:p>
      </dsp:txBody>
      <dsp:txXfrm>
        <a:off x="5047445" y="1564530"/>
        <a:ext cx="1903203" cy="9481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2F0F81C1-3719-454C-9897-C1930C5633D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3745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3113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54513"/>
            <a:ext cx="55594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4AC34109-83F1-4F4F-AA36-C4754BD7ADB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7529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61E3DB-9D0D-4274-AF98-08F9F5F82C6A}" type="slidenum">
              <a:rPr lang="fr-FR" smtClean="0">
                <a:latin typeface="Arial" pitchFamily="34" charset="0"/>
              </a:rPr>
              <a:pPr/>
              <a:t>1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25BDF6-29D6-498F-BB2E-4E98A014C5F4}" type="slidenum">
              <a:rPr lang="fr-FR" smtClean="0">
                <a:latin typeface="Arial" pitchFamily="34" charset="0"/>
              </a:rPr>
              <a:pPr/>
              <a:t>3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A5E257-D964-4AE1-A1DE-2A2B4148719C}" type="slidenum">
              <a:rPr lang="fr-FR" smtClean="0">
                <a:latin typeface="Arial" pitchFamily="34" charset="0"/>
              </a:rPr>
              <a:pPr/>
              <a:t>4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80F5B0-D16D-402A-8538-45F26C1989F3}" type="slidenum">
              <a:rPr lang="fr-FR" smtClean="0">
                <a:latin typeface="Arial" pitchFamily="34" charset="0"/>
              </a:rPr>
              <a:pPr/>
              <a:t>5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595365-F281-4678-90A8-A59B89DBC6A0}" type="slidenum">
              <a:rPr lang="fr-FR" smtClean="0">
                <a:latin typeface="Arial" pitchFamily="34" charset="0"/>
              </a:rPr>
              <a:pPr/>
              <a:t>6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19A350-DF77-4B4F-BC08-5C99F6BAB514}" type="slidenum">
              <a:rPr lang="fr-FR" smtClean="0">
                <a:latin typeface="Arial" pitchFamily="34" charset="0"/>
              </a:rPr>
              <a:pPr/>
              <a:t>7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19A350-DF77-4B4F-BC08-5C99F6BAB514}" type="slidenum">
              <a:rPr lang="fr-FR" smtClean="0">
                <a:latin typeface="Arial" pitchFamily="34" charset="0"/>
              </a:rPr>
              <a:pPr/>
              <a:t>8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B93039-E8B8-40D5-AC9A-B5022E9DD029}" type="slidenum">
              <a:rPr lang="fr-FR" smtClean="0">
                <a:latin typeface="Arial" pitchFamily="34" charset="0"/>
              </a:rPr>
              <a:pPr/>
              <a:t>9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AEF0CD-1A35-40AE-8F8A-FAEF52825960}" type="slidenum">
              <a:rPr lang="fr-FR" smtClean="0">
                <a:latin typeface="Arial" pitchFamily="34" charset="0"/>
              </a:rPr>
              <a:pPr/>
              <a:t>10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87995E-3CC3-4005-9172-5CC45C1CDA29}" type="slidenum">
              <a:rPr lang="fr-FR" smtClean="0">
                <a:latin typeface="Arial" pitchFamily="34" charset="0"/>
              </a:rPr>
              <a:pPr/>
              <a:t>11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EC1595-9916-4E3E-BC18-C95CB855B2D7}" type="slidenum">
              <a:rPr lang="fr-FR" smtClean="0">
                <a:latin typeface="Arial" pitchFamily="34" charset="0"/>
              </a:rPr>
              <a:pPr/>
              <a:t>12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BCC5CA-584A-4B89-AD6E-8472AAE45924}" type="slidenum">
              <a:rPr lang="fr-FR" smtClean="0">
                <a:latin typeface="Arial" pitchFamily="34" charset="0"/>
              </a:rPr>
              <a:pPr/>
              <a:t>13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BC1C04-4D21-4C83-B1D7-A66E385A75D6}" type="slidenum">
              <a:rPr lang="fr-FR" smtClean="0">
                <a:latin typeface="Arial" pitchFamily="34" charset="0"/>
              </a:rPr>
              <a:pPr/>
              <a:t>14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4E94D1-24BB-4D13-AF33-6BD3D53BA638}" type="slidenum">
              <a:rPr lang="fr-FR" smtClean="0">
                <a:latin typeface="Arial" pitchFamily="34" charset="0"/>
              </a:rPr>
              <a:pPr/>
              <a:t>15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2D07FE-57D8-4996-93EA-93599D01186B}" type="slidenum">
              <a:rPr lang="fr-FR" smtClean="0">
                <a:latin typeface="Arial" pitchFamily="34" charset="0"/>
              </a:rPr>
              <a:pPr/>
              <a:t>16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E03747-DBF6-455E-B370-234CA5E9A82E}" type="slidenum">
              <a:rPr lang="fr-FR" smtClean="0">
                <a:latin typeface="Arial" pitchFamily="34" charset="0"/>
              </a:rPr>
              <a:pPr/>
              <a:t>17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47E3E3-334B-49DD-8522-9CD71CCF4137}" type="slidenum">
              <a:rPr lang="fr-FR" smtClean="0">
                <a:latin typeface="Arial" pitchFamily="34" charset="0"/>
              </a:rPr>
              <a:pPr/>
              <a:t>18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34109-83F1-4F4F-AA36-C4754BD7ADB5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2794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0500B-FF56-4347-A1B7-44B151535434}" type="slidenum">
              <a:rPr lang="fr-FR" smtClean="0">
                <a:latin typeface="Arial" pitchFamily="34" charset="0"/>
              </a:rPr>
              <a:pPr/>
              <a:t>20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1C6B4C-C723-4845-BBBD-CC1576A34870}" type="slidenum">
              <a:rPr lang="fr-FR" smtClean="0">
                <a:latin typeface="Arial" pitchFamily="34" charset="0"/>
              </a:rPr>
              <a:pPr/>
              <a:t>21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22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526D85-FB88-429A-92E7-DFF3D905AFBA}" type="slidenum">
              <a:rPr lang="fr-FR" smtClean="0">
                <a:latin typeface="Arial" pitchFamily="34" charset="0"/>
              </a:rPr>
              <a:pPr/>
              <a:t>23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24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25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26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27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28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165DA-1546-4CCA-B1F8-11EE38813780}" type="slidenum">
              <a:rPr lang="fr-FR" smtClean="0">
                <a:latin typeface="Arial" pitchFamily="34" charset="0"/>
              </a:rPr>
              <a:pPr/>
              <a:t>29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15953"/>
      </p:ext>
    </p:extLst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183261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36742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722766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429669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366081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520826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012960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087116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21439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127599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468313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8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72.14.205.132/translate_c?hl=fr&amp;u=http://en.wikipedia.org/wiki/Corruption_Perceptions_Index&amp;usg=ALkJrhjTthN7CXwsLTxWI3AqqpADSABgrA" TargetMode="External"/><Relationship Id="rId4" Type="http://schemas.openxmlformats.org/officeDocument/2006/relationships/hyperlink" Target="http://72.14.205.132/translate_c?hl=fr&amp;u=http://en.wikipedia.org/wiki/Transparency_International&amp;usg=ALkJrhiaP_PTM4LXVJiAf5OBNFF9Rp7KlA" TargetMode="External"/><Relationship Id="rId5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fr-FR" sz="4000" dirty="0" smtClean="0"/>
              <a:t>La bonne gouvernance, les valeurs et l’éthique dans la gestion publique</a:t>
            </a:r>
            <a:r>
              <a:rPr lang="fr-FR" sz="4000" smtClean="0"/>
              <a:t/>
            </a:r>
            <a:br>
              <a:rPr lang="fr-FR" sz="4000" smtClean="0"/>
            </a:br>
            <a:endParaRPr lang="fr-FR" sz="16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413349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CA" sz="1400" dirty="0" err="1" smtClean="0"/>
              <a:t>Professeur</a:t>
            </a:r>
            <a:r>
              <a:rPr lang="en-CA" sz="1400" dirty="0" smtClean="0"/>
              <a:t> Eric Champagne</a:t>
            </a:r>
          </a:p>
          <a:p>
            <a:pPr algn="r" eaLnBrk="1" hangingPunct="1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 smtClean="0"/>
              <a:t>d’études</a:t>
            </a:r>
            <a:r>
              <a:rPr lang="en-CA" sz="1400" dirty="0" smtClean="0"/>
              <a:t> </a:t>
            </a:r>
            <a:r>
              <a:rPr lang="en-CA" sz="1400" dirty="0" err="1" smtClean="0"/>
              <a:t>politiques</a:t>
            </a:r>
            <a:endParaRPr lang="fr-FR" sz="1400" dirty="0" smtClean="0"/>
          </a:p>
          <a:p>
            <a:pPr algn="r" eaLnBrk="1" hangingPunct="1">
              <a:lnSpc>
                <a:spcPct val="120000"/>
              </a:lnSpc>
            </a:pPr>
            <a:r>
              <a:rPr lang="fr-FR" sz="1400" dirty="0" smtClean="0"/>
              <a:t>Gestion dans le secteur public</a:t>
            </a:r>
            <a:br>
              <a:rPr lang="fr-FR" sz="1400" dirty="0" smtClean="0"/>
            </a:br>
            <a:r>
              <a:rPr lang="fr-FR" sz="1400" dirty="0" smtClean="0"/>
              <a:t>PAP 2720</a:t>
            </a:r>
          </a:p>
        </p:txBody>
      </p:sp>
      <p:pic>
        <p:nvPicPr>
          <p:cNvPr id="2052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/>
              <a:t>Composantes clés de la GRH</a:t>
            </a:r>
            <a:endParaRPr lang="en-CA" sz="3600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2043167"/>
              </p:ext>
            </p:extLst>
          </p:nvPr>
        </p:nvGraphicFramePr>
        <p:xfrm>
          <a:off x="395536" y="1340768"/>
          <a:ext cx="8136904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149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fr-CA" sz="4000" smtClean="0"/>
              <a:t>Objectifs</a:t>
            </a:r>
            <a:r>
              <a:rPr lang="en-CA" sz="4000" smtClean="0"/>
              <a:t> de la séance</a:t>
            </a:r>
            <a:endParaRPr lang="fr-FR" sz="40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2550"/>
            <a:ext cx="8229600" cy="4308475"/>
          </a:xfrm>
        </p:spPr>
        <p:txBody>
          <a:bodyPr/>
          <a:lstStyle/>
          <a:p>
            <a:pPr marL="609600" indent="-609600" eaLnBrk="1" hangingPunct="1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Définition des concepts et</a:t>
            </a:r>
            <a:br>
              <a:rPr lang="fr-CA" dirty="0" smtClean="0"/>
            </a:br>
            <a:r>
              <a:rPr lang="fr-CA" dirty="0" smtClean="0"/>
              <a:t>des principes clés de la bonne gouvernance</a:t>
            </a:r>
          </a:p>
          <a:p>
            <a:pPr marL="609600" indent="-609600" eaLnBrk="1" hangingPunct="1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Code des valeurs et de l’éthique</a:t>
            </a:r>
            <a:br>
              <a:rPr lang="fr-CA" dirty="0" smtClean="0"/>
            </a:br>
            <a:r>
              <a:rPr lang="fr-CA" dirty="0" smtClean="0"/>
              <a:t>de la fonction publique</a:t>
            </a:r>
          </a:p>
          <a:p>
            <a:pPr marL="609600" indent="-609600" eaLnBrk="1" hangingPunct="1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Cadre de responsabilisation de gestion </a:t>
            </a:r>
            <a:r>
              <a:rPr lang="fr-CA" sz="2500" i="1" dirty="0" smtClean="0"/>
              <a:t>(Management and </a:t>
            </a:r>
            <a:r>
              <a:rPr lang="fr-CA" sz="2500" i="1" dirty="0" err="1" smtClean="0"/>
              <a:t>Accountability</a:t>
            </a:r>
            <a:r>
              <a:rPr lang="fr-CA" sz="2500" i="1" dirty="0" smtClean="0"/>
              <a:t> Framework)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02A556-9AA8-4983-AE3E-DFB12BE4BC50}" type="slidenum">
              <a:rPr lang="fr-FR" smtClean="0">
                <a:latin typeface="Arial" pitchFamily="34" charset="0"/>
              </a:rPr>
              <a:pPr/>
              <a:t>3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CA" sz="4000" dirty="0" smtClean="0"/>
              <a:t>Définition des concepts</a:t>
            </a:r>
            <a:br>
              <a:rPr lang="fr-CA" sz="4000" dirty="0" smtClean="0"/>
            </a:br>
            <a:r>
              <a:rPr lang="fr-CA" sz="4000" dirty="0" smtClean="0"/>
              <a:t>et principes clés de la bonne gouvernance</a:t>
            </a:r>
            <a:endParaRPr lang="fr-FR" sz="4000" dirty="0" smtClean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en-CA" sz="2800" smtClean="0"/>
              <a:t>Pourquoi la bonne gouvernance, les valeurs et l’éthique sont-ils importants?</a:t>
            </a:r>
            <a:endParaRPr lang="fr-FR" sz="280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2800" smtClean="0"/>
              <a:t>Confiance des citoyens dans leurs institutions publiques – corruption est synonyme d’échec du système public dans son ensemble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2800" smtClean="0"/>
              <a:t>L’intégrité est une condition fondamentale de l’exercice d’un gouvernement démocratique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2800" smtClean="0"/>
              <a:t>L’État est le pilier de la stabilité et du développement économique - essentiel pour réussir la transition vers l’économie de marché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859254-426E-49B9-833A-D7F2A9C39B12}" type="slidenum">
              <a:rPr lang="fr-FR" smtClean="0">
                <a:latin typeface="Arial" pitchFamily="34" charset="0"/>
              </a:rPr>
              <a:pPr/>
              <a:t>5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pPr eaLnBrk="1" hangingPunct="1"/>
            <a:r>
              <a:rPr lang="en-CA" smtClean="0"/>
              <a:t>Public versus privé</a:t>
            </a:r>
            <a:endParaRPr lang="fr-FR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31913"/>
            <a:ext cx="8229600" cy="4525962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CA" sz="2800" dirty="0" err="1" smtClean="0"/>
              <a:t>L’application</a:t>
            </a:r>
            <a:r>
              <a:rPr lang="en-CA" sz="2800" dirty="0" smtClean="0"/>
              <a:t> des </a:t>
            </a:r>
            <a:r>
              <a:rPr lang="en-CA" sz="2800" dirty="0" err="1" smtClean="0"/>
              <a:t>normes</a:t>
            </a:r>
            <a:r>
              <a:rPr lang="en-CA" sz="2800" dirty="0" smtClean="0"/>
              <a:t> </a:t>
            </a:r>
            <a:r>
              <a:rPr lang="en-CA" sz="2800" dirty="0" err="1" smtClean="0"/>
              <a:t>éthiques</a:t>
            </a:r>
            <a:r>
              <a:rPr lang="en-CA" sz="2800" dirty="0" smtClean="0"/>
              <a:t> </a:t>
            </a:r>
            <a:r>
              <a:rPr lang="en-CA" sz="2800" dirty="0" err="1" smtClean="0"/>
              <a:t>n’est</a:t>
            </a:r>
            <a:r>
              <a:rPr lang="en-CA" sz="2800" dirty="0" smtClean="0"/>
              <a:t> </a:t>
            </a:r>
            <a:r>
              <a:rPr lang="en-CA" sz="2800" dirty="0" err="1" smtClean="0"/>
              <a:t>ni</a:t>
            </a:r>
            <a:r>
              <a:rPr lang="en-CA" sz="2800" dirty="0" smtClean="0"/>
              <a:t> plus </a:t>
            </a:r>
            <a:r>
              <a:rPr lang="en-CA" sz="2800" dirty="0" err="1" smtClean="0"/>
              <a:t>ni</a:t>
            </a:r>
            <a:r>
              <a:rPr lang="en-CA" sz="2800" dirty="0" smtClean="0"/>
              <a:t> </a:t>
            </a:r>
            <a:r>
              <a:rPr lang="en-CA" sz="2800" dirty="0" err="1" smtClean="0"/>
              <a:t>moins</a:t>
            </a:r>
            <a:r>
              <a:rPr lang="en-CA" sz="2800" dirty="0" smtClean="0"/>
              <a:t> </a:t>
            </a:r>
            <a:r>
              <a:rPr lang="en-CA" sz="2800" dirty="0" err="1" smtClean="0"/>
              <a:t>problématiques</a:t>
            </a:r>
            <a:r>
              <a:rPr lang="en-CA" sz="2800" dirty="0" smtClean="0"/>
              <a:t> </a:t>
            </a:r>
            <a:r>
              <a:rPr lang="en-CA" sz="2800" dirty="0" err="1" smtClean="0"/>
              <a:t>dans</a:t>
            </a:r>
            <a:r>
              <a:rPr lang="en-CA" sz="2800" dirty="0" smtClean="0"/>
              <a:t> le </a:t>
            </a:r>
            <a:r>
              <a:rPr lang="en-CA" sz="2800" dirty="0" err="1" smtClean="0"/>
              <a:t>privé</a:t>
            </a:r>
            <a:r>
              <a:rPr lang="en-CA" sz="2800" dirty="0" smtClean="0"/>
              <a:t> </a:t>
            </a:r>
            <a:r>
              <a:rPr lang="en-CA" sz="2800" dirty="0" err="1" smtClean="0"/>
              <a:t>que</a:t>
            </a:r>
            <a:r>
              <a:rPr lang="en-CA" sz="2800" dirty="0" smtClean="0"/>
              <a:t> </a:t>
            </a:r>
            <a:r>
              <a:rPr lang="en-CA" sz="2800" dirty="0" err="1" smtClean="0"/>
              <a:t>dans</a:t>
            </a:r>
            <a:r>
              <a:rPr lang="en-CA" sz="2800" dirty="0" smtClean="0"/>
              <a:t> le public – </a:t>
            </a:r>
            <a:r>
              <a:rPr lang="en-CA" sz="2800" dirty="0" err="1" smtClean="0"/>
              <a:t>il</a:t>
            </a:r>
            <a:r>
              <a:rPr lang="en-CA" sz="2800" dirty="0" smtClean="0"/>
              <a:t> y a de la </a:t>
            </a:r>
            <a:r>
              <a:rPr lang="en-CA" sz="2800" dirty="0" err="1" smtClean="0"/>
              <a:t>mauvaise</a:t>
            </a:r>
            <a:r>
              <a:rPr lang="en-CA" sz="2800" dirty="0" smtClean="0"/>
              <a:t> </a:t>
            </a:r>
            <a:r>
              <a:rPr lang="en-CA" sz="2800" dirty="0" err="1" smtClean="0"/>
              <a:t>gouvernance</a:t>
            </a:r>
            <a:r>
              <a:rPr lang="en-CA" sz="2800" dirty="0" smtClean="0"/>
              <a:t> </a:t>
            </a:r>
            <a:r>
              <a:rPr lang="en-CA" sz="2800" dirty="0" err="1" smtClean="0"/>
              <a:t>dans</a:t>
            </a:r>
            <a:r>
              <a:rPr lang="en-CA" sz="2800" dirty="0" smtClean="0"/>
              <a:t> le </a:t>
            </a:r>
            <a:r>
              <a:rPr lang="en-CA" sz="2800" dirty="0" err="1" smtClean="0"/>
              <a:t>secteur</a:t>
            </a:r>
            <a:r>
              <a:rPr lang="en-CA" sz="2800" dirty="0" smtClean="0"/>
              <a:t> </a:t>
            </a:r>
            <a:r>
              <a:rPr lang="en-CA" sz="2800" dirty="0" err="1" smtClean="0"/>
              <a:t>privé</a:t>
            </a:r>
            <a:r>
              <a:rPr lang="en-CA" sz="2800" dirty="0" smtClean="0"/>
              <a:t> </a:t>
            </a:r>
            <a:r>
              <a:rPr lang="en-CA" sz="2800" dirty="0" err="1" smtClean="0"/>
              <a:t>également</a:t>
            </a:r>
            <a:r>
              <a:rPr lang="en-CA" sz="2800" dirty="0" smtClean="0"/>
              <a:t> (ex. </a:t>
            </a:r>
            <a:r>
              <a:rPr lang="en-CA" sz="2800" dirty="0" err="1" smtClean="0"/>
              <a:t>fraudes</a:t>
            </a:r>
            <a:r>
              <a:rPr lang="en-CA" sz="2800" dirty="0" smtClean="0"/>
              <a:t> </a:t>
            </a:r>
            <a:r>
              <a:rPr lang="en-CA" sz="2800" dirty="0" err="1" smtClean="0"/>
              <a:t>sur</a:t>
            </a:r>
            <a:r>
              <a:rPr lang="en-CA" sz="2800" dirty="0" smtClean="0"/>
              <a:t> les </a:t>
            </a:r>
            <a:r>
              <a:rPr lang="en-CA" sz="2800" dirty="0" err="1" smtClean="0"/>
              <a:t>marchés</a:t>
            </a:r>
            <a:r>
              <a:rPr lang="en-CA" sz="2800" dirty="0" smtClean="0"/>
              <a:t> financiers – affaires </a:t>
            </a:r>
            <a:r>
              <a:rPr lang="en-CA" sz="2800" dirty="0" err="1" smtClean="0"/>
              <a:t>Maddof</a:t>
            </a:r>
            <a:r>
              <a:rPr lang="en-CA" sz="2800" dirty="0" smtClean="0"/>
              <a:t> </a:t>
            </a:r>
            <a:r>
              <a:rPr lang="en-CA" sz="2800" dirty="0" err="1" smtClean="0"/>
              <a:t>ou</a:t>
            </a:r>
            <a:r>
              <a:rPr lang="en-CA" sz="2800" dirty="0" smtClean="0"/>
              <a:t> Vincent </a:t>
            </a:r>
            <a:r>
              <a:rPr lang="en-CA" sz="2800" dirty="0" err="1" smtClean="0"/>
              <a:t>Lacroix</a:t>
            </a:r>
            <a:r>
              <a:rPr lang="en-CA" sz="2800" dirty="0" smtClean="0"/>
              <a:t>)</a:t>
            </a:r>
          </a:p>
          <a:p>
            <a:pPr eaLnBrk="1" hangingPunct="1">
              <a:spcAft>
                <a:spcPts val="600"/>
              </a:spcAft>
            </a:pPr>
            <a:r>
              <a:rPr lang="en-CA" sz="2800" dirty="0" err="1" smtClean="0"/>
              <a:t>Dans</a:t>
            </a:r>
            <a:r>
              <a:rPr lang="en-CA" sz="2800" dirty="0" smtClean="0"/>
              <a:t> le public, les </a:t>
            </a:r>
            <a:r>
              <a:rPr lang="en-CA" sz="2800" dirty="0" err="1" smtClean="0"/>
              <a:t>pratiques</a:t>
            </a:r>
            <a:r>
              <a:rPr lang="en-CA" sz="2800" dirty="0" smtClean="0"/>
              <a:t> et les </a:t>
            </a:r>
            <a:r>
              <a:rPr lang="en-CA" sz="2800" dirty="0" err="1" smtClean="0"/>
              <a:t>comportements</a:t>
            </a:r>
            <a:r>
              <a:rPr lang="en-CA" sz="2800" dirty="0" smtClean="0"/>
              <a:t> des </a:t>
            </a:r>
            <a:r>
              <a:rPr lang="en-CA" sz="2800" dirty="0" err="1" smtClean="0"/>
              <a:t>élus</a:t>
            </a:r>
            <a:r>
              <a:rPr lang="en-CA" sz="2800" dirty="0" smtClean="0"/>
              <a:t> et des </a:t>
            </a:r>
            <a:r>
              <a:rPr lang="en-CA" sz="2800" dirty="0" err="1" smtClean="0"/>
              <a:t>fonctionnaires</a:t>
            </a:r>
            <a:r>
              <a:rPr lang="en-CA" sz="2800" dirty="0" smtClean="0"/>
              <a:t> </a:t>
            </a:r>
            <a:r>
              <a:rPr lang="en-CA" sz="2800" dirty="0" err="1" smtClean="0"/>
              <a:t>sont</a:t>
            </a:r>
            <a:r>
              <a:rPr lang="en-CA" sz="2800" dirty="0"/>
              <a:t> </a:t>
            </a:r>
            <a:r>
              <a:rPr lang="en-CA" sz="2800" dirty="0" err="1" smtClean="0"/>
              <a:t>toutefois</a:t>
            </a:r>
            <a:r>
              <a:rPr lang="en-CA" sz="2800" dirty="0" smtClean="0"/>
              <a:t> plus </a:t>
            </a:r>
            <a:r>
              <a:rPr lang="en-CA" sz="2800" dirty="0" err="1" smtClean="0"/>
              <a:t>surveillés</a:t>
            </a:r>
            <a:endParaRPr lang="fr-FR" sz="2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8AB907-25B4-4CE6-9097-C3507817474F}" type="slidenum">
              <a:rPr lang="fr-FR" smtClean="0">
                <a:latin typeface="Arial" pitchFamily="34" charset="0"/>
              </a:rPr>
              <a:pPr/>
              <a:t>6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dirty="0" smtClean="0"/>
              <a:t>Un vocabulaire – plusieurs concepts</a:t>
            </a:r>
            <a:endParaRPr lang="fr-FR" sz="3600" dirty="0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31913"/>
            <a:ext cx="8229600" cy="4525962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Bonne gouvernance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Corruption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Transparence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Reddition de compte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Éthique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endParaRPr lang="fr-FR" sz="30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8BA7D2-EAAD-4AF2-ACD2-A879029CA28E}" type="slidenum">
              <a:rPr lang="fr-FR" smtClean="0">
                <a:latin typeface="Arial" pitchFamily="34" charset="0"/>
              </a:rPr>
              <a:pPr/>
              <a:t>7</a:t>
            </a:fld>
            <a:endParaRPr lang="fr-FR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Bonne gouvernance</a:t>
            </a:r>
            <a:endParaRPr lang="fr-FR" sz="3600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31913"/>
            <a:ext cx="8229600" cy="4525962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Idéal: une « bonne gouvernance » est une manière de conduire les affaires publiques sans abus, sans corruption et dans le respect de la règle de droit (primauté du droit)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Concept souvent utilisé dans les réformes publiques des pays en développement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8BA7D2-EAAD-4AF2-ACD2-A879029CA28E}" type="slidenum">
              <a:rPr lang="fr-FR" smtClean="0">
                <a:latin typeface="Arial" pitchFamily="34" charset="0"/>
              </a:rPr>
              <a:pPr/>
              <a:t>8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en-CA" sz="3600" smtClean="0"/>
              <a:t>Corruption</a:t>
            </a:r>
            <a:endParaRPr lang="fr-FR" sz="360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3625"/>
            <a:ext cx="82296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fr-FR" sz="2800" b="1" smtClean="0"/>
              <a:t>La corruption </a:t>
            </a:r>
            <a:r>
              <a:rPr lang="fr-FR" sz="2800" smtClean="0"/>
              <a:t>est l'utilisation des pouvoirs du secteur public par des élus ou des fonctionnaires pour obtenir un avantage personnel ou illégitime</a:t>
            </a:r>
          </a:p>
          <a:p>
            <a:pPr marL="609600" indent="-609600" eaLnBrk="1" hangingPunct="1">
              <a:lnSpc>
                <a:spcPct val="80000"/>
              </a:lnSpc>
              <a:spcBef>
                <a:spcPct val="55000"/>
              </a:spcBef>
              <a:buFontTx/>
              <a:buAutoNum type="arabicPeriod"/>
            </a:pPr>
            <a:r>
              <a:rPr lang="en-CA" sz="2800" smtClean="0"/>
              <a:t>Exemples: 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Versement d’argent en retour de faveurs</a:t>
            </a:r>
            <a:endParaRPr lang="fr-FR" sz="1800" smtClean="0"/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Dons à des politiciens en retour de faveurs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Fraudes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Voyages inutiles à l’étranger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Contrats gouvernementaux qui bénéficient aux élus ou fonctionnaires ou à leurs proches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CA" sz="1800" smtClean="0"/>
              <a:t>Etc.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3EF6F6B-8E8A-43CA-A69C-8D1C2ECDB0EF}" type="slidenum">
              <a:rPr lang="fr-FR" smtClean="0">
                <a:latin typeface="Arial" pitchFamily="34" charset="0"/>
              </a:rPr>
              <a:pPr/>
              <a:t>9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576263"/>
          </a:xfrm>
        </p:spPr>
        <p:txBody>
          <a:bodyPr/>
          <a:lstStyle/>
          <a:p>
            <a:pPr eaLnBrk="1" hangingPunct="1"/>
            <a:r>
              <a:rPr lang="en-CA" sz="3000" smtClean="0"/>
              <a:t>Indice de perception de la corruption</a:t>
            </a:r>
            <a:endParaRPr lang="fr-FR" sz="300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0BCABE-9904-43E4-9898-EC804C37A722}" type="slidenum">
              <a:rPr lang="fr-FR" smtClean="0">
                <a:latin typeface="Arial" pitchFamily="34" charset="0"/>
              </a:rPr>
              <a:pPr/>
              <a:t>10</a:t>
            </a:fld>
            <a:endParaRPr lang="fr-FR" smtClean="0">
              <a:latin typeface="Arial" pitchFamily="34" charset="0"/>
            </a:endParaRPr>
          </a:p>
        </p:txBody>
      </p:sp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376238" y="6224588"/>
            <a:ext cx="7315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400"/>
              <a:t>Carte du monde de </a:t>
            </a:r>
            <a:r>
              <a:rPr lang="fr-FR" sz="1400">
                <a:hlinkClick r:id="rId3" tooltip="Corruption Perceptions Index"/>
              </a:rPr>
              <a:t>l'Indice de perceptions de la corruption</a:t>
            </a:r>
            <a:r>
              <a:rPr lang="fr-FR" sz="1400"/>
              <a:t> par </a:t>
            </a:r>
            <a:r>
              <a:rPr lang="fr-FR" sz="1400">
                <a:hlinkClick r:id="rId4" tooltip="Transparency International"/>
              </a:rPr>
              <a:t>Transparency International,</a:t>
            </a:r>
            <a:r>
              <a:rPr lang="fr-FR" sz="1400"/>
              <a:t/>
            </a:r>
            <a:br>
              <a:rPr lang="fr-FR" sz="1400"/>
            </a:br>
            <a:r>
              <a:rPr lang="fr-FR" sz="1400"/>
              <a:t>qui mesure le degré de corruption perçu à exister parmi les fonctionnaires et les politiciens </a:t>
            </a:r>
          </a:p>
        </p:txBody>
      </p:sp>
      <p:pic>
        <p:nvPicPr>
          <p:cNvPr id="9221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692150"/>
            <a:ext cx="8424862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en-CA" sz="3600" smtClean="0"/>
              <a:t>Transparence</a:t>
            </a:r>
            <a:endParaRPr lang="fr-FR" sz="3600" smtClean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4525962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fr-FR" dirty="0" smtClean="0"/>
              <a:t>Principe qui permet à ceux qui sont touchés par des décisions publiques, d’avoir accès aux informations sur leurs droits, aux chiffres, aux règles, lois, aux normes de services, etc.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fr-FR" dirty="0" smtClean="0"/>
              <a:t>Devoir des élus et des fonctionnaires d'agir de manière transparente.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CA" dirty="0" err="1" smtClean="0"/>
              <a:t>Libre</a:t>
            </a:r>
            <a:r>
              <a:rPr lang="en-CA" dirty="0" smtClean="0"/>
              <a:t> circulation des </a:t>
            </a:r>
            <a:r>
              <a:rPr lang="en-CA" dirty="0" err="1" smtClean="0"/>
              <a:t>informations</a:t>
            </a:r>
            <a:r>
              <a:rPr lang="en-CA" dirty="0" smtClean="0"/>
              <a:t> (</a:t>
            </a:r>
            <a:r>
              <a:rPr lang="en-CA" dirty="0" err="1" smtClean="0"/>
              <a:t>rôle</a:t>
            </a:r>
            <a:r>
              <a:rPr lang="en-CA" dirty="0" smtClean="0"/>
              <a:t> des </a:t>
            </a:r>
            <a:r>
              <a:rPr lang="en-CA" dirty="0" err="1" smtClean="0"/>
              <a:t>médias</a:t>
            </a:r>
            <a:r>
              <a:rPr lang="en-CA" dirty="0" smtClean="0"/>
              <a:t>; divulgation proactive; </a:t>
            </a:r>
            <a:r>
              <a:rPr lang="en-CA" dirty="0" err="1" smtClean="0"/>
              <a:t>libre</a:t>
            </a:r>
            <a:r>
              <a:rPr lang="en-CA" dirty="0" smtClean="0"/>
              <a:t> </a:t>
            </a:r>
            <a:r>
              <a:rPr lang="en-CA" dirty="0" err="1" smtClean="0"/>
              <a:t>accès</a:t>
            </a:r>
            <a:r>
              <a:rPr lang="en-CA" dirty="0" smtClean="0"/>
              <a:t> aux </a:t>
            </a:r>
            <a:r>
              <a:rPr lang="en-CA" dirty="0" err="1" smtClean="0"/>
              <a:t>données</a:t>
            </a:r>
            <a:r>
              <a:rPr lang="en-CA" dirty="0" smtClean="0"/>
              <a:t> – </a:t>
            </a:r>
            <a:r>
              <a:rPr lang="en-CA" dirty="0" err="1" smtClean="0"/>
              <a:t>mouvement</a:t>
            </a:r>
            <a:r>
              <a:rPr lang="en-CA" dirty="0" smtClean="0"/>
              <a:t> </a:t>
            </a:r>
            <a:r>
              <a:rPr lang="en-CA" i="1" dirty="0" smtClean="0"/>
              <a:t>open data</a:t>
            </a:r>
            <a:r>
              <a:rPr lang="en-CA" dirty="0" smtClean="0"/>
              <a:t>)</a:t>
            </a:r>
            <a:endParaRPr lang="fr-FR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8608454-CBCC-4007-9556-692BA41FC636}" type="slidenum">
              <a:rPr lang="fr-FR" smtClean="0">
                <a:latin typeface="Arial" pitchFamily="34" charset="0"/>
              </a:rPr>
              <a:pPr/>
              <a:t>11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3600" dirty="0" err="1" smtClean="0"/>
              <a:t>Imputabilité</a:t>
            </a:r>
            <a:r>
              <a:rPr lang="en-CA" sz="3600" dirty="0" smtClean="0"/>
              <a:t>/</a:t>
            </a:r>
            <a:r>
              <a:rPr lang="en-CA" sz="3600" dirty="0" err="1" smtClean="0"/>
              <a:t>responsabilité</a:t>
            </a:r>
            <a:r>
              <a:rPr lang="en-CA" sz="3600" dirty="0" smtClean="0"/>
              <a:t>/redevabilité</a:t>
            </a:r>
            <a:br>
              <a:rPr lang="en-CA" sz="3600" dirty="0" smtClean="0"/>
            </a:br>
            <a:r>
              <a:rPr lang="en-CA" sz="3600" dirty="0" err="1" smtClean="0"/>
              <a:t>reddition</a:t>
            </a:r>
            <a:r>
              <a:rPr lang="en-CA" sz="3600" dirty="0" smtClean="0"/>
              <a:t> de </a:t>
            </a:r>
            <a:r>
              <a:rPr lang="en-CA" sz="3600" dirty="0" err="1" smtClean="0"/>
              <a:t>compte</a:t>
            </a:r>
            <a:endParaRPr lang="fr-FR" sz="3600" dirty="0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dirty="0" smtClean="0"/>
              <a:t>Rendre des comptes sur nos décision, notre responsabilité. 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dirty="0" smtClean="0"/>
              <a:t>Conséquences si la </a:t>
            </a:r>
            <a:r>
              <a:rPr lang="fr-FR" dirty="0" err="1" smtClean="0"/>
              <a:t>non-confirmité</a:t>
            </a:r>
            <a:r>
              <a:rPr lang="fr-FR" dirty="0" smtClean="0"/>
              <a:t> aux règles n’est pas respectée ou même si les résultats attendus ne sont pas atteints.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239BB1-FF47-474B-8DC0-BCD16E0F42A9}" type="slidenum">
              <a:rPr lang="fr-FR" smtClean="0">
                <a:latin typeface="Arial" pitchFamily="34" charset="0"/>
              </a:rPr>
              <a:pPr/>
              <a:t>12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Éthique</a:t>
            </a:r>
            <a:endParaRPr lang="fr-FR" sz="3600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fr-FR" smtClean="0"/>
              <a:t>Système de valeurs communes 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en-CA" smtClean="0"/>
              <a:t>Obligation de se conformer aux règles préalablement établies 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en-CA" smtClean="0"/>
              <a:t>Comportements à connotation morale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1200"/>
              </a:spcAft>
              <a:buFontTx/>
              <a:buAutoNum type="arabicPeriod"/>
            </a:pPr>
            <a:r>
              <a:rPr lang="en-CA" smtClean="0"/>
              <a:t>Culture organisationnelle</a:t>
            </a:r>
            <a:endParaRPr lang="fr-FR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BF2755-9D8A-46B0-AADE-85601FD6A8F2}" type="slidenum">
              <a:rPr lang="fr-FR" smtClean="0">
                <a:latin typeface="Arial" pitchFamily="34" charset="0"/>
              </a:rPr>
              <a:pPr/>
              <a:t>13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3600" smtClean="0"/>
              <a:t>Comportements contraires</a:t>
            </a:r>
            <a:br>
              <a:rPr lang="en-CA" sz="3600" smtClean="0"/>
            </a:br>
            <a:r>
              <a:rPr lang="en-CA" sz="3600" smtClean="0"/>
              <a:t>à l’éthique publique (1/2)</a:t>
            </a:r>
            <a:endParaRPr lang="fr-FR" sz="3600" smtClean="0"/>
          </a:p>
        </p:txBody>
      </p:sp>
      <p:sp>
        <p:nvSpPr>
          <p:cNvPr id="1331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fr-FR" sz="2600" u="sng" smtClean="0"/>
              <a:t>Conflits d’intérêts</a:t>
            </a:r>
            <a:r>
              <a:rPr lang="fr-FR" sz="2600" smtClean="0"/>
              <a:t>: lorsqu’il y a une contradiction entre les intérêts personnels directs d’un fonctionnaire ou d’un élu et de ses fonctions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fr-FR" sz="2600" u="sng" smtClean="0"/>
              <a:t>Népotisme</a:t>
            </a:r>
            <a:r>
              <a:rPr lang="fr-FR" sz="2600" smtClean="0"/>
              <a:t>: l’abus d’un élu ou fonctionnaire pour procurer des avantages, des emplois à sa famille ou ses amis</a:t>
            </a:r>
          </a:p>
          <a:p>
            <a:pPr marL="609600" indent="-609600" eaLnBrk="1" hangingPunct="1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fr-FR" sz="2600" u="sng" smtClean="0"/>
              <a:t>Clientélisme</a:t>
            </a:r>
            <a:r>
              <a:rPr lang="fr-FR" sz="2600" smtClean="0"/>
              <a:t>: élu ou fonctionnaire qui accorde des avantages excessifs à d’autres acteurs dans l’optique des les fidéliser ou d’en faire des obligés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9458DF-F958-40AE-B4BA-23B5496BEF35}" type="slidenum">
              <a:rPr lang="fr-FR" smtClean="0">
                <a:latin typeface="Arial" pitchFamily="34" charset="0"/>
              </a:rPr>
              <a:pPr/>
              <a:t>14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3600" smtClean="0"/>
              <a:t>Comportements contraires</a:t>
            </a:r>
            <a:br>
              <a:rPr lang="en-CA" sz="3600" smtClean="0"/>
            </a:br>
            <a:r>
              <a:rPr lang="en-CA" sz="3600" smtClean="0"/>
              <a:t>à l’éthique publique (2/2)</a:t>
            </a:r>
            <a:endParaRPr lang="fr-FR" sz="3600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spcAft>
                <a:spcPts val="600"/>
              </a:spcAft>
              <a:buFontTx/>
              <a:buAutoNum type="arabicPeriod" startAt="3"/>
            </a:pPr>
            <a:r>
              <a:rPr lang="fr-FR" sz="2600" u="sng" dirty="0" smtClean="0"/>
              <a:t>Trafic d’influence</a:t>
            </a:r>
            <a:r>
              <a:rPr lang="fr-FR" sz="2600" dirty="0" smtClean="0"/>
              <a:t>: pour un élu ou un fonctionnaire de percevoir une forme de rémunération ou avantage dans le but d’obtenir une faveur (ou une faveur à une autre personne) en usant de son influence</a:t>
            </a:r>
          </a:p>
          <a:p>
            <a:pPr marL="609600" indent="-609600">
              <a:lnSpc>
                <a:spcPct val="90000"/>
              </a:lnSpc>
              <a:spcAft>
                <a:spcPts val="600"/>
              </a:spcAft>
              <a:buFontTx/>
              <a:buAutoNum type="arabicPeriod" startAt="3"/>
            </a:pPr>
            <a:r>
              <a:rPr lang="fr-FR" sz="2600" dirty="0"/>
              <a:t>C</a:t>
            </a:r>
            <a:r>
              <a:rPr lang="fr-FR" sz="2600" dirty="0" smtClean="0"/>
              <a:t>onflit de rôle (</a:t>
            </a:r>
            <a:r>
              <a:rPr lang="fr-FR" sz="2600" u="sng" dirty="0" smtClean="0"/>
              <a:t>Pantouflage</a:t>
            </a:r>
            <a:r>
              <a:rPr lang="fr-FR" sz="2600" dirty="0" smtClean="0"/>
              <a:t>): lorsque qu’un fonctionnaire ou un élu migre du secteur public vers le secteur privé et utilise ses contacts ou informations privilégiés pour favoriser son nouvel employeur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9C5C79-A001-4619-A4CA-87543F1A4FF3}" type="slidenum">
              <a:rPr lang="fr-FR" smtClean="0">
                <a:latin typeface="Arial" pitchFamily="34" charset="0"/>
              </a:rPr>
              <a:pPr/>
              <a:t>15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2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sz="4000" dirty="0" smtClean="0"/>
              <a:t>Code des valeurs et de l’éthique</a:t>
            </a:r>
            <a:br>
              <a:rPr lang="fr-CA" sz="4000" dirty="0" smtClean="0"/>
            </a:br>
            <a:r>
              <a:rPr lang="fr-CA" sz="4000" dirty="0" smtClean="0"/>
              <a:t>de la fonction publique</a:t>
            </a:r>
            <a:endParaRPr lang="fr-FR" sz="4000" dirty="0" smtClean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29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463"/>
            <a:ext cx="8229600" cy="911225"/>
          </a:xfrm>
        </p:spPr>
        <p:txBody>
          <a:bodyPr/>
          <a:lstStyle/>
          <a:p>
            <a:pPr eaLnBrk="1" hangingPunct="1"/>
            <a:r>
              <a:rPr lang="en-CA" sz="3600" smtClean="0"/>
              <a:t>Lien entre éthique et gestion publique</a:t>
            </a:r>
            <a:endParaRPr lang="fr-FR" sz="3600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7472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900" dirty="0" smtClean="0"/>
              <a:t>Dans le contexte du nouveau management public et de la gestion par résultats, l’autonomie dont jouissent les fonctionnaires nécessite de solides valeurs éthiques</a:t>
            </a:r>
          </a:p>
          <a:p>
            <a:pPr>
              <a:lnSpc>
                <a:spcPct val="90000"/>
              </a:lnSpc>
            </a:pPr>
            <a:r>
              <a:rPr lang="en-CA" sz="2900" dirty="0" err="1" smtClean="0"/>
              <a:t>S’il</a:t>
            </a:r>
            <a:r>
              <a:rPr lang="en-CA" sz="2900" dirty="0" smtClean="0"/>
              <a:t> y a </a:t>
            </a:r>
            <a:r>
              <a:rPr lang="en-CA" sz="2900" dirty="0" err="1" smtClean="0"/>
              <a:t>trop</a:t>
            </a:r>
            <a:r>
              <a:rPr lang="en-CA" sz="2900" dirty="0" smtClean="0"/>
              <a:t> de </a:t>
            </a:r>
            <a:r>
              <a:rPr lang="en-CA" sz="2900" dirty="0" err="1" smtClean="0"/>
              <a:t>contrôles</a:t>
            </a:r>
            <a:r>
              <a:rPr lang="en-CA" sz="2900" dirty="0" smtClean="0"/>
              <a:t>, on </a:t>
            </a:r>
            <a:r>
              <a:rPr lang="en-CA" sz="2900" dirty="0" err="1" smtClean="0"/>
              <a:t>est</a:t>
            </a:r>
            <a:r>
              <a:rPr lang="en-CA" sz="2900" dirty="0" smtClean="0"/>
              <a:t> </a:t>
            </a:r>
            <a:r>
              <a:rPr lang="en-CA" sz="2900" dirty="0" err="1" smtClean="0"/>
              <a:t>bloqué</a:t>
            </a:r>
            <a:endParaRPr lang="en-CA" sz="2900" dirty="0" smtClean="0"/>
          </a:p>
          <a:p>
            <a:pPr>
              <a:lnSpc>
                <a:spcPct val="90000"/>
              </a:lnSpc>
            </a:pPr>
            <a:r>
              <a:rPr lang="en-CA" sz="2900" dirty="0" err="1" smtClean="0"/>
              <a:t>S’il</a:t>
            </a:r>
            <a:r>
              <a:rPr lang="en-CA" sz="2900" dirty="0" smtClean="0"/>
              <a:t> </a:t>
            </a:r>
            <a:r>
              <a:rPr lang="en-CA" sz="2900" dirty="0" err="1" smtClean="0"/>
              <a:t>n’y</a:t>
            </a:r>
            <a:r>
              <a:rPr lang="en-CA" sz="2900" dirty="0" smtClean="0"/>
              <a:t> a pas </a:t>
            </a:r>
            <a:r>
              <a:rPr lang="en-CA" sz="2900" dirty="0" err="1" smtClean="0"/>
              <a:t>suffisamment</a:t>
            </a:r>
            <a:r>
              <a:rPr lang="en-CA" sz="2900" dirty="0" smtClean="0"/>
              <a:t> de </a:t>
            </a:r>
            <a:r>
              <a:rPr lang="en-CA" sz="2900" dirty="0" err="1" smtClean="0"/>
              <a:t>contrôles</a:t>
            </a:r>
            <a:r>
              <a:rPr lang="en-CA" sz="2900" dirty="0" smtClean="0"/>
              <a:t>,</a:t>
            </a:r>
            <a:br>
              <a:rPr lang="en-CA" sz="2900" dirty="0" smtClean="0"/>
            </a:br>
            <a:r>
              <a:rPr lang="en-CA" sz="2900" dirty="0" smtClean="0"/>
              <a:t>on </a:t>
            </a:r>
            <a:r>
              <a:rPr lang="en-CA" sz="2900" dirty="0" err="1" smtClean="0"/>
              <a:t>augmente</a:t>
            </a:r>
            <a:r>
              <a:rPr lang="en-CA" sz="2900" dirty="0" smtClean="0"/>
              <a:t> le </a:t>
            </a:r>
            <a:r>
              <a:rPr lang="en-CA" sz="2900" dirty="0" err="1" smtClean="0"/>
              <a:t>risque</a:t>
            </a:r>
            <a:r>
              <a:rPr lang="en-CA" sz="2900" dirty="0" smtClean="0"/>
              <a:t> de </a:t>
            </a:r>
            <a:r>
              <a:rPr lang="en-CA" sz="2900" dirty="0" err="1" smtClean="0"/>
              <a:t>mauvaise</a:t>
            </a:r>
            <a:r>
              <a:rPr lang="en-CA" sz="2900" dirty="0" smtClean="0"/>
              <a:t> </a:t>
            </a:r>
            <a:r>
              <a:rPr lang="en-CA" sz="2900" dirty="0" err="1" smtClean="0"/>
              <a:t>gouvernance</a:t>
            </a:r>
            <a:endParaRPr lang="en-CA" sz="2900" dirty="0" smtClean="0"/>
          </a:p>
          <a:p>
            <a:pPr>
              <a:lnSpc>
                <a:spcPct val="90000"/>
              </a:lnSpc>
            </a:pPr>
            <a:r>
              <a:rPr lang="en-CA" sz="2900" dirty="0" smtClean="0"/>
              <a:t>Il </a:t>
            </a:r>
            <a:r>
              <a:rPr lang="en-CA" sz="2900" dirty="0" err="1" smtClean="0"/>
              <a:t>faut</a:t>
            </a:r>
            <a:r>
              <a:rPr lang="en-CA" sz="2900" dirty="0" smtClean="0"/>
              <a:t> </a:t>
            </a:r>
            <a:r>
              <a:rPr lang="en-CA" sz="2900" dirty="0" err="1" smtClean="0"/>
              <a:t>donc</a:t>
            </a:r>
            <a:r>
              <a:rPr lang="en-CA" sz="2900" dirty="0" smtClean="0"/>
              <a:t> </a:t>
            </a:r>
            <a:r>
              <a:rPr lang="en-CA" sz="2900" dirty="0" err="1" smtClean="0"/>
              <a:t>s’en</a:t>
            </a:r>
            <a:r>
              <a:rPr lang="en-CA" sz="2900" dirty="0" smtClean="0"/>
              <a:t> </a:t>
            </a:r>
            <a:r>
              <a:rPr lang="en-CA" sz="2900" dirty="0" err="1" smtClean="0"/>
              <a:t>remettre</a:t>
            </a:r>
            <a:r>
              <a:rPr lang="en-CA" sz="2900" dirty="0" smtClean="0"/>
              <a:t> </a:t>
            </a:r>
            <a:r>
              <a:rPr lang="en-CA" sz="2900" dirty="0" err="1" smtClean="0"/>
              <a:t>aussi</a:t>
            </a:r>
            <a:r>
              <a:rPr lang="en-CA" sz="2900" dirty="0" smtClean="0"/>
              <a:t> à </a:t>
            </a:r>
            <a:r>
              <a:rPr lang="en-CA" sz="2900" dirty="0" err="1" smtClean="0"/>
              <a:t>l’éthique</a:t>
            </a:r>
            <a:r>
              <a:rPr lang="en-CA" sz="2900" dirty="0" smtClean="0"/>
              <a:t> et aux </a:t>
            </a:r>
            <a:r>
              <a:rPr lang="en-CA" sz="2900" dirty="0" err="1" smtClean="0"/>
              <a:t>valeurs</a:t>
            </a:r>
            <a:r>
              <a:rPr lang="en-CA" sz="2900" dirty="0" smtClean="0"/>
              <a:t> </a:t>
            </a:r>
            <a:r>
              <a:rPr lang="en-CA" sz="2900" dirty="0" err="1" smtClean="0"/>
              <a:t>professionnelles</a:t>
            </a:r>
            <a:r>
              <a:rPr lang="en-CA" sz="2900" dirty="0" smtClean="0"/>
              <a:t> </a:t>
            </a:r>
            <a:r>
              <a:rPr lang="fr-FR" sz="2900" dirty="0" smtClean="0"/>
              <a:t>dans le système de gestion</a:t>
            </a:r>
            <a:endParaRPr lang="en-CA" sz="29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D03EC4-9255-4572-AF6F-7AE989BA5140}" type="slidenum">
              <a:rPr lang="fr-FR" smtClean="0">
                <a:latin typeface="Arial" pitchFamily="34" charset="0"/>
              </a:rPr>
              <a:pPr/>
              <a:t>17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18488" cy="782638"/>
          </a:xfrm>
        </p:spPr>
        <p:txBody>
          <a:bodyPr/>
          <a:lstStyle/>
          <a:p>
            <a:pPr eaLnBrk="1" hangingPunct="1"/>
            <a:r>
              <a:rPr lang="en-CA" sz="3600" smtClean="0"/>
              <a:t>Éthique et valeurs professionnelles</a:t>
            </a:r>
            <a:endParaRPr lang="fr-FR" sz="3600" smtClean="0"/>
          </a:p>
        </p:txBody>
      </p:sp>
      <p:sp>
        <p:nvSpPr>
          <p:cNvPr id="1638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2900" dirty="0" smtClean="0"/>
              <a:t>Les normes de conduites définissent les comportements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900" dirty="0" smtClean="0"/>
              <a:t>Importance de la formulation </a:t>
            </a:r>
            <a:r>
              <a:rPr lang="en-CA" sz="2900" dirty="0" err="1" smtClean="0"/>
              <a:t>claire</a:t>
            </a:r>
            <a:r>
              <a:rPr lang="en-CA" sz="2900" dirty="0" smtClean="0"/>
              <a:t> des </a:t>
            </a:r>
            <a:r>
              <a:rPr lang="en-CA" sz="2900" dirty="0" err="1" smtClean="0"/>
              <a:t>valeurs</a:t>
            </a:r>
            <a:r>
              <a:rPr lang="en-CA" sz="2900" dirty="0" smtClean="0"/>
              <a:t> </a:t>
            </a:r>
            <a:r>
              <a:rPr lang="en-CA" sz="2900" dirty="0" err="1" smtClean="0"/>
              <a:t>essentielles</a:t>
            </a:r>
            <a:r>
              <a:rPr lang="en-CA" sz="2900" dirty="0" smtClean="0"/>
              <a:t> </a:t>
            </a:r>
            <a:r>
              <a:rPr lang="en-CA" sz="2900" dirty="0" err="1" smtClean="0"/>
              <a:t>d’une</a:t>
            </a:r>
            <a:r>
              <a:rPr lang="en-CA" sz="2900" dirty="0" smtClean="0"/>
              <a:t> organisation </a:t>
            </a:r>
            <a:r>
              <a:rPr lang="en-CA" sz="2900" dirty="0" err="1" smtClean="0"/>
              <a:t>publique</a:t>
            </a:r>
            <a:endParaRPr lang="en-CA" sz="2900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900" dirty="0" smtClean="0"/>
              <a:t>Code des </a:t>
            </a:r>
            <a:r>
              <a:rPr lang="en-CA" sz="2900" dirty="0" err="1" smtClean="0"/>
              <a:t>valeurs</a:t>
            </a:r>
            <a:r>
              <a:rPr lang="en-CA" sz="2900" dirty="0" smtClean="0"/>
              <a:t> et </a:t>
            </a:r>
            <a:r>
              <a:rPr lang="en-CA" sz="2900" dirty="0" err="1" smtClean="0"/>
              <a:t>d’éthique</a:t>
            </a:r>
            <a:r>
              <a:rPr lang="en-CA" sz="2900" dirty="0" smtClean="0"/>
              <a:t> </a:t>
            </a:r>
            <a:r>
              <a:rPr lang="en-CA" sz="2900" dirty="0" err="1" smtClean="0"/>
              <a:t>permet</a:t>
            </a:r>
            <a:r>
              <a:rPr lang="en-CA" sz="2900" dirty="0" smtClean="0"/>
              <a:t> de </a:t>
            </a:r>
            <a:r>
              <a:rPr lang="en-CA" sz="2900" dirty="0" err="1" smtClean="0"/>
              <a:t>promouvoir</a:t>
            </a:r>
            <a:r>
              <a:rPr lang="en-CA" sz="2900" dirty="0" smtClean="0"/>
              <a:t> </a:t>
            </a:r>
            <a:r>
              <a:rPr lang="en-CA" sz="2900" dirty="0" err="1" smtClean="0"/>
              <a:t>une</a:t>
            </a:r>
            <a:r>
              <a:rPr lang="en-CA" sz="2900" dirty="0" smtClean="0"/>
              <a:t> culture </a:t>
            </a:r>
            <a:r>
              <a:rPr lang="en-CA" sz="2900" dirty="0" err="1" smtClean="0"/>
              <a:t>éthique</a:t>
            </a:r>
            <a:r>
              <a:rPr lang="en-CA" sz="2900" dirty="0" smtClean="0"/>
              <a:t> au </a:t>
            </a:r>
            <a:r>
              <a:rPr lang="en-CA" sz="2900" dirty="0" err="1" smtClean="0"/>
              <a:t>sein</a:t>
            </a:r>
            <a:r>
              <a:rPr lang="en-CA" sz="2900" dirty="0" smtClean="0"/>
              <a:t> des organisations </a:t>
            </a:r>
            <a:r>
              <a:rPr lang="en-CA" sz="2900" dirty="0" err="1" smtClean="0"/>
              <a:t>publiques</a:t>
            </a:r>
            <a:r>
              <a:rPr lang="en-CA" sz="2900" dirty="0" smtClean="0"/>
              <a:t> et de </a:t>
            </a:r>
            <a:r>
              <a:rPr lang="en-CA" sz="2900" dirty="0" err="1" smtClean="0"/>
              <a:t>fournir</a:t>
            </a:r>
            <a:r>
              <a:rPr lang="en-CA" sz="2900" dirty="0" smtClean="0"/>
              <a:t> un point de </a:t>
            </a:r>
            <a:r>
              <a:rPr lang="en-CA" sz="2900" dirty="0" err="1" smtClean="0"/>
              <a:t>référence</a:t>
            </a:r>
            <a:r>
              <a:rPr lang="en-CA" sz="2900" dirty="0" smtClean="0"/>
              <a:t> d’un </a:t>
            </a:r>
            <a:r>
              <a:rPr lang="en-CA" sz="2900" dirty="0" err="1" smtClean="0"/>
              <a:t>comportement</a:t>
            </a:r>
            <a:r>
              <a:rPr lang="en-CA" sz="2900" dirty="0" smtClean="0"/>
              <a:t> </a:t>
            </a:r>
            <a:r>
              <a:rPr lang="en-CA" sz="2900" dirty="0" err="1" smtClean="0"/>
              <a:t>éthique</a:t>
            </a:r>
            <a:endParaRPr lang="en-CA" sz="29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2C201A-0A0D-4C94-8766-861B65AAD172}" type="slidenum">
              <a:rPr lang="fr-FR" smtClean="0">
                <a:latin typeface="Arial" pitchFamily="34" charset="0"/>
              </a:rPr>
              <a:pPr/>
              <a:t>18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Nouveau code depuis 2012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>
            <a:normAutofit/>
          </a:bodyPr>
          <a:lstStyle/>
          <a:p>
            <a:r>
              <a:rPr lang="fr-CA" sz="2500" dirty="0"/>
              <a:t>Veuillez noter que le nouveau </a:t>
            </a:r>
            <a:r>
              <a:rPr lang="fr-CA" sz="2500" b="1" u="sng" dirty="0"/>
              <a:t>Code de valeurs et d'éthique du secteur public</a:t>
            </a:r>
            <a:r>
              <a:rPr lang="fr-CA" sz="2500" dirty="0"/>
              <a:t> est entré en vigueur le 2 avril 2012 et que la reconnaissance du Code est une condition d'emploi pour tous les employés du secteur public fédéral.</a:t>
            </a:r>
          </a:p>
          <a:p>
            <a:r>
              <a:rPr lang="fr-CA" sz="2500" dirty="0"/>
              <a:t>Il remplace celui de 2003: </a:t>
            </a:r>
            <a:r>
              <a:rPr lang="fr-CA" sz="2500" b="1" u="sng" dirty="0"/>
              <a:t>Code de valeurs et d'éthique de la fonction publique</a:t>
            </a:r>
          </a:p>
          <a:p>
            <a:r>
              <a:rPr lang="fr-CA" i="1" dirty="0" smtClean="0">
                <a:solidFill>
                  <a:srgbClr val="FF0000"/>
                </a:solidFill>
              </a:rPr>
              <a:t>Le nouveau code (2012) est sur le Campus (en remplacement du texte de recueil de texte (version 2013)</a:t>
            </a:r>
            <a:endParaRPr lang="en-CA" i="1" dirty="0">
              <a:solidFill>
                <a:srgbClr val="FF00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C2900-8876-4BA8-BF8A-D6CAD2B97B1C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944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>
            <a:normAutofit/>
          </a:bodyPr>
          <a:lstStyle/>
          <a:p>
            <a:pPr eaLnBrk="1" hangingPunct="1"/>
            <a:r>
              <a:rPr lang="en-CA" sz="3200" dirty="0" smtClean="0"/>
              <a:t>Code du </a:t>
            </a:r>
            <a:r>
              <a:rPr lang="en-CA" sz="3200" dirty="0" err="1" smtClean="0"/>
              <a:t>secteur</a:t>
            </a:r>
            <a:r>
              <a:rPr lang="en-CA" sz="3200" dirty="0" smtClean="0"/>
              <a:t> public </a:t>
            </a:r>
            <a:r>
              <a:rPr lang="en-CA" sz="3200" dirty="0" err="1" smtClean="0"/>
              <a:t>fédéral</a:t>
            </a:r>
            <a:r>
              <a:rPr lang="en-CA" sz="3200" dirty="0" smtClean="0"/>
              <a:t> 2012</a:t>
            </a:r>
            <a:endParaRPr lang="fr-FR" sz="3200" dirty="0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fr-FR" b="1" dirty="0"/>
              <a:t>Respect de la démocratie</a:t>
            </a:r>
            <a:endParaRPr lang="en-CA" sz="4000" dirty="0"/>
          </a:p>
          <a:p>
            <a:pPr lvl="1"/>
            <a:r>
              <a:rPr lang="fr-FR" i="1" dirty="0" smtClean="0"/>
              <a:t>Les fonctionnaires préservent le régime canadien de démocratie parlementaire et ses institutions.</a:t>
            </a:r>
            <a:endParaRPr lang="en-CA" sz="3600" dirty="0" smtClean="0"/>
          </a:p>
          <a:p>
            <a:pPr lvl="0"/>
            <a:r>
              <a:rPr lang="fr-FR" b="1" dirty="0" smtClean="0"/>
              <a:t>Respect </a:t>
            </a:r>
            <a:r>
              <a:rPr lang="fr-FR" b="1" dirty="0"/>
              <a:t>des personnes</a:t>
            </a:r>
            <a:endParaRPr lang="en-CA" sz="4000" dirty="0"/>
          </a:p>
          <a:p>
            <a:pPr lvl="1"/>
            <a:r>
              <a:rPr lang="fr-FR" i="1" dirty="0" smtClean="0"/>
              <a:t>Les fonctionnaires respectent la dignité humaine et reconnaissent la valeur de chaque personne en adoptant les comportements suivants :</a:t>
            </a:r>
            <a:endParaRPr lang="en-CA" sz="3600" dirty="0" smtClean="0"/>
          </a:p>
          <a:p>
            <a:pPr lvl="0"/>
            <a:r>
              <a:rPr lang="fr-FR" b="1" dirty="0" smtClean="0"/>
              <a:t>Intégrité</a:t>
            </a:r>
            <a:endParaRPr lang="en-CA" sz="4000" dirty="0"/>
          </a:p>
          <a:p>
            <a:pPr lvl="1"/>
            <a:r>
              <a:rPr lang="fr-FR" i="1" dirty="0" smtClean="0"/>
              <a:t>Les fonctionnaires servent l'intérêt public.</a:t>
            </a:r>
            <a:endParaRPr lang="en-CA" sz="3600" dirty="0" smtClean="0"/>
          </a:p>
          <a:p>
            <a:pPr lvl="0"/>
            <a:r>
              <a:rPr lang="fr-FR" b="1" dirty="0" smtClean="0"/>
              <a:t>L'intendance (</a:t>
            </a:r>
            <a:r>
              <a:rPr lang="en-CA" b="1" dirty="0" smtClean="0"/>
              <a:t>Stewardship)</a:t>
            </a:r>
            <a:endParaRPr lang="en-CA" sz="4000" dirty="0"/>
          </a:p>
          <a:p>
            <a:pPr lvl="1"/>
            <a:r>
              <a:rPr lang="fr-FR" i="1" dirty="0" smtClean="0"/>
              <a:t>Les fonctionnaires utilisent les ressources de façon responsable.</a:t>
            </a:r>
            <a:r>
              <a:rPr lang="en-CA" sz="3600" dirty="0"/>
              <a:t> </a:t>
            </a:r>
            <a:r>
              <a:rPr lang="fr-FR" dirty="0"/>
              <a:t>(</a:t>
            </a:r>
            <a:r>
              <a:rPr lang="fr-FR" dirty="0" smtClean="0"/>
              <a:t>utilisation efficace et efficiente des fonds, des biens et des ressources publics dont ils ont la responsabilité)</a:t>
            </a:r>
            <a:endParaRPr lang="en-CA" sz="3600" dirty="0" smtClean="0"/>
          </a:p>
          <a:p>
            <a:pPr lvl="0"/>
            <a:r>
              <a:rPr lang="fr-FR" b="1" dirty="0" smtClean="0"/>
              <a:t>Excellence</a:t>
            </a:r>
            <a:endParaRPr lang="en-CA" sz="4000" dirty="0"/>
          </a:p>
          <a:p>
            <a:pPr lvl="1"/>
            <a:r>
              <a:rPr lang="fr-FR" i="1" dirty="0"/>
              <a:t>Les fonctionnaires font preuve d'excellence professionnelle dans l'exercice de leurs fonctions.</a:t>
            </a:r>
            <a:endParaRPr lang="en-CA" sz="3600" dirty="0"/>
          </a:p>
          <a:p>
            <a:pPr marL="609600" indent="-609600" eaLnBrk="1" hangingPunct="1">
              <a:lnSpc>
                <a:spcPct val="90000"/>
              </a:lnSpc>
              <a:spcBef>
                <a:spcPct val="25000"/>
              </a:spcBef>
            </a:pPr>
            <a:endParaRPr lang="fr-FR" sz="23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FDC162E-098F-47DB-A1DD-D480CCA644EA}" type="slidenum">
              <a:rPr lang="fr-FR" smtClean="0">
                <a:latin typeface="Arial" pitchFamily="34" charset="0"/>
              </a:rPr>
              <a:pPr/>
              <a:t>20</a:t>
            </a:fld>
            <a:endParaRPr lang="fr-FR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60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en-CA" sz="3600" smtClean="0"/>
              <a:t>Le code: une condition d’emploi</a:t>
            </a:r>
            <a:endParaRPr lang="fr-FR" sz="3600" smtClean="0"/>
          </a:p>
        </p:txBody>
      </p:sp>
      <p:sp>
        <p:nvSpPr>
          <p:cNvPr id="1946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fr-FR" sz="2900" smtClean="0"/>
              <a:t>Au moment de signer une offre d’emploi, les fonctionnaire acceptent de se conformer au Code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CA" sz="2900" smtClean="0"/>
              <a:t>Les fonctionnaires doivent signaler les activités extérieures qui pourraient les placer en conflit d’intérêt (60 jours après l’embauche ou une nomination)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CA" sz="2900" smtClean="0"/>
              <a:t>Quand ils négocient avec des personnes extérieures (ex. contrats) doivent éviter les conflits d’intérêts</a:t>
            </a:r>
            <a:endParaRPr lang="fr-FR" sz="290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44A7E9-B24A-45F3-83AF-B2E977188D72}" type="slidenum">
              <a:rPr lang="fr-FR" smtClean="0">
                <a:latin typeface="Arial" pitchFamily="34" charset="0"/>
              </a:rPr>
              <a:pPr/>
              <a:t>21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en-CA" sz="3600" smtClean="0"/>
              <a:t>Rôle des hauts-fonctionnaires</a:t>
            </a:r>
            <a:endParaRPr lang="fr-FR" sz="3600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CA" sz="2900" dirty="0" err="1" smtClean="0"/>
              <a:t>Doivent</a:t>
            </a:r>
            <a:r>
              <a:rPr lang="en-CA" sz="2900" dirty="0" smtClean="0"/>
              <a:t> </a:t>
            </a:r>
            <a:r>
              <a:rPr lang="en-CA" sz="2900" dirty="0" err="1" smtClean="0"/>
              <a:t>incarner</a:t>
            </a:r>
            <a:r>
              <a:rPr lang="en-CA" sz="2900" dirty="0" smtClean="0"/>
              <a:t> les </a:t>
            </a:r>
            <a:r>
              <a:rPr lang="en-CA" sz="2900" dirty="0" err="1" smtClean="0"/>
              <a:t>valeurs</a:t>
            </a:r>
            <a:r>
              <a:rPr lang="en-CA" sz="2900" dirty="0" smtClean="0"/>
              <a:t> de la </a:t>
            </a:r>
            <a:r>
              <a:rPr lang="en-CA" sz="2900" dirty="0" err="1" smtClean="0"/>
              <a:t>fonction</a:t>
            </a:r>
            <a:r>
              <a:rPr lang="en-CA" sz="2900" dirty="0" smtClean="0"/>
              <a:t> </a:t>
            </a:r>
            <a:r>
              <a:rPr lang="en-CA" sz="2900" dirty="0" err="1" smtClean="0"/>
              <a:t>publique</a:t>
            </a:r>
            <a:r>
              <a:rPr lang="en-CA" sz="2900" dirty="0" smtClean="0"/>
              <a:t> (</a:t>
            </a:r>
            <a:r>
              <a:rPr lang="en-CA" sz="2900" i="1" dirty="0" smtClean="0"/>
              <a:t>role models</a:t>
            </a:r>
            <a:r>
              <a:rPr lang="en-CA" sz="2900" dirty="0" smtClean="0"/>
              <a:t>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CA" sz="2900" dirty="0" smtClean="0"/>
              <a:t>Faire face aux </a:t>
            </a:r>
            <a:r>
              <a:rPr lang="en-CA" sz="2900" dirty="0" err="1" smtClean="0"/>
              <a:t>dilemmes</a:t>
            </a:r>
            <a:r>
              <a:rPr lang="en-CA" sz="2900" dirty="0" smtClean="0"/>
              <a:t> </a:t>
            </a:r>
            <a:r>
              <a:rPr lang="en-CA" sz="2900" dirty="0" err="1" smtClean="0"/>
              <a:t>éthiques</a:t>
            </a:r>
            <a:r>
              <a:rPr lang="en-CA" sz="2900" dirty="0" smtClean="0"/>
              <a:t> (</a:t>
            </a:r>
            <a:r>
              <a:rPr lang="en-CA" sz="2900" dirty="0" err="1" smtClean="0"/>
              <a:t>c’est</a:t>
            </a:r>
            <a:r>
              <a:rPr lang="en-CA" sz="2900" dirty="0" smtClean="0"/>
              <a:t> avec </a:t>
            </a:r>
            <a:r>
              <a:rPr lang="en-CA" sz="2900" dirty="0" err="1" smtClean="0"/>
              <a:t>eux</a:t>
            </a:r>
            <a:r>
              <a:rPr lang="en-CA" sz="2900" dirty="0" smtClean="0"/>
              <a:t> </a:t>
            </a:r>
            <a:r>
              <a:rPr lang="en-CA" sz="2900" dirty="0" err="1" smtClean="0"/>
              <a:t>que</a:t>
            </a:r>
            <a:r>
              <a:rPr lang="en-CA" sz="2900" dirty="0" smtClean="0"/>
              <a:t> </a:t>
            </a:r>
            <a:r>
              <a:rPr lang="en-CA" sz="2900" dirty="0" err="1" smtClean="0"/>
              <a:t>l’on</a:t>
            </a:r>
            <a:r>
              <a:rPr lang="en-CA" sz="2900" dirty="0" smtClean="0"/>
              <a:t> </a:t>
            </a:r>
            <a:r>
              <a:rPr lang="en-CA" sz="2900" dirty="0" err="1" smtClean="0"/>
              <a:t>soulève</a:t>
            </a:r>
            <a:r>
              <a:rPr lang="en-CA" sz="2900" dirty="0" smtClean="0"/>
              <a:t> et </a:t>
            </a:r>
            <a:r>
              <a:rPr lang="en-CA" sz="2900" dirty="0" err="1" smtClean="0"/>
              <a:t>discute</a:t>
            </a:r>
            <a:r>
              <a:rPr lang="en-CA" sz="2900" dirty="0" smtClean="0"/>
              <a:t> de </a:t>
            </a:r>
            <a:r>
              <a:rPr lang="en-CA" sz="2900" dirty="0" err="1" smtClean="0"/>
              <a:t>ces</a:t>
            </a:r>
            <a:r>
              <a:rPr lang="en-CA" sz="2900" dirty="0" smtClean="0"/>
              <a:t> questions)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CA" sz="2900" dirty="0" smtClean="0"/>
              <a:t>Dialogue </a:t>
            </a:r>
            <a:r>
              <a:rPr lang="en-CA" sz="2900" dirty="0" err="1" smtClean="0"/>
              <a:t>continu</a:t>
            </a:r>
            <a:r>
              <a:rPr lang="en-CA" sz="2900" dirty="0" smtClean="0"/>
              <a:t> et rappel des </a:t>
            </a:r>
            <a:r>
              <a:rPr lang="en-CA" sz="2900" dirty="0" err="1" smtClean="0"/>
              <a:t>valeurs</a:t>
            </a:r>
            <a:r>
              <a:rPr lang="en-CA" sz="2900" dirty="0" smtClean="0"/>
              <a:t> </a:t>
            </a:r>
            <a:r>
              <a:rPr lang="en-CA" sz="2900" dirty="0" err="1" smtClean="0"/>
              <a:t>éthiques</a:t>
            </a:r>
            <a:r>
              <a:rPr lang="en-CA" sz="2900" smtClean="0"/>
              <a:t> (du code)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CA" sz="2900" dirty="0" err="1" smtClean="0"/>
              <a:t>Ils</a:t>
            </a:r>
            <a:r>
              <a:rPr lang="en-CA" sz="2900" dirty="0" smtClean="0"/>
              <a:t> </a:t>
            </a:r>
            <a:r>
              <a:rPr lang="en-CA" sz="2900" dirty="0" err="1" smtClean="0"/>
              <a:t>peuvent</a:t>
            </a:r>
            <a:r>
              <a:rPr lang="en-CA" sz="2900" dirty="0" smtClean="0"/>
              <a:t> </a:t>
            </a:r>
            <a:r>
              <a:rPr lang="en-CA" sz="2900" dirty="0" err="1" smtClean="0"/>
              <a:t>déléguer</a:t>
            </a:r>
            <a:r>
              <a:rPr lang="en-CA" sz="2900" dirty="0" smtClean="0"/>
              <a:t> </a:t>
            </a:r>
            <a:r>
              <a:rPr lang="en-CA" sz="2900" dirty="0" err="1" smtClean="0"/>
              <a:t>leur</a:t>
            </a:r>
            <a:r>
              <a:rPr lang="en-CA" sz="2900" dirty="0" smtClean="0"/>
              <a:t> </a:t>
            </a:r>
            <a:r>
              <a:rPr lang="en-CA" sz="2900" dirty="0" err="1" smtClean="0"/>
              <a:t>autorité</a:t>
            </a:r>
            <a:r>
              <a:rPr lang="en-CA" sz="2900" dirty="0" smtClean="0"/>
              <a:t> </a:t>
            </a:r>
            <a:r>
              <a:rPr lang="en-CA" sz="2900" dirty="0" err="1" smtClean="0"/>
              <a:t>mais</a:t>
            </a:r>
            <a:r>
              <a:rPr lang="en-CA" sz="2900" dirty="0" smtClean="0"/>
              <a:t> non </a:t>
            </a:r>
            <a:r>
              <a:rPr lang="en-CA" sz="2900" dirty="0" err="1" smtClean="0"/>
              <a:t>leur</a:t>
            </a:r>
            <a:r>
              <a:rPr lang="en-CA" sz="2900" dirty="0" smtClean="0"/>
              <a:t> </a:t>
            </a:r>
            <a:r>
              <a:rPr lang="en-CA" sz="2900" dirty="0" err="1" smtClean="0"/>
              <a:t>imputabilité</a:t>
            </a:r>
            <a:r>
              <a:rPr lang="en-CA" sz="2900" dirty="0" smtClean="0"/>
              <a:t> – </a:t>
            </a:r>
            <a:r>
              <a:rPr lang="en-CA" sz="2900" dirty="0" err="1" smtClean="0"/>
              <a:t>doivent</a:t>
            </a:r>
            <a:r>
              <a:rPr lang="en-CA" sz="2900" dirty="0" smtClean="0"/>
              <a:t> </a:t>
            </a:r>
            <a:r>
              <a:rPr lang="en-CA" sz="2900" dirty="0" err="1" smtClean="0"/>
              <a:t>s’assurer</a:t>
            </a:r>
            <a:r>
              <a:rPr lang="en-CA" sz="2900" dirty="0" smtClean="0"/>
              <a:t> </a:t>
            </a:r>
            <a:r>
              <a:rPr lang="en-CA" sz="2900" dirty="0" err="1" smtClean="0"/>
              <a:t>que</a:t>
            </a:r>
            <a:r>
              <a:rPr lang="en-CA" sz="2900" dirty="0" smtClean="0"/>
              <a:t> les </a:t>
            </a:r>
            <a:r>
              <a:rPr lang="en-CA" sz="2900" dirty="0" err="1" smtClean="0"/>
              <a:t>règles</a:t>
            </a:r>
            <a:r>
              <a:rPr lang="en-CA" sz="2900" dirty="0" smtClean="0"/>
              <a:t> </a:t>
            </a:r>
            <a:r>
              <a:rPr lang="en-CA" sz="2900" dirty="0" err="1" smtClean="0"/>
              <a:t>éthiques</a:t>
            </a:r>
            <a:r>
              <a:rPr lang="en-CA" sz="2900" dirty="0" smtClean="0"/>
              <a:t> </a:t>
            </a:r>
            <a:r>
              <a:rPr lang="en-CA" sz="2900" dirty="0" err="1" smtClean="0"/>
              <a:t>sont</a:t>
            </a:r>
            <a:r>
              <a:rPr lang="en-CA" sz="2900" dirty="0" smtClean="0"/>
              <a:t> </a:t>
            </a:r>
            <a:r>
              <a:rPr lang="en-CA" sz="2900" dirty="0" err="1" smtClean="0"/>
              <a:t>appliquées</a:t>
            </a:r>
            <a:r>
              <a:rPr lang="en-CA" sz="2900" dirty="0" smtClean="0"/>
              <a:t> </a:t>
            </a:r>
            <a:endParaRPr lang="fr-FR" sz="29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22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3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sz="4000" dirty="0" smtClean="0"/>
              <a:t>Cadre de responsabilisation</a:t>
            </a:r>
            <a:br>
              <a:rPr lang="fr-CA" sz="4000" dirty="0" smtClean="0"/>
            </a:br>
            <a:r>
              <a:rPr lang="fr-CA" sz="4000" dirty="0" smtClean="0"/>
              <a:t>et de gestion (CRG/MAF)</a:t>
            </a:r>
            <a:endParaRPr lang="fr-FR" sz="4000" dirty="0" smtClean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3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3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fr-CA" sz="3600" dirty="0" smtClean="0"/>
              <a:t>Qu’est-ce que le MAF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2003 – idée de créer un cadre de gestion du rendement destiné aux hauts-fonctionnaires (sous-ministres; mais aussi DG; Directeurs; etc.) 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Précise les responsabilités fondamentales des administrateurs généraux (attentes et priorités de gestions – les 10 choses qui devraient empêcher les hauts-fonctionnaires de dormir)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But: améliorer les pratiques de gestion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Géré par le Secrétariat du Conseil du Trésor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24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fr-CA" sz="3600" dirty="0" smtClean="0"/>
              <a:t>Utilité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Instrument principal de supervision de la gestion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Sert à évaluer la capacité de gestion et le rendement des hauts-fonctionnaires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Outil d’évaluation RH: Incidence sur l’évaluation du rendement et la rémunération</a:t>
            </a:r>
          </a:p>
          <a:p>
            <a:pPr marL="609600" indent="-609600" eaLnBrk="1" hangingPunct="1">
              <a:spcAft>
                <a:spcPts val="600"/>
              </a:spcAft>
            </a:pPr>
            <a:r>
              <a:rPr lang="fr-CA" sz="2700" dirty="0" smtClean="0"/>
              <a:t>Outil de gestion RH: utile pour prendre des décisions sur l’affectation des ressources humaines et gestion des risques – affectations des hauts-fonctionnaire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25</a:t>
            </a:fld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7384"/>
            <a:ext cx="8229600" cy="1008335"/>
          </a:xfrm>
        </p:spPr>
        <p:txBody>
          <a:bodyPr/>
          <a:lstStyle/>
          <a:p>
            <a:pPr eaLnBrk="1" hangingPunct="1"/>
            <a:r>
              <a:rPr lang="fr-CA" sz="3600" dirty="0" smtClean="0"/>
              <a:t>10 éléments clés du CRG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26</a:t>
            </a:fld>
            <a:endParaRPr lang="fr-FR" smtClean="0">
              <a:latin typeface="Arial" pitchFamily="34" charset="0"/>
            </a:endParaRPr>
          </a:p>
        </p:txBody>
      </p:sp>
      <p:pic>
        <p:nvPicPr>
          <p:cNvPr id="6146" name="Picture 2" descr="http://www.tbs-sct.gc.ca/maf-crg/images/maf-rcg-01-fr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53988"/>
            <a:ext cx="8352928" cy="580883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43808" y="98072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1</a:t>
            </a:r>
            <a:endParaRPr lang="en-US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1916832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2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835696" y="208030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3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3968" y="34290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4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28184" y="34290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5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3768" y="52292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6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55976" y="52292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7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28184" y="52292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8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83444" y="5733256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10</a:t>
            </a:r>
            <a:endParaRPr lang="en-US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884368" y="1844824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9</a:t>
            </a:r>
            <a:endParaRPr lang="en-US" sz="16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710729"/>
          </a:xfrm>
        </p:spPr>
        <p:txBody>
          <a:bodyPr/>
          <a:lstStyle/>
          <a:p>
            <a:pPr eaLnBrk="1" hangingPunct="1"/>
            <a:r>
              <a:rPr lang="fr-CA" sz="3600" dirty="0" smtClean="0"/>
              <a:t>Processus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47253"/>
            <a:ext cx="8229600" cy="4525963"/>
          </a:xfrm>
        </p:spPr>
        <p:txBody>
          <a:bodyPr/>
          <a:lstStyle/>
          <a:p>
            <a:r>
              <a:rPr lang="fr-CA" sz="2300" b="1" dirty="0" smtClean="0"/>
              <a:t>Fournit un modèle de gestion « idéal »</a:t>
            </a:r>
            <a:r>
              <a:rPr lang="fr-CA" sz="2300" dirty="0" smtClean="0"/>
              <a:t>: définit les conditions à mettre en place pour une saine gestion et clarifie les attentes à l’égard des gestionnaires</a:t>
            </a:r>
          </a:p>
          <a:p>
            <a:r>
              <a:rPr lang="fr-CA" sz="2300" b="1" dirty="0" smtClean="0"/>
              <a:t>Évaluations annuelles des fonctionnaires: </a:t>
            </a:r>
            <a:r>
              <a:rPr lang="fr-CA" sz="2300" dirty="0" smtClean="0"/>
              <a:t>entre les hauts-fonctionnaires et le SCT – suivi de la qualité de gestion des gestionnaires – rémunération/bonis à la performance et identifier les forces/faiblesses/points à améliorer des hauts-fonctionnaires d’une année à l’autre </a:t>
            </a:r>
          </a:p>
          <a:p>
            <a:r>
              <a:rPr lang="fr-CA" sz="2300" b="1" dirty="0" smtClean="0"/>
              <a:t>Un</a:t>
            </a:r>
            <a:r>
              <a:rPr lang="fr-CA" sz="2300" dirty="0" smtClean="0"/>
              <a:t> </a:t>
            </a:r>
            <a:r>
              <a:rPr lang="fr-CA" sz="2300" b="1" dirty="0" smtClean="0"/>
              <a:t>outil analytique de la gestion fédérale</a:t>
            </a:r>
            <a:r>
              <a:rPr lang="fr-CA" sz="2300" dirty="0" smtClean="0"/>
              <a:t>: diffusion publique de rapports sur l'état de la gestion à l’échelle des ministères et globalement dans toute l'administration fédérale – tirer des leçons des bonnes pratiques (ex. évaluations globales aux 5 ans)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fr-CA" sz="29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27</a:t>
            </a:fld>
            <a:endParaRPr lang="fr-FR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710729"/>
          </a:xfrm>
        </p:spPr>
        <p:txBody>
          <a:bodyPr/>
          <a:lstStyle/>
          <a:p>
            <a:pPr eaLnBrk="1" hangingPunct="1"/>
            <a:r>
              <a:rPr lang="fr-CA" sz="3600" dirty="0" smtClean="0"/>
              <a:t>Impact sur la gestion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28</a:t>
            </a:fld>
            <a:endParaRPr lang="fr-FR" smtClean="0">
              <a:latin typeface="Arial" pitchFamily="34" charset="0"/>
            </a:endParaRPr>
          </a:p>
        </p:txBody>
      </p:sp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7848872" cy="5936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710729"/>
          </a:xfrm>
        </p:spPr>
        <p:txBody>
          <a:bodyPr/>
          <a:lstStyle/>
          <a:p>
            <a:pPr eaLnBrk="1" hangingPunct="1"/>
            <a:r>
              <a:rPr lang="fr-CA" sz="3600" dirty="0" smtClean="0"/>
              <a:t>Leçons apprises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47253"/>
            <a:ext cx="8229600" cy="4525963"/>
          </a:xfrm>
        </p:spPr>
        <p:txBody>
          <a:bodyPr/>
          <a:lstStyle/>
          <a:p>
            <a:r>
              <a:rPr lang="fr-CA" sz="2300" dirty="0" smtClean="0"/>
              <a:t>Le CRG influence les comportements de gestion des hauts-fonctionnaires et des organisations (gestionnaires ont des objectifs clairs et des incitatifs pour améliorer leur performance)</a:t>
            </a:r>
          </a:p>
          <a:p>
            <a:r>
              <a:rPr lang="fr-CA" sz="2300" dirty="0" smtClean="0"/>
              <a:t>Les hauts-fonctionnaires utilisent le CRG afin de s’acquitter de leurs obligations redditionnelles en matière de gestion et d’assurer un meilleur rendement avec les employés qu’ils dirigent (gestionnaires et autres)</a:t>
            </a:r>
          </a:p>
          <a:p>
            <a:r>
              <a:rPr lang="fr-CA" sz="2300" dirty="0" smtClean="0"/>
              <a:t>Des </a:t>
            </a:r>
            <a:r>
              <a:rPr lang="fr-CA" sz="2300" smtClean="0"/>
              <a:t>progrès « mesurables » sont </a:t>
            </a:r>
            <a:r>
              <a:rPr lang="fr-CA" sz="2300" dirty="0" smtClean="0"/>
              <a:t>disponibles sur le cadre de gestion du rendement.  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fr-CA" sz="29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75AC-13BF-4FA3-A1CE-1AEE8AB1D271}" type="slidenum">
              <a:rPr lang="fr-FR" smtClean="0">
                <a:latin typeface="Arial" pitchFamily="34" charset="0"/>
              </a:rPr>
              <a:pPr/>
              <a:t>29</a:t>
            </a:fld>
            <a:endParaRPr lang="fr-FR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12201</TotalTime>
  <Words>1279</Words>
  <Application>Microsoft Macintosh PowerPoint</Application>
  <PresentationFormat>On-screen Show (4:3)</PresentationFormat>
  <Paragraphs>204</Paragraphs>
  <Slides>29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Thème Office</vt:lpstr>
      <vt:lpstr>La bonne gouvernance, les valeurs et l’éthique dans la gestion publique </vt:lpstr>
      <vt:lpstr>Composantes clés de la GRH</vt:lpstr>
      <vt:lpstr>Objectifs de la séance</vt:lpstr>
      <vt:lpstr>Définition des concepts et principes clés de la bonne gouvernance</vt:lpstr>
      <vt:lpstr>Pourquoi la bonne gouvernance, les valeurs et l’éthique sont-ils importants?</vt:lpstr>
      <vt:lpstr>Public versus privé</vt:lpstr>
      <vt:lpstr>Un vocabulaire – plusieurs concepts</vt:lpstr>
      <vt:lpstr>Bonne gouvernance</vt:lpstr>
      <vt:lpstr>Corruption</vt:lpstr>
      <vt:lpstr>Indice de perception de la corruption</vt:lpstr>
      <vt:lpstr>Transparence</vt:lpstr>
      <vt:lpstr>Imputabilité/responsabilité/redevabilité reddition de compte</vt:lpstr>
      <vt:lpstr>Éthique</vt:lpstr>
      <vt:lpstr>Comportements contraires à l’éthique publique (1/2)</vt:lpstr>
      <vt:lpstr>Comportements contraires à l’éthique publique (2/2)</vt:lpstr>
      <vt:lpstr>Code des valeurs et de l’éthique de la fonction publique</vt:lpstr>
      <vt:lpstr>Lien entre éthique et gestion publique</vt:lpstr>
      <vt:lpstr>Éthique et valeurs professionnelles</vt:lpstr>
      <vt:lpstr>Nouveau code depuis 2012</vt:lpstr>
      <vt:lpstr>Code du secteur public fédéral 2012</vt:lpstr>
      <vt:lpstr>Le code: une condition d’emploi</vt:lpstr>
      <vt:lpstr>Rôle des hauts-fonctionnaires</vt:lpstr>
      <vt:lpstr>Cadre de responsabilisation et de gestion (CRG/MAF)</vt:lpstr>
      <vt:lpstr>Qu’est-ce que le MAF</vt:lpstr>
      <vt:lpstr>Utilité</vt:lpstr>
      <vt:lpstr>10 éléments clés du CRG</vt:lpstr>
      <vt:lpstr>Processus</vt:lpstr>
      <vt:lpstr>Impact sur la gestion</vt:lpstr>
      <vt:lpstr>Leçons apprises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Emmanuel Arango Giraldo</cp:lastModifiedBy>
  <cp:revision>395</cp:revision>
  <cp:lastPrinted>2013-03-25T18:16:26Z</cp:lastPrinted>
  <dcterms:created xsi:type="dcterms:W3CDTF">2009-01-08T15:04:08Z</dcterms:created>
  <dcterms:modified xsi:type="dcterms:W3CDTF">2013-03-25T23:53:50Z</dcterms:modified>
</cp:coreProperties>
</file>