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8" r:id="rId1"/>
  </p:sldMasterIdLst>
  <p:notesMasterIdLst>
    <p:notesMasterId r:id="rId23"/>
  </p:notesMasterIdLst>
  <p:sldIdLst>
    <p:sldId id="256" r:id="rId2"/>
    <p:sldId id="308" r:id="rId3"/>
    <p:sldId id="320" r:id="rId4"/>
    <p:sldId id="298" r:id="rId5"/>
    <p:sldId id="295" r:id="rId6"/>
    <p:sldId id="258" r:id="rId7"/>
    <p:sldId id="273" r:id="rId8"/>
    <p:sldId id="275" r:id="rId9"/>
    <p:sldId id="307" r:id="rId10"/>
    <p:sldId id="297" r:id="rId11"/>
    <p:sldId id="319" r:id="rId12"/>
    <p:sldId id="267" r:id="rId13"/>
    <p:sldId id="268" r:id="rId14"/>
    <p:sldId id="269" r:id="rId15"/>
    <p:sldId id="313" r:id="rId16"/>
    <p:sldId id="270" r:id="rId17"/>
    <p:sldId id="314" r:id="rId18"/>
    <p:sldId id="271" r:id="rId19"/>
    <p:sldId id="315" r:id="rId20"/>
    <p:sldId id="272" r:id="rId21"/>
    <p:sldId id="301"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CCCCFF"/>
    <a:srgbClr val="CCFFFF"/>
    <a:srgbClr val="00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4" autoAdjust="0"/>
    <p:restoredTop sz="80233" autoAdjust="0"/>
  </p:normalViewPr>
  <p:slideViewPr>
    <p:cSldViewPr>
      <p:cViewPr>
        <p:scale>
          <a:sx n="66" d="100"/>
          <a:sy n="66" d="100"/>
        </p:scale>
        <p:origin x="-1476" y="42"/>
      </p:cViewPr>
      <p:guideLst>
        <p:guide orient="horz" pos="2160"/>
        <p:guide pos="2880"/>
      </p:guideLst>
    </p:cSldViewPr>
  </p:slideViewPr>
  <p:notesTextViewPr>
    <p:cViewPr>
      <p:scale>
        <a:sx n="125" d="100"/>
        <a:sy n="125" d="100"/>
      </p:scale>
      <p:origin x="0" y="0"/>
    </p:cViewPr>
  </p:notesTextViewPr>
  <p:sorterViewPr>
    <p:cViewPr>
      <p:scale>
        <a:sx n="73" d="100"/>
        <a:sy n="73"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7F26BE6-68D8-48C9-AEC7-6C6513372763}" type="datetimeFigureOut">
              <a:rPr lang="en-US" smtClean="0"/>
              <a:t>9/18/2013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F2F0C3-62BD-45B0-B774-00ECFD4341B3}" type="slidenum">
              <a:rPr lang="en-US" smtClean="0"/>
              <a:t>‹#›</a:t>
            </a:fld>
            <a:endParaRPr lang="en-US"/>
          </a:p>
        </p:txBody>
      </p:sp>
    </p:spTree>
    <p:extLst>
      <p:ext uri="{BB962C8B-B14F-4D97-AF65-F5344CB8AC3E}">
        <p14:creationId xmlns:p14="http://schemas.microsoft.com/office/powerpoint/2010/main" val="1477833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2F2F0C3-62BD-45B0-B774-00ECFD4341B3}" type="slidenum">
              <a:rPr lang="en-US" smtClean="0"/>
              <a:t>2</a:t>
            </a:fld>
            <a:endParaRPr lang="en-US"/>
          </a:p>
        </p:txBody>
      </p:sp>
    </p:spTree>
    <p:extLst>
      <p:ext uri="{BB962C8B-B14F-4D97-AF65-F5344CB8AC3E}">
        <p14:creationId xmlns:p14="http://schemas.microsoft.com/office/powerpoint/2010/main" val="38840101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Basically,</a:t>
            </a:r>
            <a:r>
              <a:rPr lang="en-CA" baseline="0" dirty="0" smtClean="0"/>
              <a:t> Health is multifactorial</a:t>
            </a:r>
          </a:p>
          <a:p>
            <a:r>
              <a:rPr lang="en-CA" baseline="0" dirty="0" smtClean="0"/>
              <a:t>State refers to your health at this time</a:t>
            </a:r>
          </a:p>
          <a:p>
            <a:r>
              <a:rPr lang="en-CA" baseline="0" dirty="0" smtClean="0"/>
              <a:t>It would be preferable to think of health as a process</a:t>
            </a:r>
          </a:p>
          <a:p>
            <a:r>
              <a:rPr lang="en-CA" baseline="0" dirty="0" smtClean="0"/>
              <a:t>We can think of health as being a state, or as something that’s building or developing over our lifetime</a:t>
            </a:r>
          </a:p>
          <a:p>
            <a:r>
              <a:rPr lang="en-CA" baseline="0" dirty="0" smtClean="0"/>
              <a:t>Health is very similar to the other kinds of development that we would focus on in this course… </a:t>
            </a:r>
            <a:r>
              <a:rPr lang="en-CA" baseline="0" dirty="0" err="1" smtClean="0"/>
              <a:t>i.e</a:t>
            </a:r>
            <a:r>
              <a:rPr lang="en-CA" baseline="0" dirty="0" smtClean="0"/>
              <a:t>: Cognitive development, </a:t>
            </a:r>
            <a:r>
              <a:rPr lang="en-CA" baseline="0" dirty="0" err="1" smtClean="0"/>
              <a:t>etc</a:t>
            </a:r>
            <a:endParaRPr lang="en-CA" dirty="0"/>
          </a:p>
        </p:txBody>
      </p:sp>
      <p:sp>
        <p:nvSpPr>
          <p:cNvPr id="4" name="Slide Number Placeholder 3"/>
          <p:cNvSpPr>
            <a:spLocks noGrp="1"/>
          </p:cNvSpPr>
          <p:nvPr>
            <p:ph type="sldNum" sz="quarter" idx="10"/>
          </p:nvPr>
        </p:nvSpPr>
        <p:spPr/>
        <p:txBody>
          <a:bodyPr/>
          <a:lstStyle/>
          <a:p>
            <a:pPr>
              <a:defRPr/>
            </a:pPr>
            <a:fld id="{F3EDD4AA-142D-430A-AE54-A1F314927B1C}" type="slidenum">
              <a:rPr lang="en-US" smtClean="0"/>
              <a:pPr>
                <a:defRPr/>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Rot="1" noChangeAspect="1" noChangeArrowheads="1" noTextEdit="1"/>
          </p:cNvSpPr>
          <p:nvPr>
            <p:ph type="sldImg"/>
          </p:nvPr>
        </p:nvSpPr>
        <p:spPr>
          <a:ln/>
        </p:spPr>
      </p:sp>
      <p:sp>
        <p:nvSpPr>
          <p:cNvPr id="132099" name="Rectangle 3"/>
          <p:cNvSpPr>
            <a:spLocks noGrp="1" noChangeArrowheads="1"/>
          </p:cNvSpPr>
          <p:nvPr>
            <p:ph type="body" idx="1"/>
          </p:nvPr>
        </p:nvSpPr>
        <p:spPr/>
        <p:txBody>
          <a:bodyPr/>
          <a:lstStyle/>
          <a:p>
            <a:r>
              <a:rPr lang="en-US" dirty="0" smtClean="0"/>
              <a:t>System = not people/components..</a:t>
            </a:r>
            <a:r>
              <a:rPr lang="en-US" baseline="0" dirty="0" smtClean="0"/>
              <a:t> it is the way in which the components are organized and interacting</a:t>
            </a:r>
          </a:p>
          <a:p>
            <a:r>
              <a:rPr lang="en-US" baseline="0" dirty="0" smtClean="0"/>
              <a:t>Components in a system are mutually dependent.. When something happens with A/A does something, it will influence B (change) and the way B interacts with A will also change</a:t>
            </a:r>
          </a:p>
          <a:p>
            <a:r>
              <a:rPr lang="en-US" baseline="0" dirty="0" smtClean="0"/>
              <a:t>Ex: blood vessels harden as you age, and heart has to pump harder against the vessel. The heart muscle gets bigger in order to pump harder, and eventually the heart gets weaker..</a:t>
            </a:r>
          </a:p>
          <a:p>
            <a:pPr marL="171450" indent="-171450">
              <a:buFontTx/>
              <a:buChar char="-"/>
            </a:pPr>
            <a:r>
              <a:rPr lang="en-US" baseline="0" dirty="0" smtClean="0"/>
              <a:t>Systems maintain homeostasis – makes changes in order that things continue to function properly</a:t>
            </a:r>
          </a:p>
          <a:p>
            <a:pPr marL="171450" indent="-171450">
              <a:buFontTx/>
              <a:buChar char="-"/>
            </a:pPr>
            <a:r>
              <a:rPr lang="en-US" baseline="0" dirty="0" smtClean="0"/>
              <a:t>Piaget – think about homeostasis</a:t>
            </a:r>
          </a:p>
          <a:p>
            <a:pPr marL="171450" indent="-171450">
              <a:buFontTx/>
              <a:buChar char="-"/>
            </a:pPr>
            <a:r>
              <a:rPr lang="en-US" baseline="0" dirty="0" smtClean="0"/>
              <a:t>IF there is change in a system, a period of chaos occurs… none of the rules apply</a:t>
            </a:r>
          </a:p>
          <a:p>
            <a:pPr marL="171450" indent="-171450">
              <a:buFontTx/>
              <a:buChar char="-"/>
            </a:pPr>
            <a:r>
              <a:rPr lang="en-US" baseline="0" dirty="0" smtClean="0"/>
              <a:t>Chaos </a:t>
            </a:r>
            <a:r>
              <a:rPr lang="en-US" baseline="0" dirty="0" smtClean="0">
                <a:sym typeface="Wingdings" panose="05000000000000000000" pitchFamily="2" charset="2"/>
              </a:rPr>
              <a:t> transition  reorganization</a:t>
            </a:r>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221A3EF-A9E8-4BCE-BC86-7D05C0D7B093}" type="slidenum">
              <a:rPr lang="en-US"/>
              <a:pPr/>
              <a:t>6</a:t>
            </a:fld>
            <a:endParaRPr lang="en-US"/>
          </a:p>
        </p:txBody>
      </p:sp>
      <p:sp>
        <p:nvSpPr>
          <p:cNvPr id="201730" name="Rectangle 2"/>
          <p:cNvSpPr>
            <a:spLocks noGrp="1" noRot="1" noChangeAspect="1" noChangeArrowheads="1" noTextEdit="1"/>
          </p:cNvSpPr>
          <p:nvPr>
            <p:ph type="sldImg"/>
          </p:nvPr>
        </p:nvSpPr>
        <p:spPr>
          <a:ln/>
        </p:spPr>
      </p:sp>
      <p:sp>
        <p:nvSpPr>
          <p:cNvPr id="201731" name="Rectangle 3"/>
          <p:cNvSpPr>
            <a:spLocks noGrp="1" noChangeArrowheads="1"/>
          </p:cNvSpPr>
          <p:nvPr>
            <p:ph type="body" idx="1"/>
          </p:nvPr>
        </p:nvSpPr>
        <p:spPr>
          <a:xfrm>
            <a:off x="914401" y="4343401"/>
            <a:ext cx="5029200" cy="4114800"/>
          </a:xfrm>
        </p:spPr>
        <p:txBody>
          <a:bodyPr lIns="91417" tIns="45709" rIns="91417" bIns="45709"/>
          <a:lstStyle/>
          <a:p>
            <a:r>
              <a:rPr lang="en-US" baseline="0" dirty="0" smtClean="0"/>
              <a:t>Transaction- the components are physically changed.</a:t>
            </a:r>
          </a:p>
          <a:p>
            <a:endParaRPr lang="en-US" baseline="0" dirty="0" smtClean="0"/>
          </a:p>
          <a:p>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Bandura, </a:t>
            </a:r>
            <a:r>
              <a:rPr lang="en-CA" dirty="0" err="1" smtClean="0"/>
              <a:t>Ridovsky</a:t>
            </a:r>
            <a:r>
              <a:rPr lang="en-CA" dirty="0" smtClean="0"/>
              <a:t>.</a:t>
            </a:r>
          </a:p>
          <a:p>
            <a:r>
              <a:rPr lang="en-CA" dirty="0" smtClean="0"/>
              <a:t>Persons health is strongly</a:t>
            </a:r>
            <a:r>
              <a:rPr lang="en-CA" baseline="0" dirty="0" smtClean="0"/>
              <a:t> influenced by their environment</a:t>
            </a:r>
          </a:p>
          <a:p>
            <a:r>
              <a:rPr lang="en-CA" baseline="0" dirty="0" smtClean="0"/>
              <a:t>Focus on both nature and nurture.</a:t>
            </a:r>
          </a:p>
          <a:p>
            <a:r>
              <a:rPr lang="en-CA" baseline="0" dirty="0" smtClean="0"/>
              <a:t>Focus on SOCIAL resources and community interactions</a:t>
            </a:r>
          </a:p>
          <a:p>
            <a:r>
              <a:rPr lang="en-CA" baseline="0" dirty="0" smtClean="0"/>
              <a:t>Depend on bidirectional change where people are influencing each other and being changed themselves</a:t>
            </a:r>
          </a:p>
          <a:p>
            <a:r>
              <a:rPr lang="en-CA" baseline="0" dirty="0" smtClean="0"/>
              <a:t>Person will influence the environment, and the environment will influence them</a:t>
            </a:r>
            <a:endParaRPr lang="en-CA" dirty="0"/>
          </a:p>
        </p:txBody>
      </p:sp>
      <p:sp>
        <p:nvSpPr>
          <p:cNvPr id="4" name="Slide Number Placeholder 3"/>
          <p:cNvSpPr>
            <a:spLocks noGrp="1"/>
          </p:cNvSpPr>
          <p:nvPr>
            <p:ph type="sldNum" sz="quarter" idx="10"/>
          </p:nvPr>
        </p:nvSpPr>
        <p:spPr/>
        <p:txBody>
          <a:bodyPr/>
          <a:lstStyle/>
          <a:p>
            <a:fld id="{62F2F0C3-62BD-45B0-B774-00ECFD4341B3}" type="slidenum">
              <a:rPr lang="en-US" smtClean="0"/>
              <a:t>7</a:t>
            </a:fld>
            <a:endParaRPr lang="en-US"/>
          </a:p>
        </p:txBody>
      </p:sp>
    </p:spTree>
    <p:extLst>
      <p:ext uri="{BB962C8B-B14F-4D97-AF65-F5344CB8AC3E}">
        <p14:creationId xmlns:p14="http://schemas.microsoft.com/office/powerpoint/2010/main" val="4338296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Rot="1" noChangeAspect="1" noChangeArrowheads="1" noTextEdit="1"/>
          </p:cNvSpPr>
          <p:nvPr>
            <p:ph type="sldImg"/>
          </p:nvPr>
        </p:nvSpPr>
        <p:spPr>
          <a:ln/>
        </p:spPr>
      </p:sp>
      <p:sp>
        <p:nvSpPr>
          <p:cNvPr id="159747" name="Rectangle 3"/>
          <p:cNvSpPr>
            <a:spLocks noGrp="1" noChangeArrowheads="1"/>
          </p:cNvSpPr>
          <p:nvPr>
            <p:ph type="body" idx="1"/>
          </p:nvPr>
        </p:nvSpPr>
        <p:spPr/>
        <p:txBody>
          <a:bodyPr/>
          <a:lstStyle/>
          <a:p>
            <a:endParaRPr 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smtClean="0">
                <a:effectLst/>
              </a:rPr>
              <a:t>Maximizing gains, minimizing losses</a:t>
            </a:r>
          </a:p>
          <a:p>
            <a:r>
              <a:rPr lang="en-US" b="0" dirty="0" smtClean="0">
                <a:effectLst/>
              </a:rPr>
              <a:t>Only possible if the environment enables maximizing</a:t>
            </a:r>
            <a:r>
              <a:rPr lang="en-US" b="0" baseline="0" dirty="0" smtClean="0">
                <a:effectLst/>
              </a:rPr>
              <a:t> gains</a:t>
            </a:r>
          </a:p>
          <a:p>
            <a:r>
              <a:rPr lang="en-US" b="0" baseline="0" dirty="0" smtClean="0">
                <a:effectLst/>
              </a:rPr>
              <a:t>Ex: people create an environment, the </a:t>
            </a:r>
            <a:r>
              <a:rPr lang="en-US" b="0" baseline="0" dirty="0" err="1" smtClean="0">
                <a:effectLst/>
              </a:rPr>
              <a:t>environmnt</a:t>
            </a:r>
            <a:r>
              <a:rPr lang="en-US" b="0" baseline="0" dirty="0" smtClean="0">
                <a:effectLst/>
              </a:rPr>
              <a:t> influences them</a:t>
            </a:r>
            <a:endParaRPr lang="en-US" b="0" dirty="0">
              <a:effectLst/>
            </a:endParaRPr>
          </a:p>
        </p:txBody>
      </p:sp>
      <p:sp>
        <p:nvSpPr>
          <p:cNvPr id="4" name="Slide Number Placeholder 3"/>
          <p:cNvSpPr>
            <a:spLocks noGrp="1"/>
          </p:cNvSpPr>
          <p:nvPr>
            <p:ph type="sldNum" sz="quarter" idx="10"/>
          </p:nvPr>
        </p:nvSpPr>
        <p:spPr/>
        <p:txBody>
          <a:bodyPr/>
          <a:lstStyle/>
          <a:p>
            <a:fld id="{62F2F0C3-62BD-45B0-B774-00ECFD4341B3}" type="slidenum">
              <a:rPr lang="en-US" smtClean="0"/>
              <a:t>9</a:t>
            </a:fld>
            <a:endParaRPr lang="en-US"/>
          </a:p>
        </p:txBody>
      </p:sp>
    </p:spTree>
    <p:extLst>
      <p:ext uri="{BB962C8B-B14F-4D97-AF65-F5344CB8AC3E}">
        <p14:creationId xmlns:p14="http://schemas.microsoft.com/office/powerpoint/2010/main" val="25322131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F3EDD4AA-142D-430A-AE54-A1F314927B1C}" type="slidenum">
              <a:rPr lang="en-US" smtClean="0"/>
              <a:pPr>
                <a:defRPr/>
              </a:pPr>
              <a:t>10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Discontinuity= period of chaos</a:t>
            </a:r>
          </a:p>
          <a:p>
            <a:r>
              <a:rPr lang="en-CA" dirty="0" smtClean="0"/>
              <a:t>Connectedness= tie back</a:t>
            </a:r>
            <a:r>
              <a:rPr lang="en-CA" baseline="0" dirty="0" smtClean="0"/>
              <a:t> to what you were before… templates, ways of functioning that you carry with you</a:t>
            </a:r>
          </a:p>
          <a:p>
            <a:r>
              <a:rPr lang="en-CA" baseline="0" dirty="0" smtClean="0"/>
              <a:t>Developmental transitions involve all domains of development</a:t>
            </a:r>
          </a:p>
          <a:p>
            <a:r>
              <a:rPr lang="en-CA" baseline="0" dirty="0" smtClean="0"/>
              <a:t>You come out of the transition with a new way of functioning</a:t>
            </a:r>
          </a:p>
          <a:p>
            <a:r>
              <a:rPr lang="en-CA" baseline="0" dirty="0" smtClean="0"/>
              <a:t>Pathway through a system in change</a:t>
            </a:r>
            <a:endParaRPr lang="en-CA" dirty="0"/>
          </a:p>
        </p:txBody>
      </p:sp>
      <p:sp>
        <p:nvSpPr>
          <p:cNvPr id="4" name="Slide Number Placeholder 3"/>
          <p:cNvSpPr>
            <a:spLocks noGrp="1"/>
          </p:cNvSpPr>
          <p:nvPr>
            <p:ph type="sldNum" sz="quarter" idx="10"/>
          </p:nvPr>
        </p:nvSpPr>
        <p:spPr/>
        <p:txBody>
          <a:bodyPr/>
          <a:lstStyle/>
          <a:p>
            <a:pPr>
              <a:defRPr/>
            </a:pPr>
            <a:fld id="{F3EDD4AA-142D-430A-AE54-A1F314927B1C}" type="slidenum">
              <a:rPr lang="en-US" smtClean="0"/>
              <a:pPr>
                <a:defRPr/>
              </a:pPr>
              <a:t>12</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Transition</a:t>
            </a:r>
            <a:r>
              <a:rPr lang="en-CA" baseline="0" dirty="0" smtClean="0"/>
              <a:t> = journey to a different way of functioning because of a change in the system</a:t>
            </a:r>
          </a:p>
          <a:p>
            <a:r>
              <a:rPr lang="en-CA" baseline="0" dirty="0" smtClean="0"/>
              <a:t>If a transition overwhelms the persons capacity to handle stress, their health will be impacted</a:t>
            </a:r>
          </a:p>
          <a:p>
            <a:endParaRPr lang="en-CA" dirty="0" smtClean="0"/>
          </a:p>
        </p:txBody>
      </p:sp>
      <p:sp>
        <p:nvSpPr>
          <p:cNvPr id="4" name="Slide Number Placeholder 3"/>
          <p:cNvSpPr>
            <a:spLocks noGrp="1"/>
          </p:cNvSpPr>
          <p:nvPr>
            <p:ph type="sldNum" sz="quarter" idx="10"/>
          </p:nvPr>
        </p:nvSpPr>
        <p:spPr/>
        <p:txBody>
          <a:bodyPr/>
          <a:lstStyle/>
          <a:p>
            <a:pPr>
              <a:defRPr/>
            </a:pPr>
            <a:fld id="{F3EDD4AA-142D-430A-AE54-A1F314927B1C}" type="slidenum">
              <a:rPr lang="en-US" smtClean="0"/>
              <a:pPr>
                <a:defRPr/>
              </a:pPr>
              <a:t>13</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endParaRPr lang="en-CA" dirty="0"/>
          </a:p>
        </p:txBody>
      </p:sp>
      <p:sp>
        <p:nvSpPr>
          <p:cNvPr id="4" name="Slide Number Placeholder 3"/>
          <p:cNvSpPr>
            <a:spLocks noGrp="1"/>
          </p:cNvSpPr>
          <p:nvPr>
            <p:ph type="sldNum" sz="quarter" idx="10"/>
          </p:nvPr>
        </p:nvSpPr>
        <p:spPr/>
        <p:txBody>
          <a:bodyPr/>
          <a:lstStyle/>
          <a:p>
            <a:pPr>
              <a:defRPr/>
            </a:pPr>
            <a:fld id="{F3EDD4AA-142D-430A-AE54-A1F314927B1C}" type="slidenum">
              <a:rPr lang="en-US" smtClean="0"/>
              <a:pPr>
                <a:defRPr/>
              </a:pPr>
              <a:t>14</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CA" dirty="0" smtClean="0"/>
              <a:t>Health opportunity</a:t>
            </a:r>
            <a:r>
              <a:rPr lang="en-CA" baseline="0" dirty="0" smtClean="0"/>
              <a:t> – teaching people how to cope better</a:t>
            </a:r>
            <a:endParaRPr lang="en-CA" dirty="0"/>
          </a:p>
        </p:txBody>
      </p:sp>
      <p:sp>
        <p:nvSpPr>
          <p:cNvPr id="4" name="Slide Number Placeholder 3"/>
          <p:cNvSpPr>
            <a:spLocks noGrp="1"/>
          </p:cNvSpPr>
          <p:nvPr>
            <p:ph type="sldNum" sz="quarter" idx="10"/>
          </p:nvPr>
        </p:nvSpPr>
        <p:spPr/>
        <p:txBody>
          <a:bodyPr/>
          <a:lstStyle/>
          <a:p>
            <a:pPr>
              <a:defRPr/>
            </a:pPr>
            <a:fld id="{F3EDD4AA-142D-430A-AE54-A1F314927B1C}" type="slidenum">
              <a:rPr lang="en-US" smtClean="0"/>
              <a:pPr>
                <a:defRPr/>
              </a:pPr>
              <a:t>15</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endParaRPr lang="en-CA" dirty="0"/>
          </a:p>
        </p:txBody>
      </p:sp>
      <p:sp>
        <p:nvSpPr>
          <p:cNvPr id="4" name="Slide Number Placeholder 3"/>
          <p:cNvSpPr>
            <a:spLocks noGrp="1"/>
          </p:cNvSpPr>
          <p:nvPr>
            <p:ph type="sldNum" sz="quarter" idx="10"/>
          </p:nvPr>
        </p:nvSpPr>
        <p:spPr/>
        <p:txBody>
          <a:bodyPr/>
          <a:lstStyle/>
          <a:p>
            <a:pPr>
              <a:defRPr/>
            </a:pPr>
            <a:fld id="{F3EDD4AA-142D-430A-AE54-A1F314927B1C}" type="slidenum">
              <a:rPr lang="en-US" smtClean="0"/>
              <a:pPr>
                <a:defRPr/>
              </a:pPr>
              <a:t>16</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endParaRPr lang="en-CA" dirty="0"/>
          </a:p>
        </p:txBody>
      </p:sp>
      <p:sp>
        <p:nvSpPr>
          <p:cNvPr id="4" name="Slide Number Placeholder 3"/>
          <p:cNvSpPr>
            <a:spLocks noGrp="1"/>
          </p:cNvSpPr>
          <p:nvPr>
            <p:ph type="sldNum" sz="quarter" idx="10"/>
          </p:nvPr>
        </p:nvSpPr>
        <p:spPr/>
        <p:txBody>
          <a:bodyPr/>
          <a:lstStyle/>
          <a:p>
            <a:pPr>
              <a:defRPr/>
            </a:pPr>
            <a:fld id="{F3EDD4AA-142D-430A-AE54-A1F314927B1C}" type="slidenum">
              <a:rPr lang="en-US" smtClean="0"/>
              <a:pPr>
                <a:defRPr/>
              </a:pPr>
              <a:t>17</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r>
              <a:rPr lang="en-CA" dirty="0" smtClean="0"/>
              <a:t>Use potentially destructive</a:t>
            </a:r>
            <a:r>
              <a:rPr lang="en-CA" baseline="0" dirty="0" smtClean="0"/>
              <a:t> behaviours to get through the transition</a:t>
            </a:r>
            <a:endParaRPr lang="en-CA" dirty="0"/>
          </a:p>
        </p:txBody>
      </p:sp>
      <p:sp>
        <p:nvSpPr>
          <p:cNvPr id="4" name="Slide Number Placeholder 3"/>
          <p:cNvSpPr>
            <a:spLocks noGrp="1"/>
          </p:cNvSpPr>
          <p:nvPr>
            <p:ph type="sldNum" sz="quarter" idx="10"/>
          </p:nvPr>
        </p:nvSpPr>
        <p:spPr/>
        <p:txBody>
          <a:bodyPr/>
          <a:lstStyle/>
          <a:p>
            <a:pPr>
              <a:defRPr/>
            </a:pPr>
            <a:fld id="{F3EDD4AA-142D-430A-AE54-A1F314927B1C}" type="slidenum">
              <a:rPr lang="en-US" smtClean="0"/>
              <a:pPr>
                <a:defRPr/>
              </a:pPr>
              <a:t>18</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r>
              <a:rPr lang="en-CA" dirty="0" smtClean="0"/>
              <a:t>Ex of reducing risk = seatbelts</a:t>
            </a:r>
            <a:endParaRPr lang="en-CA" dirty="0"/>
          </a:p>
        </p:txBody>
      </p:sp>
      <p:sp>
        <p:nvSpPr>
          <p:cNvPr id="4" name="Slide Number Placeholder 3"/>
          <p:cNvSpPr>
            <a:spLocks noGrp="1"/>
          </p:cNvSpPr>
          <p:nvPr>
            <p:ph type="sldNum" sz="quarter" idx="10"/>
          </p:nvPr>
        </p:nvSpPr>
        <p:spPr/>
        <p:txBody>
          <a:bodyPr/>
          <a:lstStyle/>
          <a:p>
            <a:pPr>
              <a:defRPr/>
            </a:pPr>
            <a:fld id="{F3EDD4AA-142D-430A-AE54-A1F314927B1C}" type="slidenum">
              <a:rPr lang="en-US" smtClean="0"/>
              <a:pPr>
                <a:defRPr/>
              </a:pPr>
              <a:t>19</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When someone </a:t>
            </a:r>
            <a:r>
              <a:rPr lang="en-CA" dirty="0" err="1" smtClean="0"/>
              <a:t>isnt</a:t>
            </a:r>
            <a:r>
              <a:rPr lang="en-CA" dirty="0" smtClean="0"/>
              <a:t> coping well, if they</a:t>
            </a:r>
            <a:r>
              <a:rPr lang="en-CA" baseline="0" dirty="0" smtClean="0"/>
              <a:t> are placed into a transition, it will result in bad health</a:t>
            </a:r>
            <a:endParaRPr lang="en-CA" dirty="0"/>
          </a:p>
        </p:txBody>
      </p:sp>
      <p:sp>
        <p:nvSpPr>
          <p:cNvPr id="4" name="Slide Number Placeholder 3"/>
          <p:cNvSpPr>
            <a:spLocks noGrp="1"/>
          </p:cNvSpPr>
          <p:nvPr>
            <p:ph type="sldNum" sz="quarter" idx="10"/>
          </p:nvPr>
        </p:nvSpPr>
        <p:spPr/>
        <p:txBody>
          <a:bodyPr/>
          <a:lstStyle/>
          <a:p>
            <a:pPr>
              <a:defRPr/>
            </a:pPr>
            <a:fld id="{F3EDD4AA-142D-430A-AE54-A1F314927B1C}" type="slidenum">
              <a:rPr lang="en-US" smtClean="0"/>
              <a:pPr>
                <a:defRPr/>
              </a:pPr>
              <a:t>20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CA05217A-88BF-4686-A677-E97106C43AF4}" type="datetimeFigureOut">
              <a:rPr lang="en-US" smtClean="0"/>
              <a:t>9/18/2013</a:t>
            </a:fld>
            <a:endParaRPr lang="en-US"/>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US"/>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1B153912-F3D8-444F-A0F4-BA7EDAE0D437}" type="slidenum">
              <a:rPr lang="en-US" smtClean="0"/>
              <a:t>‹#›</a:t>
            </a:fld>
            <a:endParaRPr lang="en-US"/>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A05217A-88BF-4686-A677-E97106C43AF4}" type="datetimeFigureOut">
              <a:rPr lang="en-US" smtClean="0"/>
              <a:t>9/18/2013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153912-F3D8-444F-A0F4-BA7EDAE0D437}"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A05217A-88BF-4686-A677-E97106C43AF4}" type="datetimeFigureOut">
              <a:rPr lang="en-US" smtClean="0"/>
              <a:t>9/18/2013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153912-F3D8-444F-A0F4-BA7EDAE0D437}"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CA05217A-88BF-4686-A677-E97106C43AF4}" type="datetimeFigureOut">
              <a:rPr lang="en-US" smtClean="0"/>
              <a:t>9/18/2013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153912-F3D8-444F-A0F4-BA7EDAE0D437}" type="slidenum">
              <a:rPr lang="en-US" smtClean="0"/>
              <a:t>‹#›</a:t>
            </a:fld>
            <a:endParaRPr lang="en-US"/>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A05217A-88BF-4686-A677-E97106C43AF4}" type="datetimeFigureOut">
              <a:rPr lang="en-US" smtClean="0"/>
              <a:t>9/18/2013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B153912-F3D8-444F-A0F4-BA7EDAE0D437}"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A05217A-88BF-4686-A677-E97106C43AF4}" type="datetimeFigureOut">
              <a:rPr lang="en-US" smtClean="0"/>
              <a:t>9/18/2013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B153912-F3D8-444F-A0F4-BA7EDAE0D437}"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05217A-88BF-4686-A677-E97106C43AF4}" type="datetimeFigureOut">
              <a:rPr lang="en-US" smtClean="0"/>
              <a:t>9/18/2013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B153912-F3D8-444F-A0F4-BA7EDAE0D437}"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CA05217A-88BF-4686-A677-E97106C43AF4}" type="datetimeFigureOut">
              <a:rPr lang="en-US" smtClean="0"/>
              <a:t>9/18/2013</a:t>
            </a:fld>
            <a:endParaRPr lang="en-US"/>
          </a:p>
        </p:txBody>
      </p:sp>
      <p:sp>
        <p:nvSpPr>
          <p:cNvPr id="7" name="Slide Number Placeholder 6"/>
          <p:cNvSpPr>
            <a:spLocks noGrp="1"/>
          </p:cNvSpPr>
          <p:nvPr>
            <p:ph type="sldNum" sz="quarter" idx="12"/>
          </p:nvPr>
        </p:nvSpPr>
        <p:spPr/>
        <p:txBody>
          <a:bodyPr/>
          <a:lstStyle/>
          <a:p>
            <a:fld id="{1B153912-F3D8-444F-A0F4-BA7EDAE0D437}" type="slidenum">
              <a:rPr lang="en-US" smtClean="0"/>
              <a:t>‹#›</a:t>
            </a:fld>
            <a:endParaRPr lang="en-US"/>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US"/>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A05217A-88BF-4686-A677-E97106C43AF4}" type="datetimeFigureOut">
              <a:rPr lang="en-US" smtClean="0"/>
              <a:t>9/18/2013</a:t>
            </a:fld>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US"/>
          </a:p>
        </p:txBody>
      </p:sp>
      <p:sp>
        <p:nvSpPr>
          <p:cNvPr id="7" name="Slide Number Placeholder 6"/>
          <p:cNvSpPr>
            <a:spLocks noGrp="1"/>
          </p:cNvSpPr>
          <p:nvPr>
            <p:ph type="sldNum" sz="quarter" idx="12"/>
          </p:nvPr>
        </p:nvSpPr>
        <p:spPr/>
        <p:txBody>
          <a:bodyPr/>
          <a:lstStyle/>
          <a:p>
            <a:fld id="{1B153912-F3D8-444F-A0F4-BA7EDAE0D437}"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A05217A-88BF-4686-A677-E97106C43AF4}" type="datetimeFigureOut">
              <a:rPr lang="en-US" smtClean="0"/>
              <a:t>9/18/2013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153912-F3D8-444F-A0F4-BA7EDAE0D437}"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A05217A-88BF-4686-A677-E97106C43AF4}" type="datetimeFigureOut">
              <a:rPr lang="en-US" smtClean="0"/>
              <a:t>9/18/2013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153912-F3D8-444F-A0F4-BA7EDAE0D437}"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endParaRPr lang="en-US"/>
          </a:p>
        </p:txBody>
      </p:sp>
      <p:sp>
        <p:nvSpPr>
          <p:cNvPr id="5" name="Footer Placeholder 4"/>
          <p:cNvSpPr>
            <a:spLocks noGrp="1"/>
          </p:cNvSpPr>
          <p:nvPr>
            <p:ph type="ftr" sz="quarter" idx="10"/>
          </p:nvPr>
        </p:nvSpPr>
        <p:spPr>
          <a:xfrm>
            <a:off x="0" y="6629400"/>
            <a:ext cx="5334000" cy="228600"/>
          </a:xfrm>
        </p:spPr>
        <p:txBody>
          <a:bodyPr/>
          <a:lstStyle>
            <a:lvl1pPr>
              <a:defRPr/>
            </a:lvl1pPr>
          </a:lstStyle>
          <a:p>
            <a:r>
              <a:rPr lang="en-US"/>
              <a:t>Copyright © Allyn &amp; Bacon 2007</a:t>
            </a:r>
          </a:p>
        </p:txBody>
      </p:sp>
      <p:sp>
        <p:nvSpPr>
          <p:cNvPr id="6" name="Slide Number Placeholder 5"/>
          <p:cNvSpPr>
            <a:spLocks noGrp="1"/>
          </p:cNvSpPr>
          <p:nvPr>
            <p:ph type="sldNum" sz="quarter" idx="11"/>
          </p:nvPr>
        </p:nvSpPr>
        <p:spPr>
          <a:xfrm>
            <a:off x="6553200" y="6248400"/>
            <a:ext cx="1905000" cy="457200"/>
          </a:xfrm>
        </p:spPr>
        <p:txBody>
          <a:bodyPr/>
          <a:lstStyle>
            <a:lvl1pPr>
              <a:defRPr/>
            </a:lvl1pPr>
          </a:lstStyle>
          <a:p>
            <a:fld id="{9823273E-7BE8-402C-A399-07A790AF607A}" type="slidenum">
              <a:rPr lang="en-US"/>
              <a:pPr/>
              <a:t>‹#›</a:t>
            </a:fld>
            <a:endParaRPr lang="en-US"/>
          </a:p>
        </p:txBody>
      </p:sp>
    </p:spTree>
    <p:extLst>
      <p:ext uri="{BB962C8B-B14F-4D97-AF65-F5344CB8AC3E}">
        <p14:creationId xmlns:p14="http://schemas.microsoft.com/office/powerpoint/2010/main" val="2699724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CA05217A-88BF-4686-A677-E97106C43AF4}" type="datetimeFigureOut">
              <a:rPr lang="en-US" smtClean="0"/>
              <a:t>9/18/2013</a:t>
            </a:fld>
            <a:endParaRPr lang="en-US"/>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1B153912-F3D8-444F-A0F4-BA7EDAE0D437}"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Class 3: Lifespan Development and Health?</a:t>
            </a:r>
            <a:endParaRPr lang="en-US" dirty="0"/>
          </a:p>
        </p:txBody>
      </p:sp>
      <p:sp>
        <p:nvSpPr>
          <p:cNvPr id="3" name="Subtitle 2"/>
          <p:cNvSpPr>
            <a:spLocks noGrp="1"/>
          </p:cNvSpPr>
          <p:nvPr>
            <p:ph type="subTitle" idx="1"/>
          </p:nvPr>
        </p:nvSpPr>
        <p:spPr/>
        <p:txBody>
          <a:bodyPr/>
          <a:lstStyle/>
          <a:p>
            <a:r>
              <a:rPr lang="en-US" dirty="0" smtClean="0"/>
              <a:t>GERON/HLTH 220 </a:t>
            </a:r>
          </a:p>
          <a:p>
            <a:r>
              <a:rPr lang="en-US" dirty="0" smtClean="0"/>
              <a:t>September 2013</a:t>
            </a:r>
            <a:endParaRPr lang="en-US" dirty="0"/>
          </a:p>
        </p:txBody>
      </p:sp>
    </p:spTree>
    <p:extLst>
      <p:ext uri="{BB962C8B-B14F-4D97-AF65-F5344CB8AC3E}">
        <p14:creationId xmlns:p14="http://schemas.microsoft.com/office/powerpoint/2010/main" val="6750072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Goals</a:t>
            </a:r>
            <a:endParaRPr lang="en-US" dirty="0"/>
          </a:p>
        </p:txBody>
      </p:sp>
      <p:sp>
        <p:nvSpPr>
          <p:cNvPr id="3" name="Content Placeholder 2"/>
          <p:cNvSpPr>
            <a:spLocks noGrp="1"/>
          </p:cNvSpPr>
          <p:nvPr>
            <p:ph idx="1"/>
          </p:nvPr>
        </p:nvSpPr>
        <p:spPr/>
        <p:txBody>
          <a:bodyPr/>
          <a:lstStyle/>
          <a:p>
            <a:pPr marL="0" indent="0">
              <a:buNone/>
            </a:pPr>
            <a:r>
              <a:rPr lang="en-US" dirty="0" smtClean="0"/>
              <a:t>Today we will:</a:t>
            </a:r>
          </a:p>
          <a:p>
            <a:r>
              <a:rPr lang="en-US" dirty="0" smtClean="0"/>
              <a:t>Briefly review the key health-relevant developmental theories</a:t>
            </a:r>
          </a:p>
          <a:p>
            <a:r>
              <a:rPr lang="en-US" dirty="0" smtClean="0"/>
              <a:t>Discuss the relation between stress, development, and health</a:t>
            </a:r>
          </a:p>
          <a:p>
            <a:r>
              <a:rPr lang="en-US" dirty="0" smtClean="0"/>
              <a:t>Complete a group exercise linking the theory and research methods.</a:t>
            </a:r>
            <a:endParaRPr lang="en-US" dirty="0"/>
          </a:p>
        </p:txBody>
      </p:sp>
    </p:spTree>
    <p:extLst>
      <p:ext uri="{BB962C8B-B14F-4D97-AF65-F5344CB8AC3E}">
        <p14:creationId xmlns:p14="http://schemas.microsoft.com/office/powerpoint/2010/main" val="40563117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Review: Definitions and Theories</a:t>
            </a:r>
            <a:endParaRPr lang="en-US" dirty="0"/>
          </a:p>
        </p:txBody>
      </p:sp>
    </p:spTree>
    <p:extLst>
      <p:ext uri="{BB962C8B-B14F-4D97-AF65-F5344CB8AC3E}">
        <p14:creationId xmlns:p14="http://schemas.microsoft.com/office/powerpoint/2010/main" val="37369806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043490" y="533400"/>
            <a:ext cx="7024744" cy="724936"/>
          </a:xfrm>
        </p:spPr>
        <p:txBody>
          <a:bodyPr>
            <a:normAutofit/>
          </a:bodyPr>
          <a:lstStyle/>
          <a:p>
            <a:r>
              <a:rPr lang="en-US" sz="3600" dirty="0"/>
              <a:t>Health Defined</a:t>
            </a:r>
          </a:p>
        </p:txBody>
      </p:sp>
      <p:sp>
        <p:nvSpPr>
          <p:cNvPr id="26627" name="Rectangle 3"/>
          <p:cNvSpPr>
            <a:spLocks noGrp="1" noChangeArrowheads="1"/>
          </p:cNvSpPr>
          <p:nvPr>
            <p:ph idx="1"/>
          </p:nvPr>
        </p:nvSpPr>
        <p:spPr>
          <a:xfrm>
            <a:off x="1043492" y="1104452"/>
            <a:ext cx="6777317" cy="2019748"/>
          </a:xfrm>
        </p:spPr>
        <p:txBody>
          <a:bodyPr>
            <a:noAutofit/>
          </a:bodyPr>
          <a:lstStyle/>
          <a:p>
            <a:pPr>
              <a:buFont typeface="Wingdings" pitchFamily="2" charset="2"/>
              <a:buNone/>
            </a:pPr>
            <a:r>
              <a:rPr lang="en-US" sz="2400" dirty="0"/>
              <a:t>“Health is a state of complete physical, mental and social well-being and not merely the absence of disease or infirmity.”</a:t>
            </a:r>
          </a:p>
          <a:p>
            <a:pPr algn="r">
              <a:buFont typeface="Wingdings" pitchFamily="2" charset="2"/>
              <a:buNone/>
            </a:pPr>
            <a:r>
              <a:rPr lang="en-US" sz="2400" dirty="0"/>
              <a:t>	(WHO, 1948</a:t>
            </a:r>
            <a:r>
              <a:rPr lang="en-US" sz="2400" dirty="0" smtClean="0"/>
              <a:t>)</a:t>
            </a:r>
          </a:p>
          <a:p>
            <a:pPr>
              <a:buFont typeface="Wingdings" pitchFamily="2" charset="2"/>
              <a:buNone/>
            </a:pPr>
            <a:r>
              <a:rPr lang="en-US" sz="2400" b="1" dirty="0" smtClean="0"/>
              <a:t>Strengths:</a:t>
            </a:r>
          </a:p>
          <a:p>
            <a:r>
              <a:rPr lang="en-US" sz="2400" dirty="0" smtClean="0"/>
              <a:t>Multidimensional</a:t>
            </a:r>
            <a:endParaRPr lang="en-US" sz="2400" dirty="0" smtClean="0"/>
          </a:p>
          <a:p>
            <a:r>
              <a:rPr lang="en-US" sz="2400" dirty="0" smtClean="0"/>
              <a:t>Implies that health and disease are part of the same continuum and more complex than a health/disease dichotomy</a:t>
            </a:r>
          </a:p>
          <a:p>
            <a:pPr>
              <a:buFont typeface="Wingdings" pitchFamily="2" charset="2"/>
              <a:buNone/>
            </a:pPr>
            <a:r>
              <a:rPr lang="en-US" sz="2400" b="1" dirty="0" smtClean="0"/>
              <a:t>Weaknesses:</a:t>
            </a:r>
          </a:p>
          <a:p>
            <a:r>
              <a:rPr lang="en-US" sz="2400" dirty="0" smtClean="0"/>
              <a:t>Use of term “state” rather than “process”</a:t>
            </a:r>
            <a:endParaRPr lang="en-US" sz="2400" dirty="0"/>
          </a:p>
        </p:txBody>
      </p:sp>
    </p:spTree>
    <p:extLst>
      <p:ext uri="{BB962C8B-B14F-4D97-AF65-F5344CB8AC3E}">
        <p14:creationId xmlns:p14="http://schemas.microsoft.com/office/powerpoint/2010/main" val="21820728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685800" y="609600"/>
            <a:ext cx="8077200" cy="1143000"/>
          </a:xfrm>
        </p:spPr>
        <p:txBody>
          <a:bodyPr>
            <a:normAutofit fontScale="90000"/>
          </a:bodyPr>
          <a:lstStyle/>
          <a:p>
            <a:r>
              <a:rPr kumimoji="0" lang="en-US" dirty="0"/>
              <a:t>Development as a </a:t>
            </a:r>
            <a:r>
              <a:rPr kumimoji="0" lang="en-US" dirty="0" smtClean="0"/>
              <a:t>Dynamic </a:t>
            </a:r>
            <a:r>
              <a:rPr kumimoji="0" lang="en-US" dirty="0"/>
              <a:t>System</a:t>
            </a:r>
          </a:p>
        </p:txBody>
      </p:sp>
      <p:sp>
        <p:nvSpPr>
          <p:cNvPr id="65539" name="Rectangle 3"/>
          <p:cNvSpPr>
            <a:spLocks noGrp="1" noChangeArrowheads="1"/>
          </p:cNvSpPr>
          <p:nvPr>
            <p:ph type="body" sz="half" idx="1"/>
          </p:nvPr>
        </p:nvSpPr>
        <p:spPr>
          <a:xfrm>
            <a:off x="914400" y="1981200"/>
            <a:ext cx="6553200" cy="3746500"/>
          </a:xfrm>
        </p:spPr>
        <p:txBody>
          <a:bodyPr/>
          <a:lstStyle/>
          <a:p>
            <a:r>
              <a:rPr kumimoji="0" lang="en-US" dirty="0"/>
              <a:t>Perpetually ongoing process</a:t>
            </a:r>
          </a:p>
          <a:p>
            <a:r>
              <a:rPr kumimoji="0" lang="en-US" dirty="0"/>
              <a:t>Conception to Death</a:t>
            </a:r>
          </a:p>
          <a:p>
            <a:r>
              <a:rPr kumimoji="0" lang="en-US" dirty="0"/>
              <a:t>Influences on development</a:t>
            </a:r>
            <a:endParaRPr kumimoji="0" lang="en-US" sz="2800" dirty="0"/>
          </a:p>
          <a:p>
            <a:pPr lvl="1"/>
            <a:r>
              <a:rPr kumimoji="0" lang="en-US" sz="3000" dirty="0"/>
              <a:t>Biological</a:t>
            </a:r>
          </a:p>
          <a:p>
            <a:pPr lvl="1"/>
            <a:r>
              <a:rPr kumimoji="0" lang="en-US" sz="3000" dirty="0"/>
              <a:t>Psychological</a:t>
            </a:r>
          </a:p>
          <a:p>
            <a:pPr lvl="1"/>
            <a:r>
              <a:rPr kumimoji="0" lang="en-US" sz="3000" dirty="0"/>
              <a:t>Social</a:t>
            </a:r>
            <a:endParaRPr kumimoji="0" lang="en-US" sz="2400" dirty="0"/>
          </a:p>
        </p:txBody>
      </p:sp>
    </p:spTree>
    <p:extLst>
      <p:ext uri="{BB962C8B-B14F-4D97-AF65-F5344CB8AC3E}">
        <p14:creationId xmlns:p14="http://schemas.microsoft.com/office/powerpoint/2010/main" val="17531166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2"/>
          <p:cNvSpPr>
            <a:spLocks noGrp="1" noChangeArrowheads="1"/>
          </p:cNvSpPr>
          <p:nvPr>
            <p:ph type="title"/>
          </p:nvPr>
        </p:nvSpPr>
        <p:spPr>
          <a:xfrm>
            <a:off x="1295400" y="685800"/>
            <a:ext cx="6629400" cy="914400"/>
          </a:xfrm>
        </p:spPr>
        <p:txBody>
          <a:bodyPr>
            <a:noAutofit/>
          </a:bodyPr>
          <a:lstStyle/>
          <a:p>
            <a:r>
              <a:rPr lang="en-US" sz="3200" dirty="0" smtClean="0"/>
              <a:t>Current Theory: The </a:t>
            </a:r>
            <a:r>
              <a:rPr lang="en-US" sz="3200" dirty="0"/>
              <a:t>Epigenetic Framework</a:t>
            </a:r>
          </a:p>
        </p:txBody>
      </p:sp>
      <p:sp>
        <p:nvSpPr>
          <p:cNvPr id="6" name="Content Placeholder 5"/>
          <p:cNvSpPr>
            <a:spLocks noGrp="1"/>
          </p:cNvSpPr>
          <p:nvPr>
            <p:ph idx="1"/>
          </p:nvPr>
        </p:nvSpPr>
        <p:spPr>
          <a:xfrm>
            <a:off x="1143000" y="1527048"/>
            <a:ext cx="7086600" cy="4645152"/>
          </a:xfrm>
        </p:spPr>
        <p:txBody>
          <a:bodyPr/>
          <a:lstStyle/>
          <a:p>
            <a:r>
              <a:rPr lang="en-US" sz="2000" dirty="0" smtClean="0"/>
              <a:t>“In truth, genes and environments are always interacting, and it would be impossible to consider one without the other” (Champagne, 2009, p 28)</a:t>
            </a:r>
          </a:p>
          <a:p>
            <a:endParaRPr lang="en-US" dirty="0"/>
          </a:p>
        </p:txBody>
      </p:sp>
      <p:pic>
        <p:nvPicPr>
          <p:cNvPr id="200707" name="Picture 3"/>
          <p:cNvPicPr>
            <a:picLocks noChangeAspect="1" noChangeArrowheads="1"/>
          </p:cNvPicPr>
          <p:nvPr/>
        </p:nvPicPr>
        <p:blipFill>
          <a:blip r:embed="rId3" cstate="print"/>
          <a:srcRect/>
          <a:stretch>
            <a:fillRect/>
          </a:stretch>
        </p:blipFill>
        <p:spPr bwMode="auto">
          <a:xfrm>
            <a:off x="4669031" y="2857501"/>
            <a:ext cx="3865369" cy="2743199"/>
          </a:xfrm>
          <a:prstGeom prst="rect">
            <a:avLst/>
          </a:prstGeom>
          <a:noFill/>
        </p:spPr>
      </p:pic>
      <p:pic>
        <p:nvPicPr>
          <p:cNvPr id="5" name="Picture 4" descr="Gottlieb_epigenesis.JPG"/>
          <p:cNvPicPr>
            <a:picLocks noChangeAspect="1"/>
          </p:cNvPicPr>
          <p:nvPr/>
        </p:nvPicPr>
        <p:blipFill>
          <a:blip r:embed="rId4" cstate="print"/>
          <a:stretch>
            <a:fillRect/>
          </a:stretch>
        </p:blipFill>
        <p:spPr>
          <a:xfrm>
            <a:off x="686159" y="2819400"/>
            <a:ext cx="3962041" cy="2781300"/>
          </a:xfrm>
          <a:prstGeom prst="rect">
            <a:avLst/>
          </a:prstGeom>
        </p:spPr>
      </p:pic>
    </p:spTree>
    <p:extLst>
      <p:ext uri="{BB962C8B-B14F-4D97-AF65-F5344CB8AC3E}">
        <p14:creationId xmlns:p14="http://schemas.microsoft.com/office/powerpoint/2010/main" val="37752665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8305800" cy="563562"/>
          </a:xfrm>
        </p:spPr>
        <p:txBody>
          <a:bodyPr>
            <a:noAutofit/>
          </a:bodyPr>
          <a:lstStyle/>
          <a:p>
            <a:r>
              <a:rPr lang="en-US" sz="2800" dirty="0" smtClean="0"/>
              <a:t>Advantages of Context-Based Theories (</a:t>
            </a:r>
            <a:r>
              <a:rPr lang="en-US" sz="2800" dirty="0" smtClean="0"/>
              <a:t>CBT)</a:t>
            </a:r>
            <a:endParaRPr lang="en-US" sz="2800" dirty="0"/>
          </a:p>
        </p:txBody>
      </p:sp>
      <p:sp>
        <p:nvSpPr>
          <p:cNvPr id="3" name="Content Placeholder 2"/>
          <p:cNvSpPr>
            <a:spLocks noGrp="1"/>
          </p:cNvSpPr>
          <p:nvPr>
            <p:ph idx="1"/>
          </p:nvPr>
        </p:nvSpPr>
        <p:spPr>
          <a:xfrm>
            <a:off x="533400" y="1447800"/>
            <a:ext cx="8153400" cy="4953000"/>
          </a:xfrm>
        </p:spPr>
        <p:txBody>
          <a:bodyPr>
            <a:normAutofit/>
          </a:bodyPr>
          <a:lstStyle/>
          <a:p>
            <a:r>
              <a:rPr lang="en-US" sz="2000" dirty="0" smtClean="0"/>
              <a:t>CBT theories include Social Cognitive Theory (Bandura) and the developmental Systems theories</a:t>
            </a:r>
          </a:p>
          <a:p>
            <a:r>
              <a:rPr lang="en-US" sz="2000" dirty="0" smtClean="0"/>
              <a:t>Comprehensive yet parsimonious</a:t>
            </a:r>
          </a:p>
          <a:p>
            <a:r>
              <a:rPr lang="en-US" sz="2000" dirty="0" smtClean="0"/>
              <a:t>Highly adaptable to epidemiology and public health</a:t>
            </a:r>
          </a:p>
          <a:p>
            <a:pPr lvl="1"/>
            <a:r>
              <a:rPr lang="en-US" sz="2000" dirty="0" smtClean="0"/>
              <a:t>Cross-disciplinary, have overarching and lifelong perspectives, allow for empirical assessment and support research-based evidence for public health intervention</a:t>
            </a:r>
          </a:p>
          <a:p>
            <a:r>
              <a:rPr lang="en-US" sz="2000" dirty="0" smtClean="0"/>
              <a:t>Focus on nature AND nurture </a:t>
            </a:r>
          </a:p>
          <a:p>
            <a:r>
              <a:rPr lang="en-US" sz="2000" dirty="0" smtClean="0"/>
              <a:t>Provides a framework to address the social determinants of health and healthy (child) development</a:t>
            </a:r>
          </a:p>
          <a:p>
            <a:pPr lvl="1"/>
            <a:r>
              <a:rPr lang="en-US" sz="2000" dirty="0" smtClean="0"/>
              <a:t>Puts focus on role of social resources and family and community interactions as influences on wellness outcome</a:t>
            </a:r>
            <a:endParaRPr lang="en-US" sz="1600" dirty="0" smtClean="0"/>
          </a:p>
          <a:p>
            <a:pPr lvl="1">
              <a:buNone/>
            </a:pPr>
            <a:r>
              <a:rPr lang="en-US" sz="1200" dirty="0" err="1" smtClean="0"/>
              <a:t>Avan</a:t>
            </a:r>
            <a:r>
              <a:rPr lang="en-US" sz="1200" dirty="0" smtClean="0"/>
              <a:t>, B. I., and Kirkwood, B. R. (2010). Review of the theoretical frameworks for the study of child development within public health and epidemiology. </a:t>
            </a:r>
            <a:r>
              <a:rPr lang="en-US" sz="1200" i="1" dirty="0" smtClean="0"/>
              <a:t>Journal of Epidemiology and Community Health</a:t>
            </a:r>
            <a:r>
              <a:rPr lang="en-US" sz="1200" dirty="0" smtClean="0"/>
              <a:t>, </a:t>
            </a:r>
            <a:r>
              <a:rPr lang="en-US" sz="1200" i="1" dirty="0" smtClean="0"/>
              <a:t>64</a:t>
            </a:r>
            <a:r>
              <a:rPr lang="en-US" sz="1200" dirty="0" smtClean="0"/>
              <a:t>, 388-393</a:t>
            </a:r>
            <a:r>
              <a:rPr lang="en-US" sz="1200" dirty="0"/>
              <a:t>.</a:t>
            </a:r>
            <a:endParaRPr lang="en-US" sz="1200" dirty="0" smtClean="0"/>
          </a:p>
        </p:txBody>
      </p:sp>
    </p:spTree>
    <p:extLst>
      <p:ext uri="{BB962C8B-B14F-4D97-AF65-F5344CB8AC3E}">
        <p14:creationId xmlns:p14="http://schemas.microsoft.com/office/powerpoint/2010/main" val="22979193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a:xfrm>
            <a:off x="914400" y="546100"/>
            <a:ext cx="3581400" cy="1130300"/>
          </a:xfrm>
        </p:spPr>
        <p:txBody>
          <a:bodyPr>
            <a:normAutofit/>
          </a:bodyPr>
          <a:lstStyle/>
          <a:p>
            <a:r>
              <a:rPr lang="en-US" sz="2800" dirty="0"/>
              <a:t>Lifespan View </a:t>
            </a:r>
            <a:r>
              <a:rPr lang="en-US" sz="2800" dirty="0" smtClean="0"/>
              <a:t>of </a:t>
            </a:r>
            <a:r>
              <a:rPr lang="en-US" sz="2800" dirty="0"/>
              <a:t>Development</a:t>
            </a:r>
          </a:p>
        </p:txBody>
      </p:sp>
      <p:sp>
        <p:nvSpPr>
          <p:cNvPr id="3" name="Text Placeholder 2"/>
          <p:cNvSpPr>
            <a:spLocks noGrp="1"/>
          </p:cNvSpPr>
          <p:nvPr>
            <p:ph type="body" sz="half" idx="2"/>
          </p:nvPr>
        </p:nvSpPr>
        <p:spPr>
          <a:xfrm>
            <a:off x="892216" y="1987296"/>
            <a:ext cx="3298784" cy="2279904"/>
          </a:xfrm>
        </p:spPr>
        <p:txBody>
          <a:bodyPr>
            <a:noAutofit/>
          </a:bodyPr>
          <a:lstStyle/>
          <a:p>
            <a:r>
              <a:rPr lang="en-US" i="1" dirty="0" smtClean="0"/>
              <a:t>“The field of study that examines patterns of </a:t>
            </a:r>
            <a:r>
              <a:rPr lang="en-US" i="1" dirty="0" smtClean="0"/>
              <a:t/>
            </a:r>
            <a:br>
              <a:rPr lang="en-US" i="1" dirty="0" smtClean="0"/>
            </a:br>
            <a:r>
              <a:rPr lang="en-US" i="1" dirty="0" smtClean="0"/>
              <a:t>growth</a:t>
            </a:r>
            <a:r>
              <a:rPr lang="en-US" i="1" dirty="0" smtClean="0"/>
              <a:t>, change, and </a:t>
            </a:r>
            <a:r>
              <a:rPr lang="en-US" i="1" dirty="0" smtClean="0"/>
              <a:t/>
            </a:r>
            <a:br>
              <a:rPr lang="en-US" i="1" dirty="0" smtClean="0"/>
            </a:br>
            <a:r>
              <a:rPr lang="en-US" i="1" dirty="0" smtClean="0"/>
              <a:t>stability </a:t>
            </a:r>
            <a:r>
              <a:rPr lang="en-US" i="1" dirty="0" smtClean="0"/>
              <a:t>in behavior that </a:t>
            </a:r>
            <a:r>
              <a:rPr lang="en-US" i="1" dirty="0" smtClean="0"/>
              <a:t/>
            </a:r>
            <a:br>
              <a:rPr lang="en-US" i="1" dirty="0" smtClean="0"/>
            </a:br>
            <a:r>
              <a:rPr lang="en-US" i="1" dirty="0" smtClean="0"/>
              <a:t>occur </a:t>
            </a:r>
            <a:r>
              <a:rPr lang="en-US" i="1" dirty="0" smtClean="0"/>
              <a:t>throughout the </a:t>
            </a:r>
            <a:r>
              <a:rPr lang="en-US" i="1" dirty="0" smtClean="0"/>
              <a:t/>
            </a:r>
            <a:br>
              <a:rPr lang="en-US" i="1" dirty="0" smtClean="0"/>
            </a:br>
            <a:r>
              <a:rPr lang="en-US" i="1" dirty="0" smtClean="0"/>
              <a:t>entire </a:t>
            </a:r>
            <a:r>
              <a:rPr lang="en-US" i="1" dirty="0" smtClean="0"/>
              <a:t>life span.”</a:t>
            </a:r>
          </a:p>
          <a:p>
            <a:r>
              <a:rPr lang="en-US" dirty="0" smtClean="0"/>
              <a:t>(Feldman, </a:t>
            </a:r>
            <a:r>
              <a:rPr lang="en-US" dirty="0" err="1" smtClean="0"/>
              <a:t>pg</a:t>
            </a:r>
            <a:r>
              <a:rPr lang="en-US" dirty="0" smtClean="0"/>
              <a:t> 5)</a:t>
            </a:r>
            <a:endParaRPr lang="en-US" dirty="0"/>
          </a:p>
        </p:txBody>
      </p:sp>
      <p:pic>
        <p:nvPicPr>
          <p:cNvPr id="157710" name="Picture 14"/>
          <p:cNvPicPr>
            <a:picLocks noChangeAspect="1" noChangeArrowheads="1"/>
          </p:cNvPicPr>
          <p:nvPr/>
        </p:nvPicPr>
        <p:blipFill>
          <a:blip r:embed="rId3" cstate="print"/>
          <a:srcRect/>
          <a:stretch>
            <a:fillRect/>
          </a:stretch>
        </p:blipFill>
        <p:spPr bwMode="auto">
          <a:xfrm>
            <a:off x="3962400" y="1371600"/>
            <a:ext cx="4953000" cy="4335463"/>
          </a:xfrm>
          <a:prstGeom prst="rect">
            <a:avLst/>
          </a:prstGeom>
          <a:noFill/>
        </p:spPr>
      </p:pic>
    </p:spTree>
    <p:extLst>
      <p:ext uri="{BB962C8B-B14F-4D97-AF65-F5344CB8AC3E}">
        <p14:creationId xmlns:p14="http://schemas.microsoft.com/office/powerpoint/2010/main" val="34450379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a:xfrm>
            <a:off x="1043490" y="838200"/>
            <a:ext cx="7024744" cy="685800"/>
          </a:xfrm>
        </p:spPr>
        <p:txBody>
          <a:bodyPr>
            <a:normAutofit fontScale="90000"/>
          </a:bodyPr>
          <a:lstStyle/>
          <a:p>
            <a:r>
              <a:rPr lang="en-US" sz="4000" dirty="0">
                <a:effectLst>
                  <a:outerShdw blurRad="38100" dist="38100" dir="2700000" algn="tl">
                    <a:srgbClr val="000000">
                      <a:alpha val="43137"/>
                    </a:srgbClr>
                  </a:outerShdw>
                </a:effectLst>
              </a:rPr>
              <a:t>Successful </a:t>
            </a:r>
            <a:r>
              <a:rPr lang="en-US" sz="4000" dirty="0" smtClean="0">
                <a:effectLst>
                  <a:outerShdw blurRad="38100" dist="38100" dir="2700000" algn="tl">
                    <a:srgbClr val="000000">
                      <a:alpha val="43137"/>
                    </a:srgbClr>
                  </a:outerShdw>
                </a:effectLst>
              </a:rPr>
              <a:t>Development</a:t>
            </a:r>
            <a:endParaRPr lang="en-US" sz="4000" dirty="0">
              <a:effectLst>
                <a:outerShdw blurRad="38100" dist="38100" dir="2700000" algn="tl">
                  <a:srgbClr val="000000">
                    <a:alpha val="43137"/>
                  </a:srgbClr>
                </a:outerShdw>
              </a:effectLst>
            </a:endParaRPr>
          </a:p>
        </p:txBody>
      </p:sp>
      <p:sp>
        <p:nvSpPr>
          <p:cNvPr id="95235" name="Rectangle 3"/>
          <p:cNvSpPr>
            <a:spLocks noGrp="1" noChangeArrowheads="1"/>
          </p:cNvSpPr>
          <p:nvPr>
            <p:ph idx="1"/>
          </p:nvPr>
        </p:nvSpPr>
        <p:spPr>
          <a:xfrm>
            <a:off x="1043492" y="1905000"/>
            <a:ext cx="6777317" cy="3508977"/>
          </a:xfrm>
        </p:spPr>
        <p:txBody>
          <a:bodyPr>
            <a:normAutofit fontScale="92500" lnSpcReduction="20000"/>
          </a:bodyPr>
          <a:lstStyle/>
          <a:p>
            <a:r>
              <a:rPr lang="en-US" sz="2800" dirty="0" smtClean="0"/>
              <a:t> </a:t>
            </a:r>
            <a:r>
              <a:rPr lang="en-US" dirty="0" smtClean="0"/>
              <a:t>A Recent Lifespan Development Perspective</a:t>
            </a:r>
          </a:p>
          <a:p>
            <a:r>
              <a:rPr lang="en-US" dirty="0" smtClean="0"/>
              <a:t>the individual who is successful experiences a state </a:t>
            </a:r>
            <a:r>
              <a:rPr lang="en-US" dirty="0"/>
              <a:t>of functioning in which the relative gains for the individual are maximized and losses minimized (</a:t>
            </a:r>
            <a:r>
              <a:rPr lang="en-US" dirty="0" err="1"/>
              <a:t>Baltes</a:t>
            </a:r>
            <a:r>
              <a:rPr lang="en-US" dirty="0"/>
              <a:t>, 1997)</a:t>
            </a:r>
          </a:p>
          <a:p>
            <a:pPr lvl="1"/>
            <a:r>
              <a:rPr lang="en-CA" sz="3000" dirty="0"/>
              <a:t>Gains and losses characterize development throughout the lifespan</a:t>
            </a:r>
            <a:endParaRPr lang="en-US" sz="3000" dirty="0"/>
          </a:p>
          <a:p>
            <a:r>
              <a:rPr lang="en-US" dirty="0"/>
              <a:t>Growth, vitality and striving limit or overcome the physical, cognitive and social declines</a:t>
            </a:r>
          </a:p>
          <a:p>
            <a:endParaRPr lang="en-US" dirty="0"/>
          </a:p>
        </p:txBody>
      </p:sp>
    </p:spTree>
    <p:custDataLst>
      <p:tags r:id="rId1"/>
    </p:custDataLst>
    <p:extLst>
      <p:ext uri="{BB962C8B-B14F-4D97-AF65-F5344CB8AC3E}">
        <p14:creationId xmlns:p14="http://schemas.microsoft.com/office/powerpoint/2010/main" val="6378691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533400" y="457200"/>
            <a:ext cx="4038600" cy="4953000"/>
          </a:xfrm>
          <a:ln w="3175">
            <a:noFill/>
          </a:ln>
        </p:spPr>
        <p:txBody>
          <a:bodyPr>
            <a:normAutofit fontScale="55000" lnSpcReduction="20000"/>
          </a:bodyPr>
          <a:lstStyle/>
          <a:p>
            <a:pPr marL="0" indent="0">
              <a:buNone/>
            </a:pPr>
            <a:r>
              <a:rPr lang="en-US" sz="3600" dirty="0" smtClean="0">
                <a:solidFill>
                  <a:srgbClr val="92D050"/>
                </a:solidFill>
              </a:rPr>
              <a:t>Propositions of the Lifespan Approach</a:t>
            </a:r>
          </a:p>
          <a:p>
            <a:pPr marL="0" indent="0">
              <a:buNone/>
            </a:pPr>
            <a:endParaRPr lang="en-US" sz="3600" dirty="0" smtClean="0"/>
          </a:p>
          <a:p>
            <a:pPr marL="457200" indent="-457200">
              <a:buFont typeface="+mj-lt"/>
              <a:buAutoNum type="arabicPeriod"/>
            </a:pPr>
            <a:r>
              <a:rPr lang="en-US" sz="3600" dirty="0" smtClean="0"/>
              <a:t>Development is lifelong</a:t>
            </a:r>
          </a:p>
          <a:p>
            <a:pPr marL="457200" indent="-457200">
              <a:buFont typeface="+mj-lt"/>
              <a:buAutoNum type="arabicPeriod"/>
            </a:pPr>
            <a:r>
              <a:rPr lang="en-US" sz="3600" dirty="0" smtClean="0"/>
              <a:t>Development is influenced by</a:t>
            </a:r>
          </a:p>
          <a:p>
            <a:pPr marL="822960" lvl="1" indent="-457200"/>
            <a:r>
              <a:rPr lang="en-US" sz="2800" dirty="0" smtClean="0"/>
              <a:t>Evolution</a:t>
            </a:r>
          </a:p>
          <a:p>
            <a:pPr marL="822960" lvl="1" indent="-457200"/>
            <a:r>
              <a:rPr lang="en-US" sz="2800" dirty="0" err="1" smtClean="0"/>
              <a:t>Sociohistory</a:t>
            </a:r>
            <a:endParaRPr lang="en-US" sz="2800" dirty="0" smtClean="0"/>
          </a:p>
          <a:p>
            <a:pPr marL="822960" lvl="1" indent="-457200"/>
            <a:r>
              <a:rPr lang="en-US" sz="2800" dirty="0" smtClean="0"/>
              <a:t>Ontogeny</a:t>
            </a:r>
          </a:p>
          <a:p>
            <a:pPr marL="457200" indent="-457200">
              <a:buFont typeface="+mj-lt"/>
              <a:buAutoNum type="arabicPeriod"/>
            </a:pPr>
            <a:r>
              <a:rPr lang="en-US" sz="3600" dirty="0" smtClean="0"/>
              <a:t>Development is pluralistic</a:t>
            </a:r>
          </a:p>
          <a:p>
            <a:pPr marL="457200" indent="-457200">
              <a:buFont typeface="+mj-lt"/>
              <a:buAutoNum type="arabicPeriod"/>
            </a:pPr>
            <a:r>
              <a:rPr lang="en-US" sz="3600" dirty="0" smtClean="0"/>
              <a:t>Development is located within a contextual worldview</a:t>
            </a:r>
          </a:p>
          <a:p>
            <a:pPr marL="457200" indent="-457200">
              <a:buFont typeface="+mj-lt"/>
              <a:buAutoNum type="arabicPeriod"/>
            </a:pPr>
            <a:r>
              <a:rPr lang="en-US" sz="3600" dirty="0" smtClean="0"/>
              <a:t>Development is variable</a:t>
            </a:r>
          </a:p>
          <a:p>
            <a:pPr>
              <a:buNone/>
            </a:pPr>
            <a:endParaRPr lang="en-US" sz="1800" dirty="0" smtClean="0"/>
          </a:p>
          <a:p>
            <a:pPr>
              <a:buNone/>
            </a:pPr>
            <a:endParaRPr lang="en-US" sz="1800" dirty="0" smtClean="0"/>
          </a:p>
        </p:txBody>
      </p:sp>
      <p:sp>
        <p:nvSpPr>
          <p:cNvPr id="4" name="Content Placeholder 3"/>
          <p:cNvSpPr>
            <a:spLocks noGrp="1"/>
          </p:cNvSpPr>
          <p:nvPr>
            <p:ph sz="quarter" idx="14"/>
          </p:nvPr>
        </p:nvSpPr>
        <p:spPr>
          <a:xfrm>
            <a:off x="4648200" y="304800"/>
            <a:ext cx="4038600" cy="4038600"/>
          </a:xfrm>
        </p:spPr>
        <p:txBody>
          <a:bodyPr>
            <a:normAutofit fontScale="70000" lnSpcReduction="20000"/>
          </a:bodyPr>
          <a:lstStyle/>
          <a:p>
            <a:pPr marL="0" indent="0">
              <a:buNone/>
            </a:pPr>
            <a:r>
              <a:rPr lang="en-US" sz="3600" dirty="0" smtClean="0">
                <a:solidFill>
                  <a:srgbClr val="92D050"/>
                </a:solidFill>
              </a:rPr>
              <a:t>Developmental Perspectives on Health:</a:t>
            </a:r>
          </a:p>
          <a:p>
            <a:pPr marL="0" indent="0">
              <a:buNone/>
            </a:pPr>
            <a:endParaRPr lang="en-US" sz="3600" dirty="0" smtClean="0"/>
          </a:p>
          <a:p>
            <a:pPr marL="457200" indent="-457200">
              <a:buFont typeface="+mj-lt"/>
              <a:buAutoNum type="arabicPeriod"/>
            </a:pPr>
            <a:r>
              <a:rPr lang="en-US" sz="2900" dirty="0" smtClean="0"/>
              <a:t>Health is a lifelong process</a:t>
            </a:r>
          </a:p>
          <a:p>
            <a:pPr marL="457200" indent="-457200">
              <a:buFont typeface="+mj-lt"/>
              <a:buAutoNum type="arabicPeriod"/>
            </a:pPr>
            <a:r>
              <a:rPr lang="en-US" sz="2900" dirty="0" smtClean="0"/>
              <a:t>Health is influenced by proximal and distal determinants</a:t>
            </a:r>
          </a:p>
          <a:p>
            <a:pPr marL="457200" indent="-457200">
              <a:buFont typeface="+mj-lt"/>
              <a:buAutoNum type="arabicPeriod"/>
            </a:pPr>
            <a:r>
              <a:rPr lang="en-US" sz="2900" dirty="0" smtClean="0"/>
              <a:t>Health is pluralistic</a:t>
            </a:r>
          </a:p>
          <a:p>
            <a:pPr marL="457200" indent="-457200">
              <a:buFont typeface="+mj-lt"/>
              <a:buAutoNum type="arabicPeriod"/>
            </a:pPr>
            <a:r>
              <a:rPr lang="en-US" sz="2900" dirty="0" smtClean="0"/>
              <a:t>Health is best understood in context</a:t>
            </a:r>
          </a:p>
          <a:p>
            <a:pPr marL="457200" indent="-457200">
              <a:buFont typeface="+mj-lt"/>
              <a:buAutoNum type="arabicPeriod"/>
            </a:pPr>
            <a:r>
              <a:rPr lang="en-US" sz="2900" dirty="0" smtClean="0"/>
              <a:t>Health is variable</a:t>
            </a:r>
          </a:p>
          <a:p>
            <a:pPr marL="0" indent="0">
              <a:buNone/>
            </a:pPr>
            <a:endParaRPr lang="en-US" dirty="0"/>
          </a:p>
        </p:txBody>
      </p:sp>
      <p:sp>
        <p:nvSpPr>
          <p:cNvPr id="5" name="TextBox 4"/>
          <p:cNvSpPr txBox="1"/>
          <p:nvPr/>
        </p:nvSpPr>
        <p:spPr>
          <a:xfrm>
            <a:off x="1143000" y="5221069"/>
            <a:ext cx="7086600" cy="923330"/>
          </a:xfrm>
          <a:prstGeom prst="rect">
            <a:avLst/>
          </a:prstGeom>
          <a:noFill/>
        </p:spPr>
        <p:txBody>
          <a:bodyPr wrap="square" rtlCol="0">
            <a:spAutoFit/>
          </a:bodyPr>
          <a:lstStyle/>
          <a:p>
            <a:r>
              <a:rPr lang="en-US" dirty="0"/>
              <a:t>Spiro (2007). The relevance of a lifespan developmental approach to health. In </a:t>
            </a:r>
            <a:r>
              <a:rPr lang="en-US" i="1" dirty="0"/>
              <a:t>Handbook of Health Psychology and Aging </a:t>
            </a:r>
          </a:p>
        </p:txBody>
      </p:sp>
    </p:spTree>
    <p:extLst>
      <p:ext uri="{BB962C8B-B14F-4D97-AF65-F5344CB8AC3E}">
        <p14:creationId xmlns:p14="http://schemas.microsoft.com/office/powerpoint/2010/main" val="7707445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258645" y="2371725"/>
            <a:ext cx="6637468" cy="1362075"/>
          </a:xfrm>
        </p:spPr>
        <p:txBody>
          <a:bodyPr>
            <a:normAutofit fontScale="90000"/>
          </a:bodyPr>
          <a:lstStyle/>
          <a:p>
            <a:r>
              <a:rPr lang="en-US" dirty="0" smtClean="0"/>
              <a:t>Developmental Transitions, Stress and Health</a:t>
            </a:r>
            <a:endParaRPr lang="en-US" dirty="0"/>
          </a:p>
        </p:txBody>
      </p:sp>
    </p:spTree>
    <p:extLst>
      <p:ext uri="{BB962C8B-B14F-4D97-AF65-F5344CB8AC3E}">
        <p14:creationId xmlns:p14="http://schemas.microsoft.com/office/powerpoint/2010/main" val="42797866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043490" y="838200"/>
            <a:ext cx="7024744" cy="722864"/>
          </a:xfrm>
        </p:spPr>
        <p:txBody>
          <a:bodyPr/>
          <a:lstStyle/>
          <a:p>
            <a:r>
              <a:rPr lang="en-US" dirty="0"/>
              <a:t>Developmental Transitions</a:t>
            </a:r>
          </a:p>
        </p:txBody>
      </p:sp>
      <p:sp>
        <p:nvSpPr>
          <p:cNvPr id="27651" name="Rectangle 3"/>
          <p:cNvSpPr>
            <a:spLocks noGrp="1" noChangeArrowheads="1"/>
          </p:cNvSpPr>
          <p:nvPr>
            <p:ph idx="1"/>
          </p:nvPr>
        </p:nvSpPr>
        <p:spPr>
          <a:xfrm>
            <a:off x="1043492" y="1905000"/>
            <a:ext cx="6777317" cy="3508977"/>
          </a:xfrm>
        </p:spPr>
        <p:txBody>
          <a:bodyPr>
            <a:normAutofit fontScale="85000" lnSpcReduction="20000"/>
          </a:bodyPr>
          <a:lstStyle/>
          <a:p>
            <a:r>
              <a:rPr lang="en-US" sz="2800" dirty="0"/>
              <a:t>Developmental transitions:</a:t>
            </a:r>
          </a:p>
          <a:p>
            <a:pPr lvl="1"/>
            <a:r>
              <a:rPr lang="en-US" sz="2400" dirty="0">
                <a:effectLst>
                  <a:outerShdw blurRad="38100" dist="38100" dir="2700000" algn="tl">
                    <a:srgbClr val="000000">
                      <a:alpha val="43137"/>
                    </a:srgbClr>
                  </a:outerShdw>
                </a:effectLst>
              </a:rPr>
              <a:t>“paths that connect us to transformed physical, mental, and social selves” </a:t>
            </a:r>
            <a:r>
              <a:rPr lang="en-US" sz="2400" dirty="0"/>
              <a:t>(</a:t>
            </a:r>
            <a:r>
              <a:rPr lang="en-US" sz="2400" dirty="0" err="1"/>
              <a:t>Schulenberg</a:t>
            </a:r>
            <a:r>
              <a:rPr lang="en-US" sz="2400" dirty="0"/>
              <a:t> et al, 1999)</a:t>
            </a:r>
          </a:p>
          <a:p>
            <a:r>
              <a:rPr lang="en-US" sz="2800" dirty="0"/>
              <a:t>Assume some degree of discontinuity in </a:t>
            </a:r>
            <a:r>
              <a:rPr lang="en-US" sz="2800" dirty="0" smtClean="0"/>
              <a:t>development</a:t>
            </a:r>
          </a:p>
          <a:p>
            <a:r>
              <a:rPr lang="en-US" sz="2800" dirty="0" smtClean="0"/>
              <a:t>Concurrently also requires connectedness</a:t>
            </a:r>
            <a:endParaRPr lang="en-US" sz="2800" dirty="0"/>
          </a:p>
          <a:p>
            <a:r>
              <a:rPr lang="en-US" sz="2800" dirty="0"/>
              <a:t>Involve all domains of development</a:t>
            </a:r>
          </a:p>
          <a:p>
            <a:pPr lvl="1"/>
            <a:r>
              <a:rPr lang="en-US" sz="2400" dirty="0"/>
              <a:t>Physical</a:t>
            </a:r>
          </a:p>
          <a:p>
            <a:pPr lvl="1"/>
            <a:r>
              <a:rPr lang="en-US" sz="2400" dirty="0"/>
              <a:t>Cognitive</a:t>
            </a:r>
          </a:p>
          <a:p>
            <a:pPr lvl="1"/>
            <a:r>
              <a:rPr lang="en-US" sz="2400" dirty="0"/>
              <a:t>Psychosocial</a:t>
            </a:r>
          </a:p>
        </p:txBody>
      </p:sp>
    </p:spTree>
    <p:extLst>
      <p:ext uri="{BB962C8B-B14F-4D97-AF65-F5344CB8AC3E}">
        <p14:creationId xmlns:p14="http://schemas.microsoft.com/office/powerpoint/2010/main" val="3136945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a:xfrm>
            <a:off x="990600" y="762000"/>
            <a:ext cx="7024744" cy="951464"/>
          </a:xfrm>
        </p:spPr>
        <p:txBody>
          <a:bodyPr>
            <a:normAutofit/>
          </a:bodyPr>
          <a:lstStyle/>
          <a:p>
            <a:r>
              <a:rPr lang="en-US" sz="2800" dirty="0"/>
              <a:t>Models of the Relation of Developmental Transitions &amp; Health</a:t>
            </a:r>
          </a:p>
        </p:txBody>
      </p:sp>
      <p:sp>
        <p:nvSpPr>
          <p:cNvPr id="124931" name="Rectangle 3"/>
          <p:cNvSpPr>
            <a:spLocks noGrp="1" noChangeArrowheads="1"/>
          </p:cNvSpPr>
          <p:nvPr>
            <p:ph idx="1"/>
          </p:nvPr>
        </p:nvSpPr>
        <p:spPr>
          <a:xfrm>
            <a:off x="609601" y="1828800"/>
            <a:ext cx="7620000" cy="3962400"/>
          </a:xfrm>
        </p:spPr>
        <p:txBody>
          <a:bodyPr>
            <a:normAutofit fontScale="85000" lnSpcReduction="20000"/>
          </a:bodyPr>
          <a:lstStyle/>
          <a:p>
            <a:pPr marL="533400" indent="-533400">
              <a:lnSpc>
                <a:spcPct val="90000"/>
              </a:lnSpc>
              <a:buFont typeface="Wingdings" pitchFamily="2" charset="2"/>
              <a:buAutoNum type="arabicPeriod"/>
            </a:pPr>
            <a:r>
              <a:rPr lang="en-US" sz="2800" dirty="0"/>
              <a:t>Health risk is a consequence of experiencing developmental </a:t>
            </a:r>
            <a:r>
              <a:rPr lang="en-US" sz="2800" dirty="0" smtClean="0"/>
              <a:t>transition</a:t>
            </a:r>
          </a:p>
          <a:p>
            <a:pPr marL="533400" indent="-533400">
              <a:lnSpc>
                <a:spcPct val="90000"/>
              </a:lnSpc>
              <a:buFont typeface="Wingdings" pitchFamily="2" charset="2"/>
              <a:buAutoNum type="arabicPeriod"/>
            </a:pPr>
            <a:endParaRPr lang="en-US" sz="2800" dirty="0"/>
          </a:p>
          <a:p>
            <a:pPr marL="533400" indent="-533400">
              <a:lnSpc>
                <a:spcPct val="90000"/>
              </a:lnSpc>
              <a:buFont typeface="Wingdings" pitchFamily="2" charset="2"/>
              <a:buAutoNum type="arabicPeriod"/>
            </a:pPr>
            <a:r>
              <a:rPr lang="en-US" sz="2800" dirty="0"/>
              <a:t>Development alters the match between individual desires / needs and </a:t>
            </a:r>
            <a:r>
              <a:rPr lang="en-US" sz="2800" dirty="0" smtClean="0"/>
              <a:t>context</a:t>
            </a:r>
          </a:p>
          <a:p>
            <a:pPr marL="533400" indent="-533400">
              <a:lnSpc>
                <a:spcPct val="90000"/>
              </a:lnSpc>
              <a:buFont typeface="Wingdings" pitchFamily="2" charset="2"/>
              <a:buAutoNum type="arabicPeriod"/>
            </a:pPr>
            <a:endParaRPr lang="en-US" sz="2800" dirty="0"/>
          </a:p>
          <a:p>
            <a:pPr marL="533400" indent="-533400">
              <a:lnSpc>
                <a:spcPct val="90000"/>
              </a:lnSpc>
              <a:buFont typeface="Wingdings" pitchFamily="2" charset="2"/>
              <a:buAutoNum type="arabicPeriod"/>
            </a:pPr>
            <a:r>
              <a:rPr lang="en-US" sz="2800" dirty="0"/>
              <a:t>Health-risk and </a:t>
            </a:r>
            <a:r>
              <a:rPr lang="en-US" sz="2800" dirty="0" smtClean="0"/>
              <a:t>health-enhancing </a:t>
            </a:r>
            <a:r>
              <a:rPr lang="en-US" sz="2800" dirty="0" err="1" smtClean="0"/>
              <a:t>behaviours</a:t>
            </a:r>
            <a:r>
              <a:rPr lang="en-US" sz="2800" dirty="0" smtClean="0"/>
              <a:t> </a:t>
            </a:r>
            <a:r>
              <a:rPr lang="en-US" sz="2800" dirty="0"/>
              <a:t>as components of negotiating developmental </a:t>
            </a:r>
            <a:r>
              <a:rPr lang="en-US" sz="2800" dirty="0" smtClean="0"/>
              <a:t>transition</a:t>
            </a:r>
          </a:p>
          <a:p>
            <a:pPr marL="533400" indent="-533400">
              <a:lnSpc>
                <a:spcPct val="90000"/>
              </a:lnSpc>
              <a:buFont typeface="Wingdings" pitchFamily="2" charset="2"/>
              <a:buAutoNum type="arabicPeriod"/>
            </a:pPr>
            <a:endParaRPr lang="en-US" sz="2800" dirty="0"/>
          </a:p>
          <a:p>
            <a:pPr marL="533400" indent="-533400">
              <a:lnSpc>
                <a:spcPct val="90000"/>
              </a:lnSpc>
              <a:buFont typeface="Wingdings" pitchFamily="2" charset="2"/>
              <a:buAutoNum type="arabicPeriod"/>
            </a:pPr>
            <a:r>
              <a:rPr lang="en-US" sz="2800" dirty="0"/>
              <a:t>Developmental transition exacerbates health risk status</a:t>
            </a:r>
            <a:r>
              <a:rPr lang="en-US" sz="2800" dirty="0" smtClean="0"/>
              <a:t>.</a:t>
            </a:r>
          </a:p>
          <a:p>
            <a:pPr marL="533400" indent="-533400" algn="r">
              <a:lnSpc>
                <a:spcPct val="90000"/>
              </a:lnSpc>
              <a:buNone/>
            </a:pPr>
            <a:r>
              <a:rPr lang="en-CA" sz="2200" dirty="0" smtClean="0"/>
              <a:t>  </a:t>
            </a:r>
            <a:r>
              <a:rPr lang="en-CA" sz="2200" dirty="0" err="1" smtClean="0"/>
              <a:t>Schulenberg</a:t>
            </a:r>
            <a:r>
              <a:rPr lang="en-CA" sz="2200" dirty="0" smtClean="0"/>
              <a:t> et al (1997) </a:t>
            </a:r>
            <a:endParaRPr lang="en-US" sz="2200" dirty="0" smtClean="0"/>
          </a:p>
          <a:p>
            <a:pPr marL="533400" indent="-533400" algn="r">
              <a:lnSpc>
                <a:spcPct val="90000"/>
              </a:lnSpc>
              <a:buFont typeface="Wingdings" pitchFamily="2" charset="2"/>
              <a:buAutoNum type="arabicPeriod"/>
            </a:pPr>
            <a:endParaRPr lang="en-US" sz="2800" dirty="0"/>
          </a:p>
        </p:txBody>
      </p:sp>
    </p:spTree>
    <p:extLst>
      <p:ext uri="{BB962C8B-B14F-4D97-AF65-F5344CB8AC3E}">
        <p14:creationId xmlns:p14="http://schemas.microsoft.com/office/powerpoint/2010/main" val="12014548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43490" y="685800"/>
            <a:ext cx="7024744" cy="1066800"/>
          </a:xfrm>
        </p:spPr>
        <p:txBody>
          <a:bodyPr>
            <a:normAutofit/>
          </a:bodyPr>
          <a:lstStyle/>
          <a:p>
            <a:r>
              <a:rPr lang="en-US" sz="2800" dirty="0" smtClean="0"/>
              <a:t>Health risk is a consequence of experiencing developmental transition</a:t>
            </a:r>
            <a:endParaRPr lang="en-CA" sz="2800" dirty="0"/>
          </a:p>
        </p:txBody>
      </p:sp>
      <p:sp>
        <p:nvSpPr>
          <p:cNvPr id="2" name="Content Placeholder 1"/>
          <p:cNvSpPr>
            <a:spLocks noGrp="1"/>
          </p:cNvSpPr>
          <p:nvPr>
            <p:ph idx="1"/>
          </p:nvPr>
        </p:nvSpPr>
        <p:spPr>
          <a:xfrm>
            <a:off x="685800" y="1905000"/>
            <a:ext cx="8001000" cy="4114800"/>
          </a:xfrm>
        </p:spPr>
        <p:txBody>
          <a:bodyPr>
            <a:noAutofit/>
          </a:bodyPr>
          <a:lstStyle/>
          <a:p>
            <a:pPr>
              <a:buNone/>
            </a:pPr>
            <a:r>
              <a:rPr lang="en-CA" sz="2000" b="1" dirty="0" smtClean="0"/>
              <a:t>Health Risk:</a:t>
            </a:r>
          </a:p>
          <a:p>
            <a:r>
              <a:rPr lang="en-CA" sz="2000" dirty="0" smtClean="0"/>
              <a:t>due to increased stress and is not inevitable</a:t>
            </a:r>
          </a:p>
          <a:p>
            <a:r>
              <a:rPr lang="en-CA" sz="2000" dirty="0" smtClean="0"/>
              <a:t>only if additional stress greater than current coping capacity</a:t>
            </a:r>
          </a:p>
          <a:p>
            <a:r>
              <a:rPr lang="en-CA" sz="2000" dirty="0" smtClean="0"/>
              <a:t>If the stress becomes overwhelming, health may be affected: </a:t>
            </a:r>
          </a:p>
          <a:p>
            <a:pPr marL="850392" lvl="1" indent="-457200">
              <a:buFont typeface="+mj-lt"/>
              <a:buAutoNum type="arabicPeriod"/>
            </a:pPr>
            <a:r>
              <a:rPr lang="en-CA" sz="2000" dirty="0" smtClean="0"/>
              <a:t>wear and tear associated with an excessive </a:t>
            </a:r>
            <a:r>
              <a:rPr lang="en-CA" sz="2000" dirty="0" err="1" smtClean="0"/>
              <a:t>allostatic</a:t>
            </a:r>
            <a:r>
              <a:rPr lang="en-CA" sz="2000" dirty="0" smtClean="0"/>
              <a:t>  load (</a:t>
            </a:r>
            <a:r>
              <a:rPr lang="en-CA" sz="2000" dirty="0" err="1" smtClean="0"/>
              <a:t>Insel</a:t>
            </a:r>
            <a:r>
              <a:rPr lang="en-CA" sz="2000" dirty="0" smtClean="0"/>
              <a:t> and Roth, 2006). </a:t>
            </a:r>
          </a:p>
          <a:p>
            <a:pPr marL="850392" lvl="1" indent="-457200">
              <a:buFont typeface="+mj-lt"/>
              <a:buAutoNum type="arabicPeriod"/>
            </a:pPr>
            <a:r>
              <a:rPr lang="en-CA" sz="2000" dirty="0" smtClean="0"/>
              <a:t>individual may initiate health risk behaviours to cope. </a:t>
            </a:r>
            <a:endParaRPr lang="en-CA" sz="2000" dirty="0" smtClean="0"/>
          </a:p>
          <a:p>
            <a:pPr marL="393192" lvl="1" indent="0">
              <a:buNone/>
            </a:pPr>
            <a:r>
              <a:rPr lang="en-CA" sz="2000" i="1" dirty="0"/>
              <a:t>greatest risk </a:t>
            </a:r>
            <a:r>
              <a:rPr lang="en-CA" sz="2000" dirty="0"/>
              <a:t>if transition in multiple domains simultaneously</a:t>
            </a:r>
            <a:r>
              <a:rPr lang="en-CA" sz="2000" dirty="0" smtClean="0"/>
              <a:t>.</a:t>
            </a:r>
            <a:endParaRPr lang="en-CA" sz="2000" dirty="0" smtClean="0"/>
          </a:p>
          <a:p>
            <a:pPr algn="r">
              <a:buNone/>
            </a:pPr>
            <a:r>
              <a:rPr lang="en-CA" sz="2000" dirty="0" err="1" smtClean="0"/>
              <a:t>Schulenberg</a:t>
            </a:r>
            <a:r>
              <a:rPr lang="en-CA" sz="2000" dirty="0" smtClean="0"/>
              <a:t> et al (1997) </a:t>
            </a:r>
            <a:endParaRPr lang="en-CA" sz="2000" dirty="0"/>
          </a:p>
        </p:txBody>
      </p:sp>
    </p:spTree>
    <p:extLst>
      <p:ext uri="{BB962C8B-B14F-4D97-AF65-F5344CB8AC3E}">
        <p14:creationId xmlns:p14="http://schemas.microsoft.com/office/powerpoint/2010/main" val="316330023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43490" y="990600"/>
            <a:ext cx="7024744" cy="1027664"/>
          </a:xfrm>
        </p:spPr>
        <p:txBody>
          <a:bodyPr>
            <a:normAutofit/>
          </a:bodyPr>
          <a:lstStyle/>
          <a:p>
            <a:r>
              <a:rPr lang="en-US" sz="2800" dirty="0" smtClean="0">
                <a:effectLst>
                  <a:outerShdw blurRad="38100" dist="38100" dir="2700000" algn="tl">
                    <a:srgbClr val="000000">
                      <a:alpha val="43137"/>
                    </a:srgbClr>
                  </a:outerShdw>
                </a:effectLst>
              </a:rPr>
              <a:t>Health risk is a consequence of experiencing developmental transition</a:t>
            </a:r>
            <a:endParaRPr lang="en-CA" sz="2800" dirty="0">
              <a:effectLst>
                <a:outerShdw blurRad="38100" dist="38100" dir="2700000" algn="tl">
                  <a:srgbClr val="000000">
                    <a:alpha val="43137"/>
                  </a:srgbClr>
                </a:outerShdw>
              </a:effectLst>
            </a:endParaRPr>
          </a:p>
        </p:txBody>
      </p:sp>
      <p:sp>
        <p:nvSpPr>
          <p:cNvPr id="2" name="Content Placeholder 1"/>
          <p:cNvSpPr>
            <a:spLocks noGrp="1"/>
          </p:cNvSpPr>
          <p:nvPr>
            <p:ph idx="1"/>
          </p:nvPr>
        </p:nvSpPr>
        <p:spPr>
          <a:xfrm>
            <a:off x="685800" y="2209800"/>
            <a:ext cx="8001000" cy="2819400"/>
          </a:xfrm>
        </p:spPr>
        <p:txBody>
          <a:bodyPr>
            <a:noAutofit/>
          </a:bodyPr>
          <a:lstStyle/>
          <a:p>
            <a:pPr>
              <a:buNone/>
            </a:pPr>
            <a:r>
              <a:rPr lang="en-CA" sz="2000" b="1" dirty="0" smtClean="0"/>
              <a:t>Interventions:</a:t>
            </a:r>
          </a:p>
          <a:p>
            <a:pPr lvl="1"/>
            <a:r>
              <a:rPr lang="en-CA" sz="1800" dirty="0" smtClean="0"/>
              <a:t>increase coping capacity, increase coping supports, alter the timing of transitions. </a:t>
            </a:r>
          </a:p>
          <a:p>
            <a:pPr>
              <a:buNone/>
            </a:pPr>
            <a:endParaRPr lang="en-CA" sz="2000" b="1" dirty="0" smtClean="0"/>
          </a:p>
          <a:p>
            <a:pPr>
              <a:buNone/>
            </a:pPr>
            <a:endParaRPr lang="en-CA" sz="2000" b="1" dirty="0"/>
          </a:p>
          <a:p>
            <a:pPr>
              <a:buNone/>
            </a:pPr>
            <a:r>
              <a:rPr lang="en-CA" sz="2000" b="1" dirty="0" smtClean="0"/>
              <a:t>Health Opportunity:</a:t>
            </a:r>
          </a:p>
          <a:p>
            <a:r>
              <a:rPr lang="en-CA" sz="1800" dirty="0" smtClean="0"/>
              <a:t>Increasing coping capacity assist in subsequent transitions</a:t>
            </a:r>
          </a:p>
          <a:p>
            <a:pPr algn="r">
              <a:buNone/>
            </a:pPr>
            <a:r>
              <a:rPr lang="en-CA" sz="1800" dirty="0" err="1" smtClean="0"/>
              <a:t>Schulenberg</a:t>
            </a:r>
            <a:r>
              <a:rPr lang="en-CA" sz="1800" dirty="0" smtClean="0"/>
              <a:t> et al (1997) </a:t>
            </a:r>
            <a:endParaRPr lang="en-CA" sz="1800" dirty="0"/>
          </a:p>
        </p:txBody>
      </p:sp>
    </p:spTree>
    <p:extLst>
      <p:ext uri="{BB962C8B-B14F-4D97-AF65-F5344CB8AC3E}">
        <p14:creationId xmlns:p14="http://schemas.microsoft.com/office/powerpoint/2010/main" val="38430069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533400"/>
            <a:ext cx="7467600" cy="1066800"/>
          </a:xfrm>
        </p:spPr>
        <p:txBody>
          <a:bodyPr>
            <a:normAutofit/>
          </a:bodyPr>
          <a:lstStyle/>
          <a:p>
            <a:r>
              <a:rPr lang="en-US" sz="2800" dirty="0" smtClean="0"/>
              <a:t>Development alters the match between individual desires / needs and context</a:t>
            </a:r>
            <a:endParaRPr lang="en-CA" sz="2800" dirty="0"/>
          </a:p>
        </p:txBody>
      </p:sp>
      <p:sp>
        <p:nvSpPr>
          <p:cNvPr id="2" name="Content Placeholder 1"/>
          <p:cNvSpPr>
            <a:spLocks noGrp="1"/>
          </p:cNvSpPr>
          <p:nvPr>
            <p:ph idx="1"/>
          </p:nvPr>
        </p:nvSpPr>
        <p:spPr>
          <a:xfrm>
            <a:off x="381000" y="1905000"/>
            <a:ext cx="8458200" cy="3886200"/>
          </a:xfrm>
        </p:spPr>
        <p:txBody>
          <a:bodyPr>
            <a:normAutofit/>
          </a:bodyPr>
          <a:lstStyle/>
          <a:p>
            <a:r>
              <a:rPr lang="en-CA" sz="2000" dirty="0" smtClean="0"/>
              <a:t>Change in system or in individual changes degree of ‘fit’ between the individual-in-transition and his or her context.</a:t>
            </a:r>
          </a:p>
          <a:p>
            <a:pPr>
              <a:buNone/>
            </a:pPr>
            <a:r>
              <a:rPr lang="en-CA" sz="2000" b="1" dirty="0" smtClean="0"/>
              <a:t>Health Risk: </a:t>
            </a:r>
          </a:p>
          <a:p>
            <a:r>
              <a:rPr lang="en-CA" sz="2000" dirty="0" smtClean="0"/>
              <a:t>A mismatch could result in frustration</a:t>
            </a:r>
          </a:p>
          <a:p>
            <a:pPr>
              <a:buNone/>
            </a:pPr>
            <a:endParaRPr lang="en-CA" sz="2000" b="1" dirty="0" smtClean="0"/>
          </a:p>
          <a:p>
            <a:pPr>
              <a:buNone/>
            </a:pPr>
            <a:r>
              <a:rPr lang="en-CA" sz="2000" i="1" dirty="0" smtClean="0"/>
              <a:t>Example</a:t>
            </a:r>
          </a:p>
          <a:p>
            <a:r>
              <a:rPr lang="en-CA" sz="2000" dirty="0" smtClean="0"/>
              <a:t>Toddler’s parents do not allow opportunities for safe exploration of the environment  		frustration /stress </a:t>
            </a:r>
          </a:p>
          <a:p>
            <a:pPr>
              <a:buNone/>
            </a:pPr>
            <a:endParaRPr lang="en-CA" sz="2000" b="1" dirty="0" smtClean="0"/>
          </a:p>
          <a:p>
            <a:pPr algn="r">
              <a:buNone/>
            </a:pPr>
            <a:r>
              <a:rPr lang="en-CA" sz="1800" dirty="0" err="1" smtClean="0"/>
              <a:t>Schulenberg</a:t>
            </a:r>
            <a:r>
              <a:rPr lang="en-CA" sz="1800" dirty="0" smtClean="0"/>
              <a:t> et al (1997) </a:t>
            </a:r>
          </a:p>
          <a:p>
            <a:endParaRPr lang="en-CA" sz="600" dirty="0"/>
          </a:p>
        </p:txBody>
      </p:sp>
      <p:cxnSp>
        <p:nvCxnSpPr>
          <p:cNvPr id="5" name="Straight Arrow Connector 4"/>
          <p:cNvCxnSpPr/>
          <p:nvPr/>
        </p:nvCxnSpPr>
        <p:spPr>
          <a:xfrm>
            <a:off x="3429000" y="4572000"/>
            <a:ext cx="12954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263319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533400"/>
            <a:ext cx="7467600" cy="1066800"/>
          </a:xfrm>
        </p:spPr>
        <p:txBody>
          <a:bodyPr>
            <a:normAutofit/>
          </a:bodyPr>
          <a:lstStyle/>
          <a:p>
            <a:r>
              <a:rPr lang="en-US" sz="2800" dirty="0" smtClean="0"/>
              <a:t>Development alters the match between individual desires / needs and context</a:t>
            </a:r>
            <a:endParaRPr lang="en-CA" sz="2800" dirty="0"/>
          </a:p>
        </p:txBody>
      </p:sp>
      <p:sp>
        <p:nvSpPr>
          <p:cNvPr id="2" name="Content Placeholder 1"/>
          <p:cNvSpPr>
            <a:spLocks noGrp="1"/>
          </p:cNvSpPr>
          <p:nvPr>
            <p:ph idx="1"/>
          </p:nvPr>
        </p:nvSpPr>
        <p:spPr>
          <a:xfrm>
            <a:off x="457200" y="1752600"/>
            <a:ext cx="8458200" cy="4038600"/>
          </a:xfrm>
        </p:spPr>
        <p:txBody>
          <a:bodyPr>
            <a:normAutofit fontScale="55000" lnSpcReduction="20000"/>
          </a:bodyPr>
          <a:lstStyle/>
          <a:p>
            <a:pPr>
              <a:buNone/>
            </a:pPr>
            <a:r>
              <a:rPr lang="en-CA" sz="4200" b="1" dirty="0" smtClean="0"/>
              <a:t>Interventions </a:t>
            </a:r>
          </a:p>
          <a:p>
            <a:pPr>
              <a:buNone/>
            </a:pPr>
            <a:r>
              <a:rPr lang="en-CA" sz="4200" dirty="0" smtClean="0"/>
              <a:t>to increase match between needs and context</a:t>
            </a:r>
          </a:p>
          <a:p>
            <a:pPr>
              <a:buNone/>
            </a:pPr>
            <a:endParaRPr lang="en-CA" sz="4200" b="1" dirty="0"/>
          </a:p>
          <a:p>
            <a:pPr>
              <a:buNone/>
            </a:pPr>
            <a:r>
              <a:rPr lang="en-CA" sz="4200" b="1" dirty="0" smtClean="0"/>
              <a:t>Health Opportunity: </a:t>
            </a:r>
            <a:endParaRPr lang="en-CA" sz="4200" b="1" dirty="0"/>
          </a:p>
          <a:p>
            <a:r>
              <a:rPr lang="en-CA" sz="4200" dirty="0" smtClean="0"/>
              <a:t>An increase in fit may also result from the transition</a:t>
            </a:r>
            <a:endParaRPr lang="en-CA" sz="4200" dirty="0"/>
          </a:p>
          <a:p>
            <a:pPr marL="0" indent="0">
              <a:buNone/>
            </a:pPr>
            <a:endParaRPr lang="en-CA" sz="5900" dirty="0" smtClean="0"/>
          </a:p>
          <a:p>
            <a:pPr marL="0" indent="0">
              <a:buNone/>
            </a:pPr>
            <a:endParaRPr lang="en-CA" sz="5900" dirty="0"/>
          </a:p>
          <a:p>
            <a:pPr algn="r">
              <a:buNone/>
            </a:pPr>
            <a:endParaRPr lang="en-CA" sz="5900" dirty="0" smtClean="0"/>
          </a:p>
          <a:p>
            <a:pPr algn="r">
              <a:buNone/>
            </a:pPr>
            <a:r>
              <a:rPr lang="en-CA" sz="4200" dirty="0" err="1" smtClean="0"/>
              <a:t>Schulenberg</a:t>
            </a:r>
            <a:r>
              <a:rPr lang="en-CA" sz="4200" dirty="0" smtClean="0"/>
              <a:t> et al (1997) </a:t>
            </a:r>
          </a:p>
          <a:p>
            <a:endParaRPr lang="en-CA" dirty="0"/>
          </a:p>
        </p:txBody>
      </p:sp>
    </p:spTree>
    <p:extLst>
      <p:ext uri="{BB962C8B-B14F-4D97-AF65-F5344CB8AC3E}">
        <p14:creationId xmlns:p14="http://schemas.microsoft.com/office/powerpoint/2010/main" val="33919781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33400" y="503238"/>
            <a:ext cx="8229600" cy="944562"/>
          </a:xfrm>
        </p:spPr>
        <p:txBody>
          <a:bodyPr>
            <a:noAutofit/>
          </a:bodyPr>
          <a:lstStyle/>
          <a:p>
            <a:r>
              <a:rPr lang="en-US" sz="2400" dirty="0" smtClean="0"/>
              <a:t>Health-risk &amp; health-enhancing </a:t>
            </a:r>
            <a:r>
              <a:rPr lang="en-US" sz="2400" dirty="0" err="1" smtClean="0"/>
              <a:t>behaviours</a:t>
            </a:r>
            <a:r>
              <a:rPr lang="en-US" sz="2400" dirty="0" smtClean="0"/>
              <a:t> </a:t>
            </a:r>
            <a:r>
              <a:rPr lang="en-US" sz="2400" i="1" dirty="0" smtClean="0"/>
              <a:t>used</a:t>
            </a:r>
            <a:r>
              <a:rPr lang="en-US" sz="2400" dirty="0" smtClean="0"/>
              <a:t> to negotiate developmental transition</a:t>
            </a:r>
            <a:endParaRPr lang="en-CA" sz="2400" dirty="0"/>
          </a:p>
        </p:txBody>
      </p:sp>
      <p:sp>
        <p:nvSpPr>
          <p:cNvPr id="2" name="Content Placeholder 1"/>
          <p:cNvSpPr>
            <a:spLocks noGrp="1"/>
          </p:cNvSpPr>
          <p:nvPr>
            <p:ph idx="1"/>
          </p:nvPr>
        </p:nvSpPr>
        <p:spPr>
          <a:xfrm>
            <a:off x="381000" y="1447800"/>
            <a:ext cx="8610600" cy="4800600"/>
          </a:xfrm>
        </p:spPr>
        <p:txBody>
          <a:bodyPr>
            <a:noAutofit/>
          </a:bodyPr>
          <a:lstStyle/>
          <a:p>
            <a:pPr>
              <a:buNone/>
            </a:pPr>
            <a:r>
              <a:rPr lang="en-CA" sz="2000" b="1" dirty="0" smtClean="0">
                <a:latin typeface="Arial" charset="0"/>
              </a:rPr>
              <a:t>Health risk:</a:t>
            </a:r>
          </a:p>
          <a:p>
            <a:r>
              <a:rPr lang="en-CA" sz="2000" dirty="0" smtClean="0">
                <a:latin typeface="Arial" charset="0"/>
              </a:rPr>
              <a:t>health risk behaviour may be both constructive &amp; destructive</a:t>
            </a:r>
          </a:p>
          <a:p>
            <a:r>
              <a:rPr lang="en-CA" sz="2000" dirty="0" smtClean="0">
                <a:latin typeface="Arial" charset="0"/>
              </a:rPr>
              <a:t>Constructive</a:t>
            </a:r>
          </a:p>
          <a:p>
            <a:pPr lvl="1"/>
            <a:r>
              <a:rPr lang="en-CA" sz="2000" dirty="0" smtClean="0">
                <a:latin typeface="Arial" charset="0"/>
              </a:rPr>
              <a:t>exploratory behaviours of the toddler may serve a positive identity function and ease journey through transition</a:t>
            </a:r>
          </a:p>
          <a:p>
            <a:r>
              <a:rPr lang="en-CA" sz="2000" dirty="0" smtClean="0">
                <a:latin typeface="Arial" charset="0"/>
              </a:rPr>
              <a:t>Destructive </a:t>
            </a:r>
          </a:p>
          <a:p>
            <a:pPr lvl="1"/>
            <a:r>
              <a:rPr lang="en-CA" sz="2000" dirty="0" smtClean="0">
                <a:latin typeface="Arial" charset="0"/>
              </a:rPr>
              <a:t>the child encounters dangerous situations she is unable cognitively to navigate. </a:t>
            </a:r>
          </a:p>
          <a:p>
            <a:pPr>
              <a:buNone/>
            </a:pPr>
            <a:r>
              <a:rPr lang="en-CA" sz="2000" b="1" dirty="0" smtClean="0">
                <a:latin typeface="Arial" charset="0"/>
              </a:rPr>
              <a:t>Health opportunity:</a:t>
            </a:r>
          </a:p>
          <a:p>
            <a:r>
              <a:rPr lang="en-CA" sz="2000" dirty="0" smtClean="0">
                <a:latin typeface="Arial" charset="0"/>
              </a:rPr>
              <a:t>may result from negotiating a developmental transition. </a:t>
            </a:r>
          </a:p>
          <a:p>
            <a:pPr>
              <a:buNone/>
            </a:pPr>
            <a:r>
              <a:rPr lang="en-CA" sz="2000" i="1" dirty="0" smtClean="0">
                <a:latin typeface="Arial" charset="0"/>
              </a:rPr>
              <a:t>Example: </a:t>
            </a:r>
            <a:r>
              <a:rPr lang="en-CA" sz="2000" dirty="0" smtClean="0">
                <a:latin typeface="Arial" charset="0"/>
              </a:rPr>
              <a:t>tendency of young adults who are making the transition to parenthood to reduce use of alcohol and other substances. </a:t>
            </a:r>
          </a:p>
          <a:p>
            <a:pPr algn="r">
              <a:buNone/>
            </a:pPr>
            <a:endParaRPr lang="en-CA" sz="1400" dirty="0" smtClean="0">
              <a:latin typeface="Arial" charset="0"/>
            </a:endParaRPr>
          </a:p>
          <a:p>
            <a:pPr algn="r">
              <a:buNone/>
            </a:pPr>
            <a:r>
              <a:rPr lang="en-CA" sz="1400" dirty="0" smtClean="0">
                <a:latin typeface="Arial" charset="0"/>
              </a:rPr>
              <a:t>(</a:t>
            </a:r>
            <a:r>
              <a:rPr lang="en-CA" sz="1400" dirty="0" err="1" smtClean="0">
                <a:latin typeface="Arial" charset="0"/>
              </a:rPr>
              <a:t>Schulenberg</a:t>
            </a:r>
            <a:r>
              <a:rPr lang="en-CA" sz="1400" dirty="0" smtClean="0">
                <a:latin typeface="Arial" charset="0"/>
              </a:rPr>
              <a:t> et al, 1997); </a:t>
            </a:r>
            <a:endParaRPr lang="en-CA" sz="1400" dirty="0"/>
          </a:p>
        </p:txBody>
      </p:sp>
    </p:spTree>
    <p:extLst>
      <p:ext uri="{BB962C8B-B14F-4D97-AF65-F5344CB8AC3E}">
        <p14:creationId xmlns:p14="http://schemas.microsoft.com/office/powerpoint/2010/main" val="383642748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85800"/>
            <a:ext cx="8229600" cy="762000"/>
          </a:xfrm>
        </p:spPr>
        <p:txBody>
          <a:bodyPr>
            <a:noAutofit/>
          </a:bodyPr>
          <a:lstStyle/>
          <a:p>
            <a:r>
              <a:rPr lang="en-US" sz="2400" dirty="0" smtClean="0"/>
              <a:t>Health-risk &amp; health-enhancing </a:t>
            </a:r>
            <a:r>
              <a:rPr lang="en-US" sz="2400" dirty="0" err="1" smtClean="0"/>
              <a:t>behaviours</a:t>
            </a:r>
            <a:r>
              <a:rPr lang="en-US" sz="2400" dirty="0" smtClean="0"/>
              <a:t> </a:t>
            </a:r>
            <a:r>
              <a:rPr lang="en-US" sz="2400" i="1" dirty="0" smtClean="0"/>
              <a:t>used</a:t>
            </a:r>
            <a:r>
              <a:rPr lang="en-US" sz="2400" dirty="0" smtClean="0"/>
              <a:t> to negotiate developmental transition</a:t>
            </a:r>
            <a:endParaRPr lang="en-CA" sz="2400" dirty="0"/>
          </a:p>
        </p:txBody>
      </p:sp>
      <p:sp>
        <p:nvSpPr>
          <p:cNvPr id="2" name="Content Placeholder 1"/>
          <p:cNvSpPr>
            <a:spLocks noGrp="1"/>
          </p:cNvSpPr>
          <p:nvPr>
            <p:ph idx="1"/>
          </p:nvPr>
        </p:nvSpPr>
        <p:spPr>
          <a:xfrm>
            <a:off x="381000" y="1524000"/>
            <a:ext cx="8610600" cy="4953000"/>
          </a:xfrm>
        </p:spPr>
        <p:txBody>
          <a:bodyPr>
            <a:noAutofit/>
          </a:bodyPr>
          <a:lstStyle/>
          <a:p>
            <a:pPr>
              <a:buNone/>
            </a:pPr>
            <a:r>
              <a:rPr lang="en-CA" sz="2400" b="1" dirty="0" smtClean="0">
                <a:latin typeface="Arial" charset="0"/>
              </a:rPr>
              <a:t>Intervention goals:</a:t>
            </a:r>
          </a:p>
          <a:p>
            <a:pPr marL="0" indent="0">
              <a:buNone/>
            </a:pPr>
            <a:r>
              <a:rPr lang="en-CA" sz="2400" dirty="0" smtClean="0">
                <a:latin typeface="Arial" charset="0"/>
              </a:rPr>
              <a:t>1) encourage healthful activities to replace health-risk behaviour</a:t>
            </a:r>
          </a:p>
          <a:p>
            <a:pPr marL="0" indent="0">
              <a:buNone/>
            </a:pPr>
            <a:r>
              <a:rPr lang="en-CA" sz="2400" dirty="0" smtClean="0">
                <a:latin typeface="Arial" charset="0"/>
              </a:rPr>
              <a:t>2) reduce the risk associated with the health-risk behaviour. </a:t>
            </a:r>
          </a:p>
          <a:p>
            <a:pPr algn="r">
              <a:buNone/>
            </a:pPr>
            <a:r>
              <a:rPr lang="en-CA" sz="2800" dirty="0" smtClean="0">
                <a:latin typeface="Arial" charset="0"/>
              </a:rPr>
              <a:t>(</a:t>
            </a:r>
            <a:r>
              <a:rPr lang="en-CA" sz="2800" dirty="0" err="1" smtClean="0">
                <a:latin typeface="Arial" charset="0"/>
              </a:rPr>
              <a:t>Schulenberg</a:t>
            </a:r>
            <a:r>
              <a:rPr lang="en-CA" sz="2800" dirty="0" smtClean="0">
                <a:latin typeface="Arial" charset="0"/>
              </a:rPr>
              <a:t> et al, 1997); </a:t>
            </a:r>
            <a:endParaRPr lang="en-CA" sz="2800" dirty="0"/>
          </a:p>
        </p:txBody>
      </p:sp>
    </p:spTree>
    <p:extLst>
      <p:ext uri="{BB962C8B-B14F-4D97-AF65-F5344CB8AC3E}">
        <p14:creationId xmlns:p14="http://schemas.microsoft.com/office/powerpoint/2010/main" val="60478425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19932"/>
            <a:ext cx="8229600" cy="751668"/>
          </a:xfrm>
        </p:spPr>
        <p:txBody>
          <a:bodyPr>
            <a:normAutofit fontScale="90000"/>
          </a:bodyPr>
          <a:lstStyle/>
          <a:p>
            <a:r>
              <a:rPr lang="en-US" sz="2800" dirty="0" smtClean="0"/>
              <a:t>Developmental transition exacerbates health risk status</a:t>
            </a:r>
            <a:endParaRPr lang="en-CA" sz="2800" dirty="0"/>
          </a:p>
        </p:txBody>
      </p:sp>
      <p:sp>
        <p:nvSpPr>
          <p:cNvPr id="2" name="Content Placeholder 1"/>
          <p:cNvSpPr>
            <a:spLocks noGrp="1"/>
          </p:cNvSpPr>
          <p:nvPr>
            <p:ph idx="1"/>
          </p:nvPr>
        </p:nvSpPr>
        <p:spPr>
          <a:xfrm>
            <a:off x="457200" y="1371600"/>
            <a:ext cx="8229600" cy="5181600"/>
          </a:xfrm>
        </p:spPr>
        <p:txBody>
          <a:bodyPr>
            <a:noAutofit/>
          </a:bodyPr>
          <a:lstStyle/>
          <a:p>
            <a:r>
              <a:rPr lang="en-CA" sz="2000" dirty="0" smtClean="0"/>
              <a:t>transitions moderate the individual’s </a:t>
            </a:r>
            <a:r>
              <a:rPr lang="en-CA" sz="2000" b="1" dirty="0" smtClean="0"/>
              <a:t>ongoing</a:t>
            </a:r>
            <a:r>
              <a:rPr lang="en-CA" sz="2000" dirty="0" smtClean="0"/>
              <a:t> health risk status</a:t>
            </a:r>
          </a:p>
          <a:p>
            <a:r>
              <a:rPr lang="en-CA" sz="2000" dirty="0" smtClean="0"/>
              <a:t>like Erikson’s theory of psychosocial development</a:t>
            </a:r>
          </a:p>
          <a:p>
            <a:pPr lvl="1"/>
            <a:r>
              <a:rPr lang="en-CA" sz="2000" dirty="0" smtClean="0"/>
              <a:t>the way we deal with current transitions is dependent upon, or </a:t>
            </a:r>
            <a:r>
              <a:rPr lang="en-CA" sz="2000" b="1" dirty="0" smtClean="0"/>
              <a:t>connected with, </a:t>
            </a:r>
            <a:r>
              <a:rPr lang="en-CA" sz="2000" dirty="0" smtClean="0"/>
              <a:t>outcome of previous transitions. </a:t>
            </a:r>
          </a:p>
          <a:p>
            <a:pPr>
              <a:buNone/>
            </a:pPr>
            <a:r>
              <a:rPr lang="en-CA" sz="2000" b="1" dirty="0" smtClean="0"/>
              <a:t>Example</a:t>
            </a:r>
          </a:p>
          <a:p>
            <a:r>
              <a:rPr lang="en-CA" sz="2000" dirty="0" smtClean="0"/>
              <a:t>Toddler fails to develop sufficient autonomy and identity struggles with transition to full-time schooling</a:t>
            </a:r>
          </a:p>
          <a:p>
            <a:pPr>
              <a:buNone/>
            </a:pPr>
            <a:r>
              <a:rPr lang="en-CA" sz="2000" b="1" dirty="0" smtClean="0"/>
              <a:t>Interventions:</a:t>
            </a:r>
            <a:r>
              <a:rPr lang="en-CA" sz="2000" dirty="0" smtClean="0"/>
              <a:t> </a:t>
            </a:r>
          </a:p>
          <a:p>
            <a:r>
              <a:rPr lang="en-CA" sz="2000" dirty="0" smtClean="0"/>
              <a:t>1) provide support to the parenting dyad(s) to redirect the developmental path</a:t>
            </a:r>
          </a:p>
          <a:p>
            <a:r>
              <a:rPr lang="en-CA" sz="2000" dirty="0" smtClean="0"/>
              <a:t>2) provide alternate activities in the classroom that allow the child guided mastery experience </a:t>
            </a:r>
          </a:p>
          <a:p>
            <a:pPr algn="r">
              <a:buNone/>
            </a:pPr>
            <a:r>
              <a:rPr lang="en-CA" sz="1800" dirty="0" smtClean="0"/>
              <a:t>(</a:t>
            </a:r>
            <a:r>
              <a:rPr lang="en-CA" sz="1800" dirty="0" err="1" smtClean="0"/>
              <a:t>Schulenberg</a:t>
            </a:r>
            <a:r>
              <a:rPr lang="en-CA" sz="1800" dirty="0" smtClean="0"/>
              <a:t> et al, 1997).</a:t>
            </a:r>
            <a:endParaRPr lang="en-CA" sz="1800" dirty="0"/>
          </a:p>
        </p:txBody>
      </p:sp>
    </p:spTree>
    <p:extLst>
      <p:ext uri="{BB962C8B-B14F-4D97-AF65-F5344CB8AC3E}">
        <p14:creationId xmlns:p14="http://schemas.microsoft.com/office/powerpoint/2010/main" val="364804939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For Next Day / this Week:</a:t>
            </a:r>
            <a:endParaRPr lang="en-US" dirty="0"/>
          </a:p>
        </p:txBody>
      </p:sp>
      <p:sp>
        <p:nvSpPr>
          <p:cNvPr id="6" name="Content Placeholder 5"/>
          <p:cNvSpPr>
            <a:spLocks noGrp="1"/>
          </p:cNvSpPr>
          <p:nvPr>
            <p:ph idx="1"/>
          </p:nvPr>
        </p:nvSpPr>
        <p:spPr/>
        <p:txBody>
          <a:bodyPr>
            <a:normAutofit fontScale="92500" lnSpcReduction="10000"/>
          </a:bodyPr>
          <a:lstStyle/>
          <a:p>
            <a:r>
              <a:rPr lang="en-US" dirty="0" smtClean="0"/>
              <a:t>Read Chapter 3</a:t>
            </a:r>
          </a:p>
          <a:p>
            <a:r>
              <a:rPr lang="en-US" dirty="0" smtClean="0"/>
              <a:t>Sign in to </a:t>
            </a:r>
            <a:r>
              <a:rPr lang="en-US" dirty="0" err="1" smtClean="0"/>
              <a:t>MyVirtualLife</a:t>
            </a:r>
            <a:r>
              <a:rPr lang="en-US" dirty="0" smtClean="0"/>
              <a:t> and create your child and your ‘self’</a:t>
            </a:r>
          </a:p>
          <a:p>
            <a:pPr lvl="1"/>
            <a:r>
              <a:rPr lang="en-US" dirty="0" smtClean="0"/>
              <a:t>Be sure to link to the 220 course (view the video linked in the LEARN announcements for a how-to)</a:t>
            </a:r>
          </a:p>
          <a:p>
            <a:r>
              <a:rPr lang="en-US" dirty="0" smtClean="0"/>
              <a:t>Become involved in the LEARN discussion for this week</a:t>
            </a:r>
          </a:p>
          <a:p>
            <a:pPr lvl="1"/>
            <a:r>
              <a:rPr lang="en-US" dirty="0" smtClean="0"/>
              <a:t>Check out any tips posted by your TA for discussion board participation</a:t>
            </a:r>
            <a:endParaRPr lang="en-US" dirty="0"/>
          </a:p>
        </p:txBody>
      </p:sp>
    </p:spTree>
    <p:extLst>
      <p:ext uri="{BB962C8B-B14F-4D97-AF65-F5344CB8AC3E}">
        <p14:creationId xmlns:p14="http://schemas.microsoft.com/office/powerpoint/2010/main" val="4165809930"/>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PSNARRATION" val="27,1307116038,N:\course materials\220\2007\lectures\220_lifespandevelopmentaltheory_2007.ppc"/>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396</TotalTime>
  <Words>1443</Words>
  <Application>Microsoft Office PowerPoint</Application>
  <PresentationFormat>On-screen Show (4:3)</PresentationFormat>
  <Paragraphs>197</Paragraphs>
  <Slides>21</Slides>
  <Notes>17</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Austin</vt:lpstr>
      <vt:lpstr>Class 3: Lifespan Development and Health?</vt:lpstr>
      <vt:lpstr>Learning Goals</vt:lpstr>
      <vt:lpstr>Review: Definitions and Theories</vt:lpstr>
      <vt:lpstr>Health Defined</vt:lpstr>
      <vt:lpstr>Development as a Dynamic System</vt:lpstr>
      <vt:lpstr>Current Theory: The Epigenetic Framework</vt:lpstr>
      <vt:lpstr>Advantages of Context-Based Theories (CBT)</vt:lpstr>
      <vt:lpstr>Lifespan View of Development</vt:lpstr>
      <vt:lpstr>Successful Development</vt:lpstr>
      <vt:lpstr>PowerPoint Presentation</vt:lpstr>
      <vt:lpstr>Developmental Transitions, Stress and Health</vt:lpstr>
      <vt:lpstr>Developmental Transitions</vt:lpstr>
      <vt:lpstr>Models of the Relation of Developmental Transitions &amp; Health</vt:lpstr>
      <vt:lpstr>Health risk is a consequence of experiencing developmental transition</vt:lpstr>
      <vt:lpstr>Health risk is a consequence of experiencing developmental transition</vt:lpstr>
      <vt:lpstr>Development alters the match between individual desires / needs and context</vt:lpstr>
      <vt:lpstr>Development alters the match between individual desires / needs and context</vt:lpstr>
      <vt:lpstr>Health-risk &amp; health-enhancing behaviours used to negotiate developmental transition</vt:lpstr>
      <vt:lpstr>Health-risk &amp; health-enhancing behaviours used to negotiate developmental transition</vt:lpstr>
      <vt:lpstr>Developmental transition exacerbates health risk status</vt:lpstr>
      <vt:lpstr>For Next Day / this Week:</vt:lpstr>
    </vt:vector>
  </TitlesOfParts>
  <Company>University of Waterloo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Linda Jessup</dc:creator>
  <cp:lastModifiedBy>Gloria</cp:lastModifiedBy>
  <cp:revision>29</cp:revision>
  <dcterms:created xsi:type="dcterms:W3CDTF">2011-09-18T19:28:32Z</dcterms:created>
  <dcterms:modified xsi:type="dcterms:W3CDTF">2013-09-18T15:36:29Z</dcterms:modified>
</cp:coreProperties>
</file>