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44" autoAdjust="0"/>
    <p:restoredTop sz="94660"/>
  </p:normalViewPr>
  <p:slideViewPr>
    <p:cSldViewPr>
      <p:cViewPr>
        <p:scale>
          <a:sx n="76" d="100"/>
          <a:sy n="76" d="100"/>
        </p:scale>
        <p:origin x="-11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F6628-27E7-4EEE-A8CD-0345B1A09248}" type="datetimeFigureOut">
              <a:rPr lang="en-CA" smtClean="0"/>
              <a:t>14/03/2012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C2CA9-5A08-4344-828C-4E25C66DF2A9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46050" y="-160338"/>
            <a:ext cx="8540750" cy="1398588"/>
          </a:xfrm>
        </p:spPr>
        <p:txBody>
          <a:bodyPr anchor="b">
            <a:normAutofit/>
          </a:bodyPr>
          <a:lstStyle/>
          <a:p>
            <a:pPr algn="r"/>
            <a:r>
              <a:rPr lang="en-US" dirty="0"/>
              <a:t>Canadian Immigrants: Health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-1188640" y="4406676"/>
            <a:ext cx="8540750" cy="139858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Week 9, Lecture 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/>
          <p:cNvSpPr>
            <a:spLocks noGrp="1"/>
          </p:cNvSpPr>
          <p:nvPr>
            <p:ph type="title" idx="4294967295"/>
          </p:nvPr>
        </p:nvSpPr>
        <p:spPr>
          <a:xfrm>
            <a:off x="457200" y="287338"/>
            <a:ext cx="7391400" cy="815975"/>
          </a:xfrm>
        </p:spPr>
        <p:txBody>
          <a:bodyPr anchor="b"/>
          <a:lstStyle/>
          <a:p>
            <a:r>
              <a:rPr lang="en-US" dirty="0" smtClean="0"/>
              <a:t>The Game Plan</a:t>
            </a:r>
            <a:endParaRPr lang="en-US" dirty="0"/>
          </a:p>
        </p:txBody>
      </p:sp>
      <p:sp>
        <p:nvSpPr>
          <p:cNvPr id="23555" name="Content Placeholder 2"/>
          <p:cNvSpPr>
            <a:spLocks noGrp="1"/>
          </p:cNvSpPr>
          <p:nvPr>
            <p:ph sz="half" idx="4294967295"/>
          </p:nvPr>
        </p:nvSpPr>
        <p:spPr>
          <a:xfrm>
            <a:off x="457200" y="1330325"/>
            <a:ext cx="5029200" cy="4795838"/>
          </a:xfrm>
        </p:spPr>
        <p:txBody>
          <a:bodyPr>
            <a:normAutofit/>
          </a:bodyPr>
          <a:lstStyle/>
          <a:p>
            <a:pPr marL="228600" indent="-228600">
              <a:lnSpc>
                <a:spcPct val="90000"/>
              </a:lnSpc>
            </a:pPr>
            <a:r>
              <a:rPr lang="en-US" dirty="0" smtClean="0"/>
              <a:t>Announcements?</a:t>
            </a:r>
          </a:p>
          <a:p>
            <a:pPr marL="228600" indent="-228600">
              <a:lnSpc>
                <a:spcPct val="90000"/>
              </a:lnSpc>
            </a:pPr>
            <a:r>
              <a:rPr lang="en-US" dirty="0" smtClean="0"/>
              <a:t>Name that Tune!</a:t>
            </a:r>
          </a:p>
          <a:p>
            <a:pPr marL="228600" indent="-228600">
              <a:lnSpc>
                <a:spcPct val="90000"/>
              </a:lnSpc>
            </a:pPr>
            <a:r>
              <a:rPr lang="en-US" dirty="0" smtClean="0"/>
              <a:t>Immigrant health</a:t>
            </a:r>
          </a:p>
          <a:p>
            <a:pPr marL="228600" indent="-228600">
              <a:lnSpc>
                <a:spcPct val="90000"/>
              </a:lnSpc>
            </a:pPr>
            <a:r>
              <a:rPr lang="en-US" dirty="0" smtClean="0"/>
              <a:t>Mid-term</a:t>
            </a:r>
          </a:p>
          <a:p>
            <a:pPr marL="228600" indent="-228600">
              <a:lnSpc>
                <a:spcPct val="90000"/>
              </a:lnSpc>
            </a:pPr>
            <a:r>
              <a:rPr lang="en-US" dirty="0" smtClean="0"/>
              <a:t>Health assignment</a:t>
            </a:r>
          </a:p>
          <a:p>
            <a:pPr marL="228600" indent="-228600">
              <a:lnSpc>
                <a:spcPct val="90000"/>
              </a:lnSpc>
            </a:pPr>
            <a:r>
              <a:rPr lang="en-US" dirty="0" smtClean="0"/>
              <a:t>Take home messages</a:t>
            </a:r>
            <a:endParaRPr lang="en-US" sz="3600" dirty="0"/>
          </a:p>
          <a:p>
            <a:pPr marL="228600" indent="-228600">
              <a:lnSpc>
                <a:spcPct val="90000"/>
              </a:lnSpc>
            </a:pPr>
            <a:endParaRPr lang="en-US" sz="2700" dirty="0"/>
          </a:p>
          <a:p>
            <a:pPr marL="228600" indent="-228600">
              <a:lnSpc>
                <a:spcPct val="90000"/>
              </a:lnSpc>
            </a:pPr>
            <a:endParaRPr lang="en-US" sz="1700" dirty="0"/>
          </a:p>
        </p:txBody>
      </p:sp>
      <p:pic>
        <p:nvPicPr>
          <p:cNvPr id="1026" name="Picture 2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476672"/>
            <a:ext cx="1827886" cy="1504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/>
          <p:cNvSpPr>
            <a:spLocks noGrp="1"/>
          </p:cNvSpPr>
          <p:nvPr>
            <p:ph type="title" idx="4294967295"/>
          </p:nvPr>
        </p:nvSpPr>
        <p:spPr>
          <a:xfrm>
            <a:off x="457200" y="287338"/>
            <a:ext cx="7391400" cy="815975"/>
          </a:xfrm>
        </p:spPr>
        <p:txBody>
          <a:bodyPr anchor="b"/>
          <a:lstStyle/>
          <a:p>
            <a:r>
              <a:rPr lang="en-US"/>
              <a:t>Immigration and Canada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sz="half" idx="4294967295"/>
          </p:nvPr>
        </p:nvSpPr>
        <p:spPr>
          <a:xfrm>
            <a:off x="457200" y="1330325"/>
            <a:ext cx="5029200" cy="4795838"/>
          </a:xfrm>
        </p:spPr>
        <p:txBody>
          <a:bodyPr>
            <a:normAutofit/>
          </a:bodyPr>
          <a:lstStyle/>
          <a:p>
            <a:pPr marL="228600" indent="-228600">
              <a:lnSpc>
                <a:spcPct val="90000"/>
              </a:lnSpc>
            </a:pPr>
            <a:r>
              <a:rPr lang="en-US" sz="2700" dirty="0"/>
              <a:t>2006 census estimated 6,186,950 </a:t>
            </a:r>
            <a:r>
              <a:rPr lang="en-US" sz="2700" dirty="0" smtClean="0"/>
              <a:t> </a:t>
            </a:r>
            <a:r>
              <a:rPr lang="en-US" sz="2700" dirty="0" smtClean="0"/>
              <a:t>foreign </a:t>
            </a:r>
            <a:r>
              <a:rPr lang="en-US" sz="2700" dirty="0" smtClean="0"/>
              <a:t>-</a:t>
            </a:r>
            <a:r>
              <a:rPr lang="en-US" sz="2700" dirty="0"/>
              <a:t>born people in Canada (Stats. Can., 2007).</a:t>
            </a:r>
          </a:p>
          <a:p>
            <a:pPr marL="457200" lvl="1" indent="-228600">
              <a:lnSpc>
                <a:spcPct val="90000"/>
              </a:lnSpc>
            </a:pPr>
            <a:r>
              <a:rPr lang="en-US" sz="2800" dirty="0"/>
              <a:t>1,110,000 between January 2001 and May 2006.</a:t>
            </a:r>
          </a:p>
          <a:p>
            <a:pPr marL="228600" indent="-228600">
              <a:lnSpc>
                <a:spcPct val="90000"/>
              </a:lnSpc>
            </a:pPr>
            <a:r>
              <a:rPr lang="en-US" sz="2700" dirty="0"/>
              <a:t>Immigrants make up </a:t>
            </a:r>
            <a:r>
              <a:rPr lang="en-US" sz="2700" dirty="0" smtClean="0"/>
              <a:t>one fifth of </a:t>
            </a:r>
            <a:r>
              <a:rPr lang="en-US" sz="2700" dirty="0"/>
              <a:t>the total population.</a:t>
            </a:r>
          </a:p>
          <a:p>
            <a:pPr marL="457200" lvl="1" indent="-228600">
              <a:lnSpc>
                <a:spcPct val="90000"/>
              </a:lnSpc>
            </a:pPr>
            <a:r>
              <a:rPr lang="en-US" sz="2800" dirty="0"/>
              <a:t>Account for half of population growth (Lindsay &amp; </a:t>
            </a:r>
            <a:r>
              <a:rPr lang="en-US" sz="2800" dirty="0" err="1"/>
              <a:t>Almey</a:t>
            </a:r>
            <a:r>
              <a:rPr lang="en-US" sz="2800" dirty="0"/>
              <a:t>, 2005).</a:t>
            </a:r>
          </a:p>
          <a:p>
            <a:pPr marL="228600" indent="-228600">
              <a:lnSpc>
                <a:spcPct val="90000"/>
              </a:lnSpc>
            </a:pPr>
            <a:endParaRPr lang="en-US" sz="2700" dirty="0"/>
          </a:p>
          <a:p>
            <a:pPr marL="228600" indent="-228600">
              <a:lnSpc>
                <a:spcPct val="90000"/>
              </a:lnSpc>
            </a:pP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391400" cy="922338"/>
          </a:xfrm>
        </p:spPr>
        <p:txBody>
          <a:bodyPr anchor="b"/>
          <a:lstStyle/>
          <a:p>
            <a:r>
              <a:rPr lang="en-US"/>
              <a:t>Immigration and Canada Cont. </a:t>
            </a:r>
          </a:p>
        </p:txBody>
      </p:sp>
      <p:sp>
        <p:nvSpPr>
          <p:cNvPr id="71683" name="Content Placeholder 2"/>
          <p:cNvSpPr>
            <a:spLocks noGrp="1"/>
          </p:cNvSpPr>
          <p:nvPr>
            <p:ph sz="half" idx="4294967295"/>
          </p:nvPr>
        </p:nvSpPr>
        <p:spPr>
          <a:xfrm>
            <a:off x="457200" y="939800"/>
            <a:ext cx="5122912" cy="5918200"/>
          </a:xfrm>
        </p:spPr>
        <p:txBody>
          <a:bodyPr>
            <a:normAutofit/>
          </a:bodyPr>
          <a:lstStyle/>
          <a:p>
            <a:pPr marL="228600" indent="-228600"/>
            <a:r>
              <a:rPr lang="en-CA" sz="2800" dirty="0"/>
              <a:t>Categories: </a:t>
            </a:r>
            <a:r>
              <a:rPr lang="en-CA" sz="2800" dirty="0" smtClean="0"/>
              <a:t>    </a:t>
            </a:r>
            <a:r>
              <a:rPr lang="en-CA" sz="2800" dirty="0" smtClean="0"/>
              <a:t>independent </a:t>
            </a:r>
            <a:r>
              <a:rPr lang="en-CA" sz="2800" dirty="0" smtClean="0"/>
              <a:t>class </a:t>
            </a:r>
            <a:r>
              <a:rPr lang="en-CA" sz="2800" dirty="0"/>
              <a:t>(skilled worker or business immigrant), family class, and refugees and others (caregivers, retirees, etc.) (Hyman, 2007).</a:t>
            </a:r>
            <a:r>
              <a:rPr lang="en-US" sz="2800" dirty="0"/>
              <a:t> </a:t>
            </a:r>
          </a:p>
          <a:p>
            <a:pPr marL="228600" indent="-228600"/>
            <a:r>
              <a:rPr lang="en-US" sz="2800" dirty="0"/>
              <a:t>From </a:t>
            </a:r>
            <a:r>
              <a:rPr lang="en-US" sz="2800" dirty="0" smtClean="0"/>
              <a:t>Asia(1</a:t>
            </a:r>
            <a:r>
              <a:rPr lang="en-US" sz="2800" dirty="0"/>
              <a:t>), Europe (2), Central/South America/Caribbean (3), and Africa (4) (Stats. Can.).</a:t>
            </a:r>
          </a:p>
          <a:p>
            <a:pPr marL="228600" indent="-228600"/>
            <a:r>
              <a:rPr lang="en-US" sz="2800" dirty="0"/>
              <a:t>Majority of immigrant population in 2006 reported a mother tongue other than English or French (Stats. Can.).</a:t>
            </a:r>
          </a:p>
          <a:p>
            <a:pPr marL="228600" indent="-228600"/>
            <a:endParaRPr lang="en-US" sz="23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/>
          <p:cNvSpPr>
            <a:spLocks noGrp="1"/>
          </p:cNvSpPr>
          <p:nvPr>
            <p:ph type="title" idx="4294967295"/>
          </p:nvPr>
        </p:nvSpPr>
        <p:spPr>
          <a:xfrm>
            <a:off x="1303610" y="116632"/>
            <a:ext cx="6508750" cy="1143000"/>
          </a:xfrm>
        </p:spPr>
        <p:txBody>
          <a:bodyPr anchor="b"/>
          <a:lstStyle/>
          <a:p>
            <a:r>
              <a:rPr lang="en-US" dirty="0"/>
              <a:t>Canadian Immigrants </a:t>
            </a:r>
          </a:p>
        </p:txBody>
      </p:sp>
      <p:sp>
        <p:nvSpPr>
          <p:cNvPr id="72707" name="Content Placeholder 2"/>
          <p:cNvSpPr>
            <a:spLocks noGrp="1"/>
          </p:cNvSpPr>
          <p:nvPr>
            <p:ph idx="4294967295"/>
          </p:nvPr>
        </p:nvSpPr>
        <p:spPr>
          <a:xfrm>
            <a:off x="179512" y="1628775"/>
            <a:ext cx="8856984" cy="5760665"/>
          </a:xfrm>
        </p:spPr>
        <p:txBody>
          <a:bodyPr>
            <a:normAutofit/>
          </a:bodyPr>
          <a:lstStyle/>
          <a:p>
            <a:pPr marL="228600" indent="-228600"/>
            <a:r>
              <a:rPr lang="en-US" dirty="0"/>
              <a:t>Most immigrants from countries with different cultures</a:t>
            </a:r>
            <a:r>
              <a:rPr lang="en-US" dirty="0" smtClean="0"/>
              <a:t>, languages, </a:t>
            </a:r>
            <a:r>
              <a:rPr lang="en-US" dirty="0"/>
              <a:t>and health practices (</a:t>
            </a:r>
            <a:r>
              <a:rPr lang="en-US" dirty="0" err="1"/>
              <a:t>Pottie</a:t>
            </a:r>
            <a:r>
              <a:rPr lang="en-US" dirty="0"/>
              <a:t>, Ng, Spitzer, Mohammed, </a:t>
            </a:r>
            <a:r>
              <a:rPr lang="en-US" dirty="0" smtClean="0"/>
              <a:t>&amp; Glazier</a:t>
            </a:r>
            <a:r>
              <a:rPr lang="en-US" dirty="0"/>
              <a:t>, 2008). </a:t>
            </a:r>
          </a:p>
          <a:p>
            <a:pPr marL="457200" lvl="1" indent="-228600"/>
            <a:r>
              <a:rPr lang="en-US" sz="3200" dirty="0"/>
              <a:t>Culturally specific beliefs influence approaches to health and illness (</a:t>
            </a:r>
            <a:r>
              <a:rPr lang="en-US" sz="3200" dirty="0" err="1"/>
              <a:t>Newbold</a:t>
            </a:r>
            <a:r>
              <a:rPr lang="en-US" sz="3200" dirty="0"/>
              <a:t>, 2009).</a:t>
            </a:r>
          </a:p>
          <a:p>
            <a:pPr marL="228600" indent="-228600"/>
            <a:r>
              <a:rPr lang="en-US" dirty="0"/>
              <a:t>Face language barriers, cultural alienation, </a:t>
            </a:r>
            <a:r>
              <a:rPr lang="en-US" dirty="0" smtClean="0"/>
              <a:t>disparate gender ideologies, </a:t>
            </a:r>
            <a:r>
              <a:rPr lang="en-US" dirty="0"/>
              <a:t>and institutional barriers to health care and healthy living (</a:t>
            </a:r>
            <a:r>
              <a:rPr lang="en-US" dirty="0" err="1"/>
              <a:t>Pottie</a:t>
            </a:r>
            <a:r>
              <a:rPr lang="en-US" dirty="0"/>
              <a:t> et al</a:t>
            </a:r>
            <a:r>
              <a:rPr lang="en-US" dirty="0" smtClean="0"/>
              <a:t>., 2008).</a:t>
            </a:r>
            <a:endParaRPr lang="en-US" dirty="0"/>
          </a:p>
          <a:p>
            <a:pPr marL="228600" indent="-228600"/>
            <a:endParaRPr lang="en-US" sz="2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1"/>
          <p:cNvSpPr>
            <a:spLocks noGrp="1"/>
          </p:cNvSpPr>
          <p:nvPr>
            <p:ph type="title" idx="4294967295"/>
          </p:nvPr>
        </p:nvSpPr>
        <p:spPr>
          <a:xfrm>
            <a:off x="327025" y="342900"/>
            <a:ext cx="7391400" cy="1143000"/>
          </a:xfrm>
        </p:spPr>
        <p:txBody>
          <a:bodyPr anchor="b">
            <a:normAutofit fontScale="90000"/>
          </a:bodyPr>
          <a:lstStyle/>
          <a:p>
            <a:r>
              <a:rPr lang="en-US"/>
              <a:t>The Most Vulnerable Canadians?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sz="half" idx="4294967295"/>
          </p:nvPr>
        </p:nvSpPr>
        <p:spPr>
          <a:xfrm>
            <a:off x="179512" y="1340768"/>
            <a:ext cx="5076825" cy="5869185"/>
          </a:xfrm>
        </p:spPr>
        <p:txBody>
          <a:bodyPr>
            <a:normAutofit/>
          </a:bodyPr>
          <a:lstStyle/>
          <a:p>
            <a:pPr marL="228600" indent="-228600">
              <a:lnSpc>
                <a:spcPct val="90000"/>
              </a:lnSpc>
            </a:pPr>
            <a:r>
              <a:rPr lang="en-US" sz="2400" dirty="0"/>
              <a:t>Immigrants have differential health care </a:t>
            </a:r>
            <a:r>
              <a:rPr lang="en-US" sz="2400" dirty="0" smtClean="0"/>
              <a:t>utilization </a:t>
            </a:r>
            <a:r>
              <a:rPr lang="en-US" sz="2400" dirty="0" smtClean="0"/>
              <a:t>rates </a:t>
            </a:r>
            <a:r>
              <a:rPr lang="en-US" sz="2400" dirty="0"/>
              <a:t>and tend to receive poorer quality health services (</a:t>
            </a:r>
            <a:r>
              <a:rPr lang="en-US" sz="2400" dirty="0" err="1"/>
              <a:t>Newbold</a:t>
            </a:r>
            <a:r>
              <a:rPr lang="en-US" sz="2400" dirty="0"/>
              <a:t>).</a:t>
            </a:r>
          </a:p>
          <a:p>
            <a:pPr marL="228600" indent="-228600">
              <a:lnSpc>
                <a:spcPct val="90000"/>
              </a:lnSpc>
            </a:pPr>
            <a:r>
              <a:rPr lang="en-US" sz="2400" dirty="0"/>
              <a:t>Lower </a:t>
            </a:r>
            <a:r>
              <a:rPr lang="en-US" sz="2400" dirty="0" smtClean="0"/>
              <a:t>income </a:t>
            </a:r>
            <a:r>
              <a:rPr lang="en-US" sz="2400" dirty="0" smtClean="0"/>
              <a:t>immigrants </a:t>
            </a:r>
            <a:r>
              <a:rPr lang="en-US" sz="2400" dirty="0"/>
              <a:t>two times likely to report unmet health care needs (</a:t>
            </a:r>
            <a:r>
              <a:rPr lang="en-US" sz="2400" dirty="0" err="1"/>
              <a:t>Newbold</a:t>
            </a:r>
            <a:r>
              <a:rPr lang="en-US" sz="2400" dirty="0"/>
              <a:t> &amp; Danforth, 2003).</a:t>
            </a:r>
          </a:p>
          <a:p>
            <a:pPr marL="228600" indent="-228600">
              <a:lnSpc>
                <a:spcPct val="90000"/>
              </a:lnSpc>
            </a:pPr>
            <a:r>
              <a:rPr lang="en-US" sz="2400" dirty="0"/>
              <a:t>Women and </a:t>
            </a:r>
            <a:r>
              <a:rPr lang="en-US" sz="2400" dirty="0" smtClean="0"/>
              <a:t> </a:t>
            </a:r>
            <a:r>
              <a:rPr lang="en-US" sz="2400" dirty="0" smtClean="0"/>
              <a:t>refugees </a:t>
            </a:r>
            <a:r>
              <a:rPr lang="en-US" sz="2400" dirty="0"/>
              <a:t>especially vulnerable (</a:t>
            </a:r>
            <a:r>
              <a:rPr lang="en-US" sz="2400" dirty="0" err="1"/>
              <a:t>Pottie</a:t>
            </a:r>
            <a:r>
              <a:rPr lang="en-US" sz="2400" dirty="0"/>
              <a:t> et al.).</a:t>
            </a:r>
          </a:p>
          <a:p>
            <a:pPr marL="457200" lvl="1" indent="-228600">
              <a:lnSpc>
                <a:spcPct val="90000"/>
              </a:lnSpc>
            </a:pPr>
            <a:r>
              <a:rPr lang="en-CA" sz="2400" dirty="0"/>
              <a:t>One in five women born outside the country (Lindsay &amp; </a:t>
            </a:r>
            <a:r>
              <a:rPr lang="en-CA" sz="2400" dirty="0" err="1"/>
              <a:t>Almey</a:t>
            </a:r>
            <a:r>
              <a:rPr lang="en-CA" sz="2400" dirty="0"/>
              <a:t>).</a:t>
            </a:r>
            <a:r>
              <a:rPr lang="en-US" sz="2400" dirty="0"/>
              <a:t> </a:t>
            </a:r>
          </a:p>
          <a:p>
            <a:pPr marL="228600" indent="-228600">
              <a:lnSpc>
                <a:spcPct val="90000"/>
              </a:lnSpc>
            </a:pPr>
            <a:endParaRPr lang="en-US" sz="23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 idx="4294967295"/>
          </p:nvPr>
        </p:nvSpPr>
        <p:spPr>
          <a:xfrm>
            <a:off x="457200" y="282575"/>
            <a:ext cx="6508750" cy="752475"/>
          </a:xfrm>
        </p:spPr>
        <p:txBody>
          <a:bodyPr anchor="b">
            <a:normAutofit fontScale="90000"/>
          </a:bodyPr>
          <a:lstStyle/>
          <a:p>
            <a:r>
              <a:rPr lang="en-US"/>
              <a:t>Healthy Immigrant Effect</a:t>
            </a:r>
          </a:p>
        </p:txBody>
      </p:sp>
      <p:sp>
        <p:nvSpPr>
          <p:cNvPr id="74755" name="Content Placeholder 2"/>
          <p:cNvSpPr>
            <a:spLocks noGrp="1"/>
          </p:cNvSpPr>
          <p:nvPr>
            <p:ph idx="4294967295"/>
          </p:nvPr>
        </p:nvSpPr>
        <p:spPr>
          <a:xfrm>
            <a:off x="468313" y="1052513"/>
            <a:ext cx="8070850" cy="5472831"/>
          </a:xfrm>
        </p:spPr>
        <p:txBody>
          <a:bodyPr>
            <a:normAutofit lnSpcReduction="10000"/>
          </a:bodyPr>
          <a:lstStyle/>
          <a:p>
            <a:pPr marL="228600" indent="-228600"/>
            <a:r>
              <a:rPr lang="en-US" sz="2800" dirty="0">
                <a:solidFill>
                  <a:srgbClr val="FF0000"/>
                </a:solidFill>
              </a:rPr>
              <a:t>Healthy Immigrant Effect (H.I.E.):</a:t>
            </a:r>
            <a:r>
              <a:rPr lang="en-US" sz="2800" dirty="0"/>
              <a:t> Health status tends to </a:t>
            </a:r>
            <a:r>
              <a:rPr lang="en-US" sz="2800" dirty="0" smtClean="0"/>
              <a:t>be </a:t>
            </a:r>
            <a:r>
              <a:rPr lang="en-US" sz="2800" dirty="0" smtClean="0"/>
              <a:t>higher than </a:t>
            </a:r>
            <a:r>
              <a:rPr lang="en-US" sz="2800" dirty="0"/>
              <a:t>most Canadians, yet over time declines and converges toward status of citizens born in Canadian.</a:t>
            </a:r>
          </a:p>
          <a:p>
            <a:pPr marL="457200" lvl="4" indent="-228600">
              <a:spcBef>
                <a:spcPts val="1800"/>
              </a:spcBef>
            </a:pPr>
            <a:r>
              <a:rPr lang="en-US" sz="2400" dirty="0"/>
              <a:t>The result of health care needs that differ and therefore go unmet (</a:t>
            </a:r>
            <a:r>
              <a:rPr lang="en-US" sz="2400" dirty="0" err="1"/>
              <a:t>Newbold</a:t>
            </a:r>
            <a:r>
              <a:rPr lang="en-US" sz="2400" dirty="0"/>
              <a:t> &amp; </a:t>
            </a:r>
            <a:r>
              <a:rPr lang="en-US" sz="2400" dirty="0" err="1"/>
              <a:t>Danforth</a:t>
            </a:r>
            <a:r>
              <a:rPr lang="en-US" sz="2400" dirty="0"/>
              <a:t>).</a:t>
            </a:r>
          </a:p>
          <a:p>
            <a:pPr marL="457200" lvl="4" indent="-228600">
              <a:spcBef>
                <a:spcPts val="1800"/>
              </a:spcBef>
            </a:pPr>
            <a:r>
              <a:rPr lang="en-US" sz="2400" dirty="0" err="1"/>
              <a:t>And/Or</a:t>
            </a:r>
            <a:r>
              <a:rPr lang="en-US" sz="2400" dirty="0"/>
              <a:t> the result of adopting host </a:t>
            </a:r>
            <a:r>
              <a:rPr lang="en-US" sz="2400" dirty="0" smtClean="0"/>
              <a:t> </a:t>
            </a:r>
            <a:r>
              <a:rPr lang="en-US" sz="2400" dirty="0" smtClean="0"/>
              <a:t>country </a:t>
            </a:r>
            <a:r>
              <a:rPr lang="en-US" sz="2400" dirty="0" smtClean="0"/>
              <a:t>norms </a:t>
            </a:r>
            <a:r>
              <a:rPr lang="en-US" sz="2400" dirty="0"/>
              <a:t>(</a:t>
            </a:r>
            <a:r>
              <a:rPr lang="en-US" sz="2400" dirty="0" err="1"/>
              <a:t>Newbold</a:t>
            </a:r>
            <a:r>
              <a:rPr lang="en-US" sz="2400" dirty="0"/>
              <a:t> &amp; Danforth). </a:t>
            </a:r>
          </a:p>
          <a:p>
            <a:pPr marL="228600" indent="-228600"/>
            <a:r>
              <a:rPr lang="en-US" sz="2800" dirty="0"/>
              <a:t>“Access is more than just health care that is free at the point of delivery, but instead represents a complex interaction between </a:t>
            </a:r>
            <a:r>
              <a:rPr lang="en-US" sz="2800" dirty="0" smtClean="0"/>
              <a:t>culture and </a:t>
            </a:r>
            <a:r>
              <a:rPr lang="en-US" sz="2800" dirty="0"/>
              <a:t>access” (</a:t>
            </a:r>
            <a:r>
              <a:rPr lang="en-US" sz="2800" dirty="0" err="1"/>
              <a:t>Newbold</a:t>
            </a:r>
            <a:r>
              <a:rPr lang="en-US" sz="2800" dirty="0"/>
              <a:t>, 2009, p. 548). </a:t>
            </a:r>
          </a:p>
          <a:p>
            <a:pPr marL="228600" lvl="3" indent="-228600">
              <a:spcBef>
                <a:spcPts val="1800"/>
              </a:spcBef>
              <a:buClr>
                <a:schemeClr val="accent1"/>
              </a:buClr>
            </a:pPr>
            <a:endParaRPr lang="en-US" dirty="0"/>
          </a:p>
          <a:p>
            <a:pPr marL="228600" indent="-228600"/>
            <a:endParaRPr lang="en-US" sz="2600" dirty="0"/>
          </a:p>
          <a:p>
            <a:pPr marL="228600" indent="-228600">
              <a:buFont typeface="Wingdings" pitchFamily="2" charset="2"/>
              <a:buNone/>
            </a:pP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 idx="4294967295"/>
          </p:nvPr>
        </p:nvSpPr>
        <p:spPr>
          <a:xfrm>
            <a:off x="395288" y="188913"/>
            <a:ext cx="7391400" cy="1143000"/>
          </a:xfrm>
        </p:spPr>
        <p:txBody>
          <a:bodyPr anchor="b">
            <a:normAutofit fontScale="90000"/>
          </a:bodyPr>
          <a:lstStyle/>
          <a:p>
            <a:r>
              <a:rPr lang="en-US"/>
              <a:t>Healthy Immigrant Effect (Hyman).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sz="half" idx="4294967295"/>
          </p:nvPr>
        </p:nvSpPr>
        <p:spPr>
          <a:xfrm>
            <a:off x="457200" y="1604963"/>
            <a:ext cx="4508500" cy="4525962"/>
          </a:xfrm>
        </p:spPr>
        <p:txBody>
          <a:bodyPr/>
          <a:lstStyle/>
          <a:p>
            <a:pPr marL="228600" indent="-228600"/>
            <a:r>
              <a:rPr lang="en-CA" sz="3500" dirty="0"/>
              <a:t>HIE not equivalent for all immigrant </a:t>
            </a:r>
            <a:r>
              <a:rPr lang="en-CA" sz="3500" dirty="0" smtClean="0"/>
              <a:t>  </a:t>
            </a:r>
            <a:r>
              <a:rPr lang="en-CA" sz="3500" dirty="0" smtClean="0"/>
              <a:t>sub-groups</a:t>
            </a:r>
            <a:r>
              <a:rPr lang="en-CA" sz="3500" dirty="0"/>
              <a:t>.</a:t>
            </a:r>
          </a:p>
          <a:p>
            <a:pPr marL="228600" indent="-228600"/>
            <a:r>
              <a:rPr lang="en-CA" sz="3500" dirty="0"/>
              <a:t>Our understanding of HIE between genders, ethnicities and length </a:t>
            </a:r>
            <a:r>
              <a:rPr lang="en-CA" sz="3500" dirty="0" smtClean="0"/>
              <a:t>of  </a:t>
            </a:r>
            <a:r>
              <a:rPr lang="en-CA" sz="3500" dirty="0" smtClean="0"/>
              <a:t>stay  </a:t>
            </a:r>
            <a:r>
              <a:rPr lang="en-CA" sz="3500" dirty="0" smtClean="0"/>
              <a:t>is </a:t>
            </a:r>
            <a:r>
              <a:rPr lang="en-CA" sz="3500" dirty="0"/>
              <a:t>limited. </a:t>
            </a:r>
            <a:r>
              <a:rPr lang="en-US" sz="3500" dirty="0"/>
              <a:t> </a:t>
            </a:r>
          </a:p>
        </p:txBody>
      </p:sp>
      <p:sp>
        <p:nvSpPr>
          <p:cNvPr id="75780" name="Content Placeholder 3"/>
          <p:cNvSpPr>
            <a:spLocks noGrp="1"/>
          </p:cNvSpPr>
          <p:nvPr>
            <p:ph sz="half" idx="4294967295"/>
          </p:nvPr>
        </p:nvSpPr>
        <p:spPr>
          <a:xfrm>
            <a:off x="4283075" y="2214563"/>
            <a:ext cx="3565525" cy="3911600"/>
          </a:xfrm>
        </p:spPr>
        <p:txBody>
          <a:bodyPr/>
          <a:lstStyle/>
          <a:p>
            <a:pPr marL="228600" indent="-228600">
              <a:buNone/>
            </a:pPr>
            <a:endParaRPr lang="en-US" sz="2600" dirty="0"/>
          </a:p>
        </p:txBody>
      </p:sp>
      <p:pic>
        <p:nvPicPr>
          <p:cNvPr id="75781" name="Content Placeholder 6" descr="Canadian-Health-Care.jpg"/>
          <p:cNvPicPr>
            <a:picLocks noGrp="1" noChangeAspect="1"/>
          </p:cNvPicPr>
          <p:nvPr/>
        </p:nvPicPr>
        <p:blipFill>
          <a:blip r:embed="rId2" cstate="print"/>
          <a:srcRect t="-27431" b="-27431"/>
          <a:stretch>
            <a:fillRect/>
          </a:stretch>
        </p:blipFill>
        <p:spPr bwMode="auto">
          <a:xfrm>
            <a:off x="5003800" y="1196975"/>
            <a:ext cx="3565525" cy="391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tle 1"/>
          <p:cNvSpPr>
            <a:spLocks noGrp="1"/>
          </p:cNvSpPr>
          <p:nvPr>
            <p:ph type="title" idx="4294967295"/>
          </p:nvPr>
        </p:nvSpPr>
        <p:spPr>
          <a:xfrm>
            <a:off x="468313" y="188913"/>
            <a:ext cx="8229600" cy="1139825"/>
          </a:xfrm>
        </p:spPr>
        <p:txBody>
          <a:bodyPr anchor="b">
            <a:normAutofit fontScale="90000"/>
          </a:bodyPr>
          <a:lstStyle/>
          <a:p>
            <a:r>
              <a:rPr lang="en-US"/>
              <a:t>Health Disparities Cont. (Pottie et al.)</a:t>
            </a:r>
          </a:p>
        </p:txBody>
      </p:sp>
      <p:sp>
        <p:nvSpPr>
          <p:cNvPr id="76803" name="Content Placeholder 2"/>
          <p:cNvSpPr>
            <a:spLocks noGrp="1"/>
          </p:cNvSpPr>
          <p:nvPr>
            <p:ph idx="4294967295"/>
          </p:nvPr>
        </p:nvSpPr>
        <p:spPr>
          <a:xfrm>
            <a:off x="539750" y="1268413"/>
            <a:ext cx="8229600" cy="4530725"/>
          </a:xfrm>
        </p:spPr>
        <p:txBody>
          <a:bodyPr>
            <a:normAutofit/>
          </a:bodyPr>
          <a:lstStyle/>
          <a:p>
            <a:pPr marL="228600" indent="-228600"/>
            <a:r>
              <a:rPr lang="en-US" sz="3400" dirty="0"/>
              <a:t>Poorer health found in:</a:t>
            </a:r>
          </a:p>
          <a:p>
            <a:pPr marL="457200" lvl="1" indent="-228600"/>
            <a:r>
              <a:rPr lang="en-US" sz="3500" dirty="0" smtClean="0"/>
              <a:t>older immigrants</a:t>
            </a:r>
            <a:r>
              <a:rPr lang="en-US" sz="3500" dirty="0"/>
              <a:t>.</a:t>
            </a:r>
          </a:p>
          <a:p>
            <a:pPr marL="457200" lvl="1" indent="-228600"/>
            <a:r>
              <a:rPr lang="en-US" sz="3500" dirty="0"/>
              <a:t>Those with less than secondary education.</a:t>
            </a:r>
          </a:p>
          <a:p>
            <a:pPr marL="457200" lvl="1" indent="-228600"/>
            <a:r>
              <a:rPr lang="en-US" sz="3500" dirty="0"/>
              <a:t>Those of family class or </a:t>
            </a:r>
            <a:r>
              <a:rPr lang="en-US" sz="3500" dirty="0" smtClean="0"/>
              <a:t> </a:t>
            </a:r>
            <a:r>
              <a:rPr lang="en-US" sz="3500" dirty="0" smtClean="0"/>
              <a:t>refugees status</a:t>
            </a:r>
            <a:r>
              <a:rPr lang="en-US" sz="3500" dirty="0"/>
              <a:t>.</a:t>
            </a:r>
          </a:p>
          <a:p>
            <a:pPr marL="457200" lvl="1" indent="-228600"/>
            <a:r>
              <a:rPr lang="en-US" sz="3500" dirty="0"/>
              <a:t>Those with no </a:t>
            </a:r>
            <a:r>
              <a:rPr lang="en-US" sz="3500" dirty="0" smtClean="0"/>
              <a:t> </a:t>
            </a:r>
            <a:r>
              <a:rPr lang="en-US" sz="3500" dirty="0" smtClean="0"/>
              <a:t>job satisfaction</a:t>
            </a:r>
            <a:r>
              <a:rPr lang="en-US" sz="3500" dirty="0"/>
              <a:t>.</a:t>
            </a:r>
          </a:p>
          <a:p>
            <a:pPr marL="457200" lvl="1" indent="-228600"/>
            <a:r>
              <a:rPr lang="en-US" sz="3500" dirty="0"/>
              <a:t>Poor </a:t>
            </a:r>
            <a:r>
              <a:rPr lang="en-US" sz="3500" dirty="0" smtClean="0"/>
              <a:t>language </a:t>
            </a:r>
            <a:r>
              <a:rPr lang="en-US" sz="3500" dirty="0"/>
              <a:t>proficiency.</a:t>
            </a:r>
          </a:p>
          <a:p>
            <a:pPr marL="228600" indent="-228600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tle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/>
              <a:t>Health Disparities Cont. (Newbold, 2009).</a:t>
            </a:r>
          </a:p>
        </p:txBody>
      </p:sp>
      <p:sp>
        <p:nvSpPr>
          <p:cNvPr id="77827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228600" indent="-228600"/>
            <a:r>
              <a:rPr lang="en-US" sz="3300" dirty="0"/>
              <a:t>GP use more frequent </a:t>
            </a:r>
            <a:r>
              <a:rPr lang="en-US" sz="3300" dirty="0" smtClean="0"/>
              <a:t>among </a:t>
            </a:r>
            <a:r>
              <a:rPr lang="en-US" sz="3300" dirty="0" smtClean="0"/>
              <a:t>foreign-born </a:t>
            </a:r>
            <a:r>
              <a:rPr lang="en-US" sz="3300" dirty="0"/>
              <a:t>Canadians.</a:t>
            </a:r>
          </a:p>
          <a:p>
            <a:pPr marL="457200" lvl="1" indent="-228600"/>
            <a:r>
              <a:rPr lang="en-US" sz="3400" dirty="0"/>
              <a:t>Especially older immigrants, women of child bearing age and inactive individuals. </a:t>
            </a:r>
          </a:p>
          <a:p>
            <a:pPr marL="228600" indent="-228600"/>
            <a:r>
              <a:rPr lang="en-US" sz="3300" dirty="0"/>
              <a:t>Single less likely to see GP </a:t>
            </a:r>
            <a:r>
              <a:rPr lang="en-US" sz="3300" dirty="0" smtClean="0"/>
              <a:t>than married.</a:t>
            </a:r>
            <a:endParaRPr lang="en-US" sz="3300" dirty="0"/>
          </a:p>
          <a:p>
            <a:pPr marL="228600" indent="-228600"/>
            <a:r>
              <a:rPr lang="en-US" sz="3300" dirty="0" smtClean="0"/>
              <a:t>Male immigrants </a:t>
            </a:r>
            <a:r>
              <a:rPr lang="en-US" sz="3300" dirty="0"/>
              <a:t>less likely to see GP than Canadian born men.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tle 1"/>
          <p:cNvSpPr>
            <a:spLocks noGrp="1"/>
          </p:cNvSpPr>
          <p:nvPr>
            <p:ph type="title" idx="4294967295"/>
          </p:nvPr>
        </p:nvSpPr>
        <p:spPr/>
        <p:txBody>
          <a:bodyPr anchor="b">
            <a:normAutofit fontScale="90000"/>
          </a:bodyPr>
          <a:lstStyle/>
          <a:p>
            <a:r>
              <a:rPr lang="en-US"/>
              <a:t>Risks for Injury (Smith &amp; Mustard, 2007).</a:t>
            </a:r>
          </a:p>
        </p:txBody>
      </p:sp>
      <p:sp>
        <p:nvSpPr>
          <p:cNvPr id="78851" name="Content Placeholder 2"/>
          <p:cNvSpPr>
            <a:spLocks noGrp="1"/>
          </p:cNvSpPr>
          <p:nvPr>
            <p:ph idx="4294967295"/>
          </p:nvPr>
        </p:nvSpPr>
        <p:spPr>
          <a:xfrm>
            <a:off x="468313" y="1484313"/>
            <a:ext cx="8280400" cy="4460875"/>
          </a:xfrm>
        </p:spPr>
        <p:txBody>
          <a:bodyPr>
            <a:normAutofit fontScale="92500"/>
          </a:bodyPr>
          <a:lstStyle/>
          <a:p>
            <a:pPr marL="228600" indent="-228600"/>
            <a:r>
              <a:rPr lang="en-US" sz="3400" dirty="0"/>
              <a:t>Immigrants at higher risk for </a:t>
            </a:r>
            <a:r>
              <a:rPr lang="en-US" sz="3400" dirty="0" smtClean="0"/>
              <a:t>work related </a:t>
            </a:r>
            <a:r>
              <a:rPr lang="en-US" sz="3400" dirty="0"/>
              <a:t>injury.</a:t>
            </a:r>
          </a:p>
          <a:p>
            <a:pPr marL="457200" lvl="1" indent="-228600"/>
            <a:r>
              <a:rPr lang="en-US" sz="3500" dirty="0"/>
              <a:t>Less training.</a:t>
            </a:r>
          </a:p>
          <a:p>
            <a:pPr marL="457200" lvl="1" indent="-228600"/>
            <a:r>
              <a:rPr lang="en-US" sz="3500" dirty="0"/>
              <a:t>Greater need to </a:t>
            </a:r>
            <a:r>
              <a:rPr lang="en-US" sz="3500" dirty="0" smtClean="0"/>
              <a:t> </a:t>
            </a:r>
            <a:r>
              <a:rPr lang="en-US" sz="3500" dirty="0" smtClean="0"/>
              <a:t>gain </a:t>
            </a:r>
            <a:r>
              <a:rPr lang="en-US" sz="3500" dirty="0" smtClean="0"/>
              <a:t>and </a:t>
            </a:r>
            <a:r>
              <a:rPr lang="en-US" sz="3500" dirty="0"/>
              <a:t>keep employment.</a:t>
            </a:r>
          </a:p>
          <a:p>
            <a:pPr marL="228600" indent="-228600"/>
            <a:r>
              <a:rPr lang="en-US" sz="3400" dirty="0"/>
              <a:t>Number of injuries needing medical attention far greater for new immigrant employees than Canadian born workers.</a:t>
            </a:r>
          </a:p>
          <a:p>
            <a:pPr marL="457200" lvl="1" indent="-228600"/>
            <a:r>
              <a:rPr lang="en-US" sz="3500" dirty="0"/>
              <a:t>Twice the risk for </a:t>
            </a:r>
            <a:r>
              <a:rPr lang="en-US" sz="3500" dirty="0" smtClean="0"/>
              <a:t>men.</a:t>
            </a:r>
            <a:endParaRPr lang="en-US" sz="3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/>
          <p:cNvSpPr>
            <a:spLocks noGrp="1"/>
          </p:cNvSpPr>
          <p:nvPr>
            <p:ph type="title" idx="4294967295"/>
          </p:nvPr>
        </p:nvSpPr>
        <p:spPr>
          <a:xfrm>
            <a:off x="457200" y="334963"/>
            <a:ext cx="7391400" cy="900112"/>
          </a:xfrm>
        </p:spPr>
        <p:txBody>
          <a:bodyPr anchor="b"/>
          <a:lstStyle/>
          <a:p>
            <a:r>
              <a:rPr lang="en-US"/>
              <a:t>Solutions to Health Disparities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457200" y="1500188"/>
            <a:ext cx="4259263" cy="4625975"/>
          </a:xfrm>
        </p:spPr>
        <p:txBody>
          <a:bodyPr>
            <a:normAutofit/>
          </a:bodyPr>
          <a:lstStyle/>
          <a:p>
            <a:pPr marL="228600" indent="-228600">
              <a:lnSpc>
                <a:spcPct val="90000"/>
              </a:lnSpc>
            </a:pPr>
            <a:r>
              <a:rPr lang="en-CA" sz="2700" dirty="0"/>
              <a:t>More research needed on social </a:t>
            </a:r>
            <a:r>
              <a:rPr lang="en-CA" sz="2700" dirty="0" smtClean="0"/>
              <a:t> </a:t>
            </a:r>
            <a:r>
              <a:rPr lang="en-CA" sz="2700" dirty="0" smtClean="0"/>
              <a:t>determinants </a:t>
            </a:r>
            <a:r>
              <a:rPr lang="en-CA" sz="2700" dirty="0"/>
              <a:t>of immigrant health (Hyman).</a:t>
            </a:r>
            <a:r>
              <a:rPr lang="en-US" sz="2700" dirty="0"/>
              <a:t> </a:t>
            </a:r>
          </a:p>
          <a:p>
            <a:pPr marL="228600" indent="-228600">
              <a:lnSpc>
                <a:spcPct val="90000"/>
              </a:lnSpc>
            </a:pPr>
            <a:r>
              <a:rPr lang="en-US" sz="2700" dirty="0"/>
              <a:t>Health </a:t>
            </a:r>
            <a:r>
              <a:rPr lang="en-US" sz="2700" dirty="0" smtClean="0"/>
              <a:t>literacy </a:t>
            </a:r>
            <a:r>
              <a:rPr lang="en-US" sz="2700" dirty="0"/>
              <a:t>measures needed in health surveys (</a:t>
            </a:r>
            <a:r>
              <a:rPr lang="en-US" sz="2700" dirty="0" err="1"/>
              <a:t>Pottie</a:t>
            </a:r>
            <a:r>
              <a:rPr lang="en-US" sz="2700" dirty="0"/>
              <a:t> et al.) </a:t>
            </a:r>
          </a:p>
          <a:p>
            <a:pPr marL="228600" indent="-228600">
              <a:lnSpc>
                <a:spcPct val="90000"/>
              </a:lnSpc>
            </a:pPr>
            <a:r>
              <a:rPr lang="en-US" sz="2700" dirty="0"/>
              <a:t>Analyze </a:t>
            </a:r>
            <a:r>
              <a:rPr lang="en-US" sz="2700" dirty="0" smtClean="0"/>
              <a:t> </a:t>
            </a:r>
            <a:r>
              <a:rPr lang="en-US" sz="2700" dirty="0" smtClean="0"/>
              <a:t>genders separately </a:t>
            </a:r>
            <a:r>
              <a:rPr lang="en-US" sz="2700" dirty="0"/>
              <a:t>(</a:t>
            </a:r>
            <a:r>
              <a:rPr lang="en-US" sz="2700" dirty="0" err="1"/>
              <a:t>Pottie</a:t>
            </a:r>
            <a:r>
              <a:rPr lang="en-US" sz="2700" dirty="0"/>
              <a:t> et al). </a:t>
            </a:r>
          </a:p>
          <a:p>
            <a:pPr marL="228600" indent="-228600">
              <a:lnSpc>
                <a:spcPct val="90000"/>
              </a:lnSpc>
            </a:pPr>
            <a:r>
              <a:rPr lang="en-US" sz="2700" dirty="0"/>
              <a:t>Your suggestions?</a:t>
            </a:r>
          </a:p>
          <a:p>
            <a:pPr marL="228600" indent="-228600">
              <a:lnSpc>
                <a:spcPct val="90000"/>
              </a:lnSpc>
            </a:pPr>
            <a:endParaRPr lang="en-US" sz="27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1217613" y="201613"/>
            <a:ext cx="6508750" cy="1143000"/>
          </a:xfrm>
        </p:spPr>
        <p:txBody>
          <a:bodyPr/>
          <a:lstStyle/>
          <a:p>
            <a:r>
              <a:rPr lang="en-US"/>
              <a:t>Take Home Messages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900" dirty="0" smtClean="0"/>
              <a:t>Book critique due next class!</a:t>
            </a:r>
            <a:endParaRPr lang="en-US" sz="3900" dirty="0"/>
          </a:p>
        </p:txBody>
      </p:sp>
      <p:pic>
        <p:nvPicPr>
          <p:cNvPr id="2050" name="Picture 2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68344" y="404664"/>
            <a:ext cx="1100023" cy="18050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567</Words>
  <Application>Microsoft Office PowerPoint</Application>
  <PresentationFormat>On-screen Show (4:3)</PresentationFormat>
  <Paragraphs>61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Canadian Immigrants: Health</vt:lpstr>
      <vt:lpstr>The Game Plan</vt:lpstr>
      <vt:lpstr>Immigration and Canada</vt:lpstr>
      <vt:lpstr>Immigration and Canada Cont. </vt:lpstr>
      <vt:lpstr>Canadian Immigrants </vt:lpstr>
      <vt:lpstr>The Most Vulnerable Canadians?</vt:lpstr>
      <vt:lpstr>Healthy Immigrant Effect</vt:lpstr>
      <vt:lpstr>Healthy Immigrant Effect (Hyman).</vt:lpstr>
      <vt:lpstr>Health Disparities Cont. (Pottie et al.)</vt:lpstr>
      <vt:lpstr>Health Disparities Cont. (Newbold, 2009).</vt:lpstr>
      <vt:lpstr>Risks for Injury (Smith &amp; Mustard, 2007).</vt:lpstr>
      <vt:lpstr>Solutions to Health Disparities</vt:lpstr>
      <vt:lpstr>Take Home Messages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Canadian Immigrants: Health</dc:title>
  <dc:creator>Audrey GIles</dc:creator>
  <cp:lastModifiedBy>Yanni Reklitis</cp:lastModifiedBy>
  <cp:revision>5</cp:revision>
  <dcterms:created xsi:type="dcterms:W3CDTF">2012-03-11T18:42:58Z</dcterms:created>
  <dcterms:modified xsi:type="dcterms:W3CDTF">2012-03-14T21:05:50Z</dcterms:modified>
</cp:coreProperties>
</file>