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2.xml" ContentType="application/vnd.openxmlformats-officedocument.drawingml.chart+xml"/>
  <Override PartName="/ppt/drawings/drawing1.xml" ContentType="application/vnd.openxmlformats-officedocument.drawingml.chartshape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rts/chart3.xml" ContentType="application/vnd.openxmlformats-officedocument.drawingml.chart+xml"/>
  <Override PartName="/ppt/drawings/drawing2.xml" ContentType="application/vnd.openxmlformats-officedocument.drawingml.chartshape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rts/chart4.xml" ContentType="application/vnd.openxmlformats-officedocument.drawingml.chart+xml"/>
  <Override PartName="/ppt/drawings/drawing3.xml" ContentType="application/vnd.openxmlformats-officedocument.drawingml.chartshape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xml" ContentType="application/vnd.openxmlformats-officedocument.presentationml.notesSlide+xml"/>
  <Override PartName="/ppt/charts/chart5.xml" ContentType="application/vnd.openxmlformats-officedocument.drawingml.chart+xml"/>
  <Override PartName="/ppt/theme/themeOverride1.xml" ContentType="application/vnd.openxmlformats-officedocument.themeOverr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charts/colors1.xml" ContentType="application/vnd.ms-office.chartcolorstyle+xml"/>
  <Override PartName="/ppt/charts/style1.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325" r:id="rId1"/>
  </p:sldMasterIdLst>
  <p:notesMasterIdLst>
    <p:notesMasterId r:id="rId36"/>
  </p:notesMasterIdLst>
  <p:sldIdLst>
    <p:sldId id="256" r:id="rId2"/>
    <p:sldId id="257" r:id="rId3"/>
    <p:sldId id="291" r:id="rId4"/>
    <p:sldId id="325" r:id="rId5"/>
    <p:sldId id="292" r:id="rId6"/>
    <p:sldId id="305" r:id="rId7"/>
    <p:sldId id="293" r:id="rId8"/>
    <p:sldId id="294" r:id="rId9"/>
    <p:sldId id="295" r:id="rId10"/>
    <p:sldId id="326" r:id="rId11"/>
    <p:sldId id="327" r:id="rId12"/>
    <p:sldId id="330" r:id="rId13"/>
    <p:sldId id="296" r:id="rId14"/>
    <p:sldId id="318" r:id="rId15"/>
    <p:sldId id="297" r:id="rId16"/>
    <p:sldId id="312" r:id="rId17"/>
    <p:sldId id="320" r:id="rId18"/>
    <p:sldId id="299" r:id="rId19"/>
    <p:sldId id="309" r:id="rId20"/>
    <p:sldId id="324" r:id="rId21"/>
    <p:sldId id="310" r:id="rId22"/>
    <p:sldId id="302" r:id="rId23"/>
    <p:sldId id="319" r:id="rId24"/>
    <p:sldId id="304" r:id="rId25"/>
    <p:sldId id="311" r:id="rId26"/>
    <p:sldId id="328" r:id="rId27"/>
    <p:sldId id="329" r:id="rId28"/>
    <p:sldId id="313" r:id="rId29"/>
    <p:sldId id="303" r:id="rId30"/>
    <p:sldId id="323" r:id="rId31"/>
    <p:sldId id="317" r:id="rId32"/>
    <p:sldId id="315" r:id="rId33"/>
    <p:sldId id="314" r:id="rId34"/>
    <p:sldId id="307" r:id="rId3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7D19"/>
    <a:srgbClr val="3E5D78"/>
    <a:srgbClr val="000000"/>
    <a:srgbClr val="3E5D7D"/>
    <a:srgbClr val="FF0000"/>
    <a:srgbClr val="C00000"/>
    <a:srgbClr val="006699"/>
    <a:srgbClr val="CD6400"/>
    <a:srgbClr val="000080"/>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77" d="100"/>
          <a:sy n="77" d="100"/>
        </p:scale>
        <p:origin x="-954" y="-79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C:\Documents%20and%20Settings\USER\Desktop\Economics%20PPP%20-%20Old\Ch08figures.xlsx" TargetMode="External"/></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3" Type="http://schemas.microsoft.com/office/2011/relationships/chartColorStyle" Target="colors1.xml"/><Relationship Id="rId2" Type="http://schemas.openxmlformats.org/officeDocument/2006/relationships/package" Target="../embeddings/Microsoft_Excel_Worksheet4.xlsx"/><Relationship Id="rId1" Type="http://schemas.openxmlformats.org/officeDocument/2006/relationships/themeOverride" Target="../theme/themeOverride1.xml"/><Relationship Id="rId4"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1"/>
    </mc:Choice>
    <mc:Fallback>
      <c:style val="11"/>
    </mc:Fallback>
  </mc:AlternateContent>
  <c:chart>
    <c:autoTitleDeleted val="1"/>
    <c:plotArea>
      <c:layout>
        <c:manualLayout>
          <c:layoutTarget val="inner"/>
          <c:xMode val="edge"/>
          <c:yMode val="edge"/>
          <c:x val="7.8454332552693309E-2"/>
          <c:y val="6.2231759656652362E-2"/>
          <c:w val="0.89344262295082011"/>
          <c:h val="0.80901287553648071"/>
        </c:manualLayout>
      </c:layout>
      <c:scatterChart>
        <c:scatterStyle val="lineMarker"/>
        <c:varyColors val="0"/>
        <c:ser>
          <c:idx val="0"/>
          <c:order val="0"/>
          <c:tx>
            <c:strRef>
              <c:f>Sheet1!$A$2</c:f>
              <c:strCache>
                <c:ptCount val="1"/>
                <c:pt idx="0">
                  <c:v>2</c:v>
                </c:pt>
              </c:strCache>
            </c:strRef>
          </c:tx>
          <c:spPr>
            <a:ln w="31750">
              <a:solidFill>
                <a:schemeClr val="tx1"/>
              </a:solidFill>
            </a:ln>
          </c:spPr>
          <c:xVal>
            <c:numRef>
              <c:f>Sheet1!$B$1:$M$1</c:f>
              <c:numCache>
                <c:formatCode>General</c:formatCode>
                <c:ptCount val="12"/>
                <c:pt idx="0">
                  <c:v>1</c:v>
                </c:pt>
                <c:pt idx="1">
                  <c:v>2</c:v>
                </c:pt>
                <c:pt idx="2">
                  <c:v>3</c:v>
                </c:pt>
                <c:pt idx="3">
                  <c:v>4</c:v>
                </c:pt>
                <c:pt idx="4">
                  <c:v>5</c:v>
                </c:pt>
                <c:pt idx="5">
                  <c:v>6</c:v>
                </c:pt>
                <c:pt idx="6">
                  <c:v>7</c:v>
                </c:pt>
                <c:pt idx="7">
                  <c:v>8</c:v>
                </c:pt>
                <c:pt idx="8">
                  <c:v>9</c:v>
                </c:pt>
                <c:pt idx="9">
                  <c:v>10</c:v>
                </c:pt>
                <c:pt idx="10">
                  <c:v>11</c:v>
                </c:pt>
              </c:numCache>
            </c:numRef>
          </c:xVal>
          <c:yVal>
            <c:numRef>
              <c:f>Sheet1!$B$2:$M$2</c:f>
              <c:numCache>
                <c:formatCode>General</c:formatCode>
                <c:ptCount val="12"/>
                <c:pt idx="0">
                  <c:v>15</c:v>
                </c:pt>
                <c:pt idx="1">
                  <c:v>40</c:v>
                </c:pt>
                <c:pt idx="2">
                  <c:v>70</c:v>
                </c:pt>
                <c:pt idx="3">
                  <c:v>110</c:v>
                </c:pt>
                <c:pt idx="4">
                  <c:v>145</c:v>
                </c:pt>
                <c:pt idx="5">
                  <c:v>175</c:v>
                </c:pt>
                <c:pt idx="6">
                  <c:v>200</c:v>
                </c:pt>
                <c:pt idx="7">
                  <c:v>220</c:v>
                </c:pt>
                <c:pt idx="8">
                  <c:v>235</c:v>
                </c:pt>
                <c:pt idx="9">
                  <c:v>240</c:v>
                </c:pt>
                <c:pt idx="10">
                  <c:v>235</c:v>
                </c:pt>
              </c:numCache>
            </c:numRef>
          </c:yVal>
          <c:smooth val="0"/>
        </c:ser>
        <c:dLbls>
          <c:showLegendKey val="0"/>
          <c:showVal val="0"/>
          <c:showCatName val="0"/>
          <c:showSerName val="0"/>
          <c:showPercent val="0"/>
          <c:showBubbleSize val="0"/>
        </c:dLbls>
        <c:axId val="41309696"/>
        <c:axId val="41311232"/>
      </c:scatterChart>
      <c:valAx>
        <c:axId val="41309696"/>
        <c:scaling>
          <c:orientation val="minMax"/>
        </c:scaling>
        <c:delete val="0"/>
        <c:axPos val="b"/>
        <c:numFmt formatCode="General" sourceLinked="1"/>
        <c:majorTickMark val="out"/>
        <c:minorTickMark val="none"/>
        <c:tickLblPos val="nextTo"/>
        <c:txPr>
          <a:bodyPr rot="0" vert="horz"/>
          <a:lstStyle/>
          <a:p>
            <a:pPr>
              <a:defRPr/>
            </a:pPr>
            <a:endParaRPr lang="en-US"/>
          </a:p>
        </c:txPr>
        <c:crossAx val="41311232"/>
        <c:crosses val="autoZero"/>
        <c:crossBetween val="midCat"/>
      </c:valAx>
      <c:valAx>
        <c:axId val="41311232"/>
        <c:scaling>
          <c:orientation val="minMax"/>
        </c:scaling>
        <c:delete val="0"/>
        <c:axPos val="l"/>
        <c:numFmt formatCode="General" sourceLinked="1"/>
        <c:majorTickMark val="out"/>
        <c:minorTickMark val="none"/>
        <c:tickLblPos val="nextTo"/>
        <c:txPr>
          <a:bodyPr rot="0" vert="horz"/>
          <a:lstStyle/>
          <a:p>
            <a:pPr>
              <a:defRPr/>
            </a:pPr>
            <a:endParaRPr lang="en-US"/>
          </a:p>
        </c:txPr>
        <c:crossAx val="41309696"/>
        <c:crosses val="autoZero"/>
        <c:crossBetween val="midCat"/>
      </c:valAx>
    </c:plotArea>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1"/>
    <c:plotArea>
      <c:layout>
        <c:manualLayout>
          <c:layoutTarget val="inner"/>
          <c:xMode val="edge"/>
          <c:yMode val="edge"/>
          <c:x val="7.2599531615925139E-2"/>
          <c:y val="6.2365591397849529E-2"/>
          <c:w val="0.89929742388758782"/>
          <c:h val="0.80645161290322642"/>
        </c:manualLayout>
      </c:layout>
      <c:scatterChart>
        <c:scatterStyle val="smoothMarker"/>
        <c:varyColors val="0"/>
        <c:ser>
          <c:idx val="1"/>
          <c:order val="0"/>
          <c:tx>
            <c:strRef>
              <c:f>Sheet1!$A$3</c:f>
              <c:strCache>
                <c:ptCount val="1"/>
                <c:pt idx="0">
                  <c:v>MP</c:v>
                </c:pt>
              </c:strCache>
            </c:strRef>
          </c:tx>
          <c:xVal>
            <c:numRef>
              <c:f>Sheet1!$B$1:$L$1</c:f>
              <c:numCache>
                <c:formatCode>General</c:formatCode>
                <c:ptCount val="11"/>
                <c:pt idx="0">
                  <c:v>1</c:v>
                </c:pt>
                <c:pt idx="1">
                  <c:v>2</c:v>
                </c:pt>
                <c:pt idx="2">
                  <c:v>3</c:v>
                </c:pt>
                <c:pt idx="3">
                  <c:v>4</c:v>
                </c:pt>
                <c:pt idx="4">
                  <c:v>5</c:v>
                </c:pt>
                <c:pt idx="5">
                  <c:v>6</c:v>
                </c:pt>
                <c:pt idx="6">
                  <c:v>7</c:v>
                </c:pt>
                <c:pt idx="7">
                  <c:v>8</c:v>
                </c:pt>
                <c:pt idx="8">
                  <c:v>9</c:v>
                </c:pt>
                <c:pt idx="9">
                  <c:v>10</c:v>
                </c:pt>
                <c:pt idx="10">
                  <c:v>11</c:v>
                </c:pt>
              </c:numCache>
            </c:numRef>
          </c:xVal>
          <c:yVal>
            <c:numRef>
              <c:f>Sheet1!$B$3:$L$3</c:f>
              <c:numCache>
                <c:formatCode>General</c:formatCode>
                <c:ptCount val="11"/>
                <c:pt idx="0">
                  <c:v>13</c:v>
                </c:pt>
                <c:pt idx="1">
                  <c:v>25</c:v>
                </c:pt>
                <c:pt idx="2">
                  <c:v>30</c:v>
                </c:pt>
                <c:pt idx="3">
                  <c:v>40</c:v>
                </c:pt>
                <c:pt idx="4">
                  <c:v>35</c:v>
                </c:pt>
                <c:pt idx="5">
                  <c:v>30</c:v>
                </c:pt>
                <c:pt idx="6">
                  <c:v>25</c:v>
                </c:pt>
                <c:pt idx="7">
                  <c:v>20</c:v>
                </c:pt>
                <c:pt idx="8">
                  <c:v>15</c:v>
                </c:pt>
                <c:pt idx="9">
                  <c:v>5</c:v>
                </c:pt>
                <c:pt idx="10">
                  <c:v>-5</c:v>
                </c:pt>
              </c:numCache>
            </c:numRef>
          </c:yVal>
          <c:smooth val="1"/>
        </c:ser>
        <c:ser>
          <c:idx val="2"/>
          <c:order val="1"/>
          <c:tx>
            <c:strRef>
              <c:f>Sheet1!$A$4</c:f>
              <c:strCache>
                <c:ptCount val="1"/>
                <c:pt idx="0">
                  <c:v>AP</c:v>
                </c:pt>
              </c:strCache>
            </c:strRef>
          </c:tx>
          <c:marker>
            <c:symbol val="none"/>
          </c:marker>
          <c:xVal>
            <c:numRef>
              <c:f>Sheet1!$B$1:$L$1</c:f>
              <c:numCache>
                <c:formatCode>General</c:formatCode>
                <c:ptCount val="11"/>
                <c:pt idx="0">
                  <c:v>1</c:v>
                </c:pt>
                <c:pt idx="1">
                  <c:v>2</c:v>
                </c:pt>
                <c:pt idx="2">
                  <c:v>3</c:v>
                </c:pt>
                <c:pt idx="3">
                  <c:v>4</c:v>
                </c:pt>
                <c:pt idx="4">
                  <c:v>5</c:v>
                </c:pt>
                <c:pt idx="5">
                  <c:v>6</c:v>
                </c:pt>
                <c:pt idx="6">
                  <c:v>7</c:v>
                </c:pt>
                <c:pt idx="7">
                  <c:v>8</c:v>
                </c:pt>
                <c:pt idx="8">
                  <c:v>9</c:v>
                </c:pt>
                <c:pt idx="9">
                  <c:v>10</c:v>
                </c:pt>
                <c:pt idx="10">
                  <c:v>11</c:v>
                </c:pt>
              </c:numCache>
            </c:numRef>
          </c:xVal>
          <c:yVal>
            <c:numRef>
              <c:f>Sheet1!$B$4:$L$4</c:f>
              <c:numCache>
                <c:formatCode>General</c:formatCode>
                <c:ptCount val="11"/>
                <c:pt idx="0">
                  <c:v>15</c:v>
                </c:pt>
                <c:pt idx="1">
                  <c:v>20</c:v>
                </c:pt>
                <c:pt idx="2">
                  <c:v>23.3</c:v>
                </c:pt>
                <c:pt idx="3">
                  <c:v>27.5</c:v>
                </c:pt>
                <c:pt idx="4">
                  <c:v>29</c:v>
                </c:pt>
                <c:pt idx="5">
                  <c:v>29.2</c:v>
                </c:pt>
                <c:pt idx="6">
                  <c:v>28.6</c:v>
                </c:pt>
                <c:pt idx="7">
                  <c:v>27.5</c:v>
                </c:pt>
                <c:pt idx="8">
                  <c:v>26.1</c:v>
                </c:pt>
                <c:pt idx="9">
                  <c:v>24</c:v>
                </c:pt>
                <c:pt idx="10">
                  <c:v>21.4</c:v>
                </c:pt>
              </c:numCache>
            </c:numRef>
          </c:yVal>
          <c:smooth val="1"/>
        </c:ser>
        <c:dLbls>
          <c:showLegendKey val="0"/>
          <c:showVal val="0"/>
          <c:showCatName val="0"/>
          <c:showSerName val="0"/>
          <c:showPercent val="0"/>
          <c:showBubbleSize val="0"/>
        </c:dLbls>
        <c:axId val="44496000"/>
        <c:axId val="44497536"/>
      </c:scatterChart>
      <c:valAx>
        <c:axId val="44496000"/>
        <c:scaling>
          <c:orientation val="minMax"/>
        </c:scaling>
        <c:delete val="0"/>
        <c:axPos val="b"/>
        <c:numFmt formatCode="General" sourceLinked="1"/>
        <c:majorTickMark val="out"/>
        <c:minorTickMark val="none"/>
        <c:tickLblPos val="nextTo"/>
        <c:txPr>
          <a:bodyPr rot="0" vert="horz"/>
          <a:lstStyle/>
          <a:p>
            <a:pPr>
              <a:defRPr/>
            </a:pPr>
            <a:endParaRPr lang="en-US"/>
          </a:p>
        </c:txPr>
        <c:crossAx val="44497536"/>
        <c:crosses val="autoZero"/>
        <c:crossBetween val="midCat"/>
      </c:valAx>
      <c:valAx>
        <c:axId val="44497536"/>
        <c:scaling>
          <c:orientation val="minMax"/>
        </c:scaling>
        <c:delete val="0"/>
        <c:axPos val="l"/>
        <c:numFmt formatCode="General" sourceLinked="1"/>
        <c:majorTickMark val="out"/>
        <c:minorTickMark val="none"/>
        <c:tickLblPos val="nextTo"/>
        <c:txPr>
          <a:bodyPr rot="0" vert="horz"/>
          <a:lstStyle/>
          <a:p>
            <a:pPr>
              <a:defRPr/>
            </a:pPr>
            <a:endParaRPr lang="en-US"/>
          </a:p>
        </c:txPr>
        <c:crossAx val="44496000"/>
        <c:crosses val="autoZero"/>
        <c:crossBetween val="midCat"/>
      </c:valAx>
    </c:plotArea>
    <c:plotVisOnly val="1"/>
    <c:dispBlanksAs val="gap"/>
    <c:showDLblsOverMax val="0"/>
  </c:chart>
  <c:txPr>
    <a:bodyPr/>
    <a:lstStyle/>
    <a:p>
      <a:pPr>
        <a:defRPr sz="1800"/>
      </a:pPr>
      <a:endParaRPr lang="en-US"/>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9900110987791368E-2"/>
          <c:y val="0.15660685154975529"/>
          <c:w val="0.88679245283018993"/>
          <c:h val="0.67699836867863072"/>
        </c:manualLayout>
      </c:layout>
      <c:scatterChart>
        <c:scatterStyle val="smoothMarker"/>
        <c:varyColors val="0"/>
        <c:ser>
          <c:idx val="0"/>
          <c:order val="0"/>
          <c:tx>
            <c:v>VC</c:v>
          </c:tx>
          <c:spPr>
            <a:ln w="38100">
              <a:solidFill>
                <a:srgbClr val="CD6400"/>
              </a:solidFill>
              <a:prstDash val="solid"/>
            </a:ln>
          </c:spPr>
          <c:marker>
            <c:symbol val="none"/>
          </c:marker>
          <c:xVal>
            <c:numRef>
              <c:f>Sheet1!$B$2:$B$11</c:f>
              <c:numCache>
                <c:formatCode>0</c:formatCode>
                <c:ptCount val="10"/>
                <c:pt idx="0">
                  <c:v>15</c:v>
                </c:pt>
                <c:pt idx="1">
                  <c:v>40</c:v>
                </c:pt>
                <c:pt idx="2">
                  <c:v>70</c:v>
                </c:pt>
                <c:pt idx="3">
                  <c:v>110</c:v>
                </c:pt>
                <c:pt idx="4">
                  <c:v>145</c:v>
                </c:pt>
                <c:pt idx="5">
                  <c:v>175</c:v>
                </c:pt>
                <c:pt idx="6">
                  <c:v>200</c:v>
                </c:pt>
                <c:pt idx="7">
                  <c:v>220</c:v>
                </c:pt>
                <c:pt idx="8">
                  <c:v>235</c:v>
                </c:pt>
                <c:pt idx="9">
                  <c:v>240</c:v>
                </c:pt>
              </c:numCache>
            </c:numRef>
          </c:xVal>
          <c:yVal>
            <c:numRef>
              <c:f>Sheet1!$F$2:$F$11</c:f>
              <c:numCache>
                <c:formatCode>0</c:formatCode>
                <c:ptCount val="10"/>
                <c:pt idx="0">
                  <c:v>1000</c:v>
                </c:pt>
                <c:pt idx="1">
                  <c:v>2000</c:v>
                </c:pt>
                <c:pt idx="2">
                  <c:v>3000</c:v>
                </c:pt>
                <c:pt idx="3">
                  <c:v>4000</c:v>
                </c:pt>
                <c:pt idx="4">
                  <c:v>5000</c:v>
                </c:pt>
                <c:pt idx="5">
                  <c:v>6000</c:v>
                </c:pt>
                <c:pt idx="6">
                  <c:v>7000</c:v>
                </c:pt>
                <c:pt idx="7">
                  <c:v>8000</c:v>
                </c:pt>
                <c:pt idx="8">
                  <c:v>9000</c:v>
                </c:pt>
                <c:pt idx="9">
                  <c:v>10000</c:v>
                </c:pt>
              </c:numCache>
            </c:numRef>
          </c:yVal>
          <c:smooth val="1"/>
        </c:ser>
        <c:ser>
          <c:idx val="1"/>
          <c:order val="1"/>
          <c:tx>
            <c:strRef>
              <c:f>Sheet1!$J$1</c:f>
              <c:strCache>
                <c:ptCount val="1"/>
                <c:pt idx="0">
                  <c:v>TC</c:v>
                </c:pt>
              </c:strCache>
            </c:strRef>
          </c:tx>
          <c:spPr>
            <a:ln w="38100">
              <a:solidFill>
                <a:srgbClr val="C00000"/>
              </a:solidFill>
              <a:prstDash val="solid"/>
            </a:ln>
          </c:spPr>
          <c:marker>
            <c:symbol val="none"/>
          </c:marker>
          <c:xVal>
            <c:numRef>
              <c:f>Sheet1!$B$2:$B$11</c:f>
              <c:numCache>
                <c:formatCode>0</c:formatCode>
                <c:ptCount val="10"/>
                <c:pt idx="0">
                  <c:v>15</c:v>
                </c:pt>
                <c:pt idx="1">
                  <c:v>40</c:v>
                </c:pt>
                <c:pt idx="2">
                  <c:v>70</c:v>
                </c:pt>
                <c:pt idx="3">
                  <c:v>110</c:v>
                </c:pt>
                <c:pt idx="4">
                  <c:v>145</c:v>
                </c:pt>
                <c:pt idx="5">
                  <c:v>175</c:v>
                </c:pt>
                <c:pt idx="6">
                  <c:v>200</c:v>
                </c:pt>
                <c:pt idx="7">
                  <c:v>220</c:v>
                </c:pt>
                <c:pt idx="8">
                  <c:v>235</c:v>
                </c:pt>
                <c:pt idx="9">
                  <c:v>240</c:v>
                </c:pt>
              </c:numCache>
            </c:numRef>
          </c:xVal>
          <c:yVal>
            <c:numRef>
              <c:f>Sheet1!$J$2:$J$11</c:f>
              <c:numCache>
                <c:formatCode>0</c:formatCode>
                <c:ptCount val="10"/>
                <c:pt idx="0">
                  <c:v>4000</c:v>
                </c:pt>
                <c:pt idx="1">
                  <c:v>5000</c:v>
                </c:pt>
                <c:pt idx="2">
                  <c:v>6000</c:v>
                </c:pt>
                <c:pt idx="3">
                  <c:v>7000</c:v>
                </c:pt>
                <c:pt idx="4">
                  <c:v>8000</c:v>
                </c:pt>
                <c:pt idx="5">
                  <c:v>9000</c:v>
                </c:pt>
                <c:pt idx="6">
                  <c:v>10000</c:v>
                </c:pt>
                <c:pt idx="7">
                  <c:v>11000</c:v>
                </c:pt>
                <c:pt idx="8">
                  <c:v>12000</c:v>
                </c:pt>
                <c:pt idx="9">
                  <c:v>13000</c:v>
                </c:pt>
              </c:numCache>
            </c:numRef>
          </c:yVal>
          <c:smooth val="1"/>
        </c:ser>
        <c:ser>
          <c:idx val="2"/>
          <c:order val="2"/>
          <c:tx>
            <c:strRef>
              <c:f>Sheet1!$E$1</c:f>
              <c:strCache>
                <c:ptCount val="1"/>
                <c:pt idx="0">
                  <c:v>FC</c:v>
                </c:pt>
              </c:strCache>
            </c:strRef>
          </c:tx>
          <c:spPr>
            <a:ln w="31750">
              <a:solidFill>
                <a:srgbClr val="000000"/>
              </a:solidFill>
              <a:prstDash val="lgDash"/>
            </a:ln>
          </c:spPr>
          <c:marker>
            <c:symbol val="none"/>
          </c:marker>
          <c:xVal>
            <c:numRef>
              <c:f>Sheet1!$B$2:$B$11</c:f>
              <c:numCache>
                <c:formatCode>0</c:formatCode>
                <c:ptCount val="10"/>
                <c:pt idx="0">
                  <c:v>15</c:v>
                </c:pt>
                <c:pt idx="1">
                  <c:v>40</c:v>
                </c:pt>
                <c:pt idx="2">
                  <c:v>70</c:v>
                </c:pt>
                <c:pt idx="3">
                  <c:v>110</c:v>
                </c:pt>
                <c:pt idx="4">
                  <c:v>145</c:v>
                </c:pt>
                <c:pt idx="5">
                  <c:v>175</c:v>
                </c:pt>
                <c:pt idx="6">
                  <c:v>200</c:v>
                </c:pt>
                <c:pt idx="7">
                  <c:v>220</c:v>
                </c:pt>
                <c:pt idx="8">
                  <c:v>235</c:v>
                </c:pt>
                <c:pt idx="9">
                  <c:v>240</c:v>
                </c:pt>
              </c:numCache>
            </c:numRef>
          </c:xVal>
          <c:yVal>
            <c:numRef>
              <c:f>Sheet1!$E$2:$E$11</c:f>
              <c:numCache>
                <c:formatCode>0.0</c:formatCode>
                <c:ptCount val="10"/>
                <c:pt idx="0">
                  <c:v>3000</c:v>
                </c:pt>
                <c:pt idx="1">
                  <c:v>3000</c:v>
                </c:pt>
                <c:pt idx="2">
                  <c:v>3000</c:v>
                </c:pt>
                <c:pt idx="3">
                  <c:v>3000</c:v>
                </c:pt>
                <c:pt idx="4">
                  <c:v>3000</c:v>
                </c:pt>
                <c:pt idx="5">
                  <c:v>3000</c:v>
                </c:pt>
                <c:pt idx="6">
                  <c:v>3000</c:v>
                </c:pt>
                <c:pt idx="7">
                  <c:v>3000</c:v>
                </c:pt>
                <c:pt idx="8">
                  <c:v>3000</c:v>
                </c:pt>
                <c:pt idx="9">
                  <c:v>3000</c:v>
                </c:pt>
              </c:numCache>
            </c:numRef>
          </c:yVal>
          <c:smooth val="1"/>
        </c:ser>
        <c:dLbls>
          <c:showLegendKey val="0"/>
          <c:showVal val="0"/>
          <c:showCatName val="0"/>
          <c:showSerName val="0"/>
          <c:showPercent val="0"/>
          <c:showBubbleSize val="0"/>
        </c:dLbls>
        <c:axId val="46018560"/>
        <c:axId val="46020480"/>
      </c:scatterChart>
      <c:valAx>
        <c:axId val="46018560"/>
        <c:scaling>
          <c:orientation val="minMax"/>
        </c:scaling>
        <c:delete val="0"/>
        <c:axPos val="b"/>
        <c:title>
          <c:tx>
            <c:rich>
              <a:bodyPr/>
              <a:lstStyle/>
              <a:p>
                <a:pPr>
                  <a:defRPr sz="2000" b="0" i="0" u="none" strike="noStrike" baseline="0">
                    <a:solidFill>
                      <a:srgbClr val="000000"/>
                    </a:solidFill>
                    <a:latin typeface="Arial"/>
                    <a:ea typeface="Arial"/>
                    <a:cs typeface="Arial"/>
                  </a:defRPr>
                </a:pPr>
                <a:r>
                  <a:rPr lang="en-US" sz="2000" b="0"/>
                  <a:t>Output</a:t>
                </a:r>
              </a:p>
            </c:rich>
          </c:tx>
          <c:layout>
            <c:manualLayout>
              <c:xMode val="edge"/>
              <c:yMode val="edge"/>
              <c:x val="0.85793562708102189"/>
              <c:y val="0.87601957585644352"/>
            </c:manualLayout>
          </c:layout>
          <c:overlay val="0"/>
          <c:spPr>
            <a:noFill/>
            <a:ln w="25400">
              <a:noFill/>
            </a:ln>
          </c:spPr>
        </c:title>
        <c:numFmt formatCode="0" sourceLinked="1"/>
        <c:majorTickMark val="out"/>
        <c:minorTickMark val="none"/>
        <c:tickLblPos val="nextTo"/>
        <c:spPr>
          <a:ln w="3175">
            <a:solidFill>
              <a:srgbClr val="000000"/>
            </a:solidFill>
            <a:prstDash val="solid"/>
          </a:ln>
        </c:spPr>
        <c:txPr>
          <a:bodyPr rot="0" vert="horz"/>
          <a:lstStyle/>
          <a:p>
            <a:pPr>
              <a:defRPr sz="1000" b="0" i="0" u="none" strike="noStrike" baseline="0">
                <a:solidFill>
                  <a:srgbClr val="000000"/>
                </a:solidFill>
                <a:latin typeface="Arial"/>
                <a:ea typeface="Arial"/>
                <a:cs typeface="Arial"/>
              </a:defRPr>
            </a:pPr>
            <a:endParaRPr lang="en-US"/>
          </a:p>
        </c:txPr>
        <c:crossAx val="46020480"/>
        <c:crosses val="autoZero"/>
        <c:crossBetween val="midCat"/>
      </c:valAx>
      <c:valAx>
        <c:axId val="46020480"/>
        <c:scaling>
          <c:orientation val="minMax"/>
        </c:scaling>
        <c:delete val="0"/>
        <c:axPos val="l"/>
        <c:majorGridlines>
          <c:spPr>
            <a:ln w="3175">
              <a:solidFill>
                <a:srgbClr val="000000"/>
              </a:solidFill>
              <a:prstDash val="solid"/>
            </a:ln>
          </c:spPr>
        </c:majorGridlines>
        <c:title>
          <c:tx>
            <c:rich>
              <a:bodyPr rot="0" vert="horz"/>
              <a:lstStyle/>
              <a:p>
                <a:pPr>
                  <a:defRPr sz="2000" b="0" i="0" u="none" strike="noStrike" baseline="0">
                    <a:solidFill>
                      <a:srgbClr val="000000"/>
                    </a:solidFill>
                    <a:latin typeface="Arial"/>
                    <a:ea typeface="Arial"/>
                    <a:cs typeface="Arial"/>
                  </a:defRPr>
                </a:pPr>
                <a:r>
                  <a:rPr lang="en-US" sz="2000" b="0"/>
                  <a:t>Cost ($)</a:t>
                </a:r>
              </a:p>
            </c:rich>
          </c:tx>
          <c:layout>
            <c:manualLayout>
              <c:xMode val="edge"/>
              <c:yMode val="edge"/>
              <c:x val="4.3696291435792747E-2"/>
              <c:y val="8.1804051837270325E-2"/>
            </c:manualLayout>
          </c:layout>
          <c:overlay val="0"/>
          <c:spPr>
            <a:noFill/>
            <a:ln w="25400">
              <a:noFill/>
            </a:ln>
          </c:spPr>
        </c:title>
        <c:numFmt formatCode="0" sourceLinked="1"/>
        <c:majorTickMark val="out"/>
        <c:minorTickMark val="none"/>
        <c:tickLblPos val="nextTo"/>
        <c:spPr>
          <a:ln w="3175">
            <a:solidFill>
              <a:srgbClr val="000000"/>
            </a:solidFill>
            <a:prstDash val="solid"/>
          </a:ln>
        </c:spPr>
        <c:txPr>
          <a:bodyPr rot="0" vert="horz"/>
          <a:lstStyle/>
          <a:p>
            <a:pPr>
              <a:defRPr sz="1000" b="0" i="0" u="none" strike="noStrike" baseline="0">
                <a:solidFill>
                  <a:srgbClr val="000000"/>
                </a:solidFill>
                <a:latin typeface="Arial"/>
                <a:ea typeface="Arial"/>
                <a:cs typeface="Arial"/>
              </a:defRPr>
            </a:pPr>
            <a:endParaRPr lang="en-US"/>
          </a:p>
        </c:txPr>
        <c:crossAx val="46018560"/>
        <c:crosses val="autoZero"/>
        <c:crossBetween val="midCat"/>
      </c:valAx>
      <c:spPr>
        <a:solidFill>
          <a:srgbClr val="FFFFFF"/>
        </a:solidFill>
        <a:ln w="3175">
          <a:solidFill>
            <a:srgbClr val="000000"/>
          </a:solidFill>
          <a:prstDash val="solid"/>
        </a:ln>
      </c:spPr>
    </c:plotArea>
    <c:plotVisOnly val="1"/>
    <c:dispBlanksAs val="gap"/>
    <c:showDLblsOverMax val="0"/>
  </c:chart>
  <c:spPr>
    <a:noFill/>
    <a:ln w="9525">
      <a:noFill/>
    </a:ln>
  </c:spPr>
  <c:txPr>
    <a:bodyPr/>
    <a:lstStyle/>
    <a:p>
      <a:pPr>
        <a:defRPr sz="1000" b="0" i="0" u="none" strike="noStrike" baseline="0">
          <a:solidFill>
            <a:srgbClr val="000000"/>
          </a:solidFill>
          <a:latin typeface="Arial"/>
          <a:ea typeface="Arial"/>
          <a:cs typeface="Arial"/>
        </a:defRPr>
      </a:pPr>
      <a:endParaRPr lang="en-US"/>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8454332552693296E-2"/>
          <c:y val="6.2231759656652362E-2"/>
          <c:w val="0.88641686182669654"/>
          <c:h val="0.73605150214592274"/>
        </c:manualLayout>
      </c:layout>
      <c:scatterChart>
        <c:scatterStyle val="smoothMarker"/>
        <c:varyColors val="0"/>
        <c:ser>
          <c:idx val="0"/>
          <c:order val="0"/>
          <c:tx>
            <c:strRef>
              <c:f>Sheet1!$A$2</c:f>
              <c:strCache>
                <c:ptCount val="1"/>
                <c:pt idx="0">
                  <c:v>AFC</c:v>
                </c:pt>
              </c:strCache>
            </c:strRef>
          </c:tx>
          <c:spPr>
            <a:ln w="31750">
              <a:solidFill>
                <a:srgbClr val="000080"/>
              </a:solidFill>
              <a:prstDash val="solid"/>
            </a:ln>
          </c:spPr>
          <c:marker>
            <c:symbol val="none"/>
          </c:marker>
          <c:xVal>
            <c:numRef>
              <c:f>Sheet1!$B$1:$L$1</c:f>
              <c:numCache>
                <c:formatCode>General</c:formatCode>
                <c:ptCount val="11"/>
                <c:pt idx="0">
                  <c:v>15</c:v>
                </c:pt>
                <c:pt idx="1">
                  <c:v>40</c:v>
                </c:pt>
                <c:pt idx="2">
                  <c:v>70</c:v>
                </c:pt>
                <c:pt idx="3">
                  <c:v>110</c:v>
                </c:pt>
                <c:pt idx="4">
                  <c:v>145</c:v>
                </c:pt>
                <c:pt idx="5">
                  <c:v>175</c:v>
                </c:pt>
                <c:pt idx="6">
                  <c:v>200</c:v>
                </c:pt>
                <c:pt idx="7">
                  <c:v>220</c:v>
                </c:pt>
                <c:pt idx="8">
                  <c:v>235</c:v>
                </c:pt>
                <c:pt idx="9">
                  <c:v>240</c:v>
                </c:pt>
                <c:pt idx="10">
                  <c:v>235</c:v>
                </c:pt>
              </c:numCache>
            </c:numRef>
          </c:xVal>
          <c:yVal>
            <c:numRef>
              <c:f>Sheet1!$B$2:$L$2</c:f>
              <c:numCache>
                <c:formatCode>General</c:formatCode>
                <c:ptCount val="11"/>
                <c:pt idx="1">
                  <c:v>75</c:v>
                </c:pt>
                <c:pt idx="2">
                  <c:v>42.857142859999996</c:v>
                </c:pt>
                <c:pt idx="3">
                  <c:v>27.272727269999972</c:v>
                </c:pt>
                <c:pt idx="4">
                  <c:v>20.689655170000005</c:v>
                </c:pt>
                <c:pt idx="5">
                  <c:v>17.142857140000022</c:v>
                </c:pt>
                <c:pt idx="6">
                  <c:v>15</c:v>
                </c:pt>
                <c:pt idx="7">
                  <c:v>13.636363639999999</c:v>
                </c:pt>
                <c:pt idx="8">
                  <c:v>12.76595745</c:v>
                </c:pt>
                <c:pt idx="9">
                  <c:v>12.5</c:v>
                </c:pt>
              </c:numCache>
            </c:numRef>
          </c:yVal>
          <c:smooth val="1"/>
        </c:ser>
        <c:ser>
          <c:idx val="1"/>
          <c:order val="1"/>
          <c:tx>
            <c:strRef>
              <c:f>Sheet1!$A$3</c:f>
              <c:strCache>
                <c:ptCount val="1"/>
                <c:pt idx="0">
                  <c:v>AVC</c:v>
                </c:pt>
              </c:strCache>
            </c:strRef>
          </c:tx>
          <c:spPr>
            <a:ln w="31750">
              <a:solidFill>
                <a:srgbClr val="CD6400"/>
              </a:solidFill>
              <a:prstDash val="solid"/>
            </a:ln>
          </c:spPr>
          <c:marker>
            <c:symbol val="none"/>
          </c:marker>
          <c:xVal>
            <c:numRef>
              <c:f>Sheet1!$B$1:$L$1</c:f>
              <c:numCache>
                <c:formatCode>General</c:formatCode>
                <c:ptCount val="11"/>
                <c:pt idx="0">
                  <c:v>15</c:v>
                </c:pt>
                <c:pt idx="1">
                  <c:v>40</c:v>
                </c:pt>
                <c:pt idx="2">
                  <c:v>70</c:v>
                </c:pt>
                <c:pt idx="3">
                  <c:v>110</c:v>
                </c:pt>
                <c:pt idx="4">
                  <c:v>145</c:v>
                </c:pt>
                <c:pt idx="5">
                  <c:v>175</c:v>
                </c:pt>
                <c:pt idx="6">
                  <c:v>200</c:v>
                </c:pt>
                <c:pt idx="7">
                  <c:v>220</c:v>
                </c:pt>
                <c:pt idx="8">
                  <c:v>235</c:v>
                </c:pt>
                <c:pt idx="9">
                  <c:v>240</c:v>
                </c:pt>
                <c:pt idx="10">
                  <c:v>235</c:v>
                </c:pt>
              </c:numCache>
            </c:numRef>
          </c:xVal>
          <c:yVal>
            <c:numRef>
              <c:f>Sheet1!$B$3:$L$3</c:f>
              <c:numCache>
                <c:formatCode>General</c:formatCode>
                <c:ptCount val="11"/>
                <c:pt idx="1">
                  <c:v>50</c:v>
                </c:pt>
                <c:pt idx="2">
                  <c:v>42.857142859999996</c:v>
                </c:pt>
                <c:pt idx="3">
                  <c:v>36.363636360000001</c:v>
                </c:pt>
                <c:pt idx="4">
                  <c:v>34.482758620000013</c:v>
                </c:pt>
                <c:pt idx="5">
                  <c:v>34.285714290000044</c:v>
                </c:pt>
                <c:pt idx="6">
                  <c:v>35</c:v>
                </c:pt>
                <c:pt idx="7">
                  <c:v>36.363636360000001</c:v>
                </c:pt>
                <c:pt idx="8">
                  <c:v>38.297872340000069</c:v>
                </c:pt>
                <c:pt idx="9">
                  <c:v>41.666666669999998</c:v>
                </c:pt>
              </c:numCache>
            </c:numRef>
          </c:yVal>
          <c:smooth val="1"/>
        </c:ser>
        <c:ser>
          <c:idx val="2"/>
          <c:order val="2"/>
          <c:tx>
            <c:strRef>
              <c:f>Sheet1!$A$4</c:f>
              <c:strCache>
                <c:ptCount val="1"/>
                <c:pt idx="0">
                  <c:v>ATC</c:v>
                </c:pt>
              </c:strCache>
            </c:strRef>
          </c:tx>
          <c:spPr>
            <a:ln w="38100">
              <a:solidFill>
                <a:srgbClr val="C00000"/>
              </a:solidFill>
              <a:prstDash val="solid"/>
            </a:ln>
          </c:spPr>
          <c:marker>
            <c:symbol val="none"/>
          </c:marker>
          <c:xVal>
            <c:numRef>
              <c:f>Sheet1!$B$1:$L$1</c:f>
              <c:numCache>
                <c:formatCode>General</c:formatCode>
                <c:ptCount val="11"/>
                <c:pt idx="0">
                  <c:v>15</c:v>
                </c:pt>
                <c:pt idx="1">
                  <c:v>40</c:v>
                </c:pt>
                <c:pt idx="2">
                  <c:v>70</c:v>
                </c:pt>
                <c:pt idx="3">
                  <c:v>110</c:v>
                </c:pt>
                <c:pt idx="4">
                  <c:v>145</c:v>
                </c:pt>
                <c:pt idx="5">
                  <c:v>175</c:v>
                </c:pt>
                <c:pt idx="6">
                  <c:v>200</c:v>
                </c:pt>
                <c:pt idx="7">
                  <c:v>220</c:v>
                </c:pt>
                <c:pt idx="8">
                  <c:v>235</c:v>
                </c:pt>
                <c:pt idx="9">
                  <c:v>240</c:v>
                </c:pt>
                <c:pt idx="10">
                  <c:v>235</c:v>
                </c:pt>
              </c:numCache>
            </c:numRef>
          </c:xVal>
          <c:yVal>
            <c:numRef>
              <c:f>Sheet1!$B$4:$L$4</c:f>
              <c:numCache>
                <c:formatCode>General</c:formatCode>
                <c:ptCount val="11"/>
                <c:pt idx="1">
                  <c:v>125</c:v>
                </c:pt>
                <c:pt idx="2">
                  <c:v>85.714285710000027</c:v>
                </c:pt>
                <c:pt idx="3">
                  <c:v>63.636363640000013</c:v>
                </c:pt>
                <c:pt idx="4">
                  <c:v>55.172413790000043</c:v>
                </c:pt>
                <c:pt idx="5">
                  <c:v>51.428571430000012</c:v>
                </c:pt>
                <c:pt idx="6">
                  <c:v>50</c:v>
                </c:pt>
                <c:pt idx="7">
                  <c:v>50</c:v>
                </c:pt>
                <c:pt idx="8">
                  <c:v>51.06382979</c:v>
                </c:pt>
                <c:pt idx="9">
                  <c:v>54.166666669999998</c:v>
                </c:pt>
              </c:numCache>
            </c:numRef>
          </c:yVal>
          <c:smooth val="1"/>
        </c:ser>
        <c:ser>
          <c:idx val="3"/>
          <c:order val="3"/>
          <c:tx>
            <c:strRef>
              <c:f>Sheet1!$A$5</c:f>
              <c:strCache>
                <c:ptCount val="1"/>
                <c:pt idx="0">
                  <c:v>MC</c:v>
                </c:pt>
              </c:strCache>
            </c:strRef>
          </c:tx>
          <c:spPr>
            <a:ln w="38099">
              <a:solidFill>
                <a:srgbClr val="FF0000"/>
              </a:solidFill>
              <a:prstDash val="dash"/>
            </a:ln>
          </c:spPr>
          <c:marker>
            <c:symbol val="none"/>
          </c:marker>
          <c:xVal>
            <c:numRef>
              <c:f>Sheet1!$B$1:$L$1</c:f>
              <c:numCache>
                <c:formatCode>General</c:formatCode>
                <c:ptCount val="11"/>
                <c:pt idx="0">
                  <c:v>15</c:v>
                </c:pt>
                <c:pt idx="1">
                  <c:v>40</c:v>
                </c:pt>
                <c:pt idx="2">
                  <c:v>70</c:v>
                </c:pt>
                <c:pt idx="3">
                  <c:v>110</c:v>
                </c:pt>
                <c:pt idx="4">
                  <c:v>145</c:v>
                </c:pt>
                <c:pt idx="5">
                  <c:v>175</c:v>
                </c:pt>
                <c:pt idx="6">
                  <c:v>200</c:v>
                </c:pt>
                <c:pt idx="7">
                  <c:v>220</c:v>
                </c:pt>
                <c:pt idx="8">
                  <c:v>235</c:v>
                </c:pt>
                <c:pt idx="9">
                  <c:v>240</c:v>
                </c:pt>
                <c:pt idx="10">
                  <c:v>235</c:v>
                </c:pt>
              </c:numCache>
            </c:numRef>
          </c:xVal>
          <c:yVal>
            <c:numRef>
              <c:f>Sheet1!$B$5:$L$5</c:f>
              <c:numCache>
                <c:formatCode>General</c:formatCode>
                <c:ptCount val="11"/>
                <c:pt idx="1">
                  <c:v>40</c:v>
                </c:pt>
                <c:pt idx="2">
                  <c:v>33.333333330000045</c:v>
                </c:pt>
                <c:pt idx="3">
                  <c:v>25</c:v>
                </c:pt>
                <c:pt idx="4">
                  <c:v>28.571428569999988</c:v>
                </c:pt>
                <c:pt idx="5">
                  <c:v>33.333333330000045</c:v>
                </c:pt>
                <c:pt idx="6">
                  <c:v>40</c:v>
                </c:pt>
                <c:pt idx="7">
                  <c:v>50</c:v>
                </c:pt>
                <c:pt idx="8">
                  <c:v>66.666666670000026</c:v>
                </c:pt>
              </c:numCache>
            </c:numRef>
          </c:yVal>
          <c:smooth val="1"/>
        </c:ser>
        <c:dLbls>
          <c:showLegendKey val="0"/>
          <c:showVal val="0"/>
          <c:showCatName val="0"/>
          <c:showSerName val="0"/>
          <c:showPercent val="0"/>
          <c:showBubbleSize val="0"/>
        </c:dLbls>
        <c:axId val="46403968"/>
        <c:axId val="46405504"/>
      </c:scatterChart>
      <c:valAx>
        <c:axId val="46403968"/>
        <c:scaling>
          <c:orientation val="minMax"/>
          <c:max val="250"/>
        </c:scaling>
        <c:delete val="0"/>
        <c:axPos val="b"/>
        <c:numFmt formatCode="General" sourceLinked="1"/>
        <c:majorTickMark val="out"/>
        <c:minorTickMark val="none"/>
        <c:tickLblPos val="nextTo"/>
        <c:spPr>
          <a:ln w="3175">
            <a:solidFill>
              <a:schemeClr val="tx1"/>
            </a:solidFill>
            <a:prstDash val="solid"/>
          </a:ln>
        </c:spPr>
        <c:txPr>
          <a:bodyPr rot="0" vert="horz"/>
          <a:lstStyle/>
          <a:p>
            <a:pPr>
              <a:defRPr sz="1600" b="1" i="0" u="none" strike="noStrike" baseline="0">
                <a:solidFill>
                  <a:schemeClr val="tx1"/>
                </a:solidFill>
                <a:latin typeface="Arial"/>
                <a:ea typeface="Arial"/>
                <a:cs typeface="Arial"/>
              </a:defRPr>
            </a:pPr>
            <a:endParaRPr lang="en-US"/>
          </a:p>
        </c:txPr>
        <c:crossAx val="46405504"/>
        <c:crosses val="autoZero"/>
        <c:crossBetween val="midCat"/>
      </c:valAx>
      <c:valAx>
        <c:axId val="46405504"/>
        <c:scaling>
          <c:orientation val="minMax"/>
          <c:max val="140"/>
        </c:scaling>
        <c:delete val="0"/>
        <c:axPos val="l"/>
        <c:numFmt formatCode="General" sourceLinked="1"/>
        <c:majorTickMark val="out"/>
        <c:minorTickMark val="none"/>
        <c:tickLblPos val="nextTo"/>
        <c:spPr>
          <a:ln w="3175">
            <a:solidFill>
              <a:schemeClr val="tx1"/>
            </a:solidFill>
            <a:prstDash val="solid"/>
          </a:ln>
        </c:spPr>
        <c:txPr>
          <a:bodyPr rot="0" vert="horz"/>
          <a:lstStyle/>
          <a:p>
            <a:pPr>
              <a:defRPr sz="1600" b="1" i="0" u="none" strike="noStrike" baseline="0">
                <a:solidFill>
                  <a:schemeClr val="tx1"/>
                </a:solidFill>
                <a:latin typeface="Arial"/>
                <a:ea typeface="Arial"/>
                <a:cs typeface="Arial"/>
              </a:defRPr>
            </a:pPr>
            <a:endParaRPr lang="en-US"/>
          </a:p>
        </c:txPr>
        <c:crossAx val="46403968"/>
        <c:crosses val="autoZero"/>
        <c:crossBetween val="midCat"/>
        <c:majorUnit val="20"/>
      </c:valAx>
      <c:spPr>
        <a:solidFill>
          <a:schemeClr val="bg1"/>
        </a:solidFill>
        <a:ln w="12700">
          <a:solidFill>
            <a:schemeClr val="tx1"/>
          </a:solidFill>
          <a:prstDash val="solid"/>
        </a:ln>
      </c:spPr>
    </c:plotArea>
    <c:plotVisOnly val="1"/>
    <c:dispBlanksAs val="gap"/>
    <c:showDLblsOverMax val="0"/>
  </c:chart>
  <c:spPr>
    <a:solidFill>
      <a:schemeClr val="bg1"/>
    </a:solidFill>
    <a:ln>
      <a:noFill/>
    </a:ln>
  </c:spPr>
  <c:txPr>
    <a:bodyPr/>
    <a:lstStyle/>
    <a:p>
      <a:pPr>
        <a:defRPr sz="1600" b="1" i="0" u="none" strike="noStrike" baseline="0">
          <a:solidFill>
            <a:schemeClr val="tx1"/>
          </a:solidFill>
          <a:latin typeface="Arial"/>
          <a:ea typeface="Arial"/>
          <a:cs typeface="Arial"/>
        </a:defRPr>
      </a:pPr>
      <a:endParaRPr lang="en-US"/>
    </a:p>
  </c:txPr>
  <c:externalData r:id="rId1">
    <c:autoUpdate val="0"/>
  </c:externalData>
  <c:userShapes r:id="rId2"/>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00"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US"/>
              <a:t>Two SR ATC curves</a:t>
            </a:r>
          </a:p>
        </c:rich>
      </c:tx>
      <c:overlay val="0"/>
      <c:spPr>
        <a:noFill/>
        <a:ln>
          <a:noFill/>
        </a:ln>
        <a:effectLst/>
      </c:spPr>
    </c:title>
    <c:autoTitleDeleted val="0"/>
    <c:plotArea>
      <c:layout/>
      <c:scatterChart>
        <c:scatterStyle val="smoothMarker"/>
        <c:varyColors val="0"/>
        <c:ser>
          <c:idx val="0"/>
          <c:order val="0"/>
          <c:tx>
            <c:strRef>
              <c:f>Sheet1!$B$21</c:f>
              <c:strCache>
                <c:ptCount val="1"/>
                <c:pt idx="0">
                  <c:v>ATC1</c:v>
                </c:pt>
              </c:strCache>
            </c:strRef>
          </c:tx>
          <c:spPr>
            <a:ln w="9525" cap="rnd">
              <a:solidFill>
                <a:schemeClr val="accent1"/>
              </a:solidFill>
              <a:round/>
            </a:ln>
            <a:effectLst>
              <a:outerShdw blurRad="57150" dist="19050" dir="5400000" algn="ctr" rotWithShape="0">
                <a:srgbClr val="000000">
                  <a:alpha val="63000"/>
                </a:srgbClr>
              </a:outerShdw>
            </a:effectLst>
          </c:spPr>
          <c:marker>
            <c:symbol val="none"/>
          </c:marker>
          <c:xVal>
            <c:numRef>
              <c:f>Sheet1!$A$22:$A$35</c:f>
              <c:numCache>
                <c:formatCode>General</c:formatCode>
                <c:ptCount val="14"/>
                <c:pt idx="0">
                  <c:v>20</c:v>
                </c:pt>
                <c:pt idx="1">
                  <c:v>40</c:v>
                </c:pt>
                <c:pt idx="2">
                  <c:v>60</c:v>
                </c:pt>
                <c:pt idx="3">
                  <c:v>80</c:v>
                </c:pt>
                <c:pt idx="4">
                  <c:v>100</c:v>
                </c:pt>
                <c:pt idx="5">
                  <c:v>120</c:v>
                </c:pt>
                <c:pt idx="6">
                  <c:v>140</c:v>
                </c:pt>
                <c:pt idx="7">
                  <c:v>160</c:v>
                </c:pt>
                <c:pt idx="8">
                  <c:v>180</c:v>
                </c:pt>
                <c:pt idx="9">
                  <c:v>200</c:v>
                </c:pt>
                <c:pt idx="10">
                  <c:v>220</c:v>
                </c:pt>
                <c:pt idx="11">
                  <c:v>240</c:v>
                </c:pt>
                <c:pt idx="12">
                  <c:v>260</c:v>
                </c:pt>
                <c:pt idx="13">
                  <c:v>280</c:v>
                </c:pt>
              </c:numCache>
            </c:numRef>
          </c:xVal>
          <c:yVal>
            <c:numRef>
              <c:f>Sheet1!$B$22:$B$35</c:f>
              <c:numCache>
                <c:formatCode>General</c:formatCode>
                <c:ptCount val="14"/>
                <c:pt idx="0">
                  <c:v>80</c:v>
                </c:pt>
                <c:pt idx="1">
                  <c:v>55</c:v>
                </c:pt>
                <c:pt idx="2">
                  <c:v>46.666666666666671</c:v>
                </c:pt>
                <c:pt idx="3">
                  <c:v>42.5</c:v>
                </c:pt>
                <c:pt idx="4">
                  <c:v>40</c:v>
                </c:pt>
                <c:pt idx="5">
                  <c:v>38.333333333333336</c:v>
                </c:pt>
                <c:pt idx="6">
                  <c:v>37.142857142857146</c:v>
                </c:pt>
                <c:pt idx="7">
                  <c:v>36.25</c:v>
                </c:pt>
                <c:pt idx="8">
                  <c:v>35.555555555555557</c:v>
                </c:pt>
                <c:pt idx="9">
                  <c:v>35</c:v>
                </c:pt>
                <c:pt idx="10">
                  <c:v>34.545454545454547</c:v>
                </c:pt>
                <c:pt idx="11">
                  <c:v>34.166666666666664</c:v>
                </c:pt>
                <c:pt idx="12">
                  <c:v>33.846153846153847</c:v>
                </c:pt>
                <c:pt idx="13">
                  <c:v>33.571428571428569</c:v>
                </c:pt>
              </c:numCache>
            </c:numRef>
          </c:yVal>
          <c:smooth val="1"/>
        </c:ser>
        <c:ser>
          <c:idx val="1"/>
          <c:order val="1"/>
          <c:tx>
            <c:strRef>
              <c:f>Sheet1!$C$21</c:f>
              <c:strCache>
                <c:ptCount val="1"/>
                <c:pt idx="0">
                  <c:v>ATC2</c:v>
                </c:pt>
              </c:strCache>
            </c:strRef>
          </c:tx>
          <c:spPr>
            <a:ln w="9525" cap="rnd">
              <a:solidFill>
                <a:schemeClr val="accent2"/>
              </a:solidFill>
              <a:round/>
            </a:ln>
            <a:effectLst>
              <a:outerShdw blurRad="57150" dist="19050" dir="5400000" algn="ctr" rotWithShape="0">
                <a:srgbClr val="000000">
                  <a:alpha val="63000"/>
                </a:srgbClr>
              </a:outerShdw>
            </a:effectLst>
          </c:spPr>
          <c:marker>
            <c:symbol val="none"/>
          </c:marker>
          <c:xVal>
            <c:numRef>
              <c:f>Sheet1!$A$22:$A$35</c:f>
              <c:numCache>
                <c:formatCode>General</c:formatCode>
                <c:ptCount val="14"/>
                <c:pt idx="0">
                  <c:v>20</c:v>
                </c:pt>
                <c:pt idx="1">
                  <c:v>40</c:v>
                </c:pt>
                <c:pt idx="2">
                  <c:v>60</c:v>
                </c:pt>
                <c:pt idx="3">
                  <c:v>80</c:v>
                </c:pt>
                <c:pt idx="4">
                  <c:v>100</c:v>
                </c:pt>
                <c:pt idx="5">
                  <c:v>120</c:v>
                </c:pt>
                <c:pt idx="6">
                  <c:v>140</c:v>
                </c:pt>
                <c:pt idx="7">
                  <c:v>160</c:v>
                </c:pt>
                <c:pt idx="8">
                  <c:v>180</c:v>
                </c:pt>
                <c:pt idx="9">
                  <c:v>200</c:v>
                </c:pt>
                <c:pt idx="10">
                  <c:v>220</c:v>
                </c:pt>
                <c:pt idx="11">
                  <c:v>240</c:v>
                </c:pt>
                <c:pt idx="12">
                  <c:v>260</c:v>
                </c:pt>
                <c:pt idx="13">
                  <c:v>280</c:v>
                </c:pt>
              </c:numCache>
            </c:numRef>
          </c:xVal>
          <c:yVal>
            <c:numRef>
              <c:f>Sheet1!$C$22:$C$35</c:f>
              <c:numCache>
                <c:formatCode>General</c:formatCode>
                <c:ptCount val="14"/>
                <c:pt idx="0">
                  <c:v>125</c:v>
                </c:pt>
                <c:pt idx="1">
                  <c:v>75</c:v>
                </c:pt>
                <c:pt idx="2">
                  <c:v>58.333333333333336</c:v>
                </c:pt>
                <c:pt idx="3">
                  <c:v>50</c:v>
                </c:pt>
                <c:pt idx="4">
                  <c:v>45</c:v>
                </c:pt>
                <c:pt idx="5">
                  <c:v>41.666666666666671</c:v>
                </c:pt>
                <c:pt idx="6">
                  <c:v>39.285714285714285</c:v>
                </c:pt>
                <c:pt idx="7">
                  <c:v>37.5</c:v>
                </c:pt>
                <c:pt idx="8">
                  <c:v>36.111111111111114</c:v>
                </c:pt>
                <c:pt idx="9">
                  <c:v>35</c:v>
                </c:pt>
                <c:pt idx="10">
                  <c:v>34.090909090909093</c:v>
                </c:pt>
                <c:pt idx="11">
                  <c:v>33.333333333333336</c:v>
                </c:pt>
                <c:pt idx="12">
                  <c:v>32.692307692307693</c:v>
                </c:pt>
                <c:pt idx="13">
                  <c:v>32.142857142857146</c:v>
                </c:pt>
              </c:numCache>
            </c:numRef>
          </c:yVal>
          <c:smooth val="1"/>
        </c:ser>
        <c:dLbls>
          <c:showLegendKey val="0"/>
          <c:showVal val="0"/>
          <c:showCatName val="0"/>
          <c:showSerName val="0"/>
          <c:showPercent val="0"/>
          <c:showBubbleSize val="0"/>
        </c:dLbls>
        <c:axId val="44278912"/>
        <c:axId val="44280832"/>
      </c:scatterChart>
      <c:valAx>
        <c:axId val="44278912"/>
        <c:scaling>
          <c:orientation val="minMax"/>
          <c:max val="300"/>
          <c:min val="50"/>
        </c:scaling>
        <c:delete val="0"/>
        <c:axPos val="b"/>
        <c:majorGridlines>
          <c:spPr>
            <a:ln w="9525" cap="flat" cmpd="sng" algn="ctr">
              <a:solidFill>
                <a:schemeClr val="lt1">
                  <a:lumMod val="95000"/>
                  <a:alpha val="10000"/>
                </a:schemeClr>
              </a:solidFill>
              <a:round/>
            </a:ln>
            <a:effectLst/>
          </c:spPr>
        </c:majorGridlines>
        <c:title>
          <c:tx>
            <c:rich>
              <a:bodyPr rot="0" spcFirstLastPara="1" vertOverflow="ellipsis" vert="horz" wrap="square" anchor="ctr" anchorCtr="1"/>
              <a:lstStyle/>
              <a:p>
                <a:pPr>
                  <a:defRPr sz="900" b="1" i="0" u="none" strike="noStrike" kern="1200" cap="all" baseline="0">
                    <a:solidFill>
                      <a:schemeClr val="lt1">
                        <a:lumMod val="75000"/>
                      </a:schemeClr>
                    </a:solidFill>
                    <a:latin typeface="+mn-lt"/>
                    <a:ea typeface="+mn-ea"/>
                    <a:cs typeface="+mn-cs"/>
                  </a:defRPr>
                </a:pPr>
                <a:r>
                  <a:rPr lang="en-CA"/>
                  <a:t>Quantity</a:t>
                </a:r>
              </a:p>
            </c:rich>
          </c:tx>
          <c:overlay val="0"/>
          <c:spPr>
            <a:noFill/>
            <a:ln>
              <a:noFill/>
            </a:ln>
            <a:effectLst/>
          </c:spPr>
        </c:title>
        <c:numFmt formatCode="General" sourceLinked="1"/>
        <c:majorTickMark val="out"/>
        <c:minorTickMark val="none"/>
        <c:tickLblPos val="nextTo"/>
        <c:spPr>
          <a:noFill/>
          <a:ln w="9525" cap="flat" cmpd="sng" algn="ctr">
            <a:solidFill>
              <a:schemeClr val="lt1">
                <a:lumMod val="50000"/>
              </a:schemeClr>
            </a:solidFill>
          </a:ln>
          <a:effectLst/>
        </c:spPr>
        <c:txPr>
          <a:bodyPr rot="-60000000" spcFirstLastPara="1" vertOverflow="ellipsis" vert="horz" wrap="square" anchor="ctr" anchorCtr="1"/>
          <a:lstStyle/>
          <a:p>
            <a:pPr>
              <a:defRPr sz="900" b="0" i="0" u="none" strike="noStrike" kern="1200" baseline="0">
                <a:solidFill>
                  <a:schemeClr val="lt1">
                    <a:lumMod val="75000"/>
                  </a:schemeClr>
                </a:solidFill>
                <a:latin typeface="+mn-lt"/>
                <a:ea typeface="+mn-ea"/>
                <a:cs typeface="+mn-cs"/>
              </a:defRPr>
            </a:pPr>
            <a:endParaRPr lang="en-US"/>
          </a:p>
        </c:txPr>
        <c:crossAx val="44280832"/>
        <c:crosses val="autoZero"/>
        <c:crossBetween val="midCat"/>
      </c:valAx>
      <c:valAx>
        <c:axId val="44280832"/>
        <c:scaling>
          <c:orientation val="minMax"/>
          <c:max val="80"/>
          <c:min val="20"/>
        </c:scaling>
        <c:delete val="0"/>
        <c:axPos val="l"/>
        <c:majorGridlines>
          <c:spPr>
            <a:ln w="9525" cap="flat" cmpd="sng" algn="ctr">
              <a:solidFill>
                <a:schemeClr val="lt1">
                  <a:lumMod val="95000"/>
                  <a:alpha val="10000"/>
                </a:schemeClr>
              </a:solidFill>
              <a:round/>
            </a:ln>
            <a:effectLst/>
          </c:spPr>
        </c:majorGridlines>
        <c:title>
          <c:tx>
            <c:rich>
              <a:bodyPr rot="-5400000" spcFirstLastPara="1" vertOverflow="ellipsis" vert="horz" wrap="square" anchor="ctr" anchorCtr="1"/>
              <a:lstStyle/>
              <a:p>
                <a:pPr>
                  <a:defRPr sz="900" b="1" i="0" u="none" strike="noStrike" kern="1200" cap="all" baseline="0">
                    <a:solidFill>
                      <a:schemeClr val="lt1">
                        <a:lumMod val="75000"/>
                      </a:schemeClr>
                    </a:solidFill>
                    <a:latin typeface="+mn-lt"/>
                    <a:ea typeface="+mn-ea"/>
                    <a:cs typeface="+mn-cs"/>
                  </a:defRPr>
                </a:pPr>
                <a:r>
                  <a:rPr lang="en-CA"/>
                  <a:t>Average cost</a:t>
                </a:r>
              </a:p>
            </c:rich>
          </c:tx>
          <c:overlay val="0"/>
          <c:spPr>
            <a:noFill/>
            <a:ln>
              <a:noFill/>
            </a:ln>
            <a:effectLst/>
          </c:spPr>
        </c:title>
        <c:numFmt formatCode="General" sourceLinked="1"/>
        <c:majorTickMark val="out"/>
        <c:minorTickMark val="none"/>
        <c:tickLblPos val="nextTo"/>
        <c:spPr>
          <a:noFill/>
          <a:ln w="9525" cap="flat" cmpd="sng" algn="ctr">
            <a:solidFill>
              <a:schemeClr val="lt1">
                <a:lumMod val="50000"/>
              </a:schemeClr>
            </a:solidFill>
          </a:ln>
          <a:effectLst/>
        </c:spPr>
        <c:txPr>
          <a:bodyPr rot="-60000000" spcFirstLastPara="1" vertOverflow="ellipsis" vert="horz" wrap="square" anchor="ctr" anchorCtr="1"/>
          <a:lstStyle/>
          <a:p>
            <a:pPr>
              <a:defRPr sz="900" b="0" i="0" u="none" strike="noStrike" kern="1200" baseline="0">
                <a:solidFill>
                  <a:schemeClr val="lt1">
                    <a:lumMod val="75000"/>
                  </a:schemeClr>
                </a:solidFill>
                <a:latin typeface="+mn-lt"/>
                <a:ea typeface="+mn-ea"/>
                <a:cs typeface="+mn-cs"/>
              </a:defRPr>
            </a:pPr>
            <a:endParaRPr lang="en-US"/>
          </a:p>
        </c:txPr>
        <c:crossAx val="44278912"/>
        <c:crosses val="autoZero"/>
        <c:crossBetween val="midCat"/>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lt1">
                  <a:lumMod val="75000"/>
                </a:schemeClr>
              </a:solidFill>
              <a:latin typeface="+mn-lt"/>
              <a:ea typeface="+mn-ea"/>
              <a:cs typeface="+mn-cs"/>
            </a:defRPr>
          </a:pPr>
          <a:endParaRPr lang="en-US"/>
        </a:p>
      </c:txPr>
    </c:legend>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8">
  <cs:axisTitle>
    <cs:lnRef idx="0"/>
    <cs:fillRef idx="0"/>
    <cs:effectRef idx="0"/>
    <cs:fontRef idx="minor">
      <a:schemeClr val="lt1">
        <a:lumMod val="75000"/>
      </a:schemeClr>
    </cs:fontRef>
    <cs:defRPr sz="900" b="1" kern="1200" cap="all"/>
  </cs:axisTitle>
  <cs:categoryAxis>
    <cs:lnRef idx="0"/>
    <cs:fillRef idx="0"/>
    <cs:effectRef idx="0"/>
    <cs:fontRef idx="minor">
      <a:schemeClr val="lt1">
        <a:lumMod val="75000"/>
      </a:schemeClr>
    </cs:fontRef>
    <cs:spPr>
      <a:ln w="9525" cap="flat" cmpd="sng" algn="ctr">
        <a:solidFill>
          <a:schemeClr val="lt1">
            <a:lumMod val="50000"/>
          </a:schemeClr>
        </a:solidFill>
      </a:ln>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7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9525" cap="rnd">
        <a:solidFill>
          <a:schemeClr val="phClr"/>
        </a:solidFill>
        <a:round/>
      </a:ln>
    </cs:spPr>
  </cs:dataPointLine>
  <cs:dataPointMarker>
    <cs:lnRef idx="0">
      <cs:styleClr val="auto"/>
    </cs:lnRef>
    <cs:fillRef idx="3">
      <cs:styleClr val="auto"/>
    </cs:fillRef>
    <cs:effectRef idx="3"/>
    <cs:fontRef idx="minor">
      <a:schemeClr val="tx1"/>
    </cs:fontRef>
    <cs:spPr>
      <a:ln w="9525" cap="rnd">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7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lt1">
            <a:lumMod val="95000"/>
            <a:alpha val="10000"/>
          </a:schemeClr>
        </a:solidFill>
        <a:round/>
      </a:ln>
    </cs:spPr>
  </cs:gridlineMajor>
  <cs:gridlineMinor>
    <cs:lnRef idx="0"/>
    <cs:fillRef idx="0"/>
    <cs:effectRef idx="0"/>
    <cs:fontRef idx="minor">
      <a:schemeClr val="tx1"/>
    </cs:fontRef>
    <cs:spPr>
      <a:ln>
        <a:solidFill>
          <a:schemeClr val="lt1">
            <a:lumMod val="95000"/>
            <a:alpha val="5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7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75000"/>
      </a:schemeClr>
    </cs:fontRef>
    <cs:spPr>
      <a:ln w="9525" cap="flat" cmpd="sng" algn="ctr">
        <a:solidFill>
          <a:schemeClr val="lt1">
            <a:lumMod val="50000"/>
          </a:schemeClr>
        </a:solidFill>
      </a:ln>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lt1">
        <a:lumMod val="75000"/>
      </a:schemeClr>
    </cs:fontRef>
    <cs:defRPr sz="900"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75000"/>
      </a:schemeClr>
    </cs:fontRef>
    <cs:spPr>
      <a:ln w="9525" cap="flat" cmpd="sng" algn="ctr">
        <a:solidFill>
          <a:schemeClr val="lt1">
            <a:lumMod val="50000"/>
          </a:schemeClr>
        </a:solidFill>
      </a:ln>
    </cs:spPr>
    <cs:defRPr sz="900" kern="1200"/>
  </cs:valueAxis>
  <cs:wall>
    <cs:lnRef idx="0"/>
    <cs:fillRef idx="0"/>
    <cs:effectRef idx="0"/>
    <cs:fontRef idx="minor">
      <a:schemeClr val="tx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545112E-7533-4573-A867-90DDFFA362B7}"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ABC75C3D-F6D5-47CF-8F3F-065786C3B701}">
      <dgm:prSet/>
      <dgm:spPr>
        <a:solidFill>
          <a:schemeClr val="accent4">
            <a:lumMod val="60000"/>
            <a:lumOff val="40000"/>
          </a:schemeClr>
        </a:solidFill>
        <a:effectLst>
          <a:reflection blurRad="6350" stA="50000" endA="300" endPos="55000" dir="5400000" sy="-100000" algn="bl" rotWithShape="0"/>
        </a:effectLst>
      </dgm:spPr>
      <dgm:t>
        <a:bodyPr/>
        <a:lstStyle/>
        <a:p>
          <a:pPr rtl="0"/>
          <a:r>
            <a:rPr lang="en-US" dirty="0" smtClean="0"/>
            <a:t>TP is the relationship between total production and the number of workers employed for a given amount of capital</a:t>
          </a:r>
          <a:endParaRPr lang="en-US" dirty="0"/>
        </a:p>
      </dgm:t>
    </dgm:pt>
    <dgm:pt modelId="{F7C3DD3B-028B-4BFC-8C29-AADD7FBB7DFD}" type="parTrans" cxnId="{24523457-E284-43DA-B17A-9CA249E8E486}">
      <dgm:prSet/>
      <dgm:spPr/>
      <dgm:t>
        <a:bodyPr/>
        <a:lstStyle/>
        <a:p>
          <a:endParaRPr lang="en-US"/>
        </a:p>
      </dgm:t>
    </dgm:pt>
    <dgm:pt modelId="{63A47000-D0F8-49A0-ACAC-691190A8F3C2}" type="sibTrans" cxnId="{24523457-E284-43DA-B17A-9CA249E8E486}">
      <dgm:prSet/>
      <dgm:spPr/>
      <dgm:t>
        <a:bodyPr/>
        <a:lstStyle/>
        <a:p>
          <a:endParaRPr lang="en-US"/>
        </a:p>
      </dgm:t>
    </dgm:pt>
    <dgm:pt modelId="{9ABFE0B3-465B-4317-8432-7B3CDE79F97D}" type="pres">
      <dgm:prSet presAssocID="{E545112E-7533-4573-A867-90DDFFA362B7}" presName="linear" presStyleCnt="0">
        <dgm:presLayoutVars>
          <dgm:animLvl val="lvl"/>
          <dgm:resizeHandles val="exact"/>
        </dgm:presLayoutVars>
      </dgm:prSet>
      <dgm:spPr/>
      <dgm:t>
        <a:bodyPr/>
        <a:lstStyle/>
        <a:p>
          <a:endParaRPr lang="en-US"/>
        </a:p>
      </dgm:t>
    </dgm:pt>
    <dgm:pt modelId="{909B09FF-6478-42F6-A601-0B70A0FFDDC6}" type="pres">
      <dgm:prSet presAssocID="{ABC75C3D-F6D5-47CF-8F3F-065786C3B701}" presName="parentText" presStyleLbl="node1" presStyleIdx="0" presStyleCnt="1">
        <dgm:presLayoutVars>
          <dgm:chMax val="0"/>
          <dgm:bulletEnabled val="1"/>
        </dgm:presLayoutVars>
      </dgm:prSet>
      <dgm:spPr/>
      <dgm:t>
        <a:bodyPr/>
        <a:lstStyle/>
        <a:p>
          <a:endParaRPr lang="en-US"/>
        </a:p>
      </dgm:t>
    </dgm:pt>
  </dgm:ptLst>
  <dgm:cxnLst>
    <dgm:cxn modelId="{C3A7AB70-442D-4840-8DB3-F8548D3AF867}" type="presOf" srcId="{ABC75C3D-F6D5-47CF-8F3F-065786C3B701}" destId="{909B09FF-6478-42F6-A601-0B70A0FFDDC6}" srcOrd="0" destOrd="0" presId="urn:microsoft.com/office/officeart/2005/8/layout/vList2"/>
    <dgm:cxn modelId="{CE7895B9-BEDF-474C-85A6-42C91F1A601E}" type="presOf" srcId="{E545112E-7533-4573-A867-90DDFFA362B7}" destId="{9ABFE0B3-465B-4317-8432-7B3CDE79F97D}" srcOrd="0" destOrd="0" presId="urn:microsoft.com/office/officeart/2005/8/layout/vList2"/>
    <dgm:cxn modelId="{24523457-E284-43DA-B17A-9CA249E8E486}" srcId="{E545112E-7533-4573-A867-90DDFFA362B7}" destId="{ABC75C3D-F6D5-47CF-8F3F-065786C3B701}" srcOrd="0" destOrd="0" parTransId="{F7C3DD3B-028B-4BFC-8C29-AADD7FBB7DFD}" sibTransId="{63A47000-D0F8-49A0-ACAC-691190A8F3C2}"/>
    <dgm:cxn modelId="{34A9C020-A1C5-4F4B-B9E2-ACDC3735C92A}" type="presParOf" srcId="{9ABFE0B3-465B-4317-8432-7B3CDE79F97D}" destId="{909B09FF-6478-42F6-A601-0B70A0FFDDC6}" srcOrd="0" destOrd="0" presId="urn:microsoft.com/office/officeart/2005/8/layout/vList2"/>
  </dgm:cxnLst>
  <dgm:bg>
    <a:effectLst/>
  </dgm:bg>
  <dgm:whole>
    <a:effectLst/>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5FDC696-8D2C-4E3F-B387-DE45399A1887}"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AF813320-4958-43B6-82AF-78B7FD427462}">
      <dgm:prSet custT="1"/>
      <dgm:spPr>
        <a:solidFill>
          <a:schemeClr val="accent4">
            <a:lumMod val="60000"/>
            <a:lumOff val="40000"/>
          </a:schemeClr>
        </a:solidFill>
      </dgm:spPr>
      <dgm:t>
        <a:bodyPr/>
        <a:lstStyle/>
        <a:p>
          <a:pPr rtl="0"/>
          <a:r>
            <a:rPr lang="en-US" sz="2000" dirty="0" smtClean="0"/>
            <a:t>With capital fixed, marginal product must eventually decline. This is the </a:t>
          </a:r>
          <a:r>
            <a:rPr lang="en-US" sz="2000" i="1" dirty="0" smtClean="0">
              <a:solidFill>
                <a:schemeClr val="bg1"/>
              </a:solidFill>
              <a:effectLst>
                <a:outerShdw blurRad="38100" dist="38100" dir="2700000" algn="tl">
                  <a:srgbClr val="000000">
                    <a:alpha val="43137"/>
                  </a:srgbClr>
                </a:outerShdw>
              </a:effectLst>
            </a:rPr>
            <a:t>law of diminishing returns</a:t>
          </a:r>
          <a:endParaRPr lang="en-US" sz="2000" i="1" dirty="0">
            <a:solidFill>
              <a:schemeClr val="bg1"/>
            </a:solidFill>
            <a:effectLst>
              <a:outerShdw blurRad="38100" dist="38100" dir="2700000" algn="tl">
                <a:srgbClr val="000000">
                  <a:alpha val="43137"/>
                </a:srgbClr>
              </a:outerShdw>
            </a:effectLst>
          </a:endParaRPr>
        </a:p>
      </dgm:t>
    </dgm:pt>
    <dgm:pt modelId="{E0BE14E4-DF52-4DEC-8687-271E898C7C28}" type="parTrans" cxnId="{CC9D3203-095D-402A-8629-20B3C46220C0}">
      <dgm:prSet/>
      <dgm:spPr/>
      <dgm:t>
        <a:bodyPr/>
        <a:lstStyle/>
        <a:p>
          <a:endParaRPr lang="en-US" sz="2000"/>
        </a:p>
      </dgm:t>
    </dgm:pt>
    <dgm:pt modelId="{38E4C385-BF79-4A68-9DBA-97B091895AE8}" type="sibTrans" cxnId="{CC9D3203-095D-402A-8629-20B3C46220C0}">
      <dgm:prSet/>
      <dgm:spPr/>
      <dgm:t>
        <a:bodyPr/>
        <a:lstStyle/>
        <a:p>
          <a:endParaRPr lang="en-US" sz="2000"/>
        </a:p>
      </dgm:t>
    </dgm:pt>
    <dgm:pt modelId="{CC9B28EC-3702-4446-A429-E1F18150CD7D}" type="pres">
      <dgm:prSet presAssocID="{C5FDC696-8D2C-4E3F-B387-DE45399A1887}" presName="linear" presStyleCnt="0">
        <dgm:presLayoutVars>
          <dgm:animLvl val="lvl"/>
          <dgm:resizeHandles val="exact"/>
        </dgm:presLayoutVars>
      </dgm:prSet>
      <dgm:spPr/>
      <dgm:t>
        <a:bodyPr/>
        <a:lstStyle/>
        <a:p>
          <a:endParaRPr lang="en-US"/>
        </a:p>
      </dgm:t>
    </dgm:pt>
    <dgm:pt modelId="{33CDB0D4-B13C-4F79-9282-0255F94F942B}" type="pres">
      <dgm:prSet presAssocID="{AF813320-4958-43B6-82AF-78B7FD427462}" presName="parentText" presStyleLbl="node1" presStyleIdx="0" presStyleCnt="1">
        <dgm:presLayoutVars>
          <dgm:chMax val="0"/>
          <dgm:bulletEnabled val="1"/>
        </dgm:presLayoutVars>
      </dgm:prSet>
      <dgm:spPr/>
      <dgm:t>
        <a:bodyPr/>
        <a:lstStyle/>
        <a:p>
          <a:endParaRPr lang="en-US"/>
        </a:p>
      </dgm:t>
    </dgm:pt>
  </dgm:ptLst>
  <dgm:cxnLst>
    <dgm:cxn modelId="{CC9D3203-095D-402A-8629-20B3C46220C0}" srcId="{C5FDC696-8D2C-4E3F-B387-DE45399A1887}" destId="{AF813320-4958-43B6-82AF-78B7FD427462}" srcOrd="0" destOrd="0" parTransId="{E0BE14E4-DF52-4DEC-8687-271E898C7C28}" sibTransId="{38E4C385-BF79-4A68-9DBA-97B091895AE8}"/>
    <dgm:cxn modelId="{E453A547-C228-4A4E-B332-0C3BC33CAA24}" type="presOf" srcId="{AF813320-4958-43B6-82AF-78B7FD427462}" destId="{33CDB0D4-B13C-4F79-9282-0255F94F942B}" srcOrd="0" destOrd="0" presId="urn:microsoft.com/office/officeart/2005/8/layout/vList2"/>
    <dgm:cxn modelId="{F36D042E-03A7-4721-A295-1C5B7340F86C}" type="presOf" srcId="{C5FDC696-8D2C-4E3F-B387-DE45399A1887}" destId="{CC9B28EC-3702-4446-A429-E1F18150CD7D}" srcOrd="0" destOrd="0" presId="urn:microsoft.com/office/officeart/2005/8/layout/vList2"/>
    <dgm:cxn modelId="{C910D33F-E26B-4C7C-BD20-92DFA50F8D65}" type="presParOf" srcId="{CC9B28EC-3702-4446-A429-E1F18150CD7D}" destId="{33CDB0D4-B13C-4F79-9282-0255F94F942B}"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882AD81-CAFA-4D5F-B22C-81E690D395AE}"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E3222C1D-9EDB-42E3-97FE-AF6EA72940F0}">
      <dgm:prSet/>
      <dgm:spPr>
        <a:solidFill>
          <a:schemeClr val="accent4">
            <a:lumMod val="60000"/>
            <a:lumOff val="40000"/>
          </a:schemeClr>
        </a:solidFill>
      </dgm:spPr>
      <dgm:t>
        <a:bodyPr/>
        <a:lstStyle/>
        <a:p>
          <a:pPr rtl="0"/>
          <a:r>
            <a:rPr lang="en-US" dirty="0" smtClean="0"/>
            <a:t>Total cost is the vertical sum of variable cost and fixed cost</a:t>
          </a:r>
          <a:endParaRPr lang="en-US" dirty="0"/>
        </a:p>
      </dgm:t>
    </dgm:pt>
    <dgm:pt modelId="{B3BB6FFA-6A22-4A49-8272-E7576D24C16B}" type="parTrans" cxnId="{70682D55-2A84-49E5-AF3B-ED39315EF3EA}">
      <dgm:prSet/>
      <dgm:spPr/>
      <dgm:t>
        <a:bodyPr/>
        <a:lstStyle/>
        <a:p>
          <a:endParaRPr lang="en-US"/>
        </a:p>
      </dgm:t>
    </dgm:pt>
    <dgm:pt modelId="{F19F4EB3-8303-47F3-83E8-8EEF1F7FD026}" type="sibTrans" cxnId="{70682D55-2A84-49E5-AF3B-ED39315EF3EA}">
      <dgm:prSet/>
      <dgm:spPr/>
      <dgm:t>
        <a:bodyPr/>
        <a:lstStyle/>
        <a:p>
          <a:endParaRPr lang="en-US"/>
        </a:p>
      </dgm:t>
    </dgm:pt>
    <dgm:pt modelId="{8944BFC5-6D80-47C6-82C6-41EEDB800BE0}" type="pres">
      <dgm:prSet presAssocID="{B882AD81-CAFA-4D5F-B22C-81E690D395AE}" presName="linear" presStyleCnt="0">
        <dgm:presLayoutVars>
          <dgm:animLvl val="lvl"/>
          <dgm:resizeHandles val="exact"/>
        </dgm:presLayoutVars>
      </dgm:prSet>
      <dgm:spPr/>
      <dgm:t>
        <a:bodyPr/>
        <a:lstStyle/>
        <a:p>
          <a:endParaRPr lang="en-US"/>
        </a:p>
      </dgm:t>
    </dgm:pt>
    <dgm:pt modelId="{22C6682E-A73F-4077-8CFF-BA1C9F03FE27}" type="pres">
      <dgm:prSet presAssocID="{E3222C1D-9EDB-42E3-97FE-AF6EA72940F0}" presName="parentText" presStyleLbl="node1" presStyleIdx="0" presStyleCnt="1">
        <dgm:presLayoutVars>
          <dgm:chMax val="0"/>
          <dgm:bulletEnabled val="1"/>
        </dgm:presLayoutVars>
      </dgm:prSet>
      <dgm:spPr/>
      <dgm:t>
        <a:bodyPr/>
        <a:lstStyle/>
        <a:p>
          <a:endParaRPr lang="en-US"/>
        </a:p>
      </dgm:t>
    </dgm:pt>
  </dgm:ptLst>
  <dgm:cxnLst>
    <dgm:cxn modelId="{6C2EAFFB-E1B0-4B9E-B036-383093781F0D}" type="presOf" srcId="{B882AD81-CAFA-4D5F-B22C-81E690D395AE}" destId="{8944BFC5-6D80-47C6-82C6-41EEDB800BE0}" srcOrd="0" destOrd="0" presId="urn:microsoft.com/office/officeart/2005/8/layout/vList2"/>
    <dgm:cxn modelId="{70682D55-2A84-49E5-AF3B-ED39315EF3EA}" srcId="{B882AD81-CAFA-4D5F-B22C-81E690D395AE}" destId="{E3222C1D-9EDB-42E3-97FE-AF6EA72940F0}" srcOrd="0" destOrd="0" parTransId="{B3BB6FFA-6A22-4A49-8272-E7576D24C16B}" sibTransId="{F19F4EB3-8303-47F3-83E8-8EEF1F7FD026}"/>
    <dgm:cxn modelId="{6FF7B6AB-1EA9-4B17-BD29-8FBD168B7EE3}" type="presOf" srcId="{E3222C1D-9EDB-42E3-97FE-AF6EA72940F0}" destId="{22C6682E-A73F-4077-8CFF-BA1C9F03FE27}" srcOrd="0" destOrd="0" presId="urn:microsoft.com/office/officeart/2005/8/layout/vList2"/>
    <dgm:cxn modelId="{125FDB3D-C8C0-46F0-8AC4-8C44DF678D51}" type="presParOf" srcId="{8944BFC5-6D80-47C6-82C6-41EEDB800BE0}" destId="{22C6682E-A73F-4077-8CFF-BA1C9F03FE27}"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9DE60A5-CDBA-4AF3-BFC3-A3D7D88EE438}"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991AA4D0-BC43-44F9-8350-B04FCE1F77A7}">
      <dgm:prSet/>
      <dgm:spPr>
        <a:solidFill>
          <a:schemeClr val="accent4">
            <a:lumMod val="60000"/>
            <a:lumOff val="40000"/>
          </a:schemeClr>
        </a:solidFill>
      </dgm:spPr>
      <dgm:t>
        <a:bodyPr/>
        <a:lstStyle/>
        <a:p>
          <a:pPr rtl="0"/>
          <a:r>
            <a:rPr lang="en-US" dirty="0" smtClean="0"/>
            <a:t>When MC&lt;ATC, then ATC falls</a:t>
          </a:r>
          <a:endParaRPr lang="en-US" dirty="0"/>
        </a:p>
      </dgm:t>
    </dgm:pt>
    <dgm:pt modelId="{41CCBD4E-713D-4999-8B84-2D2411720DA4}" type="parTrans" cxnId="{13095E09-8A3B-41C2-A816-6BED9F7C5DF7}">
      <dgm:prSet/>
      <dgm:spPr/>
      <dgm:t>
        <a:bodyPr/>
        <a:lstStyle/>
        <a:p>
          <a:endParaRPr lang="en-US"/>
        </a:p>
      </dgm:t>
    </dgm:pt>
    <dgm:pt modelId="{8BF9ADFF-8BEA-4FD2-BD44-0695AE871BD3}" type="sibTrans" cxnId="{13095E09-8A3B-41C2-A816-6BED9F7C5DF7}">
      <dgm:prSet/>
      <dgm:spPr/>
      <dgm:t>
        <a:bodyPr/>
        <a:lstStyle/>
        <a:p>
          <a:endParaRPr lang="en-US"/>
        </a:p>
      </dgm:t>
    </dgm:pt>
    <dgm:pt modelId="{9E8EA34F-87C2-4EE5-8DA1-6BD012814C09}">
      <dgm:prSet/>
      <dgm:spPr>
        <a:solidFill>
          <a:schemeClr val="accent4">
            <a:lumMod val="60000"/>
            <a:lumOff val="40000"/>
          </a:schemeClr>
        </a:solidFill>
        <a:effectLst/>
      </dgm:spPr>
      <dgm:t>
        <a:bodyPr/>
        <a:lstStyle/>
        <a:p>
          <a:pPr rtl="0"/>
          <a:r>
            <a:rPr lang="en-US" dirty="0" smtClean="0"/>
            <a:t>When MC&gt;ATC, then ATC rises</a:t>
          </a:r>
          <a:endParaRPr lang="en-US" dirty="0"/>
        </a:p>
      </dgm:t>
    </dgm:pt>
    <dgm:pt modelId="{E296534E-6D1D-43F6-B67B-75D7D9D58A6F}" type="parTrans" cxnId="{27489CBC-38D1-4246-8EED-00D55C0D2748}">
      <dgm:prSet/>
      <dgm:spPr/>
      <dgm:t>
        <a:bodyPr/>
        <a:lstStyle/>
        <a:p>
          <a:endParaRPr lang="en-US"/>
        </a:p>
      </dgm:t>
    </dgm:pt>
    <dgm:pt modelId="{F8D351B4-0CC6-4B9B-AAC7-DC13E5896180}" type="sibTrans" cxnId="{27489CBC-38D1-4246-8EED-00D55C0D2748}">
      <dgm:prSet/>
      <dgm:spPr/>
      <dgm:t>
        <a:bodyPr/>
        <a:lstStyle/>
        <a:p>
          <a:endParaRPr lang="en-US"/>
        </a:p>
      </dgm:t>
    </dgm:pt>
    <dgm:pt modelId="{D8DDA68D-DA97-47A9-AEDC-05E28745511E}">
      <dgm:prSet/>
      <dgm:spPr>
        <a:solidFill>
          <a:schemeClr val="accent4">
            <a:lumMod val="60000"/>
            <a:lumOff val="40000"/>
          </a:schemeClr>
        </a:solidFill>
        <a:effectLst/>
      </dgm:spPr>
      <dgm:t>
        <a:bodyPr/>
        <a:lstStyle/>
        <a:p>
          <a:pPr rtl="0"/>
          <a:r>
            <a:rPr lang="en-US" dirty="0" smtClean="0"/>
            <a:t>Same relationship between MC and AVC</a:t>
          </a:r>
          <a:endParaRPr lang="en-US" dirty="0"/>
        </a:p>
      </dgm:t>
    </dgm:pt>
    <dgm:pt modelId="{6912156B-631B-489D-96A6-40F264DD27AC}" type="parTrans" cxnId="{2544F993-4127-42C9-9FEB-EB523A1F59ED}">
      <dgm:prSet/>
      <dgm:spPr/>
      <dgm:t>
        <a:bodyPr/>
        <a:lstStyle/>
        <a:p>
          <a:endParaRPr lang="en-US"/>
        </a:p>
      </dgm:t>
    </dgm:pt>
    <dgm:pt modelId="{FDC403B6-A380-4779-841B-B07BBBD8EABE}" type="sibTrans" cxnId="{2544F993-4127-42C9-9FEB-EB523A1F59ED}">
      <dgm:prSet/>
      <dgm:spPr/>
      <dgm:t>
        <a:bodyPr/>
        <a:lstStyle/>
        <a:p>
          <a:endParaRPr lang="en-US"/>
        </a:p>
      </dgm:t>
    </dgm:pt>
    <dgm:pt modelId="{4C0B0E1E-A665-4B58-979B-9ACCAF894E93}" type="pres">
      <dgm:prSet presAssocID="{D9DE60A5-CDBA-4AF3-BFC3-A3D7D88EE438}" presName="linear" presStyleCnt="0">
        <dgm:presLayoutVars>
          <dgm:animLvl val="lvl"/>
          <dgm:resizeHandles val="exact"/>
        </dgm:presLayoutVars>
      </dgm:prSet>
      <dgm:spPr/>
      <dgm:t>
        <a:bodyPr/>
        <a:lstStyle/>
        <a:p>
          <a:endParaRPr lang="en-US"/>
        </a:p>
      </dgm:t>
    </dgm:pt>
    <dgm:pt modelId="{CAA284C4-A7E9-47A9-BA8C-A703F2745046}" type="pres">
      <dgm:prSet presAssocID="{991AA4D0-BC43-44F9-8350-B04FCE1F77A7}" presName="parentText" presStyleLbl="node1" presStyleIdx="0" presStyleCnt="3">
        <dgm:presLayoutVars>
          <dgm:chMax val="0"/>
          <dgm:bulletEnabled val="1"/>
        </dgm:presLayoutVars>
      </dgm:prSet>
      <dgm:spPr/>
      <dgm:t>
        <a:bodyPr/>
        <a:lstStyle/>
        <a:p>
          <a:endParaRPr lang="en-US"/>
        </a:p>
      </dgm:t>
    </dgm:pt>
    <dgm:pt modelId="{69F03A2E-A9C1-4433-8678-41111A037D78}" type="pres">
      <dgm:prSet presAssocID="{8BF9ADFF-8BEA-4FD2-BD44-0695AE871BD3}" presName="spacer" presStyleCnt="0"/>
      <dgm:spPr/>
    </dgm:pt>
    <dgm:pt modelId="{568F7773-AC6D-4C3B-B3E5-72875A547D22}" type="pres">
      <dgm:prSet presAssocID="{9E8EA34F-87C2-4EE5-8DA1-6BD012814C09}" presName="parentText" presStyleLbl="node1" presStyleIdx="1" presStyleCnt="3">
        <dgm:presLayoutVars>
          <dgm:chMax val="0"/>
          <dgm:bulletEnabled val="1"/>
        </dgm:presLayoutVars>
      </dgm:prSet>
      <dgm:spPr/>
      <dgm:t>
        <a:bodyPr/>
        <a:lstStyle/>
        <a:p>
          <a:endParaRPr lang="en-US"/>
        </a:p>
      </dgm:t>
    </dgm:pt>
    <dgm:pt modelId="{FC7405B8-B4E4-4629-B055-B1F868975426}" type="pres">
      <dgm:prSet presAssocID="{F8D351B4-0CC6-4B9B-AAC7-DC13E5896180}" presName="spacer" presStyleCnt="0"/>
      <dgm:spPr/>
    </dgm:pt>
    <dgm:pt modelId="{B89A41B8-D6C4-45C2-A50F-FD75914744CD}" type="pres">
      <dgm:prSet presAssocID="{D8DDA68D-DA97-47A9-AEDC-05E28745511E}" presName="parentText" presStyleLbl="node1" presStyleIdx="2" presStyleCnt="3">
        <dgm:presLayoutVars>
          <dgm:chMax val="0"/>
          <dgm:bulletEnabled val="1"/>
        </dgm:presLayoutVars>
      </dgm:prSet>
      <dgm:spPr/>
      <dgm:t>
        <a:bodyPr/>
        <a:lstStyle/>
        <a:p>
          <a:endParaRPr lang="en-US"/>
        </a:p>
      </dgm:t>
    </dgm:pt>
  </dgm:ptLst>
  <dgm:cxnLst>
    <dgm:cxn modelId="{D15CFFDF-4E3B-4CF6-9577-2D4FEFC41859}" type="presOf" srcId="{D8DDA68D-DA97-47A9-AEDC-05E28745511E}" destId="{B89A41B8-D6C4-45C2-A50F-FD75914744CD}" srcOrd="0" destOrd="0" presId="urn:microsoft.com/office/officeart/2005/8/layout/vList2"/>
    <dgm:cxn modelId="{2544F993-4127-42C9-9FEB-EB523A1F59ED}" srcId="{D9DE60A5-CDBA-4AF3-BFC3-A3D7D88EE438}" destId="{D8DDA68D-DA97-47A9-AEDC-05E28745511E}" srcOrd="2" destOrd="0" parTransId="{6912156B-631B-489D-96A6-40F264DD27AC}" sibTransId="{FDC403B6-A380-4779-841B-B07BBBD8EABE}"/>
    <dgm:cxn modelId="{3ED509DB-7CFC-437B-819F-06A98565F133}" type="presOf" srcId="{991AA4D0-BC43-44F9-8350-B04FCE1F77A7}" destId="{CAA284C4-A7E9-47A9-BA8C-A703F2745046}" srcOrd="0" destOrd="0" presId="urn:microsoft.com/office/officeart/2005/8/layout/vList2"/>
    <dgm:cxn modelId="{27489CBC-38D1-4246-8EED-00D55C0D2748}" srcId="{D9DE60A5-CDBA-4AF3-BFC3-A3D7D88EE438}" destId="{9E8EA34F-87C2-4EE5-8DA1-6BD012814C09}" srcOrd="1" destOrd="0" parTransId="{E296534E-6D1D-43F6-B67B-75D7D9D58A6F}" sibTransId="{F8D351B4-0CC6-4B9B-AAC7-DC13E5896180}"/>
    <dgm:cxn modelId="{F8F150C4-071C-49AA-8FE3-E7C6E370BF7D}" type="presOf" srcId="{9E8EA34F-87C2-4EE5-8DA1-6BD012814C09}" destId="{568F7773-AC6D-4C3B-B3E5-72875A547D22}" srcOrd="0" destOrd="0" presId="urn:microsoft.com/office/officeart/2005/8/layout/vList2"/>
    <dgm:cxn modelId="{B53CE039-F68C-483B-8C85-562C1C4EACF6}" type="presOf" srcId="{D9DE60A5-CDBA-4AF3-BFC3-A3D7D88EE438}" destId="{4C0B0E1E-A665-4B58-979B-9ACCAF894E93}" srcOrd="0" destOrd="0" presId="urn:microsoft.com/office/officeart/2005/8/layout/vList2"/>
    <dgm:cxn modelId="{13095E09-8A3B-41C2-A816-6BED9F7C5DF7}" srcId="{D9DE60A5-CDBA-4AF3-BFC3-A3D7D88EE438}" destId="{991AA4D0-BC43-44F9-8350-B04FCE1F77A7}" srcOrd="0" destOrd="0" parTransId="{41CCBD4E-713D-4999-8B84-2D2411720DA4}" sibTransId="{8BF9ADFF-8BEA-4FD2-BD44-0695AE871BD3}"/>
    <dgm:cxn modelId="{4D81EA5F-8483-479F-B34A-E70139D4BB07}" type="presParOf" srcId="{4C0B0E1E-A665-4B58-979B-9ACCAF894E93}" destId="{CAA284C4-A7E9-47A9-BA8C-A703F2745046}" srcOrd="0" destOrd="0" presId="urn:microsoft.com/office/officeart/2005/8/layout/vList2"/>
    <dgm:cxn modelId="{20A9CFCF-E7F6-46A8-99CB-8CCD9E242BE5}" type="presParOf" srcId="{4C0B0E1E-A665-4B58-979B-9ACCAF894E93}" destId="{69F03A2E-A9C1-4433-8678-41111A037D78}" srcOrd="1" destOrd="0" presId="urn:microsoft.com/office/officeart/2005/8/layout/vList2"/>
    <dgm:cxn modelId="{4C05E930-38F3-4363-A2DD-25F9DB615C63}" type="presParOf" srcId="{4C0B0E1E-A665-4B58-979B-9ACCAF894E93}" destId="{568F7773-AC6D-4C3B-B3E5-72875A547D22}" srcOrd="2" destOrd="0" presId="urn:microsoft.com/office/officeart/2005/8/layout/vList2"/>
    <dgm:cxn modelId="{508F5D2B-0AD8-4B4B-A07B-BD02C84B215C}" type="presParOf" srcId="{4C0B0E1E-A665-4B58-979B-9ACCAF894E93}" destId="{FC7405B8-B4E4-4629-B055-B1F868975426}" srcOrd="3" destOrd="0" presId="urn:microsoft.com/office/officeart/2005/8/layout/vList2"/>
    <dgm:cxn modelId="{89E50D06-D3E8-4CFB-A4D9-EA809FCE189F}" type="presParOf" srcId="{4C0B0E1E-A665-4B58-979B-9ACCAF894E93}" destId="{B89A41B8-D6C4-45C2-A50F-FD75914744CD}" srcOrd="4" destOrd="0" presId="urn:microsoft.com/office/officeart/2005/8/layout/vList2"/>
  </dgm:cxnLst>
  <dgm:bg/>
  <dgm:whole>
    <a:effectLst>
      <a:reflection blurRad="6350" stA="52000" endA="300" endPos="35000" dir="5400000" sy="-100000" algn="bl" rotWithShape="0"/>
    </a:effectLst>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7F77AD7-C7D8-405E-B7D6-38C3324D07DB}"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5D1D1C64-334E-4FCB-928D-8E921AA624B1}">
      <dgm:prSet/>
      <dgm:spPr>
        <a:solidFill>
          <a:schemeClr val="accent4">
            <a:lumMod val="60000"/>
            <a:lumOff val="40000"/>
          </a:schemeClr>
        </a:solidFill>
      </dgm:spPr>
      <dgm:t>
        <a:bodyPr/>
        <a:lstStyle/>
        <a:p>
          <a:pPr rtl="0"/>
          <a:r>
            <a:rPr lang="en-US" dirty="0" smtClean="0"/>
            <a:t>The long-run ATC curve is the lower envelope of all possible short-run AC curves</a:t>
          </a:r>
          <a:endParaRPr lang="en-US" dirty="0"/>
        </a:p>
      </dgm:t>
    </dgm:pt>
    <dgm:pt modelId="{6DB21250-5040-4AE5-A393-52757E008581}" type="parTrans" cxnId="{6D9D9DE9-A85B-4C7C-A616-45D68D0055DE}">
      <dgm:prSet/>
      <dgm:spPr/>
      <dgm:t>
        <a:bodyPr/>
        <a:lstStyle/>
        <a:p>
          <a:endParaRPr lang="en-US"/>
        </a:p>
      </dgm:t>
    </dgm:pt>
    <dgm:pt modelId="{047D0470-8B53-426D-ABEB-6DED710DD206}" type="sibTrans" cxnId="{6D9D9DE9-A85B-4C7C-A616-45D68D0055DE}">
      <dgm:prSet/>
      <dgm:spPr/>
      <dgm:t>
        <a:bodyPr/>
        <a:lstStyle/>
        <a:p>
          <a:endParaRPr lang="en-US"/>
        </a:p>
      </dgm:t>
    </dgm:pt>
    <dgm:pt modelId="{7B34792F-412A-450E-ACC5-C9A5301A25AF}" type="pres">
      <dgm:prSet presAssocID="{A7F77AD7-C7D8-405E-B7D6-38C3324D07DB}" presName="linear" presStyleCnt="0">
        <dgm:presLayoutVars>
          <dgm:animLvl val="lvl"/>
          <dgm:resizeHandles val="exact"/>
        </dgm:presLayoutVars>
      </dgm:prSet>
      <dgm:spPr/>
      <dgm:t>
        <a:bodyPr/>
        <a:lstStyle/>
        <a:p>
          <a:endParaRPr lang="en-US"/>
        </a:p>
      </dgm:t>
    </dgm:pt>
    <dgm:pt modelId="{3EF0A79D-BD9E-42CA-809D-A591F15025A2}" type="pres">
      <dgm:prSet presAssocID="{5D1D1C64-334E-4FCB-928D-8E921AA624B1}" presName="parentText" presStyleLbl="node1" presStyleIdx="0" presStyleCnt="1">
        <dgm:presLayoutVars>
          <dgm:chMax val="0"/>
          <dgm:bulletEnabled val="1"/>
        </dgm:presLayoutVars>
      </dgm:prSet>
      <dgm:spPr/>
      <dgm:t>
        <a:bodyPr/>
        <a:lstStyle/>
        <a:p>
          <a:endParaRPr lang="en-US"/>
        </a:p>
      </dgm:t>
    </dgm:pt>
  </dgm:ptLst>
  <dgm:cxnLst>
    <dgm:cxn modelId="{6D9D9DE9-A85B-4C7C-A616-45D68D0055DE}" srcId="{A7F77AD7-C7D8-405E-B7D6-38C3324D07DB}" destId="{5D1D1C64-334E-4FCB-928D-8E921AA624B1}" srcOrd="0" destOrd="0" parTransId="{6DB21250-5040-4AE5-A393-52757E008581}" sibTransId="{047D0470-8B53-426D-ABEB-6DED710DD206}"/>
    <dgm:cxn modelId="{A943BEE5-AD44-4499-8A2A-E743EF7D7D28}" type="presOf" srcId="{5D1D1C64-334E-4FCB-928D-8E921AA624B1}" destId="{3EF0A79D-BD9E-42CA-809D-A591F15025A2}" srcOrd="0" destOrd="0" presId="urn:microsoft.com/office/officeart/2005/8/layout/vList2"/>
    <dgm:cxn modelId="{E647EA05-C8FC-4D22-BB21-22CF385FDE6E}" type="presOf" srcId="{A7F77AD7-C7D8-405E-B7D6-38C3324D07DB}" destId="{7B34792F-412A-450E-ACC5-C9A5301A25AF}" srcOrd="0" destOrd="0" presId="urn:microsoft.com/office/officeart/2005/8/layout/vList2"/>
    <dgm:cxn modelId="{6FD82454-333E-4995-92F8-1C67F6B24140}" type="presParOf" srcId="{7B34792F-412A-450E-ACC5-C9A5301A25AF}" destId="{3EF0A79D-BD9E-42CA-809D-A591F15025A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D94F903-D836-4D15-B089-9C762967C4DE}"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53EEAB0B-A495-4432-BF0C-2CD8FA0D7ABD}">
      <dgm:prSet/>
      <dgm:spPr>
        <a:solidFill>
          <a:schemeClr val="accent4">
            <a:lumMod val="60000"/>
            <a:lumOff val="40000"/>
          </a:schemeClr>
        </a:solidFill>
      </dgm:spPr>
      <dgm:t>
        <a:bodyPr/>
        <a:lstStyle/>
        <a:p>
          <a:pPr rtl="0"/>
          <a:r>
            <a:rPr lang="en-US" dirty="0" smtClean="0">
              <a:solidFill>
                <a:schemeClr val="bg1"/>
              </a:solidFill>
            </a:rPr>
            <a:t>The LRAC must intersect LRMC at minimum of LRAC</a:t>
          </a:r>
          <a:endParaRPr lang="en-US" dirty="0">
            <a:solidFill>
              <a:schemeClr val="bg1"/>
            </a:solidFill>
          </a:endParaRPr>
        </a:p>
      </dgm:t>
    </dgm:pt>
    <dgm:pt modelId="{A52CD499-C971-449C-A7BE-04ED7273287F}" type="parTrans" cxnId="{C6E6823B-0DB0-4B56-A950-4E3EAD4E339B}">
      <dgm:prSet/>
      <dgm:spPr/>
      <dgm:t>
        <a:bodyPr/>
        <a:lstStyle/>
        <a:p>
          <a:endParaRPr lang="en-US">
            <a:solidFill>
              <a:schemeClr val="bg1"/>
            </a:solidFill>
          </a:endParaRPr>
        </a:p>
      </dgm:t>
    </dgm:pt>
    <dgm:pt modelId="{1A63A1FF-F714-4742-B2C2-7D5E966B2D6C}" type="sibTrans" cxnId="{C6E6823B-0DB0-4B56-A950-4E3EAD4E339B}">
      <dgm:prSet/>
      <dgm:spPr/>
      <dgm:t>
        <a:bodyPr/>
        <a:lstStyle/>
        <a:p>
          <a:endParaRPr lang="en-US">
            <a:solidFill>
              <a:schemeClr val="bg1"/>
            </a:solidFill>
          </a:endParaRPr>
        </a:p>
      </dgm:t>
    </dgm:pt>
    <dgm:pt modelId="{9F2802C9-FB8E-43C0-87B7-78EB5F85049A}" type="pres">
      <dgm:prSet presAssocID="{9D94F903-D836-4D15-B089-9C762967C4DE}" presName="linear" presStyleCnt="0">
        <dgm:presLayoutVars>
          <dgm:animLvl val="lvl"/>
          <dgm:resizeHandles val="exact"/>
        </dgm:presLayoutVars>
      </dgm:prSet>
      <dgm:spPr/>
      <dgm:t>
        <a:bodyPr/>
        <a:lstStyle/>
        <a:p>
          <a:endParaRPr lang="en-US"/>
        </a:p>
      </dgm:t>
    </dgm:pt>
    <dgm:pt modelId="{F4EE8E05-13D2-4035-9958-FF5371B36EA9}" type="pres">
      <dgm:prSet presAssocID="{53EEAB0B-A495-4432-BF0C-2CD8FA0D7ABD}" presName="parentText" presStyleLbl="node1" presStyleIdx="0" presStyleCnt="1">
        <dgm:presLayoutVars>
          <dgm:chMax val="0"/>
          <dgm:bulletEnabled val="1"/>
        </dgm:presLayoutVars>
      </dgm:prSet>
      <dgm:spPr/>
      <dgm:t>
        <a:bodyPr/>
        <a:lstStyle/>
        <a:p>
          <a:endParaRPr lang="en-US"/>
        </a:p>
      </dgm:t>
    </dgm:pt>
  </dgm:ptLst>
  <dgm:cxnLst>
    <dgm:cxn modelId="{B427401D-63E9-452D-84EB-6253B76CC6E2}" type="presOf" srcId="{9D94F903-D836-4D15-B089-9C762967C4DE}" destId="{9F2802C9-FB8E-43C0-87B7-78EB5F85049A}" srcOrd="0" destOrd="0" presId="urn:microsoft.com/office/officeart/2005/8/layout/vList2"/>
    <dgm:cxn modelId="{C6E6823B-0DB0-4B56-A950-4E3EAD4E339B}" srcId="{9D94F903-D836-4D15-B089-9C762967C4DE}" destId="{53EEAB0B-A495-4432-BF0C-2CD8FA0D7ABD}" srcOrd="0" destOrd="0" parTransId="{A52CD499-C971-449C-A7BE-04ED7273287F}" sibTransId="{1A63A1FF-F714-4742-B2C2-7D5E966B2D6C}"/>
    <dgm:cxn modelId="{F189027F-B023-4C50-8F15-82DFBBD6B15F}" type="presOf" srcId="{53EEAB0B-A495-4432-BF0C-2CD8FA0D7ABD}" destId="{F4EE8E05-13D2-4035-9958-FF5371B36EA9}" srcOrd="0" destOrd="0" presId="urn:microsoft.com/office/officeart/2005/8/layout/vList2"/>
    <dgm:cxn modelId="{656031C2-0A4B-4F0B-897C-09CB4C638419}" type="presParOf" srcId="{9F2802C9-FB8E-43C0-87B7-78EB5F85049A}" destId="{F4EE8E05-13D2-4035-9958-FF5371B36EA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9B09FF-6478-42F6-A601-0B70A0FFDDC6}">
      <dsp:nvSpPr>
        <dsp:cNvPr id="0" name=""/>
        <dsp:cNvSpPr/>
      </dsp:nvSpPr>
      <dsp:spPr>
        <a:xfrm>
          <a:off x="0" y="3622"/>
          <a:ext cx="3455988" cy="1221479"/>
        </a:xfrm>
        <a:prstGeom prst="roundRect">
          <a:avLst/>
        </a:prstGeom>
        <a:solidFill>
          <a:schemeClr val="accent4">
            <a:lumMod val="60000"/>
            <a:lumOff val="40000"/>
          </a:schemeClr>
        </a:solidFill>
        <a:ln>
          <a:noFill/>
        </a:ln>
        <a:effectLst>
          <a:reflection blurRad="6350" stA="50000" endA="300" endPos="55000" dir="5400000" sy="-100000" algn="bl" rotWithShape="0"/>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kern="1200" dirty="0" smtClean="0"/>
            <a:t>TP is the relationship between total production and the number of workers employed for a given amount of capital</a:t>
          </a:r>
          <a:endParaRPr lang="en-US" sz="1800" kern="1200" dirty="0"/>
        </a:p>
      </dsp:txBody>
      <dsp:txXfrm>
        <a:off x="59628" y="63250"/>
        <a:ext cx="3336732" cy="110222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CDB0D4-B13C-4F79-9282-0255F94F942B}">
      <dsp:nvSpPr>
        <dsp:cNvPr id="0" name=""/>
        <dsp:cNvSpPr/>
      </dsp:nvSpPr>
      <dsp:spPr>
        <a:xfrm>
          <a:off x="0" y="4753"/>
          <a:ext cx="6100650" cy="973439"/>
        </a:xfrm>
        <a:prstGeom prst="roundRect">
          <a:avLst/>
        </a:prstGeom>
        <a:solidFill>
          <a:schemeClr val="accent4">
            <a:lumMod val="60000"/>
            <a:lumOff val="40000"/>
          </a:schemeClr>
        </a:soli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kern="1200" dirty="0" smtClean="0"/>
            <a:t>With capital fixed, marginal product must eventually decline. This is the </a:t>
          </a:r>
          <a:r>
            <a:rPr lang="en-US" sz="2000" i="1" kern="1200" dirty="0" smtClean="0">
              <a:solidFill>
                <a:schemeClr val="bg1"/>
              </a:solidFill>
              <a:effectLst>
                <a:outerShdw blurRad="38100" dist="38100" dir="2700000" algn="tl">
                  <a:srgbClr val="000000">
                    <a:alpha val="43137"/>
                  </a:srgbClr>
                </a:outerShdw>
              </a:effectLst>
            </a:rPr>
            <a:t>law of diminishing returns</a:t>
          </a:r>
          <a:endParaRPr lang="en-US" sz="2000" i="1" kern="1200" dirty="0">
            <a:solidFill>
              <a:schemeClr val="bg1"/>
            </a:solidFill>
            <a:effectLst>
              <a:outerShdw blurRad="38100" dist="38100" dir="2700000" algn="tl">
                <a:srgbClr val="000000">
                  <a:alpha val="43137"/>
                </a:srgbClr>
              </a:outerShdw>
            </a:effectLst>
          </a:endParaRPr>
        </a:p>
      </dsp:txBody>
      <dsp:txXfrm>
        <a:off x="47519" y="52272"/>
        <a:ext cx="6005612" cy="87840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0.255</cdr:x>
      <cdr:y>0.15352</cdr:y>
    </cdr:from>
    <cdr:to>
      <cdr:x>0.325</cdr:x>
      <cdr:y>0.22735</cdr:y>
    </cdr:to>
    <cdr:sp macro="" textlink="">
      <cdr:nvSpPr>
        <cdr:cNvPr id="2" name="TextBox 1"/>
        <cdr:cNvSpPr txBox="1"/>
      </cdr:nvSpPr>
      <cdr:spPr>
        <a:xfrm xmlns:a="http://schemas.openxmlformats.org/drawingml/2006/main">
          <a:off x="2098576" y="748680"/>
          <a:ext cx="576064" cy="36004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CA" sz="1800" dirty="0" smtClean="0"/>
            <a:t>MP</a:t>
          </a:r>
          <a:endParaRPr lang="en-CA" sz="1800" dirty="0"/>
        </a:p>
      </cdr:txBody>
    </cdr:sp>
  </cdr:relSizeAnchor>
  <cdr:relSizeAnchor xmlns:cdr="http://schemas.openxmlformats.org/drawingml/2006/chartDrawing">
    <cdr:from>
      <cdr:x>0.82375</cdr:x>
      <cdr:y>0.38977</cdr:y>
    </cdr:from>
    <cdr:to>
      <cdr:x>0.91124</cdr:x>
      <cdr:y>0.49312</cdr:y>
    </cdr:to>
    <cdr:sp macro="" textlink="">
      <cdr:nvSpPr>
        <cdr:cNvPr id="3" name="TextBox 2"/>
        <cdr:cNvSpPr txBox="1"/>
      </cdr:nvSpPr>
      <cdr:spPr>
        <a:xfrm xmlns:a="http://schemas.openxmlformats.org/drawingml/2006/main">
          <a:off x="6779096" y="1900808"/>
          <a:ext cx="720080" cy="504056"/>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CA" sz="1800" dirty="0" smtClean="0"/>
            <a:t>AP</a:t>
          </a:r>
          <a:endParaRPr lang="en-CA" sz="1800" dirty="0"/>
        </a:p>
      </cdr:txBody>
    </cdr:sp>
  </cdr:relSizeAnchor>
</c:userShapes>
</file>

<file path=ppt/drawings/drawing2.xml><?xml version="1.0" encoding="utf-8"?>
<c:userShapes xmlns:c="http://schemas.openxmlformats.org/drawingml/2006/chart">
  <cdr:relSizeAnchor xmlns:cdr="http://schemas.openxmlformats.org/drawingml/2006/chartDrawing">
    <cdr:from>
      <cdr:x>0.7975</cdr:x>
      <cdr:y>0.64078</cdr:y>
    </cdr:from>
    <cdr:to>
      <cdr:x>0.98124</cdr:x>
      <cdr:y>0.72937</cdr:y>
    </cdr:to>
    <cdr:sp macro="" textlink="">
      <cdr:nvSpPr>
        <cdr:cNvPr id="5" name="TextBox 4"/>
        <cdr:cNvSpPr txBox="1"/>
      </cdr:nvSpPr>
      <cdr:spPr>
        <a:xfrm xmlns:a="http://schemas.openxmlformats.org/drawingml/2006/main">
          <a:off x="6563072" y="3124944"/>
          <a:ext cx="1512168" cy="43204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CA" sz="1800" dirty="0" smtClean="0"/>
            <a:t>Fixed Cost</a:t>
          </a:r>
          <a:endParaRPr lang="en-CA" sz="1800" dirty="0"/>
        </a:p>
      </cdr:txBody>
    </cdr:sp>
  </cdr:relSizeAnchor>
  <cdr:relSizeAnchor xmlns:cdr="http://schemas.openxmlformats.org/drawingml/2006/chartDrawing">
    <cdr:from>
      <cdr:x>0.78875</cdr:x>
      <cdr:y>0.36023</cdr:y>
    </cdr:from>
    <cdr:to>
      <cdr:x>0.97249</cdr:x>
      <cdr:y>0.43406</cdr:y>
    </cdr:to>
    <cdr:sp macro="" textlink="">
      <cdr:nvSpPr>
        <cdr:cNvPr id="6" name="TextBox 5"/>
        <cdr:cNvSpPr txBox="1"/>
      </cdr:nvSpPr>
      <cdr:spPr>
        <a:xfrm xmlns:a="http://schemas.openxmlformats.org/drawingml/2006/main">
          <a:off x="6491064" y="1756792"/>
          <a:ext cx="1512168" cy="36004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CA" sz="1800" dirty="0" smtClean="0"/>
            <a:t>Variable cost</a:t>
          </a:r>
          <a:endParaRPr lang="en-CA" sz="1800" dirty="0"/>
        </a:p>
      </cdr:txBody>
    </cdr:sp>
  </cdr:relSizeAnchor>
</c:userShapes>
</file>

<file path=ppt/drawings/drawing3.xml><?xml version="1.0" encoding="utf-8"?>
<c:userShapes xmlns:c="http://schemas.openxmlformats.org/drawingml/2006/chart">
  <cdr:relSizeAnchor xmlns:cdr="http://schemas.openxmlformats.org/drawingml/2006/chartDrawing">
    <cdr:from>
      <cdr:x>0.3162</cdr:x>
      <cdr:y>0.26711</cdr:y>
    </cdr:from>
    <cdr:to>
      <cdr:x>0.39594</cdr:x>
      <cdr:y>0.36458</cdr:y>
    </cdr:to>
    <cdr:sp macro="" textlink="">
      <cdr:nvSpPr>
        <cdr:cNvPr id="2" name="TextBox 1"/>
        <cdr:cNvSpPr txBox="1"/>
      </cdr:nvSpPr>
      <cdr:spPr>
        <a:xfrm xmlns:a="http://schemas.openxmlformats.org/drawingml/2006/main">
          <a:off x="2570088" y="1183903"/>
          <a:ext cx="648072" cy="43204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600" dirty="0" smtClean="0"/>
            <a:t>ATC</a:t>
          </a:r>
          <a:endParaRPr lang="en-CA" sz="1600" dirty="0"/>
        </a:p>
      </cdr:txBody>
    </cdr:sp>
  </cdr:relSizeAnchor>
  <cdr:relSizeAnchor xmlns:cdr="http://schemas.openxmlformats.org/drawingml/2006/chartDrawing">
    <cdr:from>
      <cdr:x>0.84775</cdr:x>
      <cdr:y>0.64819</cdr:y>
    </cdr:from>
    <cdr:to>
      <cdr:x>0.93635</cdr:x>
      <cdr:y>0.722</cdr:y>
    </cdr:to>
    <cdr:sp macro="" textlink="">
      <cdr:nvSpPr>
        <cdr:cNvPr id="4" name="TextBox 3"/>
        <cdr:cNvSpPr txBox="1"/>
      </cdr:nvSpPr>
      <cdr:spPr>
        <a:xfrm xmlns:a="http://schemas.openxmlformats.org/drawingml/2006/main">
          <a:off x="6890544" y="2872965"/>
          <a:ext cx="720080" cy="327161"/>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600" dirty="0" smtClean="0"/>
            <a:t>AFC</a:t>
          </a:r>
          <a:endParaRPr lang="en-CA" sz="1600" dirty="0"/>
        </a:p>
      </cdr:txBody>
    </cdr:sp>
  </cdr:relSizeAnchor>
  <cdr:relSizeAnchor xmlns:cdr="http://schemas.openxmlformats.org/drawingml/2006/chartDrawing">
    <cdr:from>
      <cdr:x>0.89199</cdr:x>
      <cdr:y>0.36458</cdr:y>
    </cdr:from>
    <cdr:to>
      <cdr:x>0.96293</cdr:x>
      <cdr:y>0.46206</cdr:y>
    </cdr:to>
    <cdr:sp macro="" textlink="">
      <cdr:nvSpPr>
        <cdr:cNvPr id="5" name="TextBox 4"/>
        <cdr:cNvSpPr txBox="1"/>
      </cdr:nvSpPr>
      <cdr:spPr>
        <a:xfrm xmlns:a="http://schemas.openxmlformats.org/drawingml/2006/main">
          <a:off x="7250112" y="1615950"/>
          <a:ext cx="576560" cy="432049"/>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600" dirty="0" smtClean="0"/>
            <a:t>MC</a:t>
          </a:r>
          <a:endParaRPr lang="en-CA" sz="1600" dirty="0"/>
        </a:p>
      </cdr:txBody>
    </cdr:sp>
  </cdr:relSizeAnchor>
  <cdr:relSizeAnchor xmlns:cdr="http://schemas.openxmlformats.org/drawingml/2006/chartDrawing">
    <cdr:from>
      <cdr:x>0.40479</cdr:x>
      <cdr:y>0.52722</cdr:y>
    </cdr:from>
    <cdr:to>
      <cdr:x>0.49326</cdr:x>
      <cdr:y>0.60817</cdr:y>
    </cdr:to>
    <cdr:sp macro="" textlink="">
      <cdr:nvSpPr>
        <cdr:cNvPr id="6" name="TextBox 5"/>
        <cdr:cNvSpPr txBox="1"/>
      </cdr:nvSpPr>
      <cdr:spPr>
        <a:xfrm xmlns:a="http://schemas.openxmlformats.org/drawingml/2006/main">
          <a:off x="3290167" y="2336800"/>
          <a:ext cx="719063" cy="35877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600" dirty="0" smtClean="0"/>
            <a:t>AVC</a:t>
          </a:r>
          <a:endParaRPr lang="en-CA" sz="1600"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1024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102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1024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4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1024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0139B264-6CAE-4091-BD93-DF9ECCC18EC9}" type="slidenum">
              <a:rPr lang="en-US"/>
              <a:pPr/>
              <a:t>‹#›</a:t>
            </a:fld>
            <a:endParaRPr lang="en-US"/>
          </a:p>
        </p:txBody>
      </p:sp>
    </p:spTree>
    <p:extLst>
      <p:ext uri="{BB962C8B-B14F-4D97-AF65-F5344CB8AC3E}">
        <p14:creationId xmlns:p14="http://schemas.microsoft.com/office/powerpoint/2010/main" val="24667564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0139B264-6CAE-4091-BD93-DF9ECCC18EC9}" type="slidenum">
              <a:rPr lang="en-US" smtClean="0"/>
              <a:pPr/>
              <a:t>2</a:t>
            </a:fld>
            <a:endParaRPr lang="en-US"/>
          </a:p>
        </p:txBody>
      </p:sp>
    </p:spTree>
    <p:extLst>
      <p:ext uri="{BB962C8B-B14F-4D97-AF65-F5344CB8AC3E}">
        <p14:creationId xmlns:p14="http://schemas.microsoft.com/office/powerpoint/2010/main" val="11929651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0139B264-6CAE-4091-BD93-DF9ECCC18EC9}" type="slidenum">
              <a:rPr lang="en-US" smtClean="0"/>
              <a:pPr/>
              <a:t>25</a:t>
            </a:fld>
            <a:endParaRPr lang="en-US"/>
          </a:p>
        </p:txBody>
      </p:sp>
    </p:spTree>
    <p:extLst>
      <p:ext uri="{BB962C8B-B14F-4D97-AF65-F5344CB8AC3E}">
        <p14:creationId xmlns:p14="http://schemas.microsoft.com/office/powerpoint/2010/main" val="17706793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484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973804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530915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538690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37349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6958877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888001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50846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8655716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99731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43418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userDrawn="1"/>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Date Placeholder 2"/>
          <p:cNvSpPr txBox="1">
            <a:spLocks/>
          </p:cNvSpPr>
          <p:nvPr userDrawn="1"/>
        </p:nvSpPr>
        <p:spPr>
          <a:xfrm>
            <a:off x="2435430" y="6474895"/>
            <a:ext cx="1800200" cy="365125"/>
          </a:xfrm>
          <a:prstGeom prst="rect">
            <a:avLst/>
          </a:prstGeom>
        </p:spPr>
        <p:txBody>
          <a:bodyPr/>
          <a:lstStyle>
            <a:defPPr>
              <a:defRPr lang="en-CA"/>
            </a:defPPr>
            <a:lvl1pPr algn="l" rtl="0" fontAlgn="base">
              <a:spcBef>
                <a:spcPct val="0"/>
              </a:spcBef>
              <a:spcAft>
                <a:spcPct val="0"/>
              </a:spcAft>
              <a:defRPr sz="1200" kern="1200" baseline="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US" dirty="0" smtClean="0"/>
              <a:t>2017</a:t>
            </a:r>
            <a:r>
              <a:rPr lang="en-US" dirty="0" smtClean="0"/>
              <a:t>, Curtis &amp; Irvine</a:t>
            </a:r>
          </a:p>
        </p:txBody>
      </p:sp>
      <p:sp>
        <p:nvSpPr>
          <p:cNvPr id="11" name="Footer Placeholder 3"/>
          <p:cNvSpPr txBox="1">
            <a:spLocks/>
          </p:cNvSpPr>
          <p:nvPr userDrawn="1"/>
        </p:nvSpPr>
        <p:spPr>
          <a:xfrm>
            <a:off x="5580112" y="6442352"/>
            <a:ext cx="2895600" cy="365125"/>
          </a:xfrm>
          <a:prstGeom prst="rect">
            <a:avLst/>
          </a:prstGeom>
          <a:noFill/>
        </p:spPr>
        <p:txBody>
          <a:bodyPr/>
          <a:lstStyle>
            <a:defPPr>
              <a:defRPr lang="en-CA"/>
            </a:defPPr>
            <a:lvl1pPr algn="ctr"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US" sz="1600" dirty="0" smtClean="0"/>
              <a:t>Chapter 8</a:t>
            </a:r>
            <a:endParaRPr lang="en-US" sz="1600" dirty="0"/>
          </a:p>
        </p:txBody>
      </p:sp>
      <p:sp>
        <p:nvSpPr>
          <p:cNvPr id="12" name="Slide Number Placeholder 4"/>
          <p:cNvSpPr txBox="1">
            <a:spLocks/>
          </p:cNvSpPr>
          <p:nvPr userDrawn="1"/>
        </p:nvSpPr>
        <p:spPr>
          <a:xfrm>
            <a:off x="6876256" y="6442352"/>
            <a:ext cx="2133600" cy="365125"/>
          </a:xfrm>
          <a:prstGeom prst="rect">
            <a:avLst/>
          </a:prstGeom>
        </p:spPr>
        <p:txBody>
          <a:bodyPr/>
          <a:lstStyle>
            <a:defPPr>
              <a:defRPr lang="en-CA"/>
            </a:defPPr>
            <a:lvl1pPr algn="l" rtl="0" fontAlgn="base">
              <a:spcBef>
                <a:spcPct val="0"/>
              </a:spcBef>
              <a:spcAft>
                <a:spcPct val="0"/>
              </a:spcAft>
              <a:defRPr kern="1200" baseline="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r"/>
            <a:fld id="{EE9406CB-E5A3-40F3-8A52-4CD67AA6287A}" type="slidenum">
              <a:rPr lang="en-CA" sz="1600" smtClean="0"/>
              <a:pPr algn="r"/>
              <a:t>‹#›</a:t>
            </a:fld>
            <a:endParaRPr lang="en-CA" sz="1600" dirty="0"/>
          </a:p>
        </p:txBody>
      </p:sp>
      <p:pic>
        <p:nvPicPr>
          <p:cNvPr id="13" name="Picture 2" descr="C:\Users\Natman\Desktop\by-nc-sa.png"/>
          <p:cNvPicPr>
            <a:picLocks noChangeAspect="1" noChangeArrowheads="1"/>
          </p:cNvPicPr>
          <p:nvPr userDrawn="1"/>
        </p:nvPicPr>
        <p:blipFill>
          <a:blip r:embed="rId13" cstate="print"/>
          <a:srcRect/>
          <a:stretch>
            <a:fillRect/>
          </a:stretch>
        </p:blipFill>
        <p:spPr bwMode="auto">
          <a:xfrm>
            <a:off x="1187624" y="6333885"/>
            <a:ext cx="1227138" cy="430212"/>
          </a:xfrm>
          <a:prstGeom prst="rect">
            <a:avLst/>
          </a:prstGeom>
          <a:noFill/>
        </p:spPr>
      </p:pic>
      <p:pic>
        <p:nvPicPr>
          <p:cNvPr id="14" name="Picture 4" descr="C:\Users\Natman\Desktop\lyryx-logo.png"/>
          <p:cNvPicPr>
            <a:picLocks noChangeAspect="1" noChangeArrowheads="1"/>
          </p:cNvPicPr>
          <p:nvPr userDrawn="1"/>
        </p:nvPicPr>
        <p:blipFill>
          <a:blip r:embed="rId14" cstate="print"/>
          <a:srcRect/>
          <a:stretch>
            <a:fillRect/>
          </a:stretch>
        </p:blipFill>
        <p:spPr bwMode="auto">
          <a:xfrm>
            <a:off x="107504" y="6442352"/>
            <a:ext cx="999745" cy="304800"/>
          </a:xfrm>
          <a:prstGeom prst="rect">
            <a:avLst/>
          </a:prstGeom>
          <a:noFill/>
        </p:spPr>
      </p:pic>
    </p:spTree>
    <p:extLst>
      <p:ext uri="{BB962C8B-B14F-4D97-AF65-F5344CB8AC3E}">
        <p14:creationId xmlns:p14="http://schemas.microsoft.com/office/powerpoint/2010/main" val="2432659335"/>
      </p:ext>
    </p:extLst>
  </p:cSld>
  <p:clrMap bg1="lt1" tx1="dk1" bg2="lt2" tx2="dk2" accent1="accent1" accent2="accent2" accent3="accent3" accent4="accent4" accent5="accent5" accent6="accent6" hlink="hlink" folHlink="folHlink"/>
  <p:sldLayoutIdLst>
    <p:sldLayoutId id="2147484326" r:id="rId1"/>
    <p:sldLayoutId id="2147484327" r:id="rId2"/>
    <p:sldLayoutId id="2147484328" r:id="rId3"/>
    <p:sldLayoutId id="2147484329" r:id="rId4"/>
    <p:sldLayoutId id="2147484330" r:id="rId5"/>
    <p:sldLayoutId id="2147484331" r:id="rId6"/>
    <p:sldLayoutId id="2147484332" r:id="rId7"/>
    <p:sldLayoutId id="2147484333" r:id="rId8"/>
    <p:sldLayoutId id="2147484334" r:id="rId9"/>
    <p:sldLayoutId id="2147484335" r:id="rId10"/>
    <p:sldLayoutId id="2147484336" r:id="rId11"/>
  </p:sldLayoutIdLst>
  <p:hf sldNum="0" hdr="0" ftr="0" dt="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chart" Target="../charts/chart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chart" Target="../charts/chart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chart" Target="../charts/chart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chart" Target="../charts/chart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normAutofit/>
          </a:bodyPr>
          <a:lstStyle/>
          <a:p>
            <a:r>
              <a:rPr lang="en-US" b="0" dirty="0">
                <a:solidFill>
                  <a:srgbClr val="FF7D19"/>
                </a:solidFill>
              </a:rPr>
              <a:t>Chapter 8</a:t>
            </a:r>
            <a:br>
              <a:rPr lang="en-US" b="0" dirty="0">
                <a:solidFill>
                  <a:srgbClr val="FF7D19"/>
                </a:solidFill>
              </a:rPr>
            </a:br>
            <a:r>
              <a:rPr lang="en-US" sz="4000" b="0" dirty="0">
                <a:solidFill>
                  <a:srgbClr val="FF7D19"/>
                </a:solidFill>
              </a:rPr>
              <a:t>Production and Costs</a:t>
            </a:r>
          </a:p>
        </p:txBody>
      </p:sp>
      <p:sp>
        <p:nvSpPr>
          <p:cNvPr id="2051" name="Rectangle 3"/>
          <p:cNvSpPr>
            <a:spLocks noGrp="1" noChangeArrowheads="1"/>
          </p:cNvSpPr>
          <p:nvPr>
            <p:ph type="subTitle" idx="1"/>
          </p:nvPr>
        </p:nvSpPr>
        <p:spPr/>
        <p:txBody>
          <a:bodyPr>
            <a:normAutofit/>
          </a:bodyPr>
          <a:lstStyle/>
          <a:p>
            <a:pPr>
              <a:lnSpc>
                <a:spcPct val="80000"/>
              </a:lnSpc>
            </a:pPr>
            <a:r>
              <a:rPr lang="en-US" sz="2000" dirty="0">
                <a:solidFill>
                  <a:srgbClr val="3E5D78"/>
                </a:solidFill>
                <a:effectLst>
                  <a:outerShdw blurRad="38100" dist="38100" dir="2700000" algn="tl">
                    <a:srgbClr val="000000"/>
                  </a:outerShdw>
                </a:effectLst>
              </a:rPr>
              <a:t>Principles of Microeconomics</a:t>
            </a:r>
          </a:p>
          <a:p>
            <a:pPr>
              <a:lnSpc>
                <a:spcPct val="80000"/>
              </a:lnSpc>
            </a:pPr>
            <a:r>
              <a:rPr lang="en-US" sz="2000">
                <a:solidFill>
                  <a:srgbClr val="3E5D78"/>
                </a:solidFill>
                <a:effectLst>
                  <a:outerShdw blurRad="38100" dist="38100" dir="2700000" algn="tl">
                    <a:srgbClr val="000000"/>
                  </a:outerShdw>
                </a:effectLst>
              </a:rPr>
              <a:t>Douglas Curtis &amp; Ian Irvine</a:t>
            </a:r>
            <a:endParaRPr lang="en-US" sz="2000" i="1" dirty="0">
              <a:solidFill>
                <a:srgbClr val="3E5D78"/>
              </a:solidFill>
              <a:effectLst>
                <a:outerShdw blurRad="38100" dist="38100" dir="2700000" algn="tl">
                  <a:srgbClr val="000000"/>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normAutofit/>
          </a:bodyPr>
          <a:lstStyle/>
          <a:p>
            <a:r>
              <a:rPr lang="en-US" sz="3600" dirty="0">
                <a:solidFill>
                  <a:srgbClr val="FF7D19"/>
                </a:solidFill>
              </a:rPr>
              <a:t>Learning Outcomes</a:t>
            </a:r>
          </a:p>
        </p:txBody>
      </p:sp>
      <p:sp>
        <p:nvSpPr>
          <p:cNvPr id="8195" name="Rectangle 3"/>
          <p:cNvSpPr>
            <a:spLocks noGrp="1" noChangeArrowheads="1"/>
          </p:cNvSpPr>
          <p:nvPr>
            <p:ph idx="1"/>
          </p:nvPr>
        </p:nvSpPr>
        <p:spPr>
          <a:xfrm>
            <a:off x="323528" y="1340768"/>
            <a:ext cx="7859712" cy="4708525"/>
          </a:xfrm>
        </p:spPr>
        <p:txBody>
          <a:bodyPr>
            <a:normAutofit fontScale="92500" lnSpcReduction="10000"/>
          </a:bodyPr>
          <a:lstStyle/>
          <a:p>
            <a:pPr>
              <a:buFontTx/>
              <a:buNone/>
            </a:pPr>
            <a:r>
              <a:rPr lang="en-US" sz="2000" i="1" dirty="0">
                <a:solidFill>
                  <a:srgbClr val="3E5D78"/>
                </a:solidFill>
                <a:effectLst>
                  <a:outerShdw blurRad="38100" dist="38100" dir="2700000" algn="tl">
                    <a:srgbClr val="000000">
                      <a:alpha val="43137"/>
                    </a:srgbClr>
                  </a:outerShdw>
                </a:effectLst>
              </a:rPr>
              <a:t>By the end of this chapter you should </a:t>
            </a:r>
            <a:r>
              <a:rPr lang="en-US" sz="2000" i="1" dirty="0" smtClean="0">
                <a:solidFill>
                  <a:srgbClr val="3E5D78"/>
                </a:solidFill>
                <a:effectLst>
                  <a:outerShdw blurRad="38100" dist="38100" dir="2700000" algn="tl">
                    <a:srgbClr val="000000">
                      <a:alpha val="43137"/>
                    </a:srgbClr>
                  </a:outerShdw>
                </a:effectLst>
              </a:rPr>
              <a:t>understand…</a:t>
            </a:r>
            <a:endParaRPr lang="en-US" sz="2000" i="1" dirty="0">
              <a:solidFill>
                <a:srgbClr val="3E5D78"/>
              </a:solidFill>
              <a:effectLst>
                <a:outerShdw blurRad="38100" dist="38100" dir="2700000" algn="tl">
                  <a:srgbClr val="000000">
                    <a:alpha val="43137"/>
                  </a:srgbClr>
                </a:outerShdw>
              </a:effectLst>
            </a:endParaRPr>
          </a:p>
          <a:p>
            <a:r>
              <a:rPr lang="en-US" sz="2000" dirty="0"/>
              <a:t>Economically and technologically efficient </a:t>
            </a:r>
            <a:r>
              <a:rPr lang="en-US" sz="2000" dirty="0" smtClean="0"/>
              <a:t>production </a:t>
            </a:r>
          </a:p>
          <a:p>
            <a:pPr marL="0" indent="0">
              <a:buNone/>
            </a:pPr>
            <a:endParaRPr lang="en-US" sz="2000" dirty="0"/>
          </a:p>
          <a:p>
            <a:r>
              <a:rPr lang="en-US" sz="2000" dirty="0"/>
              <a:t>Time frames: the short run and the long </a:t>
            </a:r>
            <a:r>
              <a:rPr lang="en-US" sz="2000" dirty="0" smtClean="0"/>
              <a:t>run</a:t>
            </a:r>
          </a:p>
          <a:p>
            <a:pPr marL="0" indent="0">
              <a:buNone/>
            </a:pPr>
            <a:endParaRPr lang="en-US" sz="2000" dirty="0"/>
          </a:p>
          <a:p>
            <a:r>
              <a:rPr lang="en-US" sz="2000" dirty="0" smtClean="0"/>
              <a:t>Production and costs in </a:t>
            </a:r>
            <a:r>
              <a:rPr lang="en-US" sz="2000" dirty="0"/>
              <a:t>the short </a:t>
            </a:r>
            <a:r>
              <a:rPr lang="en-US" sz="2000" dirty="0" smtClean="0"/>
              <a:t>run</a:t>
            </a:r>
          </a:p>
          <a:p>
            <a:pPr marL="0" indent="0">
              <a:buNone/>
            </a:pPr>
            <a:endParaRPr lang="en-US" sz="2000" dirty="0"/>
          </a:p>
          <a:p>
            <a:r>
              <a:rPr lang="en-US" sz="2000" dirty="0"/>
              <a:t>Life and death in the short run: fixed and sunk </a:t>
            </a:r>
            <a:r>
              <a:rPr lang="en-US" sz="2000" dirty="0" smtClean="0"/>
              <a:t>costs</a:t>
            </a:r>
          </a:p>
          <a:p>
            <a:pPr marL="0" indent="0">
              <a:buNone/>
            </a:pPr>
            <a:endParaRPr lang="en-US" sz="2000" dirty="0"/>
          </a:p>
          <a:p>
            <a:r>
              <a:rPr lang="en-US" sz="2000" dirty="0"/>
              <a:t>Production and costs in the long </a:t>
            </a:r>
            <a:r>
              <a:rPr lang="en-US" sz="2000" dirty="0" smtClean="0"/>
              <a:t>run</a:t>
            </a:r>
          </a:p>
          <a:p>
            <a:pPr marL="0" indent="0">
              <a:buNone/>
            </a:pPr>
            <a:endParaRPr lang="en-US" sz="2000" dirty="0"/>
          </a:p>
          <a:p>
            <a:r>
              <a:rPr lang="en-CA" sz="2000" dirty="0"/>
              <a:t>Technological change and </a:t>
            </a:r>
            <a:r>
              <a:rPr lang="en-CA" sz="2000" dirty="0" smtClean="0"/>
              <a:t>globalization</a:t>
            </a:r>
          </a:p>
          <a:p>
            <a:pPr marL="0" indent="0">
              <a:buNone/>
            </a:pPr>
            <a:endParaRPr lang="en-CA" sz="2000" dirty="0"/>
          </a:p>
          <a:p>
            <a:r>
              <a:rPr lang="en-CA" sz="2000" dirty="0"/>
              <a:t>Clusters, externalities, learning by doing, and economies of scope</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wipe(up)">
                                      <p:cBhvr>
                                        <p:cTn id="7" dur="500"/>
                                        <p:tgtEl>
                                          <p:spTgt spid="819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Effect transition="in" filter="wipe(up)">
                                      <p:cBhvr>
                                        <p:cTn id="12" dur="500"/>
                                        <p:tgtEl>
                                          <p:spTgt spid="819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8195">
                                            <p:txEl>
                                              <p:pRg st="3" end="3"/>
                                            </p:txEl>
                                          </p:spTgt>
                                        </p:tgtEl>
                                        <p:attrNameLst>
                                          <p:attrName>style.visibility</p:attrName>
                                        </p:attrNameLst>
                                      </p:cBhvr>
                                      <p:to>
                                        <p:strVal val="visible"/>
                                      </p:to>
                                    </p:set>
                                    <p:animEffect transition="in" filter="wipe(up)">
                                      <p:cBhvr>
                                        <p:cTn id="17" dur="500"/>
                                        <p:tgtEl>
                                          <p:spTgt spid="819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8195">
                                            <p:txEl>
                                              <p:pRg st="5" end="5"/>
                                            </p:txEl>
                                          </p:spTgt>
                                        </p:tgtEl>
                                        <p:attrNameLst>
                                          <p:attrName>style.visibility</p:attrName>
                                        </p:attrNameLst>
                                      </p:cBhvr>
                                      <p:to>
                                        <p:strVal val="visible"/>
                                      </p:to>
                                    </p:set>
                                    <p:animEffect transition="in" filter="wipe(up)">
                                      <p:cBhvr>
                                        <p:cTn id="22" dur="500"/>
                                        <p:tgtEl>
                                          <p:spTgt spid="8195">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8195">
                                            <p:txEl>
                                              <p:pRg st="7" end="7"/>
                                            </p:txEl>
                                          </p:spTgt>
                                        </p:tgtEl>
                                        <p:attrNameLst>
                                          <p:attrName>style.visibility</p:attrName>
                                        </p:attrNameLst>
                                      </p:cBhvr>
                                      <p:to>
                                        <p:strVal val="visible"/>
                                      </p:to>
                                    </p:set>
                                    <p:animEffect transition="in" filter="wipe(up)">
                                      <p:cBhvr>
                                        <p:cTn id="27" dur="500"/>
                                        <p:tgtEl>
                                          <p:spTgt spid="8195">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8195">
                                            <p:txEl>
                                              <p:pRg st="9" end="9"/>
                                            </p:txEl>
                                          </p:spTgt>
                                        </p:tgtEl>
                                        <p:attrNameLst>
                                          <p:attrName>style.visibility</p:attrName>
                                        </p:attrNameLst>
                                      </p:cBhvr>
                                      <p:to>
                                        <p:strVal val="visible"/>
                                      </p:to>
                                    </p:set>
                                    <p:animEffect transition="in" filter="wipe(up)">
                                      <p:cBhvr>
                                        <p:cTn id="32" dur="500"/>
                                        <p:tgtEl>
                                          <p:spTgt spid="8195">
                                            <p:txEl>
                                              <p:pRg st="9" end="9"/>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8195">
                                            <p:txEl>
                                              <p:pRg st="11" end="11"/>
                                            </p:txEl>
                                          </p:spTgt>
                                        </p:tgtEl>
                                        <p:attrNameLst>
                                          <p:attrName>style.visibility</p:attrName>
                                        </p:attrNameLst>
                                      </p:cBhvr>
                                      <p:to>
                                        <p:strVal val="visible"/>
                                      </p:to>
                                    </p:set>
                                    <p:animEffect transition="in" filter="wipe(up)">
                                      <p:cBhvr>
                                        <p:cTn id="37" dur="500"/>
                                        <p:tgtEl>
                                          <p:spTgt spid="8195">
                                            <p:txEl>
                                              <p:pRg st="11" end="1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8195">
                                            <p:txEl>
                                              <p:pRg st="13" end="13"/>
                                            </p:txEl>
                                          </p:spTgt>
                                        </p:tgtEl>
                                        <p:attrNameLst>
                                          <p:attrName>style.visibility</p:attrName>
                                        </p:attrNameLst>
                                      </p:cBhvr>
                                      <p:to>
                                        <p:strVal val="visible"/>
                                      </p:to>
                                    </p:set>
                                    <p:animEffect transition="in" filter="wipe(up)">
                                      <p:cBhvr>
                                        <p:cTn id="42" dur="500"/>
                                        <p:tgtEl>
                                          <p:spTgt spid="8195">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normAutofit/>
          </a:bodyPr>
          <a:lstStyle/>
          <a:p>
            <a:r>
              <a:rPr lang="en-US" sz="3600" dirty="0">
                <a:solidFill>
                  <a:srgbClr val="FF7D19"/>
                </a:solidFill>
              </a:rPr>
              <a:t>Efficient Production</a:t>
            </a:r>
          </a:p>
        </p:txBody>
      </p:sp>
      <p:sp>
        <p:nvSpPr>
          <p:cNvPr id="69635" name="Rectangle 3"/>
          <p:cNvSpPr>
            <a:spLocks noGrp="1" noChangeArrowheads="1"/>
          </p:cNvSpPr>
          <p:nvPr>
            <p:ph idx="1"/>
          </p:nvPr>
        </p:nvSpPr>
        <p:spPr/>
        <p:txBody>
          <a:bodyPr>
            <a:normAutofit/>
          </a:bodyPr>
          <a:lstStyle/>
          <a:p>
            <a:r>
              <a:rPr lang="en-US" sz="2000" dirty="0" smtClean="0"/>
              <a:t>Efficiency is a driving force in the modern economy</a:t>
            </a:r>
          </a:p>
          <a:p>
            <a:endParaRPr lang="en-US" sz="2000" dirty="0" smtClean="0"/>
          </a:p>
          <a:p>
            <a:r>
              <a:rPr lang="en-US" sz="2000" i="1" dirty="0" smtClean="0">
                <a:solidFill>
                  <a:srgbClr val="3E5D78"/>
                </a:solidFill>
                <a:effectLst>
                  <a:outerShdw blurRad="38100" dist="38100" dir="2700000" algn="tl">
                    <a:srgbClr val="000000">
                      <a:alpha val="43137"/>
                    </a:srgbClr>
                  </a:outerShdw>
                </a:effectLst>
              </a:rPr>
              <a:t>Cost reduction</a:t>
            </a:r>
            <a:r>
              <a:rPr lang="en-US" sz="2000" dirty="0" smtClean="0"/>
              <a:t> is one form: it may come through collapsing jobs, or outsourcing particular jobs to lower-wage economies</a:t>
            </a:r>
          </a:p>
          <a:p>
            <a:pPr marL="0" indent="0">
              <a:buNone/>
            </a:pPr>
            <a:endParaRPr lang="en-US" sz="2000" dirty="0"/>
          </a:p>
          <a:p>
            <a:r>
              <a:rPr lang="en-US" sz="2000" i="1" dirty="0">
                <a:solidFill>
                  <a:srgbClr val="3E5D78"/>
                </a:solidFill>
                <a:effectLst>
                  <a:outerShdw blurRad="38100" dist="38100" dir="2700000" algn="tl">
                    <a:srgbClr val="000000">
                      <a:alpha val="43137"/>
                    </a:srgbClr>
                  </a:outerShdw>
                </a:effectLst>
              </a:rPr>
              <a:t>N</a:t>
            </a:r>
            <a:r>
              <a:rPr lang="en-US" sz="2000" i="1" dirty="0" smtClean="0">
                <a:solidFill>
                  <a:srgbClr val="3E5D78"/>
                </a:solidFill>
                <a:effectLst>
                  <a:outerShdw blurRad="38100" dist="38100" dir="2700000" algn="tl">
                    <a:srgbClr val="000000">
                      <a:alpha val="43137"/>
                    </a:srgbClr>
                  </a:outerShdw>
                </a:effectLst>
              </a:rPr>
              <a:t>ew technologies are another:</a:t>
            </a:r>
            <a:r>
              <a:rPr lang="en-US" sz="2000" i="1" dirty="0" smtClean="0">
                <a:solidFill>
                  <a:srgbClr val="000000"/>
                </a:solidFill>
                <a:effectLst>
                  <a:outerShdw blurRad="38100" dist="38100" dir="2700000" algn="tl">
                    <a:srgbClr val="000000">
                      <a:alpha val="43137"/>
                    </a:srgbClr>
                  </a:outerShdw>
                </a:effectLst>
              </a:rPr>
              <a:t> </a:t>
            </a:r>
            <a:r>
              <a:rPr lang="en-US" sz="2000" dirty="0" smtClean="0">
                <a:solidFill>
                  <a:srgbClr val="000000"/>
                </a:solidFill>
              </a:rPr>
              <a:t>Can we replace old work patterns with the help of communications? Or with robots?</a:t>
            </a:r>
          </a:p>
          <a:p>
            <a:endParaRPr lang="en-US" sz="2000" dirty="0"/>
          </a:p>
          <a:p>
            <a:r>
              <a:rPr lang="en-US" sz="2000" i="1" dirty="0" smtClean="0">
                <a:solidFill>
                  <a:srgbClr val="3E5D78"/>
                </a:solidFill>
                <a:effectLst>
                  <a:outerShdw blurRad="38100" dist="38100" dir="2700000" algn="tl">
                    <a:srgbClr val="000000">
                      <a:alpha val="43137"/>
                    </a:srgbClr>
                  </a:outerShdw>
                </a:effectLst>
              </a:rPr>
              <a:t>Mergers and acquisitions</a:t>
            </a:r>
            <a:r>
              <a:rPr lang="en-US" sz="2000" dirty="0" smtClean="0">
                <a:solidFill>
                  <a:srgbClr val="000000"/>
                </a:solidFill>
              </a:rPr>
              <a:t> are frequently justified by claiming that a merged company will be more efficient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96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963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963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963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normAutofit/>
          </a:bodyPr>
          <a:lstStyle/>
          <a:p>
            <a:r>
              <a:rPr lang="en-US" sz="3600" dirty="0">
                <a:solidFill>
                  <a:srgbClr val="FF7D19"/>
                </a:solidFill>
              </a:rPr>
              <a:t>Efficient Production</a:t>
            </a:r>
          </a:p>
        </p:txBody>
      </p:sp>
      <p:sp>
        <p:nvSpPr>
          <p:cNvPr id="69635" name="Rectangle 3"/>
          <p:cNvSpPr>
            <a:spLocks noGrp="1" noChangeArrowheads="1"/>
          </p:cNvSpPr>
          <p:nvPr>
            <p:ph idx="1"/>
          </p:nvPr>
        </p:nvSpPr>
        <p:spPr/>
        <p:txBody>
          <a:bodyPr>
            <a:normAutofit/>
          </a:bodyPr>
          <a:lstStyle/>
          <a:p>
            <a:r>
              <a:rPr lang="en-US" sz="2000" dirty="0"/>
              <a:t>A </a:t>
            </a:r>
            <a:r>
              <a:rPr lang="en-US" sz="2000" i="1" dirty="0">
                <a:solidFill>
                  <a:srgbClr val="3E5D78"/>
                </a:solidFill>
                <a:effectLst>
                  <a:outerShdw blurRad="38100" dist="38100" dir="2700000" algn="tl">
                    <a:srgbClr val="000000">
                      <a:alpha val="43137"/>
                    </a:srgbClr>
                  </a:outerShdw>
                </a:effectLst>
              </a:rPr>
              <a:t>production </a:t>
            </a:r>
            <a:r>
              <a:rPr lang="en-US" sz="2000" i="1" dirty="0" smtClean="0">
                <a:solidFill>
                  <a:srgbClr val="3E5D78"/>
                </a:solidFill>
                <a:effectLst>
                  <a:outerShdw blurRad="38100" dist="38100" dir="2700000" algn="tl">
                    <a:srgbClr val="000000">
                      <a:alpha val="43137"/>
                    </a:srgbClr>
                  </a:outerShdw>
                </a:effectLst>
              </a:rPr>
              <a:t>function</a:t>
            </a:r>
            <a:r>
              <a:rPr lang="en-US" sz="2000" i="1" dirty="0" smtClean="0">
                <a:solidFill>
                  <a:srgbClr val="006699"/>
                </a:solidFill>
                <a:effectLst>
                  <a:outerShdw blurRad="38100" dist="38100" dir="2700000" algn="tl">
                    <a:srgbClr val="000000">
                      <a:alpha val="43137"/>
                    </a:srgbClr>
                  </a:outerShdw>
                </a:effectLst>
              </a:rPr>
              <a:t> </a:t>
            </a:r>
            <a:r>
              <a:rPr lang="en-US" sz="2000" dirty="0"/>
              <a:t>is a technological relationship that specifies how much output can be produced with specific amounts of </a:t>
            </a:r>
            <a:r>
              <a:rPr lang="en-US" sz="2000" dirty="0" smtClean="0"/>
              <a:t>inputs</a:t>
            </a:r>
          </a:p>
          <a:p>
            <a:pPr marL="0" indent="0">
              <a:buNone/>
            </a:pPr>
            <a:endParaRPr lang="en-US" sz="2000" dirty="0"/>
          </a:p>
          <a:p>
            <a:r>
              <a:rPr lang="en-US" sz="2000" i="1" dirty="0">
                <a:solidFill>
                  <a:srgbClr val="3E5D78"/>
                </a:solidFill>
                <a:effectLst>
                  <a:outerShdw blurRad="38100" dist="38100" dir="2700000" algn="tl">
                    <a:srgbClr val="000000">
                      <a:alpha val="43137"/>
                    </a:srgbClr>
                  </a:outerShdw>
                </a:effectLst>
              </a:rPr>
              <a:t>Technological efficiency </a:t>
            </a:r>
            <a:r>
              <a:rPr lang="en-US" sz="2000" dirty="0"/>
              <a:t>means that the maximum output is produced with the given set of </a:t>
            </a:r>
            <a:r>
              <a:rPr lang="en-US" sz="2000" dirty="0" smtClean="0"/>
              <a:t>inputs</a:t>
            </a:r>
          </a:p>
          <a:p>
            <a:pPr marL="0" indent="0">
              <a:buNone/>
            </a:pPr>
            <a:endParaRPr lang="en-US" sz="2000" dirty="0"/>
          </a:p>
          <a:p>
            <a:r>
              <a:rPr lang="en-US" sz="2000" dirty="0"/>
              <a:t>An </a:t>
            </a:r>
            <a:r>
              <a:rPr lang="en-US" sz="2000" i="1" dirty="0">
                <a:solidFill>
                  <a:srgbClr val="3E5D78"/>
                </a:solidFill>
                <a:effectLst>
                  <a:outerShdw blurRad="38100" dist="38100" dir="2700000" algn="tl">
                    <a:srgbClr val="000000">
                      <a:alpha val="43137"/>
                    </a:srgbClr>
                  </a:outerShdw>
                </a:effectLst>
              </a:rPr>
              <a:t>economically efficient </a:t>
            </a:r>
            <a:r>
              <a:rPr lang="en-US" sz="2000" dirty="0"/>
              <a:t>production structure is the one that produces output at least </a:t>
            </a:r>
            <a:r>
              <a:rPr lang="en-US" sz="2000" dirty="0" smtClean="0"/>
              <a:t>cost</a:t>
            </a:r>
          </a:p>
          <a:p>
            <a:pPr marL="274320" lvl="1" indent="0">
              <a:buNone/>
            </a:pPr>
            <a:endParaRPr lang="en-US" sz="1800" dirty="0" smtClean="0">
              <a:solidFill>
                <a:srgbClr val="3E5D78"/>
              </a:solidFill>
            </a:endParaRPr>
          </a:p>
          <a:p>
            <a:pPr marL="274320" lvl="1" indent="0">
              <a:buNone/>
            </a:pPr>
            <a:r>
              <a:rPr lang="en-US" sz="1800" dirty="0" smtClean="0">
                <a:solidFill>
                  <a:srgbClr val="3E5D78"/>
                </a:solidFill>
              </a:rPr>
              <a:t>Example:</a:t>
            </a:r>
            <a:r>
              <a:rPr lang="en-US" sz="1800" dirty="0" smtClean="0"/>
              <a:t> Today we have one professor teaching a large class of students rather than several professors teaching many smaller classes……Labor costs versus technology and capital costs. </a:t>
            </a:r>
          </a:p>
          <a:p>
            <a:pPr marL="274320" lvl="1" indent="0">
              <a:buNone/>
            </a:pPr>
            <a:r>
              <a:rPr lang="en-US" sz="1800" dirty="0" smtClean="0"/>
              <a:t>Non-profit institutions may be forced to reduce costs because of budget constraints: they are not free to set their price.</a:t>
            </a:r>
            <a:endParaRPr lang="en-US" sz="1800" dirty="0"/>
          </a:p>
        </p:txBody>
      </p:sp>
    </p:spTree>
    <p:extLst>
      <p:ext uri="{BB962C8B-B14F-4D97-AF65-F5344CB8AC3E}">
        <p14:creationId xmlns:p14="http://schemas.microsoft.com/office/powerpoint/2010/main" val="3880315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9635">
                                            <p:txEl>
                                              <p:pRg st="0" end="0"/>
                                            </p:txEl>
                                          </p:spTgt>
                                        </p:tgtEl>
                                        <p:attrNameLst>
                                          <p:attrName>style.visibility</p:attrName>
                                        </p:attrNameLst>
                                      </p:cBhvr>
                                      <p:to>
                                        <p:strVal val="visible"/>
                                      </p:to>
                                    </p:set>
                                    <p:animEffect transition="in" filter="wipe(up)">
                                      <p:cBhvr>
                                        <p:cTn id="7" dur="500"/>
                                        <p:tgtEl>
                                          <p:spTgt spid="6963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9635">
                                            <p:txEl>
                                              <p:pRg st="2" end="2"/>
                                            </p:txEl>
                                          </p:spTgt>
                                        </p:tgtEl>
                                        <p:attrNameLst>
                                          <p:attrName>style.visibility</p:attrName>
                                        </p:attrNameLst>
                                      </p:cBhvr>
                                      <p:to>
                                        <p:strVal val="visible"/>
                                      </p:to>
                                    </p:set>
                                    <p:animEffect transition="in" filter="wipe(up)">
                                      <p:cBhvr>
                                        <p:cTn id="12" dur="500"/>
                                        <p:tgtEl>
                                          <p:spTgt spid="6963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69635">
                                            <p:txEl>
                                              <p:pRg st="4" end="4"/>
                                            </p:txEl>
                                          </p:spTgt>
                                        </p:tgtEl>
                                        <p:attrNameLst>
                                          <p:attrName>style.visibility</p:attrName>
                                        </p:attrNameLst>
                                      </p:cBhvr>
                                      <p:to>
                                        <p:strVal val="visible"/>
                                      </p:to>
                                    </p:set>
                                    <p:animEffect transition="in" filter="wipe(up)">
                                      <p:cBhvr>
                                        <p:cTn id="17" dur="500"/>
                                        <p:tgtEl>
                                          <p:spTgt spid="69635">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69635">
                                            <p:txEl>
                                              <p:pRg st="6" end="6"/>
                                            </p:txEl>
                                          </p:spTgt>
                                        </p:tgtEl>
                                        <p:attrNameLst>
                                          <p:attrName>style.visibility</p:attrName>
                                        </p:attrNameLst>
                                      </p:cBhvr>
                                      <p:to>
                                        <p:strVal val="visible"/>
                                      </p:to>
                                    </p:set>
                                    <p:animEffect transition="in" filter="wipe(up)">
                                      <p:cBhvr>
                                        <p:cTn id="22" dur="500"/>
                                        <p:tgtEl>
                                          <p:spTgt spid="69635">
                                            <p:txEl>
                                              <p:pRg st="6" end="6"/>
                                            </p:txEl>
                                          </p:spTgt>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69635">
                                            <p:txEl>
                                              <p:pRg st="7" end="7"/>
                                            </p:txEl>
                                          </p:spTgt>
                                        </p:tgtEl>
                                        <p:attrNameLst>
                                          <p:attrName>style.visibility</p:attrName>
                                        </p:attrNameLst>
                                      </p:cBhvr>
                                      <p:to>
                                        <p:strVal val="visible"/>
                                      </p:to>
                                    </p:set>
                                    <p:animEffect transition="in" filter="wipe(up)">
                                      <p:cBhvr>
                                        <p:cTn id="25" dur="500"/>
                                        <p:tgtEl>
                                          <p:spTgt spid="6963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5"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normAutofit/>
          </a:bodyPr>
          <a:lstStyle/>
          <a:p>
            <a:r>
              <a:rPr lang="en-US" sz="3600" dirty="0">
                <a:solidFill>
                  <a:srgbClr val="FF7D19"/>
                </a:solidFill>
              </a:rPr>
              <a:t>The Time Frame</a:t>
            </a:r>
          </a:p>
        </p:txBody>
      </p:sp>
      <p:sp>
        <p:nvSpPr>
          <p:cNvPr id="70659" name="Rectangle 3"/>
          <p:cNvSpPr>
            <a:spLocks noGrp="1" noChangeArrowheads="1"/>
          </p:cNvSpPr>
          <p:nvPr>
            <p:ph idx="1"/>
          </p:nvPr>
        </p:nvSpPr>
        <p:spPr/>
        <p:txBody>
          <a:bodyPr>
            <a:normAutofit/>
          </a:bodyPr>
          <a:lstStyle/>
          <a:p>
            <a:r>
              <a:rPr lang="en-US" sz="2000" i="1" dirty="0">
                <a:solidFill>
                  <a:srgbClr val="3E5D78"/>
                </a:solidFill>
                <a:effectLst>
                  <a:outerShdw blurRad="38100" dist="38100" dir="2700000" algn="tl">
                    <a:srgbClr val="000000">
                      <a:alpha val="43137"/>
                    </a:srgbClr>
                  </a:outerShdw>
                </a:effectLst>
              </a:rPr>
              <a:t>Short Run</a:t>
            </a:r>
          </a:p>
          <a:p>
            <a:pPr lvl="1"/>
            <a:r>
              <a:rPr lang="en-US" dirty="0"/>
              <a:t>At least one factor of production is </a:t>
            </a:r>
            <a:r>
              <a:rPr lang="en-US" dirty="0" smtClean="0"/>
              <a:t>fixed – usually we consider capital to be fixed and </a:t>
            </a:r>
            <a:r>
              <a:rPr lang="en-US" dirty="0" err="1" smtClean="0"/>
              <a:t>labour</a:t>
            </a:r>
            <a:r>
              <a:rPr lang="en-US" dirty="0" smtClean="0"/>
              <a:t> variable  (We can increase output - ‘teach more students’ – by employing temporary teachers, and using classrooms outside normal hours). </a:t>
            </a:r>
          </a:p>
          <a:p>
            <a:pPr marL="274320" lvl="1" indent="0">
              <a:buNone/>
            </a:pPr>
            <a:endParaRPr lang="en-US" dirty="0"/>
          </a:p>
          <a:p>
            <a:r>
              <a:rPr lang="en-US" sz="2000" i="1" dirty="0">
                <a:solidFill>
                  <a:srgbClr val="3E5D78"/>
                </a:solidFill>
                <a:effectLst>
                  <a:outerShdw blurRad="38100" dist="38100" dir="2700000" algn="tl">
                    <a:srgbClr val="000000">
                      <a:alpha val="43137"/>
                    </a:srgbClr>
                  </a:outerShdw>
                </a:effectLst>
              </a:rPr>
              <a:t>Long Run </a:t>
            </a:r>
          </a:p>
          <a:p>
            <a:pPr lvl="1"/>
            <a:r>
              <a:rPr lang="en-US" dirty="0"/>
              <a:t>All factors of production can be </a:t>
            </a:r>
            <a:r>
              <a:rPr lang="en-US" dirty="0" smtClean="0"/>
              <a:t>adjusted (perhaps we will build more classrooms)</a:t>
            </a:r>
          </a:p>
          <a:p>
            <a:pPr marL="274320" lvl="1" indent="0">
              <a:buNone/>
            </a:pPr>
            <a:endParaRPr lang="en-US" dirty="0"/>
          </a:p>
          <a:p>
            <a:r>
              <a:rPr lang="en-US" sz="2000" i="1" dirty="0">
                <a:solidFill>
                  <a:srgbClr val="3E5D78"/>
                </a:solidFill>
                <a:effectLst>
                  <a:outerShdw blurRad="38100" dist="38100" dir="2700000" algn="tl">
                    <a:srgbClr val="000000">
                      <a:alpha val="43137"/>
                    </a:srgbClr>
                  </a:outerShdw>
                </a:effectLst>
              </a:rPr>
              <a:t>Very Long Run</a:t>
            </a:r>
          </a:p>
          <a:p>
            <a:pPr lvl="1"/>
            <a:r>
              <a:rPr lang="en-US" dirty="0"/>
              <a:t>New technology </a:t>
            </a:r>
            <a:r>
              <a:rPr lang="en-US" dirty="0" smtClean="0"/>
              <a:t>appears (and we teach additional students on-line and so avoid adding new physical capital)</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70659">
                                            <p:txEl>
                                              <p:pRg st="0" end="0"/>
                                            </p:txEl>
                                          </p:spTgt>
                                        </p:tgtEl>
                                        <p:attrNameLst>
                                          <p:attrName>style.visibility</p:attrName>
                                        </p:attrNameLst>
                                      </p:cBhvr>
                                      <p:to>
                                        <p:strVal val="visible"/>
                                      </p:to>
                                    </p:set>
                                    <p:animEffect transition="in" filter="wipe(up)">
                                      <p:cBhvr>
                                        <p:cTn id="7" dur="500"/>
                                        <p:tgtEl>
                                          <p:spTgt spid="70659">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70659">
                                            <p:txEl>
                                              <p:pRg st="1" end="1"/>
                                            </p:txEl>
                                          </p:spTgt>
                                        </p:tgtEl>
                                        <p:attrNameLst>
                                          <p:attrName>style.visibility</p:attrName>
                                        </p:attrNameLst>
                                      </p:cBhvr>
                                      <p:to>
                                        <p:strVal val="visible"/>
                                      </p:to>
                                    </p:set>
                                    <p:animEffect transition="in" filter="wipe(up)">
                                      <p:cBhvr>
                                        <p:cTn id="10" dur="500"/>
                                        <p:tgtEl>
                                          <p:spTgt spid="70659">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70659">
                                            <p:txEl>
                                              <p:pRg st="3" end="3"/>
                                            </p:txEl>
                                          </p:spTgt>
                                        </p:tgtEl>
                                        <p:attrNameLst>
                                          <p:attrName>style.visibility</p:attrName>
                                        </p:attrNameLst>
                                      </p:cBhvr>
                                      <p:to>
                                        <p:strVal val="visible"/>
                                      </p:to>
                                    </p:set>
                                    <p:animEffect transition="in" filter="wipe(up)">
                                      <p:cBhvr>
                                        <p:cTn id="15" dur="500"/>
                                        <p:tgtEl>
                                          <p:spTgt spid="70659">
                                            <p:txEl>
                                              <p:pRg st="3" end="3"/>
                                            </p:txEl>
                                          </p:spTgt>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70659">
                                            <p:txEl>
                                              <p:pRg st="4" end="4"/>
                                            </p:txEl>
                                          </p:spTgt>
                                        </p:tgtEl>
                                        <p:attrNameLst>
                                          <p:attrName>style.visibility</p:attrName>
                                        </p:attrNameLst>
                                      </p:cBhvr>
                                      <p:to>
                                        <p:strVal val="visible"/>
                                      </p:to>
                                    </p:set>
                                    <p:animEffect transition="in" filter="wipe(up)">
                                      <p:cBhvr>
                                        <p:cTn id="18" dur="500"/>
                                        <p:tgtEl>
                                          <p:spTgt spid="70659">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grpId="0" nodeType="clickEffect">
                                  <p:stCondLst>
                                    <p:cond delay="0"/>
                                  </p:stCondLst>
                                  <p:childTnLst>
                                    <p:set>
                                      <p:cBhvr>
                                        <p:cTn id="22" dur="1" fill="hold">
                                          <p:stCondLst>
                                            <p:cond delay="0"/>
                                          </p:stCondLst>
                                        </p:cTn>
                                        <p:tgtEl>
                                          <p:spTgt spid="70659">
                                            <p:txEl>
                                              <p:pRg st="6" end="6"/>
                                            </p:txEl>
                                          </p:spTgt>
                                        </p:tgtEl>
                                        <p:attrNameLst>
                                          <p:attrName>style.visibility</p:attrName>
                                        </p:attrNameLst>
                                      </p:cBhvr>
                                      <p:to>
                                        <p:strVal val="visible"/>
                                      </p:to>
                                    </p:set>
                                    <p:animEffect transition="in" filter="wipe(up)">
                                      <p:cBhvr>
                                        <p:cTn id="23" dur="500"/>
                                        <p:tgtEl>
                                          <p:spTgt spid="70659">
                                            <p:txEl>
                                              <p:pRg st="6" end="6"/>
                                            </p:txEl>
                                          </p:spTgt>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70659">
                                            <p:txEl>
                                              <p:pRg st="7" end="7"/>
                                            </p:txEl>
                                          </p:spTgt>
                                        </p:tgtEl>
                                        <p:attrNameLst>
                                          <p:attrName>style.visibility</p:attrName>
                                        </p:attrNameLst>
                                      </p:cBhvr>
                                      <p:to>
                                        <p:strVal val="visible"/>
                                      </p:to>
                                    </p:set>
                                    <p:animEffect transition="in" filter="wipe(up)">
                                      <p:cBhvr>
                                        <p:cTn id="26" dur="500"/>
                                        <p:tgtEl>
                                          <p:spTgt spid="7065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solidFill>
                  <a:srgbClr val="FF7D19"/>
                </a:solidFill>
              </a:rPr>
              <a:t>Production in the Short Run</a:t>
            </a:r>
            <a:endParaRPr lang="en-US" sz="3600" dirty="0">
              <a:solidFill>
                <a:srgbClr val="FF7D19"/>
              </a:solidFill>
            </a:endParaRPr>
          </a:p>
        </p:txBody>
      </p:sp>
      <p:sp>
        <p:nvSpPr>
          <p:cNvPr id="6" name="Content Placeholder 5"/>
          <p:cNvSpPr>
            <a:spLocks noGrp="1"/>
          </p:cNvSpPr>
          <p:nvPr>
            <p:ph idx="1"/>
          </p:nvPr>
        </p:nvSpPr>
        <p:spPr>
          <a:xfrm>
            <a:off x="467544" y="1340768"/>
            <a:ext cx="8229600" cy="4876800"/>
          </a:xfrm>
        </p:spPr>
        <p:txBody>
          <a:bodyPr>
            <a:normAutofit/>
          </a:bodyPr>
          <a:lstStyle/>
          <a:p>
            <a:r>
              <a:rPr lang="en-US" sz="2000" i="1" dirty="0" smtClean="0">
                <a:solidFill>
                  <a:srgbClr val="3E5D78"/>
                </a:solidFill>
                <a:effectLst>
                  <a:outerShdw blurRad="38100" dist="38100" dir="2700000" algn="tl">
                    <a:srgbClr val="000000">
                      <a:alpha val="43137"/>
                    </a:srgbClr>
                  </a:outerShdw>
                </a:effectLst>
              </a:rPr>
              <a:t>Total product</a:t>
            </a:r>
            <a:r>
              <a:rPr lang="en-US" sz="2000" dirty="0" smtClean="0"/>
              <a:t> (TP)</a:t>
            </a:r>
            <a:r>
              <a:rPr lang="en-US" sz="2000" i="1" dirty="0" smtClean="0">
                <a:solidFill>
                  <a:schemeClr val="accent1"/>
                </a:solidFill>
                <a:effectLst>
                  <a:outerShdw blurRad="38100" dist="38100" dir="2700000" algn="tl">
                    <a:srgbClr val="000000">
                      <a:alpha val="43137"/>
                    </a:srgbClr>
                  </a:outerShdw>
                </a:effectLst>
              </a:rPr>
              <a:t> </a:t>
            </a:r>
            <a:r>
              <a:rPr lang="en-US" sz="2000" dirty="0" smtClean="0"/>
              <a:t>is the relationship between total output (Q) and the number of workers (L)</a:t>
            </a:r>
            <a:r>
              <a:rPr lang="en-US" sz="2000" i="1" dirty="0" smtClean="0">
                <a:solidFill>
                  <a:schemeClr val="accent1"/>
                </a:solidFill>
                <a:effectLst>
                  <a:outerShdw blurRad="38100" dist="38100" dir="2700000" algn="tl">
                    <a:srgbClr val="000000">
                      <a:alpha val="43137"/>
                    </a:srgbClr>
                  </a:outerShdw>
                </a:effectLst>
              </a:rPr>
              <a:t> </a:t>
            </a:r>
            <a:r>
              <a:rPr lang="en-US" sz="2000" dirty="0" smtClean="0"/>
              <a:t>employed holding the capital stock fixed. It states that output is a </a:t>
            </a:r>
            <a:r>
              <a:rPr lang="en-US" sz="2000" i="1" dirty="0" smtClean="0"/>
              <a:t>function of</a:t>
            </a:r>
            <a:r>
              <a:rPr lang="en-US" sz="2000" dirty="0" smtClean="0"/>
              <a:t> L, with K fixed:</a:t>
            </a:r>
          </a:p>
          <a:p>
            <a:pPr lvl="1"/>
            <a:r>
              <a:rPr lang="en-US" i="1" dirty="0" smtClean="0">
                <a:solidFill>
                  <a:srgbClr val="3E5D78"/>
                </a:solidFill>
                <a:effectLst>
                  <a:outerShdw blurRad="38100" dist="38100" dir="2700000" algn="tl">
                    <a:srgbClr val="000000">
                      <a:alpha val="43137"/>
                    </a:srgbClr>
                  </a:outerShdw>
                </a:effectLst>
              </a:rPr>
              <a:t>Q= f(L)</a:t>
            </a:r>
          </a:p>
          <a:p>
            <a:pPr marL="274320" lvl="1" indent="0">
              <a:buNone/>
            </a:pPr>
            <a:endParaRPr lang="en-US" i="1" dirty="0" smtClean="0">
              <a:solidFill>
                <a:srgbClr val="3E5D78"/>
              </a:solidFill>
              <a:effectLst>
                <a:outerShdw blurRad="38100" dist="38100" dir="2700000" algn="tl">
                  <a:srgbClr val="000000">
                    <a:alpha val="43137"/>
                  </a:srgbClr>
                </a:outerShdw>
              </a:effectLst>
            </a:endParaRPr>
          </a:p>
          <a:p>
            <a:r>
              <a:rPr lang="en-US" sz="2000" i="1" dirty="0" smtClean="0">
                <a:solidFill>
                  <a:srgbClr val="3E5D78"/>
                </a:solidFill>
                <a:effectLst>
                  <a:outerShdw blurRad="38100" dist="38100" dir="2700000" algn="tl">
                    <a:srgbClr val="000000">
                      <a:alpha val="43137"/>
                    </a:srgbClr>
                  </a:outerShdw>
                </a:effectLst>
              </a:rPr>
              <a:t>Marginal product</a:t>
            </a:r>
            <a:r>
              <a:rPr lang="en-US" sz="2000" dirty="0" smtClean="0"/>
              <a:t> (MP)</a:t>
            </a:r>
            <a:r>
              <a:rPr lang="en-US" sz="2000" i="1" dirty="0" smtClean="0">
                <a:solidFill>
                  <a:schemeClr val="accent1"/>
                </a:solidFill>
                <a:effectLst>
                  <a:outerShdw blurRad="38100" dist="38100" dir="2700000" algn="tl">
                    <a:srgbClr val="000000">
                      <a:alpha val="43137"/>
                    </a:srgbClr>
                  </a:outerShdw>
                </a:effectLst>
              </a:rPr>
              <a:t> </a:t>
            </a:r>
            <a:r>
              <a:rPr lang="en-US" sz="2000" dirty="0" smtClean="0"/>
              <a:t>is the addition to output produced by each additional worker</a:t>
            </a:r>
          </a:p>
          <a:p>
            <a:pPr lvl="1"/>
            <a:r>
              <a:rPr lang="en-US" i="1" dirty="0" smtClean="0">
                <a:solidFill>
                  <a:srgbClr val="3E5D78"/>
                </a:solidFill>
                <a:effectLst>
                  <a:outerShdw blurRad="38100" dist="38100" dir="2700000" algn="tl">
                    <a:srgbClr val="000000">
                      <a:alpha val="43137"/>
                    </a:srgbClr>
                  </a:outerShdw>
                </a:effectLst>
              </a:rPr>
              <a:t>MP = </a:t>
            </a:r>
            <a:r>
              <a:rPr lang="el-GR" i="1" dirty="0" smtClean="0">
                <a:solidFill>
                  <a:srgbClr val="3E5D78"/>
                </a:solidFill>
                <a:effectLst>
                  <a:outerShdw blurRad="38100" dist="38100" dir="2700000" algn="tl">
                    <a:srgbClr val="000000">
                      <a:alpha val="43137"/>
                    </a:srgbClr>
                  </a:outerShdw>
                </a:effectLst>
                <a:cs typeface="Arial" charset="0"/>
              </a:rPr>
              <a:t>Δ</a:t>
            </a:r>
            <a:r>
              <a:rPr lang="en-US" i="1" dirty="0" smtClean="0">
                <a:solidFill>
                  <a:srgbClr val="3E5D78"/>
                </a:solidFill>
                <a:effectLst>
                  <a:outerShdw blurRad="38100" dist="38100" dir="2700000" algn="tl">
                    <a:srgbClr val="000000">
                      <a:alpha val="43137"/>
                    </a:srgbClr>
                  </a:outerShdw>
                </a:effectLst>
                <a:cs typeface="Arial" charset="0"/>
              </a:rPr>
              <a:t>Q / </a:t>
            </a:r>
            <a:r>
              <a:rPr lang="el-GR" i="1" dirty="0" smtClean="0">
                <a:solidFill>
                  <a:srgbClr val="3E5D78"/>
                </a:solidFill>
                <a:effectLst>
                  <a:outerShdw blurRad="38100" dist="38100" dir="2700000" algn="tl">
                    <a:srgbClr val="000000">
                      <a:alpha val="43137"/>
                    </a:srgbClr>
                  </a:outerShdw>
                </a:effectLst>
                <a:cs typeface="Arial" charset="0"/>
              </a:rPr>
              <a:t>Δ</a:t>
            </a:r>
            <a:r>
              <a:rPr lang="en-US" i="1" dirty="0" smtClean="0">
                <a:solidFill>
                  <a:srgbClr val="3E5D78"/>
                </a:solidFill>
                <a:effectLst>
                  <a:outerShdw blurRad="38100" dist="38100" dir="2700000" algn="tl">
                    <a:srgbClr val="000000">
                      <a:alpha val="43137"/>
                    </a:srgbClr>
                  </a:outerShdw>
                </a:effectLst>
                <a:cs typeface="Arial" charset="0"/>
              </a:rPr>
              <a:t>L</a:t>
            </a:r>
            <a:r>
              <a:rPr lang="en-US" i="1" dirty="0" smtClean="0">
                <a:solidFill>
                  <a:schemeClr val="accent1"/>
                </a:solidFill>
                <a:effectLst>
                  <a:outerShdw blurRad="38100" dist="38100" dir="2700000" algn="tl">
                    <a:srgbClr val="000000">
                      <a:alpha val="43137"/>
                    </a:srgbClr>
                  </a:outerShdw>
                </a:effectLst>
                <a:cs typeface="Arial" charset="0"/>
              </a:rPr>
              <a:t> </a:t>
            </a:r>
          </a:p>
          <a:p>
            <a:pPr marL="274320" lvl="1" indent="0">
              <a:buNone/>
            </a:pPr>
            <a:endParaRPr lang="en-US" i="1" dirty="0" smtClean="0">
              <a:solidFill>
                <a:schemeClr val="accent1"/>
              </a:solidFill>
              <a:effectLst>
                <a:outerShdw blurRad="38100" dist="38100" dir="2700000" algn="tl">
                  <a:srgbClr val="000000">
                    <a:alpha val="43137"/>
                  </a:srgbClr>
                </a:outerShdw>
              </a:effectLst>
            </a:endParaRPr>
          </a:p>
          <a:p>
            <a:r>
              <a:rPr lang="en-US" sz="2000" i="1" dirty="0" smtClean="0">
                <a:solidFill>
                  <a:srgbClr val="3E5D78"/>
                </a:solidFill>
                <a:effectLst>
                  <a:outerShdw blurRad="38100" dist="38100" dir="2700000" algn="tl">
                    <a:srgbClr val="000000">
                      <a:alpha val="43137"/>
                    </a:srgbClr>
                  </a:outerShdw>
                </a:effectLst>
              </a:rPr>
              <a:t>Average Product</a:t>
            </a:r>
            <a:r>
              <a:rPr lang="en-US" sz="2000" dirty="0" smtClean="0"/>
              <a:t> (AP)</a:t>
            </a:r>
            <a:r>
              <a:rPr lang="en-US" sz="2000" i="1" dirty="0" smtClean="0">
                <a:solidFill>
                  <a:schemeClr val="accent1"/>
                </a:solidFill>
                <a:effectLst>
                  <a:outerShdw blurRad="38100" dist="38100" dir="2700000" algn="tl">
                    <a:srgbClr val="000000">
                      <a:alpha val="43137"/>
                    </a:srgbClr>
                  </a:outerShdw>
                </a:effectLst>
              </a:rPr>
              <a:t> </a:t>
            </a:r>
            <a:r>
              <a:rPr lang="en-US" sz="2000" dirty="0" smtClean="0"/>
              <a:t>is the relationship between output per worker and the number of workers employed </a:t>
            </a:r>
          </a:p>
          <a:p>
            <a:pPr lvl="1"/>
            <a:r>
              <a:rPr lang="en-US" i="1" dirty="0" smtClean="0">
                <a:solidFill>
                  <a:srgbClr val="3E5D78"/>
                </a:solidFill>
                <a:effectLst>
                  <a:outerShdw blurRad="38100" dist="38100" dir="2700000" algn="tl">
                    <a:srgbClr val="000000">
                      <a:alpha val="43137"/>
                    </a:srgbClr>
                  </a:outerShdw>
                </a:effectLst>
              </a:rPr>
              <a:t>AP = Q / L</a:t>
            </a:r>
          </a:p>
          <a:p>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fade">
                                      <p:cBhvr>
                                        <p:cTn id="10" dur="2000"/>
                                        <p:tgtEl>
                                          <p:spTgt spid="6">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animEffect transition="in" filter="fade">
                                      <p:cBhvr>
                                        <p:cTn id="15" dur="2000"/>
                                        <p:tgtEl>
                                          <p:spTgt spid="6">
                                            <p:txEl>
                                              <p:pRg st="3" end="3"/>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xEl>
                                              <p:pRg st="4" end="4"/>
                                            </p:txEl>
                                          </p:spTgt>
                                        </p:tgtEl>
                                        <p:attrNameLst>
                                          <p:attrName>style.visibility</p:attrName>
                                        </p:attrNameLst>
                                      </p:cBhvr>
                                      <p:to>
                                        <p:strVal val="visible"/>
                                      </p:to>
                                    </p:set>
                                    <p:animEffect transition="in" filter="fade">
                                      <p:cBhvr>
                                        <p:cTn id="18" dur="2000"/>
                                        <p:tgtEl>
                                          <p:spTgt spid="6">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txEl>
                                              <p:pRg st="6" end="6"/>
                                            </p:txEl>
                                          </p:spTgt>
                                        </p:tgtEl>
                                        <p:attrNameLst>
                                          <p:attrName>style.visibility</p:attrName>
                                        </p:attrNameLst>
                                      </p:cBhvr>
                                      <p:to>
                                        <p:strVal val="visible"/>
                                      </p:to>
                                    </p:set>
                                    <p:animEffect transition="in" filter="fade">
                                      <p:cBhvr>
                                        <p:cTn id="23" dur="2000"/>
                                        <p:tgtEl>
                                          <p:spTgt spid="6">
                                            <p:txEl>
                                              <p:pRg st="6" end="6"/>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
                                            <p:txEl>
                                              <p:pRg st="7" end="7"/>
                                            </p:txEl>
                                          </p:spTgt>
                                        </p:tgtEl>
                                        <p:attrNameLst>
                                          <p:attrName>style.visibility</p:attrName>
                                        </p:attrNameLst>
                                      </p:cBhvr>
                                      <p:to>
                                        <p:strVal val="visible"/>
                                      </p:to>
                                    </p:set>
                                    <p:animEffect transition="in" filter="fade">
                                      <p:cBhvr>
                                        <p:cTn id="26" dur="20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395536" y="332656"/>
            <a:ext cx="8229600" cy="735360"/>
          </a:xfrm>
        </p:spPr>
        <p:txBody>
          <a:bodyPr>
            <a:normAutofit/>
          </a:bodyPr>
          <a:lstStyle/>
          <a:p>
            <a:r>
              <a:rPr lang="en-US" sz="3600" dirty="0">
                <a:solidFill>
                  <a:srgbClr val="FF7D19"/>
                </a:solidFill>
              </a:rPr>
              <a:t>Production in the Short Run</a:t>
            </a:r>
          </a:p>
        </p:txBody>
      </p:sp>
      <p:graphicFrame>
        <p:nvGraphicFramePr>
          <p:cNvPr id="71756" name="Group 76"/>
          <p:cNvGraphicFramePr>
            <a:graphicFrameLocks noGrp="1"/>
          </p:cNvGraphicFramePr>
          <p:nvPr>
            <p:ph idx="1"/>
            <p:extLst>
              <p:ext uri="{D42A27DB-BD31-4B8C-83A1-F6EECF244321}">
                <p14:modId xmlns:p14="http://schemas.microsoft.com/office/powerpoint/2010/main" val="4294557120"/>
              </p:ext>
            </p:extLst>
          </p:nvPr>
        </p:nvGraphicFramePr>
        <p:xfrm>
          <a:off x="251520" y="1412776"/>
          <a:ext cx="8229600" cy="4718054"/>
        </p:xfrm>
        <a:graphic>
          <a:graphicData uri="http://schemas.openxmlformats.org/drawingml/2006/table">
            <a:tbl>
              <a:tblPr>
                <a:effectLst/>
              </a:tblPr>
              <a:tblGrid>
                <a:gridCol w="2057400"/>
                <a:gridCol w="2057400"/>
                <a:gridCol w="2057400"/>
                <a:gridCol w="2057400"/>
              </a:tblGrid>
              <a:tr h="3635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charset="0"/>
                        </a:rPr>
                        <a:t>No. of workers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charset="0"/>
                        </a:rPr>
                        <a:t>Output (TP)</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charset="0"/>
                        </a:rPr>
                        <a:t>MP = </a:t>
                      </a:r>
                      <a:r>
                        <a:rPr kumimoji="0" lang="el-GR" sz="1600" b="1" i="0" u="none" strike="noStrike" cap="none" normalizeH="0" baseline="0" dirty="0" smtClean="0">
                          <a:ln>
                            <a:noFill/>
                          </a:ln>
                          <a:solidFill>
                            <a:schemeClr val="tx1"/>
                          </a:solidFill>
                          <a:effectLst/>
                          <a:latin typeface="Arial" charset="0"/>
                        </a:rPr>
                        <a:t>Δ</a:t>
                      </a:r>
                      <a:r>
                        <a:rPr kumimoji="0" lang="en-US" sz="1600" b="1" i="0" u="none" strike="noStrike" cap="none" normalizeH="0" baseline="0" dirty="0" smtClean="0">
                          <a:ln>
                            <a:noFill/>
                          </a:ln>
                          <a:solidFill>
                            <a:schemeClr val="tx1"/>
                          </a:solidFill>
                          <a:effectLst/>
                          <a:latin typeface="Arial" charset="0"/>
                        </a:rPr>
                        <a:t>Q/</a:t>
                      </a:r>
                      <a:r>
                        <a:rPr kumimoji="0" lang="el-GR" sz="1600" b="1" i="0" u="none" strike="noStrike" cap="none" normalizeH="0" baseline="0" dirty="0" smtClean="0">
                          <a:ln>
                            <a:noFill/>
                          </a:ln>
                          <a:solidFill>
                            <a:schemeClr val="tx1"/>
                          </a:solidFill>
                          <a:effectLst/>
                          <a:latin typeface="Arial" charset="0"/>
                        </a:rPr>
                        <a:t>Δ</a:t>
                      </a:r>
                      <a:r>
                        <a:rPr kumimoji="0" lang="en-US" sz="1600" b="1" i="0" u="none" strike="noStrike" cap="none" normalizeH="0" baseline="0" dirty="0" smtClean="0">
                          <a:ln>
                            <a:noFill/>
                          </a:ln>
                          <a:solidFill>
                            <a:schemeClr val="tx1"/>
                          </a:solidFill>
                          <a:effectLst/>
                          <a:latin typeface="Arial" charset="0"/>
                        </a:rPr>
                        <a:t>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charset="0"/>
                        </a:rPr>
                        <a:t>AP = Q/L</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19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1600" b="0" i="0" u="none" strike="noStrike" cap="none" normalizeH="0" baseline="0" dirty="0" smtClean="0">
                          <a:ln>
                            <a:noFill/>
                          </a:ln>
                          <a:solidFill>
                            <a:schemeClr val="tx1"/>
                          </a:solidFill>
                          <a:effectLst/>
                          <a:latin typeface="Arial" charset="0"/>
                        </a:rPr>
                        <a:t>0</a:t>
                      </a:r>
                      <a:endParaRPr kumimoji="0" lang="en-US" sz="16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Marginal product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Average product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5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15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19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40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5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70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23.3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5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4</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110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40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27.5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19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5</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145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29</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5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6</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175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29.2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19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7</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200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28.6</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5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8</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220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27.5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19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9</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235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26.1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5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240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24.0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5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235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21.4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71683" name="Rectangle 3"/>
          <p:cNvSpPr>
            <a:spLocks noGrp="1" noChangeArrowheads="1"/>
          </p:cNvSpPr>
          <p:nvPr>
            <p:ph type="body" idx="4294967295"/>
          </p:nvPr>
        </p:nvSpPr>
        <p:spPr>
          <a:xfrm>
            <a:off x="0" y="980728"/>
            <a:ext cx="6335713" cy="460375"/>
          </a:xfrm>
        </p:spPr>
        <p:txBody>
          <a:bodyPr/>
          <a:lstStyle/>
          <a:p>
            <a:pPr algn="ctr">
              <a:lnSpc>
                <a:spcPct val="80000"/>
              </a:lnSpc>
              <a:buFontTx/>
              <a:buNone/>
            </a:pPr>
            <a:r>
              <a:rPr lang="en-US" sz="2000" dirty="0">
                <a:solidFill>
                  <a:srgbClr val="FF7D19"/>
                </a:solidFill>
              </a:rPr>
              <a:t>Snowboard Production and Productivity</a:t>
            </a:r>
          </a:p>
        </p:txBody>
      </p:sp>
      <p:sp>
        <p:nvSpPr>
          <p:cNvPr id="2" name="TextBox 1"/>
          <p:cNvSpPr txBox="1"/>
          <p:nvPr/>
        </p:nvSpPr>
        <p:spPr>
          <a:xfrm>
            <a:off x="2627784" y="6099470"/>
            <a:ext cx="6120680" cy="369332"/>
          </a:xfrm>
          <a:prstGeom prst="rect">
            <a:avLst/>
          </a:prstGeom>
          <a:noFill/>
        </p:spPr>
        <p:txBody>
          <a:bodyPr wrap="square" rtlCol="0">
            <a:spAutoFit/>
          </a:bodyPr>
          <a:lstStyle/>
          <a:p>
            <a:pPr algn="r"/>
            <a:r>
              <a:rPr lang="en-CA" i="1" dirty="0" smtClean="0">
                <a:solidFill>
                  <a:srgbClr val="3E5D78"/>
                </a:solidFill>
              </a:rPr>
              <a:t>Let us now plot the production function in a graph……</a:t>
            </a:r>
            <a:endParaRPr lang="en-CA" i="1" dirty="0">
              <a:solidFill>
                <a:srgbClr val="3E5D78"/>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68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71756"/>
                                        </p:tgtEl>
                                        <p:attrNameLst>
                                          <p:attrName>style.visibility</p:attrName>
                                        </p:attrNameLst>
                                      </p:cBhvr>
                                      <p:to>
                                        <p:strVal val="visible"/>
                                      </p:to>
                                    </p:set>
                                    <p:animEffect transition="in" filter="fade">
                                      <p:cBhvr>
                                        <p:cTn id="11" dur="500"/>
                                        <p:tgtEl>
                                          <p:spTgt spid="71756"/>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3" grpId="0" build="p"/>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2" name="Rectangle 4"/>
          <p:cNvSpPr>
            <a:spLocks noGrp="1" noChangeArrowheads="1"/>
          </p:cNvSpPr>
          <p:nvPr>
            <p:ph type="title"/>
          </p:nvPr>
        </p:nvSpPr>
        <p:spPr/>
        <p:txBody>
          <a:bodyPr>
            <a:normAutofit/>
          </a:bodyPr>
          <a:lstStyle/>
          <a:p>
            <a:r>
              <a:rPr lang="en-US" sz="3600" dirty="0" smtClean="0">
                <a:solidFill>
                  <a:srgbClr val="FF7D19"/>
                </a:solidFill>
              </a:rPr>
              <a:t>Total Product Curve</a:t>
            </a:r>
            <a:endParaRPr lang="en-US" sz="3600" dirty="0">
              <a:solidFill>
                <a:srgbClr val="FF7D19"/>
              </a:solidFill>
            </a:endParaRPr>
          </a:p>
        </p:txBody>
      </p:sp>
      <p:graphicFrame>
        <p:nvGraphicFramePr>
          <p:cNvPr id="10" name="Object 5"/>
          <p:cNvGraphicFramePr>
            <a:graphicFrameLocks noGrp="1" noChangeAspect="1"/>
          </p:cNvGraphicFramePr>
          <p:nvPr>
            <p:ph idx="1"/>
            <p:extLst>
              <p:ext uri="{D42A27DB-BD31-4B8C-83A1-F6EECF244321}">
                <p14:modId xmlns:p14="http://schemas.microsoft.com/office/powerpoint/2010/main" val="1071256794"/>
              </p:ext>
            </p:extLst>
          </p:nvPr>
        </p:nvGraphicFramePr>
        <p:xfrm>
          <a:off x="457200" y="1600200"/>
          <a:ext cx="8229600" cy="4876800"/>
        </p:xfrm>
        <a:graphic>
          <a:graphicData uri="http://schemas.openxmlformats.org/drawingml/2006/chart">
            <c:chart xmlns:c="http://schemas.openxmlformats.org/drawingml/2006/chart" xmlns:r="http://schemas.openxmlformats.org/officeDocument/2006/relationships" r:id="rId2"/>
          </a:graphicData>
        </a:graphic>
      </p:graphicFrame>
      <p:sp>
        <p:nvSpPr>
          <p:cNvPr id="73734" name="Text Box 6"/>
          <p:cNvSpPr txBox="1">
            <a:spLocks noChangeArrowheads="1"/>
          </p:cNvSpPr>
          <p:nvPr/>
        </p:nvSpPr>
        <p:spPr bwMode="auto">
          <a:xfrm>
            <a:off x="7308304" y="5320732"/>
            <a:ext cx="1368425" cy="366713"/>
          </a:xfrm>
          <a:prstGeom prst="rect">
            <a:avLst/>
          </a:prstGeom>
          <a:noFill/>
          <a:ln w="9525">
            <a:noFill/>
            <a:miter lim="800000"/>
            <a:headEnd/>
            <a:tailEnd/>
          </a:ln>
          <a:effectLst/>
        </p:spPr>
        <p:txBody>
          <a:bodyPr>
            <a:spAutoFit/>
          </a:bodyPr>
          <a:lstStyle/>
          <a:p>
            <a:pPr>
              <a:spcBef>
                <a:spcPct val="50000"/>
              </a:spcBef>
            </a:pPr>
            <a:r>
              <a:rPr lang="en-US" dirty="0" err="1" smtClean="0"/>
              <a:t>Labour</a:t>
            </a:r>
            <a:endParaRPr lang="en-US" dirty="0"/>
          </a:p>
        </p:txBody>
      </p:sp>
      <p:sp>
        <p:nvSpPr>
          <p:cNvPr id="73735" name="Text Box 7"/>
          <p:cNvSpPr txBox="1">
            <a:spLocks noChangeArrowheads="1"/>
          </p:cNvSpPr>
          <p:nvPr/>
        </p:nvSpPr>
        <p:spPr bwMode="auto">
          <a:xfrm>
            <a:off x="836840" y="1483281"/>
            <a:ext cx="1579400" cy="369332"/>
          </a:xfrm>
          <a:prstGeom prst="rect">
            <a:avLst/>
          </a:prstGeom>
          <a:noFill/>
          <a:ln w="9525">
            <a:noFill/>
            <a:miter lim="800000"/>
            <a:headEnd/>
            <a:tailEnd/>
          </a:ln>
          <a:effectLst/>
        </p:spPr>
        <p:txBody>
          <a:bodyPr wrap="square">
            <a:spAutoFit/>
          </a:bodyPr>
          <a:lstStyle/>
          <a:p>
            <a:pPr>
              <a:spcBef>
                <a:spcPct val="50000"/>
              </a:spcBef>
            </a:pPr>
            <a:r>
              <a:rPr lang="en-US" dirty="0"/>
              <a:t>Output</a:t>
            </a:r>
          </a:p>
        </p:txBody>
      </p:sp>
      <p:graphicFrame>
        <p:nvGraphicFramePr>
          <p:cNvPr id="11" name="Diagram 10"/>
          <p:cNvGraphicFramePr/>
          <p:nvPr>
            <p:extLst>
              <p:ext uri="{D42A27DB-BD31-4B8C-83A1-F6EECF244321}">
                <p14:modId xmlns:p14="http://schemas.microsoft.com/office/powerpoint/2010/main" val="1818207115"/>
              </p:ext>
            </p:extLst>
          </p:nvPr>
        </p:nvGraphicFramePr>
        <p:xfrm>
          <a:off x="2843808" y="1483281"/>
          <a:ext cx="3455988" cy="1228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80" name="Rectangle 4"/>
          <p:cNvSpPr>
            <a:spLocks noGrp="1" noChangeArrowheads="1"/>
          </p:cNvSpPr>
          <p:nvPr>
            <p:ph type="title"/>
          </p:nvPr>
        </p:nvSpPr>
        <p:spPr/>
        <p:txBody>
          <a:bodyPr>
            <a:normAutofit fontScale="90000"/>
          </a:bodyPr>
          <a:lstStyle/>
          <a:p>
            <a:r>
              <a:rPr lang="en-US" dirty="0" smtClean="0">
                <a:solidFill>
                  <a:srgbClr val="FF7D19"/>
                </a:solidFill>
              </a:rPr>
              <a:t>Marginal Product and Average Product</a:t>
            </a:r>
            <a:endParaRPr lang="en-US" dirty="0">
              <a:solidFill>
                <a:srgbClr val="FF7D19"/>
              </a:solidFill>
            </a:endParaRPr>
          </a:p>
        </p:txBody>
      </p:sp>
      <p:graphicFrame>
        <p:nvGraphicFramePr>
          <p:cNvPr id="11" name="Object 5"/>
          <p:cNvGraphicFramePr>
            <a:graphicFrameLocks noGrp="1" noChangeAspect="1"/>
          </p:cNvGraphicFramePr>
          <p:nvPr>
            <p:ph idx="1"/>
            <p:extLst>
              <p:ext uri="{D42A27DB-BD31-4B8C-83A1-F6EECF244321}">
                <p14:modId xmlns:p14="http://schemas.microsoft.com/office/powerpoint/2010/main" val="3472518311"/>
              </p:ext>
            </p:extLst>
          </p:nvPr>
        </p:nvGraphicFramePr>
        <p:xfrm>
          <a:off x="457200" y="1600200"/>
          <a:ext cx="8229600" cy="4876800"/>
        </p:xfrm>
        <a:graphic>
          <a:graphicData uri="http://schemas.openxmlformats.org/drawingml/2006/chart">
            <c:chart xmlns:c="http://schemas.openxmlformats.org/drawingml/2006/chart" xmlns:r="http://schemas.openxmlformats.org/officeDocument/2006/relationships" r:id="rId2"/>
          </a:graphicData>
        </a:graphic>
      </p:graphicFrame>
      <p:sp>
        <p:nvSpPr>
          <p:cNvPr id="75782" name="Text Box 6"/>
          <p:cNvSpPr txBox="1">
            <a:spLocks noChangeArrowheads="1"/>
          </p:cNvSpPr>
          <p:nvPr/>
        </p:nvSpPr>
        <p:spPr bwMode="auto">
          <a:xfrm>
            <a:off x="7668518" y="4763294"/>
            <a:ext cx="1152128" cy="366713"/>
          </a:xfrm>
          <a:prstGeom prst="rect">
            <a:avLst/>
          </a:prstGeom>
          <a:noFill/>
          <a:ln w="9525">
            <a:noFill/>
            <a:miter lim="800000"/>
            <a:headEnd/>
            <a:tailEnd/>
          </a:ln>
          <a:effectLst/>
        </p:spPr>
        <p:txBody>
          <a:bodyPr wrap="square">
            <a:spAutoFit/>
          </a:bodyPr>
          <a:lstStyle/>
          <a:p>
            <a:pPr>
              <a:spcBef>
                <a:spcPct val="50000"/>
              </a:spcBef>
            </a:pPr>
            <a:r>
              <a:rPr lang="en-US" dirty="0" err="1" smtClean="0"/>
              <a:t>Labour</a:t>
            </a:r>
            <a:endParaRPr lang="en-US" dirty="0"/>
          </a:p>
        </p:txBody>
      </p:sp>
      <p:sp>
        <p:nvSpPr>
          <p:cNvPr id="75783" name="Text Box 7"/>
          <p:cNvSpPr txBox="1">
            <a:spLocks noChangeArrowheads="1"/>
          </p:cNvSpPr>
          <p:nvPr/>
        </p:nvSpPr>
        <p:spPr bwMode="auto">
          <a:xfrm>
            <a:off x="1011660" y="1556792"/>
            <a:ext cx="1256084" cy="366713"/>
          </a:xfrm>
          <a:prstGeom prst="rect">
            <a:avLst/>
          </a:prstGeom>
          <a:noFill/>
          <a:ln w="9525">
            <a:noFill/>
            <a:miter lim="800000"/>
            <a:headEnd/>
            <a:tailEnd/>
          </a:ln>
          <a:effectLst/>
        </p:spPr>
        <p:txBody>
          <a:bodyPr wrap="square">
            <a:spAutoFit/>
          </a:bodyPr>
          <a:lstStyle/>
          <a:p>
            <a:pPr>
              <a:spcBef>
                <a:spcPct val="50000"/>
              </a:spcBef>
            </a:pPr>
            <a:r>
              <a:rPr lang="en-US" dirty="0"/>
              <a:t>Output</a:t>
            </a:r>
          </a:p>
        </p:txBody>
      </p:sp>
      <p:sp>
        <p:nvSpPr>
          <p:cNvPr id="75785" name="Text Box 9"/>
          <p:cNvSpPr txBox="1">
            <a:spLocks noChangeArrowheads="1"/>
          </p:cNvSpPr>
          <p:nvPr/>
        </p:nvSpPr>
        <p:spPr bwMode="auto">
          <a:xfrm>
            <a:off x="5436096" y="1556792"/>
            <a:ext cx="3384550" cy="1504950"/>
          </a:xfrm>
          <a:prstGeom prst="rect">
            <a:avLst/>
          </a:prstGeom>
          <a:solidFill>
            <a:schemeClr val="accent4">
              <a:lumMod val="60000"/>
              <a:lumOff val="40000"/>
            </a:schemeClr>
          </a:solidFill>
          <a:ln w="38100">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spcBef>
                <a:spcPct val="50000"/>
              </a:spcBef>
            </a:pPr>
            <a:r>
              <a:rPr lang="en-US" dirty="0">
                <a:solidFill>
                  <a:schemeClr val="bg1"/>
                </a:solidFill>
              </a:rPr>
              <a:t>AP and MP intersect at the Maximum of AP</a:t>
            </a:r>
          </a:p>
          <a:p>
            <a:pPr>
              <a:spcBef>
                <a:spcPct val="50000"/>
              </a:spcBef>
            </a:pPr>
            <a:r>
              <a:rPr lang="en-US" dirty="0" smtClean="0">
                <a:solidFill>
                  <a:schemeClr val="bg1"/>
                </a:solidFill>
              </a:rPr>
              <a:t>If MP &gt; AP then AP </a:t>
            </a:r>
            <a:r>
              <a:rPr lang="en-US" dirty="0">
                <a:solidFill>
                  <a:schemeClr val="bg1"/>
                </a:solidFill>
                <a:sym typeface="Wingdings" pitchFamily="2" charset="2"/>
              </a:rPr>
              <a:t>;</a:t>
            </a:r>
          </a:p>
          <a:p>
            <a:pPr>
              <a:spcBef>
                <a:spcPct val="50000"/>
              </a:spcBef>
            </a:pPr>
            <a:r>
              <a:rPr lang="en-US" dirty="0" smtClean="0">
                <a:solidFill>
                  <a:schemeClr val="bg1"/>
                </a:solidFill>
                <a:sym typeface="Wingdings" pitchFamily="2" charset="2"/>
              </a:rPr>
              <a:t>If MP &lt; AP then AP </a:t>
            </a:r>
            <a:r>
              <a:rPr lang="en-US" dirty="0">
                <a:solidFill>
                  <a:schemeClr val="bg1"/>
                </a:solidFill>
                <a:sym typeface="Wingdings" pitchFamily="2" charset="2"/>
              </a:rPr>
              <a:t></a:t>
            </a:r>
          </a:p>
        </p:txBody>
      </p:sp>
      <p:graphicFrame>
        <p:nvGraphicFramePr>
          <p:cNvPr id="14" name="Diagram 13"/>
          <p:cNvGraphicFramePr/>
          <p:nvPr>
            <p:extLst>
              <p:ext uri="{D42A27DB-BD31-4B8C-83A1-F6EECF244321}">
                <p14:modId xmlns:p14="http://schemas.microsoft.com/office/powerpoint/2010/main" val="3951175028"/>
              </p:ext>
            </p:extLst>
          </p:nvPr>
        </p:nvGraphicFramePr>
        <p:xfrm>
          <a:off x="1475656" y="5661248"/>
          <a:ext cx="6100650" cy="9829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5785"/>
                                        </p:tgtEl>
                                        <p:attrNameLst>
                                          <p:attrName>style.visibility</p:attrName>
                                        </p:attrNameLst>
                                      </p:cBhvr>
                                      <p:to>
                                        <p:strVal val="visible"/>
                                      </p:to>
                                    </p:set>
                                    <p:anim calcmode="lin" valueType="num">
                                      <p:cBhvr additive="base">
                                        <p:cTn id="7" dur="500" fill="hold"/>
                                        <p:tgtEl>
                                          <p:spTgt spid="75785"/>
                                        </p:tgtEl>
                                        <p:attrNameLst>
                                          <p:attrName>ppt_x</p:attrName>
                                        </p:attrNameLst>
                                      </p:cBhvr>
                                      <p:tavLst>
                                        <p:tav tm="0">
                                          <p:val>
                                            <p:strVal val="#ppt_x"/>
                                          </p:val>
                                        </p:tav>
                                        <p:tav tm="100000">
                                          <p:val>
                                            <p:strVal val="#ppt_x"/>
                                          </p:val>
                                        </p:tav>
                                      </p:tavLst>
                                    </p:anim>
                                    <p:anim calcmode="lin" valueType="num">
                                      <p:cBhvr additive="base">
                                        <p:cTn id="8" dur="500" fill="hold"/>
                                        <p:tgtEl>
                                          <p:spTgt spid="7578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5" grpId="0" animBg="1"/>
      <p:bldGraphic spid="14"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3528" y="548680"/>
            <a:ext cx="8352928" cy="1077218"/>
          </a:xfrm>
          <a:prstGeom prst="rect">
            <a:avLst/>
          </a:prstGeom>
          <a:noFill/>
        </p:spPr>
        <p:txBody>
          <a:bodyPr wrap="square" rtlCol="0">
            <a:spAutoFit/>
          </a:bodyPr>
          <a:lstStyle/>
          <a:p>
            <a:r>
              <a:rPr lang="en-CA" sz="3200" dirty="0" smtClean="0">
                <a:solidFill>
                  <a:srgbClr val="FF7D19"/>
                </a:solidFill>
              </a:rPr>
              <a:t>Marginal Product – Average Product Relationship</a:t>
            </a:r>
            <a:endParaRPr lang="en-CA" sz="3200" dirty="0">
              <a:solidFill>
                <a:srgbClr val="FF7D19"/>
              </a:solidFill>
            </a:endParaRPr>
          </a:p>
        </p:txBody>
      </p:sp>
      <p:sp>
        <p:nvSpPr>
          <p:cNvPr id="4" name="TextBox 3"/>
          <p:cNvSpPr txBox="1"/>
          <p:nvPr/>
        </p:nvSpPr>
        <p:spPr>
          <a:xfrm>
            <a:off x="323528" y="1988840"/>
            <a:ext cx="8568952" cy="3785652"/>
          </a:xfrm>
          <a:prstGeom prst="rect">
            <a:avLst/>
          </a:prstGeom>
          <a:noFill/>
        </p:spPr>
        <p:txBody>
          <a:bodyPr wrap="square" rtlCol="0">
            <a:spAutoFit/>
          </a:bodyPr>
          <a:lstStyle/>
          <a:p>
            <a:pPr marL="285750" indent="-285750">
              <a:buFont typeface="Arial" panose="020B0604020202020204" pitchFamily="34" charset="0"/>
              <a:buChar char="•"/>
            </a:pPr>
            <a:r>
              <a:rPr lang="en-CA" sz="2000" dirty="0" smtClean="0"/>
              <a:t>Why does the MP curve intersect the AP curve at the maximum of the AP curve?</a:t>
            </a:r>
          </a:p>
          <a:p>
            <a:pPr marL="285750" indent="-285750">
              <a:buFont typeface="Arial" panose="020B0604020202020204" pitchFamily="34" charset="0"/>
              <a:buChar char="•"/>
            </a:pPr>
            <a:endParaRPr lang="en-CA" sz="2000" dirty="0" smtClean="0"/>
          </a:p>
          <a:p>
            <a:pPr lvl="1"/>
            <a:r>
              <a:rPr lang="en-CA" sz="2000" dirty="0" smtClean="0">
                <a:solidFill>
                  <a:srgbClr val="3E5D78"/>
                </a:solidFill>
              </a:rPr>
              <a:t>Example: </a:t>
            </a:r>
          </a:p>
          <a:p>
            <a:pPr lvl="1"/>
            <a:r>
              <a:rPr lang="en-CA" sz="2000" dirty="0" smtClean="0"/>
              <a:t>If the maximum daily temperature in Whitehorse up to May 31 has </a:t>
            </a:r>
            <a:r>
              <a:rPr lang="en-CA" sz="2000" dirty="0" smtClean="0">
                <a:solidFill>
                  <a:srgbClr val="3E5D78"/>
                </a:solidFill>
              </a:rPr>
              <a:t>averaged</a:t>
            </a:r>
            <a:r>
              <a:rPr lang="en-CA" sz="2000" dirty="0" smtClean="0"/>
              <a:t> 8 degrees Celsius and the temperature on June 1 is 15 degrees (the </a:t>
            </a:r>
            <a:r>
              <a:rPr lang="en-CA" sz="2000" dirty="0" smtClean="0">
                <a:solidFill>
                  <a:srgbClr val="3E5D78"/>
                </a:solidFill>
              </a:rPr>
              <a:t>marginal</a:t>
            </a:r>
            <a:r>
              <a:rPr lang="en-CA" sz="2000" dirty="0" smtClean="0"/>
              <a:t> temperature), then the average including June 1 necessarily increases</a:t>
            </a:r>
          </a:p>
          <a:p>
            <a:pPr lvl="1"/>
            <a:endParaRPr lang="en-CA" sz="2000" dirty="0" smtClean="0"/>
          </a:p>
          <a:p>
            <a:pPr lvl="1"/>
            <a:r>
              <a:rPr lang="en-CA" sz="2000" dirty="0" smtClean="0"/>
              <a:t>If the </a:t>
            </a:r>
            <a:r>
              <a:rPr lang="en-CA" sz="2000" dirty="0" smtClean="0">
                <a:solidFill>
                  <a:srgbClr val="3E5D78"/>
                </a:solidFill>
              </a:rPr>
              <a:t>average</a:t>
            </a:r>
            <a:r>
              <a:rPr lang="en-CA" sz="2000" dirty="0" smtClean="0"/>
              <a:t> max up to September 30 is 12 degrees and the temperature on Oct 1 is 6 degrees (the </a:t>
            </a:r>
            <a:r>
              <a:rPr lang="en-CA" sz="2000" dirty="0" smtClean="0">
                <a:solidFill>
                  <a:srgbClr val="3E5D78"/>
                </a:solidFill>
              </a:rPr>
              <a:t>marginal</a:t>
            </a:r>
            <a:r>
              <a:rPr lang="en-CA" sz="2000" dirty="0" smtClean="0"/>
              <a:t> value), then the average including October 1 must decline</a:t>
            </a:r>
            <a:endParaRPr lang="en-CA" sz="2000" dirty="0"/>
          </a:p>
        </p:txBody>
      </p:sp>
    </p:spTree>
    <p:extLst>
      <p:ext uri="{BB962C8B-B14F-4D97-AF65-F5344CB8AC3E}">
        <p14:creationId xmlns:p14="http://schemas.microsoft.com/office/powerpoint/2010/main" val="1751781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835696" y="836712"/>
            <a:ext cx="5472608" cy="646331"/>
          </a:xfrm>
          <a:prstGeom prst="rect">
            <a:avLst/>
          </a:prstGeom>
          <a:noFill/>
        </p:spPr>
        <p:txBody>
          <a:bodyPr wrap="square" rtlCol="0">
            <a:spAutoFit/>
          </a:bodyPr>
          <a:lstStyle/>
          <a:p>
            <a:r>
              <a:rPr lang="en-CA" sz="3600" dirty="0" smtClean="0">
                <a:solidFill>
                  <a:srgbClr val="FF7D19"/>
                </a:solidFill>
              </a:rPr>
              <a:t>From Productivity to Cost</a:t>
            </a:r>
            <a:endParaRPr lang="en-CA" sz="3600" dirty="0">
              <a:solidFill>
                <a:srgbClr val="FF7D19"/>
              </a:solidFill>
            </a:endParaRPr>
          </a:p>
        </p:txBody>
      </p:sp>
      <p:sp>
        <p:nvSpPr>
          <p:cNvPr id="4" name="TextBox 3"/>
          <p:cNvSpPr txBox="1"/>
          <p:nvPr/>
        </p:nvSpPr>
        <p:spPr>
          <a:xfrm>
            <a:off x="755576" y="2132856"/>
            <a:ext cx="7632848" cy="2246769"/>
          </a:xfrm>
          <a:prstGeom prst="rect">
            <a:avLst/>
          </a:prstGeom>
          <a:noFill/>
        </p:spPr>
        <p:txBody>
          <a:bodyPr wrap="square" rtlCol="0">
            <a:spAutoFit/>
          </a:bodyPr>
          <a:lstStyle/>
          <a:p>
            <a:pPr marL="285750" indent="-285750">
              <a:buFont typeface="Arial" panose="020B0604020202020204" pitchFamily="34" charset="0"/>
              <a:buChar char="•"/>
            </a:pPr>
            <a:r>
              <a:rPr lang="en-CA" sz="2800" dirty="0" smtClean="0"/>
              <a:t>Ultimately we are interested in how cost varies with different output levels</a:t>
            </a:r>
          </a:p>
          <a:p>
            <a:endParaRPr lang="en-CA" sz="2800" dirty="0" smtClean="0"/>
          </a:p>
          <a:p>
            <a:pPr marL="285750" indent="-285750">
              <a:buFont typeface="Arial" panose="020B0604020202020204" pitchFamily="34" charset="0"/>
              <a:buChar char="•"/>
            </a:pPr>
            <a:r>
              <a:rPr lang="en-CA" sz="2800" dirty="0" smtClean="0"/>
              <a:t>Is the productivity pattern we observed here reflected in average and marginal costs?</a:t>
            </a:r>
            <a:endParaRPr lang="en-CA" sz="2800" dirty="0"/>
          </a:p>
        </p:txBody>
      </p:sp>
    </p:spTree>
    <p:extLst>
      <p:ext uri="{BB962C8B-B14F-4D97-AF65-F5344CB8AC3E}">
        <p14:creationId xmlns:p14="http://schemas.microsoft.com/office/powerpoint/2010/main" val="3769074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05000" y="607169"/>
            <a:ext cx="5472608" cy="646331"/>
          </a:xfrm>
          <a:prstGeom prst="rect">
            <a:avLst/>
          </a:prstGeom>
          <a:noFill/>
        </p:spPr>
        <p:txBody>
          <a:bodyPr wrap="square" rtlCol="0">
            <a:spAutoFit/>
          </a:bodyPr>
          <a:lstStyle/>
          <a:p>
            <a:r>
              <a:rPr lang="en-CA" sz="3600" dirty="0" smtClean="0">
                <a:solidFill>
                  <a:srgbClr val="FF7D19"/>
                </a:solidFill>
              </a:rPr>
              <a:t>Productivity measurement</a:t>
            </a:r>
          </a:p>
        </p:txBody>
      </p:sp>
      <p:sp>
        <p:nvSpPr>
          <p:cNvPr id="4" name="TextBox 3"/>
          <p:cNvSpPr txBox="1"/>
          <p:nvPr/>
        </p:nvSpPr>
        <p:spPr>
          <a:xfrm>
            <a:off x="336688" y="1483043"/>
            <a:ext cx="8123744" cy="3785652"/>
          </a:xfrm>
          <a:prstGeom prst="rect">
            <a:avLst/>
          </a:prstGeom>
          <a:noFill/>
        </p:spPr>
        <p:txBody>
          <a:bodyPr wrap="square" rtlCol="0">
            <a:spAutoFit/>
          </a:bodyPr>
          <a:lstStyle/>
          <a:p>
            <a:pPr marL="285750" indent="-285750">
              <a:buFont typeface="Arial" panose="020B0604020202020204" pitchFamily="34" charset="0"/>
              <a:buChar char="•"/>
            </a:pPr>
            <a:r>
              <a:rPr lang="en-CA" sz="2000" dirty="0" smtClean="0"/>
              <a:t>Are we being realistic in claiming that the marginal productivity of each worker can be observed exactly?</a:t>
            </a:r>
          </a:p>
          <a:p>
            <a:endParaRPr lang="en-CA" sz="2000" dirty="0" smtClean="0"/>
          </a:p>
          <a:p>
            <a:pPr marL="285750" indent="-285750">
              <a:buFont typeface="Arial" panose="020B0604020202020204" pitchFamily="34" charset="0"/>
              <a:buChar char="•"/>
            </a:pPr>
            <a:r>
              <a:rPr lang="en-CA" sz="2000" dirty="0" smtClean="0"/>
              <a:t>After all, many employees work in teams, and we are only able to observe the productivity of the team (think of groups of assemblers or installers).</a:t>
            </a:r>
          </a:p>
          <a:p>
            <a:pPr marL="285750" indent="-285750">
              <a:buFont typeface="Arial" panose="020B0604020202020204" pitchFamily="34" charset="0"/>
              <a:buChar char="•"/>
            </a:pPr>
            <a:endParaRPr lang="en-CA" sz="2000" dirty="0"/>
          </a:p>
          <a:p>
            <a:pPr marL="285750" indent="-285750">
              <a:buFont typeface="Arial" panose="020B0604020202020204" pitchFamily="34" charset="0"/>
              <a:buChar char="•"/>
            </a:pPr>
            <a:r>
              <a:rPr lang="en-CA" sz="2000" dirty="0" smtClean="0"/>
              <a:t>This criticism is appropriate on one level. But we can still perhaps determine the optimal number of members that go into each team – that is we can attempt to estimate the contribution of additional workers to the team output. The key issue is that employers attempt to balance cost and benefit at the margin of additional employees</a:t>
            </a:r>
            <a:endParaRPr lang="en-CA" sz="2000" dirty="0"/>
          </a:p>
        </p:txBody>
      </p:sp>
    </p:spTree>
    <p:extLst>
      <p:ext uri="{BB962C8B-B14F-4D97-AF65-F5344CB8AC3E}">
        <p14:creationId xmlns:p14="http://schemas.microsoft.com/office/powerpoint/2010/main" val="1974558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467544" y="404664"/>
            <a:ext cx="8229600" cy="990600"/>
          </a:xfrm>
        </p:spPr>
        <p:txBody>
          <a:bodyPr>
            <a:normAutofit/>
          </a:bodyPr>
          <a:lstStyle/>
          <a:p>
            <a:r>
              <a:rPr lang="en-US" sz="3600" dirty="0" smtClean="0">
                <a:solidFill>
                  <a:srgbClr val="FF7D19"/>
                </a:solidFill>
              </a:rPr>
              <a:t>Costs in the Short Run</a:t>
            </a:r>
            <a:endParaRPr lang="en-US" sz="3600" dirty="0">
              <a:solidFill>
                <a:srgbClr val="FF7D19"/>
              </a:solidFill>
            </a:endParaRPr>
          </a:p>
        </p:txBody>
      </p:sp>
      <p:sp>
        <p:nvSpPr>
          <p:cNvPr id="77827" name="Rectangle 3"/>
          <p:cNvSpPr>
            <a:spLocks noGrp="1" noChangeArrowheads="1"/>
          </p:cNvSpPr>
          <p:nvPr>
            <p:ph idx="1"/>
          </p:nvPr>
        </p:nvSpPr>
        <p:spPr>
          <a:xfrm>
            <a:off x="467544" y="1268760"/>
            <a:ext cx="8229600" cy="4876800"/>
          </a:xfrm>
        </p:spPr>
        <p:txBody>
          <a:bodyPr>
            <a:normAutofit/>
          </a:bodyPr>
          <a:lstStyle/>
          <a:p>
            <a:r>
              <a:rPr lang="en-US" sz="2000" i="1" dirty="0" smtClean="0">
                <a:solidFill>
                  <a:srgbClr val="3E5D78"/>
                </a:solidFill>
                <a:effectLst>
                  <a:outerShdw blurRad="38100" dist="38100" dir="2700000" algn="tl">
                    <a:srgbClr val="000000">
                      <a:alpha val="43137"/>
                    </a:srgbClr>
                  </a:outerShdw>
                </a:effectLst>
              </a:rPr>
              <a:t>Fixed costs</a:t>
            </a:r>
            <a:r>
              <a:rPr lang="en-US" sz="2000" dirty="0" smtClean="0"/>
              <a:t> (FC)</a:t>
            </a:r>
          </a:p>
          <a:p>
            <a:pPr lvl="1"/>
            <a:r>
              <a:rPr lang="en-US" dirty="0" smtClean="0"/>
              <a:t>Costs that are independent of the level of output</a:t>
            </a:r>
          </a:p>
          <a:p>
            <a:pPr marL="548640" lvl="2" indent="0">
              <a:buNone/>
            </a:pPr>
            <a:r>
              <a:rPr lang="en-US" sz="2000" i="1" dirty="0" smtClean="0">
                <a:solidFill>
                  <a:srgbClr val="3E5D78"/>
                </a:solidFill>
              </a:rPr>
              <a:t>Example:</a:t>
            </a:r>
            <a:r>
              <a:rPr lang="en-US" sz="2000" dirty="0" smtClean="0"/>
              <a:t> Overhead costs or research and development</a:t>
            </a:r>
          </a:p>
          <a:p>
            <a:pPr lvl="1"/>
            <a:r>
              <a:rPr lang="en-US" i="1" dirty="0" smtClean="0">
                <a:solidFill>
                  <a:srgbClr val="3E5D78"/>
                </a:solidFill>
                <a:effectLst>
                  <a:outerShdw blurRad="38100" dist="38100" dir="2700000" algn="tl">
                    <a:srgbClr val="000000">
                      <a:alpha val="43137"/>
                    </a:srgbClr>
                  </a:outerShdw>
                </a:effectLst>
              </a:rPr>
              <a:t>Average fixed cost</a:t>
            </a:r>
            <a:r>
              <a:rPr lang="en-US" dirty="0" smtClean="0">
                <a:solidFill>
                  <a:srgbClr val="3E5D78"/>
                </a:solidFill>
              </a:rPr>
              <a:t> </a:t>
            </a:r>
            <a:r>
              <a:rPr lang="en-US" dirty="0" smtClean="0"/>
              <a:t>(AFC)</a:t>
            </a:r>
          </a:p>
          <a:p>
            <a:pPr lvl="2"/>
            <a:r>
              <a:rPr lang="en-US" sz="2000" dirty="0" smtClean="0"/>
              <a:t>AFC = FC/Q</a:t>
            </a:r>
          </a:p>
          <a:p>
            <a:pPr marL="548640" lvl="2" indent="0">
              <a:buNone/>
            </a:pPr>
            <a:endParaRPr lang="en-US" sz="2000" dirty="0" smtClean="0"/>
          </a:p>
          <a:p>
            <a:r>
              <a:rPr lang="en-US" sz="2000" i="1" dirty="0" smtClean="0">
                <a:solidFill>
                  <a:srgbClr val="3E5D78"/>
                </a:solidFill>
                <a:effectLst>
                  <a:outerShdw blurRad="38100" dist="38100" dir="2700000" algn="tl">
                    <a:srgbClr val="000000">
                      <a:alpha val="43137"/>
                    </a:srgbClr>
                  </a:outerShdw>
                </a:effectLst>
              </a:rPr>
              <a:t>Variable costs</a:t>
            </a:r>
            <a:r>
              <a:rPr lang="en-US" sz="2000" dirty="0" smtClean="0">
                <a:solidFill>
                  <a:srgbClr val="3E5D78"/>
                </a:solidFill>
              </a:rPr>
              <a:t> </a:t>
            </a:r>
            <a:r>
              <a:rPr lang="en-US" sz="2000" dirty="0" smtClean="0"/>
              <a:t>(VC)</a:t>
            </a:r>
          </a:p>
          <a:p>
            <a:pPr lvl="1"/>
            <a:r>
              <a:rPr lang="en-US" dirty="0" smtClean="0"/>
              <a:t>Costs that are directly related to the output produced</a:t>
            </a:r>
          </a:p>
          <a:p>
            <a:pPr marL="548640" lvl="2" indent="0">
              <a:buNone/>
            </a:pPr>
            <a:r>
              <a:rPr lang="en-US" sz="2000" i="1" dirty="0" smtClean="0">
                <a:solidFill>
                  <a:srgbClr val="3E5D78"/>
                </a:solidFill>
              </a:rPr>
              <a:t>Example</a:t>
            </a:r>
            <a:r>
              <a:rPr lang="en-US" sz="2000" dirty="0" smtClean="0"/>
              <a:t>: </a:t>
            </a:r>
            <a:r>
              <a:rPr lang="en-US" sz="2000" dirty="0" err="1" smtClean="0"/>
              <a:t>Labour</a:t>
            </a:r>
            <a:r>
              <a:rPr lang="en-US" sz="2000" dirty="0" smtClean="0"/>
              <a:t> costs, material costs</a:t>
            </a:r>
          </a:p>
          <a:p>
            <a:pPr lvl="1"/>
            <a:r>
              <a:rPr lang="en-US" i="1" dirty="0" smtClean="0">
                <a:solidFill>
                  <a:srgbClr val="3E5D78"/>
                </a:solidFill>
                <a:effectLst>
                  <a:outerShdw blurRad="38100" dist="38100" dir="2700000" algn="tl">
                    <a:srgbClr val="000000">
                      <a:alpha val="43137"/>
                    </a:srgbClr>
                  </a:outerShdw>
                </a:effectLst>
              </a:rPr>
              <a:t>Average variable cost</a:t>
            </a:r>
            <a:r>
              <a:rPr lang="en-US" dirty="0" smtClean="0">
                <a:solidFill>
                  <a:srgbClr val="3E5D78"/>
                </a:solidFill>
              </a:rPr>
              <a:t> </a:t>
            </a:r>
            <a:r>
              <a:rPr lang="en-US" dirty="0" smtClean="0"/>
              <a:t>(AVC)</a:t>
            </a:r>
          </a:p>
          <a:p>
            <a:pPr lvl="2"/>
            <a:r>
              <a:rPr lang="en-US" sz="2000" dirty="0" smtClean="0"/>
              <a:t>AVC = VC/Q</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782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7827">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782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7827">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7827">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7827">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77827">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77827">
                                            <p:txEl>
                                              <p:pRg st="8" end="8"/>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77827">
                                            <p:txEl>
                                              <p:pRg st="9" end="9"/>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77827">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solidFill>
                  <a:srgbClr val="FF7D19"/>
                </a:solidFill>
              </a:rPr>
              <a:t>Costs in the Short Run</a:t>
            </a:r>
            <a:endParaRPr lang="en-CA" sz="3600" dirty="0"/>
          </a:p>
        </p:txBody>
      </p:sp>
      <p:sp>
        <p:nvSpPr>
          <p:cNvPr id="3" name="Content Placeholder 2"/>
          <p:cNvSpPr>
            <a:spLocks noGrp="1"/>
          </p:cNvSpPr>
          <p:nvPr>
            <p:ph idx="1"/>
          </p:nvPr>
        </p:nvSpPr>
        <p:spPr/>
        <p:txBody>
          <a:bodyPr>
            <a:normAutofit/>
          </a:bodyPr>
          <a:lstStyle/>
          <a:p>
            <a:r>
              <a:rPr lang="en-US" sz="2000" i="1" dirty="0">
                <a:solidFill>
                  <a:srgbClr val="3E5D78"/>
                </a:solidFill>
                <a:effectLst>
                  <a:outerShdw blurRad="38100" dist="38100" dir="2700000" algn="tl">
                    <a:srgbClr val="000000">
                      <a:alpha val="43137"/>
                    </a:srgbClr>
                  </a:outerShdw>
                </a:effectLst>
              </a:rPr>
              <a:t>Total costs</a:t>
            </a:r>
            <a:r>
              <a:rPr lang="en-US" sz="2000" dirty="0">
                <a:solidFill>
                  <a:srgbClr val="3E5D78"/>
                </a:solidFill>
              </a:rPr>
              <a:t> </a:t>
            </a:r>
            <a:r>
              <a:rPr lang="en-US" sz="2000" dirty="0"/>
              <a:t>(TC)</a:t>
            </a:r>
          </a:p>
          <a:p>
            <a:pPr lvl="1"/>
            <a:r>
              <a:rPr lang="en-US" dirty="0"/>
              <a:t>Sum of fixed costs and variable costs</a:t>
            </a:r>
          </a:p>
          <a:p>
            <a:pPr lvl="1"/>
            <a:r>
              <a:rPr lang="en-US" dirty="0">
                <a:solidFill>
                  <a:srgbClr val="3E5D78"/>
                </a:solidFill>
              </a:rPr>
              <a:t>Average Total Cost</a:t>
            </a:r>
            <a:r>
              <a:rPr lang="en-US" dirty="0"/>
              <a:t> (ATC) is TC per unit of output</a:t>
            </a:r>
          </a:p>
          <a:p>
            <a:pPr lvl="2"/>
            <a:r>
              <a:rPr lang="en-US" sz="2000" i="1" dirty="0">
                <a:solidFill>
                  <a:srgbClr val="3E5D78"/>
                </a:solidFill>
              </a:rPr>
              <a:t>ATC = </a:t>
            </a:r>
            <a:r>
              <a:rPr lang="en-US" sz="2000" i="1" dirty="0" smtClean="0">
                <a:solidFill>
                  <a:srgbClr val="3E5D78"/>
                </a:solidFill>
              </a:rPr>
              <a:t>TC/Q</a:t>
            </a:r>
          </a:p>
          <a:p>
            <a:pPr marL="548640" lvl="2" indent="0">
              <a:buNone/>
            </a:pPr>
            <a:endParaRPr lang="en-US" sz="2000" i="1" dirty="0">
              <a:solidFill>
                <a:srgbClr val="006699"/>
              </a:solidFill>
              <a:effectLst>
                <a:outerShdw blurRad="38100" dist="38100" dir="2700000" algn="tl">
                  <a:srgbClr val="000000">
                    <a:alpha val="43137"/>
                  </a:srgbClr>
                </a:outerShdw>
              </a:effectLst>
            </a:endParaRPr>
          </a:p>
          <a:p>
            <a:r>
              <a:rPr lang="en-US" sz="2000" i="1" dirty="0">
                <a:solidFill>
                  <a:srgbClr val="3E5D78"/>
                </a:solidFill>
                <a:effectLst>
                  <a:outerShdw blurRad="38100" dist="38100" dir="2700000" algn="tl">
                    <a:srgbClr val="000000">
                      <a:alpha val="43137"/>
                    </a:srgbClr>
                  </a:outerShdw>
                </a:effectLst>
              </a:rPr>
              <a:t>Marginal cost</a:t>
            </a:r>
            <a:r>
              <a:rPr lang="en-US" sz="2000" dirty="0"/>
              <a:t> (MC)</a:t>
            </a:r>
          </a:p>
          <a:p>
            <a:pPr lvl="1"/>
            <a:r>
              <a:rPr lang="en-US" dirty="0"/>
              <a:t>The cost of producing each additional unit of output</a:t>
            </a:r>
          </a:p>
          <a:p>
            <a:pPr lvl="2"/>
            <a:r>
              <a:rPr lang="en-US" sz="2000" i="1" dirty="0">
                <a:solidFill>
                  <a:srgbClr val="3E5D78"/>
                </a:solidFill>
              </a:rPr>
              <a:t>MC = </a:t>
            </a:r>
            <a:r>
              <a:rPr lang="el-GR" sz="2000" i="1" dirty="0">
                <a:solidFill>
                  <a:srgbClr val="3E5D78"/>
                </a:solidFill>
              </a:rPr>
              <a:t>Δ</a:t>
            </a:r>
            <a:r>
              <a:rPr lang="en-US" sz="2000" i="1" dirty="0">
                <a:solidFill>
                  <a:srgbClr val="3E5D78"/>
                </a:solidFill>
              </a:rPr>
              <a:t>TC/</a:t>
            </a:r>
            <a:r>
              <a:rPr lang="el-GR" sz="2000" i="1" dirty="0">
                <a:solidFill>
                  <a:srgbClr val="3E5D78"/>
                </a:solidFill>
              </a:rPr>
              <a:t>Δ</a:t>
            </a:r>
            <a:r>
              <a:rPr lang="en-US" sz="2000" i="1" dirty="0">
                <a:solidFill>
                  <a:srgbClr val="3E5D78"/>
                </a:solidFill>
              </a:rPr>
              <a:t>Q</a:t>
            </a:r>
          </a:p>
          <a:p>
            <a:pPr lvl="1"/>
            <a:r>
              <a:rPr lang="en-US" dirty="0"/>
              <a:t>Also </a:t>
            </a:r>
            <a:r>
              <a:rPr lang="en-US" i="1" dirty="0">
                <a:solidFill>
                  <a:srgbClr val="3E5D78"/>
                </a:solidFill>
              </a:rPr>
              <a:t>MC = </a:t>
            </a:r>
            <a:r>
              <a:rPr lang="el-GR" i="1" dirty="0">
                <a:solidFill>
                  <a:srgbClr val="3E5D78"/>
                </a:solidFill>
              </a:rPr>
              <a:t>Δ</a:t>
            </a:r>
            <a:r>
              <a:rPr lang="en-US" i="1" dirty="0" smtClean="0">
                <a:solidFill>
                  <a:srgbClr val="3E5D78"/>
                </a:solidFill>
              </a:rPr>
              <a:t>TVC/</a:t>
            </a:r>
            <a:r>
              <a:rPr lang="el-GR" i="1" dirty="0">
                <a:solidFill>
                  <a:srgbClr val="3E5D78"/>
                </a:solidFill>
              </a:rPr>
              <a:t>Δ</a:t>
            </a:r>
            <a:r>
              <a:rPr lang="en-US" i="1" dirty="0">
                <a:solidFill>
                  <a:srgbClr val="3E5D78"/>
                </a:solidFill>
              </a:rPr>
              <a:t>Q </a:t>
            </a:r>
            <a:r>
              <a:rPr lang="en-US" dirty="0"/>
              <a:t>because fixed costs are fixed</a:t>
            </a:r>
          </a:p>
          <a:p>
            <a:endParaRPr lang="en-CA" sz="2000" dirty="0"/>
          </a:p>
        </p:txBody>
      </p:sp>
    </p:spTree>
    <p:extLst>
      <p:ext uri="{BB962C8B-B14F-4D97-AF65-F5344CB8AC3E}">
        <p14:creationId xmlns:p14="http://schemas.microsoft.com/office/powerpoint/2010/main" val="3270383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457200" y="533400"/>
            <a:ext cx="8229600" cy="735360"/>
          </a:xfrm>
        </p:spPr>
        <p:txBody>
          <a:bodyPr>
            <a:normAutofit/>
          </a:bodyPr>
          <a:lstStyle/>
          <a:p>
            <a:r>
              <a:rPr lang="en-US" sz="3600" dirty="0">
                <a:solidFill>
                  <a:srgbClr val="FF7D19"/>
                </a:solidFill>
              </a:rPr>
              <a:t>Snowboard Production Costs</a:t>
            </a:r>
          </a:p>
        </p:txBody>
      </p:sp>
      <p:graphicFrame>
        <p:nvGraphicFramePr>
          <p:cNvPr id="79070" name="Group 222"/>
          <p:cNvGraphicFramePr>
            <a:graphicFrameLocks noGrp="1"/>
          </p:cNvGraphicFramePr>
          <p:nvPr>
            <p:ph idx="1"/>
            <p:extLst>
              <p:ext uri="{D42A27DB-BD31-4B8C-83A1-F6EECF244321}">
                <p14:modId xmlns:p14="http://schemas.microsoft.com/office/powerpoint/2010/main" val="2971237852"/>
              </p:ext>
            </p:extLst>
          </p:nvPr>
        </p:nvGraphicFramePr>
        <p:xfrm>
          <a:off x="107504" y="1412776"/>
          <a:ext cx="5266927" cy="4389120"/>
        </p:xfrm>
        <a:graphic>
          <a:graphicData uri="http://schemas.openxmlformats.org/drawingml/2006/table">
            <a:tbl>
              <a:tblPr/>
              <a:tblGrid>
                <a:gridCol w="1256899"/>
                <a:gridCol w="1008112"/>
                <a:gridCol w="894108"/>
                <a:gridCol w="1053040"/>
                <a:gridCol w="1054768"/>
              </a:tblGrid>
              <a:tr h="36337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Workers</a:t>
                      </a:r>
                    </a:p>
                  </a:txBody>
                  <a:tcPr marL="155622" marR="1556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Output</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FC</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VC</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TC</a:t>
                      </a:r>
                    </a:p>
                  </a:txBody>
                  <a:tcPr marL="155622" marR="1556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37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0</a:t>
                      </a:r>
                    </a:p>
                  </a:txBody>
                  <a:tcPr marL="155622" marR="1556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3000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charset="0"/>
                      </a:endParaRP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3000</a:t>
                      </a:r>
                    </a:p>
                  </a:txBody>
                  <a:tcPr marL="155622" marR="1556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37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1</a:t>
                      </a:r>
                    </a:p>
                  </a:txBody>
                  <a:tcPr marL="155622" marR="1556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15</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3000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1000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4000</a:t>
                      </a:r>
                    </a:p>
                  </a:txBody>
                  <a:tcPr marL="155622" marR="1556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37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2</a:t>
                      </a:r>
                    </a:p>
                  </a:txBody>
                  <a:tcPr marL="155622" marR="1556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40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3000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2000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5000</a:t>
                      </a:r>
                    </a:p>
                  </a:txBody>
                  <a:tcPr marL="155622" marR="1556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37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3</a:t>
                      </a:r>
                    </a:p>
                  </a:txBody>
                  <a:tcPr marL="155622" marR="1556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70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3000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3000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6000</a:t>
                      </a:r>
                    </a:p>
                  </a:txBody>
                  <a:tcPr marL="155622" marR="1556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37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4</a:t>
                      </a:r>
                    </a:p>
                  </a:txBody>
                  <a:tcPr marL="155622" marR="1556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110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3000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4000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7000</a:t>
                      </a:r>
                    </a:p>
                  </a:txBody>
                  <a:tcPr marL="155622" marR="1556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37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5</a:t>
                      </a:r>
                    </a:p>
                  </a:txBody>
                  <a:tcPr marL="155622" marR="1556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145</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3000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5000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8000</a:t>
                      </a:r>
                    </a:p>
                  </a:txBody>
                  <a:tcPr marL="155622" marR="1556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37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6</a:t>
                      </a:r>
                    </a:p>
                  </a:txBody>
                  <a:tcPr marL="155622" marR="1556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175</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3000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6000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9000</a:t>
                      </a:r>
                    </a:p>
                  </a:txBody>
                  <a:tcPr marL="155622" marR="1556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37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7</a:t>
                      </a:r>
                    </a:p>
                  </a:txBody>
                  <a:tcPr marL="155622" marR="1556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200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3000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7000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10000</a:t>
                      </a:r>
                    </a:p>
                  </a:txBody>
                  <a:tcPr marL="155622" marR="1556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37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8</a:t>
                      </a:r>
                    </a:p>
                  </a:txBody>
                  <a:tcPr marL="155622" marR="1556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220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3000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8000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11000</a:t>
                      </a:r>
                    </a:p>
                  </a:txBody>
                  <a:tcPr marL="155622" marR="1556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37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9</a:t>
                      </a:r>
                    </a:p>
                  </a:txBody>
                  <a:tcPr marL="155622" marR="1556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235</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3000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9000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12000</a:t>
                      </a:r>
                    </a:p>
                  </a:txBody>
                  <a:tcPr marL="155622" marR="1556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37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10</a:t>
                      </a:r>
                    </a:p>
                  </a:txBody>
                  <a:tcPr marL="155622" marR="1556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240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3000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10000</a:t>
                      </a:r>
                    </a:p>
                  </a:txBody>
                  <a:tcPr marL="155622" marR="1556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13000</a:t>
                      </a:r>
                    </a:p>
                  </a:txBody>
                  <a:tcPr marL="155622" marR="1556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79074" name="Group 226"/>
          <p:cNvGraphicFramePr>
            <a:graphicFrameLocks noGrp="1"/>
          </p:cNvGraphicFramePr>
          <p:nvPr>
            <p:ph sz="quarter" idx="4294967295"/>
            <p:extLst>
              <p:ext uri="{D42A27DB-BD31-4B8C-83A1-F6EECF244321}">
                <p14:modId xmlns:p14="http://schemas.microsoft.com/office/powerpoint/2010/main" val="663612195"/>
              </p:ext>
            </p:extLst>
          </p:nvPr>
        </p:nvGraphicFramePr>
        <p:xfrm>
          <a:off x="5364088" y="1412776"/>
          <a:ext cx="792163" cy="4392487"/>
        </p:xfrm>
        <a:graphic>
          <a:graphicData uri="http://schemas.openxmlformats.org/drawingml/2006/table">
            <a:tbl>
              <a:tblPr/>
              <a:tblGrid>
                <a:gridCol w="792163"/>
              </a:tblGrid>
              <a:tr h="363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AFC</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200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75.0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42.9</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27.3</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20.7</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17.1</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15.0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13.6</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12.8</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912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12.5</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79072" name="Group 224"/>
          <p:cNvGraphicFramePr>
            <a:graphicFrameLocks noGrp="1"/>
          </p:cNvGraphicFramePr>
          <p:nvPr>
            <p:ph sz="quarter" idx="4294967295"/>
            <p:extLst>
              <p:ext uri="{D42A27DB-BD31-4B8C-83A1-F6EECF244321}">
                <p14:modId xmlns:p14="http://schemas.microsoft.com/office/powerpoint/2010/main" val="2456365666"/>
              </p:ext>
            </p:extLst>
          </p:nvPr>
        </p:nvGraphicFramePr>
        <p:xfrm>
          <a:off x="7020272" y="1412776"/>
          <a:ext cx="792162" cy="4392492"/>
        </p:xfrm>
        <a:graphic>
          <a:graphicData uri="http://schemas.openxmlformats.org/drawingml/2006/table">
            <a:tbl>
              <a:tblPr/>
              <a:tblGrid>
                <a:gridCol w="792162"/>
              </a:tblGrid>
              <a:tr h="36604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ATC</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604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604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266.7</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604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125.5</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604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85.8</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604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63.6</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604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55.2</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604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51.4</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604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50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604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50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604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51.1</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604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54.2</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79073" name="Group 225"/>
          <p:cNvGraphicFramePr>
            <a:graphicFrameLocks noGrp="1"/>
          </p:cNvGraphicFramePr>
          <p:nvPr>
            <p:ph sz="quarter" idx="4294967295"/>
            <p:extLst>
              <p:ext uri="{D42A27DB-BD31-4B8C-83A1-F6EECF244321}">
                <p14:modId xmlns:p14="http://schemas.microsoft.com/office/powerpoint/2010/main" val="2131028696"/>
              </p:ext>
            </p:extLst>
          </p:nvPr>
        </p:nvGraphicFramePr>
        <p:xfrm>
          <a:off x="6156176" y="1412776"/>
          <a:ext cx="863600" cy="4389120"/>
        </p:xfrm>
        <a:graphic>
          <a:graphicData uri="http://schemas.openxmlformats.org/drawingml/2006/table">
            <a:tbl>
              <a:tblPr/>
              <a:tblGrid>
                <a:gridCol w="863600"/>
              </a:tblGrid>
              <a:tr h="36004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AVC</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455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455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66.7</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455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50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455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42.9</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455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36.4</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455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34.5</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455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34.3</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455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35</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455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36.4</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455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38.3</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455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41.7</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79078" name="Group 230"/>
          <p:cNvGraphicFramePr>
            <a:graphicFrameLocks noGrp="1"/>
          </p:cNvGraphicFramePr>
          <p:nvPr>
            <p:extLst>
              <p:ext uri="{D42A27DB-BD31-4B8C-83A1-F6EECF244321}">
                <p14:modId xmlns:p14="http://schemas.microsoft.com/office/powerpoint/2010/main" val="544440884"/>
              </p:ext>
            </p:extLst>
          </p:nvPr>
        </p:nvGraphicFramePr>
        <p:xfrm>
          <a:off x="7812360" y="1412776"/>
          <a:ext cx="936104" cy="4389120"/>
        </p:xfrm>
        <a:graphic>
          <a:graphicData uri="http://schemas.openxmlformats.org/drawingml/2006/table">
            <a:tbl>
              <a:tblPr/>
              <a:tblGrid>
                <a:gridCol w="936104"/>
              </a:tblGrid>
              <a:tr h="36004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MC</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445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l-GR" sz="1800" b="0" i="0" u="none" strike="noStrike" cap="none" normalizeH="0" baseline="0" dirty="0" smtClean="0">
                        <a:ln>
                          <a:noFill/>
                        </a:ln>
                        <a:solidFill>
                          <a:schemeClr val="tx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445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66.7</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445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40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445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33.3</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445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25.0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445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28.6</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445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33.3</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445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40.0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445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50.0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445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66.7</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27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200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 name="TextBox 1"/>
          <p:cNvSpPr txBox="1"/>
          <p:nvPr/>
        </p:nvSpPr>
        <p:spPr>
          <a:xfrm>
            <a:off x="1170504" y="5965249"/>
            <a:ext cx="6768752" cy="400110"/>
          </a:xfrm>
          <a:prstGeom prst="rect">
            <a:avLst/>
          </a:prstGeom>
          <a:noFill/>
        </p:spPr>
        <p:txBody>
          <a:bodyPr wrap="square" rtlCol="0">
            <a:spAutoFit/>
          </a:bodyPr>
          <a:lstStyle/>
          <a:p>
            <a:pPr algn="r"/>
            <a:r>
              <a:rPr lang="en-CA" sz="2000" i="1" dirty="0" smtClean="0">
                <a:solidFill>
                  <a:srgbClr val="3E5D78"/>
                </a:solidFill>
              </a:rPr>
              <a:t>Let us now graph some of these functions..</a:t>
            </a:r>
            <a:endParaRPr lang="en-CA" sz="2000" i="1" dirty="0">
              <a:solidFill>
                <a:srgbClr val="3E5D78"/>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9074"/>
                                        </p:tgtEl>
                                        <p:attrNameLst>
                                          <p:attrName>style.visibility</p:attrName>
                                        </p:attrNameLst>
                                      </p:cBhvr>
                                      <p:to>
                                        <p:strVal val="visible"/>
                                      </p:to>
                                    </p:set>
                                    <p:animEffect transition="in" filter="wipe(up)">
                                      <p:cBhvr>
                                        <p:cTn id="7" dur="500"/>
                                        <p:tgtEl>
                                          <p:spTgt spid="7907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79073"/>
                                        </p:tgtEl>
                                        <p:attrNameLst>
                                          <p:attrName>style.visibility</p:attrName>
                                        </p:attrNameLst>
                                      </p:cBhvr>
                                      <p:to>
                                        <p:strVal val="visible"/>
                                      </p:to>
                                    </p:set>
                                    <p:animEffect transition="in" filter="wipe(up)">
                                      <p:cBhvr>
                                        <p:cTn id="12" dur="500"/>
                                        <p:tgtEl>
                                          <p:spTgt spid="7907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79072"/>
                                        </p:tgtEl>
                                        <p:attrNameLst>
                                          <p:attrName>style.visibility</p:attrName>
                                        </p:attrNameLst>
                                      </p:cBhvr>
                                      <p:to>
                                        <p:strVal val="visible"/>
                                      </p:to>
                                    </p:set>
                                    <p:animEffect transition="in" filter="wipe(up)">
                                      <p:cBhvr>
                                        <p:cTn id="17" dur="500"/>
                                        <p:tgtEl>
                                          <p:spTgt spid="79072"/>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79078"/>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4690864" cy="990600"/>
          </a:xfrm>
        </p:spPr>
        <p:txBody>
          <a:bodyPr>
            <a:normAutofit/>
          </a:bodyPr>
          <a:lstStyle/>
          <a:p>
            <a:r>
              <a:rPr lang="en-US" sz="3600" dirty="0" smtClean="0">
                <a:solidFill>
                  <a:srgbClr val="FF7D19"/>
                </a:solidFill>
              </a:rPr>
              <a:t>Total Cost Curve</a:t>
            </a:r>
            <a:endParaRPr lang="en-US" sz="3600" dirty="0">
              <a:solidFill>
                <a:srgbClr val="FF7D19"/>
              </a:solidFill>
            </a:endParaRP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249517353"/>
              </p:ext>
            </p:extLst>
          </p:nvPr>
        </p:nvGraphicFramePr>
        <p:xfrm>
          <a:off x="457200" y="1600200"/>
          <a:ext cx="8229600" cy="48768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9" name="Diagram 8"/>
          <p:cNvGraphicFramePr/>
          <p:nvPr>
            <p:extLst>
              <p:ext uri="{D42A27DB-BD31-4B8C-83A1-F6EECF244321}">
                <p14:modId xmlns:p14="http://schemas.microsoft.com/office/powerpoint/2010/main" val="1956255243"/>
              </p:ext>
            </p:extLst>
          </p:nvPr>
        </p:nvGraphicFramePr>
        <p:xfrm>
          <a:off x="5220072" y="1412776"/>
          <a:ext cx="3312368" cy="9233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Graphic spid="9"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404664"/>
            <a:ext cx="8229600" cy="990600"/>
          </a:xfrm>
        </p:spPr>
        <p:txBody>
          <a:bodyPr>
            <a:normAutofit/>
          </a:bodyPr>
          <a:lstStyle/>
          <a:p>
            <a:r>
              <a:rPr lang="en-CA" sz="3600" dirty="0" smtClean="0">
                <a:solidFill>
                  <a:srgbClr val="FF7D19"/>
                </a:solidFill>
              </a:rPr>
              <a:t>Average and Marginal Costs</a:t>
            </a:r>
            <a:endParaRPr lang="en-CA" sz="3600" dirty="0">
              <a:solidFill>
                <a:srgbClr val="FF7D19"/>
              </a:solidFill>
            </a:endParaRPr>
          </a:p>
        </p:txBody>
      </p:sp>
      <p:sp>
        <p:nvSpPr>
          <p:cNvPr id="3" name="Content Placeholder 2"/>
          <p:cNvSpPr>
            <a:spLocks noGrp="1"/>
          </p:cNvSpPr>
          <p:nvPr>
            <p:ph idx="1"/>
          </p:nvPr>
        </p:nvSpPr>
        <p:spPr>
          <a:xfrm>
            <a:off x="467544" y="1268760"/>
            <a:ext cx="8229600" cy="4876800"/>
          </a:xfrm>
        </p:spPr>
        <p:txBody>
          <a:bodyPr>
            <a:normAutofit/>
          </a:bodyPr>
          <a:lstStyle/>
          <a:p>
            <a:r>
              <a:rPr lang="en-CA" sz="2000" dirty="0" smtClean="0"/>
              <a:t>Next we examine the relationship between average and marginal costs graphically</a:t>
            </a:r>
          </a:p>
          <a:p>
            <a:pPr marL="0" indent="0">
              <a:buNone/>
            </a:pPr>
            <a:endParaRPr lang="en-CA" sz="2000" dirty="0" smtClean="0"/>
          </a:p>
          <a:p>
            <a:r>
              <a:rPr lang="en-CA" sz="2000" dirty="0" smtClean="0"/>
              <a:t>Note that there are three separate average costs: the ATC, the AVC and the AFC</a:t>
            </a:r>
          </a:p>
          <a:p>
            <a:pPr marL="0" indent="0">
              <a:buNone/>
            </a:pPr>
            <a:endParaRPr lang="en-CA" sz="2000" dirty="0" smtClean="0"/>
          </a:p>
          <a:p>
            <a:r>
              <a:rPr lang="en-CA" sz="2000" dirty="0" smtClean="0"/>
              <a:t>Since the total cost is the sum of the average and variable costs, therefore the average total cost is the sum of the average fixed and average variable costs:</a:t>
            </a:r>
          </a:p>
          <a:p>
            <a:pPr marL="0" indent="0">
              <a:buNone/>
            </a:pPr>
            <a:endParaRPr lang="en-CA" sz="2000" dirty="0" smtClean="0"/>
          </a:p>
          <a:p>
            <a:r>
              <a:rPr lang="en-CA" sz="2000" dirty="0" smtClean="0"/>
              <a:t>If TC = FC + VC, then:</a:t>
            </a:r>
          </a:p>
          <a:p>
            <a:r>
              <a:rPr lang="en-CA" sz="2000" dirty="0" smtClean="0">
                <a:solidFill>
                  <a:srgbClr val="3E5D7D"/>
                </a:solidFill>
                <a:effectLst>
                  <a:outerShdw blurRad="38100" dist="38100" dir="2700000" algn="tl">
                    <a:srgbClr val="000000">
                      <a:alpha val="43137"/>
                    </a:srgbClr>
                  </a:outerShdw>
                </a:effectLst>
              </a:rPr>
              <a:t>ATC = AFC + AVC</a:t>
            </a:r>
            <a:endParaRPr lang="en-CA" sz="2000" dirty="0">
              <a:solidFill>
                <a:srgbClr val="3E5D7D"/>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88370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normAutofit/>
          </a:bodyPr>
          <a:lstStyle/>
          <a:p>
            <a:r>
              <a:rPr lang="en-US" sz="3600" dirty="0">
                <a:solidFill>
                  <a:srgbClr val="FF7D19"/>
                </a:solidFill>
              </a:rPr>
              <a:t>Average and Marginal Cost Curves</a:t>
            </a:r>
          </a:p>
        </p:txBody>
      </p:sp>
      <p:graphicFrame>
        <p:nvGraphicFramePr>
          <p:cNvPr id="12" name="Object 3"/>
          <p:cNvGraphicFramePr>
            <a:graphicFrameLocks noGrp="1" noChangeAspect="1"/>
          </p:cNvGraphicFramePr>
          <p:nvPr>
            <p:ph idx="1"/>
            <p:extLst>
              <p:ext uri="{D42A27DB-BD31-4B8C-83A1-F6EECF244321}">
                <p14:modId xmlns:p14="http://schemas.microsoft.com/office/powerpoint/2010/main" val="96314925"/>
              </p:ext>
            </p:extLst>
          </p:nvPr>
        </p:nvGraphicFramePr>
        <p:xfrm>
          <a:off x="489744" y="1597025"/>
          <a:ext cx="8128000" cy="4432300"/>
        </p:xfrm>
        <a:graphic>
          <a:graphicData uri="http://schemas.openxmlformats.org/drawingml/2006/chart">
            <c:chart xmlns:c="http://schemas.openxmlformats.org/drawingml/2006/chart" xmlns:r="http://schemas.openxmlformats.org/officeDocument/2006/relationships" r:id="rId2"/>
          </a:graphicData>
        </a:graphic>
      </p:graphicFrame>
      <p:sp>
        <p:nvSpPr>
          <p:cNvPr id="86020" name="Text Box 4"/>
          <p:cNvSpPr txBox="1">
            <a:spLocks noChangeArrowheads="1"/>
          </p:cNvSpPr>
          <p:nvPr/>
        </p:nvSpPr>
        <p:spPr bwMode="auto">
          <a:xfrm>
            <a:off x="1187450" y="1989138"/>
            <a:ext cx="3024188" cy="646331"/>
          </a:xfrm>
          <a:prstGeom prst="rect">
            <a:avLst/>
          </a:prstGeom>
          <a:solidFill>
            <a:schemeClr val="accent4">
              <a:lumMod val="60000"/>
              <a:lumOff val="40000"/>
            </a:schemeClr>
          </a:solidFill>
          <a:ln w="38100">
            <a:solidFill>
              <a:schemeClr val="accent4">
                <a:lumMod val="60000"/>
                <a:lumOff val="40000"/>
              </a:schemeClr>
            </a:solidFill>
            <a:miter lim="800000"/>
            <a:headEnd/>
            <a:tailEnd/>
          </a:ln>
          <a:effectLst>
            <a:outerShdw blurRad="44450" dist="27940" dir="5400000" algn="ctr">
              <a:srgbClr val="000000">
                <a:alpha val="32000"/>
              </a:srgbClr>
            </a:outerShdw>
            <a:reflection blurRad="6350" stA="52000" endA="300" endPos="35000" dir="5400000" sy="-100000" algn="bl" rotWithShape="0"/>
          </a:effectLst>
          <a:scene3d>
            <a:camera prst="orthographicFront">
              <a:rot lat="0" lon="0" rev="0"/>
            </a:camera>
            <a:lightRig rig="balanced" dir="t">
              <a:rot lat="0" lon="0" rev="8700000"/>
            </a:lightRig>
          </a:scene3d>
          <a:sp3d>
            <a:bevelT w="190500" h="38100"/>
          </a:sp3d>
        </p:spPr>
        <p:txBody>
          <a:bodyPr>
            <a:spAutoFit/>
          </a:bodyPr>
          <a:lstStyle/>
          <a:p>
            <a:pPr>
              <a:spcBef>
                <a:spcPct val="50000"/>
              </a:spcBef>
            </a:pPr>
            <a:r>
              <a:rPr lang="en-US" dirty="0">
                <a:solidFill>
                  <a:schemeClr val="bg1"/>
                </a:solidFill>
              </a:rPr>
              <a:t>ATC is the vertical sum of AVC and AFC</a:t>
            </a:r>
          </a:p>
        </p:txBody>
      </p:sp>
      <p:sp>
        <p:nvSpPr>
          <p:cNvPr id="86141" name="Text Box 125"/>
          <p:cNvSpPr txBox="1">
            <a:spLocks noChangeArrowheads="1"/>
          </p:cNvSpPr>
          <p:nvPr/>
        </p:nvSpPr>
        <p:spPr bwMode="auto">
          <a:xfrm>
            <a:off x="6876256" y="5438776"/>
            <a:ext cx="1727200" cy="366712"/>
          </a:xfrm>
          <a:prstGeom prst="rect">
            <a:avLst/>
          </a:prstGeom>
          <a:noFill/>
          <a:ln w="9525">
            <a:noFill/>
            <a:miter lim="800000"/>
            <a:headEnd/>
            <a:tailEnd/>
          </a:ln>
          <a:effectLst/>
        </p:spPr>
        <p:txBody>
          <a:bodyPr>
            <a:spAutoFit/>
          </a:bodyPr>
          <a:lstStyle/>
          <a:p>
            <a:pPr>
              <a:spcBef>
                <a:spcPct val="50000"/>
              </a:spcBef>
            </a:pPr>
            <a:r>
              <a:rPr lang="en-US" dirty="0"/>
              <a:t>Output</a:t>
            </a:r>
          </a:p>
        </p:txBody>
      </p:sp>
      <p:sp>
        <p:nvSpPr>
          <p:cNvPr id="86143" name="Oval 127"/>
          <p:cNvSpPr>
            <a:spLocks noChangeArrowheads="1"/>
          </p:cNvSpPr>
          <p:nvPr/>
        </p:nvSpPr>
        <p:spPr bwMode="auto">
          <a:xfrm>
            <a:off x="7380288" y="3933825"/>
            <a:ext cx="142875" cy="144463"/>
          </a:xfrm>
          <a:prstGeom prst="ellipse">
            <a:avLst/>
          </a:prstGeom>
          <a:solidFill>
            <a:srgbClr val="991C20"/>
          </a:solidFill>
          <a:ln w="9525">
            <a:noFill/>
            <a:round/>
            <a:headEnd/>
            <a:tailEnd/>
          </a:ln>
          <a:effectLst/>
        </p:spPr>
        <p:txBody>
          <a:bodyPr wrap="none" anchor="ctr"/>
          <a:lstStyle/>
          <a:p>
            <a:endParaRPr lang="en-US"/>
          </a:p>
        </p:txBody>
      </p:sp>
      <p:sp>
        <p:nvSpPr>
          <p:cNvPr id="86147" name="Oval 131"/>
          <p:cNvSpPr>
            <a:spLocks noChangeArrowheads="1"/>
          </p:cNvSpPr>
          <p:nvPr/>
        </p:nvSpPr>
        <p:spPr bwMode="auto">
          <a:xfrm>
            <a:off x="6227763" y="4292600"/>
            <a:ext cx="142875" cy="144463"/>
          </a:xfrm>
          <a:prstGeom prst="ellipse">
            <a:avLst/>
          </a:prstGeom>
          <a:solidFill>
            <a:srgbClr val="991C20"/>
          </a:solidFill>
          <a:ln w="38100">
            <a:noFill/>
            <a:round/>
            <a:headEnd/>
            <a:tailEnd/>
          </a:ln>
          <a:effectLst/>
        </p:spPr>
        <p:txBody>
          <a:bodyPr wrap="none" anchor="ctr"/>
          <a:lstStyle/>
          <a:p>
            <a:endParaRPr lang="en-US"/>
          </a:p>
        </p:txBody>
      </p:sp>
      <p:sp>
        <p:nvSpPr>
          <p:cNvPr id="86148" name="Text Box 132"/>
          <p:cNvSpPr txBox="1">
            <a:spLocks noChangeArrowheads="1"/>
          </p:cNvSpPr>
          <p:nvPr/>
        </p:nvSpPr>
        <p:spPr bwMode="auto">
          <a:xfrm>
            <a:off x="4498975" y="2889810"/>
            <a:ext cx="2952750" cy="646331"/>
          </a:xfrm>
          <a:prstGeom prst="rect">
            <a:avLst/>
          </a:prstGeom>
          <a:solidFill>
            <a:schemeClr val="accent4">
              <a:lumMod val="60000"/>
              <a:lumOff val="40000"/>
            </a:schemeClr>
          </a:solidFill>
          <a:ln w="38100">
            <a:noFill/>
            <a:miter lim="800000"/>
            <a:headEnd/>
            <a:tailEnd/>
          </a:ln>
          <a:effectLst>
            <a:outerShdw blurRad="44450" dist="27940" dir="5400000" algn="ctr">
              <a:srgbClr val="000000">
                <a:alpha val="32000"/>
              </a:srgbClr>
            </a:outerShdw>
            <a:reflection blurRad="6350" stA="52000" endA="300" endPos="35000" dir="5400000" sy="-100000" algn="bl" rotWithShape="0"/>
          </a:effectLst>
          <a:scene3d>
            <a:camera prst="orthographicFront">
              <a:rot lat="0" lon="0" rev="0"/>
            </a:camera>
            <a:lightRig rig="balanced" dir="t">
              <a:rot lat="0" lon="0" rev="8700000"/>
            </a:lightRig>
          </a:scene3d>
          <a:sp3d>
            <a:bevelT w="190500" h="38100"/>
          </a:sp3d>
        </p:spPr>
        <p:txBody>
          <a:bodyPr>
            <a:spAutoFit/>
          </a:bodyPr>
          <a:lstStyle/>
          <a:p>
            <a:pPr>
              <a:spcBef>
                <a:spcPct val="50000"/>
              </a:spcBef>
            </a:pPr>
            <a:r>
              <a:rPr lang="en-US" dirty="0">
                <a:solidFill>
                  <a:schemeClr val="bg1"/>
                </a:solidFill>
              </a:rPr>
              <a:t>MC intersects the ATC and AVC at their minimum</a:t>
            </a:r>
          </a:p>
        </p:txBody>
      </p:sp>
      <p:sp>
        <p:nvSpPr>
          <p:cNvPr id="13" name="TextBox 12"/>
          <p:cNvSpPr txBox="1"/>
          <p:nvPr/>
        </p:nvSpPr>
        <p:spPr>
          <a:xfrm rot="16200000">
            <a:off x="-324544" y="4252446"/>
            <a:ext cx="1584176" cy="369332"/>
          </a:xfrm>
          <a:prstGeom prst="rect">
            <a:avLst/>
          </a:prstGeom>
          <a:noFill/>
        </p:spPr>
        <p:txBody>
          <a:bodyPr wrap="square" rtlCol="0">
            <a:spAutoFit/>
          </a:bodyPr>
          <a:lstStyle/>
          <a:p>
            <a:r>
              <a:rPr lang="en-US" dirty="0" smtClean="0"/>
              <a:t>Per-unit cost</a:t>
            </a:r>
            <a:endParaRPr lang="en-US" dirty="0"/>
          </a:p>
        </p:txBody>
      </p:sp>
      <p:graphicFrame>
        <p:nvGraphicFramePr>
          <p:cNvPr id="15" name="Diagram 14"/>
          <p:cNvGraphicFramePr/>
          <p:nvPr>
            <p:extLst>
              <p:ext uri="{D42A27DB-BD31-4B8C-83A1-F6EECF244321}">
                <p14:modId xmlns:p14="http://schemas.microsoft.com/office/powerpoint/2010/main" val="2794919725"/>
              </p:ext>
            </p:extLst>
          </p:nvPr>
        </p:nvGraphicFramePr>
        <p:xfrm>
          <a:off x="611560" y="4509120"/>
          <a:ext cx="2736304" cy="17543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6020"/>
                                        </p:tgtEl>
                                        <p:attrNameLst>
                                          <p:attrName>style.visibility</p:attrName>
                                        </p:attrNameLst>
                                      </p:cBhvr>
                                      <p:to>
                                        <p:strVal val="visible"/>
                                      </p:to>
                                    </p:set>
                                    <p:animEffect transition="in" filter="wipe(down)">
                                      <p:cBhvr>
                                        <p:cTn id="7" dur="500"/>
                                        <p:tgtEl>
                                          <p:spTgt spid="86020"/>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grpId="0" nodeType="clickEffect">
                                  <p:stCondLst>
                                    <p:cond delay="0"/>
                                  </p:stCondLst>
                                  <p:childTnLst>
                                    <p:animEffect transition="out" filter="fade">
                                      <p:cBhvr>
                                        <p:cTn id="11" dur="500" tmFilter="0, 0; .2, .5; .8, .5; 1, 0"/>
                                        <p:tgtEl>
                                          <p:spTgt spid="86147"/>
                                        </p:tgtEl>
                                      </p:cBhvr>
                                    </p:animEffect>
                                    <p:animScale>
                                      <p:cBhvr>
                                        <p:cTn id="12" dur="250" autoRev="1" fill="hold"/>
                                        <p:tgtEl>
                                          <p:spTgt spid="86147"/>
                                        </p:tgtEl>
                                      </p:cBhvr>
                                      <p:by x="105000" y="105000"/>
                                    </p:animScale>
                                  </p:childTnLst>
                                </p:cTn>
                              </p:par>
                              <p:par>
                                <p:cTn id="13" presetID="26" presetClass="emph" presetSubtype="0" fill="hold" grpId="0" nodeType="withEffect">
                                  <p:stCondLst>
                                    <p:cond delay="0"/>
                                  </p:stCondLst>
                                  <p:childTnLst>
                                    <p:animEffect transition="out" filter="fade">
                                      <p:cBhvr>
                                        <p:cTn id="14" dur="500" tmFilter="0, 0; .2, .5; .8, .5; 1, 0"/>
                                        <p:tgtEl>
                                          <p:spTgt spid="86143"/>
                                        </p:tgtEl>
                                      </p:cBhvr>
                                    </p:animEffect>
                                    <p:animScale>
                                      <p:cBhvr>
                                        <p:cTn id="15" dur="250" autoRev="1" fill="hold"/>
                                        <p:tgtEl>
                                          <p:spTgt spid="86143"/>
                                        </p:tgtEl>
                                      </p:cBhvr>
                                      <p:by x="105000" y="105000"/>
                                    </p:animScale>
                                  </p:childTnLst>
                                </p:cTn>
                              </p:par>
                            </p:childTnLst>
                          </p:cTn>
                        </p:par>
                        <p:par>
                          <p:cTn id="16" fill="hold">
                            <p:stCondLst>
                              <p:cond delay="500"/>
                            </p:stCondLst>
                            <p:childTnLst>
                              <p:par>
                                <p:cTn id="17" presetID="1" presetClass="entr" presetSubtype="0" fill="hold" grpId="0" nodeType="afterEffect">
                                  <p:stCondLst>
                                    <p:cond delay="0"/>
                                  </p:stCondLst>
                                  <p:childTnLst>
                                    <p:set>
                                      <p:cBhvr>
                                        <p:cTn id="18" dur="1" fill="hold">
                                          <p:stCondLst>
                                            <p:cond delay="0"/>
                                          </p:stCondLst>
                                        </p:cTn>
                                        <p:tgtEl>
                                          <p:spTgt spid="8614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20" grpId="0" animBg="1"/>
      <p:bldP spid="86143" grpId="0" animBg="1"/>
      <p:bldP spid="86147" grpId="0" animBg="1"/>
      <p:bldP spid="86148" grpId="0" animBg="1"/>
      <p:bldGraphic spid="15" grpId="0">
        <p:bldAsOne/>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solidFill>
                  <a:srgbClr val="FF7D19"/>
                </a:solidFill>
              </a:rPr>
              <a:t>Costs in the Short Run</a:t>
            </a:r>
            <a:endParaRPr lang="en-US" sz="3600" dirty="0">
              <a:solidFill>
                <a:srgbClr val="FF7D19"/>
              </a:solidFill>
            </a:endParaRPr>
          </a:p>
        </p:txBody>
      </p:sp>
      <p:sp>
        <p:nvSpPr>
          <p:cNvPr id="6" name="Content Placeholder 5"/>
          <p:cNvSpPr>
            <a:spLocks noGrp="1"/>
          </p:cNvSpPr>
          <p:nvPr>
            <p:ph idx="1"/>
          </p:nvPr>
        </p:nvSpPr>
        <p:spPr>
          <a:xfrm>
            <a:off x="467544" y="1412776"/>
            <a:ext cx="8229600" cy="4876800"/>
          </a:xfrm>
        </p:spPr>
        <p:txBody>
          <a:bodyPr>
            <a:normAutofit/>
          </a:bodyPr>
          <a:lstStyle/>
          <a:p>
            <a:pPr>
              <a:lnSpc>
                <a:spcPct val="120000"/>
              </a:lnSpc>
            </a:pPr>
            <a:r>
              <a:rPr lang="en-US" sz="2000" dirty="0" smtClean="0"/>
              <a:t>We observe that MP intersects AP at max AP and MC intersects ATV and AVC at their minima</a:t>
            </a:r>
          </a:p>
          <a:p>
            <a:pPr lvl="1">
              <a:lnSpc>
                <a:spcPct val="120000"/>
              </a:lnSpc>
            </a:pPr>
            <a:r>
              <a:rPr lang="en-US" dirty="0" smtClean="0"/>
              <a:t>Is there a relationship?</a:t>
            </a:r>
          </a:p>
          <a:p>
            <a:pPr>
              <a:lnSpc>
                <a:spcPct val="120000"/>
              </a:lnSpc>
            </a:pPr>
            <a:r>
              <a:rPr lang="en-US" sz="2000" dirty="0" smtClean="0"/>
              <a:t>Yes… When productivity is at its highest costs are least</a:t>
            </a:r>
          </a:p>
          <a:p>
            <a:pPr marL="0" indent="0">
              <a:lnSpc>
                <a:spcPct val="120000"/>
              </a:lnSpc>
              <a:buNone/>
            </a:pPr>
            <a:endParaRPr lang="en-US" sz="2000" dirty="0" smtClean="0"/>
          </a:p>
          <a:p>
            <a:pPr>
              <a:lnSpc>
                <a:spcPct val="120000"/>
              </a:lnSpc>
            </a:pPr>
            <a:r>
              <a:rPr lang="en-US" sz="2000" dirty="0" smtClean="0"/>
              <a:t>The MC is the ‘flipside’ or inverse of the MP; the AVC is the ‘flipside’ or inverse of the AP</a:t>
            </a:r>
          </a:p>
          <a:p>
            <a:pPr>
              <a:lnSpc>
                <a:spcPct val="120000"/>
              </a:lnSpc>
            </a:pPr>
            <a:endParaRPr lang="en-US" sz="2000" dirty="0" smtClean="0"/>
          </a:p>
          <a:p>
            <a:pPr marL="0" indent="0">
              <a:lnSpc>
                <a:spcPct val="120000"/>
              </a:lnSpc>
              <a:buNone/>
            </a:pPr>
            <a:r>
              <a:rPr lang="en-US" sz="1800" i="1" dirty="0" smtClean="0">
                <a:solidFill>
                  <a:srgbClr val="3E5D78"/>
                </a:solidFill>
              </a:rPr>
              <a:t>Illustration… </a:t>
            </a:r>
            <a:r>
              <a:rPr lang="en-US" sz="1800" dirty="0" smtClean="0">
                <a:solidFill>
                  <a:srgbClr val="000000"/>
                </a:solidFill>
              </a:rPr>
              <a:t>Go back to the numerical example in table 8.2 to verify the intuition</a:t>
            </a:r>
          </a:p>
          <a:p>
            <a:pPr marL="0" indent="0">
              <a:lnSpc>
                <a:spcPct val="120000"/>
              </a:lnSpc>
              <a:buNone/>
            </a:pPr>
            <a:r>
              <a:rPr lang="en-US" sz="1400" i="1" dirty="0" smtClean="0">
                <a:solidFill>
                  <a:srgbClr val="000000"/>
                </a:solidFill>
              </a:rPr>
              <a:t>The mathematics of this result demonstrated in the final slides..</a:t>
            </a:r>
          </a:p>
          <a:p>
            <a:pPr marL="0" indent="0">
              <a:lnSpc>
                <a:spcPct val="120000"/>
              </a:lnSpc>
              <a:buNone/>
            </a:pPr>
            <a:endParaRPr lang="en-US" sz="2000" i="1" dirty="0" smtClean="0">
              <a:solidFill>
                <a:schemeClr val="accent1"/>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fade">
                                      <p:cBhvr>
                                        <p:cTn id="10" dur="2000"/>
                                        <p:tgtEl>
                                          <p:spTgt spid="6">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fade">
                                      <p:cBhvr>
                                        <p:cTn id="15" dur="2000"/>
                                        <p:tgtEl>
                                          <p:spTgt spid="6">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txEl>
                                              <p:pRg st="4" end="4"/>
                                            </p:txEl>
                                          </p:spTgt>
                                        </p:tgtEl>
                                        <p:attrNameLst>
                                          <p:attrName>style.visibility</p:attrName>
                                        </p:attrNameLst>
                                      </p:cBhvr>
                                      <p:to>
                                        <p:strVal val="visible"/>
                                      </p:to>
                                    </p:set>
                                    <p:animEffect transition="in" filter="fade">
                                      <p:cBhvr>
                                        <p:cTn id="20" dur="2000"/>
                                        <p:tgtEl>
                                          <p:spTgt spid="6">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6">
                                            <p:txEl>
                                              <p:pRg st="6" end="6"/>
                                            </p:txEl>
                                          </p:spTgt>
                                        </p:tgtEl>
                                        <p:attrNameLst>
                                          <p:attrName>style.visibility</p:attrName>
                                        </p:attrNameLst>
                                      </p:cBhvr>
                                      <p:to>
                                        <p:strVal val="visible"/>
                                      </p:to>
                                    </p:set>
                                    <p:animEffect transition="in" filter="fade">
                                      <p:cBhvr>
                                        <p:cTn id="25" dur="2000"/>
                                        <p:tgtEl>
                                          <p:spTgt spid="6">
                                            <p:txEl>
                                              <p:pRg st="6" end="6"/>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6">
                                            <p:txEl>
                                              <p:pRg st="7" end="7"/>
                                            </p:txEl>
                                          </p:spTgt>
                                        </p:tgtEl>
                                        <p:attrNameLst>
                                          <p:attrName>style.visibility</p:attrName>
                                        </p:attrNameLst>
                                      </p:cBhvr>
                                      <p:to>
                                        <p:strVal val="visible"/>
                                      </p:to>
                                    </p:set>
                                    <p:animEffect transition="in" filter="fade">
                                      <p:cBhvr>
                                        <p:cTn id="30" dur="20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a:spLocks noGrp="1" noChangeArrowheads="1"/>
          </p:cNvSpPr>
          <p:nvPr>
            <p:ph type="title"/>
          </p:nvPr>
        </p:nvSpPr>
        <p:spPr>
          <a:xfrm>
            <a:off x="323528" y="533400"/>
            <a:ext cx="8363272" cy="990600"/>
          </a:xfrm>
        </p:spPr>
        <p:txBody>
          <a:bodyPr>
            <a:noAutofit/>
          </a:bodyPr>
          <a:lstStyle/>
          <a:p>
            <a:r>
              <a:rPr lang="en-US" sz="3200" dirty="0">
                <a:solidFill>
                  <a:srgbClr val="FF7D19"/>
                </a:solidFill>
              </a:rPr>
              <a:t>Life and Death in the Short Run </a:t>
            </a:r>
            <a:r>
              <a:rPr lang="en-US" sz="3200" dirty="0" smtClean="0">
                <a:solidFill>
                  <a:srgbClr val="FF7D19"/>
                </a:solidFill>
              </a:rPr>
              <a:t>– </a:t>
            </a:r>
            <a:r>
              <a:rPr lang="en-US" sz="3200" dirty="0">
                <a:solidFill>
                  <a:srgbClr val="FF7D19"/>
                </a:solidFill>
              </a:rPr>
              <a:t>Sunk Costs</a:t>
            </a:r>
          </a:p>
        </p:txBody>
      </p:sp>
      <p:sp>
        <p:nvSpPr>
          <p:cNvPr id="9" name="Rectangle 3"/>
          <p:cNvSpPr>
            <a:spLocks noGrp="1" noChangeArrowheads="1"/>
          </p:cNvSpPr>
          <p:nvPr>
            <p:ph idx="1"/>
          </p:nvPr>
        </p:nvSpPr>
        <p:spPr>
          <a:xfrm>
            <a:off x="467544" y="1484784"/>
            <a:ext cx="8229600" cy="4876800"/>
          </a:xfrm>
        </p:spPr>
        <p:txBody>
          <a:bodyPr>
            <a:normAutofit/>
          </a:bodyPr>
          <a:lstStyle/>
          <a:p>
            <a:r>
              <a:rPr lang="en-US" sz="2000" dirty="0"/>
              <a:t>If the firm cannot make a profit, should it shut down</a:t>
            </a:r>
            <a:r>
              <a:rPr lang="en-US" sz="2000" dirty="0" smtClean="0"/>
              <a:t>?</a:t>
            </a:r>
          </a:p>
          <a:p>
            <a:endParaRPr lang="en-US" sz="2000" dirty="0"/>
          </a:p>
          <a:p>
            <a:r>
              <a:rPr lang="en-US" sz="2000" dirty="0"/>
              <a:t>If it can cover its variable costs, having already sunk its fixed costs, it should stay in </a:t>
            </a:r>
            <a:r>
              <a:rPr lang="en-US" sz="2000" dirty="0" smtClean="0"/>
              <a:t>production</a:t>
            </a:r>
          </a:p>
          <a:p>
            <a:pPr marL="0" indent="0">
              <a:buNone/>
            </a:pPr>
            <a:endParaRPr lang="en-US" sz="2000" dirty="0" smtClean="0"/>
          </a:p>
          <a:p>
            <a:r>
              <a:rPr lang="en-US" sz="2000" dirty="0" smtClean="0"/>
              <a:t>A </a:t>
            </a:r>
            <a:r>
              <a:rPr lang="en-US" sz="2000" dirty="0" smtClean="0">
                <a:solidFill>
                  <a:srgbClr val="3E5D78"/>
                </a:solidFill>
                <a:effectLst>
                  <a:outerShdw blurRad="38100" dist="38100" dir="2700000" algn="tl">
                    <a:srgbClr val="000000">
                      <a:alpha val="43137"/>
                    </a:srgbClr>
                  </a:outerShdw>
                </a:effectLst>
              </a:rPr>
              <a:t>sunk cost</a:t>
            </a:r>
            <a:r>
              <a:rPr lang="en-US" sz="2000" dirty="0" smtClean="0"/>
              <a:t> is a fixed cost that cannot be recovered, even via a shutdown </a:t>
            </a:r>
          </a:p>
          <a:p>
            <a:r>
              <a:rPr lang="en-US" sz="2000" i="1" dirty="0" smtClean="0">
                <a:solidFill>
                  <a:srgbClr val="3E5D78"/>
                </a:solidFill>
              </a:rPr>
              <a:t>Example</a:t>
            </a:r>
            <a:r>
              <a:rPr lang="en-US" sz="2000" dirty="0" smtClean="0">
                <a:solidFill>
                  <a:srgbClr val="3E5D78"/>
                </a:solidFill>
              </a:rPr>
              <a:t>:</a:t>
            </a:r>
            <a:r>
              <a:rPr lang="en-US" sz="2000" dirty="0" smtClean="0"/>
              <a:t> Mining operations - setup costs are ‘sunk’ and usually form a substantial component of total costs</a:t>
            </a:r>
          </a:p>
          <a:p>
            <a:pPr marL="0" indent="0">
              <a:buNone/>
            </a:pPr>
            <a:endParaRPr lang="en-US" dirty="0" smtClean="0"/>
          </a:p>
          <a:p>
            <a:pPr marL="182880" lvl="1"/>
            <a:r>
              <a:rPr lang="en-US" dirty="0">
                <a:solidFill>
                  <a:srgbClr val="3E5D78"/>
                </a:solidFill>
              </a:rPr>
              <a:t>Not all fixed costs are sunk </a:t>
            </a:r>
            <a:r>
              <a:rPr lang="en-US" dirty="0"/>
              <a:t>– machinery that has been purchased may have a market value</a:t>
            </a:r>
          </a:p>
          <a:p>
            <a:endParaRPr lang="en-US" dirty="0" smtClean="0"/>
          </a:p>
        </p:txBody>
      </p:sp>
    </p:spTree>
    <p:extLst>
      <p:ext uri="{BB962C8B-B14F-4D97-AF65-F5344CB8AC3E}">
        <p14:creationId xmlns:p14="http://schemas.microsoft.com/office/powerpoint/2010/main" val="927160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up)">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grpId="0" nodeType="clickEffect">
                                  <p:stCondLst>
                                    <p:cond delay="0"/>
                                  </p:stCondLst>
                                  <p:childTnLst>
                                    <p:set>
                                      <p:cBhvr>
                                        <p:cTn id="15" dur="1" fill="hold">
                                          <p:stCondLst>
                                            <p:cond delay="0"/>
                                          </p:stCondLst>
                                        </p:cTn>
                                        <p:tgtEl>
                                          <p:spTgt spid="9">
                                            <p:txEl>
                                              <p:pRg st="4" end="4"/>
                                            </p:txEl>
                                          </p:spTgt>
                                        </p:tgtEl>
                                        <p:attrNameLst>
                                          <p:attrName>style.visibility</p:attrName>
                                        </p:attrNameLst>
                                      </p:cBhvr>
                                      <p:to>
                                        <p:strVal val="visible"/>
                                      </p:to>
                                    </p:set>
                                    <p:animEffect transition="in" filter="wipe(up)">
                                      <p:cBhvr>
                                        <p:cTn id="16" dur="500"/>
                                        <p:tgtEl>
                                          <p:spTgt spid="9">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9">
                                            <p:txEl>
                                              <p:pRg st="5" end="5"/>
                                            </p:txEl>
                                          </p:spTgt>
                                        </p:tgtEl>
                                        <p:attrNameLst>
                                          <p:attrName>style.visibility</p:attrName>
                                        </p:attrNameLst>
                                      </p:cBhvr>
                                      <p:to>
                                        <p:strVal val="visible"/>
                                      </p:to>
                                    </p:set>
                                    <p:animEffect transition="in" filter="wipe(up)">
                                      <p:cBhvr>
                                        <p:cTn id="21" dur="500"/>
                                        <p:tgtEl>
                                          <p:spTgt spid="9">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9">
                                            <p:txEl>
                                              <p:pRg st="7" end="7"/>
                                            </p:txEl>
                                          </p:spTgt>
                                        </p:tgtEl>
                                        <p:attrNameLst>
                                          <p:attrName>style.visibility</p:attrName>
                                        </p:attrNameLst>
                                      </p:cBhvr>
                                      <p:to>
                                        <p:strVal val="visible"/>
                                      </p:to>
                                    </p:set>
                                    <p:animEffect transition="in" filter="wipe(up)">
                                      <p:cBhvr>
                                        <p:cTn id="26"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990600"/>
          </a:xfrm>
        </p:spPr>
        <p:txBody>
          <a:bodyPr>
            <a:normAutofit/>
          </a:bodyPr>
          <a:lstStyle/>
          <a:p>
            <a:r>
              <a:rPr lang="en-US" sz="3600" dirty="0" smtClean="0">
                <a:solidFill>
                  <a:srgbClr val="FF7D19"/>
                </a:solidFill>
              </a:rPr>
              <a:t>Long-Run Production and Costs</a:t>
            </a:r>
            <a:endParaRPr lang="en-US" sz="3600" dirty="0">
              <a:solidFill>
                <a:srgbClr val="FF7D19"/>
              </a:solidFill>
            </a:endParaRPr>
          </a:p>
        </p:txBody>
      </p:sp>
      <p:sp>
        <p:nvSpPr>
          <p:cNvPr id="6" name="Content Placeholder 5"/>
          <p:cNvSpPr>
            <a:spLocks noGrp="1"/>
          </p:cNvSpPr>
          <p:nvPr>
            <p:ph idx="1"/>
          </p:nvPr>
        </p:nvSpPr>
        <p:spPr>
          <a:xfrm>
            <a:off x="457200" y="1600200"/>
            <a:ext cx="8229600" cy="2620888"/>
          </a:xfrm>
        </p:spPr>
        <p:txBody>
          <a:bodyPr>
            <a:normAutofit/>
          </a:bodyPr>
          <a:lstStyle/>
          <a:p>
            <a:r>
              <a:rPr lang="en-US" sz="2000" dirty="0" smtClean="0"/>
              <a:t>Long-run analysis </a:t>
            </a:r>
            <a:r>
              <a:rPr lang="en-US" sz="2000" i="1" dirty="0" smtClean="0">
                <a:solidFill>
                  <a:srgbClr val="3E5D78"/>
                </a:solidFill>
              </a:rPr>
              <a:t>permits all factors of production to vary </a:t>
            </a:r>
          </a:p>
          <a:p>
            <a:pPr marL="0" indent="0">
              <a:buNone/>
            </a:pPr>
            <a:endParaRPr lang="en-US" sz="2000" dirty="0" smtClean="0"/>
          </a:p>
          <a:p>
            <a:r>
              <a:rPr lang="en-US" sz="2000" dirty="0" smtClean="0"/>
              <a:t>The </a:t>
            </a:r>
            <a:r>
              <a:rPr lang="en-US" sz="2000" i="1" dirty="0" smtClean="0">
                <a:solidFill>
                  <a:srgbClr val="3E5D78"/>
                </a:solidFill>
              </a:rPr>
              <a:t>scale of output </a:t>
            </a:r>
            <a:r>
              <a:rPr lang="en-US" sz="2000" dirty="0" smtClean="0"/>
              <a:t>refers to the level of production given that the capital stock can be increased or decreased to fit the expectations for sales in the long run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20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normAutofit/>
          </a:bodyPr>
          <a:lstStyle/>
          <a:p>
            <a:r>
              <a:rPr lang="en-US" sz="3600" dirty="0">
                <a:solidFill>
                  <a:srgbClr val="FF7D19"/>
                </a:solidFill>
              </a:rPr>
              <a:t>Long-Run Production and Costs</a:t>
            </a:r>
          </a:p>
        </p:txBody>
      </p:sp>
      <p:sp>
        <p:nvSpPr>
          <p:cNvPr id="90115" name="Rectangle 3"/>
          <p:cNvSpPr>
            <a:spLocks noGrp="1" noChangeArrowheads="1"/>
          </p:cNvSpPr>
          <p:nvPr>
            <p:ph idx="1"/>
          </p:nvPr>
        </p:nvSpPr>
        <p:spPr>
          <a:xfrm>
            <a:off x="467544" y="1484784"/>
            <a:ext cx="8229600" cy="4876800"/>
          </a:xfrm>
        </p:spPr>
        <p:txBody>
          <a:bodyPr>
            <a:normAutofit/>
          </a:bodyPr>
          <a:lstStyle/>
          <a:p>
            <a:pPr>
              <a:lnSpc>
                <a:spcPct val="110000"/>
              </a:lnSpc>
            </a:pPr>
            <a:r>
              <a:rPr lang="en-US" sz="2000" i="1" dirty="0">
                <a:solidFill>
                  <a:srgbClr val="3E5D78"/>
                </a:solidFill>
                <a:effectLst>
                  <a:outerShdw blurRad="38100" dist="38100" dir="2700000" algn="tl">
                    <a:srgbClr val="000000">
                      <a:alpha val="43137"/>
                    </a:srgbClr>
                  </a:outerShdw>
                </a:effectLst>
              </a:rPr>
              <a:t>Increasing returns to scale</a:t>
            </a:r>
          </a:p>
          <a:p>
            <a:pPr lvl="1">
              <a:lnSpc>
                <a:spcPct val="110000"/>
              </a:lnSpc>
            </a:pPr>
            <a:r>
              <a:rPr lang="en-US" dirty="0"/>
              <a:t>When all inputs are increased by a given proportion, output increases more than </a:t>
            </a:r>
            <a:r>
              <a:rPr lang="en-US" dirty="0" smtClean="0"/>
              <a:t>proportionately</a:t>
            </a:r>
          </a:p>
          <a:p>
            <a:pPr marL="274320" lvl="1" indent="0">
              <a:lnSpc>
                <a:spcPct val="110000"/>
              </a:lnSpc>
              <a:buNone/>
            </a:pPr>
            <a:endParaRPr lang="en-US" dirty="0"/>
          </a:p>
          <a:p>
            <a:pPr>
              <a:lnSpc>
                <a:spcPct val="110000"/>
              </a:lnSpc>
            </a:pPr>
            <a:r>
              <a:rPr lang="en-US" sz="2000" i="1" dirty="0">
                <a:solidFill>
                  <a:srgbClr val="3E5D78"/>
                </a:solidFill>
                <a:effectLst>
                  <a:outerShdw blurRad="38100" dist="38100" dir="2700000" algn="tl">
                    <a:srgbClr val="000000">
                      <a:alpha val="43137"/>
                    </a:srgbClr>
                  </a:outerShdw>
                </a:effectLst>
              </a:rPr>
              <a:t>Constant returns to scale</a:t>
            </a:r>
          </a:p>
          <a:p>
            <a:pPr lvl="1">
              <a:lnSpc>
                <a:spcPct val="110000"/>
              </a:lnSpc>
            </a:pPr>
            <a:r>
              <a:rPr lang="en-US" dirty="0"/>
              <a:t>Output increases in direct proportion to an equal proportionate </a:t>
            </a:r>
            <a:r>
              <a:rPr lang="en-US" dirty="0" smtClean="0"/>
              <a:t>increase </a:t>
            </a:r>
            <a:r>
              <a:rPr lang="en-US" dirty="0"/>
              <a:t>in all </a:t>
            </a:r>
            <a:r>
              <a:rPr lang="en-US" dirty="0" smtClean="0"/>
              <a:t>inputs</a:t>
            </a:r>
          </a:p>
          <a:p>
            <a:pPr marL="274320" lvl="1" indent="0">
              <a:lnSpc>
                <a:spcPct val="110000"/>
              </a:lnSpc>
              <a:buNone/>
            </a:pPr>
            <a:endParaRPr lang="en-US" dirty="0"/>
          </a:p>
          <a:p>
            <a:pPr>
              <a:lnSpc>
                <a:spcPct val="110000"/>
              </a:lnSpc>
            </a:pPr>
            <a:r>
              <a:rPr lang="en-US" sz="2000" i="1" dirty="0">
                <a:solidFill>
                  <a:srgbClr val="3E5D78"/>
                </a:solidFill>
                <a:effectLst>
                  <a:outerShdw blurRad="38100" dist="38100" dir="2700000" algn="tl">
                    <a:srgbClr val="000000">
                      <a:alpha val="43137"/>
                    </a:srgbClr>
                  </a:outerShdw>
                </a:effectLst>
              </a:rPr>
              <a:t>Decreasing returns to scale</a:t>
            </a:r>
          </a:p>
          <a:p>
            <a:pPr lvl="1">
              <a:lnSpc>
                <a:spcPct val="110000"/>
              </a:lnSpc>
            </a:pPr>
            <a:r>
              <a:rPr lang="en-US" dirty="0"/>
              <a:t>An equal proportionate increase in all inputs leads to a less than proportionate increase in </a:t>
            </a:r>
            <a:r>
              <a:rPr lang="en-US" dirty="0" smtClean="0"/>
              <a:t>output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90115">
                                            <p:txEl>
                                              <p:pRg st="0" end="0"/>
                                            </p:txEl>
                                          </p:spTgt>
                                        </p:tgtEl>
                                        <p:attrNameLst>
                                          <p:attrName>style.visibility</p:attrName>
                                        </p:attrNameLst>
                                      </p:cBhvr>
                                      <p:to>
                                        <p:strVal val="visible"/>
                                      </p:to>
                                    </p:set>
                                    <p:animEffect transition="in" filter="wipe(up)">
                                      <p:cBhvr>
                                        <p:cTn id="7" dur="500"/>
                                        <p:tgtEl>
                                          <p:spTgt spid="90115">
                                            <p:txEl>
                                              <p:pRg st="0" end="0"/>
                                            </p:txEl>
                                          </p:spTgt>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90115">
                                            <p:txEl>
                                              <p:pRg st="1" end="1"/>
                                            </p:txEl>
                                          </p:spTgt>
                                        </p:tgtEl>
                                        <p:attrNameLst>
                                          <p:attrName>style.visibility</p:attrName>
                                        </p:attrNameLst>
                                      </p:cBhvr>
                                      <p:to>
                                        <p:strVal val="visible"/>
                                      </p:to>
                                    </p:set>
                                    <p:animEffect transition="in" filter="wipe(up)">
                                      <p:cBhvr>
                                        <p:cTn id="11" dur="500"/>
                                        <p:tgtEl>
                                          <p:spTgt spid="90115">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grpId="0" nodeType="clickEffect">
                                  <p:stCondLst>
                                    <p:cond delay="0"/>
                                  </p:stCondLst>
                                  <p:childTnLst>
                                    <p:set>
                                      <p:cBhvr>
                                        <p:cTn id="15" dur="1" fill="hold">
                                          <p:stCondLst>
                                            <p:cond delay="0"/>
                                          </p:stCondLst>
                                        </p:cTn>
                                        <p:tgtEl>
                                          <p:spTgt spid="90115">
                                            <p:txEl>
                                              <p:pRg st="3" end="3"/>
                                            </p:txEl>
                                          </p:spTgt>
                                        </p:tgtEl>
                                        <p:attrNameLst>
                                          <p:attrName>style.visibility</p:attrName>
                                        </p:attrNameLst>
                                      </p:cBhvr>
                                      <p:to>
                                        <p:strVal val="visible"/>
                                      </p:to>
                                    </p:set>
                                    <p:animEffect transition="in" filter="wipe(up)">
                                      <p:cBhvr>
                                        <p:cTn id="16" dur="500"/>
                                        <p:tgtEl>
                                          <p:spTgt spid="90115">
                                            <p:txEl>
                                              <p:pRg st="3" end="3"/>
                                            </p:txEl>
                                          </p:spTgt>
                                        </p:tgtEl>
                                      </p:cBhvr>
                                    </p:animEffect>
                                  </p:childTnLst>
                                </p:cTn>
                              </p:par>
                            </p:childTnLst>
                          </p:cTn>
                        </p:par>
                        <p:par>
                          <p:cTn id="17" fill="hold">
                            <p:stCondLst>
                              <p:cond delay="500"/>
                            </p:stCondLst>
                            <p:childTnLst>
                              <p:par>
                                <p:cTn id="18" presetID="22" presetClass="entr" presetSubtype="1" fill="hold" grpId="0" nodeType="afterEffect">
                                  <p:stCondLst>
                                    <p:cond delay="0"/>
                                  </p:stCondLst>
                                  <p:childTnLst>
                                    <p:set>
                                      <p:cBhvr>
                                        <p:cTn id="19" dur="1" fill="hold">
                                          <p:stCondLst>
                                            <p:cond delay="0"/>
                                          </p:stCondLst>
                                        </p:cTn>
                                        <p:tgtEl>
                                          <p:spTgt spid="90115">
                                            <p:txEl>
                                              <p:pRg st="4" end="4"/>
                                            </p:txEl>
                                          </p:spTgt>
                                        </p:tgtEl>
                                        <p:attrNameLst>
                                          <p:attrName>style.visibility</p:attrName>
                                        </p:attrNameLst>
                                      </p:cBhvr>
                                      <p:to>
                                        <p:strVal val="visible"/>
                                      </p:to>
                                    </p:set>
                                    <p:animEffect transition="in" filter="wipe(up)">
                                      <p:cBhvr>
                                        <p:cTn id="20" dur="500"/>
                                        <p:tgtEl>
                                          <p:spTgt spid="90115">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90115">
                                            <p:txEl>
                                              <p:pRg st="6" end="6"/>
                                            </p:txEl>
                                          </p:spTgt>
                                        </p:tgtEl>
                                        <p:attrNameLst>
                                          <p:attrName>style.visibility</p:attrName>
                                        </p:attrNameLst>
                                      </p:cBhvr>
                                      <p:to>
                                        <p:strVal val="visible"/>
                                      </p:to>
                                    </p:set>
                                    <p:animEffect transition="in" filter="wipe(up)">
                                      <p:cBhvr>
                                        <p:cTn id="25" dur="500"/>
                                        <p:tgtEl>
                                          <p:spTgt spid="90115">
                                            <p:txEl>
                                              <p:pRg st="6" end="6"/>
                                            </p:txEl>
                                          </p:spTgt>
                                        </p:tgtEl>
                                      </p:cBhvr>
                                    </p:animEffect>
                                  </p:childTnLst>
                                </p:cTn>
                              </p:par>
                            </p:childTnLst>
                          </p:cTn>
                        </p:par>
                        <p:par>
                          <p:cTn id="26" fill="hold">
                            <p:stCondLst>
                              <p:cond delay="500"/>
                            </p:stCondLst>
                            <p:childTnLst>
                              <p:par>
                                <p:cTn id="27" presetID="22" presetClass="entr" presetSubtype="1" fill="hold" grpId="0" nodeType="afterEffect">
                                  <p:stCondLst>
                                    <p:cond delay="0"/>
                                  </p:stCondLst>
                                  <p:childTnLst>
                                    <p:set>
                                      <p:cBhvr>
                                        <p:cTn id="28" dur="1" fill="hold">
                                          <p:stCondLst>
                                            <p:cond delay="0"/>
                                          </p:stCondLst>
                                        </p:cTn>
                                        <p:tgtEl>
                                          <p:spTgt spid="90115">
                                            <p:txEl>
                                              <p:pRg st="7" end="7"/>
                                            </p:txEl>
                                          </p:spTgt>
                                        </p:tgtEl>
                                        <p:attrNameLst>
                                          <p:attrName>style.visibility</p:attrName>
                                        </p:attrNameLst>
                                      </p:cBhvr>
                                      <p:to>
                                        <p:strVal val="visible"/>
                                      </p:to>
                                    </p:set>
                                    <p:animEffect transition="in" filter="wipe(up)">
                                      <p:cBhvr>
                                        <p:cTn id="29" dur="500"/>
                                        <p:tgtEl>
                                          <p:spTgt spid="9011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solidFill>
                  <a:srgbClr val="FF7D19"/>
                </a:solidFill>
              </a:rPr>
              <a:t>Long-Run Production and Costs</a:t>
            </a:r>
            <a:endParaRPr lang="en-CA" sz="3600" dirty="0">
              <a:solidFill>
                <a:srgbClr val="FF7D19"/>
              </a:solidFill>
            </a:endParaRPr>
          </a:p>
        </p:txBody>
      </p:sp>
      <p:sp>
        <p:nvSpPr>
          <p:cNvPr id="3" name="Content Placeholder 2"/>
          <p:cNvSpPr>
            <a:spLocks noGrp="1"/>
          </p:cNvSpPr>
          <p:nvPr>
            <p:ph idx="1"/>
          </p:nvPr>
        </p:nvSpPr>
        <p:spPr>
          <a:xfrm>
            <a:off x="457200" y="1600200"/>
            <a:ext cx="8229600" cy="2836912"/>
          </a:xfrm>
        </p:spPr>
        <p:txBody>
          <a:bodyPr/>
          <a:lstStyle/>
          <a:p>
            <a:pPr>
              <a:lnSpc>
                <a:spcPct val="110000"/>
              </a:lnSpc>
            </a:pPr>
            <a:r>
              <a:rPr lang="en-US" i="1" dirty="0">
                <a:solidFill>
                  <a:srgbClr val="3E5D78"/>
                </a:solidFill>
                <a:effectLst>
                  <a:outerShdw blurRad="38100" dist="38100" dir="2700000" algn="tl">
                    <a:srgbClr val="000000">
                      <a:alpha val="43137"/>
                    </a:srgbClr>
                  </a:outerShdw>
                </a:effectLst>
              </a:rPr>
              <a:t>Minimum efficient scale </a:t>
            </a:r>
          </a:p>
          <a:p>
            <a:pPr lvl="1">
              <a:lnSpc>
                <a:spcPct val="110000"/>
              </a:lnSpc>
            </a:pPr>
            <a:r>
              <a:rPr lang="en-US" dirty="0"/>
              <a:t>A threshold size (operating level) such that no further economies of scale can be </a:t>
            </a:r>
            <a:r>
              <a:rPr lang="en-US" dirty="0" smtClean="0"/>
              <a:t>realized</a:t>
            </a:r>
          </a:p>
          <a:p>
            <a:pPr marL="274320" lvl="1" indent="0" algn="r">
              <a:lnSpc>
                <a:spcPct val="110000"/>
              </a:lnSpc>
              <a:buNone/>
            </a:pPr>
            <a:r>
              <a:rPr lang="en-US" i="1" dirty="0" smtClean="0">
                <a:solidFill>
                  <a:srgbClr val="3E5D78"/>
                </a:solidFill>
              </a:rPr>
              <a:t>Let us illustrate this graphically……</a:t>
            </a:r>
          </a:p>
        </p:txBody>
      </p:sp>
    </p:spTree>
    <p:extLst>
      <p:ext uri="{BB962C8B-B14F-4D97-AF65-F5344CB8AC3E}">
        <p14:creationId xmlns:p14="http://schemas.microsoft.com/office/powerpoint/2010/main" val="911609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p:txBody>
          <a:bodyPr>
            <a:normAutofit fontScale="90000"/>
          </a:bodyPr>
          <a:lstStyle/>
          <a:p>
            <a:r>
              <a:rPr lang="en-US" sz="4000" dirty="0">
                <a:solidFill>
                  <a:srgbClr val="FF7D19"/>
                </a:solidFill>
              </a:rPr>
              <a:t>Long-Run and Short-Run Cost Curves</a:t>
            </a:r>
          </a:p>
        </p:txBody>
      </p:sp>
      <p:sp>
        <p:nvSpPr>
          <p:cNvPr id="92164" name="Arc 4"/>
          <p:cNvSpPr>
            <a:spLocks noChangeAspect="1"/>
          </p:cNvSpPr>
          <p:nvPr/>
        </p:nvSpPr>
        <p:spPr bwMode="auto">
          <a:xfrm rot="7594438">
            <a:off x="2243138" y="306388"/>
            <a:ext cx="4897437" cy="5862637"/>
          </a:xfrm>
          <a:custGeom>
            <a:avLst/>
            <a:gdLst>
              <a:gd name="G0" fmla="+- 0 0 0"/>
              <a:gd name="G1" fmla="+- 21446 0 0"/>
              <a:gd name="G2" fmla="+- 21600 0 0"/>
              <a:gd name="T0" fmla="*/ 2572 w 21600"/>
              <a:gd name="T1" fmla="*/ 0 h 21446"/>
              <a:gd name="T2" fmla="*/ 21600 w 21600"/>
              <a:gd name="T3" fmla="*/ 21446 h 21446"/>
              <a:gd name="T4" fmla="*/ 0 w 21600"/>
              <a:gd name="T5" fmla="*/ 21446 h 21446"/>
            </a:gdLst>
            <a:ahLst/>
            <a:cxnLst>
              <a:cxn ang="0">
                <a:pos x="T0" y="T1"/>
              </a:cxn>
              <a:cxn ang="0">
                <a:pos x="T2" y="T3"/>
              </a:cxn>
              <a:cxn ang="0">
                <a:pos x="T4" y="T5"/>
              </a:cxn>
            </a:cxnLst>
            <a:rect l="0" t="0" r="r" b="b"/>
            <a:pathLst>
              <a:path w="21600" h="21446" fill="none" extrusionOk="0">
                <a:moveTo>
                  <a:pt x="2572" y="-1"/>
                </a:moveTo>
                <a:cubicBezTo>
                  <a:pt x="13428" y="1301"/>
                  <a:pt x="21600" y="10511"/>
                  <a:pt x="21600" y="21446"/>
                </a:cubicBezTo>
              </a:path>
              <a:path w="21600" h="21446" stroke="0" extrusionOk="0">
                <a:moveTo>
                  <a:pt x="2572" y="-1"/>
                </a:moveTo>
                <a:cubicBezTo>
                  <a:pt x="13428" y="1301"/>
                  <a:pt x="21600" y="10511"/>
                  <a:pt x="21600" y="21446"/>
                </a:cubicBezTo>
                <a:lnTo>
                  <a:pt x="0" y="21446"/>
                </a:lnTo>
                <a:close/>
              </a:path>
            </a:pathLst>
          </a:custGeom>
          <a:noFill/>
          <a:ln w="50800">
            <a:solidFill>
              <a:srgbClr val="C00000"/>
            </a:solidFill>
            <a:round/>
            <a:headEnd/>
            <a:tailEnd/>
          </a:ln>
          <a:effectLst/>
        </p:spPr>
        <p:txBody>
          <a:bodyPr wrap="none" anchor="ctr"/>
          <a:lstStyle/>
          <a:p>
            <a:endParaRPr lang="en-US"/>
          </a:p>
        </p:txBody>
      </p:sp>
      <p:sp>
        <p:nvSpPr>
          <p:cNvPr id="92165" name="Arc 5"/>
          <p:cNvSpPr>
            <a:spLocks/>
          </p:cNvSpPr>
          <p:nvPr/>
        </p:nvSpPr>
        <p:spPr bwMode="auto">
          <a:xfrm rot="9816200">
            <a:off x="1255713" y="2905125"/>
            <a:ext cx="1368425" cy="1439863"/>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C00000"/>
            </a:solidFill>
            <a:round/>
            <a:headEnd/>
            <a:tailEnd/>
          </a:ln>
          <a:effectLst/>
        </p:spPr>
        <p:txBody>
          <a:bodyPr wrap="none" anchor="ctr"/>
          <a:lstStyle/>
          <a:p>
            <a:endParaRPr lang="en-US">
              <a:solidFill>
                <a:srgbClr val="C00000"/>
              </a:solidFill>
            </a:endParaRPr>
          </a:p>
        </p:txBody>
      </p:sp>
      <p:sp>
        <p:nvSpPr>
          <p:cNvPr id="92166" name="Arc 6"/>
          <p:cNvSpPr>
            <a:spLocks/>
          </p:cNvSpPr>
          <p:nvPr/>
        </p:nvSpPr>
        <p:spPr bwMode="auto">
          <a:xfrm rot="9816200">
            <a:off x="2608263" y="3306763"/>
            <a:ext cx="2101850" cy="1439862"/>
          </a:xfrm>
          <a:custGeom>
            <a:avLst/>
            <a:gdLst>
              <a:gd name="G0" fmla="+- 11575 0 0"/>
              <a:gd name="G1" fmla="+- 21600 0 0"/>
              <a:gd name="G2" fmla="+- 21600 0 0"/>
              <a:gd name="T0" fmla="*/ 0 w 33175"/>
              <a:gd name="T1" fmla="*/ 3363 h 21600"/>
              <a:gd name="T2" fmla="*/ 33175 w 33175"/>
              <a:gd name="T3" fmla="*/ 21600 h 21600"/>
              <a:gd name="T4" fmla="*/ 11575 w 33175"/>
              <a:gd name="T5" fmla="*/ 21600 h 21600"/>
            </a:gdLst>
            <a:ahLst/>
            <a:cxnLst>
              <a:cxn ang="0">
                <a:pos x="T0" y="T1"/>
              </a:cxn>
              <a:cxn ang="0">
                <a:pos x="T2" y="T3"/>
              </a:cxn>
              <a:cxn ang="0">
                <a:pos x="T4" y="T5"/>
              </a:cxn>
            </a:cxnLst>
            <a:rect l="0" t="0" r="r" b="b"/>
            <a:pathLst>
              <a:path w="33175" h="21600" fill="none" extrusionOk="0">
                <a:moveTo>
                  <a:pt x="0" y="3363"/>
                </a:moveTo>
                <a:cubicBezTo>
                  <a:pt x="3461" y="1166"/>
                  <a:pt x="7475" y="-1"/>
                  <a:pt x="11575" y="0"/>
                </a:cubicBezTo>
                <a:cubicBezTo>
                  <a:pt x="23504" y="0"/>
                  <a:pt x="33175" y="9670"/>
                  <a:pt x="33175" y="21600"/>
                </a:cubicBezTo>
              </a:path>
              <a:path w="33175" h="21600" stroke="0" extrusionOk="0">
                <a:moveTo>
                  <a:pt x="0" y="3363"/>
                </a:moveTo>
                <a:cubicBezTo>
                  <a:pt x="3461" y="1166"/>
                  <a:pt x="7475" y="-1"/>
                  <a:pt x="11575" y="0"/>
                </a:cubicBezTo>
                <a:cubicBezTo>
                  <a:pt x="23504" y="0"/>
                  <a:pt x="33175" y="9670"/>
                  <a:pt x="33175" y="21600"/>
                </a:cubicBezTo>
                <a:lnTo>
                  <a:pt x="11575" y="21600"/>
                </a:lnTo>
                <a:close/>
              </a:path>
            </a:pathLst>
          </a:custGeom>
          <a:noFill/>
          <a:ln w="38100">
            <a:solidFill>
              <a:srgbClr val="C00000"/>
            </a:solidFill>
            <a:prstDash val="dash"/>
            <a:round/>
            <a:headEnd/>
            <a:tailEnd/>
          </a:ln>
          <a:effectLst/>
        </p:spPr>
        <p:txBody>
          <a:bodyPr wrap="none" anchor="ctr"/>
          <a:lstStyle/>
          <a:p>
            <a:endParaRPr lang="en-US"/>
          </a:p>
        </p:txBody>
      </p:sp>
      <p:sp>
        <p:nvSpPr>
          <p:cNvPr id="92167" name="Arc 7"/>
          <p:cNvSpPr>
            <a:spLocks/>
          </p:cNvSpPr>
          <p:nvPr/>
        </p:nvSpPr>
        <p:spPr bwMode="auto">
          <a:xfrm rot="6750822">
            <a:off x="6008688" y="2978150"/>
            <a:ext cx="1871662" cy="1582738"/>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C00000"/>
            </a:solidFill>
            <a:round/>
            <a:headEnd/>
            <a:tailEnd/>
          </a:ln>
          <a:effectLst/>
        </p:spPr>
        <p:txBody>
          <a:bodyPr wrap="none" anchor="ctr"/>
          <a:lstStyle/>
          <a:p>
            <a:endParaRPr lang="en-US"/>
          </a:p>
        </p:txBody>
      </p:sp>
      <p:sp>
        <p:nvSpPr>
          <p:cNvPr id="92168" name="Arc 8"/>
          <p:cNvSpPr>
            <a:spLocks/>
          </p:cNvSpPr>
          <p:nvPr/>
        </p:nvSpPr>
        <p:spPr bwMode="auto">
          <a:xfrm rot="6750822">
            <a:off x="4476751" y="2876550"/>
            <a:ext cx="1871662" cy="2255837"/>
          </a:xfrm>
          <a:custGeom>
            <a:avLst/>
            <a:gdLst>
              <a:gd name="G0" fmla="+- 0 0 0"/>
              <a:gd name="G1" fmla="+- 21600 0 0"/>
              <a:gd name="G2" fmla="+- 21600 0 0"/>
              <a:gd name="T0" fmla="*/ 0 w 21600"/>
              <a:gd name="T1" fmla="*/ 0 h 30790"/>
              <a:gd name="T2" fmla="*/ 19547 w 21600"/>
              <a:gd name="T3" fmla="*/ 30790 h 30790"/>
              <a:gd name="T4" fmla="*/ 0 w 21600"/>
              <a:gd name="T5" fmla="*/ 21600 h 30790"/>
            </a:gdLst>
            <a:ahLst/>
            <a:cxnLst>
              <a:cxn ang="0">
                <a:pos x="T0" y="T1"/>
              </a:cxn>
              <a:cxn ang="0">
                <a:pos x="T2" y="T3"/>
              </a:cxn>
              <a:cxn ang="0">
                <a:pos x="T4" y="T5"/>
              </a:cxn>
            </a:cxnLst>
            <a:rect l="0" t="0" r="r" b="b"/>
            <a:pathLst>
              <a:path w="21600" h="30790" fill="none" extrusionOk="0">
                <a:moveTo>
                  <a:pt x="-1" y="0"/>
                </a:moveTo>
                <a:cubicBezTo>
                  <a:pt x="11929" y="0"/>
                  <a:pt x="21600" y="9670"/>
                  <a:pt x="21600" y="21600"/>
                </a:cubicBezTo>
                <a:cubicBezTo>
                  <a:pt x="21600" y="24777"/>
                  <a:pt x="20899" y="27915"/>
                  <a:pt x="19547" y="30790"/>
                </a:cubicBezTo>
              </a:path>
              <a:path w="21600" h="30790" stroke="0" extrusionOk="0">
                <a:moveTo>
                  <a:pt x="-1" y="0"/>
                </a:moveTo>
                <a:cubicBezTo>
                  <a:pt x="11929" y="0"/>
                  <a:pt x="21600" y="9670"/>
                  <a:pt x="21600" y="21600"/>
                </a:cubicBezTo>
                <a:cubicBezTo>
                  <a:pt x="21600" y="24777"/>
                  <a:pt x="20899" y="27915"/>
                  <a:pt x="19547" y="30790"/>
                </a:cubicBezTo>
                <a:lnTo>
                  <a:pt x="0" y="21600"/>
                </a:lnTo>
                <a:close/>
              </a:path>
            </a:pathLst>
          </a:custGeom>
          <a:noFill/>
          <a:ln w="38100">
            <a:solidFill>
              <a:srgbClr val="C00000"/>
            </a:solidFill>
            <a:prstDash val="dash"/>
            <a:round/>
            <a:headEnd/>
            <a:tailEnd/>
          </a:ln>
          <a:effectLst/>
        </p:spPr>
        <p:txBody>
          <a:bodyPr rot="10800000" vert="eaVert" wrap="none" anchor="ctr"/>
          <a:lstStyle/>
          <a:p>
            <a:pPr algn="ctr"/>
            <a:endParaRPr lang="en-US" b="1"/>
          </a:p>
        </p:txBody>
      </p:sp>
      <p:sp>
        <p:nvSpPr>
          <p:cNvPr id="92169" name="Text Box 9"/>
          <p:cNvSpPr txBox="1">
            <a:spLocks noChangeArrowheads="1"/>
          </p:cNvSpPr>
          <p:nvPr/>
        </p:nvSpPr>
        <p:spPr bwMode="auto">
          <a:xfrm>
            <a:off x="1331913" y="4221163"/>
            <a:ext cx="1079500" cy="396875"/>
          </a:xfrm>
          <a:prstGeom prst="rect">
            <a:avLst/>
          </a:prstGeom>
          <a:noFill/>
          <a:ln w="9525">
            <a:noFill/>
            <a:miter lim="800000"/>
            <a:headEnd/>
            <a:tailEnd/>
          </a:ln>
          <a:effectLst/>
        </p:spPr>
        <p:txBody>
          <a:bodyPr>
            <a:spAutoFit/>
          </a:bodyPr>
          <a:lstStyle/>
          <a:p>
            <a:pPr>
              <a:spcBef>
                <a:spcPct val="50000"/>
              </a:spcBef>
            </a:pPr>
            <a:r>
              <a:rPr lang="en-US" sz="2000" dirty="0"/>
              <a:t>IRS</a:t>
            </a:r>
          </a:p>
        </p:txBody>
      </p:sp>
      <p:sp>
        <p:nvSpPr>
          <p:cNvPr id="92170" name="Text Box 10"/>
          <p:cNvSpPr txBox="1">
            <a:spLocks noChangeArrowheads="1"/>
          </p:cNvSpPr>
          <p:nvPr/>
        </p:nvSpPr>
        <p:spPr bwMode="auto">
          <a:xfrm>
            <a:off x="4212553" y="4868863"/>
            <a:ext cx="2159671" cy="707886"/>
          </a:xfrm>
          <a:prstGeom prst="rect">
            <a:avLst/>
          </a:prstGeom>
          <a:noFill/>
          <a:ln w="9525">
            <a:noFill/>
            <a:miter lim="800000"/>
            <a:headEnd/>
            <a:tailEnd/>
          </a:ln>
          <a:effectLst/>
        </p:spPr>
        <p:txBody>
          <a:bodyPr wrap="square">
            <a:spAutoFit/>
          </a:bodyPr>
          <a:lstStyle/>
          <a:p>
            <a:pPr>
              <a:spcBef>
                <a:spcPct val="50000"/>
              </a:spcBef>
            </a:pPr>
            <a:r>
              <a:rPr lang="en-US" sz="2000" dirty="0" smtClean="0"/>
              <a:t>CRS: point where LAC=LMC</a:t>
            </a:r>
            <a:endParaRPr lang="en-US" sz="2000" dirty="0"/>
          </a:p>
        </p:txBody>
      </p:sp>
      <p:sp>
        <p:nvSpPr>
          <p:cNvPr id="92171" name="Text Box 11"/>
          <p:cNvSpPr txBox="1">
            <a:spLocks noChangeArrowheads="1"/>
          </p:cNvSpPr>
          <p:nvPr/>
        </p:nvSpPr>
        <p:spPr bwMode="auto">
          <a:xfrm>
            <a:off x="6732588" y="4581525"/>
            <a:ext cx="1079500" cy="396875"/>
          </a:xfrm>
          <a:prstGeom prst="rect">
            <a:avLst/>
          </a:prstGeom>
          <a:noFill/>
          <a:ln w="9525">
            <a:noFill/>
            <a:miter lim="800000"/>
            <a:headEnd/>
            <a:tailEnd/>
          </a:ln>
          <a:effectLst/>
        </p:spPr>
        <p:txBody>
          <a:bodyPr>
            <a:spAutoFit/>
          </a:bodyPr>
          <a:lstStyle/>
          <a:p>
            <a:pPr>
              <a:spcBef>
                <a:spcPct val="50000"/>
              </a:spcBef>
            </a:pPr>
            <a:r>
              <a:rPr lang="en-US" sz="2000"/>
              <a:t>DRS</a:t>
            </a:r>
          </a:p>
        </p:txBody>
      </p:sp>
      <p:graphicFrame>
        <p:nvGraphicFramePr>
          <p:cNvPr id="33" name="Diagram 32"/>
          <p:cNvGraphicFramePr/>
          <p:nvPr>
            <p:extLst>
              <p:ext uri="{D42A27DB-BD31-4B8C-83A1-F6EECF244321}">
                <p14:modId xmlns:p14="http://schemas.microsoft.com/office/powerpoint/2010/main" val="1711435426"/>
              </p:ext>
            </p:extLst>
          </p:nvPr>
        </p:nvGraphicFramePr>
        <p:xfrm>
          <a:off x="5003800" y="1412776"/>
          <a:ext cx="3312022" cy="11892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2173" name="Text Box 13"/>
          <p:cNvSpPr txBox="1">
            <a:spLocks noChangeArrowheads="1"/>
          </p:cNvSpPr>
          <p:nvPr/>
        </p:nvSpPr>
        <p:spPr bwMode="auto">
          <a:xfrm>
            <a:off x="1476375" y="3141663"/>
            <a:ext cx="935038" cy="366712"/>
          </a:xfrm>
          <a:prstGeom prst="rect">
            <a:avLst/>
          </a:prstGeom>
          <a:noFill/>
          <a:ln w="9525">
            <a:noFill/>
            <a:miter lim="800000"/>
            <a:headEnd/>
            <a:tailEnd/>
          </a:ln>
          <a:effectLst/>
        </p:spPr>
        <p:txBody>
          <a:bodyPr>
            <a:spAutoFit/>
          </a:bodyPr>
          <a:lstStyle/>
          <a:p>
            <a:pPr>
              <a:spcBef>
                <a:spcPct val="50000"/>
              </a:spcBef>
            </a:pPr>
            <a:r>
              <a:rPr lang="en-US"/>
              <a:t>ATC</a:t>
            </a:r>
            <a:r>
              <a:rPr lang="en-US" baseline="-25000"/>
              <a:t>1</a:t>
            </a:r>
          </a:p>
        </p:txBody>
      </p:sp>
      <p:sp>
        <p:nvSpPr>
          <p:cNvPr id="92174" name="Text Box 14"/>
          <p:cNvSpPr txBox="1">
            <a:spLocks noChangeArrowheads="1"/>
          </p:cNvSpPr>
          <p:nvPr/>
        </p:nvSpPr>
        <p:spPr bwMode="auto">
          <a:xfrm>
            <a:off x="3132138" y="3789363"/>
            <a:ext cx="935037" cy="366712"/>
          </a:xfrm>
          <a:prstGeom prst="rect">
            <a:avLst/>
          </a:prstGeom>
          <a:noFill/>
          <a:ln w="9525">
            <a:noFill/>
            <a:miter lim="800000"/>
            <a:headEnd/>
            <a:tailEnd/>
          </a:ln>
          <a:effectLst/>
        </p:spPr>
        <p:txBody>
          <a:bodyPr>
            <a:spAutoFit/>
          </a:bodyPr>
          <a:lstStyle/>
          <a:p>
            <a:pPr>
              <a:spcBef>
                <a:spcPct val="50000"/>
              </a:spcBef>
            </a:pPr>
            <a:r>
              <a:rPr lang="en-US"/>
              <a:t>ATC</a:t>
            </a:r>
            <a:r>
              <a:rPr lang="en-US" baseline="-25000"/>
              <a:t>2</a:t>
            </a:r>
          </a:p>
        </p:txBody>
      </p:sp>
      <p:sp>
        <p:nvSpPr>
          <p:cNvPr id="92175" name="Text Box 15"/>
          <p:cNvSpPr txBox="1">
            <a:spLocks noChangeArrowheads="1"/>
          </p:cNvSpPr>
          <p:nvPr/>
        </p:nvSpPr>
        <p:spPr bwMode="auto">
          <a:xfrm>
            <a:off x="5364163" y="3644900"/>
            <a:ext cx="935037" cy="366713"/>
          </a:xfrm>
          <a:prstGeom prst="rect">
            <a:avLst/>
          </a:prstGeom>
          <a:noFill/>
          <a:ln w="9525">
            <a:noFill/>
            <a:miter lim="800000"/>
            <a:headEnd/>
            <a:tailEnd/>
          </a:ln>
          <a:effectLst/>
        </p:spPr>
        <p:txBody>
          <a:bodyPr>
            <a:spAutoFit/>
          </a:bodyPr>
          <a:lstStyle/>
          <a:p>
            <a:pPr>
              <a:spcBef>
                <a:spcPct val="50000"/>
              </a:spcBef>
            </a:pPr>
            <a:r>
              <a:rPr lang="en-US"/>
              <a:t>ATC</a:t>
            </a:r>
            <a:r>
              <a:rPr lang="en-US" baseline="-25000"/>
              <a:t>3</a:t>
            </a:r>
          </a:p>
        </p:txBody>
      </p:sp>
      <p:sp>
        <p:nvSpPr>
          <p:cNvPr id="92176" name="Text Box 16"/>
          <p:cNvSpPr txBox="1">
            <a:spLocks noChangeArrowheads="1"/>
          </p:cNvSpPr>
          <p:nvPr/>
        </p:nvSpPr>
        <p:spPr bwMode="auto">
          <a:xfrm>
            <a:off x="6877050" y="3068638"/>
            <a:ext cx="935038" cy="366712"/>
          </a:xfrm>
          <a:prstGeom prst="rect">
            <a:avLst/>
          </a:prstGeom>
          <a:noFill/>
          <a:ln w="9525">
            <a:noFill/>
            <a:miter lim="800000"/>
            <a:headEnd/>
            <a:tailEnd/>
          </a:ln>
          <a:effectLst/>
        </p:spPr>
        <p:txBody>
          <a:bodyPr>
            <a:spAutoFit/>
          </a:bodyPr>
          <a:lstStyle/>
          <a:p>
            <a:pPr>
              <a:spcBef>
                <a:spcPct val="50000"/>
              </a:spcBef>
            </a:pPr>
            <a:r>
              <a:rPr lang="en-US"/>
              <a:t>ATC</a:t>
            </a:r>
            <a:r>
              <a:rPr lang="en-US" baseline="-25000"/>
              <a:t>4</a:t>
            </a:r>
          </a:p>
        </p:txBody>
      </p:sp>
      <p:sp>
        <p:nvSpPr>
          <p:cNvPr id="92177" name="Text Box 17"/>
          <p:cNvSpPr txBox="1">
            <a:spLocks noChangeArrowheads="1"/>
          </p:cNvSpPr>
          <p:nvPr/>
        </p:nvSpPr>
        <p:spPr bwMode="auto">
          <a:xfrm>
            <a:off x="6881040" y="4212194"/>
            <a:ext cx="2665413" cy="366712"/>
          </a:xfrm>
          <a:prstGeom prst="rect">
            <a:avLst/>
          </a:prstGeom>
          <a:noFill/>
          <a:ln w="9525">
            <a:noFill/>
            <a:miter lim="800000"/>
            <a:headEnd/>
            <a:tailEnd/>
          </a:ln>
          <a:effectLst/>
        </p:spPr>
        <p:txBody>
          <a:bodyPr>
            <a:spAutoFit/>
          </a:bodyPr>
          <a:lstStyle/>
          <a:p>
            <a:pPr>
              <a:spcBef>
                <a:spcPct val="50000"/>
              </a:spcBef>
            </a:pPr>
            <a:r>
              <a:rPr lang="en-US" dirty="0"/>
              <a:t>Long run ATC</a:t>
            </a:r>
          </a:p>
        </p:txBody>
      </p:sp>
      <p:sp>
        <p:nvSpPr>
          <p:cNvPr id="92179" name="Text Box 19"/>
          <p:cNvSpPr txBox="1">
            <a:spLocks noChangeArrowheads="1"/>
          </p:cNvSpPr>
          <p:nvPr/>
        </p:nvSpPr>
        <p:spPr bwMode="auto">
          <a:xfrm>
            <a:off x="1187450" y="5445125"/>
            <a:ext cx="2736850" cy="366713"/>
          </a:xfrm>
          <a:prstGeom prst="rect">
            <a:avLst/>
          </a:prstGeom>
          <a:noFill/>
          <a:ln w="9525">
            <a:noFill/>
            <a:miter lim="800000"/>
            <a:headEnd/>
            <a:tailEnd/>
          </a:ln>
          <a:effectLst/>
        </p:spPr>
        <p:txBody>
          <a:bodyPr>
            <a:spAutoFit/>
          </a:bodyPr>
          <a:lstStyle/>
          <a:p>
            <a:pPr>
              <a:spcBef>
                <a:spcPct val="50000"/>
              </a:spcBef>
            </a:pPr>
            <a:r>
              <a:rPr lang="en-US"/>
              <a:t>Minimum Efficient Scale</a:t>
            </a:r>
          </a:p>
        </p:txBody>
      </p:sp>
      <p:sp>
        <p:nvSpPr>
          <p:cNvPr id="92181" name="Line 21"/>
          <p:cNvSpPr>
            <a:spLocks noChangeShapeType="1"/>
          </p:cNvSpPr>
          <p:nvPr/>
        </p:nvSpPr>
        <p:spPr bwMode="auto">
          <a:xfrm flipV="1">
            <a:off x="3635375" y="4868863"/>
            <a:ext cx="360363" cy="647700"/>
          </a:xfrm>
          <a:prstGeom prst="line">
            <a:avLst/>
          </a:prstGeom>
          <a:noFill/>
          <a:ln w="25400">
            <a:solidFill>
              <a:schemeClr val="tx1"/>
            </a:solidFill>
            <a:round/>
            <a:headEnd/>
            <a:tailEnd type="triangle" w="med" len="med"/>
          </a:ln>
          <a:effectLst/>
        </p:spPr>
        <p:txBody>
          <a:bodyPr/>
          <a:lstStyle/>
          <a:p>
            <a:endParaRPr lang="en-US"/>
          </a:p>
        </p:txBody>
      </p:sp>
      <p:cxnSp>
        <p:nvCxnSpPr>
          <p:cNvPr id="24" name="Straight Connector 23"/>
          <p:cNvCxnSpPr/>
          <p:nvPr/>
        </p:nvCxnSpPr>
        <p:spPr>
          <a:xfrm rot="5400000">
            <a:off x="-1584684" y="3969060"/>
            <a:ext cx="4248472" cy="0"/>
          </a:xfrm>
          <a:prstGeom prst="line">
            <a:avLst/>
          </a:prstGeom>
          <a:ln w="25400">
            <a:solidFill>
              <a:schemeClr val="tx1"/>
            </a:solidFill>
          </a:ln>
        </p:spPr>
        <p:style>
          <a:lnRef idx="3">
            <a:schemeClr val="accent1"/>
          </a:lnRef>
          <a:fillRef idx="0">
            <a:schemeClr val="accent1"/>
          </a:fillRef>
          <a:effectRef idx="2">
            <a:schemeClr val="accent1"/>
          </a:effectRef>
          <a:fontRef idx="minor">
            <a:schemeClr val="tx1"/>
          </a:fontRef>
        </p:style>
      </p:cxnSp>
      <p:cxnSp>
        <p:nvCxnSpPr>
          <p:cNvPr id="29" name="Straight Connector 28"/>
          <p:cNvCxnSpPr/>
          <p:nvPr/>
        </p:nvCxnSpPr>
        <p:spPr>
          <a:xfrm>
            <a:off x="539552" y="6093296"/>
            <a:ext cx="7848872" cy="0"/>
          </a:xfrm>
          <a:prstGeom prst="line">
            <a:avLst/>
          </a:prstGeom>
          <a:ln w="25400">
            <a:solidFill>
              <a:schemeClr val="tx1"/>
            </a:solidFill>
          </a:ln>
        </p:spPr>
        <p:style>
          <a:lnRef idx="3">
            <a:schemeClr val="accent1"/>
          </a:lnRef>
          <a:fillRef idx="0">
            <a:schemeClr val="accent1"/>
          </a:fillRef>
          <a:effectRef idx="2">
            <a:schemeClr val="accent1"/>
          </a:effectRef>
          <a:fontRef idx="minor">
            <a:schemeClr val="tx1"/>
          </a:fontRef>
        </p:style>
      </p:cxnSp>
      <p:sp>
        <p:nvSpPr>
          <p:cNvPr id="31" name="TextBox 30"/>
          <p:cNvSpPr txBox="1"/>
          <p:nvPr/>
        </p:nvSpPr>
        <p:spPr>
          <a:xfrm rot="16200000">
            <a:off x="1047807" y="1151044"/>
            <a:ext cx="461665" cy="1387559"/>
          </a:xfrm>
          <a:prstGeom prst="rect">
            <a:avLst/>
          </a:prstGeom>
          <a:noFill/>
        </p:spPr>
        <p:txBody>
          <a:bodyPr vert="vert" wrap="none" rtlCol="0">
            <a:spAutoFit/>
          </a:bodyPr>
          <a:lstStyle/>
          <a:p>
            <a:r>
              <a:rPr lang="en-US" dirty="0" smtClean="0">
                <a:latin typeface="+mj-lt"/>
              </a:rPr>
              <a:t>Per-unit cost</a:t>
            </a:r>
            <a:endParaRPr lang="en-US" dirty="0">
              <a:latin typeface="+mj-lt"/>
            </a:endParaRPr>
          </a:p>
        </p:txBody>
      </p:sp>
      <p:sp>
        <p:nvSpPr>
          <p:cNvPr id="32" name="TextBox 31"/>
          <p:cNvSpPr txBox="1"/>
          <p:nvPr/>
        </p:nvSpPr>
        <p:spPr>
          <a:xfrm>
            <a:off x="7452320" y="6093296"/>
            <a:ext cx="914033" cy="369332"/>
          </a:xfrm>
          <a:prstGeom prst="rect">
            <a:avLst/>
          </a:prstGeom>
          <a:noFill/>
        </p:spPr>
        <p:txBody>
          <a:bodyPr wrap="none" rtlCol="0">
            <a:spAutoFit/>
          </a:bodyPr>
          <a:lstStyle/>
          <a:p>
            <a:r>
              <a:rPr lang="en-US" dirty="0" smtClean="0">
                <a:latin typeface="+mj-lt"/>
              </a:rPr>
              <a:t>Output</a:t>
            </a:r>
            <a:endParaRPr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2165"/>
                                        </p:tgtEl>
                                        <p:attrNameLst>
                                          <p:attrName>style.visibility</p:attrName>
                                        </p:attrNameLst>
                                      </p:cBhvr>
                                      <p:to>
                                        <p:strVal val="visible"/>
                                      </p:to>
                                    </p:set>
                                    <p:animEffect transition="in" filter="wipe(left)">
                                      <p:cBhvr>
                                        <p:cTn id="7" dur="500"/>
                                        <p:tgtEl>
                                          <p:spTgt spid="92165"/>
                                        </p:tgtEl>
                                      </p:cBhvr>
                                    </p:animEffect>
                                  </p:childTnLst>
                                </p:cTn>
                              </p:par>
                              <p:par>
                                <p:cTn id="8" presetID="1" presetClass="entr" presetSubtype="0" fill="hold" nodeType="withEffect">
                                  <p:stCondLst>
                                    <p:cond delay="0"/>
                                  </p:stCondLst>
                                  <p:childTnLst>
                                    <p:set>
                                      <p:cBhvr>
                                        <p:cTn id="9" dur="1" fill="hold">
                                          <p:stCondLst>
                                            <p:cond delay="0"/>
                                          </p:stCondLst>
                                        </p:cTn>
                                        <p:tgtEl>
                                          <p:spTgt spid="92173"/>
                                        </p:tgtEl>
                                        <p:attrNameLst>
                                          <p:attrName>style.visibility</p:attrName>
                                        </p:attrNameLst>
                                      </p:cBhvr>
                                      <p:to>
                                        <p:strVal val="visible"/>
                                      </p:to>
                                    </p:se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92166"/>
                                        </p:tgtEl>
                                        <p:attrNameLst>
                                          <p:attrName>style.visibility</p:attrName>
                                        </p:attrNameLst>
                                      </p:cBhvr>
                                      <p:to>
                                        <p:strVal val="visible"/>
                                      </p:to>
                                    </p:set>
                                    <p:animEffect transition="in" filter="wipe(left)">
                                      <p:cBhvr>
                                        <p:cTn id="13" dur="500"/>
                                        <p:tgtEl>
                                          <p:spTgt spid="92166"/>
                                        </p:tgtEl>
                                      </p:cBhvr>
                                    </p:animEffect>
                                  </p:childTnLst>
                                </p:cTn>
                              </p:par>
                              <p:par>
                                <p:cTn id="14" presetID="1" presetClass="entr" presetSubtype="0" fill="hold" nodeType="withEffect">
                                  <p:stCondLst>
                                    <p:cond delay="0"/>
                                  </p:stCondLst>
                                  <p:childTnLst>
                                    <p:set>
                                      <p:cBhvr>
                                        <p:cTn id="15" dur="1" fill="hold">
                                          <p:stCondLst>
                                            <p:cond delay="0"/>
                                          </p:stCondLst>
                                        </p:cTn>
                                        <p:tgtEl>
                                          <p:spTgt spid="92174"/>
                                        </p:tgtEl>
                                        <p:attrNameLst>
                                          <p:attrName>style.visibility</p:attrName>
                                        </p:attrNameLst>
                                      </p:cBhvr>
                                      <p:to>
                                        <p:strVal val="visible"/>
                                      </p:to>
                                    </p:set>
                                  </p:childTnLst>
                                </p:cTn>
                              </p:par>
                            </p:childTnLst>
                          </p:cTn>
                        </p:par>
                        <p:par>
                          <p:cTn id="16" fill="hold">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92168"/>
                                        </p:tgtEl>
                                        <p:attrNameLst>
                                          <p:attrName>style.visibility</p:attrName>
                                        </p:attrNameLst>
                                      </p:cBhvr>
                                      <p:to>
                                        <p:strVal val="visible"/>
                                      </p:to>
                                    </p:set>
                                    <p:animEffect transition="in" filter="wipe(left)">
                                      <p:cBhvr>
                                        <p:cTn id="19" dur="500"/>
                                        <p:tgtEl>
                                          <p:spTgt spid="92168"/>
                                        </p:tgtEl>
                                      </p:cBhvr>
                                    </p:animEffect>
                                  </p:childTnLst>
                                </p:cTn>
                              </p:par>
                              <p:par>
                                <p:cTn id="20" presetID="1" presetClass="entr" presetSubtype="0" fill="hold" nodeType="withEffect">
                                  <p:stCondLst>
                                    <p:cond delay="0"/>
                                  </p:stCondLst>
                                  <p:childTnLst>
                                    <p:set>
                                      <p:cBhvr>
                                        <p:cTn id="21" dur="1" fill="hold">
                                          <p:stCondLst>
                                            <p:cond delay="0"/>
                                          </p:stCondLst>
                                        </p:cTn>
                                        <p:tgtEl>
                                          <p:spTgt spid="92176"/>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92175"/>
                                        </p:tgtEl>
                                        <p:attrNameLst>
                                          <p:attrName>style.visibility</p:attrName>
                                        </p:attrNameLst>
                                      </p:cBhvr>
                                      <p:to>
                                        <p:strVal val="visible"/>
                                      </p:to>
                                    </p:se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92167"/>
                                        </p:tgtEl>
                                        <p:attrNameLst>
                                          <p:attrName>style.visibility</p:attrName>
                                        </p:attrNameLst>
                                      </p:cBhvr>
                                      <p:to>
                                        <p:strVal val="visible"/>
                                      </p:to>
                                    </p:set>
                                    <p:animEffect transition="in" filter="wipe(left)">
                                      <p:cBhvr>
                                        <p:cTn id="27" dur="500"/>
                                        <p:tgtEl>
                                          <p:spTgt spid="9216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92164"/>
                                        </p:tgtEl>
                                        <p:attrNameLst>
                                          <p:attrName>style.visibility</p:attrName>
                                        </p:attrNameLst>
                                      </p:cBhvr>
                                      <p:to>
                                        <p:strVal val="visible"/>
                                      </p:to>
                                    </p:set>
                                    <p:animEffect transition="in" filter="wipe(left)">
                                      <p:cBhvr>
                                        <p:cTn id="32" dur="500"/>
                                        <p:tgtEl>
                                          <p:spTgt spid="92164"/>
                                        </p:tgtEl>
                                      </p:cBhvr>
                                    </p:animEffect>
                                  </p:childTnLst>
                                </p:cTn>
                              </p:par>
                            </p:childTnLst>
                          </p:cTn>
                        </p:par>
                        <p:par>
                          <p:cTn id="33" fill="hold">
                            <p:stCondLst>
                              <p:cond delay="500"/>
                            </p:stCondLst>
                            <p:childTnLst>
                              <p:par>
                                <p:cTn id="34" presetID="1" presetClass="entr" presetSubtype="0" fill="hold" grpId="0" nodeType="afterEffect">
                                  <p:stCondLst>
                                    <p:cond delay="0"/>
                                  </p:stCondLst>
                                  <p:childTnLst>
                                    <p:set>
                                      <p:cBhvr>
                                        <p:cTn id="35" dur="1" fill="hold">
                                          <p:stCondLst>
                                            <p:cond delay="0"/>
                                          </p:stCondLst>
                                        </p:cTn>
                                        <p:tgtEl>
                                          <p:spTgt spid="92177"/>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92169"/>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92170"/>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92171"/>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92179"/>
                                        </p:tgtEl>
                                        <p:attrNameLst>
                                          <p:attrName>style.visibility</p:attrName>
                                        </p:attrNameLst>
                                      </p:cBhvr>
                                      <p:to>
                                        <p:strVal val="visible"/>
                                      </p:to>
                                    </p:set>
                                    <p:animEffect transition="in" filter="wipe(down)">
                                      <p:cBhvr>
                                        <p:cTn id="48" dur="500"/>
                                        <p:tgtEl>
                                          <p:spTgt spid="92179"/>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92181"/>
                                        </p:tgtEl>
                                        <p:attrNameLst>
                                          <p:attrName>style.visibility</p:attrName>
                                        </p:attrNameLst>
                                      </p:cBhvr>
                                      <p:to>
                                        <p:strVal val="visible"/>
                                      </p:to>
                                    </p:set>
                                    <p:animEffect transition="in" filter="wipe(down)">
                                      <p:cBhvr>
                                        <p:cTn id="51" dur="500"/>
                                        <p:tgtEl>
                                          <p:spTgt spid="92181"/>
                                        </p:tgtEl>
                                      </p:cBhvr>
                                    </p:animEffec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1" nodeType="clickEffect">
                                  <p:stCondLst>
                                    <p:cond delay="0"/>
                                  </p:stCondLst>
                                  <p:childTnLst>
                                    <p:set>
                                      <p:cBhvr>
                                        <p:cTn id="55" dur="1" fill="hold">
                                          <p:stCondLst>
                                            <p:cond delay="0"/>
                                          </p:stCondLst>
                                        </p:cTn>
                                        <p:tgtEl>
                                          <p:spTgt spid="92179"/>
                                        </p:tgtEl>
                                        <p:attrNameLst>
                                          <p:attrName>style.visibility</p:attrName>
                                        </p:attrNameLst>
                                      </p:cBhvr>
                                      <p:to>
                                        <p:strVal val="visible"/>
                                      </p:to>
                                    </p:set>
                                  </p:childTnLst>
                                </p:cTn>
                              </p:par>
                              <p:par>
                                <p:cTn id="56" presetID="1" presetClass="entr" presetSubtype="0" fill="hold" grpId="1" nodeType="withEffect">
                                  <p:stCondLst>
                                    <p:cond delay="0"/>
                                  </p:stCondLst>
                                  <p:childTnLst>
                                    <p:set>
                                      <p:cBhvr>
                                        <p:cTn id="57" dur="1" fill="hold">
                                          <p:stCondLst>
                                            <p:cond delay="0"/>
                                          </p:stCondLst>
                                        </p:cTn>
                                        <p:tgtEl>
                                          <p:spTgt spid="92181"/>
                                        </p:tgtEl>
                                        <p:attrNameLst>
                                          <p:attrName>style.visibility</p:attrName>
                                        </p:attrNameLst>
                                      </p:cBhvr>
                                      <p:to>
                                        <p:strVal val="visible"/>
                                      </p:to>
                                    </p:set>
                                  </p:childTnLst>
                                </p:cTn>
                              </p:par>
                              <p:par>
                                <p:cTn id="58" presetID="1" presetClass="entr" presetSubtype="0" fill="hold" grpId="0" nodeType="withEffect">
                                  <p:stCondLst>
                                    <p:cond delay="0"/>
                                  </p:stCondLst>
                                  <p:childTnLst>
                                    <p:set>
                                      <p:cBhvr>
                                        <p:cTn id="59"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4" grpId="0" animBg="1"/>
      <p:bldP spid="92165" grpId="0" animBg="1"/>
      <p:bldP spid="92166" grpId="0" animBg="1"/>
      <p:bldP spid="92167" grpId="0" animBg="1"/>
      <p:bldP spid="92168" grpId="0" animBg="1"/>
      <p:bldP spid="92169" grpId="0"/>
      <p:bldP spid="92170" grpId="0"/>
      <p:bldP spid="92171" grpId="0"/>
      <p:bldGraphic spid="33" grpId="0">
        <p:bldAsOne/>
      </p:bldGraphic>
      <p:bldP spid="92177" grpId="0"/>
      <p:bldP spid="92179" grpId="0"/>
      <p:bldP spid="92179" grpId="1"/>
      <p:bldP spid="92181" grpId="0" animBg="1"/>
      <p:bldP spid="92181"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solidFill>
                  <a:srgbClr val="FF7D19"/>
                </a:solidFill>
              </a:rPr>
              <a:t>Returns to Scale and LR costs</a:t>
            </a:r>
            <a:endParaRPr lang="en-US" sz="3600" dirty="0">
              <a:solidFill>
                <a:srgbClr val="FF7D19"/>
              </a:solidFill>
            </a:endParaRPr>
          </a:p>
        </p:txBody>
      </p:sp>
      <p:sp>
        <p:nvSpPr>
          <p:cNvPr id="6" name="Content Placeholder 5"/>
          <p:cNvSpPr>
            <a:spLocks noGrp="1"/>
          </p:cNvSpPr>
          <p:nvPr>
            <p:ph idx="1"/>
          </p:nvPr>
        </p:nvSpPr>
        <p:spPr/>
        <p:txBody>
          <a:bodyPr>
            <a:noAutofit/>
          </a:bodyPr>
          <a:lstStyle/>
          <a:p>
            <a:pPr>
              <a:lnSpc>
                <a:spcPct val="110000"/>
              </a:lnSpc>
            </a:pPr>
            <a:r>
              <a:rPr lang="en-US" sz="2000" i="1" dirty="0" smtClean="0">
                <a:solidFill>
                  <a:srgbClr val="3E5D78"/>
                </a:solidFill>
                <a:effectLst>
                  <a:outerShdw blurRad="38100" dist="38100" dir="2700000" algn="tl">
                    <a:srgbClr val="000000">
                      <a:alpha val="43137"/>
                    </a:srgbClr>
                  </a:outerShdw>
                </a:effectLst>
              </a:rPr>
              <a:t>Returns to Scale</a:t>
            </a:r>
            <a:r>
              <a:rPr lang="en-US" sz="2000" dirty="0" smtClean="0">
                <a:solidFill>
                  <a:srgbClr val="3E5D78"/>
                </a:solidFill>
              </a:rPr>
              <a:t>:</a:t>
            </a:r>
            <a:r>
              <a:rPr lang="en-US" sz="2000" dirty="0" smtClean="0"/>
              <a:t> Increasing if proportionate change in all inputs yields more than proportionate increase in output OR if LMC&lt;LAC</a:t>
            </a:r>
          </a:p>
          <a:p>
            <a:pPr lvl="1">
              <a:lnSpc>
                <a:spcPct val="110000"/>
              </a:lnSpc>
            </a:pPr>
            <a:r>
              <a:rPr lang="en-US" dirty="0" smtClean="0"/>
              <a:t>Perhaps through better workflow following expansion</a:t>
            </a:r>
          </a:p>
          <a:p>
            <a:pPr marL="274320" lvl="1" indent="0">
              <a:lnSpc>
                <a:spcPct val="110000"/>
              </a:lnSpc>
              <a:buNone/>
            </a:pPr>
            <a:endParaRPr lang="en-US" dirty="0" smtClean="0"/>
          </a:p>
          <a:p>
            <a:pPr>
              <a:lnSpc>
                <a:spcPct val="110000"/>
              </a:lnSpc>
            </a:pPr>
            <a:r>
              <a:rPr lang="en-US" sz="2000" dirty="0" smtClean="0"/>
              <a:t>If the prices of K and L are fixed then IRS results in a declining LAC; CRS implies constant LAC and DRS implies increasing LAC </a:t>
            </a:r>
          </a:p>
          <a:p>
            <a:pPr>
              <a:lnSpc>
                <a:spcPct val="110000"/>
              </a:lnSpc>
            </a:pPr>
            <a:endParaRPr lang="en-US" sz="2000" dirty="0" smtClean="0"/>
          </a:p>
          <a:p>
            <a:pPr marL="274320" lvl="1" indent="0">
              <a:lnSpc>
                <a:spcPct val="110000"/>
              </a:lnSpc>
              <a:buNone/>
            </a:pPr>
            <a:r>
              <a:rPr lang="en-US" i="1" dirty="0" smtClean="0">
                <a:solidFill>
                  <a:srgbClr val="3E5D78"/>
                </a:solidFill>
              </a:rPr>
              <a:t>Example…</a:t>
            </a:r>
          </a:p>
          <a:p>
            <a:pPr lvl="1">
              <a:lnSpc>
                <a:spcPct val="110000"/>
              </a:lnSpc>
            </a:pPr>
            <a:r>
              <a:rPr lang="en-US" dirty="0" smtClean="0"/>
              <a:t>A phase of linearly declining MC followed by constant MC followed by linearly increasing MC</a:t>
            </a:r>
          </a:p>
          <a:p>
            <a:pPr lvl="1">
              <a:lnSpc>
                <a:spcPct val="110000"/>
              </a:lnSpc>
            </a:pPr>
            <a:r>
              <a:rPr lang="en-US" dirty="0" smtClean="0"/>
              <a:t>Note that returns to scale are defined in terms of the LAC curve</a:t>
            </a:r>
          </a:p>
          <a:p>
            <a:pPr lvl="1">
              <a:lnSpc>
                <a:spcPct val="110000"/>
              </a:lnSpc>
            </a:pPr>
            <a:endParaRPr lang="en-US" dirty="0" smtClean="0"/>
          </a:p>
          <a:p>
            <a:pPr lvl="1" algn="r">
              <a:lnSpc>
                <a:spcPct val="110000"/>
              </a:lnSpc>
              <a:buNone/>
            </a:pPr>
            <a:r>
              <a:rPr lang="en-US" i="1" dirty="0" smtClean="0">
                <a:solidFill>
                  <a:srgbClr val="3E5D78"/>
                </a:solidFill>
                <a:effectLst>
                  <a:outerShdw blurRad="38100" dist="38100" dir="2700000" algn="tl">
                    <a:srgbClr val="000000">
                      <a:alpha val="43137"/>
                    </a:srgbClr>
                  </a:outerShdw>
                </a:effectLst>
              </a:rPr>
              <a:t>Illustrated…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fade">
                                      <p:cBhvr>
                                        <p:cTn id="10" dur="2000"/>
                                        <p:tgtEl>
                                          <p:spTgt spid="6">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animEffect transition="in" filter="fade">
                                      <p:cBhvr>
                                        <p:cTn id="15" dur="2000"/>
                                        <p:tgtEl>
                                          <p:spTgt spid="6">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txEl>
                                              <p:pRg st="5" end="5"/>
                                            </p:txEl>
                                          </p:spTgt>
                                        </p:tgtEl>
                                        <p:attrNameLst>
                                          <p:attrName>style.visibility</p:attrName>
                                        </p:attrNameLst>
                                      </p:cBhvr>
                                      <p:to>
                                        <p:strVal val="visible"/>
                                      </p:to>
                                    </p:set>
                                    <p:animEffect transition="in" filter="fade">
                                      <p:cBhvr>
                                        <p:cTn id="20" dur="2000"/>
                                        <p:tgtEl>
                                          <p:spTgt spid="6">
                                            <p:txEl>
                                              <p:pRg st="5" end="5"/>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
                                            <p:txEl>
                                              <p:pRg st="6" end="6"/>
                                            </p:txEl>
                                          </p:spTgt>
                                        </p:tgtEl>
                                        <p:attrNameLst>
                                          <p:attrName>style.visibility</p:attrName>
                                        </p:attrNameLst>
                                      </p:cBhvr>
                                      <p:to>
                                        <p:strVal val="visible"/>
                                      </p:to>
                                    </p:set>
                                    <p:animEffect transition="in" filter="fade">
                                      <p:cBhvr>
                                        <p:cTn id="23" dur="2000"/>
                                        <p:tgtEl>
                                          <p:spTgt spid="6">
                                            <p:txEl>
                                              <p:pRg st="6" end="6"/>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
                                            <p:txEl>
                                              <p:pRg st="7" end="7"/>
                                            </p:txEl>
                                          </p:spTgt>
                                        </p:tgtEl>
                                        <p:attrNameLst>
                                          <p:attrName>style.visibility</p:attrName>
                                        </p:attrNameLst>
                                      </p:cBhvr>
                                      <p:to>
                                        <p:strVal val="visible"/>
                                      </p:to>
                                    </p:set>
                                    <p:animEffect transition="in" filter="fade">
                                      <p:cBhvr>
                                        <p:cTn id="26" dur="2000"/>
                                        <p:tgtEl>
                                          <p:spTgt spid="6">
                                            <p:txEl>
                                              <p:pRg st="7" end="7"/>
                                            </p:tx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6">
                                            <p:txEl>
                                              <p:pRg st="9" end="9"/>
                                            </p:txEl>
                                          </p:spTgt>
                                        </p:tgtEl>
                                        <p:attrNameLst>
                                          <p:attrName>style.visibility</p:attrName>
                                        </p:attrNameLst>
                                      </p:cBhvr>
                                      <p:to>
                                        <p:strVal val="visible"/>
                                      </p:to>
                                    </p:set>
                                    <p:animEffect transition="in" filter="fade">
                                      <p:cBhvr>
                                        <p:cTn id="29" dur="2000"/>
                                        <p:tgtEl>
                                          <p:spTgt spid="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71600" y="548680"/>
            <a:ext cx="7632848" cy="584775"/>
          </a:xfrm>
          <a:prstGeom prst="rect">
            <a:avLst/>
          </a:prstGeom>
          <a:noFill/>
        </p:spPr>
        <p:txBody>
          <a:bodyPr wrap="square" rtlCol="0">
            <a:spAutoFit/>
          </a:bodyPr>
          <a:lstStyle/>
          <a:p>
            <a:r>
              <a:rPr lang="en-CA" sz="3200" dirty="0" smtClean="0">
                <a:solidFill>
                  <a:srgbClr val="FF7D19"/>
                </a:solidFill>
              </a:rPr>
              <a:t>Long-Run Short-Run Numerical Example</a:t>
            </a:r>
            <a:endParaRPr lang="en-CA" sz="3200" dirty="0">
              <a:solidFill>
                <a:srgbClr val="FF7D19"/>
              </a:solidFill>
            </a:endParaRPr>
          </a:p>
        </p:txBody>
      </p:sp>
      <p:sp>
        <p:nvSpPr>
          <p:cNvPr id="4" name="TextBox 3"/>
          <p:cNvSpPr txBox="1"/>
          <p:nvPr/>
        </p:nvSpPr>
        <p:spPr>
          <a:xfrm>
            <a:off x="971600" y="1772816"/>
            <a:ext cx="7344816" cy="3970318"/>
          </a:xfrm>
          <a:prstGeom prst="rect">
            <a:avLst/>
          </a:prstGeom>
          <a:noFill/>
        </p:spPr>
        <p:txBody>
          <a:bodyPr wrap="square" rtlCol="0">
            <a:spAutoFit/>
          </a:bodyPr>
          <a:lstStyle/>
          <a:p>
            <a:pPr marL="285750" indent="-285750">
              <a:buFont typeface="Arial" panose="020B0604020202020204" pitchFamily="34" charset="0"/>
              <a:buChar char="•"/>
            </a:pPr>
            <a:r>
              <a:rPr lang="en-CA" dirty="0" smtClean="0"/>
              <a:t>Consider the data in table 8.3 in the text</a:t>
            </a:r>
          </a:p>
          <a:p>
            <a:endParaRPr lang="en-CA" dirty="0" smtClean="0"/>
          </a:p>
          <a:p>
            <a:pPr marL="285750" indent="-285750">
              <a:buFont typeface="Arial" panose="020B0604020202020204" pitchFamily="34" charset="0"/>
              <a:buChar char="•"/>
            </a:pPr>
            <a:r>
              <a:rPr lang="en-CA" dirty="0" smtClean="0"/>
              <a:t>A small plant requires lower fixed costs; hence cost per unit of output must be less than for a larger plant (with higher fixed costs) when low output levels are produced</a:t>
            </a:r>
          </a:p>
          <a:p>
            <a:endParaRPr lang="en-CA" dirty="0" smtClean="0"/>
          </a:p>
          <a:p>
            <a:pPr marL="285750" indent="-285750">
              <a:buFont typeface="Arial" panose="020B0604020202020204" pitchFamily="34" charset="0"/>
              <a:buChar char="•"/>
            </a:pPr>
            <a:r>
              <a:rPr lang="en-CA" dirty="0" smtClean="0"/>
              <a:t>However, with larger output a plant that relies more on automation – and hence more capital and more capital costs – may produce at a lower unit cost at high output levels. This means the AC is lower for this plant at such output levels</a:t>
            </a:r>
          </a:p>
          <a:p>
            <a:endParaRPr lang="en-CA" dirty="0" smtClean="0"/>
          </a:p>
          <a:p>
            <a:pPr marL="285750" indent="-285750">
              <a:buFont typeface="Arial" panose="020B0604020202020204" pitchFamily="34" charset="0"/>
              <a:buChar char="•"/>
            </a:pPr>
            <a:r>
              <a:rPr lang="en-CA" dirty="0" smtClean="0"/>
              <a:t>The critical point is that high output volumes are required in order to spread the higher capital costs</a:t>
            </a:r>
          </a:p>
          <a:p>
            <a:pPr algn="r"/>
            <a:r>
              <a:rPr lang="en-CA" dirty="0" smtClean="0">
                <a:solidFill>
                  <a:srgbClr val="3E5D78"/>
                </a:solidFill>
              </a:rPr>
              <a:t>Graphical illustration…..</a:t>
            </a:r>
            <a:endParaRPr lang="en-CA" dirty="0">
              <a:solidFill>
                <a:srgbClr val="3E5D78"/>
              </a:solidFill>
            </a:endParaRPr>
          </a:p>
        </p:txBody>
      </p:sp>
    </p:spTree>
    <p:extLst>
      <p:ext uri="{BB962C8B-B14F-4D97-AF65-F5344CB8AC3E}">
        <p14:creationId xmlns:p14="http://schemas.microsoft.com/office/powerpoint/2010/main" val="1839841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hart 5"/>
          <p:cNvGraphicFramePr>
            <a:graphicFrameLocks/>
          </p:cNvGraphicFramePr>
          <p:nvPr>
            <p:extLst>
              <p:ext uri="{D42A27DB-BD31-4B8C-83A1-F6EECF244321}">
                <p14:modId xmlns:p14="http://schemas.microsoft.com/office/powerpoint/2010/main" val="1540626841"/>
              </p:ext>
            </p:extLst>
          </p:nvPr>
        </p:nvGraphicFramePr>
        <p:xfrm>
          <a:off x="2699792" y="1268760"/>
          <a:ext cx="5094312" cy="3099792"/>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Box 6"/>
          <p:cNvSpPr txBox="1"/>
          <p:nvPr/>
        </p:nvSpPr>
        <p:spPr>
          <a:xfrm>
            <a:off x="1403648" y="575102"/>
            <a:ext cx="6552728" cy="523220"/>
          </a:xfrm>
          <a:prstGeom prst="rect">
            <a:avLst/>
          </a:prstGeom>
          <a:noFill/>
        </p:spPr>
        <p:txBody>
          <a:bodyPr wrap="square" rtlCol="0">
            <a:spAutoFit/>
          </a:bodyPr>
          <a:lstStyle/>
          <a:p>
            <a:r>
              <a:rPr lang="en-CA" sz="2800" dirty="0" smtClean="0">
                <a:solidFill>
                  <a:srgbClr val="FF7D19"/>
                </a:solidFill>
              </a:rPr>
              <a:t>Short-Run Long-Run Average Costs</a:t>
            </a:r>
            <a:endParaRPr lang="en-CA" sz="2800" dirty="0">
              <a:solidFill>
                <a:srgbClr val="FF7D19"/>
              </a:solidFill>
            </a:endParaRPr>
          </a:p>
        </p:txBody>
      </p:sp>
      <p:sp>
        <p:nvSpPr>
          <p:cNvPr id="8" name="TextBox 7"/>
          <p:cNvSpPr txBox="1"/>
          <p:nvPr/>
        </p:nvSpPr>
        <p:spPr>
          <a:xfrm>
            <a:off x="395536" y="4437112"/>
            <a:ext cx="7416824" cy="1754326"/>
          </a:xfrm>
          <a:prstGeom prst="rect">
            <a:avLst/>
          </a:prstGeom>
          <a:noFill/>
        </p:spPr>
        <p:txBody>
          <a:bodyPr wrap="square" rtlCol="0">
            <a:spAutoFit/>
          </a:bodyPr>
          <a:lstStyle/>
          <a:p>
            <a:pPr marL="285750" indent="-285750">
              <a:buFont typeface="Arial" panose="020B0604020202020204" pitchFamily="34" charset="0"/>
              <a:buChar char="•"/>
            </a:pPr>
            <a:r>
              <a:rPr lang="en-CA" dirty="0" smtClean="0"/>
              <a:t>Firm1 has a lower fixed cost than Firm 2 but higher variable costs</a:t>
            </a:r>
          </a:p>
          <a:p>
            <a:pPr marL="285750" indent="-285750">
              <a:buFont typeface="Arial" panose="020B0604020202020204" pitchFamily="34" charset="0"/>
              <a:buChar char="•"/>
            </a:pPr>
            <a:r>
              <a:rPr lang="en-CA" dirty="0" smtClean="0"/>
              <a:t>For low outputs Firm 1 is more cost effective</a:t>
            </a:r>
          </a:p>
          <a:p>
            <a:pPr marL="285750" indent="-285750">
              <a:buFont typeface="Arial" panose="020B0604020202020204" pitchFamily="34" charset="0"/>
              <a:buChar char="•"/>
            </a:pPr>
            <a:r>
              <a:rPr lang="en-CA" dirty="0" smtClean="0"/>
              <a:t>For high outputs the large fixed cost of Firm 2 can be spread over more output and thus unit costs fall</a:t>
            </a:r>
          </a:p>
          <a:p>
            <a:pPr marL="285750" indent="-285750">
              <a:buFont typeface="Arial" panose="020B0604020202020204" pitchFamily="34" charset="0"/>
              <a:buChar char="•"/>
            </a:pPr>
            <a:r>
              <a:rPr lang="en-CA" dirty="0" smtClean="0"/>
              <a:t>The LRAC curve is composed of the lower segments of ATC1 and ATC2</a:t>
            </a:r>
            <a:endParaRPr lang="en-CA" dirty="0"/>
          </a:p>
        </p:txBody>
      </p:sp>
      <p:sp>
        <p:nvSpPr>
          <p:cNvPr id="9" name="TextBox 8"/>
          <p:cNvSpPr txBox="1"/>
          <p:nvPr/>
        </p:nvSpPr>
        <p:spPr>
          <a:xfrm>
            <a:off x="539552" y="1700808"/>
            <a:ext cx="1872208" cy="923330"/>
          </a:xfrm>
          <a:prstGeom prst="rect">
            <a:avLst/>
          </a:prstGeom>
          <a:noFill/>
        </p:spPr>
        <p:txBody>
          <a:bodyPr wrap="square" rtlCol="0">
            <a:spAutoFit/>
          </a:bodyPr>
          <a:lstStyle/>
          <a:p>
            <a:r>
              <a:rPr lang="en-CA" dirty="0" smtClean="0"/>
              <a:t>Example based on data in Table 8.3 in text</a:t>
            </a:r>
            <a:endParaRPr lang="en-CA" dirty="0"/>
          </a:p>
        </p:txBody>
      </p:sp>
    </p:spTree>
    <p:extLst>
      <p:ext uri="{BB962C8B-B14F-4D97-AF65-F5344CB8AC3E}">
        <p14:creationId xmlns:p14="http://schemas.microsoft.com/office/powerpoint/2010/main" val="2753805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332656"/>
            <a:ext cx="8229600" cy="990600"/>
          </a:xfrm>
        </p:spPr>
        <p:txBody>
          <a:bodyPr>
            <a:normAutofit/>
          </a:bodyPr>
          <a:lstStyle/>
          <a:p>
            <a:r>
              <a:rPr lang="en-US" sz="3600" dirty="0" smtClean="0">
                <a:solidFill>
                  <a:srgbClr val="FF7D19"/>
                </a:solidFill>
              </a:rPr>
              <a:t>Returns to Scale and LR Cost</a:t>
            </a:r>
            <a:endParaRPr lang="en-US" sz="3600" dirty="0">
              <a:solidFill>
                <a:srgbClr val="FF7D19"/>
              </a:solidFill>
            </a:endParaRPr>
          </a:p>
        </p:txBody>
      </p:sp>
      <p:cxnSp>
        <p:nvCxnSpPr>
          <p:cNvPr id="8" name="Straight Connector 7"/>
          <p:cNvCxnSpPr/>
          <p:nvPr/>
        </p:nvCxnSpPr>
        <p:spPr>
          <a:xfrm rot="5400000">
            <a:off x="-792596" y="3336957"/>
            <a:ext cx="3672408" cy="0"/>
          </a:xfrm>
          <a:prstGeom prst="line">
            <a:avLst/>
          </a:prstGeom>
          <a:ln w="25400">
            <a:solidFill>
              <a:schemeClr val="tx1"/>
            </a:solidFill>
          </a:ln>
        </p:spPr>
        <p:style>
          <a:lnRef idx="3">
            <a:schemeClr val="accent1"/>
          </a:lnRef>
          <a:fillRef idx="0">
            <a:schemeClr val="accent1"/>
          </a:fillRef>
          <a:effectRef idx="2">
            <a:schemeClr val="accent1"/>
          </a:effectRef>
          <a:fontRef idx="minor">
            <a:schemeClr val="tx1"/>
          </a:fontRef>
        </p:style>
      </p:cxnSp>
      <p:cxnSp>
        <p:nvCxnSpPr>
          <p:cNvPr id="10" name="Straight Connector 9"/>
          <p:cNvCxnSpPr/>
          <p:nvPr/>
        </p:nvCxnSpPr>
        <p:spPr>
          <a:xfrm>
            <a:off x="1043608" y="5173161"/>
            <a:ext cx="6336704" cy="0"/>
          </a:xfrm>
          <a:prstGeom prst="line">
            <a:avLst/>
          </a:prstGeom>
          <a:ln w="25400">
            <a:solidFill>
              <a:schemeClr val="tx1"/>
            </a:solidFill>
          </a:ln>
        </p:spPr>
        <p:style>
          <a:lnRef idx="3">
            <a:schemeClr val="accent1"/>
          </a:lnRef>
          <a:fillRef idx="0">
            <a:schemeClr val="accent1"/>
          </a:fillRef>
          <a:effectRef idx="2">
            <a:schemeClr val="accent1"/>
          </a:effectRef>
          <a:fontRef idx="minor">
            <a:schemeClr val="tx1"/>
          </a:fontRef>
        </p:style>
      </p:cxnSp>
      <p:cxnSp>
        <p:nvCxnSpPr>
          <p:cNvPr id="13" name="Straight Connector 12"/>
          <p:cNvCxnSpPr/>
          <p:nvPr/>
        </p:nvCxnSpPr>
        <p:spPr>
          <a:xfrm rot="16200000" flipH="1">
            <a:off x="1007604" y="2328845"/>
            <a:ext cx="1728192" cy="1656184"/>
          </a:xfrm>
          <a:prstGeom prst="line">
            <a:avLst/>
          </a:prstGeom>
          <a:ln w="38100">
            <a:solidFill>
              <a:srgbClr val="FF0000"/>
            </a:solidFill>
          </a:ln>
        </p:spPr>
        <p:style>
          <a:lnRef idx="3">
            <a:schemeClr val="dk1"/>
          </a:lnRef>
          <a:fillRef idx="0">
            <a:schemeClr val="dk1"/>
          </a:fillRef>
          <a:effectRef idx="2">
            <a:schemeClr val="dk1"/>
          </a:effectRef>
          <a:fontRef idx="minor">
            <a:schemeClr val="tx1"/>
          </a:fontRef>
        </p:style>
      </p:cxnSp>
      <p:cxnSp>
        <p:nvCxnSpPr>
          <p:cNvPr id="15" name="Straight Connector 14"/>
          <p:cNvCxnSpPr/>
          <p:nvPr/>
        </p:nvCxnSpPr>
        <p:spPr>
          <a:xfrm>
            <a:off x="2699792" y="4021033"/>
            <a:ext cx="2520280" cy="0"/>
          </a:xfrm>
          <a:prstGeom prst="line">
            <a:avLst/>
          </a:prstGeom>
          <a:ln w="38100">
            <a:solidFill>
              <a:srgbClr val="FF0000"/>
            </a:solidFill>
          </a:ln>
        </p:spPr>
        <p:style>
          <a:lnRef idx="3">
            <a:schemeClr val="dk1"/>
          </a:lnRef>
          <a:fillRef idx="0">
            <a:schemeClr val="dk1"/>
          </a:fillRef>
          <a:effectRef idx="2">
            <a:schemeClr val="dk1"/>
          </a:effectRef>
          <a:fontRef idx="minor">
            <a:schemeClr val="tx1"/>
          </a:fontRef>
        </p:style>
      </p:cxnSp>
      <p:cxnSp>
        <p:nvCxnSpPr>
          <p:cNvPr id="20" name="Straight Connector 19"/>
          <p:cNvCxnSpPr/>
          <p:nvPr/>
        </p:nvCxnSpPr>
        <p:spPr>
          <a:xfrm flipV="1">
            <a:off x="5220072" y="2292841"/>
            <a:ext cx="1800200" cy="1728192"/>
          </a:xfrm>
          <a:prstGeom prst="line">
            <a:avLst/>
          </a:prstGeom>
          <a:ln w="38100">
            <a:solidFill>
              <a:srgbClr val="FF0000"/>
            </a:solidFill>
          </a:ln>
        </p:spPr>
        <p:style>
          <a:lnRef idx="3">
            <a:schemeClr val="dk1"/>
          </a:lnRef>
          <a:fillRef idx="0">
            <a:schemeClr val="dk1"/>
          </a:fillRef>
          <a:effectRef idx="2">
            <a:schemeClr val="dk1"/>
          </a:effectRef>
          <a:fontRef idx="minor">
            <a:schemeClr val="tx1"/>
          </a:fontRef>
        </p:style>
      </p:cxnSp>
      <p:sp>
        <p:nvSpPr>
          <p:cNvPr id="23" name="TextBox 22"/>
          <p:cNvSpPr txBox="1"/>
          <p:nvPr/>
        </p:nvSpPr>
        <p:spPr>
          <a:xfrm rot="2768078">
            <a:off x="3104153" y="2596842"/>
            <a:ext cx="650825" cy="400110"/>
          </a:xfrm>
          <a:prstGeom prst="rect">
            <a:avLst/>
          </a:prstGeom>
          <a:noFill/>
        </p:spPr>
        <p:txBody>
          <a:bodyPr wrap="square" rtlCol="0">
            <a:spAutoFit/>
          </a:bodyPr>
          <a:lstStyle/>
          <a:p>
            <a:r>
              <a:rPr lang="en-US" sz="2000" i="1" dirty="0" smtClean="0">
                <a:latin typeface="+mj-lt"/>
              </a:rPr>
              <a:t>IRS</a:t>
            </a:r>
            <a:endParaRPr lang="en-US" sz="2000" i="1" dirty="0">
              <a:latin typeface="+mj-lt"/>
            </a:endParaRPr>
          </a:p>
        </p:txBody>
      </p:sp>
      <p:sp>
        <p:nvSpPr>
          <p:cNvPr id="24" name="TextBox 23"/>
          <p:cNvSpPr txBox="1"/>
          <p:nvPr/>
        </p:nvSpPr>
        <p:spPr>
          <a:xfrm>
            <a:off x="5669893" y="3539094"/>
            <a:ext cx="728084" cy="400110"/>
          </a:xfrm>
          <a:prstGeom prst="rect">
            <a:avLst/>
          </a:prstGeom>
          <a:noFill/>
        </p:spPr>
        <p:txBody>
          <a:bodyPr wrap="none" rtlCol="0">
            <a:spAutoFit/>
          </a:bodyPr>
          <a:lstStyle/>
          <a:p>
            <a:r>
              <a:rPr lang="en-US" sz="2000" i="1" dirty="0" smtClean="0">
                <a:latin typeface="+mj-lt"/>
              </a:rPr>
              <a:t>CRS</a:t>
            </a:r>
            <a:endParaRPr lang="en-US" sz="2000" i="1" dirty="0">
              <a:latin typeface="+mj-lt"/>
            </a:endParaRPr>
          </a:p>
        </p:txBody>
      </p:sp>
      <p:sp>
        <p:nvSpPr>
          <p:cNvPr id="34" name="TextBox 33"/>
          <p:cNvSpPr txBox="1"/>
          <p:nvPr/>
        </p:nvSpPr>
        <p:spPr>
          <a:xfrm rot="18890486">
            <a:off x="7342817" y="3011082"/>
            <a:ext cx="728084" cy="400110"/>
          </a:xfrm>
          <a:prstGeom prst="rect">
            <a:avLst/>
          </a:prstGeom>
          <a:noFill/>
        </p:spPr>
        <p:txBody>
          <a:bodyPr wrap="none" rtlCol="0">
            <a:spAutoFit/>
          </a:bodyPr>
          <a:lstStyle/>
          <a:p>
            <a:r>
              <a:rPr lang="en-US" sz="2000" i="1" dirty="0" smtClean="0">
                <a:latin typeface="+mj-lt"/>
              </a:rPr>
              <a:t>DRS</a:t>
            </a:r>
            <a:endParaRPr lang="en-US" sz="2000" i="1" dirty="0">
              <a:latin typeface="+mj-lt"/>
            </a:endParaRPr>
          </a:p>
        </p:txBody>
      </p:sp>
      <p:sp>
        <p:nvSpPr>
          <p:cNvPr id="35" name="TextBox 34"/>
          <p:cNvSpPr txBox="1"/>
          <p:nvPr/>
        </p:nvSpPr>
        <p:spPr>
          <a:xfrm>
            <a:off x="467544" y="1644769"/>
            <a:ext cx="504056" cy="461665"/>
          </a:xfrm>
          <a:prstGeom prst="rect">
            <a:avLst/>
          </a:prstGeom>
          <a:noFill/>
        </p:spPr>
        <p:txBody>
          <a:bodyPr wrap="square" rtlCol="0">
            <a:spAutoFit/>
          </a:bodyPr>
          <a:lstStyle/>
          <a:p>
            <a:r>
              <a:rPr lang="en-US" sz="2400" dirty="0" smtClean="0">
                <a:latin typeface="+mj-lt"/>
              </a:rPr>
              <a:t>$</a:t>
            </a:r>
            <a:endParaRPr lang="en-US" sz="2400" dirty="0">
              <a:latin typeface="+mj-lt"/>
            </a:endParaRPr>
          </a:p>
        </p:txBody>
      </p:sp>
      <p:sp>
        <p:nvSpPr>
          <p:cNvPr id="36" name="TextBox 35"/>
          <p:cNvSpPr txBox="1"/>
          <p:nvPr/>
        </p:nvSpPr>
        <p:spPr>
          <a:xfrm>
            <a:off x="6397977" y="5343599"/>
            <a:ext cx="1107996" cy="461665"/>
          </a:xfrm>
          <a:prstGeom prst="rect">
            <a:avLst/>
          </a:prstGeom>
          <a:noFill/>
        </p:spPr>
        <p:txBody>
          <a:bodyPr wrap="none" rtlCol="0">
            <a:spAutoFit/>
          </a:bodyPr>
          <a:lstStyle/>
          <a:p>
            <a:r>
              <a:rPr lang="en-US" sz="2400" dirty="0" smtClean="0">
                <a:latin typeface="+mj-lt"/>
              </a:rPr>
              <a:t>Output</a:t>
            </a:r>
            <a:endParaRPr lang="en-US" sz="2400" dirty="0">
              <a:latin typeface="+mj-lt"/>
            </a:endParaRPr>
          </a:p>
        </p:txBody>
      </p:sp>
      <p:sp>
        <p:nvSpPr>
          <p:cNvPr id="37" name="TextBox 36"/>
          <p:cNvSpPr txBox="1"/>
          <p:nvPr/>
        </p:nvSpPr>
        <p:spPr>
          <a:xfrm>
            <a:off x="1331640" y="3580766"/>
            <a:ext cx="922047" cy="400110"/>
          </a:xfrm>
          <a:prstGeom prst="rect">
            <a:avLst/>
          </a:prstGeom>
          <a:noFill/>
        </p:spPr>
        <p:txBody>
          <a:bodyPr wrap="none" rtlCol="0">
            <a:spAutoFit/>
          </a:bodyPr>
          <a:lstStyle/>
          <a:p>
            <a:r>
              <a:rPr lang="en-US" sz="2000" dirty="0" smtClean="0">
                <a:latin typeface="+mj-lt"/>
              </a:rPr>
              <a:t>LRMC</a:t>
            </a:r>
            <a:endParaRPr lang="en-US" sz="2000" dirty="0">
              <a:latin typeface="+mj-lt"/>
            </a:endParaRPr>
          </a:p>
        </p:txBody>
      </p:sp>
      <p:sp>
        <p:nvSpPr>
          <p:cNvPr id="46" name="Arc 45"/>
          <p:cNvSpPr/>
          <p:nvPr/>
        </p:nvSpPr>
        <p:spPr>
          <a:xfrm rot="8034583">
            <a:off x="2948655" y="-1781718"/>
            <a:ext cx="5638271" cy="5707767"/>
          </a:xfrm>
          <a:prstGeom prst="arc">
            <a:avLst>
              <a:gd name="adj1" fmla="val 16141834"/>
              <a:gd name="adj2" fmla="val 1063305"/>
            </a:avLst>
          </a:prstGeom>
          <a:ln w="38100">
            <a:solidFill>
              <a:srgbClr val="C00000"/>
            </a:solidFill>
          </a:ln>
        </p:spPr>
        <p:style>
          <a:lnRef idx="3">
            <a:schemeClr val="accent1"/>
          </a:lnRef>
          <a:fillRef idx="0">
            <a:schemeClr val="accent1"/>
          </a:fillRef>
          <a:effectRef idx="2">
            <a:schemeClr val="accent1"/>
          </a:effectRef>
          <a:fontRef idx="minor">
            <a:schemeClr val="tx1"/>
          </a:fontRef>
        </p:style>
        <p:txBody>
          <a:bodyPr rtlCol="0" anchor="ctr"/>
          <a:lstStyle/>
          <a:p>
            <a:pPr algn="ctr"/>
            <a:endParaRPr lang="en-US"/>
          </a:p>
        </p:txBody>
      </p:sp>
      <p:graphicFrame>
        <p:nvGraphicFramePr>
          <p:cNvPr id="39" name="Diagram 38"/>
          <p:cNvGraphicFramePr/>
          <p:nvPr>
            <p:extLst>
              <p:ext uri="{D42A27DB-BD31-4B8C-83A1-F6EECF244321}">
                <p14:modId xmlns:p14="http://schemas.microsoft.com/office/powerpoint/2010/main" val="1443255653"/>
              </p:ext>
            </p:extLst>
          </p:nvPr>
        </p:nvGraphicFramePr>
        <p:xfrm>
          <a:off x="3851920" y="1284729"/>
          <a:ext cx="2592288" cy="12961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7" name="TextBox 46"/>
          <p:cNvSpPr txBox="1"/>
          <p:nvPr/>
        </p:nvSpPr>
        <p:spPr>
          <a:xfrm>
            <a:off x="7480396" y="2092786"/>
            <a:ext cx="870751" cy="400110"/>
          </a:xfrm>
          <a:prstGeom prst="rect">
            <a:avLst/>
          </a:prstGeom>
          <a:noFill/>
        </p:spPr>
        <p:txBody>
          <a:bodyPr wrap="none" rtlCol="0">
            <a:spAutoFit/>
          </a:bodyPr>
          <a:lstStyle/>
          <a:p>
            <a:r>
              <a:rPr lang="en-US" sz="2000" dirty="0" smtClean="0">
                <a:latin typeface="+mj-lt"/>
              </a:rPr>
              <a:t>LRAC</a:t>
            </a:r>
            <a:endParaRPr lang="en-US" sz="2000" dirty="0">
              <a:latin typeface="+mj-lt"/>
            </a:endParaRPr>
          </a:p>
        </p:txBody>
      </p:sp>
      <p:sp>
        <p:nvSpPr>
          <p:cNvPr id="6" name="TextBox 5"/>
          <p:cNvSpPr txBox="1"/>
          <p:nvPr/>
        </p:nvSpPr>
        <p:spPr>
          <a:xfrm>
            <a:off x="4572000" y="4237057"/>
            <a:ext cx="2908396" cy="646331"/>
          </a:xfrm>
          <a:prstGeom prst="rect">
            <a:avLst/>
          </a:prstGeom>
          <a:noFill/>
        </p:spPr>
        <p:txBody>
          <a:bodyPr wrap="square" rtlCol="0">
            <a:spAutoFit/>
          </a:bodyPr>
          <a:lstStyle/>
          <a:p>
            <a:r>
              <a:rPr lang="en-US" dirty="0" smtClean="0"/>
              <a:t>Consider a LRMC with three linear segments</a:t>
            </a:r>
            <a:endParaRPr lang="en-CA" dirty="0"/>
          </a:p>
        </p:txBody>
      </p:sp>
      <p:sp>
        <p:nvSpPr>
          <p:cNvPr id="4" name="TextBox 3"/>
          <p:cNvSpPr txBox="1"/>
          <p:nvPr/>
        </p:nvSpPr>
        <p:spPr>
          <a:xfrm>
            <a:off x="597345" y="5897597"/>
            <a:ext cx="7560840" cy="369332"/>
          </a:xfrm>
          <a:prstGeom prst="rect">
            <a:avLst/>
          </a:prstGeom>
          <a:noFill/>
        </p:spPr>
        <p:txBody>
          <a:bodyPr wrap="square" rtlCol="0">
            <a:spAutoFit/>
          </a:bodyPr>
          <a:lstStyle/>
          <a:p>
            <a:r>
              <a:rPr lang="en-CA" dirty="0" smtClean="0"/>
              <a:t>CRS occur at minimum of LRAC; do not be confused by the LRMC</a:t>
            </a: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6"/>
                                        </p:tgtEl>
                                        <p:attrNameLst>
                                          <p:attrName>style.visibility</p:attrName>
                                        </p:attrNameLst>
                                      </p:cBhvr>
                                      <p:to>
                                        <p:strVal val="visible"/>
                                      </p:to>
                                    </p:set>
                                  </p:childTnLst>
                                </p:cTn>
                              </p:par>
                              <p:par>
                                <p:cTn id="15" presetID="10" presetClass="entr" presetSubtype="0" fill="hold" grpId="0" nodeType="withEffect">
                                  <p:stCondLst>
                                    <p:cond delay="0"/>
                                  </p:stCondLst>
                                  <p:childTnLst>
                                    <p:set>
                                      <p:cBhvr>
                                        <p:cTn id="16" dur="1" fill="hold">
                                          <p:stCondLst>
                                            <p:cond delay="0"/>
                                          </p:stCondLst>
                                        </p:cTn>
                                        <p:tgtEl>
                                          <p:spTgt spid="47"/>
                                        </p:tgtEl>
                                        <p:attrNameLst>
                                          <p:attrName>style.visibility</p:attrName>
                                        </p:attrNameLst>
                                      </p:cBhvr>
                                      <p:to>
                                        <p:strVal val="visible"/>
                                      </p:to>
                                    </p:set>
                                    <p:animEffect transition="in" filter="fade">
                                      <p:cBhvr>
                                        <p:cTn id="17" dur="2000"/>
                                        <p:tgtEl>
                                          <p:spTgt spid="47"/>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34"/>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24"/>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34" grpId="0"/>
      <p:bldP spid="46" grpId="0" animBg="1"/>
      <p:bldGraphic spid="39" grpId="0">
        <p:bldAsOne/>
      </p:bldGraphic>
      <p:bldP spid="47" grpId="0"/>
      <p:bldP spid="6" grpId="0"/>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395536" y="404664"/>
            <a:ext cx="8229600" cy="807368"/>
          </a:xfrm>
        </p:spPr>
        <p:txBody>
          <a:bodyPr>
            <a:normAutofit/>
          </a:bodyPr>
          <a:lstStyle/>
          <a:p>
            <a:r>
              <a:rPr lang="en-US" sz="3600" dirty="0">
                <a:solidFill>
                  <a:srgbClr val="FF7D19"/>
                </a:solidFill>
              </a:rPr>
              <a:t>Production and Costs</a:t>
            </a:r>
          </a:p>
        </p:txBody>
      </p:sp>
      <p:sp>
        <p:nvSpPr>
          <p:cNvPr id="91139" name="Rectangle 3"/>
          <p:cNvSpPr>
            <a:spLocks noGrp="1" noChangeArrowheads="1"/>
          </p:cNvSpPr>
          <p:nvPr>
            <p:ph idx="1"/>
          </p:nvPr>
        </p:nvSpPr>
        <p:spPr>
          <a:xfrm>
            <a:off x="323528" y="1124744"/>
            <a:ext cx="8229600" cy="5256584"/>
          </a:xfrm>
        </p:spPr>
        <p:txBody>
          <a:bodyPr>
            <a:noAutofit/>
          </a:bodyPr>
          <a:lstStyle/>
          <a:p>
            <a:r>
              <a:rPr lang="en-US" sz="2000" i="1" dirty="0">
                <a:solidFill>
                  <a:srgbClr val="3E5D78"/>
                </a:solidFill>
                <a:effectLst>
                  <a:outerShdw blurRad="38100" dist="38100" dir="2700000" algn="tl">
                    <a:srgbClr val="000000">
                      <a:alpha val="43137"/>
                    </a:srgbClr>
                  </a:outerShdw>
                </a:effectLst>
              </a:rPr>
              <a:t>Technological Change and </a:t>
            </a:r>
            <a:r>
              <a:rPr lang="en-US" sz="2000" i="1" dirty="0" smtClean="0">
                <a:solidFill>
                  <a:srgbClr val="3E5D78"/>
                </a:solidFill>
                <a:effectLst>
                  <a:outerShdw blurRad="38100" dist="38100" dir="2700000" algn="tl">
                    <a:srgbClr val="000000">
                      <a:alpha val="43137"/>
                    </a:srgbClr>
                  </a:outerShdw>
                </a:effectLst>
              </a:rPr>
              <a:t>Globalization</a:t>
            </a:r>
          </a:p>
          <a:p>
            <a:pPr lvl="1"/>
            <a:r>
              <a:rPr lang="en-US" dirty="0" smtClean="0"/>
              <a:t>Reduce costs and increase the point of minimum efficient scale – graphically this shifts the minimum of the LRAC rightwards and downwards </a:t>
            </a:r>
            <a:r>
              <a:rPr lang="en-US" i="1" dirty="0"/>
              <a:t> </a:t>
            </a:r>
            <a:r>
              <a:rPr lang="en-US" i="1" dirty="0" smtClean="0"/>
              <a:t>                                              </a:t>
            </a:r>
            <a:r>
              <a:rPr lang="en-US" i="1" dirty="0" smtClean="0">
                <a:solidFill>
                  <a:srgbClr val="3E5D78"/>
                </a:solidFill>
              </a:rPr>
              <a:t>illustration next slide…</a:t>
            </a:r>
          </a:p>
          <a:p>
            <a:pPr marL="274320" lvl="1" indent="0">
              <a:buNone/>
            </a:pPr>
            <a:endParaRPr lang="en-US" dirty="0"/>
          </a:p>
          <a:p>
            <a:r>
              <a:rPr lang="en-US" sz="2000" i="1" dirty="0">
                <a:solidFill>
                  <a:srgbClr val="3E5D78"/>
                </a:solidFill>
                <a:effectLst>
                  <a:outerShdw blurRad="38100" dist="38100" dir="2700000" algn="tl">
                    <a:srgbClr val="000000">
                      <a:alpha val="43137"/>
                    </a:srgbClr>
                  </a:outerShdw>
                </a:effectLst>
              </a:rPr>
              <a:t>Clusters and </a:t>
            </a:r>
            <a:r>
              <a:rPr lang="en-US" sz="2000" i="1" dirty="0" smtClean="0">
                <a:solidFill>
                  <a:srgbClr val="3E5D78"/>
                </a:solidFill>
                <a:effectLst>
                  <a:outerShdw blurRad="38100" dist="38100" dir="2700000" algn="tl">
                    <a:srgbClr val="000000">
                      <a:alpha val="43137"/>
                    </a:srgbClr>
                  </a:outerShdw>
                </a:effectLst>
              </a:rPr>
              <a:t>Externalities</a:t>
            </a:r>
          </a:p>
          <a:p>
            <a:pPr lvl="1"/>
            <a:r>
              <a:rPr lang="en-US" dirty="0" smtClean="0"/>
              <a:t>Groups of like firms or workers exchanging information and ideas e.g. Silicon Valley</a:t>
            </a:r>
          </a:p>
          <a:p>
            <a:pPr marL="274320" lvl="1" indent="0">
              <a:buNone/>
            </a:pPr>
            <a:endParaRPr lang="en-US" sz="1200" dirty="0"/>
          </a:p>
          <a:p>
            <a:r>
              <a:rPr lang="en-US" sz="2000" i="1" dirty="0">
                <a:solidFill>
                  <a:srgbClr val="3E5D78"/>
                </a:solidFill>
                <a:effectLst>
                  <a:outerShdw blurRad="38100" dist="38100" dir="2700000" algn="tl">
                    <a:srgbClr val="000000">
                      <a:alpha val="43137"/>
                    </a:srgbClr>
                  </a:outerShdw>
                </a:effectLst>
              </a:rPr>
              <a:t>Learning by </a:t>
            </a:r>
            <a:r>
              <a:rPr lang="en-US" sz="2000" i="1" dirty="0" smtClean="0">
                <a:solidFill>
                  <a:srgbClr val="3E5D78"/>
                </a:solidFill>
                <a:effectLst>
                  <a:outerShdw blurRad="38100" dist="38100" dir="2700000" algn="tl">
                    <a:srgbClr val="000000">
                      <a:alpha val="43137"/>
                    </a:srgbClr>
                  </a:outerShdw>
                </a:effectLst>
              </a:rPr>
              <a:t>Doing</a:t>
            </a:r>
          </a:p>
          <a:p>
            <a:pPr lvl="1"/>
            <a:r>
              <a:rPr lang="en-US" dirty="0" smtClean="0"/>
              <a:t>Costs decline over time due to learning: incumbents have a cost advantage</a:t>
            </a:r>
          </a:p>
          <a:p>
            <a:pPr marL="274320" lvl="1" indent="0">
              <a:buNone/>
            </a:pPr>
            <a:endParaRPr lang="en-US" sz="1100" dirty="0"/>
          </a:p>
          <a:p>
            <a:r>
              <a:rPr lang="en-US" sz="2000" i="1" dirty="0">
                <a:solidFill>
                  <a:srgbClr val="3E5D78"/>
                </a:solidFill>
                <a:effectLst>
                  <a:outerShdw blurRad="38100" dist="38100" dir="2700000" algn="tl">
                    <a:srgbClr val="000000">
                      <a:alpha val="43137"/>
                    </a:srgbClr>
                  </a:outerShdw>
                </a:effectLst>
              </a:rPr>
              <a:t>Economics of </a:t>
            </a:r>
            <a:r>
              <a:rPr lang="en-US" sz="2000" i="1" dirty="0" smtClean="0">
                <a:solidFill>
                  <a:srgbClr val="3E5D78"/>
                </a:solidFill>
                <a:effectLst>
                  <a:outerShdw blurRad="38100" dist="38100" dir="2700000" algn="tl">
                    <a:srgbClr val="000000">
                      <a:alpha val="43137"/>
                    </a:srgbClr>
                  </a:outerShdw>
                </a:effectLst>
              </a:rPr>
              <a:t>Scope</a:t>
            </a:r>
          </a:p>
          <a:p>
            <a:pPr lvl="1"/>
            <a:r>
              <a:rPr lang="en-US" dirty="0" smtClean="0"/>
              <a:t>Multiproduct supply may be less costly than single product supply</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113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1139">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91139">
                                            <p:txEl>
                                              <p:pRg st="3" end="3"/>
                                            </p:txEl>
                                          </p:spTgt>
                                        </p:tgtEl>
                                        <p:attrNameLst>
                                          <p:attrName>style.visibility</p:attrName>
                                        </p:attrNameLst>
                                      </p:cBhvr>
                                      <p:to>
                                        <p:strVal val="visible"/>
                                      </p:to>
                                    </p:set>
                                    <p:animEffect transition="in" filter="wipe(up)">
                                      <p:cBhvr>
                                        <p:cTn id="13" dur="500"/>
                                        <p:tgtEl>
                                          <p:spTgt spid="91139">
                                            <p:txEl>
                                              <p:pRg st="3" end="3"/>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91139">
                                            <p:txEl>
                                              <p:pRg st="4" end="4"/>
                                            </p:txEl>
                                          </p:spTgt>
                                        </p:tgtEl>
                                        <p:attrNameLst>
                                          <p:attrName>style.visibility</p:attrName>
                                        </p:attrNameLst>
                                      </p:cBhvr>
                                      <p:to>
                                        <p:strVal val="visible"/>
                                      </p:to>
                                    </p:set>
                                    <p:animEffect transition="in" filter="wipe(up)">
                                      <p:cBhvr>
                                        <p:cTn id="16" dur="500"/>
                                        <p:tgtEl>
                                          <p:spTgt spid="91139">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91139">
                                            <p:txEl>
                                              <p:pRg st="6" end="6"/>
                                            </p:txEl>
                                          </p:spTgt>
                                        </p:tgtEl>
                                        <p:attrNameLst>
                                          <p:attrName>style.visibility</p:attrName>
                                        </p:attrNameLst>
                                      </p:cBhvr>
                                      <p:to>
                                        <p:strVal val="visible"/>
                                      </p:to>
                                    </p:set>
                                    <p:animEffect transition="in" filter="wipe(up)">
                                      <p:cBhvr>
                                        <p:cTn id="21" dur="500"/>
                                        <p:tgtEl>
                                          <p:spTgt spid="91139">
                                            <p:txEl>
                                              <p:pRg st="6" end="6"/>
                                            </p:txEl>
                                          </p:spTgt>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91139">
                                            <p:txEl>
                                              <p:pRg st="7" end="7"/>
                                            </p:txEl>
                                          </p:spTgt>
                                        </p:tgtEl>
                                        <p:attrNameLst>
                                          <p:attrName>style.visibility</p:attrName>
                                        </p:attrNameLst>
                                      </p:cBhvr>
                                      <p:to>
                                        <p:strVal val="visible"/>
                                      </p:to>
                                    </p:set>
                                    <p:animEffect transition="in" filter="wipe(up)">
                                      <p:cBhvr>
                                        <p:cTn id="24" dur="500"/>
                                        <p:tgtEl>
                                          <p:spTgt spid="91139">
                                            <p:txEl>
                                              <p:pRg st="7" end="7"/>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91139">
                                            <p:txEl>
                                              <p:pRg st="9" end="9"/>
                                            </p:txEl>
                                          </p:spTgt>
                                        </p:tgtEl>
                                        <p:attrNameLst>
                                          <p:attrName>style.visibility</p:attrName>
                                        </p:attrNameLst>
                                      </p:cBhvr>
                                      <p:to>
                                        <p:strVal val="visible"/>
                                      </p:to>
                                    </p:set>
                                    <p:animEffect transition="in" filter="wipe(up)">
                                      <p:cBhvr>
                                        <p:cTn id="29" dur="500"/>
                                        <p:tgtEl>
                                          <p:spTgt spid="91139">
                                            <p:txEl>
                                              <p:pRg st="9" end="9"/>
                                            </p:txEl>
                                          </p:spTgt>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91139">
                                            <p:txEl>
                                              <p:pRg st="10" end="10"/>
                                            </p:txEl>
                                          </p:spTgt>
                                        </p:tgtEl>
                                        <p:attrNameLst>
                                          <p:attrName>style.visibility</p:attrName>
                                        </p:attrNameLst>
                                      </p:cBhvr>
                                      <p:to>
                                        <p:strVal val="visible"/>
                                      </p:to>
                                    </p:set>
                                    <p:animEffect transition="in" filter="wipe(up)">
                                      <p:cBhvr>
                                        <p:cTn id="32" dur="500"/>
                                        <p:tgtEl>
                                          <p:spTgt spid="9113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39"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Line 4"/>
          <p:cNvSpPr>
            <a:spLocks noChangeShapeType="1"/>
          </p:cNvSpPr>
          <p:nvPr/>
        </p:nvSpPr>
        <p:spPr bwMode="auto">
          <a:xfrm>
            <a:off x="611188" y="1326911"/>
            <a:ext cx="0" cy="403225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075" name="Line 5"/>
          <p:cNvSpPr>
            <a:spLocks noChangeShapeType="1"/>
          </p:cNvSpPr>
          <p:nvPr/>
        </p:nvSpPr>
        <p:spPr bwMode="auto">
          <a:xfrm>
            <a:off x="611188" y="5354054"/>
            <a:ext cx="6769124"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076" name="Freeform 10"/>
          <p:cNvSpPr>
            <a:spLocks/>
          </p:cNvSpPr>
          <p:nvPr/>
        </p:nvSpPr>
        <p:spPr bwMode="auto">
          <a:xfrm>
            <a:off x="1763639" y="3068638"/>
            <a:ext cx="4710025" cy="688735"/>
          </a:xfrm>
          <a:custGeom>
            <a:avLst/>
            <a:gdLst>
              <a:gd name="T0" fmla="*/ 0 w 3221"/>
              <a:gd name="T1" fmla="*/ 0 h 975"/>
              <a:gd name="T2" fmla="*/ 2484948 w 3221"/>
              <a:gd name="T3" fmla="*/ 770880 h 975"/>
              <a:gd name="T4" fmla="*/ 5040313 w 3221"/>
              <a:gd name="T5" fmla="*/ 346769 h 975"/>
              <a:gd name="T6" fmla="*/ 0 60000 65536"/>
              <a:gd name="T7" fmla="*/ 0 60000 65536"/>
              <a:gd name="T8" fmla="*/ 0 60000 65536"/>
            </a:gdLst>
            <a:ahLst/>
            <a:cxnLst>
              <a:cxn ang="T6">
                <a:pos x="T0" y="T1"/>
              </a:cxn>
              <a:cxn ang="T7">
                <a:pos x="T2" y="T3"/>
              </a:cxn>
              <a:cxn ang="T8">
                <a:pos x="T4" y="T5"/>
              </a:cxn>
            </a:cxnLst>
            <a:rect l="0" t="0" r="r" b="b"/>
            <a:pathLst>
              <a:path w="3221" h="975">
                <a:moveTo>
                  <a:pt x="0" y="0"/>
                </a:moveTo>
                <a:cubicBezTo>
                  <a:pt x="525" y="419"/>
                  <a:pt x="1051" y="839"/>
                  <a:pt x="1588" y="907"/>
                </a:cubicBezTo>
                <a:cubicBezTo>
                  <a:pt x="2125" y="975"/>
                  <a:pt x="2949" y="491"/>
                  <a:pt x="3221" y="408"/>
                </a:cubicBezTo>
              </a:path>
            </a:pathLst>
          </a:custGeom>
          <a:noFill/>
          <a:ln w="38100">
            <a:solidFill>
              <a:srgbClr val="C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077" name="Freeform 11"/>
          <p:cNvSpPr>
            <a:spLocks/>
          </p:cNvSpPr>
          <p:nvPr/>
        </p:nvSpPr>
        <p:spPr bwMode="auto">
          <a:xfrm>
            <a:off x="1979713" y="3429000"/>
            <a:ext cx="4752528" cy="699340"/>
          </a:xfrm>
          <a:custGeom>
            <a:avLst/>
            <a:gdLst>
              <a:gd name="T0" fmla="*/ 0 w 3221"/>
              <a:gd name="T1" fmla="*/ 0 h 975"/>
              <a:gd name="T2" fmla="*/ 2556170 w 3221"/>
              <a:gd name="T3" fmla="*/ 770880 h 975"/>
              <a:gd name="T4" fmla="*/ 5184775 w 3221"/>
              <a:gd name="T5" fmla="*/ 346769 h 975"/>
              <a:gd name="T6" fmla="*/ 0 60000 65536"/>
              <a:gd name="T7" fmla="*/ 0 60000 65536"/>
              <a:gd name="T8" fmla="*/ 0 60000 65536"/>
            </a:gdLst>
            <a:ahLst/>
            <a:cxnLst>
              <a:cxn ang="T6">
                <a:pos x="T0" y="T1"/>
              </a:cxn>
              <a:cxn ang="T7">
                <a:pos x="T2" y="T3"/>
              </a:cxn>
              <a:cxn ang="T8">
                <a:pos x="T4" y="T5"/>
              </a:cxn>
            </a:cxnLst>
            <a:rect l="0" t="0" r="r" b="b"/>
            <a:pathLst>
              <a:path w="3221" h="975">
                <a:moveTo>
                  <a:pt x="0" y="0"/>
                </a:moveTo>
                <a:cubicBezTo>
                  <a:pt x="525" y="419"/>
                  <a:pt x="1051" y="839"/>
                  <a:pt x="1588" y="907"/>
                </a:cubicBezTo>
                <a:cubicBezTo>
                  <a:pt x="2125" y="975"/>
                  <a:pt x="2949" y="491"/>
                  <a:pt x="3221" y="408"/>
                </a:cubicBezTo>
              </a:path>
            </a:pathLst>
          </a:custGeom>
          <a:noFill/>
          <a:ln w="38100" cap="flat">
            <a:solidFill>
              <a:srgbClr val="C00000"/>
            </a:solidFill>
            <a:prstDash val="sys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078" name="Text Box 12"/>
          <p:cNvSpPr txBox="1">
            <a:spLocks noChangeArrowheads="1"/>
          </p:cNvSpPr>
          <p:nvPr/>
        </p:nvSpPr>
        <p:spPr bwMode="auto">
          <a:xfrm>
            <a:off x="611188" y="548680"/>
            <a:ext cx="7129164"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spcBef>
                <a:spcPct val="50000"/>
              </a:spcBef>
            </a:pPr>
            <a:r>
              <a:rPr lang="en-US" sz="3600" b="1" dirty="0">
                <a:solidFill>
                  <a:srgbClr val="FF7D19"/>
                </a:solidFill>
              </a:rPr>
              <a:t>T</a:t>
            </a:r>
            <a:r>
              <a:rPr lang="en-US" sz="3600" b="1" dirty="0" smtClean="0">
                <a:solidFill>
                  <a:srgbClr val="FF7D19"/>
                </a:solidFill>
              </a:rPr>
              <a:t>echnological </a:t>
            </a:r>
            <a:r>
              <a:rPr lang="en-US" sz="3600" b="1" dirty="0">
                <a:solidFill>
                  <a:srgbClr val="FF7D19"/>
                </a:solidFill>
              </a:rPr>
              <a:t>C</a:t>
            </a:r>
            <a:r>
              <a:rPr lang="en-US" sz="3600" b="1" dirty="0" smtClean="0">
                <a:solidFill>
                  <a:srgbClr val="FF7D19"/>
                </a:solidFill>
              </a:rPr>
              <a:t>hange and the LAC</a:t>
            </a:r>
            <a:endParaRPr lang="en-US" sz="3600" b="1" dirty="0">
              <a:solidFill>
                <a:srgbClr val="FF7D19"/>
              </a:solidFill>
            </a:endParaRPr>
          </a:p>
        </p:txBody>
      </p:sp>
      <p:sp>
        <p:nvSpPr>
          <p:cNvPr id="3079" name="Text Box 13"/>
          <p:cNvSpPr txBox="1">
            <a:spLocks noChangeArrowheads="1"/>
          </p:cNvSpPr>
          <p:nvPr/>
        </p:nvSpPr>
        <p:spPr bwMode="auto">
          <a:xfrm>
            <a:off x="6456183" y="4953944"/>
            <a:ext cx="113307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spcBef>
                <a:spcPct val="50000"/>
              </a:spcBef>
            </a:pPr>
            <a:r>
              <a:rPr lang="en-US" sz="2000" dirty="0"/>
              <a:t>Output</a:t>
            </a:r>
          </a:p>
        </p:txBody>
      </p:sp>
      <p:sp>
        <p:nvSpPr>
          <p:cNvPr id="3080" name="Text Box 14"/>
          <p:cNvSpPr txBox="1">
            <a:spLocks noChangeArrowheads="1"/>
          </p:cNvSpPr>
          <p:nvPr/>
        </p:nvSpPr>
        <p:spPr bwMode="auto">
          <a:xfrm>
            <a:off x="755576" y="1516857"/>
            <a:ext cx="100806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spcBef>
                <a:spcPct val="50000"/>
              </a:spcBef>
            </a:pPr>
            <a:r>
              <a:rPr lang="en-US" sz="2000" dirty="0"/>
              <a:t>Cost ($)</a:t>
            </a:r>
          </a:p>
        </p:txBody>
      </p:sp>
      <p:sp>
        <p:nvSpPr>
          <p:cNvPr id="3081" name="Text Box 15"/>
          <p:cNvSpPr txBox="1">
            <a:spLocks noChangeArrowheads="1"/>
          </p:cNvSpPr>
          <p:nvPr/>
        </p:nvSpPr>
        <p:spPr bwMode="auto">
          <a:xfrm>
            <a:off x="3603730" y="2742362"/>
            <a:ext cx="2912485"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spcBef>
                <a:spcPct val="50000"/>
              </a:spcBef>
            </a:pPr>
            <a:r>
              <a:rPr lang="en-US" sz="1600" dirty="0" smtClean="0"/>
              <a:t>LRAC </a:t>
            </a:r>
            <a:r>
              <a:rPr lang="en-US" sz="1600" dirty="0"/>
              <a:t>pre technological change</a:t>
            </a:r>
          </a:p>
        </p:txBody>
      </p:sp>
      <p:sp>
        <p:nvSpPr>
          <p:cNvPr id="3082" name="Text Box 16"/>
          <p:cNvSpPr txBox="1">
            <a:spLocks noChangeArrowheads="1"/>
          </p:cNvSpPr>
          <p:nvPr/>
        </p:nvSpPr>
        <p:spPr bwMode="auto">
          <a:xfrm>
            <a:off x="4067175" y="4487416"/>
            <a:ext cx="338455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spcBef>
                <a:spcPct val="50000"/>
              </a:spcBef>
            </a:pPr>
            <a:r>
              <a:rPr lang="en-US" sz="1800" dirty="0" smtClean="0"/>
              <a:t>LRAC </a:t>
            </a:r>
            <a:r>
              <a:rPr lang="en-US" sz="1800" dirty="0"/>
              <a:t>post technological change</a:t>
            </a:r>
          </a:p>
        </p:txBody>
      </p:sp>
      <p:sp>
        <p:nvSpPr>
          <p:cNvPr id="3083" name="Line 18"/>
          <p:cNvSpPr>
            <a:spLocks noChangeShapeType="1"/>
          </p:cNvSpPr>
          <p:nvPr/>
        </p:nvSpPr>
        <p:spPr bwMode="auto">
          <a:xfrm flipH="1" flipV="1">
            <a:off x="5949681" y="4039813"/>
            <a:ext cx="144463" cy="431800"/>
          </a:xfrm>
          <a:prstGeom prst="line">
            <a:avLst/>
          </a:prstGeom>
          <a:noFill/>
          <a:ln w="158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084" name="Text Box 19"/>
          <p:cNvSpPr txBox="1">
            <a:spLocks noChangeArrowheads="1"/>
          </p:cNvSpPr>
          <p:nvPr/>
        </p:nvSpPr>
        <p:spPr bwMode="auto">
          <a:xfrm>
            <a:off x="1763639" y="5529893"/>
            <a:ext cx="5616673" cy="1015663"/>
          </a:xfrm>
          <a:prstGeom prst="rect">
            <a:avLst/>
          </a:prstGeom>
          <a:solidFill>
            <a:schemeClr val="accent4">
              <a:lumMod val="60000"/>
              <a:lumOff val="40000"/>
            </a:schemeClr>
          </a:solidFill>
          <a:ln>
            <a:noFill/>
          </a:ln>
          <a:effectLs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spcBef>
                <a:spcPct val="50000"/>
              </a:spcBef>
            </a:pPr>
            <a:r>
              <a:rPr lang="en-US" sz="2000" dirty="0">
                <a:solidFill>
                  <a:schemeClr val="bg1"/>
                </a:solidFill>
              </a:rPr>
              <a:t>Technological change reduces the unit production cost for any output produced and may also increase the </a:t>
            </a:r>
            <a:r>
              <a:rPr lang="en-US" sz="2000" dirty="0" smtClean="0">
                <a:solidFill>
                  <a:schemeClr val="bg1"/>
                </a:solidFill>
              </a:rPr>
              <a:t>minimum </a:t>
            </a:r>
            <a:r>
              <a:rPr lang="en-US" sz="2000" dirty="0">
                <a:solidFill>
                  <a:schemeClr val="bg1"/>
                </a:solidFill>
              </a:rPr>
              <a:t>efficient </a:t>
            </a:r>
            <a:r>
              <a:rPr lang="en-US" sz="2000" dirty="0" smtClean="0">
                <a:solidFill>
                  <a:schemeClr val="bg1"/>
                </a:solidFill>
              </a:rPr>
              <a:t>scale </a:t>
            </a:r>
            <a:r>
              <a:rPr lang="en-US" sz="2000" dirty="0">
                <a:solidFill>
                  <a:schemeClr val="bg1"/>
                </a:solidFill>
              </a:rPr>
              <a:t>(MES) threshold.</a:t>
            </a:r>
          </a:p>
        </p:txBody>
      </p:sp>
      <p:sp>
        <p:nvSpPr>
          <p:cNvPr id="3085" name="Text Box 20"/>
          <p:cNvSpPr txBox="1">
            <a:spLocks noChangeArrowheads="1"/>
          </p:cNvSpPr>
          <p:nvPr/>
        </p:nvSpPr>
        <p:spPr bwMode="auto">
          <a:xfrm>
            <a:off x="1259607" y="4076700"/>
            <a:ext cx="179992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spcBef>
                <a:spcPct val="50000"/>
              </a:spcBef>
            </a:pPr>
            <a:r>
              <a:rPr lang="en-US" sz="1800" dirty="0"/>
              <a:t>MES increases</a:t>
            </a:r>
          </a:p>
        </p:txBody>
      </p:sp>
      <p:sp>
        <p:nvSpPr>
          <p:cNvPr id="3086" name="Line 21"/>
          <p:cNvSpPr>
            <a:spLocks noChangeShapeType="1"/>
          </p:cNvSpPr>
          <p:nvPr/>
        </p:nvSpPr>
        <p:spPr bwMode="auto">
          <a:xfrm flipV="1">
            <a:off x="2946909" y="3778669"/>
            <a:ext cx="1120266" cy="586955"/>
          </a:xfrm>
          <a:prstGeom prst="line">
            <a:avLst/>
          </a:prstGeom>
          <a:noFill/>
          <a:ln w="158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087" name="Line 22"/>
          <p:cNvSpPr>
            <a:spLocks noChangeShapeType="1"/>
          </p:cNvSpPr>
          <p:nvPr/>
        </p:nvSpPr>
        <p:spPr bwMode="auto">
          <a:xfrm flipV="1">
            <a:off x="3062662" y="4160028"/>
            <a:ext cx="1221133" cy="215900"/>
          </a:xfrm>
          <a:prstGeom prst="line">
            <a:avLst/>
          </a:prstGeom>
          <a:noFill/>
          <a:ln w="158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3088" name="Line 23"/>
          <p:cNvSpPr>
            <a:spLocks noChangeShapeType="1"/>
          </p:cNvSpPr>
          <p:nvPr/>
        </p:nvSpPr>
        <p:spPr bwMode="auto">
          <a:xfrm>
            <a:off x="6300192" y="3068638"/>
            <a:ext cx="0" cy="215900"/>
          </a:xfrm>
          <a:prstGeom prst="line">
            <a:avLst/>
          </a:prstGeom>
          <a:noFill/>
          <a:ln w="158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Tree>
    <p:extLst>
      <p:ext uri="{BB962C8B-B14F-4D97-AF65-F5344CB8AC3E}">
        <p14:creationId xmlns:p14="http://schemas.microsoft.com/office/powerpoint/2010/main" val="1107520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08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08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8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08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08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0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7" grpId="0" animBg="1"/>
      <p:bldP spid="3082" grpId="0"/>
      <p:bldP spid="3083" grpId="0" animBg="1"/>
      <p:bldP spid="3084" grpId="0" animBg="1"/>
      <p:bldP spid="3085" grpId="0"/>
      <p:bldP spid="3086" grpId="0" animBg="1"/>
      <p:bldP spid="308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solidFill>
                  <a:srgbClr val="FF7D19"/>
                </a:solidFill>
              </a:rPr>
              <a:t>Chapter Summary</a:t>
            </a:r>
            <a:endParaRPr lang="en-CA" sz="3600" dirty="0">
              <a:solidFill>
                <a:srgbClr val="FF7D19"/>
              </a:solidFill>
            </a:endParaRPr>
          </a:p>
        </p:txBody>
      </p:sp>
      <p:sp>
        <p:nvSpPr>
          <p:cNvPr id="7" name="Rectangle 3"/>
          <p:cNvSpPr>
            <a:spLocks noGrp="1" noChangeArrowheads="1"/>
          </p:cNvSpPr>
          <p:nvPr>
            <p:ph idx="1"/>
          </p:nvPr>
        </p:nvSpPr>
        <p:spPr>
          <a:xfrm>
            <a:off x="467544" y="1484784"/>
            <a:ext cx="8229600" cy="4876800"/>
          </a:xfrm>
        </p:spPr>
        <p:txBody>
          <a:bodyPr>
            <a:normAutofit/>
          </a:bodyPr>
          <a:lstStyle/>
          <a:p>
            <a:r>
              <a:rPr lang="en-US" sz="2000" dirty="0"/>
              <a:t>Short-run production relationship</a:t>
            </a:r>
          </a:p>
          <a:p>
            <a:pPr lvl="1"/>
            <a:r>
              <a:rPr lang="en-US" i="1" dirty="0">
                <a:solidFill>
                  <a:srgbClr val="3E5D78"/>
                </a:solidFill>
                <a:effectLst>
                  <a:outerShdw blurRad="38100" dist="38100" dir="2700000" algn="tl">
                    <a:srgbClr val="000000">
                      <a:alpha val="43137"/>
                    </a:srgbClr>
                  </a:outerShdw>
                </a:effectLst>
              </a:rPr>
              <a:t>TP, </a:t>
            </a:r>
            <a:r>
              <a:rPr lang="en-US" i="1" dirty="0" smtClean="0">
                <a:solidFill>
                  <a:srgbClr val="3E5D78"/>
                </a:solidFill>
                <a:effectLst>
                  <a:outerShdw blurRad="38100" dist="38100" dir="2700000" algn="tl">
                    <a:srgbClr val="000000">
                      <a:alpha val="43137"/>
                    </a:srgbClr>
                  </a:outerShdw>
                </a:effectLst>
              </a:rPr>
              <a:t>AP </a:t>
            </a:r>
            <a:r>
              <a:rPr lang="en-US" dirty="0"/>
              <a:t>and</a:t>
            </a:r>
            <a:r>
              <a:rPr lang="en-US" i="1" dirty="0">
                <a:solidFill>
                  <a:srgbClr val="3E5D78"/>
                </a:solidFill>
                <a:effectLst>
                  <a:outerShdw blurRad="38100" dist="38100" dir="2700000" algn="tl">
                    <a:srgbClr val="000000">
                      <a:alpha val="43137"/>
                    </a:srgbClr>
                  </a:outerShdw>
                </a:effectLst>
              </a:rPr>
              <a:t> </a:t>
            </a:r>
            <a:r>
              <a:rPr lang="en-US" i="1" dirty="0" smtClean="0">
                <a:solidFill>
                  <a:srgbClr val="3E5D78"/>
                </a:solidFill>
                <a:effectLst>
                  <a:outerShdw blurRad="38100" dist="38100" dir="2700000" algn="tl">
                    <a:srgbClr val="000000">
                      <a:alpha val="43137"/>
                    </a:srgbClr>
                  </a:outerShdw>
                </a:effectLst>
              </a:rPr>
              <a:t>MP</a:t>
            </a:r>
          </a:p>
          <a:p>
            <a:pPr marL="274320" lvl="1" indent="0">
              <a:buNone/>
            </a:pPr>
            <a:endParaRPr lang="en-US" i="1" dirty="0">
              <a:solidFill>
                <a:schemeClr val="accent1"/>
              </a:solidFill>
              <a:effectLst>
                <a:outerShdw blurRad="38100" dist="38100" dir="2700000" algn="tl">
                  <a:srgbClr val="000000">
                    <a:alpha val="43137"/>
                  </a:srgbClr>
                </a:outerShdw>
              </a:effectLst>
            </a:endParaRPr>
          </a:p>
          <a:p>
            <a:r>
              <a:rPr lang="en-US" sz="2000" dirty="0"/>
              <a:t>Short-run costs</a:t>
            </a:r>
          </a:p>
          <a:p>
            <a:pPr lvl="1"/>
            <a:r>
              <a:rPr lang="en-US" i="1" dirty="0">
                <a:solidFill>
                  <a:srgbClr val="3E5D78"/>
                </a:solidFill>
                <a:effectLst>
                  <a:outerShdw blurRad="38100" dist="38100" dir="2700000" algn="tl">
                    <a:srgbClr val="000000">
                      <a:alpha val="43137"/>
                    </a:srgbClr>
                  </a:outerShdw>
                </a:effectLst>
              </a:rPr>
              <a:t>TC</a:t>
            </a:r>
            <a:r>
              <a:rPr lang="en-US" dirty="0"/>
              <a:t> is the sum of </a:t>
            </a:r>
            <a:r>
              <a:rPr lang="en-US" i="1" dirty="0">
                <a:solidFill>
                  <a:srgbClr val="3E5D78"/>
                </a:solidFill>
                <a:effectLst>
                  <a:outerShdw blurRad="38100" dist="38100" dir="2700000" algn="tl">
                    <a:srgbClr val="000000">
                      <a:alpha val="43137"/>
                    </a:srgbClr>
                  </a:outerShdw>
                </a:effectLst>
              </a:rPr>
              <a:t>FC</a:t>
            </a:r>
            <a:r>
              <a:rPr lang="en-US" dirty="0">
                <a:effectLst>
                  <a:outerShdw blurRad="38100" dist="38100" dir="2700000" algn="tl">
                    <a:srgbClr val="000000">
                      <a:alpha val="43137"/>
                    </a:srgbClr>
                  </a:outerShdw>
                </a:effectLst>
              </a:rPr>
              <a:t> </a:t>
            </a:r>
            <a:r>
              <a:rPr lang="en-US" dirty="0"/>
              <a:t>and </a:t>
            </a:r>
            <a:r>
              <a:rPr lang="en-US" i="1" dirty="0">
                <a:solidFill>
                  <a:srgbClr val="3E5D78"/>
                </a:solidFill>
                <a:effectLst>
                  <a:outerShdw blurRad="38100" dist="38100" dir="2700000" algn="tl">
                    <a:srgbClr val="000000">
                      <a:alpha val="43137"/>
                    </a:srgbClr>
                  </a:outerShdw>
                </a:effectLst>
              </a:rPr>
              <a:t>VC</a:t>
            </a:r>
          </a:p>
          <a:p>
            <a:pPr lvl="1"/>
            <a:r>
              <a:rPr lang="en-US" i="1" dirty="0" smtClean="0">
                <a:solidFill>
                  <a:srgbClr val="3E5D78"/>
                </a:solidFill>
                <a:effectLst>
                  <a:outerShdw blurRad="38100" dist="38100" dir="2700000" algn="tl">
                    <a:srgbClr val="000000">
                      <a:alpha val="43137"/>
                    </a:srgbClr>
                  </a:outerShdw>
                </a:effectLst>
              </a:rPr>
              <a:t>ATC</a:t>
            </a:r>
            <a:r>
              <a:rPr lang="en-US" dirty="0" smtClean="0"/>
              <a:t> </a:t>
            </a:r>
            <a:r>
              <a:rPr lang="en-US" dirty="0"/>
              <a:t>is U-shaped, and is the</a:t>
            </a:r>
            <a:r>
              <a:rPr lang="en-US" b="1" i="1" dirty="0">
                <a:effectLst>
                  <a:outerShdw blurRad="38100" dist="38100" dir="2700000" algn="tl">
                    <a:srgbClr val="000000"/>
                  </a:outerShdw>
                </a:effectLst>
              </a:rPr>
              <a:t> </a:t>
            </a:r>
            <a:r>
              <a:rPr lang="en-US" dirty="0"/>
              <a:t>sum</a:t>
            </a:r>
            <a:r>
              <a:rPr lang="en-US" b="1" dirty="0"/>
              <a:t> </a:t>
            </a:r>
            <a:r>
              <a:rPr lang="en-US" dirty="0"/>
              <a:t>of </a:t>
            </a:r>
            <a:r>
              <a:rPr lang="en-US" i="1" dirty="0">
                <a:solidFill>
                  <a:srgbClr val="3E5D78"/>
                </a:solidFill>
                <a:effectLst>
                  <a:outerShdw blurRad="38100" dist="38100" dir="2700000" algn="tl">
                    <a:srgbClr val="000000">
                      <a:alpha val="43137"/>
                    </a:srgbClr>
                  </a:outerShdw>
                </a:effectLst>
              </a:rPr>
              <a:t>AFC</a:t>
            </a:r>
            <a:r>
              <a:rPr lang="en-US" dirty="0">
                <a:effectLst>
                  <a:outerShdw blurRad="38100" dist="38100" dir="2700000" algn="tl">
                    <a:srgbClr val="000000">
                      <a:alpha val="43137"/>
                    </a:srgbClr>
                  </a:outerShdw>
                </a:effectLst>
              </a:rPr>
              <a:t> </a:t>
            </a:r>
            <a:r>
              <a:rPr lang="en-US" dirty="0"/>
              <a:t>and </a:t>
            </a:r>
            <a:r>
              <a:rPr lang="en-US" i="1" dirty="0">
                <a:solidFill>
                  <a:srgbClr val="3E5D78"/>
                </a:solidFill>
                <a:effectLst>
                  <a:outerShdw blurRad="38100" dist="38100" dir="2700000" algn="tl">
                    <a:srgbClr val="000000">
                      <a:alpha val="43137"/>
                    </a:srgbClr>
                  </a:outerShdw>
                </a:effectLst>
              </a:rPr>
              <a:t>AVC</a:t>
            </a:r>
          </a:p>
          <a:p>
            <a:pPr lvl="1"/>
            <a:r>
              <a:rPr lang="en-US" i="1" dirty="0">
                <a:solidFill>
                  <a:srgbClr val="3E5D78"/>
                </a:solidFill>
                <a:effectLst>
                  <a:outerShdw blurRad="38100" dist="38100" dir="2700000" algn="tl">
                    <a:srgbClr val="000000">
                      <a:alpha val="43137"/>
                    </a:srgbClr>
                  </a:outerShdw>
                </a:effectLst>
              </a:rPr>
              <a:t>MC</a:t>
            </a:r>
            <a:r>
              <a:rPr lang="en-US" dirty="0"/>
              <a:t> defines the increment in total </a:t>
            </a:r>
            <a:r>
              <a:rPr lang="en-US" dirty="0" smtClean="0"/>
              <a:t>(or variable) cost </a:t>
            </a:r>
            <a:r>
              <a:rPr lang="en-US" dirty="0"/>
              <a:t>caused by a unit change in </a:t>
            </a:r>
            <a:r>
              <a:rPr lang="en-US" dirty="0" smtClean="0"/>
              <a:t>output</a:t>
            </a:r>
          </a:p>
          <a:p>
            <a:pPr lvl="1"/>
            <a:endParaRPr lang="en-US" dirty="0"/>
          </a:p>
          <a:p>
            <a:r>
              <a:rPr lang="en-US" sz="2000" dirty="0"/>
              <a:t>The </a:t>
            </a:r>
            <a:r>
              <a:rPr lang="en-US" sz="2000" i="1" dirty="0">
                <a:solidFill>
                  <a:srgbClr val="3E5D78"/>
                </a:solidFill>
                <a:effectLst>
                  <a:outerShdw blurRad="38100" dist="38100" dir="2700000" algn="tl">
                    <a:srgbClr val="000000">
                      <a:alpha val="43137"/>
                    </a:srgbClr>
                  </a:outerShdw>
                </a:effectLst>
              </a:rPr>
              <a:t>long-run average cost</a:t>
            </a:r>
            <a:r>
              <a:rPr lang="en-US" sz="2000" dirty="0"/>
              <a:t> is the envelope of all short-run cost curves</a:t>
            </a:r>
          </a:p>
        </p:txBody>
      </p:sp>
    </p:spTree>
    <p:extLst>
      <p:ext uri="{BB962C8B-B14F-4D97-AF65-F5344CB8AC3E}">
        <p14:creationId xmlns:p14="http://schemas.microsoft.com/office/powerpoint/2010/main" val="2040546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slide(fromTop)">
                                      <p:cBhvr>
                                        <p:cTn id="7" dur="500"/>
                                        <p:tgtEl>
                                          <p:spTgt spid="7">
                                            <p:txEl>
                                              <p:pRg st="0" end="0"/>
                                            </p:txEl>
                                          </p:spTgt>
                                        </p:tgtEl>
                                      </p:cBhvr>
                                    </p:animEffect>
                                  </p:childTnLst>
                                </p:cTn>
                              </p:par>
                            </p:childTnLst>
                          </p:cTn>
                        </p:par>
                        <p:par>
                          <p:cTn id="8" fill="hold">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Effect transition="in" filter="slide(fromTop)">
                                      <p:cBhvr>
                                        <p:cTn id="11" dur="500"/>
                                        <p:tgtEl>
                                          <p:spTgt spid="7">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2" presetClass="entr" presetSubtype="1" fill="hold" grpId="0" nodeType="clickEffect">
                                  <p:stCondLst>
                                    <p:cond delay="0"/>
                                  </p:stCondLst>
                                  <p:childTnLst>
                                    <p:set>
                                      <p:cBhvr>
                                        <p:cTn id="15" dur="1" fill="hold">
                                          <p:stCondLst>
                                            <p:cond delay="0"/>
                                          </p:stCondLst>
                                        </p:cTn>
                                        <p:tgtEl>
                                          <p:spTgt spid="7">
                                            <p:txEl>
                                              <p:pRg st="3" end="3"/>
                                            </p:txEl>
                                          </p:spTgt>
                                        </p:tgtEl>
                                        <p:attrNameLst>
                                          <p:attrName>style.visibility</p:attrName>
                                        </p:attrNameLst>
                                      </p:cBhvr>
                                      <p:to>
                                        <p:strVal val="visible"/>
                                      </p:to>
                                    </p:set>
                                    <p:animEffect transition="in" filter="slide(fromTop)">
                                      <p:cBhvr>
                                        <p:cTn id="16" dur="500"/>
                                        <p:tgtEl>
                                          <p:spTgt spid="7">
                                            <p:txEl>
                                              <p:pRg st="3" end="3"/>
                                            </p:txEl>
                                          </p:spTgt>
                                        </p:tgtEl>
                                      </p:cBhvr>
                                    </p:animEffect>
                                  </p:childTnLst>
                                </p:cTn>
                              </p:par>
                            </p:childTnLst>
                          </p:cTn>
                        </p:par>
                        <p:par>
                          <p:cTn id="17" fill="hold">
                            <p:stCondLst>
                              <p:cond delay="500"/>
                            </p:stCondLst>
                            <p:childTnLst>
                              <p:par>
                                <p:cTn id="18" presetID="12" presetClass="entr" presetSubtype="1" fill="hold" grpId="0" nodeType="afterEffect">
                                  <p:stCondLst>
                                    <p:cond delay="0"/>
                                  </p:stCondLst>
                                  <p:childTnLst>
                                    <p:set>
                                      <p:cBhvr>
                                        <p:cTn id="19" dur="1" fill="hold">
                                          <p:stCondLst>
                                            <p:cond delay="0"/>
                                          </p:stCondLst>
                                        </p:cTn>
                                        <p:tgtEl>
                                          <p:spTgt spid="7">
                                            <p:txEl>
                                              <p:pRg st="4" end="4"/>
                                            </p:txEl>
                                          </p:spTgt>
                                        </p:tgtEl>
                                        <p:attrNameLst>
                                          <p:attrName>style.visibility</p:attrName>
                                        </p:attrNameLst>
                                      </p:cBhvr>
                                      <p:to>
                                        <p:strVal val="visible"/>
                                      </p:to>
                                    </p:set>
                                    <p:animEffect transition="in" filter="slide(fromTop)">
                                      <p:cBhvr>
                                        <p:cTn id="20" dur="500"/>
                                        <p:tgtEl>
                                          <p:spTgt spid="7">
                                            <p:txEl>
                                              <p:pRg st="4" end="4"/>
                                            </p:txEl>
                                          </p:spTgt>
                                        </p:tgtEl>
                                      </p:cBhvr>
                                    </p:animEffect>
                                  </p:childTnLst>
                                </p:cTn>
                              </p:par>
                            </p:childTnLst>
                          </p:cTn>
                        </p:par>
                        <p:par>
                          <p:cTn id="21" fill="hold">
                            <p:stCondLst>
                              <p:cond delay="1000"/>
                            </p:stCondLst>
                            <p:childTnLst>
                              <p:par>
                                <p:cTn id="22" presetID="12" presetClass="entr" presetSubtype="1" fill="hold" grpId="0" nodeType="afterEffect">
                                  <p:stCondLst>
                                    <p:cond delay="0"/>
                                  </p:stCondLst>
                                  <p:childTnLst>
                                    <p:set>
                                      <p:cBhvr>
                                        <p:cTn id="23" dur="1" fill="hold">
                                          <p:stCondLst>
                                            <p:cond delay="0"/>
                                          </p:stCondLst>
                                        </p:cTn>
                                        <p:tgtEl>
                                          <p:spTgt spid="7">
                                            <p:txEl>
                                              <p:pRg st="5" end="5"/>
                                            </p:txEl>
                                          </p:spTgt>
                                        </p:tgtEl>
                                        <p:attrNameLst>
                                          <p:attrName>style.visibility</p:attrName>
                                        </p:attrNameLst>
                                      </p:cBhvr>
                                      <p:to>
                                        <p:strVal val="visible"/>
                                      </p:to>
                                    </p:set>
                                    <p:animEffect transition="in" filter="slide(fromTop)">
                                      <p:cBhvr>
                                        <p:cTn id="24" dur="500"/>
                                        <p:tgtEl>
                                          <p:spTgt spid="7">
                                            <p:txEl>
                                              <p:pRg st="5" end="5"/>
                                            </p:txEl>
                                          </p:spTgt>
                                        </p:tgtEl>
                                      </p:cBhvr>
                                    </p:animEffect>
                                  </p:childTnLst>
                                </p:cTn>
                              </p:par>
                            </p:childTnLst>
                          </p:cTn>
                        </p:par>
                        <p:par>
                          <p:cTn id="25" fill="hold">
                            <p:stCondLst>
                              <p:cond delay="1500"/>
                            </p:stCondLst>
                            <p:childTnLst>
                              <p:par>
                                <p:cTn id="26" presetID="12" presetClass="entr" presetSubtype="1" fill="hold" grpId="0" nodeType="afterEffect">
                                  <p:stCondLst>
                                    <p:cond delay="0"/>
                                  </p:stCondLst>
                                  <p:childTnLst>
                                    <p:set>
                                      <p:cBhvr>
                                        <p:cTn id="27" dur="1" fill="hold">
                                          <p:stCondLst>
                                            <p:cond delay="0"/>
                                          </p:stCondLst>
                                        </p:cTn>
                                        <p:tgtEl>
                                          <p:spTgt spid="7">
                                            <p:txEl>
                                              <p:pRg st="6" end="6"/>
                                            </p:txEl>
                                          </p:spTgt>
                                        </p:tgtEl>
                                        <p:attrNameLst>
                                          <p:attrName>style.visibility</p:attrName>
                                        </p:attrNameLst>
                                      </p:cBhvr>
                                      <p:to>
                                        <p:strVal val="visible"/>
                                      </p:to>
                                    </p:set>
                                    <p:animEffect transition="in" filter="slide(fromTop)">
                                      <p:cBhvr>
                                        <p:cTn id="28" dur="500"/>
                                        <p:tgtEl>
                                          <p:spTgt spid="7">
                                            <p:txEl>
                                              <p:pRg st="6" end="6"/>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1" fill="hold" grpId="0" nodeType="clickEffect">
                                  <p:stCondLst>
                                    <p:cond delay="0"/>
                                  </p:stCondLst>
                                  <p:childTnLst>
                                    <p:set>
                                      <p:cBhvr>
                                        <p:cTn id="32" dur="1" fill="hold">
                                          <p:stCondLst>
                                            <p:cond delay="0"/>
                                          </p:stCondLst>
                                        </p:cTn>
                                        <p:tgtEl>
                                          <p:spTgt spid="7">
                                            <p:txEl>
                                              <p:pRg st="8" end="8"/>
                                            </p:txEl>
                                          </p:spTgt>
                                        </p:tgtEl>
                                        <p:attrNameLst>
                                          <p:attrName>style.visibility</p:attrName>
                                        </p:attrNameLst>
                                      </p:cBhvr>
                                      <p:to>
                                        <p:strVal val="visible"/>
                                      </p:to>
                                    </p:set>
                                    <p:animEffect transition="in" filter="slide(fromTop)">
                                      <p:cBhvr>
                                        <p:cTn id="33" dur="500"/>
                                        <p:tgtEl>
                                          <p:spTgt spid="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solidFill>
                  <a:srgbClr val="FF7D19"/>
                </a:solidFill>
              </a:rPr>
              <a:t>Chapter Summary</a:t>
            </a:r>
            <a:endParaRPr lang="en-CA" sz="3600" dirty="0">
              <a:solidFill>
                <a:srgbClr val="FF7D19"/>
              </a:solidFill>
            </a:endParaRPr>
          </a:p>
        </p:txBody>
      </p:sp>
      <p:sp>
        <p:nvSpPr>
          <p:cNvPr id="7" name="Rectangle 3"/>
          <p:cNvSpPr>
            <a:spLocks noGrp="1" noChangeArrowheads="1"/>
          </p:cNvSpPr>
          <p:nvPr>
            <p:ph idx="1"/>
          </p:nvPr>
        </p:nvSpPr>
        <p:spPr>
          <a:xfrm>
            <a:off x="457200" y="1600200"/>
            <a:ext cx="8229600" cy="4349080"/>
          </a:xfrm>
        </p:spPr>
        <p:txBody>
          <a:bodyPr>
            <a:normAutofit/>
          </a:bodyPr>
          <a:lstStyle/>
          <a:p>
            <a:pPr>
              <a:lnSpc>
                <a:spcPct val="90000"/>
              </a:lnSpc>
            </a:pPr>
            <a:r>
              <a:rPr lang="en-US" sz="2000" i="1" dirty="0">
                <a:solidFill>
                  <a:srgbClr val="3E5D78"/>
                </a:solidFill>
                <a:effectLst>
                  <a:outerShdw blurRad="38100" dist="38100" dir="2700000" algn="tl">
                    <a:srgbClr val="000000">
                      <a:alpha val="43137"/>
                    </a:srgbClr>
                  </a:outerShdw>
                </a:effectLst>
              </a:rPr>
              <a:t>Returns to scale</a:t>
            </a:r>
          </a:p>
          <a:p>
            <a:pPr lvl="1">
              <a:lnSpc>
                <a:spcPct val="90000"/>
              </a:lnSpc>
            </a:pPr>
            <a:r>
              <a:rPr lang="en-US" dirty="0"/>
              <a:t>IRS, CRS, and </a:t>
            </a:r>
            <a:r>
              <a:rPr lang="en-US" dirty="0" smtClean="0"/>
              <a:t>DRS</a:t>
            </a:r>
          </a:p>
          <a:p>
            <a:pPr marL="274320" lvl="1" indent="0">
              <a:lnSpc>
                <a:spcPct val="90000"/>
              </a:lnSpc>
              <a:buNone/>
            </a:pPr>
            <a:endParaRPr lang="en-US" dirty="0"/>
          </a:p>
          <a:p>
            <a:pPr>
              <a:lnSpc>
                <a:spcPct val="90000"/>
              </a:lnSpc>
            </a:pPr>
            <a:r>
              <a:rPr lang="en-US" sz="2000" i="1" dirty="0">
                <a:solidFill>
                  <a:srgbClr val="3E5D78"/>
                </a:solidFill>
                <a:effectLst>
                  <a:outerShdw blurRad="38100" dist="38100" dir="2700000" algn="tl">
                    <a:srgbClr val="000000">
                      <a:alpha val="43137"/>
                    </a:srgbClr>
                  </a:outerShdw>
                </a:effectLst>
              </a:rPr>
              <a:t>Long-run average cost curves </a:t>
            </a:r>
            <a:r>
              <a:rPr lang="en-US" sz="2000" dirty="0"/>
              <a:t>are </a:t>
            </a:r>
            <a:r>
              <a:rPr lang="en-US" sz="2000" dirty="0" smtClean="0"/>
              <a:t>U-shaped</a:t>
            </a:r>
          </a:p>
          <a:p>
            <a:pPr marL="0" indent="0">
              <a:lnSpc>
                <a:spcPct val="90000"/>
              </a:lnSpc>
              <a:buNone/>
            </a:pPr>
            <a:endParaRPr lang="en-US" sz="2000" dirty="0"/>
          </a:p>
          <a:p>
            <a:pPr>
              <a:lnSpc>
                <a:spcPct val="90000"/>
              </a:lnSpc>
            </a:pPr>
            <a:r>
              <a:rPr lang="en-US" sz="2000" i="1" dirty="0">
                <a:solidFill>
                  <a:srgbClr val="3E5D78"/>
                </a:solidFill>
                <a:effectLst>
                  <a:outerShdw blurRad="38100" dist="38100" dir="2700000" algn="tl">
                    <a:srgbClr val="000000">
                      <a:alpha val="43137"/>
                    </a:srgbClr>
                  </a:outerShdw>
                </a:effectLst>
              </a:rPr>
              <a:t>Minimum efficient scale </a:t>
            </a:r>
            <a:r>
              <a:rPr lang="en-US" sz="2000" dirty="0"/>
              <a:t>defines a threshold scale of operation such that scale economies are almost </a:t>
            </a:r>
            <a:r>
              <a:rPr lang="en-US" sz="2000" dirty="0" smtClean="0"/>
              <a:t>exhausted</a:t>
            </a:r>
          </a:p>
          <a:p>
            <a:pPr marL="0" indent="0">
              <a:lnSpc>
                <a:spcPct val="90000"/>
              </a:lnSpc>
              <a:buNone/>
            </a:pPr>
            <a:endParaRPr lang="en-US" sz="2000" dirty="0"/>
          </a:p>
          <a:p>
            <a:pPr>
              <a:lnSpc>
                <a:spcPct val="90000"/>
              </a:lnSpc>
            </a:pPr>
            <a:r>
              <a:rPr lang="en-US" sz="2000" i="1" dirty="0">
                <a:solidFill>
                  <a:srgbClr val="3E5D78"/>
                </a:solidFill>
                <a:effectLst>
                  <a:outerShdw blurRad="38100" dist="38100" dir="2700000" algn="tl">
                    <a:srgbClr val="000000">
                      <a:alpha val="43137"/>
                    </a:srgbClr>
                  </a:outerShdw>
                </a:effectLst>
              </a:rPr>
              <a:t>Technological change</a:t>
            </a:r>
            <a:r>
              <a:rPr lang="en-US" sz="2000" i="1" dirty="0">
                <a:effectLst>
                  <a:outerShdw blurRad="38100" dist="38100" dir="2700000" algn="tl">
                    <a:srgbClr val="000000">
                      <a:alpha val="43137"/>
                    </a:srgbClr>
                  </a:outerShdw>
                </a:effectLst>
              </a:rPr>
              <a:t> </a:t>
            </a:r>
            <a:r>
              <a:rPr lang="en-US" sz="2000" dirty="0"/>
              <a:t>and </a:t>
            </a:r>
            <a:r>
              <a:rPr lang="en-US" sz="2000" i="1" dirty="0" smtClean="0">
                <a:solidFill>
                  <a:srgbClr val="3E5D78"/>
                </a:solidFill>
                <a:effectLst>
                  <a:outerShdw blurRad="38100" dist="38100" dir="2700000" algn="tl">
                    <a:srgbClr val="000000">
                      <a:alpha val="43137"/>
                    </a:srgbClr>
                  </a:outerShdw>
                </a:effectLst>
              </a:rPr>
              <a:t>globalization</a:t>
            </a:r>
          </a:p>
          <a:p>
            <a:pPr marL="0" indent="0">
              <a:lnSpc>
                <a:spcPct val="90000"/>
              </a:lnSpc>
              <a:buNone/>
            </a:pPr>
            <a:endParaRPr lang="en-US" sz="2000" i="1" dirty="0">
              <a:solidFill>
                <a:srgbClr val="3E5D78"/>
              </a:solidFill>
              <a:effectLst>
                <a:outerShdw blurRad="38100" dist="38100" dir="2700000" algn="tl">
                  <a:srgbClr val="000000"/>
                </a:outerShdw>
              </a:effectLst>
            </a:endParaRPr>
          </a:p>
          <a:p>
            <a:pPr>
              <a:lnSpc>
                <a:spcPct val="90000"/>
              </a:lnSpc>
            </a:pPr>
            <a:r>
              <a:rPr lang="en-US" sz="2000" i="1" dirty="0">
                <a:solidFill>
                  <a:srgbClr val="3E5D78"/>
                </a:solidFill>
                <a:effectLst>
                  <a:outerShdw blurRad="38100" dist="38100" dir="2700000" algn="tl">
                    <a:srgbClr val="000000">
                      <a:alpha val="43137"/>
                    </a:srgbClr>
                  </a:outerShdw>
                </a:effectLst>
              </a:rPr>
              <a:t>Clusters, learning by doing</a:t>
            </a:r>
            <a:r>
              <a:rPr lang="en-US" sz="2000" i="1" dirty="0">
                <a:solidFill>
                  <a:schemeClr val="accent5"/>
                </a:solidFill>
                <a:effectLst>
                  <a:outerShdw blurRad="38100" dist="38100" dir="2700000" algn="tl">
                    <a:srgbClr val="000000">
                      <a:alpha val="43137"/>
                    </a:srgbClr>
                  </a:outerShdw>
                </a:effectLst>
              </a:rPr>
              <a:t>,</a:t>
            </a:r>
            <a:r>
              <a:rPr lang="en-US" sz="2000" i="1" dirty="0">
                <a:effectLst>
                  <a:outerShdw blurRad="38100" dist="38100" dir="2700000" algn="tl">
                    <a:srgbClr val="000000">
                      <a:alpha val="43137"/>
                    </a:srgbClr>
                  </a:outerShdw>
                </a:effectLst>
              </a:rPr>
              <a:t> </a:t>
            </a:r>
            <a:r>
              <a:rPr lang="en-US" sz="2000" dirty="0"/>
              <a:t>and </a:t>
            </a:r>
            <a:r>
              <a:rPr lang="en-US" sz="2000" i="1" dirty="0">
                <a:solidFill>
                  <a:srgbClr val="3E5D78"/>
                </a:solidFill>
                <a:effectLst>
                  <a:outerShdw blurRad="38100" dist="38100" dir="2700000" algn="tl">
                    <a:srgbClr val="000000">
                      <a:alpha val="43137"/>
                    </a:srgbClr>
                  </a:outerShdw>
                </a:effectLst>
              </a:rPr>
              <a:t>economies of scope</a:t>
            </a:r>
          </a:p>
        </p:txBody>
      </p:sp>
    </p:spTree>
    <p:extLst>
      <p:ext uri="{BB962C8B-B14F-4D97-AF65-F5344CB8AC3E}">
        <p14:creationId xmlns:p14="http://schemas.microsoft.com/office/powerpoint/2010/main" val="3591261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slide(fromTop)">
                                      <p:cBhvr>
                                        <p:cTn id="7" dur="500"/>
                                        <p:tgtEl>
                                          <p:spTgt spid="7">
                                            <p:txEl>
                                              <p:pRg st="0" end="0"/>
                                            </p:txEl>
                                          </p:spTgt>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slide(fromTop)">
                                      <p:cBhvr>
                                        <p:cTn id="10" dur="500"/>
                                        <p:tgtEl>
                                          <p:spTgt spid="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2" presetClass="entr" presetSubtype="1" fill="hold" grpId="0" nodeType="click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animEffect transition="in" filter="slide(fromTop)">
                                      <p:cBhvr>
                                        <p:cTn id="15" dur="500"/>
                                        <p:tgtEl>
                                          <p:spTgt spid="7">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7">
                                            <p:txEl>
                                              <p:pRg st="5" end="5"/>
                                            </p:txEl>
                                          </p:spTgt>
                                        </p:tgtEl>
                                        <p:attrNameLst>
                                          <p:attrName>style.visibility</p:attrName>
                                        </p:attrNameLst>
                                      </p:cBhvr>
                                      <p:to>
                                        <p:strVal val="visible"/>
                                      </p:to>
                                    </p:set>
                                    <p:animEffect transition="in" filter="slide(fromTop)">
                                      <p:cBhvr>
                                        <p:cTn id="20" dur="500"/>
                                        <p:tgtEl>
                                          <p:spTgt spid="7">
                                            <p:txEl>
                                              <p:pRg st="5" end="5"/>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1" fill="hold" grpId="0" nodeType="clickEffect">
                                  <p:stCondLst>
                                    <p:cond delay="0"/>
                                  </p:stCondLst>
                                  <p:childTnLst>
                                    <p:set>
                                      <p:cBhvr>
                                        <p:cTn id="24" dur="1" fill="hold">
                                          <p:stCondLst>
                                            <p:cond delay="0"/>
                                          </p:stCondLst>
                                        </p:cTn>
                                        <p:tgtEl>
                                          <p:spTgt spid="7">
                                            <p:txEl>
                                              <p:pRg st="7" end="7"/>
                                            </p:txEl>
                                          </p:spTgt>
                                        </p:tgtEl>
                                        <p:attrNameLst>
                                          <p:attrName>style.visibility</p:attrName>
                                        </p:attrNameLst>
                                      </p:cBhvr>
                                      <p:to>
                                        <p:strVal val="visible"/>
                                      </p:to>
                                    </p:set>
                                    <p:animEffect transition="in" filter="slide(fromTop)">
                                      <p:cBhvr>
                                        <p:cTn id="25" dur="500"/>
                                        <p:tgtEl>
                                          <p:spTgt spid="7">
                                            <p:txEl>
                                              <p:pRg st="7" end="7"/>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2" presetClass="entr" presetSubtype="1" fill="hold" grpId="0" nodeType="clickEffect">
                                  <p:stCondLst>
                                    <p:cond delay="0"/>
                                  </p:stCondLst>
                                  <p:childTnLst>
                                    <p:set>
                                      <p:cBhvr>
                                        <p:cTn id="29" dur="1" fill="hold">
                                          <p:stCondLst>
                                            <p:cond delay="0"/>
                                          </p:stCondLst>
                                        </p:cTn>
                                        <p:tgtEl>
                                          <p:spTgt spid="7">
                                            <p:txEl>
                                              <p:pRg st="9" end="9"/>
                                            </p:txEl>
                                          </p:spTgt>
                                        </p:tgtEl>
                                        <p:attrNameLst>
                                          <p:attrName>style.visibility</p:attrName>
                                        </p:attrNameLst>
                                      </p:cBhvr>
                                      <p:to>
                                        <p:strVal val="visible"/>
                                      </p:to>
                                    </p:set>
                                    <p:animEffect transition="in" filter="slide(fromTop)">
                                      <p:cBhvr>
                                        <p:cTn id="30"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solidFill>
                  <a:srgbClr val="FF7D19"/>
                </a:solidFill>
              </a:rPr>
              <a:t>Advanced: Costs </a:t>
            </a:r>
            <a:r>
              <a:rPr lang="en-US" sz="3600" dirty="0">
                <a:solidFill>
                  <a:srgbClr val="FF7D19"/>
                </a:solidFill>
              </a:rPr>
              <a:t>in the Short Run</a:t>
            </a:r>
            <a:endParaRPr lang="en-CA" sz="3600" dirty="0">
              <a:solidFill>
                <a:srgbClr val="FF7D19"/>
              </a:solidFill>
            </a:endParaRPr>
          </a:p>
        </p:txBody>
      </p:sp>
      <p:sp>
        <p:nvSpPr>
          <p:cNvPr id="3" name="Content Placeholder 2"/>
          <p:cNvSpPr>
            <a:spLocks noGrp="1"/>
          </p:cNvSpPr>
          <p:nvPr>
            <p:ph idx="1"/>
          </p:nvPr>
        </p:nvSpPr>
        <p:spPr>
          <a:xfrm>
            <a:off x="467544" y="1340768"/>
            <a:ext cx="8229600" cy="4876800"/>
          </a:xfrm>
        </p:spPr>
        <p:txBody>
          <a:bodyPr>
            <a:normAutofit/>
          </a:bodyPr>
          <a:lstStyle/>
          <a:p>
            <a:pPr>
              <a:lnSpc>
                <a:spcPct val="120000"/>
              </a:lnSpc>
            </a:pPr>
            <a:r>
              <a:rPr lang="en-US" sz="2000" dirty="0">
                <a:solidFill>
                  <a:srgbClr val="3E5D78"/>
                </a:solidFill>
              </a:rPr>
              <a:t>The Average Relationship</a:t>
            </a:r>
          </a:p>
          <a:p>
            <a:pPr lvl="1">
              <a:lnSpc>
                <a:spcPct val="120000"/>
              </a:lnSpc>
            </a:pPr>
            <a:r>
              <a:rPr lang="en-US" i="1" dirty="0">
                <a:solidFill>
                  <a:srgbClr val="3E5D78"/>
                </a:solidFill>
                <a:effectLst>
                  <a:outerShdw blurRad="38100" dist="38100" dir="2700000" algn="tl">
                    <a:srgbClr val="000000">
                      <a:alpha val="43137"/>
                    </a:srgbClr>
                  </a:outerShdw>
                </a:effectLst>
              </a:rPr>
              <a:t>AVC</a:t>
            </a:r>
            <a:r>
              <a:rPr lang="en-US" dirty="0"/>
              <a:t> = Total Variable Cost/Q = wage bill/Q</a:t>
            </a:r>
          </a:p>
          <a:p>
            <a:pPr marL="274320" lvl="1" indent="0">
              <a:lnSpc>
                <a:spcPct val="120000"/>
              </a:lnSpc>
              <a:buNone/>
            </a:pPr>
            <a:r>
              <a:rPr lang="en-US" dirty="0" smtClean="0"/>
              <a:t>           </a:t>
            </a:r>
            <a:r>
              <a:rPr lang="en-US" dirty="0"/>
              <a:t>= </a:t>
            </a:r>
            <a:r>
              <a:rPr lang="en-US" dirty="0" smtClean="0"/>
              <a:t>(W </a:t>
            </a:r>
            <a:r>
              <a:rPr lang="en-US" dirty="0"/>
              <a:t>x </a:t>
            </a:r>
            <a:r>
              <a:rPr lang="en-US" dirty="0" smtClean="0"/>
              <a:t>L) </a:t>
            </a:r>
            <a:r>
              <a:rPr lang="en-US" dirty="0"/>
              <a:t>/Q = W x </a:t>
            </a:r>
            <a:r>
              <a:rPr lang="en-US" dirty="0" smtClean="0"/>
              <a:t>(L/Q) </a:t>
            </a:r>
            <a:r>
              <a:rPr lang="en-US" dirty="0"/>
              <a:t>= W x </a:t>
            </a:r>
            <a:r>
              <a:rPr lang="en-US" dirty="0" smtClean="0"/>
              <a:t>1/AP</a:t>
            </a:r>
            <a:r>
              <a:rPr lang="en-US" baseline="-25000" dirty="0" smtClean="0"/>
              <a:t>L</a:t>
            </a:r>
            <a:r>
              <a:rPr lang="en-US" dirty="0" smtClean="0"/>
              <a:t> </a:t>
            </a:r>
            <a:endParaRPr lang="en-US" dirty="0"/>
          </a:p>
          <a:p>
            <a:pPr marL="274320" lvl="1" indent="0">
              <a:lnSpc>
                <a:spcPct val="120000"/>
              </a:lnSpc>
              <a:buNone/>
            </a:pPr>
            <a:endParaRPr lang="en-US" dirty="0" smtClean="0"/>
          </a:p>
          <a:p>
            <a:pPr marL="274320" lvl="1" indent="0">
              <a:lnSpc>
                <a:spcPct val="120000"/>
              </a:lnSpc>
              <a:buNone/>
            </a:pPr>
            <a:r>
              <a:rPr lang="en-US" dirty="0" smtClean="0"/>
              <a:t>Hence: </a:t>
            </a:r>
          </a:p>
          <a:p>
            <a:pPr lvl="1">
              <a:lnSpc>
                <a:spcPct val="120000"/>
              </a:lnSpc>
            </a:pPr>
            <a:r>
              <a:rPr lang="en-US" dirty="0" smtClean="0"/>
              <a:t>AVC </a:t>
            </a:r>
            <a:r>
              <a:rPr lang="en-US" i="1" dirty="0"/>
              <a:t>varies inversely with </a:t>
            </a:r>
            <a:r>
              <a:rPr lang="en-US" i="1" dirty="0" smtClean="0"/>
              <a:t>APL</a:t>
            </a:r>
          </a:p>
          <a:p>
            <a:pPr lvl="1">
              <a:lnSpc>
                <a:spcPct val="120000"/>
              </a:lnSpc>
            </a:pPr>
            <a:r>
              <a:rPr lang="en-US" dirty="0" smtClean="0">
                <a:cs typeface="Arial" charset="0"/>
              </a:rPr>
              <a:t>AVC </a:t>
            </a:r>
            <a:r>
              <a:rPr lang="en-US" dirty="0">
                <a:cs typeface="Arial" charset="0"/>
                <a:sym typeface="Wingdings" pitchFamily="2" charset="2"/>
              </a:rPr>
              <a:t> when </a:t>
            </a:r>
            <a:r>
              <a:rPr lang="en-US" dirty="0" smtClean="0">
                <a:cs typeface="Arial" charset="0"/>
                <a:sym typeface="Wingdings" pitchFamily="2" charset="2"/>
              </a:rPr>
              <a:t>AP</a:t>
            </a:r>
            <a:r>
              <a:rPr lang="en-US" baseline="-25000" dirty="0" smtClean="0">
                <a:cs typeface="Arial" charset="0"/>
                <a:sym typeface="Wingdings" pitchFamily="2" charset="2"/>
              </a:rPr>
              <a:t>L</a:t>
            </a:r>
            <a:r>
              <a:rPr lang="en-US" dirty="0" smtClean="0">
                <a:cs typeface="Arial" charset="0"/>
                <a:sym typeface="Wingdings" pitchFamily="2" charset="2"/>
              </a:rPr>
              <a:t> </a:t>
            </a:r>
            <a:r>
              <a:rPr lang="en-US" dirty="0">
                <a:cs typeface="Arial" charset="0"/>
                <a:sym typeface="Wingdings" pitchFamily="2" charset="2"/>
              </a:rPr>
              <a:t>; </a:t>
            </a:r>
            <a:r>
              <a:rPr lang="en-US" dirty="0" smtClean="0">
                <a:cs typeface="Arial" charset="0"/>
                <a:sym typeface="Wingdings" pitchFamily="2" charset="2"/>
              </a:rPr>
              <a:t>AVC </a:t>
            </a:r>
            <a:r>
              <a:rPr lang="en-US" dirty="0">
                <a:cs typeface="Arial" charset="0"/>
                <a:sym typeface="Wingdings" pitchFamily="2" charset="2"/>
              </a:rPr>
              <a:t> when </a:t>
            </a:r>
            <a:r>
              <a:rPr lang="en-US" dirty="0" smtClean="0">
                <a:cs typeface="Arial" charset="0"/>
                <a:sym typeface="Wingdings" pitchFamily="2" charset="2"/>
              </a:rPr>
              <a:t>AP</a:t>
            </a:r>
            <a:r>
              <a:rPr lang="en-US" baseline="-25000" dirty="0" smtClean="0">
                <a:cs typeface="Arial" charset="0"/>
                <a:sym typeface="Wingdings" pitchFamily="2" charset="2"/>
              </a:rPr>
              <a:t>L</a:t>
            </a:r>
            <a:r>
              <a:rPr lang="en-US" dirty="0" smtClean="0">
                <a:cs typeface="Arial" charset="0"/>
                <a:sym typeface="Wingdings" pitchFamily="2" charset="2"/>
              </a:rPr>
              <a:t>  </a:t>
            </a:r>
            <a:r>
              <a:rPr lang="en-US" dirty="0">
                <a:cs typeface="Arial" charset="0"/>
                <a:sym typeface="Wingdings" pitchFamily="2" charset="2"/>
              </a:rPr>
              <a:t></a:t>
            </a:r>
          </a:p>
          <a:p>
            <a:pPr lvl="1">
              <a:lnSpc>
                <a:spcPct val="120000"/>
              </a:lnSpc>
            </a:pPr>
            <a:endParaRPr lang="en-US" i="1" dirty="0"/>
          </a:p>
          <a:p>
            <a:pPr lvl="1">
              <a:lnSpc>
                <a:spcPct val="120000"/>
              </a:lnSpc>
            </a:pPr>
            <a:r>
              <a:rPr lang="en-US" dirty="0"/>
              <a:t>When AP</a:t>
            </a:r>
            <a:r>
              <a:rPr lang="en-US" baseline="-25000" dirty="0"/>
              <a:t>L</a:t>
            </a:r>
            <a:r>
              <a:rPr lang="en-US" dirty="0"/>
              <a:t> is highest, AVC is lowest</a:t>
            </a:r>
          </a:p>
          <a:p>
            <a:endParaRPr lang="en-CA" sz="2000" dirty="0"/>
          </a:p>
        </p:txBody>
      </p:sp>
    </p:spTree>
    <p:extLst>
      <p:ext uri="{BB962C8B-B14F-4D97-AF65-F5344CB8AC3E}">
        <p14:creationId xmlns:p14="http://schemas.microsoft.com/office/powerpoint/2010/main" val="3648178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solidFill>
                  <a:srgbClr val="FF7D19"/>
                </a:solidFill>
              </a:rPr>
              <a:t>Advanced: Costs in the Short Run</a:t>
            </a:r>
            <a:endParaRPr lang="en-US" sz="3600" dirty="0">
              <a:solidFill>
                <a:srgbClr val="FF7D19"/>
              </a:solidFill>
            </a:endParaRPr>
          </a:p>
        </p:txBody>
      </p:sp>
      <p:sp>
        <p:nvSpPr>
          <p:cNvPr id="6" name="Content Placeholder 5"/>
          <p:cNvSpPr>
            <a:spLocks noGrp="1"/>
          </p:cNvSpPr>
          <p:nvPr>
            <p:ph sz="quarter" idx="4294967295"/>
          </p:nvPr>
        </p:nvSpPr>
        <p:spPr>
          <a:xfrm>
            <a:off x="0" y="1557338"/>
            <a:ext cx="7316788" cy="4572000"/>
          </a:xfrm>
        </p:spPr>
        <p:txBody>
          <a:bodyPr>
            <a:normAutofit/>
          </a:bodyPr>
          <a:lstStyle/>
          <a:p>
            <a:pPr>
              <a:lnSpc>
                <a:spcPct val="120000"/>
              </a:lnSpc>
            </a:pPr>
            <a:r>
              <a:rPr lang="en-US" sz="2000" dirty="0" smtClean="0">
                <a:solidFill>
                  <a:srgbClr val="3E5D78"/>
                </a:solidFill>
              </a:rPr>
              <a:t>The Marginal Relationship</a:t>
            </a:r>
          </a:p>
          <a:p>
            <a:pPr lvl="1">
              <a:lnSpc>
                <a:spcPct val="120000"/>
              </a:lnSpc>
            </a:pPr>
            <a:r>
              <a:rPr lang="en-US" i="1" dirty="0" smtClean="0">
                <a:solidFill>
                  <a:srgbClr val="3E5D78"/>
                </a:solidFill>
                <a:effectLst>
                  <a:outerShdw blurRad="38100" dist="38100" dir="2700000" algn="tl">
                    <a:srgbClr val="000000">
                      <a:alpha val="43137"/>
                    </a:srgbClr>
                  </a:outerShdw>
                </a:effectLst>
              </a:rPr>
              <a:t>MC</a:t>
            </a:r>
            <a:r>
              <a:rPr lang="en-US" dirty="0" smtClean="0"/>
              <a:t> = </a:t>
            </a:r>
            <a:r>
              <a:rPr lang="el-GR" dirty="0" smtClean="0"/>
              <a:t>Δ</a:t>
            </a:r>
            <a:r>
              <a:rPr lang="en-US" dirty="0" smtClean="0"/>
              <a:t>TVC/</a:t>
            </a:r>
            <a:r>
              <a:rPr lang="el-GR" dirty="0" smtClean="0"/>
              <a:t> Δ</a:t>
            </a:r>
            <a:r>
              <a:rPr lang="en-US" dirty="0" smtClean="0"/>
              <a:t>Q</a:t>
            </a:r>
            <a:r>
              <a:rPr lang="el-GR" dirty="0" smtClean="0"/>
              <a:t> </a:t>
            </a:r>
            <a:r>
              <a:rPr lang="en-US" dirty="0" smtClean="0"/>
              <a:t>= </a:t>
            </a:r>
            <a:r>
              <a:rPr lang="el-GR" dirty="0" smtClean="0"/>
              <a:t>Δ</a:t>
            </a:r>
            <a:r>
              <a:rPr lang="en-US" dirty="0" smtClean="0"/>
              <a:t>wage bill/</a:t>
            </a:r>
            <a:r>
              <a:rPr lang="el-GR" dirty="0" smtClean="0"/>
              <a:t> Δ</a:t>
            </a:r>
            <a:r>
              <a:rPr lang="en-US" dirty="0" smtClean="0"/>
              <a:t>Q</a:t>
            </a:r>
          </a:p>
          <a:p>
            <a:pPr lvl="1">
              <a:lnSpc>
                <a:spcPct val="120000"/>
              </a:lnSpc>
            </a:pPr>
            <a:r>
              <a:rPr lang="en-US" dirty="0" smtClean="0"/>
              <a:t>Since the wage per person is fixed, costs change due to a change in the amount of </a:t>
            </a:r>
            <a:r>
              <a:rPr lang="en-US" smtClean="0"/>
              <a:t>labour</a:t>
            </a:r>
            <a:r>
              <a:rPr lang="en-US" dirty="0" smtClean="0"/>
              <a:t>:</a:t>
            </a:r>
          </a:p>
          <a:p>
            <a:pPr lvl="1">
              <a:lnSpc>
                <a:spcPct val="120000"/>
              </a:lnSpc>
            </a:pPr>
            <a:r>
              <a:rPr lang="en-US" dirty="0" smtClean="0"/>
              <a:t>  MC  = W x </a:t>
            </a:r>
            <a:r>
              <a:rPr lang="el-GR" dirty="0" smtClean="0"/>
              <a:t>Δ</a:t>
            </a:r>
            <a:r>
              <a:rPr lang="en-US" dirty="0" smtClean="0"/>
              <a:t>L/</a:t>
            </a:r>
            <a:r>
              <a:rPr lang="el-GR" dirty="0" smtClean="0"/>
              <a:t> Δ</a:t>
            </a:r>
            <a:r>
              <a:rPr lang="en-US" dirty="0" smtClean="0"/>
              <a:t>Q = W/MPL</a:t>
            </a:r>
          </a:p>
          <a:p>
            <a:pPr marL="274320" lvl="1" indent="0">
              <a:lnSpc>
                <a:spcPct val="120000"/>
              </a:lnSpc>
              <a:buNone/>
            </a:pPr>
            <a:r>
              <a:rPr lang="en-US" dirty="0" smtClean="0">
                <a:cs typeface="Arial" charset="0"/>
              </a:rPr>
              <a:t>Hence:</a:t>
            </a:r>
          </a:p>
          <a:p>
            <a:pPr lvl="2"/>
            <a:r>
              <a:rPr lang="en-US" sz="2000" dirty="0" smtClean="0">
                <a:cs typeface="Arial" charset="0"/>
              </a:rPr>
              <a:t>MC </a:t>
            </a:r>
            <a:r>
              <a:rPr lang="en-US" sz="2000" dirty="0" smtClean="0">
                <a:cs typeface="Arial" charset="0"/>
                <a:sym typeface="Wingdings" pitchFamily="2" charset="2"/>
              </a:rPr>
              <a:t> when MP ; MC  when MP </a:t>
            </a:r>
          </a:p>
          <a:p>
            <a:pPr lvl="2"/>
            <a:r>
              <a:rPr lang="en-US" sz="2000" dirty="0" smtClean="0">
                <a:cs typeface="Arial" charset="0"/>
                <a:sym typeface="Wingdings" pitchFamily="2" charset="2"/>
              </a:rPr>
              <a:t>MC reaches a minimum when MP is a maximum</a:t>
            </a:r>
          </a:p>
          <a:p>
            <a:pPr marL="548640" lvl="2" indent="0">
              <a:buNone/>
            </a:pPr>
            <a:endParaRPr lang="en-US" sz="2000" dirty="0" smtClean="0">
              <a:cs typeface="Arial" charset="0"/>
              <a:sym typeface="Wingdings" pitchFamily="2" charset="2"/>
            </a:endParaRPr>
          </a:p>
          <a:p>
            <a:pPr lvl="1"/>
            <a:r>
              <a:rPr lang="en-US" dirty="0" smtClean="0">
                <a:cs typeface="Arial" charset="0"/>
                <a:sym typeface="Wingdings" pitchFamily="2" charset="2"/>
              </a:rPr>
              <a:t>MC curve must at some point slope upward due to law of diminishing marginal returns </a:t>
            </a:r>
          </a:p>
          <a:p>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2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20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2000"/>
                                        <p:tgtEl>
                                          <p:spTgt spid="6">
                                            <p:txEl>
                                              <p:pRg st="4" end="4"/>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6">
                                            <p:txEl>
                                              <p:pRg st="5" end="5"/>
                                            </p:txEl>
                                          </p:spTgt>
                                        </p:tgtEl>
                                        <p:attrNameLst>
                                          <p:attrName>style.visibility</p:attrName>
                                        </p:attrNameLst>
                                      </p:cBhvr>
                                      <p:to>
                                        <p:strVal val="visible"/>
                                      </p:to>
                                    </p:set>
                                    <p:animEffect transition="in" filter="fade">
                                      <p:cBhvr>
                                        <p:cTn id="30" dur="2000"/>
                                        <p:tgtEl>
                                          <p:spTgt spid="6">
                                            <p:txEl>
                                              <p:pRg st="5" end="5"/>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6">
                                            <p:txEl>
                                              <p:pRg st="6" end="6"/>
                                            </p:txEl>
                                          </p:spTgt>
                                        </p:tgtEl>
                                        <p:attrNameLst>
                                          <p:attrName>style.visibility</p:attrName>
                                        </p:attrNameLst>
                                      </p:cBhvr>
                                      <p:to>
                                        <p:strVal val="visible"/>
                                      </p:to>
                                    </p:set>
                                    <p:animEffect transition="in" filter="fade">
                                      <p:cBhvr>
                                        <p:cTn id="33" dur="2000"/>
                                        <p:tgtEl>
                                          <p:spTgt spid="6">
                                            <p:txEl>
                                              <p:pRg st="6" end="6"/>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6">
                                            <p:txEl>
                                              <p:pRg st="8" end="8"/>
                                            </p:txEl>
                                          </p:spTgt>
                                        </p:tgtEl>
                                        <p:attrNameLst>
                                          <p:attrName>style.visibility</p:attrName>
                                        </p:attrNameLst>
                                      </p:cBhvr>
                                      <p:to>
                                        <p:strVal val="visible"/>
                                      </p:to>
                                    </p:set>
                                    <p:animEffect transition="in" filter="fade">
                                      <p:cBhvr>
                                        <p:cTn id="38" dur="20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
  <TotalTime>3586</TotalTime>
  <Words>2294</Words>
  <Application>Microsoft Office PowerPoint</Application>
  <PresentationFormat>On-screen Show (4:3)</PresentationFormat>
  <Paragraphs>442</Paragraphs>
  <Slides>34</Slides>
  <Notes>2</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1_Clarity</vt:lpstr>
      <vt:lpstr>Chapter 8 Production and Costs</vt:lpstr>
      <vt:lpstr>Learning Outcomes</vt:lpstr>
      <vt:lpstr>Efficient Production</vt:lpstr>
      <vt:lpstr>Efficient Production</vt:lpstr>
      <vt:lpstr>The Time Frame</vt:lpstr>
      <vt:lpstr>Production in the Short Run</vt:lpstr>
      <vt:lpstr>Production in the Short Run</vt:lpstr>
      <vt:lpstr>Total Product Curve</vt:lpstr>
      <vt:lpstr>Marginal Product and Average Product</vt:lpstr>
      <vt:lpstr>PowerPoint Presentation</vt:lpstr>
      <vt:lpstr>PowerPoint Presentation</vt:lpstr>
      <vt:lpstr>PowerPoint Presentation</vt:lpstr>
      <vt:lpstr>Costs in the Short Run</vt:lpstr>
      <vt:lpstr>Costs in the Short Run</vt:lpstr>
      <vt:lpstr>Snowboard Production Costs</vt:lpstr>
      <vt:lpstr>Total Cost Curve</vt:lpstr>
      <vt:lpstr>Average and Marginal Costs</vt:lpstr>
      <vt:lpstr>Average and Marginal Cost Curves</vt:lpstr>
      <vt:lpstr>Costs in the Short Run</vt:lpstr>
      <vt:lpstr>Life and Death in the Short Run – Sunk Costs</vt:lpstr>
      <vt:lpstr>Long-Run Production and Costs</vt:lpstr>
      <vt:lpstr>Long-Run Production and Costs</vt:lpstr>
      <vt:lpstr>Long-Run Production and Costs</vt:lpstr>
      <vt:lpstr>Long-Run and Short-Run Cost Curves</vt:lpstr>
      <vt:lpstr>Returns to Scale and LR costs</vt:lpstr>
      <vt:lpstr>PowerPoint Presentation</vt:lpstr>
      <vt:lpstr>PowerPoint Presentation</vt:lpstr>
      <vt:lpstr>Returns to Scale and LR Cost</vt:lpstr>
      <vt:lpstr>Production and Costs</vt:lpstr>
      <vt:lpstr>PowerPoint Presentation</vt:lpstr>
      <vt:lpstr>Chapter Summary</vt:lpstr>
      <vt:lpstr>Chapter Summary</vt:lpstr>
      <vt:lpstr>Advanced: Costs in the Short Run</vt:lpstr>
      <vt:lpstr>Advanced: Costs in the Short Run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8 - production and costs</dc:title>
  <dc:creator>ian.irvine@concordia.ca</dc:creator>
  <dc:description>Copyright McGraw-Hill Ryerson Ltd. 2007</dc:description>
  <cp:lastModifiedBy>Lyryx Learning</cp:lastModifiedBy>
  <cp:revision>383</cp:revision>
  <dcterms:created xsi:type="dcterms:W3CDTF">2007-01-12T20:47:53Z</dcterms:created>
  <dcterms:modified xsi:type="dcterms:W3CDTF">2017-08-16T20:31:24Z</dcterms:modified>
</cp:coreProperties>
</file>