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58" r:id="rId3"/>
    <p:sldId id="259" r:id="rId4"/>
    <p:sldId id="260" r:id="rId5"/>
    <p:sldId id="261" r:id="rId6"/>
    <p:sldId id="263" r:id="rId7"/>
    <p:sldId id="266" r:id="rId8"/>
    <p:sldId id="269" r:id="rId9"/>
    <p:sldId id="264"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1CED0B1-0262-4292-A970-9373F466E16D}">
          <p14:sldIdLst>
            <p14:sldId id="256"/>
            <p14:sldId id="258"/>
            <p14:sldId id="259"/>
            <p14:sldId id="260"/>
            <p14:sldId id="261"/>
            <p14:sldId id="263"/>
            <p14:sldId id="266"/>
            <p14:sldId id="269"/>
            <p14:sldId id="264"/>
            <p14:sldId id="267"/>
            <p14:sldId id="26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025" autoAdjust="0"/>
    <p:restoredTop sz="79359" autoAdjust="0"/>
  </p:normalViewPr>
  <p:slideViewPr>
    <p:cSldViewPr>
      <p:cViewPr varScale="1">
        <p:scale>
          <a:sx n="78" d="100"/>
          <a:sy n="78" d="100"/>
        </p:scale>
        <p:origin x="-1760" y="-10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handoutMaster" Target="handoutMasters/handout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817A00-7E98-424F-AA54-D76A4D57630E}" type="datetimeFigureOut">
              <a:rPr lang="en-US" smtClean="0"/>
              <a:t>16-11-21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E2C3B6-E21F-294C-91FB-0B62EEEE21EF}" type="slidenum">
              <a:rPr lang="en-US" smtClean="0"/>
              <a:t>‹#›</a:t>
            </a:fld>
            <a:endParaRPr lang="en-US"/>
          </a:p>
        </p:txBody>
      </p:sp>
    </p:spTree>
    <p:extLst>
      <p:ext uri="{BB962C8B-B14F-4D97-AF65-F5344CB8AC3E}">
        <p14:creationId xmlns:p14="http://schemas.microsoft.com/office/powerpoint/2010/main" val="175681931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28035D-7815-434A-A15B-57A911A739CD}" type="datetimeFigureOut">
              <a:rPr lang="en-US" smtClean="0"/>
              <a:t>16-11-21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E55645-2AD7-413C-A978-1A3673BBBC8E}" type="slidenum">
              <a:rPr lang="en-US" smtClean="0"/>
              <a:t>‹#›</a:t>
            </a:fld>
            <a:endParaRPr lang="en-US"/>
          </a:p>
        </p:txBody>
      </p:sp>
    </p:spTree>
    <p:extLst>
      <p:ext uri="{BB962C8B-B14F-4D97-AF65-F5344CB8AC3E}">
        <p14:creationId xmlns:p14="http://schemas.microsoft.com/office/powerpoint/2010/main" val="387997713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Indirecte</a:t>
            </a:r>
            <a:r>
              <a:rPr lang="en-US" dirty="0" smtClean="0"/>
              <a:t>:</a:t>
            </a:r>
            <a:r>
              <a:rPr lang="en-US" baseline="0" dirty="0" smtClean="0"/>
              <a:t> </a:t>
            </a:r>
            <a:r>
              <a:rPr lang="en-US" baseline="0" dirty="0" err="1" smtClean="0"/>
              <a:t>Rien</a:t>
            </a:r>
            <a:r>
              <a:rPr lang="en-US" baseline="0" dirty="0" smtClean="0"/>
              <a:t> de </a:t>
            </a:r>
            <a:r>
              <a:rPr lang="en-US" baseline="0" dirty="0" err="1" smtClean="0"/>
              <a:t>resolu</a:t>
            </a:r>
            <a:r>
              <a:rPr lang="en-US" baseline="0" dirty="0" smtClean="0"/>
              <a:t> en </a:t>
            </a:r>
            <a:r>
              <a:rPr lang="en-US" baseline="0" dirty="0" err="1" smtClean="0"/>
              <a:t>terme</a:t>
            </a:r>
            <a:r>
              <a:rPr lang="en-US" baseline="0" dirty="0" smtClean="0"/>
              <a:t> du </a:t>
            </a:r>
            <a:r>
              <a:rPr lang="en-US" baseline="0" dirty="0" err="1" smtClean="0"/>
              <a:t>conflit</a:t>
            </a:r>
            <a:r>
              <a:rPr lang="en-US" baseline="0" dirty="0" smtClean="0"/>
              <a:t> </a:t>
            </a:r>
            <a:r>
              <a:rPr lang="en-US" baseline="0" dirty="0" err="1" smtClean="0"/>
              <a:t>lui</a:t>
            </a:r>
            <a:r>
              <a:rPr lang="en-US" baseline="0" dirty="0" smtClean="0"/>
              <a:t> meme, </a:t>
            </a:r>
            <a:r>
              <a:rPr lang="en-US" baseline="0" dirty="0" err="1" smtClean="0"/>
              <a:t>mais</a:t>
            </a:r>
            <a:r>
              <a:rPr lang="en-US" baseline="0" dirty="0" smtClean="0"/>
              <a:t> on </a:t>
            </a:r>
            <a:r>
              <a:rPr lang="en-US" baseline="0" dirty="0" err="1" smtClean="0"/>
              <a:t>reussit</a:t>
            </a:r>
            <a:r>
              <a:rPr lang="en-US" baseline="0" dirty="0" smtClean="0"/>
              <a:t> a ne plus y porter attention.</a:t>
            </a:r>
          </a:p>
          <a:p>
            <a:r>
              <a:rPr lang="en-US" baseline="0" dirty="0" err="1" smtClean="0"/>
              <a:t>Directe</a:t>
            </a:r>
            <a:r>
              <a:rPr lang="en-US" baseline="0" dirty="0" smtClean="0"/>
              <a:t>: On </a:t>
            </a:r>
            <a:r>
              <a:rPr lang="en-US" baseline="0" dirty="0" err="1" smtClean="0"/>
              <a:t>parle</a:t>
            </a:r>
            <a:r>
              <a:rPr lang="en-US" baseline="0" dirty="0" smtClean="0"/>
              <a:t> de </a:t>
            </a:r>
            <a:r>
              <a:rPr lang="en-US" baseline="0" dirty="0" err="1" smtClean="0"/>
              <a:t>ce</a:t>
            </a:r>
            <a:r>
              <a:rPr lang="en-US" baseline="0" dirty="0" smtClean="0"/>
              <a:t> qui cause le </a:t>
            </a:r>
            <a:r>
              <a:rPr lang="en-US" baseline="0" dirty="0" err="1" smtClean="0"/>
              <a:t>conflit</a:t>
            </a:r>
            <a:r>
              <a:rPr lang="en-US" baseline="0" dirty="0" smtClean="0"/>
              <a:t>, on le </a:t>
            </a:r>
            <a:r>
              <a:rPr lang="en-US" baseline="0" dirty="0" err="1" smtClean="0"/>
              <a:t>resoud</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2AE55645-2AD7-413C-A978-1A3673BBBC8E}" type="slidenum">
              <a:rPr lang="en-US" smtClean="0"/>
              <a:t>3</a:t>
            </a:fld>
            <a:endParaRPr lang="en-US"/>
          </a:p>
        </p:txBody>
      </p:sp>
    </p:spTree>
    <p:extLst>
      <p:ext uri="{BB962C8B-B14F-4D97-AF65-F5344CB8AC3E}">
        <p14:creationId xmlns:p14="http://schemas.microsoft.com/office/powerpoint/2010/main" val="1668078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smtClean="0"/>
              <a:t>(entre </a:t>
            </a:r>
            <a:r>
              <a:rPr lang="en-US" dirty="0" err="1" smtClean="0"/>
              <a:t>deux</a:t>
            </a:r>
            <a:r>
              <a:rPr lang="en-US" dirty="0" smtClean="0"/>
              <a:t> </a:t>
            </a:r>
            <a:r>
              <a:rPr lang="en-US" dirty="0" err="1" smtClean="0"/>
              <a:t>employes</a:t>
            </a:r>
            <a:r>
              <a:rPr lang="en-US" dirty="0" smtClean="0"/>
              <a:t> qui </a:t>
            </a:r>
            <a:r>
              <a:rPr lang="en-US" dirty="0" err="1" smtClean="0"/>
              <a:t>sont</a:t>
            </a:r>
            <a:r>
              <a:rPr lang="en-US" dirty="0" smtClean="0"/>
              <a:t> en </a:t>
            </a:r>
            <a:r>
              <a:rPr lang="en-US" dirty="0" err="1" smtClean="0"/>
              <a:t>conflit</a:t>
            </a:r>
            <a:r>
              <a:rPr lang="en-US" dirty="0" smtClean="0"/>
              <a:t>);</a:t>
            </a:r>
            <a:r>
              <a:rPr lang="en-US" baseline="0" dirty="0" smtClean="0"/>
              <a:t> separation des </a:t>
            </a:r>
            <a:r>
              <a:rPr lang="en-US" baseline="0" dirty="0" err="1" smtClean="0"/>
              <a:t>deux</a:t>
            </a:r>
            <a:r>
              <a:rPr lang="en-US" baseline="0" dirty="0" smtClean="0"/>
              <a:t> </a:t>
            </a:r>
            <a:r>
              <a:rPr lang="en-US" baseline="0" dirty="0" err="1" smtClean="0"/>
              <a:t>partis</a:t>
            </a:r>
            <a:r>
              <a:rPr lang="en-US" baseline="0" dirty="0" smtClean="0"/>
              <a:t> </a:t>
            </a:r>
            <a:r>
              <a:rPr lang="en-US" baseline="0" dirty="0" err="1" smtClean="0"/>
              <a:t>concernes</a:t>
            </a:r>
            <a:r>
              <a:rPr lang="en-US" baseline="0" dirty="0" smtClean="0"/>
              <a:t>, </a:t>
            </a:r>
            <a:r>
              <a:rPr lang="en-US" baseline="0" dirty="0" err="1" smtClean="0"/>
              <a:t>resoud</a:t>
            </a:r>
            <a:r>
              <a:rPr lang="en-US" baseline="0" dirty="0" smtClean="0"/>
              <a:t> le </a:t>
            </a:r>
            <a:r>
              <a:rPr lang="en-US" baseline="0" dirty="0" err="1" smtClean="0"/>
              <a:t>conflit</a:t>
            </a:r>
            <a:r>
              <a:rPr lang="en-US" baseline="0" dirty="0" smtClean="0"/>
              <a:t>, </a:t>
            </a:r>
            <a:r>
              <a:rPr lang="en-US" baseline="0" dirty="0" err="1" smtClean="0"/>
              <a:t>mais</a:t>
            </a:r>
            <a:r>
              <a:rPr lang="en-US" baseline="0" dirty="0" smtClean="0"/>
              <a:t> </a:t>
            </a:r>
            <a:r>
              <a:rPr lang="en-US" baseline="0" dirty="0" err="1" smtClean="0"/>
              <a:t>peut</a:t>
            </a:r>
            <a:r>
              <a:rPr lang="en-US" baseline="0" dirty="0" smtClean="0"/>
              <a:t> </a:t>
            </a:r>
            <a:r>
              <a:rPr lang="en-US" baseline="0" dirty="0" err="1" smtClean="0"/>
              <a:t>mener</a:t>
            </a:r>
            <a:r>
              <a:rPr lang="en-US" baseline="0" dirty="0" smtClean="0"/>
              <a:t> a des </a:t>
            </a:r>
            <a:r>
              <a:rPr lang="en-US" baseline="0" dirty="0" err="1" smtClean="0"/>
              <a:t>problemes</a:t>
            </a:r>
            <a:r>
              <a:rPr lang="en-US" baseline="0" dirty="0" smtClean="0"/>
              <a:t>=&gt; LIMITE: ne </a:t>
            </a:r>
            <a:r>
              <a:rPr lang="en-US" baseline="0" dirty="0" err="1" smtClean="0"/>
              <a:t>peuvent</a:t>
            </a:r>
            <a:r>
              <a:rPr lang="en-US" baseline="0" dirty="0" smtClean="0"/>
              <a:t> plus </a:t>
            </a:r>
            <a:r>
              <a:rPr lang="en-US" baseline="0" dirty="0" err="1" smtClean="0"/>
              <a:t>travailler</a:t>
            </a:r>
            <a:r>
              <a:rPr lang="en-US" baseline="0" dirty="0" smtClean="0"/>
              <a:t> ensemble. </a:t>
            </a:r>
          </a:p>
          <a:p>
            <a:pPr marL="171450" indent="-171450">
              <a:buFont typeface="Arial"/>
              <a:buChar char="•"/>
            </a:pPr>
            <a:r>
              <a:rPr lang="en-US" baseline="0" dirty="0" smtClean="0"/>
              <a:t>Re-</a:t>
            </a:r>
            <a:r>
              <a:rPr lang="en-US" baseline="0" dirty="0" err="1" smtClean="0"/>
              <a:t>orienter</a:t>
            </a:r>
            <a:r>
              <a:rPr lang="en-US" baseline="0" dirty="0" smtClean="0"/>
              <a:t> </a:t>
            </a:r>
            <a:r>
              <a:rPr lang="en-US" baseline="0" dirty="0" err="1" smtClean="0"/>
              <a:t>l’attention</a:t>
            </a:r>
            <a:r>
              <a:rPr lang="en-US" baseline="0" dirty="0" smtClean="0"/>
              <a:t> des </a:t>
            </a:r>
            <a:r>
              <a:rPr lang="en-US" baseline="0" dirty="0" err="1" smtClean="0"/>
              <a:t>partis</a:t>
            </a:r>
            <a:r>
              <a:rPr lang="en-US" baseline="0" dirty="0" smtClean="0"/>
              <a:t> </a:t>
            </a:r>
            <a:r>
              <a:rPr lang="en-US" baseline="0" dirty="0" err="1" smtClean="0"/>
              <a:t>concernes</a:t>
            </a:r>
            <a:r>
              <a:rPr lang="en-US" baseline="0" dirty="0" smtClean="0"/>
              <a:t>; </a:t>
            </a:r>
            <a:r>
              <a:rPr lang="en-US" baseline="0" dirty="0" err="1" smtClean="0"/>
              <a:t>vers</a:t>
            </a:r>
            <a:r>
              <a:rPr lang="en-US" baseline="0" dirty="0" smtClean="0"/>
              <a:t> </a:t>
            </a:r>
            <a:r>
              <a:rPr lang="en-US" baseline="0" dirty="0" err="1" smtClean="0"/>
              <a:t>leurs</a:t>
            </a:r>
            <a:r>
              <a:rPr lang="en-US" baseline="0" dirty="0" smtClean="0"/>
              <a:t> </a:t>
            </a:r>
            <a:r>
              <a:rPr lang="en-US" baseline="0" dirty="0" err="1" smtClean="0"/>
              <a:t>objectifs</a:t>
            </a:r>
            <a:r>
              <a:rPr lang="en-US" baseline="0" dirty="0" smtClean="0"/>
              <a:t> au lieu de </a:t>
            </a:r>
            <a:r>
              <a:rPr lang="en-US" baseline="0" dirty="0" err="1" smtClean="0"/>
              <a:t>vers</a:t>
            </a:r>
            <a:r>
              <a:rPr lang="en-US" baseline="0" dirty="0" smtClean="0"/>
              <a:t> </a:t>
            </a:r>
            <a:r>
              <a:rPr lang="en-US" baseline="0" dirty="0" err="1" smtClean="0"/>
              <a:t>leur</a:t>
            </a:r>
            <a:r>
              <a:rPr lang="en-US" baseline="0" dirty="0" smtClean="0"/>
              <a:t> </a:t>
            </a:r>
            <a:r>
              <a:rPr lang="en-US" baseline="0" dirty="0" err="1" smtClean="0"/>
              <a:t>conflit</a:t>
            </a:r>
            <a:r>
              <a:rPr lang="en-US" baseline="0" dirty="0" smtClean="0"/>
              <a:t>.</a:t>
            </a:r>
          </a:p>
          <a:p>
            <a:pPr marL="171450" indent="-171450">
              <a:buFont typeface="Arial"/>
              <a:buChar char="•"/>
            </a:pPr>
            <a:r>
              <a:rPr lang="en-US" baseline="0" dirty="0" err="1" smtClean="0"/>
              <a:t>Quand</a:t>
            </a:r>
            <a:r>
              <a:rPr lang="en-US" baseline="0" dirty="0" smtClean="0"/>
              <a:t> un des </a:t>
            </a:r>
            <a:r>
              <a:rPr lang="en-US" baseline="0" dirty="0" err="1" smtClean="0"/>
              <a:t>deux</a:t>
            </a:r>
            <a:r>
              <a:rPr lang="en-US" baseline="0" dirty="0" smtClean="0"/>
              <a:t> </a:t>
            </a:r>
            <a:r>
              <a:rPr lang="en-US" baseline="0" dirty="0" err="1" smtClean="0"/>
              <a:t>partis</a:t>
            </a:r>
            <a:r>
              <a:rPr lang="en-US" baseline="0" dirty="0" smtClean="0"/>
              <a:t> se plaint au patron par </a:t>
            </a:r>
            <a:r>
              <a:rPr lang="en-US" baseline="0" dirty="0" err="1" smtClean="0"/>
              <a:t>exemple</a:t>
            </a:r>
            <a:r>
              <a:rPr lang="en-US" baseline="0" dirty="0" smtClean="0"/>
              <a:t>. LIMITE: Pour </a:t>
            </a:r>
            <a:r>
              <a:rPr lang="en-US" baseline="0" dirty="0" err="1" smtClean="0"/>
              <a:t>qu’il</a:t>
            </a:r>
            <a:r>
              <a:rPr lang="en-US" baseline="0" dirty="0" smtClean="0"/>
              <a:t> </a:t>
            </a:r>
            <a:r>
              <a:rPr lang="en-US" baseline="0" dirty="0" err="1" smtClean="0"/>
              <a:t>puisse</a:t>
            </a:r>
            <a:r>
              <a:rPr lang="en-US" baseline="0" dirty="0" smtClean="0"/>
              <a:t> </a:t>
            </a:r>
            <a:r>
              <a:rPr lang="en-US" baseline="0" dirty="0" err="1" smtClean="0"/>
              <a:t>bien</a:t>
            </a:r>
            <a:r>
              <a:rPr lang="en-US" baseline="0" dirty="0" smtClean="0"/>
              <a:t> </a:t>
            </a:r>
            <a:r>
              <a:rPr lang="en-US" baseline="0" dirty="0" err="1" smtClean="0"/>
              <a:t>gerer</a:t>
            </a:r>
            <a:r>
              <a:rPr lang="en-US" baseline="0" dirty="0" smtClean="0"/>
              <a:t>, le </a:t>
            </a:r>
            <a:r>
              <a:rPr lang="en-US" baseline="0" dirty="0" err="1" smtClean="0"/>
              <a:t>gerant</a:t>
            </a:r>
            <a:r>
              <a:rPr lang="en-US" baseline="0" dirty="0" smtClean="0"/>
              <a:t> </a:t>
            </a:r>
            <a:r>
              <a:rPr lang="en-US" baseline="0" dirty="0" err="1" smtClean="0"/>
              <a:t>doit</a:t>
            </a:r>
            <a:r>
              <a:rPr lang="en-US" baseline="0" dirty="0" smtClean="0"/>
              <a:t> </a:t>
            </a:r>
            <a:r>
              <a:rPr lang="en-US" baseline="0" dirty="0" err="1" smtClean="0"/>
              <a:t>bien</a:t>
            </a:r>
            <a:r>
              <a:rPr lang="en-US" baseline="0" dirty="0" smtClean="0"/>
              <a:t> savoir </a:t>
            </a:r>
            <a:r>
              <a:rPr lang="en-US" baseline="0" dirty="0" err="1" smtClean="0"/>
              <a:t>toutes</a:t>
            </a:r>
            <a:r>
              <a:rPr lang="en-US" baseline="0" dirty="0" smtClean="0"/>
              <a:t> les causes du </a:t>
            </a:r>
            <a:r>
              <a:rPr lang="en-US" baseline="0" dirty="0" err="1" smtClean="0"/>
              <a:t>conflit</a:t>
            </a:r>
            <a:r>
              <a:rPr lang="en-US" baseline="0" dirty="0" smtClean="0"/>
              <a:t>.</a:t>
            </a:r>
          </a:p>
        </p:txBody>
      </p:sp>
      <p:sp>
        <p:nvSpPr>
          <p:cNvPr id="4" name="Slide Number Placeholder 3"/>
          <p:cNvSpPr>
            <a:spLocks noGrp="1"/>
          </p:cNvSpPr>
          <p:nvPr>
            <p:ph type="sldNum" sz="quarter" idx="10"/>
          </p:nvPr>
        </p:nvSpPr>
        <p:spPr/>
        <p:txBody>
          <a:bodyPr/>
          <a:lstStyle/>
          <a:p>
            <a:fld id="{2AE55645-2AD7-413C-A978-1A3673BBBC8E}" type="slidenum">
              <a:rPr lang="en-US" smtClean="0"/>
              <a:t>4</a:t>
            </a:fld>
            <a:endParaRPr lang="en-US"/>
          </a:p>
        </p:txBody>
      </p:sp>
    </p:spTree>
    <p:extLst>
      <p:ext uri="{BB962C8B-B14F-4D97-AF65-F5344CB8AC3E}">
        <p14:creationId xmlns:p14="http://schemas.microsoft.com/office/powerpoint/2010/main" val="309437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Resolution de</a:t>
            </a:r>
            <a:r>
              <a:rPr lang="en-US" baseline="0" dirty="0" smtClean="0"/>
              <a:t> </a:t>
            </a:r>
            <a:r>
              <a:rPr lang="en-US" baseline="0" dirty="0" err="1" smtClean="0"/>
              <a:t>probleme</a:t>
            </a:r>
            <a:r>
              <a:rPr lang="en-US" baseline="0" dirty="0" smtClean="0"/>
              <a:t>: les 2 </a:t>
            </a:r>
            <a:r>
              <a:rPr lang="en-US" baseline="0" dirty="0" err="1" smtClean="0"/>
              <a:t>partis</a:t>
            </a:r>
            <a:r>
              <a:rPr lang="en-US" baseline="0" dirty="0" smtClean="0"/>
              <a:t> </a:t>
            </a:r>
            <a:r>
              <a:rPr lang="en-US" baseline="0" dirty="0" err="1" smtClean="0"/>
              <a:t>sont</a:t>
            </a:r>
            <a:r>
              <a:rPr lang="en-US" baseline="0" dirty="0" smtClean="0"/>
              <a:t> </a:t>
            </a:r>
            <a:r>
              <a:rPr lang="en-US" baseline="0" dirty="0" err="1" smtClean="0"/>
              <a:t>creatifs</a:t>
            </a:r>
            <a:r>
              <a:rPr lang="en-US" baseline="0" dirty="0" smtClean="0"/>
              <a:t> de </a:t>
            </a:r>
            <a:r>
              <a:rPr lang="en-US" baseline="0" dirty="0" err="1" smtClean="0"/>
              <a:t>facon</a:t>
            </a:r>
            <a:r>
              <a:rPr lang="en-US" baseline="0" dirty="0" smtClean="0"/>
              <a:t> a </a:t>
            </a:r>
            <a:r>
              <a:rPr lang="en-US" baseline="0" dirty="0" err="1" smtClean="0"/>
              <a:t>trouver</a:t>
            </a:r>
            <a:r>
              <a:rPr lang="en-US" baseline="0" dirty="0" smtClean="0"/>
              <a:t> </a:t>
            </a:r>
            <a:r>
              <a:rPr lang="en-US" baseline="0" dirty="0" err="1" smtClean="0"/>
              <a:t>une</a:t>
            </a:r>
            <a:r>
              <a:rPr lang="en-US" baseline="0" dirty="0" smtClean="0"/>
              <a:t> resolution de </a:t>
            </a:r>
            <a:r>
              <a:rPr lang="en-US" baseline="0" dirty="0" err="1" smtClean="0"/>
              <a:t>probleme</a:t>
            </a:r>
            <a:r>
              <a:rPr lang="en-US" baseline="0" dirty="0" smtClean="0"/>
              <a:t> qui </a:t>
            </a:r>
            <a:r>
              <a:rPr lang="en-US" baseline="0" dirty="0" err="1" smtClean="0"/>
              <a:t>avantagera</a:t>
            </a:r>
            <a:r>
              <a:rPr lang="en-US" baseline="0" dirty="0" smtClean="0"/>
              <a:t> les </a:t>
            </a:r>
            <a:r>
              <a:rPr lang="en-US" baseline="0" dirty="0" err="1" smtClean="0"/>
              <a:t>deux</a:t>
            </a:r>
            <a:r>
              <a:rPr lang="en-US" baseline="0" dirty="0" smtClean="0"/>
              <a:t> </a:t>
            </a:r>
            <a:r>
              <a:rPr lang="en-US" baseline="0" dirty="0" err="1" smtClean="0"/>
              <a:t>partis</a:t>
            </a:r>
            <a:r>
              <a:rPr lang="en-US" baseline="0" dirty="0" smtClean="0"/>
              <a:t>.</a:t>
            </a:r>
          </a:p>
          <a:p>
            <a:r>
              <a:rPr lang="en-US" baseline="0" dirty="0" err="1" smtClean="0"/>
              <a:t>Dans</a:t>
            </a:r>
            <a:r>
              <a:rPr lang="en-US" baseline="0" dirty="0" smtClean="0"/>
              <a:t> </a:t>
            </a:r>
            <a:r>
              <a:rPr lang="en-US" baseline="0" dirty="0" err="1" smtClean="0"/>
              <a:t>quels</a:t>
            </a:r>
            <a:r>
              <a:rPr lang="en-US" baseline="0" dirty="0" smtClean="0"/>
              <a:t> type de </a:t>
            </a:r>
            <a:r>
              <a:rPr lang="en-US" baseline="0" dirty="0" err="1" smtClean="0"/>
              <a:t>circonstances</a:t>
            </a:r>
            <a:r>
              <a:rPr lang="en-US" baseline="0" dirty="0" smtClean="0"/>
              <a:t> </a:t>
            </a:r>
            <a:r>
              <a:rPr lang="en-US" baseline="0" dirty="0" err="1" smtClean="0"/>
              <a:t>devrait</a:t>
            </a:r>
            <a:r>
              <a:rPr lang="en-US" baseline="0" dirty="0" smtClean="0"/>
              <a:t>-on </a:t>
            </a:r>
            <a:r>
              <a:rPr lang="en-US" baseline="0" dirty="0" err="1" smtClean="0"/>
              <a:t>choisir</a:t>
            </a:r>
            <a:r>
              <a:rPr lang="en-US" baseline="0" dirty="0" smtClean="0"/>
              <a:t> </a:t>
            </a:r>
            <a:r>
              <a:rPr lang="en-US" baseline="0" dirty="0" err="1" smtClean="0"/>
              <a:t>une</a:t>
            </a:r>
            <a:r>
              <a:rPr lang="en-US" baseline="0" dirty="0" smtClean="0"/>
              <a:t> des </a:t>
            </a:r>
            <a:r>
              <a:rPr lang="en-US" baseline="0" dirty="0" err="1" smtClean="0"/>
              <a:t>approches</a:t>
            </a:r>
            <a:r>
              <a:rPr lang="en-US" baseline="0" dirty="0" smtClean="0"/>
              <a:t> ?</a:t>
            </a:r>
          </a:p>
          <a:p>
            <a:r>
              <a:rPr lang="en-US" baseline="0" dirty="0" err="1" smtClean="0"/>
              <a:t>Accomodation</a:t>
            </a:r>
            <a:r>
              <a:rPr lang="en-US" baseline="0" dirty="0" smtClean="0"/>
              <a:t>- pour </a:t>
            </a:r>
            <a:r>
              <a:rPr lang="en-US" baseline="0" dirty="0" err="1" smtClean="0"/>
              <a:t>plaire</a:t>
            </a:r>
            <a:r>
              <a:rPr lang="en-US" baseline="0" dirty="0" smtClean="0"/>
              <a:t> a </a:t>
            </a:r>
            <a:r>
              <a:rPr lang="en-US" baseline="0" dirty="0" err="1" smtClean="0"/>
              <a:t>l’autre</a:t>
            </a:r>
            <a:r>
              <a:rPr lang="en-US" baseline="0" dirty="0" smtClean="0"/>
              <a:t> </a:t>
            </a:r>
            <a:r>
              <a:rPr lang="en-US" baseline="0" dirty="0" err="1" smtClean="0"/>
              <a:t>personne</a:t>
            </a:r>
            <a:r>
              <a:rPr lang="en-US" baseline="0" dirty="0" smtClean="0"/>
              <a:t> (faire bonne impression</a:t>
            </a:r>
            <a:r>
              <a:rPr lang="mr-IN" baseline="0" dirty="0" smtClean="0"/>
              <a:t>…</a:t>
            </a:r>
            <a:r>
              <a:rPr lang="en-CA" baseline="0" dirty="0" smtClean="0"/>
              <a:t>)</a:t>
            </a:r>
          </a:p>
          <a:p>
            <a:r>
              <a:rPr lang="en-CA" baseline="0" dirty="0" err="1" smtClean="0"/>
              <a:t>Affrontement</a:t>
            </a:r>
            <a:r>
              <a:rPr lang="en-CA" baseline="0" dirty="0" smtClean="0"/>
              <a:t>- </a:t>
            </a:r>
            <a:r>
              <a:rPr lang="en-CA" baseline="0" dirty="0" err="1" smtClean="0"/>
              <a:t>quand</a:t>
            </a:r>
            <a:r>
              <a:rPr lang="en-CA" baseline="0" dirty="0" smtClean="0"/>
              <a:t> </a:t>
            </a:r>
            <a:r>
              <a:rPr lang="en-CA" baseline="0" dirty="0" err="1" smtClean="0"/>
              <a:t>il</a:t>
            </a:r>
            <a:r>
              <a:rPr lang="en-CA" baseline="0" dirty="0" smtClean="0"/>
              <a:t> y a </a:t>
            </a:r>
            <a:r>
              <a:rPr lang="en-CA" baseline="0" dirty="0" err="1" smtClean="0"/>
              <a:t>urgence</a:t>
            </a:r>
            <a:r>
              <a:rPr lang="en-CA" baseline="0" dirty="0" smtClean="0"/>
              <a:t>/</a:t>
            </a:r>
            <a:r>
              <a:rPr lang="en-CA" baseline="0" dirty="0" err="1" smtClean="0"/>
              <a:t>quand</a:t>
            </a:r>
            <a:r>
              <a:rPr lang="en-CA" baseline="0" dirty="0" smtClean="0"/>
              <a:t> on valorise </a:t>
            </a:r>
            <a:r>
              <a:rPr lang="en-CA" baseline="0" dirty="0" err="1" smtClean="0"/>
              <a:t>l’evitement</a:t>
            </a:r>
            <a:r>
              <a:rPr lang="en-CA" baseline="0" dirty="0" smtClean="0"/>
              <a:t> de </a:t>
            </a:r>
            <a:r>
              <a:rPr lang="en-CA" baseline="0" dirty="0" err="1" smtClean="0"/>
              <a:t>l’echec</a:t>
            </a:r>
            <a:r>
              <a:rPr lang="en-CA" baseline="0" dirty="0" smtClean="0"/>
              <a:t> plus </a:t>
            </a:r>
            <a:r>
              <a:rPr lang="en-CA" baseline="0" dirty="0" err="1" smtClean="0"/>
              <a:t>que</a:t>
            </a:r>
            <a:r>
              <a:rPr lang="en-CA" baseline="0" dirty="0" smtClean="0"/>
              <a:t> la relation.</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AE55645-2AD7-413C-A978-1A3673BBBC8E}" type="slidenum">
              <a:rPr lang="en-US" smtClean="0"/>
              <a:t>6</a:t>
            </a:fld>
            <a:endParaRPr lang="en-US"/>
          </a:p>
        </p:txBody>
      </p:sp>
    </p:spTree>
    <p:extLst>
      <p:ext uri="{BB962C8B-B14F-4D97-AF65-F5344CB8AC3E}">
        <p14:creationId xmlns:p14="http://schemas.microsoft.com/office/powerpoint/2010/main" val="230897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Exemple</a:t>
            </a:r>
            <a:r>
              <a:rPr lang="en-US" dirty="0" smtClean="0"/>
              <a:t>:</a:t>
            </a:r>
          </a:p>
          <a:p>
            <a:r>
              <a:rPr lang="en-US" dirty="0" err="1" smtClean="0"/>
              <a:t>Honoraires</a:t>
            </a:r>
            <a:r>
              <a:rPr lang="en-US" baseline="0" dirty="0" smtClean="0"/>
              <a:t> </a:t>
            </a:r>
            <a:r>
              <a:rPr lang="en-US" baseline="0" dirty="0" err="1" smtClean="0"/>
              <a:t>sont</a:t>
            </a:r>
            <a:r>
              <a:rPr lang="en-US" baseline="0" dirty="0" smtClean="0"/>
              <a:t> trop </a:t>
            </a:r>
            <a:r>
              <a:rPr lang="en-US" baseline="0" dirty="0" err="1" smtClean="0"/>
              <a:t>hauts</a:t>
            </a:r>
            <a:r>
              <a:rPr lang="en-US" baseline="0" dirty="0" smtClean="0"/>
              <a:t> pour la </a:t>
            </a:r>
            <a:r>
              <a:rPr lang="en-US" baseline="0" dirty="0" err="1" smtClean="0"/>
              <a:t>compagnie</a:t>
            </a:r>
            <a:r>
              <a:rPr lang="en-US" baseline="0" dirty="0" smtClean="0"/>
              <a:t>, </a:t>
            </a:r>
            <a:r>
              <a:rPr lang="en-US" baseline="0" dirty="0" err="1" smtClean="0"/>
              <a:t>celle</a:t>
            </a:r>
            <a:r>
              <a:rPr lang="en-US" baseline="0" dirty="0" smtClean="0"/>
              <a:t>-ci </a:t>
            </a:r>
            <a:r>
              <a:rPr lang="en-US" baseline="0" dirty="0" err="1" smtClean="0"/>
              <a:t>offre</a:t>
            </a:r>
            <a:r>
              <a:rPr lang="en-US" baseline="0" dirty="0" smtClean="0"/>
              <a:t> de </a:t>
            </a:r>
            <a:r>
              <a:rPr lang="en-US" baseline="0" dirty="0" err="1" smtClean="0"/>
              <a:t>resoudre</a:t>
            </a:r>
            <a:r>
              <a:rPr lang="en-US" baseline="0" dirty="0" smtClean="0"/>
              <a:t> un </a:t>
            </a:r>
            <a:r>
              <a:rPr lang="en-US" baseline="0" dirty="0" err="1" smtClean="0"/>
              <a:t>autre</a:t>
            </a:r>
            <a:r>
              <a:rPr lang="en-US" baseline="0" dirty="0" smtClean="0"/>
              <a:t> </a:t>
            </a:r>
            <a:r>
              <a:rPr lang="en-US" baseline="0" dirty="0" err="1" smtClean="0"/>
              <a:t>interet</a:t>
            </a:r>
            <a:r>
              <a:rPr lang="en-US" baseline="0" dirty="0" smtClean="0"/>
              <a:t> de la </a:t>
            </a:r>
            <a:r>
              <a:rPr lang="en-US" baseline="0" dirty="0" err="1" smtClean="0"/>
              <a:t>personne</a:t>
            </a:r>
            <a:r>
              <a:rPr lang="en-US" baseline="0" dirty="0" smtClean="0"/>
              <a:t> en question en </a:t>
            </a:r>
            <a:r>
              <a:rPr lang="en-US" baseline="0" dirty="0" err="1" smtClean="0"/>
              <a:t>parellele</a:t>
            </a:r>
            <a:r>
              <a:rPr lang="en-US" baseline="0" dirty="0" smtClean="0"/>
              <a:t> a des </a:t>
            </a:r>
            <a:r>
              <a:rPr lang="en-US" baseline="0" dirty="0" err="1" smtClean="0"/>
              <a:t>honoraires</a:t>
            </a:r>
            <a:r>
              <a:rPr lang="en-US" baseline="0" dirty="0" smtClean="0"/>
              <a:t> plus bas.</a:t>
            </a:r>
          </a:p>
          <a:p>
            <a:endParaRPr lang="en-US" baseline="0" dirty="0" smtClean="0"/>
          </a:p>
          <a:p>
            <a:r>
              <a:rPr lang="en-US" baseline="0" dirty="0" err="1" smtClean="0"/>
              <a:t>Confiance</a:t>
            </a:r>
            <a:r>
              <a:rPr lang="en-US" baseline="0" dirty="0" smtClean="0"/>
              <a:t> </a:t>
            </a:r>
            <a:r>
              <a:rPr lang="en-US" baseline="0" dirty="0" err="1" smtClean="0"/>
              <a:t>reciproque</a:t>
            </a:r>
            <a:r>
              <a:rPr lang="en-US" baseline="0" dirty="0" smtClean="0"/>
              <a:t>: </a:t>
            </a:r>
            <a:r>
              <a:rPr lang="en-US" baseline="0" dirty="0" err="1" smtClean="0"/>
              <a:t>aucun</a:t>
            </a:r>
            <a:r>
              <a:rPr lang="en-US" baseline="0" dirty="0" smtClean="0"/>
              <a:t> des </a:t>
            </a:r>
            <a:r>
              <a:rPr lang="en-US" baseline="0" dirty="0" err="1" smtClean="0"/>
              <a:t>deux</a:t>
            </a:r>
            <a:r>
              <a:rPr lang="en-US" baseline="0" dirty="0" smtClean="0"/>
              <a:t> </a:t>
            </a:r>
            <a:r>
              <a:rPr lang="en-US" baseline="0" dirty="0" err="1" smtClean="0"/>
              <a:t>partis</a:t>
            </a:r>
            <a:r>
              <a:rPr lang="en-US" baseline="0" dirty="0" smtClean="0"/>
              <a:t> ne </a:t>
            </a:r>
            <a:r>
              <a:rPr lang="en-US" baseline="0" dirty="0" err="1" smtClean="0"/>
              <a:t>veut</a:t>
            </a:r>
            <a:r>
              <a:rPr lang="en-US" baseline="0" dirty="0" smtClean="0"/>
              <a:t> </a:t>
            </a:r>
            <a:r>
              <a:rPr lang="en-US" baseline="0" dirty="0" err="1" smtClean="0"/>
              <a:t>prendre</a:t>
            </a:r>
            <a:r>
              <a:rPr lang="en-US" baseline="0" dirty="0" smtClean="0"/>
              <a:t> </a:t>
            </a:r>
            <a:r>
              <a:rPr lang="en-US" baseline="0" dirty="0" err="1" smtClean="0"/>
              <a:t>avantage</a:t>
            </a:r>
            <a:r>
              <a:rPr lang="en-US" baseline="0" dirty="0" smtClean="0"/>
              <a:t> de </a:t>
            </a:r>
            <a:r>
              <a:rPr lang="en-US" baseline="0" dirty="0" err="1" smtClean="0"/>
              <a:t>l’autre</a:t>
            </a:r>
            <a:endParaRPr lang="en-US" dirty="0"/>
          </a:p>
        </p:txBody>
      </p:sp>
      <p:sp>
        <p:nvSpPr>
          <p:cNvPr id="4" name="Slide Number Placeholder 3"/>
          <p:cNvSpPr>
            <a:spLocks noGrp="1"/>
          </p:cNvSpPr>
          <p:nvPr>
            <p:ph type="sldNum" sz="quarter" idx="10"/>
          </p:nvPr>
        </p:nvSpPr>
        <p:spPr/>
        <p:txBody>
          <a:bodyPr/>
          <a:lstStyle/>
          <a:p>
            <a:fld id="{2AE55645-2AD7-413C-A978-1A3673BBBC8E}" type="slidenum">
              <a:rPr lang="en-US" smtClean="0"/>
              <a:t>9</a:t>
            </a:fld>
            <a:endParaRPr lang="en-US"/>
          </a:p>
        </p:txBody>
      </p:sp>
    </p:spTree>
    <p:extLst>
      <p:ext uri="{BB962C8B-B14F-4D97-AF65-F5344CB8AC3E}">
        <p14:creationId xmlns:p14="http://schemas.microsoft.com/office/powerpoint/2010/main" val="2408381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t>
            </a:r>
            <a:endParaRPr lang="en-US" dirty="0"/>
          </a:p>
        </p:txBody>
      </p:sp>
      <p:sp>
        <p:nvSpPr>
          <p:cNvPr id="4" name="Slide Number Placeholder 3"/>
          <p:cNvSpPr>
            <a:spLocks noGrp="1"/>
          </p:cNvSpPr>
          <p:nvPr>
            <p:ph type="sldNum" sz="quarter" idx="10"/>
          </p:nvPr>
        </p:nvSpPr>
        <p:spPr/>
        <p:txBody>
          <a:bodyPr/>
          <a:lstStyle/>
          <a:p>
            <a:fld id="{2AE55645-2AD7-413C-A978-1A3673BBBC8E}" type="slidenum">
              <a:rPr lang="en-US" smtClean="0"/>
              <a:t>10</a:t>
            </a:fld>
            <a:endParaRPr lang="en-US"/>
          </a:p>
        </p:txBody>
      </p:sp>
    </p:spTree>
    <p:extLst>
      <p:ext uri="{BB962C8B-B14F-4D97-AF65-F5344CB8AC3E}">
        <p14:creationId xmlns:p14="http://schemas.microsoft.com/office/powerpoint/2010/main" val="2493350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t>
            </a:r>
          </a:p>
          <a:p>
            <a:endParaRPr lang="en-US" dirty="0" smtClean="0"/>
          </a:p>
          <a:p>
            <a:r>
              <a:rPr lang="en-US" dirty="0" smtClean="0"/>
              <a:t>A faux car:</a:t>
            </a:r>
            <a:r>
              <a:rPr lang="en-US" baseline="0" dirty="0" smtClean="0"/>
              <a:t> </a:t>
            </a:r>
            <a:r>
              <a:rPr lang="en-US" baseline="0" smtClean="0"/>
              <a:t>indirecte</a:t>
            </a:r>
            <a:endParaRPr lang="en-US"/>
          </a:p>
        </p:txBody>
      </p:sp>
      <p:sp>
        <p:nvSpPr>
          <p:cNvPr id="4" name="Slide Number Placeholder 3"/>
          <p:cNvSpPr>
            <a:spLocks noGrp="1"/>
          </p:cNvSpPr>
          <p:nvPr>
            <p:ph type="sldNum" sz="quarter" idx="10"/>
          </p:nvPr>
        </p:nvSpPr>
        <p:spPr/>
        <p:txBody>
          <a:bodyPr/>
          <a:lstStyle/>
          <a:p>
            <a:fld id="{2AE55645-2AD7-413C-A978-1A3673BBBC8E}" type="slidenum">
              <a:rPr lang="en-US" smtClean="0"/>
              <a:t>11</a:t>
            </a:fld>
            <a:endParaRPr lang="en-US"/>
          </a:p>
        </p:txBody>
      </p:sp>
    </p:spTree>
    <p:extLst>
      <p:ext uri="{BB962C8B-B14F-4D97-AF65-F5344CB8AC3E}">
        <p14:creationId xmlns:p14="http://schemas.microsoft.com/office/powerpoint/2010/main" val="2662542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4223314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noProof="0" dirty="0" smtClean="0"/>
              <a:t>Click to </a:t>
            </a:r>
            <a:r>
              <a:rPr lang="fr-CA" noProof="0" dirty="0" err="1" smtClean="0"/>
              <a:t>edit</a:t>
            </a:r>
            <a:r>
              <a:rPr lang="fr-CA" noProof="0" dirty="0" smtClean="0"/>
              <a:t> Master </a:t>
            </a:r>
            <a:r>
              <a:rPr lang="fr-CA" noProof="0" dirty="0" err="1" smtClean="0"/>
              <a:t>title</a:t>
            </a:r>
            <a:r>
              <a:rPr lang="fr-CA" noProof="0" dirty="0" smtClean="0"/>
              <a:t> style</a:t>
            </a:r>
            <a:endParaRPr lang="fr-CA" noProof="0" dirty="0"/>
          </a:p>
        </p:txBody>
      </p:sp>
      <p:sp>
        <p:nvSpPr>
          <p:cNvPr id="3" name="Content Placeholder 2"/>
          <p:cNvSpPr>
            <a:spLocks noGrp="1"/>
          </p:cNvSpPr>
          <p:nvPr>
            <p:ph idx="1"/>
          </p:nvPr>
        </p:nvSpPr>
        <p:spPr/>
        <p:txBody>
          <a:bodyPr/>
          <a:lstStyle/>
          <a:p>
            <a:pPr lvl="0"/>
            <a:r>
              <a:rPr lang="fr-CA" noProof="0" dirty="0" smtClean="0"/>
              <a:t>Click to </a:t>
            </a:r>
            <a:r>
              <a:rPr lang="fr-CA" noProof="0" dirty="0" err="1" smtClean="0"/>
              <a:t>edit</a:t>
            </a:r>
            <a:r>
              <a:rPr lang="fr-CA" noProof="0" dirty="0" smtClean="0"/>
              <a:t> Master </a:t>
            </a:r>
            <a:r>
              <a:rPr lang="fr-CA" noProof="0" dirty="0" err="1" smtClean="0"/>
              <a:t>text</a:t>
            </a:r>
            <a:r>
              <a:rPr lang="fr-CA" noProof="0" dirty="0" smtClean="0"/>
              <a:t> styles</a:t>
            </a:r>
          </a:p>
          <a:p>
            <a:pPr lvl="1"/>
            <a:r>
              <a:rPr lang="fr-CA" noProof="0" dirty="0" smtClean="0"/>
              <a:t>Second </a:t>
            </a:r>
            <a:r>
              <a:rPr lang="fr-CA" noProof="0" dirty="0" err="1" smtClean="0"/>
              <a:t>level</a:t>
            </a:r>
            <a:endParaRPr lang="fr-CA" noProof="0" dirty="0" smtClean="0"/>
          </a:p>
          <a:p>
            <a:pPr lvl="2"/>
            <a:r>
              <a:rPr lang="fr-CA" noProof="0" dirty="0" err="1" smtClean="0"/>
              <a:t>Third</a:t>
            </a:r>
            <a:r>
              <a:rPr lang="fr-CA" noProof="0" dirty="0" smtClean="0"/>
              <a:t> </a:t>
            </a:r>
            <a:r>
              <a:rPr lang="fr-CA" noProof="0" dirty="0" err="1" smtClean="0"/>
              <a:t>level</a:t>
            </a:r>
            <a:endParaRPr lang="fr-CA" noProof="0" dirty="0" smtClean="0"/>
          </a:p>
          <a:p>
            <a:pPr lvl="3"/>
            <a:r>
              <a:rPr lang="fr-CA" noProof="0" dirty="0" err="1" smtClean="0"/>
              <a:t>Fourth</a:t>
            </a:r>
            <a:r>
              <a:rPr lang="fr-CA" noProof="0" dirty="0" smtClean="0"/>
              <a:t> </a:t>
            </a:r>
            <a:r>
              <a:rPr lang="fr-CA" noProof="0" dirty="0" err="1" smtClean="0"/>
              <a:t>level</a:t>
            </a:r>
            <a:endParaRPr lang="fr-CA" noProof="0" dirty="0" smtClean="0"/>
          </a:p>
          <a:p>
            <a:pPr lvl="4"/>
            <a:r>
              <a:rPr lang="fr-CA" noProof="0" dirty="0" err="1" smtClean="0"/>
              <a:t>Fifth</a:t>
            </a:r>
            <a:r>
              <a:rPr lang="fr-CA" noProof="0" dirty="0" smtClean="0"/>
              <a:t> </a:t>
            </a:r>
            <a:r>
              <a:rPr lang="fr-CA" noProof="0" dirty="0" err="1" smtClean="0"/>
              <a:t>level</a:t>
            </a:r>
            <a:endParaRPr lang="fr-CA" noProof="0" dirty="0"/>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1447498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2122815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fr-CA" smtClean="0"/>
              <a:t>Automne, 2016</a:t>
            </a:r>
            <a:endParaRPr lang="en-US"/>
          </a:p>
        </p:txBody>
      </p:sp>
      <p:sp>
        <p:nvSpPr>
          <p:cNvPr id="6" name="Footer Placeholder 5"/>
          <p:cNvSpPr>
            <a:spLocks noGrp="1"/>
          </p:cNvSpPr>
          <p:nvPr>
            <p:ph type="ftr" sz="quarter" idx="11"/>
          </p:nvPr>
        </p:nvSpPr>
        <p:spPr/>
        <p:txBody>
          <a:bodyPr/>
          <a:lstStyle/>
          <a:p>
            <a:r>
              <a:rPr lang="en-US" smtClean="0"/>
              <a:t>Laurent M. Lapierre</a:t>
            </a:r>
            <a:endParaRPr lang="en-US"/>
          </a:p>
        </p:txBody>
      </p:sp>
      <p:sp>
        <p:nvSpPr>
          <p:cNvPr id="7" name="Slide Number Placeholder 6"/>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675986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fr-CA" smtClean="0"/>
              <a:t>Automne, 2016</a:t>
            </a:r>
            <a:endParaRPr lang="en-US"/>
          </a:p>
        </p:txBody>
      </p:sp>
      <p:sp>
        <p:nvSpPr>
          <p:cNvPr id="8" name="Footer Placeholder 7"/>
          <p:cNvSpPr>
            <a:spLocks noGrp="1"/>
          </p:cNvSpPr>
          <p:nvPr>
            <p:ph type="ftr" sz="quarter" idx="11"/>
          </p:nvPr>
        </p:nvSpPr>
        <p:spPr/>
        <p:txBody>
          <a:bodyPr/>
          <a:lstStyle/>
          <a:p>
            <a:r>
              <a:rPr lang="en-US" smtClean="0"/>
              <a:t>Laurent M. Lapierre</a:t>
            </a:r>
            <a:endParaRPr lang="en-US"/>
          </a:p>
        </p:txBody>
      </p:sp>
      <p:sp>
        <p:nvSpPr>
          <p:cNvPr id="9" name="Slide Number Placeholder 8"/>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1045675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fr-CA" smtClean="0"/>
              <a:t>Automne, 2016</a:t>
            </a:r>
            <a:endParaRPr lang="en-US"/>
          </a:p>
        </p:txBody>
      </p:sp>
      <p:sp>
        <p:nvSpPr>
          <p:cNvPr id="4" name="Footer Placeholder 3"/>
          <p:cNvSpPr>
            <a:spLocks noGrp="1"/>
          </p:cNvSpPr>
          <p:nvPr>
            <p:ph type="ftr" sz="quarter" idx="11"/>
          </p:nvPr>
        </p:nvSpPr>
        <p:spPr/>
        <p:txBody>
          <a:bodyPr/>
          <a:lstStyle/>
          <a:p>
            <a:r>
              <a:rPr lang="en-US" smtClean="0"/>
              <a:t>Laurent M. Lapierre</a:t>
            </a:r>
            <a:endParaRPr lang="en-US"/>
          </a:p>
        </p:txBody>
      </p:sp>
      <p:sp>
        <p:nvSpPr>
          <p:cNvPr id="5" name="Slide Number Placeholder 4"/>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852803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fr-CA" smtClean="0"/>
              <a:t>Automne, 2016</a:t>
            </a:r>
            <a:endParaRPr lang="en-US"/>
          </a:p>
        </p:txBody>
      </p:sp>
      <p:sp>
        <p:nvSpPr>
          <p:cNvPr id="3" name="Footer Placeholder 2"/>
          <p:cNvSpPr>
            <a:spLocks noGrp="1"/>
          </p:cNvSpPr>
          <p:nvPr>
            <p:ph type="ftr" sz="quarter" idx="11"/>
          </p:nvPr>
        </p:nvSpPr>
        <p:spPr/>
        <p:txBody>
          <a:bodyPr/>
          <a:lstStyle/>
          <a:p>
            <a:r>
              <a:rPr lang="en-US" smtClean="0"/>
              <a:t>Laurent M. Lapierre</a:t>
            </a:r>
            <a:endParaRPr lang="en-US"/>
          </a:p>
        </p:txBody>
      </p:sp>
      <p:sp>
        <p:nvSpPr>
          <p:cNvPr id="4" name="Slide Number Placeholder 3"/>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521894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fr-CA" smtClean="0"/>
              <a:t>Automne, 2016</a:t>
            </a:r>
            <a:endParaRPr lang="en-US"/>
          </a:p>
        </p:txBody>
      </p:sp>
      <p:sp>
        <p:nvSpPr>
          <p:cNvPr id="6" name="Footer Placeholder 5"/>
          <p:cNvSpPr>
            <a:spLocks noGrp="1"/>
          </p:cNvSpPr>
          <p:nvPr>
            <p:ph type="ftr" sz="quarter" idx="11"/>
          </p:nvPr>
        </p:nvSpPr>
        <p:spPr/>
        <p:txBody>
          <a:bodyPr/>
          <a:lstStyle/>
          <a:p>
            <a:r>
              <a:rPr lang="en-US" smtClean="0"/>
              <a:t>Laurent M. Lapierre</a:t>
            </a:r>
            <a:endParaRPr lang="en-US"/>
          </a:p>
        </p:txBody>
      </p:sp>
      <p:sp>
        <p:nvSpPr>
          <p:cNvPr id="7" name="Slide Number Placeholder 6"/>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2787485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fr-CA" smtClean="0"/>
              <a:t>Automne, 2016</a:t>
            </a:r>
            <a:endParaRPr lang="en-US"/>
          </a:p>
        </p:txBody>
      </p:sp>
      <p:sp>
        <p:nvSpPr>
          <p:cNvPr id="6" name="Footer Placeholder 5"/>
          <p:cNvSpPr>
            <a:spLocks noGrp="1"/>
          </p:cNvSpPr>
          <p:nvPr>
            <p:ph type="ftr" sz="quarter" idx="11"/>
          </p:nvPr>
        </p:nvSpPr>
        <p:spPr/>
        <p:txBody>
          <a:bodyPr/>
          <a:lstStyle/>
          <a:p>
            <a:r>
              <a:rPr lang="en-US" smtClean="0"/>
              <a:t>Laurent M. Lapierre</a:t>
            </a:r>
            <a:endParaRPr lang="en-US"/>
          </a:p>
        </p:txBody>
      </p:sp>
      <p:sp>
        <p:nvSpPr>
          <p:cNvPr id="7" name="Slide Number Placeholder 6"/>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1952556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2500977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a:t>
            </a:fld>
            <a:endParaRPr lang="en-US"/>
          </a:p>
        </p:txBody>
      </p:sp>
    </p:spTree>
    <p:extLst>
      <p:ext uri="{BB962C8B-B14F-4D97-AF65-F5344CB8AC3E}">
        <p14:creationId xmlns:p14="http://schemas.microsoft.com/office/powerpoint/2010/main" val="22586745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noProof="0" dirty="0" smtClean="0"/>
              <a:t>Click to </a:t>
            </a:r>
            <a:r>
              <a:rPr lang="fr-CA" noProof="0" dirty="0" err="1" smtClean="0"/>
              <a:t>edit</a:t>
            </a:r>
            <a:r>
              <a:rPr lang="fr-CA" noProof="0" dirty="0" smtClean="0"/>
              <a:t> Master </a:t>
            </a:r>
            <a:r>
              <a:rPr lang="fr-CA" noProof="0" dirty="0" err="1" smtClean="0"/>
              <a:t>title</a:t>
            </a:r>
            <a:r>
              <a:rPr lang="fr-CA" noProof="0" dirty="0" smtClean="0"/>
              <a:t> style</a:t>
            </a:r>
            <a:endParaRPr lang="fr-CA" noProof="0"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noProof="0" dirty="0" smtClean="0"/>
              <a:t>Click to </a:t>
            </a:r>
            <a:r>
              <a:rPr lang="fr-CA" noProof="0" dirty="0" err="1" smtClean="0"/>
              <a:t>edit</a:t>
            </a:r>
            <a:r>
              <a:rPr lang="fr-CA" noProof="0" dirty="0" smtClean="0"/>
              <a:t> Master </a:t>
            </a:r>
            <a:r>
              <a:rPr lang="fr-CA" noProof="0" dirty="0" err="1" smtClean="0"/>
              <a:t>text</a:t>
            </a:r>
            <a:r>
              <a:rPr lang="fr-CA" noProof="0" dirty="0" smtClean="0"/>
              <a:t> styles</a:t>
            </a:r>
          </a:p>
          <a:p>
            <a:pPr lvl="1"/>
            <a:r>
              <a:rPr lang="fr-CA" noProof="0" dirty="0" smtClean="0"/>
              <a:t>Second </a:t>
            </a:r>
            <a:r>
              <a:rPr lang="fr-CA" noProof="0" dirty="0" err="1" smtClean="0"/>
              <a:t>level</a:t>
            </a:r>
            <a:endParaRPr lang="fr-CA" noProof="0" dirty="0" smtClean="0"/>
          </a:p>
          <a:p>
            <a:pPr lvl="2"/>
            <a:r>
              <a:rPr lang="fr-CA" noProof="0" dirty="0" err="1" smtClean="0"/>
              <a:t>Third</a:t>
            </a:r>
            <a:r>
              <a:rPr lang="fr-CA" noProof="0" dirty="0" smtClean="0"/>
              <a:t> </a:t>
            </a:r>
            <a:r>
              <a:rPr lang="fr-CA" noProof="0" dirty="0" err="1" smtClean="0"/>
              <a:t>level</a:t>
            </a:r>
            <a:endParaRPr lang="fr-CA" noProof="0" dirty="0" smtClean="0"/>
          </a:p>
          <a:p>
            <a:pPr lvl="3"/>
            <a:r>
              <a:rPr lang="fr-CA" noProof="0" dirty="0" err="1" smtClean="0"/>
              <a:t>Fourth</a:t>
            </a:r>
            <a:r>
              <a:rPr lang="fr-CA" noProof="0" dirty="0" smtClean="0"/>
              <a:t> </a:t>
            </a:r>
            <a:r>
              <a:rPr lang="fr-CA" noProof="0" dirty="0" err="1" smtClean="0"/>
              <a:t>level</a:t>
            </a:r>
            <a:endParaRPr lang="fr-CA" noProof="0" dirty="0" smtClean="0"/>
          </a:p>
          <a:p>
            <a:pPr lvl="4"/>
            <a:r>
              <a:rPr lang="fr-CA" noProof="0" dirty="0" err="1" smtClean="0"/>
              <a:t>Fifth</a:t>
            </a:r>
            <a:r>
              <a:rPr lang="fr-CA" noProof="0" dirty="0" smtClean="0"/>
              <a:t> </a:t>
            </a:r>
            <a:r>
              <a:rPr lang="fr-CA" noProof="0" dirty="0" err="1" smtClean="0"/>
              <a:t>level</a:t>
            </a:r>
            <a:endParaRPr lang="fr-CA" noProof="0"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fr-CA" smtClean="0"/>
              <a:t>Automne, 2016</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Laurent M. Lapierre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78E114-C8ED-451D-A9DD-0E8E063A6692}" type="slidenum">
              <a:rPr lang="en-US" smtClean="0"/>
              <a:t>‹#›</a:t>
            </a:fld>
            <a:endParaRPr lang="en-US"/>
          </a:p>
        </p:txBody>
      </p:sp>
    </p:spTree>
    <p:extLst>
      <p:ext uri="{BB962C8B-B14F-4D97-AF65-F5344CB8AC3E}">
        <p14:creationId xmlns:p14="http://schemas.microsoft.com/office/powerpoint/2010/main" val="288978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ts val="1224"/>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r-CA" dirty="0" smtClean="0"/>
              <a:t>ADM2736A</a:t>
            </a:r>
            <a:r>
              <a:rPr lang="fr-CA" dirty="0"/>
              <a:t/>
            </a:r>
            <a:br>
              <a:rPr lang="fr-CA" dirty="0"/>
            </a:br>
            <a:r>
              <a:rPr lang="fr-CA" dirty="0" smtClean="0"/>
              <a:t>Comportement organisationnel</a:t>
            </a:r>
            <a:endParaRPr lang="fr-CA" dirty="0"/>
          </a:p>
        </p:txBody>
      </p:sp>
      <p:sp>
        <p:nvSpPr>
          <p:cNvPr id="3" name="Subtitle 2"/>
          <p:cNvSpPr>
            <a:spLocks noGrp="1"/>
          </p:cNvSpPr>
          <p:nvPr>
            <p:ph type="subTitle" idx="1"/>
          </p:nvPr>
        </p:nvSpPr>
        <p:spPr/>
        <p:txBody>
          <a:bodyPr/>
          <a:lstStyle/>
          <a:p>
            <a:r>
              <a:rPr lang="fr-CA" dirty="0" smtClean="0"/>
              <a:t>Les conflits et la négociation</a:t>
            </a:r>
            <a:endParaRPr lang="fr-CA" dirty="0"/>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1</a:t>
            </a:fld>
            <a:endParaRPr lang="en-US"/>
          </a:p>
        </p:txBody>
      </p:sp>
    </p:spTree>
    <p:extLst>
      <p:ext uri="{BB962C8B-B14F-4D97-AF65-F5344CB8AC3E}">
        <p14:creationId xmlns:p14="http://schemas.microsoft.com/office/powerpoint/2010/main" val="118911735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Conflit constructif v. destructeur</a:t>
            </a:r>
            <a:endParaRPr lang="fr-CA" dirty="0"/>
          </a:p>
        </p:txBody>
      </p:sp>
      <p:sp>
        <p:nvSpPr>
          <p:cNvPr id="7" name="Date Placeholder 6"/>
          <p:cNvSpPr>
            <a:spLocks noGrp="1"/>
          </p:cNvSpPr>
          <p:nvPr>
            <p:ph type="dt" sz="half" idx="10"/>
          </p:nvPr>
        </p:nvSpPr>
        <p:spPr/>
        <p:txBody>
          <a:bodyPr/>
          <a:lstStyle/>
          <a:p>
            <a:r>
              <a:rPr lang="fr-CA" smtClean="0"/>
              <a:t>Automne, 2016</a:t>
            </a:r>
            <a:endParaRPr lang="en-US"/>
          </a:p>
        </p:txBody>
      </p:sp>
      <p:sp>
        <p:nvSpPr>
          <p:cNvPr id="8" name="Footer Placeholder 7"/>
          <p:cNvSpPr>
            <a:spLocks noGrp="1"/>
          </p:cNvSpPr>
          <p:nvPr>
            <p:ph type="ftr" sz="quarter" idx="11"/>
          </p:nvPr>
        </p:nvSpPr>
        <p:spPr/>
        <p:txBody>
          <a:bodyPr/>
          <a:lstStyle/>
          <a:p>
            <a:r>
              <a:rPr lang="en-US" smtClean="0"/>
              <a:t>Laurent M. Lapierre</a:t>
            </a:r>
            <a:endParaRPr lang="en-US"/>
          </a:p>
        </p:txBody>
      </p:sp>
      <p:sp>
        <p:nvSpPr>
          <p:cNvPr id="9" name="Slide Number Placeholder 8"/>
          <p:cNvSpPr>
            <a:spLocks noGrp="1"/>
          </p:cNvSpPr>
          <p:nvPr>
            <p:ph type="sldNum" sz="quarter" idx="12"/>
          </p:nvPr>
        </p:nvSpPr>
        <p:spPr/>
        <p:txBody>
          <a:bodyPr/>
          <a:lstStyle/>
          <a:p>
            <a:fld id="{CB78E114-C8ED-451D-A9DD-0E8E063A6692}" type="slidenum">
              <a:rPr lang="en-US" smtClean="0"/>
              <a:t>2</a:t>
            </a:fld>
            <a:endParaRPr lang="en-US"/>
          </a:p>
        </p:txBody>
      </p:sp>
      <p:sp>
        <p:nvSpPr>
          <p:cNvPr id="10" name="Text Placeholder 9"/>
          <p:cNvSpPr>
            <a:spLocks noGrp="1"/>
          </p:cNvSpPr>
          <p:nvPr>
            <p:ph type="body" idx="1"/>
          </p:nvPr>
        </p:nvSpPr>
        <p:spPr/>
        <p:txBody>
          <a:bodyPr/>
          <a:lstStyle/>
          <a:p>
            <a:r>
              <a:rPr lang="en-US" dirty="0" err="1" smtClean="0"/>
              <a:t>Constructif</a:t>
            </a:r>
            <a:endParaRPr lang="en-US" dirty="0"/>
          </a:p>
        </p:txBody>
      </p:sp>
      <p:sp>
        <p:nvSpPr>
          <p:cNvPr id="11" name="Content Placeholder 10"/>
          <p:cNvSpPr>
            <a:spLocks noGrp="1"/>
          </p:cNvSpPr>
          <p:nvPr>
            <p:ph sz="half" idx="2"/>
          </p:nvPr>
        </p:nvSpPr>
        <p:spPr/>
        <p:txBody>
          <a:bodyPr/>
          <a:lstStyle/>
          <a:p>
            <a:r>
              <a:rPr lang="en-US" dirty="0" err="1" smtClean="0"/>
              <a:t>Retombees</a:t>
            </a:r>
            <a:r>
              <a:rPr lang="en-US" dirty="0" smtClean="0"/>
              <a:t> positives, </a:t>
            </a:r>
            <a:r>
              <a:rPr lang="en-US" dirty="0" err="1" smtClean="0"/>
              <a:t>telles</a:t>
            </a:r>
            <a:r>
              <a:rPr lang="en-US" dirty="0" smtClean="0"/>
              <a:t> la protection </a:t>
            </a:r>
            <a:r>
              <a:rPr lang="en-US" dirty="0" err="1" smtClean="0"/>
              <a:t>ou</a:t>
            </a:r>
            <a:r>
              <a:rPr lang="en-US" dirty="0" smtClean="0"/>
              <a:t> le gain de </a:t>
            </a:r>
            <a:r>
              <a:rPr lang="en-US" dirty="0" err="1" smtClean="0"/>
              <a:t>ressources</a:t>
            </a:r>
            <a:r>
              <a:rPr lang="en-US" dirty="0" smtClean="0"/>
              <a:t> </a:t>
            </a:r>
            <a:r>
              <a:rPr lang="en-US" dirty="0" err="1" smtClean="0"/>
              <a:t>personnelles</a:t>
            </a:r>
            <a:r>
              <a:rPr lang="en-US" dirty="0" smtClean="0"/>
              <a:t> </a:t>
            </a:r>
            <a:r>
              <a:rPr lang="en-US" dirty="0" err="1" smtClean="0"/>
              <a:t>ou</a:t>
            </a:r>
            <a:r>
              <a:rPr lang="en-US" dirty="0" smtClean="0"/>
              <a:t> </a:t>
            </a:r>
            <a:r>
              <a:rPr lang="en-US" dirty="0" err="1" smtClean="0"/>
              <a:t>organisationnelles</a:t>
            </a:r>
            <a:endParaRPr lang="en-US" dirty="0" smtClean="0"/>
          </a:p>
          <a:p>
            <a:r>
              <a:rPr lang="en-US" dirty="0" err="1" smtClean="0"/>
              <a:t>Exemple</a:t>
            </a:r>
            <a:endParaRPr lang="en-US" dirty="0" smtClean="0"/>
          </a:p>
          <a:p>
            <a:r>
              <a:rPr lang="en-US" dirty="0" smtClean="0"/>
              <a:t>-Resistance </a:t>
            </a:r>
            <a:r>
              <a:rPr lang="en-US" dirty="0" err="1" smtClean="0"/>
              <a:t>costructive</a:t>
            </a:r>
            <a:r>
              <a:rPr lang="en-US" dirty="0" smtClean="0"/>
              <a:t> </a:t>
            </a:r>
            <a:r>
              <a:rPr lang="en-US" dirty="0" err="1" smtClean="0"/>
              <a:t>bien</a:t>
            </a:r>
            <a:r>
              <a:rPr lang="en-US" dirty="0" smtClean="0"/>
              <a:t> </a:t>
            </a:r>
            <a:r>
              <a:rPr lang="en-US" dirty="0" err="1" smtClean="0"/>
              <a:t>percue</a:t>
            </a:r>
            <a:r>
              <a:rPr lang="en-US" dirty="0" smtClean="0"/>
              <a:t> par le patron</a:t>
            </a:r>
            <a:endParaRPr lang="en-US" dirty="0"/>
          </a:p>
        </p:txBody>
      </p:sp>
      <p:sp>
        <p:nvSpPr>
          <p:cNvPr id="12" name="Text Placeholder 11"/>
          <p:cNvSpPr>
            <a:spLocks noGrp="1"/>
          </p:cNvSpPr>
          <p:nvPr>
            <p:ph type="body" sz="quarter" idx="3"/>
          </p:nvPr>
        </p:nvSpPr>
        <p:spPr/>
        <p:txBody>
          <a:bodyPr/>
          <a:lstStyle/>
          <a:p>
            <a:r>
              <a:rPr lang="en-US" dirty="0" err="1" smtClean="0"/>
              <a:t>Destructeur</a:t>
            </a:r>
            <a:endParaRPr lang="en-US" dirty="0"/>
          </a:p>
        </p:txBody>
      </p:sp>
      <p:sp>
        <p:nvSpPr>
          <p:cNvPr id="13" name="Content Placeholder 12"/>
          <p:cNvSpPr>
            <a:spLocks noGrp="1"/>
          </p:cNvSpPr>
          <p:nvPr>
            <p:ph sz="quarter" idx="4"/>
          </p:nvPr>
        </p:nvSpPr>
        <p:spPr/>
        <p:txBody>
          <a:bodyPr/>
          <a:lstStyle/>
          <a:p>
            <a:r>
              <a:rPr lang="en-US" dirty="0" err="1" smtClean="0"/>
              <a:t>Retombees</a:t>
            </a:r>
            <a:r>
              <a:rPr lang="en-US" dirty="0" smtClean="0"/>
              <a:t> negatives, </a:t>
            </a:r>
            <a:r>
              <a:rPr lang="en-US" dirty="0" err="1" smtClean="0"/>
              <a:t>telles</a:t>
            </a:r>
            <a:r>
              <a:rPr lang="en-US" dirty="0" smtClean="0"/>
              <a:t> des </a:t>
            </a:r>
            <a:r>
              <a:rPr lang="en-US" dirty="0" err="1" smtClean="0"/>
              <a:t>symptomes</a:t>
            </a:r>
            <a:r>
              <a:rPr lang="en-US" dirty="0" smtClean="0"/>
              <a:t> de </a:t>
            </a:r>
            <a:r>
              <a:rPr lang="en-US" dirty="0" err="1" smtClean="0"/>
              <a:t>detresse</a:t>
            </a:r>
            <a:r>
              <a:rPr lang="en-US" dirty="0" smtClean="0"/>
              <a:t> </a:t>
            </a:r>
            <a:r>
              <a:rPr lang="en-US" dirty="0" err="1" smtClean="0"/>
              <a:t>severes</a:t>
            </a:r>
            <a:r>
              <a:rPr lang="en-US" dirty="0" smtClean="0"/>
              <a:t>, les </a:t>
            </a:r>
            <a:r>
              <a:rPr lang="en-US" dirty="0" err="1" smtClean="0"/>
              <a:t>perte</a:t>
            </a:r>
            <a:r>
              <a:rPr lang="en-US" dirty="0" smtClean="0"/>
              <a:t> </a:t>
            </a:r>
            <a:r>
              <a:rPr lang="en-US" dirty="0" err="1" smtClean="0"/>
              <a:t>d;opportunites</a:t>
            </a:r>
            <a:r>
              <a:rPr lang="en-US" dirty="0" smtClean="0"/>
              <a:t>, etc.</a:t>
            </a:r>
          </a:p>
          <a:p>
            <a:r>
              <a:rPr lang="en-US" dirty="0" err="1" smtClean="0"/>
              <a:t>Exemples</a:t>
            </a:r>
            <a:r>
              <a:rPr lang="en-US" dirty="0" smtClean="0"/>
              <a:t>:</a:t>
            </a:r>
          </a:p>
          <a:p>
            <a:pPr marL="0" indent="0">
              <a:buNone/>
            </a:pPr>
            <a:r>
              <a:rPr lang="en-US" dirty="0" smtClean="0"/>
              <a:t>-</a:t>
            </a:r>
            <a:r>
              <a:rPr lang="en-US" dirty="0" err="1" smtClean="0"/>
              <a:t>Argumenter</a:t>
            </a:r>
            <a:r>
              <a:rPr lang="en-US" dirty="0" smtClean="0"/>
              <a:t> pour </a:t>
            </a:r>
            <a:r>
              <a:rPr lang="en-US" dirty="0" err="1" smtClean="0"/>
              <a:t>argumenter</a:t>
            </a:r>
            <a:endParaRPr lang="en-US" dirty="0" smtClean="0"/>
          </a:p>
          <a:p>
            <a:pPr marL="0" indent="0">
              <a:buNone/>
            </a:pPr>
            <a:r>
              <a:rPr lang="en-US" dirty="0" smtClean="0"/>
              <a:t>-</a:t>
            </a:r>
            <a:r>
              <a:rPr lang="en-US" dirty="0" err="1" smtClean="0"/>
              <a:t>Conflits</a:t>
            </a:r>
            <a:r>
              <a:rPr lang="en-US" dirty="0" smtClean="0"/>
              <a:t> de </a:t>
            </a:r>
            <a:r>
              <a:rPr lang="en-US" dirty="0" err="1" smtClean="0"/>
              <a:t>personnalite</a:t>
            </a:r>
            <a:endParaRPr lang="en-US" dirty="0"/>
          </a:p>
        </p:txBody>
      </p:sp>
    </p:spTree>
    <p:extLst>
      <p:ext uri="{BB962C8B-B14F-4D97-AF65-F5344CB8AC3E}">
        <p14:creationId xmlns:p14="http://schemas.microsoft.com/office/powerpoint/2010/main" val="38127463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67000"/>
            <a:ext cx="8229600" cy="1143000"/>
          </a:xfrm>
        </p:spPr>
        <p:txBody>
          <a:bodyPr>
            <a:normAutofit/>
          </a:bodyPr>
          <a:lstStyle/>
          <a:p>
            <a:r>
              <a:rPr lang="fr-CA" dirty="0" smtClean="0"/>
              <a:t>Comment gérer les conflits ?</a:t>
            </a:r>
            <a:endParaRPr lang="fr-CA" dirty="0"/>
          </a:p>
        </p:txBody>
      </p:sp>
      <p:sp>
        <p:nvSpPr>
          <p:cNvPr id="3" name="Date Placeholder 2"/>
          <p:cNvSpPr>
            <a:spLocks noGrp="1"/>
          </p:cNvSpPr>
          <p:nvPr>
            <p:ph type="dt" sz="half" idx="10"/>
          </p:nvPr>
        </p:nvSpPr>
        <p:spPr/>
        <p:txBody>
          <a:bodyPr/>
          <a:lstStyle/>
          <a:p>
            <a:r>
              <a:rPr lang="fr-CA" smtClean="0"/>
              <a:t>Automne, 2016</a:t>
            </a:r>
            <a:endParaRPr lang="en-US"/>
          </a:p>
        </p:txBody>
      </p:sp>
      <p:sp>
        <p:nvSpPr>
          <p:cNvPr id="4" name="Footer Placeholder 3"/>
          <p:cNvSpPr>
            <a:spLocks noGrp="1"/>
          </p:cNvSpPr>
          <p:nvPr>
            <p:ph type="ftr" sz="quarter" idx="11"/>
          </p:nvPr>
        </p:nvSpPr>
        <p:spPr/>
        <p:txBody>
          <a:bodyPr/>
          <a:lstStyle/>
          <a:p>
            <a:r>
              <a:rPr lang="en-US" smtClean="0"/>
              <a:t>Laurent M. Lapierre</a:t>
            </a:r>
            <a:endParaRPr lang="en-US"/>
          </a:p>
        </p:txBody>
      </p:sp>
      <p:sp>
        <p:nvSpPr>
          <p:cNvPr id="5" name="Slide Number Placeholder 4"/>
          <p:cNvSpPr>
            <a:spLocks noGrp="1"/>
          </p:cNvSpPr>
          <p:nvPr>
            <p:ph type="sldNum" sz="quarter" idx="12"/>
          </p:nvPr>
        </p:nvSpPr>
        <p:spPr/>
        <p:txBody>
          <a:bodyPr/>
          <a:lstStyle/>
          <a:p>
            <a:fld id="{CB78E114-C8ED-451D-A9DD-0E8E063A6692}" type="slidenum">
              <a:rPr lang="en-US" smtClean="0"/>
              <a:t>3</a:t>
            </a:fld>
            <a:endParaRPr lang="en-US"/>
          </a:p>
        </p:txBody>
      </p:sp>
    </p:spTree>
    <p:extLst>
      <p:ext uri="{BB962C8B-B14F-4D97-AF65-F5344CB8AC3E}">
        <p14:creationId xmlns:p14="http://schemas.microsoft.com/office/powerpoint/2010/main" val="201011280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Gestion </a:t>
            </a:r>
            <a:r>
              <a:rPr lang="fr-CA" b="1" dirty="0" smtClean="0"/>
              <a:t>indirecte</a:t>
            </a:r>
            <a:r>
              <a:rPr lang="fr-CA" dirty="0" smtClean="0"/>
              <a:t> des conflits</a:t>
            </a:r>
            <a:endParaRPr lang="fr-CA" dirty="0"/>
          </a:p>
        </p:txBody>
      </p:sp>
      <p:sp>
        <p:nvSpPr>
          <p:cNvPr id="3" name="Content Placeholder 2"/>
          <p:cNvSpPr>
            <a:spLocks noGrp="1"/>
          </p:cNvSpPr>
          <p:nvPr>
            <p:ph idx="1"/>
          </p:nvPr>
        </p:nvSpPr>
        <p:spPr/>
        <p:txBody>
          <a:bodyPr>
            <a:normAutofit/>
          </a:bodyPr>
          <a:lstStyle/>
          <a:p>
            <a:r>
              <a:rPr lang="fr-CA" dirty="0" smtClean="0"/>
              <a:t>Diminution de l’interdépendance</a:t>
            </a:r>
          </a:p>
          <a:p>
            <a:endParaRPr lang="fr-CA" dirty="0" smtClean="0"/>
          </a:p>
          <a:p>
            <a:r>
              <a:rPr lang="fr-CA" dirty="0" smtClean="0"/>
              <a:t>Faire appel aux objectifs communs</a:t>
            </a:r>
          </a:p>
          <a:p>
            <a:endParaRPr lang="fr-CA" dirty="0" smtClean="0"/>
          </a:p>
          <a:p>
            <a:r>
              <a:rPr lang="fr-CA" dirty="0" smtClean="0"/>
              <a:t>Faire recours aux supérieurs</a:t>
            </a:r>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4</a:t>
            </a:fld>
            <a:endParaRPr lang="en-US"/>
          </a:p>
        </p:txBody>
      </p:sp>
    </p:spTree>
    <p:extLst>
      <p:ext uri="{BB962C8B-B14F-4D97-AF65-F5344CB8AC3E}">
        <p14:creationId xmlns:p14="http://schemas.microsoft.com/office/powerpoint/2010/main" val="177269166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4C4C4C"/>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4C4C4C"/>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Gestion </a:t>
            </a:r>
            <a:r>
              <a:rPr lang="fr-CA" b="1" dirty="0" smtClean="0"/>
              <a:t>directe</a:t>
            </a:r>
            <a:r>
              <a:rPr lang="fr-CA" dirty="0" smtClean="0"/>
              <a:t> des conflits</a:t>
            </a:r>
            <a:endParaRPr lang="fr-CA" dirty="0"/>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5</a:t>
            </a:fld>
            <a:endParaRPr lang="en-US"/>
          </a:p>
        </p:txBody>
      </p:sp>
      <p:cxnSp>
        <p:nvCxnSpPr>
          <p:cNvPr id="8" name="Straight Arrow Connector 7"/>
          <p:cNvCxnSpPr/>
          <p:nvPr/>
        </p:nvCxnSpPr>
        <p:spPr>
          <a:xfrm flipV="1">
            <a:off x="1295400" y="1524000"/>
            <a:ext cx="0" cy="36576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1295400" y="5181600"/>
            <a:ext cx="6858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1" name="Rectangle 10"/>
          <p:cNvSpPr/>
          <p:nvPr/>
        </p:nvSpPr>
        <p:spPr>
          <a:xfrm>
            <a:off x="5410200" y="1676400"/>
            <a:ext cx="2743200" cy="762000"/>
          </a:xfrm>
          <a:prstGeom prst="rect">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CA" dirty="0" smtClean="0"/>
              <a:t>Résolution de problème</a:t>
            </a:r>
            <a:endParaRPr lang="fr-CA" dirty="0"/>
          </a:p>
        </p:txBody>
      </p:sp>
      <p:sp>
        <p:nvSpPr>
          <p:cNvPr id="12" name="Rectangle 11"/>
          <p:cNvSpPr/>
          <p:nvPr/>
        </p:nvSpPr>
        <p:spPr>
          <a:xfrm>
            <a:off x="1447800" y="1676400"/>
            <a:ext cx="2743200" cy="762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CA" dirty="0" smtClean="0"/>
              <a:t>Accommodation</a:t>
            </a:r>
            <a:endParaRPr lang="fr-CA" dirty="0"/>
          </a:p>
        </p:txBody>
      </p:sp>
      <p:sp>
        <p:nvSpPr>
          <p:cNvPr id="13" name="Rectangle 12"/>
          <p:cNvSpPr/>
          <p:nvPr/>
        </p:nvSpPr>
        <p:spPr>
          <a:xfrm>
            <a:off x="5410200" y="4191000"/>
            <a:ext cx="2743200" cy="762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CA" dirty="0" smtClean="0"/>
              <a:t>Affrontement</a:t>
            </a:r>
            <a:endParaRPr lang="fr-CA" dirty="0"/>
          </a:p>
        </p:txBody>
      </p:sp>
      <p:sp>
        <p:nvSpPr>
          <p:cNvPr id="14" name="Rectangle 13"/>
          <p:cNvSpPr/>
          <p:nvPr/>
        </p:nvSpPr>
        <p:spPr>
          <a:xfrm>
            <a:off x="1447800" y="4191000"/>
            <a:ext cx="2743200" cy="762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CA" dirty="0" smtClean="0"/>
              <a:t>Évitement</a:t>
            </a:r>
            <a:endParaRPr lang="fr-CA" dirty="0"/>
          </a:p>
        </p:txBody>
      </p:sp>
      <p:sp>
        <p:nvSpPr>
          <p:cNvPr id="15" name="Rectangle 14"/>
          <p:cNvSpPr/>
          <p:nvPr/>
        </p:nvSpPr>
        <p:spPr>
          <a:xfrm>
            <a:off x="3505200" y="2971800"/>
            <a:ext cx="2743200" cy="7620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CA" dirty="0" smtClean="0"/>
              <a:t>Compromis</a:t>
            </a:r>
            <a:endParaRPr lang="fr-CA" dirty="0"/>
          </a:p>
        </p:txBody>
      </p:sp>
      <p:sp>
        <p:nvSpPr>
          <p:cNvPr id="16" name="TextBox 15"/>
          <p:cNvSpPr txBox="1"/>
          <p:nvPr/>
        </p:nvSpPr>
        <p:spPr>
          <a:xfrm>
            <a:off x="2667000" y="5334000"/>
            <a:ext cx="4419600" cy="646331"/>
          </a:xfrm>
          <a:prstGeom prst="rect">
            <a:avLst/>
          </a:prstGeom>
          <a:noFill/>
        </p:spPr>
        <p:txBody>
          <a:bodyPr wrap="square" rtlCol="0">
            <a:spAutoFit/>
          </a:bodyPr>
          <a:lstStyle/>
          <a:p>
            <a:pPr algn="ctr"/>
            <a:r>
              <a:rPr lang="fr-CA" b="1" dirty="0" smtClean="0"/>
              <a:t>Degré d’affirmation de soi </a:t>
            </a:r>
          </a:p>
          <a:p>
            <a:pPr algn="ctr"/>
            <a:r>
              <a:rPr lang="fr-CA" dirty="0" smtClean="0"/>
              <a:t>(axé sur ses propres intérêts)</a:t>
            </a:r>
            <a:endParaRPr lang="fr-CA" dirty="0"/>
          </a:p>
        </p:txBody>
      </p:sp>
      <p:sp>
        <p:nvSpPr>
          <p:cNvPr id="17" name="TextBox 16"/>
          <p:cNvSpPr txBox="1"/>
          <p:nvPr/>
        </p:nvSpPr>
        <p:spPr>
          <a:xfrm rot="16200000">
            <a:off x="-1353234" y="3029635"/>
            <a:ext cx="4419600" cy="646331"/>
          </a:xfrm>
          <a:prstGeom prst="rect">
            <a:avLst/>
          </a:prstGeom>
          <a:noFill/>
        </p:spPr>
        <p:txBody>
          <a:bodyPr wrap="square" rtlCol="0">
            <a:spAutoFit/>
          </a:bodyPr>
          <a:lstStyle/>
          <a:p>
            <a:pPr algn="ctr"/>
            <a:r>
              <a:rPr lang="fr-CA" b="1" dirty="0" smtClean="0"/>
              <a:t>Degré de coopération</a:t>
            </a:r>
          </a:p>
          <a:p>
            <a:pPr algn="ctr"/>
            <a:r>
              <a:rPr lang="fr-CA" dirty="0" smtClean="0"/>
              <a:t>(axé sur les intérêts d’autrui)</a:t>
            </a:r>
            <a:endParaRPr lang="fr-CA" dirty="0"/>
          </a:p>
        </p:txBody>
      </p:sp>
    </p:spTree>
    <p:extLst>
      <p:ext uri="{BB962C8B-B14F-4D97-AF65-F5344CB8AC3E}">
        <p14:creationId xmlns:p14="http://schemas.microsoft.com/office/powerpoint/2010/main" val="277545516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Gagnants ? Perdants ?</a:t>
            </a:r>
            <a:endParaRPr lang="fr-CA"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529873615"/>
              </p:ext>
            </p:extLst>
          </p:nvPr>
        </p:nvGraphicFramePr>
        <p:xfrm>
          <a:off x="457200" y="1600200"/>
          <a:ext cx="8229600" cy="3429000"/>
        </p:xfrm>
        <a:graphic>
          <a:graphicData uri="http://schemas.openxmlformats.org/drawingml/2006/table">
            <a:tbl>
              <a:tblPr firstRow="1" bandRow="1">
                <a:tableStyleId>{5C22544A-7EE6-4342-B048-85BDC9FD1C3A}</a:tableStyleId>
              </a:tblPr>
              <a:tblGrid>
                <a:gridCol w="3276600"/>
                <a:gridCol w="4953000"/>
              </a:tblGrid>
              <a:tr h="571500">
                <a:tc>
                  <a:txBody>
                    <a:bodyPr/>
                    <a:lstStyle/>
                    <a:p>
                      <a:r>
                        <a:rPr lang="fr-CA" sz="2400" dirty="0" smtClean="0"/>
                        <a:t>Style</a:t>
                      </a:r>
                      <a:endParaRPr lang="fr-CA" sz="2400" dirty="0"/>
                    </a:p>
                  </a:txBody>
                  <a:tcPr/>
                </a:tc>
                <a:tc>
                  <a:txBody>
                    <a:bodyPr/>
                    <a:lstStyle/>
                    <a:p>
                      <a:r>
                        <a:rPr lang="fr-CA" sz="2400" dirty="0" smtClean="0"/>
                        <a:t>Résultat</a:t>
                      </a:r>
                      <a:endParaRPr lang="fr-CA" sz="2400" dirty="0"/>
                    </a:p>
                  </a:txBody>
                  <a:tcPr/>
                </a:tc>
              </a:tr>
              <a:tr h="571500">
                <a:tc>
                  <a:txBody>
                    <a:bodyPr/>
                    <a:lstStyle/>
                    <a:p>
                      <a:r>
                        <a:rPr lang="fr-CA" sz="2400" dirty="0" smtClean="0"/>
                        <a:t>Accommodation</a:t>
                      </a:r>
                      <a:endParaRPr lang="fr-CA" sz="2400" dirty="0"/>
                    </a:p>
                  </a:txBody>
                  <a:tcPr/>
                </a:tc>
                <a:tc>
                  <a:txBody>
                    <a:bodyPr/>
                    <a:lstStyle/>
                    <a:p>
                      <a:r>
                        <a:rPr lang="fr-CA" sz="2400" dirty="0" smtClean="0">
                          <a:solidFill>
                            <a:schemeClr val="tx1"/>
                          </a:solidFill>
                        </a:rPr>
                        <a:t>Gagnant-perdant </a:t>
                      </a:r>
                      <a:r>
                        <a:rPr lang="fr-CA" sz="2400" i="1" dirty="0" smtClean="0">
                          <a:solidFill>
                            <a:srgbClr val="008000"/>
                          </a:solidFill>
                        </a:rPr>
                        <a:t>(différent du livre)</a:t>
                      </a:r>
                      <a:endParaRPr lang="fr-CA" sz="2400" i="1" dirty="0">
                        <a:solidFill>
                          <a:srgbClr val="008000"/>
                        </a:solidFill>
                      </a:endParaRPr>
                    </a:p>
                  </a:txBody>
                  <a:tcPr/>
                </a:tc>
              </a:tr>
              <a:tr h="571500">
                <a:tc>
                  <a:txBody>
                    <a:bodyPr/>
                    <a:lstStyle/>
                    <a:p>
                      <a:r>
                        <a:rPr lang="fr-CA" sz="2400" dirty="0" smtClean="0"/>
                        <a:t>Affrontement</a:t>
                      </a:r>
                      <a:endParaRPr lang="fr-CA" sz="2400" dirty="0"/>
                    </a:p>
                  </a:txBody>
                  <a:tcPr/>
                </a:tc>
                <a:tc>
                  <a:txBody>
                    <a:bodyPr/>
                    <a:lstStyle/>
                    <a:p>
                      <a:r>
                        <a:rPr lang="fr-CA" sz="2400" dirty="0" smtClean="0"/>
                        <a:t>Gagnant-perdant</a:t>
                      </a:r>
                      <a:endParaRPr lang="fr-CA" sz="2400" dirty="0"/>
                    </a:p>
                  </a:txBody>
                  <a:tcPr/>
                </a:tc>
              </a:tr>
              <a:tr h="571500">
                <a:tc>
                  <a:txBody>
                    <a:bodyPr/>
                    <a:lstStyle/>
                    <a:p>
                      <a:r>
                        <a:rPr lang="fr-CA" sz="2400" dirty="0" smtClean="0"/>
                        <a:t>Compromis</a:t>
                      </a:r>
                      <a:endParaRPr lang="fr-CA" sz="2400" dirty="0"/>
                    </a:p>
                  </a:txBody>
                  <a:tcPr/>
                </a:tc>
                <a:tc>
                  <a:txBody>
                    <a:bodyPr/>
                    <a:lstStyle/>
                    <a:p>
                      <a:r>
                        <a:rPr lang="fr-CA" sz="2400" dirty="0" smtClean="0">
                          <a:solidFill>
                            <a:schemeClr val="tx1"/>
                          </a:solidFill>
                        </a:rPr>
                        <a:t>Gagnant-perdant </a:t>
                      </a:r>
                      <a:r>
                        <a:rPr lang="fr-CA" sz="2400" i="1" dirty="0" smtClean="0">
                          <a:solidFill>
                            <a:srgbClr val="008000"/>
                          </a:solidFill>
                        </a:rPr>
                        <a:t>(différent du livre)</a:t>
                      </a:r>
                      <a:endParaRPr lang="fr-CA" sz="2400" i="1" dirty="0">
                        <a:solidFill>
                          <a:srgbClr val="008000"/>
                        </a:solidFill>
                      </a:endParaRPr>
                    </a:p>
                  </a:txBody>
                  <a:tcPr/>
                </a:tc>
              </a:tr>
              <a:tr h="571500">
                <a:tc>
                  <a:txBody>
                    <a:bodyPr/>
                    <a:lstStyle/>
                    <a:p>
                      <a:r>
                        <a:rPr lang="fr-CA" sz="2400" dirty="0" smtClean="0"/>
                        <a:t>Évitement</a:t>
                      </a:r>
                      <a:endParaRPr lang="fr-CA" sz="2400" dirty="0"/>
                    </a:p>
                  </a:txBody>
                  <a:tcPr/>
                </a:tc>
                <a:tc>
                  <a:txBody>
                    <a:bodyPr/>
                    <a:lstStyle/>
                    <a:p>
                      <a:r>
                        <a:rPr lang="fr-CA" sz="2400" dirty="0" smtClean="0"/>
                        <a:t>Perdant-perdant</a:t>
                      </a:r>
                      <a:endParaRPr lang="fr-CA" sz="2400" dirty="0"/>
                    </a:p>
                  </a:txBody>
                  <a:tcPr/>
                </a:tc>
              </a:tr>
              <a:tr h="571500">
                <a:tc>
                  <a:txBody>
                    <a:bodyPr/>
                    <a:lstStyle/>
                    <a:p>
                      <a:r>
                        <a:rPr lang="fr-CA" sz="2400" dirty="0" smtClean="0"/>
                        <a:t>Résolution</a:t>
                      </a:r>
                      <a:r>
                        <a:rPr lang="fr-CA" sz="2400" baseline="0" dirty="0" smtClean="0"/>
                        <a:t> de problème</a:t>
                      </a:r>
                      <a:endParaRPr lang="fr-CA" sz="2400" dirty="0"/>
                    </a:p>
                  </a:txBody>
                  <a:tcPr/>
                </a:tc>
                <a:tc>
                  <a:txBody>
                    <a:bodyPr/>
                    <a:lstStyle/>
                    <a:p>
                      <a:r>
                        <a:rPr lang="fr-CA" sz="2400" b="1" dirty="0" smtClean="0">
                          <a:solidFill>
                            <a:srgbClr val="3366FF"/>
                          </a:solidFill>
                        </a:rPr>
                        <a:t>Gagnant-gagnant !!</a:t>
                      </a:r>
                      <a:endParaRPr lang="fr-CA" sz="2400" b="1" dirty="0">
                        <a:solidFill>
                          <a:srgbClr val="3366FF"/>
                        </a:solidFill>
                      </a:endParaRPr>
                    </a:p>
                  </a:txBody>
                  <a:tcPr/>
                </a:tc>
              </a:tr>
            </a:tbl>
          </a:graphicData>
        </a:graphic>
      </p:graphicFrame>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6</a:t>
            </a:fld>
            <a:endParaRPr lang="en-US"/>
          </a:p>
        </p:txBody>
      </p:sp>
      <p:sp>
        <p:nvSpPr>
          <p:cNvPr id="8" name="TextBox 7"/>
          <p:cNvSpPr txBox="1"/>
          <p:nvPr/>
        </p:nvSpPr>
        <p:spPr>
          <a:xfrm>
            <a:off x="533400" y="5486400"/>
            <a:ext cx="8077200" cy="523220"/>
          </a:xfrm>
          <a:prstGeom prst="rect">
            <a:avLst/>
          </a:prstGeom>
          <a:noFill/>
        </p:spPr>
        <p:txBody>
          <a:bodyPr wrap="square" rtlCol="0">
            <a:spAutoFit/>
          </a:bodyPr>
          <a:lstStyle/>
          <a:p>
            <a:pPr algn="ctr"/>
            <a:r>
              <a:rPr lang="fr-CA" sz="2800" i="1" dirty="0" smtClean="0">
                <a:solidFill>
                  <a:srgbClr val="008000"/>
                </a:solidFill>
              </a:rPr>
              <a:t>Quand se servir de chacun de ces styles ?</a:t>
            </a:r>
            <a:endParaRPr lang="fr-CA" sz="2800" i="1" dirty="0">
              <a:solidFill>
                <a:srgbClr val="008000"/>
              </a:solidFill>
            </a:endParaRPr>
          </a:p>
        </p:txBody>
      </p:sp>
    </p:spTree>
    <p:extLst>
      <p:ext uri="{BB962C8B-B14F-4D97-AF65-F5344CB8AC3E}">
        <p14:creationId xmlns:p14="http://schemas.microsoft.com/office/powerpoint/2010/main" val="164276394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Pour </a:t>
            </a:r>
            <a:r>
              <a:rPr lang="fr-CA" dirty="0"/>
              <a:t>choisir le bon style</a:t>
            </a:r>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7</a:t>
            </a:fld>
            <a:endParaRPr lang="en-US"/>
          </a:p>
        </p:txBody>
      </p:sp>
      <p:sp>
        <p:nvSpPr>
          <p:cNvPr id="3" name="Content Placeholder 2"/>
          <p:cNvSpPr>
            <a:spLocks noGrp="1"/>
          </p:cNvSpPr>
          <p:nvPr>
            <p:ph idx="1"/>
          </p:nvPr>
        </p:nvSpPr>
        <p:spPr/>
        <p:txBody>
          <a:bodyPr>
            <a:normAutofit fontScale="85000" lnSpcReduction="20000"/>
          </a:bodyPr>
          <a:lstStyle/>
          <a:p>
            <a:r>
              <a:rPr lang="en-US" dirty="0" err="1" smtClean="0"/>
              <a:t>Accomodation</a:t>
            </a:r>
            <a:endParaRPr lang="en-US" dirty="0"/>
          </a:p>
          <a:p>
            <a:pPr lvl="1"/>
            <a:r>
              <a:rPr lang="en-US" dirty="0" smtClean="0"/>
              <a:t>Pour </a:t>
            </a:r>
            <a:r>
              <a:rPr lang="en-US" dirty="0" err="1"/>
              <a:t>plaire</a:t>
            </a:r>
            <a:r>
              <a:rPr lang="en-US" dirty="0"/>
              <a:t> a </a:t>
            </a:r>
            <a:r>
              <a:rPr lang="en-US" dirty="0" err="1"/>
              <a:t>l’autre</a:t>
            </a:r>
            <a:r>
              <a:rPr lang="en-US" dirty="0"/>
              <a:t> </a:t>
            </a:r>
            <a:r>
              <a:rPr lang="en-US" dirty="0" err="1"/>
              <a:t>personne</a:t>
            </a:r>
            <a:r>
              <a:rPr lang="en-US" dirty="0"/>
              <a:t> (faire bonne impression</a:t>
            </a:r>
            <a:r>
              <a:rPr lang="mr-IN" dirty="0"/>
              <a:t>…</a:t>
            </a:r>
            <a:r>
              <a:rPr lang="en-CA" dirty="0"/>
              <a:t>)</a:t>
            </a:r>
          </a:p>
          <a:p>
            <a:r>
              <a:rPr lang="en-CA" dirty="0" err="1" smtClean="0"/>
              <a:t>Affrontement</a:t>
            </a:r>
            <a:endParaRPr lang="en-CA" dirty="0"/>
          </a:p>
          <a:p>
            <a:pPr lvl="1"/>
            <a:r>
              <a:rPr lang="en-CA" dirty="0" err="1"/>
              <a:t>Q</a:t>
            </a:r>
            <a:r>
              <a:rPr lang="en-CA" dirty="0" err="1" smtClean="0"/>
              <a:t>uand</a:t>
            </a:r>
            <a:r>
              <a:rPr lang="en-CA" dirty="0" smtClean="0"/>
              <a:t> </a:t>
            </a:r>
            <a:r>
              <a:rPr lang="en-CA" dirty="0" err="1"/>
              <a:t>il</a:t>
            </a:r>
            <a:r>
              <a:rPr lang="en-CA" dirty="0"/>
              <a:t> y a </a:t>
            </a:r>
            <a:r>
              <a:rPr lang="en-CA" dirty="0" err="1"/>
              <a:t>urgence</a:t>
            </a:r>
            <a:r>
              <a:rPr lang="en-CA" dirty="0"/>
              <a:t>/</a:t>
            </a:r>
            <a:r>
              <a:rPr lang="en-CA" dirty="0" err="1"/>
              <a:t>quand</a:t>
            </a:r>
            <a:r>
              <a:rPr lang="en-CA" dirty="0"/>
              <a:t> on valorise </a:t>
            </a:r>
            <a:r>
              <a:rPr lang="en-CA" dirty="0" err="1"/>
              <a:t>l’evitement</a:t>
            </a:r>
            <a:r>
              <a:rPr lang="en-CA" dirty="0"/>
              <a:t> de </a:t>
            </a:r>
            <a:r>
              <a:rPr lang="en-CA" dirty="0" err="1"/>
              <a:t>l’echec</a:t>
            </a:r>
            <a:r>
              <a:rPr lang="en-CA" dirty="0"/>
              <a:t> plus </a:t>
            </a:r>
            <a:r>
              <a:rPr lang="en-CA" dirty="0" err="1"/>
              <a:t>que</a:t>
            </a:r>
            <a:r>
              <a:rPr lang="en-CA" dirty="0"/>
              <a:t> la relation</a:t>
            </a:r>
            <a:r>
              <a:rPr lang="en-CA" dirty="0" smtClean="0"/>
              <a:t>.</a:t>
            </a:r>
          </a:p>
          <a:p>
            <a:r>
              <a:rPr lang="en-CA" dirty="0" err="1" smtClean="0"/>
              <a:t>Compromis</a:t>
            </a:r>
            <a:r>
              <a:rPr lang="en-CA" dirty="0" smtClean="0"/>
              <a:t> </a:t>
            </a:r>
          </a:p>
          <a:p>
            <a:pPr lvl="1"/>
            <a:r>
              <a:rPr lang="en-CA" dirty="0" err="1" smtClean="0"/>
              <a:t>Desir</a:t>
            </a:r>
            <a:r>
              <a:rPr lang="en-CA" dirty="0" smtClean="0"/>
              <a:t> de </a:t>
            </a:r>
            <a:r>
              <a:rPr lang="en-CA" dirty="0" err="1" smtClean="0"/>
              <a:t>plaire</a:t>
            </a:r>
            <a:r>
              <a:rPr lang="en-CA" dirty="0" smtClean="0"/>
              <a:t> a </a:t>
            </a:r>
            <a:r>
              <a:rPr lang="en-CA" dirty="0" err="1" smtClean="0"/>
              <a:t>l’autre</a:t>
            </a:r>
            <a:r>
              <a:rPr lang="en-CA" dirty="0" smtClean="0"/>
              <a:t> </a:t>
            </a:r>
            <a:r>
              <a:rPr lang="en-CA" dirty="0" err="1" smtClean="0"/>
              <a:t>peu</a:t>
            </a:r>
            <a:r>
              <a:rPr lang="en-CA" dirty="0" smtClean="0"/>
              <a:t> </a:t>
            </a:r>
            <a:r>
              <a:rPr lang="en-CA" dirty="0" err="1" smtClean="0"/>
              <a:t>eleve</a:t>
            </a:r>
            <a:endParaRPr lang="en-CA" dirty="0" smtClean="0"/>
          </a:p>
          <a:p>
            <a:r>
              <a:rPr lang="en-CA" dirty="0" err="1" smtClean="0"/>
              <a:t>Evitement</a:t>
            </a:r>
            <a:endParaRPr lang="en-CA" dirty="0" smtClean="0"/>
          </a:p>
          <a:p>
            <a:pPr lvl="1"/>
            <a:r>
              <a:rPr lang="en-CA" dirty="0" smtClean="0"/>
              <a:t>Pour faire le plus </a:t>
            </a:r>
            <a:r>
              <a:rPr lang="en-CA" dirty="0" err="1" smtClean="0"/>
              <a:t>rapidement</a:t>
            </a:r>
            <a:endParaRPr lang="en-CA" dirty="0" smtClean="0"/>
          </a:p>
          <a:p>
            <a:r>
              <a:rPr lang="en-CA" dirty="0" smtClean="0"/>
              <a:t>Resolution de </a:t>
            </a:r>
            <a:r>
              <a:rPr lang="en-CA" dirty="0" err="1" smtClean="0"/>
              <a:t>probleme</a:t>
            </a:r>
            <a:endParaRPr lang="en-CA" dirty="0" smtClean="0"/>
          </a:p>
          <a:p>
            <a:pPr lvl="1"/>
            <a:r>
              <a:rPr lang="en-CA" dirty="0" err="1" smtClean="0"/>
              <a:t>Lorsque</a:t>
            </a:r>
            <a:r>
              <a:rPr lang="en-CA" dirty="0" smtClean="0"/>
              <a:t> </a:t>
            </a:r>
            <a:r>
              <a:rPr lang="en-CA" dirty="0" err="1" smtClean="0"/>
              <a:t>l’on</a:t>
            </a:r>
            <a:r>
              <a:rPr lang="en-CA" dirty="0" smtClean="0"/>
              <a:t> a du temps et </a:t>
            </a:r>
            <a:r>
              <a:rPr lang="en-CA" dirty="0" err="1" smtClean="0"/>
              <a:t>qu’on</a:t>
            </a:r>
            <a:r>
              <a:rPr lang="en-CA" dirty="0" smtClean="0"/>
              <a:t> </a:t>
            </a:r>
            <a:r>
              <a:rPr lang="en-CA" dirty="0" err="1" smtClean="0"/>
              <a:t>veut</a:t>
            </a:r>
            <a:r>
              <a:rPr lang="en-CA" dirty="0" smtClean="0"/>
              <a:t> </a:t>
            </a:r>
            <a:r>
              <a:rPr lang="en-CA" dirty="0" err="1" smtClean="0"/>
              <a:t>favoriser</a:t>
            </a:r>
            <a:r>
              <a:rPr lang="en-CA" dirty="0" smtClean="0"/>
              <a:t> la relation</a:t>
            </a:r>
          </a:p>
          <a:p>
            <a:pPr lvl="1"/>
            <a:endParaRPr lang="en-CA" dirty="0"/>
          </a:p>
          <a:p>
            <a:endParaRPr lang="en-US" dirty="0"/>
          </a:p>
        </p:txBody>
      </p:sp>
    </p:spTree>
    <p:extLst>
      <p:ext uri="{BB962C8B-B14F-4D97-AF65-F5344CB8AC3E}">
        <p14:creationId xmlns:p14="http://schemas.microsoft.com/office/powerpoint/2010/main" val="293640991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107977441"/>
              </p:ext>
            </p:extLst>
          </p:nvPr>
        </p:nvGraphicFramePr>
        <p:xfrm>
          <a:off x="457200" y="304800"/>
          <a:ext cx="8229600" cy="5887379"/>
        </p:xfrm>
        <a:graphic>
          <a:graphicData uri="http://schemas.openxmlformats.org/drawingml/2006/table">
            <a:tbl>
              <a:tblPr firstRow="1" bandRow="1">
                <a:tableStyleId>{5C22544A-7EE6-4342-B048-85BDC9FD1C3A}</a:tableStyleId>
              </a:tblPr>
              <a:tblGrid>
                <a:gridCol w="2743200"/>
                <a:gridCol w="2743200"/>
                <a:gridCol w="2743200"/>
              </a:tblGrid>
              <a:tr h="1218289">
                <a:tc>
                  <a:txBody>
                    <a:bodyPr/>
                    <a:lstStyle/>
                    <a:p>
                      <a:r>
                        <a:rPr lang="en-US" dirty="0" smtClean="0"/>
                        <a:t>Style</a:t>
                      </a:r>
                      <a:endParaRPr lang="en-US" dirty="0"/>
                    </a:p>
                  </a:txBody>
                  <a:tcPr/>
                </a:tc>
                <a:tc>
                  <a:txBody>
                    <a:bodyPr/>
                    <a:lstStyle/>
                    <a:p>
                      <a:r>
                        <a:rPr lang="en-US" dirty="0" smtClean="0"/>
                        <a:t>Temps </a:t>
                      </a:r>
                      <a:r>
                        <a:rPr lang="en-US" dirty="0" err="1" smtClean="0"/>
                        <a:t>requis</a:t>
                      </a:r>
                      <a:endParaRPr lang="en-US" dirty="0"/>
                    </a:p>
                  </a:txBody>
                  <a:tcPr/>
                </a:tc>
                <a:tc>
                  <a:txBody>
                    <a:bodyPr/>
                    <a:lstStyle/>
                    <a:p>
                      <a:r>
                        <a:rPr lang="en-US" dirty="0" err="1" smtClean="0"/>
                        <a:t>Favorise</a:t>
                      </a:r>
                      <a:r>
                        <a:rPr lang="en-US" dirty="0" smtClean="0"/>
                        <a:t> la relation</a:t>
                      </a:r>
                      <a:endParaRPr lang="en-US" dirty="0"/>
                    </a:p>
                  </a:txBody>
                  <a:tcPr/>
                </a:tc>
              </a:tr>
              <a:tr h="933818">
                <a:tc>
                  <a:txBody>
                    <a:bodyPr/>
                    <a:lstStyle/>
                    <a:p>
                      <a:r>
                        <a:rPr lang="en-US" dirty="0" err="1" smtClean="0"/>
                        <a:t>Accomodation</a:t>
                      </a:r>
                      <a:endParaRPr lang="en-US" dirty="0"/>
                    </a:p>
                  </a:txBody>
                  <a:tcPr/>
                </a:tc>
                <a:tc>
                  <a:txBody>
                    <a:bodyPr/>
                    <a:lstStyle/>
                    <a:p>
                      <a:r>
                        <a:rPr lang="en-US" dirty="0" err="1" smtClean="0"/>
                        <a:t>Peu</a:t>
                      </a:r>
                      <a:endParaRPr lang="en-US" dirty="0"/>
                    </a:p>
                  </a:txBody>
                  <a:tcPr/>
                </a:tc>
                <a:tc>
                  <a:txBody>
                    <a:bodyPr/>
                    <a:lstStyle/>
                    <a:p>
                      <a:r>
                        <a:rPr lang="en-US" dirty="0" err="1" smtClean="0"/>
                        <a:t>Oui</a:t>
                      </a:r>
                      <a:endParaRPr lang="en-US" dirty="0"/>
                    </a:p>
                  </a:txBody>
                  <a:tcPr/>
                </a:tc>
              </a:tr>
              <a:tr h="933818">
                <a:tc>
                  <a:txBody>
                    <a:bodyPr/>
                    <a:lstStyle/>
                    <a:p>
                      <a:r>
                        <a:rPr lang="en-US" dirty="0" err="1" smtClean="0"/>
                        <a:t>Affrontement</a:t>
                      </a:r>
                      <a:endParaRPr lang="en-US" dirty="0"/>
                    </a:p>
                  </a:txBody>
                  <a:tcPr/>
                </a:tc>
                <a:tc>
                  <a:txBody>
                    <a:bodyPr/>
                    <a:lstStyle/>
                    <a:p>
                      <a:r>
                        <a:rPr lang="en-US" dirty="0" err="1" smtClean="0"/>
                        <a:t>Peu</a:t>
                      </a:r>
                      <a:endParaRPr lang="en-US" dirty="0"/>
                    </a:p>
                  </a:txBody>
                  <a:tcPr/>
                </a:tc>
                <a:tc>
                  <a:txBody>
                    <a:bodyPr/>
                    <a:lstStyle/>
                    <a:p>
                      <a:r>
                        <a:rPr lang="en-US" dirty="0" smtClean="0"/>
                        <a:t>Non</a:t>
                      </a:r>
                      <a:endParaRPr lang="en-US" dirty="0"/>
                    </a:p>
                  </a:txBody>
                  <a:tcPr/>
                </a:tc>
              </a:tr>
              <a:tr h="933818">
                <a:tc>
                  <a:txBody>
                    <a:bodyPr/>
                    <a:lstStyle/>
                    <a:p>
                      <a:r>
                        <a:rPr lang="en-US" dirty="0" err="1" smtClean="0"/>
                        <a:t>Compromis</a:t>
                      </a:r>
                      <a:endParaRPr lang="en-US" dirty="0"/>
                    </a:p>
                  </a:txBody>
                  <a:tcPr/>
                </a:tc>
                <a:tc>
                  <a:txBody>
                    <a:bodyPr/>
                    <a:lstStyle/>
                    <a:p>
                      <a:r>
                        <a:rPr lang="en-US" dirty="0" err="1" smtClean="0"/>
                        <a:t>Modere</a:t>
                      </a:r>
                      <a:endParaRPr lang="en-US" dirty="0"/>
                    </a:p>
                  </a:txBody>
                  <a:tcPr/>
                </a:tc>
                <a:tc>
                  <a:txBody>
                    <a:bodyPr/>
                    <a:lstStyle/>
                    <a:p>
                      <a:r>
                        <a:rPr lang="en-US" dirty="0" err="1" smtClean="0"/>
                        <a:t>Moyennement</a:t>
                      </a:r>
                      <a:endParaRPr lang="en-US" dirty="0"/>
                    </a:p>
                  </a:txBody>
                  <a:tcPr/>
                </a:tc>
              </a:tr>
              <a:tr h="933818">
                <a:tc>
                  <a:txBody>
                    <a:bodyPr/>
                    <a:lstStyle/>
                    <a:p>
                      <a:r>
                        <a:rPr lang="en-US" dirty="0" err="1" smtClean="0"/>
                        <a:t>Evitement</a:t>
                      </a:r>
                      <a:endParaRPr lang="en-US" dirty="0"/>
                    </a:p>
                  </a:txBody>
                  <a:tcPr/>
                </a:tc>
                <a:tc>
                  <a:txBody>
                    <a:bodyPr/>
                    <a:lstStyle/>
                    <a:p>
                      <a:r>
                        <a:rPr lang="en-US" dirty="0" err="1" smtClean="0"/>
                        <a:t>Peu</a:t>
                      </a:r>
                      <a:endParaRPr lang="en-US" dirty="0"/>
                    </a:p>
                  </a:txBody>
                  <a:tcPr/>
                </a:tc>
                <a:tc>
                  <a:txBody>
                    <a:bodyPr/>
                    <a:lstStyle/>
                    <a:p>
                      <a:r>
                        <a:rPr lang="en-US" dirty="0" smtClean="0"/>
                        <a:t>Non</a:t>
                      </a:r>
                      <a:endParaRPr lang="en-US" dirty="0"/>
                    </a:p>
                  </a:txBody>
                  <a:tcPr/>
                </a:tc>
              </a:tr>
              <a:tr h="933818">
                <a:tc>
                  <a:txBody>
                    <a:bodyPr/>
                    <a:lstStyle/>
                    <a:p>
                      <a:r>
                        <a:rPr lang="en-US" dirty="0" smtClean="0"/>
                        <a:t>Resolution de </a:t>
                      </a:r>
                      <a:r>
                        <a:rPr lang="en-US" dirty="0" err="1" smtClean="0"/>
                        <a:t>problemes</a:t>
                      </a:r>
                      <a:endParaRPr lang="en-US" dirty="0"/>
                    </a:p>
                  </a:txBody>
                  <a:tcPr/>
                </a:tc>
                <a:tc>
                  <a:txBody>
                    <a:bodyPr/>
                    <a:lstStyle/>
                    <a:p>
                      <a:r>
                        <a:rPr lang="en-US" dirty="0" smtClean="0"/>
                        <a:t>Beaucoup </a:t>
                      </a:r>
                      <a:endParaRPr lang="en-US" dirty="0"/>
                    </a:p>
                  </a:txBody>
                  <a:tcPr/>
                </a:tc>
                <a:tc>
                  <a:txBody>
                    <a:bodyPr/>
                    <a:lstStyle/>
                    <a:p>
                      <a:r>
                        <a:rPr lang="en-US" dirty="0" smtClean="0"/>
                        <a:t>Beaucoup</a:t>
                      </a:r>
                      <a:endParaRPr lang="en-US" dirty="0"/>
                    </a:p>
                  </a:txBody>
                  <a:tcPr/>
                </a:tc>
              </a:tr>
            </a:tbl>
          </a:graphicData>
        </a:graphic>
      </p:graphicFrame>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8</a:t>
            </a:fld>
            <a:endParaRPr lang="en-US"/>
          </a:p>
        </p:txBody>
      </p:sp>
    </p:spTree>
    <p:extLst>
      <p:ext uri="{BB962C8B-B14F-4D97-AF65-F5344CB8AC3E}">
        <p14:creationId xmlns:p14="http://schemas.microsoft.com/office/powerpoint/2010/main" val="1553091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CA" dirty="0" smtClean="0"/>
              <a:t>Résolution de problème par </a:t>
            </a:r>
            <a:r>
              <a:rPr lang="fr-CA" b="1" dirty="0" smtClean="0"/>
              <a:t>négociation raisonnée</a:t>
            </a:r>
            <a:endParaRPr lang="fr-CA" b="1" dirty="0"/>
          </a:p>
        </p:txBody>
      </p:sp>
      <p:sp>
        <p:nvSpPr>
          <p:cNvPr id="3" name="Content Placeholder 2"/>
          <p:cNvSpPr>
            <a:spLocks noGrp="1"/>
          </p:cNvSpPr>
          <p:nvPr>
            <p:ph idx="1"/>
          </p:nvPr>
        </p:nvSpPr>
        <p:spPr/>
        <p:txBody>
          <a:bodyPr>
            <a:normAutofit fontScale="85000" lnSpcReduction="20000"/>
          </a:bodyPr>
          <a:lstStyle/>
          <a:p>
            <a:pPr marL="0" indent="0">
              <a:buNone/>
            </a:pPr>
            <a:r>
              <a:rPr lang="fr-CA" dirty="0" smtClean="0"/>
              <a:t>Éléments essentiels :</a:t>
            </a:r>
          </a:p>
          <a:p>
            <a:r>
              <a:rPr lang="fr-CA" dirty="0" smtClean="0"/>
              <a:t>Confiance réciproque (prérequis !)</a:t>
            </a:r>
          </a:p>
          <a:p>
            <a:r>
              <a:rPr lang="fr-CA" dirty="0" smtClean="0"/>
              <a:t>Aborder objectivement le problème (éviter les émotions).</a:t>
            </a:r>
          </a:p>
          <a:p>
            <a:r>
              <a:rPr lang="fr-CA" b="1" dirty="0" smtClean="0">
                <a:solidFill>
                  <a:srgbClr val="008000"/>
                </a:solidFill>
              </a:rPr>
              <a:t>Se concentrer sur les intérêts en jeu, pas sur les positions.</a:t>
            </a:r>
          </a:p>
          <a:p>
            <a:r>
              <a:rPr lang="fr-CA" dirty="0" smtClean="0"/>
              <a:t>Éviter les jugements prématurés.</a:t>
            </a:r>
          </a:p>
          <a:p>
            <a:r>
              <a:rPr lang="fr-CA" dirty="0" smtClean="0"/>
              <a:t>Séparer le brassage d’idées de l’évaluation des solutions possibles.</a:t>
            </a:r>
          </a:p>
          <a:p>
            <a:r>
              <a:rPr lang="fr-CA" dirty="0" smtClean="0"/>
              <a:t>Évaluer les alternatives selon des critères objectifs.</a:t>
            </a:r>
          </a:p>
          <a:p>
            <a:endParaRPr lang="fr-CA" dirty="0" smtClean="0"/>
          </a:p>
          <a:p>
            <a:endParaRPr lang="fr-CA" dirty="0"/>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9</a:t>
            </a:fld>
            <a:endParaRPr lang="en-US"/>
          </a:p>
        </p:txBody>
      </p:sp>
    </p:spTree>
    <p:extLst>
      <p:ext uri="{BB962C8B-B14F-4D97-AF65-F5344CB8AC3E}">
        <p14:creationId xmlns:p14="http://schemas.microsoft.com/office/powerpoint/2010/main" val="339738872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838383"/>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838383"/>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838383"/>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838383"/>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838383"/>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de </a:t>
            </a:r>
            <a:r>
              <a:rPr lang="en-US" dirty="0" err="1" smtClean="0"/>
              <a:t>pratique</a:t>
            </a:r>
            <a:endParaRPr lang="en-US" dirty="0"/>
          </a:p>
        </p:txBody>
      </p:sp>
      <p:sp>
        <p:nvSpPr>
          <p:cNvPr id="3" name="Content Placeholder 2"/>
          <p:cNvSpPr>
            <a:spLocks noGrp="1"/>
          </p:cNvSpPr>
          <p:nvPr>
            <p:ph idx="1"/>
          </p:nvPr>
        </p:nvSpPr>
        <p:spPr>
          <a:xfrm>
            <a:off x="457200" y="1447800"/>
            <a:ext cx="8229600" cy="4876800"/>
          </a:xfrm>
        </p:spPr>
        <p:txBody>
          <a:bodyPr>
            <a:normAutofit fontScale="70000" lnSpcReduction="20000"/>
          </a:bodyPr>
          <a:lstStyle/>
          <a:p>
            <a:pPr marL="0" indent="0">
              <a:buNone/>
            </a:pPr>
            <a:r>
              <a:rPr lang="fr-CA" dirty="0" smtClean="0"/>
              <a:t>Tu travailles sur un projet avec un de tes collègues de travail. L’expertise impressionnante de ce dernier pourrait peut-être t’être fort utile un jour. Il te dit ce matin qu’il voudrait s’absenter pour les deux prochains jours et demande si tu serais en mesure de faire le travail qu’il ne pourrait faire durant son absence. Tu as déjà beaucoup de pain sur la planche, mais il ne serait pas impossible de l’aider. De quelle stratégie de gestion directe de conflit devrais-tu te servir dans une telle situation ? </a:t>
            </a:r>
          </a:p>
          <a:p>
            <a:pPr marL="514350" indent="-514350">
              <a:buFont typeface="+mj-lt"/>
              <a:buAutoNum type="alphaLcParenR"/>
            </a:pPr>
            <a:r>
              <a:rPr lang="fr-CA" dirty="0" smtClean="0"/>
              <a:t>Faire preuve d’affrontement</a:t>
            </a:r>
          </a:p>
          <a:p>
            <a:pPr marL="514350" indent="-514350">
              <a:buFont typeface="+mj-lt"/>
              <a:buAutoNum type="alphaLcParenR"/>
            </a:pPr>
            <a:r>
              <a:rPr lang="fr-CA" dirty="0" smtClean="0"/>
              <a:t>Faire preuve d’évitement</a:t>
            </a:r>
          </a:p>
          <a:p>
            <a:pPr marL="514350" indent="-514350">
              <a:buFont typeface="+mj-lt"/>
              <a:buAutoNum type="alphaLcParenR"/>
            </a:pPr>
            <a:r>
              <a:rPr lang="fr-CA" dirty="0" smtClean="0"/>
              <a:t>Faire recours aux supérieurs</a:t>
            </a:r>
          </a:p>
          <a:p>
            <a:pPr marL="514350" indent="-514350">
              <a:buFont typeface="+mj-lt"/>
              <a:buAutoNum type="alphaLcParenR"/>
            </a:pPr>
            <a:r>
              <a:rPr lang="fr-CA" dirty="0" smtClean="0"/>
              <a:t>Diminuer votre interdépendance</a:t>
            </a:r>
          </a:p>
          <a:p>
            <a:pPr marL="514350" indent="-514350">
              <a:buFont typeface="+mj-lt"/>
              <a:buAutoNum type="alphaLcParenR"/>
            </a:pPr>
            <a:r>
              <a:rPr lang="fr-CA" dirty="0" smtClean="0"/>
              <a:t>Faire preuve d’accommodation</a:t>
            </a:r>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10</a:t>
            </a:fld>
            <a:endParaRPr lang="en-US"/>
          </a:p>
        </p:txBody>
      </p:sp>
    </p:spTree>
    <p:extLst>
      <p:ext uri="{BB962C8B-B14F-4D97-AF65-F5344CB8AC3E}">
        <p14:creationId xmlns:p14="http://schemas.microsoft.com/office/powerpoint/2010/main" val="798037949"/>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Question de pratique</a:t>
            </a:r>
            <a:endParaRPr lang="fr-CA" dirty="0"/>
          </a:p>
        </p:txBody>
      </p:sp>
      <p:sp>
        <p:nvSpPr>
          <p:cNvPr id="3" name="Content Placeholder 2"/>
          <p:cNvSpPr>
            <a:spLocks noGrp="1"/>
          </p:cNvSpPr>
          <p:nvPr>
            <p:ph idx="1"/>
          </p:nvPr>
        </p:nvSpPr>
        <p:spPr>
          <a:xfrm>
            <a:off x="457200" y="1371600"/>
            <a:ext cx="8229600" cy="4525963"/>
          </a:xfrm>
        </p:spPr>
        <p:txBody>
          <a:bodyPr>
            <a:noAutofit/>
          </a:bodyPr>
          <a:lstStyle/>
          <a:p>
            <a:pPr marL="0" indent="0">
              <a:buNone/>
            </a:pPr>
            <a:r>
              <a:rPr lang="fr-CA" sz="2400" dirty="0" smtClean="0"/>
              <a:t>Le(s)quel(s) des énoncés suivants décrit(vent) la gestion de conflit par </a:t>
            </a:r>
            <a:r>
              <a:rPr lang="fr-CA" sz="2400" b="1" dirty="0" smtClean="0"/>
              <a:t>négociation raisonnée </a:t>
            </a:r>
            <a:r>
              <a:rPr lang="fr-CA" sz="2400" dirty="0" smtClean="0"/>
              <a:t>?</a:t>
            </a:r>
          </a:p>
          <a:p>
            <a:pPr marL="514350" indent="-514350">
              <a:buFont typeface="+mj-lt"/>
              <a:buAutoNum type="alphaLcParenR"/>
            </a:pPr>
            <a:r>
              <a:rPr lang="fr-CA" sz="2400" dirty="0" smtClean="0"/>
              <a:t>Ce style de gestion indirecte d’un conflit prend généralement plus de temps à utiliser que d’autres styles. </a:t>
            </a:r>
          </a:p>
          <a:p>
            <a:pPr marL="514350" indent="-514350">
              <a:buFont typeface="+mj-lt"/>
              <a:buAutoNum type="alphaLcParenR"/>
            </a:pPr>
            <a:r>
              <a:rPr lang="fr-CA" sz="2400" dirty="0" smtClean="0"/>
              <a:t>Ce style mène souvent à une solution perdant-gagnant.</a:t>
            </a:r>
          </a:p>
          <a:p>
            <a:pPr marL="514350" indent="-514350">
              <a:buFont typeface="+mj-lt"/>
              <a:buAutoNum type="alphaLcParenR"/>
            </a:pPr>
            <a:r>
              <a:rPr lang="fr-CA" sz="2400" dirty="0" smtClean="0"/>
              <a:t>Ce style serait particulièrement appropriée lorsqu’on veut maintenir une bonne relation avec l’autre parti. </a:t>
            </a:r>
          </a:p>
          <a:p>
            <a:pPr marL="514350" indent="-514350">
              <a:buFont typeface="+mj-lt"/>
              <a:buAutoNum type="alphaLcParenR"/>
            </a:pPr>
            <a:r>
              <a:rPr lang="fr-CA" sz="2400" dirty="0" smtClean="0"/>
              <a:t>a) et b) décrivent ce style de gestion de conflit.</a:t>
            </a:r>
          </a:p>
          <a:p>
            <a:pPr marL="514350" indent="-514350">
              <a:buFont typeface="+mj-lt"/>
              <a:buAutoNum type="alphaLcParenR"/>
            </a:pPr>
            <a:r>
              <a:rPr lang="fr-CA" sz="2400" dirty="0" smtClean="0"/>
              <a:t>a) et c) </a:t>
            </a:r>
            <a:r>
              <a:rPr lang="fr-CA" sz="2400" dirty="0"/>
              <a:t>décrivent </a:t>
            </a:r>
            <a:r>
              <a:rPr lang="fr-CA" sz="2400" dirty="0" smtClean="0"/>
              <a:t>ce style de </a:t>
            </a:r>
            <a:r>
              <a:rPr lang="fr-CA" sz="2400" dirty="0"/>
              <a:t>gestion de conflit</a:t>
            </a:r>
            <a:r>
              <a:rPr lang="fr-CA" sz="2400" dirty="0" smtClean="0"/>
              <a:t>.</a:t>
            </a:r>
            <a:endParaRPr lang="fr-CA" sz="2400" dirty="0"/>
          </a:p>
        </p:txBody>
      </p:sp>
      <p:sp>
        <p:nvSpPr>
          <p:cNvPr id="4" name="Date Placeholder 3"/>
          <p:cNvSpPr>
            <a:spLocks noGrp="1"/>
          </p:cNvSpPr>
          <p:nvPr>
            <p:ph type="dt" sz="half" idx="10"/>
          </p:nvPr>
        </p:nvSpPr>
        <p:spPr/>
        <p:txBody>
          <a:bodyPr/>
          <a:lstStyle/>
          <a:p>
            <a:r>
              <a:rPr lang="fr-CA" smtClean="0"/>
              <a:t>Automne, 2016</a:t>
            </a:r>
            <a:endParaRPr lang="en-US"/>
          </a:p>
        </p:txBody>
      </p:sp>
      <p:sp>
        <p:nvSpPr>
          <p:cNvPr id="5" name="Footer Placeholder 4"/>
          <p:cNvSpPr>
            <a:spLocks noGrp="1"/>
          </p:cNvSpPr>
          <p:nvPr>
            <p:ph type="ftr" sz="quarter" idx="11"/>
          </p:nvPr>
        </p:nvSpPr>
        <p:spPr/>
        <p:txBody>
          <a:bodyPr/>
          <a:lstStyle/>
          <a:p>
            <a:r>
              <a:rPr lang="en-US" smtClean="0"/>
              <a:t>Laurent M. Lapierre</a:t>
            </a:r>
            <a:endParaRPr lang="en-US"/>
          </a:p>
        </p:txBody>
      </p:sp>
      <p:sp>
        <p:nvSpPr>
          <p:cNvPr id="6" name="Slide Number Placeholder 5"/>
          <p:cNvSpPr>
            <a:spLocks noGrp="1"/>
          </p:cNvSpPr>
          <p:nvPr>
            <p:ph type="sldNum" sz="quarter" idx="12"/>
          </p:nvPr>
        </p:nvSpPr>
        <p:spPr/>
        <p:txBody>
          <a:bodyPr/>
          <a:lstStyle/>
          <a:p>
            <a:fld id="{CB78E114-C8ED-451D-A9DD-0E8E063A6692}" type="slidenum">
              <a:rPr lang="en-US" smtClean="0"/>
              <a:t>11</a:t>
            </a:fld>
            <a:endParaRPr lang="en-US"/>
          </a:p>
        </p:txBody>
      </p:sp>
    </p:spTree>
    <p:extLst>
      <p:ext uri="{BB962C8B-B14F-4D97-AF65-F5344CB8AC3E}">
        <p14:creationId xmlns:p14="http://schemas.microsoft.com/office/powerpoint/2010/main" val="166970482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1883</TotalTime>
  <Words>861</Words>
  <Application>Microsoft Macintosh PowerPoint</Application>
  <PresentationFormat>On-screen Show (4:3)</PresentationFormat>
  <Paragraphs>150</Paragraphs>
  <Slides>11</Slides>
  <Notes>6</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ADM2736A Comportement organisationnel</vt:lpstr>
      <vt:lpstr>Conflit constructif v. destructeur</vt:lpstr>
      <vt:lpstr>Comment gérer les conflits ?</vt:lpstr>
      <vt:lpstr>Gestion indirecte des conflits</vt:lpstr>
      <vt:lpstr>Gestion directe des conflits</vt:lpstr>
      <vt:lpstr>Gagnants ? Perdants ?</vt:lpstr>
      <vt:lpstr>Pour choisir le bon style</vt:lpstr>
      <vt:lpstr>PowerPoint Presentation</vt:lpstr>
      <vt:lpstr>Résolution de problème par négociation raisonnée</vt:lpstr>
      <vt:lpstr>Question de pratique</vt:lpstr>
      <vt:lpstr>Question de pratique</vt:lpstr>
    </vt:vector>
  </TitlesOfParts>
  <Company>Telfer School of Management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MBA5531A Comportement organisationnel</dc:title>
  <dc:creator>Laurent Lapierre</dc:creator>
  <cp:lastModifiedBy>Natalia Blair</cp:lastModifiedBy>
  <cp:revision>299</cp:revision>
  <dcterms:created xsi:type="dcterms:W3CDTF">2013-03-05T14:47:52Z</dcterms:created>
  <dcterms:modified xsi:type="dcterms:W3CDTF">2016-11-21T15:51:39Z</dcterms:modified>
</cp:coreProperties>
</file>