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notesSlides/notesSlide37.xml" ContentType="application/vnd.openxmlformats-officedocument.presentationml.notesSlide+xml"/>
  <Default Extension="jpeg" ContentType="image/jpeg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7"/>
  </p:notesMasterIdLst>
  <p:sldIdLst>
    <p:sldId id="256" r:id="rId2"/>
    <p:sldId id="365" r:id="rId3"/>
    <p:sldId id="455" r:id="rId4"/>
    <p:sldId id="366" r:id="rId5"/>
    <p:sldId id="369" r:id="rId6"/>
    <p:sldId id="372" r:id="rId7"/>
    <p:sldId id="382" r:id="rId8"/>
    <p:sldId id="375" r:id="rId9"/>
    <p:sldId id="492" r:id="rId10"/>
    <p:sldId id="507" r:id="rId11"/>
    <p:sldId id="508" r:id="rId12"/>
    <p:sldId id="376" r:id="rId13"/>
    <p:sldId id="418" r:id="rId14"/>
    <p:sldId id="417" r:id="rId15"/>
    <p:sldId id="476" r:id="rId16"/>
    <p:sldId id="419" r:id="rId17"/>
    <p:sldId id="378" r:id="rId18"/>
    <p:sldId id="457" r:id="rId19"/>
    <p:sldId id="458" r:id="rId20"/>
    <p:sldId id="380" r:id="rId21"/>
    <p:sldId id="373" r:id="rId22"/>
    <p:sldId id="435" r:id="rId23"/>
    <p:sldId id="383" r:id="rId24"/>
    <p:sldId id="472" r:id="rId25"/>
    <p:sldId id="493" r:id="rId26"/>
    <p:sldId id="392" r:id="rId27"/>
    <p:sldId id="426" r:id="rId28"/>
    <p:sldId id="477" r:id="rId29"/>
    <p:sldId id="393" r:id="rId30"/>
    <p:sldId id="474" r:id="rId31"/>
    <p:sldId id="394" r:id="rId32"/>
    <p:sldId id="395" r:id="rId33"/>
    <p:sldId id="489" r:id="rId34"/>
    <p:sldId id="399" r:id="rId35"/>
    <p:sldId id="480" r:id="rId36"/>
    <p:sldId id="412" r:id="rId37"/>
    <p:sldId id="413" r:id="rId38"/>
    <p:sldId id="386" r:id="rId39"/>
    <p:sldId id="506" r:id="rId40"/>
    <p:sldId id="478" r:id="rId41"/>
    <p:sldId id="509" r:id="rId42"/>
    <p:sldId id="475" r:id="rId43"/>
    <p:sldId id="277" r:id="rId44"/>
    <p:sldId id="511" r:id="rId45"/>
    <p:sldId id="282" r:id="rId46"/>
    <p:sldId id="283" r:id="rId47"/>
    <p:sldId id="512" r:id="rId48"/>
    <p:sldId id="284" r:id="rId49"/>
    <p:sldId id="481" r:id="rId50"/>
    <p:sldId id="436" r:id="rId51"/>
    <p:sldId id="326" r:id="rId52"/>
    <p:sldId id="328" r:id="rId53"/>
    <p:sldId id="329" r:id="rId54"/>
    <p:sldId id="330" r:id="rId55"/>
    <p:sldId id="338" r:id="rId56"/>
    <p:sldId id="452" r:id="rId57"/>
    <p:sldId id="495" r:id="rId58"/>
    <p:sldId id="466" r:id="rId59"/>
    <p:sldId id="443" r:id="rId60"/>
    <p:sldId id="437" r:id="rId61"/>
    <p:sldId id="496" r:id="rId62"/>
    <p:sldId id="497" r:id="rId63"/>
    <p:sldId id="498" r:id="rId64"/>
    <p:sldId id="439" r:id="rId65"/>
    <p:sldId id="441" r:id="rId66"/>
    <p:sldId id="440" r:id="rId67"/>
    <p:sldId id="342" r:id="rId68"/>
    <p:sldId id="451" r:id="rId69"/>
    <p:sldId id="470" r:id="rId70"/>
    <p:sldId id="343" r:id="rId71"/>
    <p:sldId id="344" r:id="rId72"/>
    <p:sldId id="345" r:id="rId73"/>
    <p:sldId id="347" r:id="rId74"/>
    <p:sldId id="469" r:id="rId75"/>
    <p:sldId id="499" r:id="rId76"/>
    <p:sldId id="500" r:id="rId77"/>
    <p:sldId id="505" r:id="rId78"/>
    <p:sldId id="501" r:id="rId79"/>
    <p:sldId id="429" r:id="rId80"/>
    <p:sldId id="471" r:id="rId81"/>
    <p:sldId id="502" r:id="rId82"/>
    <p:sldId id="503" r:id="rId83"/>
    <p:sldId id="491" r:id="rId84"/>
    <p:sldId id="357" r:id="rId85"/>
    <p:sldId id="446" r:id="rId86"/>
    <p:sldId id="485" r:id="rId87"/>
    <p:sldId id="486" r:id="rId88"/>
    <p:sldId id="484" r:id="rId89"/>
    <p:sldId id="428" r:id="rId90"/>
    <p:sldId id="358" r:id="rId91"/>
    <p:sldId id="355" r:id="rId92"/>
    <p:sldId id="488" r:id="rId93"/>
    <p:sldId id="356" r:id="rId94"/>
    <p:sldId id="448" r:id="rId95"/>
    <p:sldId id="449" r:id="rId9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84422" autoAdjust="0"/>
  </p:normalViewPr>
  <p:slideViewPr>
    <p:cSldViewPr snapToObjects="1">
      <p:cViewPr varScale="1">
        <p:scale>
          <a:sx n="66" d="100"/>
          <a:sy n="66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Objects="1">
      <p:cViewPr varScale="1">
        <p:scale>
          <a:sx n="120" d="100"/>
          <a:sy n="120" d="100"/>
        </p:scale>
        <p:origin x="-4064" y="-12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9E97D3-C5F9-431E-9DE3-D38861225325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AB2AF24-A84F-4419-938F-EBE55CD37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ＭＳ Ｐゴシック" pitchFamily="-108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Allergy</a:t>
            </a:r>
            <a:r>
              <a:rPr lang="en-CA" baseline="0" dirty="0" smtClean="0"/>
              <a:t> to a particular plant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Same</a:t>
            </a:r>
            <a:r>
              <a:rPr lang="en-CA" baseline="0" dirty="0" smtClean="0"/>
              <a:t> sys involved w cold is also involved w allergic </a:t>
            </a:r>
            <a:r>
              <a:rPr lang="en-CA" baseline="0" dirty="0" err="1" smtClean="0"/>
              <a:t>rxn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Swelling of tongue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Skin</a:t>
            </a:r>
            <a:r>
              <a:rPr lang="en-CA" baseline="0" dirty="0" smtClean="0"/>
              <a:t> rash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There is an allergy </a:t>
            </a:r>
            <a:r>
              <a:rPr lang="en-CA" baseline="0" dirty="0" smtClean="0"/>
              <a:t>form and non-allergy form</a:t>
            </a:r>
          </a:p>
          <a:p>
            <a:endParaRPr lang="en-CA" baseline="0" dirty="0" smtClean="0"/>
          </a:p>
          <a:p>
            <a:r>
              <a:rPr lang="en-CA" baseline="0" dirty="0" smtClean="0"/>
              <a:t>Irritates the skin</a:t>
            </a:r>
          </a:p>
          <a:p>
            <a:r>
              <a:rPr lang="en-CA" baseline="0" dirty="0" smtClean="0">
                <a:sym typeface="Wingdings" pitchFamily="2" charset="2"/>
              </a:rPr>
              <a:t> Washing hands too often make it worse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Sometimes </a:t>
            </a:r>
            <a:r>
              <a:rPr lang="en-CA" dirty="0" err="1" smtClean="0"/>
              <a:t>chem</a:t>
            </a:r>
            <a:r>
              <a:rPr lang="en-CA" dirty="0" smtClean="0"/>
              <a:t> never been tested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just use a computer algorithm to test</a:t>
            </a:r>
          </a:p>
          <a:p>
            <a:endParaRPr lang="en-CA" baseline="0" dirty="0" smtClean="0">
              <a:sym typeface="Wingdings" pitchFamily="2" charset="2"/>
            </a:endParaRPr>
          </a:p>
          <a:p>
            <a:r>
              <a:rPr lang="en-CA" baseline="0" dirty="0" err="1" smtClean="0">
                <a:sym typeface="Wingdings" pitchFamily="2" charset="2"/>
              </a:rPr>
              <a:t>Eg</a:t>
            </a:r>
            <a:r>
              <a:rPr lang="en-CA" baseline="0" dirty="0" smtClean="0">
                <a:sym typeface="Wingdings" pitchFamily="2" charset="2"/>
              </a:rPr>
              <a:t>: sand, concrete (sand powder)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Sand</a:t>
            </a:r>
          </a:p>
          <a:p>
            <a:pPr>
              <a:buFontTx/>
              <a:buChar char="-"/>
            </a:pPr>
            <a:r>
              <a:rPr lang="en-CA" dirty="0" smtClean="0"/>
              <a:t>Human</a:t>
            </a:r>
            <a:r>
              <a:rPr lang="en-CA" baseline="0" dirty="0" smtClean="0"/>
              <a:t> carcinogen</a:t>
            </a:r>
          </a:p>
          <a:p>
            <a:pPr>
              <a:buFontTx/>
              <a:buChar char="-"/>
            </a:pPr>
            <a:endParaRPr lang="en-CA" baseline="0" dirty="0" smtClean="0"/>
          </a:p>
          <a:p>
            <a:pPr>
              <a:buFontTx/>
              <a:buNone/>
            </a:pPr>
            <a:r>
              <a:rPr lang="en-CA" baseline="0" dirty="0" smtClean="0"/>
              <a:t>Amount makes the difference; typically powder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Eg</a:t>
            </a:r>
            <a:r>
              <a:rPr lang="en-CA" dirty="0" smtClean="0"/>
              <a:t>: poison</a:t>
            </a:r>
            <a:r>
              <a:rPr lang="en-CA" baseline="0" dirty="0" smtClean="0"/>
              <a:t> oak/ivy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Production</a:t>
            </a:r>
            <a:r>
              <a:rPr lang="en-CA" baseline="0" dirty="0" smtClean="0"/>
              <a:t> of blisters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These plants produce </a:t>
            </a:r>
            <a:r>
              <a:rPr lang="en-CA" dirty="0" err="1" smtClean="0"/>
              <a:t>urushiol</a:t>
            </a:r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Dissolves</a:t>
            </a:r>
            <a:r>
              <a:rPr lang="en-CA" baseline="0" dirty="0" smtClean="0"/>
              <a:t> well in soap</a:t>
            </a:r>
          </a:p>
          <a:p>
            <a:r>
              <a:rPr lang="en-CA" baseline="0" dirty="0" smtClean="0"/>
              <a:t>- So need to be careful of washing </a:t>
            </a:r>
            <a:r>
              <a:rPr lang="en-CA" baseline="0" dirty="0" smtClean="0">
                <a:sym typeface="Wingdings" pitchFamily="2" charset="2"/>
              </a:rPr>
              <a:t> can spread it to other parts of body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See in </a:t>
            </a:r>
            <a:r>
              <a:rPr lang="en-CA" dirty="0" err="1" smtClean="0"/>
              <a:t>ppl</a:t>
            </a:r>
            <a:r>
              <a:rPr lang="en-CA" dirty="0" smtClean="0"/>
              <a:t> who work in health industry (</a:t>
            </a:r>
            <a:r>
              <a:rPr lang="en-CA" dirty="0" err="1" smtClean="0"/>
              <a:t>bc</a:t>
            </a:r>
            <a:r>
              <a:rPr lang="en-CA" dirty="0" smtClean="0"/>
              <a:t>  of gloves)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Produces</a:t>
            </a:r>
            <a:r>
              <a:rPr lang="en-CA" baseline="0" dirty="0" smtClean="0"/>
              <a:t> a rash in region of offending material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Money, belt buckles,</a:t>
            </a:r>
            <a:r>
              <a:rPr lang="en-CA" baseline="0" dirty="0" smtClean="0"/>
              <a:t> zippers, buttons</a:t>
            </a:r>
          </a:p>
          <a:p>
            <a:endParaRPr lang="en-CA" baseline="0" dirty="0" smtClean="0"/>
          </a:p>
          <a:p>
            <a:r>
              <a:rPr lang="en-CA" baseline="0" dirty="0" smtClean="0"/>
              <a:t>Can cover material w a varnish (</a:t>
            </a:r>
            <a:r>
              <a:rPr lang="en-CA" baseline="0" dirty="0" err="1" smtClean="0"/>
              <a:t>eg</a:t>
            </a:r>
            <a:r>
              <a:rPr lang="en-CA" baseline="0" dirty="0" smtClean="0"/>
              <a:t>. clear nail polish)</a:t>
            </a:r>
          </a:p>
          <a:p>
            <a:r>
              <a:rPr lang="en-CA" baseline="0" dirty="0" smtClean="0"/>
              <a:t>Very hard to avoid this allergy</a:t>
            </a:r>
          </a:p>
          <a:p>
            <a:r>
              <a:rPr lang="en-CA" baseline="0" dirty="0" smtClean="0"/>
              <a:t>- Extremely useful metal </a:t>
            </a:r>
            <a:r>
              <a:rPr lang="en-CA" baseline="0" dirty="0" smtClean="0">
                <a:sym typeface="Wingdings" pitchFamily="2" charset="2"/>
              </a:rPr>
              <a:t> toughens + hardens M in an alloy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Have created a stainless steel</a:t>
            </a:r>
            <a:r>
              <a:rPr lang="en-CA" baseline="0" dirty="0" smtClean="0"/>
              <a:t> that doesn’t contain Ni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Dye made from a</a:t>
            </a:r>
            <a:r>
              <a:rPr lang="en-CA" baseline="0" dirty="0" smtClean="0"/>
              <a:t> plant juice</a:t>
            </a:r>
          </a:p>
          <a:p>
            <a:endParaRPr lang="en-CA" baseline="0" dirty="0" smtClean="0"/>
          </a:p>
          <a:p>
            <a:r>
              <a:rPr lang="en-CA" baseline="0" dirty="0" smtClean="0"/>
              <a:t>Causes blisters (in shape of tattoo)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Not the dust that you</a:t>
            </a:r>
            <a:r>
              <a:rPr lang="en-CA" baseline="0" dirty="0" smtClean="0"/>
              <a:t> are allergic to but the ANIMALS (their feces) inside it</a:t>
            </a:r>
          </a:p>
          <a:p>
            <a:r>
              <a:rPr lang="en-CA" baseline="0" dirty="0" smtClean="0"/>
              <a:t>Dust = shed bits of human skin</a:t>
            </a:r>
          </a:p>
          <a:p>
            <a:pPr>
              <a:buFontTx/>
              <a:buChar char="-"/>
            </a:pPr>
            <a:r>
              <a:rPr lang="en-CA" baseline="0" dirty="0" smtClean="0"/>
              <a:t>Nutrient for dust mites</a:t>
            </a:r>
          </a:p>
          <a:p>
            <a:pPr>
              <a:buFontTx/>
              <a:buChar char="-"/>
            </a:pPr>
            <a:r>
              <a:rPr lang="en-CA" baseline="0" dirty="0" smtClean="0"/>
              <a:t>Eat it </a:t>
            </a:r>
            <a:r>
              <a:rPr lang="en-CA" baseline="0" dirty="0" smtClean="0">
                <a:sym typeface="Wingdings" pitchFamily="2" charset="2"/>
              </a:rPr>
              <a:t> produce feces (this is what you are allergic to)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Many of the most powerful carcinogens are produced by fungi</a:t>
            </a:r>
          </a:p>
          <a:p>
            <a:endParaRPr lang="en-CA" dirty="0" smtClean="0"/>
          </a:p>
          <a:p>
            <a:r>
              <a:rPr lang="en-CA" dirty="0" smtClean="0"/>
              <a:t>Humans</a:t>
            </a:r>
            <a:r>
              <a:rPr lang="en-CA" baseline="0" dirty="0" smtClean="0"/>
              <a:t> can get very strong </a:t>
            </a:r>
            <a:r>
              <a:rPr lang="en-CA" baseline="0" dirty="0" err="1" smtClean="0"/>
              <a:t>rxns</a:t>
            </a:r>
            <a:r>
              <a:rPr lang="en-CA" baseline="0" dirty="0" smtClean="0"/>
              <a:t> to mold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Allergy</a:t>
            </a:r>
            <a:r>
              <a:rPr lang="en-CA" baseline="0" dirty="0" smtClean="0"/>
              <a:t> more dangerous</a:t>
            </a:r>
          </a:p>
          <a:p>
            <a:r>
              <a:rPr lang="en-CA" baseline="0" dirty="0" smtClean="0"/>
              <a:t>Intolerance – upset stomach, don’t feel well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Milk</a:t>
            </a:r>
            <a:r>
              <a:rPr lang="en-CA" baseline="0" dirty="0" smtClean="0"/>
              <a:t> contains a sugar that you don’t have the enzyme for </a:t>
            </a:r>
            <a:r>
              <a:rPr lang="en-CA" baseline="0" dirty="0" smtClean="0">
                <a:sym typeface="Wingdings" pitchFamily="2" charset="2"/>
              </a:rPr>
              <a:t> can’t digest it properly</a:t>
            </a:r>
          </a:p>
          <a:p>
            <a:r>
              <a:rPr lang="en-CA" baseline="0" dirty="0" smtClean="0">
                <a:sym typeface="Wingdings" pitchFamily="2" charset="2"/>
              </a:rPr>
              <a:t>So bacteria in intestine digests it  waste products  uncomfortable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Replaces</a:t>
            </a:r>
            <a:r>
              <a:rPr lang="en-CA" baseline="0" dirty="0" smtClean="0"/>
              <a:t> enzyme that you are missing</a:t>
            </a:r>
          </a:p>
          <a:p>
            <a:r>
              <a:rPr lang="en-CA" baseline="0" dirty="0" smtClean="0"/>
              <a:t>- </a:t>
            </a:r>
            <a:r>
              <a:rPr lang="en-CA" baseline="0" dirty="0" err="1" smtClean="0"/>
              <a:t>Breaksdown</a:t>
            </a:r>
            <a:r>
              <a:rPr lang="en-CA" baseline="0" dirty="0" smtClean="0"/>
              <a:t> lactose </a:t>
            </a:r>
            <a:r>
              <a:rPr lang="en-CA" baseline="0" dirty="0" smtClean="0">
                <a:sym typeface="Wingdings" pitchFamily="2" charset="2"/>
              </a:rPr>
              <a:t> glucose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Rxn</a:t>
            </a:r>
            <a:r>
              <a:rPr lang="en-CA" dirty="0" smtClean="0"/>
              <a:t> to something in the food</a:t>
            </a:r>
          </a:p>
          <a:p>
            <a:r>
              <a:rPr lang="en-CA" dirty="0" smtClean="0"/>
              <a:t>Some </a:t>
            </a:r>
            <a:r>
              <a:rPr lang="en-CA" dirty="0" err="1" smtClean="0"/>
              <a:t>ppl</a:t>
            </a:r>
            <a:r>
              <a:rPr lang="en-CA" dirty="0" smtClean="0"/>
              <a:t> are</a:t>
            </a:r>
            <a:r>
              <a:rPr lang="en-CA" baseline="0" dirty="0" smtClean="0"/>
              <a:t> more tolerant than others</a:t>
            </a:r>
          </a:p>
          <a:p>
            <a:endParaRPr lang="en-CA" baseline="0" dirty="0" smtClean="0"/>
          </a:p>
          <a:p>
            <a:r>
              <a:rPr lang="en-CA" baseline="0" dirty="0" smtClean="0"/>
              <a:t>INTOLERANCE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Eg</a:t>
            </a:r>
            <a:r>
              <a:rPr lang="en-CA" dirty="0" smtClean="0"/>
              <a:t> of </a:t>
            </a:r>
            <a:r>
              <a:rPr lang="en-CA" baseline="0" dirty="0" smtClean="0"/>
              <a:t>INTOLERANCE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Produce rashes,</a:t>
            </a:r>
            <a:r>
              <a:rPr lang="en-CA" baseline="0" dirty="0" smtClean="0"/>
              <a:t> other stronger </a:t>
            </a:r>
            <a:r>
              <a:rPr lang="en-CA" baseline="0" dirty="0" err="1" smtClean="0"/>
              <a:t>rxns</a:t>
            </a:r>
            <a:endParaRPr lang="en-CA" baseline="0" dirty="0" smtClean="0"/>
          </a:p>
          <a:p>
            <a:r>
              <a:rPr lang="en-CA" baseline="0" dirty="0" smtClean="0"/>
              <a:t>Less common than intolerance (30% vs. 4%)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Eg</a:t>
            </a:r>
            <a:r>
              <a:rPr lang="en-CA" dirty="0" smtClean="0"/>
              <a:t>. milk,</a:t>
            </a:r>
            <a:r>
              <a:rPr lang="en-CA" baseline="0" dirty="0" smtClean="0"/>
              <a:t> nuts (peanuts), eggs, seafood (fish)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Mainly only</a:t>
            </a:r>
            <a:r>
              <a:rPr lang="en-CA" baseline="0" dirty="0" smtClean="0"/>
              <a:t> in NA (no big problems in other countries)</a:t>
            </a:r>
          </a:p>
          <a:p>
            <a:r>
              <a:rPr lang="en-CA" baseline="0" dirty="0" smtClean="0"/>
              <a:t>Recent: Only in last 30 yrs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If you go</a:t>
            </a:r>
            <a:r>
              <a:rPr lang="en-CA" baseline="0" dirty="0" smtClean="0"/>
              <a:t> out into sun </a:t>
            </a:r>
            <a:r>
              <a:rPr lang="en-CA" baseline="0" dirty="0" smtClean="0">
                <a:sym typeface="Wingdings" pitchFamily="2" charset="2"/>
              </a:rPr>
              <a:t> get a rash</a:t>
            </a:r>
          </a:p>
          <a:p>
            <a:pPr>
              <a:buFontTx/>
              <a:buChar char="-"/>
            </a:pPr>
            <a:r>
              <a:rPr lang="en-CA" baseline="0" dirty="0" smtClean="0">
                <a:sym typeface="Wingdings" pitchFamily="2" charset="2"/>
              </a:rPr>
              <a:t>Bodies </a:t>
            </a:r>
            <a:r>
              <a:rPr lang="en-CA" baseline="0" dirty="0" err="1" smtClean="0">
                <a:sym typeface="Wingdings" pitchFamily="2" charset="2"/>
              </a:rPr>
              <a:t>rxns</a:t>
            </a:r>
            <a:r>
              <a:rPr lang="en-CA" baseline="0" dirty="0" smtClean="0">
                <a:sym typeface="Wingdings" pitchFamily="2" charset="2"/>
              </a:rPr>
              <a:t> to a </a:t>
            </a:r>
            <a:r>
              <a:rPr lang="en-CA" baseline="0" dirty="0" err="1" smtClean="0">
                <a:sym typeface="Wingdings" pitchFamily="2" charset="2"/>
              </a:rPr>
              <a:t>chem</a:t>
            </a:r>
            <a:r>
              <a:rPr lang="en-CA" baseline="0" dirty="0" smtClean="0">
                <a:sym typeface="Wingdings" pitchFamily="2" charset="2"/>
              </a:rPr>
              <a:t> that is light-activated</a:t>
            </a:r>
          </a:p>
          <a:p>
            <a:pPr>
              <a:buFontTx/>
              <a:buChar char="-"/>
            </a:pPr>
            <a:r>
              <a:rPr lang="en-CA" baseline="0" dirty="0" err="1" smtClean="0">
                <a:sym typeface="Wingdings" pitchFamily="2" charset="2"/>
              </a:rPr>
              <a:t>Eg</a:t>
            </a:r>
            <a:r>
              <a:rPr lang="en-CA" baseline="0" dirty="0" smtClean="0">
                <a:sym typeface="Wingdings" pitchFamily="2" charset="2"/>
              </a:rPr>
              <a:t>. marigolds produce a toxic material that is only activated in the light (safe in the dark)</a:t>
            </a:r>
          </a:p>
          <a:p>
            <a:pPr>
              <a:buFontTx/>
              <a:buChar char="-"/>
            </a:pPr>
            <a:r>
              <a:rPr lang="en-CA" baseline="0" dirty="0" smtClean="0">
                <a:sym typeface="Wingdings" pitchFamily="2" charset="2"/>
              </a:rPr>
              <a:t>If handle marigolds and it gets into the blood  </a:t>
            </a:r>
            <a:r>
              <a:rPr lang="en-CA" baseline="0" dirty="0" err="1" smtClean="0">
                <a:sym typeface="Wingdings" pitchFamily="2" charset="2"/>
              </a:rPr>
              <a:t>chem</a:t>
            </a:r>
            <a:r>
              <a:rPr lang="en-CA" baseline="0" dirty="0" smtClean="0">
                <a:sym typeface="Wingdings" pitchFamily="2" charset="2"/>
              </a:rPr>
              <a:t> turns toxic when go out into sun  BODY REMEMBERS the </a:t>
            </a:r>
            <a:r>
              <a:rPr lang="en-CA" baseline="0" dirty="0" err="1" smtClean="0">
                <a:sym typeface="Wingdings" pitchFamily="2" charset="2"/>
              </a:rPr>
              <a:t>rxn</a:t>
            </a:r>
            <a:r>
              <a:rPr lang="en-CA" baseline="0" dirty="0" smtClean="0">
                <a:sym typeface="Wingdings" pitchFamily="2" charset="2"/>
              </a:rPr>
              <a:t> to the sun  even if no have </a:t>
            </a:r>
            <a:r>
              <a:rPr lang="en-CA" baseline="0" dirty="0" err="1" smtClean="0">
                <a:sym typeface="Wingdings" pitchFamily="2" charset="2"/>
              </a:rPr>
              <a:t>chem</a:t>
            </a:r>
            <a:r>
              <a:rPr lang="en-CA" baseline="0" dirty="0" smtClean="0">
                <a:sym typeface="Wingdings" pitchFamily="2" charset="2"/>
              </a:rPr>
              <a:t>, still have a </a:t>
            </a:r>
            <a:r>
              <a:rPr lang="en-CA" baseline="0" dirty="0" err="1" smtClean="0">
                <a:sym typeface="Wingdings" pitchFamily="2" charset="2"/>
              </a:rPr>
              <a:t>rxn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Hive-like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rxn</a:t>
            </a:r>
            <a:r>
              <a:rPr lang="en-CA" baseline="0" dirty="0" smtClean="0"/>
              <a:t> if contact w skin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Aka “total</a:t>
            </a:r>
            <a:r>
              <a:rPr lang="en-CA" baseline="0" dirty="0" smtClean="0"/>
              <a:t> allergy syndrome”</a:t>
            </a:r>
          </a:p>
          <a:p>
            <a:pPr>
              <a:buFontTx/>
              <a:buChar char="-"/>
            </a:pPr>
            <a:r>
              <a:rPr lang="en-CA" baseline="0" dirty="0" smtClean="0"/>
              <a:t>Allergy to everything – especially man-made</a:t>
            </a:r>
          </a:p>
          <a:p>
            <a:pPr>
              <a:buFontTx/>
              <a:buChar char="-"/>
            </a:pPr>
            <a:r>
              <a:rPr lang="en-CA" baseline="0" dirty="0" smtClean="0"/>
              <a:t>Not really an allergy but more of a psychological condition</a:t>
            </a:r>
          </a:p>
          <a:p>
            <a:pPr>
              <a:buFontTx/>
              <a:buChar char="-"/>
            </a:pPr>
            <a:r>
              <a:rPr lang="en-CA" baseline="0" dirty="0" smtClean="0"/>
              <a:t>Triggered by a traumatic event</a:t>
            </a:r>
          </a:p>
          <a:p>
            <a:pPr>
              <a:buFontTx/>
              <a:buChar char="-"/>
            </a:pPr>
            <a:r>
              <a:rPr lang="en-CA" baseline="0" dirty="0" smtClean="0"/>
              <a:t>Unable to go out of house; live in house covered w tinfoil/plastic</a:t>
            </a:r>
          </a:p>
          <a:p>
            <a:pPr>
              <a:buFontTx/>
              <a:buChar char="-"/>
            </a:pPr>
            <a:r>
              <a:rPr lang="en-CA" baseline="0" dirty="0" smtClean="0"/>
              <a:t>DELIBILITATING </a:t>
            </a:r>
          </a:p>
          <a:p>
            <a:pPr>
              <a:buFontTx/>
              <a:buChar char="-"/>
            </a:pPr>
            <a:r>
              <a:rPr lang="en-CA" baseline="0" dirty="0" smtClean="0"/>
              <a:t>Won’t acknowledge the psych condition (believe that they have a phys condition)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Allergies are a</a:t>
            </a:r>
            <a:r>
              <a:rPr lang="en-CA" baseline="0" dirty="0" smtClean="0"/>
              <a:t> new phenomenon (last 50 yrs)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Most common type of allergy</a:t>
            </a:r>
            <a:r>
              <a:rPr lang="en-CA" baseline="0" dirty="0" smtClean="0"/>
              <a:t> in NA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We are too clean</a:t>
            </a:r>
          </a:p>
          <a:p>
            <a:pPr>
              <a:buFontTx/>
              <a:buChar char="-"/>
            </a:pPr>
            <a:r>
              <a:rPr lang="en-CA" baseline="0" dirty="0" smtClean="0"/>
              <a:t>Society is exposed to less and less things</a:t>
            </a:r>
          </a:p>
          <a:p>
            <a:pPr>
              <a:buFontTx/>
              <a:buChar char="-"/>
            </a:pPr>
            <a:r>
              <a:rPr lang="en-CA" baseline="0" dirty="0" smtClean="0"/>
              <a:t>Our immune sys has evolved</a:t>
            </a:r>
          </a:p>
          <a:p>
            <a:pPr>
              <a:buFontTx/>
              <a:buChar char="-"/>
            </a:pPr>
            <a:r>
              <a:rPr lang="en-CA" baseline="0" dirty="0" smtClean="0"/>
              <a:t>Doesn’t need to defend itself (we don’t get sick as often anymore) but sys needs to do something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More</a:t>
            </a:r>
            <a:r>
              <a:rPr lang="en-CA" baseline="0" dirty="0" smtClean="0"/>
              <a:t> exposure to all kinds of diseases (sick more often)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Same reasoning</a:t>
            </a:r>
            <a:r>
              <a:rPr lang="en-CA" baseline="0" dirty="0" smtClean="0"/>
              <a:t> as for daycare</a:t>
            </a:r>
          </a:p>
          <a:p>
            <a:endParaRPr lang="en-CA" baseline="0" dirty="0" smtClean="0"/>
          </a:p>
          <a:p>
            <a:r>
              <a:rPr lang="en-CA" baseline="0" dirty="0" smtClean="0"/>
              <a:t>The younger children have fewer allergies than older children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East (communist)</a:t>
            </a:r>
            <a:r>
              <a:rPr lang="en-CA" baseline="0" dirty="0" smtClean="0"/>
              <a:t> </a:t>
            </a:r>
            <a:r>
              <a:rPr lang="en-CA" dirty="0" smtClean="0"/>
              <a:t>and west used to be separated by a wall</a:t>
            </a:r>
          </a:p>
          <a:p>
            <a:r>
              <a:rPr lang="en-CA" dirty="0" smtClean="0"/>
              <a:t>- In east, exposed to much more things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Fewer illnesses = more allergies</a:t>
            </a:r>
          </a:p>
          <a:p>
            <a:endParaRPr lang="en-CA" dirty="0" smtClean="0"/>
          </a:p>
          <a:p>
            <a:r>
              <a:rPr lang="en-CA" dirty="0" smtClean="0"/>
              <a:t>If parents let them have exposure</a:t>
            </a:r>
            <a:r>
              <a:rPr lang="en-CA" baseline="0" dirty="0" smtClean="0"/>
              <a:t> to dirt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If raised in a very clean </a:t>
            </a:r>
            <a:r>
              <a:rPr lang="en-CA" dirty="0" err="1" smtClean="0"/>
              <a:t>env</a:t>
            </a:r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Kind of like 2 immune sys that regulate each other – more</a:t>
            </a:r>
            <a:r>
              <a:rPr lang="en-CA" baseline="0" dirty="0" smtClean="0"/>
              <a:t> of one = less of other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Each antibody recognizes a specific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Epitope</a:t>
            </a:r>
            <a:r>
              <a:rPr lang="en-CA" dirty="0" smtClean="0"/>
              <a:t> on allergen contacts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IgE</a:t>
            </a:r>
            <a:r>
              <a:rPr lang="en-CA" baseline="0" dirty="0" smtClean="0"/>
              <a:t> on mast cell</a:t>
            </a:r>
          </a:p>
          <a:p>
            <a:pPr>
              <a:buFontTx/>
              <a:buChar char="-"/>
            </a:pPr>
            <a:r>
              <a:rPr lang="en-CA" baseline="0" dirty="0" smtClean="0"/>
              <a:t>Binding changes shape on Antibody</a:t>
            </a:r>
          </a:p>
          <a:p>
            <a:pPr>
              <a:buFontTx/>
              <a:buChar char="-"/>
            </a:pPr>
            <a:r>
              <a:rPr lang="en-CA" baseline="0" dirty="0" smtClean="0"/>
              <a:t>Sends signal to inside of mast cell </a:t>
            </a:r>
          </a:p>
          <a:p>
            <a:pPr>
              <a:buFontTx/>
              <a:buChar char="-"/>
            </a:pPr>
            <a:r>
              <a:rPr lang="en-CA" baseline="0" dirty="0" smtClean="0"/>
              <a:t>Mast cell undergoes </a:t>
            </a:r>
            <a:r>
              <a:rPr lang="en-CA" baseline="0" dirty="0" err="1" smtClean="0"/>
              <a:t>degranulation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explodes &amp; releases histamine (active material, causes the allergy)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Get allergy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take </a:t>
            </a:r>
            <a:r>
              <a:rPr lang="en-CA" baseline="0" dirty="0" err="1" smtClean="0">
                <a:sym typeface="Wingdings" pitchFamily="2" charset="2"/>
              </a:rPr>
              <a:t>ANTIhistamine</a:t>
            </a:r>
            <a:endParaRPr lang="en-CA" baseline="0" dirty="0" smtClean="0">
              <a:sym typeface="Wingdings" pitchFamily="2" charset="2"/>
            </a:endParaRPr>
          </a:p>
          <a:p>
            <a:endParaRPr lang="en-CA" baseline="0" dirty="0" smtClean="0">
              <a:sym typeface="Wingdings" pitchFamily="2" charset="2"/>
            </a:endParaRPr>
          </a:p>
          <a:p>
            <a:r>
              <a:rPr lang="en-CA" baseline="0" dirty="0" smtClean="0">
                <a:sym typeface="Wingdings" pitchFamily="2" charset="2"/>
              </a:rPr>
              <a:t>Can only deal w the symptoms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Can only</a:t>
            </a:r>
            <a:r>
              <a:rPr lang="en-CA" baseline="0" dirty="0" smtClean="0"/>
              <a:t> reduce symptoms (not make it go away completely)</a:t>
            </a:r>
          </a:p>
          <a:p>
            <a:endParaRPr lang="en-CA" baseline="0" dirty="0" smtClean="0"/>
          </a:p>
          <a:p>
            <a:r>
              <a:rPr lang="en-CA" baseline="0" dirty="0" smtClean="0"/>
              <a:t>Going down = more heavy duty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2 types of test</a:t>
            </a:r>
          </a:p>
          <a:p>
            <a:pPr marL="228600" indent="-228600">
              <a:buAutoNum type="arabicParenR"/>
            </a:pPr>
            <a:r>
              <a:rPr lang="en-CA" dirty="0" smtClean="0"/>
              <a:t>Injection test – inject</a:t>
            </a:r>
            <a:r>
              <a:rPr lang="en-CA" baseline="0" dirty="0" smtClean="0"/>
              <a:t> small amount of allergen </a:t>
            </a:r>
            <a:r>
              <a:rPr lang="en-CA" baseline="0" dirty="0" smtClean="0">
                <a:sym typeface="Wingdings" pitchFamily="2" charset="2"/>
              </a:rPr>
              <a:t> look at pattern of rashes – unpleasant, many needles, rashes all over</a:t>
            </a:r>
          </a:p>
          <a:p>
            <a:pPr marL="228600" indent="-228600">
              <a:buAutoNum type="arabicParenR"/>
            </a:pPr>
            <a:r>
              <a:rPr lang="en-CA" baseline="0" dirty="0" smtClean="0">
                <a:sym typeface="Wingdings" pitchFamily="2" charset="2"/>
              </a:rPr>
              <a:t>Patches – not as effective as injection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Variable – sometimes there are eggs sometimes there aren’t for the exact</a:t>
            </a:r>
            <a:r>
              <a:rPr lang="en-CA" baseline="0" dirty="0" smtClean="0"/>
              <a:t> same product (they substitute materials sometimes)</a:t>
            </a:r>
          </a:p>
          <a:p>
            <a:endParaRPr lang="en-CA" baseline="0" dirty="0" smtClean="0"/>
          </a:p>
          <a:p>
            <a:r>
              <a:rPr lang="en-CA" baseline="0" dirty="0" smtClean="0"/>
              <a:t>Don’t really know what is in processed foods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57</a:t>
            </a:fld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PROB: can take</a:t>
            </a:r>
            <a:r>
              <a:rPr lang="en-CA" baseline="0" dirty="0" smtClean="0"/>
              <a:t> a long time (</a:t>
            </a:r>
            <a:r>
              <a:rPr lang="en-CA" baseline="0" dirty="0" err="1" smtClean="0"/>
              <a:t>mnths</a:t>
            </a:r>
            <a:r>
              <a:rPr lang="en-CA" baseline="0" dirty="0" smtClean="0"/>
              <a:t>, yrs)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58</a:t>
            </a:fld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Sedating type +</a:t>
            </a:r>
            <a:r>
              <a:rPr lang="en-CA" baseline="0" dirty="0" smtClean="0"/>
              <a:t> Non-sedating type</a:t>
            </a:r>
          </a:p>
          <a:p>
            <a:endParaRPr lang="en-CA" baseline="0" dirty="0" smtClean="0"/>
          </a:p>
          <a:p>
            <a:r>
              <a:rPr lang="en-CA" baseline="0" dirty="0" smtClean="0"/>
              <a:t>1</a:t>
            </a:r>
            <a:r>
              <a:rPr lang="en-CA" baseline="30000" dirty="0" smtClean="0"/>
              <a:t>st</a:t>
            </a:r>
            <a:r>
              <a:rPr lang="en-CA" baseline="0" dirty="0" smtClean="0"/>
              <a:t> generation: all sedating </a:t>
            </a:r>
            <a:r>
              <a:rPr lang="en-CA" baseline="0" dirty="0" smtClean="0">
                <a:sym typeface="Wingdings" pitchFamily="2" charset="2"/>
              </a:rPr>
              <a:t> </a:t>
            </a:r>
            <a:r>
              <a:rPr lang="en-CA" baseline="0" dirty="0" err="1" smtClean="0">
                <a:sym typeface="Wingdings" pitchFamily="2" charset="2"/>
              </a:rPr>
              <a:t>eg</a:t>
            </a:r>
            <a:r>
              <a:rPr lang="en-CA" baseline="0" dirty="0" smtClean="0">
                <a:sym typeface="Wingdings" pitchFamily="2" charset="2"/>
              </a:rPr>
              <a:t>. Benadryl (makes you drowsy)</a:t>
            </a:r>
            <a:endParaRPr lang="en-CA" baseline="0" dirty="0" smtClean="0"/>
          </a:p>
          <a:p>
            <a:r>
              <a:rPr lang="en-CA" baseline="0" dirty="0" smtClean="0"/>
              <a:t>2</a:t>
            </a:r>
            <a:r>
              <a:rPr lang="en-CA" baseline="30000" dirty="0" smtClean="0"/>
              <a:t>nd</a:t>
            </a:r>
            <a:r>
              <a:rPr lang="en-CA" baseline="0" dirty="0" smtClean="0"/>
              <a:t> &amp; 3</a:t>
            </a:r>
            <a:r>
              <a:rPr lang="en-CA" baseline="30000" dirty="0" smtClean="0"/>
              <a:t>rd</a:t>
            </a:r>
            <a:r>
              <a:rPr lang="en-CA" baseline="0" dirty="0" smtClean="0"/>
              <a:t> gen: non-sedating</a:t>
            </a:r>
          </a:p>
          <a:p>
            <a:endParaRPr lang="en-CA" baseline="0" dirty="0" smtClean="0"/>
          </a:p>
          <a:p>
            <a:r>
              <a:rPr lang="en-CA" baseline="0" dirty="0" smtClean="0"/>
              <a:t>ANTIHISTAMINES</a:t>
            </a:r>
          </a:p>
          <a:p>
            <a:r>
              <a:rPr lang="en-CA" baseline="0" dirty="0" smtClean="0"/>
              <a:t>- Reduce nausea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59</a:t>
            </a:fld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Messenger</a:t>
            </a:r>
            <a:r>
              <a:rPr lang="en-CA" baseline="0" dirty="0" smtClean="0"/>
              <a:t> = histamine</a:t>
            </a:r>
          </a:p>
          <a:p>
            <a:pPr>
              <a:buFontTx/>
              <a:buChar char="-"/>
            </a:pPr>
            <a:r>
              <a:rPr lang="en-CA" baseline="0" dirty="0" smtClean="0"/>
              <a:t>Binds to receptors in cells </a:t>
            </a:r>
            <a:r>
              <a:rPr lang="en-CA" baseline="0" dirty="0" smtClean="0">
                <a:sym typeface="Wingdings" pitchFamily="2" charset="2"/>
              </a:rPr>
              <a:t> response = allergy</a:t>
            </a:r>
          </a:p>
          <a:p>
            <a:pPr>
              <a:buFontTx/>
              <a:buChar char="-"/>
            </a:pPr>
            <a:r>
              <a:rPr lang="en-CA" baseline="0" dirty="0" smtClean="0">
                <a:sym typeface="Wingdings" pitchFamily="2" charset="2"/>
              </a:rPr>
              <a:t>Drug binds to exact same site  blocks histamine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61</a:t>
            </a:fld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Just</a:t>
            </a:r>
            <a:r>
              <a:rPr lang="en-CA" baseline="0" dirty="0" smtClean="0"/>
              <a:t> search for “</a:t>
            </a:r>
            <a:r>
              <a:rPr lang="en-US" sz="1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Diphenhydramine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”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62</a:t>
            </a:fld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Is in sleeping pills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63</a:t>
            </a:fld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Sold as an allergy medication</a:t>
            </a:r>
          </a:p>
          <a:p>
            <a:r>
              <a:rPr lang="en-CA" dirty="0" smtClean="0"/>
              <a:t>Only one that contains this particular</a:t>
            </a:r>
            <a:r>
              <a:rPr lang="en-CA" baseline="0" dirty="0" smtClean="0"/>
              <a:t> antihistamine</a:t>
            </a:r>
          </a:p>
          <a:p>
            <a:pPr>
              <a:buFontTx/>
              <a:buChar char="-"/>
            </a:pPr>
            <a:r>
              <a:rPr lang="en-CA" baseline="0" dirty="0" smtClean="0"/>
              <a:t>Typically in cold medication</a:t>
            </a:r>
          </a:p>
          <a:p>
            <a:pPr>
              <a:buFontTx/>
              <a:buChar char="-"/>
            </a:pPr>
            <a:r>
              <a:rPr lang="en-CA" baseline="0" dirty="0" smtClean="0"/>
              <a:t>Both work the same way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64</a:t>
            </a:fld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Reason why they make you sleepy/give</a:t>
            </a:r>
            <a:r>
              <a:rPr lang="en-CA" baseline="0" dirty="0" smtClean="0"/>
              <a:t> </a:t>
            </a:r>
            <a:r>
              <a:rPr lang="en-CA" dirty="0" smtClean="0"/>
              <a:t>anti-nausea</a:t>
            </a:r>
            <a:r>
              <a:rPr lang="en-CA" baseline="0" dirty="0" smtClean="0"/>
              <a:t> effect</a:t>
            </a:r>
          </a:p>
          <a:p>
            <a:endParaRPr lang="en-CA" dirty="0" smtClean="0"/>
          </a:p>
          <a:p>
            <a:r>
              <a:rPr lang="en-CA" dirty="0" smtClean="0"/>
              <a:t>Non-drowsy versions have been engineered</a:t>
            </a:r>
            <a:r>
              <a:rPr lang="en-CA" baseline="0" dirty="0" smtClean="0"/>
              <a:t> so that they cannot enter the brain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66</a:t>
            </a:fld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dirty="0" smtClean="0"/>
              <a:t>Trapped in blood vessels by BBB</a:t>
            </a:r>
          </a:p>
          <a:p>
            <a:endParaRPr lang="en-CA" dirty="0" smtClean="0"/>
          </a:p>
          <a:p>
            <a:r>
              <a:rPr lang="en-CA" dirty="0" err="1" smtClean="0"/>
              <a:t>Eg</a:t>
            </a:r>
            <a:r>
              <a:rPr lang="en-CA" dirty="0" smtClean="0"/>
              <a:t>. </a:t>
            </a:r>
            <a:r>
              <a:rPr lang="en-CA" dirty="0" err="1" smtClean="0"/>
              <a:t>claratin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67</a:t>
            </a:fld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Metabolised in liver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68</a:t>
            </a:fld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Since is converted</a:t>
            </a:r>
            <a:r>
              <a:rPr lang="en-CA" baseline="0" dirty="0" smtClean="0"/>
              <a:t> (2 </a:t>
            </a:r>
            <a:r>
              <a:rPr lang="en-CA" baseline="0" dirty="0" err="1" smtClean="0"/>
              <a:t>chem</a:t>
            </a:r>
            <a:r>
              <a:rPr lang="en-CA" baseline="0" dirty="0" smtClean="0"/>
              <a:t>) </a:t>
            </a:r>
            <a:r>
              <a:rPr lang="en-CA" baseline="0" dirty="0" smtClean="0">
                <a:sym typeface="Wingdings" pitchFamily="2" charset="2"/>
              </a:rPr>
              <a:t> opportunity for companies to make more money</a:t>
            </a:r>
            <a:endParaRPr lang="en-CA" dirty="0" smtClean="0"/>
          </a:p>
          <a:p>
            <a:r>
              <a:rPr lang="en-CA" dirty="0" smtClean="0"/>
              <a:t>More expensive</a:t>
            </a:r>
          </a:p>
          <a:p>
            <a:r>
              <a:rPr lang="en-CA" dirty="0" smtClean="0"/>
              <a:t>Start out a</a:t>
            </a:r>
            <a:r>
              <a:rPr lang="en-CA" baseline="0" dirty="0" smtClean="0"/>
              <a:t>s diff </a:t>
            </a:r>
            <a:r>
              <a:rPr lang="en-CA" baseline="0" dirty="0" err="1" smtClean="0"/>
              <a:t>chem</a:t>
            </a:r>
            <a:r>
              <a:rPr lang="en-CA" baseline="0" dirty="0" smtClean="0"/>
              <a:t> but end up as same identical </a:t>
            </a:r>
            <a:r>
              <a:rPr lang="en-CA" baseline="0" dirty="0" err="1" smtClean="0"/>
              <a:t>chem</a:t>
            </a:r>
            <a:r>
              <a:rPr lang="en-CA" baseline="0" dirty="0" smtClean="0"/>
              <a:t> compound (</a:t>
            </a:r>
            <a:r>
              <a:rPr lang="en-CA" baseline="0" dirty="0" err="1" smtClean="0"/>
              <a:t>claritin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</a:t>
            </a:r>
            <a:r>
              <a:rPr lang="en-CA" baseline="0" dirty="0" err="1" smtClean="0">
                <a:sym typeface="Wingdings" pitchFamily="2" charset="2"/>
              </a:rPr>
              <a:t>desloratidine</a:t>
            </a:r>
            <a:r>
              <a:rPr lang="en-CA" baseline="0" dirty="0" smtClean="0">
                <a:sym typeface="Wingdings" pitchFamily="2" charset="2"/>
              </a:rPr>
              <a:t>)</a:t>
            </a:r>
            <a:endParaRPr lang="en-CA" baseline="0" dirty="0" smtClean="0"/>
          </a:p>
          <a:p>
            <a:r>
              <a:rPr lang="en-CA" baseline="0" dirty="0" smtClean="0"/>
              <a:t>Will react diff in some </a:t>
            </a:r>
            <a:r>
              <a:rPr lang="en-CA" baseline="0" dirty="0" err="1" smtClean="0"/>
              <a:t>ppl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</a:t>
            </a:r>
            <a:r>
              <a:rPr lang="en-CA" baseline="0" dirty="0" err="1" smtClean="0">
                <a:sym typeface="Wingdings" pitchFamily="2" charset="2"/>
              </a:rPr>
              <a:t>bc</a:t>
            </a:r>
            <a:r>
              <a:rPr lang="en-CA" baseline="0" dirty="0" smtClean="0">
                <a:sym typeface="Wingdings" pitchFamily="2" charset="2"/>
              </a:rPr>
              <a:t> of way it is metabolised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69</a:t>
            </a:fld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Chem</a:t>
            </a:r>
            <a:r>
              <a:rPr lang="en-CA" dirty="0" smtClean="0"/>
              <a:t> </a:t>
            </a:r>
            <a:r>
              <a:rPr lang="en-CA" dirty="0" err="1" smtClean="0"/>
              <a:t>rxn</a:t>
            </a:r>
            <a:r>
              <a:rPr lang="en-CA" dirty="0" smtClean="0"/>
              <a:t> </a:t>
            </a:r>
            <a:r>
              <a:rPr lang="en-CA" dirty="0" smtClean="0">
                <a:sym typeface="Wingdings" pitchFamily="2" charset="2"/>
              </a:rPr>
              <a:t> caused a toxic side</a:t>
            </a:r>
            <a:r>
              <a:rPr lang="en-CA" baseline="0" dirty="0" smtClean="0">
                <a:sym typeface="Wingdings" pitchFamily="2" charset="2"/>
              </a:rPr>
              <a:t> effect</a:t>
            </a:r>
            <a:endParaRPr lang="en-CA" dirty="0" smtClean="0"/>
          </a:p>
          <a:p>
            <a:r>
              <a:rPr lang="en-CA" dirty="0" smtClean="0"/>
              <a:t>Rare</a:t>
            </a:r>
            <a:r>
              <a:rPr lang="en-CA" baseline="0" dirty="0" smtClean="0"/>
              <a:t> side effect but severe enough for FDA investigation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71</a:t>
            </a:fld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72</a:t>
            </a:fld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In</a:t>
            </a:r>
            <a:r>
              <a:rPr lang="en-CA" baseline="0" dirty="0" smtClean="0"/>
              <a:t> this case, company + FDA worked together to solve the problem (unlike w VIOXX)</a:t>
            </a:r>
          </a:p>
          <a:p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3</a:t>
            </a:r>
            <a:r>
              <a:rPr lang="en-CA" baseline="30000" dirty="0" smtClean="0"/>
              <a:t>rd</a:t>
            </a:r>
            <a:r>
              <a:rPr lang="en-CA" dirty="0" smtClean="0"/>
              <a:t> gen histamine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73</a:t>
            </a:fld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3</a:t>
            </a:r>
            <a:r>
              <a:rPr lang="en-CA" baseline="30000" dirty="0" smtClean="0"/>
              <a:t>rd</a:t>
            </a:r>
            <a:r>
              <a:rPr lang="en-CA" dirty="0" smtClean="0"/>
              <a:t> gen histamine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74</a:t>
            </a:fld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err="1" smtClean="0">
                <a:latin typeface="Arial" charset="0"/>
                <a:cs typeface="Arial" charset="0"/>
              </a:rPr>
              <a:t>Diphenhydramine</a:t>
            </a:r>
            <a:r>
              <a:rPr lang="en-US" sz="1200" baseline="0" dirty="0" smtClean="0">
                <a:latin typeface="Arial" charset="0"/>
                <a:cs typeface="Arial" charset="0"/>
              </a:rPr>
              <a:t> – most </a:t>
            </a:r>
            <a:r>
              <a:rPr lang="en-US" sz="1200" baseline="0" dirty="0" err="1" smtClean="0">
                <a:latin typeface="Arial" charset="0"/>
                <a:cs typeface="Arial" charset="0"/>
              </a:rPr>
              <a:t>commone</a:t>
            </a:r>
            <a:endParaRPr lang="en-US" sz="1200" baseline="0" dirty="0" smtClean="0">
              <a:latin typeface="Arial" charset="0"/>
              <a:cs typeface="Arial" charset="0"/>
            </a:endParaRPr>
          </a:p>
          <a:p>
            <a:r>
              <a:rPr lang="en-CA" dirty="0" smtClean="0"/>
              <a:t>1</a:t>
            </a:r>
            <a:r>
              <a:rPr lang="en-CA" baseline="30000" dirty="0" smtClean="0"/>
              <a:t>st</a:t>
            </a:r>
            <a:r>
              <a:rPr lang="en-CA" dirty="0" smtClean="0"/>
              <a:t> gen – very safe;</a:t>
            </a:r>
            <a:r>
              <a:rPr lang="en-CA" baseline="0" dirty="0" smtClean="0"/>
              <a:t> have been around for awhile</a:t>
            </a:r>
          </a:p>
          <a:p>
            <a:endParaRPr lang="en-CA" baseline="0" dirty="0" smtClean="0"/>
          </a:p>
          <a:p>
            <a:r>
              <a:rPr lang="en-CA" baseline="0" dirty="0" smtClean="0"/>
              <a:t>2</a:t>
            </a:r>
            <a:r>
              <a:rPr lang="en-CA" baseline="30000" dirty="0" smtClean="0"/>
              <a:t>nd</a:t>
            </a:r>
            <a:r>
              <a:rPr lang="en-CA" baseline="0" dirty="0" smtClean="0"/>
              <a:t> + 3</a:t>
            </a:r>
            <a:r>
              <a:rPr lang="en-CA" baseline="30000" dirty="0" smtClean="0"/>
              <a:t>rd</a:t>
            </a:r>
            <a:r>
              <a:rPr lang="en-CA" baseline="0" dirty="0" smtClean="0"/>
              <a:t> essentially the same = NON-DROWSY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75</a:t>
            </a:fld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Generic often manufactured by name brand</a:t>
            </a:r>
          </a:p>
          <a:p>
            <a:endParaRPr lang="en-CA" dirty="0" smtClean="0"/>
          </a:p>
          <a:p>
            <a:r>
              <a:rPr lang="en-CA" dirty="0" smtClean="0"/>
              <a:t>Was a huge diff in price 4-5 yrs ago</a:t>
            </a:r>
          </a:p>
          <a:p>
            <a:r>
              <a:rPr lang="en-CA" dirty="0" smtClean="0"/>
              <a:t>But change in situation 2-3 yrs ago (Benadryl,</a:t>
            </a:r>
            <a:r>
              <a:rPr lang="en-CA" baseline="0" dirty="0" smtClean="0"/>
              <a:t> Claritin)</a:t>
            </a:r>
          </a:p>
          <a:p>
            <a:endParaRPr lang="en-CA" baseline="0" dirty="0" smtClean="0"/>
          </a:p>
          <a:p>
            <a:r>
              <a:rPr lang="en-CA" baseline="0" dirty="0" smtClean="0"/>
              <a:t>Fewer pills makes product look cheaper</a:t>
            </a:r>
          </a:p>
          <a:p>
            <a:pPr>
              <a:buFontTx/>
              <a:buChar char="-"/>
            </a:pPr>
            <a:r>
              <a:rPr lang="en-CA" baseline="0" dirty="0" smtClean="0"/>
              <a:t>Generic brand = less pills </a:t>
            </a:r>
            <a:r>
              <a:rPr lang="en-CA" baseline="0" dirty="0" smtClean="0">
                <a:sym typeface="Wingdings" pitchFamily="2" charset="2"/>
              </a:rPr>
              <a:t> looks cheaper but less pills</a:t>
            </a:r>
          </a:p>
          <a:p>
            <a:pPr>
              <a:buFontTx/>
              <a:buChar char="-"/>
            </a:pPr>
            <a:r>
              <a:rPr lang="en-CA" baseline="0" dirty="0" smtClean="0">
                <a:sym typeface="Wingdings" pitchFamily="2" charset="2"/>
              </a:rPr>
              <a:t>Name brand = more pills</a:t>
            </a:r>
          </a:p>
          <a:p>
            <a:pPr>
              <a:buFontTx/>
              <a:buChar char="-"/>
            </a:pPr>
            <a:endParaRPr lang="en-CA" baseline="0" dirty="0" smtClean="0">
              <a:sym typeface="Wingdings" pitchFamily="2" charset="2"/>
            </a:endParaRPr>
          </a:p>
          <a:p>
            <a:pPr>
              <a:buFontTx/>
              <a:buNone/>
            </a:pPr>
            <a:r>
              <a:rPr lang="en-CA" baseline="0" dirty="0" smtClean="0">
                <a:sym typeface="Wingdings" pitchFamily="2" charset="2"/>
              </a:rPr>
              <a:t>EXPIRY DATES</a:t>
            </a:r>
          </a:p>
          <a:p>
            <a:pPr>
              <a:buFontTx/>
              <a:buChar char="-"/>
            </a:pPr>
            <a:r>
              <a:rPr lang="en-CA" baseline="0" dirty="0" smtClean="0">
                <a:sym typeface="Wingdings" pitchFamily="2" charset="2"/>
              </a:rPr>
              <a:t>Company regulated (not by FDA)</a:t>
            </a:r>
          </a:p>
          <a:p>
            <a:pPr>
              <a:buFontTx/>
              <a:buChar char="-"/>
            </a:pPr>
            <a:r>
              <a:rPr lang="en-CA" baseline="0" dirty="0" smtClean="0">
                <a:sym typeface="Wingdings" pitchFamily="2" charset="2"/>
              </a:rPr>
              <a:t>Will put expiry dates on things that will last for a very long time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76</a:t>
            </a:fld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77</a:t>
            </a:fld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In cold medication</a:t>
            </a:r>
          </a:p>
          <a:p>
            <a:endParaRPr lang="en-CA" dirty="0" smtClean="0"/>
          </a:p>
          <a:p>
            <a:r>
              <a:rPr lang="en-CA" dirty="0" smtClean="0"/>
              <a:t>Hard to buy for just allergies</a:t>
            </a:r>
          </a:p>
          <a:p>
            <a:pPr>
              <a:buFontTx/>
              <a:buChar char="-"/>
            </a:pPr>
            <a:r>
              <a:rPr lang="en-CA" baseline="0" dirty="0" smtClean="0"/>
              <a:t>Will usually be bundled w ibuprofen (</a:t>
            </a:r>
            <a:r>
              <a:rPr lang="en-CA" baseline="0" dirty="0" err="1" smtClean="0"/>
              <a:t>dont</a:t>
            </a:r>
            <a:r>
              <a:rPr lang="en-CA" baseline="0" dirty="0" smtClean="0"/>
              <a:t> want to </a:t>
            </a:r>
            <a:r>
              <a:rPr lang="en-CA" baseline="0" dirty="0" err="1" smtClean="0"/>
              <a:t>overdrug</a:t>
            </a:r>
            <a:r>
              <a:rPr lang="en-CA" baseline="0" dirty="0" smtClean="0"/>
              <a:t> yourself though!)</a:t>
            </a:r>
          </a:p>
          <a:p>
            <a:pPr>
              <a:buFontTx/>
              <a:buChar char="-"/>
            </a:pPr>
            <a:r>
              <a:rPr lang="en-CA" baseline="0" dirty="0" smtClean="0"/>
              <a:t>Talk to pharmacist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78</a:t>
            </a:fld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Steroid = 4 ring structure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80</a:t>
            </a:fld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Extreme condition/swelling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LIFE-THREATENING</a:t>
            </a:r>
          </a:p>
          <a:p>
            <a:r>
              <a:rPr lang="en-CA" baseline="0" dirty="0" smtClean="0">
                <a:sym typeface="Wingdings" pitchFamily="2" charset="2"/>
              </a:rPr>
              <a:t>Go to ER first, then go to doctors to get a prescription (</a:t>
            </a:r>
            <a:r>
              <a:rPr lang="en-CA" baseline="0" dirty="0" err="1" smtClean="0">
                <a:sym typeface="Wingdings" pitchFamily="2" charset="2"/>
              </a:rPr>
              <a:t>epi</a:t>
            </a:r>
            <a:r>
              <a:rPr lang="en-CA" baseline="0" dirty="0" smtClean="0">
                <a:sym typeface="Wingdings" pitchFamily="2" charset="2"/>
              </a:rPr>
              <a:t>-pen)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81</a:t>
            </a:fld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b="1" dirty="0" smtClean="0"/>
              <a:t>Temporary</a:t>
            </a:r>
            <a:r>
              <a:rPr lang="en-CA" baseline="0" dirty="0" smtClean="0"/>
              <a:t> release from anaphylaxis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82</a:t>
            </a:fld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Allergy = bronchi</a:t>
            </a:r>
            <a:r>
              <a:rPr lang="en-CA" baseline="0" dirty="0" smtClean="0"/>
              <a:t> airways collapse – caused by nerve signals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84</a:t>
            </a:fld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NT = </a:t>
            </a:r>
            <a:r>
              <a:rPr lang="en-CA" dirty="0" err="1" smtClean="0"/>
              <a:t>norephedrine</a:t>
            </a:r>
            <a:endParaRPr lang="en-CA" dirty="0" smtClean="0"/>
          </a:p>
          <a:p>
            <a:r>
              <a:rPr lang="en-CA" dirty="0" smtClean="0"/>
              <a:t>Allergy med</a:t>
            </a:r>
            <a:r>
              <a:rPr lang="en-CA" baseline="0" dirty="0" smtClean="0"/>
              <a:t> = amphetamine (mimics </a:t>
            </a:r>
            <a:r>
              <a:rPr lang="en-CA" baseline="0" dirty="0" err="1" smtClean="0"/>
              <a:t>noradrenaline</a:t>
            </a:r>
            <a:r>
              <a:rPr lang="en-CA" baseline="0" dirty="0" smtClean="0"/>
              <a:t>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85</a:t>
            </a:fld>
            <a:endParaRPr 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Mimics action of adrenaline</a:t>
            </a:r>
            <a:r>
              <a:rPr lang="en-CA" baseline="0" dirty="0" smtClean="0"/>
              <a:t> </a:t>
            </a:r>
            <a:r>
              <a:rPr lang="en-CA" baseline="0" dirty="0" smtClean="0">
                <a:sym typeface="Wingdings" pitchFamily="2" charset="2"/>
              </a:rPr>
              <a:t> produces same shape change/response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86</a:t>
            </a:fld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PROB </a:t>
            </a:r>
            <a:r>
              <a:rPr lang="en-CA" dirty="0" smtClean="0">
                <a:sym typeface="Wingdings" pitchFamily="2" charset="2"/>
              </a:rPr>
              <a:t> stimulates the heart</a:t>
            </a:r>
          </a:p>
          <a:p>
            <a:r>
              <a:rPr lang="en-CA" dirty="0" smtClean="0">
                <a:sym typeface="Wingdings" pitchFamily="2" charset="2"/>
              </a:rPr>
              <a:t>So need to</a:t>
            </a:r>
            <a:r>
              <a:rPr lang="en-CA" baseline="0" dirty="0" smtClean="0">
                <a:sym typeface="Wingdings" pitchFamily="2" charset="2"/>
              </a:rPr>
              <a:t> make sure stays in lungs, out of the heart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88</a:t>
            </a:fld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When 1</a:t>
            </a:r>
            <a:r>
              <a:rPr lang="en-CA" baseline="30000" dirty="0" smtClean="0"/>
              <a:t>st</a:t>
            </a:r>
            <a:r>
              <a:rPr lang="en-CA" dirty="0" smtClean="0"/>
              <a:t> came out</a:t>
            </a:r>
          </a:p>
          <a:p>
            <a:r>
              <a:rPr lang="en-CA" dirty="0" err="1" smtClean="0"/>
              <a:t>Prob</a:t>
            </a:r>
            <a:r>
              <a:rPr lang="en-CA" dirty="0" smtClean="0"/>
              <a:t> of the user not the drug</a:t>
            </a:r>
          </a:p>
          <a:p>
            <a:pPr>
              <a:buFontTx/>
              <a:buChar char="-"/>
            </a:pPr>
            <a:r>
              <a:rPr lang="en-CA" dirty="0" err="1" smtClean="0"/>
              <a:t>Ppl</a:t>
            </a:r>
            <a:r>
              <a:rPr lang="en-CA" dirty="0" smtClean="0"/>
              <a:t> were overdosing themselves</a:t>
            </a:r>
          </a:p>
          <a:p>
            <a:pPr>
              <a:buFontTx/>
              <a:buChar char="-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89</a:t>
            </a:fld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Tried to affect</a:t>
            </a:r>
            <a:r>
              <a:rPr lang="en-CA" baseline="0" dirty="0" smtClean="0"/>
              <a:t> dosing better (not by affecting the drug)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90</a:t>
            </a:fld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These signaling molecules produce</a:t>
            </a:r>
            <a:r>
              <a:rPr lang="en-CA" baseline="0" dirty="0" smtClean="0"/>
              <a:t> these effects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92</a:t>
            </a:fld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Made in </a:t>
            </a:r>
            <a:r>
              <a:rPr lang="en-CA" dirty="0" err="1" smtClean="0"/>
              <a:t>canada</a:t>
            </a:r>
            <a:r>
              <a:rPr lang="en-CA" dirty="0" smtClean="0"/>
              <a:t> (</a:t>
            </a:r>
            <a:r>
              <a:rPr lang="en-CA" dirty="0" err="1" smtClean="0"/>
              <a:t>montreal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AB2AF24-A84F-4419-938F-EBE55CD373F0}" type="slidenum">
              <a:rPr lang="en-US" smtClean="0"/>
              <a:pPr>
                <a:defRPr/>
              </a:pPr>
              <a:t>93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A8D84CF4-B75C-4A68-9B42-0444CCBD7F43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8B24E41D-799D-4B2E-B64D-D53AC4A2E9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EE385ADB-F835-474F-8E87-203B6C60B307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C29C65B0-E167-4050-AE24-DC9E2D9029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C999B182-509F-42F3-A152-DAD784ADDF72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4948730A-986F-4CAD-84A6-F06DC408FF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D5AC5229-413F-4C15-B16B-59E8EBF147B3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6581A906-B1DC-4FB1-AABD-17B54D9F57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3E6A2B13-808E-4002-9106-3387922AB85A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086918E0-25B3-4101-88A2-7E79E1A327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297A7EB1-5C0F-46AB-962E-B0FA9D0E6139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BFB9950D-526B-4767-A8BC-C204DE8BFF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BE200EFE-8986-4869-8736-8B5129FA21F0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277052C6-48B7-4315-9E5E-A34F1D4F29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BF614F86-A626-4B94-88DA-2C2F7A57E1E1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D7B286CA-1866-4866-8CCD-A827D340F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F68D39AB-914D-4475-8198-DF0E652A4188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0EED4E4D-DF09-4993-9E7C-0C3B45B6F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812F6580-4338-43C8-A60D-5006C96A197D}" type="datetime1">
              <a:rPr lang="en-US"/>
              <a:pPr>
                <a:defRPr/>
              </a:pPr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itchFamily="-65" charset="0"/>
              </a:defRPr>
            </a:lvl1pPr>
          </a:lstStyle>
          <a:p>
            <a:pPr>
              <a:defRPr/>
            </a:pPr>
            <a:fld id="{47A9C45B-9EAE-46BD-BD9E-7090245B28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6868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Line 9"/>
          <p:cNvSpPr>
            <a:spLocks noChangeShapeType="1"/>
          </p:cNvSpPr>
          <p:nvPr userDrawn="1"/>
        </p:nvSpPr>
        <p:spPr bwMode="auto">
          <a:xfrm>
            <a:off x="457200" y="1066800"/>
            <a:ext cx="7486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5" r:id="rId1"/>
    <p:sldLayoutId id="2147484296" r:id="rId2"/>
    <p:sldLayoutId id="2147484297" r:id="rId3"/>
    <p:sldLayoutId id="2147484298" r:id="rId4"/>
    <p:sldLayoutId id="2147484299" r:id="rId5"/>
    <p:sldLayoutId id="2147484300" r:id="rId6"/>
    <p:sldLayoutId id="2147484301" r:id="rId7"/>
    <p:sldLayoutId id="2147484302" r:id="rId8"/>
    <p:sldLayoutId id="2147484303" r:id="rId9"/>
    <p:sldLayoutId id="2147484304" r:id="rId10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i="1" kern="1200">
          <a:solidFill>
            <a:srgbClr val="000090"/>
          </a:solidFill>
          <a:latin typeface="Arial"/>
          <a:ea typeface="ＭＳ Ｐゴシック" pitchFamily="-108" charset="-128"/>
          <a:cs typeface="ＭＳ Ｐゴシック" pitchFamily="-65" charset="-128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  <a:cs typeface="ＭＳ Ｐゴシック" pitchFamily="-65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  <a:cs typeface="ＭＳ Ｐゴシック" pitchFamily="-65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  <a:cs typeface="ＭＳ Ｐゴシック" pitchFamily="-65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  <a:cs typeface="ＭＳ Ｐゴシック" pitchFamily="-65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600" i="1">
          <a:solidFill>
            <a:srgbClr val="000090"/>
          </a:solidFill>
          <a:latin typeface="Arial" pitchFamily="-108" charset="0"/>
          <a:ea typeface="ＭＳ Ｐゴシック" pitchFamily="-108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/>
          <a:ea typeface="ＭＳ Ｐゴシック" pitchFamily="-108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/>
          <a:ea typeface="ＭＳ Ｐゴシック" pitchFamily="-65" charset="-128"/>
          <a:cs typeface="Arial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/>
          <a:ea typeface="ＭＳ Ｐゴシック" pitchFamily="-65" charset="-128"/>
          <a:cs typeface="Arial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/>
          <a:ea typeface="ＭＳ Ｐゴシック" pitchFamily="-65" charset="-128"/>
          <a:cs typeface="Arial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/>
          <a:ea typeface="ＭＳ Ｐゴシック" pitchFamily="-65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14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wmf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wmf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Drugs 101</a:t>
            </a:r>
          </a:p>
        </p:txBody>
      </p:sp>
      <p:sp>
        <p:nvSpPr>
          <p:cNvPr id="12291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Arial" charset="0"/>
              </a:rPr>
              <a:t>Allergy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Adverse reaction to harmless material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Allergy requires prior exposure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pitchFamily="-65" charset="-128"/>
              </a:rPr>
              <a:t>Immune system responds to something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Epitopes of molecules from pathogens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Immune system “remembers” that material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Memory cells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Subsequent exposure produces reaction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Protection from pathogens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Allergy to harmless material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Hay fever is a reaction to pollen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Cold-like symptoms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Some people get a geographic tongue 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Atopic dermatitis from surface exposure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Contact dermatitis from irritants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ＭＳ Ｐゴシック" pitchFamily="-65" charset="-128"/>
                <a:cs typeface="Arial" charset="0"/>
              </a:rPr>
              <a:t>Hand washing makes it worse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  <a:cs typeface="Arial" charset="0"/>
              </a:rPr>
              <a:t>Common </a:t>
            </a:r>
            <a:r>
              <a:rPr lang="en-US" dirty="0" smtClean="0">
                <a:latin typeface="Arial" charset="0"/>
                <a:ea typeface="ＭＳ Ｐゴシック" pitchFamily="-65" charset="-128"/>
                <a:cs typeface="Arial" charset="0"/>
              </a:rPr>
              <a:t>w </a:t>
            </a:r>
            <a:r>
              <a:rPr lang="en-US" dirty="0" smtClean="0">
                <a:latin typeface="Arial" charset="0"/>
                <a:ea typeface="ＭＳ Ｐゴシック" pitchFamily="-65" charset="-128"/>
                <a:cs typeface="Arial" charset="0"/>
              </a:rPr>
              <a:t>industrial </a:t>
            </a:r>
            <a:r>
              <a:rPr lang="en-US" dirty="0" smtClean="0">
                <a:latin typeface="Arial" charset="0"/>
                <a:ea typeface="ＭＳ Ｐゴシック" pitchFamily="-65" charset="-128"/>
                <a:cs typeface="Arial" charset="0"/>
              </a:rPr>
              <a:t>powders (chemicals)</a:t>
            </a:r>
            <a:endParaRPr lang="en-US" dirty="0" smtClean="0">
              <a:latin typeface="Arial" charset="0"/>
              <a:ea typeface="ＭＳ Ｐゴシック" pitchFamily="-65" charset="-128"/>
              <a:cs typeface="Arial" charset="0"/>
            </a:endParaRPr>
          </a:p>
          <a:p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Exposure to large amounts of powder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Dose makes the poison</a:t>
            </a:r>
          </a:p>
        </p:txBody>
      </p:sp>
      <p:pic>
        <p:nvPicPr>
          <p:cNvPr id="21507" name="Picture 4" descr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1219200"/>
            <a:ext cx="6162675" cy="555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The amounts are what is important</a:t>
            </a:r>
          </a:p>
        </p:txBody>
      </p:sp>
      <p:pic>
        <p:nvPicPr>
          <p:cNvPr id="22531" name="Picture 4" descr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9800"/>
            <a:ext cx="9096375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Contact dermatitis from immune reaction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Immune reactions at the site of contact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Urushiol produces the reaction</a:t>
            </a:r>
          </a:p>
        </p:txBody>
      </p:sp>
      <p:pic>
        <p:nvPicPr>
          <p:cNvPr id="25603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1524000"/>
            <a:ext cx="30384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Latex from rubber tree sap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Latex gloves and condoms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Nickel is a common allergen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Nickel alloys are common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Many piercings made of stainless steel</a:t>
            </a:r>
          </a:p>
        </p:txBody>
      </p:sp>
      <p:sp>
        <p:nvSpPr>
          <p:cNvPr id="307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Allergies to henna tattos on skin</a:t>
            </a:r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Dust allergies are common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Mattresses can contain large amounts of droppings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Allergies to pets</a:t>
            </a:r>
          </a:p>
        </p:txBody>
      </p:sp>
      <p:sp>
        <p:nvSpPr>
          <p:cNvPr id="4" name="Rectangle 3"/>
          <p:cNvSpPr txBox="1">
            <a:spLocks/>
          </p:cNvSpPr>
          <p:nvPr/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/>
              <a:t>Most reactions are to pet saliva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" charset="0"/>
              <a:ea typeface="ＭＳ Ｐゴシック" pitchFamily="-65" charset="-128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Mold and fungi produce many allergies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Food can give allergy or intolerance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Allergy</a:t>
            </a:r>
          </a:p>
          <a:p>
            <a:pPr lvl="1"/>
            <a:r>
              <a:rPr lang="en-US" dirty="0" smtClean="0">
                <a:latin typeface="Arial" charset="0"/>
                <a:cs typeface="Arial" charset="0"/>
              </a:rPr>
              <a:t>Immune </a:t>
            </a:r>
            <a:r>
              <a:rPr lang="en-US" dirty="0" smtClean="0">
                <a:latin typeface="Arial" charset="0"/>
                <a:cs typeface="Arial" charset="0"/>
              </a:rPr>
              <a:t>sys </a:t>
            </a:r>
            <a:r>
              <a:rPr lang="en-US" dirty="0" smtClean="0">
                <a:latin typeface="Arial" charset="0"/>
                <a:cs typeface="Arial" charset="0"/>
              </a:rPr>
              <a:t>reacts to the food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Intolerance </a:t>
            </a:r>
            <a:endParaRPr lang="en-US" dirty="0" smtClean="0">
              <a:latin typeface="Arial" charset="0"/>
              <a:ea typeface="ＭＳ Ｐゴシック" pitchFamily="-65" charset="-128"/>
            </a:endParaRPr>
          </a:p>
          <a:p>
            <a:pPr lvl="1"/>
            <a:r>
              <a:rPr lang="en-US" dirty="0" smtClean="0">
                <a:latin typeface="Arial" charset="0"/>
                <a:cs typeface="Arial" charset="0"/>
              </a:rPr>
              <a:t>Substances in food produce adverse reaction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Food intolerance affects about 30 % of adults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Lactose intolerance is inability to digest lactose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Bacteria digest food instead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Lactase is available as a supplement</a:t>
            </a:r>
          </a:p>
        </p:txBody>
      </p:sp>
      <p:graphicFrame>
        <p:nvGraphicFramePr>
          <p:cNvPr id="41987" name="Object 5"/>
          <p:cNvGraphicFramePr>
            <a:graphicFrameLocks noChangeAspect="1"/>
          </p:cNvGraphicFramePr>
          <p:nvPr>
            <p:ph idx="4294967295"/>
          </p:nvPr>
        </p:nvGraphicFramePr>
        <p:xfrm>
          <a:off x="457200" y="5383213"/>
          <a:ext cx="7848600" cy="1327150"/>
        </p:xfrm>
        <a:graphic>
          <a:graphicData uri="http://schemas.openxmlformats.org/presentationml/2006/ole">
            <p:oleObj spid="_x0000_s41987" name="CS ChemDraw Drawing" r:id="rId4" imgW="5887720" imgH="995680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Headaches from food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Spices can irritate stomach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Food allergies affect about 4 % of adults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Common food allergens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Signs of food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allergy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ＭＳ Ｐゴシック" pitchFamily="-65" charset="-128"/>
            </a:endParaRPr>
          </a:p>
        </p:txBody>
      </p:sp>
      <p:sp>
        <p:nvSpPr>
          <p:cNvPr id="3" name="Rectangle 3"/>
          <p:cNvSpPr txBox="1">
            <a:spLocks/>
          </p:cNvSpPr>
          <p:nvPr/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/>
              <a:t>Bags under eyes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/>
              <a:t>Dark under eyes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" charset="0"/>
              <a:ea typeface="ＭＳ Ｐゴシック" pitchFamily="-65" charset="-128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Peanut allergy common in North America</a:t>
            </a:r>
          </a:p>
        </p:txBody>
      </p:sp>
      <p:sp>
        <p:nvSpPr>
          <p:cNvPr id="3" name="Rectangle 3"/>
          <p:cNvSpPr txBox="1">
            <a:spLocks/>
          </p:cNvSpPr>
          <p:nvPr/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/>
              <a:t>Rare </a:t>
            </a:r>
            <a:r>
              <a:rPr lang="en-US" sz="3200" dirty="0"/>
              <a:t>outside North </a:t>
            </a:r>
            <a:r>
              <a:rPr lang="en-US" sz="3200" dirty="0" smtClean="0"/>
              <a:t>America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/>
              <a:t>Peanut free schools common only in North America</a:t>
            </a:r>
            <a:endParaRPr lang="en-US" sz="3200" dirty="0" smtClean="0"/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Arial" charset="0"/>
              <a:ea typeface="ＭＳ Ｐゴシック" pitchFamily="-65" charset="-128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74638"/>
            <a:ext cx="8991600" cy="639762"/>
          </a:xfrm>
        </p:spPr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Spider and insect bites can give strong reactions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Rare allergies - allergy to sunlight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Aquagenic allergy – allergy to water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20</a:t>
            </a:r>
            <a:r>
              <a:rPr lang="en-US" sz="3200" baseline="300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th</a:t>
            </a: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 Century disease – “allergy” to man-made substances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Allergy is a disease of the developed world</a:t>
            </a:r>
          </a:p>
        </p:txBody>
      </p:sp>
      <p:sp>
        <p:nvSpPr>
          <p:cNvPr id="563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pitchFamily="-65" charset="-128"/>
              </a:rPr>
              <a:t>Rates have doubled since 1980</a:t>
            </a:r>
          </a:p>
        </p:txBody>
      </p:sp>
      <p:pic>
        <p:nvPicPr>
          <p:cNvPr id="56324" name="Picture 3" descr="800px-Map_of_Developed_Countries_(CIA_World_Factbook_2008)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44725"/>
            <a:ext cx="91440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Hay fever was a rare condition in 1900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Peanut free schools only in last 30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Are we exposed to more substances?</a:t>
            </a:r>
          </a:p>
        </p:txBody>
      </p:sp>
      <p:sp>
        <p:nvSpPr>
          <p:cNvPr id="3" name="Rectangle 3"/>
          <p:cNvSpPr txBox="1">
            <a:spLocks/>
          </p:cNvSpPr>
          <p:nvPr/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/>
              <a:t>NO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/>
              <a:t>Industrial </a:t>
            </a:r>
            <a:r>
              <a:rPr lang="en-US" sz="3200" dirty="0"/>
              <a:t>pollution more common in developing </a:t>
            </a:r>
            <a:r>
              <a:rPr lang="en-US" sz="3200" dirty="0" smtClean="0"/>
              <a:t>world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/>
              <a:t>Most allergies involve natural </a:t>
            </a:r>
            <a:r>
              <a:rPr lang="en-US" sz="3200" dirty="0" smtClean="0"/>
              <a:t>substances</a:t>
            </a:r>
          </a:p>
          <a:p>
            <a:pPr marL="800100" lvl="1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/>
              <a:t>We are exposed to less natural things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Hygene hypothesis for allergy</a:t>
            </a:r>
          </a:p>
        </p:txBody>
      </p:sp>
      <p:sp>
        <p:nvSpPr>
          <p:cNvPr id="6246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  <p:pic>
        <p:nvPicPr>
          <p:cNvPr id="62468" name="Picture 4" descr="BMJ 1989  hygene hypoth page 1.tiff"/>
          <p:cNvPicPr>
            <a:picLocks noChangeAspect="1"/>
          </p:cNvPicPr>
          <p:nvPr/>
        </p:nvPicPr>
        <p:blipFill>
          <a:blip r:embed="rId3"/>
          <a:srcRect l="14316" t="22002" r="17001" b="20844"/>
          <a:stretch>
            <a:fillRect/>
          </a:stretch>
        </p:blipFill>
        <p:spPr bwMode="auto">
          <a:xfrm>
            <a:off x="685800" y="1185863"/>
            <a:ext cx="8001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Immunization and antibiotics reduce infection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Children in daycare less likely to be allergic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219200"/>
            <a:ext cx="8229600" cy="5334000"/>
          </a:xfrm>
        </p:spPr>
        <p:txBody>
          <a:bodyPr/>
          <a:lstStyle/>
          <a:p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Children in large families have less allergies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686800" cy="639763"/>
          </a:xfrm>
        </p:spPr>
        <p:txBody>
          <a:bodyPr/>
          <a:lstStyle/>
          <a:p>
            <a:r>
              <a:rPr lang="en-CA" dirty="0" smtClean="0">
                <a:latin typeface="Arial" charset="0"/>
                <a:ea typeface="ＭＳ Ｐゴシック" pitchFamily="-65" charset="-128"/>
              </a:rPr>
              <a:t>East vs. West Berlin</a:t>
            </a:r>
            <a:endParaRPr lang="en-CA" dirty="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3" name="Rectangle 3"/>
          <p:cNvSpPr txBox="1">
            <a:spLocks/>
          </p:cNvSpPr>
          <p:nvPr/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CA" sz="3200" dirty="0"/>
              <a:t>East Berlin had poor health care and pollution </a:t>
            </a:r>
            <a:endParaRPr lang="en-CA" sz="3200" dirty="0" smtClean="0"/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CA" sz="3200" dirty="0" smtClean="0"/>
              <a:t>West Berlin had good health care and was</a:t>
            </a:r>
            <a:r>
              <a:rPr lang="en-CA" sz="3200" baseline="0" dirty="0" smtClean="0"/>
              <a:t> less polluted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CA" sz="3200" dirty="0"/>
              <a:t>More allergies in West Berlin</a:t>
            </a:r>
            <a:endParaRPr lang="en-CA" sz="3200" dirty="0" smtClean="0"/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CA" sz="3200" dirty="0" smtClean="0"/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ＭＳ Ｐゴシック" pitchFamily="-65" charset="-128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Some kids tend to have fewer allergies</a:t>
            </a:r>
          </a:p>
        </p:txBody>
      </p:sp>
      <p:sp>
        <p:nvSpPr>
          <p:cNvPr id="686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Some kids have more allergies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Allergy requires prior exposure</a:t>
            </a:r>
          </a:p>
        </p:txBody>
      </p:sp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Involves 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immune 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sys 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memory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Hypersensitivity on 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“1</a:t>
            </a:r>
            <a:r>
              <a:rPr lang="en-US" baseline="30000" dirty="0" smtClean="0">
                <a:latin typeface="Arial" charset="0"/>
                <a:ea typeface="ＭＳ Ｐゴシック" pitchFamily="-65" charset="-128"/>
              </a:rPr>
              <a:t>st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” exposure</a:t>
            </a:r>
            <a:endParaRPr lang="en-US" dirty="0" smtClean="0">
              <a:latin typeface="Arial" charset="0"/>
              <a:ea typeface="ＭＳ Ｐゴシック" pitchFamily="-65" charset="-128"/>
            </a:endParaRPr>
          </a:p>
          <a:p>
            <a:pPr lvl="1"/>
            <a:r>
              <a:rPr lang="en-US" dirty="0" smtClean="0">
                <a:latin typeface="Arial" charset="0"/>
                <a:cs typeface="Arial" charset="0"/>
              </a:rPr>
              <a:t>Unknown previous exposure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Mast cells display IgE antibodies</a:t>
            </a:r>
          </a:p>
        </p:txBody>
      </p:sp>
      <p:pic>
        <p:nvPicPr>
          <p:cNvPr id="7168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352550"/>
            <a:ext cx="6178550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Allergin contacts the IgE molecules</a:t>
            </a:r>
          </a:p>
        </p:txBody>
      </p:sp>
      <p:pic>
        <p:nvPicPr>
          <p:cNvPr id="72708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1355725"/>
            <a:ext cx="701040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Mast cell degranulation releases histamine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Histamine produces allergy symptoms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Managing allergy</a:t>
            </a:r>
          </a:p>
        </p:txBody>
      </p:sp>
      <p:sp>
        <p:nvSpPr>
          <p:cNvPr id="757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pitchFamily="-65" charset="-128"/>
              </a:rPr>
              <a:t>Avoidance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Antihistamines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Decongestants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Immune modulators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Immunotherapy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Allergy tests look for reactions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Avoidance best for food allergy</a:t>
            </a:r>
          </a:p>
        </p:txBody>
      </p:sp>
      <p:sp>
        <p:nvSpPr>
          <p:cNvPr id="7782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pitchFamily="-65" charset="-128"/>
              </a:rPr>
              <a:t>Difficulty may be finding out what to avoid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Processed foods contain variable ingredients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Tracking down food allergy - logbook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Antihistamines are often taken</a:t>
            </a:r>
          </a:p>
        </p:txBody>
      </p:sp>
      <p:pic>
        <p:nvPicPr>
          <p:cNvPr id="79875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676400"/>
            <a:ext cx="24384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6" name="Text Box 5"/>
          <p:cNvSpPr txBox="1">
            <a:spLocks noChangeArrowheads="1"/>
          </p:cNvSpPr>
          <p:nvPr/>
        </p:nvSpPr>
        <p:spPr bwMode="auto">
          <a:xfrm>
            <a:off x="685800" y="4572000"/>
            <a:ext cx="257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en-US" sz="2400"/>
              <a:t>Diphenhydramine</a:t>
            </a:r>
          </a:p>
        </p:txBody>
      </p:sp>
      <p:pic>
        <p:nvPicPr>
          <p:cNvPr id="5" name="Picture 6" descr="benadryl bo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65563" y="2286000"/>
            <a:ext cx="4592637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Antihistamines are histamine antagonists</a:t>
            </a:r>
          </a:p>
        </p:txBody>
      </p:sp>
      <p:pic>
        <p:nvPicPr>
          <p:cNvPr id="80899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1219200"/>
            <a:ext cx="6769100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3581400"/>
            <a:ext cx="64357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Diphenhydramine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 is in Benadryl</a:t>
            </a:r>
          </a:p>
        </p:txBody>
      </p:sp>
      <p:pic>
        <p:nvPicPr>
          <p:cNvPr id="81923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676400"/>
            <a:ext cx="24384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4" name="Text Box 5"/>
          <p:cNvSpPr txBox="1">
            <a:spLocks noChangeArrowheads="1"/>
          </p:cNvSpPr>
          <p:nvPr/>
        </p:nvSpPr>
        <p:spPr bwMode="auto">
          <a:xfrm>
            <a:off x="685800" y="4572000"/>
            <a:ext cx="257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/>
              <a:t>Diphenhydramine</a:t>
            </a:r>
          </a:p>
        </p:txBody>
      </p:sp>
      <p:pic>
        <p:nvPicPr>
          <p:cNvPr id="81925" name="Picture 6" descr="benadryl bo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65563" y="2286000"/>
            <a:ext cx="4592637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Generic versions are available</a:t>
            </a:r>
          </a:p>
        </p:txBody>
      </p:sp>
      <p:sp>
        <p:nvSpPr>
          <p:cNvPr id="829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Diphenhydramine makes you sleepy</a:t>
            </a:r>
          </a:p>
        </p:txBody>
      </p:sp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Chlorpheniramine is in Chlor-Tripolon</a:t>
            </a:r>
          </a:p>
        </p:txBody>
      </p:sp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Side effect is 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drowsiness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In 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cold medications</a:t>
            </a:r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  <p:pic>
        <p:nvPicPr>
          <p:cNvPr id="84996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1979613"/>
            <a:ext cx="3048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Chlorpheniramine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 is in cold medications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Arial" charset="0"/>
                <a:ea typeface="ＭＳ Ｐゴシック" pitchFamily="-65" charset="-128"/>
              </a:rPr>
              <a:t>First generation antihistamines can enter the brain </a:t>
            </a:r>
          </a:p>
        </p:txBody>
      </p:sp>
      <p:pic>
        <p:nvPicPr>
          <p:cNvPr id="86019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438400"/>
            <a:ext cx="3048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Loratadine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 is a second generation antihistamine</a:t>
            </a:r>
          </a:p>
        </p:txBody>
      </p:sp>
      <p:sp>
        <p:nvSpPr>
          <p:cNvPr id="8806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err="1" smtClean="0">
                <a:latin typeface="Arial" charset="0"/>
                <a:ea typeface="ＭＳ Ｐゴシック" pitchFamily="-65" charset="-128"/>
              </a:rPr>
              <a:t>Loratadine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 does not enter the 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brain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Chemically altered antihistamine</a:t>
            </a:r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  <p:pic>
        <p:nvPicPr>
          <p:cNvPr id="88068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4183062"/>
            <a:ext cx="24384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858000" y="3705225"/>
            <a:ext cx="1327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en-US" dirty="0" err="1"/>
              <a:t>Loratadine</a:t>
            </a:r>
            <a:r>
              <a:rPr lang="en-US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Body converts Loratadine to Desloratadine</a:t>
            </a:r>
          </a:p>
        </p:txBody>
      </p:sp>
      <p:pic>
        <p:nvPicPr>
          <p:cNvPr id="9011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2438400"/>
            <a:ext cx="24384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0116" name="Object 5"/>
          <p:cNvGraphicFramePr>
            <a:graphicFrameLocks noChangeAspect="1"/>
          </p:cNvGraphicFramePr>
          <p:nvPr>
            <p:ph idx="4294967295"/>
          </p:nvPr>
        </p:nvGraphicFramePr>
        <p:xfrm>
          <a:off x="3476625" y="2403475"/>
          <a:ext cx="3990975" cy="2043113"/>
        </p:xfrm>
        <a:graphic>
          <a:graphicData uri="http://schemas.openxmlformats.org/presentationml/2006/ole">
            <p:oleObj spid="_x0000_s90116" name="CS ChemDraw Drawing" r:id="rId5" imgW="2189480" imgH="1117600" progId="ChemDraw.Document.6.0">
              <p:embed/>
            </p:oleObj>
          </a:graphicData>
        </a:graphic>
      </p:graphicFrame>
      <p:sp>
        <p:nvSpPr>
          <p:cNvPr id="90117" name="Text Box 7"/>
          <p:cNvSpPr txBox="1">
            <a:spLocks noChangeArrowheads="1"/>
          </p:cNvSpPr>
          <p:nvPr/>
        </p:nvSpPr>
        <p:spPr bwMode="auto">
          <a:xfrm>
            <a:off x="1600200" y="5065713"/>
            <a:ext cx="1187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en-US"/>
              <a:t>Loratidine</a:t>
            </a:r>
          </a:p>
          <a:p>
            <a:pPr defTabSz="914400"/>
            <a:r>
              <a:rPr lang="en-US"/>
              <a:t>(Claritin)</a:t>
            </a:r>
          </a:p>
        </p:txBody>
      </p:sp>
      <p:sp>
        <p:nvSpPr>
          <p:cNvPr id="90118" name="Text Box 8"/>
          <p:cNvSpPr txBox="1">
            <a:spLocks noChangeArrowheads="1"/>
          </p:cNvSpPr>
          <p:nvPr/>
        </p:nvSpPr>
        <p:spPr bwMode="auto">
          <a:xfrm>
            <a:off x="5943600" y="5065713"/>
            <a:ext cx="1517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/>
              <a:t>Desloratidine</a:t>
            </a:r>
          </a:p>
          <a:p>
            <a:pPr algn="ctr"/>
            <a:endParaRPr lang="en-US"/>
          </a:p>
        </p:txBody>
      </p:sp>
      <p:sp>
        <p:nvSpPr>
          <p:cNvPr id="90119" name="Text Box 9"/>
          <p:cNvSpPr txBox="1">
            <a:spLocks noChangeArrowheads="1"/>
          </p:cNvSpPr>
          <p:nvPr/>
        </p:nvSpPr>
        <p:spPr bwMode="auto">
          <a:xfrm>
            <a:off x="3657600" y="3389313"/>
            <a:ext cx="135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en-US"/>
              <a:t>metabolism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00200" y="1757144"/>
            <a:ext cx="1441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PRO-DRUG</a:t>
            </a:r>
          </a:p>
          <a:p>
            <a:pPr algn="ctr"/>
            <a:r>
              <a:rPr lang="en-CA" dirty="0" smtClean="0">
                <a:solidFill>
                  <a:srgbClr val="FF0000"/>
                </a:solidFill>
              </a:rPr>
              <a:t>(inactive)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3600" y="1757144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ACTIVE</a:t>
            </a:r>
            <a:endParaRPr lang="en-C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5" name="Rectangle 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Desloratidine is in Aerius</a:t>
            </a:r>
          </a:p>
        </p:txBody>
      </p:sp>
      <p:graphicFrame>
        <p:nvGraphicFramePr>
          <p:cNvPr id="91139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457200" y="1389063"/>
          <a:ext cx="2301875" cy="1887537"/>
        </p:xfrm>
        <a:graphic>
          <a:graphicData uri="http://schemas.openxmlformats.org/presentationml/2006/ole">
            <p:oleObj spid="_x0000_s91139" name="CS ChemDraw Drawing" r:id="rId4" imgW="2189480" imgH="1117600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Seldane contained terfenadine</a:t>
            </a:r>
          </a:p>
        </p:txBody>
      </p:sp>
      <p:pic>
        <p:nvPicPr>
          <p:cNvPr id="9216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95400"/>
            <a:ext cx="3100388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Drug-drug interactions with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Ketoconazole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ＭＳ Ｐゴシック" pitchFamily="-65" charset="-128"/>
            </a:endParaRPr>
          </a:p>
        </p:txBody>
      </p:sp>
      <p:pic>
        <p:nvPicPr>
          <p:cNvPr id="93187" name="Picture 3" descr="JAMA 1993, 269, 1513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1143000"/>
            <a:ext cx="6542088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Terfenadine is activated in the body</a:t>
            </a:r>
          </a:p>
        </p:txBody>
      </p:sp>
      <p:pic>
        <p:nvPicPr>
          <p:cNvPr id="9421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525" y="2209800"/>
            <a:ext cx="88709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6400800" y="4989513"/>
            <a:ext cx="1568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en-US"/>
              <a:t>Fexofenadine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04910" y="1447800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dirty="0" smtClean="0">
                <a:solidFill>
                  <a:srgbClr val="FF0000"/>
                </a:solidFill>
              </a:rPr>
              <a:t>TOXIC</a:t>
            </a:r>
          </a:p>
          <a:p>
            <a:pPr algn="ctr"/>
            <a:r>
              <a:rPr lang="en-CA" dirty="0" smtClean="0">
                <a:solidFill>
                  <a:srgbClr val="FF0000"/>
                </a:solidFill>
              </a:rPr>
              <a:t>(Pro-drug)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1447800"/>
            <a:ext cx="1274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dirty="0" smtClean="0">
                <a:solidFill>
                  <a:srgbClr val="FF0000"/>
                </a:solidFill>
              </a:rPr>
              <a:t>ACTIVE</a:t>
            </a:r>
          </a:p>
          <a:p>
            <a:pPr algn="ctr"/>
            <a:r>
              <a:rPr lang="en-CA" dirty="0" smtClean="0">
                <a:solidFill>
                  <a:srgbClr val="FF0000"/>
                </a:solidFill>
              </a:rPr>
              <a:t>(non-toxic)</a:t>
            </a:r>
            <a:endParaRPr lang="en-C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Allegra contains fexofenadine</a:t>
            </a:r>
          </a:p>
        </p:txBody>
      </p:sp>
      <p:pic>
        <p:nvPicPr>
          <p:cNvPr id="95235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295400"/>
            <a:ext cx="2962275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7" name="Rectangle 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Reactine contains cetirizine</a:t>
            </a:r>
          </a:p>
        </p:txBody>
      </p:sp>
      <p:graphicFrame>
        <p:nvGraphicFramePr>
          <p:cNvPr id="96259" name="Object 3"/>
          <p:cNvGraphicFramePr>
            <a:graphicFrameLocks noChangeAspect="1"/>
          </p:cNvGraphicFramePr>
          <p:nvPr>
            <p:ph idx="4294967295"/>
          </p:nvPr>
        </p:nvGraphicFramePr>
        <p:xfrm>
          <a:off x="385763" y="1446213"/>
          <a:ext cx="2967037" cy="2287587"/>
        </p:xfrm>
        <a:graphic>
          <a:graphicData uri="http://schemas.openxmlformats.org/presentationml/2006/ole">
            <p:oleObj spid="_x0000_s96259" name="CS ChemDraw Drawing" r:id="rId4" imgW="1671320" imgH="1290320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Various generations of antihistamines</a:t>
            </a:r>
          </a:p>
        </p:txBody>
      </p:sp>
      <p:sp>
        <p:nvSpPr>
          <p:cNvPr id="972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dirty="0" smtClean="0">
                <a:latin typeface="Arial" charset="0"/>
                <a:ea typeface="ＭＳ Ｐゴシック" pitchFamily="-65" charset="-128"/>
              </a:rPr>
              <a:t>1</a:t>
            </a:r>
            <a:r>
              <a:rPr lang="en-US" sz="2800" baseline="30000" dirty="0" smtClean="0">
                <a:latin typeface="Arial" charset="0"/>
                <a:ea typeface="ＭＳ Ｐゴシック" pitchFamily="-65" charset="-128"/>
              </a:rPr>
              <a:t>st</a:t>
            </a:r>
            <a:r>
              <a:rPr lang="en-US" sz="2800" dirty="0" smtClean="0">
                <a:latin typeface="Arial" charset="0"/>
                <a:ea typeface="ＭＳ Ｐゴシック" pitchFamily="-65" charset="-128"/>
              </a:rPr>
              <a:t> generation </a:t>
            </a:r>
            <a:r>
              <a:rPr lang="en-US" sz="2800" dirty="0" smtClean="0">
                <a:latin typeface="Arial" charset="0"/>
                <a:ea typeface="ＭＳ Ｐゴシック" pitchFamily="-65" charset="-128"/>
              </a:rPr>
              <a:t>(drowsiness)</a:t>
            </a:r>
          </a:p>
          <a:p>
            <a:pPr lvl="1"/>
            <a:r>
              <a:rPr lang="en-US" sz="2400" dirty="0" err="1" smtClean="0">
                <a:latin typeface="Arial" charset="0"/>
                <a:cs typeface="Arial" charset="0"/>
              </a:rPr>
              <a:t>Diphenhydramine</a:t>
            </a:r>
            <a:r>
              <a:rPr lang="en-US" sz="2400" dirty="0" smtClean="0">
                <a:latin typeface="Arial" charset="0"/>
                <a:cs typeface="Arial" charset="0"/>
              </a:rPr>
              <a:t> (1940’s, Benadryl, generic available)</a:t>
            </a:r>
          </a:p>
          <a:p>
            <a:pPr lvl="1"/>
            <a:r>
              <a:rPr lang="en-US" sz="2400" dirty="0" err="1" smtClean="0">
                <a:latin typeface="Arial" charset="0"/>
                <a:cs typeface="Arial" charset="0"/>
              </a:rPr>
              <a:t>Chlorpheniramine</a:t>
            </a:r>
            <a:r>
              <a:rPr lang="en-US" sz="2400" dirty="0" smtClean="0">
                <a:latin typeface="Arial" charset="0"/>
                <a:cs typeface="Arial" charset="0"/>
              </a:rPr>
              <a:t> (1940’s, </a:t>
            </a:r>
            <a:r>
              <a:rPr lang="en-US" sz="2400" dirty="0" err="1" smtClean="0">
                <a:latin typeface="Arial" charset="0"/>
                <a:cs typeface="Arial" charset="0"/>
              </a:rPr>
              <a:t>Chlor-Tripolon</a:t>
            </a:r>
            <a:r>
              <a:rPr lang="en-US" sz="2400" dirty="0" smtClean="0">
                <a:latin typeface="Arial" charset="0"/>
                <a:cs typeface="Arial" charset="0"/>
              </a:rPr>
              <a:t>, generic available)</a:t>
            </a:r>
          </a:p>
          <a:p>
            <a:r>
              <a:rPr lang="en-US" sz="2800" dirty="0" smtClean="0">
                <a:latin typeface="Arial" charset="0"/>
                <a:ea typeface="ＭＳ Ｐゴシック" pitchFamily="-65" charset="-128"/>
              </a:rPr>
              <a:t>2</a:t>
            </a:r>
            <a:r>
              <a:rPr lang="en-US" sz="2800" baseline="30000" dirty="0" smtClean="0">
                <a:latin typeface="Arial" charset="0"/>
                <a:ea typeface="ＭＳ Ｐゴシック" pitchFamily="-65" charset="-128"/>
              </a:rPr>
              <a:t>nd</a:t>
            </a:r>
            <a:r>
              <a:rPr lang="en-US" sz="2800" dirty="0" smtClean="0">
                <a:latin typeface="Arial" charset="0"/>
                <a:ea typeface="ＭＳ Ｐゴシック" pitchFamily="-65" charset="-128"/>
              </a:rPr>
              <a:t> generation </a:t>
            </a:r>
            <a:r>
              <a:rPr lang="en-US" sz="2800" dirty="0" smtClean="0">
                <a:latin typeface="Arial" charset="0"/>
                <a:ea typeface="ＭＳ Ｐゴシック" pitchFamily="-65" charset="-128"/>
              </a:rPr>
              <a:t>(non-drowsy)</a:t>
            </a:r>
          </a:p>
          <a:p>
            <a:pPr lvl="1"/>
            <a:r>
              <a:rPr lang="en-US" sz="2400" dirty="0" err="1" smtClean="0">
                <a:latin typeface="Arial" charset="0"/>
                <a:cs typeface="Arial" charset="0"/>
              </a:rPr>
              <a:t>Loratadine</a:t>
            </a:r>
            <a:r>
              <a:rPr lang="en-US" sz="2400" dirty="0" smtClean="0">
                <a:latin typeface="Arial" charset="0"/>
                <a:cs typeface="Arial" charset="0"/>
              </a:rPr>
              <a:t> (1989, Claritin, generic available)</a:t>
            </a:r>
          </a:p>
          <a:p>
            <a:pPr lvl="1"/>
            <a:r>
              <a:rPr lang="en-US" sz="2400" dirty="0" err="1" smtClean="0">
                <a:latin typeface="Arial" charset="0"/>
                <a:cs typeface="Arial" charset="0"/>
              </a:rPr>
              <a:t>Desloratadine</a:t>
            </a:r>
            <a:r>
              <a:rPr lang="en-US" sz="2400" dirty="0" smtClean="0">
                <a:latin typeface="Arial" charset="0"/>
                <a:cs typeface="Arial" charset="0"/>
              </a:rPr>
              <a:t> (2002, </a:t>
            </a:r>
            <a:r>
              <a:rPr lang="en-US" sz="2400" dirty="0" err="1" smtClean="0">
                <a:latin typeface="Arial" charset="0"/>
                <a:cs typeface="Arial" charset="0"/>
              </a:rPr>
              <a:t>Aerius</a:t>
            </a:r>
            <a:r>
              <a:rPr lang="en-US" sz="2400" dirty="0" smtClean="0">
                <a:latin typeface="Arial" charset="0"/>
                <a:cs typeface="Arial" charset="0"/>
              </a:rPr>
              <a:t>, generic available)</a:t>
            </a:r>
          </a:p>
          <a:p>
            <a:r>
              <a:rPr lang="en-US" sz="2800" dirty="0" smtClean="0">
                <a:latin typeface="Arial" charset="0"/>
                <a:ea typeface="ＭＳ Ｐゴシック" pitchFamily="-65" charset="-128"/>
              </a:rPr>
              <a:t>3</a:t>
            </a:r>
            <a:r>
              <a:rPr lang="en-US" sz="2800" baseline="30000" dirty="0" smtClean="0">
                <a:latin typeface="Arial" charset="0"/>
                <a:ea typeface="ＭＳ Ｐゴシック" pitchFamily="-65" charset="-128"/>
              </a:rPr>
              <a:t>rd</a:t>
            </a:r>
            <a:r>
              <a:rPr lang="en-US" sz="2800" dirty="0" smtClean="0">
                <a:latin typeface="Arial" charset="0"/>
                <a:ea typeface="ＭＳ Ｐゴシック" pitchFamily="-65" charset="-128"/>
              </a:rPr>
              <a:t> generation </a:t>
            </a:r>
            <a:r>
              <a:rPr lang="en-US" sz="2800" dirty="0" smtClean="0">
                <a:latin typeface="Arial" charset="0"/>
                <a:ea typeface="ＭＳ Ｐゴシック" pitchFamily="-65" charset="-128"/>
              </a:rPr>
              <a:t>(non-drowsy)</a:t>
            </a:r>
          </a:p>
          <a:p>
            <a:pPr lvl="1"/>
            <a:r>
              <a:rPr lang="en-US" sz="2400" dirty="0" err="1" smtClean="0">
                <a:latin typeface="Arial" charset="0"/>
                <a:cs typeface="Arial" charset="0"/>
              </a:rPr>
              <a:t>Fexofenadine</a:t>
            </a:r>
            <a:r>
              <a:rPr lang="en-US" sz="2400" dirty="0" smtClean="0">
                <a:latin typeface="Arial" charset="0"/>
                <a:cs typeface="Arial" charset="0"/>
              </a:rPr>
              <a:t> (1996, Allegra, generic available)</a:t>
            </a:r>
          </a:p>
          <a:p>
            <a:pPr lvl="1"/>
            <a:r>
              <a:rPr lang="en-US" sz="2400" dirty="0" err="1" smtClean="0">
                <a:latin typeface="Arial" charset="0"/>
                <a:cs typeface="Arial" charset="0"/>
              </a:rPr>
              <a:t>Cetirizine</a:t>
            </a:r>
            <a:r>
              <a:rPr lang="en-US" sz="2400" dirty="0" smtClean="0">
                <a:latin typeface="Arial" charset="0"/>
                <a:cs typeface="Arial" charset="0"/>
              </a:rPr>
              <a:t> (1996, </a:t>
            </a:r>
            <a:r>
              <a:rPr lang="en-US" sz="2400" dirty="0" err="1" smtClean="0">
                <a:latin typeface="Arial" charset="0"/>
                <a:cs typeface="Arial" charset="0"/>
              </a:rPr>
              <a:t>Reactine</a:t>
            </a:r>
            <a:r>
              <a:rPr lang="en-US" sz="2400" dirty="0" smtClean="0">
                <a:latin typeface="Arial" charset="0"/>
                <a:cs typeface="Arial" charset="0"/>
              </a:rPr>
              <a:t>, generic available)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Buyer beware! Price for 100 tablets</a:t>
            </a:r>
          </a:p>
        </p:txBody>
      </p:sp>
      <p:graphicFrame>
        <p:nvGraphicFramePr>
          <p:cNvPr id="196660" name="Group 52"/>
          <p:cNvGraphicFramePr>
            <a:graphicFrameLocks noGrp="1"/>
          </p:cNvGraphicFramePr>
          <p:nvPr>
            <p:ph idx="4294967295"/>
          </p:nvPr>
        </p:nvGraphicFramePr>
        <p:xfrm>
          <a:off x="457200" y="1219200"/>
          <a:ext cx="8229600" cy="4451355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Benadryl (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Dipheniramine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$32.45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Life-Brand Dipheniramine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$44.95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Claritin (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Loratadine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$63.32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Life-Brand Loratadine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$81.23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Kirkland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Loratidine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-65" charset="-128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  $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9.12 – COSTCO (bulk)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-65" charset="-128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-65" charset="-128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-65" charset="-128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Aerius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 (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Desloratidine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)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$83.30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Life-Brand Desloratadine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$71.98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Allegra (Fexofenadine)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$68.95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Life-Brand Fexofenadine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$61.96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Reactine (Cetirizine)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$62.05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Life-Brand Cetirizine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-65" charset="-128"/>
                        </a:rPr>
                        <a:t>$56.23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Right Brace 3"/>
          <p:cNvSpPr/>
          <p:nvPr/>
        </p:nvSpPr>
        <p:spPr>
          <a:xfrm>
            <a:off x="5410200" y="1295400"/>
            <a:ext cx="228600" cy="53340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ight Brace 4"/>
          <p:cNvSpPr/>
          <p:nvPr/>
        </p:nvSpPr>
        <p:spPr>
          <a:xfrm>
            <a:off x="5410200" y="2057400"/>
            <a:ext cx="228600" cy="53340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Buying in bulk is best value</a:t>
            </a:r>
          </a:p>
        </p:txBody>
      </p:sp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Pseudoephedrine for decongestion</a:t>
            </a:r>
          </a:p>
        </p:txBody>
      </p:sp>
      <p:sp>
        <p:nvSpPr>
          <p:cNvPr id="1003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Steroid decongestants</a:t>
            </a:r>
          </a:p>
        </p:txBody>
      </p:sp>
      <p:sp>
        <p:nvSpPr>
          <p:cNvPr id="3" name="Rectangle 2"/>
          <p:cNvSpPr txBox="1">
            <a:spLocks/>
          </p:cNvSpPr>
          <p:nvPr/>
        </p:nvSpPr>
        <p:spPr bwMode="auto">
          <a:xfrm>
            <a:off x="457200" y="1066800"/>
            <a:ext cx="86868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uLnTx/>
                <a:uFillTx/>
                <a:latin typeface="Arial" charset="0"/>
                <a:ea typeface="ＭＳ Ｐゴシック" pitchFamily="-65" charset="-128"/>
                <a:cs typeface="ＭＳ Ｐゴシック" pitchFamily="-65" charset="-128"/>
              </a:rPr>
              <a:t>Rhinocort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Arial" charset="0"/>
                <a:ea typeface="ＭＳ Ｐゴシック" pitchFamily="-65" charset="-128"/>
                <a:cs typeface="ＭＳ Ｐゴシック" pitchFamily="-65" charset="-128"/>
              </a:rPr>
              <a:t> spray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Pulmicort is an anti-inflammatory steroid</a:t>
            </a:r>
          </a:p>
        </p:txBody>
      </p:sp>
      <p:sp>
        <p:nvSpPr>
          <p:cNvPr id="10342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Anaphylaxis is very serious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Epi-Pen for strong allergic reactions</a:t>
            </a:r>
          </a:p>
        </p:txBody>
      </p:sp>
      <p:sp>
        <p:nvSpPr>
          <p:cNvPr id="3" name="Rectangle 3"/>
          <p:cNvSpPr txBox="1">
            <a:spLocks/>
          </p:cNvSpPr>
          <p:nvPr/>
        </p:nvSpPr>
        <p:spPr bwMode="auto">
          <a:xfrm>
            <a:off x="457200" y="12192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sz="3200" dirty="0" smtClean="0">
                <a:cs typeface="ＭＳ Ｐゴシック" pitchFamily="-65" charset="-128"/>
              </a:rPr>
              <a:t>Know how to use it</a:t>
            </a:r>
          </a:p>
          <a:p>
            <a:pPr marL="800100" lvl="1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3200" dirty="0" smtClean="0">
                <a:cs typeface="ＭＳ Ｐゴシック" pitchFamily="-65" charset="-128"/>
              </a:rPr>
              <a:t>Jab onto side of thigh</a:t>
            </a: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Up to 50 % of allergies progress to asthma</a:t>
            </a:r>
          </a:p>
        </p:txBody>
      </p:sp>
      <p:sp>
        <p:nvSpPr>
          <p:cNvPr id="1075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Asthma = developed world only</a:t>
            </a:r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Original drugs targeted nerve signals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Salbutamol targets nerves to bronchii</a:t>
            </a:r>
          </a:p>
        </p:txBody>
      </p:sp>
      <p:pic>
        <p:nvPicPr>
          <p:cNvPr id="109571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5867400"/>
            <a:ext cx="14255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2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2133600"/>
            <a:ext cx="1709738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9573" name="Object 5"/>
          <p:cNvGraphicFramePr>
            <a:graphicFrameLocks noChangeAspect="1"/>
          </p:cNvGraphicFramePr>
          <p:nvPr/>
        </p:nvGraphicFramePr>
        <p:xfrm>
          <a:off x="609600" y="1279525"/>
          <a:ext cx="8153400" cy="4894263"/>
        </p:xfrm>
        <a:graphic>
          <a:graphicData uri="http://schemas.openxmlformats.org/presentationml/2006/ole">
            <p:oleObj spid="_x0000_s109573" name="CS ChemDraw Drawing" r:id="rId6" imgW="5415280" imgH="3251200" progId="ChemDraw.Document.6.0">
              <p:embed/>
            </p:oleObj>
          </a:graphicData>
        </a:graphic>
      </p:graphicFrame>
      <p:graphicFrame>
        <p:nvGraphicFramePr>
          <p:cNvPr id="109574" name="Object 6"/>
          <p:cNvGraphicFramePr>
            <a:graphicFrameLocks noChangeAspect="1"/>
          </p:cNvGraphicFramePr>
          <p:nvPr/>
        </p:nvGraphicFramePr>
        <p:xfrm>
          <a:off x="5867400" y="1319213"/>
          <a:ext cx="1981200" cy="814387"/>
        </p:xfrm>
        <a:graphic>
          <a:graphicData uri="http://schemas.openxmlformats.org/presentationml/2006/ole">
            <p:oleObj spid="_x0000_s109574" name="CS ChemDraw Drawing" r:id="rId7" imgW="1574800" imgH="650240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74638"/>
            <a:ext cx="8991600" cy="639762"/>
          </a:xfrm>
        </p:spPr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Salbutamol is a selective adrenaline agonist</a:t>
            </a:r>
          </a:p>
        </p:txBody>
      </p:sp>
      <p:pic>
        <p:nvPicPr>
          <p:cNvPr id="11059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00" y="1066800"/>
            <a:ext cx="8102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3836988"/>
            <a:ext cx="762000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Adrenaline agonists open airways in the lungs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High doses will stimulate the heart</a:t>
            </a:r>
          </a:p>
        </p:txBody>
      </p:sp>
      <p:pic>
        <p:nvPicPr>
          <p:cNvPr id="112643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5867400"/>
            <a:ext cx="14255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4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2133600"/>
            <a:ext cx="1709738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2645" name="Object 5"/>
          <p:cNvGraphicFramePr>
            <a:graphicFrameLocks noChangeAspect="1"/>
          </p:cNvGraphicFramePr>
          <p:nvPr/>
        </p:nvGraphicFramePr>
        <p:xfrm>
          <a:off x="609600" y="1279525"/>
          <a:ext cx="8153400" cy="4894263"/>
        </p:xfrm>
        <a:graphic>
          <a:graphicData uri="http://schemas.openxmlformats.org/presentationml/2006/ole">
            <p:oleObj spid="_x0000_s112645" name="CS ChemDraw Drawing" r:id="rId6" imgW="5415280" imgH="3251200" progId="ChemDraw.Document.6.0">
              <p:embed/>
            </p:oleObj>
          </a:graphicData>
        </a:graphic>
      </p:graphicFrame>
      <p:graphicFrame>
        <p:nvGraphicFramePr>
          <p:cNvPr id="112646" name="Object 6"/>
          <p:cNvGraphicFramePr>
            <a:graphicFrameLocks noChangeAspect="1"/>
          </p:cNvGraphicFramePr>
          <p:nvPr/>
        </p:nvGraphicFramePr>
        <p:xfrm>
          <a:off x="5867400" y="1319213"/>
          <a:ext cx="1981200" cy="814387"/>
        </p:xfrm>
        <a:graphic>
          <a:graphicData uri="http://schemas.openxmlformats.org/presentationml/2006/ole">
            <p:oleObj spid="_x0000_s112646" name="CS ChemDraw Drawing" r:id="rId7" imgW="1574800" imgH="650240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Over use caused heart attacks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Flovent inhaler delivers measured doses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Leukotrienes associated with asthma</a:t>
            </a:r>
          </a:p>
        </p:txBody>
      </p:sp>
      <p:pic>
        <p:nvPicPr>
          <p:cNvPr id="115715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8001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Singulair is a leukotriene antagonist</a:t>
            </a:r>
          </a:p>
        </p:txBody>
      </p:sp>
      <p:pic>
        <p:nvPicPr>
          <p:cNvPr id="116739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1219200"/>
            <a:ext cx="6769100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6400" y="3581400"/>
            <a:ext cx="64357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Singulair is very effective</a:t>
            </a:r>
          </a:p>
        </p:txBody>
      </p:sp>
      <p:sp>
        <p:nvSpPr>
          <p:cNvPr id="1177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err="1" smtClean="0">
                <a:latin typeface="Arial" charset="0"/>
                <a:ea typeface="ＭＳ Ｐゴシック" pitchFamily="-65" charset="-128"/>
              </a:rPr>
              <a:t>Montelukast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 (active </a:t>
            </a:r>
            <a:r>
              <a:rPr lang="en-US" dirty="0" err="1" smtClean="0">
                <a:latin typeface="Arial" charset="0"/>
                <a:ea typeface="ＭＳ Ｐゴシック" pitchFamily="-65" charset="-128"/>
              </a:rPr>
              <a:t>ing</a:t>
            </a:r>
            <a:r>
              <a:rPr lang="en-US" dirty="0" smtClean="0">
                <a:latin typeface="Arial" charset="0"/>
                <a:ea typeface="ＭＳ Ｐゴシック" pitchFamily="-65" charset="-128"/>
              </a:rPr>
              <a:t>)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No heart attack/inhaler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Once a day pill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Much more convenient to take</a:t>
            </a:r>
          </a:p>
          <a:p>
            <a:r>
              <a:rPr lang="en-US" dirty="0" smtClean="0">
                <a:latin typeface="Arial" charset="0"/>
                <a:ea typeface="ＭＳ Ｐゴシック" pitchFamily="-65" charset="-128"/>
              </a:rPr>
              <a:t>Little bit more effective</a:t>
            </a:r>
            <a:endParaRPr lang="en-US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Persistence pays off</a:t>
            </a:r>
          </a:p>
        </p:txBody>
      </p:sp>
      <p:sp>
        <p:nvSpPr>
          <p:cNvPr id="1187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pitchFamily="-65" charset="-128"/>
              </a:rPr>
              <a:t>Identify the allergen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Avoid it when you can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Try antihistamines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First, second or third generation</a:t>
            </a:r>
          </a:p>
          <a:p>
            <a:pPr lvl="1"/>
            <a:r>
              <a:rPr lang="en-US" smtClean="0">
                <a:latin typeface="Arial" charset="0"/>
                <a:cs typeface="Arial" charset="0"/>
              </a:rPr>
              <a:t>Experiment and see which works best for you</a:t>
            </a:r>
          </a:p>
          <a:p>
            <a:r>
              <a:rPr lang="en-US" smtClean="0">
                <a:latin typeface="Arial" charset="0"/>
                <a:ea typeface="ＭＳ Ｐゴシック" pitchFamily="-65" charset="-128"/>
              </a:rPr>
              <a:t>Prescription steroids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ＭＳ Ｐゴシック" pitchFamily="-65" charset="-128"/>
              </a:rPr>
              <a:t>Various generations of antihistamines</a:t>
            </a:r>
          </a:p>
        </p:txBody>
      </p:sp>
      <p:sp>
        <p:nvSpPr>
          <p:cNvPr id="1198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smtClean="0">
                <a:latin typeface="Arial" charset="0"/>
                <a:ea typeface="ＭＳ Ｐゴシック" pitchFamily="-65" charset="-128"/>
              </a:rPr>
              <a:t>First generation (drowsiness)</a:t>
            </a:r>
          </a:p>
          <a:p>
            <a:pPr lvl="1"/>
            <a:r>
              <a:rPr lang="en-US" sz="2400" smtClean="0">
                <a:latin typeface="Arial" charset="0"/>
                <a:cs typeface="Arial" charset="0"/>
              </a:rPr>
              <a:t>Diphenhydramine (1940’s, Benadryl, generic available)</a:t>
            </a:r>
          </a:p>
          <a:p>
            <a:pPr lvl="1"/>
            <a:r>
              <a:rPr lang="en-US" sz="2400" smtClean="0">
                <a:latin typeface="Arial" charset="0"/>
                <a:cs typeface="Arial" charset="0"/>
              </a:rPr>
              <a:t>Chlorpheniramine (1940’s, Chlor-Tripolon, generic available)</a:t>
            </a:r>
          </a:p>
          <a:p>
            <a:r>
              <a:rPr lang="en-US" sz="2800" smtClean="0">
                <a:latin typeface="Arial" charset="0"/>
                <a:ea typeface="ＭＳ Ｐゴシック" pitchFamily="-65" charset="-128"/>
              </a:rPr>
              <a:t>Second generation (non-drowsy)</a:t>
            </a:r>
          </a:p>
          <a:p>
            <a:pPr lvl="1"/>
            <a:r>
              <a:rPr lang="en-US" sz="2400" smtClean="0">
                <a:latin typeface="Arial" charset="0"/>
                <a:cs typeface="Arial" charset="0"/>
              </a:rPr>
              <a:t>Loratadine (1989, Claritin, generic available)</a:t>
            </a:r>
          </a:p>
          <a:p>
            <a:pPr lvl="1"/>
            <a:r>
              <a:rPr lang="en-US" sz="2400" smtClean="0">
                <a:latin typeface="Arial" charset="0"/>
                <a:cs typeface="Arial" charset="0"/>
              </a:rPr>
              <a:t>Desloratadine (2002, Aerius, generic available)</a:t>
            </a:r>
          </a:p>
          <a:p>
            <a:r>
              <a:rPr lang="en-US" sz="2800" smtClean="0">
                <a:latin typeface="Arial" charset="0"/>
                <a:ea typeface="ＭＳ Ｐゴシック" pitchFamily="-65" charset="-128"/>
              </a:rPr>
              <a:t>Third generation (non-drowsy)</a:t>
            </a:r>
          </a:p>
          <a:p>
            <a:pPr lvl="1"/>
            <a:r>
              <a:rPr lang="en-US" sz="2400" smtClean="0">
                <a:latin typeface="Arial" charset="0"/>
                <a:cs typeface="Arial" charset="0"/>
              </a:rPr>
              <a:t>Fexofenadine (1996, Allegra, generic available)</a:t>
            </a:r>
          </a:p>
          <a:p>
            <a:pPr lvl="1"/>
            <a:r>
              <a:rPr lang="en-US" sz="2400" smtClean="0">
                <a:latin typeface="Arial" charset="0"/>
                <a:cs typeface="Arial" charset="0"/>
              </a:rPr>
              <a:t>Cetirizine (1996, Reactine, generic available)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5562</TotalTime>
  <Words>2253</Words>
  <Application>Microsoft Office PowerPoint</Application>
  <PresentationFormat>On-screen Show (4:3)</PresentationFormat>
  <Paragraphs>455</Paragraphs>
  <Slides>95</Slides>
  <Notes>74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95</vt:i4>
      </vt:variant>
    </vt:vector>
  </HeadingPairs>
  <TitlesOfParts>
    <vt:vector size="100" baseType="lpstr">
      <vt:lpstr>Arial</vt:lpstr>
      <vt:lpstr>ＭＳ Ｐゴシック</vt:lpstr>
      <vt:lpstr>Calibri</vt:lpstr>
      <vt:lpstr>Office Theme</vt:lpstr>
      <vt:lpstr>CS ChemDraw Drawing</vt:lpstr>
      <vt:lpstr>Drugs 101</vt:lpstr>
      <vt:lpstr>Adverse reaction to harmless material</vt:lpstr>
      <vt:lpstr>Allergy requires prior exposure</vt:lpstr>
      <vt:lpstr>Hay fever is a reaction to pollen</vt:lpstr>
      <vt:lpstr>Cold-like symptoms</vt:lpstr>
      <vt:lpstr>Some people get a geographic tongue </vt:lpstr>
      <vt:lpstr>Atopic dermatitis from surface exposure</vt:lpstr>
      <vt:lpstr>Contact dermatitis from irritants</vt:lpstr>
      <vt:lpstr>Exposure to large amounts of powder</vt:lpstr>
      <vt:lpstr>Dose makes the poison</vt:lpstr>
      <vt:lpstr>The amounts are what is important</vt:lpstr>
      <vt:lpstr>Contact dermatitis from immune reaction</vt:lpstr>
      <vt:lpstr>Immune reactions at the site of contact</vt:lpstr>
      <vt:lpstr>Urushiol produces the reaction</vt:lpstr>
      <vt:lpstr>Latex from rubber tree sap</vt:lpstr>
      <vt:lpstr>Latex gloves and condoms</vt:lpstr>
      <vt:lpstr>Nickel is a common allergen</vt:lpstr>
      <vt:lpstr>Nickel alloys are common</vt:lpstr>
      <vt:lpstr>Many piercings made of stainless steel</vt:lpstr>
      <vt:lpstr>Allergies to henna tattos on skin</vt:lpstr>
      <vt:lpstr>Dust allergies are common</vt:lpstr>
      <vt:lpstr>Mattresses can contain large amounts of droppings</vt:lpstr>
      <vt:lpstr>Allergies to pets</vt:lpstr>
      <vt:lpstr>Mold and fungi produce many allergies</vt:lpstr>
      <vt:lpstr>Food can give allergy or intolerance</vt:lpstr>
      <vt:lpstr>Lactose intolerance is inability to digest lactose</vt:lpstr>
      <vt:lpstr>Bacteria digest food instead</vt:lpstr>
      <vt:lpstr>Lactase is available as a supplement</vt:lpstr>
      <vt:lpstr>Headaches from food</vt:lpstr>
      <vt:lpstr>Spices can irritate stomach </vt:lpstr>
      <vt:lpstr>Food allergies affect about 4 % of adults</vt:lpstr>
      <vt:lpstr>Common food allergens</vt:lpstr>
      <vt:lpstr>Signs of food allergy</vt:lpstr>
      <vt:lpstr>Peanut allergy common in North America</vt:lpstr>
      <vt:lpstr>Spider and insect bites can give strong reactions</vt:lpstr>
      <vt:lpstr>Rare allergies - allergy to sunlight</vt:lpstr>
      <vt:lpstr>Aquagenic allergy – allergy to water</vt:lpstr>
      <vt:lpstr>20th Century disease – “allergy” to man-made substances</vt:lpstr>
      <vt:lpstr>Allergy is a disease of the developed world</vt:lpstr>
      <vt:lpstr>Hay fever was a rare condition in 1900</vt:lpstr>
      <vt:lpstr>Peanut free schools only in last 30 years</vt:lpstr>
      <vt:lpstr>Are we exposed to more substances?</vt:lpstr>
      <vt:lpstr>Hygene hypothesis for allergy</vt:lpstr>
      <vt:lpstr>Immunization and antibiotics reduce infection rates</vt:lpstr>
      <vt:lpstr>Children in daycare less likely to be allergic</vt:lpstr>
      <vt:lpstr>Children in large families have less allergies</vt:lpstr>
      <vt:lpstr>East vs. West Berlin</vt:lpstr>
      <vt:lpstr>Some kids tend to have fewer allergies</vt:lpstr>
      <vt:lpstr>Some kids have more allergies</vt:lpstr>
      <vt:lpstr>Allergy requires prior exposure</vt:lpstr>
      <vt:lpstr>Mast cells display IgE antibodies</vt:lpstr>
      <vt:lpstr>Allergin contacts the IgE molecules</vt:lpstr>
      <vt:lpstr>Mast cell degranulation releases histamine</vt:lpstr>
      <vt:lpstr>Histamine produces allergy symptoms</vt:lpstr>
      <vt:lpstr>Managing allergy</vt:lpstr>
      <vt:lpstr>Allergy tests look for reactions</vt:lpstr>
      <vt:lpstr>Avoidance best for food allergy</vt:lpstr>
      <vt:lpstr>Tracking down food allergy - logbook</vt:lpstr>
      <vt:lpstr>Antihistamines are often taken</vt:lpstr>
      <vt:lpstr>Antihistamines are histamine antagonists</vt:lpstr>
      <vt:lpstr>Diphenhydramine is in Benadryl</vt:lpstr>
      <vt:lpstr>Generic versions are available</vt:lpstr>
      <vt:lpstr>Diphenhydramine makes you sleepy</vt:lpstr>
      <vt:lpstr>Chlorpheniramine is in Chlor-Tripolon</vt:lpstr>
      <vt:lpstr>Chlorpheniramine is in cold medications</vt:lpstr>
      <vt:lpstr>First generation antihistamines can enter the brain </vt:lpstr>
      <vt:lpstr>Loratadine is a second generation antihistamine</vt:lpstr>
      <vt:lpstr>Body converts Loratadine to Desloratadine</vt:lpstr>
      <vt:lpstr>Desloratidine is in Aerius</vt:lpstr>
      <vt:lpstr>Seldane contained terfenadine</vt:lpstr>
      <vt:lpstr>Drug-drug interactions with Ketoconazole</vt:lpstr>
      <vt:lpstr>Terfenadine is activated in the body</vt:lpstr>
      <vt:lpstr>Allegra contains fexofenadine</vt:lpstr>
      <vt:lpstr>Reactine contains cetirizine</vt:lpstr>
      <vt:lpstr>Various generations of antihistamines</vt:lpstr>
      <vt:lpstr>Buyer beware! Price for 100 tablets</vt:lpstr>
      <vt:lpstr>Buying in bulk is best value</vt:lpstr>
      <vt:lpstr>Pseudoephedrine for decongestion</vt:lpstr>
      <vt:lpstr>Steroid decongestants</vt:lpstr>
      <vt:lpstr>Pulmicort is an anti-inflammatory steroid</vt:lpstr>
      <vt:lpstr>Anaphylaxis is very serious</vt:lpstr>
      <vt:lpstr>Epi-Pen for strong allergic reactions</vt:lpstr>
      <vt:lpstr>Up to 50 % of allergies progress to asthma</vt:lpstr>
      <vt:lpstr>Original drugs targeted nerve signals</vt:lpstr>
      <vt:lpstr>Salbutamol targets nerves to bronchii</vt:lpstr>
      <vt:lpstr>Salbutamol is a selective adrenaline agonist</vt:lpstr>
      <vt:lpstr>Adrenaline agonists open airways in the lungs</vt:lpstr>
      <vt:lpstr>High doses will stimulate the heart</vt:lpstr>
      <vt:lpstr>Over use caused heart attacks</vt:lpstr>
      <vt:lpstr>Flovent inhaler delivers measured doses</vt:lpstr>
      <vt:lpstr>Leukotrienes associated with asthma</vt:lpstr>
      <vt:lpstr>Singulair is a leukotriene antagonist</vt:lpstr>
      <vt:lpstr>Singulair is very effective</vt:lpstr>
      <vt:lpstr>Persistence pays off</vt:lpstr>
      <vt:lpstr>Various generations of antihistamines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William</dc:creator>
  <cp:lastModifiedBy>Michelle Le</cp:lastModifiedBy>
  <cp:revision>268</cp:revision>
  <dcterms:created xsi:type="dcterms:W3CDTF">2010-02-23T16:25:15Z</dcterms:created>
  <dcterms:modified xsi:type="dcterms:W3CDTF">2014-02-26T17:46:21Z</dcterms:modified>
</cp:coreProperties>
</file>