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275568-06E1-4ED2-924F-E14E10E5C6AB}" type="datetimeFigureOut">
              <a:rPr lang="en-US" smtClean="0"/>
              <a:pPr/>
              <a:t>12/29/2010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155311-B96A-4CEE-94B3-974A0A4BADE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55311-B96A-4CEE-94B3-974A0A4BADE0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55311-B96A-4CEE-94B3-974A0A4BADE0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55311-B96A-4CEE-94B3-974A0A4BADE0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55311-B96A-4CEE-94B3-974A0A4BADE0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55311-B96A-4CEE-94B3-974A0A4BADE0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55311-B96A-4CEE-94B3-974A0A4BADE0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55311-B96A-4CEE-94B3-974A0A4BADE0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55311-B96A-4CEE-94B3-974A0A4BADE0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55311-B96A-4CEE-94B3-974A0A4BADE0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55311-B96A-4CEE-94B3-974A0A4BADE0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ChrisG5:Users:christopher:Desktop:Concordia%20Powerpoint:New_Concordia_PPT-1.jpg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15" descr="ChrisG5:Users:christopher:Desktop:Concordia Powerpoint:New_Concordia_PPT-1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00400" y="2133600"/>
            <a:ext cx="5257800" cy="1295400"/>
          </a:xfrm>
        </p:spPr>
        <p:txBody>
          <a:bodyPr anchor="ctr"/>
          <a:lstStyle>
            <a:lvl1pPr algn="l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00400" y="3886200"/>
            <a:ext cx="5257800" cy="2133600"/>
          </a:xfrm>
        </p:spPr>
        <p:txBody>
          <a:bodyPr/>
          <a:lstStyle>
            <a:lvl1pPr marL="0" indent="0">
              <a:buFontTx/>
              <a:buNone/>
              <a:defRPr sz="18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ChrisG5:Users:christopher:Desktop:Concordia%20Powerpoint:New_Concordia_PPT-2.jpg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hrisG5:Users:christopher:Desktop:Concordia Powerpoint:New_Concordia_PPT-2.jpg"/>
          <p:cNvPicPr>
            <a:picLocks noChangeAspect="1" noChangeArrowheads="1"/>
          </p:cNvPicPr>
          <p:nvPr/>
        </p:nvPicPr>
        <p:blipFill>
          <a:blip r:embed="rId13" r:link="rId14" cstate="print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notesSlide" Target="../notesSlides/notesSlide7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ENGR </a:t>
            </a:r>
            <a:r>
              <a:rPr lang="en-US" dirty="0" smtClean="0"/>
              <a:t>245 Mechanical Analysis</a:t>
            </a:r>
            <a:br>
              <a:rPr lang="en-US" dirty="0" smtClean="0"/>
            </a:br>
            <a:r>
              <a:rPr lang="en-US" dirty="0" smtClean="0"/>
              <a:t>Lesson </a:t>
            </a:r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2800" dirty="0" smtClean="0"/>
              <a:t>Introduction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know the historical roots of modern Dynamics</a:t>
            </a:r>
          </a:p>
          <a:p>
            <a:r>
              <a:rPr lang="en-US" dirty="0" smtClean="0"/>
              <a:t>Get an overview of what is Dynamics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physics of Aristotle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3733800" y="1447800"/>
            <a:ext cx="4953000" cy="4114800"/>
          </a:xfrm>
        </p:spPr>
        <p:txBody>
          <a:bodyPr/>
          <a:lstStyle/>
          <a:p>
            <a:r>
              <a:rPr lang="en-US" dirty="0" smtClean="0"/>
              <a:t>Natural motion = immobility</a:t>
            </a:r>
          </a:p>
          <a:p>
            <a:r>
              <a:rPr lang="en-US" dirty="0" smtClean="0"/>
              <a:t>Four (five) elements</a:t>
            </a:r>
          </a:p>
          <a:p>
            <a:r>
              <a:rPr lang="en-US" dirty="0" smtClean="0"/>
              <a:t>Ideal motion = circle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447800"/>
            <a:ext cx="2492375" cy="299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0" y="4648200"/>
            <a:ext cx="36576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/>
              <a:t>Aristotle</a:t>
            </a:r>
            <a:r>
              <a:rPr lang="en-US" sz="1400" dirty="0" smtClean="0"/>
              <a:t> </a:t>
            </a:r>
          </a:p>
          <a:p>
            <a:pPr algn="ctr"/>
            <a:r>
              <a:rPr lang="en-US" sz="1400" dirty="0" smtClean="0"/>
              <a:t>(Greek: </a:t>
            </a:r>
            <a:r>
              <a:rPr lang="el-GR" sz="1400" dirty="0" smtClean="0"/>
              <a:t>Ἀριστοτέλης, </a:t>
            </a:r>
            <a:r>
              <a:rPr lang="en-US" sz="1400" i="1" dirty="0" err="1" smtClean="0"/>
              <a:t>Aristotélēs</a:t>
            </a:r>
            <a:r>
              <a:rPr lang="en-US" sz="1400" dirty="0" smtClean="0"/>
              <a:t>) (384 BC – 322 BC)</a:t>
            </a:r>
            <a:endParaRPr lang="en-US" sz="14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b="6250"/>
          <a:stretch>
            <a:fillRect/>
          </a:stretch>
        </p:blipFill>
        <p:spPr bwMode="auto">
          <a:xfrm>
            <a:off x="3962400" y="3352800"/>
            <a:ext cx="24384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3" descr="ARISTOTL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10400" y="3657600"/>
            <a:ext cx="1857375" cy="16383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429000" y="5638800"/>
            <a:ext cx="35814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b="1" dirty="0" smtClean="0"/>
              <a:t>The Universe of </a:t>
            </a:r>
            <a:br>
              <a:rPr lang="en-US" sz="1100" b="1" dirty="0" smtClean="0"/>
            </a:br>
            <a:r>
              <a:rPr lang="en-US" sz="1100" b="1" dirty="0" smtClean="0"/>
              <a:t>Aristotle and Ptolemy</a:t>
            </a:r>
            <a:endParaRPr lang="en-US" sz="1100" dirty="0"/>
          </a:p>
        </p:txBody>
      </p:sp>
      <p:sp>
        <p:nvSpPr>
          <p:cNvPr id="16" name="Rectangle 15"/>
          <p:cNvSpPr/>
          <p:nvPr/>
        </p:nvSpPr>
        <p:spPr>
          <a:xfrm>
            <a:off x="6705600" y="5410200"/>
            <a:ext cx="23596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 smtClean="0"/>
              <a:t>+ </a:t>
            </a:r>
            <a:r>
              <a:rPr lang="en-US" sz="1400" b="1" dirty="0" err="1" smtClean="0"/>
              <a:t>Aether</a:t>
            </a:r>
            <a:r>
              <a:rPr lang="en-US" sz="1400" b="1" dirty="0" smtClean="0"/>
              <a:t>  (divine element)</a:t>
            </a:r>
            <a:endParaRPr lang="en-US" sz="14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Galileo </a:t>
            </a:r>
            <a:r>
              <a:rPr lang="en-US" b="1" dirty="0" err="1" smtClean="0"/>
              <a:t>Galilei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600200"/>
            <a:ext cx="3810000" cy="4114800"/>
          </a:xfrm>
        </p:spPr>
        <p:txBody>
          <a:bodyPr/>
          <a:lstStyle/>
          <a:p>
            <a:r>
              <a:rPr lang="en-US" dirty="0" smtClean="0"/>
              <a:t>Convinced by Heliocentric model</a:t>
            </a:r>
          </a:p>
          <a:p>
            <a:r>
              <a:rPr lang="en-US" dirty="0" smtClean="0"/>
              <a:t>Natural motion = constant speed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1295400"/>
            <a:ext cx="2143125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457200" y="4191000"/>
            <a:ext cx="305724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Galileo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Galilei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(Italian 1564–1642) 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3810000"/>
            <a:ext cx="2152650" cy="205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2800" y="1828800"/>
            <a:ext cx="1323975" cy="2215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0" y="4572000"/>
            <a:ext cx="25908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Heliocentric model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1"/>
          </p:nvPr>
        </p:nvSpPr>
        <p:spPr>
          <a:xfrm>
            <a:off x="304800" y="1447800"/>
            <a:ext cx="3810000" cy="4114800"/>
          </a:xfrm>
        </p:spPr>
        <p:txBody>
          <a:bodyPr/>
          <a:lstStyle/>
          <a:p>
            <a:r>
              <a:rPr lang="en-US" dirty="0" smtClean="0"/>
              <a:t>Problem: retrograde motion of planets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Elegant solution: heliocentric model</a:t>
            </a:r>
            <a:endParaRPr lang="en-US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2590800"/>
            <a:ext cx="2286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0200" y="1752600"/>
            <a:ext cx="2143125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4191000" y="42672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1" dirty="0" err="1" smtClean="0"/>
              <a:t>Nicolaus</a:t>
            </a:r>
            <a:r>
              <a:rPr lang="en-US" b="1" dirty="0" smtClean="0"/>
              <a:t> Copernicus</a:t>
            </a:r>
            <a:br>
              <a:rPr lang="en-US" b="1" dirty="0" smtClean="0"/>
            </a:br>
            <a:r>
              <a:rPr lang="en-US" dirty="0" smtClean="0"/>
              <a:t> (Polish: </a:t>
            </a:r>
            <a:r>
              <a:rPr lang="en-US" i="1" dirty="0" err="1" smtClean="0"/>
              <a:t>Mikołaj</a:t>
            </a:r>
            <a:r>
              <a:rPr lang="en-US" i="1" dirty="0" smtClean="0"/>
              <a:t> </a:t>
            </a:r>
            <a:r>
              <a:rPr lang="en-US" i="1" dirty="0" err="1" smtClean="0"/>
              <a:t>Kopernik</a:t>
            </a:r>
            <a:r>
              <a:rPr lang="en-US" dirty="0" smtClean="0"/>
              <a:t>; </a:t>
            </a:r>
            <a:br>
              <a:rPr lang="en-US" dirty="0" smtClean="0"/>
            </a:br>
            <a:r>
              <a:rPr lang="en-US" dirty="0" smtClean="0"/>
              <a:t>German: </a:t>
            </a:r>
            <a:r>
              <a:rPr lang="en-US" i="1" dirty="0" err="1" smtClean="0"/>
              <a:t>Nikolaus</a:t>
            </a:r>
            <a:r>
              <a:rPr lang="en-US" i="1" dirty="0" smtClean="0"/>
              <a:t> </a:t>
            </a:r>
            <a:r>
              <a:rPr lang="en-US" i="1" dirty="0" err="1" smtClean="0"/>
              <a:t>Kopernikus</a:t>
            </a:r>
            <a:r>
              <a:rPr lang="en-US" dirty="0" smtClean="0"/>
              <a:t>; </a:t>
            </a:r>
            <a:br>
              <a:rPr lang="en-US" dirty="0" smtClean="0"/>
            </a:br>
            <a:r>
              <a:rPr lang="en-US" dirty="0" smtClean="0"/>
              <a:t>in his youth, </a:t>
            </a:r>
            <a:r>
              <a:rPr lang="en-US" i="1" dirty="0" err="1" smtClean="0"/>
              <a:t>Niclas</a:t>
            </a:r>
            <a:r>
              <a:rPr lang="en-US" i="1" dirty="0" smtClean="0"/>
              <a:t> Koppernigk</a:t>
            </a:r>
            <a:r>
              <a:rPr lang="en-US" dirty="0" smtClean="0"/>
              <a:t>;1473-1543)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Johannes </a:t>
            </a:r>
            <a:r>
              <a:rPr lang="en-US" dirty="0" err="1" smtClean="0"/>
              <a:t>Kepler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3276600" y="1752600"/>
            <a:ext cx="3810000" cy="4114800"/>
          </a:xfrm>
        </p:spPr>
        <p:txBody>
          <a:bodyPr/>
          <a:lstStyle/>
          <a:p>
            <a:r>
              <a:rPr lang="en-US" dirty="0" smtClean="0"/>
              <a:t>Three laws of planetary motion</a:t>
            </a:r>
            <a:endParaRPr lang="en-US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905000"/>
            <a:ext cx="2143125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304800" y="5029200"/>
            <a:ext cx="3352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Johannes </a:t>
            </a:r>
            <a:r>
              <a:rPr kumimoji="0" lang="en-US" sz="1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Kepler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b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(</a:t>
            </a:r>
            <a:r>
              <a:rPr kumimoji="0" lang="en-US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German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1571–1630) </a:t>
            </a:r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1800" y="1447800"/>
            <a:ext cx="1809750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2800" y="3276600"/>
            <a:ext cx="3710089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Isaac Newton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14800" y="1524000"/>
            <a:ext cx="4648200" cy="4114800"/>
          </a:xfrm>
        </p:spPr>
        <p:txBody>
          <a:bodyPr/>
          <a:lstStyle/>
          <a:p>
            <a:r>
              <a:rPr lang="en-US" dirty="0" smtClean="0"/>
              <a:t>First unified description of Dynamics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1274826"/>
            <a:ext cx="2057502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27286" y="3865626"/>
            <a:ext cx="329769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Isaac Newton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(British) </a:t>
            </a:r>
            <a:r>
              <a:rPr lang="en-US" sz="1600" dirty="0" smtClean="0">
                <a:latin typeface="Arial" charset="0"/>
              </a:rPr>
              <a:t>1643-1727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4343400"/>
            <a:ext cx="2895600" cy="1925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0000" y="2895600"/>
            <a:ext cx="2857500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Content Placeholder 8"/>
          <p:cNvGraphicFramePr>
            <a:graphicFrameLocks noChangeAspect="1"/>
          </p:cNvGraphicFramePr>
          <p:nvPr>
            <p:ph sz="half" idx="1"/>
          </p:nvPr>
        </p:nvGraphicFramePr>
        <p:xfrm>
          <a:off x="7391400" y="2362200"/>
          <a:ext cx="1371600" cy="1090193"/>
        </p:xfrm>
        <a:graphic>
          <a:graphicData uri="http://schemas.openxmlformats.org/presentationml/2006/ole">
            <p:oleObj spid="_x0000_s1030" name="Equation" r:id="rId7" imgW="495000" imgH="393480" progId="Equation.3">
              <p:embed/>
            </p:oleObj>
          </a:graphicData>
        </a:graphic>
      </p:graphicFrame>
      <p:graphicFrame>
        <p:nvGraphicFramePr>
          <p:cNvPr id="1031" name="Content Placeholder 8"/>
          <p:cNvGraphicFramePr>
            <a:graphicFrameLocks noChangeAspect="1"/>
          </p:cNvGraphicFramePr>
          <p:nvPr/>
        </p:nvGraphicFramePr>
        <p:xfrm>
          <a:off x="6705600" y="3810000"/>
          <a:ext cx="2328862" cy="1027318"/>
        </p:xfrm>
        <a:graphic>
          <a:graphicData uri="http://schemas.openxmlformats.org/presentationml/2006/ole">
            <p:oleObj spid="_x0000_s1031" name="Equation" r:id="rId8" imgW="977760" imgH="431640" progId="Equation.3">
              <p:embed/>
            </p:oleObj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7772400" cy="1143000"/>
          </a:xfrm>
        </p:spPr>
        <p:txBody>
          <a:bodyPr/>
          <a:lstStyle/>
          <a:p>
            <a:r>
              <a:rPr lang="en-US" dirty="0" smtClean="0"/>
              <a:t>Leonard Euler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1143000"/>
            <a:ext cx="4114800" cy="4114800"/>
          </a:xfrm>
        </p:spPr>
        <p:txBody>
          <a:bodyPr/>
          <a:lstStyle/>
          <a:p>
            <a:r>
              <a:rPr lang="en-US" dirty="0" smtClean="0"/>
              <a:t>Motion of a rigid body</a:t>
            </a:r>
          </a:p>
          <a:p>
            <a:r>
              <a:rPr lang="en-US" dirty="0" smtClean="0"/>
              <a:t>Mass center</a:t>
            </a:r>
          </a:p>
          <a:p>
            <a:r>
              <a:rPr lang="en-US" dirty="0" smtClean="0"/>
              <a:t>Moments of inertia</a:t>
            </a:r>
          </a:p>
          <a:p>
            <a:r>
              <a:rPr lang="en-US" dirty="0" smtClean="0"/>
              <a:t>Euler angles</a:t>
            </a:r>
            <a:endParaRPr lang="en-US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1676400"/>
            <a:ext cx="190500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381000" y="4191000"/>
            <a:ext cx="312938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Leonhard Euler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(Swiss, 1707–1783)</a:t>
            </a:r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5200" y="3276600"/>
            <a:ext cx="1905000" cy="298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8677" name="Content Placeholder 8"/>
          <p:cNvGraphicFramePr>
            <a:graphicFrameLocks noChangeAspect="1"/>
          </p:cNvGraphicFramePr>
          <p:nvPr/>
        </p:nvGraphicFramePr>
        <p:xfrm>
          <a:off x="5943600" y="3581400"/>
          <a:ext cx="2708275" cy="1090613"/>
        </p:xfrm>
        <a:graphic>
          <a:graphicData uri="http://schemas.openxmlformats.org/presentationml/2006/ole">
            <p:oleObj spid="_x0000_s28677" name="Equation" r:id="rId6" imgW="977760" imgH="393480" progId="Equation.3">
              <p:embed/>
            </p:oleObj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Bernoulli family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3429000" y="1981200"/>
            <a:ext cx="5486400" cy="4114800"/>
          </a:xfrm>
        </p:spPr>
        <p:txBody>
          <a:bodyPr/>
          <a:lstStyle/>
          <a:p>
            <a:r>
              <a:rPr lang="en-US" dirty="0" smtClean="0"/>
              <a:t>Bernoulli-Euler beam equation</a:t>
            </a:r>
          </a:p>
          <a:p>
            <a:r>
              <a:rPr lang="en-US" dirty="0" smtClean="0"/>
              <a:t>Virtual Work (Jean Bernoulli)</a:t>
            </a:r>
            <a:endParaRPr lang="en-US" dirty="0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219200"/>
            <a:ext cx="1905000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0" y="3657600"/>
            <a:ext cx="29718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 smtClean="0"/>
              <a:t>Daniel Bernoulli</a:t>
            </a:r>
            <a:r>
              <a:rPr lang="en-US" sz="1200" dirty="0" smtClean="0"/>
              <a:t> </a:t>
            </a:r>
            <a:r>
              <a:rPr lang="en-US" sz="1200" dirty="0" smtClean="0"/>
              <a:t>(Swiss; 1700 –1782</a:t>
            </a:r>
            <a:r>
              <a:rPr lang="en-US" sz="1200" dirty="0" smtClean="0"/>
              <a:t>)</a:t>
            </a:r>
            <a:endParaRPr lang="en-US" sz="1200" dirty="0"/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3276600"/>
            <a:ext cx="1905000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0" y="3352800"/>
            <a:ext cx="2381250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Lagrange / Hamilton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3810000" cy="4114800"/>
          </a:xfrm>
        </p:spPr>
        <p:txBody>
          <a:bodyPr/>
          <a:lstStyle/>
          <a:p>
            <a:r>
              <a:rPr lang="en-US" dirty="0" smtClean="0"/>
              <a:t>Dynamic systems under constraints</a:t>
            </a:r>
          </a:p>
          <a:p>
            <a:r>
              <a:rPr lang="en-US" dirty="0" smtClean="0"/>
              <a:t>Lagrange equations</a:t>
            </a:r>
          </a:p>
          <a:p>
            <a:r>
              <a:rPr lang="en-US" dirty="0" smtClean="0"/>
              <a:t>Hamilton equations</a:t>
            </a:r>
            <a:endParaRPr lang="en-US" dirty="0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1752600"/>
            <a:ext cx="19050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152400" y="3962400"/>
            <a:ext cx="2819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/>
              <a:t>Joseph-Louis </a:t>
            </a:r>
            <a:r>
              <a:rPr lang="en-US" sz="1400" b="1" dirty="0" smtClean="0"/>
              <a:t>Lagrange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(Italian; 1736 –1813</a:t>
            </a:r>
            <a:r>
              <a:rPr lang="en-US" sz="1400" dirty="0" smtClean="0"/>
              <a:t>)</a:t>
            </a:r>
            <a:endParaRPr lang="en-US" sz="1400" dirty="0"/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0" y="1752600"/>
            <a:ext cx="1607127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2743200" y="4038600"/>
            <a:ext cx="2362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/>
              <a:t>William Rowan </a:t>
            </a:r>
            <a:r>
              <a:rPr lang="en-US" sz="1400" b="1" dirty="0" smtClean="0"/>
              <a:t>Hamilton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(Irish; 1805–1865</a:t>
            </a:r>
            <a:r>
              <a:rPr lang="en-US" sz="1400" dirty="0" smtClean="0"/>
              <a:t>)</a:t>
            </a:r>
            <a:endParaRPr lang="en-US" sz="14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3352800" y="4876800"/>
            <a:ext cx="1143000" cy="1371600"/>
            <a:chOff x="3505200" y="4876800"/>
            <a:chExt cx="809625" cy="971550"/>
          </a:xfrm>
        </p:grpSpPr>
        <p:pic>
          <p:nvPicPr>
            <p:cNvPr id="32772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505200" y="4876800"/>
              <a:ext cx="809625" cy="438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773" name="Picture 5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505200" y="5410200"/>
              <a:ext cx="790575" cy="438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2774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1000" y="5638800"/>
            <a:ext cx="24955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14400" y="4800600"/>
            <a:ext cx="1457739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oncordia2">
  <a:themeElements>
    <a:clrScheme name="Concordia-PP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ncordia-PPT">
      <a:majorFont>
        <a:latin typeface="GillSans Bold"/>
        <a:ea typeface=""/>
        <a:cs typeface=""/>
      </a:majorFont>
      <a:minorFont>
        <a:latin typeface="Gill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lnDef>
  </a:objectDefaults>
  <a:extraClrSchemeLst>
    <a:extraClrScheme>
      <a:clrScheme name="Concordia-PP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rdia-PP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rdia-PP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rdia-PP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rdia-PP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rdia-PP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Concordia2</Template>
  <TotalTime>8699</TotalTime>
  <Words>180</Words>
  <Application>Microsoft Office PowerPoint</Application>
  <PresentationFormat>On-screen Show (4:3)</PresentationFormat>
  <Paragraphs>57</Paragraphs>
  <Slides>10</Slides>
  <Notes>10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Concordia2</vt:lpstr>
      <vt:lpstr>Microsoft Equation 3.0</vt:lpstr>
      <vt:lpstr>ENGR 245 Mechanical Analysis Lesson 1</vt:lpstr>
      <vt:lpstr>Learning objectives</vt:lpstr>
      <vt:lpstr>The physics of Aristotle</vt:lpstr>
      <vt:lpstr>Galileo Galilei</vt:lpstr>
      <vt:lpstr>Heliocentric model</vt:lpstr>
      <vt:lpstr>Johannes Kepler</vt:lpstr>
      <vt:lpstr>Isaac Newton</vt:lpstr>
      <vt:lpstr>Leonard Euler</vt:lpstr>
      <vt:lpstr>Bernoulli family</vt:lpstr>
      <vt:lpstr>Lagrange / Hamilton</vt:lpstr>
    </vt:vector>
  </TitlesOfParts>
  <Company>Faculty of Engineering and Computer Science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ENGR 245 Mechanical Analysis Lesson 1</dc:title>
  <dc:creator>Rolf Wuthrich</dc:creator>
  <cp:lastModifiedBy>ENCS</cp:lastModifiedBy>
  <cp:revision>58</cp:revision>
  <dcterms:created xsi:type="dcterms:W3CDTF">2008-11-16T17:48:31Z</dcterms:created>
  <dcterms:modified xsi:type="dcterms:W3CDTF">2011-01-04T14:21:09Z</dcterms:modified>
</cp:coreProperties>
</file>