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91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6" r:id="rId49"/>
    <p:sldId id="303" r:id="rId50"/>
    <p:sldId id="304" r:id="rId51"/>
    <p:sldId id="305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FE7769-9B2D-4234-9DCD-13F8E50A24B8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A9F422AC-85F3-4975-8207-EB5520AB8561}">
      <dgm:prSet phldrT="[Text]"/>
      <dgm:spPr/>
      <dgm:t>
        <a:bodyPr/>
        <a:lstStyle/>
        <a:p>
          <a:r>
            <a:rPr lang="en-US" dirty="0"/>
            <a:t>PERMANENT</a:t>
          </a:r>
        </a:p>
      </dgm:t>
    </dgm:pt>
    <dgm:pt modelId="{707A1D4E-9EA1-4C9A-93C8-C4771809F217}" type="parTrans" cxnId="{040DE1E0-3934-461E-B23D-A50011EC207B}">
      <dgm:prSet/>
      <dgm:spPr/>
      <dgm:t>
        <a:bodyPr/>
        <a:lstStyle/>
        <a:p>
          <a:endParaRPr lang="en-US"/>
        </a:p>
      </dgm:t>
    </dgm:pt>
    <dgm:pt modelId="{4D801E18-8C50-44BC-ACC6-111FE3C27AEB}" type="sibTrans" cxnId="{040DE1E0-3934-461E-B23D-A50011EC207B}">
      <dgm:prSet/>
      <dgm:spPr/>
      <dgm:t>
        <a:bodyPr/>
        <a:lstStyle/>
        <a:p>
          <a:endParaRPr lang="en-US"/>
        </a:p>
      </dgm:t>
    </dgm:pt>
    <dgm:pt modelId="{C896F2A5-49D7-493C-893B-05C4B40DF84E}" type="pres">
      <dgm:prSet presAssocID="{7FFE7769-9B2D-4234-9DCD-13F8E50A24B8}" presName="Name0" presStyleCnt="0">
        <dgm:presLayoutVars>
          <dgm:dir/>
          <dgm:animLvl val="lvl"/>
          <dgm:resizeHandles val="exact"/>
        </dgm:presLayoutVars>
      </dgm:prSet>
      <dgm:spPr/>
    </dgm:pt>
    <dgm:pt modelId="{EFC9B9DA-E75C-4B93-8E77-5B193C2FBEE7}" type="pres">
      <dgm:prSet presAssocID="{7FFE7769-9B2D-4234-9DCD-13F8E50A24B8}" presName="dummy" presStyleCnt="0"/>
      <dgm:spPr/>
    </dgm:pt>
    <dgm:pt modelId="{706485A0-65AD-4255-9D42-D017165404C6}" type="pres">
      <dgm:prSet presAssocID="{7FFE7769-9B2D-4234-9DCD-13F8E50A24B8}" presName="linH" presStyleCnt="0"/>
      <dgm:spPr/>
    </dgm:pt>
    <dgm:pt modelId="{5F0B55B5-7607-4437-AD81-267C565F5364}" type="pres">
      <dgm:prSet presAssocID="{7FFE7769-9B2D-4234-9DCD-13F8E50A24B8}" presName="padding1" presStyleCnt="0"/>
      <dgm:spPr/>
    </dgm:pt>
    <dgm:pt modelId="{AEEA1AF7-C943-43A9-8E45-071FDE7A27A5}" type="pres">
      <dgm:prSet presAssocID="{A9F422AC-85F3-4975-8207-EB5520AB8561}" presName="linV" presStyleCnt="0"/>
      <dgm:spPr/>
    </dgm:pt>
    <dgm:pt modelId="{ECB40325-B87A-4D40-ABF8-C964DDA2C6E4}" type="pres">
      <dgm:prSet presAssocID="{A9F422AC-85F3-4975-8207-EB5520AB8561}" presName="spVertical1" presStyleCnt="0"/>
      <dgm:spPr/>
    </dgm:pt>
    <dgm:pt modelId="{DFEF7F1E-4F0C-4D09-8C2F-4885B0B60C05}" type="pres">
      <dgm:prSet presAssocID="{A9F422AC-85F3-4975-8207-EB5520AB8561}" presName="parTx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7175E28B-5E18-45EF-AB17-0BF09B1726F7}" type="pres">
      <dgm:prSet presAssocID="{A9F422AC-85F3-4975-8207-EB5520AB8561}" presName="spVertical2" presStyleCnt="0"/>
      <dgm:spPr/>
    </dgm:pt>
    <dgm:pt modelId="{350B3D7C-BB24-41CD-9F33-195DA49F0332}" type="pres">
      <dgm:prSet presAssocID="{A9F422AC-85F3-4975-8207-EB5520AB8561}" presName="spVertical3" presStyleCnt="0"/>
      <dgm:spPr/>
    </dgm:pt>
    <dgm:pt modelId="{A5380E96-39FC-4933-AF47-43648078BF3A}" type="pres">
      <dgm:prSet presAssocID="{7FFE7769-9B2D-4234-9DCD-13F8E50A24B8}" presName="padding2" presStyleCnt="0"/>
      <dgm:spPr/>
    </dgm:pt>
    <dgm:pt modelId="{7F4FF40F-26F5-4F42-8DB4-B4342D566775}" type="pres">
      <dgm:prSet presAssocID="{7FFE7769-9B2D-4234-9DCD-13F8E50A24B8}" presName="negArrow" presStyleCnt="0"/>
      <dgm:spPr/>
    </dgm:pt>
    <dgm:pt modelId="{C7CA0653-A436-413F-B0D4-BE2EA1FD8DA5}" type="pres">
      <dgm:prSet presAssocID="{7FFE7769-9B2D-4234-9DCD-13F8E50A24B8}" presName="backgroundArrow" presStyleLbl="node1" presStyleIdx="0" presStyleCnt="1"/>
      <dgm:spPr/>
    </dgm:pt>
  </dgm:ptLst>
  <dgm:cxnLst>
    <dgm:cxn modelId="{EBE87483-F3DD-422F-9B1B-5BC08C4D5A2D}" type="presOf" srcId="{A9F422AC-85F3-4975-8207-EB5520AB8561}" destId="{DFEF7F1E-4F0C-4D09-8C2F-4885B0B60C05}" srcOrd="0" destOrd="0" presId="urn:microsoft.com/office/officeart/2005/8/layout/hProcess3"/>
    <dgm:cxn modelId="{040DE1E0-3934-461E-B23D-A50011EC207B}" srcId="{7FFE7769-9B2D-4234-9DCD-13F8E50A24B8}" destId="{A9F422AC-85F3-4975-8207-EB5520AB8561}" srcOrd="0" destOrd="0" parTransId="{707A1D4E-9EA1-4C9A-93C8-C4771809F217}" sibTransId="{4D801E18-8C50-44BC-ACC6-111FE3C27AEB}"/>
    <dgm:cxn modelId="{0535A9F8-C51D-4FC7-A2F6-D68B8468753B}" type="presOf" srcId="{7FFE7769-9B2D-4234-9DCD-13F8E50A24B8}" destId="{C896F2A5-49D7-493C-893B-05C4B40DF84E}" srcOrd="0" destOrd="0" presId="urn:microsoft.com/office/officeart/2005/8/layout/hProcess3"/>
    <dgm:cxn modelId="{3EAB98C4-7BCC-4CDC-B007-FA42E996FEE8}" type="presParOf" srcId="{C896F2A5-49D7-493C-893B-05C4B40DF84E}" destId="{EFC9B9DA-E75C-4B93-8E77-5B193C2FBEE7}" srcOrd="0" destOrd="0" presId="urn:microsoft.com/office/officeart/2005/8/layout/hProcess3"/>
    <dgm:cxn modelId="{08B37C0A-A5DF-4FA6-B8B1-AACD422CDB24}" type="presParOf" srcId="{C896F2A5-49D7-493C-893B-05C4B40DF84E}" destId="{706485A0-65AD-4255-9D42-D017165404C6}" srcOrd="1" destOrd="0" presId="urn:microsoft.com/office/officeart/2005/8/layout/hProcess3"/>
    <dgm:cxn modelId="{2667F3A7-0A30-4035-A8B7-0AAB760C41A1}" type="presParOf" srcId="{706485A0-65AD-4255-9D42-D017165404C6}" destId="{5F0B55B5-7607-4437-AD81-267C565F5364}" srcOrd="0" destOrd="0" presId="urn:microsoft.com/office/officeart/2005/8/layout/hProcess3"/>
    <dgm:cxn modelId="{A9924DEF-EA8D-4F48-AED8-30710022B1E3}" type="presParOf" srcId="{706485A0-65AD-4255-9D42-D017165404C6}" destId="{AEEA1AF7-C943-43A9-8E45-071FDE7A27A5}" srcOrd="1" destOrd="0" presId="urn:microsoft.com/office/officeart/2005/8/layout/hProcess3"/>
    <dgm:cxn modelId="{7BDC798F-28B5-4FCB-B6D7-700E639030AD}" type="presParOf" srcId="{AEEA1AF7-C943-43A9-8E45-071FDE7A27A5}" destId="{ECB40325-B87A-4D40-ABF8-C964DDA2C6E4}" srcOrd="0" destOrd="0" presId="urn:microsoft.com/office/officeart/2005/8/layout/hProcess3"/>
    <dgm:cxn modelId="{2714874B-CAD3-40C3-BFEF-5596AFD194FE}" type="presParOf" srcId="{AEEA1AF7-C943-43A9-8E45-071FDE7A27A5}" destId="{DFEF7F1E-4F0C-4D09-8C2F-4885B0B60C05}" srcOrd="1" destOrd="0" presId="urn:microsoft.com/office/officeart/2005/8/layout/hProcess3"/>
    <dgm:cxn modelId="{1EDBBA22-2150-49A8-A07D-BED858FEF1AC}" type="presParOf" srcId="{AEEA1AF7-C943-43A9-8E45-071FDE7A27A5}" destId="{7175E28B-5E18-45EF-AB17-0BF09B1726F7}" srcOrd="2" destOrd="0" presId="urn:microsoft.com/office/officeart/2005/8/layout/hProcess3"/>
    <dgm:cxn modelId="{C2C0C329-E8DD-47BB-B237-2B8185BA8F97}" type="presParOf" srcId="{AEEA1AF7-C943-43A9-8E45-071FDE7A27A5}" destId="{350B3D7C-BB24-41CD-9F33-195DA49F0332}" srcOrd="3" destOrd="0" presId="urn:microsoft.com/office/officeart/2005/8/layout/hProcess3"/>
    <dgm:cxn modelId="{2DE61012-E342-46F3-BAC2-0869F047CF16}" type="presParOf" srcId="{706485A0-65AD-4255-9D42-D017165404C6}" destId="{A5380E96-39FC-4933-AF47-43648078BF3A}" srcOrd="2" destOrd="0" presId="urn:microsoft.com/office/officeart/2005/8/layout/hProcess3"/>
    <dgm:cxn modelId="{8DAC3791-3D9C-4CB9-B72A-FE719235D65F}" type="presParOf" srcId="{706485A0-65AD-4255-9D42-D017165404C6}" destId="{7F4FF40F-26F5-4F42-8DB4-B4342D566775}" srcOrd="3" destOrd="0" presId="urn:microsoft.com/office/officeart/2005/8/layout/hProcess3"/>
    <dgm:cxn modelId="{FB4E305E-43EA-4658-9CF1-2EC16FB3E00D}" type="presParOf" srcId="{706485A0-65AD-4255-9D42-D017165404C6}" destId="{C7CA0653-A436-413F-B0D4-BE2EA1FD8DA5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FE7769-9B2D-4234-9DCD-13F8E50A24B8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A9F422AC-85F3-4975-8207-EB5520AB8561}">
      <dgm:prSet phldrT="[Text]"/>
      <dgm:spPr/>
      <dgm:t>
        <a:bodyPr/>
        <a:lstStyle/>
        <a:p>
          <a:r>
            <a:rPr lang="en-US" dirty="0"/>
            <a:t>H2O DISSOLUTION FACTOR</a:t>
          </a:r>
        </a:p>
      </dgm:t>
    </dgm:pt>
    <dgm:pt modelId="{707A1D4E-9EA1-4C9A-93C8-C4771809F217}" type="parTrans" cxnId="{040DE1E0-3934-461E-B23D-A50011EC207B}">
      <dgm:prSet/>
      <dgm:spPr/>
      <dgm:t>
        <a:bodyPr/>
        <a:lstStyle/>
        <a:p>
          <a:endParaRPr lang="en-US"/>
        </a:p>
      </dgm:t>
    </dgm:pt>
    <dgm:pt modelId="{4D801E18-8C50-44BC-ACC6-111FE3C27AEB}" type="sibTrans" cxnId="{040DE1E0-3934-461E-B23D-A50011EC207B}">
      <dgm:prSet/>
      <dgm:spPr/>
      <dgm:t>
        <a:bodyPr/>
        <a:lstStyle/>
        <a:p>
          <a:endParaRPr lang="en-US"/>
        </a:p>
      </dgm:t>
    </dgm:pt>
    <dgm:pt modelId="{C896F2A5-49D7-493C-893B-05C4B40DF84E}" type="pres">
      <dgm:prSet presAssocID="{7FFE7769-9B2D-4234-9DCD-13F8E50A24B8}" presName="Name0" presStyleCnt="0">
        <dgm:presLayoutVars>
          <dgm:dir/>
          <dgm:animLvl val="lvl"/>
          <dgm:resizeHandles val="exact"/>
        </dgm:presLayoutVars>
      </dgm:prSet>
      <dgm:spPr/>
    </dgm:pt>
    <dgm:pt modelId="{EFC9B9DA-E75C-4B93-8E77-5B193C2FBEE7}" type="pres">
      <dgm:prSet presAssocID="{7FFE7769-9B2D-4234-9DCD-13F8E50A24B8}" presName="dummy" presStyleCnt="0"/>
      <dgm:spPr/>
    </dgm:pt>
    <dgm:pt modelId="{706485A0-65AD-4255-9D42-D017165404C6}" type="pres">
      <dgm:prSet presAssocID="{7FFE7769-9B2D-4234-9DCD-13F8E50A24B8}" presName="linH" presStyleCnt="0"/>
      <dgm:spPr/>
    </dgm:pt>
    <dgm:pt modelId="{5F0B55B5-7607-4437-AD81-267C565F5364}" type="pres">
      <dgm:prSet presAssocID="{7FFE7769-9B2D-4234-9DCD-13F8E50A24B8}" presName="padding1" presStyleCnt="0"/>
      <dgm:spPr/>
    </dgm:pt>
    <dgm:pt modelId="{AEEA1AF7-C943-43A9-8E45-071FDE7A27A5}" type="pres">
      <dgm:prSet presAssocID="{A9F422AC-85F3-4975-8207-EB5520AB8561}" presName="linV" presStyleCnt="0"/>
      <dgm:spPr/>
    </dgm:pt>
    <dgm:pt modelId="{ECB40325-B87A-4D40-ABF8-C964DDA2C6E4}" type="pres">
      <dgm:prSet presAssocID="{A9F422AC-85F3-4975-8207-EB5520AB8561}" presName="spVertical1" presStyleCnt="0"/>
      <dgm:spPr/>
    </dgm:pt>
    <dgm:pt modelId="{DFEF7F1E-4F0C-4D09-8C2F-4885B0B60C05}" type="pres">
      <dgm:prSet presAssocID="{A9F422AC-85F3-4975-8207-EB5520AB8561}" presName="parTx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7175E28B-5E18-45EF-AB17-0BF09B1726F7}" type="pres">
      <dgm:prSet presAssocID="{A9F422AC-85F3-4975-8207-EB5520AB8561}" presName="spVertical2" presStyleCnt="0"/>
      <dgm:spPr/>
    </dgm:pt>
    <dgm:pt modelId="{350B3D7C-BB24-41CD-9F33-195DA49F0332}" type="pres">
      <dgm:prSet presAssocID="{A9F422AC-85F3-4975-8207-EB5520AB8561}" presName="spVertical3" presStyleCnt="0"/>
      <dgm:spPr/>
    </dgm:pt>
    <dgm:pt modelId="{A5380E96-39FC-4933-AF47-43648078BF3A}" type="pres">
      <dgm:prSet presAssocID="{7FFE7769-9B2D-4234-9DCD-13F8E50A24B8}" presName="padding2" presStyleCnt="0"/>
      <dgm:spPr/>
    </dgm:pt>
    <dgm:pt modelId="{7F4FF40F-26F5-4F42-8DB4-B4342D566775}" type="pres">
      <dgm:prSet presAssocID="{7FFE7769-9B2D-4234-9DCD-13F8E50A24B8}" presName="negArrow" presStyleCnt="0"/>
      <dgm:spPr/>
    </dgm:pt>
    <dgm:pt modelId="{C7CA0653-A436-413F-B0D4-BE2EA1FD8DA5}" type="pres">
      <dgm:prSet presAssocID="{7FFE7769-9B2D-4234-9DCD-13F8E50A24B8}" presName="backgroundArrow" presStyleLbl="node1" presStyleIdx="0" presStyleCnt="1"/>
      <dgm:spPr/>
    </dgm:pt>
  </dgm:ptLst>
  <dgm:cxnLst>
    <dgm:cxn modelId="{EBE87483-F3DD-422F-9B1B-5BC08C4D5A2D}" type="presOf" srcId="{A9F422AC-85F3-4975-8207-EB5520AB8561}" destId="{DFEF7F1E-4F0C-4D09-8C2F-4885B0B60C05}" srcOrd="0" destOrd="0" presId="urn:microsoft.com/office/officeart/2005/8/layout/hProcess3"/>
    <dgm:cxn modelId="{040DE1E0-3934-461E-B23D-A50011EC207B}" srcId="{7FFE7769-9B2D-4234-9DCD-13F8E50A24B8}" destId="{A9F422AC-85F3-4975-8207-EB5520AB8561}" srcOrd="0" destOrd="0" parTransId="{707A1D4E-9EA1-4C9A-93C8-C4771809F217}" sibTransId="{4D801E18-8C50-44BC-ACC6-111FE3C27AEB}"/>
    <dgm:cxn modelId="{0535A9F8-C51D-4FC7-A2F6-D68B8468753B}" type="presOf" srcId="{7FFE7769-9B2D-4234-9DCD-13F8E50A24B8}" destId="{C896F2A5-49D7-493C-893B-05C4B40DF84E}" srcOrd="0" destOrd="0" presId="urn:microsoft.com/office/officeart/2005/8/layout/hProcess3"/>
    <dgm:cxn modelId="{3EAB98C4-7BCC-4CDC-B007-FA42E996FEE8}" type="presParOf" srcId="{C896F2A5-49D7-493C-893B-05C4B40DF84E}" destId="{EFC9B9DA-E75C-4B93-8E77-5B193C2FBEE7}" srcOrd="0" destOrd="0" presId="urn:microsoft.com/office/officeart/2005/8/layout/hProcess3"/>
    <dgm:cxn modelId="{08B37C0A-A5DF-4FA6-B8B1-AACD422CDB24}" type="presParOf" srcId="{C896F2A5-49D7-493C-893B-05C4B40DF84E}" destId="{706485A0-65AD-4255-9D42-D017165404C6}" srcOrd="1" destOrd="0" presId="urn:microsoft.com/office/officeart/2005/8/layout/hProcess3"/>
    <dgm:cxn modelId="{2667F3A7-0A30-4035-A8B7-0AAB760C41A1}" type="presParOf" srcId="{706485A0-65AD-4255-9D42-D017165404C6}" destId="{5F0B55B5-7607-4437-AD81-267C565F5364}" srcOrd="0" destOrd="0" presId="urn:microsoft.com/office/officeart/2005/8/layout/hProcess3"/>
    <dgm:cxn modelId="{A9924DEF-EA8D-4F48-AED8-30710022B1E3}" type="presParOf" srcId="{706485A0-65AD-4255-9D42-D017165404C6}" destId="{AEEA1AF7-C943-43A9-8E45-071FDE7A27A5}" srcOrd="1" destOrd="0" presId="urn:microsoft.com/office/officeart/2005/8/layout/hProcess3"/>
    <dgm:cxn modelId="{7BDC798F-28B5-4FCB-B6D7-700E639030AD}" type="presParOf" srcId="{AEEA1AF7-C943-43A9-8E45-071FDE7A27A5}" destId="{ECB40325-B87A-4D40-ABF8-C964DDA2C6E4}" srcOrd="0" destOrd="0" presId="urn:microsoft.com/office/officeart/2005/8/layout/hProcess3"/>
    <dgm:cxn modelId="{2714874B-CAD3-40C3-BFEF-5596AFD194FE}" type="presParOf" srcId="{AEEA1AF7-C943-43A9-8E45-071FDE7A27A5}" destId="{DFEF7F1E-4F0C-4D09-8C2F-4885B0B60C05}" srcOrd="1" destOrd="0" presId="urn:microsoft.com/office/officeart/2005/8/layout/hProcess3"/>
    <dgm:cxn modelId="{1EDBBA22-2150-49A8-A07D-BED858FEF1AC}" type="presParOf" srcId="{AEEA1AF7-C943-43A9-8E45-071FDE7A27A5}" destId="{7175E28B-5E18-45EF-AB17-0BF09B1726F7}" srcOrd="2" destOrd="0" presId="urn:microsoft.com/office/officeart/2005/8/layout/hProcess3"/>
    <dgm:cxn modelId="{C2C0C329-E8DD-47BB-B237-2B8185BA8F97}" type="presParOf" srcId="{AEEA1AF7-C943-43A9-8E45-071FDE7A27A5}" destId="{350B3D7C-BB24-41CD-9F33-195DA49F0332}" srcOrd="3" destOrd="0" presId="urn:microsoft.com/office/officeart/2005/8/layout/hProcess3"/>
    <dgm:cxn modelId="{2DE61012-E342-46F3-BAC2-0869F047CF16}" type="presParOf" srcId="{706485A0-65AD-4255-9D42-D017165404C6}" destId="{A5380E96-39FC-4933-AF47-43648078BF3A}" srcOrd="2" destOrd="0" presId="urn:microsoft.com/office/officeart/2005/8/layout/hProcess3"/>
    <dgm:cxn modelId="{8DAC3791-3D9C-4CB9-B72A-FE719235D65F}" type="presParOf" srcId="{706485A0-65AD-4255-9D42-D017165404C6}" destId="{7F4FF40F-26F5-4F42-8DB4-B4342D566775}" srcOrd="3" destOrd="0" presId="urn:microsoft.com/office/officeart/2005/8/layout/hProcess3"/>
    <dgm:cxn modelId="{FB4E305E-43EA-4658-9CF1-2EC16FB3E00D}" type="presParOf" srcId="{706485A0-65AD-4255-9D42-D017165404C6}" destId="{C7CA0653-A436-413F-B0D4-BE2EA1FD8DA5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CA0653-A436-413F-B0D4-BE2EA1FD8DA5}">
      <dsp:nvSpPr>
        <dsp:cNvPr id="0" name=""/>
        <dsp:cNvSpPr/>
      </dsp:nvSpPr>
      <dsp:spPr>
        <a:xfrm>
          <a:off x="0" y="410870"/>
          <a:ext cx="2478156" cy="2160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F7F1E-4F0C-4D09-8C2F-4885B0B60C05}">
      <dsp:nvSpPr>
        <dsp:cNvPr id="0" name=""/>
        <dsp:cNvSpPr/>
      </dsp:nvSpPr>
      <dsp:spPr>
        <a:xfrm>
          <a:off x="199898" y="950870"/>
          <a:ext cx="2030443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0" rIns="0" bIns="3048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PERMANENT</a:t>
          </a:r>
        </a:p>
      </dsp:txBody>
      <dsp:txXfrm>
        <a:off x="199898" y="950870"/>
        <a:ext cx="2030443" cy="108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CA0653-A436-413F-B0D4-BE2EA1FD8DA5}">
      <dsp:nvSpPr>
        <dsp:cNvPr id="0" name=""/>
        <dsp:cNvSpPr/>
      </dsp:nvSpPr>
      <dsp:spPr>
        <a:xfrm>
          <a:off x="0" y="986870"/>
          <a:ext cx="2478156" cy="1008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F7F1E-4F0C-4D09-8C2F-4885B0B60C05}">
      <dsp:nvSpPr>
        <dsp:cNvPr id="0" name=""/>
        <dsp:cNvSpPr/>
      </dsp:nvSpPr>
      <dsp:spPr>
        <a:xfrm>
          <a:off x="199898" y="1238870"/>
          <a:ext cx="2030443" cy="50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0" bIns="1422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H2O DISSOLUTION FACTOR</a:t>
          </a:r>
        </a:p>
      </dsp:txBody>
      <dsp:txXfrm>
        <a:off x="199898" y="1238870"/>
        <a:ext cx="2030443" cy="504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2804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2992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1507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4943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4140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9687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0303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6075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2042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7573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207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F57AF-E8FD-4EF5-936A-951567CDBD65}" type="datetimeFigureOut">
              <a:rPr lang="en-CA" smtClean="0"/>
              <a:t>2017-04-16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10DC7-A4BC-4954-BE98-69DE6BA853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251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mp"/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mp"/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tmp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tmp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tmp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mp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tmp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tmp"/><Relationship Id="rId2" Type="http://schemas.openxmlformats.org/officeDocument/2006/relationships/image" Target="../media/image44.tmp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tmp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tmp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tmp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tmp"/><Relationship Id="rId2" Type="http://schemas.openxmlformats.org/officeDocument/2006/relationships/image" Target="../media/image49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BCH2333 GIANT REVIEW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MT 1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2916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LECTURE 1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ORIGINS OF LIFE</a:t>
            </a:r>
          </a:p>
          <a:p>
            <a:r>
              <a:rPr lang="en-US" dirty="0"/>
              <a:t>BASIC BUILDING BLOCKS OF LIFE</a:t>
            </a:r>
          </a:p>
          <a:p>
            <a:r>
              <a:rPr lang="en-US" dirty="0"/>
              <a:t>WATER </a:t>
            </a:r>
            <a:r>
              <a:rPr lang="en-US" dirty="0">
                <a:sym typeface="Wingdings" panose="05000000000000000000" pitchFamily="2" charset="2"/>
              </a:rPr>
              <a:t> MOST IMPORTANT OF THESE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12071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BIOCHEM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is the study of life using physical and chemical principles of biology at the molecular level to predict behavior</a:t>
            </a:r>
          </a:p>
          <a:p>
            <a:r>
              <a:rPr lang="en-US" dirty="0"/>
              <a:t>These principles are common to all living organisms </a:t>
            </a:r>
            <a:r>
              <a:rPr lang="en-US" dirty="0">
                <a:sym typeface="Wingdings" panose="05000000000000000000" pitchFamily="2" charset="2"/>
              </a:rPr>
              <a:t> these are what refined evolution </a:t>
            </a:r>
          </a:p>
          <a:p>
            <a:r>
              <a:rPr lang="en-US" dirty="0">
                <a:sym typeface="Wingdings" panose="05000000000000000000" pitchFamily="2" charset="2"/>
              </a:rPr>
              <a:t>ORIGIN OF LIFE  Direct evidence of earth’s age comes from radioactive decay U230 decays to Pb206 </a:t>
            </a:r>
          </a:p>
          <a:p>
            <a:r>
              <a:rPr lang="en-US" dirty="0">
                <a:sym typeface="Wingdings" panose="05000000000000000000" pitchFamily="2" charset="2"/>
              </a:rPr>
              <a:t>Evidence of life on earth isn’t as strong since it is extracted from indirect evidence (unlike the age of earth)  gathered from fossils  we infer by theories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94644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PRIMORDIAL EARTH </a:t>
            </a:r>
            <a:r>
              <a:rPr lang="en-US" dirty="0">
                <a:sym typeface="Wingdings" panose="05000000000000000000" pitchFamily="2" charset="2"/>
              </a:rPr>
              <a:t> HALDANE HYPOTHESIS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Primordial earth’s atmosphere was composed of : H2O, N2. CO2, NH3, CH4, SO4 </a:t>
            </a:r>
            <a:r>
              <a:rPr lang="en-US" dirty="0">
                <a:sym typeface="Wingdings" panose="05000000000000000000" pitchFamily="2" charset="2"/>
              </a:rPr>
              <a:t> These are highly reducing chemicals -&gt; it lacked oxygen</a:t>
            </a:r>
          </a:p>
          <a:p>
            <a:r>
              <a:rPr lang="en-US" dirty="0">
                <a:sym typeface="Wingdings" panose="05000000000000000000" pitchFamily="2" charset="2"/>
              </a:rPr>
              <a:t>Any oxidative compounds were unstable and immediately reacted into the atmosphere lack of plants meant lack of supply of oxidative chemicals</a:t>
            </a:r>
          </a:p>
          <a:p>
            <a:r>
              <a:rPr lang="en-US" dirty="0">
                <a:sym typeface="Wingdings" panose="05000000000000000000" pitchFamily="2" charset="2"/>
              </a:rPr>
              <a:t>Also lacked complex molecules  organic compounds</a:t>
            </a:r>
          </a:p>
          <a:p>
            <a:r>
              <a:rPr lang="en-US" b="1" dirty="0" err="1">
                <a:sym typeface="Wingdings" panose="05000000000000000000" pitchFamily="2" charset="2"/>
              </a:rPr>
              <a:t>Oparin</a:t>
            </a:r>
            <a:r>
              <a:rPr lang="en-US" b="1" dirty="0">
                <a:sym typeface="Wingdings" panose="05000000000000000000" pitchFamily="2" charset="2"/>
              </a:rPr>
              <a:t> and Haldane</a:t>
            </a:r>
            <a:r>
              <a:rPr lang="en-US" dirty="0">
                <a:sym typeface="Wingdings" panose="05000000000000000000" pitchFamily="2" charset="2"/>
              </a:rPr>
              <a:t> propose the following: Energy + Reducing </a:t>
            </a:r>
            <a:r>
              <a:rPr lang="en-US" dirty="0" err="1">
                <a:sym typeface="Wingdings" panose="05000000000000000000" pitchFamily="2" charset="2"/>
              </a:rPr>
              <a:t>atm</a:t>
            </a:r>
            <a:r>
              <a:rPr lang="en-US" dirty="0">
                <a:sym typeface="Wingdings" panose="05000000000000000000" pitchFamily="2" charset="2"/>
              </a:rPr>
              <a:t> + time  complex molecules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78083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UREY AND MILLER EXPERIMENT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Urey and Miller redesigned primordial earth in a lab and found that with time, the primordial earth’s atmospheric conditions allowed for the development of complex molecules that were the organic building blocks of life:</a:t>
            </a:r>
          </a:p>
          <a:p>
            <a:pPr lvl="1"/>
            <a:r>
              <a:rPr lang="en-US" dirty="0"/>
              <a:t>Amino acids (AA)</a:t>
            </a:r>
          </a:p>
          <a:p>
            <a:pPr lvl="1"/>
            <a:r>
              <a:rPr lang="en-US" dirty="0"/>
              <a:t>Carbs (CHO)</a:t>
            </a:r>
          </a:p>
          <a:p>
            <a:pPr lvl="1"/>
            <a:r>
              <a:rPr lang="en-US" dirty="0" err="1"/>
              <a:t>Nucleotids</a:t>
            </a:r>
            <a:r>
              <a:rPr lang="en-US" dirty="0"/>
              <a:t> (</a:t>
            </a:r>
            <a:r>
              <a:rPr lang="en-US" dirty="0" err="1"/>
              <a:t>Ntd</a:t>
            </a:r>
            <a:r>
              <a:rPr lang="en-US" dirty="0"/>
              <a:t>) (from HCN)</a:t>
            </a:r>
          </a:p>
          <a:p>
            <a:pPr lvl="1"/>
            <a:r>
              <a:rPr lang="en-US" dirty="0"/>
              <a:t>HCN</a:t>
            </a:r>
          </a:p>
          <a:p>
            <a:pPr lvl="1"/>
            <a:r>
              <a:rPr lang="en-US" dirty="0"/>
              <a:t>Organic Acids (Fatty acids)</a:t>
            </a: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158" y="3283389"/>
            <a:ext cx="2341587" cy="289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097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CHEMICAL EVOLUTION AND RNA WORLD HYPOTHESIS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856828" cy="4351338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The challenge after the UM experiment was, “how did polymers form?”</a:t>
            </a:r>
          </a:p>
          <a:p>
            <a:pPr lvl="1"/>
            <a:r>
              <a:rPr lang="en-US" dirty="0"/>
              <a:t>As building block concentrations increased, they began to combine chemically to form polymers </a:t>
            </a:r>
            <a:r>
              <a:rPr lang="en-US" dirty="0">
                <a:sym typeface="Wingdings" panose="05000000000000000000" pitchFamily="2" charset="2"/>
              </a:rPr>
              <a:t> this observation lead to the RNA world Hypothesis</a:t>
            </a:r>
          </a:p>
          <a:p>
            <a:r>
              <a:rPr lang="en-US" dirty="0">
                <a:sym typeface="Wingdings" panose="05000000000000000000" pitchFamily="2" charset="2"/>
              </a:rPr>
              <a:t>RNA world Hypothesis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RNA is very foldable to a specific 3D structure governed by its </a:t>
            </a:r>
            <a:r>
              <a:rPr lang="en-US" dirty="0" err="1">
                <a:sym typeface="Wingdings" panose="05000000000000000000" pitchFamily="2" charset="2"/>
              </a:rPr>
              <a:t>rNTD</a:t>
            </a:r>
            <a:r>
              <a:rPr lang="en-US" dirty="0">
                <a:sym typeface="Wingdings" panose="05000000000000000000" pitchFamily="2" charset="2"/>
              </a:rPr>
              <a:t> sequence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This structure is very stable  Less sensitive to degradation 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&amp; can have catalytic properties  Like a Ribozyme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Nucleic acids like to form </a:t>
            </a:r>
            <a:r>
              <a:rPr lang="en-US" i="1" dirty="0">
                <a:sym typeface="Wingdings" panose="05000000000000000000" pitchFamily="2" charset="2"/>
              </a:rPr>
              <a:t>Loops and Stems</a:t>
            </a:r>
            <a:r>
              <a:rPr lang="en-US" dirty="0">
                <a:sym typeface="Wingdings" panose="05000000000000000000" pitchFamily="2" charset="2"/>
              </a:rPr>
              <a:t> when single stranded (</a:t>
            </a:r>
            <a:r>
              <a:rPr lang="en-US" dirty="0" err="1">
                <a:sym typeface="Wingdings" panose="05000000000000000000" pitchFamily="2" charset="2"/>
              </a:rPr>
              <a:t>ss</a:t>
            </a:r>
            <a:r>
              <a:rPr lang="en-US" dirty="0">
                <a:sym typeface="Wingdings" panose="05000000000000000000" pitchFamily="2" charset="2"/>
              </a:rPr>
              <a:t>) which results in this resistive and stable structure </a:t>
            </a:r>
          </a:p>
          <a:p>
            <a:pPr lvl="1"/>
            <a:r>
              <a:rPr lang="en-US" dirty="0">
                <a:highlight>
                  <a:srgbClr val="FFFF00"/>
                </a:highlight>
                <a:sym typeface="Wingdings" panose="05000000000000000000" pitchFamily="2" charset="2"/>
              </a:rPr>
              <a:t>The important part is that, unlike peptides, nucleic acids allow for the </a:t>
            </a:r>
            <a:r>
              <a:rPr lang="en-US" dirty="0" err="1">
                <a:highlight>
                  <a:srgbClr val="FFFF00"/>
                </a:highlight>
                <a:sym typeface="Wingdings" panose="05000000000000000000" pitchFamily="2" charset="2"/>
              </a:rPr>
              <a:t>templation</a:t>
            </a:r>
            <a:r>
              <a:rPr lang="en-US" dirty="0">
                <a:highlight>
                  <a:srgbClr val="FFFF00"/>
                </a:highlight>
                <a:sym typeface="Wingdings" panose="05000000000000000000" pitchFamily="2" charset="2"/>
              </a:rPr>
              <a:t> of their own polymeric sequence. Therefore, the Ribozyme is it’s own genetic code and a catalytic enzyme</a:t>
            </a: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028" y="1690688"/>
            <a:ext cx="3810532" cy="308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565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RNA WORLD HYPOTHSIS </a:t>
            </a:r>
            <a:r>
              <a:rPr lang="en-US" dirty="0">
                <a:sym typeface="Wingdings" panose="05000000000000000000" pitchFamily="2" charset="2"/>
              </a:rPr>
              <a:t> DNA AND PROTEINS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ENCAPSULATION OF </a:t>
            </a:r>
            <a:r>
              <a:rPr lang="en-US" b="1" dirty="0"/>
              <a:t>RNA + BUILDING BLOCKS </a:t>
            </a:r>
            <a:r>
              <a:rPr lang="en-US" dirty="0"/>
              <a:t>LEAD TO POLYMER FORMATION</a:t>
            </a:r>
          </a:p>
          <a:p>
            <a:pPr lvl="1"/>
            <a:r>
              <a:rPr lang="en-US" dirty="0"/>
              <a:t>DNA = GENETIC STORAGE (REFINED EARLY RNA)</a:t>
            </a:r>
          </a:p>
          <a:p>
            <a:pPr lvl="1"/>
            <a:r>
              <a:rPr lang="en-US" dirty="0"/>
              <a:t>PROTEIN = CATALYSIS AND CELLULAR ACTIVITY (REFINED EARLY RNA)</a:t>
            </a:r>
          </a:p>
          <a:p>
            <a:pPr lvl="1"/>
            <a:r>
              <a:rPr lang="en-US" dirty="0"/>
              <a:t>RNA = MIDDLE MOLECULE AND REGULATOR FOR EXPRESSION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958" y="4001294"/>
            <a:ext cx="3834084" cy="254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451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CELLS ARE COMPLEX, HOW CAN WE UNDERSTAND THEM?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015024" cy="435133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Fundamental chemical principles are what govern biochemistry (bch) </a:t>
            </a:r>
          </a:p>
          <a:p>
            <a:r>
              <a:rPr lang="en-US" dirty="0"/>
              <a:t>There are common themes across our bch make up</a:t>
            </a:r>
          </a:p>
          <a:p>
            <a:pPr lvl="1"/>
            <a:r>
              <a:rPr lang="en-US" dirty="0"/>
              <a:t>Cells are a construction of molecules and their interactions</a:t>
            </a:r>
          </a:p>
          <a:p>
            <a:pPr lvl="1"/>
            <a:r>
              <a:rPr lang="en-US" dirty="0"/>
              <a:t>Polymers themselves are built up of a limited number of blocks</a:t>
            </a:r>
          </a:p>
          <a:p>
            <a:pPr lvl="1"/>
            <a:r>
              <a:rPr lang="en-US" dirty="0"/>
              <a:t>The diversity of interactions arises from:</a:t>
            </a:r>
          </a:p>
          <a:p>
            <a:pPr lvl="2"/>
            <a:r>
              <a:rPr lang="en-US" dirty="0"/>
              <a:t>Order of monomers</a:t>
            </a:r>
          </a:p>
          <a:p>
            <a:pPr lvl="2"/>
            <a:r>
              <a:rPr lang="en-US" dirty="0"/>
              <a:t>Length of polymer</a:t>
            </a:r>
          </a:p>
          <a:p>
            <a:pPr lvl="2"/>
            <a:r>
              <a:rPr lang="en-US" dirty="0"/>
              <a:t>Structure type (AA and 1, 2, 3, 4) </a:t>
            </a:r>
          </a:p>
          <a:p>
            <a:pPr lvl="1"/>
            <a:r>
              <a:rPr lang="en-US" dirty="0"/>
              <a:t>PROPERTIES OF POLYMERS ARE GOVERNED BY THEIR MONOMERS</a:t>
            </a:r>
          </a:p>
          <a:p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224" y="2824148"/>
            <a:ext cx="5936929" cy="348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861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PROPERTIES OF WATER **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75852" cy="4351338"/>
          </a:xfrm>
        </p:spPr>
        <p:txBody>
          <a:bodyPr/>
          <a:lstStyle/>
          <a:p>
            <a:r>
              <a:rPr lang="en-US" dirty="0"/>
              <a:t>Very polar</a:t>
            </a:r>
          </a:p>
          <a:p>
            <a:r>
              <a:rPr lang="en-US" dirty="0"/>
              <a:t>High EN of Oxygen gives its polarity</a:t>
            </a:r>
          </a:p>
          <a:p>
            <a:r>
              <a:rPr lang="en-US" dirty="0"/>
              <a:t>Remember:</a:t>
            </a:r>
          </a:p>
          <a:p>
            <a:pPr lvl="1"/>
            <a:r>
              <a:rPr lang="en-US" dirty="0"/>
              <a:t>Length of O-H bond is 0.9 A</a:t>
            </a:r>
          </a:p>
          <a:p>
            <a:pPr lvl="1"/>
            <a:r>
              <a:rPr lang="en-US" dirty="0" err="1"/>
              <a:t>Andgle</a:t>
            </a:r>
            <a:r>
              <a:rPr lang="en-US" dirty="0"/>
              <a:t> between bonds is 104.5</a:t>
            </a:r>
          </a:p>
          <a:p>
            <a:pPr lvl="1"/>
            <a:r>
              <a:rPr lang="en-US" dirty="0"/>
              <a:t>Sp3 hybridized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b="1" dirty="0">
                <a:sym typeface="Wingdings" panose="05000000000000000000" pitchFamily="2" charset="2"/>
              </a:rPr>
              <a:t>electron configuration is tetrahedral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sz="1800" dirty="0" err="1">
                <a:sym typeface="Wingdings" panose="05000000000000000000" pitchFamily="2" charset="2"/>
              </a:rPr>
              <a:t>geometeric</a:t>
            </a:r>
            <a:r>
              <a:rPr lang="en-US" sz="1800" dirty="0">
                <a:sym typeface="Wingdings" panose="05000000000000000000" pitchFamily="2" charset="2"/>
              </a:rPr>
              <a:t> configuration is bent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52" y="2289523"/>
            <a:ext cx="5410955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831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NET DIPOLES AND WATER’S DISSOLVING ABILITY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Charged solutes can be stabilized by water solvent</a:t>
            </a:r>
          </a:p>
          <a:p>
            <a:pPr lvl="1"/>
            <a:r>
              <a:rPr lang="en-US" dirty="0"/>
              <a:t>For this to happen, the dipole-ion interaction must be stronger than the ion-ion interactions </a:t>
            </a:r>
            <a:r>
              <a:rPr lang="en-US" dirty="0">
                <a:sym typeface="Wingdings" panose="05000000000000000000" pitchFamily="2" charset="2"/>
              </a:rPr>
              <a:t> therefore forms a hydration shell around the salts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330268"/>
            <a:ext cx="3732437" cy="2527945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048" y="3330268"/>
            <a:ext cx="5338341" cy="290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2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H-BONDING OF WATER **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615609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One H2O molecule can associate with 4 other H2O </a:t>
            </a:r>
            <a:r>
              <a:rPr lang="en-US" dirty="0" err="1"/>
              <a:t>mol</a:t>
            </a:r>
            <a:r>
              <a:rPr lang="en-US" dirty="0"/>
              <a:t> in a tetrahedral manner</a:t>
            </a:r>
          </a:p>
          <a:p>
            <a:r>
              <a:rPr lang="en-US" dirty="0"/>
              <a:t>In ice </a:t>
            </a:r>
            <a:r>
              <a:rPr lang="en-US" dirty="0">
                <a:sym typeface="Wingdings" panose="05000000000000000000" pitchFamily="2" charset="2"/>
              </a:rPr>
              <a:t> water expands to a crystalline form, rather </a:t>
            </a:r>
            <a:r>
              <a:rPr lang="en-US" dirty="0" err="1">
                <a:sym typeface="Wingdings" panose="05000000000000000000" pitchFamily="2" charset="2"/>
              </a:rPr>
              <a:t>thanthe</a:t>
            </a:r>
            <a:r>
              <a:rPr lang="en-US" dirty="0">
                <a:sym typeface="Wingdings" panose="05000000000000000000" pitchFamily="2" charset="2"/>
              </a:rPr>
              <a:t> dynamic property it holds in liquid water. This forces it to create static H-bonds in the tetrahedral manner observes</a:t>
            </a:r>
          </a:p>
          <a:p>
            <a:r>
              <a:rPr lang="en-US" dirty="0">
                <a:sym typeface="Wingdings" panose="05000000000000000000" pitchFamily="2" charset="2"/>
              </a:rPr>
              <a:t>In liquid  the bonds are very dynamic and yield a net H-bonding interaction of 3.4 per </a:t>
            </a:r>
            <a:r>
              <a:rPr lang="en-US" dirty="0" err="1">
                <a:sym typeface="Wingdings" panose="05000000000000000000" pitchFamily="2" charset="2"/>
              </a:rPr>
              <a:t>mol</a:t>
            </a:r>
            <a:endParaRPr lang="en-US" dirty="0">
              <a:sym typeface="Wingdings" panose="05000000000000000000" pitchFamily="2" charset="2"/>
            </a:endParaRP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858" y="2112625"/>
            <a:ext cx="5908142" cy="377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054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BIOMOLECULE INTERACTIONS ARE MEDIATE BY 4 TYPES OF NON-COVALENT BONDS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These are responsible for the overall shape and interaction among biomolecules and can be modified by thermal energy aka heat</a:t>
            </a:r>
          </a:p>
          <a:p>
            <a:r>
              <a:rPr lang="en-US" dirty="0"/>
              <a:t>1. Electrostatic</a:t>
            </a:r>
          </a:p>
          <a:p>
            <a:r>
              <a:rPr lang="en-US" dirty="0"/>
              <a:t>2. H-Bonding</a:t>
            </a:r>
          </a:p>
          <a:p>
            <a:r>
              <a:rPr lang="en-US" dirty="0"/>
              <a:t>3. VDW</a:t>
            </a:r>
          </a:p>
          <a:p>
            <a:r>
              <a:rPr lang="en-US" dirty="0"/>
              <a:t>4.Hydrophobic effect (not an actual bond)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48723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1.Electrostatic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Governed by coulombs law </a:t>
            </a:r>
            <a:r>
              <a:rPr lang="en-US" dirty="0">
                <a:sym typeface="Wingdings" panose="05000000000000000000" pitchFamily="2" charset="2"/>
              </a:rPr>
              <a:t> the closer the </a:t>
            </a:r>
            <a:r>
              <a:rPr lang="en-US" dirty="0" err="1">
                <a:sym typeface="Wingdings" panose="05000000000000000000" pitchFamily="2" charset="2"/>
              </a:rPr>
              <a:t>moelcules</a:t>
            </a:r>
            <a:r>
              <a:rPr lang="en-US" dirty="0">
                <a:sym typeface="Wingdings" panose="05000000000000000000" pitchFamily="2" charset="2"/>
              </a:rPr>
              <a:t> … to a degree, the stronger the bond  Dielectric constant D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D refers to the shielding effect of electrons on the positive nucleus of an atom. It is a property of the medium in which the molecule sits in.  the permeability of the charge across that medium.</a:t>
            </a:r>
          </a:p>
          <a:p>
            <a:r>
              <a:rPr lang="en-US" dirty="0">
                <a:sym typeface="Wingdings" panose="05000000000000000000" pitchFamily="2" charset="2"/>
              </a:rPr>
              <a:t>The emphasis is on radius</a:t>
            </a:r>
          </a:p>
          <a:p>
            <a:r>
              <a:rPr lang="en-US" dirty="0">
                <a:sym typeface="Wingdings" panose="05000000000000000000" pitchFamily="2" charset="2"/>
              </a:rPr>
              <a:t>Responsible for salt linkages</a:t>
            </a:r>
          </a:p>
          <a:p>
            <a:r>
              <a:rPr lang="en-US" dirty="0">
                <a:sym typeface="Wingdings" panose="05000000000000000000" pitchFamily="2" charset="2"/>
              </a:rPr>
              <a:t>Optimal distance is 2.8 A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165" y="4001294"/>
            <a:ext cx="3791479" cy="176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107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H-Bonding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Must be a highly polarized molecule </a:t>
            </a:r>
            <a:r>
              <a:rPr lang="en-US" dirty="0">
                <a:sym typeface="Wingdings" panose="05000000000000000000" pitchFamily="2" charset="2"/>
              </a:rPr>
              <a:t> refer to net dipoles slide</a:t>
            </a:r>
          </a:p>
          <a:p>
            <a:r>
              <a:rPr lang="en-US" dirty="0">
                <a:sym typeface="Wingdings" panose="05000000000000000000" pitchFamily="2" charset="2"/>
              </a:rPr>
              <a:t>H-donor  must be polarized enough </a:t>
            </a:r>
            <a:r>
              <a:rPr lang="en-US" dirty="0" err="1">
                <a:sym typeface="Wingdings" panose="05000000000000000000" pitchFamily="2" charset="2"/>
              </a:rPr>
              <a:t>topull</a:t>
            </a:r>
            <a:r>
              <a:rPr lang="en-US" dirty="0">
                <a:sym typeface="Wingdings" panose="05000000000000000000" pitchFamily="2" charset="2"/>
              </a:rPr>
              <a:t> electrons (e-) away from H  weakly acidic</a:t>
            </a:r>
          </a:p>
          <a:p>
            <a:r>
              <a:rPr lang="en-US" dirty="0">
                <a:sym typeface="Wingdings" panose="05000000000000000000" pitchFamily="2" charset="2"/>
              </a:rPr>
              <a:t>H-acceptor must have a good lone pair (LP) of e-  weakly basic</a:t>
            </a:r>
          </a:p>
          <a:p>
            <a:r>
              <a:rPr lang="en-US" dirty="0">
                <a:sym typeface="Wingdings" panose="05000000000000000000" pitchFamily="2" charset="2"/>
              </a:rPr>
              <a:t>VERY STRONG ANDLE DEPENDENCE </a:t>
            </a:r>
          </a:p>
          <a:p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448" y="4284843"/>
            <a:ext cx="6516009" cy="234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897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LECTURE 2	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IMF</a:t>
            </a:r>
          </a:p>
          <a:p>
            <a:r>
              <a:rPr lang="en-US" dirty="0"/>
              <a:t>Acids and Bases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958831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VAN DER WAALS ATTRACTIONS (VDW)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 that are non-ionic and non-</a:t>
            </a:r>
            <a:r>
              <a:rPr lang="en-US" dirty="0" err="1"/>
              <a:t>Hbonding</a:t>
            </a:r>
            <a:r>
              <a:rPr lang="en-US" dirty="0"/>
              <a:t> interactions</a:t>
            </a:r>
          </a:p>
          <a:p>
            <a:r>
              <a:rPr lang="en-US" dirty="0"/>
              <a:t>London forces are categorized under this AKA dipole moment attractions… </a:t>
            </a:r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Induced dipole by properties of the atom/molecule result in a polarized moment between two atoms </a:t>
            </a:r>
            <a:r>
              <a:rPr lang="en-US" dirty="0">
                <a:sym typeface="Wingdings" panose="05000000000000000000" pitchFamily="2" charset="2"/>
              </a:rPr>
              <a:t> enough to generate a transient attraction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endParaRPr lang="en-US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749" y="4087903"/>
            <a:ext cx="3715202" cy="2393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484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VDW CONTROLLING FACTORS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Large/small atoms</a:t>
            </a:r>
          </a:p>
          <a:p>
            <a:pPr lvl="1"/>
            <a:r>
              <a:rPr lang="en-US" dirty="0"/>
              <a:t>Larger atoms provide more surface for polarizability, therefore stronger VDW attraction</a:t>
            </a:r>
          </a:p>
          <a:p>
            <a:pPr lvl="1"/>
            <a:r>
              <a:rPr lang="en-US" dirty="0"/>
              <a:t>Smaller have less chance of polarizing electrons</a:t>
            </a:r>
          </a:p>
          <a:p>
            <a:r>
              <a:rPr lang="en-US" dirty="0"/>
              <a:t>Packing of molecules</a:t>
            </a:r>
          </a:p>
          <a:p>
            <a:pPr lvl="1"/>
            <a:r>
              <a:rPr lang="en-US" dirty="0"/>
              <a:t>Linear is much more closely packed than branched </a:t>
            </a:r>
          </a:p>
          <a:p>
            <a:pPr lvl="1"/>
            <a:r>
              <a:rPr lang="en-US" dirty="0"/>
              <a:t>Thing of saturated vs polyunsaturated FA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47229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ION-DIPOLE VS DIPOLE-DIPOLE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039" y="1825625"/>
            <a:ext cx="6535922" cy="4351338"/>
          </a:xfr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100474685"/>
              </p:ext>
            </p:extLst>
          </p:nvPr>
        </p:nvGraphicFramePr>
        <p:xfrm>
          <a:off x="0" y="3498574"/>
          <a:ext cx="2478157" cy="2981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417079745"/>
              </p:ext>
            </p:extLst>
          </p:nvPr>
        </p:nvGraphicFramePr>
        <p:xfrm>
          <a:off x="-1" y="1239078"/>
          <a:ext cx="2478157" cy="2981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466456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DIELECTRIC CONSTANTS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8226"/>
            <a:ext cx="5509591" cy="479873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This is a unit-less number administered to common solvents dictating the degree at which they can stabilize a charge</a:t>
            </a:r>
          </a:p>
          <a:p>
            <a:r>
              <a:rPr lang="en-US" dirty="0"/>
              <a:t>Higher number means greater stabilization ability</a:t>
            </a:r>
          </a:p>
          <a:p>
            <a:r>
              <a:rPr lang="en-US" dirty="0"/>
              <a:t>Impacted by dipole moments in the molecular solvent</a:t>
            </a:r>
          </a:p>
          <a:p>
            <a:r>
              <a:rPr lang="en-US" dirty="0"/>
              <a:t>Note that H2O has a high DE constant </a:t>
            </a:r>
            <a:r>
              <a:rPr lang="en-US" dirty="0">
                <a:sym typeface="Wingdings" panose="05000000000000000000" pitchFamily="2" charset="2"/>
              </a:rPr>
              <a:t> meaning it is able to weaken the other non-covalent forces holding the compound together  enough to form a hydration shell to dissolve it  this is why polymerization often </a:t>
            </a:r>
            <a:r>
              <a:rPr lang="en-US" dirty="0" err="1">
                <a:sym typeface="Wingdings" panose="05000000000000000000" pitchFamily="2" charset="2"/>
              </a:rPr>
              <a:t>exclused</a:t>
            </a:r>
            <a:r>
              <a:rPr lang="en-US" dirty="0">
                <a:sym typeface="Wingdings" panose="05000000000000000000" pitchFamily="2" charset="2"/>
              </a:rPr>
              <a:t> H2O  to avoid decomposition </a:t>
            </a:r>
            <a:r>
              <a:rPr lang="en-US" dirty="0"/>
              <a:t> 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696" y="1371265"/>
            <a:ext cx="6006304" cy="2665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45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HYDROPHOBIC INTERACTIONS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8790"/>
            <a:ext cx="10515600" cy="4351338"/>
          </a:xfrm>
        </p:spPr>
        <p:txBody>
          <a:bodyPr/>
          <a:lstStyle/>
          <a:p>
            <a:r>
              <a:rPr lang="en-US" dirty="0"/>
              <a:t>Non-polar groups cluster together in a unified response to their repulsion to water/polar solvents. </a:t>
            </a:r>
          </a:p>
          <a:p>
            <a:r>
              <a:rPr lang="en-US" dirty="0"/>
              <a:t>This is not due to cohesive nature of NP compound, but to Polar solvent’s repulsion factor AKA hydrophobic collapse</a:t>
            </a:r>
          </a:p>
          <a:p>
            <a:r>
              <a:rPr lang="en-US" dirty="0"/>
              <a:t>Water tries to reduce SA taken up of NP compound therefore they aggregate</a:t>
            </a:r>
          </a:p>
          <a:p>
            <a:r>
              <a:rPr lang="en-US" dirty="0"/>
              <a:t>H-bond is so strong that to conserve it’s nature </a:t>
            </a:r>
            <a:r>
              <a:rPr lang="en-US" dirty="0">
                <a:sym typeface="Wingdings" panose="05000000000000000000" pitchFamily="2" charset="2"/>
              </a:rPr>
              <a:t> NP are forced together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161" y="4612323"/>
            <a:ext cx="3191404" cy="2095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446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REMEMBEER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HYDROPHOBIC EFFECT VS HBONDING is a major driving force in </a:t>
            </a:r>
            <a:r>
              <a:rPr lang="en-US" dirty="0" err="1"/>
              <a:t>biopolymerization</a:t>
            </a:r>
            <a:r>
              <a:rPr lang="en-US" dirty="0"/>
              <a:t> </a:t>
            </a:r>
          </a:p>
          <a:p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 err="1">
                <a:sym typeface="Wingdings" panose="05000000000000000000" pitchFamily="2" charset="2"/>
              </a:rPr>
              <a:t>Destabalizing</a:t>
            </a:r>
            <a:r>
              <a:rPr lang="en-US" dirty="0">
                <a:sym typeface="Wingdings" panose="05000000000000000000" pitchFamily="2" charset="2"/>
              </a:rPr>
              <a:t> H-bonds within the polar solution results in a disrupted solvation shell, around the NP compounds, this is propagated over multiple layers  to reduce this it increases entropy slightly, but reduce enthalpy significantly to achieve a low energy form of an aggregated NP substance in water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endParaRPr lang="en-US" dirty="0">
              <a:sym typeface="Wingdings" panose="05000000000000000000" pitchFamily="2" charset="2"/>
            </a:endParaRPr>
          </a:p>
          <a:p>
            <a:r>
              <a:rPr lang="en-US" dirty="0">
                <a:sym typeface="Wingdings" panose="05000000000000000000" pitchFamily="2" charset="2"/>
              </a:rPr>
              <a:t>THIS ISN’T THAT IMPORTANT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263974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MEMORIZE THESE NUMBERS JUST INCASE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064" y="1825625"/>
            <a:ext cx="6413872" cy="4351338"/>
          </a:xfrm>
        </p:spPr>
      </p:pic>
    </p:spTree>
    <p:extLst>
      <p:ext uri="{BB962C8B-B14F-4D97-AF65-F5344CB8AC3E}">
        <p14:creationId xmlns:p14="http://schemas.microsoft.com/office/powerpoint/2010/main" val="19603666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ACID-BASE CHEMISTRY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FUNCTIONS OF AB IN THE BIOLOGICAL SYSTEM</a:t>
            </a:r>
          </a:p>
          <a:p>
            <a:pPr lvl="1"/>
            <a:r>
              <a:rPr lang="en-US" dirty="0"/>
              <a:t>Maintenance of internal ionic composition (homeostasis) </a:t>
            </a:r>
            <a:r>
              <a:rPr lang="en-US" dirty="0">
                <a:sym typeface="Wingdings" panose="05000000000000000000" pitchFamily="2" charset="2"/>
              </a:rPr>
              <a:t> pH is critical for structure and function of many biomolecules</a:t>
            </a:r>
          </a:p>
          <a:p>
            <a:r>
              <a:rPr lang="en-US" dirty="0">
                <a:sym typeface="Wingdings" panose="05000000000000000000" pitchFamily="2" charset="2"/>
              </a:rPr>
              <a:t>BRONSTED LOWRY ACIDS AND BASES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Acid  donates a proton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Base  accepts the protons</a:t>
            </a: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397" y="3839643"/>
            <a:ext cx="5266386" cy="247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3448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 DISSOCIATION CONSTANT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088" y="1690688"/>
            <a:ext cx="5569712" cy="4351338"/>
          </a:xfrm>
        </p:spPr>
      </p:pic>
      <p:sp>
        <p:nvSpPr>
          <p:cNvPr id="6" name="TextBox 5"/>
          <p:cNvSpPr txBox="1"/>
          <p:nvPr/>
        </p:nvSpPr>
        <p:spPr>
          <a:xfrm>
            <a:off x="838200" y="1590261"/>
            <a:ext cx="42241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WHAT IS THE CONCENTRAITON OF WATER IN SOLUTION?</a:t>
            </a:r>
          </a:p>
          <a:p>
            <a:endParaRPr lang="en-US" dirty="0"/>
          </a:p>
          <a:p>
            <a:r>
              <a:rPr lang="en-US" dirty="0"/>
              <a:t>DENSITY X MM </a:t>
            </a:r>
            <a:r>
              <a:rPr lang="en-US" dirty="0">
                <a:sym typeface="Wingdings" panose="05000000000000000000" pitchFamily="2" charset="2"/>
              </a:rPr>
              <a:t> g/L x g/</a:t>
            </a:r>
            <a:r>
              <a:rPr lang="en-US" dirty="0" err="1">
                <a:sym typeface="Wingdings" panose="05000000000000000000" pitchFamily="2" charset="2"/>
              </a:rPr>
              <a:t>mol</a:t>
            </a:r>
            <a:endParaRPr lang="en-US" dirty="0">
              <a:sym typeface="Wingdings" panose="05000000000000000000" pitchFamily="2" charset="2"/>
            </a:endParaRPr>
          </a:p>
          <a:p>
            <a:r>
              <a:rPr lang="en-US" dirty="0">
                <a:sym typeface="Wingdings" panose="05000000000000000000" pitchFamily="2" charset="2"/>
              </a:rPr>
              <a:t>1 / 18.02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r>
              <a:rPr lang="en-US" dirty="0">
                <a:sym typeface="Wingdings" panose="05000000000000000000" pitchFamily="2" charset="2"/>
              </a:rPr>
              <a:t> 55M</a:t>
            </a:r>
          </a:p>
        </p:txBody>
      </p:sp>
    </p:spTree>
    <p:extLst>
      <p:ext uri="{BB962C8B-B14F-4D97-AF65-F5344CB8AC3E}">
        <p14:creationId xmlns:p14="http://schemas.microsoft.com/office/powerpoint/2010/main" val="41421966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STRENGTH OF AN ACID </a:t>
            </a:r>
            <a:r>
              <a:rPr lang="en-US" dirty="0">
                <a:sym typeface="Wingdings" panose="05000000000000000000" pitchFamily="2" charset="2"/>
              </a:rPr>
              <a:t> QUALITATIVE MEASURE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STRONG ACIDS/BASES</a:t>
            </a:r>
          </a:p>
          <a:p>
            <a:pPr lvl="1"/>
            <a:r>
              <a:rPr lang="en-US" dirty="0"/>
              <a:t>Completely dissociative</a:t>
            </a:r>
          </a:p>
          <a:p>
            <a:r>
              <a:rPr lang="en-US" dirty="0"/>
              <a:t>WEAK A/B</a:t>
            </a:r>
          </a:p>
          <a:p>
            <a:pPr lvl="1"/>
            <a:r>
              <a:rPr lang="en-US" dirty="0"/>
              <a:t>Partially dissociative</a:t>
            </a:r>
          </a:p>
          <a:p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045" y="1825625"/>
            <a:ext cx="6906589" cy="40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210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STRENGTH OF A/B </a:t>
            </a:r>
            <a:r>
              <a:rPr lang="en-US" dirty="0">
                <a:sym typeface="Wingdings" panose="05000000000000000000" pitchFamily="2" charset="2"/>
              </a:rPr>
              <a:t> QUANTITATIVE MEASURE</a:t>
            </a:r>
            <a:endParaRPr lang="en-C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Acid dissociation reaction </a:t>
                </a:r>
              </a:p>
              <a:p>
                <a:pPr lvl="1"/>
                <a:r>
                  <a:rPr lang="en-US" dirty="0"/>
                  <a:t>Note </a:t>
                </a:r>
                <a:r>
                  <a:rPr lang="en-US" dirty="0">
                    <a:sym typeface="Wingdings" panose="05000000000000000000" pitchFamily="2" charset="2"/>
                  </a:rPr>
                  <a:t> </a:t>
                </a:r>
                <a:r>
                  <a:rPr lang="en-US" dirty="0" err="1">
                    <a:sym typeface="Wingdings" panose="05000000000000000000" pitchFamily="2" charset="2"/>
                  </a:rPr>
                  <a:t>pKa</a:t>
                </a:r>
                <a:r>
                  <a:rPr lang="en-US" dirty="0">
                    <a:sym typeface="Wingdings" panose="05000000000000000000" pitchFamily="2" charset="2"/>
                  </a:rPr>
                  <a:t> &gt;16 = strong base</a:t>
                </a:r>
                <a:r>
                  <a:rPr lang="en-CA" dirty="0">
                    <a:sym typeface="Wingdings" panose="05000000000000000000" pitchFamily="2" charset="2"/>
                  </a:rPr>
                  <a:t> 		</a:t>
                </a:r>
                <a:r>
                  <a:rPr lang="en-CA" dirty="0" err="1">
                    <a:sym typeface="Wingdings" panose="05000000000000000000" pitchFamily="2" charset="2"/>
                  </a:rPr>
                  <a:t>pKA</a:t>
                </a:r>
                <a:r>
                  <a:rPr lang="en-CA" dirty="0">
                    <a:sym typeface="Wingdings" panose="05000000000000000000" pitchFamily="2" charset="2"/>
                  </a:rPr>
                  <a:t> &lt;-2 = strong acid</a:t>
                </a:r>
              </a:p>
              <a:p>
                <a:pPr marL="457200" lvl="1" indent="0">
                  <a:buNone/>
                </a:pPr>
                <a:endParaRPr lang="en-US" dirty="0">
                  <a:sym typeface="Wingdings" panose="05000000000000000000" pitchFamily="2" charset="2"/>
                </a:endParaRPr>
              </a:p>
              <a:p>
                <a:pPr marL="457200" lvl="1" indent="0">
                  <a:buNone/>
                </a:pPr>
                <a:endParaRPr lang="en-US" dirty="0">
                  <a:sym typeface="Wingdings" panose="05000000000000000000" pitchFamily="2" charset="2"/>
                </a:endParaRP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𝐻𝐴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 ↔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  <m:t>𝐻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  <m:t>+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Wingdings" panose="05000000000000000000" pitchFamily="2" charset="2"/>
                        </a:rPr>
                        <m:t>+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  <m:t>−</m:t>
                          </m:r>
                        </m:sup>
                      </m:sSup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  <m:t>𝐾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  <m:t>𝑎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Wingdings" panose="05000000000000000000" pitchFamily="2" charset="2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Wingdings" panose="05000000000000000000" pitchFamily="2" charset="2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Wingdings" panose="05000000000000000000" pitchFamily="2" charset="2"/>
                                    </a:rPr>
                                    <m:t>𝐻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Wingdings" panose="05000000000000000000" pitchFamily="2" charset="2"/>
                                    </a:rPr>
                                    <m:t>+</m:t>
                                  </m:r>
                                </m:sup>
                              </m:sSup>
                            </m:e>
                          </m:d>
                          <m:d>
                            <m:dPr>
                              <m:begChr m:val="["/>
                              <m:endChr m:val="]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Wingdings" panose="05000000000000000000" pitchFamily="2" charset="2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Wingdings" panose="05000000000000000000" pitchFamily="2" charset="2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Wingdings" panose="05000000000000000000" pitchFamily="2" charset="2"/>
                                    </a:rPr>
                                    <m:t>−</m:t>
                                  </m:r>
                                </m:sup>
                              </m:sSup>
                            </m:e>
                          </m:d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𝐻𝐴</m:t>
                              </m:r>
                            </m:e>
                          </m:d>
                        </m:den>
                      </m:f>
                    </m:oMath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Wingdings" panose="05000000000000000000" pitchFamily="2" charset="2"/>
                        </a:rPr>
                        <m:t>𝑝𝐻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Wingdings" panose="05000000000000000000" pitchFamily="2" charset="2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Wingdings" panose="05000000000000000000" pitchFamily="2" charset="2"/>
                        </a:rPr>
                        <m:t>𝑝𝐾𝑎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Wingdings" panose="05000000000000000000" pitchFamily="2" charset="2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Wingdings" panose="05000000000000000000" pitchFamily="2" charset="2"/>
                            </a:rPr>
                          </m:ctrlPr>
                        </m:fPr>
                        <m:num>
                          <m:func>
                            <m:func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log</m:t>
                              </m:r>
                            </m:fNam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  </m:t>
                              </m:r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sym typeface="Wingdings" panose="05000000000000000000" pitchFamily="2" charset="2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Wingdings" panose="05000000000000000000" pitchFamily="2" charset="2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Wingdings" panose="05000000000000000000" pitchFamily="2" charset="2"/>
                                        </a:rPr>
                                        <m:t>𝐴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sym typeface="Wingdings" panose="05000000000000000000" pitchFamily="2" charset="2"/>
                                        </a:rPr>
                                        <m:t>−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func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sym typeface="Wingdings" panose="05000000000000000000" pitchFamily="2" charset="2"/>
                                </a:rPr>
                                <m:t>𝐻𝐴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en-US" b="0" dirty="0">
                  <a:ea typeface="Cambria Math" panose="02040503050406030204" pitchFamily="18" charset="0"/>
                  <a:sym typeface="Wingdings" panose="05000000000000000000" pitchFamily="2" charset="2"/>
                </a:endParaRPr>
              </a:p>
              <a:p>
                <a:pPr marL="457200" lvl="1" indent="0">
                  <a:buNone/>
                </a:pPr>
                <a:endParaRPr lang="en-US" dirty="0">
                  <a:sym typeface="Wingdings" panose="05000000000000000000" pitchFamily="2" charset="2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01054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DERVIING THE HH EQUATION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51" y="2319130"/>
            <a:ext cx="6123452" cy="3123114"/>
          </a:xfr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173" y="1690687"/>
            <a:ext cx="6149010" cy="447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8645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</a:t>
            </a:r>
            <a:r>
              <a:rPr lang="en-US" dirty="0" err="1"/>
              <a:t>Pka</a:t>
            </a:r>
            <a:r>
              <a:rPr lang="en-US" dirty="0"/>
              <a:t> MEAN?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pKa</a:t>
            </a:r>
            <a:r>
              <a:rPr lang="en-US" dirty="0"/>
              <a:t> is the midpoint of titration </a:t>
            </a:r>
            <a:r>
              <a:rPr lang="en-US" dirty="0">
                <a:sym typeface="Wingdings" panose="05000000000000000000" pitchFamily="2" charset="2"/>
              </a:rPr>
              <a:t> BCH loves mid point values in graphs  Tm, </a:t>
            </a:r>
            <a:r>
              <a:rPr lang="en-US" dirty="0" err="1">
                <a:sym typeface="Wingdings" panose="05000000000000000000" pitchFamily="2" charset="2"/>
              </a:rPr>
              <a:t>pKa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Kd</a:t>
            </a:r>
            <a:r>
              <a:rPr lang="en-US" dirty="0">
                <a:sym typeface="Wingdings" panose="05000000000000000000" pitchFamily="2" charset="2"/>
              </a:rPr>
              <a:t>, Km</a:t>
            </a:r>
          </a:p>
          <a:p>
            <a:r>
              <a:rPr lang="en-US" dirty="0">
                <a:sym typeface="Wingdings" panose="05000000000000000000" pitchFamily="2" charset="2"/>
              </a:rPr>
              <a:t>It is the pH at which the acid is half dissociated 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824" y="3614380"/>
            <a:ext cx="6201640" cy="2562583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053" y="3747753"/>
            <a:ext cx="3823107" cy="229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29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LECTURE 3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Buffers </a:t>
            </a:r>
          </a:p>
          <a:p>
            <a:r>
              <a:rPr lang="en-US" dirty="0"/>
              <a:t>Amino Acids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74744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BUFFERS ***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Buffers are solutions that are resistant to pH shifts with added A/B</a:t>
            </a:r>
          </a:p>
          <a:p>
            <a:r>
              <a:rPr lang="en-US" dirty="0"/>
              <a:t>Typically composed of a weak acid and its conjugate base</a:t>
            </a:r>
          </a:p>
          <a:p>
            <a:r>
              <a:rPr lang="en-US" dirty="0"/>
              <a:t>A solution of a weak acid with a pH near its </a:t>
            </a:r>
            <a:r>
              <a:rPr lang="en-US" dirty="0" err="1"/>
              <a:t>pKa</a:t>
            </a:r>
            <a:r>
              <a:rPr lang="en-US" dirty="0"/>
              <a:t> suggests that it has an equivalent amount of A- as HA</a:t>
            </a:r>
          </a:p>
          <a:p>
            <a:r>
              <a:rPr lang="en-US" dirty="0"/>
              <a:t>A weak acid is in its useful buffer range within 1 pH unit of its </a:t>
            </a:r>
            <a:r>
              <a:rPr lang="en-US" dirty="0" err="1"/>
              <a:t>pKa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remember this for AA section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79897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 QUESTION 1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221" y="2533562"/>
            <a:ext cx="7259452" cy="1004768"/>
          </a:xfrm>
        </p:spPr>
      </p:pic>
    </p:spTree>
    <p:extLst>
      <p:ext uri="{BB962C8B-B14F-4D97-AF65-F5344CB8AC3E}">
        <p14:creationId xmlns:p14="http://schemas.microsoft.com/office/powerpoint/2010/main" val="6002353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 THE RATIO USING HH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824" y="1825625"/>
            <a:ext cx="3582351" cy="4351338"/>
          </a:xfrm>
        </p:spPr>
      </p:pic>
    </p:spTree>
    <p:extLst>
      <p:ext uri="{BB962C8B-B14F-4D97-AF65-F5344CB8AC3E}">
        <p14:creationId xmlns:p14="http://schemas.microsoft.com/office/powerpoint/2010/main" val="7725797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 THE ABSOLUTE VALUES FOR A AND CB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787" y="1829291"/>
            <a:ext cx="3772426" cy="4344006"/>
          </a:xfrm>
        </p:spPr>
      </p:pic>
      <p:sp>
        <p:nvSpPr>
          <p:cNvPr id="6" name="TextBox 5"/>
          <p:cNvSpPr txBox="1"/>
          <p:nvPr/>
        </p:nvSpPr>
        <p:spPr>
          <a:xfrm>
            <a:off x="838200" y="1690688"/>
            <a:ext cx="2872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[A-] + [HA] = 0.1M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71886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FROM MT 1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would you prepare 4 liters of 0.45M acetate buffer at pH 4.57 starting with 1.5 M solution of acetic acid, a 2.0 M solution of </a:t>
            </a:r>
            <a:r>
              <a:rPr lang="en-US" dirty="0" err="1"/>
              <a:t>NaOH</a:t>
            </a:r>
            <a:r>
              <a:rPr lang="en-US" dirty="0"/>
              <a:t> and water? The </a:t>
            </a:r>
            <a:r>
              <a:rPr lang="en-US" dirty="0" err="1"/>
              <a:t>pKa</a:t>
            </a:r>
            <a:r>
              <a:rPr lang="en-US" dirty="0"/>
              <a:t> for acetic acid is 4.72.</a:t>
            </a:r>
          </a:p>
          <a:p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09192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583153"/>
            <a:ext cx="7115615" cy="4342460"/>
          </a:xfrm>
        </p:spPr>
      </p:pic>
    </p:spTree>
    <p:extLst>
      <p:ext uri="{BB962C8B-B14F-4D97-AF65-F5344CB8AC3E}">
        <p14:creationId xmlns:p14="http://schemas.microsoft.com/office/powerpoint/2010/main" val="17740390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AMINO ACIDS (AA)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20 standard Amino acids </a:t>
            </a:r>
            <a:r>
              <a:rPr lang="en-US" dirty="0">
                <a:sym typeface="Wingdings" panose="05000000000000000000" pitchFamily="2" charset="2"/>
              </a:rPr>
              <a:t> 3 main groups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Non-polar side chains</a:t>
            </a:r>
          </a:p>
          <a:p>
            <a:pPr lvl="2"/>
            <a:r>
              <a:rPr lang="en-US" dirty="0">
                <a:sym typeface="Wingdings" panose="05000000000000000000" pitchFamily="2" charset="2"/>
              </a:rPr>
              <a:t>Aromatic vs aliphatic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Polar UNCHARGED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Polar CHARGED</a:t>
            </a:r>
          </a:p>
          <a:p>
            <a:pPr lvl="2"/>
            <a:r>
              <a:rPr lang="en-US" dirty="0">
                <a:sym typeface="Wingdings" panose="05000000000000000000" pitchFamily="2" charset="2"/>
              </a:rPr>
              <a:t>Acid</a:t>
            </a:r>
          </a:p>
          <a:p>
            <a:pPr lvl="2"/>
            <a:r>
              <a:rPr lang="en-US" dirty="0">
                <a:sym typeface="Wingdings" panose="05000000000000000000" pitchFamily="2" charset="2"/>
              </a:rPr>
              <a:t>Base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069616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 TIME!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01888"/>
          </a:xfrm>
        </p:spPr>
        <p:txBody>
          <a:bodyPr/>
          <a:lstStyle/>
          <a:p>
            <a:r>
              <a:rPr lang="en-US" dirty="0"/>
              <a:t>Draw all non-polar aromatic amino acids with single letter and 3 letter name </a:t>
            </a:r>
            <a:r>
              <a:rPr lang="en-US" dirty="0">
                <a:sym typeface="Wingdings" panose="05000000000000000000" pitchFamily="2" charset="2"/>
              </a:rPr>
              <a:t> provide any relevant </a:t>
            </a:r>
            <a:r>
              <a:rPr lang="en-US" dirty="0" err="1">
                <a:sym typeface="Wingdings" panose="05000000000000000000" pitchFamily="2" charset="2"/>
              </a:rPr>
              <a:t>pKa’s</a:t>
            </a: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927" y="2603449"/>
            <a:ext cx="6464145" cy="425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095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 all charged polar AA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90669"/>
            <a:ext cx="4051048" cy="2685133"/>
          </a:xfr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762" y="1881808"/>
            <a:ext cx="4612886" cy="307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 NP aliphatic AA. Which are B-Branched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895" y="1690688"/>
            <a:ext cx="4723105" cy="2638343"/>
          </a:xfr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491" y="3193774"/>
            <a:ext cx="4748855" cy="27379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51374" y="1470991"/>
            <a:ext cx="3843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List any special characteristics</a:t>
            </a:r>
          </a:p>
          <a:p>
            <a:pPr marL="285750" indent="-285750">
              <a:buFontTx/>
              <a:buChar char="-"/>
            </a:pPr>
            <a:r>
              <a:rPr lang="en-US" dirty="0"/>
              <a:t>Secondary alpha AA</a:t>
            </a:r>
          </a:p>
          <a:p>
            <a:pPr marL="285750" indent="-285750">
              <a:buFontTx/>
              <a:buChar char="-"/>
            </a:pPr>
            <a:r>
              <a:rPr lang="en-US" dirty="0"/>
              <a:t>Achiral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6760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 all polar uncharged AA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4535217" cy="2984914"/>
          </a:xfr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729" y="1364432"/>
            <a:ext cx="4064782" cy="2611220"/>
          </a:xfrm>
          <a:prstGeom prst="rect">
            <a:avLst/>
          </a:prstGeom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729" y="3904146"/>
            <a:ext cx="2801906" cy="274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830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 TRIVIA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3. Identify which answer(s) has (have) only one letter codes for amino acids containing aromatic rings? </a:t>
            </a:r>
          </a:p>
          <a:p>
            <a:r>
              <a:rPr lang="en-US" dirty="0"/>
              <a:t>a. W, T, F </a:t>
            </a:r>
          </a:p>
          <a:p>
            <a:r>
              <a:rPr lang="en-US" dirty="0"/>
              <a:t>b. H, N, P </a:t>
            </a:r>
          </a:p>
          <a:p>
            <a:r>
              <a:rPr lang="en-US" dirty="0"/>
              <a:t>c. P, Y, W </a:t>
            </a:r>
          </a:p>
          <a:p>
            <a:r>
              <a:rPr lang="en-US" dirty="0"/>
              <a:t>d. H, W, Y </a:t>
            </a:r>
          </a:p>
          <a:p>
            <a:r>
              <a:rPr lang="en-US" dirty="0"/>
              <a:t>e. none of the above 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7195930" y="2955235"/>
            <a:ext cx="14312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d</a:t>
            </a:r>
            <a:endParaRPr lang="en-CA" sz="5400" dirty="0"/>
          </a:p>
        </p:txBody>
      </p:sp>
    </p:spTree>
    <p:extLst>
      <p:ext uri="{BB962C8B-B14F-4D97-AF65-F5344CB8AC3E}">
        <p14:creationId xmlns:p14="http://schemas.microsoft.com/office/powerpoint/2010/main" val="3122516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4. What is the </a:t>
            </a:r>
            <a:r>
              <a:rPr lang="en-US" dirty="0" err="1"/>
              <a:t>pKa</a:t>
            </a:r>
            <a:r>
              <a:rPr lang="en-US" dirty="0"/>
              <a:t> for the alpha amino group and carboxylic acid common to all amino acids? </a:t>
            </a:r>
          </a:p>
          <a:p>
            <a:r>
              <a:rPr lang="en-US" dirty="0"/>
              <a:t>a. 4.2 and 7.4 </a:t>
            </a:r>
          </a:p>
          <a:p>
            <a:r>
              <a:rPr lang="en-US" dirty="0"/>
              <a:t>b. 10.5 and 8.1 </a:t>
            </a:r>
          </a:p>
          <a:p>
            <a:r>
              <a:rPr lang="en-US" dirty="0"/>
              <a:t>c. 9.4 and 2.2 </a:t>
            </a:r>
          </a:p>
          <a:p>
            <a:r>
              <a:rPr lang="en-US" dirty="0"/>
              <a:t>d. 6.0 and 9.4 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7195930" y="2955235"/>
            <a:ext cx="14312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c</a:t>
            </a:r>
            <a:endParaRPr lang="en-CA" sz="5400" dirty="0"/>
          </a:p>
        </p:txBody>
      </p:sp>
    </p:spTree>
    <p:extLst>
      <p:ext uri="{BB962C8B-B14F-4D97-AF65-F5344CB8AC3E}">
        <p14:creationId xmlns:p14="http://schemas.microsoft.com/office/powerpoint/2010/main" val="224872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5. What non-covalent force can occur between the side chains of </a:t>
            </a:r>
            <a:r>
              <a:rPr lang="en-US" dirty="0" err="1"/>
              <a:t>Thr</a:t>
            </a:r>
            <a:r>
              <a:rPr lang="en-US" dirty="0"/>
              <a:t> and </a:t>
            </a:r>
            <a:r>
              <a:rPr lang="en-US" dirty="0" err="1"/>
              <a:t>Gln</a:t>
            </a:r>
            <a:r>
              <a:rPr lang="en-US" dirty="0"/>
              <a:t>? </a:t>
            </a:r>
          </a:p>
          <a:p>
            <a:r>
              <a:rPr lang="en-US" dirty="0"/>
              <a:t>a. electrostatic interactions </a:t>
            </a:r>
          </a:p>
          <a:p>
            <a:r>
              <a:rPr lang="en-US" dirty="0"/>
              <a:t>b. London Forces </a:t>
            </a:r>
          </a:p>
          <a:p>
            <a:r>
              <a:rPr lang="en-US" dirty="0"/>
              <a:t>c. dipole-ion interactions </a:t>
            </a:r>
          </a:p>
          <a:p>
            <a:r>
              <a:rPr lang="en-US" dirty="0"/>
              <a:t>d. hydrogen bonds 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8189843" y="3077964"/>
            <a:ext cx="14312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B &amp; d</a:t>
            </a:r>
            <a:endParaRPr lang="en-CA" sz="5400" dirty="0"/>
          </a:p>
        </p:txBody>
      </p:sp>
    </p:spTree>
    <p:extLst>
      <p:ext uri="{BB962C8B-B14F-4D97-AF65-F5344CB8AC3E}">
        <p14:creationId xmlns:p14="http://schemas.microsoft.com/office/powerpoint/2010/main" val="426026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7. What is the charge on the peptide NSFC at pH 10.5? </a:t>
            </a:r>
          </a:p>
          <a:p>
            <a:r>
              <a:rPr lang="en-US" dirty="0"/>
              <a:t>a. +2 </a:t>
            </a:r>
          </a:p>
          <a:p>
            <a:r>
              <a:rPr lang="en-US" dirty="0"/>
              <a:t>b. +1 </a:t>
            </a:r>
          </a:p>
          <a:p>
            <a:r>
              <a:rPr lang="en-US" dirty="0"/>
              <a:t>c. 0 </a:t>
            </a:r>
          </a:p>
          <a:p>
            <a:r>
              <a:rPr lang="en-US" dirty="0"/>
              <a:t>d. -1 </a:t>
            </a:r>
          </a:p>
          <a:p>
            <a:r>
              <a:rPr lang="en-US" dirty="0"/>
              <a:t>e. -2 </a:t>
            </a:r>
          </a:p>
          <a:p>
            <a:r>
              <a:rPr lang="en-US" dirty="0"/>
              <a:t>8. What is the charge on the peptide NCWDA at pH 7.0? </a:t>
            </a:r>
          </a:p>
          <a:p>
            <a:r>
              <a:rPr lang="en-US" dirty="0"/>
              <a:t>a. +2 </a:t>
            </a:r>
          </a:p>
          <a:p>
            <a:r>
              <a:rPr lang="en-US" dirty="0"/>
              <a:t>b. +1 </a:t>
            </a:r>
          </a:p>
          <a:p>
            <a:r>
              <a:rPr lang="en-US" dirty="0"/>
              <a:t>c. 0 </a:t>
            </a:r>
          </a:p>
          <a:p>
            <a:r>
              <a:rPr lang="en-US" dirty="0"/>
              <a:t>d. -1 </a:t>
            </a:r>
          </a:p>
          <a:p>
            <a:r>
              <a:rPr lang="en-US" dirty="0"/>
              <a:t>e. -2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8136835" y="2491408"/>
            <a:ext cx="14312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E &amp; d</a:t>
            </a:r>
            <a:endParaRPr lang="en-CA" sz="5400" dirty="0"/>
          </a:p>
        </p:txBody>
      </p:sp>
    </p:spTree>
    <p:extLst>
      <p:ext uri="{BB962C8B-B14F-4D97-AF65-F5344CB8AC3E}">
        <p14:creationId xmlns:p14="http://schemas.microsoft.com/office/powerpoint/2010/main" val="1674885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12. The charge of the peptide WREK at pH 8 is 0. T or F</a:t>
            </a:r>
          </a:p>
          <a:p>
            <a:r>
              <a:rPr lang="en-CA" dirty="0"/>
              <a:t>13. The peptide </a:t>
            </a:r>
            <a:r>
              <a:rPr lang="en-CA" dirty="0" err="1"/>
              <a:t>Phe</a:t>
            </a:r>
            <a:r>
              <a:rPr lang="en-CA" dirty="0"/>
              <a:t>-</a:t>
            </a:r>
            <a:r>
              <a:rPr lang="en-CA" dirty="0" err="1"/>
              <a:t>Trp</a:t>
            </a:r>
            <a:r>
              <a:rPr lang="en-CA" dirty="0"/>
              <a:t>-</a:t>
            </a:r>
            <a:r>
              <a:rPr lang="en-CA" dirty="0" err="1"/>
              <a:t>Cys</a:t>
            </a:r>
            <a:r>
              <a:rPr lang="en-CA" dirty="0"/>
              <a:t>-</a:t>
            </a:r>
            <a:r>
              <a:rPr lang="en-CA" dirty="0" err="1"/>
              <a:t>Leu</a:t>
            </a:r>
            <a:r>
              <a:rPr lang="en-CA" dirty="0"/>
              <a:t>-</a:t>
            </a:r>
            <a:r>
              <a:rPr lang="en-CA" dirty="0" err="1"/>
              <a:t>Asn</a:t>
            </a:r>
            <a:r>
              <a:rPr lang="en-CA" dirty="0"/>
              <a:t>-Val contains 2 beta branched amino acids. T or F</a:t>
            </a: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066" y="3117954"/>
            <a:ext cx="6077798" cy="345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37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13. Draw the structure of and give the name, 3 letter code and 1 letter code for up to two amino acids that would be ideal for making a buffer at pH 4.5.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005" y="3458817"/>
            <a:ext cx="3625302" cy="235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144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49" y="251791"/>
            <a:ext cx="9034901" cy="5378548"/>
          </a:xfrm>
        </p:spPr>
      </p:pic>
    </p:spTree>
    <p:extLst>
      <p:ext uri="{BB962C8B-B14F-4D97-AF65-F5344CB8AC3E}">
        <p14:creationId xmlns:p14="http://schemas.microsoft.com/office/powerpoint/2010/main" val="32862492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548" y="2029344"/>
            <a:ext cx="6658904" cy="3943900"/>
          </a:xfrm>
        </p:spPr>
      </p:pic>
    </p:spTree>
    <p:extLst>
      <p:ext uri="{BB962C8B-B14F-4D97-AF65-F5344CB8AC3E}">
        <p14:creationId xmlns:p14="http://schemas.microsoft.com/office/powerpoint/2010/main" val="12504507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Draw the structures, give the three letter codes, and give the 1 letter codes for the three charged basic proteinogenic amino acids. Provide the </a:t>
            </a:r>
            <a:r>
              <a:rPr lang="en-US" dirty="0" err="1"/>
              <a:t>pKas</a:t>
            </a:r>
            <a:r>
              <a:rPr lang="en-US" dirty="0"/>
              <a:t> for their side chain </a:t>
            </a:r>
            <a:r>
              <a:rPr lang="en-US" dirty="0" err="1"/>
              <a:t>ionizable</a:t>
            </a:r>
            <a:r>
              <a:rPr lang="en-US" dirty="0"/>
              <a:t> groups.</a:t>
            </a:r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102" y="3648782"/>
            <a:ext cx="4629796" cy="173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51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19. Draw the 2 amino acids with </a:t>
            </a:r>
            <a:r>
              <a:rPr lang="en-US" dirty="0" err="1"/>
              <a:t>ionisable</a:t>
            </a:r>
            <a:r>
              <a:rPr lang="en-US" dirty="0"/>
              <a:t> side chains that are neutral at pH 5. Give the side chain </a:t>
            </a:r>
            <a:r>
              <a:rPr lang="en-US" dirty="0" err="1"/>
              <a:t>pKas</a:t>
            </a:r>
            <a:r>
              <a:rPr lang="en-US" dirty="0"/>
              <a:t>. </a:t>
            </a:r>
          </a:p>
          <a:p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887" y="3125866"/>
            <a:ext cx="4208179" cy="2675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15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21 A. Draw the structure of the heptapeptide shown below at pH 7.4. Isoleucine-Serine-Tryptophan- Asparagine- Glycine-Proline-Methionine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9055859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44" y="1179444"/>
            <a:ext cx="7338182" cy="4166100"/>
          </a:xfrm>
        </p:spPr>
      </p:pic>
    </p:spTree>
    <p:extLst>
      <p:ext uri="{BB962C8B-B14F-4D97-AF65-F5344CB8AC3E}">
        <p14:creationId xmlns:p14="http://schemas.microsoft.com/office/powerpoint/2010/main" val="375441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LECTURE 4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Amino Acids</a:t>
            </a:r>
          </a:p>
          <a:p>
            <a:r>
              <a:rPr lang="en-US" dirty="0"/>
              <a:t>Nucleic Acids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4398523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Expectations 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869" y="1282285"/>
            <a:ext cx="7237415" cy="4907269"/>
          </a:xfrm>
        </p:spPr>
      </p:pic>
    </p:spTree>
    <p:extLst>
      <p:ext uri="{BB962C8B-B14F-4D97-AF65-F5344CB8AC3E}">
        <p14:creationId xmlns:p14="http://schemas.microsoft.com/office/powerpoint/2010/main" val="90369444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Nucleic acids we will revisit near the end of the PPT presentation </a:t>
            </a:r>
          </a:p>
          <a:p>
            <a:r>
              <a:rPr lang="en-US" dirty="0"/>
              <a:t>For now </a:t>
            </a:r>
          </a:p>
          <a:p>
            <a:r>
              <a:rPr lang="en-US" dirty="0"/>
              <a:t>Nucleoside = Base+ Sugar</a:t>
            </a:r>
          </a:p>
          <a:p>
            <a:r>
              <a:rPr lang="en-US" dirty="0"/>
              <a:t>Nucleotide = Base + Sugar + Phosphate</a:t>
            </a:r>
          </a:p>
          <a:p>
            <a:r>
              <a:rPr lang="en-US" dirty="0"/>
              <a:t>Anomeric carbon is one bound to multiple EN atoms ex) O or N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237265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PRACTICE!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Draw Guanine and Adenine + at least one tautomer</a:t>
            </a:r>
          </a:p>
          <a:p>
            <a:r>
              <a:rPr lang="en-US" dirty="0"/>
              <a:t>Draw all </a:t>
            </a:r>
            <a:r>
              <a:rPr lang="en-US" dirty="0" err="1"/>
              <a:t>pyrimdines</a:t>
            </a:r>
            <a:r>
              <a:rPr lang="en-US" dirty="0"/>
              <a:t> + at least one tautomer </a:t>
            </a:r>
            <a:r>
              <a:rPr lang="en-US" dirty="0">
                <a:sym typeface="Wingdings" panose="05000000000000000000" pitchFamily="2" charset="2"/>
              </a:rPr>
              <a:t> which is only in DNA and which is only in RNA?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946410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15" y="2183434"/>
            <a:ext cx="6544205" cy="4351338"/>
          </a:xfr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76" y="365125"/>
            <a:ext cx="4538415" cy="317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45109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 C bound to G or A bound to T</a:t>
            </a:r>
            <a:endParaRPr lang="en-CA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019" y="1825625"/>
            <a:ext cx="5949962" cy="4351338"/>
          </a:xfrm>
        </p:spPr>
      </p:pic>
    </p:spTree>
    <p:extLst>
      <p:ext uri="{BB962C8B-B14F-4D97-AF65-F5344CB8AC3E}">
        <p14:creationId xmlns:p14="http://schemas.microsoft.com/office/powerpoint/2010/main" val="333965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6. Which bases pair together in DNA? </a:t>
            </a:r>
          </a:p>
          <a:p>
            <a:r>
              <a:rPr lang="en-US" dirty="0"/>
              <a:t>a. Guanine and Cysteine </a:t>
            </a:r>
          </a:p>
          <a:p>
            <a:r>
              <a:rPr lang="en-US" dirty="0"/>
              <a:t>b. Thymine and Adenine </a:t>
            </a:r>
          </a:p>
          <a:p>
            <a:r>
              <a:rPr lang="en-US" dirty="0"/>
              <a:t>c. Adenine and Uracil </a:t>
            </a:r>
          </a:p>
          <a:p>
            <a:r>
              <a:rPr lang="en-US" dirty="0"/>
              <a:t>d. Guanine and Adenine</a:t>
            </a:r>
          </a:p>
          <a:p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521" y="4549529"/>
            <a:ext cx="6496957" cy="176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2240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and B</a:t>
            </a:r>
          </a:p>
          <a:p>
            <a:endParaRPr lang="en-CA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337" y="2676420"/>
            <a:ext cx="6087325" cy="150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10498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14. RNA and DNA are stereoisomers of each other. </a:t>
            </a:r>
          </a:p>
          <a:p>
            <a:r>
              <a:rPr lang="en-US" dirty="0"/>
              <a:t>True False If false, explain why.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3143762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False. </a:t>
            </a:r>
          </a:p>
          <a:p>
            <a:r>
              <a:rPr lang="en-US" dirty="0"/>
              <a:t>They are not stereoisomers or isomers at all. They have different molecular formulas.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8709852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Draw the sugar from RNA and the enantiomer of the sugar from DNA. </a:t>
            </a:r>
          </a:p>
          <a:p>
            <a:r>
              <a:rPr lang="en-US" dirty="0"/>
              <a:t>Draw the structure of adenosine monophosphate hydrogen bonded to thymine monophosphate.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5232747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97" y="656050"/>
            <a:ext cx="6870254" cy="2418453"/>
          </a:xfr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214" y="2895048"/>
            <a:ext cx="5455325" cy="378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951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2061</Words>
  <Application>Microsoft Office PowerPoint</Application>
  <PresentationFormat>Widescreen</PresentationFormat>
  <Paragraphs>236</Paragraphs>
  <Slides>64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0" baseType="lpstr">
      <vt:lpstr>Arial</vt:lpstr>
      <vt:lpstr>Calibri</vt:lpstr>
      <vt:lpstr>Calibri Light</vt:lpstr>
      <vt:lpstr>Cambria Math</vt:lpstr>
      <vt:lpstr>Wingdings</vt:lpstr>
      <vt:lpstr>Office Theme</vt:lpstr>
      <vt:lpstr>BCH2333 GIANT REVIEW</vt:lpstr>
      <vt:lpstr>LECTURE 1</vt:lpstr>
      <vt:lpstr>WHAT IS BIOCHEM</vt:lpstr>
      <vt:lpstr>PRIMORDIAL EARTH  HALDANE HYPOTHESIS</vt:lpstr>
      <vt:lpstr>UREY AND MILLER EXPERIMENT</vt:lpstr>
      <vt:lpstr>CHEMICAL EVOLUTION AND RNA WORLD HYPOTHESIS</vt:lpstr>
      <vt:lpstr>RNA WORLD HYPOTHSIS  DNA AND PROTEINS</vt:lpstr>
      <vt:lpstr>CELLS ARE COMPLEX, HOW CAN WE UNDERSTAND THEM?</vt:lpstr>
      <vt:lpstr>PROPERTIES OF WATER **</vt:lpstr>
      <vt:lpstr>NET DIPOLES AND WATER’S DISSOLVING ABILITY</vt:lpstr>
      <vt:lpstr>H-BONDING OF WATER **</vt:lpstr>
      <vt:lpstr>BIOMOLECULE INTERACTIONS ARE MEDIATE BY 4 TYPES OF NON-COVALENT BONDS</vt:lpstr>
      <vt:lpstr>1.Electrostatic</vt:lpstr>
      <vt:lpstr>H-Bonding</vt:lpstr>
      <vt:lpstr>LECTURE 2 </vt:lpstr>
      <vt:lpstr>VAN DER WAALS ATTRACTIONS (VDW)</vt:lpstr>
      <vt:lpstr>VDW CONTROLLING FACTORS</vt:lpstr>
      <vt:lpstr>ION-DIPOLE VS DIPOLE-DIPOLE</vt:lpstr>
      <vt:lpstr>DIELECTRIC CONSTANTS</vt:lpstr>
      <vt:lpstr>HYDROPHOBIC INTERACTIONS</vt:lpstr>
      <vt:lpstr>REMEMBEER</vt:lpstr>
      <vt:lpstr>MEMORIZE THESE NUMBERS JUST INCASE</vt:lpstr>
      <vt:lpstr>ACID-BASE CHEMISTRY</vt:lpstr>
      <vt:lpstr>WATER DISSOCIATION CONSTANT</vt:lpstr>
      <vt:lpstr>STRENGTH OF AN ACID  QUALITATIVE MEASURE</vt:lpstr>
      <vt:lpstr>STRENGTH OF A/B  QUANTITATIVE MEASURE</vt:lpstr>
      <vt:lpstr>DERVIING THE HH EQUATION</vt:lpstr>
      <vt:lpstr>WHAT DOES Pka MEAN?</vt:lpstr>
      <vt:lpstr>LECTURE 3</vt:lpstr>
      <vt:lpstr>BUFFERS ***</vt:lpstr>
      <vt:lpstr>PRACTICE QUESTION 1</vt:lpstr>
      <vt:lpstr>FIND THE RATIO USING HH</vt:lpstr>
      <vt:lpstr>FIND THE ABSOLUTE VALUES FOR A AND CB</vt:lpstr>
      <vt:lpstr>QUESTION FROM MT 1</vt:lpstr>
      <vt:lpstr>SOLUTION</vt:lpstr>
      <vt:lpstr>AMINO ACIDS (AA) </vt:lpstr>
      <vt:lpstr>PRACTICE TIME!</vt:lpstr>
      <vt:lpstr>Draw all charged polar AA</vt:lpstr>
      <vt:lpstr>Draw NP aliphatic AA. Which are B-Branched</vt:lpstr>
      <vt:lpstr>Draw all polar uncharged AA</vt:lpstr>
      <vt:lpstr>AA TRIVIA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LECTURE 4</vt:lpstr>
      <vt:lpstr>Expectations </vt:lpstr>
      <vt:lpstr>PowerPoint Presentation</vt:lpstr>
      <vt:lpstr>PRACTICE! </vt:lpstr>
      <vt:lpstr>PowerPoint Presentation</vt:lpstr>
      <vt:lpstr>DRAW C bound to G or A bound to T</vt:lpstr>
      <vt:lpstr>PRACTICE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BCH2333 GIANT REVIEW</dc:title>
  <dc:creator>Mohammad Abu-Shaaban</dc:creator>
  <cp:lastModifiedBy>Mohammad Abu-Shaaban</cp:lastModifiedBy>
  <cp:revision>21</cp:revision>
  <dcterms:created xsi:type="dcterms:W3CDTF">2017-04-16T13:00:57Z</dcterms:created>
  <dcterms:modified xsi:type="dcterms:W3CDTF">2017-04-16T16:12:38Z</dcterms:modified>
</cp:coreProperties>
</file>