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3" r:id="rId3"/>
    <p:sldId id="264" r:id="rId4"/>
    <p:sldId id="265" r:id="rId5"/>
    <p:sldId id="266" r:id="rId6"/>
    <p:sldId id="267" r:id="rId7"/>
    <p:sldId id="270" r:id="rId8"/>
    <p:sldId id="271" r:id="rId9"/>
    <p:sldId id="272" r:id="rId10"/>
    <p:sldId id="273" r:id="rId11"/>
    <p:sldId id="274" r:id="rId12"/>
    <p:sldId id="282" r:id="rId13"/>
    <p:sldId id="283" r:id="rId14"/>
    <p:sldId id="284" r:id="rId15"/>
    <p:sldId id="285" r:id="rId16"/>
    <p:sldId id="286" r:id="rId17"/>
    <p:sldId id="287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457" autoAdjust="0"/>
    <p:restoredTop sz="86410" autoAdjust="0"/>
  </p:normalViewPr>
  <p:slideViewPr>
    <p:cSldViewPr>
      <p:cViewPr varScale="1">
        <p:scale>
          <a:sx n="73" d="100"/>
          <a:sy n="73" d="100"/>
        </p:scale>
        <p:origin x="-816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971F8-E3B5-4947-8F36-04F41C72D94E}" type="datetimeFigureOut">
              <a:rPr lang="en-US" smtClean="0"/>
              <a:t>14-11-12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8B5CC-D51F-A34E-AE0F-B20C32102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340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With body piercing and</a:t>
            </a:r>
            <a:r>
              <a:rPr lang="en-US" baseline="0" dirty="0" smtClean="0"/>
              <a:t> tattoos, then viruses and bacteria could enter the body. But if done properly, this should not be an issue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591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Two steps for organ donation</a:t>
            </a:r>
          </a:p>
          <a:p>
            <a:r>
              <a:rPr lang="en-US" dirty="0" smtClean="0"/>
              <a:t>1:</a:t>
            </a:r>
            <a:r>
              <a:rPr lang="en-US" baseline="0" dirty="0" smtClean="0"/>
              <a:t> Sign the back of your </a:t>
            </a:r>
            <a:r>
              <a:rPr lang="en-US" baseline="0" dirty="0" err="1" smtClean="0"/>
              <a:t>medicare</a:t>
            </a:r>
            <a:r>
              <a:rPr lang="en-US" baseline="0" dirty="0" smtClean="0"/>
              <a:t> card</a:t>
            </a:r>
          </a:p>
          <a:p>
            <a:r>
              <a:rPr lang="en-US" baseline="0" dirty="0" smtClean="0"/>
              <a:t>2. Make sure you tell someone</a:t>
            </a:r>
          </a:p>
          <a:p>
            <a:endParaRPr lang="en-US" baseline="0" dirty="0" smtClean="0"/>
          </a:p>
          <a:p>
            <a:r>
              <a:rPr lang="en-US" baseline="0" dirty="0" smtClean="0"/>
              <a:t>Treatment team and transplant team have to be different in order to avoid conflict of interest. The decision making process should be different</a:t>
            </a:r>
          </a:p>
          <a:p>
            <a:endParaRPr lang="en-US" baseline="0" dirty="0" smtClean="0"/>
          </a:p>
          <a:p>
            <a:r>
              <a:rPr lang="en-US" baseline="0" dirty="0" smtClean="0"/>
              <a:t>What does a living donor do?</a:t>
            </a:r>
          </a:p>
          <a:p>
            <a:r>
              <a:rPr lang="en-US" baseline="0" dirty="0" smtClean="0"/>
              <a:t>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136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Screened to make sure there is a higher rate of success in the procedure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561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Antigens, things that cells have to help cells recognize each other, and what is not our cell. Antigens are unique to us, but f you have an identical twin then the antigens are the same, their tissue type are the same. If fraternal</a:t>
            </a:r>
            <a:r>
              <a:rPr lang="en-US" baseline="0" dirty="0" smtClean="0"/>
              <a:t> twin, genetic component is not entirely the same.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71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you do get a match, then you have to make sure</a:t>
            </a:r>
            <a:r>
              <a:rPr lang="en-US" baseline="0" dirty="0" smtClean="0"/>
              <a:t> the person getting the transplant isn’t too much against the </a:t>
            </a:r>
            <a:r>
              <a:rPr lang="en-US" baseline="0" dirty="0" err="1" smtClean="0"/>
              <a:t>anitbodies</a:t>
            </a:r>
            <a:r>
              <a:rPr lang="en-US" baseline="0" dirty="0" smtClean="0"/>
              <a:t> of the person donating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491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kind</a:t>
            </a:r>
            <a:r>
              <a:rPr lang="en-US" baseline="0" dirty="0" smtClean="0"/>
              <a:t> of infections? Viral </a:t>
            </a:r>
            <a:r>
              <a:rPr lang="en-US" baseline="0" dirty="0" err="1" smtClean="0"/>
              <a:t>deseases</a:t>
            </a:r>
            <a:r>
              <a:rPr lang="en-US" baseline="0" dirty="0" smtClean="0"/>
              <a:t> have to be checked because they go inside the cell. If donor has a </a:t>
            </a:r>
            <a:r>
              <a:rPr lang="en-US" baseline="0" dirty="0" err="1" smtClean="0"/>
              <a:t>pirticular</a:t>
            </a:r>
            <a:r>
              <a:rPr lang="en-US" baseline="0" dirty="0" smtClean="0"/>
              <a:t> viral </a:t>
            </a:r>
            <a:r>
              <a:rPr lang="en-US" baseline="0" dirty="0" err="1" smtClean="0"/>
              <a:t>desease</a:t>
            </a:r>
            <a:r>
              <a:rPr lang="en-US" baseline="0" dirty="0" smtClean="0"/>
              <a:t> then you cannot take any organs from that donor. You will not see the sickness in the </a:t>
            </a:r>
            <a:r>
              <a:rPr lang="en-US" baseline="0" dirty="0" err="1" smtClean="0"/>
              <a:t>receipient</a:t>
            </a:r>
            <a:r>
              <a:rPr lang="en-US" baseline="0" dirty="0" smtClean="0"/>
              <a:t> right away, they will come with time. And the person donating must not have a serious bacterial infection. Age </a:t>
            </a:r>
            <a:r>
              <a:rPr lang="en-US" baseline="0" dirty="0" err="1" smtClean="0"/>
              <a:t>isn</a:t>
            </a:r>
            <a:r>
              <a:rPr lang="fr-FR" baseline="0" dirty="0" smtClean="0"/>
              <a:t>’</a:t>
            </a:r>
            <a:r>
              <a:rPr lang="en-US" baseline="0" dirty="0" smtClean="0"/>
              <a:t>t </a:t>
            </a:r>
            <a:r>
              <a:rPr lang="en-US" baseline="0" dirty="0" err="1" smtClean="0"/>
              <a:t>necessairly</a:t>
            </a:r>
            <a:r>
              <a:rPr lang="en-US" baseline="0" dirty="0" smtClean="0"/>
              <a:t> a limitation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84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Immunosuppressant: Pressing your immune system, immune system protects</a:t>
            </a:r>
            <a:r>
              <a:rPr lang="en-US" baseline="0" dirty="0" smtClean="0"/>
              <a:t> you from </a:t>
            </a:r>
            <a:r>
              <a:rPr lang="en-US" baseline="0" dirty="0" err="1" smtClean="0"/>
              <a:t>desease</a:t>
            </a:r>
            <a:r>
              <a:rPr lang="en-US" baseline="0" dirty="0" smtClean="0"/>
              <a:t>. With this you are more likely have viral and bacterial infections and increases risk of cancer. But you have to take them when getting a donation.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8B5CC-D51F-A34E-AE0F-B20C32102A7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666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i="1"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2pPr>
              <a:defRPr i="1">
                <a:latin typeface="+mj-lt"/>
              </a:defRPr>
            </a:lvl2pPr>
            <a:lvl4pPr>
              <a:defRPr i="1">
                <a:latin typeface="+mj-lt"/>
              </a:defRPr>
            </a:lvl4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63171-0B6F-4E69-8766-17DA849F1DF4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D54D0-D903-4C36-9DF0-358AF433C7E5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D225B-349E-40C5-AFEB-D4AA3CC41AE9}" type="datetimeFigureOut">
              <a:rPr lang="en-CA" smtClean="0"/>
              <a:pPr/>
              <a:t>14-11-12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71572-57CE-4105-91EC-C13580FD089A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merckmanuals.com/home/immune_disorders/transplantation/overview_of_transplantation.html?qt=organ%20transplantation&amp;alt=sh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aseline="0" dirty="0" smtClean="0">
                <a:latin typeface="Verdana"/>
              </a:rPr>
              <a:t>Organ Donation &amp; Transplantation</a:t>
            </a:r>
            <a:br>
              <a:rPr lang="en-US" baseline="0" dirty="0" smtClean="0">
                <a:latin typeface="Verdana"/>
              </a:rPr>
            </a:b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567136"/>
          </a:xfrm>
        </p:spPr>
        <p:txBody>
          <a:bodyPr>
            <a:normAutofit fontScale="77500" lnSpcReduction="20000"/>
          </a:bodyPr>
          <a:lstStyle/>
          <a:p>
            <a:r>
              <a:rPr lang="en-US" baseline="0" dirty="0" smtClean="0">
                <a:latin typeface="Verdana"/>
              </a:rPr>
              <a:t>EXCI233</a:t>
            </a:r>
          </a:p>
          <a:p>
            <a:r>
              <a:rPr lang="en-US" baseline="0" dirty="0" smtClean="0">
                <a:latin typeface="Times New Roman"/>
              </a:rPr>
              <a:t>Online source:</a:t>
            </a:r>
          </a:p>
          <a:p>
            <a:r>
              <a:rPr lang="en-US" sz="2800" u="sng" baseline="0" dirty="0" smtClean="0">
                <a:solidFill>
                  <a:srgbClr val="0000FF"/>
                </a:solidFill>
                <a:latin typeface="Times New Roman"/>
                <a:hlinkClick r:id="rId2"/>
              </a:rPr>
              <a:t>http://www.merckmanuals.com/home/immune_disorders/transplantation/overview_of_transplantation.html?qt=organ%20transplantation&amp;alt=sh</a:t>
            </a:r>
          </a:p>
          <a:p>
            <a:r>
              <a:rPr lang="en-CA" sz="2600" baseline="0" dirty="0" smtClean="0">
                <a:latin typeface="Times New Roman"/>
              </a:rPr>
              <a:t>Leave out section on “Organ Distribution, Drugs Used to Prevent Transplant Rejection”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Transplantation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dirty="0" smtClean="0">
                <a:latin typeface="Times New Roman"/>
              </a:rPr>
              <a:t>The removal of cells or tissues or organs from the body, after which they will be transferred elsewhere in the same body or to a different body</a:t>
            </a:r>
          </a:p>
          <a:p>
            <a:pPr marR="0" lvl="0" rtl="0"/>
            <a:r>
              <a:rPr lang="en-CA" baseline="0" dirty="0" smtClean="0">
                <a:latin typeface="Times New Roman"/>
              </a:rPr>
              <a:t>Blood transfusions are a type of transplantation</a:t>
            </a:r>
          </a:p>
          <a:p>
            <a:pPr marR="0" lvl="0" rtl="0"/>
            <a:r>
              <a:rPr lang="en-CA" baseline="0" dirty="0" smtClean="0">
                <a:latin typeface="Times New Roman"/>
              </a:rPr>
              <a:t>More commonly, transplantation refers to transfer of organs or tissues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Transplantation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Requires surgery and immunosuppressant drugs once the surgery is done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Risks include possible rejection of the transplanted organ, and death as a result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Donors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Organs can be acquired from either living or recently deceased persons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Living donor transplants are preferred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Kidney transplants from living donors are frequently performed, as the donor can function well with only 1 kidney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Some organs cannot be donated from a living donor, e.g. heart, lung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Donors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Many people give consent for organ donation by signing the back of their driver’s licence (or Medicare card)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Family wishes are taken into account before organs are removed for transplantation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The decision to take potential organs for donation should not be part of the decision to use life support for an injured/sick person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Donors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One donor can potentially provide many transplanted organs or tissues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Organs/tissues need to be retrieved and transplanted shortly, some organs within a few hours, some within a few days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Screening before Transplantation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Potential organ recipients need to be screened to increase success of the transplant procedure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Tissue Matching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Foreign tissue introduced into the body is usually attacked and destroyed by the recipient’s body-a process known as rejection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Antigens on the surface of cells will alert the immune system of the presence of foreign tissue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Tissue Matching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R="0" lvl="0" rtl="0"/>
            <a:r>
              <a:rPr lang="en-CA" baseline="0" smtClean="0">
                <a:latin typeface="Times New Roman"/>
              </a:rPr>
              <a:t>Many antigens have to be tested for in tissue and organ transplantation, with the aim to match the donor’s and recipient’s tissue types as closely as possible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Testing is also done to ensure that the recipient does not have antibodies against donor tissue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The presence of antibodies would result in immediate rejection of the donor tissue or organ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Techniques to “clean” the blood or suppress the antibody reaction can make the transplant more effective if a close match cannot be found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Medical Screening of Donor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R="0" lvl="0" rtl="0"/>
            <a:r>
              <a:rPr lang="en-CA" baseline="0" smtClean="0">
                <a:latin typeface="Times New Roman"/>
              </a:rPr>
              <a:t>Since some infections and illnesses can be transmitted from donor to recipient, medical screening is necessary for the donor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If the donor organ has a cancer within it, no transplantation will take place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If the donor had cancer previously within another organ, a transplant can be done if the donor’s cancer would not be likely to reoccur and would not have spread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Medical Screening of Donor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Viral infections must be screened for as these may be present but not apparent in the donor’s body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If the donor has had previous bacterial infections that were adequately treated then he/she can be permitted to donate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Medical Screening of Recipient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R="0" lvl="0" rtl="0"/>
            <a:r>
              <a:rPr lang="en-CA" baseline="0" smtClean="0">
                <a:latin typeface="Times New Roman"/>
              </a:rPr>
              <a:t>The recipient receives immunosuppressant drugs in high doses at transplant time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For this reason, the recipient must not have active cancer or infections if being considered for a transplant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Those with poor overall health are not good candidates for transplantation, nor can transplants be done during pregnancy because of the risk of immunosuppressants to the infant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A woman who has undergone a previous transplant can become pregnant, although adjustment of the immunosuppressant drugs will be needed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Psychosocial Screening of Recipient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Receiving an organ transplant demands great input from the recipient in hospital and doctor visits, ongoing medication regimens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Patients and families need to understand the commitment required after transplantation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Suppression of the Immune System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Transplanted tissues can still be rejected even when there is a close tissue match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Rejection must be prevented, as the transplanted organ will be destroyed in the process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Rejection can be controlled with immunosuppressant drugs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Suppression of the Immune System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smtClean="0">
                <a:latin typeface="Times New Roman"/>
              </a:rPr>
              <a:t>Rejection can occur at any time after the transplant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The immunosuppressant drugs control the body’s ability to recognize and destroy the foreign tissue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Complications of </a:t>
            </a:r>
            <a:r>
              <a:rPr lang="en-CA" b="1" i="1" baseline="0" dirty="0" err="1" smtClean="0">
                <a:latin typeface="Franklin Gothic Medium"/>
              </a:rPr>
              <a:t>Immunosuppression</a:t>
            </a:r>
            <a:endParaRPr lang="en-CA" b="1" i="1" baseline="0" dirty="0" smtClean="0">
              <a:latin typeface="Franklin Gothic Medium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marR="0" lvl="0" rtl="0"/>
            <a:r>
              <a:rPr lang="en-CA" baseline="0" smtClean="0">
                <a:latin typeface="Times New Roman"/>
              </a:rPr>
              <a:t>Immunosuppression reduces the body’s ability to fight infections of any type, either related to the surgery or other situations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The transplanted person is also at risk from unusual infections that they may have otherwise been able to resist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Immunosuppressed individuals have shown increased risk of certain cancers</a:t>
            </a:r>
          </a:p>
          <a:p>
            <a:pPr marR="0" lvl="0" rtl="0"/>
            <a:r>
              <a:rPr lang="en-CA" baseline="0" smtClean="0">
                <a:latin typeface="Times New Roman"/>
              </a:rPr>
              <a:t>Other increased risks include kidney disease, heart disease, osteoporosis, stunted growth in children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R="0" rtl="0"/>
            <a:r>
              <a:rPr lang="en-CA" b="1" i="1" baseline="0" dirty="0" smtClean="0">
                <a:latin typeface="Franklin Gothic Medium"/>
              </a:rPr>
              <a:t>Complications of </a:t>
            </a:r>
            <a:r>
              <a:rPr lang="en-CA" b="1" i="1" baseline="0" dirty="0" err="1" smtClean="0">
                <a:latin typeface="Franklin Gothic Medium"/>
              </a:rPr>
              <a:t>Immunosuppression</a:t>
            </a:r>
            <a:endParaRPr lang="en-CA" b="1" i="1" baseline="0" dirty="0" smtClean="0">
              <a:latin typeface="Franklin Gothic Medium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0" lvl="0" rtl="0"/>
            <a:r>
              <a:rPr lang="en-CA" baseline="0" dirty="0" smtClean="0">
                <a:latin typeface="Times New Roman"/>
              </a:rPr>
              <a:t>Other side effects of immunosuppressant drugs include allergic reactions, excess facial hairiness,  liver damage, high blood pressure, atherosclerosis, osteoporosis, stunted growth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1098</Words>
  <Application>Microsoft Macintosh PowerPoint</Application>
  <PresentationFormat>On-screen Show (4:3)</PresentationFormat>
  <Paragraphs>84</Paragraphs>
  <Slides>17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Organ Donation &amp; Transplantation </vt:lpstr>
      <vt:lpstr>Transplantation</vt:lpstr>
      <vt:lpstr>Transplantation</vt:lpstr>
      <vt:lpstr>Donors</vt:lpstr>
      <vt:lpstr>Donors</vt:lpstr>
      <vt:lpstr>Donors</vt:lpstr>
      <vt:lpstr>Screening before Transplantation</vt:lpstr>
      <vt:lpstr>Tissue Matching</vt:lpstr>
      <vt:lpstr>Tissue Matching</vt:lpstr>
      <vt:lpstr>Medical Screening of Donor</vt:lpstr>
      <vt:lpstr>Medical Screening of Donor</vt:lpstr>
      <vt:lpstr>Medical Screening of Recipient</vt:lpstr>
      <vt:lpstr>Psychosocial Screening of Recipient</vt:lpstr>
      <vt:lpstr>Suppression of the Immune System</vt:lpstr>
      <vt:lpstr>Suppression of the Immune System</vt:lpstr>
      <vt:lpstr>Complications of Immunosuppression</vt:lpstr>
      <vt:lpstr>Complications of Immunosuppression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 Donation &amp; Transplantation</dc:title>
  <dc:creator>Pat</dc:creator>
  <cp:lastModifiedBy>AMAN GILL</cp:lastModifiedBy>
  <cp:revision>12</cp:revision>
  <dcterms:created xsi:type="dcterms:W3CDTF">2013-10-25T16:41:23Z</dcterms:created>
  <dcterms:modified xsi:type="dcterms:W3CDTF">2014-11-12T17:18:45Z</dcterms:modified>
</cp:coreProperties>
</file>