
<file path=[Content_Types].xml><?xml version="1.0" encoding="utf-8"?>
<Types xmlns="http://schemas.openxmlformats.org/package/2006/content-types">
  <Default Extension="xml" ContentType="application/xml"/>
  <Default Extension="jpg" ContentType="image/jpeg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gif" ContentType="image/gif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  <Override PartName="/ppt/charts/style4.xml" ContentType="application/vnd.ms-office.chartstyle+xml"/>
  <Override PartName="/ppt/charts/colors4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7"/>
  </p:notesMasterIdLst>
  <p:sldIdLst>
    <p:sldId id="261" r:id="rId2"/>
    <p:sldId id="259" r:id="rId3"/>
    <p:sldId id="294" r:id="rId4"/>
    <p:sldId id="363" r:id="rId5"/>
    <p:sldId id="364" r:id="rId6"/>
    <p:sldId id="365" r:id="rId7"/>
    <p:sldId id="366" r:id="rId8"/>
    <p:sldId id="368" r:id="rId9"/>
    <p:sldId id="369" r:id="rId10"/>
    <p:sldId id="266" r:id="rId11"/>
    <p:sldId id="262" r:id="rId12"/>
    <p:sldId id="299" r:id="rId13"/>
    <p:sldId id="300" r:id="rId14"/>
    <p:sldId id="302" r:id="rId15"/>
    <p:sldId id="303" r:id="rId16"/>
    <p:sldId id="304" r:id="rId17"/>
    <p:sldId id="305" r:id="rId18"/>
    <p:sldId id="371" r:id="rId19"/>
    <p:sldId id="307" r:id="rId20"/>
    <p:sldId id="372" r:id="rId21"/>
    <p:sldId id="308" r:id="rId22"/>
    <p:sldId id="311" r:id="rId23"/>
    <p:sldId id="312" r:id="rId24"/>
    <p:sldId id="375" r:id="rId25"/>
    <p:sldId id="376" r:id="rId26"/>
    <p:sldId id="377" r:id="rId27"/>
    <p:sldId id="378" r:id="rId28"/>
    <p:sldId id="352" r:id="rId29"/>
    <p:sldId id="379" r:id="rId30"/>
    <p:sldId id="380" r:id="rId31"/>
    <p:sldId id="313" r:id="rId32"/>
    <p:sldId id="314" r:id="rId33"/>
    <p:sldId id="319" r:id="rId34"/>
    <p:sldId id="320" r:id="rId35"/>
    <p:sldId id="322" r:id="rId36"/>
    <p:sldId id="321" r:id="rId37"/>
    <p:sldId id="323" r:id="rId38"/>
    <p:sldId id="310" r:id="rId39"/>
    <p:sldId id="381" r:id="rId40"/>
    <p:sldId id="316" r:id="rId41"/>
    <p:sldId id="317" r:id="rId42"/>
    <p:sldId id="326" r:id="rId43"/>
    <p:sldId id="324" r:id="rId44"/>
    <p:sldId id="325" r:id="rId45"/>
    <p:sldId id="374" r:id="rId46"/>
    <p:sldId id="382" r:id="rId47"/>
    <p:sldId id="318" r:id="rId48"/>
    <p:sldId id="383" r:id="rId49"/>
    <p:sldId id="327" r:id="rId50"/>
    <p:sldId id="332" r:id="rId51"/>
    <p:sldId id="384" r:id="rId52"/>
    <p:sldId id="328" r:id="rId53"/>
    <p:sldId id="334" r:id="rId54"/>
    <p:sldId id="385" r:id="rId55"/>
    <p:sldId id="329" r:id="rId56"/>
    <p:sldId id="345" r:id="rId57"/>
    <p:sldId id="337" r:id="rId58"/>
    <p:sldId id="338" r:id="rId59"/>
    <p:sldId id="344" r:id="rId60"/>
    <p:sldId id="348" r:id="rId61"/>
    <p:sldId id="386" r:id="rId62"/>
    <p:sldId id="387" r:id="rId63"/>
    <p:sldId id="388" r:id="rId64"/>
    <p:sldId id="291" r:id="rId65"/>
    <p:sldId id="389" r:id="rId6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B576"/>
    <a:srgbClr val="E0D3AC"/>
    <a:srgbClr val="FFFFFF"/>
    <a:srgbClr val="4D4D4D"/>
    <a:srgbClr val="9223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0091" autoAdjust="0"/>
  </p:normalViewPr>
  <p:slideViewPr>
    <p:cSldViewPr snapToGrid="0">
      <p:cViewPr varScale="1">
        <p:scale>
          <a:sx n="78" d="100"/>
          <a:sy n="78" d="100"/>
        </p:scale>
        <p:origin x="-1608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notesMaster" Target="notesMasters/notesMaster1.xml"/><Relationship Id="rId68" Type="http://schemas.openxmlformats.org/officeDocument/2006/relationships/printerSettings" Target="printerSettings/printerSettings1.bin"/><Relationship Id="rId69" Type="http://schemas.openxmlformats.org/officeDocument/2006/relationships/presProps" Target="presProp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viewProps" Target="viewProps.xml"/><Relationship Id="rId71" Type="http://schemas.openxmlformats.org/officeDocument/2006/relationships/theme" Target="theme/theme1.xml"/><Relationship Id="rId72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Relationship Id="rId2" Type="http://schemas.microsoft.com/office/2011/relationships/chartStyle" Target="style1.xml"/><Relationship Id="rId3" Type="http://schemas.microsoft.com/office/2011/relationships/chartColorStyle" Target="colors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2.xlsx"/><Relationship Id="rId2" Type="http://schemas.microsoft.com/office/2011/relationships/chartStyle" Target="style2.xml"/><Relationship Id="rId3" Type="http://schemas.microsoft.com/office/2011/relationships/chartColorStyle" Target="colors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3.xlsx"/><Relationship Id="rId2" Type="http://schemas.microsoft.com/office/2011/relationships/chartStyle" Target="style3.xml"/><Relationship Id="rId3" Type="http://schemas.microsoft.com/office/2011/relationships/chartColorStyle" Target="colors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4.xlsx"/><Relationship Id="rId2" Type="http://schemas.microsoft.com/office/2011/relationships/chartStyle" Target="style4.xml"/><Relationship Id="rId3" Type="http://schemas.microsoft.com/office/2011/relationships/chartColorStyle" Target="colors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Weight (money, GRP, etc.)</c:v>
                </c:pt>
              </c:strCache>
            </c:strRef>
          </c:tx>
          <c:spPr>
            <a:solidFill>
              <a:srgbClr val="922338"/>
            </a:solidFill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J</c:v>
                </c:pt>
                <c:pt idx="1">
                  <c:v>F</c:v>
                </c:pt>
                <c:pt idx="2">
                  <c:v>M</c:v>
                </c:pt>
                <c:pt idx="3">
                  <c:v>A</c:v>
                </c:pt>
                <c:pt idx="4">
                  <c:v>M</c:v>
                </c:pt>
                <c:pt idx="5">
                  <c:v>J</c:v>
                </c:pt>
                <c:pt idx="6">
                  <c:v>J</c:v>
                </c:pt>
                <c:pt idx="7">
                  <c:v>A</c:v>
                </c:pt>
                <c:pt idx="8">
                  <c:v>S</c:v>
                </c:pt>
                <c:pt idx="9">
                  <c:v>O</c:v>
                </c:pt>
                <c:pt idx="10">
                  <c:v>N</c:v>
                </c:pt>
                <c:pt idx="11">
                  <c:v>D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5.0</c:v>
                </c:pt>
                <c:pt idx="1">
                  <c:v>0.0</c:v>
                </c:pt>
                <c:pt idx="2">
                  <c:v>5.0</c:v>
                </c:pt>
                <c:pt idx="3">
                  <c:v>0.0</c:v>
                </c:pt>
                <c:pt idx="4">
                  <c:v>5.0</c:v>
                </c:pt>
                <c:pt idx="5">
                  <c:v>0.0</c:v>
                </c:pt>
                <c:pt idx="6">
                  <c:v>5.0</c:v>
                </c:pt>
                <c:pt idx="7">
                  <c:v>0.0</c:v>
                </c:pt>
                <c:pt idx="8">
                  <c:v>5.0</c:v>
                </c:pt>
                <c:pt idx="9">
                  <c:v>0.0</c:v>
                </c:pt>
                <c:pt idx="10">
                  <c:v>5.0</c:v>
                </c:pt>
                <c:pt idx="11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-27"/>
        <c:axId val="2143599384"/>
        <c:axId val="2143603160"/>
      </c:barChart>
      <c:catAx>
        <c:axId val="2143599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2143603160"/>
        <c:crosses val="autoZero"/>
        <c:auto val="1"/>
        <c:lblAlgn val="ctr"/>
        <c:lblOffset val="100"/>
        <c:noMultiLvlLbl val="0"/>
      </c:catAx>
      <c:valAx>
        <c:axId val="214360316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43599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Weight (money, GRP, etc.)</c:v>
                </c:pt>
              </c:strCache>
            </c:strRef>
          </c:tx>
          <c:spPr>
            <a:solidFill>
              <a:srgbClr val="922338"/>
            </a:solidFill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J</c:v>
                </c:pt>
                <c:pt idx="1">
                  <c:v>F</c:v>
                </c:pt>
                <c:pt idx="2">
                  <c:v>M</c:v>
                </c:pt>
                <c:pt idx="3">
                  <c:v>A</c:v>
                </c:pt>
                <c:pt idx="4">
                  <c:v>M</c:v>
                </c:pt>
                <c:pt idx="5">
                  <c:v>J</c:v>
                </c:pt>
                <c:pt idx="6">
                  <c:v>J</c:v>
                </c:pt>
                <c:pt idx="7">
                  <c:v>A</c:v>
                </c:pt>
                <c:pt idx="8">
                  <c:v>S</c:v>
                </c:pt>
                <c:pt idx="9">
                  <c:v>O</c:v>
                </c:pt>
                <c:pt idx="10">
                  <c:v>N</c:v>
                </c:pt>
                <c:pt idx="11">
                  <c:v>D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0.0</c:v>
                </c:pt>
                <c:pt idx="1">
                  <c:v>0.0</c:v>
                </c:pt>
                <c:pt idx="2">
                  <c:v>0.0</c:v>
                </c:pt>
                <c:pt idx="3">
                  <c:v>5.0</c:v>
                </c:pt>
                <c:pt idx="4">
                  <c:v>5.0</c:v>
                </c:pt>
                <c:pt idx="5">
                  <c:v>4.0</c:v>
                </c:pt>
                <c:pt idx="6">
                  <c:v>3.0</c:v>
                </c:pt>
                <c:pt idx="7">
                  <c:v>2.0</c:v>
                </c:pt>
                <c:pt idx="8">
                  <c:v>0.0</c:v>
                </c:pt>
                <c:pt idx="9">
                  <c:v>0.0</c:v>
                </c:pt>
                <c:pt idx="10">
                  <c:v>0.0</c:v>
                </c:pt>
                <c:pt idx="11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-27"/>
        <c:axId val="2143635144"/>
        <c:axId val="2143638888"/>
      </c:barChart>
      <c:catAx>
        <c:axId val="2143635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2143638888"/>
        <c:crosses val="autoZero"/>
        <c:auto val="1"/>
        <c:lblAlgn val="ctr"/>
        <c:lblOffset val="100"/>
        <c:noMultiLvlLbl val="0"/>
      </c:catAx>
      <c:valAx>
        <c:axId val="21436388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43635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Weight (money, GRP, etc.)</c:v>
                </c:pt>
              </c:strCache>
            </c:strRef>
          </c:tx>
          <c:spPr>
            <a:solidFill>
              <a:srgbClr val="922338"/>
            </a:solidFill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J</c:v>
                </c:pt>
                <c:pt idx="1">
                  <c:v>F</c:v>
                </c:pt>
                <c:pt idx="2">
                  <c:v>M</c:v>
                </c:pt>
                <c:pt idx="3">
                  <c:v>A</c:v>
                </c:pt>
                <c:pt idx="4">
                  <c:v>M</c:v>
                </c:pt>
                <c:pt idx="5">
                  <c:v>J</c:v>
                </c:pt>
                <c:pt idx="6">
                  <c:v>J</c:v>
                </c:pt>
                <c:pt idx="7">
                  <c:v>A</c:v>
                </c:pt>
                <c:pt idx="8">
                  <c:v>S</c:v>
                </c:pt>
                <c:pt idx="9">
                  <c:v>O</c:v>
                </c:pt>
                <c:pt idx="10">
                  <c:v>N</c:v>
                </c:pt>
                <c:pt idx="11">
                  <c:v>D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0.0</c:v>
                </c:pt>
                <c:pt idx="1">
                  <c:v>0.0</c:v>
                </c:pt>
                <c:pt idx="2">
                  <c:v>0.0</c:v>
                </c:pt>
                <c:pt idx="3">
                  <c:v>2.0</c:v>
                </c:pt>
                <c:pt idx="4">
                  <c:v>3.0</c:v>
                </c:pt>
                <c:pt idx="5">
                  <c:v>4.0</c:v>
                </c:pt>
                <c:pt idx="6">
                  <c:v>5.0</c:v>
                </c:pt>
                <c:pt idx="7">
                  <c:v>5.0</c:v>
                </c:pt>
                <c:pt idx="8">
                  <c:v>0.0</c:v>
                </c:pt>
                <c:pt idx="9">
                  <c:v>0.0</c:v>
                </c:pt>
                <c:pt idx="10">
                  <c:v>0.0</c:v>
                </c:pt>
                <c:pt idx="11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-27"/>
        <c:axId val="2144697288"/>
        <c:axId val="2144701032"/>
      </c:barChart>
      <c:catAx>
        <c:axId val="2144697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2144701032"/>
        <c:crosses val="autoZero"/>
        <c:auto val="1"/>
        <c:lblAlgn val="ctr"/>
        <c:lblOffset val="100"/>
        <c:noMultiLvlLbl val="0"/>
      </c:catAx>
      <c:valAx>
        <c:axId val="21447010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446972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Weight (money, GRP, etc.)</c:v>
                </c:pt>
              </c:strCache>
            </c:strRef>
          </c:tx>
          <c:spPr>
            <a:solidFill>
              <a:srgbClr val="922338"/>
            </a:solidFill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J</c:v>
                </c:pt>
                <c:pt idx="1">
                  <c:v>F</c:v>
                </c:pt>
                <c:pt idx="2">
                  <c:v>M</c:v>
                </c:pt>
                <c:pt idx="3">
                  <c:v>A</c:v>
                </c:pt>
                <c:pt idx="4">
                  <c:v>M</c:v>
                </c:pt>
                <c:pt idx="5">
                  <c:v>J</c:v>
                </c:pt>
                <c:pt idx="6">
                  <c:v>J</c:v>
                </c:pt>
                <c:pt idx="7">
                  <c:v>A</c:v>
                </c:pt>
                <c:pt idx="8">
                  <c:v>S</c:v>
                </c:pt>
                <c:pt idx="9">
                  <c:v>O</c:v>
                </c:pt>
                <c:pt idx="10">
                  <c:v>N</c:v>
                </c:pt>
                <c:pt idx="11">
                  <c:v>D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0.0</c:v>
                </c:pt>
                <c:pt idx="1">
                  <c:v>0.0</c:v>
                </c:pt>
                <c:pt idx="2">
                  <c:v>5.0</c:v>
                </c:pt>
                <c:pt idx="3">
                  <c:v>5.0</c:v>
                </c:pt>
                <c:pt idx="4">
                  <c:v>4.0</c:v>
                </c:pt>
                <c:pt idx="5">
                  <c:v>3.0</c:v>
                </c:pt>
                <c:pt idx="6">
                  <c:v>2.0</c:v>
                </c:pt>
                <c:pt idx="7">
                  <c:v>0.0</c:v>
                </c:pt>
                <c:pt idx="8">
                  <c:v>0.0</c:v>
                </c:pt>
                <c:pt idx="9">
                  <c:v>0.0</c:v>
                </c:pt>
                <c:pt idx="10">
                  <c:v>0.0</c:v>
                </c:pt>
                <c:pt idx="11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-27"/>
        <c:axId val="2143621672"/>
        <c:axId val="2144674264"/>
      </c:barChart>
      <c:catAx>
        <c:axId val="2143621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2144674264"/>
        <c:crosses val="autoZero"/>
        <c:auto val="1"/>
        <c:lblAlgn val="ctr"/>
        <c:lblOffset val="100"/>
        <c:noMultiLvlLbl val="0"/>
      </c:catAx>
      <c:valAx>
        <c:axId val="21446742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43621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916836-0AE7-4F79-A15F-99057267DB8D}" type="datetimeFigureOut">
              <a:rPr lang="en-CA" smtClean="0"/>
              <a:t>15-10-13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5485-29B4-407C-92F9-483E316E97F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09077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5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6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7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8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0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1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2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3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4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94062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34594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2443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08367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9765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06839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21268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73263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853481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86053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306662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2078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273852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097384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35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948113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36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11807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443833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38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79012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42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402116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43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650510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44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399388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45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54052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47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13464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55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41725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56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705555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57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5274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58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207684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60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90046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61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766887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62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574632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63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445607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64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726397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5485-29B4-407C-92F9-483E316E97F9}" type="slidenum">
              <a:rPr lang="en-CA" smtClean="0"/>
              <a:t>65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30120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0B5B9-065D-4AAF-9F53-CDFA2D0FB0AD}" type="datetime1">
              <a:rPr lang="en-CA" smtClean="0"/>
              <a:t>15-10-13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357451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000" y="173398"/>
            <a:ext cx="8820000" cy="936000"/>
          </a:xfrm>
        </p:spPr>
        <p:txBody>
          <a:bodyPr>
            <a:normAutofit/>
          </a:bodyPr>
          <a:lstStyle>
            <a:lvl1pPr>
              <a:defRPr sz="3400" b="1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600" y="1393476"/>
            <a:ext cx="8424000" cy="5328000"/>
          </a:xfrm>
        </p:spPr>
        <p:txBody>
          <a:bodyPr/>
          <a:lstStyle>
            <a:lvl1pPr marL="361950" indent="-228600">
              <a:lnSpc>
                <a:spcPct val="100000"/>
              </a:lnSpc>
              <a:buFont typeface="Wingdings" panose="05000000000000000000" pitchFamily="2" charset="2"/>
              <a:buChar char="§"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15963" indent="-228600">
              <a:lnSpc>
                <a:spcPct val="100000"/>
              </a:lnSpc>
              <a:buFont typeface="Wingdings" panose="05000000000000000000" pitchFamily="2" charset="2"/>
              <a:buChar char="§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76325" indent="-228600">
              <a:lnSpc>
                <a:spcPct val="100000"/>
              </a:lnSpc>
              <a:buFont typeface="Wingdings" panose="05000000000000000000" pitchFamily="2" charset="2"/>
              <a:buChar char="§"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438275" indent="-228600">
              <a:lnSpc>
                <a:spcPct val="100000"/>
              </a:lnSpc>
              <a:buFont typeface="Wingdings" panose="05000000000000000000" pitchFamily="2" charset="2"/>
              <a:buChar char="§"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792288" indent="-228600">
              <a:lnSpc>
                <a:spcPct val="100000"/>
              </a:lnSpc>
              <a:buFont typeface="Wingdings" panose="05000000000000000000" pitchFamily="2" charset="2"/>
              <a:buChar char="§"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8FBA8-F7C0-4F9A-B643-D2B85B105F0F}" type="datetime1">
              <a:rPr lang="en-CA" smtClean="0"/>
              <a:t>15-10-13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‹#›</a:t>
            </a:fld>
            <a:endParaRPr lang="en-CA"/>
          </a:p>
        </p:txBody>
      </p:sp>
      <p:cxnSp>
        <p:nvCxnSpPr>
          <p:cNvPr id="7" name="Straight Connector 6"/>
          <p:cNvCxnSpPr/>
          <p:nvPr userDrawn="1"/>
        </p:nvCxnSpPr>
        <p:spPr>
          <a:xfrm flipV="1">
            <a:off x="525600" y="1166401"/>
            <a:ext cx="8618400" cy="8422"/>
          </a:xfrm>
          <a:prstGeom prst="line">
            <a:avLst/>
          </a:prstGeom>
          <a:ln w="19050">
            <a:solidFill>
              <a:srgbClr val="4D4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 userDrawn="1"/>
        </p:nvCxnSpPr>
        <p:spPr>
          <a:xfrm flipV="1">
            <a:off x="895350" y="1216290"/>
            <a:ext cx="8248650" cy="606"/>
          </a:xfrm>
          <a:prstGeom prst="line">
            <a:avLst/>
          </a:prstGeom>
          <a:ln w="19050">
            <a:solidFill>
              <a:srgbClr val="CBB57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 flipV="1">
            <a:off x="1231200" y="1258778"/>
            <a:ext cx="7912800" cy="8117"/>
          </a:xfrm>
          <a:prstGeom prst="line">
            <a:avLst/>
          </a:prstGeom>
          <a:ln w="19050">
            <a:solidFill>
              <a:srgbClr val="9223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3470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9F7BF-F38C-4451-B325-912254888FCC}" type="datetime1">
              <a:rPr lang="en-CA" smtClean="0"/>
              <a:t>15-10-13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20949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6DC02-E3E1-4645-BE63-FF4B8E57C08B}" type="datetime1">
              <a:rPr lang="en-CA" smtClean="0"/>
              <a:t>15-10-13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6044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7791F-7DB6-46EE-AF5D-EEF472D95A0A}" type="datetime1">
              <a:rPr lang="en-CA" smtClean="0"/>
              <a:t>15-10-13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32160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D4B2A-A1BC-4AD2-AFB1-4ED20C64A391}" type="datetime1">
              <a:rPr lang="en-CA" smtClean="0"/>
              <a:t>15-10-13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8395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CD3DD-D193-4713-929B-055D10EDB971}" type="datetime1">
              <a:rPr lang="en-CA" smtClean="0"/>
              <a:t>15-10-13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1884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09133-02CA-461E-BCBF-DFC5D42473CC}" type="datetime1">
              <a:rPr lang="en-CA" smtClean="0"/>
              <a:t>15-10-13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2862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8451B-C603-424E-9E5C-17DE09239316}" type="datetime1">
              <a:rPr lang="en-CA" smtClean="0"/>
              <a:t>15-10-13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19599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A379D-C0F1-4072-83FD-30BCB79A629A}" type="datetime1">
              <a:rPr lang="en-CA" smtClean="0"/>
              <a:t>15-10-13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9389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DA215-CA66-4FBC-A8BB-AC11A4F1C3DC}" type="datetime1">
              <a:rPr lang="en-CA" smtClean="0"/>
              <a:t>15-10-13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8326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7950" y="6351659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DB1F5-D7FD-4F10-B67C-CE1EEB7A35A8}" type="datetime1">
              <a:rPr lang="en-CA" smtClean="0"/>
              <a:t>15-10-13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0761" y="6351659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3D7C5F4-AC72-4659-BC2A-EB714A68FBF7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3650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xmlns:p14="http://schemas.microsoft.com/office/powerpoint/2010/main"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://adage.com/article/media/football-big-bang-tv-s-expensive-ad-buys/295130/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hyperlink" Target="https://www.youtube.com/watch?v=TR50hV28Ffc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jp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4" Type="http://schemas.openxmlformats.org/officeDocument/2006/relationships/chart" Target="../charts/chart2.xml"/><Relationship Id="rId5" Type="http://schemas.openxmlformats.org/officeDocument/2006/relationships/chart" Target="../charts/chart3.xml"/><Relationship Id="rId6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jpeg"/><Relationship Id="rId5" Type="http://schemas.openxmlformats.org/officeDocument/2006/relationships/image" Target="../media/image9.jpeg"/><Relationship Id="rId6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jpeg"/><Relationship Id="rId5" Type="http://schemas.openxmlformats.org/officeDocument/2006/relationships/image" Target="../media/image9.jpeg"/><Relationship Id="rId6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jpeg"/><Relationship Id="rId5" Type="http://schemas.openxmlformats.org/officeDocument/2006/relationships/image" Target="../media/image9.jpeg"/><Relationship Id="rId6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4" Type="http://schemas.openxmlformats.org/officeDocument/2006/relationships/hyperlink" Target="https://www.youtube.com/watch?v=hHS426cnNBA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hyperlink" Target="http://youtu.be/IFpQn1yQmoU" TargetMode="Externa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microsoft.com/office/2007/relationships/hdphoto" Target="../media/hdphoto1.wdp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microsoft.com/office/2007/relationships/hdphoto" Target="../media/hdphoto2.wdp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3" Type="http://schemas.microsoft.com/office/2007/relationships/hdphoto" Target="../media/hdphoto3.wdp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hyperlink" Target="http://www.omaccanada.ca/en/default.omac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4" Type="http://schemas.openxmlformats.org/officeDocument/2006/relationships/hyperlink" Target="https://www.youtube.com/watch?v=HH-w5NVsbrk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4" Type="http://schemas.openxmlformats.org/officeDocument/2006/relationships/hyperlink" Target="https://www.youtube.com/watch?v=-mQZqKLiMIg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4" Type="http://schemas.openxmlformats.org/officeDocument/2006/relationships/hyperlink" Target="https://vimeo.com/116965500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4" Type="http://schemas.openxmlformats.org/officeDocument/2006/relationships/image" Target="../media/image21.jpg"/><Relationship Id="rId5" Type="http://schemas.openxmlformats.org/officeDocument/2006/relationships/image" Target="../media/image22.jpg"/><Relationship Id="rId6" Type="http://schemas.openxmlformats.org/officeDocument/2006/relationships/image" Target="../media/image23.jpg"/><Relationship Id="rId7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_F5GxCwizc" TargetMode="External"/><Relationship Id="rId4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4" Type="http://schemas.openxmlformats.org/officeDocument/2006/relationships/hyperlink" Target="http://qz.com/360403/americas-changing-media-habits-in-one-chart/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4" Type="http://schemas.openxmlformats.org/officeDocument/2006/relationships/hyperlink" Target="http://www.emarketer.com/images/chart_gifs/174001-175000/174113.gif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conomist.com/news/special-report/21615869-technology-radically-changing-advertising-business-profound-consequences" TargetMode="External"/><Relationship Id="rId4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47300"/>
            <a:ext cx="7772400" cy="2387600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CA" sz="4400" b="1" dirty="0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 Communications </a:t>
            </a:r>
            <a: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C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sz="4000" b="1" dirty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 453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4308281"/>
            <a:ext cx="6858000" cy="1655762"/>
          </a:xfrm>
        </p:spPr>
        <p:txBody>
          <a:bodyPr/>
          <a:lstStyle/>
          <a:p>
            <a:pPr algn="r">
              <a:lnSpc>
                <a:spcPct val="150000"/>
              </a:lnSpc>
            </a:pPr>
            <a:r>
              <a:rPr lang="en-CA" b="1" cap="all" dirty="0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5</a:t>
            </a:r>
            <a:r>
              <a:rPr lang="en-CA" b="1" dirty="0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CA" b="1" dirty="0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CA" b="1" dirty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Advertising</a:t>
            </a: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525600" y="3720423"/>
            <a:ext cx="8618400" cy="8422"/>
          </a:xfrm>
          <a:prstGeom prst="line">
            <a:avLst/>
          </a:prstGeom>
          <a:ln w="19050">
            <a:solidFill>
              <a:srgbClr val="4D4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895350" y="3770312"/>
            <a:ext cx="8248650" cy="606"/>
          </a:xfrm>
          <a:prstGeom prst="line">
            <a:avLst/>
          </a:prstGeom>
          <a:ln w="19050">
            <a:solidFill>
              <a:srgbClr val="CBB57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1231200" y="3812800"/>
            <a:ext cx="7912800" cy="8117"/>
          </a:xfrm>
          <a:prstGeom prst="line">
            <a:avLst/>
          </a:prstGeom>
          <a:ln w="19050">
            <a:solidFill>
              <a:srgbClr val="9223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023" y="6181407"/>
            <a:ext cx="1525658" cy="540000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600075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Agenda for today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Administrative stuff</a:t>
            </a:r>
          </a:p>
          <a:p>
            <a:r>
              <a:rPr lang="en-CA" dirty="0"/>
              <a:t>Midterm</a:t>
            </a:r>
          </a:p>
          <a:p>
            <a:r>
              <a:rPr lang="en-CA" dirty="0"/>
              <a:t>Advertising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72728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Important administrative stuff is important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>
                <a:solidFill>
                  <a:srgbClr val="4D4D4D"/>
                </a:solidFill>
              </a:rPr>
              <a:t>MOODLE</a:t>
            </a:r>
          </a:p>
          <a:p>
            <a:r>
              <a:rPr lang="en-CA" dirty="0"/>
              <a:t>Creative exercise (optional)</a:t>
            </a:r>
          </a:p>
          <a:p>
            <a:r>
              <a:rPr lang="en-CA" dirty="0"/>
              <a:t>Midterm exam study questions</a:t>
            </a:r>
          </a:p>
          <a:p>
            <a:pPr marL="13335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cap="all" dirty="0">
                <a:solidFill>
                  <a:srgbClr val="4D4D4D"/>
                </a:solidFill>
              </a:rPr>
              <a:t>Final project</a:t>
            </a:r>
          </a:p>
          <a:p>
            <a:r>
              <a:rPr lang="en-CA" dirty="0"/>
              <a:t>Deadline to review surveys: </a:t>
            </a:r>
            <a:r>
              <a:rPr lang="en-CA" b="1" dirty="0"/>
              <a:t>next week!</a:t>
            </a:r>
          </a:p>
          <a:p>
            <a:r>
              <a:rPr lang="en-CA" dirty="0"/>
              <a:t>Brand &amp; cause confirmation</a:t>
            </a:r>
            <a:r>
              <a:rPr lang="en-US" dirty="0"/>
              <a:t>/update</a:t>
            </a:r>
          </a:p>
          <a:p>
            <a:r>
              <a:rPr lang="en-US" dirty="0"/>
              <a:t>Consent form</a:t>
            </a:r>
          </a:p>
          <a:p>
            <a:r>
              <a:rPr lang="en-US" dirty="0"/>
              <a:t>Report example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401020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898634"/>
            <a:ext cx="7772400" cy="2309151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</a:pPr>
            <a:r>
              <a:rPr lang="en-CA" sz="4000" b="1" dirty="0" smtClean="0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Midterm</a:t>
            </a:r>
            <a:endParaRPr lang="en-CA" sz="4000" b="1" dirty="0">
              <a:solidFill>
                <a:srgbClr val="92233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25600" y="3720423"/>
            <a:ext cx="8618400" cy="8422"/>
          </a:xfrm>
          <a:prstGeom prst="line">
            <a:avLst/>
          </a:prstGeom>
          <a:ln w="19050">
            <a:solidFill>
              <a:srgbClr val="4D4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895350" y="3770312"/>
            <a:ext cx="8248650" cy="606"/>
          </a:xfrm>
          <a:prstGeom prst="line">
            <a:avLst/>
          </a:prstGeom>
          <a:ln w="19050">
            <a:solidFill>
              <a:srgbClr val="CBB57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231200" y="3812800"/>
            <a:ext cx="7912800" cy="8117"/>
          </a:xfrm>
          <a:prstGeom prst="line">
            <a:avLst/>
          </a:prstGeom>
          <a:ln w="19050">
            <a:solidFill>
              <a:srgbClr val="9223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38241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What’s up with the midterm?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cap="all" dirty="0">
                <a:solidFill>
                  <a:srgbClr val="4D4D4D"/>
                </a:solidFill>
              </a:rPr>
              <a:t>Details</a:t>
            </a:r>
          </a:p>
          <a:p>
            <a:r>
              <a:rPr lang="en-CA" dirty="0" smtClean="0"/>
              <a:t>During </a:t>
            </a:r>
            <a:r>
              <a:rPr lang="en-CA" dirty="0"/>
              <a:t>class time</a:t>
            </a:r>
          </a:p>
          <a:p>
            <a:r>
              <a:rPr lang="en-CA" dirty="0"/>
              <a:t>Closed </a:t>
            </a:r>
            <a:r>
              <a:rPr lang="en-CA" dirty="0" smtClean="0"/>
              <a:t>book</a:t>
            </a:r>
          </a:p>
          <a:p>
            <a:pPr marL="13335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Content</a:t>
            </a:r>
          </a:p>
          <a:p>
            <a:r>
              <a:rPr lang="en-CA" dirty="0" smtClean="0"/>
              <a:t>Based on what is mentioned in the slides</a:t>
            </a:r>
          </a:p>
          <a:p>
            <a:r>
              <a:rPr lang="en-CA" dirty="0"/>
              <a:t>S</a:t>
            </a:r>
            <a:r>
              <a:rPr lang="en-CA" dirty="0" smtClean="0"/>
              <a:t>tudy questions available on Moodle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90323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What’s up with the midterm?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cap="all" dirty="0">
                <a:solidFill>
                  <a:srgbClr val="4D4D4D"/>
                </a:solidFill>
              </a:rPr>
              <a:t>Sections</a:t>
            </a:r>
          </a:p>
          <a:p>
            <a:r>
              <a:rPr lang="en-CA" dirty="0"/>
              <a:t>5 short answer questions (about half a page)</a:t>
            </a:r>
          </a:p>
          <a:p>
            <a:r>
              <a:rPr lang="en-CA" dirty="0"/>
              <a:t>3 long answer questions (about 1-2 pages)</a:t>
            </a:r>
          </a:p>
          <a:p>
            <a:endParaRPr lang="en-CA" dirty="0"/>
          </a:p>
          <a:p>
            <a:pPr marL="0" indent="0">
              <a:buNone/>
            </a:pPr>
            <a:r>
              <a:rPr lang="en-CA" cap="all" dirty="0">
                <a:solidFill>
                  <a:srgbClr val="4D4D4D"/>
                </a:solidFill>
              </a:rPr>
              <a:t>Make-up exam</a:t>
            </a:r>
          </a:p>
          <a:p>
            <a:r>
              <a:rPr lang="en-CA" dirty="0"/>
              <a:t>Read course outline carefully!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10050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What’s up with the midterm?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Needed</a:t>
            </a:r>
          </a:p>
          <a:p>
            <a:r>
              <a:rPr lang="en-CA" dirty="0" smtClean="0"/>
              <a:t>Student ID</a:t>
            </a:r>
          </a:p>
          <a:p>
            <a:endParaRPr lang="en-CA" dirty="0"/>
          </a:p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Allowed</a:t>
            </a:r>
          </a:p>
          <a:p>
            <a:r>
              <a:rPr lang="en-CA" dirty="0" smtClean="0"/>
              <a:t>Translation dictionaries (hard copies)</a:t>
            </a:r>
          </a:p>
          <a:p>
            <a:r>
              <a:rPr lang="en-CA" dirty="0" smtClean="0"/>
              <a:t>Watch (old school)</a:t>
            </a:r>
          </a:p>
          <a:p>
            <a:endParaRPr lang="en-CA" dirty="0"/>
          </a:p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Forbidden</a:t>
            </a:r>
          </a:p>
          <a:p>
            <a:r>
              <a:rPr lang="en-CA" dirty="0" smtClean="0"/>
              <a:t>Electronic devices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491193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What did we cover last week?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cap="all" dirty="0">
                <a:solidFill>
                  <a:srgbClr val="4D4D4D"/>
                </a:solidFill>
              </a:rPr>
              <a:t>Chapters 5 &amp; 6</a:t>
            </a:r>
          </a:p>
          <a:p>
            <a:r>
              <a:rPr lang="en-CA" dirty="0"/>
              <a:t>Creative strategy</a:t>
            </a:r>
          </a:p>
          <a:p>
            <a:r>
              <a:rPr lang="en-CA" dirty="0"/>
              <a:t>Creative </a:t>
            </a:r>
            <a:r>
              <a:rPr lang="en-CA" dirty="0" smtClean="0"/>
              <a:t>tactics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8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102" y="3497580"/>
            <a:ext cx="4437497" cy="3219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692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are we going to cover in the next couple of weeks?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9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390" y="2195512"/>
            <a:ext cx="7453220" cy="30544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31394" y="2953491"/>
            <a:ext cx="10458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b="1" dirty="0" smtClean="0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5</a:t>
            </a:r>
            <a:endParaRPr lang="en-CA" sz="1400" b="1" dirty="0">
              <a:solidFill>
                <a:srgbClr val="92233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89309" y="2953490"/>
            <a:ext cx="10458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b="1" dirty="0" smtClean="0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7</a:t>
            </a:r>
            <a:endParaRPr lang="en-CA" sz="1400" b="1" dirty="0">
              <a:solidFill>
                <a:srgbClr val="92233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3423" y="2953489"/>
            <a:ext cx="10458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b="1" dirty="0" smtClean="0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8</a:t>
            </a:r>
            <a:endParaRPr lang="en-CA" sz="1400" b="1" dirty="0">
              <a:solidFill>
                <a:srgbClr val="92233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47404" y="2953488"/>
            <a:ext cx="10458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b="1" dirty="0" smtClean="0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8</a:t>
            </a:r>
            <a:endParaRPr lang="en-CA" sz="1400" b="1" dirty="0">
              <a:solidFill>
                <a:srgbClr val="92233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09397" y="2953487"/>
            <a:ext cx="10458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1400" b="1" dirty="0" smtClean="0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9</a:t>
            </a:r>
            <a:endParaRPr lang="en-CA" sz="1400" b="1" dirty="0">
              <a:solidFill>
                <a:srgbClr val="92233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0929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898634"/>
            <a:ext cx="7772400" cy="2309151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</a:pPr>
            <a:r>
              <a:rPr lang="en-CA" sz="4400" b="1" dirty="0" smtClean="0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Advertising: Media Plan</a:t>
            </a:r>
            <a:endParaRPr lang="en-CA" sz="4000" b="1" dirty="0">
              <a:solidFill>
                <a:srgbClr val="92233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25600" y="3720423"/>
            <a:ext cx="8618400" cy="8422"/>
          </a:xfrm>
          <a:prstGeom prst="line">
            <a:avLst/>
          </a:prstGeom>
          <a:ln w="19050">
            <a:solidFill>
              <a:srgbClr val="4D4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895350" y="3770312"/>
            <a:ext cx="8248650" cy="606"/>
          </a:xfrm>
          <a:prstGeom prst="line">
            <a:avLst/>
          </a:prstGeom>
          <a:ln w="19050">
            <a:solidFill>
              <a:srgbClr val="CBB57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231200" y="3812800"/>
            <a:ext cx="7912800" cy="8117"/>
          </a:xfrm>
          <a:prstGeom prst="line">
            <a:avLst/>
          </a:prstGeom>
          <a:ln w="19050">
            <a:solidFill>
              <a:srgbClr val="9223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374817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is advertising?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11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605" y="1329210"/>
            <a:ext cx="5528790" cy="5528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9898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How do you determine where to advertise?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ADVERTISING TERMINOLOGY</a:t>
            </a:r>
          </a:p>
          <a:p>
            <a:r>
              <a:rPr lang="en-CA" dirty="0" smtClean="0"/>
              <a:t>Reach</a:t>
            </a:r>
          </a:p>
          <a:p>
            <a:r>
              <a:rPr lang="en-CA" dirty="0" smtClean="0"/>
              <a:t>Frequency</a:t>
            </a:r>
          </a:p>
          <a:p>
            <a:r>
              <a:rPr lang="en-CA" dirty="0" smtClean="0"/>
              <a:t>Opportunities to see</a:t>
            </a:r>
          </a:p>
          <a:p>
            <a:r>
              <a:rPr lang="en-CA" dirty="0" smtClean="0"/>
              <a:t>Rating points</a:t>
            </a:r>
          </a:p>
          <a:p>
            <a:r>
              <a:rPr lang="en-CA" dirty="0" smtClean="0"/>
              <a:t>Gross rating points</a:t>
            </a:r>
          </a:p>
          <a:p>
            <a:r>
              <a:rPr lang="en-CA" dirty="0" smtClean="0"/>
              <a:t>Cost per thousand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80234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is reach?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CA" dirty="0" smtClean="0">
                <a:solidFill>
                  <a:srgbClr val="4D4D4D"/>
                </a:solidFill>
              </a:rPr>
              <a:t>REACH</a:t>
            </a:r>
          </a:p>
          <a:p>
            <a:pPr>
              <a:lnSpc>
                <a:spcPct val="120000"/>
              </a:lnSpc>
            </a:pPr>
            <a:r>
              <a:rPr lang="en-US" dirty="0"/>
              <a:t>N</a:t>
            </a:r>
            <a:r>
              <a:rPr lang="en-US" dirty="0" smtClean="0"/>
              <a:t>umber </a:t>
            </a:r>
            <a:r>
              <a:rPr lang="en-US" dirty="0"/>
              <a:t>of </a:t>
            </a:r>
            <a:r>
              <a:rPr lang="en-US" dirty="0" smtClean="0"/>
              <a:t>members </a:t>
            </a:r>
            <a:r>
              <a:rPr lang="en-US" dirty="0"/>
              <a:t>of your target </a:t>
            </a:r>
            <a:r>
              <a:rPr lang="en-US" dirty="0" smtClean="0"/>
              <a:t>audience exposed </a:t>
            </a:r>
            <a:r>
              <a:rPr lang="en-US" dirty="0"/>
              <a:t>at least once to </a:t>
            </a:r>
            <a:r>
              <a:rPr lang="en-US" dirty="0" smtClean="0"/>
              <a:t>a medium </a:t>
            </a:r>
            <a:r>
              <a:rPr lang="en-US" dirty="0"/>
              <a:t>over a specific period of </a:t>
            </a:r>
            <a:r>
              <a:rPr lang="en-US" dirty="0" smtClean="0"/>
              <a:t>time</a:t>
            </a:r>
          </a:p>
          <a:p>
            <a:pPr>
              <a:lnSpc>
                <a:spcPct val="120000"/>
              </a:lnSpc>
            </a:pPr>
            <a:endParaRPr lang="en-CA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en-CA" dirty="0" smtClean="0">
                <a:solidFill>
                  <a:srgbClr val="4D4D4D"/>
                </a:solidFill>
              </a:rPr>
              <a:t>PROBLEM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No way to know if exposure to certain medium results in exposure to the ad!</a:t>
            </a:r>
            <a:endParaRPr lang="en-US" dirty="0" smtClean="0"/>
          </a:p>
          <a:p>
            <a:pPr>
              <a:lnSpc>
                <a:spcPct val="120000"/>
              </a:lnSpc>
            </a:pPr>
            <a:endParaRPr lang="en-US" dirty="0"/>
          </a:p>
          <a:p>
            <a:pPr marL="0" indent="0">
              <a:lnSpc>
                <a:spcPct val="120000"/>
              </a:lnSpc>
              <a:buNone/>
            </a:pPr>
            <a:r>
              <a:rPr lang="en-US" dirty="0">
                <a:solidFill>
                  <a:srgbClr val="4D4D4D"/>
                </a:solidFill>
              </a:rPr>
              <a:t>EFFECTIVE REACH</a:t>
            </a:r>
          </a:p>
          <a:p>
            <a:pPr>
              <a:lnSpc>
                <a:spcPct val="120000"/>
              </a:lnSpc>
            </a:pPr>
            <a:r>
              <a:rPr lang="en-US" dirty="0"/>
              <a:t>Percentage of your target audience that must be exposed to a particular message to achieve a particular </a:t>
            </a:r>
            <a:r>
              <a:rPr lang="en-US" dirty="0" smtClean="0"/>
              <a:t>objective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Increase awareness from  40-70% to reach target 80%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283646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is frequency?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cap="all" dirty="0" smtClean="0">
                <a:solidFill>
                  <a:srgbClr val="4D4D4D"/>
                </a:solidFill>
              </a:rPr>
              <a:t>Frequency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Number </a:t>
            </a:r>
            <a:r>
              <a:rPr lang="en-US" dirty="0"/>
              <a:t>of times a member of your target audience is exposed to </a:t>
            </a:r>
            <a:r>
              <a:rPr lang="en-US" dirty="0" smtClean="0"/>
              <a:t>a medium </a:t>
            </a:r>
            <a:r>
              <a:rPr lang="en-US" dirty="0"/>
              <a:t>during </a:t>
            </a:r>
            <a:r>
              <a:rPr lang="en-US" dirty="0" smtClean="0"/>
              <a:t>a </a:t>
            </a:r>
            <a:r>
              <a:rPr lang="en-US" dirty="0"/>
              <a:t>specific period of </a:t>
            </a:r>
            <a:r>
              <a:rPr lang="en-US" dirty="0" smtClean="0"/>
              <a:t>time</a:t>
            </a:r>
          </a:p>
          <a:p>
            <a:pPr>
              <a:lnSpc>
                <a:spcPct val="120000"/>
              </a:lnSpc>
            </a:pPr>
            <a:endParaRPr lang="en-CA" dirty="0"/>
          </a:p>
          <a:p>
            <a:pPr marL="0" indent="0">
              <a:lnSpc>
                <a:spcPct val="120000"/>
              </a:lnSpc>
              <a:buNone/>
            </a:pPr>
            <a:r>
              <a:rPr lang="en-US" cap="all" dirty="0" smtClean="0">
                <a:solidFill>
                  <a:srgbClr val="4D4D4D"/>
                </a:solidFill>
              </a:rPr>
              <a:t>Problem</a:t>
            </a:r>
          </a:p>
          <a:p>
            <a:pPr>
              <a:lnSpc>
                <a:spcPct val="120000"/>
              </a:lnSpc>
            </a:pPr>
            <a:r>
              <a:rPr lang="en-CA" dirty="0" smtClean="0"/>
              <a:t> </a:t>
            </a:r>
            <a:r>
              <a:rPr lang="en-CA" dirty="0" smtClean="0">
                <a:solidFill>
                  <a:srgbClr val="FF0000"/>
                </a:solidFill>
              </a:rPr>
              <a:t>NO WAY TO KNOW IF EXPOSURE TO MEDIUM RESULTS IN EXPOSURE TO AD!</a:t>
            </a:r>
            <a:endParaRPr lang="en-CA" dirty="0" smtClean="0"/>
          </a:p>
          <a:p>
            <a:pPr>
              <a:lnSpc>
                <a:spcPct val="120000"/>
              </a:lnSpc>
            </a:pPr>
            <a:endParaRPr lang="en-CA" dirty="0"/>
          </a:p>
          <a:p>
            <a:pPr marL="0" indent="0">
              <a:lnSpc>
                <a:spcPct val="120000"/>
              </a:lnSpc>
              <a:buNone/>
            </a:pPr>
            <a:r>
              <a:rPr lang="en-CA" dirty="0">
                <a:solidFill>
                  <a:srgbClr val="4D4D4D"/>
                </a:solidFill>
              </a:rPr>
              <a:t>EFFECTIVE FREQUENCY</a:t>
            </a:r>
          </a:p>
          <a:p>
            <a:pPr>
              <a:lnSpc>
                <a:spcPct val="120000"/>
              </a:lnSpc>
            </a:pPr>
            <a:r>
              <a:rPr lang="en-CA" dirty="0"/>
              <a:t>Number of times a target audience must be exposed to a message to achieve a particular </a:t>
            </a:r>
            <a:r>
              <a:rPr lang="en-CA" dirty="0" smtClean="0"/>
              <a:t>objective</a:t>
            </a:r>
          </a:p>
          <a:p>
            <a:pPr>
              <a:lnSpc>
                <a:spcPct val="120000"/>
              </a:lnSpc>
            </a:pPr>
            <a:r>
              <a:rPr lang="en-US" dirty="0" smtClean="0"/>
              <a:t>I</a:t>
            </a:r>
            <a:r>
              <a:rPr lang="en-CA" dirty="0" smtClean="0"/>
              <a:t>f you expose 3 times consumers are more likely to remember *</a:t>
            </a:r>
            <a:endParaRPr lang="en-CA" dirty="0"/>
          </a:p>
          <a:p>
            <a:pPr>
              <a:lnSpc>
                <a:spcPct val="120000"/>
              </a:lnSpc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707691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is opportunity to see?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Opportunity to see (OTS)</a:t>
            </a:r>
          </a:p>
          <a:p>
            <a:r>
              <a:rPr lang="en-US" dirty="0" smtClean="0"/>
              <a:t>Cumulative </a:t>
            </a:r>
            <a:r>
              <a:rPr lang="en-US" dirty="0"/>
              <a:t>exposure achieved in a given time </a:t>
            </a:r>
            <a:r>
              <a:rPr lang="en-US" dirty="0" smtClean="0"/>
              <a:t>period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cap="all" dirty="0" smtClean="0">
                <a:solidFill>
                  <a:srgbClr val="4D4D4D"/>
                </a:solidFill>
              </a:rPr>
              <a:t>Example</a:t>
            </a:r>
            <a:endParaRPr lang="en-CA" cap="all" dirty="0">
              <a:solidFill>
                <a:srgbClr val="4D4D4D"/>
              </a:solidFill>
            </a:endParaRPr>
          </a:p>
          <a:p>
            <a:r>
              <a:rPr lang="en-US" dirty="0" smtClean="0"/>
              <a:t>Pizza Hut billboard in the Guy-Concordia metro station for </a:t>
            </a:r>
            <a:r>
              <a:rPr lang="en-US" dirty="0"/>
              <a:t>a </a:t>
            </a:r>
            <a:r>
              <a:rPr lang="en-US" dirty="0" smtClean="0"/>
              <a:t>month</a:t>
            </a:r>
          </a:p>
          <a:p>
            <a:r>
              <a:rPr lang="en-US" dirty="0" smtClean="0"/>
              <a:t>OTS </a:t>
            </a:r>
            <a:r>
              <a:rPr lang="en-US" dirty="0" smtClean="0"/>
              <a:t>= </a:t>
            </a:r>
            <a:r>
              <a:rPr lang="en-US" dirty="0" smtClean="0">
                <a:solidFill>
                  <a:srgbClr val="FF0000"/>
                </a:solidFill>
              </a:rPr>
              <a:t>2 day x 5/week x 4/month =40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40 opportunities to see ad</a:t>
            </a:r>
            <a:endParaRPr lang="en-US" dirty="0" smtClean="0"/>
          </a:p>
          <a:p>
            <a:endParaRPr lang="en-CA" dirty="0"/>
          </a:p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PROBLEM</a:t>
            </a:r>
            <a:endParaRPr lang="en-CA" cap="all" dirty="0">
              <a:solidFill>
                <a:srgbClr val="4D4D4D"/>
              </a:solidFill>
            </a:endParaRPr>
          </a:p>
          <a:p>
            <a:r>
              <a:rPr lang="en-CA" dirty="0" smtClean="0"/>
              <a:t> </a:t>
            </a:r>
            <a:r>
              <a:rPr lang="en-CA" dirty="0" smtClean="0"/>
              <a:t>OTS &gt; ACTUAL EXPSURE</a:t>
            </a:r>
            <a:endParaRPr lang="en-CA" dirty="0"/>
          </a:p>
          <a:p>
            <a:r>
              <a:rPr lang="en-US" dirty="0" smtClean="0"/>
              <a:t> </a:t>
            </a:r>
            <a:r>
              <a:rPr lang="en-US" dirty="0" smtClean="0"/>
              <a:t>ASSUMED THAT OTS=EXPOSURE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221129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Determining reach and frequency is not easy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Ideal situation</a:t>
            </a:r>
          </a:p>
          <a:p>
            <a:r>
              <a:rPr lang="en-CA" dirty="0" smtClean="0"/>
              <a:t>Almost impossible to have actual </a:t>
            </a:r>
            <a:r>
              <a:rPr lang="en-CA" dirty="0" smtClean="0"/>
              <a:t>numbers</a:t>
            </a:r>
          </a:p>
          <a:p>
            <a:r>
              <a:rPr lang="en-CA" dirty="0" smtClean="0"/>
              <a:t>technology</a:t>
            </a:r>
            <a:endParaRPr lang="en-CA" dirty="0" smtClean="0"/>
          </a:p>
          <a:p>
            <a:pPr lvl="1"/>
            <a:endParaRPr lang="en-CA" dirty="0" smtClean="0"/>
          </a:p>
          <a:p>
            <a:endParaRPr lang="en-CA" dirty="0" smtClean="0"/>
          </a:p>
          <a:p>
            <a:pPr marL="0" indent="0">
              <a:buNone/>
            </a:pPr>
            <a:r>
              <a:rPr lang="en-CA" dirty="0">
                <a:solidFill>
                  <a:srgbClr val="4D4D4D"/>
                </a:solidFill>
              </a:rPr>
              <a:t>DEPENDS ON</a:t>
            </a:r>
          </a:p>
          <a:p>
            <a:r>
              <a:rPr lang="en-US" dirty="0"/>
              <a:t>Clutter</a:t>
            </a:r>
          </a:p>
          <a:p>
            <a:r>
              <a:rPr lang="en-US" dirty="0"/>
              <a:t>Objective</a:t>
            </a:r>
          </a:p>
          <a:p>
            <a:r>
              <a:rPr lang="en-US" dirty="0"/>
              <a:t>Market share</a:t>
            </a:r>
          </a:p>
          <a:p>
            <a:r>
              <a:rPr lang="en-US" dirty="0" err="1"/>
              <a:t>Recency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16</a:t>
            </a:fld>
            <a:endParaRPr lang="en-CA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342707" y="4051216"/>
            <a:ext cx="5601846" cy="267126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619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15963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076325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438275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792288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Ad characteristics</a:t>
            </a:r>
          </a:p>
          <a:p>
            <a:r>
              <a:rPr lang="en-US" dirty="0" smtClean="0"/>
              <a:t>Number of media/tools</a:t>
            </a:r>
          </a:p>
          <a:p>
            <a:r>
              <a:rPr lang="en-US" dirty="0" smtClean="0"/>
              <a:t>Intrusion </a:t>
            </a:r>
            <a:r>
              <a:rPr lang="en-US" dirty="0" smtClean="0"/>
              <a:t>value</a:t>
            </a:r>
            <a:r>
              <a:rPr lang="en-US" sz="1800" dirty="0" smtClean="0"/>
              <a:t>(how much </a:t>
            </a:r>
            <a:r>
              <a:rPr lang="en-US" sz="1800" dirty="0" err="1" smtClean="0"/>
              <a:t>ur</a:t>
            </a:r>
            <a:r>
              <a:rPr lang="en-US" sz="1800" dirty="0" smtClean="0"/>
              <a:t> consumers cannot ignore)  low </a:t>
            </a:r>
            <a:r>
              <a:rPr lang="en-US" sz="1800" dirty="0" err="1" smtClean="0"/>
              <a:t>instrusion</a:t>
            </a:r>
            <a:r>
              <a:rPr lang="en-US" sz="1800" dirty="0" smtClean="0"/>
              <a:t> value – u can easily ignore</a:t>
            </a:r>
            <a:endParaRPr lang="en-US" sz="1800" dirty="0" smtClean="0"/>
          </a:p>
          <a:p>
            <a:r>
              <a:rPr lang="en-US" dirty="0" smtClean="0"/>
              <a:t>Stage of purchase decision</a:t>
            </a:r>
          </a:p>
        </p:txBody>
      </p:sp>
    </p:spTree>
    <p:extLst>
      <p:ext uri="{BB962C8B-B14F-4D97-AF65-F5344CB8AC3E}">
        <p14:creationId xmlns:p14="http://schemas.microsoft.com/office/powerpoint/2010/main" val="42047120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is the purpose of reach and frequency?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Have a quantitative assessment of the effectiveness of your advertising campaign</a:t>
            </a:r>
          </a:p>
          <a:p>
            <a:endParaRPr lang="en-CA" dirty="0" smtClean="0"/>
          </a:p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RATING POINTS (RPs)</a:t>
            </a:r>
          </a:p>
          <a:p>
            <a:r>
              <a:rPr lang="en-CA" dirty="0" smtClean="0"/>
              <a:t>The ad appears once</a:t>
            </a:r>
          </a:p>
          <a:p>
            <a:r>
              <a:rPr lang="en-CA" dirty="0" smtClean="0"/>
              <a:t>Percentage of potential audience</a:t>
            </a:r>
          </a:p>
          <a:p>
            <a:endParaRPr lang="en-CA" dirty="0"/>
          </a:p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1 rating point</a:t>
            </a:r>
          </a:p>
          <a:p>
            <a:r>
              <a:rPr lang="en-CA" dirty="0" smtClean="0"/>
              <a:t> </a:t>
            </a:r>
            <a:r>
              <a:rPr lang="en-CA" dirty="0" smtClean="0"/>
              <a:t>1% of your target audience was exposed to the ad once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17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13637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How do you calculate rating points?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Example</a:t>
            </a:r>
            <a:endParaRPr lang="en-CA" cap="all" dirty="0">
              <a:solidFill>
                <a:srgbClr val="4D4D4D"/>
              </a:solidFill>
            </a:endParaRPr>
          </a:p>
          <a:p>
            <a:r>
              <a:rPr lang="en-US" dirty="0" err="1"/>
              <a:t>KitchenAid</a:t>
            </a:r>
            <a:r>
              <a:rPr lang="en-US" dirty="0"/>
              <a:t> ad aired once during an episode of Downton Abbey (reaches 50% of target audience)</a:t>
            </a:r>
            <a:endParaRPr lang="en-CA" dirty="0"/>
          </a:p>
          <a:p>
            <a:r>
              <a:rPr lang="en-US" dirty="0" smtClean="0"/>
              <a:t> </a:t>
            </a:r>
            <a:r>
              <a:rPr lang="en-US" dirty="0"/>
              <a:t>Reach = </a:t>
            </a:r>
            <a:r>
              <a:rPr lang="en-US" dirty="0" smtClean="0"/>
              <a:t>__50__</a:t>
            </a:r>
            <a:r>
              <a:rPr lang="en-US" dirty="0" smtClean="0"/>
              <a:t>; </a:t>
            </a:r>
            <a:r>
              <a:rPr lang="en-US" dirty="0"/>
              <a:t>Frequency = </a:t>
            </a:r>
            <a:r>
              <a:rPr lang="en-US" dirty="0" smtClean="0"/>
              <a:t>__1__</a:t>
            </a:r>
            <a:r>
              <a:rPr lang="en-US" dirty="0" smtClean="0"/>
              <a:t>; </a:t>
            </a:r>
            <a:r>
              <a:rPr lang="en-US" dirty="0"/>
              <a:t>RPs </a:t>
            </a:r>
            <a:r>
              <a:rPr lang="en-US" dirty="0" smtClean="0"/>
              <a:t>=50(Rating </a:t>
            </a:r>
            <a:r>
              <a:rPr lang="en-US" dirty="0" err="1" smtClean="0"/>
              <a:t>pointsS</a:t>
            </a:r>
            <a:r>
              <a:rPr lang="en-US" dirty="0" smtClean="0"/>
              <a:t>) </a:t>
            </a:r>
            <a:r>
              <a:rPr lang="en-US" dirty="0" smtClean="0"/>
              <a:t>____</a:t>
            </a:r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834710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Since an ad usually appears more than once, we need a better measure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GROSS RATING POINTS (GRPs)</a:t>
            </a:r>
          </a:p>
          <a:p>
            <a:r>
              <a:rPr lang="en-US" dirty="0" smtClean="0"/>
              <a:t>The ad </a:t>
            </a:r>
            <a:r>
              <a:rPr lang="en-US" dirty="0"/>
              <a:t>appears more than once</a:t>
            </a:r>
            <a:endParaRPr lang="en-CA" dirty="0"/>
          </a:p>
          <a:p>
            <a:r>
              <a:rPr lang="en-US" dirty="0"/>
              <a:t>Sum </a:t>
            </a:r>
            <a:r>
              <a:rPr lang="en-US" dirty="0" smtClean="0"/>
              <a:t>of RPs</a:t>
            </a:r>
          </a:p>
          <a:p>
            <a:r>
              <a:rPr lang="en-US" dirty="0" smtClean="0"/>
              <a:t>  Reach x frequency (CTS)</a:t>
            </a:r>
            <a:endParaRPr lang="en-US" dirty="0"/>
          </a:p>
          <a:p>
            <a:pPr marL="0" indent="0">
              <a:buNone/>
            </a:pPr>
            <a:r>
              <a:rPr lang="en-US" cap="all" dirty="0" smtClean="0">
                <a:solidFill>
                  <a:srgbClr val="4D4D4D"/>
                </a:solidFill>
              </a:rPr>
              <a:t>Example</a:t>
            </a:r>
            <a:endParaRPr lang="en-CA" cap="all" dirty="0">
              <a:solidFill>
                <a:srgbClr val="4D4D4D"/>
              </a:solidFill>
            </a:endParaRPr>
          </a:p>
          <a:p>
            <a:r>
              <a:rPr lang="en-US" dirty="0" err="1"/>
              <a:t>KitchenAid</a:t>
            </a:r>
            <a:r>
              <a:rPr lang="en-US" dirty="0"/>
              <a:t> ad aired </a:t>
            </a:r>
            <a:r>
              <a:rPr lang="en-US" dirty="0" smtClean="0"/>
              <a:t>five times </a:t>
            </a:r>
            <a:r>
              <a:rPr lang="en-US" dirty="0"/>
              <a:t>during </a:t>
            </a:r>
            <a:r>
              <a:rPr lang="en-US" dirty="0" smtClean="0"/>
              <a:t>an </a:t>
            </a:r>
            <a:r>
              <a:rPr lang="en-US" dirty="0"/>
              <a:t>episode </a:t>
            </a:r>
            <a:r>
              <a:rPr lang="en-US" dirty="0" smtClean="0"/>
              <a:t>of </a:t>
            </a:r>
            <a:r>
              <a:rPr lang="en-US" dirty="0" err="1" smtClean="0"/>
              <a:t>Downton</a:t>
            </a:r>
            <a:r>
              <a:rPr lang="en-US" dirty="0" smtClean="0"/>
              <a:t> Abbey (reaches </a:t>
            </a:r>
            <a:r>
              <a:rPr lang="en-US" dirty="0"/>
              <a:t>50% of target </a:t>
            </a:r>
            <a:r>
              <a:rPr lang="en-US" dirty="0" smtClean="0"/>
              <a:t>audience)</a:t>
            </a:r>
          </a:p>
          <a:p>
            <a:r>
              <a:rPr lang="en-US" dirty="0" smtClean="0"/>
              <a:t> </a:t>
            </a:r>
            <a:r>
              <a:rPr lang="en-US" dirty="0"/>
              <a:t>Reach = </a:t>
            </a:r>
            <a:r>
              <a:rPr lang="en-US" dirty="0" smtClean="0"/>
              <a:t>_50____</a:t>
            </a:r>
            <a:r>
              <a:rPr lang="en-US" dirty="0" smtClean="0"/>
              <a:t>; </a:t>
            </a:r>
            <a:r>
              <a:rPr lang="en-US" dirty="0"/>
              <a:t>OTS = </a:t>
            </a:r>
            <a:r>
              <a:rPr lang="en-US" dirty="0" smtClean="0"/>
              <a:t>__5___</a:t>
            </a:r>
            <a:r>
              <a:rPr lang="en-US" dirty="0" smtClean="0"/>
              <a:t>; </a:t>
            </a:r>
            <a:r>
              <a:rPr lang="en-US" dirty="0"/>
              <a:t>GRPs </a:t>
            </a:r>
            <a:r>
              <a:rPr lang="en-US" dirty="0" smtClean="0"/>
              <a:t>=250(5X50) </a:t>
            </a:r>
            <a:r>
              <a:rPr lang="en-US" dirty="0" smtClean="0"/>
              <a:t>_____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14914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Calculations get more complicated when you use more than one medium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cap="all" dirty="0" smtClean="0">
                <a:solidFill>
                  <a:srgbClr val="4D4D4D"/>
                </a:solidFill>
              </a:rPr>
              <a:t>Example</a:t>
            </a:r>
          </a:p>
          <a:p>
            <a:r>
              <a:rPr lang="en-US" dirty="0" smtClean="0"/>
              <a:t>GRPs = 90</a:t>
            </a:r>
          </a:p>
          <a:p>
            <a:r>
              <a:rPr lang="en-US" dirty="0" smtClean="0"/>
              <a:t>Frequency?</a:t>
            </a:r>
          </a:p>
          <a:p>
            <a:pPr marL="133350" indent="0">
              <a:buNone/>
            </a:pPr>
            <a:endParaRPr lang="en-US" dirty="0" smtClean="0"/>
          </a:p>
          <a:p>
            <a:r>
              <a:rPr lang="en-US" dirty="0"/>
              <a:t>Depends </a:t>
            </a:r>
            <a:r>
              <a:rPr lang="en-US" dirty="0" smtClean="0"/>
              <a:t>on:</a:t>
            </a:r>
            <a:endParaRPr lang="en-US" dirty="0"/>
          </a:p>
          <a:p>
            <a:r>
              <a:rPr lang="en-CA" b="1" dirty="0" smtClean="0"/>
              <a:t> </a:t>
            </a:r>
            <a:r>
              <a:rPr lang="en-CA" b="1" dirty="0" smtClean="0"/>
              <a:t>TARGET AUDIENCE OVERLAP BETWEEN MEDIA</a:t>
            </a:r>
            <a:r>
              <a:rPr lang="en-CA" dirty="0"/>
              <a:t/>
            </a:r>
            <a:br>
              <a:rPr lang="en-CA" dirty="0"/>
            </a:br>
            <a:r>
              <a:rPr lang="en-CA" dirty="0"/>
              <a:t>Reach = </a:t>
            </a:r>
            <a:r>
              <a:rPr lang="en-CA" dirty="0" smtClean="0"/>
              <a:t>_90___</a:t>
            </a:r>
            <a:r>
              <a:rPr lang="en-CA" dirty="0" smtClean="0"/>
              <a:t>; </a:t>
            </a:r>
            <a:r>
              <a:rPr lang="en-CA" dirty="0"/>
              <a:t>Frequency = </a:t>
            </a:r>
            <a:r>
              <a:rPr lang="en-CA" dirty="0" smtClean="0"/>
              <a:t>__1__</a:t>
            </a:r>
            <a:r>
              <a:rPr lang="en-CA" dirty="0" smtClean="0"/>
              <a:t>; </a:t>
            </a:r>
            <a:r>
              <a:rPr lang="en-CA" dirty="0"/>
              <a:t>GRPs </a:t>
            </a:r>
            <a:r>
              <a:rPr lang="en-CA" dirty="0" smtClean="0"/>
              <a:t>=90 _NO OVERLAP___</a:t>
            </a:r>
            <a:endParaRPr lang="en-CA" dirty="0"/>
          </a:p>
          <a:p>
            <a:r>
              <a:rPr lang="en-CA" b="1" dirty="0" smtClean="0"/>
              <a:t> </a:t>
            </a:r>
            <a:r>
              <a:rPr lang="en-CA" b="1" dirty="0" smtClean="0"/>
              <a:t>COMPLETE OVERLAP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Reach </a:t>
            </a:r>
            <a:r>
              <a:rPr lang="en-CA" dirty="0"/>
              <a:t>= </a:t>
            </a:r>
            <a:r>
              <a:rPr lang="en-CA" dirty="0" smtClean="0"/>
              <a:t>_30___</a:t>
            </a:r>
            <a:r>
              <a:rPr lang="en-CA" dirty="0" smtClean="0"/>
              <a:t>; </a:t>
            </a:r>
            <a:r>
              <a:rPr lang="en-CA" dirty="0"/>
              <a:t>Frequency = </a:t>
            </a:r>
            <a:r>
              <a:rPr lang="en-CA" dirty="0" smtClean="0"/>
              <a:t>3____</a:t>
            </a:r>
            <a:r>
              <a:rPr lang="en-CA" dirty="0" smtClean="0"/>
              <a:t>; </a:t>
            </a:r>
            <a:r>
              <a:rPr lang="en-CA" dirty="0"/>
              <a:t>GRPs </a:t>
            </a:r>
            <a:r>
              <a:rPr lang="en-CA" dirty="0" smtClean="0"/>
              <a:t>=90 </a:t>
            </a:r>
            <a:r>
              <a:rPr lang="en-CA" dirty="0" smtClean="0"/>
              <a:t>____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20</a:t>
            </a:fld>
            <a:endParaRPr lang="en-CA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9758654"/>
              </p:ext>
            </p:extLst>
          </p:nvPr>
        </p:nvGraphicFramePr>
        <p:xfrm>
          <a:off x="3194440" y="1585396"/>
          <a:ext cx="2227897" cy="1584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11580"/>
                <a:gridCol w="101631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Medium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D3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Reach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D3AC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30%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30%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30%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05444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Calculations get more complicated when you use more than one medium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cap="all" dirty="0">
                <a:solidFill>
                  <a:srgbClr val="4D4D4D"/>
                </a:solidFill>
              </a:rPr>
              <a:t>Example</a:t>
            </a:r>
            <a:endParaRPr lang="en-CA" cap="all" dirty="0">
              <a:solidFill>
                <a:srgbClr val="4D4D4D"/>
              </a:solidFill>
            </a:endParaRPr>
          </a:p>
          <a:p>
            <a:r>
              <a:rPr lang="en-US" dirty="0" smtClean="0"/>
              <a:t>Nike TV commercial aired…</a:t>
            </a:r>
            <a:endParaRPr lang="en-CA" dirty="0"/>
          </a:p>
          <a:p>
            <a:r>
              <a:rPr lang="en-US" dirty="0" smtClean="0"/>
              <a:t>Once </a:t>
            </a:r>
            <a:r>
              <a:rPr lang="en-US" dirty="0"/>
              <a:t>on </a:t>
            </a:r>
            <a:r>
              <a:rPr lang="en-US" dirty="0" smtClean="0"/>
              <a:t>TSN (reaches </a:t>
            </a:r>
            <a:r>
              <a:rPr lang="en-US" dirty="0"/>
              <a:t>30% of </a:t>
            </a:r>
            <a:r>
              <a:rPr lang="en-US" dirty="0" smtClean="0"/>
              <a:t>target audience)</a:t>
            </a:r>
            <a:endParaRPr lang="en-CA" dirty="0"/>
          </a:p>
          <a:p>
            <a:r>
              <a:rPr lang="en-US" dirty="0" smtClean="0"/>
              <a:t>Once </a:t>
            </a:r>
            <a:r>
              <a:rPr lang="en-US" dirty="0"/>
              <a:t>on </a:t>
            </a:r>
            <a:r>
              <a:rPr lang="en-US" dirty="0" smtClean="0"/>
              <a:t>Golf Channel (reaches </a:t>
            </a:r>
            <a:r>
              <a:rPr lang="en-US" dirty="0"/>
              <a:t>a </a:t>
            </a:r>
            <a:r>
              <a:rPr lang="en-US" b="1" dirty="0"/>
              <a:t>different</a:t>
            </a:r>
            <a:r>
              <a:rPr lang="en-US" dirty="0"/>
              <a:t> 30% of </a:t>
            </a:r>
            <a:r>
              <a:rPr lang="en-US" dirty="0" smtClean="0"/>
              <a:t>target audience)</a:t>
            </a:r>
          </a:p>
          <a:p>
            <a:r>
              <a:rPr lang="en-US" dirty="0" smtClean="0"/>
              <a:t>FINAL EXAM TYPE QUESTION **</a:t>
            </a:r>
            <a:endParaRPr lang="en-US" dirty="0"/>
          </a:p>
          <a:p>
            <a:pPr marL="0" indent="0">
              <a:buNone/>
            </a:pPr>
            <a:r>
              <a:rPr lang="en-US" dirty="0" smtClean="0">
                <a:solidFill>
                  <a:srgbClr val="4D4D4D"/>
                </a:solidFill>
              </a:rPr>
              <a:t>SOLUTION</a:t>
            </a:r>
            <a:endParaRPr lang="en-CA" dirty="0">
              <a:solidFill>
                <a:srgbClr val="4D4D4D"/>
              </a:solidFill>
            </a:endParaRPr>
          </a:p>
          <a:p>
            <a:endParaRPr lang="en-CA" dirty="0" smtClean="0"/>
          </a:p>
          <a:p>
            <a:endParaRPr lang="en-CA" dirty="0"/>
          </a:p>
          <a:p>
            <a:endParaRPr lang="en-CA" dirty="0" smtClean="0"/>
          </a:p>
          <a:p>
            <a:r>
              <a:rPr lang="en-CA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21</a:t>
            </a:fld>
            <a:endParaRPr lang="en-CA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479340"/>
              </p:ext>
            </p:extLst>
          </p:nvPr>
        </p:nvGraphicFramePr>
        <p:xfrm>
          <a:off x="373094" y="4722973"/>
          <a:ext cx="8523771" cy="1280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78465"/>
                <a:gridCol w="819468"/>
                <a:gridCol w="2870500"/>
                <a:gridCol w="2155338"/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Unduplicated reach: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60%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Frequency (OTS)</a:t>
                      </a:r>
                      <a:r>
                        <a:rPr lang="en-CA" sz="2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(1+1)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Duplicated Reach: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  NO OVERLAP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Reach: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60%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GRPs: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 (1x30+1x30</a:t>
                      </a:r>
                      <a:r>
                        <a:rPr lang="en-CA" sz="2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03165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cap="all" dirty="0">
                <a:solidFill>
                  <a:srgbClr val="4D4D4D"/>
                </a:solidFill>
              </a:rPr>
              <a:t>Example</a:t>
            </a:r>
            <a:endParaRPr lang="en-CA" cap="all" dirty="0">
              <a:solidFill>
                <a:srgbClr val="4D4D4D"/>
              </a:solidFill>
            </a:endParaRPr>
          </a:p>
          <a:p>
            <a:r>
              <a:rPr lang="en-US" dirty="0" smtClean="0"/>
              <a:t>BMW TV commercial aired…</a:t>
            </a:r>
            <a:endParaRPr lang="en-CA" dirty="0"/>
          </a:p>
          <a:p>
            <a:r>
              <a:rPr lang="en-US" dirty="0" smtClean="0"/>
              <a:t>Four times </a:t>
            </a:r>
            <a:r>
              <a:rPr lang="en-US" dirty="0"/>
              <a:t>on </a:t>
            </a:r>
            <a:r>
              <a:rPr lang="en-US" dirty="0" smtClean="0"/>
              <a:t>TSN (reaches 30</a:t>
            </a:r>
            <a:r>
              <a:rPr lang="en-US" dirty="0"/>
              <a:t>% </a:t>
            </a:r>
            <a:r>
              <a:rPr lang="en-US" dirty="0" smtClean="0"/>
              <a:t>of </a:t>
            </a:r>
            <a:r>
              <a:rPr lang="en-US" dirty="0"/>
              <a:t>target </a:t>
            </a:r>
            <a:r>
              <a:rPr lang="en-US" dirty="0" smtClean="0"/>
              <a:t>audience)</a:t>
            </a:r>
            <a:endParaRPr lang="en-CA" dirty="0"/>
          </a:p>
          <a:p>
            <a:r>
              <a:rPr lang="en-US" dirty="0" smtClean="0"/>
              <a:t>Five times </a:t>
            </a:r>
            <a:r>
              <a:rPr lang="en-US" dirty="0"/>
              <a:t>on </a:t>
            </a:r>
            <a:r>
              <a:rPr lang="en-US" dirty="0" smtClean="0"/>
              <a:t>Golf Channel (reaches </a:t>
            </a:r>
            <a:r>
              <a:rPr lang="en-US" dirty="0"/>
              <a:t>a different </a:t>
            </a:r>
            <a:r>
              <a:rPr lang="en-US" dirty="0" smtClean="0"/>
              <a:t>20</a:t>
            </a:r>
            <a:r>
              <a:rPr lang="en-US" dirty="0"/>
              <a:t>% of your target </a:t>
            </a:r>
            <a:r>
              <a:rPr lang="en-US" dirty="0" smtClean="0"/>
              <a:t>audience)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>
                <a:solidFill>
                  <a:srgbClr val="4D4D4D"/>
                </a:solidFill>
              </a:rPr>
              <a:t>SOLUTION</a:t>
            </a:r>
            <a:endParaRPr lang="en-CA" dirty="0">
              <a:solidFill>
                <a:srgbClr val="4D4D4D"/>
              </a:solidFill>
            </a:endParaRPr>
          </a:p>
          <a:p>
            <a:endParaRPr lang="en-CA" dirty="0" smtClean="0"/>
          </a:p>
          <a:p>
            <a:endParaRPr lang="en-CA" dirty="0"/>
          </a:p>
          <a:p>
            <a:endParaRPr lang="en-CA" dirty="0" smtClean="0"/>
          </a:p>
          <a:p>
            <a:r>
              <a:rPr lang="en-CA" dirty="0">
                <a:solidFill>
                  <a:schemeClr val="bg1"/>
                </a:solidFill>
              </a:rPr>
              <a:t>A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178651"/>
              </p:ext>
            </p:extLst>
          </p:nvPr>
        </p:nvGraphicFramePr>
        <p:xfrm>
          <a:off x="388417" y="4714735"/>
          <a:ext cx="8666571" cy="1280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78465"/>
                <a:gridCol w="819468"/>
                <a:gridCol w="2870500"/>
                <a:gridCol w="2298138"/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Unduplicated reach: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Frequency (OTS)</a:t>
                      </a:r>
                      <a:r>
                        <a:rPr lang="en-CA" sz="2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9(4+5)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Duplicated Reach: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Reach: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GRPs: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2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220(4X30+5X20)</a:t>
                      </a:r>
                      <a:endParaRPr lang="en-CA" sz="2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GRPs calculation exercise 1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56600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cap="all" dirty="0">
                <a:solidFill>
                  <a:srgbClr val="4D4D4D"/>
                </a:solidFill>
              </a:rPr>
              <a:t>Example</a:t>
            </a:r>
            <a:endParaRPr lang="en-CA" cap="all" dirty="0">
              <a:solidFill>
                <a:srgbClr val="4D4D4D"/>
              </a:solidFill>
            </a:endParaRPr>
          </a:p>
          <a:p>
            <a:r>
              <a:rPr lang="en-US" dirty="0" smtClean="0"/>
              <a:t>BMW TV commercial aired…</a:t>
            </a:r>
            <a:endParaRPr lang="en-CA" dirty="0"/>
          </a:p>
          <a:p>
            <a:r>
              <a:rPr lang="en-US" dirty="0" smtClean="0"/>
              <a:t>Once </a:t>
            </a:r>
            <a:r>
              <a:rPr lang="en-US" dirty="0"/>
              <a:t>on </a:t>
            </a:r>
            <a:r>
              <a:rPr lang="en-US" dirty="0" smtClean="0"/>
              <a:t>TSN (reaches </a:t>
            </a:r>
            <a:r>
              <a:rPr lang="en-US" dirty="0"/>
              <a:t>30% </a:t>
            </a:r>
            <a:r>
              <a:rPr lang="en-US" dirty="0" smtClean="0"/>
              <a:t>of </a:t>
            </a:r>
            <a:r>
              <a:rPr lang="en-US" dirty="0"/>
              <a:t>target </a:t>
            </a:r>
            <a:r>
              <a:rPr lang="en-US" dirty="0" smtClean="0"/>
              <a:t>audience)</a:t>
            </a:r>
            <a:endParaRPr lang="en-CA" dirty="0"/>
          </a:p>
          <a:p>
            <a:r>
              <a:rPr lang="en-US" dirty="0" smtClean="0"/>
              <a:t>Once </a:t>
            </a:r>
            <a:r>
              <a:rPr lang="en-US" dirty="0"/>
              <a:t>on </a:t>
            </a:r>
            <a:r>
              <a:rPr lang="en-US" dirty="0" smtClean="0"/>
              <a:t>Golf Channel (reaches </a:t>
            </a:r>
            <a:r>
              <a:rPr lang="en-US" dirty="0"/>
              <a:t>20% of </a:t>
            </a:r>
            <a:r>
              <a:rPr lang="en-US" dirty="0" smtClean="0"/>
              <a:t>target audience </a:t>
            </a:r>
            <a:r>
              <a:rPr lang="en-US" dirty="0"/>
              <a:t>who </a:t>
            </a:r>
            <a:r>
              <a:rPr lang="en-US" dirty="0" smtClean="0"/>
              <a:t>also watches TSN </a:t>
            </a:r>
            <a:r>
              <a:rPr lang="en-US" dirty="0"/>
              <a:t>and </a:t>
            </a:r>
            <a:r>
              <a:rPr lang="en-US" dirty="0" smtClean="0"/>
              <a:t>40</a:t>
            </a:r>
            <a:r>
              <a:rPr lang="en-US" dirty="0"/>
              <a:t>% who </a:t>
            </a:r>
            <a:r>
              <a:rPr lang="en-US" dirty="0" smtClean="0"/>
              <a:t>doesn't watch TSN)</a:t>
            </a:r>
          </a:p>
          <a:p>
            <a:r>
              <a:rPr lang="en-US" dirty="0" smtClean="0"/>
              <a:t>Ad not shown at same time on both channels</a:t>
            </a:r>
          </a:p>
          <a:p>
            <a:endParaRPr lang="en-US" sz="2100" dirty="0"/>
          </a:p>
          <a:p>
            <a:pPr marL="0" indent="0">
              <a:buNone/>
            </a:pPr>
            <a:r>
              <a:rPr lang="en-US" dirty="0" smtClean="0">
                <a:solidFill>
                  <a:srgbClr val="4D4D4D"/>
                </a:solidFill>
              </a:rPr>
              <a:t>SOLUTION</a:t>
            </a:r>
            <a:endParaRPr lang="en-CA" dirty="0">
              <a:solidFill>
                <a:srgbClr val="4D4D4D"/>
              </a:solidFill>
            </a:endParaRPr>
          </a:p>
          <a:p>
            <a:r>
              <a:rPr lang="en-US" dirty="0" smtClean="0"/>
              <a:t>S</a:t>
            </a:r>
            <a:r>
              <a:rPr lang="en-CA" dirty="0" err="1" smtClean="0"/>
              <a:t>ee</a:t>
            </a:r>
            <a:r>
              <a:rPr lang="en-CA" dirty="0" smtClean="0"/>
              <a:t> it once</a:t>
            </a:r>
            <a:endParaRPr lang="en-CA" dirty="0" smtClean="0"/>
          </a:p>
          <a:p>
            <a:r>
              <a:rPr lang="en-US" dirty="0" smtClean="0"/>
              <a:t>S</a:t>
            </a:r>
            <a:r>
              <a:rPr lang="en-CA" dirty="0" err="1" smtClean="0"/>
              <a:t>ee</a:t>
            </a:r>
            <a:r>
              <a:rPr lang="en-CA" dirty="0" smtClean="0"/>
              <a:t> it twice</a:t>
            </a:r>
            <a:endParaRPr lang="en-CA" dirty="0"/>
          </a:p>
          <a:p>
            <a:endParaRPr lang="en-CA" dirty="0" smtClean="0"/>
          </a:p>
          <a:p>
            <a:r>
              <a:rPr lang="en-CA" dirty="0">
                <a:solidFill>
                  <a:schemeClr val="bg1"/>
                </a:solidFill>
              </a:rPr>
              <a:t>A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9026168"/>
              </p:ext>
            </p:extLst>
          </p:nvPr>
        </p:nvGraphicFramePr>
        <p:xfrm>
          <a:off x="1826692" y="4685289"/>
          <a:ext cx="7204736" cy="21031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75232"/>
                <a:gridCol w="1711643"/>
                <a:gridCol w="1485407"/>
                <a:gridCol w="2232454"/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Unduplicated reach: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(30-20+40)</a:t>
                      </a:r>
                    </a:p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</a:t>
                      </a:r>
                    </a:p>
                  </a:txBody>
                  <a:tcPr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Frequency (OTS)</a:t>
                      </a:r>
                      <a:r>
                        <a:rPr lang="en-CA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Duplicated Reach: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Reach: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70%(30+40)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 GRPs:</a:t>
                      </a:r>
                      <a:endParaRPr lang="en-CA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90(1X30+1x(20+40)) or (1x50)+(2x20)=90</a:t>
                      </a:r>
                      <a:endParaRPr lang="en-CA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GRPs calculation exercise 2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654265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How do GRP calculations work in “real life”?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6 months out-of-home campaign in Halifax</a:t>
            </a:r>
          </a:p>
          <a:p>
            <a:r>
              <a:rPr lang="en-CA" dirty="0" smtClean="0"/>
              <a:t>FOR THE FINAL PROJECT!</a:t>
            </a:r>
            <a:endParaRPr lang="en-CA" dirty="0"/>
          </a:p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COST</a:t>
            </a:r>
          </a:p>
          <a:p>
            <a:r>
              <a:rPr lang="en-CA" dirty="0" smtClean="0"/>
              <a:t>National GRP cost = </a:t>
            </a:r>
            <a:r>
              <a:rPr lang="en-CA" dirty="0" smtClean="0"/>
              <a:t>__$400/group________</a:t>
            </a:r>
            <a:endParaRPr lang="en-CA" dirty="0" smtClean="0"/>
          </a:p>
          <a:p>
            <a:r>
              <a:rPr lang="en-CA" dirty="0" smtClean="0"/>
              <a:t>Canadian population = </a:t>
            </a:r>
            <a:r>
              <a:rPr lang="en-CA" dirty="0" smtClean="0"/>
              <a:t>__35 M______</a:t>
            </a:r>
            <a:endParaRPr lang="en-CA" dirty="0" smtClean="0"/>
          </a:p>
          <a:p>
            <a:r>
              <a:rPr lang="en-CA" dirty="0" smtClean="0"/>
              <a:t>Halifax population = </a:t>
            </a:r>
            <a:r>
              <a:rPr lang="en-CA" dirty="0" smtClean="0"/>
              <a:t>____300 K______</a:t>
            </a:r>
            <a:endParaRPr lang="en-CA" dirty="0" smtClean="0"/>
          </a:p>
          <a:p>
            <a:pPr marL="623888"/>
            <a:r>
              <a:rPr lang="en-CA" dirty="0" smtClean="0"/>
              <a:t>Millennials (20-34) = </a:t>
            </a:r>
            <a:r>
              <a:rPr lang="en-CA" dirty="0" smtClean="0"/>
              <a:t>___86 K_____</a:t>
            </a:r>
            <a:endParaRPr lang="en-CA" dirty="0" smtClean="0"/>
          </a:p>
          <a:p>
            <a:endParaRPr lang="en-CA" dirty="0"/>
          </a:p>
          <a:p>
            <a:pPr marL="631825" indent="0">
              <a:buNone/>
            </a:pPr>
            <a:r>
              <a:rPr lang="en-CA" dirty="0" smtClean="0">
                <a:solidFill>
                  <a:srgbClr val="922338"/>
                </a:solidFill>
              </a:rPr>
              <a:t>Cost </a:t>
            </a:r>
            <a:r>
              <a:rPr lang="en-CA" dirty="0" smtClean="0">
                <a:solidFill>
                  <a:srgbClr val="922338"/>
                </a:solidFill>
              </a:rPr>
              <a:t>= 300,000/35,000,000 X 400=$3.50/GRP</a:t>
            </a:r>
            <a:endParaRPr lang="en-CA" dirty="0">
              <a:solidFill>
                <a:srgbClr val="922338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185101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How do GRP calculations work in “real life”?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REACH</a:t>
            </a:r>
          </a:p>
          <a:p>
            <a:r>
              <a:rPr lang="en-CA" dirty="0" smtClean="0"/>
              <a:t>Halifax population = </a:t>
            </a:r>
            <a:r>
              <a:rPr lang="en-CA" dirty="0" smtClean="0"/>
              <a:t>__300 K_______</a:t>
            </a:r>
            <a:endParaRPr lang="en-CA" dirty="0" smtClean="0"/>
          </a:p>
          <a:p>
            <a:r>
              <a:rPr lang="en-CA" dirty="0" smtClean="0"/>
              <a:t>Millennials (20-34) = </a:t>
            </a:r>
            <a:r>
              <a:rPr lang="en-CA" dirty="0" smtClean="0"/>
              <a:t>___86 K______</a:t>
            </a:r>
            <a:endParaRPr lang="en-CA" dirty="0" smtClean="0"/>
          </a:p>
          <a:p>
            <a:endParaRPr lang="en-CA" dirty="0"/>
          </a:p>
          <a:p>
            <a:pPr marL="811213" indent="0">
              <a:buNone/>
            </a:pPr>
            <a:r>
              <a:rPr lang="en-CA" dirty="0" smtClean="0">
                <a:solidFill>
                  <a:srgbClr val="922338"/>
                </a:solidFill>
              </a:rPr>
              <a:t>Reach </a:t>
            </a:r>
            <a:r>
              <a:rPr lang="en-CA" dirty="0" smtClean="0">
                <a:solidFill>
                  <a:srgbClr val="922338"/>
                </a:solidFill>
              </a:rPr>
              <a:t>= 86,000/300,000 =30%</a:t>
            </a:r>
            <a:endParaRPr lang="en-CA" dirty="0" smtClean="0">
              <a:solidFill>
                <a:srgbClr val="922338"/>
              </a:solidFill>
            </a:endParaRPr>
          </a:p>
          <a:p>
            <a:pPr marL="0" indent="0">
              <a:buNone/>
            </a:pPr>
            <a:endParaRPr lang="en-CA" dirty="0" smtClean="0">
              <a:solidFill>
                <a:srgbClr val="922338"/>
              </a:solidFill>
            </a:endParaRPr>
          </a:p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FREQUENCY (OTS)</a:t>
            </a:r>
            <a:endParaRPr lang="en-CA" dirty="0">
              <a:solidFill>
                <a:srgbClr val="4D4D4D"/>
              </a:solidFill>
            </a:endParaRPr>
          </a:p>
          <a:p>
            <a:r>
              <a:rPr lang="en-CA" dirty="0" smtClean="0"/>
              <a:t>Assumption: </a:t>
            </a:r>
            <a:r>
              <a:rPr lang="en-CA" dirty="0" smtClean="0"/>
              <a:t>__1 /DAY______ </a:t>
            </a:r>
            <a:r>
              <a:rPr lang="en-CA" dirty="0" smtClean="0"/>
              <a:t>during weekdays</a:t>
            </a:r>
          </a:p>
          <a:p>
            <a:endParaRPr lang="en-CA" dirty="0"/>
          </a:p>
          <a:p>
            <a:pPr marL="811213" indent="0">
              <a:buNone/>
            </a:pPr>
            <a:r>
              <a:rPr lang="en-CA" dirty="0" smtClean="0">
                <a:solidFill>
                  <a:srgbClr val="922338"/>
                </a:solidFill>
              </a:rPr>
              <a:t>Frequency </a:t>
            </a:r>
            <a:r>
              <a:rPr lang="en-CA" dirty="0" smtClean="0">
                <a:solidFill>
                  <a:srgbClr val="922338"/>
                </a:solidFill>
              </a:rPr>
              <a:t>=5/WEEK X 4/MONTH X 6 MONTHS= 120 OPPORTUNITIES</a:t>
            </a:r>
            <a:endParaRPr lang="en-CA" dirty="0" smtClean="0">
              <a:solidFill>
                <a:srgbClr val="922338"/>
              </a:solidFill>
            </a:endParaRPr>
          </a:p>
          <a:p>
            <a:pPr marL="13335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590225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How do GRP calculations work in “real life”?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GRP CALCULATIONS</a:t>
            </a:r>
          </a:p>
          <a:p>
            <a:r>
              <a:rPr lang="en-CA" dirty="0" smtClean="0"/>
              <a:t>Reach = </a:t>
            </a:r>
            <a:r>
              <a:rPr lang="en-CA" dirty="0" smtClean="0"/>
              <a:t>___30%____</a:t>
            </a:r>
            <a:endParaRPr lang="en-CA" dirty="0" smtClean="0"/>
          </a:p>
          <a:p>
            <a:r>
              <a:rPr lang="en-CA" dirty="0" smtClean="0"/>
              <a:t>Frequency (OTS) = </a:t>
            </a:r>
            <a:r>
              <a:rPr lang="en-CA" dirty="0" smtClean="0"/>
              <a:t>_120_____</a:t>
            </a:r>
            <a:endParaRPr lang="en-CA" dirty="0" smtClean="0"/>
          </a:p>
          <a:p>
            <a:r>
              <a:rPr lang="en-CA" dirty="0" smtClean="0"/>
              <a:t>Cost = </a:t>
            </a:r>
            <a:r>
              <a:rPr lang="en-CA" dirty="0" smtClean="0"/>
              <a:t>_____$3.50/GRP__</a:t>
            </a:r>
            <a:endParaRPr lang="en-CA" dirty="0" smtClean="0"/>
          </a:p>
          <a:p>
            <a:endParaRPr lang="en-CA" dirty="0"/>
          </a:p>
          <a:p>
            <a:pPr marL="1081088" indent="0">
              <a:buNone/>
            </a:pPr>
            <a:r>
              <a:rPr lang="en-CA" dirty="0" smtClean="0">
                <a:solidFill>
                  <a:srgbClr val="922338"/>
                </a:solidFill>
              </a:rPr>
              <a:t>GRP </a:t>
            </a:r>
            <a:r>
              <a:rPr lang="en-CA" dirty="0" smtClean="0">
                <a:solidFill>
                  <a:srgbClr val="922338"/>
                </a:solidFill>
              </a:rPr>
              <a:t>= 30 X 120= 3600</a:t>
            </a:r>
            <a:endParaRPr lang="en-CA" dirty="0" smtClean="0">
              <a:solidFill>
                <a:srgbClr val="922338"/>
              </a:solidFill>
            </a:endParaRPr>
          </a:p>
          <a:p>
            <a:pPr marL="1081088" indent="0">
              <a:buNone/>
            </a:pPr>
            <a:r>
              <a:rPr lang="en-CA" dirty="0" smtClean="0">
                <a:solidFill>
                  <a:srgbClr val="922338"/>
                </a:solidFill>
              </a:rPr>
              <a:t>Cost </a:t>
            </a:r>
            <a:r>
              <a:rPr lang="en-CA" dirty="0" smtClean="0">
                <a:solidFill>
                  <a:srgbClr val="922338"/>
                </a:solidFill>
              </a:rPr>
              <a:t>=3600 X$3.50= $12,600</a:t>
            </a:r>
            <a:endParaRPr lang="en-CA" dirty="0" smtClean="0">
              <a:solidFill>
                <a:srgbClr val="922338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69397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There are several other ways to calculate the cost of an ad placement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cap="all" dirty="0" smtClean="0">
                <a:solidFill>
                  <a:srgbClr val="4D4D4D"/>
                </a:solidFill>
              </a:rPr>
              <a:t>Cost </a:t>
            </a:r>
            <a:r>
              <a:rPr lang="en-US" cap="all" dirty="0">
                <a:solidFill>
                  <a:srgbClr val="4D4D4D"/>
                </a:solidFill>
              </a:rPr>
              <a:t>per thousand (CPM)</a:t>
            </a:r>
            <a:endParaRPr lang="en-CA" cap="all" dirty="0">
              <a:solidFill>
                <a:srgbClr val="4D4D4D"/>
              </a:solidFill>
            </a:endParaRPr>
          </a:p>
          <a:p>
            <a:r>
              <a:rPr lang="en-US" dirty="0" smtClean="0"/>
              <a:t>Dollar </a:t>
            </a:r>
            <a:r>
              <a:rPr lang="en-US" dirty="0"/>
              <a:t>cost of reaching 1,000 members of the media vehicle’s </a:t>
            </a:r>
            <a:r>
              <a:rPr lang="en-US" dirty="0" smtClean="0"/>
              <a:t>audience</a:t>
            </a:r>
          </a:p>
          <a:p>
            <a:r>
              <a:rPr lang="en-US" dirty="0"/>
              <a:t>Compare </a:t>
            </a:r>
            <a:r>
              <a:rPr lang="en-US" dirty="0" smtClean="0"/>
              <a:t>cost effectiveness </a:t>
            </a:r>
            <a:r>
              <a:rPr lang="en-US" dirty="0"/>
              <a:t>of </a:t>
            </a:r>
            <a:r>
              <a:rPr lang="en-US" dirty="0" smtClean="0"/>
              <a:t>different ad </a:t>
            </a:r>
            <a:r>
              <a:rPr lang="en-US" dirty="0" smtClean="0"/>
              <a:t>placements</a:t>
            </a:r>
          </a:p>
          <a:p>
            <a:endParaRPr lang="en-US" dirty="0"/>
          </a:p>
          <a:p>
            <a:r>
              <a:rPr lang="en-US" dirty="0" smtClean="0"/>
              <a:t>(COST of media buy/total) x 1000 audience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27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403104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286000" y="4193802"/>
            <a:ext cx="4572000" cy="252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4D4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Big Bang Theory</a:t>
            </a:r>
          </a:p>
          <a:p>
            <a:pPr algn="ctr"/>
            <a:r>
              <a:rPr lang="en-CA" dirty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18–49 demographic</a:t>
            </a:r>
          </a:p>
          <a:p>
            <a:pPr algn="ctr"/>
            <a:endParaRPr lang="en-CA" dirty="0" smtClean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Average cost for 30-second spot: $345,000</a:t>
            </a:r>
          </a:p>
          <a:p>
            <a:pPr algn="ctr"/>
            <a:r>
              <a:rPr lang="en-CA" dirty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Average audience (</a:t>
            </a:r>
            <a:r>
              <a:rPr lang="en-CA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S7): 19,960,000</a:t>
            </a:r>
          </a:p>
          <a:p>
            <a:pPr algn="ctr"/>
            <a:endParaRPr lang="en-CA" dirty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CPM</a:t>
            </a:r>
          </a:p>
          <a:p>
            <a:pPr algn="ctr"/>
            <a:r>
              <a:rPr lang="en-CA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(345,000/10,960,000) x 1000 =$17.28</a:t>
            </a:r>
            <a:endParaRPr lang="en-CA" dirty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CA" dirty="0" smtClean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9600" y="1550591"/>
            <a:ext cx="4572000" cy="252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4D4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Simpsons</a:t>
            </a:r>
          </a:p>
          <a:p>
            <a:pPr algn="ctr"/>
            <a:r>
              <a:rPr lang="en-CA" dirty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18–49 demographic</a:t>
            </a:r>
          </a:p>
          <a:p>
            <a:pPr algn="ctr"/>
            <a:endParaRPr lang="en-CA" dirty="0" smtClean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Average cost for 30-second spot: $190,000</a:t>
            </a:r>
          </a:p>
          <a:p>
            <a:pPr algn="ctr"/>
            <a:r>
              <a:rPr lang="en-CA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Average audience (S25): 5,020,000</a:t>
            </a:r>
          </a:p>
          <a:p>
            <a:pPr algn="ctr"/>
            <a:endParaRPr lang="en-CA" dirty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CPM</a:t>
            </a:r>
          </a:p>
          <a:p>
            <a:pPr algn="ctr"/>
            <a:r>
              <a:rPr lang="en-CA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(190,000/5000,000)x1000= $37.86</a:t>
            </a:r>
            <a:endParaRPr lang="en-CA" dirty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CA" b="1" dirty="0" smtClean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Example of CPM calculations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28</a:t>
            </a:fld>
            <a:endParaRPr lang="en-CA" dirty="0"/>
          </a:p>
        </p:txBody>
      </p:sp>
      <p:sp>
        <p:nvSpPr>
          <p:cNvPr id="9" name="Rectangle 8"/>
          <p:cNvSpPr/>
          <p:nvPr/>
        </p:nvSpPr>
        <p:spPr>
          <a:xfrm>
            <a:off x="5178935" y="1550591"/>
            <a:ext cx="3888000" cy="252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4D4D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b="1" dirty="0" err="1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Superbowl</a:t>
            </a:r>
            <a:r>
              <a:rPr lang="en-CA" b="1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XLVIII</a:t>
            </a:r>
          </a:p>
          <a:p>
            <a:pPr algn="ctr"/>
            <a:endParaRPr lang="en-CA" dirty="0" smtClean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 for 30-second spot: $4,500,000</a:t>
            </a:r>
          </a:p>
          <a:p>
            <a:pPr algn="ctr"/>
            <a:r>
              <a:rPr lang="en-CA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Audience: 114,400,000 (US)</a:t>
            </a:r>
          </a:p>
          <a:p>
            <a:pPr algn="ctr"/>
            <a:endParaRPr lang="en-CA" dirty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CA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CPM</a:t>
            </a:r>
          </a:p>
          <a:p>
            <a:pPr algn="ctr"/>
            <a:r>
              <a:rPr lang="en-CA" dirty="0" smtClean="0">
                <a:solidFill>
                  <a:srgbClr val="4D4D4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(4,500,000/14,400,000)x 1000=$40.36</a:t>
            </a:r>
            <a:endParaRPr lang="en-CA" dirty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CA" dirty="0" smtClean="0">
              <a:solidFill>
                <a:srgbClr val="4D4D4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152702" y="6005916"/>
            <a:ext cx="6123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u="sng" dirty="0" smtClean="0">
                <a:uFill>
                  <a:solidFill>
                    <a:schemeClr val="bg1"/>
                  </a:solidFill>
                </a:uFill>
                <a:sym typeface="Webdings" panose="05030102010509060703" pitchFamily="18" charset="2"/>
                <a:hlinkClick r:id="rId3"/>
              </a:rPr>
              <a:t></a:t>
            </a:r>
            <a:endParaRPr lang="en-CA" u="sng" dirty="0">
              <a:uFill>
                <a:solidFill>
                  <a:schemeClr val="bg1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33663286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How do CPM calculations work in “real life”?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Sponsored keywords campaign in Halifax</a:t>
            </a:r>
          </a:p>
          <a:p>
            <a:endParaRPr lang="en-CA" dirty="0"/>
          </a:p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COST</a:t>
            </a:r>
          </a:p>
          <a:p>
            <a:r>
              <a:rPr lang="en-CA" dirty="0" smtClean="0"/>
              <a:t>CPM = </a:t>
            </a:r>
            <a:r>
              <a:rPr lang="en-CA" dirty="0" smtClean="0"/>
              <a:t>_$3_____</a:t>
            </a:r>
            <a:endParaRPr lang="en-CA" dirty="0" smtClean="0"/>
          </a:p>
          <a:p>
            <a:r>
              <a:rPr lang="en-CA" dirty="0" smtClean="0"/>
              <a:t>See sponsored keywords at least </a:t>
            </a:r>
            <a:r>
              <a:rPr lang="en-CA" dirty="0" smtClean="0"/>
              <a:t>__5___ </a:t>
            </a:r>
            <a:r>
              <a:rPr lang="en-CA" dirty="0" smtClean="0"/>
              <a:t>times</a:t>
            </a:r>
          </a:p>
          <a:p>
            <a:r>
              <a:rPr lang="en-CA" dirty="0" smtClean="0"/>
              <a:t>Halifax population of Millennials (20-34) = </a:t>
            </a:r>
            <a:r>
              <a:rPr lang="en-CA" dirty="0" smtClean="0"/>
              <a:t>_86k_____</a:t>
            </a:r>
            <a:endParaRPr lang="en-CA" dirty="0" smtClean="0"/>
          </a:p>
          <a:p>
            <a:endParaRPr lang="en-CA" dirty="0"/>
          </a:p>
          <a:p>
            <a:pPr marL="1081088" indent="0">
              <a:buNone/>
            </a:pPr>
            <a:r>
              <a:rPr lang="en-CA" dirty="0" smtClean="0">
                <a:solidFill>
                  <a:srgbClr val="922338"/>
                </a:solidFill>
              </a:rPr>
              <a:t>Cost </a:t>
            </a:r>
            <a:r>
              <a:rPr lang="en-CA" dirty="0" smtClean="0">
                <a:solidFill>
                  <a:srgbClr val="922338"/>
                </a:solidFill>
              </a:rPr>
              <a:t>=86,000/1000 x(3x5)=$1290 </a:t>
            </a:r>
            <a:endParaRPr lang="en-CA" dirty="0">
              <a:solidFill>
                <a:srgbClr val="922338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7914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is the future of media buying?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30</a:t>
            </a:fld>
            <a:endParaRPr lang="en-CA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90" y="1414960"/>
            <a:ext cx="8817909" cy="49366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2000" y="5758781"/>
            <a:ext cx="6123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u="sng" dirty="0" smtClean="0">
                <a:uFill>
                  <a:solidFill>
                    <a:schemeClr val="bg1"/>
                  </a:solidFill>
                </a:uFill>
                <a:sym typeface="Webdings" panose="05030102010509060703" pitchFamily="18" charset="2"/>
                <a:hlinkClick r:id="rId4"/>
              </a:rPr>
              <a:t></a:t>
            </a:r>
            <a:endParaRPr lang="en-CA" u="sng" dirty="0">
              <a:uFill>
                <a:solidFill>
                  <a:schemeClr val="bg1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14702701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Once you decided where you should advertise, then you need to decide when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times of the year are particularly important to the market, product or brand</a:t>
            </a:r>
            <a:r>
              <a:rPr lang="en-US" dirty="0" smtClean="0"/>
              <a:t>?</a:t>
            </a:r>
          </a:p>
          <a:p>
            <a:r>
              <a:rPr lang="en-US" dirty="0" smtClean="0"/>
              <a:t>Need to this for project *</a:t>
            </a:r>
            <a:endParaRPr lang="en-US" dirty="0"/>
          </a:p>
          <a:p>
            <a:pPr marL="0" indent="0">
              <a:buNone/>
            </a:pPr>
            <a:r>
              <a:rPr lang="en-US" dirty="0" smtClean="0">
                <a:solidFill>
                  <a:srgbClr val="4D4D4D"/>
                </a:solidFill>
              </a:rPr>
              <a:t>BLOCKING CHART</a:t>
            </a:r>
            <a:endParaRPr lang="en-CA" dirty="0">
              <a:solidFill>
                <a:srgbClr val="4D4D4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31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81" y="3440163"/>
            <a:ext cx="7780530" cy="327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7616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are the different types of media schedules?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32</a:t>
            </a:fld>
            <a:endParaRPr lang="en-CA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983856" y="1859819"/>
            <a:ext cx="7500938" cy="720725"/>
            <a:chOff x="555" y="1039"/>
            <a:chExt cx="4725" cy="454"/>
          </a:xfrm>
          <a:solidFill>
            <a:schemeClr val="bg1">
              <a:lumMod val="85000"/>
            </a:schemeClr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55" y="1039"/>
              <a:ext cx="4725" cy="45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333" y="0"/>
                </a:cxn>
                <a:cxn ang="0">
                  <a:pos x="4333" y="415"/>
                </a:cxn>
                <a:cxn ang="0">
                  <a:pos x="0" y="415"/>
                </a:cxn>
                <a:cxn ang="0">
                  <a:pos x="0" y="0"/>
                </a:cxn>
              </a:cxnLst>
              <a:rect l="0" t="0" r="r" b="b"/>
              <a:pathLst>
                <a:path w="4334" h="416">
                  <a:moveTo>
                    <a:pt x="0" y="0"/>
                  </a:moveTo>
                  <a:lnTo>
                    <a:pt x="4333" y="0"/>
                  </a:lnTo>
                  <a:lnTo>
                    <a:pt x="4333" y="415"/>
                  </a:lnTo>
                  <a:lnTo>
                    <a:pt x="0" y="415"/>
                  </a:lnTo>
                  <a:lnTo>
                    <a:pt x="0" y="0"/>
                  </a:lnTo>
                </a:path>
              </a:pathLst>
            </a:custGeom>
            <a:grpFill/>
            <a:ln w="28575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63500" dir="3187806" algn="ctr" rotWithShape="0">
                <a:schemeClr val="tx1"/>
              </a:outerShdw>
            </a:effectLst>
          </p:spPr>
          <p:txBody>
            <a:bodyPr/>
            <a:lstStyle/>
            <a:p>
              <a:pPr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2204" y="1099"/>
              <a:ext cx="1013" cy="289"/>
            </a:xfrm>
            <a:prstGeom prst="rect">
              <a:avLst/>
            </a:prstGeom>
            <a:grp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buClr>
                  <a:schemeClr val="bg2"/>
                </a:buClr>
                <a:buSzPct val="75000"/>
                <a:buFont typeface="Verdana" pitchFamily="34" charset="0"/>
                <a:buNone/>
                <a:defRPr/>
              </a:pPr>
              <a:r>
                <a:rPr lang="en-US" sz="2400" dirty="0" smtClean="0">
                  <a:latin typeface="+mn-lt"/>
                </a:rPr>
                <a:t>Continuous</a:t>
              </a:r>
              <a:endParaRPr lang="en-US" sz="2400" dirty="0">
                <a:latin typeface="+mn-lt"/>
              </a:endParaRPr>
            </a:p>
          </p:txBody>
        </p: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1020369" y="4298219"/>
            <a:ext cx="7464425" cy="1027113"/>
            <a:chOff x="578" y="2313"/>
            <a:chExt cx="4702" cy="621"/>
          </a:xfrm>
          <a:solidFill>
            <a:srgbClr val="CBB576"/>
          </a:solidFill>
        </p:grpSpPr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78" y="2313"/>
              <a:ext cx="4702" cy="621"/>
            </a:xfrm>
            <a:custGeom>
              <a:avLst/>
              <a:gdLst/>
              <a:ahLst/>
              <a:cxnLst>
                <a:cxn ang="0">
                  <a:pos x="0" y="208"/>
                </a:cxn>
                <a:cxn ang="0">
                  <a:pos x="0" y="400"/>
                </a:cxn>
                <a:cxn ang="0">
                  <a:pos x="4312" y="400"/>
                </a:cxn>
                <a:cxn ang="0">
                  <a:pos x="4312" y="208"/>
                </a:cxn>
                <a:cxn ang="0">
                  <a:pos x="2488" y="208"/>
                </a:cxn>
                <a:cxn ang="0">
                  <a:pos x="2488" y="0"/>
                </a:cxn>
                <a:cxn ang="0">
                  <a:pos x="2152" y="0"/>
                </a:cxn>
                <a:cxn ang="0">
                  <a:pos x="2152" y="200"/>
                </a:cxn>
                <a:cxn ang="0">
                  <a:pos x="1400" y="200"/>
                </a:cxn>
                <a:cxn ang="0">
                  <a:pos x="1400" y="0"/>
                </a:cxn>
                <a:cxn ang="0">
                  <a:pos x="328" y="0"/>
                </a:cxn>
                <a:cxn ang="0">
                  <a:pos x="328" y="208"/>
                </a:cxn>
                <a:cxn ang="0">
                  <a:pos x="0" y="208"/>
                </a:cxn>
              </a:cxnLst>
              <a:rect l="0" t="0" r="r" b="b"/>
              <a:pathLst>
                <a:path w="4313" h="401">
                  <a:moveTo>
                    <a:pt x="0" y="208"/>
                  </a:moveTo>
                  <a:lnTo>
                    <a:pt x="0" y="400"/>
                  </a:lnTo>
                  <a:lnTo>
                    <a:pt x="4312" y="400"/>
                  </a:lnTo>
                  <a:lnTo>
                    <a:pt x="4312" y="208"/>
                  </a:lnTo>
                  <a:lnTo>
                    <a:pt x="2488" y="208"/>
                  </a:lnTo>
                  <a:lnTo>
                    <a:pt x="2488" y="0"/>
                  </a:lnTo>
                  <a:lnTo>
                    <a:pt x="2152" y="0"/>
                  </a:lnTo>
                  <a:lnTo>
                    <a:pt x="2152" y="200"/>
                  </a:lnTo>
                  <a:lnTo>
                    <a:pt x="1400" y="200"/>
                  </a:lnTo>
                  <a:lnTo>
                    <a:pt x="1400" y="0"/>
                  </a:lnTo>
                  <a:lnTo>
                    <a:pt x="328" y="0"/>
                  </a:lnTo>
                  <a:lnTo>
                    <a:pt x="328" y="208"/>
                  </a:lnTo>
                  <a:lnTo>
                    <a:pt x="0" y="208"/>
                  </a:lnTo>
                </a:path>
              </a:pathLst>
            </a:custGeom>
            <a:grpFill/>
            <a:ln w="28575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63500" dir="3187806" algn="ctr" rotWithShape="0">
                <a:schemeClr val="tx1"/>
              </a:outerShdw>
            </a:effectLst>
          </p:spPr>
          <p:txBody>
            <a:bodyPr/>
            <a:lstStyle/>
            <a:p>
              <a:pPr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917" y="2630"/>
              <a:ext cx="1471" cy="27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buClr>
                  <a:schemeClr val="bg2"/>
                </a:buClr>
                <a:buSzPct val="75000"/>
                <a:buFont typeface="Verdana" pitchFamily="34" charset="0"/>
                <a:buNone/>
                <a:defRPr/>
              </a:pPr>
              <a:r>
                <a:rPr lang="en-US" sz="2400" dirty="0" smtClean="0">
                  <a:latin typeface="+mn-lt"/>
                </a:rPr>
                <a:t>Pulsating/Pulsing</a:t>
              </a:r>
              <a:endParaRPr lang="en-US" sz="2400" dirty="0">
                <a:latin typeface="+mn-lt"/>
              </a:endParaRPr>
            </a:p>
          </p:txBody>
        </p:sp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940994" y="2926619"/>
            <a:ext cx="6191250" cy="949325"/>
            <a:chOff x="528" y="1615"/>
            <a:chExt cx="3900" cy="598"/>
          </a:xfrm>
          <a:solidFill>
            <a:srgbClr val="922338"/>
          </a:solidFill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2091" y="1855"/>
              <a:ext cx="2337" cy="3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43" y="0"/>
                </a:cxn>
                <a:cxn ang="0">
                  <a:pos x="2143" y="415"/>
                </a:cxn>
                <a:cxn ang="0">
                  <a:pos x="0" y="415"/>
                </a:cxn>
                <a:cxn ang="0">
                  <a:pos x="0" y="0"/>
                </a:cxn>
              </a:cxnLst>
              <a:rect l="0" t="0" r="r" b="b"/>
              <a:pathLst>
                <a:path w="2144" h="416">
                  <a:moveTo>
                    <a:pt x="0" y="0"/>
                  </a:moveTo>
                  <a:lnTo>
                    <a:pt x="2143" y="0"/>
                  </a:lnTo>
                  <a:lnTo>
                    <a:pt x="2143" y="415"/>
                  </a:lnTo>
                  <a:lnTo>
                    <a:pt x="0" y="415"/>
                  </a:lnTo>
                  <a:lnTo>
                    <a:pt x="0" y="0"/>
                  </a:lnTo>
                </a:path>
              </a:pathLst>
            </a:custGeom>
            <a:grpFill/>
            <a:ln w="28575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63500" dir="3187806" algn="ctr" rotWithShape="0">
                <a:schemeClr val="tx1"/>
              </a:outerShdw>
            </a:effectLst>
          </p:spPr>
          <p:txBody>
            <a:bodyPr/>
            <a:lstStyle/>
            <a:p>
              <a:pPr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28" y="1615"/>
              <a:ext cx="389" cy="59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56" y="0"/>
                </a:cxn>
                <a:cxn ang="0">
                  <a:pos x="356" y="415"/>
                </a:cxn>
                <a:cxn ang="0">
                  <a:pos x="0" y="415"/>
                </a:cxn>
                <a:cxn ang="0">
                  <a:pos x="0" y="0"/>
                </a:cxn>
              </a:cxnLst>
              <a:rect l="0" t="0" r="r" b="b"/>
              <a:pathLst>
                <a:path w="357" h="416">
                  <a:moveTo>
                    <a:pt x="0" y="0"/>
                  </a:moveTo>
                  <a:lnTo>
                    <a:pt x="356" y="0"/>
                  </a:lnTo>
                  <a:lnTo>
                    <a:pt x="356" y="415"/>
                  </a:lnTo>
                  <a:lnTo>
                    <a:pt x="0" y="415"/>
                  </a:lnTo>
                  <a:lnTo>
                    <a:pt x="0" y="0"/>
                  </a:lnTo>
                </a:path>
              </a:pathLst>
            </a:custGeom>
            <a:grpFill/>
            <a:ln w="28575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63500" dir="3187806" algn="ctr" rotWithShape="0">
                <a:schemeClr val="tx1"/>
              </a:outerShdw>
            </a:effectLst>
          </p:spPr>
          <p:txBody>
            <a:bodyPr/>
            <a:lstStyle/>
            <a:p>
              <a:pPr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2139" y="1903"/>
              <a:ext cx="2208" cy="2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7" tIns="44450" rIns="90487" bIns="44450">
              <a:spAutoFit/>
            </a:bodyPr>
            <a:lstStyle/>
            <a:p>
              <a:pPr algn="ctr">
                <a:buClr>
                  <a:schemeClr val="bg2"/>
                </a:buClr>
                <a:buSzPct val="75000"/>
                <a:buFont typeface="Verdana" pitchFamily="34" charset="0"/>
                <a:buNone/>
                <a:defRPr/>
              </a:pPr>
              <a:r>
                <a:rPr lang="en-US" sz="2400" dirty="0" smtClean="0">
                  <a:solidFill>
                    <a:schemeClr val="bg1"/>
                  </a:solidFill>
                  <a:latin typeface="+mn-lt"/>
                </a:rPr>
                <a:t>Discontinuous/</a:t>
              </a:r>
              <a:r>
                <a:rPr lang="en-US" sz="2400" dirty="0" err="1" smtClean="0">
                  <a:solidFill>
                    <a:schemeClr val="bg1"/>
                  </a:solidFill>
                  <a:latin typeface="+mn-lt"/>
                </a:rPr>
                <a:t>Flighting</a:t>
              </a:r>
              <a:endParaRPr lang="en-US" sz="2400" dirty="0"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40994" y="5650769"/>
            <a:ext cx="7459662" cy="201613"/>
            <a:chOff x="758" y="3435"/>
            <a:chExt cx="4310" cy="117"/>
          </a:xfrm>
        </p:grpSpPr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758" y="3552"/>
              <a:ext cx="431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+mn-lt"/>
              </a:endParaRPr>
            </a:p>
          </p:txBody>
        </p:sp>
        <p:grpSp>
          <p:nvGrpSpPr>
            <p:cNvPr id="17" name="Group 16"/>
            <p:cNvGrpSpPr>
              <a:grpSpLocks/>
            </p:cNvGrpSpPr>
            <p:nvPr/>
          </p:nvGrpSpPr>
          <p:grpSpPr bwMode="auto">
            <a:xfrm>
              <a:off x="993" y="3435"/>
              <a:ext cx="3840" cy="117"/>
              <a:chOff x="576" y="672"/>
              <a:chExt cx="3840" cy="117"/>
            </a:xfrm>
          </p:grpSpPr>
          <p:sp>
            <p:nvSpPr>
              <p:cNvPr id="18" name="Line 17"/>
              <p:cNvSpPr>
                <a:spLocks noChangeShapeType="1"/>
              </p:cNvSpPr>
              <p:nvPr/>
            </p:nvSpPr>
            <p:spPr bwMode="auto">
              <a:xfrm flipV="1">
                <a:off x="576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9" name="Line 18"/>
              <p:cNvSpPr>
                <a:spLocks noChangeShapeType="1"/>
              </p:cNvSpPr>
              <p:nvPr/>
            </p:nvSpPr>
            <p:spPr bwMode="auto">
              <a:xfrm flipV="1">
                <a:off x="925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0" name="Line 19"/>
              <p:cNvSpPr>
                <a:spLocks noChangeShapeType="1"/>
              </p:cNvSpPr>
              <p:nvPr/>
            </p:nvSpPr>
            <p:spPr bwMode="auto">
              <a:xfrm flipV="1">
                <a:off x="1274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1" name="Line 20"/>
              <p:cNvSpPr>
                <a:spLocks noChangeShapeType="1"/>
              </p:cNvSpPr>
              <p:nvPr/>
            </p:nvSpPr>
            <p:spPr bwMode="auto">
              <a:xfrm flipV="1">
                <a:off x="1623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2" name="Line 21"/>
              <p:cNvSpPr>
                <a:spLocks noChangeShapeType="1"/>
              </p:cNvSpPr>
              <p:nvPr/>
            </p:nvSpPr>
            <p:spPr bwMode="auto">
              <a:xfrm flipV="1">
                <a:off x="1972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3" name="Line 22"/>
              <p:cNvSpPr>
                <a:spLocks noChangeShapeType="1"/>
              </p:cNvSpPr>
              <p:nvPr/>
            </p:nvSpPr>
            <p:spPr bwMode="auto">
              <a:xfrm flipV="1">
                <a:off x="2321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4" name="Line 23"/>
              <p:cNvSpPr>
                <a:spLocks noChangeShapeType="1"/>
              </p:cNvSpPr>
              <p:nvPr/>
            </p:nvSpPr>
            <p:spPr bwMode="auto">
              <a:xfrm flipV="1">
                <a:off x="2670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5" name="Line 24"/>
              <p:cNvSpPr>
                <a:spLocks noChangeShapeType="1"/>
              </p:cNvSpPr>
              <p:nvPr/>
            </p:nvSpPr>
            <p:spPr bwMode="auto">
              <a:xfrm flipV="1">
                <a:off x="3019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6" name="Line 25"/>
              <p:cNvSpPr>
                <a:spLocks noChangeShapeType="1"/>
              </p:cNvSpPr>
              <p:nvPr/>
            </p:nvSpPr>
            <p:spPr bwMode="auto">
              <a:xfrm flipV="1">
                <a:off x="3368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7" name="Line 26"/>
              <p:cNvSpPr>
                <a:spLocks noChangeShapeType="1"/>
              </p:cNvSpPr>
              <p:nvPr/>
            </p:nvSpPr>
            <p:spPr bwMode="auto">
              <a:xfrm flipV="1">
                <a:off x="3717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8" name="Line 27"/>
              <p:cNvSpPr>
                <a:spLocks noChangeShapeType="1"/>
              </p:cNvSpPr>
              <p:nvPr/>
            </p:nvSpPr>
            <p:spPr bwMode="auto">
              <a:xfrm flipV="1">
                <a:off x="4066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9" name="Line 28"/>
              <p:cNvSpPr>
                <a:spLocks noChangeShapeType="1"/>
              </p:cNvSpPr>
              <p:nvPr/>
            </p:nvSpPr>
            <p:spPr bwMode="auto">
              <a:xfrm flipV="1">
                <a:off x="4416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983856" y="5746019"/>
            <a:ext cx="7458075" cy="704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7" tIns="44450" rIns="90487" bIns="44450" anchor="ctr"/>
          <a:lstStyle/>
          <a:p>
            <a:pPr>
              <a:buClr>
                <a:schemeClr val="bg2"/>
              </a:buClr>
              <a:buSzPct val="75000"/>
              <a:buFont typeface="Verdana" pitchFamily="34" charset="0"/>
              <a:buNone/>
              <a:tabLst>
                <a:tab pos="635000" algn="l"/>
                <a:tab pos="1198563" algn="l"/>
                <a:tab pos="1833563" algn="l"/>
                <a:tab pos="2395538" algn="l"/>
                <a:tab pos="3030538" algn="l"/>
                <a:tab pos="3651250" algn="l"/>
                <a:tab pos="4229100" algn="l"/>
                <a:tab pos="4864100" algn="l"/>
                <a:tab pos="5484813" algn="l"/>
                <a:tab pos="6061075" algn="l"/>
                <a:tab pos="6681788" algn="l"/>
              </a:tabLst>
              <a:defRPr/>
            </a:pPr>
            <a:r>
              <a:rPr lang="en-US" sz="2000" b="1" dirty="0">
                <a:solidFill>
                  <a:srgbClr val="2D3664"/>
                </a:solidFill>
                <a:latin typeface="+mn-lt"/>
              </a:rPr>
              <a:t> Jan	Feb	Mar	Apr	May	Jun	Jul	Aug	Sep	Oct	Nov	Dec</a:t>
            </a:r>
          </a:p>
        </p:txBody>
      </p:sp>
    </p:spTree>
    <p:extLst>
      <p:ext uri="{BB962C8B-B14F-4D97-AF65-F5344CB8AC3E}">
        <p14:creationId xmlns:p14="http://schemas.microsoft.com/office/powerpoint/2010/main" val="28783771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are the different types of media schedules?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33</a:t>
            </a:fld>
            <a:endParaRPr lang="en-CA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962424" y="4741216"/>
            <a:ext cx="7500938" cy="720725"/>
            <a:chOff x="555" y="1039"/>
            <a:chExt cx="4725" cy="454"/>
          </a:xfrm>
          <a:solidFill>
            <a:schemeClr val="bg1">
              <a:lumMod val="85000"/>
            </a:schemeClr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55" y="1039"/>
              <a:ext cx="4725" cy="45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333" y="0"/>
                </a:cxn>
                <a:cxn ang="0">
                  <a:pos x="4333" y="415"/>
                </a:cxn>
                <a:cxn ang="0">
                  <a:pos x="0" y="415"/>
                </a:cxn>
                <a:cxn ang="0">
                  <a:pos x="0" y="0"/>
                </a:cxn>
              </a:cxnLst>
              <a:rect l="0" t="0" r="r" b="b"/>
              <a:pathLst>
                <a:path w="4334" h="416">
                  <a:moveTo>
                    <a:pt x="0" y="0"/>
                  </a:moveTo>
                  <a:lnTo>
                    <a:pt x="4333" y="0"/>
                  </a:lnTo>
                  <a:lnTo>
                    <a:pt x="4333" y="415"/>
                  </a:lnTo>
                  <a:lnTo>
                    <a:pt x="0" y="415"/>
                  </a:lnTo>
                  <a:lnTo>
                    <a:pt x="0" y="0"/>
                  </a:lnTo>
                </a:path>
              </a:pathLst>
            </a:custGeom>
            <a:grpFill/>
            <a:ln w="28575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63500" dir="3187806" algn="ctr" rotWithShape="0">
                <a:schemeClr val="tx1"/>
              </a:outerShdw>
            </a:effectLst>
          </p:spPr>
          <p:txBody>
            <a:bodyPr/>
            <a:lstStyle/>
            <a:p>
              <a:pPr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2204" y="1099"/>
              <a:ext cx="1013" cy="289"/>
            </a:xfrm>
            <a:prstGeom prst="rect">
              <a:avLst/>
            </a:prstGeom>
            <a:grp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buClr>
                  <a:schemeClr val="bg2"/>
                </a:buClr>
                <a:buSzPct val="75000"/>
                <a:buFont typeface="Verdana" pitchFamily="34" charset="0"/>
                <a:buNone/>
                <a:defRPr/>
              </a:pPr>
              <a:r>
                <a:rPr lang="en-US" sz="2400" dirty="0" smtClean="0">
                  <a:latin typeface="+mn-lt"/>
                </a:rPr>
                <a:t>Continuous</a:t>
              </a:r>
              <a:endParaRPr lang="en-US" sz="2400" dirty="0">
                <a:latin typeface="+mn-lt"/>
              </a:endParaRP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40994" y="5650769"/>
            <a:ext cx="7459662" cy="201613"/>
            <a:chOff x="758" y="3435"/>
            <a:chExt cx="4310" cy="117"/>
          </a:xfrm>
        </p:grpSpPr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758" y="3552"/>
              <a:ext cx="431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+mn-lt"/>
              </a:endParaRPr>
            </a:p>
          </p:txBody>
        </p:sp>
        <p:grpSp>
          <p:nvGrpSpPr>
            <p:cNvPr id="17" name="Group 16"/>
            <p:cNvGrpSpPr>
              <a:grpSpLocks/>
            </p:cNvGrpSpPr>
            <p:nvPr/>
          </p:nvGrpSpPr>
          <p:grpSpPr bwMode="auto">
            <a:xfrm>
              <a:off x="993" y="3435"/>
              <a:ext cx="3840" cy="117"/>
              <a:chOff x="576" y="672"/>
              <a:chExt cx="3840" cy="117"/>
            </a:xfrm>
          </p:grpSpPr>
          <p:sp>
            <p:nvSpPr>
              <p:cNvPr id="18" name="Line 17"/>
              <p:cNvSpPr>
                <a:spLocks noChangeShapeType="1"/>
              </p:cNvSpPr>
              <p:nvPr/>
            </p:nvSpPr>
            <p:spPr bwMode="auto">
              <a:xfrm flipV="1">
                <a:off x="576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9" name="Line 18"/>
              <p:cNvSpPr>
                <a:spLocks noChangeShapeType="1"/>
              </p:cNvSpPr>
              <p:nvPr/>
            </p:nvSpPr>
            <p:spPr bwMode="auto">
              <a:xfrm flipV="1">
                <a:off x="925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0" name="Line 19"/>
              <p:cNvSpPr>
                <a:spLocks noChangeShapeType="1"/>
              </p:cNvSpPr>
              <p:nvPr/>
            </p:nvSpPr>
            <p:spPr bwMode="auto">
              <a:xfrm flipV="1">
                <a:off x="1274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1" name="Line 20"/>
              <p:cNvSpPr>
                <a:spLocks noChangeShapeType="1"/>
              </p:cNvSpPr>
              <p:nvPr/>
            </p:nvSpPr>
            <p:spPr bwMode="auto">
              <a:xfrm flipV="1">
                <a:off x="1623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2" name="Line 21"/>
              <p:cNvSpPr>
                <a:spLocks noChangeShapeType="1"/>
              </p:cNvSpPr>
              <p:nvPr/>
            </p:nvSpPr>
            <p:spPr bwMode="auto">
              <a:xfrm flipV="1">
                <a:off x="1972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3" name="Line 22"/>
              <p:cNvSpPr>
                <a:spLocks noChangeShapeType="1"/>
              </p:cNvSpPr>
              <p:nvPr/>
            </p:nvSpPr>
            <p:spPr bwMode="auto">
              <a:xfrm flipV="1">
                <a:off x="2321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4" name="Line 23"/>
              <p:cNvSpPr>
                <a:spLocks noChangeShapeType="1"/>
              </p:cNvSpPr>
              <p:nvPr/>
            </p:nvSpPr>
            <p:spPr bwMode="auto">
              <a:xfrm flipV="1">
                <a:off x="2670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5" name="Line 24"/>
              <p:cNvSpPr>
                <a:spLocks noChangeShapeType="1"/>
              </p:cNvSpPr>
              <p:nvPr/>
            </p:nvSpPr>
            <p:spPr bwMode="auto">
              <a:xfrm flipV="1">
                <a:off x="3019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6" name="Line 25"/>
              <p:cNvSpPr>
                <a:spLocks noChangeShapeType="1"/>
              </p:cNvSpPr>
              <p:nvPr/>
            </p:nvSpPr>
            <p:spPr bwMode="auto">
              <a:xfrm flipV="1">
                <a:off x="3368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7" name="Line 26"/>
              <p:cNvSpPr>
                <a:spLocks noChangeShapeType="1"/>
              </p:cNvSpPr>
              <p:nvPr/>
            </p:nvSpPr>
            <p:spPr bwMode="auto">
              <a:xfrm flipV="1">
                <a:off x="3717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8" name="Line 27"/>
              <p:cNvSpPr>
                <a:spLocks noChangeShapeType="1"/>
              </p:cNvSpPr>
              <p:nvPr/>
            </p:nvSpPr>
            <p:spPr bwMode="auto">
              <a:xfrm flipV="1">
                <a:off x="4066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9" name="Line 28"/>
              <p:cNvSpPr>
                <a:spLocks noChangeShapeType="1"/>
              </p:cNvSpPr>
              <p:nvPr/>
            </p:nvSpPr>
            <p:spPr bwMode="auto">
              <a:xfrm flipV="1">
                <a:off x="4416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983856" y="5746019"/>
            <a:ext cx="7458075" cy="704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7" tIns="44450" rIns="90487" bIns="44450" anchor="ctr"/>
          <a:lstStyle/>
          <a:p>
            <a:pPr>
              <a:buClr>
                <a:schemeClr val="bg2"/>
              </a:buClr>
              <a:buSzPct val="75000"/>
              <a:buFont typeface="Verdana" pitchFamily="34" charset="0"/>
              <a:buNone/>
              <a:tabLst>
                <a:tab pos="635000" algn="l"/>
                <a:tab pos="1198563" algn="l"/>
                <a:tab pos="1833563" algn="l"/>
                <a:tab pos="2395538" algn="l"/>
                <a:tab pos="3030538" algn="l"/>
                <a:tab pos="3651250" algn="l"/>
                <a:tab pos="4229100" algn="l"/>
                <a:tab pos="4864100" algn="l"/>
                <a:tab pos="5484813" algn="l"/>
                <a:tab pos="6061075" algn="l"/>
                <a:tab pos="6681788" algn="l"/>
              </a:tabLst>
              <a:defRPr/>
            </a:pPr>
            <a:r>
              <a:rPr lang="en-US" sz="2000" b="1" dirty="0">
                <a:solidFill>
                  <a:srgbClr val="2D3664"/>
                </a:solidFill>
                <a:latin typeface="+mn-lt"/>
              </a:rPr>
              <a:t> Jan	Feb	Mar	Apr	May	Jun	Jul	Aug	Sep	Oct	Nov	Dec</a:t>
            </a:r>
          </a:p>
        </p:txBody>
      </p:sp>
      <p:sp>
        <p:nvSpPr>
          <p:cNvPr id="31" name="Content Placeholder 2"/>
          <p:cNvSpPr>
            <a:spLocks noGrp="1"/>
          </p:cNvSpPr>
          <p:nvPr>
            <p:ph idx="1"/>
          </p:nvPr>
        </p:nvSpPr>
        <p:spPr>
          <a:xfrm>
            <a:off x="525600" y="1393476"/>
            <a:ext cx="8424000" cy="532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CONTINUOUS</a:t>
            </a:r>
            <a:endParaRPr lang="en-CA" cap="all" dirty="0">
              <a:solidFill>
                <a:srgbClr val="4D4D4D"/>
              </a:solidFill>
            </a:endParaRPr>
          </a:p>
          <a:p>
            <a:r>
              <a:rPr lang="en-US" dirty="0"/>
              <a:t>Regular continuous </a:t>
            </a:r>
            <a:r>
              <a:rPr lang="en-US" dirty="0" smtClean="0"/>
              <a:t>pattern</a:t>
            </a:r>
            <a:endParaRPr lang="en-CA" dirty="0"/>
          </a:p>
          <a:p>
            <a:r>
              <a:rPr lang="en-US" dirty="0" smtClean="0"/>
              <a:t>Every [day/week/month]</a:t>
            </a:r>
            <a:endParaRPr lang="en-CA" dirty="0"/>
          </a:p>
          <a:p>
            <a:r>
              <a:rPr lang="en-US" dirty="0" smtClean="0"/>
              <a:t>Products </a:t>
            </a:r>
            <a:r>
              <a:rPr lang="en-US" dirty="0"/>
              <a:t>consumed on an ongoing </a:t>
            </a:r>
            <a:r>
              <a:rPr lang="en-US" dirty="0" smtClean="0"/>
              <a:t>basis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703563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are the different types of media schedules?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34</a:t>
            </a:fld>
            <a:endParaRPr lang="en-CA"/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983856" y="4530779"/>
            <a:ext cx="6191250" cy="949325"/>
            <a:chOff x="528" y="1615"/>
            <a:chExt cx="3900" cy="598"/>
          </a:xfrm>
          <a:solidFill>
            <a:srgbClr val="922338"/>
          </a:solidFill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2091" y="1855"/>
              <a:ext cx="2337" cy="3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43" y="0"/>
                </a:cxn>
                <a:cxn ang="0">
                  <a:pos x="2143" y="415"/>
                </a:cxn>
                <a:cxn ang="0">
                  <a:pos x="0" y="415"/>
                </a:cxn>
                <a:cxn ang="0">
                  <a:pos x="0" y="0"/>
                </a:cxn>
              </a:cxnLst>
              <a:rect l="0" t="0" r="r" b="b"/>
              <a:pathLst>
                <a:path w="2144" h="416">
                  <a:moveTo>
                    <a:pt x="0" y="0"/>
                  </a:moveTo>
                  <a:lnTo>
                    <a:pt x="2143" y="0"/>
                  </a:lnTo>
                  <a:lnTo>
                    <a:pt x="2143" y="415"/>
                  </a:lnTo>
                  <a:lnTo>
                    <a:pt x="0" y="415"/>
                  </a:lnTo>
                  <a:lnTo>
                    <a:pt x="0" y="0"/>
                  </a:lnTo>
                </a:path>
              </a:pathLst>
            </a:custGeom>
            <a:grpFill/>
            <a:ln w="28575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63500" dir="3187806" algn="ctr" rotWithShape="0">
                <a:schemeClr val="tx1"/>
              </a:outerShdw>
            </a:effectLst>
          </p:spPr>
          <p:txBody>
            <a:bodyPr/>
            <a:lstStyle/>
            <a:p>
              <a:pPr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28" y="1615"/>
              <a:ext cx="389" cy="59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56" y="0"/>
                </a:cxn>
                <a:cxn ang="0">
                  <a:pos x="356" y="415"/>
                </a:cxn>
                <a:cxn ang="0">
                  <a:pos x="0" y="415"/>
                </a:cxn>
                <a:cxn ang="0">
                  <a:pos x="0" y="0"/>
                </a:cxn>
              </a:cxnLst>
              <a:rect l="0" t="0" r="r" b="b"/>
              <a:pathLst>
                <a:path w="357" h="416">
                  <a:moveTo>
                    <a:pt x="0" y="0"/>
                  </a:moveTo>
                  <a:lnTo>
                    <a:pt x="356" y="0"/>
                  </a:lnTo>
                  <a:lnTo>
                    <a:pt x="356" y="415"/>
                  </a:lnTo>
                  <a:lnTo>
                    <a:pt x="0" y="415"/>
                  </a:lnTo>
                  <a:lnTo>
                    <a:pt x="0" y="0"/>
                  </a:lnTo>
                </a:path>
              </a:pathLst>
            </a:custGeom>
            <a:grpFill/>
            <a:ln w="28575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63500" dir="3187806" algn="ctr" rotWithShape="0">
                <a:schemeClr val="tx1"/>
              </a:outerShdw>
            </a:effectLst>
          </p:spPr>
          <p:txBody>
            <a:bodyPr/>
            <a:lstStyle/>
            <a:p>
              <a:pPr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2139" y="1903"/>
              <a:ext cx="2208" cy="2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lIns="90487" tIns="44450" rIns="90487" bIns="44450">
              <a:spAutoFit/>
            </a:bodyPr>
            <a:lstStyle/>
            <a:p>
              <a:pPr algn="ctr">
                <a:buClr>
                  <a:schemeClr val="bg2"/>
                </a:buClr>
                <a:buSzPct val="75000"/>
                <a:buFont typeface="Verdana" pitchFamily="34" charset="0"/>
                <a:buNone/>
                <a:defRPr/>
              </a:pPr>
              <a:r>
                <a:rPr lang="en-US" sz="2400" dirty="0" smtClean="0">
                  <a:solidFill>
                    <a:schemeClr val="bg1"/>
                  </a:solidFill>
                  <a:latin typeface="+mn-lt"/>
                </a:rPr>
                <a:t>Discontinuous/</a:t>
              </a:r>
              <a:r>
                <a:rPr lang="en-US" sz="2400" dirty="0" err="1" smtClean="0">
                  <a:solidFill>
                    <a:schemeClr val="bg1"/>
                  </a:solidFill>
                  <a:latin typeface="+mn-lt"/>
                </a:rPr>
                <a:t>Flighting</a:t>
              </a:r>
              <a:endParaRPr lang="en-US" sz="2400" dirty="0">
                <a:solidFill>
                  <a:schemeClr val="bg1"/>
                </a:solidFill>
                <a:latin typeface="+mn-lt"/>
              </a:endParaRP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40994" y="5650769"/>
            <a:ext cx="7459662" cy="201613"/>
            <a:chOff x="758" y="3435"/>
            <a:chExt cx="4310" cy="117"/>
          </a:xfrm>
        </p:grpSpPr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758" y="3552"/>
              <a:ext cx="431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+mn-lt"/>
              </a:endParaRPr>
            </a:p>
          </p:txBody>
        </p:sp>
        <p:grpSp>
          <p:nvGrpSpPr>
            <p:cNvPr id="17" name="Group 16"/>
            <p:cNvGrpSpPr>
              <a:grpSpLocks/>
            </p:cNvGrpSpPr>
            <p:nvPr/>
          </p:nvGrpSpPr>
          <p:grpSpPr bwMode="auto">
            <a:xfrm>
              <a:off x="993" y="3435"/>
              <a:ext cx="3840" cy="117"/>
              <a:chOff x="576" y="672"/>
              <a:chExt cx="3840" cy="117"/>
            </a:xfrm>
          </p:grpSpPr>
          <p:sp>
            <p:nvSpPr>
              <p:cNvPr id="18" name="Line 17"/>
              <p:cNvSpPr>
                <a:spLocks noChangeShapeType="1"/>
              </p:cNvSpPr>
              <p:nvPr/>
            </p:nvSpPr>
            <p:spPr bwMode="auto">
              <a:xfrm flipV="1">
                <a:off x="576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9" name="Line 18"/>
              <p:cNvSpPr>
                <a:spLocks noChangeShapeType="1"/>
              </p:cNvSpPr>
              <p:nvPr/>
            </p:nvSpPr>
            <p:spPr bwMode="auto">
              <a:xfrm flipV="1">
                <a:off x="925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0" name="Line 19"/>
              <p:cNvSpPr>
                <a:spLocks noChangeShapeType="1"/>
              </p:cNvSpPr>
              <p:nvPr/>
            </p:nvSpPr>
            <p:spPr bwMode="auto">
              <a:xfrm flipV="1">
                <a:off x="1274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1" name="Line 20"/>
              <p:cNvSpPr>
                <a:spLocks noChangeShapeType="1"/>
              </p:cNvSpPr>
              <p:nvPr/>
            </p:nvSpPr>
            <p:spPr bwMode="auto">
              <a:xfrm flipV="1">
                <a:off x="1623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2" name="Line 21"/>
              <p:cNvSpPr>
                <a:spLocks noChangeShapeType="1"/>
              </p:cNvSpPr>
              <p:nvPr/>
            </p:nvSpPr>
            <p:spPr bwMode="auto">
              <a:xfrm flipV="1">
                <a:off x="1972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3" name="Line 22"/>
              <p:cNvSpPr>
                <a:spLocks noChangeShapeType="1"/>
              </p:cNvSpPr>
              <p:nvPr/>
            </p:nvSpPr>
            <p:spPr bwMode="auto">
              <a:xfrm flipV="1">
                <a:off x="2321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4" name="Line 23"/>
              <p:cNvSpPr>
                <a:spLocks noChangeShapeType="1"/>
              </p:cNvSpPr>
              <p:nvPr/>
            </p:nvSpPr>
            <p:spPr bwMode="auto">
              <a:xfrm flipV="1">
                <a:off x="2670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5" name="Line 24"/>
              <p:cNvSpPr>
                <a:spLocks noChangeShapeType="1"/>
              </p:cNvSpPr>
              <p:nvPr/>
            </p:nvSpPr>
            <p:spPr bwMode="auto">
              <a:xfrm flipV="1">
                <a:off x="3019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6" name="Line 25"/>
              <p:cNvSpPr>
                <a:spLocks noChangeShapeType="1"/>
              </p:cNvSpPr>
              <p:nvPr/>
            </p:nvSpPr>
            <p:spPr bwMode="auto">
              <a:xfrm flipV="1">
                <a:off x="3368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7" name="Line 26"/>
              <p:cNvSpPr>
                <a:spLocks noChangeShapeType="1"/>
              </p:cNvSpPr>
              <p:nvPr/>
            </p:nvSpPr>
            <p:spPr bwMode="auto">
              <a:xfrm flipV="1">
                <a:off x="3717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8" name="Line 27"/>
              <p:cNvSpPr>
                <a:spLocks noChangeShapeType="1"/>
              </p:cNvSpPr>
              <p:nvPr/>
            </p:nvSpPr>
            <p:spPr bwMode="auto">
              <a:xfrm flipV="1">
                <a:off x="4066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9" name="Line 28"/>
              <p:cNvSpPr>
                <a:spLocks noChangeShapeType="1"/>
              </p:cNvSpPr>
              <p:nvPr/>
            </p:nvSpPr>
            <p:spPr bwMode="auto">
              <a:xfrm flipV="1">
                <a:off x="4416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983856" y="5746019"/>
            <a:ext cx="7458075" cy="704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7" tIns="44450" rIns="90487" bIns="44450" anchor="ctr"/>
          <a:lstStyle/>
          <a:p>
            <a:pPr>
              <a:buClr>
                <a:schemeClr val="bg2"/>
              </a:buClr>
              <a:buSzPct val="75000"/>
              <a:buFont typeface="Verdana" pitchFamily="34" charset="0"/>
              <a:buNone/>
              <a:tabLst>
                <a:tab pos="635000" algn="l"/>
                <a:tab pos="1198563" algn="l"/>
                <a:tab pos="1833563" algn="l"/>
                <a:tab pos="2395538" algn="l"/>
                <a:tab pos="3030538" algn="l"/>
                <a:tab pos="3651250" algn="l"/>
                <a:tab pos="4229100" algn="l"/>
                <a:tab pos="4864100" algn="l"/>
                <a:tab pos="5484813" algn="l"/>
                <a:tab pos="6061075" algn="l"/>
                <a:tab pos="6681788" algn="l"/>
              </a:tabLst>
              <a:defRPr/>
            </a:pPr>
            <a:r>
              <a:rPr lang="en-US" sz="2000" b="1" dirty="0">
                <a:solidFill>
                  <a:srgbClr val="2D3664"/>
                </a:solidFill>
                <a:latin typeface="+mn-lt"/>
              </a:rPr>
              <a:t> Jan	Feb	Mar	Apr	May	Jun	Jul	Aug	Sep	Oct	Nov	Dec</a:t>
            </a:r>
          </a:p>
        </p:txBody>
      </p:sp>
      <p:sp>
        <p:nvSpPr>
          <p:cNvPr id="31" name="Content Placeholder 2"/>
          <p:cNvSpPr>
            <a:spLocks noGrp="1"/>
          </p:cNvSpPr>
          <p:nvPr>
            <p:ph idx="1"/>
          </p:nvPr>
        </p:nvSpPr>
        <p:spPr>
          <a:xfrm>
            <a:off x="525600" y="1393476"/>
            <a:ext cx="8424000" cy="532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DISCONTINUOUS/FLIGHTING</a:t>
            </a:r>
            <a:endParaRPr lang="en-CA" cap="all" dirty="0">
              <a:solidFill>
                <a:srgbClr val="4D4D4D"/>
              </a:solidFill>
            </a:endParaRPr>
          </a:p>
          <a:p>
            <a:r>
              <a:rPr lang="en-CA" dirty="0" smtClean="0"/>
              <a:t>On and off</a:t>
            </a:r>
            <a:endParaRPr lang="en-CA" dirty="0"/>
          </a:p>
          <a:p>
            <a:r>
              <a:rPr lang="en-US" dirty="0" smtClean="0"/>
              <a:t>During </a:t>
            </a:r>
            <a:r>
              <a:rPr lang="en-US" dirty="0"/>
              <a:t>peak </a:t>
            </a:r>
            <a:r>
              <a:rPr lang="en-US" dirty="0" smtClean="0"/>
              <a:t>times</a:t>
            </a:r>
            <a:endParaRPr lang="en-CA" dirty="0"/>
          </a:p>
          <a:p>
            <a:r>
              <a:rPr lang="en-US" dirty="0" smtClean="0"/>
              <a:t>Seasonal products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051073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35</a:t>
            </a:fld>
            <a:endParaRPr lang="en-CA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62000" y="173398"/>
            <a:ext cx="8820000" cy="93600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What are the different types of media schedules?</a:t>
            </a:r>
            <a:endParaRPr lang="en-CA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525600" y="1393476"/>
            <a:ext cx="8424000" cy="532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DISCONTINUOUS/FLIGHTING</a:t>
            </a:r>
          </a:p>
          <a:p>
            <a:r>
              <a:rPr lang="en-CA" dirty="0" smtClean="0"/>
              <a:t>Skip</a:t>
            </a:r>
          </a:p>
          <a:p>
            <a:endParaRPr lang="en-CA" sz="3200" dirty="0" smtClean="0"/>
          </a:p>
          <a:p>
            <a:endParaRPr lang="en-CA" sz="3200" dirty="0"/>
          </a:p>
          <a:p>
            <a:endParaRPr lang="en-CA" sz="3200" dirty="0"/>
          </a:p>
          <a:p>
            <a:r>
              <a:rPr lang="en-CA" dirty="0" smtClean="0"/>
              <a:t>Seasonal  (bikinis)</a:t>
            </a:r>
            <a:endParaRPr lang="en-CA" dirty="0"/>
          </a:p>
        </p:txBody>
      </p:sp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2442156110"/>
              </p:ext>
            </p:extLst>
          </p:nvPr>
        </p:nvGraphicFramePr>
        <p:xfrm>
          <a:off x="868546" y="2298137"/>
          <a:ext cx="3104643" cy="20553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2818103686"/>
              </p:ext>
            </p:extLst>
          </p:nvPr>
        </p:nvGraphicFramePr>
        <p:xfrm>
          <a:off x="899566" y="4661407"/>
          <a:ext cx="3104643" cy="20553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Content Placeholder 2"/>
          <p:cNvSpPr txBox="1">
            <a:spLocks/>
          </p:cNvSpPr>
          <p:nvPr/>
        </p:nvSpPr>
        <p:spPr>
          <a:xfrm>
            <a:off x="4669103" y="1388784"/>
            <a:ext cx="4280495" cy="5328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619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15963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076325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438275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792288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endParaRPr lang="en-CA" cap="all" dirty="0" smtClean="0">
              <a:solidFill>
                <a:srgbClr val="4D4D4D"/>
              </a:solidFill>
            </a:endParaRPr>
          </a:p>
          <a:p>
            <a:r>
              <a:rPr lang="en-CA" dirty="0" smtClean="0"/>
              <a:t>Build </a:t>
            </a:r>
            <a:r>
              <a:rPr lang="en-CA" dirty="0" smtClean="0"/>
              <a:t>up (movies)</a:t>
            </a:r>
            <a:endParaRPr lang="en-CA" dirty="0" smtClean="0"/>
          </a:p>
          <a:p>
            <a:endParaRPr lang="en-CA" sz="3200" dirty="0" smtClean="0"/>
          </a:p>
          <a:p>
            <a:endParaRPr lang="en-CA" sz="3200" dirty="0" smtClean="0"/>
          </a:p>
          <a:p>
            <a:endParaRPr lang="en-CA" sz="3200" dirty="0" smtClean="0"/>
          </a:p>
          <a:p>
            <a:r>
              <a:rPr lang="en-CA" dirty="0" smtClean="0"/>
              <a:t>Blitz  (not attached to a season)</a:t>
            </a:r>
            <a:endParaRPr lang="en-CA" dirty="0"/>
          </a:p>
        </p:txBody>
      </p:sp>
      <p:graphicFrame>
        <p:nvGraphicFramePr>
          <p:cNvPr id="15" name="Chart 14"/>
          <p:cNvGraphicFramePr/>
          <p:nvPr>
            <p:extLst>
              <p:ext uri="{D42A27DB-BD31-4B8C-83A1-F6EECF244321}">
                <p14:modId xmlns:p14="http://schemas.microsoft.com/office/powerpoint/2010/main" val="1090197735"/>
              </p:ext>
            </p:extLst>
          </p:nvPr>
        </p:nvGraphicFramePr>
        <p:xfrm>
          <a:off x="5041339" y="2297184"/>
          <a:ext cx="3104643" cy="20553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6" name="Chart 15"/>
          <p:cNvGraphicFramePr/>
          <p:nvPr>
            <p:extLst>
              <p:ext uri="{D42A27DB-BD31-4B8C-83A1-F6EECF244321}">
                <p14:modId xmlns:p14="http://schemas.microsoft.com/office/powerpoint/2010/main" val="2012975745"/>
              </p:ext>
            </p:extLst>
          </p:nvPr>
        </p:nvGraphicFramePr>
        <p:xfrm>
          <a:off x="5073707" y="4665453"/>
          <a:ext cx="3104643" cy="20553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21304873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are the different types of media schedules?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36</a:t>
            </a:fld>
            <a:endParaRPr lang="en-CA"/>
          </a:p>
        </p:txBody>
      </p: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983856" y="4444670"/>
            <a:ext cx="7464425" cy="1027113"/>
            <a:chOff x="578" y="2313"/>
            <a:chExt cx="4702" cy="621"/>
          </a:xfrm>
          <a:solidFill>
            <a:srgbClr val="CBB576"/>
          </a:solidFill>
        </p:grpSpPr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78" y="2313"/>
              <a:ext cx="4702" cy="621"/>
            </a:xfrm>
            <a:custGeom>
              <a:avLst/>
              <a:gdLst/>
              <a:ahLst/>
              <a:cxnLst>
                <a:cxn ang="0">
                  <a:pos x="0" y="208"/>
                </a:cxn>
                <a:cxn ang="0">
                  <a:pos x="0" y="400"/>
                </a:cxn>
                <a:cxn ang="0">
                  <a:pos x="4312" y="400"/>
                </a:cxn>
                <a:cxn ang="0">
                  <a:pos x="4312" y="208"/>
                </a:cxn>
                <a:cxn ang="0">
                  <a:pos x="2488" y="208"/>
                </a:cxn>
                <a:cxn ang="0">
                  <a:pos x="2488" y="0"/>
                </a:cxn>
                <a:cxn ang="0">
                  <a:pos x="2152" y="0"/>
                </a:cxn>
                <a:cxn ang="0">
                  <a:pos x="2152" y="200"/>
                </a:cxn>
                <a:cxn ang="0">
                  <a:pos x="1400" y="200"/>
                </a:cxn>
                <a:cxn ang="0">
                  <a:pos x="1400" y="0"/>
                </a:cxn>
                <a:cxn ang="0">
                  <a:pos x="328" y="0"/>
                </a:cxn>
                <a:cxn ang="0">
                  <a:pos x="328" y="208"/>
                </a:cxn>
                <a:cxn ang="0">
                  <a:pos x="0" y="208"/>
                </a:cxn>
              </a:cxnLst>
              <a:rect l="0" t="0" r="r" b="b"/>
              <a:pathLst>
                <a:path w="4313" h="401">
                  <a:moveTo>
                    <a:pt x="0" y="208"/>
                  </a:moveTo>
                  <a:lnTo>
                    <a:pt x="0" y="400"/>
                  </a:lnTo>
                  <a:lnTo>
                    <a:pt x="4312" y="400"/>
                  </a:lnTo>
                  <a:lnTo>
                    <a:pt x="4312" y="208"/>
                  </a:lnTo>
                  <a:lnTo>
                    <a:pt x="2488" y="208"/>
                  </a:lnTo>
                  <a:lnTo>
                    <a:pt x="2488" y="0"/>
                  </a:lnTo>
                  <a:lnTo>
                    <a:pt x="2152" y="0"/>
                  </a:lnTo>
                  <a:lnTo>
                    <a:pt x="2152" y="200"/>
                  </a:lnTo>
                  <a:lnTo>
                    <a:pt x="1400" y="200"/>
                  </a:lnTo>
                  <a:lnTo>
                    <a:pt x="1400" y="0"/>
                  </a:lnTo>
                  <a:lnTo>
                    <a:pt x="328" y="0"/>
                  </a:lnTo>
                  <a:lnTo>
                    <a:pt x="328" y="208"/>
                  </a:lnTo>
                  <a:lnTo>
                    <a:pt x="0" y="208"/>
                  </a:lnTo>
                </a:path>
              </a:pathLst>
            </a:custGeom>
            <a:grpFill/>
            <a:ln w="28575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63500" dir="3187806" algn="ctr" rotWithShape="0">
                <a:schemeClr val="tx1"/>
              </a:outerShdw>
            </a:effectLst>
          </p:spPr>
          <p:txBody>
            <a:bodyPr/>
            <a:lstStyle/>
            <a:p>
              <a:pPr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917" y="2630"/>
              <a:ext cx="1471" cy="27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7" tIns="44450" rIns="90487" bIns="44450">
              <a:spAutoFit/>
            </a:bodyPr>
            <a:lstStyle/>
            <a:p>
              <a:pPr>
                <a:buClr>
                  <a:schemeClr val="bg2"/>
                </a:buClr>
                <a:buSzPct val="75000"/>
                <a:buFont typeface="Verdana" pitchFamily="34" charset="0"/>
                <a:buNone/>
                <a:defRPr/>
              </a:pPr>
              <a:r>
                <a:rPr lang="en-US" sz="2400" dirty="0" smtClean="0">
                  <a:latin typeface="+mn-lt"/>
                </a:rPr>
                <a:t>Pulsating/Pulsing</a:t>
              </a:r>
              <a:endParaRPr lang="en-US" sz="2400" dirty="0">
                <a:latin typeface="+mn-lt"/>
              </a:endParaRP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40994" y="5650769"/>
            <a:ext cx="7459662" cy="201613"/>
            <a:chOff x="758" y="3435"/>
            <a:chExt cx="4310" cy="117"/>
          </a:xfrm>
        </p:grpSpPr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758" y="3552"/>
              <a:ext cx="431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+mn-lt"/>
              </a:endParaRPr>
            </a:p>
          </p:txBody>
        </p:sp>
        <p:grpSp>
          <p:nvGrpSpPr>
            <p:cNvPr id="17" name="Group 16"/>
            <p:cNvGrpSpPr>
              <a:grpSpLocks/>
            </p:cNvGrpSpPr>
            <p:nvPr/>
          </p:nvGrpSpPr>
          <p:grpSpPr bwMode="auto">
            <a:xfrm>
              <a:off x="993" y="3435"/>
              <a:ext cx="3840" cy="117"/>
              <a:chOff x="576" y="672"/>
              <a:chExt cx="3840" cy="117"/>
            </a:xfrm>
          </p:grpSpPr>
          <p:sp>
            <p:nvSpPr>
              <p:cNvPr id="18" name="Line 17"/>
              <p:cNvSpPr>
                <a:spLocks noChangeShapeType="1"/>
              </p:cNvSpPr>
              <p:nvPr/>
            </p:nvSpPr>
            <p:spPr bwMode="auto">
              <a:xfrm flipV="1">
                <a:off x="576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9" name="Line 18"/>
              <p:cNvSpPr>
                <a:spLocks noChangeShapeType="1"/>
              </p:cNvSpPr>
              <p:nvPr/>
            </p:nvSpPr>
            <p:spPr bwMode="auto">
              <a:xfrm flipV="1">
                <a:off x="925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0" name="Line 19"/>
              <p:cNvSpPr>
                <a:spLocks noChangeShapeType="1"/>
              </p:cNvSpPr>
              <p:nvPr/>
            </p:nvSpPr>
            <p:spPr bwMode="auto">
              <a:xfrm flipV="1">
                <a:off x="1274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1" name="Line 20"/>
              <p:cNvSpPr>
                <a:spLocks noChangeShapeType="1"/>
              </p:cNvSpPr>
              <p:nvPr/>
            </p:nvSpPr>
            <p:spPr bwMode="auto">
              <a:xfrm flipV="1">
                <a:off x="1623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2" name="Line 21"/>
              <p:cNvSpPr>
                <a:spLocks noChangeShapeType="1"/>
              </p:cNvSpPr>
              <p:nvPr/>
            </p:nvSpPr>
            <p:spPr bwMode="auto">
              <a:xfrm flipV="1">
                <a:off x="1972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3" name="Line 22"/>
              <p:cNvSpPr>
                <a:spLocks noChangeShapeType="1"/>
              </p:cNvSpPr>
              <p:nvPr/>
            </p:nvSpPr>
            <p:spPr bwMode="auto">
              <a:xfrm flipV="1">
                <a:off x="2321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4" name="Line 23"/>
              <p:cNvSpPr>
                <a:spLocks noChangeShapeType="1"/>
              </p:cNvSpPr>
              <p:nvPr/>
            </p:nvSpPr>
            <p:spPr bwMode="auto">
              <a:xfrm flipV="1">
                <a:off x="2670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5" name="Line 24"/>
              <p:cNvSpPr>
                <a:spLocks noChangeShapeType="1"/>
              </p:cNvSpPr>
              <p:nvPr/>
            </p:nvSpPr>
            <p:spPr bwMode="auto">
              <a:xfrm flipV="1">
                <a:off x="3019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6" name="Line 25"/>
              <p:cNvSpPr>
                <a:spLocks noChangeShapeType="1"/>
              </p:cNvSpPr>
              <p:nvPr/>
            </p:nvSpPr>
            <p:spPr bwMode="auto">
              <a:xfrm flipV="1">
                <a:off x="3368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7" name="Line 26"/>
              <p:cNvSpPr>
                <a:spLocks noChangeShapeType="1"/>
              </p:cNvSpPr>
              <p:nvPr/>
            </p:nvSpPr>
            <p:spPr bwMode="auto">
              <a:xfrm flipV="1">
                <a:off x="3717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8" name="Line 27"/>
              <p:cNvSpPr>
                <a:spLocks noChangeShapeType="1"/>
              </p:cNvSpPr>
              <p:nvPr/>
            </p:nvSpPr>
            <p:spPr bwMode="auto">
              <a:xfrm flipV="1">
                <a:off x="4066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9" name="Line 28"/>
              <p:cNvSpPr>
                <a:spLocks noChangeShapeType="1"/>
              </p:cNvSpPr>
              <p:nvPr/>
            </p:nvSpPr>
            <p:spPr bwMode="auto">
              <a:xfrm flipV="1">
                <a:off x="4416" y="672"/>
                <a:ext cx="0" cy="1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983856" y="5746019"/>
            <a:ext cx="7458075" cy="704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7" tIns="44450" rIns="90487" bIns="44450" anchor="ctr"/>
          <a:lstStyle/>
          <a:p>
            <a:pPr>
              <a:buClr>
                <a:schemeClr val="bg2"/>
              </a:buClr>
              <a:buSzPct val="75000"/>
              <a:buFont typeface="Verdana" pitchFamily="34" charset="0"/>
              <a:buNone/>
              <a:tabLst>
                <a:tab pos="635000" algn="l"/>
                <a:tab pos="1198563" algn="l"/>
                <a:tab pos="1833563" algn="l"/>
                <a:tab pos="2395538" algn="l"/>
                <a:tab pos="3030538" algn="l"/>
                <a:tab pos="3651250" algn="l"/>
                <a:tab pos="4229100" algn="l"/>
                <a:tab pos="4864100" algn="l"/>
                <a:tab pos="5484813" algn="l"/>
                <a:tab pos="6061075" algn="l"/>
                <a:tab pos="6681788" algn="l"/>
              </a:tabLst>
              <a:defRPr/>
            </a:pPr>
            <a:r>
              <a:rPr lang="en-US" sz="2000" b="1" dirty="0">
                <a:solidFill>
                  <a:srgbClr val="2D3664"/>
                </a:solidFill>
                <a:latin typeface="+mn-lt"/>
              </a:rPr>
              <a:t> Jan	Feb	Mar	Apr	May	Jun	Jul	Aug	Sep	Oct	Nov	Dec</a:t>
            </a:r>
          </a:p>
        </p:txBody>
      </p:sp>
      <p:sp>
        <p:nvSpPr>
          <p:cNvPr id="31" name="Content Placeholder 2"/>
          <p:cNvSpPr>
            <a:spLocks noGrp="1"/>
          </p:cNvSpPr>
          <p:nvPr>
            <p:ph idx="1"/>
          </p:nvPr>
        </p:nvSpPr>
        <p:spPr>
          <a:xfrm>
            <a:off x="525600" y="1393476"/>
            <a:ext cx="8424000" cy="532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Pulsating/pulsing</a:t>
            </a:r>
            <a:endParaRPr lang="en-CA" cap="all" dirty="0">
              <a:solidFill>
                <a:srgbClr val="4D4D4D"/>
              </a:solidFill>
            </a:endParaRPr>
          </a:p>
          <a:p>
            <a:r>
              <a:rPr lang="en-US" dirty="0"/>
              <a:t>Combination of continuous and </a:t>
            </a:r>
            <a:r>
              <a:rPr lang="en-US" dirty="0" err="1"/>
              <a:t>flighting</a:t>
            </a:r>
            <a:endParaRPr lang="en-CA" dirty="0"/>
          </a:p>
          <a:p>
            <a:r>
              <a:rPr lang="en-US" dirty="0"/>
              <a:t>Increase number of advertisement around high buying </a:t>
            </a:r>
            <a:r>
              <a:rPr lang="en-US" dirty="0" smtClean="0"/>
              <a:t>times</a:t>
            </a:r>
          </a:p>
          <a:p>
            <a:r>
              <a:rPr lang="en-US" dirty="0" smtClean="0"/>
              <a:t>Mix of continuous &amp; discontinuous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261747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09937" y="898634"/>
            <a:ext cx="7924126" cy="2309151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</a:pPr>
            <a:r>
              <a:rPr lang="en-CA" sz="4400" b="1" dirty="0" smtClean="0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Advertising: Media Selection</a:t>
            </a:r>
            <a:endParaRPr lang="en-CA" sz="4000" b="1" dirty="0">
              <a:solidFill>
                <a:srgbClr val="92233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25600" y="3720423"/>
            <a:ext cx="8618400" cy="8422"/>
          </a:xfrm>
          <a:prstGeom prst="line">
            <a:avLst/>
          </a:prstGeom>
          <a:ln w="19050">
            <a:solidFill>
              <a:srgbClr val="4D4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895350" y="3770312"/>
            <a:ext cx="8248650" cy="606"/>
          </a:xfrm>
          <a:prstGeom prst="line">
            <a:avLst/>
          </a:prstGeom>
          <a:ln w="19050">
            <a:solidFill>
              <a:srgbClr val="CBB57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231200" y="3812800"/>
            <a:ext cx="7912800" cy="8117"/>
          </a:xfrm>
          <a:prstGeom prst="line">
            <a:avLst/>
          </a:prstGeom>
          <a:ln w="19050">
            <a:solidFill>
              <a:srgbClr val="9223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37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590291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Many different adverting medium can be used in a campaign!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MEDIUM</a:t>
            </a:r>
          </a:p>
          <a:p>
            <a:r>
              <a:rPr lang="en-CA" dirty="0" smtClean="0"/>
              <a:t>Television</a:t>
            </a:r>
          </a:p>
          <a:p>
            <a:r>
              <a:rPr lang="en-CA" dirty="0" smtClean="0"/>
              <a:t>Radio</a:t>
            </a:r>
          </a:p>
          <a:p>
            <a:r>
              <a:rPr lang="en-CA" dirty="0" smtClean="0"/>
              <a:t>Newspapers</a:t>
            </a:r>
          </a:p>
          <a:p>
            <a:r>
              <a:rPr lang="en-CA" dirty="0" smtClean="0"/>
              <a:t>Magazines</a:t>
            </a:r>
          </a:p>
          <a:p>
            <a:r>
              <a:rPr lang="en-CA" dirty="0" smtClean="0"/>
              <a:t>Out-of-</a:t>
            </a:r>
            <a:r>
              <a:rPr lang="en-CA" dirty="0" smtClean="0"/>
              <a:t>Home</a:t>
            </a:r>
          </a:p>
          <a:p>
            <a:r>
              <a:rPr lang="en-CA" dirty="0" smtClean="0"/>
              <a:t>Challenge </a:t>
            </a:r>
            <a:r>
              <a:rPr lang="en-US" dirty="0" smtClean="0"/>
              <a:t>–</a:t>
            </a:r>
            <a:r>
              <a:rPr lang="en-CA" dirty="0" smtClean="0"/>
              <a:t> finding the right combination</a:t>
            </a:r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38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70003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are the strengths and limitations of television?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TELEVISION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39</a:t>
            </a:fld>
            <a:endParaRPr lang="en-CA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1018860" y="2202501"/>
          <a:ext cx="7772400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  <a:gridCol w="3886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solidFill>
                            <a:srgbClr val="922338"/>
                          </a:solidFill>
                        </a:rPr>
                        <a:t>Strengths</a:t>
                      </a:r>
                      <a:endParaRPr lang="en-CA" sz="2800" dirty="0">
                        <a:solidFill>
                          <a:srgbClr val="922338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solidFill>
                            <a:srgbClr val="922338"/>
                          </a:solidFill>
                        </a:rPr>
                        <a:t>Limitations</a:t>
                      </a:r>
                      <a:endParaRPr lang="en-CA" sz="2800" dirty="0">
                        <a:solidFill>
                          <a:srgbClr val="922338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reach</a:t>
                      </a:r>
                      <a:endParaRPr lang="en-CA" sz="2400" u="none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frequency potential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 cost per contact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Creative opportunities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intrusion value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Segmentation</a:t>
                      </a:r>
                      <a:endParaRPr lang="en-CA" sz="2400" dirty="0" smtClean="0"/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Greater clutter</a:t>
                      </a:r>
                      <a:endParaRPr lang="en-CA" sz="2400" u="none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Lower recall</a:t>
                      </a:r>
                      <a:endParaRPr lang="en-CA" sz="2400" u="none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Channel surfing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Short amount of copy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cost per ad</a:t>
                      </a:r>
                      <a:endParaRPr lang="en-CA" sz="2400" dirty="0" smtClean="0"/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73555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How do you calculate </a:t>
            </a:r>
            <a:r>
              <a:rPr lang="en-US" altLang="en-US" dirty="0"/>
              <a:t>television audiences</a:t>
            </a:r>
            <a:r>
              <a:rPr lang="en-CA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Universe estimate</a:t>
            </a:r>
          </a:p>
          <a:p>
            <a:r>
              <a:rPr lang="en-CA" dirty="0"/>
              <a:t>Households Using Television (HUT</a:t>
            </a:r>
            <a:r>
              <a:rPr lang="en-CA" dirty="0" smtClean="0"/>
              <a:t>)</a:t>
            </a:r>
          </a:p>
          <a:p>
            <a:r>
              <a:rPr lang="en-CA" dirty="0" smtClean="0"/>
              <a:t>Persons </a:t>
            </a:r>
            <a:r>
              <a:rPr lang="en-CA" dirty="0"/>
              <a:t>Viewing Television (PVT</a:t>
            </a:r>
            <a:r>
              <a:rPr lang="en-CA" dirty="0" smtClean="0"/>
              <a:t>)</a:t>
            </a:r>
          </a:p>
          <a:p>
            <a:r>
              <a:rPr lang="en-CA" dirty="0"/>
              <a:t>Share (of </a:t>
            </a:r>
            <a:r>
              <a:rPr lang="en-CA" dirty="0" smtClean="0"/>
              <a:t>audience)</a:t>
            </a:r>
          </a:p>
          <a:p>
            <a:r>
              <a:rPr lang="en-CA" dirty="0" smtClean="0"/>
              <a:t>Rating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40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2599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How do you calculate </a:t>
            </a:r>
            <a:r>
              <a:rPr lang="en-US" altLang="en-US" dirty="0"/>
              <a:t>television </a:t>
            </a:r>
            <a:r>
              <a:rPr lang="en-US" altLang="en-US" dirty="0" smtClean="0"/>
              <a:t>audiences</a:t>
            </a:r>
            <a:r>
              <a:rPr lang="en-CA" dirty="0" smtClean="0"/>
              <a:t>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UNIVERSE ESTIMATE (UE)</a:t>
            </a:r>
          </a:p>
          <a:p>
            <a:r>
              <a:rPr lang="en-CA" dirty="0"/>
              <a:t>T</a:t>
            </a:r>
            <a:r>
              <a:rPr lang="en-CA" dirty="0" smtClean="0"/>
              <a:t>otal </a:t>
            </a:r>
            <a:r>
              <a:rPr lang="en-CA" dirty="0"/>
              <a:t>number of </a:t>
            </a:r>
            <a:r>
              <a:rPr lang="en-CA" dirty="0" smtClean="0"/>
              <a:t>households   10 TVS</a:t>
            </a:r>
            <a:endParaRPr lang="en-CA" dirty="0" smtClean="0"/>
          </a:p>
          <a:p>
            <a:pPr marL="355600" indent="0">
              <a:buNone/>
            </a:pPr>
            <a:r>
              <a:rPr lang="en-CA" sz="2000" dirty="0" smtClean="0">
                <a:solidFill>
                  <a:srgbClr val="4D4D4D"/>
                </a:solidFill>
              </a:rPr>
              <a:t>(Assume each household has one TV</a:t>
            </a:r>
            <a:r>
              <a:rPr lang="en-CA" sz="2000" dirty="0" smtClean="0">
                <a:solidFill>
                  <a:srgbClr val="4D4D4D"/>
                </a:solidFill>
              </a:rPr>
              <a:t>)</a:t>
            </a:r>
          </a:p>
          <a:p>
            <a:pPr marL="355600" indent="0">
              <a:buNone/>
            </a:pPr>
            <a:endParaRPr lang="en-CA" sz="2000" dirty="0">
              <a:solidFill>
                <a:srgbClr val="4D4D4D"/>
              </a:solidFill>
            </a:endParaRPr>
          </a:p>
          <a:p>
            <a:pPr marL="355600" indent="0">
              <a:buNone/>
            </a:pPr>
            <a:r>
              <a:rPr lang="en-CA" sz="2000" dirty="0" smtClean="0">
                <a:solidFill>
                  <a:srgbClr val="4D4D4D"/>
                </a:solidFill>
              </a:rPr>
              <a:t>30% WATCH THE</a:t>
            </a:r>
          </a:p>
          <a:p>
            <a:pPr marL="355600" indent="0">
              <a:buNone/>
            </a:pPr>
            <a:r>
              <a:rPr lang="en-CA" sz="2000" dirty="0" smtClean="0">
                <a:solidFill>
                  <a:srgbClr val="4D4D4D"/>
                </a:solidFill>
              </a:rPr>
              <a:t> SIMPSONS</a:t>
            </a:r>
            <a:endParaRPr lang="en-CA" sz="2000" dirty="0">
              <a:solidFill>
                <a:srgbClr val="4D4D4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41</a:t>
            </a:fld>
            <a:endParaRPr lang="en-CA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50" y="3463233"/>
            <a:ext cx="921827" cy="104785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50" y="5329997"/>
            <a:ext cx="921827" cy="104785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950" y="3463233"/>
            <a:ext cx="921827" cy="104785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950" y="5329997"/>
            <a:ext cx="921827" cy="104785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742" y="3463233"/>
            <a:ext cx="921827" cy="104785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742" y="5329997"/>
            <a:ext cx="921827" cy="104785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534" y="3463233"/>
            <a:ext cx="921827" cy="104785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534" y="5329997"/>
            <a:ext cx="921827" cy="104785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26" y="3463233"/>
            <a:ext cx="921827" cy="104785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26" y="5329997"/>
            <a:ext cx="921827" cy="104785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4" t="32968" r="18202" b="33076"/>
          <a:stretch/>
        </p:blipFill>
        <p:spPr>
          <a:xfrm>
            <a:off x="5412541" y="4574408"/>
            <a:ext cx="1410228" cy="42908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4" t="32968" r="18202" b="33076"/>
          <a:stretch/>
        </p:blipFill>
        <p:spPr>
          <a:xfrm>
            <a:off x="7640125" y="4574407"/>
            <a:ext cx="1410228" cy="42908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0" t="19204" r="3186" b="25260"/>
          <a:stretch/>
        </p:blipFill>
        <p:spPr>
          <a:xfrm>
            <a:off x="5655517" y="6431454"/>
            <a:ext cx="1273596" cy="4265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185" y="4548353"/>
            <a:ext cx="1002956" cy="4811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403543"/>
            <a:ext cx="1002956" cy="48118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26" y="6386587"/>
            <a:ext cx="1002956" cy="481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8064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How do you calculate </a:t>
            </a:r>
            <a:r>
              <a:rPr lang="en-US" altLang="en-US" dirty="0"/>
              <a:t>television </a:t>
            </a:r>
            <a:r>
              <a:rPr lang="en-US" altLang="en-US" dirty="0" smtClean="0"/>
              <a:t>audiences</a:t>
            </a:r>
            <a:r>
              <a:rPr lang="en-CA" dirty="0" smtClean="0"/>
              <a:t>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RATING</a:t>
            </a:r>
          </a:p>
          <a:p>
            <a:r>
              <a:rPr lang="en-CA" dirty="0"/>
              <a:t>Percentage of UE tuned to a specific [program/channel</a:t>
            </a:r>
            <a:r>
              <a:rPr lang="en-CA" dirty="0" smtClean="0"/>
              <a:t>]</a:t>
            </a:r>
          </a:p>
          <a:p>
            <a:r>
              <a:rPr lang="en-CA" dirty="0" smtClean="0"/>
              <a:t>30% WATCH THE SIMPSONS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42</a:t>
            </a:fld>
            <a:endParaRPr lang="en-CA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50" y="3463233"/>
            <a:ext cx="921827" cy="104785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50" y="5329997"/>
            <a:ext cx="921827" cy="104785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950" y="3463233"/>
            <a:ext cx="921827" cy="104785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950" y="5329997"/>
            <a:ext cx="921827" cy="104785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742" y="3463233"/>
            <a:ext cx="921827" cy="104785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742" y="5329997"/>
            <a:ext cx="921827" cy="104785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534" y="3463233"/>
            <a:ext cx="921827" cy="104785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534" y="5329997"/>
            <a:ext cx="921827" cy="104785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26" y="3463233"/>
            <a:ext cx="921827" cy="104785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26" y="5329997"/>
            <a:ext cx="921827" cy="104785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4" t="32968" r="18202" b="33076"/>
          <a:stretch/>
        </p:blipFill>
        <p:spPr>
          <a:xfrm>
            <a:off x="5412541" y="4574408"/>
            <a:ext cx="1410228" cy="42908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4" t="32968" r="18202" b="33076"/>
          <a:stretch/>
        </p:blipFill>
        <p:spPr>
          <a:xfrm>
            <a:off x="7640125" y="4574407"/>
            <a:ext cx="1410228" cy="42908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0" t="19204" r="3186" b="25260"/>
          <a:stretch/>
        </p:blipFill>
        <p:spPr>
          <a:xfrm>
            <a:off x="5655517" y="6431454"/>
            <a:ext cx="1273596" cy="42654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185" y="4548353"/>
            <a:ext cx="1002956" cy="48118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403543"/>
            <a:ext cx="1002956" cy="48118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26" y="6386587"/>
            <a:ext cx="1002956" cy="481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6773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How do you calculate </a:t>
            </a:r>
            <a:r>
              <a:rPr lang="en-US" altLang="en-US" dirty="0"/>
              <a:t>television </a:t>
            </a:r>
            <a:r>
              <a:rPr lang="en-US" altLang="en-US" dirty="0" smtClean="0"/>
              <a:t>audiences</a:t>
            </a:r>
            <a:r>
              <a:rPr lang="en-CA" dirty="0" smtClean="0"/>
              <a:t>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cap="all" dirty="0">
                <a:solidFill>
                  <a:srgbClr val="4D4D4D"/>
                </a:solidFill>
              </a:rPr>
              <a:t>Households Using Television (</a:t>
            </a:r>
            <a:r>
              <a:rPr lang="en-CA" cap="all" dirty="0" smtClean="0">
                <a:solidFill>
                  <a:srgbClr val="4D4D4D"/>
                </a:solidFill>
              </a:rPr>
              <a:t>HUT)</a:t>
            </a:r>
            <a:br>
              <a:rPr lang="en-CA" cap="all" dirty="0" smtClean="0">
                <a:solidFill>
                  <a:srgbClr val="4D4D4D"/>
                </a:solidFill>
              </a:rPr>
            </a:br>
            <a:r>
              <a:rPr lang="en-CA" cap="all" dirty="0" smtClean="0">
                <a:solidFill>
                  <a:srgbClr val="4D4D4D"/>
                </a:solidFill>
              </a:rPr>
              <a:t>Persons </a:t>
            </a:r>
            <a:r>
              <a:rPr lang="en-CA" cap="all" dirty="0">
                <a:solidFill>
                  <a:srgbClr val="4D4D4D"/>
                </a:solidFill>
              </a:rPr>
              <a:t>Viewing Television (PVT</a:t>
            </a:r>
            <a:r>
              <a:rPr lang="en-CA" cap="all" dirty="0" smtClean="0">
                <a:solidFill>
                  <a:srgbClr val="4D4D4D"/>
                </a:solidFill>
              </a:rPr>
              <a:t>)</a:t>
            </a:r>
          </a:p>
          <a:p>
            <a:r>
              <a:rPr lang="en-CA" u="sng" dirty="0" smtClean="0"/>
              <a:t>[Households/Persons] </a:t>
            </a:r>
            <a:r>
              <a:rPr lang="en-CA" u="sng" dirty="0"/>
              <a:t>using </a:t>
            </a:r>
            <a:r>
              <a:rPr lang="en-CA" u="sng" dirty="0" smtClean="0"/>
              <a:t>TV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	  Total </a:t>
            </a:r>
            <a:r>
              <a:rPr lang="en-CA" dirty="0"/>
              <a:t>TV </a:t>
            </a:r>
            <a:r>
              <a:rPr lang="en-CA" dirty="0" smtClean="0"/>
              <a:t>households</a:t>
            </a:r>
          </a:p>
          <a:p>
            <a:r>
              <a:rPr lang="en-CA" dirty="0" smtClean="0"/>
              <a:t>60%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43</a:t>
            </a:fld>
            <a:endParaRPr lang="en-CA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50" y="3463233"/>
            <a:ext cx="921827" cy="104785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50" y="5329997"/>
            <a:ext cx="921827" cy="104785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950" y="3463233"/>
            <a:ext cx="921827" cy="104785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950" y="5329997"/>
            <a:ext cx="921827" cy="104785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742" y="3463233"/>
            <a:ext cx="921827" cy="104785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742" y="5329997"/>
            <a:ext cx="921827" cy="104785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534" y="3463233"/>
            <a:ext cx="921827" cy="104785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534" y="5329997"/>
            <a:ext cx="921827" cy="104785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26" y="3463233"/>
            <a:ext cx="921827" cy="104785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26" y="5329997"/>
            <a:ext cx="921827" cy="104785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4" t="32968" r="18202" b="33076"/>
          <a:stretch/>
        </p:blipFill>
        <p:spPr>
          <a:xfrm>
            <a:off x="5412541" y="4574408"/>
            <a:ext cx="1410228" cy="42908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4" t="32968" r="18202" b="33076"/>
          <a:stretch/>
        </p:blipFill>
        <p:spPr>
          <a:xfrm>
            <a:off x="7640125" y="4574407"/>
            <a:ext cx="1410228" cy="42908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0" t="19204" r="3186" b="25260"/>
          <a:stretch/>
        </p:blipFill>
        <p:spPr>
          <a:xfrm>
            <a:off x="5655517" y="6431454"/>
            <a:ext cx="1273596" cy="4265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185" y="4548353"/>
            <a:ext cx="1002956" cy="4811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403543"/>
            <a:ext cx="1002956" cy="4811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26" y="6386587"/>
            <a:ext cx="1002956" cy="481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8778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How do you calculate </a:t>
            </a:r>
            <a:r>
              <a:rPr lang="en-US" altLang="en-US" dirty="0"/>
              <a:t>television </a:t>
            </a:r>
            <a:r>
              <a:rPr lang="en-US" altLang="en-US" dirty="0" smtClean="0"/>
              <a:t>audiences</a:t>
            </a:r>
            <a:r>
              <a:rPr lang="en-CA" dirty="0" smtClean="0"/>
              <a:t>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cap="all" dirty="0">
                <a:solidFill>
                  <a:srgbClr val="4D4D4D"/>
                </a:solidFill>
              </a:rPr>
              <a:t>Share (of Audience</a:t>
            </a:r>
            <a:r>
              <a:rPr lang="en-CA" cap="all" dirty="0" smtClean="0">
                <a:solidFill>
                  <a:srgbClr val="4D4D4D"/>
                </a:solidFill>
              </a:rPr>
              <a:t>)</a:t>
            </a:r>
          </a:p>
          <a:p>
            <a:r>
              <a:rPr lang="en-CA" dirty="0" smtClean="0"/>
              <a:t>Percent </a:t>
            </a:r>
            <a:r>
              <a:rPr lang="en-CA" dirty="0"/>
              <a:t>of </a:t>
            </a:r>
            <a:r>
              <a:rPr lang="en-CA" dirty="0" smtClean="0"/>
              <a:t>[HUTs/PVTs] </a:t>
            </a:r>
            <a:r>
              <a:rPr lang="en-CA" dirty="0"/>
              <a:t>tuned to a specific </a:t>
            </a:r>
            <a:r>
              <a:rPr lang="en-CA" dirty="0" smtClean="0"/>
              <a:t>[program/channel</a:t>
            </a:r>
            <a:r>
              <a:rPr lang="en-CA" dirty="0" smtClean="0"/>
              <a:t>]</a:t>
            </a:r>
          </a:p>
          <a:p>
            <a:endParaRPr lang="en-CA" dirty="0"/>
          </a:p>
          <a:p>
            <a:r>
              <a:rPr lang="en-CA" dirty="0" smtClean="0"/>
              <a:t>3 OUT OF 6</a:t>
            </a:r>
          </a:p>
          <a:p>
            <a:r>
              <a:rPr lang="en-CA" dirty="0" smtClean="0"/>
              <a:t>50%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44</a:t>
            </a:fld>
            <a:endParaRPr lang="en-CA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50" y="3463233"/>
            <a:ext cx="921827" cy="104785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50" y="5329997"/>
            <a:ext cx="921827" cy="104785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950" y="3463233"/>
            <a:ext cx="921827" cy="104785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950" y="5329997"/>
            <a:ext cx="921827" cy="104785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742" y="3463233"/>
            <a:ext cx="921827" cy="104785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742" y="5329997"/>
            <a:ext cx="921827" cy="104785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534" y="3463233"/>
            <a:ext cx="921827" cy="104785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534" y="5329997"/>
            <a:ext cx="921827" cy="104785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26" y="3463233"/>
            <a:ext cx="921827" cy="104785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26" y="5329997"/>
            <a:ext cx="921827" cy="104785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4" t="32968" r="18202" b="33076"/>
          <a:stretch/>
        </p:blipFill>
        <p:spPr>
          <a:xfrm>
            <a:off x="5412541" y="4574408"/>
            <a:ext cx="1410228" cy="42908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4" t="32968" r="18202" b="33076"/>
          <a:stretch/>
        </p:blipFill>
        <p:spPr>
          <a:xfrm>
            <a:off x="7640125" y="4574407"/>
            <a:ext cx="1410228" cy="42908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0" t="19204" r="3186" b="25260"/>
          <a:stretch/>
        </p:blipFill>
        <p:spPr>
          <a:xfrm>
            <a:off x="5655517" y="6431454"/>
            <a:ext cx="1273596" cy="42654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185" y="4548353"/>
            <a:ext cx="1002956" cy="48118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403543"/>
            <a:ext cx="1002956" cy="48118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26" y="6386587"/>
            <a:ext cx="1002956" cy="481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6899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Example of creative use of TV advertising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45</a:t>
            </a:fld>
            <a:endParaRPr lang="en-CA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905" y="1476614"/>
            <a:ext cx="8672191" cy="4875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295739" y="5767019"/>
            <a:ext cx="6123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u="sng" dirty="0" smtClean="0">
                <a:uFill>
                  <a:solidFill>
                    <a:schemeClr val="bg1"/>
                  </a:solidFill>
                </a:uFill>
                <a:sym typeface="Webdings" panose="05030102010509060703" pitchFamily="18" charset="2"/>
                <a:hlinkClick r:id="rId4"/>
              </a:rPr>
              <a:t></a:t>
            </a:r>
            <a:endParaRPr lang="en-CA" u="sng" dirty="0">
              <a:uFill>
                <a:solidFill>
                  <a:schemeClr val="bg1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26897164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1018860" y="2179623"/>
          <a:ext cx="7772400" cy="4003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  <a:gridCol w="3886200"/>
              </a:tblGrid>
              <a:tr h="481688"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solidFill>
                            <a:srgbClr val="922338"/>
                          </a:solidFill>
                        </a:rPr>
                        <a:t>Strengths</a:t>
                      </a:r>
                      <a:endParaRPr lang="en-CA" sz="2800" dirty="0">
                        <a:solidFill>
                          <a:srgbClr val="922338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solidFill>
                            <a:srgbClr val="922338"/>
                          </a:solidFill>
                        </a:rPr>
                        <a:t>Limitations</a:t>
                      </a:r>
                      <a:endParaRPr lang="en-CA" sz="2800" dirty="0">
                        <a:solidFill>
                          <a:srgbClr val="922338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85154"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recall</a:t>
                      </a:r>
                      <a:endParaRPr lang="en-CA" sz="2400" u="none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Narrower target markets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Match</a:t>
                      </a:r>
                      <a:r>
                        <a:rPr lang="en-US" sz="2400" u="non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ad &amp; station</a:t>
                      </a:r>
                      <a:endParaRPr lang="en-CA" sz="2400" u="none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segmentation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Flexible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Fit local conditions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Intimacy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Mobile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Creative opportunities</a:t>
                      </a:r>
                      <a:endParaRPr lang="en-CA" sz="24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Short exposure time</a:t>
                      </a:r>
                      <a:endParaRPr lang="en-CA" sz="2400" u="none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 attention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Hard to reach national audience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Target duplication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Information overload</a:t>
                      </a:r>
                      <a:endParaRPr lang="en-CA" sz="24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are the strengths and limitations of radio?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RADIO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46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17247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Example of creative use of radio advertising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University </a:t>
            </a:r>
            <a:r>
              <a:rPr lang="en-CA" dirty="0"/>
              <a:t>of </a:t>
            </a:r>
            <a:r>
              <a:rPr lang="en-CA" dirty="0" smtClean="0"/>
              <a:t>Hannover’s Music </a:t>
            </a:r>
            <a:r>
              <a:rPr lang="en-CA" dirty="0"/>
              <a:t>Department </a:t>
            </a:r>
            <a:endParaRPr lang="en-CA" dirty="0" smtClean="0"/>
          </a:p>
          <a:p>
            <a:r>
              <a:rPr lang="en-CA" dirty="0" smtClean="0"/>
              <a:t>Elite </a:t>
            </a:r>
            <a:r>
              <a:rPr lang="en-CA" dirty="0"/>
              <a:t>school for musicians</a:t>
            </a:r>
            <a:endParaRPr lang="en-CA" dirty="0" smtClean="0"/>
          </a:p>
          <a:p>
            <a:r>
              <a:rPr lang="en-CA" dirty="0" smtClean="0"/>
              <a:t>Wanted </a:t>
            </a:r>
            <a:r>
              <a:rPr lang="en-CA" dirty="0"/>
              <a:t>to recruit people with </a:t>
            </a:r>
            <a:r>
              <a:rPr lang="en-CA" b="1" dirty="0"/>
              <a:t>perfect </a:t>
            </a:r>
            <a:r>
              <a:rPr lang="en-CA" b="1" dirty="0" smtClean="0"/>
              <a:t>pitch</a:t>
            </a:r>
          </a:p>
          <a:p>
            <a:r>
              <a:rPr lang="en-CA" dirty="0" smtClean="0"/>
              <a:t>Can </a:t>
            </a:r>
            <a:r>
              <a:rPr lang="en-CA" dirty="0"/>
              <a:t>identify a specific musical note without any other external assistance or </a:t>
            </a:r>
            <a:r>
              <a:rPr lang="en-CA" dirty="0" smtClean="0"/>
              <a:t>context</a:t>
            </a:r>
          </a:p>
          <a:p>
            <a:r>
              <a:rPr lang="en-CA" dirty="0" smtClean="0"/>
              <a:t>Less </a:t>
            </a:r>
            <a:r>
              <a:rPr lang="en-CA" dirty="0"/>
              <a:t>than 3% of the population can do it</a:t>
            </a:r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47</a:t>
            </a:fld>
            <a:endParaRPr lang="en-CA"/>
          </a:p>
        </p:txBody>
      </p:sp>
      <p:sp>
        <p:nvSpPr>
          <p:cNvPr id="7" name="TextBox 6"/>
          <p:cNvSpPr txBox="1"/>
          <p:nvPr/>
        </p:nvSpPr>
        <p:spPr>
          <a:xfrm>
            <a:off x="7793230" y="1285634"/>
            <a:ext cx="6123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u="sng" dirty="0" smtClean="0">
                <a:uFill>
                  <a:solidFill>
                    <a:schemeClr val="bg1"/>
                  </a:solidFill>
                </a:uFill>
                <a:sym typeface="Webdings" panose="05030102010509060703" pitchFamily="18" charset="2"/>
                <a:hlinkClick r:id="rId3"/>
              </a:rPr>
              <a:t></a:t>
            </a:r>
            <a:endParaRPr lang="en-CA" u="sng" dirty="0">
              <a:uFill>
                <a:solidFill>
                  <a:schemeClr val="bg1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16221630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are the strengths and limitations of newspapers?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NEWSPAPERS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48</a:t>
            </a:fld>
            <a:endParaRPr lang="en-CA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018860" y="2202501"/>
          <a:ext cx="7772400" cy="3169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  <a:gridCol w="3886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solidFill>
                            <a:srgbClr val="922338"/>
                          </a:solidFill>
                        </a:rPr>
                        <a:t>Strengths</a:t>
                      </a:r>
                      <a:endParaRPr lang="en-CA" sz="2800" dirty="0">
                        <a:solidFill>
                          <a:srgbClr val="922338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solidFill>
                            <a:srgbClr val="922338"/>
                          </a:solidFill>
                        </a:rPr>
                        <a:t>Limitations</a:t>
                      </a:r>
                      <a:endParaRPr lang="en-CA" sz="2800" dirty="0">
                        <a:solidFill>
                          <a:srgbClr val="922338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Geographic selectivity</a:t>
                      </a:r>
                      <a:endParaRPr lang="en-CA" sz="2400" u="none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flexibility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credibility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Strong audience interest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Longer copy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Volume discount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Responses features</a:t>
                      </a: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Poor buying procedures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Short life span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Major clutter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Poor quality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Internet competition</a:t>
                      </a:r>
                      <a:endParaRPr lang="en-CA" sz="24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37462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Example of creative </a:t>
            </a:r>
            <a:r>
              <a:rPr lang="en-CA" dirty="0" smtClean="0"/>
              <a:t>use of newspaper </a:t>
            </a:r>
            <a:r>
              <a:rPr lang="en-CA" dirty="0"/>
              <a:t>advertising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49</a:t>
            </a:fld>
            <a:endParaRPr lang="en-CA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259" y="1495704"/>
            <a:ext cx="6683482" cy="4750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0744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Example of creative </a:t>
            </a:r>
            <a:r>
              <a:rPr lang="en-CA" dirty="0" smtClean="0"/>
              <a:t>newspaper </a:t>
            </a:r>
            <a:r>
              <a:rPr lang="en-CA" dirty="0"/>
              <a:t>advertising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50</a:t>
            </a:fld>
            <a:endParaRPr lang="en-CA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152" y="1408225"/>
            <a:ext cx="6959697" cy="5096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39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are the strengths and limitations of magazines?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MAGAZINES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51</a:t>
            </a:fld>
            <a:endParaRPr lang="en-CA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018860" y="2202501"/>
          <a:ext cx="7772400" cy="3169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  <a:gridCol w="3886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solidFill>
                            <a:srgbClr val="922338"/>
                          </a:solidFill>
                        </a:rPr>
                        <a:t>Strengths</a:t>
                      </a:r>
                      <a:endParaRPr lang="en-CA" sz="2800" dirty="0">
                        <a:solidFill>
                          <a:srgbClr val="922338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solidFill>
                            <a:srgbClr val="922338"/>
                          </a:solidFill>
                        </a:rPr>
                        <a:t>Limitations</a:t>
                      </a:r>
                      <a:endParaRPr lang="en-CA" sz="2800" dirty="0">
                        <a:solidFill>
                          <a:srgbClr val="922338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Market segmentation</a:t>
                      </a:r>
                      <a:endParaRPr lang="en-CA" sz="2400" u="none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Audience targeting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Direct-response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color quality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Special features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Long life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Longer attention</a:t>
                      </a:r>
                      <a:endParaRPr lang="en-CA" sz="24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Declining readership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level of clutter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Long lead time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Little flexibility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cost</a:t>
                      </a:r>
                      <a:endParaRPr lang="en-CA" sz="24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69045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Example of creative </a:t>
            </a:r>
            <a:r>
              <a:rPr lang="en-CA" dirty="0" smtClean="0"/>
              <a:t>use of magazine </a:t>
            </a:r>
            <a:r>
              <a:rPr lang="en-CA" dirty="0"/>
              <a:t>advertising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52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53" y="1448432"/>
            <a:ext cx="8179671" cy="5065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77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Example of creative </a:t>
            </a:r>
            <a:r>
              <a:rPr lang="en-CA" dirty="0" smtClean="0"/>
              <a:t>use of magazine </a:t>
            </a:r>
            <a:r>
              <a:rPr lang="en-CA" dirty="0"/>
              <a:t>advertising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53</a:t>
            </a:fld>
            <a:endParaRPr lang="en-CA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513" y="1381196"/>
            <a:ext cx="5522975" cy="533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5448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What are the strengths and limitations of out-of-home?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>
                <a:solidFill>
                  <a:srgbClr val="4D4D4D"/>
                </a:solidFill>
              </a:rPr>
              <a:t>OUT-OF-HOME (OOH)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54</a:t>
            </a:fld>
            <a:endParaRPr lang="en-CA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1018860" y="2202501"/>
          <a:ext cx="7772400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  <a:gridCol w="3886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solidFill>
                            <a:srgbClr val="922338"/>
                          </a:solidFill>
                        </a:rPr>
                        <a:t>Strengths</a:t>
                      </a:r>
                      <a:endParaRPr lang="en-CA" sz="2800" dirty="0">
                        <a:solidFill>
                          <a:srgbClr val="922338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800" dirty="0" smtClean="0">
                          <a:solidFill>
                            <a:srgbClr val="922338"/>
                          </a:solidFill>
                        </a:rPr>
                        <a:t>Limitations</a:t>
                      </a:r>
                      <a:endParaRPr lang="en-CA" sz="2800" dirty="0">
                        <a:solidFill>
                          <a:srgbClr val="922338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US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Select geographic areas</a:t>
                      </a:r>
                      <a:endParaRPr lang="en-CA" sz="2400" u="none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Accessible for local ads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 cost per impression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Broad reach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frequency</a:t>
                      </a:r>
                      <a:r>
                        <a:rPr lang="en-CA" sz="2400" u="non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potential</a:t>
                      </a:r>
                      <a:endParaRPr lang="en-CA" sz="2400" u="none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Can be</a:t>
                      </a:r>
                      <a:r>
                        <a:rPr lang="en-CA" sz="2400" u="non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</a:t>
                      </a: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pectacular</a:t>
                      </a:r>
                      <a:endParaRPr lang="en-CA" sz="24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Short exposure time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Brief message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Little segmentation</a:t>
                      </a:r>
                    </a:p>
                    <a:p>
                      <a:pPr marL="342900" lvl="0" indent="-342900">
                        <a:buFont typeface="Wingdings" panose="05000000000000000000" pitchFamily="2" charset="2"/>
                        <a:buChar char="§"/>
                      </a:pPr>
                      <a:r>
                        <a:rPr lang="en-CA" sz="2400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Cluttered areas</a:t>
                      </a:r>
                      <a:endParaRPr lang="en-CA" sz="24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599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is out-of-home advertising?</a:t>
            </a:r>
            <a:endParaRPr lang="en-CA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9986922"/>
              </p:ext>
            </p:extLst>
          </p:nvPr>
        </p:nvGraphicFramePr>
        <p:xfrm>
          <a:off x="510850" y="1604219"/>
          <a:ext cx="8406414" cy="48855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02138"/>
                <a:gridCol w="2802138"/>
                <a:gridCol w="2802138"/>
              </a:tblGrid>
              <a:tr h="407081"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Outdoor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Transit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Place-Based</a:t>
                      </a:r>
                      <a:endParaRPr lang="en-C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5752">
                <a:tc>
                  <a:txBody>
                    <a:bodyPr/>
                    <a:lstStyle/>
                    <a:p>
                      <a:pPr algn="ctr"/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Poster/billboard</a:t>
                      </a:r>
                    </a:p>
                  </a:txBody>
                  <a:tcPr marL="91240" marR="91240" marT="45620" marB="45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Interior/exterior PT poster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Bar, restaurant, hotel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324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aseline="0" dirty="0" smtClean="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(backlit, </a:t>
                      </a:r>
                      <a:r>
                        <a:rPr lang="en-CA" sz="1400" baseline="0" dirty="0" err="1" smtClean="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superboard</a:t>
                      </a:r>
                      <a:r>
                        <a:rPr lang="en-CA" sz="1400" baseline="0" dirty="0" smtClean="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video/electronic)</a:t>
                      </a:r>
                      <a:endParaRPr lang="en-CA" sz="1400" dirty="0" smtClean="0">
                        <a:solidFill>
                          <a:srgbClr val="4D4D4D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PT mural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Mall, cinema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57719"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Wall banner,</a:t>
                      </a:r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mural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Station/shelter poster/video display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Arena, stadium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57719"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Mobile</a:t>
                      </a:r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signage</a:t>
                      </a:r>
                    </a:p>
                    <a:p>
                      <a:pPr algn="ctr"/>
                      <a:r>
                        <a:rPr lang="en-CA" sz="1600" baseline="0" dirty="0" smtClean="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(trucks, vehicles)</a:t>
                      </a:r>
                      <a:endParaRPr lang="en-CA" sz="1600" dirty="0">
                        <a:solidFill>
                          <a:srgbClr val="4D4D4D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Station/shelter</a:t>
                      </a:r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domination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Golf,</a:t>
                      </a:r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ski, fitness centre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26390"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Aerial</a:t>
                      </a:r>
                    </a:p>
                    <a:p>
                      <a:pPr algn="ctr"/>
                      <a:r>
                        <a:rPr lang="en-CA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(Banners,</a:t>
                      </a:r>
                      <a:r>
                        <a:rPr lang="en-CA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dirigibles, smoke)</a:t>
                      </a:r>
                      <a:endParaRPr lang="en-CA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Interior/exterior taxi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Office building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57719"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Public spaces</a:t>
                      </a:r>
                    </a:p>
                  </a:txBody>
                  <a:tcPr marL="91240" marR="91240" marT="45620" marB="4562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Airport poster/video display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University, college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950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600" dirty="0" smtClean="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(bench, garbage</a:t>
                      </a:r>
                      <a:r>
                        <a:rPr lang="en-CA" sz="1600" baseline="0" dirty="0" smtClean="0">
                          <a:solidFill>
                            <a:srgbClr val="4D4D4D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can, parking lot, bike rack, etc.)</a:t>
                      </a:r>
                      <a:endParaRPr lang="en-CA" sz="1600" dirty="0" smtClean="0">
                        <a:solidFill>
                          <a:srgbClr val="4D4D4D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In-flight video/magazine</a:t>
                      </a: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Washroom,</a:t>
                      </a:r>
                      <a:r>
                        <a:rPr lang="en-CA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elevator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5752"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Guerilla</a:t>
                      </a:r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240" marR="91240" marT="45620" marB="456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55</a:t>
            </a:fld>
            <a:endParaRPr lang="en-CA"/>
          </a:p>
        </p:txBody>
      </p:sp>
      <p:sp>
        <p:nvSpPr>
          <p:cNvPr id="7" name="TextBox 6"/>
          <p:cNvSpPr txBox="1"/>
          <p:nvPr/>
        </p:nvSpPr>
        <p:spPr>
          <a:xfrm>
            <a:off x="8423968" y="5907186"/>
            <a:ext cx="720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u="sng" dirty="0">
                <a:uFill>
                  <a:solidFill>
                    <a:schemeClr val="bg1"/>
                  </a:solidFill>
                </a:uFill>
                <a:sym typeface="Webdings" panose="05030102010509060703" pitchFamily="18" charset="2"/>
                <a:hlinkClick r:id="rId3"/>
              </a:rPr>
              <a:t></a:t>
            </a:r>
            <a:endParaRPr lang="en-CA" u="sng" dirty="0">
              <a:uFill>
                <a:solidFill>
                  <a:schemeClr val="bg1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25790213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What is out-of-home advertising?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56</a:t>
            </a:fld>
            <a:endParaRPr lang="en-CA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61" y="1428050"/>
            <a:ext cx="8595278" cy="47997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69643" y="5643773"/>
            <a:ext cx="6123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u="sng" dirty="0" smtClean="0">
                <a:uFill>
                  <a:solidFill>
                    <a:schemeClr val="bg1"/>
                  </a:solidFill>
                </a:uFill>
                <a:sym typeface="Webdings" panose="05030102010509060703" pitchFamily="18" charset="2"/>
                <a:hlinkClick r:id="rId4"/>
              </a:rPr>
              <a:t></a:t>
            </a:r>
            <a:endParaRPr lang="en-CA" u="sng" dirty="0">
              <a:uFill>
                <a:solidFill>
                  <a:schemeClr val="bg1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843293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Example of creative OOH advertising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57</a:t>
            </a:fld>
            <a:endParaRPr lang="en-CA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29" y="1504814"/>
            <a:ext cx="8515543" cy="47806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2000" y="5734389"/>
            <a:ext cx="6123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u="sng" dirty="0" smtClean="0">
                <a:uFill>
                  <a:solidFill>
                    <a:schemeClr val="bg1"/>
                  </a:solidFill>
                </a:uFill>
                <a:sym typeface="Webdings" panose="05030102010509060703" pitchFamily="18" charset="2"/>
                <a:hlinkClick r:id="rId4"/>
              </a:rPr>
              <a:t></a:t>
            </a:r>
            <a:endParaRPr lang="en-CA" u="sng" dirty="0">
              <a:uFill>
                <a:solidFill>
                  <a:schemeClr val="bg1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42378109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91" y="1403011"/>
            <a:ext cx="8714017" cy="48742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Example of creative OOH advertising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58</a:t>
            </a:fld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8246398" y="5701438"/>
            <a:ext cx="6123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u="sng" dirty="0" smtClean="0">
                <a:uFill>
                  <a:solidFill>
                    <a:schemeClr val="bg1"/>
                  </a:solidFill>
                </a:uFill>
                <a:sym typeface="Webdings" panose="05030102010509060703" pitchFamily="18" charset="2"/>
                <a:hlinkClick r:id="rId4"/>
              </a:rPr>
              <a:t></a:t>
            </a:r>
            <a:endParaRPr lang="en-CA" u="sng" dirty="0">
              <a:uFill>
                <a:solidFill>
                  <a:schemeClr val="bg1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30135661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Examples </a:t>
            </a:r>
            <a:r>
              <a:rPr lang="en-CA" dirty="0"/>
              <a:t>of creative OOH advertising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59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6" r="8067"/>
          <a:stretch/>
        </p:blipFill>
        <p:spPr>
          <a:xfrm>
            <a:off x="3317735" y="4033279"/>
            <a:ext cx="2786690" cy="21530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2" b="9671"/>
          <a:stretch/>
        </p:blipFill>
        <p:spPr>
          <a:xfrm>
            <a:off x="865848" y="1414438"/>
            <a:ext cx="2367725" cy="15125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96"/>
          <a:stretch/>
        </p:blipFill>
        <p:spPr>
          <a:xfrm>
            <a:off x="873941" y="2983132"/>
            <a:ext cx="2359632" cy="32514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6"/>
          <a:stretch/>
        </p:blipFill>
        <p:spPr>
          <a:xfrm>
            <a:off x="3317735" y="1418854"/>
            <a:ext cx="2367936" cy="25230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6" r="3969"/>
          <a:stretch/>
        </p:blipFill>
        <p:spPr>
          <a:xfrm>
            <a:off x="6230867" y="4033280"/>
            <a:ext cx="2629912" cy="21530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721" y="1414438"/>
            <a:ext cx="3218812" cy="252749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46768" y="6242096"/>
            <a:ext cx="7914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sz="2400" b="1" dirty="0" smtClean="0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be very creative!</a:t>
            </a:r>
            <a:endParaRPr lang="en-CA" sz="2400" b="1" dirty="0">
              <a:solidFill>
                <a:srgbClr val="92233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1795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Trend: Native advertising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60</a:t>
            </a:fld>
            <a:endParaRPr lang="en-CA"/>
          </a:p>
        </p:txBody>
      </p:sp>
      <p:pic>
        <p:nvPicPr>
          <p:cNvPr id="5" name="Picture 4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63" y="1363051"/>
            <a:ext cx="8777237" cy="486781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59232" y="5643773"/>
            <a:ext cx="720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u="sng" dirty="0">
                <a:uFill>
                  <a:solidFill>
                    <a:schemeClr val="bg1"/>
                  </a:solidFill>
                </a:uFill>
                <a:sym typeface="Webdings" panose="05030102010509060703" pitchFamily="18" charset="2"/>
                <a:hlinkClick r:id="rId3"/>
              </a:rPr>
              <a:t></a:t>
            </a:r>
            <a:endParaRPr lang="en-CA" u="sng" dirty="0">
              <a:uFill>
                <a:solidFill>
                  <a:schemeClr val="bg1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41937636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Recent evolution of advertising media usage by consumers</a:t>
            </a:r>
            <a:endParaRPr lang="en-CA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32" y="1603459"/>
            <a:ext cx="7520536" cy="474820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61</a:t>
            </a:fld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8377701" y="6150114"/>
            <a:ext cx="6042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000" u="sng" dirty="0" smtClean="0">
                <a:uFill>
                  <a:solidFill>
                    <a:schemeClr val="bg1"/>
                  </a:solidFill>
                </a:uFill>
                <a:sym typeface="Webdings" panose="05030102010509060703" pitchFamily="18" charset="2"/>
                <a:hlinkClick r:id="rId4"/>
              </a:rPr>
              <a:t></a:t>
            </a:r>
            <a:endParaRPr lang="en-CA" sz="4000" u="sng" dirty="0">
              <a:uFill>
                <a:solidFill>
                  <a:schemeClr val="bg1"/>
                </a:solidFill>
              </a:u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47214" y="6311428"/>
            <a:ext cx="4500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dirty="0" smtClean="0">
                <a:solidFill>
                  <a:srgbClr val="CBB5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 Habits</a:t>
            </a:r>
            <a:endParaRPr lang="en-CA" dirty="0">
              <a:solidFill>
                <a:srgbClr val="CBB5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0108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Recent evolution of advertising media </a:t>
            </a:r>
            <a:r>
              <a:rPr lang="en-CA" dirty="0" smtClean="0"/>
              <a:t>buying </a:t>
            </a:r>
            <a:r>
              <a:rPr lang="en-CA" dirty="0"/>
              <a:t>by </a:t>
            </a:r>
            <a:r>
              <a:rPr lang="en-CA" dirty="0" smtClean="0"/>
              <a:t>marketers</a:t>
            </a:r>
            <a:endParaRPr lang="en-CA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426" y="1726621"/>
            <a:ext cx="5189148" cy="4470651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62</a:t>
            </a:fld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8377701" y="6150114"/>
            <a:ext cx="6042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000" u="sng" dirty="0" smtClean="0">
                <a:uFill>
                  <a:solidFill>
                    <a:schemeClr val="bg1"/>
                  </a:solidFill>
                </a:uFill>
                <a:sym typeface="Webdings" panose="05030102010509060703" pitchFamily="18" charset="2"/>
                <a:hlinkClick r:id="rId4"/>
              </a:rPr>
              <a:t></a:t>
            </a:r>
            <a:endParaRPr lang="en-CA" sz="4000" u="sng" dirty="0">
              <a:uFill>
                <a:solidFill>
                  <a:schemeClr val="bg1"/>
                </a:solidFill>
              </a:u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47214" y="6311428"/>
            <a:ext cx="4500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dirty="0" smtClean="0">
                <a:solidFill>
                  <a:srgbClr val="CBB5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 Spending</a:t>
            </a:r>
            <a:endParaRPr lang="en-CA" dirty="0">
              <a:solidFill>
                <a:srgbClr val="CBB57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2191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How digital </a:t>
            </a:r>
            <a:r>
              <a:rPr lang="en-CA" dirty="0" smtClean="0"/>
              <a:t>is </a:t>
            </a:r>
            <a:r>
              <a:rPr lang="en-CA" dirty="0"/>
              <a:t>redefining marketing communications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63</a:t>
            </a:fld>
            <a:endParaRPr lang="en-CA"/>
          </a:p>
        </p:txBody>
      </p:sp>
      <p:sp>
        <p:nvSpPr>
          <p:cNvPr id="5" name="TextBox 4"/>
          <p:cNvSpPr txBox="1"/>
          <p:nvPr/>
        </p:nvSpPr>
        <p:spPr>
          <a:xfrm>
            <a:off x="8377701" y="6150114"/>
            <a:ext cx="6042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000" u="sng" dirty="0" smtClean="0">
                <a:uFill>
                  <a:solidFill>
                    <a:schemeClr val="bg1"/>
                  </a:solidFill>
                </a:uFill>
                <a:sym typeface="Webdings" panose="05030102010509060703" pitchFamily="18" charset="2"/>
                <a:hlinkClick r:id="rId3"/>
              </a:rPr>
              <a:t></a:t>
            </a:r>
            <a:endParaRPr lang="en-CA" sz="4000" u="sng" dirty="0">
              <a:uFill>
                <a:solidFill>
                  <a:schemeClr val="bg1"/>
                </a:solidFill>
              </a:u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47214" y="6311428"/>
            <a:ext cx="4500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dirty="0">
                <a:solidFill>
                  <a:srgbClr val="CBB57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Little Brother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27" y="1474553"/>
            <a:ext cx="8523945" cy="4756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210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898634"/>
            <a:ext cx="7772400" cy="2309151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</a:pPr>
            <a:r>
              <a:rPr lang="en-CA" sz="4000" b="1" dirty="0" smtClean="0">
                <a:solidFill>
                  <a:srgbClr val="9223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Almost Done for Today!</a:t>
            </a:r>
            <a:endParaRPr lang="en-CA" sz="4000" b="1" dirty="0">
              <a:solidFill>
                <a:srgbClr val="92233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25600" y="3720423"/>
            <a:ext cx="8618400" cy="8422"/>
          </a:xfrm>
          <a:prstGeom prst="line">
            <a:avLst/>
          </a:prstGeom>
          <a:ln w="19050">
            <a:solidFill>
              <a:srgbClr val="4D4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895350" y="3770312"/>
            <a:ext cx="8248650" cy="606"/>
          </a:xfrm>
          <a:prstGeom prst="line">
            <a:avLst/>
          </a:prstGeom>
          <a:ln w="19050">
            <a:solidFill>
              <a:srgbClr val="CBB57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231200" y="3812800"/>
            <a:ext cx="7912800" cy="8117"/>
          </a:xfrm>
          <a:prstGeom prst="line">
            <a:avLst/>
          </a:prstGeom>
          <a:ln w="19050">
            <a:solidFill>
              <a:srgbClr val="9223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64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338525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What to do for next week?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FINAL PROJECT</a:t>
            </a:r>
            <a:endParaRPr lang="en-CA" cap="all" dirty="0">
              <a:solidFill>
                <a:srgbClr val="4D4D4D"/>
              </a:solidFill>
            </a:endParaRPr>
          </a:p>
          <a:p>
            <a:r>
              <a:rPr lang="en-CA" dirty="0" smtClean="0"/>
              <a:t>Survey review by next week</a:t>
            </a:r>
          </a:p>
          <a:p>
            <a:r>
              <a:rPr lang="en-US" dirty="0" smtClean="0"/>
              <a:t>Brand &amp; cause</a:t>
            </a:r>
            <a:endParaRPr lang="en-CA" dirty="0"/>
          </a:p>
          <a:p>
            <a:pPr marL="0" indent="0">
              <a:buNone/>
            </a:pPr>
            <a:endParaRPr lang="en-CA" cap="all" dirty="0">
              <a:solidFill>
                <a:srgbClr val="4D4D4D"/>
              </a:solidFill>
            </a:endParaRPr>
          </a:p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Midterm</a:t>
            </a:r>
            <a:endParaRPr lang="en-CA" cap="all" dirty="0">
              <a:solidFill>
                <a:srgbClr val="4D4D4D"/>
              </a:solidFill>
            </a:endParaRPr>
          </a:p>
          <a:p>
            <a:r>
              <a:rPr lang="en-CA" dirty="0" smtClean="0"/>
              <a:t>Study questions </a:t>
            </a:r>
            <a:r>
              <a:rPr lang="en-CA" dirty="0"/>
              <a:t>on </a:t>
            </a:r>
            <a:r>
              <a:rPr lang="en-CA" dirty="0" smtClean="0"/>
              <a:t>Moodle</a:t>
            </a:r>
          </a:p>
          <a:p>
            <a:r>
              <a:rPr lang="en-CA" dirty="0" smtClean="0"/>
              <a:t>Happy </a:t>
            </a:r>
            <a:r>
              <a:rPr lang="en-CA" dirty="0"/>
              <a:t>studying!</a:t>
            </a:r>
          </a:p>
          <a:p>
            <a:pPr marL="0" indent="0">
              <a:buNone/>
            </a:pPr>
            <a:endParaRPr lang="en-CA" cap="all" dirty="0" smtClean="0">
              <a:solidFill>
                <a:srgbClr val="4D4D4D"/>
              </a:solidFill>
            </a:endParaRPr>
          </a:p>
          <a:p>
            <a:pPr marL="0" indent="0">
              <a:buNone/>
            </a:pPr>
            <a:r>
              <a:rPr lang="en-CA" cap="all" dirty="0" smtClean="0">
                <a:solidFill>
                  <a:srgbClr val="4D4D4D"/>
                </a:solidFill>
              </a:rPr>
              <a:t>Week 7: Sales promotion</a:t>
            </a:r>
          </a:p>
          <a:p>
            <a:r>
              <a:rPr lang="en-CA" dirty="0" smtClean="0"/>
              <a:t>Chapter 9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7C5F4-AC72-4659-BC2A-EB714A68FBF7}" type="slidenum">
              <a:rPr lang="en-CA" smtClean="0"/>
              <a:t>65</a:t>
            </a:fld>
            <a:endParaRPr lang="en-CA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913" y="2416195"/>
            <a:ext cx="2003102" cy="3064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0158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CBB576"/>
      </a:hlink>
      <a:folHlink>
        <a:srgbClr val="E0D3AC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eek1_IMC_Notes" id="{F720F830-BCDC-4761-8D07-80EA52444C96}" vid="{CAFD8BEB-E17D-4880-8D8B-25D1D16398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MARK453</Template>
  <TotalTime>2612</TotalTime>
  <Words>2290</Words>
  <Application>Microsoft Macintosh PowerPoint</Application>
  <PresentationFormat>On-screen Show (4:3)</PresentationFormat>
  <Paragraphs>612</Paragraphs>
  <Slides>65</Slides>
  <Notes>33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66" baseType="lpstr">
      <vt:lpstr>Office Theme</vt:lpstr>
      <vt:lpstr>Marketing Communications  MARK 453</vt:lpstr>
      <vt:lpstr>Agenda for today</vt:lpstr>
      <vt:lpstr>Important administrative stuff is important</vt:lpstr>
      <vt:lpstr>Midterm</vt:lpstr>
      <vt:lpstr>What’s up with the midterm?</vt:lpstr>
      <vt:lpstr>What’s up with the midterm?</vt:lpstr>
      <vt:lpstr>What’s up with the midterm?</vt:lpstr>
      <vt:lpstr>What did we cover last week?</vt:lpstr>
      <vt:lpstr>What are we going to cover in the next couple of weeks?</vt:lpstr>
      <vt:lpstr>Advertising: Media Plan</vt:lpstr>
      <vt:lpstr>What is advertising?</vt:lpstr>
      <vt:lpstr>How do you determine where to advertise?</vt:lpstr>
      <vt:lpstr>What is reach?</vt:lpstr>
      <vt:lpstr>What is frequency?</vt:lpstr>
      <vt:lpstr>What is opportunity to see?</vt:lpstr>
      <vt:lpstr>Determining reach and frequency is not easy</vt:lpstr>
      <vt:lpstr>What is the purpose of reach and frequency?</vt:lpstr>
      <vt:lpstr>How do you calculate rating points?</vt:lpstr>
      <vt:lpstr>Since an ad usually appears more than once, we need a better measure</vt:lpstr>
      <vt:lpstr>Calculations get more complicated when you use more than one medium</vt:lpstr>
      <vt:lpstr>Calculations get more complicated when you use more than one medium</vt:lpstr>
      <vt:lpstr>GRPs calculation exercise 1</vt:lpstr>
      <vt:lpstr>GRPs calculation exercise 2</vt:lpstr>
      <vt:lpstr>How do GRP calculations work in “real life”?</vt:lpstr>
      <vt:lpstr>How do GRP calculations work in “real life”?</vt:lpstr>
      <vt:lpstr>How do GRP calculations work in “real life”?</vt:lpstr>
      <vt:lpstr>There are several other ways to calculate the cost of an ad placement</vt:lpstr>
      <vt:lpstr>Example of CPM calculations</vt:lpstr>
      <vt:lpstr>How do CPM calculations work in “real life”?</vt:lpstr>
      <vt:lpstr>What is the future of media buying?</vt:lpstr>
      <vt:lpstr>Once you decided where you should advertise, then you need to decide when</vt:lpstr>
      <vt:lpstr>What are the different types of media schedules?</vt:lpstr>
      <vt:lpstr>What are the different types of media schedules?</vt:lpstr>
      <vt:lpstr>What are the different types of media schedules?</vt:lpstr>
      <vt:lpstr>What are the different types of media schedules?</vt:lpstr>
      <vt:lpstr>What are the different types of media schedules?</vt:lpstr>
      <vt:lpstr>Advertising: Media Selection</vt:lpstr>
      <vt:lpstr>Many different adverting medium can be used in a campaign!</vt:lpstr>
      <vt:lpstr>What are the strengths and limitations of television?</vt:lpstr>
      <vt:lpstr>How do you calculate television audiences?</vt:lpstr>
      <vt:lpstr>How do you calculate television audiences?</vt:lpstr>
      <vt:lpstr>How do you calculate television audiences?</vt:lpstr>
      <vt:lpstr>How do you calculate television audiences?</vt:lpstr>
      <vt:lpstr>How do you calculate television audiences?</vt:lpstr>
      <vt:lpstr>Example of creative use of TV advertising</vt:lpstr>
      <vt:lpstr>What are the strengths and limitations of radio?</vt:lpstr>
      <vt:lpstr>Example of creative use of radio advertising</vt:lpstr>
      <vt:lpstr>What are the strengths and limitations of newspapers?</vt:lpstr>
      <vt:lpstr>Example of creative use of newspaper advertising</vt:lpstr>
      <vt:lpstr>Example of creative newspaper advertising</vt:lpstr>
      <vt:lpstr>What are the strengths and limitations of magazines?</vt:lpstr>
      <vt:lpstr>Example of creative use of magazine advertising</vt:lpstr>
      <vt:lpstr>Example of creative use of magazine advertising</vt:lpstr>
      <vt:lpstr>What are the strengths and limitations of out-of-home?</vt:lpstr>
      <vt:lpstr>What is out-of-home advertising?</vt:lpstr>
      <vt:lpstr>What is out-of-home advertising?</vt:lpstr>
      <vt:lpstr>Example of creative OOH advertising</vt:lpstr>
      <vt:lpstr>Example of creative OOH advertising</vt:lpstr>
      <vt:lpstr>Examples of creative OOH advertising</vt:lpstr>
      <vt:lpstr>Trend: Native advertising</vt:lpstr>
      <vt:lpstr>Recent evolution of advertising media usage by consumers</vt:lpstr>
      <vt:lpstr>Recent evolution of advertising media buying by marketers</vt:lpstr>
      <vt:lpstr>How digital is redefining marketing communications</vt:lpstr>
      <vt:lpstr>Almost Done for Today!</vt:lpstr>
      <vt:lpstr>What to do for next week?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Communications  MARK 453</dc:title>
  <dc:creator>Caroline Roux</dc:creator>
  <cp:lastModifiedBy>sarah</cp:lastModifiedBy>
  <cp:revision>313</cp:revision>
  <dcterms:created xsi:type="dcterms:W3CDTF">2014-09-29T18:02:02Z</dcterms:created>
  <dcterms:modified xsi:type="dcterms:W3CDTF">2015-10-14T21:02:33Z</dcterms:modified>
</cp:coreProperties>
</file>