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637" r:id="rId2"/>
    <p:sldId id="1029" r:id="rId3"/>
    <p:sldId id="1037" r:id="rId4"/>
    <p:sldId id="1043" r:id="rId5"/>
    <p:sldId id="1044" r:id="rId6"/>
    <p:sldId id="1045" r:id="rId7"/>
    <p:sldId id="1046" r:id="rId8"/>
    <p:sldId id="1047" r:id="rId9"/>
    <p:sldId id="1048" r:id="rId10"/>
    <p:sldId id="1049" r:id="rId11"/>
    <p:sldId id="1050" r:id="rId12"/>
    <p:sldId id="1052" r:id="rId13"/>
    <p:sldId id="1053" r:id="rId14"/>
    <p:sldId id="1054" r:id="rId15"/>
    <p:sldId id="1055" r:id="rId16"/>
  </p:sldIdLst>
  <p:sldSz cx="9144000" cy="6858000" type="screen4x3"/>
  <p:notesSz cx="7023100" cy="93091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FA1E1493-B0A4-45A1-834A-EB75D8D9D4BE}">
          <p14:sldIdLst>
            <p14:sldId id="637"/>
            <p14:sldId id="1029"/>
            <p14:sldId id="1037"/>
            <p14:sldId id="1043"/>
            <p14:sldId id="1044"/>
            <p14:sldId id="1045"/>
            <p14:sldId id="1046"/>
            <p14:sldId id="1047"/>
            <p14:sldId id="1048"/>
            <p14:sldId id="1049"/>
            <p14:sldId id="1050"/>
            <p14:sldId id="1052"/>
            <p14:sldId id="1053"/>
            <p14:sldId id="1054"/>
            <p14:sldId id="105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53" autoAdjust="0"/>
    <p:restoredTop sz="89486" autoAdjust="0"/>
  </p:normalViewPr>
  <p:slideViewPr>
    <p:cSldViewPr>
      <p:cViewPr>
        <p:scale>
          <a:sx n="100" d="100"/>
          <a:sy n="100" d="100"/>
        </p:scale>
        <p:origin x="-204" y="-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8" y="37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8" y="1"/>
            <a:ext cx="3042648" cy="465376"/>
          </a:xfrm>
          <a:prstGeom prst="rect">
            <a:avLst/>
          </a:prstGeom>
        </p:spPr>
        <p:txBody>
          <a:bodyPr vert="horz" lIns="89899" tIns="44950" rIns="89899" bIns="4495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978856" y="1"/>
            <a:ext cx="3042648" cy="465376"/>
          </a:xfrm>
          <a:prstGeom prst="rect">
            <a:avLst/>
          </a:prstGeom>
        </p:spPr>
        <p:txBody>
          <a:bodyPr vert="horz" lIns="89899" tIns="44950" rIns="89899" bIns="44950" rtlCol="0"/>
          <a:lstStyle>
            <a:lvl1pPr algn="r">
              <a:defRPr sz="1200"/>
            </a:lvl1pPr>
          </a:lstStyle>
          <a:p>
            <a:fld id="{1AB6C948-D0BC-4FD1-A6BC-6A117BFFCC0C}" type="datetimeFigureOut">
              <a:rPr lang="en-US" smtClean="0"/>
              <a:t>11/20/2013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8" y="8842132"/>
            <a:ext cx="3042648" cy="465375"/>
          </a:xfrm>
          <a:prstGeom prst="rect">
            <a:avLst/>
          </a:prstGeom>
        </p:spPr>
        <p:txBody>
          <a:bodyPr vert="horz" lIns="89899" tIns="44950" rIns="89899" bIns="4495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978856" y="8842132"/>
            <a:ext cx="3042648" cy="465375"/>
          </a:xfrm>
          <a:prstGeom prst="rect">
            <a:avLst/>
          </a:prstGeom>
        </p:spPr>
        <p:txBody>
          <a:bodyPr vert="horz" lIns="89899" tIns="44950" rIns="89899" bIns="44950" rtlCol="0" anchor="b"/>
          <a:lstStyle>
            <a:lvl1pPr algn="r">
              <a:defRPr sz="1200"/>
            </a:lvl1pPr>
          </a:lstStyle>
          <a:p>
            <a:fld id="{7DBE3686-B411-48AB-941C-C4E8F3065F8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6259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78139" y="3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/>
          <a:lstStyle>
            <a:lvl1pPr algn="r">
              <a:defRPr sz="1200"/>
            </a:lvl1pPr>
          </a:lstStyle>
          <a:p>
            <a:fld id="{935CE84B-4C1B-4B04-8003-D92D6713E9B9}" type="datetimeFigureOut">
              <a:rPr lang="fr-CA" smtClean="0"/>
              <a:t>2013-11-20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85863" y="700088"/>
            <a:ext cx="4651375" cy="3489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86" tIns="45494" rIns="90986" bIns="45494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702310" y="4421825"/>
            <a:ext cx="5618480" cy="4189095"/>
          </a:xfrm>
          <a:prstGeom prst="rect">
            <a:avLst/>
          </a:prstGeom>
        </p:spPr>
        <p:txBody>
          <a:bodyPr vert="horz" lIns="90986" tIns="45494" rIns="90986" bIns="45494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3" y="8842032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78139" y="8842032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 anchor="b"/>
          <a:lstStyle>
            <a:lvl1pPr algn="r">
              <a:defRPr sz="1200"/>
            </a:lvl1pPr>
          </a:lstStyle>
          <a:p>
            <a:fld id="{763686A3-87AC-4D2B-8620-3A0BF0AE57E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95576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85863" y="700088"/>
            <a:ext cx="4651375" cy="3489325"/>
          </a:xfrm>
          <a:ln/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3352CA-71E1-443D-8E52-75B02043FC21}" type="slidenum">
              <a:rPr lang="fr-FR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Attention</a:t>
            </a:r>
            <a:r>
              <a:rPr lang="fr-CA" baseline="0" dirty="0" smtClean="0"/>
              <a:t> – ici on ne s’intéresse qu’aux impacts sur les pays hôtes (</a:t>
            </a:r>
            <a:r>
              <a:rPr lang="fr-CA" baseline="0" dirty="0" err="1" smtClean="0"/>
              <a:t>recevants</a:t>
            </a:r>
            <a:r>
              <a:rPr lang="fr-CA" baseline="0" dirty="0" smtClean="0"/>
              <a:t> des </a:t>
            </a:r>
            <a:r>
              <a:rPr lang="fr-CA" baseline="0" dirty="0" err="1" smtClean="0"/>
              <a:t>IDÉs</a:t>
            </a:r>
            <a:r>
              <a:rPr lang="fr-CA" baseline="0" dirty="0" smtClean="0"/>
              <a:t>)</a:t>
            </a:r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3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4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5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6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7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Entre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parenthèse</a:t>
            </a:r>
            <a:r>
              <a:rPr lang="en-US" baseline="0" dirty="0" smtClean="0"/>
              <a:t> = </a:t>
            </a:r>
            <a:r>
              <a:rPr lang="en-US" baseline="0" dirty="0" err="1" smtClean="0"/>
              <a:t>terme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utilisé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le </a:t>
            </a:r>
            <a:r>
              <a:rPr lang="en-US" baseline="0" dirty="0" err="1" smtClean="0"/>
              <a:t>manuel</a:t>
            </a:r>
            <a:r>
              <a:rPr lang="en-US" baseline="0" dirty="0" smtClean="0"/>
              <a:t>. </a:t>
            </a:r>
          </a:p>
          <a:p>
            <a:r>
              <a:rPr lang="en-US" baseline="0" dirty="0" smtClean="0"/>
              <a:t>Attention, </a:t>
            </a:r>
            <a:r>
              <a:rPr lang="en-US" baseline="0" dirty="0" err="1" smtClean="0"/>
              <a:t>cette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typologie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n’est</a:t>
            </a:r>
            <a:r>
              <a:rPr lang="en-US" baseline="0" dirty="0" smtClean="0"/>
              <a:t> pas </a:t>
            </a:r>
            <a:r>
              <a:rPr lang="en-US" baseline="0" dirty="0" err="1" smtClean="0"/>
              <a:t>parfaite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parce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qu’un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même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comportement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peut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entrer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plusieurs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catégories</a:t>
            </a:r>
            <a:r>
              <a:rPr lang="en-US" baseline="0" dirty="0" smtClean="0"/>
              <a:t>. En </a:t>
            </a:r>
            <a:r>
              <a:rPr lang="en-US" baseline="0" dirty="0" err="1" smtClean="0"/>
              <a:t>particulier</a:t>
            </a:r>
            <a:r>
              <a:rPr lang="en-US" baseline="0" dirty="0" smtClean="0"/>
              <a:t>, la 4e </a:t>
            </a:r>
            <a:r>
              <a:rPr lang="en-US" baseline="0" dirty="0" err="1" smtClean="0"/>
              <a:t>stratégie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recoupe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éléments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d’autres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stratégies</a:t>
            </a:r>
            <a:r>
              <a:rPr lang="en-US" baseline="0" dirty="0" smtClean="0"/>
              <a:t>. </a:t>
            </a:r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9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10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11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13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(attention dans le chapitre, « balance commerciale devrait être « compte de capital ») 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Entrée</a:t>
            </a:r>
            <a:r>
              <a:rPr lang="fr-CA" baseline="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d’IDÉ vs sorties des profits vers le siège social de </a:t>
            </a:r>
            <a:r>
              <a:rPr lang="fr-CA" baseline="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l’entreprise; voir la section </a:t>
            </a:r>
            <a:r>
              <a:rPr lang="fr-CA" baseline="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sur le compte de </a:t>
            </a:r>
            <a:r>
              <a:rPr lang="fr-CA" baseline="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capital. </a:t>
            </a:r>
            <a:endParaRPr lang="fr-CA" baseline="0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baseline="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Export vs import = section sur le compte courant. </a:t>
            </a:r>
            <a:endParaRPr lang="fr-CA" baseline="0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CA" baseline="0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14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15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8729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1097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14751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2013-11-20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34110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2013-11-20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62492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2013-11-20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94107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2013-11-20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3769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2013-11-20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46924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2013-11-20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96818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63785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4570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7A5FC-D996-4261-84BB-5BB15FD42244}" type="datetimeFigureOut">
              <a:rPr lang="fr-CA" smtClean="0"/>
              <a:t>2013-11-20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03079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052514"/>
            <a:ext cx="7772400" cy="1470025"/>
          </a:xfrm>
        </p:spPr>
        <p:txBody>
          <a:bodyPr>
            <a:noAutofit/>
          </a:bodyPr>
          <a:lstStyle/>
          <a:p>
            <a:r>
              <a:rPr lang="fr-CA" sz="3400" dirty="0" smtClean="0"/>
              <a:t> Séance 21: Entreprises (suite et fin) et société civile</a:t>
            </a:r>
            <a:endParaRPr lang="fr-FR" sz="2800" i="1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648" y="3861048"/>
            <a:ext cx="6400800" cy="2375917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endParaRPr lang="fr-CA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dirty="0" smtClean="0">
                <a:solidFill>
                  <a:schemeClr val="tx1"/>
                </a:solidFill>
              </a:rPr>
              <a:t>Jean-Philippe Leblond</a:t>
            </a:r>
          </a:p>
          <a:p>
            <a:pPr eaLnBrk="1" hangingPunct="1">
              <a:lnSpc>
                <a:spcPct val="90000"/>
              </a:lnSpc>
            </a:pPr>
            <a:endParaRPr lang="fr-CA" sz="20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DVM 2505 B</a:t>
            </a:r>
          </a:p>
          <a:p>
            <a:pPr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20 novembre 2013</a:t>
            </a:r>
            <a:endParaRPr lang="fr-FR" sz="2000" dirty="0" smtClean="0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32DDD9-BE7B-4A80-9A3F-EA7D131164F2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39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Plan de la séance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Noms pour évaluation du cours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Entreprises: Quels sont leurs impacts sur le développement </a:t>
            </a: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dans les pays en développement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?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Comprendre leurs comportements et leurs motivations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Comprendre leurs relations avec les États (et la société civile)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Comprendre leurs impacts sur différents aspects du développement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19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Comprendre les comportements et les motivations des FMN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3 perspectives de départ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Perspectives d’inspiration marxiste (et altermondialiste)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Perspective mercantile et nationaliste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Perspective des affaires internationales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65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Perspectives d’inspiration marxiste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Quelles théories critiques avons-nous vu et que disaient-elles?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Éléments importants à retenir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12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Perspective mercantile ou </a:t>
            </a:r>
            <a:r>
              <a:rPr lang="fr-FR" sz="3600" dirty="0" smtClean="0">
                <a:solidFill>
                  <a:srgbClr val="FF0000"/>
                </a:solidFill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nationaliste</a:t>
            </a:r>
            <a:endParaRPr lang="fr-FR" sz="3600" dirty="0">
              <a:solidFill>
                <a:srgbClr val="FF0000"/>
              </a:solidFill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Une </a:t>
            </a:r>
            <a:r>
              <a:rPr lang="fr-CA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FMN </a:t>
            </a:r>
            <a:r>
              <a:rPr lang="fr-CA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(firme </a:t>
            </a: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multinationale)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représente les intérêts (économiques, géopolitiques) de son État d’origine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Perspective analyse surtout la relation entre une FMN et son État d’origine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809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Perspective des affaires internationales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Point de départ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FMN sont diversifiées, ont un impact différent selon les cas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Il faut les analyser « rationnellement »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Allons plus loin: Paradigme OLI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145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Paradigme OLI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 expliquer les caractéristiques ET la décision de s’internationaliser d’une FMN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 (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ownership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): avantage particuliers que possède la firme (ses forces, ses ressources)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 : avantages de localisation </a:t>
            </a: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(à se localiser dans ce pays en particulier, voir diapo suivante)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I: Internationalisation </a:t>
            </a: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(avantage de transiger avec soi-même et non sur les marchés)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Réduit les coûts de production &amp; contrôle de la qualité ; Réduit les coûts de transactions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Garder des informations secrètes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Évitement fiscal (réduire ses impôts en déplaçant les profits vers les filiales dans les paradis fiscaux) </a:t>
            </a:r>
          </a:p>
          <a:p>
            <a:pPr lvl="2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332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4 Stratégies expliquant la localisation à l’étranger (non mutuellement exclusives)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Recherche de ressources clefs (stratégie d’approvisionnement)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Recherche de marchés (stratégie de marché)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éduction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des coûts de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production (rationalisation de la production)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Recherche d’actifs stratégiques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 y revient plus loin 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68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Comprendre les relations FMN – États </a:t>
            </a:r>
            <a:b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(et société civile)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Relations FMN – États peuvent être diverses …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Vernon : théorie de l’accord périmé (</a:t>
            </a:r>
            <a:r>
              <a:rPr lang="fr-CA" i="1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obsolescing</a:t>
            </a:r>
            <a:r>
              <a:rPr lang="fr-CA" i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i="1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bargaining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dans les faits ? 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017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Comprendre les relations FMN – États </a:t>
            </a:r>
            <a:b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(et société civile)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Évolution des relations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1960-1970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Certains États du Sud accueillants, mais d’autres sont  …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revendicateurs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CNUCED &amp; Centre des NU sur les sociétés transnationales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292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Années 1980-1990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Contre-offensive </a:t>
            </a: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des FMN et des États du </a:t>
            </a: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Nord pour favoriser les FMN</a:t>
            </a:r>
            <a:endParaRPr lang="fr-CA" dirty="0" smtClean="0">
              <a:solidFill>
                <a:srgbClr val="FF0000"/>
              </a:solidFill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Destruction </a:t>
            </a: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ou transformation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d’organisations </a:t>
            </a: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critiques en organisations encourageant les FMN et leurs IDÉ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Protection juridique des FMN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Autre protection </a:t>
            </a: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(protection politique, pied léger, etc.)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Codes volontaires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&amp; débuts de la RSE (Responsabilité sociale des entreprises)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la société civile aussi intervient de plus en plus -&gt; fait pression sur les entreprises et les États 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322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Années 2000-2010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D’une part …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Gouvernement de gauches élus; plus revendicateurs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Grands accords commerciaux bloqués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Mouvements sociaux souvent très critiques des FMN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D’autre part …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FMN demeurent beaucoup protégées par les traités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Plusieurs États sont très accueillants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74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Comment évaluer les impacts des FMN </a:t>
            </a:r>
            <a:r>
              <a:rPr lang="fr-FR" sz="2500" dirty="0" smtClean="0">
                <a:solidFill>
                  <a:srgbClr val="FF0000"/>
                </a:solidFill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sur les pays hôtes (pays en développement) </a:t>
            </a:r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? 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Balance des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paiements </a:t>
            </a: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(plus d’entrées ou de sorties d’argent du pays ?)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Entrée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d’IDÉ</a:t>
            </a: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(dans le pays hôte)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vs sorties des profits </a:t>
            </a: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(vers le siège </a:t>
            </a: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social, le pays d’origine)</a:t>
            </a:r>
            <a:endParaRPr lang="fr-CA" dirty="0" smtClean="0">
              <a:solidFill>
                <a:srgbClr val="FF0000"/>
              </a:solidFill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Export vs import de biens et services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Revenus des gouvernements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Retombées économiques locales (incluant la pauvreté et les inégalités)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Inclusion ou évincement des entreprises locales; création ou destruction d’emploi; Quel type de personnes peuvent y travailler; Quel salaire?   </a:t>
            </a:r>
            <a:endParaRPr lang="fr-CA" dirty="0" smtClean="0">
              <a:solidFill>
                <a:srgbClr val="FF0000"/>
              </a:solidFill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Voir les exemple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fusion-acquisition &amp; de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l’approvisionnement (minières)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762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Comment évaluer les impacts des FMN ? 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Autres éléments important à analyser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Politique (corruption, clientélisme)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Santé &amp; environnement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Droits humains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Culture </a:t>
            </a:r>
          </a:p>
          <a:p>
            <a:pPr marL="0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453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Comment évaluer les impacts des FMN ? 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Qu’en est-il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des FMN du Sud ?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Quels sont leurs impacts dans leur pays d’origine et dans les pays hôtes?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96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blond_DVM_S19_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18591</TotalTime>
  <Words>741</Words>
  <Application>Microsoft Office PowerPoint</Application>
  <PresentationFormat>Affichage à l'écran (4:3)</PresentationFormat>
  <Paragraphs>123</Paragraphs>
  <Slides>15</Slides>
  <Notes>15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Leblond_DVM_S19_02</vt:lpstr>
      <vt:lpstr> Séance 21: Entreprises (suite et fin) et société civile</vt:lpstr>
      <vt:lpstr>Plan de la séance</vt:lpstr>
      <vt:lpstr>Comprendre les comportements et les motivations des FMN</vt:lpstr>
      <vt:lpstr>Perspectives d’inspiration marxiste</vt:lpstr>
      <vt:lpstr>Perspective mercantile ou nationaliste</vt:lpstr>
      <vt:lpstr>Perspective des affaires internationales</vt:lpstr>
      <vt:lpstr>Paradigme OLI</vt:lpstr>
      <vt:lpstr>4 Stratégies expliquant la localisation à l’étranger (non mutuellement exclusives)</vt:lpstr>
      <vt:lpstr>Comprendre les relations FMN – États  (et société civile)</vt:lpstr>
      <vt:lpstr>Comprendre les relations FMN – États  (et société civile)</vt:lpstr>
      <vt:lpstr>Années 1980-1990</vt:lpstr>
      <vt:lpstr>Années 2000-2010</vt:lpstr>
      <vt:lpstr>Comment évaluer les impacts des FMN sur les pays hôtes (pays en développement) ? </vt:lpstr>
      <vt:lpstr>Comment évaluer les impacts des FMN ? </vt:lpstr>
      <vt:lpstr>Comment évaluer les impacts des FMN ?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au développement international: XXXX   2013 DVM xxxx</dc:title>
  <dc:creator>JPL</dc:creator>
  <cp:keywords>DVM 3550;méthodologie</cp:keywords>
  <cp:lastModifiedBy>Jean-Philippe Leblond</cp:lastModifiedBy>
  <cp:revision>765</cp:revision>
  <cp:lastPrinted>2013-11-15T14:46:27Z</cp:lastPrinted>
  <dcterms:created xsi:type="dcterms:W3CDTF">2013-08-06T19:24:38Z</dcterms:created>
  <dcterms:modified xsi:type="dcterms:W3CDTF">2013-11-20T20:49:22Z</dcterms:modified>
</cp:coreProperties>
</file>