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4" d="100"/>
          <a:sy n="74" d="100"/>
        </p:scale>
        <p:origin x="-126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fr-FR" smtClean="0"/>
              <a:t>Modifiez le style du titre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6A3731C5-7115-40F6-8F6C-8D611B961DE9}" type="datetimeFigureOut">
              <a:rPr lang="fr-FR" smtClean="0"/>
              <a:t>19/11/2014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19/11/2014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fr-FR" smtClean="0"/>
              <a:t>Modifiez le style du titre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6A3731C5-7115-40F6-8F6C-8D611B961DE9}" type="datetimeFigureOut">
              <a:rPr lang="fr-FR" smtClean="0"/>
              <a:t>19/11/2014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Date Placeholder 4"/>
          <p:cNvSpPr>
            <a:spLocks noGrp="1"/>
          </p:cNvSpPr>
          <p:nvPr>
            <p:ph type="dt" sz="half" idx="10"/>
          </p:nvPr>
        </p:nvSpPr>
        <p:spPr/>
        <p:txBody>
          <a:bodyPr/>
          <a:lstStyle/>
          <a:p>
            <a:fld id="{6A3731C5-7115-40F6-8F6C-8D611B961DE9}" type="datetimeFigureOut">
              <a:rPr lang="fr-FR" smtClean="0"/>
              <a:t>19/11/2014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smtClean="0"/>
              <a:t>Modifiez le style du titre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Date Placeholder 6"/>
          <p:cNvSpPr>
            <a:spLocks noGrp="1"/>
          </p:cNvSpPr>
          <p:nvPr>
            <p:ph type="dt" sz="half" idx="10"/>
          </p:nvPr>
        </p:nvSpPr>
        <p:spPr/>
        <p:txBody>
          <a:bodyPr/>
          <a:lstStyle/>
          <a:p>
            <a:fld id="{6A3731C5-7115-40F6-8F6C-8D611B961DE9}" type="datetimeFigureOut">
              <a:rPr lang="fr-FR" smtClean="0"/>
              <a:t>19/11/2014</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F70AF05-3C56-47B2-BAEF-27E564DD4F60}" type="slidenum">
              <a:rPr lang="fr-FR" smtClean="0"/>
              <a:t>‹N°›</a:t>
            </a:fld>
            <a:endParaRPr lang="fr-FR"/>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6A3731C5-7115-40F6-8F6C-8D611B961DE9}" type="datetimeFigureOut">
              <a:rPr lang="fr-FR" smtClean="0"/>
              <a:t>19/11/2014</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3731C5-7115-40F6-8F6C-8D611B961DE9}" type="datetimeFigureOut">
              <a:rPr lang="fr-FR" smtClean="0"/>
              <a:t>19/11/2014</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fr-FR" smtClean="0"/>
              <a:t>Modifiez le style du titre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19/11/2014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fr-FR" smtClean="0"/>
              <a:t>Modifiez le style du titre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A3731C5-7115-40F6-8F6C-8D611B961DE9}" type="datetimeFigureOut">
              <a:rPr lang="fr-FR" smtClean="0"/>
              <a:t>19/11/2014</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19/11/2014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Date Placeholder 3"/>
          <p:cNvSpPr>
            <a:spLocks noGrp="1"/>
          </p:cNvSpPr>
          <p:nvPr>
            <p:ph type="dt" sz="half" idx="10"/>
          </p:nvPr>
        </p:nvSpPr>
        <p:spPr/>
        <p:txBody>
          <a:bodyPr/>
          <a:lstStyle/>
          <a:p>
            <a:fld id="{6A3731C5-7115-40F6-8F6C-8D611B961DE9}" type="datetimeFigureOut">
              <a:rPr lang="fr-FR" smtClean="0"/>
              <a:t>19/11/2014</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F70AF05-3C56-47B2-BAEF-27E564DD4F60}" type="slidenum">
              <a:rPr lang="fr-FR" smtClean="0"/>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fr-FR" smtClean="0"/>
              <a:t>Modifiez le style du titre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6A3731C5-7115-40F6-8F6C-8D611B961DE9}" type="datetimeFigureOut">
              <a:rPr lang="fr-FR" smtClean="0"/>
              <a:t>19/11/2014</a:t>
            </a:fld>
            <a:endParaRPr lang="fr-FR"/>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fr-FR"/>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9F70AF05-3C56-47B2-BAEF-27E564DD4F60}" type="slidenum">
              <a:rPr lang="fr-FR" smtClean="0"/>
              <a:t>‹N°›</a:t>
            </a:fld>
            <a:endParaRPr lang="fr-FR"/>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827584" y="908720"/>
            <a:ext cx="7543800" cy="1524000"/>
          </a:xfrm>
        </p:spPr>
        <p:txBody>
          <a:bodyPr/>
          <a:lstStyle/>
          <a:p>
            <a:r>
              <a:rPr lang="fr-FR" dirty="0" smtClean="0"/>
              <a:t>Corrigé examen 2</a:t>
            </a:r>
            <a:endParaRPr lang="fr-FR" dirty="0"/>
          </a:p>
        </p:txBody>
      </p:sp>
      <p:sp>
        <p:nvSpPr>
          <p:cNvPr id="3" name="Sous-titre 2"/>
          <p:cNvSpPr>
            <a:spLocks noGrp="1"/>
          </p:cNvSpPr>
          <p:nvPr>
            <p:ph type="subTitle" idx="1"/>
          </p:nvPr>
        </p:nvSpPr>
        <p:spPr>
          <a:xfrm>
            <a:off x="762000" y="4221088"/>
            <a:ext cx="6858000" cy="1493912"/>
          </a:xfrm>
        </p:spPr>
        <p:txBody>
          <a:bodyPr>
            <a:normAutofit lnSpcReduction="10000"/>
          </a:bodyPr>
          <a:lstStyle/>
          <a:p>
            <a:r>
              <a:rPr lang="fr-FR" dirty="0" smtClean="0"/>
              <a:t>ECO 1502B</a:t>
            </a:r>
          </a:p>
          <a:p>
            <a:r>
              <a:rPr lang="fr-FR" dirty="0" smtClean="0"/>
              <a:t>Automne 2014</a:t>
            </a:r>
          </a:p>
          <a:p>
            <a:r>
              <a:rPr lang="fr-FR" dirty="0" smtClean="0"/>
              <a:t>Université d’Ottawa</a:t>
            </a:r>
            <a:endParaRPr lang="fr-FR" dirty="0"/>
          </a:p>
        </p:txBody>
      </p:sp>
    </p:spTree>
    <p:extLst>
      <p:ext uri="{BB962C8B-B14F-4D97-AF65-F5344CB8AC3E}">
        <p14:creationId xmlns:p14="http://schemas.microsoft.com/office/powerpoint/2010/main" val="9606935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 </a:t>
            </a:r>
            <a:endParaRPr lang="fr-FR" dirty="0"/>
          </a:p>
        </p:txBody>
      </p:sp>
      <p:sp>
        <p:nvSpPr>
          <p:cNvPr id="3" name="Rectangle 2"/>
          <p:cNvSpPr/>
          <p:nvPr/>
        </p:nvSpPr>
        <p:spPr>
          <a:xfrm>
            <a:off x="251520" y="1988840"/>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016732"/>
            <a:ext cx="7920880" cy="3539430"/>
          </a:xfrm>
          <a:prstGeom prst="rect">
            <a:avLst/>
          </a:prstGeom>
        </p:spPr>
        <p:txBody>
          <a:bodyPr wrap="square">
            <a:spAutoFit/>
          </a:bodyPr>
          <a:lstStyle/>
          <a:p>
            <a:r>
              <a:rPr lang="fr-FR" sz="2800" dirty="0"/>
              <a:t>1) Les entreprises sont contraintes d’effectuer des arbitrages parce que :</a:t>
            </a:r>
          </a:p>
          <a:p>
            <a:r>
              <a:rPr lang="fr-FR" sz="2800" dirty="0"/>
              <a:t>A. la quantité de facteurs de production est limitée.</a:t>
            </a:r>
          </a:p>
          <a:p>
            <a:r>
              <a:rPr lang="fr-FR" sz="2800" dirty="0"/>
              <a:t>B. la quantité de facteurs de production est illimitée.</a:t>
            </a:r>
          </a:p>
          <a:p>
            <a:r>
              <a:rPr lang="fr-FR" sz="2800" dirty="0"/>
              <a:t>C. les entreprises doivent limiter les profits qu’elles réalisent.</a:t>
            </a:r>
          </a:p>
          <a:p>
            <a:r>
              <a:rPr lang="fr-FR" sz="2800" dirty="0"/>
              <a:t>D. Les réponses A et C sont vraies.</a:t>
            </a:r>
          </a:p>
          <a:p>
            <a:r>
              <a:rPr lang="fr-FR" sz="2800" dirty="0"/>
              <a:t>E. Les réponses B et C sont vraies.</a:t>
            </a:r>
          </a:p>
        </p:txBody>
      </p:sp>
    </p:spTree>
    <p:extLst>
      <p:ext uri="{BB962C8B-B14F-4D97-AF65-F5344CB8AC3E}">
        <p14:creationId xmlns:p14="http://schemas.microsoft.com/office/powerpoint/2010/main" val="370769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 </a:t>
            </a:r>
            <a:endParaRPr lang="fr-FR" dirty="0"/>
          </a:p>
        </p:txBody>
      </p:sp>
      <p:sp>
        <p:nvSpPr>
          <p:cNvPr id="3" name="Rectangle 2"/>
          <p:cNvSpPr/>
          <p:nvPr/>
        </p:nvSpPr>
        <p:spPr>
          <a:xfrm>
            <a:off x="395536" y="342900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628800"/>
            <a:ext cx="7920880" cy="3108543"/>
          </a:xfrm>
          <a:prstGeom prst="rect">
            <a:avLst/>
          </a:prstGeom>
        </p:spPr>
        <p:txBody>
          <a:bodyPr wrap="square">
            <a:spAutoFit/>
          </a:bodyPr>
          <a:lstStyle/>
          <a:p>
            <a:r>
              <a:rPr lang="fr-FR" sz="2800" dirty="0"/>
              <a:t>2) En Italie le PIB réel a baissé de 1,9% en 2013. Que peut-on conclure ?</a:t>
            </a:r>
          </a:p>
          <a:p>
            <a:r>
              <a:rPr lang="fr-FR" sz="2800" dirty="0"/>
              <a:t>A. L’inflation a baissé en Italie en 2013.</a:t>
            </a:r>
          </a:p>
          <a:p>
            <a:r>
              <a:rPr lang="fr-FR" sz="2800" dirty="0"/>
              <a:t>B. L’inflation a augmenté en Italie en 2013.</a:t>
            </a:r>
          </a:p>
          <a:p>
            <a:r>
              <a:rPr lang="fr-FR" sz="2800" dirty="0"/>
              <a:t>C. Les quantités produites en Italie en 2013 sont plus faibles que les quantités produites en 2012.</a:t>
            </a:r>
          </a:p>
          <a:p>
            <a:r>
              <a:rPr lang="fr-FR" sz="2800" dirty="0"/>
              <a:t>D. On ne peut conclure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 </a:t>
            </a:r>
            <a:endParaRPr lang="fr-FR" dirty="0"/>
          </a:p>
        </p:txBody>
      </p:sp>
      <p:sp>
        <p:nvSpPr>
          <p:cNvPr id="3" name="Rectangle 2"/>
          <p:cNvSpPr/>
          <p:nvPr/>
        </p:nvSpPr>
        <p:spPr>
          <a:xfrm>
            <a:off x="251520" y="2786447"/>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45122" y="1412776"/>
            <a:ext cx="8064896" cy="3108543"/>
          </a:xfrm>
          <a:prstGeom prst="rect">
            <a:avLst/>
          </a:prstGeom>
        </p:spPr>
        <p:txBody>
          <a:bodyPr wrap="square">
            <a:spAutoFit/>
          </a:bodyPr>
          <a:lstStyle/>
          <a:p>
            <a:r>
              <a:rPr lang="fr-FR" sz="2800" dirty="0"/>
              <a:t>3) Selon la loi de l’offre et de la demande, une hausse des prix entraîne :</a:t>
            </a:r>
          </a:p>
          <a:p>
            <a:r>
              <a:rPr lang="fr-FR" sz="2800" dirty="0"/>
              <a:t>A. une hausse de l’offre et une hausse de la demande.</a:t>
            </a:r>
          </a:p>
          <a:p>
            <a:r>
              <a:rPr lang="fr-FR" sz="2800" dirty="0"/>
              <a:t>B. une hausse de l’offre et une baisse de la demande.</a:t>
            </a:r>
          </a:p>
          <a:p>
            <a:r>
              <a:rPr lang="fr-FR" sz="2800" dirty="0"/>
              <a:t>C. une baisse de l’offre et une hausse de la demande.</a:t>
            </a:r>
          </a:p>
          <a:p>
            <a:r>
              <a:rPr lang="fr-FR" sz="2800" dirty="0"/>
              <a:t>D. une baisse de l’offre et une baisse de la demande.</a:t>
            </a:r>
          </a:p>
          <a:p>
            <a:r>
              <a:rPr lang="fr-FR" sz="28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4 </a:t>
            </a:r>
            <a:endParaRPr lang="fr-FR" dirty="0"/>
          </a:p>
        </p:txBody>
      </p:sp>
      <p:sp>
        <p:nvSpPr>
          <p:cNvPr id="3" name="Rectangle 2"/>
          <p:cNvSpPr/>
          <p:nvPr/>
        </p:nvSpPr>
        <p:spPr>
          <a:xfrm>
            <a:off x="323528" y="3140968"/>
            <a:ext cx="8496944" cy="93610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612845"/>
            <a:ext cx="7920880" cy="4093428"/>
          </a:xfrm>
          <a:prstGeom prst="rect">
            <a:avLst/>
          </a:prstGeom>
        </p:spPr>
        <p:txBody>
          <a:bodyPr wrap="square">
            <a:spAutoFit/>
          </a:bodyPr>
          <a:lstStyle/>
          <a:p>
            <a:r>
              <a:rPr lang="fr-FR" sz="2000" dirty="0"/>
              <a:t>4</a:t>
            </a:r>
            <a:r>
              <a:rPr lang="fr-CA" sz="2000" dirty="0"/>
              <a:t>) Jean dépose de l’argent dans une banque qui lui paye un taux d’intérêt nominal de 14% par an. Si le taux d’inflation annuel est de 12%, alors à la fin de l’année :</a:t>
            </a:r>
            <a:endParaRPr lang="fr-FR" sz="2000" dirty="0"/>
          </a:p>
          <a:p>
            <a:r>
              <a:rPr lang="fr-CA" sz="2000" dirty="0"/>
              <a:t>A. Jean aura 14% d’argent en plus, ce qui lui permettra d’augmenter la quantité de biens et services qu’il peut acheter de 12% par rapport à l’année précédente. </a:t>
            </a:r>
            <a:endParaRPr lang="fr-FR" sz="2000" dirty="0"/>
          </a:p>
          <a:p>
            <a:r>
              <a:rPr lang="fr-CA" sz="2000" dirty="0"/>
              <a:t>B. Jean aura 14% d’argent en plus, mais la quantité de biens et services qu’il peut acheter diminuera de 2% par rapport à l’année précédente. </a:t>
            </a:r>
            <a:endParaRPr lang="fr-FR" sz="2000" dirty="0"/>
          </a:p>
          <a:p>
            <a:r>
              <a:rPr lang="fr-CA" sz="2000" dirty="0"/>
              <a:t>C. Jean aura 14% d’argent en plus, ce qui lui permettra d’augmenter la quantité de biens et services qu’il peut acheter de 2% par rapport à l’année précédente. </a:t>
            </a:r>
            <a:endParaRPr lang="fr-FR" sz="2000" dirty="0"/>
          </a:p>
          <a:p>
            <a:r>
              <a:rPr lang="fr-CA" sz="2000" dirty="0"/>
              <a:t>D. Jean aura 14% d’argent en plus, mais la quantité de biens et services qu’il peut acheter diminuera de 12% par rapport à l’année précédente.</a:t>
            </a:r>
            <a:endParaRPr lang="fr-FR" sz="20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5 </a:t>
            </a:r>
            <a:endParaRPr lang="fr-FR" dirty="0"/>
          </a:p>
        </p:txBody>
      </p:sp>
      <p:sp>
        <p:nvSpPr>
          <p:cNvPr id="3" name="Rectangle 2"/>
          <p:cNvSpPr/>
          <p:nvPr/>
        </p:nvSpPr>
        <p:spPr>
          <a:xfrm>
            <a:off x="264250" y="155679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049120"/>
            <a:ext cx="8064896" cy="3970318"/>
          </a:xfrm>
          <a:prstGeom prst="rect">
            <a:avLst/>
          </a:prstGeom>
        </p:spPr>
        <p:txBody>
          <a:bodyPr wrap="square">
            <a:spAutoFit/>
          </a:bodyPr>
          <a:lstStyle/>
          <a:p>
            <a:r>
              <a:rPr lang="fr-FR" sz="2800" dirty="0"/>
              <a:t>5) L’expression « coût de renonciation d’un bien » :</a:t>
            </a:r>
          </a:p>
          <a:p>
            <a:r>
              <a:rPr lang="fr-FR" sz="2800" dirty="0"/>
              <a:t>A. indique que, lorsqu’un agent se procure un bien, il a dû renoncer à se procurer quelque chose d’autre.</a:t>
            </a:r>
          </a:p>
          <a:p>
            <a:r>
              <a:rPr lang="fr-FR" sz="2800" dirty="0"/>
              <a:t>B. indique que, dans une économie de marché, celui qui vend un bien en perd la propriété.</a:t>
            </a:r>
          </a:p>
          <a:p>
            <a:r>
              <a:rPr lang="fr-FR" sz="2800" dirty="0"/>
              <a:t>C. indique que dans une économie de marché, les biens s’échangent contre de la monnaie.</a:t>
            </a:r>
          </a:p>
          <a:p>
            <a:r>
              <a:rPr lang="fr-FR" sz="2800" dirty="0"/>
              <a:t>D. indique que, lorsqu’un agent se procure un bien, il y a des coûts additionnels non inclus dans le prix.</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6 </a:t>
            </a:r>
            <a:endParaRPr lang="fr-FR" dirty="0"/>
          </a:p>
        </p:txBody>
      </p:sp>
      <p:sp>
        <p:nvSpPr>
          <p:cNvPr id="3" name="Rectangle 2"/>
          <p:cNvSpPr/>
          <p:nvPr/>
        </p:nvSpPr>
        <p:spPr>
          <a:xfrm>
            <a:off x="251520" y="1844824"/>
            <a:ext cx="8496944" cy="1080120"/>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23528" y="1021308"/>
            <a:ext cx="8208912" cy="4524315"/>
          </a:xfrm>
          <a:prstGeom prst="rect">
            <a:avLst/>
          </a:prstGeom>
        </p:spPr>
        <p:txBody>
          <a:bodyPr wrap="square">
            <a:spAutoFit/>
          </a:bodyPr>
          <a:lstStyle/>
          <a:p>
            <a:r>
              <a:rPr lang="fr-FR" sz="2400" dirty="0"/>
              <a:t>6) Parmi les propositions suivantes, laquelle est en cohérence avec la théorie de la croissance endogène ?</a:t>
            </a:r>
          </a:p>
          <a:p>
            <a:r>
              <a:rPr lang="fr-FR" sz="2400" dirty="0"/>
              <a:t>A. La croissance économique dépend pour une part de la croissance de la connaissance et des efforts de recherche et développement.</a:t>
            </a:r>
          </a:p>
          <a:p>
            <a:r>
              <a:rPr lang="fr-FR" sz="2400" dirty="0"/>
              <a:t>B. La croissance économique est limitée par la croissance de la population.</a:t>
            </a:r>
          </a:p>
          <a:p>
            <a:r>
              <a:rPr lang="fr-FR" sz="2400" dirty="0"/>
              <a:t>C. La croissance économique à long terme dépend principalement des inventions réalisées par des savants.</a:t>
            </a:r>
          </a:p>
          <a:p>
            <a:r>
              <a:rPr lang="fr-FR" sz="2400" dirty="0"/>
              <a:t>D. La croissance économique n’est possible que s’il y a fermeture des frontières pour rattraper le retard économique.</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7 </a:t>
            </a:r>
            <a:endParaRPr lang="fr-FR" dirty="0"/>
          </a:p>
        </p:txBody>
      </p:sp>
      <p:sp>
        <p:nvSpPr>
          <p:cNvPr id="3" name="Rectangle 2"/>
          <p:cNvSpPr/>
          <p:nvPr/>
        </p:nvSpPr>
        <p:spPr>
          <a:xfrm>
            <a:off x="395536" y="4289036"/>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268760"/>
            <a:ext cx="8064896" cy="3416320"/>
          </a:xfrm>
          <a:prstGeom prst="rect">
            <a:avLst/>
          </a:prstGeom>
        </p:spPr>
        <p:txBody>
          <a:bodyPr wrap="square">
            <a:spAutoFit/>
          </a:bodyPr>
          <a:lstStyle/>
          <a:p>
            <a:r>
              <a:rPr lang="fr-FR" sz="2400" dirty="0"/>
              <a:t>7) Parmi les activités suivantes, laquelle est une activité de Recherche et Développement ?</a:t>
            </a:r>
          </a:p>
          <a:p>
            <a:r>
              <a:rPr lang="fr-FR" sz="2400" dirty="0"/>
              <a:t>A. Le financement de recherches sur l’ADN par une université.</a:t>
            </a:r>
          </a:p>
          <a:p>
            <a:r>
              <a:rPr lang="fr-FR" sz="2400" dirty="0"/>
              <a:t>B. Le partenariat entre une université et une entreprise pour développer une technologie limitant les gaz à effet de serre.</a:t>
            </a:r>
          </a:p>
          <a:p>
            <a:r>
              <a:rPr lang="fr-FR" sz="2400" dirty="0"/>
              <a:t>C. La réalisation d’un nouveau prototype de voiture par un constructeur automobile.</a:t>
            </a:r>
          </a:p>
          <a:p>
            <a:r>
              <a:rPr lang="fr-FR" sz="2400" dirty="0"/>
              <a:t>D. A et B sont des activités de Recherche et Développement.</a:t>
            </a:r>
          </a:p>
          <a:p>
            <a:r>
              <a:rPr lang="fr-FR" sz="2400" dirty="0"/>
              <a:t>E. A, B et C sont des activités de Recherche et Développement.</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8 </a:t>
            </a:r>
            <a:endParaRPr lang="fr-FR" dirty="0"/>
          </a:p>
        </p:txBody>
      </p:sp>
      <p:sp>
        <p:nvSpPr>
          <p:cNvPr id="3" name="Rectangle 2"/>
          <p:cNvSpPr/>
          <p:nvPr/>
        </p:nvSpPr>
        <p:spPr>
          <a:xfrm>
            <a:off x="395536" y="378904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3548" y="836712"/>
            <a:ext cx="7992888" cy="4524315"/>
          </a:xfrm>
          <a:prstGeom prst="rect">
            <a:avLst/>
          </a:prstGeom>
        </p:spPr>
        <p:txBody>
          <a:bodyPr wrap="square">
            <a:spAutoFit/>
          </a:bodyPr>
          <a:lstStyle/>
          <a:p>
            <a:r>
              <a:rPr lang="fr-FR" sz="2400" dirty="0"/>
              <a:t>8) Parmi les éléments suivants, lequel peut permettre une augmentation de la productivité ?</a:t>
            </a:r>
          </a:p>
          <a:p>
            <a:r>
              <a:rPr lang="fr-FR" sz="2400" dirty="0"/>
              <a:t>A. Un investissement dans de nouvelles machines réalisé par une entreprise.</a:t>
            </a:r>
          </a:p>
          <a:p>
            <a:r>
              <a:rPr lang="fr-FR" sz="2400" dirty="0"/>
              <a:t>B. L’augmentation du niveau d’éducation de la population dans un pays émergents.</a:t>
            </a:r>
          </a:p>
          <a:p>
            <a:r>
              <a:rPr lang="fr-FR" sz="2400" dirty="0"/>
              <a:t>C. Le financement par un gouvernement de laboratoires de recherche.</a:t>
            </a:r>
          </a:p>
          <a:p>
            <a:r>
              <a:rPr lang="fr-FR" sz="2400" dirty="0"/>
              <a:t>D. Toutes ces mesures peuvent permettre une amélioration de la productivité.</a:t>
            </a:r>
          </a:p>
          <a:p>
            <a:r>
              <a:rPr lang="fr-FR" sz="2400" dirty="0"/>
              <a:t>E. Aucune de ces mesures ne permet une amélioration de la productivité.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9 </a:t>
            </a:r>
            <a:endParaRPr lang="fr-FR" dirty="0"/>
          </a:p>
        </p:txBody>
      </p:sp>
      <p:sp>
        <p:nvSpPr>
          <p:cNvPr id="3" name="Rectangle 2"/>
          <p:cNvSpPr/>
          <p:nvPr/>
        </p:nvSpPr>
        <p:spPr>
          <a:xfrm>
            <a:off x="395536" y="3573016"/>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340768"/>
            <a:ext cx="7920880" cy="3539430"/>
          </a:xfrm>
          <a:prstGeom prst="rect">
            <a:avLst/>
          </a:prstGeom>
        </p:spPr>
        <p:txBody>
          <a:bodyPr wrap="square">
            <a:spAutoFit/>
          </a:bodyPr>
          <a:lstStyle/>
          <a:p>
            <a:r>
              <a:rPr lang="fr-FR" sz="2800" dirty="0"/>
              <a:t>9) Si la croissance en Chine est plus forte qu’au Canada cela provient :</a:t>
            </a:r>
          </a:p>
          <a:p>
            <a:r>
              <a:rPr lang="fr-FR" sz="2800" dirty="0"/>
              <a:t>A. de l’abondance des richesses naturelles en Chine.</a:t>
            </a:r>
          </a:p>
          <a:p>
            <a:r>
              <a:rPr lang="fr-FR" sz="2800" dirty="0"/>
              <a:t>B. de la plus forte productivité du travail en Chine.</a:t>
            </a:r>
          </a:p>
          <a:p>
            <a:r>
              <a:rPr lang="fr-FR" sz="2800" dirty="0"/>
              <a:t>C. de l’abondance de la main d’œuvre en Chine.</a:t>
            </a:r>
          </a:p>
          <a:p>
            <a:r>
              <a:rPr lang="fr-FR" sz="2800" dirty="0"/>
              <a:t>D. de l’accroissement plus rapide de la productivité du travail en Chine.</a:t>
            </a:r>
          </a:p>
          <a:p>
            <a:r>
              <a:rPr lang="fr-FR" sz="28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10 </a:t>
            </a:r>
            <a:endParaRPr lang="fr-FR" dirty="0"/>
          </a:p>
        </p:txBody>
      </p:sp>
      <p:sp>
        <p:nvSpPr>
          <p:cNvPr id="3" name="Rectangle 2"/>
          <p:cNvSpPr/>
          <p:nvPr/>
        </p:nvSpPr>
        <p:spPr>
          <a:xfrm>
            <a:off x="267735" y="3933056"/>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6031" y="908720"/>
            <a:ext cx="7920880" cy="3970318"/>
          </a:xfrm>
          <a:prstGeom prst="rect">
            <a:avLst/>
          </a:prstGeom>
        </p:spPr>
        <p:txBody>
          <a:bodyPr wrap="square">
            <a:spAutoFit/>
          </a:bodyPr>
          <a:lstStyle/>
          <a:p>
            <a:r>
              <a:rPr lang="fr-CA" sz="2800" dirty="0"/>
              <a:t>10) Parmi les énoncés suivants, lequel est vrai ?</a:t>
            </a:r>
            <a:endParaRPr lang="fr-FR" sz="2800" dirty="0"/>
          </a:p>
          <a:p>
            <a:r>
              <a:rPr lang="fr-CA" sz="2800" dirty="0"/>
              <a:t>A. La productivité peut se mesurer par la production réalisée en une heure de travail.</a:t>
            </a:r>
            <a:endParaRPr lang="fr-FR" sz="2800" dirty="0"/>
          </a:p>
          <a:p>
            <a:r>
              <a:rPr lang="fr-CA" sz="2800" dirty="0"/>
              <a:t>B. Le niveau de vie d’un pays et sa productivité sont intimement liés.</a:t>
            </a:r>
            <a:endParaRPr lang="fr-FR" sz="2800" dirty="0"/>
          </a:p>
          <a:p>
            <a:r>
              <a:rPr lang="fr-CA" sz="2800" dirty="0"/>
              <a:t>C. On peut toujours augmenter la productivité en ajoutant du stock de capital à l’économie.</a:t>
            </a:r>
            <a:endParaRPr lang="fr-FR" sz="2800" dirty="0"/>
          </a:p>
          <a:p>
            <a:r>
              <a:rPr lang="fr-CA" sz="2800" dirty="0"/>
              <a:t>D. Les réponses A et B sont vraies.</a:t>
            </a:r>
            <a:endParaRPr lang="fr-FR" sz="2800" dirty="0"/>
          </a:p>
          <a:p>
            <a:r>
              <a:rPr lang="fr-CA" sz="2800" dirty="0"/>
              <a:t>E. Les réponses A, B et C sont vraies.</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11 </a:t>
            </a:r>
            <a:endParaRPr lang="fr-FR" dirty="0"/>
          </a:p>
        </p:txBody>
      </p:sp>
      <p:sp>
        <p:nvSpPr>
          <p:cNvPr id="3" name="Rectangle 2"/>
          <p:cNvSpPr/>
          <p:nvPr/>
        </p:nvSpPr>
        <p:spPr>
          <a:xfrm>
            <a:off x="251520" y="2571584"/>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03548" y="1628800"/>
            <a:ext cx="7992888" cy="2677656"/>
          </a:xfrm>
          <a:prstGeom prst="rect">
            <a:avLst/>
          </a:prstGeom>
        </p:spPr>
        <p:txBody>
          <a:bodyPr wrap="square">
            <a:spAutoFit/>
          </a:bodyPr>
          <a:lstStyle/>
          <a:p>
            <a:r>
              <a:rPr lang="fr-FR" sz="2800" dirty="0"/>
              <a:t>11) La croissance économique du Canada depuis le début des années 1950 s’explique principalement par :</a:t>
            </a:r>
          </a:p>
          <a:p>
            <a:r>
              <a:rPr lang="fr-FR" sz="2800" dirty="0"/>
              <a:t>A. l’augmentation de la productivité du travail.</a:t>
            </a:r>
          </a:p>
          <a:p>
            <a:r>
              <a:rPr lang="fr-FR" sz="2800" dirty="0"/>
              <a:t>B. l’augmentation du taux d’activité des hommes.</a:t>
            </a:r>
          </a:p>
          <a:p>
            <a:r>
              <a:rPr lang="fr-FR" sz="2800" dirty="0"/>
              <a:t>C. l’augmentation du taux d’activité des femmes.</a:t>
            </a:r>
          </a:p>
          <a:p>
            <a:r>
              <a:rPr lang="fr-FR" sz="2800" dirty="0"/>
              <a:t>D. l’augmentation de la durée annuelle de travail.</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12 </a:t>
            </a:r>
            <a:endParaRPr lang="fr-FR" dirty="0"/>
          </a:p>
        </p:txBody>
      </p:sp>
      <p:sp>
        <p:nvSpPr>
          <p:cNvPr id="3" name="Rectangle 2"/>
          <p:cNvSpPr/>
          <p:nvPr/>
        </p:nvSpPr>
        <p:spPr>
          <a:xfrm>
            <a:off x="251520" y="282129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016732"/>
            <a:ext cx="7920880" cy="4401205"/>
          </a:xfrm>
          <a:prstGeom prst="rect">
            <a:avLst/>
          </a:prstGeom>
        </p:spPr>
        <p:txBody>
          <a:bodyPr wrap="square">
            <a:spAutoFit/>
          </a:bodyPr>
          <a:lstStyle/>
          <a:p>
            <a:r>
              <a:rPr lang="fr-FR" sz="2800" dirty="0"/>
              <a:t>12) </a:t>
            </a:r>
            <a:r>
              <a:rPr lang="fr-CA" sz="2800" dirty="0"/>
              <a:t>Parmi les éléments suivants, lequel peut être considéré comme du capital humain ?</a:t>
            </a:r>
            <a:endParaRPr lang="fr-FR" sz="2800" dirty="0"/>
          </a:p>
          <a:p>
            <a:r>
              <a:rPr lang="fr-CA" sz="2800" dirty="0"/>
              <a:t>A. Le temps de loisirs dont bénéficie la population d’un pays.</a:t>
            </a:r>
            <a:endParaRPr lang="fr-FR" sz="2800" dirty="0"/>
          </a:p>
          <a:p>
            <a:r>
              <a:rPr lang="fr-CA" sz="2800" dirty="0"/>
              <a:t>B. La capacité des salariés d’une entreprise à utiliser le matériel informatique.</a:t>
            </a:r>
            <a:endParaRPr lang="fr-FR" sz="2800" dirty="0"/>
          </a:p>
          <a:p>
            <a:r>
              <a:rPr lang="fr-CA" sz="2800" dirty="0"/>
              <a:t>C. Les vêtements de travail sécuritaires fournis par une entreprise à ses salariés.</a:t>
            </a:r>
            <a:endParaRPr lang="fr-FR" sz="2800" dirty="0"/>
          </a:p>
          <a:p>
            <a:r>
              <a:rPr lang="fr-CA" sz="2800" dirty="0"/>
              <a:t>D. Le matériel informatique à la disposition du personnel dans une entreprise.</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13 </a:t>
            </a:r>
            <a:endParaRPr lang="fr-FR" dirty="0"/>
          </a:p>
        </p:txBody>
      </p:sp>
      <p:sp>
        <p:nvSpPr>
          <p:cNvPr id="3" name="Rectangle 2"/>
          <p:cNvSpPr/>
          <p:nvPr/>
        </p:nvSpPr>
        <p:spPr>
          <a:xfrm>
            <a:off x="251520" y="234888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556792"/>
            <a:ext cx="7848872" cy="3416320"/>
          </a:xfrm>
          <a:prstGeom prst="rect">
            <a:avLst/>
          </a:prstGeom>
        </p:spPr>
        <p:txBody>
          <a:bodyPr wrap="square">
            <a:spAutoFit/>
          </a:bodyPr>
          <a:lstStyle/>
          <a:p>
            <a:r>
              <a:rPr lang="fr-FR" sz="2400" dirty="0"/>
              <a:t>13) Dans le calcul de l’IPC, le relevé du prix des biens s’effectue toujours dans les mêmes magasins. Ce phénomène :</a:t>
            </a:r>
          </a:p>
          <a:p>
            <a:r>
              <a:rPr lang="fr-FR" sz="2400" dirty="0"/>
              <a:t>A. a pour conséquence que l’IPC a tendance à surestimer l’augmentation des prix.</a:t>
            </a:r>
          </a:p>
          <a:p>
            <a:r>
              <a:rPr lang="fr-FR" sz="2400" dirty="0"/>
              <a:t>B. a pour conséquence que l’IPC a tendance à sous-estimer l’augmentation des prix.</a:t>
            </a:r>
          </a:p>
          <a:p>
            <a:r>
              <a:rPr lang="fr-FR" sz="2400" dirty="0"/>
              <a:t>C. s’appelle un biais de substitution des produits.</a:t>
            </a:r>
          </a:p>
          <a:p>
            <a:r>
              <a:rPr lang="fr-FR" sz="2400" dirty="0"/>
              <a:t>D. Les réponses A et C sont vraies.</a:t>
            </a:r>
          </a:p>
          <a:p>
            <a:r>
              <a:rPr lang="fr-FR" sz="2400" dirty="0"/>
              <a:t>E. Les réponses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14 </a:t>
            </a:r>
            <a:endParaRPr lang="fr-FR" dirty="0"/>
          </a:p>
        </p:txBody>
      </p:sp>
      <p:sp>
        <p:nvSpPr>
          <p:cNvPr id="3" name="Rectangle 2"/>
          <p:cNvSpPr/>
          <p:nvPr/>
        </p:nvSpPr>
        <p:spPr>
          <a:xfrm>
            <a:off x="273569" y="4077072"/>
            <a:ext cx="8496944" cy="12961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620688"/>
            <a:ext cx="7920880" cy="4832092"/>
          </a:xfrm>
          <a:prstGeom prst="rect">
            <a:avLst/>
          </a:prstGeom>
        </p:spPr>
        <p:txBody>
          <a:bodyPr wrap="square">
            <a:spAutoFit/>
          </a:bodyPr>
          <a:lstStyle/>
          <a:p>
            <a:r>
              <a:rPr lang="fr-FR" sz="2800" dirty="0"/>
              <a:t>14) En matière d’inflation, l’indice de référence :</a:t>
            </a:r>
          </a:p>
          <a:p>
            <a:r>
              <a:rPr lang="fr-FR" sz="2800" dirty="0"/>
              <a:t>A. est un indice qui est calculé en faisant la moyenne entre l’IPC et le déflateur du PIB.</a:t>
            </a:r>
          </a:p>
          <a:p>
            <a:r>
              <a:rPr lang="fr-FR" sz="2800" dirty="0"/>
              <a:t>B. est un indice qui corrige les biais liés au calcul de l’IPC.</a:t>
            </a:r>
          </a:p>
          <a:p>
            <a:r>
              <a:rPr lang="fr-FR" sz="2800" dirty="0"/>
              <a:t>C. est un indice qui est calculé par l’Université de Chicago. Cet indice est plus précis que celui de Statistique Canada.</a:t>
            </a:r>
          </a:p>
          <a:p>
            <a:r>
              <a:rPr lang="fr-FR" sz="2800" dirty="0"/>
              <a:t>D. est un indice qui exclut, dans le calcul de l’inflation, quelques produits dont les prix peuvent varier à court terme.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15 </a:t>
            </a:r>
            <a:endParaRPr lang="fr-FR" dirty="0"/>
          </a:p>
        </p:txBody>
      </p:sp>
      <p:sp>
        <p:nvSpPr>
          <p:cNvPr id="3" name="Rectangle 2"/>
          <p:cNvSpPr/>
          <p:nvPr/>
        </p:nvSpPr>
        <p:spPr>
          <a:xfrm>
            <a:off x="251520" y="3442360"/>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556792"/>
            <a:ext cx="7920880" cy="2677656"/>
          </a:xfrm>
          <a:prstGeom prst="rect">
            <a:avLst/>
          </a:prstGeom>
        </p:spPr>
        <p:txBody>
          <a:bodyPr wrap="square">
            <a:spAutoFit/>
          </a:bodyPr>
          <a:lstStyle/>
          <a:p>
            <a:r>
              <a:rPr lang="fr-FR" sz="2400" dirty="0"/>
              <a:t>15) Parmi les institutions suivantes laquelle n’est pas une institution financière ?</a:t>
            </a:r>
          </a:p>
          <a:p>
            <a:r>
              <a:rPr lang="fr-FR" sz="2400" dirty="0"/>
              <a:t>A. Un Fonds de pension.</a:t>
            </a:r>
          </a:p>
          <a:p>
            <a:r>
              <a:rPr lang="fr-FR" sz="2400" dirty="0"/>
              <a:t>B. La Banque de Montréal.</a:t>
            </a:r>
          </a:p>
          <a:p>
            <a:r>
              <a:rPr lang="fr-FR" sz="2400" dirty="0"/>
              <a:t>C. La Bourse de Toronto.</a:t>
            </a:r>
          </a:p>
          <a:p>
            <a:r>
              <a:rPr lang="fr-FR" sz="2400" dirty="0"/>
              <a:t>D. A, B et C sont des institutions financières.</a:t>
            </a:r>
          </a:p>
          <a:p>
            <a:r>
              <a:rPr lang="fr-FR" sz="2400" dirty="0"/>
              <a:t>E. A, B et C ne sont pas des institutions financières.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16 </a:t>
            </a:r>
            <a:endParaRPr lang="fr-FR" dirty="0"/>
          </a:p>
        </p:txBody>
      </p:sp>
      <p:sp>
        <p:nvSpPr>
          <p:cNvPr id="3" name="Rectangle 2"/>
          <p:cNvSpPr/>
          <p:nvPr/>
        </p:nvSpPr>
        <p:spPr>
          <a:xfrm>
            <a:off x="281182" y="155679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85085" y="620688"/>
            <a:ext cx="7776864" cy="4832092"/>
          </a:xfrm>
          <a:prstGeom prst="rect">
            <a:avLst/>
          </a:prstGeom>
        </p:spPr>
        <p:txBody>
          <a:bodyPr wrap="square">
            <a:spAutoFit/>
          </a:bodyPr>
          <a:lstStyle/>
          <a:p>
            <a:r>
              <a:rPr lang="fr-FR" sz="2800" dirty="0"/>
              <a:t>16) Parmi les affirmations suivantes laquelle est vraie ?</a:t>
            </a:r>
          </a:p>
          <a:p>
            <a:r>
              <a:rPr lang="fr-FR" sz="2800" dirty="0"/>
              <a:t>A. Le propriétaire d’une action obtient un revenu variable appelé dividende.</a:t>
            </a:r>
          </a:p>
          <a:p>
            <a:r>
              <a:rPr lang="fr-FR" sz="2800" dirty="0"/>
              <a:t>B. Le propriétaire d’une obligation obtient un revenu fixe appelé dividende.</a:t>
            </a:r>
          </a:p>
          <a:p>
            <a:r>
              <a:rPr lang="fr-FR" sz="2800" dirty="0"/>
              <a:t>C. Le rendement d’une obligation émise par un gouvernement est toujours supérieur à celui d’une obligation émise par une entreprise privée.</a:t>
            </a:r>
          </a:p>
          <a:p>
            <a:r>
              <a:rPr lang="fr-FR" sz="2800" dirty="0"/>
              <a:t>D. Les réponses A et B sont vraies.</a:t>
            </a:r>
          </a:p>
          <a:p>
            <a:r>
              <a:rPr lang="fr-FR" sz="2800" dirty="0"/>
              <a:t>E. Les réponses A, B et C sont vraies.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17 </a:t>
            </a:r>
            <a:endParaRPr lang="fr-FR" dirty="0"/>
          </a:p>
        </p:txBody>
      </p:sp>
      <p:sp>
        <p:nvSpPr>
          <p:cNvPr id="3" name="Rectangle 2"/>
          <p:cNvSpPr/>
          <p:nvPr/>
        </p:nvSpPr>
        <p:spPr>
          <a:xfrm>
            <a:off x="359532" y="386104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764704"/>
            <a:ext cx="7992888" cy="4832092"/>
          </a:xfrm>
          <a:prstGeom prst="rect">
            <a:avLst/>
          </a:prstGeom>
        </p:spPr>
        <p:txBody>
          <a:bodyPr wrap="square">
            <a:spAutoFit/>
          </a:bodyPr>
          <a:lstStyle/>
          <a:p>
            <a:r>
              <a:rPr lang="fr-FR" sz="2800" dirty="0"/>
              <a:t>17) Parmi les propositions suivantes, laquelle est en accord avec la théorie des anticipations rationnelles ?</a:t>
            </a:r>
          </a:p>
          <a:p>
            <a:r>
              <a:rPr lang="fr-FR" sz="2800" dirty="0"/>
              <a:t>A. La meilleure rentabilité d’un placement est assurée avec un portefeuille contenant peu de produits financiers.</a:t>
            </a:r>
          </a:p>
          <a:p>
            <a:r>
              <a:rPr lang="fr-FR" sz="2800" dirty="0"/>
              <a:t>B. La crise financière actuelle ne peut s’expliquer que par des mécanismes spéculatifs.</a:t>
            </a:r>
          </a:p>
          <a:p>
            <a:r>
              <a:rPr lang="fr-FR" sz="2800" dirty="0"/>
              <a:t>C. Les propositions A et B ne sont pas en accord avec la théorie des anticipations rationnelles.</a:t>
            </a:r>
          </a:p>
          <a:p>
            <a:r>
              <a:rPr lang="fr-FR" sz="2800" dirty="0"/>
              <a:t>D. Les propositions A et B sont accord avec la théorie des anticipations rationnelles.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18 </a:t>
            </a:r>
            <a:endParaRPr lang="fr-FR" dirty="0"/>
          </a:p>
        </p:txBody>
      </p:sp>
      <p:sp>
        <p:nvSpPr>
          <p:cNvPr id="3" name="Rectangle 2"/>
          <p:cNvSpPr/>
          <p:nvPr/>
        </p:nvSpPr>
        <p:spPr>
          <a:xfrm>
            <a:off x="223833" y="3645024"/>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96069" y="1037561"/>
            <a:ext cx="8064896" cy="3970318"/>
          </a:xfrm>
          <a:prstGeom prst="rect">
            <a:avLst/>
          </a:prstGeom>
        </p:spPr>
        <p:txBody>
          <a:bodyPr wrap="square">
            <a:spAutoFit/>
          </a:bodyPr>
          <a:lstStyle/>
          <a:p>
            <a:r>
              <a:rPr lang="fr-FR" sz="2800" dirty="0"/>
              <a:t>18) Toutes choses égales par ailleurs, si le gouvernement augmente ses dépenses de 20 milliards de dollars et que les consommateurs diminuent leur consommation de 20 milliards, alors laquelle des propositions suivantes est vraie ?</a:t>
            </a:r>
          </a:p>
          <a:p>
            <a:r>
              <a:rPr lang="fr-FR" sz="2800" dirty="0"/>
              <a:t>A. Il y a un accroissement de l’épargne publique.</a:t>
            </a:r>
          </a:p>
          <a:p>
            <a:r>
              <a:rPr lang="fr-FR" sz="2800" dirty="0"/>
              <a:t>B. Il y a un accroissement de l’épargne privée.</a:t>
            </a:r>
          </a:p>
          <a:p>
            <a:r>
              <a:rPr lang="fr-FR" sz="2800" dirty="0"/>
              <a:t>C. Il y a une baisse de l’épargne privée.</a:t>
            </a:r>
          </a:p>
          <a:p>
            <a:r>
              <a:rPr lang="fr-FR" sz="2800" dirty="0"/>
              <a:t>D. Il y a un baisse de l’épargne nationale.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19 </a:t>
            </a:r>
            <a:endParaRPr lang="fr-FR" dirty="0"/>
          </a:p>
        </p:txBody>
      </p:sp>
      <p:sp>
        <p:nvSpPr>
          <p:cNvPr id="3" name="Rectangle 2"/>
          <p:cNvSpPr/>
          <p:nvPr/>
        </p:nvSpPr>
        <p:spPr>
          <a:xfrm>
            <a:off x="467544" y="3717032"/>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47564" y="1556792"/>
            <a:ext cx="7704856" cy="3539430"/>
          </a:xfrm>
          <a:prstGeom prst="rect">
            <a:avLst/>
          </a:prstGeom>
        </p:spPr>
        <p:txBody>
          <a:bodyPr wrap="square">
            <a:spAutoFit/>
          </a:bodyPr>
          <a:lstStyle/>
          <a:p>
            <a:r>
              <a:rPr lang="fr-FR" sz="2800" dirty="0"/>
              <a:t>19) Soit une action dont le prix est de 10$. On anticipe un dividende de 1$, une valeur de revente de 12$. On applique un coefficient de compensation de 0,7. Quel est le comportement rationnel ?</a:t>
            </a:r>
          </a:p>
          <a:p>
            <a:r>
              <a:rPr lang="fr-FR" sz="2800" dirty="0"/>
              <a:t>A. Acheter l’action.</a:t>
            </a:r>
          </a:p>
          <a:p>
            <a:r>
              <a:rPr lang="fr-FR" sz="2800" dirty="0"/>
              <a:t>B. Ne pas acheter l’action.</a:t>
            </a:r>
          </a:p>
          <a:p>
            <a:r>
              <a:rPr lang="fr-FR" sz="2800" dirty="0"/>
              <a:t>C. L’information est insuffisante pour prendre une décision.</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20 </a:t>
            </a:r>
            <a:endParaRPr lang="fr-FR" dirty="0"/>
          </a:p>
        </p:txBody>
      </p:sp>
      <p:sp>
        <p:nvSpPr>
          <p:cNvPr id="3" name="Rectangle 2"/>
          <p:cNvSpPr/>
          <p:nvPr/>
        </p:nvSpPr>
        <p:spPr>
          <a:xfrm>
            <a:off x="263038" y="270892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836712"/>
            <a:ext cx="7920880" cy="4154984"/>
          </a:xfrm>
          <a:prstGeom prst="rect">
            <a:avLst/>
          </a:prstGeom>
        </p:spPr>
        <p:txBody>
          <a:bodyPr wrap="square">
            <a:spAutoFit/>
          </a:bodyPr>
          <a:lstStyle/>
          <a:p>
            <a:r>
              <a:rPr lang="fr-FR" sz="2400" dirty="0"/>
              <a:t>20) Selon le modèle des fonds prêtables du manuel, </a:t>
            </a:r>
            <a:r>
              <a:rPr lang="fr-CA" sz="2400" dirty="0"/>
              <a:t>parmi les situations suivantes, laquelle pourrait être la conséquence d’un déficit budgétaire ?</a:t>
            </a:r>
            <a:endParaRPr lang="fr-FR" sz="2400" dirty="0"/>
          </a:p>
          <a:p>
            <a:r>
              <a:rPr lang="fr-CA" sz="2400" dirty="0"/>
              <a:t>A. Une augmentation de l’offre de fonds prêtables et une baisse des taux d’intérêt.</a:t>
            </a:r>
            <a:endParaRPr lang="fr-FR" sz="2400" dirty="0"/>
          </a:p>
          <a:p>
            <a:r>
              <a:rPr lang="fr-CA" sz="2400" dirty="0"/>
              <a:t>B. Une baisse de l’offre de fonds prêtables et une hausse des taux d’intérêt.</a:t>
            </a:r>
            <a:endParaRPr lang="fr-FR" sz="2400" dirty="0"/>
          </a:p>
          <a:p>
            <a:r>
              <a:rPr lang="fr-CA" sz="2400" dirty="0"/>
              <a:t>C. Une augmentation de la demande de fonds prêtables et une baisse des taux d’intérêt.</a:t>
            </a:r>
            <a:endParaRPr lang="fr-FR" sz="2400" dirty="0"/>
          </a:p>
          <a:p>
            <a:r>
              <a:rPr lang="fr-CA" sz="2400" dirty="0"/>
              <a:t>D. Une augmentation de la demande de fonds prêtables et une hausse des taux d’intérêt.</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21 </a:t>
            </a:r>
            <a:endParaRPr lang="fr-FR" dirty="0"/>
          </a:p>
        </p:txBody>
      </p:sp>
      <p:sp>
        <p:nvSpPr>
          <p:cNvPr id="3" name="Rectangle 2"/>
          <p:cNvSpPr/>
          <p:nvPr/>
        </p:nvSpPr>
        <p:spPr>
          <a:xfrm>
            <a:off x="251520" y="227687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166843"/>
            <a:ext cx="8136904" cy="4154984"/>
          </a:xfrm>
          <a:prstGeom prst="rect">
            <a:avLst/>
          </a:prstGeom>
        </p:spPr>
        <p:txBody>
          <a:bodyPr wrap="square">
            <a:spAutoFit/>
          </a:bodyPr>
          <a:lstStyle/>
          <a:p>
            <a:r>
              <a:rPr lang="fr-FR" sz="2400" dirty="0"/>
              <a:t>21) Selon le modèle des fonds prêtables du manuel, toutes choses égales par ailleurs, si un gouvernement augmente les impôts à la consommation, on peut s’attendre à ce que :</a:t>
            </a:r>
          </a:p>
          <a:p>
            <a:r>
              <a:rPr lang="fr-FR" sz="2400" dirty="0"/>
              <a:t>A. la courbe d’offre de fonds prêtables se déplace vers la droite et que le taux d’intérêt réel baisse.</a:t>
            </a:r>
          </a:p>
          <a:p>
            <a:r>
              <a:rPr lang="fr-FR" sz="2400" dirty="0"/>
              <a:t>B. la courbe d’offre de fonds prêtables se déplace vers la droite et que le taux d’intérêt réel augmente.</a:t>
            </a:r>
          </a:p>
          <a:p>
            <a:r>
              <a:rPr lang="fr-FR" sz="2400" dirty="0"/>
              <a:t>C. la courbe de la demande de fonds prêtables se déplace vers la gauche et que le taux d’intérêt baisse.</a:t>
            </a:r>
          </a:p>
          <a:p>
            <a:r>
              <a:rPr lang="fr-FR" sz="2400" dirty="0"/>
              <a:t>D. la courbe de la demande de fonds prêtables se déplace vers la gauche et que le taux d’intérêt augmente.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22 </a:t>
            </a:r>
            <a:endParaRPr lang="fr-FR" dirty="0"/>
          </a:p>
        </p:txBody>
      </p:sp>
      <p:sp>
        <p:nvSpPr>
          <p:cNvPr id="3" name="Rectangle 2"/>
          <p:cNvSpPr/>
          <p:nvPr/>
        </p:nvSpPr>
        <p:spPr>
          <a:xfrm>
            <a:off x="287524" y="4077072"/>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11560" y="1443841"/>
            <a:ext cx="7848872" cy="3785652"/>
          </a:xfrm>
          <a:prstGeom prst="rect">
            <a:avLst/>
          </a:prstGeom>
        </p:spPr>
        <p:txBody>
          <a:bodyPr wrap="square">
            <a:spAutoFit/>
          </a:bodyPr>
          <a:lstStyle/>
          <a:p>
            <a:r>
              <a:rPr lang="fr-FR" sz="2400" dirty="0"/>
              <a:t>22) Dans un pays qui vit en autarcie, le PIB est de 20 000$, la consommation est de 14 000$, les taxes et impôts nets sont de 1 000$, les dépenses du gouvernement sont de 2 000$. Parmi les propositions suivantes laquelle est en conformité avec les énoncés ?</a:t>
            </a:r>
          </a:p>
          <a:p>
            <a:r>
              <a:rPr lang="fr-FR" sz="2400" dirty="0"/>
              <a:t>A. Dans ce pays, l’épargne est négative.</a:t>
            </a:r>
          </a:p>
          <a:p>
            <a:r>
              <a:rPr lang="fr-FR" sz="2400" dirty="0"/>
              <a:t>B. L’épargne est de 4 000$ et l’investissement de 3 000$.</a:t>
            </a:r>
          </a:p>
          <a:p>
            <a:r>
              <a:rPr lang="fr-FR" sz="2400" dirty="0"/>
              <a:t>C. L’épargne est de 4 000$ et l’investissement de 4 000$.</a:t>
            </a:r>
          </a:p>
          <a:p>
            <a:r>
              <a:rPr lang="fr-FR" sz="2400" dirty="0"/>
              <a:t>D. L’épargne est de 4 000$ et l’investissement de 5 000$.</a:t>
            </a:r>
          </a:p>
          <a:p>
            <a:r>
              <a:rPr lang="fr-FR" sz="2400" dirty="0"/>
              <a:t>E. Aucune de ces réponses.</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23 </a:t>
            </a:r>
            <a:endParaRPr lang="fr-FR" dirty="0"/>
          </a:p>
        </p:txBody>
      </p:sp>
      <p:sp>
        <p:nvSpPr>
          <p:cNvPr id="3" name="Rectangle 2"/>
          <p:cNvSpPr/>
          <p:nvPr/>
        </p:nvSpPr>
        <p:spPr>
          <a:xfrm>
            <a:off x="219779" y="3501008"/>
            <a:ext cx="8496944" cy="504056"/>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1772816"/>
            <a:ext cx="7920880" cy="3108543"/>
          </a:xfrm>
          <a:prstGeom prst="rect">
            <a:avLst/>
          </a:prstGeom>
        </p:spPr>
        <p:txBody>
          <a:bodyPr wrap="square">
            <a:spAutoFit/>
          </a:bodyPr>
          <a:lstStyle/>
          <a:p>
            <a:r>
              <a:rPr lang="fr-FR" sz="2800" dirty="0"/>
              <a:t>23) On appelle chômage conjoncturel :</a:t>
            </a:r>
          </a:p>
          <a:p>
            <a:r>
              <a:rPr lang="fr-FR" sz="2800" dirty="0"/>
              <a:t>A. Le chômage lié aux activités saisonnières.</a:t>
            </a:r>
          </a:p>
          <a:p>
            <a:r>
              <a:rPr lang="fr-FR" sz="2800" dirty="0"/>
              <a:t>B. Le chômage lié au temps nécessaire pour trouver un emploi.</a:t>
            </a:r>
          </a:p>
          <a:p>
            <a:r>
              <a:rPr lang="fr-FR" sz="2800" dirty="0"/>
              <a:t>C. Le chômage lié à la situation économique.</a:t>
            </a:r>
          </a:p>
          <a:p>
            <a:r>
              <a:rPr lang="fr-FR" sz="2800" dirty="0"/>
              <a:t>D. Le chômage lié au fait que les salaires sont au-dessus du prix d’équilibre sur le marché du travail.</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24 </a:t>
            </a:r>
            <a:endParaRPr lang="fr-FR" dirty="0"/>
          </a:p>
        </p:txBody>
      </p:sp>
      <p:sp>
        <p:nvSpPr>
          <p:cNvPr id="3" name="Rectangle 2"/>
          <p:cNvSpPr/>
          <p:nvPr/>
        </p:nvSpPr>
        <p:spPr>
          <a:xfrm>
            <a:off x="251520" y="3844195"/>
            <a:ext cx="8496944" cy="592917"/>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648234"/>
            <a:ext cx="4608512" cy="1878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251520" y="2566923"/>
            <a:ext cx="8496944" cy="2554545"/>
          </a:xfrm>
          <a:prstGeom prst="rect">
            <a:avLst/>
          </a:prstGeom>
        </p:spPr>
        <p:txBody>
          <a:bodyPr wrap="square">
            <a:spAutoFit/>
          </a:bodyPr>
          <a:lstStyle/>
          <a:p>
            <a:r>
              <a:rPr lang="fr-FR" sz="2000" dirty="0"/>
              <a:t>24) En vous référant au tableau 1, laquelle des affirmations suivantes est vraie en ce qui concerne le taux d’activité ?</a:t>
            </a:r>
          </a:p>
          <a:p>
            <a:r>
              <a:rPr lang="fr-FR" sz="2000" dirty="0"/>
              <a:t>A. Le taux d’activité a augmenté de l’ordre de 10 % entre juin 2014 et juillet 2014.</a:t>
            </a:r>
          </a:p>
          <a:p>
            <a:r>
              <a:rPr lang="fr-FR" sz="2000" dirty="0"/>
              <a:t>B. Le taux d’activité est pratiquement inchangé en juillet 2014 par rapport à juin 2014.</a:t>
            </a:r>
          </a:p>
          <a:p>
            <a:r>
              <a:rPr lang="fr-FR" sz="2000" dirty="0"/>
              <a:t>C. Le taux d’activité a diminué de l’ordre de 10% entre juin 2014 et juillet 2014.</a:t>
            </a:r>
          </a:p>
          <a:p>
            <a:r>
              <a:rPr lang="fr-FR" sz="2000" dirty="0"/>
              <a:t>D. Les informations sont insuffisantes pour calculer les taux d’activité.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25 </a:t>
            </a:r>
            <a:endParaRPr lang="fr-FR" dirty="0"/>
          </a:p>
        </p:txBody>
      </p:sp>
      <p:sp>
        <p:nvSpPr>
          <p:cNvPr id="3" name="Rectangle 2"/>
          <p:cNvSpPr/>
          <p:nvPr/>
        </p:nvSpPr>
        <p:spPr>
          <a:xfrm>
            <a:off x="251520" y="3230108"/>
            <a:ext cx="8496944" cy="70294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9322" y="597594"/>
            <a:ext cx="6127750" cy="163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72958" y="2348880"/>
            <a:ext cx="8064896" cy="2554545"/>
          </a:xfrm>
          <a:prstGeom prst="rect">
            <a:avLst/>
          </a:prstGeom>
        </p:spPr>
        <p:txBody>
          <a:bodyPr wrap="square">
            <a:spAutoFit/>
          </a:bodyPr>
          <a:lstStyle/>
          <a:p>
            <a:r>
              <a:rPr lang="fr-FR" sz="2000" dirty="0"/>
              <a:t>25) En vous référant au tableau 1, parmi les affirmations suivantes, laquelle reflète le mieux la situation de l’emploi au Canada entre juin 2014 et juillet 2014 ?</a:t>
            </a:r>
          </a:p>
          <a:p>
            <a:r>
              <a:rPr lang="fr-FR" sz="2000" dirty="0"/>
              <a:t>A. Le nombre d’emplois a augmenté et le taux d’emploi a légèrement augmenté.</a:t>
            </a:r>
          </a:p>
          <a:p>
            <a:r>
              <a:rPr lang="fr-FR" sz="2000" dirty="0"/>
              <a:t>B. Le nombre d’emplois a augmenté et le taux d’emploi a légèrement baissé.</a:t>
            </a:r>
          </a:p>
          <a:p>
            <a:r>
              <a:rPr lang="fr-FR" sz="2000" dirty="0"/>
              <a:t>C. Le nombre d’emplois a baissé et le taux d’emploi a légèrement augmenté.</a:t>
            </a:r>
          </a:p>
          <a:p>
            <a:r>
              <a:rPr lang="fr-FR" sz="2000" dirty="0"/>
              <a:t>D. Le nombre d’emplois a baissé et le taux d’emploi a légèrement baissé.</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26 </a:t>
            </a:r>
            <a:endParaRPr lang="fr-FR" dirty="0"/>
          </a:p>
        </p:txBody>
      </p:sp>
      <p:sp>
        <p:nvSpPr>
          <p:cNvPr id="3" name="Rectangle 2"/>
          <p:cNvSpPr/>
          <p:nvPr/>
        </p:nvSpPr>
        <p:spPr>
          <a:xfrm>
            <a:off x="251520" y="3582829"/>
            <a:ext cx="8496944" cy="396044"/>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782812"/>
            <a:ext cx="6127750" cy="163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539552" y="2420888"/>
            <a:ext cx="8136904" cy="2308324"/>
          </a:xfrm>
          <a:prstGeom prst="rect">
            <a:avLst/>
          </a:prstGeom>
        </p:spPr>
        <p:txBody>
          <a:bodyPr wrap="square">
            <a:spAutoFit/>
          </a:bodyPr>
          <a:lstStyle/>
          <a:p>
            <a:r>
              <a:rPr lang="fr-FR" sz="2400" dirty="0"/>
              <a:t>26) En vous référant au tableau 1, le taux de chômage au Canada en juin 2014 a été de :</a:t>
            </a:r>
          </a:p>
          <a:p>
            <a:r>
              <a:rPr lang="fr-FR" sz="2400" dirty="0"/>
              <a:t>A. 3,4%.</a:t>
            </a:r>
          </a:p>
          <a:p>
            <a:r>
              <a:rPr lang="fr-FR" sz="2400" dirty="0"/>
              <a:t>B. 7,1%.</a:t>
            </a:r>
          </a:p>
          <a:p>
            <a:r>
              <a:rPr lang="fr-FR" sz="2400" dirty="0"/>
              <a:t>C. 7,6%.</a:t>
            </a:r>
          </a:p>
          <a:p>
            <a:r>
              <a:rPr lang="fr-FR" sz="2400" dirty="0"/>
              <a:t>D. 9,3%.</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27 </a:t>
            </a:r>
            <a:endParaRPr lang="fr-FR" dirty="0"/>
          </a:p>
        </p:txBody>
      </p:sp>
      <p:sp>
        <p:nvSpPr>
          <p:cNvPr id="3" name="Rectangle 2"/>
          <p:cNvSpPr/>
          <p:nvPr/>
        </p:nvSpPr>
        <p:spPr>
          <a:xfrm>
            <a:off x="251520" y="3573016"/>
            <a:ext cx="8496944" cy="28803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622477"/>
            <a:ext cx="6127750" cy="1630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59532" y="2564904"/>
            <a:ext cx="8280920" cy="2246769"/>
          </a:xfrm>
          <a:prstGeom prst="rect">
            <a:avLst/>
          </a:prstGeom>
        </p:spPr>
        <p:txBody>
          <a:bodyPr wrap="square">
            <a:spAutoFit/>
          </a:bodyPr>
          <a:lstStyle/>
          <a:p>
            <a:r>
              <a:rPr lang="fr-FR" sz="2000" dirty="0"/>
              <a:t>27) En vous référant au tableau 1, laquelle des affirmations suivantes est vraie ?</a:t>
            </a:r>
          </a:p>
          <a:p>
            <a:r>
              <a:rPr lang="fr-FR" sz="2000" dirty="0"/>
              <a:t>A. Le taux de chômage a augmenté d’environ 0,1% entre juin 2014 et juillet 2014.</a:t>
            </a:r>
          </a:p>
          <a:p>
            <a:r>
              <a:rPr lang="fr-FR" sz="2000" dirty="0"/>
              <a:t>B. Le taux de chômage a baissé d’environ 0,1% entre juin 2014 et juillet 2014.</a:t>
            </a:r>
          </a:p>
          <a:p>
            <a:r>
              <a:rPr lang="fr-FR" sz="2000" dirty="0"/>
              <a:t>C. Le taux de chômage a augmenté d’environ 1% entre juin 2014 et juillet 2014.</a:t>
            </a:r>
          </a:p>
          <a:p>
            <a:r>
              <a:rPr lang="fr-FR" sz="2000" dirty="0"/>
              <a:t>D. Le taux de chômage a baissé d’environ 1% entre juin 2014 et juillet 2014.</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28 </a:t>
            </a:r>
            <a:endParaRPr lang="fr-FR" dirty="0"/>
          </a:p>
        </p:txBody>
      </p:sp>
      <p:sp>
        <p:nvSpPr>
          <p:cNvPr id="3" name="Rectangle 2"/>
          <p:cNvSpPr/>
          <p:nvPr/>
        </p:nvSpPr>
        <p:spPr>
          <a:xfrm>
            <a:off x="260121" y="234888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582341"/>
            <a:ext cx="7992888" cy="3785652"/>
          </a:xfrm>
          <a:prstGeom prst="rect">
            <a:avLst/>
          </a:prstGeom>
        </p:spPr>
        <p:txBody>
          <a:bodyPr wrap="square">
            <a:spAutoFit/>
          </a:bodyPr>
          <a:lstStyle/>
          <a:p>
            <a:r>
              <a:rPr lang="fr-FR" sz="2400" dirty="0"/>
              <a:t>28) A propos du salaire d’efficience, laquelle des affirmations suivantes est vraie ?</a:t>
            </a:r>
          </a:p>
          <a:p>
            <a:r>
              <a:rPr lang="fr-FR" sz="2400" dirty="0"/>
              <a:t>A. Lorsque les entreprises utilisent des salaires d’efficience, cela conduit à augmenter le taux de chômage structurel.</a:t>
            </a:r>
          </a:p>
          <a:p>
            <a:r>
              <a:rPr lang="fr-FR" sz="2400" dirty="0"/>
              <a:t>B. Lorsque les entreprises utilisent des salaires d’efficience, cela conduit à augmenter le taux de chômage conjoncturel.</a:t>
            </a:r>
          </a:p>
          <a:p>
            <a:r>
              <a:rPr lang="fr-FR" sz="2400" dirty="0"/>
              <a:t>C. Lorsque les entreprises utilisent des salaires d’efficience, cela conduit à diminuer le taux de chômage structurel.</a:t>
            </a:r>
          </a:p>
          <a:p>
            <a:r>
              <a:rPr lang="fr-FR" sz="2400" dirty="0"/>
              <a:t>D. Les réponses B et C sont vraies.</a:t>
            </a:r>
          </a:p>
          <a:p>
            <a:r>
              <a:rPr lang="fr-FR" sz="2400" dirty="0"/>
              <a:t>E. Aucune de ces réponses n’est vraie.</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29 </a:t>
            </a:r>
            <a:endParaRPr lang="fr-FR" dirty="0"/>
          </a:p>
        </p:txBody>
      </p:sp>
      <p:sp>
        <p:nvSpPr>
          <p:cNvPr id="3" name="Rectangle 2"/>
          <p:cNvSpPr/>
          <p:nvPr/>
        </p:nvSpPr>
        <p:spPr>
          <a:xfrm>
            <a:off x="251520" y="3933056"/>
            <a:ext cx="8496944" cy="945982"/>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908720"/>
            <a:ext cx="8136904" cy="3970318"/>
          </a:xfrm>
          <a:prstGeom prst="rect">
            <a:avLst/>
          </a:prstGeom>
        </p:spPr>
        <p:txBody>
          <a:bodyPr wrap="square">
            <a:spAutoFit/>
          </a:bodyPr>
          <a:lstStyle/>
          <a:p>
            <a:r>
              <a:rPr lang="fr-FR" sz="2800" dirty="0"/>
              <a:t>29) Dans l’hypothèse où, dans un pays, les salaires seraient au niveau d’équilibre, laquelle des affirmations suivantes est vraie ?</a:t>
            </a:r>
          </a:p>
          <a:p>
            <a:r>
              <a:rPr lang="fr-FR" sz="2800" dirty="0"/>
              <a:t>A. Il n’y aurait aucun chômage dans ce pays.</a:t>
            </a:r>
          </a:p>
          <a:p>
            <a:r>
              <a:rPr lang="fr-FR" sz="2800" dirty="0"/>
              <a:t>B. Il pourrait y avoir du chômage en raison du salaire minimum.</a:t>
            </a:r>
          </a:p>
          <a:p>
            <a:r>
              <a:rPr lang="fr-FR" sz="2800" dirty="0"/>
              <a:t>C. Il pourrait y avoir du chômage structurel.</a:t>
            </a:r>
          </a:p>
          <a:p>
            <a:r>
              <a:rPr lang="fr-FR" sz="2800" dirty="0"/>
              <a:t>D. Il pourrait y avoir du chômage lié à la recherche d’emploi.</a:t>
            </a:r>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30 </a:t>
            </a:r>
            <a:endParaRPr lang="fr-FR" dirty="0"/>
          </a:p>
        </p:txBody>
      </p:sp>
      <p:sp>
        <p:nvSpPr>
          <p:cNvPr id="3" name="Rectangle 2"/>
          <p:cNvSpPr/>
          <p:nvPr/>
        </p:nvSpPr>
        <p:spPr>
          <a:xfrm>
            <a:off x="251520" y="3892992"/>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539552" y="1268760"/>
            <a:ext cx="7920880" cy="3416320"/>
          </a:xfrm>
          <a:prstGeom prst="rect">
            <a:avLst/>
          </a:prstGeom>
        </p:spPr>
        <p:txBody>
          <a:bodyPr wrap="square">
            <a:spAutoFit/>
          </a:bodyPr>
          <a:lstStyle/>
          <a:p>
            <a:r>
              <a:rPr lang="fr-FR" sz="2400" dirty="0"/>
              <a:t>30) </a:t>
            </a:r>
            <a:r>
              <a:rPr lang="fr-CA" sz="2400" dirty="0"/>
              <a:t>Parmi les affirmations suivantes, laquelle est vraie?</a:t>
            </a:r>
            <a:endParaRPr lang="fr-FR" sz="2400" dirty="0"/>
          </a:p>
          <a:p>
            <a:r>
              <a:rPr lang="fr-CA" sz="2400" dirty="0"/>
              <a:t>A. Au Canada, la population en âge de travailler est la population entre 15 et 65 ans.</a:t>
            </a:r>
            <a:endParaRPr lang="fr-FR" sz="2400" dirty="0"/>
          </a:p>
          <a:p>
            <a:r>
              <a:rPr lang="fr-CA" sz="2400" dirty="0"/>
              <a:t>B. Une hausse du taux d’activité entraîne une hausse du taux d’emploi.</a:t>
            </a:r>
            <a:endParaRPr lang="fr-FR" sz="2400" dirty="0"/>
          </a:p>
          <a:p>
            <a:r>
              <a:rPr lang="fr-CA" sz="2400" dirty="0"/>
              <a:t>C. Le taux de chômage se mesure en rapportant le nombre de chômeurs au nombre de gens qui ont un emploi.</a:t>
            </a:r>
            <a:endParaRPr lang="fr-FR" sz="2400" dirty="0"/>
          </a:p>
          <a:p>
            <a:r>
              <a:rPr lang="fr-CA" sz="2400" dirty="0"/>
              <a:t>D. Une augmentation des emplois peut entraîner, dans un premier temps, une hausse du taux de chômage.</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31 </a:t>
            </a:r>
            <a:endParaRPr lang="fr-FR" dirty="0"/>
          </a:p>
        </p:txBody>
      </p:sp>
      <p:sp>
        <p:nvSpPr>
          <p:cNvPr id="3" name="Rectangle 2"/>
          <p:cNvSpPr/>
          <p:nvPr/>
        </p:nvSpPr>
        <p:spPr>
          <a:xfrm>
            <a:off x="251520" y="342900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67544" y="620688"/>
            <a:ext cx="8064896" cy="4524315"/>
          </a:xfrm>
          <a:prstGeom prst="rect">
            <a:avLst/>
          </a:prstGeom>
        </p:spPr>
        <p:txBody>
          <a:bodyPr wrap="square">
            <a:spAutoFit/>
          </a:bodyPr>
          <a:lstStyle/>
          <a:p>
            <a:r>
              <a:rPr lang="fr-CA" dirty="0"/>
              <a:t>31) Premier fait : certaines personnes employées ou qui ne font pas un effort considérable pour trouver un emploi sont enregistrées comme étant en chômage par Statistiques Canada. </a:t>
            </a:r>
            <a:br>
              <a:rPr lang="fr-CA" dirty="0"/>
            </a:br>
            <a:r>
              <a:rPr lang="fr-CA" dirty="0"/>
              <a:t>Deuxième fait : certaines personnes qui voudraient trouver du travail n’apparaissent pas dans la population active parce qu’elles ont été découragées de rechercher activement un travail.</a:t>
            </a:r>
            <a:endParaRPr lang="fr-FR" dirty="0"/>
          </a:p>
          <a:p>
            <a:r>
              <a:rPr lang="fr-CA" dirty="0"/>
              <a:t>A. Les deux faits, le premier et le deuxième, ont tendance à rendre le taux de chômage comptabilisé inférieur au taux de chômage réel.</a:t>
            </a:r>
            <a:endParaRPr lang="fr-FR" dirty="0"/>
          </a:p>
          <a:p>
            <a:r>
              <a:rPr lang="fr-CA" dirty="0"/>
              <a:t>B. Les deux faits, le premier et le deuxième, ont tendance à rendre le taux de chômage comptabilisé supérieur au taux de chômage réel.</a:t>
            </a:r>
            <a:endParaRPr lang="fr-FR" dirty="0"/>
          </a:p>
          <a:p>
            <a:r>
              <a:rPr lang="fr-CA" dirty="0"/>
              <a:t>C. Le premier fait tend à rendre le taux de chômage comptabilisé supérieur au taux de chômage réel. Le deuxième fait tend à rendre le taux de chômage comptabilisé inférieur au taux de chômage réel.</a:t>
            </a:r>
            <a:endParaRPr lang="fr-FR" dirty="0"/>
          </a:p>
          <a:p>
            <a:r>
              <a:rPr lang="fr-CA" dirty="0"/>
              <a:t>D. Le premier fait tend à rendre le taux de chômage comptabilisé inférieur au taux de chômage réel. Le deuxième fait tend à rendre le taux de chômage comptabilisé supérieur au taux de chômage réel.</a:t>
            </a:r>
            <a:endParaRPr lang="fr-FR"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32</a:t>
            </a:r>
            <a:endParaRPr lang="fr-FR" dirty="0"/>
          </a:p>
        </p:txBody>
      </p:sp>
      <p:sp>
        <p:nvSpPr>
          <p:cNvPr id="3" name="Rectangle 2"/>
          <p:cNvSpPr/>
          <p:nvPr/>
        </p:nvSpPr>
        <p:spPr>
          <a:xfrm>
            <a:off x="395536" y="455964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83568" y="1196752"/>
            <a:ext cx="7632848" cy="4154984"/>
          </a:xfrm>
          <a:prstGeom prst="rect">
            <a:avLst/>
          </a:prstGeom>
        </p:spPr>
        <p:txBody>
          <a:bodyPr wrap="square">
            <a:spAutoFit/>
          </a:bodyPr>
          <a:lstStyle/>
          <a:p>
            <a:r>
              <a:rPr lang="fr-CA" sz="2400" dirty="0"/>
              <a:t>32) Selon le manuel, parmi les raisons suivantes, laquelle explique pourquoi il y a du chômage sur le marché du travail ?</a:t>
            </a:r>
            <a:endParaRPr lang="fr-FR" sz="2400" dirty="0"/>
          </a:p>
          <a:p>
            <a:r>
              <a:rPr lang="fr-CA" sz="2400" dirty="0"/>
              <a:t>A. Les dépenses pour acquérir du capital technique sont insuffisantes. </a:t>
            </a:r>
            <a:endParaRPr lang="fr-FR" sz="2400" dirty="0"/>
          </a:p>
          <a:p>
            <a:r>
              <a:rPr lang="fr-CA" sz="2400" dirty="0"/>
              <a:t>B. Il y a une demande excédentaire de main d’œuvre de la part des entreprises.</a:t>
            </a:r>
            <a:endParaRPr lang="fr-FR" sz="2400" dirty="0"/>
          </a:p>
          <a:p>
            <a:r>
              <a:rPr lang="fr-CA" sz="2400" dirty="0"/>
              <a:t>C. Les salaires sont flexibles et s’ajustent toujours vers leur équilibre.</a:t>
            </a:r>
            <a:endParaRPr lang="fr-FR" sz="2400" dirty="0"/>
          </a:p>
          <a:p>
            <a:r>
              <a:rPr lang="fr-CA" sz="2400" dirty="0"/>
              <a:t>D. Les salaires sur le marché sont parfois à un niveau au-dessus du niveau d’équilibre. </a:t>
            </a:r>
            <a:endParaRPr lang="fr-FR" sz="24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33</a:t>
            </a:r>
            <a:endParaRPr lang="fr-FR" dirty="0"/>
          </a:p>
        </p:txBody>
      </p:sp>
      <p:sp>
        <p:nvSpPr>
          <p:cNvPr id="3" name="Rectangle 2"/>
          <p:cNvSpPr/>
          <p:nvPr/>
        </p:nvSpPr>
        <p:spPr>
          <a:xfrm>
            <a:off x="251520" y="2060848"/>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395536" y="1124744"/>
            <a:ext cx="8208912" cy="4401205"/>
          </a:xfrm>
          <a:prstGeom prst="rect">
            <a:avLst/>
          </a:prstGeom>
        </p:spPr>
        <p:txBody>
          <a:bodyPr wrap="square">
            <a:spAutoFit/>
          </a:bodyPr>
          <a:lstStyle/>
          <a:p>
            <a:r>
              <a:rPr lang="fr-CA" sz="2800" dirty="0"/>
              <a:t>33) Si le taux de chômage observé à un moment donné est égal au taux de chômage naturel, alors :</a:t>
            </a:r>
            <a:endParaRPr lang="fr-FR" sz="2800" dirty="0"/>
          </a:p>
          <a:p>
            <a:r>
              <a:rPr lang="fr-CA" sz="2800" dirty="0"/>
              <a:t>A. il y a à la fois, du chômage frictionnel et du chômage structurel.</a:t>
            </a:r>
            <a:endParaRPr lang="fr-FR" sz="2800" dirty="0"/>
          </a:p>
          <a:p>
            <a:r>
              <a:rPr lang="fr-CA" sz="2800" dirty="0"/>
              <a:t>B. il n’y a ni chômage frictionnel, ni chômage structurel.</a:t>
            </a:r>
            <a:endParaRPr lang="fr-FR" sz="2800" dirty="0"/>
          </a:p>
          <a:p>
            <a:r>
              <a:rPr lang="fr-CA" sz="2800" dirty="0"/>
              <a:t>C. le chômage observé est surtout composé de chômage conjoncturel. </a:t>
            </a:r>
            <a:endParaRPr lang="fr-FR" sz="2800" dirty="0"/>
          </a:p>
          <a:p>
            <a:r>
              <a:rPr lang="fr-CA" sz="2800" dirty="0"/>
              <a:t>D. il est absolument impossible que le taux de chômage puisse baisser davantage.</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762000" y="5301208"/>
            <a:ext cx="6781800" cy="870992"/>
          </a:xfrm>
        </p:spPr>
        <p:txBody>
          <a:bodyPr>
            <a:normAutofit fontScale="90000"/>
          </a:bodyPr>
          <a:lstStyle/>
          <a:p>
            <a:r>
              <a:rPr lang="fr-FR" dirty="0" smtClean="0"/>
              <a:t>Question 34</a:t>
            </a:r>
            <a:endParaRPr lang="fr-FR" dirty="0"/>
          </a:p>
        </p:txBody>
      </p:sp>
      <p:sp>
        <p:nvSpPr>
          <p:cNvPr id="3" name="Rectangle 2"/>
          <p:cNvSpPr/>
          <p:nvPr/>
        </p:nvSpPr>
        <p:spPr>
          <a:xfrm>
            <a:off x="251520" y="3068960"/>
            <a:ext cx="8496944" cy="792088"/>
          </a:xfrm>
          <a:prstGeom prst="rect">
            <a:avLst/>
          </a:prstGeom>
          <a:noFill/>
          <a:ln>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643002" y="1700808"/>
            <a:ext cx="7920880" cy="3108543"/>
          </a:xfrm>
          <a:prstGeom prst="rect">
            <a:avLst/>
          </a:prstGeom>
        </p:spPr>
        <p:txBody>
          <a:bodyPr wrap="square">
            <a:spAutoFit/>
          </a:bodyPr>
          <a:lstStyle/>
          <a:p>
            <a:r>
              <a:rPr lang="fr-CA" sz="2800" dirty="0"/>
              <a:t>34) On appelle salaire de réservation :</a:t>
            </a:r>
            <a:endParaRPr lang="fr-FR" sz="2800" dirty="0"/>
          </a:p>
          <a:p>
            <a:r>
              <a:rPr lang="fr-CA" sz="2800" dirty="0"/>
              <a:t>A. le salaire au-delà duquel les entreprises n’embauchent plus.</a:t>
            </a:r>
            <a:endParaRPr lang="fr-FR" sz="2800" dirty="0"/>
          </a:p>
          <a:p>
            <a:r>
              <a:rPr lang="fr-CA" sz="2800" dirty="0"/>
              <a:t>B. le salaire en deçà duquel un salarié n’accepte pas de travailler.</a:t>
            </a:r>
            <a:endParaRPr lang="fr-FR" sz="2800" dirty="0"/>
          </a:p>
          <a:p>
            <a:r>
              <a:rPr lang="fr-CA" sz="2800" dirty="0"/>
              <a:t>C. le salaire minimum fixé par les gouvernements.</a:t>
            </a:r>
            <a:endParaRPr lang="fr-FR" sz="2800" dirty="0"/>
          </a:p>
          <a:p>
            <a:r>
              <a:rPr lang="fr-CA" sz="2800" dirty="0"/>
              <a:t>D. les indemnités de chômage.</a:t>
            </a:r>
            <a:endParaRPr lang="fr-FR" sz="2800" dirty="0"/>
          </a:p>
        </p:txBody>
      </p:sp>
    </p:spTree>
    <p:extLst>
      <p:ext uri="{BB962C8B-B14F-4D97-AF65-F5344CB8AC3E}">
        <p14:creationId xmlns:p14="http://schemas.microsoft.com/office/powerpoint/2010/main" val="38356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65</TotalTime>
  <Words>145</Words>
  <Application>Microsoft Office PowerPoint</Application>
  <PresentationFormat>Affichage à l'écran (4:3)</PresentationFormat>
  <Paragraphs>219</Paragraphs>
  <Slides>35</Slides>
  <Notes>0</Notes>
  <HiddenSlides>0</HiddenSlides>
  <MMClips>0</MMClips>
  <ScaleCrop>false</ScaleCrop>
  <HeadingPairs>
    <vt:vector size="4" baseType="variant">
      <vt:variant>
        <vt:lpstr>Thème</vt:lpstr>
      </vt:variant>
      <vt:variant>
        <vt:i4>1</vt:i4>
      </vt:variant>
      <vt:variant>
        <vt:lpstr>Titres des diapositives</vt:lpstr>
      </vt:variant>
      <vt:variant>
        <vt:i4>35</vt:i4>
      </vt:variant>
    </vt:vector>
  </HeadingPairs>
  <TitlesOfParts>
    <vt:vector size="36" baseType="lpstr">
      <vt:lpstr>NewsPrint</vt:lpstr>
      <vt:lpstr>Corrigé examen 2</vt:lpstr>
      <vt:lpstr>Question 1 </vt:lpstr>
      <vt:lpstr>Question 2 </vt:lpstr>
      <vt:lpstr>Question 3 </vt:lpstr>
      <vt:lpstr>Question 4 </vt:lpstr>
      <vt:lpstr>Question 5 </vt:lpstr>
      <vt:lpstr>Question 6 </vt:lpstr>
      <vt:lpstr>Question 7 </vt:lpstr>
      <vt:lpstr>Question 8 </vt:lpstr>
      <vt:lpstr>Question 9 </vt:lpstr>
      <vt:lpstr>Question 10 </vt:lpstr>
      <vt:lpstr>Question 11 </vt:lpstr>
      <vt:lpstr>Question 12 </vt:lpstr>
      <vt:lpstr>Question 13 </vt:lpstr>
      <vt:lpstr>Question 14 </vt:lpstr>
      <vt:lpstr>Question 15 </vt:lpstr>
      <vt:lpstr>Question 16 </vt:lpstr>
      <vt:lpstr>Question 17 </vt:lpstr>
      <vt:lpstr>Question 18 </vt:lpstr>
      <vt:lpstr>Question 19 </vt:lpstr>
      <vt:lpstr>Question 20 </vt:lpstr>
      <vt:lpstr>Question 21 </vt:lpstr>
      <vt:lpstr>Question 22 </vt:lpstr>
      <vt:lpstr>Question 23 </vt:lpstr>
      <vt:lpstr>Question 24 </vt:lpstr>
      <vt:lpstr>Question 25 </vt:lpstr>
      <vt:lpstr>Question 26 </vt:lpstr>
      <vt:lpstr>Question 27 </vt:lpstr>
      <vt:lpstr>Question 28 </vt:lpstr>
      <vt:lpstr>Question 29 </vt:lpstr>
      <vt:lpstr>Question 30 </vt:lpstr>
      <vt:lpstr>Question 31 </vt:lpstr>
      <vt:lpstr>Question 32</vt:lpstr>
      <vt:lpstr>Question 33</vt:lpstr>
      <vt:lpstr>Question 34</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Corrigé examen 1</dc:title>
  <dc:creator>EMIN</dc:creator>
  <cp:lastModifiedBy>EMIN</cp:lastModifiedBy>
  <cp:revision>11</cp:revision>
  <dcterms:created xsi:type="dcterms:W3CDTF">2014-10-20T14:36:28Z</dcterms:created>
  <dcterms:modified xsi:type="dcterms:W3CDTF">2014-11-19T15:02:50Z</dcterms:modified>
</cp:coreProperties>
</file>