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93" r:id="rId2"/>
    <p:sldId id="294" r:id="rId3"/>
    <p:sldId id="320" r:id="rId4"/>
    <p:sldId id="321" r:id="rId5"/>
    <p:sldId id="296" r:id="rId6"/>
    <p:sldId id="297" r:id="rId7"/>
    <p:sldId id="298" r:id="rId8"/>
    <p:sldId id="299" r:id="rId9"/>
    <p:sldId id="322" r:id="rId10"/>
    <p:sldId id="300" r:id="rId11"/>
    <p:sldId id="301" r:id="rId12"/>
    <p:sldId id="302" r:id="rId13"/>
    <p:sldId id="303" r:id="rId14"/>
    <p:sldId id="304" r:id="rId15"/>
    <p:sldId id="305" r:id="rId16"/>
    <p:sldId id="306" r:id="rId17"/>
    <p:sldId id="307" r:id="rId18"/>
    <p:sldId id="308" r:id="rId19"/>
    <p:sldId id="309" r:id="rId20"/>
    <p:sldId id="310" r:id="rId21"/>
    <p:sldId id="318" r:id="rId22"/>
    <p:sldId id="319" r:id="rId23"/>
    <p:sldId id="324" r:id="rId24"/>
    <p:sldId id="311" r:id="rId25"/>
    <p:sldId id="312" r:id="rId26"/>
    <p:sldId id="313" r:id="rId27"/>
    <p:sldId id="323" r:id="rId2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8970" autoAdjust="0"/>
  </p:normalViewPr>
  <p:slideViewPr>
    <p:cSldViewPr>
      <p:cViewPr>
        <p:scale>
          <a:sx n="66" d="100"/>
          <a:sy n="66" d="100"/>
        </p:scale>
        <p:origin x="-1506" y="-4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253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AF89AD3-9C34-47AF-93FB-4991D52A4327}" type="slidenum">
              <a:rPr lang="en-US"/>
              <a:pPr/>
              <a:t>‹#›</a:t>
            </a:fld>
            <a:endParaRPr lang="en-US"/>
          </a:p>
        </p:txBody>
      </p:sp>
    </p:spTree>
    <p:extLst>
      <p:ext uri="{BB962C8B-B14F-4D97-AF65-F5344CB8AC3E}">
        <p14:creationId xmlns:p14="http://schemas.microsoft.com/office/powerpoint/2010/main" val="27515452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168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16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68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168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168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F719470-E428-4212-834E-F709AC5AE8F7}" type="slidenum">
              <a:rPr lang="en-US"/>
              <a:pPr/>
              <a:t>‹#›</a:t>
            </a:fld>
            <a:endParaRPr lang="en-US"/>
          </a:p>
        </p:txBody>
      </p:sp>
    </p:spTree>
    <p:extLst>
      <p:ext uri="{BB962C8B-B14F-4D97-AF65-F5344CB8AC3E}">
        <p14:creationId xmlns:p14="http://schemas.microsoft.com/office/powerpoint/2010/main" val="4463910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4A7E7D-5825-46FF-B0DC-E39486ABAEC1}" type="slidenum">
              <a:rPr lang="en-US"/>
              <a:pPr/>
              <a:t>1</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dirty="0" smtClean="0"/>
              <a:t>We will look at how</a:t>
            </a:r>
            <a:r>
              <a:rPr lang="en-US" baseline="0" dirty="0" smtClean="0"/>
              <a:t> genes regulate others and how it is represented schematically.</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product of gene A will stimulate (arrow)  </a:t>
            </a:r>
            <a:r>
              <a:rPr lang="en-US" dirty="0" err="1" smtClean="0"/>
              <a:t>expresscion</a:t>
            </a:r>
            <a:r>
              <a:rPr lang="en-US" dirty="0" smtClean="0"/>
              <a:t> of gene B. when the line is blocked</a:t>
            </a:r>
            <a:r>
              <a:rPr lang="en-US" baseline="0" dirty="0" smtClean="0"/>
              <a:t> by a horizontal line it represses gene b. and the circular arrows/ blocked lines refer to positive and negative feedback control.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a:t>
            </a:fld>
            <a:endParaRPr lang="en-US"/>
          </a:p>
        </p:txBody>
      </p:sp>
    </p:spTree>
    <p:extLst>
      <p:ext uri="{BB962C8B-B14F-4D97-AF65-F5344CB8AC3E}">
        <p14:creationId xmlns:p14="http://schemas.microsoft.com/office/powerpoint/2010/main" val="2287830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573050-04EA-459E-9C38-051F6C88F848}" type="slidenum">
              <a:rPr lang="en-US" smtClean="0"/>
              <a:pPr/>
              <a:t>3</a:t>
            </a:fld>
            <a:endParaRPr lang="en-US"/>
          </a:p>
        </p:txBody>
      </p:sp>
    </p:spTree>
    <p:extLst>
      <p:ext uri="{BB962C8B-B14F-4D97-AF65-F5344CB8AC3E}">
        <p14:creationId xmlns:p14="http://schemas.microsoft.com/office/powerpoint/2010/main" val="621239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F719470-E428-4212-834E-F709AC5AE8F7}" type="slidenum">
              <a:rPr lang="en-US" smtClean="0"/>
              <a:pPr/>
              <a:t>4</a:t>
            </a:fld>
            <a:endParaRPr lang="en-US"/>
          </a:p>
        </p:txBody>
      </p:sp>
    </p:spTree>
    <p:extLst>
      <p:ext uri="{BB962C8B-B14F-4D97-AF65-F5344CB8AC3E}">
        <p14:creationId xmlns:p14="http://schemas.microsoft.com/office/powerpoint/2010/main" val="39285513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Logical</a:t>
            </a:r>
            <a:r>
              <a:rPr lang="en-US" baseline="0" dirty="0" smtClean="0"/>
              <a:t> gates: </a:t>
            </a:r>
          </a:p>
          <a:p>
            <a:r>
              <a:rPr lang="en-US" baseline="0" dirty="0" err="1" smtClean="0"/>
              <a:t>AND:if</a:t>
            </a:r>
            <a:r>
              <a:rPr lang="en-US" baseline="0" dirty="0" smtClean="0"/>
              <a:t> you have two inputs then u need both </a:t>
            </a:r>
            <a:r>
              <a:rPr lang="en-US" baseline="0" dirty="0" err="1" smtClean="0"/>
              <a:t>imputs</a:t>
            </a:r>
            <a:r>
              <a:rPr lang="en-US" baseline="0" dirty="0" smtClean="0"/>
              <a:t> A and B </a:t>
            </a:r>
            <a:r>
              <a:rPr lang="en-US" baseline="0" dirty="0" err="1" smtClean="0"/>
              <a:t>inorder</a:t>
            </a:r>
            <a:r>
              <a:rPr lang="en-US" baseline="0" dirty="0" smtClean="0"/>
              <a:t> to get the output. </a:t>
            </a:r>
          </a:p>
          <a:p>
            <a:r>
              <a:rPr lang="en-US" baseline="0" dirty="0" smtClean="0"/>
              <a:t>OR: u need either A or B to get output.</a:t>
            </a:r>
          </a:p>
          <a:p>
            <a:r>
              <a:rPr lang="en-US" baseline="0" dirty="0" smtClean="0"/>
              <a:t>NOT: you must not have A input to get output. </a:t>
            </a:r>
          </a:p>
          <a:p>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5</a:t>
            </a:fld>
            <a:endParaRPr lang="en-US"/>
          </a:p>
        </p:txBody>
      </p:sp>
    </p:spTree>
    <p:extLst>
      <p:ext uri="{BB962C8B-B14F-4D97-AF65-F5344CB8AC3E}">
        <p14:creationId xmlns:p14="http://schemas.microsoft.com/office/powerpoint/2010/main" val="31673398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Example lac operon. </a:t>
            </a:r>
          </a:p>
          <a:p>
            <a:r>
              <a:rPr lang="en-US" dirty="0" smtClean="0"/>
              <a:t>Output is transcription of operon, input is the presence or absence of CAP protein and lac</a:t>
            </a:r>
            <a:r>
              <a:rPr lang="en-US" baseline="0" dirty="0" smtClean="0"/>
              <a:t> repressor. </a:t>
            </a:r>
          </a:p>
          <a:p>
            <a:r>
              <a:rPr lang="en-US" baseline="0" dirty="0" smtClean="0"/>
              <a:t>In order for operon to function need to have presence of CAP and absence (NOT GATE) of lac repressor so these two conditions must be met and hence the AND gate.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E78C2B5D-BE1A-CB48-AAB0-6E9B0CBE0C1E}" type="slidenum">
              <a:rPr lang="en-US" smtClean="0"/>
              <a:t>6</a:t>
            </a:fld>
            <a:endParaRPr lang="en-US"/>
          </a:p>
        </p:txBody>
      </p:sp>
    </p:spTree>
    <p:extLst>
      <p:ext uri="{BB962C8B-B14F-4D97-AF65-F5344CB8AC3E}">
        <p14:creationId xmlns:p14="http://schemas.microsoft.com/office/powerpoint/2010/main" val="26026930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8C2B5D-BE1A-CB48-AAB0-6E9B0CBE0C1E}" type="slidenum">
              <a:rPr lang="en-US" smtClean="0"/>
              <a:t>7</a:t>
            </a:fld>
            <a:endParaRPr lang="en-US"/>
          </a:p>
        </p:txBody>
      </p:sp>
    </p:spTree>
    <p:extLst>
      <p:ext uri="{BB962C8B-B14F-4D97-AF65-F5344CB8AC3E}">
        <p14:creationId xmlns:p14="http://schemas.microsoft.com/office/powerpoint/2010/main" val="1111073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78C2B5D-BE1A-CB48-AAB0-6E9B0CBE0C1E}" type="slidenum">
              <a:rPr lang="en-US" smtClean="0"/>
              <a:t>8</a:t>
            </a:fld>
            <a:endParaRPr lang="en-US"/>
          </a:p>
        </p:txBody>
      </p:sp>
    </p:spTree>
    <p:extLst>
      <p:ext uri="{BB962C8B-B14F-4D97-AF65-F5344CB8AC3E}">
        <p14:creationId xmlns:p14="http://schemas.microsoft.com/office/powerpoint/2010/main" val="4062136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triggers</a:t>
            </a:r>
            <a:r>
              <a:rPr lang="en-US" baseline="0" dirty="0" smtClean="0"/>
              <a:t> for this; u need presence of high concentrations of </a:t>
            </a:r>
            <a:r>
              <a:rPr lang="en-US" baseline="0" dirty="0" err="1" smtClean="0"/>
              <a:t>cAMP</a:t>
            </a:r>
            <a:r>
              <a:rPr lang="en-US" baseline="0" dirty="0" smtClean="0"/>
              <a:t> for binding of CAP and presence of lactose to detach repressor.</a:t>
            </a:r>
            <a:endParaRPr lang="en-US" dirty="0"/>
          </a:p>
        </p:txBody>
      </p:sp>
      <p:sp>
        <p:nvSpPr>
          <p:cNvPr id="4" name="Slide Number Placeholder 3"/>
          <p:cNvSpPr>
            <a:spLocks noGrp="1"/>
          </p:cNvSpPr>
          <p:nvPr>
            <p:ph type="sldNum" sz="quarter" idx="10"/>
          </p:nvPr>
        </p:nvSpPr>
        <p:spPr/>
        <p:txBody>
          <a:bodyPr/>
          <a:lstStyle/>
          <a:p>
            <a:fld id="{02573050-04EA-459E-9C38-051F6C88F848}" type="slidenum">
              <a:rPr lang="en-US" smtClean="0"/>
              <a:pPr/>
              <a:t>9</a:t>
            </a:fld>
            <a:endParaRPr lang="en-US"/>
          </a:p>
        </p:txBody>
      </p:sp>
    </p:spTree>
    <p:extLst>
      <p:ext uri="{BB962C8B-B14F-4D97-AF65-F5344CB8AC3E}">
        <p14:creationId xmlns:p14="http://schemas.microsoft.com/office/powerpoint/2010/main" val="3794933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78C2B5D-BE1A-CB48-AAB0-6E9B0CBE0C1E}" type="slidenum">
              <a:rPr lang="en-US" smtClean="0"/>
              <a:t>10</a:t>
            </a:fld>
            <a:endParaRPr lang="en-US"/>
          </a:p>
        </p:txBody>
      </p:sp>
    </p:spTree>
    <p:extLst>
      <p:ext uri="{BB962C8B-B14F-4D97-AF65-F5344CB8AC3E}">
        <p14:creationId xmlns:p14="http://schemas.microsoft.com/office/powerpoint/2010/main" val="2615815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a:t>
            </a:r>
            <a:r>
              <a:rPr lang="en-US" baseline="0" dirty="0" smtClean="0"/>
              <a:t> way of showing this is shown here:</a:t>
            </a:r>
            <a:br>
              <a:rPr lang="en-US" baseline="0" dirty="0" smtClean="0"/>
            </a:br>
            <a:r>
              <a:rPr lang="en-US" dirty="0" smtClean="0"/>
              <a:t>The presence of CAP bound to </a:t>
            </a:r>
            <a:r>
              <a:rPr lang="en-US" dirty="0" err="1" smtClean="0"/>
              <a:t>cAMP</a:t>
            </a:r>
            <a:r>
              <a:rPr lang="en-US" baseline="0" dirty="0" smtClean="0"/>
              <a:t> and absence of Lac I for AND gate to be </a:t>
            </a:r>
            <a:r>
              <a:rPr lang="en-US" baseline="0" dirty="0" err="1" smtClean="0"/>
              <a:t>fullfilled</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11</a:t>
            </a:fld>
            <a:endParaRPr lang="en-US"/>
          </a:p>
        </p:txBody>
      </p:sp>
    </p:spTree>
    <p:extLst>
      <p:ext uri="{BB962C8B-B14F-4D97-AF65-F5344CB8AC3E}">
        <p14:creationId xmlns:p14="http://schemas.microsoft.com/office/powerpoint/2010/main" val="3979571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will see example for this today.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12</a:t>
            </a:fld>
            <a:endParaRPr lang="en-US"/>
          </a:p>
        </p:txBody>
      </p:sp>
    </p:spTree>
    <p:extLst>
      <p:ext uri="{BB962C8B-B14F-4D97-AF65-F5344CB8AC3E}">
        <p14:creationId xmlns:p14="http://schemas.microsoft.com/office/powerpoint/2010/main" val="2963920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how a positive feedback loop can be useful, lets say you have a cell and there’s a gene regulated by </a:t>
            </a:r>
            <a:r>
              <a:rPr lang="en-US" dirty="0" err="1" smtClean="0"/>
              <a:t>by</a:t>
            </a:r>
            <a:r>
              <a:rPr lang="en-US" dirty="0" smtClean="0"/>
              <a:t> the A regulator and these genes are important for this cell</a:t>
            </a:r>
            <a:r>
              <a:rPr lang="en-US" baseline="0" dirty="0" smtClean="0"/>
              <a:t> to adopt a certain physiology and at the beginning protein A is not made because it needs a trigger. So there is a transient signal that triggers expression of A but because this protein </a:t>
            </a:r>
            <a:r>
              <a:rPr lang="en-US" baseline="0" dirty="0" err="1" smtClean="0"/>
              <a:t>autoregulates</a:t>
            </a:r>
            <a:r>
              <a:rPr lang="en-US" baseline="0" dirty="0" smtClean="0"/>
              <a:t> (influence positively it’s own expression) once it is made it will bind to regulatory sequences on </a:t>
            </a:r>
            <a:r>
              <a:rPr lang="en-US" baseline="0" dirty="0" err="1" smtClean="0"/>
              <a:t>dna</a:t>
            </a:r>
            <a:r>
              <a:rPr lang="en-US" baseline="0" dirty="0" smtClean="0"/>
              <a:t> and stimulate it’s own expression and once this cell divides there will be enough A proteins in the cell to perpetuate its own self.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13</a:t>
            </a:fld>
            <a:endParaRPr lang="en-US"/>
          </a:p>
        </p:txBody>
      </p:sp>
    </p:spTree>
    <p:extLst>
      <p:ext uri="{BB962C8B-B14F-4D97-AF65-F5344CB8AC3E}">
        <p14:creationId xmlns:p14="http://schemas.microsoft.com/office/powerpoint/2010/main" val="17059601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feed forward loop</a:t>
            </a:r>
            <a:r>
              <a:rPr lang="en-US" baseline="0" dirty="0" smtClean="0"/>
              <a:t> and there are two ways to represent it, shown here. In order for C to be expressed u need to have the </a:t>
            </a:r>
            <a:r>
              <a:rPr lang="en-US" baseline="0" dirty="0" err="1" smtClean="0"/>
              <a:t>presenc</a:t>
            </a:r>
            <a:r>
              <a:rPr lang="en-US" baseline="0" dirty="0" smtClean="0"/>
              <a:t> of both A and B but A is also a positive regulator of B. </a:t>
            </a:r>
          </a:p>
          <a:p>
            <a:r>
              <a:rPr lang="en-US" baseline="0" dirty="0" smtClean="0"/>
              <a:t>The </a:t>
            </a:r>
            <a:r>
              <a:rPr lang="en-US" baseline="0" dirty="0" err="1" smtClean="0"/>
              <a:t>othere</a:t>
            </a:r>
            <a:r>
              <a:rPr lang="en-US" baseline="0" dirty="0" smtClean="0"/>
              <a:t> </a:t>
            </a:r>
            <a:r>
              <a:rPr lang="en-US" baseline="0" dirty="0" err="1" smtClean="0"/>
              <a:t>diagream</a:t>
            </a:r>
            <a:r>
              <a:rPr lang="en-US" baseline="0" dirty="0" smtClean="0"/>
              <a:t> shows the same for z. </a:t>
            </a:r>
          </a:p>
          <a:p>
            <a:r>
              <a:rPr lang="en-US" baseline="0" dirty="0" smtClean="0"/>
              <a:t>This is useful to distinguish between the trigger that originally stimulates expression of  A  and an accidental input from noise.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14</a:t>
            </a:fld>
            <a:endParaRPr lang="en-US"/>
          </a:p>
        </p:txBody>
      </p:sp>
    </p:spTree>
    <p:extLst>
      <p:ext uri="{BB962C8B-B14F-4D97-AF65-F5344CB8AC3E}">
        <p14:creationId xmlns:p14="http://schemas.microsoft.com/office/powerpoint/2010/main" val="19608228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example here we have two scenarios:</a:t>
            </a:r>
            <a:r>
              <a:rPr lang="en-US" baseline="0" dirty="0" smtClean="0"/>
              <a:t> in the first one the input is short transient hence there is no output but in the second case the </a:t>
            </a:r>
            <a:r>
              <a:rPr lang="en-US" baseline="0" dirty="0" err="1" smtClean="0"/>
              <a:t>imput</a:t>
            </a:r>
            <a:r>
              <a:rPr lang="en-US" baseline="0" dirty="0" smtClean="0"/>
              <a:t> last for a long time hence there is an output because long </a:t>
            </a:r>
            <a:r>
              <a:rPr lang="en-US" baseline="0" dirty="0" err="1" smtClean="0"/>
              <a:t>imput</a:t>
            </a:r>
            <a:r>
              <a:rPr lang="en-US" baseline="0" dirty="0" smtClean="0"/>
              <a:t> stimulates A which stimulates B  and hence Z. but if input is short not enough A is made to stimulate B and then stimulate Z. </a:t>
            </a:r>
          </a:p>
          <a:p>
            <a:r>
              <a:rPr lang="en-US" baseline="0" dirty="0" smtClean="0"/>
              <a:t>This is the general principal.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15</a:t>
            </a:fld>
            <a:endParaRPr lang="en-US"/>
          </a:p>
        </p:txBody>
      </p:sp>
    </p:spTree>
    <p:extLst>
      <p:ext uri="{BB962C8B-B14F-4D97-AF65-F5344CB8AC3E}">
        <p14:creationId xmlns:p14="http://schemas.microsoft.com/office/powerpoint/2010/main" val="3145580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a:t>
            </a:r>
            <a:r>
              <a:rPr lang="en-US" baseline="0" dirty="0" smtClean="0"/>
              <a:t> are two kinds of the feed forward loops we only talked about Coherent forward. The second time is the incoherent </a:t>
            </a:r>
            <a:r>
              <a:rPr lang="en-US" baseline="0" dirty="0" err="1" smtClean="0"/>
              <a:t>fead</a:t>
            </a:r>
            <a:r>
              <a:rPr lang="en-US" baseline="0" dirty="0" smtClean="0"/>
              <a:t> forward, where A stimulates B but B represses C and this is useful if you want the affect to last only a short period of time.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16</a:t>
            </a:fld>
            <a:endParaRPr lang="en-US"/>
          </a:p>
        </p:txBody>
      </p:sp>
    </p:spTree>
    <p:extLst>
      <p:ext uri="{BB962C8B-B14F-4D97-AF65-F5344CB8AC3E}">
        <p14:creationId xmlns:p14="http://schemas.microsoft.com/office/powerpoint/2010/main" val="19608228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Flip – flops</a:t>
            </a:r>
            <a:r>
              <a:rPr lang="en-US" baseline="0" dirty="0" smtClean="0"/>
              <a:t> are circuits where the product of the A gene will repress the B gene and the </a:t>
            </a:r>
            <a:r>
              <a:rPr lang="en-US" baseline="0" dirty="0" err="1" smtClean="0"/>
              <a:t>produc</a:t>
            </a:r>
            <a:r>
              <a:rPr lang="en-US" baseline="0" dirty="0" smtClean="0"/>
              <a:t> to B gene will repress </a:t>
            </a:r>
            <a:r>
              <a:rPr lang="en-US" baseline="0" dirty="0" err="1" smtClean="0"/>
              <a:t>preoducts</a:t>
            </a:r>
            <a:r>
              <a:rPr lang="en-US" baseline="0" dirty="0" smtClean="0"/>
              <a:t> of A genes and these are most useful in </a:t>
            </a:r>
            <a:r>
              <a:rPr lang="en-US" baseline="0" dirty="0" err="1" smtClean="0"/>
              <a:t>bisystems</a:t>
            </a:r>
            <a:r>
              <a:rPr lang="en-US" baseline="0" dirty="0" smtClean="0"/>
              <a:t> such as light switch at home because it is stable over time unless u intervene in the system.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17</a:t>
            </a:fld>
            <a:endParaRPr lang="en-US"/>
          </a:p>
        </p:txBody>
      </p:sp>
    </p:spTree>
    <p:extLst>
      <p:ext uri="{BB962C8B-B14F-4D97-AF65-F5344CB8AC3E}">
        <p14:creationId xmlns:p14="http://schemas.microsoft.com/office/powerpoint/2010/main" val="3082022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 have a trigger, if expression of A is triggered by 1 it</a:t>
            </a:r>
            <a:r>
              <a:rPr lang="en-US" baseline="0" dirty="0" smtClean="0"/>
              <a:t> will lead to repress B the only way to change this is to have trigger 2 trigger expression of B and B will repress expression of A. </a:t>
            </a:r>
            <a:endParaRPr lang="en-US" dirty="0"/>
          </a:p>
        </p:txBody>
      </p:sp>
      <p:sp>
        <p:nvSpPr>
          <p:cNvPr id="4" name="Slide Number Placeholder 3"/>
          <p:cNvSpPr>
            <a:spLocks noGrp="1"/>
          </p:cNvSpPr>
          <p:nvPr>
            <p:ph type="sldNum" sz="quarter" idx="10"/>
          </p:nvPr>
        </p:nvSpPr>
        <p:spPr/>
        <p:txBody>
          <a:bodyPr/>
          <a:lstStyle/>
          <a:p>
            <a:fld id="{E78C2B5D-BE1A-CB48-AAB0-6E9B0CBE0C1E}" type="slidenum">
              <a:rPr lang="en-US" smtClean="0"/>
              <a:t>18</a:t>
            </a:fld>
            <a:endParaRPr lang="en-US"/>
          </a:p>
        </p:txBody>
      </p:sp>
    </p:spTree>
    <p:extLst>
      <p:ext uri="{BB962C8B-B14F-4D97-AF65-F5344CB8AC3E}">
        <p14:creationId xmlns:p14="http://schemas.microsoft.com/office/powerpoint/2010/main" val="24168853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Using such properties people</a:t>
            </a:r>
            <a:r>
              <a:rPr lang="en-US" baseline="0" dirty="0" smtClean="0"/>
              <a:t> have been able to build artificial gene circuits such as here. </a:t>
            </a:r>
          </a:p>
          <a:p>
            <a:r>
              <a:rPr lang="en-US" baseline="0" dirty="0" smtClean="0"/>
              <a:t>Lac I repressor will repress </a:t>
            </a:r>
            <a:r>
              <a:rPr lang="en-US" baseline="0" dirty="0" err="1" smtClean="0"/>
              <a:t>tet</a:t>
            </a:r>
            <a:r>
              <a:rPr lang="en-US" baseline="0" dirty="0" smtClean="0"/>
              <a:t> R and GFP but </a:t>
            </a:r>
            <a:r>
              <a:rPr lang="en-US" baseline="0" dirty="0" err="1" smtClean="0"/>
              <a:t>tet</a:t>
            </a:r>
            <a:r>
              <a:rPr lang="en-US" baseline="0" dirty="0" smtClean="0"/>
              <a:t> R will only repress </a:t>
            </a:r>
            <a:r>
              <a:rPr lang="en-US" baseline="0" dirty="0" err="1" smtClean="0"/>
              <a:t>lacI</a:t>
            </a:r>
            <a:r>
              <a:rPr lang="en-US" baseline="0" dirty="0" smtClean="0"/>
              <a:t>. </a:t>
            </a:r>
          </a:p>
          <a:p>
            <a:r>
              <a:rPr lang="en-US" baseline="0" dirty="0" smtClean="0"/>
              <a:t>IPTG will inhibit activity of lac repressor protein and inhibits the activity of the </a:t>
            </a:r>
            <a:r>
              <a:rPr lang="en-US" baseline="0" dirty="0" err="1" smtClean="0"/>
              <a:t>tet</a:t>
            </a:r>
            <a:r>
              <a:rPr lang="en-US" baseline="0" dirty="0" smtClean="0"/>
              <a:t> repressor; here GFP was off, IPTG blocked activity of lac repressor and hence was not able to repress </a:t>
            </a:r>
            <a:r>
              <a:rPr lang="en-US" baseline="0" dirty="0" err="1" smtClean="0"/>
              <a:t>tet</a:t>
            </a:r>
            <a:r>
              <a:rPr lang="en-US" baseline="0" dirty="0" smtClean="0"/>
              <a:t> R and GFP and hence GFP was expressed and we are able to see the green fluorescence protein.</a:t>
            </a:r>
          </a:p>
          <a:p>
            <a:r>
              <a:rPr lang="en-US" baseline="0" dirty="0" smtClean="0"/>
              <a:t>If u apply </a:t>
            </a:r>
            <a:r>
              <a:rPr lang="en-US" baseline="0" dirty="0" err="1" smtClean="0"/>
              <a:t>anhydrotetracyclin</a:t>
            </a:r>
            <a:r>
              <a:rPr lang="en-US" baseline="0" dirty="0" smtClean="0"/>
              <a:t> it will inhibit </a:t>
            </a:r>
            <a:r>
              <a:rPr lang="en-US" baseline="0" dirty="0" err="1" smtClean="0"/>
              <a:t>tet</a:t>
            </a:r>
            <a:r>
              <a:rPr lang="en-US" baseline="0" dirty="0" smtClean="0"/>
              <a:t> R and hence will no longer be able to repress lac I and hence it is no longer able to express GFP. (make sure of this 35 min). </a:t>
            </a:r>
          </a:p>
        </p:txBody>
      </p:sp>
      <p:sp>
        <p:nvSpPr>
          <p:cNvPr id="4" name="Slide Number Placeholder 3"/>
          <p:cNvSpPr>
            <a:spLocks noGrp="1"/>
          </p:cNvSpPr>
          <p:nvPr>
            <p:ph type="sldNum" sz="quarter" idx="10"/>
          </p:nvPr>
        </p:nvSpPr>
        <p:spPr/>
        <p:txBody>
          <a:bodyPr/>
          <a:lstStyle/>
          <a:p>
            <a:fld id="{2F719470-E428-4212-834E-F709AC5AE8F7}" type="slidenum">
              <a:rPr lang="en-US" smtClean="0"/>
              <a:pPr/>
              <a:t>19</a:t>
            </a:fld>
            <a:endParaRPr lang="en-US"/>
          </a:p>
        </p:txBody>
      </p:sp>
    </p:spTree>
    <p:extLst>
      <p:ext uri="{BB962C8B-B14F-4D97-AF65-F5344CB8AC3E}">
        <p14:creationId xmlns:p14="http://schemas.microsoft.com/office/powerpoint/2010/main" val="38175887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20</a:t>
            </a:fld>
            <a:endParaRPr lang="en-US"/>
          </a:p>
        </p:txBody>
      </p:sp>
    </p:spTree>
    <p:extLst>
      <p:ext uri="{BB962C8B-B14F-4D97-AF65-F5344CB8AC3E}">
        <p14:creationId xmlns:p14="http://schemas.microsoft.com/office/powerpoint/2010/main" val="38175887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Don’t need to remember any of the specifics for this system</a:t>
            </a:r>
            <a:r>
              <a:rPr lang="en-US" baseline="0" dirty="0" smtClean="0"/>
              <a:t> only for understanding.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21</a:t>
            </a:fld>
            <a:endParaRPr lang="en-US"/>
          </a:p>
        </p:txBody>
      </p:sp>
    </p:spTree>
    <p:extLst>
      <p:ext uri="{BB962C8B-B14F-4D97-AF65-F5344CB8AC3E}">
        <p14:creationId xmlns:p14="http://schemas.microsoft.com/office/powerpoint/2010/main" val="14136250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Don’t</a:t>
            </a:r>
            <a:r>
              <a:rPr lang="en-US" baseline="0" dirty="0" smtClean="0"/>
              <a:t> need to remember this. (make sure from prof)</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22</a:t>
            </a:fld>
            <a:endParaRPr lang="en-US"/>
          </a:p>
        </p:txBody>
      </p:sp>
    </p:spTree>
    <p:extLst>
      <p:ext uri="{BB962C8B-B14F-4D97-AF65-F5344CB8AC3E}">
        <p14:creationId xmlns:p14="http://schemas.microsoft.com/office/powerpoint/2010/main" val="8960096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Don’t</a:t>
            </a:r>
            <a:r>
              <a:rPr lang="en-US" baseline="0" dirty="0" smtClean="0"/>
              <a:t> remember this. (make sure from prof)</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23</a:t>
            </a:fld>
            <a:endParaRPr lang="en-US"/>
          </a:p>
        </p:txBody>
      </p:sp>
    </p:spTree>
    <p:extLst>
      <p:ext uri="{BB962C8B-B14F-4D97-AF65-F5344CB8AC3E}">
        <p14:creationId xmlns:p14="http://schemas.microsoft.com/office/powerpoint/2010/main" val="896009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another example of an artificial system that is made in the lab. It used three coding regions for A, B and C. If we start make repressor A it will bind to it’s site and </a:t>
            </a:r>
            <a:r>
              <a:rPr lang="en-US" baseline="0" dirty="0" err="1" smtClean="0"/>
              <a:t>reperess</a:t>
            </a:r>
            <a:r>
              <a:rPr lang="en-US" baseline="0" dirty="0" smtClean="0"/>
              <a:t> B and hence there is nothing to repress expression of C and C will bind and will repress for A and this leads to accumulation of B and so forth…  and so u can predict production of these proteins here.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24</a:t>
            </a:fld>
            <a:endParaRPr lang="en-US"/>
          </a:p>
        </p:txBody>
      </p:sp>
    </p:spTree>
    <p:extLst>
      <p:ext uri="{BB962C8B-B14F-4D97-AF65-F5344CB8AC3E}">
        <p14:creationId xmlns:p14="http://schemas.microsoft.com/office/powerpoint/2010/main" val="36246674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people tried</a:t>
            </a:r>
            <a:r>
              <a:rPr lang="en-US" baseline="0" dirty="0" smtClean="0"/>
              <a:t> to test this is </a:t>
            </a:r>
            <a:r>
              <a:rPr lang="en-US" baseline="0" dirty="0" err="1" smtClean="0"/>
              <a:t>sauw</a:t>
            </a:r>
            <a:r>
              <a:rPr lang="en-US" baseline="0" dirty="0" smtClean="0"/>
              <a:t> what happened and what was obtained is very similar to the predictions.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25</a:t>
            </a:fld>
            <a:endParaRPr lang="en-US"/>
          </a:p>
        </p:txBody>
      </p:sp>
    </p:spTree>
    <p:extLst>
      <p:ext uri="{BB962C8B-B14F-4D97-AF65-F5344CB8AC3E}">
        <p14:creationId xmlns:p14="http://schemas.microsoft.com/office/powerpoint/2010/main" val="3624667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this kind of pattern to be obtained the half lives</a:t>
            </a:r>
            <a:r>
              <a:rPr lang="en-US" baseline="0" dirty="0" smtClean="0"/>
              <a:t> of the proteins have to be within the same order of magnitude. </a:t>
            </a:r>
          </a:p>
          <a:p>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26</a:t>
            </a:fld>
            <a:endParaRPr lang="en-US"/>
          </a:p>
        </p:txBody>
      </p:sp>
    </p:spTree>
    <p:extLst>
      <p:ext uri="{BB962C8B-B14F-4D97-AF65-F5344CB8AC3E}">
        <p14:creationId xmlns:p14="http://schemas.microsoft.com/office/powerpoint/2010/main" val="3624667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reality</a:t>
            </a:r>
            <a:r>
              <a:rPr lang="en-US" baseline="0" dirty="0" smtClean="0"/>
              <a:t> there is a certain amount of noise in gene expression and this can be useful. This noise can be divided into intrinsic and extrinsic noise, intrinsic is due to the fact that these regulatory interactions are not absolute and one way we know about this is we have two different alleles in a cell and we expect both to be expressed but in reality we get one expressed over the other and that’s due to the intrinsic noise in the cell. </a:t>
            </a:r>
          </a:p>
          <a:p>
            <a:endParaRPr lang="en-US" baseline="0" dirty="0" smtClean="0"/>
          </a:p>
          <a:p>
            <a:r>
              <a:rPr lang="en-US" baseline="0" dirty="0" smtClean="0"/>
              <a:t>The noise that is extrinsic will be causing slight changes in the populations of the cell that are supposed to be homogeneous. One example would be where all the cells are equivalent but one cell gets an advantage over the other and is amplified (on previous slides).</a:t>
            </a:r>
          </a:p>
          <a:p>
            <a:endParaRPr lang="en-US" baseline="0" dirty="0" smtClean="0"/>
          </a:p>
          <a:p>
            <a:r>
              <a:rPr lang="en-US" baseline="0" dirty="0" smtClean="0"/>
              <a:t>Noise is not necessarily bad but it can be bad, for example if we have noise that triggers entry into the lytic cycle the cell will dye and there is no going bad. </a:t>
            </a:r>
          </a:p>
          <a:p>
            <a:r>
              <a:rPr lang="en-US" baseline="0" dirty="0" smtClean="0"/>
              <a:t>When a system is resistant to noise we say it </a:t>
            </a:r>
            <a:r>
              <a:rPr lang="en-US" baseline="0" smtClean="0"/>
              <a:t>is robust. </a:t>
            </a:r>
            <a:endParaRPr lang="en-US" dirty="0"/>
          </a:p>
        </p:txBody>
      </p:sp>
      <p:sp>
        <p:nvSpPr>
          <p:cNvPr id="4" name="Slide Number Placeholder 3"/>
          <p:cNvSpPr>
            <a:spLocks noGrp="1"/>
          </p:cNvSpPr>
          <p:nvPr>
            <p:ph type="sldNum" sz="quarter" idx="10"/>
          </p:nvPr>
        </p:nvSpPr>
        <p:spPr/>
        <p:txBody>
          <a:bodyPr/>
          <a:lstStyle/>
          <a:p>
            <a:fld id="{2F719470-E428-4212-834E-F709AC5AE8F7}" type="slidenum">
              <a:rPr lang="en-US" smtClean="0"/>
              <a:pPr/>
              <a:t>27</a:t>
            </a:fld>
            <a:endParaRPr lang="en-US"/>
          </a:p>
        </p:txBody>
      </p:sp>
    </p:spTree>
    <p:extLst>
      <p:ext uri="{BB962C8B-B14F-4D97-AF65-F5344CB8AC3E}">
        <p14:creationId xmlns:p14="http://schemas.microsoft.com/office/powerpoint/2010/main" val="1308227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64ED213-9C96-4C74-AE33-41443CF2F0F8}" type="slidenum">
              <a:rPr lang="en-US"/>
              <a:pPr/>
              <a:t>‹#›</a:t>
            </a:fld>
            <a:endParaRPr lang="en-US"/>
          </a:p>
        </p:txBody>
      </p:sp>
    </p:spTree>
    <p:extLst>
      <p:ext uri="{BB962C8B-B14F-4D97-AF65-F5344CB8AC3E}">
        <p14:creationId xmlns:p14="http://schemas.microsoft.com/office/powerpoint/2010/main" val="2622462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2485DD9-3B2E-43DE-B6AE-DCD5E63F4A8C}" type="slidenum">
              <a:rPr lang="en-US"/>
              <a:pPr/>
              <a:t>‹#›</a:t>
            </a:fld>
            <a:endParaRPr lang="en-US"/>
          </a:p>
        </p:txBody>
      </p:sp>
    </p:spTree>
    <p:extLst>
      <p:ext uri="{BB962C8B-B14F-4D97-AF65-F5344CB8AC3E}">
        <p14:creationId xmlns:p14="http://schemas.microsoft.com/office/powerpoint/2010/main" val="187110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A698AAD-7503-4E73-A41C-BE12DE9BA454}" type="slidenum">
              <a:rPr lang="en-US"/>
              <a:pPr/>
              <a:t>‹#›</a:t>
            </a:fld>
            <a:endParaRPr lang="en-US"/>
          </a:p>
        </p:txBody>
      </p:sp>
    </p:spTree>
    <p:extLst>
      <p:ext uri="{BB962C8B-B14F-4D97-AF65-F5344CB8AC3E}">
        <p14:creationId xmlns:p14="http://schemas.microsoft.com/office/powerpoint/2010/main" val="310342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A255410-D11D-4341-B84C-4F7CE85F839E}" type="slidenum">
              <a:rPr lang="en-US"/>
              <a:pPr/>
              <a:t>‹#›</a:t>
            </a:fld>
            <a:endParaRPr lang="en-US"/>
          </a:p>
        </p:txBody>
      </p:sp>
    </p:spTree>
    <p:extLst>
      <p:ext uri="{BB962C8B-B14F-4D97-AF65-F5344CB8AC3E}">
        <p14:creationId xmlns:p14="http://schemas.microsoft.com/office/powerpoint/2010/main" val="878693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38D6F5C-3D95-4513-BB14-AA15F1C5454E}" type="slidenum">
              <a:rPr lang="en-US"/>
              <a:pPr/>
              <a:t>‹#›</a:t>
            </a:fld>
            <a:endParaRPr lang="en-US"/>
          </a:p>
        </p:txBody>
      </p:sp>
    </p:spTree>
    <p:extLst>
      <p:ext uri="{BB962C8B-B14F-4D97-AF65-F5344CB8AC3E}">
        <p14:creationId xmlns:p14="http://schemas.microsoft.com/office/powerpoint/2010/main" val="2478233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923F04F1-02BD-4AB2-B11B-8610E03675A8}" type="slidenum">
              <a:rPr lang="en-US"/>
              <a:pPr/>
              <a:t>‹#›</a:t>
            </a:fld>
            <a:endParaRPr lang="en-US"/>
          </a:p>
        </p:txBody>
      </p:sp>
    </p:spTree>
    <p:extLst>
      <p:ext uri="{BB962C8B-B14F-4D97-AF65-F5344CB8AC3E}">
        <p14:creationId xmlns:p14="http://schemas.microsoft.com/office/powerpoint/2010/main" val="986181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8CF82EF-40B1-495F-8B56-2740F37F3A77}" type="slidenum">
              <a:rPr lang="en-US"/>
              <a:pPr/>
              <a:t>‹#›</a:t>
            </a:fld>
            <a:endParaRPr lang="en-US"/>
          </a:p>
        </p:txBody>
      </p:sp>
    </p:spTree>
    <p:extLst>
      <p:ext uri="{BB962C8B-B14F-4D97-AF65-F5344CB8AC3E}">
        <p14:creationId xmlns:p14="http://schemas.microsoft.com/office/powerpoint/2010/main" val="3259212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776D5F5-213A-4D0A-9555-E6DE8D5AAABD}" type="slidenum">
              <a:rPr lang="en-US"/>
              <a:pPr/>
              <a:t>‹#›</a:t>
            </a:fld>
            <a:endParaRPr lang="en-US"/>
          </a:p>
        </p:txBody>
      </p:sp>
    </p:spTree>
    <p:extLst>
      <p:ext uri="{BB962C8B-B14F-4D97-AF65-F5344CB8AC3E}">
        <p14:creationId xmlns:p14="http://schemas.microsoft.com/office/powerpoint/2010/main" val="1015553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B2CB189-23CA-4881-8CC9-623D3FD6AFC8}" type="slidenum">
              <a:rPr lang="en-US"/>
              <a:pPr/>
              <a:t>‹#›</a:t>
            </a:fld>
            <a:endParaRPr lang="en-US"/>
          </a:p>
        </p:txBody>
      </p:sp>
    </p:spTree>
    <p:extLst>
      <p:ext uri="{BB962C8B-B14F-4D97-AF65-F5344CB8AC3E}">
        <p14:creationId xmlns:p14="http://schemas.microsoft.com/office/powerpoint/2010/main" val="17524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835C007-671E-4CBF-9C03-CFEC15F63B6A}" type="slidenum">
              <a:rPr lang="en-US"/>
              <a:pPr/>
              <a:t>‹#›</a:t>
            </a:fld>
            <a:endParaRPr lang="en-US"/>
          </a:p>
        </p:txBody>
      </p:sp>
    </p:spTree>
    <p:extLst>
      <p:ext uri="{BB962C8B-B14F-4D97-AF65-F5344CB8AC3E}">
        <p14:creationId xmlns:p14="http://schemas.microsoft.com/office/powerpoint/2010/main" val="3003229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46DB8CE-B96F-4D19-AB4E-831EA0315570}" type="slidenum">
              <a:rPr lang="en-US"/>
              <a:pPr/>
              <a:t>‹#›</a:t>
            </a:fld>
            <a:endParaRPr lang="en-US"/>
          </a:p>
        </p:txBody>
      </p:sp>
    </p:spTree>
    <p:extLst>
      <p:ext uri="{BB962C8B-B14F-4D97-AF65-F5344CB8AC3E}">
        <p14:creationId xmlns:p14="http://schemas.microsoft.com/office/powerpoint/2010/main" val="2976040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1E636FE-1466-4071-AE28-D7544767AE3D}"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image" Target="../media/image29.jpe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sz="4000" dirty="0" smtClean="0">
                <a:solidFill>
                  <a:srgbClr val="002060"/>
                </a:solidFill>
              </a:rPr>
              <a:t>Control of Gene Expression in Prokaryotes </a:t>
            </a:r>
            <a:r>
              <a:rPr lang="en-US" sz="4000" dirty="0" smtClean="0">
                <a:solidFill>
                  <a:srgbClr val="002060"/>
                </a:solidFill>
                <a:cs typeface="Arial" charset="0"/>
              </a:rPr>
              <a:t>III.</a:t>
            </a:r>
            <a:endParaRPr lang="en-US" sz="4000" dirty="0">
              <a:solidFill>
                <a:srgbClr val="002060"/>
              </a:solidFill>
              <a:cs typeface="Arial" charset="0"/>
            </a:endParaRPr>
          </a:p>
        </p:txBody>
      </p:sp>
      <p:sp>
        <p:nvSpPr>
          <p:cNvPr id="70659" name="Text Box 3"/>
          <p:cNvSpPr txBox="1">
            <a:spLocks noChangeArrowheads="1"/>
          </p:cNvSpPr>
          <p:nvPr/>
        </p:nvSpPr>
        <p:spPr bwMode="auto">
          <a:xfrm>
            <a:off x="228600" y="5867400"/>
            <a:ext cx="480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rgbClr val="002060"/>
                </a:solidFill>
              </a:rPr>
              <a:t>15 November 2013</a:t>
            </a:r>
            <a:endParaRPr lang="en-US" sz="2400" dirty="0">
              <a:solidFill>
                <a:srgbClr val="002060"/>
              </a:solidFill>
            </a:endParaRPr>
          </a:p>
        </p:txBody>
      </p:sp>
      <p:sp>
        <p:nvSpPr>
          <p:cNvPr id="70660" name="Text Box 4"/>
          <p:cNvSpPr txBox="1">
            <a:spLocks noChangeArrowheads="1"/>
          </p:cNvSpPr>
          <p:nvPr/>
        </p:nvSpPr>
        <p:spPr bwMode="auto">
          <a:xfrm>
            <a:off x="914400" y="1905000"/>
            <a:ext cx="7467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CA" sz="2400" b="1" dirty="0" smtClean="0">
                <a:solidFill>
                  <a:srgbClr val="002060"/>
                </a:solidFill>
              </a:rPr>
              <a:t>Notions of </a:t>
            </a:r>
            <a:r>
              <a:rPr lang="fr-CA" sz="2400" b="1" dirty="0" err="1" smtClean="0">
                <a:solidFill>
                  <a:srgbClr val="002060"/>
                </a:solidFill>
              </a:rPr>
              <a:t>Systems</a:t>
            </a:r>
            <a:r>
              <a:rPr lang="fr-CA" sz="2400" b="1" dirty="0" smtClean="0">
                <a:solidFill>
                  <a:srgbClr val="002060"/>
                </a:solidFill>
              </a:rPr>
              <a:t> Biology</a:t>
            </a:r>
            <a:endParaRPr lang="en-US" sz="2400" b="1" dirty="0">
              <a:solidFill>
                <a:srgbClr val="00206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solidFill>
                  <a:srgbClr val="002060"/>
                </a:solidFill>
              </a:rPr>
              <a:t>Simple Circuits</a:t>
            </a:r>
            <a:endParaRPr lang="en-US" dirty="0">
              <a:solidFill>
                <a:srgbClr val="00206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524000"/>
            <a:ext cx="5867400" cy="4851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0711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1066799"/>
            <a:ext cx="3276600" cy="513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1"/>
          <p:cNvSpPr txBox="1">
            <a:spLocks/>
          </p:cNvSpPr>
          <p:nvPr/>
        </p:nvSpPr>
        <p:spPr>
          <a:xfrm>
            <a:off x="457200" y="274638"/>
            <a:ext cx="8229600" cy="1143000"/>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fr-CA" dirty="0" err="1" smtClean="0">
                <a:solidFill>
                  <a:srgbClr val="002060"/>
                </a:solidFill>
              </a:rPr>
              <a:t>Complex</a:t>
            </a:r>
            <a:r>
              <a:rPr lang="fr-CA" dirty="0" smtClean="0">
                <a:solidFill>
                  <a:srgbClr val="002060"/>
                </a:solidFill>
              </a:rPr>
              <a:t> Circuits</a:t>
            </a:r>
            <a:endParaRPr lang="en-US" dirty="0"/>
          </a:p>
        </p:txBody>
      </p:sp>
    </p:spTree>
    <p:extLst>
      <p:ext uri="{BB962C8B-B14F-4D97-AF65-F5344CB8AC3E}">
        <p14:creationId xmlns:p14="http://schemas.microsoft.com/office/powerpoint/2010/main" val="313624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err="1" smtClean="0">
                <a:solidFill>
                  <a:srgbClr val="002060"/>
                </a:solidFill>
              </a:rPr>
              <a:t>Complex</a:t>
            </a:r>
            <a:r>
              <a:rPr lang="fr-CA" dirty="0" smtClean="0">
                <a:solidFill>
                  <a:srgbClr val="002060"/>
                </a:solidFill>
              </a:rPr>
              <a:t> Circuits</a:t>
            </a:r>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2815" y="1295400"/>
            <a:ext cx="5196185" cy="5257800"/>
          </a:xfrm>
          <a:prstGeom prst="rect">
            <a:avLst/>
          </a:prstGeom>
        </p:spPr>
      </p:pic>
    </p:spTree>
    <p:extLst>
      <p:ext uri="{BB962C8B-B14F-4D97-AF65-F5344CB8AC3E}">
        <p14:creationId xmlns:p14="http://schemas.microsoft.com/office/powerpoint/2010/main" val="4099710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solidFill>
                  <a:srgbClr val="002060"/>
                </a:solidFill>
              </a:rPr>
              <a:t>Gates</a:t>
            </a:r>
            <a:endParaRPr lang="en-US" dirty="0">
              <a:solidFill>
                <a:srgbClr val="002060"/>
              </a:solidFill>
            </a:endParaRPr>
          </a:p>
        </p:txBody>
      </p:sp>
      <p:pic>
        <p:nvPicPr>
          <p:cNvPr id="3" name="Picture 2"/>
          <p:cNvPicPr>
            <a:picLocks noChangeAspect="1"/>
          </p:cNvPicPr>
          <p:nvPr/>
        </p:nvPicPr>
        <p:blipFill>
          <a:blip r:embed="rId3"/>
          <a:stretch>
            <a:fillRect/>
          </a:stretch>
        </p:blipFill>
        <p:spPr>
          <a:xfrm>
            <a:off x="2161798" y="1691413"/>
            <a:ext cx="1270000" cy="635000"/>
          </a:xfrm>
          <a:prstGeom prst="rect">
            <a:avLst/>
          </a:prstGeom>
        </p:spPr>
      </p:pic>
      <p:pic>
        <p:nvPicPr>
          <p:cNvPr id="4" name="Picture 3"/>
          <p:cNvPicPr>
            <a:picLocks noChangeAspect="1"/>
          </p:cNvPicPr>
          <p:nvPr/>
        </p:nvPicPr>
        <p:blipFill>
          <a:blip r:embed="rId4"/>
          <a:stretch>
            <a:fillRect/>
          </a:stretch>
        </p:blipFill>
        <p:spPr>
          <a:xfrm>
            <a:off x="2189108" y="3429000"/>
            <a:ext cx="1270000" cy="635000"/>
          </a:xfrm>
          <a:prstGeom prst="rect">
            <a:avLst/>
          </a:prstGeom>
        </p:spPr>
      </p:pic>
      <p:pic>
        <p:nvPicPr>
          <p:cNvPr id="5" name="Picture 4"/>
          <p:cNvPicPr>
            <a:picLocks noChangeAspect="1"/>
          </p:cNvPicPr>
          <p:nvPr/>
        </p:nvPicPr>
        <p:blipFill>
          <a:blip r:embed="rId5"/>
          <a:stretch>
            <a:fillRect/>
          </a:stretch>
        </p:blipFill>
        <p:spPr>
          <a:xfrm>
            <a:off x="2107178" y="5146046"/>
            <a:ext cx="1270000" cy="635000"/>
          </a:xfrm>
          <a:prstGeom prst="rect">
            <a:avLst/>
          </a:prstGeom>
        </p:spPr>
      </p:pic>
      <p:sp>
        <p:nvSpPr>
          <p:cNvPr id="6" name="TextBox 5"/>
          <p:cNvSpPr txBox="1"/>
          <p:nvPr/>
        </p:nvSpPr>
        <p:spPr>
          <a:xfrm>
            <a:off x="3987379" y="1673362"/>
            <a:ext cx="1074333" cy="584775"/>
          </a:xfrm>
          <a:prstGeom prst="rect">
            <a:avLst/>
          </a:prstGeom>
          <a:noFill/>
        </p:spPr>
        <p:txBody>
          <a:bodyPr wrap="none" rtlCol="0">
            <a:spAutoFit/>
          </a:bodyPr>
          <a:lstStyle/>
          <a:p>
            <a:r>
              <a:rPr lang="en-US" sz="3200" b="1" dirty="0" smtClean="0"/>
              <a:t>AND</a:t>
            </a:r>
            <a:endParaRPr lang="en-US" sz="3200" b="1" dirty="0"/>
          </a:p>
        </p:txBody>
      </p:sp>
      <p:sp>
        <p:nvSpPr>
          <p:cNvPr id="7" name="TextBox 6"/>
          <p:cNvSpPr txBox="1"/>
          <p:nvPr/>
        </p:nvSpPr>
        <p:spPr>
          <a:xfrm>
            <a:off x="4014689" y="3429000"/>
            <a:ext cx="800219" cy="584775"/>
          </a:xfrm>
          <a:prstGeom prst="rect">
            <a:avLst/>
          </a:prstGeom>
          <a:noFill/>
        </p:spPr>
        <p:txBody>
          <a:bodyPr wrap="none" rtlCol="0">
            <a:spAutoFit/>
          </a:bodyPr>
          <a:lstStyle/>
          <a:p>
            <a:r>
              <a:rPr lang="en-US" sz="3200" b="1" dirty="0" smtClean="0"/>
              <a:t>OR</a:t>
            </a:r>
            <a:endParaRPr lang="en-US" sz="3200" b="1" dirty="0"/>
          </a:p>
        </p:txBody>
      </p:sp>
      <p:sp>
        <p:nvSpPr>
          <p:cNvPr id="8" name="TextBox 7"/>
          <p:cNvSpPr txBox="1"/>
          <p:nvPr/>
        </p:nvSpPr>
        <p:spPr>
          <a:xfrm>
            <a:off x="3915897" y="5146046"/>
            <a:ext cx="1050288" cy="584775"/>
          </a:xfrm>
          <a:prstGeom prst="rect">
            <a:avLst/>
          </a:prstGeom>
          <a:noFill/>
        </p:spPr>
        <p:txBody>
          <a:bodyPr wrap="none" rtlCol="0">
            <a:spAutoFit/>
          </a:bodyPr>
          <a:lstStyle/>
          <a:p>
            <a:r>
              <a:rPr lang="en-US" sz="3200" b="1" dirty="0" smtClean="0"/>
              <a:t>NOT</a:t>
            </a:r>
            <a:endParaRPr lang="en-US" sz="3200" b="1" dirty="0"/>
          </a:p>
        </p:txBody>
      </p:sp>
      <p:pic>
        <p:nvPicPr>
          <p:cNvPr id="9" name="Picture 8" descr="Picture 20.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88123" y="739032"/>
            <a:ext cx="1460317" cy="1904762"/>
          </a:xfrm>
          <a:prstGeom prst="rect">
            <a:avLst/>
          </a:prstGeom>
        </p:spPr>
      </p:pic>
      <p:pic>
        <p:nvPicPr>
          <p:cNvPr id="10" name="Picture 9" descr="Picture 2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38916" y="2762291"/>
            <a:ext cx="1409524" cy="1866667"/>
          </a:xfrm>
          <a:prstGeom prst="rect">
            <a:avLst/>
          </a:prstGeom>
        </p:spPr>
      </p:pic>
      <p:pic>
        <p:nvPicPr>
          <p:cNvPr id="11" name="Picture 10" descr="Picture 22.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62083" y="4844092"/>
            <a:ext cx="1371429" cy="1320635"/>
          </a:xfrm>
          <a:prstGeom prst="rect">
            <a:avLst/>
          </a:prstGeom>
        </p:spPr>
      </p:pic>
    </p:spTree>
    <p:extLst>
      <p:ext uri="{BB962C8B-B14F-4D97-AF65-F5344CB8AC3E}">
        <p14:creationId xmlns:p14="http://schemas.microsoft.com/office/powerpoint/2010/main" val="1879619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854449" y="1725851"/>
            <a:ext cx="2298888" cy="1149444"/>
          </a:xfrm>
          <a:prstGeom prst="rect">
            <a:avLst/>
          </a:prstGeom>
        </p:spPr>
      </p:pic>
      <p:sp>
        <p:nvSpPr>
          <p:cNvPr id="16" name="TextBox 15"/>
          <p:cNvSpPr txBox="1"/>
          <p:nvPr/>
        </p:nvSpPr>
        <p:spPr>
          <a:xfrm>
            <a:off x="152400" y="2091574"/>
            <a:ext cx="1633781" cy="369332"/>
          </a:xfrm>
          <a:prstGeom prst="rect">
            <a:avLst/>
          </a:prstGeom>
          <a:noFill/>
        </p:spPr>
        <p:txBody>
          <a:bodyPr wrap="none" rtlCol="0">
            <a:spAutoFit/>
          </a:bodyPr>
          <a:lstStyle/>
          <a:p>
            <a:r>
              <a:rPr lang="en-US" b="1" dirty="0" smtClean="0">
                <a:solidFill>
                  <a:srgbClr val="FF0000"/>
                </a:solidFill>
              </a:rPr>
              <a:t>lac repressor</a:t>
            </a:r>
            <a:endParaRPr lang="en-US" b="1" dirty="0">
              <a:solidFill>
                <a:srgbClr val="FF0000"/>
              </a:solidFill>
            </a:endParaRPr>
          </a:p>
        </p:txBody>
      </p:sp>
      <p:pic>
        <p:nvPicPr>
          <p:cNvPr id="2" name="Picture 1"/>
          <p:cNvPicPr>
            <a:picLocks noChangeAspect="1"/>
          </p:cNvPicPr>
          <p:nvPr/>
        </p:nvPicPr>
        <p:blipFill>
          <a:blip r:embed="rId4"/>
          <a:stretch>
            <a:fillRect/>
          </a:stretch>
        </p:blipFill>
        <p:spPr>
          <a:xfrm>
            <a:off x="3847826" y="1055948"/>
            <a:ext cx="3553688" cy="1776844"/>
          </a:xfrm>
          <a:prstGeom prst="rect">
            <a:avLst/>
          </a:prstGeom>
        </p:spPr>
      </p:pic>
      <p:sp>
        <p:nvSpPr>
          <p:cNvPr id="4" name="TextBox 3"/>
          <p:cNvSpPr txBox="1"/>
          <p:nvPr/>
        </p:nvSpPr>
        <p:spPr>
          <a:xfrm>
            <a:off x="7267512" y="1698805"/>
            <a:ext cx="1595309" cy="646331"/>
          </a:xfrm>
          <a:prstGeom prst="rect">
            <a:avLst/>
          </a:prstGeom>
          <a:noFill/>
        </p:spPr>
        <p:txBody>
          <a:bodyPr wrap="none" rtlCol="0">
            <a:spAutoFit/>
          </a:bodyPr>
          <a:lstStyle/>
          <a:p>
            <a:r>
              <a:rPr lang="en-US" b="1" dirty="0" smtClean="0">
                <a:solidFill>
                  <a:srgbClr val="FF0000"/>
                </a:solidFill>
              </a:rPr>
              <a:t>Operon </a:t>
            </a:r>
          </a:p>
          <a:p>
            <a:r>
              <a:rPr lang="en-US" b="1" dirty="0" smtClean="0">
                <a:solidFill>
                  <a:srgbClr val="FF0000"/>
                </a:solidFill>
              </a:rPr>
              <a:t>transcription</a:t>
            </a:r>
            <a:endParaRPr lang="en-US" b="1" dirty="0">
              <a:solidFill>
                <a:srgbClr val="FF0000"/>
              </a:solidFill>
            </a:endParaRPr>
          </a:p>
        </p:txBody>
      </p:sp>
      <p:sp>
        <p:nvSpPr>
          <p:cNvPr id="14" name="TextBox 13"/>
          <p:cNvSpPr txBox="1"/>
          <p:nvPr/>
        </p:nvSpPr>
        <p:spPr>
          <a:xfrm>
            <a:off x="3211330" y="1329473"/>
            <a:ext cx="569574" cy="369332"/>
          </a:xfrm>
          <a:prstGeom prst="rect">
            <a:avLst/>
          </a:prstGeom>
          <a:noFill/>
        </p:spPr>
        <p:txBody>
          <a:bodyPr wrap="none" rtlCol="0">
            <a:spAutoFit/>
          </a:bodyPr>
          <a:lstStyle/>
          <a:p>
            <a:r>
              <a:rPr lang="en-US" b="1" dirty="0" smtClean="0">
                <a:solidFill>
                  <a:srgbClr val="FF0000"/>
                </a:solidFill>
              </a:rPr>
              <a:t>CAP</a:t>
            </a:r>
            <a:endParaRPr lang="en-US" b="1" dirty="0">
              <a:solidFill>
                <a:srgbClr val="FF0000"/>
              </a:solidFill>
            </a:endParaRPr>
          </a:p>
        </p:txBody>
      </p:sp>
      <p:sp>
        <p:nvSpPr>
          <p:cNvPr id="18" name="TextBox 17"/>
          <p:cNvSpPr txBox="1"/>
          <p:nvPr/>
        </p:nvSpPr>
        <p:spPr>
          <a:xfrm>
            <a:off x="1057457" y="416988"/>
            <a:ext cx="5604419" cy="523220"/>
          </a:xfrm>
          <a:prstGeom prst="rect">
            <a:avLst/>
          </a:prstGeom>
          <a:noFill/>
        </p:spPr>
        <p:txBody>
          <a:bodyPr wrap="none" rtlCol="0">
            <a:spAutoFit/>
          </a:bodyPr>
          <a:lstStyle/>
          <a:p>
            <a:r>
              <a:rPr lang="en-US" sz="2800" dirty="0" smtClean="0">
                <a:solidFill>
                  <a:srgbClr val="002060"/>
                </a:solidFill>
              </a:rPr>
              <a:t>Lactose operon as a logical circuit</a:t>
            </a:r>
            <a:endParaRPr lang="en-US" sz="2800" dirty="0">
              <a:solidFill>
                <a:srgbClr val="002060"/>
              </a:solidFill>
            </a:endParaRPr>
          </a:p>
        </p:txBody>
      </p:sp>
      <p:pic>
        <p:nvPicPr>
          <p:cNvPr id="3" name="Picture 2" descr="Picture 28.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10971" y="3614310"/>
            <a:ext cx="5244444" cy="2387301"/>
          </a:xfrm>
          <a:prstGeom prst="rect">
            <a:avLst/>
          </a:prstGeom>
        </p:spPr>
      </p:pic>
    </p:spTree>
    <p:extLst>
      <p:ext uri="{BB962C8B-B14F-4D97-AF65-F5344CB8AC3E}">
        <p14:creationId xmlns:p14="http://schemas.microsoft.com/office/powerpoint/2010/main" val="3203898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161798" y="1691413"/>
            <a:ext cx="1270000" cy="635000"/>
          </a:xfrm>
          <a:prstGeom prst="rect">
            <a:avLst/>
          </a:prstGeom>
        </p:spPr>
      </p:pic>
      <p:sp>
        <p:nvSpPr>
          <p:cNvPr id="5" name="TextBox 4"/>
          <p:cNvSpPr txBox="1"/>
          <p:nvPr/>
        </p:nvSpPr>
        <p:spPr>
          <a:xfrm>
            <a:off x="3987379" y="1673362"/>
            <a:ext cx="1074333" cy="584775"/>
          </a:xfrm>
          <a:prstGeom prst="rect">
            <a:avLst/>
          </a:prstGeom>
          <a:noFill/>
        </p:spPr>
        <p:txBody>
          <a:bodyPr wrap="none" rtlCol="0">
            <a:spAutoFit/>
          </a:bodyPr>
          <a:lstStyle/>
          <a:p>
            <a:r>
              <a:rPr lang="en-US" sz="3200" b="1" dirty="0" smtClean="0"/>
              <a:t>AND</a:t>
            </a:r>
            <a:endParaRPr lang="en-US" sz="3200" b="1" dirty="0"/>
          </a:p>
        </p:txBody>
      </p:sp>
      <p:pic>
        <p:nvPicPr>
          <p:cNvPr id="6" name="Picture 5" descr="Picture 20.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8123" y="739032"/>
            <a:ext cx="1460317" cy="1904762"/>
          </a:xfrm>
          <a:prstGeom prst="rect">
            <a:avLst/>
          </a:prstGeom>
        </p:spPr>
      </p:pic>
      <p:pic>
        <p:nvPicPr>
          <p:cNvPr id="7" name="Picture 6"/>
          <p:cNvPicPr>
            <a:picLocks noChangeAspect="1"/>
          </p:cNvPicPr>
          <p:nvPr/>
        </p:nvPicPr>
        <p:blipFill>
          <a:blip r:embed="rId3"/>
          <a:stretch>
            <a:fillRect/>
          </a:stretch>
        </p:blipFill>
        <p:spPr>
          <a:xfrm>
            <a:off x="2254504" y="4138226"/>
            <a:ext cx="1270000" cy="635000"/>
          </a:xfrm>
          <a:prstGeom prst="rect">
            <a:avLst/>
          </a:prstGeom>
        </p:spPr>
      </p:pic>
      <p:sp>
        <p:nvSpPr>
          <p:cNvPr id="8" name="TextBox 7"/>
          <p:cNvSpPr txBox="1"/>
          <p:nvPr/>
        </p:nvSpPr>
        <p:spPr>
          <a:xfrm>
            <a:off x="3524504" y="4265861"/>
            <a:ext cx="1646669" cy="369332"/>
          </a:xfrm>
          <a:prstGeom prst="rect">
            <a:avLst/>
          </a:prstGeom>
          <a:noFill/>
        </p:spPr>
        <p:txBody>
          <a:bodyPr wrap="none" rtlCol="0">
            <a:spAutoFit/>
          </a:bodyPr>
          <a:lstStyle/>
          <a:p>
            <a:r>
              <a:rPr lang="en-US" b="1" dirty="0" smtClean="0">
                <a:solidFill>
                  <a:srgbClr val="FF0000"/>
                </a:solidFill>
              </a:rPr>
              <a:t>Transcription</a:t>
            </a:r>
            <a:endParaRPr lang="en-US" b="1" dirty="0">
              <a:solidFill>
                <a:srgbClr val="FF0000"/>
              </a:solidFill>
            </a:endParaRPr>
          </a:p>
        </p:txBody>
      </p:sp>
    </p:spTree>
    <p:extLst>
      <p:ext uri="{BB962C8B-B14F-4D97-AF65-F5344CB8AC3E}">
        <p14:creationId xmlns:p14="http://schemas.microsoft.com/office/powerpoint/2010/main" val="403062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107178" y="1268153"/>
            <a:ext cx="1270000" cy="635000"/>
          </a:xfrm>
          <a:prstGeom prst="rect">
            <a:avLst/>
          </a:prstGeom>
        </p:spPr>
      </p:pic>
      <p:sp>
        <p:nvSpPr>
          <p:cNvPr id="5" name="TextBox 4"/>
          <p:cNvSpPr txBox="1"/>
          <p:nvPr/>
        </p:nvSpPr>
        <p:spPr>
          <a:xfrm>
            <a:off x="3915897" y="1268153"/>
            <a:ext cx="1050288" cy="584775"/>
          </a:xfrm>
          <a:prstGeom prst="rect">
            <a:avLst/>
          </a:prstGeom>
          <a:noFill/>
        </p:spPr>
        <p:txBody>
          <a:bodyPr wrap="none" rtlCol="0">
            <a:spAutoFit/>
          </a:bodyPr>
          <a:lstStyle/>
          <a:p>
            <a:r>
              <a:rPr lang="en-US" sz="3200" b="1" dirty="0" smtClean="0"/>
              <a:t>NOT</a:t>
            </a:r>
            <a:endParaRPr lang="en-US" sz="3200" b="1" dirty="0"/>
          </a:p>
        </p:txBody>
      </p:sp>
      <p:pic>
        <p:nvPicPr>
          <p:cNvPr id="6" name="Picture 5" descr="Picture 2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2083" y="966199"/>
            <a:ext cx="1371429" cy="1320635"/>
          </a:xfrm>
          <a:prstGeom prst="rect">
            <a:avLst/>
          </a:prstGeom>
        </p:spPr>
      </p:pic>
      <p:pic>
        <p:nvPicPr>
          <p:cNvPr id="7" name="Picture 6"/>
          <p:cNvPicPr>
            <a:picLocks noChangeAspect="1"/>
          </p:cNvPicPr>
          <p:nvPr/>
        </p:nvPicPr>
        <p:blipFill>
          <a:blip r:embed="rId3"/>
          <a:stretch>
            <a:fillRect/>
          </a:stretch>
        </p:blipFill>
        <p:spPr>
          <a:xfrm>
            <a:off x="2097816" y="3687209"/>
            <a:ext cx="1270000" cy="635000"/>
          </a:xfrm>
          <a:prstGeom prst="rect">
            <a:avLst/>
          </a:prstGeom>
        </p:spPr>
      </p:pic>
      <p:sp>
        <p:nvSpPr>
          <p:cNvPr id="8" name="TextBox 7"/>
          <p:cNvSpPr txBox="1"/>
          <p:nvPr/>
        </p:nvSpPr>
        <p:spPr>
          <a:xfrm>
            <a:off x="1895545" y="4343233"/>
            <a:ext cx="1595309" cy="369332"/>
          </a:xfrm>
          <a:prstGeom prst="rect">
            <a:avLst/>
          </a:prstGeom>
          <a:noFill/>
        </p:spPr>
        <p:txBody>
          <a:bodyPr wrap="none" rtlCol="0">
            <a:spAutoFit/>
          </a:bodyPr>
          <a:lstStyle/>
          <a:p>
            <a:r>
              <a:rPr lang="en-US" dirty="0" smtClean="0">
                <a:solidFill>
                  <a:srgbClr val="FF0000"/>
                </a:solidFill>
              </a:rPr>
              <a:t>Lac repressor</a:t>
            </a:r>
            <a:endParaRPr lang="en-US" dirty="0">
              <a:solidFill>
                <a:srgbClr val="FF0000"/>
              </a:solidFill>
            </a:endParaRPr>
          </a:p>
        </p:txBody>
      </p:sp>
      <p:sp>
        <p:nvSpPr>
          <p:cNvPr id="9" name="TextBox 8"/>
          <p:cNvSpPr txBox="1"/>
          <p:nvPr/>
        </p:nvSpPr>
        <p:spPr>
          <a:xfrm>
            <a:off x="1796156" y="3767992"/>
            <a:ext cx="301660" cy="369332"/>
          </a:xfrm>
          <a:prstGeom prst="rect">
            <a:avLst/>
          </a:prstGeom>
          <a:noFill/>
        </p:spPr>
        <p:txBody>
          <a:bodyPr wrap="none" rtlCol="0">
            <a:spAutoFit/>
          </a:bodyPr>
          <a:lstStyle/>
          <a:p>
            <a:r>
              <a:rPr lang="en-US" dirty="0" smtClean="0"/>
              <a:t>1</a:t>
            </a:r>
            <a:endParaRPr lang="en-US" dirty="0"/>
          </a:p>
        </p:txBody>
      </p:sp>
      <p:sp>
        <p:nvSpPr>
          <p:cNvPr id="10" name="TextBox 9"/>
          <p:cNvSpPr txBox="1"/>
          <p:nvPr/>
        </p:nvSpPr>
        <p:spPr>
          <a:xfrm>
            <a:off x="3290131" y="3811152"/>
            <a:ext cx="301660" cy="369332"/>
          </a:xfrm>
          <a:prstGeom prst="rect">
            <a:avLst/>
          </a:prstGeom>
          <a:noFill/>
        </p:spPr>
        <p:txBody>
          <a:bodyPr wrap="none" rtlCol="0">
            <a:spAutoFit/>
          </a:bodyPr>
          <a:lstStyle/>
          <a:p>
            <a:r>
              <a:rPr lang="en-US" dirty="0"/>
              <a:t>0</a:t>
            </a:r>
          </a:p>
        </p:txBody>
      </p:sp>
    </p:spTree>
    <p:extLst>
      <p:ext uri="{BB962C8B-B14F-4D97-AF65-F5344CB8AC3E}">
        <p14:creationId xmlns:p14="http://schemas.microsoft.com/office/powerpoint/2010/main" val="42946781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07_0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295400"/>
            <a:ext cx="6019800" cy="4593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789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533400" y="1725851"/>
            <a:ext cx="3147594" cy="1149444"/>
            <a:chOff x="664164" y="3221553"/>
            <a:chExt cx="3147594" cy="1149444"/>
          </a:xfrm>
        </p:grpSpPr>
        <p:pic>
          <p:nvPicPr>
            <p:cNvPr id="6" name="Picture 5"/>
            <p:cNvPicPr>
              <a:picLocks noChangeAspect="1"/>
            </p:cNvPicPr>
            <p:nvPr/>
          </p:nvPicPr>
          <p:blipFill>
            <a:blip r:embed="rId3"/>
            <a:stretch>
              <a:fillRect/>
            </a:stretch>
          </p:blipFill>
          <p:spPr>
            <a:xfrm>
              <a:off x="1512870" y="3221553"/>
              <a:ext cx="2298888" cy="1149444"/>
            </a:xfrm>
            <a:prstGeom prst="rect">
              <a:avLst/>
            </a:prstGeom>
          </p:spPr>
        </p:pic>
        <p:sp>
          <p:nvSpPr>
            <p:cNvPr id="16" name="TextBox 15"/>
            <p:cNvSpPr txBox="1"/>
            <p:nvPr/>
          </p:nvSpPr>
          <p:spPr>
            <a:xfrm>
              <a:off x="664164" y="3567799"/>
              <a:ext cx="905228" cy="369332"/>
            </a:xfrm>
            <a:prstGeom prst="rect">
              <a:avLst/>
            </a:prstGeom>
            <a:noFill/>
          </p:spPr>
          <p:txBody>
            <a:bodyPr wrap="none" rtlCol="0">
              <a:spAutoFit/>
            </a:bodyPr>
            <a:lstStyle/>
            <a:p>
              <a:r>
                <a:rPr lang="en-US" b="1" dirty="0">
                  <a:solidFill>
                    <a:srgbClr val="FF0000"/>
                  </a:solidFill>
                </a:rPr>
                <a:t>L</a:t>
              </a:r>
              <a:r>
                <a:rPr lang="en-US" b="1" dirty="0" smtClean="0">
                  <a:solidFill>
                    <a:srgbClr val="FF0000"/>
                  </a:solidFill>
                </a:rPr>
                <a:t>actose</a:t>
              </a:r>
              <a:endParaRPr lang="en-US" b="1" dirty="0">
                <a:solidFill>
                  <a:srgbClr val="FF0000"/>
                </a:solidFill>
              </a:endParaRPr>
            </a:p>
          </p:txBody>
        </p:sp>
      </p:grpSp>
      <p:pic>
        <p:nvPicPr>
          <p:cNvPr id="2" name="Picture 1"/>
          <p:cNvPicPr>
            <a:picLocks noChangeAspect="1"/>
          </p:cNvPicPr>
          <p:nvPr/>
        </p:nvPicPr>
        <p:blipFill>
          <a:blip r:embed="rId4"/>
          <a:stretch>
            <a:fillRect/>
          </a:stretch>
        </p:blipFill>
        <p:spPr>
          <a:xfrm>
            <a:off x="3375483" y="1055948"/>
            <a:ext cx="3553688" cy="1776844"/>
          </a:xfrm>
          <a:prstGeom prst="rect">
            <a:avLst/>
          </a:prstGeom>
        </p:spPr>
      </p:pic>
      <p:sp>
        <p:nvSpPr>
          <p:cNvPr id="4" name="TextBox 3"/>
          <p:cNvSpPr txBox="1"/>
          <p:nvPr/>
        </p:nvSpPr>
        <p:spPr>
          <a:xfrm>
            <a:off x="6795169" y="1698805"/>
            <a:ext cx="1813567" cy="369332"/>
          </a:xfrm>
          <a:prstGeom prst="rect">
            <a:avLst/>
          </a:prstGeom>
          <a:noFill/>
        </p:spPr>
        <p:txBody>
          <a:bodyPr wrap="none" rtlCol="0">
            <a:spAutoFit/>
          </a:bodyPr>
          <a:lstStyle/>
          <a:p>
            <a:r>
              <a:rPr lang="en-US" b="1" dirty="0" smtClean="0">
                <a:solidFill>
                  <a:srgbClr val="FF0000"/>
                </a:solidFill>
              </a:rPr>
              <a:t>Lac Transcription</a:t>
            </a:r>
            <a:endParaRPr lang="en-US" b="1" dirty="0">
              <a:solidFill>
                <a:srgbClr val="FF0000"/>
              </a:solidFill>
            </a:endParaRPr>
          </a:p>
        </p:txBody>
      </p:sp>
      <p:sp>
        <p:nvSpPr>
          <p:cNvPr id="14" name="TextBox 13"/>
          <p:cNvSpPr txBox="1"/>
          <p:nvPr/>
        </p:nvSpPr>
        <p:spPr>
          <a:xfrm>
            <a:off x="2738987" y="1329473"/>
            <a:ext cx="745742" cy="369332"/>
          </a:xfrm>
          <a:prstGeom prst="rect">
            <a:avLst/>
          </a:prstGeom>
          <a:noFill/>
        </p:spPr>
        <p:txBody>
          <a:bodyPr wrap="none" rtlCol="0">
            <a:spAutoFit/>
          </a:bodyPr>
          <a:lstStyle/>
          <a:p>
            <a:r>
              <a:rPr lang="en-US" b="1" dirty="0" err="1" smtClean="0">
                <a:solidFill>
                  <a:srgbClr val="FF0000"/>
                </a:solidFill>
              </a:rPr>
              <a:t>cAMP</a:t>
            </a:r>
            <a:endParaRPr lang="en-US" b="1" dirty="0">
              <a:solidFill>
                <a:srgbClr val="FF0000"/>
              </a:solidFill>
            </a:endParaRPr>
          </a:p>
        </p:txBody>
      </p:sp>
      <p:sp>
        <p:nvSpPr>
          <p:cNvPr id="18" name="TextBox 17"/>
          <p:cNvSpPr txBox="1"/>
          <p:nvPr/>
        </p:nvSpPr>
        <p:spPr>
          <a:xfrm>
            <a:off x="1215782" y="187089"/>
            <a:ext cx="5604419" cy="523220"/>
          </a:xfrm>
          <a:prstGeom prst="rect">
            <a:avLst/>
          </a:prstGeom>
          <a:noFill/>
        </p:spPr>
        <p:txBody>
          <a:bodyPr wrap="none" rtlCol="0">
            <a:spAutoFit/>
          </a:bodyPr>
          <a:lstStyle/>
          <a:p>
            <a:r>
              <a:rPr lang="en-US" sz="2800" dirty="0">
                <a:solidFill>
                  <a:srgbClr val="002060"/>
                </a:solidFill>
              </a:rPr>
              <a:t>Lactose operon as a logical circuit</a:t>
            </a:r>
          </a:p>
        </p:txBody>
      </p:sp>
      <p:sp>
        <p:nvSpPr>
          <p:cNvPr id="10" name="TextBox 9"/>
          <p:cNvSpPr txBox="1"/>
          <p:nvPr/>
        </p:nvSpPr>
        <p:spPr>
          <a:xfrm>
            <a:off x="974688" y="2832792"/>
            <a:ext cx="2608406" cy="369332"/>
          </a:xfrm>
          <a:prstGeom prst="rect">
            <a:avLst/>
          </a:prstGeom>
          <a:noFill/>
        </p:spPr>
        <p:txBody>
          <a:bodyPr wrap="none" rtlCol="0">
            <a:spAutoFit/>
          </a:bodyPr>
          <a:lstStyle/>
          <a:p>
            <a:r>
              <a:rPr lang="en-US" b="1" dirty="0" smtClean="0">
                <a:solidFill>
                  <a:srgbClr val="008000"/>
                </a:solidFill>
              </a:rPr>
              <a:t>Lac repressor binding</a:t>
            </a:r>
            <a:endParaRPr lang="en-US" b="1" dirty="0">
              <a:solidFill>
                <a:srgbClr val="008000"/>
              </a:solidFill>
            </a:endParaRPr>
          </a:p>
        </p:txBody>
      </p:sp>
      <p:sp>
        <p:nvSpPr>
          <p:cNvPr id="11" name="TextBox 10"/>
          <p:cNvSpPr txBox="1"/>
          <p:nvPr/>
        </p:nvSpPr>
        <p:spPr>
          <a:xfrm>
            <a:off x="2590800" y="710309"/>
            <a:ext cx="1565493" cy="369332"/>
          </a:xfrm>
          <a:prstGeom prst="rect">
            <a:avLst/>
          </a:prstGeom>
          <a:noFill/>
        </p:spPr>
        <p:txBody>
          <a:bodyPr wrap="none" rtlCol="0">
            <a:spAutoFit/>
          </a:bodyPr>
          <a:lstStyle/>
          <a:p>
            <a:r>
              <a:rPr lang="en-US" b="1" dirty="0" smtClean="0">
                <a:solidFill>
                  <a:srgbClr val="008000"/>
                </a:solidFill>
              </a:rPr>
              <a:t>CAP binding</a:t>
            </a:r>
            <a:endParaRPr lang="en-US" b="1" dirty="0">
              <a:solidFill>
                <a:srgbClr val="008000"/>
              </a:solidFill>
            </a:endParaRPr>
          </a:p>
        </p:txBody>
      </p:sp>
      <p:sp>
        <p:nvSpPr>
          <p:cNvPr id="12" name="TextBox 11"/>
          <p:cNvSpPr txBox="1"/>
          <p:nvPr/>
        </p:nvSpPr>
        <p:spPr>
          <a:xfrm>
            <a:off x="500588" y="4015540"/>
            <a:ext cx="8612679" cy="1384995"/>
          </a:xfrm>
          <a:prstGeom prst="rect">
            <a:avLst/>
          </a:prstGeom>
          <a:noFill/>
        </p:spPr>
        <p:txBody>
          <a:bodyPr wrap="none" rtlCol="0">
            <a:spAutoFit/>
          </a:bodyPr>
          <a:lstStyle/>
          <a:p>
            <a:r>
              <a:rPr lang="en-US" sz="2800" b="1" i="1" dirty="0" smtClean="0"/>
              <a:t>X </a:t>
            </a:r>
            <a:r>
              <a:rPr lang="en-US" sz="2800" b="1" dirty="0" smtClean="0"/>
              <a:t>and (Not </a:t>
            </a:r>
            <a:r>
              <a:rPr lang="en-US" sz="2800" b="1" i="1" dirty="0" smtClean="0"/>
              <a:t>Y</a:t>
            </a:r>
            <a:r>
              <a:rPr lang="en-US" sz="2800" b="1" dirty="0" smtClean="0"/>
              <a:t>)</a:t>
            </a:r>
          </a:p>
          <a:p>
            <a:endParaRPr lang="en-US" sz="2800" b="1" dirty="0"/>
          </a:p>
          <a:p>
            <a:r>
              <a:rPr lang="en-US" sz="2800" b="1" dirty="0" smtClean="0"/>
              <a:t>CAP at the promoter AND NOT lac at the operator</a:t>
            </a:r>
            <a:endParaRPr lang="en-US" sz="2800" b="1" dirty="0"/>
          </a:p>
        </p:txBody>
      </p:sp>
    </p:spTree>
    <p:extLst>
      <p:ext uri="{BB962C8B-B14F-4D97-AF65-F5344CB8AC3E}">
        <p14:creationId xmlns:p14="http://schemas.microsoft.com/office/powerpoint/2010/main" val="16501332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solidFill>
                  <a:srgbClr val="002060"/>
                </a:solidFill>
              </a:rPr>
              <a:t>A </a:t>
            </a:r>
            <a:r>
              <a:rPr lang="fr-CA" dirty="0" err="1" smtClean="0">
                <a:solidFill>
                  <a:srgbClr val="002060"/>
                </a:solidFill>
              </a:rPr>
              <a:t>different</a:t>
            </a:r>
            <a:r>
              <a:rPr lang="fr-CA" dirty="0" smtClean="0">
                <a:solidFill>
                  <a:srgbClr val="002060"/>
                </a:solidFill>
              </a:rPr>
              <a:t> </a:t>
            </a:r>
            <a:r>
              <a:rPr lang="fr-CA" dirty="0" err="1" smtClean="0">
                <a:solidFill>
                  <a:srgbClr val="002060"/>
                </a:solidFill>
              </a:rPr>
              <a:t>way</a:t>
            </a:r>
            <a:r>
              <a:rPr lang="fr-CA" dirty="0" smtClean="0">
                <a:solidFill>
                  <a:srgbClr val="002060"/>
                </a:solidFill>
              </a:rPr>
              <a:t> of </a:t>
            </a:r>
            <a:r>
              <a:rPr lang="fr-CA" dirty="0" err="1" smtClean="0">
                <a:solidFill>
                  <a:srgbClr val="002060"/>
                </a:solidFill>
              </a:rPr>
              <a:t>showing</a:t>
            </a:r>
            <a:r>
              <a:rPr lang="fr-CA" dirty="0" smtClean="0">
                <a:solidFill>
                  <a:srgbClr val="002060"/>
                </a:solidFill>
              </a:rPr>
              <a:t> </a:t>
            </a:r>
            <a:r>
              <a:rPr lang="fr-CA" dirty="0" err="1" smtClean="0">
                <a:solidFill>
                  <a:srgbClr val="002060"/>
                </a:solidFill>
              </a:rPr>
              <a:t>it</a:t>
            </a:r>
            <a:endParaRPr lang="en-US" dirty="0">
              <a:solidFill>
                <a:srgbClr val="00206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1798637"/>
            <a:ext cx="2165751" cy="475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4903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solidFill>
                  <a:srgbClr val="002060"/>
                </a:solidFill>
              </a:rPr>
              <a:t>Positive and </a:t>
            </a:r>
            <a:r>
              <a:rPr lang="fr-CA" dirty="0" err="1" smtClean="0">
                <a:solidFill>
                  <a:srgbClr val="002060"/>
                </a:solidFill>
              </a:rPr>
              <a:t>Negative</a:t>
            </a:r>
            <a:r>
              <a:rPr lang="fr-CA" dirty="0" smtClean="0">
                <a:solidFill>
                  <a:srgbClr val="002060"/>
                </a:solidFill>
              </a:rPr>
              <a:t> Feedback</a:t>
            </a:r>
            <a:endParaRPr lang="en-US" dirty="0">
              <a:solidFill>
                <a:srgbClr val="00206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2362200"/>
            <a:ext cx="2992438"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2508250"/>
            <a:ext cx="2998788" cy="2262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6001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err="1" smtClean="0">
                <a:solidFill>
                  <a:srgbClr val="002060"/>
                </a:solidFill>
              </a:rPr>
              <a:t>Example</a:t>
            </a:r>
            <a:r>
              <a:rPr lang="fr-CA" dirty="0" smtClean="0">
                <a:solidFill>
                  <a:srgbClr val="002060"/>
                </a:solidFill>
              </a:rPr>
              <a:t> of positive feedback</a:t>
            </a:r>
            <a:endParaRPr lang="en-US"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1828800"/>
            <a:ext cx="5867400" cy="4119753"/>
          </a:xfrm>
          <a:prstGeom prst="rect">
            <a:avLst/>
          </a:prstGeom>
        </p:spPr>
      </p:pic>
    </p:spTree>
    <p:extLst>
      <p:ext uri="{BB962C8B-B14F-4D97-AF65-F5344CB8AC3E}">
        <p14:creationId xmlns:p14="http://schemas.microsoft.com/office/powerpoint/2010/main" val="33169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err="1" smtClean="0">
                <a:solidFill>
                  <a:srgbClr val="002060"/>
                </a:solidFill>
              </a:rPr>
              <a:t>Feed-forward</a:t>
            </a:r>
            <a:r>
              <a:rPr lang="fr-CA" dirty="0" smtClean="0">
                <a:solidFill>
                  <a:srgbClr val="002060"/>
                </a:solidFill>
              </a:rPr>
              <a:t> </a:t>
            </a:r>
            <a:r>
              <a:rPr lang="fr-CA" dirty="0" err="1" smtClean="0">
                <a:solidFill>
                  <a:srgbClr val="002060"/>
                </a:solidFill>
              </a:rPr>
              <a:t>Loop</a:t>
            </a:r>
            <a:r>
              <a:rPr lang="fr-CA" dirty="0" smtClean="0">
                <a:solidFill>
                  <a:srgbClr val="002060"/>
                </a:solidFill>
              </a:rPr>
              <a:t/>
            </a:r>
            <a:br>
              <a:rPr lang="fr-CA" dirty="0" smtClean="0">
                <a:solidFill>
                  <a:srgbClr val="002060"/>
                </a:solidFill>
              </a:rPr>
            </a:br>
            <a:endParaRPr lang="en-US" sz="3600" dirty="0">
              <a:solidFill>
                <a:srgbClr val="00206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752600"/>
            <a:ext cx="2549629"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1940719"/>
            <a:ext cx="2057400" cy="4516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0630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3600" dirty="0" smtClean="0">
                <a:solidFill>
                  <a:srgbClr val="002060"/>
                </a:solidFill>
              </a:rPr>
              <a:t>A </a:t>
            </a:r>
            <a:r>
              <a:rPr lang="fr-CA" sz="3600" dirty="0" err="1" smtClean="0">
                <a:solidFill>
                  <a:srgbClr val="002060"/>
                </a:solidFill>
              </a:rPr>
              <a:t>feed-forward</a:t>
            </a:r>
            <a:r>
              <a:rPr lang="fr-CA" sz="3600" dirty="0" smtClean="0">
                <a:solidFill>
                  <a:srgbClr val="002060"/>
                </a:solidFill>
              </a:rPr>
              <a:t> </a:t>
            </a:r>
            <a:r>
              <a:rPr lang="fr-CA" sz="3600" dirty="0" err="1" smtClean="0">
                <a:solidFill>
                  <a:srgbClr val="002060"/>
                </a:solidFill>
              </a:rPr>
              <a:t>loop</a:t>
            </a:r>
            <a:r>
              <a:rPr lang="fr-CA" sz="3600" dirty="0" smtClean="0">
                <a:solidFill>
                  <a:srgbClr val="002060"/>
                </a:solidFill>
              </a:rPr>
              <a:t> </a:t>
            </a:r>
            <a:r>
              <a:rPr lang="fr-CA" sz="3600" dirty="0" err="1" smtClean="0">
                <a:solidFill>
                  <a:srgbClr val="002060"/>
                </a:solidFill>
              </a:rPr>
              <a:t>can</a:t>
            </a:r>
            <a:r>
              <a:rPr lang="fr-CA" sz="3600" dirty="0" smtClean="0">
                <a:solidFill>
                  <a:srgbClr val="002060"/>
                </a:solidFill>
              </a:rPr>
              <a:t> « </a:t>
            </a:r>
            <a:r>
              <a:rPr lang="fr-CA" sz="3600" dirty="0" err="1" smtClean="0">
                <a:solidFill>
                  <a:srgbClr val="002060"/>
                </a:solidFill>
              </a:rPr>
              <a:t>measure</a:t>
            </a:r>
            <a:r>
              <a:rPr lang="fr-CA" sz="3600" dirty="0" smtClean="0">
                <a:solidFill>
                  <a:srgbClr val="002060"/>
                </a:solidFill>
              </a:rPr>
              <a:t> » the duration of an input </a:t>
            </a:r>
            <a:endParaRPr lang="en-US" sz="3600"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0" y="1981308"/>
            <a:ext cx="6781800" cy="3904379"/>
          </a:xfrm>
          <a:prstGeom prst="rect">
            <a:avLst/>
          </a:prstGeom>
        </p:spPr>
      </p:pic>
    </p:spTree>
    <p:extLst>
      <p:ext uri="{BB962C8B-B14F-4D97-AF65-F5344CB8AC3E}">
        <p14:creationId xmlns:p14="http://schemas.microsoft.com/office/powerpoint/2010/main" val="3552356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fr-CA" dirty="0" err="1" smtClean="0">
                <a:solidFill>
                  <a:srgbClr val="002060"/>
                </a:solidFill>
              </a:rPr>
              <a:t>Feed-Forward</a:t>
            </a:r>
            <a:r>
              <a:rPr lang="fr-CA" dirty="0" smtClean="0">
                <a:solidFill>
                  <a:srgbClr val="002060"/>
                </a:solidFill>
              </a:rPr>
              <a:t> </a:t>
            </a:r>
            <a:r>
              <a:rPr lang="fr-CA" dirty="0" err="1" smtClean="0">
                <a:solidFill>
                  <a:srgbClr val="002060"/>
                </a:solidFill>
              </a:rPr>
              <a:t>Loops</a:t>
            </a:r>
            <a:r>
              <a:rPr lang="fr-CA" dirty="0" smtClean="0">
                <a:solidFill>
                  <a:srgbClr val="002060"/>
                </a:solidFill>
              </a:rPr>
              <a:t> </a:t>
            </a:r>
            <a:r>
              <a:rPr lang="fr-CA" sz="3600" dirty="0" smtClean="0">
                <a:solidFill>
                  <a:srgbClr val="002060"/>
                </a:solidFill>
              </a:rPr>
              <a:t/>
            </a:r>
            <a:br>
              <a:rPr lang="fr-CA" sz="3600" dirty="0" smtClean="0">
                <a:solidFill>
                  <a:srgbClr val="002060"/>
                </a:solidFill>
              </a:rPr>
            </a:br>
            <a:endParaRPr lang="en-US" sz="3600" dirty="0">
              <a:solidFill>
                <a:srgbClr val="002060"/>
              </a:solidFill>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133600"/>
            <a:ext cx="2057400" cy="4516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2133600"/>
            <a:ext cx="2057400" cy="4516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81000" y="1600200"/>
            <a:ext cx="8001000" cy="523220"/>
          </a:xfrm>
          <a:prstGeom prst="rect">
            <a:avLst/>
          </a:prstGeom>
          <a:noFill/>
        </p:spPr>
        <p:txBody>
          <a:bodyPr wrap="square" rtlCol="0">
            <a:spAutoFit/>
          </a:bodyPr>
          <a:lstStyle/>
          <a:p>
            <a:r>
              <a:rPr lang="fr-CA" dirty="0" smtClean="0">
                <a:solidFill>
                  <a:srgbClr val="002060"/>
                </a:solidFill>
              </a:rPr>
              <a:t>       </a:t>
            </a:r>
            <a:r>
              <a:rPr lang="fr-CA" sz="2800" dirty="0" err="1" smtClean="0">
                <a:solidFill>
                  <a:srgbClr val="002060"/>
                </a:solidFill>
              </a:rPr>
              <a:t>Coherent</a:t>
            </a:r>
            <a:r>
              <a:rPr lang="fr-CA" sz="2800" dirty="0" smtClean="0">
                <a:solidFill>
                  <a:srgbClr val="002060"/>
                </a:solidFill>
              </a:rPr>
              <a:t>                                </a:t>
            </a:r>
            <a:r>
              <a:rPr lang="fr-CA" sz="2800" dirty="0" err="1" smtClean="0">
                <a:solidFill>
                  <a:srgbClr val="002060"/>
                </a:solidFill>
              </a:rPr>
              <a:t>Incoherent</a:t>
            </a:r>
            <a:endParaRPr lang="en-US" sz="2800" dirty="0">
              <a:solidFill>
                <a:srgbClr val="002060"/>
              </a:solidFill>
            </a:endParaRPr>
          </a:p>
        </p:txBody>
      </p:sp>
    </p:spTree>
    <p:extLst>
      <p:ext uri="{BB962C8B-B14F-4D97-AF65-F5344CB8AC3E}">
        <p14:creationId xmlns:p14="http://schemas.microsoft.com/office/powerpoint/2010/main" val="199276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smtClean="0">
                <a:solidFill>
                  <a:srgbClr val="002060"/>
                </a:solidFill>
              </a:rPr>
              <a:t>Flip-Flop</a:t>
            </a:r>
            <a:endParaRPr lang="en-US" dirty="0">
              <a:solidFill>
                <a:srgbClr val="002060"/>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133600"/>
            <a:ext cx="3886200" cy="289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1880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6775" y="533400"/>
            <a:ext cx="6563015" cy="523220"/>
          </a:xfrm>
          <a:prstGeom prst="rect">
            <a:avLst/>
          </a:prstGeom>
          <a:noFill/>
        </p:spPr>
        <p:txBody>
          <a:bodyPr wrap="none" rtlCol="0">
            <a:spAutoFit/>
          </a:bodyPr>
          <a:lstStyle/>
          <a:p>
            <a:r>
              <a:rPr lang="en-US" sz="2800" dirty="0" smtClean="0">
                <a:solidFill>
                  <a:srgbClr val="002060"/>
                </a:solidFill>
              </a:rPr>
              <a:t>Stability conferred by negative feedback</a:t>
            </a:r>
            <a:endParaRPr lang="en-US" sz="2800" dirty="0">
              <a:solidFill>
                <a:srgbClr val="002060"/>
              </a:solidFill>
            </a:endParaRPr>
          </a:p>
        </p:txBody>
      </p:sp>
      <p:pic>
        <p:nvPicPr>
          <p:cNvPr id="5" name="Picture 4" descr="Picture 5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1417" y="1305982"/>
            <a:ext cx="4699000" cy="4821279"/>
          </a:xfrm>
          <a:prstGeom prst="rect">
            <a:avLst/>
          </a:prstGeom>
        </p:spPr>
      </p:pic>
      <p:sp>
        <p:nvSpPr>
          <p:cNvPr id="6" name="TextBox 5"/>
          <p:cNvSpPr txBox="1"/>
          <p:nvPr/>
        </p:nvSpPr>
        <p:spPr>
          <a:xfrm>
            <a:off x="169334" y="6340501"/>
            <a:ext cx="4387101" cy="369332"/>
          </a:xfrm>
          <a:prstGeom prst="rect">
            <a:avLst/>
          </a:prstGeom>
          <a:noFill/>
        </p:spPr>
        <p:txBody>
          <a:bodyPr wrap="none" rtlCol="0">
            <a:spAutoFit/>
          </a:bodyPr>
          <a:lstStyle/>
          <a:p>
            <a:r>
              <a:rPr lang="en-US" dirty="0" smtClean="0"/>
              <a:t>Ferrell. 2002. Current Opinion in </a:t>
            </a:r>
            <a:r>
              <a:rPr lang="en-US" dirty="0"/>
              <a:t>C</a:t>
            </a:r>
            <a:r>
              <a:rPr lang="en-US" dirty="0" smtClean="0"/>
              <a:t>ell Biology. </a:t>
            </a:r>
            <a:endParaRPr lang="en-US" dirty="0"/>
          </a:p>
        </p:txBody>
      </p:sp>
    </p:spTree>
    <p:extLst>
      <p:ext uri="{BB962C8B-B14F-4D97-AF65-F5344CB8AC3E}">
        <p14:creationId xmlns:p14="http://schemas.microsoft.com/office/powerpoint/2010/main" val="488448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cture 58.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1197" y="842890"/>
            <a:ext cx="4990476" cy="2742857"/>
          </a:xfrm>
          <a:prstGeom prst="rect">
            <a:avLst/>
          </a:prstGeom>
        </p:spPr>
      </p:pic>
    </p:spTree>
    <p:extLst>
      <p:ext uri="{BB962C8B-B14F-4D97-AF65-F5344CB8AC3E}">
        <p14:creationId xmlns:p14="http://schemas.microsoft.com/office/powerpoint/2010/main" val="3175934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cture 58.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1197" y="842890"/>
            <a:ext cx="4990476" cy="2742857"/>
          </a:xfrm>
          <a:prstGeom prst="rect">
            <a:avLst/>
          </a:prstGeom>
        </p:spPr>
      </p:pic>
      <p:pic>
        <p:nvPicPr>
          <p:cNvPr id="3" name="Picture 2" descr="Picture 59.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5364" y="3704166"/>
            <a:ext cx="4660317" cy="2539682"/>
          </a:xfrm>
          <a:prstGeom prst="rect">
            <a:avLst/>
          </a:prstGeom>
        </p:spPr>
      </p:pic>
    </p:spTree>
    <p:extLst>
      <p:ext uri="{BB962C8B-B14F-4D97-AF65-F5344CB8AC3E}">
        <p14:creationId xmlns:p14="http://schemas.microsoft.com/office/powerpoint/2010/main" val="4073189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700" y="1633537"/>
            <a:ext cx="8534400" cy="278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0" y="4343400"/>
            <a:ext cx="1371600" cy="2250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sz="4000" dirty="0" smtClean="0">
                <a:solidFill>
                  <a:srgbClr val="002060"/>
                </a:solidFill>
              </a:rPr>
              <a:t>Lateral Inhibition during Development</a:t>
            </a:r>
            <a:endParaRPr lang="en-US" sz="4000" dirty="0">
              <a:solidFill>
                <a:srgbClr val="002060"/>
              </a:solidFill>
            </a:endParaRPr>
          </a:p>
        </p:txBody>
      </p:sp>
    </p:spTree>
    <p:extLst>
      <p:ext uri="{BB962C8B-B14F-4D97-AF65-F5344CB8AC3E}">
        <p14:creationId xmlns:p14="http://schemas.microsoft.com/office/powerpoint/2010/main" val="108654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091531"/>
            <a:ext cx="7391400" cy="4080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fr-CA" dirty="0" err="1" smtClean="0">
                <a:solidFill>
                  <a:srgbClr val="002060"/>
                </a:solidFill>
              </a:rPr>
              <a:t>Notch</a:t>
            </a:r>
            <a:r>
              <a:rPr lang="fr-CA" dirty="0" smtClean="0">
                <a:solidFill>
                  <a:srgbClr val="002060"/>
                </a:solidFill>
              </a:rPr>
              <a:t>-Delta </a:t>
            </a:r>
            <a:r>
              <a:rPr lang="fr-CA" dirty="0" err="1" smtClean="0">
                <a:solidFill>
                  <a:srgbClr val="002060"/>
                </a:solidFill>
              </a:rPr>
              <a:t>signaling</a:t>
            </a:r>
            <a:r>
              <a:rPr lang="fr-CA" dirty="0" smtClean="0">
                <a:solidFill>
                  <a:srgbClr val="002060"/>
                </a:solidFill>
              </a:rPr>
              <a:t> </a:t>
            </a:r>
            <a:r>
              <a:rPr lang="fr-CA" dirty="0" err="1" smtClean="0">
                <a:solidFill>
                  <a:srgbClr val="002060"/>
                </a:solidFill>
              </a:rPr>
              <a:t>pathway</a:t>
            </a:r>
            <a:r>
              <a:rPr lang="fr-CA" dirty="0" smtClean="0">
                <a:solidFill>
                  <a:srgbClr val="002060"/>
                </a:solidFill>
              </a:rPr>
              <a:t> and </a:t>
            </a:r>
            <a:r>
              <a:rPr lang="fr-CA" dirty="0" err="1" smtClean="0">
                <a:solidFill>
                  <a:srgbClr val="002060"/>
                </a:solidFill>
              </a:rPr>
              <a:t>lateral</a:t>
            </a:r>
            <a:r>
              <a:rPr lang="fr-CA" dirty="0" smtClean="0">
                <a:solidFill>
                  <a:srgbClr val="002060"/>
                </a:solidFill>
              </a:rPr>
              <a:t> inhibition</a:t>
            </a:r>
            <a:endParaRPr lang="en-US" dirty="0">
              <a:solidFill>
                <a:srgbClr val="002060"/>
              </a:solidFill>
            </a:endParaRPr>
          </a:p>
        </p:txBody>
      </p:sp>
    </p:spTree>
    <p:extLst>
      <p:ext uri="{BB962C8B-B14F-4D97-AF65-F5344CB8AC3E}">
        <p14:creationId xmlns:p14="http://schemas.microsoft.com/office/powerpoint/2010/main" val="41837558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091531"/>
            <a:ext cx="7391400" cy="4080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fr-CA" dirty="0" err="1" smtClean="0">
                <a:solidFill>
                  <a:srgbClr val="002060"/>
                </a:solidFill>
              </a:rPr>
              <a:t>Notch</a:t>
            </a:r>
            <a:r>
              <a:rPr lang="fr-CA" dirty="0" smtClean="0">
                <a:solidFill>
                  <a:srgbClr val="002060"/>
                </a:solidFill>
              </a:rPr>
              <a:t>-Delta </a:t>
            </a:r>
            <a:r>
              <a:rPr lang="fr-CA" dirty="0" err="1" smtClean="0">
                <a:solidFill>
                  <a:srgbClr val="002060"/>
                </a:solidFill>
              </a:rPr>
              <a:t>signaling</a:t>
            </a:r>
            <a:r>
              <a:rPr lang="fr-CA" dirty="0" smtClean="0">
                <a:solidFill>
                  <a:srgbClr val="002060"/>
                </a:solidFill>
              </a:rPr>
              <a:t> </a:t>
            </a:r>
            <a:r>
              <a:rPr lang="fr-CA" dirty="0" err="1" smtClean="0">
                <a:solidFill>
                  <a:srgbClr val="002060"/>
                </a:solidFill>
              </a:rPr>
              <a:t>pathway</a:t>
            </a:r>
            <a:r>
              <a:rPr lang="fr-CA" dirty="0" smtClean="0">
                <a:solidFill>
                  <a:srgbClr val="002060"/>
                </a:solidFill>
              </a:rPr>
              <a:t> and </a:t>
            </a:r>
            <a:r>
              <a:rPr lang="fr-CA" dirty="0" err="1" smtClean="0">
                <a:solidFill>
                  <a:srgbClr val="002060"/>
                </a:solidFill>
              </a:rPr>
              <a:t>lateral</a:t>
            </a:r>
            <a:r>
              <a:rPr lang="fr-CA" dirty="0" smtClean="0">
                <a:solidFill>
                  <a:srgbClr val="002060"/>
                </a:solidFill>
              </a:rPr>
              <a:t> inhibition</a:t>
            </a:r>
            <a:endParaRPr lang="en-US" dirty="0">
              <a:solidFill>
                <a:srgbClr val="002060"/>
              </a:solidFill>
            </a:endParaRPr>
          </a:p>
        </p:txBody>
      </p:sp>
      <p:sp>
        <p:nvSpPr>
          <p:cNvPr id="3" name="TextBox 2"/>
          <p:cNvSpPr txBox="1"/>
          <p:nvPr/>
        </p:nvSpPr>
        <p:spPr>
          <a:xfrm>
            <a:off x="6400800" y="3429000"/>
            <a:ext cx="1905000" cy="1446550"/>
          </a:xfrm>
          <a:prstGeom prst="rect">
            <a:avLst/>
          </a:prstGeom>
          <a:noFill/>
        </p:spPr>
        <p:txBody>
          <a:bodyPr wrap="square" rtlCol="0">
            <a:spAutoFit/>
          </a:bodyPr>
          <a:lstStyle/>
          <a:p>
            <a:r>
              <a:rPr lang="en-US" sz="8800" b="1" dirty="0" smtClean="0">
                <a:solidFill>
                  <a:srgbClr val="FF0000"/>
                </a:solidFill>
              </a:rPr>
              <a:t>X</a:t>
            </a:r>
            <a:endParaRPr lang="en-US" sz="8800" b="1" dirty="0">
              <a:solidFill>
                <a:srgbClr val="FF0000"/>
              </a:solidFill>
            </a:endParaRPr>
          </a:p>
        </p:txBody>
      </p:sp>
    </p:spTree>
    <p:extLst>
      <p:ext uri="{BB962C8B-B14F-4D97-AF65-F5344CB8AC3E}">
        <p14:creationId xmlns:p14="http://schemas.microsoft.com/office/powerpoint/2010/main" val="3744288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err="1" smtClean="0">
                <a:solidFill>
                  <a:srgbClr val="002060"/>
                </a:solidFill>
              </a:rPr>
              <a:t>Oscillators</a:t>
            </a:r>
            <a:endParaRPr lang="en-US"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900" y="1600200"/>
            <a:ext cx="3365500" cy="4819960"/>
          </a:xfrm>
          <a:prstGeom prst="rect">
            <a:avLst/>
          </a:prstGeom>
        </p:spPr>
      </p:pic>
    </p:spTree>
    <p:extLst>
      <p:ext uri="{BB962C8B-B14F-4D97-AF65-F5344CB8AC3E}">
        <p14:creationId xmlns:p14="http://schemas.microsoft.com/office/powerpoint/2010/main" val="4176187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dirty="0" err="1" smtClean="0">
                <a:solidFill>
                  <a:srgbClr val="002060"/>
                </a:solidFill>
              </a:rPr>
              <a:t>Oscillators</a:t>
            </a:r>
            <a:endParaRPr lang="en-US"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900" y="1600200"/>
            <a:ext cx="3365500" cy="481996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200" y="1574800"/>
            <a:ext cx="4267200" cy="2234184"/>
          </a:xfrm>
          <a:prstGeom prst="rect">
            <a:avLst/>
          </a:prstGeom>
        </p:spPr>
      </p:pic>
    </p:spTree>
    <p:extLst>
      <p:ext uri="{BB962C8B-B14F-4D97-AF65-F5344CB8AC3E}">
        <p14:creationId xmlns:p14="http://schemas.microsoft.com/office/powerpoint/2010/main" val="15055374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mtClean="0">
                <a:solidFill>
                  <a:srgbClr val="002060"/>
                </a:solidFill>
              </a:rPr>
              <a:t>Oscillators</a:t>
            </a:r>
            <a:endParaRPr lang="en-US"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900" y="1600200"/>
            <a:ext cx="3365500" cy="481996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200" y="1574800"/>
            <a:ext cx="4267200" cy="2234184"/>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2800" y="4022880"/>
            <a:ext cx="4291804" cy="2397279"/>
          </a:xfrm>
          <a:prstGeom prst="rect">
            <a:avLst/>
          </a:prstGeom>
        </p:spPr>
      </p:pic>
    </p:spTree>
    <p:extLst>
      <p:ext uri="{BB962C8B-B14F-4D97-AF65-F5344CB8AC3E}">
        <p14:creationId xmlns:p14="http://schemas.microsoft.com/office/powerpoint/2010/main" val="34698303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Noise in Gene Expression</a:t>
            </a:r>
            <a:endParaRPr lang="en-US" dirty="0">
              <a:solidFill>
                <a:srgbClr val="002060"/>
              </a:solidFill>
            </a:endParaRPr>
          </a:p>
        </p:txBody>
      </p:sp>
      <p:sp>
        <p:nvSpPr>
          <p:cNvPr id="3" name="Content Placeholder 2"/>
          <p:cNvSpPr>
            <a:spLocks noGrp="1"/>
          </p:cNvSpPr>
          <p:nvPr>
            <p:ph idx="1"/>
          </p:nvPr>
        </p:nvSpPr>
        <p:spPr/>
        <p:txBody>
          <a:bodyPr/>
          <a:lstStyle/>
          <a:p>
            <a:r>
              <a:rPr lang="en-US" dirty="0" smtClean="0">
                <a:solidFill>
                  <a:srgbClr val="002060"/>
                </a:solidFill>
              </a:rPr>
              <a:t>Intrinsic</a:t>
            </a:r>
          </a:p>
          <a:p>
            <a:r>
              <a:rPr lang="en-US" dirty="0" smtClean="0">
                <a:solidFill>
                  <a:srgbClr val="002060"/>
                </a:solidFill>
              </a:rPr>
              <a:t>Extrinsic</a:t>
            </a:r>
            <a:endParaRPr lang="en-US" dirty="0">
              <a:solidFill>
                <a:srgbClr val="002060"/>
              </a:solidFill>
            </a:endParaRPr>
          </a:p>
        </p:txBody>
      </p:sp>
    </p:spTree>
    <p:extLst>
      <p:ext uri="{BB962C8B-B14F-4D97-AF65-F5344CB8AC3E}">
        <p14:creationId xmlns:p14="http://schemas.microsoft.com/office/powerpoint/2010/main" val="911551474"/>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1264</Words>
  <Application>Microsoft Office PowerPoint</Application>
  <PresentationFormat>On-screen Show (4:3)</PresentationFormat>
  <Paragraphs>114</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Default Design</vt:lpstr>
      <vt:lpstr>Control of Gene Expression in Prokaryotes III.</vt:lpstr>
      <vt:lpstr>Simple Circuits</vt:lpstr>
      <vt:lpstr>PowerPoint Presentation</vt:lpstr>
      <vt:lpstr>Complex Circuits</vt:lpstr>
      <vt:lpstr>Gates</vt:lpstr>
      <vt:lpstr>PowerPoint Presentation</vt:lpstr>
      <vt:lpstr>PowerPoint Presentation</vt:lpstr>
      <vt:lpstr>PowerPoint Presentation</vt:lpstr>
      <vt:lpstr>PowerPoint Presentation</vt:lpstr>
      <vt:lpstr>PowerPoint Presentation</vt:lpstr>
      <vt:lpstr>A different way of showing it</vt:lpstr>
      <vt:lpstr>Positive and Negative Feedback</vt:lpstr>
      <vt:lpstr>Example of positive feedback</vt:lpstr>
      <vt:lpstr>Feed-forward Loop </vt:lpstr>
      <vt:lpstr>A feed-forward loop can « measure » the duration of an input </vt:lpstr>
      <vt:lpstr>Feed-Forward Loops  </vt:lpstr>
      <vt:lpstr>Flip-Flop</vt:lpstr>
      <vt:lpstr>PowerPoint Presentation</vt:lpstr>
      <vt:lpstr>PowerPoint Presentation</vt:lpstr>
      <vt:lpstr>PowerPoint Presentation</vt:lpstr>
      <vt:lpstr>Lateral Inhibition during Development</vt:lpstr>
      <vt:lpstr>Notch-Delta signaling pathway and lateral inhibition</vt:lpstr>
      <vt:lpstr>Notch-Delta signaling pathway and lateral inhibition</vt:lpstr>
      <vt:lpstr>Oscillators</vt:lpstr>
      <vt:lpstr>Oscillators</vt:lpstr>
      <vt:lpstr>Oscillators</vt:lpstr>
      <vt:lpstr>Noise in Gene Expression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Contrôle de l’expression des gènes chez les prokaryotes.</dc:title>
  <dc:creator>M. Ekker</dc:creator>
  <cp:lastModifiedBy>Owner</cp:lastModifiedBy>
  <cp:revision>43</cp:revision>
  <dcterms:created xsi:type="dcterms:W3CDTF">2004-11-05T19:37:51Z</dcterms:created>
  <dcterms:modified xsi:type="dcterms:W3CDTF">2013-11-21T04:36:28Z</dcterms:modified>
</cp:coreProperties>
</file>