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handoutMasterIdLst>
    <p:handoutMasterId r:id="rId32"/>
  </p:handoutMasterIdLst>
  <p:sldIdLst>
    <p:sldId id="316" r:id="rId2"/>
    <p:sldId id="256" r:id="rId3"/>
    <p:sldId id="300" r:id="rId4"/>
    <p:sldId id="257" r:id="rId5"/>
    <p:sldId id="289" r:id="rId6"/>
    <p:sldId id="261" r:id="rId7"/>
    <p:sldId id="291" r:id="rId8"/>
    <p:sldId id="292" r:id="rId9"/>
    <p:sldId id="293" r:id="rId10"/>
    <p:sldId id="294" r:id="rId11"/>
    <p:sldId id="296" r:id="rId12"/>
    <p:sldId id="303" r:id="rId13"/>
    <p:sldId id="295" r:id="rId14"/>
    <p:sldId id="304" r:id="rId15"/>
    <p:sldId id="297" r:id="rId16"/>
    <p:sldId id="312" r:id="rId17"/>
    <p:sldId id="298" r:id="rId18"/>
    <p:sldId id="283" r:id="rId19"/>
    <p:sldId id="284" r:id="rId20"/>
    <p:sldId id="317" r:id="rId21"/>
    <p:sldId id="299" r:id="rId22"/>
    <p:sldId id="271" r:id="rId23"/>
    <p:sldId id="287" r:id="rId24"/>
    <p:sldId id="272" r:id="rId25"/>
    <p:sldId id="301" r:id="rId26"/>
    <p:sldId id="305" r:id="rId27"/>
    <p:sldId id="273" r:id="rId28"/>
    <p:sldId id="274" r:id="rId29"/>
    <p:sldId id="275" r:id="rId30"/>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71" autoAdjust="0"/>
    <p:restoredTop sz="88277" autoAdjust="0"/>
  </p:normalViewPr>
  <p:slideViewPr>
    <p:cSldViewPr>
      <p:cViewPr>
        <p:scale>
          <a:sx n="75" d="100"/>
          <a:sy n="75" d="100"/>
        </p:scale>
        <p:origin x="-1236" y="72"/>
      </p:cViewPr>
      <p:guideLst>
        <p:guide orient="horz" pos="2160"/>
        <p:guide pos="2880"/>
      </p:guideLst>
    </p:cSldViewPr>
  </p:slideViewPr>
  <p:notesTextViewPr>
    <p:cViewPr>
      <p:scale>
        <a:sx n="125" d="100"/>
        <a:sy n="125"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082" name="Rectangle 2"/>
          <p:cNvSpPr>
            <a:spLocks noGrp="1" noChangeArrowheads="1"/>
          </p:cNvSpPr>
          <p:nvPr>
            <p:ph type="hdr" sz="quarter"/>
          </p:nvPr>
        </p:nvSpPr>
        <p:spPr bwMode="auto">
          <a:xfrm>
            <a:off x="0"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t" anchorCtr="0" compatLnSpc="1">
            <a:prstTxWarp prst="textNoShape">
              <a:avLst/>
            </a:prstTxWarp>
          </a:bodyPr>
          <a:lstStyle>
            <a:lvl1pPr defTabSz="966788">
              <a:defRPr sz="1300"/>
            </a:lvl1pPr>
          </a:lstStyle>
          <a:p>
            <a:endParaRPr lang="en-US"/>
          </a:p>
        </p:txBody>
      </p:sp>
      <p:sp>
        <p:nvSpPr>
          <p:cNvPr id="174083" name="Rectangle 3"/>
          <p:cNvSpPr>
            <a:spLocks noGrp="1" noChangeArrowheads="1"/>
          </p:cNvSpPr>
          <p:nvPr>
            <p:ph type="dt" sz="quarter" idx="1"/>
          </p:nvPr>
        </p:nvSpPr>
        <p:spPr bwMode="auto">
          <a:xfrm>
            <a:off x="4143375"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t" anchorCtr="0" compatLnSpc="1">
            <a:prstTxWarp prst="textNoShape">
              <a:avLst/>
            </a:prstTxWarp>
          </a:bodyPr>
          <a:lstStyle>
            <a:lvl1pPr algn="r" defTabSz="966788">
              <a:defRPr sz="1300"/>
            </a:lvl1pPr>
          </a:lstStyle>
          <a:p>
            <a:endParaRPr lang="en-US"/>
          </a:p>
        </p:txBody>
      </p:sp>
      <p:sp>
        <p:nvSpPr>
          <p:cNvPr id="174084" name="Rectangle 4"/>
          <p:cNvSpPr>
            <a:spLocks noGrp="1" noChangeArrowheads="1"/>
          </p:cNvSpPr>
          <p:nvPr>
            <p:ph type="ftr" sz="quarter" idx="2"/>
          </p:nvPr>
        </p:nvSpPr>
        <p:spPr bwMode="auto">
          <a:xfrm>
            <a:off x="0" y="9120188"/>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b" anchorCtr="0" compatLnSpc="1">
            <a:prstTxWarp prst="textNoShape">
              <a:avLst/>
            </a:prstTxWarp>
          </a:bodyPr>
          <a:lstStyle>
            <a:lvl1pPr defTabSz="966788">
              <a:defRPr sz="1300"/>
            </a:lvl1pPr>
          </a:lstStyle>
          <a:p>
            <a:endParaRPr lang="en-US"/>
          </a:p>
        </p:txBody>
      </p:sp>
      <p:sp>
        <p:nvSpPr>
          <p:cNvPr id="174085" name="Rectangle 5"/>
          <p:cNvSpPr>
            <a:spLocks noGrp="1" noChangeArrowheads="1"/>
          </p:cNvSpPr>
          <p:nvPr>
            <p:ph type="sldNum" sz="quarter" idx="3"/>
          </p:nvPr>
        </p:nvSpPr>
        <p:spPr bwMode="auto">
          <a:xfrm>
            <a:off x="4143375" y="9120188"/>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b" anchorCtr="0" compatLnSpc="1">
            <a:prstTxWarp prst="textNoShape">
              <a:avLst/>
            </a:prstTxWarp>
          </a:bodyPr>
          <a:lstStyle>
            <a:lvl1pPr algn="r" defTabSz="966788">
              <a:defRPr sz="1300"/>
            </a:lvl1pPr>
          </a:lstStyle>
          <a:p>
            <a:fld id="{497BA80D-39F4-42BB-8247-FFEB290F90A1}" type="slidenum">
              <a:rPr lang="en-US"/>
              <a:pPr/>
              <a:t>‹#›</a:t>
            </a:fld>
            <a:endParaRPr lang="en-US"/>
          </a:p>
        </p:txBody>
      </p:sp>
    </p:spTree>
    <p:extLst>
      <p:ext uri="{BB962C8B-B14F-4D97-AF65-F5344CB8AC3E}">
        <p14:creationId xmlns:p14="http://schemas.microsoft.com/office/powerpoint/2010/main" val="6835085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t" anchorCtr="0" compatLnSpc="1">
            <a:prstTxWarp prst="textNoShape">
              <a:avLst/>
            </a:prstTxWarp>
          </a:bodyPr>
          <a:lstStyle>
            <a:lvl1pPr defTabSz="966788">
              <a:defRPr sz="1300"/>
            </a:lvl1pPr>
          </a:lstStyle>
          <a:p>
            <a:endParaRPr lang="en-US"/>
          </a:p>
        </p:txBody>
      </p:sp>
      <p:sp>
        <p:nvSpPr>
          <p:cNvPr id="84995" name="Rectangle 3"/>
          <p:cNvSpPr>
            <a:spLocks noGrp="1" noChangeArrowheads="1"/>
          </p:cNvSpPr>
          <p:nvPr>
            <p:ph type="dt" idx="1"/>
          </p:nvPr>
        </p:nvSpPr>
        <p:spPr bwMode="auto">
          <a:xfrm>
            <a:off x="4143375"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t" anchorCtr="0" compatLnSpc="1">
            <a:prstTxWarp prst="textNoShape">
              <a:avLst/>
            </a:prstTxWarp>
          </a:bodyPr>
          <a:lstStyle>
            <a:lvl1pPr algn="r" defTabSz="966788">
              <a:defRPr sz="1300"/>
            </a:lvl1pPr>
          </a:lstStyle>
          <a:p>
            <a:endParaRPr lang="en-US"/>
          </a:p>
        </p:txBody>
      </p:sp>
      <p:sp>
        <p:nvSpPr>
          <p:cNvPr id="84996"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4997" name="Rectangle 5"/>
          <p:cNvSpPr>
            <a:spLocks noGrp="1" noChangeArrowheads="1"/>
          </p:cNvSpPr>
          <p:nvPr>
            <p:ph type="body" sz="quarter" idx="3"/>
          </p:nvPr>
        </p:nvSpPr>
        <p:spPr bwMode="auto">
          <a:xfrm>
            <a:off x="731838" y="4560888"/>
            <a:ext cx="5851525" cy="4319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4998" name="Rectangle 6"/>
          <p:cNvSpPr>
            <a:spLocks noGrp="1" noChangeArrowheads="1"/>
          </p:cNvSpPr>
          <p:nvPr>
            <p:ph type="ftr" sz="quarter" idx="4"/>
          </p:nvPr>
        </p:nvSpPr>
        <p:spPr bwMode="auto">
          <a:xfrm>
            <a:off x="0" y="9120188"/>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b" anchorCtr="0" compatLnSpc="1">
            <a:prstTxWarp prst="textNoShape">
              <a:avLst/>
            </a:prstTxWarp>
          </a:bodyPr>
          <a:lstStyle>
            <a:lvl1pPr defTabSz="966788">
              <a:defRPr sz="1300"/>
            </a:lvl1pPr>
          </a:lstStyle>
          <a:p>
            <a:endParaRPr lang="en-US"/>
          </a:p>
        </p:txBody>
      </p:sp>
      <p:sp>
        <p:nvSpPr>
          <p:cNvPr id="84999" name="Rectangle 7"/>
          <p:cNvSpPr>
            <a:spLocks noGrp="1" noChangeArrowheads="1"/>
          </p:cNvSpPr>
          <p:nvPr>
            <p:ph type="sldNum" sz="quarter" idx="5"/>
          </p:nvPr>
        </p:nvSpPr>
        <p:spPr bwMode="auto">
          <a:xfrm>
            <a:off x="4143375" y="9120188"/>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b" anchorCtr="0" compatLnSpc="1">
            <a:prstTxWarp prst="textNoShape">
              <a:avLst/>
            </a:prstTxWarp>
          </a:bodyPr>
          <a:lstStyle>
            <a:lvl1pPr algn="r" defTabSz="966788">
              <a:defRPr sz="1300"/>
            </a:lvl1pPr>
          </a:lstStyle>
          <a:p>
            <a:fld id="{DE846A07-306C-468B-AFDD-BEEB26C58227}" type="slidenum">
              <a:rPr lang="en-US"/>
              <a:pPr/>
              <a:t>‹#›</a:t>
            </a:fld>
            <a:endParaRPr lang="en-US"/>
          </a:p>
        </p:txBody>
      </p:sp>
    </p:spTree>
    <p:extLst>
      <p:ext uri="{BB962C8B-B14F-4D97-AF65-F5344CB8AC3E}">
        <p14:creationId xmlns:p14="http://schemas.microsoft.com/office/powerpoint/2010/main" val="130912996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DB9A948-BAC5-4240-AED8-87AD3CECFB76}" type="slidenum">
              <a:rPr lang="en-US" smtClean="0"/>
              <a:pPr/>
              <a:t>1</a:t>
            </a:fld>
            <a:endParaRPr lang="en-US"/>
          </a:p>
        </p:txBody>
      </p:sp>
    </p:spTree>
    <p:extLst>
      <p:ext uri="{BB962C8B-B14F-4D97-AF65-F5344CB8AC3E}">
        <p14:creationId xmlns:p14="http://schemas.microsoft.com/office/powerpoint/2010/main" val="2464854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E8A6BC-5EFF-4D6A-A967-F464611AF444}" type="slidenum">
              <a:rPr lang="en-US"/>
              <a:pPr/>
              <a:t>2</a:t>
            </a:fld>
            <a:endParaRPr lang="en-US"/>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r>
              <a:rPr lang="en-US" dirty="0" smtClean="0"/>
              <a:t>DNA</a:t>
            </a:r>
            <a:r>
              <a:rPr lang="en-US" baseline="0" dirty="0" smtClean="0"/>
              <a:t> recombination can be divided into two large categories. </a:t>
            </a:r>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251A23-1917-4727-8B67-F3A068335159}" type="slidenum">
              <a:rPr lang="en-US"/>
              <a:pPr/>
              <a:t>3</a:t>
            </a:fld>
            <a:endParaRPr lang="en-US"/>
          </a:p>
        </p:txBody>
      </p:sp>
      <p:sp>
        <p:nvSpPr>
          <p:cNvPr id="162818" name="Rectangle 2"/>
          <p:cNvSpPr>
            <a:spLocks noGrp="1" noRot="1" noChangeAspect="1" noChangeArrowheads="1" noTextEdit="1"/>
          </p:cNvSpPr>
          <p:nvPr>
            <p:ph type="sldImg"/>
          </p:nvPr>
        </p:nvSpPr>
        <p:spPr>
          <a:ln/>
        </p:spPr>
      </p:sp>
      <p:sp>
        <p:nvSpPr>
          <p:cNvPr id="162819" name="Rectangle 3"/>
          <p:cNvSpPr>
            <a:spLocks noGrp="1" noChangeArrowheads="1"/>
          </p:cNvSpPr>
          <p:nvPr>
            <p:ph type="body" idx="1"/>
          </p:nvPr>
        </p:nvSpPr>
        <p:spPr/>
        <p:txBody>
          <a:bodyPr/>
          <a:lstStyle/>
          <a:p>
            <a:r>
              <a:rPr lang="en-US" dirty="0" smtClean="0"/>
              <a:t>Example is crossing over during meiosis.</a:t>
            </a: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C9CECB-035D-4F30-847C-BEE91CFF4818}" type="slidenum">
              <a:rPr lang="en-US"/>
              <a:pPr/>
              <a:t>4</a:t>
            </a:fld>
            <a:endParaRPr lang="en-US"/>
          </a:p>
        </p:txBody>
      </p:sp>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p:txBody>
          <a:bodyPr/>
          <a:lstStyle/>
          <a:p>
            <a:r>
              <a:rPr lang="en-US" dirty="0" smtClean="0"/>
              <a:t>This is only a subset</a:t>
            </a:r>
            <a:r>
              <a:rPr lang="en-US" baseline="0" dirty="0" smtClean="0"/>
              <a:t> of the recombination that can occur in cells. </a:t>
            </a: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178BEB-72EC-4122-B9BE-3FB5CFE14863}" type="slidenum">
              <a:rPr lang="en-US"/>
              <a:pPr/>
              <a:t>5</a:t>
            </a:fld>
            <a:endParaRPr lang="en-US"/>
          </a:p>
        </p:txBody>
      </p:sp>
      <p:sp>
        <p:nvSpPr>
          <p:cNvPr id="139266" name="Rectangle 2"/>
          <p:cNvSpPr>
            <a:spLocks noGrp="1" noRot="1" noChangeAspect="1" noChangeArrowheads="1" noTextEdit="1"/>
          </p:cNvSpPr>
          <p:nvPr>
            <p:ph type="sldImg"/>
          </p:nvPr>
        </p:nvSpPr>
        <p:spPr>
          <a:ln/>
        </p:spPr>
      </p:sp>
      <p:sp>
        <p:nvSpPr>
          <p:cNvPr id="139267" name="Rectangle 3"/>
          <p:cNvSpPr>
            <a:spLocks noGrp="1" noChangeArrowheads="1"/>
          </p:cNvSpPr>
          <p:nvPr>
            <p:ph type="body" idx="1"/>
          </p:nvPr>
        </p:nvSpPr>
        <p:spPr/>
        <p:txBody>
          <a:bodyPr/>
          <a:lstStyle/>
          <a:p>
            <a:r>
              <a:rPr lang="en-US" dirty="0" smtClean="0"/>
              <a:t>Two homologous</a:t>
            </a:r>
            <a:r>
              <a:rPr lang="en-US" baseline="0" dirty="0" smtClean="0"/>
              <a:t> sequences, one of them has undergone a double strand break. </a:t>
            </a:r>
            <a:r>
              <a:rPr lang="en-US" dirty="0" smtClean="0"/>
              <a:t>There</a:t>
            </a:r>
            <a:r>
              <a:rPr lang="en-US" baseline="0" dirty="0" smtClean="0"/>
              <a:t> are enzymes that are going to chew the 5’ ends on both strands which will lead to protruding 3’ ends that will stick out. One of those 3’ </a:t>
            </a:r>
            <a:r>
              <a:rPr lang="en-US" baseline="0" dirty="0" err="1" smtClean="0"/>
              <a:t>dends</a:t>
            </a:r>
            <a:r>
              <a:rPr lang="en-US" baseline="0" dirty="0" smtClean="0"/>
              <a:t> will invade the other </a:t>
            </a:r>
            <a:r>
              <a:rPr lang="en-US" baseline="0" dirty="0" err="1" smtClean="0"/>
              <a:t>dna</a:t>
            </a:r>
            <a:r>
              <a:rPr lang="en-US" baseline="0" dirty="0" smtClean="0"/>
              <a:t> molecule and will pair with complementary bases, so when it has invaded the other one will stick out and at some point the two strands will reach a branch point. This branch pint can move and it is accompanied by synthesis of DNA using the red strand as a template so it will be more similar to a red chromosome than the orange </a:t>
            </a:r>
            <a:r>
              <a:rPr lang="en-US" baseline="0" dirty="0" err="1" smtClean="0"/>
              <a:t>chromosom</a:t>
            </a:r>
            <a:r>
              <a:rPr lang="en-US" baseline="0" dirty="0" smtClean="0"/>
              <a:t>. Most of the time they are the same but this also means that this can introduce changes into the orange </a:t>
            </a:r>
            <a:r>
              <a:rPr lang="en-US" baseline="0" dirty="0" err="1" smtClean="0"/>
              <a:t>dna</a:t>
            </a:r>
            <a:r>
              <a:rPr lang="en-US" baseline="0" dirty="0" smtClean="0"/>
              <a:t>.  the New </a:t>
            </a:r>
            <a:r>
              <a:rPr lang="en-US" baseline="0" dirty="0" err="1" smtClean="0"/>
              <a:t>dna</a:t>
            </a:r>
            <a:r>
              <a:rPr lang="en-US" baseline="0" dirty="0" smtClean="0"/>
              <a:t> synthesis using the information on the red </a:t>
            </a:r>
            <a:r>
              <a:rPr lang="en-US" baseline="0" dirty="0" err="1" smtClean="0"/>
              <a:t>dna</a:t>
            </a:r>
            <a:r>
              <a:rPr lang="en-US" baseline="0" dirty="0" smtClean="0"/>
              <a:t> is shown in green.  This is an overall review of recombination and double strand break repair. </a:t>
            </a: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BC8889-8B85-4F64-AEB1-0166AF3E7A7F}" type="slidenum">
              <a:rPr lang="en-US"/>
              <a:pPr/>
              <a:t>6</a:t>
            </a:fld>
            <a:endParaRPr lang="en-US"/>
          </a:p>
        </p:txBody>
      </p:sp>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p:txBody>
          <a:bodyPr/>
          <a:lstStyle/>
          <a:p>
            <a:r>
              <a:rPr lang="en-US" dirty="0" smtClean="0"/>
              <a:t>No</a:t>
            </a:r>
            <a:r>
              <a:rPr lang="en-US" baseline="0" dirty="0" smtClean="0"/>
              <a:t>w we will look at some steps in detail, when this single strand 3’ end crosses over to the red </a:t>
            </a:r>
            <a:r>
              <a:rPr lang="en-US" baseline="0" dirty="0" err="1" smtClean="0"/>
              <a:t>dna</a:t>
            </a:r>
            <a:r>
              <a:rPr lang="en-US" baseline="0" dirty="0" smtClean="0"/>
              <a:t> it needs to find a complementary sequence, there will be several interactions randomly until a good pairing is found then when found it will anneal like a zipper efficiently. </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CB97F0-D832-4763-96E1-533A4EE2EB0A}" type="slidenum">
              <a:rPr lang="en-US"/>
              <a:pPr/>
              <a:t>7</a:t>
            </a:fld>
            <a:endParaRPr lang="en-US"/>
          </a:p>
        </p:txBody>
      </p:sp>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p:txBody>
          <a:bodyPr/>
          <a:lstStyle/>
          <a:p>
            <a:r>
              <a:rPr lang="en-US" dirty="0" smtClean="0"/>
              <a:t>This</a:t>
            </a:r>
            <a:r>
              <a:rPr lang="en-US" baseline="0" dirty="0" smtClean="0"/>
              <a:t> process by which the strand invades and pairs with the other </a:t>
            </a:r>
            <a:r>
              <a:rPr lang="en-US" baseline="0" dirty="0" err="1" smtClean="0"/>
              <a:t>dna</a:t>
            </a:r>
            <a:r>
              <a:rPr lang="en-US" baseline="0" dirty="0" smtClean="0"/>
              <a:t> molecule and by which the branch point moves is helped by Rec A protein in bacteria or Rad 51 in eukaryotes.  </a:t>
            </a:r>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8363F0-ED8D-4016-A89A-FCE01413A874}" type="slidenum">
              <a:rPr lang="en-US"/>
              <a:pPr/>
              <a:t>8</a:t>
            </a:fld>
            <a:endParaRPr lang="en-US"/>
          </a:p>
        </p:txBody>
      </p:sp>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p:txBody>
          <a:bodyPr/>
          <a:lstStyle/>
          <a:p>
            <a:r>
              <a:rPr lang="en-US" dirty="0" smtClean="0"/>
              <a:t>Base flipping has a way</a:t>
            </a:r>
            <a:r>
              <a:rPr lang="en-US" baseline="0" dirty="0" smtClean="0"/>
              <a:t> of facilitating the </a:t>
            </a:r>
            <a:r>
              <a:rPr lang="en-US" baseline="0" dirty="0" err="1" smtClean="0"/>
              <a:t>sthree</a:t>
            </a:r>
            <a:r>
              <a:rPr lang="en-US" baseline="0" dirty="0" smtClean="0"/>
              <a:t> stranded structure shown in the previous slide. </a:t>
            </a:r>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05678F-4DF9-4B08-97E3-71C0B32F788D}" type="slidenum">
              <a:rPr lang="en-US"/>
              <a:pPr/>
              <a:t>9</a:t>
            </a:fld>
            <a:endParaRPr lang="en-US"/>
          </a:p>
        </p:txBody>
      </p:sp>
      <p:sp>
        <p:nvSpPr>
          <p:cNvPr id="147458" name="Rectangle 2"/>
          <p:cNvSpPr>
            <a:spLocks noGrp="1" noRot="1" noChangeAspect="1" noChangeArrowheads="1" noTextEdit="1"/>
          </p:cNvSpPr>
          <p:nvPr>
            <p:ph type="sldImg"/>
          </p:nvPr>
        </p:nvSpPr>
        <p:spPr>
          <a:ln/>
        </p:spPr>
      </p:sp>
      <p:sp>
        <p:nvSpPr>
          <p:cNvPr id="147459" name="Rectangle 3"/>
          <p:cNvSpPr>
            <a:spLocks noGrp="1" noChangeArrowheads="1"/>
          </p:cNvSpPr>
          <p:nvPr>
            <p:ph type="body" idx="1"/>
          </p:nvPr>
        </p:nvSpPr>
        <p:spPr/>
        <p:txBody>
          <a:bodyPr/>
          <a:lstStyle/>
          <a:p>
            <a:r>
              <a:rPr lang="en-US" dirty="0" smtClean="0"/>
              <a:t>This uses</a:t>
            </a:r>
            <a:r>
              <a:rPr lang="en-US" baseline="0" dirty="0" smtClean="0"/>
              <a:t> energy in the form of ATP. What comes out of this process is a green single strand and a </a:t>
            </a:r>
            <a:r>
              <a:rPr lang="en-US" baseline="0" dirty="0" err="1" smtClean="0"/>
              <a:t>heteroduplex</a:t>
            </a:r>
            <a:r>
              <a:rPr lang="en-US" baseline="0" dirty="0" smtClean="0"/>
              <a:t> (one red and one green), </a:t>
            </a:r>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F5604F-74EB-490E-9A5A-0776FFF9BD75}" type="slidenum">
              <a:rPr lang="en-US"/>
              <a:pPr/>
              <a:t>10</a:t>
            </a:fld>
            <a:endParaRPr lang="en-US"/>
          </a:p>
        </p:txBody>
      </p:sp>
      <p:sp>
        <p:nvSpPr>
          <p:cNvPr id="149506" name="Rectangle 2"/>
          <p:cNvSpPr>
            <a:spLocks noGrp="1" noRot="1" noChangeAspect="1" noChangeArrowheads="1" noTextEdit="1"/>
          </p:cNvSpPr>
          <p:nvPr>
            <p:ph type="sldImg"/>
          </p:nvPr>
        </p:nvSpPr>
        <p:spPr>
          <a:ln/>
        </p:spPr>
      </p:sp>
      <p:sp>
        <p:nvSpPr>
          <p:cNvPr id="149507" name="Rectangle 3"/>
          <p:cNvSpPr>
            <a:spLocks noGrp="1" noChangeArrowheads="1"/>
          </p:cNvSpPr>
          <p:nvPr>
            <p:ph type="body" idx="1"/>
          </p:nvPr>
        </p:nvSpPr>
        <p:spPr/>
        <p:txBody>
          <a:bodyPr/>
          <a:lstStyle/>
          <a:p>
            <a:r>
              <a:rPr lang="en-US" dirty="0" smtClean="0"/>
              <a:t>Branch point</a:t>
            </a:r>
            <a:r>
              <a:rPr lang="en-US" baseline="0" dirty="0" smtClean="0"/>
              <a:t> can move, here to the left, this is called branch migration, double stranded green and single stranded red comes in and the end result is </a:t>
            </a:r>
            <a:r>
              <a:rPr lang="en-US" baseline="0" dirty="0" err="1" smtClean="0"/>
              <a:t>hetorduplex</a:t>
            </a:r>
            <a:r>
              <a:rPr lang="en-US" baseline="0" dirty="0" smtClean="0"/>
              <a:t> with single stranded red. You can see the branch migration happening spontaneously, in cell this will need energy provided through ATP hydrolysis. </a:t>
            </a:r>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9114BF-D7C3-4A0D-98C8-7613F7ED9E2F}" type="slidenum">
              <a:rPr lang="en-US"/>
              <a:pPr/>
              <a:t>11</a:t>
            </a:fld>
            <a:endParaRPr lang="en-US"/>
          </a:p>
        </p:txBody>
      </p:sp>
      <p:sp>
        <p:nvSpPr>
          <p:cNvPr id="153602" name="Rectangle 2"/>
          <p:cNvSpPr>
            <a:spLocks noGrp="1" noRot="1" noChangeAspect="1" noChangeArrowheads="1" noTextEdit="1"/>
          </p:cNvSpPr>
          <p:nvPr>
            <p:ph type="sldImg"/>
          </p:nvPr>
        </p:nvSpPr>
        <p:spPr>
          <a:ln/>
        </p:spPr>
      </p:sp>
      <p:sp>
        <p:nvSpPr>
          <p:cNvPr id="153603" name="Rectangle 3"/>
          <p:cNvSpPr>
            <a:spLocks noGrp="1" noChangeArrowheads="1"/>
          </p:cNvSpPr>
          <p:nvPr>
            <p:ph type="body" idx="1"/>
          </p:nvPr>
        </p:nvSpPr>
        <p:spPr/>
        <p:txBody>
          <a:bodyPr/>
          <a:lstStyle/>
          <a:p>
            <a:r>
              <a:rPr lang="en-US" dirty="0" smtClean="0"/>
              <a:t>just</a:t>
            </a:r>
            <a:r>
              <a:rPr lang="en-US" baseline="0" dirty="0" smtClean="0"/>
              <a:t> extra! Just remember that there are two structures and that this thing would come in like this and come out like that.</a:t>
            </a:r>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221F6F-27F4-4353-A315-F3254AB458FC}" type="slidenum">
              <a:rPr lang="en-US"/>
              <a:pPr/>
              <a:t>12</a:t>
            </a:fld>
            <a:endParaRPr lang="en-US"/>
          </a:p>
        </p:txBody>
      </p:sp>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p:txBody>
          <a:bodyPr/>
          <a:lstStyle/>
          <a:p>
            <a:r>
              <a:rPr lang="en-US" dirty="0" smtClean="0"/>
              <a:t>Here</a:t>
            </a:r>
            <a:r>
              <a:rPr lang="en-US" baseline="0" dirty="0" smtClean="0"/>
              <a:t> we have the two double stranded </a:t>
            </a:r>
            <a:r>
              <a:rPr lang="en-US" baseline="0" dirty="0" err="1" smtClean="0"/>
              <a:t>dna</a:t>
            </a:r>
            <a:r>
              <a:rPr lang="en-US" baseline="0" dirty="0" smtClean="0"/>
              <a:t> molecules that crossed each other that gives us a structure that has two strands that are not crossing and two strands that are crossing. This is the </a:t>
            </a:r>
            <a:r>
              <a:rPr lang="en-US" baseline="0" dirty="0" err="1" smtClean="0"/>
              <a:t>holliday</a:t>
            </a:r>
            <a:r>
              <a:rPr lang="en-US" baseline="0" dirty="0" smtClean="0"/>
              <a:t> junction. </a:t>
            </a:r>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E73F7C-D60F-40A7-92EC-83EBB1992DA1}" type="slidenum">
              <a:rPr lang="en-US"/>
              <a:pPr/>
              <a:t>13</a:t>
            </a:fld>
            <a:endParaRPr lang="en-US"/>
          </a:p>
        </p:txBody>
      </p:sp>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r>
              <a:rPr lang="en-US" dirty="0" smtClean="0"/>
              <a:t>If you cut vertically</a:t>
            </a:r>
            <a:r>
              <a:rPr lang="en-US" baseline="0" dirty="0" smtClean="0"/>
              <a:t>, no crossing over occurs. </a:t>
            </a:r>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480978-2E31-4CC4-933D-69E7BDC6C352}" type="slidenum">
              <a:rPr lang="en-US"/>
              <a:pPr/>
              <a:t>14</a:t>
            </a:fld>
            <a:endParaRPr lang="en-US"/>
          </a:p>
        </p:txBody>
      </p:sp>
      <p:sp>
        <p:nvSpPr>
          <p:cNvPr id="173058" name="Rectangle 2"/>
          <p:cNvSpPr>
            <a:spLocks noGrp="1" noRot="1" noChangeAspect="1" noChangeArrowheads="1" noTextEdit="1"/>
          </p:cNvSpPr>
          <p:nvPr>
            <p:ph type="sldImg"/>
          </p:nvPr>
        </p:nvSpPr>
        <p:spPr>
          <a:ln/>
        </p:spPr>
      </p:sp>
      <p:sp>
        <p:nvSpPr>
          <p:cNvPr id="173059" name="Rectangle 3"/>
          <p:cNvSpPr>
            <a:spLocks noGrp="1" noChangeArrowheads="1"/>
          </p:cNvSpPr>
          <p:nvPr>
            <p:ph type="body" idx="1"/>
          </p:nvPr>
        </p:nvSpPr>
        <p:spPr/>
        <p:txBody>
          <a:bodyPr/>
          <a:lstStyle/>
          <a:p>
            <a:r>
              <a:rPr lang="en-US" dirty="0" err="1" smtClean="0"/>
              <a:t>oNe</a:t>
            </a:r>
            <a:r>
              <a:rPr lang="en-US" baseline="0" dirty="0" smtClean="0"/>
              <a:t> way to resolve the </a:t>
            </a:r>
            <a:r>
              <a:rPr lang="en-US" baseline="0" dirty="0" err="1" smtClean="0"/>
              <a:t>holday</a:t>
            </a:r>
            <a:r>
              <a:rPr lang="en-US" baseline="0" dirty="0" smtClean="0"/>
              <a:t> junction vertically ending up with no crossing over</a:t>
            </a:r>
          </a:p>
          <a:p>
            <a:r>
              <a:rPr lang="en-US" baseline="0" dirty="0" smtClean="0"/>
              <a:t>The second way is to cut horizontally as shown and </a:t>
            </a:r>
            <a:r>
              <a:rPr lang="en-US" baseline="0" dirty="0" err="1" smtClean="0"/>
              <a:t>u’ll</a:t>
            </a:r>
            <a:r>
              <a:rPr lang="en-US" baseline="0" dirty="0" smtClean="0"/>
              <a:t> end up with both molecules that have red on left and orange on the right. This is with crossing over. </a:t>
            </a:r>
          </a:p>
          <a:p>
            <a:r>
              <a:rPr lang="en-US" baseline="0" dirty="0" smtClean="0"/>
              <a:t>Mitosis-&gt; no crossing over! </a:t>
            </a:r>
          </a:p>
          <a:p>
            <a:r>
              <a:rPr lang="en-US" baseline="0" dirty="0" err="1" smtClean="0"/>
              <a:t>Meosis</a:t>
            </a:r>
            <a:r>
              <a:rPr lang="en-US" baseline="0" dirty="0" smtClean="0"/>
              <a:t>-&gt; </a:t>
            </a:r>
            <a:r>
              <a:rPr lang="en-US" baseline="0" dirty="0" err="1" smtClean="0"/>
              <a:t>crosing</a:t>
            </a:r>
            <a:r>
              <a:rPr lang="en-US" baseline="0" dirty="0" smtClean="0"/>
              <a:t> over but the two scenarios are possible. </a:t>
            </a:r>
          </a:p>
          <a:p>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E7EA92-4884-4164-AE7B-5D46D86D02DC}" type="slidenum">
              <a:rPr lang="en-US"/>
              <a:pPr/>
              <a:t>15</a:t>
            </a:fld>
            <a:endParaRPr lang="en-US"/>
          </a:p>
        </p:txBody>
      </p:sp>
      <p:sp>
        <p:nvSpPr>
          <p:cNvPr id="155650" name="Rectangle 2"/>
          <p:cNvSpPr>
            <a:spLocks noGrp="1" noRot="1" noChangeAspect="1" noChangeArrowheads="1" noTextEdit="1"/>
          </p:cNvSpPr>
          <p:nvPr>
            <p:ph type="sldImg"/>
          </p:nvPr>
        </p:nvSpPr>
        <p:spPr>
          <a:ln/>
        </p:spPr>
      </p:sp>
      <p:sp>
        <p:nvSpPr>
          <p:cNvPr id="155651" name="Rectangle 3"/>
          <p:cNvSpPr>
            <a:spLocks noGrp="1" noChangeArrowheads="1"/>
          </p:cNvSpPr>
          <p:nvPr>
            <p:ph type="body" idx="1"/>
          </p:nvPr>
        </p:nvSpPr>
        <p:spPr/>
        <p:txBody>
          <a:bodyPr/>
          <a:lstStyle/>
          <a:p>
            <a:r>
              <a:rPr lang="en-US" dirty="0" smtClean="0"/>
              <a:t>The</a:t>
            </a:r>
            <a:r>
              <a:rPr lang="en-US" baseline="0" dirty="0" smtClean="0"/>
              <a:t>re are proteins that can bind to the chromosome randomly, however there are regions on the chromosome (hot spots) where it’s more likely to see recombination events because these proteins bind and induce the crossing over event. </a:t>
            </a:r>
          </a:p>
          <a:p>
            <a:r>
              <a:rPr lang="en-US" baseline="0" dirty="0" smtClean="0"/>
              <a:t>After constituting the chromosome u end up with two holiday junctions that are not two far away from each other, which can either be resolved with two horizontal cuts u end up with chromosomes that have no crossing over and this method will occur 90% of the time in meiosis. On the right is the other scenario where </a:t>
            </a:r>
            <a:r>
              <a:rPr lang="en-US" baseline="0" dirty="0" err="1" smtClean="0"/>
              <a:t>thiere</a:t>
            </a:r>
            <a:r>
              <a:rPr lang="en-US" baseline="0" dirty="0" smtClean="0"/>
              <a:t> is one </a:t>
            </a:r>
            <a:r>
              <a:rPr lang="en-US" baseline="0" dirty="0" err="1" smtClean="0"/>
              <a:t>horizonal</a:t>
            </a:r>
            <a:r>
              <a:rPr lang="en-US" baseline="0" dirty="0" smtClean="0"/>
              <a:t> cut and one vertical cut and you end up with chromosomes with crossing over. </a:t>
            </a:r>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E846A07-306C-468B-AFDD-BEEB26C58227}" type="slidenum">
              <a:rPr lang="en-US" smtClean="0"/>
              <a:pPr/>
              <a:t>16</a:t>
            </a:fld>
            <a:endParaRPr lang="en-US"/>
          </a:p>
        </p:txBody>
      </p:sp>
    </p:spTree>
    <p:extLst>
      <p:ext uri="{BB962C8B-B14F-4D97-AF65-F5344CB8AC3E}">
        <p14:creationId xmlns:p14="http://schemas.microsoft.com/office/powerpoint/2010/main" val="28191667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8F8411-FC5B-49DB-9CCE-315CA3786F9E}" type="slidenum">
              <a:rPr lang="en-US"/>
              <a:pPr/>
              <a:t>17</a:t>
            </a:fld>
            <a:endParaRPr lang="en-US"/>
          </a:p>
        </p:txBody>
      </p:sp>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p:txBody>
          <a:bodyPr/>
          <a:lstStyle/>
          <a:p>
            <a:r>
              <a:rPr lang="en-US" dirty="0" smtClean="0"/>
              <a:t>The</a:t>
            </a:r>
            <a:r>
              <a:rPr lang="en-US" baseline="0" dirty="0" smtClean="0"/>
              <a:t> two regions in the hetero duplex are almost the same but there are some difference. </a:t>
            </a:r>
          </a:p>
          <a:p>
            <a:r>
              <a:rPr lang="en-US" baseline="0" dirty="0" smtClean="0"/>
              <a:t>During meiosis we get 4 haploid cells and we get some crossing over and on average there is about two crossing over events on each chromosome in a </a:t>
            </a:r>
            <a:r>
              <a:rPr lang="en-US" baseline="0" dirty="0" err="1" smtClean="0"/>
              <a:t>meotic</a:t>
            </a:r>
            <a:r>
              <a:rPr lang="en-US" baseline="0" dirty="0" smtClean="0"/>
              <a:t> division, but in addition if u look closely u see that there are some stripes and these are the regions where gene conversion took place .</a:t>
            </a:r>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768195-1F71-4723-98FD-555AE60A3D23}" type="slidenum">
              <a:rPr lang="en-US"/>
              <a:pPr/>
              <a:t>18</a:t>
            </a:fld>
            <a:endParaRPr lang="en-US"/>
          </a:p>
        </p:txBody>
      </p:sp>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p:txBody>
          <a:bodyPr/>
          <a:lstStyle/>
          <a:p>
            <a:r>
              <a:rPr lang="en-US" dirty="0" smtClean="0"/>
              <a:t>And the </a:t>
            </a:r>
            <a:r>
              <a:rPr lang="en-US" dirty="0" err="1" smtClean="0"/>
              <a:t>reaseon</a:t>
            </a:r>
            <a:r>
              <a:rPr lang="en-US" dirty="0" smtClean="0"/>
              <a:t> gene conversion occurs</a:t>
            </a:r>
            <a:r>
              <a:rPr lang="en-US" baseline="0" dirty="0" smtClean="0"/>
              <a:t> is because of the </a:t>
            </a:r>
            <a:r>
              <a:rPr lang="en-US" baseline="0" dirty="0" err="1" smtClean="0"/>
              <a:t>heteroduplex</a:t>
            </a:r>
            <a:r>
              <a:rPr lang="en-US" baseline="0" dirty="0" smtClean="0"/>
              <a:t> event </a:t>
            </a:r>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D53A6B-4E0F-4FEF-B56F-C49B9D78BE3F}" type="slidenum">
              <a:rPr lang="en-US"/>
              <a:pPr/>
              <a:t>19</a:t>
            </a:fld>
            <a:endParaRPr lang="en-US"/>
          </a:p>
        </p:txBody>
      </p:sp>
      <p:sp>
        <p:nvSpPr>
          <p:cNvPr id="125954" name="Rectangle 2"/>
          <p:cNvSpPr>
            <a:spLocks noGrp="1" noRot="1" noChangeAspect="1" noChangeArrowheads="1" noTextEdit="1"/>
          </p:cNvSpPr>
          <p:nvPr>
            <p:ph type="sldImg"/>
          </p:nvPr>
        </p:nvSpPr>
        <p:spPr>
          <a:ln/>
        </p:spPr>
      </p:sp>
      <p:sp>
        <p:nvSpPr>
          <p:cNvPr id="125955" name="Rectangle 3"/>
          <p:cNvSpPr>
            <a:spLocks noGrp="1" noChangeArrowheads="1"/>
          </p:cNvSpPr>
          <p:nvPr>
            <p:ph type="body" idx="1"/>
          </p:nvPr>
        </p:nvSpPr>
        <p:spPr/>
        <p:txBody>
          <a:bodyPr/>
          <a:lstStyle/>
          <a:p>
            <a:r>
              <a:rPr lang="en-US" dirty="0" smtClean="0"/>
              <a:t>And this is also shown here showing the</a:t>
            </a:r>
            <a:r>
              <a:rPr lang="en-US" baseline="0" dirty="0" smtClean="0"/>
              <a:t> bubble schematic. The strand directing </a:t>
            </a:r>
            <a:r>
              <a:rPr lang="en-US" baseline="0" dirty="0" err="1" smtClean="0"/>
              <a:t>mismatich</a:t>
            </a:r>
            <a:r>
              <a:rPr lang="en-US" baseline="0" dirty="0" smtClean="0"/>
              <a:t> repair will fix these small differences. </a:t>
            </a:r>
            <a:r>
              <a:rPr lang="en-US" baseline="0" dirty="0" err="1" smtClean="0"/>
              <a:t>Mismatich</a:t>
            </a:r>
            <a:r>
              <a:rPr lang="en-US" baseline="0" dirty="0" smtClean="0"/>
              <a:t> repair in recombination is different than in replication in that it will choose one strand and excises it at </a:t>
            </a:r>
            <a:r>
              <a:rPr lang="en-US" b="1" baseline="0" dirty="0" smtClean="0"/>
              <a:t>random.  It will use the other strand as a template and that’s how gene conversion occurs. </a:t>
            </a:r>
            <a:endParaRPr lang="en-US" b="1"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37:37</a:t>
            </a:r>
            <a:endParaRPr lang="en-US" dirty="0"/>
          </a:p>
        </p:txBody>
      </p:sp>
      <p:sp>
        <p:nvSpPr>
          <p:cNvPr id="4" name="Slide Number Placeholder 3"/>
          <p:cNvSpPr>
            <a:spLocks noGrp="1"/>
          </p:cNvSpPr>
          <p:nvPr>
            <p:ph type="sldNum" sz="quarter" idx="10"/>
          </p:nvPr>
        </p:nvSpPr>
        <p:spPr/>
        <p:txBody>
          <a:bodyPr/>
          <a:lstStyle/>
          <a:p>
            <a:fld id="{DE846A07-306C-468B-AFDD-BEEB26C58227}" type="slidenum">
              <a:rPr lang="en-US" smtClean="0"/>
              <a:pPr/>
              <a:t>20</a:t>
            </a:fld>
            <a:endParaRPr lang="en-US"/>
          </a:p>
        </p:txBody>
      </p:sp>
    </p:spTree>
    <p:extLst>
      <p:ext uri="{BB962C8B-B14F-4D97-AF65-F5344CB8AC3E}">
        <p14:creationId xmlns:p14="http://schemas.microsoft.com/office/powerpoint/2010/main" val="25496715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962B5C-AEB7-4459-848C-EC77E213D2F3}" type="slidenum">
              <a:rPr lang="en-US"/>
              <a:pPr/>
              <a:t>21</a:t>
            </a:fld>
            <a:endParaRPr lang="en-US"/>
          </a:p>
        </p:txBody>
      </p:sp>
      <p:sp>
        <p:nvSpPr>
          <p:cNvPr id="159746" name="Rectangle 2"/>
          <p:cNvSpPr>
            <a:spLocks noGrp="1" noRot="1" noChangeAspect="1" noChangeArrowheads="1" noTextEdit="1"/>
          </p:cNvSpPr>
          <p:nvPr>
            <p:ph type="sldImg"/>
          </p:nvPr>
        </p:nvSpPr>
        <p:spPr>
          <a:ln/>
        </p:spPr>
      </p:sp>
      <p:sp>
        <p:nvSpPr>
          <p:cNvPr id="1597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224AD9-49CC-4669-AE1C-FEFF9FC4A4A1}" type="slidenum">
              <a:rPr lang="en-US"/>
              <a:pPr/>
              <a:t>22</a:t>
            </a:fld>
            <a:endParaRPr lang="en-US"/>
          </a:p>
        </p:txBody>
      </p:sp>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222DC3-067D-4CCF-9660-556EC0CEA3A3}" type="slidenum">
              <a:rPr lang="en-US"/>
              <a:pPr/>
              <a:t>23</a:t>
            </a:fld>
            <a:endParaRPr lang="en-US"/>
          </a:p>
        </p:txBody>
      </p:sp>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6A506A-3FE6-4859-B208-47DB2A19A669}" type="slidenum">
              <a:rPr lang="en-US"/>
              <a:pPr/>
              <a:t>24</a:t>
            </a:fld>
            <a:endParaRPr lang="en-US"/>
          </a:p>
        </p:txBody>
      </p:sp>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7D9198-E12F-4284-B7E9-D8992BE06353}" type="slidenum">
              <a:rPr lang="en-US"/>
              <a:pPr/>
              <a:t>25</a:t>
            </a:fld>
            <a:endParaRPr lang="en-US"/>
          </a:p>
        </p:txBody>
      </p:sp>
      <p:sp>
        <p:nvSpPr>
          <p:cNvPr id="165890" name="Rectangle 2"/>
          <p:cNvSpPr>
            <a:spLocks noGrp="1" noRot="1" noChangeAspect="1" noChangeArrowheads="1" noTextEdit="1"/>
          </p:cNvSpPr>
          <p:nvPr>
            <p:ph type="sldImg"/>
          </p:nvPr>
        </p:nvSpPr>
        <p:spPr>
          <a:ln/>
        </p:spPr>
      </p:sp>
      <p:sp>
        <p:nvSpPr>
          <p:cNvPr id="1658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DF9A02-7056-44DB-A576-A0DA0ADFB8C3}" type="slidenum">
              <a:rPr lang="en-US"/>
              <a:pPr/>
              <a:t>26</a:t>
            </a:fld>
            <a:endParaRPr lang="en-US"/>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5F2B70-83B2-4F9F-BB19-A89391F483FD}" type="slidenum">
              <a:rPr lang="en-US"/>
              <a:pPr/>
              <a:t>27</a:t>
            </a:fld>
            <a:endParaRPr lang="en-US"/>
          </a:p>
        </p:txBody>
      </p:sp>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E86CBC-9A1D-4480-B6B8-AAD4004B05CE}" type="slidenum">
              <a:rPr lang="en-US"/>
              <a:pPr/>
              <a:t>28</a:t>
            </a:fld>
            <a:endParaRPr lang="en-US"/>
          </a:p>
        </p:txBody>
      </p:sp>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601894-F6C2-44BC-A70C-5420D23D6FD4}" type="slidenum">
              <a:rPr lang="en-US"/>
              <a:pPr/>
              <a:t>29</a:t>
            </a:fld>
            <a:endParaRPr lang="en-US"/>
          </a:p>
        </p:txBody>
      </p:sp>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3EED1F9-C1BC-4B9D-835A-E6FFC610622A}" type="slidenum">
              <a:rPr lang="en-US"/>
              <a:pPr/>
              <a:t>‹#›</a:t>
            </a:fld>
            <a:endParaRPr lang="en-US"/>
          </a:p>
        </p:txBody>
      </p:sp>
    </p:spTree>
    <p:extLst>
      <p:ext uri="{BB962C8B-B14F-4D97-AF65-F5344CB8AC3E}">
        <p14:creationId xmlns:p14="http://schemas.microsoft.com/office/powerpoint/2010/main" val="1078554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3942C95-A6D9-4C4D-B110-79922B62E0F4}" type="slidenum">
              <a:rPr lang="en-US"/>
              <a:pPr/>
              <a:t>‹#›</a:t>
            </a:fld>
            <a:endParaRPr lang="en-US"/>
          </a:p>
        </p:txBody>
      </p:sp>
    </p:spTree>
    <p:extLst>
      <p:ext uri="{BB962C8B-B14F-4D97-AF65-F5344CB8AC3E}">
        <p14:creationId xmlns:p14="http://schemas.microsoft.com/office/powerpoint/2010/main" val="2057178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33F31FA-873E-43E2-BFB7-A3A13921C23E}" type="slidenum">
              <a:rPr lang="en-US"/>
              <a:pPr/>
              <a:t>‹#›</a:t>
            </a:fld>
            <a:endParaRPr lang="en-US"/>
          </a:p>
        </p:txBody>
      </p:sp>
    </p:spTree>
    <p:extLst>
      <p:ext uri="{BB962C8B-B14F-4D97-AF65-F5344CB8AC3E}">
        <p14:creationId xmlns:p14="http://schemas.microsoft.com/office/powerpoint/2010/main" val="1312917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651F7496-0535-4D3B-B542-2982988C1CD1}" type="slidenum">
              <a:rPr lang="en-US"/>
              <a:pPr/>
              <a:t>‹#›</a:t>
            </a:fld>
            <a:endParaRPr lang="en-US"/>
          </a:p>
        </p:txBody>
      </p:sp>
    </p:spTree>
    <p:extLst>
      <p:ext uri="{BB962C8B-B14F-4D97-AF65-F5344CB8AC3E}">
        <p14:creationId xmlns:p14="http://schemas.microsoft.com/office/powerpoint/2010/main" val="22804005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0C4E1D11-ED55-4608-9926-9606D1D8B80B}" type="slidenum">
              <a:rPr lang="en-US"/>
              <a:pPr/>
              <a:t>‹#›</a:t>
            </a:fld>
            <a:endParaRPr lang="en-US"/>
          </a:p>
        </p:txBody>
      </p:sp>
    </p:spTree>
    <p:extLst>
      <p:ext uri="{BB962C8B-B14F-4D97-AF65-F5344CB8AC3E}">
        <p14:creationId xmlns:p14="http://schemas.microsoft.com/office/powerpoint/2010/main" val="30163548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2B7A97CC-56BA-426D-94C0-2F3FD5531FF9}" type="slidenum">
              <a:rPr lang="en-US"/>
              <a:pPr/>
              <a:t>‹#›</a:t>
            </a:fld>
            <a:endParaRPr lang="en-US"/>
          </a:p>
        </p:txBody>
      </p:sp>
    </p:spTree>
    <p:extLst>
      <p:ext uri="{BB962C8B-B14F-4D97-AF65-F5344CB8AC3E}">
        <p14:creationId xmlns:p14="http://schemas.microsoft.com/office/powerpoint/2010/main" val="2112012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59B9EA43-AE22-41E4-9FD0-78EE11481607}" type="slidenum">
              <a:rPr lang="en-US"/>
              <a:pPr/>
              <a:t>‹#›</a:t>
            </a:fld>
            <a:endParaRPr lang="en-US"/>
          </a:p>
        </p:txBody>
      </p:sp>
    </p:spTree>
    <p:extLst>
      <p:ext uri="{BB962C8B-B14F-4D97-AF65-F5344CB8AC3E}">
        <p14:creationId xmlns:p14="http://schemas.microsoft.com/office/powerpoint/2010/main" val="3320715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4A6B2BF-6247-4C24-8521-8F205A25BAB0}" type="slidenum">
              <a:rPr lang="en-US"/>
              <a:pPr/>
              <a:t>‹#›</a:t>
            </a:fld>
            <a:endParaRPr lang="en-US"/>
          </a:p>
        </p:txBody>
      </p:sp>
    </p:spTree>
    <p:extLst>
      <p:ext uri="{BB962C8B-B14F-4D97-AF65-F5344CB8AC3E}">
        <p14:creationId xmlns:p14="http://schemas.microsoft.com/office/powerpoint/2010/main" val="3372860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3854E01-17B1-46D6-B267-E964891C3F5B}" type="slidenum">
              <a:rPr lang="en-US"/>
              <a:pPr/>
              <a:t>‹#›</a:t>
            </a:fld>
            <a:endParaRPr lang="en-US"/>
          </a:p>
        </p:txBody>
      </p:sp>
    </p:spTree>
    <p:extLst>
      <p:ext uri="{BB962C8B-B14F-4D97-AF65-F5344CB8AC3E}">
        <p14:creationId xmlns:p14="http://schemas.microsoft.com/office/powerpoint/2010/main" val="9571547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E74ED77-B82C-4140-8930-5519292E2065}" type="slidenum">
              <a:rPr lang="en-US"/>
              <a:pPr/>
              <a:t>‹#›</a:t>
            </a:fld>
            <a:endParaRPr lang="en-US"/>
          </a:p>
        </p:txBody>
      </p:sp>
    </p:spTree>
    <p:extLst>
      <p:ext uri="{BB962C8B-B14F-4D97-AF65-F5344CB8AC3E}">
        <p14:creationId xmlns:p14="http://schemas.microsoft.com/office/powerpoint/2010/main" val="1450989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1E864A5-4BD2-45FD-BFF2-65E0409BDEEC}" type="slidenum">
              <a:rPr lang="en-US"/>
              <a:pPr/>
              <a:t>‹#›</a:t>
            </a:fld>
            <a:endParaRPr lang="en-US"/>
          </a:p>
        </p:txBody>
      </p:sp>
    </p:spTree>
    <p:extLst>
      <p:ext uri="{BB962C8B-B14F-4D97-AF65-F5344CB8AC3E}">
        <p14:creationId xmlns:p14="http://schemas.microsoft.com/office/powerpoint/2010/main" val="1833761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F6E6959-B00A-4FBC-810E-8F62ED83696A}"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hyperlink" Target="http://www.youtube.com/watch?v=3qgBKrAZCLg&amp;feature=related"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2060"/>
                </a:solidFill>
              </a:rPr>
              <a:t>Office Hours</a:t>
            </a:r>
            <a:br>
              <a:rPr lang="en-US" dirty="0" smtClean="0">
                <a:solidFill>
                  <a:srgbClr val="002060"/>
                </a:solidFill>
              </a:rPr>
            </a:br>
            <a:r>
              <a:rPr lang="en-US" sz="3600" dirty="0" smtClean="0">
                <a:solidFill>
                  <a:srgbClr val="002060"/>
                </a:solidFill>
              </a:rPr>
              <a:t>(midterm #1)</a:t>
            </a:r>
            <a:endParaRPr lang="en-US" sz="3600" dirty="0">
              <a:solidFill>
                <a:srgbClr val="002060"/>
              </a:solidFill>
            </a:endParaRPr>
          </a:p>
        </p:txBody>
      </p:sp>
      <p:sp>
        <p:nvSpPr>
          <p:cNvPr id="3" name="Content Placeholder 2"/>
          <p:cNvSpPr>
            <a:spLocks noGrp="1"/>
          </p:cNvSpPr>
          <p:nvPr>
            <p:ph idx="1"/>
          </p:nvPr>
        </p:nvSpPr>
        <p:spPr/>
        <p:txBody>
          <a:bodyPr/>
          <a:lstStyle/>
          <a:p>
            <a:r>
              <a:rPr lang="en-US" dirty="0" smtClean="0">
                <a:solidFill>
                  <a:srgbClr val="002060"/>
                </a:solidFill>
              </a:rPr>
              <a:t>Wednesday Sept 25,  2 PM to 4 PM</a:t>
            </a:r>
          </a:p>
          <a:p>
            <a:r>
              <a:rPr lang="en-US" dirty="0" smtClean="0">
                <a:solidFill>
                  <a:srgbClr val="002060"/>
                </a:solidFill>
              </a:rPr>
              <a:t>Friday Sept 27, 9:30-11:30 AM</a:t>
            </a:r>
          </a:p>
          <a:p>
            <a:r>
              <a:rPr lang="en-US" dirty="0" smtClean="0">
                <a:solidFill>
                  <a:srgbClr val="002060"/>
                </a:solidFill>
              </a:rPr>
              <a:t>Monday Sept 30, 2 PM to 4 PM</a:t>
            </a:r>
            <a:endParaRPr lang="en-US" dirty="0">
              <a:solidFill>
                <a:srgbClr val="002060"/>
              </a:solidFill>
            </a:endParaRPr>
          </a:p>
        </p:txBody>
      </p:sp>
    </p:spTree>
    <p:extLst>
      <p:ext uri="{BB962C8B-B14F-4D97-AF65-F5344CB8AC3E}">
        <p14:creationId xmlns:p14="http://schemas.microsoft.com/office/powerpoint/2010/main" val="2846268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US" dirty="0" smtClean="0">
                <a:solidFill>
                  <a:schemeClr val="accent2"/>
                </a:solidFill>
              </a:rPr>
              <a:t>DNA recombination</a:t>
            </a:r>
            <a:endParaRPr lang="en-US" dirty="0">
              <a:solidFill>
                <a:schemeClr val="accent2"/>
              </a:solidFill>
            </a:endParaRPr>
          </a:p>
        </p:txBody>
      </p:sp>
      <p:sp>
        <p:nvSpPr>
          <p:cNvPr id="2053" name="Text Box 5"/>
          <p:cNvSpPr txBox="1">
            <a:spLocks noChangeArrowheads="1"/>
          </p:cNvSpPr>
          <p:nvPr/>
        </p:nvSpPr>
        <p:spPr bwMode="auto">
          <a:xfrm>
            <a:off x="304800" y="5943600"/>
            <a:ext cx="304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smtClean="0">
                <a:solidFill>
                  <a:schemeClr val="accent2"/>
                </a:solidFill>
              </a:rPr>
              <a:t>24 September 2013</a:t>
            </a:r>
            <a:endParaRPr lang="en-US" sz="2400" dirty="0">
              <a:solidFill>
                <a:schemeClr val="accent2"/>
              </a:solidFill>
            </a:endParaRPr>
          </a:p>
        </p:txBody>
      </p:sp>
      <p:sp>
        <p:nvSpPr>
          <p:cNvPr id="2054" name="Text Box 6"/>
          <p:cNvSpPr txBox="1">
            <a:spLocks noChangeArrowheads="1"/>
          </p:cNvSpPr>
          <p:nvPr/>
        </p:nvSpPr>
        <p:spPr bwMode="auto">
          <a:xfrm>
            <a:off x="1676400" y="1905000"/>
            <a:ext cx="65532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a:spcBef>
                <a:spcPct val="50000"/>
              </a:spcBef>
              <a:buFontTx/>
              <a:buAutoNum type="arabicParenR"/>
            </a:pPr>
            <a:r>
              <a:rPr lang="en-US" sz="2400" dirty="0" smtClean="0">
                <a:solidFill>
                  <a:schemeClr val="accent2"/>
                </a:solidFill>
              </a:rPr>
              <a:t>General Recombination</a:t>
            </a:r>
            <a:endParaRPr lang="fr-CA" sz="2400" dirty="0">
              <a:solidFill>
                <a:schemeClr val="accent2"/>
              </a:solidFill>
            </a:endParaRPr>
          </a:p>
          <a:p>
            <a:pPr>
              <a:spcBef>
                <a:spcPct val="50000"/>
              </a:spcBef>
              <a:buFontTx/>
              <a:buAutoNum type="arabicParenR"/>
            </a:pPr>
            <a:r>
              <a:rPr lang="fr-CA" sz="2400" dirty="0" smtClean="0">
                <a:solidFill>
                  <a:schemeClr val="accent2"/>
                </a:solidFill>
              </a:rPr>
              <a:t>Site </a:t>
            </a:r>
            <a:r>
              <a:rPr lang="fr-CA" sz="2400" dirty="0" err="1" smtClean="0">
                <a:solidFill>
                  <a:schemeClr val="accent2"/>
                </a:solidFill>
              </a:rPr>
              <a:t>Specific</a:t>
            </a:r>
            <a:r>
              <a:rPr lang="fr-CA" sz="2400" dirty="0" smtClean="0">
                <a:solidFill>
                  <a:schemeClr val="accent2"/>
                </a:solidFill>
              </a:rPr>
              <a:t> </a:t>
            </a:r>
            <a:r>
              <a:rPr lang="fr-CA" sz="2400" dirty="0" err="1" smtClean="0">
                <a:solidFill>
                  <a:schemeClr val="accent2"/>
                </a:solidFill>
              </a:rPr>
              <a:t>Recombination</a:t>
            </a:r>
            <a:endParaRPr lang="en-US" sz="2400" dirty="0">
              <a:solidFill>
                <a:schemeClr val="accent2"/>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6" name="Rectangle 4"/>
          <p:cNvSpPr>
            <a:spLocks noGrp="1" noChangeArrowheads="1"/>
          </p:cNvSpPr>
          <p:nvPr>
            <p:ph type="title"/>
          </p:nvPr>
        </p:nvSpPr>
        <p:spPr/>
        <p:txBody>
          <a:bodyPr/>
          <a:lstStyle/>
          <a:p>
            <a:r>
              <a:rPr lang="fr-CA" dirty="0" smtClean="0">
                <a:solidFill>
                  <a:schemeClr val="accent2"/>
                </a:solidFill>
              </a:rPr>
              <a:t>General </a:t>
            </a:r>
            <a:r>
              <a:rPr lang="fr-CA" dirty="0" err="1" smtClean="0">
                <a:solidFill>
                  <a:schemeClr val="accent2"/>
                </a:solidFill>
              </a:rPr>
              <a:t>Recombination</a:t>
            </a:r>
            <a:endParaRPr lang="en-US" dirty="0">
              <a:solidFill>
                <a:schemeClr val="accent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4"/>
          <p:cNvSpPr>
            <a:spLocks noGrp="1" noChangeArrowheads="1"/>
          </p:cNvSpPr>
          <p:nvPr>
            <p:ph type="title"/>
          </p:nvPr>
        </p:nvSpPr>
        <p:spPr/>
        <p:txBody>
          <a:bodyPr/>
          <a:lstStyle/>
          <a:p>
            <a:r>
              <a:rPr lang="en-US" sz="4000" dirty="0" smtClean="0">
                <a:solidFill>
                  <a:schemeClr val="accent2"/>
                </a:solidFill>
              </a:rPr>
              <a:t>Recombination during meiosis</a:t>
            </a:r>
            <a:endParaRPr lang="en-US" sz="4000" dirty="0">
              <a:solidFill>
                <a:schemeClr val="accent2"/>
              </a:solidFill>
              <a:cs typeface="Arial" charset="0"/>
            </a:endParaRPr>
          </a:p>
        </p:txBody>
      </p:sp>
      <p:pic>
        <p:nvPicPr>
          <p:cNvPr id="40965" name="Picture 5" descr="05_05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0838" y="1447800"/>
            <a:ext cx="3433762" cy="4724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p:txBody>
          <a:bodyPr/>
          <a:lstStyle/>
          <a:p>
            <a:r>
              <a:rPr lang="fr-CA" sz="3600" dirty="0" err="1" smtClean="0">
                <a:solidFill>
                  <a:schemeClr val="accent2"/>
                </a:solidFill>
              </a:rPr>
              <a:t>Recombination</a:t>
            </a:r>
            <a:r>
              <a:rPr lang="fr-CA" sz="3600" dirty="0" smtClean="0">
                <a:solidFill>
                  <a:schemeClr val="accent2"/>
                </a:solidFill>
              </a:rPr>
              <a:t> and double </a:t>
            </a:r>
            <a:r>
              <a:rPr lang="fr-CA" sz="3600" dirty="0" err="1" smtClean="0">
                <a:solidFill>
                  <a:schemeClr val="accent2"/>
                </a:solidFill>
              </a:rPr>
              <a:t>strand</a:t>
            </a:r>
            <a:r>
              <a:rPr lang="fr-CA" sz="3600" dirty="0" smtClean="0">
                <a:solidFill>
                  <a:schemeClr val="accent2"/>
                </a:solidFill>
              </a:rPr>
              <a:t> break </a:t>
            </a:r>
            <a:r>
              <a:rPr lang="fr-CA" sz="3600" dirty="0" err="1" smtClean="0">
                <a:solidFill>
                  <a:schemeClr val="accent2"/>
                </a:solidFill>
              </a:rPr>
              <a:t>repair</a:t>
            </a:r>
            <a:endParaRPr lang="en-US" sz="3600" dirty="0">
              <a:solidFill>
                <a:schemeClr val="accent2"/>
              </a:solidFill>
            </a:endParaRPr>
          </a:p>
        </p:txBody>
      </p:sp>
      <p:pic>
        <p:nvPicPr>
          <p:cNvPr id="138243" name="Picture 3" descr="figure 5-59 part 1 of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057400"/>
            <a:ext cx="3289300" cy="4419600"/>
          </a:xfrm>
          <a:prstGeom prst="rect">
            <a:avLst/>
          </a:prstGeom>
          <a:noFill/>
          <a:extLst>
            <a:ext uri="{909E8E84-426E-40DD-AFC4-6F175D3DCCD1}">
              <a14:hiddenFill xmlns:a14="http://schemas.microsoft.com/office/drawing/2010/main">
                <a:solidFill>
                  <a:srgbClr val="FFFFFF"/>
                </a:solidFill>
              </a14:hiddenFill>
            </a:ext>
          </a:extLst>
        </p:spPr>
      </p:pic>
      <p:pic>
        <p:nvPicPr>
          <p:cNvPr id="138244" name="Picture 4" descr="figure 5-59 part 2 of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2400" y="2057400"/>
            <a:ext cx="4953000" cy="4356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4"/>
          <p:cNvSpPr>
            <a:spLocks noGrp="1" noChangeArrowheads="1"/>
          </p:cNvSpPr>
          <p:nvPr>
            <p:ph type="title"/>
          </p:nvPr>
        </p:nvSpPr>
        <p:spPr/>
        <p:txBody>
          <a:bodyPr/>
          <a:lstStyle/>
          <a:p>
            <a:r>
              <a:rPr lang="en-US" dirty="0" smtClean="0">
                <a:solidFill>
                  <a:schemeClr val="accent2"/>
                </a:solidFill>
              </a:rPr>
              <a:t>Pairing of DNA strands</a:t>
            </a:r>
            <a:endParaRPr lang="en-US" dirty="0">
              <a:solidFill>
                <a:schemeClr val="accent2"/>
              </a:solidFill>
              <a:cs typeface="Arial" charset="0"/>
            </a:endParaRPr>
          </a:p>
        </p:txBody>
      </p:sp>
      <p:pic>
        <p:nvPicPr>
          <p:cNvPr id="49158" name="Picture 6" descr="figure 5-5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60513"/>
            <a:ext cx="8534400" cy="37369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r>
              <a:rPr lang="en-US" sz="4000" dirty="0" err="1" smtClean="0">
                <a:solidFill>
                  <a:schemeClr val="accent2"/>
                </a:solidFill>
              </a:rPr>
              <a:t>RecA</a:t>
            </a:r>
            <a:r>
              <a:rPr lang="en-US" sz="4000" dirty="0" smtClean="0">
                <a:solidFill>
                  <a:schemeClr val="accent2"/>
                </a:solidFill>
              </a:rPr>
              <a:t> protein and </a:t>
            </a:r>
            <a:r>
              <a:rPr lang="en-US" sz="4000" dirty="0" err="1" smtClean="0">
                <a:solidFill>
                  <a:schemeClr val="accent2"/>
                </a:solidFill>
              </a:rPr>
              <a:t>heteroduplex</a:t>
            </a:r>
            <a:r>
              <a:rPr lang="en-US" sz="4000" dirty="0" smtClean="0">
                <a:solidFill>
                  <a:schemeClr val="accent2"/>
                </a:solidFill>
              </a:rPr>
              <a:t> formation</a:t>
            </a:r>
            <a:endParaRPr lang="en-US" sz="4000" dirty="0">
              <a:solidFill>
                <a:schemeClr val="accent2"/>
              </a:solidFill>
              <a:cs typeface="Arial" charset="0"/>
            </a:endParaRPr>
          </a:p>
        </p:txBody>
      </p:sp>
      <p:pic>
        <p:nvPicPr>
          <p:cNvPr id="142339" name="Picture 3" descr="figure 5-5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2057400"/>
            <a:ext cx="6705600" cy="30035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descr="05_0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2133600"/>
            <a:ext cx="4743450" cy="3905250"/>
          </a:xfrm>
          <a:prstGeom prst="rect">
            <a:avLst/>
          </a:prstGeom>
          <a:noFill/>
          <a:extLst>
            <a:ext uri="{909E8E84-426E-40DD-AFC4-6F175D3DCCD1}">
              <a14:hiddenFill xmlns:a14="http://schemas.microsoft.com/office/drawing/2010/main">
                <a:solidFill>
                  <a:srgbClr val="FFFFFF"/>
                </a:solidFill>
              </a14:hiddenFill>
            </a:ext>
          </a:extLst>
        </p:spPr>
      </p:pic>
      <p:sp>
        <p:nvSpPr>
          <p:cNvPr id="144387" name="Rectangle 3"/>
          <p:cNvSpPr>
            <a:spLocks noGrp="1" noChangeArrowheads="1"/>
          </p:cNvSpPr>
          <p:nvPr>
            <p:ph type="title"/>
          </p:nvPr>
        </p:nvSpPr>
        <p:spPr/>
        <p:txBody>
          <a:bodyPr/>
          <a:lstStyle/>
          <a:p>
            <a:r>
              <a:rPr lang="en-US" dirty="0" smtClean="0">
                <a:solidFill>
                  <a:schemeClr val="accent2"/>
                </a:solidFill>
              </a:rPr>
              <a:t>Base flipping</a:t>
            </a:r>
            <a:endParaRPr lang="en-US" dirty="0">
              <a:solidFill>
                <a:schemeClr val="accent2"/>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r>
              <a:rPr lang="en-US" sz="4000" dirty="0" err="1">
                <a:solidFill>
                  <a:schemeClr val="accent2"/>
                </a:solidFill>
              </a:rPr>
              <a:t>RecA</a:t>
            </a:r>
            <a:r>
              <a:rPr lang="en-US" sz="4000" dirty="0">
                <a:solidFill>
                  <a:schemeClr val="accent2"/>
                </a:solidFill>
              </a:rPr>
              <a:t> protein and </a:t>
            </a:r>
            <a:r>
              <a:rPr lang="en-US" sz="4000" dirty="0" err="1">
                <a:solidFill>
                  <a:schemeClr val="accent2"/>
                </a:solidFill>
              </a:rPr>
              <a:t>heteroduplex</a:t>
            </a:r>
            <a:r>
              <a:rPr lang="en-US" sz="4000" dirty="0">
                <a:solidFill>
                  <a:schemeClr val="accent2"/>
                </a:solidFill>
              </a:rPr>
              <a:t> formation</a:t>
            </a:r>
            <a:endParaRPr lang="en-US" sz="4000" dirty="0">
              <a:solidFill>
                <a:schemeClr val="accent2"/>
              </a:solidFill>
              <a:cs typeface="Arial" charset="0"/>
            </a:endParaRPr>
          </a:p>
        </p:txBody>
      </p:sp>
      <p:pic>
        <p:nvPicPr>
          <p:cNvPr id="146435" name="Picture 3" descr="figure 5-5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2057400"/>
            <a:ext cx="6705600" cy="30035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p:txBody>
          <a:bodyPr/>
          <a:lstStyle/>
          <a:p>
            <a:r>
              <a:rPr lang="en-US" dirty="0" smtClean="0">
                <a:solidFill>
                  <a:schemeClr val="accent2"/>
                </a:solidFill>
              </a:rPr>
              <a:t>Branch Migration</a:t>
            </a:r>
            <a:endParaRPr lang="en-US" dirty="0">
              <a:solidFill>
                <a:schemeClr val="accent2"/>
              </a:solidFill>
            </a:endParaRPr>
          </a:p>
        </p:txBody>
      </p:sp>
      <p:pic>
        <p:nvPicPr>
          <p:cNvPr id="148483" name="Picture 3" descr="figure 5-5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460500"/>
            <a:ext cx="7467600" cy="4592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r>
              <a:rPr lang="en-US" dirty="0" err="1" smtClean="0">
                <a:solidFill>
                  <a:schemeClr val="accent2"/>
                </a:solidFill>
              </a:rPr>
              <a:t>Heteroduplex</a:t>
            </a:r>
            <a:r>
              <a:rPr lang="en-US" dirty="0" smtClean="0">
                <a:solidFill>
                  <a:schemeClr val="accent2"/>
                </a:solidFill>
              </a:rPr>
              <a:t> moves</a:t>
            </a:r>
            <a:endParaRPr lang="en-US" dirty="0">
              <a:solidFill>
                <a:schemeClr val="accent2"/>
              </a:solidFill>
              <a:cs typeface="Arial" charset="0"/>
            </a:endParaRPr>
          </a:p>
        </p:txBody>
      </p:sp>
      <p:pic>
        <p:nvPicPr>
          <p:cNvPr id="152579" name="Picture 3" descr="figure 5-6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2163763"/>
            <a:ext cx="6248400" cy="39893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p:txBody>
          <a:bodyPr/>
          <a:lstStyle/>
          <a:p>
            <a:r>
              <a:rPr lang="en-US" dirty="0" smtClean="0">
                <a:solidFill>
                  <a:schemeClr val="accent2"/>
                </a:solidFill>
              </a:rPr>
              <a:t>Holliday Junction</a:t>
            </a:r>
            <a:endParaRPr lang="en-US" dirty="0">
              <a:solidFill>
                <a:schemeClr val="accent2"/>
              </a:solidFill>
            </a:endParaRPr>
          </a:p>
        </p:txBody>
      </p:sp>
      <p:pic>
        <p:nvPicPr>
          <p:cNvPr id="169987" name="Picture 3" descr="figure 5-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1981200"/>
            <a:ext cx="6781800" cy="31305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p:txBody>
          <a:bodyPr/>
          <a:lstStyle/>
          <a:p>
            <a:r>
              <a:rPr lang="en-US" dirty="0">
                <a:solidFill>
                  <a:schemeClr val="accent2"/>
                </a:solidFill>
              </a:rPr>
              <a:t>Holliday Junction</a:t>
            </a:r>
          </a:p>
        </p:txBody>
      </p:sp>
      <p:pic>
        <p:nvPicPr>
          <p:cNvPr id="150531" name="Picture 3" descr="figure 5-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1981200"/>
            <a:ext cx="6781800" cy="3130550"/>
          </a:xfrm>
          <a:prstGeom prst="rect">
            <a:avLst/>
          </a:prstGeom>
          <a:noFill/>
          <a:extLst>
            <a:ext uri="{909E8E84-426E-40DD-AFC4-6F175D3DCCD1}">
              <a14:hiddenFill xmlns:a14="http://schemas.microsoft.com/office/drawing/2010/main">
                <a:solidFill>
                  <a:srgbClr val="FFFFFF"/>
                </a:solidFill>
              </a14:hiddenFill>
            </a:ext>
          </a:extLst>
        </p:spPr>
      </p:pic>
      <p:sp>
        <p:nvSpPr>
          <p:cNvPr id="150532" name="Line 4"/>
          <p:cNvSpPr>
            <a:spLocks noChangeShapeType="1"/>
          </p:cNvSpPr>
          <p:nvPr/>
        </p:nvSpPr>
        <p:spPr bwMode="auto">
          <a:xfrm>
            <a:off x="6096000" y="2514600"/>
            <a:ext cx="0" cy="533400"/>
          </a:xfrm>
          <a:prstGeom prst="line">
            <a:avLst/>
          </a:prstGeom>
          <a:noFill/>
          <a:ln w="5715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chemeClr val="accent2"/>
              </a:solidFill>
            </a:endParaRPr>
          </a:p>
        </p:txBody>
      </p:sp>
      <p:sp>
        <p:nvSpPr>
          <p:cNvPr id="150533" name="Line 5"/>
          <p:cNvSpPr>
            <a:spLocks noChangeShapeType="1"/>
          </p:cNvSpPr>
          <p:nvPr/>
        </p:nvSpPr>
        <p:spPr bwMode="auto">
          <a:xfrm flipV="1">
            <a:off x="6096000" y="3733800"/>
            <a:ext cx="0" cy="533400"/>
          </a:xfrm>
          <a:prstGeom prst="line">
            <a:avLst/>
          </a:prstGeom>
          <a:noFill/>
          <a:ln w="5715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chemeClr val="accent2"/>
              </a:solidFill>
            </a:endParaRPr>
          </a:p>
        </p:txBody>
      </p:sp>
      <p:sp>
        <p:nvSpPr>
          <p:cNvPr id="150534" name="Text Box 6"/>
          <p:cNvSpPr txBox="1">
            <a:spLocks noChangeArrowheads="1"/>
          </p:cNvSpPr>
          <p:nvPr/>
        </p:nvSpPr>
        <p:spPr bwMode="auto">
          <a:xfrm>
            <a:off x="914400" y="5334000"/>
            <a:ext cx="73152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sz="2000" dirty="0" err="1" smtClean="0">
                <a:solidFill>
                  <a:schemeClr val="accent2"/>
                </a:solidFill>
              </a:rPr>
              <a:t>When</a:t>
            </a:r>
            <a:r>
              <a:rPr lang="fr-CA" sz="2000" dirty="0" smtClean="0">
                <a:solidFill>
                  <a:schemeClr val="accent2"/>
                </a:solidFill>
              </a:rPr>
              <a:t> DNA </a:t>
            </a:r>
            <a:r>
              <a:rPr lang="fr-CA" sz="2000" dirty="0" err="1" smtClean="0">
                <a:solidFill>
                  <a:schemeClr val="accent2"/>
                </a:solidFill>
              </a:rPr>
              <a:t>is</a:t>
            </a:r>
            <a:r>
              <a:rPr lang="fr-CA" sz="2000" dirty="0" smtClean="0">
                <a:solidFill>
                  <a:schemeClr val="accent2"/>
                </a:solidFill>
              </a:rPr>
              <a:t> </a:t>
            </a:r>
            <a:r>
              <a:rPr lang="fr-CA" sz="2000" dirty="0" err="1" smtClean="0">
                <a:solidFill>
                  <a:schemeClr val="accent2"/>
                </a:solidFill>
              </a:rPr>
              <a:t>cut</a:t>
            </a:r>
            <a:r>
              <a:rPr lang="fr-CA" sz="2000" dirty="0" smtClean="0">
                <a:solidFill>
                  <a:schemeClr val="accent2"/>
                </a:solidFill>
              </a:rPr>
              <a:t> as </a:t>
            </a:r>
            <a:r>
              <a:rPr lang="fr-CA" sz="2000" dirty="0" err="1" smtClean="0">
                <a:solidFill>
                  <a:schemeClr val="accent2"/>
                </a:solidFill>
              </a:rPr>
              <a:t>indicated</a:t>
            </a:r>
            <a:r>
              <a:rPr lang="fr-CA" sz="2000" dirty="0" smtClean="0">
                <a:solidFill>
                  <a:schemeClr val="accent2"/>
                </a:solidFill>
              </a:rPr>
              <a:t> by green </a:t>
            </a:r>
            <a:r>
              <a:rPr lang="fr-CA" sz="2000" dirty="0" err="1" smtClean="0">
                <a:solidFill>
                  <a:schemeClr val="accent2"/>
                </a:solidFill>
              </a:rPr>
              <a:t>arrows</a:t>
            </a:r>
            <a:r>
              <a:rPr lang="fr-CA" sz="2000" dirty="0" smtClean="0">
                <a:solidFill>
                  <a:schemeClr val="accent2"/>
                </a:solidFill>
              </a:rPr>
              <a:t>: no crossing-over</a:t>
            </a:r>
            <a:endParaRPr lang="en-US" sz="2000" dirty="0">
              <a:solidFill>
                <a:schemeClr val="accent2"/>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lstStyle/>
          <a:p>
            <a:r>
              <a:rPr lang="en-US">
                <a:solidFill>
                  <a:schemeClr val="accent2"/>
                </a:solidFill>
              </a:rPr>
              <a:t>Jonction de Holliday</a:t>
            </a:r>
          </a:p>
        </p:txBody>
      </p:sp>
      <p:pic>
        <p:nvPicPr>
          <p:cNvPr id="172035" name="Picture 3" descr="figure 5-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1981200"/>
            <a:ext cx="6781800" cy="3130550"/>
          </a:xfrm>
          <a:prstGeom prst="rect">
            <a:avLst/>
          </a:prstGeom>
          <a:noFill/>
          <a:extLst>
            <a:ext uri="{909E8E84-426E-40DD-AFC4-6F175D3DCCD1}">
              <a14:hiddenFill xmlns:a14="http://schemas.microsoft.com/office/drawing/2010/main">
                <a:solidFill>
                  <a:srgbClr val="FFFFFF"/>
                </a:solidFill>
              </a14:hiddenFill>
            </a:ext>
          </a:extLst>
        </p:spPr>
      </p:pic>
      <p:sp>
        <p:nvSpPr>
          <p:cNvPr id="172036" name="Line 4"/>
          <p:cNvSpPr>
            <a:spLocks noChangeShapeType="1"/>
          </p:cNvSpPr>
          <p:nvPr/>
        </p:nvSpPr>
        <p:spPr bwMode="auto">
          <a:xfrm>
            <a:off x="5410200" y="3429000"/>
            <a:ext cx="457200" cy="0"/>
          </a:xfrm>
          <a:prstGeom prst="line">
            <a:avLst/>
          </a:prstGeom>
          <a:noFill/>
          <a:ln w="57150">
            <a:solidFill>
              <a:srgbClr val="00B0F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chemeClr val="accent2"/>
              </a:solidFill>
            </a:endParaRPr>
          </a:p>
        </p:txBody>
      </p:sp>
      <p:sp>
        <p:nvSpPr>
          <p:cNvPr id="172037" name="Line 5"/>
          <p:cNvSpPr>
            <a:spLocks noChangeShapeType="1"/>
          </p:cNvSpPr>
          <p:nvPr/>
        </p:nvSpPr>
        <p:spPr bwMode="auto">
          <a:xfrm flipH="1" flipV="1">
            <a:off x="6400800" y="3429000"/>
            <a:ext cx="381000" cy="152400"/>
          </a:xfrm>
          <a:prstGeom prst="line">
            <a:avLst/>
          </a:prstGeom>
          <a:noFill/>
          <a:ln w="57150">
            <a:solidFill>
              <a:srgbClr val="00B0F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chemeClr val="accent2"/>
              </a:solidFill>
            </a:endParaRPr>
          </a:p>
        </p:txBody>
      </p:sp>
      <p:sp>
        <p:nvSpPr>
          <p:cNvPr id="172038" name="Text Box 6"/>
          <p:cNvSpPr txBox="1">
            <a:spLocks noChangeArrowheads="1"/>
          </p:cNvSpPr>
          <p:nvPr/>
        </p:nvSpPr>
        <p:spPr bwMode="auto">
          <a:xfrm>
            <a:off x="1600200" y="5334000"/>
            <a:ext cx="73152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sz="2000" dirty="0" err="1">
                <a:solidFill>
                  <a:schemeClr val="accent2"/>
                </a:solidFill>
              </a:rPr>
              <a:t>When</a:t>
            </a:r>
            <a:r>
              <a:rPr lang="fr-CA" sz="2000" dirty="0">
                <a:solidFill>
                  <a:schemeClr val="accent2"/>
                </a:solidFill>
              </a:rPr>
              <a:t> DNA </a:t>
            </a:r>
            <a:r>
              <a:rPr lang="fr-CA" sz="2000" dirty="0" err="1">
                <a:solidFill>
                  <a:schemeClr val="accent2"/>
                </a:solidFill>
              </a:rPr>
              <a:t>is</a:t>
            </a:r>
            <a:r>
              <a:rPr lang="fr-CA" sz="2000" dirty="0">
                <a:solidFill>
                  <a:schemeClr val="accent2"/>
                </a:solidFill>
              </a:rPr>
              <a:t> </a:t>
            </a:r>
            <a:r>
              <a:rPr lang="fr-CA" sz="2000" dirty="0" err="1">
                <a:solidFill>
                  <a:schemeClr val="accent2"/>
                </a:solidFill>
              </a:rPr>
              <a:t>cut</a:t>
            </a:r>
            <a:r>
              <a:rPr lang="fr-CA" sz="2000" dirty="0">
                <a:solidFill>
                  <a:schemeClr val="accent2"/>
                </a:solidFill>
              </a:rPr>
              <a:t> as </a:t>
            </a:r>
            <a:r>
              <a:rPr lang="fr-CA" sz="2000" dirty="0" err="1">
                <a:solidFill>
                  <a:schemeClr val="accent2"/>
                </a:solidFill>
              </a:rPr>
              <a:t>indicated</a:t>
            </a:r>
            <a:r>
              <a:rPr lang="fr-CA" sz="2000" dirty="0">
                <a:solidFill>
                  <a:schemeClr val="accent2"/>
                </a:solidFill>
              </a:rPr>
              <a:t> by </a:t>
            </a:r>
            <a:r>
              <a:rPr lang="fr-CA" sz="2000" dirty="0" err="1" smtClean="0">
                <a:solidFill>
                  <a:schemeClr val="accent2"/>
                </a:solidFill>
              </a:rPr>
              <a:t>blue</a:t>
            </a:r>
            <a:r>
              <a:rPr lang="fr-CA" sz="2000" dirty="0" smtClean="0">
                <a:solidFill>
                  <a:schemeClr val="accent2"/>
                </a:solidFill>
              </a:rPr>
              <a:t> </a:t>
            </a:r>
            <a:r>
              <a:rPr lang="fr-CA" sz="2000" dirty="0" err="1" smtClean="0">
                <a:solidFill>
                  <a:schemeClr val="accent2"/>
                </a:solidFill>
              </a:rPr>
              <a:t>arrows</a:t>
            </a:r>
            <a:r>
              <a:rPr lang="fr-CA" sz="2000" dirty="0">
                <a:solidFill>
                  <a:schemeClr val="accent2"/>
                </a:solidFill>
              </a:rPr>
              <a:t>: </a:t>
            </a:r>
            <a:r>
              <a:rPr lang="fr-CA" sz="2000" dirty="0" smtClean="0">
                <a:solidFill>
                  <a:schemeClr val="accent2"/>
                </a:solidFill>
              </a:rPr>
              <a:t>crossing-over</a:t>
            </a:r>
            <a:endParaRPr lang="en-US" sz="2000" dirty="0">
              <a:solidFill>
                <a:schemeClr val="accent2"/>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lstStyle/>
          <a:p>
            <a:r>
              <a:rPr lang="fr-CA" sz="4000" dirty="0" err="1" smtClean="0">
                <a:solidFill>
                  <a:schemeClr val="accent2"/>
                </a:solidFill>
              </a:rPr>
              <a:t>Honmologous</a:t>
            </a:r>
            <a:r>
              <a:rPr lang="fr-CA" sz="4000" dirty="0" smtClean="0">
                <a:solidFill>
                  <a:schemeClr val="accent2"/>
                </a:solidFill>
              </a:rPr>
              <a:t> </a:t>
            </a:r>
            <a:r>
              <a:rPr lang="fr-CA" sz="4000" dirty="0" err="1" smtClean="0">
                <a:solidFill>
                  <a:schemeClr val="accent2"/>
                </a:solidFill>
              </a:rPr>
              <a:t>recombiantion</a:t>
            </a:r>
            <a:r>
              <a:rPr lang="fr-CA" sz="4000" dirty="0" smtClean="0">
                <a:solidFill>
                  <a:schemeClr val="accent2"/>
                </a:solidFill>
              </a:rPr>
              <a:t> </a:t>
            </a:r>
            <a:r>
              <a:rPr lang="fr-CA" sz="4000" dirty="0" err="1" smtClean="0">
                <a:solidFill>
                  <a:schemeClr val="accent2"/>
                </a:solidFill>
              </a:rPr>
              <a:t>during</a:t>
            </a:r>
            <a:r>
              <a:rPr lang="fr-CA" sz="4000" dirty="0" smtClean="0">
                <a:solidFill>
                  <a:schemeClr val="accent2"/>
                </a:solidFill>
              </a:rPr>
              <a:t> </a:t>
            </a:r>
            <a:r>
              <a:rPr lang="fr-CA" sz="4000" dirty="0" err="1" smtClean="0">
                <a:solidFill>
                  <a:schemeClr val="accent2"/>
                </a:solidFill>
              </a:rPr>
              <a:t>meiosis</a:t>
            </a:r>
            <a:endParaRPr lang="en-US" sz="4000" dirty="0">
              <a:solidFill>
                <a:schemeClr val="accent2"/>
              </a:solidFill>
            </a:endParaRPr>
          </a:p>
        </p:txBody>
      </p:sp>
      <p:pic>
        <p:nvPicPr>
          <p:cNvPr id="154627" name="Picture 3" descr="figure 5-64 part 1 of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888" y="1981200"/>
            <a:ext cx="3659187" cy="4340225"/>
          </a:xfrm>
          <a:prstGeom prst="rect">
            <a:avLst/>
          </a:prstGeom>
          <a:noFill/>
          <a:extLst>
            <a:ext uri="{909E8E84-426E-40DD-AFC4-6F175D3DCCD1}">
              <a14:hiddenFill xmlns:a14="http://schemas.microsoft.com/office/drawing/2010/main">
                <a:solidFill>
                  <a:srgbClr val="FFFFFF"/>
                </a:solidFill>
              </a14:hiddenFill>
            </a:ext>
          </a:extLst>
        </p:spPr>
      </p:pic>
      <p:pic>
        <p:nvPicPr>
          <p:cNvPr id="154628" name="Picture 4" descr="figure 5-64 part 2 of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1000" y="2147888"/>
            <a:ext cx="4724400" cy="3441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2060"/>
                </a:solidFill>
              </a:rPr>
              <a:t>Video suggestion</a:t>
            </a:r>
            <a:endParaRPr lang="en-US" dirty="0">
              <a:solidFill>
                <a:srgbClr val="002060"/>
              </a:solidFill>
            </a:endParaRPr>
          </a:p>
        </p:txBody>
      </p:sp>
      <p:sp>
        <p:nvSpPr>
          <p:cNvPr id="3" name="Content Placeholder 2"/>
          <p:cNvSpPr>
            <a:spLocks noGrp="1"/>
          </p:cNvSpPr>
          <p:nvPr>
            <p:ph idx="1"/>
          </p:nvPr>
        </p:nvSpPr>
        <p:spPr/>
        <p:txBody>
          <a:bodyPr/>
          <a:lstStyle/>
          <a:p>
            <a:r>
              <a:rPr lang="en-US" u="sng" dirty="0">
                <a:hlinkClick r:id="rId3"/>
              </a:rPr>
              <a:t>http://</a:t>
            </a:r>
            <a:r>
              <a:rPr lang="en-US" u="sng" dirty="0" smtClean="0">
                <a:hlinkClick r:id="rId3"/>
              </a:rPr>
              <a:t>www.youtube.com/watch?v=3qgBKrAZCLg&amp;feature=related</a:t>
            </a:r>
            <a:endParaRPr lang="en-US" u="sng" dirty="0" smtClean="0"/>
          </a:p>
          <a:p>
            <a:pPr marL="0" indent="0">
              <a:buNone/>
            </a:pPr>
            <a:endParaRPr lang="en-US" dirty="0" smtClean="0"/>
          </a:p>
        </p:txBody>
      </p:sp>
    </p:spTree>
    <p:extLst>
      <p:ext uri="{BB962C8B-B14F-4D97-AF65-F5344CB8AC3E}">
        <p14:creationId xmlns:p14="http://schemas.microsoft.com/office/powerpoint/2010/main" val="4076147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p:txBody>
          <a:bodyPr/>
          <a:lstStyle/>
          <a:p>
            <a:r>
              <a:rPr lang="fr-CA" sz="3600" dirty="0" err="1" smtClean="0">
                <a:solidFill>
                  <a:schemeClr val="accent2"/>
                </a:solidFill>
              </a:rPr>
              <a:t>Crossing</a:t>
            </a:r>
            <a:r>
              <a:rPr lang="fr-CA" sz="3600" dirty="0" smtClean="0">
                <a:solidFill>
                  <a:schemeClr val="accent2"/>
                </a:solidFill>
              </a:rPr>
              <a:t> over and Gene Conversion </a:t>
            </a:r>
            <a:r>
              <a:rPr lang="fr-CA" sz="3600" dirty="0" err="1" smtClean="0">
                <a:solidFill>
                  <a:schemeClr val="accent2"/>
                </a:solidFill>
              </a:rPr>
              <a:t>during</a:t>
            </a:r>
            <a:r>
              <a:rPr lang="fr-CA" sz="3600" dirty="0" smtClean="0">
                <a:solidFill>
                  <a:schemeClr val="accent2"/>
                </a:solidFill>
              </a:rPr>
              <a:t> </a:t>
            </a:r>
            <a:r>
              <a:rPr lang="fr-CA" sz="3600" dirty="0" err="1" smtClean="0">
                <a:solidFill>
                  <a:schemeClr val="accent2"/>
                </a:solidFill>
              </a:rPr>
              <a:t>meiosis</a:t>
            </a:r>
            <a:endParaRPr lang="en-US" sz="3600" dirty="0">
              <a:solidFill>
                <a:schemeClr val="accent2"/>
              </a:solidFill>
            </a:endParaRPr>
          </a:p>
        </p:txBody>
      </p:sp>
      <p:pic>
        <p:nvPicPr>
          <p:cNvPr id="156675" name="Picture 3" descr="figure 5-6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682750"/>
            <a:ext cx="7010400" cy="4460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p:txBody>
          <a:bodyPr/>
          <a:lstStyle/>
          <a:p>
            <a:r>
              <a:rPr lang="fr-CA" sz="4000" dirty="0" smtClean="0">
                <a:solidFill>
                  <a:schemeClr val="accent2"/>
                </a:solidFill>
              </a:rPr>
              <a:t>Formation of </a:t>
            </a:r>
            <a:r>
              <a:rPr lang="fr-CA" sz="4000" dirty="0" err="1" smtClean="0">
                <a:solidFill>
                  <a:schemeClr val="accent2"/>
                </a:solidFill>
              </a:rPr>
              <a:t>heteroduplexes</a:t>
            </a:r>
            <a:r>
              <a:rPr lang="fr-CA" sz="4000" dirty="0" smtClean="0">
                <a:solidFill>
                  <a:schemeClr val="accent2"/>
                </a:solidFill>
              </a:rPr>
              <a:t> </a:t>
            </a:r>
            <a:r>
              <a:rPr lang="fr-CA" sz="4000" dirty="0" err="1" smtClean="0">
                <a:solidFill>
                  <a:schemeClr val="accent2"/>
                </a:solidFill>
              </a:rPr>
              <a:t>during</a:t>
            </a:r>
            <a:r>
              <a:rPr lang="fr-CA" sz="4000" dirty="0" smtClean="0">
                <a:solidFill>
                  <a:schemeClr val="accent2"/>
                </a:solidFill>
              </a:rPr>
              <a:t> </a:t>
            </a:r>
            <a:r>
              <a:rPr lang="fr-CA" sz="4000" dirty="0" err="1" smtClean="0">
                <a:solidFill>
                  <a:schemeClr val="accent2"/>
                </a:solidFill>
              </a:rPr>
              <a:t>meiosis</a:t>
            </a:r>
            <a:endParaRPr lang="en-US" sz="4000" dirty="0">
              <a:solidFill>
                <a:schemeClr val="accent2"/>
              </a:solidFill>
            </a:endParaRPr>
          </a:p>
        </p:txBody>
      </p:sp>
      <p:pic>
        <p:nvPicPr>
          <p:cNvPr id="121860" name="Picture 4" descr="figure 5-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2546350"/>
            <a:ext cx="6858000" cy="233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p:txBody>
          <a:bodyPr/>
          <a:lstStyle/>
          <a:p>
            <a:r>
              <a:rPr lang="fr-CA" dirty="0" smtClean="0">
                <a:solidFill>
                  <a:schemeClr val="accent2"/>
                </a:solidFill>
              </a:rPr>
              <a:t>Gene Conversion</a:t>
            </a:r>
            <a:endParaRPr lang="en-US" dirty="0">
              <a:solidFill>
                <a:schemeClr val="accent2"/>
              </a:solidFill>
            </a:endParaRPr>
          </a:p>
        </p:txBody>
      </p:sp>
      <p:pic>
        <p:nvPicPr>
          <p:cNvPr id="124932" name="Picture 4" descr="figure 5-6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1676400"/>
            <a:ext cx="3503613" cy="4721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a:solidFill>
                  <a:schemeClr val="accent2"/>
                </a:solidFill>
              </a:rPr>
              <a:t>Gene Conversion</a:t>
            </a:r>
            <a:endParaRPr lang="en-US" dirty="0"/>
          </a:p>
        </p:txBody>
      </p:sp>
      <p:pic>
        <p:nvPicPr>
          <p:cNvPr id="3" name="Picture 2" descr="C:\Documents and Settings\mekke277\Local Settings\Temp\Temporary Directory 1 for chapter 10.zip\watson_mm_jpg_chap010\chap010\10_Figure24.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9750" y="1193800"/>
            <a:ext cx="5524500" cy="5054600"/>
          </a:xfrm>
          <a:prstGeom prst="rect">
            <a:avLst/>
          </a:prstGeom>
          <a:noFill/>
          <a:ln>
            <a:noFill/>
          </a:ln>
        </p:spPr>
      </p:pic>
    </p:spTree>
    <p:extLst>
      <p:ext uri="{BB962C8B-B14F-4D97-AF65-F5344CB8AC3E}">
        <p14:creationId xmlns:p14="http://schemas.microsoft.com/office/powerpoint/2010/main" val="21011349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4" name="Rectangle 4"/>
          <p:cNvSpPr>
            <a:spLocks noGrp="1" noChangeArrowheads="1"/>
          </p:cNvSpPr>
          <p:nvPr>
            <p:ph type="title"/>
          </p:nvPr>
        </p:nvSpPr>
        <p:spPr>
          <a:ln/>
          <a:extLst>
            <a:ext uri="{91240B29-F687-4F45-9708-019B960494DF}">
              <a14:hiddenLine xmlns:a14="http://schemas.microsoft.com/office/drawing/2010/main" w="9525">
                <a:solidFill>
                  <a:srgbClr val="FFCC00"/>
                </a:solidFill>
                <a:miter lim="800000"/>
                <a:headEnd/>
                <a:tailEnd/>
              </a14:hiddenLine>
            </a:ext>
          </a:extLst>
        </p:spPr>
        <p:txBody>
          <a:bodyPr/>
          <a:lstStyle/>
          <a:p>
            <a:r>
              <a:rPr lang="en-US" sz="4000" dirty="0" smtClean="0">
                <a:solidFill>
                  <a:schemeClr val="accent2"/>
                </a:solidFill>
              </a:rPr>
              <a:t>Site-Specific Recombination</a:t>
            </a:r>
            <a:endParaRPr lang="en-US" sz="4000" dirty="0">
              <a:solidFill>
                <a:schemeClr val="accent2"/>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1" name="Text Box 5"/>
          <p:cNvSpPr txBox="1">
            <a:spLocks noChangeArrowheads="1"/>
          </p:cNvSpPr>
          <p:nvPr/>
        </p:nvSpPr>
        <p:spPr bwMode="auto">
          <a:xfrm>
            <a:off x="3657600" y="5334000"/>
            <a:ext cx="1981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914400"/>
            <a:ext cx="8534400" cy="5529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r>
              <a:rPr lang="fr-CA" dirty="0" smtClean="0">
                <a:solidFill>
                  <a:schemeClr val="accent2"/>
                </a:solidFill>
              </a:rPr>
              <a:t>Transposons</a:t>
            </a:r>
            <a:br>
              <a:rPr lang="fr-CA" dirty="0" smtClean="0">
                <a:solidFill>
                  <a:schemeClr val="accent2"/>
                </a:solidFill>
              </a:rPr>
            </a:br>
            <a:r>
              <a:rPr lang="fr-CA" sz="3200" dirty="0" smtClean="0">
                <a:solidFill>
                  <a:schemeClr val="accent2"/>
                </a:solidFill>
              </a:rPr>
              <a:t>(</a:t>
            </a:r>
            <a:r>
              <a:rPr lang="fr-CA" sz="3200" dirty="0" err="1" smtClean="0">
                <a:solidFill>
                  <a:schemeClr val="accent2"/>
                </a:solidFill>
              </a:rPr>
              <a:t>True</a:t>
            </a:r>
            <a:r>
              <a:rPr lang="fr-CA" sz="3200" dirty="0" smtClean="0">
                <a:solidFill>
                  <a:schemeClr val="accent2"/>
                </a:solidFill>
              </a:rPr>
              <a:t> transposons; DNA transposons)</a:t>
            </a:r>
            <a:endParaRPr lang="en-US" dirty="0">
              <a:solidFill>
                <a:schemeClr val="accent2"/>
              </a:solidFill>
            </a:endParaRPr>
          </a:p>
        </p:txBody>
      </p:sp>
      <p:pic>
        <p:nvPicPr>
          <p:cNvPr id="132101" name="Picture 5" descr="figure 5-6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2209800"/>
            <a:ext cx="5943600" cy="3463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4" name="Rectangle 4"/>
          <p:cNvSpPr>
            <a:spLocks noGrp="1" noChangeArrowheads="1"/>
          </p:cNvSpPr>
          <p:nvPr>
            <p:ph type="title"/>
          </p:nvPr>
        </p:nvSpPr>
        <p:spPr/>
        <p:txBody>
          <a:bodyPr/>
          <a:lstStyle/>
          <a:p>
            <a:r>
              <a:rPr lang="en-US" dirty="0" smtClean="0">
                <a:solidFill>
                  <a:schemeClr val="accent2"/>
                </a:solidFill>
              </a:rPr>
              <a:t>Cell cycle of a retrovirus</a:t>
            </a:r>
            <a:endParaRPr lang="en-US" dirty="0">
              <a:solidFill>
                <a:schemeClr val="accent2"/>
              </a:solidFill>
            </a:endParaRPr>
          </a:p>
        </p:txBody>
      </p:sp>
      <p:pic>
        <p:nvPicPr>
          <p:cNvPr id="71687" name="Picture 7" descr="figure 5-7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1917700"/>
            <a:ext cx="7010400" cy="3860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p:txBody>
          <a:bodyPr/>
          <a:lstStyle/>
          <a:p>
            <a:r>
              <a:rPr lang="fr-CA" sz="3200" dirty="0">
                <a:solidFill>
                  <a:schemeClr val="accent2"/>
                </a:solidFill>
              </a:rPr>
              <a:t>Transposition </a:t>
            </a:r>
            <a:r>
              <a:rPr lang="fr-CA" sz="3200" dirty="0" smtClean="0">
                <a:solidFill>
                  <a:schemeClr val="accent2"/>
                </a:solidFill>
              </a:rPr>
              <a:t>of a </a:t>
            </a:r>
            <a:r>
              <a:rPr lang="fr-CA" sz="3200" dirty="0" err="1" smtClean="0">
                <a:solidFill>
                  <a:schemeClr val="accent2"/>
                </a:solidFill>
              </a:rPr>
              <a:t>retrovirus</a:t>
            </a:r>
            <a:r>
              <a:rPr lang="fr-CA" sz="3200" dirty="0" smtClean="0">
                <a:solidFill>
                  <a:schemeClr val="accent2"/>
                </a:solidFill>
              </a:rPr>
              <a:t> or of a </a:t>
            </a:r>
            <a:r>
              <a:rPr lang="fr-CA" sz="3200" dirty="0" err="1" smtClean="0">
                <a:solidFill>
                  <a:schemeClr val="accent2"/>
                </a:solidFill>
              </a:rPr>
              <a:t>retroviral-like</a:t>
            </a:r>
            <a:r>
              <a:rPr lang="fr-CA" sz="3200" dirty="0" smtClean="0">
                <a:solidFill>
                  <a:schemeClr val="accent2"/>
                </a:solidFill>
              </a:rPr>
              <a:t> </a:t>
            </a:r>
            <a:r>
              <a:rPr lang="fr-CA" sz="3200" dirty="0" err="1" smtClean="0">
                <a:solidFill>
                  <a:schemeClr val="accent2"/>
                </a:solidFill>
              </a:rPr>
              <a:t>retrotransposon</a:t>
            </a:r>
            <a:endParaRPr lang="en-US" sz="3200" dirty="0">
              <a:solidFill>
                <a:schemeClr val="accent2"/>
              </a:solidFill>
            </a:endParaRPr>
          </a:p>
        </p:txBody>
      </p:sp>
      <p:pic>
        <p:nvPicPr>
          <p:cNvPr id="164868" name="Picture 4" descr="figure 5-7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981200"/>
            <a:ext cx="6019800" cy="389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4"/>
          <p:cNvSpPr>
            <a:spLocks noGrp="1" noChangeArrowheads="1"/>
          </p:cNvSpPr>
          <p:nvPr>
            <p:ph type="title"/>
          </p:nvPr>
        </p:nvSpPr>
        <p:spPr>
          <a:xfrm>
            <a:off x="457200" y="533400"/>
            <a:ext cx="8229600" cy="1143000"/>
          </a:xfrm>
        </p:spPr>
        <p:txBody>
          <a:bodyPr/>
          <a:lstStyle/>
          <a:p>
            <a:r>
              <a:rPr lang="en-US" sz="4000" dirty="0" smtClean="0">
                <a:solidFill>
                  <a:schemeClr val="accent2"/>
                </a:solidFill>
              </a:rPr>
              <a:t>Different kinds of sequences in the human genome</a:t>
            </a:r>
            <a:endParaRPr lang="en-US" sz="4000" dirty="0">
              <a:solidFill>
                <a:schemeClr val="accent2"/>
              </a:solidFill>
              <a:cs typeface="Arial" charset="0"/>
            </a:endParaRPr>
          </a:p>
        </p:txBody>
      </p:sp>
      <p:pic>
        <p:nvPicPr>
          <p:cNvPr id="6150" name="Picture 6" descr="figure 4-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435225"/>
            <a:ext cx="7391400" cy="3279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67763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Rectangle 4"/>
          <p:cNvSpPr>
            <a:spLocks noGrp="1" noChangeArrowheads="1"/>
          </p:cNvSpPr>
          <p:nvPr>
            <p:ph type="title"/>
          </p:nvPr>
        </p:nvSpPr>
        <p:spPr/>
        <p:txBody>
          <a:bodyPr/>
          <a:lstStyle/>
          <a:p>
            <a:r>
              <a:rPr lang="en-US" dirty="0">
                <a:solidFill>
                  <a:schemeClr val="accent2"/>
                </a:solidFill>
              </a:rPr>
              <a:t>Transposition </a:t>
            </a:r>
            <a:r>
              <a:rPr lang="en-US" dirty="0" smtClean="0">
                <a:solidFill>
                  <a:schemeClr val="accent2"/>
                </a:solidFill>
              </a:rPr>
              <a:t>of a L1 element</a:t>
            </a:r>
            <a:endParaRPr lang="en-US" dirty="0">
              <a:solidFill>
                <a:schemeClr val="accent2"/>
              </a:solidFill>
              <a:cs typeface="Arial" charset="0"/>
            </a:endParaRPr>
          </a:p>
        </p:txBody>
      </p:sp>
      <p:pic>
        <p:nvPicPr>
          <p:cNvPr id="73735" name="Picture 7" descr="figure 5-7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1295400"/>
            <a:ext cx="3206750" cy="5334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US" sz="4000" dirty="0" smtClean="0">
                <a:solidFill>
                  <a:schemeClr val="accent2"/>
                </a:solidFill>
              </a:rPr>
              <a:t>Int</a:t>
            </a:r>
            <a:r>
              <a:rPr lang="en-US" sz="4000" dirty="0" smtClean="0">
                <a:solidFill>
                  <a:schemeClr val="accent2"/>
                </a:solidFill>
                <a:cs typeface="Arial" charset="0"/>
              </a:rPr>
              <a:t>e</a:t>
            </a:r>
            <a:r>
              <a:rPr lang="en-US" sz="4000" dirty="0" smtClean="0">
                <a:solidFill>
                  <a:schemeClr val="accent2"/>
                </a:solidFill>
              </a:rPr>
              <a:t>gration of bact</a:t>
            </a:r>
            <a:r>
              <a:rPr lang="en-US" sz="4000" dirty="0" smtClean="0">
                <a:solidFill>
                  <a:schemeClr val="accent2"/>
                </a:solidFill>
                <a:cs typeface="Arial" charset="0"/>
              </a:rPr>
              <a:t>eriophage lambda</a:t>
            </a:r>
            <a:endParaRPr lang="en-US" sz="4000" dirty="0">
              <a:solidFill>
                <a:schemeClr val="accent2"/>
              </a:solidFill>
              <a:cs typeface="Arial" charset="0"/>
            </a:endParaRPr>
          </a:p>
        </p:txBody>
      </p:sp>
      <p:pic>
        <p:nvPicPr>
          <p:cNvPr id="75781" name="Picture 5" descr="figure 5-7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1752600"/>
            <a:ext cx="3228975" cy="4797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r>
              <a:rPr lang="en-US" sz="4000" dirty="0" smtClean="0">
                <a:solidFill>
                  <a:schemeClr val="accent2"/>
                </a:solidFill>
              </a:rPr>
              <a:t>Recombination in experimental genetics</a:t>
            </a:r>
            <a:endParaRPr lang="en-US" sz="4000" dirty="0">
              <a:solidFill>
                <a:schemeClr val="accent2"/>
              </a:solidFill>
              <a:cs typeface="Arial" charset="0"/>
            </a:endParaRPr>
          </a:p>
        </p:txBody>
      </p:sp>
      <p:pic>
        <p:nvPicPr>
          <p:cNvPr id="77830" name="Picture 6" descr="figure 5-7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1350" y="1706563"/>
            <a:ext cx="5784850" cy="48434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520</TotalTime>
  <Words>988</Words>
  <Application>Microsoft Office PowerPoint</Application>
  <PresentationFormat>On-screen Show (4:3)</PresentationFormat>
  <Paragraphs>89</Paragraphs>
  <Slides>29</Slides>
  <Notes>29</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Default Design</vt:lpstr>
      <vt:lpstr>Office Hours (midterm #1)</vt:lpstr>
      <vt:lpstr>DNA recombination</vt:lpstr>
      <vt:lpstr>General Recombination</vt:lpstr>
      <vt:lpstr>Recombination during meiosis</vt:lpstr>
      <vt:lpstr>Recombination and double strand break repair</vt:lpstr>
      <vt:lpstr>Pairing of DNA strands</vt:lpstr>
      <vt:lpstr>RecA protein and heteroduplex formation</vt:lpstr>
      <vt:lpstr>Base flipping</vt:lpstr>
      <vt:lpstr>RecA protein and heteroduplex formation</vt:lpstr>
      <vt:lpstr>Branch Migration</vt:lpstr>
      <vt:lpstr>Heteroduplex moves</vt:lpstr>
      <vt:lpstr>Holliday Junction</vt:lpstr>
      <vt:lpstr>Holliday Junction</vt:lpstr>
      <vt:lpstr>Jonction de Holliday</vt:lpstr>
      <vt:lpstr>Honmologous recombiantion during meiosis</vt:lpstr>
      <vt:lpstr>Video suggestion</vt:lpstr>
      <vt:lpstr>Crossing over and Gene Conversion during meiosis</vt:lpstr>
      <vt:lpstr>Formation of heteroduplexes during meiosis</vt:lpstr>
      <vt:lpstr>Gene Conversion</vt:lpstr>
      <vt:lpstr>Gene Conversion</vt:lpstr>
      <vt:lpstr>Site-Specific Recombination</vt:lpstr>
      <vt:lpstr>PowerPoint Presentation</vt:lpstr>
      <vt:lpstr>Transposons (True transposons; DNA transposons)</vt:lpstr>
      <vt:lpstr>Cell cycle of a retrovirus</vt:lpstr>
      <vt:lpstr>Transposition of a retrovirus or of a retroviral-like retrotransposon</vt:lpstr>
      <vt:lpstr>Different kinds of sequences in the human genome</vt:lpstr>
      <vt:lpstr>Transposition of a L1 element</vt:lpstr>
      <vt:lpstr>Integration of bacteriophage lambda</vt:lpstr>
      <vt:lpstr>Recombination in experimental genetics</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Réplication de l’ADN</dc:title>
  <dc:creator>M. Ekker</dc:creator>
  <cp:lastModifiedBy>Owner</cp:lastModifiedBy>
  <cp:revision>38</cp:revision>
  <dcterms:created xsi:type="dcterms:W3CDTF">2004-10-19T20:33:38Z</dcterms:created>
  <dcterms:modified xsi:type="dcterms:W3CDTF">2013-09-25T04:18:34Z</dcterms:modified>
</cp:coreProperties>
</file>