
<file path=[Content_Types].xml><?xml version="1.0" encoding="utf-8"?>
<Types xmlns="http://schemas.openxmlformats.org/package/2006/content-types">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40" r:id="rId1"/>
    <p:sldMasterId id="2147483746" r:id="rId2"/>
    <p:sldMasterId id="2147483752" r:id="rId3"/>
  </p:sldMasterIdLst>
  <p:notesMasterIdLst>
    <p:notesMasterId r:id="rId39"/>
  </p:notesMasterIdLst>
  <p:handoutMasterIdLst>
    <p:handoutMasterId r:id="rId40"/>
  </p:handoutMasterIdLst>
  <p:sldIdLst>
    <p:sldId id="308" r:id="rId4"/>
    <p:sldId id="280" r:id="rId5"/>
    <p:sldId id="310" r:id="rId6"/>
    <p:sldId id="262" r:id="rId7"/>
    <p:sldId id="311" r:id="rId8"/>
    <p:sldId id="315" r:id="rId9"/>
    <p:sldId id="314" r:id="rId10"/>
    <p:sldId id="316" r:id="rId11"/>
    <p:sldId id="286" r:id="rId12"/>
    <p:sldId id="301" r:id="rId13"/>
    <p:sldId id="302" r:id="rId14"/>
    <p:sldId id="300" r:id="rId15"/>
    <p:sldId id="288" r:id="rId16"/>
    <p:sldId id="266" r:id="rId17"/>
    <p:sldId id="283" r:id="rId18"/>
    <p:sldId id="313" r:id="rId19"/>
    <p:sldId id="267" r:id="rId20"/>
    <p:sldId id="305" r:id="rId21"/>
    <p:sldId id="268" r:id="rId22"/>
    <p:sldId id="293" r:id="rId23"/>
    <p:sldId id="269" r:id="rId24"/>
    <p:sldId id="307" r:id="rId25"/>
    <p:sldId id="312" r:id="rId26"/>
    <p:sldId id="270" r:id="rId27"/>
    <p:sldId id="285" r:id="rId28"/>
    <p:sldId id="309" r:id="rId29"/>
    <p:sldId id="290" r:id="rId30"/>
    <p:sldId id="292" r:id="rId31"/>
    <p:sldId id="291" r:id="rId32"/>
    <p:sldId id="294" r:id="rId33"/>
    <p:sldId id="317" r:id="rId34"/>
    <p:sldId id="318" r:id="rId35"/>
    <p:sldId id="319" r:id="rId36"/>
    <p:sldId id="320" r:id="rId37"/>
    <p:sldId id="321" r:id="rId38"/>
  </p:sldIdLst>
  <p:sldSz cx="9144000" cy="6858000" type="screen4x3"/>
  <p:notesSz cx="6858000" cy="9144000"/>
  <p:kinsoku lang="ja-JP" invalStChars="、。，．・：；？！゛゜ヽヾゝゞ々ー’”）〕］｝〉》」』】°‰′″℃￠％ぁぃぅぇぉっゃゅょゎァィゥェォッャュョヮヵヶ!%),.:;?]}｡｣､･ｧｨｩｪｫｬｭｮｯｰﾞﾟ" invalEndChars="‘“（〔［｛〈《「『【￥＄$([\{｢￡"/>
  <p:defaultTex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Arial" panose="020B0604020202020204" pitchFamily="34" charset="0"/>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Arial" panose="020B0604020202020204" pitchFamily="34" charset="0"/>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Arial" panose="020B0604020202020204" pitchFamily="34" charset="0"/>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Arial" panose="020B0604020202020204" pitchFamily="34" charset="0"/>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Arial" panose="020B0604020202020204" pitchFamily="34" charset="0"/>
      </a:defRPr>
    </a:lvl5pPr>
    <a:lvl6pPr marL="2286000" algn="l" defTabSz="914400" rtl="0" eaLnBrk="1" latinLnBrk="0" hangingPunct="1">
      <a:defRPr sz="2400" kern="1200">
        <a:solidFill>
          <a:schemeClr val="tx1"/>
        </a:solidFill>
        <a:latin typeface="Times New Roman" panose="02020603050405020304" pitchFamily="18" charset="0"/>
        <a:ea typeface="+mn-ea"/>
        <a:cs typeface="Arial" panose="020B0604020202020204" pitchFamily="34" charset="0"/>
      </a:defRPr>
    </a:lvl6pPr>
    <a:lvl7pPr marL="2743200" algn="l" defTabSz="914400" rtl="0" eaLnBrk="1" latinLnBrk="0" hangingPunct="1">
      <a:defRPr sz="2400" kern="1200">
        <a:solidFill>
          <a:schemeClr val="tx1"/>
        </a:solidFill>
        <a:latin typeface="Times New Roman" panose="02020603050405020304" pitchFamily="18" charset="0"/>
        <a:ea typeface="+mn-ea"/>
        <a:cs typeface="Arial" panose="020B0604020202020204" pitchFamily="34" charset="0"/>
      </a:defRPr>
    </a:lvl7pPr>
    <a:lvl8pPr marL="3200400" algn="l" defTabSz="914400" rtl="0" eaLnBrk="1" latinLnBrk="0" hangingPunct="1">
      <a:defRPr sz="2400" kern="1200">
        <a:solidFill>
          <a:schemeClr val="tx1"/>
        </a:solidFill>
        <a:latin typeface="Times New Roman" panose="02020603050405020304" pitchFamily="18" charset="0"/>
        <a:ea typeface="+mn-ea"/>
        <a:cs typeface="Arial" panose="020B0604020202020204" pitchFamily="34" charset="0"/>
      </a:defRPr>
    </a:lvl8pPr>
    <a:lvl9pPr marL="3657600" algn="l" defTabSz="914400" rtl="0" eaLnBrk="1" latinLnBrk="0" hangingPunct="1">
      <a:defRPr sz="2400" kern="1200">
        <a:solidFill>
          <a:schemeClr val="tx1"/>
        </a:solidFill>
        <a:latin typeface="Times New Roman" panose="02020603050405020304" pitchFamily="18" charset="0"/>
        <a:ea typeface="+mn-ea"/>
        <a:cs typeface="Arial" panose="020B0604020202020204" pitchFamily="34" charset="0"/>
      </a:defRPr>
    </a:lvl9pPr>
  </p:defaultTextStyle>
  <p:extLst>
    <p:ext uri="{EFAFB233-063F-42B5-8137-9DF3F51BA10A}">
      <p15:sldGuideLst xmlns:p15="http://schemas.microsoft.com/office/powerpoint/2012/main">
        <p15:guide id="1" orient="horz" pos="768">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F0F2"/>
    <a:srgbClr val="99FF66"/>
    <a:srgbClr val="A50021"/>
    <a:srgbClr val="0000FF"/>
    <a:srgbClr val="474747"/>
    <a:srgbClr val="676767"/>
    <a:srgbClr val="790015"/>
    <a:srgbClr val="F6BF69"/>
    <a:srgbClr val="FF9900"/>
    <a:srgbClr val="33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31" autoAdjust="0"/>
    <p:restoredTop sz="71275" autoAdjust="0"/>
  </p:normalViewPr>
  <p:slideViewPr>
    <p:cSldViewPr>
      <p:cViewPr varScale="1">
        <p:scale>
          <a:sx n="45" d="100"/>
          <a:sy n="45" d="100"/>
        </p:scale>
        <p:origin x="174" y="48"/>
      </p:cViewPr>
      <p:guideLst>
        <p:guide orient="horz" pos="768"/>
        <p:guide pos="2880"/>
      </p:guideLst>
    </p:cSldViewPr>
  </p:slideViewPr>
  <p:outlineViewPr>
    <p:cViewPr>
      <p:scale>
        <a:sx n="33" d="100"/>
        <a:sy n="33" d="100"/>
      </p:scale>
      <p:origin x="0" y="0"/>
    </p:cViewPr>
    <p:sldLst>
      <p:sld r:id="rId1" collapse="1"/>
      <p:sld r:id="rId2" collapse="1"/>
      <p:sld r:id="rId3" collapse="1"/>
    </p:sldLst>
  </p:outlineViewPr>
  <p:notesTextViewPr>
    <p:cViewPr>
      <p:scale>
        <a:sx n="100" d="100"/>
        <a:sy n="100" d="100"/>
      </p:scale>
      <p:origin x="0" y="0"/>
    </p:cViewPr>
  </p:notesTextViewPr>
  <p:sorterViewPr>
    <p:cViewPr>
      <p:scale>
        <a:sx n="66" d="100"/>
        <a:sy n="66" d="100"/>
      </p:scale>
      <p:origin x="0" y="0"/>
    </p:cViewPr>
  </p:sorterViewPr>
  <p:notesViewPr>
    <p:cSldViewPr>
      <p:cViewPr>
        <p:scale>
          <a:sx n="66" d="100"/>
          <a:sy n="66" d="100"/>
        </p:scale>
        <p:origin x="-1602" y="32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notesMaster" Target="notesMasters/notesMaster1.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handoutMaster" Target="handoutMasters/handout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heme" Target="theme/theme1.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s>
</file>

<file path=ppt/_rels/viewProps.xml.rels><?xml version="1.0" encoding="UTF-8" standalone="yes"?>
<Relationships xmlns="http://schemas.openxmlformats.org/package/2006/relationships"><Relationship Id="rId3" Type="http://schemas.openxmlformats.org/officeDocument/2006/relationships/slide" Target="slides/slide30.xml"/><Relationship Id="rId2" Type="http://schemas.openxmlformats.org/officeDocument/2006/relationships/slide" Target="slides/slide28.xml"/><Relationship Id="rId1" Type="http://schemas.openxmlformats.org/officeDocument/2006/relationships/slide" Target="slides/slide2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B289CE7-1A90-4200-9FF2-A95089025F51}" type="doc">
      <dgm:prSet loTypeId="urn:microsoft.com/office/officeart/2005/8/layout/cycle5" loCatId="cycle" qsTypeId="urn:microsoft.com/office/officeart/2005/8/quickstyle/simple1" qsCatId="simple" csTypeId="urn:microsoft.com/office/officeart/2005/8/colors/accent1_2" csCatId="accent1" phldr="1"/>
      <dgm:spPr/>
      <dgm:t>
        <a:bodyPr/>
        <a:lstStyle/>
        <a:p>
          <a:endParaRPr lang="en-US"/>
        </a:p>
      </dgm:t>
    </dgm:pt>
    <dgm:pt modelId="{B6045B4F-7D3D-495E-8487-C91D2932F0F7}">
      <dgm:prSet phldrT="[Text]" custT="1"/>
      <dgm:spPr>
        <a:solidFill>
          <a:srgbClr val="00B0F0"/>
        </a:solidFill>
      </dgm:spPr>
      <dgm:t>
        <a:bodyPr/>
        <a:lstStyle/>
        <a:p>
          <a:r>
            <a:rPr lang="en-US" sz="2400" dirty="0">
              <a:latin typeface="Times New Roman" panose="02020603050405020304" pitchFamily="18" charset="0"/>
              <a:cs typeface="Times New Roman" panose="02020603050405020304" pitchFamily="18" charset="0"/>
            </a:rPr>
            <a:t>Behavioural standards: customer responsiveness, absenteeism, punctuality</a:t>
          </a:r>
        </a:p>
      </dgm:t>
    </dgm:pt>
    <dgm:pt modelId="{49DDB0F0-3CE7-4CB2-AE43-58A8DB0B6880}">
      <dgm:prSet phldrT="[Text]" custT="1"/>
      <dgm:spPr>
        <a:solidFill>
          <a:srgbClr val="00B0F0"/>
        </a:solidFill>
      </dgm:spPr>
      <dgm:t>
        <a:bodyPr/>
        <a:lstStyle/>
        <a:p>
          <a:r>
            <a:rPr lang="en-US" sz="2400" dirty="0">
              <a:latin typeface="Times New Roman" panose="02020603050405020304" pitchFamily="18" charset="0"/>
              <a:cs typeface="Times New Roman" panose="02020603050405020304" pitchFamily="18" charset="0"/>
            </a:rPr>
            <a:t>Output standards: productivity,  profitability, market share</a:t>
          </a:r>
        </a:p>
      </dgm:t>
    </dgm:pt>
    <dgm:pt modelId="{5255B0B0-5F97-4BF4-ADCC-A0D5B8560623}">
      <dgm:prSet phldrT="[Text]" custT="1"/>
      <dgm:spPr>
        <a:solidFill>
          <a:srgbClr val="00B0F0"/>
        </a:solidFill>
      </dgm:spPr>
      <dgm:t>
        <a:bodyPr/>
        <a:lstStyle/>
        <a:p>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criteria against which results are measured</a:t>
          </a:r>
        </a:p>
      </dgm:t>
    </dgm:pt>
    <dgm:pt modelId="{AAF91D82-0477-4BEE-9C6D-07519CE91ED1}">
      <dgm:prSet phldrT="[Text]" custT="1"/>
      <dgm:spPr>
        <a:solidFill>
          <a:srgbClr val="00B0F0"/>
        </a:solidFill>
      </dgm:spPr>
      <dgm:t>
        <a:bodyPr/>
        <a:lstStyle/>
        <a:p>
          <a:r>
            <a:rPr lang="en-US" sz="2400" b="1" dirty="0">
              <a:latin typeface="Times New Roman" panose="02020603050405020304" pitchFamily="18" charset="0"/>
              <a:cs typeface="Times New Roman" panose="02020603050405020304" pitchFamily="18" charset="0"/>
            </a:rPr>
            <a:t>Establish Standards  for Performance</a:t>
          </a:r>
        </a:p>
      </dgm:t>
    </dgm:pt>
    <dgm:pt modelId="{54822791-E00A-4E89-8CDA-47AEDE75C6F5}" type="sibTrans" cxnId="{706CAA92-28F9-4492-AC52-99500018049F}">
      <dgm:prSet/>
      <dgm:spPr>
        <a:solidFill>
          <a:srgbClr val="00B0F0"/>
        </a:solidFill>
      </dgm:spPr>
      <dgm:t>
        <a:bodyPr/>
        <a:lstStyle/>
        <a:p>
          <a:endParaRPr lang="en-US" sz="1200">
            <a:latin typeface="Times New Roman" panose="02020603050405020304" pitchFamily="18" charset="0"/>
            <a:cs typeface="Times New Roman" panose="02020603050405020304" pitchFamily="18" charset="0"/>
          </a:endParaRPr>
        </a:p>
      </dgm:t>
    </dgm:pt>
    <dgm:pt modelId="{B9FFF7CE-DED0-4B4E-91F5-5D3B5AB74B9B}" type="parTrans" cxnId="{706CAA92-28F9-4492-AC52-99500018049F}">
      <dgm:prSet/>
      <dgm:spPr/>
      <dgm:t>
        <a:bodyPr/>
        <a:lstStyle/>
        <a:p>
          <a:endParaRPr lang="en-US"/>
        </a:p>
      </dgm:t>
    </dgm:pt>
    <dgm:pt modelId="{B2095969-0956-491B-B166-6B96FF511D55}" type="sibTrans" cxnId="{D5E8E6B4-99B5-45CD-ACF6-C301C33B15D8}">
      <dgm:prSet/>
      <dgm:spPr/>
      <dgm:t>
        <a:bodyPr/>
        <a:lstStyle/>
        <a:p>
          <a:endParaRPr lang="en-US"/>
        </a:p>
      </dgm:t>
    </dgm:pt>
    <dgm:pt modelId="{CC9D65EE-64FD-45D9-BC2B-3D05E15544D2}" type="parTrans" cxnId="{D5E8E6B4-99B5-45CD-ACF6-C301C33B15D8}">
      <dgm:prSet/>
      <dgm:spPr/>
      <dgm:t>
        <a:bodyPr/>
        <a:lstStyle/>
        <a:p>
          <a:endParaRPr lang="en-US"/>
        </a:p>
      </dgm:t>
    </dgm:pt>
    <dgm:pt modelId="{8F211CE0-E821-438E-9B87-38FC2EB0E70F}" type="sibTrans" cxnId="{1E9322A8-5A78-4036-8729-FA6E9411CFC0}">
      <dgm:prSet/>
      <dgm:spPr/>
      <dgm:t>
        <a:bodyPr/>
        <a:lstStyle/>
        <a:p>
          <a:endParaRPr lang="en-US"/>
        </a:p>
      </dgm:t>
    </dgm:pt>
    <dgm:pt modelId="{A4FE57BF-F280-4498-99A9-0A6B62689332}" type="parTrans" cxnId="{1E9322A8-5A78-4036-8729-FA6E9411CFC0}">
      <dgm:prSet/>
      <dgm:spPr/>
      <dgm:t>
        <a:bodyPr/>
        <a:lstStyle/>
        <a:p>
          <a:endParaRPr lang="en-US"/>
        </a:p>
      </dgm:t>
    </dgm:pt>
    <dgm:pt modelId="{A7808650-2677-4107-B4E8-7F75A8C2341D}" type="sibTrans" cxnId="{0A411DAD-4739-40D0-831C-4B35BF40BC4C}">
      <dgm:prSet/>
      <dgm:spPr/>
      <dgm:t>
        <a:bodyPr/>
        <a:lstStyle/>
        <a:p>
          <a:endParaRPr lang="en-US"/>
        </a:p>
      </dgm:t>
    </dgm:pt>
    <dgm:pt modelId="{20C386AA-8ACF-42A9-AF4D-9BE427205BDD}" type="parTrans" cxnId="{0A411DAD-4739-40D0-831C-4B35BF40BC4C}">
      <dgm:prSet/>
      <dgm:spPr/>
      <dgm:t>
        <a:bodyPr/>
        <a:lstStyle/>
        <a:p>
          <a:endParaRPr lang="en-US"/>
        </a:p>
      </dgm:t>
    </dgm:pt>
    <dgm:pt modelId="{6DA77882-150D-4050-A5D3-B8620EDF027B}" type="pres">
      <dgm:prSet presAssocID="{2B289CE7-1A90-4200-9FF2-A95089025F51}" presName="cycle" presStyleCnt="0">
        <dgm:presLayoutVars>
          <dgm:dir/>
          <dgm:resizeHandles val="exact"/>
        </dgm:presLayoutVars>
      </dgm:prSet>
      <dgm:spPr/>
      <dgm:t>
        <a:bodyPr/>
        <a:lstStyle/>
        <a:p>
          <a:endParaRPr lang="en-US"/>
        </a:p>
      </dgm:t>
    </dgm:pt>
    <dgm:pt modelId="{E634E654-E6E8-472A-82C8-6F23AF7E8E9A}" type="pres">
      <dgm:prSet presAssocID="{AAF91D82-0477-4BEE-9C6D-07519CE91ED1}" presName="node" presStyleLbl="node1" presStyleIdx="0" presStyleCnt="1" custScaleX="93746" custScaleY="59031">
        <dgm:presLayoutVars>
          <dgm:bulletEnabled val="1"/>
        </dgm:presLayoutVars>
      </dgm:prSet>
      <dgm:spPr/>
      <dgm:t>
        <a:bodyPr/>
        <a:lstStyle/>
        <a:p>
          <a:endParaRPr lang="en-US"/>
        </a:p>
      </dgm:t>
    </dgm:pt>
  </dgm:ptLst>
  <dgm:cxnLst>
    <dgm:cxn modelId="{77595A94-A2C8-49D9-91FB-354266080052}" type="presOf" srcId="{AAF91D82-0477-4BEE-9C6D-07519CE91ED1}" destId="{E634E654-E6E8-472A-82C8-6F23AF7E8E9A}" srcOrd="0" destOrd="0" presId="urn:microsoft.com/office/officeart/2005/8/layout/cycle5"/>
    <dgm:cxn modelId="{7E100089-EBD5-4BD3-823F-E2DE362C6F05}" type="presOf" srcId="{2B289CE7-1A90-4200-9FF2-A95089025F51}" destId="{6DA77882-150D-4050-A5D3-B8620EDF027B}" srcOrd="0" destOrd="0" presId="urn:microsoft.com/office/officeart/2005/8/layout/cycle5"/>
    <dgm:cxn modelId="{EDCB6A0C-44AC-447B-97D3-1BC7D92DEB70}" type="presOf" srcId="{49DDB0F0-3CE7-4CB2-AE43-58A8DB0B6880}" destId="{E634E654-E6E8-472A-82C8-6F23AF7E8E9A}" srcOrd="0" destOrd="2" presId="urn:microsoft.com/office/officeart/2005/8/layout/cycle5"/>
    <dgm:cxn modelId="{0A411DAD-4739-40D0-831C-4B35BF40BC4C}" srcId="{AAF91D82-0477-4BEE-9C6D-07519CE91ED1}" destId="{5255B0B0-5F97-4BF4-ADCC-A0D5B8560623}" srcOrd="0" destOrd="0" parTransId="{20C386AA-8ACF-42A9-AF4D-9BE427205BDD}" sibTransId="{A7808650-2677-4107-B4E8-7F75A8C2341D}"/>
    <dgm:cxn modelId="{B1685DE2-AF12-421E-B9C8-DA1EC659516C}" type="presOf" srcId="{5255B0B0-5F97-4BF4-ADCC-A0D5B8560623}" destId="{E634E654-E6E8-472A-82C8-6F23AF7E8E9A}" srcOrd="0" destOrd="1" presId="urn:microsoft.com/office/officeart/2005/8/layout/cycle5"/>
    <dgm:cxn modelId="{F8B1A38F-07BF-42BF-96E9-C476A9D04884}" type="presOf" srcId="{B6045B4F-7D3D-495E-8487-C91D2932F0F7}" destId="{E634E654-E6E8-472A-82C8-6F23AF7E8E9A}" srcOrd="0" destOrd="3" presId="urn:microsoft.com/office/officeart/2005/8/layout/cycle5"/>
    <dgm:cxn modelId="{1E9322A8-5A78-4036-8729-FA6E9411CFC0}" srcId="{AAF91D82-0477-4BEE-9C6D-07519CE91ED1}" destId="{49DDB0F0-3CE7-4CB2-AE43-58A8DB0B6880}" srcOrd="1" destOrd="0" parTransId="{A4FE57BF-F280-4498-99A9-0A6B62689332}" sibTransId="{8F211CE0-E821-438E-9B87-38FC2EB0E70F}"/>
    <dgm:cxn modelId="{706CAA92-28F9-4492-AC52-99500018049F}" srcId="{2B289CE7-1A90-4200-9FF2-A95089025F51}" destId="{AAF91D82-0477-4BEE-9C6D-07519CE91ED1}" srcOrd="0" destOrd="0" parTransId="{B9FFF7CE-DED0-4B4E-91F5-5D3B5AB74B9B}" sibTransId="{54822791-E00A-4E89-8CDA-47AEDE75C6F5}"/>
    <dgm:cxn modelId="{D5E8E6B4-99B5-45CD-ACF6-C301C33B15D8}" srcId="{AAF91D82-0477-4BEE-9C6D-07519CE91ED1}" destId="{B6045B4F-7D3D-495E-8487-C91D2932F0F7}" srcOrd="2" destOrd="0" parTransId="{CC9D65EE-64FD-45D9-BC2B-3D05E15544D2}" sibTransId="{B2095969-0956-491B-B166-6B96FF511D55}"/>
    <dgm:cxn modelId="{FA5B3AAD-F67B-4915-8756-6130CF8FD9AE}" type="presParOf" srcId="{6DA77882-150D-4050-A5D3-B8620EDF027B}" destId="{E634E654-E6E8-472A-82C8-6F23AF7E8E9A}" srcOrd="0" destOrd="0" presId="urn:microsoft.com/office/officeart/2005/8/layout/cycle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B289CE7-1A90-4200-9FF2-A95089025F51}" type="doc">
      <dgm:prSet loTypeId="urn:microsoft.com/office/officeart/2005/8/layout/cycle5" loCatId="cycle" qsTypeId="urn:microsoft.com/office/officeart/2005/8/quickstyle/simple1" qsCatId="simple" csTypeId="urn:microsoft.com/office/officeart/2005/8/colors/accent1_2" csCatId="accent1" phldr="1"/>
      <dgm:spPr/>
      <dgm:t>
        <a:bodyPr/>
        <a:lstStyle/>
        <a:p>
          <a:endParaRPr lang="en-US"/>
        </a:p>
      </dgm:t>
    </dgm:pt>
    <dgm:pt modelId="{A8076BD9-D7FB-4D24-89E9-5AB0072E4979}">
      <dgm:prSet phldrT="[Text]" custT="1"/>
      <dgm:spPr>
        <a:solidFill>
          <a:srgbClr val="00B0F0"/>
        </a:solidFill>
      </dgm:spPr>
      <dgm:t>
        <a:bodyPr/>
        <a:lstStyle/>
        <a:p>
          <a:r>
            <a:rPr lang="en-US" sz="2400" b="1" dirty="0">
              <a:latin typeface="Times New Roman" panose="02020603050405020304" pitchFamily="18" charset="0"/>
              <a:cs typeface="Times New Roman" panose="02020603050405020304" pitchFamily="18" charset="0"/>
            </a:rPr>
            <a:t>Measure Performance</a:t>
          </a:r>
        </a:p>
      </dgm:t>
    </dgm:pt>
    <dgm:pt modelId="{D69CAF97-C3A7-41A6-9FBE-21F8C8335758}" type="parTrans" cxnId="{68735409-E928-421E-BD52-EA8751245F7C}">
      <dgm:prSet/>
      <dgm:spPr/>
      <dgm:t>
        <a:bodyPr/>
        <a:lstStyle/>
        <a:p>
          <a:endParaRPr lang="en-US"/>
        </a:p>
      </dgm:t>
    </dgm:pt>
    <dgm:pt modelId="{4DAA3DC6-0327-45E9-9905-F489814A78D7}" type="sibTrans" cxnId="{68735409-E928-421E-BD52-EA8751245F7C}">
      <dgm:prSet/>
      <dgm:spPr>
        <a:solidFill>
          <a:srgbClr val="00B0F0"/>
        </a:solidFill>
      </dgm:spPr>
      <dgm:t>
        <a:bodyPr/>
        <a:lstStyle/>
        <a:p>
          <a:endParaRPr lang="en-US" sz="1200">
            <a:latin typeface="Times New Roman" panose="02020603050405020304" pitchFamily="18" charset="0"/>
            <a:cs typeface="Times New Roman" panose="02020603050405020304" pitchFamily="18" charset="0"/>
          </a:endParaRPr>
        </a:p>
      </dgm:t>
    </dgm:pt>
    <dgm:pt modelId="{51005650-9B9F-4810-A15B-D4724F91C9A8}">
      <dgm:prSet phldrT="[Text]" custT="1"/>
      <dgm:spPr>
        <a:solidFill>
          <a:srgbClr val="00B0F0"/>
        </a:solidFill>
      </dgm:spPr>
      <dgm:t>
        <a:bodyPr/>
        <a:lstStyle/>
        <a:p>
          <a:r>
            <a:rPr lang="en-US" sz="2400" dirty="0">
              <a:latin typeface="Times New Roman" panose="02020603050405020304" pitchFamily="18" charset="0"/>
              <a:cs typeface="Times New Roman" panose="02020603050405020304" pitchFamily="18" charset="0"/>
            </a:rPr>
            <a:t>What is the actual rate of productivity?</a:t>
          </a:r>
        </a:p>
      </dgm:t>
    </dgm:pt>
    <dgm:pt modelId="{616BC8A1-E88A-4F7B-8CFC-FB83C0C31648}" type="parTrans" cxnId="{373A0FA3-FBE2-49EC-9A4D-591C368E886F}">
      <dgm:prSet/>
      <dgm:spPr/>
      <dgm:t>
        <a:bodyPr/>
        <a:lstStyle/>
        <a:p>
          <a:endParaRPr lang="en-US"/>
        </a:p>
      </dgm:t>
    </dgm:pt>
    <dgm:pt modelId="{72BD31C5-2136-4B1D-B998-EA34C0A078C7}" type="sibTrans" cxnId="{373A0FA3-FBE2-49EC-9A4D-591C368E886F}">
      <dgm:prSet/>
      <dgm:spPr/>
      <dgm:t>
        <a:bodyPr/>
        <a:lstStyle/>
        <a:p>
          <a:endParaRPr lang="en-US"/>
        </a:p>
      </dgm:t>
    </dgm:pt>
    <dgm:pt modelId="{F592EB3A-F31D-47B5-B1F0-A26E58D299B1}">
      <dgm:prSet phldrT="[Text]" custT="1"/>
      <dgm:spPr>
        <a:solidFill>
          <a:srgbClr val="00B0F0"/>
        </a:solidFill>
      </dgm:spPr>
      <dgm:t>
        <a:bodyPr/>
        <a:lstStyle/>
        <a:p>
          <a:r>
            <a:rPr lang="en-US" sz="2400">
              <a:latin typeface="Times New Roman" panose="02020603050405020304" pitchFamily="18" charset="0"/>
              <a:cs typeface="Times New Roman" panose="02020603050405020304" pitchFamily="18" charset="0"/>
            </a:rPr>
            <a:t>Determine the return on investment.</a:t>
          </a:r>
        </a:p>
      </dgm:t>
    </dgm:pt>
    <dgm:pt modelId="{AEA2E74D-CEA3-4C20-BC54-50A39449771A}" type="parTrans" cxnId="{7C7FFBE0-C31E-486C-B6EF-82241AB28357}">
      <dgm:prSet/>
      <dgm:spPr/>
      <dgm:t>
        <a:bodyPr/>
        <a:lstStyle/>
        <a:p>
          <a:endParaRPr lang="en-US"/>
        </a:p>
      </dgm:t>
    </dgm:pt>
    <dgm:pt modelId="{B999EF23-EC13-4CDA-B12B-792E1A6C4092}" type="sibTrans" cxnId="{7C7FFBE0-C31E-486C-B6EF-82241AB28357}">
      <dgm:prSet/>
      <dgm:spPr/>
      <dgm:t>
        <a:bodyPr/>
        <a:lstStyle/>
        <a:p>
          <a:endParaRPr lang="en-US"/>
        </a:p>
      </dgm:t>
    </dgm:pt>
    <dgm:pt modelId="{78760CC9-FEA8-41D3-9BDD-850BB2F5F3DF}">
      <dgm:prSet phldrT="[Text]" custT="1"/>
      <dgm:spPr>
        <a:solidFill>
          <a:srgbClr val="00B0F0"/>
        </a:solidFill>
      </dgm:spPr>
      <dgm:t>
        <a:bodyPr/>
        <a:lstStyle/>
        <a:p>
          <a:r>
            <a:rPr lang="en-US" sz="2400" dirty="0">
              <a:latin typeface="Times New Roman" panose="02020603050405020304" pitchFamily="18" charset="0"/>
              <a:cs typeface="Times New Roman" panose="02020603050405020304" pitchFamily="18" charset="0"/>
            </a:rPr>
            <a:t>Measure the market share.</a:t>
          </a:r>
        </a:p>
      </dgm:t>
    </dgm:pt>
    <dgm:pt modelId="{9326BAD6-2783-4D1E-9C3C-F29AE917D69C}" type="parTrans" cxnId="{C951A96C-38C1-4C4A-9FDD-D94176B6DB85}">
      <dgm:prSet/>
      <dgm:spPr/>
      <dgm:t>
        <a:bodyPr/>
        <a:lstStyle/>
        <a:p>
          <a:endParaRPr lang="en-US"/>
        </a:p>
      </dgm:t>
    </dgm:pt>
    <dgm:pt modelId="{B91201B6-D61E-489B-AD77-AC052718A93C}" type="sibTrans" cxnId="{C951A96C-38C1-4C4A-9FDD-D94176B6DB85}">
      <dgm:prSet/>
      <dgm:spPr/>
      <dgm:t>
        <a:bodyPr/>
        <a:lstStyle/>
        <a:p>
          <a:endParaRPr lang="en-US"/>
        </a:p>
      </dgm:t>
    </dgm:pt>
    <dgm:pt modelId="{0E2392E9-43B9-4966-AADF-CCB391EFE5C9}">
      <dgm:prSet phldrT="[Text]" custT="1"/>
      <dgm:spPr>
        <a:solidFill>
          <a:srgbClr val="00B0F0"/>
        </a:solidFill>
      </dgm:spPr>
      <dgm:t>
        <a:bodyPr/>
        <a:lstStyle/>
        <a:p>
          <a:r>
            <a:rPr lang="en-US" sz="2400" dirty="0">
              <a:latin typeface="Times New Roman" panose="02020603050405020304" pitchFamily="18" charset="0"/>
              <a:cs typeface="Times New Roman" panose="02020603050405020304" pitchFamily="18" charset="0"/>
            </a:rPr>
            <a:t>Monitor customer complaints, rates of absenteeism and punctuality.</a:t>
          </a:r>
        </a:p>
      </dgm:t>
    </dgm:pt>
    <dgm:pt modelId="{70B454BC-CB39-495B-8ABA-B866EEF7D676}" type="parTrans" cxnId="{8F57603A-C6B4-4540-9B4E-2F21FA4BAB3B}">
      <dgm:prSet/>
      <dgm:spPr/>
      <dgm:t>
        <a:bodyPr/>
        <a:lstStyle/>
        <a:p>
          <a:endParaRPr lang="en-US"/>
        </a:p>
      </dgm:t>
    </dgm:pt>
    <dgm:pt modelId="{2BCF7E1E-DD2A-48C6-9A78-940D64A5CA60}" type="sibTrans" cxnId="{8F57603A-C6B4-4540-9B4E-2F21FA4BAB3B}">
      <dgm:prSet/>
      <dgm:spPr/>
      <dgm:t>
        <a:bodyPr/>
        <a:lstStyle/>
        <a:p>
          <a:endParaRPr lang="en-US"/>
        </a:p>
      </dgm:t>
    </dgm:pt>
    <dgm:pt modelId="{6DA77882-150D-4050-A5D3-B8620EDF027B}" type="pres">
      <dgm:prSet presAssocID="{2B289CE7-1A90-4200-9FF2-A95089025F51}" presName="cycle" presStyleCnt="0">
        <dgm:presLayoutVars>
          <dgm:dir/>
          <dgm:resizeHandles val="exact"/>
        </dgm:presLayoutVars>
      </dgm:prSet>
      <dgm:spPr/>
      <dgm:t>
        <a:bodyPr/>
        <a:lstStyle/>
        <a:p>
          <a:endParaRPr lang="en-US"/>
        </a:p>
      </dgm:t>
    </dgm:pt>
    <dgm:pt modelId="{80D8470B-6F93-49A9-90EE-ADF0543FC261}" type="pres">
      <dgm:prSet presAssocID="{A8076BD9-D7FB-4D24-89E9-5AB0072E4979}" presName="node" presStyleLbl="node1" presStyleIdx="0" presStyleCnt="1" custScaleX="95462" custScaleY="55912">
        <dgm:presLayoutVars>
          <dgm:bulletEnabled val="1"/>
        </dgm:presLayoutVars>
      </dgm:prSet>
      <dgm:spPr/>
      <dgm:t>
        <a:bodyPr/>
        <a:lstStyle/>
        <a:p>
          <a:endParaRPr lang="en-US"/>
        </a:p>
      </dgm:t>
    </dgm:pt>
  </dgm:ptLst>
  <dgm:cxnLst>
    <dgm:cxn modelId="{FD8C3A35-779C-4F18-B2F9-190450945B33}" type="presOf" srcId="{78760CC9-FEA8-41D3-9BDD-850BB2F5F3DF}" destId="{80D8470B-6F93-49A9-90EE-ADF0543FC261}" srcOrd="0" destOrd="3" presId="urn:microsoft.com/office/officeart/2005/8/layout/cycle5"/>
    <dgm:cxn modelId="{0131D195-3BE4-4224-B1AF-BA05F0B90BDA}" type="presOf" srcId="{2B289CE7-1A90-4200-9FF2-A95089025F51}" destId="{6DA77882-150D-4050-A5D3-B8620EDF027B}" srcOrd="0" destOrd="0" presId="urn:microsoft.com/office/officeart/2005/8/layout/cycle5"/>
    <dgm:cxn modelId="{C951A96C-38C1-4C4A-9FDD-D94176B6DB85}" srcId="{A8076BD9-D7FB-4D24-89E9-5AB0072E4979}" destId="{78760CC9-FEA8-41D3-9BDD-850BB2F5F3DF}" srcOrd="2" destOrd="0" parTransId="{9326BAD6-2783-4D1E-9C3C-F29AE917D69C}" sibTransId="{B91201B6-D61E-489B-AD77-AC052718A93C}"/>
    <dgm:cxn modelId="{8F57603A-C6B4-4540-9B4E-2F21FA4BAB3B}" srcId="{A8076BD9-D7FB-4D24-89E9-5AB0072E4979}" destId="{0E2392E9-43B9-4966-AADF-CCB391EFE5C9}" srcOrd="3" destOrd="0" parTransId="{70B454BC-CB39-495B-8ABA-B866EEF7D676}" sibTransId="{2BCF7E1E-DD2A-48C6-9A78-940D64A5CA60}"/>
    <dgm:cxn modelId="{7C7FFBE0-C31E-486C-B6EF-82241AB28357}" srcId="{A8076BD9-D7FB-4D24-89E9-5AB0072E4979}" destId="{F592EB3A-F31D-47B5-B1F0-A26E58D299B1}" srcOrd="1" destOrd="0" parTransId="{AEA2E74D-CEA3-4C20-BC54-50A39449771A}" sibTransId="{B999EF23-EC13-4CDA-B12B-792E1A6C4092}"/>
    <dgm:cxn modelId="{B9D9EBBB-ACC0-440B-B765-EC173EDBEBF1}" type="presOf" srcId="{0E2392E9-43B9-4966-AADF-CCB391EFE5C9}" destId="{80D8470B-6F93-49A9-90EE-ADF0543FC261}" srcOrd="0" destOrd="4" presId="urn:microsoft.com/office/officeart/2005/8/layout/cycle5"/>
    <dgm:cxn modelId="{68735409-E928-421E-BD52-EA8751245F7C}" srcId="{2B289CE7-1A90-4200-9FF2-A95089025F51}" destId="{A8076BD9-D7FB-4D24-89E9-5AB0072E4979}" srcOrd="0" destOrd="0" parTransId="{D69CAF97-C3A7-41A6-9FBE-21F8C8335758}" sibTransId="{4DAA3DC6-0327-45E9-9905-F489814A78D7}"/>
    <dgm:cxn modelId="{C745F1A1-45C6-450F-B09F-87D405F2D6E0}" type="presOf" srcId="{F592EB3A-F31D-47B5-B1F0-A26E58D299B1}" destId="{80D8470B-6F93-49A9-90EE-ADF0543FC261}" srcOrd="0" destOrd="2" presId="urn:microsoft.com/office/officeart/2005/8/layout/cycle5"/>
    <dgm:cxn modelId="{32066CE0-3281-427A-8A14-DF43364CB040}" type="presOf" srcId="{A8076BD9-D7FB-4D24-89E9-5AB0072E4979}" destId="{80D8470B-6F93-49A9-90EE-ADF0543FC261}" srcOrd="0" destOrd="0" presId="urn:microsoft.com/office/officeart/2005/8/layout/cycle5"/>
    <dgm:cxn modelId="{3BB93F4C-1717-4532-B266-331B3A0E94E3}" type="presOf" srcId="{51005650-9B9F-4810-A15B-D4724F91C9A8}" destId="{80D8470B-6F93-49A9-90EE-ADF0543FC261}" srcOrd="0" destOrd="1" presId="urn:microsoft.com/office/officeart/2005/8/layout/cycle5"/>
    <dgm:cxn modelId="{373A0FA3-FBE2-49EC-9A4D-591C368E886F}" srcId="{A8076BD9-D7FB-4D24-89E9-5AB0072E4979}" destId="{51005650-9B9F-4810-A15B-D4724F91C9A8}" srcOrd="0" destOrd="0" parTransId="{616BC8A1-E88A-4F7B-8CFC-FB83C0C31648}" sibTransId="{72BD31C5-2136-4B1D-B998-EA34C0A078C7}"/>
    <dgm:cxn modelId="{D1F0DF94-180B-401D-B503-1B94C9CD5C27}" type="presParOf" srcId="{6DA77882-150D-4050-A5D3-B8620EDF027B}" destId="{80D8470B-6F93-49A9-90EE-ADF0543FC261}" srcOrd="0" destOrd="0" presId="urn:microsoft.com/office/officeart/2005/8/layout/cycle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B289CE7-1A90-4200-9FF2-A95089025F51}" type="doc">
      <dgm:prSet loTypeId="urn:microsoft.com/office/officeart/2005/8/layout/cycle5" loCatId="cycle" qsTypeId="urn:microsoft.com/office/officeart/2005/8/quickstyle/simple1" qsCatId="simple" csTypeId="urn:microsoft.com/office/officeart/2005/8/colors/accent1_2" csCatId="accent1" phldr="1"/>
      <dgm:spPr/>
      <dgm:t>
        <a:bodyPr/>
        <a:lstStyle/>
        <a:p>
          <a:endParaRPr lang="en-US"/>
        </a:p>
      </dgm:t>
    </dgm:pt>
    <dgm:pt modelId="{55B78157-E6E5-4FE7-803B-AE2DB05EAB08}">
      <dgm:prSet phldrT="[Text]" custT="1"/>
      <dgm:spPr>
        <a:solidFill>
          <a:srgbClr val="00B0F0"/>
        </a:solidFill>
      </dgm:spPr>
      <dgm:t>
        <a:bodyPr/>
        <a:lstStyle/>
        <a:p>
          <a:r>
            <a:rPr lang="en-US" sz="2400" b="1" dirty="0">
              <a:latin typeface="Times New Roman" panose="02020603050405020304" pitchFamily="18" charset="0"/>
              <a:cs typeface="Times New Roman" panose="02020603050405020304" pitchFamily="18" charset="0"/>
            </a:rPr>
            <a:t>Compare  the Actual Performance with the Expected Performance</a:t>
          </a:r>
        </a:p>
      </dgm:t>
    </dgm:pt>
    <dgm:pt modelId="{364E40CB-57CA-4165-A1A6-111F6426660A}" type="parTrans" cxnId="{80992105-AFCC-40CC-A521-1505C8CC2E94}">
      <dgm:prSet/>
      <dgm:spPr/>
      <dgm:t>
        <a:bodyPr/>
        <a:lstStyle/>
        <a:p>
          <a:endParaRPr lang="en-US"/>
        </a:p>
      </dgm:t>
    </dgm:pt>
    <dgm:pt modelId="{10F5C033-D25C-4B53-959D-AF4CCB4D1545}" type="sibTrans" cxnId="{80992105-AFCC-40CC-A521-1505C8CC2E94}">
      <dgm:prSet/>
      <dgm:spPr>
        <a:solidFill>
          <a:srgbClr val="00B0F0"/>
        </a:solidFill>
      </dgm:spPr>
      <dgm:t>
        <a:bodyPr/>
        <a:lstStyle/>
        <a:p>
          <a:endParaRPr lang="en-US" sz="1200">
            <a:latin typeface="Times New Roman" panose="02020603050405020304" pitchFamily="18" charset="0"/>
            <a:cs typeface="Times New Roman" panose="02020603050405020304" pitchFamily="18" charset="0"/>
          </a:endParaRPr>
        </a:p>
      </dgm:t>
    </dgm:pt>
    <dgm:pt modelId="{5619F27E-EA2E-4308-A3C6-7D0ED66E880A}">
      <dgm:prSet phldrT="[Text]" custT="1"/>
      <dgm:spPr>
        <a:solidFill>
          <a:srgbClr val="00B0F0"/>
        </a:solidFill>
      </dgm:spPr>
      <dgm:t>
        <a:bodyPr/>
        <a:lstStyle/>
        <a:p>
          <a:r>
            <a:rPr lang="en-US" sz="2400">
              <a:latin typeface="Times New Roman" panose="02020603050405020304" pitchFamily="18" charset="0"/>
              <a:cs typeface="Times New Roman" panose="02020603050405020304" pitchFamily="18" charset="0"/>
            </a:rPr>
            <a:t>Is performance higher than expected?</a:t>
          </a:r>
        </a:p>
      </dgm:t>
    </dgm:pt>
    <dgm:pt modelId="{7A90D4A9-69C7-4DC3-8BDB-5C2ED68BB890}" type="parTrans" cxnId="{412494CF-1972-4785-A6CC-8FA1BB82BEC0}">
      <dgm:prSet/>
      <dgm:spPr/>
      <dgm:t>
        <a:bodyPr/>
        <a:lstStyle/>
        <a:p>
          <a:endParaRPr lang="en-US"/>
        </a:p>
      </dgm:t>
    </dgm:pt>
    <dgm:pt modelId="{45D5FF7D-A097-44EE-BAE8-0EB0ED160172}" type="sibTrans" cxnId="{412494CF-1972-4785-A6CC-8FA1BB82BEC0}">
      <dgm:prSet/>
      <dgm:spPr/>
      <dgm:t>
        <a:bodyPr/>
        <a:lstStyle/>
        <a:p>
          <a:endParaRPr lang="en-US"/>
        </a:p>
      </dgm:t>
    </dgm:pt>
    <dgm:pt modelId="{94701158-EAC1-40EB-A7F9-96995F522F1E}">
      <dgm:prSet phldrT="[Text]" custT="1"/>
      <dgm:spPr>
        <a:solidFill>
          <a:srgbClr val="00B0F0"/>
        </a:solidFill>
      </dgm:spPr>
      <dgm:t>
        <a:bodyPr/>
        <a:lstStyle/>
        <a:p>
          <a:r>
            <a:rPr lang="en-US" sz="2400">
              <a:latin typeface="Times New Roman" panose="02020603050405020304" pitchFamily="18" charset="0"/>
              <a:cs typeface="Times New Roman" panose="02020603050405020304" pitchFamily="18" charset="0"/>
            </a:rPr>
            <a:t>Is performance as expected?</a:t>
          </a:r>
        </a:p>
      </dgm:t>
    </dgm:pt>
    <dgm:pt modelId="{574C3685-D8C1-4BEF-9272-D63B593912DA}" type="parTrans" cxnId="{CA2A8B89-B480-4639-91C0-A77968AA6268}">
      <dgm:prSet/>
      <dgm:spPr/>
      <dgm:t>
        <a:bodyPr/>
        <a:lstStyle/>
        <a:p>
          <a:endParaRPr lang="en-US"/>
        </a:p>
      </dgm:t>
    </dgm:pt>
    <dgm:pt modelId="{953CC378-AC58-4DEA-BA14-335708BBF2E1}" type="sibTrans" cxnId="{CA2A8B89-B480-4639-91C0-A77968AA6268}">
      <dgm:prSet/>
      <dgm:spPr/>
      <dgm:t>
        <a:bodyPr/>
        <a:lstStyle/>
        <a:p>
          <a:endParaRPr lang="en-US"/>
        </a:p>
      </dgm:t>
    </dgm:pt>
    <dgm:pt modelId="{DE2D116D-480D-4837-B9EC-D6A0F900ED9D}">
      <dgm:prSet phldrT="[Text]" custT="1"/>
      <dgm:spPr>
        <a:solidFill>
          <a:srgbClr val="00B0F0"/>
        </a:solidFill>
      </dgm:spPr>
      <dgm:t>
        <a:bodyPr/>
        <a:lstStyle/>
        <a:p>
          <a:r>
            <a:rPr lang="en-US" sz="2400">
              <a:latin typeface="Times New Roman" panose="02020603050405020304" pitchFamily="18" charset="0"/>
              <a:cs typeface="Times New Roman" panose="02020603050405020304" pitchFamily="18" charset="0"/>
            </a:rPr>
            <a:t>Is performance lower than expected?</a:t>
          </a:r>
        </a:p>
      </dgm:t>
    </dgm:pt>
    <dgm:pt modelId="{7E1B74E7-26F0-4445-9DBC-8B4D35ED3008}" type="parTrans" cxnId="{0B1600DC-8C26-4851-B872-EF3A6E9997AE}">
      <dgm:prSet/>
      <dgm:spPr/>
      <dgm:t>
        <a:bodyPr/>
        <a:lstStyle/>
        <a:p>
          <a:endParaRPr lang="en-US"/>
        </a:p>
      </dgm:t>
    </dgm:pt>
    <dgm:pt modelId="{239CC0C1-F731-4F85-A9AF-E394E9C4C92B}" type="sibTrans" cxnId="{0B1600DC-8C26-4851-B872-EF3A6E9997AE}">
      <dgm:prSet/>
      <dgm:spPr/>
      <dgm:t>
        <a:bodyPr/>
        <a:lstStyle/>
        <a:p>
          <a:endParaRPr lang="en-US"/>
        </a:p>
      </dgm:t>
    </dgm:pt>
    <dgm:pt modelId="{65392CA6-7DEA-46C8-B1CD-C6B2750F4218}">
      <dgm:prSet phldrT="[Text]" custT="1"/>
      <dgm:spPr>
        <a:solidFill>
          <a:srgbClr val="00B0F0"/>
        </a:solidFill>
      </dgm:spPr>
      <dgm:t>
        <a:bodyPr/>
        <a:lstStyle/>
        <a:p>
          <a:r>
            <a:rPr lang="en-US" sz="2400" dirty="0">
              <a:latin typeface="Times New Roman" panose="02020603050405020304" pitchFamily="18" charset="0"/>
              <a:cs typeface="Times New Roman" panose="02020603050405020304" pitchFamily="18" charset="0"/>
            </a:rPr>
            <a:t>Evaluate the reasons for variances between the standard and actual performance</a:t>
          </a:r>
        </a:p>
      </dgm:t>
    </dgm:pt>
    <dgm:pt modelId="{50732DC1-77D0-4703-9117-E0E9149BCC66}" type="parTrans" cxnId="{F7BF02B3-A39E-4C35-A1D9-1A9DDCA4CD8C}">
      <dgm:prSet/>
      <dgm:spPr/>
      <dgm:t>
        <a:bodyPr/>
        <a:lstStyle/>
        <a:p>
          <a:endParaRPr lang="en-US"/>
        </a:p>
      </dgm:t>
    </dgm:pt>
    <dgm:pt modelId="{AA6C48D2-F054-4B88-A581-C8E1A2A9239A}" type="sibTrans" cxnId="{F7BF02B3-A39E-4C35-A1D9-1A9DDCA4CD8C}">
      <dgm:prSet/>
      <dgm:spPr/>
      <dgm:t>
        <a:bodyPr/>
        <a:lstStyle/>
        <a:p>
          <a:endParaRPr lang="en-US"/>
        </a:p>
      </dgm:t>
    </dgm:pt>
    <dgm:pt modelId="{6DA77882-150D-4050-A5D3-B8620EDF027B}" type="pres">
      <dgm:prSet presAssocID="{2B289CE7-1A90-4200-9FF2-A95089025F51}" presName="cycle" presStyleCnt="0">
        <dgm:presLayoutVars>
          <dgm:dir/>
          <dgm:resizeHandles val="exact"/>
        </dgm:presLayoutVars>
      </dgm:prSet>
      <dgm:spPr/>
      <dgm:t>
        <a:bodyPr/>
        <a:lstStyle/>
        <a:p>
          <a:endParaRPr lang="en-US"/>
        </a:p>
      </dgm:t>
    </dgm:pt>
    <dgm:pt modelId="{7EDE1584-0E16-49C3-89A4-D30E3253169B}" type="pres">
      <dgm:prSet presAssocID="{55B78157-E6E5-4FE7-803B-AE2DB05EAB08}" presName="node" presStyleLbl="node1" presStyleIdx="0" presStyleCnt="1" custScaleX="96287" custScaleY="68387" custRadScaleRad="101647" custRadScaleInc="-66">
        <dgm:presLayoutVars>
          <dgm:bulletEnabled val="1"/>
        </dgm:presLayoutVars>
      </dgm:prSet>
      <dgm:spPr/>
      <dgm:t>
        <a:bodyPr/>
        <a:lstStyle/>
        <a:p>
          <a:endParaRPr lang="en-US"/>
        </a:p>
      </dgm:t>
    </dgm:pt>
  </dgm:ptLst>
  <dgm:cxnLst>
    <dgm:cxn modelId="{78D7C6CF-AFD7-45A4-983C-BCD10FB9EA98}" type="presOf" srcId="{2B289CE7-1A90-4200-9FF2-A95089025F51}" destId="{6DA77882-150D-4050-A5D3-B8620EDF027B}" srcOrd="0" destOrd="0" presId="urn:microsoft.com/office/officeart/2005/8/layout/cycle5"/>
    <dgm:cxn modelId="{0B1600DC-8C26-4851-B872-EF3A6E9997AE}" srcId="{55B78157-E6E5-4FE7-803B-AE2DB05EAB08}" destId="{DE2D116D-480D-4837-B9EC-D6A0F900ED9D}" srcOrd="2" destOrd="0" parTransId="{7E1B74E7-26F0-4445-9DBC-8B4D35ED3008}" sibTransId="{239CC0C1-F731-4F85-A9AF-E394E9C4C92B}"/>
    <dgm:cxn modelId="{5E8EA5D5-1062-46BD-97DB-DA26C2D37A67}" type="presOf" srcId="{94701158-EAC1-40EB-A7F9-96995F522F1E}" destId="{7EDE1584-0E16-49C3-89A4-D30E3253169B}" srcOrd="0" destOrd="2" presId="urn:microsoft.com/office/officeart/2005/8/layout/cycle5"/>
    <dgm:cxn modelId="{CA2A8B89-B480-4639-91C0-A77968AA6268}" srcId="{55B78157-E6E5-4FE7-803B-AE2DB05EAB08}" destId="{94701158-EAC1-40EB-A7F9-96995F522F1E}" srcOrd="1" destOrd="0" parTransId="{574C3685-D8C1-4BEF-9272-D63B593912DA}" sibTransId="{953CC378-AC58-4DEA-BA14-335708BBF2E1}"/>
    <dgm:cxn modelId="{05D061F4-DC3B-4E46-8943-35C710F85E71}" type="presOf" srcId="{DE2D116D-480D-4837-B9EC-D6A0F900ED9D}" destId="{7EDE1584-0E16-49C3-89A4-D30E3253169B}" srcOrd="0" destOrd="3" presId="urn:microsoft.com/office/officeart/2005/8/layout/cycle5"/>
    <dgm:cxn modelId="{A416414B-E961-4C53-9EF1-9355794D4764}" type="presOf" srcId="{65392CA6-7DEA-46C8-B1CD-C6B2750F4218}" destId="{7EDE1584-0E16-49C3-89A4-D30E3253169B}" srcOrd="0" destOrd="4" presId="urn:microsoft.com/office/officeart/2005/8/layout/cycle5"/>
    <dgm:cxn modelId="{412494CF-1972-4785-A6CC-8FA1BB82BEC0}" srcId="{55B78157-E6E5-4FE7-803B-AE2DB05EAB08}" destId="{5619F27E-EA2E-4308-A3C6-7D0ED66E880A}" srcOrd="0" destOrd="0" parTransId="{7A90D4A9-69C7-4DC3-8BDB-5C2ED68BB890}" sibTransId="{45D5FF7D-A097-44EE-BAE8-0EB0ED160172}"/>
    <dgm:cxn modelId="{160030A3-5D10-4986-9398-5CDE49E51726}" type="presOf" srcId="{55B78157-E6E5-4FE7-803B-AE2DB05EAB08}" destId="{7EDE1584-0E16-49C3-89A4-D30E3253169B}" srcOrd="0" destOrd="0" presId="urn:microsoft.com/office/officeart/2005/8/layout/cycle5"/>
    <dgm:cxn modelId="{80992105-AFCC-40CC-A521-1505C8CC2E94}" srcId="{2B289CE7-1A90-4200-9FF2-A95089025F51}" destId="{55B78157-E6E5-4FE7-803B-AE2DB05EAB08}" srcOrd="0" destOrd="0" parTransId="{364E40CB-57CA-4165-A1A6-111F6426660A}" sibTransId="{10F5C033-D25C-4B53-959D-AF4CCB4D1545}"/>
    <dgm:cxn modelId="{F7BF02B3-A39E-4C35-A1D9-1A9DDCA4CD8C}" srcId="{55B78157-E6E5-4FE7-803B-AE2DB05EAB08}" destId="{65392CA6-7DEA-46C8-B1CD-C6B2750F4218}" srcOrd="3" destOrd="0" parTransId="{50732DC1-77D0-4703-9117-E0E9149BCC66}" sibTransId="{AA6C48D2-F054-4B88-A581-C8E1A2A9239A}"/>
    <dgm:cxn modelId="{63FBBD35-B36F-4BA5-824B-8D0EF5ED2953}" type="presOf" srcId="{5619F27E-EA2E-4308-A3C6-7D0ED66E880A}" destId="{7EDE1584-0E16-49C3-89A4-D30E3253169B}" srcOrd="0" destOrd="1" presId="urn:microsoft.com/office/officeart/2005/8/layout/cycle5"/>
    <dgm:cxn modelId="{113F28DE-019C-40F8-BF17-325960C238B9}" type="presParOf" srcId="{6DA77882-150D-4050-A5D3-B8620EDF027B}" destId="{7EDE1584-0E16-49C3-89A4-D30E3253169B}" srcOrd="0" destOrd="0" presId="urn:microsoft.com/office/officeart/2005/8/layout/cycle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B289CE7-1A90-4200-9FF2-A95089025F51}" type="doc">
      <dgm:prSet loTypeId="urn:microsoft.com/office/officeart/2005/8/layout/cycle5" loCatId="cycle" qsTypeId="urn:microsoft.com/office/officeart/2005/8/quickstyle/simple1" qsCatId="simple" csTypeId="urn:microsoft.com/office/officeart/2005/8/colors/accent1_2" csCatId="accent1" phldr="1"/>
      <dgm:spPr/>
      <dgm:t>
        <a:bodyPr/>
        <a:lstStyle/>
        <a:p>
          <a:endParaRPr lang="en-US"/>
        </a:p>
      </dgm:t>
    </dgm:pt>
    <dgm:pt modelId="{55B78157-E6E5-4FE7-803B-AE2DB05EAB08}">
      <dgm:prSet phldrT="[Text]" custT="1"/>
      <dgm:spPr>
        <a:solidFill>
          <a:srgbClr val="00B0F0"/>
        </a:solidFill>
      </dgm:spPr>
      <dgm:t>
        <a:bodyPr/>
        <a:lstStyle/>
        <a:p>
          <a:r>
            <a:rPr lang="en-US" sz="2400" b="1" dirty="0">
              <a:latin typeface="Times New Roman" panose="02020603050405020304" pitchFamily="18" charset="0"/>
              <a:cs typeface="Times New Roman" panose="02020603050405020304" pitchFamily="18" charset="0"/>
            </a:rPr>
            <a:t>Compare  the Actual Performance with the Expected Performance</a:t>
          </a:r>
        </a:p>
      </dgm:t>
    </dgm:pt>
    <dgm:pt modelId="{364E40CB-57CA-4165-A1A6-111F6426660A}" type="parTrans" cxnId="{80992105-AFCC-40CC-A521-1505C8CC2E94}">
      <dgm:prSet/>
      <dgm:spPr/>
      <dgm:t>
        <a:bodyPr/>
        <a:lstStyle/>
        <a:p>
          <a:endParaRPr lang="en-US"/>
        </a:p>
      </dgm:t>
    </dgm:pt>
    <dgm:pt modelId="{10F5C033-D25C-4B53-959D-AF4CCB4D1545}" type="sibTrans" cxnId="{80992105-AFCC-40CC-A521-1505C8CC2E94}">
      <dgm:prSet/>
      <dgm:spPr>
        <a:solidFill>
          <a:srgbClr val="00B0F0"/>
        </a:solidFill>
      </dgm:spPr>
      <dgm:t>
        <a:bodyPr/>
        <a:lstStyle/>
        <a:p>
          <a:endParaRPr lang="en-US" sz="1200">
            <a:latin typeface="Times New Roman" panose="02020603050405020304" pitchFamily="18" charset="0"/>
            <a:cs typeface="Times New Roman" panose="02020603050405020304" pitchFamily="18" charset="0"/>
          </a:endParaRPr>
        </a:p>
      </dgm:t>
    </dgm:pt>
    <dgm:pt modelId="{5619F27E-EA2E-4308-A3C6-7D0ED66E880A}">
      <dgm:prSet phldrT="[Text]" custT="1"/>
      <dgm:spPr>
        <a:solidFill>
          <a:srgbClr val="00B0F0"/>
        </a:solidFill>
      </dgm:spPr>
      <dgm:t>
        <a:bodyPr/>
        <a:lstStyle/>
        <a:p>
          <a:r>
            <a:rPr lang="en-US" sz="2400">
              <a:latin typeface="Times New Roman" panose="02020603050405020304" pitchFamily="18" charset="0"/>
              <a:cs typeface="Times New Roman" panose="02020603050405020304" pitchFamily="18" charset="0"/>
            </a:rPr>
            <a:t>Is performance higher than expected?</a:t>
          </a:r>
        </a:p>
      </dgm:t>
    </dgm:pt>
    <dgm:pt modelId="{7A90D4A9-69C7-4DC3-8BDB-5C2ED68BB890}" type="parTrans" cxnId="{412494CF-1972-4785-A6CC-8FA1BB82BEC0}">
      <dgm:prSet/>
      <dgm:spPr/>
      <dgm:t>
        <a:bodyPr/>
        <a:lstStyle/>
        <a:p>
          <a:endParaRPr lang="en-US"/>
        </a:p>
      </dgm:t>
    </dgm:pt>
    <dgm:pt modelId="{45D5FF7D-A097-44EE-BAE8-0EB0ED160172}" type="sibTrans" cxnId="{412494CF-1972-4785-A6CC-8FA1BB82BEC0}">
      <dgm:prSet/>
      <dgm:spPr/>
      <dgm:t>
        <a:bodyPr/>
        <a:lstStyle/>
        <a:p>
          <a:endParaRPr lang="en-US"/>
        </a:p>
      </dgm:t>
    </dgm:pt>
    <dgm:pt modelId="{94701158-EAC1-40EB-A7F9-96995F522F1E}">
      <dgm:prSet phldrT="[Text]" custT="1"/>
      <dgm:spPr>
        <a:solidFill>
          <a:srgbClr val="00B0F0"/>
        </a:solidFill>
      </dgm:spPr>
      <dgm:t>
        <a:bodyPr/>
        <a:lstStyle/>
        <a:p>
          <a:r>
            <a:rPr lang="en-US" sz="2400">
              <a:latin typeface="Times New Roman" panose="02020603050405020304" pitchFamily="18" charset="0"/>
              <a:cs typeface="Times New Roman" panose="02020603050405020304" pitchFamily="18" charset="0"/>
            </a:rPr>
            <a:t>Is performance as expected?</a:t>
          </a:r>
        </a:p>
      </dgm:t>
    </dgm:pt>
    <dgm:pt modelId="{574C3685-D8C1-4BEF-9272-D63B593912DA}" type="parTrans" cxnId="{CA2A8B89-B480-4639-91C0-A77968AA6268}">
      <dgm:prSet/>
      <dgm:spPr/>
      <dgm:t>
        <a:bodyPr/>
        <a:lstStyle/>
        <a:p>
          <a:endParaRPr lang="en-US"/>
        </a:p>
      </dgm:t>
    </dgm:pt>
    <dgm:pt modelId="{953CC378-AC58-4DEA-BA14-335708BBF2E1}" type="sibTrans" cxnId="{CA2A8B89-B480-4639-91C0-A77968AA6268}">
      <dgm:prSet/>
      <dgm:spPr/>
      <dgm:t>
        <a:bodyPr/>
        <a:lstStyle/>
        <a:p>
          <a:endParaRPr lang="en-US"/>
        </a:p>
      </dgm:t>
    </dgm:pt>
    <dgm:pt modelId="{DE2D116D-480D-4837-B9EC-D6A0F900ED9D}">
      <dgm:prSet phldrT="[Text]" custT="1"/>
      <dgm:spPr>
        <a:solidFill>
          <a:srgbClr val="00B0F0"/>
        </a:solidFill>
      </dgm:spPr>
      <dgm:t>
        <a:bodyPr/>
        <a:lstStyle/>
        <a:p>
          <a:r>
            <a:rPr lang="en-US" sz="2400">
              <a:latin typeface="Times New Roman" panose="02020603050405020304" pitchFamily="18" charset="0"/>
              <a:cs typeface="Times New Roman" panose="02020603050405020304" pitchFamily="18" charset="0"/>
            </a:rPr>
            <a:t>Is performance lower than expected?</a:t>
          </a:r>
        </a:p>
      </dgm:t>
    </dgm:pt>
    <dgm:pt modelId="{7E1B74E7-26F0-4445-9DBC-8B4D35ED3008}" type="parTrans" cxnId="{0B1600DC-8C26-4851-B872-EF3A6E9997AE}">
      <dgm:prSet/>
      <dgm:spPr/>
      <dgm:t>
        <a:bodyPr/>
        <a:lstStyle/>
        <a:p>
          <a:endParaRPr lang="en-US"/>
        </a:p>
      </dgm:t>
    </dgm:pt>
    <dgm:pt modelId="{239CC0C1-F731-4F85-A9AF-E394E9C4C92B}" type="sibTrans" cxnId="{0B1600DC-8C26-4851-B872-EF3A6E9997AE}">
      <dgm:prSet/>
      <dgm:spPr/>
      <dgm:t>
        <a:bodyPr/>
        <a:lstStyle/>
        <a:p>
          <a:endParaRPr lang="en-US"/>
        </a:p>
      </dgm:t>
    </dgm:pt>
    <dgm:pt modelId="{65392CA6-7DEA-46C8-B1CD-C6B2750F4218}">
      <dgm:prSet phldrT="[Text]" custT="1"/>
      <dgm:spPr>
        <a:solidFill>
          <a:srgbClr val="00B0F0"/>
        </a:solidFill>
      </dgm:spPr>
      <dgm:t>
        <a:bodyPr/>
        <a:lstStyle/>
        <a:p>
          <a:r>
            <a:rPr lang="en-US" sz="2400" dirty="0">
              <a:latin typeface="Times New Roman" panose="02020603050405020304" pitchFamily="18" charset="0"/>
              <a:cs typeface="Times New Roman" panose="02020603050405020304" pitchFamily="18" charset="0"/>
            </a:rPr>
            <a:t>Evaluate the reasons for variances between the standard and actual performance</a:t>
          </a:r>
        </a:p>
      </dgm:t>
    </dgm:pt>
    <dgm:pt modelId="{50732DC1-77D0-4703-9117-E0E9149BCC66}" type="parTrans" cxnId="{F7BF02B3-A39E-4C35-A1D9-1A9DDCA4CD8C}">
      <dgm:prSet/>
      <dgm:spPr/>
      <dgm:t>
        <a:bodyPr/>
        <a:lstStyle/>
        <a:p>
          <a:endParaRPr lang="en-US"/>
        </a:p>
      </dgm:t>
    </dgm:pt>
    <dgm:pt modelId="{AA6C48D2-F054-4B88-A581-C8E1A2A9239A}" type="sibTrans" cxnId="{F7BF02B3-A39E-4C35-A1D9-1A9DDCA4CD8C}">
      <dgm:prSet/>
      <dgm:spPr/>
      <dgm:t>
        <a:bodyPr/>
        <a:lstStyle/>
        <a:p>
          <a:endParaRPr lang="en-US"/>
        </a:p>
      </dgm:t>
    </dgm:pt>
    <dgm:pt modelId="{6DA77882-150D-4050-A5D3-B8620EDF027B}" type="pres">
      <dgm:prSet presAssocID="{2B289CE7-1A90-4200-9FF2-A95089025F51}" presName="cycle" presStyleCnt="0">
        <dgm:presLayoutVars>
          <dgm:dir/>
          <dgm:resizeHandles val="exact"/>
        </dgm:presLayoutVars>
      </dgm:prSet>
      <dgm:spPr/>
      <dgm:t>
        <a:bodyPr/>
        <a:lstStyle/>
        <a:p>
          <a:endParaRPr lang="en-US"/>
        </a:p>
      </dgm:t>
    </dgm:pt>
    <dgm:pt modelId="{7EDE1584-0E16-49C3-89A4-D30E3253169B}" type="pres">
      <dgm:prSet presAssocID="{55B78157-E6E5-4FE7-803B-AE2DB05EAB08}" presName="node" presStyleLbl="node1" presStyleIdx="0" presStyleCnt="1" custScaleX="98314" custScaleY="59031" custRadScaleRad="101099" custRadScaleInc="99">
        <dgm:presLayoutVars>
          <dgm:bulletEnabled val="1"/>
        </dgm:presLayoutVars>
      </dgm:prSet>
      <dgm:spPr/>
      <dgm:t>
        <a:bodyPr/>
        <a:lstStyle/>
        <a:p>
          <a:endParaRPr lang="en-US"/>
        </a:p>
      </dgm:t>
    </dgm:pt>
  </dgm:ptLst>
  <dgm:cxnLst>
    <dgm:cxn modelId="{1F362396-27A1-4597-9B70-AC93C9D47A85}" type="presOf" srcId="{5619F27E-EA2E-4308-A3C6-7D0ED66E880A}" destId="{7EDE1584-0E16-49C3-89A4-D30E3253169B}" srcOrd="0" destOrd="1" presId="urn:microsoft.com/office/officeart/2005/8/layout/cycle5"/>
    <dgm:cxn modelId="{0B1600DC-8C26-4851-B872-EF3A6E9997AE}" srcId="{55B78157-E6E5-4FE7-803B-AE2DB05EAB08}" destId="{DE2D116D-480D-4837-B9EC-D6A0F900ED9D}" srcOrd="2" destOrd="0" parTransId="{7E1B74E7-26F0-4445-9DBC-8B4D35ED3008}" sibTransId="{239CC0C1-F731-4F85-A9AF-E394E9C4C92B}"/>
    <dgm:cxn modelId="{F2DE8AFB-06A1-4E33-8297-CD959543C4F6}" type="presOf" srcId="{55B78157-E6E5-4FE7-803B-AE2DB05EAB08}" destId="{7EDE1584-0E16-49C3-89A4-D30E3253169B}" srcOrd="0" destOrd="0" presId="urn:microsoft.com/office/officeart/2005/8/layout/cycle5"/>
    <dgm:cxn modelId="{CA2A8B89-B480-4639-91C0-A77968AA6268}" srcId="{55B78157-E6E5-4FE7-803B-AE2DB05EAB08}" destId="{94701158-EAC1-40EB-A7F9-96995F522F1E}" srcOrd="1" destOrd="0" parTransId="{574C3685-D8C1-4BEF-9272-D63B593912DA}" sibTransId="{953CC378-AC58-4DEA-BA14-335708BBF2E1}"/>
    <dgm:cxn modelId="{83961A7C-CE4E-40D6-8528-4365798E165C}" type="presOf" srcId="{65392CA6-7DEA-46C8-B1CD-C6B2750F4218}" destId="{7EDE1584-0E16-49C3-89A4-D30E3253169B}" srcOrd="0" destOrd="4" presId="urn:microsoft.com/office/officeart/2005/8/layout/cycle5"/>
    <dgm:cxn modelId="{412494CF-1972-4785-A6CC-8FA1BB82BEC0}" srcId="{55B78157-E6E5-4FE7-803B-AE2DB05EAB08}" destId="{5619F27E-EA2E-4308-A3C6-7D0ED66E880A}" srcOrd="0" destOrd="0" parTransId="{7A90D4A9-69C7-4DC3-8BDB-5C2ED68BB890}" sibTransId="{45D5FF7D-A097-44EE-BAE8-0EB0ED160172}"/>
    <dgm:cxn modelId="{655904E7-B01A-496F-95FA-D75445989E4C}" type="presOf" srcId="{2B289CE7-1A90-4200-9FF2-A95089025F51}" destId="{6DA77882-150D-4050-A5D3-B8620EDF027B}" srcOrd="0" destOrd="0" presId="urn:microsoft.com/office/officeart/2005/8/layout/cycle5"/>
    <dgm:cxn modelId="{80992105-AFCC-40CC-A521-1505C8CC2E94}" srcId="{2B289CE7-1A90-4200-9FF2-A95089025F51}" destId="{55B78157-E6E5-4FE7-803B-AE2DB05EAB08}" srcOrd="0" destOrd="0" parTransId="{364E40CB-57CA-4165-A1A6-111F6426660A}" sibTransId="{10F5C033-D25C-4B53-959D-AF4CCB4D1545}"/>
    <dgm:cxn modelId="{9A8A7A2D-7F87-4E1F-8237-72903FD3182F}" type="presOf" srcId="{94701158-EAC1-40EB-A7F9-96995F522F1E}" destId="{7EDE1584-0E16-49C3-89A4-D30E3253169B}" srcOrd="0" destOrd="2" presId="urn:microsoft.com/office/officeart/2005/8/layout/cycle5"/>
    <dgm:cxn modelId="{F7BF02B3-A39E-4C35-A1D9-1A9DDCA4CD8C}" srcId="{55B78157-E6E5-4FE7-803B-AE2DB05EAB08}" destId="{65392CA6-7DEA-46C8-B1CD-C6B2750F4218}" srcOrd="3" destOrd="0" parTransId="{50732DC1-77D0-4703-9117-E0E9149BCC66}" sibTransId="{AA6C48D2-F054-4B88-A581-C8E1A2A9239A}"/>
    <dgm:cxn modelId="{244B8421-FA54-4E96-9774-D48C8CD19BA6}" type="presOf" srcId="{DE2D116D-480D-4837-B9EC-D6A0F900ED9D}" destId="{7EDE1584-0E16-49C3-89A4-D30E3253169B}" srcOrd="0" destOrd="3" presId="urn:microsoft.com/office/officeart/2005/8/layout/cycle5"/>
    <dgm:cxn modelId="{DE25AFFD-BE4A-44A7-8177-0852A9AFF875}" type="presParOf" srcId="{6DA77882-150D-4050-A5D3-B8620EDF027B}" destId="{7EDE1584-0E16-49C3-89A4-D30E3253169B}" srcOrd="0" destOrd="0" presId="urn:microsoft.com/office/officeart/2005/8/layout/cycle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E49DE94-C657-4225-AE44-232DE3BA8B84}" type="doc">
      <dgm:prSet loTypeId="urn:microsoft.com/office/officeart/2005/8/layout/hList1" loCatId="list" qsTypeId="urn:microsoft.com/office/officeart/2005/8/quickstyle/simple2" qsCatId="simple" csTypeId="urn:microsoft.com/office/officeart/2005/8/colors/colorful3" csCatId="colorful" phldr="1"/>
      <dgm:spPr/>
      <dgm:t>
        <a:bodyPr/>
        <a:lstStyle/>
        <a:p>
          <a:endParaRPr lang="en-US"/>
        </a:p>
      </dgm:t>
    </dgm:pt>
    <dgm:pt modelId="{C47541B9-722E-4739-B2EB-B5F0602A75D1}">
      <dgm:prSet phldrT="[Text]" custT="1"/>
      <dgm:spPr>
        <a:solidFill>
          <a:srgbClr val="99FF66"/>
        </a:solidFill>
        <a:ln>
          <a:noFill/>
        </a:ln>
      </dgm:spPr>
      <dgm:t>
        <a:bodyPr/>
        <a:lstStyle/>
        <a:p>
          <a:r>
            <a:rPr lang="en-US" sz="2400" b="1" dirty="0">
              <a:solidFill>
                <a:schemeClr val="tx1"/>
              </a:solidFill>
              <a:latin typeface="Times New Roman" panose="02020603050405020304" pitchFamily="18" charset="0"/>
              <a:cs typeface="Times New Roman" panose="02020603050405020304" pitchFamily="18" charset="0"/>
            </a:rPr>
            <a:t>Output Controls</a:t>
          </a:r>
        </a:p>
      </dgm:t>
    </dgm:pt>
    <dgm:pt modelId="{DBCF61B6-6092-42A1-B9AD-96FD8E0C3F83}" type="parTrans" cxnId="{8CB8E7FB-09BC-4B2C-82BE-147DF7A6F18B}">
      <dgm:prSet/>
      <dgm:spPr/>
      <dgm:t>
        <a:bodyPr/>
        <a:lstStyle/>
        <a:p>
          <a:endParaRPr lang="en-US"/>
        </a:p>
      </dgm:t>
    </dgm:pt>
    <dgm:pt modelId="{6C3D28F2-8B2E-4CC3-86A9-0F83091F3E92}" type="sibTrans" cxnId="{8CB8E7FB-09BC-4B2C-82BE-147DF7A6F18B}">
      <dgm:prSet/>
      <dgm:spPr/>
      <dgm:t>
        <a:bodyPr/>
        <a:lstStyle/>
        <a:p>
          <a:endParaRPr lang="en-US"/>
        </a:p>
      </dgm:t>
    </dgm:pt>
    <dgm:pt modelId="{D2AB3661-4592-41A8-9E41-111BE299ACDB}">
      <dgm:prSet phldrT="[Text]" custT="1"/>
      <dgm:spPr>
        <a:solidFill>
          <a:srgbClr val="C0F0F2">
            <a:alpha val="90000"/>
          </a:srgbClr>
        </a:solidFill>
        <a:ln>
          <a:noFill/>
        </a:ln>
      </dgm:spPr>
      <dgm:t>
        <a:bodyPr/>
        <a:lstStyle/>
        <a:p>
          <a:r>
            <a:rPr lang="en-US" sz="2200">
              <a:latin typeface="Times New Roman" panose="02020603050405020304" pitchFamily="18" charset="0"/>
              <a:cs typeface="Times New Roman" panose="02020603050405020304" pitchFamily="18" charset="0"/>
            </a:rPr>
            <a:t>Financial ratios</a:t>
          </a:r>
        </a:p>
      </dgm:t>
    </dgm:pt>
    <dgm:pt modelId="{86EF2788-2D79-499E-945E-641E24E9E3B9}" type="parTrans" cxnId="{9ABD394E-DC2C-4F56-A4BB-BA35CC2191D2}">
      <dgm:prSet/>
      <dgm:spPr/>
      <dgm:t>
        <a:bodyPr/>
        <a:lstStyle/>
        <a:p>
          <a:endParaRPr lang="en-US"/>
        </a:p>
      </dgm:t>
    </dgm:pt>
    <dgm:pt modelId="{28C9BFC1-F189-4E06-BE00-36CCF6F502A5}" type="sibTrans" cxnId="{9ABD394E-DC2C-4F56-A4BB-BA35CC2191D2}">
      <dgm:prSet/>
      <dgm:spPr/>
      <dgm:t>
        <a:bodyPr/>
        <a:lstStyle/>
        <a:p>
          <a:endParaRPr lang="en-US"/>
        </a:p>
      </dgm:t>
    </dgm:pt>
    <dgm:pt modelId="{52E55D08-4F1A-445D-8DE5-AB292469DB62}">
      <dgm:prSet phldrT="[Text]" custT="1"/>
      <dgm:spPr>
        <a:solidFill>
          <a:srgbClr val="C0F0F2">
            <a:alpha val="90000"/>
          </a:srgbClr>
        </a:solidFill>
        <a:ln>
          <a:noFill/>
        </a:ln>
      </dgm:spPr>
      <dgm:t>
        <a:bodyPr/>
        <a:lstStyle/>
        <a:p>
          <a:r>
            <a:rPr lang="en-US" sz="2200" dirty="0">
              <a:latin typeface="Times New Roman" panose="02020603050405020304" pitchFamily="18" charset="0"/>
              <a:cs typeface="Times New Roman" panose="02020603050405020304" pitchFamily="18" charset="0"/>
            </a:rPr>
            <a:t>Organizational Goals</a:t>
          </a:r>
        </a:p>
      </dgm:t>
    </dgm:pt>
    <dgm:pt modelId="{7963CAF8-DDF2-453B-BC1B-9138E21A47DE}" type="parTrans" cxnId="{79025B32-856A-42D2-892B-7727C897C3DA}">
      <dgm:prSet/>
      <dgm:spPr/>
      <dgm:t>
        <a:bodyPr/>
        <a:lstStyle/>
        <a:p>
          <a:endParaRPr lang="en-US"/>
        </a:p>
      </dgm:t>
    </dgm:pt>
    <dgm:pt modelId="{3056FE68-E125-49A4-A38A-CCF12591C04F}" type="sibTrans" cxnId="{79025B32-856A-42D2-892B-7727C897C3DA}">
      <dgm:prSet/>
      <dgm:spPr/>
      <dgm:t>
        <a:bodyPr/>
        <a:lstStyle/>
        <a:p>
          <a:endParaRPr lang="en-US"/>
        </a:p>
      </dgm:t>
    </dgm:pt>
    <dgm:pt modelId="{EB78EBE7-B5C5-4DE5-99F9-510CB2A05449}">
      <dgm:prSet phldrT="[Text]" custT="1"/>
      <dgm:spPr>
        <a:solidFill>
          <a:srgbClr val="99FF66"/>
        </a:solidFill>
        <a:ln>
          <a:noFill/>
        </a:ln>
      </dgm:spPr>
      <dgm:t>
        <a:bodyPr/>
        <a:lstStyle/>
        <a:p>
          <a:r>
            <a:rPr lang="en-US" sz="2400" b="1" dirty="0">
              <a:solidFill>
                <a:schemeClr val="tx1"/>
              </a:solidFill>
              <a:latin typeface="Times New Roman" panose="02020603050405020304" pitchFamily="18" charset="0"/>
              <a:cs typeface="Times New Roman" panose="02020603050405020304" pitchFamily="18" charset="0"/>
            </a:rPr>
            <a:t>Behaviour Controls</a:t>
          </a:r>
        </a:p>
      </dgm:t>
    </dgm:pt>
    <dgm:pt modelId="{EA0B8F80-C472-4312-A2B7-D45940D72F0F}" type="parTrans" cxnId="{041C018A-0031-4C84-A5AF-DFAE960E647D}">
      <dgm:prSet/>
      <dgm:spPr/>
      <dgm:t>
        <a:bodyPr/>
        <a:lstStyle/>
        <a:p>
          <a:endParaRPr lang="en-US"/>
        </a:p>
      </dgm:t>
    </dgm:pt>
    <dgm:pt modelId="{AD992707-D488-46EF-892D-8CE76A6983A2}" type="sibTrans" cxnId="{041C018A-0031-4C84-A5AF-DFAE960E647D}">
      <dgm:prSet/>
      <dgm:spPr/>
      <dgm:t>
        <a:bodyPr/>
        <a:lstStyle/>
        <a:p>
          <a:endParaRPr lang="en-US"/>
        </a:p>
      </dgm:t>
    </dgm:pt>
    <dgm:pt modelId="{06E601E4-257D-426E-AC03-8B52E1165BFC}">
      <dgm:prSet phldrT="[Text]" custT="1"/>
      <dgm:spPr>
        <a:solidFill>
          <a:srgbClr val="C0F0F2">
            <a:alpha val="90000"/>
          </a:srgbClr>
        </a:solidFill>
        <a:ln>
          <a:noFill/>
        </a:ln>
      </dgm:spPr>
      <dgm:t>
        <a:bodyPr/>
        <a:lstStyle/>
        <a:p>
          <a:r>
            <a:rPr lang="en-US" sz="2200">
              <a:latin typeface="Times New Roman" panose="02020603050405020304" pitchFamily="18" charset="0"/>
              <a:cs typeface="Times New Roman" panose="02020603050405020304" pitchFamily="18" charset="0"/>
            </a:rPr>
            <a:t>Direct Supervision</a:t>
          </a:r>
        </a:p>
      </dgm:t>
    </dgm:pt>
    <dgm:pt modelId="{2812F6A6-ED02-4BA0-91E2-95C74F202CC0}" type="parTrans" cxnId="{D93C4886-1DC8-43B1-8E28-1722A0DEBE5C}">
      <dgm:prSet/>
      <dgm:spPr/>
      <dgm:t>
        <a:bodyPr/>
        <a:lstStyle/>
        <a:p>
          <a:endParaRPr lang="en-US"/>
        </a:p>
      </dgm:t>
    </dgm:pt>
    <dgm:pt modelId="{C88C2535-30D7-4082-8233-09B83257F5CA}" type="sibTrans" cxnId="{D93C4886-1DC8-43B1-8E28-1722A0DEBE5C}">
      <dgm:prSet/>
      <dgm:spPr/>
      <dgm:t>
        <a:bodyPr/>
        <a:lstStyle/>
        <a:p>
          <a:endParaRPr lang="en-US"/>
        </a:p>
      </dgm:t>
    </dgm:pt>
    <dgm:pt modelId="{9FB6E8A3-A371-4CFC-8E5F-636CE8862443}">
      <dgm:prSet phldrT="[Text]" custT="1"/>
      <dgm:spPr>
        <a:solidFill>
          <a:srgbClr val="C0F0F2">
            <a:alpha val="90000"/>
          </a:srgbClr>
        </a:solidFill>
        <a:ln>
          <a:noFill/>
        </a:ln>
      </dgm:spPr>
      <dgm:t>
        <a:bodyPr/>
        <a:lstStyle/>
        <a:p>
          <a:r>
            <a:rPr lang="en-US" sz="2200" dirty="0">
              <a:latin typeface="Times New Roman" panose="02020603050405020304" pitchFamily="18" charset="0"/>
              <a:cs typeface="Times New Roman" panose="02020603050405020304" pitchFamily="18" charset="0"/>
            </a:rPr>
            <a:t>Bureaucratic rules and Standard Operating Procedures (SOPs)</a:t>
          </a:r>
        </a:p>
      </dgm:t>
    </dgm:pt>
    <dgm:pt modelId="{A1A37875-DEE5-4240-8BD6-9A8D9050E8D7}" type="parTrans" cxnId="{5E5E37D8-5651-4019-B362-FA40A975D48B}">
      <dgm:prSet/>
      <dgm:spPr/>
      <dgm:t>
        <a:bodyPr/>
        <a:lstStyle/>
        <a:p>
          <a:endParaRPr lang="en-US"/>
        </a:p>
      </dgm:t>
    </dgm:pt>
    <dgm:pt modelId="{F627B9EF-18E7-429E-BFC6-D9346DF96235}" type="sibTrans" cxnId="{5E5E37D8-5651-4019-B362-FA40A975D48B}">
      <dgm:prSet/>
      <dgm:spPr/>
      <dgm:t>
        <a:bodyPr/>
        <a:lstStyle/>
        <a:p>
          <a:endParaRPr lang="en-US"/>
        </a:p>
      </dgm:t>
    </dgm:pt>
    <dgm:pt modelId="{88BC2C49-4C79-4487-BAD6-776FD3E41BEC}">
      <dgm:prSet phldrT="[Text]" custT="1"/>
      <dgm:spPr>
        <a:solidFill>
          <a:srgbClr val="C0F0F2">
            <a:alpha val="90000"/>
          </a:srgbClr>
        </a:solidFill>
        <a:ln>
          <a:noFill/>
        </a:ln>
      </dgm:spPr>
      <dgm:t>
        <a:bodyPr/>
        <a:lstStyle/>
        <a:p>
          <a:r>
            <a:rPr lang="en-US" sz="2200" dirty="0">
              <a:latin typeface="Times New Roman" panose="02020603050405020304" pitchFamily="18" charset="0"/>
              <a:cs typeface="Times New Roman" panose="02020603050405020304" pitchFamily="18" charset="0"/>
            </a:rPr>
            <a:t>Operating Budgets</a:t>
          </a:r>
        </a:p>
      </dgm:t>
    </dgm:pt>
    <dgm:pt modelId="{298E2AB7-BA6A-4AC9-8BB6-158D67E9CA5A}" type="parTrans" cxnId="{80660D7F-8213-4214-A910-535DFA0B0204}">
      <dgm:prSet/>
      <dgm:spPr/>
      <dgm:t>
        <a:bodyPr/>
        <a:lstStyle/>
        <a:p>
          <a:endParaRPr lang="en-US"/>
        </a:p>
      </dgm:t>
    </dgm:pt>
    <dgm:pt modelId="{A66798A3-9BA4-45B5-9020-C1BF3C4146C5}" type="sibTrans" cxnId="{80660D7F-8213-4214-A910-535DFA0B0204}">
      <dgm:prSet/>
      <dgm:spPr/>
      <dgm:t>
        <a:bodyPr/>
        <a:lstStyle/>
        <a:p>
          <a:endParaRPr lang="en-US"/>
        </a:p>
      </dgm:t>
    </dgm:pt>
    <dgm:pt modelId="{C7747793-E1C5-4327-A0EA-BBF605E17171}">
      <dgm:prSet phldrT="[Text]" custT="1"/>
      <dgm:spPr>
        <a:solidFill>
          <a:srgbClr val="C0F0F2">
            <a:alpha val="90000"/>
          </a:srgbClr>
        </a:solidFill>
        <a:ln>
          <a:noFill/>
        </a:ln>
      </dgm:spPr>
      <dgm:t>
        <a:bodyPr/>
        <a:lstStyle/>
        <a:p>
          <a:r>
            <a:rPr lang="en-US" sz="2200" dirty="0">
              <a:latin typeface="Times New Roman" panose="02020603050405020304" pitchFamily="18" charset="0"/>
              <a:cs typeface="Times New Roman" panose="02020603050405020304" pitchFamily="18" charset="0"/>
            </a:rPr>
            <a:t>Management By Objectives</a:t>
          </a:r>
        </a:p>
      </dgm:t>
    </dgm:pt>
    <dgm:pt modelId="{5602C9FE-32BC-448A-A9F9-D29B212E63C7}" type="parTrans" cxnId="{35AC6533-258C-4D75-B903-EFC8B31A173F}">
      <dgm:prSet/>
      <dgm:spPr/>
      <dgm:t>
        <a:bodyPr/>
        <a:lstStyle/>
        <a:p>
          <a:endParaRPr lang="en-US"/>
        </a:p>
      </dgm:t>
    </dgm:pt>
    <dgm:pt modelId="{57BB0BC2-2E41-4639-AA43-1D4EE04EAEFE}" type="sibTrans" cxnId="{35AC6533-258C-4D75-B903-EFC8B31A173F}">
      <dgm:prSet/>
      <dgm:spPr/>
      <dgm:t>
        <a:bodyPr/>
        <a:lstStyle/>
        <a:p>
          <a:endParaRPr lang="en-US"/>
        </a:p>
      </dgm:t>
    </dgm:pt>
    <dgm:pt modelId="{7F79C111-634A-470A-9F6C-FCB5644BEDF6}">
      <dgm:prSet phldrT="[Text]" custT="1"/>
      <dgm:spPr>
        <a:solidFill>
          <a:srgbClr val="C0F0F2">
            <a:alpha val="90000"/>
          </a:srgbClr>
        </a:solidFill>
        <a:ln>
          <a:noFill/>
        </a:ln>
      </dgm:spPr>
      <dgm:t>
        <a:bodyPr/>
        <a:lstStyle/>
        <a:p>
          <a:r>
            <a:rPr lang="en-US" sz="2200">
              <a:latin typeface="Times New Roman" panose="02020603050405020304" pitchFamily="18" charset="0"/>
              <a:cs typeface="Times New Roman" panose="02020603050405020304" pitchFamily="18" charset="0"/>
            </a:rPr>
            <a:t>Clan Control</a:t>
          </a:r>
        </a:p>
      </dgm:t>
    </dgm:pt>
    <dgm:pt modelId="{7AAC2DFE-0C2C-4001-801D-90D4EACA8B65}" type="parTrans" cxnId="{F20FD1C9-06AC-4BF8-848C-897A5CCCB48D}">
      <dgm:prSet/>
      <dgm:spPr/>
      <dgm:t>
        <a:bodyPr/>
        <a:lstStyle/>
        <a:p>
          <a:endParaRPr lang="en-US"/>
        </a:p>
      </dgm:t>
    </dgm:pt>
    <dgm:pt modelId="{0E12DF57-2D9F-48B7-8F8F-CF212DC715F4}" type="sibTrans" cxnId="{F20FD1C9-06AC-4BF8-848C-897A5CCCB48D}">
      <dgm:prSet/>
      <dgm:spPr/>
      <dgm:t>
        <a:bodyPr/>
        <a:lstStyle/>
        <a:p>
          <a:endParaRPr lang="en-US"/>
        </a:p>
      </dgm:t>
    </dgm:pt>
    <dgm:pt modelId="{F2151E76-0DE1-477D-9241-740483A4E8DB}" type="pres">
      <dgm:prSet presAssocID="{DE49DE94-C657-4225-AE44-232DE3BA8B84}" presName="Name0" presStyleCnt="0">
        <dgm:presLayoutVars>
          <dgm:dir/>
          <dgm:animLvl val="lvl"/>
          <dgm:resizeHandles val="exact"/>
        </dgm:presLayoutVars>
      </dgm:prSet>
      <dgm:spPr/>
      <dgm:t>
        <a:bodyPr/>
        <a:lstStyle/>
        <a:p>
          <a:endParaRPr lang="en-US"/>
        </a:p>
      </dgm:t>
    </dgm:pt>
    <dgm:pt modelId="{F9AE04E2-F314-4526-8625-E550ECA1CAE8}" type="pres">
      <dgm:prSet presAssocID="{C47541B9-722E-4739-B2EB-B5F0602A75D1}" presName="composite" presStyleCnt="0"/>
      <dgm:spPr/>
      <dgm:t>
        <a:bodyPr/>
        <a:lstStyle/>
        <a:p>
          <a:endParaRPr lang="en-CA"/>
        </a:p>
      </dgm:t>
    </dgm:pt>
    <dgm:pt modelId="{DE333544-0DDF-4C79-B87D-210F93AF7038}" type="pres">
      <dgm:prSet presAssocID="{C47541B9-722E-4739-B2EB-B5F0602A75D1}" presName="parTx" presStyleLbl="alignNode1" presStyleIdx="0" presStyleCnt="2" custScaleY="100000">
        <dgm:presLayoutVars>
          <dgm:chMax val="0"/>
          <dgm:chPref val="0"/>
          <dgm:bulletEnabled val="1"/>
        </dgm:presLayoutVars>
      </dgm:prSet>
      <dgm:spPr/>
      <dgm:t>
        <a:bodyPr/>
        <a:lstStyle/>
        <a:p>
          <a:endParaRPr lang="en-US"/>
        </a:p>
      </dgm:t>
    </dgm:pt>
    <dgm:pt modelId="{A3C0E5A5-42E7-4A9A-A941-4B31A5A45ABA}" type="pres">
      <dgm:prSet presAssocID="{C47541B9-722E-4739-B2EB-B5F0602A75D1}" presName="desTx" presStyleLbl="alignAccFollowNode1" presStyleIdx="0" presStyleCnt="2">
        <dgm:presLayoutVars>
          <dgm:bulletEnabled val="1"/>
        </dgm:presLayoutVars>
      </dgm:prSet>
      <dgm:spPr/>
      <dgm:t>
        <a:bodyPr/>
        <a:lstStyle/>
        <a:p>
          <a:endParaRPr lang="en-US"/>
        </a:p>
      </dgm:t>
    </dgm:pt>
    <dgm:pt modelId="{E1904C15-AFBA-4BD7-99D8-04EB1F6D19CE}" type="pres">
      <dgm:prSet presAssocID="{6C3D28F2-8B2E-4CC3-86A9-0F83091F3E92}" presName="space" presStyleCnt="0"/>
      <dgm:spPr/>
      <dgm:t>
        <a:bodyPr/>
        <a:lstStyle/>
        <a:p>
          <a:endParaRPr lang="en-CA"/>
        </a:p>
      </dgm:t>
    </dgm:pt>
    <dgm:pt modelId="{B07580B1-0C6D-4ABD-A887-4088C230FD19}" type="pres">
      <dgm:prSet presAssocID="{EB78EBE7-B5C5-4DE5-99F9-510CB2A05449}" presName="composite" presStyleCnt="0"/>
      <dgm:spPr/>
      <dgm:t>
        <a:bodyPr/>
        <a:lstStyle/>
        <a:p>
          <a:endParaRPr lang="en-CA"/>
        </a:p>
      </dgm:t>
    </dgm:pt>
    <dgm:pt modelId="{6CDD1AD6-5DF4-472E-9558-F3F3212E2D4C}" type="pres">
      <dgm:prSet presAssocID="{EB78EBE7-B5C5-4DE5-99F9-510CB2A05449}" presName="parTx" presStyleLbl="alignNode1" presStyleIdx="1" presStyleCnt="2">
        <dgm:presLayoutVars>
          <dgm:chMax val="0"/>
          <dgm:chPref val="0"/>
          <dgm:bulletEnabled val="1"/>
        </dgm:presLayoutVars>
      </dgm:prSet>
      <dgm:spPr/>
      <dgm:t>
        <a:bodyPr/>
        <a:lstStyle/>
        <a:p>
          <a:endParaRPr lang="en-US"/>
        </a:p>
      </dgm:t>
    </dgm:pt>
    <dgm:pt modelId="{6048B536-C3C3-419D-9A81-531EBEBA4043}" type="pres">
      <dgm:prSet presAssocID="{EB78EBE7-B5C5-4DE5-99F9-510CB2A05449}" presName="desTx" presStyleLbl="alignAccFollowNode1" presStyleIdx="1" presStyleCnt="2" custScaleX="99733">
        <dgm:presLayoutVars>
          <dgm:bulletEnabled val="1"/>
        </dgm:presLayoutVars>
      </dgm:prSet>
      <dgm:spPr/>
      <dgm:t>
        <a:bodyPr/>
        <a:lstStyle/>
        <a:p>
          <a:endParaRPr lang="en-US"/>
        </a:p>
      </dgm:t>
    </dgm:pt>
  </dgm:ptLst>
  <dgm:cxnLst>
    <dgm:cxn modelId="{2F3C7C53-6B72-473B-90E4-C6D75E437734}" type="presOf" srcId="{7F79C111-634A-470A-9F6C-FCB5644BEDF6}" destId="{6048B536-C3C3-419D-9A81-531EBEBA4043}" srcOrd="0" destOrd="3" presId="urn:microsoft.com/office/officeart/2005/8/layout/hList1"/>
    <dgm:cxn modelId="{80660D7F-8213-4214-A910-535DFA0B0204}" srcId="{C47541B9-722E-4739-B2EB-B5F0602A75D1}" destId="{88BC2C49-4C79-4487-BAD6-776FD3E41BEC}" srcOrd="2" destOrd="0" parTransId="{298E2AB7-BA6A-4AC9-8BB6-158D67E9CA5A}" sibTransId="{A66798A3-9BA4-45B5-9020-C1BF3C4146C5}"/>
    <dgm:cxn modelId="{041C018A-0031-4C84-A5AF-DFAE960E647D}" srcId="{DE49DE94-C657-4225-AE44-232DE3BA8B84}" destId="{EB78EBE7-B5C5-4DE5-99F9-510CB2A05449}" srcOrd="1" destOrd="0" parTransId="{EA0B8F80-C472-4312-A2B7-D45940D72F0F}" sibTransId="{AD992707-D488-46EF-892D-8CE76A6983A2}"/>
    <dgm:cxn modelId="{9ABD394E-DC2C-4F56-A4BB-BA35CC2191D2}" srcId="{C47541B9-722E-4739-B2EB-B5F0602A75D1}" destId="{D2AB3661-4592-41A8-9E41-111BE299ACDB}" srcOrd="0" destOrd="0" parTransId="{86EF2788-2D79-499E-945E-641E24E9E3B9}" sibTransId="{28C9BFC1-F189-4E06-BE00-36CCF6F502A5}"/>
    <dgm:cxn modelId="{774326CD-C772-48D8-BCFB-B5B6505FE535}" type="presOf" srcId="{88BC2C49-4C79-4487-BAD6-776FD3E41BEC}" destId="{A3C0E5A5-42E7-4A9A-A941-4B31A5A45ABA}" srcOrd="0" destOrd="2" presId="urn:microsoft.com/office/officeart/2005/8/layout/hList1"/>
    <dgm:cxn modelId="{46CDD0CC-EDE6-4A6D-81C9-C412B240E100}" type="presOf" srcId="{D2AB3661-4592-41A8-9E41-111BE299ACDB}" destId="{A3C0E5A5-42E7-4A9A-A941-4B31A5A45ABA}" srcOrd="0" destOrd="0" presId="urn:microsoft.com/office/officeart/2005/8/layout/hList1"/>
    <dgm:cxn modelId="{4851F898-EB0C-4585-ADE2-7DF1FDF3DC5A}" type="presOf" srcId="{C7747793-E1C5-4327-A0EA-BBF605E17171}" destId="{6048B536-C3C3-419D-9A81-531EBEBA4043}" srcOrd="0" destOrd="1" presId="urn:microsoft.com/office/officeart/2005/8/layout/hList1"/>
    <dgm:cxn modelId="{8CB8E7FB-09BC-4B2C-82BE-147DF7A6F18B}" srcId="{DE49DE94-C657-4225-AE44-232DE3BA8B84}" destId="{C47541B9-722E-4739-B2EB-B5F0602A75D1}" srcOrd="0" destOrd="0" parTransId="{DBCF61B6-6092-42A1-B9AD-96FD8E0C3F83}" sibTransId="{6C3D28F2-8B2E-4CC3-86A9-0F83091F3E92}"/>
    <dgm:cxn modelId="{CAD2FC7E-9BC2-43C8-BCEF-3FEF1C19349E}" type="presOf" srcId="{DE49DE94-C657-4225-AE44-232DE3BA8B84}" destId="{F2151E76-0DE1-477D-9241-740483A4E8DB}" srcOrd="0" destOrd="0" presId="urn:microsoft.com/office/officeart/2005/8/layout/hList1"/>
    <dgm:cxn modelId="{F20FD1C9-06AC-4BF8-848C-897A5CCCB48D}" srcId="{EB78EBE7-B5C5-4DE5-99F9-510CB2A05449}" destId="{7F79C111-634A-470A-9F6C-FCB5644BEDF6}" srcOrd="3" destOrd="0" parTransId="{7AAC2DFE-0C2C-4001-801D-90D4EACA8B65}" sibTransId="{0E12DF57-2D9F-48B7-8F8F-CF212DC715F4}"/>
    <dgm:cxn modelId="{B233E697-D613-4B36-81EF-D4543717B5AD}" type="presOf" srcId="{EB78EBE7-B5C5-4DE5-99F9-510CB2A05449}" destId="{6CDD1AD6-5DF4-472E-9558-F3F3212E2D4C}" srcOrd="0" destOrd="0" presId="urn:microsoft.com/office/officeart/2005/8/layout/hList1"/>
    <dgm:cxn modelId="{D3845310-A273-4C68-B0B8-FD6CE557BC63}" type="presOf" srcId="{C47541B9-722E-4739-B2EB-B5F0602A75D1}" destId="{DE333544-0DDF-4C79-B87D-210F93AF7038}" srcOrd="0" destOrd="0" presId="urn:microsoft.com/office/officeart/2005/8/layout/hList1"/>
    <dgm:cxn modelId="{79025B32-856A-42D2-892B-7727C897C3DA}" srcId="{C47541B9-722E-4739-B2EB-B5F0602A75D1}" destId="{52E55D08-4F1A-445D-8DE5-AB292469DB62}" srcOrd="1" destOrd="0" parTransId="{7963CAF8-DDF2-453B-BC1B-9138E21A47DE}" sibTransId="{3056FE68-E125-49A4-A38A-CCF12591C04F}"/>
    <dgm:cxn modelId="{35AC6533-258C-4D75-B903-EFC8B31A173F}" srcId="{EB78EBE7-B5C5-4DE5-99F9-510CB2A05449}" destId="{C7747793-E1C5-4327-A0EA-BBF605E17171}" srcOrd="1" destOrd="0" parTransId="{5602C9FE-32BC-448A-A9F9-D29B212E63C7}" sibTransId="{57BB0BC2-2E41-4639-AA43-1D4EE04EAEFE}"/>
    <dgm:cxn modelId="{4AF8AA8D-0FFA-49DA-A397-ED9DA40306BD}" type="presOf" srcId="{9FB6E8A3-A371-4CFC-8E5F-636CE8862443}" destId="{6048B536-C3C3-419D-9A81-531EBEBA4043}" srcOrd="0" destOrd="2" presId="urn:microsoft.com/office/officeart/2005/8/layout/hList1"/>
    <dgm:cxn modelId="{EC938C94-8DF2-4535-BFB3-CDB16346D2D6}" type="presOf" srcId="{52E55D08-4F1A-445D-8DE5-AB292469DB62}" destId="{A3C0E5A5-42E7-4A9A-A941-4B31A5A45ABA}" srcOrd="0" destOrd="1" presId="urn:microsoft.com/office/officeart/2005/8/layout/hList1"/>
    <dgm:cxn modelId="{5E5E37D8-5651-4019-B362-FA40A975D48B}" srcId="{EB78EBE7-B5C5-4DE5-99F9-510CB2A05449}" destId="{9FB6E8A3-A371-4CFC-8E5F-636CE8862443}" srcOrd="2" destOrd="0" parTransId="{A1A37875-DEE5-4240-8BD6-9A8D9050E8D7}" sibTransId="{F627B9EF-18E7-429E-BFC6-D9346DF96235}"/>
    <dgm:cxn modelId="{668A76E7-705F-47DC-A329-824BCDF5131C}" type="presOf" srcId="{06E601E4-257D-426E-AC03-8B52E1165BFC}" destId="{6048B536-C3C3-419D-9A81-531EBEBA4043}" srcOrd="0" destOrd="0" presId="urn:microsoft.com/office/officeart/2005/8/layout/hList1"/>
    <dgm:cxn modelId="{D93C4886-1DC8-43B1-8E28-1722A0DEBE5C}" srcId="{EB78EBE7-B5C5-4DE5-99F9-510CB2A05449}" destId="{06E601E4-257D-426E-AC03-8B52E1165BFC}" srcOrd="0" destOrd="0" parTransId="{2812F6A6-ED02-4BA0-91E2-95C74F202CC0}" sibTransId="{C88C2535-30D7-4082-8233-09B83257F5CA}"/>
    <dgm:cxn modelId="{9CD826E3-20AA-42CF-8913-CC1E96EC4069}" type="presParOf" srcId="{F2151E76-0DE1-477D-9241-740483A4E8DB}" destId="{F9AE04E2-F314-4526-8625-E550ECA1CAE8}" srcOrd="0" destOrd="0" presId="urn:microsoft.com/office/officeart/2005/8/layout/hList1"/>
    <dgm:cxn modelId="{AA1C1CD3-54DA-4EB6-B69E-F415CA55D3D6}" type="presParOf" srcId="{F9AE04E2-F314-4526-8625-E550ECA1CAE8}" destId="{DE333544-0DDF-4C79-B87D-210F93AF7038}" srcOrd="0" destOrd="0" presId="urn:microsoft.com/office/officeart/2005/8/layout/hList1"/>
    <dgm:cxn modelId="{D71A0DEF-AC18-4693-8D7F-E4C7562E6B34}" type="presParOf" srcId="{F9AE04E2-F314-4526-8625-E550ECA1CAE8}" destId="{A3C0E5A5-42E7-4A9A-A941-4B31A5A45ABA}" srcOrd="1" destOrd="0" presId="urn:microsoft.com/office/officeart/2005/8/layout/hList1"/>
    <dgm:cxn modelId="{204B08F6-AD94-4291-AB68-B245173DC874}" type="presParOf" srcId="{F2151E76-0DE1-477D-9241-740483A4E8DB}" destId="{E1904C15-AFBA-4BD7-99D8-04EB1F6D19CE}" srcOrd="1" destOrd="0" presId="urn:microsoft.com/office/officeart/2005/8/layout/hList1"/>
    <dgm:cxn modelId="{D5B31A7A-16C4-4C67-ACC0-6360ED5127F5}" type="presParOf" srcId="{F2151E76-0DE1-477D-9241-740483A4E8DB}" destId="{B07580B1-0C6D-4ABD-A887-4088C230FD19}" srcOrd="2" destOrd="0" presId="urn:microsoft.com/office/officeart/2005/8/layout/hList1"/>
    <dgm:cxn modelId="{A5B0EDB2-E134-42F6-9AA0-1CE8571FAF4E}" type="presParOf" srcId="{B07580B1-0C6D-4ABD-A887-4088C230FD19}" destId="{6CDD1AD6-5DF4-472E-9558-F3F3212E2D4C}" srcOrd="0" destOrd="0" presId="urn:microsoft.com/office/officeart/2005/8/layout/hList1"/>
    <dgm:cxn modelId="{54C7615B-21D9-49B8-9814-92FAA54709B6}" type="presParOf" srcId="{B07580B1-0C6D-4ABD-A887-4088C230FD19}" destId="{6048B536-C3C3-419D-9A81-531EBEBA4043}"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34E654-E6E8-472A-82C8-6F23AF7E8E9A}">
      <dsp:nvSpPr>
        <dsp:cNvPr id="0" name=""/>
        <dsp:cNvSpPr/>
      </dsp:nvSpPr>
      <dsp:spPr>
        <a:xfrm>
          <a:off x="1009928" y="1001484"/>
          <a:ext cx="7047943" cy="2884716"/>
        </a:xfrm>
        <a:prstGeom prst="roundRect">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sz="2400" b="1" kern="1200" dirty="0">
              <a:latin typeface="Times New Roman" panose="02020603050405020304" pitchFamily="18" charset="0"/>
              <a:cs typeface="Times New Roman" panose="02020603050405020304" pitchFamily="18" charset="0"/>
            </a:rPr>
            <a:t>Establish Standards  for Performance</a:t>
          </a:r>
        </a:p>
        <a:p>
          <a:pPr marL="228600" lvl="1" indent="-228600" algn="l" defTabSz="1066800">
            <a:lnSpc>
              <a:spcPct val="90000"/>
            </a:lnSpc>
            <a:spcBef>
              <a:spcPct val="0"/>
            </a:spcBef>
            <a:spcAft>
              <a:spcPct val="15000"/>
            </a:spcAft>
            <a:buChar char="••"/>
          </a:pPr>
          <a:r>
            <a:rPr lang="en-US" sz="2400" kern="1200" dirty="0" smtClean="0">
              <a:latin typeface="Times New Roman" panose="02020603050405020304" pitchFamily="18" charset="0"/>
              <a:cs typeface="Times New Roman" panose="02020603050405020304" pitchFamily="18" charset="0"/>
            </a:rPr>
            <a:t>The </a:t>
          </a:r>
          <a:r>
            <a:rPr lang="en-US" sz="2400" kern="1200" dirty="0">
              <a:latin typeface="Times New Roman" panose="02020603050405020304" pitchFamily="18" charset="0"/>
              <a:cs typeface="Times New Roman" panose="02020603050405020304" pitchFamily="18" charset="0"/>
            </a:rPr>
            <a:t>criteria against which results are measured</a:t>
          </a:r>
        </a:p>
        <a:p>
          <a:pPr marL="228600" lvl="1" indent="-228600" algn="l" defTabSz="1066800">
            <a:lnSpc>
              <a:spcPct val="90000"/>
            </a:lnSpc>
            <a:spcBef>
              <a:spcPct val="0"/>
            </a:spcBef>
            <a:spcAft>
              <a:spcPct val="15000"/>
            </a:spcAft>
            <a:buChar char="••"/>
          </a:pPr>
          <a:r>
            <a:rPr lang="en-US" sz="2400" kern="1200" dirty="0">
              <a:latin typeface="Times New Roman" panose="02020603050405020304" pitchFamily="18" charset="0"/>
              <a:cs typeface="Times New Roman" panose="02020603050405020304" pitchFamily="18" charset="0"/>
            </a:rPr>
            <a:t>Output standards: productivity,  profitability, market share</a:t>
          </a:r>
        </a:p>
        <a:p>
          <a:pPr marL="228600" lvl="1" indent="-228600" algn="l" defTabSz="1066800">
            <a:lnSpc>
              <a:spcPct val="90000"/>
            </a:lnSpc>
            <a:spcBef>
              <a:spcPct val="0"/>
            </a:spcBef>
            <a:spcAft>
              <a:spcPct val="15000"/>
            </a:spcAft>
            <a:buChar char="••"/>
          </a:pPr>
          <a:r>
            <a:rPr lang="en-US" sz="2400" kern="1200" dirty="0">
              <a:latin typeface="Times New Roman" panose="02020603050405020304" pitchFamily="18" charset="0"/>
              <a:cs typeface="Times New Roman" panose="02020603050405020304" pitchFamily="18" charset="0"/>
            </a:rPr>
            <a:t>Behavioural standards: customer responsiveness, absenteeism, punctuality</a:t>
          </a:r>
        </a:p>
      </dsp:txBody>
      <dsp:txXfrm>
        <a:off x="1150748" y="1142304"/>
        <a:ext cx="6766303" cy="260307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D8470B-6F93-49A9-90EE-ADF0543FC261}">
      <dsp:nvSpPr>
        <dsp:cNvPr id="0" name=""/>
        <dsp:cNvSpPr/>
      </dsp:nvSpPr>
      <dsp:spPr>
        <a:xfrm>
          <a:off x="945422" y="1077694"/>
          <a:ext cx="7176954" cy="2732297"/>
        </a:xfrm>
        <a:prstGeom prst="roundRect">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sz="2400" b="1" kern="1200" dirty="0">
              <a:latin typeface="Times New Roman" panose="02020603050405020304" pitchFamily="18" charset="0"/>
              <a:cs typeface="Times New Roman" panose="02020603050405020304" pitchFamily="18" charset="0"/>
            </a:rPr>
            <a:t>Measure Performance</a:t>
          </a:r>
        </a:p>
        <a:p>
          <a:pPr marL="228600" lvl="1" indent="-228600" algn="l" defTabSz="1066800">
            <a:lnSpc>
              <a:spcPct val="90000"/>
            </a:lnSpc>
            <a:spcBef>
              <a:spcPct val="0"/>
            </a:spcBef>
            <a:spcAft>
              <a:spcPct val="15000"/>
            </a:spcAft>
            <a:buChar char="••"/>
          </a:pPr>
          <a:r>
            <a:rPr lang="en-US" sz="2400" kern="1200" dirty="0">
              <a:latin typeface="Times New Roman" panose="02020603050405020304" pitchFamily="18" charset="0"/>
              <a:cs typeface="Times New Roman" panose="02020603050405020304" pitchFamily="18" charset="0"/>
            </a:rPr>
            <a:t>What is the actual rate of productivity?</a:t>
          </a:r>
        </a:p>
        <a:p>
          <a:pPr marL="228600" lvl="1" indent="-228600" algn="l" defTabSz="1066800">
            <a:lnSpc>
              <a:spcPct val="90000"/>
            </a:lnSpc>
            <a:spcBef>
              <a:spcPct val="0"/>
            </a:spcBef>
            <a:spcAft>
              <a:spcPct val="15000"/>
            </a:spcAft>
            <a:buChar char="••"/>
          </a:pPr>
          <a:r>
            <a:rPr lang="en-US" sz="2400" kern="1200">
              <a:latin typeface="Times New Roman" panose="02020603050405020304" pitchFamily="18" charset="0"/>
              <a:cs typeface="Times New Roman" panose="02020603050405020304" pitchFamily="18" charset="0"/>
            </a:rPr>
            <a:t>Determine the return on investment.</a:t>
          </a:r>
        </a:p>
        <a:p>
          <a:pPr marL="228600" lvl="1" indent="-228600" algn="l" defTabSz="1066800">
            <a:lnSpc>
              <a:spcPct val="90000"/>
            </a:lnSpc>
            <a:spcBef>
              <a:spcPct val="0"/>
            </a:spcBef>
            <a:spcAft>
              <a:spcPct val="15000"/>
            </a:spcAft>
            <a:buChar char="••"/>
          </a:pPr>
          <a:r>
            <a:rPr lang="en-US" sz="2400" kern="1200" dirty="0">
              <a:latin typeface="Times New Roman" panose="02020603050405020304" pitchFamily="18" charset="0"/>
              <a:cs typeface="Times New Roman" panose="02020603050405020304" pitchFamily="18" charset="0"/>
            </a:rPr>
            <a:t>Measure the market share.</a:t>
          </a:r>
        </a:p>
        <a:p>
          <a:pPr marL="228600" lvl="1" indent="-228600" algn="l" defTabSz="1066800">
            <a:lnSpc>
              <a:spcPct val="90000"/>
            </a:lnSpc>
            <a:spcBef>
              <a:spcPct val="0"/>
            </a:spcBef>
            <a:spcAft>
              <a:spcPct val="15000"/>
            </a:spcAft>
            <a:buChar char="••"/>
          </a:pPr>
          <a:r>
            <a:rPr lang="en-US" sz="2400" kern="1200" dirty="0">
              <a:latin typeface="Times New Roman" panose="02020603050405020304" pitchFamily="18" charset="0"/>
              <a:cs typeface="Times New Roman" panose="02020603050405020304" pitchFamily="18" charset="0"/>
            </a:rPr>
            <a:t>Monitor customer complaints, rates of absenteeism and punctuality.</a:t>
          </a:r>
        </a:p>
      </dsp:txBody>
      <dsp:txXfrm>
        <a:off x="1078802" y="1211074"/>
        <a:ext cx="6910194" cy="246553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DE1584-0E16-49C3-89A4-D30E3253169B}">
      <dsp:nvSpPr>
        <dsp:cNvPr id="0" name=""/>
        <dsp:cNvSpPr/>
      </dsp:nvSpPr>
      <dsp:spPr>
        <a:xfrm>
          <a:off x="685805" y="831419"/>
          <a:ext cx="7238979" cy="3341924"/>
        </a:xfrm>
        <a:prstGeom prst="roundRect">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sz="2400" b="1" kern="1200" dirty="0">
              <a:latin typeface="Times New Roman" panose="02020603050405020304" pitchFamily="18" charset="0"/>
              <a:cs typeface="Times New Roman" panose="02020603050405020304" pitchFamily="18" charset="0"/>
            </a:rPr>
            <a:t>Compare  the Actual Performance with the Expected Performance</a:t>
          </a:r>
        </a:p>
        <a:p>
          <a:pPr marL="228600" lvl="1" indent="-228600" algn="l" defTabSz="1066800">
            <a:lnSpc>
              <a:spcPct val="90000"/>
            </a:lnSpc>
            <a:spcBef>
              <a:spcPct val="0"/>
            </a:spcBef>
            <a:spcAft>
              <a:spcPct val="15000"/>
            </a:spcAft>
            <a:buChar char="••"/>
          </a:pPr>
          <a:r>
            <a:rPr lang="en-US" sz="2400" kern="1200">
              <a:latin typeface="Times New Roman" panose="02020603050405020304" pitchFamily="18" charset="0"/>
              <a:cs typeface="Times New Roman" panose="02020603050405020304" pitchFamily="18" charset="0"/>
            </a:rPr>
            <a:t>Is performance higher than expected?</a:t>
          </a:r>
        </a:p>
        <a:p>
          <a:pPr marL="228600" lvl="1" indent="-228600" algn="l" defTabSz="1066800">
            <a:lnSpc>
              <a:spcPct val="90000"/>
            </a:lnSpc>
            <a:spcBef>
              <a:spcPct val="0"/>
            </a:spcBef>
            <a:spcAft>
              <a:spcPct val="15000"/>
            </a:spcAft>
            <a:buChar char="••"/>
          </a:pPr>
          <a:r>
            <a:rPr lang="en-US" sz="2400" kern="1200">
              <a:latin typeface="Times New Roman" panose="02020603050405020304" pitchFamily="18" charset="0"/>
              <a:cs typeface="Times New Roman" panose="02020603050405020304" pitchFamily="18" charset="0"/>
            </a:rPr>
            <a:t>Is performance as expected?</a:t>
          </a:r>
        </a:p>
        <a:p>
          <a:pPr marL="228600" lvl="1" indent="-228600" algn="l" defTabSz="1066800">
            <a:lnSpc>
              <a:spcPct val="90000"/>
            </a:lnSpc>
            <a:spcBef>
              <a:spcPct val="0"/>
            </a:spcBef>
            <a:spcAft>
              <a:spcPct val="15000"/>
            </a:spcAft>
            <a:buChar char="••"/>
          </a:pPr>
          <a:r>
            <a:rPr lang="en-US" sz="2400" kern="1200">
              <a:latin typeface="Times New Roman" panose="02020603050405020304" pitchFamily="18" charset="0"/>
              <a:cs typeface="Times New Roman" panose="02020603050405020304" pitchFamily="18" charset="0"/>
            </a:rPr>
            <a:t>Is performance lower than expected?</a:t>
          </a:r>
        </a:p>
        <a:p>
          <a:pPr marL="228600" lvl="1" indent="-228600" algn="l" defTabSz="1066800">
            <a:lnSpc>
              <a:spcPct val="90000"/>
            </a:lnSpc>
            <a:spcBef>
              <a:spcPct val="0"/>
            </a:spcBef>
            <a:spcAft>
              <a:spcPct val="15000"/>
            </a:spcAft>
            <a:buChar char="••"/>
          </a:pPr>
          <a:r>
            <a:rPr lang="en-US" sz="2400" kern="1200" dirty="0">
              <a:latin typeface="Times New Roman" panose="02020603050405020304" pitchFamily="18" charset="0"/>
              <a:cs typeface="Times New Roman" panose="02020603050405020304" pitchFamily="18" charset="0"/>
            </a:rPr>
            <a:t>Evaluate the reasons for variances between the standard and actual performance</a:t>
          </a:r>
        </a:p>
      </dsp:txBody>
      <dsp:txXfrm>
        <a:off x="848944" y="994558"/>
        <a:ext cx="6912701" cy="301564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DE1584-0E16-49C3-89A4-D30E3253169B}">
      <dsp:nvSpPr>
        <dsp:cNvPr id="0" name=""/>
        <dsp:cNvSpPr/>
      </dsp:nvSpPr>
      <dsp:spPr>
        <a:xfrm>
          <a:off x="685862" y="914150"/>
          <a:ext cx="7391371" cy="2884716"/>
        </a:xfrm>
        <a:prstGeom prst="roundRect">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sz="2400" b="1" kern="1200" dirty="0">
              <a:latin typeface="Times New Roman" panose="02020603050405020304" pitchFamily="18" charset="0"/>
              <a:cs typeface="Times New Roman" panose="02020603050405020304" pitchFamily="18" charset="0"/>
            </a:rPr>
            <a:t>Compare  the Actual Performance with the Expected Performance</a:t>
          </a:r>
        </a:p>
        <a:p>
          <a:pPr marL="228600" lvl="1" indent="-228600" algn="l" defTabSz="1066800">
            <a:lnSpc>
              <a:spcPct val="90000"/>
            </a:lnSpc>
            <a:spcBef>
              <a:spcPct val="0"/>
            </a:spcBef>
            <a:spcAft>
              <a:spcPct val="15000"/>
            </a:spcAft>
            <a:buChar char="••"/>
          </a:pPr>
          <a:r>
            <a:rPr lang="en-US" sz="2400" kern="1200">
              <a:latin typeface="Times New Roman" panose="02020603050405020304" pitchFamily="18" charset="0"/>
              <a:cs typeface="Times New Roman" panose="02020603050405020304" pitchFamily="18" charset="0"/>
            </a:rPr>
            <a:t>Is performance higher than expected?</a:t>
          </a:r>
        </a:p>
        <a:p>
          <a:pPr marL="228600" lvl="1" indent="-228600" algn="l" defTabSz="1066800">
            <a:lnSpc>
              <a:spcPct val="90000"/>
            </a:lnSpc>
            <a:spcBef>
              <a:spcPct val="0"/>
            </a:spcBef>
            <a:spcAft>
              <a:spcPct val="15000"/>
            </a:spcAft>
            <a:buChar char="••"/>
          </a:pPr>
          <a:r>
            <a:rPr lang="en-US" sz="2400" kern="1200">
              <a:latin typeface="Times New Roman" panose="02020603050405020304" pitchFamily="18" charset="0"/>
              <a:cs typeface="Times New Roman" panose="02020603050405020304" pitchFamily="18" charset="0"/>
            </a:rPr>
            <a:t>Is performance as expected?</a:t>
          </a:r>
        </a:p>
        <a:p>
          <a:pPr marL="228600" lvl="1" indent="-228600" algn="l" defTabSz="1066800">
            <a:lnSpc>
              <a:spcPct val="90000"/>
            </a:lnSpc>
            <a:spcBef>
              <a:spcPct val="0"/>
            </a:spcBef>
            <a:spcAft>
              <a:spcPct val="15000"/>
            </a:spcAft>
            <a:buChar char="••"/>
          </a:pPr>
          <a:r>
            <a:rPr lang="en-US" sz="2400" kern="1200">
              <a:latin typeface="Times New Roman" panose="02020603050405020304" pitchFamily="18" charset="0"/>
              <a:cs typeface="Times New Roman" panose="02020603050405020304" pitchFamily="18" charset="0"/>
            </a:rPr>
            <a:t>Is performance lower than expected?</a:t>
          </a:r>
        </a:p>
        <a:p>
          <a:pPr marL="228600" lvl="1" indent="-228600" algn="l" defTabSz="1066800">
            <a:lnSpc>
              <a:spcPct val="90000"/>
            </a:lnSpc>
            <a:spcBef>
              <a:spcPct val="0"/>
            </a:spcBef>
            <a:spcAft>
              <a:spcPct val="15000"/>
            </a:spcAft>
            <a:buChar char="••"/>
          </a:pPr>
          <a:r>
            <a:rPr lang="en-US" sz="2400" kern="1200" dirty="0">
              <a:latin typeface="Times New Roman" panose="02020603050405020304" pitchFamily="18" charset="0"/>
              <a:cs typeface="Times New Roman" panose="02020603050405020304" pitchFamily="18" charset="0"/>
            </a:rPr>
            <a:t>Evaluate the reasons for variances between the standard and actual performance</a:t>
          </a:r>
        </a:p>
      </dsp:txBody>
      <dsp:txXfrm>
        <a:off x="826682" y="1054970"/>
        <a:ext cx="7109731" cy="260307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333544-0DDF-4C79-B87D-210F93AF7038}">
      <dsp:nvSpPr>
        <dsp:cNvPr id="0" name=""/>
        <dsp:cNvSpPr/>
      </dsp:nvSpPr>
      <dsp:spPr>
        <a:xfrm>
          <a:off x="33" y="65271"/>
          <a:ext cx="3204641" cy="1281856"/>
        </a:xfrm>
        <a:prstGeom prst="rect">
          <a:avLst/>
        </a:prstGeom>
        <a:solidFill>
          <a:srgbClr val="99FF66"/>
        </a:solidFill>
        <a:ln w="25400" cap="flat" cmpd="sng" algn="ctr">
          <a:no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txBody>
        <a:bodyPr spcFirstLastPara="0" vert="horz" wrap="square" lIns="170688" tIns="97536" rIns="170688" bIns="97536" numCol="1" spcCol="1270" anchor="ctr" anchorCtr="0">
          <a:noAutofit/>
        </a:bodyPr>
        <a:lstStyle/>
        <a:p>
          <a:pPr lvl="0" algn="ctr" defTabSz="1066800">
            <a:lnSpc>
              <a:spcPct val="90000"/>
            </a:lnSpc>
            <a:spcBef>
              <a:spcPct val="0"/>
            </a:spcBef>
            <a:spcAft>
              <a:spcPct val="35000"/>
            </a:spcAft>
          </a:pPr>
          <a:r>
            <a:rPr lang="en-US" sz="2400" b="1" kern="1200" dirty="0">
              <a:solidFill>
                <a:schemeClr val="tx1"/>
              </a:solidFill>
              <a:latin typeface="Times New Roman" panose="02020603050405020304" pitchFamily="18" charset="0"/>
              <a:cs typeface="Times New Roman" panose="02020603050405020304" pitchFamily="18" charset="0"/>
            </a:rPr>
            <a:t>Output Controls</a:t>
          </a:r>
        </a:p>
      </dsp:txBody>
      <dsp:txXfrm>
        <a:off x="33" y="65271"/>
        <a:ext cx="3204641" cy="1281856"/>
      </dsp:txXfrm>
    </dsp:sp>
    <dsp:sp modelId="{A3C0E5A5-42E7-4A9A-A941-4B31A5A45ABA}">
      <dsp:nvSpPr>
        <dsp:cNvPr id="0" name=""/>
        <dsp:cNvSpPr/>
      </dsp:nvSpPr>
      <dsp:spPr>
        <a:xfrm>
          <a:off x="33" y="1347128"/>
          <a:ext cx="3204641" cy="2854800"/>
        </a:xfrm>
        <a:prstGeom prst="rect">
          <a:avLst/>
        </a:prstGeom>
        <a:solidFill>
          <a:srgbClr val="C0F0F2">
            <a:alpha val="90000"/>
          </a:srgbClr>
        </a:solidFill>
        <a:ln w="25400" cap="flat"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117348" tIns="117348" rIns="156464" bIns="176022" numCol="1" spcCol="1270" anchor="t" anchorCtr="0">
          <a:noAutofit/>
        </a:bodyPr>
        <a:lstStyle/>
        <a:p>
          <a:pPr marL="228600" lvl="1" indent="-228600" algn="l" defTabSz="977900">
            <a:lnSpc>
              <a:spcPct val="90000"/>
            </a:lnSpc>
            <a:spcBef>
              <a:spcPct val="0"/>
            </a:spcBef>
            <a:spcAft>
              <a:spcPct val="15000"/>
            </a:spcAft>
            <a:buChar char="••"/>
          </a:pPr>
          <a:r>
            <a:rPr lang="en-US" sz="2200" kern="1200">
              <a:latin typeface="Times New Roman" panose="02020603050405020304" pitchFamily="18" charset="0"/>
              <a:cs typeface="Times New Roman" panose="02020603050405020304" pitchFamily="18" charset="0"/>
            </a:rPr>
            <a:t>Financial ratios</a:t>
          </a:r>
        </a:p>
        <a:p>
          <a:pPr marL="228600" lvl="1" indent="-228600" algn="l" defTabSz="977900">
            <a:lnSpc>
              <a:spcPct val="90000"/>
            </a:lnSpc>
            <a:spcBef>
              <a:spcPct val="0"/>
            </a:spcBef>
            <a:spcAft>
              <a:spcPct val="15000"/>
            </a:spcAft>
            <a:buChar char="••"/>
          </a:pPr>
          <a:r>
            <a:rPr lang="en-US" sz="2200" kern="1200" dirty="0">
              <a:latin typeface="Times New Roman" panose="02020603050405020304" pitchFamily="18" charset="0"/>
              <a:cs typeface="Times New Roman" panose="02020603050405020304" pitchFamily="18" charset="0"/>
            </a:rPr>
            <a:t>Organizational Goals</a:t>
          </a:r>
        </a:p>
        <a:p>
          <a:pPr marL="228600" lvl="1" indent="-228600" algn="l" defTabSz="977900">
            <a:lnSpc>
              <a:spcPct val="90000"/>
            </a:lnSpc>
            <a:spcBef>
              <a:spcPct val="0"/>
            </a:spcBef>
            <a:spcAft>
              <a:spcPct val="15000"/>
            </a:spcAft>
            <a:buChar char="••"/>
          </a:pPr>
          <a:r>
            <a:rPr lang="en-US" sz="2200" kern="1200" dirty="0">
              <a:latin typeface="Times New Roman" panose="02020603050405020304" pitchFamily="18" charset="0"/>
              <a:cs typeface="Times New Roman" panose="02020603050405020304" pitchFamily="18" charset="0"/>
            </a:rPr>
            <a:t>Operating Budgets</a:t>
          </a:r>
        </a:p>
      </dsp:txBody>
      <dsp:txXfrm>
        <a:off x="33" y="1347128"/>
        <a:ext cx="3204641" cy="2854800"/>
      </dsp:txXfrm>
    </dsp:sp>
    <dsp:sp modelId="{6CDD1AD6-5DF4-472E-9558-F3F3212E2D4C}">
      <dsp:nvSpPr>
        <dsp:cNvPr id="0" name=""/>
        <dsp:cNvSpPr/>
      </dsp:nvSpPr>
      <dsp:spPr>
        <a:xfrm>
          <a:off x="3653324" y="65271"/>
          <a:ext cx="3204641" cy="1281856"/>
        </a:xfrm>
        <a:prstGeom prst="rect">
          <a:avLst/>
        </a:prstGeom>
        <a:solidFill>
          <a:srgbClr val="99FF66"/>
        </a:solidFill>
        <a:ln w="25400" cap="flat" cmpd="sng" algn="ctr">
          <a:no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txBody>
        <a:bodyPr spcFirstLastPara="0" vert="horz" wrap="square" lIns="170688" tIns="97536" rIns="170688" bIns="97536" numCol="1" spcCol="1270" anchor="ctr" anchorCtr="0">
          <a:noAutofit/>
        </a:bodyPr>
        <a:lstStyle/>
        <a:p>
          <a:pPr lvl="0" algn="ctr" defTabSz="1066800">
            <a:lnSpc>
              <a:spcPct val="90000"/>
            </a:lnSpc>
            <a:spcBef>
              <a:spcPct val="0"/>
            </a:spcBef>
            <a:spcAft>
              <a:spcPct val="35000"/>
            </a:spcAft>
          </a:pPr>
          <a:r>
            <a:rPr lang="en-US" sz="2400" b="1" kern="1200" dirty="0">
              <a:solidFill>
                <a:schemeClr val="tx1"/>
              </a:solidFill>
              <a:latin typeface="Times New Roman" panose="02020603050405020304" pitchFamily="18" charset="0"/>
              <a:cs typeface="Times New Roman" panose="02020603050405020304" pitchFamily="18" charset="0"/>
            </a:rPr>
            <a:t>Behaviour Controls</a:t>
          </a:r>
        </a:p>
      </dsp:txBody>
      <dsp:txXfrm>
        <a:off x="3653324" y="65271"/>
        <a:ext cx="3204641" cy="1281856"/>
      </dsp:txXfrm>
    </dsp:sp>
    <dsp:sp modelId="{6048B536-C3C3-419D-9A81-531EBEBA4043}">
      <dsp:nvSpPr>
        <dsp:cNvPr id="0" name=""/>
        <dsp:cNvSpPr/>
      </dsp:nvSpPr>
      <dsp:spPr>
        <a:xfrm>
          <a:off x="3657603" y="1347128"/>
          <a:ext cx="3196085" cy="2854800"/>
        </a:xfrm>
        <a:prstGeom prst="rect">
          <a:avLst/>
        </a:prstGeom>
        <a:solidFill>
          <a:srgbClr val="C0F0F2">
            <a:alpha val="90000"/>
          </a:srgbClr>
        </a:solidFill>
        <a:ln w="25400" cap="flat"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117348" tIns="117348" rIns="156464" bIns="176022" numCol="1" spcCol="1270" anchor="t" anchorCtr="0">
          <a:noAutofit/>
        </a:bodyPr>
        <a:lstStyle/>
        <a:p>
          <a:pPr marL="228600" lvl="1" indent="-228600" algn="l" defTabSz="977900">
            <a:lnSpc>
              <a:spcPct val="90000"/>
            </a:lnSpc>
            <a:spcBef>
              <a:spcPct val="0"/>
            </a:spcBef>
            <a:spcAft>
              <a:spcPct val="15000"/>
            </a:spcAft>
            <a:buChar char="••"/>
          </a:pPr>
          <a:r>
            <a:rPr lang="en-US" sz="2200" kern="1200">
              <a:latin typeface="Times New Roman" panose="02020603050405020304" pitchFamily="18" charset="0"/>
              <a:cs typeface="Times New Roman" panose="02020603050405020304" pitchFamily="18" charset="0"/>
            </a:rPr>
            <a:t>Direct Supervision</a:t>
          </a:r>
        </a:p>
        <a:p>
          <a:pPr marL="228600" lvl="1" indent="-228600" algn="l" defTabSz="977900">
            <a:lnSpc>
              <a:spcPct val="90000"/>
            </a:lnSpc>
            <a:spcBef>
              <a:spcPct val="0"/>
            </a:spcBef>
            <a:spcAft>
              <a:spcPct val="15000"/>
            </a:spcAft>
            <a:buChar char="••"/>
          </a:pPr>
          <a:r>
            <a:rPr lang="en-US" sz="2200" kern="1200" dirty="0">
              <a:latin typeface="Times New Roman" panose="02020603050405020304" pitchFamily="18" charset="0"/>
              <a:cs typeface="Times New Roman" panose="02020603050405020304" pitchFamily="18" charset="0"/>
            </a:rPr>
            <a:t>Management By Objectives</a:t>
          </a:r>
        </a:p>
        <a:p>
          <a:pPr marL="228600" lvl="1" indent="-228600" algn="l" defTabSz="977900">
            <a:lnSpc>
              <a:spcPct val="90000"/>
            </a:lnSpc>
            <a:spcBef>
              <a:spcPct val="0"/>
            </a:spcBef>
            <a:spcAft>
              <a:spcPct val="15000"/>
            </a:spcAft>
            <a:buChar char="••"/>
          </a:pPr>
          <a:r>
            <a:rPr lang="en-US" sz="2200" kern="1200" dirty="0">
              <a:latin typeface="Times New Roman" panose="02020603050405020304" pitchFamily="18" charset="0"/>
              <a:cs typeface="Times New Roman" panose="02020603050405020304" pitchFamily="18" charset="0"/>
            </a:rPr>
            <a:t>Bureaucratic rules and Standard Operating Procedures (SOPs)</a:t>
          </a:r>
        </a:p>
        <a:p>
          <a:pPr marL="228600" lvl="1" indent="-228600" algn="l" defTabSz="977900">
            <a:lnSpc>
              <a:spcPct val="90000"/>
            </a:lnSpc>
            <a:spcBef>
              <a:spcPct val="0"/>
            </a:spcBef>
            <a:spcAft>
              <a:spcPct val="15000"/>
            </a:spcAft>
            <a:buChar char="••"/>
          </a:pPr>
          <a:r>
            <a:rPr lang="en-US" sz="2200" kern="1200">
              <a:latin typeface="Times New Roman" panose="02020603050405020304" pitchFamily="18" charset="0"/>
              <a:cs typeface="Times New Roman" panose="02020603050405020304" pitchFamily="18" charset="0"/>
            </a:rPr>
            <a:t>Clan Control</a:t>
          </a:r>
        </a:p>
      </dsp:txBody>
      <dsp:txXfrm>
        <a:off x="3657603" y="1347128"/>
        <a:ext cx="3196085" cy="2854800"/>
      </dsp:txXfrm>
    </dsp:sp>
  </dsp:spTree>
</dsp:drawing>
</file>

<file path=ppt/diagrams/layout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7.wmf"/><Relationship Id="rId1" Type="http://schemas.openxmlformats.org/officeDocument/2006/relationships/image" Target="../media/image6.wmf"/><Relationship Id="rId4" Type="http://schemas.openxmlformats.org/officeDocument/2006/relationships/image" Target="../media/image9.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image" Target="../media/image11.wmf"/><Relationship Id="rId1" Type="http://schemas.openxmlformats.org/officeDocument/2006/relationships/image" Target="../media/image10.wmf"/><Relationship Id="rId4" Type="http://schemas.openxmlformats.org/officeDocument/2006/relationships/image" Target="../media/image13.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b="1">
                <a:solidFill>
                  <a:schemeClr val="bg1"/>
                </a:solidFill>
                <a:effectLst>
                  <a:outerShdw blurRad="38100" dist="38100" dir="2700000" algn="tl">
                    <a:srgbClr val="C0C0C0"/>
                  </a:outerShdw>
                </a:effectLst>
                <a:cs typeface="+mn-cs"/>
              </a:defRPr>
            </a:lvl1pPr>
          </a:lstStyle>
          <a:p>
            <a:pPr>
              <a:defRPr/>
            </a:pPr>
            <a:endParaRPr lang="en-US"/>
          </a:p>
        </p:txBody>
      </p:sp>
      <p:sp>
        <p:nvSpPr>
          <p:cNvPr id="3075"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b="1">
                <a:solidFill>
                  <a:schemeClr val="bg1"/>
                </a:solidFill>
                <a:effectLst>
                  <a:outerShdw blurRad="38100" dist="38100" dir="2700000" algn="tl">
                    <a:srgbClr val="C0C0C0"/>
                  </a:outerShdw>
                </a:effectLst>
                <a:cs typeface="+mn-cs"/>
              </a:defRPr>
            </a:lvl1pPr>
          </a:lstStyle>
          <a:p>
            <a:pPr>
              <a:defRPr/>
            </a:pPr>
            <a:endParaRPr lang="en-US"/>
          </a:p>
        </p:txBody>
      </p:sp>
      <p:sp>
        <p:nvSpPr>
          <p:cNvPr id="3076"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b="1">
                <a:solidFill>
                  <a:schemeClr val="bg1"/>
                </a:solidFill>
                <a:effectLst>
                  <a:outerShdw blurRad="38100" dist="38100" dir="2700000" algn="tl">
                    <a:srgbClr val="C0C0C0"/>
                  </a:outerShdw>
                </a:effectLst>
                <a:cs typeface="+mn-cs"/>
              </a:defRPr>
            </a:lvl1pPr>
          </a:lstStyle>
          <a:p>
            <a:pPr>
              <a:defRPr/>
            </a:pPr>
            <a:endParaRPr lang="en-US"/>
          </a:p>
        </p:txBody>
      </p:sp>
      <p:sp>
        <p:nvSpPr>
          <p:cNvPr id="3077"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b="1">
                <a:solidFill>
                  <a:schemeClr val="bg1"/>
                </a:solidFill>
                <a:effectLst>
                  <a:outerShdw blurRad="38100" dist="38100" dir="2700000" algn="tl">
                    <a:srgbClr val="C0C0C0"/>
                  </a:outerShdw>
                </a:effectLst>
              </a:defRPr>
            </a:lvl1pPr>
          </a:lstStyle>
          <a:p>
            <a:pPr>
              <a:defRPr/>
            </a:pPr>
            <a:fld id="{C32ED162-2FFD-4573-88A6-C20B09A0399A}" type="slidenum">
              <a:rPr lang="en-US" altLang="en-US"/>
              <a:pPr>
                <a:defRPr/>
              </a:pPr>
              <a:t>‹#›</a:t>
            </a:fld>
            <a:endParaRPr lang="en-US" altLang="en-US"/>
          </a:p>
        </p:txBody>
      </p:sp>
    </p:spTree>
    <p:extLst>
      <p:ext uri="{BB962C8B-B14F-4D97-AF65-F5344CB8AC3E}">
        <p14:creationId xmlns:p14="http://schemas.microsoft.com/office/powerpoint/2010/main" val="348124912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Rot="1" noChangeAspect="1" noChangeArrowheads="1" noTextEdit="1"/>
          </p:cNvSpPr>
          <p:nvPr>
            <p:ph type="sldImg" idx="2"/>
          </p:nvPr>
        </p:nvSpPr>
        <p:spPr bwMode="auto">
          <a:xfrm>
            <a:off x="1149350" y="692150"/>
            <a:ext cx="4559300" cy="3416300"/>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sp>
      <p:sp>
        <p:nvSpPr>
          <p:cNvPr id="2051" name="Rectangle 3"/>
          <p:cNvSpPr>
            <a:spLocks noGrp="1" noChangeArrowheads="1"/>
          </p:cNvSpPr>
          <p:nvPr>
            <p:ph type="body" sz="quarter" idx="3"/>
          </p:nvPr>
        </p:nvSpPr>
        <p:spPr bwMode="auto">
          <a:xfrm>
            <a:off x="914400" y="4343400"/>
            <a:ext cx="5029200" cy="4114800"/>
          </a:xfrm>
          <a:prstGeom prst="rect">
            <a:avLst/>
          </a:prstGeom>
          <a:noFill/>
          <a:ln w="12700">
            <a:noFill/>
            <a:miter lim="800000"/>
            <a:headEnd/>
            <a:tailEnd/>
          </a:ln>
          <a:effectLst/>
        </p:spPr>
        <p:txBody>
          <a:bodyPr vert="horz" wrap="square" lIns="90488" tIns="44450" rIns="90488" bIns="44450" numCol="1" anchor="t" anchorCtr="0" compatLnSpc="1">
            <a:prstTxWarp prst="textNoShape">
              <a:avLst/>
            </a:prstTxWarp>
          </a:bodyPr>
          <a:lstStyle/>
          <a:p>
            <a:pPr lvl="0"/>
            <a:r>
              <a:rPr lang="en-US" noProof="0" smtClean="0"/>
              <a:t>Click to edit Master notes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052" name="Rectangle 4"/>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b="1">
                <a:solidFill>
                  <a:schemeClr val="bg1"/>
                </a:solidFill>
                <a:effectLst>
                  <a:outerShdw blurRad="38100" dist="38100" dir="2700000" algn="tl">
                    <a:srgbClr val="C0C0C0"/>
                  </a:outerShdw>
                </a:effectLst>
                <a:cs typeface="+mn-cs"/>
              </a:defRPr>
            </a:lvl1pPr>
          </a:lstStyle>
          <a:p>
            <a:pPr>
              <a:defRPr/>
            </a:pPr>
            <a:endParaRPr lang="en-US"/>
          </a:p>
        </p:txBody>
      </p:sp>
      <p:sp>
        <p:nvSpPr>
          <p:cNvPr id="2053" name="Rectangle 5"/>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b="1">
                <a:solidFill>
                  <a:schemeClr val="bg1"/>
                </a:solidFill>
                <a:effectLst>
                  <a:outerShdw blurRad="38100" dist="38100" dir="2700000" algn="tl">
                    <a:srgbClr val="C0C0C0"/>
                  </a:outerShdw>
                </a:effectLst>
                <a:cs typeface="+mn-cs"/>
              </a:defRPr>
            </a:lvl1pPr>
          </a:lstStyle>
          <a:p>
            <a:pPr>
              <a:defRPr/>
            </a:pPr>
            <a:endParaRPr lang="en-US"/>
          </a:p>
        </p:txBody>
      </p:sp>
      <p:sp>
        <p:nvSpPr>
          <p:cNvPr id="2054"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b="1">
                <a:solidFill>
                  <a:schemeClr val="bg1"/>
                </a:solidFill>
                <a:effectLst>
                  <a:outerShdw blurRad="38100" dist="38100" dir="2700000" algn="tl">
                    <a:srgbClr val="C0C0C0"/>
                  </a:outerShdw>
                </a:effectLst>
                <a:cs typeface="+mn-cs"/>
              </a:defRPr>
            </a:lvl1pPr>
          </a:lstStyle>
          <a:p>
            <a:pPr>
              <a:defRPr/>
            </a:pPr>
            <a:endParaRPr lang="en-US"/>
          </a:p>
        </p:txBody>
      </p:sp>
      <p:sp>
        <p:nvSpPr>
          <p:cNvPr id="2055"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b="1">
                <a:solidFill>
                  <a:schemeClr val="bg1"/>
                </a:solidFill>
                <a:effectLst>
                  <a:outerShdw blurRad="38100" dist="38100" dir="2700000" algn="tl">
                    <a:srgbClr val="C0C0C0"/>
                  </a:outerShdw>
                </a:effectLst>
              </a:defRPr>
            </a:lvl1pPr>
          </a:lstStyle>
          <a:p>
            <a:pPr>
              <a:defRPr/>
            </a:pPr>
            <a:fld id="{5BA9B7C5-F78D-4A31-A400-78F79CCC08AC}" type="slidenum">
              <a:rPr lang="en-US" altLang="en-US"/>
              <a:pPr>
                <a:defRPr/>
              </a:pPr>
              <a:t>‹#›</a:t>
            </a:fld>
            <a:endParaRPr lang="en-US" altLang="en-US"/>
          </a:p>
        </p:txBody>
      </p:sp>
    </p:spTree>
    <p:extLst>
      <p:ext uri="{BB962C8B-B14F-4D97-AF65-F5344CB8AC3E}">
        <p14:creationId xmlns:p14="http://schemas.microsoft.com/office/powerpoint/2010/main" val="278090265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defRPr/>
            </a:pPr>
            <a:fld id="{FEA8CB22-A7B9-4ED1-94CC-316D50E78E9E}" type="slidenum">
              <a:rPr lang="en-US" altLang="en-US" smtClean="0"/>
              <a:pPr>
                <a:spcBef>
                  <a:spcPct val="0"/>
                </a:spcBef>
                <a:defRPr/>
              </a:pPr>
              <a:t>1</a:t>
            </a:fld>
            <a:endParaRPr lang="en-US" altLang="en-US" smtClean="0"/>
          </a:p>
        </p:txBody>
      </p:sp>
      <p:sp>
        <p:nvSpPr>
          <p:cNvPr id="8195" name="Rectangle 2050"/>
          <p:cNvSpPr>
            <a:spLocks noGrp="1" noRot="1" noChangeAspect="1" noChangeArrowheads="1" noTextEdit="1"/>
          </p:cNvSpPr>
          <p:nvPr>
            <p:ph type="sldImg"/>
          </p:nvPr>
        </p:nvSpPr>
        <p:spPr>
          <a:xfrm>
            <a:off x="1150938" y="692150"/>
            <a:ext cx="4556125" cy="3416300"/>
          </a:xfrm>
          <a:ln/>
        </p:spPr>
      </p:sp>
      <p:sp>
        <p:nvSpPr>
          <p:cNvPr id="8196" name="Rectangle 2051"/>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b="1" dirty="0" smtClean="0"/>
          </a:p>
        </p:txBody>
      </p:sp>
    </p:spTree>
    <p:extLst>
      <p:ext uri="{BB962C8B-B14F-4D97-AF65-F5344CB8AC3E}">
        <p14:creationId xmlns:p14="http://schemas.microsoft.com/office/powerpoint/2010/main" val="17164770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defRPr/>
            </a:pPr>
            <a:fld id="{1E503804-DBF3-40B6-B036-EEF9FCFD025E}" type="slidenum">
              <a:rPr lang="en-US" altLang="en-US" sz="1200" smtClean="0">
                <a:solidFill>
                  <a:schemeClr val="bg1"/>
                </a:solidFill>
              </a:rPr>
              <a:pPr>
                <a:defRPr/>
              </a:pPr>
              <a:t>2</a:t>
            </a:fld>
            <a:endParaRPr lang="en-US" altLang="en-US" sz="1200" smtClean="0">
              <a:solidFill>
                <a:schemeClr val="bg1"/>
              </a:solidFill>
            </a:endParaRPr>
          </a:p>
        </p:txBody>
      </p:sp>
      <p:sp>
        <p:nvSpPr>
          <p:cNvPr id="10243" name="Rectangle 2"/>
          <p:cNvSpPr>
            <a:spLocks noGrp="1" noRot="1" noChangeAspect="1" noChangeArrowheads="1" noTextEdit="1"/>
          </p:cNvSpPr>
          <p:nvPr>
            <p:ph type="sldImg"/>
          </p:nvPr>
        </p:nvSpPr>
        <p:spPr>
          <a:xfrm>
            <a:off x="1150938" y="692150"/>
            <a:ext cx="4556125" cy="3416300"/>
          </a:xfrm>
          <a:ln/>
        </p:spPr>
      </p:sp>
      <p:sp>
        <p:nvSpPr>
          <p:cNvPr id="10244"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4058135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dirty="0" smtClean="0">
                <a:solidFill>
                  <a:schemeClr val="tx1"/>
                </a:solidFill>
              </a:rPr>
              <a:t>LO1</a:t>
            </a:r>
            <a:r>
              <a:rPr lang="en-CA" sz="1200" dirty="0" smtClean="0">
                <a:solidFill>
                  <a:schemeClr val="tx1"/>
                </a:solidFill>
              </a:rPr>
              <a:t> Define organizational control and describe the steps in the process of control.</a:t>
            </a:r>
            <a:endParaRPr lang="en-CA" sz="1200" b="1" dirty="0" smtClean="0">
              <a:solidFill>
                <a:schemeClr val="tx1"/>
              </a:solidFill>
            </a:endParaRPr>
          </a:p>
          <a:p>
            <a:endParaRPr lang="en-CA" dirty="0"/>
          </a:p>
        </p:txBody>
      </p:sp>
      <p:sp>
        <p:nvSpPr>
          <p:cNvPr id="4" name="Slide Number Placeholder 3"/>
          <p:cNvSpPr>
            <a:spLocks noGrp="1"/>
          </p:cNvSpPr>
          <p:nvPr>
            <p:ph type="sldNum" sz="quarter" idx="10"/>
          </p:nvPr>
        </p:nvSpPr>
        <p:spPr/>
        <p:txBody>
          <a:bodyPr/>
          <a:lstStyle/>
          <a:p>
            <a:pPr>
              <a:defRPr/>
            </a:pPr>
            <a:fld id="{5BA9B7C5-F78D-4A31-A400-78F79CCC08AC}" type="slidenum">
              <a:rPr lang="en-US" altLang="en-US" smtClean="0"/>
              <a:pPr>
                <a:defRPr/>
              </a:pPr>
              <a:t>3</a:t>
            </a:fld>
            <a:endParaRPr lang="en-US" altLang="en-US"/>
          </a:p>
        </p:txBody>
      </p:sp>
    </p:spTree>
    <p:extLst>
      <p:ext uri="{BB962C8B-B14F-4D97-AF65-F5344CB8AC3E}">
        <p14:creationId xmlns:p14="http://schemas.microsoft.com/office/powerpoint/2010/main" val="33073735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defRPr/>
            </a:pPr>
            <a:fld id="{BB23830E-F24A-47B3-B2DA-0737A6288F68}" type="slidenum">
              <a:rPr lang="en-US" altLang="en-US" sz="1200" smtClean="0">
                <a:solidFill>
                  <a:schemeClr val="bg1"/>
                </a:solidFill>
              </a:rPr>
              <a:pPr>
                <a:defRPr/>
              </a:pPr>
              <a:t>4</a:t>
            </a:fld>
            <a:endParaRPr lang="en-US" altLang="en-US" sz="1200" smtClean="0">
              <a:solidFill>
                <a:schemeClr val="bg1"/>
              </a:solidFill>
            </a:endParaRPr>
          </a:p>
        </p:txBody>
      </p:sp>
      <p:sp>
        <p:nvSpPr>
          <p:cNvPr id="20483" name="Rectangle 2"/>
          <p:cNvSpPr>
            <a:spLocks noGrp="1" noRot="1" noChangeAspect="1" noChangeArrowheads="1" noTextEdit="1"/>
          </p:cNvSpPr>
          <p:nvPr>
            <p:ph type="sldImg"/>
          </p:nvPr>
        </p:nvSpPr>
        <p:spPr>
          <a:xfrm>
            <a:off x="1150938" y="692150"/>
            <a:ext cx="4556125" cy="3416300"/>
          </a:xfrm>
          <a:ln cap="flat"/>
        </p:spPr>
      </p:sp>
      <p:sp>
        <p:nvSpPr>
          <p:cNvPr id="20484"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sz="1200" b="1" kern="1200" dirty="0" smtClean="0">
                <a:solidFill>
                  <a:schemeClr val="tx1"/>
                </a:solidFill>
                <a:effectLst/>
                <a:latin typeface="Times New Roman" pitchFamily="18" charset="0"/>
                <a:ea typeface="+mn-ea"/>
                <a:cs typeface="+mn-cs"/>
              </a:rPr>
              <a:t>LO1</a:t>
            </a:r>
            <a:r>
              <a:rPr lang="en-CA" sz="1200" b="0" kern="1200" dirty="0" smtClean="0">
                <a:solidFill>
                  <a:schemeClr val="tx1"/>
                </a:solidFill>
                <a:effectLst/>
                <a:latin typeface="Times New Roman" pitchFamily="18" charset="0"/>
                <a:ea typeface="+mn-ea"/>
                <a:cs typeface="+mn-cs"/>
              </a:rPr>
              <a:t> Define organizational control and describe the steps in the process of control.</a:t>
            </a:r>
            <a:endParaRPr lang="en-CA" sz="1200" b="1" kern="1200" dirty="0" smtClean="0">
              <a:solidFill>
                <a:schemeClr val="tx1"/>
              </a:solidFill>
              <a:effectLst/>
              <a:latin typeface="Times New Roman" pitchFamily="18" charset="0"/>
              <a:ea typeface="+mn-ea"/>
              <a:cs typeface="+mn-cs"/>
            </a:endParaRPr>
          </a:p>
          <a:p>
            <a:endParaRPr lang="en-US" altLang="en-US" dirty="0" smtClean="0">
              <a:cs typeface="Times New Roman" panose="02020603050405020304" pitchFamily="18" charset="0"/>
            </a:endParaRPr>
          </a:p>
          <a:p>
            <a:r>
              <a:rPr lang="en-US" altLang="en-US" dirty="0" smtClean="0">
                <a:cs typeface="Times New Roman" panose="02020603050405020304" pitchFamily="18" charset="0"/>
              </a:rPr>
              <a:t>The first step, establishing standards, is the defining stage of the control process. The standards must be accurate, challenging and consistent with the strategy of the firm. Standards are best set by managers at the level that does the actual task.</a:t>
            </a:r>
          </a:p>
          <a:p>
            <a:endParaRPr lang="en-US" altLang="en-US" dirty="0" smtClean="0">
              <a:cs typeface="Times New Roman" panose="02020603050405020304" pitchFamily="18" charset="0"/>
            </a:endParaRPr>
          </a:p>
          <a:p>
            <a:r>
              <a:rPr lang="en-US" altLang="en-US" dirty="0" smtClean="0">
                <a:cs typeface="Times New Roman" panose="02020603050405020304" pitchFamily="18" charset="0"/>
              </a:rPr>
              <a:t>Complex tasks are hard to measure (such as the act of managing). It is not surprising that as a result, we then tend to measure other parts of the task that can be measured. Point out that this trend is NOT a good substitute.</a:t>
            </a:r>
          </a:p>
          <a:p>
            <a:endParaRPr lang="en-US" altLang="en-US" dirty="0" smtClean="0"/>
          </a:p>
        </p:txBody>
      </p:sp>
    </p:spTree>
    <p:extLst>
      <p:ext uri="{BB962C8B-B14F-4D97-AF65-F5344CB8AC3E}">
        <p14:creationId xmlns:p14="http://schemas.microsoft.com/office/powerpoint/2010/main" val="20296753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kern="1200" dirty="0" smtClean="0">
                <a:solidFill>
                  <a:schemeClr val="tx1"/>
                </a:solidFill>
                <a:effectLst/>
                <a:latin typeface="Times New Roman" pitchFamily="18" charset="0"/>
                <a:ea typeface="+mn-ea"/>
                <a:cs typeface="+mn-cs"/>
              </a:rPr>
              <a:t>LO1</a:t>
            </a:r>
            <a:r>
              <a:rPr lang="en-CA" sz="1200" b="0" kern="1200" dirty="0" smtClean="0">
                <a:solidFill>
                  <a:schemeClr val="tx1"/>
                </a:solidFill>
                <a:effectLst/>
                <a:latin typeface="Times New Roman" pitchFamily="18" charset="0"/>
                <a:ea typeface="+mn-ea"/>
                <a:cs typeface="+mn-cs"/>
              </a:rPr>
              <a:t> Define organizational control and describe the steps in the process of control.</a:t>
            </a:r>
            <a:endParaRPr lang="en-CA" sz="1200" b="1" kern="1200" dirty="0" smtClean="0">
              <a:solidFill>
                <a:schemeClr val="tx1"/>
              </a:solidFill>
              <a:effectLst/>
              <a:latin typeface="Times New Roman" pitchFamily="18" charset="0"/>
              <a:ea typeface="+mn-ea"/>
              <a:cs typeface="+mn-cs"/>
            </a:endParaRPr>
          </a:p>
          <a:p>
            <a:endParaRPr lang="en-CA" dirty="0"/>
          </a:p>
        </p:txBody>
      </p:sp>
      <p:sp>
        <p:nvSpPr>
          <p:cNvPr id="4" name="Slide Number Placeholder 3"/>
          <p:cNvSpPr>
            <a:spLocks noGrp="1"/>
          </p:cNvSpPr>
          <p:nvPr>
            <p:ph type="sldNum" sz="quarter" idx="10"/>
          </p:nvPr>
        </p:nvSpPr>
        <p:spPr/>
        <p:txBody>
          <a:bodyPr/>
          <a:lstStyle/>
          <a:p>
            <a:pPr>
              <a:defRPr/>
            </a:pPr>
            <a:fld id="{5BA9B7C5-F78D-4A31-A400-78F79CCC08AC}" type="slidenum">
              <a:rPr lang="en-US" altLang="en-US" smtClean="0"/>
              <a:pPr>
                <a:defRPr/>
              </a:pPr>
              <a:t>5</a:t>
            </a:fld>
            <a:endParaRPr lang="en-US" altLang="en-US"/>
          </a:p>
        </p:txBody>
      </p:sp>
    </p:spTree>
    <p:extLst>
      <p:ext uri="{BB962C8B-B14F-4D97-AF65-F5344CB8AC3E}">
        <p14:creationId xmlns:p14="http://schemas.microsoft.com/office/powerpoint/2010/main" val="25063046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kern="1200" dirty="0" smtClean="0">
                <a:solidFill>
                  <a:schemeClr val="tx1"/>
                </a:solidFill>
                <a:effectLst/>
                <a:latin typeface="Times New Roman" pitchFamily="18" charset="0"/>
                <a:ea typeface="+mn-ea"/>
                <a:cs typeface="+mn-cs"/>
              </a:rPr>
              <a:t>LO1</a:t>
            </a:r>
            <a:r>
              <a:rPr lang="en-CA" sz="1200" b="0" kern="1200" dirty="0" smtClean="0">
                <a:solidFill>
                  <a:schemeClr val="tx1"/>
                </a:solidFill>
                <a:effectLst/>
                <a:latin typeface="Times New Roman" pitchFamily="18" charset="0"/>
                <a:ea typeface="+mn-ea"/>
                <a:cs typeface="+mn-cs"/>
              </a:rPr>
              <a:t> Define organizational control and describe the steps in the process of control.</a:t>
            </a:r>
            <a:endParaRPr lang="en-CA" sz="1200" b="1" kern="1200" dirty="0" smtClean="0">
              <a:solidFill>
                <a:schemeClr val="tx1"/>
              </a:solidFill>
              <a:effectLst/>
              <a:latin typeface="Times New Roman" pitchFamily="18" charset="0"/>
              <a:ea typeface="+mn-ea"/>
              <a:cs typeface="+mn-cs"/>
            </a:endParaRPr>
          </a:p>
          <a:p>
            <a:endParaRPr lang="en-CA" dirty="0"/>
          </a:p>
        </p:txBody>
      </p:sp>
      <p:sp>
        <p:nvSpPr>
          <p:cNvPr id="4" name="Slide Number Placeholder 3"/>
          <p:cNvSpPr>
            <a:spLocks noGrp="1"/>
          </p:cNvSpPr>
          <p:nvPr>
            <p:ph type="sldNum" sz="quarter" idx="10"/>
          </p:nvPr>
        </p:nvSpPr>
        <p:spPr/>
        <p:txBody>
          <a:bodyPr/>
          <a:lstStyle/>
          <a:p>
            <a:pPr>
              <a:defRPr/>
            </a:pPr>
            <a:fld id="{5BA9B7C5-F78D-4A31-A400-78F79CCC08AC}" type="slidenum">
              <a:rPr lang="en-US" altLang="en-US" smtClean="0"/>
              <a:pPr>
                <a:defRPr/>
              </a:pPr>
              <a:t>6</a:t>
            </a:fld>
            <a:endParaRPr lang="en-US" altLang="en-US"/>
          </a:p>
        </p:txBody>
      </p:sp>
    </p:spTree>
    <p:extLst>
      <p:ext uri="{BB962C8B-B14F-4D97-AF65-F5344CB8AC3E}">
        <p14:creationId xmlns:p14="http://schemas.microsoft.com/office/powerpoint/2010/main" val="28647882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kern="1200" dirty="0" smtClean="0">
                <a:solidFill>
                  <a:schemeClr val="tx1"/>
                </a:solidFill>
                <a:effectLst/>
                <a:latin typeface="Times New Roman" pitchFamily="18" charset="0"/>
                <a:ea typeface="+mn-ea"/>
                <a:cs typeface="+mn-cs"/>
              </a:rPr>
              <a:t>LO1</a:t>
            </a:r>
            <a:r>
              <a:rPr lang="en-CA" sz="1200" b="0" kern="1200" dirty="0" smtClean="0">
                <a:solidFill>
                  <a:schemeClr val="tx1"/>
                </a:solidFill>
                <a:effectLst/>
                <a:latin typeface="Times New Roman" pitchFamily="18" charset="0"/>
                <a:ea typeface="+mn-ea"/>
                <a:cs typeface="+mn-cs"/>
              </a:rPr>
              <a:t> Define organizational control and describe the steps in the process of control.</a:t>
            </a:r>
            <a:endParaRPr lang="en-CA" sz="1200" b="1" kern="1200" dirty="0" smtClean="0">
              <a:solidFill>
                <a:schemeClr val="tx1"/>
              </a:solidFill>
              <a:effectLst/>
              <a:latin typeface="Times New Roman" pitchFamily="18" charset="0"/>
              <a:ea typeface="+mn-ea"/>
              <a:cs typeface="+mn-cs"/>
            </a:endParaRPr>
          </a:p>
          <a:p>
            <a:endParaRPr lang="en-CA" dirty="0"/>
          </a:p>
        </p:txBody>
      </p:sp>
      <p:sp>
        <p:nvSpPr>
          <p:cNvPr id="4" name="Slide Number Placeholder 3"/>
          <p:cNvSpPr>
            <a:spLocks noGrp="1"/>
          </p:cNvSpPr>
          <p:nvPr>
            <p:ph type="sldNum" sz="quarter" idx="10"/>
          </p:nvPr>
        </p:nvSpPr>
        <p:spPr/>
        <p:txBody>
          <a:bodyPr/>
          <a:lstStyle/>
          <a:p>
            <a:pPr>
              <a:defRPr/>
            </a:pPr>
            <a:fld id="{5BA9B7C5-F78D-4A31-A400-78F79CCC08AC}" type="slidenum">
              <a:rPr lang="en-US" altLang="en-US" smtClean="0"/>
              <a:pPr>
                <a:defRPr/>
              </a:pPr>
              <a:t>7</a:t>
            </a:fld>
            <a:endParaRPr lang="en-US" altLang="en-US"/>
          </a:p>
        </p:txBody>
      </p:sp>
    </p:spTree>
    <p:extLst>
      <p:ext uri="{BB962C8B-B14F-4D97-AF65-F5344CB8AC3E}">
        <p14:creationId xmlns:p14="http://schemas.microsoft.com/office/powerpoint/2010/main" val="8209225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kern="1200" dirty="0" smtClean="0">
                <a:solidFill>
                  <a:schemeClr val="tx1"/>
                </a:solidFill>
                <a:effectLst/>
                <a:latin typeface="Times New Roman" pitchFamily="18" charset="0"/>
                <a:ea typeface="+mn-ea"/>
                <a:cs typeface="+mn-cs"/>
              </a:rPr>
              <a:t>LO1</a:t>
            </a:r>
            <a:r>
              <a:rPr lang="en-CA" sz="1200" b="0" kern="1200" dirty="0" smtClean="0">
                <a:solidFill>
                  <a:schemeClr val="tx1"/>
                </a:solidFill>
                <a:effectLst/>
                <a:latin typeface="Times New Roman" pitchFamily="18" charset="0"/>
                <a:ea typeface="+mn-ea"/>
                <a:cs typeface="+mn-cs"/>
              </a:rPr>
              <a:t> Define organizational control and describe the steps in the process of control.</a:t>
            </a:r>
            <a:endParaRPr lang="en-CA" sz="1200" b="1" kern="1200" dirty="0" smtClean="0">
              <a:solidFill>
                <a:schemeClr val="tx1"/>
              </a:solidFill>
              <a:effectLst/>
              <a:latin typeface="Times New Roman" pitchFamily="18" charset="0"/>
              <a:ea typeface="+mn-ea"/>
              <a:cs typeface="+mn-cs"/>
            </a:endParaRPr>
          </a:p>
          <a:p>
            <a:endParaRPr lang="en-CA" dirty="0"/>
          </a:p>
        </p:txBody>
      </p:sp>
      <p:sp>
        <p:nvSpPr>
          <p:cNvPr id="4" name="Slide Number Placeholder 3"/>
          <p:cNvSpPr>
            <a:spLocks noGrp="1"/>
          </p:cNvSpPr>
          <p:nvPr>
            <p:ph type="sldNum" sz="quarter" idx="10"/>
          </p:nvPr>
        </p:nvSpPr>
        <p:spPr/>
        <p:txBody>
          <a:bodyPr/>
          <a:lstStyle/>
          <a:p>
            <a:pPr>
              <a:defRPr/>
            </a:pPr>
            <a:fld id="{5BA9B7C5-F78D-4A31-A400-78F79CCC08AC}" type="slidenum">
              <a:rPr lang="en-US" altLang="en-US" smtClean="0"/>
              <a:pPr>
                <a:defRPr/>
              </a:pPr>
              <a:t>8</a:t>
            </a:fld>
            <a:endParaRPr lang="en-US" altLang="en-US"/>
          </a:p>
        </p:txBody>
      </p:sp>
    </p:spTree>
    <p:extLst>
      <p:ext uri="{BB962C8B-B14F-4D97-AF65-F5344CB8AC3E}">
        <p14:creationId xmlns:p14="http://schemas.microsoft.com/office/powerpoint/2010/main" val="4004090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defRPr/>
            </a:pPr>
            <a:fld id="{50F427A5-F236-44D5-B018-238BDA5A3E12}" type="slidenum">
              <a:rPr lang="en-US" altLang="en-US" sz="1200" smtClean="0">
                <a:solidFill>
                  <a:schemeClr val="bg1"/>
                </a:solidFill>
              </a:rPr>
              <a:pPr>
                <a:defRPr/>
              </a:pPr>
              <a:t>9</a:t>
            </a:fld>
            <a:endParaRPr lang="en-US" altLang="en-US" sz="1200" smtClean="0">
              <a:solidFill>
                <a:schemeClr val="bg1"/>
              </a:solidFill>
            </a:endParaRPr>
          </a:p>
        </p:txBody>
      </p:sp>
      <p:sp>
        <p:nvSpPr>
          <p:cNvPr id="22531" name="Rectangle 2"/>
          <p:cNvSpPr>
            <a:spLocks noGrp="1" noRot="1" noChangeAspect="1" noChangeArrowheads="1" noTextEdit="1"/>
          </p:cNvSpPr>
          <p:nvPr>
            <p:ph type="sldImg"/>
          </p:nvPr>
        </p:nvSpPr>
        <p:spPr>
          <a:xfrm>
            <a:off x="1150938" y="692150"/>
            <a:ext cx="4556125" cy="3416300"/>
          </a:xfrm>
          <a:ln cap="flat"/>
        </p:spPr>
      </p:sp>
      <p:sp>
        <p:nvSpPr>
          <p:cNvPr id="22532"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dirty="0" smtClean="0"/>
              <a:t>LO2 Describe three systems of control used in operations-management.</a:t>
            </a:r>
          </a:p>
          <a:p>
            <a:endParaRPr lang="en-CA" altLang="en-US" b="1" i="1" dirty="0" smtClean="0"/>
          </a:p>
          <a:p>
            <a:r>
              <a:rPr lang="en-US" altLang="en-US" dirty="0" smtClean="0">
                <a:cs typeface="Times New Roman" panose="02020603050405020304" pitchFamily="18" charset="0"/>
              </a:rPr>
              <a:t>Managers can gain valuable information by “wandering around”, but this must be augmented by some formal system that will continually keep management informed. </a:t>
            </a:r>
          </a:p>
          <a:p>
            <a:endParaRPr lang="en-US" altLang="en-US" dirty="0" smtClean="0">
              <a:cs typeface="Times New Roman" panose="02020603050405020304" pitchFamily="18" charset="0"/>
            </a:endParaRPr>
          </a:p>
          <a:p>
            <a:r>
              <a:rPr lang="en-US" altLang="en-US" dirty="0" smtClean="0">
                <a:cs typeface="Times New Roman" panose="02020603050405020304" pitchFamily="18" charset="0"/>
              </a:rPr>
              <a:t>Example: Walmart uses a sophisticated information system to track inventory and sales levels. If sales of a particular product suddenly change, managers are automatically informed and can alter advertising or product ordering.</a:t>
            </a:r>
          </a:p>
          <a:p>
            <a:endParaRPr lang="en-US" altLang="en-US" dirty="0" smtClean="0"/>
          </a:p>
        </p:txBody>
      </p:sp>
    </p:spTree>
    <p:extLst>
      <p:ext uri="{BB962C8B-B14F-4D97-AF65-F5344CB8AC3E}">
        <p14:creationId xmlns:p14="http://schemas.microsoft.com/office/powerpoint/2010/main" val="13029313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defRPr/>
            </a:pPr>
            <a:fld id="{6BDB1753-06DA-4FFB-B9CF-1A0ADE4D5A16}" type="slidenum">
              <a:rPr lang="en-US" altLang="en-US" sz="1200" smtClean="0">
                <a:solidFill>
                  <a:schemeClr val="bg1"/>
                </a:solidFill>
              </a:rPr>
              <a:pPr>
                <a:defRPr/>
              </a:pPr>
              <a:t>10</a:t>
            </a:fld>
            <a:endParaRPr lang="en-US" altLang="en-US" sz="1200" smtClean="0">
              <a:solidFill>
                <a:schemeClr val="bg1"/>
              </a:solidFill>
            </a:endParaRPr>
          </a:p>
        </p:txBody>
      </p:sp>
      <p:sp>
        <p:nvSpPr>
          <p:cNvPr id="24579" name="Rectangle 2"/>
          <p:cNvSpPr>
            <a:spLocks noGrp="1" noRot="1" noChangeAspect="1" noChangeArrowheads="1" noTextEdit="1"/>
          </p:cNvSpPr>
          <p:nvPr>
            <p:ph type="sldImg"/>
          </p:nvPr>
        </p:nvSpPr>
        <p:spPr>
          <a:xfrm>
            <a:off x="1150938" y="692150"/>
            <a:ext cx="4556125" cy="3416300"/>
          </a:xfrm>
          <a:ln cap="flat"/>
        </p:spPr>
      </p:sp>
      <p:sp>
        <p:nvSpPr>
          <p:cNvPr id="24580"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dirty="0" smtClean="0"/>
              <a:t>LO2 Describe three systems of control used in operations-management.</a:t>
            </a:r>
          </a:p>
          <a:p>
            <a:endParaRPr lang="en-US" altLang="en-US" dirty="0" smtClean="0"/>
          </a:p>
          <a:p>
            <a:endParaRPr lang="en-US" altLang="en-US" dirty="0" smtClean="0"/>
          </a:p>
        </p:txBody>
      </p:sp>
    </p:spTree>
    <p:extLst>
      <p:ext uri="{BB962C8B-B14F-4D97-AF65-F5344CB8AC3E}">
        <p14:creationId xmlns:p14="http://schemas.microsoft.com/office/powerpoint/2010/main" val="32824876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a:xfrm>
            <a:off x="1150938" y="692150"/>
            <a:ext cx="4556125" cy="3416300"/>
          </a:xfrm>
          <a:ln/>
        </p:spPr>
      </p:sp>
      <p:sp>
        <p:nvSpPr>
          <p:cNvPr id="26627"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CA" altLang="en-US" b="1" i="1" dirty="0" smtClean="0"/>
              <a:t>LO2 Describe three systems of control used in operations-management.</a:t>
            </a:r>
          </a:p>
          <a:p>
            <a:endParaRPr lang="en-CA" altLang="en-US" dirty="0" smtClean="0"/>
          </a:p>
          <a:p>
            <a:r>
              <a:rPr lang="en-CA" altLang="en-US" dirty="0" smtClean="0"/>
              <a:t>Text Figure 11.4 – Production System</a:t>
            </a:r>
          </a:p>
        </p:txBody>
      </p:sp>
      <p:sp>
        <p:nvSpPr>
          <p:cNvPr id="4" name="Slide Number Placeholder 3"/>
          <p:cNvSpPr>
            <a:spLocks noGrp="1"/>
          </p:cNvSpPr>
          <p:nvPr>
            <p:ph type="sldNum" sz="quarter" idx="5"/>
          </p:nvPr>
        </p:nvSpPr>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defRPr/>
            </a:pPr>
            <a:fld id="{DA69578C-5A59-43C5-9FEC-2F86A8FC142D}" type="slidenum">
              <a:rPr lang="en-US" altLang="en-US" sz="1200" smtClean="0">
                <a:solidFill>
                  <a:schemeClr val="bg1"/>
                </a:solidFill>
              </a:rPr>
              <a:pPr>
                <a:defRPr/>
              </a:pPr>
              <a:t>11</a:t>
            </a:fld>
            <a:endParaRPr lang="en-US" altLang="en-US" sz="1200" smtClean="0">
              <a:solidFill>
                <a:schemeClr val="bg1"/>
              </a:solidFill>
            </a:endParaRPr>
          </a:p>
        </p:txBody>
      </p:sp>
    </p:spTree>
    <p:extLst>
      <p:ext uri="{BB962C8B-B14F-4D97-AF65-F5344CB8AC3E}">
        <p14:creationId xmlns:p14="http://schemas.microsoft.com/office/powerpoint/2010/main" val="11456571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a:xfrm>
            <a:off x="1150938" y="692150"/>
            <a:ext cx="4556125" cy="3416300"/>
          </a:xfrm>
          <a:ln/>
        </p:spPr>
      </p:sp>
      <p:sp>
        <p:nvSpPr>
          <p:cNvPr id="28675"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CA" altLang="en-US" b="1" i="1" dirty="0" smtClean="0"/>
              <a:t>LO2 Describe three systems of control used in operations-management.</a:t>
            </a:r>
            <a:endParaRPr lang="en-CA" altLang="en-US" dirty="0" smtClean="0"/>
          </a:p>
          <a:p>
            <a:endParaRPr lang="en-CA" altLang="en-US" dirty="0" smtClean="0"/>
          </a:p>
          <a:p>
            <a:r>
              <a:rPr lang="en-CA" altLang="en-US" dirty="0" smtClean="0"/>
              <a:t>Text Figure 11.5 – Three Systems of</a:t>
            </a:r>
            <a:r>
              <a:rPr lang="en-CA" altLang="en-US" baseline="0" dirty="0" smtClean="0"/>
              <a:t> Control</a:t>
            </a:r>
            <a:endParaRPr lang="en-CA" altLang="en-US" dirty="0" smtClean="0"/>
          </a:p>
        </p:txBody>
      </p:sp>
      <p:sp>
        <p:nvSpPr>
          <p:cNvPr id="4" name="Slide Number Placeholder 3"/>
          <p:cNvSpPr>
            <a:spLocks noGrp="1"/>
          </p:cNvSpPr>
          <p:nvPr>
            <p:ph type="sldNum" sz="quarter" idx="5"/>
          </p:nvPr>
        </p:nvSpPr>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defRPr/>
            </a:pPr>
            <a:fld id="{3D076A3F-4E7D-422B-B444-BACAA5DDE9D9}" type="slidenum">
              <a:rPr lang="en-US" altLang="en-US" sz="1200" smtClean="0">
                <a:solidFill>
                  <a:schemeClr val="bg1"/>
                </a:solidFill>
              </a:rPr>
              <a:pPr>
                <a:defRPr/>
              </a:pPr>
              <a:t>12</a:t>
            </a:fld>
            <a:endParaRPr lang="en-US" altLang="en-US" sz="1200" smtClean="0">
              <a:solidFill>
                <a:schemeClr val="bg1"/>
              </a:solidFill>
            </a:endParaRPr>
          </a:p>
        </p:txBody>
      </p:sp>
    </p:spTree>
    <p:extLst>
      <p:ext uri="{BB962C8B-B14F-4D97-AF65-F5344CB8AC3E}">
        <p14:creationId xmlns:p14="http://schemas.microsoft.com/office/powerpoint/2010/main" val="16382647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defRPr/>
            </a:pPr>
            <a:fld id="{4FC19051-042C-493A-BFB3-C1B5E5CF256B}" type="slidenum">
              <a:rPr lang="en-US" altLang="en-US" sz="1200" smtClean="0">
                <a:solidFill>
                  <a:schemeClr val="bg1"/>
                </a:solidFill>
              </a:rPr>
              <a:pPr>
                <a:defRPr/>
              </a:pPr>
              <a:t>13</a:t>
            </a:fld>
            <a:endParaRPr lang="en-US" altLang="en-US" sz="1200" smtClean="0">
              <a:solidFill>
                <a:schemeClr val="bg1"/>
              </a:solidFill>
            </a:endParaRPr>
          </a:p>
        </p:txBody>
      </p:sp>
      <p:sp>
        <p:nvSpPr>
          <p:cNvPr id="30723" name="Rectangle 2"/>
          <p:cNvSpPr>
            <a:spLocks noGrp="1" noRot="1" noChangeAspect="1" noChangeArrowheads="1" noTextEdit="1"/>
          </p:cNvSpPr>
          <p:nvPr>
            <p:ph type="sldImg"/>
          </p:nvPr>
        </p:nvSpPr>
        <p:spPr>
          <a:xfrm>
            <a:off x="1150938" y="692150"/>
            <a:ext cx="4556125" cy="3416300"/>
          </a:xfrm>
          <a:ln cap="flat"/>
        </p:spPr>
      </p:sp>
      <p:sp>
        <p:nvSpPr>
          <p:cNvPr id="30724"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dirty="0" smtClean="0"/>
              <a:t>LO2 Describe three systems of control used in operations-management.</a:t>
            </a:r>
            <a:r>
              <a:rPr lang="en-US" altLang="en-US" dirty="0" smtClean="0">
                <a:cs typeface="Times New Roman" panose="02020603050405020304" pitchFamily="18" charset="0"/>
              </a:rPr>
              <a:t>	</a:t>
            </a:r>
          </a:p>
          <a:p>
            <a:endParaRPr lang="en-US" altLang="en-US" dirty="0" smtClean="0">
              <a:cs typeface="Times New Roman" panose="02020603050405020304" pitchFamily="18" charset="0"/>
            </a:endParaRPr>
          </a:p>
          <a:p>
            <a:r>
              <a:rPr lang="en-US" altLang="en-US" dirty="0" smtClean="0">
                <a:cs typeface="Times New Roman" panose="02020603050405020304" pitchFamily="18" charset="0"/>
              </a:rPr>
              <a:t>Feedforward control is a very powerful system that helps managers anticipate problems before they occur. The Walmart system described earlier is an example of this control since managers can anticipate possible inventory problems before they happen.</a:t>
            </a:r>
          </a:p>
          <a:p>
            <a:endParaRPr lang="en-US" altLang="en-US" dirty="0" smtClean="0">
              <a:latin typeface="Wingdings" panose="05000000000000000000" pitchFamily="2" charset="2"/>
              <a:cs typeface="Times New Roman" panose="02020603050405020304" pitchFamily="18" charset="0"/>
            </a:endParaRPr>
          </a:p>
        </p:txBody>
      </p:sp>
    </p:spTree>
    <p:extLst>
      <p:ext uri="{BB962C8B-B14F-4D97-AF65-F5344CB8AC3E}">
        <p14:creationId xmlns:p14="http://schemas.microsoft.com/office/powerpoint/2010/main" val="9534118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defRPr/>
            </a:pPr>
            <a:fld id="{1912986C-9DED-4676-A8C6-1CC467428891}" type="slidenum">
              <a:rPr lang="en-US" altLang="en-US" sz="1200" smtClean="0">
                <a:solidFill>
                  <a:schemeClr val="bg1"/>
                </a:solidFill>
              </a:rPr>
              <a:pPr>
                <a:defRPr/>
              </a:pPr>
              <a:t>14</a:t>
            </a:fld>
            <a:endParaRPr lang="en-US" altLang="en-US" sz="1200" smtClean="0">
              <a:solidFill>
                <a:schemeClr val="bg1"/>
              </a:solidFill>
            </a:endParaRPr>
          </a:p>
        </p:txBody>
      </p:sp>
      <p:sp>
        <p:nvSpPr>
          <p:cNvPr id="32771" name="Rectangle 2"/>
          <p:cNvSpPr>
            <a:spLocks noGrp="1" noRot="1" noChangeAspect="1" noChangeArrowheads="1" noTextEdit="1"/>
          </p:cNvSpPr>
          <p:nvPr>
            <p:ph type="sldImg"/>
          </p:nvPr>
        </p:nvSpPr>
        <p:spPr>
          <a:xfrm>
            <a:off x="1150938" y="692150"/>
            <a:ext cx="4556125" cy="3416300"/>
          </a:xfrm>
          <a:ln cap="flat"/>
        </p:spPr>
      </p:sp>
      <p:sp>
        <p:nvSpPr>
          <p:cNvPr id="32772"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sz="1200" b="1" i="1" kern="1200" dirty="0" smtClean="0">
                <a:solidFill>
                  <a:schemeClr val="tx1"/>
                </a:solidFill>
                <a:effectLst/>
                <a:latin typeface="Times New Roman" pitchFamily="18" charset="0"/>
                <a:ea typeface="+mn-ea"/>
                <a:cs typeface="+mn-cs"/>
              </a:rPr>
              <a:t>LO3 Identify how output and behavioural controls regulate and motivate employees to achieve organizational goals.</a:t>
            </a:r>
          </a:p>
          <a:p>
            <a:r>
              <a:rPr lang="en-CA" altLang="en-US" dirty="0" smtClean="0"/>
              <a:t> </a:t>
            </a:r>
          </a:p>
          <a:p>
            <a:r>
              <a:rPr lang="en-US" altLang="en-US" dirty="0" smtClean="0">
                <a:cs typeface="Times New Roman" panose="02020603050405020304" pitchFamily="18" charset="0"/>
              </a:rPr>
              <a:t>Students have all heard of these controls. </a:t>
            </a:r>
          </a:p>
          <a:p>
            <a:endParaRPr lang="en-US" altLang="en-US" dirty="0" smtClean="0">
              <a:cs typeface="Times New Roman" panose="02020603050405020304" pitchFamily="18" charset="0"/>
            </a:endParaRPr>
          </a:p>
          <a:p>
            <a:r>
              <a:rPr lang="en-US" altLang="en-US" dirty="0" smtClean="0">
                <a:cs typeface="Times New Roman" panose="02020603050405020304" pitchFamily="18" charset="0"/>
              </a:rPr>
              <a:t>Bring in some newspapers let students evaluate several different firms. Point out that it is hard to compare firms between industry but Profit ratios and other financial ratios allow for a common system of comparison.</a:t>
            </a:r>
          </a:p>
          <a:p>
            <a:endParaRPr lang="en-US" altLang="en-US" dirty="0" smtClean="0">
              <a:cs typeface="Times New Roman" panose="02020603050405020304" pitchFamily="18" charset="0"/>
            </a:endParaRPr>
          </a:p>
          <a:p>
            <a:r>
              <a:rPr lang="en-US" altLang="en-US" dirty="0" smtClean="0">
                <a:cs typeface="Times New Roman" panose="02020603050405020304" pitchFamily="18" charset="0"/>
              </a:rPr>
              <a:t>Ratios also allow firms such as GE to compare the performance of different divisions.</a:t>
            </a:r>
          </a:p>
          <a:p>
            <a:endParaRPr lang="en-US" altLang="en-US" dirty="0" smtClean="0"/>
          </a:p>
        </p:txBody>
      </p:sp>
    </p:spTree>
    <p:extLst>
      <p:ext uri="{BB962C8B-B14F-4D97-AF65-F5344CB8AC3E}">
        <p14:creationId xmlns:p14="http://schemas.microsoft.com/office/powerpoint/2010/main" val="19164618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defRPr/>
            </a:pPr>
            <a:fld id="{121BCB47-2516-48F2-BA68-54D7785AF163}" type="slidenum">
              <a:rPr lang="en-US" altLang="en-US" sz="1200" smtClean="0">
                <a:solidFill>
                  <a:schemeClr val="bg1"/>
                </a:solidFill>
              </a:rPr>
              <a:pPr>
                <a:defRPr/>
              </a:pPr>
              <a:t>15</a:t>
            </a:fld>
            <a:endParaRPr lang="en-US" altLang="en-US" sz="1200" smtClean="0">
              <a:solidFill>
                <a:schemeClr val="bg1"/>
              </a:solidFill>
            </a:endParaRPr>
          </a:p>
        </p:txBody>
      </p:sp>
      <p:sp>
        <p:nvSpPr>
          <p:cNvPr id="34819" name="Rectangle 2"/>
          <p:cNvSpPr>
            <a:spLocks noGrp="1" noRot="1" noChangeAspect="1" noChangeArrowheads="1" noTextEdit="1"/>
          </p:cNvSpPr>
          <p:nvPr>
            <p:ph type="sldImg"/>
          </p:nvPr>
        </p:nvSpPr>
        <p:spPr>
          <a:xfrm>
            <a:off x="1150938" y="692150"/>
            <a:ext cx="4556125" cy="3416300"/>
          </a:xfrm>
          <a:ln/>
        </p:spPr>
      </p:sp>
      <p:sp>
        <p:nvSpPr>
          <p:cNvPr id="34820"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sz="1200" b="1" i="1" kern="1200" dirty="0" smtClean="0">
                <a:solidFill>
                  <a:schemeClr val="tx1"/>
                </a:solidFill>
                <a:effectLst/>
                <a:latin typeface="Times New Roman" pitchFamily="18" charset="0"/>
                <a:ea typeface="+mn-ea"/>
                <a:cs typeface="+mn-cs"/>
              </a:rPr>
              <a:t>LO3 Identify how output and behavioural controls regulate and motivate employees to achieve organizational goals.</a:t>
            </a:r>
          </a:p>
          <a:p>
            <a:endParaRPr lang="en-US" altLang="en-US" b="1" i="1" dirty="0" smtClean="0"/>
          </a:p>
        </p:txBody>
      </p:sp>
    </p:spTree>
    <p:extLst>
      <p:ext uri="{BB962C8B-B14F-4D97-AF65-F5344CB8AC3E}">
        <p14:creationId xmlns:p14="http://schemas.microsoft.com/office/powerpoint/2010/main" val="41416459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defRPr/>
            </a:pPr>
            <a:fld id="{121BCB47-2516-48F2-BA68-54D7785AF163}" type="slidenum">
              <a:rPr lang="en-US" altLang="en-US" sz="1200" smtClean="0">
                <a:solidFill>
                  <a:schemeClr val="bg1"/>
                </a:solidFill>
              </a:rPr>
              <a:pPr>
                <a:defRPr/>
              </a:pPr>
              <a:t>16</a:t>
            </a:fld>
            <a:endParaRPr lang="en-US" altLang="en-US" sz="1200" smtClean="0">
              <a:solidFill>
                <a:schemeClr val="bg1"/>
              </a:solidFill>
            </a:endParaRPr>
          </a:p>
        </p:txBody>
      </p:sp>
      <p:sp>
        <p:nvSpPr>
          <p:cNvPr id="34819" name="Rectangle 2"/>
          <p:cNvSpPr>
            <a:spLocks noGrp="1" noRot="1" noChangeAspect="1" noChangeArrowheads="1" noTextEdit="1"/>
          </p:cNvSpPr>
          <p:nvPr>
            <p:ph type="sldImg"/>
          </p:nvPr>
        </p:nvSpPr>
        <p:spPr>
          <a:xfrm>
            <a:off x="1150938" y="692150"/>
            <a:ext cx="4556125" cy="3416300"/>
          </a:xfrm>
          <a:ln/>
        </p:spPr>
      </p:sp>
      <p:sp>
        <p:nvSpPr>
          <p:cNvPr id="34820"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sz="1200" b="1" i="1" kern="1200" dirty="0" smtClean="0">
                <a:solidFill>
                  <a:schemeClr val="tx1"/>
                </a:solidFill>
                <a:effectLst/>
                <a:latin typeface="Times New Roman" pitchFamily="18" charset="0"/>
                <a:ea typeface="+mn-ea"/>
                <a:cs typeface="+mn-cs"/>
              </a:rPr>
              <a:t>LO3 Identify how output and behavioural controls regulate and motivate employees to achieve organizational goals.</a:t>
            </a:r>
          </a:p>
          <a:p>
            <a:endParaRPr lang="en-US" altLang="en-US" b="1" i="1" dirty="0" smtClean="0"/>
          </a:p>
        </p:txBody>
      </p:sp>
    </p:spTree>
    <p:extLst>
      <p:ext uri="{BB962C8B-B14F-4D97-AF65-F5344CB8AC3E}">
        <p14:creationId xmlns:p14="http://schemas.microsoft.com/office/powerpoint/2010/main" val="18260040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defRPr/>
            </a:pPr>
            <a:fld id="{A38C8134-9298-4E9E-BB78-87B3DC1C7EB2}" type="slidenum">
              <a:rPr lang="en-US" altLang="en-US" sz="1200" smtClean="0">
                <a:solidFill>
                  <a:schemeClr val="bg1"/>
                </a:solidFill>
              </a:rPr>
              <a:pPr>
                <a:defRPr/>
              </a:pPr>
              <a:t>17</a:t>
            </a:fld>
            <a:endParaRPr lang="en-US" altLang="en-US" sz="1200" smtClean="0">
              <a:solidFill>
                <a:schemeClr val="bg1"/>
              </a:solidFill>
            </a:endParaRPr>
          </a:p>
        </p:txBody>
      </p:sp>
      <p:sp>
        <p:nvSpPr>
          <p:cNvPr id="38915" name="Rectangle 2"/>
          <p:cNvSpPr>
            <a:spLocks noGrp="1" noRot="1" noChangeAspect="1" noChangeArrowheads="1" noTextEdit="1"/>
          </p:cNvSpPr>
          <p:nvPr>
            <p:ph type="sldImg"/>
          </p:nvPr>
        </p:nvSpPr>
        <p:spPr>
          <a:xfrm>
            <a:off x="1150938" y="692150"/>
            <a:ext cx="4556125" cy="3416300"/>
          </a:xfrm>
          <a:ln cap="flat"/>
        </p:spPr>
      </p:sp>
      <p:sp>
        <p:nvSpPr>
          <p:cNvPr id="38916"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LO3 Identify how output and behavioural controls regulate and motivate employees to achieve organizational goals.</a:t>
            </a:r>
          </a:p>
          <a:p>
            <a:endParaRPr lang="en-CA" altLang="en-US" b="1" dirty="0" smtClean="0"/>
          </a:p>
          <a:p>
            <a:endParaRPr lang="en-US" altLang="en-US" dirty="0" smtClean="0">
              <a:latin typeface="Wingdings" panose="05000000000000000000" pitchFamily="2" charset="2"/>
              <a:cs typeface="Times New Roman" panose="02020603050405020304" pitchFamily="18" charset="0"/>
            </a:endParaRPr>
          </a:p>
          <a:p>
            <a:r>
              <a:rPr lang="en-US" altLang="en-US" dirty="0" smtClean="0">
                <a:cs typeface="Times New Roman" panose="02020603050405020304" pitchFamily="18" charset="0"/>
              </a:rPr>
              <a:t>Highly effective managers develop the ability to set high, achievable goals for their workers and divisions. They then use budgets to allocate the firm’s resources to see that the goals are met. </a:t>
            </a:r>
          </a:p>
          <a:p>
            <a:endParaRPr lang="en-US" altLang="en-US" dirty="0" smtClean="0">
              <a:latin typeface="Wingdings" panose="05000000000000000000" pitchFamily="2" charset="2"/>
              <a:cs typeface="Times New Roman" panose="02020603050405020304" pitchFamily="18" charset="0"/>
            </a:endParaRPr>
          </a:p>
          <a:p>
            <a:r>
              <a:rPr lang="en-US" altLang="en-US" dirty="0" smtClean="0">
                <a:cs typeface="Times New Roman" panose="02020603050405020304" pitchFamily="18" charset="0"/>
              </a:rPr>
              <a:t>The best managers know that a budget is a planning and control tool. It should not dictate strategy and if need be, the budget should be changed if the situation warrants.</a:t>
            </a:r>
          </a:p>
          <a:p>
            <a:endParaRPr lang="en-US" altLang="en-US" dirty="0" smtClean="0"/>
          </a:p>
        </p:txBody>
      </p:sp>
    </p:spTree>
    <p:extLst>
      <p:ext uri="{BB962C8B-B14F-4D97-AF65-F5344CB8AC3E}">
        <p14:creationId xmlns:p14="http://schemas.microsoft.com/office/powerpoint/2010/main" val="188836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defRPr/>
            </a:pPr>
            <a:fld id="{28C8EB58-0F26-4E04-82B7-F95E5351FD10}" type="slidenum">
              <a:rPr lang="en-US" altLang="en-US" sz="1200" smtClean="0">
                <a:solidFill>
                  <a:schemeClr val="bg1"/>
                </a:solidFill>
              </a:rPr>
              <a:pPr>
                <a:defRPr/>
              </a:pPr>
              <a:t>18</a:t>
            </a:fld>
            <a:endParaRPr lang="en-US" altLang="en-US" sz="1200" smtClean="0">
              <a:solidFill>
                <a:schemeClr val="bg1"/>
              </a:solidFill>
            </a:endParaRPr>
          </a:p>
        </p:txBody>
      </p:sp>
      <p:sp>
        <p:nvSpPr>
          <p:cNvPr id="40963" name="Rectangle 2"/>
          <p:cNvSpPr>
            <a:spLocks noGrp="1" noRot="1" noChangeAspect="1" noChangeArrowheads="1" noTextEdit="1"/>
          </p:cNvSpPr>
          <p:nvPr>
            <p:ph type="sldImg"/>
          </p:nvPr>
        </p:nvSpPr>
        <p:spPr>
          <a:xfrm>
            <a:off x="1150938" y="692150"/>
            <a:ext cx="4556125" cy="3416300"/>
          </a:xfrm>
          <a:ln cap="flat"/>
        </p:spPr>
      </p:sp>
      <p:sp>
        <p:nvSpPr>
          <p:cNvPr id="40964"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sz="1200" b="1" i="1" kern="1200" dirty="0" smtClean="0">
                <a:solidFill>
                  <a:schemeClr val="tx1"/>
                </a:solidFill>
                <a:effectLst/>
                <a:latin typeface="Times New Roman" pitchFamily="18" charset="0"/>
                <a:ea typeface="+mn-ea"/>
                <a:cs typeface="+mn-cs"/>
              </a:rPr>
              <a:t>LO3 Identify how output and behavioural controls regulate and motivate employees to achieve organizational goals.</a:t>
            </a:r>
          </a:p>
          <a:p>
            <a:endParaRPr lang="en-US" altLang="en-US" b="1" i="1" dirty="0" smtClean="0">
              <a:latin typeface="Wingdings" panose="05000000000000000000" pitchFamily="2" charset="2"/>
              <a:cs typeface="Times New Roman" panose="02020603050405020304" pitchFamily="18" charset="0"/>
            </a:endParaRPr>
          </a:p>
          <a:p>
            <a:endParaRPr lang="en-US" altLang="en-US" b="1" i="1" dirty="0" smtClean="0"/>
          </a:p>
        </p:txBody>
      </p:sp>
    </p:spTree>
    <p:extLst>
      <p:ext uri="{BB962C8B-B14F-4D97-AF65-F5344CB8AC3E}">
        <p14:creationId xmlns:p14="http://schemas.microsoft.com/office/powerpoint/2010/main" val="783660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defRPr/>
            </a:pPr>
            <a:fld id="{6AA524C3-E4FB-4358-A8CD-1DFA0BCA133A}" type="slidenum">
              <a:rPr lang="en-US" altLang="en-US" sz="1200" smtClean="0">
                <a:solidFill>
                  <a:schemeClr val="bg1"/>
                </a:solidFill>
              </a:rPr>
              <a:pPr>
                <a:defRPr/>
              </a:pPr>
              <a:t>19</a:t>
            </a:fld>
            <a:endParaRPr lang="en-US" altLang="en-US" sz="1200" smtClean="0">
              <a:solidFill>
                <a:schemeClr val="bg1"/>
              </a:solidFill>
            </a:endParaRPr>
          </a:p>
        </p:txBody>
      </p:sp>
      <p:sp>
        <p:nvSpPr>
          <p:cNvPr id="43011" name="Rectangle 2"/>
          <p:cNvSpPr>
            <a:spLocks noGrp="1" noRot="1" noChangeAspect="1" noChangeArrowheads="1" noTextEdit="1"/>
          </p:cNvSpPr>
          <p:nvPr>
            <p:ph type="sldImg"/>
          </p:nvPr>
        </p:nvSpPr>
        <p:spPr>
          <a:xfrm>
            <a:off x="1150938" y="692150"/>
            <a:ext cx="4556125" cy="3416300"/>
          </a:xfrm>
          <a:ln cap="flat"/>
        </p:spPr>
      </p:sp>
      <p:sp>
        <p:nvSpPr>
          <p:cNvPr id="43012"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sz="1200" b="1" i="1" kern="1200" dirty="0" smtClean="0">
                <a:solidFill>
                  <a:schemeClr val="tx1"/>
                </a:solidFill>
                <a:effectLst/>
                <a:latin typeface="Times New Roman" pitchFamily="18" charset="0"/>
                <a:ea typeface="+mn-ea"/>
                <a:cs typeface="+mn-cs"/>
              </a:rPr>
              <a:t>LO3 Identify how output and behavioural controls regulate and motivate employees to achieve organizational goals.</a:t>
            </a:r>
          </a:p>
          <a:p>
            <a:endParaRPr lang="en-US" altLang="en-US" b="1" i="1" dirty="0" smtClean="0">
              <a:cs typeface="Times New Roman" panose="02020603050405020304" pitchFamily="18" charset="0"/>
            </a:endParaRPr>
          </a:p>
          <a:p>
            <a:r>
              <a:rPr lang="en-US" altLang="en-US" b="1" i="1" dirty="0" smtClean="0">
                <a:cs typeface="Times New Roman" panose="02020603050405020304" pitchFamily="18" charset="0"/>
              </a:rPr>
              <a:t> </a:t>
            </a:r>
          </a:p>
          <a:p>
            <a:r>
              <a:rPr lang="en-US" altLang="en-US" b="1" i="1" dirty="0" smtClean="0">
                <a:cs typeface="Times New Roman" panose="02020603050405020304" pitchFamily="18" charset="0"/>
              </a:rPr>
              <a:t> </a:t>
            </a:r>
          </a:p>
          <a:p>
            <a:endParaRPr lang="en-US" altLang="en-US" b="1" i="1" dirty="0" smtClean="0"/>
          </a:p>
        </p:txBody>
      </p:sp>
    </p:spTree>
    <p:extLst>
      <p:ext uri="{BB962C8B-B14F-4D97-AF65-F5344CB8AC3E}">
        <p14:creationId xmlns:p14="http://schemas.microsoft.com/office/powerpoint/2010/main" val="36509354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defRPr/>
            </a:pPr>
            <a:fld id="{0267AB40-D16F-498A-A7CF-500AC727E9F1}" type="slidenum">
              <a:rPr lang="en-US" altLang="en-US" sz="1200" smtClean="0">
                <a:solidFill>
                  <a:schemeClr val="bg1"/>
                </a:solidFill>
              </a:rPr>
              <a:pPr>
                <a:defRPr/>
              </a:pPr>
              <a:t>20</a:t>
            </a:fld>
            <a:endParaRPr lang="en-US" altLang="en-US" sz="1200" smtClean="0">
              <a:solidFill>
                <a:schemeClr val="bg1"/>
              </a:solidFill>
            </a:endParaRPr>
          </a:p>
        </p:txBody>
      </p:sp>
      <p:sp>
        <p:nvSpPr>
          <p:cNvPr id="45059" name="Rectangle 2"/>
          <p:cNvSpPr>
            <a:spLocks noGrp="1" noRot="1" noChangeAspect="1" noChangeArrowheads="1" noTextEdit="1"/>
          </p:cNvSpPr>
          <p:nvPr>
            <p:ph type="sldImg"/>
          </p:nvPr>
        </p:nvSpPr>
        <p:spPr>
          <a:xfrm>
            <a:off x="1150938" y="692150"/>
            <a:ext cx="4556125" cy="3416300"/>
          </a:xfrm>
          <a:ln/>
        </p:spPr>
      </p:sp>
      <p:sp>
        <p:nvSpPr>
          <p:cNvPr id="45060"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sz="1200" b="1" i="1" kern="1200" dirty="0" smtClean="0">
                <a:solidFill>
                  <a:schemeClr val="tx1"/>
                </a:solidFill>
                <a:effectLst/>
                <a:latin typeface="Times New Roman" pitchFamily="18" charset="0"/>
                <a:ea typeface="+mn-ea"/>
                <a:cs typeface="+mn-cs"/>
              </a:rPr>
              <a:t>LO3 Identify how output and behavioural controls regulate and motivate employees to achieve organizational goals.</a:t>
            </a:r>
          </a:p>
          <a:p>
            <a:endParaRPr lang="en-US" altLang="en-US" b="1" i="1" dirty="0" smtClean="0"/>
          </a:p>
          <a:p>
            <a:endParaRPr lang="en-US" altLang="en-US" b="1" i="1" dirty="0" smtClean="0"/>
          </a:p>
        </p:txBody>
      </p:sp>
    </p:spTree>
    <p:extLst>
      <p:ext uri="{BB962C8B-B14F-4D97-AF65-F5344CB8AC3E}">
        <p14:creationId xmlns:p14="http://schemas.microsoft.com/office/powerpoint/2010/main" val="25986778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defRPr/>
            </a:pPr>
            <a:fld id="{79643C58-0E38-46D3-8662-2A47E36416BD}" type="slidenum">
              <a:rPr lang="en-US" altLang="en-US" sz="1200" smtClean="0">
                <a:solidFill>
                  <a:schemeClr val="bg1"/>
                </a:solidFill>
              </a:rPr>
              <a:pPr>
                <a:defRPr/>
              </a:pPr>
              <a:t>21</a:t>
            </a:fld>
            <a:endParaRPr lang="en-US" altLang="en-US" sz="1200" smtClean="0">
              <a:solidFill>
                <a:schemeClr val="bg1"/>
              </a:solidFill>
            </a:endParaRPr>
          </a:p>
        </p:txBody>
      </p:sp>
      <p:sp>
        <p:nvSpPr>
          <p:cNvPr id="47107" name="Rectangle 2"/>
          <p:cNvSpPr>
            <a:spLocks noGrp="1" noRot="1" noChangeAspect="1" noChangeArrowheads="1" noTextEdit="1"/>
          </p:cNvSpPr>
          <p:nvPr>
            <p:ph type="sldImg"/>
          </p:nvPr>
        </p:nvSpPr>
        <p:spPr>
          <a:xfrm>
            <a:off x="1150938" y="692150"/>
            <a:ext cx="4556125" cy="3416300"/>
          </a:xfrm>
          <a:ln cap="flat"/>
        </p:spPr>
      </p:sp>
      <p:sp>
        <p:nvSpPr>
          <p:cNvPr id="47108"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sz="1200" b="1" i="1" kern="1200" dirty="0" smtClean="0">
                <a:solidFill>
                  <a:schemeClr val="tx1"/>
                </a:solidFill>
                <a:effectLst/>
                <a:latin typeface="Times New Roman" pitchFamily="18" charset="0"/>
                <a:ea typeface="+mn-ea"/>
                <a:cs typeface="+mn-cs"/>
              </a:rPr>
              <a:t>LO3 Identify how output and behavioural controls regulate and motivate employees to achieve organizational goals.</a:t>
            </a:r>
          </a:p>
          <a:p>
            <a:endParaRPr lang="en-US" altLang="en-US" dirty="0" smtClean="0">
              <a:latin typeface="Wingdings" panose="05000000000000000000" pitchFamily="2" charset="2"/>
              <a:cs typeface="Times New Roman" panose="02020603050405020304" pitchFamily="18" charset="0"/>
            </a:endParaRPr>
          </a:p>
          <a:p>
            <a:r>
              <a:rPr lang="en-US" altLang="en-US" dirty="0" smtClean="0">
                <a:cs typeface="Times New Roman" panose="02020603050405020304" pitchFamily="18" charset="0"/>
              </a:rPr>
              <a:t>Managers must do more than just set and measure goals. They must motivate the workers to achieve these goals. This may be one of the most challenging and rewarding parts of the manager’s job. </a:t>
            </a:r>
          </a:p>
          <a:p>
            <a:endParaRPr lang="en-US" altLang="en-US" dirty="0" smtClean="0">
              <a:latin typeface="Wingdings" panose="05000000000000000000" pitchFamily="2" charset="2"/>
              <a:cs typeface="Times New Roman" panose="02020603050405020304" pitchFamily="18" charset="0"/>
            </a:endParaRPr>
          </a:p>
          <a:p>
            <a:r>
              <a:rPr lang="en-US" altLang="en-US" dirty="0" smtClean="0">
                <a:cs typeface="Times New Roman" panose="02020603050405020304" pitchFamily="18" charset="0"/>
              </a:rPr>
              <a:t>Compare the manager’s job to that of a football coach who must motivate different players to work as a team. Each player (and worker) is different and must be treated as such.</a:t>
            </a:r>
          </a:p>
          <a:p>
            <a:endParaRPr lang="en-US" altLang="en-US" dirty="0" smtClean="0"/>
          </a:p>
        </p:txBody>
      </p:sp>
    </p:spTree>
    <p:extLst>
      <p:ext uri="{BB962C8B-B14F-4D97-AF65-F5344CB8AC3E}">
        <p14:creationId xmlns:p14="http://schemas.microsoft.com/office/powerpoint/2010/main" val="38396000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defRPr/>
            </a:pPr>
            <a:fld id="{822DD0B1-5647-4623-AC30-AFD825EA446C}" type="slidenum">
              <a:rPr lang="en-US" altLang="en-US" sz="1200" smtClean="0">
                <a:solidFill>
                  <a:schemeClr val="bg1"/>
                </a:solidFill>
              </a:rPr>
              <a:pPr>
                <a:defRPr/>
              </a:pPr>
              <a:t>22</a:t>
            </a:fld>
            <a:endParaRPr lang="en-US" altLang="en-US" sz="1200" smtClean="0">
              <a:solidFill>
                <a:schemeClr val="bg1"/>
              </a:solidFill>
            </a:endParaRPr>
          </a:p>
        </p:txBody>
      </p:sp>
      <p:sp>
        <p:nvSpPr>
          <p:cNvPr id="49155" name="Rectangle 2"/>
          <p:cNvSpPr>
            <a:spLocks noGrp="1" noRot="1" noChangeAspect="1" noChangeArrowheads="1" noTextEdit="1"/>
          </p:cNvSpPr>
          <p:nvPr>
            <p:ph type="sldImg"/>
          </p:nvPr>
        </p:nvSpPr>
        <p:spPr>
          <a:xfrm>
            <a:off x="1150938" y="692150"/>
            <a:ext cx="4556125" cy="3416300"/>
          </a:xfrm>
          <a:ln cap="flat"/>
        </p:spPr>
      </p:sp>
      <p:sp>
        <p:nvSpPr>
          <p:cNvPr id="49156"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sz="1200" b="1" i="1" kern="1200" dirty="0" smtClean="0">
                <a:solidFill>
                  <a:schemeClr val="tx1"/>
                </a:solidFill>
                <a:effectLst/>
                <a:latin typeface="Times New Roman" pitchFamily="18" charset="0"/>
                <a:ea typeface="+mn-ea"/>
                <a:cs typeface="+mn-cs"/>
              </a:rPr>
              <a:t>LO3 Identify how output and behavioural controls regulate and motivate employees to achieve organizational goals.</a:t>
            </a:r>
          </a:p>
          <a:p>
            <a:endParaRPr lang="en-US" altLang="en-US" dirty="0" smtClean="0">
              <a:latin typeface="Wingdings" panose="05000000000000000000" pitchFamily="2" charset="2"/>
              <a:cs typeface="Times New Roman" panose="02020603050405020304" pitchFamily="18" charset="0"/>
            </a:endParaRPr>
          </a:p>
          <a:p>
            <a:r>
              <a:rPr lang="en-US" altLang="en-US" dirty="0" smtClean="0">
                <a:latin typeface="Wingdings" panose="05000000000000000000" pitchFamily="2" charset="2"/>
                <a:cs typeface="Times New Roman" panose="02020603050405020304" pitchFamily="18" charset="0"/>
              </a:rPr>
              <a:t>Text Figure 11.7 – Types of Control Measures to Coordinate and Motivate Employees</a:t>
            </a:r>
          </a:p>
        </p:txBody>
      </p:sp>
    </p:spTree>
    <p:extLst>
      <p:ext uri="{BB962C8B-B14F-4D97-AF65-F5344CB8AC3E}">
        <p14:creationId xmlns:p14="http://schemas.microsoft.com/office/powerpoint/2010/main" val="417948633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LO3 Identify how output and behavioural controls regulate and motivate employees to achieve organizational goals.</a:t>
            </a:r>
          </a:p>
          <a:p>
            <a:endParaRPr lang="en-CA" dirty="0"/>
          </a:p>
        </p:txBody>
      </p:sp>
      <p:sp>
        <p:nvSpPr>
          <p:cNvPr id="4" name="Slide Number Placeholder 3"/>
          <p:cNvSpPr>
            <a:spLocks noGrp="1"/>
          </p:cNvSpPr>
          <p:nvPr>
            <p:ph type="sldNum" sz="quarter" idx="10"/>
          </p:nvPr>
        </p:nvSpPr>
        <p:spPr/>
        <p:txBody>
          <a:bodyPr/>
          <a:lstStyle/>
          <a:p>
            <a:pPr>
              <a:defRPr/>
            </a:pPr>
            <a:fld id="{5BA9B7C5-F78D-4A31-A400-78F79CCC08AC}" type="slidenum">
              <a:rPr lang="en-US" altLang="en-US" smtClean="0"/>
              <a:pPr>
                <a:defRPr/>
              </a:pPr>
              <a:t>23</a:t>
            </a:fld>
            <a:endParaRPr lang="en-US" altLang="en-US"/>
          </a:p>
        </p:txBody>
      </p:sp>
    </p:spTree>
    <p:extLst>
      <p:ext uri="{BB962C8B-B14F-4D97-AF65-F5344CB8AC3E}">
        <p14:creationId xmlns:p14="http://schemas.microsoft.com/office/powerpoint/2010/main" val="327516136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defRPr/>
            </a:pPr>
            <a:fld id="{76F8F3A1-6127-4959-8D12-A91C529B10BD}" type="slidenum">
              <a:rPr lang="en-US" altLang="en-US" sz="1200" smtClean="0">
                <a:solidFill>
                  <a:schemeClr val="bg1"/>
                </a:solidFill>
              </a:rPr>
              <a:pPr>
                <a:defRPr/>
              </a:pPr>
              <a:t>24</a:t>
            </a:fld>
            <a:endParaRPr lang="en-US" altLang="en-US" sz="1200" smtClean="0">
              <a:solidFill>
                <a:schemeClr val="bg1"/>
              </a:solidFill>
            </a:endParaRPr>
          </a:p>
        </p:txBody>
      </p:sp>
      <p:sp>
        <p:nvSpPr>
          <p:cNvPr id="53251" name="Rectangle 2"/>
          <p:cNvSpPr>
            <a:spLocks noGrp="1" noRot="1" noChangeAspect="1" noChangeArrowheads="1" noTextEdit="1"/>
          </p:cNvSpPr>
          <p:nvPr>
            <p:ph type="sldImg"/>
          </p:nvPr>
        </p:nvSpPr>
        <p:spPr>
          <a:xfrm>
            <a:off x="1150938" y="692150"/>
            <a:ext cx="4556125" cy="3416300"/>
          </a:xfrm>
          <a:ln cap="flat"/>
        </p:spPr>
      </p:sp>
      <p:sp>
        <p:nvSpPr>
          <p:cNvPr id="53252"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LO3 Identify how output and behavioural controls regulate and motivate employees to achieve organizational goals.</a:t>
            </a:r>
          </a:p>
          <a:p>
            <a:endParaRPr lang="en-US" altLang="en-US" dirty="0" smtClean="0">
              <a:latin typeface="Wingdings" panose="05000000000000000000" pitchFamily="2" charset="2"/>
              <a:cs typeface="Times New Roman" panose="02020603050405020304" pitchFamily="18" charset="0"/>
            </a:endParaRPr>
          </a:p>
          <a:p>
            <a:endParaRPr lang="en-US" altLang="en-US" dirty="0" smtClean="0">
              <a:latin typeface="Wingdings" panose="05000000000000000000" pitchFamily="2" charset="2"/>
              <a:cs typeface="Times New Roman" panose="02020603050405020304" pitchFamily="18" charset="0"/>
            </a:endParaRPr>
          </a:p>
          <a:p>
            <a:r>
              <a:rPr lang="en-US" altLang="en-US" dirty="0" smtClean="0">
                <a:cs typeface="Times New Roman" panose="02020603050405020304" pitchFamily="18" charset="0"/>
              </a:rPr>
              <a:t>MBO seeks to highlight the differences between workers and tasks by allowing managers and workers to jointly set goals.</a:t>
            </a:r>
          </a:p>
          <a:p>
            <a:endParaRPr lang="en-US" altLang="en-US" dirty="0" smtClean="0">
              <a:latin typeface="Wingdings" panose="05000000000000000000" pitchFamily="2" charset="2"/>
              <a:cs typeface="Times New Roman" panose="02020603050405020304" pitchFamily="18" charset="0"/>
            </a:endParaRPr>
          </a:p>
          <a:p>
            <a:r>
              <a:rPr lang="en-US" altLang="en-US" dirty="0" smtClean="0">
                <a:cs typeface="Times New Roman" panose="02020603050405020304" pitchFamily="18" charset="0"/>
              </a:rPr>
              <a:t>A common problem with MBO systems comes from managers that set the worker’s goals without worker input.</a:t>
            </a:r>
          </a:p>
          <a:p>
            <a:r>
              <a:rPr lang="en-US" altLang="en-US" dirty="0" smtClean="0">
                <a:cs typeface="Times New Roman" panose="02020603050405020304" pitchFamily="18" charset="0"/>
              </a:rPr>
              <a:t> </a:t>
            </a:r>
          </a:p>
          <a:p>
            <a:endParaRPr lang="en-US" altLang="en-US" dirty="0" smtClean="0"/>
          </a:p>
        </p:txBody>
      </p:sp>
    </p:spTree>
    <p:extLst>
      <p:ext uri="{BB962C8B-B14F-4D97-AF65-F5344CB8AC3E}">
        <p14:creationId xmlns:p14="http://schemas.microsoft.com/office/powerpoint/2010/main" val="21791642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defRPr/>
            </a:pPr>
            <a:fld id="{6AD30703-55A0-4EBF-89B1-E6769B96DD6A}" type="slidenum">
              <a:rPr lang="en-US" altLang="en-US" sz="1200" smtClean="0">
                <a:solidFill>
                  <a:schemeClr val="bg1"/>
                </a:solidFill>
              </a:rPr>
              <a:pPr>
                <a:defRPr/>
              </a:pPr>
              <a:t>25</a:t>
            </a:fld>
            <a:endParaRPr lang="en-US" altLang="en-US" sz="1200" smtClean="0">
              <a:solidFill>
                <a:schemeClr val="bg1"/>
              </a:solidFill>
            </a:endParaRPr>
          </a:p>
        </p:txBody>
      </p:sp>
      <p:sp>
        <p:nvSpPr>
          <p:cNvPr id="55299" name="Rectangle 2"/>
          <p:cNvSpPr>
            <a:spLocks noGrp="1" noRot="1" noChangeAspect="1" noChangeArrowheads="1" noTextEdit="1"/>
          </p:cNvSpPr>
          <p:nvPr>
            <p:ph type="sldImg"/>
          </p:nvPr>
        </p:nvSpPr>
        <p:spPr>
          <a:xfrm>
            <a:off x="1150938" y="692150"/>
            <a:ext cx="4556125" cy="3416300"/>
          </a:xfrm>
          <a:ln cap="flat"/>
        </p:spPr>
      </p:sp>
      <p:sp>
        <p:nvSpPr>
          <p:cNvPr id="55300"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sz="1200" b="1" i="1" kern="1200" dirty="0" smtClean="0">
                <a:solidFill>
                  <a:schemeClr val="tx1"/>
                </a:solidFill>
                <a:effectLst/>
                <a:latin typeface="Times New Roman" pitchFamily="18" charset="0"/>
                <a:ea typeface="+mn-ea"/>
                <a:cs typeface="+mn-cs"/>
              </a:rPr>
              <a:t>LO3 Identify how output and behavioural controls regulate and motivate employees to achieve organizational goals.</a:t>
            </a:r>
          </a:p>
          <a:p>
            <a:endParaRPr lang="en-US" altLang="en-US" dirty="0" smtClean="0">
              <a:latin typeface="Wingdings" panose="05000000000000000000" pitchFamily="2" charset="2"/>
              <a:cs typeface="Times New Roman" panose="02020603050405020304" pitchFamily="18" charset="0"/>
            </a:endParaRPr>
          </a:p>
          <a:p>
            <a:r>
              <a:rPr lang="en-US" altLang="en-US" dirty="0" smtClean="0">
                <a:cs typeface="Times New Roman" panose="02020603050405020304" pitchFamily="18" charset="0"/>
              </a:rPr>
              <a:t>SOPs are common in all organizations (particularly Universities and colleges). Rules can be helpful for recurring issues but ask students how easy it is to create rules and never delete them.</a:t>
            </a:r>
          </a:p>
          <a:p>
            <a:endParaRPr lang="en-US" altLang="en-US" dirty="0" smtClean="0">
              <a:cs typeface="Times New Roman" panose="02020603050405020304" pitchFamily="18" charset="0"/>
            </a:endParaRPr>
          </a:p>
          <a:p>
            <a:r>
              <a:rPr lang="en-US" altLang="en-US" dirty="0" smtClean="0">
                <a:cs typeface="Times New Roman" panose="02020603050405020304" pitchFamily="18" charset="0"/>
              </a:rPr>
              <a:t>Dell Computer “broke” the rules by offering a no question 30 day money back guarantee on its mail order computers. This new idea met with resounding customer success. </a:t>
            </a:r>
          </a:p>
          <a:p>
            <a:endParaRPr lang="en-US" altLang="en-US" dirty="0" smtClean="0">
              <a:cs typeface="Times New Roman" panose="02020603050405020304" pitchFamily="18" charset="0"/>
            </a:endParaRPr>
          </a:p>
          <a:p>
            <a:r>
              <a:rPr lang="en-US" altLang="en-US" dirty="0" smtClean="0">
                <a:cs typeface="Times New Roman" panose="02020603050405020304" pitchFamily="18" charset="0"/>
              </a:rPr>
              <a:t>It is very hard to be creative when a firm is governed by thousands of rules.</a:t>
            </a:r>
          </a:p>
          <a:p>
            <a:endParaRPr lang="en-US" altLang="en-US" dirty="0" smtClean="0"/>
          </a:p>
        </p:txBody>
      </p:sp>
    </p:spTree>
    <p:extLst>
      <p:ext uri="{BB962C8B-B14F-4D97-AF65-F5344CB8AC3E}">
        <p14:creationId xmlns:p14="http://schemas.microsoft.com/office/powerpoint/2010/main" val="8602371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defRPr/>
            </a:pPr>
            <a:fld id="{1A565123-BA3F-420B-B2AF-DFBB9C2CD9A2}" type="slidenum">
              <a:rPr lang="en-US" altLang="en-US" sz="1200" smtClean="0">
                <a:solidFill>
                  <a:schemeClr val="bg1"/>
                </a:solidFill>
              </a:rPr>
              <a:pPr>
                <a:defRPr/>
              </a:pPr>
              <a:t>26</a:t>
            </a:fld>
            <a:endParaRPr lang="en-US" altLang="en-US" sz="1200" smtClean="0">
              <a:solidFill>
                <a:schemeClr val="bg1"/>
              </a:solidFill>
            </a:endParaRPr>
          </a:p>
        </p:txBody>
      </p:sp>
      <p:sp>
        <p:nvSpPr>
          <p:cNvPr id="57347" name="Rectangle 2"/>
          <p:cNvSpPr>
            <a:spLocks noGrp="1" noRot="1" noChangeAspect="1" noChangeArrowheads="1" noTextEdit="1"/>
          </p:cNvSpPr>
          <p:nvPr>
            <p:ph type="sldImg"/>
          </p:nvPr>
        </p:nvSpPr>
        <p:spPr>
          <a:xfrm>
            <a:off x="1150938" y="692150"/>
            <a:ext cx="4556125" cy="3416300"/>
          </a:xfrm>
          <a:ln cap="flat"/>
        </p:spPr>
      </p:sp>
      <p:sp>
        <p:nvSpPr>
          <p:cNvPr id="57348"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sz="1200" b="1" i="1" kern="1200" dirty="0" smtClean="0">
                <a:solidFill>
                  <a:schemeClr val="tx1"/>
                </a:solidFill>
                <a:effectLst/>
                <a:latin typeface="Times New Roman" pitchFamily="18" charset="0"/>
                <a:ea typeface="+mn-ea"/>
                <a:cs typeface="+mn-cs"/>
              </a:rPr>
              <a:t>LO3 Identify how output and behavioural controls regulate and motivate employees to achieve organizational goals.</a:t>
            </a:r>
          </a:p>
          <a:p>
            <a:endParaRPr lang="en-US" altLang="en-US" dirty="0" smtClean="0">
              <a:latin typeface="Wingdings" panose="05000000000000000000" pitchFamily="2" charset="2"/>
              <a:cs typeface="Times New Roman" panose="02020603050405020304" pitchFamily="18" charset="0"/>
            </a:endParaRPr>
          </a:p>
          <a:p>
            <a:r>
              <a:rPr lang="en-US" altLang="en-US" dirty="0" smtClean="0">
                <a:cs typeface="Times New Roman" panose="02020603050405020304" pitchFamily="18" charset="0"/>
              </a:rPr>
              <a:t>SOPs are common in all organizations (particularly Universities and colleges). Rules can be helpful for recurring issues but ask students how easy it is to create rules and never delete them.</a:t>
            </a:r>
          </a:p>
          <a:p>
            <a:endParaRPr lang="en-US" altLang="en-US" dirty="0" smtClean="0">
              <a:cs typeface="Times New Roman" panose="02020603050405020304" pitchFamily="18" charset="0"/>
            </a:endParaRPr>
          </a:p>
          <a:p>
            <a:r>
              <a:rPr lang="en-US" altLang="en-US" dirty="0" smtClean="0">
                <a:cs typeface="Times New Roman" panose="02020603050405020304" pitchFamily="18" charset="0"/>
              </a:rPr>
              <a:t>Dell Computer “broke” the rules by offering a no question 30 day money back guarantee on its mail order computers. This new idea met with resounding customer success. </a:t>
            </a:r>
          </a:p>
          <a:p>
            <a:endParaRPr lang="en-US" altLang="en-US" dirty="0" smtClean="0">
              <a:cs typeface="Times New Roman" panose="02020603050405020304" pitchFamily="18" charset="0"/>
            </a:endParaRPr>
          </a:p>
          <a:p>
            <a:r>
              <a:rPr lang="en-US" altLang="en-US" dirty="0" smtClean="0">
                <a:cs typeface="Times New Roman" panose="02020603050405020304" pitchFamily="18" charset="0"/>
              </a:rPr>
              <a:t>It is very hard to be creative when a firm is governed by thousands of rules.</a:t>
            </a:r>
          </a:p>
          <a:p>
            <a:endParaRPr lang="en-US" altLang="en-US" dirty="0" smtClean="0"/>
          </a:p>
        </p:txBody>
      </p:sp>
    </p:spTree>
    <p:extLst>
      <p:ext uri="{BB962C8B-B14F-4D97-AF65-F5344CB8AC3E}">
        <p14:creationId xmlns:p14="http://schemas.microsoft.com/office/powerpoint/2010/main" val="32332109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defRPr/>
            </a:pPr>
            <a:fld id="{E1F0C554-815D-4AA1-9189-DFEE1652D376}" type="slidenum">
              <a:rPr lang="en-US" altLang="en-US" sz="1200" smtClean="0">
                <a:solidFill>
                  <a:schemeClr val="bg1"/>
                </a:solidFill>
              </a:rPr>
              <a:pPr>
                <a:defRPr/>
              </a:pPr>
              <a:t>27</a:t>
            </a:fld>
            <a:endParaRPr lang="en-US" altLang="en-US" sz="1200" smtClean="0">
              <a:solidFill>
                <a:schemeClr val="bg1"/>
              </a:solidFill>
            </a:endParaRPr>
          </a:p>
        </p:txBody>
      </p:sp>
      <p:sp>
        <p:nvSpPr>
          <p:cNvPr id="59395" name="Rectangle 2"/>
          <p:cNvSpPr>
            <a:spLocks noGrp="1" noRot="1" noChangeAspect="1" noChangeArrowheads="1" noTextEdit="1"/>
          </p:cNvSpPr>
          <p:nvPr>
            <p:ph type="sldImg"/>
          </p:nvPr>
        </p:nvSpPr>
        <p:spPr>
          <a:xfrm>
            <a:off x="1150938" y="692150"/>
            <a:ext cx="4556125" cy="3416300"/>
          </a:xfrm>
          <a:ln cap="flat"/>
        </p:spPr>
      </p:sp>
      <p:sp>
        <p:nvSpPr>
          <p:cNvPr id="59396"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sz="1200" b="1" i="1" kern="1200" dirty="0" smtClean="0">
                <a:solidFill>
                  <a:schemeClr val="tx1"/>
                </a:solidFill>
                <a:effectLst/>
                <a:latin typeface="Times New Roman" pitchFamily="18" charset="0"/>
                <a:ea typeface="+mn-ea"/>
                <a:cs typeface="+mn-cs"/>
              </a:rPr>
              <a:t>LO3 Identify how output and behavioural controls regulate and motivate employees to achieve organizational goals.</a:t>
            </a:r>
          </a:p>
          <a:p>
            <a:endParaRPr lang="en-US" altLang="en-US" dirty="0" smtClean="0">
              <a:latin typeface="Wingdings" panose="05000000000000000000" pitchFamily="2" charset="2"/>
              <a:cs typeface="Times New Roman" panose="02020603050405020304" pitchFamily="18" charset="0"/>
            </a:endParaRPr>
          </a:p>
          <a:p>
            <a:r>
              <a:rPr lang="en-US" altLang="en-US" dirty="0" smtClean="0">
                <a:cs typeface="Times New Roman" panose="02020603050405020304" pitchFamily="18" charset="0"/>
              </a:rPr>
              <a:t>Students are familiar with clan control in the form of peer pressure. They will attest to its power. </a:t>
            </a:r>
          </a:p>
          <a:p>
            <a:endParaRPr lang="en-US" altLang="en-US" dirty="0" smtClean="0">
              <a:latin typeface="Wingdings" panose="05000000000000000000" pitchFamily="2" charset="2"/>
              <a:cs typeface="Times New Roman" panose="02020603050405020304" pitchFamily="18" charset="0"/>
            </a:endParaRPr>
          </a:p>
          <a:p>
            <a:r>
              <a:rPr lang="en-US" altLang="en-US" dirty="0" smtClean="0">
                <a:cs typeface="Times New Roman" panose="02020603050405020304" pitchFamily="18" charset="0"/>
              </a:rPr>
              <a:t>IBM and others have built effective firms based on a work ethic that was enforced through clan control. The real beauty of this method is that the workers enforce it, not the manager.</a:t>
            </a:r>
          </a:p>
          <a:p>
            <a:endParaRPr lang="en-US" altLang="en-US" dirty="0" smtClean="0"/>
          </a:p>
        </p:txBody>
      </p:sp>
    </p:spTree>
    <p:extLst>
      <p:ext uri="{BB962C8B-B14F-4D97-AF65-F5344CB8AC3E}">
        <p14:creationId xmlns:p14="http://schemas.microsoft.com/office/powerpoint/2010/main" val="6085991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defRPr/>
            </a:pPr>
            <a:fld id="{276AAFE0-3F1A-4B11-A00D-D82BD6D232CB}" type="slidenum">
              <a:rPr lang="en-US" altLang="en-US" sz="1200" smtClean="0">
                <a:solidFill>
                  <a:schemeClr val="bg1"/>
                </a:solidFill>
              </a:rPr>
              <a:pPr>
                <a:defRPr/>
              </a:pPr>
              <a:t>28</a:t>
            </a:fld>
            <a:endParaRPr lang="en-US" altLang="en-US" sz="1200" smtClean="0">
              <a:solidFill>
                <a:schemeClr val="bg1"/>
              </a:solidFill>
            </a:endParaRPr>
          </a:p>
        </p:txBody>
      </p:sp>
      <p:sp>
        <p:nvSpPr>
          <p:cNvPr id="18435" name="Rectangle 2"/>
          <p:cNvSpPr>
            <a:spLocks noGrp="1" noRot="1" noChangeAspect="1" noChangeArrowheads="1" noTextEdit="1"/>
          </p:cNvSpPr>
          <p:nvPr>
            <p:ph type="sldImg"/>
          </p:nvPr>
        </p:nvSpPr>
        <p:spPr>
          <a:xfrm>
            <a:off x="1150938" y="692150"/>
            <a:ext cx="4556125" cy="3416300"/>
          </a:xfrm>
          <a:ln/>
        </p:spPr>
      </p:sp>
      <p:sp>
        <p:nvSpPr>
          <p:cNvPr id="18436"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altLang="en-US" b="1" i="1" dirty="0" smtClean="0"/>
              <a:t>LO4 </a:t>
            </a:r>
            <a:r>
              <a:rPr lang="en-CA" sz="1200" b="1" i="1" dirty="0" smtClean="0">
                <a:solidFill>
                  <a:schemeClr val="tx1"/>
                </a:solidFill>
              </a:rPr>
              <a:t>Discuss how appropriate control mechanisms contribute to high performance.</a:t>
            </a:r>
          </a:p>
          <a:p>
            <a:endParaRPr lang="en-CA" sz="1200" b="1" kern="1200" dirty="0" smtClean="0">
              <a:solidFill>
                <a:schemeClr val="tx1"/>
              </a:solidFill>
              <a:effectLst/>
              <a:latin typeface="Times New Roman" pitchFamily="18" charset="0"/>
              <a:ea typeface="+mn-ea"/>
              <a:cs typeface="+mn-cs"/>
            </a:endParaRPr>
          </a:p>
          <a:p>
            <a:endParaRPr lang="en-US" altLang="en-US" dirty="0" smtClean="0"/>
          </a:p>
        </p:txBody>
      </p:sp>
    </p:spTree>
    <p:extLst>
      <p:ext uri="{BB962C8B-B14F-4D97-AF65-F5344CB8AC3E}">
        <p14:creationId xmlns:p14="http://schemas.microsoft.com/office/powerpoint/2010/main" val="351427135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defRPr/>
            </a:pPr>
            <a:fld id="{575EB775-1298-4EFF-95CB-9578C19BB700}" type="slidenum">
              <a:rPr lang="en-US" altLang="en-US" sz="1200" smtClean="0">
                <a:solidFill>
                  <a:schemeClr val="bg1"/>
                </a:solidFill>
              </a:rPr>
              <a:pPr>
                <a:defRPr/>
              </a:pPr>
              <a:t>29</a:t>
            </a:fld>
            <a:endParaRPr lang="en-US" altLang="en-US" sz="1200" smtClean="0">
              <a:solidFill>
                <a:schemeClr val="bg1"/>
              </a:solidFill>
            </a:endParaRPr>
          </a:p>
        </p:txBody>
      </p:sp>
      <p:sp>
        <p:nvSpPr>
          <p:cNvPr id="16387" name="Rectangle 2"/>
          <p:cNvSpPr>
            <a:spLocks noGrp="1" noRot="1" noChangeAspect="1" noChangeArrowheads="1" noTextEdit="1"/>
          </p:cNvSpPr>
          <p:nvPr>
            <p:ph type="sldImg"/>
          </p:nvPr>
        </p:nvSpPr>
        <p:spPr>
          <a:xfrm>
            <a:off x="1150938" y="692150"/>
            <a:ext cx="4556125" cy="3416300"/>
          </a:xfrm>
          <a:ln cap="flat"/>
        </p:spPr>
      </p:sp>
      <p:sp>
        <p:nvSpPr>
          <p:cNvPr id="16388"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altLang="en-US" b="1" i="1" dirty="0" smtClean="0"/>
              <a:t>LO4  </a:t>
            </a:r>
            <a:r>
              <a:rPr lang="en-CA" sz="1200" b="1" i="1" dirty="0" smtClean="0">
                <a:solidFill>
                  <a:schemeClr val="tx1"/>
                </a:solidFill>
              </a:rPr>
              <a:t>Discuss how appropriate control mechanisms contribute to high performance.</a:t>
            </a:r>
          </a:p>
          <a:p>
            <a:pPr marL="0" marR="0" indent="0" algn="l" defTabSz="914400" rtl="0" eaLnBrk="0" fontAlgn="base" latinLnBrk="0" hangingPunct="0">
              <a:lnSpc>
                <a:spcPct val="100000"/>
              </a:lnSpc>
              <a:spcBef>
                <a:spcPct val="30000"/>
              </a:spcBef>
              <a:spcAft>
                <a:spcPct val="0"/>
              </a:spcAft>
              <a:buClrTx/>
              <a:buSzTx/>
              <a:buFontTx/>
              <a:buNone/>
              <a:tabLst/>
              <a:defRPr/>
            </a:pPr>
            <a:endParaRPr lang="en-CA" sz="1200" b="1" kern="1200" dirty="0" smtClean="0">
              <a:solidFill>
                <a:schemeClr val="tx1"/>
              </a:solidFill>
              <a:effectLst/>
              <a:latin typeface="Times New Roman" pitchFamily="18" charset="0"/>
              <a:ea typeface="+mn-ea"/>
              <a:cs typeface="+mn-cs"/>
            </a:endParaRPr>
          </a:p>
          <a:p>
            <a:r>
              <a:rPr lang="en-CA" altLang="en-US" dirty="0" smtClean="0"/>
              <a:t>Control systems help managers adapt to change and uncertainty, discover irregularities and errors, reduce costs, increase productivity or add value, detect opportunities, deal with complexity, decentralize decision making and facilitate teamwork</a:t>
            </a:r>
            <a:endParaRPr lang="en-US" altLang="en-US" dirty="0" smtClean="0"/>
          </a:p>
        </p:txBody>
      </p:sp>
    </p:spTree>
    <p:extLst>
      <p:ext uri="{BB962C8B-B14F-4D97-AF65-F5344CB8AC3E}">
        <p14:creationId xmlns:p14="http://schemas.microsoft.com/office/powerpoint/2010/main" val="182979092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defRPr/>
            </a:pPr>
            <a:fld id="{157CD932-882A-498A-A2F2-79BC6CA8C8E9}" type="slidenum">
              <a:rPr lang="en-US" altLang="en-US" sz="1200" smtClean="0">
                <a:solidFill>
                  <a:schemeClr val="bg1"/>
                </a:solidFill>
              </a:rPr>
              <a:pPr>
                <a:defRPr/>
              </a:pPr>
              <a:t>30</a:t>
            </a:fld>
            <a:endParaRPr lang="en-US" altLang="en-US" sz="1200" smtClean="0">
              <a:solidFill>
                <a:schemeClr val="bg1"/>
              </a:solidFill>
            </a:endParaRPr>
          </a:p>
        </p:txBody>
      </p:sp>
      <p:sp>
        <p:nvSpPr>
          <p:cNvPr id="61443" name="Rectangle 2"/>
          <p:cNvSpPr>
            <a:spLocks noGrp="1" noRot="1" noChangeAspect="1" noChangeArrowheads="1" noTextEdit="1"/>
          </p:cNvSpPr>
          <p:nvPr>
            <p:ph type="sldImg"/>
          </p:nvPr>
        </p:nvSpPr>
        <p:spPr>
          <a:xfrm>
            <a:off x="1150938" y="692150"/>
            <a:ext cx="4556125" cy="3416300"/>
          </a:xfrm>
          <a:ln/>
        </p:spPr>
      </p:sp>
      <p:sp>
        <p:nvSpPr>
          <p:cNvPr id="61444"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sz="1200" b="1" i="1" kern="1200" dirty="0" smtClean="0">
                <a:solidFill>
                  <a:schemeClr val="tx1"/>
                </a:solidFill>
                <a:effectLst/>
                <a:latin typeface="Times New Roman" pitchFamily="18" charset="0"/>
                <a:ea typeface="+mn-ea"/>
                <a:cs typeface="+mn-cs"/>
              </a:rPr>
              <a:t>LO5 Explain how innovative and conservative cultures control managerial action in gaining a competitive advantage.</a:t>
            </a:r>
          </a:p>
          <a:p>
            <a:endParaRPr lang="en-US" altLang="en-US" dirty="0" smtClean="0"/>
          </a:p>
          <a:p>
            <a:r>
              <a:rPr lang="en-US" altLang="en-US" dirty="0" smtClean="0"/>
              <a:t>Text Table</a:t>
            </a:r>
            <a:r>
              <a:rPr lang="en-US" altLang="en-US" baseline="0" dirty="0" smtClean="0"/>
              <a:t> 11.2</a:t>
            </a:r>
            <a:r>
              <a:rPr lang="en-US" altLang="en-US" dirty="0" smtClean="0"/>
              <a:t> – How Culture Controls Managerial Functions</a:t>
            </a:r>
          </a:p>
        </p:txBody>
      </p:sp>
    </p:spTree>
    <p:extLst>
      <p:ext uri="{BB962C8B-B14F-4D97-AF65-F5344CB8AC3E}">
        <p14:creationId xmlns:p14="http://schemas.microsoft.com/office/powerpoint/2010/main" val="7288864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6"/>
          <p:cNvSpPr>
            <a:spLocks noChangeArrowheads="1"/>
          </p:cNvSpPr>
          <p:nvPr userDrawn="1"/>
        </p:nvSpPr>
        <p:spPr bwMode="auto">
          <a:xfrm>
            <a:off x="0" y="0"/>
            <a:ext cx="304800" cy="6858000"/>
          </a:xfrm>
          <a:prstGeom prst="rect">
            <a:avLst/>
          </a:prstGeom>
          <a:solidFill>
            <a:srgbClr val="7030A0"/>
          </a:solidFill>
          <a:ln>
            <a:noFill/>
          </a:ln>
          <a:extLst>
            <a:ext uri="{91240B29-F687-4F45-9708-019B960494DF}">
              <a14:hiddenLine xmlns:a14="http://schemas.microsoft.com/office/drawing/2010/main" w="12700" algn="ctr">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CA" altLang="en-US" sz="1800" smtClean="0">
              <a:solidFill>
                <a:srgbClr val="000000"/>
              </a:solidFill>
            </a:endParaRPr>
          </a:p>
        </p:txBody>
      </p:sp>
      <p:sp>
        <p:nvSpPr>
          <p:cNvPr id="2" name="Title 1"/>
          <p:cNvSpPr>
            <a:spLocks noGrp="1"/>
          </p:cNvSpPr>
          <p:nvPr>
            <p:ph type="title"/>
          </p:nvPr>
        </p:nvSpPr>
        <p:spPr>
          <a:xfrm>
            <a:off x="434975" y="152400"/>
            <a:ext cx="8229600" cy="1143000"/>
          </a:xfrm>
        </p:spPr>
        <p:txBody>
          <a:bodyPr/>
          <a:lstStyle>
            <a:lvl1pPr>
              <a:defRPr>
                <a:solidFill>
                  <a:srgbClr val="7030A0"/>
                </a:solidFill>
                <a:latin typeface="Times New Roman" pitchFamily="18" charset="0"/>
                <a:cs typeface="Times New Roman"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609600" y="1755912"/>
            <a:ext cx="8229600" cy="4525963"/>
          </a:xfrm>
        </p:spPr>
        <p:txBody>
          <a:bodyPr/>
          <a:lstStyle>
            <a:lvl1pPr>
              <a:defRPr>
                <a:solidFill>
                  <a:srgbClr val="0070C0"/>
                </a:solidFill>
                <a:latin typeface="Times New Roman" pitchFamily="18" charset="0"/>
                <a:cs typeface="Times New Roman" pitchFamily="18" charset="0"/>
              </a:defRPr>
            </a:lvl1pPr>
            <a:lvl2pPr>
              <a:defRPr>
                <a:solidFill>
                  <a:srgbClr val="0070C0"/>
                </a:solidFill>
                <a:latin typeface="Times New Roman" pitchFamily="18" charset="0"/>
                <a:cs typeface="Times New Roman" pitchFamily="18" charset="0"/>
              </a:defRPr>
            </a:lvl2pPr>
            <a:lvl3pPr>
              <a:defRPr>
                <a:solidFill>
                  <a:srgbClr val="0070C0"/>
                </a:solidFill>
                <a:latin typeface="Times New Roman" pitchFamily="18" charset="0"/>
                <a:cs typeface="Times New Roman" pitchFamily="18" charset="0"/>
              </a:defRPr>
            </a:lvl3pPr>
            <a:lvl4pPr>
              <a:defRPr>
                <a:solidFill>
                  <a:srgbClr val="0070C0"/>
                </a:solidFill>
                <a:latin typeface="Times New Roman" pitchFamily="18" charset="0"/>
                <a:cs typeface="Times New Roman" pitchFamily="18" charset="0"/>
              </a:defRPr>
            </a:lvl4pPr>
            <a:lvl5pPr>
              <a:defRPr>
                <a:solidFill>
                  <a:srgbClr val="0070C0"/>
                </a:solidFill>
                <a:latin typeface="Times New Roman" pitchFamily="18" charset="0"/>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24129002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3"/>
          <p:cNvSpPr>
            <a:spLocks noChangeArrowheads="1"/>
          </p:cNvSpPr>
          <p:nvPr userDrawn="1"/>
        </p:nvSpPr>
        <p:spPr bwMode="auto">
          <a:xfrm>
            <a:off x="-11113" y="0"/>
            <a:ext cx="9144001" cy="609600"/>
          </a:xfrm>
          <a:prstGeom prst="rect">
            <a:avLst/>
          </a:prstGeom>
          <a:solidFill>
            <a:srgbClr val="7030A0"/>
          </a:solidFill>
          <a:ln w="12700" algn="ctr">
            <a:solidFill>
              <a:schemeClr val="tx1"/>
            </a:solidFill>
            <a:round/>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2200" b="1" i="1" smtClean="0">
                <a:solidFill>
                  <a:srgbClr val="FFFFFF"/>
                </a:solidFill>
              </a:rPr>
              <a:t>ESSENTIALS OF CONTEMPORARY MANAGEMENT</a:t>
            </a:r>
          </a:p>
        </p:txBody>
      </p:sp>
      <p:sp>
        <p:nvSpPr>
          <p:cNvPr id="5" name="Rectangle 4"/>
          <p:cNvSpPr>
            <a:spLocks noChangeArrowheads="1"/>
          </p:cNvSpPr>
          <p:nvPr userDrawn="1"/>
        </p:nvSpPr>
        <p:spPr bwMode="auto">
          <a:xfrm>
            <a:off x="-11113" y="476250"/>
            <a:ext cx="1676401" cy="304800"/>
          </a:xfrm>
          <a:prstGeom prst="rect">
            <a:avLst/>
          </a:prstGeom>
          <a:solidFill>
            <a:srgbClr val="FF0000"/>
          </a:solidFill>
          <a:ln w="12700" algn="ctr">
            <a:solidFill>
              <a:srgbClr val="FF0000"/>
            </a:solidFill>
            <a:round/>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1600" b="1" smtClean="0">
                <a:solidFill>
                  <a:srgbClr val="FFFFFF"/>
                </a:solidFill>
              </a:rPr>
              <a:t>FIFTH EDITION</a:t>
            </a:r>
          </a:p>
        </p:txBody>
      </p:sp>
      <p:sp>
        <p:nvSpPr>
          <p:cNvPr id="2" name="Title 1"/>
          <p:cNvSpPr>
            <a:spLocks noGrp="1"/>
          </p:cNvSpPr>
          <p:nvPr>
            <p:ph type="title"/>
          </p:nvPr>
        </p:nvSpPr>
        <p:spPr>
          <a:xfrm>
            <a:off x="493643" y="914400"/>
            <a:ext cx="8229600" cy="1143000"/>
          </a:xfrm>
        </p:spPr>
        <p:txBody>
          <a:bodyPr/>
          <a:lstStyle>
            <a:lvl1pPr>
              <a:defRPr sz="3600">
                <a:solidFill>
                  <a:srgbClr val="7030A0"/>
                </a:solidFill>
                <a:latin typeface="Times New Roman" pitchFamily="18" charset="0"/>
                <a:cs typeface="Times New Roman"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530086" y="2667000"/>
            <a:ext cx="8229600" cy="4525963"/>
          </a:xfrm>
        </p:spPr>
        <p:txBody>
          <a:bodyPr/>
          <a:lstStyle>
            <a:lvl1pPr>
              <a:defRPr>
                <a:solidFill>
                  <a:srgbClr val="0070C0"/>
                </a:solidFill>
                <a:latin typeface="Times New Roman" pitchFamily="18" charset="0"/>
                <a:cs typeface="Times New Roman" pitchFamily="18" charset="0"/>
              </a:defRPr>
            </a:lvl1pPr>
            <a:lvl2pPr>
              <a:defRPr>
                <a:solidFill>
                  <a:srgbClr val="0070C0"/>
                </a:solidFill>
                <a:latin typeface="Times New Roman" pitchFamily="18" charset="0"/>
                <a:cs typeface="Times New Roman" pitchFamily="18" charset="0"/>
              </a:defRPr>
            </a:lvl2pPr>
            <a:lvl3pPr>
              <a:defRPr>
                <a:solidFill>
                  <a:srgbClr val="0070C0"/>
                </a:solidFill>
                <a:latin typeface="Times New Roman" pitchFamily="18" charset="0"/>
                <a:cs typeface="Times New Roman" pitchFamily="18" charset="0"/>
              </a:defRPr>
            </a:lvl3pPr>
            <a:lvl4pPr>
              <a:defRPr>
                <a:solidFill>
                  <a:srgbClr val="0070C0"/>
                </a:solidFill>
                <a:latin typeface="Times New Roman" pitchFamily="18" charset="0"/>
                <a:cs typeface="Times New Roman" pitchFamily="18" charset="0"/>
              </a:defRPr>
            </a:lvl4pPr>
            <a:lvl5pPr>
              <a:defRPr>
                <a:solidFill>
                  <a:srgbClr val="0070C0"/>
                </a:solidFill>
                <a:latin typeface="Times New Roman" pitchFamily="18" charset="0"/>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Rectangle 2"/>
          <p:cNvSpPr>
            <a:spLocks noGrp="1" noChangeArrowheads="1"/>
          </p:cNvSpPr>
          <p:nvPr>
            <p:ph type="ftr" sz="quarter" idx="10"/>
          </p:nvPr>
        </p:nvSpPr>
        <p:spPr>
          <a:xfrm>
            <a:off x="-2362200" y="6402388"/>
            <a:ext cx="8207375" cy="476250"/>
          </a:xfrm>
        </p:spPr>
        <p:txBody>
          <a:bodyPr/>
          <a:lstStyle>
            <a:lvl1pPr>
              <a:defRPr dirty="0" smtClean="0"/>
            </a:lvl1pPr>
          </a:lstStyle>
          <a:p>
            <a:pPr>
              <a:defRPr/>
            </a:pPr>
            <a:r>
              <a:rPr lang="en-CA"/>
              <a:t>Copyright (c) 2016 McGraw-Hill Education Limited</a:t>
            </a:r>
          </a:p>
        </p:txBody>
      </p:sp>
    </p:spTree>
    <p:extLst>
      <p:ext uri="{BB962C8B-B14F-4D97-AF65-F5344CB8AC3E}">
        <p14:creationId xmlns:p14="http://schemas.microsoft.com/office/powerpoint/2010/main" val="19379619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3"/>
          <p:cNvSpPr>
            <a:spLocks noChangeArrowheads="1"/>
          </p:cNvSpPr>
          <p:nvPr userDrawn="1"/>
        </p:nvSpPr>
        <p:spPr bwMode="auto">
          <a:xfrm>
            <a:off x="-11113" y="-46038"/>
            <a:ext cx="9155113" cy="609601"/>
          </a:xfrm>
          <a:prstGeom prst="rect">
            <a:avLst/>
          </a:prstGeom>
          <a:solidFill>
            <a:srgbClr val="B4E4FA"/>
          </a:solidFill>
          <a:ln w="12700" algn="ctr">
            <a:solidFill>
              <a:schemeClr val="bg1"/>
            </a:solidFill>
            <a:round/>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2800" dirty="0" smtClean="0">
                <a:ln w="0"/>
                <a:solidFill>
                  <a:srgbClr val="FF0000"/>
                </a:solidFill>
                <a:latin typeface="Arial Narrow" panose="020B0606020202030204" pitchFamily="34" charset="0"/>
              </a:rPr>
              <a:t>ESSENTIALS</a:t>
            </a:r>
            <a:r>
              <a:rPr lang="en-CA" altLang="en-US" sz="2800" dirty="0" smtClean="0">
                <a:solidFill>
                  <a:srgbClr val="FFFFFF"/>
                </a:solidFill>
                <a:latin typeface="Arial Narrow" panose="020B0606020202030204" pitchFamily="34" charset="0"/>
              </a:rPr>
              <a:t> </a:t>
            </a:r>
            <a:r>
              <a:rPr lang="en-CA" altLang="en-US" sz="2800" dirty="0" smtClean="0">
                <a:solidFill>
                  <a:srgbClr val="FF0000"/>
                </a:solidFill>
                <a:latin typeface="Arial Narrow" panose="020B0606020202030204" pitchFamily="34" charset="0"/>
              </a:rPr>
              <a:t>OF</a:t>
            </a:r>
            <a:r>
              <a:rPr lang="en-CA" altLang="en-US" sz="2800" dirty="0" smtClean="0">
                <a:solidFill>
                  <a:srgbClr val="FFFFFF"/>
                </a:solidFill>
                <a:latin typeface="Arial Narrow" panose="020B0606020202030204" pitchFamily="34" charset="0"/>
              </a:rPr>
              <a:t> </a:t>
            </a:r>
            <a:r>
              <a:rPr lang="en-CA" altLang="en-US" sz="2800" dirty="0" smtClean="0">
                <a:solidFill>
                  <a:srgbClr val="0070C0"/>
                </a:solidFill>
                <a:latin typeface="Arial Narrow" panose="020B0606020202030204" pitchFamily="34" charset="0"/>
              </a:rPr>
              <a:t>CONTEMPORARY</a:t>
            </a:r>
            <a:r>
              <a:rPr lang="en-CA" altLang="en-US" sz="2800" dirty="0" smtClean="0">
                <a:solidFill>
                  <a:srgbClr val="FFFFFF"/>
                </a:solidFill>
                <a:latin typeface="Arial Narrow" panose="020B0606020202030204" pitchFamily="34" charset="0"/>
              </a:rPr>
              <a:t> </a:t>
            </a:r>
            <a:r>
              <a:rPr lang="en-CA" altLang="en-US" sz="2800" dirty="0" smtClean="0">
                <a:solidFill>
                  <a:srgbClr val="92D050"/>
                </a:solidFill>
                <a:latin typeface="Arial Narrow" panose="020B0606020202030204" pitchFamily="34" charset="0"/>
              </a:rPr>
              <a:t>MANAGEMENT</a:t>
            </a:r>
          </a:p>
        </p:txBody>
      </p:sp>
      <p:sp>
        <p:nvSpPr>
          <p:cNvPr id="5" name="Rectangle 4"/>
          <p:cNvSpPr>
            <a:spLocks noChangeArrowheads="1"/>
          </p:cNvSpPr>
          <p:nvPr userDrawn="1"/>
        </p:nvSpPr>
        <p:spPr bwMode="auto">
          <a:xfrm>
            <a:off x="0" y="563563"/>
            <a:ext cx="2362200" cy="350837"/>
          </a:xfrm>
          <a:prstGeom prst="rect">
            <a:avLst/>
          </a:prstGeom>
          <a:solidFill>
            <a:srgbClr val="FF0000"/>
          </a:solidFill>
          <a:ln w="12700" algn="ctr">
            <a:solidFill>
              <a:srgbClr val="FF0000"/>
            </a:solidFill>
            <a:round/>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1600" b="1" dirty="0" smtClean="0">
                <a:solidFill>
                  <a:srgbClr val="FFFFFF"/>
                </a:solidFill>
              </a:rPr>
              <a:t>Fifth Canadian Edition</a:t>
            </a:r>
          </a:p>
        </p:txBody>
      </p:sp>
      <p:pic>
        <p:nvPicPr>
          <p:cNvPr id="6" name="Picture 7"/>
          <p:cNvPicPr>
            <a:picLocks noChangeAspect="1"/>
          </p:cNvPicPr>
          <p:nvPr userDrawn="1"/>
        </p:nvPicPr>
        <p:blipFill>
          <a:blip r:embed="rId2">
            <a:extLst>
              <a:ext uri="{28A0092B-C50C-407E-A947-70E740481C1C}">
                <a14:useLocalDpi xmlns:a14="http://schemas.microsoft.com/office/drawing/2010/main" val="0"/>
              </a:ext>
            </a:extLst>
          </a:blip>
          <a:srcRect t="39693"/>
          <a:stretch>
            <a:fillRect/>
          </a:stretch>
        </p:blipFill>
        <p:spPr bwMode="auto">
          <a:xfrm>
            <a:off x="7543800" y="-44450"/>
            <a:ext cx="1590675" cy="124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93643" y="914400"/>
            <a:ext cx="8229600" cy="1143000"/>
          </a:xfrm>
        </p:spPr>
        <p:txBody>
          <a:bodyPr/>
          <a:lstStyle>
            <a:lvl1pPr>
              <a:defRPr sz="4000">
                <a:solidFill>
                  <a:schemeClr val="tx1"/>
                </a:solidFill>
                <a:latin typeface="Times New Roman" pitchFamily="18" charset="0"/>
                <a:cs typeface="Times New Roman"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530086" y="2667001"/>
            <a:ext cx="8229600" cy="2952750"/>
          </a:xfrm>
        </p:spPr>
        <p:txBody>
          <a:bodyPr/>
          <a:lstStyle>
            <a:lvl1pPr>
              <a:defRPr sz="2400">
                <a:solidFill>
                  <a:schemeClr val="tx1"/>
                </a:solidFill>
                <a:latin typeface="Times New Roman" pitchFamily="18" charset="0"/>
                <a:cs typeface="Times New Roman" pitchFamily="18" charset="0"/>
              </a:defRPr>
            </a:lvl1pPr>
            <a:lvl2pPr marL="742950" indent="-285750">
              <a:buFont typeface="Wingdings" panose="05000000000000000000" pitchFamily="2" charset="2"/>
              <a:buChar char="Ø"/>
              <a:defRPr sz="2000">
                <a:solidFill>
                  <a:schemeClr val="tx1"/>
                </a:solidFill>
                <a:latin typeface="Times New Roman" pitchFamily="18" charset="0"/>
                <a:cs typeface="Times New Roman" pitchFamily="18" charset="0"/>
              </a:defRPr>
            </a:lvl2pPr>
            <a:lvl3pPr>
              <a:defRPr>
                <a:solidFill>
                  <a:schemeClr val="tx1"/>
                </a:solidFill>
                <a:latin typeface="Times New Roman" pitchFamily="18" charset="0"/>
                <a:cs typeface="Times New Roman" pitchFamily="18" charset="0"/>
              </a:defRPr>
            </a:lvl3pPr>
            <a:lvl4pPr>
              <a:defRPr>
                <a:solidFill>
                  <a:schemeClr val="tx1"/>
                </a:solidFill>
                <a:latin typeface="Times New Roman" pitchFamily="18" charset="0"/>
                <a:cs typeface="Times New Roman" pitchFamily="18" charset="0"/>
              </a:defRPr>
            </a:lvl4pPr>
            <a:lvl5pPr>
              <a:defRPr>
                <a:solidFill>
                  <a:schemeClr val="tx1"/>
                </a:solidFill>
                <a:latin typeface="Times New Roman" pitchFamily="18" charset="0"/>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043685733"/>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D9D9D9">
            <a:alpha val="34901"/>
          </a:srgbClr>
        </a:solidFill>
        <a:effectLst/>
      </p:bgPr>
    </p:bg>
    <p:spTree>
      <p:nvGrpSpPr>
        <p:cNvPr id="1" name=""/>
        <p:cNvGrpSpPr/>
        <p:nvPr/>
      </p:nvGrpSpPr>
      <p:grpSpPr>
        <a:xfrm>
          <a:off x="0" y="0"/>
          <a:ext cx="0" cy="0"/>
          <a:chOff x="0" y="0"/>
          <a:chExt cx="0" cy="0"/>
        </a:xfrm>
      </p:grpSpPr>
      <p:sp>
        <p:nvSpPr>
          <p:cNvPr id="1027" name="Text Box 3"/>
          <p:cNvSpPr txBox="1">
            <a:spLocks noChangeArrowheads="1"/>
          </p:cNvSpPr>
          <p:nvPr/>
        </p:nvSpPr>
        <p:spPr bwMode="auto">
          <a:xfrm>
            <a:off x="304800" y="6400800"/>
            <a:ext cx="8569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1000" dirty="0" smtClean="0">
                <a:solidFill>
                  <a:srgbClr val="7F7F7F"/>
                </a:solidFill>
                <a:latin typeface="Times New Roman" panose="02020603050405020304" pitchFamily="18" charset="0"/>
                <a:cs typeface="Times New Roman" panose="02020603050405020304" pitchFamily="18" charset="0"/>
              </a:rPr>
              <a:t>Copyright </a:t>
            </a:r>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2016 The McGraw-Hill Companies Inc. 					                                                  13- </a:t>
            </a:r>
            <a:fld id="{D8FFCCEC-42CC-432D-A34D-81B36CF158EC}" type="slidenum">
              <a:rPr lang="en-CA" altLang="en-US" sz="100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pPr eaLnBrk="1" hangingPunct="1">
                <a:defRPr/>
              </a:pPr>
              <a:t>‹#›</a:t>
            </a:fld>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					</a:t>
            </a:r>
          </a:p>
        </p:txBody>
      </p:sp>
      <p:sp>
        <p:nvSpPr>
          <p:cNvPr id="2" name="Rectangle 5"/>
          <p:cNvSpPr>
            <a:spLocks noGrp="1" noChangeArrowheads="1"/>
          </p:cNvSpPr>
          <p:nvPr>
            <p:ph type="title"/>
          </p:nvPr>
        </p:nvSpPr>
        <p:spPr bwMode="auto">
          <a:xfrm>
            <a:off x="457200" y="30480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CA" altLang="en-US" smtClean="0"/>
              <a:t>Click to edit Master title style</a:t>
            </a:r>
          </a:p>
        </p:txBody>
      </p:sp>
      <p:sp>
        <p:nvSpPr>
          <p:cNvPr id="1028" name="Rectangle 6"/>
          <p:cNvSpPr>
            <a:spLocks noGrp="1" noChangeArrowheads="1"/>
          </p:cNvSpPr>
          <p:nvPr>
            <p:ph type="body" idx="1"/>
          </p:nvPr>
        </p:nvSpPr>
        <p:spPr bwMode="auto">
          <a:xfrm>
            <a:off x="474663" y="17526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CA" altLang="en-US" smtClean="0"/>
              <a:t>Click to edit Master text styles</a:t>
            </a:r>
          </a:p>
          <a:p>
            <a:pPr lvl="1"/>
            <a:r>
              <a:rPr lang="en-CA" altLang="en-US" smtClean="0"/>
              <a:t>Second level</a:t>
            </a:r>
          </a:p>
          <a:p>
            <a:pPr lvl="2"/>
            <a:r>
              <a:rPr lang="en-CA" altLang="en-US" smtClean="0"/>
              <a:t>Third level</a:t>
            </a:r>
          </a:p>
          <a:p>
            <a:pPr lvl="3"/>
            <a:r>
              <a:rPr lang="en-CA" altLang="en-US" smtClean="0"/>
              <a:t>Fourth level</a:t>
            </a:r>
          </a:p>
          <a:p>
            <a:pPr lvl="4"/>
            <a:r>
              <a:rPr lang="en-CA" altLang="en-US" smtClean="0"/>
              <a:t>Fifth level</a:t>
            </a:r>
          </a:p>
        </p:txBody>
      </p:sp>
      <p:sp>
        <p:nvSpPr>
          <p:cNvPr id="1030" name="Rectangle 1"/>
          <p:cNvSpPr>
            <a:spLocks noChangeArrowheads="1"/>
          </p:cNvSpPr>
          <p:nvPr userDrawn="1"/>
        </p:nvSpPr>
        <p:spPr bwMode="auto">
          <a:xfrm>
            <a:off x="0" y="0"/>
            <a:ext cx="9144000" cy="1447800"/>
          </a:xfrm>
          <a:prstGeom prst="rect">
            <a:avLst/>
          </a:prstGeom>
          <a:solidFill>
            <a:srgbClr val="C9A6E4">
              <a:alpha val="25098"/>
            </a:srgbClr>
          </a:solidFill>
          <a:ln>
            <a:noFill/>
          </a:ln>
          <a:extLst>
            <a:ext uri="{91240B29-F687-4F45-9708-019B960494DF}">
              <a14:hiddenLine xmlns:a14="http://schemas.microsoft.com/office/drawing/2010/main" w="12700" algn="ctr">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CA" altLang="en-US" sz="1800"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750" r:id="rId1"/>
  </p:sldLayoutIdLst>
  <p:hf sldNum="0" hdr="0" ftr="0" dt="0"/>
  <p:txStyles>
    <p:titleStyle>
      <a:lvl1pPr algn="ctr" rtl="0" eaLnBrk="0" fontAlgn="base" hangingPunct="0">
        <a:spcBef>
          <a:spcPct val="0"/>
        </a:spcBef>
        <a:spcAft>
          <a:spcPct val="0"/>
        </a:spcAft>
        <a:defRPr sz="4400">
          <a:solidFill>
            <a:srgbClr val="7030A0"/>
          </a:solidFill>
          <a:latin typeface="Times New Roman" pitchFamily="18" charset="0"/>
          <a:ea typeface="+mj-ea"/>
          <a:cs typeface="Times New Roman" pitchFamily="18" charset="0"/>
        </a:defRPr>
      </a:lvl1pPr>
      <a:lvl2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2pPr>
      <a:lvl3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3pPr>
      <a:lvl4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4pPr>
      <a:lvl5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5pPr>
      <a:lvl6pPr marL="457200" algn="ctr" rtl="0" fontAlgn="base">
        <a:spcBef>
          <a:spcPct val="0"/>
        </a:spcBef>
        <a:spcAft>
          <a:spcPct val="0"/>
        </a:spcAft>
        <a:defRPr sz="4400">
          <a:solidFill>
            <a:srgbClr val="990000"/>
          </a:solidFill>
          <a:latin typeface="Arial" charset="0"/>
          <a:cs typeface="Arial" charset="0"/>
        </a:defRPr>
      </a:lvl6pPr>
      <a:lvl7pPr marL="914400" algn="ctr" rtl="0" fontAlgn="base">
        <a:spcBef>
          <a:spcPct val="0"/>
        </a:spcBef>
        <a:spcAft>
          <a:spcPct val="0"/>
        </a:spcAft>
        <a:defRPr sz="4400">
          <a:solidFill>
            <a:srgbClr val="990000"/>
          </a:solidFill>
          <a:latin typeface="Arial" charset="0"/>
          <a:cs typeface="Arial" charset="0"/>
        </a:defRPr>
      </a:lvl7pPr>
      <a:lvl8pPr marL="1371600" algn="ctr" rtl="0" fontAlgn="base">
        <a:spcBef>
          <a:spcPct val="0"/>
        </a:spcBef>
        <a:spcAft>
          <a:spcPct val="0"/>
        </a:spcAft>
        <a:defRPr sz="4400">
          <a:solidFill>
            <a:srgbClr val="990000"/>
          </a:solidFill>
          <a:latin typeface="Arial" charset="0"/>
          <a:cs typeface="Arial" charset="0"/>
        </a:defRPr>
      </a:lvl8pPr>
      <a:lvl9pPr marL="1828800" algn="ctr" rtl="0" fontAlgn="base">
        <a:spcBef>
          <a:spcPct val="0"/>
        </a:spcBef>
        <a:spcAft>
          <a:spcPct val="0"/>
        </a:spcAft>
        <a:defRPr sz="4400">
          <a:solidFill>
            <a:srgbClr val="990000"/>
          </a:solidFill>
          <a:latin typeface="Arial" charset="0"/>
          <a:cs typeface="Arial" charset="0"/>
        </a:defRPr>
      </a:lvl9pPr>
    </p:titleStyle>
    <p:bodyStyle>
      <a:lvl1pPr marL="342900" indent="-342900" algn="l" rtl="0" eaLnBrk="0" fontAlgn="base" hangingPunct="0">
        <a:spcBef>
          <a:spcPct val="20000"/>
        </a:spcBef>
        <a:spcAft>
          <a:spcPct val="0"/>
        </a:spcAft>
        <a:buChar char="•"/>
        <a:defRPr sz="2400">
          <a:solidFill>
            <a:srgbClr val="0070C0"/>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Font typeface="Wingdings" panose="05000000000000000000" pitchFamily="2" charset="2"/>
        <a:buChar char="Ø"/>
        <a:defRPr sz="2000">
          <a:solidFill>
            <a:srgbClr val="0070C0"/>
          </a:solidFill>
          <a:latin typeface="Times New Roman" pitchFamily="18" charset="0"/>
          <a:cs typeface="Times New Roman" pitchFamily="18" charset="0"/>
        </a:defRPr>
      </a:lvl2pPr>
      <a:lvl3pPr marL="1143000" indent="-228600" algn="l" rtl="0" eaLnBrk="0" fontAlgn="base" hangingPunct="0">
        <a:spcBef>
          <a:spcPct val="20000"/>
        </a:spcBef>
        <a:spcAft>
          <a:spcPct val="0"/>
        </a:spcAft>
        <a:buChar char="•"/>
        <a:defRPr sz="2400">
          <a:solidFill>
            <a:srgbClr val="0070C0"/>
          </a:solidFill>
          <a:latin typeface="Times New Roman" pitchFamily="18" charset="0"/>
          <a:cs typeface="Times New Roman" pitchFamily="18" charset="0"/>
        </a:defRPr>
      </a:lvl3pPr>
      <a:lvl4pPr marL="16002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4pPr>
      <a:lvl5pPr marL="20574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94210" name="Rectangle 2"/>
          <p:cNvSpPr>
            <a:spLocks noGrp="1" noChangeArrowheads="1"/>
          </p:cNvSpPr>
          <p:nvPr>
            <p:ph type="ftr" sz="quarter" idx="3"/>
          </p:nvPr>
        </p:nvSpPr>
        <p:spPr bwMode="auto">
          <a:xfrm>
            <a:off x="457200" y="5622925"/>
            <a:ext cx="8207375"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smtClean="0">
                <a:solidFill>
                  <a:srgbClr val="000000"/>
                </a:solidFill>
                <a:latin typeface="Times New Roman" pitchFamily="18" charset="0"/>
                <a:cs typeface="Arial" charset="0"/>
              </a:defRPr>
            </a:lvl1pPr>
          </a:lstStyle>
          <a:p>
            <a:pPr>
              <a:defRPr/>
            </a:pPr>
            <a:r>
              <a:rPr lang="en-CA"/>
              <a:t>Copyright (c) 2016 McGraw-Hill Education Limited</a:t>
            </a:r>
          </a:p>
        </p:txBody>
      </p:sp>
      <p:sp>
        <p:nvSpPr>
          <p:cNvPr id="1027" name="Text Box 3"/>
          <p:cNvSpPr txBox="1">
            <a:spLocks noChangeArrowheads="1"/>
          </p:cNvSpPr>
          <p:nvPr/>
        </p:nvSpPr>
        <p:spPr bwMode="auto">
          <a:xfrm>
            <a:off x="287338" y="6457950"/>
            <a:ext cx="8569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1000" dirty="0" smtClean="0">
                <a:solidFill>
                  <a:srgbClr val="7F7F7F"/>
                </a:solidFill>
                <a:latin typeface="Times New Roman" panose="02020603050405020304" pitchFamily="18" charset="0"/>
                <a:cs typeface="Times New Roman" panose="02020603050405020304" pitchFamily="18" charset="0"/>
              </a:rPr>
              <a:t>Copyright </a:t>
            </a:r>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2016   McGraw-Hill Education Limited				                                                                                13- </a:t>
            </a:r>
            <a:fld id="{91679538-4AAB-492C-A9D3-B828EF267B08}" type="slidenum">
              <a:rPr lang="en-CA" altLang="en-US" sz="100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pPr eaLnBrk="1" hangingPunct="1">
                <a:defRPr/>
              </a:pPr>
              <a:t>‹#›</a:t>
            </a:fld>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					 </a:t>
            </a:r>
          </a:p>
        </p:txBody>
      </p:sp>
      <p:sp>
        <p:nvSpPr>
          <p:cNvPr id="2052" name="Rectangle 5"/>
          <p:cNvSpPr>
            <a:spLocks noGrp="1" noChangeArrowheads="1"/>
          </p:cNvSpPr>
          <p:nvPr>
            <p:ph type="title"/>
          </p:nvPr>
        </p:nvSpPr>
        <p:spPr bwMode="auto">
          <a:xfrm>
            <a:off x="457200" y="30480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CA" altLang="en-US" smtClean="0"/>
              <a:t>Click to edit Master title style</a:t>
            </a:r>
          </a:p>
        </p:txBody>
      </p:sp>
      <p:sp>
        <p:nvSpPr>
          <p:cNvPr id="2053" name="Rectangle 6"/>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CA" altLang="en-US" smtClean="0"/>
              <a:t>Click to edit Master text styles</a:t>
            </a:r>
          </a:p>
          <a:p>
            <a:pPr lvl="1"/>
            <a:r>
              <a:rPr lang="en-CA" altLang="en-US" smtClean="0"/>
              <a:t>Second level</a:t>
            </a:r>
          </a:p>
          <a:p>
            <a:pPr lvl="2"/>
            <a:r>
              <a:rPr lang="en-CA" altLang="en-US" smtClean="0"/>
              <a:t>Third level</a:t>
            </a:r>
          </a:p>
          <a:p>
            <a:pPr lvl="3"/>
            <a:r>
              <a:rPr lang="en-CA" altLang="en-US" smtClean="0"/>
              <a:t>Fourth level</a:t>
            </a:r>
          </a:p>
          <a:p>
            <a:pPr lvl="4"/>
            <a:r>
              <a:rPr lang="en-CA" altLang="en-US" smtClean="0"/>
              <a:t>Fifth level</a:t>
            </a:r>
          </a:p>
        </p:txBody>
      </p:sp>
      <p:sp>
        <p:nvSpPr>
          <p:cNvPr id="1030" name="Rectangle 1"/>
          <p:cNvSpPr>
            <a:spLocks noChangeArrowheads="1"/>
          </p:cNvSpPr>
          <p:nvPr userDrawn="1"/>
        </p:nvSpPr>
        <p:spPr bwMode="auto">
          <a:xfrm>
            <a:off x="0" y="0"/>
            <a:ext cx="9144000" cy="1447800"/>
          </a:xfrm>
          <a:prstGeom prst="rect">
            <a:avLst/>
          </a:prstGeom>
          <a:solidFill>
            <a:schemeClr val="bg1">
              <a:alpha val="25098"/>
            </a:schemeClr>
          </a:solidFill>
          <a:ln>
            <a:noFill/>
          </a:ln>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CA" altLang="en-US" sz="1800"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751" r:id="rId1"/>
  </p:sldLayoutIdLst>
  <p:hf sldNum="0" hdr="0" ftr="0" dt="0"/>
  <p:txStyles>
    <p:titleStyle>
      <a:lvl1pPr algn="ctr" rtl="0" eaLnBrk="0" fontAlgn="base" hangingPunct="0">
        <a:spcBef>
          <a:spcPct val="0"/>
        </a:spcBef>
        <a:spcAft>
          <a:spcPct val="0"/>
        </a:spcAft>
        <a:defRPr sz="4400">
          <a:solidFill>
            <a:srgbClr val="7030A0"/>
          </a:solidFill>
          <a:latin typeface="Times New Roman" pitchFamily="18" charset="0"/>
          <a:ea typeface="+mj-ea"/>
          <a:cs typeface="Times New Roman" pitchFamily="18" charset="0"/>
        </a:defRPr>
      </a:lvl1pPr>
      <a:lvl2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2pPr>
      <a:lvl3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3pPr>
      <a:lvl4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4pPr>
      <a:lvl5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5pPr>
      <a:lvl6pPr marL="457200" algn="ctr" rtl="0" fontAlgn="base">
        <a:spcBef>
          <a:spcPct val="0"/>
        </a:spcBef>
        <a:spcAft>
          <a:spcPct val="0"/>
        </a:spcAft>
        <a:defRPr sz="4400">
          <a:solidFill>
            <a:srgbClr val="990000"/>
          </a:solidFill>
          <a:latin typeface="Arial" charset="0"/>
          <a:cs typeface="Arial" charset="0"/>
        </a:defRPr>
      </a:lvl6pPr>
      <a:lvl7pPr marL="914400" algn="ctr" rtl="0" fontAlgn="base">
        <a:spcBef>
          <a:spcPct val="0"/>
        </a:spcBef>
        <a:spcAft>
          <a:spcPct val="0"/>
        </a:spcAft>
        <a:defRPr sz="4400">
          <a:solidFill>
            <a:srgbClr val="990000"/>
          </a:solidFill>
          <a:latin typeface="Arial" charset="0"/>
          <a:cs typeface="Arial" charset="0"/>
        </a:defRPr>
      </a:lvl7pPr>
      <a:lvl8pPr marL="1371600" algn="ctr" rtl="0" fontAlgn="base">
        <a:spcBef>
          <a:spcPct val="0"/>
        </a:spcBef>
        <a:spcAft>
          <a:spcPct val="0"/>
        </a:spcAft>
        <a:defRPr sz="4400">
          <a:solidFill>
            <a:srgbClr val="990000"/>
          </a:solidFill>
          <a:latin typeface="Arial" charset="0"/>
          <a:cs typeface="Arial" charset="0"/>
        </a:defRPr>
      </a:lvl8pPr>
      <a:lvl9pPr marL="1828800" algn="ctr" rtl="0" fontAlgn="base">
        <a:spcBef>
          <a:spcPct val="0"/>
        </a:spcBef>
        <a:spcAft>
          <a:spcPct val="0"/>
        </a:spcAft>
        <a:defRPr sz="4400">
          <a:solidFill>
            <a:srgbClr val="990000"/>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rgbClr val="0070C0"/>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Char char="–"/>
        <a:defRPr sz="2800">
          <a:solidFill>
            <a:srgbClr val="0070C0"/>
          </a:solidFill>
          <a:latin typeface="Times New Roman" pitchFamily="18" charset="0"/>
          <a:cs typeface="Times New Roman" pitchFamily="18" charset="0"/>
        </a:defRPr>
      </a:lvl2pPr>
      <a:lvl3pPr marL="1143000" indent="-228600" algn="l" rtl="0" eaLnBrk="0" fontAlgn="base" hangingPunct="0">
        <a:spcBef>
          <a:spcPct val="20000"/>
        </a:spcBef>
        <a:spcAft>
          <a:spcPct val="0"/>
        </a:spcAft>
        <a:buChar char="•"/>
        <a:defRPr sz="2400">
          <a:solidFill>
            <a:srgbClr val="0070C0"/>
          </a:solidFill>
          <a:latin typeface="Times New Roman" pitchFamily="18" charset="0"/>
          <a:cs typeface="Times New Roman" pitchFamily="18" charset="0"/>
        </a:defRPr>
      </a:lvl3pPr>
      <a:lvl4pPr marL="16002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4pPr>
      <a:lvl5pPr marL="20574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7" name="Text Box 3"/>
          <p:cNvSpPr txBox="1">
            <a:spLocks noChangeArrowheads="1"/>
          </p:cNvSpPr>
          <p:nvPr/>
        </p:nvSpPr>
        <p:spPr bwMode="auto">
          <a:xfrm>
            <a:off x="304800" y="6553200"/>
            <a:ext cx="8569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1000" dirty="0" smtClean="0">
                <a:solidFill>
                  <a:srgbClr val="7F7F7F"/>
                </a:solidFill>
                <a:latin typeface="Times New Roman" panose="02020603050405020304" pitchFamily="18" charset="0"/>
                <a:cs typeface="Times New Roman" panose="02020603050405020304" pitchFamily="18" charset="0"/>
              </a:rPr>
              <a:t>Copyright </a:t>
            </a:r>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2016  McGraw-Hill Education Limited	    				                                                   11- </a:t>
            </a:r>
            <a:fld id="{FD6E0BB5-DEDE-46D2-ACD6-5D20817E6FF3}" type="slidenum">
              <a:rPr lang="en-CA" altLang="en-US" sz="100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pPr eaLnBrk="1" hangingPunct="1">
                <a:defRPr/>
              </a:pPr>
              <a:t>‹#›</a:t>
            </a:fld>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					</a:t>
            </a:r>
          </a:p>
        </p:txBody>
      </p:sp>
      <p:sp>
        <p:nvSpPr>
          <p:cNvPr id="4099" name="Rectangle 5"/>
          <p:cNvSpPr>
            <a:spLocks noGrp="1" noChangeArrowheads="1"/>
          </p:cNvSpPr>
          <p:nvPr>
            <p:ph type="title"/>
          </p:nvPr>
        </p:nvSpPr>
        <p:spPr bwMode="auto">
          <a:xfrm>
            <a:off x="474663" y="742950"/>
            <a:ext cx="82296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CA" altLang="en-US" dirty="0" smtClean="0"/>
              <a:t>Click to edit Master title style</a:t>
            </a:r>
          </a:p>
        </p:txBody>
      </p:sp>
      <p:sp>
        <p:nvSpPr>
          <p:cNvPr id="4100" name="Rectangle 6"/>
          <p:cNvSpPr>
            <a:spLocks noGrp="1" noChangeArrowheads="1"/>
          </p:cNvSpPr>
          <p:nvPr>
            <p:ph type="body" idx="1"/>
          </p:nvPr>
        </p:nvSpPr>
        <p:spPr bwMode="auto">
          <a:xfrm>
            <a:off x="457200" y="1981200"/>
            <a:ext cx="8229600" cy="334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CA" altLang="en-US" smtClean="0"/>
              <a:t>Click to edit Master text styles</a:t>
            </a:r>
          </a:p>
          <a:p>
            <a:pPr lvl="1"/>
            <a:r>
              <a:rPr lang="en-CA" altLang="en-US" smtClean="0"/>
              <a:t>Second level</a:t>
            </a:r>
          </a:p>
          <a:p>
            <a:pPr lvl="2"/>
            <a:r>
              <a:rPr lang="en-CA" altLang="en-US" smtClean="0"/>
              <a:t>Third level</a:t>
            </a:r>
          </a:p>
          <a:p>
            <a:pPr lvl="3"/>
            <a:r>
              <a:rPr lang="en-CA" altLang="en-US" smtClean="0"/>
              <a:t>Fourth level</a:t>
            </a:r>
          </a:p>
          <a:p>
            <a:pPr lvl="4"/>
            <a:r>
              <a:rPr lang="en-CA" altLang="en-US" smtClean="0"/>
              <a:t>Fifth level</a:t>
            </a:r>
          </a:p>
        </p:txBody>
      </p:sp>
      <p:sp>
        <p:nvSpPr>
          <p:cNvPr id="1030" name="Rectangle 1"/>
          <p:cNvSpPr>
            <a:spLocks noChangeArrowheads="1"/>
          </p:cNvSpPr>
          <p:nvPr userDrawn="1"/>
        </p:nvSpPr>
        <p:spPr bwMode="auto">
          <a:xfrm>
            <a:off x="0" y="0"/>
            <a:ext cx="9144000" cy="749300"/>
          </a:xfrm>
          <a:prstGeom prst="rect">
            <a:avLst/>
          </a:prstGeom>
          <a:solidFill>
            <a:schemeClr val="bg1">
              <a:alpha val="25098"/>
            </a:schemeClr>
          </a:solidFill>
          <a:ln>
            <a:noFill/>
          </a:ln>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CA" altLang="en-US" sz="1800" smtClean="0">
              <a:solidFill>
                <a:srgbClr val="000000"/>
              </a:solidFill>
            </a:endParaRPr>
          </a:p>
        </p:txBody>
      </p:sp>
    </p:spTree>
    <p:extLst>
      <p:ext uri="{BB962C8B-B14F-4D97-AF65-F5344CB8AC3E}">
        <p14:creationId xmlns:p14="http://schemas.microsoft.com/office/powerpoint/2010/main" val="1150295992"/>
      </p:ext>
    </p:extLst>
  </p:cSld>
  <p:clrMap bg1="lt1" tx1="dk1" bg2="lt2" tx2="dk2" accent1="accent1" accent2="accent2" accent3="accent3" accent4="accent4" accent5="accent5" accent6="accent6" hlink="hlink" folHlink="folHlink"/>
  <p:sldLayoutIdLst>
    <p:sldLayoutId id="2147483753" r:id="rId1"/>
  </p:sldLayoutIdLst>
  <p:hf hdr="0" dt="0"/>
  <p:txStyles>
    <p:titleStyle>
      <a:lvl1pPr algn="ctr" rtl="0" eaLnBrk="0" fontAlgn="base" hangingPunct="0">
        <a:spcBef>
          <a:spcPct val="0"/>
        </a:spcBef>
        <a:spcAft>
          <a:spcPct val="0"/>
        </a:spcAft>
        <a:defRPr sz="4000" b="1">
          <a:solidFill>
            <a:schemeClr val="tx1"/>
          </a:solidFill>
          <a:latin typeface="Times New Roman" pitchFamily="18" charset="0"/>
          <a:ea typeface="+mj-ea"/>
          <a:cs typeface="Times New Roman" pitchFamily="18" charset="0"/>
        </a:defRPr>
      </a:lvl1pPr>
      <a:lvl2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2pPr>
      <a:lvl3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3pPr>
      <a:lvl4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4pPr>
      <a:lvl5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5pPr>
      <a:lvl6pPr marL="457200" algn="ctr" rtl="0" fontAlgn="base">
        <a:spcBef>
          <a:spcPct val="0"/>
        </a:spcBef>
        <a:spcAft>
          <a:spcPct val="0"/>
        </a:spcAft>
        <a:defRPr sz="4400">
          <a:solidFill>
            <a:srgbClr val="990000"/>
          </a:solidFill>
          <a:latin typeface="Arial" charset="0"/>
          <a:cs typeface="Arial" charset="0"/>
        </a:defRPr>
      </a:lvl6pPr>
      <a:lvl7pPr marL="914400" algn="ctr" rtl="0" fontAlgn="base">
        <a:spcBef>
          <a:spcPct val="0"/>
        </a:spcBef>
        <a:spcAft>
          <a:spcPct val="0"/>
        </a:spcAft>
        <a:defRPr sz="4400">
          <a:solidFill>
            <a:srgbClr val="990000"/>
          </a:solidFill>
          <a:latin typeface="Arial" charset="0"/>
          <a:cs typeface="Arial" charset="0"/>
        </a:defRPr>
      </a:lvl7pPr>
      <a:lvl8pPr marL="1371600" algn="ctr" rtl="0" fontAlgn="base">
        <a:spcBef>
          <a:spcPct val="0"/>
        </a:spcBef>
        <a:spcAft>
          <a:spcPct val="0"/>
        </a:spcAft>
        <a:defRPr sz="4400">
          <a:solidFill>
            <a:srgbClr val="990000"/>
          </a:solidFill>
          <a:latin typeface="Arial" charset="0"/>
          <a:cs typeface="Arial" charset="0"/>
        </a:defRPr>
      </a:lvl8pPr>
      <a:lvl9pPr marL="1828800" algn="ctr" rtl="0" fontAlgn="base">
        <a:spcBef>
          <a:spcPct val="0"/>
        </a:spcBef>
        <a:spcAft>
          <a:spcPct val="0"/>
        </a:spcAft>
        <a:defRPr sz="4400">
          <a:solidFill>
            <a:srgbClr val="990000"/>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Char char="–"/>
        <a:defRPr sz="2800">
          <a:solidFill>
            <a:schemeClr val="tx1"/>
          </a:solidFill>
          <a:latin typeface="Times New Roman" pitchFamily="18" charset="0"/>
          <a:cs typeface="Times New Roman" pitchFamily="18" charset="0"/>
        </a:defRPr>
      </a:lvl2pPr>
      <a:lvl3pPr marL="1143000" indent="-228600" algn="l" rtl="0" eaLnBrk="0" fontAlgn="base" hangingPunct="0">
        <a:spcBef>
          <a:spcPct val="20000"/>
        </a:spcBef>
        <a:spcAft>
          <a:spcPct val="0"/>
        </a:spcAft>
        <a:buChar char="•"/>
        <a:defRPr sz="2400">
          <a:solidFill>
            <a:schemeClr val="tx1"/>
          </a:solidFill>
          <a:latin typeface="Times New Roman" pitchFamily="18" charset="0"/>
          <a:cs typeface="Times New Roman" pitchFamily="18" charset="0"/>
        </a:defRPr>
      </a:lvl3pPr>
      <a:lvl4pPr marL="1600200" indent="-228600" algn="l" rtl="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4pPr>
      <a:lvl5pPr marL="2057400" indent="-228600" algn="l" rtl="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8" Type="http://schemas.openxmlformats.org/officeDocument/2006/relationships/oleObject" Target="../embeddings/oleObject3.bin"/><Relationship Id="rId3" Type="http://schemas.openxmlformats.org/officeDocument/2006/relationships/notesSlide" Target="../notesSlides/notesSlide15.xml"/><Relationship Id="rId7" Type="http://schemas.openxmlformats.org/officeDocument/2006/relationships/image" Target="../media/image7.wmf"/><Relationship Id="rId2" Type="http://schemas.openxmlformats.org/officeDocument/2006/relationships/slideLayout" Target="../slideLayouts/slideLayout3.xml"/><Relationship Id="rId1" Type="http://schemas.openxmlformats.org/officeDocument/2006/relationships/vmlDrawing" Target="../drawings/vmlDrawing1.vml"/><Relationship Id="rId6" Type="http://schemas.openxmlformats.org/officeDocument/2006/relationships/oleObject" Target="../embeddings/oleObject2.bin"/><Relationship Id="rId11" Type="http://schemas.openxmlformats.org/officeDocument/2006/relationships/image" Target="../media/image9.wmf"/><Relationship Id="rId5" Type="http://schemas.openxmlformats.org/officeDocument/2006/relationships/image" Target="../media/image6.wmf"/><Relationship Id="rId10" Type="http://schemas.openxmlformats.org/officeDocument/2006/relationships/oleObject" Target="../embeddings/oleObject4.bin"/><Relationship Id="rId4" Type="http://schemas.openxmlformats.org/officeDocument/2006/relationships/oleObject" Target="../embeddings/oleObject1.bin"/><Relationship Id="rId9" Type="http://schemas.openxmlformats.org/officeDocument/2006/relationships/image" Target="../media/image8.wmf"/></Relationships>
</file>

<file path=ppt/slides/_rels/slide16.xml.rels><?xml version="1.0" encoding="UTF-8" standalone="yes"?>
<Relationships xmlns="http://schemas.openxmlformats.org/package/2006/relationships"><Relationship Id="rId8" Type="http://schemas.openxmlformats.org/officeDocument/2006/relationships/oleObject" Target="../embeddings/oleObject7.bin"/><Relationship Id="rId3" Type="http://schemas.openxmlformats.org/officeDocument/2006/relationships/notesSlide" Target="../notesSlides/notesSlide16.xml"/><Relationship Id="rId7" Type="http://schemas.openxmlformats.org/officeDocument/2006/relationships/image" Target="../media/image11.wmf"/><Relationship Id="rId2" Type="http://schemas.openxmlformats.org/officeDocument/2006/relationships/slideLayout" Target="../slideLayouts/slideLayout3.xml"/><Relationship Id="rId1" Type="http://schemas.openxmlformats.org/officeDocument/2006/relationships/vmlDrawing" Target="../drawings/vmlDrawing2.vml"/><Relationship Id="rId6" Type="http://schemas.openxmlformats.org/officeDocument/2006/relationships/oleObject" Target="../embeddings/oleObject6.bin"/><Relationship Id="rId11" Type="http://schemas.openxmlformats.org/officeDocument/2006/relationships/image" Target="../media/image13.wmf"/><Relationship Id="rId5" Type="http://schemas.openxmlformats.org/officeDocument/2006/relationships/image" Target="../media/image10.wmf"/><Relationship Id="rId10" Type="http://schemas.openxmlformats.org/officeDocument/2006/relationships/oleObject" Target="../embeddings/oleObject8.bin"/><Relationship Id="rId4" Type="http://schemas.openxmlformats.org/officeDocument/2006/relationships/oleObject" Target="../embeddings/oleObject5.bin"/><Relationship Id="rId9" Type="http://schemas.openxmlformats.org/officeDocument/2006/relationships/image" Target="../media/image12.wmf"/></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22.xml"/><Relationship Id="rId1" Type="http://schemas.openxmlformats.org/officeDocument/2006/relationships/slideLayout" Target="../slideLayouts/slideLayout3.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6"/>
          <p:cNvSpPr>
            <a:spLocks noChangeArrowheads="1"/>
          </p:cNvSpPr>
          <p:nvPr/>
        </p:nvSpPr>
        <p:spPr bwMode="auto">
          <a:xfrm>
            <a:off x="4213225" y="1789113"/>
            <a:ext cx="4540250" cy="480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wrap="none" anchor="ctr"/>
          <a:lstStyle>
            <a:lvl1pPr>
              <a:spcBef>
                <a:spcPct val="20000"/>
              </a:spcBef>
              <a:buChar char="•"/>
              <a:defRPr sz="3200">
                <a:solidFill>
                  <a:srgbClr val="0070C0"/>
                </a:solidFill>
                <a:latin typeface="Times New Roman" panose="02020603050405020304" pitchFamily="18" charset="0"/>
                <a:cs typeface="Times New Roman" panose="02020603050405020304" pitchFamily="18" charset="0"/>
              </a:defRPr>
            </a:lvl1pPr>
            <a:lvl2pPr marL="742950" indent="-285750">
              <a:spcBef>
                <a:spcPct val="20000"/>
              </a:spcBef>
              <a:buChar char="–"/>
              <a:defRPr sz="2800">
                <a:solidFill>
                  <a:srgbClr val="0070C0"/>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rgbClr val="0070C0"/>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rgbClr val="0070C0"/>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rgbClr val="0070C0"/>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rgbClr val="0070C0"/>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rgbClr val="0070C0"/>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rgbClr val="0070C0"/>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rgbClr val="0070C0"/>
                </a:solidFill>
                <a:latin typeface="Times New Roman" panose="02020603050405020304" pitchFamily="18" charset="0"/>
                <a:cs typeface="Times New Roman" panose="02020603050405020304" pitchFamily="18" charset="0"/>
              </a:defRPr>
            </a:lvl9pPr>
          </a:lstStyle>
          <a:p>
            <a:pPr eaLnBrk="1" hangingPunct="1">
              <a:spcBef>
                <a:spcPct val="0"/>
              </a:spcBef>
              <a:buFontTx/>
              <a:buNone/>
            </a:pPr>
            <a:endParaRPr lang="en-US" altLang="en-US" sz="1800">
              <a:solidFill>
                <a:schemeClr val="tx1"/>
              </a:solidFill>
              <a:latin typeface="Arial" panose="020B0604020202020204" pitchFamily="34" charset="0"/>
              <a:cs typeface="Arial" panose="020B0604020202020204" pitchFamily="34" charset="0"/>
            </a:endParaRPr>
          </a:p>
        </p:txBody>
      </p:sp>
      <p:sp>
        <p:nvSpPr>
          <p:cNvPr id="7171" name="Rectangle 9"/>
          <p:cNvSpPr>
            <a:spLocks noChangeArrowheads="1"/>
          </p:cNvSpPr>
          <p:nvPr/>
        </p:nvSpPr>
        <p:spPr bwMode="auto">
          <a:xfrm>
            <a:off x="4865574" y="2295525"/>
            <a:ext cx="3505200" cy="280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rgbClr val="0070C0"/>
                </a:solidFill>
                <a:latin typeface="Times New Roman" panose="02020603050405020304" pitchFamily="18" charset="0"/>
                <a:cs typeface="Times New Roman" panose="02020603050405020304" pitchFamily="18" charset="0"/>
              </a:defRPr>
            </a:lvl1pPr>
            <a:lvl2pPr marL="742950" indent="-285750">
              <a:spcBef>
                <a:spcPct val="20000"/>
              </a:spcBef>
              <a:buChar char="–"/>
              <a:defRPr sz="2800">
                <a:solidFill>
                  <a:srgbClr val="0070C0"/>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rgbClr val="0070C0"/>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rgbClr val="0070C0"/>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rgbClr val="0070C0"/>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rgbClr val="0070C0"/>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rgbClr val="0070C0"/>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rgbClr val="0070C0"/>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rgbClr val="0070C0"/>
                </a:solidFill>
                <a:latin typeface="Times New Roman" panose="02020603050405020304" pitchFamily="18" charset="0"/>
                <a:cs typeface="Times New Roman" panose="02020603050405020304" pitchFamily="18" charset="0"/>
              </a:defRPr>
            </a:lvl9pPr>
          </a:lstStyle>
          <a:p>
            <a:pPr algn="ctr">
              <a:spcBef>
                <a:spcPct val="0"/>
              </a:spcBef>
              <a:buFontTx/>
              <a:buNone/>
            </a:pPr>
            <a:r>
              <a:rPr lang="en-CA" altLang="en-US" sz="4000" b="1" dirty="0">
                <a:solidFill>
                  <a:schemeClr val="tx1"/>
                </a:solidFill>
                <a:latin typeface="Baskerville Old Face" panose="02020602080505020303" pitchFamily="18" charset="0"/>
                <a:cs typeface="Arial" panose="020B0604020202020204" pitchFamily="34" charset="0"/>
              </a:rPr>
              <a:t>Chapter </a:t>
            </a:r>
            <a:r>
              <a:rPr lang="en-CA" altLang="en-US" sz="4000" b="1" dirty="0" smtClean="0">
                <a:solidFill>
                  <a:schemeClr val="tx1"/>
                </a:solidFill>
                <a:latin typeface="Baskerville Old Face" panose="02020602080505020303" pitchFamily="18" charset="0"/>
                <a:cs typeface="Arial" panose="020B0604020202020204" pitchFamily="34" charset="0"/>
              </a:rPr>
              <a:t>11</a:t>
            </a:r>
            <a:endParaRPr lang="en-CA" altLang="en-US" sz="4000" b="1" dirty="0">
              <a:solidFill>
                <a:schemeClr val="tx1"/>
              </a:solidFill>
              <a:latin typeface="Baskerville Old Face" panose="02020602080505020303" pitchFamily="18" charset="0"/>
              <a:cs typeface="Arial" panose="020B0604020202020204" pitchFamily="34" charset="0"/>
            </a:endParaRPr>
          </a:p>
          <a:p>
            <a:pPr algn="ctr">
              <a:spcBef>
                <a:spcPct val="0"/>
              </a:spcBef>
              <a:buFontTx/>
              <a:buNone/>
            </a:pPr>
            <a:endParaRPr lang="en-CA" altLang="en-US" sz="1600" b="1" dirty="0">
              <a:solidFill>
                <a:schemeClr val="tx1"/>
              </a:solidFill>
              <a:latin typeface="Baskerville Old Face" panose="02020602080505020303" pitchFamily="18" charset="0"/>
              <a:cs typeface="Arial" panose="020B0604020202020204" pitchFamily="34" charset="0"/>
            </a:endParaRPr>
          </a:p>
          <a:p>
            <a:pPr algn="ctr">
              <a:spcBef>
                <a:spcPct val="0"/>
              </a:spcBef>
              <a:buFontTx/>
              <a:buNone/>
            </a:pPr>
            <a:r>
              <a:rPr lang="en-CA" altLang="en-US" sz="4000" b="1" dirty="0">
                <a:solidFill>
                  <a:schemeClr val="tx1"/>
                </a:solidFill>
                <a:latin typeface="Baskerville Old Face" panose="02020602080505020303" pitchFamily="18" charset="0"/>
                <a:cs typeface="Arial" panose="020B0604020202020204" pitchFamily="34" charset="0"/>
              </a:rPr>
              <a:t>Managing  Control and Operations</a:t>
            </a:r>
            <a:endParaRPr lang="en-CA" altLang="en-US" sz="4000" dirty="0">
              <a:solidFill>
                <a:schemeClr val="tx1"/>
              </a:solidFill>
              <a:latin typeface="Baskerville Old Face" panose="02020602080505020303" pitchFamily="18" charset="0"/>
              <a:cs typeface="Arial" panose="020B0604020202020204" pitchFamily="34"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2340" y="1371600"/>
            <a:ext cx="3579648" cy="4648200"/>
          </a:xfrm>
          <a:prstGeom prst="rect">
            <a:avLst/>
          </a:prstGeom>
        </p:spPr>
      </p:pic>
    </p:spTree>
  </p:cSld>
  <p:clrMapOvr>
    <a:masterClrMapping/>
  </p:clrMapOvr>
  <p:transition>
    <p:dissolv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2051"/>
          <p:cNvSpPr txBox="1">
            <a:spLocks noChangeAspect="1" noChangeArrowheads="1"/>
          </p:cNvSpPr>
          <p:nvPr/>
        </p:nvSpPr>
        <p:spPr bwMode="auto">
          <a:xfrm>
            <a:off x="609600" y="1905000"/>
            <a:ext cx="8153400" cy="373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a:spcBef>
                <a:spcPct val="20000"/>
              </a:spcBef>
              <a:buChar char="•"/>
              <a:defRPr sz="3200">
                <a:solidFill>
                  <a:srgbClr val="0070C0"/>
                </a:solidFill>
                <a:latin typeface="Times New Roman" panose="02020603050405020304" pitchFamily="18" charset="0"/>
                <a:cs typeface="Times New Roman" panose="02020603050405020304" pitchFamily="18" charset="0"/>
              </a:defRPr>
            </a:lvl1pPr>
            <a:lvl2pPr marL="742950" indent="-285750">
              <a:spcBef>
                <a:spcPct val="20000"/>
              </a:spcBef>
              <a:buChar char="–"/>
              <a:defRPr sz="2800">
                <a:solidFill>
                  <a:srgbClr val="0070C0"/>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rgbClr val="0070C0"/>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rgbClr val="0070C0"/>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rgbClr val="0070C0"/>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rgbClr val="0070C0"/>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rgbClr val="0070C0"/>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rgbClr val="0070C0"/>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rgbClr val="0070C0"/>
                </a:solidFill>
                <a:latin typeface="Times New Roman" panose="02020603050405020304" pitchFamily="18" charset="0"/>
                <a:cs typeface="Times New Roman" panose="02020603050405020304" pitchFamily="18" charset="0"/>
              </a:defRPr>
            </a:lvl9pPr>
          </a:lstStyle>
          <a:p>
            <a:pPr>
              <a:spcBef>
                <a:spcPts val="600"/>
              </a:spcBef>
              <a:spcAft>
                <a:spcPts val="600"/>
              </a:spcAft>
              <a:buFont typeface="+mj-lt"/>
              <a:buAutoNum type="arabicPeriod"/>
            </a:pPr>
            <a:r>
              <a:rPr lang="en-CA" sz="2400" dirty="0" smtClean="0">
                <a:solidFill>
                  <a:schemeClr val="tx1"/>
                </a:solidFill>
              </a:rPr>
              <a:t>Define </a:t>
            </a:r>
            <a:r>
              <a:rPr lang="en-CA" sz="2400" dirty="0">
                <a:solidFill>
                  <a:schemeClr val="tx1"/>
                </a:solidFill>
              </a:rPr>
              <a:t>organizational control and describe the steps in the process of </a:t>
            </a:r>
            <a:r>
              <a:rPr lang="en-CA" sz="2400" dirty="0" smtClean="0">
                <a:solidFill>
                  <a:schemeClr val="tx1"/>
                </a:solidFill>
              </a:rPr>
              <a:t>control.</a:t>
            </a:r>
            <a:endParaRPr lang="en-CA" sz="2400" b="1" dirty="0" smtClean="0">
              <a:solidFill>
                <a:schemeClr val="tx1"/>
              </a:solidFill>
            </a:endParaRPr>
          </a:p>
          <a:p>
            <a:pPr>
              <a:spcBef>
                <a:spcPts val="600"/>
              </a:spcBef>
              <a:spcAft>
                <a:spcPts val="600"/>
              </a:spcAft>
              <a:buFont typeface="+mj-lt"/>
              <a:buAutoNum type="arabicPeriod"/>
            </a:pPr>
            <a:r>
              <a:rPr lang="en-CA" sz="2400" dirty="0" smtClean="0">
                <a:solidFill>
                  <a:schemeClr val="tx1"/>
                </a:solidFill>
              </a:rPr>
              <a:t>Describe </a:t>
            </a:r>
            <a:r>
              <a:rPr lang="en-CA" sz="2400" dirty="0">
                <a:solidFill>
                  <a:schemeClr val="tx1"/>
                </a:solidFill>
              </a:rPr>
              <a:t>three systems of control used in operations-management.</a:t>
            </a:r>
            <a:endParaRPr lang="en-CA" sz="2400" b="1" dirty="0">
              <a:solidFill>
                <a:schemeClr val="tx1"/>
              </a:solidFill>
            </a:endParaRPr>
          </a:p>
          <a:p>
            <a:pPr>
              <a:spcBef>
                <a:spcPts val="600"/>
              </a:spcBef>
              <a:spcAft>
                <a:spcPts val="600"/>
              </a:spcAft>
              <a:buFont typeface="+mj-lt"/>
              <a:buAutoNum type="arabicPeriod"/>
            </a:pPr>
            <a:r>
              <a:rPr lang="en-CA" sz="2400" dirty="0" smtClean="0">
                <a:solidFill>
                  <a:schemeClr val="tx1"/>
                </a:solidFill>
              </a:rPr>
              <a:t>Identify </a:t>
            </a:r>
            <a:r>
              <a:rPr lang="en-CA" sz="2400" dirty="0">
                <a:solidFill>
                  <a:schemeClr val="tx1"/>
                </a:solidFill>
              </a:rPr>
              <a:t>how output and behavioural controls regulate and motivate employees to achieve organizational goals.</a:t>
            </a:r>
          </a:p>
          <a:p>
            <a:pPr>
              <a:spcBef>
                <a:spcPts val="600"/>
              </a:spcBef>
              <a:spcAft>
                <a:spcPts val="600"/>
              </a:spcAft>
              <a:buFont typeface="+mj-lt"/>
              <a:buAutoNum type="arabicPeriod"/>
            </a:pPr>
            <a:r>
              <a:rPr lang="en-CA" sz="2400" dirty="0" smtClean="0">
                <a:solidFill>
                  <a:schemeClr val="tx1"/>
                </a:solidFill>
              </a:rPr>
              <a:t>Discuss </a:t>
            </a:r>
            <a:r>
              <a:rPr lang="en-CA" sz="2400" dirty="0">
                <a:solidFill>
                  <a:schemeClr val="tx1"/>
                </a:solidFill>
              </a:rPr>
              <a:t>how appropriate control mechanisms contribute to high performance.</a:t>
            </a:r>
          </a:p>
          <a:p>
            <a:pPr>
              <a:spcBef>
                <a:spcPts val="600"/>
              </a:spcBef>
              <a:spcAft>
                <a:spcPts val="600"/>
              </a:spcAft>
              <a:buFont typeface="+mj-lt"/>
              <a:buAutoNum type="arabicPeriod"/>
            </a:pPr>
            <a:r>
              <a:rPr lang="en-CA" sz="2400" dirty="0" smtClean="0">
                <a:solidFill>
                  <a:schemeClr val="tx1"/>
                </a:solidFill>
              </a:rPr>
              <a:t>Explain </a:t>
            </a:r>
            <a:r>
              <a:rPr lang="en-CA" sz="2400" dirty="0">
                <a:solidFill>
                  <a:schemeClr val="tx1"/>
                </a:solidFill>
              </a:rPr>
              <a:t>how </a:t>
            </a:r>
            <a:r>
              <a:rPr lang="en-CA" sz="2400" i="1" dirty="0">
                <a:solidFill>
                  <a:schemeClr val="tx1"/>
                </a:solidFill>
              </a:rPr>
              <a:t>innovative</a:t>
            </a:r>
            <a:r>
              <a:rPr lang="en-CA" sz="2400" dirty="0">
                <a:solidFill>
                  <a:schemeClr val="tx1"/>
                </a:solidFill>
              </a:rPr>
              <a:t> and </a:t>
            </a:r>
            <a:r>
              <a:rPr lang="en-CA" sz="2400" i="1" dirty="0">
                <a:solidFill>
                  <a:schemeClr val="tx1"/>
                </a:solidFill>
              </a:rPr>
              <a:t>conservative</a:t>
            </a:r>
            <a:r>
              <a:rPr lang="en-CA" sz="2400" dirty="0">
                <a:solidFill>
                  <a:schemeClr val="tx1"/>
                </a:solidFill>
              </a:rPr>
              <a:t> cultures control managerial action in gaining a competitive advantage.</a:t>
            </a:r>
          </a:p>
          <a:p>
            <a:pPr>
              <a:spcBef>
                <a:spcPts val="600"/>
              </a:spcBef>
              <a:spcAft>
                <a:spcPts val="600"/>
              </a:spcAft>
              <a:buFontTx/>
              <a:buAutoNum type="arabicPeriod"/>
            </a:pPr>
            <a:endParaRPr lang="en-US" altLang="en-US" sz="2400" b="1" dirty="0">
              <a:solidFill>
                <a:schemeClr val="tx1"/>
              </a:solidFill>
              <a:latin typeface="Arial" panose="020B0604020202020204" pitchFamily="34" charset="0"/>
              <a:cs typeface="Arial" panose="020B0604020202020204" pitchFamily="34" charset="0"/>
            </a:endParaRPr>
          </a:p>
        </p:txBody>
      </p:sp>
      <p:sp>
        <p:nvSpPr>
          <p:cNvPr id="9219" name="Text Box 2054"/>
          <p:cNvSpPr txBox="1">
            <a:spLocks noChangeArrowheads="1"/>
          </p:cNvSpPr>
          <p:nvPr/>
        </p:nvSpPr>
        <p:spPr bwMode="auto">
          <a:xfrm>
            <a:off x="2057400" y="990600"/>
            <a:ext cx="52578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rgbClr val="0070C0"/>
                </a:solidFill>
                <a:latin typeface="Times New Roman" panose="02020603050405020304" pitchFamily="18" charset="0"/>
                <a:cs typeface="Times New Roman" panose="02020603050405020304" pitchFamily="18" charset="0"/>
              </a:defRPr>
            </a:lvl1pPr>
            <a:lvl2pPr marL="742950" indent="-285750">
              <a:spcBef>
                <a:spcPct val="20000"/>
              </a:spcBef>
              <a:buChar char="–"/>
              <a:defRPr sz="2800">
                <a:solidFill>
                  <a:srgbClr val="0070C0"/>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rgbClr val="0070C0"/>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rgbClr val="0070C0"/>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rgbClr val="0070C0"/>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rgbClr val="0070C0"/>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rgbClr val="0070C0"/>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rgbClr val="0070C0"/>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rgbClr val="0070C0"/>
                </a:solidFill>
                <a:latin typeface="Times New Roman" panose="02020603050405020304" pitchFamily="18" charset="0"/>
                <a:cs typeface="Times New Roman" panose="02020603050405020304" pitchFamily="18" charset="0"/>
              </a:defRPr>
            </a:lvl9pPr>
          </a:lstStyle>
          <a:p>
            <a:pPr algn="ctr">
              <a:spcBef>
                <a:spcPct val="0"/>
              </a:spcBef>
              <a:buFontTx/>
              <a:buNone/>
            </a:pPr>
            <a:r>
              <a:rPr lang="en-US" altLang="en-US" sz="4000" b="1" dirty="0">
                <a:solidFill>
                  <a:schemeClr val="tx1"/>
                </a:solidFill>
              </a:rPr>
              <a:t>Learning Outcomes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0086" y="1371600"/>
            <a:ext cx="8229600" cy="1143000"/>
          </a:xfrm>
        </p:spPr>
        <p:txBody>
          <a:bodyPr/>
          <a:lstStyle/>
          <a:p>
            <a:r>
              <a:rPr lang="en-CA" dirty="0" smtClean="0"/>
              <a:t>What is Organizational Control?</a:t>
            </a:r>
            <a:endParaRPr lang="en-CA" dirty="0"/>
          </a:p>
        </p:txBody>
      </p:sp>
      <p:sp>
        <p:nvSpPr>
          <p:cNvPr id="3" name="Content Placeholder 2"/>
          <p:cNvSpPr>
            <a:spLocks noGrp="1"/>
          </p:cNvSpPr>
          <p:nvPr>
            <p:ph idx="1"/>
          </p:nvPr>
        </p:nvSpPr>
        <p:spPr>
          <a:xfrm>
            <a:off x="758686" y="2743200"/>
            <a:ext cx="8001000" cy="2952750"/>
          </a:xfrm>
        </p:spPr>
        <p:txBody>
          <a:bodyPr/>
          <a:lstStyle/>
          <a:p>
            <a:r>
              <a:rPr lang="en-CA" dirty="0"/>
              <a:t>A</a:t>
            </a:r>
            <a:r>
              <a:rPr lang="en-CA" dirty="0" smtClean="0"/>
              <a:t>nticipating </a:t>
            </a:r>
            <a:r>
              <a:rPr lang="en-CA" dirty="0"/>
              <a:t>events and problems that might occur (</a:t>
            </a:r>
            <a:r>
              <a:rPr lang="en-CA" b="1" i="1" dirty="0"/>
              <a:t>feedforward </a:t>
            </a:r>
            <a:r>
              <a:rPr lang="en-CA" b="1" i="1" dirty="0" smtClean="0"/>
              <a:t>measures</a:t>
            </a:r>
            <a:r>
              <a:rPr lang="en-CA" i="1" dirty="0" smtClean="0"/>
              <a:t>)</a:t>
            </a:r>
            <a:endParaRPr lang="en-CA" dirty="0"/>
          </a:p>
          <a:p>
            <a:r>
              <a:rPr lang="en-CA" dirty="0" smtClean="0"/>
              <a:t>Keeping </a:t>
            </a:r>
            <a:r>
              <a:rPr lang="en-CA" dirty="0"/>
              <a:t>an organization on the best track to achieve goals (</a:t>
            </a:r>
            <a:r>
              <a:rPr lang="en-CA" b="1" i="1" dirty="0"/>
              <a:t>concurrent measures</a:t>
            </a:r>
            <a:r>
              <a:rPr lang="en-CA" dirty="0" smtClean="0"/>
              <a:t>)</a:t>
            </a:r>
          </a:p>
          <a:p>
            <a:r>
              <a:rPr lang="en-CA" dirty="0" smtClean="0"/>
              <a:t>Changing </a:t>
            </a:r>
            <a:r>
              <a:rPr lang="en-CA" dirty="0"/>
              <a:t>the organization to respond to whatever opportunities or threats have been identified </a:t>
            </a:r>
            <a:r>
              <a:rPr lang="en-CA" dirty="0" smtClean="0"/>
              <a:t>                (</a:t>
            </a:r>
            <a:r>
              <a:rPr lang="en-CA" b="1" i="1" dirty="0"/>
              <a:t>feedback measures</a:t>
            </a:r>
            <a:r>
              <a:rPr lang="en-CA" i="1" dirty="0" smtClean="0"/>
              <a:t>)</a:t>
            </a:r>
            <a:endParaRPr lang="en-CA" dirty="0"/>
          </a:p>
        </p:txBody>
      </p:sp>
    </p:spTree>
    <p:extLst>
      <p:ext uri="{BB962C8B-B14F-4D97-AF65-F5344CB8AC3E}">
        <p14:creationId xmlns:p14="http://schemas.microsoft.com/office/powerpoint/2010/main" val="807781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4"/>
          <p:cNvSpPr>
            <a:spLocks noGrp="1"/>
          </p:cNvSpPr>
          <p:nvPr>
            <p:ph type="title"/>
          </p:nvPr>
        </p:nvSpPr>
        <p:spPr>
          <a:xfrm>
            <a:off x="530086" y="1066800"/>
            <a:ext cx="8229600" cy="1143000"/>
          </a:xfrm>
        </p:spPr>
        <p:txBody>
          <a:bodyPr/>
          <a:lstStyle/>
          <a:p>
            <a:r>
              <a:rPr lang="en-CA" altLang="en-US" sz="4000" dirty="0" smtClean="0"/>
              <a:t>The Control Process</a:t>
            </a:r>
          </a:p>
        </p:txBody>
      </p:sp>
      <p:sp>
        <p:nvSpPr>
          <p:cNvPr id="19459" name="Rectangle 3"/>
          <p:cNvSpPr>
            <a:spLocks noGrp="1" noChangeArrowheads="1"/>
          </p:cNvSpPr>
          <p:nvPr>
            <p:ph idx="1"/>
          </p:nvPr>
        </p:nvSpPr>
        <p:spPr>
          <a:xfrm>
            <a:off x="530086" y="2438400"/>
            <a:ext cx="8229600" cy="2952750"/>
          </a:xfrm>
        </p:spPr>
        <p:txBody>
          <a:bodyPr/>
          <a:lstStyle/>
          <a:p>
            <a:pPr marL="914400" lvl="1" indent="-457200">
              <a:spcBef>
                <a:spcPts val="1200"/>
              </a:spcBef>
              <a:spcAft>
                <a:spcPts val="1200"/>
              </a:spcAft>
              <a:buFontTx/>
              <a:buAutoNum type="arabicPeriod"/>
            </a:pPr>
            <a:r>
              <a:rPr lang="en-US" altLang="en-US" sz="2400" b="1" dirty="0" smtClean="0"/>
              <a:t>Establish standards</a:t>
            </a:r>
            <a:r>
              <a:rPr lang="en-US" altLang="en-US" sz="2400" dirty="0" smtClean="0"/>
              <a:t>, goals, or targets against which performance is to be evaluated.</a:t>
            </a:r>
          </a:p>
          <a:p>
            <a:pPr marL="914400" lvl="1" indent="-457200">
              <a:spcBef>
                <a:spcPts val="1200"/>
              </a:spcBef>
              <a:spcAft>
                <a:spcPts val="1200"/>
              </a:spcAft>
              <a:buFontTx/>
              <a:buAutoNum type="arabicPeriod"/>
            </a:pPr>
            <a:r>
              <a:rPr lang="en-US" altLang="en-US" sz="2400" b="1" dirty="0" smtClean="0"/>
              <a:t>Measure performance</a:t>
            </a:r>
            <a:r>
              <a:rPr lang="en-US" altLang="en-US" sz="2400" dirty="0" smtClean="0"/>
              <a:t>.</a:t>
            </a:r>
          </a:p>
          <a:p>
            <a:pPr marL="914400" lvl="1" indent="-457200">
              <a:spcBef>
                <a:spcPts val="1200"/>
              </a:spcBef>
              <a:spcAft>
                <a:spcPts val="1200"/>
              </a:spcAft>
              <a:buFontTx/>
              <a:buAutoNum type="arabicPeriod"/>
            </a:pPr>
            <a:r>
              <a:rPr lang="en-US" altLang="en-US" sz="2400" b="1" dirty="0" smtClean="0"/>
              <a:t>Compare</a:t>
            </a:r>
            <a:r>
              <a:rPr lang="en-US" altLang="en-US" sz="2400" dirty="0" smtClean="0"/>
              <a:t> actual performance against chosen standards.</a:t>
            </a:r>
          </a:p>
          <a:p>
            <a:pPr marL="914400" lvl="1" indent="-457200">
              <a:spcBef>
                <a:spcPts val="1200"/>
              </a:spcBef>
              <a:spcAft>
                <a:spcPts val="1200"/>
              </a:spcAft>
              <a:buFontTx/>
              <a:buAutoNum type="arabicPeriod"/>
            </a:pPr>
            <a:r>
              <a:rPr lang="en-US" altLang="en-US" sz="2400" b="1" dirty="0" smtClean="0"/>
              <a:t>Evaluate</a:t>
            </a:r>
            <a:r>
              <a:rPr lang="en-US" altLang="en-US" sz="2400" dirty="0" smtClean="0"/>
              <a:t> the result and take corrective action.</a:t>
            </a:r>
          </a:p>
          <a:p>
            <a:pPr marL="914400" lvl="1" indent="-457200">
              <a:buFontTx/>
              <a:buAutoNum type="arabicPeriod"/>
            </a:pPr>
            <a:endParaRPr lang="en-US" altLang="en-US" sz="1600" dirty="0" smtClean="0"/>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143000"/>
            <a:ext cx="8229600" cy="1143000"/>
          </a:xfrm>
        </p:spPr>
        <p:txBody>
          <a:bodyPr/>
          <a:lstStyle/>
          <a:p>
            <a:r>
              <a:rPr lang="en-CA" sz="4000" dirty="0" smtClean="0"/>
              <a:t>Steps in the Control Process</a:t>
            </a:r>
            <a:endParaRPr lang="en-CA" sz="4000" dirty="0"/>
          </a:p>
        </p:txBody>
      </p:sp>
      <p:graphicFrame>
        <p:nvGraphicFramePr>
          <p:cNvPr id="4" name="Diagram 3"/>
          <p:cNvGraphicFramePr/>
          <p:nvPr>
            <p:extLst>
              <p:ext uri="{D42A27DB-BD31-4B8C-83A1-F6EECF244321}">
                <p14:modId xmlns:p14="http://schemas.microsoft.com/office/powerpoint/2010/main" val="1771591272"/>
              </p:ext>
            </p:extLst>
          </p:nvPr>
        </p:nvGraphicFramePr>
        <p:xfrm>
          <a:off x="228600" y="1447800"/>
          <a:ext cx="9067800" cy="48876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276472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219200"/>
            <a:ext cx="8229600" cy="1143000"/>
          </a:xfrm>
        </p:spPr>
        <p:txBody>
          <a:bodyPr/>
          <a:lstStyle/>
          <a:p>
            <a:r>
              <a:rPr lang="en-CA" sz="4000" dirty="0" smtClean="0"/>
              <a:t>Steps in the Control Process</a:t>
            </a:r>
            <a:endParaRPr lang="en-CA" sz="4000" dirty="0"/>
          </a:p>
        </p:txBody>
      </p:sp>
      <p:graphicFrame>
        <p:nvGraphicFramePr>
          <p:cNvPr id="4" name="Diagram 3"/>
          <p:cNvGraphicFramePr/>
          <p:nvPr>
            <p:extLst>
              <p:ext uri="{D42A27DB-BD31-4B8C-83A1-F6EECF244321}">
                <p14:modId xmlns:p14="http://schemas.microsoft.com/office/powerpoint/2010/main" val="135382746"/>
              </p:ext>
            </p:extLst>
          </p:nvPr>
        </p:nvGraphicFramePr>
        <p:xfrm>
          <a:off x="228600" y="1447800"/>
          <a:ext cx="9067800" cy="48876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227570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066800"/>
            <a:ext cx="8229600" cy="1143000"/>
          </a:xfrm>
        </p:spPr>
        <p:txBody>
          <a:bodyPr/>
          <a:lstStyle/>
          <a:p>
            <a:r>
              <a:rPr lang="en-CA" sz="4000" dirty="0" smtClean="0"/>
              <a:t>Steps in the Control Process</a:t>
            </a:r>
            <a:endParaRPr lang="en-CA" sz="4000" dirty="0"/>
          </a:p>
        </p:txBody>
      </p:sp>
      <p:graphicFrame>
        <p:nvGraphicFramePr>
          <p:cNvPr id="4" name="Diagram 3"/>
          <p:cNvGraphicFramePr/>
          <p:nvPr>
            <p:extLst>
              <p:ext uri="{D42A27DB-BD31-4B8C-83A1-F6EECF244321}">
                <p14:modId xmlns:p14="http://schemas.microsoft.com/office/powerpoint/2010/main" val="3515493916"/>
              </p:ext>
            </p:extLst>
          </p:nvPr>
        </p:nvGraphicFramePr>
        <p:xfrm>
          <a:off x="228600" y="1447800"/>
          <a:ext cx="9067800" cy="48876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593167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219200"/>
            <a:ext cx="8229600" cy="1143000"/>
          </a:xfrm>
        </p:spPr>
        <p:txBody>
          <a:bodyPr/>
          <a:lstStyle/>
          <a:p>
            <a:r>
              <a:rPr lang="en-CA" sz="4000" dirty="0" smtClean="0"/>
              <a:t>Steps in the Control Process</a:t>
            </a:r>
            <a:endParaRPr lang="en-CA" sz="4000" dirty="0"/>
          </a:p>
        </p:txBody>
      </p:sp>
      <p:graphicFrame>
        <p:nvGraphicFramePr>
          <p:cNvPr id="4" name="Diagram 3"/>
          <p:cNvGraphicFramePr/>
          <p:nvPr>
            <p:extLst>
              <p:ext uri="{D42A27DB-BD31-4B8C-83A1-F6EECF244321}">
                <p14:modId xmlns:p14="http://schemas.microsoft.com/office/powerpoint/2010/main" val="1594170807"/>
              </p:ext>
            </p:extLst>
          </p:nvPr>
        </p:nvGraphicFramePr>
        <p:xfrm>
          <a:off x="228600" y="1447800"/>
          <a:ext cx="9067800" cy="48876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848438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4"/>
          <p:cNvSpPr>
            <a:spLocks noGrp="1"/>
          </p:cNvSpPr>
          <p:nvPr>
            <p:ph type="title"/>
          </p:nvPr>
        </p:nvSpPr>
        <p:spPr>
          <a:xfrm>
            <a:off x="530086" y="1143000"/>
            <a:ext cx="8229600" cy="1143000"/>
          </a:xfrm>
        </p:spPr>
        <p:txBody>
          <a:bodyPr/>
          <a:lstStyle/>
          <a:p>
            <a:r>
              <a:rPr lang="en-CA" altLang="en-US" dirty="0" smtClean="0"/>
              <a:t>Control Systems &amp; </a:t>
            </a:r>
            <a:br>
              <a:rPr lang="en-CA" altLang="en-US" dirty="0" smtClean="0"/>
            </a:br>
            <a:r>
              <a:rPr lang="en-CA" altLang="en-US" dirty="0" smtClean="0"/>
              <a:t>Operations Management </a:t>
            </a:r>
          </a:p>
        </p:txBody>
      </p:sp>
      <p:sp>
        <p:nvSpPr>
          <p:cNvPr id="21507" name="Rectangle 3"/>
          <p:cNvSpPr>
            <a:spLocks noGrp="1" noChangeArrowheads="1"/>
          </p:cNvSpPr>
          <p:nvPr>
            <p:ph idx="1"/>
          </p:nvPr>
        </p:nvSpPr>
        <p:spPr>
          <a:xfrm>
            <a:off x="530086" y="2667000"/>
            <a:ext cx="8229600" cy="3276599"/>
          </a:xfrm>
        </p:spPr>
        <p:txBody>
          <a:bodyPr/>
          <a:lstStyle/>
          <a:p>
            <a:pPr lvl="1">
              <a:spcAft>
                <a:spcPts val="600"/>
              </a:spcAft>
              <a:buFont typeface="Arial" panose="020B0604020202020204" pitchFamily="34" charset="0"/>
              <a:buChar char="•"/>
            </a:pPr>
            <a:r>
              <a:rPr lang="en-US" altLang="en-US" sz="2400" dirty="0" smtClean="0"/>
              <a:t>Control Systems</a:t>
            </a:r>
          </a:p>
          <a:p>
            <a:pPr lvl="1">
              <a:spcAft>
                <a:spcPts val="600"/>
              </a:spcAft>
              <a:buFont typeface="Arial" panose="020B0604020202020204" pitchFamily="34" charset="0"/>
              <a:buChar char="•"/>
            </a:pPr>
            <a:r>
              <a:rPr lang="en-US" altLang="en-US" sz="2400" dirty="0" smtClean="0"/>
              <a:t> A good control system should:</a:t>
            </a:r>
          </a:p>
          <a:p>
            <a:pPr lvl="2">
              <a:spcAft>
                <a:spcPts val="600"/>
              </a:spcAft>
              <a:buFont typeface="Wingdings" panose="05000000000000000000" pitchFamily="2" charset="2"/>
              <a:buChar char="Ø"/>
            </a:pPr>
            <a:r>
              <a:rPr lang="en-US" altLang="en-US" dirty="0" smtClean="0"/>
              <a:t> Be flexible so managers can respond as needed.</a:t>
            </a:r>
          </a:p>
          <a:p>
            <a:pPr lvl="2">
              <a:spcAft>
                <a:spcPts val="600"/>
              </a:spcAft>
              <a:buFont typeface="Wingdings" panose="05000000000000000000" pitchFamily="2" charset="2"/>
              <a:buChar char="Ø"/>
            </a:pPr>
            <a:r>
              <a:rPr lang="en-US" altLang="en-US" dirty="0" smtClean="0"/>
              <a:t> Provide accurate information about the organization.</a:t>
            </a:r>
          </a:p>
          <a:p>
            <a:pPr lvl="2">
              <a:spcAft>
                <a:spcPts val="600"/>
              </a:spcAft>
              <a:buFont typeface="Wingdings" panose="05000000000000000000" pitchFamily="2" charset="2"/>
              <a:buChar char="Ø"/>
            </a:pPr>
            <a:r>
              <a:rPr lang="en-US" altLang="en-US" dirty="0" smtClean="0"/>
              <a:t> Provide information in a timely manner.</a:t>
            </a: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4"/>
          <p:cNvSpPr>
            <a:spLocks noGrp="1"/>
          </p:cNvSpPr>
          <p:nvPr>
            <p:ph type="title"/>
          </p:nvPr>
        </p:nvSpPr>
        <p:spPr>
          <a:xfrm>
            <a:off x="530086" y="1143000"/>
            <a:ext cx="8229600" cy="1143000"/>
          </a:xfrm>
        </p:spPr>
        <p:txBody>
          <a:bodyPr/>
          <a:lstStyle/>
          <a:p>
            <a:r>
              <a:rPr lang="en-CA" altLang="en-US" dirty="0" smtClean="0"/>
              <a:t>Control Systems &amp; </a:t>
            </a:r>
            <a:br>
              <a:rPr lang="en-CA" altLang="en-US" dirty="0" smtClean="0"/>
            </a:br>
            <a:r>
              <a:rPr lang="en-CA" altLang="en-US" dirty="0" smtClean="0"/>
              <a:t>Operations Management </a:t>
            </a:r>
          </a:p>
        </p:txBody>
      </p:sp>
      <p:sp>
        <p:nvSpPr>
          <p:cNvPr id="23555" name="Rectangle 3"/>
          <p:cNvSpPr>
            <a:spLocks noGrp="1" noChangeArrowheads="1"/>
          </p:cNvSpPr>
          <p:nvPr>
            <p:ph idx="1"/>
          </p:nvPr>
        </p:nvSpPr>
        <p:spPr>
          <a:xfrm>
            <a:off x="530086" y="2743200"/>
            <a:ext cx="8229600" cy="2952750"/>
          </a:xfrm>
        </p:spPr>
        <p:txBody>
          <a:bodyPr/>
          <a:lstStyle/>
          <a:p>
            <a:pPr>
              <a:spcAft>
                <a:spcPts val="600"/>
              </a:spcAft>
            </a:pPr>
            <a:r>
              <a:rPr lang="en-CA" altLang="en-US" b="1" dirty="0" smtClean="0"/>
              <a:t>Operations Management </a:t>
            </a:r>
          </a:p>
          <a:p>
            <a:pPr lvl="1">
              <a:spcAft>
                <a:spcPts val="600"/>
              </a:spcAft>
              <a:buFont typeface="Wingdings" panose="05000000000000000000" pitchFamily="2" charset="2"/>
              <a:buChar char="Ø"/>
            </a:pPr>
            <a:r>
              <a:rPr lang="en-US" altLang="en-US" sz="2400" b="1" dirty="0" smtClean="0"/>
              <a:t>Operations managers </a:t>
            </a:r>
            <a:r>
              <a:rPr lang="en-US" altLang="en-US" sz="2400" dirty="0" smtClean="0"/>
              <a:t>are managers who are responsible for managing an organization’s production system. </a:t>
            </a:r>
          </a:p>
          <a:p>
            <a:pPr lvl="1">
              <a:spcAft>
                <a:spcPts val="600"/>
              </a:spcAft>
              <a:buFont typeface="Wingdings" panose="05000000000000000000" pitchFamily="2" charset="2"/>
              <a:buChar char="Ø"/>
            </a:pPr>
            <a:r>
              <a:rPr lang="en-US" altLang="en-US" sz="2400" b="1" dirty="0" smtClean="0"/>
              <a:t>Production system </a:t>
            </a:r>
            <a:r>
              <a:rPr lang="en-US" altLang="en-US" sz="2400" dirty="0" smtClean="0"/>
              <a:t>- The system that an organization uses to acquire inputs, convert the inputs into outputs, and dispose of the outputs.</a:t>
            </a:r>
            <a:endParaRPr lang="en-CA" altLang="en-US" sz="2400" dirty="0" smtClean="0"/>
          </a:p>
          <a:p>
            <a:pPr>
              <a:spcAft>
                <a:spcPts val="600"/>
              </a:spcAft>
            </a:pPr>
            <a:endParaRPr lang="en-CA" altLang="en-US" dirty="0" smtClean="0"/>
          </a:p>
          <a:p>
            <a:pPr lvl="1">
              <a:spcAft>
                <a:spcPts val="600"/>
              </a:spcAft>
            </a:pPr>
            <a:endParaRPr lang="en-US" altLang="en-US" sz="2400" dirty="0" smtClean="0"/>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571500" y="762000"/>
            <a:ext cx="8229600" cy="1143000"/>
          </a:xfrm>
        </p:spPr>
        <p:txBody>
          <a:bodyPr/>
          <a:lstStyle/>
          <a:p>
            <a:r>
              <a:rPr lang="en-CA" altLang="en-US" dirty="0" smtClean="0"/>
              <a:t>Production System </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82502" y="2057400"/>
            <a:ext cx="6607595" cy="3989832"/>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493643" y="1143000"/>
            <a:ext cx="8229600" cy="1143000"/>
          </a:xfrm>
        </p:spPr>
        <p:txBody>
          <a:bodyPr/>
          <a:lstStyle/>
          <a:p>
            <a:r>
              <a:rPr lang="en-CA" altLang="en-US" dirty="0" smtClean="0"/>
              <a:t>Three Systems of Control</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3643" y="3048000"/>
            <a:ext cx="8278912" cy="153924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4"/>
          <p:cNvSpPr>
            <a:spLocks noGrp="1"/>
          </p:cNvSpPr>
          <p:nvPr>
            <p:ph type="title"/>
          </p:nvPr>
        </p:nvSpPr>
        <p:spPr>
          <a:xfrm>
            <a:off x="530086" y="990600"/>
            <a:ext cx="8229600" cy="1143000"/>
          </a:xfrm>
        </p:spPr>
        <p:txBody>
          <a:bodyPr/>
          <a:lstStyle/>
          <a:p>
            <a:r>
              <a:rPr lang="en-CA" altLang="en-US" dirty="0" smtClean="0"/>
              <a:t>Control Systems </a:t>
            </a:r>
          </a:p>
        </p:txBody>
      </p:sp>
      <p:sp>
        <p:nvSpPr>
          <p:cNvPr id="29699" name="Rectangle 3"/>
          <p:cNvSpPr>
            <a:spLocks noGrp="1" noChangeArrowheads="1"/>
          </p:cNvSpPr>
          <p:nvPr>
            <p:ph idx="1"/>
          </p:nvPr>
        </p:nvSpPr>
        <p:spPr>
          <a:xfrm>
            <a:off x="530086" y="2514600"/>
            <a:ext cx="8229600" cy="2952750"/>
          </a:xfrm>
        </p:spPr>
        <p:txBody>
          <a:bodyPr/>
          <a:lstStyle/>
          <a:p>
            <a:pPr lvl="1">
              <a:spcAft>
                <a:spcPts val="600"/>
              </a:spcAft>
              <a:buFont typeface="Arial" panose="020B0604020202020204" pitchFamily="34" charset="0"/>
              <a:buChar char="•"/>
            </a:pPr>
            <a:r>
              <a:rPr lang="en-US" altLang="en-US" sz="2400" b="1" dirty="0" smtClean="0"/>
              <a:t>Feedforward</a:t>
            </a:r>
          </a:p>
          <a:p>
            <a:pPr lvl="2">
              <a:spcAft>
                <a:spcPts val="600"/>
              </a:spcAft>
              <a:buFont typeface="Wingdings" panose="05000000000000000000" pitchFamily="2" charset="2"/>
              <a:buChar char="Ø"/>
            </a:pPr>
            <a:r>
              <a:rPr lang="en-US" altLang="en-US" dirty="0" smtClean="0"/>
              <a:t> Managers anticipate problems before they arise.</a:t>
            </a:r>
          </a:p>
          <a:p>
            <a:pPr lvl="1">
              <a:spcAft>
                <a:spcPts val="600"/>
              </a:spcAft>
              <a:buFont typeface="Arial" panose="020B0604020202020204" pitchFamily="34" charset="0"/>
              <a:buChar char="•"/>
            </a:pPr>
            <a:r>
              <a:rPr lang="en-US" altLang="en-US" sz="2400" b="1" dirty="0" smtClean="0"/>
              <a:t>Concurrent</a:t>
            </a:r>
            <a:r>
              <a:rPr lang="en-US" altLang="en-US" sz="2400" dirty="0" smtClean="0"/>
              <a:t> </a:t>
            </a:r>
          </a:p>
          <a:p>
            <a:pPr lvl="1">
              <a:spcAft>
                <a:spcPts val="600"/>
              </a:spcAft>
              <a:buFont typeface="Arial" panose="020B0604020202020204" pitchFamily="34" charset="0"/>
              <a:buChar char="•"/>
            </a:pPr>
            <a:r>
              <a:rPr lang="en-US" altLang="en-US" sz="2400" b="1" dirty="0" smtClean="0"/>
              <a:t>Feedback </a:t>
            </a:r>
          </a:p>
          <a:p>
            <a:pPr lvl="2">
              <a:spcAft>
                <a:spcPts val="600"/>
              </a:spcAft>
              <a:buFont typeface="Wingdings" panose="05000000000000000000" pitchFamily="2" charset="2"/>
              <a:buChar char="Ø"/>
            </a:pPr>
            <a:r>
              <a:rPr lang="en-US" altLang="en-US" dirty="0" smtClean="0"/>
              <a:t> Provides ‘after-the-fact’ information managers can use in the future.</a:t>
            </a:r>
          </a:p>
          <a:p>
            <a:pPr lvl="2">
              <a:spcAft>
                <a:spcPts val="600"/>
              </a:spcAft>
            </a:pPr>
            <a:endParaRPr lang="en-US" altLang="en-US" dirty="0" smtClean="0"/>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4"/>
          <p:cNvSpPr>
            <a:spLocks noGrp="1"/>
          </p:cNvSpPr>
          <p:nvPr>
            <p:ph type="title"/>
          </p:nvPr>
        </p:nvSpPr>
        <p:spPr/>
        <p:txBody>
          <a:bodyPr/>
          <a:lstStyle/>
          <a:p>
            <a:r>
              <a:rPr lang="en-CA" altLang="en-US" smtClean="0"/>
              <a:t>Output Control </a:t>
            </a:r>
          </a:p>
        </p:txBody>
      </p:sp>
      <p:sp>
        <p:nvSpPr>
          <p:cNvPr id="31747" name="Rectangle 3"/>
          <p:cNvSpPr>
            <a:spLocks noGrp="1" noChangeArrowheads="1"/>
          </p:cNvSpPr>
          <p:nvPr>
            <p:ph idx="1"/>
          </p:nvPr>
        </p:nvSpPr>
        <p:spPr>
          <a:xfrm>
            <a:off x="304800" y="2286000"/>
            <a:ext cx="8229600" cy="2952750"/>
          </a:xfrm>
        </p:spPr>
        <p:txBody>
          <a:bodyPr/>
          <a:lstStyle/>
          <a:p>
            <a:pPr lvl="1">
              <a:buFont typeface="Arial" panose="020B0604020202020204" pitchFamily="34" charset="0"/>
              <a:buChar char="•"/>
            </a:pPr>
            <a:r>
              <a:rPr lang="en-US" altLang="en-US" sz="2400" dirty="0" smtClean="0"/>
              <a:t>Financial Controls are objective and allow comparison to other firms.</a:t>
            </a:r>
          </a:p>
          <a:p>
            <a:pPr lvl="2">
              <a:buSzPct val="85000"/>
              <a:buFont typeface="Wingdings" panose="05000000000000000000" pitchFamily="2" charset="2"/>
              <a:buChar char="Ø"/>
            </a:pPr>
            <a:r>
              <a:rPr lang="en-US" altLang="en-US" dirty="0" smtClean="0"/>
              <a:t>Profit ratios </a:t>
            </a:r>
          </a:p>
          <a:p>
            <a:pPr lvl="2">
              <a:buSzPct val="85000"/>
              <a:buFont typeface="Wingdings" panose="05000000000000000000" pitchFamily="2" charset="2"/>
              <a:buChar char="Ø"/>
            </a:pPr>
            <a:r>
              <a:rPr lang="en-US" altLang="en-US" dirty="0" smtClean="0"/>
              <a:t>Liquidity ratios </a:t>
            </a:r>
          </a:p>
          <a:p>
            <a:pPr lvl="2">
              <a:buSzPct val="85000"/>
              <a:buFont typeface="Wingdings" panose="05000000000000000000" pitchFamily="2" charset="2"/>
              <a:buChar char="Ø"/>
            </a:pPr>
            <a:r>
              <a:rPr lang="en-US" altLang="en-US" dirty="0" smtClean="0"/>
              <a:t>Leverage ratios </a:t>
            </a:r>
          </a:p>
          <a:p>
            <a:pPr lvl="2">
              <a:buSzPct val="85000"/>
              <a:buFont typeface="Wingdings" panose="05000000000000000000" pitchFamily="2" charset="2"/>
              <a:buChar char="Ø"/>
            </a:pPr>
            <a:r>
              <a:rPr lang="en-US" altLang="en-US" dirty="0" smtClean="0"/>
              <a:t>Activity ratios</a:t>
            </a:r>
          </a:p>
        </p:txBody>
      </p:sp>
      <p:pic>
        <p:nvPicPr>
          <p:cNvPr id="4" name="Picture 3" descr="C:\Users\lindsay_macdonald\AppData\Local\Microsoft\Windows\Temporary Internet Files\Content.Outlook\EEO28DZC\QD-200198890-001 (4).jpg"/>
          <p:cNvPicPr/>
          <p:nvPr/>
        </p:nvPicPr>
        <p:blipFill>
          <a:blip r:embed="rId3">
            <a:extLst>
              <a:ext uri="{28A0092B-C50C-407E-A947-70E740481C1C}">
                <a14:useLocalDpi xmlns:a14="http://schemas.microsoft.com/office/drawing/2010/main" val="0"/>
              </a:ext>
            </a:extLst>
          </a:blip>
          <a:srcRect/>
          <a:stretch>
            <a:fillRect/>
          </a:stretch>
        </p:blipFill>
        <p:spPr bwMode="auto">
          <a:xfrm>
            <a:off x="4419600" y="3057525"/>
            <a:ext cx="3581400" cy="2409825"/>
          </a:xfrm>
          <a:prstGeom prst="rect">
            <a:avLst/>
          </a:prstGeom>
          <a:noFill/>
          <a:ln>
            <a:noFill/>
          </a:ln>
        </p:spPr>
      </p:pic>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1037"/>
          <p:cNvSpPr>
            <a:spLocks noGrp="1" noChangeArrowheads="1"/>
          </p:cNvSpPr>
          <p:nvPr>
            <p:ph type="title"/>
          </p:nvPr>
        </p:nvSpPr>
        <p:spPr/>
        <p:txBody>
          <a:bodyPr/>
          <a:lstStyle/>
          <a:p>
            <a:r>
              <a:rPr lang="en-US" altLang="en-US" smtClean="0"/>
              <a:t>Financial Measures of Performance</a:t>
            </a:r>
          </a:p>
        </p:txBody>
      </p:sp>
      <p:graphicFrame>
        <p:nvGraphicFramePr>
          <p:cNvPr id="3" name="Table 2"/>
          <p:cNvGraphicFramePr>
            <a:graphicFrameLocks noGrp="1"/>
          </p:cNvGraphicFramePr>
          <p:nvPr>
            <p:extLst>
              <p:ext uri="{D42A27DB-BD31-4B8C-83A1-F6EECF244321}">
                <p14:modId xmlns:p14="http://schemas.microsoft.com/office/powerpoint/2010/main" val="4067911360"/>
              </p:ext>
            </p:extLst>
          </p:nvPr>
        </p:nvGraphicFramePr>
        <p:xfrm>
          <a:off x="609600" y="2057400"/>
          <a:ext cx="7772400" cy="3972560"/>
        </p:xfrm>
        <a:graphic>
          <a:graphicData uri="http://schemas.openxmlformats.org/drawingml/2006/table">
            <a:tbl>
              <a:tblPr>
                <a:tableStyleId>{5C22544A-7EE6-4342-B048-85BDC9FD1C3A}</a:tableStyleId>
              </a:tblPr>
              <a:tblGrid>
                <a:gridCol w="1719493"/>
                <a:gridCol w="162560"/>
                <a:gridCol w="2814116"/>
                <a:gridCol w="3076231"/>
              </a:tblGrid>
              <a:tr h="1329281">
                <a:tc>
                  <a:txBody>
                    <a:bodyPr/>
                    <a:lstStyle/>
                    <a:p>
                      <a:pPr>
                        <a:lnSpc>
                          <a:spcPct val="100000"/>
                        </a:lnSpc>
                        <a:spcBef>
                          <a:spcPts val="200"/>
                        </a:spcBef>
                        <a:spcAft>
                          <a:spcPts val="200"/>
                        </a:spcAft>
                        <a:tabLst>
                          <a:tab pos="2159000" algn="l"/>
                          <a:tab pos="4152900" algn="l"/>
                        </a:tabLst>
                      </a:pPr>
                      <a:r>
                        <a:rPr lang="en-CA" sz="1600" b="1" dirty="0">
                          <a:effectLst/>
                          <a:latin typeface="Times New Roman" panose="02020603050405020304" pitchFamily="18" charset="0"/>
                          <a:cs typeface="Times New Roman" panose="02020603050405020304" pitchFamily="18" charset="0"/>
                        </a:rPr>
                        <a:t>Profit Ratios</a:t>
                      </a:r>
                    </a:p>
                    <a:p>
                      <a:pPr>
                        <a:lnSpc>
                          <a:spcPct val="100000"/>
                        </a:lnSpc>
                        <a:spcBef>
                          <a:spcPts val="200"/>
                        </a:spcBef>
                        <a:spcAft>
                          <a:spcPts val="200"/>
                        </a:spcAft>
                      </a:pPr>
                      <a:r>
                        <a:rPr lang="en-CA" sz="1600" b="1" dirty="0">
                          <a:effectLst/>
                          <a:latin typeface="Times New Roman" panose="02020603050405020304" pitchFamily="18" charset="0"/>
                          <a:cs typeface="Times New Roman" panose="02020603050405020304" pitchFamily="18" charset="0"/>
                        </a:rPr>
                        <a:t>Return on investment</a:t>
                      </a:r>
                      <a:endParaRPr lang="en-CA"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F0F2"/>
                    </a:solidFill>
                  </a:tcPr>
                </a:tc>
                <a:tc>
                  <a:txBody>
                    <a:bodyPr/>
                    <a:lstStyle/>
                    <a:p>
                      <a:pPr>
                        <a:lnSpc>
                          <a:spcPct val="100000"/>
                        </a:lnSpc>
                        <a:spcBef>
                          <a:spcPts val="200"/>
                        </a:spcBef>
                        <a:spcAft>
                          <a:spcPts val="200"/>
                        </a:spcAft>
                      </a:pPr>
                      <a:r>
                        <a:rPr lang="en-CA" sz="1600" dirty="0">
                          <a:effectLst/>
                          <a:latin typeface="Times New Roman" panose="02020603050405020304" pitchFamily="18" charset="0"/>
                          <a:cs typeface="Times New Roman" panose="02020603050405020304" pitchFamily="18" charset="0"/>
                        </a:rPr>
                        <a:t>=</a:t>
                      </a:r>
                      <a:endParaRPr lang="en-CA"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solidFill>
                      <a:srgbClr val="C0F0F2"/>
                    </a:solidFill>
                  </a:tcPr>
                </a:tc>
                <a:tc>
                  <a:txBody>
                    <a:bodyPr/>
                    <a:lstStyle/>
                    <a:p>
                      <a:pPr>
                        <a:lnSpc>
                          <a:spcPct val="100000"/>
                        </a:lnSpc>
                        <a:spcBef>
                          <a:spcPts val="200"/>
                        </a:spcBef>
                        <a:spcAft>
                          <a:spcPts val="200"/>
                        </a:spcAft>
                      </a:pPr>
                      <a:endParaRPr lang="en-CA"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F0F2"/>
                    </a:solidFill>
                  </a:tcPr>
                </a:tc>
                <a:tc>
                  <a:txBody>
                    <a:bodyPr/>
                    <a:lstStyle/>
                    <a:p>
                      <a:pPr>
                        <a:lnSpc>
                          <a:spcPct val="100000"/>
                        </a:lnSpc>
                        <a:spcBef>
                          <a:spcPts val="200"/>
                        </a:spcBef>
                        <a:spcAft>
                          <a:spcPts val="200"/>
                        </a:spcAft>
                      </a:pPr>
                      <a:r>
                        <a:rPr lang="en-CA" sz="1600" dirty="0">
                          <a:effectLst/>
                          <a:latin typeface="Times New Roman" panose="02020603050405020304" pitchFamily="18" charset="0"/>
                          <a:cs typeface="Times New Roman" panose="02020603050405020304" pitchFamily="18" charset="0"/>
                        </a:rPr>
                        <a:t>Measures how well managers are using the organization’s resources to generate profits. </a:t>
                      </a:r>
                      <a:endParaRPr lang="en-CA"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F0F2"/>
                    </a:solidFill>
                  </a:tcPr>
                </a:tc>
              </a:tr>
              <a:tr h="952388">
                <a:tc>
                  <a:txBody>
                    <a:bodyPr/>
                    <a:lstStyle/>
                    <a:p>
                      <a:pPr>
                        <a:lnSpc>
                          <a:spcPct val="100000"/>
                        </a:lnSpc>
                        <a:spcBef>
                          <a:spcPts val="200"/>
                        </a:spcBef>
                        <a:spcAft>
                          <a:spcPts val="200"/>
                        </a:spcAft>
                      </a:pPr>
                      <a:r>
                        <a:rPr lang="en-CA" sz="1600" b="1">
                          <a:effectLst/>
                          <a:latin typeface="Times New Roman" panose="02020603050405020304" pitchFamily="18" charset="0"/>
                          <a:cs typeface="Times New Roman" panose="02020603050405020304" pitchFamily="18" charset="0"/>
                        </a:rPr>
                        <a:t>Gross profit margin</a:t>
                      </a:r>
                      <a:endParaRPr lang="en-CA" sz="16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F0F2"/>
                    </a:solidFill>
                  </a:tcPr>
                </a:tc>
                <a:tc>
                  <a:txBody>
                    <a:bodyPr/>
                    <a:lstStyle/>
                    <a:p>
                      <a:pPr>
                        <a:lnSpc>
                          <a:spcPct val="100000"/>
                        </a:lnSpc>
                        <a:spcBef>
                          <a:spcPts val="200"/>
                        </a:spcBef>
                        <a:spcAft>
                          <a:spcPts val="200"/>
                        </a:spcAft>
                      </a:pPr>
                      <a:r>
                        <a:rPr lang="en-CA" sz="1600">
                          <a:effectLst/>
                          <a:latin typeface="Times New Roman" panose="02020603050405020304" pitchFamily="18" charset="0"/>
                          <a:cs typeface="Times New Roman" panose="02020603050405020304" pitchFamily="18" charset="0"/>
                        </a:rPr>
                        <a:t>=</a:t>
                      </a:r>
                      <a:endParaRPr lang="en-CA"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F0F2"/>
                    </a:solidFill>
                  </a:tcPr>
                </a:tc>
                <a:tc>
                  <a:txBody>
                    <a:bodyPr/>
                    <a:lstStyle/>
                    <a:p>
                      <a:pPr fontAlgn="auto">
                        <a:lnSpc>
                          <a:spcPct val="100000"/>
                        </a:lnSpc>
                        <a:spcBef>
                          <a:spcPts val="200"/>
                        </a:spcBef>
                        <a:spcAft>
                          <a:spcPts val="200"/>
                        </a:spcAft>
                      </a:pPr>
                      <a:endParaRPr lang="en-CA"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F0F2"/>
                    </a:solidFill>
                  </a:tcPr>
                </a:tc>
                <a:tc>
                  <a:txBody>
                    <a:bodyPr/>
                    <a:lstStyle/>
                    <a:p>
                      <a:pPr>
                        <a:lnSpc>
                          <a:spcPct val="100000"/>
                        </a:lnSpc>
                        <a:spcBef>
                          <a:spcPts val="200"/>
                        </a:spcBef>
                        <a:spcAft>
                          <a:spcPts val="200"/>
                        </a:spcAft>
                      </a:pPr>
                      <a:r>
                        <a:rPr lang="en-CA" sz="1600" dirty="0">
                          <a:effectLst/>
                          <a:latin typeface="Times New Roman" panose="02020603050405020304" pitchFamily="18" charset="0"/>
                          <a:cs typeface="Times New Roman" panose="02020603050405020304" pitchFamily="18" charset="0"/>
                        </a:rPr>
                        <a:t>The difference between the amount of revenue generated from the product and the resources used to produce the product.</a:t>
                      </a:r>
                      <a:endParaRPr lang="en-CA"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F0F2"/>
                    </a:solidFill>
                  </a:tcPr>
                </a:tc>
              </a:tr>
              <a:tr h="701440">
                <a:tc>
                  <a:txBody>
                    <a:bodyPr/>
                    <a:lstStyle/>
                    <a:p>
                      <a:pPr>
                        <a:lnSpc>
                          <a:spcPct val="100000"/>
                        </a:lnSpc>
                        <a:spcBef>
                          <a:spcPts val="200"/>
                        </a:spcBef>
                        <a:spcAft>
                          <a:spcPts val="200"/>
                        </a:spcAft>
                        <a:tabLst>
                          <a:tab pos="2159000" algn="l"/>
                          <a:tab pos="4152900" algn="l"/>
                        </a:tabLst>
                      </a:pPr>
                      <a:r>
                        <a:rPr lang="en-CA" sz="1600" b="1">
                          <a:effectLst/>
                          <a:latin typeface="Times New Roman" panose="02020603050405020304" pitchFamily="18" charset="0"/>
                          <a:cs typeface="Times New Roman" panose="02020603050405020304" pitchFamily="18" charset="0"/>
                        </a:rPr>
                        <a:t>Liquidity Ratios</a:t>
                      </a:r>
                    </a:p>
                    <a:p>
                      <a:pPr>
                        <a:lnSpc>
                          <a:spcPct val="100000"/>
                        </a:lnSpc>
                        <a:spcBef>
                          <a:spcPts val="200"/>
                        </a:spcBef>
                        <a:spcAft>
                          <a:spcPts val="200"/>
                        </a:spcAft>
                      </a:pPr>
                      <a:r>
                        <a:rPr lang="en-CA" sz="1600" b="1">
                          <a:effectLst/>
                          <a:latin typeface="Times New Roman" panose="02020603050405020304" pitchFamily="18" charset="0"/>
                          <a:cs typeface="Times New Roman" panose="02020603050405020304" pitchFamily="18" charset="0"/>
                        </a:rPr>
                        <a:t>Current ratio </a:t>
                      </a:r>
                      <a:endParaRPr lang="en-CA" sz="16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F0F2"/>
                    </a:solidFill>
                  </a:tcPr>
                </a:tc>
                <a:tc>
                  <a:txBody>
                    <a:bodyPr/>
                    <a:lstStyle/>
                    <a:p>
                      <a:pPr>
                        <a:lnSpc>
                          <a:spcPct val="100000"/>
                        </a:lnSpc>
                        <a:spcBef>
                          <a:spcPts val="200"/>
                        </a:spcBef>
                        <a:spcAft>
                          <a:spcPts val="200"/>
                        </a:spcAft>
                      </a:pPr>
                      <a:r>
                        <a:rPr lang="en-CA" sz="1600">
                          <a:effectLst/>
                          <a:latin typeface="Times New Roman" panose="02020603050405020304" pitchFamily="18" charset="0"/>
                          <a:cs typeface="Times New Roman" panose="02020603050405020304" pitchFamily="18" charset="0"/>
                        </a:rPr>
                        <a:t>=</a:t>
                      </a:r>
                      <a:endParaRPr lang="en-CA"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solidFill>
                      <a:srgbClr val="C0F0F2"/>
                    </a:solidFill>
                  </a:tcPr>
                </a:tc>
                <a:tc>
                  <a:txBody>
                    <a:bodyPr/>
                    <a:lstStyle/>
                    <a:p>
                      <a:pPr>
                        <a:lnSpc>
                          <a:spcPct val="100000"/>
                        </a:lnSpc>
                        <a:spcBef>
                          <a:spcPts val="200"/>
                        </a:spcBef>
                        <a:spcAft>
                          <a:spcPts val="200"/>
                        </a:spcAft>
                      </a:pPr>
                      <a:endParaRPr lang="en-CA"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F0F2"/>
                    </a:solidFill>
                  </a:tcPr>
                </a:tc>
                <a:tc>
                  <a:txBody>
                    <a:bodyPr/>
                    <a:lstStyle/>
                    <a:p>
                      <a:pPr>
                        <a:lnSpc>
                          <a:spcPct val="100000"/>
                        </a:lnSpc>
                        <a:spcBef>
                          <a:spcPts val="200"/>
                        </a:spcBef>
                        <a:spcAft>
                          <a:spcPts val="200"/>
                        </a:spcAft>
                      </a:pPr>
                      <a:r>
                        <a:rPr lang="en-CA" sz="1600" dirty="0">
                          <a:effectLst/>
                          <a:latin typeface="Times New Roman" panose="02020603050405020304" pitchFamily="18" charset="0"/>
                          <a:cs typeface="Times New Roman" panose="02020603050405020304" pitchFamily="18" charset="0"/>
                        </a:rPr>
                        <a:t>Do managers have resources available to meet claims of short-term creditors?</a:t>
                      </a:r>
                      <a:endParaRPr lang="en-CA"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F0F2"/>
                    </a:solidFill>
                  </a:tcPr>
                </a:tc>
              </a:tr>
              <a:tr h="936399">
                <a:tc>
                  <a:txBody>
                    <a:bodyPr/>
                    <a:lstStyle/>
                    <a:p>
                      <a:pPr>
                        <a:lnSpc>
                          <a:spcPct val="100000"/>
                        </a:lnSpc>
                        <a:spcBef>
                          <a:spcPts val="200"/>
                        </a:spcBef>
                        <a:spcAft>
                          <a:spcPts val="200"/>
                        </a:spcAft>
                      </a:pPr>
                      <a:r>
                        <a:rPr lang="en-CA" sz="1600" b="1" dirty="0">
                          <a:effectLst/>
                          <a:latin typeface="Times New Roman" panose="02020603050405020304" pitchFamily="18" charset="0"/>
                          <a:cs typeface="Times New Roman" panose="02020603050405020304" pitchFamily="18" charset="0"/>
                        </a:rPr>
                        <a:t>Quick ratio</a:t>
                      </a:r>
                      <a:endParaRPr lang="en-CA"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solidFill>
                      <a:srgbClr val="C0F0F2"/>
                    </a:solidFill>
                  </a:tcPr>
                </a:tc>
                <a:tc>
                  <a:txBody>
                    <a:bodyPr/>
                    <a:lstStyle/>
                    <a:p>
                      <a:pPr>
                        <a:lnSpc>
                          <a:spcPct val="100000"/>
                        </a:lnSpc>
                        <a:spcBef>
                          <a:spcPts val="200"/>
                        </a:spcBef>
                        <a:spcAft>
                          <a:spcPts val="200"/>
                        </a:spcAft>
                      </a:pPr>
                      <a:r>
                        <a:rPr lang="en-CA" sz="1600">
                          <a:effectLst/>
                          <a:latin typeface="Times New Roman" panose="02020603050405020304" pitchFamily="18" charset="0"/>
                          <a:cs typeface="Times New Roman" panose="02020603050405020304" pitchFamily="18" charset="0"/>
                        </a:rPr>
                        <a:t>=</a:t>
                      </a:r>
                      <a:endParaRPr lang="en-CA"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solidFill>
                      <a:srgbClr val="C0F0F2"/>
                    </a:solidFill>
                  </a:tcPr>
                </a:tc>
                <a:tc>
                  <a:txBody>
                    <a:bodyPr/>
                    <a:lstStyle/>
                    <a:p>
                      <a:pPr fontAlgn="auto">
                        <a:lnSpc>
                          <a:spcPct val="100000"/>
                        </a:lnSpc>
                        <a:spcBef>
                          <a:spcPts val="200"/>
                        </a:spcBef>
                        <a:spcAft>
                          <a:spcPts val="200"/>
                        </a:spcAft>
                      </a:pPr>
                      <a:endParaRPr lang="en-CA"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F0F2"/>
                    </a:solidFill>
                  </a:tcPr>
                </a:tc>
                <a:tc>
                  <a:txBody>
                    <a:bodyPr/>
                    <a:lstStyle/>
                    <a:p>
                      <a:pPr>
                        <a:lnSpc>
                          <a:spcPct val="100000"/>
                        </a:lnSpc>
                        <a:spcBef>
                          <a:spcPts val="200"/>
                        </a:spcBef>
                        <a:spcAft>
                          <a:spcPts val="200"/>
                        </a:spcAft>
                      </a:pPr>
                      <a:r>
                        <a:rPr lang="en-CA" sz="1600" dirty="0">
                          <a:effectLst/>
                          <a:latin typeface="Times New Roman" panose="02020603050405020304" pitchFamily="18" charset="0"/>
                          <a:cs typeface="Times New Roman" panose="02020603050405020304" pitchFamily="18" charset="0"/>
                        </a:rPr>
                        <a:t>Can managers pay off claims of short-term creditors without selling inventory?</a:t>
                      </a:r>
                      <a:endParaRPr lang="en-CA"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F0F2"/>
                    </a:solidFill>
                  </a:tcPr>
                </a:tc>
              </a:tr>
            </a:tbl>
          </a:graphicData>
        </a:graphic>
      </p:graphicFrame>
      <p:graphicFrame>
        <p:nvGraphicFramePr>
          <p:cNvPr id="4" name="Object 3"/>
          <p:cNvGraphicFramePr>
            <a:graphicFrameLocks noChangeAspect="1"/>
          </p:cNvGraphicFramePr>
          <p:nvPr>
            <p:extLst>
              <p:ext uri="{D42A27DB-BD31-4B8C-83A1-F6EECF244321}">
                <p14:modId xmlns:p14="http://schemas.microsoft.com/office/powerpoint/2010/main" val="3314494609"/>
              </p:ext>
            </p:extLst>
          </p:nvPr>
        </p:nvGraphicFramePr>
        <p:xfrm>
          <a:off x="2898813" y="2145017"/>
          <a:ext cx="1868760" cy="581043"/>
        </p:xfrm>
        <a:graphic>
          <a:graphicData uri="http://schemas.openxmlformats.org/presentationml/2006/ole">
            <mc:AlternateContent xmlns:mc="http://schemas.openxmlformats.org/markup-compatibility/2006">
              <mc:Choice xmlns:v="urn:schemas-microsoft-com:vml" Requires="v">
                <p:oleObj spid="_x0000_s33835" r:id="rId4" imgW="1130300" imgH="355600" progId="Equation.DSMT4">
                  <p:embed/>
                </p:oleObj>
              </mc:Choice>
              <mc:Fallback>
                <p:oleObj r:id="rId4" imgW="1130300" imgH="355600" progId="Equation.DSMT4">
                  <p:embed/>
                  <p:pic>
                    <p:nvPicPr>
                      <p:cNvPr id="0" name="Object 1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98813" y="2145017"/>
                        <a:ext cx="1868760" cy="581043"/>
                      </a:xfrm>
                      <a:prstGeom prst="rect">
                        <a:avLst/>
                      </a:prstGeom>
                      <a:noFill/>
                    </p:spPr>
                  </p:pic>
                </p:oleObj>
              </mc:Fallback>
            </mc:AlternateContent>
          </a:graphicData>
        </a:graphic>
      </p:graphicFrame>
      <p:graphicFrame>
        <p:nvGraphicFramePr>
          <p:cNvPr id="5" name="Object 4"/>
          <p:cNvGraphicFramePr>
            <a:graphicFrameLocks noChangeAspect="1"/>
          </p:cNvGraphicFramePr>
          <p:nvPr>
            <p:extLst>
              <p:ext uri="{D42A27DB-BD31-4B8C-83A1-F6EECF244321}">
                <p14:modId xmlns:p14="http://schemas.microsoft.com/office/powerpoint/2010/main" val="2097478415"/>
              </p:ext>
            </p:extLst>
          </p:nvPr>
        </p:nvGraphicFramePr>
        <p:xfrm>
          <a:off x="2687280" y="3295865"/>
          <a:ext cx="2584445" cy="699545"/>
        </p:xfrm>
        <a:graphic>
          <a:graphicData uri="http://schemas.openxmlformats.org/presentationml/2006/ole">
            <mc:AlternateContent xmlns:mc="http://schemas.openxmlformats.org/markup-compatibility/2006">
              <mc:Choice xmlns:v="urn:schemas-microsoft-com:vml" Requires="v">
                <p:oleObj spid="_x0000_s33836" r:id="rId6" imgW="1816100" imgH="355600" progId="Equation.DSMT4">
                  <p:embed/>
                </p:oleObj>
              </mc:Choice>
              <mc:Fallback>
                <p:oleObj r:id="rId6" imgW="1816100" imgH="355600" progId="Equation.DSMT4">
                  <p:embed/>
                  <p:pic>
                    <p:nvPicPr>
                      <p:cNvPr id="0" name="Object 1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87280" y="3295865"/>
                        <a:ext cx="2584445" cy="699545"/>
                      </a:xfrm>
                      <a:prstGeom prst="rect">
                        <a:avLst/>
                      </a:prstGeom>
                      <a:noFill/>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444294558"/>
              </p:ext>
            </p:extLst>
          </p:nvPr>
        </p:nvGraphicFramePr>
        <p:xfrm>
          <a:off x="3048000" y="4326085"/>
          <a:ext cx="1570386" cy="581043"/>
        </p:xfrm>
        <a:graphic>
          <a:graphicData uri="http://schemas.openxmlformats.org/presentationml/2006/ole">
            <mc:AlternateContent xmlns:mc="http://schemas.openxmlformats.org/markup-compatibility/2006">
              <mc:Choice xmlns:v="urn:schemas-microsoft-com:vml" Requires="v">
                <p:oleObj spid="_x0000_s33837" r:id="rId8" imgW="952500" imgH="355600" progId="Equation.DSMT4">
                  <p:embed/>
                </p:oleObj>
              </mc:Choice>
              <mc:Fallback>
                <p:oleObj r:id="rId8" imgW="952500" imgH="355600" progId="Equation.DSMT4">
                  <p:embed/>
                  <p:pic>
                    <p:nvPicPr>
                      <p:cNvPr id="0" name="Object 1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048000" y="4326085"/>
                        <a:ext cx="1570386" cy="581043"/>
                      </a:xfrm>
                      <a:prstGeom prst="rect">
                        <a:avLst/>
                      </a:prstGeom>
                      <a:noFill/>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1070144008"/>
              </p:ext>
            </p:extLst>
          </p:nvPr>
        </p:nvGraphicFramePr>
        <p:xfrm>
          <a:off x="2817416" y="5334000"/>
          <a:ext cx="2324172" cy="581043"/>
        </p:xfrm>
        <a:graphic>
          <a:graphicData uri="http://schemas.openxmlformats.org/presentationml/2006/ole">
            <mc:AlternateContent xmlns:mc="http://schemas.openxmlformats.org/markup-compatibility/2006">
              <mc:Choice xmlns:v="urn:schemas-microsoft-com:vml" Requires="v">
                <p:oleObj spid="_x0000_s33838" r:id="rId10" imgW="1409700" imgH="355600" progId="Equation.DSMT4">
                  <p:embed/>
                </p:oleObj>
              </mc:Choice>
              <mc:Fallback>
                <p:oleObj r:id="rId10" imgW="1409700" imgH="355600" progId="Equation.DSMT4">
                  <p:embed/>
                  <p:pic>
                    <p:nvPicPr>
                      <p:cNvPr id="0" name="Object 1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817416" y="5334000"/>
                        <a:ext cx="2324172" cy="581043"/>
                      </a:xfrm>
                      <a:prstGeom prst="rect">
                        <a:avLst/>
                      </a:prstGeom>
                      <a:noFill/>
                    </p:spPr>
                  </p:pic>
                </p:oleObj>
              </mc:Fallback>
            </mc:AlternateContent>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1037"/>
          <p:cNvSpPr>
            <a:spLocks noGrp="1" noChangeArrowheads="1"/>
          </p:cNvSpPr>
          <p:nvPr>
            <p:ph type="title"/>
          </p:nvPr>
        </p:nvSpPr>
        <p:spPr/>
        <p:txBody>
          <a:bodyPr/>
          <a:lstStyle/>
          <a:p>
            <a:r>
              <a:rPr lang="en-US" altLang="en-US" smtClean="0"/>
              <a:t>Financial Measures of Performance</a:t>
            </a:r>
          </a:p>
        </p:txBody>
      </p:sp>
      <p:graphicFrame>
        <p:nvGraphicFramePr>
          <p:cNvPr id="2" name="Table 1"/>
          <p:cNvGraphicFramePr>
            <a:graphicFrameLocks noGrp="1"/>
          </p:cNvGraphicFramePr>
          <p:nvPr>
            <p:extLst>
              <p:ext uri="{D42A27DB-BD31-4B8C-83A1-F6EECF244321}">
                <p14:modId xmlns:p14="http://schemas.microsoft.com/office/powerpoint/2010/main" val="1593920603"/>
              </p:ext>
            </p:extLst>
          </p:nvPr>
        </p:nvGraphicFramePr>
        <p:xfrm>
          <a:off x="685800" y="1981200"/>
          <a:ext cx="7772399" cy="4249406"/>
        </p:xfrm>
        <a:graphic>
          <a:graphicData uri="http://schemas.openxmlformats.org/drawingml/2006/table">
            <a:tbl>
              <a:tblPr>
                <a:tableStyleId>{5C22544A-7EE6-4342-B048-85BDC9FD1C3A}</a:tableStyleId>
              </a:tblPr>
              <a:tblGrid>
                <a:gridCol w="1777782"/>
                <a:gridCol w="332049"/>
                <a:gridCol w="2658614"/>
                <a:gridCol w="3003954"/>
              </a:tblGrid>
              <a:tr h="914400">
                <a:tc>
                  <a:txBody>
                    <a:bodyPr/>
                    <a:lstStyle/>
                    <a:p>
                      <a:pPr>
                        <a:lnSpc>
                          <a:spcPct val="100000"/>
                        </a:lnSpc>
                        <a:spcBef>
                          <a:spcPts val="200"/>
                        </a:spcBef>
                        <a:spcAft>
                          <a:spcPts val="200"/>
                        </a:spcAft>
                        <a:tabLst>
                          <a:tab pos="2159000" algn="l"/>
                          <a:tab pos="4152900" algn="l"/>
                        </a:tabLst>
                      </a:pPr>
                      <a:r>
                        <a:rPr lang="en-CA" sz="1600" b="1" dirty="0">
                          <a:effectLst/>
                          <a:latin typeface="Times New Roman" panose="02020603050405020304" pitchFamily="18" charset="0"/>
                          <a:cs typeface="Times New Roman" panose="02020603050405020304" pitchFamily="18" charset="0"/>
                        </a:rPr>
                        <a:t>Leverage Ratios</a:t>
                      </a:r>
                    </a:p>
                    <a:p>
                      <a:pPr>
                        <a:lnSpc>
                          <a:spcPct val="100000"/>
                        </a:lnSpc>
                        <a:spcBef>
                          <a:spcPts val="200"/>
                        </a:spcBef>
                        <a:spcAft>
                          <a:spcPts val="200"/>
                        </a:spcAft>
                      </a:pPr>
                      <a:r>
                        <a:rPr lang="en-CA" sz="1600" b="1" dirty="0">
                          <a:effectLst/>
                          <a:latin typeface="Times New Roman" panose="02020603050405020304" pitchFamily="18" charset="0"/>
                          <a:cs typeface="Times New Roman" panose="02020603050405020304" pitchFamily="18" charset="0"/>
                        </a:rPr>
                        <a:t>Debt-to-assets ratio</a:t>
                      </a:r>
                      <a:endParaRPr lang="en-CA"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F0F2"/>
                    </a:solidFill>
                  </a:tcPr>
                </a:tc>
                <a:tc>
                  <a:txBody>
                    <a:bodyPr/>
                    <a:lstStyle/>
                    <a:p>
                      <a:pPr>
                        <a:lnSpc>
                          <a:spcPct val="100000"/>
                        </a:lnSpc>
                        <a:spcBef>
                          <a:spcPts val="200"/>
                        </a:spcBef>
                        <a:spcAft>
                          <a:spcPts val="200"/>
                        </a:spcAft>
                      </a:pPr>
                      <a:r>
                        <a:rPr lang="en-CA"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CA"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solidFill>
                      <a:srgbClr val="C0F0F2"/>
                    </a:solidFill>
                  </a:tcPr>
                </a:tc>
                <a:tc>
                  <a:txBody>
                    <a:bodyPr/>
                    <a:lstStyle/>
                    <a:p>
                      <a:pPr>
                        <a:lnSpc>
                          <a:spcPct val="100000"/>
                        </a:lnSpc>
                        <a:spcBef>
                          <a:spcPts val="200"/>
                        </a:spcBef>
                        <a:spcAft>
                          <a:spcPts val="200"/>
                        </a:spcAft>
                      </a:pPr>
                      <a:endParaRPr lang="en-CA"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F0F2"/>
                    </a:solidFill>
                  </a:tcPr>
                </a:tc>
                <a:tc>
                  <a:txBody>
                    <a:bodyPr/>
                    <a:lstStyle/>
                    <a:p>
                      <a:pPr>
                        <a:lnSpc>
                          <a:spcPct val="100000"/>
                        </a:lnSpc>
                        <a:spcBef>
                          <a:spcPts val="200"/>
                        </a:spcBef>
                        <a:spcAft>
                          <a:spcPts val="200"/>
                        </a:spcAft>
                      </a:pPr>
                      <a:r>
                        <a:rPr lang="en-CA" sz="1600">
                          <a:effectLst/>
                          <a:latin typeface="Times New Roman" panose="02020603050405020304" pitchFamily="18" charset="0"/>
                          <a:cs typeface="Times New Roman" panose="02020603050405020304" pitchFamily="18" charset="0"/>
                        </a:rPr>
                        <a:t>To what extent have managers used borrowed funds to finance investments?</a:t>
                      </a:r>
                      <a:endParaRPr lang="en-CA"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F0F2"/>
                    </a:solidFill>
                  </a:tcPr>
                </a:tc>
              </a:tr>
              <a:tr h="1338951">
                <a:tc>
                  <a:txBody>
                    <a:bodyPr/>
                    <a:lstStyle/>
                    <a:p>
                      <a:pPr>
                        <a:lnSpc>
                          <a:spcPct val="100000"/>
                        </a:lnSpc>
                        <a:spcBef>
                          <a:spcPts val="200"/>
                        </a:spcBef>
                        <a:spcAft>
                          <a:spcPts val="200"/>
                        </a:spcAft>
                      </a:pPr>
                      <a:r>
                        <a:rPr lang="en-CA" sz="1600" b="1">
                          <a:effectLst/>
                          <a:latin typeface="Times New Roman" panose="02020603050405020304" pitchFamily="18" charset="0"/>
                          <a:cs typeface="Times New Roman" panose="02020603050405020304" pitchFamily="18" charset="0"/>
                        </a:rPr>
                        <a:t>Times-covered ratio</a:t>
                      </a:r>
                      <a:endParaRPr lang="en-CA" sz="16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F0F2"/>
                    </a:solidFill>
                  </a:tcPr>
                </a:tc>
                <a:tc>
                  <a:txBody>
                    <a:bodyPr/>
                    <a:lstStyle/>
                    <a:p>
                      <a:pPr>
                        <a:lnSpc>
                          <a:spcPct val="100000"/>
                        </a:lnSpc>
                        <a:spcBef>
                          <a:spcPts val="200"/>
                        </a:spcBef>
                        <a:spcAft>
                          <a:spcPts val="200"/>
                        </a:spcAft>
                      </a:pPr>
                      <a:r>
                        <a:rPr lang="en-CA" sz="1600">
                          <a:effectLst/>
                          <a:latin typeface="Times New Roman" panose="02020603050405020304" pitchFamily="18" charset="0"/>
                          <a:cs typeface="Times New Roman" panose="02020603050405020304" pitchFamily="18" charset="0"/>
                        </a:rPr>
                        <a:t>=</a:t>
                      </a:r>
                      <a:endParaRPr lang="en-CA"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F0F2"/>
                    </a:solidFill>
                  </a:tcPr>
                </a:tc>
                <a:tc>
                  <a:txBody>
                    <a:bodyPr/>
                    <a:lstStyle/>
                    <a:p>
                      <a:pPr fontAlgn="auto">
                        <a:lnSpc>
                          <a:spcPct val="100000"/>
                        </a:lnSpc>
                        <a:spcBef>
                          <a:spcPts val="200"/>
                        </a:spcBef>
                        <a:spcAft>
                          <a:spcPts val="200"/>
                        </a:spcAft>
                      </a:pPr>
                      <a:endParaRPr lang="en-CA"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F0F2"/>
                    </a:solidFill>
                  </a:tcPr>
                </a:tc>
                <a:tc>
                  <a:txBody>
                    <a:bodyPr/>
                    <a:lstStyle/>
                    <a:p>
                      <a:pPr>
                        <a:lnSpc>
                          <a:spcPct val="100000"/>
                        </a:lnSpc>
                        <a:spcBef>
                          <a:spcPts val="200"/>
                        </a:spcBef>
                        <a:spcAft>
                          <a:spcPts val="200"/>
                        </a:spcAft>
                      </a:pPr>
                      <a:r>
                        <a:rPr lang="en-CA" sz="1600">
                          <a:effectLst/>
                          <a:latin typeface="Times New Roman" panose="02020603050405020304" pitchFamily="18" charset="0"/>
                          <a:cs typeface="Times New Roman" panose="02020603050405020304" pitchFamily="18" charset="0"/>
                        </a:rPr>
                        <a:t>Measures how far profits can decline before managers cannot meet interest charges. If ratio declines to less than 1, the organization is technically insolvent.</a:t>
                      </a:r>
                      <a:endParaRPr lang="en-CA"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F0F2"/>
                    </a:solidFill>
                  </a:tcPr>
                </a:tc>
              </a:tr>
              <a:tr h="896606">
                <a:tc>
                  <a:txBody>
                    <a:bodyPr/>
                    <a:lstStyle/>
                    <a:p>
                      <a:pPr>
                        <a:lnSpc>
                          <a:spcPct val="100000"/>
                        </a:lnSpc>
                        <a:spcBef>
                          <a:spcPts val="200"/>
                        </a:spcBef>
                        <a:spcAft>
                          <a:spcPts val="200"/>
                        </a:spcAft>
                        <a:tabLst>
                          <a:tab pos="2159000" algn="l"/>
                          <a:tab pos="4152900" algn="l"/>
                        </a:tabLst>
                      </a:pPr>
                      <a:r>
                        <a:rPr lang="en-CA" sz="1600" b="1" dirty="0">
                          <a:effectLst/>
                          <a:latin typeface="Times New Roman" panose="02020603050405020304" pitchFamily="18" charset="0"/>
                          <a:cs typeface="Times New Roman" panose="02020603050405020304" pitchFamily="18" charset="0"/>
                        </a:rPr>
                        <a:t>Activity Ratios</a:t>
                      </a:r>
                    </a:p>
                    <a:p>
                      <a:pPr>
                        <a:lnSpc>
                          <a:spcPct val="100000"/>
                        </a:lnSpc>
                        <a:spcBef>
                          <a:spcPts val="200"/>
                        </a:spcBef>
                        <a:spcAft>
                          <a:spcPts val="200"/>
                        </a:spcAft>
                      </a:pPr>
                      <a:r>
                        <a:rPr lang="en-CA" sz="1600" b="1" dirty="0">
                          <a:effectLst/>
                          <a:latin typeface="Times New Roman" panose="02020603050405020304" pitchFamily="18" charset="0"/>
                          <a:cs typeface="Times New Roman" panose="02020603050405020304" pitchFamily="18" charset="0"/>
                        </a:rPr>
                        <a:t>Inventory turnover</a:t>
                      </a:r>
                      <a:endParaRPr lang="en-CA"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F0F2"/>
                    </a:solidFill>
                  </a:tcPr>
                </a:tc>
                <a:tc>
                  <a:txBody>
                    <a:bodyPr/>
                    <a:lstStyle/>
                    <a:p>
                      <a:pPr>
                        <a:lnSpc>
                          <a:spcPct val="100000"/>
                        </a:lnSpc>
                        <a:spcBef>
                          <a:spcPts val="200"/>
                        </a:spcBef>
                        <a:spcAft>
                          <a:spcPts val="200"/>
                        </a:spcAft>
                      </a:pPr>
                      <a:r>
                        <a:rPr lang="en-CA" sz="1600">
                          <a:effectLst/>
                          <a:latin typeface="Times New Roman" panose="02020603050405020304" pitchFamily="18" charset="0"/>
                          <a:cs typeface="Times New Roman" panose="02020603050405020304" pitchFamily="18" charset="0"/>
                        </a:rPr>
                        <a:t>=</a:t>
                      </a:r>
                      <a:endParaRPr lang="en-CA"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solidFill>
                      <a:srgbClr val="C0F0F2"/>
                    </a:solidFill>
                  </a:tcPr>
                </a:tc>
                <a:tc>
                  <a:txBody>
                    <a:bodyPr/>
                    <a:lstStyle/>
                    <a:p>
                      <a:pPr>
                        <a:lnSpc>
                          <a:spcPct val="100000"/>
                        </a:lnSpc>
                        <a:spcBef>
                          <a:spcPts val="200"/>
                        </a:spcBef>
                        <a:spcAft>
                          <a:spcPts val="200"/>
                        </a:spcAft>
                      </a:pPr>
                      <a:endParaRPr lang="en-CA"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F0F2"/>
                    </a:solidFill>
                  </a:tcPr>
                </a:tc>
                <a:tc>
                  <a:txBody>
                    <a:bodyPr/>
                    <a:lstStyle/>
                    <a:p>
                      <a:pPr>
                        <a:lnSpc>
                          <a:spcPct val="100000"/>
                        </a:lnSpc>
                        <a:spcBef>
                          <a:spcPts val="200"/>
                        </a:spcBef>
                        <a:spcAft>
                          <a:spcPts val="200"/>
                        </a:spcAft>
                      </a:pPr>
                      <a:r>
                        <a:rPr lang="en-CA" sz="1600">
                          <a:effectLst/>
                          <a:latin typeface="Times New Roman" panose="02020603050405020304" pitchFamily="18" charset="0"/>
                          <a:cs typeface="Times New Roman" panose="02020603050405020304" pitchFamily="18" charset="0"/>
                        </a:rPr>
                        <a:t>Measures how efficiently managers are turning inventory over so excess inventory is not carried.</a:t>
                      </a:r>
                      <a:endParaRPr lang="en-CA"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F0F2"/>
                    </a:solidFill>
                  </a:tcPr>
                </a:tc>
              </a:tr>
              <a:tr h="896606">
                <a:tc>
                  <a:txBody>
                    <a:bodyPr/>
                    <a:lstStyle/>
                    <a:p>
                      <a:pPr>
                        <a:lnSpc>
                          <a:spcPct val="100000"/>
                        </a:lnSpc>
                        <a:spcBef>
                          <a:spcPts val="200"/>
                        </a:spcBef>
                        <a:spcAft>
                          <a:spcPts val="200"/>
                        </a:spcAft>
                      </a:pPr>
                      <a:r>
                        <a:rPr lang="en-CA" sz="1600" b="1" dirty="0">
                          <a:effectLst/>
                          <a:latin typeface="Times New Roman" panose="02020603050405020304" pitchFamily="18" charset="0"/>
                          <a:cs typeface="Times New Roman" panose="02020603050405020304" pitchFamily="18" charset="0"/>
                        </a:rPr>
                        <a:t>Days sales outstanding</a:t>
                      </a:r>
                      <a:endParaRPr lang="en-CA"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F0F2"/>
                    </a:solidFill>
                  </a:tcPr>
                </a:tc>
                <a:tc>
                  <a:txBody>
                    <a:bodyPr/>
                    <a:lstStyle/>
                    <a:p>
                      <a:pPr>
                        <a:lnSpc>
                          <a:spcPct val="100000"/>
                        </a:lnSpc>
                        <a:spcBef>
                          <a:spcPts val="200"/>
                        </a:spcBef>
                        <a:spcAft>
                          <a:spcPts val="200"/>
                        </a:spcAft>
                      </a:pPr>
                      <a:r>
                        <a:rPr lang="en-CA" sz="1600">
                          <a:effectLst/>
                          <a:latin typeface="Times New Roman" panose="02020603050405020304" pitchFamily="18" charset="0"/>
                          <a:cs typeface="Times New Roman" panose="02020603050405020304" pitchFamily="18" charset="0"/>
                        </a:rPr>
                        <a:t>=</a:t>
                      </a:r>
                      <a:endParaRPr lang="en-CA"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F0F2"/>
                    </a:solidFill>
                  </a:tcPr>
                </a:tc>
                <a:tc>
                  <a:txBody>
                    <a:bodyPr/>
                    <a:lstStyle/>
                    <a:p>
                      <a:pPr fontAlgn="auto">
                        <a:lnSpc>
                          <a:spcPct val="100000"/>
                        </a:lnSpc>
                        <a:spcBef>
                          <a:spcPts val="200"/>
                        </a:spcBef>
                        <a:spcAft>
                          <a:spcPts val="200"/>
                        </a:spcAft>
                      </a:pPr>
                      <a:endParaRPr lang="en-CA"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F0F2"/>
                    </a:solidFill>
                  </a:tcPr>
                </a:tc>
                <a:tc>
                  <a:txBody>
                    <a:bodyPr/>
                    <a:lstStyle/>
                    <a:p>
                      <a:pPr>
                        <a:lnSpc>
                          <a:spcPct val="100000"/>
                        </a:lnSpc>
                        <a:spcBef>
                          <a:spcPts val="200"/>
                        </a:spcBef>
                        <a:spcAft>
                          <a:spcPts val="200"/>
                        </a:spcAft>
                      </a:pPr>
                      <a:r>
                        <a:rPr lang="en-CA" sz="1600" dirty="0">
                          <a:effectLst/>
                          <a:latin typeface="Times New Roman" panose="02020603050405020304" pitchFamily="18" charset="0"/>
                          <a:cs typeface="Times New Roman" panose="02020603050405020304" pitchFamily="18" charset="0"/>
                        </a:rPr>
                        <a:t>Measures how efficiently managers are collecting revenues from customers to pay expenses.</a:t>
                      </a:r>
                      <a:endParaRPr lang="en-CA"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F0F2"/>
                    </a:solidFill>
                  </a:tcPr>
                </a:tc>
              </a:tr>
            </a:tbl>
          </a:graphicData>
        </a:graphic>
      </p:graphicFrame>
      <p:graphicFrame>
        <p:nvGraphicFramePr>
          <p:cNvPr id="3" name="Object 2"/>
          <p:cNvGraphicFramePr>
            <a:graphicFrameLocks noChangeAspect="1"/>
          </p:cNvGraphicFramePr>
          <p:nvPr>
            <p:extLst>
              <p:ext uri="{D42A27DB-BD31-4B8C-83A1-F6EECF244321}">
                <p14:modId xmlns:p14="http://schemas.microsoft.com/office/powerpoint/2010/main" val="1683083480"/>
              </p:ext>
            </p:extLst>
          </p:nvPr>
        </p:nvGraphicFramePr>
        <p:xfrm>
          <a:off x="3465818" y="2191915"/>
          <a:ext cx="1002154" cy="537387"/>
        </p:xfrm>
        <a:graphic>
          <a:graphicData uri="http://schemas.openxmlformats.org/presentationml/2006/ole">
            <mc:AlternateContent xmlns:mc="http://schemas.openxmlformats.org/markup-compatibility/2006">
              <mc:Choice xmlns:v="urn:schemas-microsoft-com:vml" Requires="v">
                <p:oleObj spid="_x0000_s69665" r:id="rId4" imgW="660400" imgH="355600" progId="Equation.DSMT4">
                  <p:embed/>
                </p:oleObj>
              </mc:Choice>
              <mc:Fallback>
                <p:oleObj r:id="rId4" imgW="660400" imgH="355600" progId="Equation.DSMT4">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65818" y="2191915"/>
                        <a:ext cx="1002154" cy="537387"/>
                      </a:xfrm>
                      <a:prstGeom prst="rect">
                        <a:avLst/>
                      </a:prstGeom>
                      <a:noFill/>
                    </p:spPr>
                  </p:pic>
                </p:oleObj>
              </mc:Fallback>
            </mc:AlternateContent>
          </a:graphicData>
        </a:graphic>
      </p:graphicFrame>
      <p:graphicFrame>
        <p:nvGraphicFramePr>
          <p:cNvPr id="4" name="Object 3"/>
          <p:cNvGraphicFramePr>
            <a:graphicFrameLocks noChangeAspect="1"/>
          </p:cNvGraphicFramePr>
          <p:nvPr>
            <p:extLst>
              <p:ext uri="{D42A27DB-BD31-4B8C-83A1-F6EECF244321}">
                <p14:modId xmlns:p14="http://schemas.microsoft.com/office/powerpoint/2010/main" val="2804427042"/>
              </p:ext>
            </p:extLst>
          </p:nvPr>
        </p:nvGraphicFramePr>
        <p:xfrm>
          <a:off x="2819400" y="3110725"/>
          <a:ext cx="2483600" cy="580959"/>
        </p:xfrm>
        <a:graphic>
          <a:graphicData uri="http://schemas.openxmlformats.org/presentationml/2006/ole">
            <mc:AlternateContent xmlns:mc="http://schemas.openxmlformats.org/markup-compatibility/2006">
              <mc:Choice xmlns:v="urn:schemas-microsoft-com:vml" Requires="v">
                <p:oleObj spid="_x0000_s69666" r:id="rId6" imgW="1625600" imgH="381000" progId="Equation.DSMT4">
                  <p:embed/>
                </p:oleObj>
              </mc:Choice>
              <mc:Fallback>
                <p:oleObj r:id="rId6" imgW="1625600" imgH="381000" progId="Equation.DSMT4">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19400" y="3110725"/>
                        <a:ext cx="2483600" cy="580959"/>
                      </a:xfrm>
                      <a:prstGeom prst="rect">
                        <a:avLst/>
                      </a:prstGeom>
                      <a:noFill/>
                    </p:spPr>
                  </p:pic>
                </p:oleObj>
              </mc:Fallback>
            </mc:AlternateContent>
          </a:graphicData>
        </a:graphic>
      </p:graphicFrame>
      <p:graphicFrame>
        <p:nvGraphicFramePr>
          <p:cNvPr id="5" name="Object 4"/>
          <p:cNvGraphicFramePr>
            <a:graphicFrameLocks noChangeAspect="1"/>
          </p:cNvGraphicFramePr>
          <p:nvPr>
            <p:extLst>
              <p:ext uri="{D42A27DB-BD31-4B8C-83A1-F6EECF244321}">
                <p14:modId xmlns:p14="http://schemas.microsoft.com/office/powerpoint/2010/main" val="2824608941"/>
              </p:ext>
            </p:extLst>
          </p:nvPr>
        </p:nvGraphicFramePr>
        <p:xfrm>
          <a:off x="3189863" y="4454529"/>
          <a:ext cx="1554065" cy="580959"/>
        </p:xfrm>
        <a:graphic>
          <a:graphicData uri="http://schemas.openxmlformats.org/presentationml/2006/ole">
            <mc:AlternateContent xmlns:mc="http://schemas.openxmlformats.org/markup-compatibility/2006">
              <mc:Choice xmlns:v="urn:schemas-microsoft-com:vml" Requires="v">
                <p:oleObj spid="_x0000_s69667" r:id="rId8" imgW="1016000" imgH="381000" progId="Equation.DSMT4">
                  <p:embed/>
                </p:oleObj>
              </mc:Choice>
              <mc:Fallback>
                <p:oleObj r:id="rId8" imgW="1016000" imgH="381000" progId="Equation.DSMT4">
                  <p:embed/>
                  <p:pic>
                    <p:nvPicPr>
                      <p:cNvPr id="0" name="Object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189863" y="4454529"/>
                        <a:ext cx="1554065" cy="580959"/>
                      </a:xfrm>
                      <a:prstGeom prst="rect">
                        <a:avLst/>
                      </a:prstGeom>
                      <a:noFill/>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1491965873"/>
              </p:ext>
            </p:extLst>
          </p:nvPr>
        </p:nvGraphicFramePr>
        <p:xfrm>
          <a:off x="3297676" y="5413448"/>
          <a:ext cx="1670256" cy="769770"/>
        </p:xfrm>
        <a:graphic>
          <a:graphicData uri="http://schemas.openxmlformats.org/presentationml/2006/ole">
            <mc:AlternateContent xmlns:mc="http://schemas.openxmlformats.org/markup-compatibility/2006">
              <mc:Choice xmlns:v="urn:schemas-microsoft-com:vml" Requires="v">
                <p:oleObj spid="_x0000_s69668" r:id="rId10" imgW="1091726" imgH="507780" progId="Equation.DSMT4">
                  <p:embed/>
                </p:oleObj>
              </mc:Choice>
              <mc:Fallback>
                <p:oleObj r:id="rId10" imgW="1091726" imgH="507780" progId="Equation.DSMT4">
                  <p:embed/>
                  <p:pic>
                    <p:nvPicPr>
                      <p:cNvPr id="0" name="Object 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297676" y="5413448"/>
                        <a:ext cx="1670256" cy="769770"/>
                      </a:xfrm>
                      <a:prstGeom prst="rect">
                        <a:avLst/>
                      </a:prstGeom>
                      <a:noFill/>
                    </p:spPr>
                  </p:pic>
                </p:oleObj>
              </mc:Fallback>
            </mc:AlternateContent>
          </a:graphicData>
        </a:graphic>
      </p:graphicFrame>
    </p:spTree>
    <p:extLst>
      <p:ext uri="{BB962C8B-B14F-4D97-AF65-F5344CB8AC3E}">
        <p14:creationId xmlns:p14="http://schemas.microsoft.com/office/powerpoint/2010/main" val="330292213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4"/>
          <p:cNvSpPr>
            <a:spLocks noGrp="1"/>
          </p:cNvSpPr>
          <p:nvPr>
            <p:ph type="title"/>
          </p:nvPr>
        </p:nvSpPr>
        <p:spPr>
          <a:xfrm>
            <a:off x="457200" y="914400"/>
            <a:ext cx="8229600" cy="1143000"/>
          </a:xfrm>
        </p:spPr>
        <p:txBody>
          <a:bodyPr/>
          <a:lstStyle/>
          <a:p>
            <a:r>
              <a:rPr lang="en-CA" altLang="en-US" dirty="0" smtClean="0"/>
              <a:t>Output Control </a:t>
            </a:r>
          </a:p>
        </p:txBody>
      </p:sp>
      <p:sp>
        <p:nvSpPr>
          <p:cNvPr id="37891" name="Rectangle 3"/>
          <p:cNvSpPr>
            <a:spLocks noGrp="1" noChangeArrowheads="1"/>
          </p:cNvSpPr>
          <p:nvPr>
            <p:ph idx="1"/>
          </p:nvPr>
        </p:nvSpPr>
        <p:spPr>
          <a:xfrm>
            <a:off x="228600" y="2209800"/>
            <a:ext cx="8229600" cy="3581399"/>
          </a:xfrm>
        </p:spPr>
        <p:txBody>
          <a:bodyPr/>
          <a:lstStyle/>
          <a:p>
            <a:pPr lvl="1">
              <a:spcAft>
                <a:spcPts val="600"/>
              </a:spcAft>
              <a:buFont typeface="Arial" panose="020B0604020202020204" pitchFamily="34" charset="0"/>
              <a:buChar char="•"/>
            </a:pPr>
            <a:r>
              <a:rPr lang="en-US" altLang="en-US" sz="2400" b="1" dirty="0" smtClean="0"/>
              <a:t>Organizational Goals</a:t>
            </a:r>
            <a:r>
              <a:rPr lang="en-US" altLang="en-US" sz="2400" dirty="0" smtClean="0"/>
              <a:t>: after corporate financial goals are set, each division is given specific goals that must be met to attain the overall goals.</a:t>
            </a:r>
          </a:p>
          <a:p>
            <a:pPr lvl="2">
              <a:spcAft>
                <a:spcPts val="600"/>
              </a:spcAft>
              <a:buSzPct val="85000"/>
              <a:buFont typeface="Wingdings" panose="05000000000000000000" pitchFamily="2" charset="2"/>
              <a:buChar char="Ø"/>
            </a:pPr>
            <a:r>
              <a:rPr lang="en-US" altLang="en-US" dirty="0" smtClean="0"/>
              <a:t>Goals, and thus output controls, will be set for each area of the firm.</a:t>
            </a:r>
          </a:p>
          <a:p>
            <a:pPr lvl="2">
              <a:spcAft>
                <a:spcPts val="600"/>
              </a:spcAft>
              <a:buSzPct val="85000"/>
              <a:buFont typeface="Wingdings" panose="05000000000000000000" pitchFamily="2" charset="2"/>
              <a:buChar char="Ø"/>
            </a:pPr>
            <a:r>
              <a:rPr lang="en-US" altLang="en-US" dirty="0" smtClean="0"/>
              <a:t>Goals are specific and difficult (not impossible) to achieve.</a:t>
            </a:r>
          </a:p>
          <a:p>
            <a:pPr lvl="2">
              <a:spcAft>
                <a:spcPts val="600"/>
              </a:spcAft>
              <a:buSzPct val="85000"/>
              <a:buFont typeface="Wingdings" panose="05000000000000000000" pitchFamily="2" charset="2"/>
              <a:buChar char="Ø"/>
            </a:pPr>
            <a:r>
              <a:rPr lang="en-US" altLang="en-US" dirty="0" smtClean="0"/>
              <a:t>Goal setting is a management skill developed over time.</a:t>
            </a:r>
            <a:br>
              <a:rPr lang="en-US" altLang="en-US" dirty="0" smtClean="0"/>
            </a:br>
            <a:endParaRPr lang="en-US" altLang="en-US" dirty="0" smtClean="0"/>
          </a:p>
        </p:txBody>
      </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4"/>
          <p:cNvSpPr>
            <a:spLocks noGrp="1"/>
          </p:cNvSpPr>
          <p:nvPr>
            <p:ph type="title"/>
          </p:nvPr>
        </p:nvSpPr>
        <p:spPr>
          <a:xfrm>
            <a:off x="457200" y="990600"/>
            <a:ext cx="8229600" cy="1143000"/>
          </a:xfrm>
        </p:spPr>
        <p:txBody>
          <a:bodyPr/>
          <a:lstStyle/>
          <a:p>
            <a:r>
              <a:rPr lang="en-CA" altLang="en-US" dirty="0" smtClean="0"/>
              <a:t>Output Control </a:t>
            </a:r>
          </a:p>
        </p:txBody>
      </p:sp>
      <p:sp>
        <p:nvSpPr>
          <p:cNvPr id="39939" name="Rectangle 3"/>
          <p:cNvSpPr>
            <a:spLocks noGrp="1" noChangeArrowheads="1"/>
          </p:cNvSpPr>
          <p:nvPr>
            <p:ph idx="1"/>
          </p:nvPr>
        </p:nvSpPr>
        <p:spPr>
          <a:xfrm>
            <a:off x="304800" y="2392680"/>
            <a:ext cx="8229600" cy="2952750"/>
          </a:xfrm>
        </p:spPr>
        <p:txBody>
          <a:bodyPr/>
          <a:lstStyle/>
          <a:p>
            <a:pPr lvl="1">
              <a:spcAft>
                <a:spcPts val="600"/>
              </a:spcAft>
              <a:buSzPct val="85000"/>
              <a:buFont typeface="Arial" panose="020B0604020202020204" pitchFamily="34" charset="0"/>
              <a:buChar char="•"/>
            </a:pPr>
            <a:r>
              <a:rPr lang="en-US" altLang="en-US" sz="2400" b="1" dirty="0" smtClean="0"/>
              <a:t>Operating Budgets</a:t>
            </a:r>
            <a:r>
              <a:rPr lang="en-US" altLang="en-US" sz="2400" dirty="0" smtClean="0"/>
              <a:t>: a blueprint showing how managers can use resources.</a:t>
            </a:r>
          </a:p>
          <a:p>
            <a:pPr lvl="2">
              <a:spcAft>
                <a:spcPts val="600"/>
              </a:spcAft>
              <a:buSzPct val="85000"/>
              <a:buFont typeface="Wingdings" panose="05000000000000000000" pitchFamily="2" charset="2"/>
              <a:buChar char="Ø"/>
            </a:pPr>
            <a:r>
              <a:rPr lang="en-US" altLang="en-US" dirty="0" smtClean="0"/>
              <a:t>Managers are evaluated by how well they meet goals and stay in budget.</a:t>
            </a:r>
          </a:p>
          <a:p>
            <a:pPr lvl="2">
              <a:spcAft>
                <a:spcPts val="600"/>
              </a:spcAft>
              <a:buSzPct val="85000"/>
              <a:buFont typeface="Wingdings" panose="05000000000000000000" pitchFamily="2" charset="2"/>
              <a:buChar char="Ø"/>
            </a:pPr>
            <a:r>
              <a:rPr lang="en-US" altLang="en-US" dirty="0" smtClean="0"/>
              <a:t>Each division is often evaluated on its own budgets for cost, revenue or profit.</a:t>
            </a:r>
          </a:p>
        </p:txBody>
      </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4"/>
          <p:cNvSpPr>
            <a:spLocks noGrp="1"/>
          </p:cNvSpPr>
          <p:nvPr>
            <p:ph type="title"/>
          </p:nvPr>
        </p:nvSpPr>
        <p:spPr>
          <a:xfrm>
            <a:off x="533400" y="1233055"/>
            <a:ext cx="8229600" cy="1143000"/>
          </a:xfrm>
        </p:spPr>
        <p:txBody>
          <a:bodyPr/>
          <a:lstStyle/>
          <a:p>
            <a:r>
              <a:rPr lang="en-CA" altLang="en-US" dirty="0" smtClean="0"/>
              <a:t>Problems with Output Control </a:t>
            </a:r>
          </a:p>
        </p:txBody>
      </p:sp>
      <p:sp>
        <p:nvSpPr>
          <p:cNvPr id="41987" name="Rectangle 3"/>
          <p:cNvSpPr>
            <a:spLocks noGrp="1" noChangeArrowheads="1"/>
          </p:cNvSpPr>
          <p:nvPr>
            <p:ph idx="1"/>
          </p:nvPr>
        </p:nvSpPr>
        <p:spPr>
          <a:xfrm>
            <a:off x="381000" y="2376055"/>
            <a:ext cx="8229600" cy="2895600"/>
          </a:xfrm>
        </p:spPr>
        <p:txBody>
          <a:bodyPr/>
          <a:lstStyle/>
          <a:p>
            <a:pPr lvl="1">
              <a:spcAft>
                <a:spcPts val="600"/>
              </a:spcAft>
              <a:buFont typeface="Arial" panose="020B0604020202020204" pitchFamily="34" charset="0"/>
              <a:buChar char="•"/>
            </a:pPr>
            <a:r>
              <a:rPr lang="en-US" altLang="en-US" sz="2400" dirty="0" smtClean="0"/>
              <a:t>Managers must create output standards that motivate at all levels.</a:t>
            </a:r>
          </a:p>
          <a:p>
            <a:pPr lvl="1">
              <a:spcAft>
                <a:spcPts val="600"/>
              </a:spcAft>
              <a:buFont typeface="Arial" panose="020B0604020202020204" pitchFamily="34" charset="0"/>
              <a:buChar char="•"/>
            </a:pPr>
            <a:r>
              <a:rPr lang="en-US" altLang="en-US" sz="2400" dirty="0" smtClean="0"/>
              <a:t>Be careful of creating short-term goals that motivate managers to forget the future.</a:t>
            </a:r>
          </a:p>
          <a:p>
            <a:pPr lvl="1">
              <a:spcAft>
                <a:spcPts val="600"/>
              </a:spcAft>
              <a:buFont typeface="Arial" panose="020B0604020202020204" pitchFamily="34" charset="0"/>
              <a:buChar char="•"/>
            </a:pPr>
            <a:r>
              <a:rPr lang="en-US" altLang="en-US" sz="2400" dirty="0" smtClean="0"/>
              <a:t>If standards are too high, workers may follow unethical behaviour to attain them.</a:t>
            </a:r>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5"/>
          <p:cNvSpPr>
            <a:spLocks noGrp="1"/>
          </p:cNvSpPr>
          <p:nvPr>
            <p:ph type="title"/>
          </p:nvPr>
        </p:nvSpPr>
        <p:spPr>
          <a:xfrm>
            <a:off x="533400" y="1066800"/>
            <a:ext cx="8229600" cy="1143000"/>
          </a:xfrm>
        </p:spPr>
        <p:txBody>
          <a:bodyPr/>
          <a:lstStyle/>
          <a:p>
            <a:r>
              <a:rPr lang="en-CA" altLang="en-US" dirty="0" smtClean="0"/>
              <a:t>Pitfalls of Output Control </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78664" y="2743200"/>
            <a:ext cx="6139071" cy="2810256"/>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5"/>
          <p:cNvSpPr>
            <a:spLocks noGrp="1"/>
          </p:cNvSpPr>
          <p:nvPr>
            <p:ph type="title"/>
          </p:nvPr>
        </p:nvSpPr>
        <p:spPr>
          <a:xfrm>
            <a:off x="524643" y="1066800"/>
            <a:ext cx="8229600" cy="1143000"/>
          </a:xfrm>
        </p:spPr>
        <p:txBody>
          <a:bodyPr/>
          <a:lstStyle/>
          <a:p>
            <a:r>
              <a:rPr lang="en-CA" altLang="en-US" dirty="0" smtClean="0"/>
              <a:t>Behaviour Control </a:t>
            </a:r>
          </a:p>
        </p:txBody>
      </p:sp>
      <p:sp>
        <p:nvSpPr>
          <p:cNvPr id="46083" name="Rectangle 3"/>
          <p:cNvSpPr>
            <a:spLocks noGrp="1" noChangeArrowheads="1"/>
          </p:cNvSpPr>
          <p:nvPr>
            <p:ph idx="1"/>
          </p:nvPr>
        </p:nvSpPr>
        <p:spPr>
          <a:xfrm>
            <a:off x="381000" y="2362200"/>
            <a:ext cx="8229600" cy="3505199"/>
          </a:xfrm>
        </p:spPr>
        <p:txBody>
          <a:bodyPr/>
          <a:lstStyle/>
          <a:p>
            <a:pPr lvl="1">
              <a:spcAft>
                <a:spcPts val="600"/>
              </a:spcAft>
              <a:buSzPct val="85000"/>
              <a:buFont typeface="Arial" panose="020B0604020202020204" pitchFamily="34" charset="0"/>
              <a:buChar char="•"/>
            </a:pPr>
            <a:r>
              <a:rPr lang="en-US" altLang="en-US" sz="2400" dirty="0" smtClean="0"/>
              <a:t>Managers must motivate and shape employee behaviour to meet organizational goals. </a:t>
            </a:r>
          </a:p>
          <a:p>
            <a:pPr lvl="1">
              <a:spcAft>
                <a:spcPts val="600"/>
              </a:spcAft>
              <a:buSzPct val="85000"/>
              <a:buFont typeface="Arial" panose="020B0604020202020204" pitchFamily="34" charset="0"/>
              <a:buChar char="•"/>
            </a:pPr>
            <a:r>
              <a:rPr lang="en-US" altLang="en-US" sz="2400" b="1" dirty="0" smtClean="0"/>
              <a:t>Direct Supervision </a:t>
            </a:r>
          </a:p>
          <a:p>
            <a:pPr lvl="2">
              <a:spcAft>
                <a:spcPts val="600"/>
              </a:spcAft>
              <a:buSzPct val="85000"/>
              <a:buFont typeface="Wingdings" panose="05000000000000000000" pitchFamily="2" charset="2"/>
              <a:buChar char="Ø"/>
            </a:pPr>
            <a:r>
              <a:rPr lang="en-US" altLang="en-US" dirty="0" smtClean="0"/>
              <a:t>Very expensive since only a few workers can be managed by one manager.	 </a:t>
            </a:r>
          </a:p>
          <a:p>
            <a:pPr lvl="2">
              <a:spcAft>
                <a:spcPts val="600"/>
              </a:spcAft>
              <a:buSzPct val="85000"/>
              <a:buFont typeface="Wingdings" panose="05000000000000000000" pitchFamily="2" charset="2"/>
              <a:buChar char="Ø"/>
            </a:pPr>
            <a:r>
              <a:rPr lang="en-US" altLang="en-US" dirty="0" smtClean="0"/>
              <a:t>Can de-motivate workers who desire more autonomy.</a:t>
            </a:r>
          </a:p>
          <a:p>
            <a:pPr lvl="2">
              <a:spcAft>
                <a:spcPts val="600"/>
              </a:spcAft>
              <a:buSzPct val="85000"/>
              <a:buFont typeface="Wingdings" panose="05000000000000000000" pitchFamily="2" charset="2"/>
              <a:buChar char="Ø"/>
            </a:pPr>
            <a:r>
              <a:rPr lang="en-US" altLang="en-US" dirty="0" smtClean="0"/>
              <a:t>Hard to do in complex job settings.</a:t>
            </a:r>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5"/>
          <p:cNvSpPr>
            <a:spLocks noGrp="1"/>
          </p:cNvSpPr>
          <p:nvPr>
            <p:ph type="title"/>
          </p:nvPr>
        </p:nvSpPr>
        <p:spPr>
          <a:xfrm>
            <a:off x="533400" y="762000"/>
            <a:ext cx="8229600" cy="1143000"/>
          </a:xfrm>
        </p:spPr>
        <p:txBody>
          <a:bodyPr/>
          <a:lstStyle/>
          <a:p>
            <a:r>
              <a:rPr lang="en-CA" altLang="en-US" smtClean="0"/>
              <a:t>Behaviour Control </a:t>
            </a:r>
          </a:p>
        </p:txBody>
      </p:sp>
      <p:graphicFrame>
        <p:nvGraphicFramePr>
          <p:cNvPr id="5" name="Diagram 4"/>
          <p:cNvGraphicFramePr/>
          <p:nvPr>
            <p:extLst>
              <p:ext uri="{D42A27DB-BD31-4B8C-83A1-F6EECF244321}">
                <p14:modId xmlns:p14="http://schemas.microsoft.com/office/powerpoint/2010/main" val="2765665977"/>
              </p:ext>
            </p:extLst>
          </p:nvPr>
        </p:nvGraphicFramePr>
        <p:xfrm>
          <a:off x="1066800" y="2133600"/>
          <a:ext cx="6858000" cy="4267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Direct Supervision</a:t>
            </a:r>
            <a:endParaRPr lang="en-CA" dirty="0"/>
          </a:p>
        </p:txBody>
      </p:sp>
      <p:sp>
        <p:nvSpPr>
          <p:cNvPr id="3" name="Content Placeholder 2"/>
          <p:cNvSpPr>
            <a:spLocks noGrp="1"/>
          </p:cNvSpPr>
          <p:nvPr>
            <p:ph idx="1"/>
          </p:nvPr>
        </p:nvSpPr>
        <p:spPr>
          <a:xfrm>
            <a:off x="722243" y="2113728"/>
            <a:ext cx="7772400" cy="2952750"/>
          </a:xfrm>
        </p:spPr>
        <p:txBody>
          <a:bodyPr/>
          <a:lstStyle/>
          <a:p>
            <a:pPr>
              <a:spcAft>
                <a:spcPts val="600"/>
              </a:spcAft>
            </a:pPr>
            <a:r>
              <a:rPr lang="en-CA" dirty="0"/>
              <a:t>The most immediate and potent form of behaviour control is direct supervision by managers who actively monitor and </a:t>
            </a:r>
            <a:r>
              <a:rPr lang="en-CA" dirty="0" smtClean="0"/>
              <a:t>observe </a:t>
            </a:r>
            <a:r>
              <a:rPr lang="en-CA" dirty="0"/>
              <a:t>the behaviour of their </a:t>
            </a:r>
            <a:r>
              <a:rPr lang="en-CA" dirty="0" smtClean="0"/>
              <a:t>subordinates</a:t>
            </a:r>
          </a:p>
          <a:p>
            <a:pPr>
              <a:spcAft>
                <a:spcPts val="600"/>
              </a:spcAft>
            </a:pPr>
            <a:r>
              <a:rPr lang="en-CA" dirty="0"/>
              <a:t>It is very </a:t>
            </a:r>
            <a:r>
              <a:rPr lang="en-CA" dirty="0" smtClean="0"/>
              <a:t>expensive</a:t>
            </a:r>
          </a:p>
          <a:p>
            <a:pPr>
              <a:spcAft>
                <a:spcPts val="600"/>
              </a:spcAft>
            </a:pPr>
            <a:r>
              <a:rPr lang="en-CA" dirty="0"/>
              <a:t>It can </a:t>
            </a:r>
            <a:r>
              <a:rPr lang="en-CA" dirty="0" smtClean="0"/>
              <a:t>demotivate</a:t>
            </a:r>
          </a:p>
          <a:p>
            <a:pPr>
              <a:spcAft>
                <a:spcPts val="600"/>
              </a:spcAft>
            </a:pPr>
            <a:r>
              <a:rPr lang="en-CA" dirty="0" smtClean="0"/>
              <a:t>Sometimes </a:t>
            </a:r>
            <a:r>
              <a:rPr lang="en-CA" dirty="0"/>
              <a:t>not feasible</a:t>
            </a:r>
          </a:p>
        </p:txBody>
      </p:sp>
      <p:pic>
        <p:nvPicPr>
          <p:cNvPr id="4" name="Picture 3" descr="C:\Users\lindsay_macdonald\AppData\Local\Microsoft\Windows\Temporary Internet Files\Content.Outlook\EEO28DZC\QD-14290024.jpg"/>
          <p:cNvPicPr/>
          <p:nvPr/>
        </p:nvPicPr>
        <p:blipFill>
          <a:blip r:embed="rId3">
            <a:extLst>
              <a:ext uri="{28A0092B-C50C-407E-A947-70E740481C1C}">
                <a14:useLocalDpi xmlns:a14="http://schemas.microsoft.com/office/drawing/2010/main" val="0"/>
              </a:ext>
            </a:extLst>
          </a:blip>
          <a:srcRect/>
          <a:stretch>
            <a:fillRect/>
          </a:stretch>
        </p:blipFill>
        <p:spPr bwMode="auto">
          <a:xfrm>
            <a:off x="4608443" y="3592269"/>
            <a:ext cx="3124200" cy="2338388"/>
          </a:xfrm>
          <a:prstGeom prst="rect">
            <a:avLst/>
          </a:prstGeom>
          <a:noFill/>
          <a:ln>
            <a:noFill/>
          </a:ln>
        </p:spPr>
      </p:pic>
    </p:spTree>
    <p:extLst>
      <p:ext uri="{BB962C8B-B14F-4D97-AF65-F5344CB8AC3E}">
        <p14:creationId xmlns:p14="http://schemas.microsoft.com/office/powerpoint/2010/main" val="10999672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4"/>
          <p:cNvSpPr>
            <a:spLocks noGrp="1"/>
          </p:cNvSpPr>
          <p:nvPr>
            <p:ph type="title"/>
          </p:nvPr>
        </p:nvSpPr>
        <p:spPr>
          <a:xfrm>
            <a:off x="530086" y="1066800"/>
            <a:ext cx="8229600" cy="1143000"/>
          </a:xfrm>
        </p:spPr>
        <p:txBody>
          <a:bodyPr/>
          <a:lstStyle/>
          <a:p>
            <a:r>
              <a:rPr lang="en-CA" altLang="en-US" dirty="0" smtClean="0"/>
              <a:t>Management by Objectives</a:t>
            </a:r>
          </a:p>
        </p:txBody>
      </p:sp>
      <p:sp>
        <p:nvSpPr>
          <p:cNvPr id="52227" name="Rectangle 3"/>
          <p:cNvSpPr>
            <a:spLocks noGrp="1" noChangeArrowheads="1"/>
          </p:cNvSpPr>
          <p:nvPr>
            <p:ph idx="1"/>
          </p:nvPr>
        </p:nvSpPr>
        <p:spPr>
          <a:xfrm>
            <a:off x="304800" y="2362200"/>
            <a:ext cx="8229600" cy="3428999"/>
          </a:xfrm>
        </p:spPr>
        <p:txBody>
          <a:bodyPr/>
          <a:lstStyle/>
          <a:p>
            <a:pPr lvl="1">
              <a:spcAft>
                <a:spcPts val="600"/>
              </a:spcAft>
              <a:buFont typeface="Arial" panose="020B0604020202020204" pitchFamily="34" charset="0"/>
              <a:buChar char="•"/>
            </a:pPr>
            <a:r>
              <a:rPr lang="en-US" altLang="en-US" sz="2400" b="1" dirty="0" smtClean="0"/>
              <a:t>Management by Objectives (MBO)</a:t>
            </a:r>
          </a:p>
          <a:p>
            <a:pPr lvl="1">
              <a:spcAft>
                <a:spcPts val="600"/>
              </a:spcAft>
              <a:buFont typeface="Arial" panose="020B0604020202020204" pitchFamily="34" charset="0"/>
              <a:buChar char="•"/>
            </a:pPr>
            <a:endParaRPr lang="en-US" altLang="en-US" sz="600" dirty="0" smtClean="0"/>
          </a:p>
          <a:p>
            <a:pPr lvl="2">
              <a:spcAft>
                <a:spcPts val="600"/>
              </a:spcAft>
              <a:buSzPct val="85000"/>
              <a:buFont typeface="Wingdings" panose="05000000000000000000" pitchFamily="2" charset="2"/>
              <a:buChar char="Ø"/>
            </a:pPr>
            <a:r>
              <a:rPr lang="en-US" altLang="en-US" dirty="0" smtClean="0"/>
              <a:t>Goals are set at each level of the firm.</a:t>
            </a:r>
          </a:p>
          <a:p>
            <a:pPr lvl="2">
              <a:spcAft>
                <a:spcPts val="600"/>
              </a:spcAft>
              <a:buSzPct val="85000"/>
              <a:buFont typeface="Wingdings" panose="05000000000000000000" pitchFamily="2" charset="2"/>
              <a:buChar char="Ø"/>
            </a:pPr>
            <a:r>
              <a:rPr lang="en-US" altLang="en-US" dirty="0" smtClean="0"/>
              <a:t>Goal setting is participatory with manager and worker.</a:t>
            </a:r>
          </a:p>
          <a:p>
            <a:pPr lvl="2">
              <a:spcAft>
                <a:spcPts val="600"/>
              </a:spcAft>
              <a:buSzPct val="85000"/>
              <a:buFont typeface="Wingdings" panose="05000000000000000000" pitchFamily="2" charset="2"/>
              <a:buChar char="Ø"/>
            </a:pPr>
            <a:r>
              <a:rPr lang="en-US" altLang="en-US" dirty="0" smtClean="0"/>
              <a:t>Reviews held looking at progress toward goals.</a:t>
            </a:r>
          </a:p>
          <a:p>
            <a:pPr lvl="2">
              <a:spcAft>
                <a:spcPts val="600"/>
              </a:spcAft>
              <a:buSzPct val="85000"/>
              <a:buFont typeface="Wingdings" panose="05000000000000000000" pitchFamily="2" charset="2"/>
              <a:buChar char="Ø"/>
            </a:pPr>
            <a:r>
              <a:rPr lang="en-US" altLang="en-US" dirty="0" smtClean="0"/>
              <a:t>Teams are also measured in this way with goals and performance measured for the team.</a:t>
            </a:r>
          </a:p>
        </p:txBody>
      </p:sp>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4"/>
          <p:cNvSpPr>
            <a:spLocks noGrp="1"/>
          </p:cNvSpPr>
          <p:nvPr>
            <p:ph type="title"/>
          </p:nvPr>
        </p:nvSpPr>
        <p:spPr>
          <a:xfrm>
            <a:off x="530086" y="1066800"/>
            <a:ext cx="8229600" cy="1143000"/>
          </a:xfrm>
        </p:spPr>
        <p:txBody>
          <a:bodyPr/>
          <a:lstStyle/>
          <a:p>
            <a:r>
              <a:rPr lang="en-CA" altLang="en-US" dirty="0" smtClean="0"/>
              <a:t>Bureaucratic Control </a:t>
            </a:r>
          </a:p>
        </p:txBody>
      </p:sp>
      <p:sp>
        <p:nvSpPr>
          <p:cNvPr id="54275" name="Rectangle 3"/>
          <p:cNvSpPr>
            <a:spLocks noGrp="1" noChangeArrowheads="1"/>
          </p:cNvSpPr>
          <p:nvPr>
            <p:ph idx="1"/>
          </p:nvPr>
        </p:nvSpPr>
        <p:spPr>
          <a:xfrm>
            <a:off x="381000" y="2438400"/>
            <a:ext cx="8229600" cy="2952750"/>
          </a:xfrm>
        </p:spPr>
        <p:txBody>
          <a:bodyPr/>
          <a:lstStyle/>
          <a:p>
            <a:pPr lvl="1">
              <a:spcAft>
                <a:spcPts val="600"/>
              </a:spcAft>
              <a:buFont typeface="Arial" panose="020B0604020202020204" pitchFamily="34" charset="0"/>
              <a:buChar char="•"/>
            </a:pPr>
            <a:r>
              <a:rPr lang="en-US" altLang="en-US" sz="2400" dirty="0" smtClean="0"/>
              <a:t>Control through a system of rules and standard operating procedures (SOPs) that shape the behaviour of divisions, functions, and individuals.</a:t>
            </a:r>
          </a:p>
          <a:p>
            <a:pPr lvl="2">
              <a:spcAft>
                <a:spcPts val="600"/>
              </a:spcAft>
              <a:buFont typeface="Wingdings" panose="05000000000000000000" pitchFamily="2" charset="2"/>
              <a:buChar char="Ø"/>
            </a:pPr>
            <a:r>
              <a:rPr lang="en-US" altLang="en-US" dirty="0" smtClean="0"/>
              <a:t>Rules and SOPs tell the worker what to do.</a:t>
            </a:r>
          </a:p>
          <a:p>
            <a:pPr lvl="2">
              <a:spcAft>
                <a:spcPts val="600"/>
              </a:spcAft>
              <a:buFont typeface="Wingdings" panose="05000000000000000000" pitchFamily="2" charset="2"/>
              <a:buChar char="Ø"/>
            </a:pPr>
            <a:r>
              <a:rPr lang="en-US" altLang="en-US" dirty="0" smtClean="0"/>
              <a:t>Standardized actions so outcomes are predictable.</a:t>
            </a:r>
          </a:p>
          <a:p>
            <a:pPr lvl="2">
              <a:spcAft>
                <a:spcPts val="600"/>
              </a:spcAft>
              <a:buFont typeface="Wingdings" panose="05000000000000000000" pitchFamily="2" charset="2"/>
              <a:buChar char="Ø"/>
            </a:pPr>
            <a:r>
              <a:rPr lang="en-US" altLang="en-US" dirty="0" smtClean="0"/>
              <a:t>Still need output control to correct mistakes.</a:t>
            </a:r>
          </a:p>
        </p:txBody>
      </p:sp>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4"/>
          <p:cNvSpPr>
            <a:spLocks noGrp="1"/>
          </p:cNvSpPr>
          <p:nvPr>
            <p:ph type="title"/>
          </p:nvPr>
        </p:nvSpPr>
        <p:spPr>
          <a:xfrm>
            <a:off x="381000" y="1066800"/>
            <a:ext cx="8229600" cy="1143000"/>
          </a:xfrm>
        </p:spPr>
        <p:txBody>
          <a:bodyPr/>
          <a:lstStyle/>
          <a:p>
            <a:r>
              <a:rPr lang="en-CA" altLang="en-US" dirty="0" smtClean="0"/>
              <a:t>Bureaucratic Control </a:t>
            </a:r>
          </a:p>
        </p:txBody>
      </p:sp>
      <p:sp>
        <p:nvSpPr>
          <p:cNvPr id="56323" name="Rectangle 3"/>
          <p:cNvSpPr>
            <a:spLocks noGrp="1" noChangeArrowheads="1"/>
          </p:cNvSpPr>
          <p:nvPr>
            <p:ph idx="1"/>
          </p:nvPr>
        </p:nvSpPr>
        <p:spPr>
          <a:xfrm>
            <a:off x="381000" y="2438400"/>
            <a:ext cx="8229600" cy="2952750"/>
          </a:xfrm>
        </p:spPr>
        <p:txBody>
          <a:bodyPr/>
          <a:lstStyle/>
          <a:p>
            <a:pPr lvl="1">
              <a:spcAft>
                <a:spcPts val="600"/>
              </a:spcAft>
              <a:buFont typeface="Arial" panose="020B0604020202020204" pitchFamily="34" charset="0"/>
              <a:buChar char="•"/>
            </a:pPr>
            <a:r>
              <a:rPr lang="en-US" altLang="en-US" sz="2400" b="1" dirty="0" smtClean="0"/>
              <a:t>Problems of Bureaucratic Control:</a:t>
            </a:r>
          </a:p>
          <a:p>
            <a:pPr lvl="2">
              <a:spcAft>
                <a:spcPts val="600"/>
              </a:spcAft>
              <a:buFont typeface="Wingdings" panose="05000000000000000000" pitchFamily="2" charset="2"/>
              <a:buChar char="Ø"/>
            </a:pPr>
            <a:r>
              <a:rPr lang="en-US" altLang="en-US" dirty="0" smtClean="0"/>
              <a:t>Rules easier to make than delete. Leads to “red tape.”</a:t>
            </a:r>
          </a:p>
          <a:p>
            <a:pPr lvl="2">
              <a:spcAft>
                <a:spcPts val="600"/>
              </a:spcAft>
              <a:buFont typeface="Wingdings" panose="05000000000000000000" pitchFamily="2" charset="2"/>
              <a:buChar char="Ø"/>
            </a:pPr>
            <a:r>
              <a:rPr lang="en-US" altLang="en-US" dirty="0" smtClean="0"/>
              <a:t>Firm can become too standardized and not  flexible.</a:t>
            </a:r>
          </a:p>
          <a:p>
            <a:pPr lvl="2">
              <a:spcAft>
                <a:spcPts val="600"/>
              </a:spcAft>
              <a:buFont typeface="Wingdings" panose="05000000000000000000" pitchFamily="2" charset="2"/>
              <a:buChar char="Ø"/>
            </a:pPr>
            <a:r>
              <a:rPr lang="en-US" altLang="en-US" dirty="0" smtClean="0"/>
              <a:t>Best used for routine problems.</a:t>
            </a:r>
          </a:p>
        </p:txBody>
      </p:sp>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4"/>
          <p:cNvSpPr>
            <a:spLocks noGrp="1"/>
          </p:cNvSpPr>
          <p:nvPr>
            <p:ph type="title"/>
          </p:nvPr>
        </p:nvSpPr>
        <p:spPr>
          <a:xfrm>
            <a:off x="530086" y="914400"/>
            <a:ext cx="8229600" cy="1143000"/>
          </a:xfrm>
        </p:spPr>
        <p:txBody>
          <a:bodyPr/>
          <a:lstStyle/>
          <a:p>
            <a:r>
              <a:rPr lang="en-CA" altLang="en-US" dirty="0" smtClean="0"/>
              <a:t>Clan Control  </a:t>
            </a:r>
          </a:p>
        </p:txBody>
      </p:sp>
      <p:sp>
        <p:nvSpPr>
          <p:cNvPr id="58371" name="Rectangle 1027"/>
          <p:cNvSpPr>
            <a:spLocks noGrp="1" noChangeArrowheads="1"/>
          </p:cNvSpPr>
          <p:nvPr>
            <p:ph idx="1"/>
          </p:nvPr>
        </p:nvSpPr>
        <p:spPr>
          <a:xfrm>
            <a:off x="381000" y="2286000"/>
            <a:ext cx="8229600" cy="3886200"/>
          </a:xfrm>
        </p:spPr>
        <p:txBody>
          <a:bodyPr/>
          <a:lstStyle/>
          <a:p>
            <a:pPr lvl="1">
              <a:spcAft>
                <a:spcPts val="600"/>
              </a:spcAft>
              <a:buSzPct val="85000"/>
              <a:buFont typeface="Arial" panose="020B0604020202020204" pitchFamily="34" charset="0"/>
              <a:buChar char="•"/>
              <a:tabLst>
                <a:tab pos="1171575" algn="l"/>
              </a:tabLst>
            </a:pPr>
            <a:r>
              <a:rPr lang="en-US" altLang="en-US" sz="2400" b="1" dirty="0" smtClean="0"/>
              <a:t>Clan Control: </a:t>
            </a:r>
          </a:p>
          <a:p>
            <a:pPr lvl="2">
              <a:spcAft>
                <a:spcPts val="600"/>
              </a:spcAft>
              <a:buSzPct val="85000"/>
              <a:buFont typeface="Wingdings" panose="05000000000000000000" pitchFamily="2" charset="2"/>
              <a:buChar char="Ø"/>
              <a:tabLst>
                <a:tab pos="1171575" algn="l"/>
              </a:tabLst>
            </a:pPr>
            <a:r>
              <a:rPr lang="en-US" altLang="en-US" dirty="0" smtClean="0"/>
              <a:t>Both culture and clan control accept the norms and values as their own and then work within them.</a:t>
            </a:r>
          </a:p>
          <a:p>
            <a:pPr lvl="2">
              <a:spcAft>
                <a:spcPts val="600"/>
              </a:spcAft>
              <a:buSzPct val="85000"/>
              <a:buFont typeface="Wingdings" panose="05000000000000000000" pitchFamily="2" charset="2"/>
              <a:buChar char="Ø"/>
              <a:tabLst>
                <a:tab pos="1171575" algn="l"/>
              </a:tabLst>
            </a:pPr>
            <a:r>
              <a:rPr lang="en-US" altLang="en-US" dirty="0" smtClean="0"/>
              <a:t>These methods provide control where output and behavioural control does not work.</a:t>
            </a:r>
          </a:p>
          <a:p>
            <a:pPr lvl="2">
              <a:spcAft>
                <a:spcPts val="600"/>
              </a:spcAft>
              <a:buSzPct val="85000"/>
              <a:buFont typeface="Wingdings" panose="05000000000000000000" pitchFamily="2" charset="2"/>
              <a:buChar char="Ø"/>
              <a:tabLst>
                <a:tab pos="1171575" algn="l"/>
              </a:tabLst>
            </a:pPr>
            <a:r>
              <a:rPr lang="en-US" altLang="en-US" dirty="0" smtClean="0"/>
              <a:t>Strong culture and clan control help worker to focus on the organization and enhance its performance.</a:t>
            </a:r>
          </a:p>
        </p:txBody>
      </p:sp>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4"/>
          <p:cNvSpPr>
            <a:spLocks noGrp="1"/>
          </p:cNvSpPr>
          <p:nvPr>
            <p:ph type="title"/>
          </p:nvPr>
        </p:nvSpPr>
        <p:spPr/>
        <p:txBody>
          <a:bodyPr/>
          <a:lstStyle/>
          <a:p>
            <a:r>
              <a:rPr lang="en-CA" altLang="en-US" smtClean="0"/>
              <a:t>The Importance of Control </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3516" y="2590800"/>
            <a:ext cx="7269853" cy="3163824"/>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4"/>
          <p:cNvSpPr>
            <a:spLocks noGrp="1"/>
          </p:cNvSpPr>
          <p:nvPr>
            <p:ph type="title"/>
          </p:nvPr>
        </p:nvSpPr>
        <p:spPr>
          <a:xfrm>
            <a:off x="502872" y="1143000"/>
            <a:ext cx="8229600" cy="1143000"/>
          </a:xfrm>
        </p:spPr>
        <p:txBody>
          <a:bodyPr/>
          <a:lstStyle/>
          <a:p>
            <a:r>
              <a:rPr lang="en-CA" altLang="en-US" dirty="0" smtClean="0"/>
              <a:t>The Importance of </a:t>
            </a:r>
            <a:br>
              <a:rPr lang="en-CA" altLang="en-US" dirty="0" smtClean="0"/>
            </a:br>
            <a:r>
              <a:rPr lang="en-CA" altLang="en-US" dirty="0" smtClean="0"/>
              <a:t>Organizational Control </a:t>
            </a:r>
          </a:p>
        </p:txBody>
      </p:sp>
      <p:sp>
        <p:nvSpPr>
          <p:cNvPr id="15363" name="Rectangle 4099"/>
          <p:cNvSpPr>
            <a:spLocks noGrp="1" noChangeArrowheads="1"/>
          </p:cNvSpPr>
          <p:nvPr>
            <p:ph idx="1"/>
          </p:nvPr>
        </p:nvSpPr>
        <p:spPr/>
        <p:txBody>
          <a:bodyPr/>
          <a:lstStyle/>
          <a:p>
            <a:pPr lvl="1">
              <a:spcAft>
                <a:spcPts val="600"/>
              </a:spcAft>
              <a:buFont typeface="Arial" panose="020B0604020202020204" pitchFamily="34" charset="0"/>
              <a:buChar char="•"/>
            </a:pPr>
            <a:r>
              <a:rPr lang="en-US" altLang="en-US" sz="2400" b="1" dirty="0" smtClean="0"/>
              <a:t>Control systems </a:t>
            </a:r>
            <a:r>
              <a:rPr lang="en-US" altLang="en-US" sz="2400" dirty="0" smtClean="0"/>
              <a:t>help managers to:</a:t>
            </a:r>
          </a:p>
          <a:p>
            <a:pPr lvl="2">
              <a:spcAft>
                <a:spcPts val="600"/>
              </a:spcAft>
              <a:buFont typeface="Wingdings" panose="05000000000000000000" pitchFamily="2" charset="2"/>
              <a:buChar char="Ø"/>
            </a:pPr>
            <a:r>
              <a:rPr lang="en-US" altLang="en-US" dirty="0" smtClean="0"/>
              <a:t>Adapt to change and uncertainty</a:t>
            </a:r>
          </a:p>
          <a:p>
            <a:pPr lvl="2">
              <a:spcAft>
                <a:spcPts val="600"/>
              </a:spcAft>
              <a:buFont typeface="Wingdings" panose="05000000000000000000" pitchFamily="2" charset="2"/>
              <a:buChar char="Ø"/>
            </a:pPr>
            <a:r>
              <a:rPr lang="en-US" altLang="en-US" dirty="0" smtClean="0"/>
              <a:t>Discover irregularities and errors</a:t>
            </a:r>
          </a:p>
          <a:p>
            <a:pPr lvl="2">
              <a:spcAft>
                <a:spcPts val="600"/>
              </a:spcAft>
              <a:buFont typeface="Wingdings" panose="05000000000000000000" pitchFamily="2" charset="2"/>
              <a:buChar char="Ø"/>
            </a:pPr>
            <a:r>
              <a:rPr lang="en-US" altLang="en-US" dirty="0" smtClean="0"/>
              <a:t>Reduce costs, increase productivity, or add value</a:t>
            </a:r>
          </a:p>
          <a:p>
            <a:pPr lvl="2">
              <a:spcAft>
                <a:spcPts val="600"/>
              </a:spcAft>
              <a:buFont typeface="Wingdings" panose="05000000000000000000" pitchFamily="2" charset="2"/>
              <a:buChar char="Ø"/>
            </a:pPr>
            <a:r>
              <a:rPr lang="en-US" altLang="en-US" dirty="0" smtClean="0"/>
              <a:t>Detect opportunities</a:t>
            </a:r>
          </a:p>
          <a:p>
            <a:pPr lvl="2">
              <a:spcAft>
                <a:spcPts val="600"/>
              </a:spcAft>
              <a:buFont typeface="Wingdings" panose="05000000000000000000" pitchFamily="2" charset="2"/>
              <a:buChar char="Ø"/>
            </a:pPr>
            <a:r>
              <a:rPr lang="en-US" altLang="en-US" dirty="0" smtClean="0"/>
              <a:t>Deal with complexity</a:t>
            </a:r>
          </a:p>
          <a:p>
            <a:pPr lvl="2">
              <a:spcAft>
                <a:spcPts val="600"/>
              </a:spcAft>
              <a:buFont typeface="Wingdings" panose="05000000000000000000" pitchFamily="2" charset="2"/>
              <a:buChar char="Ø"/>
            </a:pPr>
            <a:r>
              <a:rPr lang="en-US" altLang="en-US" dirty="0" smtClean="0"/>
              <a:t>Decentralize decision making and facilitate teamwork</a:t>
            </a:r>
          </a:p>
        </p:txBody>
      </p:sp>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9"/>
          <p:cNvSpPr>
            <a:spLocks noGrp="1"/>
          </p:cNvSpPr>
          <p:nvPr>
            <p:ph type="title"/>
          </p:nvPr>
        </p:nvSpPr>
        <p:spPr>
          <a:xfrm>
            <a:off x="533400" y="838200"/>
            <a:ext cx="8229600" cy="1143000"/>
          </a:xfrm>
        </p:spPr>
        <p:txBody>
          <a:bodyPr/>
          <a:lstStyle/>
          <a:p>
            <a:r>
              <a:rPr lang="en-CA" altLang="en-US" sz="3600" dirty="0" smtClean="0"/>
              <a:t>How Culture Controls </a:t>
            </a:r>
            <a:br>
              <a:rPr lang="en-CA" altLang="en-US" sz="3600" dirty="0" smtClean="0"/>
            </a:br>
            <a:r>
              <a:rPr lang="en-CA" altLang="en-US" sz="3600" dirty="0" smtClean="0"/>
              <a:t>Managerial Action</a:t>
            </a:r>
          </a:p>
        </p:txBody>
      </p:sp>
      <p:graphicFrame>
        <p:nvGraphicFramePr>
          <p:cNvPr id="3" name="Table 2"/>
          <p:cNvGraphicFramePr>
            <a:graphicFrameLocks noGrp="1"/>
          </p:cNvGraphicFramePr>
          <p:nvPr>
            <p:extLst>
              <p:ext uri="{D42A27DB-BD31-4B8C-83A1-F6EECF244321}">
                <p14:modId xmlns:p14="http://schemas.microsoft.com/office/powerpoint/2010/main" val="2215640262"/>
              </p:ext>
            </p:extLst>
          </p:nvPr>
        </p:nvGraphicFramePr>
        <p:xfrm>
          <a:off x="762000" y="2286000"/>
          <a:ext cx="7467600" cy="3766515"/>
        </p:xfrm>
        <a:graphic>
          <a:graphicData uri="http://schemas.openxmlformats.org/drawingml/2006/table">
            <a:tbl>
              <a:tblPr>
                <a:tableStyleId>{5C22544A-7EE6-4342-B048-85BDC9FD1C3A}</a:tableStyleId>
              </a:tblPr>
              <a:tblGrid>
                <a:gridCol w="1600200"/>
                <a:gridCol w="2971800"/>
                <a:gridCol w="2895600"/>
              </a:tblGrid>
              <a:tr h="337393">
                <a:tc>
                  <a:txBody>
                    <a:bodyPr/>
                    <a:lstStyle/>
                    <a:p>
                      <a:pPr fontAlgn="auto">
                        <a:lnSpc>
                          <a:spcPct val="100000"/>
                        </a:lnSpc>
                        <a:spcBef>
                          <a:spcPts val="200"/>
                        </a:spcBef>
                        <a:spcAft>
                          <a:spcPts val="200"/>
                        </a:spcAft>
                      </a:pPr>
                      <a:r>
                        <a:rPr lang="en-CA" sz="1600" dirty="0">
                          <a:effectLst/>
                          <a:latin typeface="Times New Roman" panose="02020603050405020304" pitchFamily="18" charset="0"/>
                          <a:cs typeface="Times New Roman" panose="02020603050405020304" pitchFamily="18" charset="0"/>
                        </a:rPr>
                        <a:t> </a:t>
                      </a:r>
                      <a:endParaRPr lang="en-CA"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F0F2"/>
                    </a:solidFill>
                  </a:tcPr>
                </a:tc>
                <a:tc gridSpan="2">
                  <a:txBody>
                    <a:bodyPr/>
                    <a:lstStyle/>
                    <a:p>
                      <a:pPr>
                        <a:lnSpc>
                          <a:spcPct val="100000"/>
                        </a:lnSpc>
                        <a:spcBef>
                          <a:spcPts val="200"/>
                        </a:spcBef>
                        <a:spcAft>
                          <a:spcPts val="200"/>
                        </a:spcAft>
                        <a:tabLst>
                          <a:tab pos="2159000" algn="l"/>
                          <a:tab pos="4152900" algn="l"/>
                        </a:tabLst>
                      </a:pPr>
                      <a:r>
                        <a:rPr lang="en-CA" sz="2000" b="1" dirty="0">
                          <a:effectLst/>
                          <a:latin typeface="Times New Roman" panose="02020603050405020304" pitchFamily="18" charset="0"/>
                          <a:cs typeface="Times New Roman" panose="02020603050405020304" pitchFamily="18" charset="0"/>
                        </a:rPr>
                        <a:t>Type of Organization</a:t>
                      </a:r>
                      <a:endParaRPr lang="en-CA"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lnB w="12700" cap="flat" cmpd="sng" algn="ctr">
                      <a:solidFill>
                        <a:schemeClr val="tx1"/>
                      </a:solidFill>
                      <a:prstDash val="solid"/>
                      <a:round/>
                      <a:headEnd type="none" w="med" len="med"/>
                      <a:tailEnd type="none" w="med" len="med"/>
                    </a:lnB>
                    <a:solidFill>
                      <a:srgbClr val="C0F0F2"/>
                    </a:solidFill>
                  </a:tcPr>
                </a:tc>
                <a:tc hMerge="1">
                  <a:txBody>
                    <a:bodyPr/>
                    <a:lstStyle/>
                    <a:p>
                      <a:endParaRPr lang="en-CA"/>
                    </a:p>
                  </a:txBody>
                  <a:tcPr/>
                </a:tc>
              </a:tr>
              <a:tr h="395263">
                <a:tc>
                  <a:txBody>
                    <a:bodyPr/>
                    <a:lstStyle/>
                    <a:p>
                      <a:pPr>
                        <a:lnSpc>
                          <a:spcPct val="100000"/>
                        </a:lnSpc>
                        <a:spcBef>
                          <a:spcPts val="200"/>
                        </a:spcBef>
                        <a:spcAft>
                          <a:spcPts val="200"/>
                        </a:spcAft>
                        <a:tabLst>
                          <a:tab pos="2159000" algn="l"/>
                          <a:tab pos="4152900" algn="l"/>
                        </a:tabLst>
                      </a:pPr>
                      <a:r>
                        <a:rPr lang="en-CA" sz="1800" b="1" dirty="0">
                          <a:effectLst/>
                          <a:latin typeface="Times New Roman" panose="02020603050405020304" pitchFamily="18" charset="0"/>
                          <a:cs typeface="Times New Roman" panose="02020603050405020304" pitchFamily="18" charset="0"/>
                        </a:rPr>
                        <a:t>Managerial Function</a:t>
                      </a:r>
                      <a:endParaRPr lang="en-CA"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solidFill>
                      <a:srgbClr val="C0F0F2"/>
                    </a:solidFill>
                  </a:tcPr>
                </a:tc>
                <a:tc>
                  <a:txBody>
                    <a:bodyPr/>
                    <a:lstStyle/>
                    <a:p>
                      <a:pPr>
                        <a:lnSpc>
                          <a:spcPct val="100000"/>
                        </a:lnSpc>
                        <a:spcBef>
                          <a:spcPts val="200"/>
                        </a:spcBef>
                        <a:spcAft>
                          <a:spcPts val="200"/>
                        </a:spcAft>
                        <a:tabLst>
                          <a:tab pos="2159000" algn="l"/>
                          <a:tab pos="4152900" algn="l"/>
                        </a:tabLst>
                      </a:pPr>
                      <a:r>
                        <a:rPr lang="en-CA" sz="1800" b="1" dirty="0">
                          <a:effectLst/>
                          <a:latin typeface="Times New Roman" panose="02020603050405020304" pitchFamily="18" charset="0"/>
                          <a:cs typeface="Times New Roman" panose="02020603050405020304" pitchFamily="18" charset="0"/>
                        </a:rPr>
                        <a:t>Conservative</a:t>
                      </a:r>
                      <a:endParaRPr lang="en-CA"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0F0F2"/>
                    </a:solidFill>
                  </a:tcPr>
                </a:tc>
                <a:tc>
                  <a:txBody>
                    <a:bodyPr/>
                    <a:lstStyle/>
                    <a:p>
                      <a:pPr>
                        <a:lnSpc>
                          <a:spcPct val="100000"/>
                        </a:lnSpc>
                        <a:spcBef>
                          <a:spcPts val="200"/>
                        </a:spcBef>
                        <a:spcAft>
                          <a:spcPts val="200"/>
                        </a:spcAft>
                        <a:tabLst>
                          <a:tab pos="2159000" algn="l"/>
                          <a:tab pos="4152900" algn="l"/>
                        </a:tabLst>
                      </a:pPr>
                      <a:r>
                        <a:rPr lang="en-CA" sz="1800" b="1" dirty="0">
                          <a:effectLst/>
                          <a:latin typeface="Times New Roman" panose="02020603050405020304" pitchFamily="18" charset="0"/>
                          <a:cs typeface="Times New Roman" panose="02020603050405020304" pitchFamily="18" charset="0"/>
                        </a:rPr>
                        <a:t>Innovative</a:t>
                      </a:r>
                      <a:endParaRPr lang="en-CA"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0F0F2"/>
                    </a:solidFill>
                  </a:tcPr>
                </a:tc>
              </a:tr>
              <a:tr h="754432">
                <a:tc>
                  <a:txBody>
                    <a:bodyPr/>
                    <a:lstStyle/>
                    <a:p>
                      <a:pPr>
                        <a:lnSpc>
                          <a:spcPct val="100000"/>
                        </a:lnSpc>
                        <a:spcBef>
                          <a:spcPts val="200"/>
                        </a:spcBef>
                        <a:spcAft>
                          <a:spcPts val="200"/>
                        </a:spcAft>
                      </a:pPr>
                      <a:r>
                        <a:rPr lang="en-CA" sz="1600" u="none" strike="noStrike" spc="0">
                          <a:effectLst/>
                          <a:latin typeface="Times New Roman" panose="02020603050405020304" pitchFamily="18" charset="0"/>
                          <a:cs typeface="Times New Roman" panose="02020603050405020304" pitchFamily="18" charset="0"/>
                        </a:rPr>
                        <a:t>Planning</a:t>
                      </a:r>
                      <a:endParaRPr lang="en-CA"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solidFill>
                      <a:srgbClr val="C0F0F2"/>
                    </a:solidFill>
                  </a:tcPr>
                </a:tc>
                <a:tc>
                  <a:txBody>
                    <a:bodyPr/>
                    <a:lstStyle/>
                    <a:p>
                      <a:pPr>
                        <a:lnSpc>
                          <a:spcPct val="100000"/>
                        </a:lnSpc>
                        <a:spcBef>
                          <a:spcPts val="200"/>
                        </a:spcBef>
                        <a:spcAft>
                          <a:spcPts val="200"/>
                        </a:spcAft>
                      </a:pPr>
                      <a:r>
                        <a:rPr lang="en-CA" sz="1600">
                          <a:effectLst/>
                          <a:latin typeface="Times New Roman" panose="02020603050405020304" pitchFamily="18" charset="0"/>
                          <a:cs typeface="Times New Roman" panose="02020603050405020304" pitchFamily="18" charset="0"/>
                        </a:rPr>
                        <a:t>Formal, top-down planning</a:t>
                      </a:r>
                      <a:endParaRPr lang="en-CA"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solidFill>
                      <a:srgbClr val="C0F0F2"/>
                    </a:solidFill>
                  </a:tcPr>
                </a:tc>
                <a:tc>
                  <a:txBody>
                    <a:bodyPr/>
                    <a:lstStyle/>
                    <a:p>
                      <a:pPr>
                        <a:lnSpc>
                          <a:spcPct val="100000"/>
                        </a:lnSpc>
                        <a:spcBef>
                          <a:spcPts val="200"/>
                        </a:spcBef>
                        <a:spcAft>
                          <a:spcPts val="200"/>
                        </a:spcAft>
                      </a:pPr>
                      <a:r>
                        <a:rPr lang="en-CA" sz="1600">
                          <a:effectLst/>
                          <a:latin typeface="Times New Roman" panose="02020603050405020304" pitchFamily="18" charset="0"/>
                          <a:cs typeface="Times New Roman" panose="02020603050405020304" pitchFamily="18" charset="0"/>
                        </a:rPr>
                        <a:t>All managers encouraged to participate in decision making</a:t>
                      </a:r>
                      <a:endParaRPr lang="en-CA"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solidFill>
                      <a:srgbClr val="C0F0F2"/>
                    </a:solidFill>
                  </a:tcPr>
                </a:tc>
              </a:tr>
              <a:tr h="754432">
                <a:tc>
                  <a:txBody>
                    <a:bodyPr/>
                    <a:lstStyle/>
                    <a:p>
                      <a:pPr>
                        <a:lnSpc>
                          <a:spcPct val="100000"/>
                        </a:lnSpc>
                        <a:spcBef>
                          <a:spcPts val="200"/>
                        </a:spcBef>
                        <a:spcAft>
                          <a:spcPts val="200"/>
                        </a:spcAft>
                      </a:pPr>
                      <a:r>
                        <a:rPr lang="en-CA" sz="1600" u="none" strike="noStrike" spc="0">
                          <a:effectLst/>
                          <a:latin typeface="Times New Roman" panose="02020603050405020304" pitchFamily="18" charset="0"/>
                          <a:cs typeface="Times New Roman" panose="02020603050405020304" pitchFamily="18" charset="0"/>
                        </a:rPr>
                        <a:t>Organizing</a:t>
                      </a:r>
                      <a:endParaRPr lang="en-CA"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F0F2"/>
                    </a:solidFill>
                  </a:tcPr>
                </a:tc>
                <a:tc>
                  <a:txBody>
                    <a:bodyPr/>
                    <a:lstStyle/>
                    <a:p>
                      <a:pPr>
                        <a:lnSpc>
                          <a:spcPct val="100000"/>
                        </a:lnSpc>
                        <a:spcBef>
                          <a:spcPts val="200"/>
                        </a:spcBef>
                        <a:spcAft>
                          <a:spcPts val="200"/>
                        </a:spcAft>
                      </a:pPr>
                      <a:r>
                        <a:rPr lang="en-CA" sz="1600">
                          <a:effectLst/>
                          <a:latin typeface="Times New Roman" panose="02020603050405020304" pitchFamily="18" charset="0"/>
                          <a:cs typeface="Times New Roman" panose="02020603050405020304" pitchFamily="18" charset="0"/>
                        </a:rPr>
                        <a:t>Well-defined hierarchy of authority and clear reporting relationships</a:t>
                      </a:r>
                      <a:endParaRPr lang="en-CA"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F0F2"/>
                    </a:solidFill>
                  </a:tcPr>
                </a:tc>
                <a:tc>
                  <a:txBody>
                    <a:bodyPr/>
                    <a:lstStyle/>
                    <a:p>
                      <a:pPr>
                        <a:lnSpc>
                          <a:spcPct val="100000"/>
                        </a:lnSpc>
                        <a:spcBef>
                          <a:spcPts val="200"/>
                        </a:spcBef>
                        <a:spcAft>
                          <a:spcPts val="200"/>
                        </a:spcAft>
                      </a:pPr>
                      <a:r>
                        <a:rPr lang="en-CA" sz="1600">
                          <a:effectLst/>
                          <a:latin typeface="Times New Roman" panose="02020603050405020304" pitchFamily="18" charset="0"/>
                          <a:cs typeface="Times New Roman" panose="02020603050405020304" pitchFamily="18" charset="0"/>
                        </a:rPr>
                        <a:t>Organic, flexible structure</a:t>
                      </a:r>
                      <a:endParaRPr lang="en-CA"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F0F2"/>
                    </a:solidFill>
                  </a:tcPr>
                </a:tc>
              </a:tr>
              <a:tr h="507392">
                <a:tc>
                  <a:txBody>
                    <a:bodyPr/>
                    <a:lstStyle/>
                    <a:p>
                      <a:pPr>
                        <a:lnSpc>
                          <a:spcPct val="100000"/>
                        </a:lnSpc>
                        <a:spcBef>
                          <a:spcPts val="200"/>
                        </a:spcBef>
                        <a:spcAft>
                          <a:spcPts val="200"/>
                        </a:spcAft>
                      </a:pPr>
                      <a:r>
                        <a:rPr lang="en-CA" sz="1600" u="none" strike="noStrike" spc="0">
                          <a:effectLst/>
                          <a:latin typeface="Times New Roman" panose="02020603050405020304" pitchFamily="18" charset="0"/>
                          <a:cs typeface="Times New Roman" panose="02020603050405020304" pitchFamily="18" charset="0"/>
                        </a:rPr>
                        <a:t>Leading</a:t>
                      </a:r>
                      <a:endParaRPr lang="en-CA"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F0F2"/>
                    </a:solidFill>
                  </a:tcPr>
                </a:tc>
                <a:tc>
                  <a:txBody>
                    <a:bodyPr/>
                    <a:lstStyle/>
                    <a:p>
                      <a:pPr>
                        <a:lnSpc>
                          <a:spcPct val="100000"/>
                        </a:lnSpc>
                        <a:spcBef>
                          <a:spcPts val="200"/>
                        </a:spcBef>
                        <a:spcAft>
                          <a:spcPts val="200"/>
                        </a:spcAft>
                      </a:pPr>
                      <a:r>
                        <a:rPr lang="en-CA" sz="1600">
                          <a:effectLst/>
                          <a:latin typeface="Times New Roman" panose="02020603050405020304" pitchFamily="18" charset="0"/>
                          <a:cs typeface="Times New Roman" panose="02020603050405020304" pitchFamily="18" charset="0"/>
                        </a:rPr>
                        <a:t>Rigid MBO and constant monitoring</a:t>
                      </a:r>
                      <a:endParaRPr lang="en-CA"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F0F2"/>
                    </a:solidFill>
                  </a:tcPr>
                </a:tc>
                <a:tc>
                  <a:txBody>
                    <a:bodyPr/>
                    <a:lstStyle/>
                    <a:p>
                      <a:pPr>
                        <a:lnSpc>
                          <a:spcPct val="100000"/>
                        </a:lnSpc>
                        <a:spcBef>
                          <a:spcPts val="200"/>
                        </a:spcBef>
                        <a:spcAft>
                          <a:spcPts val="200"/>
                        </a:spcAft>
                      </a:pPr>
                      <a:r>
                        <a:rPr lang="en-CA" sz="1600">
                          <a:effectLst/>
                          <a:latin typeface="Times New Roman" panose="02020603050405020304" pitchFamily="18" charset="0"/>
                          <a:cs typeface="Times New Roman" panose="02020603050405020304" pitchFamily="18" charset="0"/>
                        </a:rPr>
                        <a:t>Managers lead by example Encourage risk-taking</a:t>
                      </a:r>
                      <a:endParaRPr lang="en-CA"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F0F2"/>
                    </a:solidFill>
                  </a:tcPr>
                </a:tc>
              </a:tr>
              <a:tr h="864226">
                <a:tc>
                  <a:txBody>
                    <a:bodyPr/>
                    <a:lstStyle/>
                    <a:p>
                      <a:pPr>
                        <a:lnSpc>
                          <a:spcPct val="100000"/>
                        </a:lnSpc>
                        <a:spcBef>
                          <a:spcPts val="200"/>
                        </a:spcBef>
                        <a:spcAft>
                          <a:spcPts val="200"/>
                        </a:spcAft>
                      </a:pPr>
                      <a:r>
                        <a:rPr lang="en-CA" sz="1600" u="none" strike="noStrike" spc="0" dirty="0">
                          <a:effectLst/>
                          <a:latin typeface="Times New Roman" panose="02020603050405020304" pitchFamily="18" charset="0"/>
                          <a:cs typeface="Times New Roman" panose="02020603050405020304" pitchFamily="18" charset="0"/>
                        </a:rPr>
                        <a:t>Controlling</a:t>
                      </a:r>
                      <a:endParaRPr lang="en-CA"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F0F2"/>
                    </a:solidFill>
                  </a:tcPr>
                </a:tc>
                <a:tc>
                  <a:txBody>
                    <a:bodyPr/>
                    <a:lstStyle/>
                    <a:p>
                      <a:pPr>
                        <a:lnSpc>
                          <a:spcPct val="100000"/>
                        </a:lnSpc>
                        <a:spcBef>
                          <a:spcPts val="200"/>
                        </a:spcBef>
                        <a:spcAft>
                          <a:spcPts val="200"/>
                        </a:spcAft>
                      </a:pPr>
                      <a:r>
                        <a:rPr lang="en-CA" sz="1600">
                          <a:effectLst/>
                          <a:latin typeface="Times New Roman" panose="02020603050405020304" pitchFamily="18" charset="0"/>
                          <a:cs typeface="Times New Roman" panose="02020603050405020304" pitchFamily="18" charset="0"/>
                        </a:rPr>
                        <a:t>Bureaucratic control </a:t>
                      </a:r>
                    </a:p>
                    <a:p>
                      <a:pPr>
                        <a:lnSpc>
                          <a:spcPct val="100000"/>
                        </a:lnSpc>
                        <a:spcBef>
                          <a:spcPts val="200"/>
                        </a:spcBef>
                        <a:spcAft>
                          <a:spcPts val="200"/>
                        </a:spcAft>
                      </a:pPr>
                      <a:r>
                        <a:rPr lang="en-CA" sz="1600">
                          <a:effectLst/>
                          <a:latin typeface="Times New Roman" panose="02020603050405020304" pitchFamily="18" charset="0"/>
                          <a:cs typeface="Times New Roman" panose="02020603050405020304" pitchFamily="18" charset="0"/>
                        </a:rPr>
                        <a:t>Closed door corporate governance</a:t>
                      </a:r>
                      <a:endParaRPr lang="en-CA"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F0F2"/>
                    </a:solidFill>
                  </a:tcPr>
                </a:tc>
                <a:tc>
                  <a:txBody>
                    <a:bodyPr/>
                    <a:lstStyle/>
                    <a:p>
                      <a:pPr>
                        <a:lnSpc>
                          <a:spcPct val="100000"/>
                        </a:lnSpc>
                        <a:spcBef>
                          <a:spcPts val="200"/>
                        </a:spcBef>
                        <a:spcAft>
                          <a:spcPts val="200"/>
                        </a:spcAft>
                      </a:pPr>
                      <a:r>
                        <a:rPr lang="en-CA" sz="1600" dirty="0">
                          <a:effectLst/>
                          <a:latin typeface="Times New Roman" panose="02020603050405020304" pitchFamily="18" charset="0"/>
                          <a:cs typeface="Times New Roman" panose="02020603050405020304" pitchFamily="18" charset="0"/>
                        </a:rPr>
                        <a:t>Clan control </a:t>
                      </a:r>
                    </a:p>
                    <a:p>
                      <a:pPr>
                        <a:lnSpc>
                          <a:spcPct val="100000"/>
                        </a:lnSpc>
                        <a:spcBef>
                          <a:spcPts val="200"/>
                        </a:spcBef>
                        <a:spcAft>
                          <a:spcPts val="200"/>
                        </a:spcAft>
                      </a:pPr>
                      <a:r>
                        <a:rPr lang="en-CA" sz="1600" dirty="0">
                          <a:effectLst/>
                          <a:latin typeface="Times New Roman" panose="02020603050405020304" pitchFamily="18" charset="0"/>
                          <a:cs typeface="Times New Roman" panose="02020603050405020304" pitchFamily="18" charset="0"/>
                        </a:rPr>
                        <a:t>Transparent corporate governance</a:t>
                      </a:r>
                      <a:endParaRPr lang="en-CA"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F0F2"/>
                    </a:solidFill>
                  </a:tcPr>
                </a:tc>
              </a:tr>
            </a:tbl>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643" y="762000"/>
            <a:ext cx="8229600" cy="1143000"/>
          </a:xfrm>
        </p:spPr>
        <p:txBody>
          <a:bodyPr/>
          <a:lstStyle/>
          <a:p>
            <a:r>
              <a:rPr lang="en-CA" dirty="0" smtClean="0"/>
              <a:t>Summary and Review</a:t>
            </a:r>
            <a:endParaRPr lang="en-CA" dirty="0"/>
          </a:p>
        </p:txBody>
      </p:sp>
      <p:sp>
        <p:nvSpPr>
          <p:cNvPr id="3" name="Content Placeholder 2"/>
          <p:cNvSpPr>
            <a:spLocks noGrp="1"/>
          </p:cNvSpPr>
          <p:nvPr>
            <p:ph idx="1"/>
          </p:nvPr>
        </p:nvSpPr>
        <p:spPr>
          <a:xfrm>
            <a:off x="493643" y="1905000"/>
            <a:ext cx="8229600" cy="4343400"/>
          </a:xfrm>
        </p:spPr>
        <p:txBody>
          <a:bodyPr/>
          <a:lstStyle/>
          <a:p>
            <a:pPr marL="0" indent="0">
              <a:spcAft>
                <a:spcPts val="600"/>
              </a:spcAft>
              <a:buNone/>
            </a:pPr>
            <a:r>
              <a:rPr lang="en-CA" b="1" cap="all" dirty="0"/>
              <a:t>LO1 </a:t>
            </a:r>
            <a:r>
              <a:rPr lang="en-CA" b="1" dirty="0" smtClean="0"/>
              <a:t>Organizational Control and Steps in </a:t>
            </a:r>
            <a:r>
              <a:rPr lang="en-CA" b="1" dirty="0"/>
              <a:t>t</a:t>
            </a:r>
            <a:r>
              <a:rPr lang="en-CA" b="1" dirty="0" smtClean="0"/>
              <a:t>he Control Process </a:t>
            </a:r>
          </a:p>
          <a:p>
            <a:pPr>
              <a:spcAft>
                <a:spcPts val="600"/>
              </a:spcAft>
            </a:pPr>
            <a:r>
              <a:rPr lang="en-CA" sz="2200" dirty="0" smtClean="0"/>
              <a:t>Controlling </a:t>
            </a:r>
            <a:r>
              <a:rPr lang="en-CA" sz="2200" dirty="0"/>
              <a:t>is the process that managers use to regulate, monitor and evaluate how efficiently and effectively an organization and its members are performing the activities necessary to reach organizational goals. </a:t>
            </a:r>
            <a:endParaRPr lang="en-CA" sz="2200" dirty="0" smtClean="0"/>
          </a:p>
          <a:p>
            <a:pPr>
              <a:spcAft>
                <a:spcPts val="600"/>
              </a:spcAft>
            </a:pPr>
            <a:r>
              <a:rPr lang="en-CA" sz="2200" dirty="0" smtClean="0"/>
              <a:t>When </a:t>
            </a:r>
            <a:r>
              <a:rPr lang="en-CA" sz="2200" dirty="0"/>
              <a:t>goals are not met, managers can take corrective action to get back on track. Controlling is a four-step process: (1) establishing performance standards, (2) measuring actual performance, (3) comparing actual performance against expected performance, and (4) correcting deviations after determining the cause.</a:t>
            </a:r>
          </a:p>
          <a:p>
            <a:pPr>
              <a:spcAft>
                <a:spcPts val="600"/>
              </a:spcAft>
            </a:pPr>
            <a:endParaRPr lang="en-CA" dirty="0"/>
          </a:p>
        </p:txBody>
      </p:sp>
    </p:spTree>
    <p:extLst>
      <p:ext uri="{BB962C8B-B14F-4D97-AF65-F5344CB8AC3E}">
        <p14:creationId xmlns:p14="http://schemas.microsoft.com/office/powerpoint/2010/main" val="8532971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9086" y="914400"/>
            <a:ext cx="8229600" cy="1143000"/>
          </a:xfrm>
        </p:spPr>
        <p:txBody>
          <a:bodyPr/>
          <a:lstStyle/>
          <a:p>
            <a:r>
              <a:rPr lang="en-CA" dirty="0" smtClean="0"/>
              <a:t>Summary and Review</a:t>
            </a:r>
            <a:endParaRPr lang="en-CA" dirty="0"/>
          </a:p>
        </p:txBody>
      </p:sp>
      <p:sp>
        <p:nvSpPr>
          <p:cNvPr id="3" name="Content Placeholder 2"/>
          <p:cNvSpPr>
            <a:spLocks noGrp="1"/>
          </p:cNvSpPr>
          <p:nvPr>
            <p:ph idx="1"/>
          </p:nvPr>
        </p:nvSpPr>
        <p:spPr>
          <a:xfrm>
            <a:off x="499086" y="2057400"/>
            <a:ext cx="8229600" cy="3657599"/>
          </a:xfrm>
        </p:spPr>
        <p:txBody>
          <a:bodyPr/>
          <a:lstStyle/>
          <a:p>
            <a:pPr marL="0" indent="0">
              <a:spcAft>
                <a:spcPts val="600"/>
              </a:spcAft>
              <a:buNone/>
            </a:pPr>
            <a:r>
              <a:rPr lang="en-CA" b="1" cap="all" dirty="0"/>
              <a:t>lo2 </a:t>
            </a:r>
            <a:r>
              <a:rPr lang="en-CA" b="1" dirty="0" smtClean="0"/>
              <a:t>Control Systems in Operations</a:t>
            </a:r>
            <a:r>
              <a:rPr lang="en-CA" b="1" cap="all" dirty="0"/>
              <a:t> </a:t>
            </a:r>
            <a:endParaRPr lang="en-CA" b="1" cap="all" dirty="0" smtClean="0"/>
          </a:p>
          <a:p>
            <a:pPr>
              <a:spcAft>
                <a:spcPts val="600"/>
              </a:spcAft>
            </a:pPr>
            <a:r>
              <a:rPr lang="en-CA" dirty="0" smtClean="0"/>
              <a:t>Control </a:t>
            </a:r>
            <a:r>
              <a:rPr lang="en-CA" dirty="0"/>
              <a:t>systems set targets, monitor and evaluate performance, and help managers make sure the organization is working effectively and efficiently to reach its goals. </a:t>
            </a:r>
            <a:endParaRPr lang="en-CA" dirty="0" smtClean="0"/>
          </a:p>
          <a:p>
            <a:pPr>
              <a:spcAft>
                <a:spcPts val="600"/>
              </a:spcAft>
            </a:pPr>
            <a:r>
              <a:rPr lang="en-CA" dirty="0" smtClean="0"/>
              <a:t>Three </a:t>
            </a:r>
            <a:r>
              <a:rPr lang="en-CA" dirty="0"/>
              <a:t>systems of control are used by operations and supply chain managers: </a:t>
            </a:r>
            <a:r>
              <a:rPr lang="en-CA" i="1" dirty="0"/>
              <a:t>feedforward</a:t>
            </a:r>
            <a:r>
              <a:rPr lang="en-CA" dirty="0"/>
              <a:t> control used to control inputs; </a:t>
            </a:r>
            <a:r>
              <a:rPr lang="en-CA" i="1" dirty="0"/>
              <a:t>concurrent</a:t>
            </a:r>
            <a:r>
              <a:rPr lang="en-CA" dirty="0"/>
              <a:t> control, used during the conversion stage; and </a:t>
            </a:r>
            <a:r>
              <a:rPr lang="en-CA" i="1" dirty="0"/>
              <a:t>feedback</a:t>
            </a:r>
            <a:r>
              <a:rPr lang="en-CA" dirty="0"/>
              <a:t> control, used to provide information to managers in the post-production stage. </a:t>
            </a:r>
          </a:p>
        </p:txBody>
      </p:sp>
    </p:spTree>
    <p:extLst>
      <p:ext uri="{BB962C8B-B14F-4D97-AF65-F5344CB8AC3E}">
        <p14:creationId xmlns:p14="http://schemas.microsoft.com/office/powerpoint/2010/main" val="23245648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9086" y="762000"/>
            <a:ext cx="8229600" cy="1143000"/>
          </a:xfrm>
        </p:spPr>
        <p:txBody>
          <a:bodyPr/>
          <a:lstStyle/>
          <a:p>
            <a:r>
              <a:rPr lang="en-CA" dirty="0" smtClean="0"/>
              <a:t>Summary and Review</a:t>
            </a:r>
            <a:endParaRPr lang="en-CA" dirty="0"/>
          </a:p>
        </p:txBody>
      </p:sp>
      <p:sp>
        <p:nvSpPr>
          <p:cNvPr id="3" name="Content Placeholder 2"/>
          <p:cNvSpPr>
            <a:spLocks noGrp="1"/>
          </p:cNvSpPr>
          <p:nvPr>
            <p:ph idx="1"/>
          </p:nvPr>
        </p:nvSpPr>
        <p:spPr>
          <a:xfrm>
            <a:off x="499086" y="2057400"/>
            <a:ext cx="8229600" cy="3886199"/>
          </a:xfrm>
        </p:spPr>
        <p:txBody>
          <a:bodyPr/>
          <a:lstStyle/>
          <a:p>
            <a:pPr marL="0" indent="0">
              <a:buNone/>
            </a:pPr>
            <a:r>
              <a:rPr lang="en-CA" sz="2200" b="1" cap="all" dirty="0"/>
              <a:t>LO3 </a:t>
            </a:r>
            <a:r>
              <a:rPr lang="en-CA" sz="2200" b="1" dirty="0" smtClean="0"/>
              <a:t>Types of Controls  </a:t>
            </a:r>
          </a:p>
          <a:p>
            <a:r>
              <a:rPr lang="en-CA" sz="2200" dirty="0" smtClean="0"/>
              <a:t>To </a:t>
            </a:r>
            <a:r>
              <a:rPr lang="en-CA" sz="2200" dirty="0"/>
              <a:t>regulate, coordinate and motivate employees, </a:t>
            </a:r>
            <a:r>
              <a:rPr lang="en-CA" sz="2200" i="1" dirty="0"/>
              <a:t>output controls</a:t>
            </a:r>
            <a:r>
              <a:rPr lang="en-CA" sz="2200" dirty="0"/>
              <a:t> and </a:t>
            </a:r>
            <a:r>
              <a:rPr lang="en-CA" sz="2200" i="1" dirty="0"/>
              <a:t>behavioural controls</a:t>
            </a:r>
            <a:r>
              <a:rPr lang="en-CA" sz="2200" dirty="0"/>
              <a:t> are used. </a:t>
            </a:r>
            <a:endParaRPr lang="en-CA" sz="2200" dirty="0" smtClean="0"/>
          </a:p>
          <a:p>
            <a:r>
              <a:rPr lang="en-CA" sz="2200" i="1" dirty="0" smtClean="0"/>
              <a:t>Corporate </a:t>
            </a:r>
            <a:r>
              <a:rPr lang="en-CA" sz="2200" i="1" dirty="0"/>
              <a:t>governance practices</a:t>
            </a:r>
            <a:r>
              <a:rPr lang="en-CA" sz="2200" dirty="0"/>
              <a:t> control managerial behaviour, while the main mechanisms to shape employee behaviour and induce them to work toward achieving organizational goals, are </a:t>
            </a:r>
            <a:r>
              <a:rPr lang="en-CA" sz="2200" i="1" dirty="0"/>
              <a:t>direct supervision, management by objectives,  bureaucratic control </a:t>
            </a:r>
            <a:r>
              <a:rPr lang="en-CA" sz="2200" dirty="0"/>
              <a:t>based on standard operating procedures, and </a:t>
            </a:r>
            <a:r>
              <a:rPr lang="en-CA" sz="2200" i="1" dirty="0"/>
              <a:t>clan control</a:t>
            </a:r>
            <a:r>
              <a:rPr lang="en-CA" sz="2200" dirty="0"/>
              <a:t> which operates on strong organizational culture where individuals and groups share values, norms, standards of behaviour, and expectations.</a:t>
            </a:r>
          </a:p>
        </p:txBody>
      </p:sp>
    </p:spTree>
    <p:extLst>
      <p:ext uri="{BB962C8B-B14F-4D97-AF65-F5344CB8AC3E}">
        <p14:creationId xmlns:p14="http://schemas.microsoft.com/office/powerpoint/2010/main" val="1998223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Summary and Review</a:t>
            </a:r>
            <a:endParaRPr lang="en-CA" dirty="0"/>
          </a:p>
        </p:txBody>
      </p:sp>
      <p:sp>
        <p:nvSpPr>
          <p:cNvPr id="3" name="Content Placeholder 2"/>
          <p:cNvSpPr>
            <a:spLocks noGrp="1"/>
          </p:cNvSpPr>
          <p:nvPr>
            <p:ph idx="1"/>
          </p:nvPr>
        </p:nvSpPr>
        <p:spPr>
          <a:xfrm>
            <a:off x="720586" y="2286000"/>
            <a:ext cx="7775714" cy="2952750"/>
          </a:xfrm>
        </p:spPr>
        <p:txBody>
          <a:bodyPr/>
          <a:lstStyle/>
          <a:p>
            <a:pPr marL="0" indent="0">
              <a:buNone/>
            </a:pPr>
            <a:r>
              <a:rPr lang="en-CA" b="1" dirty="0"/>
              <a:t>LO4 The Importance of Control </a:t>
            </a:r>
            <a:endParaRPr lang="en-CA" b="1" dirty="0" smtClean="0"/>
          </a:p>
          <a:p>
            <a:r>
              <a:rPr lang="en-CA" dirty="0" smtClean="0"/>
              <a:t>Establishing </a:t>
            </a:r>
            <a:r>
              <a:rPr lang="en-CA" dirty="0"/>
              <a:t>appropriate control measures help managers </a:t>
            </a:r>
            <a:r>
              <a:rPr lang="en-CA" i="1" dirty="0"/>
              <a:t>adapt to change and uncertainty</a:t>
            </a:r>
            <a:r>
              <a:rPr lang="en-CA" dirty="0"/>
              <a:t>, </a:t>
            </a:r>
            <a:r>
              <a:rPr lang="en-CA" i="1" dirty="0"/>
              <a:t>discover irregularities and errors, reduce costs, increase productivity or add value, detect opportunities, deal with complexity, decentralize decision making </a:t>
            </a:r>
            <a:r>
              <a:rPr lang="en-CA" dirty="0"/>
              <a:t>and </a:t>
            </a:r>
            <a:r>
              <a:rPr lang="en-CA" i="1" dirty="0"/>
              <a:t>facilitate teamwork.</a:t>
            </a:r>
            <a:endParaRPr lang="en-CA" dirty="0"/>
          </a:p>
        </p:txBody>
      </p:sp>
    </p:spTree>
    <p:extLst>
      <p:ext uri="{BB962C8B-B14F-4D97-AF65-F5344CB8AC3E}">
        <p14:creationId xmlns:p14="http://schemas.microsoft.com/office/powerpoint/2010/main" val="222278490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Summary and Review</a:t>
            </a:r>
            <a:endParaRPr lang="en-CA" dirty="0"/>
          </a:p>
        </p:txBody>
      </p:sp>
      <p:sp>
        <p:nvSpPr>
          <p:cNvPr id="3" name="Content Placeholder 2"/>
          <p:cNvSpPr>
            <a:spLocks noGrp="1"/>
          </p:cNvSpPr>
          <p:nvPr>
            <p:ph idx="1"/>
          </p:nvPr>
        </p:nvSpPr>
        <p:spPr>
          <a:xfrm>
            <a:off x="521352" y="2209800"/>
            <a:ext cx="8229600" cy="3810000"/>
          </a:xfrm>
        </p:spPr>
        <p:txBody>
          <a:bodyPr/>
          <a:lstStyle/>
          <a:p>
            <a:pPr marL="0" indent="0">
              <a:spcBef>
                <a:spcPts val="600"/>
              </a:spcBef>
              <a:spcAft>
                <a:spcPts val="600"/>
              </a:spcAft>
              <a:buNone/>
            </a:pPr>
            <a:r>
              <a:rPr lang="en-CA" sz="2000" b="1" cap="all" dirty="0"/>
              <a:t>LO5 </a:t>
            </a:r>
            <a:r>
              <a:rPr lang="en-CA" sz="2000" b="1" dirty="0" smtClean="0"/>
              <a:t>Control Mechanisms and Gaining a Competitive Advantage  </a:t>
            </a:r>
          </a:p>
          <a:p>
            <a:pPr>
              <a:spcBef>
                <a:spcPts val="600"/>
              </a:spcBef>
              <a:spcAft>
                <a:spcPts val="600"/>
              </a:spcAft>
            </a:pPr>
            <a:r>
              <a:rPr lang="en-CA" sz="2000" dirty="0" smtClean="0"/>
              <a:t>Managers </a:t>
            </a:r>
            <a:r>
              <a:rPr lang="en-CA" sz="2000" dirty="0"/>
              <a:t>in organizations with </a:t>
            </a:r>
            <a:r>
              <a:rPr lang="en-CA" sz="2000" i="1" dirty="0"/>
              <a:t>innovative cultures</a:t>
            </a:r>
            <a:r>
              <a:rPr lang="en-CA" sz="2000" dirty="0"/>
              <a:t> carry out the managerial functions of planning, leading, organizing, and controlling very differently from managers in organizations with </a:t>
            </a:r>
            <a:r>
              <a:rPr lang="en-CA" sz="2000" i="1" dirty="0"/>
              <a:t>conservative cultures</a:t>
            </a:r>
            <a:r>
              <a:rPr lang="en-CA" sz="2000" i="1" dirty="0" smtClean="0"/>
              <a:t>.</a:t>
            </a:r>
          </a:p>
          <a:p>
            <a:pPr>
              <a:spcBef>
                <a:spcPts val="600"/>
              </a:spcBef>
              <a:spcAft>
                <a:spcPts val="600"/>
              </a:spcAft>
            </a:pPr>
            <a:r>
              <a:rPr lang="en-CA" sz="2000" dirty="0" smtClean="0"/>
              <a:t>Control </a:t>
            </a:r>
            <a:r>
              <a:rPr lang="en-CA" sz="2000" dirty="0"/>
              <a:t>processes allow managers to assess how </a:t>
            </a:r>
            <a:r>
              <a:rPr lang="en-CA" sz="2000" i="1" dirty="0"/>
              <a:t>efficiently</a:t>
            </a:r>
            <a:r>
              <a:rPr lang="en-CA" sz="2000" dirty="0"/>
              <a:t> the organization is producing goods and services, how </a:t>
            </a:r>
            <a:r>
              <a:rPr lang="en-CA" sz="2000" i="1" dirty="0"/>
              <a:t>responsive</a:t>
            </a:r>
            <a:r>
              <a:rPr lang="en-CA" sz="2000" dirty="0"/>
              <a:t> they are to customer needs, how </a:t>
            </a:r>
            <a:r>
              <a:rPr lang="en-CA" sz="2000" i="1" dirty="0"/>
              <a:t>innovative</a:t>
            </a:r>
            <a:r>
              <a:rPr lang="en-CA" sz="2000" dirty="0"/>
              <a:t> is the culture and how to increase the </a:t>
            </a:r>
            <a:r>
              <a:rPr lang="en-CA" sz="2000" i="1" dirty="0"/>
              <a:t>quality </a:t>
            </a:r>
            <a:r>
              <a:rPr lang="en-CA" sz="2000" dirty="0"/>
              <a:t>of goods and services produced to gain a competitive advantage. </a:t>
            </a:r>
            <a:endParaRPr lang="en-CA" sz="2000" dirty="0" smtClean="0"/>
          </a:p>
          <a:p>
            <a:pPr>
              <a:spcBef>
                <a:spcPts val="600"/>
              </a:spcBef>
              <a:spcAft>
                <a:spcPts val="600"/>
              </a:spcAft>
            </a:pPr>
            <a:r>
              <a:rPr lang="en-CA" sz="2000" dirty="0" smtClean="0"/>
              <a:t>Organizational </a:t>
            </a:r>
            <a:r>
              <a:rPr lang="en-CA" sz="2000" dirty="0"/>
              <a:t>control is important because it helps managers increase performance.</a:t>
            </a:r>
          </a:p>
        </p:txBody>
      </p:sp>
    </p:spTree>
    <p:extLst>
      <p:ext uri="{BB962C8B-B14F-4D97-AF65-F5344CB8AC3E}">
        <p14:creationId xmlns:p14="http://schemas.microsoft.com/office/powerpoint/2010/main" val="1153206710"/>
      </p:ext>
    </p:extLst>
  </p:cSld>
  <p:clrMapOvr>
    <a:masterClrMapping/>
  </p:clrMapOvr>
</p:sld>
</file>

<file path=ppt/theme/theme1.xml><?xml version="1.0" encoding="utf-8"?>
<a:theme xmlns:a="http://schemas.openxmlformats.org/drawingml/2006/main" name="1_McGraw Hill 2009">
  <a:themeElements>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fontScheme name="McGraw Hill 2009">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McGraw Hill 2009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cGraw Hill 2009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cGraw Hill 2009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cGraw Hill 2009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cGraw Hill 2009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cGraw Hill 2009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cGraw Hill 2009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cGraw Hill 2009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cGraw Hill 2009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cGraw Hill 2009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cGraw Hill 2009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McGraw Hill 2009">
  <a:themeElements>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fontScheme name="McGraw Hill 2009">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McGraw Hill 2009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cGraw Hill 2009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cGraw Hill 2009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cGraw Hill 2009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cGraw Hill 2009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cGraw Hill 2009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cGraw Hill 2009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cGraw Hill 2009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cGraw Hill 2009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cGraw Hill 2009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cGraw Hill 2009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3_McGraw Hill 2009">
  <a:themeElements>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fontScheme name="McGraw Hill 2009">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McGraw Hill 2009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cGraw Hill 2009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cGraw Hill 2009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cGraw Hill 2009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cGraw Hill 2009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cGraw Hill 2009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cGraw Hill 2009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cGraw Hill 2009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cGraw Hill 2009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cGraw Hill 2009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cGraw Hill 2009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719</TotalTime>
  <Words>2388</Words>
  <Application>Microsoft Office PowerPoint</Application>
  <PresentationFormat>On-screen Show (4:3)</PresentationFormat>
  <Paragraphs>319</Paragraphs>
  <Slides>35</Slides>
  <Notes>30</Notes>
  <HiddenSlides>0</HiddenSlides>
  <MMClips>0</MMClips>
  <ScaleCrop>false</ScaleCrop>
  <HeadingPairs>
    <vt:vector size="8" baseType="variant">
      <vt:variant>
        <vt:lpstr>Fonts Used</vt:lpstr>
      </vt:variant>
      <vt:variant>
        <vt:i4>6</vt:i4>
      </vt:variant>
      <vt:variant>
        <vt:lpstr>Theme</vt:lpstr>
      </vt:variant>
      <vt:variant>
        <vt:i4>3</vt:i4>
      </vt:variant>
      <vt:variant>
        <vt:lpstr>Embedded OLE Servers</vt:lpstr>
      </vt:variant>
      <vt:variant>
        <vt:i4>1</vt:i4>
      </vt:variant>
      <vt:variant>
        <vt:lpstr>Slide Titles</vt:lpstr>
      </vt:variant>
      <vt:variant>
        <vt:i4>35</vt:i4>
      </vt:variant>
    </vt:vector>
  </HeadingPairs>
  <TitlesOfParts>
    <vt:vector size="45" baseType="lpstr">
      <vt:lpstr>Arial</vt:lpstr>
      <vt:lpstr>Arial Narrow</vt:lpstr>
      <vt:lpstr>Baskerville Old Face</vt:lpstr>
      <vt:lpstr>Symbol</vt:lpstr>
      <vt:lpstr>Times New Roman</vt:lpstr>
      <vt:lpstr>Wingdings</vt:lpstr>
      <vt:lpstr>1_McGraw Hill 2009</vt:lpstr>
      <vt:lpstr>McGraw Hill 2009</vt:lpstr>
      <vt:lpstr>3_McGraw Hill 2009</vt:lpstr>
      <vt:lpstr>Equation.DSMT4</vt:lpstr>
      <vt:lpstr>PowerPoint Presentation</vt:lpstr>
      <vt:lpstr>PowerPoint Presentation</vt:lpstr>
      <vt:lpstr>What is Organizational Control?</vt:lpstr>
      <vt:lpstr>The Control Process</vt:lpstr>
      <vt:lpstr>Steps in the Control Process</vt:lpstr>
      <vt:lpstr>Steps in the Control Process</vt:lpstr>
      <vt:lpstr>Steps in the Control Process</vt:lpstr>
      <vt:lpstr>Steps in the Control Process</vt:lpstr>
      <vt:lpstr>Control Systems &amp;  Operations Management </vt:lpstr>
      <vt:lpstr>Control Systems &amp;  Operations Management </vt:lpstr>
      <vt:lpstr>Production System </vt:lpstr>
      <vt:lpstr>Three Systems of Control</vt:lpstr>
      <vt:lpstr>Control Systems </vt:lpstr>
      <vt:lpstr>Output Control </vt:lpstr>
      <vt:lpstr>Financial Measures of Performance</vt:lpstr>
      <vt:lpstr>Financial Measures of Performance</vt:lpstr>
      <vt:lpstr>Output Control </vt:lpstr>
      <vt:lpstr>Output Control </vt:lpstr>
      <vt:lpstr>Problems with Output Control </vt:lpstr>
      <vt:lpstr>Pitfalls of Output Control </vt:lpstr>
      <vt:lpstr>Behaviour Control </vt:lpstr>
      <vt:lpstr>Behaviour Control </vt:lpstr>
      <vt:lpstr>Direct Supervision</vt:lpstr>
      <vt:lpstr>Management by Objectives</vt:lpstr>
      <vt:lpstr>Bureaucratic Control </vt:lpstr>
      <vt:lpstr>Bureaucratic Control </vt:lpstr>
      <vt:lpstr>Clan Control  </vt:lpstr>
      <vt:lpstr>The Importance of Control </vt:lpstr>
      <vt:lpstr>The Importance of  Organizational Control </vt:lpstr>
      <vt:lpstr>How Culture Controls  Managerial Action</vt:lpstr>
      <vt:lpstr>Summary and Review</vt:lpstr>
      <vt:lpstr>Summary and Review</vt:lpstr>
      <vt:lpstr>Summary and Review</vt:lpstr>
      <vt:lpstr>Summary and Review</vt:lpstr>
      <vt:lpstr>Summary and Review</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Sandra Wellman</dc:creator>
  <cp:lastModifiedBy>Sandra Wellman</cp:lastModifiedBy>
  <cp:revision>11</cp:revision>
  <dcterms:created xsi:type="dcterms:W3CDTF">2015-07-14T14:34:14Z</dcterms:created>
  <dcterms:modified xsi:type="dcterms:W3CDTF">2016-02-05T02:57:20Z</dcterms:modified>
</cp:coreProperties>
</file>