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5" autoAdjust="0"/>
    <p:restoredTop sz="94660"/>
  </p:normalViewPr>
  <p:slideViewPr>
    <p:cSldViewPr snapToGrid="0">
      <p:cViewPr varScale="1">
        <p:scale>
          <a:sx n="78" d="100"/>
          <a:sy n="78" d="100"/>
        </p:scale>
        <p:origin x="-114" y="-7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5/10/relationships/revisionInfo" Target="revisionInfo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93105" y="802298"/>
            <a:ext cx="8561747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93106" y="3531204"/>
            <a:ext cx="8561746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3BF71-38B7-8642-BFCE-EDAE9BD0CBAF}" type="datetimeFigureOut">
              <a:rPr lang="en-US" dirty="0"/>
              <a:t>1/8/2018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93105" y="329307"/>
            <a:ext cx="4897310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2334637" y="798973"/>
            <a:ext cx="0" cy="2544756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81CDE-9BE7-C544-8ACB-7077DFC4270F}" type="datetimeFigureOut">
              <a:rPr lang="en-US" dirty="0"/>
              <a:t>1/8/2018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813" y="1756130"/>
            <a:ext cx="8562580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34695" y="3806195"/>
            <a:ext cx="8549990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5BA285-9698-1B45-8319-D90A8C63F150}" type="datetimeFigureOut">
              <a:rPr lang="en-US" dirty="0"/>
              <a:t>1/8/2018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371687" y="798973"/>
            <a:ext cx="0" cy="2845107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695" y="804889"/>
            <a:ext cx="9520157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34695" y="2010878"/>
            <a:ext cx="4608576" cy="34381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54793" y="2017343"/>
            <a:ext cx="4604130" cy="34415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6CD42-43FF-B740-998F-DCC3802C4CE3}" type="datetimeFigureOut">
              <a:rPr lang="en-US" dirty="0"/>
              <a:t>1/8/2018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695" y="804163"/>
            <a:ext cx="9520157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34695" y="2019549"/>
            <a:ext cx="4608576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34695" y="2824269"/>
            <a:ext cx="4608576" cy="264445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4791" y="2023003"/>
            <a:ext cx="4608576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4792" y="2821491"/>
            <a:ext cx="4608576" cy="263737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0FFBD-2EE4-8547-BBAE-A1AC91C8D77E}" type="datetimeFigureOut">
              <a:rPr lang="en-US" dirty="0"/>
              <a:t>1/8/2018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A2352-D7AC-F242-9256-A4477BCBF354}" type="datetimeFigureOut">
              <a:rPr lang="en-US" dirty="0"/>
              <a:t>1/8/2018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CFC6A-9AE6-404D-9FDD-168B477B9C90}" type="datetimeFigureOut">
              <a:rPr lang="en-US" dirty="0"/>
              <a:t>1/8/2018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642" y="798973"/>
            <a:ext cx="3183128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34695" y="3205491"/>
            <a:ext cx="3184989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FCDFD-B4CF-A241-8D71-E814B10BEAF4}" type="datetimeFigureOut">
              <a:rPr lang="en-US" dirty="0"/>
              <a:t>1/8/2018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371687" y="798973"/>
            <a:ext cx="0" cy="2247117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chemeClr val="bg2">
                    <a:lumMod val="10000"/>
                  </a:schemeClr>
                </a:gs>
                <a:gs pos="100000">
                  <a:schemeClr val="bg2">
                    <a:lumMod val="10000"/>
                  </a:schemeClr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 prstMaterial="matte">
              <a:bevelT w="133350" h="50800" prst="divo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5694" y="1129513"/>
            <a:ext cx="5447840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34695" y="3145992"/>
            <a:ext cx="5440037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34695" y="5469856"/>
            <a:ext cx="5440038" cy="320123"/>
          </a:xfrm>
        </p:spPr>
        <p:txBody>
          <a:bodyPr/>
          <a:lstStyle>
            <a:lvl1pPr algn="l">
              <a:defRPr/>
            </a:lvl1pPr>
          </a:lstStyle>
          <a:p>
            <a:fld id="{26A7B589-FD4B-7E46-869A-CBADC5FC564E}" type="datetimeFigureOut">
              <a:rPr lang="en-US" dirty="0"/>
              <a:t>1/8/2018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534910" y="318640"/>
            <a:ext cx="5453475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71687" y="798973"/>
            <a:ext cx="0" cy="2161124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025CB-9D18-264E-A945-2D020344C9DA}" type="datetimeFigureOut">
              <a:rPr lang="en-US" dirty="0"/>
              <a:t>1/8/2018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883863"/>
            <a:ext cx="1615742" cy="45749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34694" y="883863"/>
            <a:ext cx="7738807" cy="457499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EFB6C-7E96-8F41-8872-189CA1C59F84}" type="datetimeFigureOut">
              <a:rPr lang="en-US" dirty="0"/>
              <a:t>1/8/2018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9439111" y="719272"/>
            <a:ext cx="1615742" cy="0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2015732"/>
            <a:ext cx="12192000" cy="4118829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/>
          <a:srcRect t="2769" b="-2769"/>
          <a:stretch/>
        </p:blipFill>
        <p:spPr>
          <a:xfrm>
            <a:off x="0" y="6135624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34696" y="804519"/>
            <a:ext cx="9520158" cy="104923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34696" y="2015732"/>
            <a:ext cx="9520158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D8A92E-5FF9-8143-81B3-CCB531513398}" type="datetimeFigureOut">
              <a:rPr lang="en-US" dirty="0"/>
              <a:t>1/8/2018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34695" y="329307"/>
            <a:ext cx="5855719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2" name="Straight Connector 11"/>
          <p:cNvCxnSpPr/>
          <p:nvPr/>
        </p:nvCxnSpPr>
        <p:spPr>
          <a:xfrm>
            <a:off x="0" y="6141705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93105" y="802299"/>
            <a:ext cx="8561747" cy="2016206"/>
          </a:xfrm>
        </p:spPr>
        <p:txBody>
          <a:bodyPr>
            <a:normAutofit/>
          </a:bodyPr>
          <a:lstStyle/>
          <a:p>
            <a:pPr algn="ctr"/>
            <a:r>
              <a:rPr lang="en-US" sz="3200" dirty="0"/>
              <a:t>Week 1: Gender Difference and Male Dominance</a:t>
            </a:r>
            <a:endParaRPr lang="en-CA" sz="3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93106" y="3022900"/>
            <a:ext cx="8561746" cy="1485926"/>
          </a:xfrm>
        </p:spPr>
        <p:txBody>
          <a:bodyPr/>
          <a:lstStyle/>
          <a:p>
            <a:pPr algn="ctr"/>
            <a:r>
              <a:rPr lang="en-US" dirty="0">
                <a:solidFill>
                  <a:schemeClr val="bg2">
                    <a:lumMod val="25000"/>
                  </a:schemeClr>
                </a:solidFill>
              </a:rPr>
              <a:t>Chapter 1</a:t>
            </a:r>
          </a:p>
          <a:p>
            <a:pPr algn="ctr"/>
            <a:r>
              <a:rPr lang="en-US" dirty="0">
                <a:solidFill>
                  <a:schemeClr val="bg2">
                    <a:lumMod val="25000"/>
                  </a:schemeClr>
                </a:solidFill>
              </a:rPr>
              <a:t>Human Beings: An Engendered Species</a:t>
            </a:r>
            <a:endParaRPr lang="en-CA" dirty="0">
              <a:solidFill>
                <a:schemeClr val="bg2">
                  <a:lumMod val="25000"/>
                </a:schemeClr>
              </a:solidFill>
            </a:endParaRP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026957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696" y="463463"/>
            <a:ext cx="9520158" cy="799280"/>
          </a:xfrm>
        </p:spPr>
        <p:txBody>
          <a:bodyPr>
            <a:normAutofit/>
          </a:bodyPr>
          <a:lstStyle/>
          <a:p>
            <a:pPr algn="ctr"/>
            <a:r>
              <a:rPr lang="en-CA" sz="4400" dirty="0"/>
              <a:t>Outline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91638" y="1306286"/>
            <a:ext cx="8052248" cy="4656103"/>
          </a:xfrm>
        </p:spPr>
        <p:txBody>
          <a:bodyPr>
            <a:normAutofit/>
          </a:bodyPr>
          <a:lstStyle/>
          <a:p>
            <a:r>
              <a:rPr lang="en-US" dirty="0"/>
              <a:t>Introduction </a:t>
            </a:r>
          </a:p>
          <a:p>
            <a:r>
              <a:rPr lang="en-US" dirty="0"/>
              <a:t>Are Men and Women Different?</a:t>
            </a:r>
          </a:p>
          <a:p>
            <a:r>
              <a:rPr lang="en-US" dirty="0"/>
              <a:t>Why Different?</a:t>
            </a:r>
          </a:p>
          <a:p>
            <a:r>
              <a:rPr lang="en-CA" dirty="0"/>
              <a:t>Making Gender Visible</a:t>
            </a:r>
          </a:p>
          <a:p>
            <a:r>
              <a:rPr lang="en-CA" dirty="0"/>
              <a:t>Gender and Power</a:t>
            </a:r>
          </a:p>
          <a:p>
            <a:r>
              <a:rPr lang="en-CA" dirty="0"/>
              <a:t>Gender Differences</a:t>
            </a:r>
          </a:p>
          <a:p>
            <a:r>
              <a:rPr lang="en-CA" dirty="0"/>
              <a:t>Mean Differences</a:t>
            </a:r>
          </a:p>
          <a:p>
            <a:r>
              <a:rPr lang="en-CA" dirty="0"/>
              <a:t>Difference and </a:t>
            </a:r>
            <a:r>
              <a:rPr lang="en-CA" dirty="0" smtClean="0"/>
              <a:t>Domination</a:t>
            </a:r>
          </a:p>
          <a:p>
            <a:r>
              <a:rPr lang="en-US" dirty="0"/>
              <a:t>Major Challenge and Solution</a:t>
            </a:r>
            <a:endParaRPr lang="en-US" dirty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754864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Introduction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Welcome to the class!</a:t>
            </a:r>
          </a:p>
          <a:p>
            <a:endParaRPr lang="en-US" dirty="0"/>
          </a:p>
          <a:p>
            <a:r>
              <a:rPr lang="en-US" dirty="0"/>
              <a:t>Introduction of:</a:t>
            </a:r>
          </a:p>
          <a:p>
            <a:pPr>
              <a:buFont typeface="Courier New" pitchFamily="49" charset="0"/>
              <a:buChar char="o"/>
            </a:pPr>
            <a:r>
              <a:rPr lang="en-US" sz="1600" dirty="0"/>
              <a:t>the </a:t>
            </a:r>
            <a:r>
              <a:rPr lang="en-US" sz="1600" dirty="0" smtClean="0"/>
              <a:t>professor and the T</a:t>
            </a:r>
            <a:r>
              <a:rPr lang="en-US" sz="1600" dirty="0"/>
              <a:t>. A</a:t>
            </a:r>
            <a:r>
              <a:rPr lang="en-US" sz="1600" dirty="0" smtClean="0"/>
              <a:t>.</a:t>
            </a:r>
            <a:endParaRPr lang="en-US" sz="1600" dirty="0"/>
          </a:p>
          <a:p>
            <a:pPr>
              <a:buFont typeface="Courier New" pitchFamily="49" charset="0"/>
              <a:buChar char="o"/>
            </a:pPr>
            <a:endParaRPr lang="en-US" sz="1600" dirty="0"/>
          </a:p>
          <a:p>
            <a:r>
              <a:rPr lang="en-US" dirty="0"/>
              <a:t>Discussion of course outline</a:t>
            </a:r>
          </a:p>
          <a:p>
            <a:r>
              <a:rPr lang="en-US" dirty="0"/>
              <a:t>Questions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259653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696" y="682753"/>
            <a:ext cx="9520158" cy="755903"/>
          </a:xfrm>
        </p:spPr>
        <p:txBody>
          <a:bodyPr>
            <a:normAutofit/>
          </a:bodyPr>
          <a:lstStyle/>
          <a:p>
            <a:pPr algn="ctr"/>
            <a:r>
              <a:rPr lang="en-US" sz="4000" dirty="0"/>
              <a:t>Are Men and Women Different?</a:t>
            </a:r>
            <a:endParaRPr lang="en-CA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03749" y="1487424"/>
            <a:ext cx="8559452" cy="4399809"/>
          </a:xfrm>
        </p:spPr>
        <p:txBody>
          <a:bodyPr>
            <a:normAutofit lnSpcReduction="10000"/>
          </a:bodyPr>
          <a:lstStyle/>
          <a:p>
            <a:r>
              <a:rPr lang="en-US" sz="2800" dirty="0"/>
              <a:t>The two tasks of any study of </a:t>
            </a:r>
            <a:r>
              <a:rPr lang="en-US" sz="2800" dirty="0" smtClean="0"/>
              <a:t>gender is to explain difference and dominance (</a:t>
            </a:r>
            <a:r>
              <a:rPr lang="en-US" sz="2800" dirty="0"/>
              <a:t>i</a:t>
            </a:r>
            <a:r>
              <a:rPr lang="en-US" sz="2800" dirty="0" smtClean="0"/>
              <a:t>nequality).</a:t>
            </a:r>
            <a:endParaRPr lang="en-US" sz="2800" dirty="0"/>
          </a:p>
          <a:p>
            <a:pPr marL="868680" lvl="1" indent="-457200">
              <a:buFont typeface="+mj-lt"/>
              <a:buAutoNum type="arabicPeriod"/>
            </a:pPr>
            <a:r>
              <a:rPr lang="en-US" sz="2000" dirty="0"/>
              <a:t>Why do societies differentiate people on the basis of </a:t>
            </a:r>
            <a:r>
              <a:rPr lang="en-US" sz="2000" dirty="0" smtClean="0"/>
              <a:t>gender? (Perceived differences between men and women, kind of differences, division of </a:t>
            </a:r>
            <a:r>
              <a:rPr lang="en-US" sz="2000" dirty="0" smtClean="0"/>
              <a:t>labour</a:t>
            </a:r>
            <a:r>
              <a:rPr lang="en-US" sz="2000" dirty="0" smtClean="0"/>
              <a:t> and the use of gender as the basis of difference).</a:t>
            </a:r>
          </a:p>
          <a:p>
            <a:pPr marL="868680" lvl="1" indent="-457200">
              <a:buFont typeface="+mj-lt"/>
              <a:buAutoNum type="arabicPeriod"/>
            </a:pPr>
            <a:endParaRPr lang="en-US" sz="2000" dirty="0" smtClean="0"/>
          </a:p>
          <a:p>
            <a:pPr marL="868680" lvl="1" indent="-457200">
              <a:buFont typeface="+mj-lt"/>
              <a:buAutoNum type="arabicPeriod"/>
            </a:pPr>
            <a:r>
              <a:rPr lang="en-US" sz="2200" dirty="0" smtClean="0"/>
              <a:t> </a:t>
            </a:r>
            <a:r>
              <a:rPr lang="en-US" sz="2000" dirty="0" smtClean="0"/>
              <a:t>Why </a:t>
            </a:r>
            <a:r>
              <a:rPr lang="en-US" sz="2000" dirty="0"/>
              <a:t>are nearly all societies </a:t>
            </a:r>
            <a:r>
              <a:rPr lang="en-US" sz="2000" dirty="0" smtClean="0"/>
              <a:t>based </a:t>
            </a:r>
            <a:r>
              <a:rPr lang="en-US" sz="2000" dirty="0"/>
              <a:t>on </a:t>
            </a:r>
            <a:r>
              <a:rPr lang="en-US" sz="2000" b="1" dirty="0"/>
              <a:t>male dominance</a:t>
            </a:r>
            <a:r>
              <a:rPr lang="en-US" sz="2000" dirty="0" smtClean="0"/>
              <a:t>? (Unequal gender division of </a:t>
            </a:r>
            <a:r>
              <a:rPr lang="en-US" sz="2000" dirty="0" smtClean="0"/>
              <a:t>labour</a:t>
            </a:r>
            <a:r>
              <a:rPr lang="en-US" sz="2000" dirty="0" smtClean="0"/>
              <a:t>, unequal distribution of resources, men get more resources than women, men’s and women’s tasks are valued differently</a:t>
            </a:r>
            <a:r>
              <a:rPr lang="en-US" sz="2200" dirty="0" smtClean="0"/>
              <a:t>)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4135461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CA" sz="4400" dirty="0"/>
              <a:t>Why Different?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43328" y="2015732"/>
            <a:ext cx="7522464" cy="3629164"/>
          </a:xfrm>
        </p:spPr>
        <p:txBody>
          <a:bodyPr>
            <a:normAutofit fontScale="47500" lnSpcReduction="20000"/>
          </a:bodyPr>
          <a:lstStyle/>
          <a:p>
            <a:r>
              <a:rPr lang="en-US" sz="5100" dirty="0"/>
              <a:t>Two schools of thought</a:t>
            </a:r>
            <a:r>
              <a:rPr lang="en-US" sz="5100" dirty="0" smtClean="0"/>
              <a:t>:</a:t>
            </a:r>
          </a:p>
          <a:p>
            <a:pPr lvl="1">
              <a:buFont typeface="Courier New" pitchFamily="49" charset="0"/>
              <a:buChar char="o"/>
            </a:pPr>
            <a:r>
              <a:rPr lang="en-US" sz="3600" dirty="0"/>
              <a:t>Biological determinism (Nature)</a:t>
            </a:r>
          </a:p>
          <a:p>
            <a:pPr lvl="1">
              <a:buFont typeface="Courier New" pitchFamily="49" charset="0"/>
              <a:buChar char="o"/>
            </a:pPr>
            <a:r>
              <a:rPr lang="en-US" sz="3600" dirty="0"/>
              <a:t>Differential socialization (Nurture)</a:t>
            </a:r>
            <a:endParaRPr lang="en-CA" sz="3600" dirty="0"/>
          </a:p>
          <a:p>
            <a:endParaRPr lang="en-US" sz="3600" dirty="0"/>
          </a:p>
          <a:p>
            <a:r>
              <a:rPr lang="en-US" sz="5100" dirty="0"/>
              <a:t>Most arguments about gender difference begin with biology</a:t>
            </a:r>
          </a:p>
          <a:p>
            <a:pPr lvl="1">
              <a:buFont typeface="Courier New" pitchFamily="49" charset="0"/>
              <a:buChar char="o"/>
            </a:pPr>
            <a:r>
              <a:rPr lang="en-US" sz="3600" b="1" dirty="0" smtClean="0"/>
              <a:t>Sex </a:t>
            </a:r>
            <a:r>
              <a:rPr lang="en-US" sz="3600" b="1" dirty="0"/>
              <a:t>differences:</a:t>
            </a:r>
            <a:r>
              <a:rPr lang="en-US" sz="3600" b="1" i="1" dirty="0"/>
              <a:t> </a:t>
            </a:r>
            <a:r>
              <a:rPr lang="en-US" sz="3600" dirty="0" smtClean="0"/>
              <a:t>Anatomical</a:t>
            </a:r>
            <a:r>
              <a:rPr lang="en-US" sz="3600" dirty="0"/>
              <a:t>, hormonal, chemical, and physical differences between men and </a:t>
            </a:r>
            <a:r>
              <a:rPr lang="en-US" sz="3600" dirty="0" smtClean="0"/>
              <a:t>women (but there are ranges of maleness and femaleness)</a:t>
            </a:r>
            <a:endParaRPr lang="en-US" sz="3600" dirty="0"/>
          </a:p>
          <a:p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49166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696" y="633985"/>
            <a:ext cx="9520158" cy="804671"/>
          </a:xfrm>
        </p:spPr>
        <p:txBody>
          <a:bodyPr>
            <a:normAutofit/>
          </a:bodyPr>
          <a:lstStyle/>
          <a:p>
            <a:pPr algn="ctr"/>
            <a:r>
              <a:rPr lang="en-CA" sz="4000" dirty="0"/>
              <a:t>Sex and Gender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86984" y="1548384"/>
            <a:ext cx="7670202" cy="4242816"/>
          </a:xfrm>
        </p:spPr>
        <p:txBody>
          <a:bodyPr>
            <a:normAutofit fontScale="77500" lnSpcReduction="20000"/>
          </a:bodyPr>
          <a:lstStyle/>
          <a:p>
            <a:r>
              <a:rPr lang="en-US" sz="3600" dirty="0" smtClean="0"/>
              <a:t>Most social and behavioural scientists differentiate between </a:t>
            </a:r>
            <a:r>
              <a:rPr lang="en-US" sz="3600" b="1" dirty="0" smtClean="0"/>
              <a:t>‘sex’</a:t>
            </a:r>
            <a:r>
              <a:rPr lang="en-US" sz="3600" dirty="0" smtClean="0"/>
              <a:t> and </a:t>
            </a:r>
            <a:r>
              <a:rPr lang="en-US" sz="3600" b="1" dirty="0" smtClean="0"/>
              <a:t>‘gender’</a:t>
            </a:r>
          </a:p>
          <a:p>
            <a:pPr>
              <a:buNone/>
            </a:pPr>
            <a:endParaRPr lang="en-US" sz="3600" b="1" dirty="0" smtClean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US" sz="2800" b="1" dirty="0" smtClean="0"/>
              <a:t>Sex (</a:t>
            </a:r>
            <a:r>
              <a:rPr lang="en-US" sz="2800" dirty="0" smtClean="0"/>
              <a:t>male and female)</a:t>
            </a:r>
            <a:r>
              <a:rPr lang="en-US" sz="2800" b="1" dirty="0" smtClean="0"/>
              <a:t>:</a:t>
            </a:r>
            <a:r>
              <a:rPr lang="en-US" sz="2800" dirty="0" smtClean="0"/>
              <a:t> Biological apparatus; chromosomal, chemical, anatomical organization etc.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sz="2800" b="1" dirty="0" smtClean="0"/>
              <a:t>Gender (</a:t>
            </a:r>
            <a:r>
              <a:rPr lang="en-US" sz="2800" dirty="0" smtClean="0"/>
              <a:t>masculinity and femininity)</a:t>
            </a:r>
            <a:r>
              <a:rPr lang="en-US" sz="2800" b="1" dirty="0" smtClean="0"/>
              <a:t>:</a:t>
            </a:r>
            <a:r>
              <a:rPr lang="en-US" sz="2800" dirty="0" smtClean="0"/>
              <a:t> Meanings attached to those differences within a culture (and within historical contexts</a:t>
            </a:r>
            <a:r>
              <a:rPr lang="en-US" sz="2800" dirty="0" smtClean="0"/>
              <a:t>). There are cross-cultural variations.</a:t>
            </a:r>
            <a:endParaRPr lang="en-US" sz="2800" b="1" dirty="0" smtClean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469312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696" y="435430"/>
            <a:ext cx="9520158" cy="1016000"/>
          </a:xfrm>
        </p:spPr>
        <p:txBody>
          <a:bodyPr>
            <a:normAutofit fontScale="90000"/>
          </a:bodyPr>
          <a:lstStyle/>
          <a:p>
            <a:pPr algn="ctr"/>
            <a:r>
              <a:rPr lang="en-CA" sz="4000" dirty="0"/>
              <a:t>Making Gender </a:t>
            </a:r>
            <a:r>
              <a:rPr lang="en-CA" sz="4000" dirty="0" smtClean="0"/>
              <a:t>Visible (Men and Women)</a:t>
            </a:r>
            <a:endParaRPr lang="en-CA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75544" y="1567543"/>
            <a:ext cx="7605486" cy="4441371"/>
          </a:xfrm>
        </p:spPr>
        <p:txBody>
          <a:bodyPr>
            <a:normAutofit/>
          </a:bodyPr>
          <a:lstStyle/>
          <a:p>
            <a:r>
              <a:rPr lang="en-US" dirty="0"/>
              <a:t>Until the 1970s, studies of social life focused only on class and </a:t>
            </a:r>
            <a:r>
              <a:rPr lang="en-US" dirty="0" smtClean="0"/>
              <a:t>race (or the family)</a:t>
            </a:r>
            <a:endParaRPr lang="en-US" dirty="0"/>
          </a:p>
          <a:p>
            <a:endParaRPr lang="en-US" dirty="0"/>
          </a:p>
          <a:p>
            <a:r>
              <a:rPr lang="en-US" dirty="0"/>
              <a:t>Last 50 years has seen an increasing study of women, gender, and now, men and masculinity </a:t>
            </a:r>
            <a:r>
              <a:rPr lang="en-US" dirty="0" smtClean="0"/>
              <a:t>(due to </a:t>
            </a:r>
            <a:r>
              <a:rPr lang="en-US" dirty="0" smtClean="0"/>
              <a:t>feminist advocacy</a:t>
            </a:r>
            <a:r>
              <a:rPr lang="en-US" dirty="0" smtClean="0"/>
              <a:t>). Gender is used either to construct or constrain  individuals</a:t>
            </a:r>
            <a:endParaRPr lang="en-US" dirty="0"/>
          </a:p>
          <a:p>
            <a:endParaRPr lang="en-US" dirty="0"/>
          </a:p>
          <a:p>
            <a:r>
              <a:rPr lang="en-US" dirty="0"/>
              <a:t>Masculinity </a:t>
            </a:r>
            <a:r>
              <a:rPr lang="en-US" dirty="0" smtClean="0"/>
              <a:t>was visible but it is perceived as </a:t>
            </a:r>
            <a:r>
              <a:rPr lang="en-US" dirty="0"/>
              <a:t>invisible </a:t>
            </a:r>
            <a:r>
              <a:rPr lang="en-US" dirty="0" smtClean="0"/>
              <a:t>because of privileges associated with it (invisibility </a:t>
            </a:r>
            <a:r>
              <a:rPr lang="en-US" dirty="0"/>
              <a:t>of </a:t>
            </a:r>
            <a:r>
              <a:rPr lang="en-US" dirty="0" smtClean="0"/>
              <a:t>masculinity because men occupy powerful positions)</a:t>
            </a:r>
            <a:endParaRPr lang="en-US" dirty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419493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696" y="595086"/>
            <a:ext cx="9520158" cy="827314"/>
          </a:xfrm>
        </p:spPr>
        <p:txBody>
          <a:bodyPr>
            <a:normAutofit fontScale="90000"/>
          </a:bodyPr>
          <a:lstStyle/>
          <a:p>
            <a:pPr algn="ctr"/>
            <a:r>
              <a:rPr lang="en-CA" sz="4000" dirty="0"/>
              <a:t>Making Gender </a:t>
            </a:r>
            <a:r>
              <a:rPr lang="en-CA" sz="4000" dirty="0" smtClean="0"/>
              <a:t>Visible (Men and Women)</a:t>
            </a:r>
            <a:endParaRPr lang="en-CA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86983" y="1625600"/>
            <a:ext cx="8116559" cy="4194629"/>
          </a:xfrm>
        </p:spPr>
        <p:txBody>
          <a:bodyPr>
            <a:normAutofit fontScale="70000" lnSpcReduction="20000"/>
          </a:bodyPr>
          <a:lstStyle/>
          <a:p>
            <a:r>
              <a:rPr lang="en-US" sz="4500" dirty="0"/>
              <a:t>Invisibility of masculinity</a:t>
            </a:r>
          </a:p>
          <a:p>
            <a:pPr lvl="1">
              <a:buFont typeface="Courier New" pitchFamily="49" charset="0"/>
              <a:buChar char="o"/>
            </a:pPr>
            <a:r>
              <a:rPr lang="en-US" sz="2800" dirty="0"/>
              <a:t>I</a:t>
            </a:r>
            <a:r>
              <a:rPr lang="en-US" sz="2800" dirty="0" smtClean="0"/>
              <a:t>nvisibility of privilege </a:t>
            </a:r>
            <a:r>
              <a:rPr lang="en-US" sz="2800" dirty="0"/>
              <a:t>: </a:t>
            </a:r>
            <a:r>
              <a:rPr lang="en-US" sz="2800" dirty="0"/>
              <a:t>‘power is often invisible to those who have it</a:t>
            </a:r>
            <a:r>
              <a:rPr lang="en-US" sz="2800" dirty="0" smtClean="0"/>
              <a:t>’ . Men are defensiv</a:t>
            </a:r>
            <a:r>
              <a:rPr lang="en-US" sz="2800" dirty="0" smtClean="0"/>
              <a:t>e when pointed out to them </a:t>
            </a:r>
            <a:r>
              <a:rPr lang="en-US" sz="2800" dirty="0" smtClean="0"/>
              <a:t>(p.5)</a:t>
            </a:r>
          </a:p>
          <a:p>
            <a:pPr lvl="1">
              <a:buFont typeface="Courier New" pitchFamily="49" charset="0"/>
              <a:buChar char="o"/>
            </a:pPr>
            <a:r>
              <a:rPr lang="en-US" sz="2800" dirty="0" smtClean="0"/>
              <a:t>It is a position of luxury</a:t>
            </a:r>
          </a:p>
          <a:p>
            <a:pPr lvl="1">
              <a:buFont typeface="Courier New" pitchFamily="49" charset="0"/>
              <a:buChar char="o"/>
            </a:pPr>
            <a:r>
              <a:rPr lang="en-US" sz="2800" dirty="0"/>
              <a:t>North America: the objective is male and white </a:t>
            </a:r>
          </a:p>
          <a:p>
            <a:pPr lvl="1">
              <a:buFont typeface="Courier New" pitchFamily="49" charset="0"/>
              <a:buChar char="o"/>
            </a:pPr>
            <a:r>
              <a:rPr lang="en-US" sz="2800" dirty="0" smtClean="0"/>
              <a:t>Gender standards are male standards but are seen as objective standards (gender neutral) that are used to judge women.  </a:t>
            </a:r>
            <a:endParaRPr lang="en-US" sz="2800" dirty="0"/>
          </a:p>
          <a:p>
            <a:pPr lvl="1">
              <a:buFont typeface="Courier New" pitchFamily="49" charset="0"/>
              <a:buChar char="o"/>
            </a:pPr>
            <a:r>
              <a:rPr lang="en-US" sz="2800" dirty="0" smtClean="0"/>
              <a:t>Teen violence among boys ignored</a:t>
            </a:r>
            <a:endParaRPr lang="en-US" sz="2800" dirty="0"/>
          </a:p>
          <a:p>
            <a:pPr lvl="1">
              <a:buFont typeface="Courier New" pitchFamily="49" charset="0"/>
              <a:buChar char="o"/>
            </a:pPr>
            <a:r>
              <a:rPr lang="en-US" sz="2800" dirty="0"/>
              <a:t>What are some </a:t>
            </a:r>
            <a:r>
              <a:rPr lang="en-US" sz="2800" dirty="0" smtClean="0"/>
              <a:t>examples of invisibility of privilege </a:t>
            </a:r>
            <a:r>
              <a:rPr lang="en-US" sz="2800" dirty="0"/>
              <a:t>of invisibility?</a:t>
            </a:r>
          </a:p>
        </p:txBody>
      </p:sp>
    </p:spTree>
    <p:extLst>
      <p:ext uri="{BB962C8B-B14F-4D97-AF65-F5344CB8AC3E}">
        <p14:creationId xmlns:p14="http://schemas.microsoft.com/office/powerpoint/2010/main" val="2582506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CA" sz="4000" dirty="0"/>
              <a:t>Gender and Power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33195" y="2015732"/>
            <a:ext cx="8014447" cy="3763276"/>
          </a:xfrm>
        </p:spPr>
        <p:txBody>
          <a:bodyPr>
            <a:normAutofit fontScale="55000" lnSpcReduction="20000"/>
          </a:bodyPr>
          <a:lstStyle/>
          <a:p>
            <a:r>
              <a:rPr lang="en-US" sz="3600" b="1" dirty="0"/>
              <a:t>Hegemonic masculinity</a:t>
            </a:r>
          </a:p>
          <a:p>
            <a:pPr lvl="1">
              <a:buFont typeface="Courier New" pitchFamily="49" charset="0"/>
              <a:buChar char="o"/>
            </a:pPr>
            <a:r>
              <a:rPr lang="en-US" sz="3300" dirty="0"/>
              <a:t>Only one </a:t>
            </a:r>
            <a:r>
              <a:rPr lang="en-US" sz="3300" dirty="0" smtClean="0"/>
              <a:t>version of </a:t>
            </a:r>
            <a:r>
              <a:rPr lang="en-US" sz="3300" dirty="0"/>
              <a:t>masculinity operating in a culture is ‘culturally </a:t>
            </a:r>
            <a:r>
              <a:rPr lang="en-US" sz="3300" dirty="0"/>
              <a:t>honoured</a:t>
            </a:r>
            <a:r>
              <a:rPr lang="en-US" sz="3300" dirty="0"/>
              <a:t>’ or hegemonic; other masculinities are organized under it (hierarchically)</a:t>
            </a:r>
          </a:p>
          <a:p>
            <a:pPr lvl="1">
              <a:buNone/>
            </a:pPr>
            <a:endParaRPr lang="en-US" sz="3300" dirty="0"/>
          </a:p>
          <a:p>
            <a:pPr lvl="1">
              <a:buFont typeface="Courier New" pitchFamily="49" charset="0"/>
              <a:buChar char="o"/>
            </a:pPr>
            <a:r>
              <a:rPr lang="en-US" sz="3300" dirty="0"/>
              <a:t>Emphasizes competition among men for power and dominance</a:t>
            </a:r>
          </a:p>
          <a:p>
            <a:pPr lvl="2"/>
            <a:r>
              <a:rPr lang="en-US" sz="3300" dirty="0"/>
              <a:t>Developed in 1980s by R.W. Connell to explain male gender </a:t>
            </a:r>
            <a:r>
              <a:rPr lang="en-US" sz="3300" dirty="0" smtClean="0"/>
              <a:t>ideology</a:t>
            </a:r>
          </a:p>
          <a:p>
            <a:pPr lvl="2"/>
            <a:endParaRPr lang="en-US" dirty="0"/>
          </a:p>
          <a:p>
            <a:pPr lvl="2"/>
            <a:endParaRPr lang="en-US" dirty="0" smtClean="0"/>
          </a:p>
          <a:p>
            <a:r>
              <a:rPr lang="en-CA" sz="3800" dirty="0" smtClean="0"/>
              <a:t>Gender intersects with race, class, age, ethnicity, region and sexuality to determine people’s experiences</a:t>
            </a:r>
            <a:endParaRPr lang="en-CA" sz="3800" dirty="0"/>
          </a:p>
        </p:txBody>
      </p:sp>
    </p:spTree>
    <p:extLst>
      <p:ext uri="{BB962C8B-B14F-4D97-AF65-F5344CB8AC3E}">
        <p14:creationId xmlns:p14="http://schemas.microsoft.com/office/powerpoint/2010/main" val="3492407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CA" sz="4400" dirty="0"/>
              <a:t>Gender and Power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06532" y="2015732"/>
            <a:ext cx="7680960" cy="3450613"/>
          </a:xfrm>
        </p:spPr>
        <p:txBody>
          <a:bodyPr>
            <a:normAutofit lnSpcReduction="10000"/>
          </a:bodyPr>
          <a:lstStyle/>
          <a:p>
            <a:r>
              <a:rPr lang="en-US" sz="2800" dirty="0"/>
              <a:t>According to Connell, there is no ‘hegemonic’ version of femininity</a:t>
            </a:r>
          </a:p>
          <a:p>
            <a:endParaRPr lang="en-US" sz="2800" dirty="0"/>
          </a:p>
          <a:p>
            <a:r>
              <a:rPr lang="en-US" sz="2800" dirty="0"/>
              <a:t>Women’s gender expectations</a:t>
            </a:r>
          </a:p>
          <a:p>
            <a:pPr lvl="1">
              <a:buFont typeface="Courier New" pitchFamily="49" charset="0"/>
              <a:buChar char="o"/>
            </a:pPr>
            <a:r>
              <a:rPr lang="en-US" dirty="0"/>
              <a:t>Exaggerated </a:t>
            </a:r>
            <a:r>
              <a:rPr lang="en-US" dirty="0" smtClean="0"/>
              <a:t>femininity (the ideal): </a:t>
            </a:r>
            <a:r>
              <a:rPr lang="en-US" b="1" dirty="0"/>
              <a:t>‘emphasized femininity’</a:t>
            </a:r>
            <a:r>
              <a:rPr lang="en-US" dirty="0"/>
              <a:t> </a:t>
            </a:r>
            <a:r>
              <a:rPr lang="en-US" dirty="0" smtClean="0"/>
              <a:t>stresses </a:t>
            </a:r>
            <a:r>
              <a:rPr lang="en-US" dirty="0"/>
              <a:t>empathy and </a:t>
            </a:r>
            <a:r>
              <a:rPr lang="en-US" dirty="0" smtClean="0"/>
              <a:t>nurturance, not technical competence </a:t>
            </a:r>
          </a:p>
          <a:p>
            <a:pPr lvl="1">
              <a:buFont typeface="Courier New" pitchFamily="49" charset="0"/>
              <a:buChar char="o"/>
            </a:pPr>
            <a:r>
              <a:rPr lang="en-US" dirty="0" smtClean="0"/>
              <a:t>Its goal is for women to serve men’s interests and desires (p.9)</a:t>
            </a:r>
            <a:endParaRPr lang="en-US" dirty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069112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696" y="435430"/>
            <a:ext cx="9520158" cy="841828"/>
          </a:xfrm>
        </p:spPr>
        <p:txBody>
          <a:bodyPr>
            <a:normAutofit/>
          </a:bodyPr>
          <a:lstStyle/>
          <a:p>
            <a:pPr algn="ctr"/>
            <a:r>
              <a:rPr lang="en-CA" sz="4400" dirty="0"/>
              <a:t>Gender Differences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78743" y="1480457"/>
            <a:ext cx="7852228" cy="4383314"/>
          </a:xfrm>
        </p:spPr>
        <p:txBody>
          <a:bodyPr>
            <a:normAutofit fontScale="85000" lnSpcReduction="20000"/>
          </a:bodyPr>
          <a:lstStyle/>
          <a:p>
            <a:r>
              <a:rPr lang="en-US" dirty="0"/>
              <a:t>Many </a:t>
            </a:r>
            <a:r>
              <a:rPr lang="en-US" dirty="0" smtClean="0"/>
              <a:t>of the differences </a:t>
            </a:r>
            <a:r>
              <a:rPr lang="en-US" dirty="0"/>
              <a:t>we observe between men and women are </a:t>
            </a:r>
            <a:r>
              <a:rPr lang="en-US" b="1" dirty="0"/>
              <a:t>deceptive distinctions</a:t>
            </a:r>
            <a:r>
              <a:rPr lang="en-US" dirty="0"/>
              <a:t>, not </a:t>
            </a:r>
            <a:r>
              <a:rPr lang="en-US" i="1" dirty="0"/>
              <a:t>gender</a:t>
            </a:r>
            <a:r>
              <a:rPr lang="en-US" dirty="0"/>
              <a:t> differences </a:t>
            </a:r>
          </a:p>
          <a:p>
            <a:endParaRPr lang="en-US" sz="2200" dirty="0"/>
          </a:p>
          <a:p>
            <a:r>
              <a:rPr lang="en-US" dirty="0"/>
              <a:t>Language and communication patterns</a:t>
            </a:r>
          </a:p>
          <a:p>
            <a:pPr lvl="1">
              <a:buFont typeface="Courier New" pitchFamily="49" charset="0"/>
              <a:buChar char="o"/>
            </a:pPr>
            <a:r>
              <a:rPr lang="en-US" dirty="0"/>
              <a:t>Men and women use language differently in different </a:t>
            </a:r>
            <a:r>
              <a:rPr lang="en-US" dirty="0" smtClean="0"/>
              <a:t>situations (men are silent at home but talk at work. They use competitive language (Tannen, p.10), chat with their supervisors because of powerlessness</a:t>
            </a:r>
            <a:r>
              <a:rPr lang="en-US" dirty="0" smtClean="0"/>
              <a:t>; occupation determines the use of language, not gender (</a:t>
            </a:r>
            <a:r>
              <a:rPr lang="en-US" dirty="0" smtClean="0"/>
              <a:t>O’Barr</a:t>
            </a:r>
            <a:r>
              <a:rPr lang="en-US" dirty="0" smtClean="0"/>
              <a:t>, p.10) </a:t>
            </a:r>
            <a:endParaRPr lang="en-US" dirty="0"/>
          </a:p>
          <a:p>
            <a:endParaRPr lang="en-US" dirty="0"/>
          </a:p>
          <a:p>
            <a:r>
              <a:rPr lang="en-US" dirty="0"/>
              <a:t>Money </a:t>
            </a:r>
            <a:r>
              <a:rPr lang="en-US" dirty="0" smtClean="0"/>
              <a:t>matters and heterosexual relationships</a:t>
            </a:r>
            <a:endParaRPr lang="en-US" dirty="0"/>
          </a:p>
          <a:p>
            <a:pPr lvl="1">
              <a:buFont typeface="Courier New" pitchFamily="49" charset="0"/>
              <a:buChar char="o"/>
            </a:pPr>
            <a:r>
              <a:rPr lang="en-US" dirty="0" smtClean="0"/>
              <a:t>Understanding of money matters is associated with masculinity so women fear that if they are  also knowledgeable they will not find a partner (Dowling, p.11); the Y chromosome does not manage money  when the women lack experience in the working world (Quinn, p.11)</a:t>
            </a:r>
          </a:p>
          <a:p>
            <a:pPr lvl="1">
              <a:buFont typeface="Courier New" pitchFamily="49" charset="0"/>
              <a:buChar char="o"/>
            </a:pPr>
            <a:endParaRPr lang="en-US" dirty="0"/>
          </a:p>
          <a:p>
            <a:pPr lvl="1">
              <a:buFont typeface="Courier New" pitchFamily="49" charset="0"/>
              <a:buChar char="o"/>
            </a:pPr>
            <a:endParaRPr lang="en-US" dirty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003558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580914"/>
            <a:ext cx="8294146" cy="1001144"/>
          </a:xfrm>
        </p:spPr>
        <p:txBody>
          <a:bodyPr>
            <a:noAutofit/>
          </a:bodyPr>
          <a:lstStyle/>
          <a:p>
            <a:pPr algn="ctr"/>
            <a:r>
              <a:rPr lang="en-CA" sz="4400" dirty="0"/>
              <a:t>Mean Differences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85017" y="1683658"/>
            <a:ext cx="7153836" cy="4122056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The reality is that differences are not as great as was once </a:t>
            </a:r>
            <a:r>
              <a:rPr lang="en-US" dirty="0" smtClean="0"/>
              <a:t>thought  of.</a:t>
            </a:r>
            <a:endParaRPr lang="en-US" dirty="0"/>
          </a:p>
          <a:p>
            <a:endParaRPr lang="en-US" dirty="0"/>
          </a:p>
          <a:p>
            <a:r>
              <a:rPr lang="en-US" dirty="0"/>
              <a:t>Few differences between men and women are ‘hard-wired</a:t>
            </a:r>
            <a:r>
              <a:rPr lang="en-US" dirty="0" smtClean="0"/>
              <a:t>’</a:t>
            </a:r>
          </a:p>
          <a:p>
            <a:endParaRPr lang="en-US" dirty="0" smtClean="0"/>
          </a:p>
          <a:p>
            <a:r>
              <a:rPr lang="en-US" dirty="0" smtClean="0"/>
              <a:t>Men and women are not like day and night, earth and sky, life </a:t>
            </a:r>
            <a:r>
              <a:rPr lang="en-US" dirty="0"/>
              <a:t>and death </a:t>
            </a:r>
            <a:r>
              <a:rPr lang="en-US" dirty="0" smtClean="0"/>
              <a:t>or  opposites (Rubin, p.13) .</a:t>
            </a:r>
            <a:endParaRPr lang="en-US" dirty="0"/>
          </a:p>
          <a:p>
            <a:endParaRPr lang="en-US" dirty="0"/>
          </a:p>
          <a:p>
            <a:r>
              <a:rPr lang="en-US" dirty="0"/>
              <a:t>Gender differences are </a:t>
            </a:r>
            <a:r>
              <a:rPr lang="en-US" b="1" dirty="0"/>
              <a:t>mean differences</a:t>
            </a:r>
            <a:r>
              <a:rPr lang="en-US" dirty="0"/>
              <a:t>: </a:t>
            </a:r>
          </a:p>
          <a:p>
            <a:pPr lvl="1"/>
            <a:r>
              <a:rPr lang="en-US" dirty="0"/>
              <a:t>Differences in the </a:t>
            </a:r>
            <a:r>
              <a:rPr lang="en-US" i="1" dirty="0"/>
              <a:t>average</a:t>
            </a:r>
            <a:r>
              <a:rPr lang="en-US" dirty="0"/>
              <a:t> scores of men and women on standardized tests</a:t>
            </a:r>
          </a:p>
          <a:p>
            <a:pPr marL="0" indent="0">
              <a:buNone/>
            </a:pPr>
            <a:endParaRPr lang="en-CA" sz="3200" dirty="0"/>
          </a:p>
        </p:txBody>
      </p:sp>
    </p:spTree>
    <p:extLst>
      <p:ext uri="{BB962C8B-B14F-4D97-AF65-F5344CB8AC3E}">
        <p14:creationId xmlns:p14="http://schemas.microsoft.com/office/powerpoint/2010/main" val="1391067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696" y="190832"/>
            <a:ext cx="9520158" cy="850790"/>
          </a:xfrm>
        </p:spPr>
        <p:txBody>
          <a:bodyPr>
            <a:normAutofit/>
          </a:bodyPr>
          <a:lstStyle/>
          <a:p>
            <a:pPr algn="ctr"/>
            <a:r>
              <a:rPr lang="en-CA" sz="4400" dirty="0"/>
              <a:t>Mean Differences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534696" y="1237600"/>
            <a:ext cx="9520158" cy="4228745"/>
          </a:xfrm>
        </p:spPr>
        <p:txBody>
          <a:bodyPr>
            <a:normAutofit fontScale="70000" lnSpcReduction="20000"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pPr marL="114300" indent="0" algn="ctr">
              <a:buNone/>
            </a:pPr>
            <a:endParaRPr lang="en-US" dirty="0"/>
          </a:p>
          <a:p>
            <a:pPr marL="114300" indent="0" algn="ctr">
              <a:buNone/>
            </a:pPr>
            <a:endParaRPr lang="en-US" dirty="0"/>
          </a:p>
          <a:p>
            <a:pPr marL="114300" indent="0" algn="ctr">
              <a:buNone/>
            </a:pPr>
            <a:endParaRPr lang="en-US" dirty="0"/>
          </a:p>
          <a:p>
            <a:pPr marL="114300" indent="0" algn="ctr">
              <a:buNone/>
            </a:pPr>
            <a:endParaRPr lang="en-US" dirty="0"/>
          </a:p>
          <a:p>
            <a:pPr marL="114300" indent="0" algn="ctr">
              <a:buNone/>
            </a:pPr>
            <a:r>
              <a:rPr lang="en-US" dirty="0"/>
              <a:t>Figure 1.1: Schematic rendering of the overlapping distributions of traits, attitudes, and </a:t>
            </a:r>
            <a:r>
              <a:rPr lang="en-US" dirty="0"/>
              <a:t>behaviours</a:t>
            </a:r>
            <a:r>
              <a:rPr lang="en-US" dirty="0"/>
              <a:t> by gender</a:t>
            </a:r>
          </a:p>
          <a:p>
            <a:endParaRPr lang="en-CA" dirty="0"/>
          </a:p>
        </p:txBody>
      </p:sp>
      <p:pic>
        <p:nvPicPr>
          <p:cNvPr id="6" name="Picture 2" descr="C:\Documents and Settings\gordona\Desktop\Fig1.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7585" y="1237600"/>
            <a:ext cx="7434387" cy="367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9308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CA" sz="4400" dirty="0"/>
              <a:t>Difference and Domination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41986" y="2015732"/>
            <a:ext cx="7186108" cy="3825670"/>
          </a:xfrm>
        </p:spPr>
        <p:txBody>
          <a:bodyPr>
            <a:normAutofit fontScale="70000" lnSpcReduction="20000"/>
          </a:bodyPr>
          <a:lstStyle/>
          <a:p>
            <a:r>
              <a:rPr lang="en-US" sz="3600" dirty="0"/>
              <a:t>Social institutions are gendered institutions</a:t>
            </a:r>
          </a:p>
          <a:p>
            <a:pPr>
              <a:buFont typeface="Courier New" pitchFamily="49" charset="0"/>
              <a:buChar char="o"/>
            </a:pPr>
            <a:r>
              <a:rPr lang="en-US" sz="2600" dirty="0"/>
              <a:t>We become gendered selves in a </a:t>
            </a:r>
            <a:r>
              <a:rPr lang="en-US" sz="2600" b="1" dirty="0"/>
              <a:t>gendered society</a:t>
            </a:r>
            <a:r>
              <a:rPr lang="en-US" sz="2600" dirty="0"/>
              <a:t>:</a:t>
            </a:r>
          </a:p>
          <a:p>
            <a:pPr lvl="1"/>
            <a:r>
              <a:rPr lang="en-US" sz="2600" dirty="0"/>
              <a:t>Social </a:t>
            </a:r>
            <a:r>
              <a:rPr lang="en-US" sz="2600" dirty="0" smtClean="0"/>
              <a:t>institutions reproduce </a:t>
            </a:r>
            <a:r>
              <a:rPr lang="en-US" sz="2600" dirty="0"/>
              <a:t>and reinforce dominant definitions of gender and ‘discipline’ those who deviate from these definitions</a:t>
            </a:r>
          </a:p>
          <a:p>
            <a:pPr marL="457200" lvl="1" indent="0">
              <a:buNone/>
            </a:pPr>
            <a:endParaRPr lang="en-US" sz="2600" dirty="0"/>
          </a:p>
          <a:p>
            <a:r>
              <a:rPr lang="en-US" sz="3200" dirty="0" smtClean="0"/>
              <a:t>A question </a:t>
            </a:r>
            <a:r>
              <a:rPr lang="en-US" sz="3200" dirty="0"/>
              <a:t>about political and personal </a:t>
            </a:r>
            <a:r>
              <a:rPr lang="en-US" sz="3200" dirty="0" smtClean="0"/>
              <a:t>dilemmas </a:t>
            </a:r>
            <a:endParaRPr lang="en-US" sz="3200" dirty="0"/>
          </a:p>
          <a:p>
            <a:pPr lvl="1">
              <a:buFont typeface="Courier New" pitchFamily="49" charset="0"/>
              <a:buChar char="o"/>
            </a:pPr>
            <a:r>
              <a:rPr lang="en-US" sz="2600" dirty="0"/>
              <a:t>Must women become ‘like men’ and sacrifice their femininity to succeed in the arenas that are established to reproduce masculinity? </a:t>
            </a:r>
          </a:p>
          <a:p>
            <a:endParaRPr lang="en-CA" sz="2600" dirty="0"/>
          </a:p>
        </p:txBody>
      </p:sp>
    </p:spTree>
    <p:extLst>
      <p:ext uri="{BB962C8B-B14F-4D97-AF65-F5344CB8AC3E}">
        <p14:creationId xmlns:p14="http://schemas.microsoft.com/office/powerpoint/2010/main" val="3149450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000" dirty="0"/>
              <a:t>Major Challenge and Solution</a:t>
            </a:r>
            <a:endParaRPr lang="en-CA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0621" y="2015732"/>
            <a:ext cx="6960198" cy="3450613"/>
          </a:xfrm>
        </p:spPr>
        <p:txBody>
          <a:bodyPr>
            <a:normAutofit fontScale="77500" lnSpcReduction="20000"/>
          </a:bodyPr>
          <a:lstStyle/>
          <a:p>
            <a:r>
              <a:rPr lang="en-CA" sz="2400" dirty="0"/>
              <a:t>Negative influence of ‘interplanetary’ theory on proponents of biological determinism and differential socialization</a:t>
            </a:r>
            <a:endParaRPr lang="en-CA" dirty="0"/>
          </a:p>
          <a:p>
            <a:pPr>
              <a:buNone/>
            </a:pPr>
            <a:endParaRPr lang="en-CA" dirty="0"/>
          </a:p>
          <a:p>
            <a:pPr>
              <a:buFont typeface="Courier New" pitchFamily="49" charset="0"/>
              <a:buChar char="o"/>
            </a:pPr>
            <a:r>
              <a:rPr lang="en-CA" dirty="0"/>
              <a:t>There are differences between men and women </a:t>
            </a:r>
            <a:r>
              <a:rPr lang="en-CA" dirty="0" smtClean="0"/>
              <a:t>(and they are greater </a:t>
            </a:r>
            <a:r>
              <a:rPr lang="en-CA" dirty="0"/>
              <a:t>than among men and among women)</a:t>
            </a:r>
            <a:endParaRPr lang="en-CA" i="1" dirty="0"/>
          </a:p>
          <a:p>
            <a:pPr>
              <a:buFont typeface="Wingdings 2" pitchFamily="18" charset="2"/>
              <a:buNone/>
            </a:pPr>
            <a:r>
              <a:rPr lang="en-CA" dirty="0"/>
              <a:t> </a:t>
            </a:r>
          </a:p>
          <a:p>
            <a:pPr>
              <a:buFont typeface="Courier New" pitchFamily="49" charset="0"/>
              <a:buChar char="o"/>
            </a:pPr>
            <a:r>
              <a:rPr lang="en-CA" dirty="0"/>
              <a:t>Differences between men and women:</a:t>
            </a:r>
          </a:p>
          <a:p>
            <a:r>
              <a:rPr lang="en-CA" dirty="0"/>
              <a:t> </a:t>
            </a:r>
            <a:r>
              <a:rPr lang="en-CA" sz="1800" dirty="0"/>
              <a:t>cannot be avoided</a:t>
            </a:r>
            <a:endParaRPr lang="en-CA" sz="1800" i="1" dirty="0"/>
          </a:p>
          <a:p>
            <a:r>
              <a:rPr lang="en-CA" sz="1800" dirty="0" smtClean="0"/>
              <a:t>is </a:t>
            </a:r>
            <a:r>
              <a:rPr lang="en-CA" sz="1800" dirty="0"/>
              <a:t>the source of domination and inequality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84283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696" y="707137"/>
            <a:ext cx="9520158" cy="950976"/>
          </a:xfrm>
        </p:spPr>
        <p:txBody>
          <a:bodyPr>
            <a:normAutofit/>
          </a:bodyPr>
          <a:lstStyle/>
          <a:p>
            <a:pPr algn="ctr"/>
            <a:r>
              <a:rPr lang="en-US" sz="4400" dirty="0"/>
              <a:t>Major Challenge and Solution</a:t>
            </a:r>
            <a:endParaRPr lang="en-CA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94560" y="2015732"/>
            <a:ext cx="7229139" cy="3787660"/>
          </a:xfrm>
        </p:spPr>
        <p:txBody>
          <a:bodyPr>
            <a:normAutofit fontScale="85000" lnSpcReduction="10000"/>
          </a:bodyPr>
          <a:lstStyle/>
          <a:p>
            <a:pPr algn="ctr">
              <a:buNone/>
            </a:pPr>
            <a:r>
              <a:rPr lang="en-US" sz="3200" dirty="0"/>
              <a:t>Social Constructionist Approach</a:t>
            </a:r>
          </a:p>
          <a:p>
            <a:r>
              <a:rPr lang="en-US" dirty="0"/>
              <a:t>Difference, domination and inequality can change</a:t>
            </a:r>
          </a:p>
          <a:p>
            <a:endParaRPr lang="en-US" dirty="0"/>
          </a:p>
          <a:p>
            <a:r>
              <a:rPr lang="en-US" dirty="0"/>
              <a:t>Our bodies </a:t>
            </a:r>
            <a:r>
              <a:rPr lang="en-US" dirty="0" smtClean="0"/>
              <a:t>(i.e., biology) </a:t>
            </a:r>
            <a:r>
              <a:rPr lang="en-US" dirty="0" smtClean="0"/>
              <a:t>are </a:t>
            </a:r>
            <a:r>
              <a:rPr lang="en-US" dirty="0"/>
              <a:t>not the sources of </a:t>
            </a:r>
            <a:r>
              <a:rPr lang="en-US" dirty="0" smtClean="0"/>
              <a:t>difference</a:t>
            </a:r>
            <a:endParaRPr lang="en-US" dirty="0"/>
          </a:p>
          <a:p>
            <a:r>
              <a:rPr lang="en-US" dirty="0"/>
              <a:t>Differential socialization alone does not explain gender differences and domination</a:t>
            </a:r>
          </a:p>
          <a:p>
            <a:endParaRPr lang="en-US" dirty="0"/>
          </a:p>
          <a:p>
            <a:r>
              <a:rPr lang="en-US" dirty="0"/>
              <a:t>Elimination of gender difference will reduce levels of other forms of inequality (E. g., race, class, ethnicity, age, sexuality etc.)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957340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000" dirty="0"/>
              <a:t>Major Challenge and Solution</a:t>
            </a:r>
            <a:endParaRPr lang="en-CA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53958" y="2015732"/>
            <a:ext cx="6594437" cy="3450613"/>
          </a:xfrm>
        </p:spPr>
        <p:txBody>
          <a:bodyPr/>
          <a:lstStyle/>
          <a:p>
            <a:pPr algn="ctr">
              <a:buNone/>
            </a:pPr>
            <a:r>
              <a:rPr lang="en-US" sz="2800" dirty="0"/>
              <a:t>Social Constructionist Approach (Important)</a:t>
            </a:r>
          </a:p>
          <a:p>
            <a:r>
              <a:rPr lang="en-US" dirty="0"/>
              <a:t>Elimination of gender differences will reduce other forms of inequality (E. g., race, class, ethnicity, age, sexuality etc.)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692220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EDEBE7"/>
      </a:lt2>
      <a:accent1>
        <a:srgbClr val="5FA534"/>
      </a:accent1>
      <a:accent2>
        <a:srgbClr val="DCAB34"/>
      </a:accent2>
      <a:accent3>
        <a:srgbClr val="D26D23"/>
      </a:accent3>
      <a:accent4>
        <a:srgbClr val="972323"/>
      </a:accent4>
      <a:accent5>
        <a:srgbClr val="236797"/>
      </a:accent5>
      <a:accent6>
        <a:srgbClr val="2FB6C6"/>
      </a:accent6>
      <a:hlink>
        <a:srgbClr val="8FC639"/>
      </a:hlink>
      <a:folHlink>
        <a:srgbClr val="E7C272"/>
      </a:folHlink>
    </a:clrScheme>
    <a:fontScheme name="Gallery">
      <a:majorFont>
        <a:latin typeface="Palatino Linotype" panose="020405020505050303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Gallery" id="{BBFCD31E-59A1-489D-B089-A3EAD7CAE12E}" vid="{AC464412-510E-4F2B-8947-A0DDBD02899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TM10001114[[fn=Gallery]]</Template>
  <TotalTime>216</TotalTime>
  <Words>1013</Words>
  <Application>Microsoft Office PowerPoint</Application>
  <PresentationFormat>Custom</PresentationFormat>
  <Paragraphs>124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Gallery</vt:lpstr>
      <vt:lpstr>Week 1: Gender Difference and Male Dominance</vt:lpstr>
      <vt:lpstr>Outline</vt:lpstr>
      <vt:lpstr>Introduction</vt:lpstr>
      <vt:lpstr>Are Men and Women Different?</vt:lpstr>
      <vt:lpstr>Why Different?</vt:lpstr>
      <vt:lpstr>Sex and Gender</vt:lpstr>
      <vt:lpstr>Making Gender Visible (Men and Women)</vt:lpstr>
      <vt:lpstr>Making Gender Visible (Men and Women)</vt:lpstr>
      <vt:lpstr>Gender and Power</vt:lpstr>
      <vt:lpstr>Gender and Power</vt:lpstr>
      <vt:lpstr>Gender Differences</vt:lpstr>
      <vt:lpstr>Mean Differences</vt:lpstr>
      <vt:lpstr>Mean Differences</vt:lpstr>
      <vt:lpstr>Difference and Domination</vt:lpstr>
      <vt:lpstr>Major Challenge and Solution</vt:lpstr>
      <vt:lpstr>Major Challenge and Solution</vt:lpstr>
      <vt:lpstr>Major Challenge and Solution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Benjamin Forson</dc:creator>
  <cp:lastModifiedBy>mcadieux</cp:lastModifiedBy>
  <cp:revision>63</cp:revision>
  <dcterms:created xsi:type="dcterms:W3CDTF">2018-01-06T14:34:18Z</dcterms:created>
  <dcterms:modified xsi:type="dcterms:W3CDTF">2018-01-08T21:05:40Z</dcterms:modified>
</cp:coreProperties>
</file>