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8" r:id="rId1"/>
  </p:sldMasterIdLst>
  <p:notesMasterIdLst>
    <p:notesMasterId r:id="rId26"/>
  </p:notesMasterIdLst>
  <p:handoutMasterIdLst>
    <p:handoutMasterId r:id="rId27"/>
  </p:handoutMasterIdLst>
  <p:sldIdLst>
    <p:sldId id="280" r:id="rId2"/>
    <p:sldId id="288" r:id="rId3"/>
    <p:sldId id="290" r:id="rId4"/>
    <p:sldId id="289" r:id="rId5"/>
    <p:sldId id="291" r:id="rId6"/>
    <p:sldId id="292" r:id="rId7"/>
    <p:sldId id="293" r:id="rId8"/>
    <p:sldId id="294" r:id="rId9"/>
    <p:sldId id="257" r:id="rId10"/>
    <p:sldId id="275" r:id="rId11"/>
    <p:sldId id="284" r:id="rId12"/>
    <p:sldId id="285" r:id="rId13"/>
    <p:sldId id="263" r:id="rId14"/>
    <p:sldId id="260" r:id="rId15"/>
    <p:sldId id="264" r:id="rId16"/>
    <p:sldId id="281" r:id="rId17"/>
    <p:sldId id="287" r:id="rId18"/>
    <p:sldId id="261" r:id="rId19"/>
    <p:sldId id="266" r:id="rId20"/>
    <p:sldId id="265" r:id="rId21"/>
    <p:sldId id="271" r:id="rId22"/>
    <p:sldId id="270" r:id="rId23"/>
    <p:sldId id="272" r:id="rId24"/>
    <p:sldId id="274" r:id="rId25"/>
  </p:sldIdLst>
  <p:sldSz cx="9144000" cy="6858000" type="screen4x3"/>
  <p:notesSz cx="7315200" cy="9601200"/>
  <p:defaultTextStyle>
    <a:defPPr>
      <a:defRPr lang="en-CA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33CC33"/>
    <a:srgbClr val="F2F2F8"/>
    <a:srgbClr val="003300"/>
    <a:srgbClr val="66FF66"/>
    <a:srgbClr val="FFFF00"/>
    <a:srgbClr val="FFFF99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2" autoAdjust="0"/>
    <p:restoredTop sz="89481" autoAdjust="0"/>
  </p:normalViewPr>
  <p:slideViewPr>
    <p:cSldViewPr snapToGrid="0">
      <p:cViewPr varScale="1">
        <p:scale>
          <a:sx n="61" d="100"/>
          <a:sy n="61" d="100"/>
        </p:scale>
        <p:origin x="11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626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/>
            </a:lvl1pPr>
          </a:lstStyle>
          <a:p>
            <a:pPr>
              <a:defRPr/>
            </a:pPr>
            <a:fld id="{721635A5-A2DF-420F-93A6-D5A323253A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7666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1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/>
            </a:lvl1pPr>
          </a:lstStyle>
          <a:p>
            <a:pPr>
              <a:defRPr/>
            </a:pPr>
            <a:fld id="{EA547B33-4AD9-472B-B281-781A43AA1D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1796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74134E-05A4-418F-B0DF-64977849C4E2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202180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A547B33-4AD9-472B-B281-781A43AA1DD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4229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1225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85EE8FAF-03AE-45F0-BC2A-979A4BAD1FF4}" type="slidenum">
              <a:rPr lang="en-GB" smtClean="0">
                <a:latin typeface="Times New Roman" pitchFamily="18" charset="0"/>
              </a:rPr>
              <a:pPr/>
              <a:t>4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554504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1225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03C25414-9CB7-4F38-A879-D3AD5A6ECD78}" type="slidenum">
              <a:rPr lang="en-GB" smtClean="0">
                <a:latin typeface="Times New Roman" pitchFamily="18" charset="0"/>
              </a:rPr>
              <a:pPr/>
              <a:t>8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28729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EE8158-F282-4E29-B1DC-45DAA3BA1392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8432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8C3BB5-8CF0-4E0D-925D-F863E89A4CAD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058412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RESUME HERE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A547B33-4AD9-472B-B281-781A43AA1DD5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8452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5B73B6-65B2-4608-B4A3-923F52692ED7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We’ll used </a:t>
            </a:r>
            <a:r>
              <a:rPr lang="en-US" dirty="0" err="1" smtClean="0"/>
              <a:t>Oscillatoria</a:t>
            </a:r>
            <a:r>
              <a:rPr lang="en-US" baseline="0" dirty="0" smtClean="0"/>
              <a:t> instead of </a:t>
            </a:r>
            <a:r>
              <a:rPr lang="en-US" baseline="0" dirty="0" err="1" smtClean="0"/>
              <a:t>Lyngbya</a:t>
            </a:r>
            <a:r>
              <a:rPr lang="en-US" baseline="0" dirty="0" smtClean="0"/>
              <a:t> this year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357061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199B76-C3C6-462A-ACE5-F54A76E6DCBF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65921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54F53E6-8351-47D6-ABC6-4E80FCE27755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77425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4" r:id="rId5"/>
    <p:sldLayoutId id="2147483785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olab1.uottawa.ca/" TargetMode="External"/><Relationship Id="rId2" Type="http://schemas.openxmlformats.org/officeDocument/2006/relationships/hyperlink" Target="mailto:fabien.avaron@uottawa.c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biolab1@uottawa.c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salinella.bio.uottawa.ca/biolabo/microsco/Default.php?FlashLabModule.swf?&amp;Loadmoviename=Micr_SetupComp.swf?E?Md1ChapterMcp1?Md1Ch1SectionMcp1??1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salinella.bio.uottawa.ca/biolabo/Microsco/Default.php?FlashLabModule.swf?&amp;Loadmoviename=Micr_Stereosetup.swf?E?Md1ChapterMcp1?Md1Ch2SectionMcp1??1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alinella.bio.uottawa.ca/biolabo/Microsco/Default.php?FlashLabModule.swf?&amp;Loadmoviename=Micr_Wetmount.swf?E?Md1ChapterMcp1?Md1Ch1SectionMcp1?Md1Ch1Sc4TopicMcp1?1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/>
          <p:cNvSpPr txBox="1">
            <a:spLocks noChangeArrowheads="1"/>
          </p:cNvSpPr>
          <p:nvPr/>
        </p:nvSpPr>
        <p:spPr bwMode="auto">
          <a:xfrm>
            <a:off x="241160" y="642938"/>
            <a:ext cx="83803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5400" b="1" dirty="0" smtClean="0"/>
              <a:t>BIO1140 - Introduction </a:t>
            </a:r>
            <a:r>
              <a:rPr lang="en-US" sz="5400" b="1" dirty="0"/>
              <a:t>to </a:t>
            </a:r>
            <a:r>
              <a:rPr lang="en-US" sz="5400" b="1" dirty="0" smtClean="0"/>
              <a:t>Cell </a:t>
            </a:r>
            <a:r>
              <a:rPr lang="en-US" sz="5400" b="1" dirty="0"/>
              <a:t>Biology</a:t>
            </a:r>
          </a:p>
        </p:txBody>
      </p:sp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316757" y="2881959"/>
            <a:ext cx="8385116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500" dirty="0" smtClean="0"/>
              <a:t>LAB1: Introduction </a:t>
            </a:r>
            <a:r>
              <a:rPr lang="en-US" sz="3500" dirty="0"/>
              <a:t>to the </a:t>
            </a:r>
            <a:r>
              <a:rPr lang="en-US" sz="3500" dirty="0" smtClean="0"/>
              <a:t>microscopes, prokaryotic </a:t>
            </a:r>
            <a:r>
              <a:rPr lang="en-US" sz="3500" dirty="0"/>
              <a:t>and eukaryotic cells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Presentation of BIO1140 Labs</a:t>
            </a:r>
            <a:endParaRPr lang="en-US" dirty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Teaching team:</a:t>
            </a:r>
          </a:p>
          <a:p>
            <a:r>
              <a:rPr lang="en-US" dirty="0" smtClean="0"/>
              <a:t>Lab coordinator: Dr. Fabien AVARON </a:t>
            </a:r>
          </a:p>
          <a:p>
            <a:r>
              <a:rPr lang="en-US" dirty="0" smtClean="0"/>
              <a:t>Office BSC106</a:t>
            </a:r>
          </a:p>
          <a:p>
            <a:r>
              <a:rPr lang="en-US" dirty="0" smtClean="0"/>
              <a:t>email: </a:t>
            </a:r>
            <a:r>
              <a:rPr lang="en-US" dirty="0" smtClean="0">
                <a:hlinkClick r:id="rId2"/>
              </a:rPr>
              <a:t>fabien.avaron@uottawa.ca</a:t>
            </a:r>
            <a:endParaRPr lang="en-US" dirty="0"/>
          </a:p>
          <a:p>
            <a:r>
              <a:rPr lang="en-US" dirty="0" smtClean="0"/>
              <a:t>Office hours: Friday 10:30-12:00</a:t>
            </a:r>
          </a:p>
          <a:p>
            <a:endParaRPr lang="en-US" dirty="0" smtClean="0"/>
          </a:p>
          <a:p>
            <a:r>
              <a:rPr lang="en-US" dirty="0" smtClean="0"/>
              <a:t>Lab website: </a:t>
            </a:r>
            <a:r>
              <a:rPr lang="en-US" dirty="0" smtClean="0">
                <a:hlinkClick r:id="rId3"/>
              </a:rPr>
              <a:t>www.biolab1.uottawa.ca</a:t>
            </a:r>
            <a:endParaRPr lang="en-US" dirty="0" smtClean="0"/>
          </a:p>
          <a:p>
            <a:r>
              <a:rPr lang="en-US" dirty="0" smtClean="0"/>
              <a:t>For questions regarding absence to a lab contact the </a:t>
            </a:r>
            <a:r>
              <a:rPr lang="en-US" dirty="0" err="1" smtClean="0"/>
              <a:t>biolab</a:t>
            </a:r>
            <a:r>
              <a:rPr lang="en-US" dirty="0" smtClean="0"/>
              <a:t> team at:</a:t>
            </a:r>
          </a:p>
          <a:p>
            <a:r>
              <a:rPr lang="en-US" dirty="0" smtClean="0">
                <a:hlinkClick r:id="rId4"/>
              </a:rPr>
              <a:t>biolab1@uottawa.ca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Your TAs for the semester: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Ta1: TYPE Your name + email address here + announce office hours now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Ta2: TYPE your name here</a:t>
            </a:r>
          </a:p>
          <a:p>
            <a:r>
              <a:rPr lang="en-US" dirty="0" smtClean="0"/>
              <a:t>Write this info in your lab </a:t>
            </a:r>
            <a:r>
              <a:rPr lang="en-US" dirty="0" smtClean="0"/>
              <a:t>manual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79708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5162" y="4365104"/>
            <a:ext cx="5618756" cy="1382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162" y="1842974"/>
            <a:ext cx="8555310" cy="25221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 bwMode="auto">
          <a:xfrm>
            <a:off x="5677318" y="3088299"/>
            <a:ext cx="3143153" cy="2639261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Lab website: www.biolab1.uottawa.ca</a:t>
            </a:r>
            <a:endParaRPr lang="en-CA" sz="3600" dirty="0">
              <a:solidFill>
                <a:schemeClr val="tx2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 bwMode="auto">
          <a:xfrm flipV="1">
            <a:off x="6012160" y="2996952"/>
            <a:ext cx="0" cy="1791489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triangle"/>
          </a:ln>
          <a:effectLst/>
        </p:spPr>
      </p:cxnSp>
      <p:sp>
        <p:nvSpPr>
          <p:cNvPr id="10" name="TextBox 9"/>
          <p:cNvSpPr txBox="1"/>
          <p:nvPr/>
        </p:nvSpPr>
        <p:spPr>
          <a:xfrm>
            <a:off x="5883918" y="4788441"/>
            <a:ext cx="244827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Email addresses and office hours info of TAs</a:t>
            </a:r>
            <a:endParaRPr lang="en-CA" sz="1400" dirty="0"/>
          </a:p>
          <a:p>
            <a:endParaRPr lang="en-CA" dirty="0"/>
          </a:p>
        </p:txBody>
      </p:sp>
      <p:cxnSp>
        <p:nvCxnSpPr>
          <p:cNvPr id="15" name="Straight Arrow Connector 14"/>
          <p:cNvCxnSpPr/>
          <p:nvPr/>
        </p:nvCxnSpPr>
        <p:spPr bwMode="auto">
          <a:xfrm flipV="1">
            <a:off x="6876256" y="2996952"/>
            <a:ext cx="0" cy="1224136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triangle"/>
          </a:ln>
          <a:effectLst/>
        </p:spPr>
      </p:cxnSp>
      <p:sp>
        <p:nvSpPr>
          <p:cNvPr id="16" name="TextBox 15"/>
          <p:cNvSpPr txBox="1"/>
          <p:nvPr/>
        </p:nvSpPr>
        <p:spPr>
          <a:xfrm>
            <a:off x="6064444" y="4212377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Lab final exam page</a:t>
            </a:r>
            <a:endParaRPr lang="en-CA" sz="1400" dirty="0"/>
          </a:p>
          <a:p>
            <a:endParaRPr lang="en-CA" dirty="0"/>
          </a:p>
        </p:txBody>
      </p:sp>
      <p:cxnSp>
        <p:nvCxnSpPr>
          <p:cNvPr id="18" name="Straight Arrow Connector 17"/>
          <p:cNvCxnSpPr/>
          <p:nvPr/>
        </p:nvCxnSpPr>
        <p:spPr bwMode="auto">
          <a:xfrm flipV="1">
            <a:off x="7812360" y="2996952"/>
            <a:ext cx="0" cy="612068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triangle"/>
          </a:ln>
          <a:effectLst/>
        </p:spPr>
      </p:cxnSp>
      <p:sp>
        <p:nvSpPr>
          <p:cNvPr id="19" name="TextBox 18"/>
          <p:cNvSpPr txBox="1"/>
          <p:nvPr/>
        </p:nvSpPr>
        <p:spPr>
          <a:xfrm>
            <a:off x="7020272" y="3573016"/>
            <a:ext cx="2375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Lab marks (end </a:t>
            </a:r>
            <a:r>
              <a:rPr lang="en-US" sz="1400" smtClean="0"/>
              <a:t>of semester only)</a:t>
            </a:r>
            <a:endParaRPr lang="en-CA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834747" y="4673859"/>
            <a:ext cx="3459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Date of all labs - for all sections</a:t>
            </a:r>
            <a:endParaRPr lang="en-CA" dirty="0"/>
          </a:p>
        </p:txBody>
      </p:sp>
      <p:sp>
        <p:nvSpPr>
          <p:cNvPr id="12" name="TextBox 11"/>
          <p:cNvSpPr txBox="1"/>
          <p:nvPr/>
        </p:nvSpPr>
        <p:spPr>
          <a:xfrm>
            <a:off x="659262" y="5297940"/>
            <a:ext cx="8161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Lab specific docs (instruction for reports, data submission and download </a:t>
            </a:r>
            <a:r>
              <a:rPr lang="en-CA" dirty="0" err="1" smtClean="0"/>
              <a:t>etc</a:t>
            </a:r>
            <a:r>
              <a:rPr lang="en-CA" dirty="0" smtClean="0"/>
              <a:t>…)</a:t>
            </a:r>
            <a:endParaRPr lang="en-CA" dirty="0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5713094" y="2411604"/>
            <a:ext cx="211016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707462" y="2401557"/>
            <a:ext cx="0" cy="295667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 flipV="1">
            <a:off x="2853734" y="3915642"/>
            <a:ext cx="869322" cy="797110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 flipV="1">
            <a:off x="2865461" y="3931601"/>
            <a:ext cx="869322" cy="79711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475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Presentation of BIO1140 Labs</a:t>
            </a:r>
            <a:endParaRPr lang="en-CA" dirty="0"/>
          </a:p>
        </p:txBody>
      </p:sp>
      <p:sp>
        <p:nvSpPr>
          <p:cNvPr id="5123" name="Rectangle 168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5 Labs + Final exam</a:t>
            </a:r>
          </a:p>
          <a:p>
            <a:r>
              <a:rPr lang="en-US" b="1" dirty="0" smtClean="0">
                <a:solidFill>
                  <a:srgbClr val="C00000"/>
                </a:solidFill>
              </a:rPr>
              <a:t>Final exam (written): Saturday April </a:t>
            </a:r>
            <a:r>
              <a:rPr lang="en-US" b="1" dirty="0" smtClean="0">
                <a:solidFill>
                  <a:srgbClr val="C00000"/>
                </a:solidFill>
              </a:rPr>
              <a:t>7, 2018 </a:t>
            </a:r>
            <a:r>
              <a:rPr lang="en-US" b="1" dirty="0" smtClean="0">
                <a:solidFill>
                  <a:srgbClr val="C00000"/>
                </a:solidFill>
              </a:rPr>
              <a:t>at 1PM (duration: about 75min.)</a:t>
            </a:r>
          </a:p>
          <a:p>
            <a:r>
              <a:rPr lang="en-US" dirty="0" smtClean="0"/>
              <a:t>Contact coordinator in case of conflict</a:t>
            </a:r>
          </a:p>
          <a:p>
            <a:r>
              <a:rPr lang="en-US" dirty="0" smtClean="0"/>
              <a:t>See lab manual for details</a:t>
            </a:r>
          </a:p>
        </p:txBody>
      </p:sp>
    </p:spTree>
    <p:extLst>
      <p:ext uri="{BB962C8B-B14F-4D97-AF65-F5344CB8AC3E}">
        <p14:creationId xmlns:p14="http://schemas.microsoft.com/office/powerpoint/2010/main" val="1994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365F91"/>
                </a:solidFill>
                <a:ea typeface="Calibri" pitchFamily="34" charset="0"/>
              </a:rPr>
              <a:t>Presentation of BIO1140 Labs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dirty="0" smtClean="0"/>
              <a:t>Evaluation – Lab component of BIO1140 counts for 25% of final mark</a:t>
            </a:r>
          </a:p>
          <a:p>
            <a:pPr lvl="2">
              <a:defRPr/>
            </a:pPr>
            <a:r>
              <a:rPr lang="en-US" dirty="0" smtClean="0"/>
              <a:t>Lab 1 – Microscopy: skills and specimen - Quiz (9%)</a:t>
            </a:r>
          </a:p>
          <a:p>
            <a:pPr lvl="2">
              <a:defRPr/>
            </a:pPr>
            <a:r>
              <a:rPr lang="en-US" dirty="0" smtClean="0"/>
              <a:t>Lab 2 - Permeability of the red blood cell – Table (9%) </a:t>
            </a:r>
          </a:p>
          <a:p>
            <a:pPr lvl="2">
              <a:defRPr/>
            </a:pPr>
            <a:r>
              <a:rPr lang="en-US" dirty="0" smtClean="0"/>
              <a:t>Lab 3 - Cellular process Amoeba – graph (9%)</a:t>
            </a:r>
          </a:p>
          <a:p>
            <a:pPr lvl="2">
              <a:defRPr/>
            </a:pPr>
            <a:r>
              <a:rPr lang="en-US" dirty="0" smtClean="0"/>
              <a:t>Lab 4 - Mitosis - graphs (9%) </a:t>
            </a:r>
          </a:p>
          <a:p>
            <a:pPr lvl="2">
              <a:defRPr/>
            </a:pPr>
            <a:r>
              <a:rPr lang="en-US" dirty="0" smtClean="0"/>
              <a:t>Lab 5 - Meiosis-biological illustration (9%)</a:t>
            </a:r>
          </a:p>
          <a:p>
            <a:pPr lvl="2">
              <a:defRPr/>
            </a:pPr>
            <a:r>
              <a:rPr lang="en-US" dirty="0" smtClean="0"/>
              <a:t>Prelab quizzes for labs 3, 4 and 5 (5% total)</a:t>
            </a:r>
          </a:p>
          <a:p>
            <a:pPr lvl="2">
              <a:defRPr/>
            </a:pPr>
            <a:r>
              <a:rPr lang="en-US" dirty="0" smtClean="0"/>
              <a:t>Final lab exam (50%) </a:t>
            </a:r>
          </a:p>
          <a:p>
            <a:pPr lvl="2">
              <a:defRPr/>
            </a:pPr>
            <a:r>
              <a:rPr lang="en-US" dirty="0" smtClean="0"/>
              <a:t>Technical skills: </a:t>
            </a:r>
            <a:r>
              <a:rPr lang="en-US" b="1" dirty="0" smtClean="0">
                <a:solidFill>
                  <a:srgbClr val="C00000"/>
                </a:solidFill>
              </a:rPr>
              <a:t>Up to 15% </a:t>
            </a:r>
            <a:r>
              <a:rPr lang="en-US" dirty="0" smtClean="0"/>
              <a:t>of each lab grade (included in lab mark)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Read lab manual introduction for attendance requirements </a:t>
            </a:r>
            <a:r>
              <a:rPr lang="en-US" dirty="0" err="1" smtClean="0"/>
              <a:t>etc</a:t>
            </a:r>
            <a:r>
              <a:rPr lang="en-US" dirty="0" smtClean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08962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365F91"/>
                </a:solidFill>
                <a:ea typeface="Calibri" pitchFamily="34" charset="0"/>
              </a:rPr>
              <a:t>Presentation of BIO1140 Labs</a:t>
            </a:r>
            <a:endParaRPr lang="en-CA" dirty="0">
              <a:solidFill>
                <a:srgbClr val="365F91"/>
              </a:solidFill>
              <a:ea typeface="Calibri" pitchFamily="34" charset="0"/>
            </a:endParaRPr>
          </a:p>
        </p:txBody>
      </p:sp>
      <p:sp>
        <p:nvSpPr>
          <p:cNvPr id="717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CA" b="1" dirty="0" smtClean="0">
                <a:solidFill>
                  <a:srgbClr val="C00000"/>
                </a:solidFill>
                <a:ea typeface="Calibri" pitchFamily="34" charset="0"/>
              </a:rPr>
              <a:t>Chain of correction: </a:t>
            </a:r>
            <a:r>
              <a:rPr lang="en-CA" dirty="0" smtClean="0">
                <a:ea typeface="Calibri" pitchFamily="34" charset="0"/>
              </a:rPr>
              <a:t>Talk to your TA during office hours about correction problems</a:t>
            </a:r>
          </a:p>
          <a:p>
            <a:pPr>
              <a:buFont typeface="Arial" charset="0"/>
              <a:buChar char="•"/>
            </a:pPr>
            <a:r>
              <a:rPr lang="en-CA" dirty="0" smtClean="0">
                <a:ea typeface="Calibri" pitchFamily="34" charset="0"/>
              </a:rPr>
              <a:t>Late reports (penalties -10% /day). 2 days max. then zero.</a:t>
            </a:r>
          </a:p>
          <a:p>
            <a:pPr>
              <a:buFont typeface="Arial" charset="0"/>
              <a:buChar char="•"/>
            </a:pPr>
            <a:r>
              <a:rPr lang="en-CA" dirty="0" smtClean="0">
                <a:ea typeface="Calibri" pitchFamily="34" charset="0"/>
              </a:rPr>
              <a:t>Report handed in in wrong box: -10%</a:t>
            </a:r>
          </a:p>
          <a:p>
            <a:pPr>
              <a:buFont typeface="Arial" charset="0"/>
              <a:buChar char="•"/>
            </a:pPr>
            <a:r>
              <a:rPr lang="en-CA" dirty="0" smtClean="0">
                <a:ea typeface="Calibri" pitchFamily="34" charset="0"/>
              </a:rPr>
              <a:t>Absence: provide note within 7 days</a:t>
            </a:r>
          </a:p>
          <a:p>
            <a:pPr>
              <a:buFont typeface="Arial" charset="0"/>
              <a:buChar char="•"/>
            </a:pPr>
            <a:endParaRPr lang="en-CA" dirty="0" smtClean="0">
              <a:ea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en-CA" dirty="0" smtClean="0">
                <a:ea typeface="Calibri" pitchFamily="34" charset="0"/>
              </a:rPr>
              <a:t>Visit BIO1140 Lab website for more info</a:t>
            </a:r>
          </a:p>
        </p:txBody>
      </p:sp>
    </p:spTree>
    <p:extLst>
      <p:ext uri="{BB962C8B-B14F-4D97-AF65-F5344CB8AC3E}">
        <p14:creationId xmlns:p14="http://schemas.microsoft.com/office/powerpoint/2010/main" val="89197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365F91"/>
                </a:solidFill>
                <a:ea typeface="Calibri" pitchFamily="34" charset="0"/>
              </a:rPr>
              <a:t>Presentation of BIO1140 Labs</a:t>
            </a:r>
            <a:endParaRPr lang="en-CA" dirty="0">
              <a:solidFill>
                <a:srgbClr val="365F91"/>
              </a:solidFill>
              <a:ea typeface="Calibri" pitchFamily="34" charset="0"/>
            </a:endParaRPr>
          </a:p>
        </p:txBody>
      </p:sp>
      <p:sp>
        <p:nvSpPr>
          <p:cNvPr id="8195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pitchFamily="34" charset="0"/>
              <a:buNone/>
              <a:defRPr/>
            </a:pPr>
            <a:r>
              <a:rPr lang="en-US" b="1" dirty="0" smtClean="0">
                <a:solidFill>
                  <a:srgbClr val="C00000"/>
                </a:solidFill>
              </a:rPr>
              <a:t>Laboratory rules:</a:t>
            </a:r>
          </a:p>
          <a:p>
            <a:pPr>
              <a:defRPr/>
            </a:pPr>
            <a:r>
              <a:rPr lang="en-US" dirty="0" smtClean="0"/>
              <a:t>Lab coats and Safety Glasses</a:t>
            </a:r>
          </a:p>
          <a:p>
            <a:pPr>
              <a:defRPr/>
            </a:pPr>
            <a:r>
              <a:rPr lang="en-US" dirty="0" smtClean="0"/>
              <a:t>No food or drink</a:t>
            </a:r>
          </a:p>
          <a:p>
            <a:pPr>
              <a:defRPr/>
            </a:pPr>
            <a:r>
              <a:rPr lang="en-US" dirty="0" smtClean="0"/>
              <a:t>No bags or outwear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en-US" b="1" dirty="0" smtClean="0">
                <a:solidFill>
                  <a:srgbClr val="C00000"/>
                </a:solidFill>
              </a:rPr>
              <a:t>Promptness: </a:t>
            </a:r>
            <a:r>
              <a:rPr lang="en-US" dirty="0" smtClean="0"/>
              <a:t>Quiz at beginning of all labs starting lab 2. Don’t arrive late or you’ll get a </a:t>
            </a:r>
            <a:r>
              <a:rPr lang="en-US" b="1" dirty="0" smtClean="0"/>
              <a:t>zero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2205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365F91"/>
                </a:solidFill>
                <a:ea typeface="Calibri" pitchFamily="34" charset="0"/>
              </a:rPr>
              <a:t>SAFETY FEATURES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US" dirty="0" smtClean="0"/>
              <a:t>Eye wash stations</a:t>
            </a:r>
          </a:p>
          <a:p>
            <a:pPr>
              <a:defRPr/>
            </a:pPr>
            <a:r>
              <a:rPr lang="en-US" dirty="0" smtClean="0"/>
              <a:t>Safety showers</a:t>
            </a:r>
          </a:p>
          <a:p>
            <a:pPr>
              <a:defRPr/>
            </a:pPr>
            <a:r>
              <a:rPr lang="en-US" dirty="0" smtClean="0"/>
              <a:t>Fire extinguishers</a:t>
            </a:r>
          </a:p>
          <a:p>
            <a:pPr>
              <a:defRPr/>
            </a:pPr>
            <a:r>
              <a:rPr lang="en-US" dirty="0" smtClean="0"/>
              <a:t>First aid drawers</a:t>
            </a:r>
          </a:p>
          <a:p>
            <a:pPr marL="0" indent="0">
              <a:buFont typeface="Arial" pitchFamily="34" charset="0"/>
              <a:buNone/>
              <a:defRPr/>
            </a:pPr>
            <a:endParaRPr lang="en-US" dirty="0" smtClean="0"/>
          </a:p>
          <a:p>
            <a:pPr marL="0" indent="0">
              <a:buFont typeface="Arial" pitchFamily="34" charset="0"/>
              <a:buNone/>
              <a:defRPr/>
            </a:pPr>
            <a:r>
              <a:rPr lang="en-US" dirty="0" smtClean="0"/>
              <a:t>Evacuation when alarm sounds: </a:t>
            </a:r>
          </a:p>
          <a:p>
            <a:pPr>
              <a:defRPr/>
            </a:pPr>
            <a:r>
              <a:rPr lang="en-US" dirty="0" smtClean="0"/>
              <a:t>Proceed to emergency exit: locate primary and secondary emergency staircase corresponding to your lab (see list in lab manual). </a:t>
            </a:r>
          </a:p>
          <a:p>
            <a:pPr>
              <a:defRPr/>
            </a:pPr>
            <a:r>
              <a:rPr lang="en-US" dirty="0" smtClean="0"/>
              <a:t>Exit building and wait outside with your TA (leave your bag in </a:t>
            </a:r>
            <a:r>
              <a:rPr lang="en-US" dirty="0"/>
              <a:t>l</a:t>
            </a:r>
            <a:r>
              <a:rPr lang="en-US" dirty="0" smtClean="0"/>
              <a:t>ocker)</a:t>
            </a:r>
          </a:p>
          <a:p>
            <a:pPr>
              <a:defRPr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0203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BIO 1140 Introduction</a:t>
            </a:r>
            <a:endParaRPr lang="en-CA" dirty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Choose a lab partner and put your name on the seating plan - stay at the same seat for the rest of the semester</a:t>
            </a:r>
          </a:p>
          <a:p>
            <a:endParaRPr lang="en-CA" dirty="0" smtClean="0"/>
          </a:p>
          <a:p>
            <a:r>
              <a:rPr lang="en-CA" dirty="0" smtClean="0"/>
              <a:t>Be prepared for pre-lab quizzes at the beginning of each labs, starting next lab</a:t>
            </a:r>
            <a:endParaRPr lang="en-CA" dirty="0" smtClean="0">
              <a:sym typeface="Wingdings" pitchFamily="2" charset="2"/>
            </a:endParaRPr>
          </a:p>
          <a:p>
            <a:pPr lvl="1"/>
            <a:endParaRPr lang="en-CA" dirty="0" smtClean="0"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Today’s Objectives</a:t>
            </a:r>
            <a:endParaRPr lang="en-US" dirty="0" smtClean="0"/>
          </a:p>
        </p:txBody>
      </p:sp>
      <p:sp>
        <p:nvSpPr>
          <p:cNvPr id="8195" name="Rectangle 10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Learn how to work in the lab</a:t>
            </a:r>
          </a:p>
          <a:p>
            <a:r>
              <a:rPr lang="en-US" dirty="0" smtClean="0"/>
              <a:t>Learn how to use the dissecting and compound microscopes and how to take digital pictures using </a:t>
            </a:r>
            <a:r>
              <a:rPr lang="en-US" dirty="0" smtClean="0">
                <a:solidFill>
                  <a:srgbClr val="C00000"/>
                </a:solidFill>
              </a:rPr>
              <a:t>Infinity Capture</a:t>
            </a:r>
          </a:p>
          <a:p>
            <a:r>
              <a:rPr lang="en-US" dirty="0" smtClean="0"/>
              <a:t>distinguish the differences between  </a:t>
            </a:r>
            <a:r>
              <a:rPr lang="en-US" dirty="0" smtClean="0">
                <a:solidFill>
                  <a:srgbClr val="C00000"/>
                </a:solidFill>
              </a:rPr>
              <a:t>eukaryotic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rgbClr val="C00000"/>
                </a:solidFill>
              </a:rPr>
              <a:t>prokaryotic</a:t>
            </a:r>
            <a:r>
              <a:rPr lang="en-US" dirty="0" smtClean="0"/>
              <a:t> cells</a:t>
            </a:r>
          </a:p>
          <a:p>
            <a:r>
              <a:rPr lang="en-US" dirty="0" smtClean="0"/>
              <a:t>Follow step-by-step instructions from lab manual and answer questions.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Installing the microscopes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US" dirty="0" smtClean="0"/>
              <a:t>Read the instruction in the </a:t>
            </a:r>
            <a:r>
              <a:rPr lang="en-US" dirty="0" smtClean="0">
                <a:solidFill>
                  <a:srgbClr val="C00000"/>
                </a:solidFill>
              </a:rPr>
              <a:t>Guide </a:t>
            </a:r>
            <a:r>
              <a:rPr lang="en-US" dirty="0" err="1" smtClean="0">
                <a:solidFill>
                  <a:srgbClr val="C00000"/>
                </a:solidFill>
              </a:rPr>
              <a:t>Biolabo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smtClean="0"/>
              <a:t>to know how to carry the microscopes.</a:t>
            </a:r>
          </a:p>
          <a:p>
            <a:pPr>
              <a:defRPr/>
            </a:pPr>
            <a:r>
              <a:rPr lang="en-US" b="1" dirty="0" smtClean="0"/>
              <a:t>Take both microscopes out of the cupboard.</a:t>
            </a:r>
          </a:p>
          <a:p>
            <a:pPr>
              <a:defRPr/>
            </a:pPr>
            <a:r>
              <a:rPr lang="en-US" dirty="0" smtClean="0"/>
              <a:t>Use the handles to carry the compound microscope. Be careful it is very heavy!</a:t>
            </a:r>
          </a:p>
          <a:p>
            <a:pPr>
              <a:defRPr/>
            </a:pPr>
            <a:r>
              <a:rPr lang="en-US" dirty="0" smtClean="0"/>
              <a:t>Gently place the microscopes at the end of your bench (</a:t>
            </a:r>
            <a:r>
              <a:rPr lang="en-US" dirty="0" smtClean="0">
                <a:solidFill>
                  <a:srgbClr val="C00000"/>
                </a:solidFill>
              </a:rPr>
              <a:t>NOT</a:t>
            </a:r>
            <a:r>
              <a:rPr lang="en-US" dirty="0" smtClean="0"/>
              <a:t> in between the sink and the computer)</a:t>
            </a:r>
          </a:p>
          <a:p>
            <a:pPr>
              <a:defRPr/>
            </a:pPr>
            <a:r>
              <a:rPr lang="en-US" dirty="0" smtClean="0"/>
              <a:t>Connect the power cord</a:t>
            </a:r>
          </a:p>
          <a:p>
            <a:pPr eaLnBrk="1" hangingPunct="1">
              <a:spcBef>
                <a:spcPct val="50000"/>
              </a:spcBef>
              <a:buSzPct val="80000"/>
              <a:defRPr/>
            </a:pPr>
            <a:endParaRPr lang="en-CA" dirty="0" smtClean="0">
              <a:latin typeface="Verdana" pitchFamily="34" charset="0"/>
            </a:endParaRPr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Installing the microscopes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50000"/>
              </a:spcBef>
              <a:buSzPct val="80000"/>
              <a:defRPr/>
            </a:pPr>
            <a:r>
              <a:rPr lang="en-CA" dirty="0" smtClean="0">
                <a:latin typeface="+mj-lt"/>
              </a:rPr>
              <a:t>Then connect the camera to </a:t>
            </a:r>
            <a:r>
              <a:rPr lang="en-CA" dirty="0" smtClean="0">
                <a:solidFill>
                  <a:srgbClr val="C00000"/>
                </a:solidFill>
                <a:latin typeface="+mj-lt"/>
              </a:rPr>
              <a:t>both microscopes </a:t>
            </a:r>
            <a:r>
              <a:rPr lang="en-CA" dirty="0" smtClean="0">
                <a:latin typeface="+mj-lt"/>
              </a:rPr>
              <a:t>following the instructions given by TAs (One cable per camera).</a:t>
            </a:r>
          </a:p>
          <a:p>
            <a:pPr eaLnBrk="1" hangingPunct="1">
              <a:spcBef>
                <a:spcPct val="50000"/>
              </a:spcBef>
              <a:buSzPct val="80000"/>
              <a:defRPr/>
            </a:pPr>
            <a:r>
              <a:rPr lang="en-CA" dirty="0" smtClean="0">
                <a:latin typeface="+mj-lt"/>
              </a:rPr>
              <a:t>Don’t push hard if you feel it doesn’t fit – ask for help or you would break the connector</a:t>
            </a:r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Part 1 – Compound Microscope</a:t>
            </a:r>
            <a:endParaRPr lang="en-U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sym typeface="Wingdings" pitchFamily="2" charset="2"/>
              </a:rPr>
              <a:t>Before using the microscope make sure:</a:t>
            </a:r>
          </a:p>
          <a:p>
            <a:r>
              <a:rPr lang="en-CA" dirty="0" smtClean="0">
                <a:sym typeface="Wingdings" pitchFamily="2" charset="2"/>
              </a:rPr>
              <a:t>You carefully read the lab manual</a:t>
            </a:r>
          </a:p>
          <a:p>
            <a:r>
              <a:rPr lang="en-CA" dirty="0" smtClean="0">
                <a:sym typeface="Wingdings" pitchFamily="2" charset="2"/>
              </a:rPr>
              <a:t>Then follow all the steps in the section “</a:t>
            </a:r>
            <a:r>
              <a:rPr lang="en-CA" dirty="0" smtClean="0">
                <a:sym typeface="Wingdings" pitchFamily="2" charset="2"/>
                <a:hlinkClick r:id="rId3"/>
              </a:rPr>
              <a:t>Setup and bright field alignment</a:t>
            </a:r>
            <a:r>
              <a:rPr lang="en-CA" dirty="0" smtClean="0">
                <a:sym typeface="Wingdings" pitchFamily="2" charset="2"/>
              </a:rPr>
              <a:t>” of the </a:t>
            </a:r>
            <a:r>
              <a:rPr lang="en-CA" b="1" dirty="0" smtClean="0">
                <a:sym typeface="Wingdings" pitchFamily="2" charset="2"/>
              </a:rPr>
              <a:t>guide Biolabo</a:t>
            </a:r>
            <a:r>
              <a:rPr lang="en-CA" dirty="0" smtClean="0">
                <a:sym typeface="Wingdings" pitchFamily="2" charset="2"/>
              </a:rPr>
              <a:t> </a:t>
            </a:r>
          </a:p>
          <a:p>
            <a:r>
              <a:rPr lang="en-CA" dirty="0" smtClean="0">
                <a:sym typeface="Wingdings" pitchFamily="2" charset="2"/>
              </a:rPr>
              <a:t>Go through all the steps once before you start using the microscope.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8" name="Oval 12"/>
          <p:cNvSpPr>
            <a:spLocks noChangeArrowheads="1"/>
          </p:cNvSpPr>
          <p:nvPr/>
        </p:nvSpPr>
        <p:spPr bwMode="auto">
          <a:xfrm rot="19682330">
            <a:off x="7345363" y="2281791"/>
            <a:ext cx="1512888" cy="1512888"/>
          </a:xfrm>
          <a:prstGeom prst="ellipse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b="1" dirty="0">
                <a:solidFill>
                  <a:srgbClr val="003300"/>
                </a:solidFill>
                <a:latin typeface="Arial Rounded MT Bold" pitchFamily="34" charset="0"/>
              </a:rPr>
              <a:t>Time budget </a:t>
            </a:r>
          </a:p>
          <a:p>
            <a:pPr algn="ctr">
              <a:defRPr/>
            </a:pPr>
            <a:r>
              <a:rPr lang="en-US" b="1" dirty="0">
                <a:solidFill>
                  <a:srgbClr val="003300"/>
                </a:solidFill>
                <a:latin typeface="Arial Rounded MT Bold" pitchFamily="34" charset="0"/>
              </a:rPr>
              <a:t>60 min.</a:t>
            </a:r>
          </a:p>
        </p:txBody>
      </p:sp>
      <p:sp>
        <p:nvSpPr>
          <p:cNvPr id="12293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Part 1 – Compound Microscope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350" lvl="1" indent="0" defTabSz="885825">
              <a:buNone/>
            </a:pPr>
            <a:r>
              <a:rPr lang="en-CA" dirty="0" smtClean="0"/>
              <a:t>Follow the instructions on the manual “using the microscope” and answer all questions.</a:t>
            </a:r>
          </a:p>
          <a:p>
            <a:pPr marL="0" indent="0">
              <a:buNone/>
            </a:pPr>
            <a:r>
              <a:rPr lang="en-CA" dirty="0" smtClean="0"/>
              <a:t>Three series of observations: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Orientation and </a:t>
            </a:r>
            <a:r>
              <a:rPr lang="en-CA" b="1" dirty="0" smtClean="0">
                <a:solidFill>
                  <a:srgbClr val="C00000"/>
                </a:solidFill>
              </a:rPr>
              <a:t>working distance</a:t>
            </a:r>
          </a:p>
          <a:p>
            <a:pPr marL="514350" indent="-514350">
              <a:buFont typeface="+mj-lt"/>
              <a:buAutoNum type="arabicPeriod"/>
            </a:pPr>
            <a:r>
              <a:rPr lang="en-CA" b="1" dirty="0" smtClean="0">
                <a:solidFill>
                  <a:srgbClr val="C00000"/>
                </a:solidFill>
              </a:rPr>
              <a:t>Depth of field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Specimen size and magnification of the image using </a:t>
            </a:r>
            <a:r>
              <a:rPr lang="en-CA" b="1" dirty="0" smtClean="0">
                <a:solidFill>
                  <a:srgbClr val="C00000"/>
                </a:solidFill>
              </a:rPr>
              <a:t>Infinity Capture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Part 1 – Compound Microscope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Use any prepared slide</a:t>
            </a:r>
          </a:p>
          <a:p>
            <a:r>
              <a:rPr lang="en-CA" dirty="0" smtClean="0"/>
              <a:t>Use  to take digital picture: go to lab website and click the “</a:t>
            </a:r>
            <a:r>
              <a:rPr lang="en-CA" b="1" dirty="0" smtClean="0">
                <a:solidFill>
                  <a:srgbClr val="C00000"/>
                </a:solidFill>
              </a:rPr>
              <a:t>taking digital pictures using Infinity Capture</a:t>
            </a:r>
            <a:r>
              <a:rPr lang="en-CA" dirty="0" smtClean="0"/>
              <a:t>” link</a:t>
            </a:r>
          </a:p>
          <a:p>
            <a:r>
              <a:rPr lang="en-CA" dirty="0" smtClean="0"/>
              <a:t>Save all pictures as  </a:t>
            </a:r>
            <a:r>
              <a:rPr lang="en-CA" dirty="0" smtClean="0">
                <a:solidFill>
                  <a:srgbClr val="C00000"/>
                </a:solidFill>
              </a:rPr>
              <a:t>JPG</a:t>
            </a:r>
            <a:r>
              <a:rPr lang="en-CA" dirty="0" smtClean="0"/>
              <a:t> files in: (K drive) </a:t>
            </a:r>
          </a:p>
          <a:p>
            <a:pPr marL="0" indent="0">
              <a:buNone/>
            </a:pPr>
            <a:r>
              <a:rPr lang="en-CA" dirty="0" smtClean="0"/>
              <a:t>    My documents/BIO1140/BIO1140[your section]</a:t>
            </a:r>
          </a:p>
          <a:p>
            <a:r>
              <a:rPr lang="en-CA" dirty="0"/>
              <a:t>C</a:t>
            </a:r>
            <a:r>
              <a:rPr lang="en-CA" dirty="0" smtClean="0"/>
              <a:t>reate the folder if needed. Use this folder for the rest of the semester</a:t>
            </a:r>
          </a:p>
          <a:p>
            <a:r>
              <a:rPr lang="en-CA" dirty="0" smtClean="0"/>
              <a:t>Don’t forget to delete all files when you’re done.</a:t>
            </a:r>
          </a:p>
          <a:p>
            <a:endParaRPr lang="en-CA" dirty="0" smtClean="0"/>
          </a:p>
          <a:p>
            <a:endParaRPr lang="en-CA" dirty="0" smtClean="0"/>
          </a:p>
          <a:p>
            <a:endParaRPr lang="en-US" dirty="0"/>
          </a:p>
        </p:txBody>
      </p:sp>
      <p:sp>
        <p:nvSpPr>
          <p:cNvPr id="13316" name="Up Arrow Callout 4"/>
          <p:cNvSpPr>
            <a:spLocks noChangeArrowheads="1"/>
          </p:cNvSpPr>
          <p:nvPr/>
        </p:nvSpPr>
        <p:spPr bwMode="auto">
          <a:xfrm>
            <a:off x="2698965" y="5762398"/>
            <a:ext cx="2271712" cy="663575"/>
          </a:xfrm>
          <a:prstGeom prst="upArrowCallout">
            <a:avLst>
              <a:gd name="adj1" fmla="val 25010"/>
              <a:gd name="adj2" fmla="val 25010"/>
              <a:gd name="adj3" fmla="val 25000"/>
              <a:gd name="adj4" fmla="val 6497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sz="2400" dirty="0"/>
              <a:t>Tech marks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973265" y="1612329"/>
            <a:ext cx="734377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CA" sz="2400" dirty="0">
                <a:latin typeface="Verdana" pitchFamily="34" charset="0"/>
              </a:rPr>
              <a:t>Use the instructions and formulas in the lab manual.</a:t>
            </a:r>
          </a:p>
          <a:p>
            <a:pPr>
              <a:defRPr/>
            </a:pPr>
            <a:r>
              <a:rPr lang="en-CA" sz="2400" dirty="0" smtClean="0">
                <a:latin typeface="Verdana" pitchFamily="34" charset="0"/>
              </a:rPr>
              <a:t>Use </a:t>
            </a:r>
            <a:r>
              <a:rPr lang="en-CA" sz="2400" dirty="0">
                <a:latin typeface="Verdana" pitchFamily="34" charset="0"/>
              </a:rPr>
              <a:t>the </a:t>
            </a:r>
            <a:r>
              <a:rPr lang="en-CA" sz="2400" dirty="0" smtClean="0">
                <a:latin typeface="Verdana" pitchFamily="34" charset="0"/>
              </a:rPr>
              <a:t>known width of the field of view (= whole width of a picture) to calculate </a:t>
            </a:r>
            <a:r>
              <a:rPr lang="en-CA" sz="2400" dirty="0">
                <a:latin typeface="Verdana" pitchFamily="34" charset="0"/>
              </a:rPr>
              <a:t>the actual size of a</a:t>
            </a:r>
            <a:r>
              <a:rPr lang="en-CA" sz="2400" dirty="0" smtClean="0">
                <a:latin typeface="Verdana" pitchFamily="34" charset="0"/>
              </a:rPr>
              <a:t> specimen</a:t>
            </a:r>
            <a:endParaRPr lang="en-CA" sz="2400" dirty="0">
              <a:latin typeface="Verdana" pitchFamily="34" charset="0"/>
            </a:endParaRPr>
          </a:p>
          <a:p>
            <a:pPr>
              <a:defRPr/>
            </a:pPr>
            <a:endParaRPr lang="en-CA" sz="2400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>
              <a:defRPr/>
            </a:pPr>
            <a:endParaRPr lang="en-CA" sz="2400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>
              <a:defRPr/>
            </a:pPr>
            <a:endParaRPr lang="en-CA" sz="2400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>
              <a:defRPr/>
            </a:pPr>
            <a:endParaRPr lang="en-CA" sz="2400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>
              <a:defRPr/>
            </a:pPr>
            <a:endParaRPr lang="en-CA" sz="2400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>
              <a:defRPr/>
            </a:pPr>
            <a:endParaRPr lang="en-CA" sz="2400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>
              <a:defRPr/>
            </a:pPr>
            <a:endParaRPr lang="en-US" sz="2400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4339" name="Text Box 10"/>
          <p:cNvSpPr txBox="1">
            <a:spLocks noChangeArrowheads="1"/>
          </p:cNvSpPr>
          <p:nvPr/>
        </p:nvSpPr>
        <p:spPr bwMode="auto">
          <a:xfrm>
            <a:off x="1452563" y="3702203"/>
            <a:ext cx="6647974" cy="196977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003300"/>
                </a:solidFill>
              </a:rPr>
              <a:t>Compound microscope – Camera fields of view</a:t>
            </a:r>
          </a:p>
          <a:p>
            <a:endParaRPr lang="en-US" sz="1200" b="1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rgbClr val="003300"/>
                </a:solidFill>
              </a:rPr>
              <a:t>Objective	Field of view</a:t>
            </a:r>
          </a:p>
          <a:p>
            <a:r>
              <a:rPr lang="en-US" b="1" dirty="0">
                <a:solidFill>
                  <a:srgbClr val="003300"/>
                </a:solidFill>
              </a:rPr>
              <a:t>4x		</a:t>
            </a:r>
            <a:r>
              <a:rPr lang="en-US" b="1" dirty="0" smtClean="0">
                <a:solidFill>
                  <a:srgbClr val="003300"/>
                </a:solidFill>
              </a:rPr>
              <a:t>1.80 </a:t>
            </a:r>
            <a:r>
              <a:rPr lang="en-US" b="1" dirty="0">
                <a:solidFill>
                  <a:srgbClr val="003300"/>
                </a:solidFill>
              </a:rPr>
              <a:t>mm</a:t>
            </a:r>
          </a:p>
          <a:p>
            <a:r>
              <a:rPr lang="en-US" b="1" dirty="0">
                <a:solidFill>
                  <a:srgbClr val="003300"/>
                </a:solidFill>
              </a:rPr>
              <a:t>10x		</a:t>
            </a:r>
            <a:r>
              <a:rPr lang="en-US" b="1" dirty="0" smtClean="0">
                <a:solidFill>
                  <a:srgbClr val="003300"/>
                </a:solidFill>
              </a:rPr>
              <a:t>0.72 </a:t>
            </a:r>
            <a:r>
              <a:rPr lang="en-US" b="1" dirty="0">
                <a:solidFill>
                  <a:srgbClr val="003300"/>
                </a:solidFill>
              </a:rPr>
              <a:t>mm</a:t>
            </a:r>
          </a:p>
          <a:p>
            <a:r>
              <a:rPr lang="en-US" b="1" dirty="0">
                <a:solidFill>
                  <a:srgbClr val="003300"/>
                </a:solidFill>
              </a:rPr>
              <a:t>40x		</a:t>
            </a:r>
            <a:r>
              <a:rPr lang="en-US" b="1" dirty="0" smtClean="0">
                <a:solidFill>
                  <a:srgbClr val="003300"/>
                </a:solidFill>
              </a:rPr>
              <a:t>0.180 </a:t>
            </a:r>
            <a:r>
              <a:rPr lang="en-US" b="1" dirty="0">
                <a:solidFill>
                  <a:srgbClr val="003300"/>
                </a:solidFill>
              </a:rPr>
              <a:t>mm 	(see also lab manual</a:t>
            </a:r>
          </a:p>
          <a:p>
            <a:r>
              <a:rPr lang="en-US" b="1" dirty="0">
                <a:solidFill>
                  <a:srgbClr val="FF0000"/>
                </a:solidFill>
              </a:rPr>
              <a:t>100x		</a:t>
            </a:r>
            <a:r>
              <a:rPr lang="en-US" b="1" dirty="0" smtClean="0">
                <a:solidFill>
                  <a:srgbClr val="FF0000"/>
                </a:solidFill>
              </a:rPr>
              <a:t>0.072 mm </a:t>
            </a:r>
            <a:r>
              <a:rPr lang="en-US" b="1" dirty="0" smtClean="0">
                <a:solidFill>
                  <a:srgbClr val="C00000"/>
                </a:solidFill>
                <a:sym typeface="Wingdings" panose="05000000000000000000" pitchFamily="2" charset="2"/>
              </a:rPr>
              <a:t> do not use this objective</a:t>
            </a:r>
            <a:r>
              <a:rPr lang="en-US" b="1" dirty="0">
                <a:solidFill>
                  <a:srgbClr val="003300"/>
                </a:solidFill>
              </a:rPr>
              <a:t>	</a:t>
            </a:r>
          </a:p>
        </p:txBody>
      </p:sp>
      <p:sp>
        <p:nvSpPr>
          <p:cNvPr id="14340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Specimen size &amp; Magnification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427" y="1214758"/>
            <a:ext cx="4162161" cy="31216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27077" y="1214758"/>
            <a:ext cx="2616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/>
              <a:t>Picture taken at 40x (pollen cells)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155427" y="4572012"/>
            <a:ext cx="4162161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871941" y="4598358"/>
            <a:ext cx="28557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solidFill>
                  <a:schemeClr val="accent1"/>
                </a:solidFill>
              </a:rPr>
              <a:t>0.180mm</a:t>
            </a:r>
            <a:r>
              <a:rPr lang="en-CA" dirty="0" smtClean="0"/>
              <a:t> (known width of snapshot: see lab manual for width of field of view at each objective)</a:t>
            </a:r>
          </a:p>
          <a:p>
            <a:r>
              <a:rPr lang="en-CA" b="1" dirty="0" smtClean="0">
                <a:solidFill>
                  <a:srgbClr val="C00000"/>
                </a:solidFill>
              </a:rPr>
              <a:t>40cm</a:t>
            </a:r>
            <a:r>
              <a:rPr lang="en-CA" dirty="0" smtClean="0">
                <a:solidFill>
                  <a:srgbClr val="FF0000"/>
                </a:solidFill>
              </a:rPr>
              <a:t>: </a:t>
            </a:r>
            <a:r>
              <a:rPr lang="en-CA" dirty="0" smtClean="0"/>
              <a:t>size of the screen</a:t>
            </a:r>
            <a:endParaRPr lang="en-CA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773211" y="3289507"/>
            <a:ext cx="996931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089052" y="2544787"/>
            <a:ext cx="30526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solidFill>
                  <a:srgbClr val="C00000"/>
                </a:solidFill>
              </a:rPr>
              <a:t>9 cm </a:t>
            </a:r>
            <a:r>
              <a:rPr lang="en-CA" b="1" dirty="0" smtClean="0">
                <a:solidFill>
                  <a:schemeClr val="bg1"/>
                </a:solidFill>
              </a:rPr>
              <a:t>: on screen width of the specimen</a:t>
            </a:r>
            <a:endParaRPr lang="en-CA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27077" y="2033246"/>
            <a:ext cx="302924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The size ratio between 2 objects do not vary on screen and in real world:</a:t>
            </a:r>
          </a:p>
          <a:p>
            <a:r>
              <a:rPr lang="en-CA" u="sng" dirty="0" smtClean="0"/>
              <a:t>A</a:t>
            </a:r>
            <a:r>
              <a:rPr lang="en-CA" baseline="-25000" dirty="0" smtClean="0"/>
              <a:t>1</a:t>
            </a:r>
            <a:r>
              <a:rPr lang="en-CA" dirty="0" smtClean="0"/>
              <a:t> = </a:t>
            </a:r>
            <a:r>
              <a:rPr lang="en-CA" u="sng" dirty="0" smtClean="0"/>
              <a:t>B</a:t>
            </a:r>
            <a:r>
              <a:rPr lang="en-CA" baseline="-25000" dirty="0" smtClean="0"/>
              <a:t>1</a:t>
            </a:r>
          </a:p>
          <a:p>
            <a:r>
              <a:rPr lang="en-CA" dirty="0" smtClean="0"/>
              <a:t>A</a:t>
            </a:r>
            <a:r>
              <a:rPr lang="en-CA" baseline="-25000" dirty="0" smtClean="0"/>
              <a:t>2</a:t>
            </a:r>
            <a:r>
              <a:rPr lang="en-CA" dirty="0" smtClean="0"/>
              <a:t>    B</a:t>
            </a:r>
            <a:r>
              <a:rPr lang="en-CA" baseline="-25000" dirty="0" smtClean="0"/>
              <a:t>2</a:t>
            </a:r>
          </a:p>
          <a:p>
            <a:endParaRPr lang="en-CA" baseline="-25000" dirty="0" smtClean="0"/>
          </a:p>
          <a:p>
            <a:r>
              <a:rPr lang="en-CA" u="sng" dirty="0" smtClean="0">
                <a:solidFill>
                  <a:srgbClr val="C00000"/>
                </a:solidFill>
              </a:rPr>
              <a:t>    </a:t>
            </a:r>
            <a:r>
              <a:rPr lang="en-CA" b="1" u="sng" dirty="0" smtClean="0">
                <a:solidFill>
                  <a:srgbClr val="C00000"/>
                </a:solidFill>
              </a:rPr>
              <a:t>40 cm   </a:t>
            </a:r>
            <a:r>
              <a:rPr lang="en-CA" dirty="0" smtClean="0"/>
              <a:t>=   </a:t>
            </a:r>
            <a:r>
              <a:rPr lang="en-CA" b="1" u="sng" dirty="0" smtClean="0">
                <a:solidFill>
                  <a:srgbClr val="C00000"/>
                </a:solidFill>
              </a:rPr>
              <a:t>9 cm</a:t>
            </a:r>
          </a:p>
          <a:p>
            <a:r>
              <a:rPr lang="en-CA" b="1" dirty="0" smtClean="0">
                <a:solidFill>
                  <a:schemeClr val="accent1"/>
                </a:solidFill>
              </a:rPr>
              <a:t>0.180mm</a:t>
            </a:r>
            <a:r>
              <a:rPr lang="en-CA" dirty="0" smtClean="0"/>
              <a:t>          </a:t>
            </a:r>
            <a:r>
              <a:rPr lang="en-CA" dirty="0" smtClean="0"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</a:p>
          <a:p>
            <a:endParaRPr lang="en-CA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CA" dirty="0" smtClean="0">
                <a:latin typeface="+mj-lt"/>
                <a:cs typeface="Times New Roman" pitchFamily="18" charset="0"/>
              </a:rPr>
              <a:t>x = 0.180*9/40 = 0.0405 mm</a:t>
            </a:r>
          </a:p>
          <a:p>
            <a:r>
              <a:rPr lang="en-CA" dirty="0" smtClean="0">
                <a:latin typeface="+mj-lt"/>
                <a:cs typeface="Times New Roman" pitchFamily="18" charset="0"/>
              </a:rPr>
              <a:t>		 40.5 µm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b="1" dirty="0">
                <a:solidFill>
                  <a:schemeClr val="accent1">
                    <a:lumMod val="75000"/>
                  </a:schemeClr>
                </a:solidFill>
              </a:rPr>
              <a:t>Using the field of view</a:t>
            </a:r>
          </a:p>
        </p:txBody>
      </p:sp>
    </p:spTree>
    <p:extLst>
      <p:ext uri="{BB962C8B-B14F-4D97-AF65-F5344CB8AC3E}">
        <p14:creationId xmlns:p14="http://schemas.microsoft.com/office/powerpoint/2010/main" val="5876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Part 2 - Stereoscopic Microscope</a:t>
            </a:r>
          </a:p>
        </p:txBody>
      </p:sp>
      <p:sp>
        <p:nvSpPr>
          <p:cNvPr id="17411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Go to </a:t>
            </a:r>
            <a:r>
              <a:rPr lang="en-CA" dirty="0" err="1" smtClean="0"/>
              <a:t>biolabo</a:t>
            </a:r>
            <a:r>
              <a:rPr lang="en-CA" dirty="0" smtClean="0"/>
              <a:t> (</a:t>
            </a:r>
            <a:r>
              <a:rPr lang="en-CA" dirty="0" smtClean="0">
                <a:hlinkClick r:id="rId3"/>
              </a:rPr>
              <a:t>stereomicroscope</a:t>
            </a:r>
            <a:r>
              <a:rPr lang="en-CA" dirty="0" smtClean="0"/>
              <a:t>) read setup part then follow directions in manual</a:t>
            </a:r>
          </a:p>
          <a:p>
            <a:r>
              <a:rPr lang="en-CA" dirty="0" smtClean="0"/>
              <a:t>Observe a coin </a:t>
            </a:r>
            <a:r>
              <a:rPr lang="en-CA" dirty="0" smtClean="0">
                <a:sym typeface="Wingdings" pitchFamily="2" charset="2"/>
              </a:rPr>
              <a:t> What’s the best source of light: </a:t>
            </a:r>
            <a:r>
              <a:rPr lang="en-CA" dirty="0" smtClean="0"/>
              <a:t>reflected or transmitted</a:t>
            </a:r>
          </a:p>
          <a:p>
            <a:r>
              <a:rPr lang="en-CA" dirty="0" smtClean="0"/>
              <a:t>Brine shrimp (</a:t>
            </a:r>
            <a:r>
              <a:rPr lang="en-CA" dirty="0" err="1" smtClean="0"/>
              <a:t>Artemia</a:t>
            </a:r>
            <a:r>
              <a:rPr lang="en-CA" dirty="0" smtClean="0"/>
              <a:t>)</a:t>
            </a:r>
            <a:r>
              <a:rPr lang="en-CA" dirty="0" smtClean="0">
                <a:sym typeface="Wingdings" pitchFamily="2" charset="2"/>
              </a:rPr>
              <a:t> </a:t>
            </a:r>
            <a:r>
              <a:rPr lang="en-CA" dirty="0" smtClean="0"/>
              <a:t>reflected or transmitted light?</a:t>
            </a:r>
          </a:p>
          <a:p>
            <a:endParaRPr lang="en-US" dirty="0" smtClean="0"/>
          </a:p>
        </p:txBody>
      </p:sp>
      <p:sp>
        <p:nvSpPr>
          <p:cNvPr id="8" name="Oval 12"/>
          <p:cNvSpPr>
            <a:spLocks noChangeArrowheads="1"/>
          </p:cNvSpPr>
          <p:nvPr/>
        </p:nvSpPr>
        <p:spPr bwMode="auto">
          <a:xfrm rot="19682330">
            <a:off x="7345365" y="3843303"/>
            <a:ext cx="1512888" cy="1512888"/>
          </a:xfrm>
          <a:prstGeom prst="ellipse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b="1" dirty="0">
                <a:solidFill>
                  <a:srgbClr val="003300"/>
                </a:solidFill>
                <a:latin typeface="Arial Rounded MT Bold" pitchFamily="34" charset="0"/>
              </a:rPr>
              <a:t>Time budget </a:t>
            </a:r>
          </a:p>
          <a:p>
            <a:pPr algn="ctr">
              <a:defRPr/>
            </a:pPr>
            <a:r>
              <a:rPr lang="en-US" b="1" dirty="0">
                <a:solidFill>
                  <a:srgbClr val="003300"/>
                </a:solidFill>
                <a:latin typeface="Arial Rounded MT Bold" pitchFamily="34" charset="0"/>
              </a:rPr>
              <a:t>20 min.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0" y="1628800"/>
            <a:ext cx="4095750" cy="3276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166" y="4621138"/>
            <a:ext cx="2954346" cy="2236862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 bwMode="auto">
          <a:xfrm>
            <a:off x="7956376" y="2996952"/>
            <a:ext cx="504056" cy="576064"/>
          </a:xfrm>
          <a:prstGeom prst="ellipse">
            <a:avLst/>
          </a:prstGeom>
          <a:noFill/>
          <a:ln w="5715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9" name="Straight Arrow Connector 8"/>
          <p:cNvCxnSpPr/>
          <p:nvPr/>
        </p:nvCxnSpPr>
        <p:spPr bwMode="auto">
          <a:xfrm flipH="1">
            <a:off x="7956376" y="3573016"/>
            <a:ext cx="216024" cy="936104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FF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945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Prokaryotic &amp; Eukaryotic cells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4066032" cy="4525963"/>
          </a:xfrm>
        </p:spPr>
        <p:txBody>
          <a:bodyPr>
            <a:normAutofit fontScale="70000" lnSpcReduction="20000"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en-CA" u="sng" dirty="0" smtClean="0"/>
              <a:t>I- Eukaryotic cells:</a:t>
            </a:r>
          </a:p>
          <a:p>
            <a:pPr eaLnBrk="1" hangingPunct="1"/>
            <a:r>
              <a:rPr lang="en-CA" dirty="0" smtClean="0"/>
              <a:t> make wet mount of Elodea</a:t>
            </a:r>
          </a:p>
          <a:p>
            <a:pPr eaLnBrk="1" hangingPunct="1"/>
            <a:r>
              <a:rPr lang="en-CA" dirty="0" smtClean="0"/>
              <a:t>Induce </a:t>
            </a:r>
            <a:r>
              <a:rPr lang="en-CA" dirty="0" err="1" smtClean="0"/>
              <a:t>plasmolysis</a:t>
            </a:r>
            <a:r>
              <a:rPr lang="en-CA" dirty="0" smtClean="0"/>
              <a:t> with 5% </a:t>
            </a:r>
            <a:r>
              <a:rPr lang="en-CA" dirty="0" err="1" smtClean="0"/>
              <a:t>NaCl</a:t>
            </a:r>
            <a:r>
              <a:rPr lang="en-CA" dirty="0" smtClean="0"/>
              <a:t>  </a:t>
            </a:r>
          </a:p>
          <a:p>
            <a:pPr eaLnBrk="1" hangingPunct="1"/>
            <a:r>
              <a:rPr lang="en-CA" dirty="0" smtClean="0"/>
              <a:t>Take digital pictures (before and after adding the </a:t>
            </a:r>
            <a:r>
              <a:rPr lang="en-CA" dirty="0" err="1" smtClean="0"/>
              <a:t>NaCl</a:t>
            </a:r>
            <a:r>
              <a:rPr lang="en-CA" dirty="0" smtClean="0"/>
              <a:t> solution)</a:t>
            </a:r>
          </a:p>
          <a:p>
            <a:pPr eaLnBrk="1" hangingPunct="1"/>
            <a:r>
              <a:rPr lang="en-CA" dirty="0" smtClean="0"/>
              <a:t>Dispose of glassware in (blue) broken glass boxes (NOT THE PREPARED SLIDES)</a:t>
            </a:r>
          </a:p>
          <a:p>
            <a:r>
              <a:rPr lang="en-US" dirty="0"/>
              <a:t>See the </a:t>
            </a:r>
            <a:r>
              <a:rPr lang="en-US" dirty="0">
                <a:hlinkClick r:id="rId4"/>
              </a:rPr>
              <a:t>video demonstration in </a:t>
            </a:r>
            <a:r>
              <a:rPr lang="en-US" dirty="0" err="1">
                <a:hlinkClick r:id="rId4"/>
              </a:rPr>
              <a:t>Biolabo</a:t>
            </a:r>
            <a:r>
              <a:rPr lang="en-US" dirty="0"/>
              <a:t> to learn how to prepare a wet mount </a:t>
            </a:r>
          </a:p>
          <a:p>
            <a:pPr eaLnBrk="1" hangingPunct="1"/>
            <a:endParaRPr lang="en-CA" dirty="0" smtClean="0"/>
          </a:p>
        </p:txBody>
      </p:sp>
      <p:sp>
        <p:nvSpPr>
          <p:cNvPr id="8" name="Oval 12"/>
          <p:cNvSpPr>
            <a:spLocks noChangeArrowheads="1"/>
          </p:cNvSpPr>
          <p:nvPr/>
        </p:nvSpPr>
        <p:spPr bwMode="auto">
          <a:xfrm rot="19682330">
            <a:off x="7357556" y="1023263"/>
            <a:ext cx="1512888" cy="1512888"/>
          </a:xfrm>
          <a:prstGeom prst="ellipse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b="1" dirty="0">
                <a:solidFill>
                  <a:srgbClr val="003300"/>
                </a:solidFill>
                <a:latin typeface="Arial Rounded MT Bold" pitchFamily="34" charset="0"/>
              </a:rPr>
              <a:t>Time budget </a:t>
            </a:r>
          </a:p>
          <a:p>
            <a:pPr algn="ctr">
              <a:defRPr/>
            </a:pPr>
            <a:r>
              <a:rPr lang="en-US" b="1" dirty="0">
                <a:solidFill>
                  <a:srgbClr val="003300"/>
                </a:solidFill>
                <a:latin typeface="Arial Rounded MT Bold" pitchFamily="34" charset="0"/>
              </a:rPr>
              <a:t>40 min.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mtClean="0"/>
              <a:t>Part 3 - Prokaryotic &amp; Eukaryotic cells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en-CA" u="sng" dirty="0" smtClean="0"/>
              <a:t>II- Prokaryotic cells:</a:t>
            </a:r>
          </a:p>
          <a:p>
            <a:pPr>
              <a:buFont typeface="Wingdings" pitchFamily="2" charset="2"/>
              <a:buNone/>
              <a:defRPr/>
            </a:pPr>
            <a:r>
              <a:rPr lang="en-CA" sz="2800" dirty="0" smtClean="0"/>
              <a:t>Cyanobacteria – Prepare wet mount of </a:t>
            </a:r>
            <a:r>
              <a:rPr lang="en-CA" sz="2800" i="1" dirty="0" err="1" smtClean="0"/>
              <a:t>Oscillatoria</a:t>
            </a:r>
            <a:endParaRPr lang="en-CA" i="1" dirty="0" smtClean="0"/>
          </a:p>
          <a:p>
            <a:pPr>
              <a:defRPr/>
            </a:pPr>
            <a:endParaRPr lang="en-CA" dirty="0" smtClean="0"/>
          </a:p>
        </p:txBody>
      </p:sp>
      <p:sp>
        <p:nvSpPr>
          <p:cNvPr id="8" name="Oval 12"/>
          <p:cNvSpPr>
            <a:spLocks noChangeArrowheads="1"/>
          </p:cNvSpPr>
          <p:nvPr/>
        </p:nvSpPr>
        <p:spPr bwMode="auto">
          <a:xfrm rot="19682330">
            <a:off x="6867063" y="4564842"/>
            <a:ext cx="1512888" cy="1512888"/>
          </a:xfrm>
          <a:prstGeom prst="ellipse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b="1" dirty="0">
                <a:solidFill>
                  <a:srgbClr val="003300"/>
                </a:solidFill>
                <a:latin typeface="Arial Rounded MT Bold" pitchFamily="34" charset="0"/>
              </a:rPr>
              <a:t>Time budget </a:t>
            </a:r>
          </a:p>
          <a:p>
            <a:pPr algn="ctr">
              <a:defRPr/>
            </a:pPr>
            <a:r>
              <a:rPr lang="en-US" b="1" dirty="0">
                <a:solidFill>
                  <a:srgbClr val="003300"/>
                </a:solidFill>
                <a:latin typeface="Arial Rounded MT Bold" pitchFamily="34" charset="0"/>
              </a:rPr>
              <a:t>20 min.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350" y="3111856"/>
            <a:ext cx="3499306" cy="2624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Up Arrow Callout 4"/>
          <p:cNvSpPr>
            <a:spLocks noChangeArrowheads="1"/>
          </p:cNvSpPr>
          <p:nvPr/>
        </p:nvSpPr>
        <p:spPr bwMode="auto">
          <a:xfrm rot="14136356">
            <a:off x="7520373" y="363333"/>
            <a:ext cx="1306182" cy="2276475"/>
          </a:xfrm>
          <a:prstGeom prst="upArrowCallout">
            <a:avLst>
              <a:gd name="adj1" fmla="val 25000"/>
              <a:gd name="adj2" fmla="val 25000"/>
              <a:gd name="adj3" fmla="val 25017"/>
              <a:gd name="adj4" fmla="val 6497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When you have finished your observations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defRPr/>
            </a:pPr>
            <a:r>
              <a:rPr lang="en-CA" sz="5100" dirty="0" smtClean="0">
                <a:solidFill>
                  <a:srgbClr val="C00000"/>
                </a:solidFill>
                <a:sym typeface="Wingdings" pitchFamily="2" charset="2"/>
              </a:rPr>
              <a:t>Clean up </a:t>
            </a:r>
            <a:r>
              <a:rPr lang="en-CA" sz="5100" dirty="0" smtClean="0">
                <a:sym typeface="Wingdings" pitchFamily="2" charset="2"/>
              </a:rPr>
              <a:t>microscope stage and your bench</a:t>
            </a:r>
          </a:p>
          <a:p>
            <a:pPr>
              <a:defRPr/>
            </a:pPr>
            <a:r>
              <a:rPr lang="en-CA" sz="5100" dirty="0" smtClean="0">
                <a:sym typeface="Wingdings" pitchFamily="2" charset="2"/>
              </a:rPr>
              <a:t>Set the compound scope on the </a:t>
            </a:r>
            <a:r>
              <a:rPr lang="en-CA" sz="5100" dirty="0" smtClean="0">
                <a:solidFill>
                  <a:srgbClr val="C00000"/>
                </a:solidFill>
                <a:sym typeface="Wingdings" pitchFamily="2" charset="2"/>
              </a:rPr>
              <a:t>4x objective</a:t>
            </a:r>
          </a:p>
          <a:p>
            <a:pPr>
              <a:defRPr/>
            </a:pPr>
            <a:r>
              <a:rPr lang="en-CA" sz="5100" dirty="0" smtClean="0">
                <a:sym typeface="Wingdings" pitchFamily="2" charset="2"/>
              </a:rPr>
              <a:t>Put back </a:t>
            </a:r>
            <a:r>
              <a:rPr lang="en-CA" sz="5100" dirty="0" smtClean="0">
                <a:solidFill>
                  <a:srgbClr val="C00000"/>
                </a:solidFill>
                <a:sym typeface="Wingdings" pitchFamily="2" charset="2"/>
              </a:rPr>
              <a:t>all samples in the trays </a:t>
            </a:r>
            <a:r>
              <a:rPr lang="en-CA" sz="5100" dirty="0" smtClean="0">
                <a:sym typeface="Wingdings" pitchFamily="2" charset="2"/>
              </a:rPr>
              <a:t>where you found them</a:t>
            </a:r>
          </a:p>
          <a:p>
            <a:pPr>
              <a:defRPr/>
            </a:pPr>
            <a:r>
              <a:rPr lang="en-CA" sz="5100" dirty="0" smtClean="0">
                <a:sym typeface="Wingdings" pitchFamily="2" charset="2"/>
              </a:rPr>
              <a:t>Gently </a:t>
            </a:r>
            <a:r>
              <a:rPr lang="en-CA" sz="5100" dirty="0" smtClean="0">
                <a:solidFill>
                  <a:srgbClr val="C00000"/>
                </a:solidFill>
                <a:sym typeface="Wingdings" pitchFamily="2" charset="2"/>
              </a:rPr>
              <a:t>unplug the USB cable </a:t>
            </a:r>
            <a:r>
              <a:rPr lang="en-CA" sz="5100" dirty="0" smtClean="0">
                <a:sym typeface="Wingdings" pitchFamily="2" charset="2"/>
              </a:rPr>
              <a:t>and the power cord (make a loose coil with the cord around the eyepieces).</a:t>
            </a:r>
          </a:p>
          <a:p>
            <a:pPr>
              <a:defRPr/>
            </a:pPr>
            <a:r>
              <a:rPr lang="en-CA" sz="5100" dirty="0" smtClean="0">
                <a:sym typeface="Wingdings" pitchFamily="2" charset="2"/>
              </a:rPr>
              <a:t>Put back microscope in </a:t>
            </a:r>
            <a:r>
              <a:rPr lang="en-CA" sz="5100" dirty="0" smtClean="0">
                <a:solidFill>
                  <a:srgbClr val="C00000"/>
                </a:solidFill>
                <a:sym typeface="Wingdings" pitchFamily="2" charset="2"/>
              </a:rPr>
              <a:t>cupboard</a:t>
            </a:r>
            <a:r>
              <a:rPr lang="en-CA" sz="5100" dirty="0" smtClean="0">
                <a:sym typeface="Wingdings" pitchFamily="2" charset="2"/>
              </a:rPr>
              <a:t>.</a:t>
            </a:r>
          </a:p>
          <a:p>
            <a:pPr>
              <a:defRPr/>
            </a:pPr>
            <a:r>
              <a:rPr lang="en-CA" sz="5100" dirty="0" smtClean="0">
                <a:sym typeface="Wingdings" pitchFamily="2" charset="2"/>
              </a:rPr>
              <a:t>Leave an unclean bench or don’t follow the above instructions = technical penalty (up to 15% for each lab)</a:t>
            </a:r>
          </a:p>
          <a:p>
            <a:pPr>
              <a:defRPr/>
            </a:pPr>
            <a:r>
              <a:rPr lang="en-CA" sz="5100" dirty="0" smtClean="0">
                <a:solidFill>
                  <a:srgbClr val="C00000"/>
                </a:solidFill>
                <a:sym typeface="Wingdings" pitchFamily="2" charset="2"/>
              </a:rPr>
              <a:t>Delete all files </a:t>
            </a:r>
            <a:r>
              <a:rPr lang="en-CA" sz="5100" dirty="0" smtClean="0">
                <a:sym typeface="Wingdings" pitchFamily="2" charset="2"/>
              </a:rPr>
              <a:t>you may have saved during the lab (send them to your email account or copy them to a USB memory key if you want to keep them).</a:t>
            </a:r>
          </a:p>
          <a:p>
            <a:pPr>
              <a:defRPr/>
            </a:pPr>
            <a:r>
              <a:rPr lang="en-CA" sz="5100" dirty="0" smtClean="0">
                <a:solidFill>
                  <a:srgbClr val="C00000"/>
                </a:solidFill>
                <a:sym typeface="Wingdings" pitchFamily="2" charset="2"/>
              </a:rPr>
              <a:t>CALL YOUR TA BEFORE YOUR LEAVE or lose tech marks</a:t>
            </a:r>
          </a:p>
          <a:p>
            <a:pPr>
              <a:defRPr/>
            </a:pPr>
            <a:endParaRPr lang="en-US" dirty="0" smtClean="0"/>
          </a:p>
        </p:txBody>
      </p:sp>
      <p:sp>
        <p:nvSpPr>
          <p:cNvPr id="20485" name="TextBox 5"/>
          <p:cNvSpPr txBox="1">
            <a:spLocks noChangeArrowheads="1"/>
          </p:cNvSpPr>
          <p:nvPr/>
        </p:nvSpPr>
        <p:spPr bwMode="auto">
          <a:xfrm>
            <a:off x="8053827" y="961392"/>
            <a:ext cx="10620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/>
              <a:t>TECH MARKS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5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Evaluation </a:t>
            </a:r>
            <a:r>
              <a:rPr lang="en-CA" dirty="0"/>
              <a:t>of </a:t>
            </a:r>
            <a:r>
              <a:rPr lang="en-CA" dirty="0" smtClean="0"/>
              <a:t>Lab1</a:t>
            </a:r>
          </a:p>
        </p:txBody>
      </p:sp>
      <p:sp>
        <p:nvSpPr>
          <p:cNvPr id="7171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Quiz at the beginning of </a:t>
            </a:r>
            <a:r>
              <a:rPr lang="en-CA" b="1" dirty="0" smtClean="0"/>
              <a:t>Lab #2.</a:t>
            </a:r>
          </a:p>
          <a:p>
            <a:r>
              <a:rPr lang="en-CA" dirty="0" smtClean="0"/>
              <a:t>Duration: 10 minutes. Be on time, nobody will be let in the lab once quiz has started. Late students will receive a zero.</a:t>
            </a:r>
          </a:p>
          <a:p>
            <a:r>
              <a:rPr lang="en-CA" dirty="0" smtClean="0"/>
              <a:t> Technical marks:  up to </a:t>
            </a:r>
            <a:r>
              <a:rPr lang="en-CA" b="1" dirty="0" smtClean="0">
                <a:solidFill>
                  <a:srgbClr val="C00000"/>
                </a:solidFill>
              </a:rPr>
              <a:t>15% of the mark of each lab </a:t>
            </a:r>
            <a:r>
              <a:rPr lang="en-CA" dirty="0" smtClean="0"/>
              <a:t>dedicated to technical skills</a:t>
            </a:r>
          </a:p>
          <a:p>
            <a:r>
              <a:rPr lang="en-CA" dirty="0" smtClean="0"/>
              <a:t>What’s covered in Lab1 quiz: microscopes parts and function, use of microscope and </a:t>
            </a:r>
            <a:r>
              <a:rPr lang="en-CA" dirty="0" smtClean="0">
                <a:solidFill>
                  <a:srgbClr val="C00000"/>
                </a:solidFill>
              </a:rPr>
              <a:t>Infinity capture</a:t>
            </a:r>
            <a:r>
              <a:rPr lang="en-CA" dirty="0" smtClean="0"/>
              <a:t>, measurements, metric system and specimens…</a:t>
            </a:r>
          </a:p>
          <a:p>
            <a:r>
              <a:rPr lang="en-CA" dirty="0" smtClean="0">
                <a:sym typeface="Wingdings" pitchFamily="2" charset="2"/>
              </a:rPr>
              <a:t>How much does it weigh? 9% of the final mark.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900113" y="1989138"/>
            <a:ext cx="787400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CA" sz="3200" dirty="0">
                <a:latin typeface="Verdana" pitchFamily="34" charset="0"/>
              </a:rPr>
              <a:t>Any questions at any time……ask!!!</a:t>
            </a:r>
          </a:p>
          <a:p>
            <a:pPr eaLnBrk="1" hangingPunct="1">
              <a:defRPr/>
            </a:pPr>
            <a:endParaRPr lang="en-CA" sz="3200" dirty="0">
              <a:latin typeface="Verdana" pitchFamily="34" charset="0"/>
            </a:endParaRPr>
          </a:p>
          <a:p>
            <a:pPr eaLnBrk="1" hangingPunct="1">
              <a:defRPr/>
            </a:pPr>
            <a:r>
              <a:rPr lang="en-CA" sz="3200" dirty="0">
                <a:latin typeface="Verdana" pitchFamily="34" charset="0"/>
              </a:rPr>
              <a:t>Don’t try to fix any problem with </a:t>
            </a:r>
          </a:p>
          <a:p>
            <a:pPr eaLnBrk="1" hangingPunct="1">
              <a:defRPr/>
            </a:pPr>
            <a:r>
              <a:rPr lang="en-CA" sz="3200" dirty="0">
                <a:latin typeface="Verdana" pitchFamily="34" charset="0"/>
              </a:rPr>
              <a:t>the microscope, just ask for help and</a:t>
            </a:r>
          </a:p>
          <a:p>
            <a:pPr eaLnBrk="1" hangingPunct="1">
              <a:defRPr/>
            </a:pPr>
            <a:r>
              <a:rPr lang="en-CA" sz="3200" dirty="0">
                <a:latin typeface="Verdana" pitchFamily="34" charset="0"/>
              </a:rPr>
              <a:t>TAs will help you</a:t>
            </a:r>
            <a:r>
              <a:rPr lang="en-CA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6"/>
          <p:cNvSpPr txBox="1">
            <a:spLocks noChangeArrowheads="1"/>
          </p:cNvSpPr>
          <p:nvPr/>
        </p:nvSpPr>
        <p:spPr bwMode="auto">
          <a:xfrm>
            <a:off x="1816100" y="2005013"/>
            <a:ext cx="6624638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000" dirty="0"/>
              <a:t>Lab2: Red blood cell permeability </a:t>
            </a:r>
          </a:p>
          <a:p>
            <a:r>
              <a:rPr lang="en-US" sz="3000" dirty="0"/>
              <a:t>in two weeks.</a:t>
            </a:r>
          </a:p>
          <a:p>
            <a:endParaRPr lang="en-US" sz="3000" dirty="0"/>
          </a:p>
          <a:p>
            <a:r>
              <a:rPr lang="en-US" sz="3000" dirty="0"/>
              <a:t>Read the manual carefully.</a:t>
            </a:r>
          </a:p>
          <a:p>
            <a:endParaRPr lang="en-US" sz="3000" dirty="0"/>
          </a:p>
          <a:p>
            <a:r>
              <a:rPr lang="en-US" sz="3000" b="1" dirty="0"/>
              <a:t>BE ON TIME for the quiz…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1621</TotalTime>
  <Words>1375</Words>
  <Application>Microsoft Office PowerPoint</Application>
  <PresentationFormat>On-screen Show (4:3)</PresentationFormat>
  <Paragraphs>189</Paragraphs>
  <Slides>24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Arial Rounded MT Bold</vt:lpstr>
      <vt:lpstr>Calibri</vt:lpstr>
      <vt:lpstr>Times New Roman</vt:lpstr>
      <vt:lpstr>Verdana</vt:lpstr>
      <vt:lpstr>Wingdings</vt:lpstr>
      <vt:lpstr>Office Theme</vt:lpstr>
      <vt:lpstr>PowerPoint Presentation</vt:lpstr>
      <vt:lpstr>Presentation of BIO1140 Labs</vt:lpstr>
      <vt:lpstr>Lab website: www.biolab1.uottawa.ca</vt:lpstr>
      <vt:lpstr>Presentation of BIO1140 Labs</vt:lpstr>
      <vt:lpstr>Presentation of BIO1140 Labs</vt:lpstr>
      <vt:lpstr>Presentation of BIO1140 Labs</vt:lpstr>
      <vt:lpstr>Presentation of BIO1140 Labs</vt:lpstr>
      <vt:lpstr>SAFETY FEATURES</vt:lpstr>
      <vt:lpstr>BIO 1140 Introduction</vt:lpstr>
      <vt:lpstr>Today’s Objectives</vt:lpstr>
      <vt:lpstr>Installing the microscopes</vt:lpstr>
      <vt:lpstr>Installing the microscopes</vt:lpstr>
      <vt:lpstr>Part 1 – Compound Microscope</vt:lpstr>
      <vt:lpstr>Part 1 – Compound Microscope</vt:lpstr>
      <vt:lpstr>Part 1 – Compound Microscope</vt:lpstr>
      <vt:lpstr>Specimen size &amp; Magnification</vt:lpstr>
      <vt:lpstr>Using the field of view</vt:lpstr>
      <vt:lpstr>Part 2 - Stereoscopic Microscope</vt:lpstr>
      <vt:lpstr>Prokaryotic &amp; Eukaryotic cells</vt:lpstr>
      <vt:lpstr>Part 3 - Prokaryotic &amp; Eukaryotic cells</vt:lpstr>
      <vt:lpstr>When you have finished your observations</vt:lpstr>
      <vt:lpstr>Evaluation of Lab1</vt:lpstr>
      <vt:lpstr>PowerPoint Presentation</vt:lpstr>
      <vt:lpstr>PowerPoint Presentation</vt:lpstr>
    </vt:vector>
  </TitlesOfParts>
  <Company>University of Ottawa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Microscopy: Prokaryotic and Eukaryotic Cells</dc:title>
  <dc:creator>Vance Trudeau</dc:creator>
  <cp:lastModifiedBy>Fabien Avaron</cp:lastModifiedBy>
  <cp:revision>183</cp:revision>
  <dcterms:created xsi:type="dcterms:W3CDTF">2005-01-10T13:36:56Z</dcterms:created>
  <dcterms:modified xsi:type="dcterms:W3CDTF">2018-01-08T20:52:06Z</dcterms:modified>
</cp:coreProperties>
</file>