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307" r:id="rId2"/>
    <p:sldId id="308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31" r:id="rId26"/>
    <p:sldId id="332" r:id="rId27"/>
    <p:sldId id="333" r:id="rId28"/>
    <p:sldId id="334" r:id="rId29"/>
    <p:sldId id="335" r:id="rId30"/>
    <p:sldId id="336" r:id="rId31"/>
    <p:sldId id="256" r:id="rId32"/>
    <p:sldId id="259" r:id="rId33"/>
    <p:sldId id="261" r:id="rId34"/>
    <p:sldId id="262" r:id="rId35"/>
    <p:sldId id="264" r:id="rId36"/>
    <p:sldId id="265" r:id="rId37"/>
    <p:sldId id="267" r:id="rId38"/>
    <p:sldId id="268" r:id="rId39"/>
    <p:sldId id="271" r:id="rId40"/>
    <p:sldId id="272" r:id="rId41"/>
    <p:sldId id="273" r:id="rId42"/>
    <p:sldId id="276" r:id="rId43"/>
    <p:sldId id="278" r:id="rId44"/>
    <p:sldId id="280" r:id="rId45"/>
    <p:sldId id="282" r:id="rId46"/>
    <p:sldId id="284" r:id="rId47"/>
    <p:sldId id="285" r:id="rId48"/>
    <p:sldId id="286" r:id="rId49"/>
    <p:sldId id="290" r:id="rId50"/>
    <p:sldId id="291" r:id="rId51"/>
    <p:sldId id="292" r:id="rId52"/>
    <p:sldId id="293" r:id="rId53"/>
    <p:sldId id="294" r:id="rId54"/>
    <p:sldId id="295" r:id="rId55"/>
    <p:sldId id="296" r:id="rId56"/>
    <p:sldId id="297" r:id="rId57"/>
    <p:sldId id="298" r:id="rId58"/>
    <p:sldId id="306" r:id="rId5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>
      <p:cViewPr varScale="1">
        <p:scale>
          <a:sx n="119" d="100"/>
          <a:sy n="119" d="100"/>
        </p:scale>
        <p:origin x="1440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theme" Target="theme/theme1.xml"/><Relationship Id="rId64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notesMaster" Target="notesMasters/notesMaster1.xml"/><Relationship Id="rId61" Type="http://schemas.openxmlformats.org/officeDocument/2006/relationships/presProps" Target="presProps.xml"/><Relationship Id="rId62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D059D-0BE7-4354-B2F4-F27F9AE33CC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430C3B-45EC-40AC-A1ED-00845BC209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970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CDDDE0-9038-42F9-82A0-6CE0561E1C3D}" type="slidenum">
              <a:rPr lang="en-US" smtClean="0"/>
              <a:pPr/>
              <a:t>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34207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89D7CF-C160-4B48-B380-EF478CEEB4EA}" type="slidenum">
              <a:rPr lang="en-US" smtClean="0"/>
              <a:pPr/>
              <a:t>23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64419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78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411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108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9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956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449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270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899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18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818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532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C9056-CF9B-4946-8A1F-8769ECB0CFEC}" type="datetimeFigureOut">
              <a:rPr lang="en-US" smtClean="0"/>
              <a:t>10/5/16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09C22-45BA-47BC-A6D4-0B76F3B98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29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4" Type="http://schemas.openxmlformats.org/officeDocument/2006/relationships/hyperlink" Target="http://www.bioon.com/book/biology/whole/image/3/3-11.tif.jpg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3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39.xml"/><Relationship Id="rId3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hyperlink" Target="NULL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hyperlink" Target="http://www.getbodysmart.com/ap/nervoussystem/neurophysiology/actionpotentials/menu/menu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hyperlink" Target="http://reinventioninc.blogspot.com/2005_01_01_reinventioninc_archive.html" TargetMode="External"/><Relationship Id="rId5" Type="http://schemas.openxmlformats.org/officeDocument/2006/relationships/hyperlink" Target="http://homepage.psy.utexas.edu/homepage/class/Psy332/Salinas/Cells/Cells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Relationship Id="rId3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36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4" Type="http://schemas.openxmlformats.org/officeDocument/2006/relationships/hyperlink" Target="http://physioweb.med.uvm.edu/muscle_physio/cntrctl_systm/cntrctl_troponin.htm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40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4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Relationship Id="rId3" Type="http://schemas.openxmlformats.org/officeDocument/2006/relationships/image" Target="../media/image46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jpeg"/><Relationship Id="rId3" Type="http://schemas.openxmlformats.org/officeDocument/2006/relationships/image" Target="../media/image48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4" Type="http://schemas.openxmlformats.org/officeDocument/2006/relationships/hyperlink" Target="http://www.rice.edu/~jenky/sports/creatine.html" TargetMode="External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jpeg"/><Relationship Id="rId3" Type="http://schemas.openxmlformats.org/officeDocument/2006/relationships/hyperlink" Target="http://cwx.prenhall.com/bookbind/pubbooks/mcmurrygob/medialib/media_portfolio/text_images/FG23_09-02UN02.JPG" TargetMode="Externa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1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3" Type="http://schemas.openxmlformats.org/officeDocument/2006/relationships/image" Target="../media/image52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jpeg"/><Relationship Id="rId3" Type="http://schemas.openxmlformats.org/officeDocument/2006/relationships/image" Target="../media/image1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28600"/>
            <a:ext cx="7772400" cy="1470025"/>
          </a:xfrm>
        </p:spPr>
        <p:txBody>
          <a:bodyPr/>
          <a:lstStyle/>
          <a:p>
            <a:r>
              <a:rPr lang="en-US" dirty="0" smtClean="0"/>
              <a:t>ANP1105C  Review Sept 30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524000"/>
            <a:ext cx="6400800" cy="1752600"/>
          </a:xfrm>
        </p:spPr>
        <p:txBody>
          <a:bodyPr>
            <a:normAutofit fontScale="55000" lnSpcReduction="20000"/>
          </a:bodyPr>
          <a:lstStyle/>
          <a:p>
            <a:pPr algn="l"/>
            <a:endParaRPr lang="en-US" sz="1800" dirty="0"/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</a:rPr>
              <a:t>TOPIC #2.2:  PHYSIOLOGY OF </a:t>
            </a:r>
            <a:r>
              <a:rPr lang="en-US" sz="1800" b="1">
                <a:solidFill>
                  <a:schemeClr val="accent2">
                    <a:lumMod val="50000"/>
                  </a:schemeClr>
                </a:solidFill>
              </a:rPr>
              <a:t>THE </a:t>
            </a:r>
            <a:r>
              <a:rPr lang="en-US" sz="1800" b="1" smtClean="0">
                <a:solidFill>
                  <a:schemeClr val="accent2">
                    <a:lumMod val="50000"/>
                  </a:schemeClr>
                </a:solidFill>
              </a:rPr>
              <a:t>NEURON   392 - 418</a:t>
            </a:r>
            <a:endParaRPr lang="en-US" sz="18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2.2.1	Identify the different regions of the neuron and associate each region with the functions of reception, propagation and transmission of nerve impulses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392-395)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2.2.2.	Explain the phenomena (diffusion of ions, types of ion channels) that are responsible for the electrical activity of neurons (resting membrane potential, action potential)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398-401)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2.2.3	Describe the factors that influence propagation of the action potential along an axon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402-408)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marL="741363" indent="-741363" algn="l" eaLnBrk="0" hangingPunct="0">
              <a:spcBef>
                <a:spcPct val="50000"/>
              </a:spcBef>
              <a:defRPr/>
            </a:pPr>
            <a:r>
              <a:rPr lang="en-US" sz="1800" dirty="0">
                <a:solidFill>
                  <a:schemeClr val="accent2">
                    <a:lumMod val="50000"/>
                  </a:schemeClr>
                </a:solidFill>
              </a:rPr>
              <a:t>2.2.4	Explain the mechanisms of synaptic transmission (synapse, post-synaptic potentials, synaptic integration  (pp. </a:t>
            </a:r>
            <a:r>
              <a:rPr lang="en-US" sz="1800" dirty="0" smtClean="0">
                <a:solidFill>
                  <a:schemeClr val="accent2">
                    <a:lumMod val="50000"/>
                  </a:schemeClr>
                </a:solidFill>
              </a:rPr>
              <a:t>409-418)</a:t>
            </a:r>
            <a:endParaRPr lang="en-US" sz="1800" dirty="0">
              <a:solidFill>
                <a:schemeClr val="accent2">
                  <a:lumMod val="50000"/>
                </a:schemeClr>
              </a:solidFill>
            </a:endParaRPr>
          </a:p>
          <a:p>
            <a:pPr algn="l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20413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392113" y="63500"/>
            <a:ext cx="8229600" cy="19224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u="sng" dirty="0">
                <a:solidFill>
                  <a:srgbClr val="000099"/>
                </a:solidFill>
              </a:rPr>
              <a:t>A.  Neuron Cell Body</a:t>
            </a:r>
            <a:endParaRPr lang="en-US" dirty="0"/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large, spherical nucleus + granular cytoplasm </a:t>
            </a:r>
            <a:r>
              <a:rPr lang="en-US" dirty="0">
                <a:sym typeface="WP IconicSymbolsA" pitchFamily="2" charset="2"/>
              </a:rPr>
              <a:t></a:t>
            </a:r>
            <a:r>
              <a:rPr lang="en-US" dirty="0">
                <a:sym typeface="WP MathA" pitchFamily="2" charset="2"/>
              </a:rPr>
              <a:t>  </a:t>
            </a:r>
            <a:r>
              <a:rPr lang="en-US" dirty="0">
                <a:solidFill>
                  <a:srgbClr val="CC0000"/>
                </a:solidFill>
                <a:sym typeface="WP MathA" pitchFamily="2" charset="2"/>
              </a:rPr>
              <a:t>biosynthetic </a:t>
            </a:r>
            <a:r>
              <a:rPr lang="en-US" dirty="0" err="1">
                <a:solidFill>
                  <a:srgbClr val="CC0000"/>
                </a:solidFill>
                <a:sym typeface="WP MathA" pitchFamily="2" charset="2"/>
              </a:rPr>
              <a:t>centre</a:t>
            </a:r>
            <a:endParaRPr lang="en-US" dirty="0">
              <a:sym typeface="WP MathA" pitchFamily="2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extensive RER + ribosome clusters (</a:t>
            </a:r>
            <a:r>
              <a:rPr lang="en-US" b="1" dirty="0">
                <a:solidFill>
                  <a:srgbClr val="CC0000"/>
                </a:solidFill>
                <a:sym typeface="CommonBullets" pitchFamily="34" charset="2"/>
              </a:rPr>
              <a:t>Nissl bodies</a:t>
            </a:r>
            <a:r>
              <a:rPr lang="en-US" b="1" dirty="0">
                <a:sym typeface="CommonBullets" pitchFamily="34" charset="2"/>
              </a:rPr>
              <a:t>); </a:t>
            </a:r>
            <a:r>
              <a:rPr lang="en-US" dirty="0">
                <a:sym typeface="CommonBullets" pitchFamily="34" charset="2"/>
              </a:rPr>
              <a:t>also elaborate 	Golgi &amp; 	lots of mitochondria  </a:t>
            </a:r>
            <a:r>
              <a:rPr lang="en-US" dirty="0">
                <a:solidFill>
                  <a:srgbClr val="CC0000"/>
                </a:solidFill>
                <a:sym typeface="CommonBullets" pitchFamily="34" charset="2"/>
              </a:rPr>
              <a:t>Why??</a:t>
            </a:r>
            <a:endParaRPr lang="en-US" u="sng" dirty="0"/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CC3300"/>
                </a:solidFill>
                <a:sym typeface="CommonBullets" pitchFamily="34" charset="2"/>
              </a:rPr>
              <a:t>CNS/ PNS as a whole:</a:t>
            </a:r>
            <a:r>
              <a:rPr lang="en-US" b="1" dirty="0">
                <a:solidFill>
                  <a:srgbClr val="FF0066"/>
                </a:solidFill>
                <a:sym typeface="CommonBullets" pitchFamily="34" charset="2"/>
              </a:rPr>
              <a:t>      </a:t>
            </a:r>
            <a:r>
              <a:rPr lang="en-US" i="1" dirty="0">
                <a:solidFill>
                  <a:srgbClr val="000099"/>
                </a:solidFill>
                <a:sym typeface="CommonBullets" pitchFamily="34" charset="2"/>
              </a:rPr>
              <a:t>What is a </a:t>
            </a:r>
            <a:r>
              <a:rPr lang="en-US" b="1" i="1" dirty="0">
                <a:solidFill>
                  <a:srgbClr val="000099"/>
                </a:solidFill>
                <a:sym typeface="CommonBullets" pitchFamily="34" charset="2"/>
              </a:rPr>
              <a:t>nucleus</a:t>
            </a:r>
            <a:r>
              <a:rPr lang="en-US" i="1" dirty="0">
                <a:solidFill>
                  <a:srgbClr val="000099"/>
                </a:solidFill>
                <a:sym typeface="CommonBullets" pitchFamily="34" charset="2"/>
              </a:rPr>
              <a:t>?  What is a </a:t>
            </a:r>
            <a:r>
              <a:rPr lang="en-US" b="1" i="1" dirty="0">
                <a:solidFill>
                  <a:srgbClr val="000099"/>
                </a:solidFill>
                <a:sym typeface="CommonBullets" pitchFamily="34" charset="2"/>
              </a:rPr>
              <a:t>ganglion</a:t>
            </a:r>
            <a:r>
              <a:rPr lang="en-US" i="1" dirty="0">
                <a:solidFill>
                  <a:srgbClr val="000099"/>
                </a:solidFill>
                <a:sym typeface="CommonBullets" pitchFamily="34" charset="2"/>
              </a:rPr>
              <a:t>?</a:t>
            </a:r>
            <a:r>
              <a:rPr lang="en-US" dirty="0">
                <a:sym typeface="CommonBullets" pitchFamily="34" charset="2"/>
              </a:rPr>
              <a:t> </a:t>
            </a:r>
            <a:endParaRPr lang="en-US" u="sng" dirty="0"/>
          </a:p>
        </p:txBody>
      </p:sp>
      <p:sp>
        <p:nvSpPr>
          <p:cNvPr id="35843" name="Text Box 7" descr="Newsprint"/>
          <p:cNvSpPr txBox="1">
            <a:spLocks noChangeArrowheads="1"/>
          </p:cNvSpPr>
          <p:nvPr/>
        </p:nvSpPr>
        <p:spPr bwMode="auto">
          <a:xfrm>
            <a:off x="7435850" y="6323013"/>
            <a:ext cx="1552575" cy="2476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5844" name="Picture 8" descr="E:\Chapter_11\B_JPEG_Images_and_Tables\b_unlabeled\figure_11_04b_unlabeled.jpg"/>
          <p:cNvPicPr>
            <a:picLocks noChangeAspect="1" noChangeArrowheads="1"/>
          </p:cNvPicPr>
          <p:nvPr/>
        </p:nvPicPr>
        <p:blipFill>
          <a:blip r:embed="rId3" cstate="print"/>
          <a:srcRect l="3140" t="12279" r="18761" b="8861"/>
          <a:stretch>
            <a:fillRect/>
          </a:stretch>
        </p:blipFill>
        <p:spPr bwMode="auto">
          <a:xfrm>
            <a:off x="396875" y="2195513"/>
            <a:ext cx="6269038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135313" y="1905000"/>
            <a:ext cx="2743200" cy="178510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100" b="1" u="sng" dirty="0">
                <a:solidFill>
                  <a:srgbClr val="CC0000"/>
                </a:solidFill>
              </a:rPr>
              <a:t>B.  Neuron </a:t>
            </a:r>
            <a:r>
              <a:rPr lang="en-US" sz="1100" b="1" u="sng" dirty="0" err="1" smtClean="0">
                <a:solidFill>
                  <a:srgbClr val="CC0000"/>
                </a:solidFill>
              </a:rPr>
              <a:t>Processe</a:t>
            </a:r>
            <a:endParaRPr lang="en-US" sz="1100" b="1" u="sng" dirty="0" smtClean="0">
              <a:solidFill>
                <a:srgbClr val="CC000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sz="1100" dirty="0" smtClean="0"/>
              <a:t>Dendrites</a:t>
            </a:r>
            <a:endParaRPr lang="en-US" sz="1100" dirty="0"/>
          </a:p>
          <a:p>
            <a:pPr eaLnBrk="0" hangingPunct="0">
              <a:spcBef>
                <a:spcPct val="50000"/>
              </a:spcBef>
            </a:pPr>
            <a:r>
              <a:rPr lang="en-US" sz="1100" dirty="0" smtClean="0"/>
              <a:t>Axons</a:t>
            </a:r>
            <a:endParaRPr lang="en-US" sz="1100" dirty="0"/>
          </a:p>
          <a:p>
            <a:pPr eaLnBrk="0" hangingPunct="0">
              <a:spcBef>
                <a:spcPct val="50000"/>
              </a:spcBef>
            </a:pPr>
            <a:r>
              <a:rPr lang="en-US" sz="1100" dirty="0" smtClean="0"/>
              <a:t>axonal </a:t>
            </a:r>
            <a:r>
              <a:rPr lang="en-US" sz="1100" dirty="0"/>
              <a:t>terminals</a:t>
            </a:r>
          </a:p>
          <a:p>
            <a:pPr eaLnBrk="0" hangingPunct="0">
              <a:spcBef>
                <a:spcPct val="50000"/>
              </a:spcBef>
            </a:pPr>
            <a:r>
              <a:rPr lang="en-US" sz="1100" u="sng" dirty="0">
                <a:sym typeface="CommonBullets" pitchFamily="34" charset="2"/>
              </a:rPr>
              <a:t>2 more </a:t>
            </a:r>
            <a:r>
              <a:rPr lang="en-US" sz="1100" u="sng" dirty="0" smtClean="0">
                <a:sym typeface="CommonBullets" pitchFamily="34" charset="2"/>
              </a:rPr>
              <a:t>terms:</a:t>
            </a:r>
          </a:p>
          <a:p>
            <a:pPr eaLnBrk="0" hangingPunct="0">
              <a:spcBef>
                <a:spcPct val="50000"/>
              </a:spcBef>
            </a:pPr>
            <a:r>
              <a:rPr lang="en-US" sz="1100" b="1" dirty="0" smtClean="0">
                <a:solidFill>
                  <a:srgbClr val="000099"/>
                </a:solidFill>
                <a:sym typeface="CommonBullets" pitchFamily="34" charset="2"/>
              </a:rPr>
              <a:t>tract</a:t>
            </a:r>
            <a:r>
              <a:rPr lang="en-US" sz="1100" dirty="0">
                <a:solidFill>
                  <a:srgbClr val="000099"/>
                </a:solidFill>
                <a:sym typeface="CommonBullets" pitchFamily="34" charset="2"/>
              </a:rPr>
              <a:t>:</a:t>
            </a:r>
            <a:r>
              <a:rPr lang="en-US" sz="1100" dirty="0">
                <a:sym typeface="CommonBullets" pitchFamily="34" charset="2"/>
              </a:rPr>
              <a:t>  bundle of nerve processes </a:t>
            </a:r>
            <a:r>
              <a:rPr lang="en-US" sz="1100" b="1" dirty="0">
                <a:solidFill>
                  <a:srgbClr val="CC0000"/>
                </a:solidFill>
                <a:sym typeface="CommonBullets" pitchFamily="34" charset="2"/>
              </a:rPr>
              <a:t>in </a:t>
            </a:r>
            <a:r>
              <a:rPr lang="en-US" sz="1100" b="1" dirty="0" smtClean="0">
                <a:solidFill>
                  <a:srgbClr val="CC0000"/>
                </a:solidFill>
                <a:sym typeface="CommonBullets" pitchFamily="34" charset="2"/>
              </a:rPr>
              <a:t>CNS</a:t>
            </a:r>
          </a:p>
          <a:p>
            <a:pPr eaLnBrk="0" hangingPunct="0">
              <a:spcBef>
                <a:spcPct val="50000"/>
              </a:spcBef>
            </a:pPr>
            <a:r>
              <a:rPr lang="en-US" sz="1100" b="1" dirty="0" smtClean="0">
                <a:solidFill>
                  <a:srgbClr val="000099"/>
                </a:solidFill>
                <a:sym typeface="CommonBullets" pitchFamily="34" charset="2"/>
              </a:rPr>
              <a:t>nerve</a:t>
            </a:r>
            <a:r>
              <a:rPr lang="en-US" sz="1100" dirty="0">
                <a:solidFill>
                  <a:srgbClr val="000099"/>
                </a:solidFill>
                <a:sym typeface="CommonBullets" pitchFamily="34" charset="2"/>
              </a:rPr>
              <a:t>: </a:t>
            </a:r>
            <a:r>
              <a:rPr lang="en-US" sz="1100" dirty="0">
                <a:sym typeface="CommonBullets" pitchFamily="34" charset="2"/>
              </a:rPr>
              <a:t>bundle of nerve processes </a:t>
            </a:r>
            <a:r>
              <a:rPr lang="en-US" sz="1100" b="1" dirty="0">
                <a:solidFill>
                  <a:srgbClr val="CC0000"/>
                </a:solidFill>
                <a:sym typeface="CommonBullets" pitchFamily="34" charset="2"/>
              </a:rPr>
              <a:t>in PNS</a:t>
            </a:r>
            <a:endParaRPr lang="en-US" sz="1100" u="sng" dirty="0">
              <a:solidFill>
                <a:srgbClr val="CC0000"/>
              </a:solidFill>
            </a:endParaRPr>
          </a:p>
        </p:txBody>
      </p:sp>
      <p:sp>
        <p:nvSpPr>
          <p:cNvPr id="35846" name="TextBox 10"/>
          <p:cNvSpPr txBox="1">
            <a:spLocks noChangeArrowheads="1"/>
          </p:cNvSpPr>
          <p:nvPr/>
        </p:nvSpPr>
        <p:spPr bwMode="auto">
          <a:xfrm>
            <a:off x="628650" y="5816600"/>
            <a:ext cx="9953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/>
              <a:t>Fig. 11.4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752600"/>
            <a:ext cx="2064473" cy="333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341662" y="5062339"/>
            <a:ext cx="36401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1.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Receptive region</a:t>
            </a:r>
          </a:p>
          <a:p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2.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Conducting region</a:t>
            </a:r>
          </a:p>
          <a:p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3.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Secretory region</a:t>
            </a:r>
          </a:p>
        </p:txBody>
      </p:sp>
    </p:spTree>
    <p:extLst>
      <p:ext uri="{BB962C8B-B14F-4D97-AF65-F5344CB8AC3E}">
        <p14:creationId xmlns:p14="http://schemas.microsoft.com/office/powerpoint/2010/main" val="76994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214313" y="4922838"/>
            <a:ext cx="8763000" cy="19208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3399"/>
                </a:solidFill>
              </a:rPr>
              <a:t>B2.  Axon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arises from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 hillock</a:t>
            </a:r>
            <a:r>
              <a:rPr lang="en-US">
                <a:sym typeface="CommonBullets" pitchFamily="34" charset="2"/>
              </a:rPr>
              <a:t>; variable length (can be </a:t>
            </a:r>
            <a:r>
              <a:rPr lang="en-US" u="sng">
                <a:sym typeface="CommonBullets" pitchFamily="34" charset="2"/>
              </a:rPr>
              <a:t>&gt;</a:t>
            </a:r>
            <a:r>
              <a:rPr lang="en-US">
                <a:sym typeface="CommonBullets" pitchFamily="34" charset="2"/>
              </a:rPr>
              <a:t> 1 metre)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Symbol" pitchFamily="18" charset="2"/>
              </a:rPr>
              <a:t>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rate of conduction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increases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with axon diameter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usu. 1 axon/neuron; branches at end (~10,000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telodendria</a:t>
            </a:r>
            <a:r>
              <a:rPr lang="en-US">
                <a:sym typeface="CommonBullets" pitchFamily="34" charset="2"/>
              </a:rPr>
              <a:t>) which end in 	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axonal 	terminals</a:t>
            </a:r>
            <a:endParaRPr lang="en-US" u="sng"/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3657600" y="0"/>
            <a:ext cx="3048000" cy="2819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Text Box 7" descr="Newsprint"/>
          <p:cNvSpPr txBox="1">
            <a:spLocks noChangeArrowheads="1"/>
          </p:cNvSpPr>
          <p:nvPr/>
        </p:nvSpPr>
        <p:spPr bwMode="auto">
          <a:xfrm>
            <a:off x="7535863" y="4827588"/>
            <a:ext cx="1446212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6869" name="Picture 8" descr="E:\Chapter_11\B_JPEG_Images_and_Tables\a_labeled\figure_11_04b_labeled.jpg"/>
          <p:cNvPicPr>
            <a:picLocks noChangeAspect="1" noChangeArrowheads="1"/>
          </p:cNvPicPr>
          <p:nvPr/>
        </p:nvPicPr>
        <p:blipFill>
          <a:blip r:embed="rId3" cstate="print"/>
          <a:srcRect l="1334" t="2289" r="1721" b="5705"/>
          <a:stretch>
            <a:fillRect/>
          </a:stretch>
        </p:blipFill>
        <p:spPr bwMode="auto">
          <a:xfrm>
            <a:off x="307975" y="352425"/>
            <a:ext cx="6688138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516438" y="254000"/>
            <a:ext cx="4560887" cy="230822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3399"/>
                </a:solidFill>
              </a:rPr>
              <a:t>B1.  Dendrites:</a:t>
            </a:r>
            <a:r>
              <a:rPr lang="en-US" u="sng" dirty="0"/>
              <a:t> (</a:t>
            </a:r>
            <a:r>
              <a:rPr lang="en-US" b="1" u="sng" dirty="0">
                <a:solidFill>
                  <a:srgbClr val="000099"/>
                </a:solidFill>
              </a:rPr>
              <a:t>receptive region</a:t>
            </a:r>
            <a:r>
              <a:rPr lang="en-US" u="sng" dirty="0"/>
              <a:t>)</a:t>
            </a:r>
            <a:endParaRPr lang="en-US" dirty="0"/>
          </a:p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short, tapering, branched extensions; usually hundreds/cell body</a:t>
            </a:r>
          </a:p>
          <a:p>
            <a:pPr marL="109538" indent="-109538"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enormous SA for reception from other neurons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conduct impulses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toward</a:t>
            </a:r>
            <a:r>
              <a:rPr lang="en-US" dirty="0">
                <a:sym typeface="CommonBullets" pitchFamily="34" charset="2"/>
              </a:rPr>
              <a:t> cell body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short distance,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 dirty="0">
                <a:sym typeface="CommonBullets" pitchFamily="34" charset="2"/>
              </a:rPr>
              <a:t> potentials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141279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493713" y="863600"/>
            <a:ext cx="81089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3399"/>
                </a:solidFill>
              </a:rPr>
              <a:t>	</a:t>
            </a:r>
            <a:r>
              <a:rPr lang="en-US" b="1" u="sng">
                <a:solidFill>
                  <a:srgbClr val="003399"/>
                </a:solidFill>
              </a:rPr>
              <a:t>B2.  Axons (cont.):</a:t>
            </a:r>
            <a:endParaRPr lang="en-US" b="1">
              <a:solidFill>
                <a:srgbClr val="003399"/>
              </a:solidFill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 </a:t>
            </a:r>
            <a:r>
              <a:rPr lang="en-US">
                <a:sym typeface="CommonBullets" pitchFamily="34" charset="2"/>
              </a:rPr>
              <a:t>Neurotransmitters convey information from one axon to the next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</a:t>
            </a:r>
            <a:r>
              <a:rPr lang="en-US">
                <a:sym typeface="CommonBullets" pitchFamily="34" charset="2"/>
              </a:rPr>
              <a:t> Axon has same organelles as cell body, but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no</a:t>
            </a:r>
            <a:r>
              <a:rPr lang="en-US">
                <a:sym typeface="CommonBullets" pitchFamily="34" charset="2"/>
              </a:rPr>
              <a:t> Nissl bodies; axons 		quickly degenerate if cut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</a:t>
            </a:r>
            <a:r>
              <a:rPr lang="en-US">
                <a:sym typeface="CommonBullets" pitchFamily="34" charset="2"/>
              </a:rPr>
              <a:t>  Elaborate cytoskeleton in axon to move material to &amp; fro: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anterograde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mitos, cytoskeleton, membrane parts, NTs)</a:t>
            </a:r>
            <a:endParaRPr lang="en-US" b="1">
              <a:solidFill>
                <a:srgbClr val="000099"/>
              </a:solidFill>
              <a:sym typeface="CommonBullets" pitchFamily="34" charset="2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retrograde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organelles to be degraded/recycled)</a:t>
            </a:r>
            <a:endParaRPr lang="en-US" u="sng"/>
          </a:p>
        </p:txBody>
      </p:sp>
      <p:pic>
        <p:nvPicPr>
          <p:cNvPr id="38916" name="Picture 5" descr="healthca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660900"/>
            <a:ext cx="728663" cy="728663"/>
          </a:xfrm>
          <a:prstGeom prst="rect">
            <a:avLst/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38917" name="Text Box 6" descr="Canvas"/>
          <p:cNvSpPr txBox="1">
            <a:spLocks noChangeArrowheads="1"/>
          </p:cNvSpPr>
          <p:nvPr/>
        </p:nvSpPr>
        <p:spPr bwMode="auto">
          <a:xfrm>
            <a:off x="0" y="0"/>
            <a:ext cx="9144000" cy="7016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4.1.5 indicate the effect of axon diameter on neuron conduction velocity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4.1.6  distinguish between anterograde and retrograde transport</a:t>
            </a:r>
            <a:endParaRPr lang="en-CA" b="1" i="1">
              <a:solidFill>
                <a:srgbClr val="990033"/>
              </a:solidFill>
            </a:endParaRPr>
          </a:p>
        </p:txBody>
      </p:sp>
      <p:sp>
        <p:nvSpPr>
          <p:cNvPr id="38918" name="Oval 7"/>
          <p:cNvSpPr>
            <a:spLocks noChangeArrowheads="1"/>
          </p:cNvSpPr>
          <p:nvPr/>
        </p:nvSpPr>
        <p:spPr bwMode="auto">
          <a:xfrm>
            <a:off x="5334000" y="3505200"/>
            <a:ext cx="3505200" cy="1752600"/>
          </a:xfrm>
          <a:prstGeom prst="ellipse">
            <a:avLst/>
          </a:prstGeom>
          <a:gradFill rotWithShape="0">
            <a:gsLst>
              <a:gs pos="0">
                <a:srgbClr val="CC6600"/>
              </a:gs>
              <a:gs pos="50000">
                <a:srgbClr val="FDFAF7"/>
              </a:gs>
              <a:gs pos="100000">
                <a:srgbClr val="CC6600"/>
              </a:gs>
            </a:gsLst>
            <a:lin ang="5400000" scaled="1"/>
          </a:gradFill>
          <a:ln w="57150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Text Box 8"/>
          <p:cNvSpPr txBox="1">
            <a:spLocks noChangeArrowheads="1"/>
          </p:cNvSpPr>
          <p:nvPr/>
        </p:nvSpPr>
        <p:spPr bwMode="auto">
          <a:xfrm>
            <a:off x="5786438" y="3771900"/>
            <a:ext cx="257333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0000CC"/>
                </a:solidFill>
              </a:rPr>
              <a:t>Conduction velocities depend on: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/>
              <a:t>   </a:t>
            </a:r>
            <a:r>
              <a:rPr lang="en-US" sz="1800" b="1">
                <a:solidFill>
                  <a:schemeClr val="accent2"/>
                </a:solidFill>
              </a:rPr>
              <a:t>(i)  axon diameter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>
                <a:solidFill>
                  <a:schemeClr val="accent2"/>
                </a:solidFill>
              </a:rPr>
              <a:t>   (ii) myelin sheath</a:t>
            </a:r>
          </a:p>
        </p:txBody>
      </p:sp>
      <p:sp>
        <p:nvSpPr>
          <p:cNvPr id="38920" name="Text Box 9" descr="Newsprint"/>
          <p:cNvSpPr txBox="1">
            <a:spLocks noChangeArrowheads="1"/>
          </p:cNvSpPr>
          <p:nvPr/>
        </p:nvSpPr>
        <p:spPr bwMode="auto">
          <a:xfrm>
            <a:off x="2379663" y="4800600"/>
            <a:ext cx="1520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81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8915400" cy="1752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2.2.2.1 describe the resting membrane potential (RMP) of an excitable cell in terms of the differential permeability of the cell membrane to Na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 and K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; indicate which ion is found primarily inside cells and which is found primarily in the ECF</a:t>
            </a:r>
          </a:p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800080"/>
                </a:solidFill>
              </a:rPr>
              <a:t>	</a:t>
            </a:r>
            <a:r>
              <a:rPr lang="en-US" u="sng">
                <a:solidFill>
                  <a:srgbClr val="800080"/>
                </a:solidFill>
              </a:rPr>
              <a:t>A.  Creation of Resting Membrane Potential (RMP)</a:t>
            </a:r>
            <a:endParaRPr lang="en-US">
              <a:solidFill>
                <a:srgbClr val="800080"/>
              </a:solidFill>
            </a:endParaRPr>
          </a:p>
          <a:p>
            <a:pPr marL="520700" indent="-5207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What do we mean when we say that neurons are </a:t>
            </a:r>
            <a:r>
              <a:rPr lang="en-US" b="1" i="1">
                <a:solidFill>
                  <a:srgbClr val="660066"/>
                </a:solidFill>
                <a:sym typeface="CommonBullets" pitchFamily="34" charset="2"/>
              </a:rPr>
              <a:t>excitable</a:t>
            </a: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 cells??</a:t>
            </a:r>
            <a:endParaRPr lang="en-US" i="1">
              <a:sym typeface="CommonBullets" pitchFamily="34" charset="2"/>
            </a:endParaRPr>
          </a:p>
        </p:txBody>
      </p:sp>
      <p:sp>
        <p:nvSpPr>
          <p:cNvPr id="39939" name="Text Box 3" descr="Newsprint"/>
          <p:cNvSpPr txBox="1">
            <a:spLocks noChangeArrowheads="1"/>
          </p:cNvSpPr>
          <p:nvPr/>
        </p:nvSpPr>
        <p:spPr bwMode="auto">
          <a:xfrm>
            <a:off x="7696200" y="2498725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9940" name="Picture 4" descr="3-11"/>
          <p:cNvPicPr>
            <a:picLocks noChangeAspect="1" noChangeArrowheads="1"/>
          </p:cNvPicPr>
          <p:nvPr/>
        </p:nvPicPr>
        <p:blipFill>
          <a:blip r:embed="rId3" cstate="print">
            <a:lum bright="-30000" contrast="36000"/>
          </a:blip>
          <a:srcRect t="557" b="7030"/>
          <a:stretch>
            <a:fillRect/>
          </a:stretch>
        </p:blipFill>
        <p:spPr bwMode="auto">
          <a:xfrm>
            <a:off x="4400550" y="1849438"/>
            <a:ext cx="474345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39713" y="2554288"/>
            <a:ext cx="412115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 u="sng">
                <a:solidFill>
                  <a:srgbClr val="800080"/>
                </a:solidFill>
                <a:sym typeface="CommonBullets" pitchFamily="34" charset="2"/>
              </a:rPr>
              <a:t>Some Fundamental Principles of Electricity: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voltage:  </a:t>
            </a:r>
            <a:r>
              <a:rPr lang="en-US">
                <a:sym typeface="CommonBullets" pitchFamily="34" charset="2"/>
              </a:rPr>
              <a:t>electrical potential energy due to separation (PM) of oppositely-charged particles (ions)  (-70 mV for many neurons)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resting membrane potential:</a:t>
            </a:r>
            <a:r>
              <a:rPr lang="en-US">
                <a:sym typeface="CommonBullets" pitchFamily="34" charset="2"/>
              </a:rPr>
              <a:t> all cells 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polarized</a:t>
            </a:r>
            <a:r>
              <a:rPr lang="en-US">
                <a:sym typeface="CommonBullets" pitchFamily="34" charset="2"/>
              </a:rPr>
              <a:t>; RMP cell-type-dependent (n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eg)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22275" y="6397625"/>
            <a:ext cx="47132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 b="1">
                <a:hlinkClick r:id="rId4"/>
              </a:rPr>
              <a:t>http://www.bioon.com/book/biology/whole/image/3/3-11.tif.jpg</a:t>
            </a:r>
            <a:r>
              <a:rPr lang="en-US" sz="12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52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1_8"/>
          <p:cNvPicPr>
            <a:picLocks noChangeAspect="1" noChangeArrowheads="1"/>
          </p:cNvPicPr>
          <p:nvPr/>
        </p:nvPicPr>
        <p:blipFill>
          <a:blip r:embed="rId2" cstate="print">
            <a:lum bright="-24000" contrast="30000"/>
          </a:blip>
          <a:srcRect l="57152" t="22905" r="13911" b="21390"/>
          <a:stretch>
            <a:fillRect/>
          </a:stretch>
        </p:blipFill>
        <p:spPr bwMode="auto">
          <a:xfrm>
            <a:off x="5192713" y="3452813"/>
            <a:ext cx="3646487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46063" y="725488"/>
            <a:ext cx="8897937" cy="25384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NEGATIVE because INSIDE of cell negative compared to OUTSIDE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negativity </a:t>
            </a:r>
            <a:r>
              <a:rPr lang="en-US" dirty="0">
                <a:sym typeface="CommonBullets" pitchFamily="34" charset="2"/>
              </a:rPr>
              <a:t>only at level of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membrane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RMP </a:t>
            </a:r>
            <a:r>
              <a:rPr lang="en-US" dirty="0">
                <a:sym typeface="CommonBullets" pitchFamily="34" charset="2"/>
              </a:rPr>
              <a:t>due to </a:t>
            </a:r>
            <a:r>
              <a:rPr lang="en-US" i="1" dirty="0">
                <a:solidFill>
                  <a:srgbClr val="800080"/>
                </a:solidFill>
                <a:sym typeface="CommonBullets" pitchFamily="34" charset="2"/>
              </a:rPr>
              <a:t>differential permeability</a:t>
            </a:r>
            <a:r>
              <a:rPr lang="en-US" dirty="0">
                <a:sym typeface="CommonBullets" pitchFamily="34" charset="2"/>
              </a:rPr>
              <a:t> of membrane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and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ions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inside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cells??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outside</a:t>
            </a:r>
            <a:r>
              <a:rPr lang="en-US" dirty="0">
                <a:sym typeface="CommonBullets" pitchFamily="34" charset="2"/>
              </a:rPr>
              <a:t> cells??</a:t>
            </a:r>
          </a:p>
          <a:p>
            <a:pPr marL="461963" indent="-230188" eaLnBrk="0" hangingPunct="0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3.  At rest: membrane </a:t>
            </a:r>
            <a:r>
              <a:rPr lang="en-US" u="sng" dirty="0">
                <a:sym typeface="CommonBullets" pitchFamily="34" charset="2"/>
              </a:rPr>
              <a:t>somewhat</a:t>
            </a:r>
            <a:r>
              <a:rPr lang="en-US" dirty="0">
                <a:sym typeface="CommonBullets" pitchFamily="34" charset="2"/>
              </a:rPr>
              <a:t> permeable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but </a:t>
            </a:r>
            <a:r>
              <a:rPr lang="en-US" u="sng" dirty="0">
                <a:sym typeface="CommonBullets" pitchFamily="34" charset="2"/>
              </a:rPr>
              <a:t>only very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u="sng" dirty="0">
                <a:sym typeface="CommonBullets" pitchFamily="34" charset="2"/>
              </a:rPr>
              <a:t>slightly</a:t>
            </a:r>
            <a:r>
              <a:rPr lang="en-US" dirty="0">
                <a:sym typeface="CommonBullets" pitchFamily="34" charset="2"/>
              </a:rPr>
              <a:t> permeable 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ym typeface="CommonBullets" pitchFamily="34" charset="2"/>
              </a:rPr>
              <a:t>; </a:t>
            </a:r>
            <a:r>
              <a:rPr lang="en-US" i="1" dirty="0">
                <a:solidFill>
                  <a:srgbClr val="660066"/>
                </a:solidFill>
                <a:sym typeface="CommonBullets" pitchFamily="34" charset="2"/>
              </a:rPr>
              <a:t>so what happens??? What is the net result???</a:t>
            </a:r>
            <a:endParaRPr lang="en-US" i="1" dirty="0">
              <a:solidFill>
                <a:srgbClr val="660066"/>
              </a:solidFill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644775" y="4786313"/>
            <a:ext cx="1409700" cy="646112"/>
          </a:xfrm>
          <a:prstGeom prst="rect">
            <a:avLst/>
          </a:prstGeom>
          <a:solidFill>
            <a:schemeClr val="bg1"/>
          </a:solidFill>
          <a:ln w="9525">
            <a:solidFill>
              <a:srgbClr val="66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>
                <a:solidFill>
                  <a:srgbClr val="660066"/>
                </a:solidFill>
              </a:rPr>
              <a:t>Fig. 11.8b (7</a:t>
            </a:r>
            <a:r>
              <a:rPr lang="en-US" sz="1800" baseline="30000">
                <a:solidFill>
                  <a:srgbClr val="660066"/>
                </a:solidFill>
              </a:rPr>
              <a:t>th</a:t>
            </a:r>
            <a:r>
              <a:rPr lang="en-US" sz="1800">
                <a:solidFill>
                  <a:srgbClr val="660066"/>
                </a:solidFill>
              </a:rPr>
              <a:t> edition)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01613" y="120650"/>
            <a:ext cx="88312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2.2.2.2. describe the Na+/K+ ATPase in terms of its role in maintaining 	the RMP of a neuron</a:t>
            </a:r>
          </a:p>
        </p:txBody>
      </p:sp>
    </p:spTree>
    <p:extLst>
      <p:ext uri="{BB962C8B-B14F-4D97-AF65-F5344CB8AC3E}">
        <p14:creationId xmlns:p14="http://schemas.microsoft.com/office/powerpoint/2010/main" val="279606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52400" y="20638"/>
            <a:ext cx="8915400" cy="1172629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eaLnBrk="0" hangingPunct="0">
              <a:lnSpc>
                <a:spcPct val="90000"/>
              </a:lnSpc>
              <a:spcBef>
                <a:spcPct val="50000"/>
              </a:spcBef>
              <a:tabLst>
                <a:tab pos="6910388" algn="l"/>
              </a:tabLst>
            </a:pPr>
            <a:r>
              <a:rPr lang="en-US" b="1" i="1" dirty="0">
                <a:solidFill>
                  <a:srgbClr val="000099"/>
                </a:solidFill>
              </a:rPr>
              <a:t>2.2.2.3 define electrochemical </a:t>
            </a:r>
            <a:r>
              <a:rPr lang="en-US" b="1" i="1" dirty="0" smtClean="0">
                <a:solidFill>
                  <a:srgbClr val="000099"/>
                </a:solidFill>
              </a:rPr>
              <a:t>gradient;  see also pages 79-82</a:t>
            </a:r>
            <a:endParaRPr lang="en-US" b="1" i="1" dirty="0">
              <a:solidFill>
                <a:srgbClr val="000099"/>
              </a:solidFill>
            </a:endParaRP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i="1" u="sng" dirty="0"/>
              <a:t>We have: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1.  Differential resting membrane </a:t>
            </a:r>
            <a:r>
              <a:rPr lang="en-US" sz="1800" b="1" dirty="0" err="1"/>
              <a:t>permeabilities</a:t>
            </a:r>
            <a:r>
              <a:rPr lang="en-US" sz="1800" b="1" dirty="0"/>
              <a:t> to </a:t>
            </a:r>
            <a:r>
              <a:rPr lang="en-US" sz="1800" b="1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&amp;</a:t>
            </a:r>
            <a:r>
              <a:rPr lang="en-US" sz="1800" b="1" dirty="0">
                <a:solidFill>
                  <a:srgbClr val="000099"/>
                </a:solidFill>
              </a:rPr>
              <a:t> K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 dirty="0"/>
              <a:t>2.  Also, Na</a:t>
            </a:r>
            <a:r>
              <a:rPr lang="en-US" sz="1800" b="1" baseline="30000" dirty="0"/>
              <a:t>+</a:t>
            </a:r>
            <a:r>
              <a:rPr lang="en-US" sz="1800" b="1" dirty="0"/>
              <a:t>/K</a:t>
            </a:r>
            <a:r>
              <a:rPr lang="en-US" sz="1800" b="1" baseline="30000" dirty="0"/>
              <a:t>+</a:t>
            </a:r>
            <a:r>
              <a:rPr lang="en-US" sz="1800" b="1" dirty="0"/>
              <a:t> pump moves </a:t>
            </a:r>
            <a:r>
              <a:rPr lang="en-US" sz="1800" b="1" u="sng" dirty="0">
                <a:solidFill>
                  <a:srgbClr val="990033"/>
                </a:solidFill>
              </a:rPr>
              <a:t>3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Na</a:t>
            </a:r>
            <a:r>
              <a:rPr lang="en-US" sz="1800" b="1" baseline="30000" dirty="0">
                <a:solidFill>
                  <a:srgbClr val="000099"/>
                </a:solidFill>
              </a:rPr>
              <a:t>+</a:t>
            </a:r>
            <a:r>
              <a:rPr lang="en-US" sz="1800" b="1" dirty="0"/>
              <a:t> </a:t>
            </a:r>
            <a:r>
              <a:rPr lang="en-US" sz="1800" b="1" dirty="0">
                <a:solidFill>
                  <a:srgbClr val="0033CC"/>
                </a:solidFill>
              </a:rPr>
              <a:t>OUT</a:t>
            </a:r>
            <a:r>
              <a:rPr lang="en-US" sz="1800" b="1" dirty="0"/>
              <a:t> for every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990033"/>
                </a:solidFill>
              </a:rPr>
              <a:t>2</a:t>
            </a:r>
            <a:r>
              <a:rPr lang="en-US" sz="1800" b="1" u="sng" dirty="0"/>
              <a:t> </a:t>
            </a:r>
            <a:r>
              <a:rPr lang="en-US" sz="1800" b="1" u="sng" dirty="0">
                <a:solidFill>
                  <a:srgbClr val="000099"/>
                </a:solidFill>
              </a:rPr>
              <a:t>K</a:t>
            </a:r>
            <a:r>
              <a:rPr lang="en-US" sz="1800" b="1" baseline="30000" dirty="0">
                <a:solidFill>
                  <a:srgbClr val="000099"/>
                </a:solidFill>
              </a:rPr>
              <a:t>+  </a:t>
            </a:r>
            <a:r>
              <a:rPr lang="en-US" sz="1800" b="1" dirty="0">
                <a:solidFill>
                  <a:srgbClr val="0033CC"/>
                </a:solidFill>
              </a:rPr>
              <a:t>IN</a:t>
            </a:r>
            <a:endParaRPr lang="en-US" sz="1800" b="1" dirty="0">
              <a:solidFill>
                <a:srgbClr val="000099"/>
              </a:solidFill>
            </a:endParaRPr>
          </a:p>
        </p:txBody>
      </p:sp>
      <p:pic>
        <p:nvPicPr>
          <p:cNvPr id="41987" name="Picture 6" descr="E:\Chapter_11\B_JPEG_Images_and_Tables\a_labeled\figure_11_08_0_labeled.jpg"/>
          <p:cNvPicPr>
            <a:picLocks noChangeAspect="1" noChangeArrowheads="1"/>
          </p:cNvPicPr>
          <p:nvPr/>
        </p:nvPicPr>
        <p:blipFill>
          <a:blip r:embed="rId2" cstate="print"/>
          <a:srcRect l="3600" t="37883" r="2087" b="5637"/>
          <a:stretch>
            <a:fillRect/>
          </a:stretch>
        </p:blipFill>
        <p:spPr bwMode="auto">
          <a:xfrm>
            <a:off x="65088" y="1465263"/>
            <a:ext cx="8996362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046538" y="6443663"/>
            <a:ext cx="1143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11.8</a:t>
            </a:r>
          </a:p>
        </p:txBody>
      </p:sp>
    </p:spTree>
    <p:extLst>
      <p:ext uri="{BB962C8B-B14F-4D97-AF65-F5344CB8AC3E}">
        <p14:creationId xmlns:p14="http://schemas.microsoft.com/office/powerpoint/2010/main" val="213136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20650" y="439738"/>
            <a:ext cx="8915400" cy="11382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/>
              <a:t>B.  Measurement of Resting Membrane Potential (RMP)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RMP for a neuron is -40 to -90 mV  </a:t>
            </a:r>
            <a:r>
              <a:rPr lang="en-US" i="1">
                <a:sym typeface="CommonBullets" pitchFamily="34" charset="2"/>
              </a:rPr>
              <a:t>(how is this measured???)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</a:t>
            </a:r>
            <a:endParaRPr lang="en-US" u="sng"/>
          </a:p>
        </p:txBody>
      </p:sp>
      <p:pic>
        <p:nvPicPr>
          <p:cNvPr id="43011" name="Picture 4" descr="11_7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4359" r="4800" b="7497"/>
          <a:stretch>
            <a:fillRect/>
          </a:stretch>
        </p:blipFill>
        <p:spPr bwMode="auto">
          <a:xfrm>
            <a:off x="4570413" y="3198813"/>
            <a:ext cx="4497387" cy="3582987"/>
          </a:xfrm>
          <a:prstGeom prst="rect">
            <a:avLst/>
          </a:prstGeom>
          <a:noFill/>
          <a:ln w="9525">
            <a:solidFill>
              <a:srgbClr val="FFCC66"/>
            </a:solidFill>
            <a:miter lim="800000"/>
            <a:headEnd/>
            <a:tailEnd/>
          </a:ln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6019800" y="6172200"/>
            <a:ext cx="137160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11.7</a:t>
            </a:r>
          </a:p>
        </p:txBody>
      </p:sp>
      <p:pic>
        <p:nvPicPr>
          <p:cNvPr id="43013" name="Picture 3" descr="11_8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 l="2812" t="5746" r="46562" b="13794"/>
          <a:stretch>
            <a:fillRect/>
          </a:stretch>
        </p:blipFill>
        <p:spPr bwMode="auto">
          <a:xfrm>
            <a:off x="33338" y="1327150"/>
            <a:ext cx="50911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968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98608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00CC"/>
                </a:solidFill>
              </a:rPr>
              <a:t>2.2.2.4  distinguish between passive (leakage) and active (gated) channels; list &amp; describe the functioning of the 2 types of gated channels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00CC"/>
                </a:solidFill>
              </a:rPr>
              <a:t>Channels in plasma membranes:</a:t>
            </a:r>
            <a:endParaRPr lang="en-US" b="1" dirty="0">
              <a:solidFill>
                <a:srgbClr val="0000CC"/>
              </a:solidFill>
            </a:endParaRP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1.  </a:t>
            </a:r>
            <a:r>
              <a:rPr lang="en-US" b="1" dirty="0">
                <a:solidFill>
                  <a:srgbClr val="0000CC"/>
                </a:solidFill>
              </a:rPr>
              <a:t>Passive or leakage channels:</a:t>
            </a:r>
            <a:r>
              <a:rPr lang="en-US" dirty="0"/>
              <a:t>  always open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2.  </a:t>
            </a:r>
            <a:r>
              <a:rPr lang="en-US" b="1" dirty="0">
                <a:solidFill>
                  <a:srgbClr val="0000CC"/>
                </a:solidFill>
              </a:rPr>
              <a:t>Active or gated channels:</a:t>
            </a:r>
            <a:r>
              <a:rPr lang="en-US" dirty="0"/>
              <a:t>  </a:t>
            </a:r>
            <a:r>
              <a:rPr lang="en-US" i="1" dirty="0">
                <a:solidFill>
                  <a:srgbClr val="000099"/>
                </a:solidFill>
              </a:rPr>
              <a:t>signal</a:t>
            </a:r>
            <a:r>
              <a:rPr lang="en-US" dirty="0"/>
              <a:t> required to open/close</a:t>
            </a:r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a)  </a:t>
            </a:r>
            <a:r>
              <a:rPr lang="en-US" dirty="0">
                <a:solidFill>
                  <a:srgbClr val="000099"/>
                </a:solidFill>
              </a:rPr>
              <a:t>chemically-gated  (neurotransmitter/hormone)</a:t>
            </a:r>
            <a:endParaRPr lang="en-US" dirty="0"/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b)  </a:t>
            </a:r>
            <a:r>
              <a:rPr lang="en-US" dirty="0">
                <a:solidFill>
                  <a:srgbClr val="000099"/>
                </a:solidFill>
              </a:rPr>
              <a:t>voltage-gated (change in membrane potential)</a:t>
            </a:r>
            <a:endParaRPr lang="en-US" dirty="0"/>
          </a:p>
          <a:p>
            <a:pPr marL="346075" indent="-346075" algn="ctr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channels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ion-specific:</a:t>
            </a:r>
            <a:r>
              <a:rPr lang="en-US" dirty="0">
                <a:sym typeface="CommonBullets" pitchFamily="34" charset="2"/>
              </a:rPr>
              <a:t> channels open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WP IconicSymbolsA" pitchFamily="2" charset="2"/>
              </a:rPr>
              <a:t>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ions move in response to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electrochemical gradients</a:t>
            </a:r>
            <a:endParaRPr lang="en-US" u="sng" dirty="0">
              <a:solidFill>
                <a:srgbClr val="0000CC"/>
              </a:solidFill>
            </a:endParaRP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7104063" y="5957888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11.6a</a:t>
            </a:r>
          </a:p>
        </p:txBody>
      </p:sp>
      <p:sp>
        <p:nvSpPr>
          <p:cNvPr id="44036" name="Text Box 5" descr="Newsprint"/>
          <p:cNvSpPr txBox="1">
            <a:spLocks noChangeArrowheads="1"/>
          </p:cNvSpPr>
          <p:nvPr/>
        </p:nvSpPr>
        <p:spPr bwMode="auto">
          <a:xfrm>
            <a:off x="7513638" y="6416675"/>
            <a:ext cx="15208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4037" name="Picture 6" descr="E:\Chapter_11\B_JPEG_Images_and_Tables\a_labeled\figure_11_06a_labeled.jpg"/>
          <p:cNvPicPr>
            <a:picLocks noChangeAspect="1" noChangeArrowheads="1"/>
          </p:cNvPicPr>
          <p:nvPr/>
        </p:nvPicPr>
        <p:blipFill>
          <a:blip r:embed="rId3" cstate="print"/>
          <a:srcRect l="2496" t="5034" r="2496" b="22331"/>
          <a:stretch>
            <a:fillRect/>
          </a:stretch>
        </p:blipFill>
        <p:spPr bwMode="auto">
          <a:xfrm>
            <a:off x="573088" y="2951163"/>
            <a:ext cx="5894387" cy="386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227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228600" y="4075113"/>
            <a:ext cx="8686800" cy="2354262"/>
          </a:xfrm>
          <a:prstGeom prst="rect">
            <a:avLst/>
          </a:prstGeom>
          <a:solidFill>
            <a:schemeClr val="bg1">
              <a:alpha val="10980"/>
            </a:schemeClr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endParaRPr lang="en-US" b="1" i="1">
              <a:solidFill>
                <a:srgbClr val="CC0000"/>
              </a:solidFill>
            </a:endParaRP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neurons &amp; muscle cells communicate by changing membrane potentials</a:t>
            </a: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2 types of signals:	</a:t>
            </a:r>
          </a:p>
          <a:p>
            <a:pPr marL="609600" indent="-609600" eaLnBrk="0" hangingPunct="0"/>
            <a:endParaRPr lang="en-US" b="1">
              <a:solidFill>
                <a:srgbClr val="CC0000"/>
              </a:solidFill>
              <a:sym typeface="CommonBullets" pitchFamily="34" charset="2"/>
            </a:endParaRP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:……………………………………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				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action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:………………….…………………</a:t>
            </a:r>
            <a:endParaRPr lang="en-US"/>
          </a:p>
        </p:txBody>
      </p:sp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3846513" y="3686175"/>
            <a:ext cx="1122362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11.6b</a:t>
            </a:r>
          </a:p>
        </p:txBody>
      </p:sp>
      <p:sp>
        <p:nvSpPr>
          <p:cNvPr id="45060" name="Text Box 5" descr="Newsprint"/>
          <p:cNvSpPr txBox="1">
            <a:spLocks noChangeArrowheads="1"/>
          </p:cNvSpPr>
          <p:nvPr/>
        </p:nvSpPr>
        <p:spPr bwMode="auto">
          <a:xfrm>
            <a:off x="7543800" y="6403975"/>
            <a:ext cx="142557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5061" name="Picture 6" descr="E:\Chapter_11\B_JPEG_Images_and_Tables\a_labeled\figure_11_06b_labeled.jpg"/>
          <p:cNvPicPr>
            <a:picLocks noChangeAspect="1" noChangeArrowheads="1"/>
          </p:cNvPicPr>
          <p:nvPr/>
        </p:nvPicPr>
        <p:blipFill>
          <a:blip r:embed="rId3" cstate="print"/>
          <a:srcRect l="2107" t="6223" r="2367" b="19038"/>
          <a:stretch>
            <a:fillRect/>
          </a:stretch>
        </p:blipFill>
        <p:spPr bwMode="auto">
          <a:xfrm>
            <a:off x="836613" y="120650"/>
            <a:ext cx="7332662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4"/>
          <p:cNvSpPr txBox="1">
            <a:spLocks noChangeArrowheads="1"/>
          </p:cNvSpPr>
          <p:nvPr/>
        </p:nvSpPr>
        <p:spPr bwMode="auto">
          <a:xfrm>
            <a:off x="3843338" y="3732213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11.6b</a:t>
            </a:r>
          </a:p>
        </p:txBody>
      </p:sp>
    </p:spTree>
    <p:extLst>
      <p:ext uri="{BB962C8B-B14F-4D97-AF65-F5344CB8AC3E}">
        <p14:creationId xmlns:p14="http://schemas.microsoft.com/office/powerpoint/2010/main" val="81314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ChangeArrowheads="1"/>
          </p:cNvSpPr>
          <p:nvPr/>
        </p:nvSpPr>
        <p:spPr bwMode="auto">
          <a:xfrm>
            <a:off x="506413" y="439738"/>
            <a:ext cx="80375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3399"/>
                </a:solidFill>
              </a:rPr>
              <a:t>2.2.2.5  distinguish between depolarization and hyperpolarization</a:t>
            </a:r>
          </a:p>
        </p:txBody>
      </p:sp>
      <p:pic>
        <p:nvPicPr>
          <p:cNvPr id="46083" name="Picture 5" descr="11_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1913" t="4350" r="2475" b="10660"/>
          <a:stretch>
            <a:fillRect/>
          </a:stretch>
        </p:blipFill>
        <p:spPr bwMode="auto">
          <a:xfrm>
            <a:off x="565150" y="1157288"/>
            <a:ext cx="8150225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Rectangle 7"/>
          <p:cNvSpPr>
            <a:spLocks noChangeArrowheads="1"/>
          </p:cNvSpPr>
          <p:nvPr/>
        </p:nvSpPr>
        <p:spPr bwMode="auto">
          <a:xfrm>
            <a:off x="474663" y="5222875"/>
            <a:ext cx="83772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ym typeface="CommonBullets" pitchFamily="34" charset="2"/>
              </a:rPr>
              <a:t>remember that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depolarization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increases</a:t>
            </a:r>
            <a:r>
              <a:rPr lang="en-US">
                <a:sym typeface="CommonBullets" pitchFamily="34" charset="2"/>
              </a:rPr>
              <a:t> the probability of producing nerve impulses;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hyperpolarization </a:t>
            </a:r>
            <a:r>
              <a:rPr lang="en-US" b="1" u="sng">
                <a:solidFill>
                  <a:srgbClr val="003399"/>
                </a:solidFill>
                <a:sym typeface="CommonBullets" pitchFamily="34" charset="2"/>
              </a:rPr>
              <a:t>decreases</a:t>
            </a:r>
            <a:r>
              <a:rPr lang="en-US">
                <a:sym typeface="CommonBullets" pitchFamily="34" charset="2"/>
              </a:rPr>
              <a:t> this probability</a:t>
            </a:r>
          </a:p>
        </p:txBody>
      </p:sp>
      <p:sp>
        <p:nvSpPr>
          <p:cNvPr id="46085" name="TextBox 5"/>
          <p:cNvSpPr txBox="1">
            <a:spLocks noChangeArrowheads="1"/>
          </p:cNvSpPr>
          <p:nvPr/>
        </p:nvSpPr>
        <p:spPr bwMode="auto">
          <a:xfrm>
            <a:off x="6973888" y="4660900"/>
            <a:ext cx="1095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660066"/>
                </a:solidFill>
              </a:rPr>
              <a:t>Fig. 11.9</a:t>
            </a:r>
          </a:p>
        </p:txBody>
      </p:sp>
    </p:spTree>
    <p:extLst>
      <p:ext uri="{BB962C8B-B14F-4D97-AF65-F5344CB8AC3E}">
        <p14:creationId xmlns:p14="http://schemas.microsoft.com/office/powerpoint/2010/main" val="73031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7354888" y="6302375"/>
            <a:ext cx="12192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11.10b</a:t>
            </a:r>
            <a:endParaRPr lang="en-US" sz="1600"/>
          </a:p>
        </p:txBody>
      </p:sp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0" y="39688"/>
            <a:ext cx="5729288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Graded Potentials</a:t>
            </a: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short-lived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</a:t>
            </a:r>
            <a:r>
              <a:rPr lang="en-US">
                <a:sym typeface="CommonBullets" pitchFamily="34" charset="2"/>
              </a:rPr>
              <a:t>polarizations or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 hyper</a:t>
            </a:r>
            <a:r>
              <a:rPr lang="en-US">
                <a:sym typeface="CommonBullets" pitchFamily="34" charset="2"/>
              </a:rPr>
              <a:t>polarizations</a:t>
            </a:r>
            <a:endParaRPr lang="en-US" u="sng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current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decreases </a:t>
            </a:r>
            <a:r>
              <a:rPr lang="en-US">
                <a:sym typeface="CommonBullets" pitchFamily="34" charset="2"/>
              </a:rPr>
              <a:t>with distance traveled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663300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because magnitude determined by strength of stimulus</a:t>
            </a:r>
            <a:endParaRPr lang="en-US" u="sng"/>
          </a:p>
        </p:txBody>
      </p:sp>
      <p:grpSp>
        <p:nvGrpSpPr>
          <p:cNvPr id="47108" name="Group 7"/>
          <p:cNvGrpSpPr>
            <a:grpSpLocks/>
          </p:cNvGrpSpPr>
          <p:nvPr/>
        </p:nvGrpSpPr>
        <p:grpSpPr bwMode="auto">
          <a:xfrm>
            <a:off x="282575" y="4864100"/>
            <a:ext cx="3352800" cy="1001713"/>
            <a:chOff x="421" y="810"/>
            <a:chExt cx="2112" cy="631"/>
          </a:xfrm>
        </p:grpSpPr>
        <p:sp>
          <p:nvSpPr>
            <p:cNvPr id="22" name="Oval 8"/>
            <p:cNvSpPr>
              <a:spLocks noChangeArrowheads="1"/>
            </p:cNvSpPr>
            <p:nvPr/>
          </p:nvSpPr>
          <p:spPr bwMode="auto">
            <a:xfrm>
              <a:off x="421" y="810"/>
              <a:ext cx="2112" cy="631"/>
            </a:xfrm>
            <a:prstGeom prst="ellipse">
              <a:avLst/>
            </a:prstGeom>
            <a:gradFill rotWithShape="0">
              <a:gsLst>
                <a:gs pos="0">
                  <a:srgbClr val="663300">
                    <a:alpha val="46001"/>
                  </a:srgbClr>
                </a:gs>
                <a:gs pos="50000">
                  <a:srgbClr val="663300">
                    <a:gamma/>
                    <a:tint val="0"/>
                    <a:invGamma/>
                  </a:srgbClr>
                </a:gs>
                <a:gs pos="100000">
                  <a:srgbClr val="663300">
                    <a:alpha val="46001"/>
                  </a:srgb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122" name="Text Box 9"/>
            <p:cNvSpPr txBox="1">
              <a:spLocks noChangeArrowheads="1"/>
            </p:cNvSpPr>
            <p:nvPr/>
          </p:nvSpPr>
          <p:spPr bwMode="auto">
            <a:xfrm>
              <a:off x="515" y="858"/>
              <a:ext cx="1899" cy="46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Generator potential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Postsynaptic potential</a:t>
              </a:r>
              <a:endParaRPr lang="en-US" i="1">
                <a:solidFill>
                  <a:srgbClr val="663300"/>
                </a:solidFill>
              </a:endParaRPr>
            </a:p>
          </p:txBody>
        </p:sp>
      </p:grpSp>
      <p:sp>
        <p:nvSpPr>
          <p:cNvPr id="47109" name="Text Box 10"/>
          <p:cNvSpPr txBox="1">
            <a:spLocks noChangeArrowheads="1"/>
          </p:cNvSpPr>
          <p:nvPr/>
        </p:nvSpPr>
        <p:spPr bwMode="auto">
          <a:xfrm>
            <a:off x="5791200" y="152400"/>
            <a:ext cx="3200400" cy="3098800"/>
          </a:xfrm>
          <a:prstGeom prst="rect">
            <a:avLst/>
          </a:prstGeom>
          <a:solidFill>
            <a:schemeClr val="bg1"/>
          </a:solidFill>
          <a:ln w="19050">
            <a:solidFill>
              <a:srgbClr val="66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Initial stimulus </a:t>
            </a:r>
            <a:r>
              <a:rPr lang="en-US" b="1">
                <a:solidFill>
                  <a:srgbClr val="800000"/>
                </a:solidFill>
              </a:rPr>
              <a:t>depolarizes</a:t>
            </a:r>
            <a:r>
              <a:rPr lang="en-US"/>
              <a:t> or </a:t>
            </a:r>
            <a:r>
              <a:rPr lang="en-US" b="1">
                <a:solidFill>
                  <a:srgbClr val="800000"/>
                </a:solidFill>
              </a:rPr>
              <a:t>hyperpolarizes</a:t>
            </a:r>
            <a:r>
              <a:rPr lang="en-US"/>
              <a:t> local area of membrane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3300"/>
                </a:solidFill>
                <a:sym typeface="Symbol" pitchFamily="18" charset="2"/>
              </a:rPr>
              <a:t>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decremental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movement of ions on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either side</a:t>
            </a:r>
            <a:r>
              <a:rPr lang="en-US">
                <a:sym typeface="WP MathA" pitchFamily="2" charset="2"/>
              </a:rPr>
              <a:t> of membrane propagates signal for short distance</a:t>
            </a:r>
            <a:endParaRPr lang="en-US"/>
          </a:p>
        </p:txBody>
      </p:sp>
      <p:grpSp>
        <p:nvGrpSpPr>
          <p:cNvPr id="47110" name="Group 23"/>
          <p:cNvGrpSpPr>
            <a:grpSpLocks/>
          </p:cNvGrpSpPr>
          <p:nvPr/>
        </p:nvGrpSpPr>
        <p:grpSpPr bwMode="auto">
          <a:xfrm>
            <a:off x="176213" y="1762125"/>
            <a:ext cx="5175250" cy="2513013"/>
            <a:chOff x="176263" y="1762701"/>
            <a:chExt cx="5175655" cy="2511843"/>
          </a:xfrm>
        </p:grpSpPr>
        <p:pic>
          <p:nvPicPr>
            <p:cNvPr id="47117" name="Picture 13" descr="E:\Chapter_11\B_JPEG_Images_and_Tables\a_labeled\figure_11_10a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979" t="2773" r="1979" b="14874"/>
            <a:stretch>
              <a:fillRect/>
            </a:stretch>
          </p:blipFill>
          <p:spPr bwMode="auto">
            <a:xfrm>
              <a:off x="176263" y="1762701"/>
              <a:ext cx="5175655" cy="24898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19"/>
            <p:cNvSpPr/>
            <p:nvPr/>
          </p:nvSpPr>
          <p:spPr>
            <a:xfrm>
              <a:off x="2181432" y="4031769"/>
              <a:ext cx="1938490" cy="242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7111" name="Text Box 4"/>
          <p:cNvSpPr txBox="1">
            <a:spLocks noChangeArrowheads="1"/>
          </p:cNvSpPr>
          <p:nvPr/>
        </p:nvSpPr>
        <p:spPr bwMode="auto">
          <a:xfrm>
            <a:off x="4065588" y="2205038"/>
            <a:ext cx="1219200" cy="346075"/>
          </a:xfrm>
          <a:prstGeom prst="rect">
            <a:avLst/>
          </a:prstGeom>
          <a:solidFill>
            <a:srgbClr val="FFFFFF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11.10a</a:t>
            </a:r>
            <a:endParaRPr lang="en-US" sz="1600"/>
          </a:p>
        </p:txBody>
      </p:sp>
      <p:grpSp>
        <p:nvGrpSpPr>
          <p:cNvPr id="47112" name="Group 25"/>
          <p:cNvGrpSpPr>
            <a:grpSpLocks/>
          </p:cNvGrpSpPr>
          <p:nvPr/>
        </p:nvGrpSpPr>
        <p:grpSpPr bwMode="auto">
          <a:xfrm>
            <a:off x="4087813" y="3821113"/>
            <a:ext cx="4505325" cy="2320925"/>
            <a:chOff x="4087257" y="3820663"/>
            <a:chExt cx="4505900" cy="2321240"/>
          </a:xfrm>
        </p:grpSpPr>
        <p:grpSp>
          <p:nvGrpSpPr>
            <p:cNvPr id="47113" name="Group 16"/>
            <p:cNvGrpSpPr>
              <a:grpSpLocks/>
            </p:cNvGrpSpPr>
            <p:nvPr/>
          </p:nvGrpSpPr>
          <p:grpSpPr bwMode="auto">
            <a:xfrm>
              <a:off x="4087257" y="3820663"/>
              <a:ext cx="4461832" cy="2321240"/>
              <a:chOff x="4682168" y="4470658"/>
              <a:chExt cx="4461832" cy="2321240"/>
            </a:xfrm>
          </p:grpSpPr>
          <p:pic>
            <p:nvPicPr>
              <p:cNvPr id="47115" name="Picture 14" descr="E:\Chapter_11\B_JPEG_Images_and_Tables\a_labeled\figure_11_10b_labeled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979" t="2725" r="11552" b="25941"/>
              <a:stretch>
                <a:fillRect/>
              </a:stretch>
            </p:blipFill>
            <p:spPr bwMode="auto">
              <a:xfrm>
                <a:off x="4682168" y="4470658"/>
                <a:ext cx="4417764" cy="232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Rectangle 13"/>
              <p:cNvSpPr/>
              <p:nvPr/>
            </p:nvSpPr>
            <p:spPr>
              <a:xfrm>
                <a:off x="7392376" y="5993277"/>
                <a:ext cx="1751236" cy="23180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7227733" y="5849763"/>
              <a:ext cx="1365424" cy="2873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773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0" y="-1588"/>
            <a:ext cx="9144000" cy="332740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rgbClr val="000099"/>
                </a:solidFill>
              </a:rPr>
              <a:t>2.2.2.6  describe and graph a typical action potential, illustrating the 3 consecutive, overlapping changes in membrane permeability to specific ions; define: threshold, hyperpolarization undershoot, absolute refractory period, relative refractory period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>
                <a:solidFill>
                  <a:schemeClr val="accent2"/>
                </a:solidFill>
              </a:rPr>
              <a:t>Definition:</a:t>
            </a:r>
            <a:r>
              <a:rPr lang="en-US" i="1">
                <a:solidFill>
                  <a:schemeClr val="accent2"/>
                </a:solidFill>
              </a:rPr>
              <a:t>   a brief reversal of membrane potential;  total amplitude </a:t>
            </a:r>
            <a:r>
              <a:rPr lang="en-US" i="1">
                <a:solidFill>
                  <a:schemeClr val="accent2"/>
                </a:solidFill>
                <a:sym typeface="WP MathA" pitchFamily="2" charset="2"/>
              </a:rPr>
              <a:t>= ~</a:t>
            </a:r>
            <a:r>
              <a:rPr lang="en-US" i="1">
                <a:solidFill>
                  <a:schemeClr val="accent2"/>
                </a:solidFill>
              </a:rPr>
              <a:t>100 mV   (from -70 to +30 mV)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cells with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excitable membranes</a:t>
            </a:r>
            <a:r>
              <a:rPr lang="en-US">
                <a:sym typeface="CommonBullets" pitchFamily="34" charset="2"/>
              </a:rPr>
              <a:t> (neurons, muscle cells) can generate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action potentials</a:t>
            </a:r>
            <a:r>
              <a:rPr lang="en-US">
                <a:sym typeface="CommonBullets" pitchFamily="34" charset="2"/>
              </a:rPr>
              <a:t>; in neurons, only </a:t>
            </a:r>
            <a:r>
              <a:rPr lang="en-US" b="1">
                <a:solidFill>
                  <a:srgbClr val="0099FF"/>
                </a:solidFill>
                <a:sym typeface="CommonBullets" pitchFamily="34" charset="2"/>
              </a:rPr>
              <a:t>axons </a:t>
            </a:r>
            <a:r>
              <a:rPr lang="en-US">
                <a:sym typeface="CommonBullets" pitchFamily="34" charset="2"/>
              </a:rPr>
              <a:t>can generate action potentials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APs do </a:t>
            </a:r>
            <a:r>
              <a:rPr lang="en-US" b="1" u="sng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 decrease in amplitude with distance </a:t>
            </a:r>
            <a:r>
              <a:rPr lang="en-CA" b="1">
                <a:solidFill>
                  <a:schemeClr val="accent2"/>
                </a:solidFill>
                <a:sym typeface="CommonBullets" pitchFamily="34" charset="2"/>
              </a:rPr>
              <a:t>travelled!!</a:t>
            </a:r>
            <a:endParaRPr lang="en-US">
              <a:solidFill>
                <a:srgbClr val="0099FF"/>
              </a:solidFill>
              <a:sym typeface="CommonBullets" pitchFamily="34" charset="2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channels on axons open &amp; close in response to local currents 	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(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)</a:t>
            </a:r>
          </a:p>
        </p:txBody>
      </p:sp>
      <p:sp>
        <p:nvSpPr>
          <p:cNvPr id="48131" name="Text Box 5" descr="Newsprint"/>
          <p:cNvSpPr txBox="1">
            <a:spLocks noChangeArrowheads="1"/>
          </p:cNvSpPr>
          <p:nvPr/>
        </p:nvSpPr>
        <p:spPr bwMode="auto">
          <a:xfrm>
            <a:off x="360363" y="6327775"/>
            <a:ext cx="1271587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8132" name="Picture 10" descr="300px-Action-potentia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t="2472"/>
          <a:stretch>
            <a:fillRect/>
          </a:stretch>
        </p:blipFill>
        <p:spPr bwMode="auto">
          <a:xfrm>
            <a:off x="4230688" y="3446463"/>
            <a:ext cx="3487737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Rectangle 11"/>
          <p:cNvSpPr>
            <a:spLocks noChangeArrowheads="1"/>
          </p:cNvSpPr>
          <p:nvPr/>
        </p:nvSpPr>
        <p:spPr bwMode="auto">
          <a:xfrm>
            <a:off x="254000" y="4883150"/>
            <a:ext cx="3306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hlinkClick r:id="rId4" invalidUrl="http://www.chm.bris.ac.uk/webprojects2006/Cowlishaw/mech synaptic transmission.htm"/>
              </a:rPr>
              <a:t>http://www.chm.bris.ac.uk/webprojects2006/Cowlishaw/mech%20synaptic%20transmission.htm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138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0163" y="195263"/>
            <a:ext cx="4495800" cy="560153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800000"/>
                </a:solidFill>
              </a:rPr>
              <a:t>Generation of an Action Potential</a:t>
            </a:r>
            <a:endParaRPr lang="en-US" dirty="0"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/>
              <a:t>transient </a:t>
            </a:r>
            <a:r>
              <a:rPr lang="en-US" dirty="0">
                <a:solidFill>
                  <a:srgbClr val="800000"/>
                </a:solidFill>
              </a:rPr>
              <a:t>increase </a:t>
            </a:r>
            <a:r>
              <a:rPr lang="en-US" dirty="0"/>
              <a:t>in  </a:t>
            </a:r>
            <a:r>
              <a:rPr lang="en-US" b="1" dirty="0">
                <a:solidFill>
                  <a:srgbClr val="800000"/>
                </a:solidFill>
              </a:rPr>
              <a:t>Na</a:t>
            </a:r>
            <a:r>
              <a:rPr lang="en-US" b="1" baseline="30000" dirty="0">
                <a:solidFill>
                  <a:srgbClr val="800000"/>
                </a:solidFill>
              </a:rPr>
              <a:t>+</a:t>
            </a:r>
            <a:r>
              <a:rPr lang="en-US" b="1" dirty="0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endParaRPr lang="en-US" dirty="0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dirty="0"/>
              <a:t>restoration of  </a:t>
            </a:r>
            <a:r>
              <a:rPr lang="en-US" b="1" dirty="0">
                <a:solidFill>
                  <a:srgbClr val="800000"/>
                </a:solidFill>
              </a:rPr>
              <a:t>Na</a:t>
            </a:r>
            <a:r>
              <a:rPr lang="en-US" b="1" baseline="30000" dirty="0">
                <a:solidFill>
                  <a:srgbClr val="800000"/>
                </a:solidFill>
              </a:rPr>
              <a:t>+</a:t>
            </a:r>
            <a:r>
              <a:rPr lang="en-US" b="1" dirty="0">
                <a:solidFill>
                  <a:srgbClr val="800000"/>
                </a:solidFill>
              </a:rPr>
              <a:t> impermeability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endParaRPr lang="en-US" b="1" dirty="0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dirty="0"/>
              <a:t>transient increase in </a:t>
            </a:r>
            <a:r>
              <a:rPr lang="en-US" b="1" dirty="0">
                <a:solidFill>
                  <a:srgbClr val="800000"/>
                </a:solidFill>
              </a:rPr>
              <a:t>K</a:t>
            </a:r>
            <a:r>
              <a:rPr lang="en-US" b="1" baseline="30000" dirty="0">
                <a:solidFill>
                  <a:srgbClr val="800000"/>
                </a:solidFill>
              </a:rPr>
              <a:t>+</a:t>
            </a:r>
            <a:r>
              <a:rPr lang="en-US" b="1" dirty="0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 sz="2800" b="1" i="1" dirty="0">
              <a:solidFill>
                <a:srgbClr val="800000"/>
              </a:solidFill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endParaRPr lang="en-US" i="1" u="sng" dirty="0" smtClean="0">
              <a:solidFill>
                <a:srgbClr val="800000"/>
              </a:solidFill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 u="sng" dirty="0" smtClean="0">
                <a:solidFill>
                  <a:srgbClr val="800000"/>
                </a:solidFill>
                <a:sym typeface="CommonBullets" pitchFamily="34" charset="2"/>
              </a:rPr>
              <a:t>(</a:t>
            </a:r>
            <a:r>
              <a:rPr lang="en-US" i="1" u="sng" dirty="0" err="1">
                <a:solidFill>
                  <a:srgbClr val="800000"/>
                </a:solidFill>
                <a:sym typeface="CommonBullets" pitchFamily="34" charset="2"/>
              </a:rPr>
              <a:t>i</a:t>
            </a:r>
            <a:r>
              <a:rPr lang="en-US" i="1" u="sng" dirty="0">
                <a:solidFill>
                  <a:srgbClr val="800000"/>
                </a:solidFill>
                <a:sym typeface="CommonBullets" pitchFamily="34" charset="2"/>
              </a:rPr>
              <a:t>)  </a:t>
            </a:r>
            <a:r>
              <a:rPr lang="en-US" b="1" i="1" u="sng" dirty="0">
                <a:solidFill>
                  <a:srgbClr val="800000"/>
                </a:solidFill>
                <a:sym typeface="CommonBullets" pitchFamily="34" charset="2"/>
              </a:rPr>
              <a:t>Increase </a:t>
            </a:r>
            <a:r>
              <a:rPr lang="en-US" i="1" u="sng" dirty="0">
                <a:solidFill>
                  <a:srgbClr val="800000"/>
                </a:solidFill>
                <a:sym typeface="CommonBullets" pitchFamily="34" charset="2"/>
              </a:rPr>
              <a:t>in Na</a:t>
            </a:r>
            <a:r>
              <a:rPr lang="en-US" i="1" u="sng" baseline="30000" dirty="0">
                <a:solidFill>
                  <a:srgbClr val="800000"/>
                </a:solidFill>
                <a:sym typeface="CommonBullets" pitchFamily="34" charset="2"/>
              </a:rPr>
              <a:t>+</a:t>
            </a:r>
            <a:r>
              <a:rPr lang="en-US" i="1" u="sng" dirty="0">
                <a:solidFill>
                  <a:srgbClr val="800000"/>
                </a:solidFill>
                <a:sym typeface="CommonBullets" pitchFamily="34" charset="2"/>
              </a:rPr>
              <a:t> permeability</a:t>
            </a:r>
            <a:endParaRPr lang="en-US" dirty="0">
              <a:solidFill>
                <a:srgbClr val="8000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resting state: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voltage-gated</a:t>
            </a:r>
            <a:r>
              <a:rPr lang="en-US" dirty="0">
                <a:sym typeface="CommonBullets" pitchFamily="34" charset="2"/>
              </a:rPr>
              <a:t> Na</a:t>
            </a:r>
            <a:r>
              <a:rPr lang="en-US" baseline="30000" dirty="0">
                <a:sym typeface="CommonBullets" pitchFamily="34" charset="2"/>
              </a:rPr>
              <a:t>+</a:t>
            </a:r>
            <a:r>
              <a:rPr lang="en-US" dirty="0">
                <a:sym typeface="CommonBullets" pitchFamily="34" charset="2"/>
              </a:rPr>
              <a:t> &amp; K</a:t>
            </a:r>
            <a:r>
              <a:rPr lang="en-US" baseline="30000" dirty="0">
                <a:sym typeface="CommonBullets" pitchFamily="34" charset="2"/>
              </a:rPr>
              <a:t>+</a:t>
            </a:r>
            <a:r>
              <a:rPr lang="en-US" dirty="0">
                <a:sym typeface="CommonBullets" pitchFamily="34" charset="2"/>
              </a:rPr>
              <a:t> channels </a:t>
            </a:r>
            <a:r>
              <a:rPr lang="en-US" b="1" u="sng" dirty="0">
                <a:solidFill>
                  <a:srgbClr val="800000"/>
                </a:solidFill>
                <a:sym typeface="CommonBullets" pitchFamily="34" charset="2"/>
              </a:rPr>
              <a:t>closed</a:t>
            </a:r>
            <a:r>
              <a:rPr lang="en-US" dirty="0">
                <a:sym typeface="CommonBullets" pitchFamily="34" charset="2"/>
              </a:rPr>
              <a:t>; normal leakage 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local depolarization: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>
                <a:sym typeface="WP MathA" pitchFamily="2" charset="2"/>
              </a:rPr>
              <a:t> </a:t>
            </a:r>
            <a:r>
              <a:rPr lang="en-US" b="1" dirty="0">
                <a:solidFill>
                  <a:srgbClr val="800000"/>
                </a:solidFill>
                <a:sym typeface="WP MathA" pitchFamily="2" charset="2"/>
              </a:rPr>
              <a:t>voltage-gated</a:t>
            </a:r>
            <a:r>
              <a:rPr lang="en-US" b="1" dirty="0">
                <a:sym typeface="WP MathA" pitchFamily="2" charset="2"/>
              </a:rPr>
              <a:t> </a:t>
            </a:r>
            <a:r>
              <a:rPr lang="en-US" dirty="0">
                <a:sym typeface="WP MathA" pitchFamily="2" charset="2"/>
              </a:rPr>
              <a:t>Na</a:t>
            </a:r>
            <a:r>
              <a:rPr lang="en-US" baseline="30000" dirty="0">
                <a:sym typeface="WP MathA" pitchFamily="2" charset="2"/>
              </a:rPr>
              <a:t>+</a:t>
            </a:r>
            <a:r>
              <a:rPr lang="en-US" dirty="0">
                <a:sym typeface="WP MathA" pitchFamily="2" charset="2"/>
              </a:rPr>
              <a:t> channels </a:t>
            </a:r>
            <a:r>
              <a:rPr lang="en-US" b="1" dirty="0">
                <a:solidFill>
                  <a:srgbClr val="800000"/>
                </a:solidFill>
                <a:sym typeface="WP MathA" pitchFamily="2" charset="2"/>
              </a:rPr>
              <a:t>open</a:t>
            </a:r>
            <a:r>
              <a:rPr lang="en-US" dirty="0">
                <a:sym typeface="WP MathA" pitchFamily="2" charset="2"/>
              </a:rPr>
              <a:t> (fast </a:t>
            </a:r>
            <a:r>
              <a:rPr lang="en-US" i="1" dirty="0">
                <a:sym typeface="WP MathA" pitchFamily="2" charset="2"/>
              </a:rPr>
              <a:t>activation</a:t>
            </a:r>
            <a:r>
              <a:rPr lang="en-US" dirty="0">
                <a:sym typeface="WP MathA" pitchFamily="2" charset="2"/>
              </a:rPr>
              <a:t> gates)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 dirty="0">
                <a:sym typeface="CommonBullets" pitchFamily="34" charset="2"/>
              </a:rPr>
              <a:t>What does</a:t>
            </a:r>
            <a:r>
              <a:rPr lang="en-US" b="1" i="1" dirty="0">
                <a:sym typeface="CommonBullets" pitchFamily="34" charset="2"/>
              </a:rPr>
              <a:t> </a:t>
            </a:r>
            <a:r>
              <a:rPr lang="en-US" b="1" i="1" dirty="0">
                <a:solidFill>
                  <a:srgbClr val="800000"/>
                </a:solidFill>
                <a:sym typeface="CommonBullets" pitchFamily="34" charset="2"/>
              </a:rPr>
              <a:t>threshold</a:t>
            </a:r>
            <a:r>
              <a:rPr lang="en-US" b="1" i="1" dirty="0">
                <a:sym typeface="CommonBullets" pitchFamily="34" charset="2"/>
              </a:rPr>
              <a:t> </a:t>
            </a:r>
            <a:r>
              <a:rPr lang="en-US" i="1" dirty="0">
                <a:solidFill>
                  <a:srgbClr val="800000"/>
                </a:solidFill>
                <a:sym typeface="CommonBullets" pitchFamily="34" charset="2"/>
              </a:rPr>
              <a:t>(-55 to -50 mV</a:t>
            </a:r>
            <a:r>
              <a:rPr lang="en-US" i="1" dirty="0">
                <a:sym typeface="CommonBullets" pitchFamily="34" charset="2"/>
              </a:rPr>
              <a:t>)</a:t>
            </a:r>
            <a:r>
              <a:rPr lang="en-US" b="1" i="1" dirty="0">
                <a:sym typeface="CommonBullets" pitchFamily="34" charset="2"/>
              </a:rPr>
              <a:t> </a:t>
            </a:r>
            <a:r>
              <a:rPr lang="en-US" i="1" dirty="0">
                <a:sym typeface="CommonBullets" pitchFamily="34" charset="2"/>
              </a:rPr>
              <a:t>mean?  Why is AP then </a:t>
            </a:r>
            <a:r>
              <a:rPr lang="en-US" b="1" i="1" dirty="0">
                <a:solidFill>
                  <a:srgbClr val="800000"/>
                </a:solidFill>
                <a:sym typeface="CommonBullets" pitchFamily="34" charset="2"/>
              </a:rPr>
              <a:t>self-sustaining?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 dirty="0">
                <a:sym typeface="CommonBullets" pitchFamily="34" charset="2"/>
              </a:rPr>
              <a:t>What is the </a:t>
            </a:r>
            <a:r>
              <a:rPr lang="en-US" b="1" i="1" dirty="0">
                <a:solidFill>
                  <a:srgbClr val="800000"/>
                </a:solidFill>
                <a:sym typeface="CommonBullets" pitchFamily="34" charset="2"/>
              </a:rPr>
              <a:t>spike</a:t>
            </a:r>
            <a:r>
              <a:rPr lang="en-US" i="1" dirty="0">
                <a:sym typeface="CommonBullets" pitchFamily="34" charset="2"/>
              </a:rPr>
              <a:t> of an AP?            Concept of </a:t>
            </a:r>
            <a:r>
              <a:rPr lang="en-US" b="1" i="1" dirty="0">
                <a:solidFill>
                  <a:srgbClr val="800000"/>
                </a:solidFill>
                <a:sym typeface="CommonBullets" pitchFamily="34" charset="2"/>
              </a:rPr>
              <a:t>positive feedback</a:t>
            </a:r>
          </a:p>
        </p:txBody>
      </p:sp>
      <p:grpSp>
        <p:nvGrpSpPr>
          <p:cNvPr id="49155" name="Group 4"/>
          <p:cNvGrpSpPr>
            <a:grpSpLocks/>
          </p:cNvGrpSpPr>
          <p:nvPr/>
        </p:nvGrpSpPr>
        <p:grpSpPr bwMode="auto">
          <a:xfrm>
            <a:off x="609600" y="2300288"/>
            <a:ext cx="3276600" cy="533400"/>
            <a:chOff x="384" y="1728"/>
            <a:chExt cx="2064" cy="336"/>
          </a:xfrm>
        </p:grpSpPr>
        <p:sp>
          <p:nvSpPr>
            <p:cNvPr id="49162" name="Oval 5"/>
            <p:cNvSpPr>
              <a:spLocks noChangeArrowheads="1"/>
            </p:cNvSpPr>
            <p:nvPr/>
          </p:nvSpPr>
          <p:spPr bwMode="auto">
            <a:xfrm>
              <a:off x="384" y="1728"/>
              <a:ext cx="2064" cy="336"/>
            </a:xfrm>
            <a:prstGeom prst="ellipse">
              <a:avLst/>
            </a:prstGeom>
            <a:gradFill rotWithShape="0">
              <a:gsLst>
                <a:gs pos="0">
                  <a:srgbClr val="800000"/>
                </a:gs>
                <a:gs pos="50000">
                  <a:srgbClr val="FFFFFF"/>
                </a:gs>
                <a:gs pos="100000">
                  <a:srgbClr val="80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163" name="Text Box 6"/>
            <p:cNvSpPr txBox="1">
              <a:spLocks noChangeArrowheads="1"/>
            </p:cNvSpPr>
            <p:nvPr/>
          </p:nvSpPr>
          <p:spPr bwMode="auto">
            <a:xfrm>
              <a:off x="720" y="1776"/>
              <a:ext cx="15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 u="sng" dirty="0">
                  <a:solidFill>
                    <a:srgbClr val="800000"/>
                  </a:solidFill>
                </a:rPr>
                <a:t>Depolarizing Phase:</a:t>
              </a:r>
              <a:endParaRPr lang="en-US" sz="1800" b="1" u="sng" dirty="0"/>
            </a:p>
          </p:txBody>
        </p:sp>
      </p:grpSp>
      <p:sp>
        <p:nvSpPr>
          <p:cNvPr id="49156" name="Text Box 7"/>
          <p:cNvSpPr txBox="1">
            <a:spLocks noChangeArrowheads="1"/>
          </p:cNvSpPr>
          <p:nvPr/>
        </p:nvSpPr>
        <p:spPr bwMode="auto">
          <a:xfrm>
            <a:off x="5246688" y="5329238"/>
            <a:ext cx="3505200" cy="925512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 i="1">
                <a:solidFill>
                  <a:srgbClr val="800000"/>
                </a:solidFill>
              </a:rPr>
              <a:t>Both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gates must be open for entry; closure of </a:t>
            </a:r>
            <a:r>
              <a:rPr lang="en-US" sz="1800" b="1" i="1" u="sng">
                <a:solidFill>
                  <a:srgbClr val="800000"/>
                </a:solidFill>
              </a:rPr>
              <a:t>either</a:t>
            </a:r>
            <a:r>
              <a:rPr lang="en-US" sz="1800" b="1" i="1">
                <a:solidFill>
                  <a:srgbClr val="800000"/>
                </a:solidFill>
              </a:rPr>
              <a:t> gate stops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entry</a:t>
            </a:r>
          </a:p>
        </p:txBody>
      </p:sp>
      <p:sp>
        <p:nvSpPr>
          <p:cNvPr id="49157" name="Line 8"/>
          <p:cNvSpPr>
            <a:spLocks noChangeShapeType="1"/>
          </p:cNvSpPr>
          <p:nvPr/>
        </p:nvSpPr>
        <p:spPr bwMode="auto">
          <a:xfrm>
            <a:off x="2286000" y="1062038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8" name="Line 9"/>
          <p:cNvSpPr>
            <a:spLocks noChangeShapeType="1"/>
          </p:cNvSpPr>
          <p:nvPr/>
        </p:nvSpPr>
        <p:spPr bwMode="auto">
          <a:xfrm>
            <a:off x="2286000" y="1714500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9" name="Text Box 10"/>
          <p:cNvSpPr txBox="1">
            <a:spLocks noChangeArrowheads="1"/>
          </p:cNvSpPr>
          <p:nvPr/>
        </p:nvSpPr>
        <p:spPr bwMode="auto">
          <a:xfrm>
            <a:off x="7419975" y="238125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800000"/>
                </a:solidFill>
              </a:rPr>
              <a:t>Fig. 11.14</a:t>
            </a:r>
          </a:p>
        </p:txBody>
      </p:sp>
      <p:sp>
        <p:nvSpPr>
          <p:cNvPr id="49160" name="Text Box 11" descr="Newsprint"/>
          <p:cNvSpPr txBox="1">
            <a:spLocks noChangeArrowheads="1"/>
          </p:cNvSpPr>
          <p:nvPr/>
        </p:nvSpPr>
        <p:spPr bwMode="auto">
          <a:xfrm>
            <a:off x="7600950" y="6469063"/>
            <a:ext cx="135572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9161" name="Picture 12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3" cstate="print"/>
          <a:srcRect l="1584" r="5472" b="6300"/>
          <a:stretch>
            <a:fillRect/>
          </a:stretch>
        </p:blipFill>
        <p:spPr bwMode="auto">
          <a:xfrm>
            <a:off x="4351338" y="825500"/>
            <a:ext cx="46053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937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E:\Chapter_11\B_JPEG_Images_and_Tables\a_labeled\figure_11_11_5_0_labeled.jpg"/>
          <p:cNvPicPr>
            <a:picLocks noChangeAspect="1" noChangeArrowheads="1"/>
          </p:cNvPicPr>
          <p:nvPr/>
        </p:nvPicPr>
        <p:blipFill>
          <a:blip r:embed="rId2" cstate="print"/>
          <a:srcRect l="1547" t="1591" r="1286" b="4776"/>
          <a:stretch>
            <a:fillRect/>
          </a:stretch>
        </p:blipFill>
        <p:spPr bwMode="auto">
          <a:xfrm>
            <a:off x="95250" y="169863"/>
            <a:ext cx="881697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342188" y="5722938"/>
            <a:ext cx="1176337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/>
              <a:t>Fig. 11.11</a:t>
            </a:r>
            <a:endParaRPr lang="en-CA" sz="1800"/>
          </a:p>
        </p:txBody>
      </p:sp>
    </p:spTree>
    <p:extLst>
      <p:ext uri="{BB962C8B-B14F-4D97-AF65-F5344CB8AC3E}">
        <p14:creationId xmlns:p14="http://schemas.microsoft.com/office/powerpoint/2010/main" val="97318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5"/>
          <p:cNvSpPr txBox="1">
            <a:spLocks noChangeArrowheads="1"/>
          </p:cNvSpPr>
          <p:nvPr/>
        </p:nvSpPr>
        <p:spPr bwMode="auto">
          <a:xfrm>
            <a:off x="0" y="76200"/>
            <a:ext cx="818515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(ii)  </a:t>
            </a:r>
            <a:r>
              <a:rPr lang="en-US" b="1" i="1" u="sng">
                <a:solidFill>
                  <a:srgbClr val="0000CC"/>
                </a:solidFill>
              </a:rPr>
              <a:t>Decrease</a:t>
            </a:r>
            <a:r>
              <a:rPr lang="en-US" i="1" u="sng">
                <a:solidFill>
                  <a:srgbClr val="0000CC"/>
                </a:solidFill>
              </a:rPr>
              <a:t> in Na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  <a:endParaRPr lang="en-US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as membrane potential passes 0 mV, inside positivity resists further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entry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gates begin to close;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turning point</a:t>
            </a:r>
            <a:r>
              <a:rPr lang="en-US">
                <a:sym typeface="CommonBullets" pitchFamily="34" charset="2"/>
              </a:rPr>
              <a:t> in spike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cell will now begin to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repolarize</a:t>
            </a:r>
            <a:endParaRPr lang="en-US" i="1" u="sng"/>
          </a:p>
        </p:txBody>
      </p:sp>
      <p:grpSp>
        <p:nvGrpSpPr>
          <p:cNvPr id="51203" name="Group 6"/>
          <p:cNvGrpSpPr>
            <a:grpSpLocks/>
          </p:cNvGrpSpPr>
          <p:nvPr/>
        </p:nvGrpSpPr>
        <p:grpSpPr bwMode="auto">
          <a:xfrm>
            <a:off x="2189163" y="2501900"/>
            <a:ext cx="4114800" cy="685800"/>
            <a:chOff x="144" y="1776"/>
            <a:chExt cx="2592" cy="432"/>
          </a:xfrm>
        </p:grpSpPr>
        <p:sp>
          <p:nvSpPr>
            <p:cNvPr id="51206" name="Oval 7"/>
            <p:cNvSpPr>
              <a:spLocks noChangeArrowheads="1"/>
            </p:cNvSpPr>
            <p:nvPr/>
          </p:nvSpPr>
          <p:spPr bwMode="auto">
            <a:xfrm>
              <a:off x="144" y="1776"/>
              <a:ext cx="2592" cy="432"/>
            </a:xfrm>
            <a:prstGeom prst="ellipse">
              <a:avLst/>
            </a:prstGeom>
            <a:gradFill rotWithShape="0">
              <a:gsLst>
                <a:gs pos="0">
                  <a:srgbClr val="0033CC"/>
                </a:gs>
                <a:gs pos="50000">
                  <a:srgbClr val="FFFFFF"/>
                </a:gs>
                <a:gs pos="100000">
                  <a:srgbClr val="0033CC"/>
                </a:gs>
              </a:gsLst>
              <a:lin ang="5400000" scaled="1"/>
            </a:gradFill>
            <a:ln w="76200" cmpd="tri">
              <a:solidFill>
                <a:srgbClr val="0066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CA" sz="2400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sp>
          <p:nvSpPr>
            <p:cNvPr id="51207" name="Text Box 8"/>
            <p:cNvSpPr txBox="1">
              <a:spLocks noChangeArrowheads="1"/>
            </p:cNvSpPr>
            <p:nvPr/>
          </p:nvSpPr>
          <p:spPr bwMode="auto">
            <a:xfrm>
              <a:off x="720" y="1881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>
                  <a:solidFill>
                    <a:srgbClr val="0000CC"/>
                  </a:solidFill>
                </a:rPr>
                <a:t>Repolarizing phase:</a:t>
              </a:r>
            </a:p>
          </p:txBody>
        </p:sp>
      </p:grpSp>
      <p:sp>
        <p:nvSpPr>
          <p:cNvPr id="51204" name="Text Box 9"/>
          <p:cNvSpPr txBox="1">
            <a:spLocks noChangeArrowheads="1"/>
          </p:cNvSpPr>
          <p:nvPr/>
        </p:nvSpPr>
        <p:spPr bwMode="auto">
          <a:xfrm>
            <a:off x="0" y="3727450"/>
            <a:ext cx="89344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(iii)  </a:t>
            </a:r>
            <a:r>
              <a:rPr lang="en-US" b="1" i="1" u="sng">
                <a:solidFill>
                  <a:srgbClr val="0000CC"/>
                </a:solidFill>
              </a:rPr>
              <a:t>Increase</a:t>
            </a:r>
            <a:r>
              <a:rPr lang="en-US" i="1" u="sng">
                <a:solidFill>
                  <a:srgbClr val="0000CC"/>
                </a:solidFill>
              </a:rPr>
              <a:t>  in K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leaves</a:t>
            </a:r>
            <a:r>
              <a:rPr lang="en-US">
                <a:sym typeface="CommonBullets" pitchFamily="34" charset="2"/>
              </a:rPr>
              <a:t> cell along electrochemical gradient &amp;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repolarizes</a:t>
            </a:r>
            <a:r>
              <a:rPr lang="en-US">
                <a:sym typeface="CommonBullets" pitchFamily="34" charset="2"/>
              </a:rPr>
              <a:t> cell</a:t>
            </a:r>
            <a:endParaRPr lang="en-US" i="1" u="sng"/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also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slow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gates: so slow that do not close quickly enough  </a:t>
            </a:r>
            <a:r>
              <a:rPr lang="en-US">
                <a:solidFill>
                  <a:srgbClr val="0000CC"/>
                </a:solidFill>
                <a:sym typeface="WP IconicSymbolsA" pitchFamily="2" charset="2"/>
              </a:rPr>
              <a:t></a:t>
            </a:r>
            <a:r>
              <a:rPr lang="en-US">
                <a:sym typeface="WP IconicSymbolsA" pitchFamily="2" charset="2"/>
              </a:rPr>
              <a:t> 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WP MathA" pitchFamily="2" charset="2"/>
              </a:rPr>
              <a:t>after-hyperpolarization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pumps quickly restore ion gradients across membrane</a:t>
            </a:r>
            <a:endParaRPr lang="en-US" i="1" u="sng"/>
          </a:p>
        </p:txBody>
      </p:sp>
      <p:sp>
        <p:nvSpPr>
          <p:cNvPr id="51205" name="Text Box 10" descr="Newsprint"/>
          <p:cNvSpPr txBox="1">
            <a:spLocks noChangeArrowheads="1"/>
          </p:cNvSpPr>
          <p:nvPr/>
        </p:nvSpPr>
        <p:spPr bwMode="auto">
          <a:xfrm>
            <a:off x="7502525" y="6478588"/>
            <a:ext cx="148907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 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4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28600" y="73025"/>
            <a:ext cx="8610600" cy="2282676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9900CC"/>
                </a:solidFill>
              </a:rPr>
              <a:t>2.2.3.1 justify the unidirectional propagation of an AP and the 	description of an AP as an “all-or-none” event; indicate how 	stimulus intensity is coded in action potential production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9900CC"/>
                </a:solidFill>
              </a:rPr>
              <a:t>Propagation of an Action Potential</a:t>
            </a:r>
            <a:endParaRPr lang="en-US" b="1" dirty="0">
              <a:solidFill>
                <a:srgbClr val="9900CC"/>
              </a:solidFill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AP must traverse length of neuron to signal next neuron</a:t>
            </a:r>
            <a:endParaRPr lang="en-US" i="1" dirty="0">
              <a:sym typeface="CommonBullets" pitchFamily="34" charset="2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propagation</a:t>
            </a:r>
            <a:r>
              <a:rPr lang="en-US" dirty="0">
                <a:sym typeface="CommonBullets" pitchFamily="34" charset="2"/>
              </a:rPr>
              <a:t> rather than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conduction</a:t>
            </a:r>
            <a:r>
              <a:rPr lang="en-US" dirty="0">
                <a:sym typeface="CommonBullets" pitchFamily="34" charset="2"/>
              </a:rPr>
              <a:t> of an AP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endParaRPr lang="en-US" i="1" dirty="0">
              <a:solidFill>
                <a:srgbClr val="9900CC"/>
              </a:solidFill>
              <a:sym typeface="CommonBullets" pitchFamily="34" charset="2"/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unidirectional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9900CC"/>
                </a:solidFill>
                <a:sym typeface="CommonBullets" pitchFamily="34" charset="2"/>
              </a:rPr>
              <a:t>Why??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  </a:t>
            </a:r>
            <a:r>
              <a:rPr lang="en-US" i="1" dirty="0">
                <a:sym typeface="CommonBullets" pitchFamily="34" charset="2"/>
              </a:rPr>
              <a:t>What do we mean when we say that an area of 	a neuron is </a:t>
            </a:r>
            <a:r>
              <a:rPr lang="en-US" b="1" i="1" dirty="0">
                <a:sym typeface="CommonBullets" pitchFamily="34" charset="2"/>
              </a:rPr>
              <a:t>refractory</a:t>
            </a:r>
            <a:r>
              <a:rPr lang="en-US" i="1" dirty="0">
                <a:sym typeface="CommonBullets" pitchFamily="34" charset="2"/>
              </a:rPr>
              <a:t> to further stimulation?  What does this </a:t>
            </a:r>
            <a:r>
              <a:rPr lang="en-US" i="1" dirty="0" smtClean="0">
                <a:sym typeface="CommonBullets" pitchFamily="34" charset="2"/>
              </a:rPr>
              <a:t>mean </a:t>
            </a:r>
            <a:r>
              <a:rPr lang="en-US" i="1" dirty="0">
                <a:sym typeface="CommonBullets" pitchFamily="34" charset="2"/>
              </a:rPr>
              <a:t>about the Na</a:t>
            </a:r>
            <a:r>
              <a:rPr lang="en-US" i="1" baseline="30000" dirty="0">
                <a:sym typeface="CommonBullets" pitchFamily="34" charset="2"/>
              </a:rPr>
              <a:t>+</a:t>
            </a:r>
            <a:r>
              <a:rPr lang="en-US" i="1" dirty="0">
                <a:sym typeface="CommonBullets" pitchFamily="34" charset="2"/>
              </a:rPr>
              <a:t> channels?? </a:t>
            </a:r>
            <a:endParaRPr lang="en-US" u="sng" dirty="0"/>
          </a:p>
        </p:txBody>
      </p:sp>
      <p:sp>
        <p:nvSpPr>
          <p:cNvPr id="53251" name="Text Box 7" descr="Newsprint"/>
          <p:cNvSpPr txBox="1">
            <a:spLocks noChangeArrowheads="1"/>
          </p:cNvSpPr>
          <p:nvPr/>
        </p:nvSpPr>
        <p:spPr bwMode="auto">
          <a:xfrm>
            <a:off x="7848600" y="1371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3252" name="Picture 8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5700" y="2741613"/>
            <a:ext cx="48641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Rectangle 9"/>
          <p:cNvSpPr>
            <a:spLocks noChangeArrowheads="1"/>
          </p:cNvSpPr>
          <p:nvPr/>
        </p:nvSpPr>
        <p:spPr bwMode="auto">
          <a:xfrm>
            <a:off x="214313" y="6357938"/>
            <a:ext cx="57864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http://www.getbodysmart.com/ap/nervoussystem/neurophysiology/actionpotentials/menu/menu.html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077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76200" y="601663"/>
            <a:ext cx="8693150" cy="19383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>
                <a:sym typeface="CommonBullets" pitchFamily="34" charset="2"/>
              </a:rPr>
              <a:t>outward K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= inward Na</a:t>
            </a:r>
            <a:r>
              <a:rPr lang="en-US" i="1" baseline="30000">
                <a:sym typeface="CommonBullets" pitchFamily="34" charset="2"/>
              </a:rPr>
              <a:t>+</a:t>
            </a:r>
            <a:r>
              <a:rPr lang="en-US" i="1">
                <a:sym typeface="CommonBullets" pitchFamily="34" charset="2"/>
              </a:rPr>
              <a:t> current (~20 mV of depolarization)</a:t>
            </a:r>
          </a:p>
          <a:p>
            <a:pPr algn="ctr" eaLnBrk="0" hangingPunct="0"/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can go either way!!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local depolarizations (graded) must sum to reach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threshold </a:t>
            </a:r>
            <a:r>
              <a:rPr lang="en-US">
                <a:sym typeface="CommonBullets" pitchFamily="34" charset="2"/>
              </a:rPr>
              <a:t>or no AP</a:t>
            </a:r>
          </a:p>
          <a:p>
            <a:pPr algn="ctr" eaLnBrk="0" hangingPunct="0"/>
            <a:r>
              <a:rPr lang="en-US" i="1">
                <a:solidFill>
                  <a:srgbClr val="9900CC"/>
                </a:solidFill>
                <a:sym typeface="CommonBullets" pitchFamily="34" charset="2"/>
              </a:rPr>
              <a:t>Why do we say that an AP is an all-or-none event?</a:t>
            </a:r>
          </a:p>
          <a:p>
            <a:pPr algn="ctr" eaLnBrk="0" hangingPunct="0"/>
            <a:r>
              <a:rPr lang="en-US" i="1">
                <a:sym typeface="CommonBullets" pitchFamily="34" charset="2"/>
              </a:rPr>
              <a:t>NB: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APs  are all the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same size</a:t>
            </a:r>
            <a:r>
              <a:rPr lang="en-US" b="1"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stimulus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intensity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is indicated by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9900CC"/>
                </a:solidFill>
                <a:sym typeface="CommonBullets" pitchFamily="34" charset="2"/>
              </a:rPr>
              <a:t>AP </a:t>
            </a:r>
            <a:r>
              <a:rPr lang="en-US" b="1" u="sng">
                <a:solidFill>
                  <a:srgbClr val="9900CC"/>
                </a:solidFill>
                <a:sym typeface="CommonBullets" pitchFamily="34" charset="2"/>
              </a:rPr>
              <a:t>frequency</a:t>
            </a:r>
            <a:endParaRPr lang="en-US" u="sng">
              <a:solidFill>
                <a:srgbClr val="9900CC"/>
              </a:solidFill>
            </a:endParaRPr>
          </a:p>
        </p:txBody>
      </p:sp>
      <p:sp>
        <p:nvSpPr>
          <p:cNvPr id="54275" name="Text Box 6"/>
          <p:cNvSpPr txBox="1">
            <a:spLocks noChangeArrowheads="1"/>
          </p:cNvSpPr>
          <p:nvPr/>
        </p:nvSpPr>
        <p:spPr bwMode="auto">
          <a:xfrm>
            <a:off x="1328738" y="6043613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9900CC"/>
                </a:solidFill>
              </a:rPr>
              <a:t>Fig. 11.13</a:t>
            </a:r>
            <a:endParaRPr lang="en-US" sz="2400" b="1">
              <a:solidFill>
                <a:srgbClr val="9900CC"/>
              </a:solidFill>
            </a:endParaRPr>
          </a:p>
        </p:txBody>
      </p:sp>
      <p:sp>
        <p:nvSpPr>
          <p:cNvPr id="54276" name="Text Box 7"/>
          <p:cNvSpPr txBox="1">
            <a:spLocks noChangeArrowheads="1"/>
          </p:cNvSpPr>
          <p:nvPr/>
        </p:nvSpPr>
        <p:spPr bwMode="auto">
          <a:xfrm>
            <a:off x="127000" y="206375"/>
            <a:ext cx="558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9900CC"/>
                </a:solidFill>
              </a:rPr>
              <a:t>Threshold and All-or-None Phenomenon</a:t>
            </a:r>
          </a:p>
        </p:txBody>
      </p:sp>
      <p:pic>
        <p:nvPicPr>
          <p:cNvPr id="54277" name="Picture 6" descr="E:\Chapter_11\B_JPEG_Images_and_Tables\a_labeled\figure_11_13_labeled.jpg"/>
          <p:cNvPicPr>
            <a:picLocks noChangeAspect="1" noChangeArrowheads="1"/>
          </p:cNvPicPr>
          <p:nvPr/>
        </p:nvPicPr>
        <p:blipFill>
          <a:blip r:embed="rId2" cstate="print"/>
          <a:srcRect l="1381" t="3317" r="4863" b="6044"/>
          <a:stretch>
            <a:fillRect/>
          </a:stretch>
        </p:blipFill>
        <p:spPr bwMode="auto">
          <a:xfrm>
            <a:off x="2841625" y="2547938"/>
            <a:ext cx="5976938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1745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0" y="28575"/>
            <a:ext cx="9144000" cy="1920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00CC"/>
                </a:solidFill>
              </a:rPr>
              <a:t>Absolute &amp; Relative Refractory Periods</a:t>
            </a:r>
            <a:endParaRPr lang="en-US" b="1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Absolute RP:</a:t>
            </a:r>
            <a:r>
              <a:rPr lang="en-US"/>
              <a:t> 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 &amp; second depolarization </a:t>
            </a:r>
            <a:r>
              <a:rPr lang="en-US">
                <a:solidFill>
                  <a:schemeClr val="accent2"/>
                </a:solidFill>
              </a:rPr>
              <a:t>impossible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Relative RP:</a:t>
            </a:r>
            <a:r>
              <a:rPr lang="en-US"/>
              <a:t>  Na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closed</a:t>
            </a:r>
            <a:r>
              <a:rPr lang="en-US"/>
              <a:t> but K</a:t>
            </a:r>
            <a:r>
              <a:rPr lang="en-US" baseline="30000"/>
              <a:t>+</a:t>
            </a:r>
            <a:r>
              <a:rPr lang="en-US"/>
              <a:t> gates </a:t>
            </a:r>
            <a:r>
              <a:rPr lang="en-US">
                <a:solidFill>
                  <a:schemeClr val="accent2"/>
                </a:solidFill>
              </a:rPr>
              <a:t>open</a:t>
            </a:r>
            <a:r>
              <a:rPr lang="en-US"/>
              <a:t>; can only be stimulated by a very </a:t>
            </a:r>
            <a:r>
              <a:rPr lang="en-US">
                <a:solidFill>
                  <a:schemeClr val="accent2"/>
                </a:solidFill>
              </a:rPr>
              <a:t>strong</a:t>
            </a:r>
            <a:r>
              <a:rPr lang="en-US"/>
              <a:t> stimulus (greater than threshold); a means of increasing </a:t>
            </a:r>
            <a:r>
              <a:rPr lang="en-US">
                <a:solidFill>
                  <a:schemeClr val="accent2"/>
                </a:solidFill>
              </a:rPr>
              <a:t>frequency</a:t>
            </a:r>
            <a:r>
              <a:rPr lang="en-US"/>
              <a:t> when incoming stimulus is strong</a:t>
            </a:r>
            <a:endParaRPr lang="en-US" u="sng"/>
          </a:p>
        </p:txBody>
      </p:sp>
      <p:pic>
        <p:nvPicPr>
          <p:cNvPr id="55299" name="Picture 11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2" cstate="print"/>
          <a:srcRect l="1807" t="2281" r="5998" b="5293"/>
          <a:stretch>
            <a:fillRect/>
          </a:stretch>
        </p:blipFill>
        <p:spPr bwMode="auto">
          <a:xfrm>
            <a:off x="2676525" y="2000250"/>
            <a:ext cx="5651500" cy="459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Text Box 2"/>
          <p:cNvSpPr txBox="1">
            <a:spLocks noChangeArrowheads="1"/>
          </p:cNvSpPr>
          <p:nvPr/>
        </p:nvSpPr>
        <p:spPr bwMode="auto">
          <a:xfrm>
            <a:off x="1152525" y="6124575"/>
            <a:ext cx="1712913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11.14</a:t>
            </a:r>
          </a:p>
        </p:txBody>
      </p:sp>
    </p:spTree>
    <p:extLst>
      <p:ext uri="{BB962C8B-B14F-4D97-AF65-F5344CB8AC3E}">
        <p14:creationId xmlns:p14="http://schemas.microsoft.com/office/powerpoint/2010/main" val="9847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0" y="0"/>
            <a:ext cx="9067800" cy="261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</a:rPr>
              <a:t>2.2.3.2 describe the production of myelin sheathes around peripheral neurons and indicate their role in AP propagation; define: Schwann cell, node of Ranvier, saltatory conduction, oligodendrocytes, multiple sclerosis as a disease affecting the myelin sheath</a:t>
            </a:r>
          </a:p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6633"/>
                </a:solidFill>
              </a:rPr>
              <a:t>Myelin Sheath:</a:t>
            </a:r>
            <a:endParaRPr lang="en-US" b="1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white, lipid-protein; insulates/protects peripheral nerves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increases (up to 150 X) rate of impulse propagation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Schwann cells:</a:t>
            </a:r>
            <a:r>
              <a:rPr lang="en-US">
                <a:sym typeface="CommonBullets" pitchFamily="34" charset="2"/>
              </a:rPr>
              <a:t>  membranes &lt;25% protein (minimal channels </a:t>
            </a:r>
            <a:r>
              <a:rPr lang="en-US">
                <a:sym typeface="WP IconicSymbolsA" pitchFamily="2" charset="2"/>
              </a:rPr>
              <a:t> </a:t>
            </a:r>
            <a:r>
              <a:rPr lang="en-US" b="1" i="1">
                <a:solidFill>
                  <a:srgbClr val="996633"/>
                </a:solidFill>
                <a:sym typeface="WP MathA" pitchFamily="2" charset="2"/>
              </a:rPr>
              <a:t>Why?</a:t>
            </a:r>
            <a:r>
              <a:rPr lang="en-US">
                <a:sym typeface="WP MathA" pitchFamily="2" charset="2"/>
              </a:rPr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Node of Ranvier</a:t>
            </a:r>
            <a:r>
              <a:rPr lang="en-US" i="1">
                <a:sym typeface="CommonBullets" pitchFamily="34" charset="2"/>
              </a:rPr>
              <a:t>?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saltatory conduction</a:t>
            </a:r>
            <a:r>
              <a:rPr lang="en-US" i="1">
                <a:sym typeface="CommonBullets" pitchFamily="34" charset="2"/>
              </a:rPr>
              <a:t>?  Are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dendrites myelinated?</a:t>
            </a:r>
            <a:endParaRPr lang="en-US" b="1">
              <a:solidFill>
                <a:srgbClr val="996633"/>
              </a:solidFill>
              <a:sym typeface="CommonBullets" pitchFamily="34" charset="2"/>
            </a:endParaRP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209550" y="6430963"/>
            <a:ext cx="8774113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/>
              <a:t>Fig. 11.15.  Myelin sheath speeds up impulse propagation</a:t>
            </a:r>
          </a:p>
        </p:txBody>
      </p:sp>
      <p:pic>
        <p:nvPicPr>
          <p:cNvPr id="56324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28613" b="37479"/>
          <a:stretch>
            <a:fillRect/>
          </a:stretch>
        </p:blipFill>
        <p:spPr bwMode="auto">
          <a:xfrm>
            <a:off x="563563" y="2732088"/>
            <a:ext cx="8188325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62721" b="12006"/>
          <a:stretch>
            <a:fillRect/>
          </a:stretch>
        </p:blipFill>
        <p:spPr bwMode="auto">
          <a:xfrm>
            <a:off x="550863" y="4449763"/>
            <a:ext cx="81883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246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377825" y="344488"/>
            <a:ext cx="85471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myelinated nerves also in CNS: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oligodendrocytes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white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gray matter</a:t>
            </a:r>
          </a:p>
        </p:txBody>
      </p:sp>
      <p:pic>
        <p:nvPicPr>
          <p:cNvPr id="57347" name="Picture 6" descr="oligo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880" r="12422" b="5174"/>
          <a:stretch>
            <a:fillRect/>
          </a:stretch>
        </p:blipFill>
        <p:spPr bwMode="auto">
          <a:xfrm>
            <a:off x="214313" y="749300"/>
            <a:ext cx="51022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8" descr="gray-and-white-matter-of-the-brain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 t="1393"/>
          <a:stretch>
            <a:fillRect/>
          </a:stretch>
        </p:blipFill>
        <p:spPr bwMode="auto">
          <a:xfrm>
            <a:off x="5011738" y="3348038"/>
            <a:ext cx="413226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Rectangle 9"/>
          <p:cNvSpPr>
            <a:spLocks noChangeArrowheads="1"/>
          </p:cNvSpPr>
          <p:nvPr/>
        </p:nvSpPr>
        <p:spPr bwMode="auto">
          <a:xfrm>
            <a:off x="996950" y="6270625"/>
            <a:ext cx="44338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http://reinventioninc.blogspot.com/2005_01_01_reinventioninc_archive.html</a:t>
            </a:r>
            <a:r>
              <a:rPr lang="en-US" sz="1000"/>
              <a:t> </a:t>
            </a:r>
          </a:p>
        </p:txBody>
      </p:sp>
      <p:sp>
        <p:nvSpPr>
          <p:cNvPr id="57350" name="Rectangle 10"/>
          <p:cNvSpPr>
            <a:spLocks noChangeArrowheads="1"/>
          </p:cNvSpPr>
          <p:nvPr/>
        </p:nvSpPr>
        <p:spPr bwMode="auto">
          <a:xfrm>
            <a:off x="2684463" y="1114425"/>
            <a:ext cx="4779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http://homepage.psy.utexas.edu/homepage/class/Psy332/Salinas/Cells/Cells.html</a:t>
            </a:r>
            <a:r>
              <a:rPr lang="en-US" sz="10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97578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023938" y="193675"/>
            <a:ext cx="7015162" cy="6054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u="sng">
                <a:solidFill>
                  <a:srgbClr val="008080"/>
                </a:solidFill>
              </a:rPr>
              <a:t>A Clinical Note</a:t>
            </a:r>
            <a:endParaRPr lang="en-US">
              <a:solidFill>
                <a:srgbClr val="00808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8080"/>
                </a:solidFill>
              </a:rPr>
              <a:t>Multiple Sclerosis: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persistent inflammatory response in which </a:t>
            </a:r>
            <a:r>
              <a:rPr lang="en-US" b="1">
                <a:solidFill>
                  <a:srgbClr val="008080"/>
                </a:solidFill>
                <a:sym typeface="CommonBullets" pitchFamily="34" charset="2"/>
              </a:rPr>
              <a:t>myelin sheaths</a:t>
            </a:r>
            <a:r>
              <a:rPr lang="en-US">
                <a:sym typeface="CommonBullets" pitchFamily="34" charset="2"/>
              </a:rPr>
              <a:t> gradually destroyed (autoimmune? persistent virus?)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cycles of relapse and remission: flare-ups and then</a:t>
            </a:r>
            <a:r>
              <a:rPr lang="en-US" u="sng">
                <a:sym typeface="CommonBullets" pitchFamily="34" charset="2"/>
              </a:rPr>
              <a:t> some</a:t>
            </a:r>
            <a:r>
              <a:rPr lang="en-US">
                <a:sym typeface="CommonBullets" pitchFamily="34" charset="2"/>
              </a:rPr>
              <a:t> healing and myelin regeneration; axons develop 	more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in demyelinated areas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blindness (optic nerve), muscle weakness, clumsiness, urinary incontinence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ultimately myelin destruction is permanent and axons “drop out” or degenerate</a:t>
            </a:r>
            <a:endParaRPr lang="en-US" b="1" i="1" u="sng"/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  <a:sym typeface="CommonBullets" pitchFamily="34" charset="2"/>
              </a:rPr>
              <a:t>Therapy: </a:t>
            </a: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  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(1) reduce inflammatory destruction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(2)  manage symptoms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(3)  promote repair of damaged myelin</a:t>
            </a:r>
            <a:endParaRPr lang="en-US" b="1" i="1" u="sng">
              <a:solidFill>
                <a:srgbClr val="006666"/>
              </a:solidFill>
            </a:endParaRPr>
          </a:p>
        </p:txBody>
      </p:sp>
      <p:pic>
        <p:nvPicPr>
          <p:cNvPr id="58371" name="Picture 3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22225"/>
            <a:ext cx="638175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2" name="Picture 4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6186488"/>
            <a:ext cx="638175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3" name="Picture 5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0263" y="6186488"/>
            <a:ext cx="639762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4" name="Picture 6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2488" y="11113"/>
            <a:ext cx="639762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sp>
        <p:nvSpPr>
          <p:cNvPr id="58375" name="Text Box 7" descr="Newsprint"/>
          <p:cNvSpPr txBox="1">
            <a:spLocks noChangeArrowheads="1"/>
          </p:cNvSpPr>
          <p:nvPr/>
        </p:nvSpPr>
        <p:spPr bwMode="auto">
          <a:xfrm>
            <a:off x="6280150" y="6477000"/>
            <a:ext cx="1263650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3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722313" y="1309688"/>
            <a:ext cx="8015287" cy="1343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</a:rPr>
              <a:t>THE SYNAPSE</a:t>
            </a:r>
            <a:endParaRPr lang="en-US" sz="1800" b="1">
              <a:solidFill>
                <a:srgbClr val="000099"/>
              </a:solidFill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junction between 2 neurons or neuron + effector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presynaptic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postsynaptic </a:t>
            </a:r>
            <a:r>
              <a:rPr lang="en-US">
                <a:sym typeface="CommonBullets" pitchFamily="34" charset="2"/>
              </a:rPr>
              <a:t>neuron (most neurons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)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synapses: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electrical</a:t>
            </a:r>
            <a:r>
              <a:rPr lang="en-US">
                <a:sym typeface="CommonBullets" pitchFamily="34" charset="2"/>
              </a:rPr>
              <a:t> and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chemical</a:t>
            </a:r>
            <a:endParaRPr lang="en-US"/>
          </a:p>
        </p:txBody>
      </p:sp>
      <p:sp>
        <p:nvSpPr>
          <p:cNvPr id="59395" name="Text Box 4"/>
          <p:cNvSpPr txBox="1">
            <a:spLocks noChangeArrowheads="1"/>
          </p:cNvSpPr>
          <p:nvPr/>
        </p:nvSpPr>
        <p:spPr bwMode="auto">
          <a:xfrm>
            <a:off x="6403975" y="1087438"/>
            <a:ext cx="2135188" cy="339725"/>
          </a:xfrm>
          <a:prstGeom prst="rect">
            <a:avLst/>
          </a:prstGeom>
          <a:solidFill>
            <a:schemeClr val="bg1"/>
          </a:solidFill>
          <a:ln w="9525">
            <a:solidFill>
              <a:srgbClr val="00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11.18 </a:t>
            </a:r>
            <a:r>
              <a:rPr lang="en-US" sz="1400" b="1"/>
              <a:t>(7</a:t>
            </a:r>
            <a:r>
              <a:rPr lang="en-US" sz="1400" b="1" baseline="30000"/>
              <a:t>th</a:t>
            </a:r>
            <a:r>
              <a:rPr lang="en-US" sz="1400" b="1"/>
              <a:t> edition)</a:t>
            </a:r>
          </a:p>
        </p:txBody>
      </p:sp>
      <p:sp>
        <p:nvSpPr>
          <p:cNvPr id="59396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306513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0099"/>
                </a:solidFill>
              </a:rPr>
              <a:t>2.2.4  Explain the mechanisms of synaptic transmission (synapse, </a:t>
            </a:r>
            <a:r>
              <a:rPr lang="en-US" b="1" i="1" u="sng" dirty="0" smtClean="0">
                <a:solidFill>
                  <a:srgbClr val="000099"/>
                </a:solidFill>
              </a:rPr>
              <a:t>post-synaptic </a:t>
            </a:r>
            <a:r>
              <a:rPr lang="en-US" b="1" i="1" u="sng" dirty="0">
                <a:solidFill>
                  <a:srgbClr val="000099"/>
                </a:solidFill>
              </a:rPr>
              <a:t>potentials, synaptic integration)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 dirty="0">
                <a:solidFill>
                  <a:srgbClr val="000099"/>
                </a:solidFill>
              </a:rPr>
              <a:t>   2.2.4.1  differentiate between electrical and chemical synapses in terms of 	relative 	frequencies, distributions, mechanism, speed and properties of 	inter-neuron communication</a:t>
            </a:r>
            <a:endParaRPr lang="en-CA" sz="1800" b="1" i="1" dirty="0">
              <a:solidFill>
                <a:srgbClr val="000099"/>
              </a:solidFill>
            </a:endParaRPr>
          </a:p>
        </p:txBody>
      </p:sp>
      <p:pic>
        <p:nvPicPr>
          <p:cNvPr id="59397" name="Picture 6" descr="E:\Chapter_11\D_JPEG_Images_and_Tables\Unlabeled_without_leaders\figure_11_17_1_unlabeled.jpg"/>
          <p:cNvPicPr>
            <a:picLocks noChangeAspect="1" noChangeArrowheads="1"/>
          </p:cNvPicPr>
          <p:nvPr/>
        </p:nvPicPr>
        <p:blipFill>
          <a:blip r:embed="rId3" cstate="print"/>
          <a:srcRect l="5763" t="5365" r="7635" b="7089"/>
          <a:stretch>
            <a:fillRect/>
          </a:stretch>
        </p:blipFill>
        <p:spPr bwMode="auto">
          <a:xfrm>
            <a:off x="2006600" y="2663825"/>
            <a:ext cx="5262563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4138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85738" y="171450"/>
            <a:ext cx="6797675" cy="2632075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A.  Electrical Synapses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much less common; like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gap junctions</a:t>
            </a:r>
            <a:endParaRPr lang="en-US">
              <a:solidFill>
                <a:srgbClr val="CC33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direct current flow - protein channels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rapid transmission</a:t>
            </a:r>
            <a:r>
              <a:rPr lang="en-US">
                <a:sym typeface="CommonBullets" pitchFamily="34" charset="2"/>
              </a:rPr>
              <a:t> (electrically-coupled)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neurons can be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synchronized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primarily embryonic, also eye movement; in non-nervous tissue, found in cardiac &amp; smooth muscle where can synchronize contractions</a:t>
            </a:r>
            <a:endParaRPr lang="en-US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60363" y="3246438"/>
            <a:ext cx="8404225" cy="3013075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lphaUcPeriod" startAt="2"/>
            </a:pPr>
            <a:r>
              <a:rPr lang="en-US" b="1" u="sng">
                <a:solidFill>
                  <a:srgbClr val="0066FF"/>
                </a:solidFill>
              </a:rPr>
              <a:t>Chemical Synapses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release and binding of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neurotransmitters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“Neurotransmitters . . .function to open or close ion channels that influence membrane permeability and, consequently, membrane potential.” (Marieb, /98)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2 parts:  (i) </a:t>
            </a:r>
            <a:r>
              <a:rPr lang="en-US" b="1">
                <a:sym typeface="CommonBullets" pitchFamily="34" charset="2"/>
              </a:rPr>
              <a:t>axonal terminal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(ii) </a:t>
            </a:r>
            <a:r>
              <a:rPr lang="en-US" b="1">
                <a:sym typeface="CommonBullets" pitchFamily="34" charset="2"/>
              </a:rPr>
              <a:t>receptor region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i="1">
                <a:sym typeface="CommonBullets" pitchFamily="34" charset="2"/>
              </a:rPr>
              <a:t>What events occur in the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synaptic cleft</a:t>
            </a: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(fluid-filled space of 30-50 nm)</a:t>
            </a:r>
            <a:r>
              <a:rPr lang="en-US" b="1" i="1">
                <a:sym typeface="CommonBullets" pitchFamily="34" charset="2"/>
              </a:rPr>
              <a:t>?</a:t>
            </a:r>
            <a:endParaRPr lang="en-US"/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Why is synaptic transmission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unidirectional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93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0" y="107950"/>
            <a:ext cx="9144000" cy="660241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2.2.4.2 illustrate and describe the main features of chemical synaptic transmission; briefly describe 3 ways in which chemical synaptic transmission can be terminated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 dirty="0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 dirty="0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 dirty="0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 dirty="0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 dirty="0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A50021"/>
                </a:solidFill>
              </a:rPr>
              <a:t>Mechanism of Synaptic Communication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990033"/>
                </a:solidFill>
              </a:rPr>
              <a:t>Initiation:</a:t>
            </a:r>
            <a:endParaRPr lang="en-US" dirty="0">
              <a:solidFill>
                <a:srgbClr val="990033"/>
              </a:solidFill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1.  </a:t>
            </a:r>
            <a:r>
              <a:rPr lang="en-US" b="1" dirty="0">
                <a:solidFill>
                  <a:srgbClr val="990033"/>
                </a:solidFill>
              </a:rPr>
              <a:t>Ca</a:t>
            </a:r>
            <a:r>
              <a:rPr lang="en-US" b="1" baseline="30000" dirty="0">
                <a:solidFill>
                  <a:srgbClr val="990033"/>
                </a:solidFill>
              </a:rPr>
              <a:t>++</a:t>
            </a:r>
            <a:r>
              <a:rPr lang="en-US" b="1" dirty="0">
                <a:solidFill>
                  <a:srgbClr val="990033"/>
                </a:solidFill>
              </a:rPr>
              <a:t> gates</a:t>
            </a:r>
            <a:r>
              <a:rPr lang="en-US" dirty="0"/>
              <a:t> open in presynaptic terminal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2.  </a:t>
            </a:r>
            <a:r>
              <a:rPr lang="en-US" b="1" dirty="0">
                <a:solidFill>
                  <a:srgbClr val="990033"/>
                </a:solidFill>
              </a:rPr>
              <a:t>Neurotransmitter</a:t>
            </a:r>
            <a:r>
              <a:rPr lang="en-US" dirty="0"/>
              <a:t> release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3.  </a:t>
            </a:r>
            <a:r>
              <a:rPr lang="en-US" b="1" dirty="0">
                <a:solidFill>
                  <a:srgbClr val="990033"/>
                </a:solidFill>
              </a:rPr>
              <a:t>Neurotransmitter</a:t>
            </a:r>
            <a:r>
              <a:rPr lang="en-US" dirty="0"/>
              <a:t> binds to postsynaptic receptors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4.  </a:t>
            </a:r>
            <a:r>
              <a:rPr lang="en-US" b="1" dirty="0">
                <a:solidFill>
                  <a:srgbClr val="990033"/>
                </a:solidFill>
              </a:rPr>
              <a:t>Ion channels</a:t>
            </a:r>
            <a:r>
              <a:rPr lang="en-US" dirty="0"/>
              <a:t> open in postsynaptic membranes</a:t>
            </a:r>
          </a:p>
          <a:p>
            <a:pPr marL="236538" indent="-236538"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>
                <a:solidFill>
                  <a:srgbClr val="A50021"/>
                </a:solidFill>
              </a:rPr>
              <a:t>NB: ~300 vesicles emptied/impulse - </a:t>
            </a:r>
            <a:r>
              <a:rPr lang="en-US" i="1" dirty="0">
                <a:solidFill>
                  <a:srgbClr val="A50021"/>
                </a:solidFill>
              </a:rPr>
              <a:t>So what happens when we have increased impulse frequency???</a:t>
            </a:r>
          </a:p>
        </p:txBody>
      </p:sp>
      <p:sp>
        <p:nvSpPr>
          <p:cNvPr id="61443" name="Text Box 4" descr="Newsprint"/>
          <p:cNvSpPr txBox="1">
            <a:spLocks noChangeArrowheads="1"/>
          </p:cNvSpPr>
          <p:nvPr/>
        </p:nvSpPr>
        <p:spPr bwMode="auto">
          <a:xfrm>
            <a:off x="7361238" y="6407150"/>
            <a:ext cx="14954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61444" name="Picture 5" descr="E:\Chapter_11\D_JPEG_Images_and_Tables\Labeled\figure_11_17_2_labeled.jpg"/>
          <p:cNvPicPr>
            <a:picLocks noChangeAspect="1" noChangeArrowheads="1"/>
          </p:cNvPicPr>
          <p:nvPr/>
        </p:nvPicPr>
        <p:blipFill>
          <a:blip r:embed="rId3" cstate="print"/>
          <a:srcRect l="2940" t="2744" r="2757" b="39211"/>
          <a:stretch>
            <a:fillRect/>
          </a:stretch>
        </p:blipFill>
        <p:spPr bwMode="auto">
          <a:xfrm>
            <a:off x="3478213" y="857250"/>
            <a:ext cx="560863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762000" y="1371600"/>
            <a:ext cx="7986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 smtClean="0">
                <a:solidFill>
                  <a:srgbClr val="FF0000"/>
                </a:solidFill>
              </a:rPr>
              <a:t>*</a:t>
            </a:r>
            <a:endParaRPr lang="en-US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46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4" descr="Newsprint"/>
          <p:cNvSpPr txBox="1">
            <a:spLocks noChangeArrowheads="1"/>
          </p:cNvSpPr>
          <p:nvPr/>
        </p:nvSpPr>
        <p:spPr bwMode="auto">
          <a:xfrm>
            <a:off x="7486650" y="6407150"/>
            <a:ext cx="13700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193675" y="309563"/>
            <a:ext cx="848201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Termination:</a:t>
            </a:r>
            <a:endParaRPr lang="en-US"/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options: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degradation</a:t>
            </a:r>
            <a:r>
              <a:rPr lang="en-US">
                <a:sym typeface="CommonBullets" pitchFamily="34" charset="2"/>
              </a:rPr>
              <a:t> by enzymes of postsynaptic membrane (acetylcholine)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reuptake</a:t>
            </a:r>
            <a:r>
              <a:rPr lang="en-US">
                <a:sym typeface="CommonBullets" pitchFamily="34" charset="2"/>
              </a:rPr>
              <a:t> by presynaptic terminal (norepinephrine)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diffusion</a:t>
            </a:r>
            <a:r>
              <a:rPr lang="en-US">
                <a:sym typeface="CommonBullets" pitchFamily="34" charset="2"/>
              </a:rPr>
              <a:t> away from synaptic site (nitric oxide)</a:t>
            </a:r>
            <a:endParaRPr lang="en-US"/>
          </a:p>
        </p:txBody>
      </p:sp>
      <p:pic>
        <p:nvPicPr>
          <p:cNvPr id="62468" name="Picture 6" descr="E:\Chapter_11\D_JPEG_Images_and_Tables\Labeled\figure_11_17_3_labeled.jpg"/>
          <p:cNvPicPr>
            <a:picLocks noChangeAspect="1" noChangeArrowheads="1"/>
          </p:cNvPicPr>
          <p:nvPr/>
        </p:nvPicPr>
        <p:blipFill>
          <a:blip r:embed="rId3" cstate="print"/>
          <a:srcRect l="3181" t="3378" r="3409" b="34291"/>
          <a:stretch>
            <a:fillRect/>
          </a:stretch>
        </p:blipFill>
        <p:spPr bwMode="auto">
          <a:xfrm>
            <a:off x="1281113" y="2149475"/>
            <a:ext cx="51419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3187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660400" y="766763"/>
            <a:ext cx="74882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1" i="1" u="sng">
                <a:solidFill>
                  <a:srgbClr val="990033"/>
                </a:solidFill>
                <a:sym typeface="CommonBullets" pitchFamily="34" charset="2"/>
              </a:rPr>
              <a:t>Synaptic Delay: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slowest (rate-limiting) step of neurotransmission -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Why??</a:t>
            </a:r>
            <a:endParaRPr lang="en-US"/>
          </a:p>
          <a:p>
            <a:pPr eaLnBrk="0" hangingPunct="0"/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time for NT release, diffusion &amp; receptor binding: </a:t>
            </a:r>
            <a:r>
              <a:rPr lang="en-US" u="sng">
                <a:sym typeface="CommonBullets" pitchFamily="34" charset="2"/>
              </a:rPr>
              <a:t>0.3-5 ms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81000" y="300038"/>
            <a:ext cx="36655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2.2.4.3  define synaptic delay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74625" y="2609850"/>
            <a:ext cx="8969375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800000"/>
                </a:solidFill>
              </a:rPr>
              <a:t>2.2.4.4  distinguish between EPSPs and IPSPs in terms of channels </a:t>
            </a:r>
            <a:r>
              <a:rPr lang="en-US" b="1" i="1" dirty="0" smtClean="0">
                <a:solidFill>
                  <a:srgbClr val="800000"/>
                </a:solidFill>
              </a:rPr>
              <a:t>opened </a:t>
            </a:r>
            <a:r>
              <a:rPr lang="en-US" b="1" i="1" dirty="0">
                <a:solidFill>
                  <a:srgbClr val="800000"/>
                </a:solidFill>
              </a:rPr>
              <a:t>and end results in terms of membrane potential/ease of 	generating an action potential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68275" y="3532188"/>
            <a:ext cx="875982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u="sng" dirty="0">
                <a:solidFill>
                  <a:srgbClr val="000099"/>
                </a:solidFill>
              </a:rPr>
              <a:t>Postsynaptic Potentials</a:t>
            </a:r>
          </a:p>
          <a:p>
            <a:pPr algn="ctr" eaLnBrk="0" hangingPunct="0"/>
            <a:r>
              <a:rPr lang="en-US" dirty="0">
                <a:sym typeface="CommonBullets" pitchFamily="34" charset="2"/>
              </a:rPr>
              <a:t>channels respond to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chemicals</a:t>
            </a:r>
            <a:r>
              <a:rPr lang="en-US" dirty="0">
                <a:sym typeface="CommonBullets" pitchFamily="34" charset="2"/>
              </a:rPr>
              <a:t> rather than changes in membrane potential</a:t>
            </a:r>
          </a:p>
          <a:p>
            <a:pPr algn="ctr" eaLnBrk="0" hangingPunct="0"/>
            <a:r>
              <a:rPr lang="en-US" dirty="0">
                <a:sym typeface="CommonBullets" pitchFamily="34" charset="2"/>
              </a:rPr>
              <a:t>channels mediate local changes in membrane potential: 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 dirty="0">
                <a:sym typeface="CommonBullets" pitchFamily="34" charset="2"/>
              </a:rPr>
              <a:t> per amount of NT</a:t>
            </a:r>
          </a:p>
          <a:p>
            <a:pPr eaLnBrk="0" hangingPunct="0"/>
            <a:endParaRPr lang="en-US" u="sng" dirty="0" smtClean="0">
              <a:sym typeface="CommonBullets" pitchFamily="34" charset="2"/>
            </a:endParaRPr>
          </a:p>
          <a:p>
            <a:pPr eaLnBrk="0" hangingPunct="0"/>
            <a:r>
              <a:rPr lang="en-US" u="sng" dirty="0" smtClean="0">
                <a:sym typeface="CommonBullets" pitchFamily="34" charset="2"/>
              </a:rPr>
              <a:t>2 </a:t>
            </a:r>
            <a:r>
              <a:rPr lang="en-US" u="sng" dirty="0">
                <a:sym typeface="CommonBullets" pitchFamily="34" charset="2"/>
              </a:rPr>
              <a:t>types of PSPs:</a:t>
            </a:r>
            <a:r>
              <a:rPr lang="en-US" dirty="0">
                <a:sym typeface="CommonBullets" pitchFamily="34" charset="2"/>
              </a:rPr>
              <a:t>   </a:t>
            </a:r>
          </a:p>
          <a:p>
            <a:pPr eaLnBrk="0" hangingPunct="0"/>
            <a:r>
              <a:rPr lang="en-US" dirty="0">
                <a:sym typeface="CommonBullets" pitchFamily="34" charset="2"/>
              </a:rPr>
              <a:t>	(</a:t>
            </a:r>
            <a:r>
              <a:rPr lang="en-US" dirty="0" err="1">
                <a:sym typeface="CommonBullets" pitchFamily="34" charset="2"/>
              </a:rPr>
              <a:t>i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i="1" dirty="0">
                <a:solidFill>
                  <a:srgbClr val="000099"/>
                </a:solidFill>
                <a:sym typeface="CommonBullets" pitchFamily="34" charset="2"/>
              </a:rPr>
              <a:t>excitatory postsynaptic potentials (EPSPs)</a:t>
            </a:r>
          </a:p>
          <a:p>
            <a:pPr eaLnBrk="0" hangingPunct="0"/>
            <a:r>
              <a:rPr lang="en-US" i="1" dirty="0">
                <a:solidFill>
                  <a:srgbClr val="000099"/>
                </a:solidFill>
                <a:sym typeface="CommonBullets" pitchFamily="34" charset="2"/>
              </a:rPr>
              <a:t>	</a:t>
            </a:r>
            <a:r>
              <a:rPr lang="en-US" dirty="0">
                <a:sym typeface="CommonBullets" pitchFamily="34" charset="2"/>
              </a:rPr>
              <a:t>(ii)  </a:t>
            </a:r>
            <a:r>
              <a:rPr lang="en-US" i="1" dirty="0">
                <a:solidFill>
                  <a:srgbClr val="000099"/>
                </a:solidFill>
                <a:sym typeface="CommonBullets" pitchFamily="34" charset="2"/>
              </a:rPr>
              <a:t>inhibitory postsynaptic potentials (IPSPs)</a:t>
            </a:r>
          </a:p>
        </p:txBody>
      </p:sp>
    </p:spTree>
    <p:extLst>
      <p:ext uri="{BB962C8B-B14F-4D97-AF65-F5344CB8AC3E}">
        <p14:creationId xmlns:p14="http://schemas.microsoft.com/office/powerpoint/2010/main" val="285439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0" y="85725"/>
            <a:ext cx="9144000" cy="18732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  <a:sym typeface="CommonBullets" pitchFamily="34" charset="2"/>
              </a:rPr>
              <a:t>EPSPs:</a:t>
            </a:r>
            <a:r>
              <a:rPr lang="en-US" i="1">
                <a:sym typeface="CommonBullets" pitchFamily="34" charset="2"/>
              </a:rPr>
              <a:t> 		     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</a:t>
            </a:r>
            <a:r>
              <a:rPr lang="en-US">
                <a:sym typeface="WP MathA" pitchFamily="2" charset="2"/>
              </a:rPr>
              <a:t> membrane depolarization; opens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one</a:t>
            </a:r>
            <a:r>
              <a:rPr lang="en-US">
                <a:sym typeface="CommonBullets" pitchFamily="34" charset="2"/>
              </a:rPr>
              <a:t> channel for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endParaRPr lang="en-US" u="sng">
              <a:solidFill>
                <a:srgbClr val="000099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electrochemical gradient for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steeper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than for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 what is end result??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what is generated is NOT an AP; only axonal membranes can generate APs!!; get local, graded depolarizations called EPSPs; if strong enough to reach axon hillock, then get AP</a:t>
            </a:r>
          </a:p>
        </p:txBody>
      </p:sp>
      <p:pic>
        <p:nvPicPr>
          <p:cNvPr id="64515" name="Picture 3" descr="11_19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475" t="5942" r="3825" b="10219"/>
          <a:stretch>
            <a:fillRect/>
          </a:stretch>
        </p:blipFill>
        <p:spPr bwMode="auto">
          <a:xfrm>
            <a:off x="1946275" y="3560763"/>
            <a:ext cx="71120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33400" y="5045075"/>
            <a:ext cx="125412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11.18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57175" y="2017713"/>
            <a:ext cx="8621713" cy="14732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</a:rPr>
              <a:t>IPSPs:</a:t>
            </a:r>
            <a:endParaRPr lang="en-US" b="1"/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membrane hyperpolarization by inc. permeability to K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or Cl</a:t>
            </a:r>
            <a:r>
              <a:rPr lang="en-US" baseline="30000">
                <a:sym typeface="WP MathA" pitchFamily="2" charset="2"/>
              </a:rPr>
              <a:t>-</a:t>
            </a:r>
            <a:endParaRPr lang="en-US">
              <a:sym typeface="WP MathA" pitchFamily="2" charset="2"/>
            </a:endParaRP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the end result in terms of membrane potential?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end result in terms of ease of generating an AP?</a:t>
            </a:r>
            <a:endParaRPr lang="en-US" b="1" i="1" u="sng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53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</a:rPr>
              <a:t>2.2.4.5  define (in terms of EPSPs &amp; IPSPs): temporal summation, spatial summation; justify the role of the axon hillock as the neural integrator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411163" y="568325"/>
            <a:ext cx="7512050" cy="1863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FF"/>
                </a:solidFill>
              </a:rPr>
              <a:t>C1.  Summation by Postsynaptic Neuron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single</a:t>
            </a:r>
            <a:r>
              <a:rPr lang="en-US">
                <a:sym typeface="CommonBullets" pitchFamily="34" charset="2"/>
              </a:rPr>
              <a:t> EPSP cannot generate an AP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summation (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EPSPs </a:t>
            </a:r>
            <a:r>
              <a:rPr lang="en-US">
                <a:sym typeface="CommonBullets" pitchFamily="34" charset="2"/>
              </a:rPr>
              <a:t>&amp;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 IPSPs)</a:t>
            </a:r>
            <a:r>
              <a:rPr lang="en-US">
                <a:sym typeface="CommonBullets" pitchFamily="34" charset="2"/>
              </a:rPr>
              <a:t>:</a:t>
            </a:r>
            <a:endParaRPr lang="en-US" b="1">
              <a:solidFill>
                <a:srgbClr val="0066CC"/>
              </a:solidFill>
              <a:sym typeface="CommonBullets" pitchFamily="34" charset="2"/>
            </a:endParaRP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	   (i)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temporal:  	  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(ii)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spatial:</a:t>
            </a: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axon hillock =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neural integrator 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(numerous EPSPs &amp; IPSPs)</a:t>
            </a:r>
            <a:endParaRPr lang="en-US" b="1">
              <a:sym typeface="CommonBullets" pitchFamily="34" charset="2"/>
            </a:endParaRP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most </a:t>
            </a: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effective</a:t>
            </a:r>
            <a:r>
              <a:rPr lang="en-US">
                <a:sym typeface="CommonBullets" pitchFamily="34" charset="2"/>
              </a:rPr>
              <a:t> synapses:closest to axon hillock – </a:t>
            </a:r>
            <a:r>
              <a:rPr lang="en-US" i="1">
                <a:solidFill>
                  <a:srgbClr val="0066FF"/>
                </a:solidFill>
                <a:sym typeface="CommonBullets" pitchFamily="34" charset="2"/>
              </a:rPr>
              <a:t>why??</a:t>
            </a:r>
            <a:endParaRPr lang="en-US" i="1" u="sng">
              <a:solidFill>
                <a:srgbClr val="0066FF"/>
              </a:solidFill>
            </a:endParaRPr>
          </a:p>
        </p:txBody>
      </p:sp>
      <p:pic>
        <p:nvPicPr>
          <p:cNvPr id="65540" name="Picture 6" descr="E:\Chapter_11\B_JPEG_Images_and_Tables\a_labeled\figure_11_19_labeled.jpg"/>
          <p:cNvPicPr>
            <a:picLocks noChangeAspect="1" noChangeArrowheads="1"/>
          </p:cNvPicPr>
          <p:nvPr/>
        </p:nvPicPr>
        <p:blipFill>
          <a:blip r:embed="rId2" cstate="print"/>
          <a:srcRect l="1463" t="2515" r="3528" b="19592"/>
          <a:stretch>
            <a:fillRect/>
          </a:stretch>
        </p:blipFill>
        <p:spPr bwMode="auto">
          <a:xfrm>
            <a:off x="211138" y="2544763"/>
            <a:ext cx="8821737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7793038" y="2190750"/>
            <a:ext cx="1273175" cy="366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11.19</a:t>
            </a:r>
          </a:p>
        </p:txBody>
      </p:sp>
    </p:spTree>
    <p:extLst>
      <p:ext uri="{BB962C8B-B14F-4D97-AF65-F5344CB8AC3E}">
        <p14:creationId xmlns:p14="http://schemas.microsoft.com/office/powerpoint/2010/main" val="273984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381000"/>
            <a:ext cx="594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https://www.youtube.com/watch?v=bcnf3ZRl5ug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866900"/>
            <a:ext cx="79629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 human brain has a huge number of synapses. Each of the 10</a:t>
            </a:r>
            <a:r>
              <a:rPr lang="en-US" sz="2800" baseline="30000" dirty="0"/>
              <a:t>11</a:t>
            </a:r>
            <a:r>
              <a:rPr lang="en-US" sz="2800" dirty="0"/>
              <a:t> (</a:t>
            </a:r>
            <a:r>
              <a:rPr lang="en-US" sz="2800" b="1" dirty="0"/>
              <a:t>one hundred billion</a:t>
            </a:r>
            <a:r>
              <a:rPr lang="en-US" sz="2800" dirty="0"/>
              <a:t>) neurons has on average 7,000 synaptic connections to other neurons. It has been estimated that the brain of a three-year-old child has about 10</a:t>
            </a:r>
            <a:r>
              <a:rPr lang="en-US" sz="2800" baseline="30000" dirty="0"/>
              <a:t>15</a:t>
            </a:r>
            <a:r>
              <a:rPr lang="en-US" sz="2800" dirty="0"/>
              <a:t> synapses (1 quadrillion</a:t>
            </a:r>
            <a:r>
              <a:rPr lang="en-US" sz="2800" dirty="0" smtClean="0"/>
              <a:t>)</a:t>
            </a:r>
          </a:p>
          <a:p>
            <a:endParaRPr lang="en-US" sz="2800" dirty="0"/>
          </a:p>
          <a:p>
            <a:r>
              <a:rPr lang="en-US" sz="2800" dirty="0" smtClean="0"/>
              <a:t>Connections are constantly evolving, in a toddler</a:t>
            </a:r>
          </a:p>
          <a:p>
            <a:r>
              <a:rPr lang="en-US" sz="2800" dirty="0" smtClean="0"/>
              <a:t>at the rate of 700 per second.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238159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133600"/>
            <a:ext cx="7772400" cy="1470025"/>
          </a:xfrm>
        </p:spPr>
        <p:txBody>
          <a:bodyPr/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 dirty="0" smtClean="0"/>
              <a:t>ANP 1105C Review Sept 30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1600" b="1" dirty="0">
                <a:solidFill>
                  <a:srgbClr val="006600"/>
                </a:solidFill>
                <a:latin typeface="Arial" pitchFamily="34" charset="0"/>
              </a:rPr>
              <a:t>2.3.1 Describe the microscopic structure of skeletal muscle fibers and explain the cellular mechanisms of excitation-contraction (pp. 279-288)</a:t>
            </a:r>
            <a:br>
              <a:rPr lang="en-US" sz="1600" b="1" dirty="0">
                <a:solidFill>
                  <a:srgbClr val="006600"/>
                </a:solidFill>
                <a:latin typeface="Arial" pitchFamily="34" charset="0"/>
              </a:rPr>
            </a:br>
            <a:r>
              <a:rPr lang="en-US" sz="1600" b="1" dirty="0">
                <a:solidFill>
                  <a:srgbClr val="006600"/>
                </a:solidFill>
                <a:latin typeface="Arial" pitchFamily="34" charset="0"/>
              </a:rPr>
              <a:t>2.3.2  Describe the neuromuscular junction (pp. 288-295)</a:t>
            </a:r>
            <a:r>
              <a:rPr lang="en-US" b="1" dirty="0">
                <a:solidFill>
                  <a:srgbClr val="006600"/>
                </a:solidFill>
                <a:latin typeface="Arial" pitchFamily="34" charset="0"/>
              </a:rPr>
              <a:t/>
            </a:r>
            <a:br>
              <a:rPr lang="en-US" b="1" dirty="0">
                <a:solidFill>
                  <a:srgbClr val="006600"/>
                </a:solidFill>
                <a:latin typeface="Arial" pitchFamily="34" charset="0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6798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 descr="Newsprint"/>
          <p:cNvSpPr txBox="1">
            <a:spLocks noChangeArrowheads="1"/>
          </p:cNvSpPr>
          <p:nvPr/>
        </p:nvSpPr>
        <p:spPr bwMode="auto">
          <a:xfrm>
            <a:off x="152400" y="1143000"/>
            <a:ext cx="8915400" cy="25654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6600CC"/>
                </a:solidFill>
                <a:latin typeface="Arial" pitchFamily="34" charset="0"/>
              </a:rPr>
              <a:t>Muscle Functions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1.  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Generate movement: 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locomotion, manipulation, blood flow &amp; pressure, 				respiration, propelling of food, urine, etc..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2.  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Maintain posture: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	constantly working against 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gravity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3.  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Joint stabilization:	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eg: shoulders, knees when moving parts of skeleton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4.  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Generation of heat: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	 maintenance of body temperature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			esp: 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skeletal muscle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(at least 40% of body mass)</a:t>
            </a:r>
            <a:endParaRPr lang="en-US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077" name="Text Box 5" descr="Newsprint"/>
          <p:cNvSpPr txBox="1">
            <a:spLocks noChangeArrowheads="1"/>
          </p:cNvSpPr>
          <p:nvPr/>
        </p:nvSpPr>
        <p:spPr bwMode="auto">
          <a:xfrm>
            <a:off x="228600" y="3886200"/>
            <a:ext cx="8686800" cy="26066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6600CC"/>
                </a:solidFill>
                <a:latin typeface="Arial" pitchFamily="34" charset="0"/>
              </a:rPr>
              <a:t>Functional Characteristics of Muscle</a:t>
            </a:r>
            <a:endParaRPr lang="en-US" b="1">
              <a:solidFill>
                <a:srgbClr val="6600CC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1.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 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Excitability (Irritability):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 “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ability to receive and respond to a stimulus”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	</a:t>
            </a:r>
            <a:r>
              <a:rPr lang="en-US" b="1">
                <a:solidFill>
                  <a:srgbClr val="6600CC"/>
                </a:solidFill>
                <a:latin typeface="Arial" pitchFamily="34" charset="0"/>
              </a:rPr>
              <a:t>stimulus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usually a chemical (NT, hormone,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 pH)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	</a:t>
            </a:r>
            <a:r>
              <a:rPr lang="en-US" b="1">
                <a:solidFill>
                  <a:srgbClr val="6600CC"/>
                </a:solidFill>
                <a:latin typeface="Arial" pitchFamily="34" charset="0"/>
                <a:sym typeface="WP MathA" pitchFamily="2" charset="2"/>
              </a:rPr>
              <a:t>response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 = AP along sarcolemma + muscle </a:t>
            </a:r>
            <a:r>
              <a:rPr lang="en-US" b="1">
                <a:solidFill>
                  <a:srgbClr val="6600CC"/>
                </a:solidFill>
                <a:latin typeface="Arial" pitchFamily="34" charset="0"/>
                <a:sym typeface="WP MathA" pitchFamily="2" charset="2"/>
              </a:rPr>
              <a:t>contraction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b="1">
                <a:solidFill>
                  <a:srgbClr val="6600CC"/>
                </a:solidFill>
                <a:latin typeface="Arial" pitchFamily="34" charset="0"/>
                <a:sym typeface="WP MathA" pitchFamily="2" charset="2"/>
              </a:rPr>
              <a:t>Contractility:</a:t>
            </a:r>
            <a:r>
              <a:rPr lang="en-US">
                <a:solidFill>
                  <a:srgbClr val="6600CC"/>
                </a:solidFill>
                <a:latin typeface="Arial" pitchFamily="34" charset="0"/>
                <a:sym typeface="WP MathA" pitchFamily="2" charset="2"/>
              </a:rPr>
              <a:t>  </a:t>
            </a:r>
            <a:r>
              <a:rPr lang="en-US" i="1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“ability to shorten forcibly when adequately stimulated”</a:t>
            </a:r>
            <a:endParaRPr lang="en-US">
              <a:solidFill>
                <a:srgbClr val="000000"/>
              </a:solidFill>
              <a:latin typeface="Arial" pitchFamily="34" charset="0"/>
              <a:sym typeface="WP MathA" pitchFamily="2" charset="2"/>
            </a:endParaRP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eriod" startAt="2"/>
            </a:pPr>
            <a:r>
              <a:rPr lang="en-US" b="1">
                <a:solidFill>
                  <a:srgbClr val="6600CC"/>
                </a:solidFill>
                <a:latin typeface="Arial" pitchFamily="34" charset="0"/>
                <a:sym typeface="WP MathA" pitchFamily="2" charset="2"/>
              </a:rPr>
              <a:t>Extensibility: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  </a:t>
            </a:r>
            <a:r>
              <a:rPr lang="en-US" i="1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“ability to be stretched or extended” 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6600CC"/>
                </a:solidFill>
                <a:latin typeface="Arial" pitchFamily="34" charset="0"/>
                <a:sym typeface="WP MathA" pitchFamily="2" charset="2"/>
              </a:rPr>
              <a:t>4.	Elasticity: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	</a:t>
            </a:r>
            <a:r>
              <a:rPr lang="en-US" i="1">
                <a:solidFill>
                  <a:srgbClr val="000000"/>
                </a:solidFill>
                <a:latin typeface="Arial" pitchFamily="34" charset="0"/>
                <a:sym typeface="WP MathA" pitchFamily="2" charset="2"/>
              </a:rPr>
              <a:t>“ability to resume resting length after being stretched”</a:t>
            </a:r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079" name="Rectangle 7" descr="Newsprint"/>
          <p:cNvSpPr>
            <a:spLocks noChangeArrowheads="1"/>
          </p:cNvSpPr>
          <p:nvPr/>
        </p:nvSpPr>
        <p:spPr bwMode="auto">
          <a:xfrm>
            <a:off x="228600" y="228600"/>
            <a:ext cx="8686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b="1" i="1" dirty="0">
                <a:solidFill>
                  <a:srgbClr val="66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2.3.1.2  </a:t>
            </a:r>
            <a:r>
              <a:rPr lang="en-US" b="1" i="1" dirty="0" smtClean="0">
                <a:solidFill>
                  <a:srgbClr val="66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</a:rPr>
              <a:t> </a:t>
            </a:r>
            <a:endParaRPr lang="en-CA" b="1" i="1" dirty="0">
              <a:solidFill>
                <a:srgbClr val="66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6149" name="Text Box 8" descr="Newsprint"/>
          <p:cNvSpPr txBox="1">
            <a:spLocks noChangeArrowheads="1"/>
          </p:cNvSpPr>
          <p:nvPr/>
        </p:nvSpPr>
        <p:spPr bwMode="auto">
          <a:xfrm>
            <a:off x="7546975" y="6477000"/>
            <a:ext cx="13684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46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057" descr="E:\Chapter_09\B_JPEG_Images_and_Tables\a_labeled\figure_09_01a_labeled.jpg"/>
          <p:cNvPicPr>
            <a:picLocks noChangeAspect="1" noChangeArrowheads="1"/>
          </p:cNvPicPr>
          <p:nvPr/>
        </p:nvPicPr>
        <p:blipFill>
          <a:blip r:embed="rId2" cstate="print"/>
          <a:srcRect l="1807" t="2950" r="1506" b="11089"/>
          <a:stretch>
            <a:fillRect/>
          </a:stretch>
        </p:blipFill>
        <p:spPr bwMode="auto">
          <a:xfrm>
            <a:off x="88900" y="1803400"/>
            <a:ext cx="8548688" cy="499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8"/>
          <p:cNvSpPr txBox="1">
            <a:spLocks noChangeArrowheads="1"/>
          </p:cNvSpPr>
          <p:nvPr/>
        </p:nvSpPr>
        <p:spPr bwMode="auto">
          <a:xfrm>
            <a:off x="2743200" y="0"/>
            <a:ext cx="6400800" cy="18002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each muscle fiber (cell) consists of parallel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myofibrils</a:t>
            </a:r>
            <a:endParaRPr lang="en-US" dirty="0">
              <a:solidFill>
                <a:srgbClr val="000000"/>
              </a:solidFill>
              <a:latin typeface="Arial" pitchFamily="34" charset="0"/>
              <a:sym typeface="CommonBullets" pitchFamily="34" charset="2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~80% of cell volume (100s to 1000s per cell)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myofilaments</a:t>
            </a:r>
            <a:r>
              <a:rPr lang="en-US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(actin, myosin, etc.) arranged in a pattern, forming end-to-end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sarcomeres</a:t>
            </a:r>
            <a:endParaRPr lang="en-US" u="sng" dirty="0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i="1" dirty="0" smtClean="0">
                <a:solidFill>
                  <a:srgbClr val="990033"/>
                </a:solidFill>
                <a:latin typeface="Arial" pitchFamily="34" charset="0"/>
              </a:rPr>
              <a:t> </a:t>
            </a:r>
            <a:endParaRPr lang="en-US" u="sng" dirty="0">
              <a:solidFill>
                <a:srgbClr val="990033"/>
              </a:solidFill>
              <a:latin typeface="Arial" pitchFamily="34" charset="0"/>
            </a:endParaRPr>
          </a:p>
        </p:txBody>
      </p:sp>
      <p:sp>
        <p:nvSpPr>
          <p:cNvPr id="8196" name="Rectangle 12"/>
          <p:cNvSpPr>
            <a:spLocks noChangeArrowheads="1"/>
          </p:cNvSpPr>
          <p:nvPr/>
        </p:nvSpPr>
        <p:spPr bwMode="auto">
          <a:xfrm>
            <a:off x="647700" y="296863"/>
            <a:ext cx="1636713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2400" b="1" u="sng">
                <a:solidFill>
                  <a:srgbClr val="990033"/>
                </a:solidFill>
                <a:latin typeface="Arial" pitchFamily="34" charset="0"/>
              </a:rPr>
              <a:t>Myofibrils</a:t>
            </a:r>
          </a:p>
        </p:txBody>
      </p:sp>
      <p:sp>
        <p:nvSpPr>
          <p:cNvPr id="8197" name="Text Box 3"/>
          <p:cNvSpPr txBox="1">
            <a:spLocks noChangeArrowheads="1"/>
          </p:cNvSpPr>
          <p:nvPr/>
        </p:nvSpPr>
        <p:spPr bwMode="auto">
          <a:xfrm>
            <a:off x="3954463" y="2720975"/>
            <a:ext cx="1327150" cy="368300"/>
          </a:xfrm>
          <a:prstGeom prst="rect">
            <a:avLst/>
          </a:prstGeom>
          <a:solidFill>
            <a:schemeClr val="bg1"/>
          </a:solidFill>
          <a:ln w="9525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Figure 9.1</a:t>
            </a:r>
          </a:p>
        </p:txBody>
      </p:sp>
    </p:spTree>
    <p:extLst>
      <p:ext uri="{BB962C8B-B14F-4D97-AF65-F5344CB8AC3E}">
        <p14:creationId xmlns:p14="http://schemas.microsoft.com/office/powerpoint/2010/main" val="1081195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20638" y="139700"/>
            <a:ext cx="3886200" cy="652938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990033"/>
                </a:solidFill>
                <a:latin typeface="Arial" pitchFamily="34" charset="0"/>
              </a:rPr>
              <a:t>Myofibrils (cont)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sarcomeres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extend from one Z disc to the next Z; sarcomeres give this muscle type the name</a:t>
            </a:r>
            <a:r>
              <a:rPr lang="en-US" b="1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 “striated muscle”</a:t>
            </a:r>
            <a:endParaRPr lang="en-US">
              <a:solidFill>
                <a:srgbClr val="000000"/>
              </a:solidFill>
              <a:latin typeface="Arial" pitchFamily="34" charset="0"/>
              <a:sym typeface="CommonBullets" pitchFamily="34" charset="2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myofilaments:</a:t>
            </a:r>
            <a:endParaRPr lang="en-US" b="1">
              <a:solidFill>
                <a:srgbClr val="99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actin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: = </a:t>
            </a: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thin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filaments - across </a:t>
            </a: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I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band &amp; partly into </a:t>
            </a: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A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band</a:t>
            </a:r>
            <a:endParaRPr lang="en-US" u="sng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myosin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: = </a:t>
            </a: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thick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filaments - entire width of </a:t>
            </a: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A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band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00"/>
                </a:solidFill>
                <a:latin typeface="Arial" pitchFamily="34" charset="0"/>
              </a:rPr>
              <a:t>zones &amp; lines:</a:t>
            </a:r>
            <a:endParaRPr lang="en-US" b="1">
              <a:solidFill>
                <a:srgbClr val="99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Z disc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= anchors  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thin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filaments &amp; connects all myofibrils of a cell (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nebulin, connectin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H zone: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 area with 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no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thin filaments </a:t>
            </a:r>
            <a:r>
              <a:rPr lang="en-US" i="1">
                <a:solidFill>
                  <a:srgbClr val="990000"/>
                </a:solidFill>
                <a:latin typeface="Arial" pitchFamily="34" charset="0"/>
              </a:rPr>
              <a:t>(relaxed muscle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  <a:latin typeface="Arial" pitchFamily="34" charset="0"/>
              </a:rPr>
              <a:t>M line: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fine strands connecting adjacent thick filaments (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desmin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</a:t>
            </a:r>
            <a:endParaRPr lang="en-US" b="1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800975" y="6484938"/>
            <a:ext cx="1298575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990000"/>
                </a:solidFill>
                <a:latin typeface="Arial" pitchFamily="34" charset="0"/>
              </a:rPr>
              <a:t>Figure 9.2</a:t>
            </a:r>
          </a:p>
        </p:txBody>
      </p:sp>
      <p:pic>
        <p:nvPicPr>
          <p:cNvPr id="9220" name="Picture 6" descr="E:\Chapter_09\B_JPEG_Images_and_Tables\a_labeled\figure_09_02b_labeled.jpg"/>
          <p:cNvPicPr>
            <a:picLocks noChangeAspect="1" noChangeArrowheads="1"/>
          </p:cNvPicPr>
          <p:nvPr/>
        </p:nvPicPr>
        <p:blipFill>
          <a:blip r:embed="rId2" cstate="print"/>
          <a:srcRect l="1979" t="2824" r="1463" b="22209"/>
          <a:stretch>
            <a:fillRect/>
          </a:stretch>
        </p:blipFill>
        <p:spPr bwMode="auto">
          <a:xfrm>
            <a:off x="3933825" y="88900"/>
            <a:ext cx="5121275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E:\Chapter_09\B_JPEG_Images_and_Tables\a_labeled\figure_09_02c_labeled.jpg"/>
          <p:cNvPicPr>
            <a:picLocks noChangeAspect="1" noChangeArrowheads="1"/>
          </p:cNvPicPr>
          <p:nvPr/>
        </p:nvPicPr>
        <p:blipFill>
          <a:blip r:embed="rId3" cstate="print"/>
          <a:srcRect l="1721" t="2869" r="1721" b="29607"/>
          <a:stretch>
            <a:fillRect/>
          </a:stretch>
        </p:blipFill>
        <p:spPr bwMode="auto">
          <a:xfrm>
            <a:off x="3941763" y="2687638"/>
            <a:ext cx="5083175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8" descr="E:\Chapter_09\B_JPEG_Images_and_Tables\a_labeled\figure_09_02d_labeled.jpg"/>
          <p:cNvPicPr>
            <a:picLocks noChangeAspect="1" noChangeArrowheads="1"/>
          </p:cNvPicPr>
          <p:nvPr/>
        </p:nvPicPr>
        <p:blipFill>
          <a:blip r:embed="rId4" cstate="print"/>
          <a:srcRect l="2657" t="3471" r="1721" b="25896"/>
          <a:stretch>
            <a:fillRect/>
          </a:stretch>
        </p:blipFill>
        <p:spPr bwMode="auto">
          <a:xfrm>
            <a:off x="3767138" y="4594225"/>
            <a:ext cx="5299075" cy="188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7426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5" descr="Newsprint"/>
          <p:cNvSpPr txBox="1">
            <a:spLocks noChangeArrowheads="1"/>
          </p:cNvSpPr>
          <p:nvPr/>
        </p:nvSpPr>
        <p:spPr bwMode="auto">
          <a:xfrm>
            <a:off x="77788" y="1408113"/>
            <a:ext cx="3981450" cy="4401205"/>
          </a:xfrm>
          <a:prstGeom prst="rect">
            <a:avLst/>
          </a:prstGeom>
          <a:blipFill dpi="0" rotWithShape="1">
            <a:blip r:embed="rId2" cstate="print">
              <a:alphaModFix amt="12000"/>
            </a:blip>
            <a:srcRect/>
            <a:tile tx="0" ty="0" sx="100000" sy="100000" flip="none" algn="tl"/>
          </a:blipFill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u="sng" dirty="0">
                <a:solidFill>
                  <a:srgbClr val="990033"/>
                </a:solidFill>
                <a:latin typeface="Arial" pitchFamily="34" charset="0"/>
              </a:rPr>
              <a:t>Thick (</a:t>
            </a:r>
            <a:r>
              <a:rPr lang="en-US" b="1" u="sng" dirty="0">
                <a:solidFill>
                  <a:srgbClr val="990033"/>
                </a:solidFill>
                <a:latin typeface="Arial" pitchFamily="34" charset="0"/>
              </a:rPr>
              <a:t>myosin</a:t>
            </a:r>
            <a:r>
              <a:rPr lang="en-US" u="sng" dirty="0">
                <a:solidFill>
                  <a:srgbClr val="990033"/>
                </a:solidFill>
                <a:latin typeface="Arial" pitchFamily="34" charset="0"/>
              </a:rPr>
              <a:t>) filaments (16 nm)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rod-like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tail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(2 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heavy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chains) + 2 globular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heads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(ends of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heavy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chains + 2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light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chains =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cross bridges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cross bridges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are the business ends of the thick filaments 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–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dirty="0" smtClean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each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thick filament = ~200 </a:t>
            </a:r>
            <a:r>
              <a:rPr lang="en-US" b="1" dirty="0" err="1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myosins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; arrayed so central part smooth &amp; each end studded with many myosin heads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myosin heads contain </a:t>
            </a:r>
            <a:r>
              <a:rPr lang="en-US" b="1" dirty="0">
                <a:solidFill>
                  <a:srgbClr val="990000"/>
                </a:solidFill>
                <a:latin typeface="Arial" pitchFamily="34" charset="0"/>
                <a:sym typeface="CommonBullets" pitchFamily="34" charset="2"/>
              </a:rPr>
              <a:t>ATPase</a:t>
            </a:r>
            <a:endParaRPr lang="en-US" u="sng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6840538" y="6016625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292929"/>
                </a:solidFill>
                <a:latin typeface="Arial" pitchFamily="34" charset="0"/>
              </a:rPr>
              <a:t>   Fig. 9.3</a:t>
            </a:r>
          </a:p>
        </p:txBody>
      </p:sp>
      <p:sp>
        <p:nvSpPr>
          <p:cNvPr id="11268" name="Text Box 8" descr="Newsprint"/>
          <p:cNvSpPr txBox="1">
            <a:spLocks noChangeArrowheads="1"/>
          </p:cNvSpPr>
          <p:nvPr/>
        </p:nvSpPr>
        <p:spPr bwMode="auto">
          <a:xfrm>
            <a:off x="1101725" y="6477000"/>
            <a:ext cx="133667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11269" name="Picture 2" descr="E:\Chapter_09\B_JPEG_Images_and_Tables\a_labeled\figure_09_03_2_labeled.jpg"/>
          <p:cNvPicPr>
            <a:picLocks noChangeAspect="1" noChangeArrowheads="1"/>
          </p:cNvPicPr>
          <p:nvPr/>
        </p:nvPicPr>
        <p:blipFill>
          <a:blip r:embed="rId3" cstate="print"/>
          <a:srcRect l="11284" t="20697" r="18217" b="6325"/>
          <a:stretch>
            <a:fillRect/>
          </a:stretch>
        </p:blipFill>
        <p:spPr bwMode="auto">
          <a:xfrm>
            <a:off x="4098925" y="1376363"/>
            <a:ext cx="4868863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Rectangle 9"/>
          <p:cNvSpPr>
            <a:spLocks noChangeArrowheads="1"/>
          </p:cNvSpPr>
          <p:nvPr/>
        </p:nvSpPr>
        <p:spPr bwMode="auto">
          <a:xfrm>
            <a:off x="419100" y="354013"/>
            <a:ext cx="83613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400" b="1" u="sng">
                <a:solidFill>
                  <a:srgbClr val="990033"/>
                </a:solidFill>
                <a:latin typeface="Arial" pitchFamily="34" charset="0"/>
              </a:rPr>
              <a:t>Ultrastructure &amp; Molecular Composition of Myofilaments</a:t>
            </a:r>
          </a:p>
        </p:txBody>
      </p:sp>
    </p:spTree>
    <p:extLst>
      <p:ext uri="{BB962C8B-B14F-4D97-AF65-F5344CB8AC3E}">
        <p14:creationId xmlns:p14="http://schemas.microsoft.com/office/powerpoint/2010/main" val="90077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5" descr="Blue tissue paper"/>
          <p:cNvSpPr txBox="1">
            <a:spLocks noChangeArrowheads="1"/>
          </p:cNvSpPr>
          <p:nvPr/>
        </p:nvSpPr>
        <p:spPr bwMode="auto">
          <a:xfrm>
            <a:off x="142875" y="1185863"/>
            <a:ext cx="4143375" cy="408644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u="sng" dirty="0">
                <a:solidFill>
                  <a:srgbClr val="333399"/>
                </a:solidFill>
                <a:latin typeface="Arial" pitchFamily="34" charset="0"/>
              </a:rPr>
              <a:t>Thin filaments (7-8 nm)</a:t>
            </a:r>
            <a:endParaRPr lang="en-US" dirty="0">
              <a:solidFill>
                <a:srgbClr val="333399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binding sites for myosin [</a:t>
            </a:r>
            <a:r>
              <a:rPr lang="en-US" dirty="0" err="1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crossbridges</a:t>
            </a:r>
            <a:r>
              <a:rPr lang="en-US" dirty="0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]</a:t>
            </a:r>
            <a:endParaRPr lang="en-US" dirty="0">
              <a:solidFill>
                <a:srgbClr val="000000"/>
              </a:solidFill>
              <a:latin typeface="Arial" pitchFamily="34" charset="0"/>
              <a:sym typeface="CommonBullets" pitchFamily="34" charset="2"/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strands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are </a:t>
            </a:r>
            <a:r>
              <a:rPr lang="en-US" dirty="0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F-actin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; 2 strands wound as a helix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What do “G” and “F” stand for?</a:t>
            </a:r>
            <a:endParaRPr lang="en-US" dirty="0">
              <a:solidFill>
                <a:srgbClr val="3366CC"/>
              </a:solidFill>
              <a:latin typeface="Arial" pitchFamily="34" charset="0"/>
              <a:sym typeface="CommonBullets" pitchFamily="34" charset="2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 u="sng" dirty="0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Additional Components:</a:t>
            </a:r>
            <a:endParaRPr lang="en-US" dirty="0">
              <a:solidFill>
                <a:srgbClr val="000000"/>
              </a:solidFill>
              <a:latin typeface="Arial" pitchFamily="34" charset="0"/>
              <a:sym typeface="CommonBullets" pitchFamily="34" charset="2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Tropomyosin: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 2 strands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WP IconicSymbolsA" pitchFamily="2" charset="2"/>
              </a:rPr>
              <a:t>●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stiffen filament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cs typeface="Arial" pitchFamily="34" charset="0"/>
                <a:sym typeface="CommonBullets" pitchFamily="34" charset="2"/>
              </a:rPr>
              <a:t>●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blocks </a:t>
            </a:r>
            <a:r>
              <a:rPr lang="en-US" dirty="0" err="1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crossbridge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binding</a:t>
            </a:r>
            <a:endParaRPr lang="en-US" dirty="0">
              <a:solidFill>
                <a:srgbClr val="3366CC"/>
              </a:solidFill>
              <a:latin typeface="Arial" pitchFamily="34" charset="0"/>
              <a:sym typeface="CommonBullets" pitchFamily="34" charset="2"/>
            </a:endParaRP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3366CC"/>
                </a:solidFill>
                <a:latin typeface="Arial" pitchFamily="34" charset="0"/>
                <a:sym typeface="CommonBullets" pitchFamily="34" charset="2"/>
              </a:rPr>
              <a:t> </a:t>
            </a:r>
            <a:endParaRPr lang="en-US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2291" name="Text Box 8" descr="Newsprint"/>
          <p:cNvSpPr txBox="1">
            <a:spLocks noChangeArrowheads="1"/>
          </p:cNvSpPr>
          <p:nvPr/>
        </p:nvSpPr>
        <p:spPr bwMode="auto">
          <a:xfrm>
            <a:off x="7491413" y="6492875"/>
            <a:ext cx="1363662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12292" name="Picture 1037" descr="E:\Chapter_09\B_JPEG_Images_and_Tables\a_labeled\figure_09_03_3_labeled.jpg"/>
          <p:cNvPicPr>
            <a:picLocks noChangeAspect="1" noChangeArrowheads="1"/>
          </p:cNvPicPr>
          <p:nvPr/>
        </p:nvPicPr>
        <p:blipFill>
          <a:blip r:embed="rId3" cstate="print"/>
          <a:srcRect l="11604" t="21730" r="11319" b="7014"/>
          <a:stretch>
            <a:fillRect/>
          </a:stretch>
        </p:blipFill>
        <p:spPr bwMode="auto">
          <a:xfrm>
            <a:off x="3976688" y="727075"/>
            <a:ext cx="51117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9"/>
          <p:cNvSpPr>
            <a:spLocks noChangeArrowheads="1"/>
          </p:cNvSpPr>
          <p:nvPr/>
        </p:nvSpPr>
        <p:spPr bwMode="auto">
          <a:xfrm>
            <a:off x="88900" y="22225"/>
            <a:ext cx="8966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i="1" dirty="0" smtClean="0">
                <a:solidFill>
                  <a:srgbClr val="333399"/>
                </a:solidFill>
                <a:latin typeface="Arial" pitchFamily="34" charset="0"/>
              </a:rPr>
              <a:t>2.3.1.5</a:t>
            </a:r>
            <a:endParaRPr lang="en-US" b="1" i="1" dirty="0">
              <a:solidFill>
                <a:srgbClr val="333399"/>
              </a:solidFill>
              <a:latin typeface="Arial" pitchFamily="34" charset="0"/>
            </a:endParaRPr>
          </a:p>
        </p:txBody>
      </p:sp>
      <p:sp>
        <p:nvSpPr>
          <p:cNvPr id="12294" name="TextBox 5"/>
          <p:cNvSpPr txBox="1">
            <a:spLocks noChangeArrowheads="1"/>
          </p:cNvSpPr>
          <p:nvPr/>
        </p:nvSpPr>
        <p:spPr bwMode="auto">
          <a:xfrm>
            <a:off x="7680325" y="4697413"/>
            <a:ext cx="1212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Fig. 9.3</a:t>
            </a:r>
          </a:p>
        </p:txBody>
      </p:sp>
    </p:spTree>
    <p:extLst>
      <p:ext uri="{BB962C8B-B14F-4D97-AF65-F5344CB8AC3E}">
        <p14:creationId xmlns:p14="http://schemas.microsoft.com/office/powerpoint/2010/main" val="328734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90180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CC6600"/>
                </a:solidFill>
              </a:rPr>
              <a:t>2.3.1.6  </a:t>
            </a:r>
            <a:r>
              <a:rPr lang="en-US" b="1" i="1" dirty="0" smtClean="0">
                <a:solidFill>
                  <a:srgbClr val="CC6600"/>
                </a:solidFill>
              </a:rPr>
              <a:t> </a:t>
            </a:r>
            <a:endParaRPr lang="en-US" b="1" i="1" dirty="0">
              <a:solidFill>
                <a:srgbClr val="CC6600"/>
              </a:solidFill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CC6600"/>
                </a:solidFill>
                <a:sym typeface="CommonBullets" pitchFamily="34" charset="2"/>
              </a:rPr>
              <a:t>Sarcoplasmic Reticulum:</a:t>
            </a:r>
            <a:endParaRPr lang="en-US" b="1" dirty="0">
              <a:solidFill>
                <a:srgbClr val="CC6600"/>
              </a:solidFill>
              <a:sym typeface="CommonBullets" pitchFamily="34" charset="2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dirty="0">
                <a:solidFill>
                  <a:srgbClr val="000000"/>
                </a:solidFill>
                <a:sym typeface="CommonBullets" pitchFamily="34" charset="2"/>
              </a:rPr>
              <a:t>  elaborate web of ER around each myofibril inside PM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sym typeface="Symbol" pitchFamily="18" charset="2"/>
              </a:rPr>
              <a:t></a:t>
            </a:r>
            <a:r>
              <a:rPr lang="en-US" dirty="0">
                <a:solidFill>
                  <a:srgbClr val="000000"/>
                </a:solidFill>
                <a:sym typeface="CommonBullets" pitchFamily="34" charset="2"/>
              </a:rPr>
              <a:t>  most SR tubules run longitudinally; pairs of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terminal</a:t>
            </a:r>
            <a:r>
              <a:rPr lang="en-US" dirty="0">
                <a:solidFill>
                  <a:srgbClr val="CC6600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cisternae</a:t>
            </a:r>
            <a:r>
              <a:rPr lang="en-US" dirty="0">
                <a:solidFill>
                  <a:srgbClr val="000000"/>
                </a:solidFill>
                <a:sym typeface="CommonBullets" pitchFamily="34" charset="2"/>
              </a:rPr>
              <a:t> across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A-I 	junctions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ROLE:</a:t>
            </a:r>
            <a:r>
              <a:rPr lang="en-US" dirty="0">
                <a:solidFill>
                  <a:srgbClr val="000000"/>
                </a:solidFill>
                <a:sym typeface="CommonBullets" pitchFamily="34" charset="2"/>
              </a:rPr>
              <a:t>  regulate intracellular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Ca</a:t>
            </a:r>
            <a:r>
              <a:rPr lang="en-US" b="1" baseline="30000" dirty="0">
                <a:solidFill>
                  <a:srgbClr val="CC6600"/>
                </a:solidFill>
                <a:sym typeface="CommonBullets" pitchFamily="34" charset="2"/>
              </a:rPr>
              <a:t>++</a:t>
            </a:r>
            <a:r>
              <a:rPr lang="en-US" dirty="0">
                <a:solidFill>
                  <a:srgbClr val="CC6600"/>
                </a:solidFill>
                <a:sym typeface="CommonBullets" pitchFamily="34" charset="2"/>
              </a:rPr>
              <a:t>;</a:t>
            </a:r>
            <a:r>
              <a:rPr lang="en-US" dirty="0">
                <a:solidFill>
                  <a:srgbClr val="000000"/>
                </a:solidFill>
                <a:sym typeface="CommonBullets" pitchFamily="34" charset="2"/>
              </a:rPr>
              <a:t> storage depot for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Ca</a:t>
            </a:r>
            <a:r>
              <a:rPr lang="en-US" b="1" baseline="30000" dirty="0">
                <a:solidFill>
                  <a:srgbClr val="CC6600"/>
                </a:solidFill>
                <a:sym typeface="CommonBullets" pitchFamily="34" charset="2"/>
              </a:rPr>
              <a:t>++</a:t>
            </a:r>
            <a:r>
              <a:rPr lang="en-US" baseline="30000" dirty="0">
                <a:solidFill>
                  <a:srgbClr val="000000"/>
                </a:solidFill>
                <a:sym typeface="CommonBullets" pitchFamily="34" charset="2"/>
              </a:rPr>
              <a:t> </a:t>
            </a:r>
            <a:r>
              <a:rPr lang="en-US" dirty="0">
                <a:solidFill>
                  <a:srgbClr val="000000"/>
                </a:solidFill>
                <a:sym typeface="WP IconicSymbolsA" pitchFamily="2" charset="2"/>
              </a:rPr>
              <a:t></a:t>
            </a:r>
            <a:r>
              <a:rPr lang="en-US" baseline="30000" dirty="0">
                <a:solidFill>
                  <a:srgbClr val="000000"/>
                </a:solidFill>
                <a:sym typeface="WP MathA" pitchFamily="2" charset="2"/>
              </a:rPr>
              <a:t>  </a:t>
            </a:r>
            <a:r>
              <a:rPr lang="en-US" dirty="0">
                <a:solidFill>
                  <a:srgbClr val="000000"/>
                </a:solidFill>
                <a:sym typeface="WP MathA" pitchFamily="2" charset="2"/>
              </a:rPr>
              <a:t>releases it when 	muscle 	stimulated to </a:t>
            </a:r>
            <a:r>
              <a:rPr lang="en-US" b="1" dirty="0">
                <a:solidFill>
                  <a:srgbClr val="CC6600"/>
                </a:solidFill>
                <a:sym typeface="WP MathA" pitchFamily="2" charset="2"/>
              </a:rPr>
              <a:t>contract</a:t>
            </a:r>
            <a:endParaRPr lang="en-US" dirty="0">
              <a:solidFill>
                <a:srgbClr val="CC6600"/>
              </a:solidFill>
              <a:sym typeface="CommonBullets" pitchFamily="34" charset="2"/>
            </a:endParaRPr>
          </a:p>
        </p:txBody>
      </p:sp>
      <p:pic>
        <p:nvPicPr>
          <p:cNvPr id="14339" name="Picture 3" descr="E:\Chapter_09\B_JPEG_Images_and_Tables\b_unlabeled\figure_09_05_unlabeled.jpg"/>
          <p:cNvPicPr>
            <a:picLocks noChangeAspect="1" noChangeArrowheads="1"/>
          </p:cNvPicPr>
          <p:nvPr/>
        </p:nvPicPr>
        <p:blipFill>
          <a:blip r:embed="rId2" cstate="print"/>
          <a:srcRect l="3140" t="18150" r="24957" b="7365"/>
          <a:stretch>
            <a:fillRect/>
          </a:stretch>
        </p:blipFill>
        <p:spPr bwMode="auto">
          <a:xfrm>
            <a:off x="4677411" y="4191000"/>
            <a:ext cx="4075930" cy="239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1184275" y="5588000"/>
            <a:ext cx="1501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sz="2400" b="1">
                <a:solidFill>
                  <a:srgbClr val="333399"/>
                </a:solidFill>
                <a:latin typeface="Arial" pitchFamily="34" charset="0"/>
              </a:rPr>
              <a:t>Fig. 9.5</a:t>
            </a:r>
            <a:endParaRPr lang="en-US" sz="2400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720840"/>
            <a:ext cx="8305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 Tubules:</a:t>
            </a:r>
          </a:p>
          <a:p>
            <a:r>
              <a:rPr lang="en-US" dirty="0"/>
              <a:t>at A-I junction sarcolemma penetrates cytoplasm to form hollow 	elongated tubes; T-tubule = transverse tubule (lumen continuous with ECS)</a:t>
            </a:r>
          </a:p>
          <a:p>
            <a:r>
              <a:rPr lang="en-US" dirty="0"/>
              <a:t>triad: group of 3  structures - 2 terminal cisternae + 1 T-tubule (middle)</a:t>
            </a:r>
          </a:p>
          <a:p>
            <a:r>
              <a:rPr lang="en-US" dirty="0"/>
              <a:t>T system:  thousands (2/sarcomere) of T-tubules in a single muscle cell</a:t>
            </a:r>
          </a:p>
          <a:p>
            <a:r>
              <a:rPr lang="en-US" dirty="0"/>
              <a:t>What do T-tubules do?  What is advantage to large muscle cell of having a system of tubules extending deep into the cell cytoplasm??</a:t>
            </a:r>
          </a:p>
        </p:txBody>
      </p:sp>
    </p:spTree>
    <p:extLst>
      <p:ext uri="{BB962C8B-B14F-4D97-AF65-F5344CB8AC3E}">
        <p14:creationId xmlns:p14="http://schemas.microsoft.com/office/powerpoint/2010/main" val="370793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0" y="19050"/>
            <a:ext cx="9144000" cy="283527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 dirty="0">
                <a:solidFill>
                  <a:srgbClr val="CC6600"/>
                </a:solidFill>
                <a:latin typeface="Arial" pitchFamily="34" charset="0"/>
              </a:rPr>
              <a:t>T Tubules:</a:t>
            </a:r>
            <a:endParaRPr lang="en-US" b="1" dirty="0">
              <a:solidFill>
                <a:srgbClr val="CC6600"/>
              </a:solidFill>
              <a:latin typeface="Arial" pitchFamily="34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at A-I junction </a:t>
            </a: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sarcolemma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penetrates cytoplasm to form hollow 	elongated tubes; </a:t>
            </a: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T-tubule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=</a:t>
            </a:r>
            <a:r>
              <a:rPr lang="en-US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transverse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tubule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(lumen continuous with ECS)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triad</a:t>
            </a:r>
            <a:r>
              <a:rPr lang="en-US" b="1" dirty="0">
                <a:solidFill>
                  <a:srgbClr val="333300"/>
                </a:solidFill>
                <a:latin typeface="Arial" pitchFamily="34" charset="0"/>
                <a:sym typeface="CommonBullets" pitchFamily="34" charset="2"/>
              </a:rPr>
              <a:t>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group of </a:t>
            </a: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3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 structures - </a:t>
            </a: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2 </a:t>
            </a:r>
            <a:r>
              <a:rPr lang="en-US" b="1" dirty="0">
                <a:solidFill>
                  <a:srgbClr val="010000"/>
                </a:solidFill>
                <a:latin typeface="Arial" pitchFamily="34" charset="0"/>
                <a:sym typeface="CommonBullets" pitchFamily="34" charset="2"/>
              </a:rPr>
              <a:t>terminal</a:t>
            </a: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 cisternae + 1 T-tubule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 (middle)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T system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: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CommonBullets" pitchFamily="34" charset="2"/>
              </a:rPr>
              <a:t>thousands (2/sarcomere) of T-tubules in a single muscle cell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 i="1" dirty="0">
                <a:solidFill>
                  <a:srgbClr val="CC6600"/>
                </a:solidFill>
                <a:latin typeface="Arial" pitchFamily="34" charset="0"/>
                <a:sym typeface="CommonBullets" pitchFamily="34" charset="2"/>
              </a:rPr>
              <a:t>What do T-tubules do?  What is advantage to large muscle cell of having a system of tubules extending deep into the cell cytoplasm??</a:t>
            </a:r>
            <a:endParaRPr lang="en-US" u="sng" dirty="0">
              <a:solidFill>
                <a:srgbClr val="CC6600"/>
              </a:solidFill>
              <a:latin typeface="Arial" pitchFamily="34" charset="0"/>
            </a:endParaRPr>
          </a:p>
        </p:txBody>
      </p:sp>
      <p:pic>
        <p:nvPicPr>
          <p:cNvPr id="15363" name="Picture 3" descr="E:\Chapter_09\B_JPEG_Images_and_Tables\b_unlabeled\figure_09_05_unlabeled.jpg"/>
          <p:cNvPicPr>
            <a:picLocks noChangeAspect="1" noChangeArrowheads="1"/>
          </p:cNvPicPr>
          <p:nvPr/>
        </p:nvPicPr>
        <p:blipFill>
          <a:blip r:embed="rId2" cstate="print"/>
          <a:srcRect l="27303" t="28177" r="24957" b="7365"/>
          <a:stretch>
            <a:fillRect/>
          </a:stretch>
        </p:blipFill>
        <p:spPr bwMode="auto">
          <a:xfrm>
            <a:off x="3340100" y="2919413"/>
            <a:ext cx="5132388" cy="393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139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5"/>
          <p:cNvSpPr txBox="1">
            <a:spLocks noChangeArrowheads="1"/>
          </p:cNvSpPr>
          <p:nvPr/>
        </p:nvSpPr>
        <p:spPr bwMode="auto">
          <a:xfrm>
            <a:off x="4708525" y="2076450"/>
            <a:ext cx="4060825" cy="707886"/>
          </a:xfrm>
          <a:prstGeom prst="rect">
            <a:avLst/>
          </a:prstGeom>
          <a:noFill/>
          <a:ln w="12700">
            <a:solidFill>
              <a:srgbClr val="A5002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Fig. 9.6:  The sliding filament model of </a:t>
            </a:r>
            <a:r>
              <a:rPr lang="en-US" dirty="0" smtClean="0">
                <a:solidFill>
                  <a:srgbClr val="000000"/>
                </a:solidFill>
                <a:latin typeface="Arial" pitchFamily="34" charset="0"/>
              </a:rPr>
              <a:t>contraction</a:t>
            </a:r>
            <a:endParaRPr lang="en-CA" i="1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0483" name="Text Box 6" descr="Newsprint"/>
          <p:cNvSpPr txBox="1">
            <a:spLocks noChangeArrowheads="1"/>
          </p:cNvSpPr>
          <p:nvPr/>
        </p:nvSpPr>
        <p:spPr bwMode="auto">
          <a:xfrm>
            <a:off x="7620000" y="64770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20484" name="Picture 8" descr="E:\Chapter_09\B_JPEG_Images_and_Tables\b_unlabeled\figure_09_06_0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1807" t="1936" r="2409" b="5637"/>
          <a:stretch>
            <a:fillRect/>
          </a:stretch>
        </p:blipFill>
        <p:spPr bwMode="auto">
          <a:xfrm>
            <a:off x="271463" y="0"/>
            <a:ext cx="4035425" cy="681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Box 9"/>
          <p:cNvSpPr txBox="1">
            <a:spLocks noChangeArrowheads="1"/>
          </p:cNvSpPr>
          <p:nvPr/>
        </p:nvSpPr>
        <p:spPr bwMode="auto">
          <a:xfrm>
            <a:off x="793750" y="3062288"/>
            <a:ext cx="2825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Fully relaxed sarcomere</a:t>
            </a:r>
          </a:p>
        </p:txBody>
      </p:sp>
      <p:sp>
        <p:nvSpPr>
          <p:cNvPr id="20486" name="TextBox 10"/>
          <p:cNvSpPr txBox="1">
            <a:spLocks noChangeArrowheads="1"/>
          </p:cNvSpPr>
          <p:nvPr/>
        </p:nvSpPr>
        <p:spPr bwMode="auto">
          <a:xfrm>
            <a:off x="758825" y="6465888"/>
            <a:ext cx="3197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Fully contracted sarcomere</a:t>
            </a:r>
          </a:p>
        </p:txBody>
      </p:sp>
    </p:spTree>
    <p:extLst>
      <p:ext uri="{BB962C8B-B14F-4D97-AF65-F5344CB8AC3E}">
        <p14:creationId xmlns:p14="http://schemas.microsoft.com/office/powerpoint/2010/main" val="210280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4"/>
          <p:cNvSpPr txBox="1">
            <a:spLocks noChangeArrowheads="1"/>
          </p:cNvSpPr>
          <p:nvPr/>
        </p:nvSpPr>
        <p:spPr bwMode="auto">
          <a:xfrm>
            <a:off x="493713" y="6115050"/>
            <a:ext cx="1209675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Fig. 9.12</a:t>
            </a:r>
          </a:p>
        </p:txBody>
      </p:sp>
      <p:pic>
        <p:nvPicPr>
          <p:cNvPr id="21507" name="Picture 5" descr="E:\Chapter_09\D_JPEG_Images_and_Tables\Unlabeled_without_leaders\figure_09_12_0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r="7813" b="11884"/>
          <a:stretch>
            <a:fillRect/>
          </a:stretch>
        </p:blipFill>
        <p:spPr bwMode="auto">
          <a:xfrm>
            <a:off x="2468563" y="0"/>
            <a:ext cx="6492875" cy="669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49225" y="1174750"/>
            <a:ext cx="2544763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  <a:latin typeface="Arial" pitchFamily="34" charset="0"/>
              </a:rPr>
              <a:t>Ca</a:t>
            </a:r>
            <a:r>
              <a:rPr lang="en-US" sz="1800" b="1" baseline="30000">
                <a:solidFill>
                  <a:srgbClr val="000099"/>
                </a:solidFill>
                <a:latin typeface="Arial" pitchFamily="34" charset="0"/>
              </a:rPr>
              <a:t>++</a:t>
            </a:r>
            <a:r>
              <a:rPr lang="en-US" sz="1800" b="1">
                <a:solidFill>
                  <a:srgbClr val="000099"/>
                </a:solidFill>
                <a:latin typeface="Arial" pitchFamily="34" charset="0"/>
              </a:rPr>
              <a:t> influx has exposed cross bridge binding sites on actin</a:t>
            </a:r>
          </a:p>
        </p:txBody>
      </p:sp>
    </p:spTree>
    <p:extLst>
      <p:ext uri="{BB962C8B-B14F-4D97-AF65-F5344CB8AC3E}">
        <p14:creationId xmlns:p14="http://schemas.microsoft.com/office/powerpoint/2010/main" val="370229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160338"/>
            <a:ext cx="9144000" cy="16160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i="1" u="sng">
                <a:solidFill>
                  <a:srgbClr val="3333CC"/>
                </a:solidFill>
                <a:latin typeface="Arial" pitchFamily="34" charset="0"/>
              </a:rPr>
              <a:t>Details on the Mechanism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intracellular [Ca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++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] low: myosin binding sites on actin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blocked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by tropomyosin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Ca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++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influx:  binds to troponin &gt;&gt; shape change &amp; brief detachment from actin &gt;&gt; moves tropomyosin away from myosin binding sites &gt;&gt; sites are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exposed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0" y="4872038"/>
            <a:ext cx="9144000" cy="18446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single power stroke of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all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cross bridges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WP IconicSymbolsA" pitchFamily="2" charset="2"/>
              </a:rPr>
              <a:t>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1% shortening;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 dirty="0">
                <a:solidFill>
                  <a:srgbClr val="3333CC"/>
                </a:solidFill>
                <a:latin typeface="Arial" pitchFamily="34" charset="0"/>
              </a:rPr>
              <a:t>How much muscle shortening occurs on average??</a:t>
            </a:r>
            <a:endParaRPr lang="en-US" dirty="0">
              <a:solidFill>
                <a:srgbClr val="3333CC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only ½ of myosin heads actively pulling at one time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relaxation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occurs as SR reclaims Ca</a:t>
            </a:r>
            <a:r>
              <a:rPr lang="en-US" baseline="30000" dirty="0">
                <a:solidFill>
                  <a:srgbClr val="000000"/>
                </a:solidFill>
                <a:latin typeface="Arial" pitchFamily="34" charset="0"/>
              </a:rPr>
              <a:t>++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 dirty="0" smtClean="0">
                <a:solidFill>
                  <a:srgbClr val="3333CC"/>
                </a:solidFill>
                <a:latin typeface="Arial" pitchFamily="34" charset="0"/>
              </a:rPr>
              <a:t> </a:t>
            </a:r>
            <a:endParaRPr lang="en-US" dirty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2532" name="Text Box 4" descr="Newsprint"/>
          <p:cNvSpPr txBox="1">
            <a:spLocks noChangeArrowheads="1"/>
          </p:cNvSpPr>
          <p:nvPr/>
        </p:nvSpPr>
        <p:spPr bwMode="auto">
          <a:xfrm>
            <a:off x="7546975" y="5632450"/>
            <a:ext cx="13573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22533" name="Picture 6" descr="berger6"/>
          <p:cNvPicPr>
            <a:picLocks noChangeAspect="1" noChangeArrowheads="1"/>
          </p:cNvPicPr>
          <p:nvPr/>
        </p:nvPicPr>
        <p:blipFill>
          <a:blip r:embed="rId3" cstate="print">
            <a:lum bright="-12000" contrast="30000"/>
          </a:blip>
          <a:srcRect/>
          <a:stretch>
            <a:fillRect/>
          </a:stretch>
        </p:blipFill>
        <p:spPr bwMode="auto">
          <a:xfrm>
            <a:off x="1149350" y="1816100"/>
            <a:ext cx="5541963" cy="294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6881813" y="3130550"/>
            <a:ext cx="20240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200" b="1">
                <a:solidFill>
                  <a:srgbClr val="000000"/>
                </a:solidFill>
                <a:latin typeface="Arial" pitchFamily="34" charset="0"/>
                <a:hlinkClick r:id="rId4"/>
              </a:rPr>
              <a:t>http://physioweb.med.uvm.edu/muscle_physio/cntrctl_systm/cntrctl_troponin.htm</a:t>
            </a:r>
            <a:r>
              <a:rPr lang="en-US" sz="1200" b="1">
                <a:solidFill>
                  <a:srgbClr val="000000"/>
                </a:solidFill>
                <a:latin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508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942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8000"/>
                </a:solidFill>
                <a:latin typeface="Arial" pitchFamily="34" charset="0"/>
              </a:rPr>
              <a:t>2.3.2.1 describe the structural organization of a neuromuscular junction; 	justify the latent period of excitation-contraction coupling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8000"/>
                </a:solidFill>
                <a:latin typeface="Arial" pitchFamily="34" charset="0"/>
              </a:rPr>
              <a:t>Regulation of Contraction</a:t>
            </a:r>
            <a:r>
              <a:rPr lang="en-US" b="1" dirty="0">
                <a:solidFill>
                  <a:srgbClr val="008000"/>
                </a:solidFill>
                <a:latin typeface="Arial" pitchFamily="34" charset="0"/>
              </a:rPr>
              <a:t> – What is excitation-contraction coupling?</a:t>
            </a:r>
            <a:endParaRPr lang="en-US" dirty="0">
              <a:solidFill>
                <a:srgbClr val="008000"/>
              </a:solidFill>
              <a:latin typeface="Arial" pitchFamily="34" charset="0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98425" y="5194300"/>
            <a:ext cx="8926513" cy="16144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 u="sng">
                <a:solidFill>
                  <a:srgbClr val="008000"/>
                </a:solidFill>
                <a:latin typeface="Arial" pitchFamily="34" charset="0"/>
              </a:rPr>
              <a:t>Neuromuscular junction &amp; nerve stimulus:</a:t>
            </a:r>
            <a:endParaRPr lang="en-US" b="1">
              <a:solidFill>
                <a:srgbClr val="008000"/>
              </a:solidFill>
              <a:latin typeface="Arial" pitchFamily="34" charset="0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skeletal muscles stimulated by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motor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neurons of somatic ns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1 NMJ in ~middle of fiber -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synaptic cleft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; NT is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acetylcholine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What is the motor end plate? </a:t>
            </a: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events at nerve-muscle synapse identical to those in nerve-nerve synapse</a:t>
            </a:r>
            <a:endParaRPr lang="en-US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27652" name="Text Box 10" descr="Newsprint"/>
          <p:cNvSpPr txBox="1">
            <a:spLocks noChangeArrowheads="1"/>
          </p:cNvSpPr>
          <p:nvPr/>
        </p:nvSpPr>
        <p:spPr bwMode="auto">
          <a:xfrm>
            <a:off x="7589838" y="5999163"/>
            <a:ext cx="1347787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27653" name="Picture 32" descr="E:\Chapter_09\B_JPEG_Images_and_Tables\a_labeled\fIgure_09_09_1_labeled.jpg"/>
          <p:cNvPicPr>
            <a:picLocks noChangeAspect="1" noChangeArrowheads="1"/>
          </p:cNvPicPr>
          <p:nvPr/>
        </p:nvPicPr>
        <p:blipFill>
          <a:blip r:embed="rId3" cstate="print"/>
          <a:srcRect l="1721" t="9509" r="2107" b="7114"/>
          <a:stretch>
            <a:fillRect/>
          </a:stretch>
        </p:blipFill>
        <p:spPr bwMode="auto">
          <a:xfrm>
            <a:off x="914400" y="906463"/>
            <a:ext cx="6665913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31"/>
          <p:cNvSpPr txBox="1">
            <a:spLocks noChangeArrowheads="1"/>
          </p:cNvSpPr>
          <p:nvPr/>
        </p:nvSpPr>
        <p:spPr bwMode="auto">
          <a:xfrm>
            <a:off x="5842000" y="1138238"/>
            <a:ext cx="25225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Fig. 9.9 (8</a:t>
            </a:r>
            <a:r>
              <a:rPr lang="en-US" b="1" baseline="30000">
                <a:solidFill>
                  <a:srgbClr val="008000"/>
                </a:solidFill>
                <a:latin typeface="Arial" pitchFamily="34" charset="0"/>
              </a:rPr>
              <a:t>th</a:t>
            </a:r>
            <a:r>
              <a:rPr lang="en-US" b="1">
                <a:solidFill>
                  <a:srgbClr val="008000"/>
                </a:solidFill>
                <a:latin typeface="Arial" pitchFamily="34" charset="0"/>
              </a:rPr>
              <a:t> edition)</a:t>
            </a:r>
            <a:endParaRPr lang="en-CA" b="1">
              <a:solidFill>
                <a:srgbClr val="008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32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76200" y="106363"/>
            <a:ext cx="8915400" cy="609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>
                <a:solidFill>
                  <a:srgbClr val="000000"/>
                </a:solidFill>
                <a:latin typeface="Arial" pitchFamily="34" charset="0"/>
              </a:rPr>
              <a:t>Destruction of acetylcholine:</a:t>
            </a:r>
            <a:endParaRPr lang="en-US" b="1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>
                <a:solidFill>
                  <a:srgbClr val="996600"/>
                </a:solidFill>
                <a:latin typeface="Arial" pitchFamily="34" charset="0"/>
              </a:rPr>
              <a:t>acetylcholinesterase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(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AChE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 = enzyme on sarcolemma of NMJ </a:t>
            </a:r>
          </a:p>
        </p:txBody>
      </p:sp>
      <p:pic>
        <p:nvPicPr>
          <p:cNvPr id="29699" name="Picture 21" descr="ha5lf0910_c"/>
          <p:cNvPicPr>
            <a:picLocks noChangeAspect="1" noChangeArrowheads="1"/>
          </p:cNvPicPr>
          <p:nvPr/>
        </p:nvPicPr>
        <p:blipFill>
          <a:blip r:embed="rId2" cstate="print">
            <a:lum bright="-18000" contrast="36000"/>
          </a:blip>
          <a:srcRect l="2151" t="3600" r="16725" b="11781"/>
          <a:stretch>
            <a:fillRect/>
          </a:stretch>
        </p:blipFill>
        <p:spPr bwMode="auto">
          <a:xfrm>
            <a:off x="976313" y="749300"/>
            <a:ext cx="7481887" cy="5948363"/>
          </a:xfrm>
          <a:prstGeom prst="rect">
            <a:avLst/>
          </a:prstGeom>
          <a:noFill/>
          <a:ln w="19050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29700" name="Text Box 22"/>
          <p:cNvSpPr txBox="1">
            <a:spLocks noChangeArrowheads="1"/>
          </p:cNvSpPr>
          <p:nvPr/>
        </p:nvSpPr>
        <p:spPr bwMode="auto">
          <a:xfrm>
            <a:off x="5694363" y="971550"/>
            <a:ext cx="229235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Fig. 9.9 (7</a:t>
            </a:r>
            <a:r>
              <a:rPr lang="en-US" sz="1800" b="1" baseline="30000">
                <a:solidFill>
                  <a:srgbClr val="000000"/>
                </a:solidFill>
                <a:latin typeface="Arial" pitchFamily="34" charset="0"/>
              </a:rPr>
              <a:t>th</a:t>
            </a:r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 edition)</a:t>
            </a:r>
          </a:p>
        </p:txBody>
      </p:sp>
    </p:spTree>
    <p:extLst>
      <p:ext uri="{BB962C8B-B14F-4D97-AF65-F5344CB8AC3E}">
        <p14:creationId xmlns:p14="http://schemas.microsoft.com/office/powerpoint/2010/main" val="358769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3"/>
          <p:cNvSpPr txBox="1">
            <a:spLocks noChangeArrowheads="1"/>
          </p:cNvSpPr>
          <p:nvPr/>
        </p:nvSpPr>
        <p:spPr bwMode="auto">
          <a:xfrm>
            <a:off x="0" y="0"/>
            <a:ext cx="8915400" cy="143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  <a:buFontTx/>
              <a:buAutoNum type="romanUcPeriod" startAt="4"/>
            </a:pPr>
            <a:r>
              <a:rPr lang="en-US" sz="1800" b="1">
                <a:solidFill>
                  <a:srgbClr val="3333CC"/>
                </a:solidFill>
                <a:latin typeface="Arial" pitchFamily="34" charset="0"/>
              </a:rPr>
              <a:t>CONTRACTION OF A WHOLE SKELETAL MUSCLE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3333CC"/>
                </a:solidFill>
                <a:latin typeface="Arial" pitchFamily="34" charset="0"/>
              </a:rPr>
              <a:t>2.3.3.1 define motor unit; describe the influences of wave summation and motor unit summation on the contractile response of skeletal muscle; define tetanus in terms of muscular contraction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3333CC"/>
                </a:solidFill>
                <a:latin typeface="Arial" pitchFamily="34" charset="0"/>
              </a:rPr>
              <a:t>The Motor Unit</a:t>
            </a:r>
            <a:endParaRPr lang="en-US" b="1">
              <a:solidFill>
                <a:srgbClr val="3333CC"/>
              </a:solidFill>
              <a:latin typeface="Arial" pitchFamily="34" charset="0"/>
            </a:endParaRPr>
          </a:p>
        </p:txBody>
      </p:sp>
      <p:pic>
        <p:nvPicPr>
          <p:cNvPr id="31747" name="Picture 4" descr="9_12a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l="3076" t="2740" r="4616" b="6850"/>
          <a:stretch>
            <a:fillRect/>
          </a:stretch>
        </p:blipFill>
        <p:spPr bwMode="auto">
          <a:xfrm>
            <a:off x="4432300" y="1676400"/>
            <a:ext cx="46355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0" y="1670050"/>
            <a:ext cx="4629150" cy="367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motor nerve (at least 1/muscle)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hundreds of motor neuron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axons</a:t>
            </a:r>
            <a:endParaRPr lang="en-US">
              <a:solidFill>
                <a:srgbClr val="3333CC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each axon to many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axonal terminals</a:t>
            </a:r>
            <a:endParaRPr lang="en-US">
              <a:solidFill>
                <a:srgbClr val="3333CC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each axonal terminal to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NMJ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of a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single muscle fiber (cell)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avg. no muscle fibers/neuron = 150 	(range = 4 to hundreds)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when neuron fires,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all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fibers contract</a:t>
            </a:r>
            <a:endParaRPr lang="en-US" b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49" name="Line 6"/>
          <p:cNvSpPr>
            <a:spLocks noChangeShapeType="1"/>
          </p:cNvSpPr>
          <p:nvPr/>
        </p:nvSpPr>
        <p:spPr bwMode="auto">
          <a:xfrm>
            <a:off x="2078038" y="1936750"/>
            <a:ext cx="0" cy="381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50" name="Line 7"/>
          <p:cNvSpPr>
            <a:spLocks noChangeShapeType="1"/>
          </p:cNvSpPr>
          <p:nvPr/>
        </p:nvSpPr>
        <p:spPr bwMode="auto">
          <a:xfrm>
            <a:off x="2093913" y="2638425"/>
            <a:ext cx="0" cy="381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51" name="Line 8"/>
          <p:cNvSpPr>
            <a:spLocks noChangeShapeType="1"/>
          </p:cNvSpPr>
          <p:nvPr/>
        </p:nvSpPr>
        <p:spPr bwMode="auto">
          <a:xfrm>
            <a:off x="2093913" y="3357563"/>
            <a:ext cx="0" cy="3810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1752" name="Text Box 10" descr="Blue tissue paper"/>
          <p:cNvSpPr txBox="1">
            <a:spLocks noChangeArrowheads="1"/>
          </p:cNvSpPr>
          <p:nvPr/>
        </p:nvSpPr>
        <p:spPr bwMode="auto">
          <a:xfrm>
            <a:off x="153988" y="5641975"/>
            <a:ext cx="4267200" cy="65087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MOTOR UNIT = 1 motor </a:t>
            </a:r>
            <a:r>
              <a:rPr lang="en-US" sz="1800" b="1">
                <a:solidFill>
                  <a:srgbClr val="000099"/>
                </a:solidFill>
                <a:latin typeface="Arial" pitchFamily="34" charset="0"/>
              </a:rPr>
              <a:t>neuron</a:t>
            </a:r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 + all muscle fibers it supplies</a:t>
            </a:r>
          </a:p>
        </p:txBody>
      </p:sp>
      <p:sp>
        <p:nvSpPr>
          <p:cNvPr id="31753" name="Text Box 11"/>
          <p:cNvSpPr txBox="1">
            <a:spLocks noChangeArrowheads="1"/>
          </p:cNvSpPr>
          <p:nvPr/>
        </p:nvSpPr>
        <p:spPr bwMode="auto">
          <a:xfrm>
            <a:off x="7064375" y="5816600"/>
            <a:ext cx="1082675" cy="369888"/>
          </a:xfrm>
          <a:prstGeom prst="rect">
            <a:avLst/>
          </a:prstGeom>
          <a:solidFill>
            <a:srgbClr val="FFFFFF"/>
          </a:soli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Fig. 9.13</a:t>
            </a:r>
          </a:p>
        </p:txBody>
      </p:sp>
      <p:sp>
        <p:nvSpPr>
          <p:cNvPr id="31754" name="Text Box 12" descr="Newsprint"/>
          <p:cNvSpPr txBox="1">
            <a:spLocks noChangeArrowheads="1"/>
          </p:cNvSpPr>
          <p:nvPr/>
        </p:nvSpPr>
        <p:spPr bwMode="auto">
          <a:xfrm>
            <a:off x="7712075" y="6553200"/>
            <a:ext cx="1343025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76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E:\Chapter_09\D_JPEG_Images_and_Tables\Labeled\figure_09_15_labeled.jpg"/>
          <p:cNvPicPr>
            <a:picLocks noChangeAspect="1" noChangeArrowheads="1"/>
          </p:cNvPicPr>
          <p:nvPr/>
        </p:nvPicPr>
        <p:blipFill>
          <a:blip r:embed="rId2" cstate="print"/>
          <a:srcRect l="1518" r="1630" b="35333"/>
          <a:stretch>
            <a:fillRect/>
          </a:stretch>
        </p:blipFill>
        <p:spPr bwMode="auto">
          <a:xfrm>
            <a:off x="22225" y="0"/>
            <a:ext cx="4503738" cy="641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6" descr="E:\Chapter_09\D_JPEG_Images_and_Tables\Labeled\figure_09_15_labeled.jpg"/>
          <p:cNvPicPr>
            <a:picLocks noChangeAspect="1" noChangeArrowheads="1"/>
          </p:cNvPicPr>
          <p:nvPr/>
        </p:nvPicPr>
        <p:blipFill>
          <a:blip r:embed="rId2" cstate="print"/>
          <a:srcRect t="65855" b="2263"/>
          <a:stretch>
            <a:fillRect/>
          </a:stretch>
        </p:blipFill>
        <p:spPr bwMode="auto">
          <a:xfrm>
            <a:off x="4657725" y="3760788"/>
            <a:ext cx="4268788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Text Box 6"/>
          <p:cNvSpPr txBox="1">
            <a:spLocks noChangeArrowheads="1"/>
          </p:cNvSpPr>
          <p:nvPr/>
        </p:nvSpPr>
        <p:spPr bwMode="auto">
          <a:xfrm>
            <a:off x="3089275" y="6343650"/>
            <a:ext cx="1227138" cy="368300"/>
          </a:xfrm>
          <a:prstGeom prst="rect">
            <a:avLst/>
          </a:prstGeom>
          <a:solidFill>
            <a:schemeClr val="bg1"/>
          </a:soli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Fig. 9.15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389438" y="42863"/>
            <a:ext cx="4754562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CC0000"/>
                </a:solidFill>
                <a:latin typeface="Arial" pitchFamily="34" charset="0"/>
              </a:rPr>
              <a:t>1.  Speed of stimulation:  wave summation &amp; tetanus:</a:t>
            </a:r>
            <a:endParaRPr lang="en-US" b="1" dirty="0">
              <a:solidFill>
                <a:srgbClr val="CC0000"/>
              </a:solidFill>
              <a:latin typeface="Arial" pitchFamily="34" charset="0"/>
            </a:endParaRPr>
          </a:p>
          <a:p>
            <a:pPr marL="171450" indent="-171450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rapid rate of stimuli:  each contraction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builds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on the previous one</a:t>
            </a:r>
          </a:p>
          <a:p>
            <a:pPr marL="171450" indent="-171450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but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</a:rPr>
              <a:t>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AP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refractory period is always </a:t>
            </a:r>
            <a:r>
              <a:rPr lang="en-US" dirty="0" err="1">
                <a:solidFill>
                  <a:srgbClr val="000000"/>
                </a:solidFill>
                <a:latin typeface="Arial" pitchFamily="34" charset="0"/>
              </a:rPr>
              <a:t>honoured</a:t>
            </a:r>
            <a:endParaRPr lang="en-US" dirty="0">
              <a:solidFill>
                <a:srgbClr val="000000"/>
              </a:solidFill>
              <a:latin typeface="Arial" pitchFamily="34" charset="0"/>
            </a:endParaRPr>
          </a:p>
          <a:p>
            <a:pPr marL="171450" indent="-171450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tetanus: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fused contractions - inter-stimulus interval too short to allow inter-twitch muscle relaxation - eventually followed by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muscle fatigue</a:t>
            </a:r>
          </a:p>
          <a:p>
            <a:pPr marL="171450" indent="-171450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primary goal: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smooth, continuous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contractions</a:t>
            </a:r>
            <a:endParaRPr lang="en-US" u="sng" dirty="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56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117475" y="112713"/>
            <a:ext cx="888365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CC0000"/>
                </a:solidFill>
                <a:latin typeface="Arial" pitchFamily="34" charset="0"/>
              </a:rPr>
              <a:t>2.  Multiple motor unit summation:</a:t>
            </a:r>
            <a:endParaRPr lang="en-US" b="1" dirty="0">
              <a:solidFill>
                <a:srgbClr val="CC0000"/>
              </a:solidFill>
              <a:latin typeface="Arial" pitchFamily="34" charset="0"/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a means of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increasing</a:t>
            </a:r>
            <a:r>
              <a:rPr lang="en-US" dirty="0">
                <a:solidFill>
                  <a:srgbClr val="CC0000"/>
                </a:solidFill>
                <a:latin typeface="Arial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strength of contraction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threshold stimulus: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first observable response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maximal stimulus: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strongest stimulus that produces an increase in 	contractile force (more motor units recruited)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	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Symbol" pitchFamily="18" charset="2"/>
              </a:rPr>
              <a:t>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smallest motor units controlled by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most excitable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neurons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	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Symbol" pitchFamily="18" charset="2"/>
              </a:rPr>
              <a:t>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more intense stimulation recruits larger motor units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all units can be recruited simultaneously, but </a:t>
            </a:r>
            <a:r>
              <a:rPr lang="en-US" dirty="0" err="1">
                <a:solidFill>
                  <a:srgbClr val="000000"/>
                </a:solidFill>
                <a:latin typeface="Arial" pitchFamily="34" charset="0"/>
              </a:rPr>
              <a:t>usu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staggered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Symbol" pitchFamily="18" charset="2"/>
              </a:rPr>
              <a:t>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  <a:sym typeface="WP IconicSymbolsA" pitchFamily="2" charset="2"/>
              </a:rPr>
              <a:t> </a:t>
            </a:r>
            <a:r>
              <a:rPr lang="en-US" i="1" dirty="0">
                <a:solidFill>
                  <a:srgbClr val="CC0000"/>
                </a:solidFill>
                <a:latin typeface="Arial" pitchFamily="34" charset="0"/>
                <a:sym typeface="WP IconicSymbolsA" pitchFamily="2" charset="2"/>
              </a:rPr>
              <a:t>result is ???</a:t>
            </a:r>
          </a:p>
        </p:txBody>
      </p:sp>
      <p:pic>
        <p:nvPicPr>
          <p:cNvPr id="34819" name="Picture 5" descr="9_15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801" t="8195" r="3601" b="10342"/>
          <a:stretch>
            <a:fillRect/>
          </a:stretch>
        </p:blipFill>
        <p:spPr bwMode="auto">
          <a:xfrm>
            <a:off x="36513" y="2965450"/>
            <a:ext cx="4265612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Text Box 6"/>
          <p:cNvSpPr txBox="1">
            <a:spLocks noChangeArrowheads="1"/>
          </p:cNvSpPr>
          <p:nvPr/>
        </p:nvSpPr>
        <p:spPr bwMode="auto">
          <a:xfrm>
            <a:off x="4968875" y="4238625"/>
            <a:ext cx="3954463" cy="1722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C00000"/>
                </a:solidFill>
                <a:latin typeface="Arial" pitchFamily="34" charset="0"/>
              </a:rPr>
              <a:t>Muscle tone:</a:t>
            </a:r>
            <a:endParaRPr lang="en-US" b="1">
              <a:solidFill>
                <a:srgbClr val="C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even </a:t>
            </a:r>
            <a:r>
              <a:rPr lang="en-US" b="1">
                <a:solidFill>
                  <a:srgbClr val="C00000"/>
                </a:solidFill>
                <a:latin typeface="Arial" pitchFamily="34" charset="0"/>
              </a:rPr>
              <a:t>relaxed muscle</a:t>
            </a:r>
            <a:r>
              <a:rPr lang="en-US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a bit contracted (</a:t>
            </a:r>
            <a:r>
              <a:rPr lang="en-US" b="1">
                <a:solidFill>
                  <a:srgbClr val="C00000"/>
                </a:solidFill>
                <a:latin typeface="Arial" pitchFamily="34" charset="0"/>
              </a:rPr>
              <a:t>tone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 due to spinal reflexes activated by stretch receptors 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IconicSymbolsA" pitchFamily="2" charset="2"/>
              </a:rPr>
              <a:t>  </a:t>
            </a:r>
            <a:r>
              <a:rPr lang="en-US" i="1">
                <a:solidFill>
                  <a:srgbClr val="C00000"/>
                </a:solidFill>
                <a:latin typeface="Arial" pitchFamily="34" charset="0"/>
                <a:sym typeface="WP IconicSymbolsA" pitchFamily="2" charset="2"/>
              </a:rPr>
              <a:t>effects on muscles, joints, posture??</a:t>
            </a:r>
            <a:endParaRPr lang="en-US" i="1" u="sng">
              <a:solidFill>
                <a:srgbClr val="C00000"/>
              </a:solidFill>
              <a:latin typeface="Arial" pitchFamily="34" charset="0"/>
            </a:endParaRPr>
          </a:p>
        </p:txBody>
      </p:sp>
      <p:sp>
        <p:nvSpPr>
          <p:cNvPr id="34821" name="Text Box 7"/>
          <p:cNvSpPr txBox="1">
            <a:spLocks noChangeArrowheads="1"/>
          </p:cNvSpPr>
          <p:nvPr/>
        </p:nvSpPr>
        <p:spPr bwMode="auto">
          <a:xfrm>
            <a:off x="4514850" y="3298825"/>
            <a:ext cx="4468813" cy="369888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 b="1">
                <a:solidFill>
                  <a:srgbClr val="000000"/>
                </a:solidFill>
                <a:latin typeface="Arial" pitchFamily="34" charset="0"/>
              </a:rPr>
              <a:t>Fig. 9.16 – Recruiting more motor units</a:t>
            </a:r>
          </a:p>
        </p:txBody>
      </p:sp>
      <p:pic>
        <p:nvPicPr>
          <p:cNvPr id="34822" name="Picture 8" descr="E:\Chapter_09\B_JPEG_Images_and_Tables\a_labeled\figure_09_16_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7095" t="47214" r="7310" b="39069"/>
          <a:stretch>
            <a:fillRect/>
          </a:stretch>
        </p:blipFill>
        <p:spPr bwMode="auto">
          <a:xfrm>
            <a:off x="123825" y="5475288"/>
            <a:ext cx="456882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633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35972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2.3.3.2 </a:t>
            </a:r>
            <a:r>
              <a:rPr lang="en-US" i="1">
                <a:solidFill>
                  <a:srgbClr val="800080"/>
                </a:solidFill>
                <a:latin typeface="Arial" pitchFamily="34" charset="0"/>
              </a:rPr>
              <a:t>differentiate between</a:t>
            </a: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 isotonic </a:t>
            </a:r>
            <a:r>
              <a:rPr lang="en-US" i="1">
                <a:solidFill>
                  <a:srgbClr val="800080"/>
                </a:solidFill>
                <a:latin typeface="Arial" pitchFamily="34" charset="0"/>
              </a:rPr>
              <a:t>and</a:t>
            </a: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 isometric contractions,</a:t>
            </a:r>
            <a:r>
              <a:rPr lang="en-US" i="1">
                <a:solidFill>
                  <a:srgbClr val="800080"/>
                </a:solidFill>
                <a:latin typeface="Arial" pitchFamily="34" charset="0"/>
              </a:rPr>
              <a:t> giving an example of each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(1) 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isotonic: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 muscle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changes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in length &amp;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moves load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- 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what are </a:t>
            </a: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concentric</a:t>
            </a:r>
            <a:r>
              <a:rPr lang="en-US" i="1">
                <a:solidFill>
                  <a:srgbClr val="000066"/>
                </a:solidFill>
                <a:latin typeface="Arial" pitchFamily="34" charset="0"/>
              </a:rPr>
              <a:t> 	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vs </a:t>
            </a: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eccentric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 </a:t>
            </a:r>
            <a:r>
              <a:rPr lang="en-US" i="1">
                <a:solidFill>
                  <a:srgbClr val="800080"/>
                </a:solidFill>
                <a:latin typeface="Arial" pitchFamily="34" charset="0"/>
              </a:rPr>
              <a:t>isotonic 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contractions?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NB: </a:t>
            </a: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eccentric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 contractions are 50% more forceful, use less ATP/O</a:t>
            </a:r>
            <a:r>
              <a:rPr lang="en-US" i="1" baseline="-25000">
                <a:solidFill>
                  <a:srgbClr val="000000"/>
                </a:solidFill>
                <a:latin typeface="Arial" pitchFamily="34" charset="0"/>
              </a:rPr>
              <a:t>2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 &amp; fewer muscle fibers but more prone to delayed-onset soreness than </a:t>
            </a: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concentric</a:t>
            </a:r>
            <a:r>
              <a:rPr lang="en-US" i="1">
                <a:solidFill>
                  <a:srgbClr val="000000"/>
                </a:solidFill>
                <a:latin typeface="Arial" pitchFamily="34" charset="0"/>
              </a:rPr>
              <a:t> contractions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(2) 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isometric: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 tension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increases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but muscle remains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same length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most body movements are a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mix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of isotonic and isometric contractions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realize that in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isotonic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contractions, the thin filaments are sliding, but in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isometric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contractions the cross bridges are generating force, but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do not move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thin filaments</a:t>
            </a:r>
            <a:endParaRPr lang="en-US" b="1" u="sng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35843" name="Picture 6" descr="ha5lf0915a_a"/>
          <p:cNvPicPr>
            <a:picLocks noChangeAspect="1" noChangeArrowheads="1"/>
          </p:cNvPicPr>
          <p:nvPr/>
        </p:nvPicPr>
        <p:blipFill>
          <a:blip r:embed="rId2" cstate="print">
            <a:lum bright="-24000" contrast="48000"/>
          </a:blip>
          <a:srcRect l="1073" t="2588" r="50320" b="15378"/>
          <a:stretch>
            <a:fillRect/>
          </a:stretch>
        </p:blipFill>
        <p:spPr bwMode="auto">
          <a:xfrm>
            <a:off x="549275" y="3659188"/>
            <a:ext cx="3609975" cy="31988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pic>
        <p:nvPicPr>
          <p:cNvPr id="35844" name="Picture 7" descr="ha5lf0915b_a"/>
          <p:cNvPicPr>
            <a:picLocks noChangeAspect="1" noChangeArrowheads="1"/>
          </p:cNvPicPr>
          <p:nvPr/>
        </p:nvPicPr>
        <p:blipFill>
          <a:blip r:embed="rId3" cstate="print">
            <a:lum bright="-18000" contrast="36000"/>
          </a:blip>
          <a:srcRect l="1073" t="3044" r="49057" b="15894"/>
          <a:stretch>
            <a:fillRect/>
          </a:stretch>
        </p:blipFill>
        <p:spPr bwMode="auto">
          <a:xfrm>
            <a:off x="4719638" y="3717925"/>
            <a:ext cx="3875087" cy="31099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35845" name="Line 8"/>
          <p:cNvSpPr>
            <a:spLocks noChangeShapeType="1"/>
          </p:cNvSpPr>
          <p:nvPr/>
        </p:nvSpPr>
        <p:spPr bwMode="auto">
          <a:xfrm>
            <a:off x="4667250" y="3752850"/>
            <a:ext cx="0" cy="2474913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37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158750" y="434975"/>
            <a:ext cx="5864225" cy="52990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  <a:latin typeface="Arial" pitchFamily="34" charset="0"/>
              </a:rPr>
              <a:t>2.3.4.1 List the 4 sources of energy for muscle contraction and the conditions under which each energy source would be used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>
                <a:solidFill>
                  <a:srgbClr val="800080"/>
                </a:solidFill>
                <a:latin typeface="Arial" pitchFamily="34" charset="0"/>
              </a:rPr>
              <a:t>1.  Stored ATP:</a:t>
            </a:r>
            <a:endParaRPr lang="en-US" b="1">
              <a:solidFill>
                <a:srgbClr val="800080"/>
              </a:solidFill>
              <a:latin typeface="Arial" pitchFamily="34" charset="0"/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ATP for cross bridge movement &amp; detachment; Ca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++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pump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• 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only 4-6 sec stored ATP; regenerated immediately &amp; continuously by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 (A2-A4)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>
                <a:solidFill>
                  <a:srgbClr val="800080"/>
                </a:solidFill>
                <a:latin typeface="Arial" pitchFamily="34" charset="0"/>
              </a:rPr>
              <a:t>2.  Direct phosphorylation of ADP by creatine phosphate:</a:t>
            </a:r>
            <a:endParaRPr lang="en-US" b="1">
              <a:solidFill>
                <a:srgbClr val="800080"/>
              </a:solidFill>
              <a:latin typeface="Arial" pitchFamily="34" charset="0"/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CP = unique high-energy molecule stored in muscles</a:t>
            </a:r>
          </a:p>
          <a:p>
            <a:pPr marL="236538" indent="-2365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800080"/>
                </a:solidFill>
                <a:latin typeface="Arial" pitchFamily="34" charset="0"/>
              </a:rPr>
              <a:t>CP  +  ADP   </a:t>
            </a:r>
            <a:r>
              <a:rPr lang="en-US">
                <a:solidFill>
                  <a:srgbClr val="800080"/>
                </a:solidFill>
                <a:latin typeface="Arial" pitchFamily="34" charset="0"/>
                <a:sym typeface="WP IconicSymbolsA" pitchFamily="2" charset="2"/>
              </a:rPr>
              <a:t></a:t>
            </a:r>
            <a:r>
              <a:rPr lang="en-US">
                <a:solidFill>
                  <a:srgbClr val="800080"/>
                </a:solidFill>
                <a:latin typeface="Arial" pitchFamily="34" charset="0"/>
              </a:rPr>
              <a:t>    creatine  +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ATP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enzyme =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creatine kinase</a:t>
            </a:r>
            <a:r>
              <a:rPr lang="en-US" b="1">
                <a:solidFill>
                  <a:srgbClr val="000000"/>
                </a:solidFill>
                <a:latin typeface="Arial" pitchFamily="34" charset="0"/>
              </a:rPr>
              <a:t>;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but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CP reserves quickly gone (</a:t>
            </a:r>
            <a:r>
              <a:rPr lang="en-US">
                <a:solidFill>
                  <a:srgbClr val="800080"/>
                </a:solidFill>
                <a:latin typeface="Arial" pitchFamily="34" charset="0"/>
              </a:rPr>
              <a:t>CP &amp; ATP = 15-20 sec; @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 maximum muscle power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)</a:t>
            </a:r>
          </a:p>
        </p:txBody>
      </p:sp>
      <p:sp>
        <p:nvSpPr>
          <p:cNvPr id="40963" name="Text Box 7" descr="Newsprint"/>
          <p:cNvSpPr txBox="1">
            <a:spLocks noChangeArrowheads="1"/>
          </p:cNvSpPr>
          <p:nvPr/>
        </p:nvSpPr>
        <p:spPr bwMode="auto">
          <a:xfrm>
            <a:off x="7458075" y="6351588"/>
            <a:ext cx="1422400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40964" name="Picture 3" descr="creatine_reviewPCT01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12874" t="1027" r="10638" b="2737"/>
          <a:stretch>
            <a:fillRect/>
          </a:stretch>
        </p:blipFill>
        <p:spPr bwMode="auto">
          <a:xfrm>
            <a:off x="6051550" y="1022350"/>
            <a:ext cx="2716213" cy="4465638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5495925" y="5756275"/>
            <a:ext cx="33766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>
                <a:solidFill>
                  <a:srgbClr val="000000"/>
                </a:solidFill>
                <a:latin typeface="Arial" pitchFamily="34" charset="0"/>
                <a:hlinkClick r:id="rId4"/>
              </a:rPr>
              <a:t>http://www.rice.edu/~jenky/sports/creatine.html</a:t>
            </a:r>
            <a:r>
              <a:rPr lang="en-US" sz="1200">
                <a:solidFill>
                  <a:srgbClr val="000000"/>
                </a:solidFill>
                <a:latin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116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0" y="46038"/>
            <a:ext cx="9144000" cy="33496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800080"/>
                </a:solidFill>
                <a:latin typeface="Arial" pitchFamily="34" charset="0"/>
              </a:rPr>
              <a:t>3.  Aerobic respiration:</a:t>
            </a:r>
            <a:endParaRPr lang="en-US" b="1">
              <a:solidFill>
                <a:srgbClr val="800080"/>
              </a:solidFill>
              <a:latin typeface="Arial" pitchFamily="34" charset="0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high ATP yield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but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slower (many steps); requires continuous O</a:t>
            </a:r>
            <a:r>
              <a:rPr lang="en-US" baseline="-25000">
                <a:solidFill>
                  <a:srgbClr val="000000"/>
                </a:solidFill>
                <a:latin typeface="Arial" pitchFamily="34" charset="0"/>
              </a:rPr>
              <a:t>2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/nutrients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 u="sng">
                <a:solidFill>
                  <a:srgbClr val="800080"/>
                </a:solidFill>
                <a:latin typeface="Arial" pitchFamily="34" charset="0"/>
              </a:rPr>
              <a:t>4.  Anaerobic glycolysis:</a:t>
            </a:r>
            <a:endParaRPr lang="en-US" b="1">
              <a:solidFill>
                <a:srgbClr val="800080"/>
              </a:solidFill>
              <a:latin typeface="Arial" pitchFamily="34" charset="0"/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only 2 ATP/glucose but O</a:t>
            </a:r>
            <a:r>
              <a:rPr lang="en-US" baseline="-25000">
                <a:solidFill>
                  <a:srgbClr val="000000"/>
                </a:solidFill>
                <a:latin typeface="Arial" pitchFamily="34" charset="0"/>
              </a:rPr>
              <a:t>2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not used and is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fast</a:t>
            </a:r>
            <a:endParaRPr lang="en-US">
              <a:solidFill>
                <a:srgbClr val="800080"/>
              </a:solidFill>
              <a:latin typeface="Arial" pitchFamily="34" charset="0"/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usually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pyruvic acid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then enters aerobic pathway; but if ~70% activity for 	long period, blood vessels compressed by muscles &amp; aerobic 	respiration too slow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pyruvic acid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converted to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lactic acid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; reconverted back to pyruvic acid once 	exercise over; aerobic respiration used to replenish ATP 	stores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anaerobic pathway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produces ~5% ATP of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aerobic</a:t>
            </a:r>
            <a:r>
              <a:rPr lang="en-US">
                <a:solidFill>
                  <a:srgbClr val="800080"/>
                </a:solidFill>
                <a:latin typeface="Arial" pitchFamily="34" charset="0"/>
              </a:rPr>
              <a:t>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pathway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, but is 2.5x faster &gt;&gt; important during </a:t>
            </a:r>
            <a:r>
              <a:rPr lang="en-US" b="1">
                <a:solidFill>
                  <a:srgbClr val="800080"/>
                </a:solidFill>
                <a:latin typeface="Arial" pitchFamily="34" charset="0"/>
              </a:rPr>
              <a:t>vigorous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muscle activity</a:t>
            </a:r>
            <a:endParaRPr lang="en-CA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987" name="Picture 6" descr="FG23_09-02UN02"/>
          <p:cNvPicPr>
            <a:picLocks noChangeAspect="1" noChangeArrowheads="1"/>
          </p:cNvPicPr>
          <p:nvPr/>
        </p:nvPicPr>
        <p:blipFill>
          <a:blip r:embed="rId2" cstate="print">
            <a:lum bright="-12000" contrast="36000"/>
          </a:blip>
          <a:srcRect/>
          <a:stretch>
            <a:fillRect/>
          </a:stretch>
        </p:blipFill>
        <p:spPr bwMode="auto">
          <a:xfrm>
            <a:off x="1460500" y="3500438"/>
            <a:ext cx="47117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Rectangle 7"/>
          <p:cNvSpPr>
            <a:spLocks noChangeArrowheads="1"/>
          </p:cNvSpPr>
          <p:nvPr/>
        </p:nvSpPr>
        <p:spPr bwMode="auto">
          <a:xfrm>
            <a:off x="6454775" y="5392738"/>
            <a:ext cx="2382838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200" b="1">
                <a:solidFill>
                  <a:srgbClr val="000000"/>
                </a:solidFill>
                <a:latin typeface="Arial" pitchFamily="34" charset="0"/>
                <a:hlinkClick r:id="rId3"/>
              </a:rPr>
              <a:t>http://cwx.prenhall.com/bookbind/pubbooks/mcmurrygob/medialib/media_portfolio/text_images/FG23_09-02UN02.JPG</a:t>
            </a:r>
            <a:r>
              <a:rPr lang="en-US" sz="1200" b="1">
                <a:solidFill>
                  <a:srgbClr val="000000"/>
                </a:solidFill>
                <a:latin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1655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7" descr="E:\Chapter_09\B_JPEG_Images_and_Tables\a_labeled\figure_09_20_0_labeled.jpg"/>
          <p:cNvPicPr>
            <a:picLocks noChangeAspect="1" noChangeArrowheads="1"/>
          </p:cNvPicPr>
          <p:nvPr/>
        </p:nvPicPr>
        <p:blipFill>
          <a:blip r:embed="rId2" cstate="print"/>
          <a:srcRect l="1205" t="1949" r="1591" b="6201"/>
          <a:stretch>
            <a:fillRect/>
          </a:stretch>
        </p:blipFill>
        <p:spPr bwMode="auto">
          <a:xfrm>
            <a:off x="104775" y="352425"/>
            <a:ext cx="8950325" cy="577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Box 6"/>
          <p:cNvSpPr txBox="1">
            <a:spLocks noChangeArrowheads="1"/>
          </p:cNvSpPr>
          <p:nvPr/>
        </p:nvSpPr>
        <p:spPr bwMode="auto">
          <a:xfrm>
            <a:off x="671513" y="6257925"/>
            <a:ext cx="7775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solidFill>
                  <a:srgbClr val="000000"/>
                </a:solidFill>
                <a:latin typeface="Arial" pitchFamily="34" charset="0"/>
              </a:rPr>
              <a:t>Fig. 9.20:  Energy sources during short- and long-duration exercise</a:t>
            </a:r>
          </a:p>
        </p:txBody>
      </p:sp>
    </p:spTree>
    <p:extLst>
      <p:ext uri="{BB962C8B-B14F-4D97-AF65-F5344CB8AC3E}">
        <p14:creationId xmlns:p14="http://schemas.microsoft.com/office/powerpoint/2010/main" val="166836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3"/>
          <p:cNvSpPr txBox="1">
            <a:spLocks noChangeArrowheads="1"/>
          </p:cNvSpPr>
          <p:nvPr/>
        </p:nvSpPr>
        <p:spPr bwMode="auto">
          <a:xfrm>
            <a:off x="123825" y="523875"/>
            <a:ext cx="8915400" cy="452495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0099"/>
                </a:solidFill>
                <a:latin typeface="Arial" pitchFamily="34" charset="0"/>
              </a:rPr>
              <a:t> 2.3.5.2  define muscle fatigue, oxygen debt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0099"/>
                </a:solidFill>
                <a:latin typeface="Arial" pitchFamily="34" charset="0"/>
              </a:rPr>
              <a:t>Energy systems used during sports activities:</a:t>
            </a:r>
            <a:endParaRPr lang="en-US" b="1" dirty="0">
              <a:solidFill>
                <a:srgbClr val="000099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weight lifting, diving, sprinting:   ATP &amp; CP  -  </a:t>
            </a:r>
            <a:r>
              <a:rPr lang="en-US" b="1" i="1" dirty="0">
                <a:solidFill>
                  <a:srgbClr val="000099"/>
                </a:solidFill>
                <a:latin typeface="Arial" pitchFamily="34" charset="0"/>
              </a:rPr>
              <a:t>WHY??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tennis, soccer, 100 m swim:  almost entirely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anaerobic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-  </a:t>
            </a:r>
            <a:r>
              <a:rPr lang="en-US" b="1" i="1" dirty="0">
                <a:solidFill>
                  <a:srgbClr val="000099"/>
                </a:solidFill>
                <a:latin typeface="Arial" pitchFamily="34" charset="0"/>
              </a:rPr>
              <a:t>WHY??</a:t>
            </a:r>
            <a:endParaRPr lang="en-US" u="sng" dirty="0">
              <a:solidFill>
                <a:srgbClr val="000099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marathon runs, jogging:  mainly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aerobic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; but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anaerobic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may function until 	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aerobic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reaches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full </a:t>
            </a:r>
            <a:r>
              <a:rPr lang="en-US" smtClean="0">
                <a:solidFill>
                  <a:srgbClr val="000000"/>
                </a:solidFill>
                <a:latin typeface="Arial" pitchFamily="34" charset="0"/>
              </a:rPr>
              <a:t>efficiency 32 ATP</a:t>
            </a:r>
            <a:endParaRPr lang="en-US" dirty="0">
              <a:solidFill>
                <a:srgbClr val="000000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0099"/>
                </a:solidFill>
                <a:latin typeface="Arial" pitchFamily="34" charset="0"/>
              </a:rPr>
              <a:t>aerobic endurance:</a:t>
            </a:r>
            <a:r>
              <a:rPr lang="en-US" b="1" i="1" dirty="0">
                <a:solidFill>
                  <a:srgbClr val="003366"/>
                </a:solidFill>
                <a:latin typeface="Arial" pitchFamily="34" charset="0"/>
              </a:rPr>
              <a:t>  </a:t>
            </a:r>
            <a:r>
              <a:rPr lang="en-US" i="1" dirty="0">
                <a:solidFill>
                  <a:srgbClr val="003366"/>
                </a:solidFill>
                <a:latin typeface="Arial" pitchFamily="34" charset="0"/>
              </a:rPr>
              <a:t>length of time a muscle can use </a:t>
            </a:r>
            <a:r>
              <a:rPr lang="en-US" b="1" i="1" dirty="0">
                <a:solidFill>
                  <a:srgbClr val="000099"/>
                </a:solidFill>
                <a:latin typeface="Arial" pitchFamily="34" charset="0"/>
              </a:rPr>
              <a:t>aerobic</a:t>
            </a:r>
            <a:r>
              <a:rPr lang="en-US" i="1" dirty="0">
                <a:solidFill>
                  <a:srgbClr val="000099"/>
                </a:solidFill>
                <a:latin typeface="Arial" pitchFamily="34" charset="0"/>
              </a:rPr>
              <a:t> 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0099"/>
                </a:solidFill>
                <a:latin typeface="Arial" pitchFamily="34" charset="0"/>
              </a:rPr>
              <a:t>anaerobic threshold</a:t>
            </a:r>
            <a:r>
              <a:rPr lang="en-US" i="1" dirty="0">
                <a:solidFill>
                  <a:srgbClr val="000099"/>
                </a:solidFill>
                <a:latin typeface="Arial" pitchFamily="34" charset="0"/>
              </a:rPr>
              <a:t>:</a:t>
            </a:r>
            <a:r>
              <a:rPr lang="en-US" i="1" dirty="0">
                <a:solidFill>
                  <a:srgbClr val="003366"/>
                </a:solidFill>
                <a:latin typeface="Arial" pitchFamily="34" charset="0"/>
              </a:rPr>
              <a:t> </a:t>
            </a:r>
            <a:r>
              <a:rPr lang="en-US" b="1" i="1" dirty="0">
                <a:solidFill>
                  <a:srgbClr val="003366"/>
                </a:solidFill>
                <a:latin typeface="Arial" pitchFamily="34" charset="0"/>
              </a:rPr>
              <a:t> </a:t>
            </a:r>
            <a:r>
              <a:rPr lang="en-US" i="1" dirty="0">
                <a:solidFill>
                  <a:srgbClr val="003366"/>
                </a:solidFill>
                <a:latin typeface="Arial" pitchFamily="34" charset="0"/>
              </a:rPr>
              <a:t>point at which muscle converts to anaerobic 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endParaRPr lang="en-US" i="1" dirty="0">
              <a:solidFill>
                <a:srgbClr val="003366"/>
              </a:solidFill>
              <a:latin typeface="Arial" pitchFamily="34" charset="0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0099"/>
                </a:solidFill>
                <a:latin typeface="Arial" pitchFamily="34" charset="0"/>
              </a:rPr>
              <a:t>Muscle Fatigue</a:t>
            </a:r>
            <a:endParaRPr lang="en-US" b="1" dirty="0">
              <a:solidFill>
                <a:srgbClr val="000099"/>
              </a:solidFill>
              <a:latin typeface="Arial" pitchFamily="34" charset="0"/>
            </a:endParaRPr>
          </a:p>
          <a:p>
            <a:pPr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= state of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physiological inability to contract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;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results from a relative 	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deficit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of ATP (total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absence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would cause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contractures – </a:t>
            </a:r>
            <a:r>
              <a:rPr lang="en-US" b="1" i="1" dirty="0">
                <a:solidFill>
                  <a:srgbClr val="000099"/>
                </a:solidFill>
                <a:latin typeface="Arial" pitchFamily="34" charset="0"/>
              </a:rPr>
              <a:t>what is 	an example of this?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contributors:  build-up of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lactic acid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,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ion imbalances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(Na</a:t>
            </a:r>
            <a:r>
              <a:rPr lang="en-US" baseline="30000" dirty="0">
                <a:solidFill>
                  <a:srgbClr val="000000"/>
                </a:solidFill>
                <a:latin typeface="Arial" pitchFamily="34" charset="0"/>
              </a:rPr>
              <a:t>+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/K</a:t>
            </a:r>
            <a:r>
              <a:rPr lang="en-US" baseline="30000" dirty="0">
                <a:solidFill>
                  <a:srgbClr val="000000"/>
                </a:solidFill>
                <a:latin typeface="Arial" pitchFamily="34" charset="0"/>
              </a:rPr>
              <a:t>+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pump 	requires ATP!)</a:t>
            </a:r>
          </a:p>
        </p:txBody>
      </p:sp>
      <p:sp>
        <p:nvSpPr>
          <p:cNvPr id="44035" name="Text Box 5" descr="Newsprint"/>
          <p:cNvSpPr txBox="1">
            <a:spLocks noChangeArrowheads="1"/>
          </p:cNvSpPr>
          <p:nvPr/>
        </p:nvSpPr>
        <p:spPr bwMode="auto">
          <a:xfrm>
            <a:off x="7315200" y="6297613"/>
            <a:ext cx="1430338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38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4" descr="Blue tissue paper"/>
          <p:cNvSpPr txBox="1">
            <a:spLocks noChangeArrowheads="1"/>
          </p:cNvSpPr>
          <p:nvPr/>
        </p:nvSpPr>
        <p:spPr bwMode="auto">
          <a:xfrm>
            <a:off x="195263" y="247650"/>
            <a:ext cx="8763000" cy="4308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0099"/>
                </a:solidFill>
                <a:latin typeface="Arial" pitchFamily="34" charset="0"/>
              </a:rPr>
              <a:t>C.  Oxygen Debt</a:t>
            </a:r>
            <a:endParaRPr lang="en-US" b="1" dirty="0">
              <a:solidFill>
                <a:srgbClr val="000099"/>
              </a:solidFill>
              <a:latin typeface="Arial" pitchFamily="34" charset="0"/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post exercise need to:  replenish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O</a:t>
            </a:r>
            <a:r>
              <a:rPr lang="en-US" b="1" baseline="-25000" dirty="0">
                <a:solidFill>
                  <a:srgbClr val="000099"/>
                </a:solidFill>
                <a:latin typeface="Arial" pitchFamily="34" charset="0"/>
              </a:rPr>
              <a:t>2</a:t>
            </a:r>
            <a:r>
              <a:rPr lang="en-US" dirty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reserves, convert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lactic acid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to 	</a:t>
            </a:r>
            <a:r>
              <a:rPr lang="en-US" b="1" dirty="0" err="1">
                <a:solidFill>
                  <a:srgbClr val="000099"/>
                </a:solidFill>
                <a:latin typeface="Arial" pitchFamily="34" charset="0"/>
              </a:rPr>
              <a:t>pyruvic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 acid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, replace</a:t>
            </a:r>
            <a:r>
              <a:rPr lang="en-US" dirty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glycogen</a:t>
            </a:r>
            <a:r>
              <a:rPr lang="en-US" dirty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stores, restock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ATP</a:t>
            </a:r>
            <a:r>
              <a:rPr lang="en-US" dirty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&amp;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CP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liver converts additional lactic acid to glucose/glycogen (Cori cycle)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oxygen debt: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extra amount of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oxygen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needed to be taken in to 	accomplish the above (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lactic</a:t>
            </a:r>
            <a:r>
              <a:rPr lang="en-US" dirty="0">
                <a:solidFill>
                  <a:srgbClr val="000099"/>
                </a:solidFill>
                <a:latin typeface="Arial" pitchFamily="34" charset="0"/>
              </a:rPr>
              <a:t> </a:t>
            </a:r>
            <a:r>
              <a:rPr lang="en-US" b="1" dirty="0">
                <a:solidFill>
                  <a:srgbClr val="000099"/>
                </a:solidFill>
                <a:latin typeface="Arial" pitchFamily="34" charset="0"/>
              </a:rPr>
              <a:t>acid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indirectly stimulates respiratory 	centre of brain)</a:t>
            </a:r>
          </a:p>
          <a:p>
            <a:pPr marL="231775" indent="-231775" eaLnBrk="0" hangingPunct="0">
              <a:lnSpc>
                <a:spcPct val="85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new term is </a:t>
            </a:r>
            <a:r>
              <a:rPr lang="en-US" b="1" dirty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excess post-exercise oxygen consumption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(</a:t>
            </a:r>
            <a:r>
              <a:rPr lang="en-US" b="1" dirty="0">
                <a:solidFill>
                  <a:srgbClr val="3333CC">
                    <a:lumMod val="75000"/>
                  </a:srgbClr>
                </a:solidFill>
                <a:latin typeface="Arial" pitchFamily="34" charset="0"/>
              </a:rPr>
              <a:t>EPOC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  <a:defRPr/>
            </a:pPr>
            <a:endParaRPr lang="en-US" b="1" u="sng" dirty="0">
              <a:solidFill>
                <a:srgbClr val="000099"/>
              </a:solidFill>
              <a:latin typeface="Arial" pitchFamily="34" charset="0"/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0099"/>
                </a:solidFill>
                <a:latin typeface="Arial" pitchFamily="34" charset="0"/>
              </a:rPr>
              <a:t>D.  Heat Production during Muscle Activity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•  ATP-driven muscle contraction 20-25% efficient;  dissipated by body’ s 	cooling 	mechanisms</a:t>
            </a:r>
            <a:endParaRPr lang="en-CA" dirty="0">
              <a:solidFill>
                <a:srgbClr val="0000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44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0" y="73025"/>
            <a:ext cx="9067800" cy="6586538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0000"/>
                </a:solidFill>
                <a:latin typeface="Arial" pitchFamily="34" charset="0"/>
              </a:rPr>
              <a:t>5.3.3  </a:t>
            </a:r>
            <a:endParaRPr lang="en-US" b="1" i="1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 dirty="0" smtClean="0">
                <a:solidFill>
                  <a:srgbClr val="000000"/>
                </a:solidFill>
                <a:latin typeface="Arial" pitchFamily="34" charset="0"/>
              </a:rPr>
              <a:t>Muscle </a:t>
            </a:r>
            <a:r>
              <a:rPr lang="en-US" b="1" u="sng" dirty="0">
                <a:solidFill>
                  <a:srgbClr val="000000"/>
                </a:solidFill>
                <a:latin typeface="Arial" pitchFamily="34" charset="0"/>
              </a:rPr>
              <a:t>fiber type: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a) 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Slow oxidative fibers: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thin cells with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slow-acting myosin </a:t>
            </a:r>
            <a:r>
              <a:rPr lang="en-US" b="1" dirty="0" err="1">
                <a:solidFill>
                  <a:srgbClr val="3333CC"/>
                </a:solidFill>
                <a:latin typeface="Arial" pitchFamily="34" charset="0"/>
              </a:rPr>
              <a:t>ATPases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- -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contract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slowly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(red = lots of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myoglobin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); primary energy fuel is </a:t>
            </a:r>
            <a:r>
              <a:rPr lang="en-US" b="1" dirty="0">
                <a:solidFill>
                  <a:srgbClr val="008080"/>
                </a:solidFill>
                <a:latin typeface="Arial" pitchFamily="34" charset="0"/>
              </a:rPr>
              <a:t>fat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	•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lots of </a:t>
            </a:r>
            <a:r>
              <a:rPr lang="en-US" dirty="0" err="1">
                <a:solidFill>
                  <a:srgbClr val="000000"/>
                </a:solidFill>
                <a:latin typeface="Arial" pitchFamily="34" charset="0"/>
              </a:rPr>
              <a:t>mitos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, capillaries,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aerobic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enzymes: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oxidative</a:t>
            </a:r>
          </a:p>
          <a:p>
            <a:pPr marL="457200" indent="-4572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	•  </a:t>
            </a:r>
            <a:r>
              <a:rPr lang="en-US" b="1" dirty="0">
                <a:solidFill>
                  <a:srgbClr val="3333CC"/>
                </a:solidFill>
                <a:latin typeface="Arial" pitchFamily="34" charset="0"/>
              </a:rPr>
              <a:t>fatigue-resistant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, but not powerful (thin) -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b) 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Fast glycolytic fibers: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large, pale (white),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</a:rPr>
              <a:t>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little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myoglobin &amp; diameter 2x that of slow oxidative fibers;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fast-acting myosin </a:t>
            </a:r>
            <a:r>
              <a:rPr lang="en-US" b="1" dirty="0" err="1">
                <a:solidFill>
                  <a:srgbClr val="CC0000"/>
                </a:solidFill>
                <a:latin typeface="Arial" pitchFamily="34" charset="0"/>
              </a:rPr>
              <a:t>ATPases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&amp; contract quickly</a:t>
            </a:r>
            <a:endParaRPr lang="en-US" b="1" dirty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	•  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few mitochondria;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lots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of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glycogen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reserves: 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glycolytic</a:t>
            </a:r>
            <a:endParaRPr lang="en-US" dirty="0">
              <a:solidFill>
                <a:srgbClr val="CC0000"/>
              </a:solidFill>
              <a:latin typeface="Arial" pitchFamily="34" charset="0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	•  will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fatigue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(</a:t>
            </a:r>
            <a:r>
              <a:rPr lang="en-US" b="1" i="1" dirty="0">
                <a:solidFill>
                  <a:srgbClr val="CC0000"/>
                </a:solidFill>
                <a:latin typeface="Arial" pitchFamily="34" charset="0"/>
              </a:rPr>
              <a:t>WHY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?), but powerful</a:t>
            </a:r>
            <a:endParaRPr lang="en-US" u="sng" dirty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c) </a:t>
            </a:r>
            <a:r>
              <a:rPr lang="en-US" b="1" dirty="0">
                <a:solidFill>
                  <a:srgbClr val="CC0000"/>
                </a:solidFill>
                <a:latin typeface="Arial" pitchFamily="34" charset="0"/>
              </a:rPr>
              <a:t> </a:t>
            </a:r>
            <a:r>
              <a:rPr lang="en-US" b="1" dirty="0">
                <a:solidFill>
                  <a:srgbClr val="CC00CC"/>
                </a:solidFill>
                <a:latin typeface="Arial" pitchFamily="34" charset="0"/>
              </a:rPr>
              <a:t>Fast oxidative fibers: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 red or pink, intermediate cell size; </a:t>
            </a:r>
            <a:r>
              <a:rPr lang="en-US" b="1" dirty="0">
                <a:solidFill>
                  <a:srgbClr val="CC00CC"/>
                </a:solidFill>
                <a:latin typeface="Arial" pitchFamily="34" charset="0"/>
              </a:rPr>
              <a:t>fast-acting myosin</a:t>
            </a:r>
            <a:r>
              <a:rPr lang="en-US" b="1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 b="1" dirty="0" err="1">
                <a:solidFill>
                  <a:srgbClr val="CC00CC"/>
                </a:solidFill>
                <a:latin typeface="Arial" pitchFamily="34" charset="0"/>
              </a:rPr>
              <a:t>ATPases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&amp; contract quickly; high myoglobin content &amp; O</a:t>
            </a:r>
            <a:r>
              <a:rPr lang="en-US" baseline="-25000" dirty="0">
                <a:solidFill>
                  <a:srgbClr val="000000"/>
                </a:solidFill>
                <a:latin typeface="Arial" pitchFamily="34" charset="0"/>
              </a:rPr>
              <a:t>2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-dependent; fairly </a:t>
            </a:r>
            <a:r>
              <a:rPr lang="en-US" b="1" dirty="0">
                <a:solidFill>
                  <a:srgbClr val="CC00CC"/>
                </a:solidFill>
                <a:latin typeface="Arial" pitchFamily="34" charset="0"/>
              </a:rPr>
              <a:t>fatigue-resistant</a:t>
            </a:r>
          </a:p>
          <a:p>
            <a:pPr marL="457200" indent="-457200" eaLnBrk="0" hangingPunct="0">
              <a:lnSpc>
                <a:spcPct val="50000"/>
              </a:lnSpc>
              <a:spcBef>
                <a:spcPct val="50000"/>
              </a:spcBef>
            </a:pPr>
            <a:endParaRPr lang="en-US" dirty="0">
              <a:solidFill>
                <a:srgbClr val="000000"/>
              </a:solidFill>
              <a:latin typeface="Arial" pitchFamily="34" charset="0"/>
            </a:endParaRPr>
          </a:p>
          <a:p>
            <a:pPr marL="457200" indent="-457200" algn="ctr" eaLnBrk="0" hangingPunct="0">
              <a:spcBef>
                <a:spcPct val="50000"/>
              </a:spcBef>
            </a:pP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most body muscles have a </a:t>
            </a:r>
            <a:r>
              <a:rPr lang="en-US" b="1" dirty="0">
                <a:solidFill>
                  <a:srgbClr val="008080"/>
                </a:solidFill>
                <a:latin typeface="Arial" pitchFamily="34" charset="0"/>
              </a:rPr>
              <a:t>mixture</a:t>
            </a:r>
            <a:r>
              <a:rPr lang="en-US" dirty="0">
                <a:solidFill>
                  <a:srgbClr val="000000"/>
                </a:solidFill>
                <a:latin typeface="Arial" pitchFamily="34" charset="0"/>
              </a:rPr>
              <a:t> of fiber types; genetics can alter distributions &amp; subsequent athletic strengths</a:t>
            </a:r>
          </a:p>
        </p:txBody>
      </p:sp>
      <p:sp>
        <p:nvSpPr>
          <p:cNvPr id="46083" name="Text Box 7"/>
          <p:cNvSpPr txBox="1">
            <a:spLocks noChangeArrowheads="1"/>
          </p:cNvSpPr>
          <p:nvPr/>
        </p:nvSpPr>
        <p:spPr bwMode="auto">
          <a:xfrm>
            <a:off x="5734050" y="2182813"/>
            <a:ext cx="3352800" cy="5969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sz="1800" i="1">
                <a:solidFill>
                  <a:srgbClr val="000000"/>
                </a:solidFill>
                <a:latin typeface="Arial" pitchFamily="34" charset="0"/>
              </a:rPr>
              <a:t>Endurance-type activities like: …………………………………..</a:t>
            </a:r>
          </a:p>
        </p:txBody>
      </p:sp>
      <p:sp>
        <p:nvSpPr>
          <p:cNvPr id="46084" name="Text Box 10"/>
          <p:cNvSpPr txBox="1">
            <a:spLocks noChangeArrowheads="1"/>
          </p:cNvSpPr>
          <p:nvPr/>
        </p:nvSpPr>
        <p:spPr bwMode="auto">
          <a:xfrm>
            <a:off x="4587875" y="4079875"/>
            <a:ext cx="4495800" cy="539750"/>
          </a:xfrm>
          <a:prstGeom prst="rect">
            <a:avLst/>
          </a:prstGeom>
          <a:solidFill>
            <a:schemeClr val="bg1"/>
          </a:solidFill>
          <a:ln w="9525">
            <a:solidFill>
              <a:srgbClr val="CC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best for short-term, rapid, intense movements like: …………………………….</a:t>
            </a:r>
          </a:p>
        </p:txBody>
      </p:sp>
      <p:sp>
        <p:nvSpPr>
          <p:cNvPr id="46085" name="Text Box 12"/>
          <p:cNvSpPr txBox="1">
            <a:spLocks noChangeArrowheads="1"/>
          </p:cNvSpPr>
          <p:nvPr/>
        </p:nvSpPr>
        <p:spPr bwMode="auto">
          <a:xfrm>
            <a:off x="304800" y="5586413"/>
            <a:ext cx="8610600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CC00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best for intermediate activities like: ………………………………………………………</a:t>
            </a:r>
            <a:endParaRPr lang="en-US" sz="1800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6086" name="Text Box 14" descr="Newsprint"/>
          <p:cNvSpPr txBox="1">
            <a:spLocks noChangeArrowheads="1"/>
          </p:cNvSpPr>
          <p:nvPr/>
        </p:nvSpPr>
        <p:spPr bwMode="auto">
          <a:xfrm>
            <a:off x="7848600" y="64770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UofO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31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0" y="76200"/>
            <a:ext cx="9067800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666699"/>
                </a:solidFill>
                <a:latin typeface="Arial" pitchFamily="34" charset="0"/>
              </a:rPr>
              <a:t>Arrangement of Fibers &amp; Microscopic Structure</a:t>
            </a:r>
            <a:endParaRPr lang="en-US" b="1">
              <a:solidFill>
                <a:srgbClr val="666699"/>
              </a:solidFill>
              <a:latin typeface="Arial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small, spindle-shaped cells;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one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centrally-located nucleus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diameter 2-10 um; length 100-500 um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cells separated by fine CT; sheets of closely opposed fibers; usually at least 2 sheets with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opposite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orientations</a:t>
            </a:r>
            <a:r>
              <a:rPr lang="en-US" u="sng">
                <a:solidFill>
                  <a:srgbClr val="000000"/>
                </a:solidFill>
                <a:latin typeface="Arial" pitchFamily="34" charset="0"/>
              </a:rPr>
              <a:t>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alternating contractions of opposing layers provide mixing, peristalsis, expelling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varicosities</a:t>
            </a:r>
            <a:r>
              <a:rPr lang="en-US">
                <a:solidFill>
                  <a:srgbClr val="666699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instead of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NMJs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; bulbous swellings of autonomic ns - release NT into wide synaptic cleft near smooth muscle cells - </a:t>
            </a:r>
            <a:r>
              <a:rPr lang="en-US" b="1">
                <a:solidFill>
                  <a:srgbClr val="666699"/>
                </a:solidFill>
                <a:latin typeface="Arial" pitchFamily="34" charset="0"/>
              </a:rPr>
              <a:t>diffuse junctions</a:t>
            </a:r>
            <a:endParaRPr lang="en-US" u="sng">
              <a:solidFill>
                <a:srgbClr val="666699"/>
              </a:solidFill>
              <a:latin typeface="Arial" pitchFamily="34" charset="0"/>
            </a:endParaRPr>
          </a:p>
        </p:txBody>
      </p:sp>
      <p:sp>
        <p:nvSpPr>
          <p:cNvPr id="48131" name="Text Box 5"/>
          <p:cNvSpPr txBox="1">
            <a:spLocks noChangeArrowheads="1"/>
          </p:cNvSpPr>
          <p:nvPr/>
        </p:nvSpPr>
        <p:spPr bwMode="auto">
          <a:xfrm>
            <a:off x="4845050" y="5073650"/>
            <a:ext cx="1219200" cy="376238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rgbClr val="000000"/>
                </a:solidFill>
                <a:latin typeface="Arial" pitchFamily="34" charset="0"/>
              </a:rPr>
              <a:t>Fig. 9.26</a:t>
            </a:r>
          </a:p>
        </p:txBody>
      </p:sp>
      <p:sp>
        <p:nvSpPr>
          <p:cNvPr id="48132" name="Text Box 8" descr="Newsprint"/>
          <p:cNvSpPr txBox="1">
            <a:spLocks noChangeArrowheads="1"/>
          </p:cNvSpPr>
          <p:nvPr/>
        </p:nvSpPr>
        <p:spPr bwMode="auto">
          <a:xfrm>
            <a:off x="7424738" y="6284913"/>
            <a:ext cx="133667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pic>
        <p:nvPicPr>
          <p:cNvPr id="48133" name="Picture 9" descr="E:\Chapter_09\B_JPEG_Images_and_Tables\a_labeled\figure_09_27_labeled.jpg"/>
          <p:cNvPicPr>
            <a:picLocks noChangeAspect="1" noChangeArrowheads="1"/>
          </p:cNvPicPr>
          <p:nvPr/>
        </p:nvPicPr>
        <p:blipFill>
          <a:blip r:embed="rId3" cstate="print"/>
          <a:srcRect l="1740" t="3658" r="2657" b="5466"/>
          <a:stretch>
            <a:fillRect/>
          </a:stretch>
        </p:blipFill>
        <p:spPr bwMode="auto">
          <a:xfrm>
            <a:off x="254000" y="2897188"/>
            <a:ext cx="4675188" cy="394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594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descr="Blue tissue paper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CA" sz="24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17475" y="174625"/>
            <a:ext cx="8915400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SR less developed than in skeletal muscle;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no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T tubules;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but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SR touches 	sarcolemma &amp; smooth muscle cells have large SA/volume ratio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no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striations, but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do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have interdigitating thick &amp; thin filaments: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1) ratio of thick:thin=1:13 (smooth) vs 1:2 (skeletal); but smooth muscle 	myosin has actin-gripping heads along entire length &gt;&gt; strength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2)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tropomyosin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but no troponin (calmodulin instead)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3) no sarcomeres: thick &amp; thin filaments spiral down smooth muscle cell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     4) noncontractile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intermediate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filaments &amp;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dense bodies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(attach to thin 		filaments)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260350" y="3551238"/>
            <a:ext cx="865505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0033CC"/>
                </a:solidFill>
                <a:latin typeface="Arial" pitchFamily="34" charset="0"/>
              </a:rPr>
              <a:t>Contraction of Smooth Muscle</a:t>
            </a:r>
            <a:endParaRPr lang="en-US" b="1">
              <a:solidFill>
                <a:srgbClr val="0033CC"/>
              </a:solidFill>
              <a:latin typeface="Arial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0033CC"/>
                </a:solidFill>
                <a:latin typeface="Arial" pitchFamily="34" charset="0"/>
              </a:rPr>
              <a:t>Mechanism: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electrical coupling via 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gap junctions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en-US">
                <a:solidFill>
                  <a:srgbClr val="000000"/>
                </a:solidFill>
                <a:latin typeface="Arial" pitchFamily="34" charset="0"/>
                <a:sym typeface="WP IconicSymbolsA" pitchFamily="2" charset="2"/>
              </a:rPr>
              <a:t> 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slow, </a:t>
            </a:r>
            <a:r>
              <a:rPr lang="en-US" b="1">
                <a:solidFill>
                  <a:srgbClr val="0000FF"/>
                </a:solidFill>
                <a:latin typeface="Arial" pitchFamily="34" charset="0"/>
              </a:rPr>
              <a:t>synchronized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contractions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some smooth muscle cells are pacemaker cells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>
                <a:solidFill>
                  <a:srgbClr val="0033CC"/>
                </a:solidFill>
                <a:latin typeface="Arial" pitchFamily="34" charset="0"/>
              </a:rPr>
              <a:t>Mechanism:</a:t>
            </a:r>
            <a:endParaRPr lang="en-US">
              <a:solidFill>
                <a:srgbClr val="0033CC"/>
              </a:solidFill>
              <a:latin typeface="Arial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1)  actin &amp; myosin interact by </a:t>
            </a:r>
            <a:r>
              <a:rPr lang="en-US" b="1">
                <a:solidFill>
                  <a:srgbClr val="0033CC"/>
                </a:solidFill>
                <a:latin typeface="Arial" pitchFamily="34" charset="0"/>
              </a:rPr>
              <a:t>sliding filament mechanism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2)  final trigger is rise in intracellular Ca</a:t>
            </a:r>
            <a:r>
              <a:rPr lang="en-US" baseline="30000">
                <a:solidFill>
                  <a:srgbClr val="000000"/>
                </a:solidFill>
                <a:latin typeface="Arial" pitchFamily="34" charset="0"/>
              </a:rPr>
              <a:t>++</a:t>
            </a:r>
            <a:endParaRPr lang="en-US">
              <a:solidFill>
                <a:srgbClr val="000000"/>
              </a:solidFill>
              <a:latin typeface="Arial" pitchFamily="34" charset="0"/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3)  sliding process is energized by ATP</a:t>
            </a:r>
            <a:endParaRPr lang="en-US" b="1" u="sng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9157" name="Text Box 8" descr="Newsprint"/>
          <p:cNvSpPr txBox="1">
            <a:spLocks noChangeArrowheads="1"/>
          </p:cNvSpPr>
          <p:nvPr/>
        </p:nvSpPr>
        <p:spPr bwMode="auto">
          <a:xfrm>
            <a:off x="7569200" y="6477000"/>
            <a:ext cx="1346200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2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3"/>
          <p:cNvSpPr txBox="1">
            <a:spLocks noChangeArrowheads="1"/>
          </p:cNvSpPr>
          <p:nvPr/>
        </p:nvSpPr>
        <p:spPr bwMode="auto">
          <a:xfrm>
            <a:off x="85725" y="366713"/>
            <a:ext cx="8991600" cy="103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contraction of smooth muscle is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slow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(30x),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sustained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,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fatigue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-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resistant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(24-h maintenance of 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tone</a:t>
            </a:r>
            <a:r>
              <a:rPr lang="en-US">
                <a:solidFill>
                  <a:srgbClr val="000000"/>
                </a:solidFill>
                <a:latin typeface="Arial" pitchFamily="34" charset="0"/>
              </a:rPr>
              <a:t> of blood vessels, visceral organs)</a:t>
            </a:r>
          </a:p>
          <a:p>
            <a:pPr marL="457200" indent="-457200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  <a:latin typeface="Arial" pitchFamily="34" charset="0"/>
              </a:rPr>
              <a:t>•  few mitos; most ATP generated </a:t>
            </a:r>
            <a:r>
              <a:rPr lang="en-US" b="1" u="sng">
                <a:solidFill>
                  <a:srgbClr val="3333CC"/>
                </a:solidFill>
                <a:latin typeface="Arial" pitchFamily="34" charset="0"/>
              </a:rPr>
              <a:t>aerobically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 – </a:t>
            </a:r>
            <a:r>
              <a:rPr lang="en-US" i="1">
                <a:solidFill>
                  <a:srgbClr val="3333CC"/>
                </a:solidFill>
                <a:latin typeface="Arial" pitchFamily="34" charset="0"/>
              </a:rPr>
              <a:t>why does that work??</a:t>
            </a:r>
            <a:r>
              <a:rPr lang="en-US" b="1">
                <a:solidFill>
                  <a:srgbClr val="3333CC"/>
                </a:solidFill>
                <a:latin typeface="Arial" pitchFamily="34" charset="0"/>
              </a:rPr>
              <a:t> </a:t>
            </a:r>
          </a:p>
        </p:txBody>
      </p:sp>
      <p:pic>
        <p:nvPicPr>
          <p:cNvPr id="50179" name="Picture 2" descr="E:\Chapter_09\B_JPEG_Images_and_Tables\a_labeled\figure_09_28_labeled.jpg"/>
          <p:cNvPicPr>
            <a:picLocks noChangeAspect="1" noChangeArrowheads="1"/>
          </p:cNvPicPr>
          <p:nvPr/>
        </p:nvPicPr>
        <p:blipFill>
          <a:blip r:embed="rId2" cstate="print"/>
          <a:srcRect l="1334" t="2097" r="1463" b="5879"/>
          <a:stretch>
            <a:fillRect/>
          </a:stretch>
        </p:blipFill>
        <p:spPr bwMode="auto">
          <a:xfrm>
            <a:off x="558800" y="1487488"/>
            <a:ext cx="7470775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Text Box 10" descr="Newsprint"/>
          <p:cNvSpPr txBox="1">
            <a:spLocks noChangeArrowheads="1"/>
          </p:cNvSpPr>
          <p:nvPr/>
        </p:nvSpPr>
        <p:spPr bwMode="auto">
          <a:xfrm>
            <a:off x="7315200" y="6356350"/>
            <a:ext cx="1433513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solidFill>
                  <a:srgbClr val="000000"/>
                </a:solidFill>
                <a:latin typeface="NuptialScript" pitchFamily="18" charset="0"/>
              </a:rPr>
              <a:t>J. Carnegie, U of O</a:t>
            </a:r>
            <a:endParaRPr lang="en-CA" sz="1000" b="1" i="1">
              <a:solidFill>
                <a:srgbClr val="000000"/>
              </a:solidFill>
              <a:latin typeface="NuptialScript" pitchFamily="18" charset="0"/>
            </a:endParaRPr>
          </a:p>
        </p:txBody>
      </p:sp>
      <p:sp>
        <p:nvSpPr>
          <p:cNvPr id="50181" name="TextBox 4"/>
          <p:cNvSpPr txBox="1">
            <a:spLocks noChangeArrowheads="1"/>
          </p:cNvSpPr>
          <p:nvPr/>
        </p:nvSpPr>
        <p:spPr bwMode="auto">
          <a:xfrm>
            <a:off x="6651625" y="5749925"/>
            <a:ext cx="1182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solidFill>
                  <a:srgbClr val="000000"/>
                </a:solidFill>
                <a:latin typeface="Arial" pitchFamily="34" charset="0"/>
              </a:rPr>
              <a:t>Fig. 9.27</a:t>
            </a:r>
          </a:p>
        </p:txBody>
      </p:sp>
    </p:spTree>
    <p:extLst>
      <p:ext uri="{BB962C8B-B14F-4D97-AF65-F5344CB8AC3E}">
        <p14:creationId xmlns:p14="http://schemas.microsoft.com/office/powerpoint/2010/main" val="122244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7305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3172</Words>
  <Application>Microsoft Macintosh PowerPoint</Application>
  <PresentationFormat>On-screen Show (4:3)</PresentationFormat>
  <Paragraphs>472</Paragraphs>
  <Slides>58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7" baseType="lpstr">
      <vt:lpstr>Calibri</vt:lpstr>
      <vt:lpstr>CommonBullets</vt:lpstr>
      <vt:lpstr>NuptialScript</vt:lpstr>
      <vt:lpstr>Symbol</vt:lpstr>
      <vt:lpstr>WP IconicSymbolsA</vt:lpstr>
      <vt:lpstr>WP MathA</vt:lpstr>
      <vt:lpstr>Arial</vt:lpstr>
      <vt:lpstr>Times New Roman</vt:lpstr>
      <vt:lpstr>Office Theme</vt:lpstr>
      <vt:lpstr>ANP1105C  Review Sept 30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ANP 1105C Review Sept 30  2.3.1 Describe the microscopic structure of skeletal muscle fibers and explain the cellular mechanisms of excitation-contraction (pp. 279-288) 2.3.2  Describe the neuromuscular junction (pp. 288-295)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medtech</dc:creator>
  <cp:lastModifiedBy>Valiyah Khurshid</cp:lastModifiedBy>
  <cp:revision>11</cp:revision>
  <dcterms:created xsi:type="dcterms:W3CDTF">2016-09-13T18:33:45Z</dcterms:created>
  <dcterms:modified xsi:type="dcterms:W3CDTF">2016-10-05T19:08:19Z</dcterms:modified>
</cp:coreProperties>
</file>