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58" r:id="rId2"/>
  </p:sldMasterIdLst>
  <p:notesMasterIdLst>
    <p:notesMasterId r:id="rId31"/>
  </p:notesMasterIdLst>
  <p:handoutMasterIdLst>
    <p:handoutMasterId r:id="rId32"/>
  </p:handoutMasterIdLst>
  <p:sldIdLst>
    <p:sldId id="257" r:id="rId3"/>
    <p:sldId id="393" r:id="rId4"/>
    <p:sldId id="414" r:id="rId5"/>
    <p:sldId id="375" r:id="rId6"/>
    <p:sldId id="376" r:id="rId7"/>
    <p:sldId id="377" r:id="rId8"/>
    <p:sldId id="378" r:id="rId9"/>
    <p:sldId id="379" r:id="rId10"/>
    <p:sldId id="380" r:id="rId11"/>
    <p:sldId id="392" r:id="rId12"/>
    <p:sldId id="395" r:id="rId13"/>
    <p:sldId id="396" r:id="rId14"/>
    <p:sldId id="397" r:id="rId15"/>
    <p:sldId id="398" r:id="rId16"/>
    <p:sldId id="399" r:id="rId17"/>
    <p:sldId id="400" r:id="rId18"/>
    <p:sldId id="402" r:id="rId19"/>
    <p:sldId id="403" r:id="rId20"/>
    <p:sldId id="404" r:id="rId21"/>
    <p:sldId id="405" r:id="rId22"/>
    <p:sldId id="406" r:id="rId23"/>
    <p:sldId id="407" r:id="rId24"/>
    <p:sldId id="422" r:id="rId25"/>
    <p:sldId id="416" r:id="rId26"/>
    <p:sldId id="420" r:id="rId27"/>
    <p:sldId id="421" r:id="rId28"/>
    <p:sldId id="419" r:id="rId29"/>
    <p:sldId id="411" r:id="rId30"/>
  </p:sldIdLst>
  <p:sldSz cx="10080625" cy="7200900"/>
  <p:notesSz cx="7315200" cy="9601200"/>
  <p:defaultTextStyle>
    <a:defPPr>
      <a:defRPr lang="en-US"/>
    </a:defPPr>
    <a:lvl1pPr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1pPr>
    <a:lvl2pPr marL="4572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2pPr>
    <a:lvl3pPr marL="9144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3pPr>
    <a:lvl4pPr marL="13716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4pPr>
    <a:lvl5pPr marL="18288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5pPr>
    <a:lvl6pPr marL="2286000" algn="l" defTabSz="914400" rtl="0" eaLnBrk="1" latinLnBrk="0" hangingPunct="1">
      <a:defRPr sz="2400" kern="1200">
        <a:solidFill>
          <a:schemeClr val="tx1"/>
        </a:solidFill>
        <a:latin typeface="Times New Roman" pitchFamily="18" charset="0"/>
        <a:ea typeface="ＭＳ Ｐゴシック" pitchFamily="34" charset="-128"/>
        <a:cs typeface="+mn-cs"/>
      </a:defRPr>
    </a:lvl6pPr>
    <a:lvl7pPr marL="2743200" algn="l" defTabSz="914400" rtl="0" eaLnBrk="1" latinLnBrk="0" hangingPunct="1">
      <a:defRPr sz="2400" kern="1200">
        <a:solidFill>
          <a:schemeClr val="tx1"/>
        </a:solidFill>
        <a:latin typeface="Times New Roman" pitchFamily="18" charset="0"/>
        <a:ea typeface="ＭＳ Ｐゴシック" pitchFamily="34" charset="-128"/>
        <a:cs typeface="+mn-cs"/>
      </a:defRPr>
    </a:lvl7pPr>
    <a:lvl8pPr marL="3200400" algn="l" defTabSz="914400" rtl="0" eaLnBrk="1" latinLnBrk="0" hangingPunct="1">
      <a:defRPr sz="2400" kern="1200">
        <a:solidFill>
          <a:schemeClr val="tx1"/>
        </a:solidFill>
        <a:latin typeface="Times New Roman" pitchFamily="18" charset="0"/>
        <a:ea typeface="ＭＳ Ｐゴシック" pitchFamily="34" charset="-128"/>
        <a:cs typeface="+mn-cs"/>
      </a:defRPr>
    </a:lvl8pPr>
    <a:lvl9pPr marL="3657600" algn="l" defTabSz="914400" rtl="0" eaLnBrk="1" latinLnBrk="0" hangingPunct="1">
      <a:defRPr sz="2400" kern="1200">
        <a:solidFill>
          <a:schemeClr val="tx1"/>
        </a:solidFill>
        <a:latin typeface="Times New Roman" pitchFamily="18"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51" autoAdjust="0"/>
    <p:restoredTop sz="94660"/>
  </p:normalViewPr>
  <p:slideViewPr>
    <p:cSldViewPr>
      <p:cViewPr varScale="1">
        <p:scale>
          <a:sx n="77" d="100"/>
          <a:sy n="77" d="100"/>
        </p:scale>
        <p:origin x="-1026" y="-96"/>
      </p:cViewPr>
      <p:guideLst>
        <p:guide orient="horz" pos="2268"/>
        <p:guide pos="3175"/>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0834" name="Rectangle 2"/>
          <p:cNvSpPr>
            <a:spLocks noGrp="1" noChangeArrowheads="1"/>
          </p:cNvSpPr>
          <p:nvPr>
            <p:ph type="hdr" sz="quarter"/>
          </p:nvPr>
        </p:nvSpPr>
        <p:spPr bwMode="auto">
          <a:xfrm>
            <a:off x="0" y="0"/>
            <a:ext cx="3170238" cy="479425"/>
          </a:xfrm>
          <a:prstGeom prst="rect">
            <a:avLst/>
          </a:prstGeom>
          <a:noFill/>
          <a:ln>
            <a:noFill/>
          </a:ln>
          <a:effectLst/>
          <a:extLst/>
        </p:spPr>
        <p:txBody>
          <a:bodyPr vert="horz" wrap="square" lIns="96653" tIns="48326" rIns="96653" bIns="48326" numCol="1" anchor="t" anchorCtr="0" compatLnSpc="1">
            <a:prstTxWarp prst="textNoShape">
              <a:avLst/>
            </a:prstTxWarp>
          </a:bodyPr>
          <a:lstStyle>
            <a:lvl1pPr defTabSz="966788">
              <a:defRPr sz="1300">
                <a:latin typeface="Times New Roman" pitchFamily="18" charset="0"/>
                <a:ea typeface="+mn-ea"/>
              </a:defRPr>
            </a:lvl1pPr>
          </a:lstStyle>
          <a:p>
            <a:pPr>
              <a:defRPr/>
            </a:pPr>
            <a:endParaRPr lang="en-US"/>
          </a:p>
        </p:txBody>
      </p:sp>
      <p:sp>
        <p:nvSpPr>
          <p:cNvPr id="120835" name="Rectangle 3"/>
          <p:cNvSpPr>
            <a:spLocks noGrp="1" noChangeArrowheads="1"/>
          </p:cNvSpPr>
          <p:nvPr>
            <p:ph type="dt" sz="quarter" idx="1"/>
          </p:nvPr>
        </p:nvSpPr>
        <p:spPr bwMode="auto">
          <a:xfrm>
            <a:off x="4144963" y="0"/>
            <a:ext cx="3170237" cy="479425"/>
          </a:xfrm>
          <a:prstGeom prst="rect">
            <a:avLst/>
          </a:prstGeom>
          <a:noFill/>
          <a:ln>
            <a:noFill/>
          </a:ln>
          <a:effectLst/>
          <a:extLst/>
        </p:spPr>
        <p:txBody>
          <a:bodyPr vert="horz" wrap="square" lIns="96653" tIns="48326" rIns="96653" bIns="48326" numCol="1" anchor="t" anchorCtr="0" compatLnSpc="1">
            <a:prstTxWarp prst="textNoShape">
              <a:avLst/>
            </a:prstTxWarp>
          </a:bodyPr>
          <a:lstStyle>
            <a:lvl1pPr algn="r" defTabSz="966788">
              <a:defRPr sz="1300">
                <a:latin typeface="Times New Roman" pitchFamily="18" charset="0"/>
                <a:ea typeface="+mn-ea"/>
              </a:defRPr>
            </a:lvl1pPr>
          </a:lstStyle>
          <a:p>
            <a:pPr>
              <a:defRPr/>
            </a:pPr>
            <a:endParaRPr lang="en-US"/>
          </a:p>
        </p:txBody>
      </p:sp>
      <p:sp>
        <p:nvSpPr>
          <p:cNvPr id="120836" name="Rectangle 4"/>
          <p:cNvSpPr>
            <a:spLocks noGrp="1" noChangeArrowheads="1"/>
          </p:cNvSpPr>
          <p:nvPr>
            <p:ph type="ftr" sz="quarter" idx="2"/>
          </p:nvPr>
        </p:nvSpPr>
        <p:spPr bwMode="auto">
          <a:xfrm>
            <a:off x="0" y="9121775"/>
            <a:ext cx="3170238" cy="479425"/>
          </a:xfrm>
          <a:prstGeom prst="rect">
            <a:avLst/>
          </a:prstGeom>
          <a:noFill/>
          <a:ln>
            <a:noFill/>
          </a:ln>
          <a:effectLst/>
          <a:extLst/>
        </p:spPr>
        <p:txBody>
          <a:bodyPr vert="horz" wrap="square" lIns="96653" tIns="48326" rIns="96653" bIns="48326" numCol="1" anchor="b" anchorCtr="0" compatLnSpc="1">
            <a:prstTxWarp prst="textNoShape">
              <a:avLst/>
            </a:prstTxWarp>
          </a:bodyPr>
          <a:lstStyle>
            <a:lvl1pPr defTabSz="966788">
              <a:defRPr sz="1300">
                <a:latin typeface="Times New Roman" pitchFamily="18" charset="0"/>
                <a:ea typeface="+mn-ea"/>
              </a:defRPr>
            </a:lvl1pPr>
          </a:lstStyle>
          <a:p>
            <a:pPr>
              <a:defRPr/>
            </a:pPr>
            <a:endParaRPr lang="en-US"/>
          </a:p>
        </p:txBody>
      </p:sp>
      <p:sp>
        <p:nvSpPr>
          <p:cNvPr id="120837" name="Rectangle 5"/>
          <p:cNvSpPr>
            <a:spLocks noGrp="1" noChangeArrowheads="1"/>
          </p:cNvSpPr>
          <p:nvPr>
            <p:ph type="sldNum" sz="quarter" idx="3"/>
          </p:nvPr>
        </p:nvSpPr>
        <p:spPr bwMode="auto">
          <a:xfrm>
            <a:off x="4144963" y="9121775"/>
            <a:ext cx="3170237" cy="479425"/>
          </a:xfrm>
          <a:prstGeom prst="rect">
            <a:avLst/>
          </a:prstGeom>
          <a:noFill/>
          <a:ln>
            <a:noFill/>
          </a:ln>
          <a:effectLst/>
          <a:extLst/>
        </p:spPr>
        <p:txBody>
          <a:bodyPr vert="horz" wrap="square" lIns="96653" tIns="48326" rIns="96653" bIns="48326" numCol="1" anchor="b" anchorCtr="0" compatLnSpc="1">
            <a:prstTxWarp prst="textNoShape">
              <a:avLst/>
            </a:prstTxWarp>
          </a:bodyPr>
          <a:lstStyle>
            <a:lvl1pPr algn="r" defTabSz="966788">
              <a:defRPr sz="1300"/>
            </a:lvl1pPr>
          </a:lstStyle>
          <a:p>
            <a:pPr>
              <a:defRPr/>
            </a:pPr>
            <a:fld id="{F5D09BC2-34D8-4FCC-BBCD-E4A7DE7BCAB2}" type="slidenum">
              <a:rPr lang="en-US"/>
              <a:pPr>
                <a:defRPr/>
              </a:pPr>
              <a:t>‹#›</a:t>
            </a:fld>
            <a:endParaRPr lang="en-US"/>
          </a:p>
        </p:txBody>
      </p:sp>
    </p:spTree>
    <p:extLst>
      <p:ext uri="{BB962C8B-B14F-4D97-AF65-F5344CB8AC3E}">
        <p14:creationId xmlns:p14="http://schemas.microsoft.com/office/powerpoint/2010/main" val="4208668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330" name="Rectangle 2"/>
          <p:cNvSpPr>
            <a:spLocks noGrp="1" noChangeArrowheads="1"/>
          </p:cNvSpPr>
          <p:nvPr>
            <p:ph type="hdr" sz="quarter"/>
          </p:nvPr>
        </p:nvSpPr>
        <p:spPr bwMode="auto">
          <a:xfrm>
            <a:off x="0" y="0"/>
            <a:ext cx="3170238" cy="479425"/>
          </a:xfrm>
          <a:prstGeom prst="rect">
            <a:avLst/>
          </a:prstGeom>
          <a:noFill/>
          <a:ln>
            <a:noFill/>
          </a:ln>
          <a:effectLst/>
          <a:extLst/>
        </p:spPr>
        <p:txBody>
          <a:bodyPr vert="horz" wrap="square" lIns="96653" tIns="48326" rIns="96653" bIns="48326" numCol="1" anchor="t" anchorCtr="0" compatLnSpc="1">
            <a:prstTxWarp prst="textNoShape">
              <a:avLst/>
            </a:prstTxWarp>
          </a:bodyPr>
          <a:lstStyle>
            <a:lvl1pPr defTabSz="966788">
              <a:defRPr sz="1300">
                <a:latin typeface="Times New Roman" pitchFamily="18" charset="0"/>
                <a:ea typeface="+mn-ea"/>
              </a:defRPr>
            </a:lvl1pPr>
          </a:lstStyle>
          <a:p>
            <a:pPr>
              <a:defRPr/>
            </a:pPr>
            <a:endParaRPr lang="en-US"/>
          </a:p>
        </p:txBody>
      </p:sp>
      <p:sp>
        <p:nvSpPr>
          <p:cNvPr id="227331" name="Rectangle 3"/>
          <p:cNvSpPr>
            <a:spLocks noGrp="1" noChangeArrowheads="1"/>
          </p:cNvSpPr>
          <p:nvPr>
            <p:ph type="dt" idx="1"/>
          </p:nvPr>
        </p:nvSpPr>
        <p:spPr bwMode="auto">
          <a:xfrm>
            <a:off x="4143375" y="0"/>
            <a:ext cx="3170238" cy="479425"/>
          </a:xfrm>
          <a:prstGeom prst="rect">
            <a:avLst/>
          </a:prstGeom>
          <a:noFill/>
          <a:ln>
            <a:noFill/>
          </a:ln>
          <a:effectLst/>
          <a:extLst/>
        </p:spPr>
        <p:txBody>
          <a:bodyPr vert="horz" wrap="square" lIns="96653" tIns="48326" rIns="96653" bIns="48326" numCol="1" anchor="t" anchorCtr="0" compatLnSpc="1">
            <a:prstTxWarp prst="textNoShape">
              <a:avLst/>
            </a:prstTxWarp>
          </a:bodyPr>
          <a:lstStyle>
            <a:lvl1pPr algn="r" defTabSz="966788">
              <a:defRPr sz="1300">
                <a:latin typeface="Times New Roman" pitchFamily="18" charset="0"/>
                <a:ea typeface="+mn-ea"/>
              </a:defRPr>
            </a:lvl1pPr>
          </a:lstStyle>
          <a:p>
            <a:pPr>
              <a:defRPr/>
            </a:pPr>
            <a:endParaRPr lang="en-US"/>
          </a:p>
        </p:txBody>
      </p:sp>
      <p:sp>
        <p:nvSpPr>
          <p:cNvPr id="34820" name="Rectangle 4"/>
          <p:cNvSpPr>
            <a:spLocks noGrp="1" noRot="1" noChangeAspect="1" noChangeArrowheads="1" noTextEdit="1"/>
          </p:cNvSpPr>
          <p:nvPr>
            <p:ph type="sldImg" idx="2"/>
          </p:nvPr>
        </p:nvSpPr>
        <p:spPr bwMode="auto">
          <a:xfrm>
            <a:off x="1139825" y="720725"/>
            <a:ext cx="5040313"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7333" name="Rectangle 5"/>
          <p:cNvSpPr>
            <a:spLocks noGrp="1" noChangeArrowheads="1"/>
          </p:cNvSpPr>
          <p:nvPr>
            <p:ph type="body" sz="quarter" idx="3"/>
          </p:nvPr>
        </p:nvSpPr>
        <p:spPr bwMode="auto">
          <a:xfrm>
            <a:off x="731838" y="4560888"/>
            <a:ext cx="5851525" cy="4319587"/>
          </a:xfrm>
          <a:prstGeom prst="rect">
            <a:avLst/>
          </a:prstGeom>
          <a:noFill/>
          <a:ln>
            <a:noFill/>
          </a:ln>
          <a:effectLst/>
          <a:extLst/>
        </p:spPr>
        <p:txBody>
          <a:bodyPr vert="horz" wrap="square" lIns="96653" tIns="48326" rIns="96653" bIns="4832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27334" name="Rectangle 6"/>
          <p:cNvSpPr>
            <a:spLocks noGrp="1" noChangeArrowheads="1"/>
          </p:cNvSpPr>
          <p:nvPr>
            <p:ph type="ftr" sz="quarter" idx="4"/>
          </p:nvPr>
        </p:nvSpPr>
        <p:spPr bwMode="auto">
          <a:xfrm>
            <a:off x="0" y="9120188"/>
            <a:ext cx="3170238" cy="479425"/>
          </a:xfrm>
          <a:prstGeom prst="rect">
            <a:avLst/>
          </a:prstGeom>
          <a:noFill/>
          <a:ln>
            <a:noFill/>
          </a:ln>
          <a:effectLst/>
          <a:extLst/>
        </p:spPr>
        <p:txBody>
          <a:bodyPr vert="horz" wrap="square" lIns="96653" tIns="48326" rIns="96653" bIns="48326" numCol="1" anchor="b" anchorCtr="0" compatLnSpc="1">
            <a:prstTxWarp prst="textNoShape">
              <a:avLst/>
            </a:prstTxWarp>
          </a:bodyPr>
          <a:lstStyle>
            <a:lvl1pPr defTabSz="966788">
              <a:defRPr sz="1300">
                <a:latin typeface="Times New Roman" pitchFamily="18" charset="0"/>
                <a:ea typeface="+mn-ea"/>
              </a:defRPr>
            </a:lvl1pPr>
          </a:lstStyle>
          <a:p>
            <a:pPr>
              <a:defRPr/>
            </a:pPr>
            <a:endParaRPr lang="en-US"/>
          </a:p>
        </p:txBody>
      </p:sp>
      <p:sp>
        <p:nvSpPr>
          <p:cNvPr id="227335" name="Rectangle 7"/>
          <p:cNvSpPr>
            <a:spLocks noGrp="1" noChangeArrowheads="1"/>
          </p:cNvSpPr>
          <p:nvPr>
            <p:ph type="sldNum" sz="quarter" idx="5"/>
          </p:nvPr>
        </p:nvSpPr>
        <p:spPr bwMode="auto">
          <a:xfrm>
            <a:off x="4143375" y="9120188"/>
            <a:ext cx="3170238" cy="479425"/>
          </a:xfrm>
          <a:prstGeom prst="rect">
            <a:avLst/>
          </a:prstGeom>
          <a:noFill/>
          <a:ln>
            <a:noFill/>
          </a:ln>
          <a:effectLst/>
          <a:extLst/>
        </p:spPr>
        <p:txBody>
          <a:bodyPr vert="horz" wrap="square" lIns="96653" tIns="48326" rIns="96653" bIns="48326" numCol="1" anchor="b" anchorCtr="0" compatLnSpc="1">
            <a:prstTxWarp prst="textNoShape">
              <a:avLst/>
            </a:prstTxWarp>
          </a:bodyPr>
          <a:lstStyle>
            <a:lvl1pPr algn="r" defTabSz="966788">
              <a:defRPr sz="1300"/>
            </a:lvl1pPr>
          </a:lstStyle>
          <a:p>
            <a:pPr>
              <a:defRPr/>
            </a:pPr>
            <a:fld id="{E1561F37-E78E-437B-8E57-9C105B70571B}" type="slidenum">
              <a:rPr lang="en-US"/>
              <a:pPr>
                <a:defRPr/>
              </a:pPr>
              <a:t>‹#›</a:t>
            </a:fld>
            <a:endParaRPr lang="en-US"/>
          </a:p>
        </p:txBody>
      </p:sp>
    </p:spTree>
    <p:extLst>
      <p:ext uri="{BB962C8B-B14F-4D97-AF65-F5344CB8AC3E}">
        <p14:creationId xmlns:p14="http://schemas.microsoft.com/office/powerpoint/2010/main" val="18725568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eaLnBrk="0" hangingPunct="0">
              <a:defRPr sz="2400">
                <a:solidFill>
                  <a:schemeClr val="tx1"/>
                </a:solidFill>
                <a:latin typeface="Times New Roman" pitchFamily="18" charset="0"/>
                <a:ea typeface="ＭＳ Ｐゴシック" pitchFamily="34" charset="-128"/>
              </a:defRPr>
            </a:lvl1pPr>
            <a:lvl2pPr marL="742950" indent="-285750" defTabSz="966788" eaLnBrk="0" hangingPunct="0">
              <a:defRPr sz="2400">
                <a:solidFill>
                  <a:schemeClr val="tx1"/>
                </a:solidFill>
                <a:latin typeface="Times New Roman" pitchFamily="18" charset="0"/>
                <a:ea typeface="ＭＳ Ｐゴシック" pitchFamily="34" charset="-128"/>
              </a:defRPr>
            </a:lvl2pPr>
            <a:lvl3pPr marL="1143000" indent="-228600" defTabSz="966788" eaLnBrk="0" hangingPunct="0">
              <a:defRPr sz="2400">
                <a:solidFill>
                  <a:schemeClr val="tx1"/>
                </a:solidFill>
                <a:latin typeface="Times New Roman" pitchFamily="18" charset="0"/>
                <a:ea typeface="ＭＳ Ｐゴシック" pitchFamily="34" charset="-128"/>
              </a:defRPr>
            </a:lvl3pPr>
            <a:lvl4pPr marL="1600200" indent="-228600" defTabSz="966788" eaLnBrk="0" hangingPunct="0">
              <a:defRPr sz="2400">
                <a:solidFill>
                  <a:schemeClr val="tx1"/>
                </a:solidFill>
                <a:latin typeface="Times New Roman" pitchFamily="18" charset="0"/>
                <a:ea typeface="ＭＳ Ｐゴシック" pitchFamily="34" charset="-128"/>
              </a:defRPr>
            </a:lvl4pPr>
            <a:lvl5pPr marL="2057400" indent="-228600" defTabSz="966788" eaLnBrk="0" hangingPunct="0">
              <a:defRPr sz="2400">
                <a:solidFill>
                  <a:schemeClr val="tx1"/>
                </a:solidFill>
                <a:latin typeface="Times New Roman" pitchFamily="18" charset="0"/>
                <a:ea typeface="ＭＳ Ｐゴシック" pitchFamily="34" charset="-128"/>
              </a:defRPr>
            </a:lvl5pPr>
            <a:lvl6pPr marL="2514600" indent="-228600" defTabSz="966788"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66788"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66788"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66788"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fld id="{2DF4E1F8-D340-4A8F-889B-7E5418ACD97A}" type="slidenum">
              <a:rPr lang="en-US" sz="1300" smtClean="0"/>
              <a:pPr eaLnBrk="1" hangingPunct="1"/>
              <a:t>1</a:t>
            </a:fld>
            <a:endParaRPr lang="en-US" sz="1300"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650" y="2236788"/>
            <a:ext cx="8569325" cy="15430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512888" y="4079875"/>
            <a:ext cx="7056437" cy="1841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pPr>
              <a:defRPr/>
            </a:pPr>
            <a:fld id="{00FBE5FA-C921-4590-840A-8AC0377CDF95}" type="slidenum">
              <a:rPr lang="en-US"/>
              <a:pPr>
                <a:defRPr/>
              </a:pPr>
              <a:t>‹#›</a:t>
            </a:fld>
            <a:endParaRPr lang="en-US"/>
          </a:p>
        </p:txBody>
      </p:sp>
    </p:spTree>
    <p:extLst>
      <p:ext uri="{BB962C8B-B14F-4D97-AF65-F5344CB8AC3E}">
        <p14:creationId xmlns:p14="http://schemas.microsoft.com/office/powerpoint/2010/main" val="2090394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pPr>
              <a:defRPr/>
            </a:pPr>
            <a:fld id="{6E574E9D-8BF2-4C4D-9577-FC9E36D60F6C}" type="slidenum">
              <a:rPr lang="en-US"/>
              <a:pPr>
                <a:defRPr/>
              </a:pPr>
              <a:t>‹#›</a:t>
            </a:fld>
            <a:endParaRPr lang="en-US"/>
          </a:p>
        </p:txBody>
      </p:sp>
    </p:spTree>
    <p:extLst>
      <p:ext uri="{BB962C8B-B14F-4D97-AF65-F5344CB8AC3E}">
        <p14:creationId xmlns:p14="http://schemas.microsoft.com/office/powerpoint/2010/main" val="2753347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627563"/>
            <a:ext cx="8567738" cy="1430337"/>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96925" y="3052763"/>
            <a:ext cx="8567738" cy="1574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pPr>
              <a:defRPr/>
            </a:pPr>
            <a:fld id="{001192C6-1F1C-40AD-B7AE-88BF392D7859}" type="slidenum">
              <a:rPr lang="en-US"/>
              <a:pPr>
                <a:defRPr/>
              </a:pPr>
              <a:t>‹#›</a:t>
            </a:fld>
            <a:endParaRPr lang="en-US"/>
          </a:p>
        </p:txBody>
      </p:sp>
    </p:spTree>
    <p:extLst>
      <p:ext uri="{BB962C8B-B14F-4D97-AF65-F5344CB8AC3E}">
        <p14:creationId xmlns:p14="http://schemas.microsoft.com/office/powerpoint/2010/main" val="1512533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755650" y="2079625"/>
            <a:ext cx="4208463"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5116513" y="2079625"/>
            <a:ext cx="4208462"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pPr>
              <a:defRPr/>
            </a:pPr>
            <a:fld id="{71DA3319-31CC-4088-A376-5EB9BB30D0B6}" type="slidenum">
              <a:rPr lang="en-US"/>
              <a:pPr>
                <a:defRPr/>
              </a:pPr>
              <a:t>‹#›</a:t>
            </a:fld>
            <a:endParaRPr lang="en-US"/>
          </a:p>
        </p:txBody>
      </p:sp>
    </p:spTree>
    <p:extLst>
      <p:ext uri="{BB962C8B-B14F-4D97-AF65-F5344CB8AC3E}">
        <p14:creationId xmlns:p14="http://schemas.microsoft.com/office/powerpoint/2010/main" val="617184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8925"/>
            <a:ext cx="9072563" cy="120015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504825" y="1611313"/>
            <a:ext cx="4452938"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284413"/>
            <a:ext cx="4452938"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5121275" y="1611313"/>
            <a:ext cx="445611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284413"/>
            <a:ext cx="445611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1028"/>
          <p:cNvSpPr>
            <a:spLocks noGrp="1" noChangeArrowheads="1"/>
          </p:cNvSpPr>
          <p:nvPr>
            <p:ph type="dt" sz="half" idx="10"/>
          </p:nvPr>
        </p:nvSpPr>
        <p:spPr>
          <a:ln/>
        </p:spPr>
        <p:txBody>
          <a:bodyPr/>
          <a:lstStyle>
            <a:lvl1pPr>
              <a:defRPr/>
            </a:lvl1pPr>
          </a:lstStyle>
          <a:p>
            <a:pPr>
              <a:defRPr/>
            </a:pPr>
            <a:endParaRPr lang="en-US"/>
          </a:p>
        </p:txBody>
      </p:sp>
      <p:sp>
        <p:nvSpPr>
          <p:cNvPr id="8" name="Rectangle 1029"/>
          <p:cNvSpPr>
            <a:spLocks noGrp="1" noChangeArrowheads="1"/>
          </p:cNvSpPr>
          <p:nvPr>
            <p:ph type="ftr" sz="quarter" idx="11"/>
          </p:nvPr>
        </p:nvSpPr>
        <p:spPr>
          <a:ln/>
        </p:spPr>
        <p:txBody>
          <a:bodyPr/>
          <a:lstStyle>
            <a:lvl1pPr>
              <a:defRPr/>
            </a:lvl1pPr>
          </a:lstStyle>
          <a:p>
            <a:pPr>
              <a:defRPr/>
            </a:pPr>
            <a:endParaRPr lang="en-US"/>
          </a:p>
        </p:txBody>
      </p:sp>
      <p:sp>
        <p:nvSpPr>
          <p:cNvPr id="9" name="Rectangle 1030"/>
          <p:cNvSpPr>
            <a:spLocks noGrp="1" noChangeArrowheads="1"/>
          </p:cNvSpPr>
          <p:nvPr>
            <p:ph type="sldNum" sz="quarter" idx="12"/>
          </p:nvPr>
        </p:nvSpPr>
        <p:spPr>
          <a:ln/>
        </p:spPr>
        <p:txBody>
          <a:bodyPr/>
          <a:lstStyle>
            <a:lvl1pPr>
              <a:defRPr/>
            </a:lvl1pPr>
          </a:lstStyle>
          <a:p>
            <a:pPr>
              <a:defRPr/>
            </a:pPr>
            <a:fld id="{EBD08EEE-C8CC-4BF7-808C-3B145296E17F}" type="slidenum">
              <a:rPr lang="en-US"/>
              <a:pPr>
                <a:defRPr/>
              </a:pPr>
              <a:t>‹#›</a:t>
            </a:fld>
            <a:endParaRPr lang="en-US"/>
          </a:p>
        </p:txBody>
      </p:sp>
    </p:spTree>
    <p:extLst>
      <p:ext uri="{BB962C8B-B14F-4D97-AF65-F5344CB8AC3E}">
        <p14:creationId xmlns:p14="http://schemas.microsoft.com/office/powerpoint/2010/main" val="482835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1028"/>
          <p:cNvSpPr>
            <a:spLocks noGrp="1" noChangeArrowheads="1"/>
          </p:cNvSpPr>
          <p:nvPr>
            <p:ph type="dt" sz="half" idx="10"/>
          </p:nvPr>
        </p:nvSpPr>
        <p:spPr>
          <a:ln/>
        </p:spPr>
        <p:txBody>
          <a:bodyPr/>
          <a:lstStyle>
            <a:lvl1pPr>
              <a:defRPr/>
            </a:lvl1pPr>
          </a:lstStyle>
          <a:p>
            <a:pPr>
              <a:defRPr/>
            </a:pPr>
            <a:endParaRPr lang="en-US"/>
          </a:p>
        </p:txBody>
      </p:sp>
      <p:sp>
        <p:nvSpPr>
          <p:cNvPr id="4" name="Rectangle 1029"/>
          <p:cNvSpPr>
            <a:spLocks noGrp="1" noChangeArrowheads="1"/>
          </p:cNvSpPr>
          <p:nvPr>
            <p:ph type="ftr" sz="quarter" idx="11"/>
          </p:nvPr>
        </p:nvSpPr>
        <p:spPr>
          <a:ln/>
        </p:spPr>
        <p:txBody>
          <a:bodyPr/>
          <a:lstStyle>
            <a:lvl1pPr>
              <a:defRPr/>
            </a:lvl1pPr>
          </a:lstStyle>
          <a:p>
            <a:pPr>
              <a:defRPr/>
            </a:pPr>
            <a:endParaRPr lang="en-US"/>
          </a:p>
        </p:txBody>
      </p:sp>
      <p:sp>
        <p:nvSpPr>
          <p:cNvPr id="5" name="Rectangle 1030"/>
          <p:cNvSpPr>
            <a:spLocks noGrp="1" noChangeArrowheads="1"/>
          </p:cNvSpPr>
          <p:nvPr>
            <p:ph type="sldNum" sz="quarter" idx="12"/>
          </p:nvPr>
        </p:nvSpPr>
        <p:spPr>
          <a:ln/>
        </p:spPr>
        <p:txBody>
          <a:bodyPr/>
          <a:lstStyle>
            <a:lvl1pPr>
              <a:defRPr/>
            </a:lvl1pPr>
          </a:lstStyle>
          <a:p>
            <a:pPr>
              <a:defRPr/>
            </a:pPr>
            <a:fld id="{973AF0DD-9886-48C4-9F03-8F345CAB6830}" type="slidenum">
              <a:rPr lang="en-US"/>
              <a:pPr>
                <a:defRPr/>
              </a:pPr>
              <a:t>‹#›</a:t>
            </a:fld>
            <a:endParaRPr lang="en-US"/>
          </a:p>
        </p:txBody>
      </p:sp>
    </p:spTree>
    <p:extLst>
      <p:ext uri="{BB962C8B-B14F-4D97-AF65-F5344CB8AC3E}">
        <p14:creationId xmlns:p14="http://schemas.microsoft.com/office/powerpoint/2010/main" val="1002727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28"/>
          <p:cNvSpPr>
            <a:spLocks noGrp="1" noChangeArrowheads="1"/>
          </p:cNvSpPr>
          <p:nvPr>
            <p:ph type="dt" sz="half" idx="10"/>
          </p:nvPr>
        </p:nvSpPr>
        <p:spPr>
          <a:ln/>
        </p:spPr>
        <p:txBody>
          <a:bodyPr/>
          <a:lstStyle>
            <a:lvl1pPr>
              <a:defRPr/>
            </a:lvl1pPr>
          </a:lstStyle>
          <a:p>
            <a:pPr>
              <a:defRPr/>
            </a:pPr>
            <a:endParaRPr lang="en-US"/>
          </a:p>
        </p:txBody>
      </p:sp>
      <p:sp>
        <p:nvSpPr>
          <p:cNvPr id="3" name="Rectangle 1029"/>
          <p:cNvSpPr>
            <a:spLocks noGrp="1" noChangeArrowheads="1"/>
          </p:cNvSpPr>
          <p:nvPr>
            <p:ph type="ftr" sz="quarter" idx="11"/>
          </p:nvPr>
        </p:nvSpPr>
        <p:spPr>
          <a:ln/>
        </p:spPr>
        <p:txBody>
          <a:bodyPr/>
          <a:lstStyle>
            <a:lvl1pPr>
              <a:defRPr/>
            </a:lvl1pPr>
          </a:lstStyle>
          <a:p>
            <a:pPr>
              <a:defRPr/>
            </a:pPr>
            <a:endParaRPr lang="en-US"/>
          </a:p>
        </p:txBody>
      </p:sp>
      <p:sp>
        <p:nvSpPr>
          <p:cNvPr id="4" name="Rectangle 1030"/>
          <p:cNvSpPr>
            <a:spLocks noGrp="1" noChangeArrowheads="1"/>
          </p:cNvSpPr>
          <p:nvPr>
            <p:ph type="sldNum" sz="quarter" idx="12"/>
          </p:nvPr>
        </p:nvSpPr>
        <p:spPr>
          <a:ln/>
        </p:spPr>
        <p:txBody>
          <a:bodyPr/>
          <a:lstStyle>
            <a:lvl1pPr>
              <a:defRPr/>
            </a:lvl1pPr>
          </a:lstStyle>
          <a:p>
            <a:pPr>
              <a:defRPr/>
            </a:pPr>
            <a:fld id="{D36B8F56-624A-461F-8B86-ED46E0E00070}" type="slidenum">
              <a:rPr lang="en-US"/>
              <a:pPr>
                <a:defRPr/>
              </a:pPr>
              <a:t>‹#›</a:t>
            </a:fld>
            <a:endParaRPr lang="en-US"/>
          </a:p>
        </p:txBody>
      </p:sp>
    </p:spTree>
    <p:extLst>
      <p:ext uri="{BB962C8B-B14F-4D97-AF65-F5344CB8AC3E}">
        <p14:creationId xmlns:p14="http://schemas.microsoft.com/office/powerpoint/2010/main" val="796516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7338"/>
            <a:ext cx="3316288" cy="121920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941763" y="287338"/>
            <a:ext cx="5635625"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504825" y="1506538"/>
            <a:ext cx="3316288"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pPr>
              <a:defRPr/>
            </a:pPr>
            <a:fld id="{4552F152-C9B0-4AA6-9397-56886BAA398D}" type="slidenum">
              <a:rPr lang="en-US"/>
              <a:pPr>
                <a:defRPr/>
              </a:pPr>
              <a:t>‹#›</a:t>
            </a:fld>
            <a:endParaRPr lang="en-US"/>
          </a:p>
        </p:txBody>
      </p:sp>
    </p:spTree>
    <p:extLst>
      <p:ext uri="{BB962C8B-B14F-4D97-AF65-F5344CB8AC3E}">
        <p14:creationId xmlns:p14="http://schemas.microsoft.com/office/powerpoint/2010/main" val="679920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040313"/>
            <a:ext cx="6048375" cy="595312"/>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976438" y="642938"/>
            <a:ext cx="60483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976438" y="5635625"/>
            <a:ext cx="60483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28"/>
          <p:cNvSpPr>
            <a:spLocks noGrp="1" noChangeArrowheads="1"/>
          </p:cNvSpPr>
          <p:nvPr>
            <p:ph type="dt" sz="half" idx="10"/>
          </p:nvPr>
        </p:nvSpPr>
        <p:spPr>
          <a:ln/>
        </p:spPr>
        <p:txBody>
          <a:bodyPr/>
          <a:lstStyle>
            <a:lvl1pPr>
              <a:defRPr/>
            </a:lvl1pPr>
          </a:lstStyle>
          <a:p>
            <a:pPr>
              <a:defRPr/>
            </a:pPr>
            <a:endParaRPr lang="en-US"/>
          </a:p>
        </p:txBody>
      </p:sp>
      <p:sp>
        <p:nvSpPr>
          <p:cNvPr id="6" name="Rectangle 1029"/>
          <p:cNvSpPr>
            <a:spLocks noGrp="1" noChangeArrowheads="1"/>
          </p:cNvSpPr>
          <p:nvPr>
            <p:ph type="ftr" sz="quarter" idx="11"/>
          </p:nvPr>
        </p:nvSpPr>
        <p:spPr>
          <a:ln/>
        </p:spPr>
        <p:txBody>
          <a:bodyPr/>
          <a:lstStyle>
            <a:lvl1pPr>
              <a:defRPr/>
            </a:lvl1pPr>
          </a:lstStyle>
          <a:p>
            <a:pPr>
              <a:defRPr/>
            </a:pPr>
            <a:endParaRPr lang="en-US"/>
          </a:p>
        </p:txBody>
      </p:sp>
      <p:sp>
        <p:nvSpPr>
          <p:cNvPr id="7" name="Rectangle 1030"/>
          <p:cNvSpPr>
            <a:spLocks noGrp="1" noChangeArrowheads="1"/>
          </p:cNvSpPr>
          <p:nvPr>
            <p:ph type="sldNum" sz="quarter" idx="12"/>
          </p:nvPr>
        </p:nvSpPr>
        <p:spPr>
          <a:ln/>
        </p:spPr>
        <p:txBody>
          <a:bodyPr/>
          <a:lstStyle>
            <a:lvl1pPr>
              <a:defRPr/>
            </a:lvl1pPr>
          </a:lstStyle>
          <a:p>
            <a:pPr>
              <a:defRPr/>
            </a:pPr>
            <a:fld id="{E0CCF259-4BEF-4EAF-A70C-F27AD9E98C3D}" type="slidenum">
              <a:rPr lang="en-US"/>
              <a:pPr>
                <a:defRPr/>
              </a:pPr>
              <a:t>‹#›</a:t>
            </a:fld>
            <a:endParaRPr lang="en-US"/>
          </a:p>
        </p:txBody>
      </p:sp>
    </p:spTree>
    <p:extLst>
      <p:ext uri="{BB962C8B-B14F-4D97-AF65-F5344CB8AC3E}">
        <p14:creationId xmlns:p14="http://schemas.microsoft.com/office/powerpoint/2010/main" val="3145055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pPr>
              <a:defRPr/>
            </a:pPr>
            <a:fld id="{2D53D5E3-CA0B-4707-847B-71558E4A6BF2}" type="slidenum">
              <a:rPr lang="en-US"/>
              <a:pPr>
                <a:defRPr/>
              </a:pPr>
              <a:t>‹#›</a:t>
            </a:fld>
            <a:endParaRPr lang="en-US"/>
          </a:p>
        </p:txBody>
      </p:sp>
    </p:spTree>
    <p:extLst>
      <p:ext uri="{BB962C8B-B14F-4D97-AF65-F5344CB8AC3E}">
        <p14:creationId xmlns:p14="http://schemas.microsoft.com/office/powerpoint/2010/main" val="319615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3438" y="639763"/>
            <a:ext cx="2141537" cy="5761037"/>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755650" y="639763"/>
            <a:ext cx="6275388" cy="5761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1028"/>
          <p:cNvSpPr>
            <a:spLocks noGrp="1" noChangeArrowheads="1"/>
          </p:cNvSpPr>
          <p:nvPr>
            <p:ph type="dt" sz="half" idx="10"/>
          </p:nvPr>
        </p:nvSpPr>
        <p:spPr>
          <a:ln/>
        </p:spPr>
        <p:txBody>
          <a:bodyPr/>
          <a:lstStyle>
            <a:lvl1pPr>
              <a:defRPr/>
            </a:lvl1pPr>
          </a:lstStyle>
          <a:p>
            <a:pPr>
              <a:defRPr/>
            </a:pPr>
            <a:endParaRPr lang="en-US"/>
          </a:p>
        </p:txBody>
      </p:sp>
      <p:sp>
        <p:nvSpPr>
          <p:cNvPr id="5" name="Rectangle 1029"/>
          <p:cNvSpPr>
            <a:spLocks noGrp="1" noChangeArrowheads="1"/>
          </p:cNvSpPr>
          <p:nvPr>
            <p:ph type="ftr" sz="quarter" idx="11"/>
          </p:nvPr>
        </p:nvSpPr>
        <p:spPr>
          <a:ln/>
        </p:spPr>
        <p:txBody>
          <a:bodyPr/>
          <a:lstStyle>
            <a:lvl1pPr>
              <a:defRPr/>
            </a:lvl1pPr>
          </a:lstStyle>
          <a:p>
            <a:pPr>
              <a:defRPr/>
            </a:pPr>
            <a:endParaRPr lang="en-US"/>
          </a:p>
        </p:txBody>
      </p:sp>
      <p:sp>
        <p:nvSpPr>
          <p:cNvPr id="6" name="Rectangle 1030"/>
          <p:cNvSpPr>
            <a:spLocks noGrp="1" noChangeArrowheads="1"/>
          </p:cNvSpPr>
          <p:nvPr>
            <p:ph type="sldNum" sz="quarter" idx="12"/>
          </p:nvPr>
        </p:nvSpPr>
        <p:spPr>
          <a:ln/>
        </p:spPr>
        <p:txBody>
          <a:bodyPr/>
          <a:lstStyle>
            <a:lvl1pPr>
              <a:defRPr/>
            </a:lvl1pPr>
          </a:lstStyle>
          <a:p>
            <a:pPr>
              <a:defRPr/>
            </a:pPr>
            <a:fld id="{871DEF08-F4C9-411F-87F5-DA0CC0122689}" type="slidenum">
              <a:rPr lang="en-US"/>
              <a:pPr>
                <a:defRPr/>
              </a:pPr>
              <a:t>‹#›</a:t>
            </a:fld>
            <a:endParaRPr lang="en-US"/>
          </a:p>
        </p:txBody>
      </p:sp>
    </p:spTree>
    <p:extLst>
      <p:ext uri="{BB962C8B-B14F-4D97-AF65-F5344CB8AC3E}">
        <p14:creationId xmlns:p14="http://schemas.microsoft.com/office/powerpoint/2010/main" val="2724351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pic>
        <p:nvPicPr>
          <p:cNvPr id="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2213" cy="720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7"/>
          <p:cNvSpPr>
            <a:spLocks noChangeArrowheads="1"/>
          </p:cNvSpPr>
          <p:nvPr/>
        </p:nvSpPr>
        <p:spPr bwMode="auto">
          <a:xfrm>
            <a:off x="177800" y="1520825"/>
            <a:ext cx="9725025" cy="5119688"/>
          </a:xfrm>
          <a:prstGeom prst="rect">
            <a:avLst/>
          </a:prstGeom>
          <a:solidFill>
            <a:srgbClr val="7CA72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CA"/>
          </a:p>
        </p:txBody>
      </p:sp>
      <p:pic>
        <p:nvPicPr>
          <p:cNvPr id="5" name="Picture 5" descr="UBC_crest&amp;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9338" y="766763"/>
            <a:ext cx="35941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64" name="Rectangle 4"/>
          <p:cNvSpPr>
            <a:spLocks noGrp="1" noChangeArrowheads="1"/>
          </p:cNvSpPr>
          <p:nvPr>
            <p:ph type="ctrTitle"/>
          </p:nvPr>
        </p:nvSpPr>
        <p:spPr>
          <a:xfrm>
            <a:off x="2687638" y="3000375"/>
            <a:ext cx="4705350" cy="1200150"/>
          </a:xfrm>
        </p:spPr>
        <p:txBody>
          <a:bodyPr/>
          <a:lstStyle>
            <a:lvl1pPr>
              <a:defRPr/>
            </a:lvl1pPr>
          </a:lstStyle>
          <a:p>
            <a:pPr lvl="0"/>
            <a:r>
              <a:rPr lang="en-US" altLang="en-US" noProof="0" smtClean="0"/>
              <a:t>Headline in Arial</a:t>
            </a:r>
          </a:p>
        </p:txBody>
      </p:sp>
    </p:spTree>
    <p:extLst>
      <p:ext uri="{BB962C8B-B14F-4D97-AF65-F5344CB8AC3E}">
        <p14:creationId xmlns:p14="http://schemas.microsoft.com/office/powerpoint/2010/main" val="15973800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JB1">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baseline="0"/>
            </a:lvl1pPr>
          </a:lstStyle>
          <a:p>
            <a:r>
              <a:rPr lang="en-US" dirty="0" smtClean="0"/>
              <a:t>Click to edit Master title style</a:t>
            </a:r>
            <a:endParaRPr lang="en-CA" dirty="0"/>
          </a:p>
        </p:txBody>
      </p:sp>
      <p:sp>
        <p:nvSpPr>
          <p:cNvPr id="3" name="Content Placeholder 2"/>
          <p:cNvSpPr>
            <a:spLocks noGrp="1"/>
          </p:cNvSpPr>
          <p:nvPr>
            <p:ph idx="1"/>
          </p:nvPr>
        </p:nvSpPr>
        <p:spPr>
          <a:xfrm>
            <a:off x="1007864" y="1800251"/>
            <a:ext cx="8317111" cy="4600550"/>
          </a:xfrm>
        </p:spPr>
        <p:txBody>
          <a:bodyPr/>
          <a:lstStyle>
            <a:lvl1pPr marL="0" indent="0">
              <a:defRPr sz="2200" b="0" baseline="0">
                <a:solidFill>
                  <a:schemeClr val="tx1"/>
                </a:solidFill>
              </a:defRPr>
            </a:lvl1pPr>
            <a:lvl2pPr marL="449263" indent="-449263">
              <a:defRPr sz="2200" baseline="0"/>
            </a:lvl2pPr>
            <a:lvl3pPr marL="0" indent="0">
              <a:buNone/>
              <a:defRPr sz="2200" baseline="0"/>
            </a:lvl3pPr>
            <a:lvl4pPr marL="0" indent="0">
              <a:defRPr sz="2200" baseline="0"/>
            </a:lvl4pPr>
            <a:lvl5pPr marL="0" indent="0">
              <a:defRPr sz="2200" baseline="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Rectangle 5"/>
          <p:cNvSpPr>
            <a:spLocks noGrp="1" noChangeArrowheads="1"/>
          </p:cNvSpPr>
          <p:nvPr>
            <p:ph type="sldNum" sz="quarter" idx="10"/>
          </p:nvPr>
        </p:nvSpPr>
        <p:spPr>
          <a:ln/>
        </p:spPr>
        <p:txBody>
          <a:bodyPr/>
          <a:lstStyle>
            <a:lvl1pPr>
              <a:defRPr/>
            </a:lvl1pPr>
          </a:lstStyle>
          <a:p>
            <a:pPr>
              <a:defRPr/>
            </a:pPr>
            <a:fld id="{6D364866-9280-45A5-84EE-E04734354B4C}" type="slidenum">
              <a:rPr lang="en-US"/>
              <a:pPr>
                <a:defRPr/>
              </a:pPr>
              <a:t>‹#›</a:t>
            </a:fld>
            <a:r>
              <a:rPr lang="en-US"/>
              <a:t>2 of 4</a:t>
            </a:r>
          </a:p>
        </p:txBody>
      </p:sp>
    </p:spTree>
    <p:extLst>
      <p:ext uri="{BB962C8B-B14F-4D97-AF65-F5344CB8AC3E}">
        <p14:creationId xmlns:p14="http://schemas.microsoft.com/office/powerpoint/2010/main" val="1449833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627563"/>
            <a:ext cx="8567738" cy="1430337"/>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96925" y="3052763"/>
            <a:ext cx="8567738" cy="1574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FBD47AAE-6670-4CAA-A36D-AF8CBDFAE93E}" type="slidenum">
              <a:rPr lang="en-US"/>
              <a:pPr>
                <a:defRPr/>
              </a:pPr>
              <a:t>‹#›</a:t>
            </a:fld>
            <a:r>
              <a:rPr lang="en-US"/>
              <a:t>2 of 4</a:t>
            </a:r>
          </a:p>
        </p:txBody>
      </p:sp>
    </p:spTree>
    <p:extLst>
      <p:ext uri="{BB962C8B-B14F-4D97-AF65-F5344CB8AC3E}">
        <p14:creationId xmlns:p14="http://schemas.microsoft.com/office/powerpoint/2010/main" val="3405345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2940050" y="2079625"/>
            <a:ext cx="3116263"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208713" y="2079625"/>
            <a:ext cx="3116262" cy="4321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sldNum" sz="quarter" idx="10"/>
          </p:nvPr>
        </p:nvSpPr>
        <p:spPr>
          <a:ln/>
        </p:spPr>
        <p:txBody>
          <a:bodyPr/>
          <a:lstStyle>
            <a:lvl1pPr>
              <a:defRPr/>
            </a:lvl1pPr>
          </a:lstStyle>
          <a:p>
            <a:pPr>
              <a:defRPr/>
            </a:pPr>
            <a:fld id="{22162E81-F4EB-4390-AD65-C8DBCD29033D}" type="slidenum">
              <a:rPr lang="en-US"/>
              <a:pPr>
                <a:defRPr/>
              </a:pPr>
              <a:t>‹#›</a:t>
            </a:fld>
            <a:r>
              <a:rPr lang="en-US"/>
              <a:t>2 of 4</a:t>
            </a:r>
          </a:p>
        </p:txBody>
      </p:sp>
    </p:spTree>
    <p:extLst>
      <p:ext uri="{BB962C8B-B14F-4D97-AF65-F5344CB8AC3E}">
        <p14:creationId xmlns:p14="http://schemas.microsoft.com/office/powerpoint/2010/main" val="7553722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8925"/>
            <a:ext cx="9072563" cy="120015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504825" y="1611313"/>
            <a:ext cx="4452938"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284413"/>
            <a:ext cx="4452938"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5121275" y="1611313"/>
            <a:ext cx="445611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284413"/>
            <a:ext cx="445611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5"/>
          <p:cNvSpPr>
            <a:spLocks noGrp="1" noChangeArrowheads="1"/>
          </p:cNvSpPr>
          <p:nvPr>
            <p:ph type="sldNum" sz="quarter" idx="10"/>
          </p:nvPr>
        </p:nvSpPr>
        <p:spPr>
          <a:ln/>
        </p:spPr>
        <p:txBody>
          <a:bodyPr/>
          <a:lstStyle>
            <a:lvl1pPr>
              <a:defRPr/>
            </a:lvl1pPr>
          </a:lstStyle>
          <a:p>
            <a:pPr>
              <a:defRPr/>
            </a:pPr>
            <a:fld id="{48B8A4E6-853A-45CB-8C41-1B928019BAE1}" type="slidenum">
              <a:rPr lang="en-US"/>
              <a:pPr>
                <a:defRPr/>
              </a:pPr>
              <a:t>‹#›</a:t>
            </a:fld>
            <a:r>
              <a:rPr lang="en-US"/>
              <a:t>2 of 4</a:t>
            </a:r>
          </a:p>
        </p:txBody>
      </p:sp>
    </p:spTree>
    <p:extLst>
      <p:ext uri="{BB962C8B-B14F-4D97-AF65-F5344CB8AC3E}">
        <p14:creationId xmlns:p14="http://schemas.microsoft.com/office/powerpoint/2010/main" val="28056606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5"/>
          <p:cNvSpPr>
            <a:spLocks noGrp="1" noChangeArrowheads="1"/>
          </p:cNvSpPr>
          <p:nvPr>
            <p:ph type="sldNum" sz="quarter" idx="10"/>
          </p:nvPr>
        </p:nvSpPr>
        <p:spPr>
          <a:ln/>
        </p:spPr>
        <p:txBody>
          <a:bodyPr/>
          <a:lstStyle>
            <a:lvl1pPr>
              <a:defRPr/>
            </a:lvl1pPr>
          </a:lstStyle>
          <a:p>
            <a:pPr>
              <a:defRPr/>
            </a:pPr>
            <a:fld id="{C3D2247B-7C3A-45DD-BC79-6682FF7CB318}" type="slidenum">
              <a:rPr lang="en-US"/>
              <a:pPr>
                <a:defRPr/>
              </a:pPr>
              <a:t>‹#›</a:t>
            </a:fld>
            <a:r>
              <a:rPr lang="en-US"/>
              <a:t>2 of 4</a:t>
            </a:r>
          </a:p>
        </p:txBody>
      </p:sp>
    </p:spTree>
    <p:extLst>
      <p:ext uri="{BB962C8B-B14F-4D97-AF65-F5344CB8AC3E}">
        <p14:creationId xmlns:p14="http://schemas.microsoft.com/office/powerpoint/2010/main" val="14236761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BAF53EFB-5436-4755-8199-C72090D52ED1}" type="slidenum">
              <a:rPr lang="en-US"/>
              <a:pPr>
                <a:defRPr/>
              </a:pPr>
              <a:t>‹#›</a:t>
            </a:fld>
            <a:r>
              <a:rPr lang="en-US"/>
              <a:t>2 of 4</a:t>
            </a:r>
          </a:p>
        </p:txBody>
      </p:sp>
    </p:spTree>
    <p:extLst>
      <p:ext uri="{BB962C8B-B14F-4D97-AF65-F5344CB8AC3E}">
        <p14:creationId xmlns:p14="http://schemas.microsoft.com/office/powerpoint/2010/main" val="8864192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287338"/>
            <a:ext cx="3316288" cy="121920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941763" y="287338"/>
            <a:ext cx="5635625"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504825" y="1506538"/>
            <a:ext cx="3316288"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3F393103-6137-428A-BB3A-77C114F88C42}" type="slidenum">
              <a:rPr lang="en-US"/>
              <a:pPr>
                <a:defRPr/>
              </a:pPr>
              <a:t>‹#›</a:t>
            </a:fld>
            <a:r>
              <a:rPr lang="en-US"/>
              <a:t>2 of 4</a:t>
            </a:r>
          </a:p>
        </p:txBody>
      </p:sp>
    </p:spTree>
    <p:extLst>
      <p:ext uri="{BB962C8B-B14F-4D97-AF65-F5344CB8AC3E}">
        <p14:creationId xmlns:p14="http://schemas.microsoft.com/office/powerpoint/2010/main" val="10073162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040313"/>
            <a:ext cx="6048375" cy="595312"/>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976438" y="642938"/>
            <a:ext cx="60483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976438" y="5635625"/>
            <a:ext cx="60483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8E16F1B-F246-4558-856A-04E1A8A43655}" type="slidenum">
              <a:rPr lang="en-US"/>
              <a:pPr>
                <a:defRPr/>
              </a:pPr>
              <a:t>‹#›</a:t>
            </a:fld>
            <a:r>
              <a:rPr lang="en-US"/>
              <a:t>2 of 4</a:t>
            </a:r>
          </a:p>
        </p:txBody>
      </p:sp>
    </p:spTree>
    <p:extLst>
      <p:ext uri="{BB962C8B-B14F-4D97-AF65-F5344CB8AC3E}">
        <p14:creationId xmlns:p14="http://schemas.microsoft.com/office/powerpoint/2010/main" val="7863690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sldNum" sz="quarter" idx="10"/>
          </p:nvPr>
        </p:nvSpPr>
        <p:spPr>
          <a:ln/>
        </p:spPr>
        <p:txBody>
          <a:bodyPr/>
          <a:lstStyle>
            <a:lvl1pPr>
              <a:defRPr/>
            </a:lvl1pPr>
          </a:lstStyle>
          <a:p>
            <a:pPr>
              <a:defRPr/>
            </a:pPr>
            <a:fld id="{5C746BBD-3135-45BA-80EF-F70BE3844CAB}" type="slidenum">
              <a:rPr lang="en-US"/>
              <a:pPr>
                <a:defRPr/>
              </a:pPr>
              <a:t>‹#›</a:t>
            </a:fld>
            <a:r>
              <a:rPr lang="en-US"/>
              <a:t>2 of 4</a:t>
            </a:r>
          </a:p>
        </p:txBody>
      </p:sp>
    </p:spTree>
    <p:extLst>
      <p:ext uri="{BB962C8B-B14F-4D97-AF65-F5344CB8AC3E}">
        <p14:creationId xmlns:p14="http://schemas.microsoft.com/office/powerpoint/2010/main" val="42698100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064500" y="400050"/>
            <a:ext cx="1763713" cy="60007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2771775" y="400050"/>
            <a:ext cx="5140325" cy="60007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sldNum" sz="quarter" idx="10"/>
          </p:nvPr>
        </p:nvSpPr>
        <p:spPr>
          <a:ln/>
        </p:spPr>
        <p:txBody>
          <a:bodyPr/>
          <a:lstStyle>
            <a:lvl1pPr>
              <a:defRPr/>
            </a:lvl1pPr>
          </a:lstStyle>
          <a:p>
            <a:pPr>
              <a:defRPr/>
            </a:pPr>
            <a:fld id="{03194CAB-BD52-4615-BAEE-BC4A81EF7B26}" type="slidenum">
              <a:rPr lang="en-US"/>
              <a:pPr>
                <a:defRPr/>
              </a:pPr>
              <a:t>‹#›</a:t>
            </a:fld>
            <a:r>
              <a:rPr lang="en-US"/>
              <a:t>2 of 4</a:t>
            </a:r>
          </a:p>
        </p:txBody>
      </p:sp>
    </p:spTree>
    <p:extLst>
      <p:ext uri="{BB962C8B-B14F-4D97-AF65-F5344CB8AC3E}">
        <p14:creationId xmlns:p14="http://schemas.microsoft.com/office/powerpoint/2010/main" val="1135487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026"/>
          <p:cNvSpPr>
            <a:spLocks noGrp="1" noChangeArrowheads="1"/>
          </p:cNvSpPr>
          <p:nvPr>
            <p:ph type="title"/>
          </p:nvPr>
        </p:nvSpPr>
        <p:spPr bwMode="auto">
          <a:xfrm>
            <a:off x="755650" y="639763"/>
            <a:ext cx="85693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8746" tIns="49373" rIns="98746" bIns="49373" numCol="1" anchor="ctr" anchorCtr="0" compatLnSpc="1">
            <a:prstTxWarp prst="textNoShape">
              <a:avLst/>
            </a:prstTxWarp>
          </a:bodyPr>
          <a:lstStyle/>
          <a:p>
            <a:pPr lvl="0"/>
            <a:r>
              <a:rPr lang="en-US" smtClean="0"/>
              <a:t>Click to edit Master title style</a:t>
            </a:r>
          </a:p>
        </p:txBody>
      </p:sp>
      <p:sp>
        <p:nvSpPr>
          <p:cNvPr id="1027" name="Rectangle 1027"/>
          <p:cNvSpPr>
            <a:spLocks noGrp="1" noChangeArrowheads="1"/>
          </p:cNvSpPr>
          <p:nvPr>
            <p:ph type="body" idx="1"/>
          </p:nvPr>
        </p:nvSpPr>
        <p:spPr bwMode="auto">
          <a:xfrm>
            <a:off x="755650" y="2079625"/>
            <a:ext cx="856932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8746" tIns="49373" rIns="98746" bIns="4937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7396" name="Rectangle 1028"/>
          <p:cNvSpPr>
            <a:spLocks noGrp="1" noChangeArrowheads="1"/>
          </p:cNvSpPr>
          <p:nvPr>
            <p:ph type="dt" sz="half" idx="2"/>
          </p:nvPr>
        </p:nvSpPr>
        <p:spPr bwMode="auto">
          <a:xfrm>
            <a:off x="755650" y="6561138"/>
            <a:ext cx="2100263" cy="479425"/>
          </a:xfrm>
          <a:prstGeom prst="rect">
            <a:avLst/>
          </a:prstGeom>
          <a:noFill/>
          <a:ln>
            <a:noFill/>
          </a:ln>
          <a:effectLst/>
          <a:extLst/>
        </p:spPr>
        <p:txBody>
          <a:bodyPr vert="horz" wrap="square" lIns="98746" tIns="49373" rIns="98746" bIns="49373" numCol="1" anchor="t" anchorCtr="0" compatLnSpc="1">
            <a:prstTxWarp prst="textNoShape">
              <a:avLst/>
            </a:prstTxWarp>
          </a:bodyPr>
          <a:lstStyle>
            <a:lvl1pPr>
              <a:defRPr sz="1500">
                <a:latin typeface="Times New Roman" pitchFamily="18" charset="0"/>
                <a:ea typeface="+mn-ea"/>
              </a:defRPr>
            </a:lvl1pPr>
          </a:lstStyle>
          <a:p>
            <a:pPr>
              <a:defRPr/>
            </a:pPr>
            <a:endParaRPr lang="en-US"/>
          </a:p>
        </p:txBody>
      </p:sp>
      <p:sp>
        <p:nvSpPr>
          <p:cNvPr id="187397" name="Rectangle 1029"/>
          <p:cNvSpPr>
            <a:spLocks noGrp="1" noChangeArrowheads="1"/>
          </p:cNvSpPr>
          <p:nvPr>
            <p:ph type="ftr" sz="quarter" idx="3"/>
          </p:nvPr>
        </p:nvSpPr>
        <p:spPr bwMode="auto">
          <a:xfrm>
            <a:off x="3444875" y="6561138"/>
            <a:ext cx="3190875" cy="479425"/>
          </a:xfrm>
          <a:prstGeom prst="rect">
            <a:avLst/>
          </a:prstGeom>
          <a:noFill/>
          <a:ln>
            <a:noFill/>
          </a:ln>
          <a:effectLst/>
          <a:extLst/>
        </p:spPr>
        <p:txBody>
          <a:bodyPr vert="horz" wrap="square" lIns="98746" tIns="49373" rIns="98746" bIns="49373" numCol="1" anchor="t" anchorCtr="0" compatLnSpc="1">
            <a:prstTxWarp prst="textNoShape">
              <a:avLst/>
            </a:prstTxWarp>
          </a:bodyPr>
          <a:lstStyle>
            <a:lvl1pPr algn="ctr">
              <a:defRPr sz="1500">
                <a:latin typeface="Times New Roman" pitchFamily="18" charset="0"/>
                <a:ea typeface="+mn-ea"/>
              </a:defRPr>
            </a:lvl1pPr>
          </a:lstStyle>
          <a:p>
            <a:pPr>
              <a:defRPr/>
            </a:pPr>
            <a:endParaRPr lang="en-US"/>
          </a:p>
        </p:txBody>
      </p:sp>
      <p:sp>
        <p:nvSpPr>
          <p:cNvPr id="187398" name="Rectangle 1030"/>
          <p:cNvSpPr>
            <a:spLocks noGrp="1" noChangeArrowheads="1"/>
          </p:cNvSpPr>
          <p:nvPr>
            <p:ph type="sldNum" sz="quarter" idx="4"/>
          </p:nvPr>
        </p:nvSpPr>
        <p:spPr bwMode="auto">
          <a:xfrm>
            <a:off x="7224713" y="6561138"/>
            <a:ext cx="2100262" cy="479425"/>
          </a:xfrm>
          <a:prstGeom prst="rect">
            <a:avLst/>
          </a:prstGeom>
          <a:noFill/>
          <a:ln>
            <a:noFill/>
          </a:ln>
          <a:effectLst/>
          <a:extLst/>
        </p:spPr>
        <p:txBody>
          <a:bodyPr vert="horz" wrap="square" lIns="98746" tIns="49373" rIns="98746" bIns="49373" numCol="1" anchor="t" anchorCtr="0" compatLnSpc="1">
            <a:prstTxWarp prst="textNoShape">
              <a:avLst/>
            </a:prstTxWarp>
          </a:bodyPr>
          <a:lstStyle>
            <a:lvl1pPr algn="r">
              <a:defRPr sz="1500"/>
            </a:lvl1pPr>
          </a:lstStyle>
          <a:p>
            <a:pPr>
              <a:defRPr/>
            </a:pPr>
            <a:fld id="{A5A8014F-6E6B-4994-ADDB-F437679E935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96" r:id="rId1"/>
    <p:sldLayoutId id="2147484097" r:id="rId2"/>
    <p:sldLayoutId id="2147484098" r:id="rId3"/>
    <p:sldLayoutId id="2147484099" r:id="rId4"/>
    <p:sldLayoutId id="2147484100" r:id="rId5"/>
    <p:sldLayoutId id="2147484101" r:id="rId6"/>
    <p:sldLayoutId id="2147484102" r:id="rId7"/>
    <p:sldLayoutId id="2147484103" r:id="rId8"/>
    <p:sldLayoutId id="2147484104" r:id="rId9"/>
    <p:sldLayoutId id="2147484105" r:id="rId10"/>
    <p:sldLayoutId id="2147484106" r:id="rId11"/>
  </p:sldLayoutIdLst>
  <p:txStyles>
    <p:titleStyle>
      <a:lvl1pPr algn="ctr" defTabSz="987425" rtl="0" eaLnBrk="0" fontAlgn="base" hangingPunct="0">
        <a:spcBef>
          <a:spcPct val="0"/>
        </a:spcBef>
        <a:spcAft>
          <a:spcPct val="0"/>
        </a:spcAft>
        <a:defRPr sz="4800">
          <a:solidFill>
            <a:schemeClr val="tx2"/>
          </a:solidFill>
          <a:latin typeface="+mj-lt"/>
          <a:ea typeface="ＭＳ Ｐゴシック" charset="0"/>
          <a:cs typeface="+mj-cs"/>
        </a:defRPr>
      </a:lvl1pPr>
      <a:lvl2pPr algn="ctr" defTabSz="987425" rtl="0" eaLnBrk="0" fontAlgn="base" hangingPunct="0">
        <a:spcBef>
          <a:spcPct val="0"/>
        </a:spcBef>
        <a:spcAft>
          <a:spcPct val="0"/>
        </a:spcAft>
        <a:defRPr sz="4800">
          <a:solidFill>
            <a:schemeClr val="tx2"/>
          </a:solidFill>
          <a:latin typeface="Times New Roman" pitchFamily="18" charset="0"/>
          <a:ea typeface="ＭＳ Ｐゴシック" charset="0"/>
        </a:defRPr>
      </a:lvl2pPr>
      <a:lvl3pPr algn="ctr" defTabSz="987425" rtl="0" eaLnBrk="0" fontAlgn="base" hangingPunct="0">
        <a:spcBef>
          <a:spcPct val="0"/>
        </a:spcBef>
        <a:spcAft>
          <a:spcPct val="0"/>
        </a:spcAft>
        <a:defRPr sz="4800">
          <a:solidFill>
            <a:schemeClr val="tx2"/>
          </a:solidFill>
          <a:latin typeface="Times New Roman" pitchFamily="18" charset="0"/>
          <a:ea typeface="ＭＳ Ｐゴシック" charset="0"/>
        </a:defRPr>
      </a:lvl3pPr>
      <a:lvl4pPr algn="ctr" defTabSz="987425" rtl="0" eaLnBrk="0" fontAlgn="base" hangingPunct="0">
        <a:spcBef>
          <a:spcPct val="0"/>
        </a:spcBef>
        <a:spcAft>
          <a:spcPct val="0"/>
        </a:spcAft>
        <a:defRPr sz="4800">
          <a:solidFill>
            <a:schemeClr val="tx2"/>
          </a:solidFill>
          <a:latin typeface="Times New Roman" pitchFamily="18" charset="0"/>
          <a:ea typeface="ＭＳ Ｐゴシック" charset="0"/>
        </a:defRPr>
      </a:lvl4pPr>
      <a:lvl5pPr algn="ctr" defTabSz="987425" rtl="0" eaLnBrk="0" fontAlgn="base" hangingPunct="0">
        <a:spcBef>
          <a:spcPct val="0"/>
        </a:spcBef>
        <a:spcAft>
          <a:spcPct val="0"/>
        </a:spcAft>
        <a:defRPr sz="4800">
          <a:solidFill>
            <a:schemeClr val="tx2"/>
          </a:solidFill>
          <a:latin typeface="Times New Roman" pitchFamily="18" charset="0"/>
          <a:ea typeface="ＭＳ Ｐゴシック" charset="0"/>
        </a:defRPr>
      </a:lvl5pPr>
      <a:lvl6pPr marL="457200" algn="ctr" defTabSz="987425" rtl="0" fontAlgn="base">
        <a:spcBef>
          <a:spcPct val="0"/>
        </a:spcBef>
        <a:spcAft>
          <a:spcPct val="0"/>
        </a:spcAft>
        <a:defRPr sz="4800">
          <a:solidFill>
            <a:schemeClr val="tx2"/>
          </a:solidFill>
          <a:latin typeface="Times New Roman" pitchFamily="18" charset="0"/>
        </a:defRPr>
      </a:lvl6pPr>
      <a:lvl7pPr marL="914400" algn="ctr" defTabSz="987425" rtl="0" fontAlgn="base">
        <a:spcBef>
          <a:spcPct val="0"/>
        </a:spcBef>
        <a:spcAft>
          <a:spcPct val="0"/>
        </a:spcAft>
        <a:defRPr sz="4800">
          <a:solidFill>
            <a:schemeClr val="tx2"/>
          </a:solidFill>
          <a:latin typeface="Times New Roman" pitchFamily="18" charset="0"/>
        </a:defRPr>
      </a:lvl7pPr>
      <a:lvl8pPr marL="1371600" algn="ctr" defTabSz="987425" rtl="0" fontAlgn="base">
        <a:spcBef>
          <a:spcPct val="0"/>
        </a:spcBef>
        <a:spcAft>
          <a:spcPct val="0"/>
        </a:spcAft>
        <a:defRPr sz="4800">
          <a:solidFill>
            <a:schemeClr val="tx2"/>
          </a:solidFill>
          <a:latin typeface="Times New Roman" pitchFamily="18" charset="0"/>
        </a:defRPr>
      </a:lvl8pPr>
      <a:lvl9pPr marL="1828800" algn="ctr" defTabSz="987425" rtl="0" fontAlgn="base">
        <a:spcBef>
          <a:spcPct val="0"/>
        </a:spcBef>
        <a:spcAft>
          <a:spcPct val="0"/>
        </a:spcAft>
        <a:defRPr sz="4800">
          <a:solidFill>
            <a:schemeClr val="tx2"/>
          </a:solidFill>
          <a:latin typeface="Times New Roman" pitchFamily="18" charset="0"/>
        </a:defRPr>
      </a:lvl9pPr>
    </p:titleStyle>
    <p:bodyStyle>
      <a:lvl1pPr marL="369888" indent="-369888" algn="l" defTabSz="987425" rtl="0" eaLnBrk="0" fontAlgn="base" hangingPunct="0">
        <a:spcBef>
          <a:spcPct val="20000"/>
        </a:spcBef>
        <a:spcAft>
          <a:spcPct val="0"/>
        </a:spcAft>
        <a:buChar char="•"/>
        <a:defRPr sz="3500">
          <a:solidFill>
            <a:schemeClr val="tx1"/>
          </a:solidFill>
          <a:latin typeface="+mn-lt"/>
          <a:ea typeface="ＭＳ Ｐゴシック" charset="0"/>
          <a:cs typeface="+mn-cs"/>
        </a:defRPr>
      </a:lvl1pPr>
      <a:lvl2pPr marL="801688" indent="-307975" algn="l" defTabSz="987425" rtl="0" eaLnBrk="0" fontAlgn="base" hangingPunct="0">
        <a:spcBef>
          <a:spcPct val="20000"/>
        </a:spcBef>
        <a:spcAft>
          <a:spcPct val="0"/>
        </a:spcAft>
        <a:buChar char="–"/>
        <a:defRPr sz="3000">
          <a:solidFill>
            <a:schemeClr val="tx1"/>
          </a:solidFill>
          <a:latin typeface="+mn-lt"/>
          <a:ea typeface="ＭＳ Ｐゴシック" charset="0"/>
        </a:defRPr>
      </a:lvl2pPr>
      <a:lvl3pPr marL="1235075" indent="-247650" algn="l" defTabSz="987425" rtl="0" eaLnBrk="0" fontAlgn="base" hangingPunct="0">
        <a:spcBef>
          <a:spcPct val="20000"/>
        </a:spcBef>
        <a:spcAft>
          <a:spcPct val="0"/>
        </a:spcAft>
        <a:buChar char="•"/>
        <a:defRPr sz="2600">
          <a:solidFill>
            <a:schemeClr val="tx1"/>
          </a:solidFill>
          <a:latin typeface="+mn-lt"/>
          <a:ea typeface="ＭＳ Ｐゴシック" charset="0"/>
        </a:defRPr>
      </a:lvl3pPr>
      <a:lvl4pPr marL="1728788" indent="-247650" algn="l" defTabSz="987425" rtl="0" eaLnBrk="0" fontAlgn="base" hangingPunct="0">
        <a:spcBef>
          <a:spcPct val="20000"/>
        </a:spcBef>
        <a:spcAft>
          <a:spcPct val="0"/>
        </a:spcAft>
        <a:buChar char="–"/>
        <a:defRPr sz="2200">
          <a:solidFill>
            <a:schemeClr val="tx1"/>
          </a:solidFill>
          <a:latin typeface="+mn-lt"/>
          <a:ea typeface="ＭＳ Ｐゴシック" charset="0"/>
        </a:defRPr>
      </a:lvl4pPr>
      <a:lvl5pPr marL="2222500" indent="-247650" algn="l" defTabSz="987425" rtl="0" eaLnBrk="0" fontAlgn="base" hangingPunct="0">
        <a:spcBef>
          <a:spcPct val="20000"/>
        </a:spcBef>
        <a:spcAft>
          <a:spcPct val="0"/>
        </a:spcAft>
        <a:buChar char="»"/>
        <a:defRPr sz="2200">
          <a:solidFill>
            <a:schemeClr val="tx1"/>
          </a:solidFill>
          <a:latin typeface="+mn-lt"/>
          <a:ea typeface="ＭＳ Ｐゴシック" charset="0"/>
        </a:defRPr>
      </a:lvl5pPr>
      <a:lvl6pPr marL="2679700" indent="-247650" algn="l" defTabSz="987425" rtl="0" fontAlgn="base">
        <a:spcBef>
          <a:spcPct val="20000"/>
        </a:spcBef>
        <a:spcAft>
          <a:spcPct val="0"/>
        </a:spcAft>
        <a:buChar char="»"/>
        <a:defRPr sz="2200">
          <a:solidFill>
            <a:schemeClr val="tx1"/>
          </a:solidFill>
          <a:latin typeface="+mn-lt"/>
        </a:defRPr>
      </a:lvl6pPr>
      <a:lvl7pPr marL="3136900" indent="-247650" algn="l" defTabSz="987425" rtl="0" fontAlgn="base">
        <a:spcBef>
          <a:spcPct val="20000"/>
        </a:spcBef>
        <a:spcAft>
          <a:spcPct val="0"/>
        </a:spcAft>
        <a:buChar char="»"/>
        <a:defRPr sz="2200">
          <a:solidFill>
            <a:schemeClr val="tx1"/>
          </a:solidFill>
          <a:latin typeface="+mn-lt"/>
        </a:defRPr>
      </a:lvl7pPr>
      <a:lvl8pPr marL="3594100" indent="-247650" algn="l" defTabSz="987425" rtl="0" fontAlgn="base">
        <a:spcBef>
          <a:spcPct val="20000"/>
        </a:spcBef>
        <a:spcAft>
          <a:spcPct val="0"/>
        </a:spcAft>
        <a:buChar char="»"/>
        <a:defRPr sz="2200">
          <a:solidFill>
            <a:schemeClr val="tx1"/>
          </a:solidFill>
          <a:latin typeface="+mn-lt"/>
        </a:defRPr>
      </a:lvl8pPr>
      <a:lvl9pPr marL="4051300" indent="-247650" algn="l" defTabSz="987425" rtl="0" fontAlgn="base">
        <a:spcBef>
          <a:spcPct val="20000"/>
        </a:spcBef>
        <a:spcAft>
          <a:spcPct val="0"/>
        </a:spcAft>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10082213" cy="720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7139" name="Rectangle 3"/>
          <p:cNvSpPr>
            <a:spLocks noGrp="1" noChangeArrowheads="1"/>
          </p:cNvSpPr>
          <p:nvPr>
            <p:ph type="title"/>
          </p:nvPr>
        </p:nvSpPr>
        <p:spPr bwMode="auto">
          <a:xfrm>
            <a:off x="2771775" y="400050"/>
            <a:ext cx="7056438"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8746" tIns="49373" rIns="98746" bIns="49373" numCol="1" anchor="ctr" anchorCtr="0" compatLnSpc="1">
            <a:prstTxWarp prst="textNoShape">
              <a:avLst/>
            </a:prstTxWarp>
          </a:bodyPr>
          <a:lstStyle/>
          <a:p>
            <a:pPr lvl="0"/>
            <a:r>
              <a:rPr lang="en-US" smtClean="0"/>
              <a:t>Headline in Arial</a:t>
            </a:r>
          </a:p>
        </p:txBody>
      </p:sp>
      <p:sp>
        <p:nvSpPr>
          <p:cNvPr id="347140" name="Rectangle 4"/>
          <p:cNvSpPr>
            <a:spLocks noGrp="1" noChangeArrowheads="1"/>
          </p:cNvSpPr>
          <p:nvPr>
            <p:ph type="body" idx="1"/>
          </p:nvPr>
        </p:nvSpPr>
        <p:spPr bwMode="auto">
          <a:xfrm>
            <a:off x="2940050" y="2079625"/>
            <a:ext cx="638492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8746" tIns="49373" rIns="98746" bIns="4937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47141" name="Rectangle 5"/>
          <p:cNvSpPr>
            <a:spLocks noGrp="1" noChangeArrowheads="1"/>
          </p:cNvSpPr>
          <p:nvPr>
            <p:ph type="sldNum" sz="quarter" idx="4"/>
          </p:nvPr>
        </p:nvSpPr>
        <p:spPr bwMode="auto">
          <a:xfrm>
            <a:off x="7224713" y="6800850"/>
            <a:ext cx="2100262" cy="479425"/>
          </a:xfrm>
          <a:prstGeom prst="rect">
            <a:avLst/>
          </a:prstGeom>
          <a:noFill/>
          <a:ln>
            <a:noFill/>
          </a:ln>
          <a:effectLst/>
          <a:extLst/>
        </p:spPr>
        <p:txBody>
          <a:bodyPr vert="horz" wrap="square" lIns="98746" tIns="49373" rIns="98746" bIns="49373" numCol="1" anchor="t" anchorCtr="0" compatLnSpc="1">
            <a:prstTxWarp prst="textNoShape">
              <a:avLst/>
            </a:prstTxWarp>
          </a:bodyPr>
          <a:lstStyle>
            <a:lvl1pPr algn="r" eaLnBrk="0" hangingPunct="0">
              <a:defRPr sz="1100">
                <a:solidFill>
                  <a:schemeClr val="bg1"/>
                </a:solidFill>
              </a:defRPr>
            </a:lvl1pPr>
          </a:lstStyle>
          <a:p>
            <a:pPr>
              <a:defRPr/>
            </a:pPr>
            <a:fld id="{64E935C2-314A-4636-92D9-AD8A1BE055CF}" type="slidenum">
              <a:rPr lang="en-US"/>
              <a:pPr>
                <a:defRPr/>
              </a:pPr>
              <a:t>‹#›</a:t>
            </a:fld>
            <a:r>
              <a:rPr lang="en-US"/>
              <a:t>2 of 4</a:t>
            </a:r>
          </a:p>
        </p:txBody>
      </p:sp>
      <p:sp>
        <p:nvSpPr>
          <p:cNvPr id="2054" name="Rectangle 7"/>
          <p:cNvSpPr>
            <a:spLocks noChangeArrowheads="1"/>
          </p:cNvSpPr>
          <p:nvPr/>
        </p:nvSpPr>
        <p:spPr bwMode="auto">
          <a:xfrm>
            <a:off x="2828925" y="6770688"/>
            <a:ext cx="3260725"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746" tIns="49373" rIns="98746" bIns="49373"/>
          <a:lstStyle/>
          <a:p>
            <a:pPr defTabSz="987425" eaLnBrk="0" hangingPunct="0"/>
            <a:r>
              <a:rPr lang="en-US" sz="1100">
                <a:solidFill>
                  <a:schemeClr val="bg1"/>
                </a:solidFill>
                <a:latin typeface="Arial" charset="0"/>
              </a:rPr>
              <a:t>THE UNIVERSITY OF BRITISH COLUMBIA</a:t>
            </a:r>
          </a:p>
        </p:txBody>
      </p:sp>
    </p:spTree>
  </p:cSld>
  <p:clrMap bg1="lt1" tx1="dk1" bg2="lt2" tx2="dk2" accent1="accent1" accent2="accent2" accent3="accent3" accent4="accent4" accent5="accent5" accent6="accent6" hlink="hlink" folHlink="folHlink"/>
  <p:sldLayoutIdLst>
    <p:sldLayoutId id="2147484117" r:id="rId1"/>
    <p:sldLayoutId id="2147484107" r:id="rId2"/>
    <p:sldLayoutId id="2147484108" r:id="rId3"/>
    <p:sldLayoutId id="2147484109" r:id="rId4"/>
    <p:sldLayoutId id="2147484110" r:id="rId5"/>
    <p:sldLayoutId id="2147484111" r:id="rId6"/>
    <p:sldLayoutId id="2147484112" r:id="rId7"/>
    <p:sldLayoutId id="2147484113" r:id="rId8"/>
    <p:sldLayoutId id="2147484114" r:id="rId9"/>
    <p:sldLayoutId id="2147484115" r:id="rId10"/>
    <p:sldLayoutId id="2147484116" r:id="rId11"/>
  </p:sldLayoutIdLst>
  <p:timing>
    <p:tnLst>
      <p:par>
        <p:cTn id="1" dur="indefinite" restart="never" nodeType="tmRoot"/>
      </p:par>
    </p:tnLst>
  </p:timing>
  <p:txStyles>
    <p:titleStyle>
      <a:lvl1pPr algn="l" defTabSz="987425" rtl="0" eaLnBrk="0" fontAlgn="base" hangingPunct="0">
        <a:spcBef>
          <a:spcPct val="0"/>
        </a:spcBef>
        <a:spcAft>
          <a:spcPct val="0"/>
        </a:spcAft>
        <a:defRPr sz="4300">
          <a:solidFill>
            <a:schemeClr val="bg1"/>
          </a:solidFill>
          <a:latin typeface="+mj-lt"/>
          <a:ea typeface="ＭＳ Ｐゴシック" charset="0"/>
          <a:cs typeface="+mj-cs"/>
        </a:defRPr>
      </a:lvl1pPr>
      <a:lvl2pPr algn="l" defTabSz="987425" rtl="0" eaLnBrk="0" fontAlgn="base" hangingPunct="0">
        <a:spcBef>
          <a:spcPct val="0"/>
        </a:spcBef>
        <a:spcAft>
          <a:spcPct val="0"/>
        </a:spcAft>
        <a:defRPr sz="4300">
          <a:solidFill>
            <a:schemeClr val="bg1"/>
          </a:solidFill>
          <a:latin typeface="Arial" charset="0"/>
          <a:ea typeface="ＭＳ Ｐゴシック" charset="0"/>
        </a:defRPr>
      </a:lvl2pPr>
      <a:lvl3pPr algn="l" defTabSz="987425" rtl="0" eaLnBrk="0" fontAlgn="base" hangingPunct="0">
        <a:spcBef>
          <a:spcPct val="0"/>
        </a:spcBef>
        <a:spcAft>
          <a:spcPct val="0"/>
        </a:spcAft>
        <a:defRPr sz="4300">
          <a:solidFill>
            <a:schemeClr val="bg1"/>
          </a:solidFill>
          <a:latin typeface="Arial" charset="0"/>
          <a:ea typeface="ＭＳ Ｐゴシック" charset="0"/>
        </a:defRPr>
      </a:lvl3pPr>
      <a:lvl4pPr algn="l" defTabSz="987425" rtl="0" eaLnBrk="0" fontAlgn="base" hangingPunct="0">
        <a:spcBef>
          <a:spcPct val="0"/>
        </a:spcBef>
        <a:spcAft>
          <a:spcPct val="0"/>
        </a:spcAft>
        <a:defRPr sz="4300">
          <a:solidFill>
            <a:schemeClr val="bg1"/>
          </a:solidFill>
          <a:latin typeface="Arial" charset="0"/>
          <a:ea typeface="ＭＳ Ｐゴシック" charset="0"/>
        </a:defRPr>
      </a:lvl4pPr>
      <a:lvl5pPr algn="l" defTabSz="987425" rtl="0" eaLnBrk="0" fontAlgn="base" hangingPunct="0">
        <a:spcBef>
          <a:spcPct val="0"/>
        </a:spcBef>
        <a:spcAft>
          <a:spcPct val="0"/>
        </a:spcAft>
        <a:defRPr sz="4300">
          <a:solidFill>
            <a:schemeClr val="bg1"/>
          </a:solidFill>
          <a:latin typeface="Arial" charset="0"/>
          <a:ea typeface="ＭＳ Ｐゴシック" charset="0"/>
        </a:defRPr>
      </a:lvl5pPr>
      <a:lvl6pPr marL="457200" algn="l" defTabSz="987425" rtl="0" eaLnBrk="0" fontAlgn="base" hangingPunct="0">
        <a:spcBef>
          <a:spcPct val="0"/>
        </a:spcBef>
        <a:spcAft>
          <a:spcPct val="0"/>
        </a:spcAft>
        <a:defRPr sz="4300">
          <a:solidFill>
            <a:schemeClr val="bg1"/>
          </a:solidFill>
          <a:latin typeface="Arial" charset="0"/>
        </a:defRPr>
      </a:lvl6pPr>
      <a:lvl7pPr marL="914400" algn="l" defTabSz="987425" rtl="0" eaLnBrk="0" fontAlgn="base" hangingPunct="0">
        <a:spcBef>
          <a:spcPct val="0"/>
        </a:spcBef>
        <a:spcAft>
          <a:spcPct val="0"/>
        </a:spcAft>
        <a:defRPr sz="4300">
          <a:solidFill>
            <a:schemeClr val="bg1"/>
          </a:solidFill>
          <a:latin typeface="Arial" charset="0"/>
        </a:defRPr>
      </a:lvl7pPr>
      <a:lvl8pPr marL="1371600" algn="l" defTabSz="987425" rtl="0" eaLnBrk="0" fontAlgn="base" hangingPunct="0">
        <a:spcBef>
          <a:spcPct val="0"/>
        </a:spcBef>
        <a:spcAft>
          <a:spcPct val="0"/>
        </a:spcAft>
        <a:defRPr sz="4300">
          <a:solidFill>
            <a:schemeClr val="bg1"/>
          </a:solidFill>
          <a:latin typeface="Arial" charset="0"/>
        </a:defRPr>
      </a:lvl8pPr>
      <a:lvl9pPr marL="1828800" algn="l" defTabSz="987425" rtl="0" eaLnBrk="0" fontAlgn="base" hangingPunct="0">
        <a:spcBef>
          <a:spcPct val="0"/>
        </a:spcBef>
        <a:spcAft>
          <a:spcPct val="0"/>
        </a:spcAft>
        <a:defRPr sz="4300">
          <a:solidFill>
            <a:schemeClr val="bg1"/>
          </a:solidFill>
          <a:latin typeface="Arial" charset="0"/>
        </a:defRPr>
      </a:lvl9pPr>
    </p:titleStyle>
    <p:bodyStyle>
      <a:lvl1pPr marL="369888" indent="-369888" algn="l" defTabSz="987425" rtl="0" eaLnBrk="0" fontAlgn="base" hangingPunct="0">
        <a:spcBef>
          <a:spcPct val="20000"/>
        </a:spcBef>
        <a:spcAft>
          <a:spcPct val="0"/>
        </a:spcAft>
        <a:defRPr sz="2600" b="1">
          <a:solidFill>
            <a:srgbClr val="7CA72A"/>
          </a:solidFill>
          <a:latin typeface="+mn-lt"/>
          <a:ea typeface="ＭＳ Ｐゴシック" charset="0"/>
          <a:cs typeface="+mn-cs"/>
        </a:defRPr>
      </a:lvl1pPr>
      <a:lvl2pPr marL="801688" indent="-307975" algn="l" defTabSz="987425" rtl="0" eaLnBrk="0" fontAlgn="base" hangingPunct="0">
        <a:spcBef>
          <a:spcPct val="20000"/>
        </a:spcBef>
        <a:spcAft>
          <a:spcPct val="0"/>
        </a:spcAft>
        <a:defRPr sz="2600">
          <a:solidFill>
            <a:schemeClr val="tx1"/>
          </a:solidFill>
          <a:latin typeface="+mn-lt"/>
          <a:ea typeface="ＭＳ Ｐゴシック" charset="0"/>
        </a:defRPr>
      </a:lvl2pPr>
      <a:lvl3pPr marL="1235075" indent="-247650" algn="l" defTabSz="987425" rtl="0" eaLnBrk="0" fontAlgn="base" hangingPunct="0">
        <a:spcBef>
          <a:spcPct val="20000"/>
        </a:spcBef>
        <a:spcAft>
          <a:spcPct val="0"/>
        </a:spcAft>
        <a:buClr>
          <a:srgbClr val="7CA72A"/>
        </a:buClr>
        <a:buChar char="&gt;"/>
        <a:defRPr sz="2600">
          <a:solidFill>
            <a:schemeClr val="tx1"/>
          </a:solidFill>
          <a:latin typeface="+mn-lt"/>
          <a:ea typeface="ＭＳ Ｐゴシック" charset="0"/>
        </a:defRPr>
      </a:lvl3pPr>
      <a:lvl4pPr marL="1728788" indent="-247650" algn="l" defTabSz="987425" rtl="0" eaLnBrk="0" fontAlgn="base" hangingPunct="0">
        <a:spcBef>
          <a:spcPct val="20000"/>
        </a:spcBef>
        <a:spcAft>
          <a:spcPct val="0"/>
        </a:spcAft>
        <a:defRPr sz="2600">
          <a:solidFill>
            <a:schemeClr val="tx1"/>
          </a:solidFill>
          <a:latin typeface="+mn-lt"/>
          <a:ea typeface="ＭＳ Ｐゴシック" charset="0"/>
        </a:defRPr>
      </a:lvl4pPr>
      <a:lvl5pPr marL="2222500" indent="-247650" algn="l" defTabSz="987425" rtl="0" eaLnBrk="0" fontAlgn="base" hangingPunct="0">
        <a:spcBef>
          <a:spcPct val="20000"/>
        </a:spcBef>
        <a:spcAft>
          <a:spcPct val="0"/>
        </a:spcAft>
        <a:defRPr sz="2600">
          <a:solidFill>
            <a:schemeClr val="tx1"/>
          </a:solidFill>
          <a:latin typeface="+mn-lt"/>
          <a:ea typeface="ＭＳ Ｐゴシック" charset="0"/>
        </a:defRPr>
      </a:lvl5pPr>
      <a:lvl6pPr marL="2679700" indent="-247650" algn="l" defTabSz="987425" rtl="0" eaLnBrk="0" fontAlgn="base" hangingPunct="0">
        <a:spcBef>
          <a:spcPct val="20000"/>
        </a:spcBef>
        <a:spcAft>
          <a:spcPct val="0"/>
        </a:spcAft>
        <a:defRPr sz="2600">
          <a:solidFill>
            <a:schemeClr val="tx1"/>
          </a:solidFill>
          <a:latin typeface="+mn-lt"/>
        </a:defRPr>
      </a:lvl6pPr>
      <a:lvl7pPr marL="3136900" indent="-247650" algn="l" defTabSz="987425" rtl="0" eaLnBrk="0" fontAlgn="base" hangingPunct="0">
        <a:spcBef>
          <a:spcPct val="20000"/>
        </a:spcBef>
        <a:spcAft>
          <a:spcPct val="0"/>
        </a:spcAft>
        <a:defRPr sz="2600">
          <a:solidFill>
            <a:schemeClr val="tx1"/>
          </a:solidFill>
          <a:latin typeface="+mn-lt"/>
        </a:defRPr>
      </a:lvl7pPr>
      <a:lvl8pPr marL="3594100" indent="-247650" algn="l" defTabSz="987425" rtl="0" eaLnBrk="0" fontAlgn="base" hangingPunct="0">
        <a:spcBef>
          <a:spcPct val="20000"/>
        </a:spcBef>
        <a:spcAft>
          <a:spcPct val="0"/>
        </a:spcAft>
        <a:defRPr sz="2600">
          <a:solidFill>
            <a:schemeClr val="tx1"/>
          </a:solidFill>
          <a:latin typeface="+mn-lt"/>
        </a:defRPr>
      </a:lvl8pPr>
      <a:lvl9pPr marL="4051300" indent="-247650" algn="l" defTabSz="987425" rtl="0" eaLnBrk="0" fontAlgn="base" hangingPunct="0">
        <a:spcBef>
          <a:spcPct val="20000"/>
        </a:spcBef>
        <a:spcAft>
          <a:spcPct val="0"/>
        </a:spcAft>
        <a:defRPr sz="2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7.xml"/><Relationship Id="rId1" Type="http://schemas.openxmlformats.org/officeDocument/2006/relationships/vmlDrawing" Target="../drawings/vmlDrawing1.vml"/><Relationship Id="rId4" Type="http://schemas.openxmlformats.org/officeDocument/2006/relationships/image" Target="../media/image13.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8.xml"/><Relationship Id="rId1" Type="http://schemas.openxmlformats.org/officeDocument/2006/relationships/vmlDrawing" Target="../drawings/vmlDrawing2.vml"/><Relationship Id="rId6" Type="http://schemas.openxmlformats.org/officeDocument/2006/relationships/image" Target="../media/image18.wmf"/><Relationship Id="rId5" Type="http://schemas.openxmlformats.org/officeDocument/2006/relationships/oleObject" Target="../embeddings/oleObject3.bin"/><Relationship Id="rId4" Type="http://schemas.openxmlformats.org/officeDocument/2006/relationships/image" Target="../media/image17.wmf"/></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8.xml"/><Relationship Id="rId1" Type="http://schemas.openxmlformats.org/officeDocument/2006/relationships/vmlDrawing" Target="../drawings/vmlDrawing3.vml"/><Relationship Id="rId4" Type="http://schemas.openxmlformats.org/officeDocument/2006/relationships/image" Target="../media/image18.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ext Box 3"/>
          <p:cNvSpPr txBox="1">
            <a:spLocks noChangeArrowheads="1"/>
          </p:cNvSpPr>
          <p:nvPr/>
        </p:nvSpPr>
        <p:spPr bwMode="auto">
          <a:xfrm>
            <a:off x="1584325" y="1944688"/>
            <a:ext cx="196850" cy="52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8746" tIns="49373" rIns="98746" bIns="49373">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endParaRPr lang="en-US" sz="2800" b="1">
              <a:latin typeface="Tahoma" pitchFamily="34" charset="0"/>
            </a:endParaRPr>
          </a:p>
        </p:txBody>
      </p:sp>
      <p:sp>
        <p:nvSpPr>
          <p:cNvPr id="4099" name="Text Box 5"/>
          <p:cNvSpPr txBox="1">
            <a:spLocks noChangeArrowheads="1"/>
          </p:cNvSpPr>
          <p:nvPr/>
        </p:nvSpPr>
        <p:spPr bwMode="auto">
          <a:xfrm>
            <a:off x="2257425" y="2032000"/>
            <a:ext cx="196850"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8746" tIns="49373" rIns="98746" bIns="49373">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endParaRPr lang="en-US" sz="2800"/>
          </a:p>
        </p:txBody>
      </p:sp>
      <p:sp>
        <p:nvSpPr>
          <p:cNvPr id="4100" name="Text Box 12"/>
          <p:cNvSpPr txBox="1">
            <a:spLocks noChangeArrowheads="1"/>
          </p:cNvSpPr>
          <p:nvPr/>
        </p:nvSpPr>
        <p:spPr bwMode="auto">
          <a:xfrm>
            <a:off x="431800" y="1800225"/>
            <a:ext cx="9361488" cy="490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746" tIns="49373" rIns="98746" bIns="49373">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dirty="0" smtClean="0"/>
              <a:t>Assignment 1 is posted and is due in two weeks (Oct. 1)</a:t>
            </a:r>
            <a:endParaRPr lang="en-CA" dirty="0" smtClean="0"/>
          </a:p>
          <a:p>
            <a:pPr eaLnBrk="1" hangingPunct="1">
              <a:spcBef>
                <a:spcPct val="50000"/>
              </a:spcBef>
            </a:pPr>
            <a:r>
              <a:rPr lang="en-CA" dirty="0" smtClean="0"/>
              <a:t>1</a:t>
            </a:r>
            <a:r>
              <a:rPr lang="en-CA" dirty="0"/>
              <a:t>. Clicker Questions on Elasticity and Regression</a:t>
            </a:r>
          </a:p>
          <a:p>
            <a:pPr eaLnBrk="1" hangingPunct="1">
              <a:spcBef>
                <a:spcPct val="50000"/>
              </a:spcBef>
            </a:pPr>
            <a:r>
              <a:rPr lang="en-CA" dirty="0"/>
              <a:t>2. </a:t>
            </a:r>
            <a:r>
              <a:rPr lang="en-US" dirty="0" smtClean="0"/>
              <a:t>Introduction </a:t>
            </a:r>
            <a:r>
              <a:rPr lang="en-US" dirty="0"/>
              <a:t>to Consumer Choice</a:t>
            </a:r>
          </a:p>
          <a:p>
            <a:pPr eaLnBrk="1" hangingPunct="1">
              <a:spcBef>
                <a:spcPct val="50000"/>
              </a:spcBef>
            </a:pPr>
            <a:r>
              <a:rPr lang="en-US" dirty="0" smtClean="0"/>
              <a:t>3. </a:t>
            </a:r>
            <a:r>
              <a:rPr lang="en-US" dirty="0"/>
              <a:t>Indifference </a:t>
            </a:r>
            <a:r>
              <a:rPr lang="en-US" dirty="0" smtClean="0"/>
              <a:t>Curves</a:t>
            </a:r>
          </a:p>
          <a:p>
            <a:pPr eaLnBrk="1" hangingPunct="1">
              <a:spcBef>
                <a:spcPct val="50000"/>
              </a:spcBef>
            </a:pPr>
            <a:r>
              <a:rPr lang="en-US" dirty="0" smtClean="0"/>
              <a:t>4. Utility and Marginal Utility</a:t>
            </a:r>
            <a:endParaRPr lang="en-US" dirty="0"/>
          </a:p>
          <a:p>
            <a:pPr eaLnBrk="1" hangingPunct="1">
              <a:spcBef>
                <a:spcPct val="50000"/>
              </a:spcBef>
            </a:pPr>
            <a:r>
              <a:rPr lang="en-US" dirty="0"/>
              <a:t>5. The Budget Line</a:t>
            </a:r>
          </a:p>
          <a:p>
            <a:pPr eaLnBrk="1" hangingPunct="1">
              <a:spcBef>
                <a:spcPct val="50000"/>
              </a:spcBef>
            </a:pPr>
            <a:r>
              <a:rPr lang="en-US" dirty="0"/>
              <a:t>6. Maximizing Utility</a:t>
            </a:r>
          </a:p>
          <a:p>
            <a:pPr eaLnBrk="1" hangingPunct="1">
              <a:spcBef>
                <a:spcPct val="50000"/>
              </a:spcBef>
            </a:pPr>
            <a:r>
              <a:rPr lang="en-US" dirty="0"/>
              <a:t>7. Summary </a:t>
            </a:r>
            <a:endParaRPr lang="en-US" dirty="0" smtClean="0"/>
          </a:p>
          <a:p>
            <a:pPr eaLnBrk="1" hangingPunct="1">
              <a:spcBef>
                <a:spcPct val="50000"/>
              </a:spcBef>
            </a:pPr>
            <a:r>
              <a:rPr lang="en-US" dirty="0" smtClean="0"/>
              <a:t>Reading: Sections 4.1-4.4 (up to p. 103).</a:t>
            </a:r>
            <a:endParaRPr lang="en-US" dirty="0"/>
          </a:p>
        </p:txBody>
      </p:sp>
      <p:sp>
        <p:nvSpPr>
          <p:cNvPr id="4101" name="Rectangle 19"/>
          <p:cNvSpPr>
            <a:spLocks noGrp="1" noChangeArrowheads="1"/>
          </p:cNvSpPr>
          <p:nvPr>
            <p:ph type="title"/>
          </p:nvPr>
        </p:nvSpPr>
        <p:spPr/>
        <p:txBody>
          <a:bodyPr/>
          <a:lstStyle/>
          <a:p>
            <a:r>
              <a:rPr lang="en-US" sz="3600" smtClean="0">
                <a:ea typeface="ＭＳ Ｐゴシック" pitchFamily="34" charset="-128"/>
              </a:rPr>
              <a:t>Managerial Economics</a:t>
            </a:r>
            <a:br>
              <a:rPr lang="en-US" sz="3600" smtClean="0">
                <a:ea typeface="ＭＳ Ｐゴシック" pitchFamily="34" charset="-128"/>
              </a:rPr>
            </a:br>
            <a:r>
              <a:rPr lang="en-US" sz="3600" smtClean="0">
                <a:ea typeface="ＭＳ Ｐゴシック" pitchFamily="34" charset="-128"/>
              </a:rPr>
              <a:t>Class 4 –Monday, Sept. 19</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CA" sz="3600" dirty="0" smtClean="0">
                <a:ea typeface="ＭＳ Ｐゴシック" pitchFamily="34" charset="-128"/>
              </a:rPr>
              <a:t>Clicker Question 1: </a:t>
            </a:r>
            <a:br>
              <a:rPr lang="en-CA" sz="3600" dirty="0" smtClean="0">
                <a:ea typeface="ＭＳ Ｐゴシック" pitchFamily="34" charset="-128"/>
              </a:rPr>
            </a:br>
            <a:r>
              <a:rPr lang="en-CA" sz="3600" dirty="0" smtClean="0">
                <a:ea typeface="ＭＳ Ｐゴシック" pitchFamily="34" charset="-128"/>
              </a:rPr>
              <a:t>Camry Regression</a:t>
            </a:r>
          </a:p>
        </p:txBody>
      </p:sp>
      <p:sp>
        <p:nvSpPr>
          <p:cNvPr id="5123" name="TextBox 2"/>
          <p:cNvSpPr txBox="1">
            <a:spLocks noChangeArrowheads="1"/>
          </p:cNvSpPr>
          <p:nvPr/>
        </p:nvSpPr>
        <p:spPr bwMode="auto">
          <a:xfrm>
            <a:off x="215776" y="1584226"/>
            <a:ext cx="957706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CA" dirty="0" smtClean="0"/>
              <a:t>Based on a particular focus group with 50 people in it, demand for the Camry was estimated as </a:t>
            </a:r>
            <a:r>
              <a:rPr lang="en-CA" i="1" dirty="0" smtClean="0"/>
              <a:t>Q</a:t>
            </a:r>
            <a:r>
              <a:rPr lang="en-CA" dirty="0" smtClean="0"/>
              <a:t> = 53.857 – 1.438</a:t>
            </a:r>
            <a:r>
              <a:rPr lang="en-CA" i="1" dirty="0" smtClean="0"/>
              <a:t>p</a:t>
            </a:r>
            <a:r>
              <a:rPr lang="en-CA" dirty="0"/>
              <a:t> </a:t>
            </a:r>
            <a:r>
              <a:rPr lang="en-CA" dirty="0" smtClean="0"/>
              <a:t>where </a:t>
            </a:r>
            <a:r>
              <a:rPr lang="en-CA" i="1" dirty="0" smtClean="0"/>
              <a:t>p</a:t>
            </a:r>
            <a:r>
              <a:rPr lang="en-CA" dirty="0" smtClean="0"/>
              <a:t> is price in $ ‘000s.   </a:t>
            </a:r>
          </a:p>
          <a:p>
            <a:pPr eaLnBrk="1" hangingPunct="1"/>
            <a:endParaRPr lang="en-CA" dirty="0"/>
          </a:p>
          <a:p>
            <a:pPr eaLnBrk="1" hangingPunct="1">
              <a:buFontTx/>
              <a:buAutoNum type="alphaLcPeriod"/>
            </a:pPr>
            <a:r>
              <a:rPr lang="en-CA" dirty="0" smtClean="0"/>
              <a:t> At a price of $20 (thousand) demand is elastic. </a:t>
            </a:r>
            <a:endParaRPr lang="en-CA" dirty="0"/>
          </a:p>
          <a:p>
            <a:pPr eaLnBrk="1" hangingPunct="1">
              <a:buFontTx/>
              <a:buAutoNum type="alphaLcPeriod"/>
            </a:pPr>
            <a:r>
              <a:rPr lang="en-CA" dirty="0" smtClean="0"/>
              <a:t>If this focus group is representative of a large population of about 50,000 potential buyers in BC, then expected sales at a price of $10 (thousand) would be over 38,000 vehicles. </a:t>
            </a:r>
          </a:p>
          <a:p>
            <a:pPr eaLnBrk="1" hangingPunct="1">
              <a:buFontTx/>
              <a:buAutoNum type="alphaLcPeriod"/>
            </a:pPr>
            <a:r>
              <a:rPr lang="en-CA" dirty="0"/>
              <a:t> </a:t>
            </a:r>
            <a:r>
              <a:rPr lang="en-CA" dirty="0" smtClean="0"/>
              <a:t>Price is the dependent variable in this regression. </a:t>
            </a:r>
            <a:endParaRPr lang="en-CA" dirty="0"/>
          </a:p>
          <a:p>
            <a:pPr eaLnBrk="1" hangingPunct="1">
              <a:buFontTx/>
              <a:buAutoNum type="alphaLcPeriod"/>
            </a:pPr>
            <a:r>
              <a:rPr lang="en-CA" dirty="0" smtClean="0"/>
              <a:t> a. and b.</a:t>
            </a:r>
            <a:endParaRPr lang="en-CA" dirty="0"/>
          </a:p>
          <a:p>
            <a:pPr eaLnBrk="1" hangingPunct="1">
              <a:buFontTx/>
              <a:buAutoNum type="alphaLcPeriod"/>
            </a:pPr>
            <a:r>
              <a:rPr lang="en-CA" dirty="0" smtClean="0"/>
              <a:t> All </a:t>
            </a:r>
            <a:r>
              <a:rPr lang="en-CA" dirty="0"/>
              <a:t>of the above.</a:t>
            </a:r>
          </a:p>
        </p:txBody>
      </p:sp>
      <p:pic>
        <p:nvPicPr>
          <p:cNvPr id="4" name="Picture 2" descr="http://upload.wikimedia.org/wikipedia/commons/2/24/Toyota_Camry_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72360" y="4513843"/>
            <a:ext cx="4419492" cy="22842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Clicker Question 2</a:t>
            </a:r>
            <a:endParaRPr lang="en-CA" sz="3600" dirty="0"/>
          </a:p>
        </p:txBody>
      </p:sp>
      <p:sp>
        <p:nvSpPr>
          <p:cNvPr id="3" name="TextBox 2"/>
          <p:cNvSpPr txBox="1"/>
          <p:nvPr/>
        </p:nvSpPr>
        <p:spPr>
          <a:xfrm>
            <a:off x="215776" y="1460242"/>
            <a:ext cx="8928992" cy="4154984"/>
          </a:xfrm>
          <a:prstGeom prst="rect">
            <a:avLst/>
          </a:prstGeom>
          <a:noFill/>
        </p:spPr>
        <p:txBody>
          <a:bodyPr wrap="square" rtlCol="0">
            <a:spAutoFit/>
          </a:bodyPr>
          <a:lstStyle/>
          <a:p>
            <a:r>
              <a:rPr lang="en-US" dirty="0" smtClean="0"/>
              <a:t>Which of the following statements about the Camry regression is correct.  </a:t>
            </a:r>
          </a:p>
          <a:p>
            <a:endParaRPr lang="en-US" dirty="0"/>
          </a:p>
          <a:p>
            <a:pPr marL="457200" indent="-457200">
              <a:buAutoNum type="alphaLcPeriod"/>
            </a:pPr>
            <a:r>
              <a:rPr lang="en-US" dirty="0" smtClean="0"/>
              <a:t>Price and quantity are negatively correlated but not causally related. </a:t>
            </a:r>
          </a:p>
          <a:p>
            <a:pPr marL="457200" indent="-457200">
              <a:buAutoNum type="alphaLcPeriod"/>
            </a:pPr>
            <a:r>
              <a:rPr lang="en-US" dirty="0" smtClean="0"/>
              <a:t>We can be confident that no potential explanatory variables other than price are important. </a:t>
            </a:r>
          </a:p>
          <a:p>
            <a:pPr marL="457200" indent="-457200">
              <a:buAutoNum type="alphaLcPeriod"/>
            </a:pPr>
            <a:r>
              <a:rPr lang="en-US" dirty="0" smtClean="0"/>
              <a:t>The textbook shows that the linear form is the best functional form for Camry demand. </a:t>
            </a:r>
          </a:p>
          <a:p>
            <a:pPr marL="457200" indent="-457200">
              <a:buAutoNum type="alphaLcPeriod"/>
            </a:pPr>
            <a:r>
              <a:rPr lang="en-US" dirty="0" smtClean="0"/>
              <a:t>The standard errors reported by the LINEST function can be used in assessing the statistical significance of the results.  </a:t>
            </a:r>
          </a:p>
          <a:p>
            <a:pPr marL="457200" indent="-457200">
              <a:buAutoNum type="alphaLcPeriod"/>
            </a:pPr>
            <a:r>
              <a:rPr lang="en-US" dirty="0" smtClean="0"/>
              <a:t>None of the above.</a:t>
            </a:r>
          </a:p>
        </p:txBody>
      </p:sp>
    </p:spTree>
    <p:extLst>
      <p:ext uri="{BB962C8B-B14F-4D97-AF65-F5344CB8AC3E}">
        <p14:creationId xmlns:p14="http://schemas.microsoft.com/office/powerpoint/2010/main" val="16500377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z="3900" dirty="0" smtClean="0">
                <a:ea typeface="ＭＳ Ｐゴシック" pitchFamily="34" charset="-128"/>
              </a:rPr>
              <a:t>2. Introduction to Consumer Choice</a:t>
            </a:r>
          </a:p>
        </p:txBody>
      </p:sp>
      <p:sp>
        <p:nvSpPr>
          <p:cNvPr id="13315" name="Text Box 4"/>
          <p:cNvSpPr txBox="1">
            <a:spLocks noChangeArrowheads="1"/>
          </p:cNvSpPr>
          <p:nvPr/>
        </p:nvSpPr>
        <p:spPr bwMode="auto">
          <a:xfrm>
            <a:off x="503238" y="1440210"/>
            <a:ext cx="921702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dirty="0" smtClean="0"/>
              <a:t>It is important for managers to have some understanding of consumer behaviour –what lies behind the demand curve.</a:t>
            </a:r>
          </a:p>
          <a:p>
            <a:pPr eaLnBrk="1" hangingPunct="1">
              <a:spcBef>
                <a:spcPct val="50000"/>
              </a:spcBef>
            </a:pPr>
            <a:r>
              <a:rPr lang="en-US" dirty="0" smtClean="0"/>
              <a:t>It is also important for consumers and for managers to understand how to make good purchasing decisions. </a:t>
            </a:r>
            <a:endParaRPr lang="en-US" dirty="0"/>
          </a:p>
        </p:txBody>
      </p:sp>
      <p:pic>
        <p:nvPicPr>
          <p:cNvPr id="4" name="Picture 4" descr="http://t1.gstatic.com/images?q=tbn:ANd9GcRDmENVlLm9gcs8Ht2Y3IG3nyozfBKAyfk5LvId8_59RBS4d5t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4288" y="2880370"/>
            <a:ext cx="5001599" cy="37016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mtClean="0">
                <a:ea typeface="ＭＳ Ｐゴシック" pitchFamily="34" charset="-128"/>
              </a:rPr>
              <a:t>Preferences</a:t>
            </a:r>
          </a:p>
        </p:txBody>
      </p:sp>
      <p:sp>
        <p:nvSpPr>
          <p:cNvPr id="5" name="TextBox 4"/>
          <p:cNvSpPr txBox="1"/>
          <p:nvPr/>
        </p:nvSpPr>
        <p:spPr>
          <a:xfrm>
            <a:off x="396875" y="3386138"/>
            <a:ext cx="9358313" cy="3416300"/>
          </a:xfrm>
          <a:prstGeom prst="rect">
            <a:avLst/>
          </a:prstGeom>
          <a:noFill/>
        </p:spPr>
        <p:txBody>
          <a:bodyPr>
            <a:spAutoFit/>
          </a:bodyPr>
          <a:lstStyle/>
          <a:p>
            <a:pPr>
              <a:defRPr/>
            </a:pPr>
            <a:r>
              <a:rPr lang="en-US" dirty="0">
                <a:ea typeface="+mn-ea"/>
              </a:rPr>
              <a:t>We make three assumptions about preferences over consumption bundles:</a:t>
            </a:r>
          </a:p>
          <a:p>
            <a:pPr>
              <a:defRPr/>
            </a:pPr>
            <a:endParaRPr lang="en-US" dirty="0">
              <a:ea typeface="+mn-ea"/>
            </a:endParaRPr>
          </a:p>
          <a:p>
            <a:pPr marL="514350" indent="-514350">
              <a:buFontTx/>
              <a:buAutoNum type="romanLcParenR"/>
              <a:defRPr/>
            </a:pPr>
            <a:r>
              <a:rPr lang="en-US" dirty="0">
                <a:ea typeface="+mn-ea"/>
              </a:rPr>
              <a:t>Completeness   (Any two consumption bundles can be compared.)</a:t>
            </a:r>
          </a:p>
          <a:p>
            <a:pPr marL="514350" indent="-514350">
              <a:buFontTx/>
              <a:buAutoNum type="romanLcParenR"/>
              <a:defRPr/>
            </a:pPr>
            <a:endParaRPr lang="en-US" dirty="0">
              <a:ea typeface="+mn-ea"/>
            </a:endParaRPr>
          </a:p>
          <a:p>
            <a:pPr marL="514350" indent="-514350">
              <a:buFontTx/>
              <a:buAutoNum type="romanLcParenR"/>
              <a:defRPr/>
            </a:pPr>
            <a:r>
              <a:rPr lang="en-US" dirty="0">
                <a:ea typeface="+mn-ea"/>
              </a:rPr>
              <a:t>Transitivity   (If a is preferred to b and b is preferred to c, then a must be preferred to c. Also if a consumer is indifferent between a and b and between b and c, then a and c must be equally preferred.) </a:t>
            </a:r>
          </a:p>
          <a:p>
            <a:pPr marL="514350" indent="-514350">
              <a:buFontTx/>
              <a:buAutoNum type="romanLcParenR"/>
              <a:defRPr/>
            </a:pPr>
            <a:endParaRPr lang="en-US" dirty="0">
              <a:ea typeface="+mn-ea"/>
            </a:endParaRPr>
          </a:p>
          <a:p>
            <a:pPr marL="514350" indent="-514350">
              <a:buFontTx/>
              <a:buAutoNum type="romanLcParenR"/>
              <a:defRPr/>
            </a:pPr>
            <a:r>
              <a:rPr lang="en-US" dirty="0">
                <a:ea typeface="+mn-ea"/>
              </a:rPr>
              <a:t>Non-satiation   (More is preferred to less).</a:t>
            </a:r>
          </a:p>
        </p:txBody>
      </p:sp>
      <p:sp>
        <p:nvSpPr>
          <p:cNvPr id="14340" name="Text Box 4"/>
          <p:cNvSpPr txBox="1">
            <a:spLocks noChangeArrowheads="1"/>
          </p:cNvSpPr>
          <p:nvPr/>
        </p:nvSpPr>
        <p:spPr bwMode="auto">
          <a:xfrm>
            <a:off x="396875" y="1814513"/>
            <a:ext cx="94329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a:t>Consumer choice is based on consumer preferences. Consumers prefer some consumption bundles to others.</a:t>
            </a:r>
          </a:p>
          <a:p>
            <a:pPr eaLnBrk="1" hangingPunct="1">
              <a:spcBef>
                <a:spcPct val="50000"/>
              </a:spcBef>
            </a:pPr>
            <a:r>
              <a:rPr lang="en-US"/>
              <a:t>A consumption bundle consists of specific amounts of particular goods.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dirty="0" smtClean="0">
                <a:ea typeface="ＭＳ Ｐゴシック" pitchFamily="34" charset="-128"/>
              </a:rPr>
              <a:t>3. Indifference Curves</a:t>
            </a:r>
          </a:p>
        </p:txBody>
      </p:sp>
      <p:sp>
        <p:nvSpPr>
          <p:cNvPr id="15363" name="Text Box 5"/>
          <p:cNvSpPr txBox="1">
            <a:spLocks noChangeArrowheads="1"/>
          </p:cNvSpPr>
          <p:nvPr/>
        </p:nvSpPr>
        <p:spPr bwMode="auto">
          <a:xfrm>
            <a:off x="431800" y="1368202"/>
            <a:ext cx="936148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dirty="0"/>
              <a:t>We can represent consumer preferences using indifference curves. </a:t>
            </a:r>
            <a:endParaRPr lang="en-US" dirty="0" smtClean="0"/>
          </a:p>
          <a:p>
            <a:pPr eaLnBrk="1" hangingPunct="1">
              <a:spcBef>
                <a:spcPct val="50000"/>
              </a:spcBef>
            </a:pPr>
            <a:r>
              <a:rPr lang="en-US" dirty="0" smtClean="0"/>
              <a:t>To </a:t>
            </a:r>
            <a:r>
              <a:rPr lang="en-US" dirty="0"/>
              <a:t>keep things as simple as possible we will focus on just two goods</a:t>
            </a:r>
            <a:r>
              <a:rPr lang="en-US" dirty="0" smtClean="0"/>
              <a:t>.</a:t>
            </a:r>
            <a:r>
              <a:rPr lang="en-US" dirty="0"/>
              <a:t> </a:t>
            </a:r>
            <a:endParaRPr lang="en-US" dirty="0" smtClean="0"/>
          </a:p>
          <a:p>
            <a:pPr eaLnBrk="1" hangingPunct="1">
              <a:spcBef>
                <a:spcPct val="50000"/>
              </a:spcBef>
            </a:pPr>
            <a:r>
              <a:rPr lang="en-US" dirty="0" smtClean="0"/>
              <a:t>Consider </a:t>
            </a:r>
            <a:r>
              <a:rPr lang="en-US" dirty="0"/>
              <a:t>a consumer who is choosing between two goods, </a:t>
            </a:r>
            <a:r>
              <a:rPr lang="en-US" b="1" dirty="0" smtClean="0"/>
              <a:t>burritos</a:t>
            </a:r>
            <a:r>
              <a:rPr lang="en-US" dirty="0" smtClean="0"/>
              <a:t> and </a:t>
            </a:r>
            <a:r>
              <a:rPr lang="en-US" b="1" dirty="0" smtClean="0"/>
              <a:t>pizza</a:t>
            </a:r>
            <a:r>
              <a:rPr lang="en-US" dirty="0" smtClean="0"/>
              <a:t> </a:t>
            </a:r>
            <a:r>
              <a:rPr lang="en-US" dirty="0"/>
              <a:t>– trying to determine how much of each good to consume over a </a:t>
            </a:r>
            <a:r>
              <a:rPr lang="en-US" dirty="0" smtClean="0"/>
              <a:t>week. </a:t>
            </a:r>
            <a:endParaRPr lang="en-US" dirty="0"/>
          </a:p>
        </p:txBody>
      </p:sp>
      <p:pic>
        <p:nvPicPr>
          <p:cNvPr id="36866" name="Picture 2" descr="http://2.bp.blogspot.com/-aVEhysRpjxg/TWVBznTIJII/AAAAAAAAAZU/CLLJhp2K8eA/s1600/burri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321" y="4062413"/>
            <a:ext cx="3456384" cy="2592288"/>
          </a:xfrm>
          <a:prstGeom prst="rect">
            <a:avLst/>
          </a:prstGeom>
          <a:noFill/>
          <a:extLst>
            <a:ext uri="{909E8E84-426E-40DD-AFC4-6F175D3DCCD1}">
              <a14:hiddenFill xmlns:a14="http://schemas.microsoft.com/office/drawing/2010/main">
                <a:solidFill>
                  <a:srgbClr val="FFFFFF"/>
                </a:solidFill>
              </a14:hiddenFill>
            </a:ext>
          </a:extLst>
        </p:spPr>
      </p:pic>
      <p:pic>
        <p:nvPicPr>
          <p:cNvPr id="36868" name="Picture 4" descr="http://images.free-extras.com/pics/p/pizza-89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6181" y="4062413"/>
            <a:ext cx="2775371" cy="25841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ea typeface="ＭＳ Ｐゴシック" pitchFamily="34" charset="-128"/>
              </a:rPr>
              <a:t>Indifference Curves cont</a:t>
            </a:r>
            <a:r>
              <a:rPr lang="ja-JP" altLang="en-US" smtClean="0">
                <a:ea typeface="ＭＳ Ｐゴシック" pitchFamily="34" charset="-128"/>
              </a:rPr>
              <a:t>’</a:t>
            </a:r>
            <a:r>
              <a:rPr lang="en-US" altLang="ja-JP" smtClean="0">
                <a:ea typeface="ＭＳ Ｐゴシック" pitchFamily="34" charset="-128"/>
              </a:rPr>
              <a:t>d.</a:t>
            </a:r>
            <a:endParaRPr lang="en-US" smtClean="0">
              <a:ea typeface="ＭＳ Ｐゴシック" pitchFamily="34" charset="-128"/>
            </a:endParaRPr>
          </a:p>
        </p:txBody>
      </p:sp>
      <p:pic>
        <p:nvPicPr>
          <p:cNvPr id="16388" name="Picture 2" descr="F3"/>
          <p:cNvPicPr>
            <a:picLocks noChangeAspect="1" noChangeArrowheads="1"/>
          </p:cNvPicPr>
          <p:nvPr/>
        </p:nvPicPr>
        <p:blipFill>
          <a:blip r:embed="rId2">
            <a:extLst>
              <a:ext uri="{28A0092B-C50C-407E-A947-70E740481C1C}">
                <a14:useLocalDpi xmlns:a14="http://schemas.microsoft.com/office/drawing/2010/main" val="0"/>
              </a:ext>
            </a:extLst>
          </a:blip>
          <a:srcRect l="47234" b="48170"/>
          <a:stretch>
            <a:fillRect/>
          </a:stretch>
        </p:blipFill>
        <p:spPr bwMode="auto">
          <a:xfrm>
            <a:off x="5040313" y="3600450"/>
            <a:ext cx="4071937" cy="322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Box 5"/>
          <p:cNvSpPr txBox="1">
            <a:spLocks noChangeArrowheads="1"/>
          </p:cNvSpPr>
          <p:nvPr/>
        </p:nvSpPr>
        <p:spPr bwMode="auto">
          <a:xfrm>
            <a:off x="611188" y="1385888"/>
            <a:ext cx="7500937"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a:t>Several  possible consumption  bundles are illustrated. For example, point e represents 15 burritos and 25 pizzas. This bundle can be compared with any other bundle.  Point e might be preferred, the other bundle might be preferred, or the consumer might like the two bundles equally. </a:t>
            </a:r>
          </a:p>
        </p:txBody>
      </p:sp>
      <p:sp>
        <p:nvSpPr>
          <p:cNvPr id="16390" name="TextBox 6"/>
          <p:cNvSpPr txBox="1">
            <a:spLocks noChangeArrowheads="1"/>
          </p:cNvSpPr>
          <p:nvPr/>
        </p:nvSpPr>
        <p:spPr bwMode="auto">
          <a:xfrm>
            <a:off x="396875" y="3814763"/>
            <a:ext cx="371475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a:t>All the bundles that the consumer likes equally to bundle e are on the scarlet line – the indifference curve.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ea typeface="ＭＳ Ｐゴシック" pitchFamily="34" charset="-128"/>
              </a:rPr>
              <a:t>Indifference Curves cont</a:t>
            </a:r>
            <a:r>
              <a:rPr lang="ja-JP" altLang="en-US" smtClean="0">
                <a:ea typeface="ＭＳ Ｐゴシック" pitchFamily="34" charset="-128"/>
              </a:rPr>
              <a:t>’</a:t>
            </a:r>
            <a:r>
              <a:rPr lang="en-US" altLang="ja-JP" smtClean="0">
                <a:ea typeface="ＭＳ Ｐゴシック" pitchFamily="34" charset="-128"/>
              </a:rPr>
              <a:t>d</a:t>
            </a:r>
            <a:endParaRPr lang="en-US" smtClean="0">
              <a:ea typeface="ＭＳ Ｐゴシック" pitchFamily="34" charset="-128"/>
            </a:endParaRPr>
          </a:p>
        </p:txBody>
      </p:sp>
      <p:pic>
        <p:nvPicPr>
          <p:cNvPr id="17411" name="Picture 2" descr="F3"/>
          <p:cNvPicPr>
            <a:picLocks noChangeAspect="1" noChangeArrowheads="1"/>
          </p:cNvPicPr>
          <p:nvPr/>
        </p:nvPicPr>
        <p:blipFill>
          <a:blip r:embed="rId2">
            <a:extLst>
              <a:ext uri="{28A0092B-C50C-407E-A947-70E740481C1C}">
                <a14:useLocalDpi xmlns:a14="http://schemas.microsoft.com/office/drawing/2010/main" val="0"/>
              </a:ext>
            </a:extLst>
          </a:blip>
          <a:srcRect t="50305" r="37022"/>
          <a:stretch>
            <a:fillRect/>
          </a:stretch>
        </p:blipFill>
        <p:spPr bwMode="auto">
          <a:xfrm>
            <a:off x="3111500" y="2600325"/>
            <a:ext cx="5072063" cy="375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Box 3"/>
          <p:cNvSpPr txBox="1">
            <a:spLocks noChangeArrowheads="1"/>
          </p:cNvSpPr>
          <p:nvPr/>
        </p:nvSpPr>
        <p:spPr bwMode="auto">
          <a:xfrm>
            <a:off x="968375" y="1743075"/>
            <a:ext cx="82867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a:t>Higher indifference curves represent bundles that the consumer likes better.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ea typeface="ＭＳ Ｐゴシック" pitchFamily="34" charset="-128"/>
              </a:rPr>
              <a:t>Impossible Indifference Curves</a:t>
            </a:r>
          </a:p>
        </p:txBody>
      </p:sp>
      <p:pic>
        <p:nvPicPr>
          <p:cNvPr id="18435" name="Picture 2" descr="Perloff5e_04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8425" y="1547813"/>
            <a:ext cx="5286375"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3"/>
          <p:cNvSpPr txBox="1">
            <a:spLocks noChangeArrowheads="1"/>
          </p:cNvSpPr>
          <p:nvPr/>
        </p:nvSpPr>
        <p:spPr bwMode="auto">
          <a:xfrm>
            <a:off x="374650" y="4392613"/>
            <a:ext cx="90011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dirty="0"/>
              <a:t>Indifference curves cannot cross.</a:t>
            </a:r>
          </a:p>
          <a:p>
            <a:pPr eaLnBrk="1" hangingPunct="1"/>
            <a:r>
              <a:rPr lang="en-US" dirty="0"/>
              <a:t>Indifference curves </a:t>
            </a:r>
            <a:r>
              <a:rPr lang="en-US" dirty="0" smtClean="0"/>
              <a:t>for goods do </a:t>
            </a:r>
            <a:r>
              <a:rPr lang="en-US" dirty="0"/>
              <a:t>not slope upwards.</a:t>
            </a:r>
          </a:p>
          <a:p>
            <a:pPr eaLnBrk="1" hangingPunct="1"/>
            <a:r>
              <a:rPr lang="en-US" dirty="0"/>
              <a:t>Indifference curves cannot be thick.</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CA" sz="3600" dirty="0" smtClean="0">
                <a:ea typeface="ＭＳ Ｐゴシック" pitchFamily="34" charset="-128"/>
              </a:rPr>
              <a:t>Clicker Question 3</a:t>
            </a:r>
          </a:p>
        </p:txBody>
      </p:sp>
      <p:pic>
        <p:nvPicPr>
          <p:cNvPr id="18435" name="Picture 2"/>
          <p:cNvPicPr>
            <a:picLocks noChangeAspect="1" noChangeArrowheads="1"/>
          </p:cNvPicPr>
          <p:nvPr/>
        </p:nvPicPr>
        <p:blipFill>
          <a:blip r:embed="rId2">
            <a:extLst>
              <a:ext uri="{28A0092B-C50C-407E-A947-70E740481C1C}">
                <a14:useLocalDpi xmlns:a14="http://schemas.microsoft.com/office/drawing/2010/main" val="0"/>
              </a:ext>
            </a:extLst>
          </a:blip>
          <a:srcRect r="67188"/>
          <a:stretch>
            <a:fillRect/>
          </a:stretch>
        </p:blipFill>
        <p:spPr bwMode="auto">
          <a:xfrm>
            <a:off x="560388" y="1439863"/>
            <a:ext cx="1836737"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2"/>
          <p:cNvSpPr txBox="1">
            <a:spLocks noChangeArrowheads="1"/>
          </p:cNvSpPr>
          <p:nvPr/>
        </p:nvSpPr>
        <p:spPr bwMode="auto">
          <a:xfrm>
            <a:off x="2519363" y="1468438"/>
            <a:ext cx="7273925" cy="517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CA" sz="2200" dirty="0"/>
              <a:t>To prove that indifference curves cannot cross we assume they can and show this is impossible (i.e. is inconsistent with our assumptions). In the diagram bundle </a:t>
            </a:r>
            <a:r>
              <a:rPr lang="en-CA" sz="2200" i="1" dirty="0"/>
              <a:t>b</a:t>
            </a:r>
            <a:r>
              <a:rPr lang="en-CA" sz="2200" dirty="0"/>
              <a:t> must be preferred to bundle </a:t>
            </a:r>
            <a:r>
              <a:rPr lang="en-CA" sz="2200" i="1" dirty="0"/>
              <a:t>a</a:t>
            </a:r>
            <a:r>
              <a:rPr lang="en-CA" sz="2200" dirty="0"/>
              <a:t> due to the assumption of _______. However, a and e must give equal utility because they are on the same indifference curve and b and e must also give the same utility as they are on the same indifference curve. If follow a and b must give the same utility because of _______. The missing are, in order:</a:t>
            </a:r>
          </a:p>
          <a:p>
            <a:pPr eaLnBrk="1" hangingPunct="1"/>
            <a:endParaRPr lang="en-CA" sz="2200" dirty="0"/>
          </a:p>
          <a:p>
            <a:pPr eaLnBrk="1" hangingPunct="1">
              <a:buFontTx/>
              <a:buAutoNum type="alphaLcPeriod"/>
            </a:pPr>
            <a:r>
              <a:rPr lang="en-CA" sz="2200" dirty="0"/>
              <a:t> Transitivity and transitivity.</a:t>
            </a:r>
          </a:p>
          <a:p>
            <a:pPr eaLnBrk="1" hangingPunct="1">
              <a:buFontTx/>
              <a:buAutoNum type="alphaLcPeriod"/>
            </a:pPr>
            <a:r>
              <a:rPr lang="en-CA" sz="2200" dirty="0"/>
              <a:t> Transitivity and non-satiation.</a:t>
            </a:r>
          </a:p>
          <a:p>
            <a:pPr eaLnBrk="1" hangingPunct="1">
              <a:buFontTx/>
              <a:buAutoNum type="alphaLcPeriod"/>
            </a:pPr>
            <a:r>
              <a:rPr lang="en-CA" sz="2200" dirty="0"/>
              <a:t> Non-satiation and transitivity.</a:t>
            </a:r>
          </a:p>
          <a:p>
            <a:pPr eaLnBrk="1" hangingPunct="1">
              <a:buFontTx/>
              <a:buAutoNum type="alphaLcPeriod"/>
            </a:pPr>
            <a:r>
              <a:rPr lang="en-CA" sz="2200" dirty="0"/>
              <a:t> Non-satiation and something else.</a:t>
            </a:r>
          </a:p>
          <a:p>
            <a:pPr eaLnBrk="1" hangingPunct="1">
              <a:buFontTx/>
              <a:buAutoNum type="alphaLcPeriod"/>
            </a:pPr>
            <a:r>
              <a:rPr lang="en-CA" sz="2200" dirty="0"/>
              <a:t> None of the above.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600321" y="288082"/>
            <a:ext cx="7056438" cy="879475"/>
          </a:xfrm>
        </p:spPr>
        <p:txBody>
          <a:bodyPr/>
          <a:lstStyle/>
          <a:p>
            <a:r>
              <a:rPr lang="en-US" sz="3600" dirty="0" smtClean="0">
                <a:ea typeface="ＭＳ Ｐゴシック" pitchFamily="34" charset="-128"/>
              </a:rPr>
              <a:t>Examples of Indifference Curves</a:t>
            </a:r>
          </a:p>
        </p:txBody>
      </p:sp>
      <p:pic>
        <p:nvPicPr>
          <p:cNvPr id="19459" name="Picture 2" descr="Perloff5e_04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671638"/>
            <a:ext cx="8864600"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Box 1"/>
          <p:cNvSpPr txBox="1">
            <a:spLocks noChangeArrowheads="1"/>
          </p:cNvSpPr>
          <p:nvPr/>
        </p:nvSpPr>
        <p:spPr bwMode="auto">
          <a:xfrm>
            <a:off x="539750" y="5832475"/>
            <a:ext cx="91090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CA"/>
              <a:t>Panel b shows indifference curves for someone who only eats ice cream with pie and only eats pie if ice cream is available.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CA" dirty="0" smtClean="0">
                <a:ea typeface="ＭＳ Ｐゴシック" pitchFamily="34" charset="-128"/>
              </a:rPr>
              <a:t>Clicker Question 4</a:t>
            </a:r>
          </a:p>
        </p:txBody>
      </p:sp>
      <p:sp>
        <p:nvSpPr>
          <p:cNvPr id="3" name="TextBox 2"/>
          <p:cNvSpPr txBox="1"/>
          <p:nvPr/>
        </p:nvSpPr>
        <p:spPr>
          <a:xfrm>
            <a:off x="576263" y="1800225"/>
            <a:ext cx="9001125" cy="3416300"/>
          </a:xfrm>
          <a:prstGeom prst="rect">
            <a:avLst/>
          </a:prstGeom>
          <a:noFill/>
        </p:spPr>
        <p:txBody>
          <a:bodyPr>
            <a:spAutoFit/>
          </a:bodyPr>
          <a:lstStyle/>
          <a:p>
            <a:pPr>
              <a:defRPr/>
            </a:pPr>
            <a:r>
              <a:rPr lang="en-CA" dirty="0">
                <a:ea typeface="+mn-ea"/>
              </a:rPr>
              <a:t>A consumer has a budget for two perfect complements. If the budget for these goods </a:t>
            </a:r>
            <a:r>
              <a:rPr lang="en-CA" dirty="0" smtClean="0">
                <a:ea typeface="+mn-ea"/>
              </a:rPr>
              <a:t>shifts out, </a:t>
            </a:r>
            <a:r>
              <a:rPr lang="en-CA" dirty="0">
                <a:ea typeface="+mn-ea"/>
              </a:rPr>
              <a:t>the consumer would </a:t>
            </a:r>
          </a:p>
          <a:p>
            <a:pPr>
              <a:defRPr/>
            </a:pPr>
            <a:endParaRPr lang="en-CA" dirty="0">
              <a:ea typeface="+mn-ea"/>
            </a:endParaRPr>
          </a:p>
          <a:p>
            <a:pPr marL="457200" indent="-457200">
              <a:buFontTx/>
              <a:buAutoNum type="alphaLcParenR"/>
              <a:defRPr/>
            </a:pPr>
            <a:r>
              <a:rPr lang="en-CA" dirty="0">
                <a:ea typeface="+mn-ea"/>
              </a:rPr>
              <a:t>Consume more of only one of the two goods.</a:t>
            </a:r>
          </a:p>
          <a:p>
            <a:pPr marL="457200" indent="-457200">
              <a:buFontTx/>
              <a:buAutoNum type="alphaLcParenR"/>
              <a:defRPr/>
            </a:pPr>
            <a:r>
              <a:rPr lang="en-CA" dirty="0">
                <a:ea typeface="+mn-ea"/>
              </a:rPr>
              <a:t>Consume more of the  two goods but keep their proportion constant.</a:t>
            </a:r>
          </a:p>
          <a:p>
            <a:pPr marL="457200" indent="-457200">
              <a:buFontTx/>
              <a:buAutoNum type="alphaLcParenR"/>
              <a:defRPr/>
            </a:pPr>
            <a:r>
              <a:rPr lang="en-CA" dirty="0">
                <a:ea typeface="+mn-ea"/>
              </a:rPr>
              <a:t>Consume more of the two goods but change their proportion.</a:t>
            </a:r>
          </a:p>
          <a:p>
            <a:pPr marL="457200" indent="-457200">
              <a:buFontTx/>
              <a:buAutoNum type="alphaLcParenR"/>
              <a:defRPr/>
            </a:pPr>
            <a:r>
              <a:rPr lang="en-CA" dirty="0">
                <a:ea typeface="+mn-ea"/>
              </a:rPr>
              <a:t>Consume the same amount of both goods and spend the extra money on other goods.</a:t>
            </a:r>
          </a:p>
          <a:p>
            <a:pPr marL="457200" indent="-457200">
              <a:buFontTx/>
              <a:buAutoNum type="alphaLcParenR"/>
              <a:defRPr/>
            </a:pPr>
            <a:r>
              <a:rPr lang="en-CA" dirty="0">
                <a:ea typeface="+mn-ea"/>
              </a:rPr>
              <a:t>None of the above.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smtClean="0">
                <a:ea typeface="ＭＳ Ｐゴシック" pitchFamily="34" charset="-128"/>
              </a:rPr>
              <a:t>4. Utility and Marginal Utility</a:t>
            </a:r>
          </a:p>
        </p:txBody>
      </p:sp>
      <p:sp>
        <p:nvSpPr>
          <p:cNvPr id="21507" name="Text Box 4"/>
          <p:cNvSpPr txBox="1">
            <a:spLocks noChangeArrowheads="1"/>
          </p:cNvSpPr>
          <p:nvPr/>
        </p:nvSpPr>
        <p:spPr bwMode="auto">
          <a:xfrm>
            <a:off x="360363" y="1584325"/>
            <a:ext cx="9037637"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buFontTx/>
              <a:buAutoNum type="alphaLcPeriod"/>
            </a:pPr>
            <a:r>
              <a:rPr lang="en-US" sz="2200" dirty="0"/>
              <a:t>Utility is the consumer</a:t>
            </a:r>
            <a:r>
              <a:rPr lang="ja-JP" altLang="en-US" sz="2200" dirty="0"/>
              <a:t>’</a:t>
            </a:r>
            <a:r>
              <a:rPr lang="en-US" altLang="ja-JP" sz="2200" dirty="0"/>
              <a:t>s well-being or satisfaction from consuming a bundle of goods.</a:t>
            </a:r>
          </a:p>
          <a:p>
            <a:pPr eaLnBrk="1" hangingPunct="1">
              <a:spcBef>
                <a:spcPct val="50000"/>
              </a:spcBef>
              <a:buFontTx/>
              <a:buAutoNum type="alphaLcPeriod"/>
            </a:pPr>
            <a:r>
              <a:rPr lang="en-US" sz="2200" dirty="0"/>
              <a:t>We can represent this utility using a function. If there are two goods, like burritos, B, and pizza, Z, then the utility function is U(B,Z).</a:t>
            </a:r>
          </a:p>
          <a:p>
            <a:pPr eaLnBrk="1" hangingPunct="1">
              <a:spcBef>
                <a:spcPct val="50000"/>
              </a:spcBef>
              <a:buFontTx/>
              <a:buAutoNum type="alphaLcPeriod"/>
            </a:pPr>
            <a:r>
              <a:rPr lang="en-US" sz="2200" dirty="0"/>
              <a:t>Sometimes we think of this function as having only </a:t>
            </a:r>
            <a:r>
              <a:rPr lang="en-US" sz="2200" b="1" dirty="0"/>
              <a:t>ordina</a:t>
            </a:r>
            <a:r>
              <a:rPr lang="en-US" sz="2200" dirty="0"/>
              <a:t>l properties, like a critic</a:t>
            </a:r>
            <a:r>
              <a:rPr lang="ja-JP" altLang="en-US" sz="2200" dirty="0"/>
              <a:t>’</a:t>
            </a:r>
            <a:r>
              <a:rPr lang="en-US" altLang="ja-JP" sz="2200" dirty="0"/>
              <a:t>s movie ratings.</a:t>
            </a:r>
          </a:p>
          <a:p>
            <a:pPr eaLnBrk="1" hangingPunct="1">
              <a:spcBef>
                <a:spcPct val="50000"/>
              </a:spcBef>
              <a:buFontTx/>
              <a:buAutoNum type="alphaLcPeriod"/>
            </a:pPr>
            <a:r>
              <a:rPr lang="en-US" sz="2200" dirty="0"/>
              <a:t>Sometimes we think of the utility function as having </a:t>
            </a:r>
            <a:r>
              <a:rPr lang="en-US" sz="2200" b="1" dirty="0"/>
              <a:t>cardinal</a:t>
            </a:r>
            <a:r>
              <a:rPr lang="en-US" sz="2200" dirty="0"/>
              <a:t> properties</a:t>
            </a:r>
          </a:p>
          <a:p>
            <a:pPr eaLnBrk="1" hangingPunct="1">
              <a:spcBef>
                <a:spcPct val="50000"/>
              </a:spcBef>
              <a:buFontTx/>
              <a:buAutoNum type="alphaLcPeriod"/>
            </a:pPr>
            <a:r>
              <a:rPr lang="en-US" sz="2200" b="1" i="1" dirty="0"/>
              <a:t>Marginal utility</a:t>
            </a:r>
            <a:r>
              <a:rPr lang="en-US" sz="2200" dirty="0"/>
              <a:t> is, in rough terms, the extra utility from an additional unit of a good. Using calculus, it is the derivative of utility with respect to the quantity of the good.</a:t>
            </a:r>
          </a:p>
          <a:p>
            <a:pPr eaLnBrk="1" hangingPunct="1">
              <a:spcBef>
                <a:spcPct val="50000"/>
              </a:spcBef>
              <a:buFontTx/>
              <a:buAutoNum type="alphaLcPeriod"/>
            </a:pPr>
            <a:r>
              <a:rPr lang="en-US" sz="2200" dirty="0"/>
              <a:t>We expect </a:t>
            </a:r>
            <a:r>
              <a:rPr lang="en-US" sz="2200" b="1" dirty="0"/>
              <a:t>diminishing marginal utility</a:t>
            </a:r>
            <a:r>
              <a:rPr lang="en-US" sz="2200" dirty="0"/>
              <a:t>: the more of a good we have, the less we value additional units of that good. </a:t>
            </a:r>
            <a:endParaRPr lang="el-GR" dirty="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z="3900" smtClean="0">
                <a:ea typeface="ＭＳ Ｐゴシック" pitchFamily="34" charset="-128"/>
              </a:rPr>
              <a:t>Diminishing Marginal Utility for Pizza</a:t>
            </a:r>
          </a:p>
        </p:txBody>
      </p:sp>
      <p:pic>
        <p:nvPicPr>
          <p:cNvPr id="22531" name="Picture 4" descr="Perloff5e_04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8875" y="1439863"/>
            <a:ext cx="4679950" cy="525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 Box 5"/>
          <p:cNvSpPr txBox="1">
            <a:spLocks noChangeArrowheads="1"/>
          </p:cNvSpPr>
          <p:nvPr/>
        </p:nvSpPr>
        <p:spPr bwMode="auto">
          <a:xfrm>
            <a:off x="576263" y="1584325"/>
            <a:ext cx="3527425"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sz="2200"/>
              <a:t>In this case we hold burrito consumption fixed at 10 and graph utility as a function of pizza. </a:t>
            </a:r>
          </a:p>
        </p:txBody>
      </p:sp>
      <p:sp>
        <p:nvSpPr>
          <p:cNvPr id="22533" name="Text Box 6"/>
          <p:cNvSpPr txBox="1">
            <a:spLocks noChangeArrowheads="1"/>
          </p:cNvSpPr>
          <p:nvPr/>
        </p:nvSpPr>
        <p:spPr bwMode="auto">
          <a:xfrm>
            <a:off x="576263" y="3313113"/>
            <a:ext cx="3529012"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sz="2200"/>
              <a:t>The slope of utility function decreases as Z increases. We can plot this slope, showing the marginal utility. </a:t>
            </a:r>
          </a:p>
        </p:txBody>
      </p:sp>
      <p:sp>
        <p:nvSpPr>
          <p:cNvPr id="22534" name="Text Box 7"/>
          <p:cNvSpPr txBox="1">
            <a:spLocks noChangeArrowheads="1"/>
          </p:cNvSpPr>
          <p:nvPr/>
        </p:nvSpPr>
        <p:spPr bwMode="auto">
          <a:xfrm>
            <a:off x="606425" y="5019675"/>
            <a:ext cx="403225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sz="2200"/>
              <a:t>Pizza has diminishing marginal utility in this case.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dirty="0" smtClean="0">
                <a:ea typeface="ＭＳ Ｐゴシック" pitchFamily="34" charset="-128"/>
              </a:rPr>
              <a:t>Clicker Question 5</a:t>
            </a:r>
          </a:p>
        </p:txBody>
      </p:sp>
      <p:sp>
        <p:nvSpPr>
          <p:cNvPr id="23555" name="Text Box 14"/>
          <p:cNvSpPr txBox="1">
            <a:spLocks noChangeArrowheads="1"/>
          </p:cNvSpPr>
          <p:nvPr/>
        </p:nvSpPr>
        <p:spPr bwMode="auto">
          <a:xfrm>
            <a:off x="576263" y="1655763"/>
            <a:ext cx="900112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10000"/>
              </a:spcBef>
            </a:pPr>
            <a:r>
              <a:rPr lang="en-US" sz="2200" dirty="0"/>
              <a:t>Consider the following two possible utility functions.</a:t>
            </a:r>
          </a:p>
          <a:p>
            <a:pPr eaLnBrk="1" hangingPunct="1">
              <a:spcBef>
                <a:spcPct val="10000"/>
              </a:spcBef>
            </a:pPr>
            <a:r>
              <a:rPr lang="en-US" sz="2200" dirty="0"/>
              <a:t>(1) U = BZ; (2) </a:t>
            </a:r>
            <a:r>
              <a:rPr lang="en-US" sz="2200" dirty="0">
                <a:cs typeface="Times New Roman" pitchFamily="18" charset="0"/>
              </a:rPr>
              <a:t>U = </a:t>
            </a:r>
            <a:r>
              <a:rPr lang="en-US" sz="2200" dirty="0" err="1">
                <a:cs typeface="Times New Roman" pitchFamily="18" charset="0"/>
              </a:rPr>
              <a:t>ln</a:t>
            </a:r>
            <a:r>
              <a:rPr lang="en-US" sz="2200" dirty="0">
                <a:cs typeface="Times New Roman" pitchFamily="18" charset="0"/>
              </a:rPr>
              <a:t>(B) + </a:t>
            </a:r>
            <a:r>
              <a:rPr lang="en-US" sz="2200" dirty="0" err="1">
                <a:cs typeface="Times New Roman" pitchFamily="18" charset="0"/>
              </a:rPr>
              <a:t>ln</a:t>
            </a:r>
            <a:r>
              <a:rPr lang="en-US" sz="2200" dirty="0">
                <a:cs typeface="Times New Roman" pitchFamily="18" charset="0"/>
              </a:rPr>
              <a:t>(Z). Recall that the derivative of </a:t>
            </a:r>
            <a:r>
              <a:rPr lang="en-US" sz="2200" dirty="0" err="1">
                <a:cs typeface="Times New Roman" pitchFamily="18" charset="0"/>
              </a:rPr>
              <a:t>ln</a:t>
            </a:r>
            <a:r>
              <a:rPr lang="en-US" sz="2200" dirty="0">
                <a:cs typeface="Times New Roman" pitchFamily="18" charset="0"/>
              </a:rPr>
              <a:t>(x) is 1/x.</a:t>
            </a:r>
          </a:p>
          <a:p>
            <a:pPr eaLnBrk="1" hangingPunct="1">
              <a:spcBef>
                <a:spcPct val="10000"/>
              </a:spcBef>
            </a:pPr>
            <a:endParaRPr lang="en-US" sz="2200" dirty="0">
              <a:cs typeface="Times New Roman" pitchFamily="18" charset="0"/>
            </a:endParaRPr>
          </a:p>
          <a:p>
            <a:pPr eaLnBrk="1" hangingPunct="1">
              <a:spcBef>
                <a:spcPct val="10000"/>
              </a:spcBef>
              <a:buFontTx/>
              <a:buAutoNum type="alphaLcPeriod"/>
            </a:pPr>
            <a:r>
              <a:rPr lang="en-US" sz="2200" dirty="0">
                <a:cs typeface="Times New Roman" pitchFamily="18" charset="0"/>
              </a:rPr>
              <a:t>Utility function 1 exhibits decreasing marginal utility for both goods.</a:t>
            </a:r>
          </a:p>
          <a:p>
            <a:pPr eaLnBrk="1" hangingPunct="1">
              <a:spcBef>
                <a:spcPct val="10000"/>
              </a:spcBef>
              <a:buFontTx/>
              <a:buAutoNum type="alphaLcPeriod"/>
            </a:pPr>
            <a:r>
              <a:rPr lang="en-US" sz="2200" dirty="0">
                <a:cs typeface="Times New Roman" pitchFamily="18" charset="0"/>
              </a:rPr>
              <a:t>Utility function 2 exhibits decreasing marginal utility for both goods.</a:t>
            </a:r>
          </a:p>
          <a:p>
            <a:pPr eaLnBrk="1" hangingPunct="1">
              <a:spcBef>
                <a:spcPct val="10000"/>
              </a:spcBef>
              <a:buFontTx/>
              <a:buAutoNum type="alphaLcPeriod"/>
            </a:pPr>
            <a:r>
              <a:rPr lang="en-US" sz="2200" dirty="0">
                <a:cs typeface="Times New Roman" pitchFamily="18" charset="0"/>
              </a:rPr>
              <a:t>Using marginal utility assumes that utility has cardinal properties.</a:t>
            </a:r>
          </a:p>
          <a:p>
            <a:pPr eaLnBrk="1" hangingPunct="1">
              <a:spcBef>
                <a:spcPct val="10000"/>
              </a:spcBef>
              <a:buFontTx/>
              <a:buAutoNum type="alphaLcPeriod"/>
            </a:pPr>
            <a:r>
              <a:rPr lang="en-US" sz="2200" dirty="0">
                <a:cs typeface="Times New Roman" pitchFamily="18" charset="0"/>
              </a:rPr>
              <a:t>All of the above.</a:t>
            </a:r>
          </a:p>
          <a:p>
            <a:pPr eaLnBrk="1" hangingPunct="1">
              <a:spcBef>
                <a:spcPct val="10000"/>
              </a:spcBef>
              <a:buFontTx/>
              <a:buAutoNum type="alphaLcPeriod"/>
            </a:pPr>
            <a:r>
              <a:rPr lang="en-US" sz="2200" dirty="0">
                <a:cs typeface="Times New Roman" pitchFamily="18" charset="0"/>
              </a:rPr>
              <a:t>b and c.</a:t>
            </a:r>
            <a:endParaRPr lang="el-GR" sz="2200" dirty="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4"/>
          <p:cNvSpPr>
            <a:spLocks noGrp="1" noChangeArrowheads="1"/>
          </p:cNvSpPr>
          <p:nvPr>
            <p:ph type="title"/>
          </p:nvPr>
        </p:nvSpPr>
        <p:spPr/>
        <p:txBody>
          <a:bodyPr/>
          <a:lstStyle/>
          <a:p>
            <a:r>
              <a:rPr lang="en-US" sz="3200" smtClean="0">
                <a:ea typeface="ＭＳ Ｐゴシック" pitchFamily="34" charset="-128"/>
              </a:rPr>
              <a:t>The Marginal Rate of Substitution </a:t>
            </a:r>
          </a:p>
        </p:txBody>
      </p:sp>
      <p:sp>
        <p:nvSpPr>
          <p:cNvPr id="314384" name="Text Box 16"/>
          <p:cNvSpPr txBox="1">
            <a:spLocks noChangeArrowheads="1"/>
          </p:cNvSpPr>
          <p:nvPr/>
        </p:nvSpPr>
        <p:spPr bwMode="auto">
          <a:xfrm>
            <a:off x="287338" y="1512888"/>
            <a:ext cx="957738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sz="2200"/>
              <a:t>The MRS is the slope of an indifference curve (IC).</a:t>
            </a:r>
            <a:r>
              <a:rPr lang="en-US" sz="2200" b="1"/>
              <a:t> </a:t>
            </a:r>
            <a:r>
              <a:rPr lang="en-US" sz="2200"/>
              <a:t>It shows the rate at which the consumer can exchange one good for another and stay on the same indifference curve.</a:t>
            </a:r>
          </a:p>
        </p:txBody>
      </p:sp>
      <p:sp>
        <p:nvSpPr>
          <p:cNvPr id="24580" name="Text Box 26"/>
          <p:cNvSpPr txBox="1">
            <a:spLocks noChangeArrowheads="1"/>
          </p:cNvSpPr>
          <p:nvPr/>
        </p:nvSpPr>
        <p:spPr bwMode="auto">
          <a:xfrm>
            <a:off x="287338" y="2620963"/>
            <a:ext cx="928846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sz="2200"/>
              <a:t>If B is on the vertical axis, then MRS is </a:t>
            </a:r>
            <a:r>
              <a:rPr lang="el-GR" sz="2200">
                <a:cs typeface="Times New Roman" pitchFamily="18" charset="0"/>
              </a:rPr>
              <a:t>Δ</a:t>
            </a:r>
            <a:r>
              <a:rPr lang="en-US" sz="2200">
                <a:cs typeface="Times New Roman" pitchFamily="18" charset="0"/>
              </a:rPr>
              <a:t>B/</a:t>
            </a:r>
            <a:r>
              <a:rPr lang="el-GR" sz="2200">
                <a:cs typeface="Times New Roman" pitchFamily="18" charset="0"/>
              </a:rPr>
              <a:t>Δ</a:t>
            </a:r>
            <a:r>
              <a:rPr lang="en-US" sz="2200">
                <a:cs typeface="Times New Roman" pitchFamily="18" charset="0"/>
              </a:rPr>
              <a:t>Z. It tells us how many units B are needed to replace one unit of Z in order to keep the consumer on the same indifference curve (i.e. at the same utility level).</a:t>
            </a:r>
            <a:endParaRPr lang="el-GR" sz="2200">
              <a:cs typeface="Times New Roman" pitchFamily="18" charset="0"/>
            </a:endParaRPr>
          </a:p>
        </p:txBody>
      </p:sp>
      <p:pic>
        <p:nvPicPr>
          <p:cNvPr id="24581" name="Picture 30" descr="Perloff5e_0403"/>
          <p:cNvPicPr>
            <a:picLocks noChangeAspect="1" noChangeArrowheads="1"/>
          </p:cNvPicPr>
          <p:nvPr/>
        </p:nvPicPr>
        <p:blipFill>
          <a:blip r:embed="rId2">
            <a:extLst>
              <a:ext uri="{28A0092B-C50C-407E-A947-70E740481C1C}">
                <a14:useLocalDpi xmlns:a14="http://schemas.microsoft.com/office/drawing/2010/main" val="0"/>
              </a:ext>
            </a:extLst>
          </a:blip>
          <a:srcRect t="15536" r="52222"/>
          <a:stretch>
            <a:fillRect/>
          </a:stretch>
        </p:blipFill>
        <p:spPr bwMode="auto">
          <a:xfrm>
            <a:off x="4248150" y="3887788"/>
            <a:ext cx="439261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TextBox 1"/>
          <p:cNvSpPr txBox="1">
            <a:spLocks noChangeArrowheads="1"/>
          </p:cNvSpPr>
          <p:nvPr/>
        </p:nvSpPr>
        <p:spPr bwMode="auto">
          <a:xfrm>
            <a:off x="431800" y="4176713"/>
            <a:ext cx="3313113"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CA" sz="2200" dirty="0"/>
              <a:t>Using calculus, the MRS at a point is the derivative of the indifference </a:t>
            </a:r>
            <a:r>
              <a:rPr lang="en-CA" sz="2200" dirty="0" smtClean="0"/>
              <a:t>curve: </a:t>
            </a:r>
            <a:r>
              <a:rPr lang="en-CA" sz="2200" dirty="0"/>
              <a:t>dB/</a:t>
            </a:r>
            <a:r>
              <a:rPr lang="en-CA" sz="2200" dirty="0" err="1"/>
              <a:t>dZ</a:t>
            </a:r>
            <a:r>
              <a:rPr lang="en-CA" sz="2200" dirty="0"/>
              <a:t> along the IC.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ea typeface="ＭＳ Ｐゴシック" pitchFamily="34" charset="-128"/>
              </a:rPr>
              <a:t>5. The Budget Line</a:t>
            </a:r>
          </a:p>
        </p:txBody>
      </p:sp>
      <p:sp>
        <p:nvSpPr>
          <p:cNvPr id="6148" name="TextBox 2"/>
          <p:cNvSpPr txBox="1">
            <a:spLocks noChangeArrowheads="1"/>
          </p:cNvSpPr>
          <p:nvPr/>
        </p:nvSpPr>
        <p:spPr bwMode="auto">
          <a:xfrm>
            <a:off x="468313" y="1512888"/>
            <a:ext cx="9215437" cy="212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sz="2200"/>
              <a:t>We assume that consumers seek to get to the highest indifference curves they can – to achieve the highest level of utility possible – given their limited  income (or budget) and any other constraints they face. Let Y = income.</a:t>
            </a:r>
          </a:p>
          <a:p>
            <a:pPr eaLnBrk="1" hangingPunct="1"/>
            <a:endParaRPr lang="en-US" sz="2200"/>
          </a:p>
          <a:p>
            <a:pPr eaLnBrk="1" hangingPunct="1"/>
            <a:r>
              <a:rPr lang="en-US" sz="2200"/>
              <a:t>We represent limit income using a budget constraint: the amount spent on the consumption bundle cannot exceed the available budget. </a:t>
            </a:r>
          </a:p>
        </p:txBody>
      </p:sp>
      <p:sp>
        <p:nvSpPr>
          <p:cNvPr id="6150" name="Rectangle 4"/>
          <p:cNvSpPr>
            <a:spLocks noChangeArrowheads="1"/>
          </p:cNvSpPr>
          <p:nvPr/>
        </p:nvSpPr>
        <p:spPr bwMode="auto">
          <a:xfrm>
            <a:off x="3825875" y="3814763"/>
            <a:ext cx="19923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i="1"/>
              <a:t>p</a:t>
            </a:r>
            <a:r>
              <a:rPr lang="en-US" i="1" baseline="-25000"/>
              <a:t>B</a:t>
            </a:r>
            <a:r>
              <a:rPr lang="en-US" i="1"/>
              <a:t>B</a:t>
            </a:r>
            <a:r>
              <a:rPr lang="en-US"/>
              <a:t> + </a:t>
            </a:r>
            <a:r>
              <a:rPr lang="en-US" i="1"/>
              <a:t>p</a:t>
            </a:r>
            <a:r>
              <a:rPr lang="en-US" i="1" baseline="-25000"/>
              <a:t>Z</a:t>
            </a:r>
            <a:r>
              <a:rPr lang="en-US" i="1"/>
              <a:t>Z</a:t>
            </a:r>
            <a:r>
              <a:rPr lang="en-US"/>
              <a:t> = </a:t>
            </a:r>
            <a:r>
              <a:rPr lang="en-US" i="1"/>
              <a:t>Y</a:t>
            </a:r>
            <a:r>
              <a:rPr lang="en-US"/>
              <a:t>,</a:t>
            </a:r>
          </a:p>
        </p:txBody>
      </p:sp>
      <p:sp>
        <p:nvSpPr>
          <p:cNvPr id="26629" name="Rectangle 2"/>
          <p:cNvSpPr>
            <a:spLocks noChangeArrowheads="1"/>
          </p:cNvSpPr>
          <p:nvPr/>
        </p:nvSpPr>
        <p:spPr bwMode="auto">
          <a:xfrm>
            <a:off x="0" y="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6146" name="Object 1"/>
          <p:cNvGraphicFramePr>
            <a:graphicFrameLocks noChangeAspect="1"/>
          </p:cNvGraphicFramePr>
          <p:nvPr/>
        </p:nvGraphicFramePr>
        <p:xfrm>
          <a:off x="3825875" y="4398963"/>
          <a:ext cx="1928813" cy="928687"/>
        </p:xfrm>
        <a:graphic>
          <a:graphicData uri="http://schemas.openxmlformats.org/presentationml/2006/ole">
            <mc:AlternateContent xmlns:mc="http://schemas.openxmlformats.org/markup-compatibility/2006">
              <mc:Choice xmlns:v="urn:schemas-microsoft-com:vml" Requires="v">
                <p:oleObj spid="_x0000_s26647" r:id="rId3" imgW="977900" imgH="431800" progId="Equation.DSMT4">
                  <p:embed/>
                </p:oleObj>
              </mc:Choice>
              <mc:Fallback>
                <p:oleObj r:id="rId3" imgW="977900" imgH="43180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5875" y="4398963"/>
                        <a:ext cx="1928813"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152" name="TextBox 7"/>
          <p:cNvSpPr txBox="1">
            <a:spLocks noChangeArrowheads="1"/>
          </p:cNvSpPr>
          <p:nvPr/>
        </p:nvSpPr>
        <p:spPr bwMode="auto">
          <a:xfrm>
            <a:off x="539750" y="4613275"/>
            <a:ext cx="12858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sz="2200"/>
              <a:t>or</a:t>
            </a:r>
          </a:p>
        </p:txBody>
      </p:sp>
      <p:sp>
        <p:nvSpPr>
          <p:cNvPr id="26632" name="TextBox 1"/>
          <p:cNvSpPr txBox="1">
            <a:spLocks noChangeArrowheads="1"/>
          </p:cNvSpPr>
          <p:nvPr/>
        </p:nvSpPr>
        <p:spPr bwMode="auto">
          <a:xfrm>
            <a:off x="468313" y="5545138"/>
            <a:ext cx="91440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CA" sz="2200"/>
              <a:t>This is the budget line. The slope of the budget line is the price ratio. We sometimes call this slope the marginal rate of transformation (MRT) as it shows the rate at which we can transform one good into another.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CA" dirty="0" smtClean="0">
                <a:ea typeface="ＭＳ Ｐゴシック" pitchFamily="34" charset="-128"/>
              </a:rPr>
              <a:t>Clicker Question 6</a:t>
            </a:r>
          </a:p>
        </p:txBody>
      </p:sp>
      <p:sp>
        <p:nvSpPr>
          <p:cNvPr id="27651" name="TextBox 2"/>
          <p:cNvSpPr txBox="1">
            <a:spLocks noChangeArrowheads="1"/>
          </p:cNvSpPr>
          <p:nvPr/>
        </p:nvSpPr>
        <p:spPr bwMode="auto">
          <a:xfrm>
            <a:off x="431800" y="1800225"/>
            <a:ext cx="9072563"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CA"/>
              <a:t>Suppose a consumer has a budget, Y, of $40 to spend on guacamole (G) and salsa (S) for the month. G costs $6.00 per container and salsa costs $4.00 per container. It follows that the budget line can be written as:  </a:t>
            </a:r>
          </a:p>
          <a:p>
            <a:pPr eaLnBrk="1" hangingPunct="1"/>
            <a:endParaRPr lang="en-CA"/>
          </a:p>
          <a:p>
            <a:pPr eaLnBrk="1" hangingPunct="1">
              <a:buFontTx/>
              <a:buAutoNum type="alphaLcParenR"/>
            </a:pPr>
            <a:r>
              <a:rPr lang="en-CA"/>
              <a:t>40 = 6S + 4G.</a:t>
            </a:r>
          </a:p>
          <a:p>
            <a:pPr eaLnBrk="1" hangingPunct="1">
              <a:buFontTx/>
              <a:buAutoNum type="alphaLcParenR"/>
            </a:pPr>
            <a:r>
              <a:rPr lang="en-CA"/>
              <a:t>G = 10 – 1.5S</a:t>
            </a:r>
          </a:p>
          <a:p>
            <a:pPr eaLnBrk="1" hangingPunct="1">
              <a:buFontTx/>
              <a:buAutoNum type="alphaLcParenR"/>
            </a:pPr>
            <a:r>
              <a:rPr lang="en-CA"/>
              <a:t>S = 10 – G</a:t>
            </a:r>
          </a:p>
          <a:p>
            <a:pPr eaLnBrk="1" hangingPunct="1">
              <a:buFontTx/>
              <a:buAutoNum type="alphaLcParenR"/>
            </a:pPr>
            <a:r>
              <a:rPr lang="en-CA"/>
              <a:t>S = 40 – 6G</a:t>
            </a:r>
          </a:p>
          <a:p>
            <a:pPr eaLnBrk="1" hangingPunct="1">
              <a:buFontTx/>
              <a:buAutoNum type="alphaLcParenR"/>
            </a:pPr>
            <a:r>
              <a:rPr lang="en-CA"/>
              <a:t>None of the above.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2611438" y="385763"/>
            <a:ext cx="7056437" cy="879475"/>
          </a:xfrm>
        </p:spPr>
        <p:txBody>
          <a:bodyPr/>
          <a:lstStyle/>
          <a:p>
            <a:r>
              <a:rPr lang="en-US" smtClean="0">
                <a:ea typeface="ＭＳ Ｐゴシック" pitchFamily="34" charset="-128"/>
              </a:rPr>
              <a:t>The Budget Line cont</a:t>
            </a:r>
            <a:r>
              <a:rPr lang="ja-JP" altLang="en-US" smtClean="0">
                <a:ea typeface="ＭＳ Ｐゴシック" pitchFamily="34" charset="-128"/>
              </a:rPr>
              <a:t>’</a:t>
            </a:r>
            <a:r>
              <a:rPr lang="en-US" altLang="ja-JP" smtClean="0">
                <a:ea typeface="ＭＳ Ｐゴシック" pitchFamily="34" charset="-128"/>
              </a:rPr>
              <a:t>d</a:t>
            </a:r>
            <a:endParaRPr lang="en-US" smtClean="0">
              <a:ea typeface="ＭＳ Ｐゴシック" pitchFamily="34" charset="-128"/>
            </a:endParaRPr>
          </a:p>
        </p:txBody>
      </p:sp>
      <p:sp>
        <p:nvSpPr>
          <p:cNvPr id="22531" name="TextBox 2"/>
          <p:cNvSpPr txBox="1">
            <a:spLocks noChangeArrowheads="1"/>
          </p:cNvSpPr>
          <p:nvPr/>
        </p:nvSpPr>
        <p:spPr bwMode="auto">
          <a:xfrm>
            <a:off x="503238" y="1512888"/>
            <a:ext cx="9432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ＭＳ Ｐゴシック" pitchFamily="34" charset="-128"/>
              </a:defRPr>
            </a:lvl1pPr>
            <a:lvl2pPr marL="742950" indent="-285750" eaLnBrk="0" hangingPunct="0">
              <a:defRPr sz="2400">
                <a:solidFill>
                  <a:schemeClr val="tx1"/>
                </a:solidFill>
                <a:latin typeface="Times New Roman" pitchFamily="18" charset="0"/>
                <a:ea typeface="ＭＳ Ｐゴシック" pitchFamily="34" charset="-128"/>
              </a:defRPr>
            </a:lvl2pPr>
            <a:lvl3pPr marL="1143000" indent="-228600" eaLnBrk="0" hangingPunct="0">
              <a:defRPr sz="2400">
                <a:solidFill>
                  <a:schemeClr val="tx1"/>
                </a:solidFill>
                <a:latin typeface="Times New Roman" pitchFamily="18" charset="0"/>
                <a:ea typeface="ＭＳ Ｐゴシック" pitchFamily="34" charset="-128"/>
              </a:defRPr>
            </a:lvl3pPr>
            <a:lvl4pPr marL="1600200" indent="-228600" eaLnBrk="0" hangingPunct="0">
              <a:defRPr sz="2400">
                <a:solidFill>
                  <a:schemeClr val="tx1"/>
                </a:solidFill>
                <a:latin typeface="Times New Roman" pitchFamily="18" charset="0"/>
                <a:ea typeface="ＭＳ Ｐゴシック" pitchFamily="34" charset="-128"/>
              </a:defRPr>
            </a:lvl4pPr>
            <a:lvl5pPr marL="2057400" indent="-228600" eaLnBrk="0" hangingPunct="0">
              <a:defRPr sz="24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r>
              <a:rPr lang="en-US"/>
              <a:t>Here is an example of a budget line. </a:t>
            </a:r>
          </a:p>
        </p:txBody>
      </p:sp>
      <p:pic>
        <p:nvPicPr>
          <p:cNvPr id="22532" name="Picture 1" descr="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3600450"/>
            <a:ext cx="5929313"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Text Box 6"/>
          <p:cNvSpPr txBox="1">
            <a:spLocks noChangeArrowheads="1"/>
          </p:cNvSpPr>
          <p:nvPr/>
        </p:nvSpPr>
        <p:spPr bwMode="auto">
          <a:xfrm>
            <a:off x="503238" y="2087563"/>
            <a:ext cx="7488237"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a:t>Suppose p</a:t>
            </a:r>
            <a:r>
              <a:rPr lang="en-US" baseline="-25000"/>
              <a:t>Z</a:t>
            </a:r>
            <a:r>
              <a:rPr lang="en-US"/>
              <a:t> = $10, p</a:t>
            </a:r>
            <a:r>
              <a:rPr lang="en-US" baseline="-25000"/>
              <a:t>B</a:t>
            </a:r>
            <a:r>
              <a:rPr lang="en-US"/>
              <a:t> = $20, and Y = $500.</a:t>
            </a:r>
          </a:p>
          <a:p>
            <a:pPr eaLnBrk="1" hangingPunct="1">
              <a:spcBef>
                <a:spcPct val="50000"/>
              </a:spcBef>
            </a:pPr>
            <a:r>
              <a:rPr lang="en-US"/>
              <a:t>Then the budget line is B = 25 – Z/2.</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sz="3900" smtClean="0">
                <a:ea typeface="ＭＳ Ｐゴシック" pitchFamily="34" charset="-128"/>
              </a:rPr>
              <a:t>Changes in Price and Income</a:t>
            </a:r>
          </a:p>
        </p:txBody>
      </p:sp>
      <p:sp>
        <p:nvSpPr>
          <p:cNvPr id="29699" name="Text Box 5"/>
          <p:cNvSpPr txBox="1">
            <a:spLocks noChangeArrowheads="1"/>
          </p:cNvSpPr>
          <p:nvPr/>
        </p:nvSpPr>
        <p:spPr bwMode="auto">
          <a:xfrm>
            <a:off x="503238" y="1512888"/>
            <a:ext cx="8640762"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a:t>What happens to the budget line if the price of pizza doubles?</a:t>
            </a:r>
          </a:p>
          <a:p>
            <a:pPr eaLnBrk="1" hangingPunct="1">
              <a:spcBef>
                <a:spcPct val="50000"/>
              </a:spcBef>
            </a:pPr>
            <a:r>
              <a:rPr lang="en-US"/>
              <a:t>What happens if income doubles?</a:t>
            </a:r>
          </a:p>
        </p:txBody>
      </p:sp>
      <p:pic>
        <p:nvPicPr>
          <p:cNvPr id="29700" name="Picture 6" descr="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8425" y="2736850"/>
            <a:ext cx="6985000"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Grp="1" noChangeArrowheads="1"/>
          </p:cNvSpPr>
          <p:nvPr>
            <p:ph type="title"/>
          </p:nvPr>
        </p:nvSpPr>
        <p:spPr/>
        <p:txBody>
          <a:bodyPr/>
          <a:lstStyle/>
          <a:p>
            <a:r>
              <a:rPr lang="en-US" smtClean="0">
                <a:ea typeface="ＭＳ Ｐゴシック" pitchFamily="34" charset="-128"/>
              </a:rPr>
              <a:t>6. Maximizing Utility</a:t>
            </a:r>
          </a:p>
        </p:txBody>
      </p:sp>
      <p:pic>
        <p:nvPicPr>
          <p:cNvPr id="363529" name="Picture 2" descr="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2025" y="1512888"/>
            <a:ext cx="4968875" cy="350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Text Box 10"/>
          <p:cNvSpPr txBox="1">
            <a:spLocks noChangeArrowheads="1"/>
          </p:cNvSpPr>
          <p:nvPr/>
        </p:nvSpPr>
        <p:spPr bwMode="auto">
          <a:xfrm>
            <a:off x="503238" y="5184775"/>
            <a:ext cx="929005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a:t>Maximizing utility requires getting to the higher possible indifference curve.  This occurs where an indifference curve is tangent to the budget line – they have the same slope. Thus MRS = MRT.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11"/>
          <p:cNvSpPr>
            <a:spLocks noGrp="1" noChangeArrowheads="1"/>
          </p:cNvSpPr>
          <p:nvPr>
            <p:ph type="title" idx="4294967295"/>
          </p:nvPr>
        </p:nvSpPr>
        <p:spPr>
          <a:xfrm>
            <a:off x="3024188" y="400050"/>
            <a:ext cx="7056437" cy="879475"/>
          </a:xfrm>
        </p:spPr>
        <p:txBody>
          <a:bodyPr/>
          <a:lstStyle/>
          <a:p>
            <a:r>
              <a:rPr lang="en-US" sz="3900" smtClean="0">
                <a:ea typeface="ＭＳ Ｐゴシック" pitchFamily="34" charset="-128"/>
              </a:rPr>
              <a:t>Equal Marginal Utility Per Dollar for Each Good</a:t>
            </a:r>
          </a:p>
        </p:txBody>
      </p:sp>
      <p:sp>
        <p:nvSpPr>
          <p:cNvPr id="31747" name="Rectangle 15"/>
          <p:cNvSpPr>
            <a:spLocks noChangeArrowheads="1"/>
          </p:cNvSpPr>
          <p:nvPr/>
        </p:nvSpPr>
        <p:spPr bwMode="auto">
          <a:xfrm>
            <a:off x="0" y="3386138"/>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CA"/>
          </a:p>
        </p:txBody>
      </p:sp>
      <p:graphicFrame>
        <p:nvGraphicFramePr>
          <p:cNvPr id="31748" name="Object 14"/>
          <p:cNvGraphicFramePr>
            <a:graphicFrameLocks noChangeAspect="1"/>
          </p:cNvGraphicFramePr>
          <p:nvPr>
            <p:extLst>
              <p:ext uri="{D42A27DB-BD31-4B8C-83A1-F6EECF244321}">
                <p14:modId xmlns:p14="http://schemas.microsoft.com/office/powerpoint/2010/main" val="3810383427"/>
              </p:ext>
            </p:extLst>
          </p:nvPr>
        </p:nvGraphicFramePr>
        <p:xfrm>
          <a:off x="2664048" y="2209700"/>
          <a:ext cx="4132263" cy="936625"/>
        </p:xfrm>
        <a:graphic>
          <a:graphicData uri="http://schemas.openxmlformats.org/presentationml/2006/ole">
            <mc:AlternateContent xmlns:mc="http://schemas.openxmlformats.org/markup-compatibility/2006">
              <mc:Choice xmlns:v="urn:schemas-microsoft-com:vml" Requires="v">
                <p:oleObj spid="_x0000_s31783" name="Equation" r:id="rId3" imgW="1930400" imgH="431800" progId="Equation.DSMT4">
                  <p:embed/>
                </p:oleObj>
              </mc:Choice>
              <mc:Fallback>
                <p:oleObj name="Equation" r:id="rId3" imgW="1930400" imgH="431800" progId="Equation.DSMT4">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4048" y="2209700"/>
                        <a:ext cx="4132263"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749" name="Text Box 18"/>
          <p:cNvSpPr txBox="1">
            <a:spLocks noChangeArrowheads="1"/>
          </p:cNvSpPr>
          <p:nvPr/>
        </p:nvSpPr>
        <p:spPr bwMode="auto">
          <a:xfrm>
            <a:off x="647699" y="1440210"/>
            <a:ext cx="87852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sz="2200" dirty="0"/>
              <a:t>The MRS the ratio of marginal utilities. We sometime call the slope of the budget line (the price ratio) the marginal rate of transformation or MRT. </a:t>
            </a:r>
          </a:p>
        </p:txBody>
      </p:sp>
      <p:sp>
        <p:nvSpPr>
          <p:cNvPr id="31750" name="Rectangle 20"/>
          <p:cNvSpPr>
            <a:spLocks noChangeArrowheads="1"/>
          </p:cNvSpPr>
          <p:nvPr/>
        </p:nvSpPr>
        <p:spPr bwMode="auto">
          <a:xfrm>
            <a:off x="0" y="3386138"/>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CA"/>
          </a:p>
        </p:txBody>
      </p:sp>
      <p:graphicFrame>
        <p:nvGraphicFramePr>
          <p:cNvPr id="31751" name="Object 19"/>
          <p:cNvGraphicFramePr>
            <a:graphicFrameLocks noChangeAspect="1"/>
          </p:cNvGraphicFramePr>
          <p:nvPr>
            <p:extLst>
              <p:ext uri="{D42A27DB-BD31-4B8C-83A1-F6EECF244321}">
                <p14:modId xmlns:p14="http://schemas.microsoft.com/office/powerpoint/2010/main" val="268558674"/>
              </p:ext>
            </p:extLst>
          </p:nvPr>
        </p:nvGraphicFramePr>
        <p:xfrm>
          <a:off x="6840512" y="2917825"/>
          <a:ext cx="2303462" cy="936625"/>
        </p:xfrm>
        <a:graphic>
          <a:graphicData uri="http://schemas.openxmlformats.org/presentationml/2006/ole">
            <mc:AlternateContent xmlns:mc="http://schemas.openxmlformats.org/markup-compatibility/2006">
              <mc:Choice xmlns:v="urn:schemas-microsoft-com:vml" Requires="v">
                <p:oleObj spid="_x0000_s31784" name="Equation" r:id="rId5" imgW="939392" imgH="431613" progId="Equation.DSMT4">
                  <p:embed/>
                </p:oleObj>
              </mc:Choice>
              <mc:Fallback>
                <p:oleObj name="Equation" r:id="rId5" imgW="939392" imgH="431613" progId="Equation.DSMT4">
                  <p:embed/>
                  <p:pic>
                    <p:nvPicPr>
                      <p:cNvPr id="0" name="Object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0512" y="2917825"/>
                        <a:ext cx="2303462"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752" name="Rectangle 21"/>
          <p:cNvSpPr>
            <a:spLocks noChangeArrowheads="1"/>
          </p:cNvSpPr>
          <p:nvPr/>
        </p:nvSpPr>
        <p:spPr bwMode="auto">
          <a:xfrm>
            <a:off x="863600" y="3170238"/>
            <a:ext cx="6624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sz="2200" dirty="0"/>
              <a:t>Rearranging terms, this condition is equivalent to</a:t>
            </a:r>
          </a:p>
        </p:txBody>
      </p:sp>
      <p:sp>
        <p:nvSpPr>
          <p:cNvPr id="31753" name="Text Box 22"/>
          <p:cNvSpPr txBox="1">
            <a:spLocks noChangeArrowheads="1"/>
          </p:cNvSpPr>
          <p:nvPr/>
        </p:nvSpPr>
        <p:spPr bwMode="auto">
          <a:xfrm>
            <a:off x="857213" y="4214876"/>
            <a:ext cx="820896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sz="2200" dirty="0"/>
              <a:t>This condition says that to maximize utility the consumer should arrange spending so as to get the same marginal utility per dollar for each good consumed. </a:t>
            </a:r>
            <a:endParaRPr lang="en-US" sz="22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Corner Solution</a:t>
            </a:r>
            <a:endParaRPr lang="en-CA" dirty="0"/>
          </a:p>
        </p:txBody>
      </p:sp>
      <p:pic>
        <p:nvPicPr>
          <p:cNvPr id="3" name="Picture 2" descr="F3"/>
          <p:cNvPicPr/>
          <p:nvPr/>
        </p:nvPicPr>
        <p:blipFill>
          <a:blip r:embed="rId2" cstate="print"/>
          <a:srcRect/>
          <a:stretch>
            <a:fillRect/>
          </a:stretch>
        </p:blipFill>
        <p:spPr bwMode="auto">
          <a:xfrm>
            <a:off x="1151880" y="2520330"/>
            <a:ext cx="6768752" cy="3989348"/>
          </a:xfrm>
          <a:prstGeom prst="rect">
            <a:avLst/>
          </a:prstGeom>
          <a:noFill/>
          <a:ln w="9525">
            <a:noFill/>
            <a:miter lim="800000"/>
            <a:headEnd/>
            <a:tailEnd/>
          </a:ln>
        </p:spPr>
      </p:pic>
      <p:sp>
        <p:nvSpPr>
          <p:cNvPr id="4" name="Rectangle 3"/>
          <p:cNvSpPr/>
          <p:nvPr/>
        </p:nvSpPr>
        <p:spPr>
          <a:xfrm>
            <a:off x="1007864" y="1512218"/>
            <a:ext cx="8496944" cy="830997"/>
          </a:xfrm>
          <a:prstGeom prst="rect">
            <a:avLst/>
          </a:prstGeom>
        </p:spPr>
        <p:txBody>
          <a:bodyPr wrap="square">
            <a:spAutoFit/>
          </a:bodyPr>
          <a:lstStyle/>
          <a:p>
            <a:pPr eaLnBrk="1" hangingPunct="1">
              <a:spcBef>
                <a:spcPct val="50000"/>
              </a:spcBef>
            </a:pPr>
            <a:r>
              <a:rPr lang="en-US" dirty="0"/>
              <a:t>Some goods are not consumed at all – corner solutions – because the marginal utility of even the very first unit is too low. </a:t>
            </a:r>
            <a:endParaRPr lang="en-US" dirty="0"/>
          </a:p>
        </p:txBody>
      </p:sp>
    </p:spTree>
    <p:extLst>
      <p:ext uri="{BB962C8B-B14F-4D97-AF65-F5344CB8AC3E}">
        <p14:creationId xmlns:p14="http://schemas.microsoft.com/office/powerpoint/2010/main" val="4190199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11"/>
          <p:cNvSpPr>
            <a:spLocks noGrp="1" noChangeArrowheads="1"/>
          </p:cNvSpPr>
          <p:nvPr>
            <p:ph type="title" idx="4294967295"/>
          </p:nvPr>
        </p:nvSpPr>
        <p:spPr>
          <a:xfrm>
            <a:off x="3024188" y="400050"/>
            <a:ext cx="7056437" cy="879475"/>
          </a:xfrm>
        </p:spPr>
        <p:txBody>
          <a:bodyPr/>
          <a:lstStyle/>
          <a:p>
            <a:r>
              <a:rPr lang="en-US" sz="3900" dirty="0" smtClean="0">
                <a:ea typeface="ＭＳ Ｐゴシック" pitchFamily="34" charset="-128"/>
              </a:rPr>
              <a:t>Equal “Bang for the Buck”</a:t>
            </a:r>
          </a:p>
        </p:txBody>
      </p:sp>
      <p:sp>
        <p:nvSpPr>
          <p:cNvPr id="31747" name="Rectangle 15"/>
          <p:cNvSpPr>
            <a:spLocks noChangeArrowheads="1"/>
          </p:cNvSpPr>
          <p:nvPr/>
        </p:nvSpPr>
        <p:spPr bwMode="auto">
          <a:xfrm>
            <a:off x="0" y="3386138"/>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CA"/>
          </a:p>
        </p:txBody>
      </p:sp>
      <p:sp>
        <p:nvSpPr>
          <p:cNvPr id="31750" name="Rectangle 20"/>
          <p:cNvSpPr>
            <a:spLocks noChangeArrowheads="1"/>
          </p:cNvSpPr>
          <p:nvPr/>
        </p:nvSpPr>
        <p:spPr bwMode="auto">
          <a:xfrm>
            <a:off x="0" y="3386138"/>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CA"/>
          </a:p>
        </p:txBody>
      </p:sp>
      <p:graphicFrame>
        <p:nvGraphicFramePr>
          <p:cNvPr id="31751" name="Object 19"/>
          <p:cNvGraphicFramePr>
            <a:graphicFrameLocks noChangeAspect="1"/>
          </p:cNvGraphicFramePr>
          <p:nvPr>
            <p:extLst>
              <p:ext uri="{D42A27DB-BD31-4B8C-83A1-F6EECF244321}">
                <p14:modId xmlns:p14="http://schemas.microsoft.com/office/powerpoint/2010/main" val="3615823333"/>
              </p:ext>
            </p:extLst>
          </p:nvPr>
        </p:nvGraphicFramePr>
        <p:xfrm>
          <a:off x="3096096" y="1440210"/>
          <a:ext cx="3600400" cy="1607997"/>
        </p:xfrm>
        <a:graphic>
          <a:graphicData uri="http://schemas.openxmlformats.org/presentationml/2006/ole">
            <mc:AlternateContent xmlns:mc="http://schemas.openxmlformats.org/markup-compatibility/2006">
              <mc:Choice xmlns:v="urn:schemas-microsoft-com:vml" Requires="v">
                <p:oleObj spid="_x0000_s32781" name="Equation" r:id="rId3" imgW="939392" imgH="431613" progId="Equation.DSMT4">
                  <p:embed/>
                </p:oleObj>
              </mc:Choice>
              <mc:Fallback>
                <p:oleObj name="Equation" r:id="rId3" imgW="939392" imgH="431613"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6096" y="1440210"/>
                        <a:ext cx="3600400" cy="1607997"/>
                      </a:xfrm>
                      <a:prstGeom prst="rect">
                        <a:avLst/>
                      </a:prstGeom>
                      <a:noFill/>
                      <a:ln>
                        <a:noFill/>
                      </a:ln>
                      <a:extLst/>
                    </p:spPr>
                  </p:pic>
                </p:oleObj>
              </mc:Fallback>
            </mc:AlternateContent>
          </a:graphicData>
        </a:graphic>
      </p:graphicFrame>
      <p:sp>
        <p:nvSpPr>
          <p:cNvPr id="31753" name="Text Box 22"/>
          <p:cNvSpPr txBox="1">
            <a:spLocks noChangeArrowheads="1"/>
          </p:cNvSpPr>
          <p:nvPr/>
        </p:nvSpPr>
        <p:spPr bwMode="auto">
          <a:xfrm>
            <a:off x="863848" y="3190468"/>
            <a:ext cx="820896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spcBef>
                <a:spcPct val="50000"/>
              </a:spcBef>
            </a:pPr>
            <a:r>
              <a:rPr lang="en-US" sz="2200" dirty="0"/>
              <a:t>This </a:t>
            </a:r>
            <a:r>
              <a:rPr lang="en-US" sz="2200" dirty="0" smtClean="0"/>
              <a:t>is an important rule of thumb for buying anything – in private life or in business. For any goods we buy we want to equalize the marginal utility (or marginal value) per dollar.  </a:t>
            </a:r>
            <a:endParaRPr lang="en-US" sz="2200" dirty="0"/>
          </a:p>
        </p:txBody>
      </p:sp>
    </p:spTree>
    <p:extLst>
      <p:ext uri="{BB962C8B-B14F-4D97-AF65-F5344CB8AC3E}">
        <p14:creationId xmlns:p14="http://schemas.microsoft.com/office/powerpoint/2010/main" val="17385031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Q&amp;A 4.3</a:t>
            </a:r>
            <a:endParaRPr lang="en-US" sz="3600" dirty="0"/>
          </a:p>
        </p:txBody>
      </p:sp>
      <p:sp>
        <p:nvSpPr>
          <p:cNvPr id="3" name="TextBox 2"/>
          <p:cNvSpPr txBox="1"/>
          <p:nvPr/>
        </p:nvSpPr>
        <p:spPr>
          <a:xfrm>
            <a:off x="503808" y="1512218"/>
            <a:ext cx="8856984" cy="5262979"/>
          </a:xfrm>
          <a:prstGeom prst="rect">
            <a:avLst/>
          </a:prstGeom>
          <a:noFill/>
        </p:spPr>
        <p:txBody>
          <a:bodyPr wrap="square" rtlCol="0">
            <a:spAutoFit/>
          </a:bodyPr>
          <a:lstStyle/>
          <a:p>
            <a:r>
              <a:rPr lang="en-US" dirty="0" smtClean="0"/>
              <a:t>Nate has utility function U = JN where J is jelly and N is peanut butter.</a:t>
            </a:r>
          </a:p>
          <a:p>
            <a:r>
              <a:rPr lang="en-US" dirty="0" smtClean="0"/>
              <a:t>The price of J is $5 per jar and the price of N is $10 per jar. Nate has $100 to spend on peanut butter and jelly. If Nate maximizes utility how much of each good will he consumer?</a:t>
            </a:r>
          </a:p>
          <a:p>
            <a:endParaRPr lang="en-US" dirty="0"/>
          </a:p>
          <a:p>
            <a:r>
              <a:rPr lang="en-US" dirty="0" smtClean="0"/>
              <a:t>MU</a:t>
            </a:r>
            <a:r>
              <a:rPr lang="en-US" baseline="-25000" dirty="0" smtClean="0"/>
              <a:t>J</a:t>
            </a:r>
            <a:r>
              <a:rPr lang="en-US" dirty="0" smtClean="0"/>
              <a:t> = </a:t>
            </a:r>
            <a:r>
              <a:rPr lang="en-US" dirty="0" err="1" smtClean="0"/>
              <a:t>dU</a:t>
            </a:r>
            <a:r>
              <a:rPr lang="en-US" dirty="0" smtClean="0"/>
              <a:t>/</a:t>
            </a:r>
            <a:r>
              <a:rPr lang="en-US" dirty="0" err="1" smtClean="0"/>
              <a:t>dJ</a:t>
            </a:r>
            <a:r>
              <a:rPr lang="en-US" dirty="0" smtClean="0"/>
              <a:t> = N.      MU</a:t>
            </a:r>
            <a:r>
              <a:rPr lang="en-US" baseline="-25000" dirty="0" smtClean="0"/>
              <a:t>N</a:t>
            </a:r>
            <a:r>
              <a:rPr lang="en-US" dirty="0" smtClean="0"/>
              <a:t> = </a:t>
            </a:r>
            <a:r>
              <a:rPr lang="en-US" dirty="0" err="1" smtClean="0"/>
              <a:t>dU</a:t>
            </a:r>
            <a:r>
              <a:rPr lang="en-US" dirty="0" smtClean="0"/>
              <a:t>/</a:t>
            </a:r>
            <a:r>
              <a:rPr lang="en-US" dirty="0" err="1" smtClean="0"/>
              <a:t>dN</a:t>
            </a:r>
            <a:r>
              <a:rPr lang="en-US" dirty="0" smtClean="0"/>
              <a:t> = J. </a:t>
            </a:r>
          </a:p>
          <a:p>
            <a:endParaRPr lang="en-US" dirty="0"/>
          </a:p>
          <a:p>
            <a:r>
              <a:rPr lang="en-US" dirty="0" smtClean="0"/>
              <a:t>Set </a:t>
            </a:r>
            <a:r>
              <a:rPr lang="en-US" dirty="0"/>
              <a:t>MU</a:t>
            </a:r>
            <a:r>
              <a:rPr lang="en-US" baseline="-25000" dirty="0"/>
              <a:t>J </a:t>
            </a:r>
            <a:r>
              <a:rPr lang="en-US" dirty="0" smtClean="0"/>
              <a:t>/</a:t>
            </a:r>
            <a:r>
              <a:rPr lang="en-US" dirty="0" err="1" smtClean="0"/>
              <a:t>p</a:t>
            </a:r>
            <a:r>
              <a:rPr lang="en-US" baseline="-25000" dirty="0" err="1" smtClean="0"/>
              <a:t>J</a:t>
            </a:r>
            <a:r>
              <a:rPr lang="en-US" baseline="-25000" dirty="0" smtClean="0"/>
              <a:t> </a:t>
            </a:r>
            <a:r>
              <a:rPr lang="en-US" dirty="0" smtClean="0"/>
              <a:t> = MU</a:t>
            </a:r>
            <a:r>
              <a:rPr lang="en-US" baseline="-25000" dirty="0" smtClean="0"/>
              <a:t>N </a:t>
            </a:r>
            <a:r>
              <a:rPr lang="en-US" dirty="0"/>
              <a:t>/</a:t>
            </a:r>
            <a:r>
              <a:rPr lang="en-US" dirty="0" err="1" smtClean="0"/>
              <a:t>p</a:t>
            </a:r>
            <a:r>
              <a:rPr lang="en-US" baseline="-25000" dirty="0" err="1" smtClean="0"/>
              <a:t>N</a:t>
            </a:r>
            <a:r>
              <a:rPr lang="en-US" baseline="-25000" dirty="0" smtClean="0"/>
              <a:t> </a:t>
            </a:r>
            <a:r>
              <a:rPr lang="en-US" dirty="0" smtClean="0"/>
              <a:t>     =&gt;  N/5 = J/10 =&gt; 10N = 5J or N = J/2.</a:t>
            </a:r>
          </a:p>
          <a:p>
            <a:endParaRPr lang="en-US" dirty="0"/>
          </a:p>
          <a:p>
            <a:r>
              <a:rPr lang="en-US" dirty="0" smtClean="0"/>
              <a:t>Use budget line: 	Y = </a:t>
            </a:r>
            <a:r>
              <a:rPr lang="en-US" dirty="0" err="1" smtClean="0"/>
              <a:t>p</a:t>
            </a:r>
            <a:r>
              <a:rPr lang="en-US" baseline="-25000" dirty="0" err="1" smtClean="0"/>
              <a:t>J</a:t>
            </a:r>
            <a:r>
              <a:rPr lang="en-US" dirty="0" err="1" smtClean="0"/>
              <a:t>J</a:t>
            </a:r>
            <a:r>
              <a:rPr lang="en-US" dirty="0" smtClean="0"/>
              <a:t> + </a:t>
            </a:r>
            <a:r>
              <a:rPr lang="en-US" dirty="0" err="1" smtClean="0"/>
              <a:t>p</a:t>
            </a:r>
            <a:r>
              <a:rPr lang="en-US" baseline="-25000" dirty="0" err="1" smtClean="0"/>
              <a:t>N</a:t>
            </a:r>
            <a:r>
              <a:rPr lang="en-US" dirty="0" smtClean="0"/>
              <a:t> N </a:t>
            </a:r>
          </a:p>
          <a:p>
            <a:endParaRPr lang="en-US" dirty="0" smtClean="0"/>
          </a:p>
          <a:p>
            <a:r>
              <a:rPr lang="en-US" dirty="0" smtClean="0"/>
              <a:t>			100 = 5J + 10N = 5J + 10J/2 = 10J. </a:t>
            </a:r>
          </a:p>
          <a:p>
            <a:endParaRPr lang="en-US" dirty="0"/>
          </a:p>
          <a:p>
            <a:r>
              <a:rPr lang="en-US" dirty="0" smtClean="0"/>
              <a:t>Therefore J = 10 and N = 5.</a:t>
            </a:r>
            <a:endParaRPr lang="en-US" dirty="0"/>
          </a:p>
        </p:txBody>
      </p:sp>
    </p:spTree>
    <p:extLst>
      <p:ext uri="{BB962C8B-B14F-4D97-AF65-F5344CB8AC3E}">
        <p14:creationId xmlns:p14="http://schemas.microsoft.com/office/powerpoint/2010/main" val="18097519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Clicker Question 7</a:t>
            </a:r>
            <a:endParaRPr lang="en-US" dirty="0"/>
          </a:p>
        </p:txBody>
      </p:sp>
      <p:sp>
        <p:nvSpPr>
          <p:cNvPr id="3" name="TextBox 2"/>
          <p:cNvSpPr txBox="1"/>
          <p:nvPr/>
        </p:nvSpPr>
        <p:spPr>
          <a:xfrm>
            <a:off x="431800" y="1872258"/>
            <a:ext cx="9145016" cy="3785652"/>
          </a:xfrm>
          <a:prstGeom prst="rect">
            <a:avLst/>
          </a:prstGeom>
          <a:noFill/>
        </p:spPr>
        <p:txBody>
          <a:bodyPr wrap="square" rtlCol="0">
            <a:spAutoFit/>
          </a:bodyPr>
          <a:lstStyle/>
          <a:p>
            <a:r>
              <a:rPr lang="en-US" dirty="0" smtClean="0"/>
              <a:t>Suppose that prices and Joseph’s marginal utilities are as follows:</a:t>
            </a:r>
          </a:p>
          <a:p>
            <a:r>
              <a:rPr lang="en-US" dirty="0" err="1" smtClean="0"/>
              <a:t>p</a:t>
            </a:r>
            <a:r>
              <a:rPr lang="en-US" baseline="-25000" dirty="0" err="1" smtClean="0"/>
              <a:t>x</a:t>
            </a:r>
            <a:r>
              <a:rPr lang="en-US" dirty="0" smtClean="0"/>
              <a:t> = 4, </a:t>
            </a:r>
            <a:r>
              <a:rPr lang="en-US" dirty="0" err="1"/>
              <a:t>p</a:t>
            </a:r>
            <a:r>
              <a:rPr lang="en-US" baseline="-25000" dirty="0" err="1"/>
              <a:t>y</a:t>
            </a:r>
            <a:r>
              <a:rPr lang="en-US" dirty="0"/>
              <a:t> = </a:t>
            </a:r>
            <a:r>
              <a:rPr lang="en-US" dirty="0" smtClean="0"/>
              <a:t>1, </a:t>
            </a:r>
            <a:r>
              <a:rPr lang="en-US" dirty="0" err="1" smtClean="0"/>
              <a:t>MU</a:t>
            </a:r>
            <a:r>
              <a:rPr lang="en-US" baseline="-25000" dirty="0" err="1" smtClean="0"/>
              <a:t>x</a:t>
            </a:r>
            <a:r>
              <a:rPr lang="en-US" dirty="0" smtClean="0"/>
              <a:t> </a:t>
            </a:r>
            <a:r>
              <a:rPr lang="en-US" dirty="0"/>
              <a:t>= 12, </a:t>
            </a:r>
            <a:r>
              <a:rPr lang="en-US" dirty="0" err="1"/>
              <a:t>MU</a:t>
            </a:r>
            <a:r>
              <a:rPr lang="en-US" baseline="-25000" dirty="0" err="1" smtClean="0"/>
              <a:t>y</a:t>
            </a:r>
            <a:r>
              <a:rPr lang="en-US" dirty="0" smtClean="0"/>
              <a:t> = 4, </a:t>
            </a:r>
            <a:endParaRPr lang="en-US" dirty="0"/>
          </a:p>
          <a:p>
            <a:r>
              <a:rPr lang="en-US" dirty="0" smtClean="0"/>
              <a:t>It follows that</a:t>
            </a:r>
          </a:p>
          <a:p>
            <a:endParaRPr lang="en-US" dirty="0" smtClean="0"/>
          </a:p>
          <a:p>
            <a:pPr marL="457200" indent="-457200">
              <a:buAutoNum type="alphaLcParenR"/>
            </a:pPr>
            <a:r>
              <a:rPr lang="en-US" dirty="0" smtClean="0"/>
              <a:t>Joseph is maximizing utility</a:t>
            </a:r>
          </a:p>
          <a:p>
            <a:pPr marL="457200" indent="-457200">
              <a:buAutoNum type="alphaLcParenR"/>
            </a:pPr>
            <a:r>
              <a:rPr lang="en-US" dirty="0" smtClean="0"/>
              <a:t>Joseph can increase utility by consuming more x and less y.</a:t>
            </a:r>
          </a:p>
          <a:p>
            <a:pPr marL="457200" indent="-457200">
              <a:buAutoNum type="alphaLcParenR"/>
            </a:pPr>
            <a:r>
              <a:rPr lang="en-US" dirty="0" smtClean="0"/>
              <a:t>Joseph can increase utility by consumer more y and less x.</a:t>
            </a:r>
          </a:p>
          <a:p>
            <a:pPr marL="457200" indent="-457200">
              <a:buAutoNum type="alphaLcParenR"/>
            </a:pPr>
            <a:r>
              <a:rPr lang="en-US" dirty="0" smtClean="0"/>
              <a:t>There is insufficient information to assess whether Joseph is maximizing utility.</a:t>
            </a:r>
          </a:p>
          <a:p>
            <a:pPr marL="457200" indent="-457200">
              <a:buAutoNum type="alphaLcParenR"/>
            </a:pPr>
            <a:r>
              <a:rPr lang="en-US" dirty="0" smtClean="0"/>
              <a:t>Goods x and y are perfect substitutes. </a:t>
            </a:r>
          </a:p>
        </p:txBody>
      </p:sp>
    </p:spTree>
    <p:extLst>
      <p:ext uri="{BB962C8B-B14F-4D97-AF65-F5344CB8AC3E}">
        <p14:creationId xmlns:p14="http://schemas.microsoft.com/office/powerpoint/2010/main" val="3355770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Is the Theory of Consumer Choice accurate?</a:t>
            </a:r>
            <a:endParaRPr lang="en-US" sz="3600" dirty="0"/>
          </a:p>
        </p:txBody>
      </p:sp>
      <p:sp>
        <p:nvSpPr>
          <p:cNvPr id="3" name="TextBox 2"/>
          <p:cNvSpPr txBox="1"/>
          <p:nvPr/>
        </p:nvSpPr>
        <p:spPr>
          <a:xfrm>
            <a:off x="575816" y="1728242"/>
            <a:ext cx="9217024" cy="3785652"/>
          </a:xfrm>
          <a:prstGeom prst="rect">
            <a:avLst/>
          </a:prstGeom>
          <a:noFill/>
        </p:spPr>
        <p:txBody>
          <a:bodyPr wrap="square" rtlCol="0">
            <a:spAutoFit/>
          </a:bodyPr>
          <a:lstStyle/>
          <a:p>
            <a:r>
              <a:rPr lang="en-US" dirty="0" smtClean="0"/>
              <a:t>Do real choices match the “bang for the buck” principle?</a:t>
            </a:r>
          </a:p>
          <a:p>
            <a:r>
              <a:rPr lang="en-US" dirty="0" smtClean="0"/>
              <a:t>(Are people good consumers?)</a:t>
            </a:r>
          </a:p>
          <a:p>
            <a:endParaRPr lang="en-US" dirty="0"/>
          </a:p>
          <a:p>
            <a:r>
              <a:rPr lang="en-US" dirty="0"/>
              <a:t>Are real choices transitive?</a:t>
            </a:r>
          </a:p>
          <a:p>
            <a:endParaRPr lang="en-US" dirty="0"/>
          </a:p>
          <a:p>
            <a:r>
              <a:rPr lang="en-US" dirty="0" smtClean="0"/>
              <a:t>What explains failures to make good choices?</a:t>
            </a:r>
          </a:p>
          <a:p>
            <a:endParaRPr lang="en-US" dirty="0"/>
          </a:p>
          <a:p>
            <a:r>
              <a:rPr lang="en-US" dirty="0" smtClean="0"/>
              <a:t>Is consumption utility closely related to happiness?</a:t>
            </a:r>
          </a:p>
          <a:p>
            <a:endParaRPr lang="en-US" dirty="0"/>
          </a:p>
          <a:p>
            <a:r>
              <a:rPr lang="en-US" dirty="0" smtClean="0"/>
              <a:t>Does more income make people happier?</a:t>
            </a:r>
            <a:endParaRPr lang="en-US" dirty="0"/>
          </a:p>
        </p:txBody>
      </p:sp>
    </p:spTree>
    <p:extLst>
      <p:ext uri="{BB962C8B-B14F-4D97-AF65-F5344CB8AC3E}">
        <p14:creationId xmlns:p14="http://schemas.microsoft.com/office/powerpoint/2010/main" val="29683619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Text Box 5"/>
          <p:cNvSpPr txBox="1">
            <a:spLocks noChangeArrowheads="1"/>
          </p:cNvSpPr>
          <p:nvPr/>
        </p:nvSpPr>
        <p:spPr bwMode="auto">
          <a:xfrm>
            <a:off x="385763" y="1800225"/>
            <a:ext cx="9001125"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defTabSz="987425" eaLnBrk="0" hangingPunct="0">
              <a:defRPr sz="2400">
                <a:solidFill>
                  <a:schemeClr val="tx1"/>
                </a:solidFill>
                <a:latin typeface="Times New Roman" pitchFamily="18" charset="0"/>
                <a:ea typeface="ＭＳ Ｐゴシック" pitchFamily="34" charset="-128"/>
              </a:defRPr>
            </a:lvl1pPr>
            <a:lvl2pPr marL="742950" indent="-285750" defTabSz="987425" eaLnBrk="0" hangingPunct="0">
              <a:defRPr sz="2400">
                <a:solidFill>
                  <a:schemeClr val="tx1"/>
                </a:solidFill>
                <a:latin typeface="Times New Roman" pitchFamily="18" charset="0"/>
                <a:ea typeface="ＭＳ Ｐゴシック" pitchFamily="34" charset="-128"/>
              </a:defRPr>
            </a:lvl2pPr>
            <a:lvl3pPr marL="1143000" indent="-228600" defTabSz="987425" eaLnBrk="0" hangingPunct="0">
              <a:defRPr sz="2400">
                <a:solidFill>
                  <a:schemeClr val="tx1"/>
                </a:solidFill>
                <a:latin typeface="Times New Roman" pitchFamily="18" charset="0"/>
                <a:ea typeface="ＭＳ Ｐゴシック" pitchFamily="34" charset="-128"/>
              </a:defRPr>
            </a:lvl3pPr>
            <a:lvl4pPr marL="1600200" indent="-228600" defTabSz="987425" eaLnBrk="0" hangingPunct="0">
              <a:defRPr sz="2400">
                <a:solidFill>
                  <a:schemeClr val="tx1"/>
                </a:solidFill>
                <a:latin typeface="Times New Roman" pitchFamily="18" charset="0"/>
                <a:ea typeface="ＭＳ Ｐゴシック" pitchFamily="34" charset="-128"/>
              </a:defRPr>
            </a:lvl4pPr>
            <a:lvl5pPr marL="2057400" indent="-228600" defTabSz="987425" eaLnBrk="0" hangingPunct="0">
              <a:defRPr sz="2400">
                <a:solidFill>
                  <a:schemeClr val="tx1"/>
                </a:solidFill>
                <a:latin typeface="Times New Roman" pitchFamily="18" charset="0"/>
                <a:ea typeface="ＭＳ Ｐゴシック" pitchFamily="34" charset="-128"/>
              </a:defRPr>
            </a:lvl5pPr>
            <a:lvl6pPr marL="25146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29718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34290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3886200" indent="-228600" defTabSz="987425"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buFontTx/>
              <a:buAutoNum type="arabicPeriod"/>
            </a:pPr>
            <a:r>
              <a:rPr lang="en-US" dirty="0" smtClean="0"/>
              <a:t>The theory of consumer choice lies behind demand curves. The theory of consumer choice is directly relevant for various managerial decisions – pricing, promotions, compensation, etc. </a:t>
            </a:r>
          </a:p>
          <a:p>
            <a:pPr eaLnBrk="1" hangingPunct="1">
              <a:buFontTx/>
              <a:buAutoNum type="arabicPeriod"/>
            </a:pPr>
            <a:r>
              <a:rPr lang="en-US" dirty="0" smtClean="0"/>
              <a:t>The </a:t>
            </a:r>
            <a:r>
              <a:rPr lang="en-US" dirty="0"/>
              <a:t>theory of consumer choice is based on utility, indifference curves and budget lines. </a:t>
            </a:r>
          </a:p>
          <a:p>
            <a:pPr eaLnBrk="1" hangingPunct="1">
              <a:buFontTx/>
              <a:buAutoNum type="arabicPeriod"/>
            </a:pPr>
            <a:r>
              <a:rPr lang="en-US" dirty="0" smtClean="0"/>
              <a:t>The theory of consumer choice as presented here is a reasonably good approximation for many purposes but there are some systematic violations that arise in practice. </a:t>
            </a:r>
          </a:p>
          <a:p>
            <a:pPr eaLnBrk="1" hangingPunct="1">
              <a:buFontTx/>
              <a:buAutoNum type="arabicPeriod"/>
            </a:pPr>
            <a:r>
              <a:rPr lang="en-US" dirty="0" smtClean="0"/>
              <a:t>People can learn to be better consumers</a:t>
            </a:r>
          </a:p>
          <a:p>
            <a:pPr eaLnBrk="1" hangingPunct="1">
              <a:buFontTx/>
              <a:buAutoNum type="arabicPeriod"/>
            </a:pPr>
            <a:r>
              <a:rPr lang="en-US" dirty="0" smtClean="0"/>
              <a:t>For </a:t>
            </a:r>
            <a:r>
              <a:rPr lang="en-US" dirty="0"/>
              <a:t>next class review </a:t>
            </a:r>
            <a:r>
              <a:rPr lang="en-US" dirty="0" smtClean="0"/>
              <a:t>Q. 4.1 in Ch. 4. Then Ch. 5, sections 5.1-5.4</a:t>
            </a:r>
            <a:endParaRPr lang="en-US" dirty="0"/>
          </a:p>
        </p:txBody>
      </p:sp>
      <p:sp>
        <p:nvSpPr>
          <p:cNvPr id="33795" name="Rectangle 11"/>
          <p:cNvSpPr>
            <a:spLocks noGrp="1" noChangeArrowheads="1"/>
          </p:cNvSpPr>
          <p:nvPr>
            <p:ph type="title"/>
          </p:nvPr>
        </p:nvSpPr>
        <p:spPr/>
        <p:txBody>
          <a:bodyPr/>
          <a:lstStyle/>
          <a:p>
            <a:r>
              <a:rPr lang="en-US" smtClean="0">
                <a:ea typeface="ＭＳ Ｐゴシック" pitchFamily="34" charset="-128"/>
              </a:rPr>
              <a:t>7. Summary and Next Class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audertemplate">
  <a:themeElements>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87425"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auder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auder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auder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uder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auder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auder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C:\WINDOWS\Application Data\Microsoft\Templates\Blank Presentation.pot</Template>
  <TotalTime>16220</TotalTime>
  <Words>2003</Words>
  <Application>Microsoft Office PowerPoint</Application>
  <PresentationFormat>Custom</PresentationFormat>
  <Paragraphs>167</Paragraphs>
  <Slides>28</Slides>
  <Notes>1</Notes>
  <HiddenSlides>0</HiddenSlides>
  <MMClips>0</MMClips>
  <ScaleCrop>false</ScaleCrop>
  <HeadingPairs>
    <vt:vector size="6" baseType="variant">
      <vt:variant>
        <vt:lpstr>Theme</vt:lpstr>
      </vt:variant>
      <vt:variant>
        <vt:i4>2</vt:i4>
      </vt:variant>
      <vt:variant>
        <vt:lpstr>Embedded OLE Servers</vt:lpstr>
      </vt:variant>
      <vt:variant>
        <vt:i4>2</vt:i4>
      </vt:variant>
      <vt:variant>
        <vt:lpstr>Slide Titles</vt:lpstr>
      </vt:variant>
      <vt:variant>
        <vt:i4>28</vt:i4>
      </vt:variant>
    </vt:vector>
  </HeadingPairs>
  <TitlesOfParts>
    <vt:vector size="32" baseType="lpstr">
      <vt:lpstr>Blank Presentation</vt:lpstr>
      <vt:lpstr>saudertemplate</vt:lpstr>
      <vt:lpstr>MathType 6.0 Equation</vt:lpstr>
      <vt:lpstr>Equation</vt:lpstr>
      <vt:lpstr>Managerial Economics Class 4 –Monday, Sept. 19</vt:lpstr>
      <vt:lpstr>Clicker Question 1:  Camry Regression</vt:lpstr>
      <vt:lpstr>Clicker Question 2</vt:lpstr>
      <vt:lpstr>2. Introduction to Consumer Choice</vt:lpstr>
      <vt:lpstr>Preferences</vt:lpstr>
      <vt:lpstr>3. Indifference Curves</vt:lpstr>
      <vt:lpstr>Indifference Curves cont’d.</vt:lpstr>
      <vt:lpstr>Indifference Curves cont’d</vt:lpstr>
      <vt:lpstr>Impossible Indifference Curves</vt:lpstr>
      <vt:lpstr>Clicker Question 3</vt:lpstr>
      <vt:lpstr>Examples of Indifference Curves</vt:lpstr>
      <vt:lpstr>Clicker Question 4</vt:lpstr>
      <vt:lpstr>4. Utility and Marginal Utility</vt:lpstr>
      <vt:lpstr>Diminishing Marginal Utility for Pizza</vt:lpstr>
      <vt:lpstr>Clicker Question 5</vt:lpstr>
      <vt:lpstr>The Marginal Rate of Substitution </vt:lpstr>
      <vt:lpstr>5. The Budget Line</vt:lpstr>
      <vt:lpstr>Clicker Question 6</vt:lpstr>
      <vt:lpstr>The Budget Line cont’d</vt:lpstr>
      <vt:lpstr>Changes in Price and Income</vt:lpstr>
      <vt:lpstr>6. Maximizing Utility</vt:lpstr>
      <vt:lpstr>Equal Marginal Utility Per Dollar for Each Good</vt:lpstr>
      <vt:lpstr>A Corner Solution</vt:lpstr>
      <vt:lpstr>Equal “Bang for the Buck”</vt:lpstr>
      <vt:lpstr>Q&amp;A 4.3</vt:lpstr>
      <vt:lpstr>Clicker Question 7</vt:lpstr>
      <vt:lpstr>Is the Theory of Consumer Choice accurate?</vt:lpstr>
      <vt:lpstr>7. Summary and Next Class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Economics</dc:title>
  <dc:creator>Jim Brander</dc:creator>
  <cp:lastModifiedBy>James Brander</cp:lastModifiedBy>
  <cp:revision>275</cp:revision>
  <cp:lastPrinted>2010-09-21T20:23:45Z</cp:lastPrinted>
  <dcterms:created xsi:type="dcterms:W3CDTF">2004-07-01T14:00:11Z</dcterms:created>
  <dcterms:modified xsi:type="dcterms:W3CDTF">2012-09-16T15:17:58Z</dcterms:modified>
</cp:coreProperties>
</file>