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229.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18.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s/slide254.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slides/slide24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slides/slide169.xml" ContentType="application/vnd.openxmlformats-officedocument.presentationml.slide+xml"/>
  <Override PartName="/ppt/slides/slide221.xml" ContentType="application/vnd.openxmlformats-officedocument.presentationml.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Default Extension="xlsx" ContentType="application/vnd.openxmlformats-officedocument.spreadsheetml.sheet"/>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259.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s/slide2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slides/slide237.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ppt/slides/slide2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240.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155.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s/slide209.xml" ContentType="application/vnd.openxmlformats-officedocument.presentationml.slide+xml"/>
  <Override PartName="/ppt/slides/slide256.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s/slide234.xml" ContentType="application/vnd.openxmlformats-officedocument.presentationml.slide+xml"/>
  <Override PartName="/ppt/slides/slide245.xml" ContentType="application/vnd.openxmlformats-officedocument.presentationml.slide+xml"/>
  <Override PartName="/ppt/notesSlides/notesSlide18.xml" ContentType="application/vnd.openxmlformats-officedocument.presentationml.notesSlide+xml"/>
  <Override PartName="/ppt/notesSlides/notesSlide65.xml" ContentType="application/vnd.openxmlformats-officedocument.presentationml.notesSlide+xml"/>
  <Override PartName="/ppt/slides/slide41.xml" ContentType="application/vnd.openxmlformats-officedocument.presentationml.slide+xml"/>
  <Override PartName="/ppt/slides/slide223.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30.xml" ContentType="application/vnd.openxmlformats-officedocument.presentationml.slide+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notesSlides/notesSlide32.xml" ContentType="application/vnd.openxmlformats-officedocument.presentationml.notesSlide+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Layouts/slideLayout9.xml" ContentType="application/vnd.openxmlformats-officedocument.presentationml.slideLayout+xml"/>
  <Override PartName="/ppt/slides/slide57.xml" ContentType="application/vnd.openxmlformats-officedocument.presentationml.slide+xml"/>
  <Override PartName="/ppt/slides/slide105.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239.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53.xml" ContentType="application/vnd.openxmlformats-officedocument.presentationml.slide+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s/slide2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168.xml" ContentType="application/vnd.openxmlformats-officedocument.presentationml.slide+xml"/>
  <Override PartName="/ppt/slides/slide179.xml" ContentType="application/vnd.openxmlformats-officedocument.presentationml.slide+xml"/>
  <Override PartName="/ppt/slides/slide231.xml" ContentType="application/vnd.openxmlformats-officedocument.presentationml.slide+xml"/>
  <Override PartName="/ppt/slideLayouts/slideLayout12.xml" ContentType="application/vnd.openxmlformats-officedocument.presentationml.slideLayout+xml"/>
  <Override PartName="/ppt/notesSlides/notesSlide51.xml" ContentType="application/vnd.openxmlformats-officedocument.presentationml.notesSlide+xml"/>
  <Override PartName="/ppt/slides/slide157.xml" ContentType="application/vnd.openxmlformats-officedocument.presentationml.slide+xml"/>
  <Override PartName="/ppt/slides/slide220.xml" ContentType="application/vnd.openxmlformats-officedocument.presentationml.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46.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258.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s/slide236.xml" ContentType="application/vnd.openxmlformats-officedocument.presentationml.slide+xml"/>
  <Override PartName="/ppt/slides/slide247.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s/slide214.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250.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slides/slide255.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s/slide2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slides/slide233.xml" ContentType="application/vnd.openxmlformats-officedocument.presentationml.slide+xml"/>
  <Override PartName="/ppt/slideLayouts/slideLayout14.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s/slide159.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notesSlides/notesSlide42.xml" ContentType="application/vnd.openxmlformats-officedocument.presentationml.notesSlide+xml"/>
  <Override PartName="/ppt/slides/slide148.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s/slide238.xml" ContentType="application/vnd.openxmlformats-officedocument.presentationml.slide+xml"/>
  <Override PartName="/ppt/slides/slide249.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227.xml" ContentType="application/vnd.openxmlformats-officedocument.presentationml.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s/slide216.xml" ContentType="application/vnd.openxmlformats-officedocument.presentationml.slide+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41.xml" ContentType="application/vnd.openxmlformats-officedocument.presentationml.slide+xml"/>
  <Override PartName="/ppt/slides/slide252.xml" ContentType="application/vnd.openxmlformats-officedocument.presentationml.slide+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178.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slides/slide167.xml" ContentType="application/vnd.openxmlformats-officedocument.presentationml.slide+xml"/>
  <Override PartName="/ppt/notesSlides/notesSlide50.xml" ContentType="application/vnd.openxmlformats-officedocument.presentationml.notesSlide+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Override PartName="/ppt/slides/slide97.xml" ContentType="application/vnd.openxmlformats-officedocument.presentationml.slide+xml"/>
  <Override PartName="/ppt/slides/slide134.xml" ContentType="application/vnd.openxmlformats-officedocument.presentationml.slide+xml"/>
  <Override PartName="/ppt/slides/slide181.xml" ContentType="application/vnd.openxmlformats-officedocument.presentationml.slide+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slides/slide257.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246.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53.xml" ContentType="application/vnd.openxmlformats-officedocument.presentationml.slide+xml"/>
  <Override PartName="/ppt/slides/slide235.xml" ContentType="application/vnd.openxmlformats-officedocument.presentationml.slide+xml"/>
  <Default Extension="jpeg" ContentType="image/jpeg"/>
  <Override PartName="/ppt/notesSlides/notesSlide55.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notesSlides/notesSlide44.xml" ContentType="application/vnd.openxmlformats-officedocument.presentationml.notesSlide+xml"/>
  <Override PartName="/ppt/slides/slide20.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0.xml" ContentType="application/vnd.openxmlformats-officedocument.presentationml.notesSlide+xml"/>
  <Override PartName="/ppt/slides/slide139.xml" ContentType="application/vnd.openxmlformats-officedocument.presentationml.slide+xml"/>
  <Override PartName="/ppt/slides/slide186.xml" ContentType="application/vnd.openxmlformats-officedocument.presentationml.slide+xml"/>
  <Override PartName="/ppt/notesSlides/notesSlide11.xml" ContentType="application/vnd.openxmlformats-officedocument.presentationml.notesSlide+xml"/>
  <Override PartName="/ppt/slides/slide117.xml" ContentType="application/vnd.openxmlformats-officedocument.presentationml.slide+xml"/>
  <Override PartName="/ppt/slides/slide128.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1"/>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420"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 id="370" r:id="rId115"/>
    <p:sldId id="371" r:id="rId116"/>
    <p:sldId id="372" r:id="rId117"/>
    <p:sldId id="373" r:id="rId118"/>
    <p:sldId id="374" r:id="rId119"/>
    <p:sldId id="375" r:id="rId120"/>
    <p:sldId id="376" r:id="rId121"/>
    <p:sldId id="377" r:id="rId122"/>
    <p:sldId id="378" r:id="rId123"/>
    <p:sldId id="379" r:id="rId124"/>
    <p:sldId id="380" r:id="rId125"/>
    <p:sldId id="381" r:id="rId126"/>
    <p:sldId id="382" r:id="rId127"/>
    <p:sldId id="383" r:id="rId128"/>
    <p:sldId id="384" r:id="rId129"/>
    <p:sldId id="385" r:id="rId130"/>
    <p:sldId id="386" r:id="rId131"/>
    <p:sldId id="387" r:id="rId132"/>
    <p:sldId id="388" r:id="rId133"/>
    <p:sldId id="389" r:id="rId134"/>
    <p:sldId id="390" r:id="rId135"/>
    <p:sldId id="391" r:id="rId136"/>
    <p:sldId id="392" r:id="rId137"/>
    <p:sldId id="393" r:id="rId138"/>
    <p:sldId id="394" r:id="rId139"/>
    <p:sldId id="395" r:id="rId140"/>
    <p:sldId id="396" r:id="rId141"/>
    <p:sldId id="397" r:id="rId142"/>
    <p:sldId id="398" r:id="rId143"/>
    <p:sldId id="399" r:id="rId144"/>
    <p:sldId id="400" r:id="rId145"/>
    <p:sldId id="401" r:id="rId146"/>
    <p:sldId id="402" r:id="rId147"/>
    <p:sldId id="403" r:id="rId148"/>
    <p:sldId id="404" r:id="rId149"/>
    <p:sldId id="405" r:id="rId150"/>
    <p:sldId id="406" r:id="rId151"/>
    <p:sldId id="407" r:id="rId152"/>
    <p:sldId id="408" r:id="rId153"/>
    <p:sldId id="409" r:id="rId154"/>
    <p:sldId id="410" r:id="rId155"/>
    <p:sldId id="411" r:id="rId156"/>
    <p:sldId id="412" r:id="rId157"/>
    <p:sldId id="413" r:id="rId158"/>
    <p:sldId id="414" r:id="rId159"/>
    <p:sldId id="415" r:id="rId160"/>
    <p:sldId id="416" r:id="rId161"/>
    <p:sldId id="417" r:id="rId162"/>
    <p:sldId id="418" r:id="rId163"/>
    <p:sldId id="419" r:id="rId164"/>
    <p:sldId id="421" r:id="rId165"/>
    <p:sldId id="422" r:id="rId166"/>
    <p:sldId id="423" r:id="rId167"/>
    <p:sldId id="424" r:id="rId168"/>
    <p:sldId id="425" r:id="rId169"/>
    <p:sldId id="426" r:id="rId170"/>
    <p:sldId id="427" r:id="rId171"/>
    <p:sldId id="428" r:id="rId172"/>
    <p:sldId id="429" r:id="rId173"/>
    <p:sldId id="430" r:id="rId174"/>
    <p:sldId id="431" r:id="rId175"/>
    <p:sldId id="432" r:id="rId176"/>
    <p:sldId id="433" r:id="rId177"/>
    <p:sldId id="434" r:id="rId178"/>
    <p:sldId id="435" r:id="rId179"/>
    <p:sldId id="436" r:id="rId180"/>
    <p:sldId id="437" r:id="rId181"/>
    <p:sldId id="438" r:id="rId182"/>
    <p:sldId id="439" r:id="rId183"/>
    <p:sldId id="440" r:id="rId184"/>
    <p:sldId id="441" r:id="rId185"/>
    <p:sldId id="442" r:id="rId186"/>
    <p:sldId id="443" r:id="rId187"/>
    <p:sldId id="444" r:id="rId188"/>
    <p:sldId id="445" r:id="rId189"/>
    <p:sldId id="446" r:id="rId190"/>
    <p:sldId id="447" r:id="rId191"/>
    <p:sldId id="448" r:id="rId192"/>
    <p:sldId id="449" r:id="rId193"/>
    <p:sldId id="450" r:id="rId194"/>
    <p:sldId id="451" r:id="rId195"/>
    <p:sldId id="452" r:id="rId196"/>
    <p:sldId id="453" r:id="rId197"/>
    <p:sldId id="454" r:id="rId198"/>
    <p:sldId id="455" r:id="rId199"/>
    <p:sldId id="456" r:id="rId200"/>
    <p:sldId id="457" r:id="rId201"/>
    <p:sldId id="458" r:id="rId202"/>
    <p:sldId id="459" r:id="rId203"/>
    <p:sldId id="460" r:id="rId204"/>
    <p:sldId id="461" r:id="rId205"/>
    <p:sldId id="462" r:id="rId206"/>
    <p:sldId id="463" r:id="rId207"/>
    <p:sldId id="464" r:id="rId208"/>
    <p:sldId id="465" r:id="rId209"/>
    <p:sldId id="466" r:id="rId210"/>
    <p:sldId id="467" r:id="rId211"/>
    <p:sldId id="468" r:id="rId212"/>
    <p:sldId id="469" r:id="rId213"/>
    <p:sldId id="470" r:id="rId214"/>
    <p:sldId id="471" r:id="rId215"/>
    <p:sldId id="472" r:id="rId216"/>
    <p:sldId id="473" r:id="rId217"/>
    <p:sldId id="474" r:id="rId218"/>
    <p:sldId id="475" r:id="rId219"/>
    <p:sldId id="476" r:id="rId220"/>
    <p:sldId id="477" r:id="rId221"/>
    <p:sldId id="478" r:id="rId222"/>
    <p:sldId id="479" r:id="rId223"/>
    <p:sldId id="480" r:id="rId224"/>
    <p:sldId id="481" r:id="rId225"/>
    <p:sldId id="482" r:id="rId226"/>
    <p:sldId id="483" r:id="rId227"/>
    <p:sldId id="484" r:id="rId228"/>
    <p:sldId id="485" r:id="rId229"/>
    <p:sldId id="486" r:id="rId230"/>
    <p:sldId id="487" r:id="rId231"/>
    <p:sldId id="488" r:id="rId232"/>
    <p:sldId id="489" r:id="rId233"/>
    <p:sldId id="490" r:id="rId234"/>
    <p:sldId id="491" r:id="rId235"/>
    <p:sldId id="492" r:id="rId236"/>
    <p:sldId id="493" r:id="rId237"/>
    <p:sldId id="494" r:id="rId238"/>
    <p:sldId id="495" r:id="rId239"/>
    <p:sldId id="496" r:id="rId240"/>
    <p:sldId id="497" r:id="rId241"/>
    <p:sldId id="498" r:id="rId242"/>
    <p:sldId id="499" r:id="rId243"/>
    <p:sldId id="500" r:id="rId244"/>
    <p:sldId id="501" r:id="rId245"/>
    <p:sldId id="502" r:id="rId246"/>
    <p:sldId id="503" r:id="rId247"/>
    <p:sldId id="504" r:id="rId248"/>
    <p:sldId id="505" r:id="rId249"/>
    <p:sldId id="506" r:id="rId250"/>
    <p:sldId id="507" r:id="rId251"/>
    <p:sldId id="508" r:id="rId252"/>
    <p:sldId id="509" r:id="rId253"/>
    <p:sldId id="510" r:id="rId254"/>
    <p:sldId id="511" r:id="rId255"/>
    <p:sldId id="512" r:id="rId256"/>
    <p:sldId id="513" r:id="rId257"/>
    <p:sldId id="514" r:id="rId258"/>
    <p:sldId id="515" r:id="rId259"/>
    <p:sldId id="516" r:id="rId2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244" Type="http://schemas.openxmlformats.org/officeDocument/2006/relationships/slide" Target="slides/slide243.xml"/><Relationship Id="rId249" Type="http://schemas.openxmlformats.org/officeDocument/2006/relationships/slide" Target="slides/slide24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260" Type="http://schemas.openxmlformats.org/officeDocument/2006/relationships/slide" Target="slides/slide259.xml"/><Relationship Id="rId265"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notesMaster" Target="notesMasters/notesMaster1.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viewProps" Target="viewProp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23ACAD-BD56-4E54-833C-CD27151234B3}" type="datetimeFigureOut">
              <a:rPr lang="en-CA" smtClean="0"/>
              <a:t>13/12/2012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02A766-7531-491C-885B-CCDDD4993D6B}"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A9C2129C-5347-0449-90A4-73B115BBD652}" type="slidenum">
              <a:rPr lang="en-US"/>
              <a:pPr/>
              <a:t>2</a:t>
            </a:fld>
            <a:endParaRPr lang="en-US"/>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22C4F12D-9E83-C44B-BF5B-52B60C6DC50B}" type="slidenum">
              <a:rPr lang="en-US"/>
              <a:pPr/>
              <a:t>3</a:t>
            </a:fld>
            <a:endParaRPr lang="en-US"/>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438FE137-0ED1-D54A-8974-FFC929481DDB}" type="slidenum">
              <a:rPr lang="en-US"/>
              <a:pPr/>
              <a:t>5</a:t>
            </a:fld>
            <a:endParaRPr lang="en-US"/>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A002C255-87EA-C54D-8D83-98DE841902C0}" type="slidenum">
              <a:rPr lang="en-US"/>
              <a:pPr/>
              <a:t>13</a:t>
            </a:fld>
            <a:endParaRPr lang="en-US"/>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0CFA19C6-319D-BA4C-A33C-45BCC7DF7880}" type="slidenum">
              <a:rPr lang="en-US"/>
              <a:pPr/>
              <a:t>14</a:t>
            </a:fld>
            <a:endParaRPr lang="en-US"/>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A2B2683A-C6A2-8A46-8B80-F66C4BF85447}" type="slidenum">
              <a:rPr lang="en-US"/>
              <a:pPr/>
              <a:t>15</a:t>
            </a:fld>
            <a:endParaRPr lang="en-US"/>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8E304047-5CED-DE44-A09C-E11273624D0D}" type="slidenum">
              <a:rPr lang="en-US"/>
              <a:pPr/>
              <a:t>19</a:t>
            </a:fld>
            <a:endParaRPr lang="en-US"/>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31209F6A-3CA2-4947-AFBA-E4FDD63C06D2}" type="slidenum">
              <a:rPr lang="en-US"/>
              <a:pPr/>
              <a:t>20</a:t>
            </a:fld>
            <a:endParaRPr lang="en-US"/>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CA7F5F13-8C2C-1648-A96C-4BC79AA7F0FD}" type="slidenum">
              <a:rPr lang="en-US"/>
              <a:pPr/>
              <a:t>21</a:t>
            </a:fld>
            <a:endParaRPr lang="en-US"/>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195EEAD2-2689-664A-AA04-70D7F9150975}" type="slidenum">
              <a:rPr lang="en-US"/>
              <a:pPr/>
              <a:t>22</a:t>
            </a:fld>
            <a:endParaRPr lang="en-US"/>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5D37025A-65F7-CD42-808B-B8458DBE01A9}" type="slidenum">
              <a:rPr lang="en-US"/>
              <a:pPr/>
              <a:t>23</a:t>
            </a:fld>
            <a:endParaRPr lang="en-US"/>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FE1C79E8-42CE-7F4F-8EE2-D4BCE6B0D116}" type="slidenum">
              <a:rPr lang="en-US"/>
              <a:pPr/>
              <a:t>24</a:t>
            </a:fld>
            <a:endParaRPr lang="en-US"/>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271855BF-2804-2F44-A489-86A464394DF3}" type="slidenum">
              <a:rPr lang="en-US"/>
              <a:pPr/>
              <a:t>25</a:t>
            </a:fld>
            <a:endParaRPr lang="en-US"/>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ED837249-8BE3-F140-B3B1-A4EAA8B61EF9}" type="slidenum">
              <a:rPr lang="en-US"/>
              <a:pPr/>
              <a:t>26</a:t>
            </a:fld>
            <a:endParaRPr lang="en-US"/>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3839BAA2-443E-0C4E-BD25-E14935B5E969}" type="slidenum">
              <a:rPr lang="en-US"/>
              <a:pPr/>
              <a:t>27</a:t>
            </a:fld>
            <a:endParaRPr lang="en-US"/>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FFF30B97-2C63-FE44-8D8C-372B9C33A7E1}" type="slidenum">
              <a:rPr lang="en-US"/>
              <a:pPr/>
              <a:t>28</a:t>
            </a:fld>
            <a:endParaRPr lang="en-US"/>
          </a:p>
        </p:txBody>
      </p:sp>
      <p:sp>
        <p:nvSpPr>
          <p:cNvPr id="117763" name="Rectangle 2"/>
          <p:cNvSpPr>
            <a:spLocks noGrp="1" noRot="1" noChangeAspect="1" noChangeArrowheads="1" noTextEdit="1"/>
          </p:cNvSpPr>
          <p:nvPr>
            <p:ph type="sldImg"/>
          </p:nvPr>
        </p:nvSpPr>
        <p:spPr>
          <a:ln/>
        </p:spPr>
      </p:sp>
      <p:sp>
        <p:nvSpPr>
          <p:cNvPr id="11776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p>
            <a:fld id="{71F0F279-87F4-B14A-B24F-8A6557B44156}" type="slidenum">
              <a:rPr lang="en-US"/>
              <a:pPr/>
              <a:t>29</a:t>
            </a:fld>
            <a:endParaRPr lang="en-US"/>
          </a:p>
        </p:txBody>
      </p:sp>
      <p:sp>
        <p:nvSpPr>
          <p:cNvPr id="119811" name="Rectangle 2"/>
          <p:cNvSpPr>
            <a:spLocks noGrp="1" noRot="1" noChangeAspect="1" noChangeArrowheads="1" noTextEdit="1"/>
          </p:cNvSpPr>
          <p:nvPr>
            <p:ph type="sldImg"/>
          </p:nvPr>
        </p:nvSpPr>
        <p:spPr>
          <a:ln/>
        </p:spPr>
      </p:sp>
      <p:sp>
        <p:nvSpPr>
          <p:cNvPr id="119812"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A04F7527-D5BA-0B47-81F2-D11AE25EE77F}" type="slidenum">
              <a:rPr lang="en-US"/>
              <a:pPr/>
              <a:t>30</a:t>
            </a:fld>
            <a:endParaRPr lang="en-US"/>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p:spPr>
        <p:txBody>
          <a:bodyPr/>
          <a:lstStyle/>
          <a:p>
            <a:fld id="{FCFC488E-E4B8-D046-83D5-12A2518E0B4F}" type="slidenum">
              <a:rPr lang="en-US"/>
              <a:pPr/>
              <a:t>31</a:t>
            </a:fld>
            <a:endParaRPr lang="en-US"/>
          </a:p>
        </p:txBody>
      </p:sp>
      <p:sp>
        <p:nvSpPr>
          <p:cNvPr id="121859" name="Rectangle 2"/>
          <p:cNvSpPr>
            <a:spLocks noGrp="1" noRot="1" noChangeAspect="1" noChangeArrowheads="1" noTextEdit="1"/>
          </p:cNvSpPr>
          <p:nvPr>
            <p:ph type="sldImg"/>
          </p:nvPr>
        </p:nvSpPr>
        <p:spPr>
          <a:ln/>
        </p:spPr>
      </p:sp>
      <p:sp>
        <p:nvSpPr>
          <p:cNvPr id="121860"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D68FFEAB-0A58-0942-B0AE-0347170545C2}" type="slidenum">
              <a:rPr lang="en-US"/>
              <a:pPr/>
              <a:t>32</a:t>
            </a:fld>
            <a:endParaRPr lang="en-US"/>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CDC40EA9-0BEA-1144-A425-210C8E9B8CFC}" type="slidenum">
              <a:rPr lang="en-US"/>
              <a:pPr/>
              <a:t>33</a:t>
            </a:fld>
            <a:endParaRPr lang="en-US"/>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p>
            <a:fld id="{4E99BDA2-A79E-6A4B-AE1F-8254867C3D37}" type="slidenum">
              <a:rPr lang="en-US"/>
              <a:pPr/>
              <a:t>34</a:t>
            </a:fld>
            <a:endParaRPr lang="en-US"/>
          </a:p>
        </p:txBody>
      </p:sp>
      <p:sp>
        <p:nvSpPr>
          <p:cNvPr id="125955" name="Rectangle 2"/>
          <p:cNvSpPr>
            <a:spLocks noGrp="1" noRot="1" noChangeAspect="1" noChangeArrowheads="1" noTextEdit="1"/>
          </p:cNvSpPr>
          <p:nvPr>
            <p:ph type="sldImg"/>
          </p:nvPr>
        </p:nvSpPr>
        <p:spPr>
          <a:ln/>
        </p:spPr>
      </p:sp>
      <p:sp>
        <p:nvSpPr>
          <p:cNvPr id="125956"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p:spPr>
        <p:txBody>
          <a:bodyPr/>
          <a:lstStyle/>
          <a:p>
            <a:fld id="{3F892413-6EF0-0144-8275-B85598D8C79B}" type="slidenum">
              <a:rPr lang="en-US"/>
              <a:pPr/>
              <a:t>35</a:t>
            </a:fld>
            <a:endParaRPr lang="en-US"/>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p>
            <a:fld id="{4F095177-EAEA-9648-89ED-B9C6C3471D1A}" type="slidenum">
              <a:rPr lang="en-US"/>
              <a:pPr/>
              <a:t>36</a:t>
            </a:fld>
            <a:endParaRPr lang="en-US"/>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p:spPr>
        <p:txBody>
          <a:bodyPr/>
          <a:lstStyle/>
          <a:p>
            <a:fld id="{38145F77-7342-0548-B7DD-FDDE82B1CB9B}" type="slidenum">
              <a:rPr lang="en-US"/>
              <a:pPr/>
              <a:t>37</a:t>
            </a:fld>
            <a:endParaRPr lang="en-US"/>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p>
            <a:fld id="{A8D1FFAE-E410-634D-9A06-EEF85D123BD5}" type="slidenum">
              <a:rPr lang="en-US"/>
              <a:pPr/>
              <a:t>38</a:t>
            </a:fld>
            <a:endParaRPr lang="en-US"/>
          </a:p>
        </p:txBody>
      </p:sp>
      <p:sp>
        <p:nvSpPr>
          <p:cNvPr id="133123" name="Rectangle 2"/>
          <p:cNvSpPr>
            <a:spLocks noGrp="1" noRot="1" noChangeAspect="1" noChangeArrowheads="1" noTextEdit="1"/>
          </p:cNvSpPr>
          <p:nvPr>
            <p:ph type="sldImg"/>
          </p:nvPr>
        </p:nvSpPr>
        <p:spPr>
          <a:ln/>
        </p:spPr>
      </p:sp>
      <p:sp>
        <p:nvSpPr>
          <p:cNvPr id="133124" name="Rectangle 3"/>
          <p:cNvSpPr>
            <a:spLocks noGrp="1" noChangeArrowheads="1"/>
          </p:cNvSpPr>
          <p:nvPr>
            <p:ph type="body" idx="1"/>
          </p:nvPr>
        </p:nvSpPr>
        <p:spPr>
          <a:noFill/>
          <a:ln/>
        </p:spPr>
        <p:txBody>
          <a:bodyPr/>
          <a:lstStyle/>
          <a:p>
            <a:pPr eaLnBrk="1" hangingPunct="1"/>
            <a:endParaRPr lang="en-US">
              <a:latin typeface="Times"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AA7AE11-2B38-9A4D-B0ED-0EBBE71D278F}" type="slidenum">
              <a:rPr lang="en-US"/>
              <a:pPr/>
              <a:t>62</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AA7AE11-2B38-9A4D-B0ED-0EBBE71D278F}" type="slidenum">
              <a:rPr lang="en-US"/>
              <a:pPr/>
              <a:t>63</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AA7AE11-2B38-9A4D-B0ED-0EBBE71D278F}" type="slidenum">
              <a:rPr lang="en-US"/>
              <a:pPr/>
              <a:t>64</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A4A6CC36-B578-EC48-8618-ECAACBD3E761}" type="slidenum">
              <a:rPr lang="en-US"/>
              <a:pPr/>
              <a:t>74</a:t>
            </a:fld>
            <a:endParaRPr 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77895E2C-05BA-644E-BEFB-7EC7FCEC12C0}" type="slidenum">
              <a:rPr lang="en-US"/>
              <a:pPr/>
              <a:t>75</a:t>
            </a:fld>
            <a:endParaRPr lang="en-US"/>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r>
              <a:rPr lang="en-US" dirty="0" smtClean="0"/>
              <a:t>https://paris.mcgraw-hill.com:443/sites/0070985928/instructor_view0/discovery_videos.htm</a:t>
            </a:r>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52D21A3C-A6EB-9B45-8D27-F53260CE811B}" type="slidenum">
              <a:rPr lang="en-US"/>
              <a:pPr/>
              <a:t>76</a:t>
            </a:fld>
            <a:endParaRPr 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A3731B20-2699-0F4F-AC35-635FA92485D3}" type="slidenum">
              <a:rPr lang="en-US"/>
              <a:pPr/>
              <a:t>87</a:t>
            </a:fld>
            <a:endParaRPr lang="en-US"/>
          </a:p>
        </p:txBody>
      </p:sp>
      <p:sp>
        <p:nvSpPr>
          <p:cNvPr id="257026"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432" tIns="45716" rIns="91432" bIns="45716" anchor="b">
            <a:prstTxWarp prst="textNoShape">
              <a:avLst/>
            </a:prstTxWarp>
          </a:bodyPr>
          <a:lstStyle/>
          <a:p>
            <a:pPr algn="r"/>
            <a:fld id="{A11E4E14-6833-B94C-BBE0-72C7E0C9C073}" type="slidenum">
              <a:rPr lang="en-US" sz="1200"/>
              <a:pPr algn="r"/>
              <a:t>87</a:t>
            </a:fld>
            <a:endParaRPr lang="en-US" sz="1200"/>
          </a:p>
        </p:txBody>
      </p:sp>
      <p:sp>
        <p:nvSpPr>
          <p:cNvPr id="257027" name="Rectangle 2"/>
          <p:cNvSpPr>
            <a:spLocks noGrp="1" noRot="1" noChangeAspect="1" noChangeArrowheads="1" noTextEdit="1"/>
          </p:cNvSpPr>
          <p:nvPr>
            <p:ph type="sldImg"/>
          </p:nvPr>
        </p:nvSpPr>
        <p:spPr>
          <a:xfrm>
            <a:off x="1144588" y="685800"/>
            <a:ext cx="4572000" cy="3429000"/>
          </a:xfrm>
          <a:ln/>
        </p:spPr>
      </p:sp>
      <p:sp>
        <p:nvSpPr>
          <p:cNvPr id="257028" name="Rectangle 3"/>
          <p:cNvSpPr>
            <a:spLocks noGrp="1" noChangeArrowheads="1"/>
          </p:cNvSpPr>
          <p:nvPr>
            <p:ph type="body" idx="1"/>
          </p:nvPr>
        </p:nvSpPr>
        <p:spPr/>
        <p:txBody>
          <a:bodyPr lIns="91432" tIns="45716" rIns="91432" bIns="45716"/>
          <a:lstStyle/>
          <a:p>
            <a:pPr eaLnBrk="1" hangingPunct="1"/>
            <a:r>
              <a:rPr lang="en-US"/>
              <a:t>Nicotine </a:t>
            </a:r>
            <a:r>
              <a:rPr lang="en-US">
                <a:sym typeface="Wingdings" charset="2"/>
              </a:rPr>
              <a:t> nicotinic acetylcholine receptors</a:t>
            </a:r>
          </a:p>
          <a:p>
            <a:pPr eaLnBrk="1" hangingPunct="1"/>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AC32B44C-9CD9-6D42-85DC-BC823332151F}" type="slidenum">
              <a:rPr lang="en-US"/>
              <a:pPr/>
              <a:t>91</a:t>
            </a:fld>
            <a:endParaRPr lang="en-US"/>
          </a:p>
        </p:txBody>
      </p:sp>
      <p:sp>
        <p:nvSpPr>
          <p:cNvPr id="267266"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lIns="91432" tIns="45716" rIns="91432" bIns="45716" anchor="b">
            <a:prstTxWarp prst="textNoShape">
              <a:avLst/>
            </a:prstTxWarp>
          </a:bodyPr>
          <a:lstStyle/>
          <a:p>
            <a:pPr algn="r"/>
            <a:fld id="{772F1626-0D2E-4C42-B784-D5787ECCA243}" type="slidenum">
              <a:rPr lang="en-US" sz="1200"/>
              <a:pPr algn="r"/>
              <a:t>91</a:t>
            </a:fld>
            <a:endParaRPr lang="en-US" sz="1200"/>
          </a:p>
        </p:txBody>
      </p:sp>
      <p:sp>
        <p:nvSpPr>
          <p:cNvPr id="267267" name="Rectangle 2"/>
          <p:cNvSpPr>
            <a:spLocks noGrp="1" noRot="1" noChangeAspect="1" noChangeArrowheads="1" noTextEdit="1"/>
          </p:cNvSpPr>
          <p:nvPr>
            <p:ph type="sldImg"/>
          </p:nvPr>
        </p:nvSpPr>
        <p:spPr>
          <a:xfrm>
            <a:off x="1144588" y="685800"/>
            <a:ext cx="4572000" cy="3429000"/>
          </a:xfrm>
          <a:ln/>
        </p:spPr>
      </p:sp>
      <p:sp>
        <p:nvSpPr>
          <p:cNvPr id="267268" name="Rectangle 3"/>
          <p:cNvSpPr>
            <a:spLocks noGrp="1" noChangeArrowheads="1"/>
          </p:cNvSpPr>
          <p:nvPr>
            <p:ph type="body" idx="1"/>
          </p:nvPr>
        </p:nvSpPr>
        <p:spPr/>
        <p:txBody>
          <a:bodyPr lIns="91432" tIns="45716" rIns="91432" bIns="45716"/>
          <a:lstStyle/>
          <a:p>
            <a:pPr eaLnBrk="1" hangingPunct="1"/>
            <a:r>
              <a:rPr lang="en-US"/>
              <a:t>Blocks reuptake of dopamine</a:t>
            </a:r>
          </a:p>
          <a:p>
            <a:pPr eaLnBrk="1" hangingPunct="1"/>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EBE44C9B-E40E-7241-A5C0-5A3B9579F7F6}" type="slidenum">
              <a:rPr lang="en-US"/>
              <a:pPr/>
              <a:t>97</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50D5E406-61C5-4113-BC82-E6E577133457}" type="slidenum">
              <a:rPr lang="en-US" sz="1200"/>
              <a:pPr/>
              <a:t>98</a:t>
            </a:fld>
            <a:endParaRPr lang="en-US" sz="120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0A4B6C4D-FD42-497C-A135-2F20ED60A1A1}" type="slidenum">
              <a:rPr lang="en-US" sz="1200"/>
              <a:pPr/>
              <a:t>99</a:t>
            </a:fld>
            <a:endParaRPr lang="en-US" sz="120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AB4D0105-56D9-3D49-AC02-02EB2D06567D}" type="slidenum">
              <a:rPr lang="en-US"/>
              <a:pPr/>
              <a:t>100</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66139B47-F0AE-0D47-9D3C-13B6A62AA802}" type="slidenum">
              <a:rPr lang="en-US"/>
              <a:pPr/>
              <a:t>102</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EE4E1531-D71E-4893-B69F-8A9485D50B59}" type="slidenum">
              <a:rPr lang="en-US" sz="1200"/>
              <a:pPr/>
              <a:t>103</a:t>
            </a:fld>
            <a:endParaRPr lang="en-US" sz="12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CDAEE94A-12F1-4FEC-BC2F-A67EB2C37616}" type="slidenum">
              <a:rPr lang="en-US" sz="1200"/>
              <a:pPr/>
              <a:t>104</a:t>
            </a:fld>
            <a:endParaRPr lang="en-US" sz="12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DD167F0E-DBFD-6447-9845-E077C632E85D}" type="slidenum">
              <a:rPr lang="en-US"/>
              <a:pPr/>
              <a:t>105</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F15EABDF-8060-144D-92CA-004CDB2D9B62}" type="slidenum">
              <a:rPr lang="en-US"/>
              <a:pPr/>
              <a:t>106</a:t>
            </a:fld>
            <a:endParaRPr lang="en-US"/>
          </a:p>
        </p:txBody>
      </p:sp>
      <p:sp>
        <p:nvSpPr>
          <p:cNvPr id="5632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2" tIns="45716" rIns="91432" bIns="45716" anchor="b">
            <a:prstTxWarp prst="textNoShape">
              <a:avLst/>
            </a:prstTxWarp>
          </a:bodyPr>
          <a:lstStyle/>
          <a:p>
            <a:pPr algn="r" eaLnBrk="1" hangingPunct="1"/>
            <a:fld id="{A5252B5B-9349-1D4E-A510-736BD67F34E7}" type="slidenum">
              <a:rPr lang="en-US" sz="1200">
                <a:latin typeface="Arial" charset="0"/>
              </a:rPr>
              <a:pPr algn="r" eaLnBrk="1" hangingPunct="1"/>
              <a:t>106</a:t>
            </a:fld>
            <a:endParaRPr lang="en-US" sz="1200">
              <a:latin typeface="Arial" charset="0"/>
            </a:endParaRPr>
          </a:p>
        </p:txBody>
      </p:sp>
      <p:sp>
        <p:nvSpPr>
          <p:cNvPr id="56324" name="Rectangle 2"/>
          <p:cNvSpPr>
            <a:spLocks noGrp="1" noRot="1" noChangeAspect="1" noChangeArrowheads="1" noTextEdit="1"/>
          </p:cNvSpPr>
          <p:nvPr>
            <p:ph type="sldImg"/>
          </p:nvPr>
        </p:nvSpPr>
        <p:spPr>
          <a:xfrm>
            <a:off x="1144588" y="685800"/>
            <a:ext cx="4572000" cy="3429000"/>
          </a:xfrm>
          <a:ln/>
        </p:spPr>
      </p:sp>
      <p:sp>
        <p:nvSpPr>
          <p:cNvPr id="56325" name="Rectangle 3"/>
          <p:cNvSpPr>
            <a:spLocks noGrp="1" noChangeArrowheads="1"/>
          </p:cNvSpPr>
          <p:nvPr>
            <p:ph type="body" idx="1"/>
          </p:nvPr>
        </p:nvSpPr>
        <p:spPr>
          <a:noFill/>
          <a:ln/>
        </p:spPr>
        <p:txBody>
          <a:bodyPr lIns="91432" tIns="45716" rIns="91432" bIns="45716"/>
          <a:lstStyle/>
          <a:p>
            <a:pPr eaLnBrk="1" hangingPunct="1"/>
            <a:r>
              <a:rPr lang="en-US"/>
              <a:t>CS may continue during US or end when US begins</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36531D91-97ED-400A-9C40-5E082E8413E7}" type="slidenum">
              <a:rPr lang="en-US" sz="1200"/>
              <a:pPr/>
              <a:t>110</a:t>
            </a:fld>
            <a:endParaRPr lang="en-US" sz="12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4F594E24-FFC6-4426-81C5-1559BE7DCD5F}" type="slidenum">
              <a:rPr lang="en-US" sz="1200"/>
              <a:pPr/>
              <a:t>111</a:t>
            </a:fld>
            <a:endParaRPr lang="en-US" sz="12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F4234DBE-B66E-4F8C-8D7B-4F39A4A426C3}" type="slidenum">
              <a:rPr lang="en-US" sz="1200"/>
              <a:pPr/>
              <a:t>112</a:t>
            </a:fld>
            <a:endParaRPr lang="en-US" sz="120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D6193425-420E-467E-B1A3-9E9CFFF68273}" type="slidenum">
              <a:rPr lang="en-US" sz="1200"/>
              <a:pPr/>
              <a:t>113</a:t>
            </a:fld>
            <a:endParaRPr lang="en-US" sz="120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C06D6791-20A8-42C5-9653-9B4D99B29724}" type="slidenum">
              <a:rPr lang="en-US" sz="1200"/>
              <a:pPr/>
              <a:t>114</a:t>
            </a:fld>
            <a:endParaRPr lang="en-US" sz="120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CA"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DF2225B2-9401-B248-A44A-56BB9BAC52FF}" type="slidenum">
              <a:rPr lang="en-US"/>
              <a:pPr/>
              <a:t>151</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C195EA4C-A827-0E41-A938-1356BE7D3A8A}" type="slidenum">
              <a:rPr lang="en-US"/>
              <a:pPr/>
              <a:t>152</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34CD9AAD-919F-C941-A9A6-563D0425293B}" type="slidenum">
              <a:rPr lang="en-US"/>
              <a:pPr/>
              <a:t>155</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4C48FE5D-E936-1D4E-9699-8352AE2A8C60}" type="slidenum">
              <a:rPr lang="en-US"/>
              <a:pPr/>
              <a:t>159</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A088E1B-5282-4FE5-9BA5-15EAEFBFDFD3}" type="slidenum">
              <a:rPr lang="en-CA" smtClean="0"/>
              <a:pPr/>
              <a:t>192</a:t>
            </a:fld>
            <a:endParaRPr lang="en-CA"/>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A088E1B-5282-4FE5-9BA5-15EAEFBFDFD3}" type="slidenum">
              <a:rPr lang="en-CA" smtClean="0"/>
              <a:pPr/>
              <a:t>197</a:t>
            </a:fld>
            <a:endParaRPr lang="en-CA"/>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smtClean="0"/>
          </a:p>
          <a:p>
            <a:endParaRPr lang="en-CA" dirty="0" smtClean="0"/>
          </a:p>
        </p:txBody>
      </p:sp>
      <p:sp>
        <p:nvSpPr>
          <p:cNvPr id="4" name="Slide Number Placeholder 3"/>
          <p:cNvSpPr>
            <a:spLocks noGrp="1"/>
          </p:cNvSpPr>
          <p:nvPr>
            <p:ph type="sldNum" sz="quarter" idx="10"/>
          </p:nvPr>
        </p:nvSpPr>
        <p:spPr/>
        <p:txBody>
          <a:bodyPr/>
          <a:lstStyle/>
          <a:p>
            <a:fld id="{DA088E1B-5282-4FE5-9BA5-15EAEFBFDFD3}" type="slidenum">
              <a:rPr lang="en-CA" smtClean="0"/>
              <a:pPr/>
              <a:t>200</a:t>
            </a:fld>
            <a:endParaRPr lang="en-CA"/>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Label changes </a:t>
            </a:r>
            <a:r>
              <a:rPr lang="en-CA" dirty="0" err="1" smtClean="0"/>
              <a:t>thea</a:t>
            </a:r>
            <a:r>
              <a:rPr lang="en-CA" dirty="0" smtClean="0"/>
              <a:t> </a:t>
            </a:r>
            <a:r>
              <a:rPr lang="en-CA" dirty="0" err="1" smtClean="0"/>
              <a:t>bility</a:t>
            </a:r>
            <a:r>
              <a:rPr lang="en-CA" dirty="0" smtClean="0"/>
              <a:t> to process and store information</a:t>
            </a:r>
            <a:endParaRPr lang="en-CA" dirty="0"/>
          </a:p>
        </p:txBody>
      </p:sp>
      <p:sp>
        <p:nvSpPr>
          <p:cNvPr id="4" name="Slide Number Placeholder 3"/>
          <p:cNvSpPr>
            <a:spLocks noGrp="1"/>
          </p:cNvSpPr>
          <p:nvPr>
            <p:ph type="sldNum" sz="quarter" idx="10"/>
          </p:nvPr>
        </p:nvSpPr>
        <p:spPr/>
        <p:txBody>
          <a:bodyPr/>
          <a:lstStyle/>
          <a:p>
            <a:fld id="{DA088E1B-5282-4FE5-9BA5-15EAEFBFDFD3}" type="slidenum">
              <a:rPr lang="en-CA" smtClean="0"/>
              <a:pPr/>
              <a:t>203</a:t>
            </a:fld>
            <a:endParaRPr lang="en-CA"/>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label significantly altered what the </a:t>
            </a:r>
            <a:r>
              <a:rPr lang="en-CA" dirty="0" err="1" smtClean="0"/>
              <a:t>partiipants</a:t>
            </a:r>
            <a:r>
              <a:rPr lang="en-CA" dirty="0" smtClean="0"/>
              <a:t> reproduced later</a:t>
            </a:r>
            <a:r>
              <a:rPr lang="en-CA" baseline="0" dirty="0" smtClean="0"/>
              <a:t> on</a:t>
            </a:r>
            <a:endParaRPr lang="en-CA" dirty="0"/>
          </a:p>
        </p:txBody>
      </p:sp>
      <p:sp>
        <p:nvSpPr>
          <p:cNvPr id="4" name="Slide Number Placeholder 3"/>
          <p:cNvSpPr>
            <a:spLocks noGrp="1"/>
          </p:cNvSpPr>
          <p:nvPr>
            <p:ph type="sldNum" sz="quarter" idx="10"/>
          </p:nvPr>
        </p:nvSpPr>
        <p:spPr/>
        <p:txBody>
          <a:bodyPr/>
          <a:lstStyle/>
          <a:p>
            <a:fld id="{DA088E1B-5282-4FE5-9BA5-15EAEFBFDFD3}" type="slidenum">
              <a:rPr lang="en-CA" smtClean="0"/>
              <a:pPr/>
              <a:t>205</a:t>
            </a:fld>
            <a:endParaRPr lang="en-CA"/>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A088E1B-5282-4FE5-9BA5-15EAEFBFDFD3}" type="slidenum">
              <a:rPr lang="en-CA" smtClean="0"/>
              <a:pPr/>
              <a:t>208</a:t>
            </a:fld>
            <a:endParaRPr lang="en-CA"/>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4F066161-364D-DD4E-8B55-7598936347FA}" type="slidenum">
              <a:rPr lang="en-US"/>
              <a:pPr/>
              <a:t>209</a:t>
            </a:fld>
            <a:endParaRPr 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E6BCDF0E-A243-2940-BEED-6CFED843A38C}" type="slidenum">
              <a:rPr lang="en-US"/>
              <a:pPr/>
              <a:t>214</a:t>
            </a:fld>
            <a:endParaRPr lang="en-US"/>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19E7385F-AA9D-AC46-B8CF-65170C52E4AB}" type="slidenum">
              <a:rPr lang="en-US"/>
              <a:pPr/>
              <a:t>215</a:t>
            </a:fld>
            <a:endParaRPr lang="en-US"/>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EE145593-0BE0-E141-9E45-2744E87BD503}" type="slidenum">
              <a:rPr lang="en-US"/>
              <a:pPr/>
              <a:t>216</a:t>
            </a:fld>
            <a:endParaRPr 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6B3CA0CE-8C03-6F4E-A6A4-3E2CF75BCAEC}" type="slidenum">
              <a:rPr lang="en-US"/>
              <a:pPr/>
              <a:t>217</a:t>
            </a:fld>
            <a:endParaRPr lang="en-US"/>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742BBC6A-A81E-C546-9522-7E733C6C8EDB}" type="slidenum">
              <a:rPr lang="en-US"/>
              <a:pPr/>
              <a:t>218</a:t>
            </a:fld>
            <a:endParaRPr lang="en-US"/>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9509F710-B060-C742-B24E-DC880EAA0BDB}" type="slidenum">
              <a:rPr lang="en-US"/>
              <a:pPr/>
              <a:t>223</a:t>
            </a:fld>
            <a:endParaRPr lang="en-US"/>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F1FFC01-B82F-4022-A64E-8CBCAC6C32A9}" type="slidenum">
              <a:rPr lang="en-CA" smtClean="0"/>
              <a:pPr/>
              <a:t>225</a:t>
            </a:fld>
            <a:endParaRPr lang="en-CA"/>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F1FFC01-B82F-4022-A64E-8CBCAC6C32A9}" type="slidenum">
              <a:rPr lang="en-CA" smtClean="0"/>
              <a:pPr/>
              <a:t>229</a:t>
            </a:fld>
            <a:endParaRPr lang="en-CA"/>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A02DEC-325C-2A4D-89BB-628E285CA020}" type="slidenum">
              <a:rPr lang="en-US"/>
              <a:pPr/>
              <a:t>230</a:t>
            </a:fld>
            <a:endParaRPr lang="en-US"/>
          </a:p>
        </p:txBody>
      </p:sp>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p:txBody>
          <a:bodyPr/>
          <a:lstStyle/>
          <a:p>
            <a:r>
              <a:rPr lang="en-US"/>
              <a:t>Jogger raped; couldn’t remember it, even when returned to scene; remembered it when she was jogging</a:t>
            </a: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1AF4E4-45A4-144A-A49F-9080CDEBE725}" type="slidenum">
              <a:rPr lang="en-US"/>
              <a:pPr/>
              <a:t>231</a:t>
            </a:fld>
            <a:endParaRPr lang="en-US"/>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3F8637-1B4D-834F-946D-2F232ABF8F9C}" type="slidenum">
              <a:rPr lang="en-US"/>
              <a:pPr/>
              <a:t>236</a:t>
            </a:fld>
            <a:endParaRPr lang="en-US"/>
          </a:p>
        </p:txBody>
      </p:sp>
      <p:sp>
        <p:nvSpPr>
          <p:cNvPr id="146434" name="Rectangle 2"/>
          <p:cNvSpPr>
            <a:spLocks noGrp="1" noRot="1" noChangeAspect="1" noChangeArrowheads="1" noTextEdit="1"/>
          </p:cNvSpPr>
          <p:nvPr>
            <p:ph type="sldImg"/>
          </p:nvPr>
        </p:nvSpPr>
        <p:spPr>
          <a:ln/>
        </p:spPr>
      </p:sp>
      <p:sp>
        <p:nvSpPr>
          <p:cNvPr id="1464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C7F3A6-81F2-AE45-ACA4-10CC92A65C25}" type="slidenum">
              <a:rPr lang="en-US"/>
              <a:pPr/>
              <a:t>237</a:t>
            </a:fld>
            <a:endParaRPr lang="en-US"/>
          </a:p>
        </p:txBody>
      </p:sp>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9DA708-E35F-7A43-BE02-C4F27905AF0F}" type="slidenum">
              <a:rPr lang="en-US"/>
              <a:pPr/>
              <a:t>238</a:t>
            </a:fld>
            <a:endParaRPr lang="en-US"/>
          </a:p>
        </p:txBody>
      </p:sp>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679A2D-C09C-6246-91E2-66673EA74C2B}" type="slidenum">
              <a:rPr lang="en-US"/>
              <a:pPr/>
              <a:t>239</a:t>
            </a:fld>
            <a:endParaRPr lang="en-US"/>
          </a:p>
        </p:txBody>
      </p:sp>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34A9CD-17D3-D149-A01E-471B7F3BDAC8}" type="slidenum">
              <a:rPr lang="en-US"/>
              <a:pPr/>
              <a:t>240</a:t>
            </a:fld>
            <a:endParaRPr lang="en-US"/>
          </a:p>
        </p:txBody>
      </p:sp>
      <p:sp>
        <p:nvSpPr>
          <p:cNvPr id="150530" name="Rectangle 2"/>
          <p:cNvSpPr>
            <a:spLocks noGrp="1" noRot="1" noChangeAspect="1" noChangeArrowheads="1" noTextEdit="1"/>
          </p:cNvSpPr>
          <p:nvPr>
            <p:ph type="sldImg"/>
          </p:nvPr>
        </p:nvSpPr>
        <p:spPr>
          <a:ln/>
        </p:spPr>
      </p:sp>
      <p:sp>
        <p:nvSpPr>
          <p:cNvPr id="1505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87AD4B-8DFE-374A-8505-F4646FD42710}" type="slidenum">
              <a:rPr lang="en-US"/>
              <a:pPr/>
              <a:t>241</a:t>
            </a:fld>
            <a:endParaRPr lang="en-US"/>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603F5A-ABA8-594F-A16E-7E0C080E8BED}" type="slidenum">
              <a:rPr lang="en-US"/>
              <a:pPr/>
              <a:t>249</a:t>
            </a:fld>
            <a:endParaRPr lang="en-US"/>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78CADE-E91F-B74C-86E6-30B805B768CB}" type="slidenum">
              <a:rPr lang="en-US"/>
              <a:pPr/>
              <a:t>250</a:t>
            </a:fld>
            <a:endParaRPr lang="en-US"/>
          </a:p>
        </p:txBody>
      </p:sp>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8C54B1-E16F-574A-91E3-22E2CB06A266}" type="slidenum">
              <a:rPr lang="en-US"/>
              <a:pPr/>
              <a:t>252</a:t>
            </a:fld>
            <a:endParaRPr lang="en-US"/>
          </a:p>
        </p:txBody>
      </p:sp>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AD079C-AEAD-094D-849B-B76C5A2AC61F}" type="slidenum">
              <a:rPr lang="en-US"/>
              <a:pPr/>
              <a:t>253</a:t>
            </a:fld>
            <a:endParaRPr lang="en-US"/>
          </a:p>
        </p:txBody>
      </p:sp>
      <p:sp>
        <p:nvSpPr>
          <p:cNvPr id="162818" name="Rectangle 2"/>
          <p:cNvSpPr>
            <a:spLocks noGrp="1" noRot="1" noChangeAspect="1" noChangeArrowheads="1" noTextEdit="1"/>
          </p:cNvSpPr>
          <p:nvPr>
            <p:ph type="sldImg"/>
          </p:nvPr>
        </p:nvSpPr>
        <p:spPr>
          <a:ln/>
        </p:spPr>
      </p:sp>
      <p:sp>
        <p:nvSpPr>
          <p:cNvPr id="1628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5E7E15-334D-9445-B7DA-A4CC95F1084A}" type="slidenum">
              <a:rPr lang="en-US"/>
              <a:pPr/>
              <a:t>254</a:t>
            </a:fld>
            <a:endParaRPr lang="en-US"/>
          </a:p>
        </p:txBody>
      </p:sp>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D8AE1C-A741-2140-9C65-8A2369971A02}" type="slidenum">
              <a:rPr lang="en-US"/>
              <a:pPr/>
              <a:t>255</a:t>
            </a:fld>
            <a:endParaRPr lang="en-US"/>
          </a:p>
        </p:txBody>
      </p:sp>
      <p:sp>
        <p:nvSpPr>
          <p:cNvPr id="164866" name="Rectangle 2"/>
          <p:cNvSpPr>
            <a:spLocks noGrp="1" noRot="1" noChangeAspect="1" noChangeArrowheads="1" noTextEdit="1"/>
          </p:cNvSpPr>
          <p:nvPr>
            <p:ph type="sldImg"/>
          </p:nvPr>
        </p:nvSpPr>
        <p:spPr>
          <a:ln/>
        </p:spPr>
      </p:sp>
      <p:sp>
        <p:nvSpPr>
          <p:cNvPr id="1648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D371D4-7BA6-EF4F-B74E-84F833CA4995}" type="slidenum">
              <a:rPr lang="en-US"/>
              <a:pPr/>
              <a:t>256</a:t>
            </a:fld>
            <a:endParaRPr lang="en-US"/>
          </a:p>
        </p:txBody>
      </p:sp>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557E41-4BE8-2540-87E2-FBC69D15B057}" type="slidenum">
              <a:rPr lang="en-US"/>
              <a:pPr/>
              <a:t>257</a:t>
            </a:fld>
            <a:endParaRPr lang="en-US"/>
          </a:p>
        </p:txBody>
      </p:sp>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CA91C9-EF87-FC46-8207-C2723DF96E5B}" type="slidenum">
              <a:rPr lang="en-US"/>
              <a:pPr/>
              <a:t>258</a:t>
            </a:fld>
            <a:endParaRPr lang="en-US"/>
          </a:p>
        </p:txBody>
      </p:sp>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23282C-44E1-8348-AE2E-5F8308051251}" type="slidenum">
              <a:rPr lang="en-US"/>
              <a:pPr/>
              <a:t>259</a:t>
            </a:fld>
            <a:endParaRPr lang="en-US"/>
          </a:p>
        </p:txBody>
      </p:sp>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958AFE56-5C28-4123-8E2E-6AE7BC8F3A14}" type="datetimeFigureOut">
              <a:rPr lang="en-CA" smtClean="0"/>
              <a:t>13/12/2012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58AFE56-5C28-4123-8E2E-6AE7BC8F3A14}" type="datetimeFigureOut">
              <a:rPr lang="en-CA" smtClean="0"/>
              <a:t>13/12/2012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8AFE56-5C28-4123-8E2E-6AE7BC8F3A14}" type="datetimeFigureOut">
              <a:rPr lang="en-CA" smtClean="0"/>
              <a:t>13/12/2012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958AFE56-5C28-4123-8E2E-6AE7BC8F3A14}" type="datetimeFigureOut">
              <a:rPr lang="en-CA" smtClean="0"/>
              <a:t>13/12/2012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958AFE56-5C28-4123-8E2E-6AE7BC8F3A14}" type="datetimeFigureOut">
              <a:rPr lang="en-CA" smtClean="0"/>
              <a:t>13/12/2012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958AFE56-5C28-4123-8E2E-6AE7BC8F3A14}" type="datetimeFigureOut">
              <a:rPr lang="en-CA" smtClean="0"/>
              <a:t>13/12/2012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8AFE56-5C28-4123-8E2E-6AE7BC8F3A14}" type="datetimeFigureOut">
              <a:rPr lang="en-CA" smtClean="0"/>
              <a:t>13/12/2012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AFE56-5C28-4123-8E2E-6AE7BC8F3A14}" type="datetimeFigureOut">
              <a:rPr lang="en-CA" smtClean="0"/>
              <a:t>13/12/2012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AFE56-5C28-4123-8E2E-6AE7BC8F3A14}" type="datetimeFigureOut">
              <a:rPr lang="en-CA" smtClean="0"/>
              <a:t>13/12/2012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58AFE56-5C28-4123-8E2E-6AE7BC8F3A14}" type="datetimeFigureOut">
              <a:rPr lang="en-CA" smtClean="0"/>
              <a:t>13/12/2012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58AFE56-5C28-4123-8E2E-6AE7BC8F3A14}" type="datetimeFigureOut">
              <a:rPr lang="en-CA" smtClean="0"/>
              <a:t>13/12/2012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C79D534-C846-454D-A75A-15FD085FCCAC}" type="slidenum">
              <a:rPr lang="en-CA" smtClean="0"/>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 y="76200"/>
            <a:ext cx="8991600" cy="6858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228600" y="914400"/>
            <a:ext cx="87630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228600" y="3581400"/>
            <a:ext cx="87630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a:solidFill>
                  <a:srgbClr val="333399"/>
                </a:solidFill>
              </a:rPr>
              <a:t>McGraw-Hill Ryerson Ltd. 2008</a:t>
            </a:r>
            <a:endParaRPr lang="en-US" sz="1400">
              <a:solidFill>
                <a:srgbClr val="000000"/>
              </a:solidFill>
              <a:latin typeface="Times" charset="0"/>
            </a:endParaRPr>
          </a:p>
        </p:txBody>
      </p:sp>
      <p:sp>
        <p:nvSpPr>
          <p:cNvPr id="7" name="Slide Number Placeholder 6"/>
          <p:cNvSpPr>
            <a:spLocks noGrp="1"/>
          </p:cNvSpPr>
          <p:nvPr>
            <p:ph type="sldNum" sz="quarter" idx="12"/>
          </p:nvPr>
        </p:nvSpPr>
        <p:spPr/>
        <p:txBody>
          <a:bodyPr/>
          <a:lstStyle>
            <a:lvl1pPr>
              <a:defRPr/>
            </a:lvl1pPr>
          </a:lstStyle>
          <a:p>
            <a:fld id="{389F2CC7-5CFE-1347-A48F-26C5BEA870F8}" type="slidenum">
              <a:rPr lang="en-US">
                <a:solidFill>
                  <a:srgbClr val="333399"/>
                </a:solidFill>
              </a:rPr>
              <a:pPr/>
              <a:t>‹#›</a:t>
            </a:fld>
            <a:endParaRPr lang="en-US">
              <a:solidFill>
                <a:srgbClr val="333399"/>
              </a:solidFill>
            </a:endParaRPr>
          </a:p>
        </p:txBody>
      </p:sp>
    </p:spTree>
    <p:extLst>
      <p:ext uri="{BB962C8B-B14F-4D97-AF65-F5344CB8AC3E}">
        <p14:creationId xmlns="" xmlns:p14="http://schemas.microsoft.com/office/powerpoint/2010/main" val="1219736794"/>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 y="76200"/>
            <a:ext cx="8991600" cy="6858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228600" y="914400"/>
            <a:ext cx="43053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86300" y="914400"/>
            <a:ext cx="43053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a:solidFill>
                  <a:srgbClr val="333399"/>
                </a:solidFill>
              </a:rPr>
              <a:t>McGraw-Hill Ryerson Ltd. 2008</a:t>
            </a:r>
            <a:endParaRPr lang="en-US" sz="1400">
              <a:solidFill>
                <a:srgbClr val="000000"/>
              </a:solidFill>
              <a:latin typeface="Times" charset="0"/>
            </a:endParaRPr>
          </a:p>
        </p:txBody>
      </p:sp>
      <p:sp>
        <p:nvSpPr>
          <p:cNvPr id="7" name="Slide Number Placeholder 6"/>
          <p:cNvSpPr>
            <a:spLocks noGrp="1"/>
          </p:cNvSpPr>
          <p:nvPr>
            <p:ph type="sldNum" sz="quarter" idx="12"/>
          </p:nvPr>
        </p:nvSpPr>
        <p:spPr/>
        <p:txBody>
          <a:bodyPr/>
          <a:lstStyle>
            <a:lvl1pPr>
              <a:defRPr/>
            </a:lvl1pPr>
          </a:lstStyle>
          <a:p>
            <a:fld id="{FBEB5CE4-5020-D348-A751-387938110BD2}" type="slidenum">
              <a:rPr lang="en-US">
                <a:solidFill>
                  <a:srgbClr val="333399"/>
                </a:solidFill>
              </a:rPr>
              <a:pPr/>
              <a:t>‹#›</a:t>
            </a:fld>
            <a:endParaRPr lang="en-US">
              <a:solidFill>
                <a:srgbClr val="333399"/>
              </a:solidFill>
            </a:endParaRPr>
          </a:p>
        </p:txBody>
      </p:sp>
    </p:spTree>
    <p:extLst>
      <p:ext uri="{BB962C8B-B14F-4D97-AF65-F5344CB8AC3E}">
        <p14:creationId xmlns="" xmlns:p14="http://schemas.microsoft.com/office/powerpoint/2010/main" val="326440241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10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447800"/>
            <a:ext cx="3810000" cy="464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447800"/>
            <a:ext cx="3810000" cy="464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3C4446C-93BE-40C3-9C98-06B405CE35ED}" type="slidenum">
              <a:rPr lang="en-US"/>
              <a:pPr>
                <a:defRPr/>
              </a:pPr>
              <a:t>‹#›</a:t>
            </a:fld>
            <a:endParaRPr lang="en-US"/>
          </a:p>
        </p:txBody>
      </p:sp>
    </p:spTree>
    <p:extLst>
      <p:ext uri="{BB962C8B-B14F-4D97-AF65-F5344CB8AC3E}">
        <p14:creationId xmlns:p14="http://schemas.microsoft.com/office/powerpoint/2010/main" xmlns="" val="3235398002"/>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8AFE56-5C28-4123-8E2E-6AE7BC8F3A14}" type="datetimeFigureOut">
              <a:rPr lang="en-CA" smtClean="0"/>
              <a:t>13/12/2012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79D534-C846-454D-A75A-15FD085FCCAC}"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6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package" Target="../embeddings/Microsoft_Office_Excel_Worksheet1.xlsx"/><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images.google.ca/imgres?imgurl=http://prozac.sleeping-tablets.com/images/prozac.jpg&amp;imgrefurl=http://prozac.sleeping-tablets.com/&amp;h=225&amp;w=250&amp;sz=10&amp;hl=en&amp;start=3&amp;tbnid=u1r6p8Wo-yB8dM:&amp;tbnh=100&amp;tbnw=111&amp;prev=/images?q=prozac&amp;gbv=2&amp;svnum=10&amp;hl=en" TargetMode="Externa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1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15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15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15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16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3" Type="http://schemas.openxmlformats.org/officeDocument/2006/relationships/hyperlink" Target="http://www.youtube.com/watch?v=6vsYCSmBcM0"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20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80.xml"/><Relationship Id="rId1" Type="http://schemas.openxmlformats.org/officeDocument/2006/relationships/slideLayout" Target="../slideLayouts/slideLayout6.xml"/></Relationships>
</file>

<file path=ppt/slides/_rels/slide255.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82.xml"/><Relationship Id="rId1" Type="http://schemas.openxmlformats.org/officeDocument/2006/relationships/slideLayout" Target="../slideLayouts/slideLayout14.xml"/></Relationships>
</file>

<file path=ppt/slides/_rels/slide257.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CA" dirty="0" smtClean="0"/>
              <a:t>Sensation and Perception</a:t>
            </a:r>
            <a:endParaRPr lang="en-CA" dirty="0"/>
          </a:p>
        </p:txBody>
      </p:sp>
      <p:sp>
        <p:nvSpPr>
          <p:cNvPr id="7" name="Subtitle 6"/>
          <p:cNvSpPr>
            <a:spLocks noGrp="1"/>
          </p:cNvSpPr>
          <p:nvPr>
            <p:ph type="subTitle" idx="1"/>
          </p:nvPr>
        </p:nvSpPr>
        <p:spPr/>
        <p:txBody>
          <a:bodyPr/>
          <a:lstStyle/>
          <a:p>
            <a:endParaRPr lang="en-CA"/>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1</a:t>
            </a:fld>
            <a:endParaRPr lang="en-US">
              <a:solidFill>
                <a:srgbClr val="333399"/>
              </a:solidFill>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noFill/>
        </p:spPr>
        <p:txBody>
          <a:bodyPr/>
          <a:lstStyle/>
          <a:p>
            <a:pPr eaLnBrk="1" hangingPunct="1"/>
            <a:r>
              <a:rPr lang="en-US"/>
              <a:t>Sensation &amp; Perception</a:t>
            </a:r>
          </a:p>
        </p:txBody>
      </p:sp>
      <p:sp>
        <p:nvSpPr>
          <p:cNvPr id="23555" name="Rectangle 3"/>
          <p:cNvSpPr>
            <a:spLocks noGrp="1" noChangeArrowheads="1"/>
          </p:cNvSpPr>
          <p:nvPr>
            <p:ph idx="1"/>
          </p:nvPr>
        </p:nvSpPr>
        <p:spPr/>
        <p:txBody>
          <a:bodyPr>
            <a:normAutofit/>
          </a:bodyPr>
          <a:lstStyle/>
          <a:p>
            <a:pPr eaLnBrk="1" hangingPunct="1"/>
            <a:r>
              <a:rPr lang="en-US" sz="2400" dirty="0"/>
              <a:t>Information comes in through our senses</a:t>
            </a:r>
          </a:p>
          <a:p>
            <a:pPr eaLnBrk="1" hangingPunct="1"/>
            <a:r>
              <a:rPr lang="en-US" sz="2400" dirty="0"/>
              <a:t>Our brains interpret this information</a:t>
            </a:r>
          </a:p>
          <a:p>
            <a:pPr lvl="1" eaLnBrk="1" hangingPunct="1"/>
            <a:r>
              <a:rPr lang="en-US" sz="2400" dirty="0"/>
              <a:t>You LOOK with your eyes - You SEE with your </a:t>
            </a:r>
            <a:r>
              <a:rPr lang="en-US" sz="2400" dirty="0" smtClean="0"/>
              <a:t>brain</a:t>
            </a:r>
          </a:p>
          <a:p>
            <a:pPr lvl="2"/>
            <a:r>
              <a:rPr lang="en-US" sz="2000" dirty="0" smtClean="0"/>
              <a:t>Contribution of context (e.g. in class… |3 can be read as B or 13)</a:t>
            </a:r>
            <a:endParaRPr lang="en-US" sz="2000" dirty="0"/>
          </a:p>
          <a:p>
            <a:pPr eaLnBrk="1" hangingPunct="1"/>
            <a:r>
              <a:rPr lang="en-US" sz="2400" b="1" dirty="0"/>
              <a:t>Sensation</a:t>
            </a:r>
          </a:p>
          <a:p>
            <a:pPr lvl="1" eaLnBrk="1" hangingPunct="1"/>
            <a:r>
              <a:rPr lang="en-US" sz="2400" dirty="0"/>
              <a:t>Stimulus-detection process</a:t>
            </a:r>
          </a:p>
          <a:p>
            <a:pPr lvl="1" eaLnBrk="1" hangingPunct="1"/>
            <a:r>
              <a:rPr lang="en-US" sz="2400" dirty="0"/>
              <a:t>Organs translate stimuli into nerve impulses</a:t>
            </a:r>
          </a:p>
          <a:p>
            <a:pPr eaLnBrk="1" hangingPunct="1"/>
            <a:r>
              <a:rPr lang="en-US" sz="2400" b="1" dirty="0"/>
              <a:t>Perception</a:t>
            </a:r>
          </a:p>
          <a:p>
            <a:pPr lvl="1" eaLnBrk="1" hangingPunct="1"/>
            <a:r>
              <a:rPr lang="en-US" sz="2400" dirty="0"/>
              <a:t>Organizing &amp; giving meaning to input</a:t>
            </a:r>
          </a:p>
        </p:txBody>
      </p:sp>
    </p:spTree>
    <p:extLst>
      <p:ext uri="{BB962C8B-B14F-4D97-AF65-F5344CB8AC3E}">
        <p14:creationId xmlns="" xmlns:p14="http://schemas.microsoft.com/office/powerpoint/2010/main" val="42207023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fade">
                                      <p:cBhvr>
                                        <p:cTn id="7" dur="500"/>
                                        <p:tgtEl>
                                          <p:spTgt spid="235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fade">
                                      <p:cBhvr>
                                        <p:cTn id="12" dur="500"/>
                                        <p:tgtEl>
                                          <p:spTgt spid="2355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animEffect transition="in" filter="fade">
                                      <p:cBhvr>
                                        <p:cTn id="15" dur="500"/>
                                        <p:tgtEl>
                                          <p:spTgt spid="2355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555">
                                            <p:txEl>
                                              <p:pRg st="3" end="3"/>
                                            </p:txEl>
                                          </p:spTgt>
                                        </p:tgtEl>
                                        <p:attrNameLst>
                                          <p:attrName>style.visibility</p:attrName>
                                        </p:attrNameLst>
                                      </p:cBhvr>
                                      <p:to>
                                        <p:strVal val="visible"/>
                                      </p:to>
                                    </p:set>
                                    <p:animEffect transition="in" filter="fade">
                                      <p:cBhvr>
                                        <p:cTn id="18" dur="500"/>
                                        <p:tgtEl>
                                          <p:spTgt spid="2355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animEffect transition="in" filter="fade">
                                      <p:cBhvr>
                                        <p:cTn id="23" dur="500"/>
                                        <p:tgtEl>
                                          <p:spTgt spid="23555">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555">
                                            <p:txEl>
                                              <p:pRg st="5" end="5"/>
                                            </p:txEl>
                                          </p:spTgt>
                                        </p:tgtEl>
                                        <p:attrNameLst>
                                          <p:attrName>style.visibility</p:attrName>
                                        </p:attrNameLst>
                                      </p:cBhvr>
                                      <p:to>
                                        <p:strVal val="visible"/>
                                      </p:to>
                                    </p:set>
                                    <p:animEffect transition="in" filter="fade">
                                      <p:cBhvr>
                                        <p:cTn id="26" dur="500"/>
                                        <p:tgtEl>
                                          <p:spTgt spid="23555">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3555">
                                            <p:txEl>
                                              <p:pRg st="6" end="6"/>
                                            </p:txEl>
                                          </p:spTgt>
                                        </p:tgtEl>
                                        <p:attrNameLst>
                                          <p:attrName>style.visibility</p:attrName>
                                        </p:attrNameLst>
                                      </p:cBhvr>
                                      <p:to>
                                        <p:strVal val="visible"/>
                                      </p:to>
                                    </p:set>
                                    <p:animEffect transition="in" filter="fade">
                                      <p:cBhvr>
                                        <p:cTn id="29" dur="500"/>
                                        <p:tgtEl>
                                          <p:spTgt spid="23555">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3555">
                                            <p:txEl>
                                              <p:pRg st="7" end="7"/>
                                            </p:txEl>
                                          </p:spTgt>
                                        </p:tgtEl>
                                        <p:attrNameLst>
                                          <p:attrName>style.visibility</p:attrName>
                                        </p:attrNameLst>
                                      </p:cBhvr>
                                      <p:to>
                                        <p:strVal val="visible"/>
                                      </p:to>
                                    </p:set>
                                    <p:animEffect transition="in" filter="fade">
                                      <p:cBhvr>
                                        <p:cTn id="34" dur="500"/>
                                        <p:tgtEl>
                                          <p:spTgt spid="23555">
                                            <p:txEl>
                                              <p:pRg st="7" end="7"/>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555">
                                            <p:txEl>
                                              <p:pRg st="8" end="8"/>
                                            </p:txEl>
                                          </p:spTgt>
                                        </p:tgtEl>
                                        <p:attrNameLst>
                                          <p:attrName>style.visibility</p:attrName>
                                        </p:attrNameLst>
                                      </p:cBhvr>
                                      <p:to>
                                        <p:strVal val="visible"/>
                                      </p:to>
                                    </p:set>
                                    <p:animEffect transition="in" filter="fade">
                                      <p:cBhvr>
                                        <p:cTn id="37" dur="500"/>
                                        <p:tgtEl>
                                          <p:spTgt spid="2355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6"/>
          <p:cNvSpPr>
            <a:spLocks noGrp="1" noChangeArrowheads="1"/>
          </p:cNvSpPr>
          <p:nvPr>
            <p:ph type="title"/>
          </p:nvPr>
        </p:nvSpPr>
        <p:spPr>
          <a:noFill/>
        </p:spPr>
        <p:txBody>
          <a:bodyPr>
            <a:normAutofit/>
          </a:bodyPr>
          <a:lstStyle/>
          <a:p>
            <a:pPr eaLnBrk="1" hangingPunct="1"/>
            <a:r>
              <a:rPr lang="en-US" dirty="0"/>
              <a:t>Sensory and Perceptual Processes</a:t>
            </a:r>
          </a:p>
        </p:txBody>
      </p:sp>
      <p:sp>
        <p:nvSpPr>
          <p:cNvPr id="5" name="Content Placeholder 4"/>
          <p:cNvSpPr>
            <a:spLocks noGrp="1"/>
          </p:cNvSpPr>
          <p:nvPr>
            <p:ph idx="1"/>
          </p:nvPr>
        </p:nvSpPr>
        <p:spPr>
          <a:xfrm>
            <a:off x="457200" y="1340768"/>
            <a:ext cx="8229600" cy="5328592"/>
          </a:xfrm>
        </p:spPr>
        <p:txBody>
          <a:bodyPr>
            <a:normAutofit fontScale="77500" lnSpcReduction="20000"/>
          </a:bodyPr>
          <a:lstStyle/>
          <a:p>
            <a:r>
              <a:rPr lang="en-CA" dirty="0" smtClean="0"/>
              <a:t> receives and translate physical energies into nerve impulses by which the brain receives, organizes, and confers meaning on them (constructs a perceptual experience) </a:t>
            </a:r>
          </a:p>
          <a:p>
            <a:pPr>
              <a:buNone/>
            </a:pPr>
            <a:endParaRPr lang="en-CA" dirty="0" smtClean="0"/>
          </a:p>
          <a:p>
            <a:r>
              <a:rPr lang="en-CA" dirty="0" smtClean="0"/>
              <a:t>Process from Sensation to Perception </a:t>
            </a:r>
          </a:p>
          <a:p>
            <a:pPr lvl="1">
              <a:buFont typeface="Arial" pitchFamily="34" charset="0"/>
              <a:buChar char="•"/>
            </a:pPr>
            <a:r>
              <a:rPr lang="en-CA" dirty="0" smtClean="0"/>
              <a:t>stimulus is received by sensory receptors</a:t>
            </a:r>
          </a:p>
          <a:p>
            <a:pPr lvl="1">
              <a:buFont typeface="Arial" pitchFamily="34" charset="0"/>
              <a:buChar char="•"/>
            </a:pPr>
            <a:r>
              <a:rPr lang="en-CA" dirty="0" smtClean="0"/>
              <a:t>Receptors translate stimulus properties into nerve impulses (transduction)</a:t>
            </a:r>
          </a:p>
          <a:p>
            <a:pPr lvl="1">
              <a:buFont typeface="Arial" pitchFamily="34" charset="0"/>
              <a:buChar char="•"/>
            </a:pPr>
            <a:r>
              <a:rPr lang="en-CA" dirty="0" smtClean="0"/>
              <a:t>Feature detectors analyze stimulus features</a:t>
            </a:r>
          </a:p>
          <a:p>
            <a:pPr lvl="1">
              <a:buFont typeface="Arial" pitchFamily="34" charset="0"/>
              <a:buChar char="•"/>
            </a:pPr>
            <a:r>
              <a:rPr lang="en-CA" dirty="0" smtClean="0"/>
              <a:t>Stimulus features are reconstructed into neural representation</a:t>
            </a:r>
          </a:p>
          <a:p>
            <a:pPr lvl="1">
              <a:buFont typeface="Arial" pitchFamily="34" charset="0"/>
              <a:buChar char="•"/>
            </a:pPr>
            <a:r>
              <a:rPr lang="en-CA" dirty="0" smtClean="0"/>
              <a:t>Neural representation is compared with previously stored information in the  brain</a:t>
            </a:r>
          </a:p>
          <a:p>
            <a:pPr lvl="1">
              <a:buFont typeface="Arial" pitchFamily="34" charset="0"/>
              <a:buChar char="•"/>
            </a:pPr>
            <a:r>
              <a:rPr lang="en-CA" dirty="0" smtClean="0"/>
              <a:t>Matching process results in recognition and interpretation of stimuli</a:t>
            </a:r>
          </a:p>
          <a:p>
            <a:endParaRPr lang="en-CA" dirty="0"/>
          </a:p>
        </p:txBody>
      </p:sp>
    </p:spTree>
    <p:extLst>
      <p:ext uri="{BB962C8B-B14F-4D97-AF65-F5344CB8AC3E}">
        <p14:creationId xmlns="" xmlns:p14="http://schemas.microsoft.com/office/powerpoint/2010/main" val="1482837889"/>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CA" dirty="0" smtClean="0"/>
              <a:t>The </a:t>
            </a:r>
            <a:r>
              <a:rPr lang="en-CA" dirty="0" err="1" smtClean="0"/>
              <a:t>Stroop</a:t>
            </a:r>
            <a:r>
              <a:rPr lang="en-CA" dirty="0" smtClean="0"/>
              <a:t> Effect</a:t>
            </a:r>
            <a:endParaRPr lang="en-CA" dirty="0"/>
          </a:p>
        </p:txBody>
      </p:sp>
      <p:sp>
        <p:nvSpPr>
          <p:cNvPr id="9" name="Content Placeholder 8"/>
          <p:cNvSpPr>
            <a:spLocks noGrp="1"/>
          </p:cNvSpPr>
          <p:nvPr>
            <p:ph idx="1"/>
          </p:nvPr>
        </p:nvSpPr>
        <p:spPr>
          <a:xfrm>
            <a:off x="457200" y="1600200"/>
            <a:ext cx="6275040" cy="4525963"/>
          </a:xfrm>
        </p:spPr>
        <p:txBody>
          <a:bodyPr/>
          <a:lstStyle/>
          <a:p>
            <a:r>
              <a:rPr lang="en-CA" dirty="0" smtClean="0"/>
              <a:t>Looking at the word “colour” and the colour of the word. </a:t>
            </a:r>
          </a:p>
          <a:p>
            <a:pPr lvl="1"/>
            <a:r>
              <a:rPr lang="en-CA" dirty="0"/>
              <a:t> </a:t>
            </a:r>
            <a:r>
              <a:rPr lang="en-CA" dirty="0" smtClean="0"/>
              <a:t>e.g. the word “yellow” is written in red. Although the eyes will see the colour red, the brain will process it as a word and read it as “yellow”</a:t>
            </a:r>
            <a:endParaRPr lang="en-CA" dirty="0"/>
          </a:p>
        </p:txBody>
      </p:sp>
      <p:sp>
        <p:nvSpPr>
          <p:cNvPr id="6" name="Footer Placeholder 5"/>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7" name="Slide Number Placeholder 6"/>
          <p:cNvSpPr>
            <a:spLocks noGrp="1"/>
          </p:cNvSpPr>
          <p:nvPr>
            <p:ph type="sldNum" sz="quarter" idx="12"/>
          </p:nvPr>
        </p:nvSpPr>
        <p:spPr/>
        <p:txBody>
          <a:bodyPr/>
          <a:lstStyle/>
          <a:p>
            <a:fld id="{48FFB562-2396-5248-BBEE-00E7CFB91B91}" type="slidenum">
              <a:rPr lang="en-US" smtClean="0">
                <a:solidFill>
                  <a:srgbClr val="333399"/>
                </a:solidFill>
              </a:rPr>
              <a:pPr/>
              <a:t>4</a:t>
            </a:fld>
            <a:endParaRPr lang="en-US">
              <a:solidFill>
                <a:srgbClr val="333399"/>
              </a:solidFill>
            </a:endParaRPr>
          </a:p>
        </p:txBody>
      </p:sp>
      <p:pic>
        <p:nvPicPr>
          <p:cNvPr id="10242" name="Picture 2" descr="https://encrypted-tbn1.gstatic.com/images?q=tbn:ANd9GcSAZdAEdRiD-FqPbbTeBzURKvqxSQEBdl_nKgiz36oKycYJsDjDPA"/>
          <p:cNvPicPr>
            <a:picLocks noChangeAspect="1" noChangeArrowheads="1"/>
          </p:cNvPicPr>
          <p:nvPr/>
        </p:nvPicPr>
        <p:blipFill>
          <a:blip r:embed="rId2" cstate="print">
            <a:extLst>
              <a:ext uri="{28A0092B-C50C-407E-A947-70E740481C1C}">
                <a14:useLocalDpi xmlns="" xmlns:a14="http://schemas.microsoft.com/office/drawing/2010/main" val="0"/>
              </a:ext>
            </a:extLst>
          </a:blip>
          <a:srcRect l="63393" r="7557"/>
          <a:stretch>
            <a:fillRect/>
          </a:stretch>
        </p:blipFill>
        <p:spPr bwMode="auto">
          <a:xfrm>
            <a:off x="6804248" y="1268760"/>
            <a:ext cx="2074035" cy="44446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36240437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noFill/>
        </p:spPr>
        <p:txBody>
          <a:bodyPr/>
          <a:lstStyle/>
          <a:p>
            <a:pPr eaLnBrk="1" hangingPunct="1"/>
            <a:r>
              <a:rPr lang="en-US" dirty="0"/>
              <a:t>Absolute Threshold</a:t>
            </a:r>
          </a:p>
        </p:txBody>
      </p:sp>
      <p:sp>
        <p:nvSpPr>
          <p:cNvPr id="7" name="Content Placeholder 6"/>
          <p:cNvSpPr>
            <a:spLocks noGrp="1"/>
          </p:cNvSpPr>
          <p:nvPr>
            <p:ph idx="1"/>
          </p:nvPr>
        </p:nvSpPr>
        <p:spPr>
          <a:xfrm>
            <a:off x="683568" y="1772816"/>
            <a:ext cx="7560840" cy="4525963"/>
          </a:xfrm>
        </p:spPr>
        <p:txBody>
          <a:bodyPr/>
          <a:lstStyle/>
          <a:p>
            <a:r>
              <a:rPr lang="en-US" dirty="0" smtClean="0"/>
              <a:t>Intensity at which a stimulus can be detected 50% of time</a:t>
            </a:r>
          </a:p>
          <a:p>
            <a:pPr lvl="1"/>
            <a:r>
              <a:rPr lang="en-US" dirty="0" smtClean="0"/>
              <a:t>Lower the absolute threshold - Higher the sensitivity</a:t>
            </a:r>
          </a:p>
          <a:p>
            <a:pPr lvl="1"/>
            <a:r>
              <a:rPr lang="en-US" dirty="0" smtClean="0"/>
              <a:t>E.g. Vision, hearing, taste, smell, touch</a:t>
            </a:r>
          </a:p>
          <a:p>
            <a:endParaRPr lang="en-CA" dirty="0"/>
          </a:p>
        </p:txBody>
      </p:sp>
    </p:spTree>
    <p:extLst>
      <p:ext uri="{BB962C8B-B14F-4D97-AF65-F5344CB8AC3E}">
        <p14:creationId xmlns="" xmlns:p14="http://schemas.microsoft.com/office/powerpoint/2010/main" val="29344128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noFill/>
        </p:spPr>
        <p:txBody>
          <a:bodyPr/>
          <a:lstStyle/>
          <a:p>
            <a:pPr eaLnBrk="1" hangingPunct="1"/>
            <a:r>
              <a:rPr lang="en-US" dirty="0"/>
              <a:t>Absolute Threshold</a:t>
            </a:r>
          </a:p>
        </p:txBody>
      </p:sp>
      <p:sp>
        <p:nvSpPr>
          <p:cNvPr id="2" name="Content Placeholder 1"/>
          <p:cNvSpPr>
            <a:spLocks noGrp="1"/>
          </p:cNvSpPr>
          <p:nvPr>
            <p:ph idx="1"/>
          </p:nvPr>
        </p:nvSpPr>
        <p:spPr/>
        <p:txBody>
          <a:bodyPr>
            <a:normAutofit lnSpcReduction="10000"/>
          </a:bodyPr>
          <a:lstStyle/>
          <a:p>
            <a:r>
              <a:rPr lang="en-CA" dirty="0" smtClean="0"/>
              <a:t>A key distinction here is that absolute threshold measures the level that we can actually report sensing a stimuli. </a:t>
            </a:r>
          </a:p>
          <a:p>
            <a:r>
              <a:rPr lang="en-CA" dirty="0" smtClean="0"/>
              <a:t>We therefore have to consciously be aware of the stimuli to successfully report it.</a:t>
            </a:r>
          </a:p>
          <a:p>
            <a:r>
              <a:rPr lang="en-CA" dirty="0" smtClean="0"/>
              <a:t>What about stimuli that is just below our conscious awareness or our absolute threshold? </a:t>
            </a:r>
          </a:p>
          <a:p>
            <a:r>
              <a:rPr lang="en-CA" dirty="0" smtClean="0"/>
              <a:t>Is it still processed?</a:t>
            </a:r>
          </a:p>
          <a:p>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6</a:t>
            </a:fld>
            <a:endParaRPr lang="en-US" dirty="0">
              <a:solidFill>
                <a:srgbClr val="333399"/>
              </a:solidFill>
            </a:endParaRPr>
          </a:p>
        </p:txBody>
      </p:sp>
    </p:spTree>
    <p:extLst>
      <p:ext uri="{BB962C8B-B14F-4D97-AF65-F5344CB8AC3E}">
        <p14:creationId xmlns="" xmlns:p14="http://schemas.microsoft.com/office/powerpoint/2010/main" val="6943314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Subliminal Perception</a:t>
            </a:r>
            <a:endParaRPr lang="en-CA" dirty="0"/>
          </a:p>
        </p:txBody>
      </p:sp>
      <p:sp>
        <p:nvSpPr>
          <p:cNvPr id="2" name="Content Placeholder 1"/>
          <p:cNvSpPr>
            <a:spLocks noGrp="1"/>
          </p:cNvSpPr>
          <p:nvPr>
            <p:ph idx="1"/>
          </p:nvPr>
        </p:nvSpPr>
        <p:spPr/>
        <p:txBody>
          <a:bodyPr/>
          <a:lstStyle/>
          <a:p>
            <a:r>
              <a:rPr lang="en-CA" b="1" dirty="0" smtClean="0"/>
              <a:t>Subliminal stimulus </a:t>
            </a:r>
            <a:r>
              <a:rPr lang="en-CA" dirty="0" smtClean="0"/>
              <a:t>– a stimulus that is so weak or brief that, although it is received by the senses, it cannot be perceived consciously. </a:t>
            </a:r>
          </a:p>
          <a:p>
            <a:r>
              <a:rPr lang="en-CA" dirty="0" smtClean="0"/>
              <a:t>The stimulus is well below the absolute threshold.</a:t>
            </a:r>
          </a:p>
          <a:p>
            <a:endParaRPr lang="en-CA" dirty="0"/>
          </a:p>
          <a:p>
            <a:r>
              <a:rPr lang="en-CA" dirty="0" smtClean="0"/>
              <a:t>What areas of our life are thought to use subliminal stimulus?</a:t>
            </a:r>
          </a:p>
          <a:p>
            <a:endParaRPr lang="en-CA" dirty="0">
              <a:solidFill>
                <a:schemeClr val="bg1"/>
              </a:solidFill>
            </a:endParaRPr>
          </a:p>
          <a:p>
            <a:endParaRPr lang="en-CA" dirty="0">
              <a:solidFill>
                <a:schemeClr val="bg1"/>
              </a:solidFill>
            </a:endParaRPr>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7</a:t>
            </a:fld>
            <a:endParaRPr lang="en-US">
              <a:solidFill>
                <a:srgbClr val="333399"/>
              </a:solidFill>
            </a:endParaRPr>
          </a:p>
        </p:txBody>
      </p:sp>
    </p:spTree>
    <p:extLst>
      <p:ext uri="{BB962C8B-B14F-4D97-AF65-F5344CB8AC3E}">
        <p14:creationId xmlns="" xmlns:p14="http://schemas.microsoft.com/office/powerpoint/2010/main" val="38260453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23528" y="207963"/>
            <a:ext cx="8229600" cy="1219200"/>
          </a:xfrm>
        </p:spPr>
        <p:txBody>
          <a:bodyPr/>
          <a:lstStyle/>
          <a:p>
            <a:r>
              <a:rPr lang="en-CA" dirty="0" smtClean="0"/>
              <a:t>Subliminal Messages</a:t>
            </a:r>
            <a:endParaRPr lang="en-CA" dirty="0"/>
          </a:p>
        </p:txBody>
      </p:sp>
      <p:sp>
        <p:nvSpPr>
          <p:cNvPr id="2" name="Content Placeholder 1"/>
          <p:cNvSpPr>
            <a:spLocks noGrp="1"/>
          </p:cNvSpPr>
          <p:nvPr>
            <p:ph idx="1"/>
          </p:nvPr>
        </p:nvSpPr>
        <p:spPr>
          <a:xfrm>
            <a:off x="457200" y="1524000"/>
            <a:ext cx="4834880" cy="4572000"/>
          </a:xfrm>
        </p:spPr>
        <p:txBody>
          <a:bodyPr>
            <a:normAutofit lnSpcReduction="10000"/>
          </a:bodyPr>
          <a:lstStyle/>
          <a:p>
            <a:r>
              <a:rPr lang="en-CA" dirty="0" smtClean="0"/>
              <a:t>Late 1950’s James </a:t>
            </a:r>
            <a:r>
              <a:rPr lang="en-CA" dirty="0" err="1" smtClean="0"/>
              <a:t>Vicary</a:t>
            </a:r>
            <a:r>
              <a:rPr lang="en-CA" dirty="0" smtClean="0"/>
              <a:t> (P.R. executive), arranged to have subliminal messages flashed on a theatre screen during a movie. </a:t>
            </a:r>
          </a:p>
          <a:p>
            <a:r>
              <a:rPr lang="en-CA" dirty="0" smtClean="0"/>
              <a:t>Messages said:</a:t>
            </a:r>
          </a:p>
          <a:p>
            <a:r>
              <a:rPr lang="en-CA" dirty="0" smtClean="0"/>
              <a:t>“Drink Coca-Cola”</a:t>
            </a:r>
          </a:p>
          <a:p>
            <a:r>
              <a:rPr lang="en-CA" dirty="0" smtClean="0"/>
              <a:t>“Eat Popcorn”</a:t>
            </a:r>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8</a:t>
            </a:fld>
            <a:endParaRPr lang="en-US">
              <a:solidFill>
                <a:srgbClr val="333399"/>
              </a:solidFill>
            </a:endParaRPr>
          </a:p>
        </p:txBody>
      </p:sp>
      <p:pic>
        <p:nvPicPr>
          <p:cNvPr id="2050" name="Picture 2" descr="https://encrypted-tbn1.gstatic.com/images?q=tbn:ANd9GcQ5nBs63uLNWlRq5fCadxigwTWxEz81dv8VTueX_35FiBq2bCZjqQ"/>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56176" y="1484784"/>
            <a:ext cx="2143125" cy="2143125"/>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https://encrypted-tbn3.gstatic.com/images?q=tbn:ANd9GcTqXxhy_bJ3O_a_vx0A7KV9VEiPMaqlwqZ6KUN3L73-cpCAiezQ"/>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156176" y="3961222"/>
            <a:ext cx="2143125" cy="197550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5931007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err="1" smtClean="0"/>
              <a:t>Vicary’s</a:t>
            </a:r>
            <a:r>
              <a:rPr lang="en-CA" dirty="0" smtClean="0"/>
              <a:t> results…</a:t>
            </a:r>
            <a:endParaRPr lang="en-CA" dirty="0"/>
          </a:p>
        </p:txBody>
      </p:sp>
      <p:sp>
        <p:nvSpPr>
          <p:cNvPr id="6" name="Content Placeholder 5"/>
          <p:cNvSpPr>
            <a:spLocks noGrp="1"/>
          </p:cNvSpPr>
          <p:nvPr>
            <p:ph sz="half" idx="1"/>
          </p:nvPr>
        </p:nvSpPr>
        <p:spPr/>
        <p:txBody>
          <a:bodyPr>
            <a:normAutofit lnSpcReduction="10000"/>
          </a:bodyPr>
          <a:lstStyle/>
          <a:p>
            <a:r>
              <a:rPr lang="en-CA" dirty="0" smtClean="0"/>
              <a:t>Increased popcorn sales by 50%</a:t>
            </a:r>
          </a:p>
          <a:p>
            <a:r>
              <a:rPr lang="en-CA" dirty="0" smtClean="0"/>
              <a:t>Increased soft-drink sales by 18%</a:t>
            </a:r>
          </a:p>
          <a:p>
            <a:r>
              <a:rPr lang="en-CA" dirty="0" smtClean="0"/>
              <a:t>Public were outraged.</a:t>
            </a:r>
          </a:p>
          <a:p>
            <a:r>
              <a:rPr lang="en-CA" dirty="0" smtClean="0"/>
              <a:t>Fear of brainwashing.</a:t>
            </a:r>
          </a:p>
          <a:p>
            <a:r>
              <a:rPr lang="en-CA" dirty="0" smtClean="0"/>
              <a:t>National Association of Broadcasters outlawed subliminal messages on American TV</a:t>
            </a:r>
            <a:endParaRPr lang="en-CA" dirty="0"/>
          </a:p>
        </p:txBody>
      </p:sp>
      <p:sp>
        <p:nvSpPr>
          <p:cNvPr id="7" name="Content Placeholder 6"/>
          <p:cNvSpPr>
            <a:spLocks noGrp="1"/>
          </p:cNvSpPr>
          <p:nvPr>
            <p:ph sz="half" idx="2"/>
          </p:nvPr>
        </p:nvSpPr>
        <p:spPr/>
        <p:txBody>
          <a:bodyPr>
            <a:normAutofit lnSpcReduction="10000"/>
          </a:bodyPr>
          <a:lstStyle/>
          <a:p>
            <a:r>
              <a:rPr lang="en-CA" dirty="0" smtClean="0"/>
              <a:t>Problem:</a:t>
            </a:r>
          </a:p>
          <a:p>
            <a:r>
              <a:rPr lang="en-CA" dirty="0" err="1" smtClean="0"/>
              <a:t>Vicary’s</a:t>
            </a:r>
            <a:r>
              <a:rPr lang="en-CA" dirty="0" smtClean="0"/>
              <a:t> results under controlled experimental conditions failed to be replicated. </a:t>
            </a:r>
          </a:p>
          <a:p>
            <a:r>
              <a:rPr lang="en-CA" dirty="0" smtClean="0"/>
              <a:t>Admitted later that his study was a hoax to revive his advertising agency.</a:t>
            </a:r>
          </a:p>
          <a:p>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9</a:t>
            </a:fld>
            <a:endParaRPr lang="en-US">
              <a:solidFill>
                <a:srgbClr val="333399"/>
              </a:solidFill>
            </a:endParaRPr>
          </a:p>
        </p:txBody>
      </p:sp>
    </p:spTree>
    <p:extLst>
      <p:ext uri="{BB962C8B-B14F-4D97-AF65-F5344CB8AC3E}">
        <p14:creationId xmlns="" xmlns:p14="http://schemas.microsoft.com/office/powerpoint/2010/main" val="1073369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CA" dirty="0" smtClean="0"/>
              <a:t>But…it sparked large amounts of research in the area</a:t>
            </a:r>
            <a:endParaRPr lang="en-CA" dirty="0"/>
          </a:p>
        </p:txBody>
      </p:sp>
      <p:sp>
        <p:nvSpPr>
          <p:cNvPr id="2" name="Content Placeholder 1"/>
          <p:cNvSpPr>
            <a:spLocks noGrp="1"/>
          </p:cNvSpPr>
          <p:nvPr>
            <p:ph sz="half" idx="1"/>
          </p:nvPr>
        </p:nvSpPr>
        <p:spPr/>
        <p:txBody>
          <a:bodyPr/>
          <a:lstStyle/>
          <a:p>
            <a:r>
              <a:rPr lang="en-CA" dirty="0" smtClean="0"/>
              <a:t>Studies were finding that subliminal messages didn’t really change consumer behaviour. </a:t>
            </a:r>
          </a:p>
          <a:p>
            <a:r>
              <a:rPr lang="en-CA" dirty="0" smtClean="0"/>
              <a:t>But research started to focus on more subtle processes, like our attitudes. </a:t>
            </a:r>
            <a:endParaRPr lang="en-CA" dirty="0"/>
          </a:p>
        </p:txBody>
      </p:sp>
      <p:sp>
        <p:nvSpPr>
          <p:cNvPr id="6" name="Content Placeholder 5"/>
          <p:cNvSpPr>
            <a:spLocks noGrp="1"/>
          </p:cNvSpPr>
          <p:nvPr>
            <p:ph sz="half" idx="2"/>
          </p:nvPr>
        </p:nvSpPr>
        <p:spPr/>
        <p:txBody>
          <a:bodyPr/>
          <a:lstStyle/>
          <a:p>
            <a:r>
              <a:rPr lang="en-CA" dirty="0" smtClean="0"/>
              <a:t>Can subliminal messages impact our attitudes towards people or things?</a:t>
            </a:r>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10</a:t>
            </a:fld>
            <a:endParaRPr lang="en-US">
              <a:solidFill>
                <a:srgbClr val="333399"/>
              </a:solidFill>
            </a:endParaRPr>
          </a:p>
        </p:txBody>
      </p:sp>
    </p:spTree>
    <p:extLst>
      <p:ext uri="{BB962C8B-B14F-4D97-AF65-F5344CB8AC3E}">
        <p14:creationId xmlns="" xmlns:p14="http://schemas.microsoft.com/office/powerpoint/2010/main" val="42044109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err="1" smtClean="0"/>
              <a:t>Krosnick</a:t>
            </a:r>
            <a:r>
              <a:rPr lang="en-CA" dirty="0" smtClean="0"/>
              <a:t> (1992)</a:t>
            </a:r>
            <a:endParaRPr lang="en-CA" dirty="0"/>
          </a:p>
        </p:txBody>
      </p:sp>
      <p:sp>
        <p:nvSpPr>
          <p:cNvPr id="2" name="Content Placeholder 1"/>
          <p:cNvSpPr>
            <a:spLocks noGrp="1"/>
          </p:cNvSpPr>
          <p:nvPr>
            <p:ph idx="1"/>
          </p:nvPr>
        </p:nvSpPr>
        <p:spPr>
          <a:xfrm>
            <a:off x="457200" y="1524000"/>
            <a:ext cx="8229600" cy="4641304"/>
          </a:xfrm>
        </p:spPr>
        <p:txBody>
          <a:bodyPr>
            <a:normAutofit fontScale="92500" lnSpcReduction="10000"/>
          </a:bodyPr>
          <a:lstStyle/>
          <a:p>
            <a:r>
              <a:rPr lang="en-CA" dirty="0" smtClean="0"/>
              <a:t>Showed participants 9 slides of a particular person.</a:t>
            </a:r>
          </a:p>
          <a:p>
            <a:r>
              <a:rPr lang="en-CA" dirty="0" smtClean="0"/>
              <a:t>Half of participants received negative subliminal messages just prior. </a:t>
            </a:r>
          </a:p>
          <a:p>
            <a:r>
              <a:rPr lang="en-CA" dirty="0" smtClean="0"/>
              <a:t>Half received positive subliminal messages just prior.</a:t>
            </a:r>
          </a:p>
          <a:p>
            <a:r>
              <a:rPr lang="en-CA" dirty="0" smtClean="0"/>
              <a:t>Results</a:t>
            </a:r>
          </a:p>
          <a:p>
            <a:pPr lvl="1"/>
            <a:r>
              <a:rPr lang="en-CA" dirty="0" smtClean="0"/>
              <a:t>Participants expressed somewhat negative attitudes towards negatively “primed” individuals, compared with their positively primed counterparts.</a:t>
            </a:r>
          </a:p>
          <a:p>
            <a:pPr lvl="1"/>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11</a:t>
            </a:fld>
            <a:endParaRPr lang="en-US">
              <a:solidFill>
                <a:srgbClr val="333399"/>
              </a:solidFill>
            </a:endParaRPr>
          </a:p>
        </p:txBody>
      </p:sp>
      <p:sp>
        <p:nvSpPr>
          <p:cNvPr id="6" name="AutoShape 2" descr="data:image/jpeg;base64,/9j/4AAQSkZJRgABAQAAAQABAAD/2wCEAAkGBg0PEBAPDQ8PDQ8PDw0NDw0MDQ8NDAwQFBAVFBQQEhIXGyYeFxkjGRISHy8gIycpLCwsFR4xNTAqNSYrLCkBCQoKDgwOGg8PGCwkHSUqLCwvLy0sKSwsLCwsKSwpKSwpKSwpKSkpLCksKSwsLCwpKSksLCwsKSksLCksKSwpKf/AABEIAMAAtQMBIgACEQEDEQH/xAAcAAABBQEBAQAAAAAAAAAAAAACAAEDBAUGBwj/xAAyEAACAQIFAwIEBQQDAAAAAAAAAQIDEQQFEiExBkFRE2EicYGRFDKhscEjUmLRB3KC/8QAGgEAAgMBAQAAAAAAAAAAAAAAAgUBAwQGAP/EACsRAAICAgIABQMDBQAAAAAAAAABAgMEERIhBRMxQVEiYXEUMoEjobHh8f/aAAwDAQACEQMRAD8A8dQ6BQSKjag0TUyKJNABl8CaBZpIrwLVFFEjfWaWDXB1eU0eDm8spXaXyO2yfDfoKcqekPaPpg5HYdGLTWXa8JRt52vv9mdujjcghpmmu2l/udlFmzwmzlCUfh/5/wCHI+Jvd2/sOM35HKGcVZKlJRvqmtCt2vy/sNLrVVW5v2F8I8pKJ5X1VW9SrUn/AHTk/pfY4nGULt9j0vG9P1ZXvHY5XOsjlFbR3OVoyFvTfZ3EeE4KMX6I4LEU2m0ynUN+tht/j5WzvyZuY4LStS4fPsOq7E+hddS1toy5EMiaZDI2IVzAYITBYZQxxggWCQMIQiQQkgooSQSPbLEgooliiOKJYoFl8ES00XaESrTiaWBp3ZnsekMaI7Zr5RD4kdzlFPb5s5bJsJw/c7nK8I0kzn8uxbHFj8unTOjyalab/wCqf6o6iKMXL6NrS/wSNmPC+Qx8G9JP8HF5c+U9hENaFyYGSHV1asg4syoqToIzMxyinUTvFfY25IhqROczMCKXKPRfXdKD2meTdQ9KRUnJK3Jw2YYPRqg+Htbk91zzAKcXseVdT5Va7a47/wAmLDyJKXCTOsxrVk1d/uPO8dhnC3hrYpNm9mDUo6ZcxdkzErU7fydRTPa7FGTXxl0QsFjsY0GBjjMS4GIBYhhCPAkyQSQ6QSQOzWojxRNBEcUTQAbL4RJaaNbL47oyoM1ss5+xkufQzxl9Rt4bEuDjZ2PRMhx8Jqnd2fD8X7bHl+v40vBvZVmXpzTb2dr/AOxNk0847XqM7avPrcfc9ow0FZW+xeiYmR5iqlJbptJcd12kbFOf1GXhVlajxXr7nCXwlCbTJRmJMaTHra1soGkV6jDbb+QFWIlzJ84NxQaKmJSasef9Z0YqMvkzr81zD0d5bxffwcD1HmUaqnZ8XOWq3KxM6Xwqmaly9jzLF0k5P6mdiadkadSS1O/kzsarNrt2OxqfsRkpdsz2Aw2AzahPJDjMQzIAYmIQiQS0PcC46ANpLFkkWQpkiYDRbFk0JGzlT3RhwZrZdO32M16+kYYr+ouqp/Uk/cv0qvxIyddpv2bNnp6l6tVLlR/cx2pRjt/A3qmek9F1dOlSdubX4t4O6p8bHM5JlkYwTN7A4qLuk07Owpwroq7v0ZyfiMlZa5xL1PYadxSmkMnc6luOvLTFIzv2KmL9RK8d/YuuJBWQtz6W63tssg9M4PqvHp029018M4917nmn4mTlOLd7v6M9W6ny1TcvEotPax5/TyR6nft7eBPiThGL2drguLpXE5DMaOlmRjWdX1NglE5LFM6HFlzimYc6PBtFJjMdjMYoRyGGY4LPFTEIQjwJOmPcC4lIHRtbJYskTIYslUWCw4pkkGa2XSW9/wC1mRBFqm2imyO1o3Y7cXs0a35XL3ib/RNVam/8kclWxLcVH3uza6YxDjJLzYyZFbdLQxomp26+x7W800UJOG7UH9Njh6XVdajWeiTd0m1yl7F2pmMlTdOO8pqz9kBlnS1SburXe7bOdpjCCbmHTRVRGTt1p/JuZb/yTT1KFeMt9tUY8HZYDMKdWKnTlqi+/g5Wj0XaN246vDX8ml09hamH1wqWUW01bi5bG9QknFtCTMrxZxcqPVe3ydN6iK9eqkirPGKLs/mjFzrO1GLsy2/xKV0eKXYtpxZWSSSAzXHqTabVv2Zw+NzmnCpJPb9hsXnUpyaTuc1m+Hkryl33KsbG2/r9zsKMX9PArdSZipvbg5XFR3NDFXKld8HSUQVcUkLMyfmPsouJGyzIrs2xYosjoEFhAskzMYcYckAJsUWA2OeNXLsnolynuVKZapMqmMsZIuUKCbuWa2HsrogoSLNWptYySb2dBXXDy30Zcr3OhyGi76+yaOfqy3+p0eSV16ckRkt+X0L8WKVrN2j1HSo1G6m+6S8JHV5V/wAi4FWTWn3vseRZhWu//TKarNGJ+G12Lb3s9kW12PjOO/50fSGH6zwVRfDVim+zaGxecwSummvK4PnJYqSd02vk2jXy3qnEU7RcnKPiX+zNd4TL1jLZirx8bl02vz2ey1s01Lng5nOsZJplXI809W1n78l7MMOhZGvyp6Y4ophVPowMvoO7k/codR4tW0o1MTiVBOxxebYxzkxvjVuyzky7JtVcGVKtW5VrMkTIGx1FaOdsk5Asgqck03Yrtl8TDc/YYFhMFhGVjDiEeBAuFAjDgSyyL7LMGWaTKkGWaTKpDXHfZfoMevVIqUgcQzPrscuzVfRBORo5bi9N15RkyluT0J2ZbOKcdMUwtanstYiV19WVyae6C9Dj3QCekWyg5vZWYrlr8I38hPC2C5oHyJnR9HYx69LOrzzHKMeexynTeDcF6luXZB9VY58J9kIrqlbk9DmG66lOXsjOzHNXK+5hVJ3HlUuRSY5rrUFpCe+92PsMrVpWJ0ynWldl0VtmG2ekDKdwBCL0YW9jsFhAsgFjDjCPAEQcWAOgiY+pPTZapsqQLNNlchnRIuU2KtwDTY8+Sj3G+9wKUuSSnKzBqQ+K3uPKJaKmmmzSwlJ1HpXLWxt4LLJ2XqQlt3Suc1RrNWlF2a7o28D1LXjs/iXkx3xnr6Rth3VL9/r/AGNn8DTX5ou3yaCpZNCT1y+GC3e1r+xVfWtRLaMW/Elcx8d1JiK+0pWXiOyMcKb5fb+TdZlUL/R1mFxUHLTD8kfhVvCOa6or/wBRxRbymropynLxtc5zHYp1Jyl7h49OrW/gzZmQvJXyyK5G2PJkdxmkImwqs7RZUTJ6r2K5ZFdGax9iEE4ghookmhxmOMQQxhCHPAECCQI6CPImgyaDK8WTQYDRtqkXaLCqvgioyCrvYp12N1P+mKrH4ojVR5S/L9QKkiUVz12BTnbYv0s0aWnTFrw4/wAmZPyPGZMoKXqYo2yrfTLs25O6Vl4W9iWioreRRjVaGdRsFwfoGrl6mljsybiqcdor9TOuDcTZMYKK0gLLZWPch2wWxDMIq2DUZEySTADRW+2O3wMx5A3JJYnsMPcbT4PFUofAhAXfcROikEQkJhEDxZNFkAcZEMurlouUpB1XsV6cyWT2KWuxnCe4NA1J7Ihc35FcFhpGOybYSkGmRBJklaZJcJEaYQIaYYgUEQFsQLY7BZKIbBkChxmECvkTYLY4LJQMmOHFAwJ6cAX0XVx5AOIxbVIcDka/0rZkBg2HgXiWIrCQ9hEBNBwmTKZXQ6diGi+FjiFfcJoiUiS5DPRaewUOhhyQAkw0yIJMgJMlQSIkw1IjRYmFIie5JZsljQtuyN6LY1Sn6FdxsRskqSux4UiQXHb0iNRIy3Ujpi39CokSnsC2HFpElOJdowK9GJdpIrmxjiVkiiIe4igbaRgDwGuKLNxxa9QxmOIgtGCUhkKx49+BNDxkCOeIT76HbHBCPBJjodDIdEBBIlpxuRIOLsQWwfyX6MIrdlXEYlu6XAOtkckCo97ZqsyG48Y9DQRbppeSk0K78kuOymq7y/YnxtROyXYqxHY8USlpFdk3ZPkyzSRajIqQZJrKpLYzpnxRO5jFf1BA8Szzz//Z"/>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Tree>
    <p:extLst>
      <p:ext uri="{BB962C8B-B14F-4D97-AF65-F5344CB8AC3E}">
        <p14:creationId xmlns="" xmlns:p14="http://schemas.microsoft.com/office/powerpoint/2010/main" val="34016221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Subliminal Messages</a:t>
            </a:r>
            <a:endParaRPr lang="en-CA" dirty="0"/>
          </a:p>
        </p:txBody>
      </p:sp>
      <p:sp>
        <p:nvSpPr>
          <p:cNvPr id="2" name="Content Placeholder 1"/>
          <p:cNvSpPr>
            <a:spLocks noGrp="1"/>
          </p:cNvSpPr>
          <p:nvPr>
            <p:ph idx="1"/>
          </p:nvPr>
        </p:nvSpPr>
        <p:spPr/>
        <p:txBody>
          <a:bodyPr>
            <a:normAutofit/>
          </a:bodyPr>
          <a:lstStyle/>
          <a:p>
            <a:r>
              <a:rPr lang="en-CA" dirty="0" smtClean="0"/>
              <a:t>So apparently won’t impact consumer behaviours, but will impact our attitude towards some things. </a:t>
            </a:r>
          </a:p>
          <a:p>
            <a:r>
              <a:rPr lang="en-CA" dirty="0"/>
              <a:t>A</a:t>
            </a:r>
            <a:r>
              <a:rPr lang="en-CA" dirty="0" smtClean="0"/>
              <a:t>dvertisers have discovered that stimuli above absolute threshold is more powerful than subliminal messages. </a:t>
            </a:r>
          </a:p>
          <a:p>
            <a:r>
              <a:rPr lang="en-CA" dirty="0" smtClean="0"/>
              <a:t>So have advertisers avoided these sneaky tactics?</a:t>
            </a:r>
          </a:p>
          <a:p>
            <a:endParaRPr lang="en-CA" dirty="0"/>
          </a:p>
          <a:p>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12</a:t>
            </a:fld>
            <a:endParaRPr lang="en-US">
              <a:solidFill>
                <a:srgbClr val="333399"/>
              </a:solidFill>
            </a:endParaRPr>
          </a:p>
        </p:txBody>
      </p:sp>
    </p:spTree>
    <p:extLst>
      <p:ext uri="{BB962C8B-B14F-4D97-AF65-F5344CB8AC3E}">
        <p14:creationId xmlns="" xmlns:p14="http://schemas.microsoft.com/office/powerpoint/2010/main" val="26033494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p:spPr>
        <p:txBody>
          <a:bodyPr/>
          <a:lstStyle/>
          <a:p>
            <a:pPr eaLnBrk="1" hangingPunct="1"/>
            <a:r>
              <a:rPr lang="en-US"/>
              <a:t>Signal Detection Theory</a:t>
            </a:r>
          </a:p>
        </p:txBody>
      </p:sp>
      <p:sp>
        <p:nvSpPr>
          <p:cNvPr id="26627" name="Rectangle 3"/>
          <p:cNvSpPr>
            <a:spLocks noGrp="1" noChangeArrowheads="1"/>
          </p:cNvSpPr>
          <p:nvPr>
            <p:ph idx="1"/>
          </p:nvPr>
        </p:nvSpPr>
        <p:spPr>
          <a:xfrm>
            <a:off x="457200" y="1524000"/>
            <a:ext cx="8229600" cy="3057128"/>
          </a:xfrm>
        </p:spPr>
        <p:txBody>
          <a:bodyPr>
            <a:normAutofit/>
          </a:bodyPr>
          <a:lstStyle/>
          <a:p>
            <a:pPr eaLnBrk="1" hangingPunct="1"/>
            <a:r>
              <a:rPr lang="en-US" sz="2800" dirty="0"/>
              <a:t>How certain are we that a stimulus is present? </a:t>
            </a:r>
          </a:p>
          <a:p>
            <a:pPr lvl="1" eaLnBrk="1" hangingPunct="1"/>
            <a:r>
              <a:rPr lang="en-US" sz="2800" dirty="0">
                <a:solidFill>
                  <a:schemeClr val="tx1"/>
                </a:solidFill>
              </a:rPr>
              <a:t>You are walking alone. Did you hear something? </a:t>
            </a:r>
          </a:p>
          <a:p>
            <a:pPr eaLnBrk="1" hangingPunct="1"/>
            <a:r>
              <a:rPr lang="en-US" sz="2800" dirty="0"/>
              <a:t>What criteria do we use to determine if a stimulus is present?</a:t>
            </a:r>
            <a:r>
              <a:rPr lang="en-US" sz="2800" dirty="0" smtClean="0"/>
              <a:t> </a:t>
            </a:r>
          </a:p>
          <a:p>
            <a:pPr lvl="2" eaLnBrk="1" hangingPunct="1"/>
            <a:r>
              <a:rPr lang="en-US" sz="2800" dirty="0"/>
              <a:t>Fatigue, importance of stimulus, </a:t>
            </a:r>
            <a:r>
              <a:rPr lang="en-US" sz="2800" dirty="0" smtClean="0"/>
              <a:t>expectation, etc..</a:t>
            </a:r>
          </a:p>
        </p:txBody>
      </p:sp>
      <p:sp>
        <p:nvSpPr>
          <p:cNvPr id="4" name="5-Point Star 3"/>
          <p:cNvSpPr/>
          <p:nvPr/>
        </p:nvSpPr>
        <p:spPr bwMode="auto">
          <a:xfrm>
            <a:off x="8534400" y="6324600"/>
            <a:ext cx="609600" cy="381000"/>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7" charset="0"/>
            </a:endParaRPr>
          </a:p>
        </p:txBody>
      </p:sp>
      <p:sp>
        <p:nvSpPr>
          <p:cNvPr id="3" name="TextBox 2"/>
          <p:cNvSpPr txBox="1"/>
          <p:nvPr/>
        </p:nvSpPr>
        <p:spPr>
          <a:xfrm>
            <a:off x="683568" y="4725144"/>
            <a:ext cx="7416824" cy="1200329"/>
          </a:xfrm>
          <a:prstGeom prst="rect">
            <a:avLst/>
          </a:prstGeom>
          <a:noFill/>
        </p:spPr>
        <p:txBody>
          <a:bodyPr wrap="square" rtlCol="0">
            <a:spAutoFit/>
          </a:bodyPr>
          <a:lstStyle/>
          <a:p>
            <a:r>
              <a:rPr lang="en-CA" sz="2400" b="1" u="sng" dirty="0" smtClean="0"/>
              <a:t>Decision Criterion </a:t>
            </a:r>
            <a:r>
              <a:rPr lang="en-CA" dirty="0" smtClean="0"/>
              <a:t>– </a:t>
            </a:r>
            <a:r>
              <a:rPr lang="en-CA" sz="2400" dirty="0" smtClean="0"/>
              <a:t>A standard of how certain an individual must be that a stimulus is present before they will say they detect it.</a:t>
            </a:r>
            <a:endParaRPr lang="en-CA" sz="2400" dirty="0"/>
          </a:p>
        </p:txBody>
      </p:sp>
    </p:spTree>
    <p:extLst>
      <p:ext uri="{BB962C8B-B14F-4D97-AF65-F5344CB8AC3E}">
        <p14:creationId xmlns="" xmlns:p14="http://schemas.microsoft.com/office/powerpoint/2010/main" val="11421072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fade">
                                      <p:cBhvr>
                                        <p:cTn id="7" dur="500"/>
                                        <p:tgtEl>
                                          <p:spTgt spid="2662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627">
                                            <p:txEl>
                                              <p:pRg st="1" end="1"/>
                                            </p:txEl>
                                          </p:spTgt>
                                        </p:tgtEl>
                                        <p:attrNameLst>
                                          <p:attrName>style.visibility</p:attrName>
                                        </p:attrNameLst>
                                      </p:cBhvr>
                                      <p:to>
                                        <p:strVal val="visible"/>
                                      </p:to>
                                    </p:set>
                                    <p:animEffect transition="in" filter="fade">
                                      <p:cBhvr>
                                        <p:cTn id="10" dur="500"/>
                                        <p:tgtEl>
                                          <p:spTgt spid="2662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animEffect transition="in" filter="fade">
                                      <p:cBhvr>
                                        <p:cTn id="15" dur="500"/>
                                        <p:tgtEl>
                                          <p:spTgt spid="2662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627">
                                            <p:txEl>
                                              <p:pRg st="3" end="3"/>
                                            </p:txEl>
                                          </p:spTgt>
                                        </p:tgtEl>
                                        <p:attrNameLst>
                                          <p:attrName>style.visibility</p:attrName>
                                        </p:attrNameLst>
                                      </p:cBhvr>
                                      <p:to>
                                        <p:strVal val="visible"/>
                                      </p:to>
                                    </p:set>
                                    <p:animEffect transition="in" filter="fade">
                                      <p:cBhvr>
                                        <p:cTn id="18" dur="500"/>
                                        <p:tgtEl>
                                          <p:spTgt spid="266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noFill/>
        </p:spPr>
        <p:txBody>
          <a:bodyPr/>
          <a:lstStyle/>
          <a:p>
            <a:pPr eaLnBrk="1" hangingPunct="1"/>
            <a:r>
              <a:rPr lang="en-US"/>
              <a:t>Difference Threshold</a:t>
            </a:r>
          </a:p>
        </p:txBody>
      </p:sp>
      <p:sp>
        <p:nvSpPr>
          <p:cNvPr id="29699" name="Rectangle 3"/>
          <p:cNvSpPr>
            <a:spLocks noGrp="1" noChangeArrowheads="1"/>
          </p:cNvSpPr>
          <p:nvPr>
            <p:ph idx="1"/>
          </p:nvPr>
        </p:nvSpPr>
        <p:spPr>
          <a:xfrm>
            <a:off x="228600" y="1484784"/>
            <a:ext cx="8763000" cy="5373216"/>
          </a:xfrm>
        </p:spPr>
        <p:txBody>
          <a:bodyPr/>
          <a:lstStyle/>
          <a:p>
            <a:pPr eaLnBrk="1" hangingPunct="1"/>
            <a:r>
              <a:rPr lang="en-US" sz="2400" dirty="0"/>
              <a:t>Smallest difference between 2 stimuli that can be detected 50% of the time</a:t>
            </a:r>
          </a:p>
          <a:p>
            <a:pPr lvl="1" eaLnBrk="1" hangingPunct="1"/>
            <a:r>
              <a:rPr lang="en-US" sz="2000" b="1" dirty="0">
                <a:solidFill>
                  <a:schemeClr val="tx1"/>
                </a:solidFill>
              </a:rPr>
              <a:t>Just noticeable difference (JND</a:t>
            </a:r>
            <a:r>
              <a:rPr lang="en-US" sz="2000" dirty="0">
                <a:solidFill>
                  <a:schemeClr val="tx1"/>
                </a:solidFill>
              </a:rPr>
              <a:t>) (Weber, 1830)</a:t>
            </a:r>
          </a:p>
          <a:p>
            <a:pPr eaLnBrk="1" hangingPunct="1"/>
            <a:r>
              <a:rPr lang="en-US" sz="2400" b="1" u="sng" dirty="0"/>
              <a:t>Weber’s Law</a:t>
            </a:r>
          </a:p>
          <a:p>
            <a:pPr lvl="1" eaLnBrk="1" hangingPunct="1"/>
            <a:r>
              <a:rPr lang="en-US" sz="2000" dirty="0">
                <a:solidFill>
                  <a:schemeClr val="tx1"/>
                </a:solidFill>
              </a:rPr>
              <a:t>JND is proportional to magnitude of stimulus for which comparison is being made</a:t>
            </a:r>
          </a:p>
          <a:p>
            <a:pPr eaLnBrk="1" hangingPunct="1"/>
            <a:r>
              <a:rPr lang="en-US" sz="2400" dirty="0"/>
              <a:t>Proportion is called </a:t>
            </a:r>
            <a:r>
              <a:rPr lang="en-US" sz="2400" b="1" dirty="0"/>
              <a:t>Weber Fraction</a:t>
            </a:r>
          </a:p>
          <a:p>
            <a:pPr lvl="1" eaLnBrk="1" hangingPunct="1"/>
            <a:r>
              <a:rPr lang="en-US" sz="2000" dirty="0">
                <a:solidFill>
                  <a:schemeClr val="tx1"/>
                </a:solidFill>
              </a:rPr>
              <a:t>Amount of increase needed to make a difference</a:t>
            </a:r>
          </a:p>
          <a:p>
            <a:pPr lvl="2" eaLnBrk="1" hangingPunct="1"/>
            <a:r>
              <a:rPr lang="en-US" sz="2000" dirty="0"/>
              <a:t>carry 2 </a:t>
            </a:r>
            <a:r>
              <a:rPr lang="en-US" sz="2000" dirty="0" smtClean="0"/>
              <a:t>kg (2000 grams), </a:t>
            </a:r>
            <a:r>
              <a:rPr lang="en-US" sz="2000" dirty="0"/>
              <a:t>1 additional gram will not make a difference</a:t>
            </a:r>
          </a:p>
          <a:p>
            <a:pPr lvl="2" eaLnBrk="1" hangingPunct="1"/>
            <a:r>
              <a:rPr lang="en-US" sz="2000" dirty="0"/>
              <a:t>carry 20 grams, 1 gram will make a difference </a:t>
            </a:r>
          </a:p>
          <a:p>
            <a:pPr lvl="2" eaLnBrk="1" hangingPunct="1"/>
            <a:r>
              <a:rPr lang="en-US" sz="2000" dirty="0"/>
              <a:t>For weight is about 1/50 - Breaks down at very high &amp; low intensities</a:t>
            </a:r>
          </a:p>
          <a:p>
            <a:pPr lvl="1" eaLnBrk="1" hangingPunct="1"/>
            <a:endParaRPr lang="en-US" sz="2000" dirty="0">
              <a:solidFill>
                <a:schemeClr val="bg1"/>
              </a:solidFill>
            </a:endParaRPr>
          </a:p>
          <a:p>
            <a:pPr eaLnBrk="1" hangingPunct="1"/>
            <a:endParaRPr lang="en-US" sz="2400" dirty="0">
              <a:solidFill>
                <a:schemeClr val="bg1"/>
              </a:solidFill>
            </a:endParaRPr>
          </a:p>
        </p:txBody>
      </p:sp>
    </p:spTree>
    <p:extLst>
      <p:ext uri="{BB962C8B-B14F-4D97-AF65-F5344CB8AC3E}">
        <p14:creationId xmlns="" xmlns:p14="http://schemas.microsoft.com/office/powerpoint/2010/main" val="31820964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fade">
                                      <p:cBhvr>
                                        <p:cTn id="7" dur="500"/>
                                        <p:tgtEl>
                                          <p:spTgt spid="2969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699">
                                            <p:txEl>
                                              <p:pRg st="1" end="1"/>
                                            </p:txEl>
                                          </p:spTgt>
                                        </p:tgtEl>
                                        <p:attrNameLst>
                                          <p:attrName>style.visibility</p:attrName>
                                        </p:attrNameLst>
                                      </p:cBhvr>
                                      <p:to>
                                        <p:strVal val="visible"/>
                                      </p:to>
                                    </p:set>
                                    <p:animEffect transition="in" filter="fade">
                                      <p:cBhvr>
                                        <p:cTn id="10" dur="500"/>
                                        <p:tgtEl>
                                          <p:spTgt spid="2969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animEffect transition="in" filter="fade">
                                      <p:cBhvr>
                                        <p:cTn id="15" dur="500"/>
                                        <p:tgtEl>
                                          <p:spTgt spid="29699">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9699">
                                            <p:txEl>
                                              <p:pRg st="3" end="3"/>
                                            </p:txEl>
                                          </p:spTgt>
                                        </p:tgtEl>
                                        <p:attrNameLst>
                                          <p:attrName>style.visibility</p:attrName>
                                        </p:attrNameLst>
                                      </p:cBhvr>
                                      <p:to>
                                        <p:strVal val="visible"/>
                                      </p:to>
                                    </p:set>
                                    <p:animEffect transition="in" filter="fade">
                                      <p:cBhvr>
                                        <p:cTn id="18" dur="500"/>
                                        <p:tgtEl>
                                          <p:spTgt spid="2969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animEffect transition="in" filter="fade">
                                      <p:cBhvr>
                                        <p:cTn id="23" dur="500"/>
                                        <p:tgtEl>
                                          <p:spTgt spid="29699">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9699">
                                            <p:txEl>
                                              <p:pRg st="5" end="5"/>
                                            </p:txEl>
                                          </p:spTgt>
                                        </p:tgtEl>
                                        <p:attrNameLst>
                                          <p:attrName>style.visibility</p:attrName>
                                        </p:attrNameLst>
                                      </p:cBhvr>
                                      <p:to>
                                        <p:strVal val="visible"/>
                                      </p:to>
                                    </p:set>
                                    <p:animEffect transition="in" filter="fade">
                                      <p:cBhvr>
                                        <p:cTn id="26" dur="500"/>
                                        <p:tgtEl>
                                          <p:spTgt spid="29699">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9699">
                                            <p:txEl>
                                              <p:pRg st="6" end="6"/>
                                            </p:txEl>
                                          </p:spTgt>
                                        </p:tgtEl>
                                        <p:attrNameLst>
                                          <p:attrName>style.visibility</p:attrName>
                                        </p:attrNameLst>
                                      </p:cBhvr>
                                      <p:to>
                                        <p:strVal val="visible"/>
                                      </p:to>
                                    </p:set>
                                    <p:animEffect transition="in" filter="fade">
                                      <p:cBhvr>
                                        <p:cTn id="29" dur="500"/>
                                        <p:tgtEl>
                                          <p:spTgt spid="29699">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9699">
                                            <p:txEl>
                                              <p:pRg st="7" end="7"/>
                                            </p:txEl>
                                          </p:spTgt>
                                        </p:tgtEl>
                                        <p:attrNameLst>
                                          <p:attrName>style.visibility</p:attrName>
                                        </p:attrNameLst>
                                      </p:cBhvr>
                                      <p:to>
                                        <p:strVal val="visible"/>
                                      </p:to>
                                    </p:set>
                                    <p:animEffect transition="in" filter="fade">
                                      <p:cBhvr>
                                        <p:cTn id="32" dur="500"/>
                                        <p:tgtEl>
                                          <p:spTgt spid="29699">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699">
                                            <p:txEl>
                                              <p:pRg st="8" end="8"/>
                                            </p:txEl>
                                          </p:spTgt>
                                        </p:tgtEl>
                                        <p:attrNameLst>
                                          <p:attrName>style.visibility</p:attrName>
                                        </p:attrNameLst>
                                      </p:cBhvr>
                                      <p:to>
                                        <p:strVal val="visible"/>
                                      </p:to>
                                    </p:set>
                                    <p:animEffect transition="in" filter="fade">
                                      <p:cBhvr>
                                        <p:cTn id="35" dur="500"/>
                                        <p:tgtEl>
                                          <p:spTgt spid="2969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a:noFill/>
        </p:spPr>
        <p:txBody>
          <a:bodyPr/>
          <a:lstStyle/>
          <a:p>
            <a:pPr eaLnBrk="1" hangingPunct="1"/>
            <a:r>
              <a:rPr lang="en-US"/>
              <a:t>Sensory Processes</a:t>
            </a:r>
          </a:p>
        </p:txBody>
      </p:sp>
      <p:sp>
        <p:nvSpPr>
          <p:cNvPr id="30723" name="Rectangle 5"/>
          <p:cNvSpPr>
            <a:spLocks noGrp="1" noChangeArrowheads="1"/>
          </p:cNvSpPr>
          <p:nvPr>
            <p:ph idx="1"/>
          </p:nvPr>
        </p:nvSpPr>
        <p:spPr/>
        <p:txBody>
          <a:bodyPr/>
          <a:lstStyle/>
          <a:p>
            <a:pPr eaLnBrk="1" hangingPunct="1"/>
            <a:r>
              <a:rPr lang="en-US" b="1" u="sng" dirty="0"/>
              <a:t>Sensory adaptation (habituation)</a:t>
            </a:r>
          </a:p>
          <a:p>
            <a:pPr lvl="1" eaLnBrk="1" hangingPunct="1"/>
            <a:r>
              <a:rPr lang="en-US" dirty="0">
                <a:solidFill>
                  <a:schemeClr val="tx1"/>
                </a:solidFill>
              </a:rPr>
              <a:t>Diminishing sensitivity to unchanging stimulus</a:t>
            </a:r>
          </a:p>
          <a:p>
            <a:pPr lvl="1" eaLnBrk="1" hangingPunct="1"/>
            <a:r>
              <a:rPr lang="en-US" dirty="0">
                <a:solidFill>
                  <a:schemeClr val="tx1"/>
                </a:solidFill>
              </a:rPr>
              <a:t>Occurs in all sensory modalities</a:t>
            </a:r>
          </a:p>
          <a:p>
            <a:pPr lvl="2" eaLnBrk="1" hangingPunct="1"/>
            <a:r>
              <a:rPr lang="en-US" dirty="0"/>
              <a:t>Adaptive value</a:t>
            </a:r>
          </a:p>
          <a:p>
            <a:pPr lvl="3" eaLnBrk="1" hangingPunct="1"/>
            <a:r>
              <a:rPr lang="en-US" dirty="0"/>
              <a:t>Frees senses from the unchanging to be more sensitive to changes in environment</a:t>
            </a:r>
          </a:p>
        </p:txBody>
      </p:sp>
    </p:spTree>
    <p:extLst>
      <p:ext uri="{BB962C8B-B14F-4D97-AF65-F5344CB8AC3E}">
        <p14:creationId xmlns="" xmlns:p14="http://schemas.microsoft.com/office/powerpoint/2010/main" val="329858595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609600" y="228600"/>
            <a:ext cx="7772400" cy="1143000"/>
          </a:xfrm>
        </p:spPr>
        <p:txBody>
          <a:bodyPr/>
          <a:lstStyle/>
          <a:p>
            <a:pPr marL="54864" indent="0" fontAlgn="auto">
              <a:spcAft>
                <a:spcPts val="0"/>
              </a:spcAft>
              <a:defRPr/>
            </a:pPr>
            <a:r>
              <a:rPr lang="en-US" sz="3200" dirty="0">
                <a:latin typeface="Arial Rounded MT Bold" pitchFamily="34" charset="0"/>
              </a:rPr>
              <a:t>Visual </a:t>
            </a:r>
            <a:r>
              <a:rPr lang="en-US" sz="3200" dirty="0" smtClean="0">
                <a:latin typeface="Arial Rounded MT Bold" pitchFamily="34" charset="0"/>
              </a:rPr>
              <a:t>Attention (</a:t>
            </a:r>
            <a:r>
              <a:rPr lang="en-US" sz="2800" dirty="0" err="1" smtClean="0">
                <a:latin typeface="Arial Rounded MT Bold" pitchFamily="34" charset="0"/>
              </a:rPr>
              <a:t>Attentional</a:t>
            </a:r>
            <a:r>
              <a:rPr lang="en-US" sz="2800" dirty="0" smtClean="0">
                <a:latin typeface="Arial Rounded MT Bold" pitchFamily="34" charset="0"/>
              </a:rPr>
              <a:t> Capture)</a:t>
            </a:r>
            <a:endParaRPr lang="en-US" sz="2800" dirty="0">
              <a:latin typeface="Arial Rounded MT Bold" pitchFamily="34" charset="0"/>
            </a:endParaRPr>
          </a:p>
        </p:txBody>
      </p:sp>
      <p:sp>
        <p:nvSpPr>
          <p:cNvPr id="50179" name="Rectangle 3"/>
          <p:cNvSpPr>
            <a:spLocks noGrp="1" noChangeArrowheads="1"/>
          </p:cNvSpPr>
          <p:nvPr>
            <p:ph idx="1"/>
          </p:nvPr>
        </p:nvSpPr>
        <p:spPr>
          <a:xfrm>
            <a:off x="685800" y="1600200"/>
            <a:ext cx="8153400" cy="5105400"/>
          </a:xfrm>
        </p:spPr>
        <p:txBody>
          <a:bodyPr/>
          <a:lstStyle/>
          <a:p>
            <a:r>
              <a:rPr lang="en-US" dirty="0" err="1" smtClean="0"/>
              <a:t>Inattentional</a:t>
            </a:r>
            <a:r>
              <a:rPr lang="en-US" dirty="0" smtClean="0"/>
              <a:t> blindness</a:t>
            </a:r>
          </a:p>
          <a:p>
            <a:pPr lvl="1"/>
            <a:r>
              <a:rPr lang="en-US" dirty="0" smtClean="0"/>
              <a:t>Failure to notice obvious change in visual scene</a:t>
            </a:r>
          </a:p>
          <a:p>
            <a:pPr lvl="1">
              <a:lnSpc>
                <a:spcPct val="60000"/>
              </a:lnSpc>
              <a:buFont typeface="Wingdings" pitchFamily="2" charset="2"/>
              <a:buNone/>
            </a:pPr>
            <a:endParaRPr lang="en-US" dirty="0" smtClean="0"/>
          </a:p>
          <a:p>
            <a:pPr lvl="1">
              <a:lnSpc>
                <a:spcPct val="60000"/>
              </a:lnSpc>
            </a:pPr>
            <a:r>
              <a:rPr lang="en-US" dirty="0" smtClean="0"/>
              <a:t>Sometimes termed change blindness</a:t>
            </a:r>
          </a:p>
          <a:p>
            <a:pPr lvl="1">
              <a:lnSpc>
                <a:spcPct val="80000"/>
              </a:lnSpc>
            </a:pPr>
            <a:endParaRPr lang="en-US" dirty="0" smtClean="0"/>
          </a:p>
          <a:p>
            <a:pPr lvl="1">
              <a:lnSpc>
                <a:spcPct val="80000"/>
              </a:lnSpc>
            </a:pPr>
            <a:r>
              <a:rPr lang="en-US" dirty="0" smtClean="0"/>
              <a:t>Simons and </a:t>
            </a:r>
            <a:r>
              <a:rPr lang="en-US" dirty="0" err="1" smtClean="0"/>
              <a:t>Chabris</a:t>
            </a:r>
            <a:r>
              <a:rPr lang="en-US" dirty="0" smtClean="0"/>
              <a:t> (1999)</a:t>
            </a:r>
          </a:p>
          <a:p>
            <a:pPr lvl="2">
              <a:lnSpc>
                <a:spcPct val="80000"/>
              </a:lnSpc>
            </a:pPr>
            <a:r>
              <a:rPr lang="en-US" dirty="0" smtClean="0"/>
              <a:t>Subjects watched and attended to a video </a:t>
            </a:r>
          </a:p>
          <a:p>
            <a:pPr lvl="2">
              <a:lnSpc>
                <a:spcPct val="80000"/>
              </a:lnSpc>
            </a:pPr>
            <a:r>
              <a:rPr lang="en-US" dirty="0" smtClean="0"/>
              <a:t>Over ½ failed to notice bizarre event</a:t>
            </a:r>
          </a:p>
          <a:p>
            <a:pPr lvl="2">
              <a:lnSpc>
                <a:spcPct val="80000"/>
              </a:lnSpc>
            </a:pPr>
            <a:endParaRPr lang="en-US" dirty="0" smtClean="0"/>
          </a:p>
        </p:txBody>
      </p:sp>
      <p:sp>
        <p:nvSpPr>
          <p:cNvPr id="6" name="Footer Placeholder 4"/>
          <p:cNvSpPr>
            <a:spLocks noGrp="1"/>
          </p:cNvSpPr>
          <p:nvPr>
            <p:ph type="ftr" sz="quarter" idx="11"/>
          </p:nvPr>
        </p:nvSpPr>
        <p:spPr>
          <a:xfrm>
            <a:off x="1295400" y="6400800"/>
            <a:ext cx="4211638" cy="274638"/>
          </a:xfrm>
          <a:prstGeom prst="rect">
            <a:avLst/>
          </a:prstGeom>
        </p:spPr>
        <p:txBody>
          <a:bodyPr/>
          <a:lstStyle/>
          <a:p>
            <a:pPr>
              <a:defRPr/>
            </a:pPr>
            <a:r>
              <a:rPr lang="en-US"/>
              <a:t>c. 2008 Pearson Allyn &amp; Bacon</a:t>
            </a:r>
          </a:p>
        </p:txBody>
      </p:sp>
      <p:pic>
        <p:nvPicPr>
          <p:cNvPr id="50181" name="Picture 4" descr="Fig 3-17"/>
          <p:cNvPicPr>
            <a:picLocks noChangeAspect="1" noChangeArrowheads="1"/>
          </p:cNvPicPr>
          <p:nvPr/>
        </p:nvPicPr>
        <p:blipFill>
          <a:blip r:embed="rId2" cstate="print">
            <a:extLst>
              <a:ext uri="{28A0092B-C50C-407E-A947-70E740481C1C}">
                <a14:useLocalDpi xmlns="" xmlns:a14="http://schemas.microsoft.com/office/drawing/2010/main" val="0"/>
              </a:ext>
            </a:extLst>
          </a:blip>
          <a:srcRect t="13585" b="13585"/>
          <a:stretch>
            <a:fillRect/>
          </a:stretch>
        </p:blipFill>
        <p:spPr bwMode="auto">
          <a:xfrm>
            <a:off x="1371600" y="4876800"/>
            <a:ext cx="6946900" cy="1470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5031687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17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017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179">
                                            <p:txEl>
                                              <p:pRg st="5" end="5"/>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179">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0179">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01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Change Blindness</a:t>
            </a:r>
            <a:endParaRPr lang="en-CA" dirty="0"/>
          </a:p>
        </p:txBody>
      </p:sp>
      <p:sp>
        <p:nvSpPr>
          <p:cNvPr id="2" name="Content Placeholder 1"/>
          <p:cNvSpPr>
            <a:spLocks noGrp="1"/>
          </p:cNvSpPr>
          <p:nvPr>
            <p:ph idx="1"/>
          </p:nvPr>
        </p:nvSpPr>
        <p:spPr/>
        <p:txBody>
          <a:bodyPr/>
          <a:lstStyle/>
          <a:p>
            <a:r>
              <a:rPr lang="en-CA" dirty="0" smtClean="0"/>
              <a:t>75% of participants DON’T NOTICE the change.</a:t>
            </a:r>
          </a:p>
          <a:p>
            <a:endParaRPr lang="en-CA" dirty="0"/>
          </a:p>
          <a:p>
            <a:r>
              <a:rPr lang="en-CA" dirty="0" smtClean="0"/>
              <a:t>Would you?</a:t>
            </a:r>
          </a:p>
          <a:p>
            <a:endParaRPr lang="en-CA" dirty="0"/>
          </a:p>
          <a:p>
            <a:r>
              <a:rPr lang="en-CA" dirty="0" smtClean="0"/>
              <a:t>What factors would impact whether someone notices or not?</a:t>
            </a:r>
            <a:endParaRPr lang="en-CA" dirty="0"/>
          </a:p>
        </p:txBody>
      </p:sp>
      <p:sp>
        <p:nvSpPr>
          <p:cNvPr id="4" name="Footer Placeholder 3"/>
          <p:cNvSpPr>
            <a:spLocks noGrp="1"/>
          </p:cNvSpPr>
          <p:nvPr>
            <p:ph type="ftr" sz="quarter" idx="11"/>
          </p:nvPr>
        </p:nvSpPr>
        <p:spPr/>
        <p:txBody>
          <a:bodyPr/>
          <a:lstStyle/>
          <a:p>
            <a:r>
              <a:rPr lang="en-US" smtClean="0">
                <a:solidFill>
                  <a:srgbClr val="333399"/>
                </a:solidFill>
              </a:rPr>
              <a:t>McGraw-Hill Ryerson Ltd. 2008</a:t>
            </a:r>
            <a:endParaRPr lang="en-US" sz="1400">
              <a:solidFill>
                <a:srgbClr val="000000"/>
              </a:solidFill>
              <a:latin typeface="Times" charset="0"/>
            </a:endParaRPr>
          </a:p>
        </p:txBody>
      </p:sp>
      <p:sp>
        <p:nvSpPr>
          <p:cNvPr id="3" name="Slide Number Placeholder 2"/>
          <p:cNvSpPr>
            <a:spLocks noGrp="1"/>
          </p:cNvSpPr>
          <p:nvPr>
            <p:ph type="sldNum" sz="quarter" idx="12"/>
          </p:nvPr>
        </p:nvSpPr>
        <p:spPr/>
        <p:txBody>
          <a:bodyPr/>
          <a:lstStyle/>
          <a:p>
            <a:fld id="{EDDD9BCC-7F40-3941-9F30-75EC56A3A3E8}" type="slidenum">
              <a:rPr lang="en-US" smtClean="0">
                <a:solidFill>
                  <a:srgbClr val="333399"/>
                </a:solidFill>
              </a:rPr>
              <a:pPr/>
              <a:t>17</a:t>
            </a:fld>
            <a:endParaRPr lang="en-US">
              <a:solidFill>
                <a:srgbClr val="333399"/>
              </a:solidFill>
            </a:endParaRPr>
          </a:p>
        </p:txBody>
      </p:sp>
    </p:spTree>
    <p:extLst>
      <p:ext uri="{BB962C8B-B14F-4D97-AF65-F5344CB8AC3E}">
        <p14:creationId xmlns="" xmlns:p14="http://schemas.microsoft.com/office/powerpoint/2010/main" val="1524106214"/>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Sensation vs. Perception</a:t>
            </a:r>
            <a:endParaRPr lang="en-CA" dirty="0"/>
          </a:p>
        </p:txBody>
      </p:sp>
      <p:sp>
        <p:nvSpPr>
          <p:cNvPr id="3" name="Content Placeholder 2"/>
          <p:cNvSpPr>
            <a:spLocks noGrp="1"/>
          </p:cNvSpPr>
          <p:nvPr>
            <p:ph idx="1"/>
          </p:nvPr>
        </p:nvSpPr>
        <p:spPr/>
        <p:txBody>
          <a:bodyPr>
            <a:normAutofit/>
          </a:bodyPr>
          <a:lstStyle/>
          <a:p>
            <a:r>
              <a:rPr lang="en-CA" sz="2400" b="1" dirty="0" smtClean="0"/>
              <a:t>Sensation</a:t>
            </a:r>
            <a:r>
              <a:rPr lang="en-CA" sz="2400" dirty="0" smtClean="0"/>
              <a:t> is the activities by which our sense organs receive and transmit information.</a:t>
            </a:r>
          </a:p>
          <a:p>
            <a:endParaRPr lang="en-CA" sz="2400" dirty="0"/>
          </a:p>
          <a:p>
            <a:r>
              <a:rPr lang="en-CA" sz="2400" b="1" dirty="0" smtClean="0"/>
              <a:t>Perception</a:t>
            </a:r>
            <a:r>
              <a:rPr lang="en-CA" sz="2400" dirty="0" smtClean="0"/>
              <a:t> involves the brain’s processing and interpretation of the information.</a:t>
            </a:r>
          </a:p>
        </p:txBody>
      </p:sp>
    </p:spTree>
    <p:extLst>
      <p:ext uri="{BB962C8B-B14F-4D97-AF65-F5344CB8AC3E}">
        <p14:creationId xmlns="" xmlns:p14="http://schemas.microsoft.com/office/powerpoint/2010/main" val="388753957"/>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6"/>
          <p:cNvSpPr>
            <a:spLocks noGrp="1" noChangeArrowheads="1"/>
          </p:cNvSpPr>
          <p:nvPr>
            <p:ph type="title"/>
          </p:nvPr>
        </p:nvSpPr>
        <p:spPr>
          <a:noFill/>
        </p:spPr>
        <p:txBody>
          <a:bodyPr>
            <a:normAutofit fontScale="90000"/>
          </a:bodyPr>
          <a:lstStyle/>
          <a:p>
            <a:pPr eaLnBrk="1" hangingPunct="1"/>
            <a:r>
              <a:rPr lang="en-US"/>
              <a:t>Vision </a:t>
            </a:r>
          </a:p>
        </p:txBody>
      </p:sp>
      <p:sp>
        <p:nvSpPr>
          <p:cNvPr id="31747" name="Rectangle 7"/>
          <p:cNvSpPr>
            <a:spLocks noGrp="1" noChangeArrowheads="1"/>
          </p:cNvSpPr>
          <p:nvPr>
            <p:ph type="body" sz="half" idx="1"/>
          </p:nvPr>
        </p:nvSpPr>
        <p:spPr/>
        <p:txBody>
          <a:bodyPr/>
          <a:lstStyle/>
          <a:p>
            <a:pPr eaLnBrk="1" hangingPunct="1"/>
            <a:r>
              <a:rPr lang="en-US" sz="2400" dirty="0"/>
              <a:t>Perceive small part of electromagnetic (EM) spectrum</a:t>
            </a:r>
          </a:p>
          <a:p>
            <a:pPr eaLnBrk="1" hangingPunct="1"/>
            <a:r>
              <a:rPr lang="en-US" sz="2400" dirty="0"/>
              <a:t>Light waves measured in nanometers (billionths of meter)</a:t>
            </a:r>
          </a:p>
          <a:p>
            <a:pPr lvl="1" eaLnBrk="1" hangingPunct="1"/>
            <a:r>
              <a:rPr lang="en-US" sz="2000" dirty="0"/>
              <a:t>From 700 nm to 400 nm</a:t>
            </a:r>
          </a:p>
        </p:txBody>
      </p:sp>
      <p:pic>
        <p:nvPicPr>
          <p:cNvPr id="31748" name="Picture 12" descr="Fig05-05"/>
          <p:cNvPicPr>
            <a:picLocks noGrp="1" noChangeAspect="1" noChangeArrowheads="1"/>
          </p:cNvPicPr>
          <p:nvPr>
            <p:ph sz="half" idx="2"/>
          </p:nvPr>
        </p:nvPicPr>
        <p:blipFill>
          <a:blip r:embed="rId3" cstate="print"/>
          <a:srcRect l="33546" t="12788" r="5991" b="12788"/>
          <a:stretch>
            <a:fillRect/>
          </a:stretch>
        </p:blipFill>
        <p:spPr>
          <a:xfrm>
            <a:off x="965200" y="2335213"/>
            <a:ext cx="7056438" cy="4065587"/>
          </a:xfrm>
        </p:spPr>
      </p:pic>
      <p:sp>
        <p:nvSpPr>
          <p:cNvPr id="5" name="5-Point Star 4"/>
          <p:cNvSpPr/>
          <p:nvPr/>
        </p:nvSpPr>
        <p:spPr bwMode="auto">
          <a:xfrm>
            <a:off x="8534400" y="6324600"/>
            <a:ext cx="609600" cy="381000"/>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7" charset="0"/>
            </a:endParaRPr>
          </a:p>
        </p:txBody>
      </p:sp>
    </p:spTree>
    <p:extLst>
      <p:ext uri="{BB962C8B-B14F-4D97-AF65-F5344CB8AC3E}">
        <p14:creationId xmlns="" xmlns:p14="http://schemas.microsoft.com/office/powerpoint/2010/main" val="1658060451"/>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1"/>
          <p:cNvSpPr>
            <a:spLocks noGrp="1" noChangeArrowheads="1"/>
          </p:cNvSpPr>
          <p:nvPr>
            <p:ph type="title"/>
          </p:nvPr>
        </p:nvSpPr>
        <p:spPr>
          <a:xfrm>
            <a:off x="1095023" y="620688"/>
            <a:ext cx="6965245" cy="1202485"/>
          </a:xfrm>
          <a:solidFill>
            <a:schemeClr val="bg1"/>
          </a:solidFill>
        </p:spPr>
        <p:txBody>
          <a:bodyPr/>
          <a:lstStyle/>
          <a:p>
            <a:pPr eaLnBrk="1" hangingPunct="1"/>
            <a:r>
              <a:rPr lang="en-US" dirty="0"/>
              <a:t>Structures of Visual System </a:t>
            </a:r>
          </a:p>
        </p:txBody>
      </p:sp>
      <p:pic>
        <p:nvPicPr>
          <p:cNvPr id="32771" name="Picture 25" descr="Fig05-06"/>
          <p:cNvPicPr>
            <a:picLocks noGrp="1" noChangeAspect="1" noChangeArrowheads="1"/>
          </p:cNvPicPr>
          <p:nvPr>
            <p:ph sz="half" idx="4294967295"/>
          </p:nvPr>
        </p:nvPicPr>
        <p:blipFill>
          <a:blip r:embed="rId3" cstate="print"/>
          <a:srcRect l="5991" t="8441" r="5991" b="54024"/>
          <a:stretch>
            <a:fillRect/>
          </a:stretch>
        </p:blipFill>
        <p:spPr>
          <a:xfrm>
            <a:off x="251520" y="1916832"/>
            <a:ext cx="8447087" cy="4680520"/>
          </a:xfrm>
          <a:solidFill>
            <a:srgbClr val="333300"/>
          </a:solidFill>
        </p:spPr>
      </p:pic>
    </p:spTree>
    <p:extLst>
      <p:ext uri="{BB962C8B-B14F-4D97-AF65-F5344CB8AC3E}">
        <p14:creationId xmlns="" xmlns:p14="http://schemas.microsoft.com/office/powerpoint/2010/main" val="338094068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noFill/>
        </p:spPr>
        <p:txBody>
          <a:bodyPr/>
          <a:lstStyle/>
          <a:p>
            <a:pPr eaLnBrk="1" hangingPunct="1"/>
            <a:r>
              <a:rPr lang="en-US" dirty="0"/>
              <a:t>Anatomy of Visual System</a:t>
            </a:r>
          </a:p>
        </p:txBody>
      </p:sp>
      <p:sp>
        <p:nvSpPr>
          <p:cNvPr id="33795" name="Rectangle 5"/>
          <p:cNvSpPr>
            <a:spLocks noGrp="1" noChangeArrowheads="1"/>
          </p:cNvSpPr>
          <p:nvPr>
            <p:ph idx="1"/>
          </p:nvPr>
        </p:nvSpPr>
        <p:spPr>
          <a:xfrm>
            <a:off x="251520" y="1556792"/>
            <a:ext cx="8763000" cy="5575176"/>
          </a:xfrm>
        </p:spPr>
        <p:txBody>
          <a:bodyPr>
            <a:normAutofit/>
          </a:bodyPr>
          <a:lstStyle/>
          <a:p>
            <a:pPr eaLnBrk="1" hangingPunct="1"/>
            <a:r>
              <a:rPr lang="en-US" dirty="0"/>
              <a:t>Cornea</a:t>
            </a:r>
          </a:p>
          <a:p>
            <a:pPr lvl="1" eaLnBrk="1" hangingPunct="1"/>
            <a:r>
              <a:rPr lang="en-US" sz="2000" dirty="0"/>
              <a:t>Transparent protective structure</a:t>
            </a:r>
          </a:p>
          <a:p>
            <a:pPr eaLnBrk="1" hangingPunct="1"/>
            <a:r>
              <a:rPr lang="en-US" dirty="0"/>
              <a:t>Pupil</a:t>
            </a:r>
          </a:p>
          <a:p>
            <a:pPr lvl="1" eaLnBrk="1" hangingPunct="1"/>
            <a:r>
              <a:rPr lang="en-US" sz="2000" dirty="0"/>
              <a:t>Adjustable opening that controls amount of light</a:t>
            </a:r>
          </a:p>
          <a:p>
            <a:pPr eaLnBrk="1" hangingPunct="1"/>
            <a:r>
              <a:rPr lang="en-US" dirty="0"/>
              <a:t>Lens</a:t>
            </a:r>
          </a:p>
          <a:p>
            <a:pPr lvl="1" eaLnBrk="1" hangingPunct="1"/>
            <a:r>
              <a:rPr lang="en-US" sz="2000" dirty="0"/>
              <a:t>Elastic structure for focusing</a:t>
            </a:r>
          </a:p>
          <a:p>
            <a:pPr lvl="1" eaLnBrk="1" hangingPunct="1"/>
            <a:r>
              <a:rPr lang="en-US" sz="2000" dirty="0"/>
              <a:t>Thinner to focus on distant objects</a:t>
            </a:r>
          </a:p>
          <a:p>
            <a:pPr lvl="1" eaLnBrk="1" hangingPunct="1"/>
            <a:r>
              <a:rPr lang="en-US" sz="2000" dirty="0"/>
              <a:t>Thicker to focus on nearby objects</a:t>
            </a:r>
          </a:p>
          <a:p>
            <a:pPr eaLnBrk="1" hangingPunct="1"/>
            <a:r>
              <a:rPr lang="en-US" dirty="0"/>
              <a:t>Retina</a:t>
            </a:r>
          </a:p>
          <a:p>
            <a:pPr lvl="1" eaLnBrk="1" hangingPunct="1"/>
            <a:r>
              <a:rPr lang="en-US" sz="2000" dirty="0"/>
              <a:t>Photoreceptors transduce light energy into electrical impulses</a:t>
            </a:r>
          </a:p>
        </p:txBody>
      </p:sp>
    </p:spTree>
    <p:extLst>
      <p:ext uri="{BB962C8B-B14F-4D97-AF65-F5344CB8AC3E}">
        <p14:creationId xmlns="" xmlns:p14="http://schemas.microsoft.com/office/powerpoint/2010/main" val="252888639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fade">
                                      <p:cBhvr>
                                        <p:cTn id="7" dur="500"/>
                                        <p:tgtEl>
                                          <p:spTgt spid="3379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795">
                                            <p:txEl>
                                              <p:pRg st="1" end="1"/>
                                            </p:txEl>
                                          </p:spTgt>
                                        </p:tgtEl>
                                        <p:attrNameLst>
                                          <p:attrName>style.visibility</p:attrName>
                                        </p:attrNameLst>
                                      </p:cBhvr>
                                      <p:to>
                                        <p:strVal val="visible"/>
                                      </p:to>
                                    </p:set>
                                    <p:animEffect transition="in" filter="fade">
                                      <p:cBhvr>
                                        <p:cTn id="10" dur="500"/>
                                        <p:tgtEl>
                                          <p:spTgt spid="3379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Effect transition="in" filter="fade">
                                      <p:cBhvr>
                                        <p:cTn id="15" dur="500"/>
                                        <p:tgtEl>
                                          <p:spTgt spid="3379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795">
                                            <p:txEl>
                                              <p:pRg st="3" end="3"/>
                                            </p:txEl>
                                          </p:spTgt>
                                        </p:tgtEl>
                                        <p:attrNameLst>
                                          <p:attrName>style.visibility</p:attrName>
                                        </p:attrNameLst>
                                      </p:cBhvr>
                                      <p:to>
                                        <p:strVal val="visible"/>
                                      </p:to>
                                    </p:set>
                                    <p:animEffect transition="in" filter="fade">
                                      <p:cBhvr>
                                        <p:cTn id="18" dur="500"/>
                                        <p:tgtEl>
                                          <p:spTgt spid="3379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3795">
                                            <p:txEl>
                                              <p:pRg st="4" end="4"/>
                                            </p:txEl>
                                          </p:spTgt>
                                        </p:tgtEl>
                                        <p:attrNameLst>
                                          <p:attrName>style.visibility</p:attrName>
                                        </p:attrNameLst>
                                      </p:cBhvr>
                                      <p:to>
                                        <p:strVal val="visible"/>
                                      </p:to>
                                    </p:set>
                                    <p:animEffect transition="in" filter="fade">
                                      <p:cBhvr>
                                        <p:cTn id="23" dur="500"/>
                                        <p:tgtEl>
                                          <p:spTgt spid="33795">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3795">
                                            <p:txEl>
                                              <p:pRg st="5" end="5"/>
                                            </p:txEl>
                                          </p:spTgt>
                                        </p:tgtEl>
                                        <p:attrNameLst>
                                          <p:attrName>style.visibility</p:attrName>
                                        </p:attrNameLst>
                                      </p:cBhvr>
                                      <p:to>
                                        <p:strVal val="visible"/>
                                      </p:to>
                                    </p:set>
                                    <p:animEffect transition="in" filter="fade">
                                      <p:cBhvr>
                                        <p:cTn id="26" dur="500"/>
                                        <p:tgtEl>
                                          <p:spTgt spid="33795">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3795">
                                            <p:txEl>
                                              <p:pRg st="6" end="6"/>
                                            </p:txEl>
                                          </p:spTgt>
                                        </p:tgtEl>
                                        <p:attrNameLst>
                                          <p:attrName>style.visibility</p:attrName>
                                        </p:attrNameLst>
                                      </p:cBhvr>
                                      <p:to>
                                        <p:strVal val="visible"/>
                                      </p:to>
                                    </p:set>
                                    <p:animEffect transition="in" filter="fade">
                                      <p:cBhvr>
                                        <p:cTn id="29" dur="500"/>
                                        <p:tgtEl>
                                          <p:spTgt spid="33795">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795">
                                            <p:txEl>
                                              <p:pRg st="7" end="7"/>
                                            </p:txEl>
                                          </p:spTgt>
                                        </p:tgtEl>
                                        <p:attrNameLst>
                                          <p:attrName>style.visibility</p:attrName>
                                        </p:attrNameLst>
                                      </p:cBhvr>
                                      <p:to>
                                        <p:strVal val="visible"/>
                                      </p:to>
                                    </p:set>
                                    <p:animEffect transition="in" filter="fade">
                                      <p:cBhvr>
                                        <p:cTn id="32" dur="500"/>
                                        <p:tgtEl>
                                          <p:spTgt spid="33795">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3795">
                                            <p:txEl>
                                              <p:pRg st="8" end="8"/>
                                            </p:txEl>
                                          </p:spTgt>
                                        </p:tgtEl>
                                        <p:attrNameLst>
                                          <p:attrName>style.visibility</p:attrName>
                                        </p:attrNameLst>
                                      </p:cBhvr>
                                      <p:to>
                                        <p:strVal val="visible"/>
                                      </p:to>
                                    </p:set>
                                    <p:animEffect transition="in" filter="fade">
                                      <p:cBhvr>
                                        <p:cTn id="37" dur="500"/>
                                        <p:tgtEl>
                                          <p:spTgt spid="33795">
                                            <p:txEl>
                                              <p:pRg st="8" end="8"/>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3795">
                                            <p:txEl>
                                              <p:pRg st="9" end="9"/>
                                            </p:txEl>
                                          </p:spTgt>
                                        </p:tgtEl>
                                        <p:attrNameLst>
                                          <p:attrName>style.visibility</p:attrName>
                                        </p:attrNameLst>
                                      </p:cBhvr>
                                      <p:to>
                                        <p:strVal val="visible"/>
                                      </p:to>
                                    </p:set>
                                    <p:animEffect transition="in" filter="fade">
                                      <p:cBhvr>
                                        <p:cTn id="40" dur="500"/>
                                        <p:tgtEl>
                                          <p:spTgt spid="3379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p:nvPr>
        </p:nvSpPr>
        <p:spPr>
          <a:noFill/>
        </p:spPr>
        <p:txBody>
          <a:bodyPr/>
          <a:lstStyle/>
          <a:p>
            <a:pPr eaLnBrk="1" hangingPunct="1"/>
            <a:r>
              <a:rPr lang="en-US"/>
              <a:t>Anatomy of Visual System</a:t>
            </a:r>
          </a:p>
        </p:txBody>
      </p:sp>
      <p:sp>
        <p:nvSpPr>
          <p:cNvPr id="34819" name="Rectangle 5"/>
          <p:cNvSpPr>
            <a:spLocks noGrp="1" noChangeArrowheads="1"/>
          </p:cNvSpPr>
          <p:nvPr>
            <p:ph idx="1"/>
          </p:nvPr>
        </p:nvSpPr>
        <p:spPr>
          <a:xfrm>
            <a:off x="683568" y="1556792"/>
            <a:ext cx="7416824" cy="4784576"/>
          </a:xfrm>
        </p:spPr>
        <p:txBody>
          <a:bodyPr>
            <a:normAutofit/>
          </a:bodyPr>
          <a:lstStyle/>
          <a:p>
            <a:pPr eaLnBrk="1" hangingPunct="1"/>
            <a:r>
              <a:rPr lang="en-US" dirty="0"/>
              <a:t>Myopia</a:t>
            </a:r>
          </a:p>
          <a:p>
            <a:pPr lvl="1" eaLnBrk="1" hangingPunct="1"/>
            <a:r>
              <a:rPr lang="en-US" sz="2000" dirty="0"/>
              <a:t>Nearsightedness</a:t>
            </a:r>
          </a:p>
          <a:p>
            <a:pPr lvl="2" eaLnBrk="1" hangingPunct="1"/>
            <a:r>
              <a:rPr lang="en-US" sz="2000" dirty="0"/>
              <a:t>Difficulty seeing far away objects</a:t>
            </a:r>
          </a:p>
          <a:p>
            <a:pPr lvl="1" eaLnBrk="1" hangingPunct="1"/>
            <a:r>
              <a:rPr lang="en-US" sz="2000" dirty="0"/>
              <a:t>Eyeball is longer - back to front</a:t>
            </a:r>
          </a:p>
          <a:p>
            <a:pPr lvl="1" eaLnBrk="1" hangingPunct="1"/>
            <a:r>
              <a:rPr lang="en-US" sz="2000" dirty="0"/>
              <a:t>Lens focuses light in front of retina</a:t>
            </a:r>
          </a:p>
          <a:p>
            <a:pPr eaLnBrk="1" hangingPunct="1"/>
            <a:r>
              <a:rPr lang="en-US" dirty="0"/>
              <a:t>Hyperopia</a:t>
            </a:r>
          </a:p>
          <a:p>
            <a:pPr lvl="1" eaLnBrk="1" hangingPunct="1"/>
            <a:r>
              <a:rPr lang="en-US" sz="2000" dirty="0"/>
              <a:t>Farsightedness</a:t>
            </a:r>
          </a:p>
          <a:p>
            <a:pPr lvl="2" eaLnBrk="1" hangingPunct="1"/>
            <a:r>
              <a:rPr lang="en-US" sz="2000" dirty="0"/>
              <a:t>Difficulty seeing close-up objects</a:t>
            </a:r>
          </a:p>
          <a:p>
            <a:pPr lvl="1" eaLnBrk="1" hangingPunct="1"/>
            <a:r>
              <a:rPr lang="en-US" sz="2000" dirty="0"/>
              <a:t>Eyeball is too short</a:t>
            </a:r>
          </a:p>
          <a:p>
            <a:pPr lvl="1" eaLnBrk="1" hangingPunct="1"/>
            <a:r>
              <a:rPr lang="en-US" sz="2000" dirty="0"/>
              <a:t>Lens focuses light behind retina</a:t>
            </a:r>
          </a:p>
          <a:p>
            <a:pPr lvl="1" eaLnBrk="1" hangingPunct="1"/>
            <a:endParaRPr lang="en-US" sz="2000" dirty="0"/>
          </a:p>
        </p:txBody>
      </p:sp>
    </p:spTree>
    <p:extLst>
      <p:ext uri="{BB962C8B-B14F-4D97-AF65-F5344CB8AC3E}">
        <p14:creationId xmlns="" xmlns:p14="http://schemas.microsoft.com/office/powerpoint/2010/main" val="282876499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Effect transition="in" filter="fade">
                                      <p:cBhvr>
                                        <p:cTn id="7" dur="500"/>
                                        <p:tgtEl>
                                          <p:spTgt spid="3481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819">
                                            <p:txEl>
                                              <p:pRg st="1" end="1"/>
                                            </p:txEl>
                                          </p:spTgt>
                                        </p:tgtEl>
                                        <p:attrNameLst>
                                          <p:attrName>style.visibility</p:attrName>
                                        </p:attrNameLst>
                                      </p:cBhvr>
                                      <p:to>
                                        <p:strVal val="visible"/>
                                      </p:to>
                                    </p:set>
                                    <p:animEffect transition="in" filter="fade">
                                      <p:cBhvr>
                                        <p:cTn id="10" dur="500"/>
                                        <p:tgtEl>
                                          <p:spTgt spid="3481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4819">
                                            <p:txEl>
                                              <p:pRg st="2" end="2"/>
                                            </p:txEl>
                                          </p:spTgt>
                                        </p:tgtEl>
                                        <p:attrNameLst>
                                          <p:attrName>style.visibility</p:attrName>
                                        </p:attrNameLst>
                                      </p:cBhvr>
                                      <p:to>
                                        <p:strVal val="visible"/>
                                      </p:to>
                                    </p:set>
                                    <p:animEffect transition="in" filter="fade">
                                      <p:cBhvr>
                                        <p:cTn id="13" dur="500"/>
                                        <p:tgtEl>
                                          <p:spTgt spid="34819">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819">
                                            <p:txEl>
                                              <p:pRg st="3" end="3"/>
                                            </p:txEl>
                                          </p:spTgt>
                                        </p:tgtEl>
                                        <p:attrNameLst>
                                          <p:attrName>style.visibility</p:attrName>
                                        </p:attrNameLst>
                                      </p:cBhvr>
                                      <p:to>
                                        <p:strVal val="visible"/>
                                      </p:to>
                                    </p:set>
                                    <p:animEffect transition="in" filter="fade">
                                      <p:cBhvr>
                                        <p:cTn id="16" dur="500"/>
                                        <p:tgtEl>
                                          <p:spTgt spid="34819">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4819">
                                            <p:txEl>
                                              <p:pRg st="4" end="4"/>
                                            </p:txEl>
                                          </p:spTgt>
                                        </p:tgtEl>
                                        <p:attrNameLst>
                                          <p:attrName>style.visibility</p:attrName>
                                        </p:attrNameLst>
                                      </p:cBhvr>
                                      <p:to>
                                        <p:strVal val="visible"/>
                                      </p:to>
                                    </p:set>
                                    <p:animEffect transition="in" filter="fade">
                                      <p:cBhvr>
                                        <p:cTn id="19" dur="500"/>
                                        <p:tgtEl>
                                          <p:spTgt spid="34819">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4819">
                                            <p:txEl>
                                              <p:pRg st="5" end="5"/>
                                            </p:txEl>
                                          </p:spTgt>
                                        </p:tgtEl>
                                        <p:attrNameLst>
                                          <p:attrName>style.visibility</p:attrName>
                                        </p:attrNameLst>
                                      </p:cBhvr>
                                      <p:to>
                                        <p:strVal val="visible"/>
                                      </p:to>
                                    </p:set>
                                    <p:animEffect transition="in" filter="fade">
                                      <p:cBhvr>
                                        <p:cTn id="24" dur="500"/>
                                        <p:tgtEl>
                                          <p:spTgt spid="34819">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4819">
                                            <p:txEl>
                                              <p:pRg st="6" end="6"/>
                                            </p:txEl>
                                          </p:spTgt>
                                        </p:tgtEl>
                                        <p:attrNameLst>
                                          <p:attrName>style.visibility</p:attrName>
                                        </p:attrNameLst>
                                      </p:cBhvr>
                                      <p:to>
                                        <p:strVal val="visible"/>
                                      </p:to>
                                    </p:set>
                                    <p:animEffect transition="in" filter="fade">
                                      <p:cBhvr>
                                        <p:cTn id="27" dur="500"/>
                                        <p:tgtEl>
                                          <p:spTgt spid="34819">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819">
                                            <p:txEl>
                                              <p:pRg st="7" end="7"/>
                                            </p:txEl>
                                          </p:spTgt>
                                        </p:tgtEl>
                                        <p:attrNameLst>
                                          <p:attrName>style.visibility</p:attrName>
                                        </p:attrNameLst>
                                      </p:cBhvr>
                                      <p:to>
                                        <p:strVal val="visible"/>
                                      </p:to>
                                    </p:set>
                                    <p:animEffect transition="in" filter="fade">
                                      <p:cBhvr>
                                        <p:cTn id="30" dur="500"/>
                                        <p:tgtEl>
                                          <p:spTgt spid="34819">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4819">
                                            <p:txEl>
                                              <p:pRg st="8" end="8"/>
                                            </p:txEl>
                                          </p:spTgt>
                                        </p:tgtEl>
                                        <p:attrNameLst>
                                          <p:attrName>style.visibility</p:attrName>
                                        </p:attrNameLst>
                                      </p:cBhvr>
                                      <p:to>
                                        <p:strVal val="visible"/>
                                      </p:to>
                                    </p:set>
                                    <p:animEffect transition="in" filter="fade">
                                      <p:cBhvr>
                                        <p:cTn id="33" dur="500"/>
                                        <p:tgtEl>
                                          <p:spTgt spid="34819">
                                            <p:txEl>
                                              <p:pRg st="8" end="8"/>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4819">
                                            <p:txEl>
                                              <p:pRg st="9" end="9"/>
                                            </p:txEl>
                                          </p:spTgt>
                                        </p:tgtEl>
                                        <p:attrNameLst>
                                          <p:attrName>style.visibility</p:attrName>
                                        </p:attrNameLst>
                                      </p:cBhvr>
                                      <p:to>
                                        <p:strVal val="visible"/>
                                      </p:to>
                                    </p:set>
                                    <p:animEffect transition="in" filter="fade">
                                      <p:cBhvr>
                                        <p:cTn id="36" dur="500"/>
                                        <p:tgtEl>
                                          <p:spTgt spid="348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4"/>
          <p:cNvSpPr>
            <a:spLocks noGrp="1" noChangeArrowheads="1"/>
          </p:cNvSpPr>
          <p:nvPr>
            <p:ph type="title"/>
          </p:nvPr>
        </p:nvSpPr>
        <p:spPr>
          <a:xfrm>
            <a:off x="323528" y="260648"/>
            <a:ext cx="7772400" cy="1143000"/>
          </a:xfrm>
          <a:noFill/>
        </p:spPr>
        <p:txBody>
          <a:bodyPr/>
          <a:lstStyle/>
          <a:p>
            <a:pPr eaLnBrk="1" hangingPunct="1"/>
            <a:r>
              <a:rPr lang="en-US"/>
              <a:t>Photoreceptors</a:t>
            </a:r>
          </a:p>
        </p:txBody>
      </p:sp>
      <p:sp>
        <p:nvSpPr>
          <p:cNvPr id="35843" name="Rectangle 5"/>
          <p:cNvSpPr>
            <a:spLocks noGrp="1" noChangeArrowheads="1"/>
          </p:cNvSpPr>
          <p:nvPr>
            <p:ph idx="1"/>
          </p:nvPr>
        </p:nvSpPr>
        <p:spPr>
          <a:xfrm>
            <a:off x="755576" y="1484784"/>
            <a:ext cx="7488832" cy="5040560"/>
          </a:xfrm>
        </p:spPr>
        <p:txBody>
          <a:bodyPr>
            <a:noAutofit/>
          </a:bodyPr>
          <a:lstStyle/>
          <a:p>
            <a:pPr>
              <a:lnSpc>
                <a:spcPct val="80000"/>
              </a:lnSpc>
            </a:pPr>
            <a:r>
              <a:rPr lang="en-US" sz="2800" dirty="0" smtClean="0"/>
              <a:t>Cones</a:t>
            </a:r>
            <a:endParaRPr lang="en-US" sz="2800" dirty="0"/>
          </a:p>
          <a:p>
            <a:pPr lvl="1" eaLnBrk="1" hangingPunct="1">
              <a:lnSpc>
                <a:spcPct val="80000"/>
              </a:lnSpc>
            </a:pPr>
            <a:r>
              <a:rPr lang="en-US" dirty="0"/>
              <a:t>For </a:t>
            </a:r>
            <a:r>
              <a:rPr lang="en-US" dirty="0" err="1"/>
              <a:t>colour</a:t>
            </a:r>
            <a:r>
              <a:rPr lang="en-US" dirty="0"/>
              <a:t> and detail</a:t>
            </a:r>
          </a:p>
          <a:p>
            <a:pPr lvl="1" eaLnBrk="1" hangingPunct="1">
              <a:lnSpc>
                <a:spcPct val="80000"/>
              </a:lnSpc>
            </a:pPr>
            <a:r>
              <a:rPr lang="en-US" dirty="0"/>
              <a:t>Function best in high illumination</a:t>
            </a:r>
          </a:p>
          <a:p>
            <a:pPr lvl="1" eaLnBrk="1" hangingPunct="1">
              <a:lnSpc>
                <a:spcPct val="80000"/>
              </a:lnSpc>
            </a:pPr>
            <a:r>
              <a:rPr lang="en-US" dirty="0"/>
              <a:t>Concentrated in centre of retina </a:t>
            </a:r>
          </a:p>
          <a:p>
            <a:pPr lvl="1" eaLnBrk="1" hangingPunct="1">
              <a:lnSpc>
                <a:spcPct val="80000"/>
              </a:lnSpc>
            </a:pPr>
            <a:r>
              <a:rPr lang="en-US" dirty="0"/>
              <a:t>Fovea (in centre of retina) contains only cones</a:t>
            </a:r>
          </a:p>
          <a:p>
            <a:pPr eaLnBrk="1" hangingPunct="1">
              <a:lnSpc>
                <a:spcPct val="80000"/>
              </a:lnSpc>
            </a:pPr>
            <a:r>
              <a:rPr lang="en-US" sz="2800" dirty="0"/>
              <a:t>Rods</a:t>
            </a:r>
          </a:p>
          <a:p>
            <a:pPr lvl="1" eaLnBrk="1" hangingPunct="1">
              <a:lnSpc>
                <a:spcPct val="80000"/>
              </a:lnSpc>
            </a:pPr>
            <a:r>
              <a:rPr lang="en-US" dirty="0"/>
              <a:t>Function best in low illumination</a:t>
            </a:r>
          </a:p>
          <a:p>
            <a:pPr lvl="1" eaLnBrk="1" hangingPunct="1">
              <a:lnSpc>
                <a:spcPct val="80000"/>
              </a:lnSpc>
            </a:pPr>
            <a:r>
              <a:rPr lang="en-US" dirty="0"/>
              <a:t>500 times more sensitive to light than cones</a:t>
            </a:r>
            <a:endParaRPr lang="en-US" dirty="0" smtClean="0"/>
          </a:p>
          <a:p>
            <a:pPr lvl="1" eaLnBrk="1" hangingPunct="1">
              <a:lnSpc>
                <a:spcPct val="80000"/>
              </a:lnSpc>
            </a:pPr>
            <a:r>
              <a:rPr lang="en-US" dirty="0" smtClean="0"/>
              <a:t>Mostly </a:t>
            </a:r>
            <a:r>
              <a:rPr lang="en-US" dirty="0"/>
              <a:t>in periphery of retina - though everywhere in retina except fovea</a:t>
            </a:r>
          </a:p>
        </p:txBody>
      </p:sp>
    </p:spTree>
    <p:extLst>
      <p:ext uri="{BB962C8B-B14F-4D97-AF65-F5344CB8AC3E}">
        <p14:creationId xmlns="" xmlns:p14="http://schemas.microsoft.com/office/powerpoint/2010/main" val="121322840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fade">
                                      <p:cBhvr>
                                        <p:cTn id="7" dur="500"/>
                                        <p:tgtEl>
                                          <p:spTgt spid="3584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843">
                                            <p:txEl>
                                              <p:pRg st="1" end="1"/>
                                            </p:txEl>
                                          </p:spTgt>
                                        </p:tgtEl>
                                        <p:attrNameLst>
                                          <p:attrName>style.visibility</p:attrName>
                                        </p:attrNameLst>
                                      </p:cBhvr>
                                      <p:to>
                                        <p:strVal val="visible"/>
                                      </p:to>
                                    </p:set>
                                    <p:animEffect transition="in" filter="fade">
                                      <p:cBhvr>
                                        <p:cTn id="10" dur="500"/>
                                        <p:tgtEl>
                                          <p:spTgt spid="3584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5843">
                                            <p:txEl>
                                              <p:pRg st="2" end="2"/>
                                            </p:txEl>
                                          </p:spTgt>
                                        </p:tgtEl>
                                        <p:attrNameLst>
                                          <p:attrName>style.visibility</p:attrName>
                                        </p:attrNameLst>
                                      </p:cBhvr>
                                      <p:to>
                                        <p:strVal val="visible"/>
                                      </p:to>
                                    </p:set>
                                    <p:animEffect transition="in" filter="fade">
                                      <p:cBhvr>
                                        <p:cTn id="13" dur="500"/>
                                        <p:tgtEl>
                                          <p:spTgt spid="3584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5843">
                                            <p:txEl>
                                              <p:pRg st="3" end="3"/>
                                            </p:txEl>
                                          </p:spTgt>
                                        </p:tgtEl>
                                        <p:attrNameLst>
                                          <p:attrName>style.visibility</p:attrName>
                                        </p:attrNameLst>
                                      </p:cBhvr>
                                      <p:to>
                                        <p:strVal val="visible"/>
                                      </p:to>
                                    </p:set>
                                    <p:animEffect transition="in" filter="fade">
                                      <p:cBhvr>
                                        <p:cTn id="16" dur="500"/>
                                        <p:tgtEl>
                                          <p:spTgt spid="3584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843">
                                            <p:txEl>
                                              <p:pRg st="4" end="4"/>
                                            </p:txEl>
                                          </p:spTgt>
                                        </p:tgtEl>
                                        <p:attrNameLst>
                                          <p:attrName>style.visibility</p:attrName>
                                        </p:attrNameLst>
                                      </p:cBhvr>
                                      <p:to>
                                        <p:strVal val="visible"/>
                                      </p:to>
                                    </p:set>
                                    <p:animEffect transition="in" filter="fade">
                                      <p:cBhvr>
                                        <p:cTn id="19" dur="500"/>
                                        <p:tgtEl>
                                          <p:spTgt spid="3584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5843">
                                            <p:txEl>
                                              <p:pRg st="5" end="5"/>
                                            </p:txEl>
                                          </p:spTgt>
                                        </p:tgtEl>
                                        <p:attrNameLst>
                                          <p:attrName>style.visibility</p:attrName>
                                        </p:attrNameLst>
                                      </p:cBhvr>
                                      <p:to>
                                        <p:strVal val="visible"/>
                                      </p:to>
                                    </p:set>
                                    <p:animEffect transition="in" filter="fade">
                                      <p:cBhvr>
                                        <p:cTn id="24" dur="500"/>
                                        <p:tgtEl>
                                          <p:spTgt spid="3584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5843">
                                            <p:txEl>
                                              <p:pRg st="6" end="6"/>
                                            </p:txEl>
                                          </p:spTgt>
                                        </p:tgtEl>
                                        <p:attrNameLst>
                                          <p:attrName>style.visibility</p:attrName>
                                        </p:attrNameLst>
                                      </p:cBhvr>
                                      <p:to>
                                        <p:strVal val="visible"/>
                                      </p:to>
                                    </p:set>
                                    <p:animEffect transition="in" filter="fade">
                                      <p:cBhvr>
                                        <p:cTn id="27" dur="500"/>
                                        <p:tgtEl>
                                          <p:spTgt spid="3584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5843">
                                            <p:txEl>
                                              <p:pRg st="7" end="7"/>
                                            </p:txEl>
                                          </p:spTgt>
                                        </p:tgtEl>
                                        <p:attrNameLst>
                                          <p:attrName>style.visibility</p:attrName>
                                        </p:attrNameLst>
                                      </p:cBhvr>
                                      <p:to>
                                        <p:strVal val="visible"/>
                                      </p:to>
                                    </p:set>
                                    <p:animEffect transition="in" filter="fade">
                                      <p:cBhvr>
                                        <p:cTn id="30" dur="500"/>
                                        <p:tgtEl>
                                          <p:spTgt spid="35843">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5843">
                                            <p:txEl>
                                              <p:pRg st="8" end="8"/>
                                            </p:txEl>
                                          </p:spTgt>
                                        </p:tgtEl>
                                        <p:attrNameLst>
                                          <p:attrName>style.visibility</p:attrName>
                                        </p:attrNameLst>
                                      </p:cBhvr>
                                      <p:to>
                                        <p:strVal val="visible"/>
                                      </p:to>
                                    </p:set>
                                    <p:animEffect transition="in" filter="fade">
                                      <p:cBhvr>
                                        <p:cTn id="33" dur="500"/>
                                        <p:tgtEl>
                                          <p:spTgt spid="358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noChangeArrowheads="1"/>
          </p:cNvSpPr>
          <p:nvPr>
            <p:ph type="title"/>
          </p:nvPr>
        </p:nvSpPr>
        <p:spPr>
          <a:noFill/>
        </p:spPr>
        <p:txBody>
          <a:bodyPr/>
          <a:lstStyle/>
          <a:p>
            <a:pPr eaLnBrk="1" hangingPunct="1"/>
            <a:r>
              <a:rPr lang="en-US"/>
              <a:t>From Light to Nerve Impulses</a:t>
            </a:r>
          </a:p>
        </p:txBody>
      </p:sp>
      <p:sp>
        <p:nvSpPr>
          <p:cNvPr id="39939" name="Rectangle 5"/>
          <p:cNvSpPr>
            <a:spLocks noGrp="1" noChangeArrowheads="1"/>
          </p:cNvSpPr>
          <p:nvPr>
            <p:ph idx="1"/>
          </p:nvPr>
        </p:nvSpPr>
        <p:spPr/>
        <p:txBody>
          <a:bodyPr>
            <a:normAutofit/>
          </a:bodyPr>
          <a:lstStyle/>
          <a:p>
            <a:pPr eaLnBrk="1" hangingPunct="1"/>
            <a:r>
              <a:rPr lang="en-US" sz="2400" b="1" dirty="0"/>
              <a:t>Transduction</a:t>
            </a:r>
          </a:p>
          <a:p>
            <a:pPr lvl="1" eaLnBrk="1" hangingPunct="1"/>
            <a:r>
              <a:rPr lang="en-US" sz="2400" dirty="0"/>
              <a:t>Converting characteristics of stimulus to nerve impulses</a:t>
            </a:r>
          </a:p>
          <a:p>
            <a:pPr eaLnBrk="1" hangingPunct="1"/>
            <a:r>
              <a:rPr lang="en-US" sz="2400" b="1" dirty="0"/>
              <a:t>Visual transduction</a:t>
            </a:r>
          </a:p>
          <a:p>
            <a:pPr lvl="1" eaLnBrk="1" hangingPunct="1"/>
            <a:r>
              <a:rPr lang="en-US" sz="2400" dirty="0"/>
              <a:t>Action of </a:t>
            </a:r>
            <a:r>
              <a:rPr lang="en-US" sz="2400" dirty="0" err="1"/>
              <a:t>photopigments</a:t>
            </a:r>
            <a:endParaRPr lang="en-US" sz="2400" dirty="0"/>
          </a:p>
          <a:p>
            <a:pPr lvl="1" eaLnBrk="1" hangingPunct="1"/>
            <a:r>
              <a:rPr lang="en-US" sz="2400" dirty="0"/>
              <a:t>Absorption of light changes rate of neurotransmitter release</a:t>
            </a:r>
          </a:p>
          <a:p>
            <a:pPr lvl="1" eaLnBrk="1" hangingPunct="1"/>
            <a:r>
              <a:rPr lang="en-US" sz="2400" dirty="0"/>
              <a:t>Greater rate of release = the stronger the signal passed on</a:t>
            </a:r>
          </a:p>
        </p:txBody>
      </p:sp>
    </p:spTree>
    <p:extLst>
      <p:ext uri="{BB962C8B-B14F-4D97-AF65-F5344CB8AC3E}">
        <p14:creationId xmlns="" xmlns:p14="http://schemas.microsoft.com/office/powerpoint/2010/main" val="275238840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a:noFill/>
        </p:spPr>
        <p:txBody>
          <a:bodyPr/>
          <a:lstStyle/>
          <a:p>
            <a:pPr eaLnBrk="1" hangingPunct="1"/>
            <a:r>
              <a:rPr lang="en-US"/>
              <a:t>Brightness &amp; Dark Adaptation</a:t>
            </a:r>
          </a:p>
        </p:txBody>
      </p:sp>
      <p:sp>
        <p:nvSpPr>
          <p:cNvPr id="40963" name="Rectangle 5"/>
          <p:cNvSpPr>
            <a:spLocks noGrp="1" noChangeArrowheads="1"/>
          </p:cNvSpPr>
          <p:nvPr>
            <p:ph idx="1"/>
          </p:nvPr>
        </p:nvSpPr>
        <p:spPr/>
        <p:txBody>
          <a:bodyPr>
            <a:normAutofit/>
          </a:bodyPr>
          <a:lstStyle/>
          <a:p>
            <a:pPr eaLnBrk="1" hangingPunct="1"/>
            <a:r>
              <a:rPr lang="en-US" sz="2400" dirty="0"/>
              <a:t>Have ‘dual visual system’</a:t>
            </a:r>
          </a:p>
          <a:p>
            <a:pPr lvl="1" eaLnBrk="1" hangingPunct="1"/>
            <a:r>
              <a:rPr lang="en-US" sz="2400" dirty="0"/>
              <a:t>Some animals see in daylight</a:t>
            </a:r>
          </a:p>
          <a:p>
            <a:pPr lvl="1" eaLnBrk="1" hangingPunct="1"/>
            <a:r>
              <a:rPr lang="en-US" sz="2400" dirty="0"/>
              <a:t>Some at night</a:t>
            </a:r>
          </a:p>
          <a:p>
            <a:pPr lvl="1" eaLnBrk="1" hangingPunct="1"/>
            <a:r>
              <a:rPr lang="en-US" sz="2400" dirty="0"/>
              <a:t>Human visual system adapted for both high &amp; low light conditions</a:t>
            </a:r>
          </a:p>
          <a:p>
            <a:pPr eaLnBrk="1" hangingPunct="1"/>
            <a:r>
              <a:rPr lang="en-US" sz="2400" dirty="0"/>
              <a:t>Dark adaptation</a:t>
            </a:r>
          </a:p>
          <a:p>
            <a:pPr lvl="1" eaLnBrk="1" hangingPunct="1"/>
            <a:r>
              <a:rPr lang="en-US" sz="2400" dirty="0"/>
              <a:t>Progressive improvement in brightness sensitivity in low illumination</a:t>
            </a:r>
          </a:p>
        </p:txBody>
      </p:sp>
    </p:spTree>
    <p:extLst>
      <p:ext uri="{BB962C8B-B14F-4D97-AF65-F5344CB8AC3E}">
        <p14:creationId xmlns="" xmlns:p14="http://schemas.microsoft.com/office/powerpoint/2010/main" val="56740677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fade">
                                      <p:cBhvr>
                                        <p:cTn id="7" dur="500"/>
                                        <p:tgtEl>
                                          <p:spTgt spid="4096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963">
                                            <p:txEl>
                                              <p:pRg st="1" end="1"/>
                                            </p:txEl>
                                          </p:spTgt>
                                        </p:tgtEl>
                                        <p:attrNameLst>
                                          <p:attrName>style.visibility</p:attrName>
                                        </p:attrNameLst>
                                      </p:cBhvr>
                                      <p:to>
                                        <p:strVal val="visible"/>
                                      </p:to>
                                    </p:set>
                                    <p:animEffect transition="in" filter="fade">
                                      <p:cBhvr>
                                        <p:cTn id="10" dur="500"/>
                                        <p:tgtEl>
                                          <p:spTgt spid="4096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0963">
                                            <p:txEl>
                                              <p:pRg st="2" end="2"/>
                                            </p:txEl>
                                          </p:spTgt>
                                        </p:tgtEl>
                                        <p:attrNameLst>
                                          <p:attrName>style.visibility</p:attrName>
                                        </p:attrNameLst>
                                      </p:cBhvr>
                                      <p:to>
                                        <p:strVal val="visible"/>
                                      </p:to>
                                    </p:set>
                                    <p:animEffect transition="in" filter="fade">
                                      <p:cBhvr>
                                        <p:cTn id="13" dur="500"/>
                                        <p:tgtEl>
                                          <p:spTgt spid="4096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0963">
                                            <p:txEl>
                                              <p:pRg st="3" end="3"/>
                                            </p:txEl>
                                          </p:spTgt>
                                        </p:tgtEl>
                                        <p:attrNameLst>
                                          <p:attrName>style.visibility</p:attrName>
                                        </p:attrNameLst>
                                      </p:cBhvr>
                                      <p:to>
                                        <p:strVal val="visible"/>
                                      </p:to>
                                    </p:set>
                                    <p:animEffect transition="in" filter="fade">
                                      <p:cBhvr>
                                        <p:cTn id="16" dur="500"/>
                                        <p:tgtEl>
                                          <p:spTgt spid="4096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0963">
                                            <p:txEl>
                                              <p:pRg st="4" end="4"/>
                                            </p:txEl>
                                          </p:spTgt>
                                        </p:tgtEl>
                                        <p:attrNameLst>
                                          <p:attrName>style.visibility</p:attrName>
                                        </p:attrNameLst>
                                      </p:cBhvr>
                                      <p:to>
                                        <p:strVal val="visible"/>
                                      </p:to>
                                    </p:set>
                                    <p:animEffect transition="in" filter="fade">
                                      <p:cBhvr>
                                        <p:cTn id="21" dur="500"/>
                                        <p:tgtEl>
                                          <p:spTgt spid="4096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963">
                                            <p:txEl>
                                              <p:pRg st="5" end="5"/>
                                            </p:txEl>
                                          </p:spTgt>
                                        </p:tgtEl>
                                        <p:attrNameLst>
                                          <p:attrName>style.visibility</p:attrName>
                                        </p:attrNameLst>
                                      </p:cBhvr>
                                      <p:to>
                                        <p:strVal val="visible"/>
                                      </p:to>
                                    </p:set>
                                    <p:animEffect transition="in" filter="fade">
                                      <p:cBhvr>
                                        <p:cTn id="24" dur="500"/>
                                        <p:tgtEl>
                                          <p:spTgt spid="409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6"/>
          <p:cNvSpPr>
            <a:spLocks noGrp="1" noChangeArrowheads="1"/>
          </p:cNvSpPr>
          <p:nvPr>
            <p:ph type="title"/>
          </p:nvPr>
        </p:nvSpPr>
        <p:spPr>
          <a:xfrm>
            <a:off x="76200" y="76200"/>
            <a:ext cx="8991600" cy="1120552"/>
          </a:xfrm>
          <a:noFill/>
        </p:spPr>
        <p:txBody>
          <a:bodyPr>
            <a:normAutofit/>
          </a:bodyPr>
          <a:lstStyle/>
          <a:p>
            <a:pPr eaLnBrk="1" hangingPunct="1"/>
            <a:r>
              <a:rPr lang="en-US"/>
              <a:t>Dark Adaptation</a:t>
            </a:r>
          </a:p>
        </p:txBody>
      </p:sp>
      <p:sp>
        <p:nvSpPr>
          <p:cNvPr id="41987" name="Rectangle 7"/>
          <p:cNvSpPr>
            <a:spLocks noGrp="1" noChangeArrowheads="1"/>
          </p:cNvSpPr>
          <p:nvPr>
            <p:ph type="body" sz="half" idx="1"/>
          </p:nvPr>
        </p:nvSpPr>
        <p:spPr>
          <a:xfrm>
            <a:off x="395536" y="1340768"/>
            <a:ext cx="4305300" cy="5181600"/>
          </a:xfrm>
        </p:spPr>
        <p:txBody>
          <a:bodyPr>
            <a:normAutofit/>
          </a:bodyPr>
          <a:lstStyle/>
          <a:p>
            <a:pPr eaLnBrk="1" hangingPunct="1"/>
            <a:r>
              <a:rPr lang="en-US" sz="2800" dirty="0"/>
              <a:t>Rely on rods for vision in low light conditions</a:t>
            </a:r>
          </a:p>
          <a:p>
            <a:pPr eaLnBrk="1" hangingPunct="1"/>
            <a:r>
              <a:rPr lang="en-US" sz="2800" dirty="0"/>
              <a:t>Rods &amp; cones adapt differently</a:t>
            </a:r>
          </a:p>
          <a:p>
            <a:pPr lvl="1" eaLnBrk="1" hangingPunct="1"/>
            <a:r>
              <a:rPr lang="en-US" sz="2800" dirty="0"/>
              <a:t>Cones adapt after 10 minutes - sensitivity has reached its maximum</a:t>
            </a:r>
          </a:p>
          <a:p>
            <a:pPr lvl="1" eaLnBrk="1" hangingPunct="1"/>
            <a:r>
              <a:rPr lang="en-US" sz="2800" dirty="0"/>
              <a:t>Rods adapt after 30 </a:t>
            </a:r>
            <a:r>
              <a:rPr lang="en-US" sz="2800" dirty="0" smtClean="0"/>
              <a:t>minutes</a:t>
            </a:r>
            <a:endParaRPr lang="en-US" sz="2800" dirty="0"/>
          </a:p>
        </p:txBody>
      </p:sp>
      <p:pic>
        <p:nvPicPr>
          <p:cNvPr id="41988" name="Picture 10" descr="Fig05-08"/>
          <p:cNvPicPr>
            <a:picLocks noGrp="1" noChangeAspect="1" noChangeArrowheads="1"/>
          </p:cNvPicPr>
          <p:nvPr>
            <p:ph sz="half" idx="2"/>
          </p:nvPr>
        </p:nvPicPr>
        <p:blipFill>
          <a:blip r:embed="rId3" cstate="print"/>
          <a:srcRect l="15756" t="10957" r="15756" b="35062"/>
          <a:stretch>
            <a:fillRect/>
          </a:stretch>
        </p:blipFill>
        <p:spPr>
          <a:xfrm>
            <a:off x="4572000" y="1700808"/>
            <a:ext cx="4327203" cy="4907280"/>
          </a:xfrm>
        </p:spPr>
      </p:pic>
    </p:spTree>
    <p:extLst>
      <p:ext uri="{BB962C8B-B14F-4D97-AF65-F5344CB8AC3E}">
        <p14:creationId xmlns="" xmlns:p14="http://schemas.microsoft.com/office/powerpoint/2010/main" val="2177725509"/>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a:noFill/>
        </p:spPr>
        <p:txBody>
          <a:bodyPr/>
          <a:lstStyle/>
          <a:p>
            <a:pPr eaLnBrk="1" hangingPunct="1"/>
            <a:r>
              <a:rPr lang="en-US" dirty="0" err="1"/>
              <a:t>Colour</a:t>
            </a:r>
            <a:r>
              <a:rPr lang="en-US" dirty="0"/>
              <a:t> Vision</a:t>
            </a:r>
          </a:p>
        </p:txBody>
      </p:sp>
      <p:sp>
        <p:nvSpPr>
          <p:cNvPr id="44035" name="Rectangle 5"/>
          <p:cNvSpPr>
            <a:spLocks noGrp="1" noChangeArrowheads="1"/>
          </p:cNvSpPr>
          <p:nvPr>
            <p:ph idx="1"/>
          </p:nvPr>
        </p:nvSpPr>
        <p:spPr/>
        <p:txBody>
          <a:bodyPr>
            <a:normAutofit/>
          </a:bodyPr>
          <a:lstStyle/>
          <a:p>
            <a:pPr eaLnBrk="1" hangingPunct="1"/>
            <a:r>
              <a:rPr lang="en-US" sz="2800" dirty="0" err="1"/>
              <a:t>Trichromatic</a:t>
            </a:r>
            <a:r>
              <a:rPr lang="en-US" sz="2800" dirty="0"/>
              <a:t> theory (Young-Helmholtz)</a:t>
            </a:r>
          </a:p>
          <a:p>
            <a:pPr lvl="1" eaLnBrk="1" hangingPunct="1"/>
            <a:r>
              <a:rPr lang="en-US" dirty="0"/>
              <a:t>Three types of color receptors in retina</a:t>
            </a:r>
          </a:p>
          <a:p>
            <a:pPr lvl="1" eaLnBrk="1" hangingPunct="1"/>
            <a:r>
              <a:rPr lang="en-US" dirty="0"/>
              <a:t>Cones most sensitive to blue, green, red wavelengths</a:t>
            </a:r>
          </a:p>
          <a:p>
            <a:pPr lvl="1" eaLnBrk="1" hangingPunct="1"/>
            <a:r>
              <a:rPr lang="en-US" dirty="0"/>
              <a:t>Visual system combines activity from these cells</a:t>
            </a:r>
          </a:p>
          <a:p>
            <a:pPr lvl="1" eaLnBrk="1" hangingPunct="1"/>
            <a:r>
              <a:rPr lang="en-US" dirty="0" err="1"/>
              <a:t>Colours</a:t>
            </a:r>
            <a:r>
              <a:rPr lang="en-US" dirty="0"/>
              <a:t> are perceived by additive mixture of impulses</a:t>
            </a:r>
          </a:p>
          <a:p>
            <a:pPr lvl="1" eaLnBrk="1" hangingPunct="1"/>
            <a:r>
              <a:rPr lang="en-US" dirty="0"/>
              <a:t>If all are equally activated - white </a:t>
            </a:r>
            <a:r>
              <a:rPr lang="en-US" dirty="0" err="1"/>
              <a:t>colour</a:t>
            </a:r>
            <a:r>
              <a:rPr lang="en-US" dirty="0"/>
              <a:t> is produced</a:t>
            </a:r>
          </a:p>
          <a:p>
            <a:pPr lvl="1" eaLnBrk="1" hangingPunct="1"/>
            <a:endParaRPr lang="en-US" sz="2400" dirty="0"/>
          </a:p>
        </p:txBody>
      </p:sp>
    </p:spTree>
    <p:extLst>
      <p:ext uri="{BB962C8B-B14F-4D97-AF65-F5344CB8AC3E}">
        <p14:creationId xmlns="" xmlns:p14="http://schemas.microsoft.com/office/powerpoint/2010/main" val="290585033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p:spPr>
        <p:txBody>
          <a:bodyPr/>
          <a:lstStyle/>
          <a:p>
            <a:pPr eaLnBrk="1" hangingPunct="1"/>
            <a:r>
              <a:rPr lang="en-US"/>
              <a:t>Colour Vision</a:t>
            </a:r>
          </a:p>
        </p:txBody>
      </p:sp>
      <p:sp>
        <p:nvSpPr>
          <p:cNvPr id="45059" name="Rectangle 3"/>
          <p:cNvSpPr>
            <a:spLocks noGrp="1" noChangeArrowheads="1"/>
          </p:cNvSpPr>
          <p:nvPr>
            <p:ph idx="1"/>
          </p:nvPr>
        </p:nvSpPr>
        <p:spPr/>
        <p:txBody>
          <a:bodyPr>
            <a:normAutofit/>
          </a:bodyPr>
          <a:lstStyle/>
          <a:p>
            <a:pPr eaLnBrk="1" hangingPunct="1"/>
            <a:r>
              <a:rPr lang="en-US" sz="2800" dirty="0"/>
              <a:t>Trichromatic theory cannot explain</a:t>
            </a:r>
            <a:r>
              <a:rPr lang="en-US" sz="2800" dirty="0" smtClean="0"/>
              <a:t>:</a:t>
            </a:r>
            <a:endParaRPr lang="en-US" sz="2800" dirty="0"/>
          </a:p>
          <a:p>
            <a:pPr lvl="1" eaLnBrk="1" hangingPunct="1"/>
            <a:r>
              <a:rPr lang="en-US" sz="2800" dirty="0"/>
              <a:t>Red-green </a:t>
            </a:r>
            <a:r>
              <a:rPr lang="en-US" sz="2800" dirty="0" err="1"/>
              <a:t>colour</a:t>
            </a:r>
            <a:r>
              <a:rPr lang="en-US" sz="2800" dirty="0"/>
              <a:t> blind individuals should not be able to perceive yellow (red + green = yellow</a:t>
            </a:r>
            <a:r>
              <a:rPr lang="en-US" sz="2800" dirty="0" smtClean="0"/>
              <a:t>)</a:t>
            </a:r>
            <a:endParaRPr lang="en-US" sz="2800" b="1" dirty="0"/>
          </a:p>
          <a:p>
            <a:pPr lvl="1" eaLnBrk="1" hangingPunct="1"/>
            <a:r>
              <a:rPr lang="en-US" sz="2800" dirty="0" smtClean="0"/>
              <a:t>Afterimages</a:t>
            </a:r>
          </a:p>
          <a:p>
            <a:pPr lvl="2"/>
            <a:r>
              <a:rPr lang="en-US" sz="2400" dirty="0" smtClean="0"/>
              <a:t>Another theory developed to explain this</a:t>
            </a:r>
          </a:p>
          <a:p>
            <a:pPr lvl="1" eaLnBrk="1" hangingPunct="1"/>
            <a:endParaRPr lang="en-US" sz="2800" dirty="0"/>
          </a:p>
          <a:p>
            <a:pPr lvl="2" eaLnBrk="1" hangingPunct="1"/>
            <a:endParaRPr lang="en-US" sz="2800" dirty="0"/>
          </a:p>
          <a:p>
            <a:pPr lvl="1" eaLnBrk="1" hangingPunct="1"/>
            <a:endParaRPr lang="en-US" sz="2800" dirty="0"/>
          </a:p>
        </p:txBody>
      </p:sp>
    </p:spTree>
    <p:extLst>
      <p:ext uri="{BB962C8B-B14F-4D97-AF65-F5344CB8AC3E}">
        <p14:creationId xmlns="" xmlns:p14="http://schemas.microsoft.com/office/powerpoint/2010/main" val="134358079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4"/>
          <p:cNvSpPr>
            <a:spLocks noGrp="1" noChangeArrowheads="1"/>
          </p:cNvSpPr>
          <p:nvPr>
            <p:ph type="title"/>
          </p:nvPr>
        </p:nvSpPr>
        <p:spPr>
          <a:noFill/>
        </p:spPr>
        <p:txBody>
          <a:bodyPr/>
          <a:lstStyle/>
          <a:p>
            <a:pPr eaLnBrk="1" hangingPunct="1"/>
            <a:r>
              <a:rPr lang="en-US" dirty="0" err="1"/>
              <a:t>Colour</a:t>
            </a:r>
            <a:r>
              <a:rPr lang="en-US" dirty="0"/>
              <a:t> Vision</a:t>
            </a:r>
          </a:p>
        </p:txBody>
      </p:sp>
      <p:sp>
        <p:nvSpPr>
          <p:cNvPr id="47107" name="Rectangle 5"/>
          <p:cNvSpPr>
            <a:spLocks noGrp="1" noChangeArrowheads="1"/>
          </p:cNvSpPr>
          <p:nvPr>
            <p:ph idx="1"/>
          </p:nvPr>
        </p:nvSpPr>
        <p:spPr>
          <a:xfrm>
            <a:off x="265112" y="1412776"/>
            <a:ext cx="8915400" cy="5292824"/>
          </a:xfrm>
        </p:spPr>
        <p:txBody>
          <a:bodyPr/>
          <a:lstStyle/>
          <a:p>
            <a:pPr eaLnBrk="1" hangingPunct="1">
              <a:lnSpc>
                <a:spcPct val="80000"/>
              </a:lnSpc>
            </a:pPr>
            <a:r>
              <a:rPr lang="en-US" sz="2800" dirty="0"/>
              <a:t>Opponent-Process theory (</a:t>
            </a:r>
            <a:r>
              <a:rPr lang="en-US" sz="2800" dirty="0" err="1"/>
              <a:t>Hering</a:t>
            </a:r>
            <a:r>
              <a:rPr lang="en-US" sz="2800" dirty="0"/>
              <a:t>, 1870)</a:t>
            </a:r>
          </a:p>
          <a:p>
            <a:pPr lvl="1" eaLnBrk="1" hangingPunct="1">
              <a:lnSpc>
                <a:spcPct val="80000"/>
              </a:lnSpc>
            </a:pPr>
            <a:r>
              <a:rPr lang="en-US" dirty="0"/>
              <a:t>Three cone types</a:t>
            </a:r>
          </a:p>
          <a:p>
            <a:pPr lvl="1" eaLnBrk="1" hangingPunct="1">
              <a:lnSpc>
                <a:spcPct val="80000"/>
              </a:lnSpc>
            </a:pPr>
            <a:r>
              <a:rPr lang="en-US" dirty="0"/>
              <a:t>Each responds to two different wavelengths</a:t>
            </a:r>
          </a:p>
          <a:p>
            <a:pPr lvl="2" eaLnBrk="1" hangingPunct="1">
              <a:lnSpc>
                <a:spcPct val="80000"/>
              </a:lnSpc>
            </a:pPr>
            <a:r>
              <a:rPr lang="en-US" sz="2800" dirty="0"/>
              <a:t>Red </a:t>
            </a:r>
            <a:r>
              <a:rPr lang="en-US" sz="2800" u="sng" dirty="0"/>
              <a:t>or</a:t>
            </a:r>
            <a:r>
              <a:rPr lang="en-US" sz="2800" dirty="0"/>
              <a:t> green</a:t>
            </a:r>
          </a:p>
          <a:p>
            <a:pPr lvl="2" eaLnBrk="1" hangingPunct="1">
              <a:lnSpc>
                <a:spcPct val="80000"/>
              </a:lnSpc>
            </a:pPr>
            <a:r>
              <a:rPr lang="en-US" sz="2800" dirty="0"/>
              <a:t>Blue </a:t>
            </a:r>
            <a:r>
              <a:rPr lang="en-US" sz="2800" u="sng" dirty="0"/>
              <a:t>or</a:t>
            </a:r>
            <a:r>
              <a:rPr lang="en-US" sz="2800" dirty="0"/>
              <a:t> yellow</a:t>
            </a:r>
          </a:p>
          <a:p>
            <a:pPr lvl="2" eaLnBrk="1" hangingPunct="1">
              <a:lnSpc>
                <a:spcPct val="80000"/>
              </a:lnSpc>
            </a:pPr>
            <a:r>
              <a:rPr lang="en-US" sz="2800" dirty="0"/>
              <a:t>Black </a:t>
            </a:r>
            <a:r>
              <a:rPr lang="en-US" sz="2800" u="sng" dirty="0"/>
              <a:t>or</a:t>
            </a:r>
            <a:r>
              <a:rPr lang="en-US" sz="2800" dirty="0"/>
              <a:t> white</a:t>
            </a:r>
          </a:p>
          <a:p>
            <a:pPr eaLnBrk="1" hangingPunct="1">
              <a:lnSpc>
                <a:spcPct val="80000"/>
              </a:lnSpc>
            </a:pPr>
            <a:r>
              <a:rPr lang="en-US" sz="2800" dirty="0"/>
              <a:t>Explains Afterimages</a:t>
            </a:r>
          </a:p>
          <a:p>
            <a:pPr lvl="1" eaLnBrk="1" hangingPunct="1">
              <a:lnSpc>
                <a:spcPct val="80000"/>
              </a:lnSpc>
            </a:pPr>
            <a:r>
              <a:rPr lang="en-US" dirty="0"/>
              <a:t>Stare at certain </a:t>
            </a:r>
            <a:r>
              <a:rPr lang="en-US" dirty="0" err="1"/>
              <a:t>colour</a:t>
            </a:r>
            <a:endParaRPr lang="en-US" dirty="0"/>
          </a:p>
          <a:p>
            <a:pPr lvl="1" eaLnBrk="1" hangingPunct="1">
              <a:lnSpc>
                <a:spcPct val="80000"/>
              </a:lnSpc>
            </a:pPr>
            <a:r>
              <a:rPr lang="en-US" dirty="0"/>
              <a:t>Neural processes become fatigued</a:t>
            </a:r>
          </a:p>
          <a:p>
            <a:pPr lvl="1" eaLnBrk="1" hangingPunct="1">
              <a:lnSpc>
                <a:spcPct val="80000"/>
              </a:lnSpc>
            </a:pPr>
            <a:r>
              <a:rPr lang="en-US" dirty="0"/>
              <a:t>Have ‘rebound’ effect with receptor responding with its opponent opposite reaction</a:t>
            </a:r>
          </a:p>
          <a:p>
            <a:pPr eaLnBrk="1" hangingPunct="1">
              <a:lnSpc>
                <a:spcPct val="80000"/>
              </a:lnSpc>
            </a:pPr>
            <a:endParaRPr lang="en-US" dirty="0">
              <a:solidFill>
                <a:schemeClr val="bg1"/>
              </a:solidFill>
            </a:endParaRPr>
          </a:p>
        </p:txBody>
      </p:sp>
    </p:spTree>
    <p:extLst>
      <p:ext uri="{BB962C8B-B14F-4D97-AF65-F5344CB8AC3E}">
        <p14:creationId xmlns="" xmlns:p14="http://schemas.microsoft.com/office/powerpoint/2010/main" val="309014377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animEffect transition="in" filter="slide(fromBottom)">
                                      <p:cBhvr>
                                        <p:cTn id="7" dur="500"/>
                                        <p:tgtEl>
                                          <p:spTgt spid="47107">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47107">
                                            <p:txEl>
                                              <p:pRg st="1" end="1"/>
                                            </p:txEl>
                                          </p:spTgt>
                                        </p:tgtEl>
                                        <p:attrNameLst>
                                          <p:attrName>style.visibility</p:attrName>
                                        </p:attrNameLst>
                                      </p:cBhvr>
                                      <p:to>
                                        <p:strVal val="visible"/>
                                      </p:to>
                                    </p:set>
                                    <p:animEffect transition="in" filter="slide(fromBottom)">
                                      <p:cBhvr>
                                        <p:cTn id="10" dur="500"/>
                                        <p:tgtEl>
                                          <p:spTgt spid="47107">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47107">
                                            <p:txEl>
                                              <p:pRg st="2" end="2"/>
                                            </p:txEl>
                                          </p:spTgt>
                                        </p:tgtEl>
                                        <p:attrNameLst>
                                          <p:attrName>style.visibility</p:attrName>
                                        </p:attrNameLst>
                                      </p:cBhvr>
                                      <p:to>
                                        <p:strVal val="visible"/>
                                      </p:to>
                                    </p:set>
                                    <p:animEffect transition="in" filter="slide(fromBottom)">
                                      <p:cBhvr>
                                        <p:cTn id="13" dur="500"/>
                                        <p:tgtEl>
                                          <p:spTgt spid="47107">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47107">
                                            <p:txEl>
                                              <p:pRg st="3" end="3"/>
                                            </p:txEl>
                                          </p:spTgt>
                                        </p:tgtEl>
                                        <p:attrNameLst>
                                          <p:attrName>style.visibility</p:attrName>
                                        </p:attrNameLst>
                                      </p:cBhvr>
                                      <p:to>
                                        <p:strVal val="visible"/>
                                      </p:to>
                                    </p:set>
                                    <p:animEffect transition="in" filter="slide(fromBottom)">
                                      <p:cBhvr>
                                        <p:cTn id="16" dur="500"/>
                                        <p:tgtEl>
                                          <p:spTgt spid="47107">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47107">
                                            <p:txEl>
                                              <p:pRg st="4" end="4"/>
                                            </p:txEl>
                                          </p:spTgt>
                                        </p:tgtEl>
                                        <p:attrNameLst>
                                          <p:attrName>style.visibility</p:attrName>
                                        </p:attrNameLst>
                                      </p:cBhvr>
                                      <p:to>
                                        <p:strVal val="visible"/>
                                      </p:to>
                                    </p:set>
                                    <p:animEffect transition="in" filter="slide(fromBottom)">
                                      <p:cBhvr>
                                        <p:cTn id="19" dur="500"/>
                                        <p:tgtEl>
                                          <p:spTgt spid="47107">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47107">
                                            <p:txEl>
                                              <p:pRg st="5" end="5"/>
                                            </p:txEl>
                                          </p:spTgt>
                                        </p:tgtEl>
                                        <p:attrNameLst>
                                          <p:attrName>style.visibility</p:attrName>
                                        </p:attrNameLst>
                                      </p:cBhvr>
                                      <p:to>
                                        <p:strVal val="visible"/>
                                      </p:to>
                                    </p:set>
                                    <p:animEffect transition="in" filter="slide(fromBottom)">
                                      <p:cBhvr>
                                        <p:cTn id="22" dur="500"/>
                                        <p:tgtEl>
                                          <p:spTgt spid="4710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47107">
                                            <p:txEl>
                                              <p:pRg st="6" end="6"/>
                                            </p:txEl>
                                          </p:spTgt>
                                        </p:tgtEl>
                                        <p:attrNameLst>
                                          <p:attrName>style.visibility</p:attrName>
                                        </p:attrNameLst>
                                      </p:cBhvr>
                                      <p:to>
                                        <p:strVal val="visible"/>
                                      </p:to>
                                    </p:set>
                                    <p:animEffect transition="in" filter="slide(fromBottom)">
                                      <p:cBhvr>
                                        <p:cTn id="27" dur="500"/>
                                        <p:tgtEl>
                                          <p:spTgt spid="47107">
                                            <p:txEl>
                                              <p:pRg st="6" end="6"/>
                                            </p:txEl>
                                          </p:spTgt>
                                        </p:tgtEl>
                                      </p:cBhvr>
                                    </p:animEffect>
                                  </p:childTnLst>
                                </p:cTn>
                              </p:par>
                              <p:par>
                                <p:cTn id="28" presetID="12" presetClass="entr" presetSubtype="4" fill="hold" grpId="0" nodeType="withEffect">
                                  <p:stCondLst>
                                    <p:cond delay="0"/>
                                  </p:stCondLst>
                                  <p:childTnLst>
                                    <p:set>
                                      <p:cBhvr>
                                        <p:cTn id="29" dur="1" fill="hold">
                                          <p:stCondLst>
                                            <p:cond delay="0"/>
                                          </p:stCondLst>
                                        </p:cTn>
                                        <p:tgtEl>
                                          <p:spTgt spid="47107">
                                            <p:txEl>
                                              <p:pRg st="7" end="7"/>
                                            </p:txEl>
                                          </p:spTgt>
                                        </p:tgtEl>
                                        <p:attrNameLst>
                                          <p:attrName>style.visibility</p:attrName>
                                        </p:attrNameLst>
                                      </p:cBhvr>
                                      <p:to>
                                        <p:strVal val="visible"/>
                                      </p:to>
                                    </p:set>
                                    <p:animEffect transition="in" filter="slide(fromBottom)">
                                      <p:cBhvr>
                                        <p:cTn id="30" dur="500"/>
                                        <p:tgtEl>
                                          <p:spTgt spid="47107">
                                            <p:txEl>
                                              <p:pRg st="7" end="7"/>
                                            </p:txEl>
                                          </p:spTgt>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47107">
                                            <p:txEl>
                                              <p:pRg st="8" end="8"/>
                                            </p:txEl>
                                          </p:spTgt>
                                        </p:tgtEl>
                                        <p:attrNameLst>
                                          <p:attrName>style.visibility</p:attrName>
                                        </p:attrNameLst>
                                      </p:cBhvr>
                                      <p:to>
                                        <p:strVal val="visible"/>
                                      </p:to>
                                    </p:set>
                                    <p:animEffect transition="in" filter="slide(fromBottom)">
                                      <p:cBhvr>
                                        <p:cTn id="33" dur="500"/>
                                        <p:tgtEl>
                                          <p:spTgt spid="47107">
                                            <p:txEl>
                                              <p:pRg st="8" end="8"/>
                                            </p:txEl>
                                          </p:spTgt>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47107">
                                            <p:txEl>
                                              <p:pRg st="9" end="9"/>
                                            </p:txEl>
                                          </p:spTgt>
                                        </p:tgtEl>
                                        <p:attrNameLst>
                                          <p:attrName>style.visibility</p:attrName>
                                        </p:attrNameLst>
                                      </p:cBhvr>
                                      <p:to>
                                        <p:strVal val="visible"/>
                                      </p:to>
                                    </p:set>
                                    <p:animEffect transition="in" filter="slide(fromBottom)">
                                      <p:cBhvr>
                                        <p:cTn id="36" dur="500"/>
                                        <p:tgtEl>
                                          <p:spTgt spid="4710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a:noFill/>
        </p:spPr>
        <p:txBody>
          <a:bodyPr/>
          <a:lstStyle/>
          <a:p>
            <a:pPr eaLnBrk="1" hangingPunct="1"/>
            <a:r>
              <a:rPr lang="en-US"/>
              <a:t>Current view of colour vision</a:t>
            </a:r>
          </a:p>
        </p:txBody>
      </p:sp>
      <p:sp>
        <p:nvSpPr>
          <p:cNvPr id="48131" name="Rectangle 5"/>
          <p:cNvSpPr>
            <a:spLocks noGrp="1" noChangeArrowheads="1"/>
          </p:cNvSpPr>
          <p:nvPr>
            <p:ph idx="1"/>
          </p:nvPr>
        </p:nvSpPr>
        <p:spPr>
          <a:xfrm>
            <a:off x="395536" y="1340768"/>
            <a:ext cx="8229600" cy="4525963"/>
          </a:xfrm>
          <a:noFill/>
        </p:spPr>
        <p:txBody>
          <a:bodyPr/>
          <a:lstStyle/>
          <a:p>
            <a:pPr eaLnBrk="1" hangingPunct="1"/>
            <a:r>
              <a:rPr lang="en-US" dirty="0"/>
              <a:t>Dual process theory</a:t>
            </a:r>
          </a:p>
          <a:p>
            <a:pPr lvl="1" eaLnBrk="1" hangingPunct="1"/>
            <a:r>
              <a:rPr lang="en-US" sz="1800" dirty="0"/>
              <a:t>Combines trichromatic &amp; opponent-process theories</a:t>
            </a:r>
          </a:p>
          <a:p>
            <a:pPr lvl="1" eaLnBrk="1" hangingPunct="1"/>
            <a:r>
              <a:rPr lang="en-US" sz="2000" dirty="0"/>
              <a:t>3 types of cones sensitive to short (blue) medium (green) and long (red) wavelengths stimulate opponent-process reactions</a:t>
            </a:r>
          </a:p>
          <a:p>
            <a:pPr lvl="2" eaLnBrk="1" hangingPunct="1"/>
            <a:r>
              <a:rPr lang="en-US" sz="2000" dirty="0"/>
              <a:t>Opponent processes occur in ganglion cells, neurons in relay stations &amp; visual cortex</a:t>
            </a:r>
            <a:endParaRPr lang="en-US" dirty="0"/>
          </a:p>
        </p:txBody>
      </p:sp>
      <p:pic>
        <p:nvPicPr>
          <p:cNvPr id="48132" name="Picture 6" descr="Fig05-13"/>
          <p:cNvPicPr>
            <a:picLocks noChangeAspect="1" noChangeArrowheads="1"/>
          </p:cNvPicPr>
          <p:nvPr/>
        </p:nvPicPr>
        <p:blipFill>
          <a:blip r:embed="rId3" cstate="print"/>
          <a:srcRect l="7340" t="8095" r="5991" b="48606"/>
          <a:stretch>
            <a:fillRect/>
          </a:stretch>
        </p:blipFill>
        <p:spPr bwMode="auto">
          <a:xfrm>
            <a:off x="755576" y="3717032"/>
            <a:ext cx="7714270" cy="2852936"/>
          </a:xfrm>
          <a:prstGeom prst="rect">
            <a:avLst/>
          </a:prstGeom>
          <a:noFill/>
          <a:ln w="9525">
            <a:noFill/>
            <a:miter lim="800000"/>
            <a:headEnd/>
            <a:tailEnd/>
          </a:ln>
        </p:spPr>
      </p:pic>
    </p:spTree>
    <p:extLst>
      <p:ext uri="{BB962C8B-B14F-4D97-AF65-F5344CB8AC3E}">
        <p14:creationId xmlns="" xmlns:p14="http://schemas.microsoft.com/office/powerpoint/2010/main" val="115952317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p:spPr>
        <p:txBody>
          <a:bodyPr/>
          <a:lstStyle/>
          <a:p>
            <a:pPr eaLnBrk="1" hangingPunct="1"/>
            <a:r>
              <a:rPr lang="en-US"/>
              <a:t>Colour Deficient Vision</a:t>
            </a:r>
          </a:p>
        </p:txBody>
      </p:sp>
      <p:sp>
        <p:nvSpPr>
          <p:cNvPr id="49155" name="Rectangle 4"/>
          <p:cNvSpPr>
            <a:spLocks noGrp="1" noChangeArrowheads="1"/>
          </p:cNvSpPr>
          <p:nvPr>
            <p:ph idx="1"/>
          </p:nvPr>
        </p:nvSpPr>
        <p:spPr/>
        <p:txBody>
          <a:bodyPr/>
          <a:lstStyle/>
          <a:p>
            <a:pPr eaLnBrk="1" hangingPunct="1"/>
            <a:r>
              <a:rPr lang="en-US" dirty="0" err="1"/>
              <a:t>Trichromats</a:t>
            </a:r>
            <a:endParaRPr lang="en-US" dirty="0"/>
          </a:p>
          <a:p>
            <a:pPr lvl="1" eaLnBrk="1" hangingPunct="1"/>
            <a:r>
              <a:rPr lang="en-US" dirty="0"/>
              <a:t>Normal </a:t>
            </a:r>
            <a:r>
              <a:rPr lang="en-US" dirty="0" err="1"/>
              <a:t>colour</a:t>
            </a:r>
            <a:r>
              <a:rPr lang="en-US" dirty="0"/>
              <a:t> vision</a:t>
            </a:r>
          </a:p>
          <a:p>
            <a:pPr eaLnBrk="1" hangingPunct="1"/>
            <a:r>
              <a:rPr lang="en-US" dirty="0" err="1"/>
              <a:t>Dichromats</a:t>
            </a:r>
            <a:endParaRPr lang="en-US" dirty="0"/>
          </a:p>
          <a:p>
            <a:pPr lvl="1" eaLnBrk="1" hangingPunct="1"/>
            <a:r>
              <a:rPr lang="en-US" dirty="0"/>
              <a:t>Deficient in one system (red-green is most common)</a:t>
            </a:r>
          </a:p>
          <a:p>
            <a:pPr eaLnBrk="1" hangingPunct="1"/>
            <a:r>
              <a:rPr lang="en-US" dirty="0" err="1"/>
              <a:t>Monochromat</a:t>
            </a:r>
            <a:endParaRPr lang="en-US" dirty="0"/>
          </a:p>
          <a:p>
            <a:pPr lvl="1" eaLnBrk="1" hangingPunct="1"/>
            <a:r>
              <a:rPr lang="en-US" dirty="0"/>
              <a:t>Sensitive to black-white only</a:t>
            </a:r>
          </a:p>
        </p:txBody>
      </p:sp>
    </p:spTree>
    <p:extLst>
      <p:ext uri="{BB962C8B-B14F-4D97-AF65-F5344CB8AC3E}">
        <p14:creationId xmlns="" xmlns:p14="http://schemas.microsoft.com/office/powerpoint/2010/main" val="374640522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915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915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15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915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915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6"/>
          <p:cNvSpPr>
            <a:spLocks noGrp="1" noChangeArrowheads="1"/>
          </p:cNvSpPr>
          <p:nvPr>
            <p:ph type="title"/>
          </p:nvPr>
        </p:nvSpPr>
        <p:spPr>
          <a:noFill/>
        </p:spPr>
        <p:txBody>
          <a:bodyPr/>
          <a:lstStyle/>
          <a:p>
            <a:pPr eaLnBrk="1" hangingPunct="1"/>
            <a:r>
              <a:rPr lang="en-US" dirty="0"/>
              <a:t>Reconstructing Visual Scenes</a:t>
            </a:r>
          </a:p>
        </p:txBody>
      </p:sp>
      <p:sp>
        <p:nvSpPr>
          <p:cNvPr id="50179" name="Rectangle 7"/>
          <p:cNvSpPr>
            <a:spLocks noGrp="1" noChangeArrowheads="1"/>
          </p:cNvSpPr>
          <p:nvPr>
            <p:ph idx="1"/>
          </p:nvPr>
        </p:nvSpPr>
        <p:spPr>
          <a:xfrm>
            <a:off x="228600" y="1628800"/>
            <a:ext cx="8763000" cy="5229200"/>
          </a:xfrm>
        </p:spPr>
        <p:txBody>
          <a:bodyPr>
            <a:normAutofit/>
          </a:bodyPr>
          <a:lstStyle/>
          <a:p>
            <a:pPr eaLnBrk="1" hangingPunct="1"/>
            <a:r>
              <a:rPr lang="en-US" sz="2400" dirty="0"/>
              <a:t>Impulses go from </a:t>
            </a:r>
          </a:p>
          <a:p>
            <a:pPr lvl="1" eaLnBrk="1" hangingPunct="1"/>
            <a:r>
              <a:rPr lang="en-US" sz="2400" dirty="0"/>
              <a:t>Thalamus to primary visual cortex (occipital lobe)</a:t>
            </a:r>
            <a:endParaRPr lang="en-US" sz="2400" dirty="0" smtClean="0"/>
          </a:p>
          <a:p>
            <a:pPr lvl="1" eaLnBrk="1" hangingPunct="1"/>
            <a:r>
              <a:rPr lang="en-US" sz="2400" dirty="0" smtClean="0"/>
              <a:t>Fovea </a:t>
            </a:r>
            <a:r>
              <a:rPr lang="en-US" sz="2400" dirty="0"/>
              <a:t>has large representation in visual cortex</a:t>
            </a:r>
            <a:endParaRPr lang="en-US" sz="2400" dirty="0" smtClean="0"/>
          </a:p>
          <a:p>
            <a:pPr eaLnBrk="1" hangingPunct="1"/>
            <a:r>
              <a:rPr lang="en-US" sz="2400" dirty="0" smtClean="0"/>
              <a:t>Feature </a:t>
            </a:r>
            <a:r>
              <a:rPr lang="en-US" sz="2400" dirty="0"/>
              <a:t>detectors</a:t>
            </a:r>
          </a:p>
          <a:p>
            <a:pPr lvl="1" eaLnBrk="1" hangingPunct="1"/>
            <a:r>
              <a:rPr lang="en-US" sz="2400" dirty="0"/>
              <a:t>Fire to specific characteristics of stimuli</a:t>
            </a:r>
          </a:p>
          <a:p>
            <a:pPr lvl="2" eaLnBrk="1" hangingPunct="1"/>
            <a:r>
              <a:rPr lang="en-US" sz="2400" dirty="0"/>
              <a:t>Respond to bars, slits, edges in certain orientations</a:t>
            </a:r>
          </a:p>
          <a:p>
            <a:pPr lvl="2" eaLnBrk="1" hangingPunct="1"/>
            <a:r>
              <a:rPr lang="en-US" sz="2400" dirty="0"/>
              <a:t>Others respond to </a:t>
            </a:r>
            <a:r>
              <a:rPr lang="en-US" sz="2400" dirty="0" err="1"/>
              <a:t>colour</a:t>
            </a:r>
            <a:r>
              <a:rPr lang="en-US" sz="2400" dirty="0"/>
              <a:t>, depth, movement</a:t>
            </a:r>
          </a:p>
          <a:p>
            <a:pPr lvl="1" eaLnBrk="1" hangingPunct="1"/>
            <a:endParaRPr lang="en-US" sz="2400" dirty="0"/>
          </a:p>
        </p:txBody>
      </p:sp>
    </p:spTree>
    <p:extLst>
      <p:ext uri="{BB962C8B-B14F-4D97-AF65-F5344CB8AC3E}">
        <p14:creationId xmlns="" xmlns:p14="http://schemas.microsoft.com/office/powerpoint/2010/main" val="410927995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17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017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7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017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017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01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685800" y="44624"/>
            <a:ext cx="7772400" cy="1143000"/>
          </a:xfrm>
          <a:noFill/>
        </p:spPr>
        <p:txBody>
          <a:bodyPr/>
          <a:lstStyle/>
          <a:p>
            <a:pPr eaLnBrk="1" hangingPunct="1"/>
            <a:r>
              <a:rPr lang="en-US"/>
              <a:t>Audition </a:t>
            </a:r>
          </a:p>
        </p:txBody>
      </p:sp>
      <p:sp>
        <p:nvSpPr>
          <p:cNvPr id="52227" name="Rectangle 3"/>
          <p:cNvSpPr>
            <a:spLocks noGrp="1" noChangeArrowheads="1"/>
          </p:cNvSpPr>
          <p:nvPr>
            <p:ph idx="1"/>
          </p:nvPr>
        </p:nvSpPr>
        <p:spPr>
          <a:xfrm>
            <a:off x="228600" y="1340768"/>
            <a:ext cx="8763000" cy="5517232"/>
          </a:xfrm>
        </p:spPr>
        <p:txBody>
          <a:bodyPr/>
          <a:lstStyle/>
          <a:p>
            <a:pPr eaLnBrk="1" hangingPunct="1"/>
            <a:r>
              <a:rPr lang="en-US" dirty="0"/>
              <a:t>Stimulus for hearing = sound waves</a:t>
            </a:r>
          </a:p>
          <a:p>
            <a:pPr eaLnBrk="1" hangingPunct="1"/>
            <a:r>
              <a:rPr lang="en-US" dirty="0"/>
              <a:t>Described by 2 characteristics</a:t>
            </a:r>
          </a:p>
          <a:p>
            <a:pPr lvl="1" eaLnBrk="1" hangingPunct="1"/>
            <a:r>
              <a:rPr lang="en-US" dirty="0" smtClean="0"/>
              <a:t>Frequency &amp; Amplitude</a:t>
            </a:r>
            <a:endParaRPr lang="en-US" dirty="0"/>
          </a:p>
          <a:p>
            <a:pPr eaLnBrk="1" hangingPunct="1"/>
            <a:endParaRPr lang="en-US" dirty="0"/>
          </a:p>
          <a:p>
            <a:pPr lvl="1" eaLnBrk="1" hangingPunct="1"/>
            <a:endParaRPr lang="en-US" dirty="0"/>
          </a:p>
          <a:p>
            <a:pPr lvl="1" eaLnBrk="1" hangingPunct="1"/>
            <a:endParaRPr lang="en-US" dirty="0"/>
          </a:p>
        </p:txBody>
      </p:sp>
      <p:pic>
        <p:nvPicPr>
          <p:cNvPr id="52228" name="Picture 6" descr="Fig05-17"/>
          <p:cNvPicPr>
            <a:picLocks noChangeAspect="1" noChangeArrowheads="1"/>
          </p:cNvPicPr>
          <p:nvPr/>
        </p:nvPicPr>
        <p:blipFill>
          <a:blip r:embed="rId3" cstate="print"/>
          <a:srcRect l="5991" t="9323" r="5991" b="42883"/>
          <a:stretch>
            <a:fillRect/>
          </a:stretch>
        </p:blipFill>
        <p:spPr bwMode="auto">
          <a:xfrm>
            <a:off x="827584" y="3140968"/>
            <a:ext cx="7615237" cy="3327648"/>
          </a:xfrm>
          <a:prstGeom prst="rect">
            <a:avLst/>
          </a:prstGeom>
          <a:noFill/>
          <a:ln w="9525">
            <a:noFill/>
            <a:miter lim="800000"/>
            <a:headEnd/>
            <a:tailEnd/>
          </a:ln>
        </p:spPr>
      </p:pic>
    </p:spTree>
    <p:extLst>
      <p:ext uri="{BB962C8B-B14F-4D97-AF65-F5344CB8AC3E}">
        <p14:creationId xmlns="" xmlns:p14="http://schemas.microsoft.com/office/powerpoint/2010/main" val="17062091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a:spLocks noGrp="1" noChangeArrowheads="1"/>
          </p:cNvSpPr>
          <p:nvPr>
            <p:ph type="title"/>
          </p:nvPr>
        </p:nvSpPr>
        <p:spPr>
          <a:noFill/>
        </p:spPr>
        <p:txBody>
          <a:bodyPr/>
          <a:lstStyle/>
          <a:p>
            <a:pPr eaLnBrk="1" hangingPunct="1"/>
            <a:r>
              <a:rPr lang="en-US"/>
              <a:t>Anatomy of Hearing</a:t>
            </a:r>
          </a:p>
        </p:txBody>
      </p:sp>
      <p:sp>
        <p:nvSpPr>
          <p:cNvPr id="53251" name="Rectangle 5"/>
          <p:cNvSpPr>
            <a:spLocks noGrp="1" noChangeArrowheads="1"/>
          </p:cNvSpPr>
          <p:nvPr>
            <p:ph idx="1"/>
          </p:nvPr>
        </p:nvSpPr>
        <p:spPr>
          <a:xfrm>
            <a:off x="683568" y="1484784"/>
            <a:ext cx="7342584" cy="3733800"/>
          </a:xfrm>
        </p:spPr>
        <p:txBody>
          <a:bodyPr>
            <a:noAutofit/>
          </a:bodyPr>
          <a:lstStyle/>
          <a:p>
            <a:pPr eaLnBrk="1" hangingPunct="1"/>
            <a:r>
              <a:rPr lang="en-US" sz="2800" dirty="0"/>
              <a:t>Outer ear</a:t>
            </a:r>
          </a:p>
          <a:p>
            <a:pPr lvl="1" eaLnBrk="1" hangingPunct="1"/>
            <a:r>
              <a:rPr lang="en-US" dirty="0"/>
              <a:t>Pinna</a:t>
            </a:r>
          </a:p>
          <a:p>
            <a:pPr lvl="1" eaLnBrk="1" hangingPunct="1"/>
            <a:r>
              <a:rPr lang="en-US" dirty="0"/>
              <a:t>Sound enters auditory canal</a:t>
            </a:r>
          </a:p>
          <a:p>
            <a:pPr lvl="1" eaLnBrk="1" hangingPunct="1"/>
            <a:r>
              <a:rPr lang="en-US" dirty="0"/>
              <a:t>Causes tympanic membrane (eardrum) to vibrate</a:t>
            </a:r>
          </a:p>
          <a:p>
            <a:pPr eaLnBrk="1" hangingPunct="1"/>
            <a:r>
              <a:rPr lang="en-US" sz="2800" dirty="0"/>
              <a:t>Middle ear</a:t>
            </a:r>
          </a:p>
          <a:p>
            <a:pPr lvl="1" eaLnBrk="1" hangingPunct="1"/>
            <a:r>
              <a:rPr lang="en-US" dirty="0"/>
              <a:t>Vibration cause malleus, incus, stapes (3 tiny bones) to vibrate</a:t>
            </a:r>
          </a:p>
          <a:p>
            <a:pPr lvl="1" eaLnBrk="1" hangingPunct="1"/>
            <a:r>
              <a:rPr lang="en-US" dirty="0"/>
              <a:t>Amplify sound more than 30X</a:t>
            </a:r>
          </a:p>
          <a:p>
            <a:pPr lvl="1" eaLnBrk="1" hangingPunct="1"/>
            <a:r>
              <a:rPr lang="en-US" dirty="0"/>
              <a:t>Cause oval window to move in and out</a:t>
            </a:r>
          </a:p>
        </p:txBody>
      </p:sp>
    </p:spTree>
    <p:extLst>
      <p:ext uri="{BB962C8B-B14F-4D97-AF65-F5344CB8AC3E}">
        <p14:creationId xmlns="" xmlns:p14="http://schemas.microsoft.com/office/powerpoint/2010/main" val="199080653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fade">
                                      <p:cBhvr>
                                        <p:cTn id="7" dur="500"/>
                                        <p:tgtEl>
                                          <p:spTgt spid="5325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3251">
                                            <p:txEl>
                                              <p:pRg st="1" end="1"/>
                                            </p:txEl>
                                          </p:spTgt>
                                        </p:tgtEl>
                                        <p:attrNameLst>
                                          <p:attrName>style.visibility</p:attrName>
                                        </p:attrNameLst>
                                      </p:cBhvr>
                                      <p:to>
                                        <p:strVal val="visible"/>
                                      </p:to>
                                    </p:set>
                                    <p:animEffect transition="in" filter="fade">
                                      <p:cBhvr>
                                        <p:cTn id="10" dur="500"/>
                                        <p:tgtEl>
                                          <p:spTgt spid="5325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3251">
                                            <p:txEl>
                                              <p:pRg st="2" end="2"/>
                                            </p:txEl>
                                          </p:spTgt>
                                        </p:tgtEl>
                                        <p:attrNameLst>
                                          <p:attrName>style.visibility</p:attrName>
                                        </p:attrNameLst>
                                      </p:cBhvr>
                                      <p:to>
                                        <p:strVal val="visible"/>
                                      </p:to>
                                    </p:set>
                                    <p:animEffect transition="in" filter="fade">
                                      <p:cBhvr>
                                        <p:cTn id="13" dur="500"/>
                                        <p:tgtEl>
                                          <p:spTgt spid="53251">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3251">
                                            <p:txEl>
                                              <p:pRg st="3" end="3"/>
                                            </p:txEl>
                                          </p:spTgt>
                                        </p:tgtEl>
                                        <p:attrNameLst>
                                          <p:attrName>style.visibility</p:attrName>
                                        </p:attrNameLst>
                                      </p:cBhvr>
                                      <p:to>
                                        <p:strVal val="visible"/>
                                      </p:to>
                                    </p:set>
                                    <p:animEffect transition="in" filter="fade">
                                      <p:cBhvr>
                                        <p:cTn id="16" dur="500"/>
                                        <p:tgtEl>
                                          <p:spTgt spid="53251">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3251">
                                            <p:txEl>
                                              <p:pRg st="4" end="4"/>
                                            </p:txEl>
                                          </p:spTgt>
                                        </p:tgtEl>
                                        <p:attrNameLst>
                                          <p:attrName>style.visibility</p:attrName>
                                        </p:attrNameLst>
                                      </p:cBhvr>
                                      <p:to>
                                        <p:strVal val="visible"/>
                                      </p:to>
                                    </p:set>
                                    <p:animEffect transition="in" filter="fade">
                                      <p:cBhvr>
                                        <p:cTn id="21" dur="500"/>
                                        <p:tgtEl>
                                          <p:spTgt spid="53251">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3251">
                                            <p:txEl>
                                              <p:pRg st="5" end="5"/>
                                            </p:txEl>
                                          </p:spTgt>
                                        </p:tgtEl>
                                        <p:attrNameLst>
                                          <p:attrName>style.visibility</p:attrName>
                                        </p:attrNameLst>
                                      </p:cBhvr>
                                      <p:to>
                                        <p:strVal val="visible"/>
                                      </p:to>
                                    </p:set>
                                    <p:animEffect transition="in" filter="fade">
                                      <p:cBhvr>
                                        <p:cTn id="24" dur="500"/>
                                        <p:tgtEl>
                                          <p:spTgt spid="53251">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3251">
                                            <p:txEl>
                                              <p:pRg st="6" end="6"/>
                                            </p:txEl>
                                          </p:spTgt>
                                        </p:tgtEl>
                                        <p:attrNameLst>
                                          <p:attrName>style.visibility</p:attrName>
                                        </p:attrNameLst>
                                      </p:cBhvr>
                                      <p:to>
                                        <p:strVal val="visible"/>
                                      </p:to>
                                    </p:set>
                                    <p:animEffect transition="in" filter="fade">
                                      <p:cBhvr>
                                        <p:cTn id="27" dur="500"/>
                                        <p:tgtEl>
                                          <p:spTgt spid="53251">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3251">
                                            <p:txEl>
                                              <p:pRg st="7" end="7"/>
                                            </p:txEl>
                                          </p:spTgt>
                                        </p:tgtEl>
                                        <p:attrNameLst>
                                          <p:attrName>style.visibility</p:attrName>
                                        </p:attrNameLst>
                                      </p:cBhvr>
                                      <p:to>
                                        <p:strVal val="visible"/>
                                      </p:to>
                                    </p:set>
                                    <p:animEffect transition="in" filter="fade">
                                      <p:cBhvr>
                                        <p:cTn id="30" dur="500"/>
                                        <p:tgtEl>
                                          <p:spTgt spid="5325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Grp="1" noChangeArrowheads="1"/>
          </p:cNvSpPr>
          <p:nvPr>
            <p:ph type="title"/>
          </p:nvPr>
        </p:nvSpPr>
        <p:spPr>
          <a:noFill/>
        </p:spPr>
        <p:txBody>
          <a:bodyPr/>
          <a:lstStyle/>
          <a:p>
            <a:pPr eaLnBrk="1" hangingPunct="1"/>
            <a:r>
              <a:rPr lang="en-US" dirty="0"/>
              <a:t>Anatomy of Hearing</a:t>
            </a:r>
          </a:p>
        </p:txBody>
      </p:sp>
      <p:sp>
        <p:nvSpPr>
          <p:cNvPr id="54275" name="Rectangle 5"/>
          <p:cNvSpPr>
            <a:spLocks noGrp="1" noChangeArrowheads="1"/>
          </p:cNvSpPr>
          <p:nvPr>
            <p:ph idx="1"/>
          </p:nvPr>
        </p:nvSpPr>
        <p:spPr/>
        <p:txBody>
          <a:bodyPr>
            <a:normAutofit/>
          </a:bodyPr>
          <a:lstStyle/>
          <a:p>
            <a:pPr eaLnBrk="1" hangingPunct="1"/>
            <a:r>
              <a:rPr lang="en-US" sz="2800" dirty="0"/>
              <a:t>Inner ear</a:t>
            </a:r>
          </a:p>
          <a:p>
            <a:pPr lvl="1" eaLnBrk="1" hangingPunct="1"/>
            <a:r>
              <a:rPr lang="en-US" dirty="0"/>
              <a:t>Contains cochlea</a:t>
            </a:r>
          </a:p>
          <a:p>
            <a:pPr lvl="1" eaLnBrk="1" hangingPunct="1"/>
            <a:r>
              <a:rPr lang="en-US" dirty="0"/>
              <a:t>Houses basilar membrane - which moves as oval window moves</a:t>
            </a:r>
          </a:p>
          <a:p>
            <a:pPr lvl="1" eaLnBrk="1" hangingPunct="1"/>
            <a:r>
              <a:rPr lang="en-US" dirty="0"/>
              <a:t>On top of membrane is organ of </a:t>
            </a:r>
            <a:r>
              <a:rPr lang="en-US" dirty="0" err="1"/>
              <a:t>Corti</a:t>
            </a:r>
            <a:endParaRPr lang="en-US" dirty="0"/>
          </a:p>
          <a:p>
            <a:pPr lvl="1" eaLnBrk="1" hangingPunct="1"/>
            <a:r>
              <a:rPr lang="en-US" dirty="0"/>
              <a:t>Contains hair cells = sound receptors</a:t>
            </a:r>
          </a:p>
          <a:p>
            <a:pPr lvl="1" eaLnBrk="1" hangingPunct="1"/>
            <a:r>
              <a:rPr lang="en-US" dirty="0"/>
              <a:t>Hair cells synapse with auditory nerve</a:t>
            </a:r>
          </a:p>
          <a:p>
            <a:pPr lvl="1" eaLnBrk="1" hangingPunct="1"/>
            <a:r>
              <a:rPr lang="en-US" dirty="0"/>
              <a:t>Send impulses to auditory relay station thalamus - then to auditory cortex (temporal lobe)</a:t>
            </a:r>
          </a:p>
        </p:txBody>
      </p:sp>
    </p:spTree>
    <p:extLst>
      <p:ext uri="{BB962C8B-B14F-4D97-AF65-F5344CB8AC3E}">
        <p14:creationId xmlns="" xmlns:p14="http://schemas.microsoft.com/office/powerpoint/2010/main" val="302306404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a:noFill/>
        </p:spPr>
        <p:txBody>
          <a:bodyPr/>
          <a:lstStyle/>
          <a:p>
            <a:pPr eaLnBrk="1" hangingPunct="1"/>
            <a:r>
              <a:rPr lang="en-US" dirty="0"/>
              <a:t>Coding of Pitch &amp; Loudness</a:t>
            </a:r>
          </a:p>
        </p:txBody>
      </p:sp>
      <p:sp>
        <p:nvSpPr>
          <p:cNvPr id="56323" name="Rectangle 5"/>
          <p:cNvSpPr>
            <a:spLocks noGrp="1" noChangeArrowheads="1"/>
          </p:cNvSpPr>
          <p:nvPr>
            <p:ph idx="1"/>
          </p:nvPr>
        </p:nvSpPr>
        <p:spPr/>
        <p:txBody>
          <a:bodyPr/>
          <a:lstStyle/>
          <a:p>
            <a:pPr eaLnBrk="1" hangingPunct="1"/>
            <a:r>
              <a:rPr lang="en-US" sz="2800" dirty="0"/>
              <a:t>Loudness</a:t>
            </a:r>
          </a:p>
          <a:p>
            <a:pPr lvl="1" eaLnBrk="1" hangingPunct="1"/>
            <a:r>
              <a:rPr lang="en-US" sz="2800" dirty="0"/>
              <a:t>Use firing rate &amp; type of receptor cell</a:t>
            </a:r>
          </a:p>
          <a:p>
            <a:pPr lvl="1" eaLnBrk="1" hangingPunct="1"/>
            <a:r>
              <a:rPr lang="en-US" sz="2800" dirty="0"/>
              <a:t>High amplitude waves cause greater release of neurotransmitter</a:t>
            </a:r>
          </a:p>
          <a:p>
            <a:pPr lvl="1" eaLnBrk="1" hangingPunct="1"/>
            <a:r>
              <a:rPr lang="en-US" sz="2800" dirty="0"/>
              <a:t>Results in higher firing rate of neuron</a:t>
            </a:r>
          </a:p>
          <a:p>
            <a:pPr lvl="1" eaLnBrk="1" hangingPunct="1"/>
            <a:r>
              <a:rPr lang="en-US" sz="2800" dirty="0"/>
              <a:t>Certain neurons fire only to specific amplitudes</a:t>
            </a:r>
          </a:p>
          <a:p>
            <a:pPr lvl="1" eaLnBrk="1" hangingPunct="1"/>
            <a:endParaRPr lang="en-US" dirty="0"/>
          </a:p>
          <a:p>
            <a:pPr lvl="1" eaLnBrk="1" hangingPunct="1"/>
            <a:endParaRPr lang="en-US" dirty="0"/>
          </a:p>
        </p:txBody>
      </p:sp>
      <p:sp>
        <p:nvSpPr>
          <p:cNvPr id="4" name="5-Point Star 3"/>
          <p:cNvSpPr/>
          <p:nvPr/>
        </p:nvSpPr>
        <p:spPr bwMode="auto">
          <a:xfrm>
            <a:off x="8534400" y="6324600"/>
            <a:ext cx="609600" cy="381000"/>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7" charset="0"/>
            </a:endParaRPr>
          </a:p>
        </p:txBody>
      </p:sp>
    </p:spTree>
    <p:extLst>
      <p:ext uri="{BB962C8B-B14F-4D97-AF65-F5344CB8AC3E}">
        <p14:creationId xmlns="" xmlns:p14="http://schemas.microsoft.com/office/powerpoint/2010/main" val="360429736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4"/>
          <p:cNvSpPr>
            <a:spLocks noGrp="1" noChangeArrowheads="1"/>
          </p:cNvSpPr>
          <p:nvPr>
            <p:ph type="title"/>
          </p:nvPr>
        </p:nvSpPr>
        <p:spPr>
          <a:noFill/>
        </p:spPr>
        <p:txBody>
          <a:bodyPr/>
          <a:lstStyle/>
          <a:p>
            <a:pPr eaLnBrk="1" hangingPunct="1"/>
            <a:r>
              <a:rPr lang="en-US"/>
              <a:t>Sound Localization</a:t>
            </a:r>
          </a:p>
        </p:txBody>
      </p:sp>
      <p:sp>
        <p:nvSpPr>
          <p:cNvPr id="59395" name="Rectangle 5"/>
          <p:cNvSpPr>
            <a:spLocks noGrp="1" noChangeArrowheads="1"/>
          </p:cNvSpPr>
          <p:nvPr>
            <p:ph idx="1"/>
          </p:nvPr>
        </p:nvSpPr>
        <p:spPr/>
        <p:txBody>
          <a:bodyPr>
            <a:normAutofit/>
          </a:bodyPr>
          <a:lstStyle/>
          <a:p>
            <a:pPr eaLnBrk="1" hangingPunct="1"/>
            <a:r>
              <a:rPr lang="en-US" sz="2400" dirty="0"/>
              <a:t>Binaural hearing (2 ears) helps localize sound</a:t>
            </a:r>
          </a:p>
          <a:p>
            <a:pPr eaLnBrk="1" hangingPunct="1"/>
            <a:r>
              <a:rPr lang="en-US" sz="2400" dirty="0"/>
              <a:t>Timing of sounds</a:t>
            </a:r>
          </a:p>
          <a:p>
            <a:pPr lvl="1" eaLnBrk="1" hangingPunct="1"/>
            <a:r>
              <a:rPr lang="en-US" sz="2400" dirty="0"/>
              <a:t>Sounds arrive at closest ear first</a:t>
            </a:r>
          </a:p>
          <a:p>
            <a:pPr lvl="1" eaLnBrk="1" hangingPunct="1"/>
            <a:r>
              <a:rPr lang="en-US" sz="2400" dirty="0"/>
              <a:t>Use differences in arrival time</a:t>
            </a:r>
          </a:p>
          <a:p>
            <a:pPr eaLnBrk="1" hangingPunct="1"/>
            <a:r>
              <a:rPr lang="en-US" sz="2400" dirty="0"/>
              <a:t>Intensity of sounds</a:t>
            </a:r>
          </a:p>
          <a:p>
            <a:pPr lvl="1" eaLnBrk="1" hangingPunct="1"/>
            <a:r>
              <a:rPr lang="en-US" sz="2400" dirty="0"/>
              <a:t>Sound arriving at closest ear will be more intense</a:t>
            </a:r>
          </a:p>
          <a:p>
            <a:pPr lvl="1" eaLnBrk="1" hangingPunct="1"/>
            <a:r>
              <a:rPr lang="en-US" sz="2400" dirty="0"/>
              <a:t>Use differences in intensities</a:t>
            </a:r>
          </a:p>
        </p:txBody>
      </p:sp>
    </p:spTree>
    <p:extLst>
      <p:ext uri="{BB962C8B-B14F-4D97-AF65-F5344CB8AC3E}">
        <p14:creationId xmlns="" xmlns:p14="http://schemas.microsoft.com/office/powerpoint/2010/main" val="206129665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animEffect transition="in" filter="fade">
                                      <p:cBhvr>
                                        <p:cTn id="7" dur="500"/>
                                        <p:tgtEl>
                                          <p:spTgt spid="593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9395">
                                            <p:txEl>
                                              <p:pRg st="1" end="1"/>
                                            </p:txEl>
                                          </p:spTgt>
                                        </p:tgtEl>
                                        <p:attrNameLst>
                                          <p:attrName>style.visibility</p:attrName>
                                        </p:attrNameLst>
                                      </p:cBhvr>
                                      <p:to>
                                        <p:strVal val="visible"/>
                                      </p:to>
                                    </p:set>
                                    <p:animEffect transition="in" filter="fade">
                                      <p:cBhvr>
                                        <p:cTn id="12" dur="500"/>
                                        <p:tgtEl>
                                          <p:spTgt spid="5939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9395">
                                            <p:txEl>
                                              <p:pRg st="2" end="2"/>
                                            </p:txEl>
                                          </p:spTgt>
                                        </p:tgtEl>
                                        <p:attrNameLst>
                                          <p:attrName>style.visibility</p:attrName>
                                        </p:attrNameLst>
                                      </p:cBhvr>
                                      <p:to>
                                        <p:strVal val="visible"/>
                                      </p:to>
                                    </p:set>
                                    <p:animEffect transition="in" filter="fade">
                                      <p:cBhvr>
                                        <p:cTn id="15" dur="500"/>
                                        <p:tgtEl>
                                          <p:spTgt spid="5939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9395">
                                            <p:txEl>
                                              <p:pRg st="3" end="3"/>
                                            </p:txEl>
                                          </p:spTgt>
                                        </p:tgtEl>
                                        <p:attrNameLst>
                                          <p:attrName>style.visibility</p:attrName>
                                        </p:attrNameLst>
                                      </p:cBhvr>
                                      <p:to>
                                        <p:strVal val="visible"/>
                                      </p:to>
                                    </p:set>
                                    <p:animEffect transition="in" filter="fade">
                                      <p:cBhvr>
                                        <p:cTn id="18" dur="500"/>
                                        <p:tgtEl>
                                          <p:spTgt spid="5939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9395">
                                            <p:txEl>
                                              <p:pRg st="4" end="4"/>
                                            </p:txEl>
                                          </p:spTgt>
                                        </p:tgtEl>
                                        <p:attrNameLst>
                                          <p:attrName>style.visibility</p:attrName>
                                        </p:attrNameLst>
                                      </p:cBhvr>
                                      <p:to>
                                        <p:strVal val="visible"/>
                                      </p:to>
                                    </p:set>
                                    <p:animEffect transition="in" filter="fade">
                                      <p:cBhvr>
                                        <p:cTn id="23" dur="500"/>
                                        <p:tgtEl>
                                          <p:spTgt spid="59395">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9395">
                                            <p:txEl>
                                              <p:pRg st="5" end="5"/>
                                            </p:txEl>
                                          </p:spTgt>
                                        </p:tgtEl>
                                        <p:attrNameLst>
                                          <p:attrName>style.visibility</p:attrName>
                                        </p:attrNameLst>
                                      </p:cBhvr>
                                      <p:to>
                                        <p:strVal val="visible"/>
                                      </p:to>
                                    </p:set>
                                    <p:animEffect transition="in" filter="fade">
                                      <p:cBhvr>
                                        <p:cTn id="26" dur="500"/>
                                        <p:tgtEl>
                                          <p:spTgt spid="59395">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9395">
                                            <p:txEl>
                                              <p:pRg st="6" end="6"/>
                                            </p:txEl>
                                          </p:spTgt>
                                        </p:tgtEl>
                                        <p:attrNameLst>
                                          <p:attrName>style.visibility</p:attrName>
                                        </p:attrNameLst>
                                      </p:cBhvr>
                                      <p:to>
                                        <p:strVal val="visible"/>
                                      </p:to>
                                    </p:set>
                                    <p:animEffect transition="in" filter="fade">
                                      <p:cBhvr>
                                        <p:cTn id="29" dur="500"/>
                                        <p:tgtEl>
                                          <p:spTgt spid="593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4"/>
          <p:cNvSpPr>
            <a:spLocks noGrp="1" noChangeArrowheads="1"/>
          </p:cNvSpPr>
          <p:nvPr>
            <p:ph type="title"/>
          </p:nvPr>
        </p:nvSpPr>
        <p:spPr>
          <a:noFill/>
        </p:spPr>
        <p:txBody>
          <a:bodyPr/>
          <a:lstStyle/>
          <a:p>
            <a:pPr eaLnBrk="1" hangingPunct="1"/>
            <a:r>
              <a:rPr lang="en-US"/>
              <a:t>Hearing Loss </a:t>
            </a:r>
          </a:p>
        </p:txBody>
      </p:sp>
      <p:sp>
        <p:nvSpPr>
          <p:cNvPr id="60419" name="Rectangle 5"/>
          <p:cNvSpPr>
            <a:spLocks noGrp="1" noChangeArrowheads="1"/>
          </p:cNvSpPr>
          <p:nvPr>
            <p:ph idx="1"/>
          </p:nvPr>
        </p:nvSpPr>
        <p:spPr/>
        <p:txBody>
          <a:bodyPr>
            <a:normAutofit/>
          </a:bodyPr>
          <a:lstStyle/>
          <a:p>
            <a:pPr eaLnBrk="1" hangingPunct="1"/>
            <a:r>
              <a:rPr lang="en-US" sz="2800" dirty="0"/>
              <a:t>Conduction deafness - mechanical system of hearing</a:t>
            </a:r>
          </a:p>
          <a:p>
            <a:pPr lvl="2" eaLnBrk="1" hangingPunct="1"/>
            <a:r>
              <a:rPr lang="en-US" sz="2800" dirty="0"/>
              <a:t>E.g., punctured eardrum, loss of function of bones of middle ear</a:t>
            </a:r>
          </a:p>
          <a:p>
            <a:pPr eaLnBrk="1" hangingPunct="1"/>
            <a:r>
              <a:rPr lang="en-US" sz="2800" dirty="0"/>
              <a:t>Nerve deafness - damaged receptors</a:t>
            </a:r>
          </a:p>
          <a:p>
            <a:pPr lvl="2" eaLnBrk="1" hangingPunct="1"/>
            <a:r>
              <a:rPr lang="en-US" sz="2800" dirty="0"/>
              <a:t>Exposure to loud sounds can damage hair cells</a:t>
            </a:r>
          </a:p>
          <a:p>
            <a:pPr lvl="3" eaLnBrk="1" hangingPunct="1"/>
            <a:r>
              <a:rPr lang="en-US" sz="2800" dirty="0"/>
              <a:t>Musicians clinic of </a:t>
            </a:r>
            <a:r>
              <a:rPr lang="en-US" sz="2800" dirty="0" smtClean="0"/>
              <a:t>Canada</a:t>
            </a:r>
            <a:endParaRPr lang="en-US" sz="2800" dirty="0"/>
          </a:p>
        </p:txBody>
      </p:sp>
    </p:spTree>
    <p:extLst>
      <p:ext uri="{BB962C8B-B14F-4D97-AF65-F5344CB8AC3E}">
        <p14:creationId xmlns="" xmlns:p14="http://schemas.microsoft.com/office/powerpoint/2010/main" val="36008162"/>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Perception: Top-Down vs. Bottom-Up Processing</a:t>
            </a:r>
            <a:endParaRPr lang="en-CA" dirty="0"/>
          </a:p>
        </p:txBody>
      </p:sp>
      <p:sp>
        <p:nvSpPr>
          <p:cNvPr id="3" name="Content Placeholder 2"/>
          <p:cNvSpPr>
            <a:spLocks noGrp="1"/>
          </p:cNvSpPr>
          <p:nvPr>
            <p:ph idx="1"/>
          </p:nvPr>
        </p:nvSpPr>
        <p:spPr/>
        <p:txBody>
          <a:bodyPr>
            <a:normAutofit fontScale="85000" lnSpcReduction="10000"/>
          </a:bodyPr>
          <a:lstStyle/>
          <a:p>
            <a:r>
              <a:rPr lang="en-CA" dirty="0" smtClean="0"/>
              <a:t>Bottom-up Processing – the system takes in individual elements of the stimulus and then combines them into a unified perception. Example – reading text.</a:t>
            </a:r>
          </a:p>
          <a:p>
            <a:endParaRPr lang="en-CA" dirty="0"/>
          </a:p>
          <a:p>
            <a:r>
              <a:rPr lang="en-CA" dirty="0" smtClean="0"/>
              <a:t>Top-Down Processing – sensory information is interpreted in the light of existing knowledge,  concepts, and expectations. </a:t>
            </a:r>
          </a:p>
          <a:p>
            <a:endParaRPr lang="en-CA" dirty="0"/>
          </a:p>
          <a:p>
            <a:r>
              <a:rPr lang="en-CA" dirty="0" smtClean="0"/>
              <a:t>* Top-down processing accounts for many of the psychological influences on perception (e.g. motives, expectations, culture, experiences)</a:t>
            </a:r>
            <a:endParaRPr lang="en-CA" dirty="0"/>
          </a:p>
        </p:txBody>
      </p:sp>
    </p:spTree>
    <p:extLst>
      <p:ext uri="{BB962C8B-B14F-4D97-AF65-F5344CB8AC3E}">
        <p14:creationId xmlns="" xmlns:p14="http://schemas.microsoft.com/office/powerpoint/2010/main" val="30129627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role of attention</a:t>
            </a:r>
            <a:endParaRPr lang="en-CA" dirty="0"/>
          </a:p>
        </p:txBody>
      </p:sp>
      <p:sp>
        <p:nvSpPr>
          <p:cNvPr id="3" name="Content Placeholder 2"/>
          <p:cNvSpPr>
            <a:spLocks noGrp="1"/>
          </p:cNvSpPr>
          <p:nvPr>
            <p:ph idx="1"/>
          </p:nvPr>
        </p:nvSpPr>
        <p:spPr/>
        <p:txBody>
          <a:bodyPr>
            <a:normAutofit/>
          </a:bodyPr>
          <a:lstStyle/>
          <a:p>
            <a:r>
              <a:rPr lang="en-CA" sz="2800" dirty="0" smtClean="0"/>
              <a:t>Involves two processes of selection:</a:t>
            </a:r>
          </a:p>
          <a:p>
            <a:pPr>
              <a:buNone/>
            </a:pPr>
            <a:r>
              <a:rPr lang="en-CA" sz="2800" dirty="0" smtClean="0"/>
              <a:t>		1. Focusing on certain stimuli</a:t>
            </a:r>
          </a:p>
          <a:p>
            <a:pPr>
              <a:buNone/>
            </a:pPr>
            <a:r>
              <a:rPr lang="en-CA" sz="2800" dirty="0"/>
              <a:t>	</a:t>
            </a:r>
            <a:r>
              <a:rPr lang="en-CA" sz="2800" dirty="0" smtClean="0"/>
              <a:t>	2. Filtering out other incoming information</a:t>
            </a:r>
          </a:p>
          <a:p>
            <a:endParaRPr lang="en-CA" sz="2800" dirty="0"/>
          </a:p>
          <a:p>
            <a:r>
              <a:rPr lang="en-CA" sz="2800" dirty="0" smtClean="0"/>
              <a:t>Shadowing – participants wear earphones and listen simultaneously to 2 messages. Asked to repeat or “shadow” one of the messages.</a:t>
            </a:r>
            <a:endParaRPr lang="en-CA" sz="2800" dirty="0"/>
          </a:p>
        </p:txBody>
      </p:sp>
    </p:spTree>
    <p:extLst>
      <p:ext uri="{BB962C8B-B14F-4D97-AF65-F5344CB8AC3E}">
        <p14:creationId xmlns="" xmlns:p14="http://schemas.microsoft.com/office/powerpoint/2010/main" val="23160255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Shadowing Experiments</a:t>
            </a:r>
            <a:endParaRPr lang="en-CA" dirty="0"/>
          </a:p>
        </p:txBody>
      </p:sp>
      <p:sp>
        <p:nvSpPr>
          <p:cNvPr id="3" name="Content Placeholder 2"/>
          <p:cNvSpPr>
            <a:spLocks noGrp="1"/>
          </p:cNvSpPr>
          <p:nvPr>
            <p:ph idx="1"/>
          </p:nvPr>
        </p:nvSpPr>
        <p:spPr/>
        <p:txBody>
          <a:bodyPr>
            <a:normAutofit lnSpcReduction="10000"/>
          </a:bodyPr>
          <a:lstStyle/>
          <a:p>
            <a:r>
              <a:rPr lang="en-CA" dirty="0" smtClean="0"/>
              <a:t>Participants can usually repeat the one message successfully.</a:t>
            </a:r>
          </a:p>
          <a:p>
            <a:r>
              <a:rPr lang="en-CA" dirty="0" smtClean="0"/>
              <a:t>However, they generally have a very difficult time remembering the other message. </a:t>
            </a:r>
          </a:p>
          <a:p>
            <a:r>
              <a:rPr lang="en-CA" dirty="0" smtClean="0"/>
              <a:t>Shadowing experiments demonstrate that we cannot attend completely to more than one thing at a time. </a:t>
            </a:r>
          </a:p>
          <a:p>
            <a:r>
              <a:rPr lang="en-CA" dirty="0" smtClean="0"/>
              <a:t>But we can shift our attention rapidly back and forth between the messages</a:t>
            </a:r>
            <a:r>
              <a:rPr lang="en-CA" sz="2400" dirty="0" smtClean="0"/>
              <a:t>.</a:t>
            </a:r>
            <a:endParaRPr lang="en-CA" sz="2400" dirty="0"/>
          </a:p>
        </p:txBody>
      </p:sp>
    </p:spTree>
    <p:extLst>
      <p:ext uri="{BB962C8B-B14F-4D97-AF65-F5344CB8AC3E}">
        <p14:creationId xmlns="" xmlns:p14="http://schemas.microsoft.com/office/powerpoint/2010/main" val="8362410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Environmental &amp; Personal Factors</a:t>
            </a:r>
            <a:endParaRPr lang="en-CA" dirty="0"/>
          </a:p>
        </p:txBody>
      </p:sp>
      <p:sp>
        <p:nvSpPr>
          <p:cNvPr id="3" name="Content Placeholder 2"/>
          <p:cNvSpPr>
            <a:spLocks noGrp="1"/>
          </p:cNvSpPr>
          <p:nvPr>
            <p:ph idx="1"/>
          </p:nvPr>
        </p:nvSpPr>
        <p:spPr/>
        <p:txBody>
          <a:bodyPr>
            <a:normAutofit/>
          </a:bodyPr>
          <a:lstStyle/>
          <a:p>
            <a:r>
              <a:rPr lang="en-CA" dirty="0" smtClean="0"/>
              <a:t>Our attention is strongly influenced by the nature of the stimulus and by personal factors. </a:t>
            </a:r>
          </a:p>
          <a:p>
            <a:r>
              <a:rPr lang="en-CA" dirty="0" smtClean="0"/>
              <a:t>Personal interests will direct your attention. </a:t>
            </a:r>
          </a:p>
          <a:p>
            <a:r>
              <a:rPr lang="en-CA" dirty="0" smtClean="0"/>
              <a:t>Motives will also influence your attention….if you are hungry, you have an increases sensitivity to food-related cues.</a:t>
            </a:r>
          </a:p>
          <a:p>
            <a:endParaRPr lang="en-CA" dirty="0"/>
          </a:p>
        </p:txBody>
      </p:sp>
    </p:spTree>
    <p:extLst>
      <p:ext uri="{BB962C8B-B14F-4D97-AF65-F5344CB8AC3E}">
        <p14:creationId xmlns="" xmlns:p14="http://schemas.microsoft.com/office/powerpoint/2010/main" val="2832407536"/>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Attention and well-being</a:t>
            </a:r>
            <a:endParaRPr lang="en-CA" dirty="0"/>
          </a:p>
        </p:txBody>
      </p:sp>
      <p:sp>
        <p:nvSpPr>
          <p:cNvPr id="6" name="Content Placeholder 5"/>
          <p:cNvSpPr>
            <a:spLocks noGrp="1"/>
          </p:cNvSpPr>
          <p:nvPr>
            <p:ph sz="quarter" idx="4294967295"/>
          </p:nvPr>
        </p:nvSpPr>
        <p:spPr>
          <a:xfrm>
            <a:off x="685800" y="1536192"/>
            <a:ext cx="7486600" cy="3877056"/>
          </a:xfrm>
          <a:prstGeom prst="rect">
            <a:avLst/>
          </a:prstGeom>
        </p:spPr>
        <p:txBody>
          <a:bodyPr/>
          <a:lstStyle/>
          <a:p>
            <a:r>
              <a:rPr lang="en-CA" dirty="0" smtClean="0"/>
              <a:t>If stimuli is threatening, people will quickly focus their attention on that stimulus.</a:t>
            </a:r>
          </a:p>
          <a:p>
            <a:r>
              <a:rPr lang="en-CA" dirty="0" smtClean="0"/>
              <a:t>Hansen &amp; Hansen (1988) – found that people respond more quickly to angry-looking faces in a crowd compared to smiling faces. </a:t>
            </a:r>
          </a:p>
          <a:p>
            <a:endParaRPr lang="en-CA" dirty="0"/>
          </a:p>
        </p:txBody>
      </p:sp>
    </p:spTree>
    <p:extLst>
      <p:ext uri="{BB962C8B-B14F-4D97-AF65-F5344CB8AC3E}">
        <p14:creationId xmlns="" xmlns:p14="http://schemas.microsoft.com/office/powerpoint/2010/main" val="13209691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Reaction to projectiles</a:t>
            </a:r>
            <a:endParaRPr lang="en-CA" dirty="0"/>
          </a:p>
        </p:txBody>
      </p:sp>
      <p:sp>
        <p:nvSpPr>
          <p:cNvPr id="3" name="Content Placeholder 2"/>
          <p:cNvSpPr>
            <a:spLocks noGrp="1"/>
          </p:cNvSpPr>
          <p:nvPr>
            <p:ph sz="quarter" idx="4294967295"/>
          </p:nvPr>
        </p:nvSpPr>
        <p:spPr>
          <a:xfrm>
            <a:off x="685800" y="1536192"/>
            <a:ext cx="7558608" cy="3877056"/>
          </a:xfrm>
          <a:prstGeom prst="rect">
            <a:avLst/>
          </a:prstGeom>
        </p:spPr>
        <p:txBody>
          <a:bodyPr/>
          <a:lstStyle/>
          <a:p>
            <a:r>
              <a:rPr lang="en-CA" dirty="0" smtClean="0"/>
              <a:t>Jeffrey Lin et al (2009).</a:t>
            </a:r>
          </a:p>
          <a:p>
            <a:r>
              <a:rPr lang="en-CA" dirty="0" smtClean="0"/>
              <a:t>Sat participants in front of a video screen and tested their reaction times in response to images that sped from the background. </a:t>
            </a:r>
          </a:p>
          <a:p>
            <a:r>
              <a:rPr lang="en-CA" dirty="0" smtClean="0"/>
              <a:t>Significantly faster reaction times for images that were coming towards their head compared to images that would just miss their head.</a:t>
            </a:r>
          </a:p>
          <a:p>
            <a:endParaRPr lang="en-CA" dirty="0"/>
          </a:p>
        </p:txBody>
      </p:sp>
    </p:spTree>
    <p:extLst>
      <p:ext uri="{BB962C8B-B14F-4D97-AF65-F5344CB8AC3E}">
        <p14:creationId xmlns="" xmlns:p14="http://schemas.microsoft.com/office/powerpoint/2010/main" val="8156119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51520" y="152400"/>
            <a:ext cx="8496944" cy="1143000"/>
          </a:xfrm>
        </p:spPr>
        <p:txBody>
          <a:bodyPr>
            <a:noAutofit/>
          </a:bodyPr>
          <a:lstStyle/>
          <a:p>
            <a:pPr marL="54864" indent="0" fontAlgn="auto">
              <a:spcAft>
                <a:spcPts val="0"/>
              </a:spcAft>
              <a:defRPr/>
            </a:pPr>
            <a:r>
              <a:rPr lang="en-CA" sz="4000" dirty="0"/>
              <a:t>Perceptions have an organization and a </a:t>
            </a:r>
            <a:r>
              <a:rPr lang="en-CA" sz="4000" dirty="0" smtClean="0"/>
              <a:t>structure - </a:t>
            </a:r>
            <a:r>
              <a:rPr lang="en-US" sz="4000" dirty="0" smtClean="0">
                <a:latin typeface="Arial Rounded MT Bold" pitchFamily="34" charset="0"/>
              </a:rPr>
              <a:t>Gestalt principles </a:t>
            </a:r>
            <a:endParaRPr lang="en-US" sz="4000" dirty="0">
              <a:latin typeface="Arial Rounded MT Bold" pitchFamily="34" charset="0"/>
            </a:endParaRPr>
          </a:p>
        </p:txBody>
      </p:sp>
      <p:sp>
        <p:nvSpPr>
          <p:cNvPr id="24579" name="Rectangle 3"/>
          <p:cNvSpPr>
            <a:spLocks noGrp="1" noChangeArrowheads="1"/>
          </p:cNvSpPr>
          <p:nvPr>
            <p:ph idx="1"/>
          </p:nvPr>
        </p:nvSpPr>
        <p:spPr>
          <a:xfrm>
            <a:off x="683568" y="1556792"/>
            <a:ext cx="7776864" cy="4724400"/>
          </a:xfrm>
        </p:spPr>
        <p:txBody>
          <a:bodyPr/>
          <a:lstStyle/>
          <a:p>
            <a:r>
              <a:rPr lang="en-US" dirty="0" smtClean="0"/>
              <a:t>Gestalt psychologists proposed principles of organization:</a:t>
            </a:r>
          </a:p>
          <a:p>
            <a:pPr lvl="1"/>
            <a:r>
              <a:rPr lang="en-US" sz="3200" dirty="0" smtClean="0"/>
              <a:t>Figure-Ground</a:t>
            </a:r>
          </a:p>
          <a:p>
            <a:pPr lvl="1"/>
            <a:r>
              <a:rPr lang="en-US" sz="3200" dirty="0" smtClean="0"/>
              <a:t>Similarity</a:t>
            </a:r>
          </a:p>
          <a:p>
            <a:pPr lvl="1"/>
            <a:r>
              <a:rPr lang="en-US" sz="3200" dirty="0" smtClean="0"/>
              <a:t>Proximity</a:t>
            </a:r>
          </a:p>
          <a:p>
            <a:pPr lvl="1"/>
            <a:r>
              <a:rPr lang="en-US" sz="3200" dirty="0" smtClean="0"/>
              <a:t>Good continuation</a:t>
            </a:r>
          </a:p>
          <a:p>
            <a:pPr lvl="1"/>
            <a:r>
              <a:rPr lang="en-US" sz="3200" dirty="0" smtClean="0"/>
              <a:t>Closure</a:t>
            </a:r>
          </a:p>
          <a:p>
            <a:pPr lvl="1"/>
            <a:r>
              <a:rPr lang="en-US" sz="3200" dirty="0" smtClean="0"/>
              <a:t>Common region</a:t>
            </a:r>
          </a:p>
          <a:p>
            <a:pPr marL="468630" lvl="1" indent="0">
              <a:buNone/>
            </a:pPr>
            <a:endParaRPr lang="en-US" sz="2400" b="1" dirty="0" smtClean="0">
              <a:solidFill>
                <a:srgbClr val="D1EDF7"/>
              </a:solidFill>
            </a:endParaRPr>
          </a:p>
        </p:txBody>
      </p:sp>
      <p:sp>
        <p:nvSpPr>
          <p:cNvPr id="6" name="Footer Placeholder 4"/>
          <p:cNvSpPr>
            <a:spLocks noGrp="1"/>
          </p:cNvSpPr>
          <p:nvPr>
            <p:ph type="ftr" sz="quarter" idx="11"/>
          </p:nvPr>
        </p:nvSpPr>
        <p:spPr/>
        <p:txBody>
          <a:bodyPr/>
          <a:lstStyle/>
          <a:p>
            <a:pPr>
              <a:defRPr/>
            </a:pPr>
            <a:r>
              <a:rPr lang="en-US"/>
              <a:t>c. 2008 Pearson Allyn &amp; Bacon</a:t>
            </a:r>
          </a:p>
        </p:txBody>
      </p:sp>
    </p:spTree>
    <p:extLst>
      <p:ext uri="{BB962C8B-B14F-4D97-AF65-F5344CB8AC3E}">
        <p14:creationId xmlns="" xmlns:p14="http://schemas.microsoft.com/office/powerpoint/2010/main" val="356198262"/>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Gestalt: Figure - Ground</a:t>
            </a:r>
            <a:endParaRPr lang="en-CA" dirty="0"/>
          </a:p>
        </p:txBody>
      </p:sp>
      <p:sp>
        <p:nvSpPr>
          <p:cNvPr id="3" name="Content Placeholder 2"/>
          <p:cNvSpPr>
            <a:spLocks noGrp="1"/>
          </p:cNvSpPr>
          <p:nvPr>
            <p:ph idx="1"/>
          </p:nvPr>
        </p:nvSpPr>
        <p:spPr/>
        <p:txBody>
          <a:bodyPr>
            <a:normAutofit/>
          </a:bodyPr>
          <a:lstStyle/>
          <a:p>
            <a:r>
              <a:rPr lang="en-CA" sz="2800" dirty="0" smtClean="0"/>
              <a:t>We tend to organize stimuli into a central or foreground figure and a background. </a:t>
            </a:r>
          </a:p>
          <a:p>
            <a:r>
              <a:rPr lang="en-CA" sz="2800" dirty="0" smtClean="0"/>
              <a:t>The central figure is usually in front of or on top of what we perceive to be the background.</a:t>
            </a:r>
          </a:p>
          <a:p>
            <a:r>
              <a:rPr lang="en-CA" sz="2800" dirty="0" smtClean="0"/>
              <a:t>The figure tends to be more striking and more memorable than the background.</a:t>
            </a:r>
          </a:p>
          <a:p>
            <a:endParaRPr lang="en-CA" sz="2800" dirty="0"/>
          </a:p>
        </p:txBody>
      </p:sp>
    </p:spTree>
    <p:extLst>
      <p:ext uri="{BB962C8B-B14F-4D97-AF65-F5344CB8AC3E}">
        <p14:creationId xmlns="" xmlns:p14="http://schemas.microsoft.com/office/powerpoint/2010/main" val="25245315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Gestalt principles </a:t>
            </a:r>
            <a:endParaRPr lang="en-CA" dirty="0"/>
          </a:p>
        </p:txBody>
      </p:sp>
      <p:sp>
        <p:nvSpPr>
          <p:cNvPr id="3" name="Content Placeholder 2"/>
          <p:cNvSpPr>
            <a:spLocks noGrp="1"/>
          </p:cNvSpPr>
          <p:nvPr>
            <p:ph idx="1"/>
          </p:nvPr>
        </p:nvSpPr>
        <p:spPr/>
        <p:txBody>
          <a:bodyPr>
            <a:normAutofit/>
          </a:bodyPr>
          <a:lstStyle/>
          <a:p>
            <a:r>
              <a:rPr lang="en-CA" dirty="0" smtClean="0"/>
              <a:t>Also interested in perceptional organization. </a:t>
            </a:r>
          </a:p>
          <a:p>
            <a:r>
              <a:rPr lang="en-CA" dirty="0" smtClean="0"/>
              <a:t>These include the gestalt laws of:</a:t>
            </a:r>
          </a:p>
          <a:p>
            <a:pPr lvl="1"/>
            <a:r>
              <a:rPr lang="en-CA" sz="3200" dirty="0" smtClean="0"/>
              <a:t>Similarity</a:t>
            </a:r>
          </a:p>
          <a:p>
            <a:pPr lvl="1"/>
            <a:r>
              <a:rPr lang="en-CA" sz="3200" dirty="0" smtClean="0"/>
              <a:t>Proximity</a:t>
            </a:r>
          </a:p>
          <a:p>
            <a:pPr lvl="1"/>
            <a:r>
              <a:rPr lang="en-CA" sz="3200" dirty="0" smtClean="0"/>
              <a:t>Closure</a:t>
            </a:r>
          </a:p>
          <a:p>
            <a:pPr lvl="1"/>
            <a:r>
              <a:rPr lang="en-CA" sz="3200" dirty="0" smtClean="0"/>
              <a:t>Continuity</a:t>
            </a:r>
          </a:p>
          <a:p>
            <a:endParaRPr lang="en-CA" sz="2400" dirty="0"/>
          </a:p>
        </p:txBody>
      </p:sp>
    </p:spTree>
    <p:extLst>
      <p:ext uri="{BB962C8B-B14F-4D97-AF65-F5344CB8AC3E}">
        <p14:creationId xmlns="" xmlns:p14="http://schemas.microsoft.com/office/powerpoint/2010/main" val="18684553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Perceptual Sets</a:t>
            </a:r>
            <a:endParaRPr lang="en-CA" dirty="0"/>
          </a:p>
        </p:txBody>
      </p:sp>
      <p:sp>
        <p:nvSpPr>
          <p:cNvPr id="3" name="Content Placeholder 2"/>
          <p:cNvSpPr>
            <a:spLocks noGrp="1"/>
          </p:cNvSpPr>
          <p:nvPr>
            <p:ph idx="1"/>
          </p:nvPr>
        </p:nvSpPr>
        <p:spPr/>
        <p:txBody>
          <a:bodyPr>
            <a:normAutofit/>
          </a:bodyPr>
          <a:lstStyle/>
          <a:p>
            <a:r>
              <a:rPr lang="en-CA" dirty="0" smtClean="0"/>
              <a:t>Readiness to perceive stimuli in a particular way. </a:t>
            </a:r>
          </a:p>
          <a:p>
            <a:r>
              <a:rPr lang="en-CA" dirty="0" smtClean="0"/>
              <a:t>Like being primed to expect something and therefore perceiving it.</a:t>
            </a:r>
          </a:p>
          <a:p>
            <a:r>
              <a:rPr lang="en-CA" dirty="0"/>
              <a:t> </a:t>
            </a:r>
            <a:r>
              <a:rPr lang="en-CA" dirty="0" smtClean="0"/>
              <a:t>Examples – USS Vincennes in battle 1988</a:t>
            </a:r>
          </a:p>
          <a:p>
            <a:endParaRPr lang="en-CA" dirty="0"/>
          </a:p>
          <a:p>
            <a:r>
              <a:rPr lang="en-CA" dirty="0" smtClean="0"/>
              <a:t>Study by Kelley (1950) – guest lecturer……”warm” vs. “cold” descriptor.</a:t>
            </a:r>
          </a:p>
          <a:p>
            <a:endParaRPr lang="en-CA" dirty="0"/>
          </a:p>
          <a:p>
            <a:endParaRPr lang="en-CA" sz="2400" dirty="0"/>
          </a:p>
        </p:txBody>
      </p:sp>
    </p:spTree>
    <p:extLst>
      <p:ext uri="{BB962C8B-B14F-4D97-AF65-F5344CB8AC3E}">
        <p14:creationId xmlns="" xmlns:p14="http://schemas.microsoft.com/office/powerpoint/2010/main" val="3086843085"/>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Perceptual hypotheses</a:t>
            </a:r>
            <a:endParaRPr lang="en-CA" dirty="0"/>
          </a:p>
        </p:txBody>
      </p:sp>
      <p:sp>
        <p:nvSpPr>
          <p:cNvPr id="3" name="Content Placeholder 2"/>
          <p:cNvSpPr>
            <a:spLocks noGrp="1"/>
          </p:cNvSpPr>
          <p:nvPr>
            <p:ph idx="1"/>
          </p:nvPr>
        </p:nvSpPr>
        <p:spPr>
          <a:xfrm>
            <a:off x="685800" y="4869159"/>
            <a:ext cx="7772400" cy="464841"/>
          </a:xfrm>
        </p:spPr>
        <p:txBody>
          <a:bodyPr>
            <a:normAutofit fontScale="92500" lnSpcReduction="20000"/>
          </a:bodyPr>
          <a:lstStyle/>
          <a:p>
            <a:r>
              <a:rPr lang="en-CA" dirty="0" err="1" smtClean="0"/>
              <a:t>Ponzo</a:t>
            </a:r>
            <a:r>
              <a:rPr lang="en-CA" dirty="0" smtClean="0"/>
              <a:t> Illusion</a:t>
            </a:r>
            <a:endParaRPr lang="en-CA" dirty="0"/>
          </a:p>
        </p:txBody>
      </p:sp>
      <p:pic>
        <p:nvPicPr>
          <p:cNvPr id="21506" name="Picture 2" descr="https://encrypted-tbn2.gstatic.com/images?q=tbn:ANd9GcTt2nHsP4wcvmJyF08_vlVFoA4a2SonZK_GKH8RUAsReoplkYCgF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5536" y="1316602"/>
            <a:ext cx="4102575" cy="3192518"/>
          </a:xfrm>
          <a:prstGeom prst="rect">
            <a:avLst/>
          </a:prstGeom>
          <a:noFill/>
          <a:extLst>
            <a:ext uri="{909E8E84-426E-40DD-AFC4-6F175D3DCCD1}">
              <a14:hiddenFill xmlns="" xmlns:a14="http://schemas.microsoft.com/office/drawing/2010/main">
                <a:solidFill>
                  <a:srgbClr val="FFFFFF"/>
                </a:solidFill>
              </a14:hiddenFill>
            </a:ext>
          </a:extLst>
        </p:spPr>
      </p:pic>
      <p:pic>
        <p:nvPicPr>
          <p:cNvPr id="21508" name="Picture 4" descr="https://encrypted-tbn2.gstatic.com/images?q=tbn:ANd9GcRiag1UhLobl4RG3k2dRz3eP4zvsfMsbONLJNuntB_XVo_WfmuHbw"/>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932040" y="1316602"/>
            <a:ext cx="3600400" cy="319251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8816018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Are the long lines parallel</a:t>
            </a:r>
            <a:r>
              <a:rPr lang="en-CA" dirty="0"/>
              <a:t>?</a:t>
            </a:r>
          </a:p>
        </p:txBody>
      </p:sp>
      <p:pic>
        <p:nvPicPr>
          <p:cNvPr id="22530" name="Picture 2" descr="https://encrypted-tbn1.gstatic.com/images?q=tbn:ANd9GcR9yPtKV4Gdu9r8Hhc0Dm9KwkSN3Jj57XjPgHEgAPD1e3LJsq4a2Q"/>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195736" y="1844824"/>
            <a:ext cx="4627944" cy="346205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979714818"/>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Cultural differences and perception</a:t>
            </a:r>
            <a:endParaRPr lang="en-CA" dirty="0"/>
          </a:p>
        </p:txBody>
      </p:sp>
      <p:sp>
        <p:nvSpPr>
          <p:cNvPr id="3" name="Content Placeholder 2"/>
          <p:cNvSpPr>
            <a:spLocks noGrp="1"/>
          </p:cNvSpPr>
          <p:nvPr>
            <p:ph idx="1"/>
          </p:nvPr>
        </p:nvSpPr>
        <p:spPr/>
        <p:txBody>
          <a:bodyPr>
            <a:normAutofit/>
          </a:bodyPr>
          <a:lstStyle/>
          <a:p>
            <a:r>
              <a:rPr lang="en-CA" sz="3600" dirty="0" smtClean="0"/>
              <a:t>Our cultural experiences and the type of perceptions we are used to experiencing can influence HOW we perceive stimuli.</a:t>
            </a:r>
            <a:endParaRPr lang="en-CA" sz="3600" dirty="0"/>
          </a:p>
          <a:p>
            <a:r>
              <a:rPr lang="en-CA" sz="3600" dirty="0" smtClean="0"/>
              <a:t>People from different cultures could look at the same stimuli but perceive it differently</a:t>
            </a:r>
            <a:r>
              <a:rPr lang="en-CA" sz="2800" dirty="0" smtClean="0"/>
              <a:t>.</a:t>
            </a:r>
            <a:endParaRPr lang="en-CA" sz="2800" dirty="0"/>
          </a:p>
        </p:txBody>
      </p:sp>
    </p:spTree>
    <p:extLst>
      <p:ext uri="{BB962C8B-B14F-4D97-AF65-F5344CB8AC3E}">
        <p14:creationId xmlns="" xmlns:p14="http://schemas.microsoft.com/office/powerpoint/2010/main" val="535979727"/>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CA" dirty="0" smtClean="0"/>
              <a:t>Consciousness</a:t>
            </a:r>
            <a:endParaRPr lang="en-CA" dirty="0"/>
          </a:p>
        </p:txBody>
      </p:sp>
      <p:sp>
        <p:nvSpPr>
          <p:cNvPr id="6" name="Subtitle 5"/>
          <p:cNvSpPr>
            <a:spLocks noGrp="1"/>
          </p:cNvSpPr>
          <p:nvPr>
            <p:ph type="subTitle" idx="1"/>
          </p:nvPr>
        </p:nvSpPr>
        <p:spPr/>
        <p:txBody>
          <a:bodyPr/>
          <a:lstStyle/>
          <a:p>
            <a:endParaRPr lang="en-CA"/>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6 - Consciousness</a:t>
            </a:r>
            <a:endParaRPr lang="en-CA" dirty="0"/>
          </a:p>
        </p:txBody>
      </p:sp>
      <p:sp>
        <p:nvSpPr>
          <p:cNvPr id="3" name="Content Placeholder 2"/>
          <p:cNvSpPr>
            <a:spLocks noGrp="1"/>
          </p:cNvSpPr>
          <p:nvPr>
            <p:ph idx="1"/>
          </p:nvPr>
        </p:nvSpPr>
        <p:spPr/>
        <p:txBody>
          <a:bodyPr>
            <a:normAutofit/>
          </a:bodyPr>
          <a:lstStyle/>
          <a:p>
            <a:r>
              <a:rPr lang="en-CA" sz="2800" dirty="0" smtClean="0"/>
              <a:t>What is consciousness?</a:t>
            </a:r>
          </a:p>
          <a:p>
            <a:pPr lvl="1"/>
            <a:r>
              <a:rPr lang="en-CA" sz="2400" dirty="0" smtClean="0"/>
              <a:t>Moment-to-moment awareness of ourselves and the environment.</a:t>
            </a:r>
          </a:p>
          <a:p>
            <a:r>
              <a:rPr lang="en-CA" sz="2800" dirty="0" smtClean="0"/>
              <a:t>Consciousness is:</a:t>
            </a:r>
          </a:p>
          <a:p>
            <a:pPr lvl="1"/>
            <a:r>
              <a:rPr lang="en-CA" sz="2400" dirty="0" smtClean="0"/>
              <a:t>Subjective</a:t>
            </a:r>
          </a:p>
          <a:p>
            <a:pPr lvl="1"/>
            <a:r>
              <a:rPr lang="en-CA" sz="2400" dirty="0" smtClean="0"/>
              <a:t>Dynamic</a:t>
            </a:r>
          </a:p>
          <a:p>
            <a:pPr lvl="1"/>
            <a:r>
              <a:rPr lang="en-CA" sz="2400" dirty="0" smtClean="0"/>
              <a:t>Self-reflective</a:t>
            </a:r>
          </a:p>
          <a:p>
            <a:endParaRPr lang="en-CA" sz="2800" dirty="0"/>
          </a:p>
        </p:txBody>
      </p:sp>
    </p:spTree>
    <p:extLst>
      <p:ext uri="{BB962C8B-B14F-4D97-AF65-F5344CB8AC3E}">
        <p14:creationId xmlns="" xmlns:p14="http://schemas.microsoft.com/office/powerpoint/2010/main" val="173436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Levels of consciousness: Psychodynamic Perspective</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Freud: </a:t>
            </a:r>
          </a:p>
          <a:p>
            <a:pPr lvl="1"/>
            <a:r>
              <a:rPr lang="en-CA" dirty="0" smtClean="0"/>
              <a:t>3 levels of awareness</a:t>
            </a:r>
          </a:p>
          <a:p>
            <a:pPr>
              <a:buNone/>
            </a:pPr>
            <a:r>
              <a:rPr lang="en-CA" b="1" dirty="0" smtClean="0"/>
              <a:t>1.</a:t>
            </a:r>
            <a:r>
              <a:rPr lang="en-CA" dirty="0" smtClean="0"/>
              <a:t> </a:t>
            </a:r>
            <a:r>
              <a:rPr lang="en-CA" b="1" dirty="0" smtClean="0"/>
              <a:t>The conscious mind </a:t>
            </a:r>
            <a:r>
              <a:rPr lang="en-CA" dirty="0" smtClean="0"/>
              <a:t>– contains our thoughts, perceptions, and other mental events we are aware of.</a:t>
            </a:r>
          </a:p>
          <a:p>
            <a:pPr>
              <a:buNone/>
            </a:pPr>
            <a:r>
              <a:rPr lang="en-CA" b="1" dirty="0" smtClean="0"/>
              <a:t>2. Preconscious </a:t>
            </a:r>
            <a:r>
              <a:rPr lang="en-CA" dirty="0" smtClean="0"/>
              <a:t>– mental events that are out of our current awareness but that can be easily retrieved under certain conditions.</a:t>
            </a:r>
          </a:p>
          <a:p>
            <a:pPr>
              <a:buNone/>
            </a:pPr>
            <a:r>
              <a:rPr lang="en-CA" b="1" dirty="0" smtClean="0"/>
              <a:t>3. Unconscious </a:t>
            </a:r>
            <a:r>
              <a:rPr lang="en-CA" dirty="0" smtClean="0"/>
              <a:t>– events cannot be brought into conscious awareness under ordinary circumstances. </a:t>
            </a:r>
            <a:endParaRPr lang="en-CA" dirty="0"/>
          </a:p>
        </p:txBody>
      </p:sp>
    </p:spTree>
    <p:extLst>
      <p:ext uri="{BB962C8B-B14F-4D97-AF65-F5344CB8AC3E}">
        <p14:creationId xmlns="" xmlns:p14="http://schemas.microsoft.com/office/powerpoint/2010/main" val="2910621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a:t>Levels of consciousness</a:t>
            </a:r>
            <a:r>
              <a:rPr lang="en-CA" dirty="0" smtClean="0"/>
              <a:t>:</a:t>
            </a:r>
            <a:br>
              <a:rPr lang="en-CA" dirty="0" smtClean="0"/>
            </a:br>
            <a:r>
              <a:rPr lang="en-CA" dirty="0" smtClean="0"/>
              <a:t>Cognitive perspective</a:t>
            </a:r>
            <a:endParaRPr lang="en-CA" dirty="0"/>
          </a:p>
        </p:txBody>
      </p:sp>
      <p:sp>
        <p:nvSpPr>
          <p:cNvPr id="3" name="Content Placeholder 2"/>
          <p:cNvSpPr>
            <a:spLocks noGrp="1"/>
          </p:cNvSpPr>
          <p:nvPr>
            <p:ph idx="1"/>
          </p:nvPr>
        </p:nvSpPr>
        <p:spPr/>
        <p:txBody>
          <a:bodyPr>
            <a:normAutofit/>
          </a:bodyPr>
          <a:lstStyle/>
          <a:p>
            <a:r>
              <a:rPr lang="en-CA" dirty="0" smtClean="0"/>
              <a:t>Views the conscious and unconscious as working together not as in constant conflict with each other like the psychodynamic approach.</a:t>
            </a:r>
          </a:p>
          <a:p>
            <a:r>
              <a:rPr lang="en-CA" dirty="0" smtClean="0"/>
              <a:t>Controlled vs. Automatic processing</a:t>
            </a:r>
          </a:p>
          <a:p>
            <a:pPr lvl="1"/>
            <a:r>
              <a:rPr lang="en-CA" dirty="0" smtClean="0"/>
              <a:t>Controlled processing – requires voluntary use of attention and conscious effort.</a:t>
            </a:r>
          </a:p>
          <a:p>
            <a:pPr lvl="1"/>
            <a:r>
              <a:rPr lang="en-CA" dirty="0" smtClean="0"/>
              <a:t>Automatic processing – activities can be performed with little or no conscious effort. </a:t>
            </a:r>
            <a:endParaRPr lang="en-CA" dirty="0"/>
          </a:p>
        </p:txBody>
      </p:sp>
    </p:spTree>
    <p:extLst>
      <p:ext uri="{BB962C8B-B14F-4D97-AF65-F5344CB8AC3E}">
        <p14:creationId xmlns="" xmlns:p14="http://schemas.microsoft.com/office/powerpoint/2010/main" val="305725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Automatic processing</a:t>
            </a:r>
            <a:endParaRPr lang="en-CA" dirty="0"/>
          </a:p>
        </p:txBody>
      </p:sp>
      <p:sp>
        <p:nvSpPr>
          <p:cNvPr id="3" name="Content Placeholder 2"/>
          <p:cNvSpPr>
            <a:spLocks noGrp="1"/>
          </p:cNvSpPr>
          <p:nvPr>
            <p:ph idx="1"/>
          </p:nvPr>
        </p:nvSpPr>
        <p:spPr>
          <a:xfrm>
            <a:off x="457200" y="1752600"/>
            <a:ext cx="7859216" cy="4373563"/>
          </a:xfrm>
        </p:spPr>
        <p:txBody>
          <a:bodyPr>
            <a:normAutofit/>
          </a:bodyPr>
          <a:lstStyle/>
          <a:p>
            <a:r>
              <a:rPr lang="en-CA" dirty="0" smtClean="0"/>
              <a:t>Learning to type, use utensils etc.</a:t>
            </a:r>
          </a:p>
          <a:p>
            <a:r>
              <a:rPr lang="en-CA" dirty="0" smtClean="0"/>
              <a:t>More practice leads to increased performance and brain regions involved in conscious thought become less active.</a:t>
            </a:r>
          </a:p>
          <a:p>
            <a:endParaRPr lang="en-CA" dirty="0"/>
          </a:p>
        </p:txBody>
      </p:sp>
    </p:spTree>
    <p:extLst>
      <p:ext uri="{BB962C8B-B14F-4D97-AF65-F5344CB8AC3E}">
        <p14:creationId xmlns="" xmlns:p14="http://schemas.microsoft.com/office/powerpoint/2010/main" val="186560693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Divided attention</a:t>
            </a:r>
            <a:endParaRPr lang="en-CA" dirty="0"/>
          </a:p>
        </p:txBody>
      </p:sp>
      <p:sp>
        <p:nvSpPr>
          <p:cNvPr id="3" name="Content Placeholder 2"/>
          <p:cNvSpPr>
            <a:spLocks noGrp="1"/>
          </p:cNvSpPr>
          <p:nvPr>
            <p:ph idx="1"/>
          </p:nvPr>
        </p:nvSpPr>
        <p:spPr/>
        <p:txBody>
          <a:bodyPr>
            <a:normAutofit/>
          </a:bodyPr>
          <a:lstStyle/>
          <a:p>
            <a:r>
              <a:rPr lang="en-CA" dirty="0" smtClean="0"/>
              <a:t>Automatic processing also assists us in our ability to have divided attention.</a:t>
            </a:r>
          </a:p>
          <a:p>
            <a:r>
              <a:rPr lang="en-CA" dirty="0" smtClean="0"/>
              <a:t>The ability to perform more than one activity at a time.</a:t>
            </a:r>
            <a:endParaRPr lang="en-CA" dirty="0"/>
          </a:p>
          <a:p>
            <a:r>
              <a:rPr lang="en-CA" dirty="0" smtClean="0"/>
              <a:t>We can do it. But we are not great at it. Remember Gavin trying to do two simple tasks?  Not good.</a:t>
            </a:r>
          </a:p>
          <a:p>
            <a:endParaRPr lang="en-CA" dirty="0"/>
          </a:p>
        </p:txBody>
      </p:sp>
    </p:spTree>
    <p:extLst>
      <p:ext uri="{BB962C8B-B14F-4D97-AF65-F5344CB8AC3E}">
        <p14:creationId xmlns="" xmlns:p14="http://schemas.microsoft.com/office/powerpoint/2010/main" val="278128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Emotional Unconscious</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Some believe that emotional and motivational processes operate unconsciously and have an influence on our behaviour.</a:t>
            </a:r>
          </a:p>
          <a:p>
            <a:r>
              <a:rPr lang="en-CA" dirty="0" smtClean="0"/>
              <a:t>Studies by </a:t>
            </a:r>
            <a:r>
              <a:rPr lang="en-CA" dirty="0" err="1" smtClean="0"/>
              <a:t>Bargh</a:t>
            </a:r>
            <a:r>
              <a:rPr lang="en-CA" dirty="0" smtClean="0"/>
              <a:t> and </a:t>
            </a:r>
            <a:r>
              <a:rPr lang="en-CA" dirty="0" err="1" smtClean="0"/>
              <a:t>Chartrand</a:t>
            </a:r>
            <a:r>
              <a:rPr lang="en-CA" dirty="0" smtClean="0"/>
              <a:t> (1999) – </a:t>
            </a:r>
          </a:p>
          <a:p>
            <a:pPr lvl="1"/>
            <a:r>
              <a:rPr lang="en-CA" dirty="0" smtClean="0"/>
              <a:t>Subliminally presented participants with nouns that were</a:t>
            </a:r>
          </a:p>
          <a:p>
            <a:pPr lvl="2"/>
            <a:r>
              <a:rPr lang="en-CA" dirty="0" smtClean="0"/>
              <a:t>Strongly negative</a:t>
            </a:r>
          </a:p>
          <a:p>
            <a:pPr lvl="2"/>
            <a:r>
              <a:rPr lang="en-CA" dirty="0" smtClean="0"/>
              <a:t>Mildly negative</a:t>
            </a:r>
          </a:p>
          <a:p>
            <a:pPr lvl="2"/>
            <a:r>
              <a:rPr lang="en-CA" dirty="0" smtClean="0"/>
              <a:t>Mildly positive</a:t>
            </a:r>
          </a:p>
          <a:p>
            <a:pPr lvl="2"/>
            <a:r>
              <a:rPr lang="en-CA" dirty="0" smtClean="0"/>
              <a:t>Strongly positive</a:t>
            </a:r>
          </a:p>
          <a:p>
            <a:r>
              <a:rPr lang="en-CA" dirty="0" smtClean="0"/>
              <a:t>Then rated their mood.</a:t>
            </a:r>
            <a:endParaRPr lang="en-CA" dirty="0"/>
          </a:p>
        </p:txBody>
      </p:sp>
    </p:spTree>
    <p:extLst>
      <p:ext uri="{BB962C8B-B14F-4D97-AF65-F5344CB8AC3E}">
        <p14:creationId xmlns="" xmlns:p14="http://schemas.microsoft.com/office/powerpoint/2010/main" val="271623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Circadian Rhythm</a:t>
            </a:r>
            <a:endParaRPr lang="en-CA" dirty="0"/>
          </a:p>
        </p:txBody>
      </p:sp>
      <p:sp>
        <p:nvSpPr>
          <p:cNvPr id="3" name="Content Placeholder 2"/>
          <p:cNvSpPr>
            <a:spLocks noGrp="1"/>
          </p:cNvSpPr>
          <p:nvPr>
            <p:ph idx="1"/>
          </p:nvPr>
        </p:nvSpPr>
        <p:spPr/>
        <p:txBody>
          <a:bodyPr/>
          <a:lstStyle/>
          <a:p>
            <a:r>
              <a:rPr lang="en-CA" dirty="0" smtClean="0"/>
              <a:t>We have become adapted to a 24-Hour day-night cycle.</a:t>
            </a:r>
          </a:p>
          <a:p>
            <a:r>
              <a:rPr lang="en-CA" dirty="0"/>
              <a:t>Biological based but can be impacted by the environment.</a:t>
            </a:r>
          </a:p>
          <a:p>
            <a:r>
              <a:rPr lang="en-CA" dirty="0" smtClean="0"/>
              <a:t>Regulated by our </a:t>
            </a:r>
            <a:r>
              <a:rPr lang="en-CA" dirty="0" err="1" smtClean="0"/>
              <a:t>suprachiasmatic</a:t>
            </a:r>
            <a:r>
              <a:rPr lang="en-CA" dirty="0" smtClean="0"/>
              <a:t> nuclei (SCN), located in our hypothalamus.</a:t>
            </a:r>
          </a:p>
          <a:p>
            <a:r>
              <a:rPr lang="en-CA" dirty="0" smtClean="0"/>
              <a:t>But is also impacted by the day-night cycle.</a:t>
            </a:r>
            <a:endParaRPr lang="en-CA" dirty="0"/>
          </a:p>
        </p:txBody>
      </p:sp>
    </p:spTree>
    <p:extLst>
      <p:ext uri="{BB962C8B-B14F-4D97-AF65-F5344CB8AC3E}">
        <p14:creationId xmlns="" xmlns:p14="http://schemas.microsoft.com/office/powerpoint/2010/main" val="365593877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Early Birds vs. night owls</a:t>
            </a:r>
            <a:endParaRPr lang="en-CA" dirty="0"/>
          </a:p>
        </p:txBody>
      </p:sp>
      <p:sp>
        <p:nvSpPr>
          <p:cNvPr id="3" name="Content Placeholder 2"/>
          <p:cNvSpPr>
            <a:spLocks noGrp="1"/>
          </p:cNvSpPr>
          <p:nvPr>
            <p:ph idx="1"/>
          </p:nvPr>
        </p:nvSpPr>
        <p:spPr/>
        <p:txBody>
          <a:bodyPr>
            <a:normAutofit/>
          </a:bodyPr>
          <a:lstStyle/>
          <a:p>
            <a:r>
              <a:rPr lang="en-CA" sz="2800" dirty="0" smtClean="0"/>
              <a:t>Are you a “morning person” or a “night person”?</a:t>
            </a:r>
          </a:p>
          <a:p>
            <a:r>
              <a:rPr lang="en-CA" sz="2800" dirty="0" smtClean="0"/>
              <a:t>Morning people go to bed earlier and wake up earlier. Alertness peak earlier in the day. </a:t>
            </a:r>
          </a:p>
          <a:p>
            <a:r>
              <a:rPr lang="en-CA" sz="2800" dirty="0" smtClean="0"/>
              <a:t>Perform better in morning classes compared to “night owls”</a:t>
            </a:r>
          </a:p>
          <a:p>
            <a:r>
              <a:rPr lang="en-CA" sz="2800" dirty="0" smtClean="0"/>
              <a:t>Night owls perform better in later afternoon or early evening classes. </a:t>
            </a:r>
          </a:p>
          <a:p>
            <a:endParaRPr lang="en-CA" sz="2800" dirty="0" smtClean="0"/>
          </a:p>
          <a:p>
            <a:endParaRPr lang="en-CA" sz="2800" dirty="0"/>
          </a:p>
        </p:txBody>
      </p:sp>
    </p:spTree>
    <p:extLst>
      <p:ext uri="{BB962C8B-B14F-4D97-AF65-F5344CB8AC3E}">
        <p14:creationId xmlns="" xmlns:p14="http://schemas.microsoft.com/office/powerpoint/2010/main" val="343049942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and dreaming</a:t>
            </a:r>
            <a:endParaRPr lang="en-CA" dirty="0"/>
          </a:p>
        </p:txBody>
      </p:sp>
      <p:sp>
        <p:nvSpPr>
          <p:cNvPr id="3" name="Content Placeholder 2"/>
          <p:cNvSpPr>
            <a:spLocks noGrp="1"/>
          </p:cNvSpPr>
          <p:nvPr>
            <p:ph idx="1"/>
          </p:nvPr>
        </p:nvSpPr>
        <p:spPr/>
        <p:txBody>
          <a:bodyPr>
            <a:normAutofit/>
          </a:bodyPr>
          <a:lstStyle/>
          <a:p>
            <a:r>
              <a:rPr lang="en-CA" sz="3200" dirty="0" smtClean="0"/>
              <a:t>Stages of sleep</a:t>
            </a:r>
          </a:p>
          <a:p>
            <a:r>
              <a:rPr lang="en-CA" sz="3200" dirty="0" smtClean="0"/>
              <a:t>Approximately every 90 minutes of sleep we cycle through different stages.</a:t>
            </a:r>
          </a:p>
          <a:p>
            <a:r>
              <a:rPr lang="en-CA" sz="3200" dirty="0" smtClean="0"/>
              <a:t>Stage 1 through 4</a:t>
            </a:r>
          </a:p>
          <a:p>
            <a:r>
              <a:rPr lang="en-CA" sz="3200" dirty="0" smtClean="0"/>
              <a:t>REM sleep</a:t>
            </a:r>
          </a:p>
          <a:p>
            <a:endParaRPr lang="en-CA" sz="3200" dirty="0"/>
          </a:p>
        </p:txBody>
      </p:sp>
    </p:spTree>
    <p:extLst>
      <p:ext uri="{BB962C8B-B14F-4D97-AF65-F5344CB8AC3E}">
        <p14:creationId xmlns="" xmlns:p14="http://schemas.microsoft.com/office/powerpoint/2010/main" val="9940577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Grp="1" noChangeArrowheads="1"/>
          </p:cNvSpPr>
          <p:nvPr>
            <p:ph type="title"/>
          </p:nvPr>
        </p:nvSpPr>
        <p:spPr/>
        <p:txBody>
          <a:bodyPr/>
          <a:lstStyle/>
          <a:p>
            <a:pPr eaLnBrk="1" hangingPunct="1">
              <a:defRPr/>
            </a:pPr>
            <a:r>
              <a:rPr lang="en-US" dirty="0" smtClean="0">
                <a:solidFill>
                  <a:schemeClr val="tx1"/>
                </a:solidFill>
              </a:rPr>
              <a:t>Stages of Sleep</a:t>
            </a:r>
          </a:p>
        </p:txBody>
      </p:sp>
      <p:sp>
        <p:nvSpPr>
          <p:cNvPr id="48130" name="Rectangle 5"/>
          <p:cNvSpPr>
            <a:spLocks noGrp="1" noChangeArrowheads="1"/>
          </p:cNvSpPr>
          <p:nvPr>
            <p:ph idx="1"/>
          </p:nvPr>
        </p:nvSpPr>
        <p:spPr>
          <a:xfrm>
            <a:off x="457200" y="1792640"/>
            <a:ext cx="3899765" cy="4114800"/>
          </a:xfrm>
        </p:spPr>
        <p:txBody>
          <a:bodyPr>
            <a:normAutofit lnSpcReduction="10000"/>
          </a:bodyPr>
          <a:lstStyle/>
          <a:p>
            <a:pPr eaLnBrk="1" hangingPunct="1"/>
            <a:r>
              <a:rPr lang="en-US" sz="2800" dirty="0">
                <a:solidFill>
                  <a:schemeClr val="tx1"/>
                </a:solidFill>
              </a:rPr>
              <a:t>Stage 1</a:t>
            </a:r>
          </a:p>
          <a:p>
            <a:pPr lvl="1" eaLnBrk="1" hangingPunct="1"/>
            <a:r>
              <a:rPr lang="en-US" sz="2400" dirty="0">
                <a:solidFill>
                  <a:schemeClr val="tx1"/>
                </a:solidFill>
              </a:rPr>
              <a:t>Light sleep</a:t>
            </a:r>
            <a:endParaRPr lang="en-US" sz="2400" dirty="0" smtClean="0">
              <a:solidFill>
                <a:schemeClr val="tx1"/>
              </a:solidFill>
            </a:endParaRPr>
          </a:p>
          <a:p>
            <a:pPr lvl="1" eaLnBrk="1" hangingPunct="1"/>
            <a:r>
              <a:rPr lang="en-US" sz="2400" dirty="0" smtClean="0">
                <a:solidFill>
                  <a:schemeClr val="tx1"/>
                </a:solidFill>
              </a:rPr>
              <a:t>May </a:t>
            </a:r>
            <a:r>
              <a:rPr lang="en-US" sz="2400" dirty="0">
                <a:solidFill>
                  <a:schemeClr val="tx1"/>
                </a:solidFill>
              </a:rPr>
              <a:t>experience ‘body jerks’</a:t>
            </a:r>
            <a:endParaRPr lang="en-US" sz="2400" dirty="0" smtClean="0">
              <a:solidFill>
                <a:schemeClr val="tx1"/>
              </a:solidFill>
            </a:endParaRPr>
          </a:p>
          <a:p>
            <a:pPr eaLnBrk="1" hangingPunct="1"/>
            <a:endParaRPr lang="en-US" sz="2800" dirty="0" smtClean="0">
              <a:solidFill>
                <a:schemeClr val="tx1"/>
              </a:solidFill>
            </a:endParaRPr>
          </a:p>
          <a:p>
            <a:pPr eaLnBrk="1" hangingPunct="1"/>
            <a:r>
              <a:rPr lang="en-US" sz="2800" dirty="0" smtClean="0">
                <a:solidFill>
                  <a:schemeClr val="tx1"/>
                </a:solidFill>
              </a:rPr>
              <a:t>Stage 2</a:t>
            </a:r>
          </a:p>
          <a:p>
            <a:pPr lvl="1" eaLnBrk="1" hangingPunct="1"/>
            <a:r>
              <a:rPr lang="en-US" sz="2400" dirty="0">
                <a:solidFill>
                  <a:schemeClr val="tx1"/>
                </a:solidFill>
              </a:rPr>
              <a:t>Sleep deepens - muscles more relaxed - harder to </a:t>
            </a:r>
            <a:r>
              <a:rPr lang="en-US" sz="2400" dirty="0" smtClean="0">
                <a:solidFill>
                  <a:schemeClr val="tx1"/>
                </a:solidFill>
              </a:rPr>
              <a:t>awaken</a:t>
            </a:r>
          </a:p>
          <a:p>
            <a:pPr lvl="1" eaLnBrk="1" hangingPunct="1"/>
            <a:r>
              <a:rPr lang="en-US" sz="2400" dirty="0" smtClean="0">
                <a:solidFill>
                  <a:schemeClr val="tx1"/>
                </a:solidFill>
              </a:rPr>
              <a:t>Sleep spindles</a:t>
            </a:r>
          </a:p>
        </p:txBody>
      </p:sp>
      <p:sp>
        <p:nvSpPr>
          <p:cNvPr id="36867" name="Slide Number Placeholder 5"/>
          <p:cNvSpPr>
            <a:spLocks noGrp="1"/>
          </p:cNvSpPr>
          <p:nvPr>
            <p:ph type="sldNum" sz="quarter" idx="12"/>
          </p:nvPr>
        </p:nvSpPr>
        <p:spPr>
          <a:noFill/>
        </p:spPr>
        <p:txBody>
          <a:bodyPr/>
          <a:lstStyle/>
          <a:p>
            <a:fld id="{C8A6DB72-9E34-744C-BB3B-FBADBC0B1DCE}" type="slidenum">
              <a:rPr lang="en-US">
                <a:solidFill>
                  <a:srgbClr val="FFFFFF"/>
                </a:solidFill>
              </a:rPr>
              <a:pPr/>
              <a:t>62</a:t>
            </a:fld>
            <a:endParaRPr lang="en-US">
              <a:solidFill>
                <a:srgbClr val="FFFFFF"/>
              </a:solidFill>
            </a:endParaRPr>
          </a:p>
        </p:txBody>
      </p:sp>
      <p:pic>
        <p:nvPicPr>
          <p:cNvPr id="6" name="Picture 5"/>
          <p:cNvPicPr>
            <a:picLocks noChangeAspect="1"/>
          </p:cNvPicPr>
          <p:nvPr/>
        </p:nvPicPr>
        <p:blipFill>
          <a:blip r:embed="rId3" cstate="print"/>
          <a:stretch>
            <a:fillRect/>
          </a:stretch>
        </p:blipFill>
        <p:spPr>
          <a:xfrm>
            <a:off x="4499992" y="1772816"/>
            <a:ext cx="4227062" cy="1015083"/>
          </a:xfrm>
          <a:prstGeom prst="rect">
            <a:avLst/>
          </a:prstGeom>
        </p:spPr>
      </p:pic>
      <p:pic>
        <p:nvPicPr>
          <p:cNvPr id="7" name="Picture 6"/>
          <p:cNvPicPr>
            <a:picLocks noChangeAspect="1"/>
          </p:cNvPicPr>
          <p:nvPr/>
        </p:nvPicPr>
        <p:blipFill>
          <a:blip r:embed="rId4" cstate="print"/>
          <a:stretch>
            <a:fillRect/>
          </a:stretch>
        </p:blipFill>
        <p:spPr>
          <a:xfrm>
            <a:off x="4572000" y="3212976"/>
            <a:ext cx="4208250" cy="640703"/>
          </a:xfrm>
          <a:prstGeom prst="rect">
            <a:avLst/>
          </a:prstGeom>
        </p:spPr>
      </p:pic>
      <p:pic>
        <p:nvPicPr>
          <p:cNvPr id="8" name="Picture 7"/>
          <p:cNvPicPr>
            <a:picLocks noChangeAspect="1"/>
          </p:cNvPicPr>
          <p:nvPr/>
        </p:nvPicPr>
        <p:blipFill>
          <a:blip r:embed="rId5" cstate="print"/>
          <a:stretch>
            <a:fillRect/>
          </a:stretch>
        </p:blipFill>
        <p:spPr>
          <a:xfrm>
            <a:off x="4644008" y="4725144"/>
            <a:ext cx="4192172" cy="795737"/>
          </a:xfrm>
          <a:prstGeom prst="rect">
            <a:avLst/>
          </a:prstGeom>
        </p:spPr>
      </p:pic>
    </p:spTree>
    <p:extLst>
      <p:ext uri="{BB962C8B-B14F-4D97-AF65-F5344CB8AC3E}">
        <p14:creationId xmlns="" xmlns:p14="http://schemas.microsoft.com/office/powerpoint/2010/main" val="233299127"/>
      </p:ext>
    </p:ext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Grp="1" noChangeArrowheads="1"/>
          </p:cNvSpPr>
          <p:nvPr>
            <p:ph type="title"/>
          </p:nvPr>
        </p:nvSpPr>
        <p:spPr/>
        <p:txBody>
          <a:bodyPr/>
          <a:lstStyle/>
          <a:p>
            <a:pPr eaLnBrk="1" hangingPunct="1">
              <a:defRPr/>
            </a:pPr>
            <a:r>
              <a:rPr lang="en-US" smtClean="0">
                <a:solidFill>
                  <a:schemeClr val="tx1"/>
                </a:solidFill>
              </a:rPr>
              <a:t>Stages of Sleep</a:t>
            </a:r>
          </a:p>
        </p:txBody>
      </p:sp>
      <p:sp>
        <p:nvSpPr>
          <p:cNvPr id="48130" name="Rectangle 5"/>
          <p:cNvSpPr>
            <a:spLocks noGrp="1" noChangeArrowheads="1"/>
          </p:cNvSpPr>
          <p:nvPr>
            <p:ph idx="1"/>
          </p:nvPr>
        </p:nvSpPr>
        <p:spPr>
          <a:xfrm>
            <a:off x="457200" y="1792640"/>
            <a:ext cx="4221313" cy="4114800"/>
          </a:xfrm>
        </p:spPr>
        <p:txBody>
          <a:bodyPr>
            <a:normAutofit lnSpcReduction="10000"/>
          </a:bodyPr>
          <a:lstStyle/>
          <a:p>
            <a:pPr eaLnBrk="1" hangingPunct="1"/>
            <a:r>
              <a:rPr lang="en-US" sz="2800" dirty="0">
                <a:solidFill>
                  <a:schemeClr val="tx1"/>
                </a:solidFill>
              </a:rPr>
              <a:t>Stage</a:t>
            </a:r>
            <a:r>
              <a:rPr lang="en-US" sz="2800" dirty="0" smtClean="0">
                <a:solidFill>
                  <a:schemeClr val="tx1"/>
                </a:solidFill>
              </a:rPr>
              <a:t> 3</a:t>
            </a:r>
          </a:p>
          <a:p>
            <a:pPr lvl="1" eaLnBrk="1" hangingPunct="1"/>
            <a:r>
              <a:rPr lang="en-US" sz="2400" dirty="0" smtClean="0">
                <a:solidFill>
                  <a:schemeClr val="tx1"/>
                </a:solidFill>
              </a:rPr>
              <a:t>Sleep deepens</a:t>
            </a:r>
          </a:p>
          <a:p>
            <a:pPr lvl="1" eaLnBrk="1" hangingPunct="1"/>
            <a:r>
              <a:rPr lang="en-US" sz="2400" dirty="0" smtClean="0">
                <a:solidFill>
                  <a:schemeClr val="tx1"/>
                </a:solidFill>
              </a:rPr>
              <a:t>Delta waves</a:t>
            </a:r>
          </a:p>
          <a:p>
            <a:pPr eaLnBrk="1" hangingPunct="1"/>
            <a:r>
              <a:rPr lang="en-US" sz="2800" dirty="0">
                <a:solidFill>
                  <a:schemeClr val="tx1"/>
                </a:solidFill>
              </a:rPr>
              <a:t>Stage</a:t>
            </a:r>
            <a:r>
              <a:rPr lang="en-US" sz="2800" dirty="0" smtClean="0">
                <a:solidFill>
                  <a:schemeClr val="tx1"/>
                </a:solidFill>
              </a:rPr>
              <a:t> 4</a:t>
            </a:r>
          </a:p>
          <a:p>
            <a:pPr lvl="1" eaLnBrk="1" hangingPunct="1"/>
            <a:r>
              <a:rPr lang="en-US" sz="2400" dirty="0" smtClean="0">
                <a:solidFill>
                  <a:schemeClr val="tx1"/>
                </a:solidFill>
              </a:rPr>
              <a:t>Delta waves dominate pattern</a:t>
            </a:r>
          </a:p>
          <a:p>
            <a:pPr eaLnBrk="1" hangingPunct="1"/>
            <a:endParaRPr lang="en-US" dirty="0" smtClean="0">
              <a:solidFill>
                <a:schemeClr val="tx1"/>
              </a:solidFill>
            </a:endParaRPr>
          </a:p>
          <a:p>
            <a:pPr eaLnBrk="1" hangingPunct="1"/>
            <a:r>
              <a:rPr lang="en-US" sz="2800" dirty="0" smtClean="0">
                <a:solidFill>
                  <a:schemeClr val="tx1"/>
                </a:solidFill>
              </a:rPr>
              <a:t>Stages 3-4: ‘slow-wave sleep’</a:t>
            </a:r>
          </a:p>
        </p:txBody>
      </p:sp>
      <p:sp>
        <p:nvSpPr>
          <p:cNvPr id="36867" name="Slide Number Placeholder 5"/>
          <p:cNvSpPr>
            <a:spLocks noGrp="1"/>
          </p:cNvSpPr>
          <p:nvPr>
            <p:ph type="sldNum" sz="quarter" idx="12"/>
          </p:nvPr>
        </p:nvSpPr>
        <p:spPr>
          <a:noFill/>
        </p:spPr>
        <p:txBody>
          <a:bodyPr/>
          <a:lstStyle/>
          <a:p>
            <a:fld id="{C8A6DB72-9E34-744C-BB3B-FBADBC0B1DCE}" type="slidenum">
              <a:rPr lang="en-US">
                <a:solidFill>
                  <a:srgbClr val="FFFFFF"/>
                </a:solidFill>
              </a:rPr>
              <a:pPr/>
              <a:t>63</a:t>
            </a:fld>
            <a:endParaRPr lang="en-US">
              <a:solidFill>
                <a:srgbClr val="FFFFFF"/>
              </a:solidFill>
            </a:endParaRPr>
          </a:p>
        </p:txBody>
      </p:sp>
      <p:pic>
        <p:nvPicPr>
          <p:cNvPr id="5" name="Picture 4"/>
          <p:cNvPicPr>
            <a:picLocks noChangeAspect="1"/>
          </p:cNvPicPr>
          <p:nvPr/>
        </p:nvPicPr>
        <p:blipFill>
          <a:blip r:embed="rId3" cstate="print"/>
          <a:stretch>
            <a:fillRect/>
          </a:stretch>
        </p:blipFill>
        <p:spPr>
          <a:xfrm>
            <a:off x="4427984" y="2204864"/>
            <a:ext cx="4431036" cy="2125873"/>
          </a:xfrm>
          <a:prstGeom prst="rect">
            <a:avLst/>
          </a:prstGeom>
        </p:spPr>
      </p:pic>
    </p:spTree>
    <p:extLst>
      <p:ext uri="{BB962C8B-B14F-4D97-AF65-F5344CB8AC3E}">
        <p14:creationId xmlns="" xmlns:p14="http://schemas.microsoft.com/office/powerpoint/2010/main" val="31554335"/>
      </p:ext>
    </p:extLst>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Grp="1" noChangeArrowheads="1"/>
          </p:cNvSpPr>
          <p:nvPr>
            <p:ph type="title"/>
          </p:nvPr>
        </p:nvSpPr>
        <p:spPr/>
        <p:txBody>
          <a:bodyPr/>
          <a:lstStyle/>
          <a:p>
            <a:pPr eaLnBrk="1" hangingPunct="1">
              <a:defRPr/>
            </a:pPr>
            <a:r>
              <a:rPr lang="en-US" dirty="0" smtClean="0">
                <a:solidFill>
                  <a:schemeClr val="tx1"/>
                </a:solidFill>
              </a:rPr>
              <a:t>Stages of Sleep</a:t>
            </a:r>
          </a:p>
        </p:txBody>
      </p:sp>
      <p:sp>
        <p:nvSpPr>
          <p:cNvPr id="48130" name="Rectangle 5"/>
          <p:cNvSpPr>
            <a:spLocks noGrp="1" noChangeArrowheads="1"/>
          </p:cNvSpPr>
          <p:nvPr>
            <p:ph idx="1"/>
          </p:nvPr>
        </p:nvSpPr>
        <p:spPr>
          <a:xfrm>
            <a:off x="467544" y="1268760"/>
            <a:ext cx="7772400" cy="4114800"/>
          </a:xfrm>
        </p:spPr>
        <p:txBody>
          <a:bodyPr/>
          <a:lstStyle/>
          <a:p>
            <a:pPr eaLnBrk="1" hangingPunct="1"/>
            <a:r>
              <a:rPr lang="en-US" dirty="0" smtClean="0">
                <a:solidFill>
                  <a:schemeClr val="tx1"/>
                </a:solidFill>
              </a:rPr>
              <a:t>REM sleep</a:t>
            </a:r>
          </a:p>
          <a:p>
            <a:pPr lvl="1" eaLnBrk="1" hangingPunct="1"/>
            <a:r>
              <a:rPr lang="en-US" dirty="0" smtClean="0">
                <a:solidFill>
                  <a:schemeClr val="tx1"/>
                </a:solidFill>
              </a:rPr>
              <a:t>Rapid eye movements</a:t>
            </a:r>
          </a:p>
          <a:p>
            <a:pPr lvl="1" eaLnBrk="1" hangingPunct="1"/>
            <a:r>
              <a:rPr lang="en-US" dirty="0" smtClean="0">
                <a:solidFill>
                  <a:schemeClr val="tx1"/>
                </a:solidFill>
              </a:rPr>
              <a:t>High arousal (heart rate, breathing, brain wave activity)</a:t>
            </a:r>
          </a:p>
          <a:p>
            <a:pPr lvl="1" eaLnBrk="1" hangingPunct="1"/>
            <a:r>
              <a:rPr lang="en-US" dirty="0" smtClean="0">
                <a:solidFill>
                  <a:schemeClr val="tx1"/>
                </a:solidFill>
              </a:rPr>
              <a:t>REM sleep paralysis</a:t>
            </a:r>
          </a:p>
          <a:p>
            <a:pPr lvl="2" eaLnBrk="1" hangingPunct="1"/>
            <a:r>
              <a:rPr lang="en-US" dirty="0" smtClean="0">
                <a:solidFill>
                  <a:schemeClr val="tx1"/>
                </a:solidFill>
              </a:rPr>
              <a:t>Difficult for voluntary muscles to contract</a:t>
            </a:r>
          </a:p>
          <a:p>
            <a:pPr lvl="1" eaLnBrk="1" hangingPunct="1"/>
            <a:r>
              <a:rPr lang="en-US" dirty="0" smtClean="0">
                <a:solidFill>
                  <a:schemeClr val="tx1"/>
                </a:solidFill>
              </a:rPr>
              <a:t>Frequent dreaming</a:t>
            </a:r>
          </a:p>
          <a:p>
            <a:pPr lvl="1" eaLnBrk="1" hangingPunct="1"/>
            <a:endParaRPr lang="en-US" dirty="0" smtClean="0">
              <a:solidFill>
                <a:schemeClr val="tx1"/>
              </a:solidFill>
            </a:endParaRPr>
          </a:p>
        </p:txBody>
      </p:sp>
      <p:sp>
        <p:nvSpPr>
          <p:cNvPr id="36867" name="Slide Number Placeholder 5"/>
          <p:cNvSpPr>
            <a:spLocks noGrp="1"/>
          </p:cNvSpPr>
          <p:nvPr>
            <p:ph type="sldNum" sz="quarter" idx="12"/>
          </p:nvPr>
        </p:nvSpPr>
        <p:spPr>
          <a:noFill/>
        </p:spPr>
        <p:txBody>
          <a:bodyPr/>
          <a:lstStyle/>
          <a:p>
            <a:fld id="{C8A6DB72-9E34-744C-BB3B-FBADBC0B1DCE}" type="slidenum">
              <a:rPr lang="en-US">
                <a:solidFill>
                  <a:srgbClr val="FFFFFF"/>
                </a:solidFill>
              </a:rPr>
              <a:pPr/>
              <a:t>64</a:t>
            </a:fld>
            <a:endParaRPr lang="en-US">
              <a:solidFill>
                <a:srgbClr val="FFFFFF"/>
              </a:solidFill>
            </a:endParaRPr>
          </a:p>
        </p:txBody>
      </p:sp>
      <p:pic>
        <p:nvPicPr>
          <p:cNvPr id="5" name="Picture 4"/>
          <p:cNvPicPr>
            <a:picLocks noChangeAspect="1"/>
          </p:cNvPicPr>
          <p:nvPr/>
        </p:nvPicPr>
        <p:blipFill>
          <a:blip r:embed="rId3" cstate="print"/>
          <a:stretch>
            <a:fillRect/>
          </a:stretch>
        </p:blipFill>
        <p:spPr>
          <a:xfrm>
            <a:off x="3131840" y="5229200"/>
            <a:ext cx="5021999" cy="493027"/>
          </a:xfrm>
          <a:prstGeom prst="rect">
            <a:avLst/>
          </a:prstGeom>
        </p:spPr>
      </p:pic>
      <p:pic>
        <p:nvPicPr>
          <p:cNvPr id="6" name="Picture 5"/>
          <p:cNvPicPr>
            <a:picLocks noChangeAspect="1"/>
          </p:cNvPicPr>
          <p:nvPr/>
        </p:nvPicPr>
        <p:blipFill>
          <a:blip r:embed="rId4" cstate="print"/>
          <a:stretch>
            <a:fillRect/>
          </a:stretch>
        </p:blipFill>
        <p:spPr>
          <a:xfrm>
            <a:off x="3131840" y="5733256"/>
            <a:ext cx="5029594" cy="791107"/>
          </a:xfrm>
          <a:prstGeom prst="rect">
            <a:avLst/>
          </a:prstGeom>
        </p:spPr>
      </p:pic>
    </p:spTree>
    <p:extLst>
      <p:ext uri="{BB962C8B-B14F-4D97-AF65-F5344CB8AC3E}">
        <p14:creationId xmlns="" xmlns:p14="http://schemas.microsoft.com/office/powerpoint/2010/main" val="178974007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deprivation</a:t>
            </a:r>
            <a:endParaRPr lang="en-CA" dirty="0"/>
          </a:p>
        </p:txBody>
      </p:sp>
      <p:sp>
        <p:nvSpPr>
          <p:cNvPr id="3" name="Content Placeholder 2"/>
          <p:cNvSpPr>
            <a:spLocks noGrp="1"/>
          </p:cNvSpPr>
          <p:nvPr>
            <p:ph idx="1"/>
          </p:nvPr>
        </p:nvSpPr>
        <p:spPr/>
        <p:txBody>
          <a:bodyPr>
            <a:noAutofit/>
          </a:bodyPr>
          <a:lstStyle/>
          <a:p>
            <a:r>
              <a:rPr lang="en-CA" sz="2800" dirty="0" smtClean="0"/>
              <a:t>How many of you have pulled an “all-nighter” to study?</a:t>
            </a:r>
          </a:p>
          <a:p>
            <a:r>
              <a:rPr lang="en-CA" sz="2800" dirty="0" err="1" smtClean="0"/>
              <a:t>Pilcher</a:t>
            </a:r>
            <a:r>
              <a:rPr lang="en-CA" sz="2800" dirty="0" smtClean="0"/>
              <a:t> &amp; Bradley (1996) studied sleep deprivation.</a:t>
            </a:r>
          </a:p>
          <a:p>
            <a:r>
              <a:rPr lang="en-CA" sz="2800" dirty="0" smtClean="0"/>
              <a:t>Short-term sleep deprived (up to 45 hours without sleep)</a:t>
            </a:r>
          </a:p>
          <a:p>
            <a:r>
              <a:rPr lang="en-CA" sz="2800" dirty="0" smtClean="0"/>
              <a:t>Long-term sleep deprived (more than 45 hours without sleep)</a:t>
            </a:r>
          </a:p>
          <a:p>
            <a:r>
              <a:rPr lang="en-CA" sz="2800" dirty="0" smtClean="0"/>
              <a:t>Partial deprivation (sleep no more than 5 hours per night for one or more consecutive nights)</a:t>
            </a:r>
          </a:p>
          <a:p>
            <a:r>
              <a:rPr lang="en-CA" sz="2800" dirty="0" smtClean="0"/>
              <a:t>Responses on: Mood, Mental tasks, Physical tasks</a:t>
            </a:r>
            <a:endParaRPr lang="en-CA" sz="2800" dirty="0"/>
          </a:p>
        </p:txBody>
      </p:sp>
    </p:spTree>
    <p:extLst>
      <p:ext uri="{BB962C8B-B14F-4D97-AF65-F5344CB8AC3E}">
        <p14:creationId xmlns="" xmlns:p14="http://schemas.microsoft.com/office/powerpoint/2010/main" val="295212533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deprivation</a:t>
            </a:r>
            <a:endParaRPr lang="en-CA" dirty="0"/>
          </a:p>
        </p:txBody>
      </p:sp>
      <p:sp>
        <p:nvSpPr>
          <p:cNvPr id="3" name="Content Placeholder 2"/>
          <p:cNvSpPr>
            <a:spLocks noGrp="1"/>
          </p:cNvSpPr>
          <p:nvPr>
            <p:ph idx="1"/>
          </p:nvPr>
        </p:nvSpPr>
        <p:spPr/>
        <p:txBody>
          <a:bodyPr/>
          <a:lstStyle/>
          <a:p>
            <a:r>
              <a:rPr lang="en-CA" dirty="0" smtClean="0"/>
              <a:t>University students who pull all-nighters </a:t>
            </a:r>
          </a:p>
          <a:p>
            <a:r>
              <a:rPr lang="en-CA" dirty="0" smtClean="0"/>
              <a:t>Perform more poorly on critical thinking tasks than students allowed to sleep. </a:t>
            </a:r>
          </a:p>
          <a:p>
            <a:r>
              <a:rPr lang="en-CA" dirty="0" smtClean="0"/>
              <a:t>But sleep deprived students actually report that they performed better and concentrated harder etc. </a:t>
            </a:r>
          </a:p>
          <a:p>
            <a:r>
              <a:rPr lang="en-CA" dirty="0" smtClean="0"/>
              <a:t>People seem to underestimate the negative impact sleep deprivation has on their abilities. </a:t>
            </a:r>
          </a:p>
          <a:p>
            <a:endParaRPr lang="en-CA" dirty="0"/>
          </a:p>
        </p:txBody>
      </p:sp>
    </p:spTree>
    <p:extLst>
      <p:ext uri="{BB962C8B-B14F-4D97-AF65-F5344CB8AC3E}">
        <p14:creationId xmlns="" xmlns:p14="http://schemas.microsoft.com/office/powerpoint/2010/main" val="307652704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disorders</a:t>
            </a:r>
            <a:endParaRPr lang="en-CA" dirty="0"/>
          </a:p>
        </p:txBody>
      </p:sp>
      <p:sp>
        <p:nvSpPr>
          <p:cNvPr id="3" name="Content Placeholder 2"/>
          <p:cNvSpPr>
            <a:spLocks noGrp="1"/>
          </p:cNvSpPr>
          <p:nvPr>
            <p:ph idx="1"/>
          </p:nvPr>
        </p:nvSpPr>
        <p:spPr/>
        <p:txBody>
          <a:bodyPr/>
          <a:lstStyle/>
          <a:p>
            <a:r>
              <a:rPr lang="en-CA" dirty="0" smtClean="0"/>
              <a:t>Insomnia</a:t>
            </a:r>
          </a:p>
          <a:p>
            <a:pPr lvl="1"/>
            <a:r>
              <a:rPr lang="en-CA" dirty="0" smtClean="0"/>
              <a:t>The chronic difficulty in falling asleep, staying asleep, or experiencing restful sleep. </a:t>
            </a:r>
          </a:p>
          <a:p>
            <a:pPr lvl="1"/>
            <a:r>
              <a:rPr lang="en-CA" dirty="0" smtClean="0"/>
              <a:t>Most common sleep disorder. Affects 10-40% of the population</a:t>
            </a:r>
          </a:p>
          <a:p>
            <a:pPr lvl="1"/>
            <a:r>
              <a:rPr lang="en-CA" dirty="0" smtClean="0"/>
              <a:t>Has biological, psychological, and environmental causes.</a:t>
            </a:r>
          </a:p>
          <a:p>
            <a:endParaRPr lang="en-CA" dirty="0"/>
          </a:p>
        </p:txBody>
      </p:sp>
    </p:spTree>
    <p:extLst>
      <p:ext uri="{BB962C8B-B14F-4D97-AF65-F5344CB8AC3E}">
        <p14:creationId xmlns="" xmlns:p14="http://schemas.microsoft.com/office/powerpoint/2010/main" val="337296525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disorders</a:t>
            </a:r>
            <a:endParaRPr lang="en-CA" dirty="0"/>
          </a:p>
        </p:txBody>
      </p:sp>
      <p:sp>
        <p:nvSpPr>
          <p:cNvPr id="3" name="Content Placeholder 2"/>
          <p:cNvSpPr>
            <a:spLocks noGrp="1"/>
          </p:cNvSpPr>
          <p:nvPr>
            <p:ph idx="1"/>
          </p:nvPr>
        </p:nvSpPr>
        <p:spPr>
          <a:xfrm>
            <a:off x="457200" y="1752600"/>
            <a:ext cx="4546848" cy="4373563"/>
          </a:xfrm>
        </p:spPr>
        <p:txBody>
          <a:bodyPr>
            <a:normAutofit fontScale="92500" lnSpcReduction="20000"/>
          </a:bodyPr>
          <a:lstStyle/>
          <a:p>
            <a:r>
              <a:rPr lang="en-CA" dirty="0" smtClean="0"/>
              <a:t>Narcolepsy</a:t>
            </a:r>
          </a:p>
          <a:p>
            <a:pPr lvl="1"/>
            <a:r>
              <a:rPr lang="en-CA" dirty="0" smtClean="0"/>
              <a:t>Extreme daytime sleepiness and sudden, uncontrollable sleep attacks. </a:t>
            </a:r>
          </a:p>
          <a:p>
            <a:pPr lvl="1"/>
            <a:r>
              <a:rPr lang="en-CA" dirty="0" smtClean="0"/>
              <a:t>Can last from less for a minute to an hour.</a:t>
            </a:r>
          </a:p>
          <a:p>
            <a:pPr lvl="1"/>
            <a:r>
              <a:rPr lang="en-CA" dirty="0" smtClean="0"/>
              <a:t>May also experience cataplexy.</a:t>
            </a:r>
          </a:p>
          <a:p>
            <a:pPr lvl="2"/>
            <a:r>
              <a:rPr lang="en-CA" dirty="0" smtClean="0"/>
              <a:t>Sudden loss of muscle tone triggered by laughter, excitement, and other strong emotions.</a:t>
            </a:r>
            <a:endParaRPr lang="en-CA" dirty="0"/>
          </a:p>
        </p:txBody>
      </p:sp>
      <p:pic>
        <p:nvPicPr>
          <p:cNvPr id="4" name="Picture 10" descr="Fig06-16"/>
          <p:cNvPicPr>
            <a:picLocks noChangeAspect="1" noChangeArrowheads="1"/>
          </p:cNvPicPr>
          <p:nvPr/>
        </p:nvPicPr>
        <p:blipFill>
          <a:blip r:embed="rId2" cstate="print"/>
          <a:srcRect l="15756" t="6841" r="15756" b="23256"/>
          <a:stretch>
            <a:fillRect/>
          </a:stretch>
        </p:blipFill>
        <p:spPr>
          <a:xfrm>
            <a:off x="6228184" y="1700808"/>
            <a:ext cx="2322513" cy="5028952"/>
          </a:xfrm>
          <a:prstGeom prst="rect">
            <a:avLst/>
          </a:prstGeom>
        </p:spPr>
      </p:pic>
    </p:spTree>
    <p:extLst>
      <p:ext uri="{BB962C8B-B14F-4D97-AF65-F5344CB8AC3E}">
        <p14:creationId xmlns="" xmlns:p14="http://schemas.microsoft.com/office/powerpoint/2010/main" val="1785679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disorders</a:t>
            </a:r>
            <a:endParaRPr lang="en-CA" dirty="0"/>
          </a:p>
        </p:txBody>
      </p:sp>
      <p:sp>
        <p:nvSpPr>
          <p:cNvPr id="3" name="Content Placeholder 2"/>
          <p:cNvSpPr>
            <a:spLocks noGrp="1"/>
          </p:cNvSpPr>
          <p:nvPr>
            <p:ph idx="1"/>
          </p:nvPr>
        </p:nvSpPr>
        <p:spPr/>
        <p:txBody>
          <a:bodyPr>
            <a:normAutofit/>
          </a:bodyPr>
          <a:lstStyle/>
          <a:p>
            <a:r>
              <a:rPr lang="en-CA" dirty="0" smtClean="0">
                <a:solidFill>
                  <a:schemeClr val="tx1"/>
                </a:solidFill>
              </a:rPr>
              <a:t>REM-Sleep Behaviour Disorder</a:t>
            </a:r>
          </a:p>
          <a:p>
            <a:pPr lvl="1"/>
            <a:r>
              <a:rPr lang="en-CA" dirty="0" smtClean="0"/>
              <a:t>Loss of muscle tone that causes normal REM sleep paralysis is absent. </a:t>
            </a:r>
          </a:p>
          <a:p>
            <a:pPr lvl="1"/>
            <a:r>
              <a:rPr lang="en-CA" dirty="0" smtClean="0"/>
              <a:t>RBD sleepers may kick violently, throw punches, or get out of bed and move about wildly.</a:t>
            </a:r>
          </a:p>
          <a:p>
            <a:pPr lvl="1"/>
            <a:r>
              <a:rPr lang="en-CA" dirty="0" smtClean="0"/>
              <a:t>Often injure themselves while sleeping and sometimes injure their sleeping partners as well.</a:t>
            </a:r>
          </a:p>
          <a:p>
            <a:endParaRPr lang="en-CA" dirty="0"/>
          </a:p>
        </p:txBody>
      </p:sp>
    </p:spTree>
    <p:extLst>
      <p:ext uri="{BB962C8B-B14F-4D97-AF65-F5344CB8AC3E}">
        <p14:creationId xmlns="" xmlns:p14="http://schemas.microsoft.com/office/powerpoint/2010/main" val="237171552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disorders</a:t>
            </a:r>
            <a:endParaRPr lang="en-CA" dirty="0"/>
          </a:p>
        </p:txBody>
      </p:sp>
      <p:sp>
        <p:nvSpPr>
          <p:cNvPr id="3" name="Content Placeholder 2"/>
          <p:cNvSpPr>
            <a:spLocks noGrp="1"/>
          </p:cNvSpPr>
          <p:nvPr>
            <p:ph idx="1"/>
          </p:nvPr>
        </p:nvSpPr>
        <p:spPr>
          <a:xfrm>
            <a:off x="457200" y="1752600"/>
            <a:ext cx="7931224" cy="4373563"/>
          </a:xfrm>
        </p:spPr>
        <p:txBody>
          <a:bodyPr>
            <a:normAutofit/>
          </a:bodyPr>
          <a:lstStyle/>
          <a:p>
            <a:r>
              <a:rPr lang="en-CA" sz="2800" dirty="0" smtClean="0">
                <a:solidFill>
                  <a:schemeClr val="tx1"/>
                </a:solidFill>
              </a:rPr>
              <a:t>Sleepwalking</a:t>
            </a:r>
          </a:p>
          <a:p>
            <a:pPr lvl="1"/>
            <a:r>
              <a:rPr lang="en-CA" dirty="0" smtClean="0"/>
              <a:t>Typically occurs during stage 3 or 4 sleep.</a:t>
            </a:r>
          </a:p>
          <a:p>
            <a:pPr lvl="1"/>
            <a:r>
              <a:rPr lang="en-CA" dirty="0" smtClean="0"/>
              <a:t>Often have a blank stare and are unresponsive to other people.</a:t>
            </a:r>
          </a:p>
          <a:p>
            <a:pPr lvl="1"/>
            <a:r>
              <a:rPr lang="en-CA" dirty="0" smtClean="0"/>
              <a:t>About 10-30% of children sleepwalk but only 5% of adults.</a:t>
            </a:r>
          </a:p>
          <a:p>
            <a:endParaRPr lang="en-CA" dirty="0" smtClean="0"/>
          </a:p>
          <a:p>
            <a:endParaRPr lang="en-CA" dirty="0"/>
          </a:p>
        </p:txBody>
      </p:sp>
    </p:spTree>
    <p:extLst>
      <p:ext uri="{BB962C8B-B14F-4D97-AF65-F5344CB8AC3E}">
        <p14:creationId xmlns="" xmlns:p14="http://schemas.microsoft.com/office/powerpoint/2010/main" val="49164536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Sleep disorders</a:t>
            </a:r>
            <a:endParaRPr lang="en-CA" dirty="0"/>
          </a:p>
        </p:txBody>
      </p:sp>
      <p:sp>
        <p:nvSpPr>
          <p:cNvPr id="3" name="Content Placeholder 2"/>
          <p:cNvSpPr>
            <a:spLocks noGrp="1"/>
          </p:cNvSpPr>
          <p:nvPr>
            <p:ph idx="1"/>
          </p:nvPr>
        </p:nvSpPr>
        <p:spPr>
          <a:xfrm>
            <a:off x="457200" y="1752600"/>
            <a:ext cx="8147248" cy="4916760"/>
          </a:xfrm>
        </p:spPr>
        <p:txBody>
          <a:bodyPr>
            <a:normAutofit/>
          </a:bodyPr>
          <a:lstStyle/>
          <a:p>
            <a:r>
              <a:rPr lang="en-CA" dirty="0" smtClean="0">
                <a:solidFill>
                  <a:schemeClr val="tx1"/>
                </a:solidFill>
              </a:rPr>
              <a:t>Nightmares and Night terrors</a:t>
            </a:r>
          </a:p>
          <a:p>
            <a:pPr lvl="1"/>
            <a:r>
              <a:rPr lang="en-CA" dirty="0" smtClean="0">
                <a:solidFill>
                  <a:schemeClr val="tx1"/>
                </a:solidFill>
              </a:rPr>
              <a:t>Nightmares are frightening dreams. Virtually everyone has them at some point.</a:t>
            </a:r>
          </a:p>
          <a:p>
            <a:pPr lvl="1"/>
            <a:r>
              <a:rPr lang="en-CA" dirty="0" smtClean="0">
                <a:solidFill>
                  <a:schemeClr val="tx1"/>
                </a:solidFill>
              </a:rPr>
              <a:t>Night terrors (sleep terrors) more intense than nightmares. Occur during stage 3 or 4 sleep. </a:t>
            </a:r>
          </a:p>
          <a:p>
            <a:pPr lvl="2"/>
            <a:r>
              <a:rPr lang="en-CA" dirty="0" smtClean="0">
                <a:solidFill>
                  <a:schemeClr val="tx1"/>
                </a:solidFill>
              </a:rPr>
              <a:t>Sleeper sits up and starts screaming. Terrified and near panic. </a:t>
            </a:r>
          </a:p>
          <a:p>
            <a:pPr lvl="2"/>
            <a:r>
              <a:rPr lang="en-CA" dirty="0" smtClean="0">
                <a:solidFill>
                  <a:schemeClr val="tx1"/>
                </a:solidFill>
              </a:rPr>
              <a:t>6% of children </a:t>
            </a:r>
          </a:p>
          <a:p>
            <a:pPr lvl="2"/>
            <a:r>
              <a:rPr lang="en-CA" dirty="0" smtClean="0">
                <a:solidFill>
                  <a:schemeClr val="tx1"/>
                </a:solidFill>
              </a:rPr>
              <a:t>Only 1-2% of adults.</a:t>
            </a:r>
          </a:p>
          <a:p>
            <a:endParaRPr lang="en-CA" dirty="0" smtClean="0">
              <a:solidFill>
                <a:schemeClr val="tx1"/>
              </a:solidFill>
            </a:endParaRPr>
          </a:p>
          <a:p>
            <a:endParaRPr lang="en-CA" dirty="0"/>
          </a:p>
        </p:txBody>
      </p:sp>
    </p:spTree>
    <p:extLst>
      <p:ext uri="{BB962C8B-B14F-4D97-AF65-F5344CB8AC3E}">
        <p14:creationId xmlns="" xmlns:p14="http://schemas.microsoft.com/office/powerpoint/2010/main" val="242091758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D</a:t>
            </a:r>
            <a:r>
              <a:rPr lang="en-CA" dirty="0" smtClean="0"/>
              <a:t>reams</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When do we dream?</a:t>
            </a:r>
          </a:p>
          <a:p>
            <a:pPr lvl="2"/>
            <a:r>
              <a:rPr lang="en-CA" dirty="0" smtClean="0"/>
              <a:t>Not just during REM sleep, but the majority of dreaming does take place during REM sleep.</a:t>
            </a:r>
          </a:p>
          <a:p>
            <a:pPr lvl="2"/>
            <a:r>
              <a:rPr lang="en-CA" dirty="0" smtClean="0"/>
              <a:t>The final hours of sleep contains more dreaming compared to the beginning of sleep.</a:t>
            </a:r>
            <a:endParaRPr lang="en-CA" dirty="0"/>
          </a:p>
          <a:p>
            <a:r>
              <a:rPr lang="en-CA" dirty="0" smtClean="0"/>
              <a:t>What do we dream about?</a:t>
            </a:r>
          </a:p>
          <a:p>
            <a:pPr lvl="1"/>
            <a:r>
              <a:rPr lang="en-CA" dirty="0" smtClean="0"/>
              <a:t>Other than nightmares, dreams are wonderful, blissful things….right?</a:t>
            </a:r>
          </a:p>
          <a:p>
            <a:pPr lvl="1"/>
            <a:r>
              <a:rPr lang="en-CA" dirty="0" smtClean="0"/>
              <a:t>Actually dreams are generally quite “ordinary” with familiar settings. </a:t>
            </a:r>
          </a:p>
          <a:p>
            <a:pPr lvl="1"/>
            <a:r>
              <a:rPr lang="en-CA" dirty="0" smtClean="0"/>
              <a:t>Large proportion contain negative emotions and/or contained aggressive acts.</a:t>
            </a:r>
            <a:endParaRPr lang="en-CA" dirty="0"/>
          </a:p>
        </p:txBody>
      </p:sp>
    </p:spTree>
    <p:extLst>
      <p:ext uri="{BB962C8B-B14F-4D97-AF65-F5344CB8AC3E}">
        <p14:creationId xmlns="" xmlns:p14="http://schemas.microsoft.com/office/powerpoint/2010/main" val="247642869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539552" y="332656"/>
            <a:ext cx="7772400" cy="1143000"/>
          </a:xfrm>
        </p:spPr>
        <p:txBody>
          <a:bodyPr/>
          <a:lstStyle/>
          <a:p>
            <a:r>
              <a:rPr lang="en-US" dirty="0" smtClean="0">
                <a:solidFill>
                  <a:schemeClr val="tx1"/>
                </a:solidFill>
              </a:rPr>
              <a:t>Why Do We Sleep?</a:t>
            </a:r>
            <a:endParaRPr lang="en-US" dirty="0">
              <a:solidFill>
                <a:schemeClr val="tx1"/>
              </a:solidFill>
            </a:endParaRPr>
          </a:p>
        </p:txBody>
      </p:sp>
      <p:sp>
        <p:nvSpPr>
          <p:cNvPr id="216067" name="Rectangle 3"/>
          <p:cNvSpPr>
            <a:spLocks noGrp="1" noChangeArrowheads="1"/>
          </p:cNvSpPr>
          <p:nvPr>
            <p:ph sz="half" idx="1"/>
          </p:nvPr>
        </p:nvSpPr>
        <p:spPr>
          <a:xfrm>
            <a:off x="457200" y="1790700"/>
            <a:ext cx="3810000" cy="4114800"/>
          </a:xfrm>
        </p:spPr>
        <p:txBody>
          <a:bodyPr/>
          <a:lstStyle/>
          <a:p>
            <a:r>
              <a:rPr lang="en-US" dirty="0">
                <a:solidFill>
                  <a:schemeClr val="tx1"/>
                </a:solidFill>
              </a:rPr>
              <a:t>Restoration Model</a:t>
            </a:r>
          </a:p>
          <a:p>
            <a:endParaRPr lang="en-US" dirty="0">
              <a:solidFill>
                <a:schemeClr val="tx1"/>
              </a:solidFill>
            </a:endParaRPr>
          </a:p>
          <a:p>
            <a:pPr lvl="1"/>
            <a:r>
              <a:rPr lang="en-US" dirty="0">
                <a:solidFill>
                  <a:schemeClr val="tx1"/>
                </a:solidFill>
              </a:rPr>
              <a:t>Sleep allows us to recharge our bodies and recover from </a:t>
            </a:r>
            <a:r>
              <a:rPr lang="en-US" dirty="0" smtClean="0">
                <a:solidFill>
                  <a:schemeClr val="tx1"/>
                </a:solidFill>
              </a:rPr>
              <a:t>fatigue</a:t>
            </a:r>
          </a:p>
          <a:p>
            <a:pPr lvl="1"/>
            <a:r>
              <a:rPr lang="en-US" dirty="0" smtClean="0">
                <a:solidFill>
                  <a:schemeClr val="tx1"/>
                </a:solidFill>
              </a:rPr>
              <a:t>Tend to sleep a bit longer on days we exercise</a:t>
            </a:r>
            <a:endParaRPr lang="en-US" dirty="0">
              <a:solidFill>
                <a:schemeClr val="tx1"/>
              </a:solidFill>
            </a:endParaRPr>
          </a:p>
        </p:txBody>
      </p:sp>
      <p:sp>
        <p:nvSpPr>
          <p:cNvPr id="216068" name="Rectangle 4"/>
          <p:cNvSpPr>
            <a:spLocks noGrp="1" noChangeArrowheads="1"/>
          </p:cNvSpPr>
          <p:nvPr>
            <p:ph sz="half" idx="2"/>
          </p:nvPr>
        </p:nvSpPr>
        <p:spPr>
          <a:xfrm>
            <a:off x="4122739" y="1790700"/>
            <a:ext cx="5021262" cy="4114800"/>
          </a:xfrm>
        </p:spPr>
        <p:txBody>
          <a:bodyPr/>
          <a:lstStyle/>
          <a:p>
            <a:r>
              <a:rPr lang="en-US" dirty="0">
                <a:solidFill>
                  <a:schemeClr val="tx1"/>
                </a:solidFill>
              </a:rPr>
              <a:t>Evolutionary/ circadian rhythm model</a:t>
            </a:r>
          </a:p>
          <a:p>
            <a:pPr lvl="1"/>
            <a:r>
              <a:rPr lang="en-US" dirty="0">
                <a:solidFill>
                  <a:schemeClr val="tx1"/>
                </a:solidFill>
              </a:rPr>
              <a:t>Sleep’s main purpose is to increase survival </a:t>
            </a:r>
            <a:r>
              <a:rPr lang="en-US" dirty="0" smtClean="0">
                <a:solidFill>
                  <a:schemeClr val="tx1"/>
                </a:solidFill>
              </a:rPr>
              <a:t>chances</a:t>
            </a:r>
          </a:p>
          <a:p>
            <a:pPr lvl="1"/>
            <a:r>
              <a:rPr lang="en-US" dirty="0" smtClean="0">
                <a:solidFill>
                  <a:schemeClr val="tx1"/>
                </a:solidFill>
              </a:rPr>
              <a:t>Mechanism for conserving energy (metabolic rate 10-25% slower during sleep)</a:t>
            </a:r>
            <a:endParaRPr lang="en-US" dirty="0">
              <a:solidFill>
                <a:schemeClr val="tx1"/>
              </a:solidFill>
            </a:endParaRPr>
          </a:p>
        </p:txBody>
      </p:sp>
    </p:spTree>
    <p:extLst>
      <p:ext uri="{BB962C8B-B14F-4D97-AF65-F5344CB8AC3E}">
        <p14:creationId xmlns="" xmlns:p14="http://schemas.microsoft.com/office/powerpoint/2010/main" val="2317610338"/>
      </p:ext>
    </p:extLst>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216067">
                                            <p:txEl>
                                              <p:pRg st="0" end="0"/>
                                            </p:txEl>
                                          </p:spTgt>
                                        </p:tgtEl>
                                        <p:attrNameLst>
                                          <p:attrName>style.visibility</p:attrName>
                                        </p:attrNameLst>
                                      </p:cBhvr>
                                      <p:to>
                                        <p:strVal val="visible"/>
                                      </p:to>
                                    </p:set>
                                    <p:anim calcmode="lin" valueType="num">
                                      <p:cBhvr additive="base">
                                        <p:cTn id="7" dur="500" fill="hold"/>
                                        <p:tgtEl>
                                          <p:spTgt spid="21606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1606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216067">
                                            <p:txEl>
                                              <p:pRg st="2" end="2"/>
                                            </p:txEl>
                                          </p:spTgt>
                                        </p:tgtEl>
                                        <p:attrNameLst>
                                          <p:attrName>style.visibility</p:attrName>
                                        </p:attrNameLst>
                                      </p:cBhvr>
                                      <p:to>
                                        <p:strVal val="visible"/>
                                      </p:to>
                                    </p:set>
                                    <p:anim calcmode="lin" valueType="num">
                                      <p:cBhvr additive="base">
                                        <p:cTn id="11" dur="500" fill="hold"/>
                                        <p:tgtEl>
                                          <p:spTgt spid="216067">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16067">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216067">
                                            <p:txEl>
                                              <p:pRg st="3" end="3"/>
                                            </p:txEl>
                                          </p:spTgt>
                                        </p:tgtEl>
                                        <p:attrNameLst>
                                          <p:attrName>style.visibility</p:attrName>
                                        </p:attrNameLst>
                                      </p:cBhvr>
                                      <p:to>
                                        <p:strVal val="visible"/>
                                      </p:to>
                                    </p:set>
                                    <p:anim calcmode="lin" valueType="num">
                                      <p:cBhvr additive="base">
                                        <p:cTn id="15" dur="500" fill="hold"/>
                                        <p:tgtEl>
                                          <p:spTgt spid="216067">
                                            <p:txEl>
                                              <p:pRg st="3" end="3"/>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160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216068">
                                            <p:txEl>
                                              <p:pRg st="0" end="0"/>
                                            </p:txEl>
                                          </p:spTgt>
                                        </p:tgtEl>
                                        <p:attrNameLst>
                                          <p:attrName>style.visibility</p:attrName>
                                        </p:attrNameLst>
                                      </p:cBhvr>
                                      <p:to>
                                        <p:strVal val="visible"/>
                                      </p:to>
                                    </p:set>
                                    <p:anim calcmode="lin" valueType="num">
                                      <p:cBhvr additive="base">
                                        <p:cTn id="21" dur="500" fill="hold"/>
                                        <p:tgtEl>
                                          <p:spTgt spid="216068">
                                            <p:txEl>
                                              <p:pRg st="0" end="0"/>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21606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3" fill="hold" grpId="0" nodeType="clickEffect">
                                  <p:stCondLst>
                                    <p:cond delay="0"/>
                                  </p:stCondLst>
                                  <p:childTnLst>
                                    <p:set>
                                      <p:cBhvr>
                                        <p:cTn id="26" dur="1" fill="hold">
                                          <p:stCondLst>
                                            <p:cond delay="0"/>
                                          </p:stCondLst>
                                        </p:cTn>
                                        <p:tgtEl>
                                          <p:spTgt spid="216068">
                                            <p:txEl>
                                              <p:pRg st="1" end="1"/>
                                            </p:txEl>
                                          </p:spTgt>
                                        </p:tgtEl>
                                        <p:attrNameLst>
                                          <p:attrName>style.visibility</p:attrName>
                                        </p:attrNameLst>
                                      </p:cBhvr>
                                      <p:to>
                                        <p:strVal val="visible"/>
                                      </p:to>
                                    </p:set>
                                    <p:anim calcmode="lin" valueType="num">
                                      <p:cBhvr additive="base">
                                        <p:cTn id="27" dur="500" fill="hold"/>
                                        <p:tgtEl>
                                          <p:spTgt spid="216068">
                                            <p:txEl>
                                              <p:pRg st="1" end="1"/>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216068">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216068">
                                            <p:txEl>
                                              <p:pRg st="2" end="2"/>
                                            </p:txEl>
                                          </p:spTgt>
                                        </p:tgtEl>
                                        <p:attrNameLst>
                                          <p:attrName>style.visibility</p:attrName>
                                        </p:attrNameLst>
                                      </p:cBhvr>
                                      <p:to>
                                        <p:strVal val="visible"/>
                                      </p:to>
                                    </p:set>
                                    <p:anim calcmode="lin" valueType="num">
                                      <p:cBhvr additive="base">
                                        <p:cTn id="33" dur="500" fill="hold"/>
                                        <p:tgtEl>
                                          <p:spTgt spid="216068">
                                            <p:txEl>
                                              <p:pRg st="2" end="2"/>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216068">
                                            <p:txEl>
                                              <p:pRg st="2" end="2"/>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067" grpId="0" build="p" autoUpdateAnimBg="0"/>
      <p:bldP spid="216068" grpId="0" build="p" bldLvl="2"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p:nvPr>
        </p:nvSpPr>
        <p:spPr/>
        <p:txBody>
          <a:bodyPr/>
          <a:lstStyle/>
          <a:p>
            <a:pPr eaLnBrk="1" hangingPunct="1"/>
            <a:r>
              <a:rPr lang="en-US" dirty="0">
                <a:solidFill>
                  <a:schemeClr val="tx1"/>
                </a:solidFill>
              </a:rPr>
              <a:t>What do we dream?</a:t>
            </a:r>
          </a:p>
        </p:txBody>
      </p:sp>
      <p:sp>
        <p:nvSpPr>
          <p:cNvPr id="48133" name="Rectangle 5"/>
          <p:cNvSpPr>
            <a:spLocks noGrp="1" noChangeArrowheads="1"/>
          </p:cNvSpPr>
          <p:nvPr>
            <p:ph idx="1"/>
          </p:nvPr>
        </p:nvSpPr>
        <p:spPr>
          <a:xfrm>
            <a:off x="457200" y="1777025"/>
            <a:ext cx="7772400" cy="4114800"/>
          </a:xfrm>
        </p:spPr>
        <p:txBody>
          <a:bodyPr>
            <a:normAutofit/>
          </a:bodyPr>
          <a:lstStyle/>
          <a:p>
            <a:pPr eaLnBrk="1" hangingPunct="1"/>
            <a:r>
              <a:rPr lang="en-US" sz="2800" dirty="0">
                <a:solidFill>
                  <a:schemeClr val="tx1"/>
                </a:solidFill>
              </a:rPr>
              <a:t>Are dreams pleasant experiences?</a:t>
            </a:r>
            <a:r>
              <a:rPr lang="en-US" sz="2800" dirty="0" smtClean="0">
                <a:solidFill>
                  <a:schemeClr val="tx1"/>
                </a:solidFill>
              </a:rPr>
              <a:t> </a:t>
            </a:r>
          </a:p>
          <a:p>
            <a:pPr lvl="1" eaLnBrk="1" hangingPunct="1"/>
            <a:r>
              <a:rPr lang="en-US" sz="2800" dirty="0">
                <a:solidFill>
                  <a:schemeClr val="tx1"/>
                </a:solidFill>
              </a:rPr>
              <a:t>Is a stereotype</a:t>
            </a:r>
          </a:p>
          <a:p>
            <a:pPr lvl="1" eaLnBrk="1" hangingPunct="1"/>
            <a:r>
              <a:rPr lang="en-US" sz="2800" dirty="0">
                <a:solidFill>
                  <a:schemeClr val="tx1"/>
                </a:solidFill>
              </a:rPr>
              <a:t>Negative/unpleasant content  is common</a:t>
            </a:r>
            <a:endParaRPr lang="en-US" sz="2800" dirty="0" smtClean="0">
              <a:solidFill>
                <a:schemeClr val="tx1"/>
              </a:solidFill>
            </a:endParaRPr>
          </a:p>
          <a:p>
            <a:pPr lvl="1" eaLnBrk="1" hangingPunct="1"/>
            <a:r>
              <a:rPr lang="en-US" sz="2800" dirty="0" smtClean="0">
                <a:solidFill>
                  <a:schemeClr val="tx1"/>
                </a:solidFill>
              </a:rPr>
              <a:t>50</a:t>
            </a:r>
            <a:r>
              <a:rPr lang="en-US" sz="2800" dirty="0">
                <a:solidFill>
                  <a:schemeClr val="tx1"/>
                </a:solidFill>
              </a:rPr>
              <a:t>% of content may reflect experiences of recent day</a:t>
            </a:r>
          </a:p>
        </p:txBody>
      </p:sp>
      <p:sp>
        <p:nvSpPr>
          <p:cNvPr id="48131" name="Slide Number Placeholder 5"/>
          <p:cNvSpPr>
            <a:spLocks noGrp="1"/>
          </p:cNvSpPr>
          <p:nvPr>
            <p:ph type="sldNum" sz="quarter" idx="12"/>
          </p:nvPr>
        </p:nvSpPr>
        <p:spPr>
          <a:noFill/>
        </p:spPr>
        <p:txBody>
          <a:bodyPr/>
          <a:lstStyle/>
          <a:p>
            <a:fld id="{54E17222-F438-FA47-85C3-5C6A5C85BDB8}" type="slidenum">
              <a:rPr lang="en-US">
                <a:solidFill>
                  <a:srgbClr val="EEEEF9"/>
                </a:solidFill>
              </a:rPr>
              <a:pPr/>
              <a:t>74</a:t>
            </a:fld>
            <a:endParaRPr lang="en-US">
              <a:solidFill>
                <a:srgbClr val="EEEEF9"/>
              </a:solidFill>
            </a:endParaRPr>
          </a:p>
        </p:txBody>
      </p:sp>
    </p:spTree>
    <p:extLst>
      <p:ext uri="{BB962C8B-B14F-4D97-AF65-F5344CB8AC3E}">
        <p14:creationId xmlns="" xmlns:p14="http://schemas.microsoft.com/office/powerpoint/2010/main" val="1308683376"/>
      </p:ext>
    </p:extLst>
  </p:cSld>
  <p:clrMapOvr>
    <a:masterClrMapping/>
  </p:clrMapOvr>
  <p:transition spd="slow"/>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Grp="1" noChangeArrowheads="1"/>
          </p:cNvSpPr>
          <p:nvPr>
            <p:ph type="title"/>
          </p:nvPr>
        </p:nvSpPr>
        <p:spPr/>
        <p:txBody>
          <a:bodyPr/>
          <a:lstStyle/>
          <a:p>
            <a:pPr eaLnBrk="1" hangingPunct="1"/>
            <a:r>
              <a:rPr lang="en-US" dirty="0">
                <a:solidFill>
                  <a:schemeClr val="tx1"/>
                </a:solidFill>
              </a:rPr>
              <a:t>Why do we dream?</a:t>
            </a:r>
          </a:p>
        </p:txBody>
      </p:sp>
      <p:sp>
        <p:nvSpPr>
          <p:cNvPr id="49157" name="Rectangle 5"/>
          <p:cNvSpPr>
            <a:spLocks noGrp="1" noChangeArrowheads="1"/>
          </p:cNvSpPr>
          <p:nvPr>
            <p:ph idx="1"/>
          </p:nvPr>
        </p:nvSpPr>
        <p:spPr>
          <a:xfrm>
            <a:off x="457200" y="1961160"/>
            <a:ext cx="7772400" cy="4114800"/>
          </a:xfrm>
        </p:spPr>
        <p:txBody>
          <a:bodyPr/>
          <a:lstStyle/>
          <a:p>
            <a:pPr eaLnBrk="1" hangingPunct="1"/>
            <a:r>
              <a:rPr lang="en-US" dirty="0">
                <a:solidFill>
                  <a:schemeClr val="tx1"/>
                </a:solidFill>
              </a:rPr>
              <a:t>No agreed-upon theory</a:t>
            </a:r>
          </a:p>
          <a:p>
            <a:pPr eaLnBrk="1" hangingPunct="1"/>
            <a:r>
              <a:rPr lang="en-US" dirty="0">
                <a:solidFill>
                  <a:schemeClr val="tx1"/>
                </a:solidFill>
              </a:rPr>
              <a:t>Freud’s Psychoanalytic </a:t>
            </a:r>
            <a:r>
              <a:rPr lang="en-US" dirty="0" smtClean="0">
                <a:solidFill>
                  <a:schemeClr val="tx1"/>
                </a:solidFill>
              </a:rPr>
              <a:t>Theory</a:t>
            </a:r>
          </a:p>
          <a:p>
            <a:pPr lvl="1" eaLnBrk="1" hangingPunct="1"/>
            <a:r>
              <a:rPr lang="en-US" dirty="0" smtClean="0">
                <a:solidFill>
                  <a:schemeClr val="tx1"/>
                </a:solidFill>
              </a:rPr>
              <a:t>Wish fulfillment</a:t>
            </a:r>
          </a:p>
          <a:p>
            <a:pPr lvl="1" eaLnBrk="1" hangingPunct="1"/>
            <a:r>
              <a:rPr lang="en-US" dirty="0" smtClean="0">
                <a:solidFill>
                  <a:schemeClr val="tx1"/>
                </a:solidFill>
              </a:rPr>
              <a:t>Manifest </a:t>
            </a:r>
            <a:r>
              <a:rPr lang="en-US" dirty="0">
                <a:solidFill>
                  <a:schemeClr val="tx1"/>
                </a:solidFill>
              </a:rPr>
              <a:t>content</a:t>
            </a:r>
          </a:p>
          <a:p>
            <a:pPr lvl="2" eaLnBrk="1" hangingPunct="1"/>
            <a:r>
              <a:rPr lang="en-US" dirty="0">
                <a:solidFill>
                  <a:schemeClr val="tx1"/>
                </a:solidFill>
              </a:rPr>
              <a:t>“Surface” story of dream</a:t>
            </a:r>
          </a:p>
          <a:p>
            <a:pPr lvl="1" eaLnBrk="1" hangingPunct="1"/>
            <a:r>
              <a:rPr lang="en-US" dirty="0">
                <a:solidFill>
                  <a:schemeClr val="tx1"/>
                </a:solidFill>
              </a:rPr>
              <a:t>Latent content</a:t>
            </a:r>
          </a:p>
          <a:p>
            <a:pPr lvl="2" eaLnBrk="1" hangingPunct="1"/>
            <a:r>
              <a:rPr lang="en-US" dirty="0">
                <a:solidFill>
                  <a:schemeClr val="tx1"/>
                </a:solidFill>
              </a:rPr>
              <a:t>Disguised psychological meaning of dream</a:t>
            </a:r>
          </a:p>
        </p:txBody>
      </p:sp>
      <p:sp>
        <p:nvSpPr>
          <p:cNvPr id="49155" name="Slide Number Placeholder 5"/>
          <p:cNvSpPr>
            <a:spLocks noGrp="1"/>
          </p:cNvSpPr>
          <p:nvPr>
            <p:ph type="sldNum" sz="quarter" idx="12"/>
          </p:nvPr>
        </p:nvSpPr>
        <p:spPr>
          <a:noFill/>
        </p:spPr>
        <p:txBody>
          <a:bodyPr/>
          <a:lstStyle/>
          <a:p>
            <a:fld id="{D662CD7A-4B80-664B-BCE3-AB957D9AE49D}" type="slidenum">
              <a:rPr lang="en-US">
                <a:solidFill>
                  <a:srgbClr val="EEEEF9"/>
                </a:solidFill>
              </a:rPr>
              <a:pPr/>
              <a:t>75</a:t>
            </a:fld>
            <a:endParaRPr lang="en-US">
              <a:solidFill>
                <a:srgbClr val="EEEEF9"/>
              </a:solidFill>
            </a:endParaRPr>
          </a:p>
        </p:txBody>
      </p:sp>
    </p:spTree>
    <p:extLst>
      <p:ext uri="{BB962C8B-B14F-4D97-AF65-F5344CB8AC3E}">
        <p14:creationId xmlns="" xmlns:p14="http://schemas.microsoft.com/office/powerpoint/2010/main" val="212711328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57">
                                            <p:txEl>
                                              <p:pRg st="0" end="0"/>
                                            </p:txEl>
                                          </p:spTgt>
                                        </p:tgtEl>
                                        <p:attrNameLst>
                                          <p:attrName>style.visibility</p:attrName>
                                        </p:attrNameLst>
                                      </p:cBhvr>
                                      <p:to>
                                        <p:strVal val="visible"/>
                                      </p:to>
                                    </p:set>
                                    <p:anim calcmode="lin" valueType="num">
                                      <p:cBhvr additive="base">
                                        <p:cTn id="7" dur="500" fill="hold"/>
                                        <p:tgtEl>
                                          <p:spTgt spid="4915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915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157">
                                            <p:txEl>
                                              <p:pRg st="1" end="1"/>
                                            </p:txEl>
                                          </p:spTgt>
                                        </p:tgtEl>
                                        <p:attrNameLst>
                                          <p:attrName>style.visibility</p:attrName>
                                        </p:attrNameLst>
                                      </p:cBhvr>
                                      <p:to>
                                        <p:strVal val="visible"/>
                                      </p:to>
                                    </p:set>
                                    <p:anim calcmode="lin" valueType="num">
                                      <p:cBhvr additive="base">
                                        <p:cTn id="13" dur="500" fill="hold"/>
                                        <p:tgtEl>
                                          <p:spTgt spid="4915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915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9157">
                                            <p:txEl>
                                              <p:pRg st="2" end="2"/>
                                            </p:txEl>
                                          </p:spTgt>
                                        </p:tgtEl>
                                        <p:attrNameLst>
                                          <p:attrName>style.visibility</p:attrName>
                                        </p:attrNameLst>
                                      </p:cBhvr>
                                      <p:to>
                                        <p:strVal val="visible"/>
                                      </p:to>
                                    </p:set>
                                    <p:anim calcmode="lin" valueType="num">
                                      <p:cBhvr additive="base">
                                        <p:cTn id="19" dur="500" fill="hold"/>
                                        <p:tgtEl>
                                          <p:spTgt spid="4915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915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9157">
                                            <p:txEl>
                                              <p:pRg st="3" end="3"/>
                                            </p:txEl>
                                          </p:spTgt>
                                        </p:tgtEl>
                                        <p:attrNameLst>
                                          <p:attrName>style.visibility</p:attrName>
                                        </p:attrNameLst>
                                      </p:cBhvr>
                                      <p:to>
                                        <p:strVal val="visible"/>
                                      </p:to>
                                    </p:set>
                                    <p:anim calcmode="lin" valueType="num">
                                      <p:cBhvr additive="base">
                                        <p:cTn id="25" dur="500" fill="hold"/>
                                        <p:tgtEl>
                                          <p:spTgt spid="4915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9157">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9157">
                                            <p:txEl>
                                              <p:pRg st="4" end="4"/>
                                            </p:txEl>
                                          </p:spTgt>
                                        </p:tgtEl>
                                        <p:attrNameLst>
                                          <p:attrName>style.visibility</p:attrName>
                                        </p:attrNameLst>
                                      </p:cBhvr>
                                      <p:to>
                                        <p:strVal val="visible"/>
                                      </p:to>
                                    </p:set>
                                    <p:anim calcmode="lin" valueType="num">
                                      <p:cBhvr additive="base">
                                        <p:cTn id="29" dur="500" fill="hold"/>
                                        <p:tgtEl>
                                          <p:spTgt spid="49157">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915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9157">
                                            <p:txEl>
                                              <p:pRg st="5" end="5"/>
                                            </p:txEl>
                                          </p:spTgt>
                                        </p:tgtEl>
                                        <p:attrNameLst>
                                          <p:attrName>style.visibility</p:attrName>
                                        </p:attrNameLst>
                                      </p:cBhvr>
                                      <p:to>
                                        <p:strVal val="visible"/>
                                      </p:to>
                                    </p:set>
                                    <p:anim calcmode="lin" valueType="num">
                                      <p:cBhvr additive="base">
                                        <p:cTn id="35" dur="500" fill="hold"/>
                                        <p:tgtEl>
                                          <p:spTgt spid="49157">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9157">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9157">
                                            <p:txEl>
                                              <p:pRg st="6" end="6"/>
                                            </p:txEl>
                                          </p:spTgt>
                                        </p:tgtEl>
                                        <p:attrNameLst>
                                          <p:attrName>style.visibility</p:attrName>
                                        </p:attrNameLst>
                                      </p:cBhvr>
                                      <p:to>
                                        <p:strVal val="visible"/>
                                      </p:to>
                                    </p:set>
                                    <p:anim calcmode="lin" valueType="num">
                                      <p:cBhvr additive="base">
                                        <p:cTn id="39" dur="500" fill="hold"/>
                                        <p:tgtEl>
                                          <p:spTgt spid="49157">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915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build="p" bldLvl="2"/>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Grp="1" noChangeArrowheads="1"/>
          </p:cNvSpPr>
          <p:nvPr>
            <p:ph type="title"/>
          </p:nvPr>
        </p:nvSpPr>
        <p:spPr/>
        <p:txBody>
          <a:bodyPr/>
          <a:lstStyle/>
          <a:p>
            <a:pPr eaLnBrk="1" hangingPunct="1"/>
            <a:r>
              <a:rPr lang="en-US" dirty="0">
                <a:solidFill>
                  <a:schemeClr val="tx1"/>
                </a:solidFill>
              </a:rPr>
              <a:t>Why do we dream?</a:t>
            </a:r>
          </a:p>
        </p:txBody>
      </p:sp>
      <p:sp>
        <p:nvSpPr>
          <p:cNvPr id="50181" name="Rectangle 5"/>
          <p:cNvSpPr>
            <a:spLocks noGrp="1" noChangeArrowheads="1"/>
          </p:cNvSpPr>
          <p:nvPr>
            <p:ph idx="1"/>
          </p:nvPr>
        </p:nvSpPr>
        <p:spPr>
          <a:xfrm>
            <a:off x="457200" y="1780680"/>
            <a:ext cx="7772400" cy="4114800"/>
          </a:xfrm>
        </p:spPr>
        <p:txBody>
          <a:bodyPr>
            <a:normAutofit/>
          </a:bodyPr>
          <a:lstStyle/>
          <a:p>
            <a:pPr eaLnBrk="1" hangingPunct="1"/>
            <a:r>
              <a:rPr lang="en-US" dirty="0">
                <a:solidFill>
                  <a:schemeClr val="tx1"/>
                </a:solidFill>
              </a:rPr>
              <a:t>Activation-synthesis theory </a:t>
            </a:r>
          </a:p>
          <a:p>
            <a:pPr lvl="1" eaLnBrk="1" hangingPunct="1"/>
            <a:r>
              <a:rPr lang="en-US" dirty="0">
                <a:solidFill>
                  <a:schemeClr val="tx1"/>
                </a:solidFill>
              </a:rPr>
              <a:t>Activation = random neural activity</a:t>
            </a:r>
          </a:p>
          <a:p>
            <a:pPr lvl="1" eaLnBrk="1" hangingPunct="1"/>
            <a:r>
              <a:rPr lang="en-US" dirty="0">
                <a:solidFill>
                  <a:schemeClr val="tx1"/>
                </a:solidFill>
              </a:rPr>
              <a:t>Synthesis = brain making ‘sense’ of </a:t>
            </a:r>
            <a:r>
              <a:rPr lang="en-US" dirty="0" smtClean="0">
                <a:solidFill>
                  <a:schemeClr val="tx1"/>
                </a:solidFill>
              </a:rPr>
              <a:t>this</a:t>
            </a:r>
          </a:p>
          <a:p>
            <a:pPr eaLnBrk="1" hangingPunct="1"/>
            <a:r>
              <a:rPr lang="en-US" dirty="0" smtClean="0">
                <a:solidFill>
                  <a:schemeClr val="tx1"/>
                </a:solidFill>
              </a:rPr>
              <a:t>Dreams serve no functional purpose</a:t>
            </a:r>
          </a:p>
          <a:p>
            <a:pPr lvl="1" eaLnBrk="1" hangingPunct="1"/>
            <a:r>
              <a:rPr lang="en-US" dirty="0" smtClean="0">
                <a:solidFill>
                  <a:schemeClr val="tx1"/>
                </a:solidFill>
              </a:rPr>
              <a:t> by-product of neural activity</a:t>
            </a:r>
          </a:p>
          <a:p>
            <a:pPr lvl="1" eaLnBrk="1" hangingPunct="1"/>
            <a:r>
              <a:rPr lang="en-US" dirty="0" smtClean="0">
                <a:solidFill>
                  <a:schemeClr val="tx1"/>
                </a:solidFill>
              </a:rPr>
              <a:t>Brain </a:t>
            </a:r>
            <a:r>
              <a:rPr lang="en-US" dirty="0">
                <a:solidFill>
                  <a:schemeClr val="tx1"/>
                </a:solidFill>
              </a:rPr>
              <a:t>synthesizes ‘best-fit’ story in response to random neural activation</a:t>
            </a:r>
          </a:p>
        </p:txBody>
      </p:sp>
      <p:sp>
        <p:nvSpPr>
          <p:cNvPr id="50179" name="Slide Number Placeholder 5"/>
          <p:cNvSpPr>
            <a:spLocks noGrp="1"/>
          </p:cNvSpPr>
          <p:nvPr>
            <p:ph type="sldNum" sz="quarter" idx="12"/>
          </p:nvPr>
        </p:nvSpPr>
        <p:spPr>
          <a:noFill/>
        </p:spPr>
        <p:txBody>
          <a:bodyPr/>
          <a:lstStyle/>
          <a:p>
            <a:fld id="{B2C33E73-F668-894D-959A-9E96948913A7}" type="slidenum">
              <a:rPr lang="en-US">
                <a:solidFill>
                  <a:srgbClr val="EEEEF9"/>
                </a:solidFill>
              </a:rPr>
              <a:pPr/>
              <a:t>76</a:t>
            </a:fld>
            <a:endParaRPr lang="en-US">
              <a:solidFill>
                <a:srgbClr val="EEEEF9"/>
              </a:solidFill>
            </a:endParaRPr>
          </a:p>
        </p:txBody>
      </p:sp>
    </p:spTree>
    <p:extLst>
      <p:ext uri="{BB962C8B-B14F-4D97-AF65-F5344CB8AC3E}">
        <p14:creationId xmlns="" xmlns:p14="http://schemas.microsoft.com/office/powerpoint/2010/main" val="253806508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81">
                                            <p:txEl>
                                              <p:pRg st="0" end="0"/>
                                            </p:txEl>
                                          </p:spTgt>
                                        </p:tgtEl>
                                        <p:attrNameLst>
                                          <p:attrName>style.visibility</p:attrName>
                                        </p:attrNameLst>
                                      </p:cBhvr>
                                      <p:to>
                                        <p:strVal val="visible"/>
                                      </p:to>
                                    </p:set>
                                    <p:animEffect transition="in" filter="fade">
                                      <p:cBhvr>
                                        <p:cTn id="7" dur="2000"/>
                                        <p:tgtEl>
                                          <p:spTgt spid="5018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0181">
                                            <p:txEl>
                                              <p:pRg st="1" end="1"/>
                                            </p:txEl>
                                          </p:spTgt>
                                        </p:tgtEl>
                                        <p:attrNameLst>
                                          <p:attrName>style.visibility</p:attrName>
                                        </p:attrNameLst>
                                      </p:cBhvr>
                                      <p:to>
                                        <p:strVal val="visible"/>
                                      </p:to>
                                    </p:set>
                                    <p:animEffect transition="in" filter="fade">
                                      <p:cBhvr>
                                        <p:cTn id="10" dur="2000"/>
                                        <p:tgtEl>
                                          <p:spTgt spid="5018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0181">
                                            <p:txEl>
                                              <p:pRg st="2" end="2"/>
                                            </p:txEl>
                                          </p:spTgt>
                                        </p:tgtEl>
                                        <p:attrNameLst>
                                          <p:attrName>style.visibility</p:attrName>
                                        </p:attrNameLst>
                                      </p:cBhvr>
                                      <p:to>
                                        <p:strVal val="visible"/>
                                      </p:to>
                                    </p:set>
                                    <p:animEffect transition="in" filter="fade">
                                      <p:cBhvr>
                                        <p:cTn id="13" dur="2000"/>
                                        <p:tgtEl>
                                          <p:spTgt spid="50181">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0181">
                                            <p:txEl>
                                              <p:pRg st="3" end="3"/>
                                            </p:txEl>
                                          </p:spTgt>
                                        </p:tgtEl>
                                        <p:attrNameLst>
                                          <p:attrName>style.visibility</p:attrName>
                                        </p:attrNameLst>
                                      </p:cBhvr>
                                      <p:to>
                                        <p:strVal val="visible"/>
                                      </p:to>
                                    </p:set>
                                    <p:animEffect transition="in" filter="fade">
                                      <p:cBhvr>
                                        <p:cTn id="18" dur="2000"/>
                                        <p:tgtEl>
                                          <p:spTgt spid="50181">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0181">
                                            <p:txEl>
                                              <p:pRg st="4" end="4"/>
                                            </p:txEl>
                                          </p:spTgt>
                                        </p:tgtEl>
                                        <p:attrNameLst>
                                          <p:attrName>style.visibility</p:attrName>
                                        </p:attrNameLst>
                                      </p:cBhvr>
                                      <p:to>
                                        <p:strVal val="visible"/>
                                      </p:to>
                                    </p:set>
                                    <p:animEffect transition="in" filter="fade">
                                      <p:cBhvr>
                                        <p:cTn id="21" dur="2000"/>
                                        <p:tgtEl>
                                          <p:spTgt spid="50181">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0181">
                                            <p:txEl>
                                              <p:pRg st="5" end="5"/>
                                            </p:txEl>
                                          </p:spTgt>
                                        </p:tgtEl>
                                        <p:attrNameLst>
                                          <p:attrName>style.visibility</p:attrName>
                                        </p:attrNameLst>
                                      </p:cBhvr>
                                      <p:to>
                                        <p:strVal val="visible"/>
                                      </p:to>
                                    </p:set>
                                    <p:animEffect transition="in" filter="fade">
                                      <p:cBhvr>
                                        <p:cTn id="24" dur="2000"/>
                                        <p:tgtEl>
                                          <p:spTgt spid="5018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0" y="285750"/>
            <a:ext cx="7772400" cy="1143000"/>
          </a:xfrm>
        </p:spPr>
        <p:txBody>
          <a:bodyPr>
            <a:normAutofit fontScale="90000"/>
          </a:bodyPr>
          <a:lstStyle/>
          <a:p>
            <a:pPr>
              <a:defRPr/>
            </a:pPr>
            <a:r>
              <a:rPr lang="en-CA" dirty="0" smtClean="0">
                <a:solidFill>
                  <a:schemeClr val="tx1"/>
                </a:solidFill>
              </a:rPr>
              <a:t>Canadian Alcohol and Drug Use Monitoring Survey (2009)</a:t>
            </a:r>
            <a:endParaRPr lang="en-CA" dirty="0">
              <a:solidFill>
                <a:schemeClr val="tx1"/>
              </a:solidFill>
            </a:endParaRPr>
          </a:p>
        </p:txBody>
      </p:sp>
      <p:sp>
        <p:nvSpPr>
          <p:cNvPr id="243715" name="Slide Number Placeholder 1"/>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49507848-3F06-3649-9EAE-7E754A2EE6DF}" type="slidenum">
              <a:rPr lang="en-US"/>
              <a:pPr algn="r">
                <a:spcBef>
                  <a:spcPct val="50000"/>
                </a:spcBef>
              </a:pPr>
              <a:t>77</a:t>
            </a:fld>
            <a:endParaRPr lang="en-US"/>
          </a:p>
        </p:txBody>
      </p:sp>
      <p:graphicFrame>
        <p:nvGraphicFramePr>
          <p:cNvPr id="40962" name="Object 2"/>
          <p:cNvGraphicFramePr>
            <a:graphicFrameLocks noChangeAspect="1"/>
          </p:cNvGraphicFramePr>
          <p:nvPr>
            <p:extLst>
              <p:ext uri="{D42A27DB-BD31-4B8C-83A1-F6EECF244321}">
                <p14:modId xmlns="" xmlns:p14="http://schemas.microsoft.com/office/powerpoint/2010/main" val="4288830323"/>
              </p:ext>
            </p:extLst>
          </p:nvPr>
        </p:nvGraphicFramePr>
        <p:xfrm>
          <a:off x="1311275" y="1772816"/>
          <a:ext cx="7297320" cy="4548609"/>
        </p:xfrm>
        <a:graphic>
          <a:graphicData uri="http://schemas.openxmlformats.org/presentationml/2006/ole">
            <p:oleObj spid="_x0000_s1026" name="Worksheet" r:id="rId3" imgW="13081672" imgH="8153819" progId="Excel.Sheet.12">
              <p:embed/>
            </p:oleObj>
          </a:graphicData>
        </a:graphic>
      </p:graphicFrame>
      <p:sp>
        <p:nvSpPr>
          <p:cNvPr id="6" name="TextBox 5"/>
          <p:cNvSpPr txBox="1"/>
          <p:nvPr/>
        </p:nvSpPr>
        <p:spPr>
          <a:xfrm>
            <a:off x="323528" y="2924944"/>
            <a:ext cx="1313180" cy="707886"/>
          </a:xfrm>
          <a:prstGeom prst="rect">
            <a:avLst/>
          </a:prstGeom>
          <a:noFill/>
        </p:spPr>
        <p:txBody>
          <a:bodyPr wrap="none" rtlCol="0">
            <a:spAutoFit/>
          </a:bodyPr>
          <a:lstStyle/>
          <a:p>
            <a:r>
              <a:rPr lang="en-US" sz="2000" dirty="0" smtClean="0">
                <a:latin typeface="Arial"/>
                <a:cs typeface="Arial"/>
              </a:rPr>
              <a:t>% Use</a:t>
            </a:r>
          </a:p>
          <a:p>
            <a:r>
              <a:rPr lang="en-US" sz="2000" dirty="0" smtClean="0">
                <a:latin typeface="Arial"/>
                <a:cs typeface="Arial"/>
              </a:rPr>
              <a:t>In Past Yr</a:t>
            </a:r>
            <a:endParaRPr lang="en-US" sz="2000" dirty="0">
              <a:latin typeface="Arial"/>
              <a:cs typeface="Arial"/>
            </a:endParaRPr>
          </a:p>
        </p:txBody>
      </p:sp>
    </p:spTree>
    <p:extLst>
      <p:ext uri="{BB962C8B-B14F-4D97-AF65-F5344CB8AC3E}">
        <p14:creationId xmlns="" xmlns:p14="http://schemas.microsoft.com/office/powerpoint/2010/main" val="301257668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Psychoactive Drugs</a:t>
            </a:r>
          </a:p>
        </p:txBody>
      </p:sp>
      <p:sp>
        <p:nvSpPr>
          <p:cNvPr id="44035" name="Rectangle 3"/>
          <p:cNvSpPr>
            <a:spLocks noGrp="1" noChangeArrowheads="1"/>
          </p:cNvSpPr>
          <p:nvPr>
            <p:ph type="body" idx="4294967295"/>
          </p:nvPr>
        </p:nvSpPr>
        <p:spPr>
          <a:xfrm>
            <a:off x="539552" y="1752600"/>
            <a:ext cx="7690048" cy="4373563"/>
          </a:xfrm>
        </p:spPr>
        <p:txBody>
          <a:bodyPr/>
          <a:lstStyle/>
          <a:p>
            <a:pPr eaLnBrk="1" hangingPunct="1"/>
            <a:r>
              <a:rPr lang="en-US" sz="2400" dirty="0">
                <a:solidFill>
                  <a:schemeClr val="tx1"/>
                </a:solidFill>
              </a:rPr>
              <a:t>Drugs that influence subjective experience and behavior by acting on the nervous system</a:t>
            </a:r>
          </a:p>
          <a:p>
            <a:pPr eaLnBrk="1" hangingPunct="1"/>
            <a:r>
              <a:rPr lang="en-US" sz="2400" dirty="0">
                <a:solidFill>
                  <a:schemeClr val="tx1"/>
                </a:solidFill>
              </a:rPr>
              <a:t>Tolerance</a:t>
            </a:r>
          </a:p>
          <a:p>
            <a:pPr lvl="1" eaLnBrk="1" hangingPunct="1"/>
            <a:r>
              <a:rPr lang="en-US" sz="2400" dirty="0">
                <a:solidFill>
                  <a:schemeClr val="tx1"/>
                </a:solidFill>
              </a:rPr>
              <a:t>User becomes less affected by the drug, so requires larger doses to achieve the same effect</a:t>
            </a:r>
          </a:p>
          <a:p>
            <a:pPr eaLnBrk="1" hangingPunct="1"/>
            <a:r>
              <a:rPr lang="en-US" sz="2400" dirty="0">
                <a:solidFill>
                  <a:schemeClr val="tx1"/>
                </a:solidFill>
              </a:rPr>
              <a:t>Compensatory Responses</a:t>
            </a:r>
          </a:p>
          <a:p>
            <a:pPr lvl="1" eaLnBrk="1" hangingPunct="1"/>
            <a:r>
              <a:rPr lang="en-US" sz="2400" dirty="0">
                <a:solidFill>
                  <a:schemeClr val="tx1"/>
                </a:solidFill>
              </a:rPr>
              <a:t>Physiological reactions opposite to drug effect</a:t>
            </a:r>
          </a:p>
          <a:p>
            <a:pPr lvl="1" eaLnBrk="1" hangingPunct="1"/>
            <a:r>
              <a:rPr lang="en-US" sz="2400" dirty="0">
                <a:solidFill>
                  <a:schemeClr val="tx1"/>
                </a:solidFill>
              </a:rPr>
              <a:t>Body adjusting to drug</a:t>
            </a:r>
          </a:p>
          <a:p>
            <a:pPr eaLnBrk="1" hangingPunct="1"/>
            <a:r>
              <a:rPr lang="en-US" sz="2400" dirty="0">
                <a:solidFill>
                  <a:schemeClr val="tx1"/>
                </a:solidFill>
              </a:rPr>
              <a:t>Withdrawal</a:t>
            </a:r>
          </a:p>
          <a:p>
            <a:pPr lvl="1" eaLnBrk="1" hangingPunct="1"/>
            <a:r>
              <a:rPr lang="en-US" sz="2400" dirty="0">
                <a:solidFill>
                  <a:schemeClr val="tx1"/>
                </a:solidFill>
              </a:rPr>
              <a:t>Compensatory responses after drug is discontinued</a:t>
            </a:r>
            <a:endParaRPr lang="en-US" sz="2400" b="1" dirty="0">
              <a:solidFill>
                <a:schemeClr val="tx1"/>
              </a:solidFill>
            </a:endParaRPr>
          </a:p>
          <a:p>
            <a:pPr lvl="1" eaLnBrk="1" hangingPunct="1"/>
            <a:endParaRPr lang="en-US" sz="2000" b="1" dirty="0">
              <a:solidFill>
                <a:schemeClr val="tx1"/>
              </a:solidFill>
            </a:endParaRPr>
          </a:p>
        </p:txBody>
      </p:sp>
      <p:sp>
        <p:nvSpPr>
          <p:cNvPr id="252932"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15FA62DB-D880-2744-8096-84E28708CB64}" type="slidenum">
              <a:rPr lang="en-US" smtClean="0"/>
              <a:pPr algn="r">
                <a:spcBef>
                  <a:spcPct val="50000"/>
                </a:spcBef>
              </a:pPr>
              <a:t>78</a:t>
            </a:fld>
            <a:endParaRPr lang="en-US" dirty="0" smtClean="0"/>
          </a:p>
          <a:p>
            <a:pPr algn="r">
              <a:spcBef>
                <a:spcPct val="50000"/>
              </a:spcBef>
            </a:pPr>
            <a:endParaRPr lang="en-US" dirty="0" smtClean="0"/>
          </a:p>
          <a:p>
            <a:pPr algn="r">
              <a:spcBef>
                <a:spcPct val="50000"/>
              </a:spcBef>
            </a:pPr>
            <a:endParaRPr lang="en-US" dirty="0"/>
          </a:p>
        </p:txBody>
      </p:sp>
    </p:spTree>
    <p:extLst>
      <p:ext uri="{BB962C8B-B14F-4D97-AF65-F5344CB8AC3E}">
        <p14:creationId xmlns="" xmlns:p14="http://schemas.microsoft.com/office/powerpoint/2010/main" val="4233899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4035">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403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403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4035">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403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Slide Number Placeholder 5"/>
          <p:cNvSpPr txBox="1">
            <a:spLocks noGrp="1"/>
          </p:cNvSpPr>
          <p:nvPr/>
        </p:nvSpPr>
        <p:spPr bwMode="auto">
          <a:xfrm>
            <a:off x="6553200" y="6245225"/>
            <a:ext cx="2133600" cy="476250"/>
          </a:xfrm>
          <a:prstGeom prst="rect">
            <a:avLst/>
          </a:prstGeom>
          <a:noFill/>
          <a:ln w="9525">
            <a:noFill/>
            <a:miter lim="800000"/>
            <a:headEnd/>
            <a:tailEnd/>
          </a:ln>
        </p:spPr>
        <p:txBody>
          <a:bodyPr>
            <a:prstTxWarp prst="textNoShape">
              <a:avLst/>
            </a:prstTxWarp>
          </a:bodyPr>
          <a:lstStyle/>
          <a:p>
            <a:pPr algn="r" eaLnBrk="1" hangingPunct="1"/>
            <a:fld id="{AA483C68-EFCB-D044-981F-AAE978136DBD}" type="slidenum">
              <a:rPr lang="en-US">
                <a:latin typeface="Arial" charset="0"/>
              </a:rPr>
              <a:pPr algn="r" eaLnBrk="1" hangingPunct="1"/>
              <a:t>79</a:t>
            </a:fld>
            <a:endParaRPr lang="en-US">
              <a:latin typeface="Arial" charset="0"/>
            </a:endParaRPr>
          </a:p>
        </p:txBody>
      </p:sp>
      <p:sp>
        <p:nvSpPr>
          <p:cNvPr id="248835" name="Rectangle 2"/>
          <p:cNvSpPr>
            <a:spLocks noGrp="1" noChangeArrowheads="1"/>
          </p:cNvSpPr>
          <p:nvPr>
            <p:ph type="title" idx="4294967295"/>
          </p:nvPr>
        </p:nvSpPr>
        <p:spPr>
          <a:xfrm>
            <a:off x="0" y="407988"/>
            <a:ext cx="8261350" cy="1039812"/>
          </a:xfrm>
        </p:spPr>
        <p:txBody>
          <a:bodyPr/>
          <a:lstStyle/>
          <a:p>
            <a:pPr eaLnBrk="1" hangingPunct="1"/>
            <a:r>
              <a:rPr lang="en-US" dirty="0">
                <a:solidFill>
                  <a:schemeClr val="tx1"/>
                </a:solidFill>
              </a:rPr>
              <a:t>Psychoactive Drugs</a:t>
            </a:r>
          </a:p>
        </p:txBody>
      </p:sp>
      <p:sp>
        <p:nvSpPr>
          <p:cNvPr id="904195" name="Rectangle 3"/>
          <p:cNvSpPr>
            <a:spLocks noGrp="1" noChangeArrowheads="1"/>
          </p:cNvSpPr>
          <p:nvPr>
            <p:ph type="body" idx="4294967295"/>
          </p:nvPr>
        </p:nvSpPr>
        <p:spPr>
          <a:xfrm>
            <a:off x="0" y="1752601"/>
            <a:ext cx="8229600" cy="3548608"/>
          </a:xfrm>
        </p:spPr>
        <p:txBody>
          <a:bodyPr/>
          <a:lstStyle/>
          <a:p>
            <a:pPr lvl="1" eaLnBrk="1" hangingPunct="1"/>
            <a:r>
              <a:rPr lang="en-US" sz="3200" dirty="0">
                <a:solidFill>
                  <a:schemeClr val="tx1"/>
                </a:solidFill>
              </a:rPr>
              <a:t>Influence activity of </a:t>
            </a:r>
            <a:r>
              <a:rPr lang="en-US" sz="3200" dirty="0" smtClean="0">
                <a:solidFill>
                  <a:schemeClr val="tx1"/>
                </a:solidFill>
              </a:rPr>
              <a:t>neurotransmitters</a:t>
            </a:r>
            <a:endParaRPr lang="en-US" sz="2800" dirty="0" smtClean="0">
              <a:solidFill>
                <a:schemeClr val="tx1"/>
              </a:solidFill>
            </a:endParaRPr>
          </a:p>
          <a:p>
            <a:pPr lvl="2" eaLnBrk="1" hangingPunct="1"/>
            <a:r>
              <a:rPr lang="en-US" sz="3200" dirty="0" smtClean="0">
                <a:solidFill>
                  <a:schemeClr val="tx1"/>
                </a:solidFill>
              </a:rPr>
              <a:t>Agonists</a:t>
            </a:r>
          </a:p>
          <a:p>
            <a:pPr lvl="3" eaLnBrk="1" hangingPunct="1"/>
            <a:r>
              <a:rPr lang="en-US" sz="2400" dirty="0" smtClean="0">
                <a:solidFill>
                  <a:schemeClr val="tx1"/>
                </a:solidFill>
              </a:rPr>
              <a:t>Increase </a:t>
            </a:r>
            <a:r>
              <a:rPr lang="en-US" sz="2400" dirty="0">
                <a:solidFill>
                  <a:schemeClr val="tx1"/>
                </a:solidFill>
              </a:rPr>
              <a:t>activity of </a:t>
            </a:r>
            <a:r>
              <a:rPr lang="en-US" sz="2400" dirty="0" smtClean="0">
                <a:solidFill>
                  <a:schemeClr val="tx1"/>
                </a:solidFill>
              </a:rPr>
              <a:t>neurotransmitter</a:t>
            </a:r>
          </a:p>
          <a:p>
            <a:pPr lvl="2" eaLnBrk="1" hangingPunct="1"/>
            <a:r>
              <a:rPr lang="en-US" sz="3200" dirty="0" smtClean="0">
                <a:solidFill>
                  <a:schemeClr val="tx1"/>
                </a:solidFill>
              </a:rPr>
              <a:t>Antagonists</a:t>
            </a:r>
          </a:p>
          <a:p>
            <a:pPr lvl="3" eaLnBrk="1" hangingPunct="1"/>
            <a:r>
              <a:rPr lang="en-US" sz="2400" dirty="0" smtClean="0">
                <a:solidFill>
                  <a:schemeClr val="tx1"/>
                </a:solidFill>
              </a:rPr>
              <a:t>Decrease </a:t>
            </a:r>
            <a:r>
              <a:rPr lang="en-US" sz="2400" dirty="0">
                <a:solidFill>
                  <a:schemeClr val="tx1"/>
                </a:solidFill>
              </a:rPr>
              <a:t>activity of neurotransmitter</a:t>
            </a:r>
          </a:p>
          <a:p>
            <a:pPr lvl="1" eaLnBrk="1" hangingPunct="1"/>
            <a:endParaRPr lang="en-US" b="1" dirty="0">
              <a:solidFill>
                <a:schemeClr val="tx1"/>
              </a:solidFill>
            </a:endParaRPr>
          </a:p>
          <a:p>
            <a:pPr lvl="1" eaLnBrk="1" hangingPunct="1"/>
            <a:endParaRPr lang="en-US" sz="3200" b="1" dirty="0">
              <a:solidFill>
                <a:schemeClr val="tx1"/>
              </a:solidFill>
            </a:endParaRPr>
          </a:p>
        </p:txBody>
      </p:sp>
      <p:pic>
        <p:nvPicPr>
          <p:cNvPr id="904196" name="Picture 4" descr="prozac">
            <a:hlinkClick r:id="rId2"/>
          </p:cNvPr>
          <p:cNvPicPr>
            <a:picLocks noChangeAspect="1" noChangeArrowheads="1"/>
          </p:cNvPicPr>
          <p:nvPr/>
        </p:nvPicPr>
        <p:blipFill>
          <a:blip r:embed="rId3" cstate="print"/>
          <a:srcRect/>
          <a:stretch>
            <a:fillRect/>
          </a:stretch>
        </p:blipFill>
        <p:spPr bwMode="auto">
          <a:xfrm>
            <a:off x="7812088" y="5661025"/>
            <a:ext cx="1057275" cy="952500"/>
          </a:xfrm>
          <a:prstGeom prst="rect">
            <a:avLst/>
          </a:prstGeom>
          <a:noFill/>
          <a:ln w="9525">
            <a:noFill/>
            <a:miter lim="800000"/>
            <a:headEnd/>
            <a:tailEnd/>
          </a:ln>
        </p:spPr>
      </p:pic>
      <p:sp>
        <p:nvSpPr>
          <p:cNvPr id="904197" name="Text Box 5"/>
          <p:cNvSpPr txBox="1">
            <a:spLocks noChangeArrowheads="1"/>
          </p:cNvSpPr>
          <p:nvPr/>
        </p:nvSpPr>
        <p:spPr bwMode="auto">
          <a:xfrm>
            <a:off x="947738" y="6015038"/>
            <a:ext cx="6648450" cy="366712"/>
          </a:xfrm>
          <a:prstGeom prst="rect">
            <a:avLst/>
          </a:prstGeom>
          <a:noFill/>
          <a:ln w="9525">
            <a:noFill/>
            <a:miter lim="800000"/>
            <a:headEnd/>
            <a:tailEnd/>
          </a:ln>
        </p:spPr>
        <p:txBody>
          <a:bodyPr wrap="none">
            <a:prstTxWarp prst="textNoShape">
              <a:avLst/>
            </a:prstTxWarp>
            <a:spAutoFit/>
          </a:bodyPr>
          <a:lstStyle/>
          <a:p>
            <a:pPr algn="l" eaLnBrk="1" hangingPunct="1"/>
            <a:r>
              <a:rPr lang="en-US" sz="1800" dirty="0">
                <a:latin typeface="Arial" charset="0"/>
              </a:rPr>
              <a:t>Prozac (an antidepressant) works by increasing serotonin levels</a:t>
            </a:r>
          </a:p>
        </p:txBody>
      </p:sp>
    </p:spTree>
    <p:extLst>
      <p:ext uri="{BB962C8B-B14F-4D97-AF65-F5344CB8AC3E}">
        <p14:creationId xmlns="" xmlns:p14="http://schemas.microsoft.com/office/powerpoint/2010/main" val="2899209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4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041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041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041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0419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04197"/>
                                        </p:tgtEl>
                                        <p:attrNameLst>
                                          <p:attrName>style.visibility</p:attrName>
                                        </p:attrNameLst>
                                      </p:cBhvr>
                                      <p:to>
                                        <p:strVal val="visible"/>
                                      </p:to>
                                    </p:set>
                                    <p:anim calcmode="lin" valueType="num">
                                      <p:cBhvr additive="base">
                                        <p:cTn id="19" dur="500" fill="hold"/>
                                        <p:tgtEl>
                                          <p:spTgt spid="904197"/>
                                        </p:tgtEl>
                                        <p:attrNameLst>
                                          <p:attrName>ppt_x</p:attrName>
                                        </p:attrNameLst>
                                      </p:cBhvr>
                                      <p:tavLst>
                                        <p:tav tm="0">
                                          <p:val>
                                            <p:strVal val="#ppt_x"/>
                                          </p:val>
                                        </p:tav>
                                        <p:tav tm="100000">
                                          <p:val>
                                            <p:strVal val="#ppt_x"/>
                                          </p:val>
                                        </p:tav>
                                      </p:tavLst>
                                    </p:anim>
                                    <p:anim calcmode="lin" valueType="num">
                                      <p:cBhvr additive="base">
                                        <p:cTn id="20" dur="500" fill="hold"/>
                                        <p:tgtEl>
                                          <p:spTgt spid="90419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04196"/>
                                        </p:tgtEl>
                                        <p:attrNameLst>
                                          <p:attrName>style.visibility</p:attrName>
                                        </p:attrNameLst>
                                      </p:cBhvr>
                                      <p:to>
                                        <p:strVal val="visible"/>
                                      </p:to>
                                    </p:set>
                                    <p:anim calcmode="lin" valueType="num">
                                      <p:cBhvr additive="base">
                                        <p:cTn id="23" dur="500" fill="hold"/>
                                        <p:tgtEl>
                                          <p:spTgt spid="904196"/>
                                        </p:tgtEl>
                                        <p:attrNameLst>
                                          <p:attrName>ppt_x</p:attrName>
                                        </p:attrNameLst>
                                      </p:cBhvr>
                                      <p:tavLst>
                                        <p:tav tm="0">
                                          <p:val>
                                            <p:strVal val="#ppt_x"/>
                                          </p:val>
                                        </p:tav>
                                        <p:tav tm="100000">
                                          <p:val>
                                            <p:strVal val="#ppt_x"/>
                                          </p:val>
                                        </p:tav>
                                      </p:tavLst>
                                    </p:anim>
                                    <p:anim calcmode="lin" valueType="num">
                                      <p:cBhvr additive="base">
                                        <p:cTn id="24" dur="500" fill="hold"/>
                                        <p:tgtEl>
                                          <p:spTgt spid="904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4195" grpId="0" build="p" bldLvl="2"/>
      <p:bldP spid="904197"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Drug Categories</a:t>
            </a:r>
          </a:p>
        </p:txBody>
      </p:sp>
      <p:sp>
        <p:nvSpPr>
          <p:cNvPr id="29699" name="Rectangle 3"/>
          <p:cNvSpPr>
            <a:spLocks noGrp="1" noChangeArrowheads="1"/>
          </p:cNvSpPr>
          <p:nvPr>
            <p:ph type="body" idx="4294967295"/>
          </p:nvPr>
        </p:nvSpPr>
        <p:spPr>
          <a:xfrm>
            <a:off x="683568" y="1752600"/>
            <a:ext cx="7546032" cy="4373563"/>
          </a:xfrm>
        </p:spPr>
        <p:txBody>
          <a:bodyPr>
            <a:normAutofit/>
          </a:bodyPr>
          <a:lstStyle/>
          <a:p>
            <a:pPr eaLnBrk="1" hangingPunct="1"/>
            <a:r>
              <a:rPr lang="en-US" dirty="0">
                <a:solidFill>
                  <a:schemeClr val="tx1"/>
                </a:solidFill>
              </a:rPr>
              <a:t>Depressants</a:t>
            </a:r>
          </a:p>
          <a:p>
            <a:pPr lvl="1" eaLnBrk="1" hangingPunct="1"/>
            <a:r>
              <a:rPr lang="en-US" sz="2400" dirty="0">
                <a:solidFill>
                  <a:schemeClr val="tx1"/>
                </a:solidFill>
              </a:rPr>
              <a:t>Decrease nervous system activity</a:t>
            </a:r>
          </a:p>
          <a:p>
            <a:pPr lvl="1" eaLnBrk="1" hangingPunct="1"/>
            <a:r>
              <a:rPr lang="en-US" sz="2400" dirty="0">
                <a:solidFill>
                  <a:schemeClr val="tx1"/>
                </a:solidFill>
              </a:rPr>
              <a:t>Small doses</a:t>
            </a:r>
          </a:p>
          <a:p>
            <a:pPr lvl="2" eaLnBrk="1" hangingPunct="1"/>
            <a:r>
              <a:rPr lang="en-US" sz="2400" dirty="0">
                <a:solidFill>
                  <a:schemeClr val="tx1"/>
                </a:solidFill>
              </a:rPr>
              <a:t>Reduce tension and anxiety, produce relaxation</a:t>
            </a:r>
          </a:p>
          <a:p>
            <a:pPr lvl="1" eaLnBrk="1" hangingPunct="1"/>
            <a:r>
              <a:rPr lang="en-US" sz="2400" dirty="0">
                <a:solidFill>
                  <a:schemeClr val="tx1"/>
                </a:solidFill>
              </a:rPr>
              <a:t>Very high doses</a:t>
            </a:r>
          </a:p>
          <a:p>
            <a:pPr lvl="2" eaLnBrk="1" hangingPunct="1"/>
            <a:r>
              <a:rPr lang="en-US" sz="2400" dirty="0">
                <a:solidFill>
                  <a:schemeClr val="tx1"/>
                </a:solidFill>
              </a:rPr>
              <a:t>Slow down vital life processes to the point of death</a:t>
            </a:r>
          </a:p>
          <a:p>
            <a:pPr lvl="1" eaLnBrk="1" hangingPunct="1"/>
            <a:endParaRPr lang="en-US" sz="2400" dirty="0">
              <a:solidFill>
                <a:schemeClr val="tx1"/>
              </a:solidFill>
            </a:endParaRPr>
          </a:p>
          <a:p>
            <a:pPr lvl="1" eaLnBrk="1" hangingPunct="1"/>
            <a:endParaRPr lang="en-US" sz="2400" dirty="0">
              <a:solidFill>
                <a:schemeClr val="tx1"/>
              </a:solidFill>
            </a:endParaRPr>
          </a:p>
        </p:txBody>
      </p:sp>
      <p:sp>
        <p:nvSpPr>
          <p:cNvPr id="274436"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68E225DE-C48A-BE4F-B0B7-559CD19F5FEA}" type="slidenum">
              <a:rPr lang="en-US"/>
              <a:pPr algn="r">
                <a:spcBef>
                  <a:spcPct val="50000"/>
                </a:spcBef>
              </a:pPr>
              <a:t>80</a:t>
            </a:fld>
            <a:endParaRPr lang="en-US"/>
          </a:p>
        </p:txBody>
      </p:sp>
    </p:spTree>
    <p:extLst>
      <p:ext uri="{BB962C8B-B14F-4D97-AF65-F5344CB8AC3E}">
        <p14:creationId xmlns="" xmlns:p14="http://schemas.microsoft.com/office/powerpoint/2010/main" val="155530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9699">
                                            <p:txEl>
                                              <p:pRg st="2" end="2"/>
                                            </p:txEl>
                                          </p:spTgt>
                                        </p:tgtEl>
                                        <p:attrNameLst>
                                          <p:attrName>style.visibility</p:attrName>
                                        </p:attrNameLst>
                                      </p:cBhvr>
                                      <p:to>
                                        <p:strVal val="visible"/>
                                      </p:to>
                                    </p:set>
                                    <p:animEffect transition="in" filter="fade">
                                      <p:cBhvr>
                                        <p:cTn id="7" dur="1000"/>
                                        <p:tgtEl>
                                          <p:spTgt spid="29699">
                                            <p:txEl>
                                              <p:pRg st="2" end="2"/>
                                            </p:txEl>
                                          </p:spTgt>
                                        </p:tgtEl>
                                      </p:cBhvr>
                                    </p:animEffect>
                                    <p:anim calcmode="lin" valueType="num">
                                      <p:cBhvr>
                                        <p:cTn id="8" dur="1000" fill="hold"/>
                                        <p:tgtEl>
                                          <p:spTgt spid="29699">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9699">
                                            <p:txEl>
                                              <p:pRg st="2" end="2"/>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9699">
                                            <p:txEl>
                                              <p:pRg st="3" end="3"/>
                                            </p:txEl>
                                          </p:spTgt>
                                        </p:tgtEl>
                                        <p:attrNameLst>
                                          <p:attrName>style.visibility</p:attrName>
                                        </p:attrNameLst>
                                      </p:cBhvr>
                                      <p:to>
                                        <p:strVal val="visible"/>
                                      </p:to>
                                    </p:set>
                                    <p:animEffect transition="in" filter="fade">
                                      <p:cBhvr>
                                        <p:cTn id="12" dur="1000"/>
                                        <p:tgtEl>
                                          <p:spTgt spid="29699">
                                            <p:txEl>
                                              <p:pRg st="3" end="3"/>
                                            </p:txEl>
                                          </p:spTgt>
                                        </p:tgtEl>
                                      </p:cBhvr>
                                    </p:animEffect>
                                    <p:anim calcmode="lin" valueType="num">
                                      <p:cBhvr>
                                        <p:cTn id="13" dur="10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2969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29699">
                                            <p:txEl>
                                              <p:pRg st="4" end="4"/>
                                            </p:txEl>
                                          </p:spTgt>
                                        </p:tgtEl>
                                        <p:attrNameLst>
                                          <p:attrName>style.visibility</p:attrName>
                                        </p:attrNameLst>
                                      </p:cBhvr>
                                      <p:to>
                                        <p:strVal val="visible"/>
                                      </p:to>
                                    </p:set>
                                    <p:animEffect transition="in" filter="fade">
                                      <p:cBhvr>
                                        <p:cTn id="19" dur="1000"/>
                                        <p:tgtEl>
                                          <p:spTgt spid="29699">
                                            <p:txEl>
                                              <p:pRg st="4" end="4"/>
                                            </p:txEl>
                                          </p:spTgt>
                                        </p:tgtEl>
                                      </p:cBhvr>
                                    </p:animEffect>
                                    <p:anim calcmode="lin" valueType="num">
                                      <p:cBhvr>
                                        <p:cTn id="20" dur="10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29699">
                                            <p:txEl>
                                              <p:pRg st="4" end="4"/>
                                            </p:txEl>
                                          </p:spTgt>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29699">
                                            <p:txEl>
                                              <p:pRg st="5" end="5"/>
                                            </p:txEl>
                                          </p:spTgt>
                                        </p:tgtEl>
                                        <p:attrNameLst>
                                          <p:attrName>style.visibility</p:attrName>
                                        </p:attrNameLst>
                                      </p:cBhvr>
                                      <p:to>
                                        <p:strVal val="visible"/>
                                      </p:to>
                                    </p:set>
                                    <p:animEffect transition="in" filter="fade">
                                      <p:cBhvr>
                                        <p:cTn id="24" dur="1000"/>
                                        <p:tgtEl>
                                          <p:spTgt spid="29699">
                                            <p:txEl>
                                              <p:pRg st="5" end="5"/>
                                            </p:txEl>
                                          </p:spTgt>
                                        </p:tgtEl>
                                      </p:cBhvr>
                                    </p:animEffect>
                                    <p:anim calcmode="lin" valueType="num">
                                      <p:cBhvr>
                                        <p:cTn id="25" dur="10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2969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Depressants - alcohol</a:t>
            </a:r>
            <a:endParaRPr lang="en-CA" dirty="0"/>
          </a:p>
        </p:txBody>
      </p:sp>
      <p:sp>
        <p:nvSpPr>
          <p:cNvPr id="3" name="Content Placeholder 2"/>
          <p:cNvSpPr>
            <a:spLocks noGrp="1"/>
          </p:cNvSpPr>
          <p:nvPr>
            <p:ph idx="1"/>
          </p:nvPr>
        </p:nvSpPr>
        <p:spPr>
          <a:xfrm>
            <a:off x="467544" y="1700808"/>
            <a:ext cx="8229600" cy="4373563"/>
          </a:xfrm>
        </p:spPr>
        <p:txBody>
          <a:bodyPr>
            <a:normAutofit fontScale="92500" lnSpcReduction="10000"/>
          </a:bodyPr>
          <a:lstStyle/>
          <a:p>
            <a:r>
              <a:rPr lang="en-CA" dirty="0" smtClean="0"/>
              <a:t>Most widely used recreational drug in many countries.</a:t>
            </a:r>
          </a:p>
          <a:p>
            <a:r>
              <a:rPr lang="en-CA" dirty="0" smtClean="0"/>
              <a:t>Alcohol increases GABA (main inhibitory neurotransmitter)</a:t>
            </a:r>
          </a:p>
          <a:p>
            <a:r>
              <a:rPr lang="en-CA" dirty="0" smtClean="0"/>
              <a:t>Why are many people “livelier” when drinking, especially initially?</a:t>
            </a:r>
          </a:p>
          <a:p>
            <a:r>
              <a:rPr lang="en-CA" dirty="0" smtClean="0"/>
              <a:t>Because it slows down the inhibitory control centres of the cerebral cortex. </a:t>
            </a:r>
          </a:p>
          <a:p>
            <a:r>
              <a:rPr lang="en-CA" dirty="0" smtClean="0"/>
              <a:t>Less inhibited. </a:t>
            </a:r>
          </a:p>
          <a:p>
            <a:endParaRPr lang="en-CA" dirty="0"/>
          </a:p>
        </p:txBody>
      </p:sp>
    </p:spTree>
    <p:extLst>
      <p:ext uri="{BB962C8B-B14F-4D97-AF65-F5344CB8AC3E}">
        <p14:creationId xmlns="" xmlns:p14="http://schemas.microsoft.com/office/powerpoint/2010/main" val="176774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Slide Number Placeholder 1"/>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7191823F-91A4-6949-943A-65F89E1857FA}" type="slidenum">
              <a:rPr lang="en-US"/>
              <a:pPr algn="r">
                <a:spcBef>
                  <a:spcPct val="50000"/>
                </a:spcBef>
              </a:pPr>
              <a:t>82</a:t>
            </a:fld>
            <a:endParaRPr lang="en-US"/>
          </a:p>
        </p:txBody>
      </p:sp>
      <p:pic>
        <p:nvPicPr>
          <p:cNvPr id="277508" name="Picture 9" descr="Table06-02"/>
          <p:cNvPicPr>
            <a:picLocks noChangeAspect="1" noChangeArrowheads="1"/>
          </p:cNvPicPr>
          <p:nvPr/>
        </p:nvPicPr>
        <p:blipFill>
          <a:blip r:embed="rId2" cstate="print"/>
          <a:srcRect l="8562" t="13774" r="8562" b="13774"/>
          <a:stretch>
            <a:fillRect/>
          </a:stretch>
        </p:blipFill>
        <p:spPr bwMode="auto">
          <a:xfrm>
            <a:off x="541338" y="936625"/>
            <a:ext cx="8126412" cy="4416425"/>
          </a:xfrm>
          <a:prstGeom prst="rect">
            <a:avLst/>
          </a:prstGeom>
          <a:noFill/>
          <a:ln w="9525">
            <a:noFill/>
            <a:miter lim="800000"/>
            <a:headEnd/>
            <a:tailEnd/>
          </a:ln>
        </p:spPr>
      </p:pic>
    </p:spTree>
    <p:extLst>
      <p:ext uri="{BB962C8B-B14F-4D97-AF65-F5344CB8AC3E}">
        <p14:creationId xmlns="" xmlns:p14="http://schemas.microsoft.com/office/powerpoint/2010/main" val="186048579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CA" dirty="0"/>
              <a:t>A</a:t>
            </a:r>
            <a:r>
              <a:rPr lang="en-CA" dirty="0" smtClean="0"/>
              <a:t>lcohol</a:t>
            </a:r>
            <a:endParaRPr lang="en-CA" dirty="0"/>
          </a:p>
        </p:txBody>
      </p:sp>
      <p:sp>
        <p:nvSpPr>
          <p:cNvPr id="3" name="Content Placeholder 2"/>
          <p:cNvSpPr>
            <a:spLocks noGrp="1"/>
          </p:cNvSpPr>
          <p:nvPr>
            <p:ph idx="1"/>
          </p:nvPr>
        </p:nvSpPr>
        <p:spPr>
          <a:xfrm>
            <a:off x="287016" y="980728"/>
            <a:ext cx="8856984" cy="4373563"/>
          </a:xfrm>
        </p:spPr>
        <p:txBody>
          <a:bodyPr>
            <a:noAutofit/>
          </a:bodyPr>
          <a:lstStyle/>
          <a:p>
            <a:pPr>
              <a:lnSpc>
                <a:spcPct val="90000"/>
              </a:lnSpc>
            </a:pPr>
            <a:r>
              <a:rPr lang="en-US" sz="2800" dirty="0" smtClean="0">
                <a:solidFill>
                  <a:schemeClr val="tx1"/>
                </a:solidFill>
              </a:rPr>
              <a:t>Withdrawal symptoms	</a:t>
            </a:r>
          </a:p>
          <a:p>
            <a:pPr lvl="1">
              <a:lnSpc>
                <a:spcPct val="90000"/>
              </a:lnSpc>
            </a:pPr>
            <a:r>
              <a:rPr lang="en-US" sz="2400" dirty="0" smtClean="0">
                <a:solidFill>
                  <a:schemeClr val="tx1"/>
                </a:solidFill>
              </a:rPr>
              <a:t>“Hangover” (mild withdrawal)</a:t>
            </a:r>
          </a:p>
          <a:p>
            <a:pPr lvl="2">
              <a:lnSpc>
                <a:spcPct val="90000"/>
              </a:lnSpc>
            </a:pPr>
            <a:r>
              <a:rPr lang="en-US" sz="2000" dirty="0" smtClean="0">
                <a:solidFill>
                  <a:schemeClr val="tx1"/>
                </a:solidFill>
              </a:rPr>
              <a:t>Headache, nausea, vomiting, tremors</a:t>
            </a:r>
          </a:p>
          <a:p>
            <a:pPr lvl="1">
              <a:lnSpc>
                <a:spcPct val="90000"/>
              </a:lnSpc>
            </a:pPr>
            <a:r>
              <a:rPr lang="en-US" sz="2400" dirty="0" smtClean="0">
                <a:solidFill>
                  <a:schemeClr val="tx1"/>
                </a:solidFill>
              </a:rPr>
              <a:t>Full-blown </a:t>
            </a:r>
            <a:r>
              <a:rPr lang="en-US" sz="2400" dirty="0">
                <a:solidFill>
                  <a:schemeClr val="tx1"/>
                </a:solidFill>
              </a:rPr>
              <a:t>withdrawal</a:t>
            </a:r>
          </a:p>
          <a:p>
            <a:pPr lvl="2">
              <a:lnSpc>
                <a:spcPct val="90000"/>
              </a:lnSpc>
            </a:pPr>
            <a:r>
              <a:rPr lang="en-US" sz="2400" dirty="0">
                <a:solidFill>
                  <a:schemeClr val="tx1"/>
                </a:solidFill>
              </a:rPr>
              <a:t>Phase 1 (begins 5-6 </a:t>
            </a:r>
            <a:r>
              <a:rPr lang="en-US" sz="2400" dirty="0" err="1">
                <a:solidFill>
                  <a:schemeClr val="tx1"/>
                </a:solidFill>
              </a:rPr>
              <a:t>hrs</a:t>
            </a:r>
            <a:r>
              <a:rPr lang="en-US" sz="2400" dirty="0">
                <a:solidFill>
                  <a:schemeClr val="tx1"/>
                </a:solidFill>
              </a:rPr>
              <a:t> after cessation of drinking)</a:t>
            </a:r>
          </a:p>
          <a:p>
            <a:pPr lvl="3">
              <a:lnSpc>
                <a:spcPct val="90000"/>
              </a:lnSpc>
            </a:pPr>
            <a:r>
              <a:rPr lang="en-US" sz="2400" dirty="0">
                <a:solidFill>
                  <a:schemeClr val="tx1"/>
                </a:solidFill>
              </a:rPr>
              <a:t>Severe tremors, agitation, headache, nausea, vomiting, abdominal cramps, profuse sweating, hallucinations</a:t>
            </a:r>
          </a:p>
          <a:p>
            <a:pPr lvl="2">
              <a:lnSpc>
                <a:spcPct val="90000"/>
              </a:lnSpc>
            </a:pPr>
            <a:r>
              <a:rPr lang="en-US" sz="2400" dirty="0">
                <a:solidFill>
                  <a:schemeClr val="tx1"/>
                </a:solidFill>
              </a:rPr>
              <a:t>Phase 2 (begins 24-48 </a:t>
            </a:r>
            <a:r>
              <a:rPr lang="en-US" sz="2400" dirty="0" err="1">
                <a:solidFill>
                  <a:schemeClr val="tx1"/>
                </a:solidFill>
              </a:rPr>
              <a:t>hrs</a:t>
            </a:r>
            <a:r>
              <a:rPr lang="en-US" sz="2400" dirty="0">
                <a:solidFill>
                  <a:schemeClr val="tx1"/>
                </a:solidFill>
              </a:rPr>
              <a:t> after cessation of drinking)</a:t>
            </a:r>
          </a:p>
          <a:p>
            <a:pPr lvl="3">
              <a:lnSpc>
                <a:spcPct val="90000"/>
              </a:lnSpc>
            </a:pPr>
            <a:r>
              <a:rPr lang="en-US" sz="2400" dirty="0">
                <a:solidFill>
                  <a:schemeClr val="tx1"/>
                </a:solidFill>
              </a:rPr>
              <a:t>Convulsions</a:t>
            </a:r>
          </a:p>
          <a:p>
            <a:pPr lvl="2">
              <a:lnSpc>
                <a:spcPct val="90000"/>
              </a:lnSpc>
            </a:pPr>
            <a:r>
              <a:rPr lang="en-US" sz="2400" dirty="0">
                <a:solidFill>
                  <a:schemeClr val="tx1"/>
                </a:solidFill>
              </a:rPr>
              <a:t>Phase 3 (begins 2 or 3 days after…)</a:t>
            </a:r>
          </a:p>
          <a:p>
            <a:pPr lvl="3">
              <a:lnSpc>
                <a:spcPct val="90000"/>
              </a:lnSpc>
            </a:pPr>
            <a:r>
              <a:rPr lang="en-US" sz="2400" dirty="0">
                <a:solidFill>
                  <a:schemeClr val="tx1"/>
                </a:solidFill>
              </a:rPr>
              <a:t>Delirium tremens (“DT’s”)</a:t>
            </a:r>
          </a:p>
          <a:p>
            <a:pPr lvl="4">
              <a:lnSpc>
                <a:spcPct val="90000"/>
              </a:lnSpc>
            </a:pPr>
            <a:r>
              <a:rPr lang="en-US" sz="2400" dirty="0">
                <a:solidFill>
                  <a:schemeClr val="tx1"/>
                </a:solidFill>
              </a:rPr>
              <a:t>Hallucinations, delusions, agitation, confusion, hyperthermia</a:t>
            </a:r>
          </a:p>
          <a:p>
            <a:pPr lvl="4">
              <a:lnSpc>
                <a:spcPct val="90000"/>
              </a:lnSpc>
            </a:pPr>
            <a:r>
              <a:rPr lang="en-US" sz="2400" dirty="0">
                <a:solidFill>
                  <a:schemeClr val="tx1"/>
                </a:solidFill>
              </a:rPr>
              <a:t>can be lethal</a:t>
            </a:r>
          </a:p>
          <a:p>
            <a:endParaRPr lang="en-CA" dirty="0"/>
          </a:p>
        </p:txBody>
      </p:sp>
    </p:spTree>
    <p:extLst>
      <p:ext uri="{BB962C8B-B14F-4D97-AF65-F5344CB8AC3E}">
        <p14:creationId xmlns="" xmlns:p14="http://schemas.microsoft.com/office/powerpoint/2010/main" val="169738620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0" y="115888"/>
            <a:ext cx="8261350" cy="1039812"/>
          </a:xfrm>
        </p:spPr>
        <p:txBody>
          <a:bodyPr/>
          <a:lstStyle/>
          <a:p>
            <a:pPr eaLnBrk="1" hangingPunct="1">
              <a:defRPr/>
            </a:pPr>
            <a:r>
              <a:rPr lang="en-US" dirty="0">
                <a:solidFill>
                  <a:schemeClr val="tx1"/>
                </a:solidFill>
                <a:latin typeface="+mj-lt"/>
                <a:ea typeface="+mj-ea"/>
                <a:cs typeface="+mj-cs"/>
              </a:rPr>
              <a:t>Alcohol</a:t>
            </a:r>
          </a:p>
        </p:txBody>
      </p:sp>
      <p:sp>
        <p:nvSpPr>
          <p:cNvPr id="15363" name="Rectangle 3"/>
          <p:cNvSpPr>
            <a:spLocks noGrp="1" noChangeArrowheads="1"/>
          </p:cNvSpPr>
          <p:nvPr>
            <p:ph type="body" idx="4294967295"/>
          </p:nvPr>
        </p:nvSpPr>
        <p:spPr>
          <a:xfrm>
            <a:off x="611560" y="1177925"/>
            <a:ext cx="7704856" cy="4525963"/>
          </a:xfrm>
        </p:spPr>
        <p:txBody>
          <a:bodyPr>
            <a:normAutofit/>
          </a:bodyPr>
          <a:lstStyle/>
          <a:p>
            <a:pPr eaLnBrk="1" hangingPunct="1"/>
            <a:r>
              <a:rPr lang="en-US" dirty="0">
                <a:solidFill>
                  <a:schemeClr val="tx1"/>
                </a:solidFill>
              </a:rPr>
              <a:t>Chronic consumption	</a:t>
            </a:r>
          </a:p>
          <a:p>
            <a:pPr lvl="1" eaLnBrk="1" hangingPunct="1"/>
            <a:r>
              <a:rPr lang="en-US" sz="2400" dirty="0">
                <a:solidFill>
                  <a:schemeClr val="tx1"/>
                </a:solidFill>
              </a:rPr>
              <a:t>Brain damage</a:t>
            </a:r>
          </a:p>
          <a:p>
            <a:pPr lvl="1" eaLnBrk="1" hangingPunct="1"/>
            <a:r>
              <a:rPr lang="en-US" sz="2400" dirty="0" err="1">
                <a:solidFill>
                  <a:schemeClr val="tx1"/>
                </a:solidFill>
              </a:rPr>
              <a:t>Korsakoff’s</a:t>
            </a:r>
            <a:r>
              <a:rPr lang="en-US" sz="2400" dirty="0">
                <a:solidFill>
                  <a:schemeClr val="tx1"/>
                </a:solidFill>
              </a:rPr>
              <a:t> syndrome</a:t>
            </a:r>
          </a:p>
          <a:p>
            <a:pPr lvl="2" eaLnBrk="1" hangingPunct="1"/>
            <a:r>
              <a:rPr lang="en-US" sz="2400" dirty="0">
                <a:solidFill>
                  <a:schemeClr val="tx1"/>
                </a:solidFill>
              </a:rPr>
              <a:t>Severe memory loss, dementia, sensory/motor dysfunction</a:t>
            </a:r>
          </a:p>
          <a:p>
            <a:pPr lvl="1" eaLnBrk="1" hangingPunct="1"/>
            <a:r>
              <a:rPr lang="en-US" sz="2400" dirty="0">
                <a:solidFill>
                  <a:schemeClr val="tx1"/>
                </a:solidFill>
              </a:rPr>
              <a:t>Causes scarring of the liver </a:t>
            </a:r>
          </a:p>
          <a:p>
            <a:pPr lvl="1" eaLnBrk="1" hangingPunct="1"/>
            <a:r>
              <a:rPr lang="en-US" sz="2400" dirty="0">
                <a:solidFill>
                  <a:schemeClr val="tx1"/>
                </a:solidFill>
              </a:rPr>
              <a:t>Erodes muscles of heart </a:t>
            </a:r>
            <a:r>
              <a:rPr lang="en-US" sz="2400" dirty="0">
                <a:solidFill>
                  <a:schemeClr val="tx1"/>
                </a:solidFill>
                <a:sym typeface="Wingdings" charset="2"/>
              </a:rPr>
              <a:t> heart attack</a:t>
            </a:r>
          </a:p>
          <a:p>
            <a:pPr lvl="1" eaLnBrk="1" hangingPunct="1"/>
            <a:r>
              <a:rPr lang="en-US" sz="2400" dirty="0">
                <a:solidFill>
                  <a:schemeClr val="tx1"/>
                </a:solidFill>
                <a:sym typeface="Wingdings" charset="2"/>
              </a:rPr>
              <a:t>Higher risk of many cancers</a:t>
            </a:r>
            <a:endParaRPr lang="en-US" sz="2400" dirty="0">
              <a:solidFill>
                <a:schemeClr val="tx1"/>
              </a:solidFill>
            </a:endParaRPr>
          </a:p>
        </p:txBody>
      </p:sp>
      <p:sp>
        <p:nvSpPr>
          <p:cNvPr id="279557" name="Slide Number Placeholder 4"/>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D1DA4E13-5574-AA4B-8319-4AD0BAB2416C}" type="slidenum">
              <a:rPr lang="en-US"/>
              <a:pPr algn="r">
                <a:spcBef>
                  <a:spcPct val="50000"/>
                </a:spcBef>
              </a:pPr>
              <a:t>84</a:t>
            </a:fld>
            <a:endParaRPr lang="en-US"/>
          </a:p>
        </p:txBody>
      </p:sp>
    </p:spTree>
    <p:extLst>
      <p:ext uri="{BB962C8B-B14F-4D97-AF65-F5344CB8AC3E}">
        <p14:creationId xmlns="" xmlns:p14="http://schemas.microsoft.com/office/powerpoint/2010/main" val="102291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fade">
                                      <p:cBhvr>
                                        <p:cTn id="7" dur="1000"/>
                                        <p:tgtEl>
                                          <p:spTgt spid="15363">
                                            <p:txEl>
                                              <p:pRg st="0" end="0"/>
                                            </p:txEl>
                                          </p:spTgt>
                                        </p:tgtEl>
                                      </p:cBhvr>
                                    </p:animEffect>
                                    <p:anim calcmode="lin" valueType="num">
                                      <p:cBhvr>
                                        <p:cTn id="8" dur="1000" fill="hold"/>
                                        <p:tgtEl>
                                          <p:spTgt spid="1536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36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5363">
                                            <p:txEl>
                                              <p:pRg st="1" end="1"/>
                                            </p:txEl>
                                          </p:spTgt>
                                        </p:tgtEl>
                                        <p:attrNameLst>
                                          <p:attrName>style.visibility</p:attrName>
                                        </p:attrNameLst>
                                      </p:cBhvr>
                                      <p:to>
                                        <p:strVal val="visible"/>
                                      </p:to>
                                    </p:set>
                                    <p:animEffect transition="in" filter="fade">
                                      <p:cBhvr>
                                        <p:cTn id="14" dur="1000"/>
                                        <p:tgtEl>
                                          <p:spTgt spid="15363">
                                            <p:txEl>
                                              <p:pRg st="1" end="1"/>
                                            </p:txEl>
                                          </p:spTgt>
                                        </p:tgtEl>
                                      </p:cBhvr>
                                    </p:animEffect>
                                    <p:anim calcmode="lin" valueType="num">
                                      <p:cBhvr>
                                        <p:cTn id="15" dur="1000" fill="hold"/>
                                        <p:tgtEl>
                                          <p:spTgt spid="1536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536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5363">
                                            <p:txEl>
                                              <p:pRg st="2" end="2"/>
                                            </p:txEl>
                                          </p:spTgt>
                                        </p:tgtEl>
                                        <p:attrNameLst>
                                          <p:attrName>style.visibility</p:attrName>
                                        </p:attrNameLst>
                                      </p:cBhvr>
                                      <p:to>
                                        <p:strVal val="visible"/>
                                      </p:to>
                                    </p:set>
                                    <p:animEffect transition="in" filter="fade">
                                      <p:cBhvr>
                                        <p:cTn id="21" dur="1000"/>
                                        <p:tgtEl>
                                          <p:spTgt spid="15363">
                                            <p:txEl>
                                              <p:pRg st="2" end="2"/>
                                            </p:txEl>
                                          </p:spTgt>
                                        </p:tgtEl>
                                      </p:cBhvr>
                                    </p:animEffect>
                                    <p:anim calcmode="lin" valueType="num">
                                      <p:cBhvr>
                                        <p:cTn id="22" dur="1000" fill="hold"/>
                                        <p:tgtEl>
                                          <p:spTgt spid="1536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5363">
                                            <p:txEl>
                                              <p:pRg st="2" end="2"/>
                                            </p:txEl>
                                          </p:spTgt>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15363">
                                            <p:txEl>
                                              <p:pRg st="3" end="3"/>
                                            </p:txEl>
                                          </p:spTgt>
                                        </p:tgtEl>
                                        <p:attrNameLst>
                                          <p:attrName>style.visibility</p:attrName>
                                        </p:attrNameLst>
                                      </p:cBhvr>
                                      <p:to>
                                        <p:strVal val="visible"/>
                                      </p:to>
                                    </p:set>
                                    <p:animEffect transition="in" filter="fade">
                                      <p:cBhvr>
                                        <p:cTn id="26" dur="1000"/>
                                        <p:tgtEl>
                                          <p:spTgt spid="15363">
                                            <p:txEl>
                                              <p:pRg st="3" end="3"/>
                                            </p:txEl>
                                          </p:spTgt>
                                        </p:tgtEl>
                                      </p:cBhvr>
                                    </p:animEffect>
                                    <p:anim calcmode="lin" valueType="num">
                                      <p:cBhvr>
                                        <p:cTn id="27" dur="1000" fill="hold"/>
                                        <p:tgtEl>
                                          <p:spTgt spid="1536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1536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15363">
                                            <p:txEl>
                                              <p:pRg st="4" end="4"/>
                                            </p:txEl>
                                          </p:spTgt>
                                        </p:tgtEl>
                                        <p:attrNameLst>
                                          <p:attrName>style.visibility</p:attrName>
                                        </p:attrNameLst>
                                      </p:cBhvr>
                                      <p:to>
                                        <p:strVal val="visible"/>
                                      </p:to>
                                    </p:set>
                                    <p:animEffect transition="in" filter="fade">
                                      <p:cBhvr>
                                        <p:cTn id="33" dur="1000"/>
                                        <p:tgtEl>
                                          <p:spTgt spid="15363">
                                            <p:txEl>
                                              <p:pRg st="4" end="4"/>
                                            </p:txEl>
                                          </p:spTgt>
                                        </p:tgtEl>
                                      </p:cBhvr>
                                    </p:animEffect>
                                    <p:anim calcmode="lin" valueType="num">
                                      <p:cBhvr>
                                        <p:cTn id="34" dur="1000" fill="hold"/>
                                        <p:tgtEl>
                                          <p:spTgt spid="1536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1536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15363">
                                            <p:txEl>
                                              <p:pRg st="5" end="5"/>
                                            </p:txEl>
                                          </p:spTgt>
                                        </p:tgtEl>
                                        <p:attrNameLst>
                                          <p:attrName>style.visibility</p:attrName>
                                        </p:attrNameLst>
                                      </p:cBhvr>
                                      <p:to>
                                        <p:strVal val="visible"/>
                                      </p:to>
                                    </p:set>
                                    <p:animEffect transition="in" filter="fade">
                                      <p:cBhvr>
                                        <p:cTn id="40" dur="1000"/>
                                        <p:tgtEl>
                                          <p:spTgt spid="15363">
                                            <p:txEl>
                                              <p:pRg st="5" end="5"/>
                                            </p:txEl>
                                          </p:spTgt>
                                        </p:tgtEl>
                                      </p:cBhvr>
                                    </p:animEffect>
                                    <p:anim calcmode="lin" valueType="num">
                                      <p:cBhvr>
                                        <p:cTn id="41" dur="1000" fill="hold"/>
                                        <p:tgtEl>
                                          <p:spTgt spid="1536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1536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15363">
                                            <p:txEl>
                                              <p:pRg st="6" end="6"/>
                                            </p:txEl>
                                          </p:spTgt>
                                        </p:tgtEl>
                                        <p:attrNameLst>
                                          <p:attrName>style.visibility</p:attrName>
                                        </p:attrNameLst>
                                      </p:cBhvr>
                                      <p:to>
                                        <p:strVal val="visible"/>
                                      </p:to>
                                    </p:set>
                                    <p:animEffect transition="in" filter="fade">
                                      <p:cBhvr>
                                        <p:cTn id="47" dur="1000"/>
                                        <p:tgtEl>
                                          <p:spTgt spid="15363">
                                            <p:txEl>
                                              <p:pRg st="6" end="6"/>
                                            </p:txEl>
                                          </p:spTgt>
                                        </p:tgtEl>
                                      </p:cBhvr>
                                    </p:animEffect>
                                    <p:anim calcmode="lin" valueType="num">
                                      <p:cBhvr>
                                        <p:cTn id="48" dur="1000" fill="hold"/>
                                        <p:tgtEl>
                                          <p:spTgt spid="1536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1536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bldLvl="2"/>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Alcohol &amp; Time Perception</a:t>
            </a:r>
          </a:p>
        </p:txBody>
      </p:sp>
      <p:sp>
        <p:nvSpPr>
          <p:cNvPr id="281603" name="Rectangle 3"/>
          <p:cNvSpPr>
            <a:spLocks noGrp="1" noChangeArrowheads="1"/>
          </p:cNvSpPr>
          <p:nvPr>
            <p:ph type="body" idx="4294967295"/>
          </p:nvPr>
        </p:nvSpPr>
        <p:spPr>
          <a:xfrm>
            <a:off x="755576" y="1557338"/>
            <a:ext cx="7632848" cy="4525962"/>
          </a:xfrm>
        </p:spPr>
        <p:txBody>
          <a:bodyPr>
            <a:normAutofit/>
          </a:bodyPr>
          <a:lstStyle/>
          <a:p>
            <a:pPr eaLnBrk="1" hangingPunct="1"/>
            <a:r>
              <a:rPr lang="en-US" dirty="0">
                <a:solidFill>
                  <a:schemeClr val="tx1"/>
                </a:solidFill>
              </a:rPr>
              <a:t>Temporal myopia</a:t>
            </a:r>
          </a:p>
          <a:p>
            <a:pPr lvl="1" eaLnBrk="1" hangingPunct="1"/>
            <a:r>
              <a:rPr lang="en-US" dirty="0">
                <a:solidFill>
                  <a:schemeClr val="tx1"/>
                </a:solidFill>
              </a:rPr>
              <a:t>Increased attention to immediate events and decreased attention to more distant </a:t>
            </a:r>
            <a:r>
              <a:rPr lang="en-US" dirty="0" smtClean="0">
                <a:solidFill>
                  <a:schemeClr val="tx1"/>
                </a:solidFill>
              </a:rPr>
              <a:t>events</a:t>
            </a:r>
            <a:endParaRPr lang="en-US" dirty="0">
              <a:solidFill>
                <a:schemeClr val="tx1"/>
              </a:solidFill>
            </a:endParaRPr>
          </a:p>
          <a:p>
            <a:pPr lvl="1" eaLnBrk="1" hangingPunct="1"/>
            <a:r>
              <a:rPr lang="en-US" dirty="0">
                <a:solidFill>
                  <a:schemeClr val="tx1"/>
                </a:solidFill>
              </a:rPr>
              <a:t>E.g. more likely to engage in risky behavior, ignoring longer-term consequences</a:t>
            </a:r>
          </a:p>
          <a:p>
            <a:pPr eaLnBrk="1" hangingPunct="1"/>
            <a:endParaRPr lang="en-US" dirty="0">
              <a:solidFill>
                <a:schemeClr val="tx1"/>
              </a:solidFill>
            </a:endParaRPr>
          </a:p>
        </p:txBody>
      </p:sp>
      <p:sp>
        <p:nvSpPr>
          <p:cNvPr id="281604"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88A825B6-54C1-404A-8E30-415ED2D17341}" type="slidenum">
              <a:rPr lang="en-US"/>
              <a:pPr algn="r">
                <a:spcBef>
                  <a:spcPct val="50000"/>
                </a:spcBef>
              </a:pPr>
              <a:t>85</a:t>
            </a:fld>
            <a:endParaRPr lang="en-US"/>
          </a:p>
        </p:txBody>
      </p:sp>
    </p:spTree>
    <p:extLst>
      <p:ext uri="{BB962C8B-B14F-4D97-AF65-F5344CB8AC3E}">
        <p14:creationId xmlns="" xmlns:p14="http://schemas.microsoft.com/office/powerpoint/2010/main" val="398267932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Drug Categories</a:t>
            </a:r>
          </a:p>
        </p:txBody>
      </p:sp>
      <p:sp>
        <p:nvSpPr>
          <p:cNvPr id="254979" name="Rectangle 3"/>
          <p:cNvSpPr>
            <a:spLocks noGrp="1" noChangeArrowheads="1"/>
          </p:cNvSpPr>
          <p:nvPr>
            <p:ph type="body" idx="4294967295"/>
          </p:nvPr>
        </p:nvSpPr>
        <p:spPr>
          <a:xfrm>
            <a:off x="827584" y="1752600"/>
            <a:ext cx="7402016" cy="4373563"/>
          </a:xfrm>
        </p:spPr>
        <p:txBody>
          <a:bodyPr>
            <a:normAutofit/>
          </a:bodyPr>
          <a:lstStyle/>
          <a:p>
            <a:pPr eaLnBrk="1" hangingPunct="1">
              <a:lnSpc>
                <a:spcPct val="90000"/>
              </a:lnSpc>
            </a:pPr>
            <a:r>
              <a:rPr lang="en-US" sz="3200" dirty="0">
                <a:solidFill>
                  <a:schemeClr val="tx1"/>
                </a:solidFill>
              </a:rPr>
              <a:t>Stimulants</a:t>
            </a:r>
          </a:p>
          <a:p>
            <a:pPr lvl="1" eaLnBrk="1" hangingPunct="1">
              <a:lnSpc>
                <a:spcPct val="90000"/>
              </a:lnSpc>
            </a:pPr>
            <a:r>
              <a:rPr lang="en-US" sz="3200" dirty="0">
                <a:solidFill>
                  <a:schemeClr val="tx1"/>
                </a:solidFill>
              </a:rPr>
              <a:t>Increase blood pressure, respiration, heart rate, alertness</a:t>
            </a:r>
          </a:p>
          <a:p>
            <a:pPr lvl="1" eaLnBrk="1" hangingPunct="1">
              <a:lnSpc>
                <a:spcPct val="90000"/>
              </a:lnSpc>
            </a:pPr>
            <a:r>
              <a:rPr lang="en-US" sz="3200" dirty="0">
                <a:solidFill>
                  <a:schemeClr val="tx1"/>
                </a:solidFill>
              </a:rPr>
              <a:t>Improve mood, produce euphoria</a:t>
            </a:r>
          </a:p>
          <a:p>
            <a:pPr lvl="1" eaLnBrk="1" hangingPunct="1">
              <a:lnSpc>
                <a:spcPct val="90000"/>
              </a:lnSpc>
            </a:pPr>
            <a:r>
              <a:rPr lang="en-US" sz="3200" dirty="0">
                <a:solidFill>
                  <a:schemeClr val="tx1"/>
                </a:solidFill>
              </a:rPr>
              <a:t>May improve concentration, attention</a:t>
            </a:r>
          </a:p>
          <a:p>
            <a:pPr lvl="1" eaLnBrk="1" hangingPunct="1">
              <a:lnSpc>
                <a:spcPct val="90000"/>
              </a:lnSpc>
            </a:pPr>
            <a:endParaRPr lang="en-US" sz="3200" dirty="0">
              <a:solidFill>
                <a:schemeClr val="tx1"/>
              </a:solidFill>
            </a:endParaRPr>
          </a:p>
          <a:p>
            <a:pPr lvl="1" eaLnBrk="1" hangingPunct="1">
              <a:lnSpc>
                <a:spcPct val="90000"/>
              </a:lnSpc>
            </a:pPr>
            <a:endParaRPr lang="en-US" sz="3200" dirty="0">
              <a:solidFill>
                <a:schemeClr val="tx1"/>
              </a:solidFill>
            </a:endParaRPr>
          </a:p>
        </p:txBody>
      </p:sp>
      <p:sp>
        <p:nvSpPr>
          <p:cNvPr id="254980"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16159C2D-2D79-5847-B43D-C93060EA7950}" type="slidenum">
              <a:rPr lang="en-US"/>
              <a:pPr algn="r">
                <a:spcBef>
                  <a:spcPct val="50000"/>
                </a:spcBef>
              </a:pPr>
              <a:t>86</a:t>
            </a:fld>
            <a:endParaRPr lang="en-US"/>
          </a:p>
        </p:txBody>
      </p:sp>
    </p:spTree>
    <p:extLst>
      <p:ext uri="{BB962C8B-B14F-4D97-AF65-F5344CB8AC3E}">
        <p14:creationId xmlns="" xmlns:p14="http://schemas.microsoft.com/office/powerpoint/2010/main" val="32212381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Tobacco</a:t>
            </a:r>
          </a:p>
        </p:txBody>
      </p:sp>
      <p:sp>
        <p:nvSpPr>
          <p:cNvPr id="41987" name="Rectangle 3"/>
          <p:cNvSpPr>
            <a:spLocks noGrp="1" noChangeArrowheads="1"/>
          </p:cNvSpPr>
          <p:nvPr>
            <p:ph type="body" idx="4294967295"/>
          </p:nvPr>
        </p:nvSpPr>
        <p:spPr>
          <a:xfrm>
            <a:off x="755576" y="1752600"/>
            <a:ext cx="7474024" cy="4373563"/>
          </a:xfrm>
        </p:spPr>
        <p:txBody>
          <a:bodyPr>
            <a:normAutofit/>
          </a:bodyPr>
          <a:lstStyle/>
          <a:p>
            <a:pPr eaLnBrk="1" hangingPunct="1"/>
            <a:r>
              <a:rPr lang="en-US" sz="2800" dirty="0">
                <a:solidFill>
                  <a:schemeClr val="tx1"/>
                </a:solidFill>
              </a:rPr>
              <a:t>Nicotine</a:t>
            </a:r>
          </a:p>
          <a:p>
            <a:pPr lvl="1" eaLnBrk="1" hangingPunct="1"/>
            <a:r>
              <a:rPr lang="en-US" sz="2800" dirty="0">
                <a:solidFill>
                  <a:schemeClr val="tx1"/>
                </a:solidFill>
              </a:rPr>
              <a:t>Note: many other</a:t>
            </a:r>
            <a:r>
              <a:rPr lang="en-US" sz="2800" dirty="0" smtClean="0">
                <a:solidFill>
                  <a:schemeClr val="tx1"/>
                </a:solidFill>
              </a:rPr>
              <a:t> toxic chemicals </a:t>
            </a:r>
            <a:r>
              <a:rPr lang="en-US" sz="2800" dirty="0">
                <a:solidFill>
                  <a:schemeClr val="tx1"/>
                </a:solidFill>
              </a:rPr>
              <a:t>are also absorbed by the lungs (carbon monoxide, formaldehyde, etc..)</a:t>
            </a:r>
          </a:p>
          <a:p>
            <a:pPr lvl="1" eaLnBrk="1" hangingPunct="1"/>
            <a:endParaRPr lang="en-US" sz="2800" dirty="0">
              <a:solidFill>
                <a:schemeClr val="tx1"/>
              </a:solidFill>
            </a:endParaRPr>
          </a:p>
          <a:p>
            <a:pPr lvl="1" eaLnBrk="1" hangingPunct="1"/>
            <a:r>
              <a:rPr lang="en-US" sz="2800" dirty="0">
                <a:solidFill>
                  <a:schemeClr val="tx1"/>
                </a:solidFill>
              </a:rPr>
              <a:t>Withdrawal symptoms</a:t>
            </a:r>
          </a:p>
          <a:p>
            <a:pPr lvl="2" eaLnBrk="1" hangingPunct="1"/>
            <a:r>
              <a:rPr lang="en-US" sz="2800" dirty="0">
                <a:solidFill>
                  <a:schemeClr val="tx1"/>
                </a:solidFill>
              </a:rPr>
              <a:t>Depression, anxiety, irritability</a:t>
            </a:r>
          </a:p>
        </p:txBody>
      </p:sp>
      <p:sp>
        <p:nvSpPr>
          <p:cNvPr id="256004"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ADF18C93-3621-FE4E-9F40-06A3ADECD6A0}" type="slidenum">
              <a:rPr lang="en-US"/>
              <a:pPr algn="r">
                <a:spcBef>
                  <a:spcPct val="50000"/>
                </a:spcBef>
              </a:pPr>
              <a:t>87</a:t>
            </a:fld>
            <a:endParaRPr lang="en-US"/>
          </a:p>
        </p:txBody>
      </p:sp>
    </p:spTree>
    <p:extLst>
      <p:ext uri="{BB962C8B-B14F-4D97-AF65-F5344CB8AC3E}">
        <p14:creationId xmlns="" xmlns:p14="http://schemas.microsoft.com/office/powerpoint/2010/main" val="220935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8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9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bldLvl="2"/>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Long-Term Effects of Tobacco</a:t>
            </a:r>
          </a:p>
        </p:txBody>
      </p:sp>
      <p:sp>
        <p:nvSpPr>
          <p:cNvPr id="11267" name="Rectangle 3"/>
          <p:cNvSpPr>
            <a:spLocks noGrp="1" noChangeArrowheads="1"/>
          </p:cNvSpPr>
          <p:nvPr>
            <p:ph type="body" idx="4294967295"/>
          </p:nvPr>
        </p:nvSpPr>
        <p:spPr>
          <a:xfrm>
            <a:off x="683568" y="1752600"/>
            <a:ext cx="7546032" cy="4373563"/>
          </a:xfrm>
        </p:spPr>
        <p:txBody>
          <a:bodyPr/>
          <a:lstStyle/>
          <a:p>
            <a:pPr eaLnBrk="1" hangingPunct="1">
              <a:lnSpc>
                <a:spcPct val="90000"/>
              </a:lnSpc>
            </a:pPr>
            <a:r>
              <a:rPr lang="en-US" sz="2800" dirty="0">
                <a:solidFill>
                  <a:schemeClr val="tx1"/>
                </a:solidFill>
              </a:rPr>
              <a:t>Risk of infections of the respiratory tract</a:t>
            </a:r>
          </a:p>
          <a:p>
            <a:pPr eaLnBrk="1" hangingPunct="1">
              <a:lnSpc>
                <a:spcPct val="90000"/>
              </a:lnSpc>
            </a:pPr>
            <a:r>
              <a:rPr lang="en-US" sz="2800" dirty="0">
                <a:solidFill>
                  <a:schemeClr val="tx1"/>
                </a:solidFill>
              </a:rPr>
              <a:t>Increased risk of cancers</a:t>
            </a:r>
          </a:p>
          <a:p>
            <a:pPr eaLnBrk="1" hangingPunct="1">
              <a:lnSpc>
                <a:spcPct val="90000"/>
              </a:lnSpc>
            </a:pPr>
            <a:r>
              <a:rPr lang="en-US" sz="2800" dirty="0">
                <a:solidFill>
                  <a:schemeClr val="tx1"/>
                </a:solidFill>
              </a:rPr>
              <a:t>Increased risk of heart </a:t>
            </a:r>
            <a:r>
              <a:rPr lang="en-US" sz="2800" dirty="0" smtClean="0">
                <a:solidFill>
                  <a:schemeClr val="tx1"/>
                </a:solidFill>
              </a:rPr>
              <a:t>attack</a:t>
            </a:r>
          </a:p>
          <a:p>
            <a:pPr eaLnBrk="1" hangingPunct="1">
              <a:lnSpc>
                <a:spcPct val="90000"/>
              </a:lnSpc>
            </a:pPr>
            <a:r>
              <a:rPr lang="en-US" sz="2800" dirty="0" smtClean="0">
                <a:solidFill>
                  <a:schemeClr val="tx1"/>
                </a:solidFill>
              </a:rPr>
              <a:t>And many, many more…</a:t>
            </a:r>
            <a:endParaRPr lang="en-US" dirty="0">
              <a:solidFill>
                <a:schemeClr val="tx1"/>
              </a:solidFill>
            </a:endParaRPr>
          </a:p>
        </p:txBody>
      </p:sp>
      <p:sp>
        <p:nvSpPr>
          <p:cNvPr id="258052"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9F48EFA3-F156-374F-98F9-F450169ADFD7}" type="slidenum">
              <a:rPr lang="en-US"/>
              <a:pPr algn="r">
                <a:spcBef>
                  <a:spcPct val="50000"/>
                </a:spcBef>
              </a:pPr>
              <a:t>88</a:t>
            </a:fld>
            <a:endParaRPr lang="en-US"/>
          </a:p>
        </p:txBody>
      </p:sp>
    </p:spTree>
    <p:extLst>
      <p:ext uri="{BB962C8B-B14F-4D97-AF65-F5344CB8AC3E}">
        <p14:creationId xmlns="" xmlns:p14="http://schemas.microsoft.com/office/powerpoint/2010/main" val="284590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Amphetamines</a:t>
            </a:r>
          </a:p>
        </p:txBody>
      </p:sp>
      <p:sp>
        <p:nvSpPr>
          <p:cNvPr id="262147" name="Rectangle 3"/>
          <p:cNvSpPr>
            <a:spLocks noGrp="1" noChangeArrowheads="1"/>
          </p:cNvSpPr>
          <p:nvPr>
            <p:ph type="body" idx="4294967295"/>
          </p:nvPr>
        </p:nvSpPr>
        <p:spPr>
          <a:xfrm>
            <a:off x="827584" y="1752600"/>
            <a:ext cx="7344816" cy="4373563"/>
          </a:xfrm>
        </p:spPr>
        <p:txBody>
          <a:bodyPr>
            <a:normAutofit fontScale="92500" lnSpcReduction="20000"/>
          </a:bodyPr>
          <a:lstStyle/>
          <a:p>
            <a:pPr eaLnBrk="1" hangingPunct="1"/>
            <a:r>
              <a:rPr lang="en-US" dirty="0">
                <a:solidFill>
                  <a:schemeClr val="tx1"/>
                </a:solidFill>
              </a:rPr>
              <a:t>Usually ingested, </a:t>
            </a:r>
            <a:r>
              <a:rPr lang="en-US" dirty="0" smtClean="0">
                <a:solidFill>
                  <a:schemeClr val="tx1"/>
                </a:solidFill>
              </a:rPr>
              <a:t>injected</a:t>
            </a:r>
          </a:p>
          <a:p>
            <a:pPr eaLnBrk="1" hangingPunct="1"/>
            <a:r>
              <a:rPr lang="en-US" dirty="0" smtClean="0">
                <a:solidFill>
                  <a:schemeClr val="tx1"/>
                </a:solidFill>
              </a:rPr>
              <a:t>Increases dopamine and norepinephrine activity.</a:t>
            </a:r>
            <a:endParaRPr lang="en-US" dirty="0">
              <a:solidFill>
                <a:schemeClr val="tx1"/>
              </a:solidFill>
            </a:endParaRPr>
          </a:p>
          <a:p>
            <a:pPr eaLnBrk="1" hangingPunct="1"/>
            <a:r>
              <a:rPr lang="en-US" dirty="0">
                <a:solidFill>
                  <a:schemeClr val="tx1"/>
                </a:solidFill>
              </a:rPr>
              <a:t>Heavy use can lead to “amphetamine psychosis” </a:t>
            </a:r>
          </a:p>
          <a:p>
            <a:pPr lvl="1" eaLnBrk="1" hangingPunct="1"/>
            <a:r>
              <a:rPr lang="en-US" dirty="0">
                <a:solidFill>
                  <a:schemeClr val="tx1"/>
                </a:solidFill>
              </a:rPr>
              <a:t>Schizophrenia-like hallucinations and delusions</a:t>
            </a:r>
          </a:p>
          <a:p>
            <a:pPr eaLnBrk="1" hangingPunct="1"/>
            <a:endParaRPr lang="en-US" dirty="0">
              <a:solidFill>
                <a:schemeClr val="tx1"/>
              </a:solidFill>
            </a:endParaRPr>
          </a:p>
          <a:p>
            <a:r>
              <a:rPr lang="en-US" dirty="0">
                <a:solidFill>
                  <a:schemeClr val="tx1"/>
                </a:solidFill>
              </a:rPr>
              <a:t>Withdrawal symptoms</a:t>
            </a:r>
          </a:p>
          <a:p>
            <a:pPr lvl="1"/>
            <a:r>
              <a:rPr lang="en-US" dirty="0">
                <a:solidFill>
                  <a:schemeClr val="tx1"/>
                </a:solidFill>
              </a:rPr>
              <a:t>Sleep for 1 or 2 days</a:t>
            </a:r>
          </a:p>
          <a:p>
            <a:pPr lvl="1"/>
            <a:r>
              <a:rPr lang="en-US" dirty="0">
                <a:solidFill>
                  <a:schemeClr val="tx1"/>
                </a:solidFill>
              </a:rPr>
              <a:t>Wake up depressed, exhausted, irritable</a:t>
            </a:r>
          </a:p>
          <a:p>
            <a:pPr lvl="1" eaLnBrk="1" hangingPunct="1"/>
            <a:endParaRPr lang="en-US" dirty="0">
              <a:solidFill>
                <a:schemeClr val="tx1"/>
              </a:solidFill>
            </a:endParaRPr>
          </a:p>
        </p:txBody>
      </p:sp>
      <p:sp>
        <p:nvSpPr>
          <p:cNvPr id="262148"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31AB7E51-1C96-A44E-A283-8B71427B6F54}" type="slidenum">
              <a:rPr lang="en-US"/>
              <a:pPr algn="r">
                <a:spcBef>
                  <a:spcPct val="50000"/>
                </a:spcBef>
              </a:pPr>
              <a:t>89</a:t>
            </a:fld>
            <a:endParaRPr lang="en-US"/>
          </a:p>
        </p:txBody>
      </p:sp>
    </p:spTree>
    <p:extLst>
      <p:ext uri="{BB962C8B-B14F-4D97-AF65-F5344CB8AC3E}">
        <p14:creationId xmlns="" xmlns:p14="http://schemas.microsoft.com/office/powerpoint/2010/main" val="301822948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defRPr/>
            </a:pPr>
            <a:r>
              <a:rPr lang="en-US" dirty="0">
                <a:solidFill>
                  <a:schemeClr val="tx1"/>
                </a:solidFill>
                <a:latin typeface="+mj-lt"/>
                <a:ea typeface="+mj-ea"/>
                <a:cs typeface="+mj-cs"/>
              </a:rPr>
              <a:t>Amphetamines</a:t>
            </a:r>
          </a:p>
        </p:txBody>
      </p:sp>
      <p:sp>
        <p:nvSpPr>
          <p:cNvPr id="34819" name="Rectangle 3"/>
          <p:cNvSpPr>
            <a:spLocks noGrp="1" noChangeArrowheads="1"/>
          </p:cNvSpPr>
          <p:nvPr>
            <p:ph sz="half" idx="1"/>
          </p:nvPr>
        </p:nvSpPr>
        <p:spPr/>
        <p:txBody>
          <a:bodyPr>
            <a:normAutofit fontScale="92500"/>
          </a:bodyPr>
          <a:lstStyle/>
          <a:p>
            <a:pPr eaLnBrk="1" hangingPunct="1"/>
            <a:r>
              <a:rPr lang="en-US" b="1" dirty="0">
                <a:solidFill>
                  <a:schemeClr val="tx1"/>
                </a:solidFill>
              </a:rPr>
              <a:t>Ecstasy (MDMA)</a:t>
            </a:r>
          </a:p>
          <a:p>
            <a:pPr lvl="1" eaLnBrk="1" hangingPunct="1"/>
            <a:r>
              <a:rPr lang="en-US" dirty="0">
                <a:solidFill>
                  <a:schemeClr val="tx1"/>
                </a:solidFill>
              </a:rPr>
              <a:t>Derivative of amphetamine</a:t>
            </a:r>
          </a:p>
          <a:p>
            <a:pPr lvl="1" eaLnBrk="1" hangingPunct="1"/>
            <a:r>
              <a:rPr lang="en-US" dirty="0">
                <a:solidFill>
                  <a:schemeClr val="tx1"/>
                </a:solidFill>
              </a:rPr>
              <a:t>Synthesized in 1914, emerged on drug scene in 1960s</a:t>
            </a:r>
          </a:p>
          <a:p>
            <a:pPr lvl="1" eaLnBrk="1" hangingPunct="1"/>
            <a:r>
              <a:rPr lang="en-US" dirty="0">
                <a:solidFill>
                  <a:schemeClr val="tx1"/>
                </a:solidFill>
              </a:rPr>
              <a:t>Originally thought to be safe drug</a:t>
            </a:r>
          </a:p>
        </p:txBody>
      </p:sp>
      <p:sp>
        <p:nvSpPr>
          <p:cNvPr id="2" name="Content Placeholder 1"/>
          <p:cNvSpPr>
            <a:spLocks noGrp="1"/>
          </p:cNvSpPr>
          <p:nvPr>
            <p:ph sz="half" idx="2"/>
          </p:nvPr>
        </p:nvSpPr>
        <p:spPr/>
        <p:txBody>
          <a:bodyPr>
            <a:normAutofit fontScale="92500"/>
          </a:bodyPr>
          <a:lstStyle/>
          <a:p>
            <a:r>
              <a:rPr lang="en-US" b="1" dirty="0">
                <a:solidFill>
                  <a:schemeClr val="tx1"/>
                </a:solidFill>
              </a:rPr>
              <a:t>Ecstasy (MDMA)</a:t>
            </a:r>
          </a:p>
          <a:p>
            <a:pPr lvl="1"/>
            <a:r>
              <a:rPr lang="en-US" dirty="0">
                <a:solidFill>
                  <a:schemeClr val="tx1"/>
                </a:solidFill>
              </a:rPr>
              <a:t>Adverse effects</a:t>
            </a:r>
          </a:p>
          <a:p>
            <a:pPr lvl="2"/>
            <a:r>
              <a:rPr lang="en-US" sz="2400" dirty="0">
                <a:solidFill>
                  <a:schemeClr val="tx1"/>
                </a:solidFill>
              </a:rPr>
              <a:t>MDMA is a neurotoxin</a:t>
            </a:r>
          </a:p>
          <a:p>
            <a:pPr lvl="3"/>
            <a:r>
              <a:rPr lang="en-US" sz="2400" dirty="0">
                <a:solidFill>
                  <a:schemeClr val="tx1"/>
                </a:solidFill>
              </a:rPr>
              <a:t>Kills/damages neurons that produce </a:t>
            </a:r>
            <a:r>
              <a:rPr lang="en-US" sz="2400" u="sng" dirty="0">
                <a:solidFill>
                  <a:schemeClr val="tx1"/>
                </a:solidFill>
              </a:rPr>
              <a:t>serotonin</a:t>
            </a:r>
          </a:p>
          <a:p>
            <a:pPr lvl="4"/>
            <a:r>
              <a:rPr lang="en-US" sz="2400" dirty="0">
                <a:solidFill>
                  <a:schemeClr val="tx1"/>
                </a:solidFill>
              </a:rPr>
              <a:t>Linked to cognitive impairment, depression, suicide, sudden death</a:t>
            </a:r>
          </a:p>
          <a:p>
            <a:endParaRPr lang="en-CA" dirty="0"/>
          </a:p>
        </p:txBody>
      </p:sp>
      <p:sp>
        <p:nvSpPr>
          <p:cNvPr id="264196"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9B5364EB-6234-4B42-BA26-000DA02E3EB0}" type="slidenum">
              <a:rPr lang="en-US"/>
              <a:pPr algn="r">
                <a:spcBef>
                  <a:spcPct val="50000"/>
                </a:spcBef>
              </a:pPr>
              <a:t>90</a:t>
            </a:fld>
            <a:endParaRPr lang="en-US"/>
          </a:p>
        </p:txBody>
      </p:sp>
    </p:spTree>
    <p:extLst>
      <p:ext uri="{BB962C8B-B14F-4D97-AF65-F5344CB8AC3E}">
        <p14:creationId xmlns="" xmlns:p14="http://schemas.microsoft.com/office/powerpoint/2010/main" val="1983105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81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81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34819">
                                            <p:txEl>
                                              <p:pRg st="0" end="0"/>
                                            </p:txEl>
                                          </p:spTgt>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34819">
                                            <p:txEl>
                                              <p:pRg st="1" end="1"/>
                                            </p:txEl>
                                          </p:spTgt>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34819">
                                            <p:txEl>
                                              <p:pRg st="2" end="2"/>
                                            </p:txEl>
                                          </p:spTgt>
                                        </p:tgtEl>
                                        <p:attrNameLst>
                                          <p:attrName>style.visibility</p:attrName>
                                        </p:attrNameLst>
                                      </p:cBhvr>
                                      <p:to>
                                        <p:strVal val="visible"/>
                                      </p:to>
                                    </p:set>
                                  </p:childTnLst>
                                </p:cTn>
                              </p:par>
                              <p:par>
                                <p:cTn id="21" presetID="1" presetClass="entr" presetSubtype="0" fill="hold" grpId="1" nodeType="withEffect">
                                  <p:stCondLst>
                                    <p:cond delay="0"/>
                                  </p:stCondLst>
                                  <p:childTnLst>
                                    <p:set>
                                      <p:cBhvr>
                                        <p:cTn id="22"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
                                            <p:txEl>
                                              <p:pRg st="3" end="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P spid="34819" grpId="1" build="p"/>
      <p:bldP spid="2"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Cocaine</a:t>
            </a:r>
          </a:p>
        </p:txBody>
      </p:sp>
      <p:sp>
        <p:nvSpPr>
          <p:cNvPr id="266243" name="Rectangle 3"/>
          <p:cNvSpPr>
            <a:spLocks noGrp="1" noChangeArrowheads="1"/>
          </p:cNvSpPr>
          <p:nvPr>
            <p:ph type="body" idx="4294967295"/>
          </p:nvPr>
        </p:nvSpPr>
        <p:spPr>
          <a:xfrm>
            <a:off x="755576" y="1773238"/>
            <a:ext cx="7416824" cy="4373562"/>
          </a:xfrm>
        </p:spPr>
        <p:txBody>
          <a:bodyPr>
            <a:normAutofit/>
          </a:bodyPr>
          <a:lstStyle/>
          <a:p>
            <a:pPr eaLnBrk="1" hangingPunct="1"/>
            <a:r>
              <a:rPr lang="en-US" sz="2800" dirty="0">
                <a:solidFill>
                  <a:schemeClr val="tx1"/>
                </a:solidFill>
              </a:rPr>
              <a:t>Coca bush</a:t>
            </a:r>
          </a:p>
          <a:p>
            <a:pPr eaLnBrk="1" hangingPunct="1"/>
            <a:r>
              <a:rPr lang="en-US" sz="2800" dirty="0" smtClean="0">
                <a:solidFill>
                  <a:schemeClr val="tx1"/>
                </a:solidFill>
              </a:rPr>
              <a:t>Was widely used as an </a:t>
            </a:r>
            <a:r>
              <a:rPr lang="en-US" sz="2800" dirty="0" err="1" smtClean="0">
                <a:solidFill>
                  <a:schemeClr val="tx1"/>
                </a:solidFill>
              </a:rPr>
              <a:t>anaestetic</a:t>
            </a:r>
            <a:r>
              <a:rPr lang="en-US" sz="2800" dirty="0" smtClean="0">
                <a:solidFill>
                  <a:schemeClr val="tx1"/>
                </a:solidFill>
              </a:rPr>
              <a:t>.</a:t>
            </a:r>
            <a:endParaRPr lang="en-US" sz="2800" dirty="0">
              <a:solidFill>
                <a:schemeClr val="tx1"/>
              </a:solidFill>
            </a:endParaRPr>
          </a:p>
          <a:p>
            <a:pPr eaLnBrk="1" hangingPunct="1"/>
            <a:r>
              <a:rPr lang="en-US" sz="2800" dirty="0">
                <a:solidFill>
                  <a:schemeClr val="tx1"/>
                </a:solidFill>
              </a:rPr>
              <a:t>Eaten, smoked, snorted or injected</a:t>
            </a:r>
          </a:p>
          <a:p>
            <a:pPr eaLnBrk="1" hangingPunct="1"/>
            <a:r>
              <a:rPr lang="en-US" sz="2800" dirty="0">
                <a:solidFill>
                  <a:schemeClr val="tx1"/>
                </a:solidFill>
              </a:rPr>
              <a:t>Free-base form (Crack) -&gt; smoked or injected </a:t>
            </a:r>
            <a:endParaRPr lang="en-US" sz="2800" dirty="0">
              <a:solidFill>
                <a:schemeClr val="tx1"/>
              </a:solidFill>
              <a:sym typeface="Wingdings" charset="2"/>
            </a:endParaRPr>
          </a:p>
          <a:p>
            <a:pPr eaLnBrk="1" hangingPunct="1"/>
            <a:r>
              <a:rPr lang="en-US" sz="2800" dirty="0">
                <a:solidFill>
                  <a:schemeClr val="tx1"/>
                </a:solidFill>
                <a:sym typeface="Wingdings" charset="2"/>
              </a:rPr>
              <a:t>Effects:</a:t>
            </a:r>
          </a:p>
          <a:p>
            <a:pPr lvl="1" eaLnBrk="1" hangingPunct="1"/>
            <a:r>
              <a:rPr lang="en-US" sz="2400" dirty="0">
                <a:solidFill>
                  <a:schemeClr val="tx1"/>
                </a:solidFill>
              </a:rPr>
              <a:t>Well-being, self-confidence, alertness, energy, strength, socially outgoing, fidgety, talkativeness</a:t>
            </a:r>
          </a:p>
          <a:p>
            <a:pPr lvl="1" eaLnBrk="1" hangingPunct="1"/>
            <a:endParaRPr lang="en-US" dirty="0">
              <a:solidFill>
                <a:schemeClr val="tx1"/>
              </a:solidFill>
            </a:endParaRPr>
          </a:p>
        </p:txBody>
      </p:sp>
      <p:sp>
        <p:nvSpPr>
          <p:cNvPr id="266244"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3D9BE6B2-DE9A-6547-A99E-FFB193A26CC9}" type="slidenum">
              <a:rPr lang="en-US"/>
              <a:pPr algn="r">
                <a:spcBef>
                  <a:spcPct val="50000"/>
                </a:spcBef>
              </a:pPr>
              <a:t>91</a:t>
            </a:fld>
            <a:endParaRPr lang="en-US"/>
          </a:p>
        </p:txBody>
      </p:sp>
    </p:spTree>
    <p:extLst>
      <p:ext uri="{BB962C8B-B14F-4D97-AF65-F5344CB8AC3E}">
        <p14:creationId xmlns="" xmlns:p14="http://schemas.microsoft.com/office/powerpoint/2010/main" val="27411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62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624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6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3"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0" y="407988"/>
            <a:ext cx="8261350" cy="1039812"/>
          </a:xfrm>
        </p:spPr>
        <p:txBody>
          <a:bodyPr/>
          <a:lstStyle/>
          <a:p>
            <a:pPr eaLnBrk="1" hangingPunct="1">
              <a:defRPr/>
            </a:pPr>
            <a:r>
              <a:rPr lang="en-US" dirty="0">
                <a:solidFill>
                  <a:schemeClr val="tx1"/>
                </a:solidFill>
                <a:latin typeface="+mj-lt"/>
                <a:ea typeface="+mj-ea"/>
                <a:cs typeface="+mj-cs"/>
              </a:rPr>
              <a:t>Cocaine</a:t>
            </a:r>
          </a:p>
        </p:txBody>
      </p:sp>
      <p:sp>
        <p:nvSpPr>
          <p:cNvPr id="23555" name="Rectangle 3"/>
          <p:cNvSpPr>
            <a:spLocks noGrp="1" noChangeArrowheads="1"/>
          </p:cNvSpPr>
          <p:nvPr>
            <p:ph type="body" idx="4294967295"/>
          </p:nvPr>
        </p:nvSpPr>
        <p:spPr>
          <a:xfrm>
            <a:off x="827584" y="1484784"/>
            <a:ext cx="7402016" cy="4373563"/>
          </a:xfrm>
        </p:spPr>
        <p:txBody>
          <a:bodyPr>
            <a:noAutofit/>
          </a:bodyPr>
          <a:lstStyle/>
          <a:p>
            <a:pPr eaLnBrk="1" hangingPunct="1"/>
            <a:r>
              <a:rPr lang="en-US" sz="2800" dirty="0">
                <a:solidFill>
                  <a:schemeClr val="tx1"/>
                </a:solidFill>
              </a:rPr>
              <a:t>Often consumed in binges</a:t>
            </a:r>
          </a:p>
          <a:p>
            <a:pPr lvl="1" eaLnBrk="1" hangingPunct="1"/>
            <a:r>
              <a:rPr lang="en-US" dirty="0">
                <a:solidFill>
                  <a:schemeClr val="tx1"/>
                </a:solidFill>
              </a:rPr>
              <a:t>Binge ends when the drug is gone, or the toxic effects become serious</a:t>
            </a:r>
          </a:p>
          <a:p>
            <a:pPr lvl="2" eaLnBrk="1" hangingPunct="1"/>
            <a:r>
              <a:rPr lang="en-US" sz="2800" dirty="0">
                <a:solidFill>
                  <a:schemeClr val="tx1"/>
                </a:solidFill>
              </a:rPr>
              <a:t>Risk of seizures, loss of consciousness, stroke, lung failure</a:t>
            </a:r>
          </a:p>
          <a:p>
            <a:pPr lvl="2" eaLnBrk="1" hangingPunct="1"/>
            <a:r>
              <a:rPr lang="en-US" sz="2800" dirty="0">
                <a:solidFill>
                  <a:schemeClr val="tx1"/>
                </a:solidFill>
              </a:rPr>
              <a:t>Cocaine psychosis</a:t>
            </a:r>
          </a:p>
          <a:p>
            <a:pPr lvl="3" eaLnBrk="1" hangingPunct="1"/>
            <a:r>
              <a:rPr lang="en-US" sz="2800" dirty="0">
                <a:solidFill>
                  <a:schemeClr val="tx1"/>
                </a:solidFill>
              </a:rPr>
              <a:t>Sleeplessness, tremors, nausea, psychotic </a:t>
            </a:r>
            <a:r>
              <a:rPr lang="en-US" sz="2800" dirty="0" smtClean="0">
                <a:solidFill>
                  <a:schemeClr val="tx1"/>
                </a:solidFill>
              </a:rPr>
              <a:t>behavior</a:t>
            </a:r>
            <a:endParaRPr lang="en-US" sz="2800" dirty="0">
              <a:solidFill>
                <a:schemeClr val="tx1"/>
              </a:solidFill>
            </a:endParaRPr>
          </a:p>
          <a:p>
            <a:pPr lvl="1" eaLnBrk="1" hangingPunct="1"/>
            <a:r>
              <a:rPr lang="en-US" dirty="0">
                <a:solidFill>
                  <a:schemeClr val="tx1"/>
                </a:solidFill>
              </a:rPr>
              <a:t>Major withdrawal effects are lethargy and depression</a:t>
            </a:r>
          </a:p>
        </p:txBody>
      </p:sp>
      <p:sp>
        <p:nvSpPr>
          <p:cNvPr id="268292"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a:prstTxWarp prst="textNoShape">
              <a:avLst/>
            </a:prstTxWarp>
          </a:bodyPr>
          <a:lstStyle/>
          <a:p>
            <a:pPr algn="r">
              <a:spcBef>
                <a:spcPct val="50000"/>
              </a:spcBef>
            </a:pPr>
            <a:fld id="{7AFBFC20-5B0C-9F43-AF41-D385A58D3064}" type="slidenum">
              <a:rPr lang="en-US"/>
              <a:pPr algn="r">
                <a:spcBef>
                  <a:spcPct val="50000"/>
                </a:spcBef>
              </a:pPr>
              <a:t>92</a:t>
            </a:fld>
            <a:endParaRPr lang="en-US"/>
          </a:p>
        </p:txBody>
      </p:sp>
    </p:spTree>
    <p:extLst>
      <p:ext uri="{BB962C8B-B14F-4D97-AF65-F5344CB8AC3E}">
        <p14:creationId xmlns="" xmlns:p14="http://schemas.microsoft.com/office/powerpoint/2010/main" val="1604509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3555">
                                            <p:txEl>
                                              <p:pRg st="2" end="2"/>
                                            </p:txEl>
                                          </p:spTgt>
                                        </p:tgtEl>
                                        <p:attrNameLst>
                                          <p:attrName>style.visibility</p:attrName>
                                        </p:attrNameLst>
                                      </p:cBhvr>
                                      <p:to>
                                        <p:strVal val="visible"/>
                                      </p:to>
                                    </p:set>
                                    <p:animEffect transition="in" filter="fade">
                                      <p:cBhvr>
                                        <p:cTn id="7" dur="1000"/>
                                        <p:tgtEl>
                                          <p:spTgt spid="23555">
                                            <p:txEl>
                                              <p:pRg st="2" end="2"/>
                                            </p:txEl>
                                          </p:spTgt>
                                        </p:tgtEl>
                                      </p:cBhvr>
                                    </p:animEffect>
                                    <p:anim calcmode="lin" valueType="num">
                                      <p:cBhvr>
                                        <p:cTn id="8" dur="10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35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3555">
                                            <p:txEl>
                                              <p:pRg st="3" end="3"/>
                                            </p:txEl>
                                          </p:spTgt>
                                        </p:tgtEl>
                                        <p:attrNameLst>
                                          <p:attrName>style.visibility</p:attrName>
                                        </p:attrNameLst>
                                      </p:cBhvr>
                                      <p:to>
                                        <p:strVal val="visible"/>
                                      </p:to>
                                    </p:set>
                                    <p:animEffect transition="in" filter="fade">
                                      <p:cBhvr>
                                        <p:cTn id="14" dur="1000"/>
                                        <p:tgtEl>
                                          <p:spTgt spid="23555">
                                            <p:txEl>
                                              <p:pRg st="3" end="3"/>
                                            </p:txEl>
                                          </p:spTgt>
                                        </p:tgtEl>
                                      </p:cBhvr>
                                    </p:animEffect>
                                    <p:anim calcmode="lin" valueType="num">
                                      <p:cBhvr>
                                        <p:cTn id="15" dur="1000" fill="hold"/>
                                        <p:tgtEl>
                                          <p:spTgt spid="23555">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3555">
                                            <p:txEl>
                                              <p:pRg st="3" end="3"/>
                                            </p:txEl>
                                          </p:spTgt>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23555">
                                            <p:txEl>
                                              <p:pRg st="4" end="4"/>
                                            </p:txEl>
                                          </p:spTgt>
                                        </p:tgtEl>
                                        <p:attrNameLst>
                                          <p:attrName>style.visibility</p:attrName>
                                        </p:attrNameLst>
                                      </p:cBhvr>
                                      <p:to>
                                        <p:strVal val="visible"/>
                                      </p:to>
                                    </p:set>
                                    <p:animEffect transition="in" filter="fade">
                                      <p:cBhvr>
                                        <p:cTn id="19" dur="1000"/>
                                        <p:tgtEl>
                                          <p:spTgt spid="23555">
                                            <p:txEl>
                                              <p:pRg st="4" end="4"/>
                                            </p:txEl>
                                          </p:spTgt>
                                        </p:tgtEl>
                                      </p:cBhvr>
                                    </p:animEffect>
                                    <p:anim calcmode="lin" valueType="num">
                                      <p:cBhvr>
                                        <p:cTn id="20" dur="1000" fill="hold"/>
                                        <p:tgtEl>
                                          <p:spTgt spid="23555">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2355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23555">
                                            <p:txEl>
                                              <p:pRg st="5" end="5"/>
                                            </p:txEl>
                                          </p:spTgt>
                                        </p:tgtEl>
                                        <p:attrNameLst>
                                          <p:attrName>style.visibility</p:attrName>
                                        </p:attrNameLst>
                                      </p:cBhvr>
                                      <p:to>
                                        <p:strVal val="visible"/>
                                      </p:to>
                                    </p:set>
                                    <p:animEffect transition="in" filter="fade">
                                      <p:cBhvr>
                                        <p:cTn id="26" dur="1000"/>
                                        <p:tgtEl>
                                          <p:spTgt spid="23555">
                                            <p:txEl>
                                              <p:pRg st="5" end="5"/>
                                            </p:txEl>
                                          </p:spTgt>
                                        </p:tgtEl>
                                      </p:cBhvr>
                                    </p:animEffect>
                                    <p:anim calcmode="lin" valueType="num">
                                      <p:cBhvr>
                                        <p:cTn id="27" dur="1000" fill="hold"/>
                                        <p:tgtEl>
                                          <p:spTgt spid="23555">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2355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a:t>
            </a:r>
            <a:r>
              <a:rPr lang="en-CA" dirty="0" smtClean="0"/>
              <a:t>piates</a:t>
            </a:r>
            <a:endParaRPr lang="en-CA" dirty="0"/>
          </a:p>
        </p:txBody>
      </p:sp>
      <p:sp>
        <p:nvSpPr>
          <p:cNvPr id="3" name="Content Placeholder 2"/>
          <p:cNvSpPr>
            <a:spLocks noGrp="1"/>
          </p:cNvSpPr>
          <p:nvPr>
            <p:ph idx="1"/>
          </p:nvPr>
        </p:nvSpPr>
        <p:spPr/>
        <p:txBody>
          <a:bodyPr>
            <a:normAutofit/>
          </a:bodyPr>
          <a:lstStyle/>
          <a:p>
            <a:r>
              <a:rPr lang="en-CA" sz="2800" dirty="0" smtClean="0"/>
              <a:t>Opium is a product of the opium poppy.</a:t>
            </a:r>
          </a:p>
          <a:p>
            <a:r>
              <a:rPr lang="en-CA" sz="2800" dirty="0" smtClean="0"/>
              <a:t>Drugs derived from opium – called Opiates.</a:t>
            </a:r>
          </a:p>
          <a:p>
            <a:r>
              <a:rPr lang="en-CA" sz="2800" dirty="0" smtClean="0"/>
              <a:t>For example:</a:t>
            </a:r>
          </a:p>
          <a:p>
            <a:pPr lvl="1"/>
            <a:r>
              <a:rPr lang="en-CA" sz="2400" dirty="0" smtClean="0"/>
              <a:t>Morphine, codeine, and heroin.</a:t>
            </a:r>
          </a:p>
          <a:p>
            <a:r>
              <a:rPr lang="en-CA" sz="2800" dirty="0" smtClean="0"/>
              <a:t>Two major effects:</a:t>
            </a:r>
          </a:p>
          <a:p>
            <a:pPr lvl="1"/>
            <a:r>
              <a:rPr lang="en-CA" sz="2400" dirty="0" smtClean="0"/>
              <a:t>pain relief</a:t>
            </a:r>
          </a:p>
          <a:p>
            <a:pPr lvl="1"/>
            <a:r>
              <a:rPr lang="en-CA" sz="2400" dirty="0" smtClean="0"/>
              <a:t>mood changes (intense euphoria)</a:t>
            </a:r>
          </a:p>
        </p:txBody>
      </p:sp>
    </p:spTree>
    <p:extLst>
      <p:ext uri="{BB962C8B-B14F-4D97-AF65-F5344CB8AC3E}">
        <p14:creationId xmlns="" xmlns:p14="http://schemas.microsoft.com/office/powerpoint/2010/main" val="410431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a:t>
            </a:r>
            <a:r>
              <a:rPr lang="en-CA" dirty="0" smtClean="0"/>
              <a:t>piates</a:t>
            </a:r>
            <a:endParaRPr lang="en-CA" dirty="0"/>
          </a:p>
        </p:txBody>
      </p:sp>
      <p:sp>
        <p:nvSpPr>
          <p:cNvPr id="3" name="Content Placeholder 2"/>
          <p:cNvSpPr>
            <a:spLocks noGrp="1"/>
          </p:cNvSpPr>
          <p:nvPr>
            <p:ph idx="1"/>
          </p:nvPr>
        </p:nvSpPr>
        <p:spPr>
          <a:xfrm>
            <a:off x="457200" y="1752600"/>
            <a:ext cx="7859216" cy="4373563"/>
          </a:xfrm>
        </p:spPr>
        <p:txBody>
          <a:bodyPr>
            <a:normAutofit/>
          </a:bodyPr>
          <a:lstStyle/>
          <a:p>
            <a:r>
              <a:rPr lang="en-CA" dirty="0" smtClean="0"/>
              <a:t>Oxycodone (also known as </a:t>
            </a:r>
            <a:r>
              <a:rPr lang="en-CA" dirty="0" err="1" smtClean="0"/>
              <a:t>Ocycontin</a:t>
            </a:r>
            <a:r>
              <a:rPr lang="en-CA" dirty="0"/>
              <a:t> </a:t>
            </a:r>
            <a:r>
              <a:rPr lang="en-CA" dirty="0" smtClean="0"/>
              <a:t>and Percocet)</a:t>
            </a:r>
          </a:p>
          <a:p>
            <a:r>
              <a:rPr lang="en-CA" dirty="0" smtClean="0"/>
              <a:t>Powerful painkillers that have intense mood-altering effects. </a:t>
            </a:r>
          </a:p>
          <a:p>
            <a:r>
              <a:rPr lang="en-CA" dirty="0" smtClean="0"/>
              <a:t>Increase dopamine activity.</a:t>
            </a:r>
          </a:p>
          <a:p>
            <a:r>
              <a:rPr lang="en-CA" dirty="0" smtClean="0"/>
              <a:t>Bayer use to market heroin as a cough suppressant.</a:t>
            </a:r>
            <a:endParaRPr lang="en-CA" dirty="0"/>
          </a:p>
        </p:txBody>
      </p:sp>
    </p:spTree>
    <p:extLst>
      <p:ext uri="{BB962C8B-B14F-4D97-AF65-F5344CB8AC3E}">
        <p14:creationId xmlns="" xmlns:p14="http://schemas.microsoft.com/office/powerpoint/2010/main" val="277210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a:t>
            </a:r>
            <a:r>
              <a:rPr lang="en-CA" dirty="0" smtClean="0"/>
              <a:t>allucinogens</a:t>
            </a:r>
            <a:endParaRPr lang="en-CA" dirty="0"/>
          </a:p>
        </p:txBody>
      </p:sp>
      <p:sp>
        <p:nvSpPr>
          <p:cNvPr id="3" name="Content Placeholder 2"/>
          <p:cNvSpPr>
            <a:spLocks noGrp="1"/>
          </p:cNvSpPr>
          <p:nvPr>
            <p:ph idx="1"/>
          </p:nvPr>
        </p:nvSpPr>
        <p:spPr/>
        <p:txBody>
          <a:bodyPr>
            <a:normAutofit/>
          </a:bodyPr>
          <a:lstStyle/>
          <a:p>
            <a:r>
              <a:rPr lang="en-CA" dirty="0" smtClean="0">
                <a:solidFill>
                  <a:schemeClr val="tx1"/>
                </a:solidFill>
              </a:rPr>
              <a:t>Powerful mind-altering drugs that produce hallucinations.</a:t>
            </a:r>
          </a:p>
          <a:p>
            <a:r>
              <a:rPr lang="en-CA" dirty="0" smtClean="0">
                <a:solidFill>
                  <a:schemeClr val="tx1"/>
                </a:solidFill>
              </a:rPr>
              <a:t>Some are from natural sources – Mescaline (peyote)</a:t>
            </a:r>
          </a:p>
          <a:p>
            <a:r>
              <a:rPr lang="en-CA" dirty="0" smtClean="0">
                <a:solidFill>
                  <a:schemeClr val="tx1"/>
                </a:solidFill>
              </a:rPr>
              <a:t>Some are synthetic – LSD and phencyclidine (angel dust).</a:t>
            </a:r>
          </a:p>
        </p:txBody>
      </p:sp>
    </p:spTree>
    <p:extLst>
      <p:ext uri="{BB962C8B-B14F-4D97-AF65-F5344CB8AC3E}">
        <p14:creationId xmlns="" xmlns:p14="http://schemas.microsoft.com/office/powerpoint/2010/main" val="93969260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CA" dirty="0" smtClean="0"/>
              <a:t>Chapter 7- LEARNING</a:t>
            </a:r>
            <a:endParaRPr lang="en-CA" dirty="0"/>
          </a:p>
        </p:txBody>
      </p:sp>
      <p:sp>
        <p:nvSpPr>
          <p:cNvPr id="5" name="Subtitle 4"/>
          <p:cNvSpPr>
            <a:spLocks noGrp="1"/>
          </p:cNvSpPr>
          <p:nvPr>
            <p:ph type="subTitle" idx="1"/>
          </p:nvPr>
        </p:nvSpPr>
        <p:spPr/>
        <p:txBody>
          <a:bodyPr/>
          <a:lstStyle/>
          <a:p>
            <a:endParaRPr lang="en-CA"/>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pPr eaLnBrk="1" hangingPunct="1"/>
            <a:r>
              <a:rPr lang="en-US" b="0" dirty="0">
                <a:effectLst/>
                <a:latin typeface="Arial" charset="0"/>
              </a:rPr>
              <a:t>Adapting to the Environment</a:t>
            </a:r>
          </a:p>
        </p:txBody>
      </p:sp>
      <p:sp>
        <p:nvSpPr>
          <p:cNvPr id="5123" name="Rectangle 3"/>
          <p:cNvSpPr>
            <a:spLocks noGrp="1" noChangeArrowheads="1"/>
          </p:cNvSpPr>
          <p:nvPr>
            <p:ph idx="1"/>
          </p:nvPr>
        </p:nvSpPr>
        <p:spPr>
          <a:xfrm>
            <a:off x="685800" y="1412776"/>
            <a:ext cx="7414592" cy="5216624"/>
          </a:xfrm>
        </p:spPr>
        <p:txBody>
          <a:bodyPr>
            <a:normAutofit/>
          </a:bodyPr>
          <a:lstStyle/>
          <a:p>
            <a:pPr eaLnBrk="1" hangingPunct="1">
              <a:lnSpc>
                <a:spcPct val="90000"/>
              </a:lnSpc>
            </a:pPr>
            <a:r>
              <a:rPr lang="en-US" dirty="0">
                <a:latin typeface="Arial" charset="0"/>
              </a:rPr>
              <a:t>What is learning? </a:t>
            </a:r>
          </a:p>
          <a:p>
            <a:pPr lvl="1" eaLnBrk="1" hangingPunct="1">
              <a:lnSpc>
                <a:spcPct val="90000"/>
              </a:lnSpc>
            </a:pPr>
            <a:r>
              <a:rPr lang="en-US" dirty="0">
                <a:latin typeface="Arial" charset="0"/>
              </a:rPr>
              <a:t>Process by which experience produces a relatively enduring change in behaviour or capabilities (knowing how</a:t>
            </a:r>
            <a:r>
              <a:rPr lang="en-US" dirty="0" smtClean="0">
                <a:latin typeface="Arial" charset="0"/>
              </a:rPr>
              <a:t>)</a:t>
            </a:r>
            <a:endParaRPr lang="en-US" dirty="0">
              <a:latin typeface="Arial" charset="0"/>
            </a:endParaRPr>
          </a:p>
          <a:p>
            <a:pPr eaLnBrk="1" hangingPunct="1">
              <a:lnSpc>
                <a:spcPct val="90000"/>
              </a:lnSpc>
            </a:pPr>
            <a:r>
              <a:rPr lang="en-US" dirty="0">
                <a:latin typeface="Arial" charset="0"/>
              </a:rPr>
              <a:t>Distinguish between </a:t>
            </a:r>
          </a:p>
          <a:p>
            <a:pPr lvl="1" eaLnBrk="1" hangingPunct="1">
              <a:lnSpc>
                <a:spcPct val="90000"/>
              </a:lnSpc>
            </a:pPr>
            <a:r>
              <a:rPr lang="en-US" dirty="0">
                <a:latin typeface="Arial" charset="0"/>
              </a:rPr>
              <a:t>‘Knowing how’ or learning and ‘doing’ or </a:t>
            </a:r>
            <a:r>
              <a:rPr lang="en-US" dirty="0" smtClean="0">
                <a:latin typeface="Arial" charset="0"/>
              </a:rPr>
              <a:t>performance</a:t>
            </a:r>
          </a:p>
          <a:p>
            <a:pPr lvl="1" eaLnBrk="1" hangingPunct="1">
              <a:lnSpc>
                <a:spcPct val="90000"/>
              </a:lnSpc>
            </a:pPr>
            <a:r>
              <a:rPr lang="en-US" dirty="0" smtClean="0">
                <a:latin typeface="Arial" charset="0"/>
              </a:rPr>
              <a:t>Experience may provide knowledge but in science we must measure the actual performance.</a:t>
            </a:r>
            <a:endParaRPr lang="en-US" dirty="0">
              <a:latin typeface="Arial" charset="0"/>
            </a:endParaRPr>
          </a:p>
        </p:txBody>
      </p:sp>
    </p:spTree>
    <p:extLst>
      <p:ext uri="{BB962C8B-B14F-4D97-AF65-F5344CB8AC3E}">
        <p14:creationId xmlns:p14="http://schemas.microsoft.com/office/powerpoint/2010/main" xmlns="" val="305407599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3">
                                            <p:txEl>
                                              <p:pRg st="1" end="1"/>
                                            </p:txEl>
                                          </p:spTgt>
                                        </p:tgtEl>
                                        <p:attrNameLst>
                                          <p:attrName>style.visibility</p:attrName>
                                        </p:attrNameLst>
                                      </p:cBhvr>
                                      <p:to>
                                        <p:strVal val="visible"/>
                                      </p:to>
                                    </p:set>
                                    <p:animEffect transition="in" filter="fade">
                                      <p:cBhvr>
                                        <p:cTn id="10" dur="500"/>
                                        <p:tgtEl>
                                          <p:spTgt spid="512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animEffect transition="in" filter="fade">
                                      <p:cBhvr>
                                        <p:cTn id="15" dur="500"/>
                                        <p:tgtEl>
                                          <p:spTgt spid="512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123">
                                            <p:txEl>
                                              <p:pRg st="3" end="3"/>
                                            </p:txEl>
                                          </p:spTgt>
                                        </p:tgtEl>
                                        <p:attrNameLst>
                                          <p:attrName>style.visibility</p:attrName>
                                        </p:attrNameLst>
                                      </p:cBhvr>
                                      <p:to>
                                        <p:strVal val="visible"/>
                                      </p:to>
                                    </p:set>
                                    <p:animEffect transition="in" filter="fade">
                                      <p:cBhvr>
                                        <p:cTn id="18" dur="500"/>
                                        <p:tgtEl>
                                          <p:spTgt spid="512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123">
                                            <p:txEl>
                                              <p:pRg st="4" end="4"/>
                                            </p:txEl>
                                          </p:spTgt>
                                        </p:tgtEl>
                                        <p:attrNameLst>
                                          <p:attrName>style.visibility</p:attrName>
                                        </p:attrNameLst>
                                      </p:cBhvr>
                                      <p:to>
                                        <p:strVal val="visible"/>
                                      </p:to>
                                    </p:set>
                                    <p:animEffect transition="in" filter="fade">
                                      <p:cBhvr>
                                        <p:cTn id="21" dur="500"/>
                                        <p:tgtEl>
                                          <p:spTgt spid="5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b="0" dirty="0" smtClean="0">
                <a:effectLst/>
                <a:latin typeface="Arial" charset="0"/>
              </a:rPr>
              <a:t>The Study of Learning</a:t>
            </a:r>
          </a:p>
        </p:txBody>
      </p:sp>
      <p:sp>
        <p:nvSpPr>
          <p:cNvPr id="6147" name="Rectangle 3"/>
          <p:cNvSpPr>
            <a:spLocks noGrp="1" noChangeArrowheads="1"/>
          </p:cNvSpPr>
          <p:nvPr>
            <p:ph idx="1"/>
          </p:nvPr>
        </p:nvSpPr>
        <p:spPr/>
        <p:txBody>
          <a:bodyPr>
            <a:normAutofit/>
          </a:bodyPr>
          <a:lstStyle/>
          <a:p>
            <a:pPr eaLnBrk="1" hangingPunct="1"/>
            <a:r>
              <a:rPr lang="en-US" sz="2800" i="1" dirty="0" err="1" smtClean="0">
                <a:latin typeface="Arial" charset="0"/>
              </a:rPr>
              <a:t>Behaviourism</a:t>
            </a:r>
            <a:endParaRPr lang="en-US" sz="2800" dirty="0" smtClean="0">
              <a:latin typeface="Arial" charset="0"/>
            </a:endParaRPr>
          </a:p>
          <a:p>
            <a:pPr lvl="1" eaLnBrk="1" hangingPunct="1"/>
            <a:r>
              <a:rPr lang="en-US" sz="2800" dirty="0" smtClean="0">
                <a:latin typeface="Arial" charset="0"/>
              </a:rPr>
              <a:t>Focused on how organisms learn</a:t>
            </a:r>
          </a:p>
          <a:p>
            <a:pPr lvl="1" eaLnBrk="1" hangingPunct="1"/>
            <a:r>
              <a:rPr lang="en-US" sz="2800" dirty="0" smtClean="0">
                <a:latin typeface="Arial" charset="0"/>
              </a:rPr>
              <a:t>Examined </a:t>
            </a:r>
            <a:r>
              <a:rPr lang="en-US" sz="2800" i="1" dirty="0" smtClean="0">
                <a:latin typeface="Arial" charset="0"/>
              </a:rPr>
              <a:t>processes</a:t>
            </a:r>
            <a:r>
              <a:rPr lang="en-US" sz="2800" dirty="0" smtClean="0">
                <a:latin typeface="Arial" charset="0"/>
              </a:rPr>
              <a:t> by which experience influences </a:t>
            </a:r>
            <a:r>
              <a:rPr lang="en-US" sz="2800" dirty="0" err="1" smtClean="0">
                <a:latin typeface="Arial" charset="0"/>
              </a:rPr>
              <a:t>behaviour</a:t>
            </a:r>
            <a:endParaRPr lang="en-US" sz="2800" dirty="0" smtClean="0">
              <a:latin typeface="Arial" charset="0"/>
            </a:endParaRPr>
          </a:p>
          <a:p>
            <a:pPr lvl="1" eaLnBrk="1" hangingPunct="1"/>
            <a:r>
              <a:rPr lang="en-US" sz="2800" dirty="0">
                <a:latin typeface="Arial" charset="0"/>
              </a:rPr>
              <a:t>L</a:t>
            </a:r>
            <a:r>
              <a:rPr lang="en-US" sz="2800" dirty="0" smtClean="0">
                <a:latin typeface="Arial" charset="0"/>
              </a:rPr>
              <a:t>aws of learning applied to virtually all organisms</a:t>
            </a:r>
          </a:p>
        </p:txBody>
      </p:sp>
    </p:spTree>
    <p:extLst>
      <p:ext uri="{BB962C8B-B14F-4D97-AF65-F5344CB8AC3E}">
        <p14:creationId xmlns:p14="http://schemas.microsoft.com/office/powerpoint/2010/main" xmlns="" val="190819127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b="0" dirty="0" smtClean="0">
                <a:effectLst/>
                <a:latin typeface="Arial" charset="0"/>
              </a:rPr>
              <a:t>Oh Behave!</a:t>
            </a:r>
          </a:p>
        </p:txBody>
      </p:sp>
      <p:sp>
        <p:nvSpPr>
          <p:cNvPr id="7171" name="Rectangle 3"/>
          <p:cNvSpPr>
            <a:spLocks noGrp="1" noChangeArrowheads="1"/>
          </p:cNvSpPr>
          <p:nvPr>
            <p:ph idx="1"/>
          </p:nvPr>
        </p:nvSpPr>
        <p:spPr/>
        <p:txBody>
          <a:bodyPr>
            <a:normAutofit/>
          </a:bodyPr>
          <a:lstStyle/>
          <a:p>
            <a:pPr eaLnBrk="1" hangingPunct="1"/>
            <a:r>
              <a:rPr lang="en-US" sz="2800" i="1" dirty="0" err="1" smtClean="0">
                <a:latin typeface="Arial" charset="0"/>
              </a:rPr>
              <a:t>Behaviourism</a:t>
            </a:r>
            <a:r>
              <a:rPr lang="en-US" sz="2800" i="1" dirty="0" smtClean="0">
                <a:latin typeface="Arial" charset="0"/>
              </a:rPr>
              <a:t> cont.</a:t>
            </a:r>
            <a:endParaRPr lang="en-US" sz="2800" dirty="0" smtClean="0">
              <a:latin typeface="Arial" charset="0"/>
            </a:endParaRPr>
          </a:p>
          <a:p>
            <a:pPr lvl="1" eaLnBrk="1" hangingPunct="1"/>
            <a:r>
              <a:rPr lang="en-US" sz="2800" dirty="0" smtClean="0">
                <a:latin typeface="Arial" charset="0"/>
              </a:rPr>
              <a:t>Treated organism as </a:t>
            </a:r>
            <a:r>
              <a:rPr lang="en-US" sz="2800" i="1" dirty="0" smtClean="0">
                <a:latin typeface="Arial" charset="0"/>
              </a:rPr>
              <a:t>tabula rasa</a:t>
            </a:r>
            <a:endParaRPr lang="en-US" sz="2800" dirty="0" smtClean="0">
              <a:latin typeface="Arial" charset="0"/>
            </a:endParaRPr>
          </a:p>
          <a:p>
            <a:pPr lvl="1" eaLnBrk="1" hangingPunct="1"/>
            <a:r>
              <a:rPr lang="en-US" sz="2800" dirty="0" smtClean="0">
                <a:latin typeface="Arial" charset="0"/>
              </a:rPr>
              <a:t>Explained learning solely in terms of directly observable events</a:t>
            </a:r>
          </a:p>
          <a:p>
            <a:pPr lvl="1" eaLnBrk="1" hangingPunct="1"/>
            <a:r>
              <a:rPr lang="en-US" sz="2800" dirty="0" smtClean="0">
                <a:latin typeface="Arial" charset="0"/>
              </a:rPr>
              <a:t>Avoided unobservable ‘mental states’</a:t>
            </a:r>
          </a:p>
        </p:txBody>
      </p:sp>
    </p:spTree>
    <p:extLst>
      <p:ext uri="{BB962C8B-B14F-4D97-AF65-F5344CB8AC3E}">
        <p14:creationId xmlns:p14="http://schemas.microsoft.com/office/powerpoint/2010/main" xmlns="" val="56227013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333292" y="692696"/>
            <a:ext cx="6512511" cy="1143000"/>
          </a:xfrm>
        </p:spPr>
        <p:txBody>
          <a:bodyPr>
            <a:normAutofit fontScale="90000"/>
          </a:bodyPr>
          <a:lstStyle/>
          <a:p>
            <a:pPr eaLnBrk="1" hangingPunct="1"/>
            <a:r>
              <a:rPr lang="en-US" dirty="0">
                <a:effectLst/>
              </a:rPr>
              <a:t>Habituation - Simple Learning</a:t>
            </a:r>
          </a:p>
        </p:txBody>
      </p:sp>
      <p:sp>
        <p:nvSpPr>
          <p:cNvPr id="14339" name="Rectangle 3"/>
          <p:cNvSpPr>
            <a:spLocks noGrp="1" noChangeArrowheads="1"/>
          </p:cNvSpPr>
          <p:nvPr>
            <p:ph idx="1"/>
          </p:nvPr>
        </p:nvSpPr>
        <p:spPr>
          <a:xfrm>
            <a:off x="971600" y="2119257"/>
            <a:ext cx="7128791" cy="3603812"/>
          </a:xfrm>
        </p:spPr>
        <p:txBody>
          <a:bodyPr>
            <a:normAutofit fontScale="92500"/>
          </a:bodyPr>
          <a:lstStyle/>
          <a:p>
            <a:pPr eaLnBrk="1" hangingPunct="1"/>
            <a:r>
              <a:rPr lang="en-US" dirty="0"/>
              <a:t>Habituation</a:t>
            </a:r>
            <a:endParaRPr lang="en-US" sz="3600" dirty="0"/>
          </a:p>
          <a:p>
            <a:pPr lvl="1" eaLnBrk="1" hangingPunct="1"/>
            <a:r>
              <a:rPr lang="en-US" dirty="0"/>
              <a:t>Decrease in response strength to a repeated </a:t>
            </a:r>
            <a:r>
              <a:rPr lang="en-US" dirty="0" smtClean="0"/>
              <a:t>stimulus. </a:t>
            </a:r>
          </a:p>
          <a:p>
            <a:pPr lvl="1" eaLnBrk="1" hangingPunct="1"/>
            <a:r>
              <a:rPr lang="en-US" dirty="0" smtClean="0"/>
              <a:t>Many consider this the simplest form of learning.</a:t>
            </a:r>
          </a:p>
          <a:p>
            <a:pPr lvl="1"/>
            <a:r>
              <a:rPr lang="en-US" dirty="0" smtClean="0"/>
              <a:t>It would be exhausting to constantly respond to every single stimulus. </a:t>
            </a:r>
            <a:r>
              <a:rPr lang="en-US" dirty="0"/>
              <a:t>For example - The feeling of our clothing on our skin. </a:t>
            </a:r>
          </a:p>
          <a:p>
            <a:pPr eaLnBrk="1" hangingPunct="1"/>
            <a:endParaRPr lang="en-US" sz="3600" dirty="0"/>
          </a:p>
        </p:txBody>
      </p:sp>
    </p:spTree>
    <p:extLst>
      <p:ext uri="{BB962C8B-B14F-4D97-AF65-F5344CB8AC3E}">
        <p14:creationId xmlns:p14="http://schemas.microsoft.com/office/powerpoint/2010/main" xmlns="" val="365494461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Sensitization</a:t>
            </a:r>
            <a:endParaRPr lang="en-CA" dirty="0"/>
          </a:p>
        </p:txBody>
      </p:sp>
      <p:sp>
        <p:nvSpPr>
          <p:cNvPr id="3" name="Content Placeholder 2"/>
          <p:cNvSpPr>
            <a:spLocks noGrp="1"/>
          </p:cNvSpPr>
          <p:nvPr>
            <p:ph idx="1"/>
          </p:nvPr>
        </p:nvSpPr>
        <p:spPr/>
        <p:txBody>
          <a:bodyPr/>
          <a:lstStyle/>
          <a:p>
            <a:r>
              <a:rPr lang="en-CA" dirty="0" smtClean="0"/>
              <a:t>The increase in the strength of response to a repeated stimulus. </a:t>
            </a:r>
          </a:p>
          <a:p>
            <a:r>
              <a:rPr lang="en-CA" dirty="0" smtClean="0"/>
              <a:t>Found across many species and its purpose to increase the response to dangerous stimuli.</a:t>
            </a:r>
          </a:p>
          <a:p>
            <a:r>
              <a:rPr lang="en-CA" dirty="0" smtClean="0"/>
              <a:t>Example – Shock when you touch something metal. The second time you actually jump more and probably swear. </a:t>
            </a:r>
            <a:endParaRPr lang="en-CA" dirty="0"/>
          </a:p>
        </p:txBody>
      </p:sp>
    </p:spTree>
    <p:extLst>
      <p:ext uri="{BB962C8B-B14F-4D97-AF65-F5344CB8AC3E}">
        <p14:creationId xmlns:p14="http://schemas.microsoft.com/office/powerpoint/2010/main" xmlns="" val="341461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a:effectLst/>
              </a:rPr>
              <a:t>Classical Conditioning</a:t>
            </a:r>
          </a:p>
        </p:txBody>
      </p:sp>
      <p:sp>
        <p:nvSpPr>
          <p:cNvPr id="15363" name="Rectangle 3"/>
          <p:cNvSpPr>
            <a:spLocks noGrp="1" noChangeArrowheads="1"/>
          </p:cNvSpPr>
          <p:nvPr>
            <p:ph idx="1"/>
          </p:nvPr>
        </p:nvSpPr>
        <p:spPr/>
        <p:txBody>
          <a:bodyPr/>
          <a:lstStyle/>
          <a:p>
            <a:pPr eaLnBrk="1" hangingPunct="1"/>
            <a:r>
              <a:rPr lang="en-US" dirty="0"/>
              <a:t>Associating one stimulus with another</a:t>
            </a:r>
          </a:p>
          <a:p>
            <a:pPr eaLnBrk="1" hangingPunct="1"/>
            <a:r>
              <a:rPr lang="en-US" dirty="0"/>
              <a:t>Basic form of </a:t>
            </a:r>
            <a:r>
              <a:rPr lang="en-US" dirty="0" smtClean="0"/>
              <a:t>learning</a:t>
            </a:r>
          </a:p>
          <a:p>
            <a:pPr>
              <a:lnSpc>
                <a:spcPct val="90000"/>
              </a:lnSpc>
            </a:pPr>
            <a:r>
              <a:rPr lang="en-US" dirty="0" smtClean="0"/>
              <a:t>Learn to associate two stimuli</a:t>
            </a:r>
          </a:p>
          <a:p>
            <a:pPr lvl="1">
              <a:lnSpc>
                <a:spcPct val="90000"/>
              </a:lnSpc>
            </a:pPr>
            <a:r>
              <a:rPr lang="en-US" dirty="0" smtClean="0"/>
              <a:t>One stimulus elicits a response that was originally elicited only by the other stimulus</a:t>
            </a:r>
          </a:p>
          <a:p>
            <a:pPr eaLnBrk="1" hangingPunct="1"/>
            <a:endParaRPr lang="en-US" dirty="0"/>
          </a:p>
        </p:txBody>
      </p:sp>
    </p:spTree>
    <p:extLst>
      <p:ext uri="{BB962C8B-B14F-4D97-AF65-F5344CB8AC3E}">
        <p14:creationId xmlns:p14="http://schemas.microsoft.com/office/powerpoint/2010/main" xmlns="" val="38645496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mtClean="0">
                <a:effectLst/>
              </a:rPr>
              <a:t>Acquisition </a:t>
            </a:r>
          </a:p>
        </p:txBody>
      </p:sp>
      <p:sp>
        <p:nvSpPr>
          <p:cNvPr id="17411" name="Rectangle 3"/>
          <p:cNvSpPr>
            <a:spLocks noGrp="1" noChangeArrowheads="1"/>
          </p:cNvSpPr>
          <p:nvPr>
            <p:ph idx="1"/>
          </p:nvPr>
        </p:nvSpPr>
        <p:spPr/>
        <p:txBody>
          <a:bodyPr/>
          <a:lstStyle/>
          <a:p>
            <a:pPr eaLnBrk="1" hangingPunct="1"/>
            <a:r>
              <a:rPr lang="en-US" dirty="0" smtClean="0"/>
              <a:t>4 important elements</a:t>
            </a:r>
          </a:p>
          <a:p>
            <a:pPr eaLnBrk="1" hangingPunct="1"/>
            <a:r>
              <a:rPr lang="en-US" dirty="0" smtClean="0"/>
              <a:t>Unconditioned stimulus (UCS)</a:t>
            </a:r>
            <a:endParaRPr lang="en-US" sz="3600" dirty="0" smtClean="0"/>
          </a:p>
          <a:p>
            <a:pPr lvl="1" eaLnBrk="1" hangingPunct="1"/>
            <a:r>
              <a:rPr lang="en-US" dirty="0" smtClean="0"/>
              <a:t>Stimulus that elicits a reflexive or innate, </a:t>
            </a:r>
            <a:r>
              <a:rPr lang="en-US" dirty="0" err="1" smtClean="0"/>
              <a:t>unconditoned</a:t>
            </a:r>
            <a:r>
              <a:rPr lang="en-US" dirty="0" smtClean="0"/>
              <a:t> response (UCR) without prior learning</a:t>
            </a:r>
          </a:p>
          <a:p>
            <a:pPr eaLnBrk="1" hangingPunct="1"/>
            <a:r>
              <a:rPr lang="en-US" dirty="0" smtClean="0"/>
              <a:t>Unconditioned response (UCR)</a:t>
            </a:r>
            <a:endParaRPr lang="en-US" sz="3600" dirty="0" smtClean="0"/>
          </a:p>
          <a:p>
            <a:pPr lvl="1" eaLnBrk="1" hangingPunct="1"/>
            <a:r>
              <a:rPr lang="en-US" dirty="0" smtClean="0"/>
              <a:t>Reflexive or innate response elicited by the UCS without prior learning</a:t>
            </a:r>
            <a:endParaRPr lang="en-US" sz="3200" dirty="0" smtClean="0"/>
          </a:p>
        </p:txBody>
      </p:sp>
    </p:spTree>
    <p:extLst>
      <p:ext uri="{BB962C8B-B14F-4D97-AF65-F5344CB8AC3E}">
        <p14:creationId xmlns:p14="http://schemas.microsoft.com/office/powerpoint/2010/main" xmlns="" val="355283441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dirty="0" smtClean="0">
                <a:effectLst/>
              </a:rPr>
              <a:t>Acquisition </a:t>
            </a:r>
          </a:p>
        </p:txBody>
      </p:sp>
      <p:sp>
        <p:nvSpPr>
          <p:cNvPr id="18435" name="Rectangle 3"/>
          <p:cNvSpPr>
            <a:spLocks noGrp="1" noChangeArrowheads="1"/>
          </p:cNvSpPr>
          <p:nvPr>
            <p:ph idx="1"/>
          </p:nvPr>
        </p:nvSpPr>
        <p:spPr/>
        <p:txBody>
          <a:bodyPr/>
          <a:lstStyle/>
          <a:p>
            <a:pPr eaLnBrk="1" hangingPunct="1"/>
            <a:r>
              <a:rPr lang="en-US" dirty="0" smtClean="0"/>
              <a:t>Conditioned stimulus (CS)</a:t>
            </a:r>
            <a:endParaRPr lang="en-US" sz="4000" dirty="0" smtClean="0"/>
          </a:p>
          <a:p>
            <a:pPr lvl="1" eaLnBrk="1" hangingPunct="1"/>
            <a:r>
              <a:rPr lang="en-US" dirty="0" smtClean="0"/>
              <a:t>Stimulus, that, through association with the UCS, comes to elicit a conditioned response similar to the original UCR</a:t>
            </a:r>
          </a:p>
          <a:p>
            <a:pPr eaLnBrk="1" hangingPunct="1"/>
            <a:r>
              <a:rPr lang="en-US" dirty="0" smtClean="0"/>
              <a:t>Conditioned response (CR)</a:t>
            </a:r>
            <a:endParaRPr lang="en-US" sz="3600" dirty="0" smtClean="0"/>
          </a:p>
          <a:p>
            <a:pPr lvl="1" eaLnBrk="1" hangingPunct="1"/>
            <a:r>
              <a:rPr lang="en-US" dirty="0" smtClean="0"/>
              <a:t>Response elicited by a conditioned stimulus</a:t>
            </a:r>
          </a:p>
          <a:p>
            <a:pPr eaLnBrk="1" hangingPunct="1"/>
            <a:r>
              <a:rPr lang="en-US" dirty="0" smtClean="0"/>
              <a:t>Note</a:t>
            </a:r>
            <a:r>
              <a:rPr lang="en-US" b="1" dirty="0" smtClean="0"/>
              <a:t>:</a:t>
            </a:r>
            <a:r>
              <a:rPr lang="en-US" dirty="0" smtClean="0"/>
              <a:t> UCR &amp; CR are same thing</a:t>
            </a:r>
          </a:p>
          <a:p>
            <a:pPr lvl="1" eaLnBrk="1" hangingPunct="1"/>
            <a:r>
              <a:rPr lang="en-US" sz="3200" dirty="0" smtClean="0"/>
              <a:t>What elicits them is different!</a:t>
            </a:r>
          </a:p>
        </p:txBody>
      </p:sp>
    </p:spTree>
    <p:extLst>
      <p:ext uri="{BB962C8B-B14F-4D97-AF65-F5344CB8AC3E}">
        <p14:creationId xmlns:p14="http://schemas.microsoft.com/office/powerpoint/2010/main" xmlns="" val="260833474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preferRelativeResize="0">
            <a:picLocks noChangeAspect="1" noChangeArrowheads="1"/>
          </p:cNvPicPr>
          <p:nvPr/>
        </p:nvPicPr>
        <p:blipFill>
          <a:blip r:embed="rId3" cstate="print"/>
          <a:srcRect l="3751" t="6281" r="37500" b="6281"/>
          <a:stretch>
            <a:fillRect/>
          </a:stretch>
        </p:blipFill>
        <p:spPr bwMode="auto">
          <a:xfrm>
            <a:off x="251520" y="152400"/>
            <a:ext cx="8424936" cy="6530975"/>
          </a:xfrm>
          <a:prstGeom prst="rect">
            <a:avLst/>
          </a:prstGeom>
          <a:noFill/>
          <a:ln w="25400">
            <a:solidFill>
              <a:schemeClr val="tx1"/>
            </a:solidFill>
            <a:miter lim="800000"/>
            <a:headEnd/>
            <a:tailEnd/>
          </a:ln>
        </p:spPr>
      </p:pic>
    </p:spTree>
    <p:extLst>
      <p:ext uri="{BB962C8B-B14F-4D97-AF65-F5344CB8AC3E}">
        <p14:creationId xmlns:p14="http://schemas.microsoft.com/office/powerpoint/2010/main" xmlns="" val="389247033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3"/>
          <p:cNvSpPr>
            <a:spLocks noGrp="1"/>
          </p:cNvSpPr>
          <p:nvPr>
            <p:ph type="sldNum" sz="quarter" idx="12"/>
          </p:nvPr>
        </p:nvSpPr>
        <p:spPr/>
        <p:txBody>
          <a:bodyPr/>
          <a:lstStyle/>
          <a:p>
            <a:fld id="{EA1AC721-373F-2A4F-BBD4-777B13E5737D}" type="slidenum">
              <a:rPr lang="en-US"/>
              <a:pPr/>
              <a:t>106</a:t>
            </a:fld>
            <a:endParaRPr lang="en-US"/>
          </a:p>
        </p:txBody>
      </p:sp>
      <p:sp>
        <p:nvSpPr>
          <p:cNvPr id="20484" name="Slide Number Placeholder 3"/>
          <p:cNvSpPr txBox="1">
            <a:spLocks noGrp="1"/>
          </p:cNvSpPr>
          <p:nvPr/>
        </p:nvSpPr>
        <p:spPr bwMode="auto">
          <a:xfrm>
            <a:off x="6553200" y="6245225"/>
            <a:ext cx="2133600" cy="476250"/>
          </a:xfrm>
          <a:prstGeom prst="rect">
            <a:avLst/>
          </a:prstGeom>
          <a:noFill/>
          <a:ln w="9525">
            <a:noFill/>
            <a:miter lim="800000"/>
            <a:headEnd/>
            <a:tailEnd/>
          </a:ln>
        </p:spPr>
        <p:txBody>
          <a:bodyPr>
            <a:prstTxWarp prst="textNoShape">
              <a:avLst/>
            </a:prstTxWarp>
          </a:bodyPr>
          <a:lstStyle/>
          <a:p>
            <a:pPr algn="r" eaLnBrk="1" hangingPunct="1"/>
            <a:fld id="{4F2761AC-6C45-3248-925F-9C9E869E0092}" type="slidenum">
              <a:rPr lang="en-US" sz="1400">
                <a:latin typeface="Arial" charset="0"/>
              </a:rPr>
              <a:pPr algn="r" eaLnBrk="1" hangingPunct="1"/>
              <a:t>106</a:t>
            </a:fld>
            <a:endParaRPr lang="en-US" sz="1400">
              <a:latin typeface="Arial" charset="0"/>
            </a:endParaRPr>
          </a:p>
        </p:txBody>
      </p:sp>
      <p:sp>
        <p:nvSpPr>
          <p:cNvPr id="20485" name="Rectangle 2"/>
          <p:cNvSpPr>
            <a:spLocks noChangeArrowheads="1"/>
          </p:cNvSpPr>
          <p:nvPr/>
        </p:nvSpPr>
        <p:spPr bwMode="auto">
          <a:xfrm>
            <a:off x="323528" y="609600"/>
            <a:ext cx="8496944" cy="1143000"/>
          </a:xfrm>
          <a:prstGeom prst="rect">
            <a:avLst/>
          </a:prstGeom>
          <a:noFill/>
          <a:ln w="9525">
            <a:noFill/>
            <a:miter lim="800000"/>
            <a:headEnd/>
            <a:tailEnd/>
          </a:ln>
        </p:spPr>
        <p:txBody>
          <a:bodyPr anchor="ctr">
            <a:prstTxWarp prst="textNoShape">
              <a:avLst/>
            </a:prstTxWarp>
          </a:bodyPr>
          <a:lstStyle/>
          <a:p>
            <a:pPr algn="ctr" eaLnBrk="1" hangingPunct="1"/>
            <a:r>
              <a:rPr lang="en-US" sz="4400" dirty="0">
                <a:latin typeface="Arial" charset="0"/>
              </a:rPr>
              <a:t>Common Conditioning Procedures</a:t>
            </a:r>
          </a:p>
        </p:txBody>
      </p:sp>
      <p:sp>
        <p:nvSpPr>
          <p:cNvPr id="20486" name="Rectangle 3"/>
          <p:cNvSpPr>
            <a:spLocks noChangeArrowheads="1"/>
          </p:cNvSpPr>
          <p:nvPr/>
        </p:nvSpPr>
        <p:spPr bwMode="auto">
          <a:xfrm>
            <a:off x="685800" y="1981200"/>
            <a:ext cx="7772400" cy="2209800"/>
          </a:xfrm>
          <a:prstGeom prst="rect">
            <a:avLst/>
          </a:prstGeom>
          <a:noFill/>
          <a:ln w="9525">
            <a:noFill/>
            <a:miter lim="800000"/>
            <a:headEnd/>
            <a:tailEnd/>
          </a:ln>
        </p:spPr>
        <p:txBody>
          <a:bodyPr>
            <a:prstTxWarp prst="textNoShape">
              <a:avLst/>
            </a:prstTxWarp>
          </a:bodyPr>
          <a:lstStyle/>
          <a:p>
            <a:pPr marL="342900" indent="-342900" eaLnBrk="1" hangingPunct="1">
              <a:spcBef>
                <a:spcPct val="20000"/>
              </a:spcBef>
              <a:buFontTx/>
              <a:buChar char="•"/>
            </a:pPr>
            <a:r>
              <a:rPr lang="en-US" sz="3200" dirty="0">
                <a:latin typeface="Arial" charset="0"/>
              </a:rPr>
              <a:t>Short-delayed conditioning</a:t>
            </a:r>
          </a:p>
          <a:p>
            <a:pPr marL="742950" lvl="1" indent="-285750" eaLnBrk="1" hangingPunct="1">
              <a:spcBef>
                <a:spcPct val="20000"/>
              </a:spcBef>
              <a:buFontTx/>
              <a:buChar char="–"/>
            </a:pPr>
            <a:r>
              <a:rPr lang="en-US" sz="2800" dirty="0">
                <a:latin typeface="Arial" charset="0"/>
              </a:rPr>
              <a:t>CS still present when UCS present</a:t>
            </a:r>
          </a:p>
          <a:p>
            <a:pPr marL="742950" lvl="1" indent="-285750" eaLnBrk="1" hangingPunct="1">
              <a:spcBef>
                <a:spcPct val="20000"/>
              </a:spcBef>
              <a:buFontTx/>
              <a:buChar char="–"/>
            </a:pPr>
            <a:r>
              <a:rPr lang="en-US" sz="2800" dirty="0">
                <a:latin typeface="Arial" charset="0"/>
              </a:rPr>
              <a:t>Optimal learning</a:t>
            </a:r>
          </a:p>
        </p:txBody>
      </p:sp>
      <p:grpSp>
        <p:nvGrpSpPr>
          <p:cNvPr id="2" name="Group 4"/>
          <p:cNvGrpSpPr>
            <a:grpSpLocks/>
          </p:cNvGrpSpPr>
          <p:nvPr/>
        </p:nvGrpSpPr>
        <p:grpSpPr bwMode="auto">
          <a:xfrm>
            <a:off x="746125" y="3879692"/>
            <a:ext cx="7102475" cy="2055812"/>
            <a:chOff x="470" y="2881"/>
            <a:chExt cx="4474" cy="1295"/>
          </a:xfrm>
        </p:grpSpPr>
        <p:sp>
          <p:nvSpPr>
            <p:cNvPr id="20488" name="Line 5"/>
            <p:cNvSpPr>
              <a:spLocks noChangeShapeType="1"/>
            </p:cNvSpPr>
            <p:nvPr/>
          </p:nvSpPr>
          <p:spPr bwMode="auto">
            <a:xfrm>
              <a:off x="960" y="3168"/>
              <a:ext cx="3984" cy="0"/>
            </a:xfrm>
            <a:prstGeom prst="line">
              <a:avLst/>
            </a:prstGeom>
            <a:noFill/>
            <a:ln w="50800">
              <a:solidFill>
                <a:schemeClr val="tx1"/>
              </a:solidFill>
              <a:round/>
              <a:headEnd/>
              <a:tailEnd/>
            </a:ln>
          </p:spPr>
          <p:txBody>
            <a:bodyPr>
              <a:prstTxWarp prst="textNoShape">
                <a:avLst/>
              </a:prstTxWarp>
            </a:bodyPr>
            <a:lstStyle/>
            <a:p>
              <a:endParaRPr lang="en-US"/>
            </a:p>
          </p:txBody>
        </p:sp>
        <p:sp>
          <p:nvSpPr>
            <p:cNvPr id="20489" name="Line 6"/>
            <p:cNvSpPr>
              <a:spLocks noChangeShapeType="1"/>
            </p:cNvSpPr>
            <p:nvPr/>
          </p:nvSpPr>
          <p:spPr bwMode="auto">
            <a:xfrm>
              <a:off x="960" y="3732"/>
              <a:ext cx="3984" cy="0"/>
            </a:xfrm>
            <a:prstGeom prst="line">
              <a:avLst/>
            </a:prstGeom>
            <a:noFill/>
            <a:ln w="50800">
              <a:solidFill>
                <a:schemeClr val="tx1"/>
              </a:solidFill>
              <a:round/>
              <a:headEnd/>
              <a:tailEnd/>
            </a:ln>
          </p:spPr>
          <p:txBody>
            <a:bodyPr>
              <a:prstTxWarp prst="textNoShape">
                <a:avLst/>
              </a:prstTxWarp>
            </a:bodyPr>
            <a:lstStyle/>
            <a:p>
              <a:endParaRPr lang="en-US"/>
            </a:p>
          </p:txBody>
        </p:sp>
        <p:sp>
          <p:nvSpPr>
            <p:cNvPr id="20490" name="Rectangle 7"/>
            <p:cNvSpPr>
              <a:spLocks noChangeArrowheads="1"/>
            </p:cNvSpPr>
            <p:nvPr/>
          </p:nvSpPr>
          <p:spPr bwMode="auto">
            <a:xfrm>
              <a:off x="2160" y="2976"/>
              <a:ext cx="432" cy="192"/>
            </a:xfrm>
            <a:prstGeom prst="rect">
              <a:avLst/>
            </a:prstGeom>
            <a:solidFill>
              <a:schemeClr val="folHlink"/>
            </a:solidFill>
            <a:ln w="9525">
              <a:solidFill>
                <a:schemeClr val="folHlink"/>
              </a:solidFill>
              <a:miter lim="800000"/>
              <a:headEnd/>
              <a:tailEnd/>
            </a:ln>
          </p:spPr>
          <p:txBody>
            <a:bodyPr wrap="none" anchor="ctr">
              <a:prstTxWarp prst="textNoShape">
                <a:avLst/>
              </a:prstTxWarp>
            </a:bodyPr>
            <a:lstStyle/>
            <a:p>
              <a:pPr eaLnBrk="1" hangingPunct="1"/>
              <a:endParaRPr lang="en-CA" sz="2000">
                <a:latin typeface="Arial" charset="0"/>
              </a:endParaRPr>
            </a:p>
          </p:txBody>
        </p:sp>
        <p:sp>
          <p:nvSpPr>
            <p:cNvPr id="20491" name="Rectangle 8"/>
            <p:cNvSpPr>
              <a:spLocks noChangeArrowheads="1"/>
            </p:cNvSpPr>
            <p:nvPr/>
          </p:nvSpPr>
          <p:spPr bwMode="auto">
            <a:xfrm>
              <a:off x="2352" y="3528"/>
              <a:ext cx="432" cy="192"/>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pPr eaLnBrk="1" hangingPunct="1"/>
              <a:endParaRPr lang="en-CA" sz="2000">
                <a:latin typeface="Arial" charset="0"/>
              </a:endParaRPr>
            </a:p>
          </p:txBody>
        </p:sp>
        <p:sp>
          <p:nvSpPr>
            <p:cNvPr id="20492" name="Text Box 9"/>
            <p:cNvSpPr txBox="1">
              <a:spLocks noChangeArrowheads="1"/>
            </p:cNvSpPr>
            <p:nvPr/>
          </p:nvSpPr>
          <p:spPr bwMode="auto">
            <a:xfrm>
              <a:off x="960" y="3888"/>
              <a:ext cx="596" cy="288"/>
            </a:xfrm>
            <a:prstGeom prst="rect">
              <a:avLst/>
            </a:prstGeom>
            <a:noFill/>
            <a:ln w="9525">
              <a:noFill/>
              <a:miter lim="800000"/>
              <a:headEnd/>
              <a:tailEnd/>
            </a:ln>
          </p:spPr>
          <p:txBody>
            <a:bodyPr wrap="none">
              <a:prstTxWarp prst="textNoShape">
                <a:avLst/>
              </a:prstTxWarp>
              <a:spAutoFit/>
            </a:bodyPr>
            <a:lstStyle/>
            <a:p>
              <a:pPr eaLnBrk="1" hangingPunct="1"/>
              <a:r>
                <a:rPr lang="en-US">
                  <a:latin typeface="Arial" charset="0"/>
                </a:rPr>
                <a:t>Time </a:t>
              </a:r>
            </a:p>
          </p:txBody>
        </p:sp>
        <p:sp>
          <p:nvSpPr>
            <p:cNvPr id="20493" name="Line 10"/>
            <p:cNvSpPr>
              <a:spLocks noChangeShapeType="1"/>
            </p:cNvSpPr>
            <p:nvPr/>
          </p:nvSpPr>
          <p:spPr bwMode="auto">
            <a:xfrm>
              <a:off x="1776" y="4032"/>
              <a:ext cx="1440" cy="0"/>
            </a:xfrm>
            <a:prstGeom prst="line">
              <a:avLst/>
            </a:prstGeom>
            <a:noFill/>
            <a:ln w="50800">
              <a:solidFill>
                <a:schemeClr val="tx1"/>
              </a:solidFill>
              <a:round/>
              <a:headEnd/>
              <a:tailEnd type="triangle" w="med" len="med"/>
            </a:ln>
          </p:spPr>
          <p:txBody>
            <a:bodyPr>
              <a:prstTxWarp prst="textNoShape">
                <a:avLst/>
              </a:prstTxWarp>
            </a:bodyPr>
            <a:lstStyle/>
            <a:p>
              <a:endParaRPr lang="en-US"/>
            </a:p>
          </p:txBody>
        </p:sp>
        <p:sp>
          <p:nvSpPr>
            <p:cNvPr id="20494" name="Text Box 11"/>
            <p:cNvSpPr txBox="1">
              <a:spLocks noChangeArrowheads="1"/>
            </p:cNvSpPr>
            <p:nvPr/>
          </p:nvSpPr>
          <p:spPr bwMode="auto">
            <a:xfrm>
              <a:off x="470" y="2881"/>
              <a:ext cx="522" cy="978"/>
            </a:xfrm>
            <a:prstGeom prst="rect">
              <a:avLst/>
            </a:prstGeom>
            <a:noFill/>
            <a:ln w="9525">
              <a:noFill/>
              <a:miter lim="800000"/>
              <a:headEnd/>
              <a:tailEnd/>
            </a:ln>
          </p:spPr>
          <p:txBody>
            <a:bodyPr wrap="none">
              <a:prstTxWarp prst="textNoShape">
                <a:avLst/>
              </a:prstTxWarp>
              <a:spAutoFit/>
            </a:bodyPr>
            <a:lstStyle/>
            <a:p>
              <a:pPr eaLnBrk="1" hangingPunct="1"/>
              <a:r>
                <a:rPr lang="en-US" dirty="0">
                  <a:latin typeface="Arial" charset="0"/>
                </a:rPr>
                <a:t>CS</a:t>
              </a:r>
            </a:p>
            <a:p>
              <a:pPr eaLnBrk="1" hangingPunct="1"/>
              <a:endParaRPr lang="en-US" dirty="0">
                <a:latin typeface="Arial" charset="0"/>
              </a:endParaRPr>
            </a:p>
            <a:p>
              <a:pPr eaLnBrk="1" hangingPunct="1"/>
              <a:endParaRPr lang="en-US" dirty="0">
                <a:latin typeface="Arial" charset="0"/>
              </a:endParaRPr>
            </a:p>
            <a:p>
              <a:pPr eaLnBrk="1" hangingPunct="1"/>
              <a:r>
                <a:rPr lang="en-US" dirty="0">
                  <a:latin typeface="Arial" charset="0"/>
                </a:rPr>
                <a:t>UCS</a:t>
              </a:r>
            </a:p>
          </p:txBody>
        </p:sp>
      </p:grpSp>
    </p:spTree>
    <p:extLst>
      <p:ext uri="{BB962C8B-B14F-4D97-AF65-F5344CB8AC3E}">
        <p14:creationId xmlns:p14="http://schemas.microsoft.com/office/powerpoint/2010/main" xmlns="" val="387456090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3"/>
          <p:cNvSpPr>
            <a:spLocks noGrp="1"/>
          </p:cNvSpPr>
          <p:nvPr>
            <p:ph type="sldNum" sz="quarter" idx="12"/>
          </p:nvPr>
        </p:nvSpPr>
        <p:spPr/>
        <p:txBody>
          <a:bodyPr/>
          <a:lstStyle/>
          <a:p>
            <a:fld id="{DC0FACE6-197B-0846-8523-B70CFFA20235}" type="slidenum">
              <a:rPr lang="en-US"/>
              <a:pPr/>
              <a:t>107</a:t>
            </a:fld>
            <a:endParaRPr lang="en-US"/>
          </a:p>
        </p:txBody>
      </p:sp>
      <p:sp>
        <p:nvSpPr>
          <p:cNvPr id="21508" name="Slide Number Placeholder 3"/>
          <p:cNvSpPr txBox="1">
            <a:spLocks noGrp="1"/>
          </p:cNvSpPr>
          <p:nvPr/>
        </p:nvSpPr>
        <p:spPr bwMode="auto">
          <a:xfrm>
            <a:off x="6553200" y="6245225"/>
            <a:ext cx="2133600" cy="476250"/>
          </a:xfrm>
          <a:prstGeom prst="rect">
            <a:avLst/>
          </a:prstGeom>
          <a:noFill/>
          <a:ln w="9525">
            <a:noFill/>
            <a:miter lim="800000"/>
            <a:headEnd/>
            <a:tailEnd/>
          </a:ln>
        </p:spPr>
        <p:txBody>
          <a:bodyPr>
            <a:prstTxWarp prst="textNoShape">
              <a:avLst/>
            </a:prstTxWarp>
          </a:bodyPr>
          <a:lstStyle/>
          <a:p>
            <a:pPr algn="r" eaLnBrk="1" hangingPunct="1"/>
            <a:fld id="{BBD876DF-F87C-0545-8E63-E85DD3AA681A}" type="slidenum">
              <a:rPr lang="en-US" sz="1400">
                <a:latin typeface="Arial" charset="0"/>
              </a:rPr>
              <a:pPr algn="r" eaLnBrk="1" hangingPunct="1"/>
              <a:t>107</a:t>
            </a:fld>
            <a:endParaRPr lang="en-US" sz="1400">
              <a:latin typeface="Arial" charset="0"/>
            </a:endParaRPr>
          </a:p>
        </p:txBody>
      </p:sp>
      <p:sp>
        <p:nvSpPr>
          <p:cNvPr id="21509" name="Rectangle 2"/>
          <p:cNvSpPr>
            <a:spLocks noChangeArrowheads="1"/>
          </p:cNvSpPr>
          <p:nvPr/>
        </p:nvSpPr>
        <p:spPr bwMode="auto">
          <a:xfrm>
            <a:off x="685800" y="609600"/>
            <a:ext cx="7772400" cy="1143000"/>
          </a:xfrm>
          <a:prstGeom prst="rect">
            <a:avLst/>
          </a:prstGeom>
          <a:noFill/>
          <a:ln w="9525">
            <a:noFill/>
            <a:miter lim="800000"/>
            <a:headEnd/>
            <a:tailEnd/>
          </a:ln>
        </p:spPr>
        <p:txBody>
          <a:bodyPr anchor="ctr">
            <a:prstTxWarp prst="textNoShape">
              <a:avLst/>
            </a:prstTxWarp>
          </a:bodyPr>
          <a:lstStyle/>
          <a:p>
            <a:pPr algn="ctr" eaLnBrk="1" hangingPunct="1"/>
            <a:r>
              <a:rPr lang="en-US" sz="4400" dirty="0">
                <a:latin typeface="Arial" charset="0"/>
              </a:rPr>
              <a:t>Common Conditioning Procedures</a:t>
            </a:r>
          </a:p>
        </p:txBody>
      </p:sp>
      <p:sp>
        <p:nvSpPr>
          <p:cNvPr id="21510" name="Rectangle 3"/>
          <p:cNvSpPr>
            <a:spLocks noChangeArrowheads="1"/>
          </p:cNvSpPr>
          <p:nvPr/>
        </p:nvSpPr>
        <p:spPr bwMode="auto">
          <a:xfrm>
            <a:off x="685800" y="1981200"/>
            <a:ext cx="7772400" cy="2209800"/>
          </a:xfrm>
          <a:prstGeom prst="rect">
            <a:avLst/>
          </a:prstGeom>
          <a:noFill/>
          <a:ln w="9525">
            <a:noFill/>
            <a:miter lim="800000"/>
            <a:headEnd/>
            <a:tailEnd/>
          </a:ln>
        </p:spPr>
        <p:txBody>
          <a:bodyPr>
            <a:prstTxWarp prst="textNoShape">
              <a:avLst/>
            </a:prstTxWarp>
          </a:bodyPr>
          <a:lstStyle/>
          <a:p>
            <a:pPr marL="342900" indent="-342900" eaLnBrk="1" hangingPunct="1">
              <a:spcBef>
                <a:spcPct val="20000"/>
              </a:spcBef>
              <a:buFontTx/>
              <a:buChar char="•"/>
            </a:pPr>
            <a:r>
              <a:rPr lang="en-US" sz="3200" dirty="0">
                <a:latin typeface="Arial" charset="0"/>
              </a:rPr>
              <a:t>Trace Conditioning</a:t>
            </a:r>
          </a:p>
          <a:p>
            <a:pPr marL="742950" lvl="1" indent="-285750" eaLnBrk="1" hangingPunct="1">
              <a:spcBef>
                <a:spcPct val="20000"/>
              </a:spcBef>
              <a:buFontTx/>
              <a:buChar char="–"/>
            </a:pPr>
            <a:r>
              <a:rPr lang="en-US" sz="2800" dirty="0">
                <a:latin typeface="Arial" charset="0"/>
              </a:rPr>
              <a:t>Gap in time separates end of CS and start of UCS</a:t>
            </a:r>
          </a:p>
          <a:p>
            <a:pPr marL="742950" lvl="1" indent="-285750" eaLnBrk="1" hangingPunct="1">
              <a:spcBef>
                <a:spcPct val="20000"/>
              </a:spcBef>
              <a:buFontTx/>
              <a:buChar char="–"/>
            </a:pPr>
            <a:r>
              <a:rPr lang="en-US" sz="2800" dirty="0">
                <a:latin typeface="Arial" charset="0"/>
              </a:rPr>
              <a:t>Learning occurs if delay 2/3 sec or less</a:t>
            </a:r>
          </a:p>
          <a:p>
            <a:pPr marL="742950" lvl="1" indent="-285750" eaLnBrk="1" hangingPunct="1">
              <a:spcBef>
                <a:spcPct val="20000"/>
              </a:spcBef>
              <a:buFontTx/>
              <a:buChar char="–"/>
            </a:pPr>
            <a:endParaRPr lang="en-US" sz="2800" dirty="0">
              <a:latin typeface="Arial" charset="0"/>
            </a:endParaRPr>
          </a:p>
          <a:p>
            <a:pPr marL="1143000" lvl="2" indent="-228600" eaLnBrk="1" hangingPunct="1">
              <a:spcBef>
                <a:spcPct val="20000"/>
              </a:spcBef>
            </a:pPr>
            <a:endParaRPr lang="en-US" sz="2800" dirty="0">
              <a:latin typeface="Arial" charset="0"/>
            </a:endParaRPr>
          </a:p>
          <a:p>
            <a:pPr marL="742950" lvl="1" indent="-285750" eaLnBrk="1" hangingPunct="1">
              <a:spcBef>
                <a:spcPct val="20000"/>
              </a:spcBef>
              <a:buFontTx/>
              <a:buChar char="–"/>
            </a:pPr>
            <a:endParaRPr lang="en-US" sz="2800" dirty="0">
              <a:latin typeface="Arial" charset="0"/>
            </a:endParaRPr>
          </a:p>
        </p:txBody>
      </p:sp>
      <p:grpSp>
        <p:nvGrpSpPr>
          <p:cNvPr id="2" name="Group 4"/>
          <p:cNvGrpSpPr>
            <a:grpSpLocks/>
          </p:cNvGrpSpPr>
          <p:nvPr/>
        </p:nvGrpSpPr>
        <p:grpSpPr bwMode="auto">
          <a:xfrm>
            <a:off x="746125" y="4191000"/>
            <a:ext cx="7712075" cy="2190328"/>
            <a:chOff x="470" y="2881"/>
            <a:chExt cx="4474" cy="1295"/>
          </a:xfrm>
        </p:grpSpPr>
        <p:sp>
          <p:nvSpPr>
            <p:cNvPr id="21512" name="Line 5"/>
            <p:cNvSpPr>
              <a:spLocks noChangeShapeType="1"/>
            </p:cNvSpPr>
            <p:nvPr/>
          </p:nvSpPr>
          <p:spPr bwMode="auto">
            <a:xfrm>
              <a:off x="960" y="3168"/>
              <a:ext cx="3984" cy="0"/>
            </a:xfrm>
            <a:prstGeom prst="line">
              <a:avLst/>
            </a:prstGeom>
            <a:noFill/>
            <a:ln w="50800">
              <a:solidFill>
                <a:schemeClr val="tx1"/>
              </a:solidFill>
              <a:round/>
              <a:headEnd/>
              <a:tailEnd/>
            </a:ln>
          </p:spPr>
          <p:txBody>
            <a:bodyPr>
              <a:prstTxWarp prst="textNoShape">
                <a:avLst/>
              </a:prstTxWarp>
            </a:bodyPr>
            <a:lstStyle/>
            <a:p>
              <a:endParaRPr lang="en-US"/>
            </a:p>
          </p:txBody>
        </p:sp>
        <p:sp>
          <p:nvSpPr>
            <p:cNvPr id="21513" name="Line 6"/>
            <p:cNvSpPr>
              <a:spLocks noChangeShapeType="1"/>
            </p:cNvSpPr>
            <p:nvPr/>
          </p:nvSpPr>
          <p:spPr bwMode="auto">
            <a:xfrm>
              <a:off x="960" y="3732"/>
              <a:ext cx="3984" cy="0"/>
            </a:xfrm>
            <a:prstGeom prst="line">
              <a:avLst/>
            </a:prstGeom>
            <a:noFill/>
            <a:ln w="50800">
              <a:solidFill>
                <a:schemeClr val="tx1"/>
              </a:solidFill>
              <a:round/>
              <a:headEnd/>
              <a:tailEnd/>
            </a:ln>
          </p:spPr>
          <p:txBody>
            <a:bodyPr>
              <a:prstTxWarp prst="textNoShape">
                <a:avLst/>
              </a:prstTxWarp>
            </a:bodyPr>
            <a:lstStyle/>
            <a:p>
              <a:endParaRPr lang="en-US"/>
            </a:p>
          </p:txBody>
        </p:sp>
        <p:sp>
          <p:nvSpPr>
            <p:cNvPr id="21514" name="Rectangle 7"/>
            <p:cNvSpPr>
              <a:spLocks noChangeArrowheads="1"/>
            </p:cNvSpPr>
            <p:nvPr/>
          </p:nvSpPr>
          <p:spPr bwMode="auto">
            <a:xfrm>
              <a:off x="2160" y="2976"/>
              <a:ext cx="432" cy="192"/>
            </a:xfrm>
            <a:prstGeom prst="rect">
              <a:avLst/>
            </a:prstGeom>
            <a:solidFill>
              <a:schemeClr val="folHlink"/>
            </a:solidFill>
            <a:ln w="9525">
              <a:solidFill>
                <a:schemeClr val="folHlink"/>
              </a:solidFill>
              <a:miter lim="800000"/>
              <a:headEnd/>
              <a:tailEnd/>
            </a:ln>
          </p:spPr>
          <p:txBody>
            <a:bodyPr wrap="none" anchor="ctr">
              <a:prstTxWarp prst="textNoShape">
                <a:avLst/>
              </a:prstTxWarp>
            </a:bodyPr>
            <a:lstStyle/>
            <a:p>
              <a:pPr eaLnBrk="1" hangingPunct="1"/>
              <a:endParaRPr lang="en-CA" sz="2000">
                <a:latin typeface="Arial" charset="0"/>
              </a:endParaRPr>
            </a:p>
          </p:txBody>
        </p:sp>
        <p:sp>
          <p:nvSpPr>
            <p:cNvPr id="21515" name="Rectangle 8"/>
            <p:cNvSpPr>
              <a:spLocks noChangeArrowheads="1"/>
            </p:cNvSpPr>
            <p:nvPr/>
          </p:nvSpPr>
          <p:spPr bwMode="auto">
            <a:xfrm>
              <a:off x="2743" y="3528"/>
              <a:ext cx="432" cy="192"/>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pPr eaLnBrk="1" hangingPunct="1"/>
              <a:endParaRPr lang="en-CA" sz="2000">
                <a:latin typeface="Arial" charset="0"/>
              </a:endParaRPr>
            </a:p>
          </p:txBody>
        </p:sp>
        <p:sp>
          <p:nvSpPr>
            <p:cNvPr id="21516" name="Text Box 9"/>
            <p:cNvSpPr txBox="1">
              <a:spLocks noChangeArrowheads="1"/>
            </p:cNvSpPr>
            <p:nvPr/>
          </p:nvSpPr>
          <p:spPr bwMode="auto">
            <a:xfrm>
              <a:off x="960" y="3888"/>
              <a:ext cx="596" cy="288"/>
            </a:xfrm>
            <a:prstGeom prst="rect">
              <a:avLst/>
            </a:prstGeom>
            <a:noFill/>
            <a:ln w="9525">
              <a:noFill/>
              <a:miter lim="800000"/>
              <a:headEnd/>
              <a:tailEnd/>
            </a:ln>
          </p:spPr>
          <p:txBody>
            <a:bodyPr wrap="none">
              <a:prstTxWarp prst="textNoShape">
                <a:avLst/>
              </a:prstTxWarp>
              <a:spAutoFit/>
            </a:bodyPr>
            <a:lstStyle/>
            <a:p>
              <a:pPr eaLnBrk="1" hangingPunct="1"/>
              <a:r>
                <a:rPr lang="en-US" dirty="0">
                  <a:latin typeface="Arial" charset="0"/>
                </a:rPr>
                <a:t>Time </a:t>
              </a:r>
            </a:p>
          </p:txBody>
        </p:sp>
        <p:sp>
          <p:nvSpPr>
            <p:cNvPr id="21517" name="Line 10"/>
            <p:cNvSpPr>
              <a:spLocks noChangeShapeType="1"/>
            </p:cNvSpPr>
            <p:nvPr/>
          </p:nvSpPr>
          <p:spPr bwMode="auto">
            <a:xfrm>
              <a:off x="1776" y="4032"/>
              <a:ext cx="1440" cy="0"/>
            </a:xfrm>
            <a:prstGeom prst="line">
              <a:avLst/>
            </a:prstGeom>
            <a:noFill/>
            <a:ln w="50800">
              <a:solidFill>
                <a:schemeClr val="tx1"/>
              </a:solidFill>
              <a:round/>
              <a:headEnd/>
              <a:tailEnd type="triangle" w="med" len="med"/>
            </a:ln>
          </p:spPr>
          <p:txBody>
            <a:bodyPr>
              <a:prstTxWarp prst="textNoShape">
                <a:avLst/>
              </a:prstTxWarp>
            </a:bodyPr>
            <a:lstStyle/>
            <a:p>
              <a:endParaRPr lang="en-US"/>
            </a:p>
          </p:txBody>
        </p:sp>
        <p:sp>
          <p:nvSpPr>
            <p:cNvPr id="21518" name="Text Box 11"/>
            <p:cNvSpPr txBox="1">
              <a:spLocks noChangeArrowheads="1"/>
            </p:cNvSpPr>
            <p:nvPr/>
          </p:nvSpPr>
          <p:spPr bwMode="auto">
            <a:xfrm>
              <a:off x="470" y="2881"/>
              <a:ext cx="522" cy="978"/>
            </a:xfrm>
            <a:prstGeom prst="rect">
              <a:avLst/>
            </a:prstGeom>
            <a:noFill/>
            <a:ln w="9525">
              <a:noFill/>
              <a:miter lim="800000"/>
              <a:headEnd/>
              <a:tailEnd/>
            </a:ln>
          </p:spPr>
          <p:txBody>
            <a:bodyPr wrap="none">
              <a:prstTxWarp prst="textNoShape">
                <a:avLst/>
              </a:prstTxWarp>
              <a:spAutoFit/>
            </a:bodyPr>
            <a:lstStyle/>
            <a:p>
              <a:pPr eaLnBrk="1" hangingPunct="1"/>
              <a:r>
                <a:rPr lang="en-US">
                  <a:latin typeface="Arial" charset="0"/>
                </a:rPr>
                <a:t>CS</a:t>
              </a:r>
            </a:p>
            <a:p>
              <a:pPr eaLnBrk="1" hangingPunct="1"/>
              <a:endParaRPr lang="en-US">
                <a:latin typeface="Arial" charset="0"/>
              </a:endParaRPr>
            </a:p>
            <a:p>
              <a:pPr eaLnBrk="1" hangingPunct="1"/>
              <a:endParaRPr lang="en-US">
                <a:latin typeface="Arial" charset="0"/>
              </a:endParaRPr>
            </a:p>
            <a:p>
              <a:pPr eaLnBrk="1" hangingPunct="1"/>
              <a:r>
                <a:rPr lang="en-US">
                  <a:latin typeface="Arial" charset="0"/>
                </a:rPr>
                <a:t>UCS</a:t>
              </a:r>
            </a:p>
          </p:txBody>
        </p:sp>
      </p:grpSp>
    </p:spTree>
    <p:extLst>
      <p:ext uri="{BB962C8B-B14F-4D97-AF65-F5344CB8AC3E}">
        <p14:creationId xmlns:p14="http://schemas.microsoft.com/office/powerpoint/2010/main" xmlns="" val="28931170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3"/>
          <p:cNvSpPr>
            <a:spLocks noGrp="1"/>
          </p:cNvSpPr>
          <p:nvPr>
            <p:ph type="sldNum" sz="quarter" idx="12"/>
          </p:nvPr>
        </p:nvSpPr>
        <p:spPr/>
        <p:txBody>
          <a:bodyPr/>
          <a:lstStyle/>
          <a:p>
            <a:fld id="{A4888AA9-B162-2246-B028-F993C1C202AF}" type="slidenum">
              <a:rPr lang="en-US"/>
              <a:pPr/>
              <a:t>108</a:t>
            </a:fld>
            <a:endParaRPr lang="en-US"/>
          </a:p>
        </p:txBody>
      </p:sp>
      <p:sp>
        <p:nvSpPr>
          <p:cNvPr id="22532" name="Slide Number Placeholder 3"/>
          <p:cNvSpPr txBox="1">
            <a:spLocks noGrp="1"/>
          </p:cNvSpPr>
          <p:nvPr/>
        </p:nvSpPr>
        <p:spPr bwMode="auto">
          <a:xfrm>
            <a:off x="6553200" y="6245225"/>
            <a:ext cx="2133600" cy="476250"/>
          </a:xfrm>
          <a:prstGeom prst="rect">
            <a:avLst/>
          </a:prstGeom>
          <a:noFill/>
          <a:ln w="9525">
            <a:noFill/>
            <a:miter lim="800000"/>
            <a:headEnd/>
            <a:tailEnd/>
          </a:ln>
        </p:spPr>
        <p:txBody>
          <a:bodyPr>
            <a:prstTxWarp prst="textNoShape">
              <a:avLst/>
            </a:prstTxWarp>
          </a:bodyPr>
          <a:lstStyle/>
          <a:p>
            <a:pPr algn="r" eaLnBrk="1" hangingPunct="1"/>
            <a:fld id="{565A57B3-E2B9-5547-8BDA-D9E6BD416666}" type="slidenum">
              <a:rPr lang="en-US" sz="1400">
                <a:latin typeface="Arial" charset="0"/>
              </a:rPr>
              <a:pPr algn="r" eaLnBrk="1" hangingPunct="1"/>
              <a:t>108</a:t>
            </a:fld>
            <a:endParaRPr lang="en-US" sz="1400">
              <a:latin typeface="Arial" charset="0"/>
            </a:endParaRPr>
          </a:p>
        </p:txBody>
      </p:sp>
      <p:sp>
        <p:nvSpPr>
          <p:cNvPr id="22533" name="Rectangle 2"/>
          <p:cNvSpPr>
            <a:spLocks noChangeArrowheads="1"/>
          </p:cNvSpPr>
          <p:nvPr/>
        </p:nvSpPr>
        <p:spPr bwMode="auto">
          <a:xfrm>
            <a:off x="685800" y="609600"/>
            <a:ext cx="7772400" cy="1143000"/>
          </a:xfrm>
          <a:prstGeom prst="rect">
            <a:avLst/>
          </a:prstGeom>
          <a:noFill/>
          <a:ln w="9525">
            <a:noFill/>
            <a:miter lim="800000"/>
            <a:headEnd/>
            <a:tailEnd/>
          </a:ln>
        </p:spPr>
        <p:txBody>
          <a:bodyPr anchor="ctr">
            <a:prstTxWarp prst="textNoShape">
              <a:avLst/>
            </a:prstTxWarp>
          </a:bodyPr>
          <a:lstStyle/>
          <a:p>
            <a:pPr algn="ctr" eaLnBrk="1" hangingPunct="1"/>
            <a:r>
              <a:rPr lang="en-US" sz="4400" dirty="0">
                <a:latin typeface="Arial" charset="0"/>
              </a:rPr>
              <a:t>Common Conditioning Procedures</a:t>
            </a:r>
          </a:p>
        </p:txBody>
      </p:sp>
      <p:sp>
        <p:nvSpPr>
          <p:cNvPr id="22534" name="Rectangle 3"/>
          <p:cNvSpPr>
            <a:spLocks noChangeArrowheads="1"/>
          </p:cNvSpPr>
          <p:nvPr/>
        </p:nvSpPr>
        <p:spPr bwMode="auto">
          <a:xfrm>
            <a:off x="685800" y="1981200"/>
            <a:ext cx="7772400" cy="2209800"/>
          </a:xfrm>
          <a:prstGeom prst="rect">
            <a:avLst/>
          </a:prstGeom>
          <a:noFill/>
          <a:ln w="9525">
            <a:noFill/>
            <a:miter lim="800000"/>
            <a:headEnd/>
            <a:tailEnd/>
          </a:ln>
        </p:spPr>
        <p:txBody>
          <a:bodyPr>
            <a:prstTxWarp prst="textNoShape">
              <a:avLst/>
            </a:prstTxWarp>
          </a:bodyPr>
          <a:lstStyle/>
          <a:p>
            <a:pPr marL="342900" indent="-342900" eaLnBrk="1" hangingPunct="1">
              <a:spcBef>
                <a:spcPct val="20000"/>
              </a:spcBef>
              <a:buFontTx/>
              <a:buChar char="•"/>
            </a:pPr>
            <a:r>
              <a:rPr lang="en-US" sz="3200" dirty="0">
                <a:latin typeface="Arial" charset="0"/>
              </a:rPr>
              <a:t>Simultaneous conditioning</a:t>
            </a:r>
          </a:p>
          <a:p>
            <a:pPr marL="742950" lvl="1" indent="-285750" eaLnBrk="1" hangingPunct="1">
              <a:spcBef>
                <a:spcPct val="20000"/>
              </a:spcBef>
              <a:buFontTx/>
              <a:buChar char="–"/>
            </a:pPr>
            <a:r>
              <a:rPr lang="en-US" sz="2800" dirty="0">
                <a:latin typeface="Arial" charset="0"/>
              </a:rPr>
              <a:t>CS and UCS presented at same time</a:t>
            </a:r>
          </a:p>
          <a:p>
            <a:pPr marL="742950" lvl="1" indent="-285750" eaLnBrk="1" hangingPunct="1">
              <a:spcBef>
                <a:spcPct val="20000"/>
              </a:spcBef>
              <a:buFontTx/>
              <a:buChar char="–"/>
            </a:pPr>
            <a:r>
              <a:rPr lang="en-US" sz="2800" dirty="0">
                <a:latin typeface="Arial" charset="0"/>
              </a:rPr>
              <a:t>Slow learning</a:t>
            </a:r>
          </a:p>
          <a:p>
            <a:pPr marL="742950" lvl="1" indent="-285750" eaLnBrk="1" hangingPunct="1">
              <a:spcBef>
                <a:spcPct val="20000"/>
              </a:spcBef>
              <a:buFontTx/>
              <a:buChar char="–"/>
            </a:pPr>
            <a:endParaRPr lang="en-US" sz="2800" dirty="0">
              <a:latin typeface="Arial" charset="0"/>
            </a:endParaRPr>
          </a:p>
        </p:txBody>
      </p:sp>
      <p:grpSp>
        <p:nvGrpSpPr>
          <p:cNvPr id="2" name="Group 4"/>
          <p:cNvGrpSpPr>
            <a:grpSpLocks/>
          </p:cNvGrpSpPr>
          <p:nvPr/>
        </p:nvGrpSpPr>
        <p:grpSpPr bwMode="auto">
          <a:xfrm>
            <a:off x="746125" y="3868761"/>
            <a:ext cx="7102475" cy="2055812"/>
            <a:chOff x="470" y="2881"/>
            <a:chExt cx="4474" cy="1295"/>
          </a:xfrm>
        </p:grpSpPr>
        <p:sp>
          <p:nvSpPr>
            <p:cNvPr id="22536" name="Line 5"/>
            <p:cNvSpPr>
              <a:spLocks noChangeShapeType="1"/>
            </p:cNvSpPr>
            <p:nvPr/>
          </p:nvSpPr>
          <p:spPr bwMode="auto">
            <a:xfrm>
              <a:off x="960" y="3168"/>
              <a:ext cx="3984" cy="0"/>
            </a:xfrm>
            <a:prstGeom prst="line">
              <a:avLst/>
            </a:prstGeom>
            <a:noFill/>
            <a:ln w="50800">
              <a:solidFill>
                <a:schemeClr val="tx1"/>
              </a:solidFill>
              <a:round/>
              <a:headEnd/>
              <a:tailEnd/>
            </a:ln>
          </p:spPr>
          <p:txBody>
            <a:bodyPr>
              <a:prstTxWarp prst="textNoShape">
                <a:avLst/>
              </a:prstTxWarp>
            </a:bodyPr>
            <a:lstStyle/>
            <a:p>
              <a:endParaRPr lang="en-US"/>
            </a:p>
          </p:txBody>
        </p:sp>
        <p:sp>
          <p:nvSpPr>
            <p:cNvPr id="22537" name="Line 6"/>
            <p:cNvSpPr>
              <a:spLocks noChangeShapeType="1"/>
            </p:cNvSpPr>
            <p:nvPr/>
          </p:nvSpPr>
          <p:spPr bwMode="auto">
            <a:xfrm>
              <a:off x="960" y="3732"/>
              <a:ext cx="3984" cy="0"/>
            </a:xfrm>
            <a:prstGeom prst="line">
              <a:avLst/>
            </a:prstGeom>
            <a:noFill/>
            <a:ln w="50800">
              <a:solidFill>
                <a:schemeClr val="tx1"/>
              </a:solidFill>
              <a:round/>
              <a:headEnd/>
              <a:tailEnd/>
            </a:ln>
          </p:spPr>
          <p:txBody>
            <a:bodyPr>
              <a:prstTxWarp prst="textNoShape">
                <a:avLst/>
              </a:prstTxWarp>
            </a:bodyPr>
            <a:lstStyle/>
            <a:p>
              <a:endParaRPr lang="en-US"/>
            </a:p>
          </p:txBody>
        </p:sp>
        <p:sp>
          <p:nvSpPr>
            <p:cNvPr id="22538" name="Rectangle 7"/>
            <p:cNvSpPr>
              <a:spLocks noChangeArrowheads="1"/>
            </p:cNvSpPr>
            <p:nvPr/>
          </p:nvSpPr>
          <p:spPr bwMode="auto">
            <a:xfrm>
              <a:off x="2736" y="2976"/>
              <a:ext cx="430" cy="192"/>
            </a:xfrm>
            <a:prstGeom prst="rect">
              <a:avLst/>
            </a:prstGeom>
            <a:solidFill>
              <a:schemeClr val="folHlink"/>
            </a:solidFill>
            <a:ln w="9525">
              <a:solidFill>
                <a:schemeClr val="folHlink"/>
              </a:solidFill>
              <a:miter lim="800000"/>
              <a:headEnd/>
              <a:tailEnd/>
            </a:ln>
          </p:spPr>
          <p:txBody>
            <a:bodyPr wrap="none" anchor="ctr">
              <a:prstTxWarp prst="textNoShape">
                <a:avLst/>
              </a:prstTxWarp>
            </a:bodyPr>
            <a:lstStyle/>
            <a:p>
              <a:pPr eaLnBrk="1" hangingPunct="1"/>
              <a:endParaRPr lang="en-CA" sz="2000">
                <a:latin typeface="Arial" charset="0"/>
              </a:endParaRPr>
            </a:p>
          </p:txBody>
        </p:sp>
        <p:sp>
          <p:nvSpPr>
            <p:cNvPr id="22539" name="Rectangle 8"/>
            <p:cNvSpPr>
              <a:spLocks noChangeArrowheads="1"/>
            </p:cNvSpPr>
            <p:nvPr/>
          </p:nvSpPr>
          <p:spPr bwMode="auto">
            <a:xfrm>
              <a:off x="2743" y="3528"/>
              <a:ext cx="432" cy="192"/>
            </a:xfrm>
            <a:prstGeom prst="rect">
              <a:avLst/>
            </a:prstGeom>
            <a:solidFill>
              <a:schemeClr val="bg1"/>
            </a:solidFill>
            <a:ln w="9525">
              <a:solidFill>
                <a:schemeClr val="tx1"/>
              </a:solidFill>
              <a:miter lim="800000"/>
              <a:headEnd/>
              <a:tailEnd/>
            </a:ln>
          </p:spPr>
          <p:txBody>
            <a:bodyPr wrap="none" anchor="ctr">
              <a:prstTxWarp prst="textNoShape">
                <a:avLst/>
              </a:prstTxWarp>
            </a:bodyPr>
            <a:lstStyle/>
            <a:p>
              <a:pPr eaLnBrk="1" hangingPunct="1"/>
              <a:endParaRPr lang="en-CA" sz="2000">
                <a:latin typeface="Arial" charset="0"/>
              </a:endParaRPr>
            </a:p>
          </p:txBody>
        </p:sp>
        <p:sp>
          <p:nvSpPr>
            <p:cNvPr id="22540" name="Text Box 9"/>
            <p:cNvSpPr txBox="1">
              <a:spLocks noChangeArrowheads="1"/>
            </p:cNvSpPr>
            <p:nvPr/>
          </p:nvSpPr>
          <p:spPr bwMode="auto">
            <a:xfrm>
              <a:off x="960" y="3888"/>
              <a:ext cx="596" cy="288"/>
            </a:xfrm>
            <a:prstGeom prst="rect">
              <a:avLst/>
            </a:prstGeom>
            <a:noFill/>
            <a:ln w="9525">
              <a:noFill/>
              <a:miter lim="800000"/>
              <a:headEnd/>
              <a:tailEnd/>
            </a:ln>
          </p:spPr>
          <p:txBody>
            <a:bodyPr wrap="none">
              <a:prstTxWarp prst="textNoShape">
                <a:avLst/>
              </a:prstTxWarp>
              <a:spAutoFit/>
            </a:bodyPr>
            <a:lstStyle/>
            <a:p>
              <a:pPr eaLnBrk="1" hangingPunct="1"/>
              <a:r>
                <a:rPr lang="en-US">
                  <a:latin typeface="Arial" charset="0"/>
                </a:rPr>
                <a:t>Time </a:t>
              </a:r>
            </a:p>
          </p:txBody>
        </p:sp>
        <p:sp>
          <p:nvSpPr>
            <p:cNvPr id="22541" name="Line 10"/>
            <p:cNvSpPr>
              <a:spLocks noChangeShapeType="1"/>
            </p:cNvSpPr>
            <p:nvPr/>
          </p:nvSpPr>
          <p:spPr bwMode="auto">
            <a:xfrm>
              <a:off x="1776" y="4032"/>
              <a:ext cx="1440" cy="0"/>
            </a:xfrm>
            <a:prstGeom prst="line">
              <a:avLst/>
            </a:prstGeom>
            <a:noFill/>
            <a:ln w="50800">
              <a:solidFill>
                <a:schemeClr val="tx1"/>
              </a:solidFill>
              <a:round/>
              <a:headEnd/>
              <a:tailEnd type="triangle" w="med" len="med"/>
            </a:ln>
          </p:spPr>
          <p:txBody>
            <a:bodyPr>
              <a:prstTxWarp prst="textNoShape">
                <a:avLst/>
              </a:prstTxWarp>
            </a:bodyPr>
            <a:lstStyle/>
            <a:p>
              <a:endParaRPr lang="en-US"/>
            </a:p>
          </p:txBody>
        </p:sp>
        <p:sp>
          <p:nvSpPr>
            <p:cNvPr id="22542" name="Text Box 11"/>
            <p:cNvSpPr txBox="1">
              <a:spLocks noChangeArrowheads="1"/>
            </p:cNvSpPr>
            <p:nvPr/>
          </p:nvSpPr>
          <p:spPr bwMode="auto">
            <a:xfrm>
              <a:off x="470" y="2881"/>
              <a:ext cx="522" cy="978"/>
            </a:xfrm>
            <a:prstGeom prst="rect">
              <a:avLst/>
            </a:prstGeom>
            <a:noFill/>
            <a:ln w="9525">
              <a:noFill/>
              <a:miter lim="800000"/>
              <a:headEnd/>
              <a:tailEnd/>
            </a:ln>
          </p:spPr>
          <p:txBody>
            <a:bodyPr wrap="none">
              <a:prstTxWarp prst="textNoShape">
                <a:avLst/>
              </a:prstTxWarp>
              <a:spAutoFit/>
            </a:bodyPr>
            <a:lstStyle/>
            <a:p>
              <a:pPr eaLnBrk="1" hangingPunct="1"/>
              <a:r>
                <a:rPr lang="en-US">
                  <a:latin typeface="Arial" charset="0"/>
                </a:rPr>
                <a:t>CS</a:t>
              </a:r>
            </a:p>
            <a:p>
              <a:pPr eaLnBrk="1" hangingPunct="1"/>
              <a:endParaRPr lang="en-US">
                <a:latin typeface="Arial" charset="0"/>
              </a:endParaRPr>
            </a:p>
            <a:p>
              <a:pPr eaLnBrk="1" hangingPunct="1"/>
              <a:endParaRPr lang="en-US">
                <a:latin typeface="Arial" charset="0"/>
              </a:endParaRPr>
            </a:p>
            <a:p>
              <a:pPr eaLnBrk="1" hangingPunct="1"/>
              <a:r>
                <a:rPr lang="en-US">
                  <a:latin typeface="Arial" charset="0"/>
                </a:rPr>
                <a:t>UCS</a:t>
              </a:r>
            </a:p>
          </p:txBody>
        </p:sp>
      </p:grpSp>
    </p:spTree>
    <p:extLst>
      <p:ext uri="{BB962C8B-B14F-4D97-AF65-F5344CB8AC3E}">
        <p14:creationId xmlns:p14="http://schemas.microsoft.com/office/powerpoint/2010/main" xmlns="" val="188250566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p:txBody>
          <a:bodyPr>
            <a:normAutofit fontScale="90000"/>
          </a:bodyPr>
          <a:lstStyle/>
          <a:p>
            <a:r>
              <a:rPr lang="en-CA" sz="4000"/>
              <a:t>Factors Influencing Classical Conditioning</a:t>
            </a:r>
          </a:p>
        </p:txBody>
      </p:sp>
      <p:sp>
        <p:nvSpPr>
          <p:cNvPr id="19459" name="Rectangle 3"/>
          <p:cNvSpPr>
            <a:spLocks noGrp="1" noRot="1" noChangeArrowheads="1"/>
          </p:cNvSpPr>
          <p:nvPr>
            <p:ph idx="1"/>
          </p:nvPr>
        </p:nvSpPr>
        <p:spPr/>
        <p:txBody>
          <a:bodyPr>
            <a:normAutofit/>
          </a:bodyPr>
          <a:lstStyle/>
          <a:p>
            <a:pPr>
              <a:buNone/>
            </a:pPr>
            <a:r>
              <a:rPr lang="en-CA" sz="2400" dirty="0"/>
              <a:t>1. Number of Pairings for the Conditioned and the Unconditioned stimulus.</a:t>
            </a:r>
          </a:p>
          <a:p>
            <a:pPr>
              <a:buNone/>
            </a:pPr>
            <a:endParaRPr lang="en-CA" sz="2400" dirty="0"/>
          </a:p>
          <a:p>
            <a:pPr>
              <a:buNone/>
            </a:pPr>
            <a:r>
              <a:rPr lang="en-CA" sz="2400" dirty="0"/>
              <a:t>2. The intensity of the unconditioned stimulus.</a:t>
            </a:r>
          </a:p>
          <a:p>
            <a:pPr>
              <a:buNone/>
            </a:pPr>
            <a:endParaRPr lang="en-CA" sz="2400" dirty="0"/>
          </a:p>
          <a:p>
            <a:pPr>
              <a:buNone/>
            </a:pPr>
            <a:r>
              <a:rPr lang="en-CA" sz="2400" dirty="0"/>
              <a:t>3. How reliably the conditioned stimulus predicts the unconditioned stimulus.</a:t>
            </a:r>
          </a:p>
          <a:p>
            <a:pPr>
              <a:buNone/>
            </a:pPr>
            <a:endParaRPr lang="en-CA" sz="2400" dirty="0"/>
          </a:p>
          <a:p>
            <a:pPr>
              <a:buNone/>
            </a:pPr>
            <a:r>
              <a:rPr lang="en-CA" sz="2400" dirty="0"/>
              <a:t>4. The timing (temporal relationship) between the conditioned stimulus and the unconditioned stimulus.</a:t>
            </a:r>
          </a:p>
        </p:txBody>
      </p:sp>
    </p:spTree>
    <p:extLst>
      <p:ext uri="{BB962C8B-B14F-4D97-AF65-F5344CB8AC3E}">
        <p14:creationId xmlns:p14="http://schemas.microsoft.com/office/powerpoint/2010/main" xmlns="" val="1458365884"/>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fontScale="90000"/>
          </a:bodyPr>
          <a:lstStyle/>
          <a:p>
            <a:pPr eaLnBrk="1" hangingPunct="1"/>
            <a:r>
              <a:rPr lang="en-US" dirty="0" smtClean="0">
                <a:effectLst/>
              </a:rPr>
              <a:t>Extinction &amp; Spontaneous Recovery</a:t>
            </a:r>
          </a:p>
        </p:txBody>
      </p:sp>
      <p:sp>
        <p:nvSpPr>
          <p:cNvPr id="25603" name="Rectangle 3"/>
          <p:cNvSpPr>
            <a:spLocks noGrp="1" noChangeArrowheads="1"/>
          </p:cNvSpPr>
          <p:nvPr>
            <p:ph idx="1"/>
          </p:nvPr>
        </p:nvSpPr>
        <p:spPr/>
        <p:txBody>
          <a:bodyPr/>
          <a:lstStyle/>
          <a:p>
            <a:pPr eaLnBrk="1" hangingPunct="1"/>
            <a:r>
              <a:rPr lang="en-US" dirty="0" smtClean="0"/>
              <a:t>Extinction</a:t>
            </a:r>
          </a:p>
          <a:p>
            <a:pPr lvl="1" eaLnBrk="1" hangingPunct="1"/>
            <a:r>
              <a:rPr lang="en-US" dirty="0" smtClean="0"/>
              <a:t>Process in which CS is presented in absence of UCS</a:t>
            </a:r>
          </a:p>
          <a:p>
            <a:pPr lvl="1" eaLnBrk="1" hangingPunct="1"/>
            <a:r>
              <a:rPr lang="en-US" dirty="0" smtClean="0"/>
              <a:t>CR weakens</a:t>
            </a:r>
          </a:p>
          <a:p>
            <a:pPr eaLnBrk="1" hangingPunct="1"/>
            <a:r>
              <a:rPr lang="en-US" dirty="0" smtClean="0"/>
              <a:t>Spontaneous Recovery</a:t>
            </a:r>
          </a:p>
          <a:p>
            <a:pPr lvl="1" eaLnBrk="1" hangingPunct="1"/>
            <a:r>
              <a:rPr lang="en-US" dirty="0" smtClean="0"/>
              <a:t>Reappearance of a previously extinguished CR </a:t>
            </a:r>
          </a:p>
          <a:p>
            <a:pPr lvl="1" eaLnBrk="1" hangingPunct="1"/>
            <a:r>
              <a:rPr lang="en-US" dirty="0" smtClean="0"/>
              <a:t>Usually weaker than initial CR, extinguishes more rapidly</a:t>
            </a:r>
          </a:p>
        </p:txBody>
      </p:sp>
    </p:spTree>
    <p:extLst>
      <p:ext uri="{BB962C8B-B14F-4D97-AF65-F5344CB8AC3E}">
        <p14:creationId xmlns:p14="http://schemas.microsoft.com/office/powerpoint/2010/main" xmlns="" val="269441832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60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60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6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preferRelativeResize="0">
            <a:picLocks noChangeAspect="1" noChangeArrowheads="1"/>
          </p:cNvPicPr>
          <p:nvPr/>
        </p:nvPicPr>
        <p:blipFill>
          <a:blip r:embed="rId3" cstate="print">
            <a:extLst>
              <a:ext uri="{28A0092B-C50C-407E-A947-70E740481C1C}">
                <a14:useLocalDpi xmlns:a14="http://schemas.microsoft.com/office/drawing/2010/main" xmlns="" val="0"/>
              </a:ext>
            </a:extLst>
          </a:blip>
          <a:srcRect l="2699" t="4800" r="2699" b="28799"/>
          <a:stretch>
            <a:fillRect/>
          </a:stretch>
        </p:blipFill>
        <p:spPr bwMode="auto">
          <a:xfrm>
            <a:off x="76200" y="908397"/>
            <a:ext cx="8940800" cy="4968875"/>
          </a:xfrm>
          <a:prstGeom prst="rect">
            <a:avLst/>
          </a:prstGeom>
          <a:noFill/>
          <a:ln w="25400">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8190679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23528" y="332656"/>
            <a:ext cx="8686800" cy="1143000"/>
          </a:xfrm>
        </p:spPr>
        <p:txBody>
          <a:bodyPr/>
          <a:lstStyle/>
          <a:p>
            <a:pPr eaLnBrk="1" hangingPunct="1"/>
            <a:r>
              <a:rPr lang="en-US" smtClean="0">
                <a:effectLst/>
              </a:rPr>
              <a:t>Generalization &amp; Discrimination </a:t>
            </a:r>
          </a:p>
        </p:txBody>
      </p:sp>
      <p:sp>
        <p:nvSpPr>
          <p:cNvPr id="27651" name="Rectangle 3"/>
          <p:cNvSpPr>
            <a:spLocks noGrp="1" noChangeArrowheads="1"/>
          </p:cNvSpPr>
          <p:nvPr>
            <p:ph type="body" sz="half" idx="1"/>
          </p:nvPr>
        </p:nvSpPr>
        <p:spPr>
          <a:xfrm>
            <a:off x="689992" y="1589112"/>
            <a:ext cx="3810000" cy="4648200"/>
          </a:xfrm>
        </p:spPr>
        <p:txBody>
          <a:bodyPr/>
          <a:lstStyle/>
          <a:p>
            <a:pPr eaLnBrk="1" hangingPunct="1"/>
            <a:r>
              <a:rPr lang="en-US" dirty="0" smtClean="0"/>
              <a:t>Generalization  </a:t>
            </a:r>
          </a:p>
          <a:p>
            <a:pPr lvl="1" eaLnBrk="1" hangingPunct="1"/>
            <a:r>
              <a:rPr lang="en-US" dirty="0" smtClean="0"/>
              <a:t>Stimuli similar to initial CS elicit a CR</a:t>
            </a:r>
          </a:p>
          <a:p>
            <a:pPr lvl="1" eaLnBrk="1" hangingPunct="1"/>
            <a:r>
              <a:rPr lang="en-US" dirty="0" smtClean="0"/>
              <a:t>Aids in survival</a:t>
            </a:r>
          </a:p>
          <a:p>
            <a:pPr eaLnBrk="1" hangingPunct="1"/>
            <a:r>
              <a:rPr lang="en-US" dirty="0" smtClean="0"/>
              <a:t>Discrimination</a:t>
            </a:r>
          </a:p>
          <a:p>
            <a:pPr lvl="1" eaLnBrk="1" hangingPunct="1"/>
            <a:r>
              <a:rPr lang="en-US" dirty="0" smtClean="0"/>
              <a:t>CR occurs to one stimulus but not to another</a:t>
            </a:r>
          </a:p>
        </p:txBody>
      </p:sp>
      <p:pic>
        <p:nvPicPr>
          <p:cNvPr id="27652" name="Picture 5"/>
          <p:cNvPicPr preferRelativeResize="0">
            <a:picLocks noGrp="1" noChangeAspect="1" noChangeArrowheads="1"/>
          </p:cNvPicPr>
          <p:nvPr>
            <p:ph sz="half" idx="2"/>
          </p:nvPr>
        </p:nvPicPr>
        <p:blipFill>
          <a:blip r:embed="rId3" cstate="print">
            <a:lum bright="-10000"/>
            <a:extLst>
              <a:ext uri="{28A0092B-C50C-407E-A947-70E740481C1C}">
                <a14:useLocalDpi xmlns:a14="http://schemas.microsoft.com/office/drawing/2010/main" xmlns="" val="0"/>
              </a:ext>
            </a:extLst>
          </a:blip>
          <a:stretch>
            <a:fillRect/>
          </a:stretch>
        </p:blipFill>
        <p:spPr>
          <a:xfrm>
            <a:off x="4932040" y="1412776"/>
            <a:ext cx="3528392" cy="5023403"/>
          </a:xfrm>
          <a:ln w="25400">
            <a:solidFill>
              <a:schemeClr val="tx1"/>
            </a:solidFill>
            <a:miter lim="800000"/>
            <a:headEnd/>
            <a:tailEnd/>
          </a:ln>
        </p:spPr>
      </p:pic>
    </p:spTree>
    <p:extLst>
      <p:ext uri="{BB962C8B-B14F-4D97-AF65-F5344CB8AC3E}">
        <p14:creationId xmlns:p14="http://schemas.microsoft.com/office/powerpoint/2010/main" xmlns="" val="3917674850"/>
      </p:ext>
    </p:extLst>
  </p:cSld>
  <p:clrMapOvr>
    <a:masterClrMapping/>
  </p:clrMapOvr>
  <p:transition>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23528" y="332656"/>
            <a:ext cx="8610600" cy="914400"/>
          </a:xfrm>
        </p:spPr>
        <p:txBody>
          <a:bodyPr/>
          <a:lstStyle/>
          <a:p>
            <a:pPr eaLnBrk="1" hangingPunct="1"/>
            <a:r>
              <a:rPr lang="en-US" dirty="0" smtClean="0">
                <a:effectLst/>
              </a:rPr>
              <a:t>Higher Order Conditioning</a:t>
            </a:r>
          </a:p>
        </p:txBody>
      </p:sp>
      <p:pic>
        <p:nvPicPr>
          <p:cNvPr id="28676" name="Picture 5"/>
          <p:cNvPicPr preferRelativeResize="0">
            <a:picLocks noGrp="1" noChangeAspect="1" noChangeArrowheads="1"/>
          </p:cNvPicPr>
          <p:nvPr>
            <p:ph sz="half" idx="1"/>
          </p:nvPr>
        </p:nvPicPr>
        <p:blipFill>
          <a:blip r:embed="rId3" cstate="print">
            <a:lum bright="-10000"/>
            <a:extLst>
              <a:ext uri="{28A0092B-C50C-407E-A947-70E740481C1C}">
                <a14:useLocalDpi xmlns:a14="http://schemas.microsoft.com/office/drawing/2010/main" xmlns="" val="0"/>
              </a:ext>
            </a:extLst>
          </a:blip>
          <a:srcRect l="11237" t="7440" r="11237" b="27898"/>
          <a:stretch>
            <a:fillRect/>
          </a:stretch>
        </p:blipFill>
        <p:spPr>
          <a:xfrm>
            <a:off x="179512" y="1412906"/>
            <a:ext cx="4320480" cy="5445094"/>
          </a:xfrm>
          <a:noFill/>
          <a:ln w="25400">
            <a:solidFill>
              <a:schemeClr val="tx1"/>
            </a:solidFill>
            <a:miter lim="800000"/>
            <a:headEnd/>
            <a:tailEnd/>
          </a:ln>
        </p:spPr>
      </p:pic>
      <p:sp>
        <p:nvSpPr>
          <p:cNvPr id="28675" name="Rectangle 4"/>
          <p:cNvSpPr>
            <a:spLocks noGrp="1" noChangeArrowheads="1"/>
          </p:cNvSpPr>
          <p:nvPr>
            <p:ph type="body" sz="half" idx="2"/>
          </p:nvPr>
        </p:nvSpPr>
        <p:spPr>
          <a:xfrm>
            <a:off x="4716016" y="1371600"/>
            <a:ext cx="3456384" cy="5486400"/>
          </a:xfrm>
        </p:spPr>
        <p:txBody>
          <a:bodyPr/>
          <a:lstStyle/>
          <a:p>
            <a:pPr eaLnBrk="1" hangingPunct="1"/>
            <a:r>
              <a:rPr lang="en-US" dirty="0" smtClean="0"/>
              <a:t>Chain of events which has 2 CS stimuli</a:t>
            </a:r>
          </a:p>
          <a:p>
            <a:pPr eaLnBrk="1" hangingPunct="1"/>
            <a:r>
              <a:rPr lang="en-US" dirty="0" smtClean="0"/>
              <a:t>Expands influence of classical conditioning on </a:t>
            </a:r>
            <a:r>
              <a:rPr lang="en-US" dirty="0" err="1" smtClean="0"/>
              <a:t>behaviour</a:t>
            </a:r>
            <a:endParaRPr lang="en-US" sz="2800" dirty="0" smtClean="0"/>
          </a:p>
        </p:txBody>
      </p:sp>
    </p:spTree>
    <p:extLst>
      <p:ext uri="{BB962C8B-B14F-4D97-AF65-F5344CB8AC3E}">
        <p14:creationId xmlns:p14="http://schemas.microsoft.com/office/powerpoint/2010/main" xmlns="" val="168243672"/>
      </p:ext>
    </p:extLst>
  </p:cSld>
  <p:clrMapOvr>
    <a:masterClrMapping/>
  </p:clrMapOvr>
  <p:transition>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p:cNvSpPr>
            <a:spLocks noGrp="1" noChangeArrowheads="1"/>
          </p:cNvSpPr>
          <p:nvPr>
            <p:ph type="ctrTitle"/>
          </p:nvPr>
        </p:nvSpPr>
        <p:spPr>
          <a:xfrm>
            <a:off x="685800" y="304800"/>
            <a:ext cx="7772400" cy="1470025"/>
          </a:xfrm>
        </p:spPr>
        <p:txBody>
          <a:bodyPr/>
          <a:lstStyle/>
          <a:p>
            <a:pPr eaLnBrk="1" hangingPunct="1"/>
            <a:r>
              <a:rPr lang="en-US" dirty="0" smtClean="0">
                <a:effectLst/>
              </a:rPr>
              <a:t>Classical Conditioning</a:t>
            </a:r>
          </a:p>
        </p:txBody>
      </p:sp>
      <p:sp>
        <p:nvSpPr>
          <p:cNvPr id="30723" name="Rectangle 7"/>
          <p:cNvSpPr>
            <a:spLocks noGrp="1" noChangeArrowheads="1"/>
          </p:cNvSpPr>
          <p:nvPr>
            <p:ph type="subTitle" idx="1"/>
          </p:nvPr>
        </p:nvSpPr>
        <p:spPr>
          <a:xfrm>
            <a:off x="1371600" y="2060575"/>
            <a:ext cx="6400800" cy="1752600"/>
          </a:xfrm>
        </p:spPr>
        <p:txBody>
          <a:bodyPr/>
          <a:lstStyle/>
          <a:p>
            <a:pPr eaLnBrk="1" hangingPunct="1"/>
            <a:r>
              <a:rPr lang="en-US" dirty="0" smtClean="0">
                <a:solidFill>
                  <a:schemeClr val="tx1"/>
                </a:solidFill>
              </a:rPr>
              <a:t>Applications: Overcoming Fear</a:t>
            </a:r>
          </a:p>
        </p:txBody>
      </p:sp>
      <p:sp>
        <p:nvSpPr>
          <p:cNvPr id="30724" name="Rectangle 8"/>
          <p:cNvSpPr>
            <a:spLocks noChangeArrowheads="1"/>
          </p:cNvSpPr>
          <p:nvPr/>
        </p:nvSpPr>
        <p:spPr bwMode="auto">
          <a:xfrm>
            <a:off x="1115616" y="2636912"/>
            <a:ext cx="6745560" cy="5410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20000"/>
              </a:spcBef>
            </a:pPr>
            <a:r>
              <a:rPr lang="en-US" sz="2800" dirty="0" smtClean="0"/>
              <a:t>- Exposure </a:t>
            </a:r>
            <a:r>
              <a:rPr lang="en-US" sz="2800" dirty="0"/>
              <a:t>Therapy</a:t>
            </a:r>
          </a:p>
          <a:p>
            <a:pPr lvl="1" eaLnBrk="1" hangingPunct="1">
              <a:spcBef>
                <a:spcPct val="20000"/>
              </a:spcBef>
            </a:pPr>
            <a:r>
              <a:rPr lang="en-US" dirty="0"/>
              <a:t>Extinction of CR through exposure to CS without presence of UCS</a:t>
            </a:r>
          </a:p>
          <a:p>
            <a:pPr eaLnBrk="1" hangingPunct="1">
              <a:spcBef>
                <a:spcPct val="20000"/>
              </a:spcBef>
            </a:pPr>
            <a:r>
              <a:rPr lang="en-US" sz="2800" dirty="0" smtClean="0"/>
              <a:t>- Systematic </a:t>
            </a:r>
            <a:r>
              <a:rPr lang="en-US" sz="2800" dirty="0"/>
              <a:t>desensitization</a:t>
            </a:r>
          </a:p>
          <a:p>
            <a:pPr lvl="1" eaLnBrk="1" hangingPunct="1">
              <a:spcBef>
                <a:spcPct val="20000"/>
              </a:spcBef>
            </a:pPr>
            <a:r>
              <a:rPr lang="en-US" dirty="0"/>
              <a:t>Muscular relaxation paired with gradual exposure to fear-inducing stimulus</a:t>
            </a:r>
          </a:p>
          <a:p>
            <a:pPr eaLnBrk="1" hangingPunct="1">
              <a:spcBef>
                <a:spcPct val="20000"/>
              </a:spcBef>
            </a:pPr>
            <a:r>
              <a:rPr lang="en-US" sz="2800" dirty="0" smtClean="0"/>
              <a:t>- Flooding</a:t>
            </a:r>
            <a:endParaRPr lang="en-US" sz="2800" dirty="0"/>
          </a:p>
          <a:p>
            <a:pPr lvl="1" eaLnBrk="1" hangingPunct="1">
              <a:spcBef>
                <a:spcPct val="20000"/>
              </a:spcBef>
            </a:pPr>
            <a:r>
              <a:rPr lang="en-US" dirty="0"/>
              <a:t>Exposure to fearful stimulus</a:t>
            </a:r>
          </a:p>
          <a:p>
            <a:pPr eaLnBrk="1" hangingPunct="1">
              <a:spcBef>
                <a:spcPct val="20000"/>
              </a:spcBef>
            </a:pPr>
            <a:endParaRPr lang="en-US" dirty="0"/>
          </a:p>
        </p:txBody>
      </p:sp>
    </p:spTree>
    <p:extLst>
      <p:ext uri="{BB962C8B-B14F-4D97-AF65-F5344CB8AC3E}">
        <p14:creationId xmlns:p14="http://schemas.microsoft.com/office/powerpoint/2010/main" xmlns="" val="338762825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Classical Conditioning – Exposure Therapies</a:t>
            </a:r>
            <a:endParaRPr lang="en-CA" dirty="0"/>
          </a:p>
        </p:txBody>
      </p:sp>
      <p:sp>
        <p:nvSpPr>
          <p:cNvPr id="3" name="Content Placeholder 2"/>
          <p:cNvSpPr>
            <a:spLocks noGrp="1"/>
          </p:cNvSpPr>
          <p:nvPr>
            <p:ph idx="1"/>
          </p:nvPr>
        </p:nvSpPr>
        <p:spPr/>
        <p:txBody>
          <a:bodyPr/>
          <a:lstStyle/>
          <a:p>
            <a:r>
              <a:rPr lang="en-CA" dirty="0" smtClean="0"/>
              <a:t>Anyone here have a phobia? Intense fear of something? Spiders? Heights? </a:t>
            </a:r>
            <a:r>
              <a:rPr lang="en-CA" dirty="0" err="1" smtClean="0"/>
              <a:t>Etc</a:t>
            </a:r>
            <a:endParaRPr lang="en-CA" dirty="0" smtClean="0"/>
          </a:p>
          <a:p>
            <a:r>
              <a:rPr lang="en-CA" b="1" dirty="0" smtClean="0"/>
              <a:t>Exposure Therapy </a:t>
            </a:r>
            <a:r>
              <a:rPr lang="en-CA" dirty="0" smtClean="0"/>
              <a:t>takes aspects of classical conditioning and applies it to eliminating phobias.</a:t>
            </a:r>
          </a:p>
          <a:p>
            <a:r>
              <a:rPr lang="en-CA" dirty="0" smtClean="0"/>
              <a:t>Basic goal is to expose the phobic patient to the feared stimulus (CS) without and UCS, allowing extinction to occur.</a:t>
            </a:r>
          </a:p>
          <a:p>
            <a:endParaRPr lang="en-CA" dirty="0"/>
          </a:p>
        </p:txBody>
      </p:sp>
    </p:spTree>
    <p:extLst>
      <p:ext uri="{BB962C8B-B14F-4D97-AF65-F5344CB8AC3E}">
        <p14:creationId xmlns:p14="http://schemas.microsoft.com/office/powerpoint/2010/main" xmlns="" val="355037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Classical Conditioning – Aversion Therapy</a:t>
            </a:r>
            <a:endParaRPr lang="en-CA" dirty="0"/>
          </a:p>
        </p:txBody>
      </p:sp>
      <p:sp>
        <p:nvSpPr>
          <p:cNvPr id="3" name="Content Placeholder 2"/>
          <p:cNvSpPr>
            <a:spLocks noGrp="1"/>
          </p:cNvSpPr>
          <p:nvPr>
            <p:ph idx="1"/>
          </p:nvPr>
        </p:nvSpPr>
        <p:spPr/>
        <p:txBody>
          <a:bodyPr/>
          <a:lstStyle/>
          <a:p>
            <a:r>
              <a:rPr lang="en-CA" dirty="0" smtClean="0"/>
              <a:t>Attempts to condition an aversion or repulsion to a stimulus that triggers unwanted behaviour by pairing it with a noxious UCS.</a:t>
            </a:r>
          </a:p>
          <a:p>
            <a:r>
              <a:rPr lang="en-CA" dirty="0" smtClean="0"/>
              <a:t>Example – Giving alcoholic patients a drug that induces vomiting any time alcohol is consumed.</a:t>
            </a:r>
          </a:p>
          <a:p>
            <a:r>
              <a:rPr lang="en-CA" dirty="0" smtClean="0"/>
              <a:t>Aversion therapy has shown mixed results that are often extinguished over time.</a:t>
            </a:r>
            <a:endParaRPr lang="en-CA" dirty="0"/>
          </a:p>
        </p:txBody>
      </p:sp>
    </p:spTree>
    <p:extLst>
      <p:ext uri="{BB962C8B-B14F-4D97-AF65-F5344CB8AC3E}">
        <p14:creationId xmlns:p14="http://schemas.microsoft.com/office/powerpoint/2010/main" xmlns="" val="55631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Operant Conditioning</a:t>
            </a:r>
            <a:endParaRPr lang="en-CA" dirty="0"/>
          </a:p>
        </p:txBody>
      </p:sp>
      <p:sp>
        <p:nvSpPr>
          <p:cNvPr id="3" name="Content Placeholder 2"/>
          <p:cNvSpPr>
            <a:spLocks noGrp="1"/>
          </p:cNvSpPr>
          <p:nvPr>
            <p:ph idx="1"/>
          </p:nvPr>
        </p:nvSpPr>
        <p:spPr/>
        <p:txBody>
          <a:bodyPr/>
          <a:lstStyle/>
          <a:p>
            <a:r>
              <a:rPr lang="en-CA" dirty="0" smtClean="0"/>
              <a:t>Learning in which behaviour is influenced by its consequences.</a:t>
            </a:r>
          </a:p>
          <a:p>
            <a:r>
              <a:rPr lang="en-CA" dirty="0" smtClean="0"/>
              <a:t>Responses that produce favourable consequences tend to be repeated, whereas responses that produce unfavourable consequences become less likely to occur.</a:t>
            </a:r>
          </a:p>
          <a:p>
            <a:endParaRPr lang="en-CA" dirty="0"/>
          </a:p>
        </p:txBody>
      </p:sp>
    </p:spTree>
    <p:extLst>
      <p:ext uri="{BB962C8B-B14F-4D97-AF65-F5344CB8AC3E}">
        <p14:creationId xmlns:p14="http://schemas.microsoft.com/office/powerpoint/2010/main" xmlns="" val="344115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Thorndike’s Law of Effect</a:t>
            </a:r>
            <a:endParaRPr lang="en-CA" dirty="0"/>
          </a:p>
        </p:txBody>
      </p:sp>
      <p:sp>
        <p:nvSpPr>
          <p:cNvPr id="3" name="Content Placeholder 2"/>
          <p:cNvSpPr>
            <a:spLocks noGrp="1"/>
          </p:cNvSpPr>
          <p:nvPr>
            <p:ph idx="1"/>
          </p:nvPr>
        </p:nvSpPr>
        <p:spPr>
          <a:xfrm>
            <a:off x="755576" y="1915126"/>
            <a:ext cx="4320480" cy="4682226"/>
          </a:xfrm>
        </p:spPr>
        <p:txBody>
          <a:bodyPr>
            <a:normAutofit fontScale="77500" lnSpcReduction="20000"/>
          </a:bodyPr>
          <a:lstStyle/>
          <a:p>
            <a:r>
              <a:rPr lang="en-CA" dirty="0" smtClean="0"/>
              <a:t>Placed a hungry cat in a box and put food outside the box. </a:t>
            </a:r>
          </a:p>
          <a:p>
            <a:r>
              <a:rPr lang="en-CA" dirty="0" smtClean="0"/>
              <a:t>Eventually the cat would accidently step on the pedal that opened the door. </a:t>
            </a:r>
          </a:p>
          <a:p>
            <a:r>
              <a:rPr lang="en-CA" dirty="0" smtClean="0"/>
              <a:t>Slowly they learned to step on the pedal to get out of the box.</a:t>
            </a:r>
          </a:p>
          <a:p>
            <a:r>
              <a:rPr lang="en-CA" b="1" u="sng" dirty="0" smtClean="0"/>
              <a:t>Law of Effect </a:t>
            </a:r>
            <a:r>
              <a:rPr lang="en-CA" dirty="0" smtClean="0"/>
              <a:t>– A response followed by a “Satisfying” outcome will become more likely to occur.</a:t>
            </a:r>
            <a:endParaRPr lang="en-CA" dirty="0"/>
          </a:p>
        </p:txBody>
      </p:sp>
      <p:pic>
        <p:nvPicPr>
          <p:cNvPr id="1026" name="Picture 2" descr="https://encrypted-tbn1.gstatic.com/images?q=tbn:ANd9GcSIxevE-Du45OAHeV1dz47W8Y277GgIcQKUzq5ef6q_5a5w3f4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80752" y="2276872"/>
            <a:ext cx="3163656" cy="30963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9468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Thoughts?</a:t>
            </a:r>
            <a:endParaRPr lang="en-CA" dirty="0"/>
          </a:p>
        </p:txBody>
      </p:sp>
      <p:sp>
        <p:nvSpPr>
          <p:cNvPr id="3" name="Content Placeholder 2"/>
          <p:cNvSpPr>
            <a:spLocks noGrp="1"/>
          </p:cNvSpPr>
          <p:nvPr>
            <p:ph idx="1"/>
          </p:nvPr>
        </p:nvSpPr>
        <p:spPr/>
        <p:txBody>
          <a:bodyPr/>
          <a:lstStyle/>
          <a:p>
            <a:r>
              <a:rPr lang="en-CA" dirty="0" smtClean="0"/>
              <a:t>BF Skinner seems skeptical of the presence of free will? </a:t>
            </a:r>
          </a:p>
          <a:p>
            <a:r>
              <a:rPr lang="en-CA" dirty="0" smtClean="0"/>
              <a:t>Agree? Disagree?</a:t>
            </a:r>
          </a:p>
          <a:p>
            <a:endParaRPr lang="en-CA" dirty="0"/>
          </a:p>
        </p:txBody>
      </p:sp>
    </p:spTree>
    <p:extLst>
      <p:ext uri="{BB962C8B-B14F-4D97-AF65-F5344CB8AC3E}">
        <p14:creationId xmlns:p14="http://schemas.microsoft.com/office/powerpoint/2010/main" xmlns="" val="602128219"/>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a:defRPr/>
            </a:pPr>
            <a:r>
              <a:rPr lang="en-US" smtClean="0"/>
              <a:t>Operant Conditioning</a:t>
            </a:r>
          </a:p>
        </p:txBody>
      </p:sp>
      <p:sp>
        <p:nvSpPr>
          <p:cNvPr id="35843" name="Rectangle 3"/>
          <p:cNvSpPr>
            <a:spLocks noGrp="1" noChangeArrowheads="1"/>
          </p:cNvSpPr>
          <p:nvPr>
            <p:ph idx="1"/>
          </p:nvPr>
        </p:nvSpPr>
        <p:spPr>
          <a:xfrm>
            <a:off x="1331640" y="2038350"/>
            <a:ext cx="6897960" cy="4114800"/>
          </a:xfrm>
        </p:spPr>
        <p:txBody>
          <a:bodyPr/>
          <a:lstStyle/>
          <a:p>
            <a:pPr>
              <a:lnSpc>
                <a:spcPct val="90000"/>
              </a:lnSpc>
            </a:pPr>
            <a:r>
              <a:rPr lang="en-US" sz="2800" dirty="0" smtClean="0"/>
              <a:t>Changing the probability that a behavior occurs</a:t>
            </a:r>
          </a:p>
          <a:p>
            <a:pPr>
              <a:lnSpc>
                <a:spcPct val="90000"/>
              </a:lnSpc>
            </a:pPr>
            <a:endParaRPr lang="en-US" sz="2800" dirty="0" smtClean="0"/>
          </a:p>
          <a:p>
            <a:pPr>
              <a:lnSpc>
                <a:spcPct val="90000"/>
              </a:lnSpc>
            </a:pPr>
            <a:endParaRPr lang="en-US" sz="2800" dirty="0" smtClean="0"/>
          </a:p>
          <a:p>
            <a:pPr>
              <a:lnSpc>
                <a:spcPct val="90000"/>
              </a:lnSpc>
            </a:pPr>
            <a:r>
              <a:rPr lang="en-US" sz="2800" dirty="0" smtClean="0"/>
              <a:t>Learning a new behavior</a:t>
            </a:r>
            <a:endParaRPr lang="en-US" sz="2400" dirty="0" smtClean="0"/>
          </a:p>
        </p:txBody>
      </p:sp>
    </p:spTree>
    <p:extLst>
      <p:ext uri="{BB962C8B-B14F-4D97-AF65-F5344CB8AC3E}">
        <p14:creationId xmlns:p14="http://schemas.microsoft.com/office/powerpoint/2010/main" xmlns="" val="67979485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a:defRPr/>
            </a:pPr>
            <a:r>
              <a:rPr lang="en-US" smtClean="0"/>
              <a:t>Operant Conditioning</a:t>
            </a:r>
          </a:p>
        </p:txBody>
      </p:sp>
      <p:sp>
        <p:nvSpPr>
          <p:cNvPr id="36867" name="Rectangle 3"/>
          <p:cNvSpPr>
            <a:spLocks noGrp="1" noChangeArrowheads="1"/>
          </p:cNvSpPr>
          <p:nvPr>
            <p:ph idx="1"/>
          </p:nvPr>
        </p:nvSpPr>
        <p:spPr>
          <a:xfrm>
            <a:off x="971600" y="2038350"/>
            <a:ext cx="7258000" cy="4114800"/>
          </a:xfrm>
        </p:spPr>
        <p:txBody>
          <a:bodyPr>
            <a:normAutofit/>
          </a:bodyPr>
          <a:lstStyle/>
          <a:p>
            <a:pPr>
              <a:lnSpc>
                <a:spcPct val="90000"/>
              </a:lnSpc>
            </a:pPr>
            <a:r>
              <a:rPr lang="en-US" sz="2800" dirty="0" smtClean="0"/>
              <a:t>Behavior has consequences</a:t>
            </a:r>
          </a:p>
          <a:p>
            <a:pPr>
              <a:lnSpc>
                <a:spcPct val="90000"/>
              </a:lnSpc>
            </a:pPr>
            <a:endParaRPr lang="en-US" sz="2800" dirty="0" smtClean="0"/>
          </a:p>
          <a:p>
            <a:pPr lvl="1">
              <a:lnSpc>
                <a:spcPct val="90000"/>
              </a:lnSpc>
            </a:pPr>
            <a:r>
              <a:rPr lang="en-US" sz="2800" dirty="0" smtClean="0"/>
              <a:t>If the consequence is +</a:t>
            </a:r>
          </a:p>
          <a:p>
            <a:pPr lvl="2">
              <a:lnSpc>
                <a:spcPct val="90000"/>
              </a:lnSpc>
            </a:pPr>
            <a:r>
              <a:rPr lang="en-US" sz="2800" dirty="0" smtClean="0"/>
              <a:t>The behavior more likely to occur again</a:t>
            </a:r>
          </a:p>
          <a:p>
            <a:pPr lvl="1">
              <a:lnSpc>
                <a:spcPct val="90000"/>
              </a:lnSpc>
            </a:pPr>
            <a:endParaRPr lang="en-US" sz="2800" dirty="0" smtClean="0"/>
          </a:p>
          <a:p>
            <a:pPr lvl="1">
              <a:lnSpc>
                <a:spcPct val="90000"/>
              </a:lnSpc>
            </a:pPr>
            <a:r>
              <a:rPr lang="en-US" sz="2800" dirty="0" smtClean="0"/>
              <a:t>If the outcome is –</a:t>
            </a:r>
          </a:p>
          <a:p>
            <a:pPr lvl="2">
              <a:lnSpc>
                <a:spcPct val="90000"/>
              </a:lnSpc>
            </a:pPr>
            <a:r>
              <a:rPr lang="en-US" sz="2800" dirty="0" smtClean="0"/>
              <a:t>The behavior less likely to occur again</a:t>
            </a:r>
          </a:p>
        </p:txBody>
      </p:sp>
    </p:spTree>
    <p:extLst>
      <p:ext uri="{BB962C8B-B14F-4D97-AF65-F5344CB8AC3E}">
        <p14:creationId xmlns:p14="http://schemas.microsoft.com/office/powerpoint/2010/main" xmlns="" val="399177714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686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2"/>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defRPr/>
            </a:pPr>
            <a:r>
              <a:rPr lang="en-US" smtClean="0"/>
              <a:t>Operant Conditioning</a:t>
            </a:r>
          </a:p>
        </p:txBody>
      </p:sp>
      <p:sp>
        <p:nvSpPr>
          <p:cNvPr id="38915" name="Rectangle 3"/>
          <p:cNvSpPr>
            <a:spLocks noGrp="1" noChangeArrowheads="1"/>
          </p:cNvSpPr>
          <p:nvPr>
            <p:ph idx="1"/>
          </p:nvPr>
        </p:nvSpPr>
        <p:spPr>
          <a:xfrm>
            <a:off x="683568" y="2019300"/>
            <a:ext cx="7546032" cy="4114800"/>
          </a:xfrm>
        </p:spPr>
        <p:txBody>
          <a:bodyPr>
            <a:normAutofit/>
          </a:bodyPr>
          <a:lstStyle/>
          <a:p>
            <a:r>
              <a:rPr lang="en-US" sz="2800" dirty="0" smtClean="0"/>
              <a:t>Reinforcement – used to increase the likelihood that a behavior occurs again</a:t>
            </a:r>
          </a:p>
          <a:p>
            <a:pPr lvl="1"/>
            <a:r>
              <a:rPr lang="en-US" sz="2800" dirty="0" smtClean="0"/>
              <a:t>Positive reinforcement – deliver something good</a:t>
            </a:r>
          </a:p>
          <a:p>
            <a:pPr lvl="1"/>
            <a:r>
              <a:rPr lang="en-US" sz="2800" dirty="0" smtClean="0"/>
              <a:t>Negative reinforcement – remove something aversive</a:t>
            </a:r>
          </a:p>
        </p:txBody>
      </p:sp>
    </p:spTree>
    <p:extLst>
      <p:ext uri="{BB962C8B-B14F-4D97-AF65-F5344CB8AC3E}">
        <p14:creationId xmlns:p14="http://schemas.microsoft.com/office/powerpoint/2010/main" xmlns="" val="287021619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a:defRPr/>
            </a:pPr>
            <a:r>
              <a:rPr lang="en-US" smtClean="0"/>
              <a:t>Operant Conditioning</a:t>
            </a:r>
          </a:p>
        </p:txBody>
      </p:sp>
      <p:sp>
        <p:nvSpPr>
          <p:cNvPr id="35843" name="Rectangle 3"/>
          <p:cNvSpPr>
            <a:spLocks noGrp="1" noChangeArrowheads="1"/>
          </p:cNvSpPr>
          <p:nvPr>
            <p:ph idx="1"/>
          </p:nvPr>
        </p:nvSpPr>
        <p:spPr>
          <a:xfrm>
            <a:off x="827584" y="1772816"/>
            <a:ext cx="7402016" cy="4114800"/>
          </a:xfrm>
          <a:prstGeom prst="rect">
            <a:avLst/>
          </a:prstGeom>
        </p:spPr>
        <p:txBody>
          <a:bodyPr>
            <a:normAutofit/>
          </a:bodyPr>
          <a:lstStyle/>
          <a:p>
            <a:pPr>
              <a:lnSpc>
                <a:spcPct val="90000"/>
              </a:lnSpc>
            </a:pPr>
            <a:r>
              <a:rPr lang="en-US" sz="2800" dirty="0" smtClean="0"/>
              <a:t>Changing the probability that a behavior occurs</a:t>
            </a:r>
          </a:p>
          <a:p>
            <a:pPr>
              <a:lnSpc>
                <a:spcPct val="90000"/>
              </a:lnSpc>
            </a:pPr>
            <a:r>
              <a:rPr lang="en-US" sz="2800" dirty="0" smtClean="0"/>
              <a:t>Learning a new behavior</a:t>
            </a:r>
            <a:endParaRPr lang="en-US" sz="2800" dirty="0"/>
          </a:p>
          <a:p>
            <a:pPr>
              <a:lnSpc>
                <a:spcPct val="90000"/>
              </a:lnSpc>
            </a:pPr>
            <a:r>
              <a:rPr lang="en-US" sz="2800" dirty="0" smtClean="0"/>
              <a:t>Operant Conditioning has 3 types of events.</a:t>
            </a:r>
          </a:p>
          <a:p>
            <a:pPr lvl="1">
              <a:lnSpc>
                <a:spcPct val="90000"/>
              </a:lnSpc>
            </a:pPr>
            <a:r>
              <a:rPr lang="en-US" sz="2400" dirty="0" smtClean="0"/>
              <a:t>A – Antecedents (stimuli present before the </a:t>
            </a:r>
            <a:r>
              <a:rPr lang="en-US" sz="2400" dirty="0" err="1" smtClean="0"/>
              <a:t>behaviour</a:t>
            </a:r>
            <a:r>
              <a:rPr lang="en-US" sz="2400" dirty="0" smtClean="0"/>
              <a:t>.</a:t>
            </a:r>
          </a:p>
          <a:p>
            <a:pPr lvl="1">
              <a:lnSpc>
                <a:spcPct val="90000"/>
              </a:lnSpc>
            </a:pPr>
            <a:r>
              <a:rPr lang="en-US" sz="2400" dirty="0" smtClean="0"/>
              <a:t>B – </a:t>
            </a:r>
            <a:r>
              <a:rPr lang="en-US" sz="2400" dirty="0" err="1" smtClean="0"/>
              <a:t>Behaviours</a:t>
            </a:r>
            <a:r>
              <a:rPr lang="en-US" sz="2400" dirty="0" smtClean="0"/>
              <a:t> </a:t>
            </a:r>
          </a:p>
          <a:p>
            <a:pPr lvl="1">
              <a:lnSpc>
                <a:spcPct val="90000"/>
              </a:lnSpc>
            </a:pPr>
            <a:r>
              <a:rPr lang="en-US" sz="2400" dirty="0" smtClean="0"/>
              <a:t>C – Consequences that follow the </a:t>
            </a:r>
            <a:r>
              <a:rPr lang="en-US" sz="2400" dirty="0" err="1" smtClean="0"/>
              <a:t>behaviour</a:t>
            </a:r>
            <a:endParaRPr lang="en-US" sz="2000" dirty="0" smtClean="0"/>
          </a:p>
        </p:txBody>
      </p:sp>
    </p:spTree>
    <p:extLst>
      <p:ext uri="{BB962C8B-B14F-4D97-AF65-F5344CB8AC3E}">
        <p14:creationId xmlns:p14="http://schemas.microsoft.com/office/powerpoint/2010/main" xmlns="" val="266980386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584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84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a:defRPr/>
            </a:pPr>
            <a:r>
              <a:rPr lang="en-US" smtClean="0"/>
              <a:t>Operant Conditioning</a:t>
            </a:r>
          </a:p>
        </p:txBody>
      </p:sp>
      <p:sp>
        <p:nvSpPr>
          <p:cNvPr id="36867" name="Rectangle 3"/>
          <p:cNvSpPr>
            <a:spLocks noGrp="1" noChangeArrowheads="1"/>
          </p:cNvSpPr>
          <p:nvPr>
            <p:ph idx="1"/>
          </p:nvPr>
        </p:nvSpPr>
        <p:spPr>
          <a:xfrm>
            <a:off x="971600" y="2038350"/>
            <a:ext cx="7258000" cy="4114800"/>
          </a:xfrm>
          <a:prstGeom prst="rect">
            <a:avLst/>
          </a:prstGeom>
        </p:spPr>
        <p:txBody>
          <a:bodyPr>
            <a:normAutofit/>
          </a:bodyPr>
          <a:lstStyle/>
          <a:p>
            <a:pPr>
              <a:lnSpc>
                <a:spcPct val="90000"/>
              </a:lnSpc>
            </a:pPr>
            <a:r>
              <a:rPr lang="en-US" sz="2800" dirty="0" smtClean="0"/>
              <a:t>Behavior has consequences</a:t>
            </a:r>
          </a:p>
          <a:p>
            <a:pPr lvl="1">
              <a:lnSpc>
                <a:spcPct val="90000"/>
              </a:lnSpc>
            </a:pPr>
            <a:r>
              <a:rPr lang="en-US" sz="2800" dirty="0" smtClean="0"/>
              <a:t>If the consequence is +</a:t>
            </a:r>
          </a:p>
          <a:p>
            <a:pPr lvl="2">
              <a:lnSpc>
                <a:spcPct val="90000"/>
              </a:lnSpc>
            </a:pPr>
            <a:r>
              <a:rPr lang="en-US" sz="2800" dirty="0" smtClean="0"/>
              <a:t>The behavior more likely to occur again</a:t>
            </a:r>
          </a:p>
          <a:p>
            <a:pPr lvl="1">
              <a:lnSpc>
                <a:spcPct val="90000"/>
              </a:lnSpc>
            </a:pPr>
            <a:r>
              <a:rPr lang="en-US" sz="2800" dirty="0" smtClean="0"/>
              <a:t>If the outcome is –</a:t>
            </a:r>
          </a:p>
          <a:p>
            <a:pPr lvl="2">
              <a:lnSpc>
                <a:spcPct val="90000"/>
              </a:lnSpc>
            </a:pPr>
            <a:r>
              <a:rPr lang="en-US" sz="2800" dirty="0" smtClean="0"/>
              <a:t>The behavior less likely to occur again</a:t>
            </a:r>
          </a:p>
        </p:txBody>
      </p:sp>
    </p:spTree>
    <p:extLst>
      <p:ext uri="{BB962C8B-B14F-4D97-AF65-F5344CB8AC3E}">
        <p14:creationId xmlns:p14="http://schemas.microsoft.com/office/powerpoint/2010/main" xmlns="" val="312744245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6867">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2"/>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defRPr/>
            </a:pPr>
            <a:r>
              <a:rPr lang="en-US" smtClean="0"/>
              <a:t>Operant Conditioning</a:t>
            </a:r>
          </a:p>
        </p:txBody>
      </p:sp>
      <p:sp>
        <p:nvSpPr>
          <p:cNvPr id="38915" name="Rectangle 3"/>
          <p:cNvSpPr>
            <a:spLocks noGrp="1" noChangeArrowheads="1"/>
          </p:cNvSpPr>
          <p:nvPr>
            <p:ph idx="1"/>
          </p:nvPr>
        </p:nvSpPr>
        <p:spPr>
          <a:xfrm>
            <a:off x="683568" y="2019300"/>
            <a:ext cx="7546032" cy="4114800"/>
          </a:xfrm>
          <a:prstGeom prst="rect">
            <a:avLst/>
          </a:prstGeom>
        </p:spPr>
        <p:txBody>
          <a:bodyPr>
            <a:normAutofit lnSpcReduction="10000"/>
          </a:bodyPr>
          <a:lstStyle/>
          <a:p>
            <a:r>
              <a:rPr lang="en-US" dirty="0" smtClean="0"/>
              <a:t>B.F. Skinner</a:t>
            </a:r>
          </a:p>
          <a:p>
            <a:pPr lvl="1"/>
            <a:r>
              <a:rPr lang="en-US" sz="2400" dirty="0" smtClean="0"/>
              <a:t>Used reinforcement to get an individual to produce a new behavior.</a:t>
            </a:r>
          </a:p>
          <a:p>
            <a:r>
              <a:rPr lang="en-US" sz="2800" dirty="0" smtClean="0"/>
              <a:t>Reinforcement – used to increase the likelihood that a behavior occurs again</a:t>
            </a:r>
          </a:p>
          <a:p>
            <a:pPr lvl="1"/>
            <a:r>
              <a:rPr lang="en-US" sz="2800" dirty="0" smtClean="0"/>
              <a:t>Positive reinforcement – deliver something good</a:t>
            </a:r>
          </a:p>
          <a:p>
            <a:pPr lvl="1"/>
            <a:r>
              <a:rPr lang="en-US" sz="2800" dirty="0" smtClean="0"/>
              <a:t>Negative reinforcement – remove something aversive</a:t>
            </a:r>
          </a:p>
        </p:txBody>
      </p:sp>
    </p:spTree>
    <p:extLst>
      <p:ext uri="{BB962C8B-B14F-4D97-AF65-F5344CB8AC3E}">
        <p14:creationId xmlns:p14="http://schemas.microsoft.com/office/powerpoint/2010/main" xmlns="" val="270392332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891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891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89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defRPr/>
            </a:pPr>
            <a:r>
              <a:rPr lang="en-US" smtClean="0"/>
              <a:t>Operant Conditioning</a:t>
            </a:r>
          </a:p>
        </p:txBody>
      </p:sp>
      <p:sp>
        <p:nvSpPr>
          <p:cNvPr id="38915" name="Rectangle 3"/>
          <p:cNvSpPr>
            <a:spLocks noGrp="1" noChangeArrowheads="1"/>
          </p:cNvSpPr>
          <p:nvPr>
            <p:ph idx="1"/>
          </p:nvPr>
        </p:nvSpPr>
        <p:spPr>
          <a:xfrm>
            <a:off x="899592" y="1988840"/>
            <a:ext cx="7772400" cy="4114800"/>
          </a:xfrm>
          <a:prstGeom prst="rect">
            <a:avLst/>
          </a:prstGeom>
        </p:spPr>
        <p:txBody>
          <a:bodyPr>
            <a:normAutofit/>
          </a:bodyPr>
          <a:lstStyle/>
          <a:p>
            <a:r>
              <a:rPr lang="en-US" sz="3200" dirty="0" smtClean="0"/>
              <a:t>Punishment – used to decrease the likelihood that a behavior occurs again</a:t>
            </a:r>
          </a:p>
          <a:p>
            <a:pPr lvl="1"/>
            <a:r>
              <a:rPr lang="en-US" sz="3200" dirty="0" smtClean="0"/>
              <a:t>Positive punishment – deliver something aversive</a:t>
            </a:r>
          </a:p>
          <a:p>
            <a:pPr lvl="1"/>
            <a:r>
              <a:rPr lang="en-US" sz="3200" dirty="0" smtClean="0"/>
              <a:t>Negative punishment – remove something positive</a:t>
            </a:r>
          </a:p>
        </p:txBody>
      </p:sp>
    </p:spTree>
    <p:extLst>
      <p:ext uri="{BB962C8B-B14F-4D97-AF65-F5344CB8AC3E}">
        <p14:creationId xmlns:p14="http://schemas.microsoft.com/office/powerpoint/2010/main" xmlns="" val="377811860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pPr>
              <a:defRPr/>
            </a:pPr>
            <a:r>
              <a:rPr lang="en-US" sz="4000" dirty="0" smtClean="0"/>
              <a:t>Operant Conditioning Techniques</a:t>
            </a:r>
          </a:p>
        </p:txBody>
      </p:sp>
      <p:sp>
        <p:nvSpPr>
          <p:cNvPr id="40963" name="Rectangle 3"/>
          <p:cNvSpPr>
            <a:spLocks noGrp="1" noChangeArrowheads="1"/>
          </p:cNvSpPr>
          <p:nvPr>
            <p:ph idx="1"/>
          </p:nvPr>
        </p:nvSpPr>
        <p:spPr>
          <a:xfrm>
            <a:off x="827584" y="1484784"/>
            <a:ext cx="7416824" cy="4690864"/>
          </a:xfrm>
          <a:prstGeom prst="rect">
            <a:avLst/>
          </a:prstGeom>
        </p:spPr>
        <p:txBody>
          <a:bodyPr>
            <a:normAutofit/>
          </a:bodyPr>
          <a:lstStyle/>
          <a:p>
            <a:r>
              <a:rPr lang="en-US" sz="3200" b="1" dirty="0" smtClean="0">
                <a:solidFill>
                  <a:srgbClr val="000000"/>
                </a:solidFill>
              </a:rPr>
              <a:t>Shaping</a:t>
            </a:r>
          </a:p>
          <a:p>
            <a:pPr lvl="1"/>
            <a:r>
              <a:rPr lang="en-US" sz="3200" dirty="0" smtClean="0"/>
              <a:t>Mold a particular behavior by reinforcing responses that get closer to it.</a:t>
            </a:r>
          </a:p>
          <a:p>
            <a:pPr lvl="1"/>
            <a:r>
              <a:rPr lang="en-US" sz="3200" dirty="0" smtClean="0"/>
              <a:t>Aka “method of successive approximations”</a:t>
            </a:r>
          </a:p>
          <a:p>
            <a:pPr lvl="1"/>
            <a:endParaRPr lang="en-US" sz="3200" dirty="0" smtClean="0"/>
          </a:p>
          <a:p>
            <a:pPr lvl="1"/>
            <a:endParaRPr lang="en-US" sz="3200" dirty="0" smtClean="0"/>
          </a:p>
        </p:txBody>
      </p:sp>
      <p:sp>
        <p:nvSpPr>
          <p:cNvPr id="2" name="AutoShape 2" descr="data:image/jpeg;base64,/9j/4AAQSkZJRgABAQAAAQABAAD/2wCEAAkGBhQSEBQUEhQWFRUUFxgYGBgXFxcYFxUWFxwXFBcVFxgYHCYeHBkkGRUUHy8gJCcpLCwsFR8xNTAqNSYsLCkBCQoKBQUFDQUFDSkYEhgpKSkpKSkpKSkpKSkpKSkpKSkpKSkpKSkpKSkpKSkpKSkpKSkpKSkpKSkpKSkpKSkpKf/AABEIAMYA/gMBIgACEQEDEQH/xAAcAAABBQEBAQAAAAAAAAAAAAADAQIEBQYABwj/xABJEAABAgMEBQcHCgUDBAMAAAABAAIDBBEFEiExBkFRcbETImFygZGhByMyQrLB0RQVM1Jic4KSouEWJDTC8ENT8WN00uKDhJP/xAAUAQEAAAAAAAAAAAAAAAAAAAAA/8QAFBEBAAAAAAAAAAAAAAAAAAAAAP/aAAwDAQACEQMRAD8A9wquqgOiJvLIJNVS6SW06CGMhgF8Q+kfRhsBY1zziMjEYANZco2lukRlJcxGtvGoaBWgqccejBeSzml0xNRfOGoc1zA1ooAHXXduLBnsQeixbbkZWEITohiuvcoWg3nl9bxc5+o12UwwywTZHSp0dpMJrIbGOwaQXE151SQRjWvesENFL3OJDRTKmN46zjTDNaGxJQwYZaTUkjhRBqm6TRBUPubRQEdFMScURule274rMTsyGgl2IoOIHvVd88wdYd3FBuRpUdje8pf4pP1R+Y/BYltswsaE/lKT58hfXP5Sg3A0oP1P1fsnjSf7J/MPgsOy3of+54H4Jz7bZ/uDtQbgaT9B7x8Ev8SDY79PxWFFrNPrs/MjtmwfXh/mHQg2v8R/Zd3D4rv4lGw/l/8AZYwxPts/MEVrDqc38wQa3+KG7D+U/FL/ABQ3Z+l/wWSdDIzx7R8UCLLOOTT2PAQbb+JRsH6vglGkzdg/V/4rGBz2nnPFNhcPcjutWGBjEbX7IJQa8aSM2eJ/8U86RQxnh2/ssHEt2F9p3go8XSIeqwdpJ+CD0QaRQto709tuwzr8QvMX6SxNVG7gFEj21Fd6T3HtKD1ttrtOrxb8VJl5oPFQKDs9y8tsZ95hvY46+C2FhW7BZCDYkZjX3nGj3gOpqzOwINPeXXlWttuAco0L/wDRvxUovQHvrr6j31xiIJHKJQ6qicoiy76ns+CCM+IhGIhviILnoKPT83pQD/qN4OXnbYFIZIzaS4Uzqyjh30p2re6cuPyXDO+33rz6zWxA4XnVaSe9BroEYOYCMiARuOISPmQ0VOQxVfYzj8nYCa0Bb+Ulo4BdakcthOIzAqgZHtcRYLnBrm6sdfOYQR2Gh6RhXVUPiqKbSiFzQXki67DCnok47cQE4zJdnTDY1rdn1QPFAcx8KJOUUa8l5RBJ5RO5RRmOTg5AcPSmJTpQby5zkBDGrqCa6P0BBvocSKgN8rG1AmLTdqOChRXElCe5BpnRider3ITo+pCjRDgBTEdxQrxwJzKCTyq7lVHD0t5AcRErX1UcsFQdmSVgAJNMT4oNDZcyGQ+cQKuDRXW45DecVS27FPL4EZNOWuh6QrWzTzBvVLax88dzeCAMN5Jo4g4ahTo2le9uwXz8X0PYpFj6RzDI7OTiRi3lG0h8o514Xh5vHAkjDLWg91L0wxFU2Jbnylr3Bjodx5YWupeFNoGv312KwvoDcopEi6rju+CgX1Ksx3PO73hBW8tjRI96DHNHJOUQUumjv5U9dvvWJln5b1stMz/KnrN4rDy7st6C2seJ5oilKPiD9bj7wh2s/wA0/qn3pJCJR0RtdYeOgOFD+pp70O0nVhu3Hggom+rlQtdrB9VwyBwy1+8J5huaBUekKjEGo1ZE9xxUaEBeaaZg+yU9mSArSlyQ2uT3vQEa9EvKM1yfyiA15NfH6VHdEQIkVAd0Yk0GJOVMSSdWC1FneTeYiAGJEhwq+qbznjeBgD2qs0Hkb8zfNKQhUV+uahvaAHHsC0mlTZpwYZZxJa6pDTR3RhXEIAz3kljhhdBjMikCt0gsccMmkkitdtF59HYWuLXAhzSQQRQgjAgjUar2qwLdiXWtiijqYiorhhXh3rzzyl2Y6HPPi3aQ49HtcBgXXWh7eteBNOmqCtmouW5BERdMOy3BADkEjlE/lFED09r0EoREQPURr0QOQaOzz5sKltM+dO5vAK2kHebCp7QiedO5vAIAwmgxG1yq2u6uPgtqyyYUeKRZ8FkKG086aIcThqgBxOP2tSxkoA6Mxpyc5gPSC6hHcV7QxgYA1oDWtwAAoABqCAFmWbDl4QhwgQBjialxObidqklyYXJl9AQxFMsd9Yh6p4hVhep1hHzh6p4hBAmgosN6kRlAc+hQV2mJ/lHdZvFYaA7Letrpe7+Ud1m8VhZd2W9BawXedG3kj4OHxTJz6N248EkF/nWj/pu9pi6bPMduQUEu/Fu4+yUodgEOBmz/ADUkJwCAl5OvoAenByAt9cYiCYiQuQKXppKbVIg9B0AkByJcfXcTvAo0cD3rX/N4Ho8VWaNy1yDDblRjQe4E+89q0MNyDN2rFu0DtuBGo9BFCCsjPWkyYgxIDo14jnwy4kUe0O5vOaM6uFPtVGw+lzco1w5wqvF9J5QQ5uMwZXyRudR/9yDobL5YK0qWgnoKjvzIXcrhhmhOKB4cntco4KI0oCOeQCRsRpaMSATnTgaILCMQdYpRFggUAGrDt6UGilPowqS0T5134fZCt5R3MCp58edd2eyED7K/qYX3kP2wvZXPXjdij+ag/eQ/aC9ec9A5zk0vQ3PQ76Arnqw0f+lPVPFqqL6tNG3edPUPFqCHGUCYKlxnKLFyQUulUSso/e3isPAdlvWw0odSWeOlvFYWXYRrOfuQXsMnlIfS2ID+g8QEk0eYdxQgefC3vHe2vuTpg809vBBQwn4sABGVTWtdwolJF0UBG2pBqaDKgFMa7dWzFkLNvQQkBwQKkLk2q5A5dVICuQciS8Ive1rRUuIAG0lDW80J0Yczz8VtCRzAcw0+sRqJ1dG9BqpJlAB/nQd+KsoX+cVGdAoAUeG5AdxwXlflLkbs02JqiMH5mc0+BZ3r1ElZ7TSwjNS5DPpGG+zpNCHM7R4gIPKaprk2qWqDgE5qQJ4QOajQygFEY6iC/lTzAqqdPnHdnAIj7XEMNBbeqK4GnuTLNkYs5EfyQFWgOILgMDRopXPHiEBbC/q4P3sPiF6q96wdk6HzEOYhPeGANe1x54JoDXIBbZzkDi5Mc5ML1Gmpq5TCtUEolW+jB887qHi1ZU2uBm0q/wBDJ9r47gK/Rk/qb8UAozlHeUWK5R3OQUeljf5Z/ZxCwsI5b1vdKT/KxOziF5/DOI3oLdpNYfWNfyPTox5jkEuwh/eN4OCI93MPagpHRL0SoFAXYDYK5JjskrGEXSQbpOBoaGhxoddE17CGgkEA5Eg0NM6HWgYCnIadVA6q5NTmCpAGZNO0oNboZo0H3Y8XFodzG6nEes7oByGumzP0MP8A+VU2JLUhtY04ANA/DRqsY7Lpo4f8IJLnVAXUUeFGUgREBAuiJjYiY+Og8s04srkZkuAoyNV4pleyePzY/iCz4K9R07lGxLPvU50Ih43E3XDudXsC8sqgIEViCCiB6B5alCHeTg5BLiSQdStfRC2mi8GWlIAe6K0PjAF19wBABNGhuoa9p7AsxBZVoPQpLLWhQ4MRtGGO55YHPaDycOgFa06XUQbmRtWHHaXQiXNDrtaEAnPCuYxRXKqs625KBBZDZHbRopXHE5k5azVT5a2ZeL9HGY47K0PcUALTmCyG5wzCzJ0jiHMArS6QECA/FefGIdiDRN0ir6TAtX5PrRbEmXhraEQif1MXmYjbQVuPJS+s5E+5d7cNBcxGFAfDKrotpP2qM+0X7UC6Uw/5WJuHELz9mretTbs450B4J2cVlGnigs73Nb12cacCURx833+9Q3v5n4mn9QRmHzY3fFBTNzG/3rnHiuYcRv8AekdkgbVcE1OQLVSrObWKzrA92PuUSqn2N9KNxQeg2XOUotBMTYfCadYNOwg/ssPKTNOxWkSfpDwPrN96C1ZMKU2ZCzQnqFSIdooLwx1FmpygUCJP9KrbQtCrDj0DpJw4VQHta0r0jFqfUI/NQDxK86qr/SC0KQ2wx62J3DLx4LPIHgpwKGClqgLVOaUEOTg5BfS55g3KktL6Z/WKupY+bbuVJaJ89E6x4oHwXnDFFfFO0qM0p95BoZGMfkr6kmrtZrkFBBTpeeaINzWSShtcgkNK2vkq/rIn3LvbhrEMW38lf9XE+5d7cNBAilR3uVBG0iibAoj7diHWEFxbB807s4rOBPi2i94o44IBaaipQSojuZ2t4hSYR5g3KBEdgB08MVJln8CgrwMe1I/XvTyR01vHdTdTOvT2JIlKa61xypmchSuzWgElCalQcplmmj69HwUMlOhvoaoNJBmOlGmZzBo6a9wp71RQ5pEExU+CC2+WVT2TVFT8pRd8pQXL5xVs9P8AOAJwbj2n9uKa6NhV2A4qoiPvEnagdMzBe4uP/AGSEEq4oGlOaUlE9oQclauK5qC+l/QbuVJaH00Tru4lXkuOY3cFRz30r+u7iUCBKUxpSkoDQmm8CpzSosvEwAUpgQGYVuPJS6s3E+5d7cNYQBbnyTj+cifcu9uGgw0SQQHSC0boAQHQggzsaWuiqCri1GgQzvHFUjn9CAoFSO0qXLN4HgocN3OG4qZKZ9h4IK4t5xHSkfrVhBkWue2hOLgCKUpU0wNce7vVfVA3BcadKdRcSgYndiS8lKBBuVrLyl5gdtCqiVawJ1zZYgXdePrAdH+a0EKYiEGmCbLP5wr+yAXVXVQXtrSlyA0nNzh3UJVFRXNnOiTQEB0WGxo5wMSgAIwoHUrXHiqqJDukjYaYZIGBNqn0SloQDTgcF1xdRBwSgpqUFBopat1mVLuO2ursVFP/AE0Tru4laOWFGN6o4LOzn0z+u7iUAQUhKcEwlBMgYUKcbSoSLooriFYrgxpLTi0Hwqs9ONpEeNjjxQSvnCusDeFv/I9HJnIoND5g4jrw15hVeh+RL+ujfcH24aCtmbTY3C8OxV8W3GaqlWEjIysSE+IwVLGlzmuOIoK93SpbNHnwmhxY2IMC9oaA5u3k6ekBjgcdiDLzlph7boBGIUOI1anSSFDEJt0sJc5pF0ipG0dCz03Cp3oI4dQjeptnO53Y72SoT8u5TLIF6IAMyHey6iC1lIYvtp9ZvELP3VqpWSc1zS4AAObm5uVR0qjiWU8Zho6S+GOLkEIBLyYUoSI1xII/+aEfZcU4QIYzjwuzlXezDKCHyI2J7JatakNA1ngAMSVLrB1xqnohxD7YamuiwAcXxTTOkJnHlUATIsBxitI+zU1yNMsM/BTeSYZckYgOLaCtRgHX7tMsc0D5XL7Ix7WN9zksO0IDTVrYgP3hHsgIIgloZFGvN+pGIF07KbNiAIOxWkW1IRcSYQqdt/PDEgPAyXRbUBo58IYjAlmBAwwvVqKoI0OCxoJc688ZNAwB6xwP7HNGggRjdwvhuuooG1xJrhhvGScbSIbeaxt3aIcIY91e1dCteIQbhIywDrpPQAM8kEaHLgnBjyKYAY476ZJ7rLf6sOJTpaeNKJwtaISQXXSPrOfnlTehOmnhwETm1FfRrUEYEY496B4sp+sU6zmjiUpsx2ss/O08CUCIXAtLncx2RYW1oM8Bi07/ABXPhC7fDyW3qEGt4a8dXbXsQPdZ217P1ng1D+TNGcQdjSeNEj4TSxzmkgtpzTjn9r4hIwscHVFxwFW0ODiNRDjWueXcg0UtEZcaKPOA+o0HpzKoJ2JVzsKAuJp2qdBZEIF00Ba3wFM0kpyd/nAvNThTDPYgjWZYkWYPm24fWODR2/BaqydFIMHnTGLq4V+j6Kbe1TLPn6gC5QeAVzDIIxI3ZoEn4whwnPoHXQMNWJA7BivM9IGtEeLmH8o68BQs/Cc89oXpkaWhuBDgCDgd3YvK7VgBkeK1uTXuArnQHBBEXofkS/ro3/bn24a89IXoXkT/AK6N/wBufbhoMxbkq+G6sRl15rz2ejE21G1S5W33zUZgjzHIsbjgKBx11prOOeC1Fr2dys1LMwui/Ef1WXad7qDvRpzQ6WiA1bdJ1twIPBBhbGmIbY7g9jYjCTQnMUPpDbhjTuWumbEgvbzQ0gjAtoR0EHYsta2jL5cnG80Yte3o1Eajl3K2seMyLBL7ri6GefDa57WknJwY1wFHUxwzqgorVkOSN1wIJI1errchwJUtiXXYEXh4FLDlIjnVwu4gYk0rjTEVRZSAeXFTTOpNdhQRokVl14OdCBzdddqroTW151adGa0VqSDGw3uq2uAFA/WerRU7LKiH1ej3IATEG6cwQcQQQcDuOadEhAtvNwANKEknflTsU+FZDj6dTq9IZbNaf8zYUGHbX+0IIEBjXC76JAJvYkmnq0rSnSmwH0qCAQcMRWm4nI9IVpDsXaR3HvzRhYoObj2UCCocOTeSw0pkSQSkmXtJa5tAaC9SvpbqUHYrlthw+nv+Ca6zIYNKDoqUFTGm77OfUuBwdSppsLq5dCSBNUa4OF4EUFQDQ7cct4xU6NLCtGgGmzFMZIuOTfAoIkjMuhxGvpeocjkRsP74dCV190UvayhLrwDRzRjUCmVFOFnv2eIHEqdLQ3tBDwMMjeb3UBQVEzLxory9zcXf5rNfFOfZcZ1KhuAoMhh0035laCBCwFRQowgoM58zRCAC8UGQxIFc6J7bAOt/cP3Wg5JKGDUgo26Pt1ud3AJszZTGMJFSek/sr5sInUe5QrVlXck/A7UA7ImXEsbVxaQBUCjdV4VA1Y5kZLXSmjkMaganDCmHv3rMaKzohwMQTeiHIVya0r0SQg1Y09AQQ2WW2mSJ83N2K1bARPk4QUMey8MKrBWzojFERzmUdUk0yOPgvXhKYBCiWSDqqg8Gm5V7DR7S09Iot55Ev66N9wfbhraxtG2uFHNFOkYJdEdGoEvNPfCLA90MtLWuBwvNNbtcMQMelBnJWG75S2OThFY8AamwxcMIdBNHOPS6mpWkUVGapS2Zc0NpyZhtDTQBznuaLtccGtwGGJzyV5ZcJ7oTeVAD6CtMq9CDKaRwOaaVKy1mWi6WjCIAaZOb9ZvrN4EdIC9PnbOBqCFiLbsihNBgfDYUGyhRGRGNe0gtcAWnaD79VNVFW2lZgvMcBke+tRTxVNoRavJxfk0X0XnzZ+rEPq1Op3tdYraz8iRTmnEjGhQYzSSXAlnmgzbq+0FClGYOw9d/ErS6SWU98s9rGOc43aANJPpAmmGyqhydjPcKclGzJ+hiayTndprQVjYSe2ArwaMxq4QIv4ixvF44KVA0WjGtITMM70VpIPTdvIM1yQRGwVqoWh0bWYLd19x9lqmwtDX64o/DBPExDwQYgS+yvcfghR7OLqGmIrQ0rStNVegLexNF4TcYky4bzBhj9TcO9Q40tZrPTmmn/wCz7obhwQYNtlubFv7Qa5ZnWMVJeQMSWje4BaGPMWKPSc1/ZHf4ke9AGk9jw/Ql3O3QW/3vCDPibh/7jOw14KZAlr45rYr+rCeR33aKzPlOlGfRSbu0w2ey1yjRfK4//TlYbes9zvBoaglS9hRnDCXi/i5NvtPCnM0UmD/pNHWij+0OWZj+VecPoiCzdDJ9txUGP5Rp93+uW9VkNviG18UG8h6ExTnyA/O/+1qlM0HeBzowA+zBp4ueeC8pmNLJx/pTUc11cq8DuBAVdFmXv9NzndYk8UHscWwZWH9LOU3xIDPClfFQ5v5poQ+ZD+jlYr/CHgvJAF1UHpcK2bJgAtY6IQTWjWPIrgML4Gzanv8AKbKMFIcKO6mVeTb/AHFeaNgOOTSdwKI2zon1D24cUG9i+Vz6ksPxxa+DWDioUbytzJ9CFAZ+F7j4v9yyjLJiawBvI91UQWMdbgO8oLiP5TJ52UVrOpDhjxLSVWzGmE4/0pqMd0RzR3NIQ/mhozeewfuu+QsG09v7IIMace/03ud1nF3Ere+RP+ujfcH24ax7YTB6o8St75IQPlkWjaeYOqnrw0G8nZMNiup63O7Tn4gntScgFy5ACZlws9a8i0grlyDBWzKgNJGbCBXXQ4DuWnsnytlkNrZiByjmgAva+6XUwq5paRe20K5cglxfLBCPoSrz1ojW8GlQo/lfierLQx1nudwDVy5BAj+VibPotgt3McT+p5Hgq9+n87UlsRrLxqbkKE2p2k3Kk9qVcgiRtL51+c1G7Hub7NFXTE/Gf6cWI7rPeeJXLkEXk9a64Vy5BwhLnQUi5AnJo8vIOfkR2k/BKuQWELROIc3MH5j7gjM0U2xO5vxK5cgOzRaHrc49oHuRm6Owh6td7nfFIuQF+aIY9RvdXilMANyAG4UXLkA3oDqnJcuQOkJB8YEggUcRjXMU+KuZPQp8T/Ub4/BKuQW8DyV1ALoo7K/sp8v5LIA9JxPYlXILKX8nkq31Sd5+AVzZdgQZckw2BpIpXGtMDTwC5c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Tree>
    <p:extLst>
      <p:ext uri="{BB962C8B-B14F-4D97-AF65-F5344CB8AC3E}">
        <p14:creationId xmlns:p14="http://schemas.microsoft.com/office/powerpoint/2010/main" xmlns="" val="288307448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Operant Conditioning Techniques</a:t>
            </a:r>
            <a:endParaRPr lang="en-CA" dirty="0"/>
          </a:p>
        </p:txBody>
      </p:sp>
      <p:sp>
        <p:nvSpPr>
          <p:cNvPr id="3" name="Content Placeholder 2"/>
          <p:cNvSpPr>
            <a:spLocks noGrp="1"/>
          </p:cNvSpPr>
          <p:nvPr>
            <p:ph idx="1"/>
          </p:nvPr>
        </p:nvSpPr>
        <p:spPr/>
        <p:txBody>
          <a:bodyPr>
            <a:normAutofit fontScale="92500" lnSpcReduction="10000"/>
          </a:bodyPr>
          <a:lstStyle/>
          <a:p>
            <a:r>
              <a:rPr lang="en-CA" b="1" dirty="0" smtClean="0"/>
              <a:t>Chaining </a:t>
            </a:r>
            <a:r>
              <a:rPr lang="en-CA" dirty="0" smtClean="0"/>
              <a:t>– develop a sequence (or chain) or behaviours by reinforcing each response with the opportunity to perform the next response. </a:t>
            </a:r>
          </a:p>
          <a:p>
            <a:r>
              <a:rPr lang="en-CA" dirty="0" smtClean="0"/>
              <a:t>Example – Rat has learning to press a lever for food when a light is on. Then a bell is placed nearby. Rat accidently bumps the bell, which turns on the light, which cues the rat to press the lever. Eventually the rat will learn to ring the bell to get the light to go on to allow them to press the lever for food. A chain has been created.</a:t>
            </a:r>
            <a:endParaRPr lang="en-CA" dirty="0"/>
          </a:p>
        </p:txBody>
      </p:sp>
    </p:spTree>
    <p:extLst>
      <p:ext uri="{BB962C8B-B14F-4D97-AF65-F5344CB8AC3E}">
        <p14:creationId xmlns:p14="http://schemas.microsoft.com/office/powerpoint/2010/main" xmlns="" val="367552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a:defRPr/>
            </a:pPr>
            <a:r>
              <a:rPr lang="en-US" smtClean="0"/>
              <a:t>Reinforcers</a:t>
            </a:r>
          </a:p>
        </p:txBody>
      </p:sp>
      <p:sp>
        <p:nvSpPr>
          <p:cNvPr id="48131" name="Rectangle 3"/>
          <p:cNvSpPr>
            <a:spLocks noGrp="1" noChangeArrowheads="1"/>
          </p:cNvSpPr>
          <p:nvPr>
            <p:ph idx="1"/>
          </p:nvPr>
        </p:nvSpPr>
        <p:spPr>
          <a:xfrm>
            <a:off x="899592" y="1484784"/>
            <a:ext cx="7528892" cy="4114800"/>
          </a:xfrm>
          <a:prstGeom prst="rect">
            <a:avLst/>
          </a:prstGeom>
        </p:spPr>
        <p:txBody>
          <a:bodyPr>
            <a:normAutofit lnSpcReduction="10000"/>
          </a:bodyPr>
          <a:lstStyle/>
          <a:p>
            <a:pPr marL="609600" indent="-609600"/>
            <a:r>
              <a:rPr lang="en-US" sz="2800" dirty="0" smtClean="0">
                <a:solidFill>
                  <a:srgbClr val="000000"/>
                </a:solidFill>
              </a:rPr>
              <a:t>Primary </a:t>
            </a:r>
            <a:r>
              <a:rPr lang="en-US" sz="2800" dirty="0" err="1" smtClean="0">
                <a:solidFill>
                  <a:srgbClr val="000000"/>
                </a:solidFill>
              </a:rPr>
              <a:t>reinforcers</a:t>
            </a:r>
            <a:endParaRPr lang="en-US" sz="2800" dirty="0" smtClean="0">
              <a:solidFill>
                <a:srgbClr val="000000"/>
              </a:solidFill>
            </a:endParaRPr>
          </a:p>
          <a:p>
            <a:pPr marL="990600" lvl="1" indent="-533400"/>
            <a:r>
              <a:rPr lang="en-US" sz="2400" dirty="0" smtClean="0">
                <a:solidFill>
                  <a:srgbClr val="000000"/>
                </a:solidFill>
              </a:rPr>
              <a:t>Fulfill basic physical needs</a:t>
            </a:r>
          </a:p>
          <a:p>
            <a:pPr marL="990600" lvl="1" indent="-533400"/>
            <a:r>
              <a:rPr lang="en-US" sz="2400" dirty="0" smtClean="0">
                <a:solidFill>
                  <a:srgbClr val="000000"/>
                </a:solidFill>
              </a:rPr>
              <a:t>Value is not learned</a:t>
            </a:r>
          </a:p>
          <a:p>
            <a:pPr marL="1371600" lvl="2" indent="-457200"/>
            <a:r>
              <a:rPr lang="en-US" sz="2000" dirty="0" smtClean="0"/>
              <a:t>E.g. food</a:t>
            </a:r>
          </a:p>
          <a:p>
            <a:pPr marL="609600" indent="-609600"/>
            <a:endParaRPr lang="en-US" sz="2800" dirty="0" smtClean="0">
              <a:solidFill>
                <a:srgbClr val="000000"/>
              </a:solidFill>
            </a:endParaRPr>
          </a:p>
          <a:p>
            <a:pPr marL="609600" indent="-609600"/>
            <a:r>
              <a:rPr lang="en-US" sz="2800" dirty="0" smtClean="0">
                <a:solidFill>
                  <a:srgbClr val="000000"/>
                </a:solidFill>
              </a:rPr>
              <a:t>Secondary </a:t>
            </a:r>
            <a:r>
              <a:rPr lang="en-US" sz="2800" dirty="0" err="1" smtClean="0">
                <a:solidFill>
                  <a:srgbClr val="000000"/>
                </a:solidFill>
              </a:rPr>
              <a:t>reinforcers</a:t>
            </a:r>
            <a:endParaRPr lang="en-US" sz="2800" dirty="0" smtClean="0">
              <a:solidFill>
                <a:srgbClr val="000000"/>
              </a:solidFill>
            </a:endParaRPr>
          </a:p>
          <a:p>
            <a:pPr marL="990600" lvl="1" indent="-533400"/>
            <a:r>
              <a:rPr lang="en-US" sz="2400" dirty="0" smtClean="0">
                <a:solidFill>
                  <a:srgbClr val="000000"/>
                </a:solidFill>
              </a:rPr>
              <a:t>Gains value because it has been paired with other </a:t>
            </a:r>
            <a:r>
              <a:rPr lang="en-US" sz="2400" dirty="0" err="1" smtClean="0">
                <a:solidFill>
                  <a:srgbClr val="000000"/>
                </a:solidFill>
              </a:rPr>
              <a:t>reinforcers</a:t>
            </a:r>
            <a:endParaRPr lang="en-US" sz="2400" dirty="0" smtClean="0">
              <a:solidFill>
                <a:srgbClr val="000000"/>
              </a:solidFill>
            </a:endParaRPr>
          </a:p>
          <a:p>
            <a:pPr marL="990600" lvl="1" indent="-533400"/>
            <a:r>
              <a:rPr lang="en-US" sz="2400" dirty="0" smtClean="0">
                <a:solidFill>
                  <a:srgbClr val="000000"/>
                </a:solidFill>
              </a:rPr>
              <a:t>V</a:t>
            </a:r>
            <a:r>
              <a:rPr lang="en-US" sz="2400" dirty="0" smtClean="0"/>
              <a:t>alue is learned</a:t>
            </a:r>
          </a:p>
          <a:p>
            <a:pPr marL="1371600" lvl="2" indent="-457200"/>
            <a:r>
              <a:rPr lang="en-US" sz="2000" dirty="0" smtClean="0"/>
              <a:t>E.g. $$$</a:t>
            </a:r>
          </a:p>
          <a:p>
            <a:pPr marL="1752600" lvl="3" indent="-381000">
              <a:buFontTx/>
              <a:buNone/>
            </a:pPr>
            <a:endParaRPr lang="en-US" sz="1800" dirty="0" smtClean="0">
              <a:solidFill>
                <a:srgbClr val="000000"/>
              </a:solidFill>
            </a:endParaRPr>
          </a:p>
        </p:txBody>
      </p:sp>
    </p:spTree>
    <p:extLst>
      <p:ext uri="{BB962C8B-B14F-4D97-AF65-F5344CB8AC3E}">
        <p14:creationId xmlns:p14="http://schemas.microsoft.com/office/powerpoint/2010/main" xmlns="" val="224248808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131">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8131">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8131">
                                            <p:txEl>
                                              <p:pRg st="5" end="5"/>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8131">
                                            <p:txEl>
                                              <p:pRg st="6" end="6"/>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8131">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813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bldLvl="2"/>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a:defRPr/>
            </a:pPr>
            <a:r>
              <a:rPr lang="en-US" smtClean="0"/>
              <a:t>Schedules of Reinforcement</a:t>
            </a:r>
          </a:p>
        </p:txBody>
      </p:sp>
      <p:sp>
        <p:nvSpPr>
          <p:cNvPr id="50179" name="Rectangle 3"/>
          <p:cNvSpPr>
            <a:spLocks noGrp="1" noChangeArrowheads="1"/>
          </p:cNvSpPr>
          <p:nvPr>
            <p:ph idx="1"/>
          </p:nvPr>
        </p:nvSpPr>
        <p:spPr>
          <a:xfrm>
            <a:off x="755576" y="1809750"/>
            <a:ext cx="7416824" cy="4114800"/>
          </a:xfrm>
          <a:prstGeom prst="rect">
            <a:avLst/>
          </a:prstGeom>
        </p:spPr>
        <p:txBody>
          <a:bodyPr>
            <a:normAutofit/>
          </a:bodyPr>
          <a:lstStyle/>
          <a:p>
            <a:pPr marL="609600" indent="-609600"/>
            <a:r>
              <a:rPr lang="en-US" dirty="0" smtClean="0">
                <a:solidFill>
                  <a:srgbClr val="000000"/>
                </a:solidFill>
              </a:rPr>
              <a:t>Fixed-Ratio (FR) Schedule</a:t>
            </a:r>
          </a:p>
          <a:p>
            <a:pPr marL="990600" lvl="1" indent="-533400"/>
            <a:r>
              <a:rPr lang="en-US" sz="2400" dirty="0" smtClean="0">
                <a:solidFill>
                  <a:srgbClr val="000000"/>
                </a:solidFill>
              </a:rPr>
              <a:t>Subject is given a reinforcement after every ___ responses</a:t>
            </a:r>
          </a:p>
          <a:p>
            <a:pPr marL="1371600" lvl="2" indent="-457200"/>
            <a:r>
              <a:rPr lang="en-US" sz="2400" dirty="0" smtClean="0"/>
              <a:t>E.g. FR-5 schedule: reinforcement after the 5</a:t>
            </a:r>
            <a:r>
              <a:rPr lang="en-US" sz="2400" baseline="30000" dirty="0" smtClean="0"/>
              <a:t>th</a:t>
            </a:r>
            <a:r>
              <a:rPr lang="en-US" sz="2400" dirty="0" smtClean="0"/>
              <a:t> response</a:t>
            </a:r>
          </a:p>
          <a:p>
            <a:pPr marL="1371600" lvl="2" indent="-457200"/>
            <a:r>
              <a:rPr lang="en-US" sz="2400" dirty="0" smtClean="0"/>
              <a:t>E.g. piece-work</a:t>
            </a:r>
          </a:p>
          <a:p>
            <a:pPr marL="2209800" lvl="4" indent="-381000"/>
            <a:r>
              <a:rPr lang="en-US" sz="2400" dirty="0" smtClean="0">
                <a:solidFill>
                  <a:srgbClr val="000000"/>
                </a:solidFill>
              </a:rPr>
              <a:t>Make 100 pairs of Nikes, earn a dollar</a:t>
            </a:r>
          </a:p>
          <a:p>
            <a:pPr marL="1752600" lvl="3" indent="-381000"/>
            <a:r>
              <a:rPr lang="en-US" sz="2400" dirty="0" smtClean="0">
                <a:solidFill>
                  <a:srgbClr val="000000"/>
                </a:solidFill>
              </a:rPr>
              <a:t>Officer gains promotion after  catching specific # of criminals</a:t>
            </a:r>
          </a:p>
        </p:txBody>
      </p:sp>
    </p:spTree>
    <p:extLst>
      <p:ext uri="{BB962C8B-B14F-4D97-AF65-F5344CB8AC3E}">
        <p14:creationId xmlns:p14="http://schemas.microsoft.com/office/powerpoint/2010/main" xmlns="" val="386644318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7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17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017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017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bldLvl="5"/>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defRPr/>
            </a:pPr>
            <a:r>
              <a:rPr lang="en-US" smtClean="0"/>
              <a:t>Schedules of Reinforcement</a:t>
            </a:r>
          </a:p>
        </p:txBody>
      </p:sp>
      <p:sp>
        <p:nvSpPr>
          <p:cNvPr id="51203" name="Rectangle 3"/>
          <p:cNvSpPr>
            <a:spLocks noGrp="1" noChangeArrowheads="1"/>
          </p:cNvSpPr>
          <p:nvPr>
            <p:ph idx="1"/>
          </p:nvPr>
        </p:nvSpPr>
        <p:spPr>
          <a:xfrm>
            <a:off x="827584" y="1809750"/>
            <a:ext cx="7744916" cy="4499570"/>
          </a:xfrm>
          <a:prstGeom prst="rect">
            <a:avLst/>
          </a:prstGeom>
        </p:spPr>
        <p:txBody>
          <a:bodyPr>
            <a:noAutofit/>
          </a:bodyPr>
          <a:lstStyle/>
          <a:p>
            <a:pPr marL="609600" indent="-609600"/>
            <a:r>
              <a:rPr lang="en-US" dirty="0" smtClean="0">
                <a:solidFill>
                  <a:srgbClr val="000000"/>
                </a:solidFill>
              </a:rPr>
              <a:t>Variable-Ratio (VR) Schedule</a:t>
            </a:r>
          </a:p>
          <a:p>
            <a:pPr marL="990600" lvl="1" indent="-533400"/>
            <a:r>
              <a:rPr lang="en-US" sz="3200" dirty="0" smtClean="0">
                <a:solidFill>
                  <a:srgbClr val="000000"/>
                </a:solidFill>
              </a:rPr>
              <a:t>Subject is given a reinforcement after an average of ___ responses</a:t>
            </a:r>
          </a:p>
          <a:p>
            <a:pPr marL="1371600" lvl="2" indent="-457200"/>
            <a:r>
              <a:rPr lang="en-US" sz="3200" dirty="0" smtClean="0"/>
              <a:t>E.g. VR-5 schedule: reinforcement after the 2</a:t>
            </a:r>
            <a:r>
              <a:rPr lang="en-US" sz="3200" baseline="30000" dirty="0" smtClean="0"/>
              <a:t>nd</a:t>
            </a:r>
            <a:r>
              <a:rPr lang="en-US" sz="3200" dirty="0" smtClean="0"/>
              <a:t>, 5</a:t>
            </a:r>
            <a:r>
              <a:rPr lang="en-US" sz="3200" baseline="30000" dirty="0" smtClean="0"/>
              <a:t>th</a:t>
            </a:r>
            <a:r>
              <a:rPr lang="en-US" sz="3200" dirty="0" smtClean="0"/>
              <a:t> and 8</a:t>
            </a:r>
            <a:r>
              <a:rPr lang="en-US" sz="3200" baseline="30000" dirty="0" smtClean="0"/>
              <a:t>th </a:t>
            </a:r>
            <a:r>
              <a:rPr lang="en-US" sz="3200" dirty="0" smtClean="0"/>
              <a:t>responses (average is 5)</a:t>
            </a:r>
          </a:p>
          <a:p>
            <a:pPr marL="1371600" lvl="2" indent="-457200"/>
            <a:r>
              <a:rPr lang="en-US" sz="3200" dirty="0" smtClean="0"/>
              <a:t>Another example: slot machines</a:t>
            </a:r>
          </a:p>
          <a:p>
            <a:pPr marL="2209800" lvl="4" indent="-381000"/>
            <a:r>
              <a:rPr lang="en-US" sz="3200" dirty="0" smtClean="0">
                <a:solidFill>
                  <a:srgbClr val="000000"/>
                </a:solidFill>
              </a:rPr>
              <a:t>Slots pay off on a VR schedule</a:t>
            </a:r>
          </a:p>
        </p:txBody>
      </p:sp>
    </p:spTree>
    <p:extLst>
      <p:ext uri="{BB962C8B-B14F-4D97-AF65-F5344CB8AC3E}">
        <p14:creationId xmlns:p14="http://schemas.microsoft.com/office/powerpoint/2010/main" xmlns="" val="229511051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0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bldLvl="5"/>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a:defRPr/>
            </a:pPr>
            <a:r>
              <a:rPr lang="en-US" smtClean="0"/>
              <a:t>Schedules of Reinforcement</a:t>
            </a:r>
          </a:p>
        </p:txBody>
      </p:sp>
      <p:sp>
        <p:nvSpPr>
          <p:cNvPr id="52227" name="Rectangle 3"/>
          <p:cNvSpPr>
            <a:spLocks noGrp="1" noChangeArrowheads="1"/>
          </p:cNvSpPr>
          <p:nvPr>
            <p:ph idx="1"/>
          </p:nvPr>
        </p:nvSpPr>
        <p:spPr>
          <a:xfrm>
            <a:off x="971600" y="1809750"/>
            <a:ext cx="7272808" cy="4114800"/>
          </a:xfrm>
          <a:prstGeom prst="rect">
            <a:avLst/>
          </a:prstGeom>
        </p:spPr>
        <p:txBody>
          <a:bodyPr>
            <a:normAutofit/>
          </a:bodyPr>
          <a:lstStyle/>
          <a:p>
            <a:pPr marL="609600" indent="-609600">
              <a:lnSpc>
                <a:spcPct val="90000"/>
              </a:lnSpc>
            </a:pPr>
            <a:r>
              <a:rPr lang="en-US" dirty="0" smtClean="0">
                <a:solidFill>
                  <a:srgbClr val="000000"/>
                </a:solidFill>
              </a:rPr>
              <a:t>Fixed-Interval (FI) Schedule</a:t>
            </a:r>
          </a:p>
          <a:p>
            <a:pPr marL="990600" lvl="1" indent="-533400">
              <a:lnSpc>
                <a:spcPct val="90000"/>
              </a:lnSpc>
            </a:pPr>
            <a:r>
              <a:rPr lang="en-US" sz="2400" dirty="0" smtClean="0">
                <a:solidFill>
                  <a:srgbClr val="000000"/>
                </a:solidFill>
              </a:rPr>
              <a:t>Subject is given a reinforcement if the response occurs after a fixed amount of time has elapsed</a:t>
            </a:r>
          </a:p>
          <a:p>
            <a:pPr marL="1371600" lvl="2" indent="-457200">
              <a:lnSpc>
                <a:spcPct val="90000"/>
              </a:lnSpc>
            </a:pPr>
            <a:r>
              <a:rPr lang="en-US" sz="2400" dirty="0" smtClean="0"/>
              <a:t>E.g. FI-5 s schedule: reinforcement after the 1</a:t>
            </a:r>
            <a:r>
              <a:rPr lang="en-US" sz="2400" baseline="30000" dirty="0" smtClean="0"/>
              <a:t>st</a:t>
            </a:r>
            <a:r>
              <a:rPr lang="en-US" sz="2400" dirty="0" smtClean="0"/>
              <a:t> response that occurs after 5 seconds has gone by</a:t>
            </a:r>
          </a:p>
          <a:p>
            <a:pPr marL="1371600" lvl="2" indent="-457200">
              <a:lnSpc>
                <a:spcPct val="90000"/>
              </a:lnSpc>
            </a:pPr>
            <a:r>
              <a:rPr lang="en-US" sz="2400" dirty="0" smtClean="0"/>
              <a:t>Another example: studying</a:t>
            </a:r>
          </a:p>
          <a:p>
            <a:pPr marL="2209800" lvl="4" indent="-381000">
              <a:lnSpc>
                <a:spcPct val="90000"/>
              </a:lnSpc>
            </a:pPr>
            <a:r>
              <a:rPr lang="en-US" sz="2400" dirty="0" smtClean="0">
                <a:solidFill>
                  <a:srgbClr val="000000"/>
                </a:solidFill>
              </a:rPr>
              <a:t>Pretend a test is the </a:t>
            </a:r>
            <a:r>
              <a:rPr lang="en-US" sz="2400" dirty="0" err="1" smtClean="0">
                <a:solidFill>
                  <a:srgbClr val="000000"/>
                </a:solidFill>
              </a:rPr>
              <a:t>reinforcer</a:t>
            </a:r>
            <a:r>
              <a:rPr lang="en-US" sz="2400" dirty="0" smtClean="0">
                <a:solidFill>
                  <a:srgbClr val="000000"/>
                </a:solidFill>
              </a:rPr>
              <a:t> and tests are scheduled 1 month apart</a:t>
            </a:r>
          </a:p>
        </p:txBody>
      </p:sp>
    </p:spTree>
    <p:extLst>
      <p:ext uri="{BB962C8B-B14F-4D97-AF65-F5344CB8AC3E}">
        <p14:creationId xmlns:p14="http://schemas.microsoft.com/office/powerpoint/2010/main" xmlns="" val="61871389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22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22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22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2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bldLvl="5"/>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a:defRPr/>
            </a:pPr>
            <a:r>
              <a:rPr lang="en-US" smtClean="0"/>
              <a:t>Schedules of Reinforcement</a:t>
            </a:r>
          </a:p>
        </p:txBody>
      </p:sp>
      <p:sp>
        <p:nvSpPr>
          <p:cNvPr id="53251" name="Rectangle 3"/>
          <p:cNvSpPr>
            <a:spLocks noGrp="1" noChangeArrowheads="1"/>
          </p:cNvSpPr>
          <p:nvPr>
            <p:ph idx="1"/>
          </p:nvPr>
        </p:nvSpPr>
        <p:spPr>
          <a:xfrm>
            <a:off x="827584" y="1809750"/>
            <a:ext cx="7744916" cy="4859610"/>
          </a:xfrm>
          <a:prstGeom prst="rect">
            <a:avLst/>
          </a:prstGeom>
        </p:spPr>
        <p:txBody>
          <a:bodyPr>
            <a:noAutofit/>
          </a:bodyPr>
          <a:lstStyle/>
          <a:p>
            <a:pPr marL="609600" indent="-609600"/>
            <a:r>
              <a:rPr lang="en-US" sz="2800" dirty="0" smtClean="0">
                <a:solidFill>
                  <a:srgbClr val="000000"/>
                </a:solidFill>
              </a:rPr>
              <a:t>Variable-Interval (VI) Schedule</a:t>
            </a:r>
          </a:p>
          <a:p>
            <a:pPr marL="990600" lvl="1" indent="-533400"/>
            <a:r>
              <a:rPr lang="en-US" dirty="0" smtClean="0">
                <a:solidFill>
                  <a:srgbClr val="000000"/>
                </a:solidFill>
              </a:rPr>
              <a:t>Subject is given a reinforcement if the response occurs after an average ____ amount of time has elapsed</a:t>
            </a:r>
          </a:p>
          <a:p>
            <a:pPr marL="1371600" lvl="2" indent="-457200"/>
            <a:r>
              <a:rPr lang="en-US" sz="2800" dirty="0" smtClean="0"/>
              <a:t>E.g. VI-5 s second schedule: reinforcement after the 1</a:t>
            </a:r>
            <a:r>
              <a:rPr lang="en-US" sz="2800" baseline="30000" dirty="0" smtClean="0"/>
              <a:t>st</a:t>
            </a:r>
            <a:r>
              <a:rPr lang="en-US" sz="2800" dirty="0" smtClean="0"/>
              <a:t> response that occurs after 8 s, 2 s, and 5 s has gone by</a:t>
            </a:r>
          </a:p>
          <a:p>
            <a:pPr marL="1371600" lvl="2" indent="-457200"/>
            <a:r>
              <a:rPr lang="en-US" sz="2800" dirty="0" smtClean="0"/>
              <a:t>Another example: car trips with mom and dad</a:t>
            </a:r>
          </a:p>
          <a:p>
            <a:pPr marL="2209800" lvl="4" indent="-381000"/>
            <a:r>
              <a:rPr lang="en-US" sz="2800" dirty="0" smtClean="0">
                <a:solidFill>
                  <a:srgbClr val="000000"/>
                </a:solidFill>
              </a:rPr>
              <a:t>Are we there yet?</a:t>
            </a:r>
          </a:p>
        </p:txBody>
      </p:sp>
    </p:spTree>
    <p:extLst>
      <p:ext uri="{BB962C8B-B14F-4D97-AF65-F5344CB8AC3E}">
        <p14:creationId xmlns:p14="http://schemas.microsoft.com/office/powerpoint/2010/main" xmlns="" val="106128650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25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25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bldLvl="5"/>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Operant Extinction</a:t>
            </a:r>
            <a:endParaRPr lang="en-CA" dirty="0"/>
          </a:p>
        </p:txBody>
      </p:sp>
      <p:sp>
        <p:nvSpPr>
          <p:cNvPr id="3" name="Content Placeholder 2"/>
          <p:cNvSpPr>
            <a:spLocks noGrp="1"/>
          </p:cNvSpPr>
          <p:nvPr>
            <p:ph idx="1"/>
          </p:nvPr>
        </p:nvSpPr>
        <p:spPr/>
        <p:txBody>
          <a:bodyPr/>
          <a:lstStyle/>
          <a:p>
            <a:r>
              <a:rPr lang="en-CA" dirty="0" smtClean="0"/>
              <a:t>The weakening and eventual disappearance of a response because it is no longer reinforced.</a:t>
            </a:r>
          </a:p>
          <a:p>
            <a:endParaRPr lang="en-CA" dirty="0" smtClean="0"/>
          </a:p>
          <a:p>
            <a:r>
              <a:rPr lang="en-CA" dirty="0" smtClean="0"/>
              <a:t>Degree to which non-reinforced responses persist is called </a:t>
            </a:r>
            <a:r>
              <a:rPr lang="en-CA" b="1" dirty="0" smtClean="0"/>
              <a:t>resistance to extinction.</a:t>
            </a:r>
            <a:r>
              <a:rPr lang="en-CA" dirty="0" smtClean="0"/>
              <a:t> </a:t>
            </a:r>
            <a:endParaRPr lang="en-CA" dirty="0"/>
          </a:p>
        </p:txBody>
      </p:sp>
    </p:spTree>
    <p:extLst>
      <p:ext uri="{BB962C8B-B14F-4D97-AF65-F5344CB8AC3E}">
        <p14:creationId xmlns:p14="http://schemas.microsoft.com/office/powerpoint/2010/main" xmlns="" val="1474719119"/>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Immediate vs. Delayed Consequences</a:t>
            </a:r>
            <a:endParaRPr lang="en-CA" dirty="0"/>
          </a:p>
        </p:txBody>
      </p:sp>
      <p:sp>
        <p:nvSpPr>
          <p:cNvPr id="3" name="Content Placeholder 2"/>
          <p:cNvSpPr>
            <a:spLocks noGrp="1"/>
          </p:cNvSpPr>
          <p:nvPr>
            <p:ph idx="1"/>
          </p:nvPr>
        </p:nvSpPr>
        <p:spPr>
          <a:xfrm>
            <a:off x="971600" y="1484784"/>
            <a:ext cx="6768752" cy="4800600"/>
          </a:xfrm>
        </p:spPr>
        <p:txBody>
          <a:bodyPr>
            <a:normAutofit/>
          </a:bodyPr>
          <a:lstStyle/>
          <a:p>
            <a:r>
              <a:rPr lang="en-CA" dirty="0" smtClean="0"/>
              <a:t>Training animals typically requires immediate or very quick reinforcements.</a:t>
            </a:r>
          </a:p>
          <a:p>
            <a:r>
              <a:rPr lang="en-CA" dirty="0" smtClean="0"/>
              <a:t>For humans it can a little different. We often weigh immediate consequences against future consequences. </a:t>
            </a:r>
            <a:endParaRPr lang="en-CA" dirty="0"/>
          </a:p>
        </p:txBody>
      </p:sp>
      <p:sp>
        <p:nvSpPr>
          <p:cNvPr id="4" name="AutoShape 2" descr="data:image/jpeg;base64,/9j/4AAQSkZJRgABAQAAAQABAAD/2wCEAAkGBhASEBQTERMVFRQWGBkWGBYVGBUdGBkXHBQZHh0fGhkYHCkfGBslGhcXHy8gIycpLCw4Fx8xNTAqNSYsLCkBCQoKDgwOGg8PGjUkHSQsLCwqLCwpNSwsKSwsMC4sKiwsLCwsKSksKSwsLCksKSksKSwsLCksKSwpKSwsKSwsLP/AABEIALwBDAMBIgACEQEDEQH/xAAcAAACAwEBAQEAAAAAAAAAAAAABgQFBwMCAQj/xABKEAACAQIDAwkDCwMACAUFAAABAgMAEQQSIQUxUQYTFSIyQWFxkQdSoRQWNEJygbHB0dLhIzNiJGRzgqKjsvBjdJOmwgglNVNU/8QAGQEBAAMBAQAAAAAAAAAAAAAAAAECAwQF/8QAIREBAAIBAwUBAQAAAAAAAAAAAAECEQMSMQQUITJRIkH/2gAMAwEAAhEDEQA/ANnJjWPO+UAAEkionTOC9+P0/ijbX0J/sD8qz+r1rl0aWlF4zLQOmcF78fp/FHTOC9+P0/is/oqdkNu2r9aB0zgvfj9P4o6ZwXvx+n8Vn9FNkHbV+tA6ZwXvx+n8UdM4L34/T+Kz+imyDtq/WgdM4L34/T+KOmcF78fp/FZ/RTZB21frQOmcF78fp/FHTOC9+P0/is/opsg7av1oHTOC9+P0/ijpnBe/H6fxWf0U2QdtX60DpnBe/H6fxR0zgvfj9P4rP6KbIO2r9aB0zgvfj9P4o6ZwXvx+n8Vn9FNkHbV+tA6ZwXvx+n8UdM4L34/T+Kz+imyDtq/WgdM4L34/T+KOmcF78fp/FZ/RTZB21frQOmcF78fp/FHTOC9+P0/is/rliMUqWzEXY5VW4uzcFudTTZBPTVj+tF6ZwXvx+n8UdM4L34/T+Kwub2mIHYJh3lRWymWMkp9xKj+baUw7B5SYfGIWha5FsykWZb8R+YuNKiIiVK6WnbxEtT6ZwXvx+n8UdM4L34/T+Kz+ip2Qv21frQOmcF78fp/FHTOC9+P0/is/opsg7av1oHTOC9+P0/ijpnBe/H6fxWf0U2QdtX60jCYrDy3EZRrb7Ddf7q6O5U2G6lrkN25fJfxamPEdqqTGJcupXZbEIu2voT/YH5Vnk0oVWY7lBJtwAvWh7a+hP9gflWd4mHOjLe2ZSt+Fxar04dXTesoZ2xrl5mXMVzgWXVO83zWB3DKSDqNN9vQ2zFlZrnqhGt3sH7GUd+Y9UDiCKkDD9dWvuQrbzKm//D8ar4cEDLEt78wgzEaBmPZBHhYtbuuvGrN/KwxWKyKDlZiSFAW17nzIHxqKNtJqCjhwwUpYZrsCVIsbFTlNmBtob2sbe9qhsqZCA3OJYsCRv4Aju8a5xbLbnOddgXLLfKCBkVZAqgEndzjEnvv3aAEznPh5blAgzZkdRGbSE5LIbA69bWykMSL6EV1Xa6WdsrCNM93IFro1mFr5t4NtNbeV/Emy25x2Ux2cgnPHmKtYA2NxoQo0O43Ot7V4k2Mzu5ZlGZWUmNSpa5GUtdiGKhQLka+A0oj9PXTqC+ZHVgFbIcpYhmC6ZWINmIBF7i44ivk+1yA4ETh1yEq2TssbA3zWO4iwNwd43V9GzJCLM0Q7H9uPLcq4Yk9Y6HLYDu4nu7YvAFy5DAFkVRcXsVctc66jXdQ/TtiMUEjLsCLDdpe5Nrb7XueNvGuEu1AuUFGztmsl0vZbXa+bLl6y9/eK7yI5jIumY8VJXf7t7kW03/pVemxSMpBS6l7KVJjCMVOVQTdbFRY/a01sJTOf454zahaN3hLf2mtbLdHDlTcMbXUgg793fViZFhjuxewt2jma5IAUa6kkgAeNcH2YxVgWW5Qp1VsBdr6C/wCdScfgxKmUmxurKeDKwZTbvsyg276hEZQm2rldjIjxqsamzZTmZnsAoRjdr2FuJG+uzbXVc3OK8ZCl7MASVFr2yE3IJAtv1FcpdmSSX5x1vlQLkUizJIHDasbjMB1fMXN6+zbLeQkyyDRSqhFsASQcxzE3N1Fhu1O++g/T6NuLqCjhxlshyXOY2FiGy79+un3i81ZupmKldCSptcW8iR8ahDZ8mUhuYNwAV5o5W161+tuOlh3a9rukYbBlYebLXNmF9dLk6C5JsL2GvdUpjLlDtdSRmR0DKXVnAAKgAncTlNjexsbX4GxFtYHLeORQ/YLBRmNiQLZrqSASA1t2tjpXqXZwZUUnRVKnxBjK/dvvXNMBKTHzkilYzeypYuQLLmJJAAvewGpAOg0MI8u2zsU0iXZSpzMNcutnI7ieFSqjYDDOgYMykZmK2BBszs2upvvA+4nvsJNStHArLvaPj/8AT40kVnRFDBUbKTm3WbKbG4vexvWo1M5K8lYJ8UMRIVM2HlLoMqXMbYcKoJtcqJM7C5NiO6q24YdR6FyD/wCnud0EeI2heNA3NokZsGLXubtxJv3676oZuSeI2Jio45kfEQyf2sTCCoSRzlyuDcMCQl1J77g3FbngMJi0ncySl4bdUHITmvwWNbaDdc76W+WkGIkhbniRE8sBjQlLgrIHNwqggjL3sw31nDhr7Qpq+UUVs9YUUUUBRRRQM/Ibty+S/i1MeI7VLnIbty+S/i1MeI7VZW5ebr+8ou2voT/YH5Vn9aBtr6E/2B+VZ5iIsyMt7ZgRfhcWq1OHR03rKPHtWJhmViRoQQrENfdlNrP/ALt69dJRZQ2bQkgaG+YGxGW1819LWvUY/KObVcmUrlBKOvWAIuEuNLjjbh4jngdnOCmZQAkkji7lzZlIBzNrfW33kbqs3zKUm2ICQA41IHfYMbWUm1gxuOqddd1e8fjhEoJBN2VdAx3uo7gfe++oPRjBnBTOGcuDzrhdWzdZOIO6wN7DdU3acTNH1Bch42sTa4WRWOvGwNvyonM4cIdsJndXa1nCjQ2AKqQGNrKSW77d1SX2hGGykm+o7LWJAuQCBYtYE2GulRXwTtFOLANISQL7iY1AufMVzkwkxlRiC2WQtfnLKEKsBZBvIvrfxseBGZT8DjBKgYAi/cQw/EC9cTtqC9s43kDQ2LA2KqbWZgRbKLnwrps5HVArLbLoDcG+p18O7fXGPAsBFcDqSM58jzm7x6wqU+UjD46OS2Rgbgm3fo2U6HvDaEbx31zxe0AsDzJ1gEZltcg2BtuF7Hj99Qsfg20VTld5Wykd0bL/AFPLS5+1lqfjcNmgeNABdGRR3C6kD7qgzL5hMR1CXcMV1Y5SuXqg2IOu7X768x7UQsw1AXLqVcA5vEi28jzqNisNOBMsaK3Or1SWsA3N5SGFr20BuL7+7fX3EYOXrhVBzBCCWsMya2Ol9SBqB3nhqRmU+fGRpfOwWwBN+4E2Hx0qO224Be72tq1w3VHFxbqL4tYVGxGDllclkVV/pWBYE9WYOb2Ftw0/KveLwLc6zhS6uoGkjIQRffY2ZSDv3jgb0JmVhLOqrmYgKO/z3edyR61xbaUYUEk6mwGVs1xv6ls2nfppXmfCAwCPIGsFGTMQBYjstvBW1wdDcDdvqA2zpi0cjAtlEi5ecKyBGZSOutgxGQAg77jUldSZmXfGbVyhmQhl5sMpALAksQOzrbSp+HDZRmbMeOXL8O6q1NlsFYKqrdbWDE9YysxuSLkm9yeJNW9SRn+vlFeJnYCyLmc6Kt7XNid/doCfupg2RyO5+KOZ8QQkiq6iEDsstxd3BvoRuVaiZiFb6tacqOouyeVaYfaCFgRHkIeRgMojaTKzX+qFkRAWOlg/C9NGO5EYMzRwATM0is0jGaeyxJYaANkR2ZlAIANs5G6lfl8sGHecKgtHHHHFEg3hViCxrYGwIkfSx3A7wKpNsuTV198Yg+7ZixVhzREoa+U5Tdbk/WR1NsrADhlvfWl7lHjczQ4Z2R5IFDyZL5FkZMqhbktoufeb9ccaV8HyowOFwkkcOKxZhRggZDNaJG+s6FBLEynMAoORiBYi5Cs/J7ktFNhsRhyzM8TgpM5u4myC7FksXDFQWB7V9b1WJwxpbbbMq2irbZvIPDYmBZUfE4WY3EiJO7qkoazrlmzLYOGAIABFiNKqtt7DxOBIZ5lxEOSSRiUCSRxxqCzdUlZd+4BTvtfdWm6HbXqKzy+UUUVZ0CiiigZ+Q3bl8l/FqY8R2qXOQ3bl8l/FqY8R2qyty83X95RdtfQn+wPyrPya0DbX0J/sD8qzvFYcSIyHcwIuN48RwI31anDo6b1l0vUd8UQwFhZnCgg9xQm+7TUEW++qUYfEteUhlkl/oELbqINBJqbGzh3Gm6QCxtU6PBlXsq2USpa27KMOF9ARarN8zKbFis0We3cTbyv+lesPiFcAgi9gSAQbXHfXDDRMIMpBvZtPMmqz5MX5pYUaMxo4ZipQaxFQtzYnrlWuAR1L3vaicyvUkU3sQbaGxGnnwoeVRvIHmQKqNk4VQyELKrKmUqyIoUaGxZVAfXdYnvNS8RgleVyyBgYgoJF97NcfhUkTOEwSKb2I036jTz4UJKpFwQRxBFqphgSiRlYrkQMrAi+Y9Q2f3jfMddTc8a5cwx5zqM6lonYc3kDqBYgKbXtYaHUhLbrXjKN0raHEI8zABTlRSHBB0ZmuPD+2Dv8AwqRzq3y3F+Fxf0qBgFBmkdUKqyRjVCt2BkvoQDuKi9Rsbm509QjLLG3VjJLCygsZPVbDXTXShnwscHjQ99wYM65b62SRlvbxtf76786t8txfhcX9Koo8L1TGsTCQ4hpM2UgAfKC2bPuN00sCTra1qGwto3j5lufaRmD2v1i5yyc4dOqpXS9wFygbqG6V/mFcoMWjlgpuVNju4A6eGoqqxTOEmj5uRmZiVsvVKtl1zbhbXQm+mgOlTMEAssy5SLtmBynKV5tBo27eDpv0NSnKdRRRRYUUUUFhyQwwm2gbnTDxZyLfXmLIhv4Ikwt/n4Vacn9qNFNHggV5rCwTrIN7KInhWC5vpmgbPrruqm5L4bGyRL8lHMpiMRM2JxLWLLHC4hVIlP13EfaIsoudSal8pcTDH008bf6QmCQMw3r/AEpsn3319OFYzy8vVtuvMrfCYiSfahkgziCOExTl1sskhKvGI76koGfM27rgam9knlxHfbcsTgNE2CjkKsAQScXHGd/+KkffT5yfny4vFRa5XEOKjuLALJHzbKOJDwlj/tRSt7QcMBtOOS3WbBlCfBcfhiP+tvWoZqiHBRCMRBEEZxcUZSwylPnDiBly7iuUWtTf7PiSuKsbHMLE665TYnj691KYbVf/AD8Y/wDcGINN/s+H948REf8Ahagl8iCIoThZGJxUXXxGbfI8hLGVSe1G5vYjdbLoVIETEbThxbsrZVBwzoua1i07OAoJ3tkw5YrwZeNTsAecx+Oca82kOHHgwRpSPHSaM/8AZpA2dyXnxPJoFwTiUYTBDYlvk/8ATCG/eyRnfuL3oO+DlzRo3vKp9QK61E2PEVw8KkgkRoLjceqN1S63evHAooookz8hu3L5L+LUx4jtUuchu3L5L+LUx4jtVlbl5uv7yi7a+hP9gflWf1oG2voT/YH5VnWLRyjBDZ7dU/5d1/C++rU4dHTesuteI51YsBvU2PmVB/AiqIbbkJMq/wBtxzUSNp/XA7zvF2LIbjTmvGvZgdRiWEr5o7EG4sWWBDdhbrX4buFqtlvu+L2vgYHcb9331UT4w84pDMBzio13AXVLlVTv33ubHxtpUrZcYHOaknnH0LE9/j51Kcp1FU+JEn9RxK4IlRFAtlCnmwRa1iesTc7tK+zTPCXbOzJEVcg6nm2WzeJsRnG87wKG5b0VHwJcxhnuGa7FTbq31C6aaCw+41VYXEFVw786zGQddSQbjmySwAHVykDdprbeaGV7XwsLgX1O7xqjjxEhzBXy5oldeckUm5bebCyFhppcd4Ghv0gIaSMkyKVaRSGe9iANxBsRbXjrrbcIyjcuaKg7WLgKVJsMxZFYK7AD6pOmh7iQDfU9xrHxcztMUkChAhjLuVAUxK2Z0ydcFiwJuB1bCxBNTlM2wuJ9pRoNSSc2QBVYsWtcgKBc6AnyB4V250XA16wuND8eB176qlS8qG5/vPuJt/ZNdduYpkRipItFK2nFVBB+6oRn+rOvjOBa5AvoPE2vp9wPpVZjcWTIEjlVSYZGvcEA3QKx8NTUXOrPEGZ1ZZyrAyXAPyd26rDeCDfXXXcN1SmbL6om1cQyQsUtnNlS/vsQq6d/WYaVLrzg8Nz2PwcPcJDiHHFIVuO7/wDa0XpUTwjUttrMm/lHjfkGz0hw/wDdfm8NBfU84/VzHjlGaQ/ZNZI0mTCY053kbE4SeVpGzMWjSeCLD3kPaJijmfXX+pfvpw9oW0GlxchQm2CiESW3HG420aaGwYxxNn77Z+7vi7YwiQbIV07M0OKjSxLDmxs6TmrHhzeGVuBLsfrVi8o67RXmdpYB72WSKfCnfq2VJU03boZdfHxqi9o2mNgP+qzfDF4M0yctEYYaOZe1h5oZ/wDcWQCT/lNJS57RhmxuHW182FxAA43xGEoKOKPM6qP/AO5WP+7trGN/8abvZnIGw+YfWjw7esCn86U9lYlPlBUZnZcVIzCNWcqBj9oHrBAcouyHX3hxq99nm0Ug2ZNKxt8niiWQNcFGiwMRdWXepVswII7qCy5H43P8pcC3Oy4iU+SzGCM38Vw5+FLHss2vJJsJZY7vLhZpGZQbl1Ll3W19SY5Gyg6XC8KYeRGA5pZ4ibnDw4fDM3GQQc653necQCdd96VPYdMkM02GVurJhsNiAp0yyhCk2m+5YC/lQT8UqiWTIwaNm52Jl3NHKA4I8LswH2a5102tgPk2KGHAIjEbNDw5vnS2UcMjSsgXuUJxsOdbV4enozmkCiiipamfkN25fJfxamPEdqlzkN25fJfxamPEdqsrcvN1/eUXbX0J/sD8qz+tA219Cf7A/Ks5x2LWKJ5G7KKWNuAF6tTh0dN6y6ZFHcB392/eT8a+lRrcDXf4+dUu0JJV60qxsBFMSgzWvkHVJPaG8XsPKvWKxcksUjJkEYZk1zZjkfKx4LZgwAsb23i9Wb7lo2EjJzFFJ01sL6btfCvSwqGLBQGO8gC58z314xk2RSbquoF2vbU23DUngO+uezMYZUzEahmXcwvlYi9mFxca2Px31K3jOEnIOA4/f/2K4YvC58ouAMwZh3sF1A8s2W/hcd9Qhj5zzZyx2lJUdrqEBiCfeuFOgtbTWvEm02FmMa84FmG8/VljXQ20DXDeFhvqFZtC4NRdn7PSJFAC5goUsAAWsLa1Hl2hLGxVwh7BBW47UoRgQeFwb31vuFqNp4pxmRCFsqNfW+shFtCLbqlOYTFwUQ3RoL3+qO/f3d9ffkceULkXKuoGUWB8B3VXYzasquyqoYooPZlOdyCcoKKRGLZdTffu0uZ+IxGWPNcLu7e4XI3gbzru7zpQzDpNh0cWdVYb+sAdfvr5Jh0YgsqkjcSASPK+6q6La7MFHVBLOuZw6r1P8W1BIN7HgdTbX7g9oTSgZRGDkViTmIJa9gtje1h2jxGlQZhZ5BwHH764thyZQ5IyqpAW2tyRck34C1vE0YHFc4ga1jqCL3sykhhfvFwde+u9Snlyjwka3Coove9lGt9/rXz5HHlyZFy78uUWv5bq7VwfaEQJBdbjeL7vO26hOI5di4G8gVcezvAiTE4rFEHqBcKh7rACSTL5syAn/wAO3dS9NLCVLsFYLvJAO4Xtr/3rTDJto7I2Gk5w7NKRnMSahZZc0jZ2XQIpJuw4eNUtLl6i35xCDyl2XJmiwyMDKzvPMQQDz2IZo0a9rFIoBiXAIv8A6MnjSnyt5SQSbQwsAZY8OEZIizhYo8M2HlhVz9Veczk37kSK1sxFEhxEsM2IxLc7NzTOQeyJmjJKqtyoEaFIhpoedP1zd0x+zMMzTSxQqdYJHZusJsYyKsEbAm/NRBo5CosLuttxFUw5bUmIifq92htOXFxyQ4aECJlKNiMRdYyjKQTHGP6ktt2uReDGqGDYeFMQxeMkkxxZTHBzrKFkjsCbRJliETZM92DdVczNbRfXLKKSSafDiTm4vk+HE85IumHL4hpSb97CIJp79Z7ieU77QbE4iXPFsuEpAqRXEswBHNwJ7pc2dyo3BQeytoUaxyJ2i+JvIirFhorxRrGoWOVweu4BF8iWyLuv1yRuAp/anghG0WKzmOF2iw+KIAyyQtMukoOmSxfraFbkahiKfsDAiRqiIEVQAEFurpu0qLyi2JHjMJNhpNFlQpfeVJ3ML94NiPKgj7IwTRR4lpFCtJNNJvBut7KSR/gq+W6si5L7WGFbB4tyoCpAZXJGsM8aRSXvuCTDDSX/AM28joGz+Uco2LM81jisMkmHlBOnPp1ATpua6Pu3OKzuCKF8Mn1o0jCkqpu+Fkjyk2tmJUAPbeWgW1tKtEZhrSu6stJ9pMDLFDiVF1hktKe8QyDKx8lcRsfBSe6lsMKZ+QW0TjNnGDFAPLDnwmIU6hiotfUDMrxlWvuOY0rw7Fnh51BBI4gYoZECsSosUJ1zuxjZCQATcmprLbp9SI8S+0V9iilZmUQy9XQnIco11udwPgddRpXDCYxJVLIbgMynQjrKxBGo7iCK0y64tWeJNvIbty+S/i1MeI7VLnIbty+S/i1MeI7VZW5efr+8ou2voT/YH5Vn0iBgQRcEWIPeDWg7a+hP9gflWf1anDo6b1lA6GQizNIwyNGAzk2VgAfM2G83PjXuXZSMW6zgMbsqtZSdNfDdra1++9TKKu6cQ5YnDhwASQQQwI3gjv109a+YTCCMEAsbkscxJ1O+u1FDDiuDUBBr1Ddde+xH36Ma5vsyMm5B+t3++ysfioqVRQxDhicCkl819Rl0JGmYHS24ggG/hXEbJTrks7M6hSxbWykkWG5bE9w86m0UMQiHZovfPIGIyswaxYC+/S19d4se6us+FDKFuRYggg6gjcbnf99dqKGIUe0tlv1QhmKli7FDEz57WGkwy5dT3XBy2sKl4fZ7MoaRmWQgqxUgEpmOUNbq5gp3jcSbGrGimEbYcYMGqWy3AVcoFza17/efHfXaiiizli4mZCFNjprruDAnd32v+h3V3wG35oLNLGJMugZsR2izWGaOPDpGoF+1Y7rnjXmvtRMZZ30635NWzeWMMljiHwqkXH9KSSWxPddoktp4Ukbe2qqmTB4TED5GwF45o5QIu/LC91ZkvlIU3VQCu6yibXKbEBRc5t9tFZvgoPrVdjGOmrHMo+BwKJAI0OYZT1jqWLXLMeJLEk+dX8m1ZE2Ts7EMkky4doziViAaQ83DIhIU2vlnyOd2i3qifHrutIPERv8AttXvZu05IXLYaWRCdWR45DE5uSSyEABjc9ZSpPfeptGU62nuiNv8fJuVOD23iOZgJyYjB4mOSOUZWjkjkR4XcrcWvmIIJ38dKjci/Z6uL2VLdhLZ8uDMi2iyxOCX5tdwllEgZu0UIF+6qPbybPlEs0kcuzMVfNzkCyPh5ywIIBCDmiysVNwou1zmtWjeyvHRTDFtAP8AR4ZVwkFjcc1BELEHvzF2e+859aycMxMeJWXIOWaQYyXEKsc0mJPORI2YRtHBDFbN35ljDjwcU1VSbMwghxuKA3YjJiANO2EEUlvC0cR83NXdEMu9p+zX51oVYJDtBFErbismHZWuNLFnh6uvdF4WNHsEoWYw35hY4oY2IIzGMvcqT2lsygMNDY2rRPaVsMYnZ79XO0JE6ra+bm9WS3fnjzpb/KkPDzllDJDdWAIOdCCpFxbXdbhV6uvp8Juxsc2CkmkhUsZI1QqWUR3TRGIuGLqhZLbmCp1l1NM2B5XYXDw2VcRNIzF3snXaRjcklmCAdwGawAAG4UqQRDviCW+z4cPIelSKtthrPT1ny+bdnbFM75sQpJ6iyPhzHF1bAqgjbMb3OpF7kXr6osKKKmIw1pSKeIM/Ibty+S/i1MeI7VLnIbty+S/i1MeI7VZ25cGv7yi7a+hP9gflWf1oG2voT/YH5Vn9Wpw6Om9ZFFFFXdQooooCiiigKKKKAooooCiiigKKKKAooooCiiig4TY1VNirnxVHYeqg1zO1EH1Zf/Sl/bUuiiPKDicYjq0ZzjMpW5jkt1hbflt31Y+x20SwYZDcJhpZZbdkyvjGQX4kCB142rzU/wBmGyOaxeOcdhhCFX3dZXa3gXkJ+81S7l6mviJNXKaQQ81i+6Bv6h0/sPYSG53BbJIf9lV0DVXymQfJmY2KpZ3BFwYx/dBFxviMg147jUPkdi3CSYWU3kwrc2De5kgIvDISdSTH1Se9kes3EYSKyLEQthcTLhMjEI2aMjIAIJCSmhYGy2aPQH+39w12k72g7L/s4td8R5uTxikIH/DJkN+4F+NWrOJa6Ntti3RRRWr0xRRRQM/Ibty+S/i1MeI7VLnIbty+S/i1MeI7VZW5ebr+8ou2voT/AGB+VZ/Wgba+hP8AYH5Vn9Wpw6Om9ZFFFFXdQooooCiiigKKKKAooooCiiigKKKKAooooCiiigKKKKAq75Ayn5Zil+rzOHYeZkxAPwC1SVa8g5P/ALhiV/1eE/8ANn/Q1W3DDX9D9IgYEHUEWPkaTOUUybOlweJMnVVVwuIZ7XaAlVSRjpqkzIeAEsmnB1pC9qBjZsLDKoZZudSxFxdTHJr90ZrJ58RmcHXHY5IULyGw3CwJLE7gqjVmPcBqazb2h4DaOJbDrLJzODkziWCMkMQLFEkcdpmFyQLAWYDNbMYWwdv46LGYX5cVaGK2HSRWOpYEc5IlrBmGRc1+rkYbnNahtnZa4iFoySt7FWG9WBuD4+I7wSO+p4nytjbb9QzmvlckxKmSWLMhkhbLIEYMASAQQe8EEeWoNiCK61s9SJiYzAooookz8hu3L5L+LUx4jtUuchu3L5L+LUx4jtVlbl5uv7yi7a+hP9gflWf1oG2voT/YH5Vn9Wpw6Om9ZFFFFXdQoopd29y8wmFfm2LPIN6xgHL5kkC/hemVZtFYzJiope2Dy6wmLfm0LJIb2SQWJtwIJBPhe9MNCLRbzAoooosKK8QzBlDKbg7q90BRRRQFFFFAUUUUBRRRQFFFFAVYez//APJ4vww+HH/NnNV9V0HLvDbKxc8uIjmbnooFTm0BBKPMW6zMBcZ10qtuHP1Ho2akf2jxjnsCT3NMB5mIfkDUvA8vZJI0l6Nxwidc4fLC3VtcHIkpkNx3Bb+FU/K7lFh8WuDbDSK4XEOJF3OjDDTCzo1mQgmxuBvHGs45cel7wUOXTSjAStDoy5WJG8KGBJHkBf7qyrF8tNoyxiOTFzsgGXKZHtltax11041uboCCDuIsfI0u4/kdHIZmdIpTKxfKy5CGK6lZU6yEtZtxXeMutxe0ZdWvpWtOYZHsbbc2Fl5yFrNaxB1BHAjhWock/aFHimEUqiOU7teo54C+oPhr50vn2fyElVwZXg8mKVh6JGD8KYuT3IJYGV3YBh3RZxc/5szEsOAAUam971Fcs9KNSs+I8G2iiitHcZ+Q3bl8l/FqY8R2qXOQ3bl8l/FqY8R2qyty83X95RdtfQn+wPyrNNrMRC2V1Q9WzM2UdsaZvq5uzcAkZtK0vbX0J/sD8qz8irU4dHT+sqJcYG5pS7pERICxfUyKyhV52+oIzkW1OXfoQfmGdpXjXnXMZE2VlaxkUNFlOYC5ALMARv8AG+t6UFrWFuHdX21Ww32qETyJHHJnd3fOpDEWNo5GFlGgN0Go33NK0mFwxwqXwcs4kw/OPPHGrHnipZmM97qUlBBS24WIN7nR7Vnm2vZ9OsjthSskLksYHd1UE291gG+8i2m+q2hz6+naYjDzt7C4eGKQQYSXLEiSQYpI0C3GUrIZwf6gYE3BHfoFIptw2KVnYyyMrqRaINbqlBbqfXuc2pvuIG6lfYHs/m5xWxRVIkIZcOjuy5hxzMbC+u83pzxGNCvYqNLa3F7FGPeNOwRvpWMGjSaxmVPFtFjzgWW2aON0BlDuCXNyRaw0K6KSPLvnTIElCSTyKhXMpL2zPfrDNodAL5QbdY6WGnVNp7hzYB79dBdrbyuuup/OuwxZMYYoOsVsCwI1AIN7acN1WbwqsPiQscB5y6ZRYCQKxu9gwG6QG4FvS96YarOllP1RcC4ufEA62tpfuvuNdkxrGRVKhdSCL3N8gbS3drvomPCbRRRUriiiigKKKKAooooCiiigKh7ZEfyeUyAFAjEhgCLBT3GplJftN5QiLD/J1P8AUl3gbxHfUnzIt68KiZwpe0VrMy33Y6kYaEEWIjQEHuOQVnW1xE20MW6qudZFjZgBc2gjNr9/b+NIGC9vu1jDzOWFpbW58qbgAasyg5bjfewHhVt7P+cbCGWVizzSySljvYs2rfeQT99Z15cXTx+zLRRRWr0BRRRQFFFFAz8hu3L5L+LUx4jtUuchu3L5L+LUx4jtVlbl5uv7y8Y3CNLhii2BZABfd3cKWPmViPei9X/bTLLjGQ5QBYaC9eOk34L8f1qInCKatqRiC78ysR70Xq/7aPmViPei9X/bTF0m/Bfj+tHSb8F+P61O6V+4uXfmViPei9X/AG0fMrEe9F6v+2mLpN+C/H9aOk34L8f1puk7i5d+ZWI96L1f9teW5DTneYT5lv2UydJvwX4/rR0m/Bfj+tN0o7i5a+Y0/GH1b9lffmPPa14rcLtb/opk6Tfgvx/WjpN+C/H9abpO4uWjyFmO8w+rfsr6eQ8973ivxu1/+imTpN+C/H9aOk34L8f1puk7i5d+ZWI96L1f9tHzKxHvRer/ALaYuk34L8f1o6Tfgvx/Wm6U9xcu/MrEe9F6v+2j5lYj3ovV/wBtMXSb8F+P60dJvwX4/rTdJ3Fy78ysR70Xq/7aPmViPei9X/bTF0m/Bfj+tHSb8F+P603Sdxcu/MrEe9F6v+2j5lYj3ovV/wBtMXSb8F+P60dJvwX4/rTdJ3Fy78ysR70Xq/7aPmViPei9X/bTF0m/Bfj+tHSb8F+P603Sdxcu/MrEe9F6v+2sO5d8mpH2g98ThtWZGzzIvNFGZcrIxz2IUMCFIOfSv0n0m/Bfj+tQ5YYWYs0EDMd5aNST5k76iZmVL6trxiWE8nfZXNiSEw+cR9ZZZ3umc3IsilTkjBFjm6zanLawrV9nez2aGGOJWjtGqoCS1zYWuepvO+mlMeygBVUAaAAWAHgL166Tfgvx/WkThWmpNOC78ysR70Xq/wC2j5lYj3ovV/20xdJvwX4/rR0m/Bfj+tTulr3Fy78ysR70Xq/7aPmViPei9X/bTF0m/Bfj+tHSb8F+P603Sdxcu/MrEe9F6v8Ato+ZWI96L1f9tMXSb8F+P60dJvwX4/rTdJ3F0Xk3sKTDs5cocwAGUk7id9wONWWI7VR+k34L8f1qZAoZQx1J1qJnLG1ptOZ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hASEBQTERMVFRQWGBkWGBYVGBUdGBkXHBQZHh0fGhkYHCkfGBslGhcXHy8gIycpLCw4Fx8xNTAqNSYsLCkBCQoKDgwOGg8PGjUkHSQsLCwqLCwpNSwsKSwsMC4sKiwsLCwsKSksKSwsLCksKSksKSwsLCksKSwpKSwsKSwsLP/AABEIALwBDAMBIgACEQEDEQH/xAAcAAACAwEBAQEAAAAAAAAAAAAABgQFBwMCAQj/xABKEAACAQIDAwkDCwMACAUFAAABAgMAEQQSIQUxUQYTFSIyQWFxkQdSoRQWNEJygbHB0dLhIzNiJGRzgqKjsvBjdJOmwgglNVNU/8QAGQEBAAMBAQAAAAAAAAAAAAAAAAECAwQF/8QAIREBAAIBAwUBAQAAAAAAAAAAAAECEQMSMQQUITJRIkH/2gAMAwEAAhEDEQA/ANnJjWPO+UAAEkionTOC9+P0/ijbX0J/sD8qz+r1rl0aWlF4zLQOmcF78fp/FHTOC9+P0/is/oqdkNu2r9aB0zgvfj9P4o6ZwXvx+n8Vn9FNkHbV+tA6ZwXvx+n8UdM4L34/T+Kz+imyDtq/WgdM4L34/T+KOmcF78fp/FZ/RTZB21frQOmcF78fp/FHTOC9+P0/is/opsg7av1oHTOC9+P0/ijpnBe/H6fxWf0U2QdtX60DpnBe/H6fxR0zgvfj9P4rP6KbIO2r9aB0zgvfj9P4o6ZwXvx+n8Vn9FNkHbV+tA6ZwXvx+n8UdM4L34/T+Kz+imyDtq/WgdM4L34/T+KOmcF78fp/FZ/RTZB21frQOmcF78fp/FHTOC9+P0/is/rliMUqWzEXY5VW4uzcFudTTZBPTVj+tF6ZwXvx+n8UdM4L34/T+Kwub2mIHYJh3lRWymWMkp9xKj+baUw7B5SYfGIWha5FsykWZb8R+YuNKiIiVK6WnbxEtT6ZwXvx+n8UdM4L34/T+Kz+ip2Qv21frQOmcF78fp/FHTOC9+P0/is/opsg7av1oHTOC9+P0/ijpnBe/H6fxWf0U2QdtX60jCYrDy3EZRrb7Ddf7q6O5U2G6lrkN25fJfxamPEdqqTGJcupXZbEIu2voT/YH5Vnk0oVWY7lBJtwAvWh7a+hP9gflWd4mHOjLe2ZSt+Fxar04dXTesoZ2xrl5mXMVzgWXVO83zWB3DKSDqNN9vQ2zFlZrnqhGt3sH7GUd+Y9UDiCKkDD9dWvuQrbzKm//D8ar4cEDLEt78wgzEaBmPZBHhYtbuuvGrN/KwxWKyKDlZiSFAW17nzIHxqKNtJqCjhwwUpYZrsCVIsbFTlNmBtob2sbe9qhsqZCA3OJYsCRv4Aju8a5xbLbnOddgXLLfKCBkVZAqgEndzjEnvv3aAEznPh5blAgzZkdRGbSE5LIbA69bWykMSL6EV1Xa6WdsrCNM93IFro1mFr5t4NtNbeV/Emy25x2Ux2cgnPHmKtYA2NxoQo0O43Ot7V4k2Mzu5ZlGZWUmNSpa5GUtdiGKhQLka+A0oj9PXTqC+ZHVgFbIcpYhmC6ZWINmIBF7i44ivk+1yA4ETh1yEq2TssbA3zWO4iwNwd43V9GzJCLM0Q7H9uPLcq4Yk9Y6HLYDu4nu7YvAFy5DAFkVRcXsVctc66jXdQ/TtiMUEjLsCLDdpe5Nrb7XueNvGuEu1AuUFGztmsl0vZbXa+bLl6y9/eK7yI5jIumY8VJXf7t7kW03/pVemxSMpBS6l7KVJjCMVOVQTdbFRY/a01sJTOf454zahaN3hLf2mtbLdHDlTcMbXUgg793fViZFhjuxewt2jma5IAUa6kkgAeNcH2YxVgWW5Qp1VsBdr6C/wCdScfgxKmUmxurKeDKwZTbvsyg276hEZQm2rldjIjxqsamzZTmZnsAoRjdr2FuJG+uzbXVc3OK8ZCl7MASVFr2yE3IJAtv1FcpdmSSX5x1vlQLkUizJIHDasbjMB1fMXN6+zbLeQkyyDRSqhFsASQcxzE3N1Fhu1O++g/T6NuLqCjhxlshyXOY2FiGy79+un3i81ZupmKldCSptcW8iR8ahDZ8mUhuYNwAV5o5W161+tuOlh3a9rukYbBlYebLXNmF9dLk6C5JsL2GvdUpjLlDtdSRmR0DKXVnAAKgAncTlNjexsbX4GxFtYHLeORQ/YLBRmNiQLZrqSASA1t2tjpXqXZwZUUnRVKnxBjK/dvvXNMBKTHzkilYzeypYuQLLmJJAAvewGpAOg0MI8u2zsU0iXZSpzMNcutnI7ieFSqjYDDOgYMykZmK2BBszs2upvvA+4nvsJNStHArLvaPj/8AT40kVnRFDBUbKTm3WbKbG4vexvWo1M5K8lYJ8UMRIVM2HlLoMqXMbYcKoJtcqJM7C5NiO6q24YdR6FyD/wCnud0EeI2heNA3NokZsGLXubtxJv3676oZuSeI2Jio45kfEQyf2sTCCoSRzlyuDcMCQl1J77g3FbngMJi0ncySl4bdUHITmvwWNbaDdc76W+WkGIkhbniRE8sBjQlLgrIHNwqggjL3sw31nDhr7Qpq+UUVs9YUUUUBRRRQM/Ibty+S/i1MeI7VLnIbty+S/i1MeI7VZW5ebr+8ou2voT/YH5Vn9aBtr6E/2B+VZ5iIsyMt7ZgRfhcWq1OHR03rKPHtWJhmViRoQQrENfdlNrP/ALt69dJRZQ2bQkgaG+YGxGW1819LWvUY/KObVcmUrlBKOvWAIuEuNLjjbh4jngdnOCmZQAkkji7lzZlIBzNrfW33kbqs3zKUm2ICQA41IHfYMbWUm1gxuOqddd1e8fjhEoJBN2VdAx3uo7gfe++oPRjBnBTOGcuDzrhdWzdZOIO6wN7DdU3acTNH1Bch42sTa4WRWOvGwNvyonM4cIdsJndXa1nCjQ2AKqQGNrKSW77d1SX2hGGykm+o7LWJAuQCBYtYE2GulRXwTtFOLANISQL7iY1AufMVzkwkxlRiC2WQtfnLKEKsBZBvIvrfxseBGZT8DjBKgYAi/cQw/EC9cTtqC9s43kDQ2LA2KqbWZgRbKLnwrps5HVArLbLoDcG+p18O7fXGPAsBFcDqSM58jzm7x6wqU+UjD46OS2Rgbgm3fo2U6HvDaEbx31zxe0AsDzJ1gEZltcg2BtuF7Hj99Qsfg20VTld5Wykd0bL/AFPLS5+1lqfjcNmgeNABdGRR3C6kD7qgzL5hMR1CXcMV1Y5SuXqg2IOu7X768x7UQsw1AXLqVcA5vEi28jzqNisNOBMsaK3Or1SWsA3N5SGFr20BuL7+7fX3EYOXrhVBzBCCWsMya2Ol9SBqB3nhqRmU+fGRpfOwWwBN+4E2Hx0qO224Be72tq1w3VHFxbqL4tYVGxGDllclkVV/pWBYE9WYOb2Ftw0/KveLwLc6zhS6uoGkjIQRffY2ZSDv3jgb0JmVhLOqrmYgKO/z3edyR61xbaUYUEk6mwGVs1xv6ls2nfppXmfCAwCPIGsFGTMQBYjstvBW1wdDcDdvqA2zpi0cjAtlEi5ecKyBGZSOutgxGQAg77jUldSZmXfGbVyhmQhl5sMpALAksQOzrbSp+HDZRmbMeOXL8O6q1NlsFYKqrdbWDE9YysxuSLkm9yeJNW9SRn+vlFeJnYCyLmc6Kt7XNid/doCfupg2RyO5+KOZ8QQkiq6iEDsstxd3BvoRuVaiZiFb6tacqOouyeVaYfaCFgRHkIeRgMojaTKzX+qFkRAWOlg/C9NGO5EYMzRwATM0is0jGaeyxJYaANkR2ZlAIANs5G6lfl8sGHecKgtHHHHFEg3hViCxrYGwIkfSx3A7wKpNsuTV198Yg+7ZixVhzREoa+U5Tdbk/WR1NsrADhlvfWl7lHjczQ4Z2R5IFDyZL5FkZMqhbktoufeb9ccaV8HyowOFwkkcOKxZhRggZDNaJG+s6FBLEynMAoORiBYi5Cs/J7ktFNhsRhyzM8TgpM5u4myC7FksXDFQWB7V9b1WJwxpbbbMq2irbZvIPDYmBZUfE4WY3EiJO7qkoazrlmzLYOGAIABFiNKqtt7DxOBIZ5lxEOSSRiUCSRxxqCzdUlZd+4BTvtfdWm6HbXqKzy+UUUVZ0CiiigZ+Q3bl8l/FqY8R2qXOQ3bl8l/FqY8R2qyty83X95RdtfQn+wPyrPya0DbX0J/sD8qzvFYcSIyHcwIuN48RwI31anDo6b1l0vUd8UQwFhZnCgg9xQm+7TUEW++qUYfEteUhlkl/oELbqINBJqbGzh3Gm6QCxtU6PBlXsq2USpa27KMOF9ARarN8zKbFis0We3cTbyv+lesPiFcAgi9gSAQbXHfXDDRMIMpBvZtPMmqz5MX5pYUaMxo4ZipQaxFQtzYnrlWuAR1L3vaicyvUkU3sQbaGxGnnwoeVRvIHmQKqNk4VQyELKrKmUqyIoUaGxZVAfXdYnvNS8RgleVyyBgYgoJF97NcfhUkTOEwSKb2I036jTz4UJKpFwQRxBFqphgSiRlYrkQMrAi+Y9Q2f3jfMddTc8a5cwx5zqM6lonYc3kDqBYgKbXtYaHUhLbrXjKN0raHEI8zABTlRSHBB0ZmuPD+2Dv8AwqRzq3y3F+Fxf0qBgFBmkdUKqyRjVCt2BkvoQDuKi9Rsbm509QjLLG3VjJLCygsZPVbDXTXShnwscHjQ99wYM65b62SRlvbxtf76786t8txfhcX9Koo8L1TGsTCQ4hpM2UgAfKC2bPuN00sCTra1qGwto3j5lufaRmD2v1i5yyc4dOqpXS9wFygbqG6V/mFcoMWjlgpuVNju4A6eGoqqxTOEmj5uRmZiVsvVKtl1zbhbXQm+mgOlTMEAssy5SLtmBynKV5tBo27eDpv0NSnKdRRRRYUUUUFhyQwwm2gbnTDxZyLfXmLIhv4Ikwt/n4Vacn9qNFNHggV5rCwTrIN7KInhWC5vpmgbPrruqm5L4bGyRL8lHMpiMRM2JxLWLLHC4hVIlP13EfaIsoudSal8pcTDH008bf6QmCQMw3r/AEpsn3319OFYzy8vVtuvMrfCYiSfahkgziCOExTl1sskhKvGI76koGfM27rgam9knlxHfbcsTgNE2CjkKsAQScXHGd/+KkffT5yfny4vFRa5XEOKjuLALJHzbKOJDwlj/tRSt7QcMBtOOS3WbBlCfBcfhiP+tvWoZqiHBRCMRBEEZxcUZSwylPnDiBly7iuUWtTf7PiSuKsbHMLE665TYnj691KYbVf/AD8Y/wDcGINN/s+H948REf8Ahagl8iCIoThZGJxUXXxGbfI8hLGVSe1G5vYjdbLoVIETEbThxbsrZVBwzoua1i07OAoJ3tkw5YrwZeNTsAecx+Oca82kOHHgwRpSPHSaM/8AZpA2dyXnxPJoFwTiUYTBDYlvk/8ATCG/eyRnfuL3oO+DlzRo3vKp9QK61E2PEVw8KkgkRoLjceqN1S63evHAooookz8hu3L5L+LUx4jtUuchu3L5L+LUx4jtVlbl5uv7yi7a+hP9gflWf1oG2voT/YH5VnWLRyjBDZ7dU/5d1/C++rU4dHTesuteI51YsBvU2PmVB/AiqIbbkJMq/wBtxzUSNp/XA7zvF2LIbjTmvGvZgdRiWEr5o7EG4sWWBDdhbrX4buFqtlvu+L2vgYHcb9331UT4w84pDMBzio13AXVLlVTv33ubHxtpUrZcYHOaknnH0LE9/j51Kcp1FU+JEn9RxK4IlRFAtlCnmwRa1iesTc7tK+zTPCXbOzJEVcg6nm2WzeJsRnG87wKG5b0VHwJcxhnuGa7FTbq31C6aaCw+41VYXEFVw786zGQddSQbjmySwAHVykDdprbeaGV7XwsLgX1O7xqjjxEhzBXy5oldeckUm5bebCyFhppcd4Ghv0gIaSMkyKVaRSGe9iANxBsRbXjrrbcIyjcuaKg7WLgKVJsMxZFYK7AD6pOmh7iQDfU9xrHxcztMUkChAhjLuVAUxK2Z0ydcFiwJuB1bCxBNTlM2wuJ9pRoNSSc2QBVYsWtcgKBc6AnyB4V250XA16wuND8eB176qlS8qG5/vPuJt/ZNdduYpkRipItFK2nFVBB+6oRn+rOvjOBa5AvoPE2vp9wPpVZjcWTIEjlVSYZGvcEA3QKx8NTUXOrPEGZ1ZZyrAyXAPyd26rDeCDfXXXcN1SmbL6om1cQyQsUtnNlS/vsQq6d/WYaVLrzg8Nz2PwcPcJDiHHFIVuO7/wDa0XpUTwjUttrMm/lHjfkGz0hw/wDdfm8NBfU84/VzHjlGaQ/ZNZI0mTCY053kbE4SeVpGzMWjSeCLD3kPaJijmfXX+pfvpw9oW0GlxchQm2CiESW3HG420aaGwYxxNn77Z+7vi7YwiQbIV07M0OKjSxLDmxs6TmrHhzeGVuBLsfrVi8o67RXmdpYB72WSKfCnfq2VJU03boZdfHxqi9o2mNgP+qzfDF4M0yctEYYaOZe1h5oZ/wDcWQCT/lNJS57RhmxuHW182FxAA43xGEoKOKPM6qP/AO5WP+7trGN/8abvZnIGw+YfWjw7esCn86U9lYlPlBUZnZcVIzCNWcqBj9oHrBAcouyHX3hxq99nm0Ug2ZNKxt8niiWQNcFGiwMRdWXepVswII7qCy5H43P8pcC3Oy4iU+SzGCM38Vw5+FLHss2vJJsJZY7vLhZpGZQbl1Ll3W19SY5Gyg6XC8KYeRGA5pZ4ibnDw4fDM3GQQc653necQCdd96VPYdMkM02GVurJhsNiAp0yyhCk2m+5YC/lQT8UqiWTIwaNm52Jl3NHKA4I8LswH2a5102tgPk2KGHAIjEbNDw5vnS2UcMjSsgXuUJxsOdbV4enozmkCiiipamfkN25fJfxamPEdqlzkN25fJfxamPEdqsrcvN1/eUXbX0J/sD8qz+tA219Cf7A/Ks5x2LWKJ5G7KKWNuAF6tTh0dN6y6ZFHcB392/eT8a+lRrcDXf4+dUu0JJV60qxsBFMSgzWvkHVJPaG8XsPKvWKxcksUjJkEYZk1zZjkfKx4LZgwAsb23i9Wb7lo2EjJzFFJ01sL6btfCvSwqGLBQGO8gC58z314xk2RSbquoF2vbU23DUngO+uezMYZUzEahmXcwvlYi9mFxca2Px31K3jOEnIOA4/f/2K4YvC58ouAMwZh3sF1A8s2W/hcd9Qhj5zzZyx2lJUdrqEBiCfeuFOgtbTWvEm02FmMa84FmG8/VljXQ20DXDeFhvqFZtC4NRdn7PSJFAC5goUsAAWsLa1Hl2hLGxVwh7BBW47UoRgQeFwb31vuFqNp4pxmRCFsqNfW+shFtCLbqlOYTFwUQ3RoL3+qO/f3d9ffkceULkXKuoGUWB8B3VXYzasquyqoYooPZlOdyCcoKKRGLZdTffu0uZ+IxGWPNcLu7e4XI3gbzru7zpQzDpNh0cWdVYb+sAdfvr5Jh0YgsqkjcSASPK+6q6La7MFHVBLOuZw6r1P8W1BIN7HgdTbX7g9oTSgZRGDkViTmIJa9gtje1h2jxGlQZhZ5BwHH764thyZQ5IyqpAW2tyRck34C1vE0YHFc4ga1jqCL3sykhhfvFwde+u9Snlyjwka3Coove9lGt9/rXz5HHlyZFy78uUWv5bq7VwfaEQJBdbjeL7vO26hOI5di4G8gVcezvAiTE4rFEHqBcKh7rACSTL5syAn/wAO3dS9NLCVLsFYLvJAO4Xtr/3rTDJto7I2Gk5w7NKRnMSahZZc0jZ2XQIpJuw4eNUtLl6i35xCDyl2XJmiwyMDKzvPMQQDz2IZo0a9rFIoBiXAIv8A6MnjSnyt5SQSbQwsAZY8OEZIizhYo8M2HlhVz9Veczk37kSK1sxFEhxEsM2IxLc7NzTOQeyJmjJKqtyoEaFIhpoedP1zd0x+zMMzTSxQqdYJHZusJsYyKsEbAm/NRBo5CosLuttxFUw5bUmIifq92htOXFxyQ4aECJlKNiMRdYyjKQTHGP6ktt2uReDGqGDYeFMQxeMkkxxZTHBzrKFkjsCbRJliETZM92DdVczNbRfXLKKSSafDiTm4vk+HE85IumHL4hpSb97CIJp79Z7ieU77QbE4iXPFsuEpAqRXEswBHNwJ7pc2dyo3BQeytoUaxyJ2i+JvIirFhorxRrGoWOVweu4BF8iWyLuv1yRuAp/anghG0WKzmOF2iw+KIAyyQtMukoOmSxfraFbkahiKfsDAiRqiIEVQAEFurpu0qLyi2JHjMJNhpNFlQpfeVJ3ML94NiPKgj7IwTRR4lpFCtJNNJvBut7KSR/gq+W6si5L7WGFbB4tyoCpAZXJGsM8aRSXvuCTDDSX/AM28joGz+Uco2LM81jisMkmHlBOnPp1ATpua6Pu3OKzuCKF8Mn1o0jCkqpu+Fkjyk2tmJUAPbeWgW1tKtEZhrSu6stJ9pMDLFDiVF1hktKe8QyDKx8lcRsfBSe6lsMKZ+QW0TjNnGDFAPLDnwmIU6hiotfUDMrxlWvuOY0rw7Fnh51BBI4gYoZECsSosUJ1zuxjZCQATcmprLbp9SI8S+0V9iilZmUQy9XQnIco11udwPgddRpXDCYxJVLIbgMynQjrKxBGo7iCK0y64tWeJNvIbty+S/i1MeI7VLnIbty+S/i1MeI7VZW5efr+8ou2voT/YH5Vn0iBgQRcEWIPeDWg7a+hP9gflWf1anDo6b1lA6GQizNIwyNGAzk2VgAfM2G83PjXuXZSMW6zgMbsqtZSdNfDdra1++9TKKu6cQ5YnDhwASQQQwI3gjv109a+YTCCMEAsbkscxJ1O+u1FDDiuDUBBr1Ddde+xH36Ma5vsyMm5B+t3++ysfioqVRQxDhicCkl819Rl0JGmYHS24ggG/hXEbJTrks7M6hSxbWykkWG5bE9w86m0UMQiHZovfPIGIyswaxYC+/S19d4se6us+FDKFuRYggg6gjcbnf99dqKGIUe0tlv1QhmKli7FDEz57WGkwy5dT3XBy2sKl4fZ7MoaRmWQgqxUgEpmOUNbq5gp3jcSbGrGimEbYcYMGqWy3AVcoFza17/efHfXaiiizli4mZCFNjprruDAnd32v+h3V3wG35oLNLGJMugZsR2izWGaOPDpGoF+1Y7rnjXmvtRMZZ30635NWzeWMMljiHwqkXH9KSSWxPddoktp4Ukbe2qqmTB4TED5GwF45o5QIu/LC91ZkvlIU3VQCu6yibXKbEBRc5t9tFZvgoPrVdjGOmrHMo+BwKJAI0OYZT1jqWLXLMeJLEk+dX8m1ZE2Ts7EMkky4doziViAaQ83DIhIU2vlnyOd2i3qifHrutIPERv8AttXvZu05IXLYaWRCdWR45DE5uSSyEABjc9ZSpPfeptGU62nuiNv8fJuVOD23iOZgJyYjB4mOSOUZWjkjkR4XcrcWvmIIJ38dKjci/Z6uL2VLdhLZ8uDMi2iyxOCX5tdwllEgZu0UIF+6qPbybPlEs0kcuzMVfNzkCyPh5ywIIBCDmiysVNwou1zmtWjeyvHRTDFtAP8AR4ZVwkFjcc1BELEHvzF2e+859aycMxMeJWXIOWaQYyXEKsc0mJPORI2YRtHBDFbN35ljDjwcU1VSbMwghxuKA3YjJiANO2EEUlvC0cR83NXdEMu9p+zX51oVYJDtBFErbismHZWuNLFnh6uvdF4WNHsEoWYw35hY4oY2IIzGMvcqT2lsygMNDY2rRPaVsMYnZ79XO0JE6ra+bm9WS3fnjzpb/KkPDzllDJDdWAIOdCCpFxbXdbhV6uvp8Juxsc2CkmkhUsZI1QqWUR3TRGIuGLqhZLbmCp1l1NM2B5XYXDw2VcRNIzF3snXaRjcklmCAdwGawAAG4UqQRDviCW+z4cPIelSKtthrPT1ny+bdnbFM75sQpJ6iyPhzHF1bAqgjbMb3OpF7kXr6osKKKmIw1pSKeIM/Ibty+S/i1MeI7VLnIbty+S/i1MeI7VZ25cGv7yi7a+hP9gflWf1oG2voT/YH5Vn9Wpw6Om9ZFFFFXdQooooCiiigKKKKAooooCiiigKKKKAooooCiiig4TY1VNirnxVHYeqg1zO1EH1Zf/Sl/bUuiiPKDicYjq0ZzjMpW5jkt1hbflt31Y+x20SwYZDcJhpZZbdkyvjGQX4kCB142rzU/wBmGyOaxeOcdhhCFX3dZXa3gXkJ+81S7l6mviJNXKaQQ81i+6Bv6h0/sPYSG53BbJIf9lV0DVXymQfJmY2KpZ3BFwYx/dBFxviMg147jUPkdi3CSYWU3kwrc2De5kgIvDISdSTH1Se9kes3EYSKyLEQthcTLhMjEI2aMjIAIJCSmhYGy2aPQH+39w12k72g7L/s4td8R5uTxikIH/DJkN+4F+NWrOJa6Ntti3RRRWr0xRRRQM/Ibty+S/i1MeI7VLnIbty+S/i1MeI7VZW5ebr+8ou2voT/AGB+VZ/Wgba+hP8AYH5Vn9Wpw6Om9ZFFFFXdQooooCiiigKKKKAooooCiiigKKKKAooooCiiigKKKKAq75Ayn5Zil+rzOHYeZkxAPwC1SVa8g5P/ALhiV/1eE/8ANn/Q1W3DDX9D9IgYEHUEWPkaTOUUybOlweJMnVVVwuIZ7XaAlVSRjpqkzIeAEsmnB1pC9qBjZsLDKoZZudSxFxdTHJr90ZrJ58RmcHXHY5IULyGw3CwJLE7gqjVmPcBqazb2h4DaOJbDrLJzODkziWCMkMQLFEkcdpmFyQLAWYDNbMYWwdv46LGYX5cVaGK2HSRWOpYEc5IlrBmGRc1+rkYbnNahtnZa4iFoySt7FWG9WBuD4+I7wSO+p4nytjbb9QzmvlckxKmSWLMhkhbLIEYMASAQQe8EEeWoNiCK61s9SJiYzAooookz8hu3L5L+LUx4jtUuchu3L5L+LUx4jtVlbl5uv7yi7a+hP9gflWf1oG2voT/YH5Vn9Wpw6Om9ZFFFFXdQoopd29y8wmFfm2LPIN6xgHL5kkC/hemVZtFYzJiope2Dy6wmLfm0LJIb2SQWJtwIJBPhe9MNCLRbzAoooosKK8QzBlDKbg7q90BRRRQFFFFAUUUUBRRRQFFFFAVYez//APJ4vww+HH/NnNV9V0HLvDbKxc8uIjmbnooFTm0BBKPMW6zMBcZ10qtuHP1Ho2akf2jxjnsCT3NMB5mIfkDUvA8vZJI0l6Nxwidc4fLC3VtcHIkpkNx3Bb+FU/K7lFh8WuDbDSK4XEOJF3OjDDTCzo1mQgmxuBvHGs45cel7wUOXTSjAStDoy5WJG8KGBJHkBf7qyrF8tNoyxiOTFzsgGXKZHtltax11041uboCCDuIsfI0u4/kdHIZmdIpTKxfKy5CGK6lZU6yEtZtxXeMutxe0ZdWvpWtOYZHsbbc2Fl5yFrNaxB1BHAjhWock/aFHimEUqiOU7teo54C+oPhr50vn2fyElVwZXg8mKVh6JGD8KYuT3IJYGV3YBh3RZxc/5szEsOAAUam971Fcs9KNSs+I8G2iiitHcZ+Q3bl8l/FqY8R2qXOQ3bl8l/FqY8R2qyty83X95RdtfQn+wPyrNNrMRC2V1Q9WzM2UdsaZvq5uzcAkZtK0vbX0J/sD8qz8irU4dHT+sqJcYG5pS7pERICxfUyKyhV52+oIzkW1OXfoQfmGdpXjXnXMZE2VlaxkUNFlOYC5ALMARv8AG+t6UFrWFuHdX21Ww32qETyJHHJnd3fOpDEWNo5GFlGgN0Go33NK0mFwxwqXwcs4kw/OPPHGrHnipZmM97qUlBBS24WIN7nR7Vnm2vZ9OsjthSskLksYHd1UE291gG+8i2m+q2hz6+naYjDzt7C4eGKQQYSXLEiSQYpI0C3GUrIZwf6gYE3BHfoFIptw2KVnYyyMrqRaINbqlBbqfXuc2pvuIG6lfYHs/m5xWxRVIkIZcOjuy5hxzMbC+u83pzxGNCvYqNLa3F7FGPeNOwRvpWMGjSaxmVPFtFjzgWW2aON0BlDuCXNyRaw0K6KSPLvnTIElCSTyKhXMpL2zPfrDNodAL5QbdY6WGnVNp7hzYB79dBdrbyuuup/OuwxZMYYoOsVsCwI1AIN7acN1WbwqsPiQscB5y6ZRYCQKxu9gwG6QG4FvS96YarOllP1RcC4ufEA62tpfuvuNdkxrGRVKhdSCL3N8gbS3drvomPCbRRRUriiiigKKKKAooooCiiigKh7ZEfyeUyAFAjEhgCLBT3GplJftN5QiLD/J1P8AUl3gbxHfUnzIt68KiZwpe0VrMy33Y6kYaEEWIjQEHuOQVnW1xE20MW6qudZFjZgBc2gjNr9/b+NIGC9vu1jDzOWFpbW58qbgAasyg5bjfewHhVt7P+cbCGWVizzSySljvYs2rfeQT99Z15cXTx+zLRRRWr0BRRRQFFFFAz8hu3L5L+LUx4jtUuchu3L5L+LUx4jtVlbl5uv7y8Y3CNLhii2BZABfd3cKWPmViPei9X/bTLLjGQ5QBYaC9eOk34L8f1qInCKatqRiC78ysR70Xq/7aPmViPei9X/bTF0m/Bfj+tHSb8F+P61O6V+4uXfmViPei9X/AG0fMrEe9F6v+2mLpN+C/H9aOk34L8f1puk7i5d+ZWI96L1f9teW5DTneYT5lv2UydJvwX4/rR0m/Bfj+tN0o7i5a+Y0/GH1b9lffmPPa14rcLtb/opk6Tfgvx/WjpN+C/H9abpO4uWjyFmO8w+rfsr6eQ8973ivxu1/+imTpN+C/H9aOk34L8f1puk7i5d+ZWI96L1f9tHzKxHvRer/ALaYuk34L8f1o6Tfgvx/Wm6U9xcu/MrEe9F6v+2j5lYj3ovV/wBtMXSb8F+P60dJvwX4/rTdJ3Fy78ysR70Xq/7aPmViPei9X/bTF0m/Bfj+tHSb8F+P603Sdxcu/MrEe9F6v+2j5lYj3ovV/wBtMXSb8F+P60dJvwX4/rTdJ3Fy78ysR70Xq/7aPmViPei9X/bTF0m/Bfj+tHSb8F+P603Sdxcu/MrEe9F6v+2sO5d8mpH2g98ThtWZGzzIvNFGZcrIxz2IUMCFIOfSv0n0m/Bfj+tQ5YYWYs0EDMd5aNST5k76iZmVL6trxiWE8nfZXNiSEw+cR9ZZZ3umc3IsilTkjBFjm6zanLawrV9nez2aGGOJWjtGqoCS1zYWuepvO+mlMeygBVUAaAAWAHgL166Tfgvx/WkThWmpNOC78ysR70Xq/wC2j5lYj3ovV/20xdJvwX4/rR0m/Bfj+tTulr3Fy78ysR70Xq/7aPmViPei9X/bTF0m/Bfj+tHSb8F+P603Sdxcu/MrEe9F6v8Ato+ZWI96L1f9tMXSb8F+P60dJvwX4/rTdJ3F0Xk3sKTDs5cocwAGUk7id9wONWWI7VR+k34L8f1qZAoZQx1J1qJnLG1ptOZ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6" descr="data:image/jpeg;base64,/9j/4AAQSkZJRgABAQAAAQABAAD/2wCEAAkGBhASEBQTERMVFRQWGBkWGBYVGBUdGBkXHBQZHh0fGhkYHCkfGBslGhcXHy8gIycpLCw4Fx8xNTAqNSYsLCkBCQoKDgwOGg8PGjUkHSQsLCwqLCwpNSwsKSwsMC4sKiwsLCwsKSksKSwsLCksKSksKSwsLCksKSwpKSwsKSwsLP/AABEIALwBDAMBIgACEQEDEQH/xAAcAAACAwEBAQEAAAAAAAAAAAAABgQFBwMCAQj/xABKEAACAQIDAwkDCwMACAUFAAABAgMAEQQSIQUxUQYTFSIyQWFxkQdSoRQWNEJygbHB0dLhIzNiJGRzgqKjsvBjdJOmwgglNVNU/8QAGQEBAAMBAQAAAAAAAAAAAAAAAAECAwQF/8QAIREBAAIBAwUBAQAAAAAAAAAAAAECEQMSMQQUITJRIkH/2gAMAwEAAhEDEQA/ANnJjWPO+UAAEkionTOC9+P0/ijbX0J/sD8qz+r1rl0aWlF4zLQOmcF78fp/FHTOC9+P0/is/oqdkNu2r9aB0zgvfj9P4o6ZwXvx+n8Vn9FNkHbV+tA6ZwXvx+n8UdM4L34/T+Kz+imyDtq/WgdM4L34/T+KOmcF78fp/FZ/RTZB21frQOmcF78fp/FHTOC9+P0/is/opsg7av1oHTOC9+P0/ijpnBe/H6fxWf0U2QdtX60DpnBe/H6fxR0zgvfj9P4rP6KbIO2r9aB0zgvfj9P4o6ZwXvx+n8Vn9FNkHbV+tA6ZwXvx+n8UdM4L34/T+Kz+imyDtq/WgdM4L34/T+KOmcF78fp/FZ/RTZB21frQOmcF78fp/FHTOC9+P0/is/rliMUqWzEXY5VW4uzcFudTTZBPTVj+tF6ZwXvx+n8UdM4L34/T+Kwub2mIHYJh3lRWymWMkp9xKj+baUw7B5SYfGIWha5FsykWZb8R+YuNKiIiVK6WnbxEtT6ZwXvx+n8UdM4L34/T+Kz+ip2Qv21frQOmcF78fp/FHTOC9+P0/is/opsg7av1oHTOC9+P0/ijpnBe/H6fxWf0U2QdtX60jCYrDy3EZRrb7Ddf7q6O5U2G6lrkN25fJfxamPEdqqTGJcupXZbEIu2voT/YH5Vnk0oVWY7lBJtwAvWh7a+hP9gflWd4mHOjLe2ZSt+Fxar04dXTesoZ2xrl5mXMVzgWXVO83zWB3DKSDqNN9vQ2zFlZrnqhGt3sH7GUd+Y9UDiCKkDD9dWvuQrbzKm//D8ar4cEDLEt78wgzEaBmPZBHhYtbuuvGrN/KwxWKyKDlZiSFAW17nzIHxqKNtJqCjhwwUpYZrsCVIsbFTlNmBtob2sbe9qhsqZCA3OJYsCRv4Aju8a5xbLbnOddgXLLfKCBkVZAqgEndzjEnvv3aAEznPh5blAgzZkdRGbSE5LIbA69bWykMSL6EV1Xa6WdsrCNM93IFro1mFr5t4NtNbeV/Emy25x2Ux2cgnPHmKtYA2NxoQo0O43Ot7V4k2Mzu5ZlGZWUmNSpa5GUtdiGKhQLka+A0oj9PXTqC+ZHVgFbIcpYhmC6ZWINmIBF7i44ivk+1yA4ETh1yEq2TssbA3zWO4iwNwd43V9GzJCLM0Q7H9uPLcq4Yk9Y6HLYDu4nu7YvAFy5DAFkVRcXsVctc66jXdQ/TtiMUEjLsCLDdpe5Nrb7XueNvGuEu1AuUFGztmsl0vZbXa+bLl6y9/eK7yI5jIumY8VJXf7t7kW03/pVemxSMpBS6l7KVJjCMVOVQTdbFRY/a01sJTOf454zahaN3hLf2mtbLdHDlTcMbXUgg793fViZFhjuxewt2jma5IAUa6kkgAeNcH2YxVgWW5Qp1VsBdr6C/wCdScfgxKmUmxurKeDKwZTbvsyg276hEZQm2rldjIjxqsamzZTmZnsAoRjdr2FuJG+uzbXVc3OK8ZCl7MASVFr2yE3IJAtv1FcpdmSSX5x1vlQLkUizJIHDasbjMB1fMXN6+zbLeQkyyDRSqhFsASQcxzE3N1Fhu1O++g/T6NuLqCjhxlshyXOY2FiGy79+un3i81ZupmKldCSptcW8iR8ahDZ8mUhuYNwAV5o5W161+tuOlh3a9rukYbBlYebLXNmF9dLk6C5JsL2GvdUpjLlDtdSRmR0DKXVnAAKgAncTlNjexsbX4GxFtYHLeORQ/YLBRmNiQLZrqSASA1t2tjpXqXZwZUUnRVKnxBjK/dvvXNMBKTHzkilYzeypYuQLLmJJAAvewGpAOg0MI8u2zsU0iXZSpzMNcutnI7ieFSqjYDDOgYMykZmK2BBszs2upvvA+4nvsJNStHArLvaPj/8AT40kVnRFDBUbKTm3WbKbG4vexvWo1M5K8lYJ8UMRIVM2HlLoMqXMbYcKoJtcqJM7C5NiO6q24YdR6FyD/wCnud0EeI2heNA3NokZsGLXubtxJv3676oZuSeI2Jio45kfEQyf2sTCCoSRzlyuDcMCQl1J77g3FbngMJi0ncySl4bdUHITmvwWNbaDdc76W+WkGIkhbniRE8sBjQlLgrIHNwqggjL3sw31nDhr7Qpq+UUVs9YUUUUBRRRQM/Ibty+S/i1MeI7VLnIbty+S/i1MeI7VZW5ebr+8ou2voT/YH5Vn9aBtr6E/2B+VZ5iIsyMt7ZgRfhcWq1OHR03rKPHtWJhmViRoQQrENfdlNrP/ALt69dJRZQ2bQkgaG+YGxGW1819LWvUY/KObVcmUrlBKOvWAIuEuNLjjbh4jngdnOCmZQAkkji7lzZlIBzNrfW33kbqs3zKUm2ICQA41IHfYMbWUm1gxuOqddd1e8fjhEoJBN2VdAx3uo7gfe++oPRjBnBTOGcuDzrhdWzdZOIO6wN7DdU3acTNH1Bch42sTa4WRWOvGwNvyonM4cIdsJndXa1nCjQ2AKqQGNrKSW77d1SX2hGGykm+o7LWJAuQCBYtYE2GulRXwTtFOLANISQL7iY1AufMVzkwkxlRiC2WQtfnLKEKsBZBvIvrfxseBGZT8DjBKgYAi/cQw/EC9cTtqC9s43kDQ2LA2KqbWZgRbKLnwrps5HVArLbLoDcG+p18O7fXGPAsBFcDqSM58jzm7x6wqU+UjD46OS2Rgbgm3fo2U6HvDaEbx31zxe0AsDzJ1gEZltcg2BtuF7Hj99Qsfg20VTld5Wykd0bL/AFPLS5+1lqfjcNmgeNABdGRR3C6kD7qgzL5hMR1CXcMV1Y5SuXqg2IOu7X768x7UQsw1AXLqVcA5vEi28jzqNisNOBMsaK3Or1SWsA3N5SGFr20BuL7+7fX3EYOXrhVBzBCCWsMya2Ol9SBqB3nhqRmU+fGRpfOwWwBN+4E2Hx0qO224Be72tq1w3VHFxbqL4tYVGxGDllclkVV/pWBYE9WYOb2Ftw0/KveLwLc6zhS6uoGkjIQRffY2ZSDv3jgb0JmVhLOqrmYgKO/z3edyR61xbaUYUEk6mwGVs1xv6ls2nfppXmfCAwCPIGsFGTMQBYjstvBW1wdDcDdvqA2zpi0cjAtlEi5ecKyBGZSOutgxGQAg77jUldSZmXfGbVyhmQhl5sMpALAksQOzrbSp+HDZRmbMeOXL8O6q1NlsFYKqrdbWDE9YysxuSLkm9yeJNW9SRn+vlFeJnYCyLmc6Kt7XNid/doCfupg2RyO5+KOZ8QQkiq6iEDsstxd3BvoRuVaiZiFb6tacqOouyeVaYfaCFgRHkIeRgMojaTKzX+qFkRAWOlg/C9NGO5EYMzRwATM0is0jGaeyxJYaANkR2ZlAIANs5G6lfl8sGHecKgtHHHHFEg3hViCxrYGwIkfSx3A7wKpNsuTV198Yg+7ZixVhzREoa+U5Tdbk/WR1NsrADhlvfWl7lHjczQ4Z2R5IFDyZL5FkZMqhbktoufeb9ccaV8HyowOFwkkcOKxZhRggZDNaJG+s6FBLEynMAoORiBYi5Cs/J7ktFNhsRhyzM8TgpM5u4myC7FksXDFQWB7V9b1WJwxpbbbMq2irbZvIPDYmBZUfE4WY3EiJO7qkoazrlmzLYOGAIABFiNKqtt7DxOBIZ5lxEOSSRiUCSRxxqCzdUlZd+4BTvtfdWm6HbXqKzy+UUUVZ0CiiigZ+Q3bl8l/FqY8R2qXOQ3bl8l/FqY8R2qyty83X95RdtfQn+wPyrPya0DbX0J/sD8qzvFYcSIyHcwIuN48RwI31anDo6b1l0vUd8UQwFhZnCgg9xQm+7TUEW++qUYfEteUhlkl/oELbqINBJqbGzh3Gm6QCxtU6PBlXsq2USpa27KMOF9ARarN8zKbFis0We3cTbyv+lesPiFcAgi9gSAQbXHfXDDRMIMpBvZtPMmqz5MX5pYUaMxo4ZipQaxFQtzYnrlWuAR1L3vaicyvUkU3sQbaGxGnnwoeVRvIHmQKqNk4VQyELKrKmUqyIoUaGxZVAfXdYnvNS8RgleVyyBgYgoJF97NcfhUkTOEwSKb2I036jTz4UJKpFwQRxBFqphgSiRlYrkQMrAi+Y9Q2f3jfMddTc8a5cwx5zqM6lonYc3kDqBYgKbXtYaHUhLbrXjKN0raHEI8zABTlRSHBB0ZmuPD+2Dv8AwqRzq3y3F+Fxf0qBgFBmkdUKqyRjVCt2BkvoQDuKi9Rsbm509QjLLG3VjJLCygsZPVbDXTXShnwscHjQ99wYM65b62SRlvbxtf76786t8txfhcX9Koo8L1TGsTCQ4hpM2UgAfKC2bPuN00sCTra1qGwto3j5lufaRmD2v1i5yyc4dOqpXS9wFygbqG6V/mFcoMWjlgpuVNju4A6eGoqqxTOEmj5uRmZiVsvVKtl1zbhbXQm+mgOlTMEAssy5SLtmBynKV5tBo27eDpv0NSnKdRRRRYUUUUFhyQwwm2gbnTDxZyLfXmLIhv4Ikwt/n4Vacn9qNFNHggV5rCwTrIN7KInhWC5vpmgbPrruqm5L4bGyRL8lHMpiMRM2JxLWLLHC4hVIlP13EfaIsoudSal8pcTDH008bf6QmCQMw3r/AEpsn3319OFYzy8vVtuvMrfCYiSfahkgziCOExTl1sskhKvGI76koGfM27rgam9knlxHfbcsTgNE2CjkKsAQScXHGd/+KkffT5yfny4vFRa5XEOKjuLALJHzbKOJDwlj/tRSt7QcMBtOOS3WbBlCfBcfhiP+tvWoZqiHBRCMRBEEZxcUZSwylPnDiBly7iuUWtTf7PiSuKsbHMLE665TYnj691KYbVf/AD8Y/wDcGINN/s+H948REf8Ahagl8iCIoThZGJxUXXxGbfI8hLGVSe1G5vYjdbLoVIETEbThxbsrZVBwzoua1i07OAoJ3tkw5YrwZeNTsAecx+Oca82kOHHgwRpSPHSaM/8AZpA2dyXnxPJoFwTiUYTBDYlvk/8ATCG/eyRnfuL3oO+DlzRo3vKp9QK61E2PEVw8KkgkRoLjceqN1S63evHAooookz8hu3L5L+LUx4jtUuchu3L5L+LUx4jtVlbl5uv7yi7a+hP9gflWf1oG2voT/YH5VnWLRyjBDZ7dU/5d1/C++rU4dHTesuteI51YsBvU2PmVB/AiqIbbkJMq/wBtxzUSNp/XA7zvF2LIbjTmvGvZgdRiWEr5o7EG4sWWBDdhbrX4buFqtlvu+L2vgYHcb9331UT4w84pDMBzio13AXVLlVTv33ubHxtpUrZcYHOaknnH0LE9/j51Kcp1FU+JEn9RxK4IlRFAtlCnmwRa1iesTc7tK+zTPCXbOzJEVcg6nm2WzeJsRnG87wKG5b0VHwJcxhnuGa7FTbq31C6aaCw+41VYXEFVw786zGQddSQbjmySwAHVykDdprbeaGV7XwsLgX1O7xqjjxEhzBXy5oldeckUm5bebCyFhppcd4Ghv0gIaSMkyKVaRSGe9iANxBsRbXjrrbcIyjcuaKg7WLgKVJsMxZFYK7AD6pOmh7iQDfU9xrHxcztMUkChAhjLuVAUxK2Z0ydcFiwJuB1bCxBNTlM2wuJ9pRoNSSc2QBVYsWtcgKBc6AnyB4V250XA16wuND8eB176qlS8qG5/vPuJt/ZNdduYpkRipItFK2nFVBB+6oRn+rOvjOBa5AvoPE2vp9wPpVZjcWTIEjlVSYZGvcEA3QKx8NTUXOrPEGZ1ZZyrAyXAPyd26rDeCDfXXXcN1SmbL6om1cQyQsUtnNlS/vsQq6d/WYaVLrzg8Nz2PwcPcJDiHHFIVuO7/wDa0XpUTwjUttrMm/lHjfkGz0hw/wDdfm8NBfU84/VzHjlGaQ/ZNZI0mTCY053kbE4SeVpGzMWjSeCLD3kPaJijmfXX+pfvpw9oW0GlxchQm2CiESW3HG420aaGwYxxNn77Z+7vi7YwiQbIV07M0OKjSxLDmxs6TmrHhzeGVuBLsfrVi8o67RXmdpYB72WSKfCnfq2VJU03boZdfHxqi9o2mNgP+qzfDF4M0yctEYYaOZe1h5oZ/wDcWQCT/lNJS57RhmxuHW182FxAA43xGEoKOKPM6qP/AO5WP+7trGN/8abvZnIGw+YfWjw7esCn86U9lYlPlBUZnZcVIzCNWcqBj9oHrBAcouyHX3hxq99nm0Ug2ZNKxt8niiWQNcFGiwMRdWXepVswII7qCy5H43P8pcC3Oy4iU+SzGCM38Vw5+FLHss2vJJsJZY7vLhZpGZQbl1Ll3W19SY5Gyg6XC8KYeRGA5pZ4ibnDw4fDM3GQQc653necQCdd96VPYdMkM02GVurJhsNiAp0yyhCk2m+5YC/lQT8UqiWTIwaNm52Jl3NHKA4I8LswH2a5102tgPk2KGHAIjEbNDw5vnS2UcMjSsgXuUJxsOdbV4enozmkCiiipamfkN25fJfxamPEdqlzkN25fJfxamPEdqsrcvN1/eUXbX0J/sD8qz+tA219Cf7A/Ks5x2LWKJ5G7KKWNuAF6tTh0dN6y6ZFHcB392/eT8a+lRrcDXf4+dUu0JJV60qxsBFMSgzWvkHVJPaG8XsPKvWKxcksUjJkEYZk1zZjkfKx4LZgwAsb23i9Wb7lo2EjJzFFJ01sL6btfCvSwqGLBQGO8gC58z314xk2RSbquoF2vbU23DUngO+uezMYZUzEahmXcwvlYi9mFxca2Px31K3jOEnIOA4/f/2K4YvC58ouAMwZh3sF1A8s2W/hcd9Qhj5zzZyx2lJUdrqEBiCfeuFOgtbTWvEm02FmMa84FmG8/VljXQ20DXDeFhvqFZtC4NRdn7PSJFAC5goUsAAWsLa1Hl2hLGxVwh7BBW47UoRgQeFwb31vuFqNp4pxmRCFsqNfW+shFtCLbqlOYTFwUQ3RoL3+qO/f3d9ffkceULkXKuoGUWB8B3VXYzasquyqoYooPZlOdyCcoKKRGLZdTffu0uZ+IxGWPNcLu7e4XI3gbzru7zpQzDpNh0cWdVYb+sAdfvr5Jh0YgsqkjcSASPK+6q6La7MFHVBLOuZw6r1P8W1BIN7HgdTbX7g9oTSgZRGDkViTmIJa9gtje1h2jxGlQZhZ5BwHH764thyZQ5IyqpAW2tyRck34C1vE0YHFc4ga1jqCL3sykhhfvFwde+u9Snlyjwka3Coove9lGt9/rXz5HHlyZFy78uUWv5bq7VwfaEQJBdbjeL7vO26hOI5di4G8gVcezvAiTE4rFEHqBcKh7rACSTL5syAn/wAO3dS9NLCVLsFYLvJAO4Xtr/3rTDJto7I2Gk5w7NKRnMSahZZc0jZ2XQIpJuw4eNUtLl6i35xCDyl2XJmiwyMDKzvPMQQDz2IZo0a9rFIoBiXAIv8A6MnjSnyt5SQSbQwsAZY8OEZIizhYo8M2HlhVz9Veczk37kSK1sxFEhxEsM2IxLc7NzTOQeyJmjJKqtyoEaFIhpoedP1zd0x+zMMzTSxQqdYJHZusJsYyKsEbAm/NRBo5CosLuttxFUw5bUmIifq92htOXFxyQ4aECJlKNiMRdYyjKQTHGP6ktt2uReDGqGDYeFMQxeMkkxxZTHBzrKFkjsCbRJliETZM92DdVczNbRfXLKKSSafDiTm4vk+HE85IumHL4hpSb97CIJp79Z7ieU77QbE4iXPFsuEpAqRXEswBHNwJ7pc2dyo3BQeytoUaxyJ2i+JvIirFhorxRrGoWOVweu4BF8iWyLuv1yRuAp/anghG0WKzmOF2iw+KIAyyQtMukoOmSxfraFbkahiKfsDAiRqiIEVQAEFurpu0qLyi2JHjMJNhpNFlQpfeVJ3ML94NiPKgj7IwTRR4lpFCtJNNJvBut7KSR/gq+W6si5L7WGFbB4tyoCpAZXJGsM8aRSXvuCTDDSX/AM28joGz+Uco2LM81jisMkmHlBOnPp1ATpua6Pu3OKzuCKF8Mn1o0jCkqpu+Fkjyk2tmJUAPbeWgW1tKtEZhrSu6stJ9pMDLFDiVF1hktKe8QyDKx8lcRsfBSe6lsMKZ+QW0TjNnGDFAPLDnwmIU6hiotfUDMrxlWvuOY0rw7Fnh51BBI4gYoZECsSosUJ1zuxjZCQATcmprLbp9SI8S+0V9iilZmUQy9XQnIco11udwPgddRpXDCYxJVLIbgMynQjrKxBGo7iCK0y64tWeJNvIbty+S/i1MeI7VLnIbty+S/i1MeI7VZW5efr+8ou2voT/YH5Vn0iBgQRcEWIPeDWg7a+hP9gflWf1anDo6b1lA6GQizNIwyNGAzk2VgAfM2G83PjXuXZSMW6zgMbsqtZSdNfDdra1++9TKKu6cQ5YnDhwASQQQwI3gjv109a+YTCCMEAsbkscxJ1O+u1FDDiuDUBBr1Ddde+xH36Ma5vsyMm5B+t3++ysfioqVRQxDhicCkl819Rl0JGmYHS24ggG/hXEbJTrks7M6hSxbWykkWG5bE9w86m0UMQiHZovfPIGIyswaxYC+/S19d4se6us+FDKFuRYggg6gjcbnf99dqKGIUe0tlv1QhmKli7FDEz57WGkwy5dT3XBy2sKl4fZ7MoaRmWQgqxUgEpmOUNbq5gp3jcSbGrGimEbYcYMGqWy3AVcoFza17/efHfXaiiizli4mZCFNjprruDAnd32v+h3V3wG35oLNLGJMugZsR2izWGaOPDpGoF+1Y7rnjXmvtRMZZ30635NWzeWMMljiHwqkXH9KSSWxPddoktp4Ukbe2qqmTB4TED5GwF45o5QIu/LC91ZkvlIU3VQCu6yibXKbEBRc5t9tFZvgoPrVdjGOmrHMo+BwKJAI0OYZT1jqWLXLMeJLEk+dX8m1ZE2Ts7EMkky4doziViAaQ83DIhIU2vlnyOd2i3qifHrutIPERv8AttXvZu05IXLYaWRCdWR45DE5uSSyEABjc9ZSpPfeptGU62nuiNv8fJuVOD23iOZgJyYjB4mOSOUZWjkjkR4XcrcWvmIIJ38dKjci/Z6uL2VLdhLZ8uDMi2iyxOCX5tdwllEgZu0UIF+6qPbybPlEs0kcuzMVfNzkCyPh5ywIIBCDmiysVNwou1zmtWjeyvHRTDFtAP8AR4ZVwkFjcc1BELEHvzF2e+859aycMxMeJWXIOWaQYyXEKsc0mJPORI2YRtHBDFbN35ljDjwcU1VSbMwghxuKA3YjJiANO2EEUlvC0cR83NXdEMu9p+zX51oVYJDtBFErbismHZWuNLFnh6uvdF4WNHsEoWYw35hY4oY2IIzGMvcqT2lsygMNDY2rRPaVsMYnZ79XO0JE6ra+bm9WS3fnjzpb/KkPDzllDJDdWAIOdCCpFxbXdbhV6uvp8Juxsc2CkmkhUsZI1QqWUR3TRGIuGLqhZLbmCp1l1NM2B5XYXDw2VcRNIzF3snXaRjcklmCAdwGawAAG4UqQRDviCW+z4cPIelSKtthrPT1ny+bdnbFM75sQpJ6iyPhzHF1bAqgjbMb3OpF7kXr6osKKKmIw1pSKeIM/Ibty+S/i1MeI7VLnIbty+S/i1MeI7VZ25cGv7yi7a+hP9gflWf1oG2voT/YH5Vn9Wpw6Om9ZFFFFXdQooooCiiigKKKKAooooCiiigKKKKAooooCiiig4TY1VNirnxVHYeqg1zO1EH1Zf/Sl/bUuiiPKDicYjq0ZzjMpW5jkt1hbflt31Y+x20SwYZDcJhpZZbdkyvjGQX4kCB142rzU/wBmGyOaxeOcdhhCFX3dZXa3gXkJ+81S7l6mviJNXKaQQ81i+6Bv6h0/sPYSG53BbJIf9lV0DVXymQfJmY2KpZ3BFwYx/dBFxviMg147jUPkdi3CSYWU3kwrc2De5kgIvDISdSTH1Se9kes3EYSKyLEQthcTLhMjEI2aMjIAIJCSmhYGy2aPQH+39w12k72g7L/s4td8R5uTxikIH/DJkN+4F+NWrOJa6Ntti3RRRWr0xRRRQM/Ibty+S/i1MeI7VLnIbty+S/i1MeI7VZW5ebr+8ou2voT/AGB+VZ/Wgba+hP8AYH5Vn9Wpw6Om9ZFFFFXdQooooCiiigKKKKAooooCiiigKKKKAooooCiiigKKKKAq75Ayn5Zil+rzOHYeZkxAPwC1SVa8g5P/ALhiV/1eE/8ANn/Q1W3DDX9D9IgYEHUEWPkaTOUUybOlweJMnVVVwuIZ7XaAlVSRjpqkzIeAEsmnB1pC9qBjZsLDKoZZudSxFxdTHJr90ZrJ58RmcHXHY5IULyGw3CwJLE7gqjVmPcBqazb2h4DaOJbDrLJzODkziWCMkMQLFEkcdpmFyQLAWYDNbMYWwdv46LGYX5cVaGK2HSRWOpYEc5IlrBmGRc1+rkYbnNahtnZa4iFoySt7FWG9WBuD4+I7wSO+p4nytjbb9QzmvlckxKmSWLMhkhbLIEYMASAQQe8EEeWoNiCK61s9SJiYzAooookz8hu3L5L+LUx4jtUuchu3L5L+LUx4jtVlbl5uv7yi7a+hP9gflWf1oG2voT/YH5Vn9Wpw6Om9ZFFFFXdQoopd29y8wmFfm2LPIN6xgHL5kkC/hemVZtFYzJiope2Dy6wmLfm0LJIb2SQWJtwIJBPhe9MNCLRbzAoooosKK8QzBlDKbg7q90BRRRQFFFFAUUUUBRRRQFFFFAVYez//APJ4vww+HH/NnNV9V0HLvDbKxc8uIjmbnooFTm0BBKPMW6zMBcZ10qtuHP1Ho2akf2jxjnsCT3NMB5mIfkDUvA8vZJI0l6Nxwidc4fLC3VtcHIkpkNx3Bb+FU/K7lFh8WuDbDSK4XEOJF3OjDDTCzo1mQgmxuBvHGs45cel7wUOXTSjAStDoy5WJG8KGBJHkBf7qyrF8tNoyxiOTFzsgGXKZHtltax11041uboCCDuIsfI0u4/kdHIZmdIpTKxfKy5CGK6lZU6yEtZtxXeMutxe0ZdWvpWtOYZHsbbc2Fl5yFrNaxB1BHAjhWock/aFHimEUqiOU7teo54C+oPhr50vn2fyElVwZXg8mKVh6JGD8KYuT3IJYGV3YBh3RZxc/5szEsOAAUam971Fcs9KNSs+I8G2iiitHcZ+Q3bl8l/FqY8R2qXOQ3bl8l/FqY8R2qyty83X95RdtfQn+wPyrNNrMRC2V1Q9WzM2UdsaZvq5uzcAkZtK0vbX0J/sD8qz8irU4dHT+sqJcYG5pS7pERICxfUyKyhV52+oIzkW1OXfoQfmGdpXjXnXMZE2VlaxkUNFlOYC5ALMARv8AG+t6UFrWFuHdX21Ww32qETyJHHJnd3fOpDEWNo5GFlGgN0Go33NK0mFwxwqXwcs4kw/OPPHGrHnipZmM97qUlBBS24WIN7nR7Vnm2vZ9OsjthSskLksYHd1UE291gG+8i2m+q2hz6+naYjDzt7C4eGKQQYSXLEiSQYpI0C3GUrIZwf6gYE3BHfoFIptw2KVnYyyMrqRaINbqlBbqfXuc2pvuIG6lfYHs/m5xWxRVIkIZcOjuy5hxzMbC+u83pzxGNCvYqNLa3F7FGPeNOwRvpWMGjSaxmVPFtFjzgWW2aON0BlDuCXNyRaw0K6KSPLvnTIElCSTyKhXMpL2zPfrDNodAL5QbdY6WGnVNp7hzYB79dBdrbyuuup/OuwxZMYYoOsVsCwI1AIN7acN1WbwqsPiQscB5y6ZRYCQKxu9gwG6QG4FvS96YarOllP1RcC4ufEA62tpfuvuNdkxrGRVKhdSCL3N8gbS3drvomPCbRRRUriiiigKKKKAooooCiiigKh7ZEfyeUyAFAjEhgCLBT3GplJftN5QiLD/J1P8AUl3gbxHfUnzIt68KiZwpe0VrMy33Y6kYaEEWIjQEHuOQVnW1xE20MW6qudZFjZgBc2gjNr9/b+NIGC9vu1jDzOWFpbW58qbgAasyg5bjfewHhVt7P+cbCGWVizzSySljvYs2rfeQT99Z15cXTx+zLRRRWr0BRRRQFFFFAz8hu3L5L+LUx4jtUuchu3L5L+LUx4jtVlbl5uv7y8Y3CNLhii2BZABfd3cKWPmViPei9X/bTLLjGQ5QBYaC9eOk34L8f1qInCKatqRiC78ysR70Xq/7aPmViPei9X/bTF0m/Bfj+tHSb8F+P61O6V+4uXfmViPei9X/AG0fMrEe9F6v+2mLpN+C/H9aOk34L8f1puk7i5d+ZWI96L1f9teW5DTneYT5lv2UydJvwX4/rR0m/Bfj+tN0o7i5a+Y0/GH1b9lffmPPa14rcLtb/opk6Tfgvx/WjpN+C/H9abpO4uWjyFmO8w+rfsr6eQ8973ivxu1/+imTpN+C/H9aOk34L8f1puk7i5d+ZWI96L1f9tHzKxHvRer/ALaYuk34L8f1o6Tfgvx/Wm6U9xcu/MrEe9F6v+2j5lYj3ovV/wBtMXSb8F+P60dJvwX4/rTdJ3Fy78ysR70Xq/7aPmViPei9X/bTF0m/Bfj+tHSb8F+P603Sdxcu/MrEe9F6v+2j5lYj3ovV/wBtMXSb8F+P60dJvwX4/rTdJ3Fy78ysR70Xq/7aPmViPei9X/bTF0m/Bfj+tHSb8F+P603Sdxcu/MrEe9F6v+2sO5d8mpH2g98ThtWZGzzIvNFGZcrIxz2IUMCFIOfSv0n0m/Bfj+tQ5YYWYs0EDMd5aNST5k76iZmVL6trxiWE8nfZXNiSEw+cR9ZZZ3umc3IsilTkjBFjm6zanLawrV9nez2aGGOJWjtGqoCS1zYWuepvO+mlMeygBVUAaAAWAHgL166Tfgvx/WkThWmpNOC78ysR70Xq/wC2j5lYj3ovV/20xdJvwX4/rR0m/Bfj+tTulr3Fy78ysR70Xq/7aPmViPei9X/bTF0m/Bfj+tHSb8F+P603Sdxcu/MrEe9F6v8Ato+ZWI96L1f9tMXSb8F+P60dJvwX4/rTdJ3F0Xk3sKTDs5cocwAGUk7id9wONWWI7VR+k34L8f1qZAoZQx1J1qJnLG1ptOZf/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7" name="AutoShape 8" descr="data:image/jpeg;base64,/9j/4AAQSkZJRgABAQAAAQABAAD/2wCEAAkGBhASEBQTERMVFRQWGBkWGBYVGBUdGBkXHBQZHh0fGhkYHCkfGBslGhcXHy8gIycpLCw4Fx8xNTAqNSYsLCkBCQoKDgwOGg8PGjUkHSQsLCwqLCwpNSwsKSwsMC4sKiwsLCwsKSksKSwsLCksKSksKSwsLCksKSwpKSwsKSwsLP/AABEIALwBDAMBIgACEQEDEQH/xAAcAAACAwEBAQEAAAAAAAAAAAAABgQFBwMCAQj/xABKEAACAQIDAwkDCwMACAUFAAABAgMAEQQSIQUxUQYTFSIyQWFxkQdSoRQWNEJygbHB0dLhIzNiJGRzgqKjsvBjdJOmwgglNVNU/8QAGQEBAAMBAQAAAAAAAAAAAAAAAAECAwQF/8QAIREBAAIBAwUBAQAAAAAAAAAAAAECEQMSMQQUITJRIkH/2gAMAwEAAhEDEQA/ANnJjWPO+UAAEkionTOC9+P0/ijbX0J/sD8qz+r1rl0aWlF4zLQOmcF78fp/FHTOC9+P0/is/oqdkNu2r9aB0zgvfj9P4o6ZwXvx+n8Vn9FNkHbV+tA6ZwXvx+n8UdM4L34/T+Kz+imyDtq/WgdM4L34/T+KOmcF78fp/FZ/RTZB21frQOmcF78fp/FHTOC9+P0/is/opsg7av1oHTOC9+P0/ijpnBe/H6fxWf0U2QdtX60DpnBe/H6fxR0zgvfj9P4rP6KbIO2r9aB0zgvfj9P4o6ZwXvx+n8Vn9FNkHbV+tA6ZwXvx+n8UdM4L34/T+Kz+imyDtq/WgdM4L34/T+KOmcF78fp/FZ/RTZB21frQOmcF78fp/FHTOC9+P0/is/rliMUqWzEXY5VW4uzcFudTTZBPTVj+tF6ZwXvx+n8UdM4L34/T+Kwub2mIHYJh3lRWymWMkp9xKj+baUw7B5SYfGIWha5FsykWZb8R+YuNKiIiVK6WnbxEtT6ZwXvx+n8UdM4L34/T+Kz+ip2Qv21frQOmcF78fp/FHTOC9+P0/is/opsg7av1oHTOC9+P0/ijpnBe/H6fxWf0U2QdtX60jCYrDy3EZRrb7Ddf7q6O5U2G6lrkN25fJfxamPEdqqTGJcupXZbEIu2voT/YH5Vnk0oVWY7lBJtwAvWh7a+hP9gflWd4mHOjLe2ZSt+Fxar04dXTesoZ2xrl5mXMVzgWXVO83zWB3DKSDqNN9vQ2zFlZrnqhGt3sH7GUd+Y9UDiCKkDD9dWvuQrbzKm//D8ar4cEDLEt78wgzEaBmPZBHhYtbuuvGrN/KwxWKyKDlZiSFAW17nzIHxqKNtJqCjhwwUpYZrsCVIsbFTlNmBtob2sbe9qhsqZCA3OJYsCRv4Aju8a5xbLbnOddgXLLfKCBkVZAqgEndzjEnvv3aAEznPh5blAgzZkdRGbSE5LIbA69bWykMSL6EV1Xa6WdsrCNM93IFro1mFr5t4NtNbeV/Emy25x2Ux2cgnPHmKtYA2NxoQo0O43Ot7V4k2Mzu5ZlGZWUmNSpa5GUtdiGKhQLka+A0oj9PXTqC+ZHVgFbIcpYhmC6ZWINmIBF7i44ivk+1yA4ETh1yEq2TssbA3zWO4iwNwd43V9GzJCLM0Q7H9uPLcq4Yk9Y6HLYDu4nu7YvAFy5DAFkVRcXsVctc66jXdQ/TtiMUEjLsCLDdpe5Nrb7XueNvGuEu1AuUFGztmsl0vZbXa+bLl6y9/eK7yI5jIumY8VJXf7t7kW03/pVemxSMpBS6l7KVJjCMVOVQTdbFRY/a01sJTOf454zahaN3hLf2mtbLdHDlTcMbXUgg793fViZFhjuxewt2jma5IAUa6kkgAeNcH2YxVgWW5Qp1VsBdr6C/wCdScfgxKmUmxurKeDKwZTbvsyg276hEZQm2rldjIjxqsamzZTmZnsAoRjdr2FuJG+uzbXVc3OK8ZCl7MASVFr2yE3IJAtv1FcpdmSSX5x1vlQLkUizJIHDasbjMB1fMXN6+zbLeQkyyDRSqhFsASQcxzE3N1Fhu1O++g/T6NuLqCjhxlshyXOY2FiGy79+un3i81ZupmKldCSptcW8iR8ahDZ8mUhuYNwAV5o5W161+tuOlh3a9rukYbBlYebLXNmF9dLk6C5JsL2GvdUpjLlDtdSRmR0DKXVnAAKgAncTlNjexsbX4GxFtYHLeORQ/YLBRmNiQLZrqSASA1t2tjpXqXZwZUUnRVKnxBjK/dvvXNMBKTHzkilYzeypYuQLLmJJAAvewGpAOg0MI8u2zsU0iXZSpzMNcutnI7ieFSqjYDDOgYMykZmK2BBszs2upvvA+4nvsJNStHArLvaPj/8AT40kVnRFDBUbKTm3WbKbG4vexvWo1M5K8lYJ8UMRIVM2HlLoMqXMbYcKoJtcqJM7C5NiO6q24YdR6FyD/wCnud0EeI2heNA3NokZsGLXubtxJv3676oZuSeI2Jio45kfEQyf2sTCCoSRzlyuDcMCQl1J77g3FbngMJi0ncySl4bdUHITmvwWNbaDdc76W+WkGIkhbniRE8sBjQlLgrIHNwqggjL3sw31nDhr7Qpq+UUVs9YUUUUBRRRQM/Ibty+S/i1MeI7VLnIbty+S/i1MeI7VZW5ebr+8ou2voT/YH5Vn9aBtr6E/2B+VZ5iIsyMt7ZgRfhcWq1OHR03rKPHtWJhmViRoQQrENfdlNrP/ALt69dJRZQ2bQkgaG+YGxGW1819LWvUY/KObVcmUrlBKOvWAIuEuNLjjbh4jngdnOCmZQAkkji7lzZlIBzNrfW33kbqs3zKUm2ICQA41IHfYMbWUm1gxuOqddd1e8fjhEoJBN2VdAx3uo7gfe++oPRjBnBTOGcuDzrhdWzdZOIO6wN7DdU3acTNH1Bch42sTa4WRWOvGwNvyonM4cIdsJndXa1nCjQ2AKqQGNrKSW77d1SX2hGGykm+o7LWJAuQCBYtYE2GulRXwTtFOLANISQL7iY1AufMVzkwkxlRiC2WQtfnLKEKsBZBvIvrfxseBGZT8DjBKgYAi/cQw/EC9cTtqC9s43kDQ2LA2KqbWZgRbKLnwrps5HVArLbLoDcG+p18O7fXGPAsBFcDqSM58jzm7x6wqU+UjD46OS2Rgbgm3fo2U6HvDaEbx31zxe0AsDzJ1gEZltcg2BtuF7Hj99Qsfg20VTld5Wykd0bL/AFPLS5+1lqfjcNmgeNABdGRR3C6kD7qgzL5hMR1CXcMV1Y5SuXqg2IOu7X768x7UQsw1AXLqVcA5vEi28jzqNisNOBMsaK3Or1SWsA3N5SGFr20BuL7+7fX3EYOXrhVBzBCCWsMya2Ol9SBqB3nhqRmU+fGRpfOwWwBN+4E2Hx0qO224Be72tq1w3VHFxbqL4tYVGxGDllclkVV/pWBYE9WYOb2Ftw0/KveLwLc6zhS6uoGkjIQRffY2ZSDv3jgb0JmVhLOqrmYgKO/z3edyR61xbaUYUEk6mwGVs1xv6ls2nfppXmfCAwCPIGsFGTMQBYjstvBW1wdDcDdvqA2zpi0cjAtlEi5ecKyBGZSOutgxGQAg77jUldSZmXfGbVyhmQhl5sMpALAksQOzrbSp+HDZRmbMeOXL8O6q1NlsFYKqrdbWDE9YysxuSLkm9yeJNW9SRn+vlFeJnYCyLmc6Kt7XNid/doCfupg2RyO5+KOZ8QQkiq6iEDsstxd3BvoRuVaiZiFb6tacqOouyeVaYfaCFgRHkIeRgMojaTKzX+qFkRAWOlg/C9NGO5EYMzRwATM0is0jGaeyxJYaANkR2ZlAIANs5G6lfl8sGHecKgtHHHHFEg3hViCxrYGwIkfSx3A7wKpNsuTV198Yg+7ZixVhzREoa+U5Tdbk/WR1NsrADhlvfWl7lHjczQ4Z2R5IFDyZL5FkZMqhbktoufeb9ccaV8HyowOFwkkcOKxZhRggZDNaJG+s6FBLEynMAoORiBYi5Cs/J7ktFNhsRhyzM8TgpM5u4myC7FksXDFQWB7V9b1WJwxpbbbMq2irbZvIPDYmBZUfE4WY3EiJO7qkoazrlmzLYOGAIABFiNKqtt7DxOBIZ5lxEOSSRiUCSRxxqCzdUlZd+4BTvtfdWm6HbXqKzy+UUUVZ0CiiigZ+Q3bl8l/FqY8R2qXOQ3bl8l/FqY8R2qyty83X95RdtfQn+wPyrPya0DbX0J/sD8qzvFYcSIyHcwIuN48RwI31anDo6b1l0vUd8UQwFhZnCgg9xQm+7TUEW++qUYfEteUhlkl/oELbqINBJqbGzh3Gm6QCxtU6PBlXsq2USpa27KMOF9ARarN8zKbFis0We3cTbyv+lesPiFcAgi9gSAQbXHfXDDRMIMpBvZtPMmqz5MX5pYUaMxo4ZipQaxFQtzYnrlWuAR1L3vaicyvUkU3sQbaGxGnnwoeVRvIHmQKqNk4VQyELKrKmUqyIoUaGxZVAfXdYnvNS8RgleVyyBgYgoJF97NcfhUkTOEwSKb2I036jTz4UJKpFwQRxBFqphgSiRlYrkQMrAi+Y9Q2f3jfMddTc8a5cwx5zqM6lonYc3kDqBYgKbXtYaHUhLbrXjKN0raHEI8zABTlRSHBB0ZmuPD+2Dv8AwqRzq3y3F+Fxf0qBgFBmkdUKqyRjVCt2BkvoQDuKi9Rsbm509QjLLG3VjJLCygsZPVbDXTXShnwscHjQ99wYM65b62SRlvbxtf76786t8txfhcX9Koo8L1TGsTCQ4hpM2UgAfKC2bPuN00sCTra1qGwto3j5lufaRmD2v1i5yyc4dOqpXS9wFygbqG6V/mFcoMWjlgpuVNju4A6eGoqqxTOEmj5uRmZiVsvVKtl1zbhbXQm+mgOlTMEAssy5SLtmBynKV5tBo27eDpv0NSnKdRRRRYUUUUFhyQwwm2gbnTDxZyLfXmLIhv4Ikwt/n4Vacn9qNFNHggV5rCwTrIN7KInhWC5vpmgbPrruqm5L4bGyRL8lHMpiMRM2JxLWLLHC4hVIlP13EfaIsoudSal8pcTDH008bf6QmCQMw3r/AEpsn3319OFYzy8vVtuvMrfCYiSfahkgziCOExTl1sskhKvGI76koGfM27rgam9knlxHfbcsTgNE2CjkKsAQScXHGd/+KkffT5yfny4vFRa5XEOKjuLALJHzbKOJDwlj/tRSt7QcMBtOOS3WbBlCfBcfhiP+tvWoZqiHBRCMRBEEZxcUZSwylPnDiBly7iuUWtTf7PiSuKsbHMLE665TYnj691KYbVf/AD8Y/wDcGINN/s+H948REf8Ahagl8iCIoThZGJxUXXxGbfI8hLGVSe1G5vYjdbLoVIETEbThxbsrZVBwzoua1i07OAoJ3tkw5YrwZeNTsAecx+Oca82kOHHgwRpSPHSaM/8AZpA2dyXnxPJoFwTiUYTBDYlvk/8ATCG/eyRnfuL3oO+DlzRo3vKp9QK61E2PEVw8KkgkRoLjceqN1S63evHAooookz8hu3L5L+LUx4jtUuchu3L5L+LUx4jtVlbl5uv7yi7a+hP9gflWf1oG2voT/YH5VnWLRyjBDZ7dU/5d1/C++rU4dHTesuteI51YsBvU2PmVB/AiqIbbkJMq/wBtxzUSNp/XA7zvF2LIbjTmvGvZgdRiWEr5o7EG4sWWBDdhbrX4buFqtlvu+L2vgYHcb9331UT4w84pDMBzio13AXVLlVTv33ubHxtpUrZcYHOaknnH0LE9/j51Kcp1FU+JEn9RxK4IlRFAtlCnmwRa1iesTc7tK+zTPCXbOzJEVcg6nm2WzeJsRnG87wKG5b0VHwJcxhnuGa7FTbq31C6aaCw+41VYXEFVw786zGQddSQbjmySwAHVykDdprbeaGV7XwsLgX1O7xqjjxEhzBXy5oldeckUm5bebCyFhppcd4Ghv0gIaSMkyKVaRSGe9iANxBsRbXjrrbcIyjcuaKg7WLgKVJsMxZFYK7AD6pOmh7iQDfU9xrHxcztMUkChAhjLuVAUxK2Z0ydcFiwJuB1bCxBNTlM2wuJ9pRoNSSc2QBVYsWtcgKBc6AnyB4V250XA16wuND8eB176qlS8qG5/vPuJt/ZNdduYpkRipItFK2nFVBB+6oRn+rOvjOBa5AvoPE2vp9wPpVZjcWTIEjlVSYZGvcEA3QKx8NTUXOrPEGZ1ZZyrAyXAPyd26rDeCDfXXXcN1SmbL6om1cQyQsUtnNlS/vsQq6d/WYaVLrzg8Nz2PwcPcJDiHHFIVuO7/wDa0XpUTwjUttrMm/lHjfkGz0hw/wDdfm8NBfU84/VzHjlGaQ/ZNZI0mTCY053kbE4SeVpGzMWjSeCLD3kPaJijmfXX+pfvpw9oW0GlxchQm2CiESW3HG420aaGwYxxNn77Z+7vi7YwiQbIV07M0OKjSxLDmxs6TmrHhzeGVuBLsfrVi8o67RXmdpYB72WSKfCnfq2VJU03boZdfHxqi9o2mNgP+qzfDF4M0yctEYYaOZe1h5oZ/wDcWQCT/lNJS57RhmxuHW182FxAA43xGEoKOKPM6qP/AO5WP+7trGN/8abvZnIGw+YfWjw7esCn86U9lYlPlBUZnZcVIzCNWcqBj9oHrBAcouyHX3hxq99nm0Ug2ZNKxt8niiWQNcFGiwMRdWXepVswII7qCy5H43P8pcC3Oy4iU+SzGCM38Vw5+FLHss2vJJsJZY7vLhZpGZQbl1Ll3W19SY5Gyg6XC8KYeRGA5pZ4ibnDw4fDM3GQQc653necQCdd96VPYdMkM02GVurJhsNiAp0yyhCk2m+5YC/lQT8UqiWTIwaNm52Jl3NHKA4I8LswH2a5102tgPk2KGHAIjEbNDw5vnS2UcMjSsgXuUJxsOdbV4enozmkCiiipamfkN25fJfxamPEdqlzkN25fJfxamPEdqsrcvN1/eUXbX0J/sD8qz+tA219Cf7A/Ks5x2LWKJ5G7KKWNuAF6tTh0dN6y6ZFHcB392/eT8a+lRrcDXf4+dUu0JJV60qxsBFMSgzWvkHVJPaG8XsPKvWKxcksUjJkEYZk1zZjkfKx4LZgwAsb23i9Wb7lo2EjJzFFJ01sL6btfCvSwqGLBQGO8gC58z314xk2RSbquoF2vbU23DUngO+uezMYZUzEahmXcwvlYi9mFxca2Px31K3jOEnIOA4/f/2K4YvC58ouAMwZh3sF1A8s2W/hcd9Qhj5zzZyx2lJUdrqEBiCfeuFOgtbTWvEm02FmMa84FmG8/VljXQ20DXDeFhvqFZtC4NRdn7PSJFAC5goUsAAWsLa1Hl2hLGxVwh7BBW47UoRgQeFwb31vuFqNp4pxmRCFsqNfW+shFtCLbqlOYTFwUQ3RoL3+qO/f3d9ffkceULkXKuoGUWB8B3VXYzasquyqoYooPZlOdyCcoKKRGLZdTffu0uZ+IxGWPNcLu7e4XI3gbzru7zpQzDpNh0cWdVYb+sAdfvr5Jh0YgsqkjcSASPK+6q6La7MFHVBLOuZw6r1P8W1BIN7HgdTbX7g9oTSgZRGDkViTmIJa9gtje1h2jxGlQZhZ5BwHH764thyZQ5IyqpAW2tyRck34C1vE0YHFc4ga1jqCL3sykhhfvFwde+u9Snlyjwka3Coove9lGt9/rXz5HHlyZFy78uUWv5bq7VwfaEQJBdbjeL7vO26hOI5di4G8gVcezvAiTE4rFEHqBcKh7rACSTL5syAn/wAO3dS9NLCVLsFYLvJAO4Xtr/3rTDJto7I2Gk5w7NKRnMSahZZc0jZ2XQIpJuw4eNUtLl6i35xCDyl2XJmiwyMDKzvPMQQDz2IZo0a9rFIoBiXAIv8A6MnjSnyt5SQSbQwsAZY8OEZIizhYo8M2HlhVz9Veczk37kSK1sxFEhxEsM2IxLc7NzTOQeyJmjJKqtyoEaFIhpoedP1zd0x+zMMzTSxQqdYJHZusJsYyKsEbAm/NRBo5CosLuttxFUw5bUmIifq92htOXFxyQ4aECJlKNiMRdYyjKQTHGP6ktt2uReDGqGDYeFMQxeMkkxxZTHBzrKFkjsCbRJliETZM92DdVczNbRfXLKKSSafDiTm4vk+HE85IumHL4hpSb97CIJp79Z7ieU77QbE4iXPFsuEpAqRXEswBHNwJ7pc2dyo3BQeytoUaxyJ2i+JvIirFhorxRrGoWOVweu4BF8iWyLuv1yRuAp/anghG0WKzmOF2iw+KIAyyQtMukoOmSxfraFbkahiKfsDAiRqiIEVQAEFurpu0qLyi2JHjMJNhpNFlQpfeVJ3ML94NiPKgj7IwTRR4lpFCtJNNJvBut7KSR/gq+W6si5L7WGFbB4tyoCpAZXJGsM8aRSXvuCTDDSX/AM28joGz+Uco2LM81jisMkmHlBOnPp1ATpua6Pu3OKzuCKF8Mn1o0jCkqpu+Fkjyk2tmJUAPbeWgW1tKtEZhrSu6stJ9pMDLFDiVF1hktKe8QyDKx8lcRsfBSe6lsMKZ+QW0TjNnGDFAPLDnwmIU6hiotfUDMrxlWvuOY0rw7Fnh51BBI4gYoZECsSosUJ1zuxjZCQATcmprLbp9SI8S+0V9iilZmUQy9XQnIco11udwPgddRpXDCYxJVLIbgMynQjrKxBGo7iCK0y64tWeJNvIbty+S/i1MeI7VLnIbty+S/i1MeI7VZW5efr+8ou2voT/YH5Vn0iBgQRcEWIPeDWg7a+hP9gflWf1anDo6b1lA6GQizNIwyNGAzk2VgAfM2G83PjXuXZSMW6zgMbsqtZSdNfDdra1++9TKKu6cQ5YnDhwASQQQwI3gjv109a+YTCCMEAsbkscxJ1O+u1FDDiuDUBBr1Ddde+xH36Ma5vsyMm5B+t3++ysfioqVRQxDhicCkl819Rl0JGmYHS24ggG/hXEbJTrks7M6hSxbWykkWG5bE9w86m0UMQiHZovfPIGIyswaxYC+/S19d4se6us+FDKFuRYggg6gjcbnf99dqKGIUe0tlv1QhmKli7FDEz57WGkwy5dT3XBy2sKl4fZ7MoaRmWQgqxUgEpmOUNbq5gp3jcSbGrGimEbYcYMGqWy3AVcoFza17/efHfXaiiizli4mZCFNjprruDAnd32v+h3V3wG35oLNLGJMugZsR2izWGaOPDpGoF+1Y7rnjXmvtRMZZ30635NWzeWMMljiHwqkXH9KSSWxPddoktp4Ukbe2qqmTB4TED5GwF45o5QIu/LC91ZkvlIU3VQCu6yibXKbEBRc5t9tFZvgoPrVdjGOmrHMo+BwKJAI0OYZT1jqWLXLMeJLEk+dX8m1ZE2Ts7EMkky4doziViAaQ83DIhIU2vlnyOd2i3qifHrutIPERv8AttXvZu05IXLYaWRCdWR45DE5uSSyEABjc9ZSpPfeptGU62nuiNv8fJuVOD23iOZgJyYjB4mOSOUZWjkjkR4XcrcWvmIIJ38dKjci/Z6uL2VLdhLZ8uDMi2iyxOCX5tdwllEgZu0UIF+6qPbybPlEs0kcuzMVfNzkCyPh5ywIIBCDmiysVNwou1zmtWjeyvHRTDFtAP8AR4ZVwkFjcc1BELEHvzF2e+859aycMxMeJWXIOWaQYyXEKsc0mJPORI2YRtHBDFbN35ljDjwcU1VSbMwghxuKA3YjJiANO2EEUlvC0cR83NXdEMu9p+zX51oVYJDtBFErbismHZWuNLFnh6uvdF4WNHsEoWYw35hY4oY2IIzGMvcqT2lsygMNDY2rRPaVsMYnZ79XO0JE6ra+bm9WS3fnjzpb/KkPDzllDJDdWAIOdCCpFxbXdbhV6uvp8Juxsc2CkmkhUsZI1QqWUR3TRGIuGLqhZLbmCp1l1NM2B5XYXDw2VcRNIzF3snXaRjcklmCAdwGawAAG4UqQRDviCW+z4cPIelSKtthrPT1ny+bdnbFM75sQpJ6iyPhzHF1bAqgjbMb3OpF7kXr6osKKKmIw1pSKeIM/Ibty+S/i1MeI7VLnIbty+S/i1MeI7VZ25cGv7yi7a+hP9gflWf1oG2voT/YH5Vn9Wpw6Om9ZFFFFXdQooooCiiigKKKKAooooCiiigKKKKAooooCiiig4TY1VNirnxVHYeqg1zO1EH1Zf/Sl/bUuiiPKDicYjq0ZzjMpW5jkt1hbflt31Y+x20SwYZDcJhpZZbdkyvjGQX4kCB142rzU/wBmGyOaxeOcdhhCFX3dZXa3gXkJ+81S7l6mviJNXKaQQ81i+6Bv6h0/sPYSG53BbJIf9lV0DVXymQfJmY2KpZ3BFwYx/dBFxviMg147jUPkdi3CSYWU3kwrc2De5kgIvDISdSTH1Se9kes3EYSKyLEQthcTLhMjEI2aMjIAIJCSmhYGy2aPQH+39w12k72g7L/s4td8R5uTxikIH/DJkN+4F+NWrOJa6Ntti3RRRWr0xRRRQM/Ibty+S/i1MeI7VLnIbty+S/i1MeI7VZW5ebr+8ou2voT/AGB+VZ/Wgba+hP8AYH5Vn9Wpw6Om9ZFFFFXdQooooCiiigKKKKAooooCiiigKKKKAooooCiiigKKKKAq75Ayn5Zil+rzOHYeZkxAPwC1SVa8g5P/ALhiV/1eE/8ANn/Q1W3DDX9D9IgYEHUEWPkaTOUUybOlweJMnVVVwuIZ7XaAlVSRjpqkzIeAEsmnB1pC9qBjZsLDKoZZudSxFxdTHJr90ZrJ58RmcHXHY5IULyGw3CwJLE7gqjVmPcBqazb2h4DaOJbDrLJzODkziWCMkMQLFEkcdpmFyQLAWYDNbMYWwdv46LGYX5cVaGK2HSRWOpYEc5IlrBmGRc1+rkYbnNahtnZa4iFoySt7FWG9WBuD4+I7wSO+p4nytjbb9QzmvlckxKmSWLMhkhbLIEYMASAQQe8EEeWoNiCK61s9SJiYzAooookz8hu3L5L+LUx4jtUuchu3L5L+LUx4jtVlbl5uv7yi7a+hP9gflWf1oG2voT/YH5Vn9Wpw6Om9ZFFFFXdQoopd29y8wmFfm2LPIN6xgHL5kkC/hemVZtFYzJiope2Dy6wmLfm0LJIb2SQWJtwIJBPhe9MNCLRbzAoooosKK8QzBlDKbg7q90BRRRQFFFFAUUUUBRRRQFFFFAVYez//APJ4vww+HH/NnNV9V0HLvDbKxc8uIjmbnooFTm0BBKPMW6zMBcZ10qtuHP1Ho2akf2jxjnsCT3NMB5mIfkDUvA8vZJI0l6Nxwidc4fLC3VtcHIkpkNx3Bb+FU/K7lFh8WuDbDSK4XEOJF3OjDDTCzo1mQgmxuBvHGs45cel7wUOXTSjAStDoy5WJG8KGBJHkBf7qyrF8tNoyxiOTFzsgGXKZHtltax11041uboCCDuIsfI0u4/kdHIZmdIpTKxfKy5CGK6lZU6yEtZtxXeMutxe0ZdWvpWtOYZHsbbc2Fl5yFrNaxB1BHAjhWock/aFHimEUqiOU7teo54C+oPhr50vn2fyElVwZXg8mKVh6JGD8KYuT3IJYGV3YBh3RZxc/5szEsOAAUam971Fcs9KNSs+I8G2iiitHcZ+Q3bl8l/FqY8R2qXOQ3bl8l/FqY8R2qyty83X95RdtfQn+wPyrNNrMRC2V1Q9WzM2UdsaZvq5uzcAkZtK0vbX0J/sD8qz8irU4dHT+sqJcYG5pS7pERICxfUyKyhV52+oIzkW1OXfoQfmGdpXjXnXMZE2VlaxkUNFlOYC5ALMARv8AG+t6UFrWFuHdX21Ww32qETyJHHJnd3fOpDEWNo5GFlGgN0Go33NK0mFwxwqXwcs4kw/OPPHGrHnipZmM97qUlBBS24WIN7nR7Vnm2vZ9OsjthSskLksYHd1UE291gG+8i2m+q2hz6+naYjDzt7C4eGKQQYSXLEiSQYpI0C3GUrIZwf6gYE3BHfoFIptw2KVnYyyMrqRaINbqlBbqfXuc2pvuIG6lfYHs/m5xWxRVIkIZcOjuy5hxzMbC+u83pzxGNCvYqNLa3F7FGPeNOwRvpWMGjSaxmVPFtFjzgWW2aON0BlDuCXNyRaw0K6KSPLvnTIElCSTyKhXMpL2zPfrDNodAL5QbdY6WGnVNp7hzYB79dBdrbyuuup/OuwxZMYYoOsVsCwI1AIN7acN1WbwqsPiQscB5y6ZRYCQKxu9gwG6QG4FvS96YarOllP1RcC4ufEA62tpfuvuNdkxrGRVKhdSCL3N8gbS3drvomPCbRRRUriiiigKKKKAooooCiiigKh7ZEfyeUyAFAjEhgCLBT3GplJftN5QiLD/J1P8AUl3gbxHfUnzIt68KiZwpe0VrMy33Y6kYaEEWIjQEHuOQVnW1xE20MW6qudZFjZgBc2gjNr9/b+NIGC9vu1jDzOWFpbW58qbgAasyg5bjfewHhVt7P+cbCGWVizzSySljvYs2rfeQT99Z15cXTx+zLRRRWr0BRRRQFFFFAz8hu3L5L+LUx4jtUuchu3L5L+LUx4jtVlbl5uv7y8Y3CNLhii2BZABfd3cKWPmViPei9X/bTLLjGQ5QBYaC9eOk34L8f1qInCKatqRiC78ysR70Xq/7aPmViPei9X/bTF0m/Bfj+tHSb8F+P61O6V+4uXfmViPei9X/AG0fMrEe9F6v+2mLpN+C/H9aOk34L8f1puk7i5d+ZWI96L1f9teW5DTneYT5lv2UydJvwX4/rR0m/Bfj+tN0o7i5a+Y0/GH1b9lffmPPa14rcLtb/opk6Tfgvx/WjpN+C/H9abpO4uWjyFmO8w+rfsr6eQ8973ivxu1/+imTpN+C/H9aOk34L8f1puk7i5d+ZWI96L1f9tHzKxHvRer/ALaYuk34L8f1o6Tfgvx/Wm6U9xcu/MrEe9F6v+2j5lYj3ovV/wBtMXSb8F+P60dJvwX4/rTdJ3Fy78ysR70Xq/7aPmViPei9X/bTF0m/Bfj+tHSb8F+P603Sdxcu/MrEe9F6v+2j5lYj3ovV/wBtMXSb8F+P60dJvwX4/rTdJ3Fy78ysR70Xq/7aPmViPei9X/bTF0m/Bfj+tHSb8F+P603Sdxcu/MrEe9F6v+2sO5d8mpH2g98ThtWZGzzIvNFGZcrIxz2IUMCFIOfSv0n0m/Bfj+tQ5YYWYs0EDMd5aNST5k76iZmVL6trxiWE8nfZXNiSEw+cR9ZZZ3umc3IsilTkjBFjm6zanLawrV9nez2aGGOJWjtGqoCS1zYWuepvO+mlMeygBVUAaAAWAHgL166Tfgvx/WkThWmpNOC78ysR70Xq/wC2j5lYj3ovV/20xdJvwX4/rR0m/Bfj+tTulr3Fy78ysR70Xq/7aPmViPei9X/bTF0m/Bfj+tHSb8F+P603Sdxcu/MrEe9F6v8Ato+ZWI96L1f9tMXSb8F+P60dJvwX4/rTdJ3F0Xk3sKTDs5cocwAGUk7id9wONWWI7VR+k34L8f1qZAoZQx1J1qJnLG1ptOZf/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Tree>
    <p:extLst>
      <p:ext uri="{BB962C8B-B14F-4D97-AF65-F5344CB8AC3E}">
        <p14:creationId xmlns:p14="http://schemas.microsoft.com/office/powerpoint/2010/main" xmlns="" val="3677012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Generalization &amp; Discrimination</a:t>
            </a:r>
            <a:endParaRPr lang="en-CA" dirty="0"/>
          </a:p>
        </p:txBody>
      </p:sp>
      <p:sp>
        <p:nvSpPr>
          <p:cNvPr id="3" name="Content Placeholder 2"/>
          <p:cNvSpPr>
            <a:spLocks noGrp="1"/>
          </p:cNvSpPr>
          <p:nvPr>
            <p:ph idx="1"/>
          </p:nvPr>
        </p:nvSpPr>
        <p:spPr/>
        <p:txBody>
          <a:bodyPr/>
          <a:lstStyle/>
          <a:p>
            <a:r>
              <a:rPr lang="en-CA" dirty="0" smtClean="0"/>
              <a:t>An operant response occurs to a new antecedent stimulus or situation that is similar to the original one. </a:t>
            </a:r>
          </a:p>
          <a:p>
            <a:r>
              <a:rPr lang="en-CA" dirty="0" smtClean="0"/>
              <a:t>Discrimination – An operant response will occur to one antecedent stimulus but not to another. </a:t>
            </a:r>
          </a:p>
        </p:txBody>
      </p:sp>
    </p:spTree>
    <p:extLst>
      <p:ext uri="{BB962C8B-B14F-4D97-AF65-F5344CB8AC3E}">
        <p14:creationId xmlns:p14="http://schemas.microsoft.com/office/powerpoint/2010/main" xmlns="" val="932092306"/>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Escape and Avoidance Conditioning</a:t>
            </a:r>
            <a:endParaRPr lang="en-CA" dirty="0"/>
          </a:p>
        </p:txBody>
      </p:sp>
      <p:sp>
        <p:nvSpPr>
          <p:cNvPr id="3" name="Content Placeholder 2"/>
          <p:cNvSpPr>
            <a:spLocks noGrp="1"/>
          </p:cNvSpPr>
          <p:nvPr>
            <p:ph idx="1"/>
          </p:nvPr>
        </p:nvSpPr>
        <p:spPr/>
        <p:txBody>
          <a:bodyPr/>
          <a:lstStyle/>
          <a:p>
            <a:r>
              <a:rPr lang="en-CA" dirty="0" smtClean="0"/>
              <a:t>Escape conditioning – organism learns a response to terminate an aversive stimulus. Learned through negative reinforcement. </a:t>
            </a:r>
            <a:endParaRPr lang="en-CA" dirty="0"/>
          </a:p>
          <a:p>
            <a:r>
              <a:rPr lang="en-CA" dirty="0" smtClean="0"/>
              <a:t>Avoidance conditioning – learn a response to completely avoid an aversive stimulus. </a:t>
            </a:r>
            <a:endParaRPr lang="en-CA" dirty="0"/>
          </a:p>
        </p:txBody>
      </p:sp>
    </p:spTree>
    <p:extLst>
      <p:ext uri="{BB962C8B-B14F-4D97-AF65-F5344CB8AC3E}">
        <p14:creationId xmlns:p14="http://schemas.microsoft.com/office/powerpoint/2010/main" xmlns="" val="1938513727"/>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Escape vs. Avoidance Example</a:t>
            </a:r>
            <a:endParaRPr lang="en-CA" dirty="0"/>
          </a:p>
        </p:txBody>
      </p:sp>
      <p:sp>
        <p:nvSpPr>
          <p:cNvPr id="4" name="AutoShape 2" descr="data:image/jpeg;base64,/9j/4AAQSkZJRgABAQAAAQABAAD/2wCEAAkGBhQSERUUExQWFRUUGBcXGBgWFRgaGBcXFxcXFBUVGBoaHSYfFxojGhQUHy8gJCcpLCwsFx4xNTAqNSYrLCkBCQoKBQUFDQUFDSkYEhgpKSkpKSkpKSkpKSkpKSkpKSkpKSkpKSkpKSkpKSkpKSkpKSkpKSkpKSkpKSkpKSkpKf/AABEIALsBDgMBIgACEQEDEQH/xAAcAAABBAMBAAAAAAAAAAAAAAAFAwQGBwABAgj/xABDEAACAAMFBAcDCQYGAwAAAAABAgADEQQFEiExBkFRYQcTInGBkaEyscEjM0JSYnKSotEUFUOC4fBTY3OywvEWJNL/xAAUAQEAAAAAAAAAAAAAAAAAAAAA/8QAFBEBAAAAAAAAAAAAAAAAAAAAAP/aAAwDAQACEQMRAD8Aj8nZmaT25qpyVWc/mKiHqbNyx7U2c3cZaf8AFvfDAu1fabzMbqeJ8zAEzcVnpSkzvM56/loPSEpVyyl3MfvOx+MManifMx11X91MASFgl/VHmT7zDiVZ1GgUdwEBhJgjY7hZ8z2V56wD0rTf6xoTR9b1h2tyygtMAPM6w3e4RWqHCeEAoqE8fWOhJbgYdWVWAo0OKQDASX4R11D8vOCIliOgsAMNlY7x6w3mWUA9qZSDTpETv9e3AExZlBHbJrwIh0LAOLH+YxEJTkEUNImlhFVFdYAfbblxCqlq95hO65TqcLLXnEgAjMMAmsgR2q0jrAeEYUMBqMjrBGiIBpb7CJikGIJe12NLYjOkWOF5wyvK7VmqVOvGArIiOSv91ghed3tKcqw7ucMYBLPnGsRhUwjAYTzPnHOKnGOoyARaYeJjlpnP1jcwgQwtJxHIHh8RX9BAdz7ZTfnwEI2eWzkkkxtrLgUsTu8e4HdDFJxJ1/SAvy2dHAz6uaRydfiIDWrYW0poocfZPwMWdGoCnp11zJZ7aMvephKLlZQdRWB9r2ekTPalrXiBQwFd2G0y0zwlm4mHpv8AH1TBq17BjWW9ORgPa9kpy/Rr3QDObtSFIBXU0gvY7cswdk58N8RO87nmKRVG1G4wRst3uAMjXuMBKgI3SBNmmzlyoWHMQQl2gn6Dg91YBaMhMTT/AIcw+H9Y4nTnp2ZT15j+sAsREa2glUeCbTLTQUlmvdrG7VZ5k1QDINYCJBTB+7rwKge79Iz/AMYnHSUR4wSkXJOw06n8w/SAfWWYGUNxheGFkuW1oclFOBMPlu61fUTzMBuMjoXXa/qy/WOv3NauEvyP6wCcaMNV2NtWIkTaYszSsKWXY20y2JE0GutcwecAr1YjOrhRtnrX/iIP5RCbbL2w/wAYDuQQDC+bkWclDkw0POK5ttiaU5VhQiLUOyFsOto/KP0hnaejGbNNZk7EeNBAVcY4ZItKX0QjfMPpDuV0SSRqzHxgKgKxqkXVL6K7MNQT4mBO0mxFnTBIlgCZNqSxrSXLX25h48hv03wFN2lyxwrxzPuA4mHFnsR1Ii8bo6NrLLUEy9BQBsyBvZvtnfw0GkFk2Qsw0lr5CAoGfd5dSvEcIEJs1PrkleYIj02uzUgfwx5QAt2091SJhlvOl41yIVWehGoJRSK8qwEkjIyMgMjIyMgMjITmWlVyLAeMcft6fWEAsJCnUDyjk2ZR9EQib0VeJ7oGJtYkw/JKXNaHIqBkTmSN5AHeYA0JQ4CN4BwEBpV9TCWxJhAPZoQSRnmQNN0KreRP1vKAK0jKQKF6/e8jGmvYfa8j8IAn1y8V8xEb6QNq0sVlDdsma2BWlleyRRiSSeEMXuWylsfUNi1xdqo4UMBNu7nE6xLKkSnGCZjAVGYmoIbzyPhANbd0zVkmktiJmNK5I6kBTiqpw/SGg3RPdk9s1tdmWc6mUGJUEmqkjdipQHkaaxSh2Nm/soHVTqiaxoJLYqMijTh2dYsPYatnsayWSdXExwshUZ0NScMBZAt0ulS6UOQ7QNTyprDsGII02zI4eavb1UiWRQDhlXxJgnYr/ZqASWRAFzJG/UAb6eRzpASmMgN++F5/hMZ++U4n8JgCM+8ZSGjzEU8GdVPHeeY841KvGUxAWYjE6AOprTUChziL22x2Sc5eYpY9x5DLyEd2GyWSU4ZFYEEkZHInWAmCGFoj4vpOJ8jHRvhd1TAHoyBlklzZuYAQcSanyhKa8yTV2xTABWgyNN9BpUcMu+AMRkIWG2LNlpMWuFwGFRQ0OdCNxheA0TSI9dckTp0y0HMMQE+4nzY7q1c82X6savq0taZgssokJX5dx9Ue1LU8TkpPMjWsGpNmCKFQUVRQAaUgNxkZGQAvadHayTllsUZlw4hqqkgOw54S1OcVzY9lLMi4RJQ03suJjzJMWyRAxtmpJNQGHINl6wCsZGRkBkbjUMb8vDqJEyZvAy+8cl9TACL4tZOIyzlhqMhqs1pb595XyiOzi9a428SYy5ZQ6kuCxL9YjAmorLCzVI4ZYq8YxnrANrRa5qqxxNkCfaNMhC1imM8qW8wk4qkHE2tWWhz5esamrUEcQR5ikR+yXu6SzKKqTLVmQKpZiRMUtnUahmypurugJlKLA5se6pgrZ2451gfZpJIB4gVrqDBaRIygGVnsxZQSaesaexEGoY5codSDlHbjIwEanWh1FcZgVarznEFRMZSdDllzh3bp9KjmffAWZOzgFLuk23GestkwpuC0DeeGkS6xz3AYlqgrQA07JFcxvqajyiOXc5gm9ogH0q2OWw4qk7oe2KU2AFMRBrTEw/TKI6l4qsxWbEArA1AqCBQ/33wWuqayIkxCxlsKsjgAjiVpow3rvArrWAP2lWp2QBkN+/Ku484YvY5m5qfzH/5h+kwMAQag6RsmAFiy2gaOvjCq/tIFWZaDWg3b4dzLSq6sPMQ1tl7gKRhOnBsqg5ns09YBWVLZxixVpy41/pC8mz50hPZq8pbSRMU41cD2dRUaHgRwhY2hZdGZgoqM2IAzNKd+cBLLBklBlpHM2QxxYiCDTCKUIyzB4xl3WhWAowPcQYcPoO4QEc2Mf/1sJ9pHmoTxwTXUegAjvaa+GlKkqUC06ecCBdRlm1fo0Fc91Cd1C22ZDCTiIoWmTZlOAeYzL+UiHt32Ih2nTCGmNVRwRK+yvfQEnfQcIBa5rrFnlBB2myxNpiPLgo3D4kkvGcRxGQGRkZGQGRgjIyAHs1I0JkJmNQCnWRDOkC8KhJIP229yj/cfKJeTFSX9eRnWiY+4mi/dGS+g9YA3svQyHH1ZyHwmI8o+tI1SGezVvSX1wd1Wqoy4iAC0uYrUFdTSsO2mgsaEEVNCDUEVIyO/SA7wQxs1mwzaggCtCAg8c+JrrD1TCgWh74AtIgpZnr2a9oCvcDWhpASzTqnCP+oK2KSFnEqc2ArWlaDgdaQCcshSy10Yj1jt5ygZkU741MtXyswYakGuWuYBBz8dKnlCE+agFWFW1zU0HdUZd8BCLznUmOOBPvhiDC98P8u/M18xX4w0lYmYKoqzEKANSSaADvJEA9ss+kO2tQ4wLZWRmVgQykqQdQQaEHxBjUybnnAH7utYBoWCqWFa6gYdR+GnlEgsVvlCqS81rlTdEEZagkUrzNMzz3d+6DtyGelMRBBBYOpD6agjAGJFRWlePGgGxb+rmdXnheuGn1hmVB+iM8zy74dT0CoXamWgoMycgBUHf9I574DdXNmopExD2yQQK5gtQ91SPOFHmPOEtesPziht2BhWg76+8QDifYVr9aaxBoKDDoKk07OW70OZK63ZNlrUPUZ4gF3EcTXfnpU8RG5N1OJhAcjCo+lvYsSTUZ1oIdT7KwWr1bvfLyGUBl0hVlkAACoyAoM6xl7XalpkvKfRhrvU6qw5g5x1Yz2W8PjCqmkBXF39F1vKuRKlMe0EYTwp+ywzBGe47jEx2ZuO9LHZBKPVANjJrNxGViFKncwI7QoSajMZwbmT5gluJRozKcOdO1Sg10zgfcl0W1ZUtJzMAAC9WBPHDWAPWSzdTIloDQIqio4Ab+/fDeZtEEcAI7g1xYR7Oeueu/KOb7t3VSj9Zqqo31pr4RHbtts5XDM4mSSoDBguINo2gFc88WmlKwFhS5gYAjMHSOojV2X2suY0t2CoTVSxAAPAk6DOJEs4HQg9xrAdxkJF45rAK446hCFUOUAMMajI5dqQAvae39VZ3p7Tdgfza+lYq20NnEt23t1ZipuQVP3m/pTziHzlrrod0AgjS3ajMQVYiioxYkigyK0zxHU8KRIrvXAigg6AriIrRu2CcJp9LiYhNptDCeEDBUxyXFSaKVCqeQyUZ0idWhuxLO4oKcwCwU+ICwDh5whGbeQAhhMckQPvNT1Zpyr3QEjuW2dYVauR1zrQ8Mok73xZ0nIoBadRUJUZKDnQk0G+sQjZIAKK5FmJPdQAH3xLnu5VOJVGLIltSR3nTLhANL12mlWe0lJhJxKDULUa4Rv5GELZtlZjLYKcyQKEUqCRiJNKUpXKIZtvba2hSqlsAwmh/mrp3wAtV51AyKeAJ98BI73tOObiGQdUYDvUcIYtOA3565aw3arpJIORlqKn7Lup9whZJAAFc6QE12muKdNsyXiQJeOXL61WyZpuISsaClMLrhfOm/jEMz1MI3ptTPlWY2VXJlOQ2A5hSrYgV+rU7hkYYXdb2ZKnUGh98AUa0knDnn/1Et2SIYAFqOcVGXIEjCwdcqGhBqu7MaUiu5844q1NBnUajurClhvqdLqsp+xU0BVcxzA30gLZsoKk0AJajFdFdWOFqcGB38DyFBN4kynmTVNQzETELUqBVRWnsuKmjDI5jlEKG2E1QBglGiooorAASzVAKNuOfPfHA2wnVPsdqoPZ1rmdamucBaF17WyWKsz0JUA4gRWhzzpQsprWhzBryg7byCldcopZNrjnilg1z9rfSleWgh3I2zY4UGJQWXsjDTcMx8YC1rEOw3h74Vwxqx+w/h747D1FIDuWIO2C14lodQPMQEEKSnoagwDi+LKkyhp2hof+J4jlEZt7lamlae0D7xEgmTSTDW3WXEKjXfzgKw2nf9onIspWLio1IyI0FTQ86ZcTug3dWz9pop/a5lmwqRhVUZK7sfaXhUnypDyXeEgM9GQFAMRy0PPeK+sELPbQAGGasKH7p3+EAjYL5ttk6tZ5/apZ7ONABMrlmjA9XO39hsMzhipUlLbtVaEXrZNn/a5BocUolJssV7SvJcYiwXMUpXeBHN2XexVggDyvZKMBoc6oTkw4o2WlKQ2n2Ih8dnd5c0CoFSRMEs/KSnU5uyg4lrn7QPGAlt3XlLny1mymDIwqDvHIjVWG8HMQ7VqQCuO1h5rnCqMZctnC0ozYpg6zLWow5nOlIOQDBjCFongKWOigknkMzDe8L0kyfnZiryJ7XgoziJ35tnLmy3lyVftDN2yyrmANc+dICP3lbetmMx1Yk/pAyY8dvPhtOnd0AnPMpPlG1DDdlShzPjSCG0W1sjsiz0YYnIABUKpwsBhoPpF8uUAr3VnXsA8a1yFB74jCTCM6Vrlnx/WAsSz3gioGeYrZYyEByWlc91eUI2S+RaHPUy8KL7RdgKDcTXIDxiv2esKm009moyzz93KAsKTfKJRk7b100Qd5OvhBez22fOBJmGjGuEVRBuoPpsMuQirZd8zR9IGnFVPwrD+RtfOXcvhiU+hgLJ/coDLiUuWNMhSmR+iuf4jCVt2Zs4HaqD3knhqcgK/1iGyOkOYBQqwHJwRyyK5+fdSOztqGObOO9a+oOvPXvgCl5WFZXVqtaANSuvtlqH8UIy5NYbT73lsFVnCspJowZDRgpGTKKaV8Yc2W0qdGU9zKT6GAGXxcJd8VdABrTj5eMc3bdWBHBO8EDeTmKAa1y0iSLNGGrqdSBkwJoM6cu6nM0hhNt654FC11w7wK7xoMzoRzYwAt7rO9qHgN3I7h3a8obfu+aBQEEcKD1yr/AHoIK4xvrpkBpxrTKi88hxLQ4sbnF2W/QDj/AFyXgDARp7NMGeFTrmK/A6/3WE1lk/QJ5g/009O+LFtioZallQnIHIU4gCmndmeMbs92WZlrhVampNT7RNNAe21dFXIb23QFbswGqsP79/rG5MwY1zp2l1HMd8T289kJTLiGJRiAFGDGo1AoPlJh3haKvEwBtNwKhBDaNwDUO5AR7b8aZCAua7x8m/h740I1dteqmfy++O0gFBHQMcK2cdQCrLWNS2hOOlGcAAvbZZSzOgCq+bgDfWuJeBJ8twzjmVdzsuCSADkuJswlQe2Qc3IppqTSpGZiTwl1olKFVGamQVBUmu+pyA4kmAIXfLCS1SpOEAVNKmgpU0AFTrA6/wCRhBmLkRRwRudMwfEVU8iYfqaRGuku9zKsLYWAZioz+rXtEf3vgI7sztWv7aitkZp6v2aAVZnQa6UYrl9VYtFGjzNd1+YJuOZnMGHqzT2GWYjBiBTcGHjF4nbdWJ6qUzjiQfcP1gKinXmFJ6xWQ1+mCPUjOG15OJkvsNmM8jSJ7Z9urDOFHrLrqHWq+Yr7oXXZu77TnLEok75bYW8lI90BT4vOapydvHP3x1+/n+kAfMRZ1t6KkavVzWHJ1Vx8D6wAt3RRPX2VluPsOUPk4K+sBGZV/roQR6wOm2aWfYfwOXvgtbtip8r25U1BxMssv4kqIEvdTjQq33WBPkaH0gEOoPfHBQ8IVayOpzVl7wR6xkwU0bEd/Dw4wCMahVZ/KsYZgO6ASja65awoAvONiRXQwGWlnLFnqToSeWVPAUyhGC113BOtDFVpQAszMaKo3k13+phlabAyMRQmm8A074BOXaXX2WYdzEe6HSX5PH8Rjp7VG009oGGNIwiAKStoZn0hLapqapTPicJFYcStpqHOUP5XYVPE4sWcAyI1AS7/AMsEwBSGB0X2SOQ3YRxprD+7bzMtwz0mAaKwy5abhlyiC8IJPfs0yxLJFFxEEjOrUqa8chAS+TtUHBxTEBNRTGFbDXJBoJa8aZmNT7aW0oaADsFTRfqSwD2V4nUxAEaNs2njAehNmg0uRMRppm1YspalQpNaE78zrBBXgJsdMrY5Z/y19KCC0A6xiMxwljjcAtWNq0Ny0dS5sAQkpiFYVEqBcy1TFU9XTFTKuYPI/rAqTt7MGTSkNMjqD8YCWKkDto7jFqs7ysgxFUJFQrbieW48jDOTt2h9qSf5WB99IXs22Elq41dBXLsk5eH9YCgLZY3kTqsAJstmVkrmCp4EVOvClKZmuV07JbaPNbqnSSCktWZ0mKoLEIaAaV7RrTQjwEX6WL2s3XSHl+26uHYigwqVCVBzrm2fIcIiN3nFMfSg9ak//MBPLVsPYp1WEsJXPFKbCPIVX0gHbOi5xnItAPATBQ/iWvuiHJaZ9laqNMkmu6uE/AxILu6TLQntqk0fhbzGXpAPES97JkBNdR9UiavkakQ7sHSnNVsNolKaa6y276Go90Fbs6TrK9Osxym34lqPxLXLwESORarNa1yMqeOHZf0OYgGl1bdWSd/E6tuEwU/MMoLT7ns9pFWlypwO/Cr+uoiL3j0YWWYSZZeQx+qcSfgb4GB1t2BtyqvVWiXMwaDtSmp3ioOg1MBJbT0b2U+wJko/YmGn4XxD0gHbuiPF7E5H/wBWTQ/jQ19IFrbL4svtpPKjeCJy005w6s3StOTKaktiNzK0tq79Mh5QAS29E89P4OMcZE4Gv8s2h8ojtu2OeUe2Jkv/AFZLqPx6Rb129JtnmfOK8vmKTF/Ln6RJrFfMiaPkpqOTuDZ+Kmh9IDzX/wCPzdVwP9xwfQ0hvPuuantIy94I98ejbz2as07ObIlE7zgCt+IAHjvgLN6NpZ+amTZQ4CZjXymBsvEQFHfvKYUVMbYE0AyFeJpqc9TpGSr1cGuR7x+kW9buiyb9F7PO+/KMpvxJi90Ri8ejCcpJNmmgcZLrNHlXH6QENN5gjtIPA/AiFZMyQxoy4Qd5By/DDy27J4DTrMJ+rNRpTd1GGcMH2dnj2ULUz7Hay8M/SAcS7vkMfnKCn1hWvIMKndDU3YD7JqN1R+hhq8lgaMpHeKe+EwxByqPMQBBbjcjEKfiz8iPjCD3ew1DD+Wv+0mNS7e40c+ND74cS72cDNVbzB98A06gjevicP+6kbnyGIBCGlACRnU551GX/AFBL9/gihQgHWmf6RtLXIYZ0B5rT1gLa2Pf/ANST2mI6tcsRKg0FaDQGusG1eIpstOw2WWulMVANymjL4Z18YNC0mAJYowvA79rjBbIB/wBYI0JlIZrao3LtA3wDxXgBtHd9D1y76B+/QN46H+sF1nAxs0IIOYORHEbxARETyBkRX++cI3rfws8ssaFqdldKn9I4v6X+zOQTVTmh4jh3jQ/1iEX9azMpWAaPOe1T8UxiS5zPKlQBwG4CJDddhWWThJzFMzXfXLzMArmkHFiO4UESGzzICVTruBqKfpAy0bJyX+hhPFDT009IkeUKBBAQK07EOPm3BHBxQ+YqIE2i6J0o1aWy0+kuY810i1+oEa/ZhAV1du2lsk+xOLAbpnbHm1SPAxKrr6XCKCfJr9qWf+LZfmh/atnpMz25aseNKN5jOAVs6PxrJmFfsuKjzGfmDATy7OkCxzaUnBCd0wFD4E5HwMHZtllTlqyS5ineyqwz1zMUbatk7Sg+bxjjLNfTI+kMLJeM6zt8m8yUw3BmX8uXqIC47f0bWKbUqhktxlEr+U1HpEet/RdaU+ZnJMXcJgwsB36GAl2dJ9sQ0cpNH2lAPmtPcYk139L0o5TpLod5Qhx4A0MBHZkq87J9Geij6jlkyr3puh1Y+lK0Jk+Fqf4kvD39pKCvhFg3XtrY59OrnpU/RY4G7qNQnwh7bbmkTvnJSPUUqVGKn3hn6wEUu3pYltTHJy3mXMVvytQ+sSGybdWOZQGaJZO6apT8x7PrAa39FVjmGqh5Z3YWBA7sQJ9YCWnomnJXqLUCNyzFI8z2vhAWcVSav0ZiHudT7xAW17CWKYa9QqHjKLSj+QgekVtM2UvKy1ZZWKmeKzvRjzAGZjqy9JFskHDMd6jVZ8utO86jzgJfbOjBD83aJg4LNVZq/wDE+piPW7ornDSVInf6btKb8JGH80F7D0tqQOskg85T19G/WD1i6QbFM/iGX/qKQPMVEBUd4dH5T5yz2iUPrYOsX8UuoEAJmzFfm5yNTdWhHeDpHpeyXhKm5y5iP91gfcawjeF0yJ2U6VLf76Kx8MQrAeY59wT1FShpxGfqKwxaQRqCPCPR1q6OLI3sK8r/AEprr+Ukr6QBt3RW38O0k8p0pX9VK+6ApeSxABBIPEEg5aaQ/kX/AGhPZnTPE4v91Ymd4dGFqWtJMiZ/pTCh/C+ERHLdsrNl/OSJ8ocTLLqP5lFKeMBkrbq1LqUfvWh/KfhD2z9Ix+nK/C3wI+MR02MGuGYppuNQfLOE/wBhYbq9xrATqT0gSGFGxoean4VgrY9orO/sz5ZPAsAe7OkVYyEagjvEc05QF0yrVUZEEcjDhZwpzikZLlTVSyn7JI9xgpZ9obSmk9+5qN/uBgLOve7BaZLSzTFqjH6LUyryOh7+UVParO+JkZcLKaEHcRkRByzbeWlfaEt+9Sp8waekavm8jaGSYZSy2KCuFq48zRjkKGlBTgBADpMsgCHFkmZmEVI3x3Z2FYCwxL4R2GI1gLZb6Db4KyLcDzgHcpxC6NDZSp0yjuhEA7BhRUrDNJ0LJOgHHVCELVdsuYKTEVxwZQffpCyzYVDQEatuwVnf2ccs/Zao8mr6UgFbuj2cterdZg4HsN8QfMRYqgRhQQFL225pkn52U6969n8Q7J84e3VtNabP8zPZR9UmqnwNR6RbLS4D3jsvZptS8oA/Wl1Vvy6+IMAIsXS3PWgmy5cziQSjfEekSO6+lWyzKCZiksfriq/iX4gRFbb0cA5ypxHKYtfzLQ+kALdsfapVfk8a7zLOP8uTekBetlvFJihkZXU6FSCPMRu02aXNXDMRXHBlB98ec5NsmSX7DvKf7JKN3UyiQ3d0kW2VSsxZqjdMXP8AEtD74Cxby6M7FNzVDKamRlnIc6GvwiOW7okmqfkLSDymAjjv7XLhCl39MCHKfJdDvKEOvkaN74P2LpEscw0E9VOlJgZP9wAgIDadjbxkZ9UJlDrKbPvy7+EJWTb612dsLPNTD9GauMDXc1SPSLil2wEVBBHEb4QttmlzhSYiuODKGHrpAQi7+mJqfKJLfmjFD5Go90SGydKFmZcTh5Y31AYDTPsk5Z8IZXj0c2KacWAoaU7BoORo1Yjts6JiB8jPPc1R+sBZNj2is06mCdLOIVAJoSOQah3GHxljuiip+xt4WZ+sWV1hXOq4XqAOANTllTDA2RtjbbK1Mc6Wa1o1ad2FgR5QF6XhcMmd85KlzPvorepERy29GdibSU0s/wCVMZR5ElfSItdvTLMFBNRH55oe/Ko90SCydLFmf2w6eAYeYNfSAE23oo/wrS45TEVvVSvugBbuja2J7PUze5sJ8mAHrFm2Xa6yzfZny68CcJ/NSHBta8DTjuPd+sBRts2etMr27NNA4hcQ81qIGtaQMqEHgdfWPQDMDvFeRhhbbtlzB20V/vKD7xAVPYrVYyiiYJyOB2mBBUneaZ03ZQT/AGKzNQy7UleDqVPrBu8NirKcVJeE/wCWxWncK0PlEevDYjDnLmN/MAfI5QCk3Z2bhZ1MtwoJJVxoBUnygZJPuhu+zs9a4aGlRqR7/wBY5l2K0qc5b+AB90A2k3nQ60/vjBmxX8w1ziPGzrU5ephSzpTT3mAn1gv4HfByzXgDoYr+zyh/ZMHLtY8T5wEwWYDHfVndDewLWCcmWIBBSRC6sYciUOEb6scIBNHrHULS5YjvAIBJI7pCsuWDCnVDhANGSscGWYf4Y1hEAFt13JNFJktHH2lB9+kR629H1mf2A8o/Yaq+TVid9WOEcvJHCAqi29HM8Zy5iTBwNVP6RH7dcs6T87KdRxpiXzEXj1QrCJQQFJ3dfE+zn/15rJXcDVT3qaj0iUWDpXnpQTZSPzUmW3lmPdEqvnZizOhZpKYhvFVPmtIq62ygrlRpU6kn3wFjWTpUs7UDrNlnfVcSjxUn3RIrv2ikT/mpqOeCsK+WvpFJLLEY9nXhzrv89YC+mnQjaEWYuF1DDgwDDyMVvsHfs955lPNZ0AyDnERnT2jU+sWSggIzeXR9YptT1XVk75ZK89M19Ijls6Jf8K0eDpXuzU/CLMwxyZY4QFPWro5tqHsmXMA3h6ejUgaZVusuZSfKA1K4sPmvZMXfNXKEhLB3QFR2LpEnqRjbGBX2lFa94oYLWbpPY+3KU80cj0YfGJra7is835yTLbmVFfPWIFtps3Z5FDKl4a8GankTSAJptrZ23umdflFJA8VqNYdy7wScapMlsPqhgT37jnwpWKywD+zCqyQSKiAsV7NQilRXP4GHsizARWq3hMlexMdeWIkeRNIldwX3Ocdt60G9V5co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hQSERUUExQWFRUUGBcXGBgWFRgaGBcXFxcXFBUVGBoaHSYfFxojGhQUHy8gJCcpLCwsFx4xNTAqNSYrLCkBCQoKBQUFDQUFDSkYEhgpKSkpKSkpKSkpKSkpKSkpKSkpKSkpKSkpKSkpKSkpKSkpKSkpKSkpKSkpKSkpKSkpKf/AABEIALsBDgMBIgACEQEDEQH/xAAcAAABBAMBAAAAAAAAAAAAAAAFAwQGBwABAgj/xABDEAACAAMFBAcDCQYGAwAAAAABAgADEQQFEiExBkFRYQcTInGBkaEyscEjM0JSYnKSotEUFUOC4fBTY3OywvEWJNL/xAAUAQEAAAAAAAAAAAAAAAAAAAAA/8QAFBEBAAAAAAAAAAAAAAAAAAAAAP/aAAwDAQACEQMRAD8Aj8nZmaT25qpyVWc/mKiHqbNyx7U2c3cZaf8AFvfDAu1fabzMbqeJ8zAEzcVnpSkzvM56/loPSEpVyyl3MfvOx+MManifMx11X91MASFgl/VHmT7zDiVZ1GgUdwEBhJgjY7hZ8z2V56wD0rTf6xoTR9b1h2tyygtMAPM6w3e4RWqHCeEAoqE8fWOhJbgYdWVWAo0OKQDASX4R11D8vOCIliOgsAMNlY7x6w3mWUA9qZSDTpETv9e3AExZlBHbJrwIh0LAOLH+YxEJTkEUNImlhFVFdYAfbblxCqlq95hO65TqcLLXnEgAjMMAmsgR2q0jrAeEYUMBqMjrBGiIBpb7CJikGIJe12NLYjOkWOF5wyvK7VmqVOvGArIiOSv91ghed3tKcqw7ucMYBLPnGsRhUwjAYTzPnHOKnGOoyARaYeJjlpnP1jcwgQwtJxHIHh8RX9BAdz7ZTfnwEI2eWzkkkxtrLgUsTu8e4HdDFJxJ1/SAvy2dHAz6uaRydfiIDWrYW0poocfZPwMWdGoCnp11zJZ7aMvephKLlZQdRWB9r2ekTPalrXiBQwFd2G0y0zwlm4mHpv8AH1TBq17BjWW9ORgPa9kpy/Rr3QDObtSFIBXU0gvY7cswdk58N8RO87nmKRVG1G4wRst3uAMjXuMBKgI3SBNmmzlyoWHMQQl2gn6Dg91YBaMhMTT/AIcw+H9Y4nTnp2ZT15j+sAsREa2glUeCbTLTQUlmvdrG7VZ5k1QDINYCJBTB+7rwKge79Iz/AMYnHSUR4wSkXJOw06n8w/SAfWWYGUNxheGFkuW1oclFOBMPlu61fUTzMBuMjoXXa/qy/WOv3NauEvyP6wCcaMNV2NtWIkTaYszSsKWXY20y2JE0GutcwecAr1YjOrhRtnrX/iIP5RCbbL2w/wAYDuQQDC+bkWclDkw0POK5ttiaU5VhQiLUOyFsOto/KP0hnaejGbNNZk7EeNBAVcY4ZItKX0QjfMPpDuV0SSRqzHxgKgKxqkXVL6K7MNQT4mBO0mxFnTBIlgCZNqSxrSXLX25h48hv03wFN2lyxwrxzPuA4mHFnsR1Ii8bo6NrLLUEy9BQBsyBvZvtnfw0GkFk2Qsw0lr5CAoGfd5dSvEcIEJs1PrkleYIj02uzUgfwx5QAt2091SJhlvOl41yIVWehGoJRSK8qwEkjIyMgMjIyMgMjITmWlVyLAeMcft6fWEAsJCnUDyjk2ZR9EQib0VeJ7oGJtYkw/JKXNaHIqBkTmSN5AHeYA0JQ4CN4BwEBpV9TCWxJhAPZoQSRnmQNN0KreRP1vKAK0jKQKF6/e8jGmvYfa8j8IAn1y8V8xEb6QNq0sVlDdsma2BWlleyRRiSSeEMXuWylsfUNi1xdqo4UMBNu7nE6xLKkSnGCZjAVGYmoIbzyPhANbd0zVkmktiJmNK5I6kBTiqpw/SGg3RPdk9s1tdmWc6mUGJUEmqkjdipQHkaaxSh2Nm/soHVTqiaxoJLYqMijTh2dYsPYatnsayWSdXExwshUZ0NScMBZAt0ulS6UOQ7QNTyprDsGII02zI4eavb1UiWRQDhlXxJgnYr/ZqASWRAFzJG/UAb6eRzpASmMgN++F5/hMZ++U4n8JgCM+8ZSGjzEU8GdVPHeeY841KvGUxAWYjE6AOprTUChziL22x2Sc5eYpY9x5DLyEd2GyWSU4ZFYEEkZHInWAmCGFoj4vpOJ8jHRvhd1TAHoyBlklzZuYAQcSanyhKa8yTV2xTABWgyNN9BpUcMu+AMRkIWG2LNlpMWuFwGFRQ0OdCNxheA0TSI9dckTp0y0HMMQE+4nzY7q1c82X6savq0taZgssokJX5dx9Ue1LU8TkpPMjWsGpNmCKFQUVRQAaUgNxkZGQAvadHayTllsUZlw4hqqkgOw54S1OcVzY9lLMi4RJQ03suJjzJMWyRAxtmpJNQGHINl6wCsZGRkBkbjUMb8vDqJEyZvAy+8cl9TACL4tZOIyzlhqMhqs1pb595XyiOzi9a428SYy5ZQ6kuCxL9YjAmorLCzVI4ZYq8YxnrANrRa5qqxxNkCfaNMhC1imM8qW8wk4qkHE2tWWhz5esamrUEcQR5ikR+yXu6SzKKqTLVmQKpZiRMUtnUahmypurugJlKLA5se6pgrZ2451gfZpJIB4gVrqDBaRIygGVnsxZQSaesaexEGoY5codSDlHbjIwEanWh1FcZgVarznEFRMZSdDllzh3bp9KjmffAWZOzgFLuk23GestkwpuC0DeeGkS6xz3AYlqgrQA07JFcxvqajyiOXc5gm9ogH0q2OWw4qk7oe2KU2AFMRBrTEw/TKI6l4qsxWbEArA1AqCBQ/33wWuqayIkxCxlsKsjgAjiVpow3rvArrWAP2lWp2QBkN+/Ku484YvY5m5qfzH/5h+kwMAQag6RsmAFiy2gaOvjCq/tIFWZaDWg3b4dzLSq6sPMQ1tl7gKRhOnBsqg5ns09YBWVLZxixVpy41/pC8mz50hPZq8pbSRMU41cD2dRUaHgRwhY2hZdGZgoqM2IAzNKd+cBLLBklBlpHM2QxxYiCDTCKUIyzB4xl3WhWAowPcQYcPoO4QEc2Mf/1sJ9pHmoTxwTXUegAjvaa+GlKkqUC06ecCBdRlm1fo0Fc91Cd1C22ZDCTiIoWmTZlOAeYzL+UiHt32Ih2nTCGmNVRwRK+yvfQEnfQcIBa5rrFnlBB2myxNpiPLgo3D4kkvGcRxGQGRkZGQGRgjIyAHs1I0JkJmNQCnWRDOkC8KhJIP229yj/cfKJeTFSX9eRnWiY+4mi/dGS+g9YA3svQyHH1ZyHwmI8o+tI1SGezVvSX1wd1Wqoy4iAC0uYrUFdTSsO2mgsaEEVNCDUEVIyO/SA7wQxs1mwzaggCtCAg8c+JrrD1TCgWh74AtIgpZnr2a9oCvcDWhpASzTqnCP+oK2KSFnEqc2ArWlaDgdaQCcshSy10Yj1jt5ygZkU741MtXyswYakGuWuYBBz8dKnlCE+agFWFW1zU0HdUZd8BCLznUmOOBPvhiDC98P8u/M18xX4w0lYmYKoqzEKANSSaADvJEA9ss+kO2tQ4wLZWRmVgQykqQdQQaEHxBjUybnnAH7utYBoWCqWFa6gYdR+GnlEgsVvlCqS81rlTdEEZagkUrzNMzz3d+6DtyGelMRBBBYOpD6agjAGJFRWlePGgGxb+rmdXnheuGn1hmVB+iM8zy74dT0CoXamWgoMycgBUHf9I574DdXNmopExD2yQQK5gtQ91SPOFHmPOEtesPziht2BhWg76+8QDifYVr9aaxBoKDDoKk07OW70OZK63ZNlrUPUZ4gF3EcTXfnpU8RG5N1OJhAcjCo+lvYsSTUZ1oIdT7KwWr1bvfLyGUBl0hVlkAACoyAoM6xl7XalpkvKfRhrvU6qw5g5x1Yz2W8PjCqmkBXF39F1vKuRKlMe0EYTwp+ywzBGe47jEx2ZuO9LHZBKPVANjJrNxGViFKncwI7QoSajMZwbmT5gluJRozKcOdO1Sg10zgfcl0W1ZUtJzMAAC9WBPHDWAPWSzdTIloDQIqio4Ab+/fDeZtEEcAI7g1xYR7Oeueu/KOb7t3VSj9Zqqo31pr4RHbtts5XDM4mSSoDBguINo2gFc88WmlKwFhS5gYAjMHSOojV2X2suY0t2CoTVSxAAPAk6DOJEs4HQg9xrAdxkJF45rAK446hCFUOUAMMajI5dqQAvae39VZ3p7Tdgfza+lYq20NnEt23t1ZipuQVP3m/pTziHzlrrod0AgjS3ajMQVYiioxYkigyK0zxHU8KRIrvXAigg6AriIrRu2CcJp9LiYhNptDCeEDBUxyXFSaKVCqeQyUZ0idWhuxLO4oKcwCwU+ICwDh5whGbeQAhhMckQPvNT1Zpyr3QEjuW2dYVauR1zrQ8Mok73xZ0nIoBadRUJUZKDnQk0G+sQjZIAKK5FmJPdQAH3xLnu5VOJVGLIltSR3nTLhANL12mlWe0lJhJxKDULUa4Rv5GELZtlZjLYKcyQKEUqCRiJNKUpXKIZtvba2hSqlsAwmh/mrp3wAtV51AyKeAJ98BI73tOObiGQdUYDvUcIYtOA3565aw3arpJIORlqKn7Lup9whZJAAFc6QE12muKdNsyXiQJeOXL61WyZpuISsaClMLrhfOm/jEMz1MI3ptTPlWY2VXJlOQ2A5hSrYgV+rU7hkYYXdb2ZKnUGh98AUa0knDnn/1Et2SIYAFqOcVGXIEjCwdcqGhBqu7MaUiu5844q1NBnUajurClhvqdLqsp+xU0BVcxzA30gLZsoKk0AJajFdFdWOFqcGB38DyFBN4kynmTVNQzETELUqBVRWnsuKmjDI5jlEKG2E1QBglGiooorAASzVAKNuOfPfHA2wnVPsdqoPZ1rmdamucBaF17WyWKsz0JUA4gRWhzzpQsprWhzBryg7byCldcopZNrjnilg1z9rfSleWgh3I2zY4UGJQWXsjDTcMx8YC1rEOw3h74Vwxqx+w/h747D1FIDuWIO2C14lodQPMQEEKSnoagwDi+LKkyhp2hof+J4jlEZt7lamlae0D7xEgmTSTDW3WXEKjXfzgKw2nf9onIspWLio1IyI0FTQ86ZcTug3dWz9pop/a5lmwqRhVUZK7sfaXhUnypDyXeEgM9GQFAMRy0PPeK+sELPbQAGGasKH7p3+EAjYL5ttk6tZ5/apZ7ONABMrlmjA9XO39hsMzhipUlLbtVaEXrZNn/a5BocUolJssV7SvJcYiwXMUpXeBHN2XexVggDyvZKMBoc6oTkw4o2WlKQ2n2Ih8dnd5c0CoFSRMEs/KSnU5uyg4lrn7QPGAlt3XlLny1mymDIwqDvHIjVWG8HMQ7VqQCuO1h5rnCqMZctnC0ozYpg6zLWow5nOlIOQDBjCFongKWOigknkMzDe8L0kyfnZiryJ7XgoziJ35tnLmy3lyVftDN2yyrmANc+dICP3lbetmMx1Yk/pAyY8dvPhtOnd0AnPMpPlG1DDdlShzPjSCG0W1sjsiz0YYnIABUKpwsBhoPpF8uUAr3VnXsA8a1yFB74jCTCM6Vrlnx/WAsSz3gioGeYrZYyEByWlc91eUI2S+RaHPUy8KL7RdgKDcTXIDxiv2esKm009moyzz93KAsKTfKJRk7b100Qd5OvhBez22fOBJmGjGuEVRBuoPpsMuQirZd8zR9IGnFVPwrD+RtfOXcvhiU+hgLJ/coDLiUuWNMhSmR+iuf4jCVt2Zs4HaqD3knhqcgK/1iGyOkOYBQqwHJwRyyK5+fdSOztqGObOO9a+oOvPXvgCl5WFZXVqtaANSuvtlqH8UIy5NYbT73lsFVnCspJowZDRgpGTKKaV8Yc2W0qdGU9zKT6GAGXxcJd8VdABrTj5eMc3bdWBHBO8EDeTmKAa1y0iSLNGGrqdSBkwJoM6cu6nM0hhNt654FC11w7wK7xoMzoRzYwAt7rO9qHgN3I7h3a8obfu+aBQEEcKD1yr/AHoIK4xvrpkBpxrTKi88hxLQ4sbnF2W/QDj/AFyXgDARp7NMGeFTrmK/A6/3WE1lk/QJ5g/009O+LFtioZallQnIHIU4gCmndmeMbs92WZlrhVampNT7RNNAe21dFXIb23QFbswGqsP79/rG5MwY1zp2l1HMd8T289kJTLiGJRiAFGDGo1AoPlJh3haKvEwBtNwKhBDaNwDUO5AR7b8aZCAua7x8m/h740I1dteqmfy++O0gFBHQMcK2cdQCrLWNS2hOOlGcAAvbZZSzOgCq+bgDfWuJeBJ8twzjmVdzsuCSADkuJswlQe2Qc3IppqTSpGZiTwl1olKFVGamQVBUmu+pyA4kmAIXfLCS1SpOEAVNKmgpU0AFTrA6/wCRhBmLkRRwRudMwfEVU8iYfqaRGuku9zKsLYWAZioz+rXtEf3vgI7sztWv7aitkZp6v2aAVZnQa6UYrl9VYtFGjzNd1+YJuOZnMGHqzT2GWYjBiBTcGHjF4nbdWJ6qUzjiQfcP1gKinXmFJ6xWQ1+mCPUjOG15OJkvsNmM8jSJ7Z9urDOFHrLrqHWq+Yr7oXXZu77TnLEok75bYW8lI90BT4vOapydvHP3x1+/n+kAfMRZ1t6KkavVzWHJ1Vx8D6wAt3RRPX2VluPsOUPk4K+sBGZV/roQR6wOm2aWfYfwOXvgtbtip8r25U1BxMssv4kqIEvdTjQq33WBPkaH0gEOoPfHBQ8IVayOpzVl7wR6xkwU0bEd/Dw4wCMahVZ/KsYZgO6ASja65awoAvONiRXQwGWlnLFnqToSeWVPAUyhGC113BOtDFVpQAszMaKo3k13+phlabAyMRQmm8A074BOXaXX2WYdzEe6HSX5PH8Rjp7VG009oGGNIwiAKStoZn0hLapqapTPicJFYcStpqHOUP5XYVPE4sWcAyI1AS7/AMsEwBSGB0X2SOQ3YRxprD+7bzMtwz0mAaKwy5abhlyiC8IJPfs0yxLJFFxEEjOrUqa8chAS+TtUHBxTEBNRTGFbDXJBoJa8aZmNT7aW0oaADsFTRfqSwD2V4nUxAEaNs2njAehNmg0uRMRppm1YspalQpNaE78zrBBXgJsdMrY5Z/y19KCC0A6xiMxwljjcAtWNq0Ny0dS5sAQkpiFYVEqBcy1TFU9XTFTKuYPI/rAqTt7MGTSkNMjqD8YCWKkDto7jFqs7ysgxFUJFQrbieW48jDOTt2h9qSf5WB99IXs22Elq41dBXLsk5eH9YCgLZY3kTqsAJstmVkrmCp4EVOvClKZmuV07JbaPNbqnSSCktWZ0mKoLEIaAaV7RrTQjwEX6WL2s3XSHl+26uHYigwqVCVBzrm2fIcIiN3nFMfSg9ak//MBPLVsPYp1WEsJXPFKbCPIVX0gHbOi5xnItAPATBQ/iWvuiHJaZ9laqNMkmu6uE/AxILu6TLQntqk0fhbzGXpAPES97JkBNdR9UiavkakQ7sHSnNVsNolKaa6y276Go90Fbs6TrK9Osxym34lqPxLXLwESORarNa1yMqeOHZf0OYgGl1bdWSd/E6tuEwU/MMoLT7ns9pFWlypwO/Cr+uoiL3j0YWWYSZZeQx+qcSfgb4GB1t2BtyqvVWiXMwaDtSmp3ioOg1MBJbT0b2U+wJko/YmGn4XxD0gHbuiPF7E5H/wBWTQ/jQ19IFrbL4svtpPKjeCJy005w6s3StOTKaktiNzK0tq79Mh5QAS29E89P4OMcZE4Gv8s2h8ojtu2OeUe2Jkv/AFZLqPx6Rb129JtnmfOK8vmKTF/Ln6RJrFfMiaPkpqOTuDZ+Kmh9IDzX/wCPzdVwP9xwfQ0hvPuuantIy94I98ejbz2as07ObIlE7zgCt+IAHjvgLN6NpZ+amTZQ4CZjXymBsvEQFHfvKYUVMbYE0AyFeJpqc9TpGSr1cGuR7x+kW9buiyb9F7PO+/KMpvxJi90Ri8ejCcpJNmmgcZLrNHlXH6QENN5gjtIPA/AiFZMyQxoy4Qd5By/DDy27J4DTrMJ+rNRpTd1GGcMH2dnj2ULUz7Hay8M/SAcS7vkMfnKCn1hWvIMKndDU3YD7JqN1R+hhq8lgaMpHeKe+EwxByqPMQBBbjcjEKfiz8iPjCD3ew1DD+Wv+0mNS7e40c+ND74cS72cDNVbzB98A06gjevicP+6kbnyGIBCGlACRnU551GX/AFBL9/gihQgHWmf6RtLXIYZ0B5rT1gLa2Pf/ANST2mI6tcsRKg0FaDQGusG1eIpstOw2WWulMVANymjL4Z18YNC0mAJYowvA79rjBbIB/wBYI0JlIZrao3LtA3wDxXgBtHd9D1y76B+/QN46H+sF1nAxs0IIOYORHEbxARETyBkRX++cI3rfws8ssaFqdldKn9I4v6X+zOQTVTmh4jh3jQ/1iEX9azMpWAaPOe1T8UxiS5zPKlQBwG4CJDddhWWThJzFMzXfXLzMArmkHFiO4UESGzzICVTruBqKfpAy0bJyX+hhPFDT009IkeUKBBAQK07EOPm3BHBxQ+YqIE2i6J0o1aWy0+kuY810i1+oEa/ZhAV1du2lsk+xOLAbpnbHm1SPAxKrr6XCKCfJr9qWf+LZfmh/atnpMz25aseNKN5jOAVs6PxrJmFfsuKjzGfmDATy7OkCxzaUnBCd0wFD4E5HwMHZtllTlqyS5ineyqwz1zMUbatk7Sg+bxjjLNfTI+kMLJeM6zt8m8yUw3BmX8uXqIC47f0bWKbUqhktxlEr+U1HpEet/RdaU+ZnJMXcJgwsB36GAl2dJ9sQ0cpNH2lAPmtPcYk139L0o5TpLod5Qhx4A0MBHZkq87J9Geij6jlkyr3puh1Y+lK0Jk+Fqf4kvD39pKCvhFg3XtrY59OrnpU/RY4G7qNQnwh7bbmkTvnJSPUUqVGKn3hn6wEUu3pYltTHJy3mXMVvytQ+sSGybdWOZQGaJZO6apT8x7PrAa39FVjmGqh5Z3YWBA7sQJ9YCWnomnJXqLUCNyzFI8z2vhAWcVSav0ZiHudT7xAW17CWKYa9QqHjKLSj+QgekVtM2UvKy1ZZWKmeKzvRjzAGZjqy9JFskHDMd6jVZ8utO86jzgJfbOjBD83aJg4LNVZq/wDE+piPW7ornDSVInf6btKb8JGH80F7D0tqQOskg85T19G/WD1i6QbFM/iGX/qKQPMVEBUd4dH5T5yz2iUPrYOsX8UuoEAJmzFfm5yNTdWhHeDpHpeyXhKm5y5iP91gfcawjeF0yJ2U6VLf76Kx8MQrAeY59wT1FShpxGfqKwxaQRqCPCPR1q6OLI3sK8r/AEprr+Ukr6QBt3RW38O0k8p0pX9VK+6ApeSxABBIPEEg5aaQ/kX/AGhPZnTPE4v91Ymd4dGFqWtJMiZ/pTCh/C+ERHLdsrNl/OSJ8ocTLLqP5lFKeMBkrbq1LqUfvWh/KfhD2z9Ix+nK/C3wI+MR02MGuGYppuNQfLOE/wBhYbq9xrATqT0gSGFGxoean4VgrY9orO/sz5ZPAsAe7OkVYyEagjvEc05QF0yrVUZEEcjDhZwpzikZLlTVSyn7JI9xgpZ9obSmk9+5qN/uBgLOve7BaZLSzTFqjH6LUyryOh7+UVParO+JkZcLKaEHcRkRByzbeWlfaEt+9Sp8waekavm8jaGSYZSy2KCuFq48zRjkKGlBTgBADpMsgCHFkmZmEVI3x3Z2FYCwxL4R2GI1gLZb6Db4KyLcDzgHcpxC6NDZSp0yjuhEA7BhRUrDNJ0LJOgHHVCELVdsuYKTEVxwZQffpCyzYVDQEatuwVnf2ccs/Zao8mr6UgFbuj2cterdZg4HsN8QfMRYqgRhQQFL225pkn52U6969n8Q7J84e3VtNabP8zPZR9UmqnwNR6RbLS4D3jsvZptS8oA/Wl1Vvy6+IMAIsXS3PWgmy5cziQSjfEekSO6+lWyzKCZiksfriq/iX4gRFbb0cA5ypxHKYtfzLQ+kALdsfapVfk8a7zLOP8uTekBetlvFJihkZXU6FSCPMRu02aXNXDMRXHBlB98ec5NsmSX7DvKf7JKN3UyiQ3d0kW2VSsxZqjdMXP8AEtD74Cxby6M7FNzVDKamRlnIc6GvwiOW7okmqfkLSDymAjjv7XLhCl39MCHKfJdDvKEOvkaN74P2LpEscw0E9VOlJgZP9wAgIDadjbxkZ9UJlDrKbPvy7+EJWTb612dsLPNTD9GauMDXc1SPSLil2wEVBBHEb4QttmlzhSYiuODKGHrpAQi7+mJqfKJLfmjFD5Go90SGydKFmZcTh5Y31AYDTPsk5Z8IZXj0c2KacWAoaU7BoORo1Yjts6JiB8jPPc1R+sBZNj2is06mCdLOIVAJoSOQah3GHxljuiip+xt4WZ+sWV1hXOq4XqAOANTllTDA2RtjbbK1Mc6Wa1o1ad2FgR5QF6XhcMmd85KlzPvorepERy29GdibSU0s/wCVMZR5ElfSItdvTLMFBNRH55oe/Ko90SCydLFmf2w6eAYeYNfSAE23oo/wrS45TEVvVSvugBbuja2J7PUze5sJ8mAHrFm2Xa6yzfZny68CcJ/NSHBta8DTjuPd+sBRts2etMr27NNA4hcQ81qIGtaQMqEHgdfWPQDMDvFeRhhbbtlzB20V/vKD7xAVPYrVYyiiYJyOB2mBBUneaZ03ZQT/AGKzNQy7UleDqVPrBu8NirKcVJeE/wCWxWncK0PlEevDYjDnLmN/MAfI5QCk3Z2bhZ1MtwoJJVxoBUnygZJPuhu+zs9a4aGlRqR7/wBY5l2K0qc5b+AB90A2k3nQ60/vjBmxX8w1ziPGzrU5ephSzpTT3mAn1gv4HfByzXgDoYr+zyh/ZMHLtY8T5wEwWYDHfVndDewLWCcmWIBBSRC6sYciUOEb6scIBNHrHULS5YjvAIBJI7pCsuWDCnVDhANGSscGWYf4Y1hEAFt13JNFJktHH2lB9+kR629H1mf2A8o/Yaq+TVid9WOEcvJHCAqi29HM8Zy5iTBwNVP6RH7dcs6T87KdRxpiXzEXj1QrCJQQFJ3dfE+zn/15rJXcDVT3qaj0iUWDpXnpQTZSPzUmW3lmPdEqvnZizOhZpKYhvFVPmtIq62ygrlRpU6kn3wFjWTpUs7UDrNlnfVcSjxUn3RIrv2ikT/mpqOeCsK+WvpFJLLEY9nXhzrv89YC+mnQjaEWYuF1DDgwDDyMVvsHfs955lPNZ0AyDnERnT2jU+sWSggIzeXR9YptT1XVk75ZK89M19Ijls6Jf8K0eDpXuzU/CLMwxyZY4QFPWro5tqHsmXMA3h6ejUgaZVusuZSfKA1K4sPmvZMXfNXKEhLB3QFR2LpEnqRjbGBX2lFa94oYLWbpPY+3KU80cj0YfGJra7is835yTLbmVFfPWIFtps3Z5FDKl4a8GankTSAJptrZ23umdflFJA8VqNYdy7wScapMlsPqhgT37jnwpWKywD+zCqyQSKiAsV7NQilRXP4GHsizARWq3hMlexMdeWIkeRNIldwX3Ocdt60G9V5coD//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6" descr="data:image/jpeg;base64,/9j/4AAQSkZJRgABAQAAAQABAAD/2wCEAAkGBhQSERQTERMRFBUVFxQXFhgUFxsZFxQZGBUZFRgYGRcYHiYeGRwkGhcbHy8sJCcqLCwsGCAxNTwrNiYtLioBCQoKBQUFDQUFDSkYEhgpKSkpKSkpKSkpKSkpKSkpKSkpKSkpKSkpKSkpKSkpKSkpKSkpKSkpKSkpKSkpKSkpKf/AABEIAKYBIQMBIgACEQEDEQH/xAAbAAEBAAMBAQEAAAAAAAAAAAAABQMEBgECB//EAE4QAAIBBAEDAgQCBAoECQ0AAAECAwAEERIhBRMxBiIUMkFRI2EWQoGUMzRSVHF0kbTS0wckobEVNUNjcnODs9ElREVTYoKTlbK1wcTU/8QAFAEBAAAAAAAAAAAAAAAAAAAAAP/EABQRAQAAAAAAAAAAAAAAAAAAAAD/2gAMAwEAAhEDEQA/AP3GlKUClKUClKUClKw3N4kY97AcMQPLNqNjqo9zHAzgAmgzUqc15M5KxRFOGxJNjVSCyj8NTs/IVvKgqfmBqd1JJY5bRjPIxe41YAKsZVoHJXUDJAaPYZJYZPJoOipStK46PG/zb/reJJF+Zg5+Vh9VH9HgYBIoN2lTF9OwgucS+/O340v6wIOBv7fmPjGOPsK1/wBD7f7T/vNx/mUFulRP0Pt/tP8AvNx/mU/Q+3+0/wC83H+ZQW6VE/Q+3+0/7zcf5lP0Pt/tP+83H+ZQW6VE/Q+3+0/7zcf5lcz1G3Mk0ljZpKhVgZHeeXnWKN8q+7GMATqPlYsTgAY7ih+g0rkOndD+FvLUCWZy8NwJAZZTGxUxlSI5JHwRtjJJOBySck9fQKZrHPArqyOqsrAqysAVYEYIIPBBFacnp22Zmdre3LMFDMYkJYLqVBJGSBouM+NV+woN/NM1Kn9JWbszvaWjMxJZmgjLMSckklckk1j/AEKsf5lZfu8X+Ggs5pmo36FWP8ysv3eL/DT9CrH+ZWX7vF/hoLOaZqN+hVj/ADKy/d4v8NP0Ksf5lZfu8X+Ggs5pmo36FWP8ysv3eL/DT9CrH+ZWX7vF/hoLOa9zXP3vpbp0UbSSWdkFQFifh4vA+w15P5fWoXSOjpb9QtrkW62/xUM8IjjjRBEfwriNJAgGZCkUzMeQCoUE4DMHe0pSgUpSgUpSgUqaOuo4zArz8Agxj8NsqzKRKcIwJXXKk4JGcZrya0nlyGlWFDkYhGZDhzg91xhQyYBATKnkNQbt3eJEheV0jRfLOwVR9OWbgc1qv1NmyIYnc+4ZfMSAjcclhtjZACVVuHBGRWW26ZGmMAsQdtnJZttQhILZ1JUc4x9fua26CelnK+DLLrhgwSHKj9Q6s5yz4IYZAQENyuRmstj0uKHPbRVJChm8u4UELs5yz4BONicZrbpQKieo/wCEsv60v/cTVbqf1qaNFjklTfWaAJjyryyLbq3JHju8/lmgoUpSgUpSgUrxmwMngCp1h6ktZ30gubaV8E6xyo7YHk4Viccj+2gpUpSg8ZgBk8D864XoXUom6heXKyI0H4mZUYNENbaxJzIPb+qfr+qftVq1t1vZVuJUiaKF5PhwybMHRyhnD5xhtfaADxq2cnC8h/pB6u8sqCzsbe7chVSSa173dYTLmNXYrrEELFnAZRuMEEkgOtur0GeC5dXiijSXLSLjiXsYLfWPBznbGApJwBmrt2GMbiM4cq2p+zYOP9tc76d9GW0abtZ28TspDR9uJhGSGRwjgE6uCeCxGDjjJFYekyW9w8sfT7+deycSJHrJGhyRhWmjcDkHhWx+yg0oYeqxoO2CeIwRcSJId/Ersy89sqcoqnO68+04PT+mWnNshugwlJkJD6bhDK/aD9v2b9vTOvGc19dE6gZBIjttJDI0Uh7ZjBOqyKQpZuDHIhznnngeBSoFKUoFKUoFKUoFKVz9zL8ZKYonU28TMlyRz3XA/i4YNwFJzJx9k+r4DyyxfPHcZcW8ZJhXkCdvAmdSOVGCY/6d/wCRjN1/+HsP6y/9xu6tKMcCovX/AOHsP6y/9xu6C3SlKBSlKBXOerenx3ElpBMu8Uksm6EkK+tvIwDAEbAMAcH6gV0dROt/xqx/62b+6y0D9Drb+TL/APHm/wAyrdKUGledLEjFjJOnt1xHIVHnO2B+t9M/apF/0eKFdpLq/AzgATSMzH7Kigsx/IAng1U671U28JkCGQ5RFUHGWdgiAnnALEDgE8io/RemvNK9xcODhtU7bAowUhjhgchFcFQvGxQs+cqsYbrdUhi12kuD7BIAVlYsNAmMBSWYAbFfmHLEDzVa1ulkRZIyGR1VlI8FWAYH9oNfjdn6suGv1jsbaGO2dJ2hFuoCTNCfxPxEXtsZBGqc/IJEPBGG/U/SbA2cAQEIqBEydiyR/ho+QADsqhuBj3ccUG1dWTsGCzyR5OQVWM6+1RgbofqCec8sfpgCV1q0aOGPe5uGxLCpIjtyXaW4jSMsGi1GjMD7QDxnk4roai+rf4BP6zYf36Cgzx9LlDOxu5yGDgKUgwm3gqRFklfpsSPvmqdeCvaCdcwXRX8Oa3VtvLQOw11HGonU52yc58EDHGTqfCX/APObL90l/wD66uV4aD876Ql5fXUyXN1GI4SQ0cMJVWBlubZlBeRvmEGxLKxG5C642q96htTHLZdlY+blyQ5YF3+CnCZfDH6AEkEgAY8YrW9G25W5u3JTEjyhRsNj2r68LnXzqO8nP3NUvU8W0lmuWG1yRlThhm0uRkEeDQaHWPV81qUFyOmxGRgqB7uQFiTjgfDeATyfAzyRW78VfyR8QW0e6+fiH3jyPOrWxXYfY5GR9a009H20l3u8GVt1VUEiZWRyHfubk5kP4z52De47Ahs11Kxe4tluQBjPtGMnIH0Jzz98D7UHMWvS4LeQQyi6KcJGZnZ7dt1KlcA6KSWKAOACSAvJAqtedTnVysdo8qjGHEsag5APhmB4PH7KpsoIwRkHyD9a5M203Tn3E/csjsZI5FANsArO0kbxrjthV5RgPrgkkKQot1e5IINhIQfP40P+Ktb096Tt4O4sVp8MO6JMrJ/CMCzA4RuFXYgKeMYGOK89Q9QaFlu+5FHbxqhkkkfKFCx21UHyV4GuSztEB7QwaL0v1JcX+8/cWytI3bnuItwmkZDi4iljkQe73AEoQrKxzxQff+kZrgMvwS2y3Gq6yNNpca7lMRx+0Se91ADMVJkxjLZroIvUbhQGtL4kAZPbQZP1OO5xWj6X6NbtIbkXEN7IpZEmGjsoIGcupb34IB11UDhVXZturoJFv19mZV+FvFyQNmRAq5+pIc8Vu9Q6isK7OJCCQPw45JDkgn5Y1Y4484xW1Sgi/pdB/Ju/3O6/yafpdB/Ju/3S6/yqtUoNKfrUMaLJLKkSsu4MxEXtyoyRJgry6g5AwWAPJrR/Tew/n1l+8Rf4qt4rzFBzl36iF1+B06eCRzgyyo6yC3jJOW9hIMhxqoJHOWPC4Ni3tobSDVFWKGJScAYVVALE/wC8k+Tyai9OlP8AwveJk6/DWbY+mS9wCf7AP7KX9y013JbzKI7aFI5yxZfxsNkbHbKRqynIxzpyQpKsGM+qrmQp8PaIe4NkWeZopO3nAldVicRqRyAxDHkYyDjDP1aWS8s4J7dopUmll9hMsTxC1uYi6yhRjDSRghwpBlUc5zWa1vnjh+ICbXN86duN/bqCpMaNnx24VaR+eWEgXyorV671CVLm3jm7bMJLaWCSNWUZMiWdyrKzt+rdZXnxJ902IdpSvBXtApSlAqJ1v+NWP/Wzf3WWrdRPUbFXtGViP9ZRTjHuVkdSDkZxznjHigt0pSgg+tGItlxj+MWWcnGB8ZDyOOT4+1cx6slZvTR9+JJbSFj+qZGZElkGFHLMA5Ixzk54ya7jrPTe/BJEG0Zh7HxkxuPdHIBxko4Vh+aiuH6lZR3lp25iue4z27d/We1nZpkQhmZTIO+hEecEg4IGhJDX/wBGXSm6f0QuJIXkuCZY+T2xJKiQwxsynJy4UEjGCxH0zXZeirYR2FsqNugjXtsRgmM+6PYYGG0K5485qP0zoUkhRVElvFD3CGKqZZJ3J3m966sxBOSUC5ZyobKsnWWNmsMaRRghI1VFBJOFVQoGTyeB9aDPU31BbB4lB34mtW9iFz7LqJxkDwuV5P6oy30qlUz1PeGKyupV+aOCdxyRysTMOVII5H0INBTFK8FaXUerrEQurySNnWOJdnIGMn6BQMjliByB5IBDJ1LqUdvE807rHGgyzN4H0H5kkkAAckkAZJrQN3PcAiJWt1zgyTINyvOTHHng4wQZBgHyrYIqM0b3fUAsjALbxI4iQxubad1bWWVmUjuYPsUbABdzjIB7E0HF+mBi8xknA6nyfr/5QXnjirXqD+Gsf61/+rc1G9Nfx3/5n/8AcFqv6mfV7JyCQt2gJGPbvDNCpJJAA3kUefJAGSQCG2/THNysxkj1UFVXtDYKVGcSbZBLDJ4xgAY8k6XTO/FK0GtokKODCFJDtAYzsO3k6ssxUbZ1YE8KcZv1o300DkQTPES+MRsw2byylVznPsLAjkaEjxQZbq/WNolbOZX7aYGfd23l5+w1jb/ZWwcY5xj/AGV+S+qer3MV5NaxxfHiSZWjgAba3WWELKfiIj+CSJJRhx7VkV84yG7O26Ld9soPgoQ64YMstyMEtlMM8YIyxbOAPdrrhAzBmvvQVhIMy2sbhckKdiq/9BAcL48KK9HROnWsazNDaQqmHEkqorIWbIJkl9ynZh5OckCsMvQCskfxHUL5jJ+GqKyRIzhGkJAgjUg6o55bwMc8VsX3oe1lQK0SllLFHcd1kLABuZdsggDIPBoNPqnU7V5FaSHKPH77hgY2SJXY8txKse6qSeEw2xOOawnrr2tyYctJB2+6ncIZ3TBZzFNv7tAC2jrsVDFWIUKPh+oxvHNbXMJNxZRdwdhSoKaApJbvL8ueUwSeUdSSPODoPTrS4udXJe4t44HCrK/a7TRsIW7O2sZ1ZiUPjfPIYEh3EEwdVZTlWAYH7gjIP9lfdeIgAAAAA4AHgCvaBSlKBSlKCFDEB1SVgAC1rDsfvrNKBn+jJ/tqT6hkO3UW+q28EY/6DmQsP9p5qxH/AMZP/VY/++krQ9R2GXnUE5urfVFx880OzKu7e0FlYYXOSEkP6pNBkecDq1vAFwEsblgc/Qz2qa/s0z5+tTvVsm/UrCFQc8ktxquJobpQeckstjKBgecZwKtSWvxSW13BKEkVCUbVmjdJlUurx7KWX2qw9wIZF+mQeZu+mB5RdORKUurWJZCoG0nxkSTlF5KIpjESgknCOctsWYP0MUrwV7QKUpQKiepvNr/Wof8Ac9W6iepvNr/Wof8Ac9BbpSlBN691oWsYkMbuufdrjCLjLMxJwqgA8nAH1KjJGhN6ys4shXBOZSwVdfdGgd9i2qg+5eSce4ZPki5Pao/zorefmAPzAqfP3BIP5GtdOjQAYEMWDtn2A53+bOR9frQSf0/tfCtI7gxho443aRN8nlVBzgKxOuT7T5q3YXqzRpKmdXAZcjBKnlTj8xg/tr4XpEICgQwgKQVARcKRqQRxxjRMf9BfsK26DnLwXgk3aWOKNIizP7DbghpCe5G4WXAj1OVmUZB4AHuw9eu55bWe3e1l3liljDwlJIgXRkzlmRuCfGueK6muW650KG0t7m6t1aN44bmTCSSJG7dtnJdEYAnbnPBBJIINB9XvWJmOh/1YsHZUQpLdyhBsdE5jjHKgl9hk68bK1TTcXq2ri0tRas4Ro2lJnld5V0zKvBEgcrsXLBEUlgQNa62z6TDEzNHGis2dmA9zck+5vJGfuePpUP1VB8TcWltG4V45Y7uQjlkjiJA9oxxIx7fkcb+cEUGx6QMQjZYGDKDl20YNJKzOZJGcsQS+FYL8yqVzwyY6Cpvp7o3wsCRGV5SoGWfUZwAOFUBVHHgfmSSSScPqv1RFYW7TzB2GQqqgy0jn5VUfc4+v2oInQkC9UmjVnYJ8UfcFGplNncsoK/Mu0zEFueccgAmn62ZRbo7tqqXVgxJbVQBew52PjXBzzxwD9K5v/R/1LuXE00scglubicx7NzFEbazlEbjxsFCDxkakV0vrecJah2yAtxYscAk4F9ATgDJJoJvqH1CxBgcx2kbqyPNNIYmwwZCLckDeVSGYYyPYv0kVhyvTbiW4k+F6ZGE7Dobi4uoxllLvcKsQKuI13divlhlSPBNX7LoEl60cku6QhR7pNWmuFbL8soCovvIwoC4JAB9rJ21paJEgSNQqjOAvAGTk/wBpJP7aCb6e9LxWinQFnclpHYklmY7MeSdQWycf78VYpSgj+pLjti3k7e+tzAo5Uad5vhd8lSeBOflwT4zgmq4NRfV38An9a6f/AH+3q0vign9W6BDc47qnZQyq6MUkVXwHUOpBAYAAj6170noEFsD2YwpbGznLO+AFGztlm4A8n6VQpQKUpQKUpQKUpQQy2vUwCD+JanU/QmKb3g/UH8ZP6cn7VQ6nZLcQyREjDqVyOdT9GGDwythhggggHipnVItr6BeObW+HOSOXtByAQf8AaK5s/wCjGflVvmiQrjEEbR/ysqB3SdWJUuSzO2iqGQLQW+l+hI44hHNcXc5YHul5nVJmb5y0SnUA55H1+pYkk7fqWFUggRFVVW5sVVVGAoFzEAABwABxUCP/AEXFrkXM99ds6qAvbYpj2KjBtmfZfYpHhuAXMh91ZOq9HXp9khMk82txYbbuW8Xin27EkDMmOWJwqjJxkh24r2gpQKUpQKheq31FsxBwt1b5xjjYlASSQAMsP/xk4Bu1B9Zpm3X5eLizPIz/AOdxeOeD+dBepSlApSlApSlAqV6qtGlsbqOMbO9vOiDIGzNEyqMkgDJI8ms1z1qNJFiB3lbH4ae5lUnG7gfIgweWwOMDJwDJ6xdbKRcNgBdmiik1UDEh/wBYmyAsZ01+gJVvnHChn6v1N2aCK2YnvfiF4tGZYg6LuhkzGR+IpPDe0HAJIIp2XTI4tigOXOWZiWZj+bMScD6DwMnFcR01Znv41ii7drDiFHjDKqrEO5LFz7iGk7C5IUDsSpjzv0VsHvC7s8sUCuyRiJ9TNocGVpF92pYEKFIGBk7bAIFG+63DCrNJLGoVghywwrEBsNj5cKQxz4XLHABNcj0vrC3YhkjWS4a2kYxurKVzpJHI0lz8gVlk4TUSAKjMMOMZfTfp2JZ7iQxB4IGjWB5G7jmSIzNNIFIGmHkEY+/ZB+xr56baSPaGRjHBEyTS5ZgO4spM5TkMIYMHyMyAA418kNf05aNFfBH02WefIjGEXPT7I6oMA6jOBnn78131xbLIpWRVdTjKsAQcHIyDx5Ga4bok5fqG7DVmmlJGGGCem2PGJFVx/wC8oP5V3tArnrT17ZyHCyjjTPGdS8hiCNrnVg2Mg4xsp+tdDUuT0xasUJgiJj004+XtsXTH5BmJH5mgl3v+kqxiCtJI4RtfeYpNPcCQMlck5GpCglTw2DXQdP6gk8STRNtHIoZGwRlSMg4IBH7RWlL6VtGMjNbwkyKFfKj3BVCL/RhVAGPoB9qpQwqihVAVQMADwBQR/V38An9a6f8A3+3q0vio3qwZgTH85sP9l9ATVkUHtKkr6liMwhUSHZ+2HCHtM4SWRlV/DFRCwbXIViFPOQKN1dLGjPIwVVGSScACgy0rXsb5JkEkbbKc/QggglWVlIBVgwKkEAggg4IrMXGcZGft9aD6pSlApSlBEvP+Mbb+r3n/AHlpVuud6vdGPqNj7HIlS8h2A9qMUinGx/NbdwB5/sNdFQKhet4g1jLsAcdthn6Msqsp/pBAP7Ku1E9Z/wARm/oX/wCtaC3SlKBSlKBUT1f/ABb/ALaz/vcNW6ier/4t/wBtZ/3uGgt0pSgUrWv+pRwrtK4XPCjyzn6Kij3OxOAAoJJIA5NaN/JM6k7i0jXcvI2jSaqAdl2zGgzsSWDcDwM5UN676ikZUMTs7BVVQWYk/koJA4JJPAAJJAqRdySygCZmtUdl0SFs3L+8ZVmUEIMfNpkgMTsoUk+3F9HbuYoULzFYjqn4szruxbfZhqMZw8jhdnPk8NOubQnbvttj3m1ikbBLgqpuZ3PKgLx8i+04EhC4DLY3zMzLbQrGoaRnIAEexQYM0xGrNtsGEW5Goyy41aaWjVxDEourn29ohB2LctnEqxBsiNHQlnLFiw0Dsw1WvaXE08ZjgihSE5CyPEe129cBY4iytKCc8kRrhhruOTo31l2/iAlzegzNE0sxCDQFQgW3cwHuMwPtSMNh/Ghb3BRuohEtvYQOQX4dsjuCFMNK51xhnyE2GMGXYYIAOG7mMmttbxvrGEVkRgkaAZXtzSBWCgL2zpG25B5AU+6f0j0isAeSU9geZp3fFzPqoUMZlbFtEAOEQ+OMqMhqUvUGTtw2sLIuTqiqFkbWT3ZVuIYzlSXbLESe1djkBrC/awWSAxLOu0kuUdI0hSaRpCJhI2IY1y2Dk7BeBnIGr6d6TPOqmVPh4EZuwBK0kixFEXETHXtglXKuQXEcuq6eVrWnRY4e21y27l17ca5ZFkwFBUEdyVwqgl5CxGpb2KDjC9zLelez7YwFJZsNEkisSRmNwbhgdRgHtqQ2S7LqoS+mWyp1YCKTuQuiTJg7BS0DW7fiZJfPwqnJPkn8899XFwsLfqKxKXcOlmmzSHP/AKSkJOOGGUxrgKMjAGoFdpQKUpQK+JplQFmIUDyWIAH9JNY72+SFC8hwBgeCSSTgKqqCzMTwAASScDJqXbWTXRWW6j1QcxwNhsH/ANZKPBf7Dwv5sfaHysBvfdIGW2/UTJVp/s74wQn1Vfr8x+gGh13qiM8USNMEDPGOyz73DhCGgiCnBAAO8je2PwCrgtH76k9SeIoRI4djGBD/AAlxIPmhhbwirg9yXxGAQCHyU3PT3QBbK01w6mZlAcj2wwRoMrDCp4SJOeTyxyx+gAYW6IIozNJMbaRUUFoRHpBEmcQxiWN115GTrs5A8AKi6USTXciqWcCIL7nC7RHAO7qoCG6YHIXGsQIYgkha2OtMbt4ltXO+FcswOlsjcibtso2nxxGH4GS2PbzWDRWUCRqGOBpGmdpJm5Pk/Mx5ZmPA9zMQATQaMMhsYRETA2AexHFGYQqqMs0jPI4CDOWc48/VmAOr0HondkjupcnRpJI2IKtK8qshkIPKxrG5jjQkkKctz4xdGtxfGV3IeF21lIB0n0AXsRMwy1spzsRxLIZPCZVqnqXrvw6FU4bUsxC7dmNQcyFB8xJARF8szD6BiAn9c9QyF/h1RhmQxExsS0jEBkjDqPwsps8jcmNF+jOpGxYSjp1t25VuHSLuM82FKnbMx1UNvrs3bVQpPCjx7qyelPT3YUyNkFhhEY7GBCd2XbALO8hMkhPljjwoqd1e+e6mWOEjOC1vkkA4PblumHkxxh8R/R3YMMgK6hnsurMZ5ZnE+sSaSoollCO5jaOOKOJcOyodpDqxBkwG1Ugb3qLrLJCe13ELdzMhT+BVMhn1kGGYkBUU/OXUjKgkbgWKztf1u3Cn5sxx5JPlmJ5JPkkk+a53odqbq5eSXVhGy93VgyC4TUrApHJW3K58kNLIzYUoAofAuZlHTvimEki3E5mK4LRn4K7kSNlRF2cROoOEXJXOPcKrenevyzzTJIiIEER153RnXcxMckOVUoWK4AZyvOuTK9aXncntoIollkjnDASY7XcezvCgcZB1XUOcZ48c8Vfs+mw2kO5C7RxtvMVBkYZMsjMwGTs5ZyB5ZiaDB6h9T/DEBUDldGly2uqO/bTU4O0jSEKq/XnJHAbz11OE6fcu3hE2OPOFYMcfngVM6BbNcXLSyjGpWV1z8srp+DESPJht2yRkgvOWAGExh9cdDjdBbrJdGW9cxqvxMuqocvM/bL66JGG41IyUXHuFB2qNkAj6jNfVfMaYAH2AFfVApSlAqB65uFjs3kc4SOS2dzgnVUuYnY4AJOFBPA+lX60Ov9ONxazwKQpliljBPIUvGyAkD6DNBtXF0kal5GVFUZLMQAB+ZPAqeL6eR8RRduMNhpJsgsAfd24h7ufAZiv1OCMbSk6XcgrLPBDdTZyD3mWOLAXBjjdSEJbJ4yfauWY81l6/vdQzW7Q3UCkE94BGBEbB8KkE3ebYLjCgN7voaDLdRR2w7yp3ZGXmaQ7EnACqAoLEuSMJEmD4A+UH5eaaUHdzbwO2NpCFuHDHARAuOyDkAE5k/JWIK6nSbmyt1SSeYrLjtiS8Rrd21VdhFFMqBE9w4jUKM485rOnTjNMzfFKVYhk7ZVpURlw6Rvj8ONkWI5Ubg7kN7gVDy1vFUCK2jkRie4V1zI41DBp3fPZLspT8TLkA4AIOv3c2CqO7e6zO59kCKpj3ICAIhAMrlQo2kJCgZHbXNZOv3LWcObS32LMS3bjZyCRkv24xtIxxx4BIAZlHuGpY+lXkO87Oob5xsDNOBnCzyphQhzzHEoX2jJYZFB7Pey3LNHGisBkMm/4UZKMGS5kTO7nb+DjzrgFjhlrZ1jtQux784D651QIPw1YL4SCIDT9n8tj7p916oUFrWzRldMosSprM+EbmJZQEjQNjEknsJDABj52I+lRxLvfGL3OxjhXZlZtSRlWJa7uCq+SCfaNFHJYMiST3bBoz24sAbsMqcPtvDE6jLH2lZJNlBTKqQSX+h1aC1zHEDgPiSR9zvISAUV2Ba5nIBUBNiCgU44Fas1zLdSGPBCjbMSFtUOpKi5uEOpJJGYkycMCSQa25BHbNs5a4u3U+4gAhB58DSCFfuf7Xc+4MTdJ7mZr7SONVwVcruyglh35UwmoLE6KMZAJLfR1C+leQQQJjRjlQwA1XAjaVlP4cRYN7Rl3CAYC74wQW0125k7p7WcpKumqgHI+HjZCGzqmZZNvlbthQwasqdTSJUSziyjuwGvMk5XTd0yy7ArsDK7jlQffldgjJZmLqNvGzIxT4IHRQiKe11U6qg+VQDxkk4xkk81+hV+dWtgY+pxR6KHAtZpBGGYBcdSQs7tkuQXjUs2CxI4HgfotArVv+oLEoLZZmOqIvLyNjIVR98Akk4AAJJABIx9S6oI8Io7kr/JGDgt/7TH9RB9WPjwMkhTj6d0sqxlmcyzEY2IAWNTglIlA9q5GcnLHA2J1AAfNnYOzie513AIjjU5SAEYJzgbSEcFsDA9o/WLzOrdU+ITtxbFJdkULw10uPeUkzmGIcAyYJIJ05MbN51PqfxGqIpeJ8hEBwbwjz7v1LZf1m/X4A2DAS2Ol9L7WXch5WA3fGAAPCIv6ka54H7TliSQx9M6Wluhdym+o3f5URVGQiDxHEo8D+knJJJgdU6hJdSxxRJlWwyo2MKmeLqdDzpwe3GR72GWxr7c/UesfEypDEkcits8YcnEuhAMxAIzboSMZB7ja6gABz0HTemiFTyXdjtJI3zSN9z9h9ABwBwKD5t7VLaE6h2wC7EAvJI2Msxxy7n/wHjFc5Z3Ml7cSoSRGoMc5Q+2LkE2qP+vKf+VdeEwEXDe8fd7Jcz3KIn4ZHJGw/1WM+0yNrlWuJFLKg5VASx28HovwraH9WOONfrngfcnySSfzJJ+pNBi6heLawgRoCQAkMS4Xcge1FHgAAcnwqgk4AJEL050wzytcyF2XdiuwGlxINVFwignWNVXSIZ8bOcl9jh+Be8upFk2CGNFmZHYLGm4kW1Twe5Jw0xwMLomOQw6XqfURCqqq7SSHSJM4DMFZ+W8KoVWYn7DjJIUhO9TdZCK0YwQAvdClhIQ51SKLUr+LIfavvBGc4Pg7Pp7pjxq0k5JmlwzgkERDHtgRgBlEHGfLEsx5biR6YsBcObllYxBt4e8vvml10e7PjgpiOPKrhF4AVgKs+oOpdqM86e1meRg2kMajLuzKQRxwoByWIxwGICV1u9aaREtmy2zpEys2ofVkmlcKvuWJCyghipldVOGAK07qRbK0CxIXKBI4kLe6WRiEQM5zyzkZY/csfrWt6U6YUXvOnbLpGkcWQRbwRjEcYIHJI97ZJwW1GQoJm9WmN3MEi/wCdjhPjGGEN1cc+DGrNEmMFjI+PadwE3pcO09lMspkj+JkRWVjpcSfB3jXFxqDg5lyi/QLHhfYVzc9Y9R4EIGwAWWUfyxuEhgH5yzFVPB9quOCymtL1/e/CL01k9qpewpgAH2G3uEZQD9SpKj68isnQLKSa6aS4C7IVklVSSqzMmIogSAT2oGyQfLzl8L7MB0XRendiFVY7OctK/wBZJGO0j/llicAcAYAwAAJ3RZ/iLqe4AykRa2hbnDasDcMMjx3VCZHB7P5A1tep7tkgKxNrNMRFD9SHfPuABydVDSHHgIx8A1t9K6alvDHDENUjVUUfkBjn7n6knkmg26UpQKUpQKUpQKUpQeYrUfo8JLMYYtnDKzaDZgwwwLYycjjzWH1H3vhpPht+77ddO3t865x3vZ8ufP7OcVyzXfWERikSuSo0WUQs6sI4vmaOWJCGcyZ4GoXIzwpDpD6VgChUEsSgk4gmliBJCglu267cKPPj9tY/+A515jvrjj5VmSGSPH2bWNJWwPr3M+CSec6PRz1Q3G9x8KICsilApDqys2jIwZtlYEZ2wcIPapJFanT7vqdzGkg7UAJRHV4mR9e46zyKsoJVgixtHsCDs2ynjAVIbK8iZinwDlzl3Ebwlj45VS+39Jb6+OOcfWoHnR0uLJ5Iwfb2JwJG5IzktFoMeff/AG1JHROqBIyLgFxHEH/EHucSzGUgNEyZMboASpAKjjCitz07Y9UWRTezwsgKlu1phvbKCFHaDKuTF5YnKMQQDrQVLPqscQji+HuINvlQQOyplyvukgDxJk5Y5fgHJxmoXSbSzkkbe/hukDmVIy68Ekn8Vg2ZgGZiob2ruePl17bFYbqxjlAEqJIAcgOoYA+M4agkdetZ5nt/hzEYgSzlydcjBjfC8y6nnXKgnGSMCsd1bixt5J4oxNNhAzMddsuFyzAHtxIG2IAwqIftVJPT1usglWGNXAwGUYIGuvGPHt4rX/R3VcQ3N5Fkgk93vE4BwP8AWhKFHP6oGeM0HF9UcyXkVz2p4DKLLAld1lKp1K1TDx7FY1xK3tHnJLDOMdvf9YIcQwIZJmGf+bhH0aVh8oP0A9zYOOASIPXfRd1P7lvlDIqiNmt1LApNHcIzkMEJ7kKZxGBjPtqpYW9xbw6rDBI5dixErLtkDLs7oSzk5zxjAGPGAG/YdOSBWdiC5BaWV8BmxyST+qo+g8KBXL+oepNc9uNEZxIdoLcMU+IC/wDL3LDmO1UkNjy51BB20q5PdGaKWG6tLhI2ikEhBR1YFcMqdpzKxIJx+GCfsDxU7o1/YWuxLtE8muz3aSQvLqMAL3kQaLn5YwEXbgDPIWukdGEOzuVeaTUyyAag4UKFRcnSNQAAoP0ySWJYyup9S+IwiKXifIRAcG8I85b9S2X9Zv1+ANlYCXN6hK3ts0VtcRkyAcRyhWkQe4orjbXYDBOrcbDHORm9O9AaHaa4cS3MgUOwGscaj5YYU/UjU5/NiSSfAAZ+idCW33c4aaU7Syc84+VFyTrEgOFXwB9ySTLvupG4lRYDt+tEvhWKn+MyHOWhVsBBj3sMjKhXH36v6m6GOFYe8suQyBmV5TwFjXwpXY7SZbiNXyrLnFTpHRVhLyHVppdTLIBjbUaqqj9WNRwo/pJyxZiGXpPTVt4lQEsRy7tjaRz80jkeWJ5P/gK5bqvUXubiJbfUsCxtwzewqFAe9df10QtpGpHuc7jK4Yb/AKr6zGFaF2bQlUkVFJknaQZS2iIOd2HLYBKoc5XIYU+h9LaJS8xR7iTHcdRgYBYpEg+kaBtR9+WPuZiQyWttDZW+B7IolZmLHP1Lu7HySSWYn6kmoEiPd3BiYAK0YM+U1eGB8lLcOAfxJGXaT3e1VAXBIes/Xeqdxljj7MhLMsCMXxNcIpYlsYUwxAbMfeNhgYdQptdG6WLeIRgsx5Z3YktI7HZ3Yn7k/sGAOABQZ7q5WKMuxAVR9SAPsBliAMngZI81ydhYG5uT3s5Qxy3GjewShQYbQMpy0cY/FdTwzujcBilfXW+rGWZVi1dlcpaoWwJZwv4k+eQ0UCM3njdWXlwldF0ywS1gC54UFpJHwC7fNJLIRgbMcsx+5NBreo+o6II0YI8mRuTgQxgZlnY/qhEzgnjdowSNs1rekenEJ3ioQOkaQJjBit0H4SsCOHOSzAcAkAfLky5Lf4y5aNiCsyxySAbApaKSYYznDBppd2YYxorIQDhj1t5drDGzuQqqM8lVH5DLEKMngZIHNBzHre6kZ4Y4lUiKe0ldmOBs1ykcUYOjY2YkkgqQAPmBKnoOidO7EKox2c5aR/5cjHaRvyyxOAOAMAYAAHF9UgeSaNnk2FvdWpfT2qbia7iGranVuzb6xjIz7wx5INdh6h6r8Pbs4wXOqRrgnaSRgka4HJ9zDP5Z8eaDQ6fJ8TfSyg5itQ1umMFWmYq07ffKYSPyMHuj710VaPROlLbQRwp4RcZPlmPLOT9WZiWJ+pYmt6gUpSgUpSgUpSgUpSgUpSgUpSgUpSgUpSgUpSgUpSgV5ivaUGlL0WBixaGIlgwY6LsQwKtlsZ5BI/bWoPSduF1jR4QTk9iWSHY4x7jE6lv21YpQR5OhSZ/DvLuNQFAT8FwNQBy80LyNnGSWcnJPIr57F8viW0l/Jonix+0SPn+wVapQQZIrjuRyNaWssgXBkEpUplmBCBoyca4zyM5IrJP1dikiy215EmrDcKkhOSEGiW7ySE+7PycAEnGKtUoOK9OGzstma4MYb2QpcRvb9mNFUFI45grYJ9zEDDMc4GMV0HUbwTQyR21xEszowjZXUlWKnDADPjz4NVMVPn9O2zghreA58/hrk8584z5oJXpD09JAN7nt9wIIIghysdvGT21PCqZD5cqqgkKABrXx6/upVhjVIXljdx3gjlGZV9ywqygkGR9V5wpGyZDOtb/6IWw/g1khH1EE00IP5kROoY/05r4k6BOP4G+uVwRqsiQyoACPaxMYlca8ZMm31JJoNroHT2jjLS470rdyXByFYgBY1PAKogVAQBnXYjLHML1b1VDMsUnKw9uUR5K/EXLM3wsOfD8xtIVGSSqHwpDVOx1BTxLZygj9aKSIg/0rI+R+weK1p4pTKs8vToZHj+V45keVeCPZ3UjX6ny4wCcZ8ENPr9sLLpyEjZlubSWUjgySPfRPK/2Gzsx+wzgYAAqhJbfEX6luY7Ncgc4+IlX5jg4JSFuARx38/Y1H9ddQknsniWzvBMXgeOPthxIY545MGSB3jjB1wS7KQOcGuk9NdH+GgCudpXLSzPge+WQ7yNwBxk6qPoqqPpQVaUpQKUpQKUpQKUpQKUpQKUpQKUpQKUpQKUpQKUpQKUpQKUpQKUpQKUpQKUpQKUpQKUpQKUpQeYr2lKBSlKBSlKBSlKD/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10" name="Content Placeholder 9"/>
          <p:cNvSpPr>
            <a:spLocks noGrp="1"/>
          </p:cNvSpPr>
          <p:nvPr>
            <p:ph idx="1"/>
          </p:nvPr>
        </p:nvSpPr>
        <p:spPr>
          <a:xfrm>
            <a:off x="539552" y="1916832"/>
            <a:ext cx="8229600" cy="4525963"/>
          </a:xfrm>
        </p:spPr>
        <p:txBody>
          <a:bodyPr>
            <a:normAutofit fontScale="85000" lnSpcReduction="10000"/>
          </a:bodyPr>
          <a:lstStyle/>
          <a:p>
            <a:r>
              <a:rPr lang="en-CA" dirty="0" smtClean="0"/>
              <a:t>Animal is placed in a shuttle box. </a:t>
            </a:r>
          </a:p>
          <a:p>
            <a:r>
              <a:rPr lang="en-CA" dirty="0" smtClean="0"/>
              <a:t>Separated into two sides, with a doorway.</a:t>
            </a:r>
          </a:p>
          <a:p>
            <a:r>
              <a:rPr lang="en-CA" dirty="0" smtClean="0"/>
              <a:t>Experimenter applies a shock to the floor on one side. </a:t>
            </a:r>
          </a:p>
          <a:p>
            <a:r>
              <a:rPr lang="en-CA" dirty="0" smtClean="0"/>
              <a:t>Animal has to learn to go through the door way to escape the shock.</a:t>
            </a:r>
          </a:p>
          <a:p>
            <a:r>
              <a:rPr lang="en-CA" dirty="0" smtClean="0"/>
              <a:t>If the experiment gives a “warning signal” that lets the animal know that the floor is about to be shocked. </a:t>
            </a:r>
          </a:p>
          <a:p>
            <a:r>
              <a:rPr lang="en-CA" dirty="0" smtClean="0"/>
              <a:t>The animal can move to the other side to AVOID feeling the shock.</a:t>
            </a:r>
          </a:p>
          <a:p>
            <a:pPr>
              <a:buNone/>
            </a:pPr>
            <a:endParaRPr lang="en-CA" dirty="0"/>
          </a:p>
        </p:txBody>
      </p:sp>
    </p:spTree>
    <p:extLst>
      <p:ext uri="{BB962C8B-B14F-4D97-AF65-F5344CB8AC3E}">
        <p14:creationId xmlns:p14="http://schemas.microsoft.com/office/powerpoint/2010/main" xmlns="" val="906944825"/>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Two-Factor Theory of Avoidance Learning</a:t>
            </a:r>
            <a:endParaRPr lang="en-CA" dirty="0"/>
          </a:p>
        </p:txBody>
      </p:sp>
      <p:sp>
        <p:nvSpPr>
          <p:cNvPr id="3" name="Content Placeholder 2"/>
          <p:cNvSpPr>
            <a:spLocks noGrp="1"/>
          </p:cNvSpPr>
          <p:nvPr>
            <p:ph idx="1"/>
          </p:nvPr>
        </p:nvSpPr>
        <p:spPr/>
        <p:txBody>
          <a:bodyPr/>
          <a:lstStyle/>
          <a:p>
            <a:r>
              <a:rPr lang="en-CA" dirty="0" smtClean="0"/>
              <a:t>Both Classical and Operant conditioning are involved in avoidance learning. </a:t>
            </a:r>
          </a:p>
          <a:p>
            <a:r>
              <a:rPr lang="en-CA" dirty="0" smtClean="0"/>
              <a:t>Warning light becomes classically conditioned to elicit fear of the shock. </a:t>
            </a:r>
          </a:p>
          <a:p>
            <a:r>
              <a:rPr lang="en-CA" dirty="0" smtClean="0"/>
              <a:t>Then the operant conditioning of moving to the other side kicks in to allow for avoidance to occur.</a:t>
            </a:r>
            <a:endParaRPr lang="en-CA" dirty="0"/>
          </a:p>
        </p:txBody>
      </p:sp>
    </p:spTree>
    <p:extLst>
      <p:ext uri="{BB962C8B-B14F-4D97-AF65-F5344CB8AC3E}">
        <p14:creationId xmlns:p14="http://schemas.microsoft.com/office/powerpoint/2010/main" xmlns="" val="297968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a:t>Two-Factor Theory of Avoidance Learning</a:t>
            </a:r>
          </a:p>
        </p:txBody>
      </p:sp>
      <p:sp>
        <p:nvSpPr>
          <p:cNvPr id="3" name="Content Placeholder 2"/>
          <p:cNvSpPr>
            <a:spLocks noGrp="1"/>
          </p:cNvSpPr>
          <p:nvPr>
            <p:ph idx="1"/>
          </p:nvPr>
        </p:nvSpPr>
        <p:spPr/>
        <p:txBody>
          <a:bodyPr/>
          <a:lstStyle/>
          <a:p>
            <a:r>
              <a:rPr lang="en-CA" dirty="0" smtClean="0"/>
              <a:t>Good at explaining how we learn some avoidance behaviours.</a:t>
            </a:r>
          </a:p>
          <a:p>
            <a:r>
              <a:rPr lang="en-CA" dirty="0" smtClean="0"/>
              <a:t>Has trouble explaining why we fear and develop phobic avoidance to some stimuli (ex. Snakes) vs. others (ex. Squirrels).</a:t>
            </a:r>
          </a:p>
          <a:p>
            <a:endParaRPr lang="en-CA" dirty="0"/>
          </a:p>
        </p:txBody>
      </p:sp>
      <p:sp>
        <p:nvSpPr>
          <p:cNvPr id="4" name="AutoShape 2" descr="data:image/jpeg;base64,/9j/4AAQSkZJRgABAQAAAQABAAD/2wCEAAkGBhMSERUUERMWFRUVGBgYGRgVGBgdGBcTGxcWFxcYGBoYGyceFxkkGhwYHzAgIycpLi0sFx8xNTAqNSYrLCkBCQoKDgwOFw8PGiwkHSQsLCwsLCksLCwsLCwsLCwsLCwsKSwsLCksLCwsLCkpLCwsKSwsLCwsLCksKSwsLCksLP/AABEIAMABBwMBIgACEQEDEQH/xAAcAAEAAgMBAQEAAAAAAAAAAAAABAUDBgcCAQj/xABCEAABAwIEAwUFBQYFAwUAAAABAAIRAyEEEjFBBVFhBiJxgZEHEzKh8EJSscHRI2JyguHxFDOSorJDU9IVFhdzwv/EABkBAQADAQEAAAAAAAAAAAAAAAABAgMEBf/EACIRAQEAAgICAgMBAQAAAAAAAAABAhEDIRIxQVETMmFxIv/aAAwDAQACEQMRAD8A7iiIgIiICIiAiIgIiICIiAqfGdr8HSzZ8RTlmoaczp0jKyST0HI8lpnb7tLVqOqUKTiynTcGvAs6qTM3/wC2D3YFyei59hKAJcXl0kggEm4BN78uartOnasH2/wNRwa2tlJ0zsqMHq9oA81sLXA3FwvzzSEuNSYeGkawCy5IM23Jnf0iXS4lXY0Np1qlMAlzQx5a3KdWgNdFjv0KbNO+IuKYbtbiRZ1epER8Z9ZGh/FWWC7e4tgzGpnNpY9rY12IE9NdwU2adZRUHAO2NHEgAn3dSCS1xtbXK7Q/isWN9omApa4gOtINNr3tI6PY0sJ6Sp3DTZEWpu9qPDxE1nQRM+6qkfJvkpuC7eYGq3M3EsAmDnlkHbNnAyzBiddk8p9mqv0XllQESCCOYXpSgREQEREBERAREQEREBERAREQEREBERAREQEREHO+2XDQzEZ4Pe7zTyP2r6zmJOv2gtZ4dwGniKjmN7rwM8Pe8FzZhxbEyASJ/iC7Ji8Eyq3LUaHCZgjQ8xyK07tJwB1J4r0IDmmW8piC09CLEciVhnLO2+FlmtdtJ45wcYSoGPbOZuYFjgQRMfb3tyUN7KZAElsTqJ1jlH0VsXbGqzFYVuIZ3KuHdlfTd8QD8uamRzBLHh27SSNVpBxpjKdZtEzPgqbrSYyrCtg3a5gfGR+qUcES4B0gGAf7rHw6q4VmjMIcQ3LrObunxgwrLFPDHxa03+vq6i5VaYYsGKqkDK0RB+0bwJiDtcnTpuqKq8yXAlw+EiobazqTfnIUnF48ucQ3UfhyUZ7LgQSL2VZyIy44wEjS2XkZBB/dMf06Be6BY2ZktdrFi0iYI5kT8/XCKc6CALiec6a3uF9BI1i8Tp6dDrpC1l2xuOk/hnF62FrkYes5kyAWwQZHckEFpBtqDErpfY/2nioRRxsNqaCqIDHGYAcPsk89PBcpoVGywVBNOd4BaJt3tQBuJjVZ89J4d72lcFsimcuZsw+QZBIMcpnaFbdnpXW36SRcu9nvtDcajcLi3tLXCKFWIBMgNpmd9AJuIgySuorWXalgiIpQIiICIiAiIgIiICIiAiIgIiICIiAiIgLxVpBwIIkFe0Qaf244fSbSo/sA/vin7yJdTplrj8WobIGsjbUhcownAy573m1NpMeI/Iaf2XXe3WPJp/4elLqtT7LRJI2HS9/LktMxOIbQpMoQx7qY703ZnkuIj7ZDiSZtOx25eSyV1cUuldwXh7abTXqiAAXUgbFx0DgDtGh3mRpKpMZicznHnoOUxKk8X4y57pe7M49PwAUAQ4SPmR/dcuWdz9enTJMf9eKTbmbkmYH58l7q2Ftdzt5c18ZyHoFlA3dEDb9VO0aRqFDL4AanWT9fNQMXXAg9T5mSPSVaYi4tp1nXnG/n81r3Edm8tJ+rlb8d3WGcZKXEoM7/AKRAPS2imUsVLgSA7UDNe5s3MQecDvc+i1j3hBOylYXFXv5+G8Losc+10+o3KRkZJ2cCZtFg4mHDlv5Lqfsm7fOrH/B4k99oJovJvUAkmmZ1c1txeS0H7pJ5HSrEttqLgjWOm45gdCvXv6gLajXuY9hs4EiHagt5Ks6qdbfqpFqPs37bN4hhgHuBxNEBtYARJ2qNH3XRNtDI2W3LWXbMREUgiIgIiICIiAiIgIiICIiAiIgIiICIiDQO2ZxQqOZTo1C1326bC7M2PhJbJHKD+a59xdr2TTcDTeLQ6zgcocBEWJBBGaPyX6AXGfabSjH1C+kQ1zaLg9s96LAknul1niOTRPNc3Jwy3db48t1poNTUusZAdHelsGT5fDefwUnDYwAkEgz5chHXdYuIEz3vjgi0QYJ5W0Gvgql2ILXWnS99wpuEpM9Ntc8kd0ADr/TVG0RMm567eCreGY8utYeX9Vmruec7WDvAAtdUux09ByiPRceeOq68LuJNYzp67f1VNj8Gdd+au2PkbE2mNJi/kvNbCTqfT6lRhnozw202rhzrGoWGmyCPFbW/AAEAi3gTH6DW6r8Tw0tEgEwT17s7rtx5ZXJlx6Q8MYnXS45aX+tpWZjbfunXxFweh/IlfQwhxzC8EidxGh5gtlfWNEHWLW1g3jfTUee6tVF52A7QHBcQp1IIZUIo1Rb4HEAO8Wvh08s3NfpFflaoP2YlrSHSJI1FxlI5x8l+h/Z/x12LwFKq8Q8Sx38THFk9JADvNThUZRsSIi1UEREBERAREQEREBERAREQEREBERAREQFyT2rOLcc1zgTTFCnIzQD+1qAxvNwell1tcw9sWHcKmHqhstyVGmfhkOpua0+IzGB9w8lTP0tj7ct4k3L+8CSGnzAg8tNNpVE5mhvmM2tbU/gtkxFMSQRZzjBnQw2Pm6DPLwVS7CaWuZIvt9A+qjGrVi4YXAi5G/r4rZqAaRP4qkwWFv1KtsOweJ6rj57LXXw9J2edL/XPRZQydVipv2g/Xj9WKzNbz+S5HS+ZRNlGxmHdlsBIIIvuZi+xlTZ2A/T68F8qN7p3mx6ciPA3WuFY5xrTqbmvgXnMW794Sba96AsNEtIJI0AkAxIJiRaxBy9LmyssRhHhzw1wAcJ1Ai4IttaRKgsqFrXSwZmgAkj7BtcaHTXXrZdkvTks7eQ3ujKe8CRsCR3SANnXJt10sum+xLGuFXE0nQA5rHhsQczSWvd1kFgP8IXMoaWDUZutmubMbTEHn+C3X2Z4kU+J0g58moxzP5smb0OUG3IKd6sRrcruSIi6WIiIgIiICIiAiIgIiICIiAiIgIipuL9sMJhiW1azQ8asbLnjxa2SPOEFyi0bFe1eiJ91Re6D9tzWAjUkRmPkQFQ472oYp3+W2nTHQFxB3gkjSw+HVV8onVdXWp+0zAMq4F5cW56M1aYJAlwY9pFzeWOeI5kLmvEO12Nqg5sVUg7MOS1tPdxI8dSYWm8TZmdmd3na5nXO++vzuVG9pk0mmpzHcLg4dAQb23iP9KxOaG2db4h4HT0sfIlY6NQua52UQAAYIEOgAGJnn0n0WRgBu6W94EEtsQbnWJGmk6lZrvuGOWGlvevG0DM6QeYsL9VZNb6+SrGvyxmzBxLg0xpNrg/EMxN9pkKww0hozfEdtwLi/oVy88126uDLfSU0n+6yNHM29B581hb4nyhZGOG2vqfrwXI6meeQ/T68F6A81jk9B46+g/OF6aRFz66en9VaK1X4yie93hGUi4M94jXnZsA7KtZ71tNzQCLjrLeQ5i2ivMQzNo7blY8wRuP1VFicIQxveBPegX0zE2nfVdWGe+q5M8Ndx4e9numHKLuIcGmDIAhzdhaZHh4i14LxAYXFUK4NqT2AmCQ5hAzwBNxTefQRKraz3BzPeCKbskgiBoA4/wAViZ1usmcy7MzKaRF2EgAizLEHYWPJa63OmV6r9OIqrstjTWweHqOOZzqbC47l0QZ6zKtV1S7m2AiIpBERAREQEREBERARFixOKbTaXvcGtbckoMpK1fjnb6jQltMe+ePumGA7S+DP8s9YWmdte3VWsTTozTpacnPPNxH2do9Z202njZ1/D+YfXMqlv0tJ9tm4121xWIEGoWN+7SlgOm85jqLTBWoxlEBtgNtLX2FpcQNI1U11Sb9No8fyUavV3FzaBuelr6lVlWsfaGIykAknb+K8E+DjyOyzVK2n5bazl5eHieqon8RDDl1Miw1MQ0GBJ1zOusj8WSIMj+IxuB8LO8TA6SpsQm18Xax9NfIaqpxuNA1tF72/I6eG6+1GOI1O+wYOWkyfX8FX46iWt1A0mBFuu/4pLDRR4jlfvBsRpbleSdtlZDEyDJOQNsJFnDKwdBrrFwqDBgTePx+e6t6QtA+fnY3uFXOza2Muk33oBzOkgOa4EEWzSb63sLWupGBrZQM5vMMNiILQfIEHQ8lVvp66juwBzt3YJHT1HVeqVXV0Ety3aHAOloAkbxBJmOYVcsfKaTjl43bY2G1wJ9V7947kY9B84CgYLFhwDhMG35Qev14SH+LR/q/DKvNyx1dV6Mylm4khx+8B4X+Zt+K9seAbCTtNz5cvJQW1G7kn/aPlJ+YXuniCfhAjpYebkKnvBOoH4+qqOI4UOgNOU3jlrv8A0VhTfP2p8LD9T8lExMb2GxFpV8bq7Z5Tc0rabnCtmb32n4wBMCe8Q3UgEyCN4WXDuqt94Kl4a4S4E5r6Ai7gdYnZRxlY8vuMoJIt3mmxAPnOhSjiGtpgNqvaC46gH4QJBI0nMDYfZXbj3HHeq7r7J8canDWAiPdvezoROcQNhDo8luK5n7FK593iGOqMcQ5hyttFiXOiBrLZXTFvh+rHL2IiK6BERAREQERCUBFQ8S7c4KhIfXa4j7NOXmeuQHL5wtaxXtqwrHEChWI0BPuxPgM/4xoVG06dArVQ1pc4gNaCSToABJJ8ly3tR2mdiHEg5abZyNuLffdP2yPTTnP3intF/wAdh8tOm6kwuuS4EvY3aG/vQTBI7pFwb6vXxEwBv+pg7c/kNVTK/EWkYcWZ/E+Ag7/UKqxFEg/p5enL1U9uNDrSPUfqZ8UrMkQN9OU6X8JJVZbFlfTxJIjfpOpBFhvNz4LHWaXTzkyM0CMx+J2p0FhChtrBtR+Z0NbJJjRroAm2bM7UjfugKDj+MPqd2i3IzY7nyGnhPiou99JmtdvDmy/K2IkfD3RYESctzN7kqw/9WpUxBc0GL+XQbdFRt4e42JPhtPyBH9l7dw8N1A05D9NFNm/knSbiO0tPRjXO8BAHrH4KmxeLqVTplHLWx6LK8XiPropeEwk/W+55C1pUyY49o3ll0q24aoIub/U9QsppVDq93kf0V6zAcyOdrfQ+rL5UwQ/vJhV84nxqDgK1slQki8GelhM6CBfaAp1SiSRbQEyLHNAkaxcX8yoWJpsG/TTaNBbnyWPCcQyw112jQixbyi2gMfUKffatmlzhKpm0ZQZtIHxCQRsbhW4qNygkX/iIWvXlt7XuNZjUEWMnL6qzwXEwdbTbXeTvzEyOYcseTj33G3Hya6rO7EMGjG+JJd/yMfJfHPcdZ6TYeX9F4xT3A7+v9VEdW+8fzP5Ll8K6ZlFg2uG7z1Og8vzKnMqlwuYnffyB/Na6MdBhuvqf6Lw7iwYZc6/JpufE6DykqZhUXKJ/EnZJOmveDT5zYgDz8lU0+KZcsc5dlaMrmndzDEm3xADksjO0jDGewmLbi/qFIocOoVXB3wZnRLYB0MyCLFdXHPGdubO+XpbezTj1Whjh7uSagLcomHEQ7JBEixFhzFyv0mCvzq7iDMDSZUoOAr939pAkTDiBpAJDp1tOui6X2K9pgxADMTZwt7yCATcd4aDQ3FvBbYZb7ZZ46dAREWrMREQFUdoe09HBszVXd4/CxvxO8th1Nl77ScebhKDqrrnRrfvOP5AST0C4lxzib6+Z9R+Z7jc9OnIXgBVt0mTaw437YcXUdFGKLdgyC4i+r3iDodAFruL4xXrg+9qPqDUZ3Pe0nQEB3dF55aclWcN4BiMRV/Y0nvg3LWucBEakAx5rd8F7K8a/4qeTTvPewf8AHM6YgXus8r9NJNNMq1THxXPODMju2sQJEDeYVRxFhifD09bjXXxXZsL7GXSDUrUxzLWucZ6FxCn/APwjhHGatbEP/dDqbW/Jmb5qJMi2OccIIbhaNvsMP8xGZ08zmcT5lRcbjB0JtppJDTJ5n6vqt47ZdlGYMMZQBFMNGXM5xiJmXGSRMW6jkua42sXO1n8Br6+Smd0vp5ouJcDMX1BvE7eauqJIhr75gftNLibiIB+p6qrwjQBJkD729xsPHdWtMRYdwmJawkvc8EfEQYAcDbTz3mqxR8d4VVe8PYwua4zF82beQ4DbSCTB6rDhKDWjviOea0DrOi2X/DN+7kmCIaTUzRBnMYuZP2ZjTQL2c7CHtOQzYk1A9roEkhr9L6C0eCplLZpfG6UNGm0juDN/Df8AAKLjcBiHmGUalvvNLR6vgFbTi+1uLbI96X//AGCQRf4Q2XH1WDDdvKjQM+HZUvctzsy9CCHGfRMePXacs99NRo9ncWXf5Dz/AKY9SY+a2HCdlMWRamG/xOH/AOQVtmA7f4YnK/C1s3Km6m7rIzFuYeCvcJ284fElldo5+6zeX7NziPRWym1cctNHZ2FxRHxsb/K535hZh7N67h3q3+lkfi4rotPtzwywdWLC6ID6NYE/7FYDtPw3fGUG/wAbgw/74VZjE3KuSu9kRd8VaofJv6I32Pj/ALtT0Z/4rr1Pj3D3GGY3CknYV6RP/JZf8Xhz8NeifCoz/wAlftRyRvstcP8AqvI5OayJG9gIUDG+y/EtBNGo15nR4Lbbd5u+uy7PUrUv+7T/ANbP1UWtiqQ1qUwBr3228bqO0vz/AIniNWhUNDFNLS3nqAdCDMPb1H9FjxFSwIuDobwV3DG8RwTw5tWthnANOYPqUjDCDMgmzSJVBWw/CC0tacGA+37J1MOcbgZfdnNNzpzSyX4TLY49XquIgacgICg1Q4ro3FezWAk+7xLmnWC19QAdYaCD0JJVHU7Mi2R5dm+H9m9k76VA2ymaiLutMdSdPX5qbgK7mXmFf1uz2UWn4st2uubzADSSLalSqHZoftAWyQA0CTGc5SXGPiaJIsf6L/0TpSURWxlVraYMNOpkAGNTzdyC6fwLgnuKYBOY9BbWBFhMz81gwjG07MaGgObo0wRGUXgAkX9eqm+9t3iTpMzqY+6O8eg5XTWje26die1EOGGqGQf8t1rcmmNBy5THJb0uGV6jgZJMiNDcanNYnvEgEcoK652W4ycTh2vdGcEtfH3hvG0iD5q2N+FbFuiIrqtE9reAe7DMqskik45gDo1wHejeC0D+YrjtHEuDt4PjykW0P9l+mq1JrmlrgHNcCCCJBBsQRuFzTtL7JyCamCMiZNFxi0yQ1x5mNdhrsq2JlWPYzt7SNNtGsxlHKAAaYAp9A5rSfd23Pd10W9seCJBBB0I0K4XSwxY406jHMeLFrjlIMgteJESBYHQgq44Tx+vhS1rHEA1DZ5Ba4ujRrG2n+UydY0pM/ha4uvLE/EtH9FqmC9odF4Arg0CZu4jJbUk6t5mRAG62HA16dVuam9j282OBHPUK1y+ka+1T2u4ccTQIa05md4fvD7TfPXxAXBcVw/K/ugRManQ7/MW6r9PBq5r2/wDZ+S52JwrZm9SmBedc7ANd5b1tyVfGztaWenN8I2AHGBAAc90zlNh7vLIkX13I0Uo4eAXXa0RLnjMajSQQQ4R3SY3GovssuArRrBsRe+uoH1sFaNwwcQQ4hwEtaDladwHAbSTcc1h+WS6rX8V1uKyjRIAywGz3HE6yRNzMHSQ0CN+axPcACANBBBiddgIjy+UqbVwfPNUdAJAMjNpbu5gP5t4UXETlg6NtLTIj7paDI3v5GQtZlKzssUmJeJylxAJtGoI0iRmUWpSn4oDhqHScwvEAggaLNingktf8gCQZ8J9PIrEwHo1wEhxLm5hziD5rWKVlotbkkEkA2LJmZJNmu5xsVPdSiZIYYAJIDg5upDiREnu3LhrtvDo1Q5xvJBgyWEOA2EiTYmNOuimUifsCQNgIMwJgzb0A9VWxL6G5bZob3v2UtDxJNgZkXi8z0RrDGUOc0C5bJOIjuhxb3xIPUAC1jqvlVtnf9RpJAsHEGxJOcTFxZx3HmrZQC6oRUJgtcAyWkeYFSLCDER4KmkvDKMiRGQmM+Sr7wggm74v45soNui+twoy5mnLTMw5rXF7tYkPDvPQCbSj3yQ5zXVHukjKMj7Wl2W52Nht8Sx+7FRxe4B52Y4sY919AQSTB2IG9kFTjcICJNNgB0De6XGdXZmguHUCFVOwokS1k8oAjxDfzutgxVHvGo8XOjCGtOkC24HONlWuYR3ie8b3JuDobK8RX2hgoItL+d4B0tAifER0VthKEWAJc4xJkXNoByQPMRf0rqQIvaTp3TEaTJcFYULCIMunQC43m6mw2nNoM0+Gm25MFuYzEgsIB2Akb7XUpkQ5wF9jDS1rZjKCJJItY6arBSdaBvuIaY6Rc3Hy3WbJMWBj72o8yYCpcUypLGxlaBIiYsOg0Imw1I3KFkk3s43jdugBDhOlrQvjXiTuTsRsLAz6CTzX01wIBtsA6DP8ADEk3j1SdJR8XUANjvuWhwAibuh5/lBOovZZ2Y51wHk3i4ki2gbYgwTJnZRsXTBJFgdXGGkD+YidT+Krq9eDJ8e98R+yLwCB0H6q8u1daXwxkwJAgSASTHcc4l+YTIO3WLQulezVpDaok5f2ZGsZi0zBOtsvoFyXhtHvg7QdfiMXN+s6XsV3Xsjw80sM0OEOd3iOmjR/pAVJ+0Wv6rpERbMhERBF4hwylXblrMa8dRcdQdWnqFrGP9nou7D1Swx8L+8PAHUXnUHXotxXhzoWeeMvtbHKz05FxnsviqUn3DjJHfo3k8zkBMbGQB4StJrY4sfnY4hzZyuBc1wBv/mBxIOtwQdbL9IisFD4jwLDYgft6NOp1c0Tad9dz6qsmvla5fxxXhvtYx9CAaja9MOv79neyQLMewtLo5kOPitz4T7cMK8huJo1aBJjMIqU5MRdsP0M3YFk4p7EsDUk0X1qBgCGvztmZmKgLtLQHALUeJ+xjGUZdQfSxDe+ct2VCPsgZpa5xEjUCd72vtVvHFOz2C4kHVsFWp+8Bh7qZBaXDaq0Xa/rY8wYC0rGcPr4V2WuwtvZwuxx/ddp5GCNwtedwmvhXg1qVag9uZucZmnu5Xdyow94fDLg6CDqtgw/bHGFoa91Kux5AcytTBgQJl7XN7uvxNcQTvAC5+TjmTfj5Li9NxHmDz5qJi4DSAxtzOmp5xGq84nieHgua2pQkTl/zafxFtoAqs7w2a8coUSnxelV7rXgu1iYd0OUwR6Lm8M8K6fLDOKbGtjXaJgCx5jldQjUB1lwmwLoi2sDXx+St8bTn60Kp69PmPT5Ltwy3HHljqs1N892Q8X7o0E9Y+oVhQaDAiZ0a2RB8Rz8lUUKfr+MbeKtsFWMWN+uhHLopyy0THZiKpYALtEzZ0jYd4kEF21tF9eWloIfkDnEgd7O4xqLwdhmJi22isKdQgZcrRaY5eG310Xuph5vaTAJgF0bXMxHRZfli/wCKqbEBty9sOju+8Ml7gdXDn+8TB5FYjT1dWEOcZEz3jJklrfs9RHSVsAwLdS1ubZ0Nn0iJXl2BbJI1jcSCbXcCe87qVE5YfiyUDi4gF4Dm7Bgv1AAAcBzlRKtOTJk7hpNwNhyWy1sOzWO9EAzeOTZFhMxyVXiKIkEAWmZAk2j1V8eSVW8disFOJJi/Pa2gM9FLw866TuNPSLLDWow7laRBPPbrMrPQbJubmwOsTaeq18op4plISTJAHMSL8idlKo03TOQEiIEmIuAdYO2qi4E2tA2PlYq1w4vF9AfyifEE+axy5NNcePbJSw3dHeBJPeBgg62lwN+o+azsw/IlgH3YFt5FwCb6L3t5j8UxFUBsc7Lly5bXRjxSe2B+EaASb9PsjUiw18VSvaIJaLmwjmTt+PkrSvUfV7tIEzadh+q2bs12Ku1zxJGk6DrHPquril1uufluO9YpPYXsnmqNq1hZsZWnczMu6TFui6kFB4bw8U2hT1tjPlhlRERaKiIiAiIgxvoArA7Bn7LlLRV8YndVzqFUaEFYXmuPsyrdFHinyUNXEViCHUswIIINwQbEEHULWeKdlqFS/wDhDTdrNI5f9sZeWy6IiXBPk4fxLsVVAPu3OI5VG9ObZ3votO4r2SxGYl1EE3MtI1JuYkXHMDkv1AWhYK3D6b/iY0+QVfCw8tvye7E1qNnOe3YCoJ35m8ea9t4vPxNHkfyP6r9MYzsfQf8AYA8gtb4h7JMM8k+6pk88glTr+Hk4dhsYHVGtaDmcYbpc687aK6ZhaoMlhvrEG++hXQqPsmZRfnp0wDzufSdPJZqnY5/3VXKSrTKxoQcbSCCOh05KS3EDmtqqdkn8isLuyT+RWGXDK2x5bPhroxgG4UerjwDrr+K2Y9kH8l4/9nu5Ks4J9rXmv01OtjfFV1euZsDz0W+HsW47Fem9g3HZa48cjLLktc2qucSLGw/OVko1iLwTC6dS9nJOyssL7NBu1aajPyrlOFxOUCzifA6qywdSo4kik8k6TEAev1K65hPZ5SbqArvC9mKLPsj0Wd4ttJy6ciwnAsVVjuhg8yti4d7OXOM1SXHrp6aLplLBMbo0LMArY8MiuXLa1zhvY+nT2CvaGEazQLOi2mOmWxERWQ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hMSERUUERMWFRUVGBgYGRgVGBgdGBcTGxcWFxcYGBoYGyceFxkkGhwYHzAgIycpLi0sFx8xNTAqNSYrLCkBCQoKDgwOFw8PGiwkHSQsLCwsLCksLCwsLCwsLCwsLCwsKSwsLCksLCwsLCkpLCwsKSwsLCwsLCksKSwsLCksLP/AABEIAMABBwMBIgACEQEDEQH/xAAcAAEAAgMBAQEAAAAAAAAAAAAABAUDBgcCAQj/xABCEAABAwIEAwUFBQYFAwUAAAABAAIRAyEEEjFBBVFhBiJxgZEHEzKh8EJSscHRI2JyguHxFDOSorJDU9IVFhdzwv/EABkBAQADAQEAAAAAAAAAAAAAAAABAgMEBf/EACIRAQEAAgICAgMBAQAAAAAAAAABAhEDIRIxQVETMmFxIv/aAAwDAQACEQMRAD8A7iiIgIiICIiAiIgIiICIiAqfGdr8HSzZ8RTlmoaczp0jKyST0HI8lpnb7tLVqOqUKTiynTcGvAs6qTM3/wC2D3YFyei59hKAJcXl0kggEm4BN78uartOnasH2/wNRwa2tlJ0zsqMHq9oA81sLXA3FwvzzSEuNSYeGkawCy5IM23Jnf0iXS4lXY0Np1qlMAlzQx5a3KdWgNdFjv0KbNO+IuKYbtbiRZ1epER8Z9ZGh/FWWC7e4tgzGpnNpY9rY12IE9NdwU2adZRUHAO2NHEgAn3dSCS1xtbXK7Q/isWN9omApa4gOtINNr3tI6PY0sJ6Sp3DTZEWpu9qPDxE1nQRM+6qkfJvkpuC7eYGq3M3EsAmDnlkHbNnAyzBiddk8p9mqv0XllQESCCOYXpSgREQEREBERAREQEREBERAREQEREBERAREQEREHO+2XDQzEZ4Pe7zTyP2r6zmJOv2gtZ4dwGniKjmN7rwM8Pe8FzZhxbEyASJ/iC7Ji8Eyq3LUaHCZgjQ8xyK07tJwB1J4r0IDmmW8piC09CLEciVhnLO2+FlmtdtJ45wcYSoGPbOZuYFjgQRMfb3tyUN7KZAElsTqJ1jlH0VsXbGqzFYVuIZ3KuHdlfTd8QD8uamRzBLHh27SSNVpBxpjKdZtEzPgqbrSYyrCtg3a5gfGR+qUcES4B0gGAf7rHw6q4VmjMIcQ3LrObunxgwrLFPDHxa03+vq6i5VaYYsGKqkDK0RB+0bwJiDtcnTpuqKq8yXAlw+EiobazqTfnIUnF48ucQ3UfhyUZ7LgQSL2VZyIy44wEjS2XkZBB/dMf06Be6BY2ZktdrFi0iYI5kT8/XCKc6CALiec6a3uF9BI1i8Tp6dDrpC1l2xuOk/hnF62FrkYes5kyAWwQZHckEFpBtqDErpfY/2nioRRxsNqaCqIDHGYAcPsk89PBcpoVGywVBNOd4BaJt3tQBuJjVZ89J4d72lcFsimcuZsw+QZBIMcpnaFbdnpXW36SRcu9nvtDcajcLi3tLXCKFWIBMgNpmd9AJuIgySuorWXalgiIpQIiICIiAiIgIiICIiAiIgIiICIiAiIgLxVpBwIIkFe0Qaf244fSbSo/sA/vin7yJdTplrj8WobIGsjbUhcownAy573m1NpMeI/Iaf2XXe3WPJp/4elLqtT7LRJI2HS9/LktMxOIbQpMoQx7qY703ZnkuIj7ZDiSZtOx25eSyV1cUuldwXh7abTXqiAAXUgbFx0DgDtGh3mRpKpMZicznHnoOUxKk8X4y57pe7M49PwAUAQ4SPmR/dcuWdz9enTJMf9eKTbmbkmYH58l7q2Ftdzt5c18ZyHoFlA3dEDb9VO0aRqFDL4AanWT9fNQMXXAg9T5mSPSVaYi4tp1nXnG/n81r3Edm8tJ+rlb8d3WGcZKXEoM7/AKRAPS2imUsVLgSA7UDNe5s3MQecDvc+i1j3hBOylYXFXv5+G8Losc+10+o3KRkZJ2cCZtFg4mHDlv5Lqfsm7fOrH/B4k99oJovJvUAkmmZ1c1txeS0H7pJ5HSrEttqLgjWOm45gdCvXv6gLajXuY9hs4EiHagt5Ks6qdbfqpFqPs37bN4hhgHuBxNEBtYARJ2qNH3XRNtDI2W3LWXbMREUgiIgIiICIiAiIgIiICIiAiIgIiICIiDQO2ZxQqOZTo1C1326bC7M2PhJbJHKD+a59xdr2TTcDTeLQ6zgcocBEWJBBGaPyX6AXGfabSjH1C+kQ1zaLg9s96LAknul1niOTRPNc3Jwy3db48t1poNTUusZAdHelsGT5fDefwUnDYwAkEgz5chHXdYuIEz3vjgi0QYJ5W0Gvgql2ILXWnS99wpuEpM9Ntc8kd0ADr/TVG0RMm567eCreGY8utYeX9Vmruec7WDvAAtdUux09ByiPRceeOq68LuJNYzp67f1VNj8Gdd+au2PkbE2mNJi/kvNbCTqfT6lRhnozw202rhzrGoWGmyCPFbW/AAEAi3gTH6DW6r8Tw0tEgEwT17s7rtx5ZXJlx6Q8MYnXS45aX+tpWZjbfunXxFweh/IlfQwhxzC8EidxGh5gtlfWNEHWLW1g3jfTUee6tVF52A7QHBcQp1IIZUIo1Rb4HEAO8Wvh08s3NfpFflaoP2YlrSHSJI1FxlI5x8l+h/Z/x12LwFKq8Q8Sx38THFk9JADvNThUZRsSIi1UEREBERAREQEREBERAREQEREBERAREQFyT2rOLcc1zgTTFCnIzQD+1qAxvNwell1tcw9sWHcKmHqhstyVGmfhkOpua0+IzGB9w8lTP0tj7ct4k3L+8CSGnzAg8tNNpVE5mhvmM2tbU/gtkxFMSQRZzjBnQw2Pm6DPLwVS7CaWuZIvt9A+qjGrVi4YXAi5G/r4rZqAaRP4qkwWFv1KtsOweJ6rj57LXXw9J2edL/XPRZQydVipv2g/Xj9WKzNbz+S5HS+ZRNlGxmHdlsBIIIvuZi+xlTZ2A/T68F8qN7p3mx6ciPA3WuFY5xrTqbmvgXnMW794Sba96AsNEtIJI0AkAxIJiRaxBy9LmyssRhHhzw1wAcJ1Ai4IttaRKgsqFrXSwZmgAkj7BtcaHTXXrZdkvTks7eQ3ujKe8CRsCR3SANnXJt10sum+xLGuFXE0nQA5rHhsQczSWvd1kFgP8IXMoaWDUZutmubMbTEHn+C3X2Z4kU+J0g58moxzP5smb0OUG3IKd6sRrcruSIi6WIiIgIiICIiAiIgIiICIiAiIgIipuL9sMJhiW1azQ8asbLnjxa2SPOEFyi0bFe1eiJ91Re6D9tzWAjUkRmPkQFQ472oYp3+W2nTHQFxB3gkjSw+HVV8onVdXWp+0zAMq4F5cW56M1aYJAlwY9pFzeWOeI5kLmvEO12Nqg5sVUg7MOS1tPdxI8dSYWm8TZmdmd3na5nXO++vzuVG9pk0mmpzHcLg4dAQb23iP9KxOaG2db4h4HT0sfIlY6NQua52UQAAYIEOgAGJnn0n0WRgBu6W94EEtsQbnWJGmk6lZrvuGOWGlvevG0DM6QeYsL9VZNb6+SrGvyxmzBxLg0xpNrg/EMxN9pkKww0hozfEdtwLi/oVy88126uDLfSU0n+6yNHM29B581hb4nyhZGOG2vqfrwXI6meeQ/T68F6A81jk9B46+g/OF6aRFz66en9VaK1X4yie93hGUi4M94jXnZsA7KtZ71tNzQCLjrLeQ5i2ivMQzNo7blY8wRuP1VFicIQxveBPegX0zE2nfVdWGe+q5M8Ndx4e9numHKLuIcGmDIAhzdhaZHh4i14LxAYXFUK4NqT2AmCQ5hAzwBNxTefQRKraz3BzPeCKbskgiBoA4/wAViZ1usmcy7MzKaRF2EgAizLEHYWPJa63OmV6r9OIqrstjTWweHqOOZzqbC47l0QZ6zKtV1S7m2AiIpBERAREQEREBERARFixOKbTaXvcGtbckoMpK1fjnb6jQltMe+ePumGA7S+DP8s9YWmdte3VWsTTozTpacnPPNxH2do9Z202njZ1/D+YfXMqlv0tJ9tm4121xWIEGoWN+7SlgOm85jqLTBWoxlEBtgNtLX2FpcQNI1U11Sb9No8fyUavV3FzaBuelr6lVlWsfaGIykAknb+K8E+DjyOyzVK2n5bazl5eHieqon8RDDl1Miw1MQ0GBJ1zOusj8WSIMj+IxuB8LO8TA6SpsQm18Xax9NfIaqpxuNA1tF72/I6eG6+1GOI1O+wYOWkyfX8FX46iWt1A0mBFuu/4pLDRR4jlfvBsRpbleSdtlZDEyDJOQNsJFnDKwdBrrFwqDBgTePx+e6t6QtA+fnY3uFXOza2Muk33oBzOkgOa4EEWzSb63sLWupGBrZQM5vMMNiILQfIEHQ8lVvp66juwBzt3YJHT1HVeqVXV0Ety3aHAOloAkbxBJmOYVcsfKaTjl43bY2G1wJ9V7947kY9B84CgYLFhwDhMG35Qev14SH+LR/q/DKvNyx1dV6Mylm4khx+8B4X+Zt+K9seAbCTtNz5cvJQW1G7kn/aPlJ+YXuniCfhAjpYebkKnvBOoH4+qqOI4UOgNOU3jlrv8A0VhTfP2p8LD9T8lExMb2GxFpV8bq7Z5Tc0rabnCtmb32n4wBMCe8Q3UgEyCN4WXDuqt94Kl4a4S4E5r6Ai7gdYnZRxlY8vuMoJIt3mmxAPnOhSjiGtpgNqvaC46gH4QJBI0nMDYfZXbj3HHeq7r7J8canDWAiPdvezoROcQNhDo8luK5n7FK593iGOqMcQ5hyttFiXOiBrLZXTFvh+rHL2IiK6BERAREQERCUBFQ8S7c4KhIfXa4j7NOXmeuQHL5wtaxXtqwrHEChWI0BPuxPgM/4xoVG06dArVQ1pc4gNaCSToABJJ8ly3tR2mdiHEg5abZyNuLffdP2yPTTnP3intF/wAdh8tOm6kwuuS4EvY3aG/vQTBI7pFwb6vXxEwBv+pg7c/kNVTK/EWkYcWZ/E+Ag7/UKqxFEg/p5enL1U9uNDrSPUfqZ8UrMkQN9OU6X8JJVZbFlfTxJIjfpOpBFhvNz4LHWaXTzkyM0CMx+J2p0FhChtrBtR+Z0NbJJjRroAm2bM7UjfugKDj+MPqd2i3IzY7nyGnhPiou99JmtdvDmy/K2IkfD3RYESctzN7kqw/9WpUxBc0GL+XQbdFRt4e42JPhtPyBH9l7dw8N1A05D9NFNm/knSbiO0tPRjXO8BAHrH4KmxeLqVTplHLWx6LK8XiPropeEwk/W+55C1pUyY49o3ll0q24aoIub/U9QsppVDq93kf0V6zAcyOdrfQ+rL5UwQ/vJhV84nxqDgK1slQki8GelhM6CBfaAp1SiSRbQEyLHNAkaxcX8yoWJpsG/TTaNBbnyWPCcQyw112jQixbyi2gMfUKffatmlzhKpm0ZQZtIHxCQRsbhW4qNygkX/iIWvXlt7XuNZjUEWMnL6qzwXEwdbTbXeTvzEyOYcseTj33G3Hya6rO7EMGjG+JJd/yMfJfHPcdZ6TYeX9F4xT3A7+v9VEdW+8fzP5Ll8K6ZlFg2uG7z1Og8vzKnMqlwuYnffyB/Na6MdBhuvqf6Lw7iwYZc6/JpufE6DykqZhUXKJ/EnZJOmveDT5zYgDz8lU0+KZcsc5dlaMrmndzDEm3xADksjO0jDGewmLbi/qFIocOoVXB3wZnRLYB0MyCLFdXHPGdubO+XpbezTj1Whjh7uSagLcomHEQ7JBEixFhzFyv0mCvzq7iDMDSZUoOAr939pAkTDiBpAJDp1tOui6X2K9pgxADMTZwt7yCATcd4aDQ3FvBbYZb7ZZ46dAREWrMREQFUdoe09HBszVXd4/CxvxO8th1Nl77ScebhKDqrrnRrfvOP5AST0C4lxzib6+Z9R+Z7jc9OnIXgBVt0mTaw437YcXUdFGKLdgyC4i+r3iDodAFruL4xXrg+9qPqDUZ3Pe0nQEB3dF55aclWcN4BiMRV/Y0nvg3LWucBEakAx5rd8F7K8a/4qeTTvPewf8AHM6YgXus8r9NJNNMq1THxXPODMju2sQJEDeYVRxFhifD09bjXXxXZsL7GXSDUrUxzLWucZ6FxCn/APwjhHGatbEP/dDqbW/Jmb5qJMi2OccIIbhaNvsMP8xGZ08zmcT5lRcbjB0JtppJDTJ5n6vqt47ZdlGYMMZQBFMNGXM5xiJmXGSRMW6jkua42sXO1n8Br6+Smd0vp5ouJcDMX1BvE7eauqJIhr75gftNLibiIB+p6qrwjQBJkD729xsPHdWtMRYdwmJawkvc8EfEQYAcDbTz3mqxR8d4VVe8PYwua4zF82beQ4DbSCTB6rDhKDWjviOea0DrOi2X/DN+7kmCIaTUzRBnMYuZP2ZjTQL2c7CHtOQzYk1A9roEkhr9L6C0eCplLZpfG6UNGm0juDN/Df8AAKLjcBiHmGUalvvNLR6vgFbTi+1uLbI96X//AGCQRf4Q2XH1WDDdvKjQM+HZUvctzsy9CCHGfRMePXacs99NRo9ncWXf5Dz/AKY9SY+a2HCdlMWRamG/xOH/AOQVtmA7f4YnK/C1s3Km6m7rIzFuYeCvcJ284fElldo5+6zeX7NziPRWym1cctNHZ2FxRHxsb/K535hZh7N67h3q3+lkfi4rotPtzwywdWLC6ID6NYE/7FYDtPw3fGUG/wAbgw/74VZjE3KuSu9kRd8VaofJv6I32Pj/ALtT0Z/4rr1Pj3D3GGY3CknYV6RP/JZf8Xhz8NeifCoz/wAlftRyRvstcP8AqvI5OayJG9gIUDG+y/EtBNGo15nR4Lbbd5u+uy7PUrUv+7T/ANbP1UWtiqQ1qUwBr3228bqO0vz/AIniNWhUNDFNLS3nqAdCDMPb1H9FjxFSwIuDobwV3DG8RwTw5tWthnANOYPqUjDCDMgmzSJVBWw/CC0tacGA+37J1MOcbgZfdnNNzpzSyX4TLY49XquIgacgICg1Q4ro3FezWAk+7xLmnWC19QAdYaCD0JJVHU7Mi2R5dm+H9m9k76VA2ymaiLutMdSdPX5qbgK7mXmFf1uz2UWn4st2uubzADSSLalSqHZoftAWyQA0CTGc5SXGPiaJIsf6L/0TpSURWxlVraYMNOpkAGNTzdyC6fwLgnuKYBOY9BbWBFhMz81gwjG07MaGgObo0wRGUXgAkX9eqm+9t3iTpMzqY+6O8eg5XTWje26die1EOGGqGQf8t1rcmmNBy5THJb0uGV6jgZJMiNDcanNYnvEgEcoK652W4ycTh2vdGcEtfH3hvG0iD5q2N+FbFuiIrqtE9reAe7DMqskik45gDo1wHejeC0D+YrjtHEuDt4PjykW0P9l+mq1JrmlrgHNcCCCJBBsQRuFzTtL7JyCamCMiZNFxi0yQ1x5mNdhrsq2JlWPYzt7SNNtGsxlHKAAaYAp9A5rSfd23Pd10W9seCJBBB0I0K4XSwxY406jHMeLFrjlIMgteJESBYHQgq44Tx+vhS1rHEA1DZ5Ba4ujRrG2n+UydY0pM/ha4uvLE/EtH9FqmC9odF4Arg0CZu4jJbUk6t5mRAG62HA16dVuam9j282OBHPUK1y+ka+1T2u4ccTQIa05md4fvD7TfPXxAXBcVw/K/ugRManQ7/MW6r9PBq5r2/wDZ+S52JwrZm9SmBedc7ANd5b1tyVfGztaWenN8I2AHGBAAc90zlNh7vLIkX13I0Uo4eAXXa0RLnjMajSQQQ4R3SY3GovssuArRrBsRe+uoH1sFaNwwcQQ4hwEtaDladwHAbSTcc1h+WS6rX8V1uKyjRIAywGz3HE6yRNzMHSQ0CN+axPcACANBBBiddgIjy+UqbVwfPNUdAJAMjNpbu5gP5t4UXETlg6NtLTIj7paDI3v5GQtZlKzssUmJeJylxAJtGoI0iRmUWpSn4oDhqHScwvEAggaLNingktf8gCQZ8J9PIrEwHo1wEhxLm5hziD5rWKVlotbkkEkA2LJmZJNmu5xsVPdSiZIYYAJIDg5upDiREnu3LhrtvDo1Q5xvJBgyWEOA2EiTYmNOuimUifsCQNgIMwJgzb0A9VWxL6G5bZob3v2UtDxJNgZkXi8z0RrDGUOc0C5bJOIjuhxb3xIPUAC1jqvlVtnf9RpJAsHEGxJOcTFxZx3HmrZQC6oRUJgtcAyWkeYFSLCDER4KmkvDKMiRGQmM+Sr7wggm74v45soNui+twoy5mnLTMw5rXF7tYkPDvPQCbSj3yQ5zXVHukjKMj7Wl2W52Nht8Sx+7FRxe4B52Y4sY919AQSTB2IG9kFTjcICJNNgB0De6XGdXZmguHUCFVOwokS1k8oAjxDfzutgxVHvGo8XOjCGtOkC24HONlWuYR3ie8b3JuDobK8RX2hgoItL+d4B0tAifER0VthKEWAJc4xJkXNoByQPMRf0rqQIvaTp3TEaTJcFYULCIMunQC43m6mw2nNoM0+Gm25MFuYzEgsIB2Akb7XUpkQ5wF9jDS1rZjKCJJItY6arBSdaBvuIaY6Rc3Hy3WbJMWBj72o8yYCpcUypLGxlaBIiYsOg0Imw1I3KFkk3s43jdugBDhOlrQvjXiTuTsRsLAz6CTzX01wIBtsA6DP8ADEk3j1SdJR8XUANjvuWhwAibuh5/lBOovZZ2Y51wHk3i4ki2gbYgwTJnZRsXTBJFgdXGGkD+YidT+Krq9eDJ8e98R+yLwCB0H6q8u1daXwxkwJAgSASTHcc4l+YTIO3WLQulezVpDaok5f2ZGsZi0zBOtsvoFyXhtHvg7QdfiMXN+s6XsV3Xsjw80sM0OEOd3iOmjR/pAVJ+0Wv6rpERbMhERBF4hwylXblrMa8dRcdQdWnqFrGP9nou7D1Swx8L+8PAHUXnUHXotxXhzoWeeMvtbHKz05FxnsviqUn3DjJHfo3k8zkBMbGQB4StJrY4sfnY4hzZyuBc1wBv/mBxIOtwQdbL9IisFD4jwLDYgft6NOp1c0Tad9dz6qsmvla5fxxXhvtYx9CAaja9MOv79neyQLMewtLo5kOPitz4T7cMK8huJo1aBJjMIqU5MRdsP0M3YFk4p7EsDUk0X1qBgCGvztmZmKgLtLQHALUeJ+xjGUZdQfSxDe+ct2VCPsgZpa5xEjUCd72vtVvHFOz2C4kHVsFWp+8Bh7qZBaXDaq0Xa/rY8wYC0rGcPr4V2WuwtvZwuxx/ddp5GCNwtedwmvhXg1qVag9uZucZmnu5Xdyow94fDLg6CDqtgw/bHGFoa91Kux5AcytTBgQJl7XN7uvxNcQTvAC5+TjmTfj5Li9NxHmDz5qJi4DSAxtzOmp5xGq84nieHgua2pQkTl/zafxFtoAqs7w2a8coUSnxelV7rXgu1iYd0OUwR6Lm8M8K6fLDOKbGtjXaJgCx5jldQjUB1lwmwLoi2sDXx+St8bTn60Kp69PmPT5Ltwy3HHljqs1N892Q8X7o0E9Y+oVhQaDAiZ0a2RB8Rz8lUUKfr+MbeKtsFWMWN+uhHLopyy0THZiKpYALtEzZ0jYd4kEF21tF9eWloIfkDnEgd7O4xqLwdhmJi22isKdQgZcrRaY5eG310Xuph5vaTAJgF0bXMxHRZfli/wCKqbEBty9sOju+8Ml7gdXDn+8TB5FYjT1dWEOcZEz3jJklrfs9RHSVsAwLdS1ubZ0Nn0iJXl2BbJI1jcSCbXcCe87qVE5YfiyUDi4gF4Dm7Bgv1AAAcBzlRKtOTJk7hpNwNhyWy1sOzWO9EAzeOTZFhMxyVXiKIkEAWmZAk2j1V8eSVW8disFOJJi/Pa2gM9FLw866TuNPSLLDWow7laRBPPbrMrPQbJubmwOsTaeq18op4plISTJAHMSL8idlKo03TOQEiIEmIuAdYO2qi4E2tA2PlYq1w4vF9AfyifEE+axy5NNcePbJSw3dHeBJPeBgg62lwN+o+azsw/IlgH3YFt5FwCb6L3t5j8UxFUBsc7Lly5bXRjxSe2B+EaASb9PsjUiw18VSvaIJaLmwjmTt+PkrSvUfV7tIEzadh+q2bs12Ku1zxJGk6DrHPquril1uufluO9YpPYXsnmqNq1hZsZWnczMu6TFui6kFB4bw8U2hT1tjPlhlRERaKiIiAiIgxvoArA7Bn7LlLRV8YndVzqFUaEFYXmuPsyrdFHinyUNXEViCHUswIIINwQbEEHULWeKdlqFS/wDhDTdrNI5f9sZeWy6IiXBPk4fxLsVVAPu3OI5VG9ObZ3votO4r2SxGYl1EE3MtI1JuYkXHMDkv1AWhYK3D6b/iY0+QVfCw8tvye7E1qNnOe3YCoJ35m8ea9t4vPxNHkfyP6r9MYzsfQf8AYA8gtb4h7JMM8k+6pk88glTr+Hk4dhsYHVGtaDmcYbpc687aK6ZhaoMlhvrEG++hXQqPsmZRfnp0wDzufSdPJZqnY5/3VXKSrTKxoQcbSCCOh05KS3EDmtqqdkn8isLuyT+RWGXDK2x5bPhroxgG4UerjwDrr+K2Y9kH8l4/9nu5Ks4J9rXmv01OtjfFV1euZsDz0W+HsW47Fem9g3HZa48cjLLktc2qucSLGw/OVko1iLwTC6dS9nJOyssL7NBu1aajPyrlOFxOUCzifA6qywdSo4kik8k6TEAev1K65hPZ5SbqArvC9mKLPsj0Wd4ttJy6ciwnAsVVjuhg8yti4d7OXOM1SXHrp6aLplLBMbo0LMArY8MiuXLa1zhvY+nT2CvaGEazQLOi2mOmWxERWQ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6" descr="data:image/jpeg;base64,/9j/4AAQSkZJRgABAQAAAQABAAD/2wCEAAkGBhMSERUUERMWFRUVGBgYGRgVGBgdGBcTGxcWFxcYGBoYGyceFxkkGhwYHzAgIycpLi0sFx8xNTAqNSYrLCkBCQoKDgwOFw8PGiwkHSQsLCwsLCksLCwsLCwsLCwsLCwsKSwsLCksLCwsLCkpLCwsKSwsLCwsLCksKSwsLCksLP/AABEIAMABBwMBIgACEQEDEQH/xAAcAAEAAgMBAQEAAAAAAAAAAAAABAUDBgcCAQj/xABCEAABAwIEAwUFBQYFAwUAAAABAAIRAyEEEjFBBVFhBiJxgZEHEzKh8EJSscHRI2JyguHxFDOSorJDU9IVFhdzwv/EABkBAQADAQEAAAAAAAAAAAAAAAABAgMEBf/EACIRAQEAAgICAgMBAQAAAAAAAAABAhEDIRIxQVETMmFxIv/aAAwDAQACEQMRAD8A7iiIgIiICIiAiIgIiICIiAqfGdr8HSzZ8RTlmoaczp0jKyST0HI8lpnb7tLVqOqUKTiynTcGvAs6qTM3/wC2D3YFyei59hKAJcXl0kggEm4BN78uartOnasH2/wNRwa2tlJ0zsqMHq9oA81sLXA3FwvzzSEuNSYeGkawCy5IM23Jnf0iXS4lXY0Np1qlMAlzQx5a3KdWgNdFjv0KbNO+IuKYbtbiRZ1epER8Z9ZGh/FWWC7e4tgzGpnNpY9rY12IE9NdwU2adZRUHAO2NHEgAn3dSCS1xtbXK7Q/isWN9omApa4gOtINNr3tI6PY0sJ6Sp3DTZEWpu9qPDxE1nQRM+6qkfJvkpuC7eYGq3M3EsAmDnlkHbNnAyzBiddk8p9mqv0XllQESCCOYXpSgREQEREBERAREQEREBERAREQEREBERAREQEREHO+2XDQzEZ4Pe7zTyP2r6zmJOv2gtZ4dwGniKjmN7rwM8Pe8FzZhxbEyASJ/iC7Ji8Eyq3LUaHCZgjQ8xyK07tJwB1J4r0IDmmW8piC09CLEciVhnLO2+FlmtdtJ45wcYSoGPbOZuYFjgQRMfb3tyUN7KZAElsTqJ1jlH0VsXbGqzFYVuIZ3KuHdlfTd8QD8uamRzBLHh27SSNVpBxpjKdZtEzPgqbrSYyrCtg3a5gfGR+qUcES4B0gGAf7rHw6q4VmjMIcQ3LrObunxgwrLFPDHxa03+vq6i5VaYYsGKqkDK0RB+0bwJiDtcnTpuqKq8yXAlw+EiobazqTfnIUnF48ucQ3UfhyUZ7LgQSL2VZyIy44wEjS2XkZBB/dMf06Be6BY2ZktdrFi0iYI5kT8/XCKc6CALiec6a3uF9BI1i8Tp6dDrpC1l2xuOk/hnF62FrkYes5kyAWwQZHckEFpBtqDErpfY/2nioRRxsNqaCqIDHGYAcPsk89PBcpoVGywVBNOd4BaJt3tQBuJjVZ89J4d72lcFsimcuZsw+QZBIMcpnaFbdnpXW36SRcu9nvtDcajcLi3tLXCKFWIBMgNpmd9AJuIgySuorWXalgiIpQIiICIiAiIgIiICIiAiIgIiICIiAiIgLxVpBwIIkFe0Qaf244fSbSo/sA/vin7yJdTplrj8WobIGsjbUhcownAy573m1NpMeI/Iaf2XXe3WPJp/4elLqtT7LRJI2HS9/LktMxOIbQpMoQx7qY703ZnkuIj7ZDiSZtOx25eSyV1cUuldwXh7abTXqiAAXUgbFx0DgDtGh3mRpKpMZicznHnoOUxKk8X4y57pe7M49PwAUAQ4SPmR/dcuWdz9enTJMf9eKTbmbkmYH58l7q2Ftdzt5c18ZyHoFlA3dEDb9VO0aRqFDL4AanWT9fNQMXXAg9T5mSPSVaYi4tp1nXnG/n81r3Edm8tJ+rlb8d3WGcZKXEoM7/AKRAPS2imUsVLgSA7UDNe5s3MQecDvc+i1j3hBOylYXFXv5+G8Losc+10+o3KRkZJ2cCZtFg4mHDlv5Lqfsm7fOrH/B4k99oJovJvUAkmmZ1c1txeS0H7pJ5HSrEttqLgjWOm45gdCvXv6gLajXuY9hs4EiHagt5Ks6qdbfqpFqPs37bN4hhgHuBxNEBtYARJ2qNH3XRNtDI2W3LWXbMREUgiIgIiICIiAiIgIiICIiAiIgIiICIiDQO2ZxQqOZTo1C1326bC7M2PhJbJHKD+a59xdr2TTcDTeLQ6zgcocBEWJBBGaPyX6AXGfabSjH1C+kQ1zaLg9s96LAknul1niOTRPNc3Jwy3db48t1poNTUusZAdHelsGT5fDefwUnDYwAkEgz5chHXdYuIEz3vjgi0QYJ5W0Gvgql2ILXWnS99wpuEpM9Ntc8kd0ADr/TVG0RMm567eCreGY8utYeX9Vmruec7WDvAAtdUux09ByiPRceeOq68LuJNYzp67f1VNj8Gdd+au2PkbE2mNJi/kvNbCTqfT6lRhnozw202rhzrGoWGmyCPFbW/AAEAi3gTH6DW6r8Tw0tEgEwT17s7rtx5ZXJlx6Q8MYnXS45aX+tpWZjbfunXxFweh/IlfQwhxzC8EidxGh5gtlfWNEHWLW1g3jfTUee6tVF52A7QHBcQp1IIZUIo1Rb4HEAO8Wvh08s3NfpFflaoP2YlrSHSJI1FxlI5x8l+h/Z/x12LwFKq8Q8Sx38THFk9JADvNThUZRsSIi1UEREBERAREQEREBERAREQEREBERAREQFyT2rOLcc1zgTTFCnIzQD+1qAxvNwell1tcw9sWHcKmHqhstyVGmfhkOpua0+IzGB9w8lTP0tj7ct4k3L+8CSGnzAg8tNNpVE5mhvmM2tbU/gtkxFMSQRZzjBnQw2Pm6DPLwVS7CaWuZIvt9A+qjGrVi4YXAi5G/r4rZqAaRP4qkwWFv1KtsOweJ6rj57LXXw9J2edL/XPRZQydVipv2g/Xj9WKzNbz+S5HS+ZRNlGxmHdlsBIIIvuZi+xlTZ2A/T68F8qN7p3mx6ciPA3WuFY5xrTqbmvgXnMW794Sba96AsNEtIJI0AkAxIJiRaxBy9LmyssRhHhzw1wAcJ1Ai4IttaRKgsqFrXSwZmgAkj7BtcaHTXXrZdkvTks7eQ3ujKe8CRsCR3SANnXJt10sum+xLGuFXE0nQA5rHhsQczSWvd1kFgP8IXMoaWDUZutmubMbTEHn+C3X2Z4kU+J0g58moxzP5smb0OUG3IKd6sRrcruSIi6WIiIgIiICIiAiIgIiICIiAiIgIipuL9sMJhiW1azQ8asbLnjxa2SPOEFyi0bFe1eiJ91Re6D9tzWAjUkRmPkQFQ472oYp3+W2nTHQFxB3gkjSw+HVV8onVdXWp+0zAMq4F5cW56M1aYJAlwY9pFzeWOeI5kLmvEO12Nqg5sVUg7MOS1tPdxI8dSYWm8TZmdmd3na5nXO++vzuVG9pk0mmpzHcLg4dAQb23iP9KxOaG2db4h4HT0sfIlY6NQua52UQAAYIEOgAGJnn0n0WRgBu6W94EEtsQbnWJGmk6lZrvuGOWGlvevG0DM6QeYsL9VZNb6+SrGvyxmzBxLg0xpNrg/EMxN9pkKww0hozfEdtwLi/oVy88126uDLfSU0n+6yNHM29B581hb4nyhZGOG2vqfrwXI6meeQ/T68F6A81jk9B46+g/OF6aRFz66en9VaK1X4yie93hGUi4M94jXnZsA7KtZ71tNzQCLjrLeQ5i2ivMQzNo7blY8wRuP1VFicIQxveBPegX0zE2nfVdWGe+q5M8Ndx4e9numHKLuIcGmDIAhzdhaZHh4i14LxAYXFUK4NqT2AmCQ5hAzwBNxTefQRKraz3BzPeCKbskgiBoA4/wAViZ1usmcy7MzKaRF2EgAizLEHYWPJa63OmV6r9OIqrstjTWweHqOOZzqbC47l0QZ6zKtV1S7m2AiIpBERAREQEREBERARFixOKbTaXvcGtbckoMpK1fjnb6jQltMe+ePumGA7S+DP8s9YWmdte3VWsTTozTpacnPPNxH2do9Z202njZ1/D+YfXMqlv0tJ9tm4121xWIEGoWN+7SlgOm85jqLTBWoxlEBtgNtLX2FpcQNI1U11Sb9No8fyUavV3FzaBuelr6lVlWsfaGIykAknb+K8E+DjyOyzVK2n5bazl5eHieqon8RDDl1Miw1MQ0GBJ1zOusj8WSIMj+IxuB8LO8TA6SpsQm18Xax9NfIaqpxuNA1tF72/I6eG6+1GOI1O+wYOWkyfX8FX46iWt1A0mBFuu/4pLDRR4jlfvBsRpbleSdtlZDEyDJOQNsJFnDKwdBrrFwqDBgTePx+e6t6QtA+fnY3uFXOza2Muk33oBzOkgOa4EEWzSb63sLWupGBrZQM5vMMNiILQfIEHQ8lVvp66juwBzt3YJHT1HVeqVXV0Ety3aHAOloAkbxBJmOYVcsfKaTjl43bY2G1wJ9V7947kY9B84CgYLFhwDhMG35Qev14SH+LR/q/DKvNyx1dV6Mylm4khx+8B4X+Zt+K9seAbCTtNz5cvJQW1G7kn/aPlJ+YXuniCfhAjpYebkKnvBOoH4+qqOI4UOgNOU3jlrv8A0VhTfP2p8LD9T8lExMb2GxFpV8bq7Z5Tc0rabnCtmb32n4wBMCe8Q3UgEyCN4WXDuqt94Kl4a4S4E5r6Ai7gdYnZRxlY8vuMoJIt3mmxAPnOhSjiGtpgNqvaC46gH4QJBI0nMDYfZXbj3HHeq7r7J8canDWAiPdvezoROcQNhDo8luK5n7FK593iGOqMcQ5hyttFiXOiBrLZXTFvh+rHL2IiK6BERAREQERCUBFQ8S7c4KhIfXa4j7NOXmeuQHL5wtaxXtqwrHEChWI0BPuxPgM/4xoVG06dArVQ1pc4gNaCSToABJJ8ly3tR2mdiHEg5abZyNuLffdP2yPTTnP3intF/wAdh8tOm6kwuuS4EvY3aG/vQTBI7pFwb6vXxEwBv+pg7c/kNVTK/EWkYcWZ/E+Ag7/UKqxFEg/p5enL1U9uNDrSPUfqZ8UrMkQN9OU6X8JJVZbFlfTxJIjfpOpBFhvNz4LHWaXTzkyM0CMx+J2p0FhChtrBtR+Z0NbJJjRroAm2bM7UjfugKDj+MPqd2i3IzY7nyGnhPiou99JmtdvDmy/K2IkfD3RYESctzN7kqw/9WpUxBc0GL+XQbdFRt4e42JPhtPyBH9l7dw8N1A05D9NFNm/knSbiO0tPRjXO8BAHrH4KmxeLqVTplHLWx6LK8XiPropeEwk/W+55C1pUyY49o3ll0q24aoIub/U9QsppVDq93kf0V6zAcyOdrfQ+rL5UwQ/vJhV84nxqDgK1slQki8GelhM6CBfaAp1SiSRbQEyLHNAkaxcX8yoWJpsG/TTaNBbnyWPCcQyw112jQixbyi2gMfUKffatmlzhKpm0ZQZtIHxCQRsbhW4qNygkX/iIWvXlt7XuNZjUEWMnL6qzwXEwdbTbXeTvzEyOYcseTj33G3Hya6rO7EMGjG+JJd/yMfJfHPcdZ6TYeX9F4xT3A7+v9VEdW+8fzP5Ll8K6ZlFg2uG7z1Og8vzKnMqlwuYnffyB/Na6MdBhuvqf6Lw7iwYZc6/JpufE6DykqZhUXKJ/EnZJOmveDT5zYgDz8lU0+KZcsc5dlaMrmndzDEm3xADksjO0jDGewmLbi/qFIocOoVXB3wZnRLYB0MyCLFdXHPGdubO+XpbezTj1Whjh7uSagLcomHEQ7JBEixFhzFyv0mCvzq7iDMDSZUoOAr939pAkTDiBpAJDp1tOui6X2K9pgxADMTZwt7yCATcd4aDQ3FvBbYZb7ZZ46dAREWrMREQFUdoe09HBszVXd4/CxvxO8th1Nl77ScebhKDqrrnRrfvOP5AST0C4lxzib6+Z9R+Z7jc9OnIXgBVt0mTaw437YcXUdFGKLdgyC4i+r3iDodAFruL4xXrg+9qPqDUZ3Pe0nQEB3dF55aclWcN4BiMRV/Y0nvg3LWucBEakAx5rd8F7K8a/4qeTTvPewf8AHM6YgXus8r9NJNNMq1THxXPODMju2sQJEDeYVRxFhifD09bjXXxXZsL7GXSDUrUxzLWucZ6FxCn/APwjhHGatbEP/dDqbW/Jmb5qJMi2OccIIbhaNvsMP8xGZ08zmcT5lRcbjB0JtppJDTJ5n6vqt47ZdlGYMMZQBFMNGXM5xiJmXGSRMW6jkua42sXO1n8Br6+Smd0vp5ouJcDMX1BvE7eauqJIhr75gftNLibiIB+p6qrwjQBJkD729xsPHdWtMRYdwmJawkvc8EfEQYAcDbTz3mqxR8d4VVe8PYwua4zF82beQ4DbSCTB6rDhKDWjviOea0DrOi2X/DN+7kmCIaTUzRBnMYuZP2ZjTQL2c7CHtOQzYk1A9roEkhr9L6C0eCplLZpfG6UNGm0juDN/Df8AAKLjcBiHmGUalvvNLR6vgFbTi+1uLbI96X//AGCQRf4Q2XH1WDDdvKjQM+HZUvctzsy9CCHGfRMePXacs99NRo9ncWXf5Dz/AKY9SY+a2HCdlMWRamG/xOH/AOQVtmA7f4YnK/C1s3Km6m7rIzFuYeCvcJ284fElldo5+6zeX7NziPRWym1cctNHZ2FxRHxsb/K535hZh7N67h3q3+lkfi4rotPtzwywdWLC6ID6NYE/7FYDtPw3fGUG/wAbgw/74VZjE3KuSu9kRd8VaofJv6I32Pj/ALtT0Z/4rr1Pj3D3GGY3CknYV6RP/JZf8Xhz8NeifCoz/wAlftRyRvstcP8AqvI5OayJG9gIUDG+y/EtBNGo15nR4Lbbd5u+uy7PUrUv+7T/ANbP1UWtiqQ1qUwBr3228bqO0vz/AIniNWhUNDFNLS3nqAdCDMPb1H9FjxFSwIuDobwV3DG8RwTw5tWthnANOYPqUjDCDMgmzSJVBWw/CC0tacGA+37J1MOcbgZfdnNNzpzSyX4TLY49XquIgacgICg1Q4ro3FezWAk+7xLmnWC19QAdYaCD0JJVHU7Mi2R5dm+H9m9k76VA2ymaiLutMdSdPX5qbgK7mXmFf1uz2UWn4st2uubzADSSLalSqHZoftAWyQA0CTGc5SXGPiaJIsf6L/0TpSURWxlVraYMNOpkAGNTzdyC6fwLgnuKYBOY9BbWBFhMz81gwjG07MaGgObo0wRGUXgAkX9eqm+9t3iTpMzqY+6O8eg5XTWje26die1EOGGqGQf8t1rcmmNBy5THJb0uGV6jgZJMiNDcanNYnvEgEcoK652W4ycTh2vdGcEtfH3hvG0iD5q2N+FbFuiIrqtE9reAe7DMqskik45gDo1wHejeC0D+YrjtHEuDt4PjykW0P9l+mq1JrmlrgHNcCCCJBBsQRuFzTtL7JyCamCMiZNFxi0yQ1x5mNdhrsq2JlWPYzt7SNNtGsxlHKAAaYAp9A5rSfd23Pd10W9seCJBBB0I0K4XSwxY406jHMeLFrjlIMgteJESBYHQgq44Tx+vhS1rHEA1DZ5Ba4ujRrG2n+UydY0pM/ha4uvLE/EtH9FqmC9odF4Arg0CZu4jJbUk6t5mRAG62HA16dVuam9j282OBHPUK1y+ka+1T2u4ccTQIa05md4fvD7TfPXxAXBcVw/K/ugRManQ7/MW6r9PBq5r2/wDZ+S52JwrZm9SmBedc7ANd5b1tyVfGztaWenN8I2AHGBAAc90zlNh7vLIkX13I0Uo4eAXXa0RLnjMajSQQQ4R3SY3GovssuArRrBsRe+uoH1sFaNwwcQQ4hwEtaDladwHAbSTcc1h+WS6rX8V1uKyjRIAywGz3HE6yRNzMHSQ0CN+axPcACANBBBiddgIjy+UqbVwfPNUdAJAMjNpbu5gP5t4UXETlg6NtLTIj7paDI3v5GQtZlKzssUmJeJylxAJtGoI0iRmUWpSn4oDhqHScwvEAggaLNingktf8gCQZ8J9PIrEwHo1wEhxLm5hziD5rWKVlotbkkEkA2LJmZJNmu5xsVPdSiZIYYAJIDg5upDiREnu3LhrtvDo1Q5xvJBgyWEOA2EiTYmNOuimUifsCQNgIMwJgzb0A9VWxL6G5bZob3v2UtDxJNgZkXi8z0RrDGUOc0C5bJOIjuhxb3xIPUAC1jqvlVtnf9RpJAsHEGxJOcTFxZx3HmrZQC6oRUJgtcAyWkeYFSLCDER4KmkvDKMiRGQmM+Sr7wggm74v45soNui+twoy5mnLTMw5rXF7tYkPDvPQCbSj3yQ5zXVHukjKMj7Wl2W52Nht8Sx+7FRxe4B52Y4sY919AQSTB2IG9kFTjcICJNNgB0De6XGdXZmguHUCFVOwokS1k8oAjxDfzutgxVHvGo8XOjCGtOkC24HONlWuYR3ie8b3JuDobK8RX2hgoItL+d4B0tAifER0VthKEWAJc4xJkXNoByQPMRf0rqQIvaTp3TEaTJcFYULCIMunQC43m6mw2nNoM0+Gm25MFuYzEgsIB2Akb7XUpkQ5wF9jDS1rZjKCJJItY6arBSdaBvuIaY6Rc3Hy3WbJMWBj72o8yYCpcUypLGxlaBIiYsOg0Imw1I3KFkk3s43jdugBDhOlrQvjXiTuTsRsLAz6CTzX01wIBtsA6DP8ADEk3j1SdJR8XUANjvuWhwAibuh5/lBOovZZ2Y51wHk3i4ki2gbYgwTJnZRsXTBJFgdXGGkD+YidT+Krq9eDJ8e98R+yLwCB0H6q8u1daXwxkwJAgSASTHcc4l+YTIO3WLQulezVpDaok5f2ZGsZi0zBOtsvoFyXhtHvg7QdfiMXN+s6XsV3Xsjw80sM0OEOd3iOmjR/pAVJ+0Wv6rpERbMhERBF4hwylXblrMa8dRcdQdWnqFrGP9nou7D1Swx8L+8PAHUXnUHXotxXhzoWeeMvtbHKz05FxnsviqUn3DjJHfo3k8zkBMbGQB4StJrY4sfnY4hzZyuBc1wBv/mBxIOtwQdbL9IisFD4jwLDYgft6NOp1c0Tad9dz6qsmvla5fxxXhvtYx9CAaja9MOv79neyQLMewtLo5kOPitz4T7cMK8huJo1aBJjMIqU5MRdsP0M3YFk4p7EsDUk0X1qBgCGvztmZmKgLtLQHALUeJ+xjGUZdQfSxDe+ct2VCPsgZpa5xEjUCd72vtVvHFOz2C4kHVsFWp+8Bh7qZBaXDaq0Xa/rY8wYC0rGcPr4V2WuwtvZwuxx/ddp5GCNwtedwmvhXg1qVag9uZucZmnu5Xdyow94fDLg6CDqtgw/bHGFoa91Kux5AcytTBgQJl7XN7uvxNcQTvAC5+TjmTfj5Li9NxHmDz5qJi4DSAxtzOmp5xGq84nieHgua2pQkTl/zafxFtoAqs7w2a8coUSnxelV7rXgu1iYd0OUwR6Lm8M8K6fLDOKbGtjXaJgCx5jldQjUB1lwmwLoi2sDXx+St8bTn60Kp69PmPT5Ltwy3HHljqs1N892Q8X7o0E9Y+oVhQaDAiZ0a2RB8Rz8lUUKfr+MbeKtsFWMWN+uhHLopyy0THZiKpYALtEzZ0jYd4kEF21tF9eWloIfkDnEgd7O4xqLwdhmJi22isKdQgZcrRaY5eG310Xuph5vaTAJgF0bXMxHRZfli/wCKqbEBty9sOju+8Ml7gdXDn+8TB5FYjT1dWEOcZEz3jJklrfs9RHSVsAwLdS1ubZ0Nn0iJXl2BbJI1jcSCbXcCe87qVE5YfiyUDi4gF4Dm7Bgv1AAAcBzlRKtOTJk7hpNwNhyWy1sOzWO9EAzeOTZFhMxyVXiKIkEAWmZAk2j1V8eSVW8disFOJJi/Pa2gM9FLw866TuNPSLLDWow7laRBPPbrMrPQbJubmwOsTaeq18op4plISTJAHMSL8idlKo03TOQEiIEmIuAdYO2qi4E2tA2PlYq1w4vF9AfyifEE+axy5NNcePbJSw3dHeBJPeBgg62lwN+o+azsw/IlgH3YFt5FwCb6L3t5j8UxFUBsc7Lly5bXRjxSe2B+EaASb9PsjUiw18VSvaIJaLmwjmTt+PkrSvUfV7tIEzadh+q2bs12Ku1zxJGk6DrHPquril1uufluO9YpPYXsnmqNq1hZsZWnczMu6TFui6kFB4bw8U2hT1tjPlhlRERaKiIiAiIgxvoArA7Bn7LlLRV8YndVzqFUaEFYXmuPsyrdFHinyUNXEViCHUswIIINwQbEEHULWeKdlqFS/wDhDTdrNI5f9sZeWy6IiXBPk4fxLsVVAPu3OI5VG9ObZ3votO4r2SxGYl1EE3MtI1JuYkXHMDkv1AWhYK3D6b/iY0+QVfCw8tvye7E1qNnOe3YCoJ35m8ea9t4vPxNHkfyP6r9MYzsfQf8AYA8gtb4h7JMM8k+6pk88glTr+Hk4dhsYHVGtaDmcYbpc687aK6ZhaoMlhvrEG++hXQqPsmZRfnp0wDzufSdPJZqnY5/3VXKSrTKxoQcbSCCOh05KS3EDmtqqdkn8isLuyT+RWGXDK2x5bPhroxgG4UerjwDrr+K2Y9kH8l4/9nu5Ks4J9rXmv01OtjfFV1euZsDz0W+HsW47Fem9g3HZa48cjLLktc2qucSLGw/OVko1iLwTC6dS9nJOyssL7NBu1aajPyrlOFxOUCzifA6qywdSo4kik8k6TEAev1K65hPZ5SbqArvC9mKLPsj0Wd4ttJy6ciwnAsVVjuhg8yti4d7OXOM1SXHrp6aLplLBMbo0LMArY8MiuXLa1zhvY+nT2CvaGEazQLOi2mOmWxERWQ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Tree>
    <p:extLst>
      <p:ext uri="{BB962C8B-B14F-4D97-AF65-F5344CB8AC3E}">
        <p14:creationId xmlns:p14="http://schemas.microsoft.com/office/powerpoint/2010/main" xmlns="" val="3867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fontScale="90000"/>
          </a:bodyPr>
          <a:lstStyle/>
          <a:p>
            <a:r>
              <a:rPr lang="en-CA" sz="4000"/>
              <a:t>Availability Heuristic</a:t>
            </a:r>
            <a:br>
              <a:rPr lang="en-CA" sz="4000"/>
            </a:br>
            <a:endParaRPr lang="en-CA" sz="4000"/>
          </a:p>
        </p:txBody>
      </p:sp>
      <p:sp>
        <p:nvSpPr>
          <p:cNvPr id="6147" name="Rectangle 3"/>
          <p:cNvSpPr>
            <a:spLocks noGrp="1" noChangeArrowheads="1"/>
          </p:cNvSpPr>
          <p:nvPr>
            <p:ph idx="1"/>
          </p:nvPr>
        </p:nvSpPr>
        <p:spPr/>
        <p:txBody>
          <a:bodyPr/>
          <a:lstStyle/>
          <a:p>
            <a:r>
              <a:rPr lang="en-CA"/>
              <a:t>Ability to make judgments based on the information available.</a:t>
            </a:r>
          </a:p>
          <a:p>
            <a:endParaRPr lang="en-CA"/>
          </a:p>
          <a:p>
            <a:r>
              <a:rPr lang="en-CA"/>
              <a:t>Example: Are there more words in the dictionary starting with “R” or with “r” as the third letter?</a:t>
            </a:r>
          </a:p>
        </p:txBody>
      </p:sp>
    </p:spTree>
    <p:extLst>
      <p:ext uri="{BB962C8B-B14F-4D97-AF65-F5344CB8AC3E}">
        <p14:creationId xmlns:p14="http://schemas.microsoft.com/office/powerpoint/2010/main" xmlns="" val="3432263892"/>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CA"/>
              <a:t>Availability Heuristic</a:t>
            </a:r>
          </a:p>
        </p:txBody>
      </p:sp>
      <p:sp>
        <p:nvSpPr>
          <p:cNvPr id="12291" name="Rectangle 3"/>
          <p:cNvSpPr>
            <a:spLocks noGrp="1" noChangeArrowheads="1"/>
          </p:cNvSpPr>
          <p:nvPr>
            <p:ph idx="1"/>
          </p:nvPr>
        </p:nvSpPr>
        <p:spPr/>
        <p:txBody>
          <a:bodyPr>
            <a:normAutofit fontScale="92500" lnSpcReduction="10000"/>
          </a:bodyPr>
          <a:lstStyle/>
          <a:p>
            <a:r>
              <a:rPr lang="en-CA" dirty="0"/>
              <a:t>Schwarz et al (1991): </a:t>
            </a:r>
          </a:p>
          <a:p>
            <a:r>
              <a:rPr lang="en-CA" dirty="0"/>
              <a:t>Two groups of participants</a:t>
            </a:r>
          </a:p>
          <a:p>
            <a:r>
              <a:rPr lang="en-CA" dirty="0"/>
              <a:t>1</a:t>
            </a:r>
            <a:r>
              <a:rPr lang="en-CA" baseline="30000" dirty="0"/>
              <a:t>st</a:t>
            </a:r>
            <a:r>
              <a:rPr lang="en-CA" dirty="0"/>
              <a:t> group: Think of 6 examples of assertive </a:t>
            </a:r>
            <a:r>
              <a:rPr lang="en-CA" dirty="0" smtClean="0"/>
              <a:t>behaviour</a:t>
            </a:r>
            <a:endParaRPr lang="en-CA" dirty="0"/>
          </a:p>
          <a:p>
            <a:r>
              <a:rPr lang="en-CA" dirty="0"/>
              <a:t>2</a:t>
            </a:r>
            <a:r>
              <a:rPr lang="en-CA" baseline="30000" dirty="0"/>
              <a:t>nd</a:t>
            </a:r>
            <a:r>
              <a:rPr lang="en-CA" dirty="0"/>
              <a:t> group: Think of 12 examples of assertive </a:t>
            </a:r>
            <a:r>
              <a:rPr lang="en-CA" dirty="0" smtClean="0"/>
              <a:t>behaviour</a:t>
            </a:r>
          </a:p>
          <a:p>
            <a:r>
              <a:rPr lang="en-CA" dirty="0" smtClean="0"/>
              <a:t>12 example group usually struggled to come up with enough examples (less available).</a:t>
            </a:r>
          </a:p>
          <a:p>
            <a:pPr lvl="1"/>
            <a:r>
              <a:rPr lang="en-CA" dirty="0" smtClean="0"/>
              <a:t>Less available </a:t>
            </a:r>
            <a:r>
              <a:rPr lang="en-CA" dirty="0" smtClean="0">
                <a:sym typeface="Wingdings" pitchFamily="2" charset="2"/>
              </a:rPr>
              <a:t> Less likely</a:t>
            </a:r>
            <a:endParaRPr lang="en-CA" dirty="0" smtClean="0"/>
          </a:p>
          <a:p>
            <a:endParaRPr lang="en-CA" dirty="0" smtClean="0"/>
          </a:p>
          <a:p>
            <a:endParaRPr lang="en-CA" dirty="0"/>
          </a:p>
        </p:txBody>
      </p:sp>
    </p:spTree>
    <p:extLst>
      <p:ext uri="{BB962C8B-B14F-4D97-AF65-F5344CB8AC3E}">
        <p14:creationId xmlns:p14="http://schemas.microsoft.com/office/powerpoint/2010/main" xmlns="" val="2961080754"/>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r>
              <a:rPr lang="en-CA" sz="4000"/>
              <a:t>Representative Heuristic</a:t>
            </a:r>
            <a:br>
              <a:rPr lang="en-CA" sz="4000"/>
            </a:br>
            <a:endParaRPr lang="en-CA" sz="4000"/>
          </a:p>
        </p:txBody>
      </p:sp>
      <p:sp>
        <p:nvSpPr>
          <p:cNvPr id="16387" name="Rectangle 3"/>
          <p:cNvSpPr>
            <a:spLocks noGrp="1" noChangeArrowheads="1"/>
          </p:cNvSpPr>
          <p:nvPr>
            <p:ph idx="1"/>
          </p:nvPr>
        </p:nvSpPr>
        <p:spPr/>
        <p:txBody>
          <a:bodyPr>
            <a:normAutofit fontScale="92500" lnSpcReduction="10000"/>
          </a:bodyPr>
          <a:lstStyle/>
          <a:p>
            <a:r>
              <a:rPr lang="en-CA" dirty="0"/>
              <a:t>A strategy used to make predictions based on experience. </a:t>
            </a:r>
          </a:p>
          <a:p>
            <a:r>
              <a:rPr lang="en-CA" dirty="0"/>
              <a:t>Allows us to extrapolate information we have experienced to make predictions about the current situation</a:t>
            </a:r>
            <a:r>
              <a:rPr lang="en-CA" dirty="0" smtClean="0"/>
              <a:t>.</a:t>
            </a:r>
          </a:p>
          <a:p>
            <a:r>
              <a:rPr lang="en-CA" dirty="0" smtClean="0"/>
              <a:t>Examples:</a:t>
            </a:r>
          </a:p>
          <a:p>
            <a:pPr lvl="1"/>
            <a:r>
              <a:rPr lang="en-CA" dirty="0" smtClean="0"/>
              <a:t>You stay 2 or 3 nights at the Marriot Hotel; you conclude that all hotel rooms have Bibles in them.</a:t>
            </a:r>
          </a:p>
          <a:p>
            <a:pPr lvl="1"/>
            <a:r>
              <a:rPr lang="en-CA" dirty="0" smtClean="0"/>
              <a:t>Your friend is an engineer; you conclude that she is probably comfortable with math. </a:t>
            </a:r>
          </a:p>
          <a:p>
            <a:endParaRPr lang="en-CA" dirty="0"/>
          </a:p>
        </p:txBody>
      </p:sp>
    </p:spTree>
    <p:extLst>
      <p:ext uri="{BB962C8B-B14F-4D97-AF65-F5344CB8AC3E}">
        <p14:creationId xmlns:p14="http://schemas.microsoft.com/office/powerpoint/2010/main" xmlns="" val="2816012330"/>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CA"/>
              <a:t>Framing Effect</a:t>
            </a:r>
          </a:p>
        </p:txBody>
      </p:sp>
      <p:sp>
        <p:nvSpPr>
          <p:cNvPr id="28675" name="Rectangle 3"/>
          <p:cNvSpPr>
            <a:spLocks noGrp="1" noChangeArrowheads="1"/>
          </p:cNvSpPr>
          <p:nvPr>
            <p:ph idx="1"/>
          </p:nvPr>
        </p:nvSpPr>
        <p:spPr/>
        <p:txBody>
          <a:bodyPr/>
          <a:lstStyle/>
          <a:p>
            <a:r>
              <a:rPr lang="en-CA"/>
              <a:t>Risk-seeking – quite willing to gamble</a:t>
            </a:r>
          </a:p>
          <a:p>
            <a:endParaRPr lang="en-CA"/>
          </a:p>
          <a:p>
            <a:r>
              <a:rPr lang="en-CA"/>
              <a:t>Risk-aversive – unwilling to gamble</a:t>
            </a:r>
          </a:p>
        </p:txBody>
      </p:sp>
    </p:spTree>
    <p:extLst>
      <p:ext uri="{BB962C8B-B14F-4D97-AF65-F5344CB8AC3E}">
        <p14:creationId xmlns:p14="http://schemas.microsoft.com/office/powerpoint/2010/main" xmlns="" val="229350391"/>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55576" y="260648"/>
            <a:ext cx="7499350" cy="1143000"/>
          </a:xfrm>
        </p:spPr>
        <p:txBody>
          <a:bodyPr anchorCtr="1"/>
          <a:lstStyle/>
          <a:p>
            <a:r>
              <a:rPr lang="en-US" dirty="0"/>
              <a:t>Framing effects</a:t>
            </a:r>
          </a:p>
        </p:txBody>
      </p:sp>
      <p:sp>
        <p:nvSpPr>
          <p:cNvPr id="3" name="Content Placeholder 2"/>
          <p:cNvSpPr>
            <a:spLocks noGrp="1"/>
          </p:cNvSpPr>
          <p:nvPr>
            <p:ph idx="4294967295"/>
          </p:nvPr>
        </p:nvSpPr>
        <p:spPr>
          <a:xfrm>
            <a:off x="899592" y="1484784"/>
            <a:ext cx="7499350" cy="4800600"/>
          </a:xfrm>
        </p:spPr>
        <p:txBody>
          <a:bodyPr/>
          <a:lstStyle/>
          <a:p>
            <a:r>
              <a:rPr lang="en-US" dirty="0"/>
              <a:t>Gain frame: people become </a:t>
            </a:r>
            <a:r>
              <a:rPr lang="en-US" i="1" dirty="0"/>
              <a:t>risk aversive</a:t>
            </a:r>
            <a:r>
              <a:rPr lang="en-US" dirty="0"/>
              <a:t>.</a:t>
            </a:r>
          </a:p>
          <a:p>
            <a:endParaRPr lang="en-US" dirty="0"/>
          </a:p>
          <a:p>
            <a:r>
              <a:rPr lang="en-US" dirty="0"/>
              <a:t>Loss frame: people become </a:t>
            </a:r>
            <a:r>
              <a:rPr lang="en-US" i="1" dirty="0"/>
              <a:t>risk prone</a:t>
            </a:r>
            <a:r>
              <a:rPr lang="en-US" dirty="0"/>
              <a:t> (more willing to take a risk to avoid a loss)</a:t>
            </a:r>
          </a:p>
        </p:txBody>
      </p:sp>
    </p:spTree>
    <p:extLst>
      <p:ext uri="{BB962C8B-B14F-4D97-AF65-F5344CB8AC3E}">
        <p14:creationId xmlns:p14="http://schemas.microsoft.com/office/powerpoint/2010/main" xmlns="" val="2485070999"/>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idx="4294967295"/>
          </p:nvPr>
        </p:nvSpPr>
        <p:spPr>
          <a:xfrm>
            <a:off x="1043608" y="260648"/>
            <a:ext cx="6732587" cy="1143000"/>
          </a:xfrm>
        </p:spPr>
        <p:txBody>
          <a:bodyPr/>
          <a:lstStyle/>
          <a:p>
            <a:r>
              <a:rPr lang="en-US" sz="3400" dirty="0" smtClean="0">
                <a:latin typeface="Arial Rounded MT Bold" pitchFamily="34" charset="0"/>
              </a:rPr>
              <a:t>Applying Learning </a:t>
            </a:r>
            <a:endParaRPr lang="en-US" sz="3000" dirty="0">
              <a:latin typeface="Arial Rounded MT Bold" pitchFamily="34" charset="0"/>
            </a:endParaRPr>
          </a:p>
        </p:txBody>
      </p:sp>
      <p:sp>
        <p:nvSpPr>
          <p:cNvPr id="29700" name="Rectangle 3"/>
          <p:cNvSpPr>
            <a:spLocks noGrp="1" noChangeArrowheads="1"/>
          </p:cNvSpPr>
          <p:nvPr>
            <p:ph type="body" sz="half" idx="4294967295"/>
          </p:nvPr>
        </p:nvSpPr>
        <p:spPr>
          <a:xfrm>
            <a:off x="0" y="1600200"/>
            <a:ext cx="4033838" cy="4495800"/>
          </a:xfrm>
        </p:spPr>
        <p:txBody>
          <a:bodyPr/>
          <a:lstStyle/>
          <a:p>
            <a:pPr>
              <a:buFont typeface="Wingdings" pitchFamily="2" charset="2"/>
              <a:buNone/>
            </a:pPr>
            <a:endParaRPr lang="en-US" sz="2600" b="1">
              <a:solidFill>
                <a:srgbClr val="99CCFF"/>
              </a:solidFill>
            </a:endParaRPr>
          </a:p>
          <a:p>
            <a:endParaRPr lang="en-US" sz="2400" b="1">
              <a:solidFill>
                <a:srgbClr val="99CCFF"/>
              </a:solidFill>
            </a:endParaRPr>
          </a:p>
        </p:txBody>
      </p:sp>
      <p:sp>
        <p:nvSpPr>
          <p:cNvPr id="29701" name="Rectangle 4"/>
          <p:cNvSpPr>
            <a:spLocks noGrp="1" noChangeArrowheads="1"/>
          </p:cNvSpPr>
          <p:nvPr>
            <p:ph type="body" sz="half" idx="4294967295"/>
          </p:nvPr>
        </p:nvSpPr>
        <p:spPr>
          <a:xfrm>
            <a:off x="609600" y="1647825"/>
            <a:ext cx="7778824" cy="5029200"/>
          </a:xfrm>
        </p:spPr>
        <p:txBody>
          <a:bodyPr>
            <a:normAutofit/>
          </a:bodyPr>
          <a:lstStyle/>
          <a:p>
            <a:pPr lvl="1"/>
            <a:r>
              <a:rPr lang="en-US" sz="2800" b="1" dirty="0"/>
              <a:t>Heuristics</a:t>
            </a:r>
            <a:r>
              <a:rPr lang="en-US" sz="2800" dirty="0"/>
              <a:t>: general strategies, or rules of thumb, that can be applied to various </a:t>
            </a:r>
            <a:r>
              <a:rPr lang="en-US" sz="2800" dirty="0" smtClean="0"/>
              <a:t>problems</a:t>
            </a:r>
            <a:endParaRPr lang="en-US" sz="2800" dirty="0"/>
          </a:p>
          <a:p>
            <a:pPr lvl="2"/>
            <a:r>
              <a:rPr lang="en-US" sz="2800" dirty="0"/>
              <a:t>No guarantee of correct </a:t>
            </a:r>
            <a:r>
              <a:rPr lang="en-US" sz="2800" dirty="0" smtClean="0"/>
              <a:t>solution</a:t>
            </a:r>
            <a:endParaRPr lang="en-US" sz="2800" dirty="0"/>
          </a:p>
          <a:p>
            <a:pPr lvl="2"/>
            <a:r>
              <a:rPr lang="en-US" sz="2800" dirty="0"/>
              <a:t>Quicker, more efficient than </a:t>
            </a:r>
            <a:r>
              <a:rPr lang="en-US" sz="2800" dirty="0" smtClean="0"/>
              <a:t>algorithms</a:t>
            </a:r>
            <a:endParaRPr lang="en-US" sz="2800" dirty="0"/>
          </a:p>
          <a:p>
            <a:pPr lvl="2"/>
            <a:r>
              <a:rPr lang="en-US" sz="2800" dirty="0"/>
              <a:t>Specific heuristics can be developed for any problem</a:t>
            </a:r>
          </a:p>
        </p:txBody>
      </p:sp>
    </p:spTree>
    <p:extLst>
      <p:ext uri="{BB962C8B-B14F-4D97-AF65-F5344CB8AC3E}">
        <p14:creationId xmlns="" xmlns:p14="http://schemas.microsoft.com/office/powerpoint/2010/main" val="1221825783"/>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r>
              <a:rPr lang="en-CA" sz="4000"/>
              <a:t>Two Major Concepts of Kahneman and Tversky</a:t>
            </a:r>
          </a:p>
        </p:txBody>
      </p:sp>
      <p:sp>
        <p:nvSpPr>
          <p:cNvPr id="5123" name="Rectangle 3"/>
          <p:cNvSpPr>
            <a:spLocks noGrp="1" noChangeArrowheads="1"/>
          </p:cNvSpPr>
          <p:nvPr>
            <p:ph idx="1"/>
          </p:nvPr>
        </p:nvSpPr>
        <p:spPr>
          <a:xfrm>
            <a:off x="755576" y="1772816"/>
            <a:ext cx="7704857" cy="4464496"/>
          </a:xfrm>
        </p:spPr>
        <p:txBody>
          <a:bodyPr>
            <a:normAutofit fontScale="92500"/>
          </a:bodyPr>
          <a:lstStyle/>
          <a:p>
            <a:r>
              <a:rPr lang="en-CA" sz="2800" b="1" u="sng" dirty="0"/>
              <a:t>Availability </a:t>
            </a:r>
            <a:r>
              <a:rPr lang="en-CA" sz="2800" b="1" u="sng" dirty="0" smtClean="0"/>
              <a:t>Heuristic</a:t>
            </a:r>
          </a:p>
          <a:p>
            <a:pPr lvl="1"/>
            <a:r>
              <a:rPr lang="en-US" sz="2400" dirty="0" smtClean="0"/>
              <a:t>Which </a:t>
            </a:r>
            <a:r>
              <a:rPr lang="en-US" sz="2400" dirty="0"/>
              <a:t>is a more likely cause of death in the United </a:t>
            </a:r>
            <a:r>
              <a:rPr lang="en-US" sz="2400" dirty="0" smtClean="0"/>
              <a:t>States?</a:t>
            </a:r>
          </a:p>
          <a:p>
            <a:pPr lvl="2"/>
            <a:r>
              <a:rPr lang="en-US" sz="2000" dirty="0" smtClean="0"/>
              <a:t>being </a:t>
            </a:r>
            <a:r>
              <a:rPr lang="en-US" sz="2000" b="1" dirty="0"/>
              <a:t>killed </a:t>
            </a:r>
            <a:r>
              <a:rPr lang="en-US" sz="2000" b="1" dirty="0" smtClean="0"/>
              <a:t>by </a:t>
            </a:r>
            <a:r>
              <a:rPr lang="en-US" sz="2000" b="1" dirty="0"/>
              <a:t>falling airplane </a:t>
            </a:r>
            <a:r>
              <a:rPr lang="en-US" sz="2000" b="1" dirty="0" smtClean="0"/>
              <a:t>parts</a:t>
            </a:r>
            <a:r>
              <a:rPr lang="en-US" sz="2000" dirty="0" smtClean="0"/>
              <a:t>?</a:t>
            </a:r>
          </a:p>
          <a:p>
            <a:pPr lvl="2"/>
            <a:r>
              <a:rPr lang="en-US" sz="2000" dirty="0" smtClean="0"/>
              <a:t>being </a:t>
            </a:r>
            <a:r>
              <a:rPr lang="en-US" sz="2000" dirty="0"/>
              <a:t>killed by a shark? </a:t>
            </a:r>
            <a:endParaRPr lang="en-CA" sz="2800" dirty="0"/>
          </a:p>
          <a:p>
            <a:r>
              <a:rPr lang="en-CA" sz="2800" b="1" u="sng" dirty="0"/>
              <a:t>Representative </a:t>
            </a:r>
            <a:r>
              <a:rPr lang="en-CA" sz="2800" b="1" u="sng" dirty="0" smtClean="0"/>
              <a:t>Heuristic</a:t>
            </a:r>
          </a:p>
          <a:p>
            <a:pPr lvl="1"/>
            <a:r>
              <a:rPr lang="en-US" sz="2400" dirty="0"/>
              <a:t>Flip of the coin eight times:</a:t>
            </a:r>
          </a:p>
          <a:p>
            <a:endParaRPr lang="en-US" sz="2800" dirty="0"/>
          </a:p>
          <a:p>
            <a:pPr algn="ctr"/>
            <a:r>
              <a:rPr lang="en-US" sz="2800" dirty="0"/>
              <a:t>1. H T H </a:t>
            </a:r>
            <a:r>
              <a:rPr lang="en-US" sz="2800" dirty="0" err="1"/>
              <a:t>H</a:t>
            </a:r>
            <a:r>
              <a:rPr lang="en-US" sz="2800" dirty="0"/>
              <a:t> T </a:t>
            </a:r>
            <a:r>
              <a:rPr lang="en-US" sz="2800" dirty="0" err="1"/>
              <a:t>T</a:t>
            </a:r>
            <a:r>
              <a:rPr lang="en-US" sz="2800" dirty="0"/>
              <a:t> H T </a:t>
            </a:r>
          </a:p>
          <a:p>
            <a:pPr algn="ctr">
              <a:buFont typeface="Wingdings" pitchFamily="2" charset="2"/>
              <a:buNone/>
            </a:pPr>
            <a:endParaRPr lang="en-US" sz="2800" dirty="0"/>
          </a:p>
          <a:p>
            <a:pPr algn="ctr"/>
            <a:r>
              <a:rPr lang="en-US" sz="2800" dirty="0"/>
              <a:t>2. H </a:t>
            </a:r>
            <a:r>
              <a:rPr lang="en-US" sz="2800" dirty="0" err="1"/>
              <a:t>H</a:t>
            </a:r>
            <a:r>
              <a:rPr lang="en-US" sz="2800" dirty="0"/>
              <a:t> </a:t>
            </a:r>
            <a:r>
              <a:rPr lang="en-US" sz="2800" dirty="0" err="1"/>
              <a:t>H</a:t>
            </a:r>
            <a:r>
              <a:rPr lang="en-US" sz="2800" dirty="0"/>
              <a:t> </a:t>
            </a:r>
            <a:r>
              <a:rPr lang="en-US" sz="2800" dirty="0" err="1"/>
              <a:t>H</a:t>
            </a:r>
            <a:r>
              <a:rPr lang="en-US" sz="2800" dirty="0"/>
              <a:t> T </a:t>
            </a:r>
            <a:r>
              <a:rPr lang="en-US" sz="2800" dirty="0" err="1"/>
              <a:t>T</a:t>
            </a:r>
            <a:r>
              <a:rPr lang="en-US" sz="2800" dirty="0"/>
              <a:t> </a:t>
            </a:r>
            <a:r>
              <a:rPr lang="en-US" sz="2800" dirty="0" err="1"/>
              <a:t>T</a:t>
            </a:r>
            <a:r>
              <a:rPr lang="en-US" sz="2800" dirty="0"/>
              <a:t> </a:t>
            </a:r>
            <a:r>
              <a:rPr lang="en-US" sz="2800" dirty="0" err="1"/>
              <a:t>T</a:t>
            </a:r>
            <a:r>
              <a:rPr lang="en-US" sz="2800" dirty="0"/>
              <a:t> </a:t>
            </a:r>
          </a:p>
          <a:p>
            <a:endParaRPr lang="en-CA" sz="2800" dirty="0"/>
          </a:p>
        </p:txBody>
      </p:sp>
    </p:spTree>
    <p:extLst>
      <p:ext uri="{BB962C8B-B14F-4D97-AF65-F5344CB8AC3E}">
        <p14:creationId xmlns="" xmlns:p14="http://schemas.microsoft.com/office/powerpoint/2010/main" val="175905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Biology and Learning</a:t>
            </a:r>
            <a:endParaRPr lang="en-CA" dirty="0"/>
          </a:p>
        </p:txBody>
      </p:sp>
      <p:sp>
        <p:nvSpPr>
          <p:cNvPr id="2" name="Content Placeholder 1"/>
          <p:cNvSpPr>
            <a:spLocks noGrp="1"/>
          </p:cNvSpPr>
          <p:nvPr>
            <p:ph idx="1"/>
          </p:nvPr>
        </p:nvSpPr>
        <p:spPr/>
        <p:txBody>
          <a:bodyPr>
            <a:normAutofit fontScale="92500"/>
          </a:bodyPr>
          <a:lstStyle/>
          <a:p>
            <a:r>
              <a:rPr lang="en-CA" dirty="0" smtClean="0"/>
              <a:t>Behaviourists believed that they could condition any animal to do whatever behaviour they wanted them to (as long as it was physically possible, they knew they couldn’t make a rat fly).</a:t>
            </a:r>
          </a:p>
          <a:p>
            <a:r>
              <a:rPr lang="en-CA" dirty="0" smtClean="0"/>
              <a:t>However, “conditioned” animals didn’t always behave as they expected. </a:t>
            </a:r>
          </a:p>
          <a:p>
            <a:r>
              <a:rPr lang="en-CA" dirty="0" smtClean="0"/>
              <a:t>Didn’t take into account that behaviour is influenced by an organisms evolutionary history. </a:t>
            </a:r>
            <a:endParaRPr lang="en-CA" dirty="0"/>
          </a:p>
        </p:txBody>
      </p:sp>
    </p:spTree>
    <p:extLst>
      <p:ext uri="{BB962C8B-B14F-4D97-AF65-F5344CB8AC3E}">
        <p14:creationId xmlns="" xmlns:p14="http://schemas.microsoft.com/office/powerpoint/2010/main" val="171481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Biology and Learning</a:t>
            </a:r>
            <a:endParaRPr lang="en-CA" dirty="0"/>
          </a:p>
        </p:txBody>
      </p:sp>
      <p:sp>
        <p:nvSpPr>
          <p:cNvPr id="2" name="Content Placeholder 1"/>
          <p:cNvSpPr>
            <a:spLocks noGrp="1"/>
          </p:cNvSpPr>
          <p:nvPr>
            <p:ph idx="1"/>
          </p:nvPr>
        </p:nvSpPr>
        <p:spPr/>
        <p:txBody>
          <a:bodyPr/>
          <a:lstStyle/>
          <a:p>
            <a:r>
              <a:rPr lang="en-CA" b="1" u="sng" dirty="0" smtClean="0"/>
              <a:t>Preparedness</a:t>
            </a:r>
            <a:r>
              <a:rPr lang="en-CA" dirty="0" smtClean="0"/>
              <a:t> – through evolution, animals are biologically “prewired” to easily learn behaviours related to their survival as a species. </a:t>
            </a:r>
          </a:p>
          <a:p>
            <a:endParaRPr lang="en-CA" dirty="0"/>
          </a:p>
          <a:p>
            <a:r>
              <a:rPr lang="en-CA" dirty="0" smtClean="0"/>
              <a:t>Behaviours that are contrary to an organism’s natural tendencies are learned slowly….if at all. </a:t>
            </a:r>
            <a:endParaRPr lang="en-CA" dirty="0"/>
          </a:p>
        </p:txBody>
      </p:sp>
    </p:spTree>
    <p:extLst>
      <p:ext uri="{BB962C8B-B14F-4D97-AF65-F5344CB8AC3E}">
        <p14:creationId xmlns="" xmlns:p14="http://schemas.microsoft.com/office/powerpoint/2010/main" val="11875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Conditioned Taste Aversion</a:t>
            </a:r>
            <a:endParaRPr lang="en-CA" dirty="0"/>
          </a:p>
        </p:txBody>
      </p:sp>
      <p:sp>
        <p:nvSpPr>
          <p:cNvPr id="2" name="Content Placeholder 1"/>
          <p:cNvSpPr>
            <a:spLocks noGrp="1"/>
          </p:cNvSpPr>
          <p:nvPr>
            <p:ph idx="1"/>
          </p:nvPr>
        </p:nvSpPr>
        <p:spPr>
          <a:xfrm>
            <a:off x="872067" y="1916832"/>
            <a:ext cx="5212101" cy="4209331"/>
          </a:xfrm>
        </p:spPr>
        <p:txBody>
          <a:bodyPr>
            <a:normAutofit fontScale="85000" lnSpcReduction="10000"/>
          </a:bodyPr>
          <a:lstStyle/>
          <a:p>
            <a:r>
              <a:rPr lang="en-CA" dirty="0" smtClean="0"/>
              <a:t>Ever eaten something that made you sick? How long before you could eat that again? </a:t>
            </a:r>
          </a:p>
          <a:p>
            <a:r>
              <a:rPr lang="en-CA" dirty="0" smtClean="0"/>
              <a:t>Were you quickly conditioned to avoid that food?</a:t>
            </a:r>
          </a:p>
          <a:p>
            <a:r>
              <a:rPr lang="en-CA" dirty="0" smtClean="0"/>
              <a:t>Pairing a smell or taste of a food with a toxin or ill-producing agent. The taste and smell of that food now disgusts you.</a:t>
            </a:r>
            <a:endParaRPr lang="en-CA" dirty="0"/>
          </a:p>
        </p:txBody>
      </p:sp>
      <p:sp>
        <p:nvSpPr>
          <p:cNvPr id="4" name="AutoShape 2" descr="data:image/jpeg;base64,/9j/4AAQSkZJRgABAQAAAQABAAD/2wBDAAkGBwgHBgkIBwgKCgkLDRYPDQwMDRsUFRAWIB0iIiAdHx8kKDQsJCYxJx8fLT0tMTU3Ojo6Iys/RD84QzQ5Ojf/2wBDAQoKCg0MDRoPDxo3JR8lNzc3Nzc3Nzc3Nzc3Nzc3Nzc3Nzc3Nzc3Nzc3Nzc3Nzc3Nzc3Nzc3Nzc3Nzc3Nzc3Nzf/wAARCAC3ARMDASIAAhEBAxEB/8QAGwAAAQUBAQAAAAAAAAAAAAAAAwACBAUGAQf/xAAyEAABBAEDAgQFBAICAwAAAAABAAIDEQQSITEFQRMiUWEGMkJxgRQjM5GhsRUkUsHR/8QAGQEAAwEBAQAAAAAAAAAAAAAAAAECAwQF/8QAIxEBAQACAgIDAAIDAAAAAAAAAAECEQMxEiEEMkEiUTNhcf/aAAwDAQACEQMRAD8ApMnEaewQIMFmu9IUnUTyU9hI4U79lurDHqKKkGV2ooQc48lEaEW7Kk0IgCTQngJEQCcAugJwCAQC6AugJwCQcAXQF0BOpAcpdAXQEj5QSeAgKzq04aGxA87lUUsgtwJod6/0j5WV4+Q943BND7IfhEkNHzHcqa6cMdR3CjfK4NjFXyfQKdNC+Rohx9m/U4d1I6djEt0MG3c+qv8AFw2RjYAn7KLW0xZUdLmZzsD3vcp/6EhtOaQP9rYHGa4bhRp4GtbWm/QI2rTD52IG2GtoKonx9JJ3pbvJwdQt4Wa6nBqkLWDyj/KWxplp49RqvKo8jXWf6V1lYpiaXOG6rJmaRZVysssUOv6tIAuO6JI2qHunMj2O3a1W2egGAF7QexXHjaxzSJGP3HHbbZcDBdelFA0GD5qPFIoH8Z7g7rmjZx90RgJYdXYoGl98J5IxuqxaneV50E/fhbjK/lFLzTHuNzXtdRDtlu+nZhzcWOR3zcFVL60jOfqWQmkItJhCGQZCSdSSNBAaiNTGp4c0clBitCKFEOS1vCBL1AN+pAWutreSuHIYNlQSdTHZyA7qBc4AFPQ01UcocpACpemyl9K7bwEidAXaXQF0BIEAugLoC6AgFSgdbnMGC4N+d/lCsAFT9e882PGOdyirwm6qcbGpuo70puDgyT5ABG1qfgYfikN7d1dwYrYXEgUSssq7MY5i4YjaAf6U5rABQSY3ZP4UrLSgzMDdw3UVIA9eU1/FJ6Lakyw5537+irX4INucLWgngDyaofZRMoNiYTyTsB6o0e2N6rjeJL4YGzdyqDJit1AbBbHMb5HGvMbVRLhe26qJrMyx0HX91x+zdh7KblwOa42Dso3hOD7I29FUZWIjY6Y/fnddYz5r7mkfRbyCLBIXA0aXXyUFoKIajxzYRAzY/hdaAKNcWU7/AMa4KATAdTAKIvdab4Yl064ibaTqCzcI85Ha1ovh+FzQHgfKdx7InacumopNIRWt2AUiODUOFpJtzoFJKy/SpJ+NNlppdDVWT5+knzKV1EkNNLNTBxebKUgibL1I9ioE+bI+90IgoL2lUpJhlLneYlWEbgC1VEQINqdE4+VAa7pJsNWhZwFmuimw1aWP5QoqacAnAJALqRFScAuAJwCANiNDpNJ7hZ/qMLmdVeHk0Bt7BaHGaTKCO26i5sLcnrLQB5Q0Ocs79tuzi/x6S+l4+iFrnDzHdTHN8wRY2BrPwm1buVHbR1g2Tq33TmDVwU/TSchhGkNyKQmuCYR3WSo80TXchS3BCeDtQFd0yUWbh73Vgbk/6ChPx6bZG60sjRXCgzwahsEz2x2fA1zxQ+6iyY7AL/tX2R06Tx75aByoWViODXAg2dgUFpQyQMaA7uFBeK1A/hWGQC1gJ7qD4ZkdbRtwntNxMds1x9qTOdIRJmlrKQLItCLNCxmjfstz8PY+npzZCOSsTjN1vYPUr1NmM3Gw4omig1gV4xlnfQbRwrDHaDyoIHCsMQLTDtikeH7JI1JLUPNupDyFZt4/cK03UG2xZyZn7pWEVA9IQ3MBOyUupjudk+I6iEzcZDuFKEJAGyl4mGXb0pb8bSzcJ6CZ0fYNWni+ULN9MbpIWkh+QLOpogXQuBOCROgLqQXQgDA+Hiuf3JoJdPid4jpH/MQBZRMiFzsVojFlpshScejR9gst7ejMfHCQc7BDocEo9Ku6hJLGxzmMc6uzeU4k+SNzTqidR9EmZpunnSfdZd3Weqy5HgYGDLM8HfxQGAfdPyevfpJhjdXg8CWgS6N2trb9T2VeN1uDzkuq1YmD+CCnahSzuLnB5DsWVkrDwWkFW8GQJW0dnehUqSSNj6odbojCaTZnBg90UQCba1EkOyO5rnmydlEyXaTpHKABIQSossbXXYR3AoEuwpMKbP6eySNwb8yrmYQhjDTuQN/dXs3rarskgKaagy4qLlWlv7tdu6vM4DQfVVUUJkOwJLjQrunGeaz+GcB+d1THia0kB4c72aDa9PzWc+ii/B3Qm9K6eJZmf9qYW8nsOwVhmt5XVjjrFyZ5bqsrhTsTsodKbihGPaExJJJah57mjyFZ6XTrctDm/wAZWZka45B9Fz4nAZ220lO6fC50nCnw4hkHCsMTBaxwJCrSk3Bx6jBK5lAaCApsWzNICY+G2lVoAdP5FrQwfxhUmNHocFdY/wDGFlkmjBOCaE8KUknN+YfdcXW7G0HF1DGNHm7hDiYG2G8WlFOHQ7Hek9goBYyPRt2K0bJksYc0gUiMSJpVIGbzMWbDzW5mMA4t+ZgHzNVB8RSyOy8nIxgXRZUQY7y+eJwFbj/IPC3swa4UQqbMwInusN3u7pbY53FnlxzNivhvo2Xjlj4HSRwsadbyKEh7Cv8A37LX4EjpogeH3V+4QhgF1tL5QO1PIVhi4giibHZcfUqMrDxxuHraTGXgDXynuZ9T9l2KMx3bnflR8zIDGk91CzZZmtJAVZJMDK4ndR3ZRLnOe78IIyIb8zxZS0fSU+QG1FmciNfE/wCV4XJdNVYToiumcq+dyscwhjdlUvcXOoKTQM+ywgcnZX/wH0P9bmDLlb+xAfLfdypoMWXqXUY8PGBLi6r9PUr1rpHToel4MeNAPK0bnuT6ro4sN3bl5s/xK00KUDMbsVYlQssbFdF6cypI3/KkQbITxRKNji1nj2EsHZJdA2SWgYDLFsVMyFpyN/VXk7dTFXnH/dBCwxOJeMxjW0j2xvAQom0EURk8q9me2atgEYPthtDbEB2RGxEo8i2HESXK3xvkUKGCiNlPjFNpZ5XZUUJwTAnBIjl0Li6EgkYvzk+ysWHZV2N3U6M7KMu3bxfSDtKJVhCaUS9kmxro2uG6Z+nYe1o2y46RrRZNJbpAGEDZrQPddazR905kzJPlH5TZSeymnIZPK1rD6rK9ayJmg6dI91c5sxa0gchUGePEiJJJv1S8leLMvnyJspsQebe6r4AUbOky8V2ZIHMEWK4NcX8kn0VnjxN1aXtsE8ofVcIyzGV7qDx53Ftg13IH+10YSa9sOSZ9xAh6zTg2eN8bqvW3cD79xyrZma+WMGN7ZW1dtKBHh4WNjPkGQ2eZzasNoNHoAqnpWrHynxscPDJuvujKQsMsv1byZ2vySAg8bobwI2OceatdkY2R+42Cs8Do8vUiBeiIG3u9fYLOT+l55antoPgjoowMQ5uQ3/sTixf0t7Bad0gUGNwhhZGDs1oATXTe665ZJpw27u03xAo+Q4EFRjOmOl1BPyIKTko2LyEBxtGxjupnZJwSTbSWpsMBYorogBXGlGYVyh1kIRmxNTWFFaUA5rG+iI0D0TQU4FBCNTwUMFOBQBAU8FDBXQUARdCYCnAoCZiCwVMYKUbBHkJ91MAWd7d3F9YQdW674lBMeaCBb5XaWbDuUNDpckg6WDU70C4yKSRw8U/gKTDAyIbc9yV2cEMJYad2KVg24GU4ACgFyZxCjsyJw+pWt9nNPP4SycllXYtRcfS5fan6pOGA3yVUGUSsLW9kfrE4eS1ptVOBYyHMJsabUyLqRFELJrhTWxNewhwB27pkLKJRdJG4KvHLSLFRm9KgcS4NAv0VfHgtik1DYgbq9yCQ02VDhx5MzIEMItxP9e6rdqbqTdLpWA/NyQxg8o3c70C2uPAzHhbFGKAQ+n4MeBjiKMWeXO9SpJW2OOnBycnnf9BuTCnuTCrZhHlIJO5XAkHTwi4x3QCUSA7qp2E+0k1p2SWpsIyQIzZAs5H1H3UhnURXK5hpoGSD1RmvCz7Ooj1T/wDk2j6kDTQB49V3xAs+zqjb+ZFHUWn6kDS+bICitcqSHNB7qYzMbXKRaWVpavdVxzmgcqPN1JrfqQelz4g9U4SBZv8A5ZuqtSPH1IO7oGmx6e64QfcqYSG7+yqehzCbEa6+5C71PIlNwwEA/U49lne3dxzckiU+TxnlrSKHJRY5I4hQICqI26IdIeaHLvUqly8SQzF8eXORfBkNJyNbhW5bM11UQnOcCOV5+c7KxTs8PA9RX+lP6f8AEkcp8N0ojkHMb3c/ZO46LUrRTvLnaWqi6oJGNcGv3KnDqOOLJfTvQhV2fMJDqB+ymnqxXNfcBY5hL/UjlF6bgkvdIeSmteCSrTpzgInH1Ui0wx6eQgyPDVIyZAL3VTlz87paVKFlSlztLbNlabonThg44dIP33i3e3soHw/0wucM3Jb7xtP+1oLW3Hjr3XFz8vlfGESuErhKS1cxjkwlPdwmFADcmpzk1IzHFFxTuhuCUTtJTnYWwqgkoYyNuUlruB4d4rgnDIcO6Y5BcVyttJf6t3quHKeeCog3RWNQNQZmRIDupMeW4d1EATwKQfjFjFnuHdSP+UIHKpSaTS4oLxi3k6s7sVByOpvddEqC5yC8oGokDOl13atun5Usz2sYC5x7BUWPDLkztihaXPceAvRPhLo0eNOGOp0jBbz7qpPVv4Wt3TR/DkE2JiBsx8zzqr0RcggS6HGnOFhTy2gK7IeXjNmG4F15XdwVjK7OPWFV3UMluLABY0ltqmHUGGPWSK9lzr0eYWmNsWsgcg8hURxc17S1uO4Ebbq29ssG6l1KMimEg91QZEjpnHwwaPsp83Ss5zwXQtPqLpSMLp0rXE5EILKrTabLKX8hnTOp58WF4JZjvZFdSSNOsDmrB3/KuIMuWSDWWEt7kDb7hAbgse0RvIazu1nJ/K0XTcJjogwxhsQFV6oukTyx7U8DpJZAGtJVwxxhiDT+VLmGPjNOhrQVTZGS6aTw4Wl7zwAo0e3MzL5FqX0XpLsl4ysxtRcsYfq9z7I3TekMjcJsynychn0t/wDqvmPBV44/25uXm/MT9gKC4SkSmkrVzEVwFcStAJxQyV1xTLQDXJtrrymXukbpKGSukpjigG6j6pJtpIDx95QSd0Utc47ApzcWQ8MJ/CzbmxtRdNBHgwpjXkKlM6XO/sg1eE5W8XQ5Xc2pcfw9fIKegzRKaQ53AJWyi+HGd2qWOiQQs1PaAiS0tsD+nmefLG7+lY4Xw9kTkOnPhx/5K1IghjdYaL7bcLpcXyho+ULr4/jb95MM+X+nMHAxOl4jpmMFtF6jyrL4McZI5ch/MjrVZ1x5HTXNZ3obKy+E3eHjMb2pZ/Msx1hG/wAWblyrVXacwhw0nkcIWpNNk7HfsuOOim5uK2Zu43HBCqZopIDuzWB3Vt+p0mpBRTJXsffFK1Y5WM7kZA5ELtX2UM+NMSD5B7K8yY4hZJAUCWaKL+ManJbXeS0saKOEan0PuiS9YbE3RCLVbKZpzvYHslHiEbkKdp1vszJzJprLiQPRM6H1SCLPkjefPwChdUk8CB1c1ssbhSv/AFUji43d2r455X2x5rqaj2COYyUWmx7KxgugvMumdfyMJ4BcXs9Ctl0z4mw8hoDzod7rbwsclsrQrhQ4siKZtxvBH3T0JIplrrimXugE4phTimlIGPKZe668od7oM4oTjunuKE4oBpSTSd0kBSx/D8bfoCks6LC36Qpvjju5O8dvuUvTb2js6XC36QitwYx2CL+o9AuiYlIONxmN+lEEbR2CG+ahZNKHNm7ER/2VeHHll0m5THtLyMiKAdi70VNl5ckrrN12pDmydzQ1H/CiiSR5c57qaOw2XZx8cw/6wyztE1OFudQobD1TYJQJefmCjRyCUmuWlKU6J7bwN/wVtjUVOyR4+O9ldtkb4fm0U0nhRmSW3nldhPhS628HkLl+bxXKTOfjp+JyyW439bJsljlFaVTYmWHNFlWcMoLeV58vp22CyAOG4291BnibvpLm/YqbYcNlEybAsIKKfKjIf5iT9ymxw6uApGS9sjLHzDlMwnW4ApKScfD2uk7IiEbCVZRNGgKp6/OIYHG90WFKyHW5vEmc0cBZzGZWVJ9loHQmWyeSq44/hSyFacP2Zc/12CNiFLjdoFgbKPXmRgLjP2XbI4bVhj9SnxqdDI4e1q96f8VyCm5DbHqFk8fzNRmANCdwlHk9HxOr42UBpeAfQqYHA7gry1kz2yDQ4g+xVtgdfy8Q04+I30KzvFe4fk3hTSVTYPxFjZFMlPhvPqrUSNe3U0ggrKyxUNkKFe6fIUIlSZxKE47pxKG4oBpO6SbaSAA1rj2RGwuPKSSTUZsF8lDyHsgFAW/sEklpxYzLLVTnbJ6VmRk0SZCSTwAoUkrns1A1W9JJLuk05qbE0vOr3Q8uQRx6R+Ukk7fQnaDiPIlI9VNfGXMIHzN3H2SSRx9FTMeX6e1WFJvgpJLXG7iL6SMPIp4Y7b0V9jh4aCDsUkl5HyuPHDk/j+vT+Pnlnh/JMZqrdclb5d0klg3UnUI9DrahYhLHjfZJJL9NoYH3EDazXX3OnymRDi7KSSdpTtCMPhNVLn8AjubSSW/x+65/kX0hjlSWNtv4SSXZi4qDiO0yOafVTCkkrx+qb2jsd+6QpNWkkjHoXtHyCQ4VyFfdB61JCWxTkuYTQPokkscpva41heHtDhwUMndJJcrRxxQ3FJJADJ3SSSQH/9k="/>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BDAAkGBwgHBgkIBwgKCgkLDRYPDQwMDRsUFRAWIB0iIiAdHx8kKDQsJCYxJx8fLT0tMTU3Ojo6Iys/RD84QzQ5Ojf/2wBDAQoKCg0MDRoPDxo3JR8lNzc3Nzc3Nzc3Nzc3Nzc3Nzc3Nzc3Nzc3Nzc3Nzc3Nzc3Nzc3Nzc3Nzc3Nzc3Nzc3Nzf/wAARCAC3ARMDASIAAhEBAxEB/8QAGwAAAQUBAQAAAAAAAAAAAAAAAwACBAUGAQf/xAAyEAABBAEDAgQFBAICAwAAAAABAAIDEQQSITEFQRMiUWEGMkJxgRQjM5GhsRUkUsHR/8QAGQEAAwEBAQAAAAAAAAAAAAAAAAECAwQF/8QAIxEBAQACAgIDAAIDAAAAAAAAAAECEQMxEiEEMkEiUTNhcf/aAAwDAQACEQMRAD8ApMnEaewQIMFmu9IUnUTyU9hI4U79lurDHqKKkGV2ooQc48lEaEW7Kk0IgCTQngJEQCcAugJwCAQC6AugJwCQcAXQF0BOpAcpdAXQEj5QSeAgKzq04aGxA87lUUsgtwJod6/0j5WV4+Q943BND7IfhEkNHzHcqa6cMdR3CjfK4NjFXyfQKdNC+Rohx9m/U4d1I6djEt0MG3c+qv8AFw2RjYAn7KLW0xZUdLmZzsD3vcp/6EhtOaQP9rYHGa4bhRp4GtbWm/QI2rTD52IG2GtoKonx9JJ3pbvJwdQt4Wa6nBqkLWDyj/KWxplp49RqvKo8jXWf6V1lYpiaXOG6rJmaRZVysssUOv6tIAuO6JI2qHunMj2O3a1W2egGAF7QexXHjaxzSJGP3HHbbZcDBdelFA0GD5qPFIoH8Z7g7rmjZx90RgJYdXYoGl98J5IxuqxaneV50E/fhbjK/lFLzTHuNzXtdRDtlu+nZhzcWOR3zcFVL60jOfqWQmkItJhCGQZCSdSSNBAaiNTGp4c0clBitCKFEOS1vCBL1AN+pAWutreSuHIYNlQSdTHZyA7qBc4AFPQ01UcocpACpemyl9K7bwEidAXaXQF0BIEAugLoC6AgFSgdbnMGC4N+d/lCsAFT9e882PGOdyirwm6qcbGpuo70puDgyT5ABG1qfgYfikN7d1dwYrYXEgUSssq7MY5i4YjaAf6U5rABQSY3ZP4UrLSgzMDdw3UVIA9eU1/FJ6Lakyw5537+irX4INucLWgngDyaofZRMoNiYTyTsB6o0e2N6rjeJL4YGzdyqDJit1AbBbHMb5HGvMbVRLhe26qJrMyx0HX91x+zdh7KblwOa42Dso3hOD7I29FUZWIjY6Y/fnddYz5r7mkfRbyCLBIXA0aXXyUFoKIajxzYRAzY/hdaAKNcWU7/AMa4KATAdTAKIvdab4Yl064ibaTqCzcI85Ha1ovh+FzQHgfKdx7InacumopNIRWt2AUiODUOFpJtzoFJKy/SpJ+NNlppdDVWT5+knzKV1EkNNLNTBxebKUgibL1I9ioE+bI+90IgoL2lUpJhlLneYlWEbgC1VEQINqdE4+VAa7pJsNWhZwFmuimw1aWP5QoqacAnAJALqRFScAuAJwCANiNDpNJ7hZ/qMLmdVeHk0Bt7BaHGaTKCO26i5sLcnrLQB5Q0Ocs79tuzi/x6S+l4+iFrnDzHdTHN8wRY2BrPwm1buVHbR1g2Tq33TmDVwU/TSchhGkNyKQmuCYR3WSo80TXchS3BCeDtQFd0yUWbh73Vgbk/6ChPx6bZG60sjRXCgzwahsEz2x2fA1zxQ+6iyY7AL/tX2R06Tx75aByoWViODXAg2dgUFpQyQMaA7uFBeK1A/hWGQC1gJ7qD4ZkdbRtwntNxMds1x9qTOdIRJmlrKQLItCLNCxmjfstz8PY+npzZCOSsTjN1vYPUr1NmM3Gw4omig1gV4xlnfQbRwrDHaDyoIHCsMQLTDtikeH7JI1JLUPNupDyFZt4/cK03UG2xZyZn7pWEVA9IQ3MBOyUupjudk+I6iEzcZDuFKEJAGyl4mGXb0pb8bSzcJ6CZ0fYNWni+ULN9MbpIWkh+QLOpogXQuBOCROgLqQXQgDA+Hiuf3JoJdPid4jpH/MQBZRMiFzsVojFlpshScejR9gst7ejMfHCQc7BDocEo9Ku6hJLGxzmMc6uzeU4k+SNzTqidR9EmZpunnSfdZd3Weqy5HgYGDLM8HfxQGAfdPyevfpJhjdXg8CWgS6N2trb9T2VeN1uDzkuq1YmD+CCnahSzuLnB5DsWVkrDwWkFW8GQJW0dnehUqSSNj6odbojCaTZnBg90UQCba1EkOyO5rnmydlEyXaTpHKABIQSossbXXYR3AoEuwpMKbP6eySNwb8yrmYQhjDTuQN/dXs3rarskgKaagy4qLlWlv7tdu6vM4DQfVVUUJkOwJLjQrunGeaz+GcB+d1THia0kB4c72aDa9PzWc+ii/B3Qm9K6eJZmf9qYW8nsOwVhmt5XVjjrFyZ5bqsrhTsTsodKbihGPaExJJJah57mjyFZ6XTrctDm/wAZWZka45B9Fz4nAZ220lO6fC50nCnw4hkHCsMTBaxwJCrSk3Bx6jBK5lAaCApsWzNICY+G2lVoAdP5FrQwfxhUmNHocFdY/wDGFlkmjBOCaE8KUknN+YfdcXW7G0HF1DGNHm7hDiYG2G8WlFOHQ7Hek9goBYyPRt2K0bJksYc0gUiMSJpVIGbzMWbDzW5mMA4t+ZgHzNVB8RSyOy8nIxgXRZUQY7y+eJwFbj/IPC3swa4UQqbMwInusN3u7pbY53FnlxzNivhvo2Xjlj4HSRwsadbyKEh7Cv8A37LX4EjpogeH3V+4QhgF1tL5QO1PIVhi4giibHZcfUqMrDxxuHraTGXgDXynuZ9T9l2KMx3bnflR8zIDGk91CzZZmtJAVZJMDK4ndR3ZRLnOe78IIyIb8zxZS0fSU+QG1FmciNfE/wCV4XJdNVYToiumcq+dyscwhjdlUvcXOoKTQM+ywgcnZX/wH0P9bmDLlb+xAfLfdypoMWXqXUY8PGBLi6r9PUr1rpHToel4MeNAPK0bnuT6ro4sN3bl5s/xK00KUDMbsVYlQssbFdF6cypI3/KkQbITxRKNji1nj2EsHZJdA2SWgYDLFsVMyFpyN/VXk7dTFXnH/dBCwxOJeMxjW0j2xvAQom0EURk8q9me2atgEYPthtDbEB2RGxEo8i2HESXK3xvkUKGCiNlPjFNpZ5XZUUJwTAnBIjl0Li6EgkYvzk+ysWHZV2N3U6M7KMu3bxfSDtKJVhCaUS9kmxro2uG6Z+nYe1o2y46RrRZNJbpAGEDZrQPddazR905kzJPlH5TZSeymnIZPK1rD6rK9ayJmg6dI91c5sxa0gchUGePEiJJJv1S8leLMvnyJspsQebe6r4AUbOky8V2ZIHMEWK4NcX8kn0VnjxN1aXtsE8ofVcIyzGV7qDx53Ftg13IH+10YSa9sOSZ9xAh6zTg2eN8bqvW3cD79xyrZma+WMGN7ZW1dtKBHh4WNjPkGQ2eZzasNoNHoAqnpWrHynxscPDJuvujKQsMsv1byZ2vySAg8bobwI2OceatdkY2R+42Cs8Do8vUiBeiIG3u9fYLOT+l55antoPgjoowMQ5uQ3/sTixf0t7Bad0gUGNwhhZGDs1oATXTe665ZJpw27u03xAo+Q4EFRjOmOl1BPyIKTko2LyEBxtGxjupnZJwSTbSWpsMBYorogBXGlGYVyh1kIRmxNTWFFaUA5rG+iI0D0TQU4FBCNTwUMFOBQBAU8FDBXQUARdCYCnAoCZiCwVMYKUbBHkJ91MAWd7d3F9YQdW674lBMeaCBb5XaWbDuUNDpckg6WDU70C4yKSRw8U/gKTDAyIbc9yV2cEMJYad2KVg24GU4ACgFyZxCjsyJw+pWt9nNPP4SycllXYtRcfS5fan6pOGA3yVUGUSsLW9kfrE4eS1ptVOBYyHMJsabUyLqRFELJrhTWxNewhwB27pkLKJRdJG4KvHLSLFRm9KgcS4NAv0VfHgtik1DYgbq9yCQ02VDhx5MzIEMItxP9e6rdqbqTdLpWA/NyQxg8o3c70C2uPAzHhbFGKAQ+n4MeBjiKMWeXO9SpJW2OOnBycnnf9BuTCnuTCrZhHlIJO5XAkHTwi4x3QCUSA7qp2E+0k1p2SWpsIyQIzZAs5H1H3UhnURXK5hpoGSD1RmvCz7Ooj1T/wDk2j6kDTQB49V3xAs+zqjb+ZFHUWn6kDS+bICitcqSHNB7qYzMbXKRaWVpavdVxzmgcqPN1JrfqQelz4g9U4SBZv8A5ZuqtSPH1IO7oGmx6e64QfcqYSG7+yqehzCbEa6+5C71PIlNwwEA/U49lne3dxzckiU+TxnlrSKHJRY5I4hQICqI26IdIeaHLvUqly8SQzF8eXORfBkNJyNbhW5bM11UQnOcCOV5+c7KxTs8PA9RX+lP6f8AEkcp8N0ojkHMb3c/ZO46LUrRTvLnaWqi6oJGNcGv3KnDqOOLJfTvQhV2fMJDqB+ymnqxXNfcBY5hL/UjlF6bgkvdIeSmteCSrTpzgInH1Ui0wx6eQgyPDVIyZAL3VTlz87paVKFlSlztLbNlabonThg44dIP33i3e3soHw/0wucM3Jb7xtP+1oLW3Hjr3XFz8vlfGESuErhKS1cxjkwlPdwmFADcmpzk1IzHFFxTuhuCUTtJTnYWwqgkoYyNuUlruB4d4rgnDIcO6Y5BcVyttJf6t3quHKeeCog3RWNQNQZmRIDupMeW4d1EATwKQfjFjFnuHdSP+UIHKpSaTS4oLxi3k6s7sVByOpvddEqC5yC8oGokDOl13atun5Usz2sYC5x7BUWPDLkztihaXPceAvRPhLo0eNOGOp0jBbz7qpPVv4Wt3TR/DkE2JiBsx8zzqr0RcggS6HGnOFhTy2gK7IeXjNmG4F15XdwVjK7OPWFV3UMluLABY0ltqmHUGGPWSK9lzr0eYWmNsWsgcg8hURxc17S1uO4Ebbq29ssG6l1KMimEg91QZEjpnHwwaPsp83Ss5zwXQtPqLpSMLp0rXE5EILKrTabLKX8hnTOp58WF4JZjvZFdSSNOsDmrB3/KuIMuWSDWWEt7kDb7hAbgse0RvIazu1nJ/K0XTcJjogwxhsQFV6oukTyx7U8DpJZAGtJVwxxhiDT+VLmGPjNOhrQVTZGS6aTw4Wl7zwAo0e3MzL5FqX0XpLsl4ysxtRcsYfq9z7I3TekMjcJsynychn0t/wDqvmPBV44/25uXm/MT9gKC4SkSmkrVzEVwFcStAJxQyV1xTLQDXJtrrymXukbpKGSukpjigG6j6pJtpIDx95QSd0Utc47ApzcWQ8MJ/CzbmxtRdNBHgwpjXkKlM6XO/sg1eE5W8XQ5Xc2pcfw9fIKegzRKaQ53AJWyi+HGd2qWOiQQs1PaAiS0tsD+nmefLG7+lY4Xw9kTkOnPhx/5K1IghjdYaL7bcLpcXyho+ULr4/jb95MM+X+nMHAxOl4jpmMFtF6jyrL4McZI5ch/MjrVZ1x5HTXNZ3obKy+E3eHjMb2pZ/Msx1hG/wAWblyrVXacwhw0nkcIWpNNk7HfsuOOim5uK2Zu43HBCqZopIDuzWB3Vt+p0mpBRTJXsffFK1Y5WM7kZA5ELtX2UM+NMSD5B7K8yY4hZJAUCWaKL+ManJbXeS0saKOEan0PuiS9YbE3RCLVbKZpzvYHslHiEbkKdp1vszJzJprLiQPRM6H1SCLPkjefPwChdUk8CB1c1ssbhSv/AFUji43d2r455X2x5rqaj2COYyUWmx7KxgugvMumdfyMJ4BcXs9Ctl0z4mw8hoDzod7rbwsclsrQrhQ4siKZtxvBH3T0JIplrrimXugE4phTimlIGPKZe668od7oM4oTjunuKE4oBpSTSd0kBSx/D8bfoCks6LC36Qpvjju5O8dvuUvTb2js6XC36QitwYx2CL+o9AuiYlIONxmN+lEEbR2CG+ahZNKHNm7ER/2VeHHll0m5THtLyMiKAdi70VNl5ckrrN12pDmydzQ1H/CiiSR5c57qaOw2XZx8cw/6wyztE1OFudQobD1TYJQJefmCjRyCUmuWlKU6J7bwN/wVtjUVOyR4+O9ldtkb4fm0U0nhRmSW3nldhPhS628HkLl+bxXKTOfjp+JyyW439bJsljlFaVTYmWHNFlWcMoLeV58vp22CyAOG4291BnibvpLm/YqbYcNlEybAsIKKfKjIf5iT9ymxw6uApGS9sjLHzDlMwnW4ApKScfD2uk7IiEbCVZRNGgKp6/OIYHG90WFKyHW5vEmc0cBZzGZWVJ9loHQmWyeSq44/hSyFacP2Zc/12CNiFLjdoFgbKPXmRgLjP2XbI4bVhj9SnxqdDI4e1q96f8VyCm5DbHqFk8fzNRmANCdwlHk9HxOr42UBpeAfQqYHA7gry1kz2yDQ4g+xVtgdfy8Q04+I30KzvFe4fk3hTSVTYPxFjZFMlPhvPqrUSNe3U0ggrKyxUNkKFe6fIUIlSZxKE47pxKG4oBpO6SbaSAA1rj2RGwuPKSSTUZsF8lDyHsgFAW/sEklpxYzLLVTnbJ6VmRk0SZCSTwAoUkrns1A1W9JJLuk05qbE0vOr3Q8uQRx6R+Ukk7fQnaDiPIlI9VNfGXMIHzN3H2SSRx9FTMeX6e1WFJvgpJLXG7iL6SMPIp4Y7b0V9jh4aCDsUkl5HyuPHDk/j+vT+Pnlnh/JMZqrdclb5d0klg3UnUI9DrahYhLHjfZJJL9NoYH3EDazXX3OnymRDi7KSSdpTtCMPhNVLn8AjubSSW/x+65/kX0hjlSWNtv4SSXZi4qDiO0yOafVTCkkrx+qb2jsd+6QpNWkkjHoXtHyCQ4VyFfdB61JCWxTkuYTQPokkscpva41heHtDhwUMndJJcrRxxQ3FJJADJ3SSSQH/9k="/>
          <p:cNvSpPr>
            <a:spLocks noChangeAspect="1" noChangeArrowheads="1"/>
          </p:cNvSpPr>
          <p:nvPr/>
        </p:nvSpPr>
        <p:spPr bwMode="auto">
          <a:xfrm>
            <a:off x="307975" y="79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6" descr="data:image/jpeg;base64,/9j/4AAQSkZJRgABAQAAAQABAAD/2wBDAAkGBwgHBgkIBwgKCgkLDRYPDQwMDRsUFRAWIB0iIiAdHx8kKDQsJCYxJx8fLT0tMTU3Ojo6Iys/RD84QzQ5Ojf/2wBDAQoKCg0MDRoPDxo3JR8lNzc3Nzc3Nzc3Nzc3Nzc3Nzc3Nzc3Nzc3Nzc3Nzc3Nzc3Nzc3Nzc3Nzc3Nzc3Nzc3Nzf/wAARCAC3ARMDASIAAhEBAxEB/8QAGwAAAQUBAQAAAAAAAAAAAAAAAwACBAUGAQf/xAAyEAABBAEDAgQFBAICAwAAAAABAAIDEQQSITEFQRMiUWEGMkJxgRQjM5GhsRUkUsHR/8QAGQEAAwEBAQAAAAAAAAAAAAAAAAECAwQF/8QAIxEBAQACAgIDAAIDAAAAAAAAAAECEQMxEiEEMkEiUTNhcf/aAAwDAQACEQMRAD8ApMnEaewQIMFmu9IUnUTyU9hI4U79lurDHqKKkGV2ooQc48lEaEW7Kk0IgCTQngJEQCcAugJwCAQC6AugJwCQcAXQF0BOpAcpdAXQEj5QSeAgKzq04aGxA87lUUsgtwJod6/0j5WV4+Q943BND7IfhEkNHzHcqa6cMdR3CjfK4NjFXyfQKdNC+Rohx9m/U4d1I6djEt0MG3c+qv8AFw2RjYAn7KLW0xZUdLmZzsD3vcp/6EhtOaQP9rYHGa4bhRp4GtbWm/QI2rTD52IG2GtoKonx9JJ3pbvJwdQt4Wa6nBqkLWDyj/KWxplp49RqvKo8jXWf6V1lYpiaXOG6rJmaRZVysssUOv6tIAuO6JI2qHunMj2O3a1W2egGAF7QexXHjaxzSJGP3HHbbZcDBdelFA0GD5qPFIoH8Z7g7rmjZx90RgJYdXYoGl98J5IxuqxaneV50E/fhbjK/lFLzTHuNzXtdRDtlu+nZhzcWOR3zcFVL60jOfqWQmkItJhCGQZCSdSSNBAaiNTGp4c0clBitCKFEOS1vCBL1AN+pAWutreSuHIYNlQSdTHZyA7qBc4AFPQ01UcocpACpemyl9K7bwEidAXaXQF0BIEAugLoC6AgFSgdbnMGC4N+d/lCsAFT9e882PGOdyirwm6qcbGpuo70puDgyT5ABG1qfgYfikN7d1dwYrYXEgUSssq7MY5i4YjaAf6U5rABQSY3ZP4UrLSgzMDdw3UVIA9eU1/FJ6Lakyw5537+irX4INucLWgngDyaofZRMoNiYTyTsB6o0e2N6rjeJL4YGzdyqDJit1AbBbHMb5HGvMbVRLhe26qJrMyx0HX91x+zdh7KblwOa42Dso3hOD7I29FUZWIjY6Y/fnddYz5r7mkfRbyCLBIXA0aXXyUFoKIajxzYRAzY/hdaAKNcWU7/AMa4KATAdTAKIvdab4Yl064ibaTqCzcI85Ha1ovh+FzQHgfKdx7InacumopNIRWt2AUiODUOFpJtzoFJKy/SpJ+NNlppdDVWT5+knzKV1EkNNLNTBxebKUgibL1I9ioE+bI+90IgoL2lUpJhlLneYlWEbgC1VEQINqdE4+VAa7pJsNWhZwFmuimw1aWP5QoqacAnAJALqRFScAuAJwCANiNDpNJ7hZ/qMLmdVeHk0Bt7BaHGaTKCO26i5sLcnrLQB5Q0Ocs79tuzi/x6S+l4+iFrnDzHdTHN8wRY2BrPwm1buVHbR1g2Tq33TmDVwU/TSchhGkNyKQmuCYR3WSo80TXchS3BCeDtQFd0yUWbh73Vgbk/6ChPx6bZG60sjRXCgzwahsEz2x2fA1zxQ+6iyY7AL/tX2R06Tx75aByoWViODXAg2dgUFpQyQMaA7uFBeK1A/hWGQC1gJ7qD4ZkdbRtwntNxMds1x9qTOdIRJmlrKQLItCLNCxmjfstz8PY+npzZCOSsTjN1vYPUr1NmM3Gw4omig1gV4xlnfQbRwrDHaDyoIHCsMQLTDtikeH7JI1JLUPNupDyFZt4/cK03UG2xZyZn7pWEVA9IQ3MBOyUupjudk+I6iEzcZDuFKEJAGyl4mGXb0pb8bSzcJ6CZ0fYNWni+ULN9MbpIWkh+QLOpogXQuBOCROgLqQXQgDA+Hiuf3JoJdPid4jpH/MQBZRMiFzsVojFlpshScejR9gst7ejMfHCQc7BDocEo9Ku6hJLGxzmMc6uzeU4k+SNzTqidR9EmZpunnSfdZd3Weqy5HgYGDLM8HfxQGAfdPyevfpJhjdXg8CWgS6N2trb9T2VeN1uDzkuq1YmD+CCnahSzuLnB5DsWVkrDwWkFW8GQJW0dnehUqSSNj6odbojCaTZnBg90UQCba1EkOyO5rnmydlEyXaTpHKABIQSossbXXYR3AoEuwpMKbP6eySNwb8yrmYQhjDTuQN/dXs3rarskgKaagy4qLlWlv7tdu6vM4DQfVVUUJkOwJLjQrunGeaz+GcB+d1THia0kB4c72aDa9PzWc+ii/B3Qm9K6eJZmf9qYW8nsOwVhmt5XVjjrFyZ5bqsrhTsTsodKbihGPaExJJJah57mjyFZ6XTrctDm/wAZWZka45B9Fz4nAZ220lO6fC50nCnw4hkHCsMTBaxwJCrSk3Bx6jBK5lAaCApsWzNICY+G2lVoAdP5FrQwfxhUmNHocFdY/wDGFlkmjBOCaE8KUknN+YfdcXW7G0HF1DGNHm7hDiYG2G8WlFOHQ7Hek9goBYyPRt2K0bJksYc0gUiMSJpVIGbzMWbDzW5mMA4t+ZgHzNVB8RSyOy8nIxgXRZUQY7y+eJwFbj/IPC3swa4UQqbMwInusN3u7pbY53FnlxzNivhvo2Xjlj4HSRwsadbyKEh7Cv8A37LX4EjpogeH3V+4QhgF1tL5QO1PIVhi4giibHZcfUqMrDxxuHraTGXgDXynuZ9T9l2KMx3bnflR8zIDGk91CzZZmtJAVZJMDK4ndR3ZRLnOe78IIyIb8zxZS0fSU+QG1FmciNfE/wCV4XJdNVYToiumcq+dyscwhjdlUvcXOoKTQM+ywgcnZX/wH0P9bmDLlb+xAfLfdypoMWXqXUY8PGBLi6r9PUr1rpHToel4MeNAPK0bnuT6ro4sN3bl5s/xK00KUDMbsVYlQssbFdF6cypI3/KkQbITxRKNji1nj2EsHZJdA2SWgYDLFsVMyFpyN/VXk7dTFXnH/dBCwxOJeMxjW0j2xvAQom0EURk8q9me2atgEYPthtDbEB2RGxEo8i2HESXK3xvkUKGCiNlPjFNpZ5XZUUJwTAnBIjl0Li6EgkYvzk+ysWHZV2N3U6M7KMu3bxfSDtKJVhCaUS9kmxro2uG6Z+nYe1o2y46RrRZNJbpAGEDZrQPddazR905kzJPlH5TZSeymnIZPK1rD6rK9ayJmg6dI91c5sxa0gchUGePEiJJJv1S8leLMvnyJspsQebe6r4AUbOky8V2ZIHMEWK4NcX8kn0VnjxN1aXtsE8ofVcIyzGV7qDx53Ftg13IH+10YSa9sOSZ9xAh6zTg2eN8bqvW3cD79xyrZma+WMGN7ZW1dtKBHh4WNjPkGQ2eZzasNoNHoAqnpWrHynxscPDJuvujKQsMsv1byZ2vySAg8bobwI2OceatdkY2R+42Cs8Do8vUiBeiIG3u9fYLOT+l55antoPgjoowMQ5uQ3/sTixf0t7Bad0gUGNwhhZGDs1oATXTe665ZJpw27u03xAo+Q4EFRjOmOl1BPyIKTko2LyEBxtGxjupnZJwSTbSWpsMBYorogBXGlGYVyh1kIRmxNTWFFaUA5rG+iI0D0TQU4FBCNTwUMFOBQBAU8FDBXQUARdCYCnAoCZiCwVMYKUbBHkJ91MAWd7d3F9YQdW674lBMeaCBb5XaWbDuUNDpckg6WDU70C4yKSRw8U/gKTDAyIbc9yV2cEMJYad2KVg24GU4ACgFyZxCjsyJw+pWt9nNPP4SycllXYtRcfS5fan6pOGA3yVUGUSsLW9kfrE4eS1ptVOBYyHMJsabUyLqRFELJrhTWxNewhwB27pkLKJRdJG4KvHLSLFRm9KgcS4NAv0VfHgtik1DYgbq9yCQ02VDhx5MzIEMItxP9e6rdqbqTdLpWA/NyQxg8o3c70C2uPAzHhbFGKAQ+n4MeBjiKMWeXO9SpJW2OOnBycnnf9BuTCnuTCrZhHlIJO5XAkHTwi4x3QCUSA7qp2E+0k1p2SWpsIyQIzZAs5H1H3UhnURXK5hpoGSD1RmvCz7Ooj1T/wDk2j6kDTQB49V3xAs+zqjb+ZFHUWn6kDS+bICitcqSHNB7qYzMbXKRaWVpavdVxzmgcqPN1JrfqQelz4g9U4SBZv8A5ZuqtSPH1IO7oGmx6e64QfcqYSG7+yqehzCbEa6+5C71PIlNwwEA/U49lne3dxzckiU+TxnlrSKHJRY5I4hQICqI26IdIeaHLvUqly8SQzF8eXORfBkNJyNbhW5bM11UQnOcCOV5+c7KxTs8PA9RX+lP6f8AEkcp8N0ojkHMb3c/ZO46LUrRTvLnaWqi6oJGNcGv3KnDqOOLJfTvQhV2fMJDqB+ymnqxXNfcBY5hL/UjlF6bgkvdIeSmteCSrTpzgInH1Ui0wx6eQgyPDVIyZAL3VTlz87paVKFlSlztLbNlabonThg44dIP33i3e3soHw/0wucM3Jb7xtP+1oLW3Hjr3XFz8vlfGESuErhKS1cxjkwlPdwmFADcmpzk1IzHFFxTuhuCUTtJTnYWwqgkoYyNuUlruB4d4rgnDIcO6Y5BcVyttJf6t3quHKeeCog3RWNQNQZmRIDupMeW4d1EATwKQfjFjFnuHdSP+UIHKpSaTS4oLxi3k6s7sVByOpvddEqC5yC8oGokDOl13atun5Usz2sYC5x7BUWPDLkztihaXPceAvRPhLo0eNOGOp0jBbz7qpPVv4Wt3TR/DkE2JiBsx8zzqr0RcggS6HGnOFhTy2gK7IeXjNmG4F15XdwVjK7OPWFV3UMluLABY0ltqmHUGGPWSK9lzr0eYWmNsWsgcg8hURxc17S1uO4Ebbq29ssG6l1KMimEg91QZEjpnHwwaPsp83Ss5zwXQtPqLpSMLp0rXE5EILKrTabLKX8hnTOp58WF4JZjvZFdSSNOsDmrB3/KuIMuWSDWWEt7kDb7hAbgse0RvIazu1nJ/K0XTcJjogwxhsQFV6oukTyx7U8DpJZAGtJVwxxhiDT+VLmGPjNOhrQVTZGS6aTw4Wl7zwAo0e3MzL5FqX0XpLsl4ysxtRcsYfq9z7I3TekMjcJsynychn0t/wDqvmPBV44/25uXm/MT9gKC4SkSmkrVzEVwFcStAJxQyV1xTLQDXJtrrymXukbpKGSukpjigG6j6pJtpIDx95QSd0Utc47ApzcWQ8MJ/CzbmxtRdNBHgwpjXkKlM6XO/sg1eE5W8XQ5Xc2pcfw9fIKegzRKaQ53AJWyi+HGd2qWOiQQs1PaAiS0tsD+nmefLG7+lY4Xw9kTkOnPhx/5K1IghjdYaL7bcLpcXyho+ULr4/jb95MM+X+nMHAxOl4jpmMFtF6jyrL4McZI5ch/MjrVZ1x5HTXNZ3obKy+E3eHjMb2pZ/Msx1hG/wAWblyrVXacwhw0nkcIWpNNk7HfsuOOim5uK2Zu43HBCqZopIDuzWB3Vt+p0mpBRTJXsffFK1Y5WM7kZA5ELtX2UM+NMSD5B7K8yY4hZJAUCWaKL+ManJbXeS0saKOEan0PuiS9YbE3RCLVbKZpzvYHslHiEbkKdp1vszJzJprLiQPRM6H1SCLPkjefPwChdUk8CB1c1ssbhSv/AFUji43d2r455X2x5rqaj2COYyUWmx7KxgugvMumdfyMJ4BcXs9Ctl0z4mw8hoDzod7rbwsclsrQrhQ4siKZtxvBH3T0JIplrrimXugE4phTimlIGPKZe668od7oM4oTjunuKE4oBpSTSd0kBSx/D8bfoCks6LC36Qpvjju5O8dvuUvTb2js6XC36QitwYx2CL+o9AuiYlIONxmN+lEEbR2CG+ahZNKHNm7ER/2VeHHll0m5THtLyMiKAdi70VNl5ckrrN12pDmydzQ1H/CiiSR5c57qaOw2XZx8cw/6wyztE1OFudQobD1TYJQJefmCjRyCUmuWlKU6J7bwN/wVtjUVOyR4+O9ldtkb4fm0U0nhRmSW3nldhPhS628HkLl+bxXKTOfjp+JyyW439bJsljlFaVTYmWHNFlWcMoLeV58vp22CyAOG4291BnibvpLm/YqbYcNlEybAsIKKfKjIf5iT9ymxw6uApGS9sjLHzDlMwnW4ApKScfD2uk7IiEbCVZRNGgKp6/OIYHG90WFKyHW5vEmc0cBZzGZWVJ9loHQmWyeSq44/hSyFacP2Zc/12CNiFLjdoFgbKPXmRgLjP2XbI4bVhj9SnxqdDI4e1q96f8VyCm5DbHqFk8fzNRmANCdwlHk9HxOr42UBpeAfQqYHA7gry1kz2yDQ4g+xVtgdfy8Q04+I30KzvFe4fk3hTSVTYPxFjZFMlPhvPqrUSNe3U0ggrKyxUNkKFe6fIUIlSZxKE47pxKG4oBpO6SbaSAA1rj2RGwuPKSSTUZsF8lDyHsgFAW/sEklpxYzLLVTnbJ6VmRk0SZCSTwAoUkrns1A1W9JJLuk05qbE0vOr3Q8uQRx6R+Ukk7fQnaDiPIlI9VNfGXMIHzN3H2SSRx9FTMeX6e1WFJvgpJLXG7iL6SMPIp4Y7b0V9jh4aCDsUkl5HyuPHDk/j+vT+Pnlnh/JMZqrdclb5d0klg3UnUI9DrahYhLHjfZJJL9NoYH3EDazXX3OnymRDi7KSSdpTtCMPhNVLn8AjubSSW/x+65/kX0hjlSWNtv4SSXZi4qDiO0yOafVTCkkrx+qb2jsd+6QpNWkkjHoXtHyCQ4VyFfdB61JCWxTkuYTQPokkscpva41heHtDhwUMndJJcrRxxQ3FJJADJ3SSSQH/9k="/>
          <p:cNvSpPr>
            <a:spLocks noChangeAspect="1" noChangeArrowheads="1"/>
          </p:cNvSpPr>
          <p:nvPr/>
        </p:nvSpPr>
        <p:spPr bwMode="auto">
          <a:xfrm>
            <a:off x="460375" y="1603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7" name="AutoShape 8" descr="data:image/jpeg;base64,/9j/4AAQSkZJRgABAQAAAQABAAD/2wCEAAkGBhISEBQQEBMQDxIQEBUUFBUQDw8PFBAQFBUVFBQUFBQXHCYeFxkjGRQUHy8gIycpLCwsFR4xNTAqNSYrLCkBCQoKDgwOGg8PGikkHSQsLCkpKSkpLCksKSksLCksKSksKSwsKSwsLCkpLCkpLCksLCwsLCksLCwpLCwpKTUpLP/AABEIAMIBBAMBIgACEQEDEQH/xAAbAAACAgMBAAAAAAAAAAAAAAAEBQMGAAECB//EADsQAAEDAgQDBwIFAwMEAwAAAAEAAgMEEQUSITFBUWEGEyJxgZGhMrEjQsHR8FJichSi4QczgpIWJFP/xAAbAQADAQEBAQEAAAAAAAAAAAACAwQBBQAGB//EACgRAAICAQQBBAICAwAAAAAAAAABAhEDBBIhMUETIjJRYXEjMwUUUv/aAAwDAQACEQMRAD8A88jYjIo1HExGRMVCRG2SQxo2GNRwxo2GNGgGSwsR0LFDCxHRMWgksMaMijUcTEZExeZp0xiypOVpPIIhjEDjLrRH2SMstsGx2GO6aRWnm5J5n7f8lZX6AMGw1J5nYfqp4B4hfZuvtr90qxmsyjmbe5Oy+b7Z9NFC2V2eUMGzSP5/OqeublYB0J9eCV4HSXNzqSU8q4dQOZA9BqUyX0MSpAdPTa2/l0fJBYeikpafW/VE1Mel1jCEVO38VzRpmjPu3xj7JtTzWqiTp+GOG5bci/oSkspLJg7iOH6fzmnRYAY3jY2F9vDbIdegLflHERkiInuFydrSEcNHNkt9x8hM6ltnxScWkA+mX40KBxCgIkfykJuORO59xdHMZnjab6kA6CwD2eF49Rld6lMkwFGmWaqFpA631NF/bL7XGqHoJMk39TXN0v8A2mx/2myMjZ3kLHcW6H2t9x8oCaKzgeTri2m+jh/Oix/Z5K1Q3wMZLwE3DCWtPNl7sv6FqKqZbPJ8ne4H6hvuksU5ztI0I002cN/kG6NxKe7Q/wC386BEpUIlDkaU9SCwHmPlp+6eUzvD5fsqVhVVYZL62cf95/Qqz0dT4bfzYJkJ8ickKCnN1SvEKYFjv7df3TGKa6ilbdr/APEp3Ynop1bAS1wB2AcOo4pDiLWMbme3N5BXCGLMbdHCxSXGaVrjbS1vssYS7K1hFaHucwNyjceSOmhXOE0IbI6w3G6PfHZXYXcSDURqYjdFqsR0sGuixUE5T4WI2JiihYjYWLKCJYWI2FiiiYjImIjCaFiOhYoYWI2Ji8YTRMRcbFFE1FxtQhI6a1K+0H/btzKctalHaJn4ZPJTar+tlWl/tRXO9sHk/wBFh7KtVby+Q9D8n/hO5JLtP+JHqk8LLyeo+wXBj9n0sUWLB6awCLk/7o8ifspMMjs252sgaqoDZySbDJ+qwN9jqnYLbLmrcA0koWLF4wLZuChqHCXZ1gtfRiXIlqHlzy7hf7fwI7C6wAd3JoHDTpfQH2PwOSx+HEkNH09OKjxChc1zSByH89F5M1xTGdZFfU2vsSNQSOPqh6OQNcWHYnMOjxpceYJB8wtx5g3c6bg626Id7xc8LfCLcCocUW3Baltsp+k/dT1uH7ge6p9HjAbeztQQbE7jiD8aq54XjTXtF7cuG/JNi0+GTyi4vchNKxw3F9rjUaA3DhyIP3R0Ds7C028Q0PUafdMp8PDjduh+6COFvZqwaHXKfp8xyKxwaM3RkJ4pTHUBp0BO3mTf5VopKiw/mugSXEoWmzy0tew773HJF0cng9SPsl3tkDkjasb0tX4T5o5p8DurT8quU1RqQf6rD0TuKb8M+R+yqxzsinChOajLmJ/Kwn14JM+VpuXH3TPE3ju7j8xA9AkkkBIIaPqRtmpeSXC3teXFo2NrqWeFT4ThpiisdzqVk7Vdp17SDU1uFL49ViIcxYqSQpcLEbCxQQsRsLEaPE8LEbCxQwtRsTF48TRMRkTFDE1GRNWM8TRsRLGqONqnYEISR20JXjrfw3dQm7QgMYb+G7ySsyuDQ/C6mmeetlyvLXbHUfquKSjJmFhcW4dNvhSYjTZvENx9k87NQDu7ka3tryXzx9PF0gMiS2+3C9gPZKqunke7S5PRW2qpATYAft6KB0TW6vc1mXnotSDtMrsGHPH1A6+qKbAWjS4Klqu0tKzTvW8OBQbMbjmI7svIOmbI7KDwuSEbg6sFZFdFjwhpy66pqKQEahL8LNmp9SMuvYlfAOW1yVbE8NLXZgbeXEdQlb4zfTj1VzxqjNjyIVGru8jc4NYXjq4Zj+yN4+aMhO0Rvwh5IIsCTyv7pvhTyx2XLmA3tcbJRD2pcxre9pphrrkF7DnpcFHUXbmgzAPbI2+p7zwAHqvem2E8kS+YVXZgLjTqbqwxAEKs4RiFPK0Pi7pzDsWzNNjyIVkp5RbceVx9t1Vj48nNzfhAOJ4cHtOiSNpSGkH+r9FbwEFVUY100P3Q5cSlyex5GltZUsxaXOOzfuRZOIH3j/8AH5KExOHK63S4HUKDB6y7S073J/RTQ9rphzW5WQ1kuuXgiKCkO5sRwWnwF7wALpzFQGNtyFRBWxM+EC1DRtyS6dt0znZxQb4104cI5c+WLDGsUz26rSaKopMLEbC1DQtR0LUwEJhYjImqCFqMiavHieJqMjCgiCKjCEImYFO0KOMKZoQhHQCX404d27lZMCVWu19blhI2zJOZ1FjsEd00iql/iAHF1vlWyKnyN0VMgfrH/m0n3V9exfPs+mXHAproJ5GlrXiIHS9g4jyBSP8A+CMcSZZaiW+935R7NVvDea7ceSOEnEKcVIrDOyVNE3wxM8yMx9yuKehu8NaLNHLRPpmkhcQU1hfmtnks9GKiS07NbBWDD6fRK6VmVPaZugK9i7AzPgLkpg8WIVLxvAXMeSBcHUfsvQYGWF0FUSsc90brXbb5Vsoprkhx5HF8Hn9O0bEWKNhoY3alrT5gFPqzBGO4KGDDbJNNMsc4yRzQ4NT8YIj1DG390/pqdrQAwZRyGyHpqayNjaqYxpEOSVk7F3lXAXYRiCs9sY7Bj+RI9wq/TtLZQ/XK4AHzKtPbOO9P5OCQYd4mkHooM3Ey3Ergh5h8VjcaXU1PVuLnsfwXdBTnS+oHFd1NMBJfm1NppJg3F2n9A0rbi6Xy8kVSzbtJvuoahitwzvhnKzQrkAfHqsRFwsVVktFChCOhCEhCOhThYVC1GxBCxBGRBYzQmIIpgQ8QRMYQhImYFM1RNClasCNSKg9uqgmw4BX2TYqhdsYbkeak1L9hbo1eQrEVRYtPIj4K9QgddoPMA+4XlcsfiA5L0Ps7U5qdh4tGU+i4rPoHHixmWLlwXYctOC1GoHexaj36AfKmeLoSR2Q3P0nfp1QSQa7Cf9SjafEtgqNitDMx3fUkhJJuY3OLmSDyO3mFYaKlMrDlLmFzSNN2OItoeiKNqqZ6cI1yW6gxlpcWZmlw3bmFx5jcJRj1TlqszTo5jL9DqFW8D7EzUguBnc5xObMLm5/Md01q6KQNLpTme7Unh0A5ABUycqpk8YQjK0+ywUVZmATCOIFVTDai1lZaWfROwtS7E5se3oPEdguVF3yzMntke1k7XKRpQ7SiGIbAYvx6nzx5eqqtYwwgAcVdqoDKb8Aq++nbPdw0y6C/JIy49zKtPKlz0C4Rir2+F59VYqiQGPPyaVWpqK/hH1N26hNqo5KUBx1dYeqGNrhjcyjxJdihktnX5ox0gcOqAUkEmq2M9rsjnDdwdOCxSvjWLpqSaOY4UyhwhHQhBQo2FVkwbEEXEELCi41hqCokSxDxIliAJEzQpAuGqQLAjiTZU7tTH4bq6Pboqv2ki8B6KXUq4Ms0jrIikCmc65aL2Vp7LxPZEQ8EXNxfrulWBuPfZRrdXOZug8lw5cH0e9ONGmPUgKFa5Th61BJHT9lCdVK5+i5cFrBYH/oxm2A14JxTPEbbAdUsL9Ua4B7RlIuNDr/OSbipMGVypPos1M8OaCeSCxWmDhoiKGRpYA0gkC3qtyt1APFXS9y5OZ8JlRiblcQntG/RLsTpCx4NtC4j9kXRmwU0PbKjo5GpwTQ2YVIFDEVOAqDnyOoyjIkHGEXms0k7AXXkJkQySAkt35rqCBoFrABU+h7QfiuJI8TibX4X0VmpcUa5KhljJlU9PKC46MbRRhxsDm6pJjlQXPazg35OyMxztI1n4UZBkdvb8vmlLnENb+Ynj9yhnJdIXTa5JZI7W8kIH2KMa64QUrdShl+AIv7G0GrQVikoLd2FiZHI6EuHJ51CUbCUDCjYl3DkB0JRkSChRkSxmhkSJjQsaJjQhIIapAo2qQIQjpJsdpMzDZOgoKqK4tzCXkjujQzHLbJM84oJe6mzHYI+u7bQM3dx1CGxaDJIfVUiuosxceq4npqT58H0SyuKtK7PWmuuA4agi48ipLpL2Oru9pWgm7ovA702+E6LUlqnRTCV8ncYXchUbChq+syg8NFi5PS5YHX14HhbvxKTw1RDvqIB680qrsWe5xZCMxG7jsCeHmuoez08mUCRwLjrsLdQqI434LMc4w4Lvh+MBpDM2unva/6/CtsVV3kd93Mt7LzEdiauN94pGvtuHk6+w0T/ALD4hUOe9s8b2nUfSQ0gG12niB+qrSkuJI5+pWPIt0e0WyqcHN11/dDRRrsu3B5qaFiV2yROohEIU4C1ExSWTkIk+TbGrjGJLQOA3cLD1U8TULirxlN9mgkrfAu+TxLtNIRV2a4jIOBtqtt7RVFgxsjxflv7pZi1aHVErxr4zb3XGGRue8FoO6nkkXxb+y74BQkN7yUkXNySbuKa1OMhzwxtg1osAgJS9sTWtaSQ35S6jic12d5F+V0kxq+S6wO8NuJUJj3SmHGfInoty17yNA5En9iNjb4LHSvAaBcLaoM2IPufER6rENln+hN+SOIo6EpdCUdCV9IfIjCEoyIoGEoyIrxobGimIOMotiBhIIapWqFilBWBEgXLwtgqOaUAXKFhIpfa+Kzr9FR9MpvzKuPaqrDrqgVc5sQFxnTm6O7C1jVjLsbjvdVndE+CbToHj6V6eSvBrEHMNDe4PIhevdlsaFTA1352+F45OH7oM8PKH4J37WN5XJViceaNxtc2Nh1ATJxQWIHKy/I/BFlMnTLoK5JFfpIxkbkAbdoB234/zqnWE/UbHZtm68VWO/dGXN/K43b+o/VEUmKFotz49VXCaTtl3oWmkXyPEw1rS5zTmuNTl1vZut+J/mi2zFo4Jszi60bBGA0scDeznu0Nrk9eCo2IBszGiVzmgOs0gEjMQfqtqRub8FWa7CauHVpfJGNnRuztt6bJssk5fE5WfGsTakuD1Ou7cQBxyteddNWhdUvb6Lix/wD7NXjRxNzTrm9Rqp4sfA4qdQzXdi08FUz3GHt5B/8AnMPIMd9nIhvbuk2c6Rn+UTv0uvEmdpwOKY4WyprX5YGSS2/oabN6knQJ8PU8iMkcPcWe2UXamkk0ZPGXHYElhJ6B1kH2olJgexrg0vFi4mwYOZVVwb/p28azkB4sRY3DD+pRvajAx3bYGOcS7VznOJc7z/ZFOTSJ4RjJ8MoBw+liNruqCOOzbo+DEMo8DWRgct0IcHdG8tdwW3RD6TogjhlPmzr48CcbMGMSSuyhxDb+66rIXMF7uI4klaZg7h4maqSRkrmlrmrXgkvAPoyMwaus7RX7C/G3Mdl53DSPj1ylWPB8UcRkNwkZIOPaAyYnQTXdl8zy5h8J1WJuyewssQ+0WtTlXFlIhcjoXJbC5HQuX0x8kMoSjYil0LkbC5YeD4ii4ygYitVmKNiFyRdBJpK2MinJ0hqHKVkgVaHaGP8AM8eV1y/tIy3hPyp5Z4LyUx0034LM+oA4pJjOLAAgFKJcdc7b7qv4ti1uOYlQ5dVu9sS/DpNvukQ4xWX03VeqWfKMZmebnzKCr3204lTQXNFsurF8mrhbZOuy2KmmqLnSN+jhwHJyTsGqLe24FuIVEuqFR4e5HrglBAINwdVHOzMCDsd1WeymJnuxG/XLsTy5K1ssQubNUdKMvKKlXULm3aQXNvoRqR+yAfARt8ghXSeFDupbrU2zoR1EvKK9TUr3kXzG23IDjYcFccLog4NYWiw05H3QtNSi6sWGxWHknRtkuqzOUaIa/sPDJYt0uNQ9jJBf1F/lLj/0yYfyUrvOHL9irtA7RdOlAVRwm3dFUouwMMe8VMPKIaeV0+pomxDLH4eByjKPhSyPJ6LmNq266BaT7CqdC1mHh7w48EVAEUGLatAqVMovaqibGA8jwk2PRUvFIspu3UHkvUu2FDnpndBdeXSizhc8FRgwXFtHb0P8kL+jdFiIa3jbqpGYuLXBG6l/07S06CyrtdS5LkHirLljXJfSXZb4Ji9lwAfZc0swDjdtiOirfZvGy05HHyTcVWQuceIVkYwyRtoOMIyQ0lxJt9HLFR3Yk5znEbZisUj02D/kR6GMaQuR0LkrgejonJiPz5jSFyOhclkDkdE5aeGMblWe1sDnFtlYonIbFqPOzTcbJGeG6DRTpp7JplDdlAsScyiEoGt1DXxFjzfUgpc8uJuuR6ds+jxxtDWTEiBZvyUG2dz3WbqSh46ZzjZNIHxwN5uK84qPC5Y3ZfZPUERR2O6rzpsziVJW1hkOqFbomY8dK32eeO/0bc9H0EtxYpc5vypKaSxumSjaoxY64LbhbrFWyiqrAXVGoZyCOIKtlBLcLlzVMbDocPk4rcZBQ8a6yciUMR6kqCqcWKc0kw9FX2g81MxzuaYpUKyJSLQ/E2t0G6lidfU7quQNTqlm0T4Svs52XHXQa4rcaGfOtwypliNvAyjRceyBjdoiIZE2IloG7R2/07/8SvHcTHiaOi9V7YVWWmcOei8prdZLcguppfg/2d7/ABS/jk/yGxi0XmltXTgi3NMa2bLCLJNRThz7uN7ap2pSqjo5uitVDjHKeYKdzYqHQ9bJJjD7zOI2uhY5jso8WRw4JoZdrpllwmnBjueJKxQU9XlY0f2raujtooTCoXo+F6UQvR8L0lH50xtC9HQvSqF6OhejAGsL0r7RdpGwMs2xedguMWxTuYi7jbRedVdW6Rxc83JKRlnXCOx/jtIsj9SfSNzzukeXuOpWhKQuGuWw66kcU+z6bZCjZqX87KI3O9yu1ll5QS6BUF4Isq7broV2GrRatoJRo5MeijaES0qNzNVlGyh5Q2wOcZgw+it1K3KvPonEG40IVxwXFBI2x+oKDU4q9yFSVcljhepMyEieiWlRGHYeu2TWURC5utMGEVSjIatJWlFU8mqYmKnFDgzomlclcbrlHQvsmxJJIcwuRQNkBTSIl0lhc8FVFkjXJVe29ddzIuZv7KiuN5T5ptjuId5VPdwYLJHSPvJ6rr6aL9Nfln02jx7MK/IfijfwwFV5a1rAWtGp4hPu0U9m26KnylFqE93I/L+SCofdDg6qSUqEbqB9nLyS9wymltYf2hYo5Te3kFtV2NlJ2MoXo6CRKonoyGReTPiWhxDIjoZEnhkRjaiwueATLF1boXdsazwtYqmXojFq4ySF3C9ggsyhnK3Z9Tpl6WNRCGuW2OUQctkoS5TJnFdgqFrrrppWoapckoXVlwCuwiQ5GltwusIWNKFhL6OMqmp5yx2ZuhWZFy5llsoWgXC1RcMLxYPaL7pzDOqBh9TlcFdMPOZo1XMy4NrtEck4On0N4pLqYwXQkVM7gmNLE7iEhRYEml0Duhsos9imk1IbJVNCQUe2gVPcMaCS5T2CBVugdZP6SqTYUTZExnG2wS7tDigihc4m2iKkqwG6leadtcd72QQMOhOtlR3whOPG5zA4JCWOkO8jvhB0Uv41kc6wAZwYPlIYZ/8A7GnNd6vTUYn1SW1JB/aOTYKsylOcfl8Q8kjlKn1DuQjUSB5SoQdVNIh76qJ9nIyS5GDn7eSxQyO28lifYbych8aMiWLESPk2GwrMSP4TvJbWIn0zMfzRTlpYsUR9MSLpYsWoejIlKsWLUNh0dtUzVpYjRXA7KjasWLJjPJMxdSbLaxMXxG+Acbq4dnXHKFixSZfiyLP8C40mycUYWliiRzpdE8w0SWsCxYiYGPsGjRFM7VbWJYyXTNYu892dTtzXmVKb1euup31W1iswf2RPaX5r9jmp2cq3Qn8YeaxYu5l7X7O9PwS479aTzLFimzfJkmfyQP2Q6xYpJHJy9k8nDyWLFiaDLs//2Q=="/>
          <p:cNvSpPr>
            <a:spLocks noChangeAspect="1" noChangeArrowheads="1"/>
          </p:cNvSpPr>
          <p:nvPr/>
        </p:nvSpPr>
        <p:spPr bwMode="auto">
          <a:xfrm>
            <a:off x="612775" y="3127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8" name="AutoShape 10" descr="data:image/jpeg;base64,/9j/4AAQSkZJRgABAQAAAQABAAD/2wCEAAkGBhISEBQQEBMQDxIQEBUUFBUQDw8PFBAQFBUVFBQUFBQXHCYeFxkjGRQUHy8gIycpLCwsFR4xNTAqNSYrLCkBCQoKDgwOGg8PGikkHSQsLCkpKSkpLCksKSksLCksKSksKSwsKSwsLCkpLCkpLCksLCwsLCksLCwpLCwpKTUpLP/AABEIAMIBBAMBIgACEQEDEQH/xAAbAAACAgMBAAAAAAAAAAAAAAAEBQMGAAECB//EADsQAAEDAgQDBwIFAwMEAwAAAAEAAgMEEQUSITFBUWEGEyJxgZGhMrEjQsHR8FJichSi4QczgpIWJFP/xAAbAQADAQEBAQEAAAAAAAAAAAACAwQBBQAGB//EACgRAAICAQQBBAICAwAAAAAAAAABAhEDBBIhMUETIjJRYXEjMwUUUv/aAAwDAQACEQMRAD8A88jYjIo1HExGRMVCRG2SQxo2GNRwxo2GNGgGSwsR0LFDCxHRMWgksMaMijUcTEZExeZp0xiypOVpPIIhjEDjLrRH2SMstsGx2GO6aRWnm5J5n7f8lZX6AMGw1J5nYfqp4B4hfZuvtr90qxmsyjmbe5Oy+b7Z9NFC2V2eUMGzSP5/OqeublYB0J9eCV4HSXNzqSU8q4dQOZA9BqUyX0MSpAdPTa2/l0fJBYeikpafW/VE1Mel1jCEVO38VzRpmjPu3xj7JtTzWqiTp+GOG5bci/oSkspLJg7iOH6fzmnRYAY3jY2F9vDbIdegLflHERkiInuFydrSEcNHNkt9x8hM6ltnxScWkA+mX40KBxCgIkfykJuORO59xdHMZnjab6kA6CwD2eF49Rld6lMkwFGmWaqFpA631NF/bL7XGqHoJMk39TXN0v8A2mx/2myMjZ3kLHcW6H2t9x8oCaKzgeTri2m+jh/Oix/Z5K1Q3wMZLwE3DCWtPNl7sv6FqKqZbPJ8ne4H6hvuksU5ztI0I002cN/kG6NxKe7Q/wC386BEpUIlDkaU9SCwHmPlp+6eUzvD5fsqVhVVYZL62cf95/Qqz0dT4bfzYJkJ8ickKCnN1SvEKYFjv7df3TGKa6ilbdr/APEp3Ynop1bAS1wB2AcOo4pDiLWMbme3N5BXCGLMbdHCxSXGaVrjbS1vssYS7K1hFaHucwNyjceSOmhXOE0IbI6w3G6PfHZXYXcSDURqYjdFqsR0sGuixUE5T4WI2JiihYjYWLKCJYWI2FiiiYjImIjCaFiOhYoYWI2Ji8YTRMRcbFFE1FxtQhI6a1K+0H/btzKctalHaJn4ZPJTar+tlWl/tRXO9sHk/wBFh7KtVby+Q9D8n/hO5JLtP+JHqk8LLyeo+wXBj9n0sUWLB6awCLk/7o8ifspMMjs252sgaqoDZySbDJ+qwN9jqnYLbLmrcA0koWLF4wLZuChqHCXZ1gtfRiXIlqHlzy7hf7fwI7C6wAd3JoHDTpfQH2PwOSx+HEkNH09OKjxChc1zSByH89F5M1xTGdZFfU2vsSNQSOPqh6OQNcWHYnMOjxpceYJB8wtx5g3c6bg626Id7xc8LfCLcCocUW3Baltsp+k/dT1uH7ge6p9HjAbeztQQbE7jiD8aq54XjTXtF7cuG/JNi0+GTyi4vchNKxw3F9rjUaA3DhyIP3R0Ds7C028Q0PUafdMp8PDjduh+6COFvZqwaHXKfp8xyKxwaM3RkJ4pTHUBp0BO3mTf5VopKiw/mugSXEoWmzy0tew773HJF0cng9SPsl3tkDkjasb0tX4T5o5p8DurT8quU1RqQf6rD0TuKb8M+R+yqxzsinChOajLmJ/Kwn14JM+VpuXH3TPE3ju7j8xA9AkkkBIIaPqRtmpeSXC3teXFo2NrqWeFT4ThpiisdzqVk7Vdp17SDU1uFL49ViIcxYqSQpcLEbCxQQsRsLEaPE8LEbCxQwtRsTF48TRMRkTFDE1GRNWM8TRsRLGqONqnYEISR20JXjrfw3dQm7QgMYb+G7ySsyuDQ/C6mmeetlyvLXbHUfquKSjJmFhcW4dNvhSYjTZvENx9k87NQDu7ka3tryXzx9PF0gMiS2+3C9gPZKqunke7S5PRW2qpATYAft6KB0TW6vc1mXnotSDtMrsGHPH1A6+qKbAWjS4Klqu0tKzTvW8OBQbMbjmI7svIOmbI7KDwuSEbg6sFZFdFjwhpy66pqKQEahL8LNmp9SMuvYlfAOW1yVbE8NLXZgbeXEdQlb4zfTj1VzxqjNjyIVGru8jc4NYXjq4Zj+yN4+aMhO0Rvwh5IIsCTyv7pvhTyx2XLmA3tcbJRD2pcxre9pphrrkF7DnpcFHUXbmgzAPbI2+p7zwAHqvem2E8kS+YVXZgLjTqbqwxAEKs4RiFPK0Pi7pzDsWzNNjyIVkp5RbceVx9t1Vj48nNzfhAOJ4cHtOiSNpSGkH+r9FbwEFVUY100P3Q5cSlyex5GltZUsxaXOOzfuRZOIH3j/8AH5KExOHK63S4HUKDB6y7S073J/RTQ9rphzW5WQ1kuuXgiKCkO5sRwWnwF7wALpzFQGNtyFRBWxM+EC1DRtyS6dt0znZxQb4104cI5c+WLDGsUz26rSaKopMLEbC1DQtR0LUwEJhYjImqCFqMiavHieJqMjCgiCKjCEImYFO0KOMKZoQhHQCX404d27lZMCVWu19blhI2zJOZ1FjsEd00iql/iAHF1vlWyKnyN0VMgfrH/m0n3V9exfPs+mXHAproJ5GlrXiIHS9g4jyBSP8A+CMcSZZaiW+935R7NVvDea7ceSOEnEKcVIrDOyVNE3wxM8yMx9yuKehu8NaLNHLRPpmkhcQU1hfmtnks9GKiS07NbBWDD6fRK6VmVPaZugK9i7AzPgLkpg8WIVLxvAXMeSBcHUfsvQYGWF0FUSsc90brXbb5Vsoprkhx5HF8Hn9O0bEWKNhoY3alrT5gFPqzBGO4KGDDbJNNMsc4yRzQ4NT8YIj1DG390/pqdrQAwZRyGyHpqayNjaqYxpEOSVk7F3lXAXYRiCs9sY7Bj+RI9wq/TtLZQ/XK4AHzKtPbOO9P5OCQYd4mkHooM3Ey3Ergh5h8VjcaXU1PVuLnsfwXdBTnS+oHFd1NMBJfm1NppJg3F2n9A0rbi6Xy8kVSzbtJvuoahitwzvhnKzQrkAfHqsRFwsVVktFChCOhCEhCOhThYVC1GxBCxBGRBYzQmIIpgQ8QRMYQhImYFM1RNClasCNSKg9uqgmw4BX2TYqhdsYbkeak1L9hbo1eQrEVRYtPIj4K9QgddoPMA+4XlcsfiA5L0Ps7U5qdh4tGU+i4rPoHHixmWLlwXYctOC1GoHexaj36AfKmeLoSR2Q3P0nfp1QSQa7Cf9SjafEtgqNitDMx3fUkhJJuY3OLmSDyO3mFYaKlMrDlLmFzSNN2OItoeiKNqqZ6cI1yW6gxlpcWZmlw3bmFx5jcJRj1TlqszTo5jL9DqFW8D7EzUguBnc5xObMLm5/Md01q6KQNLpTme7Unh0A5ABUycqpk8YQjK0+ywUVZmATCOIFVTDai1lZaWfROwtS7E5se3oPEdguVF3yzMntke1k7XKRpQ7SiGIbAYvx6nzx5eqqtYwwgAcVdqoDKb8Aq++nbPdw0y6C/JIy49zKtPKlz0C4Rir2+F59VYqiQGPPyaVWpqK/hH1N26hNqo5KUBx1dYeqGNrhjcyjxJdihktnX5ox0gcOqAUkEmq2M9rsjnDdwdOCxSvjWLpqSaOY4UyhwhHQhBQo2FVkwbEEXEELCi41hqCokSxDxIliAJEzQpAuGqQLAjiTZU7tTH4bq6Pboqv2ki8B6KXUq4Ms0jrIikCmc65aL2Vp7LxPZEQ8EXNxfrulWBuPfZRrdXOZug8lw5cH0e9ONGmPUgKFa5Th61BJHT9lCdVK5+i5cFrBYH/oxm2A14JxTPEbbAdUsL9Ua4B7RlIuNDr/OSbipMGVypPos1M8OaCeSCxWmDhoiKGRpYA0gkC3qtyt1APFXS9y5OZ8JlRiblcQntG/RLsTpCx4NtC4j9kXRmwU0PbKjo5GpwTQ2YVIFDEVOAqDnyOoyjIkHGEXms0k7AXXkJkQySAkt35rqCBoFrABU+h7QfiuJI8TibX4X0VmpcUa5KhljJlU9PKC46MbRRhxsDm6pJjlQXPazg35OyMxztI1n4UZBkdvb8vmlLnENb+Ynj9yhnJdIXTa5JZI7W8kIH2KMa64QUrdShl+AIv7G0GrQVikoLd2FiZHI6EuHJ51CUbCUDCjYl3DkB0JRkSChRkSxmhkSJjQsaJjQhIIapAo2qQIQjpJsdpMzDZOgoKqK4tzCXkjujQzHLbJM84oJe6mzHYI+u7bQM3dx1CGxaDJIfVUiuosxceq4npqT58H0SyuKtK7PWmuuA4agi48ipLpL2Oru9pWgm7ovA702+E6LUlqnRTCV8ncYXchUbChq+syg8NFi5PS5YHX14HhbvxKTw1RDvqIB680qrsWe5xZCMxG7jsCeHmuoez08mUCRwLjrsLdQqI434LMc4w4Lvh+MBpDM2unva/6/CtsVV3kd93Mt7LzEdiauN94pGvtuHk6+w0T/ALD4hUOe9s8b2nUfSQ0gG12niB+qrSkuJI5+pWPIt0e0WyqcHN11/dDRRrsu3B5qaFiV2yROohEIU4C1ExSWTkIk+TbGrjGJLQOA3cLD1U8TULirxlN9mgkrfAu+TxLtNIRV2a4jIOBtqtt7RVFgxsjxflv7pZi1aHVErxr4zb3XGGRue8FoO6nkkXxb+y74BQkN7yUkXNySbuKa1OMhzwxtg1osAgJS9sTWtaSQ35S6jic12d5F+V0kxq+S6wO8NuJUJj3SmHGfInoty17yNA5En9iNjb4LHSvAaBcLaoM2IPufER6rENln+hN+SOIo6EpdCUdCV9IfIjCEoyIoGEoyIrxobGimIOMotiBhIIapWqFilBWBEgXLwtgqOaUAXKFhIpfa+Kzr9FR9MpvzKuPaqrDrqgVc5sQFxnTm6O7C1jVjLsbjvdVndE+CbToHj6V6eSvBrEHMNDe4PIhevdlsaFTA1352+F45OH7oM8PKH4J37WN5XJViceaNxtc2Nh1ATJxQWIHKy/I/BFlMnTLoK5JFfpIxkbkAbdoB234/zqnWE/UbHZtm68VWO/dGXN/K43b+o/VEUmKFotz49VXCaTtl3oWmkXyPEw1rS5zTmuNTl1vZut+J/mi2zFo4Jszi60bBGA0scDeznu0Nrk9eCo2IBszGiVzmgOs0gEjMQfqtqRub8FWa7CauHVpfJGNnRuztt6bJssk5fE5WfGsTakuD1Ou7cQBxyteddNWhdUvb6Lix/wD7NXjRxNzTrm9Rqp4sfA4qdQzXdi08FUz3GHt5B/8AnMPIMd9nIhvbuk2c6Rn+UTv0uvEmdpwOKY4WyprX5YGSS2/oabN6knQJ8PU8iMkcPcWe2UXamkk0ZPGXHYElhJ6B1kH2olJgexrg0vFi4mwYOZVVwb/p28azkB4sRY3DD+pRvajAx3bYGOcS7VznOJc7z/ZFOTSJ4RjJ8MoBw+liNruqCOOzbo+DEMo8DWRgct0IcHdG8tdwW3RD6TogjhlPmzr48CcbMGMSSuyhxDb+66rIXMF7uI4klaZg7h4maqSRkrmlrmrXgkvAPoyMwaus7RX7C/G3Mdl53DSPj1ylWPB8UcRkNwkZIOPaAyYnQTXdl8zy5h8J1WJuyewssQ+0WtTlXFlIhcjoXJbC5HQuX0x8kMoSjYil0LkbC5YeD4ii4ygYitVmKNiFyRdBJpK2MinJ0hqHKVkgVaHaGP8AM8eV1y/tIy3hPyp5Z4LyUx0034LM+oA4pJjOLAAgFKJcdc7b7qv4ti1uOYlQ5dVu9sS/DpNvukQ4xWX03VeqWfKMZmebnzKCr3204lTQXNFsurF8mrhbZOuy2KmmqLnSN+jhwHJyTsGqLe24FuIVEuqFR4e5HrglBAINwdVHOzMCDsd1WeymJnuxG/XLsTy5K1ssQubNUdKMvKKlXULm3aQXNvoRqR+yAfARt8ghXSeFDupbrU2zoR1EvKK9TUr3kXzG23IDjYcFccLog4NYWiw05H3QtNSi6sWGxWHknRtkuqzOUaIa/sPDJYt0uNQ9jJBf1F/lLj/0yYfyUrvOHL9irtA7RdOlAVRwm3dFUouwMMe8VMPKIaeV0+pomxDLH4eByjKPhSyPJ6LmNq266BaT7CqdC1mHh7w48EVAEUGLatAqVMovaqibGA8jwk2PRUvFIspu3UHkvUu2FDnpndBdeXSizhc8FRgwXFtHb0P8kL+jdFiIa3jbqpGYuLXBG6l/07S06CyrtdS5LkHirLljXJfSXZb4Ji9lwAfZc0swDjdtiOirfZvGy05HHyTcVWQuceIVkYwyRtoOMIyQ0lxJt9HLFR3Yk5znEbZisUj02D/kR6GMaQuR0LkrgejonJiPz5jSFyOhclkDkdE5aeGMblWe1sDnFtlYonIbFqPOzTcbJGeG6DRTpp7JplDdlAsScyiEoGt1DXxFjzfUgpc8uJuuR6ds+jxxtDWTEiBZvyUG2dz3WbqSh46ZzjZNIHxwN5uK84qPC5Y3ZfZPUERR2O6rzpsziVJW1hkOqFbomY8dK32eeO/0bc9H0EtxYpc5vypKaSxumSjaoxY64LbhbrFWyiqrAXVGoZyCOIKtlBLcLlzVMbDocPk4rcZBQ8a6yciUMR6kqCqcWKc0kw9FX2g81MxzuaYpUKyJSLQ/E2t0G6lidfU7quQNTqlm0T4Svs52XHXQa4rcaGfOtwypliNvAyjRceyBjdoiIZE2IloG7R2/07/8SvHcTHiaOi9V7YVWWmcOei8prdZLcguppfg/2d7/ABS/jk/yGxi0XmltXTgi3NMa2bLCLJNRThz7uN7ap2pSqjo5uitVDjHKeYKdzYqHQ9bJJjD7zOI2uhY5jso8WRw4JoZdrpllwmnBjueJKxQU9XlY0f2raujtooTCoXo+F6UQvR8L0lH50xtC9HQvSqF6OhejAGsL0r7RdpGwMs2xedguMWxTuYi7jbRedVdW6Rxc83JKRlnXCOx/jtIsj9SfSNzzukeXuOpWhKQuGuWw66kcU+z6bZCjZqX87KI3O9yu1ll5QS6BUF4Isq7broV2GrRatoJRo5MeijaES0qNzNVlGyh5Q2wOcZgw+it1K3KvPonEG40IVxwXFBI2x+oKDU4q9yFSVcljhepMyEieiWlRGHYeu2TWURC5utMGEVSjIatJWlFU8mqYmKnFDgzomlclcbrlHQvsmxJJIcwuRQNkBTSIl0lhc8FVFkjXJVe29ddzIuZv7KiuN5T5ptjuId5VPdwYLJHSPvJ6rr6aL9Nfln02jx7MK/IfijfwwFV5a1rAWtGp4hPu0U9m26KnylFqE93I/L+SCofdDg6qSUqEbqB9nLyS9wymltYf2hYo5Te3kFtV2NlJ2MoXo6CRKonoyGReTPiWhxDIjoZEnhkRjaiwueATLF1boXdsazwtYqmXojFq4ySF3C9ggsyhnK3Z9Tpl6WNRCGuW2OUQctkoS5TJnFdgqFrrrppWoapckoXVlwCuwiQ5GltwusIWNKFhL6OMqmp5yx2ZuhWZFy5llsoWgXC1RcMLxYPaL7pzDOqBh9TlcFdMPOZo1XMy4NrtEck4On0N4pLqYwXQkVM7gmNLE7iEhRYEml0Duhsos9imk1IbJVNCQUe2gVPcMaCS5T2CBVugdZP6SqTYUTZExnG2wS7tDigihc4m2iKkqwG6leadtcd72QQMOhOtlR3whOPG5zA4JCWOkO8jvhB0Uv41kc6wAZwYPlIYZ/8A7GnNd6vTUYn1SW1JB/aOTYKsylOcfl8Q8kjlKn1DuQjUSB5SoQdVNIh76qJ9nIyS5GDn7eSxQyO28lifYbych8aMiWLESPk2GwrMSP4TvJbWIn0zMfzRTlpYsUR9MSLpYsWoejIlKsWLUNh0dtUzVpYjRXA7KjasWLJjPJMxdSbLaxMXxG+Acbq4dnXHKFixSZfiyLP8C40mycUYWliiRzpdE8w0SWsCxYiYGPsGjRFM7VbWJYyXTNYu892dTtzXmVKb1euup31W1iswf2RPaX5r9jmp2cq3Qn8YeaxYu5l7X7O9PwS479aTzLFimzfJkmfyQP2Q6xYpJHJy9k8nDyWLFiaDLs//2Q=="/>
          <p:cNvSpPr>
            <a:spLocks noChangeAspect="1" noChangeArrowheads="1"/>
          </p:cNvSpPr>
          <p:nvPr/>
        </p:nvSpPr>
        <p:spPr bwMode="auto">
          <a:xfrm>
            <a:off x="765175" y="4651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35" name="Picture 11"/>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444208" y="2636912"/>
            <a:ext cx="2476500" cy="1847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444208" y="4869160"/>
            <a:ext cx="2476500" cy="19657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19952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6"/>
          <p:cNvSpPr>
            <a:spLocks noGrp="1" noChangeArrowheads="1"/>
          </p:cNvSpPr>
          <p:nvPr>
            <p:ph type="title"/>
          </p:nvPr>
        </p:nvSpPr>
        <p:spPr/>
        <p:txBody>
          <a:bodyPr/>
          <a:lstStyle/>
          <a:p>
            <a:pPr eaLnBrk="1" hangingPunct="1"/>
            <a:r>
              <a:rPr lang="en-US"/>
              <a:t>Constraints</a:t>
            </a:r>
          </a:p>
        </p:txBody>
      </p:sp>
      <p:pic>
        <p:nvPicPr>
          <p:cNvPr id="63493" name="Picture 10" descr="Fig07-24"/>
          <p:cNvPicPr>
            <a:picLocks noGrp="1" noChangeAspect="1" noChangeArrowheads="1"/>
          </p:cNvPicPr>
          <p:nvPr>
            <p:ph sz="half" idx="1"/>
          </p:nvPr>
        </p:nvPicPr>
        <p:blipFill>
          <a:blip r:embed="rId3" cstate="print"/>
          <a:srcRect l="12842" t="7335" r="12842" b="17604"/>
          <a:stretch>
            <a:fillRect/>
          </a:stretch>
        </p:blipFill>
        <p:spPr>
          <a:xfrm>
            <a:off x="395536" y="1196752"/>
            <a:ext cx="4320480" cy="5544616"/>
          </a:xfrm>
        </p:spPr>
      </p:pic>
      <p:sp>
        <p:nvSpPr>
          <p:cNvPr id="63492" name="Rectangle 8"/>
          <p:cNvSpPr>
            <a:spLocks noGrp="1" noChangeArrowheads="1"/>
          </p:cNvSpPr>
          <p:nvPr>
            <p:ph type="body" sz="half" idx="2"/>
          </p:nvPr>
        </p:nvSpPr>
        <p:spPr>
          <a:xfrm>
            <a:off x="4824536" y="2423864"/>
            <a:ext cx="4067944" cy="5181600"/>
          </a:xfrm>
        </p:spPr>
        <p:txBody>
          <a:bodyPr/>
          <a:lstStyle/>
          <a:p>
            <a:pPr eaLnBrk="1" hangingPunct="1"/>
            <a:r>
              <a:rPr lang="en-US" sz="2400" dirty="0"/>
              <a:t>Classical Conditioning</a:t>
            </a:r>
          </a:p>
          <a:p>
            <a:pPr eaLnBrk="1" hangingPunct="1"/>
            <a:r>
              <a:rPr lang="en-US" sz="2400" dirty="0"/>
              <a:t>Learned taste aversions (Garcia et al., 1985)</a:t>
            </a:r>
          </a:p>
          <a:p>
            <a:pPr eaLnBrk="1" hangingPunct="1"/>
            <a:r>
              <a:rPr lang="en-US" sz="2400" dirty="0"/>
              <a:t>Rats easily learn taste aversion </a:t>
            </a:r>
          </a:p>
          <a:p>
            <a:pPr eaLnBrk="1" hangingPunct="1"/>
            <a:r>
              <a:rPr lang="en-US" sz="2400" dirty="0"/>
              <a:t>Lights &amp; sounds don’t matter</a:t>
            </a:r>
          </a:p>
        </p:txBody>
      </p:sp>
      <p:sp>
        <p:nvSpPr>
          <p:cNvPr id="63490" name="Slide Number Placeholder 6"/>
          <p:cNvSpPr>
            <a:spLocks noGrp="1"/>
          </p:cNvSpPr>
          <p:nvPr>
            <p:ph type="sldNum" sz="quarter" idx="12"/>
          </p:nvPr>
        </p:nvSpPr>
        <p:spPr>
          <a:noFill/>
        </p:spPr>
        <p:txBody>
          <a:bodyPr/>
          <a:lstStyle/>
          <a:p>
            <a:fld id="{A94C89FB-C843-5148-9E75-573B75887AB1}" type="slidenum">
              <a:rPr lang="en-US"/>
              <a:pPr/>
              <a:t>151</a:t>
            </a:fld>
            <a:endParaRPr lang="en-US"/>
          </a:p>
        </p:txBody>
      </p:sp>
    </p:spTree>
    <p:extLst>
      <p:ext uri="{BB962C8B-B14F-4D97-AF65-F5344CB8AC3E}">
        <p14:creationId xmlns="" xmlns:p14="http://schemas.microsoft.com/office/powerpoint/2010/main" val="1707357368"/>
      </p:ext>
    </p:extLst>
  </p:cSld>
  <p:clrMapOvr>
    <a:masterClrMapping/>
  </p:clrMapOvr>
  <p:transition>
    <p:fade/>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pPr eaLnBrk="1" hangingPunct="1"/>
            <a:r>
              <a:rPr lang="en-US" sz="4000" dirty="0" smtClean="0">
                <a:effectLst/>
              </a:rPr>
              <a:t>Applications: Conditioned Taste Aversion</a:t>
            </a:r>
            <a:endParaRPr lang="en-US" sz="4000" dirty="0">
              <a:effectLst/>
            </a:endParaRPr>
          </a:p>
        </p:txBody>
      </p:sp>
      <p:sp>
        <p:nvSpPr>
          <p:cNvPr id="34819" name="Rectangle 3"/>
          <p:cNvSpPr>
            <a:spLocks noGrp="1" noChangeArrowheads="1"/>
          </p:cNvSpPr>
          <p:nvPr>
            <p:ph idx="1"/>
          </p:nvPr>
        </p:nvSpPr>
        <p:spPr>
          <a:xfrm>
            <a:off x="457200" y="1600200"/>
            <a:ext cx="4114800" cy="4525963"/>
          </a:xfrm>
        </p:spPr>
        <p:txBody>
          <a:bodyPr>
            <a:normAutofit/>
          </a:bodyPr>
          <a:lstStyle/>
          <a:p>
            <a:r>
              <a:rPr lang="en-US" sz="2800" dirty="0" smtClean="0"/>
              <a:t>Blue jay eats a monarch butterfly. The toxins in the butterfly cause food poisoning. The jay feels discomfort, vomits, and develops a </a:t>
            </a:r>
            <a:r>
              <a:rPr lang="en-US" sz="2800" dirty="0" err="1" smtClean="0"/>
              <a:t>condiitonaed</a:t>
            </a:r>
            <a:r>
              <a:rPr lang="en-US" sz="2800" dirty="0" smtClean="0"/>
              <a:t> aversion triggered by the sight of the monarch’s brightly patterned wings. </a:t>
            </a:r>
            <a:endParaRPr lang="en-US" sz="2800" dirty="0"/>
          </a:p>
        </p:txBody>
      </p:sp>
      <p:sp>
        <p:nvSpPr>
          <p:cNvPr id="34821" name="Text Box 9"/>
          <p:cNvSpPr txBox="1">
            <a:spLocks noChangeArrowheads="1"/>
          </p:cNvSpPr>
          <p:nvPr/>
        </p:nvSpPr>
        <p:spPr bwMode="auto">
          <a:xfrm>
            <a:off x="3505200" y="2133600"/>
            <a:ext cx="2270125" cy="2006600"/>
          </a:xfrm>
          <a:prstGeom prst="rect">
            <a:avLst/>
          </a:prstGeom>
          <a:noFill/>
          <a:ln w="9525">
            <a:noFill/>
            <a:miter lim="800000"/>
            <a:headEnd/>
            <a:tailEnd/>
          </a:ln>
        </p:spPr>
        <p:txBody>
          <a:bodyPr wrap="none">
            <a:prstTxWarp prst="textNoShape">
              <a:avLst/>
            </a:prstTxWarp>
            <a:spAutoFit/>
          </a:bodyPr>
          <a:lstStyle/>
          <a:p>
            <a:r>
              <a:rPr lang="en-US" sz="1400" dirty="0">
                <a:solidFill>
                  <a:schemeClr val="bg1"/>
                </a:solidFill>
              </a:rPr>
              <a:t>A blue jay eating a monarch</a:t>
            </a:r>
          </a:p>
          <a:p>
            <a:endParaRPr lang="en-US" sz="1400" dirty="0">
              <a:solidFill>
                <a:schemeClr val="bg1"/>
              </a:solidFill>
            </a:endParaRPr>
          </a:p>
          <a:p>
            <a:endParaRPr lang="en-US" sz="1400" dirty="0">
              <a:solidFill>
                <a:schemeClr val="bg1"/>
              </a:solidFill>
            </a:endParaRPr>
          </a:p>
          <a:p>
            <a:endParaRPr lang="en-US" sz="1400" dirty="0">
              <a:solidFill>
                <a:schemeClr val="bg1"/>
              </a:solidFill>
            </a:endParaRPr>
          </a:p>
          <a:p>
            <a:endParaRPr lang="en-US" sz="1400" dirty="0">
              <a:solidFill>
                <a:schemeClr val="bg1"/>
              </a:solidFill>
            </a:endParaRPr>
          </a:p>
          <a:p>
            <a:endParaRPr lang="en-US" sz="1400" dirty="0">
              <a:solidFill>
                <a:schemeClr val="bg1"/>
              </a:solidFill>
            </a:endParaRPr>
          </a:p>
          <a:p>
            <a:endParaRPr lang="en-US" sz="1400" dirty="0">
              <a:solidFill>
                <a:schemeClr val="bg1"/>
              </a:solidFill>
            </a:endParaRPr>
          </a:p>
          <a:p>
            <a:endParaRPr lang="en-US" sz="1400" dirty="0">
              <a:solidFill>
                <a:schemeClr val="bg1"/>
              </a:solidFill>
            </a:endParaRPr>
          </a:p>
          <a:p>
            <a:r>
              <a:rPr lang="en-US" sz="1400" dirty="0">
                <a:solidFill>
                  <a:schemeClr val="bg1"/>
                </a:solidFill>
              </a:rPr>
              <a:t>and the results moments later</a:t>
            </a:r>
          </a:p>
        </p:txBody>
      </p:sp>
      <p:pic>
        <p:nvPicPr>
          <p:cNvPr id="34822" name="Picture 10"/>
          <p:cNvPicPr>
            <a:picLocks noChangeAspect="1" noChangeArrowheads="1"/>
          </p:cNvPicPr>
          <p:nvPr/>
        </p:nvPicPr>
        <p:blipFill>
          <a:blip r:embed="rId3" cstate="print"/>
          <a:srcRect l="15853" t="39617" r="16773" b="29484"/>
          <a:stretch>
            <a:fillRect/>
          </a:stretch>
        </p:blipFill>
        <p:spPr bwMode="auto">
          <a:xfrm>
            <a:off x="5580112" y="4149080"/>
            <a:ext cx="2448272" cy="2520280"/>
          </a:xfrm>
          <a:prstGeom prst="rect">
            <a:avLst/>
          </a:prstGeom>
          <a:noFill/>
          <a:ln w="9525">
            <a:noFill/>
            <a:miter lim="800000"/>
            <a:headEnd/>
            <a:tailEnd/>
          </a:ln>
        </p:spPr>
      </p:pic>
      <p:pic>
        <p:nvPicPr>
          <p:cNvPr id="7" name="Picture 10"/>
          <p:cNvPicPr>
            <a:picLocks noChangeAspect="1" noChangeArrowheads="1"/>
          </p:cNvPicPr>
          <p:nvPr/>
        </p:nvPicPr>
        <p:blipFill>
          <a:blip r:embed="rId3" cstate="print"/>
          <a:srcRect l="15783" t="7032" r="16077" b="62732"/>
          <a:stretch>
            <a:fillRect/>
          </a:stretch>
        </p:blipFill>
        <p:spPr bwMode="auto">
          <a:xfrm>
            <a:off x="5580112" y="1340768"/>
            <a:ext cx="2458085" cy="2448272"/>
          </a:xfrm>
          <a:prstGeom prst="rect">
            <a:avLst/>
          </a:prstGeom>
          <a:noFill/>
          <a:ln w="9525">
            <a:noFill/>
            <a:miter lim="800000"/>
            <a:headEnd/>
            <a:tailEnd/>
          </a:ln>
        </p:spPr>
      </p:pic>
    </p:spTree>
    <p:extLst>
      <p:ext uri="{BB962C8B-B14F-4D97-AF65-F5344CB8AC3E}">
        <p14:creationId xmlns="" xmlns:p14="http://schemas.microsoft.com/office/powerpoint/2010/main" val="156841791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Conditioned Taste Aversion</a:t>
            </a:r>
          </a:p>
        </p:txBody>
      </p:sp>
      <p:sp>
        <p:nvSpPr>
          <p:cNvPr id="2" name="Content Placeholder 1"/>
          <p:cNvSpPr>
            <a:spLocks noGrp="1"/>
          </p:cNvSpPr>
          <p:nvPr>
            <p:ph idx="1"/>
          </p:nvPr>
        </p:nvSpPr>
        <p:spPr/>
        <p:txBody>
          <a:bodyPr/>
          <a:lstStyle/>
          <a:p>
            <a:r>
              <a:rPr lang="en-CA" dirty="0" err="1" smtClean="0"/>
              <a:t>Ader</a:t>
            </a:r>
            <a:r>
              <a:rPr lang="en-CA" dirty="0" smtClean="0"/>
              <a:t> (1974) Learned taste aversion in rats. </a:t>
            </a:r>
            <a:endParaRPr lang="en-CA" dirty="0"/>
          </a:p>
          <a:p>
            <a:r>
              <a:rPr lang="en-CA" dirty="0" smtClean="0"/>
              <a:t>Remained after the illness producing drug was removed.</a:t>
            </a:r>
          </a:p>
          <a:p>
            <a:endParaRPr lang="en-CA" dirty="0"/>
          </a:p>
          <a:p>
            <a:r>
              <a:rPr lang="en-CA" dirty="0" smtClean="0"/>
              <a:t>Cancer patients often develop aversions to food they eat just prior to treatment, even though it wasn’t the food that made them sick.</a:t>
            </a:r>
          </a:p>
          <a:p>
            <a:endParaRPr lang="en-CA" dirty="0"/>
          </a:p>
        </p:txBody>
      </p:sp>
    </p:spTree>
    <p:extLst>
      <p:ext uri="{BB962C8B-B14F-4D97-AF65-F5344CB8AC3E}">
        <p14:creationId xmlns="" xmlns:p14="http://schemas.microsoft.com/office/powerpoint/2010/main" val="2258329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Classical Conditioning - Applied</a:t>
            </a:r>
            <a:endParaRPr lang="en-CA" dirty="0"/>
          </a:p>
        </p:txBody>
      </p:sp>
      <p:sp>
        <p:nvSpPr>
          <p:cNvPr id="2" name="Content Placeholder 1"/>
          <p:cNvSpPr>
            <a:spLocks noGrp="1"/>
          </p:cNvSpPr>
          <p:nvPr>
            <p:ph idx="1"/>
          </p:nvPr>
        </p:nvSpPr>
        <p:spPr/>
        <p:txBody>
          <a:bodyPr/>
          <a:lstStyle/>
          <a:p>
            <a:r>
              <a:rPr lang="en-CA" dirty="0" smtClean="0"/>
              <a:t>Classical conditioning via taste aversion can make it sick. </a:t>
            </a:r>
          </a:p>
          <a:p>
            <a:r>
              <a:rPr lang="en-CA" dirty="0" smtClean="0"/>
              <a:t>However, can it be used to help us get well?</a:t>
            </a:r>
          </a:p>
          <a:p>
            <a:r>
              <a:rPr lang="en-CA" dirty="0" smtClean="0"/>
              <a:t>Cancer patients:</a:t>
            </a:r>
          </a:p>
          <a:p>
            <a:r>
              <a:rPr lang="en-CA" dirty="0" smtClean="0"/>
              <a:t>Helpful drugs become paired with sweet water.</a:t>
            </a:r>
          </a:p>
          <a:p>
            <a:r>
              <a:rPr lang="en-CA" dirty="0" smtClean="0"/>
              <a:t>Later, just drinking the sweet water can cause the immune system to react. </a:t>
            </a:r>
            <a:endParaRPr lang="en-CA" dirty="0"/>
          </a:p>
        </p:txBody>
      </p:sp>
    </p:spTree>
    <p:extLst>
      <p:ext uri="{BB962C8B-B14F-4D97-AF65-F5344CB8AC3E}">
        <p14:creationId xmlns="" xmlns:p14="http://schemas.microsoft.com/office/powerpoint/2010/main" val="1100277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solidFill>
                  <a:schemeClr val="bg1"/>
                </a:solidFill>
                <a:effectLst/>
              </a:rPr>
              <a:t>Classical Conditioning</a:t>
            </a:r>
          </a:p>
        </p:txBody>
      </p:sp>
      <p:pic>
        <p:nvPicPr>
          <p:cNvPr id="37892" name="Picture 5"/>
          <p:cNvPicPr preferRelativeResize="0">
            <a:picLocks noGrp="1" noChangeAspect="1" noChangeArrowheads="1"/>
          </p:cNvPicPr>
          <p:nvPr>
            <p:ph sz="half" idx="1"/>
          </p:nvPr>
        </p:nvPicPr>
        <p:blipFill>
          <a:blip r:embed="rId3" cstate="print">
            <a:lum bright="-10000"/>
          </a:blip>
          <a:stretch>
            <a:fillRect/>
          </a:stretch>
        </p:blipFill>
        <p:spPr>
          <a:xfrm>
            <a:off x="688848" y="2014728"/>
            <a:ext cx="3803904" cy="3514344"/>
          </a:xfrm>
          <a:ln w="25400">
            <a:solidFill>
              <a:schemeClr val="tx1"/>
            </a:solidFill>
          </a:ln>
        </p:spPr>
      </p:pic>
      <p:sp>
        <p:nvSpPr>
          <p:cNvPr id="37891" name="Rectangle 4"/>
          <p:cNvSpPr>
            <a:spLocks noGrp="1" noChangeArrowheads="1"/>
          </p:cNvSpPr>
          <p:nvPr>
            <p:ph type="body" sz="half" idx="2"/>
          </p:nvPr>
        </p:nvSpPr>
        <p:spPr>
          <a:xfrm>
            <a:off x="5486400" y="2564904"/>
            <a:ext cx="3505200" cy="3531096"/>
          </a:xfrm>
        </p:spPr>
        <p:txBody>
          <a:bodyPr>
            <a:normAutofit fontScale="92500" lnSpcReduction="20000"/>
          </a:bodyPr>
          <a:lstStyle/>
          <a:p>
            <a:pPr eaLnBrk="1" hangingPunct="1">
              <a:lnSpc>
                <a:spcPct val="90000"/>
              </a:lnSpc>
            </a:pPr>
            <a:r>
              <a:rPr lang="en-US" dirty="0">
                <a:solidFill>
                  <a:schemeClr val="tx1"/>
                </a:solidFill>
              </a:rPr>
              <a:t>Immune system responses can be classically conditioned</a:t>
            </a:r>
            <a:endParaRPr lang="en-US" sz="2800" dirty="0">
              <a:solidFill>
                <a:schemeClr val="tx1"/>
              </a:solidFill>
            </a:endParaRPr>
          </a:p>
          <a:p>
            <a:pPr eaLnBrk="1" hangingPunct="1">
              <a:lnSpc>
                <a:spcPct val="90000"/>
              </a:lnSpc>
            </a:pPr>
            <a:r>
              <a:rPr lang="en-US" dirty="0">
                <a:solidFill>
                  <a:schemeClr val="tx1"/>
                </a:solidFill>
              </a:rPr>
              <a:t>Can increase or decrease immune functioning</a:t>
            </a:r>
          </a:p>
          <a:p>
            <a:pPr eaLnBrk="1" hangingPunct="1">
              <a:lnSpc>
                <a:spcPct val="90000"/>
              </a:lnSpc>
            </a:pPr>
            <a:r>
              <a:rPr lang="en-US" dirty="0">
                <a:solidFill>
                  <a:schemeClr val="tx1"/>
                </a:solidFill>
              </a:rPr>
              <a:t>Can help fight disease</a:t>
            </a:r>
          </a:p>
        </p:txBody>
      </p:sp>
    </p:spTree>
    <p:extLst>
      <p:ext uri="{BB962C8B-B14F-4D97-AF65-F5344CB8AC3E}">
        <p14:creationId xmlns="" xmlns:p14="http://schemas.microsoft.com/office/powerpoint/2010/main" val="1654164023"/>
      </p:ext>
    </p:extLst>
  </p:cSld>
  <p:clrMapOvr>
    <a:masterClrMapping/>
  </p:clrMapOvr>
  <p:transition>
    <p:fade/>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Biologically Prepared to Fear Certain Things?</a:t>
            </a:r>
            <a:endParaRPr lang="en-CA" dirty="0"/>
          </a:p>
        </p:txBody>
      </p:sp>
      <p:sp>
        <p:nvSpPr>
          <p:cNvPr id="3" name="Content Placeholder 2"/>
          <p:cNvSpPr>
            <a:spLocks noGrp="1"/>
          </p:cNvSpPr>
          <p:nvPr>
            <p:ph idx="1"/>
          </p:nvPr>
        </p:nvSpPr>
        <p:spPr/>
        <p:txBody>
          <a:bodyPr>
            <a:normAutofit/>
          </a:bodyPr>
          <a:lstStyle/>
          <a:p>
            <a:r>
              <a:rPr lang="en-CA" sz="2800" dirty="0" smtClean="0"/>
              <a:t>Seligman (1971) and others propose that humans and other animals are biologically prepared to acquire certain fears more readily than others.</a:t>
            </a:r>
          </a:p>
          <a:p>
            <a:r>
              <a:rPr lang="en-CA" sz="2800" dirty="0" smtClean="0"/>
              <a:t>I.e. we are biologically wired to have the predisposition to fear certain things, certain animals etc. compared to others.</a:t>
            </a:r>
            <a:endParaRPr lang="en-CA" sz="2800" dirty="0"/>
          </a:p>
        </p:txBody>
      </p:sp>
    </p:spTree>
    <p:extLst>
      <p:ext uri="{BB962C8B-B14F-4D97-AF65-F5344CB8AC3E}">
        <p14:creationId xmlns="" xmlns:p14="http://schemas.microsoft.com/office/powerpoint/2010/main" val="329903787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CA" dirty="0" smtClean="0"/>
              <a:t>Biologically Prepared to Fear – Case Studies</a:t>
            </a:r>
            <a:endParaRPr lang="en-CA" dirty="0"/>
          </a:p>
        </p:txBody>
      </p:sp>
      <p:sp>
        <p:nvSpPr>
          <p:cNvPr id="5" name="Content Placeholder 4"/>
          <p:cNvSpPr>
            <a:spLocks noGrp="1"/>
          </p:cNvSpPr>
          <p:nvPr>
            <p:ph sz="half" idx="1"/>
          </p:nvPr>
        </p:nvSpPr>
        <p:spPr/>
        <p:txBody>
          <a:bodyPr/>
          <a:lstStyle/>
          <a:p>
            <a:r>
              <a:rPr lang="en-CA" dirty="0" smtClean="0"/>
              <a:t>A 4-year old girl saw a snake and then had her hand slammed in a car door.</a:t>
            </a:r>
          </a:p>
          <a:p>
            <a:r>
              <a:rPr lang="en-CA" dirty="0" smtClean="0"/>
              <a:t>OUCH!</a:t>
            </a:r>
            <a:endParaRPr lang="en-CA" dirty="0"/>
          </a:p>
          <a:p>
            <a:r>
              <a:rPr lang="en-CA" dirty="0" smtClean="0"/>
              <a:t>So she became phobic of….Cars. Right?</a:t>
            </a:r>
            <a:endParaRPr lang="en-CA" dirty="0"/>
          </a:p>
        </p:txBody>
      </p:sp>
      <p:pic>
        <p:nvPicPr>
          <p:cNvPr id="717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364088" y="4353200"/>
            <a:ext cx="3240360" cy="18376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674580" y="2619260"/>
            <a:ext cx="2619375" cy="1743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74817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a:t>Biologically Prepared to Fear – Case Studies</a:t>
            </a:r>
          </a:p>
        </p:txBody>
      </p:sp>
      <p:sp>
        <p:nvSpPr>
          <p:cNvPr id="3" name="Content Placeholder 2"/>
          <p:cNvSpPr>
            <a:spLocks noGrp="1"/>
          </p:cNvSpPr>
          <p:nvPr>
            <p:ph sz="half" idx="1"/>
          </p:nvPr>
        </p:nvSpPr>
        <p:spPr>
          <a:xfrm>
            <a:off x="676655" y="2420888"/>
            <a:ext cx="3822192" cy="3705592"/>
          </a:xfrm>
        </p:spPr>
        <p:txBody>
          <a:bodyPr>
            <a:normAutofit fontScale="92500" lnSpcReduction="20000"/>
          </a:bodyPr>
          <a:lstStyle/>
          <a:p>
            <a:r>
              <a:rPr lang="en-CA" dirty="0" smtClean="0"/>
              <a:t>An 18-year old was looking through a magazine and just happened to be looking at a picture of a snake when the car she was in got into an accident. </a:t>
            </a:r>
          </a:p>
          <a:p>
            <a:r>
              <a:rPr lang="en-CA" dirty="0" smtClean="0"/>
              <a:t>Fear of cars? </a:t>
            </a:r>
          </a:p>
          <a:p>
            <a:r>
              <a:rPr lang="en-CA" dirty="0" smtClean="0"/>
              <a:t>Magazines? </a:t>
            </a:r>
          </a:p>
          <a:p>
            <a:r>
              <a:rPr lang="en-CA" dirty="0" smtClean="0"/>
              <a:t>Photographs?</a:t>
            </a:r>
          </a:p>
          <a:p>
            <a:endParaRPr lang="en-CA" dirty="0"/>
          </a:p>
        </p:txBody>
      </p:sp>
      <p:pic>
        <p:nvPicPr>
          <p:cNvPr id="819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319934" y="2493720"/>
            <a:ext cx="2620963" cy="1743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092280" y="3140968"/>
            <a:ext cx="1828800" cy="2495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703708" y="5021853"/>
            <a:ext cx="3236913" cy="18415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31444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4"/>
          <p:cNvSpPr>
            <a:spLocks noGrp="1" noChangeArrowheads="1"/>
          </p:cNvSpPr>
          <p:nvPr>
            <p:ph type="title"/>
          </p:nvPr>
        </p:nvSpPr>
        <p:spPr/>
        <p:txBody>
          <a:bodyPr/>
          <a:lstStyle/>
          <a:p>
            <a:pPr eaLnBrk="1" hangingPunct="1"/>
            <a:r>
              <a:rPr lang="en-US" dirty="0"/>
              <a:t>Insight &amp; </a:t>
            </a:r>
            <a:r>
              <a:rPr lang="en-US" dirty="0" smtClean="0"/>
              <a:t>Learning</a:t>
            </a:r>
            <a:endParaRPr lang="en-US" dirty="0"/>
          </a:p>
        </p:txBody>
      </p:sp>
      <p:sp>
        <p:nvSpPr>
          <p:cNvPr id="71684" name="Rectangle 5"/>
          <p:cNvSpPr>
            <a:spLocks noGrp="1" noChangeArrowheads="1"/>
          </p:cNvSpPr>
          <p:nvPr>
            <p:ph idx="1"/>
          </p:nvPr>
        </p:nvSpPr>
        <p:spPr>
          <a:xfrm>
            <a:off x="449705" y="1844824"/>
            <a:ext cx="7408333" cy="3450696"/>
          </a:xfrm>
        </p:spPr>
        <p:txBody>
          <a:bodyPr/>
          <a:lstStyle/>
          <a:p>
            <a:pPr eaLnBrk="1" hangingPunct="1"/>
            <a:r>
              <a:rPr lang="en-US" dirty="0"/>
              <a:t>Insight (Kohler, 1925)</a:t>
            </a:r>
          </a:p>
          <a:p>
            <a:pPr lvl="1" eaLnBrk="1" hangingPunct="1"/>
            <a:r>
              <a:rPr lang="en-US" dirty="0"/>
              <a:t>The ‘Eureka Moment’!</a:t>
            </a:r>
          </a:p>
          <a:p>
            <a:pPr lvl="1" eaLnBrk="1" hangingPunct="1"/>
            <a:r>
              <a:rPr lang="en-US" dirty="0"/>
              <a:t>Sudden perception of useful relationships</a:t>
            </a:r>
          </a:p>
          <a:p>
            <a:pPr eaLnBrk="1" hangingPunct="1"/>
            <a:endParaRPr lang="en-US" dirty="0"/>
          </a:p>
        </p:txBody>
      </p:sp>
      <p:sp>
        <p:nvSpPr>
          <p:cNvPr id="71682" name="Slide Number Placeholder 5"/>
          <p:cNvSpPr>
            <a:spLocks noGrp="1"/>
          </p:cNvSpPr>
          <p:nvPr>
            <p:ph type="sldNum" sz="quarter" idx="12"/>
          </p:nvPr>
        </p:nvSpPr>
        <p:spPr>
          <a:noFill/>
        </p:spPr>
        <p:txBody>
          <a:bodyPr/>
          <a:lstStyle/>
          <a:p>
            <a:fld id="{D8836C01-13C1-1042-827D-AE5530B781EF}" type="slidenum">
              <a:rPr lang="en-US"/>
              <a:pPr/>
              <a:t>159</a:t>
            </a:fld>
            <a:endParaRPr lang="en-US"/>
          </a:p>
        </p:txBody>
      </p:sp>
      <p:pic>
        <p:nvPicPr>
          <p:cNvPr id="71685" name="Picture 6" descr="Figure07-27"/>
          <p:cNvPicPr preferRelativeResize="0">
            <a:picLocks noChangeAspect="1" noChangeArrowheads="1"/>
          </p:cNvPicPr>
          <p:nvPr/>
        </p:nvPicPr>
        <p:blipFill>
          <a:blip r:embed="rId3" cstate="print"/>
          <a:srcRect l="14084" t="3052" r="14084" b="71211"/>
          <a:stretch>
            <a:fillRect/>
          </a:stretch>
        </p:blipFill>
        <p:spPr bwMode="auto">
          <a:xfrm>
            <a:off x="367020" y="3501008"/>
            <a:ext cx="2624138" cy="3248025"/>
          </a:xfrm>
          <a:prstGeom prst="rect">
            <a:avLst/>
          </a:prstGeom>
          <a:noFill/>
          <a:ln w="25400">
            <a:noFill/>
            <a:miter lim="800000"/>
            <a:headEnd/>
            <a:tailEnd/>
          </a:ln>
        </p:spPr>
      </p:pic>
      <p:pic>
        <p:nvPicPr>
          <p:cNvPr id="77831" name="Picture 7" descr="Figure07-27"/>
          <p:cNvPicPr preferRelativeResize="0">
            <a:picLocks noChangeAspect="1" noChangeArrowheads="1"/>
          </p:cNvPicPr>
          <p:nvPr/>
        </p:nvPicPr>
        <p:blipFill>
          <a:blip r:embed="rId3" cstate="print"/>
          <a:srcRect l="14084" t="31537" r="14084" b="42726"/>
          <a:stretch>
            <a:fillRect/>
          </a:stretch>
        </p:blipFill>
        <p:spPr bwMode="auto">
          <a:xfrm>
            <a:off x="3279148" y="3587750"/>
            <a:ext cx="2632075" cy="3270250"/>
          </a:xfrm>
          <a:prstGeom prst="rect">
            <a:avLst/>
          </a:prstGeom>
          <a:noFill/>
          <a:ln w="25400">
            <a:noFill/>
            <a:miter lim="800000"/>
            <a:headEnd/>
            <a:tailEnd/>
          </a:ln>
        </p:spPr>
      </p:pic>
      <p:pic>
        <p:nvPicPr>
          <p:cNvPr id="77832" name="Picture 8" descr="Figure07-27"/>
          <p:cNvPicPr preferRelativeResize="0">
            <a:picLocks noChangeAspect="1" noChangeArrowheads="1"/>
          </p:cNvPicPr>
          <p:nvPr/>
        </p:nvPicPr>
        <p:blipFill>
          <a:blip r:embed="rId3" cstate="print"/>
          <a:srcRect l="14084" t="59003" r="14084" b="15259"/>
          <a:stretch>
            <a:fillRect/>
          </a:stretch>
        </p:blipFill>
        <p:spPr bwMode="auto">
          <a:xfrm>
            <a:off x="6272213" y="3548240"/>
            <a:ext cx="2651125" cy="3290888"/>
          </a:xfrm>
          <a:prstGeom prst="rect">
            <a:avLst/>
          </a:prstGeom>
          <a:noFill/>
          <a:ln w="25400">
            <a:noFill/>
            <a:miter lim="800000"/>
            <a:headEnd/>
            <a:tailEnd/>
          </a:ln>
        </p:spPr>
      </p:pic>
    </p:spTree>
    <p:extLst>
      <p:ext uri="{BB962C8B-B14F-4D97-AF65-F5344CB8AC3E}">
        <p14:creationId xmlns="" xmlns:p14="http://schemas.microsoft.com/office/powerpoint/2010/main" val="4121459282"/>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77831"/>
                                        </p:tgtEl>
                                        <p:attrNameLst>
                                          <p:attrName>style.visibility</p:attrName>
                                        </p:attrNameLst>
                                      </p:cBhvr>
                                      <p:to>
                                        <p:strVal val="visible"/>
                                      </p:to>
                                    </p:set>
                                    <p:anim calcmode="lin" valueType="num">
                                      <p:cBhvr>
                                        <p:cTn id="7" dur="500" fill="hold"/>
                                        <p:tgtEl>
                                          <p:spTgt spid="77831"/>
                                        </p:tgtEl>
                                        <p:attrNameLst>
                                          <p:attrName>ppt_w</p:attrName>
                                        </p:attrNameLst>
                                      </p:cBhvr>
                                      <p:tavLst>
                                        <p:tav tm="0">
                                          <p:val>
                                            <p:strVal val="#ppt_w*0.05"/>
                                          </p:val>
                                        </p:tav>
                                        <p:tav tm="100000">
                                          <p:val>
                                            <p:strVal val="#ppt_w"/>
                                          </p:val>
                                        </p:tav>
                                      </p:tavLst>
                                    </p:anim>
                                    <p:anim calcmode="lin" valueType="num">
                                      <p:cBhvr>
                                        <p:cTn id="8" dur="500" fill="hold"/>
                                        <p:tgtEl>
                                          <p:spTgt spid="77831"/>
                                        </p:tgtEl>
                                        <p:attrNameLst>
                                          <p:attrName>ppt_h</p:attrName>
                                        </p:attrNameLst>
                                      </p:cBhvr>
                                      <p:tavLst>
                                        <p:tav tm="0">
                                          <p:val>
                                            <p:strVal val="#ppt_h"/>
                                          </p:val>
                                        </p:tav>
                                        <p:tav tm="100000">
                                          <p:val>
                                            <p:strVal val="#ppt_h"/>
                                          </p:val>
                                        </p:tav>
                                      </p:tavLst>
                                    </p:anim>
                                    <p:anim calcmode="lin" valueType="num">
                                      <p:cBhvr>
                                        <p:cTn id="9" dur="500" fill="hold"/>
                                        <p:tgtEl>
                                          <p:spTgt spid="77831"/>
                                        </p:tgtEl>
                                        <p:attrNameLst>
                                          <p:attrName>ppt_x</p:attrName>
                                        </p:attrNameLst>
                                      </p:cBhvr>
                                      <p:tavLst>
                                        <p:tav tm="0">
                                          <p:val>
                                            <p:strVal val="#ppt_x-.2"/>
                                          </p:val>
                                        </p:tav>
                                        <p:tav tm="100000">
                                          <p:val>
                                            <p:strVal val="#ppt_x"/>
                                          </p:val>
                                        </p:tav>
                                      </p:tavLst>
                                    </p:anim>
                                    <p:anim calcmode="lin" valueType="num">
                                      <p:cBhvr>
                                        <p:cTn id="10" dur="500" fill="hold"/>
                                        <p:tgtEl>
                                          <p:spTgt spid="77831"/>
                                        </p:tgtEl>
                                        <p:attrNameLst>
                                          <p:attrName>ppt_y</p:attrName>
                                        </p:attrNameLst>
                                      </p:cBhvr>
                                      <p:tavLst>
                                        <p:tav tm="0">
                                          <p:val>
                                            <p:strVal val="#ppt_y"/>
                                          </p:val>
                                        </p:tav>
                                        <p:tav tm="100000">
                                          <p:val>
                                            <p:strVal val="#ppt_y"/>
                                          </p:val>
                                        </p:tav>
                                      </p:tavLst>
                                    </p:anim>
                                    <p:animEffect transition="in" filter="fade">
                                      <p:cBhvr>
                                        <p:cTn id="11" dur="500"/>
                                        <p:tgtEl>
                                          <p:spTgt spid="77831"/>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nodeType="clickEffect">
                                  <p:stCondLst>
                                    <p:cond delay="0"/>
                                  </p:stCondLst>
                                  <p:childTnLst>
                                    <p:set>
                                      <p:cBhvr>
                                        <p:cTn id="15" dur="1" fill="hold">
                                          <p:stCondLst>
                                            <p:cond delay="0"/>
                                          </p:stCondLst>
                                        </p:cTn>
                                        <p:tgtEl>
                                          <p:spTgt spid="77832"/>
                                        </p:tgtEl>
                                        <p:attrNameLst>
                                          <p:attrName>style.visibility</p:attrName>
                                        </p:attrNameLst>
                                      </p:cBhvr>
                                      <p:to>
                                        <p:strVal val="visible"/>
                                      </p:to>
                                    </p:set>
                                    <p:anim calcmode="lin" valueType="num">
                                      <p:cBhvr>
                                        <p:cTn id="16" dur="500" fill="hold"/>
                                        <p:tgtEl>
                                          <p:spTgt spid="77832"/>
                                        </p:tgtEl>
                                        <p:attrNameLst>
                                          <p:attrName>ppt_w</p:attrName>
                                        </p:attrNameLst>
                                      </p:cBhvr>
                                      <p:tavLst>
                                        <p:tav tm="0">
                                          <p:val>
                                            <p:strVal val="#ppt_w*0.05"/>
                                          </p:val>
                                        </p:tav>
                                        <p:tav tm="100000">
                                          <p:val>
                                            <p:strVal val="#ppt_w"/>
                                          </p:val>
                                        </p:tav>
                                      </p:tavLst>
                                    </p:anim>
                                    <p:anim calcmode="lin" valueType="num">
                                      <p:cBhvr>
                                        <p:cTn id="17" dur="500" fill="hold"/>
                                        <p:tgtEl>
                                          <p:spTgt spid="77832"/>
                                        </p:tgtEl>
                                        <p:attrNameLst>
                                          <p:attrName>ppt_h</p:attrName>
                                        </p:attrNameLst>
                                      </p:cBhvr>
                                      <p:tavLst>
                                        <p:tav tm="0">
                                          <p:val>
                                            <p:strVal val="#ppt_h"/>
                                          </p:val>
                                        </p:tav>
                                        <p:tav tm="100000">
                                          <p:val>
                                            <p:strVal val="#ppt_h"/>
                                          </p:val>
                                        </p:tav>
                                      </p:tavLst>
                                    </p:anim>
                                    <p:anim calcmode="lin" valueType="num">
                                      <p:cBhvr>
                                        <p:cTn id="18" dur="500" fill="hold"/>
                                        <p:tgtEl>
                                          <p:spTgt spid="77832"/>
                                        </p:tgtEl>
                                        <p:attrNameLst>
                                          <p:attrName>ppt_x</p:attrName>
                                        </p:attrNameLst>
                                      </p:cBhvr>
                                      <p:tavLst>
                                        <p:tav tm="0">
                                          <p:val>
                                            <p:strVal val="#ppt_x-.2"/>
                                          </p:val>
                                        </p:tav>
                                        <p:tav tm="100000">
                                          <p:val>
                                            <p:strVal val="#ppt_x"/>
                                          </p:val>
                                        </p:tav>
                                      </p:tavLst>
                                    </p:anim>
                                    <p:anim calcmode="lin" valueType="num">
                                      <p:cBhvr>
                                        <p:cTn id="19" dur="500" fill="hold"/>
                                        <p:tgtEl>
                                          <p:spTgt spid="77832"/>
                                        </p:tgtEl>
                                        <p:attrNameLst>
                                          <p:attrName>ppt_y</p:attrName>
                                        </p:attrNameLst>
                                      </p:cBhvr>
                                      <p:tavLst>
                                        <p:tav tm="0">
                                          <p:val>
                                            <p:strVal val="#ppt_y"/>
                                          </p:val>
                                        </p:tav>
                                        <p:tav tm="100000">
                                          <p:val>
                                            <p:strVal val="#ppt_y"/>
                                          </p:val>
                                        </p:tav>
                                      </p:tavLst>
                                    </p:anim>
                                    <p:animEffect transition="in" filter="fade">
                                      <p:cBhvr>
                                        <p:cTn id="20" dur="500"/>
                                        <p:tgtEl>
                                          <p:spTgt spid="77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Insight Problems</a:t>
            </a:r>
            <a:endParaRPr lang="en-CA" dirty="0"/>
          </a:p>
        </p:txBody>
      </p:sp>
      <p:sp>
        <p:nvSpPr>
          <p:cNvPr id="4" name="Content Placeholder 3"/>
          <p:cNvSpPr>
            <a:spLocks noGrp="1"/>
          </p:cNvSpPr>
          <p:nvPr>
            <p:ph sz="half" idx="1"/>
          </p:nvPr>
        </p:nvSpPr>
        <p:spPr/>
        <p:txBody>
          <a:bodyPr>
            <a:normAutofit lnSpcReduction="10000"/>
          </a:bodyPr>
          <a:lstStyle/>
          <a:p>
            <a:r>
              <a:rPr lang="en-CA" dirty="0" smtClean="0"/>
              <a:t>Remember our friends the Missionaries and Cannibals?</a:t>
            </a:r>
          </a:p>
          <a:p>
            <a:r>
              <a:rPr lang="en-CA" dirty="0" smtClean="0"/>
              <a:t>How did Mike eventually get to the solution? </a:t>
            </a:r>
          </a:p>
          <a:p>
            <a:pPr lvl="1"/>
            <a:r>
              <a:rPr lang="en-CA" dirty="0" smtClean="0"/>
              <a:t>Trail and error</a:t>
            </a:r>
          </a:p>
          <a:p>
            <a:r>
              <a:rPr lang="en-CA" dirty="0" smtClean="0"/>
              <a:t>Was there a trick? Some key piece of information that enabled success?</a:t>
            </a:r>
            <a:endParaRPr lang="en-CA" dirty="0"/>
          </a:p>
        </p:txBody>
      </p:sp>
      <p:pic>
        <p:nvPicPr>
          <p:cNvPr id="512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821181" y="2691456"/>
            <a:ext cx="3855275" cy="27537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52846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Insight Problems</a:t>
            </a:r>
          </a:p>
        </p:txBody>
      </p:sp>
      <p:sp>
        <p:nvSpPr>
          <p:cNvPr id="3" name="Content Placeholder 2"/>
          <p:cNvSpPr>
            <a:spLocks noGrp="1"/>
          </p:cNvSpPr>
          <p:nvPr>
            <p:ph sz="half" idx="1"/>
          </p:nvPr>
        </p:nvSpPr>
        <p:spPr>
          <a:xfrm>
            <a:off x="749808" y="2821480"/>
            <a:ext cx="3822192" cy="3447288"/>
          </a:xfrm>
        </p:spPr>
        <p:txBody>
          <a:bodyPr>
            <a:normAutofit lnSpcReduction="10000"/>
          </a:bodyPr>
          <a:lstStyle/>
          <a:p>
            <a:r>
              <a:rPr lang="en-CA" dirty="0" smtClean="0"/>
              <a:t>Now. Remember the Nine-dot problem?</a:t>
            </a:r>
          </a:p>
          <a:p>
            <a:r>
              <a:rPr lang="en-CA" dirty="0" smtClean="0"/>
              <a:t>How was it solved? Is there a moment in reaching the solution that enables success?</a:t>
            </a:r>
          </a:p>
          <a:p>
            <a:r>
              <a:rPr lang="en-CA" dirty="0" smtClean="0"/>
              <a:t>A “Aha!” moment. </a:t>
            </a:r>
          </a:p>
          <a:p>
            <a:r>
              <a:rPr lang="en-CA" dirty="0" smtClean="0"/>
              <a:t>“Eureka!”</a:t>
            </a:r>
            <a:endParaRPr lang="en-CA" dirty="0"/>
          </a:p>
        </p:txBody>
      </p:sp>
      <p:pic>
        <p:nvPicPr>
          <p:cNvPr id="614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572000" y="2676020"/>
            <a:ext cx="3528392" cy="30515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6" name="Straight Arrow Connector 5"/>
          <p:cNvCxnSpPr/>
          <p:nvPr/>
        </p:nvCxnSpPr>
        <p:spPr>
          <a:xfrm>
            <a:off x="4716016" y="3068960"/>
            <a:ext cx="4176464" cy="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5148064" y="3068960"/>
            <a:ext cx="3744416" cy="324036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148064" y="3068960"/>
            <a:ext cx="0" cy="324036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148064" y="3068960"/>
            <a:ext cx="3456384" cy="2952328"/>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06397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Learning – Children and Apes</a:t>
            </a:r>
            <a:endParaRPr lang="en-CA" dirty="0"/>
          </a:p>
        </p:txBody>
      </p:sp>
      <p:sp>
        <p:nvSpPr>
          <p:cNvPr id="2" name="Content Placeholder 1"/>
          <p:cNvSpPr>
            <a:spLocks noGrp="1"/>
          </p:cNvSpPr>
          <p:nvPr>
            <p:ph idx="1"/>
          </p:nvPr>
        </p:nvSpPr>
        <p:spPr/>
        <p:txBody>
          <a:bodyPr/>
          <a:lstStyle/>
          <a:p>
            <a:r>
              <a:rPr lang="en-CA" dirty="0" smtClean="0"/>
              <a:t>So are humans programmed to learn by copying more than other animals?</a:t>
            </a:r>
          </a:p>
          <a:p>
            <a:r>
              <a:rPr lang="en-CA" dirty="0" smtClean="0"/>
              <a:t>Thoughts?</a:t>
            </a:r>
          </a:p>
          <a:p>
            <a:endParaRPr lang="en-CA" dirty="0"/>
          </a:p>
        </p:txBody>
      </p:sp>
    </p:spTree>
    <p:extLst>
      <p:ext uri="{BB962C8B-B14F-4D97-AF65-F5344CB8AC3E}">
        <p14:creationId xmlns="" xmlns:p14="http://schemas.microsoft.com/office/powerpoint/2010/main" val="2686413236"/>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Observational Learning</a:t>
            </a:r>
            <a:endParaRPr lang="en-CA" dirty="0"/>
          </a:p>
        </p:txBody>
      </p:sp>
      <p:sp>
        <p:nvSpPr>
          <p:cNvPr id="2" name="Content Placeholder 1"/>
          <p:cNvSpPr>
            <a:spLocks noGrp="1"/>
          </p:cNvSpPr>
          <p:nvPr>
            <p:ph idx="1"/>
          </p:nvPr>
        </p:nvSpPr>
        <p:spPr/>
        <p:txBody>
          <a:bodyPr>
            <a:normAutofit/>
          </a:bodyPr>
          <a:lstStyle/>
          <a:p>
            <a:r>
              <a:rPr lang="en-CA" sz="2800" dirty="0" smtClean="0"/>
              <a:t>The learning that occurs while observing the behaviour of a model.</a:t>
            </a:r>
          </a:p>
          <a:p>
            <a:r>
              <a:rPr lang="en-CA" sz="2800" dirty="0" smtClean="0"/>
              <a:t>Much of our learning takes place by watching others perform tasks or behave in certain ways. If it seems to work for them…we will copy.</a:t>
            </a:r>
            <a:endParaRPr lang="en-CA" sz="2800" dirty="0"/>
          </a:p>
        </p:txBody>
      </p:sp>
    </p:spTree>
    <p:extLst>
      <p:ext uri="{BB962C8B-B14F-4D97-AF65-F5344CB8AC3E}">
        <p14:creationId xmlns="" xmlns:p14="http://schemas.microsoft.com/office/powerpoint/2010/main" val="35584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Chapter 8 Memory</a:t>
            </a:r>
            <a:endParaRPr lang="en-CA" dirty="0"/>
          </a:p>
        </p:txBody>
      </p:sp>
      <p:sp>
        <p:nvSpPr>
          <p:cNvPr id="3" name="Subtitle 2"/>
          <p:cNvSpPr>
            <a:spLocks noGrp="1"/>
          </p:cNvSpPr>
          <p:nvPr>
            <p:ph type="subTitle" idx="1"/>
          </p:nvPr>
        </p:nvSpPr>
        <p:spPr/>
        <p:txBody>
          <a:bodyPr/>
          <a:lstStyle/>
          <a:p>
            <a:endParaRPr lang="en-CA"/>
          </a:p>
        </p:txBody>
      </p:sp>
    </p:spTree>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a:t>
            </a:r>
            <a:endParaRPr lang="en-CA" dirty="0"/>
          </a:p>
        </p:txBody>
      </p:sp>
      <p:sp>
        <p:nvSpPr>
          <p:cNvPr id="4" name="Content Placeholder 3"/>
          <p:cNvSpPr>
            <a:spLocks noGrp="1"/>
          </p:cNvSpPr>
          <p:nvPr>
            <p:ph sz="half" idx="1"/>
          </p:nvPr>
        </p:nvSpPr>
        <p:spPr>
          <a:xfrm>
            <a:off x="899592" y="1916832"/>
            <a:ext cx="7416824" cy="4526280"/>
          </a:xfrm>
          <a:prstGeom prst="rect">
            <a:avLst/>
          </a:prstGeom>
        </p:spPr>
        <p:txBody>
          <a:bodyPr/>
          <a:lstStyle/>
          <a:p>
            <a:r>
              <a:rPr lang="en-CA" dirty="0" smtClean="0">
                <a:solidFill>
                  <a:schemeClr val="tx1"/>
                </a:solidFill>
              </a:rPr>
              <a:t>Refers to the processes that allow us to record and later retrieve experiences and information.</a:t>
            </a:r>
            <a:endParaRPr lang="en-CA" dirty="0">
              <a:solidFill>
                <a:schemeClr val="tx1"/>
              </a:solidFill>
            </a:endParaRPr>
          </a:p>
        </p:txBody>
      </p:sp>
    </p:spTree>
    <p:extLst>
      <p:ext uri="{BB962C8B-B14F-4D97-AF65-F5344CB8AC3E}">
        <p14:creationId xmlns="" xmlns:p14="http://schemas.microsoft.com/office/powerpoint/2010/main" val="30267399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 as Information Processing</a:t>
            </a:r>
            <a:endParaRPr lang="en-CA" dirty="0"/>
          </a:p>
        </p:txBody>
      </p:sp>
      <p:sp>
        <p:nvSpPr>
          <p:cNvPr id="4" name="Content Placeholder 3"/>
          <p:cNvSpPr>
            <a:spLocks noGrp="1"/>
          </p:cNvSpPr>
          <p:nvPr>
            <p:ph sz="half" idx="1"/>
          </p:nvPr>
        </p:nvSpPr>
        <p:spPr>
          <a:xfrm>
            <a:off x="365759" y="1988840"/>
            <a:ext cx="8094673" cy="4536504"/>
          </a:xfrm>
          <a:prstGeom prst="rect">
            <a:avLst/>
          </a:prstGeom>
        </p:spPr>
        <p:txBody>
          <a:bodyPr>
            <a:noAutofit/>
          </a:bodyPr>
          <a:lstStyle/>
          <a:p>
            <a:r>
              <a:rPr lang="en-CA" sz="2800" dirty="0" smtClean="0">
                <a:solidFill>
                  <a:schemeClr val="tx1"/>
                </a:solidFill>
              </a:rPr>
              <a:t>The advent of computers gave rise to the metaphorical comparison that the mind is a processing system that </a:t>
            </a:r>
            <a:r>
              <a:rPr lang="en-CA" sz="2800" b="1" dirty="0" smtClean="0">
                <a:solidFill>
                  <a:schemeClr val="tx1"/>
                </a:solidFill>
              </a:rPr>
              <a:t>encodes</a:t>
            </a:r>
            <a:r>
              <a:rPr lang="en-CA" sz="2800" dirty="0" smtClean="0">
                <a:solidFill>
                  <a:schemeClr val="tx1"/>
                </a:solidFill>
              </a:rPr>
              <a:t>, </a:t>
            </a:r>
            <a:r>
              <a:rPr lang="en-CA" sz="2800" b="1" dirty="0" smtClean="0">
                <a:solidFill>
                  <a:schemeClr val="tx1"/>
                </a:solidFill>
              </a:rPr>
              <a:t>stores</a:t>
            </a:r>
            <a:r>
              <a:rPr lang="en-CA" sz="2800" dirty="0" smtClean="0">
                <a:solidFill>
                  <a:schemeClr val="tx1"/>
                </a:solidFill>
              </a:rPr>
              <a:t>, and </a:t>
            </a:r>
            <a:r>
              <a:rPr lang="en-CA" sz="2800" b="1" dirty="0" smtClean="0">
                <a:solidFill>
                  <a:schemeClr val="tx1"/>
                </a:solidFill>
              </a:rPr>
              <a:t>retrieves </a:t>
            </a:r>
            <a:r>
              <a:rPr lang="en-CA" sz="2800" dirty="0" smtClean="0">
                <a:solidFill>
                  <a:schemeClr val="tx1"/>
                </a:solidFill>
              </a:rPr>
              <a:t>information.</a:t>
            </a:r>
            <a:endParaRPr lang="en-CA" sz="2800" dirty="0">
              <a:solidFill>
                <a:schemeClr val="tx1"/>
              </a:solidFill>
            </a:endParaRPr>
          </a:p>
        </p:txBody>
      </p:sp>
    </p:spTree>
    <p:extLst>
      <p:ext uri="{BB962C8B-B14F-4D97-AF65-F5344CB8AC3E}">
        <p14:creationId xmlns="" xmlns:p14="http://schemas.microsoft.com/office/powerpoint/2010/main" val="193809600"/>
      </p:ext>
    </p:extLst>
  </p:cSld>
  <p:clrMapOvr>
    <a:masterClrMapping/>
  </p:clrMapOvr>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 as Information Processing </a:t>
            </a:r>
            <a:endParaRPr lang="en-CA" dirty="0"/>
          </a:p>
        </p:txBody>
      </p:sp>
      <p:sp>
        <p:nvSpPr>
          <p:cNvPr id="5" name="Content Placeholder 4"/>
          <p:cNvSpPr>
            <a:spLocks noGrp="1"/>
          </p:cNvSpPr>
          <p:nvPr>
            <p:ph idx="1"/>
          </p:nvPr>
        </p:nvSpPr>
        <p:spPr>
          <a:xfrm>
            <a:off x="467544" y="1772816"/>
            <a:ext cx="8229600" cy="4525963"/>
          </a:xfrm>
        </p:spPr>
        <p:txBody>
          <a:bodyPr>
            <a:normAutofit/>
          </a:bodyPr>
          <a:lstStyle/>
          <a:p>
            <a:r>
              <a:rPr lang="en-CA" sz="2800" b="1" dirty="0" smtClean="0">
                <a:solidFill>
                  <a:schemeClr val="tx1"/>
                </a:solidFill>
              </a:rPr>
              <a:t>1. Encoding</a:t>
            </a:r>
            <a:r>
              <a:rPr lang="en-CA" sz="2800" dirty="0" smtClean="0">
                <a:solidFill>
                  <a:schemeClr val="tx1"/>
                </a:solidFill>
              </a:rPr>
              <a:t> – getting information into the system by translating it into a neural code that your brain processes. </a:t>
            </a:r>
            <a:endParaRPr lang="en-CA" sz="2800" dirty="0">
              <a:solidFill>
                <a:schemeClr val="tx1"/>
              </a:solidFill>
            </a:endParaRPr>
          </a:p>
          <a:p>
            <a:pPr lvl="1"/>
            <a:r>
              <a:rPr lang="en-CA" sz="2400" dirty="0" smtClean="0">
                <a:solidFill>
                  <a:schemeClr val="tx1"/>
                </a:solidFill>
              </a:rPr>
              <a:t>Like what happens when you type on a computer keyboard.</a:t>
            </a:r>
          </a:p>
          <a:p>
            <a:pPr lvl="1"/>
            <a:r>
              <a:rPr lang="en-CA" sz="2400" dirty="0" smtClean="0">
                <a:solidFill>
                  <a:schemeClr val="tx1"/>
                </a:solidFill>
              </a:rPr>
              <a:t>Your keystrokes are translated into an electrical code that the computer can understand.</a:t>
            </a:r>
          </a:p>
          <a:p>
            <a:r>
              <a:rPr lang="en-CA" sz="2800" b="1" dirty="0" smtClean="0">
                <a:solidFill>
                  <a:schemeClr val="tx1"/>
                </a:solidFill>
              </a:rPr>
              <a:t>2. Storage </a:t>
            </a:r>
            <a:r>
              <a:rPr lang="en-CA" sz="2800" dirty="0" smtClean="0">
                <a:solidFill>
                  <a:schemeClr val="tx1"/>
                </a:solidFill>
              </a:rPr>
              <a:t>– retaining information over time. </a:t>
            </a:r>
          </a:p>
          <a:p>
            <a:pPr lvl="1"/>
            <a:r>
              <a:rPr lang="en-CA" sz="2400" dirty="0" smtClean="0">
                <a:solidFill>
                  <a:schemeClr val="tx1"/>
                </a:solidFill>
              </a:rPr>
              <a:t>Once information is in the system it must be filed away and saved for future access. </a:t>
            </a:r>
          </a:p>
          <a:p>
            <a:endParaRPr lang="en-CA" dirty="0">
              <a:solidFill>
                <a:schemeClr val="tx1"/>
              </a:solidFill>
            </a:endParaRPr>
          </a:p>
        </p:txBody>
      </p:sp>
    </p:spTree>
    <p:extLst>
      <p:ext uri="{BB962C8B-B14F-4D97-AF65-F5344CB8AC3E}">
        <p14:creationId xmlns="" xmlns:p14="http://schemas.microsoft.com/office/powerpoint/2010/main" val="18146816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Memory as Information Processing </a:t>
            </a:r>
          </a:p>
        </p:txBody>
      </p:sp>
      <p:sp>
        <p:nvSpPr>
          <p:cNvPr id="4" name="Content Placeholder 3"/>
          <p:cNvSpPr>
            <a:spLocks noGrp="1"/>
          </p:cNvSpPr>
          <p:nvPr>
            <p:ph sz="half" idx="1"/>
          </p:nvPr>
        </p:nvSpPr>
        <p:spPr>
          <a:xfrm>
            <a:off x="365760" y="1600200"/>
            <a:ext cx="7806640" cy="4526280"/>
          </a:xfrm>
          <a:prstGeom prst="rect">
            <a:avLst/>
          </a:prstGeom>
        </p:spPr>
        <p:txBody>
          <a:bodyPr/>
          <a:lstStyle/>
          <a:p>
            <a:pPr marL="0" indent="0"/>
            <a:r>
              <a:rPr lang="en-CA" sz="2800" b="1" dirty="0" smtClean="0">
                <a:solidFill>
                  <a:schemeClr val="tx1"/>
                </a:solidFill>
              </a:rPr>
              <a:t> 3. Retrieval</a:t>
            </a:r>
            <a:r>
              <a:rPr lang="en-CA" dirty="0" smtClean="0">
                <a:solidFill>
                  <a:schemeClr val="tx1"/>
                </a:solidFill>
              </a:rPr>
              <a:t> – the ability to pull information out of storage when we want to use it.</a:t>
            </a:r>
          </a:p>
          <a:p>
            <a:pPr marL="400050" lvl="1" indent="0"/>
            <a:r>
              <a:rPr lang="en-CA" dirty="0"/>
              <a:t> </a:t>
            </a:r>
            <a:r>
              <a:rPr lang="en-CA" dirty="0" smtClean="0">
                <a:solidFill>
                  <a:schemeClr val="tx1"/>
                </a:solidFill>
              </a:rPr>
              <a:t>With a computer we would give a command like “Open file” to retrieve specific information</a:t>
            </a:r>
          </a:p>
        </p:txBody>
      </p:sp>
    </p:spTree>
    <p:extLst>
      <p:ext uri="{BB962C8B-B14F-4D97-AF65-F5344CB8AC3E}">
        <p14:creationId xmlns="" xmlns:p14="http://schemas.microsoft.com/office/powerpoint/2010/main" val="22726439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CA"/>
              <a:t>Remembering</a:t>
            </a:r>
          </a:p>
        </p:txBody>
      </p:sp>
      <p:sp>
        <p:nvSpPr>
          <p:cNvPr id="20483" name="Rectangle 3"/>
          <p:cNvSpPr>
            <a:spLocks noGrp="1" noChangeArrowheads="1"/>
          </p:cNvSpPr>
          <p:nvPr>
            <p:ph idx="1"/>
          </p:nvPr>
        </p:nvSpPr>
        <p:spPr/>
        <p:txBody>
          <a:bodyPr>
            <a:normAutofit/>
          </a:bodyPr>
          <a:lstStyle/>
          <a:p>
            <a:r>
              <a:rPr lang="en-CA" sz="2800" dirty="0">
                <a:solidFill>
                  <a:schemeClr val="tx1"/>
                </a:solidFill>
              </a:rPr>
              <a:t>Involves all three of these processes.</a:t>
            </a:r>
          </a:p>
          <a:p>
            <a:r>
              <a:rPr lang="en-CA" sz="2800" dirty="0">
                <a:solidFill>
                  <a:schemeClr val="tx1"/>
                </a:solidFill>
              </a:rPr>
              <a:t>1. Encoding</a:t>
            </a:r>
          </a:p>
          <a:p>
            <a:r>
              <a:rPr lang="en-CA" sz="2800" dirty="0">
                <a:solidFill>
                  <a:schemeClr val="tx1"/>
                </a:solidFill>
              </a:rPr>
              <a:t>2. Storage</a:t>
            </a:r>
          </a:p>
          <a:p>
            <a:r>
              <a:rPr lang="en-CA" sz="2800" dirty="0">
                <a:solidFill>
                  <a:schemeClr val="tx1"/>
                </a:solidFill>
              </a:rPr>
              <a:t>3. Retrieval</a:t>
            </a:r>
          </a:p>
          <a:p>
            <a:endParaRPr lang="en-CA" sz="2800" dirty="0">
              <a:solidFill>
                <a:schemeClr val="tx1"/>
              </a:solidFill>
            </a:endParaRPr>
          </a:p>
          <a:p>
            <a:r>
              <a:rPr lang="en-CA" sz="2800" dirty="0">
                <a:solidFill>
                  <a:schemeClr val="tx1"/>
                </a:solidFill>
              </a:rPr>
              <a:t>Failure in any one of these processes can result in memory failure.</a:t>
            </a:r>
          </a:p>
        </p:txBody>
      </p:sp>
    </p:spTree>
    <p:extLst>
      <p:ext uri="{BB962C8B-B14F-4D97-AF65-F5344CB8AC3E}">
        <p14:creationId xmlns="" xmlns:p14="http://schemas.microsoft.com/office/powerpoint/2010/main" val="1072976371"/>
      </p:ext>
    </p:extLst>
  </p:cSld>
  <p:clrMapOvr>
    <a:masterClrMapping/>
  </p:clrMapOvr>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71600" y="512763"/>
            <a:ext cx="7772400" cy="914400"/>
          </a:xfrm>
        </p:spPr>
        <p:txBody>
          <a:bodyPr anchorCtr="0">
            <a:normAutofit fontScale="90000"/>
          </a:bodyPr>
          <a:lstStyle/>
          <a:p>
            <a:r>
              <a:rPr lang="en-US"/>
              <a:t>Unconscious Transference Example</a:t>
            </a:r>
          </a:p>
        </p:txBody>
      </p:sp>
      <p:sp>
        <p:nvSpPr>
          <p:cNvPr id="3" name="Content Placeholder 2"/>
          <p:cNvSpPr>
            <a:spLocks noGrp="1"/>
          </p:cNvSpPr>
          <p:nvPr>
            <p:ph idx="4294967295"/>
          </p:nvPr>
        </p:nvSpPr>
        <p:spPr>
          <a:xfrm>
            <a:off x="914400" y="1557338"/>
            <a:ext cx="8229600" cy="4751387"/>
          </a:xfrm>
        </p:spPr>
        <p:txBody>
          <a:bodyPr>
            <a:normAutofit fontScale="92500" lnSpcReduction="10000"/>
          </a:bodyPr>
          <a:lstStyle/>
          <a:p>
            <a:r>
              <a:rPr lang="en-US" dirty="0">
                <a:solidFill>
                  <a:schemeClr val="tx1"/>
                </a:solidFill>
              </a:rPr>
              <a:t>Dr. Thompson: Psychologist who studied (ironically) Human Memory</a:t>
            </a:r>
          </a:p>
          <a:p>
            <a:r>
              <a:rPr lang="en-US" dirty="0">
                <a:solidFill>
                  <a:schemeClr val="tx1"/>
                </a:solidFill>
              </a:rPr>
              <a:t>Accused </a:t>
            </a:r>
            <a:r>
              <a:rPr lang="en-US" dirty="0" smtClean="0">
                <a:solidFill>
                  <a:schemeClr val="tx1"/>
                </a:solidFill>
              </a:rPr>
              <a:t>of sexual assault </a:t>
            </a:r>
            <a:r>
              <a:rPr lang="en-US" dirty="0">
                <a:solidFill>
                  <a:schemeClr val="tx1"/>
                </a:solidFill>
              </a:rPr>
              <a:t>and brought in for questioning.</a:t>
            </a:r>
          </a:p>
          <a:p>
            <a:r>
              <a:rPr lang="en-US" dirty="0">
                <a:solidFill>
                  <a:schemeClr val="tx1"/>
                </a:solidFill>
              </a:rPr>
              <a:t>Matched perfectly the victims description of </a:t>
            </a:r>
            <a:r>
              <a:rPr lang="en-US" dirty="0" smtClean="0">
                <a:solidFill>
                  <a:schemeClr val="tx1"/>
                </a:solidFill>
              </a:rPr>
              <a:t>perpetrator. </a:t>
            </a:r>
            <a:endParaRPr lang="en-US" dirty="0">
              <a:solidFill>
                <a:schemeClr val="tx1"/>
              </a:solidFill>
            </a:endParaRPr>
          </a:p>
          <a:p>
            <a:r>
              <a:rPr lang="en-US" dirty="0">
                <a:solidFill>
                  <a:schemeClr val="tx1"/>
                </a:solidFill>
              </a:rPr>
              <a:t>Alibi: doing a live TV interview on how to better remember faces.</a:t>
            </a:r>
          </a:p>
          <a:p>
            <a:r>
              <a:rPr lang="en-US" dirty="0">
                <a:solidFill>
                  <a:schemeClr val="tx1"/>
                </a:solidFill>
              </a:rPr>
              <a:t>Victim had watched the interview just prior to incident.</a:t>
            </a:r>
          </a:p>
          <a:p>
            <a:endParaRPr lang="en-US" dirty="0">
              <a:solidFill>
                <a:schemeClr val="tx1"/>
              </a:solidFill>
            </a:endParaRPr>
          </a:p>
        </p:txBody>
      </p:sp>
    </p:spTree>
    <p:extLst>
      <p:ext uri="{BB962C8B-B14F-4D97-AF65-F5344CB8AC3E}">
        <p14:creationId xmlns="" xmlns:p14="http://schemas.microsoft.com/office/powerpoint/2010/main" val="32992978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a:t>
            </a:r>
            <a:endParaRPr lang="en-CA" dirty="0"/>
          </a:p>
        </p:txBody>
      </p:sp>
      <p:sp>
        <p:nvSpPr>
          <p:cNvPr id="3" name="Content Placeholder 2"/>
          <p:cNvSpPr>
            <a:spLocks noGrp="1"/>
          </p:cNvSpPr>
          <p:nvPr>
            <p:ph idx="1"/>
          </p:nvPr>
        </p:nvSpPr>
        <p:spPr/>
        <p:txBody>
          <a:bodyPr/>
          <a:lstStyle/>
          <a:p>
            <a:r>
              <a:rPr lang="en-CA" dirty="0" smtClean="0"/>
              <a:t>Three memory processes</a:t>
            </a:r>
          </a:p>
          <a:p>
            <a:r>
              <a:rPr lang="en-CA" dirty="0" smtClean="0"/>
              <a:t>Three levels of memory</a:t>
            </a:r>
          </a:p>
          <a:p>
            <a:r>
              <a:rPr lang="en-CA" dirty="0" smtClean="0"/>
              <a:t>Different types of memory</a:t>
            </a:r>
            <a:endParaRPr lang="en-CA" dirty="0"/>
          </a:p>
        </p:txBody>
      </p:sp>
    </p:spTree>
  </p:cSld>
  <p:clrMapOvr>
    <a:masterClrMapping/>
  </p:clrMapOvr>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p:txBody>
          <a:bodyPr/>
          <a:lstStyle/>
          <a:p>
            <a:r>
              <a:rPr lang="en-CA" dirty="0" smtClean="0"/>
              <a:t>The advent of computers gave rise to the metaphorical comparison that the mid is a processing system that encodes, </a:t>
            </a:r>
            <a:r>
              <a:rPr lang="en-CA" dirty="0" err="1" smtClean="0"/>
              <a:t>stores,a</a:t>
            </a:r>
            <a:r>
              <a:rPr lang="en-CA" dirty="0" smtClean="0"/>
              <a:t> </a:t>
            </a:r>
            <a:r>
              <a:rPr lang="en-CA" dirty="0" err="1" smtClean="0"/>
              <a:t>dn</a:t>
            </a:r>
            <a:r>
              <a:rPr lang="en-CA" dirty="0" smtClean="0"/>
              <a:t> retrieves info</a:t>
            </a:r>
            <a:endParaRPr lang="en-CA" dirty="0"/>
          </a:p>
        </p:txBody>
      </p:sp>
    </p:spTree>
  </p:cSld>
  <p:clrMapOvr>
    <a:masterClrMapping/>
  </p:clrMapOvr>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Memory as Information Processing</a:t>
            </a:r>
            <a:endParaRPr lang="en-CA" dirty="0"/>
          </a:p>
        </p:txBody>
      </p:sp>
      <p:sp>
        <p:nvSpPr>
          <p:cNvPr id="3" name="Content Placeholder 2"/>
          <p:cNvSpPr>
            <a:spLocks noGrp="1"/>
          </p:cNvSpPr>
          <p:nvPr>
            <p:ph idx="1"/>
          </p:nvPr>
        </p:nvSpPr>
        <p:spPr/>
        <p:txBody>
          <a:bodyPr/>
          <a:lstStyle/>
          <a:p>
            <a:r>
              <a:rPr lang="en-CA" dirty="0" smtClean="0"/>
              <a:t>Encoding- getting info into the system by translating it into a neural code that your brain processes</a:t>
            </a:r>
          </a:p>
          <a:p>
            <a:r>
              <a:rPr lang="en-CA" dirty="0" smtClean="0"/>
              <a:t>Storage- retaining info over time</a:t>
            </a:r>
          </a:p>
          <a:p>
            <a:r>
              <a:rPr lang="en-CA" dirty="0" smtClean="0"/>
              <a:t>Retrieval- ability to pull info out of storage when we want to use it</a:t>
            </a:r>
            <a:endParaRPr lang="en-CA" dirty="0"/>
          </a:p>
        </p:txBody>
      </p:sp>
    </p:spTree>
  </p:cSld>
  <p:clrMapOvr>
    <a:masterClrMapping/>
  </p:clrMapOvr>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Remembering</a:t>
            </a:r>
            <a:endParaRPr lang="en-CA" dirty="0"/>
          </a:p>
        </p:txBody>
      </p:sp>
      <p:sp>
        <p:nvSpPr>
          <p:cNvPr id="3" name="Content Placeholder 2"/>
          <p:cNvSpPr>
            <a:spLocks noGrp="1"/>
          </p:cNvSpPr>
          <p:nvPr>
            <p:ph idx="1"/>
          </p:nvPr>
        </p:nvSpPr>
        <p:spPr/>
        <p:txBody>
          <a:bodyPr/>
          <a:lstStyle/>
          <a:p>
            <a:r>
              <a:rPr lang="en-CA" dirty="0" smtClean="0"/>
              <a:t>Involves 3 processes</a:t>
            </a:r>
          </a:p>
          <a:p>
            <a:pPr lvl="1"/>
            <a:r>
              <a:rPr lang="en-CA" dirty="0" smtClean="0"/>
              <a:t>Encoding</a:t>
            </a:r>
          </a:p>
          <a:p>
            <a:pPr lvl="1"/>
            <a:r>
              <a:rPr lang="en-CA" dirty="0" smtClean="0"/>
              <a:t>Storage</a:t>
            </a:r>
          </a:p>
          <a:p>
            <a:pPr lvl="1"/>
            <a:r>
              <a:rPr lang="en-CA" dirty="0" smtClean="0"/>
              <a:t>Retrieval</a:t>
            </a:r>
          </a:p>
          <a:p>
            <a:pPr lvl="1"/>
            <a:r>
              <a:rPr lang="en-CA" dirty="0" smtClean="0"/>
              <a:t>Failure in any one of these process can result in memory failure</a:t>
            </a:r>
            <a:endParaRPr lang="en-CA" dirty="0"/>
          </a:p>
        </p:txBody>
      </p:sp>
    </p:spTree>
  </p:cSld>
  <p:clrMapOvr>
    <a:masterClrMapping/>
  </p:clrMapOvr>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Unconscious Transference Example</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Dr. Thompson: Psychologist who studied (ironically) Human Memory</a:t>
            </a:r>
          </a:p>
          <a:p>
            <a:r>
              <a:rPr lang="en-CA" dirty="0" smtClean="0"/>
              <a:t>Accused of sexual assault and brought in for questioning</a:t>
            </a:r>
          </a:p>
          <a:p>
            <a:r>
              <a:rPr lang="en-CA" dirty="0" smtClean="0"/>
              <a:t>Matched perfectly the victims description of perpetrator</a:t>
            </a:r>
          </a:p>
          <a:p>
            <a:r>
              <a:rPr lang="en-CA" dirty="0" smtClean="0"/>
              <a:t>Alibi: doing a live TV interview on how to better remember faces</a:t>
            </a:r>
          </a:p>
          <a:p>
            <a:r>
              <a:rPr lang="en-CA" dirty="0" smtClean="0"/>
              <a:t>Victim had watched the interview just prior to incident</a:t>
            </a:r>
            <a:endParaRPr lang="en-CA" dirty="0"/>
          </a:p>
        </p:txBody>
      </p:sp>
    </p:spTree>
  </p:cSld>
  <p:clrMapOvr>
    <a:masterClrMapping/>
  </p:clrMapOvr>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Remember H.M.?</a:t>
            </a:r>
            <a:endParaRPr lang="en-CA" dirty="0"/>
          </a:p>
        </p:txBody>
      </p:sp>
      <p:sp>
        <p:nvSpPr>
          <p:cNvPr id="3" name="Content Placeholder 2"/>
          <p:cNvSpPr>
            <a:spLocks noGrp="1"/>
          </p:cNvSpPr>
          <p:nvPr>
            <p:ph idx="1"/>
          </p:nvPr>
        </p:nvSpPr>
        <p:spPr/>
        <p:txBody>
          <a:bodyPr/>
          <a:lstStyle/>
          <a:p>
            <a:r>
              <a:rPr lang="en-CA" dirty="0" smtClean="0"/>
              <a:t>Epilepsy sufferer who developed amnesia after surgery to alleviate seizures</a:t>
            </a:r>
          </a:p>
          <a:p>
            <a:r>
              <a:rPr lang="en-CA" dirty="0" smtClean="0"/>
              <a:t>He could discuss his childhood, teen years, up to his early 20’s</a:t>
            </a:r>
          </a:p>
          <a:p>
            <a:r>
              <a:rPr lang="en-CA" dirty="0" smtClean="0"/>
              <a:t>But can’t seem to form new memories</a:t>
            </a:r>
            <a:endParaRPr lang="en-CA" dirty="0"/>
          </a:p>
        </p:txBody>
      </p:sp>
    </p:spTree>
  </p:cSld>
  <p:clrMapOvr>
    <a:masterClrMapping/>
  </p:clrMapOvr>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3 component model</a:t>
            </a:r>
            <a:endParaRPr lang="en-CA" dirty="0"/>
          </a:p>
        </p:txBody>
      </p:sp>
      <p:sp>
        <p:nvSpPr>
          <p:cNvPr id="3" name="Content Placeholder 2"/>
          <p:cNvSpPr>
            <a:spLocks noGrp="1"/>
          </p:cNvSpPr>
          <p:nvPr>
            <p:ph idx="1"/>
          </p:nvPr>
        </p:nvSpPr>
        <p:spPr>
          <a:xfrm>
            <a:off x="914400" y="1124744"/>
            <a:ext cx="7772400" cy="5230816"/>
          </a:xfrm>
        </p:spPr>
        <p:txBody>
          <a:bodyPr>
            <a:normAutofit/>
          </a:bodyPr>
          <a:lstStyle/>
          <a:p>
            <a:r>
              <a:rPr lang="en-CA" dirty="0" smtClean="0"/>
              <a:t>3 levels of memory</a:t>
            </a:r>
          </a:p>
          <a:p>
            <a:pPr lvl="1"/>
            <a:r>
              <a:rPr lang="en-CA" dirty="0" smtClean="0"/>
              <a:t>Sensory memory: holds info coming through the sense for a period of about a fraction of a second to several seconds</a:t>
            </a:r>
          </a:p>
          <a:p>
            <a:pPr lvl="2"/>
            <a:r>
              <a:rPr lang="en-CA" dirty="0" smtClean="0"/>
              <a:t>Holds the incoming info just long enough for it to be recognized</a:t>
            </a:r>
          </a:p>
          <a:p>
            <a:pPr lvl="2"/>
            <a:r>
              <a:rPr lang="en-CA" dirty="0" smtClean="0"/>
              <a:t>Subsystems called sensory registers:</a:t>
            </a:r>
          </a:p>
          <a:p>
            <a:pPr lvl="3"/>
            <a:r>
              <a:rPr lang="en-CA" dirty="0" smtClean="0"/>
              <a:t>Visual sensory register= iconic store</a:t>
            </a:r>
          </a:p>
          <a:p>
            <a:pPr lvl="3"/>
            <a:r>
              <a:rPr lang="en-CA" dirty="0" smtClean="0"/>
              <a:t>Auditory sensory register= echoic store</a:t>
            </a:r>
          </a:p>
        </p:txBody>
      </p:sp>
    </p:spTree>
  </p:cSld>
  <p:clrMapOvr>
    <a:masterClrMapping/>
  </p:clrMapOvr>
  <p:transition/>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lvl="1"/>
            <a:r>
              <a:rPr lang="en-CA" dirty="0" smtClean="0"/>
              <a:t>Short-term/ working memory: Holds info we are conscious of at any given time; called “working memory” b/c consciously processes, codes and “works on” info we are focusing on</a:t>
            </a:r>
          </a:p>
          <a:p>
            <a:pPr lvl="2"/>
            <a:r>
              <a:rPr lang="en-CA" dirty="0" smtClean="0"/>
              <a:t>Transfer from sensory to short-term must be represented in a code (are mental representations of information</a:t>
            </a:r>
          </a:p>
          <a:p>
            <a:pPr lvl="1"/>
            <a:r>
              <a:rPr lang="en-CA" dirty="0" smtClean="0"/>
              <a:t>Long-term memory</a:t>
            </a:r>
          </a:p>
          <a:p>
            <a:endParaRPr lang="en-CA" dirty="0"/>
          </a:p>
        </p:txBody>
      </p:sp>
    </p:spTree>
  </p:cSld>
  <p:clrMapOvr>
    <a:masterClrMapping/>
  </p:clrMapOvr>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 Codes</a:t>
            </a:r>
            <a:endParaRPr lang="en-CA" dirty="0"/>
          </a:p>
        </p:txBody>
      </p:sp>
      <p:sp>
        <p:nvSpPr>
          <p:cNvPr id="3" name="Content Placeholder 2"/>
          <p:cNvSpPr>
            <a:spLocks noGrp="1"/>
          </p:cNvSpPr>
          <p:nvPr>
            <p:ph idx="1"/>
          </p:nvPr>
        </p:nvSpPr>
        <p:spPr/>
        <p:txBody>
          <a:bodyPr/>
          <a:lstStyle/>
          <a:p>
            <a:r>
              <a:rPr lang="en-CA" dirty="0" smtClean="0"/>
              <a:t>Different types</a:t>
            </a:r>
          </a:p>
          <a:p>
            <a:pPr lvl="1"/>
            <a:r>
              <a:rPr lang="en-CA" dirty="0" smtClean="0"/>
              <a:t>Mental image- visual encoding</a:t>
            </a:r>
          </a:p>
          <a:p>
            <a:pPr lvl="1"/>
            <a:r>
              <a:rPr lang="en-CA" dirty="0" smtClean="0"/>
              <a:t>Coding by sound= phonological encoding</a:t>
            </a:r>
          </a:p>
          <a:p>
            <a:pPr lvl="1"/>
            <a:r>
              <a:rPr lang="en-CA" dirty="0" smtClean="0"/>
              <a:t>Focus on the meaning= semantic encoding</a:t>
            </a:r>
          </a:p>
          <a:p>
            <a:pPr lvl="1"/>
            <a:r>
              <a:rPr lang="en-CA" dirty="0" smtClean="0"/>
              <a:t>Physical actions= motor encoding</a:t>
            </a:r>
          </a:p>
          <a:p>
            <a:r>
              <a:rPr lang="en-CA" dirty="0" smtClean="0"/>
              <a:t>There isn’t always a clear match between the type of info and the encoding</a:t>
            </a:r>
            <a:endParaRPr lang="en-CA" dirty="0"/>
          </a:p>
        </p:txBody>
      </p:sp>
    </p:spTree>
  </p:cSld>
  <p:clrMapOvr>
    <a:masterClrMapping/>
  </p:clrMapOvr>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Human Camera</a:t>
            </a:r>
            <a:endParaRPr lang="en-CA" dirty="0"/>
          </a:p>
        </p:txBody>
      </p:sp>
      <p:sp>
        <p:nvSpPr>
          <p:cNvPr id="3" name="Content Placeholder 2"/>
          <p:cNvSpPr>
            <a:spLocks noGrp="1"/>
          </p:cNvSpPr>
          <p:nvPr>
            <p:ph idx="1"/>
          </p:nvPr>
        </p:nvSpPr>
        <p:spPr/>
        <p:txBody>
          <a:bodyPr/>
          <a:lstStyle/>
          <a:p>
            <a:r>
              <a:rPr lang="en-CA" dirty="0" smtClean="0"/>
              <a:t>Daniel </a:t>
            </a:r>
            <a:r>
              <a:rPr lang="en-CA" dirty="0" err="1" smtClean="0"/>
              <a:t>Tammet</a:t>
            </a:r>
            <a:r>
              <a:rPr lang="en-CA" dirty="0" smtClean="0"/>
              <a:t> and Kim peek have amazing ability to store and retrieve particular types of info</a:t>
            </a:r>
          </a:p>
          <a:p>
            <a:r>
              <a:rPr lang="en-CA" dirty="0" smtClean="0"/>
              <a:t>Steven </a:t>
            </a:r>
            <a:r>
              <a:rPr lang="en-CA" dirty="0" err="1" smtClean="0"/>
              <a:t>Whiltshire</a:t>
            </a:r>
            <a:r>
              <a:rPr lang="en-CA" dirty="0" smtClean="0"/>
              <a:t> displays a different type of skill</a:t>
            </a:r>
          </a:p>
          <a:p>
            <a:pPr>
              <a:buNone/>
            </a:pPr>
            <a:endParaRPr lang="en-CA" dirty="0"/>
          </a:p>
        </p:txBody>
      </p:sp>
    </p:spTree>
  </p:cSld>
  <p:clrMapOvr>
    <a:masterClrMapping/>
  </p:clrMapOvr>
  <p:transition/>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Short Term Memory</a:t>
            </a:r>
            <a:endParaRPr lang="en-CA" dirty="0"/>
          </a:p>
        </p:txBody>
      </p:sp>
      <p:sp>
        <p:nvSpPr>
          <p:cNvPr id="3" name="Content Placeholder 2"/>
          <p:cNvSpPr>
            <a:spLocks noGrp="1"/>
          </p:cNvSpPr>
          <p:nvPr>
            <p:ph idx="1"/>
          </p:nvPr>
        </p:nvSpPr>
        <p:spPr>
          <a:xfrm>
            <a:off x="914400" y="1268760"/>
            <a:ext cx="7772400" cy="5086800"/>
          </a:xfrm>
        </p:spPr>
        <p:txBody>
          <a:bodyPr>
            <a:normAutofit/>
          </a:bodyPr>
          <a:lstStyle/>
          <a:p>
            <a:r>
              <a:rPr lang="en-CA" dirty="0" smtClean="0"/>
              <a:t>Second stage of memory, holds about 7 items for less than 30 seconds with rehearsal</a:t>
            </a:r>
          </a:p>
          <a:p>
            <a:r>
              <a:rPr lang="en-CA" dirty="0" smtClean="0"/>
              <a:t>Miller (1956): memory studies found that the capacity for short term memory is 7 + or -2 (i.e. Between 5-9 items)</a:t>
            </a:r>
          </a:p>
          <a:p>
            <a:r>
              <a:rPr lang="en-CA" dirty="0" smtClean="0"/>
              <a:t>Rehearsal: Purposely repeating info to maintain it in short-term memory or to transfer it to long-term memory</a:t>
            </a:r>
          </a:p>
          <a:p>
            <a:endParaRPr lang="en-CA" dirty="0"/>
          </a:p>
        </p:txBody>
      </p:sp>
    </p:spTree>
  </p:cSld>
  <p:clrMapOvr>
    <a:masterClrMapping/>
  </p:clrMapOvr>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Chucking: organizing or grouping bits of info into larger units</a:t>
            </a:r>
          </a:p>
          <a:p>
            <a:pPr lvl="1"/>
            <a:r>
              <a:rPr lang="en-CA" dirty="0" smtClean="0"/>
              <a:t>Short term memory requires some amount of rehearsal</a:t>
            </a:r>
          </a:p>
          <a:p>
            <a:pPr lvl="1"/>
            <a:r>
              <a:rPr lang="en-CA" dirty="0" smtClean="0"/>
              <a:t>Easier to deal with the info</a:t>
            </a:r>
          </a:p>
          <a:p>
            <a:r>
              <a:rPr lang="en-CA" dirty="0" smtClean="0"/>
              <a:t>Two types of rehearsal</a:t>
            </a:r>
          </a:p>
          <a:p>
            <a:pPr lvl="1"/>
            <a:r>
              <a:rPr lang="en-CA" dirty="0" smtClean="0"/>
              <a:t>Maintenance</a:t>
            </a:r>
          </a:p>
          <a:p>
            <a:pPr lvl="1"/>
            <a:r>
              <a:rPr lang="en-CA" dirty="0" smtClean="0"/>
              <a:t>elaborate</a:t>
            </a:r>
            <a:endParaRPr lang="en-CA" dirty="0"/>
          </a:p>
        </p:txBody>
      </p:sp>
    </p:spTree>
  </p:cSld>
  <p:clrMapOvr>
    <a:masterClrMapping/>
  </p:clrMapOvr>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Maintenance Rehearsal</a:t>
            </a:r>
            <a:br>
              <a:rPr lang="en-CA" dirty="0" smtClean="0"/>
            </a:br>
            <a:endParaRPr lang="en-CA" dirty="0"/>
          </a:p>
        </p:txBody>
      </p:sp>
      <p:sp>
        <p:nvSpPr>
          <p:cNvPr id="3" name="Content Placeholder 2"/>
          <p:cNvSpPr>
            <a:spLocks noGrp="1"/>
          </p:cNvSpPr>
          <p:nvPr>
            <p:ph idx="1"/>
          </p:nvPr>
        </p:nvSpPr>
        <p:spPr/>
        <p:txBody>
          <a:bodyPr/>
          <a:lstStyle/>
          <a:p>
            <a:r>
              <a:rPr lang="en-CA" dirty="0" smtClean="0"/>
              <a:t>The simple repetition of information over and over</a:t>
            </a:r>
          </a:p>
          <a:p>
            <a:r>
              <a:rPr lang="en-CA" dirty="0" smtClean="0"/>
              <a:t>Look up a telephone # and say it silently to yourself over and over until you get to the phone</a:t>
            </a:r>
            <a:endParaRPr lang="en-CA" dirty="0"/>
          </a:p>
        </p:txBody>
      </p:sp>
    </p:spTree>
  </p:cSld>
  <p:clrMapOvr>
    <a:masterClrMapping/>
  </p:clrMapOvr>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Elaborative rehearsal</a:t>
            </a:r>
            <a:endParaRPr lang="en-CA" dirty="0"/>
          </a:p>
        </p:txBody>
      </p:sp>
      <p:sp>
        <p:nvSpPr>
          <p:cNvPr id="3" name="Content Placeholder 2"/>
          <p:cNvSpPr>
            <a:spLocks noGrp="1"/>
          </p:cNvSpPr>
          <p:nvPr>
            <p:ph idx="1"/>
          </p:nvPr>
        </p:nvSpPr>
        <p:spPr/>
        <p:txBody>
          <a:bodyPr/>
          <a:lstStyle/>
          <a:p>
            <a:r>
              <a:rPr lang="en-CA" dirty="0" smtClean="0"/>
              <a:t>Focusing on the meaning of the information or relating it to other things that we already know</a:t>
            </a:r>
          </a:p>
          <a:p>
            <a:r>
              <a:rPr lang="en-CA" dirty="0" smtClean="0"/>
              <a:t>This type is more effective overall than maintenance rehearsal for transferring info into long-term memory</a:t>
            </a:r>
            <a:endParaRPr lang="en-CA" dirty="0"/>
          </a:p>
        </p:txBody>
      </p:sp>
    </p:spTree>
  </p:cSld>
  <p:clrMapOvr>
    <a:masterClrMapping/>
  </p:clrMapOvr>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Long term memory</a:t>
            </a:r>
            <a:endParaRPr lang="en-CA" dirty="0"/>
          </a:p>
        </p:txBody>
      </p:sp>
      <p:sp>
        <p:nvSpPr>
          <p:cNvPr id="3" name="Content Placeholder 2"/>
          <p:cNvSpPr>
            <a:spLocks noGrp="1"/>
          </p:cNvSpPr>
          <p:nvPr>
            <p:ph idx="1"/>
          </p:nvPr>
        </p:nvSpPr>
        <p:spPr/>
        <p:txBody>
          <a:bodyPr/>
          <a:lstStyle/>
          <a:p>
            <a:r>
              <a:rPr lang="en-CA" dirty="0" smtClean="0"/>
              <a:t>The vast library of durable sorted memories</a:t>
            </a:r>
          </a:p>
          <a:p>
            <a:r>
              <a:rPr lang="en-CA" dirty="0" smtClean="0"/>
              <a:t>Barring brain damage, we remain capable of forming new long-term memories until we die</a:t>
            </a:r>
          </a:p>
          <a:p>
            <a:r>
              <a:rPr lang="en-CA" dirty="0" smtClean="0"/>
              <a:t>The storage capacity of long-term memory is essentially unlimited</a:t>
            </a:r>
            <a:endParaRPr lang="en-CA" dirty="0"/>
          </a:p>
        </p:txBody>
      </p:sp>
    </p:spTree>
  </p:cSld>
  <p:clrMapOvr>
    <a:masterClrMapping/>
  </p:clrMapOvr>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Serial Position Effect</a:t>
            </a:r>
            <a:endParaRPr lang="en-CA" dirty="0"/>
          </a:p>
        </p:txBody>
      </p:sp>
      <p:sp>
        <p:nvSpPr>
          <p:cNvPr id="3" name="Content Placeholder 2"/>
          <p:cNvSpPr>
            <a:spLocks noGrp="1"/>
          </p:cNvSpPr>
          <p:nvPr>
            <p:ph idx="1"/>
          </p:nvPr>
        </p:nvSpPr>
        <p:spPr/>
        <p:txBody>
          <a:bodyPr/>
          <a:lstStyle/>
          <a:p>
            <a:r>
              <a:rPr lang="en-CA" dirty="0" smtClean="0"/>
              <a:t>Recall of an item is influenced by the </a:t>
            </a:r>
            <a:r>
              <a:rPr lang="en-CA" dirty="0" err="1" smtClean="0"/>
              <a:t>positon</a:t>
            </a:r>
            <a:r>
              <a:rPr lang="en-CA" dirty="0" smtClean="0"/>
              <a:t> in a series of items</a:t>
            </a:r>
          </a:p>
          <a:p>
            <a:r>
              <a:rPr lang="en-CA" dirty="0" smtClean="0"/>
              <a:t>Two components:</a:t>
            </a:r>
          </a:p>
          <a:p>
            <a:pPr lvl="1"/>
            <a:r>
              <a:rPr lang="en-CA" dirty="0" smtClean="0"/>
              <a:t>Primary effect- superior recall of early words</a:t>
            </a:r>
          </a:p>
          <a:p>
            <a:pPr lvl="1"/>
            <a:r>
              <a:rPr lang="en-CA" dirty="0" err="1" smtClean="0"/>
              <a:t>Recency</a:t>
            </a:r>
            <a:r>
              <a:rPr lang="en-CA" dirty="0" smtClean="0"/>
              <a:t> effect- superior recall of the most recent words</a:t>
            </a:r>
          </a:p>
        </p:txBody>
      </p:sp>
    </p:spTree>
  </p:cSld>
  <p:clrMapOvr>
    <a:masterClrMapping/>
  </p:clrMapOvr>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Serial Position Effect</a:t>
            </a:r>
            <a:endParaRPr lang="en-CA" dirty="0"/>
          </a:p>
        </p:txBody>
      </p:sp>
      <p:sp>
        <p:nvSpPr>
          <p:cNvPr id="3" name="Content Placeholder 2"/>
          <p:cNvSpPr>
            <a:spLocks noGrp="1"/>
          </p:cNvSpPr>
          <p:nvPr>
            <p:ph sz="half" idx="2"/>
          </p:nvPr>
        </p:nvSpPr>
        <p:spPr/>
        <p:txBody>
          <a:bodyPr>
            <a:normAutofit fontScale="92500" lnSpcReduction="10000"/>
          </a:bodyPr>
          <a:lstStyle/>
          <a:p>
            <a:pPr marL="0" indent="0" algn="ctr">
              <a:buNone/>
            </a:pPr>
            <a:r>
              <a:rPr lang="en-CA" b="1" dirty="0" err="1" smtClean="0">
                <a:solidFill>
                  <a:schemeClr val="tx1"/>
                </a:solidFill>
              </a:rPr>
              <a:t>Recency</a:t>
            </a:r>
            <a:r>
              <a:rPr lang="en-CA" b="1" dirty="0" smtClean="0">
                <a:solidFill>
                  <a:schemeClr val="tx1"/>
                </a:solidFill>
              </a:rPr>
              <a:t> Effect</a:t>
            </a:r>
          </a:p>
          <a:p>
            <a:r>
              <a:rPr lang="en-CA" dirty="0" smtClean="0">
                <a:solidFill>
                  <a:schemeClr val="tx1"/>
                </a:solidFill>
              </a:rPr>
              <a:t>Causes:</a:t>
            </a:r>
          </a:p>
          <a:p>
            <a:r>
              <a:rPr lang="en-CA" dirty="0" smtClean="0">
                <a:solidFill>
                  <a:schemeClr val="tx1"/>
                </a:solidFill>
              </a:rPr>
              <a:t>The last few words aren’t bumped out of short term memory by new information. </a:t>
            </a:r>
          </a:p>
          <a:p>
            <a:r>
              <a:rPr lang="en-CA" dirty="0" smtClean="0">
                <a:solidFill>
                  <a:schemeClr val="tx1"/>
                </a:solidFill>
              </a:rPr>
              <a:t>Therefore the last few words can remain in short term memory long enough to be included in the recall.</a:t>
            </a:r>
            <a:endParaRPr lang="en-CA" dirty="0">
              <a:solidFill>
                <a:schemeClr val="tx1"/>
              </a:solidFill>
            </a:endParaRPr>
          </a:p>
        </p:txBody>
      </p:sp>
      <p:sp>
        <p:nvSpPr>
          <p:cNvPr id="4" name="Content Placeholder 3"/>
          <p:cNvSpPr>
            <a:spLocks noGrp="1"/>
          </p:cNvSpPr>
          <p:nvPr>
            <p:ph sz="quarter" idx="4294967295"/>
          </p:nvPr>
        </p:nvSpPr>
        <p:spPr>
          <a:xfrm>
            <a:off x="365760" y="1600200"/>
            <a:ext cx="4041648" cy="4526280"/>
          </a:xfrm>
          <a:prstGeom prst="rect">
            <a:avLst/>
          </a:prstGeom>
        </p:spPr>
        <p:txBody>
          <a:bodyPr>
            <a:normAutofit fontScale="85000" lnSpcReduction="20000"/>
          </a:bodyPr>
          <a:lstStyle/>
          <a:p>
            <a:pPr marL="0" indent="0" algn="ctr">
              <a:buNone/>
            </a:pPr>
            <a:r>
              <a:rPr lang="en-CA" b="1" dirty="0" smtClean="0">
                <a:solidFill>
                  <a:schemeClr val="tx1"/>
                </a:solidFill>
              </a:rPr>
              <a:t>Primacy Effect</a:t>
            </a:r>
          </a:p>
          <a:p>
            <a:r>
              <a:rPr lang="en-CA" dirty="0" smtClean="0">
                <a:solidFill>
                  <a:schemeClr val="tx1"/>
                </a:solidFill>
              </a:rPr>
              <a:t>Causes:</a:t>
            </a:r>
          </a:p>
          <a:p>
            <a:r>
              <a:rPr lang="en-CA" dirty="0" smtClean="0">
                <a:solidFill>
                  <a:schemeClr val="tx1"/>
                </a:solidFill>
              </a:rPr>
              <a:t>First few words are rehearsed and transferred to long term memory. But as the list grows the short-term memory fills up and there are too many words to and they can’t be rehearsed and transferred.</a:t>
            </a:r>
          </a:p>
          <a:p>
            <a:endParaRPr lang="en-CA" dirty="0" smtClean="0">
              <a:solidFill>
                <a:schemeClr val="tx1"/>
              </a:solidFill>
            </a:endParaRPr>
          </a:p>
          <a:p>
            <a:endParaRPr lang="en-CA" dirty="0">
              <a:solidFill>
                <a:schemeClr val="tx1"/>
              </a:solidFill>
            </a:endParaRPr>
          </a:p>
        </p:txBody>
      </p:sp>
    </p:spTree>
    <p:extLst>
      <p:ext uri="{BB962C8B-B14F-4D97-AF65-F5344CB8AC3E}">
        <p14:creationId xmlns="" xmlns:p14="http://schemas.microsoft.com/office/powerpoint/2010/main" val="11354257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Long Term memory</a:t>
            </a:r>
            <a:endParaRPr lang="en-CA" dirty="0"/>
          </a:p>
        </p:txBody>
      </p:sp>
      <p:sp>
        <p:nvSpPr>
          <p:cNvPr id="6" name="Content Placeholder 5"/>
          <p:cNvSpPr>
            <a:spLocks noGrp="1"/>
          </p:cNvSpPr>
          <p:nvPr>
            <p:ph idx="1"/>
          </p:nvPr>
        </p:nvSpPr>
        <p:spPr/>
        <p:txBody>
          <a:bodyPr/>
          <a:lstStyle/>
          <a:p>
            <a:r>
              <a:rPr lang="en-CA" dirty="0" smtClean="0"/>
              <a:t>Two main sub-types:</a:t>
            </a:r>
          </a:p>
          <a:p>
            <a:pPr lvl="1"/>
            <a:r>
              <a:rPr lang="en-CA" dirty="0" smtClean="0"/>
              <a:t>Declarative: facts, info, and personal life events that can be brought to mind verbally or in the form of images</a:t>
            </a:r>
          </a:p>
          <a:p>
            <a:pPr lvl="2"/>
            <a:r>
              <a:rPr lang="en-CA" smtClean="0"/>
              <a:t>Episodic </a:t>
            </a:r>
            <a:r>
              <a:rPr lang="en-CA" dirty="0" smtClean="0"/>
              <a:t>memory</a:t>
            </a:r>
          </a:p>
          <a:p>
            <a:pPr lvl="2"/>
            <a:r>
              <a:rPr lang="en-CA" dirty="0" smtClean="0"/>
              <a:t>Semantic memory</a:t>
            </a:r>
          </a:p>
          <a:p>
            <a:pPr lvl="2"/>
            <a:endParaRPr lang="en-CA" dirty="0"/>
          </a:p>
        </p:txBody>
      </p:sp>
    </p:spTree>
  </p:cSld>
  <p:clrMapOvr>
    <a:masterClrMapping/>
  </p:clrMapOvr>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CA"/>
              <a:t>Declarative Memory</a:t>
            </a:r>
          </a:p>
        </p:txBody>
      </p:sp>
      <p:sp>
        <p:nvSpPr>
          <p:cNvPr id="11267" name="Rectangle 3"/>
          <p:cNvSpPr>
            <a:spLocks noGrp="1" noChangeArrowheads="1"/>
          </p:cNvSpPr>
          <p:nvPr>
            <p:ph type="body" idx="1"/>
          </p:nvPr>
        </p:nvSpPr>
        <p:spPr/>
        <p:txBody>
          <a:bodyPr/>
          <a:lstStyle/>
          <a:p>
            <a:r>
              <a:rPr lang="en-CA" sz="3200" b="1" dirty="0">
                <a:solidFill>
                  <a:schemeClr val="tx1"/>
                </a:solidFill>
              </a:rPr>
              <a:t>Semantic Memory:</a:t>
            </a:r>
          </a:p>
          <a:p>
            <a:r>
              <a:rPr lang="en-CA" dirty="0">
                <a:solidFill>
                  <a:schemeClr val="tx1"/>
                </a:solidFill>
              </a:rPr>
              <a:t>Our memory of general knowledge; made up of facts and general information.</a:t>
            </a:r>
          </a:p>
          <a:p>
            <a:endParaRPr lang="en-CA" dirty="0">
              <a:solidFill>
                <a:schemeClr val="tx1"/>
              </a:solidFill>
            </a:endParaRPr>
          </a:p>
          <a:p>
            <a:r>
              <a:rPr lang="en-CA" dirty="0">
                <a:solidFill>
                  <a:schemeClr val="tx1"/>
                </a:solidFill>
              </a:rPr>
              <a:t>Examples: The capital of Canada; what 3 X 7 equals; First president of the USA.</a:t>
            </a:r>
          </a:p>
        </p:txBody>
      </p:sp>
    </p:spTree>
    <p:extLst>
      <p:ext uri="{BB962C8B-B14F-4D97-AF65-F5344CB8AC3E}">
        <p14:creationId xmlns="" xmlns:p14="http://schemas.microsoft.com/office/powerpoint/2010/main" val="3485778742"/>
      </p:ext>
    </p:extLst>
  </p:cSld>
  <p:clrMapOvr>
    <a:masterClrMapping/>
  </p:clrMapOvr>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CA"/>
              <a:t>Long term Memory</a:t>
            </a:r>
          </a:p>
        </p:txBody>
      </p:sp>
      <p:sp>
        <p:nvSpPr>
          <p:cNvPr id="12291" name="Rectangle 3"/>
          <p:cNvSpPr>
            <a:spLocks noGrp="1" noChangeArrowheads="1"/>
          </p:cNvSpPr>
          <p:nvPr>
            <p:ph type="body" idx="1"/>
          </p:nvPr>
        </p:nvSpPr>
        <p:spPr>
          <a:xfrm>
            <a:off x="457200" y="1844824"/>
            <a:ext cx="8229600" cy="4281339"/>
          </a:xfrm>
        </p:spPr>
        <p:txBody>
          <a:bodyPr/>
          <a:lstStyle/>
          <a:p>
            <a:r>
              <a:rPr lang="en-CA" b="1" dirty="0" smtClean="0">
                <a:solidFill>
                  <a:schemeClr val="tx1"/>
                </a:solidFill>
              </a:rPr>
              <a:t>Procedural Memory</a:t>
            </a:r>
            <a:r>
              <a:rPr lang="en-CA" dirty="0" smtClean="0">
                <a:solidFill>
                  <a:schemeClr val="tx1"/>
                </a:solidFill>
              </a:rPr>
              <a:t>:</a:t>
            </a:r>
            <a:endParaRPr lang="en-CA" dirty="0">
              <a:solidFill>
                <a:schemeClr val="tx1"/>
              </a:solidFill>
            </a:endParaRPr>
          </a:p>
          <a:p>
            <a:r>
              <a:rPr lang="en-CA" dirty="0">
                <a:solidFill>
                  <a:schemeClr val="tx1"/>
                </a:solidFill>
              </a:rPr>
              <a:t>Motor skills, habits, and simple classically conditioned responses. </a:t>
            </a:r>
          </a:p>
          <a:p>
            <a:endParaRPr lang="en-CA" dirty="0">
              <a:solidFill>
                <a:schemeClr val="tx1"/>
              </a:solidFill>
            </a:endParaRPr>
          </a:p>
          <a:p>
            <a:r>
              <a:rPr lang="en-CA" dirty="0">
                <a:solidFill>
                  <a:schemeClr val="tx1"/>
                </a:solidFill>
              </a:rPr>
              <a:t>Examples: eating with a fork; driving a car; riding a bicycle.</a:t>
            </a:r>
          </a:p>
          <a:p>
            <a:endParaRPr lang="en-CA" dirty="0">
              <a:solidFill>
                <a:schemeClr val="tx1"/>
              </a:solidFill>
            </a:endParaRPr>
          </a:p>
        </p:txBody>
      </p:sp>
    </p:spTree>
    <p:extLst>
      <p:ext uri="{BB962C8B-B14F-4D97-AF65-F5344CB8AC3E}">
        <p14:creationId xmlns="" xmlns:p14="http://schemas.microsoft.com/office/powerpoint/2010/main" val="3392152551"/>
      </p:ext>
    </p:extLst>
  </p:cSld>
  <p:clrMapOvr>
    <a:masterClrMapping/>
  </p:clrMapOvr>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CA"/>
              <a:t>3 Memory Systems</a:t>
            </a:r>
          </a:p>
        </p:txBody>
      </p:sp>
      <p:sp>
        <p:nvSpPr>
          <p:cNvPr id="5123" name="Rectangle 3"/>
          <p:cNvSpPr>
            <a:spLocks noGrp="1" noChangeArrowheads="1"/>
          </p:cNvSpPr>
          <p:nvPr>
            <p:ph type="body" idx="1"/>
          </p:nvPr>
        </p:nvSpPr>
        <p:spPr>
          <a:xfrm>
            <a:off x="457200" y="1988840"/>
            <a:ext cx="8229600" cy="4137323"/>
          </a:xfrm>
        </p:spPr>
        <p:txBody>
          <a:bodyPr>
            <a:normAutofit/>
          </a:bodyPr>
          <a:lstStyle/>
          <a:p>
            <a:r>
              <a:rPr lang="en-CA" sz="2800" dirty="0">
                <a:solidFill>
                  <a:schemeClr val="tx1"/>
                </a:solidFill>
              </a:rPr>
              <a:t>1. Sensory Memory</a:t>
            </a:r>
          </a:p>
          <a:p>
            <a:r>
              <a:rPr lang="en-CA" sz="2800" dirty="0">
                <a:solidFill>
                  <a:schemeClr val="tx1"/>
                </a:solidFill>
              </a:rPr>
              <a:t>2. Short Term Memory</a:t>
            </a:r>
          </a:p>
          <a:p>
            <a:r>
              <a:rPr lang="en-CA" sz="2800" dirty="0">
                <a:solidFill>
                  <a:schemeClr val="tx1"/>
                </a:solidFill>
              </a:rPr>
              <a:t>3. Long Term Memory</a:t>
            </a:r>
          </a:p>
          <a:p>
            <a:pPr lvl="1"/>
            <a:r>
              <a:rPr lang="en-CA" sz="2800" dirty="0" smtClean="0">
                <a:solidFill>
                  <a:schemeClr val="tx1"/>
                </a:solidFill>
              </a:rPr>
              <a:t>Procedural</a:t>
            </a:r>
            <a:endParaRPr lang="en-CA" sz="2800" dirty="0">
              <a:solidFill>
                <a:schemeClr val="tx1"/>
              </a:solidFill>
            </a:endParaRPr>
          </a:p>
          <a:p>
            <a:pPr lvl="1"/>
            <a:r>
              <a:rPr lang="en-CA" sz="2800" dirty="0">
                <a:solidFill>
                  <a:schemeClr val="tx1"/>
                </a:solidFill>
              </a:rPr>
              <a:t>Declarative</a:t>
            </a:r>
          </a:p>
          <a:p>
            <a:pPr lvl="2"/>
            <a:r>
              <a:rPr lang="en-CA" sz="2800" dirty="0">
                <a:solidFill>
                  <a:schemeClr val="tx1"/>
                </a:solidFill>
              </a:rPr>
              <a:t>Episodic</a:t>
            </a:r>
          </a:p>
          <a:p>
            <a:pPr lvl="2"/>
            <a:r>
              <a:rPr lang="en-CA" sz="2800" dirty="0">
                <a:solidFill>
                  <a:schemeClr val="tx1"/>
                </a:solidFill>
              </a:rPr>
              <a:t>Semantic</a:t>
            </a:r>
          </a:p>
        </p:txBody>
      </p:sp>
    </p:spTree>
    <p:extLst>
      <p:ext uri="{BB962C8B-B14F-4D97-AF65-F5344CB8AC3E}">
        <p14:creationId xmlns="" xmlns:p14="http://schemas.microsoft.com/office/powerpoint/2010/main" val="1488438935"/>
      </p:ext>
    </p:extLst>
  </p:cSld>
  <p:clrMapOvr>
    <a:masterClrMapping/>
  </p:clrMapOv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Superior Autobiographical Memory</a:t>
            </a:r>
            <a:endParaRPr lang="en-CA" dirty="0"/>
          </a:p>
        </p:txBody>
      </p:sp>
      <p:sp>
        <p:nvSpPr>
          <p:cNvPr id="4" name="Content Placeholder 3"/>
          <p:cNvSpPr>
            <a:spLocks noGrp="1"/>
          </p:cNvSpPr>
          <p:nvPr>
            <p:ph sz="half" idx="1"/>
          </p:nvPr>
        </p:nvSpPr>
        <p:spPr>
          <a:xfrm>
            <a:off x="457200" y="1600200"/>
            <a:ext cx="7859216" cy="4525963"/>
          </a:xfrm>
        </p:spPr>
        <p:txBody>
          <a:bodyPr>
            <a:normAutofit/>
          </a:bodyPr>
          <a:lstStyle/>
          <a:p>
            <a:r>
              <a:rPr lang="en-CA" dirty="0" smtClean="0"/>
              <a:t>6 individuals have “Superior Autobiographical Memory”</a:t>
            </a:r>
          </a:p>
          <a:p>
            <a:r>
              <a:rPr lang="en-CA" dirty="0" smtClean="0"/>
              <a:t>People with superior autobiographical memory can</a:t>
            </a:r>
            <a:r>
              <a:rPr lang="en-CA" dirty="0"/>
              <a:t> </a:t>
            </a:r>
            <a:r>
              <a:rPr lang="en-CA" dirty="0" smtClean="0"/>
              <a:t>recall any day of their life</a:t>
            </a:r>
            <a:endParaRPr lang="en-CA" dirty="0"/>
          </a:p>
        </p:txBody>
      </p:sp>
    </p:spTree>
    <p:extLst>
      <p:ext uri="{BB962C8B-B14F-4D97-AF65-F5344CB8AC3E}">
        <p14:creationId xmlns="" xmlns:p14="http://schemas.microsoft.com/office/powerpoint/2010/main" val="2158824514"/>
      </p:ext>
    </p:extLst>
  </p:cSld>
  <p:clrMapOvr>
    <a:masterClrMapping/>
  </p:clrMapOvr>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CA"/>
              <a:t>3 Memory Systems</a:t>
            </a:r>
          </a:p>
        </p:txBody>
      </p:sp>
      <p:sp>
        <p:nvSpPr>
          <p:cNvPr id="5123" name="Rectangle 3"/>
          <p:cNvSpPr>
            <a:spLocks noGrp="1" noChangeArrowheads="1"/>
          </p:cNvSpPr>
          <p:nvPr>
            <p:ph idx="1"/>
          </p:nvPr>
        </p:nvSpPr>
        <p:spPr>
          <a:xfrm>
            <a:off x="457200" y="1988840"/>
            <a:ext cx="7283152" cy="4137323"/>
          </a:xfrm>
        </p:spPr>
        <p:txBody>
          <a:bodyPr>
            <a:normAutofit/>
          </a:bodyPr>
          <a:lstStyle/>
          <a:p>
            <a:pPr algn="ctr"/>
            <a:r>
              <a:rPr lang="en-CA" sz="2800" dirty="0">
                <a:solidFill>
                  <a:schemeClr val="tx1"/>
                </a:solidFill>
              </a:rPr>
              <a:t>1. Sensory Memory</a:t>
            </a:r>
          </a:p>
          <a:p>
            <a:pPr algn="ctr"/>
            <a:r>
              <a:rPr lang="en-CA" sz="2800" dirty="0">
                <a:solidFill>
                  <a:schemeClr val="tx1"/>
                </a:solidFill>
              </a:rPr>
              <a:t>2. Short Term Memory</a:t>
            </a:r>
          </a:p>
          <a:p>
            <a:pPr algn="ctr"/>
            <a:r>
              <a:rPr lang="en-CA" sz="2800" dirty="0">
                <a:solidFill>
                  <a:schemeClr val="tx1"/>
                </a:solidFill>
              </a:rPr>
              <a:t>3. Long Term Memory</a:t>
            </a:r>
          </a:p>
          <a:p>
            <a:pPr lvl="1" algn="ctr"/>
            <a:r>
              <a:rPr lang="en-CA" sz="2800" dirty="0" smtClean="0">
                <a:solidFill>
                  <a:schemeClr val="tx1"/>
                </a:solidFill>
              </a:rPr>
              <a:t>Procedural</a:t>
            </a:r>
            <a:endParaRPr lang="en-CA" sz="2800" dirty="0">
              <a:solidFill>
                <a:schemeClr val="tx1"/>
              </a:solidFill>
            </a:endParaRPr>
          </a:p>
          <a:p>
            <a:pPr lvl="1" algn="ctr"/>
            <a:r>
              <a:rPr lang="en-CA" sz="2800" dirty="0">
                <a:solidFill>
                  <a:schemeClr val="tx1"/>
                </a:solidFill>
              </a:rPr>
              <a:t>Declarative</a:t>
            </a:r>
          </a:p>
          <a:p>
            <a:pPr lvl="2" algn="ctr"/>
            <a:r>
              <a:rPr lang="en-CA" sz="2800" dirty="0">
                <a:solidFill>
                  <a:schemeClr val="tx1"/>
                </a:solidFill>
              </a:rPr>
              <a:t>Episodic</a:t>
            </a:r>
          </a:p>
          <a:p>
            <a:pPr lvl="2" algn="ctr"/>
            <a:r>
              <a:rPr lang="en-CA" sz="2800" dirty="0">
                <a:solidFill>
                  <a:schemeClr val="tx1"/>
                </a:solidFill>
              </a:rPr>
              <a:t>Semantic</a:t>
            </a:r>
          </a:p>
        </p:txBody>
      </p:sp>
    </p:spTree>
    <p:extLst>
      <p:ext uri="{BB962C8B-B14F-4D97-AF65-F5344CB8AC3E}">
        <p14:creationId xmlns="" xmlns:p14="http://schemas.microsoft.com/office/powerpoint/2010/main" val="761840255"/>
      </p:ext>
    </p:extLst>
  </p:cSld>
  <p:clrMapOvr>
    <a:masterClrMapping/>
  </p:clrMapOvr>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CA"/>
              <a:t>Long term Memory</a:t>
            </a:r>
          </a:p>
        </p:txBody>
      </p:sp>
      <p:sp>
        <p:nvSpPr>
          <p:cNvPr id="12291" name="Rectangle 3"/>
          <p:cNvSpPr>
            <a:spLocks noGrp="1" noChangeArrowheads="1"/>
          </p:cNvSpPr>
          <p:nvPr>
            <p:ph idx="1"/>
          </p:nvPr>
        </p:nvSpPr>
        <p:spPr>
          <a:xfrm>
            <a:off x="457200" y="1844824"/>
            <a:ext cx="5410944" cy="4281339"/>
          </a:xfrm>
        </p:spPr>
        <p:txBody>
          <a:bodyPr>
            <a:normAutofit/>
          </a:bodyPr>
          <a:lstStyle/>
          <a:p>
            <a:r>
              <a:rPr lang="en-CA" sz="2800" b="1" dirty="0" smtClean="0">
                <a:solidFill>
                  <a:schemeClr val="tx1"/>
                </a:solidFill>
              </a:rPr>
              <a:t>Procedural Memory</a:t>
            </a:r>
            <a:r>
              <a:rPr lang="en-CA" sz="2800" dirty="0" smtClean="0">
                <a:solidFill>
                  <a:schemeClr val="tx1"/>
                </a:solidFill>
              </a:rPr>
              <a:t>:</a:t>
            </a:r>
            <a:endParaRPr lang="en-CA" sz="2800" dirty="0">
              <a:solidFill>
                <a:schemeClr val="tx1"/>
              </a:solidFill>
            </a:endParaRPr>
          </a:p>
          <a:p>
            <a:pPr lvl="1"/>
            <a:r>
              <a:rPr lang="en-CA" sz="2400" dirty="0">
                <a:solidFill>
                  <a:schemeClr val="tx1"/>
                </a:solidFill>
              </a:rPr>
              <a:t>Motor skills, habits, and simple classically conditioned </a:t>
            </a:r>
            <a:r>
              <a:rPr lang="en-CA" sz="2400" dirty="0" smtClean="0">
                <a:solidFill>
                  <a:schemeClr val="tx1"/>
                </a:solidFill>
              </a:rPr>
              <a:t>responses.</a:t>
            </a:r>
          </a:p>
          <a:p>
            <a:pPr lvl="1"/>
            <a:r>
              <a:rPr lang="en-CA" sz="2800" dirty="0" smtClean="0">
                <a:solidFill>
                  <a:schemeClr val="tx1"/>
                </a:solidFill>
              </a:rPr>
              <a:t>Examples</a:t>
            </a:r>
            <a:r>
              <a:rPr lang="en-CA" sz="2800" dirty="0">
                <a:solidFill>
                  <a:schemeClr val="tx1"/>
                </a:solidFill>
              </a:rPr>
              <a:t>: eating with a fork; driving a car; riding a bicycle.</a:t>
            </a:r>
          </a:p>
          <a:p>
            <a:endParaRPr lang="en-CA" sz="2800" dirty="0">
              <a:solidFill>
                <a:schemeClr val="tx1"/>
              </a:solidFill>
            </a:endParaRPr>
          </a:p>
        </p:txBody>
      </p:sp>
      <p:pic>
        <p:nvPicPr>
          <p:cNvPr id="921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028412" y="2132856"/>
            <a:ext cx="2480811" cy="33123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315862957"/>
      </p:ext>
    </p:extLst>
  </p:cSld>
  <p:clrMapOvr>
    <a:masterClrMapping/>
  </p:clrMapOvr>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CA"/>
              <a:t>Declarative Memory</a:t>
            </a:r>
          </a:p>
        </p:txBody>
      </p:sp>
      <p:sp>
        <p:nvSpPr>
          <p:cNvPr id="10243" name="Rectangle 3"/>
          <p:cNvSpPr>
            <a:spLocks noGrp="1" noChangeArrowheads="1"/>
          </p:cNvSpPr>
          <p:nvPr>
            <p:ph idx="1"/>
          </p:nvPr>
        </p:nvSpPr>
        <p:spPr/>
        <p:txBody>
          <a:bodyPr>
            <a:normAutofit/>
          </a:bodyPr>
          <a:lstStyle/>
          <a:p>
            <a:r>
              <a:rPr lang="en-CA" sz="2800" b="1" dirty="0">
                <a:solidFill>
                  <a:schemeClr val="tx1"/>
                </a:solidFill>
              </a:rPr>
              <a:t>Episodic Memory:</a:t>
            </a:r>
          </a:p>
          <a:p>
            <a:pPr lvl="1"/>
            <a:r>
              <a:rPr lang="en-CA" sz="2400" dirty="0">
                <a:solidFill>
                  <a:schemeClr val="tx1"/>
                </a:solidFill>
              </a:rPr>
              <a:t>Contains the memory of events we have experienced </a:t>
            </a:r>
            <a:r>
              <a:rPr lang="en-CA" sz="2400" dirty="0" smtClean="0">
                <a:solidFill>
                  <a:schemeClr val="tx1"/>
                </a:solidFill>
              </a:rPr>
              <a:t>personally</a:t>
            </a:r>
            <a:r>
              <a:rPr lang="en-CA" sz="2400" dirty="0" smtClean="0"/>
              <a:t>.</a:t>
            </a:r>
            <a:endParaRPr lang="en-CA" dirty="0"/>
          </a:p>
          <a:p>
            <a:pPr lvl="1"/>
            <a:r>
              <a:rPr lang="en-CA" sz="2800" dirty="0" smtClean="0">
                <a:solidFill>
                  <a:schemeClr val="tx1"/>
                </a:solidFill>
              </a:rPr>
              <a:t>The </a:t>
            </a:r>
            <a:r>
              <a:rPr lang="en-CA" sz="2800" dirty="0">
                <a:solidFill>
                  <a:schemeClr val="tx1"/>
                </a:solidFill>
              </a:rPr>
              <a:t>people we have known, the places we have seen, and the personal experiences we have had.</a:t>
            </a:r>
          </a:p>
        </p:txBody>
      </p:sp>
    </p:spTree>
    <p:extLst>
      <p:ext uri="{BB962C8B-B14F-4D97-AF65-F5344CB8AC3E}">
        <p14:creationId xmlns="" xmlns:p14="http://schemas.microsoft.com/office/powerpoint/2010/main" val="20904996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CA"/>
              <a:t>Declarative Memory</a:t>
            </a:r>
          </a:p>
        </p:txBody>
      </p:sp>
      <p:sp>
        <p:nvSpPr>
          <p:cNvPr id="11267" name="Rectangle 3"/>
          <p:cNvSpPr>
            <a:spLocks noGrp="1" noChangeArrowheads="1"/>
          </p:cNvSpPr>
          <p:nvPr>
            <p:ph idx="1"/>
          </p:nvPr>
        </p:nvSpPr>
        <p:spPr/>
        <p:txBody>
          <a:bodyPr/>
          <a:lstStyle/>
          <a:p>
            <a:r>
              <a:rPr lang="en-CA" sz="3200" b="1" dirty="0">
                <a:solidFill>
                  <a:schemeClr val="tx1"/>
                </a:solidFill>
              </a:rPr>
              <a:t>Semantic Memory:</a:t>
            </a:r>
          </a:p>
          <a:p>
            <a:pPr lvl="1"/>
            <a:r>
              <a:rPr lang="en-CA" dirty="0">
                <a:solidFill>
                  <a:schemeClr val="tx1"/>
                </a:solidFill>
              </a:rPr>
              <a:t>Our memory of general knowledge; made up of facts and general information.</a:t>
            </a:r>
          </a:p>
          <a:p>
            <a:endParaRPr lang="en-CA" dirty="0">
              <a:solidFill>
                <a:schemeClr val="tx1"/>
              </a:solidFill>
            </a:endParaRPr>
          </a:p>
          <a:p>
            <a:r>
              <a:rPr lang="en-CA" dirty="0">
                <a:solidFill>
                  <a:schemeClr val="tx1"/>
                </a:solidFill>
              </a:rPr>
              <a:t>Examples: The capital of Canada; what 3 X 7 equals; First president of the USA.</a:t>
            </a:r>
          </a:p>
        </p:txBody>
      </p:sp>
    </p:spTree>
    <p:extLst>
      <p:ext uri="{BB962C8B-B14F-4D97-AF65-F5344CB8AC3E}">
        <p14:creationId xmlns="" xmlns:p14="http://schemas.microsoft.com/office/powerpoint/2010/main" val="1587574249"/>
      </p:ext>
    </p:extLst>
  </p:cSld>
  <p:clrMapOvr>
    <a:masterClrMapping/>
  </p:clrMapOvr>
  <p:transition/>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 Ability</a:t>
            </a:r>
            <a:endParaRPr lang="en-CA" dirty="0"/>
          </a:p>
        </p:txBody>
      </p:sp>
      <p:sp>
        <p:nvSpPr>
          <p:cNvPr id="3" name="Content Placeholder 2"/>
          <p:cNvSpPr>
            <a:spLocks noGrp="1"/>
          </p:cNvSpPr>
          <p:nvPr>
            <p:ph idx="1"/>
          </p:nvPr>
        </p:nvSpPr>
        <p:spPr>
          <a:xfrm>
            <a:off x="474857" y="5589240"/>
            <a:ext cx="8219256" cy="1040979"/>
          </a:xfrm>
        </p:spPr>
        <p:txBody>
          <a:bodyPr>
            <a:normAutofit fontScale="70000" lnSpcReduction="20000"/>
          </a:bodyPr>
          <a:lstStyle/>
          <a:p>
            <a:endParaRPr lang="en-CA" dirty="0" smtClean="0">
              <a:hlinkClick r:id="rId3"/>
            </a:endParaRPr>
          </a:p>
          <a:p>
            <a:r>
              <a:rPr lang="en-CA" dirty="0" smtClean="0">
                <a:hlinkClick r:id="rId3"/>
              </a:rPr>
              <a:t>http</a:t>
            </a:r>
            <a:r>
              <a:rPr lang="en-CA" dirty="0">
                <a:hlinkClick r:id="rId3"/>
              </a:rPr>
              <a:t>://www.youtube.com/watch?v=6vsYCSmBcM0</a:t>
            </a:r>
            <a:endParaRPr lang="en-CA" dirty="0"/>
          </a:p>
          <a:p>
            <a:r>
              <a:rPr lang="en-CA" dirty="0" err="1">
                <a:hlinkClick r:id="rId3"/>
              </a:rPr>
              <a:t>Memoriad</a:t>
            </a:r>
            <a:endParaRPr lang="en-CA" dirty="0"/>
          </a:p>
          <a:p>
            <a:endParaRPr lang="en-CA" dirty="0"/>
          </a:p>
        </p:txBody>
      </p:sp>
      <p:sp>
        <p:nvSpPr>
          <p:cNvPr id="5" name="TextBox 4"/>
          <p:cNvSpPr txBox="1"/>
          <p:nvPr/>
        </p:nvSpPr>
        <p:spPr>
          <a:xfrm>
            <a:off x="467544" y="1700808"/>
            <a:ext cx="7920880" cy="4985980"/>
          </a:xfrm>
          <a:prstGeom prst="rect">
            <a:avLst/>
          </a:prstGeom>
          <a:noFill/>
        </p:spPr>
        <p:txBody>
          <a:bodyPr wrap="square" rtlCol="0">
            <a:spAutoFit/>
          </a:bodyPr>
          <a:lstStyle/>
          <a:p>
            <a:pPr marL="342900" indent="-342900">
              <a:buFont typeface="Arial" pitchFamily="34" charset="0"/>
              <a:buChar char="•"/>
            </a:pPr>
            <a:r>
              <a:rPr lang="en-CA" sz="2400" dirty="0" err="1" smtClean="0"/>
              <a:t>Extrodinary</a:t>
            </a:r>
            <a:r>
              <a:rPr lang="en-CA" sz="2400" dirty="0" smtClean="0"/>
              <a:t> individuals with </a:t>
            </a:r>
            <a:r>
              <a:rPr lang="en-CA" sz="2400" dirty="0" err="1" smtClean="0"/>
              <a:t>amzing</a:t>
            </a:r>
            <a:r>
              <a:rPr lang="en-CA" sz="2400" dirty="0" smtClean="0"/>
              <a:t> memory ability</a:t>
            </a:r>
          </a:p>
          <a:p>
            <a:pPr marL="800100" lvl="1" indent="-342900">
              <a:buFont typeface="Arial" pitchFamily="34" charset="0"/>
              <a:buChar char="•"/>
            </a:pPr>
            <a:r>
              <a:rPr lang="en-CA" sz="2400" dirty="0" smtClean="0"/>
              <a:t>Daniel </a:t>
            </a:r>
            <a:r>
              <a:rPr lang="en-CA" sz="2400" dirty="0" err="1" smtClean="0"/>
              <a:t>Tammet</a:t>
            </a:r>
            <a:endParaRPr lang="en-CA" sz="2400" dirty="0" smtClean="0"/>
          </a:p>
          <a:p>
            <a:pPr marL="800100" lvl="1" indent="-342900">
              <a:buFont typeface="Arial" pitchFamily="34" charset="0"/>
              <a:buChar char="•"/>
            </a:pPr>
            <a:r>
              <a:rPr lang="en-CA" sz="2400" dirty="0" smtClean="0"/>
              <a:t>Kim Peek</a:t>
            </a:r>
          </a:p>
          <a:p>
            <a:pPr marL="800100" lvl="1" indent="-342900">
              <a:buFont typeface="Arial" pitchFamily="34" charset="0"/>
              <a:buChar char="•"/>
            </a:pPr>
            <a:r>
              <a:rPr lang="en-CA" sz="2400" dirty="0" smtClean="0"/>
              <a:t>Stephen Wiltshire</a:t>
            </a:r>
          </a:p>
          <a:p>
            <a:pPr marL="800100" lvl="1" indent="-342900">
              <a:buFont typeface="Arial" pitchFamily="34" charset="0"/>
              <a:buChar char="•"/>
            </a:pPr>
            <a:r>
              <a:rPr lang="en-CA" sz="2400" dirty="0" smtClean="0"/>
              <a:t>Superior Autobiographical Memory</a:t>
            </a:r>
          </a:p>
          <a:p>
            <a:pPr marL="342900" indent="-342900">
              <a:buFont typeface="Arial" pitchFamily="34" charset="0"/>
              <a:buChar char="•"/>
            </a:pPr>
            <a:r>
              <a:rPr lang="en-CA" sz="2400" dirty="0" err="1" smtClean="0"/>
              <a:t>Memoriad</a:t>
            </a:r>
            <a:r>
              <a:rPr lang="en-CA" sz="2400" dirty="0" smtClean="0"/>
              <a:t>: </a:t>
            </a:r>
            <a:r>
              <a:rPr lang="en-CA" sz="2400" dirty="0" err="1" smtClean="0"/>
              <a:t>olympics</a:t>
            </a:r>
            <a:r>
              <a:rPr lang="en-CA" sz="2400" dirty="0" smtClean="0"/>
              <a:t> for memorization</a:t>
            </a:r>
          </a:p>
          <a:p>
            <a:pPr marL="800100" lvl="1" indent="-342900">
              <a:buFont typeface="Arial" pitchFamily="34" charset="0"/>
              <a:buChar char="•"/>
            </a:pPr>
            <a:r>
              <a:rPr lang="en-CA" sz="2400" dirty="0" smtClean="0"/>
              <a:t>Techniques used: giving card or number a meaning and make it into a story</a:t>
            </a:r>
          </a:p>
          <a:p>
            <a:pPr marL="1257300" lvl="2" indent="-342900">
              <a:buFont typeface="Arial" pitchFamily="34" charset="0"/>
              <a:buChar char="•"/>
            </a:pPr>
            <a:r>
              <a:rPr lang="en-CA" sz="2400" dirty="0" smtClean="0"/>
              <a:t>Method of chunking</a:t>
            </a:r>
          </a:p>
          <a:p>
            <a:pPr marL="800100" lvl="1" indent="-342900"/>
            <a:r>
              <a:rPr lang="en-CA" sz="2400" dirty="0" smtClean="0"/>
              <a:t>** individuals have this amazing gift but have consequences such as autism, seizures etc.</a:t>
            </a:r>
          </a:p>
          <a:p>
            <a:endParaRPr lang="en-CA" dirty="0"/>
          </a:p>
          <a:p>
            <a:endParaRPr lang="en-CA" dirty="0" smtClean="0"/>
          </a:p>
          <a:p>
            <a:endParaRPr lang="en-CA" dirty="0"/>
          </a:p>
        </p:txBody>
      </p:sp>
    </p:spTree>
    <p:extLst>
      <p:ext uri="{BB962C8B-B14F-4D97-AF65-F5344CB8AC3E}">
        <p14:creationId xmlns="" xmlns:p14="http://schemas.microsoft.com/office/powerpoint/2010/main" val="21470201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Organization and Imagery</a:t>
            </a:r>
            <a:endParaRPr lang="en-CA" dirty="0"/>
          </a:p>
        </p:txBody>
      </p:sp>
      <p:sp>
        <p:nvSpPr>
          <p:cNvPr id="3" name="Content Placeholder 2"/>
          <p:cNvSpPr>
            <a:spLocks noGrp="1"/>
          </p:cNvSpPr>
          <p:nvPr>
            <p:ph idx="1"/>
          </p:nvPr>
        </p:nvSpPr>
        <p:spPr>
          <a:xfrm>
            <a:off x="457200" y="1600200"/>
            <a:ext cx="5266928" cy="4781128"/>
          </a:xfrm>
        </p:spPr>
        <p:txBody>
          <a:bodyPr>
            <a:normAutofit fontScale="70000" lnSpcReduction="20000"/>
          </a:bodyPr>
          <a:lstStyle/>
          <a:p>
            <a:r>
              <a:rPr lang="en-CA" dirty="0" smtClean="0">
                <a:solidFill>
                  <a:schemeClr val="tx1"/>
                </a:solidFill>
              </a:rPr>
              <a:t>J.C. the waiter</a:t>
            </a:r>
          </a:p>
          <a:p>
            <a:r>
              <a:rPr lang="en-CA" dirty="0" smtClean="0">
                <a:solidFill>
                  <a:schemeClr val="tx1"/>
                </a:solidFill>
              </a:rPr>
              <a:t>Can take the orders for you and 20 of your friends and get them all perfectly right.</a:t>
            </a:r>
          </a:p>
          <a:p>
            <a:r>
              <a:rPr lang="en-CA" dirty="0" smtClean="0">
                <a:solidFill>
                  <a:schemeClr val="tx1"/>
                </a:solidFill>
              </a:rPr>
              <a:t>Ericsson &amp; Polson (1988) studied J.C.</a:t>
            </a:r>
          </a:p>
          <a:p>
            <a:r>
              <a:rPr lang="en-CA" dirty="0" smtClean="0">
                <a:solidFill>
                  <a:schemeClr val="tx1"/>
                </a:solidFill>
              </a:rPr>
              <a:t>He organized orders into 4 categories: Entrees, temperatures, side dish, dressing)</a:t>
            </a:r>
          </a:p>
          <a:p>
            <a:r>
              <a:rPr lang="en-CA" dirty="0" smtClean="0">
                <a:solidFill>
                  <a:schemeClr val="tx1"/>
                </a:solidFill>
              </a:rPr>
              <a:t>Used different systems to encode the orders in each category. </a:t>
            </a:r>
          </a:p>
          <a:p>
            <a:r>
              <a:rPr lang="en-CA" dirty="0" smtClean="0">
                <a:solidFill>
                  <a:schemeClr val="tx1"/>
                </a:solidFill>
              </a:rPr>
              <a:t>For example – 4 salad dressings orders of Thousand Island, Oil &amp; Vinegar, Blue Cheese, Oil &amp; Vinegar become TOBO.</a:t>
            </a:r>
          </a:p>
          <a:p>
            <a:r>
              <a:rPr lang="en-CA" dirty="0" smtClean="0">
                <a:solidFill>
                  <a:schemeClr val="tx1"/>
                </a:solidFill>
              </a:rPr>
              <a:t>TOBO makes it easier to remember 4 separate orders. </a:t>
            </a:r>
            <a:endParaRPr lang="en-CA" dirty="0">
              <a:solidFill>
                <a:schemeClr val="tx1"/>
              </a:solidFill>
            </a:endParaRPr>
          </a:p>
        </p:txBody>
      </p:sp>
      <p:pic>
        <p:nvPicPr>
          <p:cNvPr id="409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56176" y="1793858"/>
            <a:ext cx="2646412" cy="44927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5425820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Visual Imagery</a:t>
            </a:r>
            <a:endParaRPr lang="en-CA" dirty="0"/>
          </a:p>
        </p:txBody>
      </p:sp>
      <p:sp>
        <p:nvSpPr>
          <p:cNvPr id="3" name="Content Placeholder 2"/>
          <p:cNvSpPr>
            <a:spLocks noGrp="1"/>
          </p:cNvSpPr>
          <p:nvPr>
            <p:ph sz="half" idx="1"/>
          </p:nvPr>
        </p:nvSpPr>
        <p:spPr>
          <a:xfrm>
            <a:off x="457200" y="1600200"/>
            <a:ext cx="4690864" cy="4525963"/>
          </a:xfrm>
        </p:spPr>
        <p:txBody>
          <a:bodyPr>
            <a:normAutofit fontScale="92500" lnSpcReduction="20000"/>
          </a:bodyPr>
          <a:lstStyle/>
          <a:p>
            <a:r>
              <a:rPr lang="en-CA" b="1" dirty="0" smtClean="0"/>
              <a:t>The Dual Coding Theory</a:t>
            </a:r>
          </a:p>
          <a:p>
            <a:endParaRPr lang="en-CA" b="1" dirty="0" smtClean="0"/>
          </a:p>
          <a:p>
            <a:r>
              <a:rPr lang="en-CA" dirty="0" err="1" smtClean="0"/>
              <a:t>Pavio</a:t>
            </a:r>
            <a:r>
              <a:rPr lang="en-CA" dirty="0" smtClean="0"/>
              <a:t> proposes that information is stored in long-term memory in two forms: Verbal and non-verbal.</a:t>
            </a:r>
          </a:p>
          <a:p>
            <a:endParaRPr lang="en-CA" dirty="0" smtClean="0"/>
          </a:p>
          <a:p>
            <a:r>
              <a:rPr lang="en-CA" dirty="0" smtClean="0"/>
              <a:t>Using both codes enhances memory because the odds improve that at least one of the codes will be available to support recall. </a:t>
            </a:r>
          </a:p>
          <a:p>
            <a:endParaRPr lang="en-CA" dirty="0"/>
          </a:p>
        </p:txBody>
      </p:sp>
      <p:pic>
        <p:nvPicPr>
          <p:cNvPr id="717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24127" y="2132856"/>
            <a:ext cx="2727295" cy="28803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9972523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Method of Loci</a:t>
            </a:r>
            <a:endParaRPr lang="en-CA" dirty="0"/>
          </a:p>
        </p:txBody>
      </p:sp>
      <p:sp>
        <p:nvSpPr>
          <p:cNvPr id="3" name="Content Placeholder 2"/>
          <p:cNvSpPr>
            <a:spLocks noGrp="1"/>
          </p:cNvSpPr>
          <p:nvPr>
            <p:ph sz="half" idx="1"/>
          </p:nvPr>
        </p:nvSpPr>
        <p:spPr/>
        <p:txBody>
          <a:bodyPr/>
          <a:lstStyle/>
          <a:p>
            <a:r>
              <a:rPr lang="en-CA" dirty="0" smtClean="0"/>
              <a:t>Memory improvement technique to help visualize items. </a:t>
            </a:r>
          </a:p>
          <a:p>
            <a:r>
              <a:rPr lang="en-CA" dirty="0" smtClean="0"/>
              <a:t>Imagine a physical environment with a sequence of distinct landmarks. For example – Rooms in your house etc.</a:t>
            </a:r>
          </a:p>
          <a:p>
            <a:endParaRPr lang="en-CA" dirty="0"/>
          </a:p>
        </p:txBody>
      </p:sp>
      <p:sp>
        <p:nvSpPr>
          <p:cNvPr id="4" name="Content Placeholder 3"/>
          <p:cNvSpPr>
            <a:spLocks noGrp="1"/>
          </p:cNvSpPr>
          <p:nvPr>
            <p:ph sz="half" idx="2"/>
          </p:nvPr>
        </p:nvSpPr>
        <p:spPr/>
        <p:txBody>
          <a:bodyPr/>
          <a:lstStyle/>
          <a:p>
            <a:r>
              <a:rPr lang="en-CA" dirty="0" smtClean="0"/>
              <a:t>To remember a list of items, you then take a “stroll” through that familiar environment and link an item with the location in your environment. </a:t>
            </a:r>
          </a:p>
          <a:p>
            <a:endParaRPr lang="en-CA" dirty="0"/>
          </a:p>
        </p:txBody>
      </p:sp>
    </p:spTree>
    <p:extLst>
      <p:ext uri="{BB962C8B-B14F-4D97-AF65-F5344CB8AC3E}">
        <p14:creationId xmlns="" xmlns:p14="http://schemas.microsoft.com/office/powerpoint/2010/main" val="23342896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How Prior Knowledge Shapes Encoding</a:t>
            </a:r>
            <a:endParaRPr lang="en-CA" dirty="0"/>
          </a:p>
        </p:txBody>
      </p:sp>
      <p:sp>
        <p:nvSpPr>
          <p:cNvPr id="3" name="Content Placeholder 2"/>
          <p:cNvSpPr>
            <a:spLocks noGrp="1"/>
          </p:cNvSpPr>
          <p:nvPr>
            <p:ph idx="1"/>
          </p:nvPr>
        </p:nvSpPr>
        <p:spPr/>
        <p:txBody>
          <a:bodyPr/>
          <a:lstStyle/>
          <a:p>
            <a:r>
              <a:rPr lang="en-CA" sz="2800" b="1" dirty="0" smtClean="0"/>
              <a:t>Schemas </a:t>
            </a:r>
            <a:r>
              <a:rPr lang="en-CA" sz="2800" dirty="0" smtClean="0"/>
              <a:t>  - A mental framework that organizes our thoughts and knowledge about some aspect of the world.</a:t>
            </a:r>
          </a:p>
          <a:p>
            <a:endParaRPr lang="en-CA" sz="2800" b="1" dirty="0"/>
          </a:p>
          <a:p>
            <a:r>
              <a:rPr lang="en-CA" sz="2800" dirty="0" smtClean="0"/>
              <a:t>A pattern that connects characteristics associated with a particular concept or idea.</a:t>
            </a:r>
          </a:p>
          <a:p>
            <a:endParaRPr lang="en-CA" dirty="0"/>
          </a:p>
        </p:txBody>
      </p:sp>
    </p:spTree>
    <p:extLst>
      <p:ext uri="{BB962C8B-B14F-4D97-AF65-F5344CB8AC3E}">
        <p14:creationId xmlns="" xmlns:p14="http://schemas.microsoft.com/office/powerpoint/2010/main" val="1118427668"/>
      </p:ext>
    </p:extLst>
  </p:cSld>
  <p:clrMapOvr>
    <a:masterClrMapping/>
  </p:clrMapOvr>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How Prior Knowledge Shapes Encoding</a:t>
            </a:r>
            <a:endParaRPr lang="en-CA" dirty="0"/>
          </a:p>
        </p:txBody>
      </p:sp>
      <p:sp>
        <p:nvSpPr>
          <p:cNvPr id="3" name="Content Placeholder 2"/>
          <p:cNvSpPr>
            <a:spLocks noGrp="1"/>
          </p:cNvSpPr>
          <p:nvPr>
            <p:ph idx="1"/>
          </p:nvPr>
        </p:nvSpPr>
        <p:spPr>
          <a:xfrm>
            <a:off x="33657" y="1583829"/>
            <a:ext cx="4752528" cy="4525963"/>
          </a:xfrm>
        </p:spPr>
        <p:txBody>
          <a:bodyPr/>
          <a:lstStyle/>
          <a:p>
            <a:r>
              <a:rPr lang="en-CA" dirty="0" smtClean="0"/>
              <a:t>Schema for EGG</a:t>
            </a:r>
          </a:p>
          <a:p>
            <a:endParaRPr lang="en-CA" dirty="0"/>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699792" y="1673254"/>
            <a:ext cx="6878215" cy="50681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805905684"/>
      </p:ext>
    </p:extLst>
  </p:cSld>
  <p:clrMapOvr>
    <a:masterClrMapping/>
  </p:clrMapOvr>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Read the following passage…</a:t>
            </a:r>
            <a:endParaRPr lang="en-CA" dirty="0"/>
          </a:p>
        </p:txBody>
      </p:sp>
      <p:sp>
        <p:nvSpPr>
          <p:cNvPr id="3" name="Content Placeholder 2"/>
          <p:cNvSpPr>
            <a:spLocks noGrp="1"/>
          </p:cNvSpPr>
          <p:nvPr>
            <p:ph idx="1"/>
          </p:nvPr>
        </p:nvSpPr>
        <p:spPr>
          <a:xfrm>
            <a:off x="251520" y="1600200"/>
            <a:ext cx="8640960" cy="5141168"/>
          </a:xfrm>
        </p:spPr>
        <p:txBody>
          <a:bodyPr>
            <a:normAutofit fontScale="70000" lnSpcReduction="20000"/>
          </a:bodyPr>
          <a:lstStyle/>
          <a:p>
            <a:r>
              <a:rPr lang="en-US" i="1" dirty="0"/>
              <a:t>The procedure is actually quite simple. First you arrange things into different groups. Of course one pile may be sufficient depending on how much there is to do. If you have to go somewhere else due to lack of facilities that is the next step, otherwise you are pretty well set. It is important not to overdo things. That is, it is better to do too few things at one time than too many. In the short run this may not seem important but complications can easily arise. A mistake can be expensive as well. At first the whole procedure will seem complicated. Soon, however, it will become just another facet of life. It is difficult to foresee any end to the necessity for this task in the immediate future, but then one can never tell. After the procedure is completed one arranges the materials into different groups again. Then they can be put into their appropriate places. Eventually they will be used once more and the whole cycle will then have to be repeated. However, that is a part of life.</a:t>
            </a:r>
            <a:endParaRPr lang="en-CA" dirty="0"/>
          </a:p>
          <a:p>
            <a:endParaRPr lang="en-CA" dirty="0"/>
          </a:p>
        </p:txBody>
      </p:sp>
    </p:spTree>
    <p:extLst>
      <p:ext uri="{BB962C8B-B14F-4D97-AF65-F5344CB8AC3E}">
        <p14:creationId xmlns="" xmlns:p14="http://schemas.microsoft.com/office/powerpoint/2010/main" val="2290540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r>
              <a:rPr lang="en-CA"/>
              <a:t>Verbal Coding of Visual Materials</a:t>
            </a:r>
          </a:p>
        </p:txBody>
      </p:sp>
      <p:sp>
        <p:nvSpPr>
          <p:cNvPr id="25603" name="Rectangle 3"/>
          <p:cNvSpPr>
            <a:spLocks noGrp="1" noRot="1" noChangeArrowheads="1"/>
          </p:cNvSpPr>
          <p:nvPr>
            <p:ph idx="1"/>
          </p:nvPr>
        </p:nvSpPr>
        <p:spPr/>
        <p:txBody>
          <a:bodyPr>
            <a:normAutofit/>
          </a:bodyPr>
          <a:lstStyle/>
          <a:p>
            <a:r>
              <a:rPr lang="en-CA" sz="3200" dirty="0"/>
              <a:t>Labels assist us in remembering images long-term. </a:t>
            </a:r>
          </a:p>
          <a:p>
            <a:endParaRPr lang="en-CA" sz="3200" dirty="0"/>
          </a:p>
          <a:p>
            <a:r>
              <a:rPr lang="en-CA" sz="3200" dirty="0"/>
              <a:t>Carmichael, Hogan &amp; Walters (1932). </a:t>
            </a:r>
          </a:p>
          <a:p>
            <a:r>
              <a:rPr lang="en-CA" sz="3200" dirty="0"/>
              <a:t>Presented participants with images then asked them later to reproduce them. </a:t>
            </a:r>
          </a:p>
        </p:txBody>
      </p:sp>
    </p:spTree>
    <p:extLst>
      <p:ext uri="{BB962C8B-B14F-4D97-AF65-F5344CB8AC3E}">
        <p14:creationId xmlns="" xmlns:p14="http://schemas.microsoft.com/office/powerpoint/2010/main" val="3119438846"/>
      </p:ext>
    </p:extLst>
  </p:cSld>
  <p:clrMapOvr>
    <a:masterClrMapping/>
  </p:clrMapOvr>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lstStyle/>
          <a:p>
            <a:r>
              <a:rPr lang="en-CA" sz="4000" dirty="0" smtClean="0"/>
              <a:t>Carmichael, Hogan &amp; Walters (</a:t>
            </a:r>
            <a:r>
              <a:rPr lang="en-CA" sz="4000" dirty="0"/>
              <a:t>1932</a:t>
            </a:r>
            <a:r>
              <a:rPr lang="en-CA" sz="4000" dirty="0" smtClean="0"/>
              <a:t>)</a:t>
            </a:r>
            <a:endParaRPr lang="en-CA" sz="4000" dirty="0"/>
          </a:p>
        </p:txBody>
      </p:sp>
      <p:sp>
        <p:nvSpPr>
          <p:cNvPr id="26627" name="Rectangle 3"/>
          <p:cNvSpPr>
            <a:spLocks noGrp="1" noRot="1" noChangeArrowheads="1"/>
          </p:cNvSpPr>
          <p:nvPr>
            <p:ph idx="1"/>
          </p:nvPr>
        </p:nvSpPr>
        <p:spPr>
          <a:xfrm>
            <a:off x="457200" y="1600200"/>
            <a:ext cx="3538736" cy="4525963"/>
          </a:xfrm>
        </p:spPr>
        <p:txBody>
          <a:bodyPr>
            <a:normAutofit fontScale="85000" lnSpcReduction="20000"/>
          </a:bodyPr>
          <a:lstStyle/>
          <a:p>
            <a:r>
              <a:rPr lang="en-CA" dirty="0" smtClean="0"/>
              <a:t>The researchers presented participants with a set of images. </a:t>
            </a:r>
          </a:p>
          <a:p>
            <a:r>
              <a:rPr lang="en-CA" dirty="0" smtClean="0"/>
              <a:t>The images were labelled with one of two different set of words. </a:t>
            </a:r>
          </a:p>
          <a:p>
            <a:r>
              <a:rPr lang="en-CA" dirty="0" smtClean="0"/>
              <a:t>The participants were later asked to recreate the images for each label.</a:t>
            </a:r>
          </a:p>
          <a:p>
            <a:endParaRPr lang="en-CA" dirty="0"/>
          </a:p>
          <a:p>
            <a:endParaRPr lang="en-CA" dirty="0"/>
          </a:p>
          <a:p>
            <a:endParaRPr lang="en-CA" dirty="0"/>
          </a:p>
        </p:txBody>
      </p:sp>
      <p:pic>
        <p:nvPicPr>
          <p:cNvPr id="5122"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283968" y="1717869"/>
            <a:ext cx="4065241" cy="43754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7970862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Encoding and Expertise</a:t>
            </a:r>
            <a:endParaRPr lang="en-CA" dirty="0"/>
          </a:p>
        </p:txBody>
      </p:sp>
      <p:sp>
        <p:nvSpPr>
          <p:cNvPr id="3" name="Content Placeholder 2"/>
          <p:cNvSpPr>
            <a:spLocks noGrp="1"/>
          </p:cNvSpPr>
          <p:nvPr>
            <p:ph sz="half" idx="1"/>
          </p:nvPr>
        </p:nvSpPr>
        <p:spPr/>
        <p:txBody>
          <a:bodyPr/>
          <a:lstStyle/>
          <a:p>
            <a:r>
              <a:rPr lang="en-CA" dirty="0" smtClean="0"/>
              <a:t>Chase &amp; Simon (1973)</a:t>
            </a:r>
          </a:p>
          <a:p>
            <a:r>
              <a:rPr lang="en-CA" dirty="0" smtClean="0"/>
              <a:t>Tested the memory of chess players. </a:t>
            </a:r>
          </a:p>
          <a:p>
            <a:r>
              <a:rPr lang="en-CA" dirty="0" smtClean="0"/>
              <a:t>Novice </a:t>
            </a:r>
          </a:p>
          <a:p>
            <a:r>
              <a:rPr lang="en-CA" dirty="0" smtClean="0"/>
              <a:t>Intermediate</a:t>
            </a:r>
          </a:p>
          <a:p>
            <a:r>
              <a:rPr lang="en-CA" dirty="0" smtClean="0"/>
              <a:t>Expert</a:t>
            </a:r>
          </a:p>
          <a:p>
            <a:r>
              <a:rPr lang="en-CA" dirty="0" smtClean="0"/>
              <a:t>25 chess pieces on a board for 5 seconds</a:t>
            </a:r>
            <a:endParaRPr lang="en-CA" dirty="0"/>
          </a:p>
        </p:txBody>
      </p:sp>
      <p:pic>
        <p:nvPicPr>
          <p:cNvPr id="614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844461" y="2060848"/>
            <a:ext cx="3860223" cy="28803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6719642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CA"/>
          </a:p>
        </p:txBody>
      </p:sp>
      <p:sp>
        <p:nvSpPr>
          <p:cNvPr id="6" name="Content Placeholder 5"/>
          <p:cNvSpPr>
            <a:spLocks noGrp="1"/>
          </p:cNvSpPr>
          <p:nvPr>
            <p:ph idx="1"/>
          </p:nvPr>
        </p:nvSpPr>
        <p:spPr/>
        <p:txBody>
          <a:bodyPr>
            <a:normAutofit fontScale="92500" lnSpcReduction="10000"/>
          </a:bodyPr>
          <a:lstStyle/>
          <a:p>
            <a:r>
              <a:rPr lang="en-CA" dirty="0" smtClean="0"/>
              <a:t>What do you think they found?</a:t>
            </a:r>
          </a:p>
          <a:p>
            <a:pPr lvl="1"/>
            <a:r>
              <a:rPr lang="en-CA" dirty="0" smtClean="0"/>
              <a:t>Novices- 4</a:t>
            </a:r>
          </a:p>
          <a:p>
            <a:pPr lvl="1"/>
            <a:r>
              <a:rPr lang="en-CA" dirty="0" smtClean="0"/>
              <a:t>Intermediate- 8</a:t>
            </a:r>
          </a:p>
          <a:p>
            <a:pPr lvl="1"/>
            <a:r>
              <a:rPr lang="en-CA" dirty="0" smtClean="0"/>
              <a:t>Experts-16</a:t>
            </a:r>
          </a:p>
          <a:p>
            <a:r>
              <a:rPr lang="en-CA" dirty="0" smtClean="0"/>
              <a:t>However when pieces on the board were placed randomly the performance of all three groups worsened and became the same</a:t>
            </a:r>
          </a:p>
          <a:p>
            <a:pPr lvl="1"/>
            <a:r>
              <a:rPr lang="en-CA" dirty="0" smtClean="0"/>
              <a:t>2 or 3 pieces</a:t>
            </a:r>
          </a:p>
          <a:p>
            <a:pPr lvl="1"/>
            <a:r>
              <a:rPr lang="en-CA" dirty="0" smtClean="0"/>
              <a:t>No longer able to chunk meaningful relationships between the pieces</a:t>
            </a:r>
          </a:p>
        </p:txBody>
      </p:sp>
    </p:spTree>
  </p:cSld>
  <p:clrMapOvr>
    <a:masterClrMapping/>
  </p:clrMapOvr>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Mnemonic Devices</a:t>
            </a:r>
            <a:endParaRPr lang="en-CA" dirty="0"/>
          </a:p>
        </p:txBody>
      </p:sp>
      <p:sp>
        <p:nvSpPr>
          <p:cNvPr id="3" name="Content Placeholder 2"/>
          <p:cNvSpPr>
            <a:spLocks noGrp="1"/>
          </p:cNvSpPr>
          <p:nvPr>
            <p:ph sz="half" idx="1"/>
          </p:nvPr>
        </p:nvSpPr>
        <p:spPr>
          <a:xfrm>
            <a:off x="457200" y="1600200"/>
            <a:ext cx="3394720" cy="4525963"/>
          </a:xfrm>
        </p:spPr>
        <p:txBody>
          <a:bodyPr>
            <a:normAutofit/>
          </a:bodyPr>
          <a:lstStyle/>
          <a:p>
            <a:r>
              <a:rPr lang="en-CA" sz="2800" dirty="0" smtClean="0"/>
              <a:t>Any type of memory aid. </a:t>
            </a:r>
          </a:p>
          <a:p>
            <a:r>
              <a:rPr lang="en-CA" sz="2800" dirty="0" smtClean="0"/>
              <a:t>Any strategy used to help in your ability to remember information. </a:t>
            </a:r>
          </a:p>
          <a:p>
            <a:endParaRPr lang="en-CA" sz="2800" dirty="0"/>
          </a:p>
        </p:txBody>
      </p:sp>
      <p:sp>
        <p:nvSpPr>
          <p:cNvPr id="4" name="Content Placeholder 3"/>
          <p:cNvSpPr>
            <a:spLocks noGrp="1"/>
          </p:cNvSpPr>
          <p:nvPr>
            <p:ph sz="half" idx="2"/>
          </p:nvPr>
        </p:nvSpPr>
        <p:spPr/>
        <p:txBody>
          <a:bodyPr/>
          <a:lstStyle/>
          <a:p>
            <a:r>
              <a:rPr lang="en-CA" dirty="0" smtClean="0"/>
              <a:t>Examples:</a:t>
            </a:r>
          </a:p>
          <a:p>
            <a:r>
              <a:rPr lang="en-CA" dirty="0" smtClean="0"/>
              <a:t>Chunking</a:t>
            </a:r>
          </a:p>
          <a:p>
            <a:r>
              <a:rPr lang="en-CA" dirty="0" smtClean="0"/>
              <a:t>Method of Loci</a:t>
            </a:r>
          </a:p>
          <a:p>
            <a:r>
              <a:rPr lang="en-CA" dirty="0" smtClean="0"/>
              <a:t>Acronyms</a:t>
            </a:r>
          </a:p>
          <a:p>
            <a:r>
              <a:rPr lang="en-CA" dirty="0" smtClean="0"/>
              <a:t>Acrostics</a:t>
            </a:r>
          </a:p>
          <a:p>
            <a:endParaRPr lang="en-CA" dirty="0" smtClean="0"/>
          </a:p>
          <a:p>
            <a:endParaRPr lang="en-CA" dirty="0"/>
          </a:p>
        </p:txBody>
      </p:sp>
    </p:spTree>
    <p:extLst>
      <p:ext uri="{BB962C8B-B14F-4D97-AF65-F5344CB8AC3E}">
        <p14:creationId xmlns="" xmlns:p14="http://schemas.microsoft.com/office/powerpoint/2010/main" val="4295186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Fig08-11"/>
          <p:cNvPicPr>
            <a:picLocks noChangeAspect="1" noChangeArrowheads="1"/>
          </p:cNvPicPr>
          <p:nvPr/>
        </p:nvPicPr>
        <p:blipFill>
          <a:blip r:embed="rId3" cstate="print"/>
          <a:srcRect l="10997" t="11601" r="10997" b="41763"/>
          <a:stretch>
            <a:fillRect/>
          </a:stretch>
        </p:blipFill>
        <p:spPr bwMode="auto">
          <a:xfrm>
            <a:off x="352425" y="990600"/>
            <a:ext cx="8410575" cy="4765675"/>
          </a:xfrm>
          <a:prstGeom prst="rect">
            <a:avLst/>
          </a:prstGeom>
          <a:noFill/>
          <a:ln w="9525">
            <a:noFill/>
            <a:miter lim="800000"/>
            <a:headEnd/>
            <a:tailEnd/>
          </a:ln>
        </p:spPr>
      </p:pic>
      <p:sp>
        <p:nvSpPr>
          <p:cNvPr id="51203" name="Slide Number Placeholder 2"/>
          <p:cNvSpPr>
            <a:spLocks noGrp="1"/>
          </p:cNvSpPr>
          <p:nvPr>
            <p:ph type="sldNum" sz="quarter" idx="12"/>
          </p:nvPr>
        </p:nvSpPr>
        <p:spPr>
          <a:noFill/>
        </p:spPr>
        <p:txBody>
          <a:bodyPr/>
          <a:lstStyle/>
          <a:p>
            <a:fld id="{D6A575E8-47BA-9249-B310-470943DCFE3F}" type="slidenum">
              <a:rPr lang="en-US"/>
              <a:pPr/>
              <a:t>209</a:t>
            </a:fld>
            <a:endParaRPr lang="en-US"/>
          </a:p>
        </p:txBody>
      </p:sp>
    </p:spTree>
    <p:extLst>
      <p:ext uri="{BB962C8B-B14F-4D97-AF65-F5344CB8AC3E}">
        <p14:creationId xmlns="" xmlns:p14="http://schemas.microsoft.com/office/powerpoint/2010/main" val="313642849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Mnemonic Devices</a:t>
            </a:r>
            <a:endParaRPr lang="en-CA" dirty="0"/>
          </a:p>
        </p:txBody>
      </p:sp>
      <p:sp>
        <p:nvSpPr>
          <p:cNvPr id="3" name="Content Placeholder 2"/>
          <p:cNvSpPr>
            <a:spLocks noGrp="1"/>
          </p:cNvSpPr>
          <p:nvPr>
            <p:ph sz="half" idx="1"/>
          </p:nvPr>
        </p:nvSpPr>
        <p:spPr>
          <a:xfrm>
            <a:off x="457200" y="1600200"/>
            <a:ext cx="3394720" cy="4525963"/>
          </a:xfrm>
        </p:spPr>
        <p:txBody>
          <a:bodyPr>
            <a:normAutofit/>
          </a:bodyPr>
          <a:lstStyle/>
          <a:p>
            <a:r>
              <a:rPr lang="en-CA" sz="2800" dirty="0" smtClean="0"/>
              <a:t>Any type of memory aid. </a:t>
            </a:r>
          </a:p>
          <a:p>
            <a:r>
              <a:rPr lang="en-CA" sz="2800" dirty="0" smtClean="0"/>
              <a:t>Any strategy used to help in your ability to remember information. </a:t>
            </a:r>
          </a:p>
          <a:p>
            <a:endParaRPr lang="en-CA" sz="2800" dirty="0"/>
          </a:p>
        </p:txBody>
      </p:sp>
      <p:sp>
        <p:nvSpPr>
          <p:cNvPr id="4" name="Content Placeholder 3"/>
          <p:cNvSpPr>
            <a:spLocks noGrp="1"/>
          </p:cNvSpPr>
          <p:nvPr>
            <p:ph sz="half" idx="2"/>
          </p:nvPr>
        </p:nvSpPr>
        <p:spPr/>
        <p:txBody>
          <a:bodyPr/>
          <a:lstStyle/>
          <a:p>
            <a:r>
              <a:rPr lang="en-CA" dirty="0" smtClean="0"/>
              <a:t>Examples:</a:t>
            </a:r>
          </a:p>
          <a:p>
            <a:r>
              <a:rPr lang="en-CA" dirty="0" smtClean="0"/>
              <a:t>Chunking</a:t>
            </a:r>
          </a:p>
          <a:p>
            <a:r>
              <a:rPr lang="en-CA" dirty="0" smtClean="0"/>
              <a:t>Method of Loci</a:t>
            </a:r>
          </a:p>
          <a:p>
            <a:r>
              <a:rPr lang="en-CA" dirty="0" smtClean="0"/>
              <a:t>Acronyms</a:t>
            </a:r>
          </a:p>
          <a:p>
            <a:r>
              <a:rPr lang="en-CA" dirty="0" smtClean="0"/>
              <a:t>Acrostics</a:t>
            </a:r>
          </a:p>
          <a:p>
            <a:endParaRPr lang="en-CA" dirty="0" smtClean="0"/>
          </a:p>
          <a:p>
            <a:endParaRPr lang="en-CA" dirty="0"/>
          </a:p>
        </p:txBody>
      </p:sp>
    </p:spTree>
    <p:extLst>
      <p:ext uri="{BB962C8B-B14F-4D97-AF65-F5344CB8AC3E}">
        <p14:creationId xmlns="" xmlns:p14="http://schemas.microsoft.com/office/powerpoint/2010/main" val="34321871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Visual Imagery</a:t>
            </a:r>
            <a:endParaRPr lang="en-CA" dirty="0"/>
          </a:p>
        </p:txBody>
      </p:sp>
      <p:sp>
        <p:nvSpPr>
          <p:cNvPr id="3" name="Content Placeholder 2"/>
          <p:cNvSpPr>
            <a:spLocks noGrp="1"/>
          </p:cNvSpPr>
          <p:nvPr>
            <p:ph sz="half" idx="1"/>
          </p:nvPr>
        </p:nvSpPr>
        <p:spPr>
          <a:xfrm>
            <a:off x="467544" y="1772816"/>
            <a:ext cx="4690864" cy="4525963"/>
          </a:xfrm>
        </p:spPr>
        <p:txBody>
          <a:bodyPr>
            <a:normAutofit fontScale="92500" lnSpcReduction="20000"/>
          </a:bodyPr>
          <a:lstStyle/>
          <a:p>
            <a:r>
              <a:rPr lang="en-CA" b="1" dirty="0" smtClean="0"/>
              <a:t>The Dual Coding Theory</a:t>
            </a:r>
          </a:p>
          <a:p>
            <a:endParaRPr lang="en-CA" b="1" dirty="0" smtClean="0"/>
          </a:p>
          <a:p>
            <a:r>
              <a:rPr lang="en-CA" dirty="0" err="1" smtClean="0"/>
              <a:t>Pavio</a:t>
            </a:r>
            <a:r>
              <a:rPr lang="en-CA" dirty="0" smtClean="0"/>
              <a:t> proposes that information is stored in long-term memory in two forms: Verbal and non-verbal.</a:t>
            </a:r>
          </a:p>
          <a:p>
            <a:endParaRPr lang="en-CA" dirty="0" smtClean="0"/>
          </a:p>
          <a:p>
            <a:r>
              <a:rPr lang="en-CA" dirty="0" smtClean="0"/>
              <a:t>Using both codes enhances memory because the odds improve that at least one of the codes will be available to support recall. </a:t>
            </a:r>
          </a:p>
          <a:p>
            <a:endParaRPr lang="en-CA" dirty="0"/>
          </a:p>
        </p:txBody>
      </p:sp>
      <p:pic>
        <p:nvPicPr>
          <p:cNvPr id="717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24127" y="2132856"/>
            <a:ext cx="2727295" cy="28803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8272604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Memorization</a:t>
            </a:r>
            <a:endParaRPr lang="en-CA" dirty="0"/>
          </a:p>
        </p:txBody>
      </p:sp>
      <p:sp>
        <p:nvSpPr>
          <p:cNvPr id="2" name="Content Placeholder 1"/>
          <p:cNvSpPr>
            <a:spLocks noGrp="1"/>
          </p:cNvSpPr>
          <p:nvPr>
            <p:ph idx="1"/>
          </p:nvPr>
        </p:nvSpPr>
        <p:spPr>
          <a:xfrm>
            <a:off x="381000" y="1719071"/>
            <a:ext cx="4258570" cy="4407408"/>
          </a:xfrm>
        </p:spPr>
        <p:txBody>
          <a:bodyPr>
            <a:noAutofit/>
          </a:bodyPr>
          <a:lstStyle/>
          <a:p>
            <a:r>
              <a:rPr lang="en-CA" sz="2800" dirty="0" smtClean="0"/>
              <a:t>But it is more than creating multiple pathways.</a:t>
            </a:r>
          </a:p>
          <a:p>
            <a:r>
              <a:rPr lang="en-CA" sz="2800" dirty="0" smtClean="0"/>
              <a:t>It is also impacted by how deeply we process the items when encoding the information.</a:t>
            </a:r>
          </a:p>
          <a:p>
            <a:r>
              <a:rPr lang="en-CA" sz="2800" dirty="0" smtClean="0"/>
              <a:t>Level of processing is also key</a:t>
            </a:r>
            <a:endParaRPr lang="en-CA" sz="2800" dirty="0"/>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639569" y="2132856"/>
            <a:ext cx="4324919" cy="30963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1635282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4"/>
          <p:cNvSpPr>
            <a:spLocks noGrp="1" noChangeArrowheads="1"/>
          </p:cNvSpPr>
          <p:nvPr>
            <p:ph type="ctrTitle"/>
          </p:nvPr>
        </p:nvSpPr>
        <p:spPr/>
        <p:txBody>
          <a:bodyPr/>
          <a:lstStyle/>
          <a:p>
            <a:pPr eaLnBrk="1" hangingPunct="1"/>
            <a:r>
              <a:rPr lang="en-US"/>
              <a:t>Encoding</a:t>
            </a:r>
          </a:p>
        </p:txBody>
      </p:sp>
      <p:sp>
        <p:nvSpPr>
          <p:cNvPr id="35843" name="Slide Number Placeholder 2"/>
          <p:cNvSpPr>
            <a:spLocks noGrp="1"/>
          </p:cNvSpPr>
          <p:nvPr>
            <p:ph type="sldNum" sz="quarter" idx="12"/>
          </p:nvPr>
        </p:nvSpPr>
        <p:spPr>
          <a:noFill/>
        </p:spPr>
        <p:txBody>
          <a:bodyPr/>
          <a:lstStyle/>
          <a:p>
            <a:fld id="{203DC3F8-EAE9-F34B-89BD-C5769B2555E3}" type="slidenum">
              <a:rPr lang="en-US"/>
              <a:pPr/>
              <a:t>213</a:t>
            </a:fld>
            <a:endParaRPr lang="en-US"/>
          </a:p>
        </p:txBody>
      </p:sp>
    </p:spTree>
    <p:extLst>
      <p:ext uri="{BB962C8B-B14F-4D97-AF65-F5344CB8AC3E}">
        <p14:creationId xmlns="" xmlns:p14="http://schemas.microsoft.com/office/powerpoint/2010/main" val="9790277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p:txBody>
          <a:bodyPr>
            <a:normAutofit fontScale="90000"/>
          </a:bodyPr>
          <a:lstStyle/>
          <a:p>
            <a:pPr eaLnBrk="1" hangingPunct="1"/>
            <a:r>
              <a:rPr lang="en-US"/>
              <a:t>Encoding: Levels of Processing</a:t>
            </a:r>
          </a:p>
        </p:txBody>
      </p:sp>
      <p:pic>
        <p:nvPicPr>
          <p:cNvPr id="37892" name="Picture 12" descr="Fig08-07"/>
          <p:cNvPicPr>
            <a:picLocks noGrp="1" noChangeAspect="1" noChangeArrowheads="1"/>
          </p:cNvPicPr>
          <p:nvPr>
            <p:ph sz="half" idx="1"/>
          </p:nvPr>
        </p:nvPicPr>
        <p:blipFill>
          <a:blip r:embed="rId3" cstate="print"/>
          <a:srcRect l="15756" t="8757" r="15756" b="35027"/>
          <a:stretch>
            <a:fillRect/>
          </a:stretch>
        </p:blipFill>
        <p:spPr>
          <a:xfrm>
            <a:off x="323528" y="1628800"/>
            <a:ext cx="3821113" cy="4998666"/>
          </a:xfrm>
        </p:spPr>
      </p:pic>
      <p:sp>
        <p:nvSpPr>
          <p:cNvPr id="37891" name="Rectangle 8"/>
          <p:cNvSpPr>
            <a:spLocks noGrp="1" noChangeArrowheads="1"/>
          </p:cNvSpPr>
          <p:nvPr>
            <p:ph type="body" sz="half" idx="2"/>
          </p:nvPr>
        </p:nvSpPr>
        <p:spPr>
          <a:xfrm>
            <a:off x="4644008" y="1655730"/>
            <a:ext cx="4305300" cy="5181600"/>
          </a:xfrm>
        </p:spPr>
        <p:txBody>
          <a:bodyPr/>
          <a:lstStyle/>
          <a:p>
            <a:pPr eaLnBrk="1" hangingPunct="1"/>
            <a:r>
              <a:rPr lang="en-US" sz="2400" dirty="0"/>
              <a:t>Depth of processing increases recall</a:t>
            </a:r>
          </a:p>
          <a:p>
            <a:pPr eaLnBrk="1" hangingPunct="1"/>
            <a:r>
              <a:rPr lang="en-US" sz="2400" dirty="0"/>
              <a:t>POTATO - is word in </a:t>
            </a:r>
            <a:r>
              <a:rPr lang="en-US" sz="2400" dirty="0" smtClean="0"/>
              <a:t>capitals? </a:t>
            </a:r>
            <a:r>
              <a:rPr lang="en-US" sz="2400" dirty="0"/>
              <a:t>(structural)</a:t>
            </a:r>
          </a:p>
          <a:p>
            <a:pPr eaLnBrk="1" hangingPunct="1"/>
            <a:r>
              <a:rPr lang="en-US" sz="2400" dirty="0"/>
              <a:t>Horse - does it rhyme with course? (phonological)</a:t>
            </a:r>
          </a:p>
          <a:p>
            <a:pPr eaLnBrk="1" hangingPunct="1"/>
            <a:r>
              <a:rPr lang="en-US" sz="2400" dirty="0"/>
              <a:t>TABLE - does it fit in sentence ‘The man peeled the </a:t>
            </a:r>
            <a:r>
              <a:rPr lang="en-US" sz="2400" dirty="0" smtClean="0"/>
              <a:t>__’? </a:t>
            </a:r>
            <a:r>
              <a:rPr lang="en-US" sz="2400" dirty="0"/>
              <a:t>(semantic)</a:t>
            </a:r>
          </a:p>
          <a:p>
            <a:pPr eaLnBrk="1" hangingPunct="1"/>
            <a:endParaRPr lang="en-US" sz="2400" dirty="0"/>
          </a:p>
        </p:txBody>
      </p:sp>
      <p:sp>
        <p:nvSpPr>
          <p:cNvPr id="37893" name="Slide Number Placeholder 4"/>
          <p:cNvSpPr>
            <a:spLocks noGrp="1"/>
          </p:cNvSpPr>
          <p:nvPr>
            <p:ph type="sldNum" sz="quarter" idx="12"/>
          </p:nvPr>
        </p:nvSpPr>
        <p:spPr>
          <a:noFill/>
        </p:spPr>
        <p:txBody>
          <a:bodyPr/>
          <a:lstStyle/>
          <a:p>
            <a:fld id="{41960D2B-A9FE-3B49-A3E3-A345D262C6E5}" type="slidenum">
              <a:rPr lang="en-US"/>
              <a:pPr/>
              <a:t>214</a:t>
            </a:fld>
            <a:endParaRPr lang="en-US"/>
          </a:p>
        </p:txBody>
      </p:sp>
    </p:spTree>
    <p:extLst>
      <p:ext uri="{BB962C8B-B14F-4D97-AF65-F5344CB8AC3E}">
        <p14:creationId xmlns="" xmlns:p14="http://schemas.microsoft.com/office/powerpoint/2010/main" val="2363316066"/>
      </p:ext>
    </p:extLst>
  </p:cSld>
  <p:clrMapOvr>
    <a:masterClrMapping/>
  </p:clrMapOvr>
  <p:transition>
    <p:fade/>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p:nvPr>
        </p:nvSpPr>
        <p:spPr/>
        <p:txBody>
          <a:bodyPr/>
          <a:lstStyle/>
          <a:p>
            <a:pPr eaLnBrk="1" hangingPunct="1"/>
            <a:r>
              <a:rPr lang="en-US"/>
              <a:t>Encoding: Exposure &amp; Rehearsal</a:t>
            </a:r>
          </a:p>
        </p:txBody>
      </p:sp>
      <p:sp>
        <p:nvSpPr>
          <p:cNvPr id="38915" name="Rectangle 5"/>
          <p:cNvSpPr>
            <a:spLocks noGrp="1" noChangeArrowheads="1"/>
          </p:cNvSpPr>
          <p:nvPr>
            <p:ph idx="1"/>
          </p:nvPr>
        </p:nvSpPr>
        <p:spPr/>
        <p:txBody>
          <a:bodyPr>
            <a:normAutofit/>
          </a:bodyPr>
          <a:lstStyle/>
          <a:p>
            <a:pPr eaLnBrk="1" hangingPunct="1"/>
            <a:r>
              <a:rPr lang="en-US" sz="2400" dirty="0"/>
              <a:t>Maintenance rehearsal</a:t>
            </a:r>
          </a:p>
          <a:p>
            <a:pPr lvl="1" eaLnBrk="1" hangingPunct="1"/>
            <a:r>
              <a:rPr lang="en-US" sz="2400" dirty="0"/>
              <a:t>Rote repetition of information</a:t>
            </a:r>
          </a:p>
          <a:p>
            <a:pPr lvl="1" eaLnBrk="1" hangingPunct="1"/>
            <a:r>
              <a:rPr lang="en-US" sz="2400" dirty="0"/>
              <a:t>Not an optimal method</a:t>
            </a:r>
          </a:p>
          <a:p>
            <a:pPr eaLnBrk="1" hangingPunct="1"/>
            <a:r>
              <a:rPr lang="en-US" sz="2400" dirty="0"/>
              <a:t>Elaborative rehearsal</a:t>
            </a:r>
          </a:p>
          <a:p>
            <a:pPr lvl="1" eaLnBrk="1" hangingPunct="1"/>
            <a:r>
              <a:rPr lang="en-US" sz="2400" dirty="0"/>
              <a:t>Focuses on information’s meaning</a:t>
            </a:r>
          </a:p>
          <a:p>
            <a:pPr lvl="1" eaLnBrk="1" hangingPunct="1"/>
            <a:r>
              <a:rPr lang="en-US" sz="2400" dirty="0"/>
              <a:t>Organizing </a:t>
            </a:r>
          </a:p>
          <a:p>
            <a:pPr lvl="1" eaLnBrk="1" hangingPunct="1"/>
            <a:r>
              <a:rPr lang="en-US" sz="2400" dirty="0"/>
              <a:t>Understanding</a:t>
            </a:r>
          </a:p>
          <a:p>
            <a:pPr lvl="1" eaLnBrk="1" hangingPunct="1"/>
            <a:r>
              <a:rPr lang="en-US" sz="2400" dirty="0"/>
              <a:t>Applying to one’s life</a:t>
            </a:r>
          </a:p>
          <a:p>
            <a:pPr lvl="1" eaLnBrk="1" hangingPunct="1"/>
            <a:r>
              <a:rPr lang="en-US" sz="2400" dirty="0"/>
              <a:t>Relating to already learned concepts</a:t>
            </a:r>
          </a:p>
          <a:p>
            <a:pPr lvl="1" eaLnBrk="1" hangingPunct="1"/>
            <a:r>
              <a:rPr lang="en-US" sz="2400" dirty="0"/>
              <a:t>Using imagery</a:t>
            </a:r>
          </a:p>
        </p:txBody>
      </p:sp>
      <p:sp>
        <p:nvSpPr>
          <p:cNvPr id="38916" name="Slide Number Placeholder 3"/>
          <p:cNvSpPr>
            <a:spLocks noGrp="1"/>
          </p:cNvSpPr>
          <p:nvPr>
            <p:ph type="sldNum" sz="quarter" idx="12"/>
          </p:nvPr>
        </p:nvSpPr>
        <p:spPr>
          <a:noFill/>
        </p:spPr>
        <p:txBody>
          <a:bodyPr/>
          <a:lstStyle/>
          <a:p>
            <a:fld id="{38AECDF0-763E-844F-9279-CDCB1B1D42D5}" type="slidenum">
              <a:rPr lang="en-US"/>
              <a:pPr/>
              <a:t>215</a:t>
            </a:fld>
            <a:endParaRPr lang="en-US"/>
          </a:p>
        </p:txBody>
      </p:sp>
    </p:spTree>
    <p:extLst>
      <p:ext uri="{BB962C8B-B14F-4D97-AF65-F5344CB8AC3E}">
        <p14:creationId xmlns="" xmlns:p14="http://schemas.microsoft.com/office/powerpoint/2010/main" val="605592732"/>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9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891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891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891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915">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8915">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891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p:txBody>
          <a:bodyPr/>
          <a:lstStyle/>
          <a:p>
            <a:pPr eaLnBrk="1" hangingPunct="1"/>
            <a:r>
              <a:rPr lang="en-US"/>
              <a:t>Encoding </a:t>
            </a:r>
          </a:p>
        </p:txBody>
      </p:sp>
      <p:sp>
        <p:nvSpPr>
          <p:cNvPr id="36867" name="Rectangle 5"/>
          <p:cNvSpPr>
            <a:spLocks noGrp="1" noChangeArrowheads="1"/>
          </p:cNvSpPr>
          <p:nvPr>
            <p:ph idx="1"/>
          </p:nvPr>
        </p:nvSpPr>
        <p:spPr>
          <a:xfrm>
            <a:off x="395536" y="1772816"/>
            <a:ext cx="8407893" cy="4608512"/>
          </a:xfrm>
        </p:spPr>
        <p:txBody>
          <a:bodyPr>
            <a:noAutofit/>
          </a:bodyPr>
          <a:lstStyle/>
          <a:p>
            <a:pPr eaLnBrk="1" hangingPunct="1">
              <a:lnSpc>
                <a:spcPct val="80000"/>
              </a:lnSpc>
            </a:pPr>
            <a:r>
              <a:rPr lang="en-US" sz="2800" dirty="0"/>
              <a:t>More effective encoding into LTM =  greater likelihood of retrieval</a:t>
            </a:r>
          </a:p>
          <a:p>
            <a:pPr eaLnBrk="1" hangingPunct="1">
              <a:lnSpc>
                <a:spcPct val="80000"/>
              </a:lnSpc>
            </a:pPr>
            <a:endParaRPr lang="en-US" sz="2800" dirty="0"/>
          </a:p>
          <a:p>
            <a:pPr eaLnBrk="1" hangingPunct="1">
              <a:lnSpc>
                <a:spcPct val="80000"/>
              </a:lnSpc>
            </a:pPr>
            <a:r>
              <a:rPr lang="en-US" sz="2800" dirty="0"/>
              <a:t>Effortful Processing</a:t>
            </a:r>
          </a:p>
          <a:p>
            <a:pPr lvl="1" eaLnBrk="1" hangingPunct="1">
              <a:lnSpc>
                <a:spcPct val="80000"/>
              </a:lnSpc>
            </a:pPr>
            <a:r>
              <a:rPr lang="en-US" sz="2800" dirty="0"/>
              <a:t>Intentional and conscious</a:t>
            </a:r>
          </a:p>
          <a:p>
            <a:pPr lvl="1" eaLnBrk="1" hangingPunct="1">
              <a:lnSpc>
                <a:spcPct val="80000"/>
              </a:lnSpc>
            </a:pPr>
            <a:r>
              <a:rPr lang="en-US" sz="2800" dirty="0"/>
              <a:t>Studying for this course!</a:t>
            </a:r>
          </a:p>
          <a:p>
            <a:pPr lvl="1" eaLnBrk="1" hangingPunct="1">
              <a:lnSpc>
                <a:spcPct val="80000"/>
              </a:lnSpc>
            </a:pPr>
            <a:endParaRPr lang="en-US" sz="2800" dirty="0"/>
          </a:p>
          <a:p>
            <a:pPr eaLnBrk="1" hangingPunct="1">
              <a:lnSpc>
                <a:spcPct val="80000"/>
              </a:lnSpc>
            </a:pPr>
            <a:r>
              <a:rPr lang="en-US" sz="2800" dirty="0"/>
              <a:t>Automatic Processing</a:t>
            </a:r>
          </a:p>
          <a:p>
            <a:pPr lvl="1" eaLnBrk="1" hangingPunct="1">
              <a:lnSpc>
                <a:spcPct val="80000"/>
              </a:lnSpc>
            </a:pPr>
            <a:r>
              <a:rPr lang="en-US" sz="2800" dirty="0"/>
              <a:t>Unintentional and requiring minimal attention</a:t>
            </a:r>
          </a:p>
          <a:p>
            <a:pPr lvl="1" eaLnBrk="1" hangingPunct="1">
              <a:lnSpc>
                <a:spcPct val="80000"/>
              </a:lnSpc>
            </a:pPr>
            <a:r>
              <a:rPr lang="en-US" sz="2800" dirty="0"/>
              <a:t>Recalling what you did yesterday (no need to have written it down to recall it)</a:t>
            </a:r>
          </a:p>
        </p:txBody>
      </p:sp>
      <p:sp>
        <p:nvSpPr>
          <p:cNvPr id="36868" name="Slide Number Placeholder 3"/>
          <p:cNvSpPr>
            <a:spLocks noGrp="1"/>
          </p:cNvSpPr>
          <p:nvPr>
            <p:ph type="sldNum" sz="quarter" idx="12"/>
          </p:nvPr>
        </p:nvSpPr>
        <p:spPr>
          <a:noFill/>
        </p:spPr>
        <p:txBody>
          <a:bodyPr/>
          <a:lstStyle/>
          <a:p>
            <a:fld id="{337668ED-B700-AA46-928F-FB168B988C86}" type="slidenum">
              <a:rPr lang="en-US"/>
              <a:pPr/>
              <a:t>216</a:t>
            </a:fld>
            <a:endParaRPr lang="en-US"/>
          </a:p>
        </p:txBody>
      </p:sp>
    </p:spTree>
    <p:extLst>
      <p:ext uri="{BB962C8B-B14F-4D97-AF65-F5344CB8AC3E}">
        <p14:creationId xmlns="" xmlns:p14="http://schemas.microsoft.com/office/powerpoint/2010/main" val="154454233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86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8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a:t>Encoding</a:t>
            </a:r>
          </a:p>
        </p:txBody>
      </p:sp>
      <p:sp>
        <p:nvSpPr>
          <p:cNvPr id="39939" name="Rectangle 3"/>
          <p:cNvSpPr>
            <a:spLocks noGrp="1" noChangeArrowheads="1"/>
          </p:cNvSpPr>
          <p:nvPr>
            <p:ph idx="1"/>
          </p:nvPr>
        </p:nvSpPr>
        <p:spPr/>
        <p:txBody>
          <a:bodyPr>
            <a:normAutofit/>
          </a:bodyPr>
          <a:lstStyle/>
          <a:p>
            <a:pPr eaLnBrk="1" hangingPunct="1"/>
            <a:r>
              <a:rPr lang="en-US" sz="2400" dirty="0"/>
              <a:t>Organizing information</a:t>
            </a:r>
          </a:p>
          <a:p>
            <a:pPr lvl="1" eaLnBrk="1" hangingPunct="1"/>
            <a:r>
              <a:rPr lang="en-US" sz="2400" dirty="0"/>
              <a:t>Organizing information in </a:t>
            </a:r>
            <a:r>
              <a:rPr lang="en-US" sz="2400" dirty="0" smtClean="0"/>
              <a:t>a way </a:t>
            </a:r>
            <a:r>
              <a:rPr lang="en-US" sz="2400" dirty="0"/>
              <a:t>that is meaningful can enhance memory</a:t>
            </a:r>
          </a:p>
          <a:p>
            <a:pPr lvl="1" eaLnBrk="1" hangingPunct="1"/>
            <a:r>
              <a:rPr lang="en-US" sz="2400" dirty="0"/>
              <a:t>Scheme serves as cue for retrieving information</a:t>
            </a:r>
          </a:p>
          <a:p>
            <a:pPr eaLnBrk="1" hangingPunct="1"/>
            <a:r>
              <a:rPr lang="en-US" sz="2400" dirty="0"/>
              <a:t>Hierarchy</a:t>
            </a:r>
          </a:p>
          <a:p>
            <a:pPr lvl="1" eaLnBrk="1" hangingPunct="1"/>
            <a:r>
              <a:rPr lang="en-US" sz="2400" dirty="0"/>
              <a:t>Memory is enhanced by associations</a:t>
            </a:r>
          </a:p>
          <a:p>
            <a:pPr lvl="1" eaLnBrk="1" hangingPunct="1"/>
            <a:r>
              <a:rPr lang="en-US" sz="2400" dirty="0"/>
              <a:t>Enhances understanding of how elements are related</a:t>
            </a:r>
          </a:p>
          <a:p>
            <a:pPr eaLnBrk="1" hangingPunct="1"/>
            <a:r>
              <a:rPr lang="en-US" sz="2400" dirty="0"/>
              <a:t>Chunking</a:t>
            </a:r>
          </a:p>
          <a:p>
            <a:pPr lvl="1" eaLnBrk="1" hangingPunct="1"/>
            <a:r>
              <a:rPr lang="en-US" sz="2400" dirty="0"/>
              <a:t>Combining items into larger units of meaning</a:t>
            </a:r>
          </a:p>
        </p:txBody>
      </p:sp>
      <p:sp>
        <p:nvSpPr>
          <p:cNvPr id="39940" name="Slide Number Placeholder 3"/>
          <p:cNvSpPr>
            <a:spLocks noGrp="1"/>
          </p:cNvSpPr>
          <p:nvPr>
            <p:ph type="sldNum" sz="quarter" idx="12"/>
          </p:nvPr>
        </p:nvSpPr>
        <p:spPr>
          <a:noFill/>
        </p:spPr>
        <p:txBody>
          <a:bodyPr/>
          <a:lstStyle/>
          <a:p>
            <a:fld id="{440CBAD4-E022-D246-9111-BE913538560C}" type="slidenum">
              <a:rPr lang="en-US"/>
              <a:pPr/>
              <a:t>217</a:t>
            </a:fld>
            <a:endParaRPr lang="en-US"/>
          </a:p>
        </p:txBody>
      </p:sp>
    </p:spTree>
    <p:extLst>
      <p:ext uri="{BB962C8B-B14F-4D97-AF65-F5344CB8AC3E}">
        <p14:creationId xmlns="" xmlns:p14="http://schemas.microsoft.com/office/powerpoint/2010/main" val="278056512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9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93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993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93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99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preferRelativeResize="0">
            <a:picLocks noChangeAspect="1" noChangeArrowheads="1"/>
          </p:cNvPicPr>
          <p:nvPr/>
        </p:nvPicPr>
        <p:blipFill>
          <a:blip r:embed="rId3" cstate="print"/>
          <a:srcRect l="6250" t="6461" r="6250" b="25844"/>
          <a:stretch>
            <a:fillRect/>
          </a:stretch>
        </p:blipFill>
        <p:spPr bwMode="auto">
          <a:xfrm>
            <a:off x="230483" y="893730"/>
            <a:ext cx="8661997" cy="4896544"/>
          </a:xfrm>
          <a:prstGeom prst="rect">
            <a:avLst/>
          </a:prstGeom>
          <a:noFill/>
          <a:ln w="25400">
            <a:noFill/>
            <a:miter lim="800000"/>
            <a:headEnd/>
            <a:tailEnd/>
          </a:ln>
        </p:spPr>
      </p:pic>
      <p:sp>
        <p:nvSpPr>
          <p:cNvPr id="40963" name="Slide Number Placeholder 2"/>
          <p:cNvSpPr>
            <a:spLocks noGrp="1"/>
          </p:cNvSpPr>
          <p:nvPr>
            <p:ph type="sldNum" sz="quarter" idx="12"/>
          </p:nvPr>
        </p:nvSpPr>
        <p:spPr>
          <a:noFill/>
        </p:spPr>
        <p:txBody>
          <a:bodyPr/>
          <a:lstStyle/>
          <a:p>
            <a:fld id="{1D0A9A93-0F44-5A49-B602-0FDDAE77168A}" type="slidenum">
              <a:rPr lang="en-US"/>
              <a:pPr/>
              <a:t>218</a:t>
            </a:fld>
            <a:endParaRPr lang="en-US"/>
          </a:p>
        </p:txBody>
      </p:sp>
    </p:spTree>
    <p:extLst>
      <p:ext uri="{BB962C8B-B14F-4D97-AF65-F5344CB8AC3E}">
        <p14:creationId xmlns="" xmlns:p14="http://schemas.microsoft.com/office/powerpoint/2010/main" val="3231798503"/>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323528" y="1916832"/>
            <a:ext cx="6359624" cy="1470025"/>
          </a:xfrm>
        </p:spPr>
        <p:txBody>
          <a:bodyPr/>
          <a:lstStyle/>
          <a:p>
            <a:pPr eaLnBrk="1" hangingPunct="1"/>
            <a:r>
              <a:rPr lang="en-US" dirty="0"/>
              <a:t>Storage</a:t>
            </a:r>
          </a:p>
        </p:txBody>
      </p:sp>
      <p:sp>
        <p:nvSpPr>
          <p:cNvPr id="2" name="Subtitle 1"/>
          <p:cNvSpPr>
            <a:spLocks noGrp="1"/>
          </p:cNvSpPr>
          <p:nvPr>
            <p:ph type="subTitle" idx="1"/>
          </p:nvPr>
        </p:nvSpPr>
        <p:spPr/>
        <p:txBody>
          <a:bodyPr/>
          <a:lstStyle/>
          <a:p>
            <a:endParaRPr lang="en-CA"/>
          </a:p>
        </p:txBody>
      </p:sp>
      <p:sp>
        <p:nvSpPr>
          <p:cNvPr id="46085" name="Slide Number Placeholder 4"/>
          <p:cNvSpPr>
            <a:spLocks noGrp="1"/>
          </p:cNvSpPr>
          <p:nvPr>
            <p:ph type="sldNum" sz="quarter" idx="12"/>
          </p:nvPr>
        </p:nvSpPr>
        <p:spPr>
          <a:noFill/>
        </p:spPr>
        <p:txBody>
          <a:bodyPr/>
          <a:lstStyle/>
          <a:p>
            <a:fld id="{555A7C70-7F6A-A247-9903-CC0ED4FF038B}" type="slidenum">
              <a:rPr lang="en-US"/>
              <a:pPr/>
              <a:t>219</a:t>
            </a:fld>
            <a:endParaRPr lang="en-US"/>
          </a:p>
        </p:txBody>
      </p:sp>
    </p:spTree>
    <p:extLst>
      <p:ext uri="{BB962C8B-B14F-4D97-AF65-F5344CB8AC3E}">
        <p14:creationId xmlns="" xmlns:p14="http://schemas.microsoft.com/office/powerpoint/2010/main" val="372849740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CA"/>
              <a:t>Association Network</a:t>
            </a:r>
          </a:p>
        </p:txBody>
      </p:sp>
      <p:sp>
        <p:nvSpPr>
          <p:cNvPr id="5123" name="Rectangle 3"/>
          <p:cNvSpPr>
            <a:spLocks noGrp="1" noChangeArrowheads="1"/>
          </p:cNvSpPr>
          <p:nvPr>
            <p:ph idx="1"/>
          </p:nvPr>
        </p:nvSpPr>
        <p:spPr>
          <a:xfrm>
            <a:off x="380999" y="1719071"/>
            <a:ext cx="4335017" cy="4407408"/>
          </a:xfrm>
        </p:spPr>
        <p:txBody>
          <a:bodyPr>
            <a:normAutofit fontScale="85000" lnSpcReduction="20000"/>
          </a:bodyPr>
          <a:lstStyle/>
          <a:p>
            <a:r>
              <a:rPr lang="en-CA" dirty="0"/>
              <a:t>Our memory consists of a network of associations</a:t>
            </a:r>
            <a:r>
              <a:rPr lang="en-CA" dirty="0" smtClean="0"/>
              <a:t>.</a:t>
            </a:r>
          </a:p>
          <a:p>
            <a:endParaRPr lang="en-CA" dirty="0"/>
          </a:p>
          <a:p>
            <a:r>
              <a:rPr lang="en-CA" dirty="0"/>
              <a:t>Nodes: Representations of individual ideas in the network. </a:t>
            </a:r>
          </a:p>
          <a:p>
            <a:endParaRPr lang="en-CA" dirty="0"/>
          </a:p>
          <a:p>
            <a:r>
              <a:rPr lang="en-CA" dirty="0"/>
              <a:t>Nodes are “tied” to each other by connections called </a:t>
            </a:r>
            <a:r>
              <a:rPr lang="en-CA" i="1" dirty="0"/>
              <a:t>associations</a:t>
            </a:r>
            <a:r>
              <a:rPr lang="en-CA" dirty="0"/>
              <a:t> or </a:t>
            </a:r>
            <a:r>
              <a:rPr lang="en-CA" i="1" dirty="0"/>
              <a:t>association links</a:t>
            </a:r>
            <a:r>
              <a:rPr lang="en-CA" dirty="0"/>
              <a:t>.</a:t>
            </a:r>
          </a:p>
          <a:p>
            <a:endParaRPr lang="en-CA" dirty="0"/>
          </a:p>
        </p:txBody>
      </p:sp>
      <p:pic>
        <p:nvPicPr>
          <p:cNvPr id="3"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716016" y="1700808"/>
            <a:ext cx="4238625" cy="47625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166756616"/>
      </p:ext>
    </p:extLst>
  </p:cSld>
  <p:clrMapOvr>
    <a:masterClrMapping/>
  </p:clrMapOvr>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CA"/>
              <a:t>Spreading Activation</a:t>
            </a:r>
          </a:p>
        </p:txBody>
      </p:sp>
      <p:sp>
        <p:nvSpPr>
          <p:cNvPr id="10243" name="Rectangle 3"/>
          <p:cNvSpPr>
            <a:spLocks noGrp="1" noChangeArrowheads="1"/>
          </p:cNvSpPr>
          <p:nvPr>
            <p:ph idx="1"/>
          </p:nvPr>
        </p:nvSpPr>
        <p:spPr>
          <a:xfrm>
            <a:off x="380999" y="1719071"/>
            <a:ext cx="6639273" cy="4407408"/>
          </a:xfrm>
        </p:spPr>
        <p:txBody>
          <a:bodyPr>
            <a:normAutofit/>
          </a:bodyPr>
          <a:lstStyle/>
          <a:p>
            <a:r>
              <a:rPr lang="en-CA" sz="2800" dirty="0"/>
              <a:t>When a node is activated, it can in turn activate other nodes. </a:t>
            </a:r>
          </a:p>
          <a:p>
            <a:r>
              <a:rPr lang="en-CA" sz="2800" dirty="0"/>
              <a:t>Energy will spread out from the just activated node via its associations, and this will activate nodes connected to it</a:t>
            </a:r>
            <a:r>
              <a:rPr lang="en-CA" sz="2800" dirty="0" smtClean="0"/>
              <a:t>.</a:t>
            </a:r>
          </a:p>
          <a:p>
            <a:r>
              <a:rPr lang="en-CA" sz="2800" dirty="0" smtClean="0"/>
              <a:t>Helps explain “priming”</a:t>
            </a:r>
          </a:p>
          <a:p>
            <a:r>
              <a:rPr lang="en-CA" sz="2800" dirty="0" smtClean="0"/>
              <a:t>Priming is the activation of one concept by another.</a:t>
            </a:r>
            <a:endParaRPr lang="en-CA" sz="2800" dirty="0"/>
          </a:p>
        </p:txBody>
      </p:sp>
    </p:spTree>
    <p:extLst>
      <p:ext uri="{BB962C8B-B14F-4D97-AF65-F5344CB8AC3E}">
        <p14:creationId xmlns="" xmlns:p14="http://schemas.microsoft.com/office/powerpoint/2010/main" val="4430504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CA"/>
              <a:t>Supporting Evidence</a:t>
            </a:r>
          </a:p>
        </p:txBody>
      </p:sp>
      <p:sp>
        <p:nvSpPr>
          <p:cNvPr id="15363" name="Rectangle 3"/>
          <p:cNvSpPr>
            <a:spLocks noGrp="1" noChangeArrowheads="1"/>
          </p:cNvSpPr>
          <p:nvPr>
            <p:ph idx="1"/>
          </p:nvPr>
        </p:nvSpPr>
        <p:spPr/>
        <p:txBody>
          <a:bodyPr>
            <a:normAutofit/>
          </a:bodyPr>
          <a:lstStyle/>
          <a:p>
            <a:pPr>
              <a:lnSpc>
                <a:spcPct val="90000"/>
              </a:lnSpc>
            </a:pPr>
            <a:r>
              <a:rPr lang="en-CA" sz="2800"/>
              <a:t>Sentence Verification Task (Collins &amp; Quinllian, 1969)</a:t>
            </a:r>
          </a:p>
          <a:p>
            <a:pPr>
              <a:lnSpc>
                <a:spcPct val="90000"/>
              </a:lnSpc>
            </a:pPr>
            <a:r>
              <a:rPr lang="en-CA" sz="2800"/>
              <a:t>Participants shown sentences on a screen such as:  </a:t>
            </a:r>
          </a:p>
          <a:p>
            <a:pPr lvl="1">
              <a:lnSpc>
                <a:spcPct val="90000"/>
              </a:lnSpc>
            </a:pPr>
            <a:r>
              <a:rPr lang="en-CA" sz="2400" b="1"/>
              <a:t>“A robin is a bird.” </a:t>
            </a:r>
          </a:p>
          <a:p>
            <a:pPr lvl="1">
              <a:lnSpc>
                <a:spcPct val="90000"/>
              </a:lnSpc>
            </a:pPr>
            <a:r>
              <a:rPr lang="en-CA" sz="2400" b="1"/>
              <a:t>“A robin is an animal.”</a:t>
            </a:r>
          </a:p>
          <a:p>
            <a:pPr lvl="1">
              <a:lnSpc>
                <a:spcPct val="90000"/>
              </a:lnSpc>
            </a:pPr>
            <a:r>
              <a:rPr lang="en-CA" sz="2400" b="1"/>
              <a:t>“Cats have claws.”</a:t>
            </a:r>
          </a:p>
          <a:p>
            <a:pPr lvl="1">
              <a:lnSpc>
                <a:spcPct val="90000"/>
              </a:lnSpc>
            </a:pPr>
            <a:r>
              <a:rPr lang="en-CA" sz="2400" b="1"/>
              <a:t>“Cats have hearts.”</a:t>
            </a:r>
          </a:p>
          <a:p>
            <a:pPr lvl="1">
              <a:lnSpc>
                <a:spcPct val="90000"/>
              </a:lnSpc>
            </a:pPr>
            <a:endParaRPr lang="en-CA" sz="2400" b="1"/>
          </a:p>
          <a:p>
            <a:pPr lvl="1">
              <a:lnSpc>
                <a:spcPct val="90000"/>
              </a:lnSpc>
              <a:buFont typeface="Wingdings" pitchFamily="2" charset="2"/>
              <a:buNone/>
            </a:pPr>
            <a:r>
              <a:rPr lang="en-CA" sz="2400"/>
              <a:t>Asked to give True of False responses as quickly as possible</a:t>
            </a:r>
          </a:p>
          <a:p>
            <a:pPr>
              <a:lnSpc>
                <a:spcPct val="90000"/>
              </a:lnSpc>
            </a:pPr>
            <a:endParaRPr lang="en-CA" sz="2800"/>
          </a:p>
        </p:txBody>
      </p:sp>
    </p:spTree>
    <p:extLst>
      <p:ext uri="{BB962C8B-B14F-4D97-AF65-F5344CB8AC3E}">
        <p14:creationId xmlns="" xmlns:p14="http://schemas.microsoft.com/office/powerpoint/2010/main" val="3923788345"/>
      </p:ext>
    </p:extLst>
  </p:cSld>
  <p:clrMapOvr>
    <a:masterClrMapping/>
  </p:clrMapOvr>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a:t>Explicit &amp; Implicit Memory</a:t>
            </a:r>
          </a:p>
        </p:txBody>
      </p:sp>
      <p:sp>
        <p:nvSpPr>
          <p:cNvPr id="52227" name="Rectangle 3"/>
          <p:cNvSpPr>
            <a:spLocks noGrp="1" noChangeArrowheads="1"/>
          </p:cNvSpPr>
          <p:nvPr>
            <p:ph idx="1"/>
          </p:nvPr>
        </p:nvSpPr>
        <p:spPr>
          <a:xfrm>
            <a:off x="179512" y="1643682"/>
            <a:ext cx="8763000" cy="5181600"/>
          </a:xfrm>
        </p:spPr>
        <p:txBody>
          <a:bodyPr>
            <a:normAutofit/>
          </a:bodyPr>
          <a:lstStyle/>
          <a:p>
            <a:pPr eaLnBrk="1" hangingPunct="1"/>
            <a:r>
              <a:rPr lang="en-US" sz="2400" dirty="0"/>
              <a:t>Explicit Memory</a:t>
            </a:r>
          </a:p>
          <a:p>
            <a:pPr lvl="1" eaLnBrk="1" hangingPunct="1"/>
            <a:r>
              <a:rPr lang="en-US" sz="2400" dirty="0"/>
              <a:t>Conscious or intentional memory retrieval</a:t>
            </a:r>
          </a:p>
          <a:p>
            <a:pPr eaLnBrk="1" hangingPunct="1"/>
            <a:r>
              <a:rPr lang="en-US" sz="2400" dirty="0"/>
              <a:t>Implicit Memory</a:t>
            </a:r>
          </a:p>
          <a:p>
            <a:pPr lvl="1" eaLnBrk="1" hangingPunct="1"/>
            <a:r>
              <a:rPr lang="en-US" sz="2400" dirty="0"/>
              <a:t>Memory influences behavior but …</a:t>
            </a:r>
          </a:p>
          <a:p>
            <a:pPr lvl="1" eaLnBrk="1" hangingPunct="1"/>
            <a:r>
              <a:rPr lang="en-US" sz="2400" dirty="0"/>
              <a:t>No conscious awareness</a:t>
            </a:r>
          </a:p>
          <a:p>
            <a:pPr lvl="1" eaLnBrk="1" hangingPunct="1"/>
            <a:r>
              <a:rPr lang="en-US" sz="2400" dirty="0" smtClean="0"/>
              <a:t>Seen </a:t>
            </a:r>
            <a:r>
              <a:rPr lang="en-US" sz="2400" dirty="0"/>
              <a:t>in priming tasks</a:t>
            </a:r>
          </a:p>
          <a:p>
            <a:pPr lvl="2" eaLnBrk="1" hangingPunct="1"/>
            <a:r>
              <a:rPr lang="en-US" sz="2400" dirty="0"/>
              <a:t>E.g., shown list of words - includes STORE - not required to consciously remember them </a:t>
            </a:r>
          </a:p>
          <a:p>
            <a:pPr lvl="2" eaLnBrk="1" hangingPunct="1"/>
            <a:r>
              <a:rPr lang="en-US" sz="2400" dirty="0"/>
              <a:t>Later shown STO __ if respond store and not stork = implicit memory</a:t>
            </a:r>
          </a:p>
        </p:txBody>
      </p:sp>
      <p:sp>
        <p:nvSpPr>
          <p:cNvPr id="52228" name="Slide Number Placeholder 3"/>
          <p:cNvSpPr>
            <a:spLocks noGrp="1"/>
          </p:cNvSpPr>
          <p:nvPr>
            <p:ph type="sldNum" sz="quarter" idx="12"/>
          </p:nvPr>
        </p:nvSpPr>
        <p:spPr>
          <a:noFill/>
        </p:spPr>
        <p:txBody>
          <a:bodyPr/>
          <a:lstStyle/>
          <a:p>
            <a:fld id="{06F34304-6721-1040-B9E6-4384F73ADFD3}" type="slidenum">
              <a:rPr lang="en-US"/>
              <a:pPr/>
              <a:t>223</a:t>
            </a:fld>
            <a:endParaRPr lang="en-US"/>
          </a:p>
        </p:txBody>
      </p:sp>
    </p:spTree>
    <p:extLst>
      <p:ext uri="{BB962C8B-B14F-4D97-AF65-F5344CB8AC3E}">
        <p14:creationId xmlns="" xmlns:p14="http://schemas.microsoft.com/office/powerpoint/2010/main" val="326422792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40" name="Rectangle 4"/>
          <p:cNvSpPr>
            <a:spLocks noGrp="1" noChangeArrowheads="1"/>
          </p:cNvSpPr>
          <p:nvPr>
            <p:ph type="ctrTitle"/>
          </p:nvPr>
        </p:nvSpPr>
        <p:spPr/>
        <p:txBody>
          <a:bodyPr/>
          <a:lstStyle/>
          <a:p>
            <a:r>
              <a:rPr lang="en-US" dirty="0" smtClean="0"/>
              <a:t>Retrieval</a:t>
            </a:r>
            <a:endParaRPr lang="en-US" dirty="0"/>
          </a:p>
        </p:txBody>
      </p:sp>
    </p:spTree>
    <p:extLst>
      <p:ext uri="{BB962C8B-B14F-4D97-AF65-F5344CB8AC3E}">
        <p14:creationId xmlns="" xmlns:p14="http://schemas.microsoft.com/office/powerpoint/2010/main" val="2187312330"/>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CA" dirty="0"/>
              <a:t>Value of multiple and self-generated </a:t>
            </a:r>
            <a:r>
              <a:rPr lang="en-CA" dirty="0" smtClean="0"/>
              <a:t>cues</a:t>
            </a:r>
            <a:endParaRPr lang="en-CA" dirty="0"/>
          </a:p>
        </p:txBody>
      </p:sp>
      <p:sp>
        <p:nvSpPr>
          <p:cNvPr id="2" name="Content Placeholder 1"/>
          <p:cNvSpPr>
            <a:spLocks noGrp="1"/>
          </p:cNvSpPr>
          <p:nvPr>
            <p:ph idx="1"/>
          </p:nvPr>
        </p:nvSpPr>
        <p:spPr>
          <a:xfrm>
            <a:off x="380999" y="1719071"/>
            <a:ext cx="4551041" cy="4407408"/>
          </a:xfrm>
        </p:spPr>
        <p:txBody>
          <a:bodyPr>
            <a:normAutofit fontScale="77500" lnSpcReduction="20000"/>
          </a:bodyPr>
          <a:lstStyle/>
          <a:p>
            <a:r>
              <a:rPr lang="en-CA" dirty="0" err="1" smtClean="0"/>
              <a:t>Mantyla</a:t>
            </a:r>
            <a:r>
              <a:rPr lang="en-CA" dirty="0" smtClean="0"/>
              <a:t> (1986)</a:t>
            </a:r>
          </a:p>
          <a:p>
            <a:r>
              <a:rPr lang="en-CA" dirty="0" smtClean="0"/>
              <a:t>Participants were shown a list of 504 words. </a:t>
            </a:r>
          </a:p>
          <a:p>
            <a:r>
              <a:rPr lang="en-CA" dirty="0" smtClean="0"/>
              <a:t>One group was asked to come up with 1 association for each word. </a:t>
            </a:r>
          </a:p>
          <a:p>
            <a:r>
              <a:rPr lang="en-CA" dirty="0" smtClean="0"/>
              <a:t>Another group was asked to come up with 3.</a:t>
            </a:r>
          </a:p>
          <a:p>
            <a:r>
              <a:rPr lang="en-CA" dirty="0" smtClean="0"/>
              <a:t>Example:</a:t>
            </a:r>
          </a:p>
          <a:p>
            <a:r>
              <a:rPr lang="en-CA" dirty="0" smtClean="0"/>
              <a:t>Banana – Fruit</a:t>
            </a:r>
          </a:p>
          <a:p>
            <a:r>
              <a:rPr lang="en-CA" dirty="0" smtClean="0"/>
              <a:t>Banana – Fruit, Peel, Monkey</a:t>
            </a:r>
          </a:p>
          <a:p>
            <a:endParaRPr lang="en-CA" dirty="0"/>
          </a:p>
        </p:txBody>
      </p:sp>
      <p:pic>
        <p:nvPicPr>
          <p:cNvPr id="1126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800725" y="2132856"/>
            <a:ext cx="2457450" cy="1857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718499823"/>
      </p:ext>
    </p:extLst>
  </p:cSld>
  <p:clrMapOvr>
    <a:masterClrMapping/>
  </p:clrMapOvr>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Flashbulb Memories</a:t>
            </a:r>
            <a:endParaRPr lang="en-CA" dirty="0"/>
          </a:p>
        </p:txBody>
      </p:sp>
      <p:sp>
        <p:nvSpPr>
          <p:cNvPr id="3" name="Content Placeholder 2"/>
          <p:cNvSpPr>
            <a:spLocks noGrp="1"/>
          </p:cNvSpPr>
          <p:nvPr>
            <p:ph idx="1"/>
          </p:nvPr>
        </p:nvSpPr>
        <p:spPr/>
        <p:txBody>
          <a:bodyPr>
            <a:normAutofit/>
          </a:bodyPr>
          <a:lstStyle/>
          <a:p>
            <a:r>
              <a:rPr lang="en-CA" sz="2800" dirty="0" smtClean="0"/>
              <a:t>Recollections that seem so vivid, so clear, that we can picture them as if they were a snapshot of a moment in time</a:t>
            </a:r>
          </a:p>
          <a:p>
            <a:endParaRPr lang="en-CA" sz="2800" dirty="0" smtClean="0"/>
          </a:p>
          <a:p>
            <a:r>
              <a:rPr lang="en-CA" sz="2800" dirty="0" smtClean="0"/>
              <a:t>Most likely to occur for distinctive, positive, or negative events that evoke strong emotional reactions.</a:t>
            </a:r>
            <a:endParaRPr lang="en-CA" sz="2800" dirty="0"/>
          </a:p>
        </p:txBody>
      </p:sp>
    </p:spTree>
    <p:extLst>
      <p:ext uri="{BB962C8B-B14F-4D97-AF65-F5344CB8AC3E}">
        <p14:creationId xmlns="" xmlns:p14="http://schemas.microsoft.com/office/powerpoint/2010/main" val="41592604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CA" dirty="0" smtClean="0"/>
              <a:t>Flashbulb memories – How accurate?</a:t>
            </a:r>
            <a:endParaRPr lang="en-CA" dirty="0"/>
          </a:p>
        </p:txBody>
      </p:sp>
      <p:sp>
        <p:nvSpPr>
          <p:cNvPr id="2" name="Content Placeholder 1"/>
          <p:cNvSpPr>
            <a:spLocks noGrp="1"/>
          </p:cNvSpPr>
          <p:nvPr>
            <p:ph idx="1"/>
          </p:nvPr>
        </p:nvSpPr>
        <p:spPr>
          <a:xfrm>
            <a:off x="323528" y="1484784"/>
            <a:ext cx="8352928" cy="4806273"/>
          </a:xfrm>
        </p:spPr>
        <p:txBody>
          <a:bodyPr>
            <a:noAutofit/>
          </a:bodyPr>
          <a:lstStyle/>
          <a:p>
            <a:r>
              <a:rPr lang="en-CA" sz="2800" dirty="0" smtClean="0"/>
              <a:t>OJ Simpson’s murder trial verdict.</a:t>
            </a:r>
          </a:p>
          <a:p>
            <a:r>
              <a:rPr lang="en-CA" sz="2800" dirty="0" smtClean="0"/>
              <a:t>University students were asked “how, when, with whom, and where they had learned of the verdict”</a:t>
            </a:r>
          </a:p>
          <a:p>
            <a:r>
              <a:rPr lang="en-CA" sz="2800" dirty="0" smtClean="0"/>
              <a:t>Also reported whether they agreed with it or not and how emotional they were about it.</a:t>
            </a:r>
          </a:p>
          <a:p>
            <a:r>
              <a:rPr lang="en-CA" sz="2800" dirty="0" smtClean="0"/>
              <a:t>Retested 15 months later – only 10% made major errors.</a:t>
            </a:r>
          </a:p>
          <a:p>
            <a:r>
              <a:rPr lang="en-CA" sz="2800" dirty="0" smtClean="0"/>
              <a:t>Retested 32 months later – 43% made major errors. </a:t>
            </a:r>
          </a:p>
          <a:p>
            <a:r>
              <a:rPr lang="en-CA" sz="2800" dirty="0" smtClean="0"/>
              <a:t>Key factor in accuracy? </a:t>
            </a:r>
          </a:p>
          <a:p>
            <a:r>
              <a:rPr lang="en-CA" sz="2800" dirty="0" smtClean="0"/>
              <a:t>Their emotional response – stronger = better recall</a:t>
            </a:r>
            <a:endParaRPr lang="en-CA" sz="2800" dirty="0"/>
          </a:p>
        </p:txBody>
      </p:sp>
    </p:spTree>
    <p:extLst>
      <p:ext uri="{BB962C8B-B14F-4D97-AF65-F5344CB8AC3E}">
        <p14:creationId xmlns="" xmlns:p14="http://schemas.microsoft.com/office/powerpoint/2010/main" val="3029768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CA" dirty="0" smtClean="0"/>
              <a:t>Flashbulb memories – how accurate?</a:t>
            </a:r>
            <a:endParaRPr lang="en-CA" dirty="0"/>
          </a:p>
        </p:txBody>
      </p:sp>
      <p:sp>
        <p:nvSpPr>
          <p:cNvPr id="2" name="Content Placeholder 1"/>
          <p:cNvSpPr>
            <a:spLocks noGrp="1"/>
          </p:cNvSpPr>
          <p:nvPr>
            <p:ph idx="1"/>
          </p:nvPr>
        </p:nvSpPr>
        <p:spPr>
          <a:xfrm>
            <a:off x="380999" y="1719070"/>
            <a:ext cx="8079433" cy="4806274"/>
          </a:xfrm>
        </p:spPr>
        <p:txBody>
          <a:bodyPr>
            <a:normAutofit fontScale="92500" lnSpcReduction="20000"/>
          </a:bodyPr>
          <a:lstStyle/>
          <a:p>
            <a:r>
              <a:rPr lang="en-CA" dirty="0" smtClean="0"/>
              <a:t>September 11</a:t>
            </a:r>
            <a:r>
              <a:rPr lang="en-CA" baseline="30000" dirty="0" smtClean="0"/>
              <a:t>th</a:t>
            </a:r>
            <a:r>
              <a:rPr lang="en-CA" dirty="0" smtClean="0"/>
              <a:t> </a:t>
            </a:r>
          </a:p>
          <a:p>
            <a:pPr lvl="1"/>
            <a:r>
              <a:rPr lang="en-CA" dirty="0" smtClean="0"/>
              <a:t>569 students asked to complete a memory questionnaire.</a:t>
            </a:r>
          </a:p>
          <a:p>
            <a:pPr lvl="1"/>
            <a:r>
              <a:rPr lang="en-CA" dirty="0" smtClean="0"/>
              <a:t>One of the items was:</a:t>
            </a:r>
          </a:p>
          <a:p>
            <a:pPr lvl="1"/>
            <a:r>
              <a:rPr lang="en-CA" dirty="0" smtClean="0"/>
              <a:t>On September 11</a:t>
            </a:r>
            <a:r>
              <a:rPr lang="en-CA" baseline="30000" dirty="0" smtClean="0"/>
              <a:t>th</a:t>
            </a:r>
            <a:r>
              <a:rPr lang="en-CA" dirty="0" smtClean="0"/>
              <a:t>, did you see the videotape on television of the first plane striking the first tower?”</a:t>
            </a:r>
          </a:p>
          <a:p>
            <a:pPr lvl="1"/>
            <a:r>
              <a:rPr lang="en-CA" dirty="0" smtClean="0"/>
              <a:t>73% said yes. </a:t>
            </a:r>
          </a:p>
          <a:p>
            <a:pPr lvl="1"/>
            <a:r>
              <a:rPr lang="en-CA" dirty="0" smtClean="0"/>
              <a:t>?</a:t>
            </a:r>
          </a:p>
          <a:p>
            <a:pPr lvl="1"/>
            <a:r>
              <a:rPr lang="en-CA" dirty="0" smtClean="0"/>
              <a:t>This is not possible because it wasn’t shown on September 11</a:t>
            </a:r>
            <a:r>
              <a:rPr lang="en-CA" baseline="30000" dirty="0" smtClean="0"/>
              <a:t>th</a:t>
            </a:r>
            <a:endParaRPr lang="en-CA" dirty="0" smtClean="0"/>
          </a:p>
          <a:p>
            <a:pPr lvl="1"/>
            <a:r>
              <a:rPr lang="en-CA" dirty="0" smtClean="0"/>
              <a:t>Incorrect responders were actually MORE confident than those who said “No”.</a:t>
            </a:r>
          </a:p>
          <a:p>
            <a:endParaRPr lang="en-CA" dirty="0"/>
          </a:p>
        </p:txBody>
      </p:sp>
    </p:spTree>
    <p:extLst>
      <p:ext uri="{BB962C8B-B14F-4D97-AF65-F5344CB8AC3E}">
        <p14:creationId xmlns="" xmlns:p14="http://schemas.microsoft.com/office/powerpoint/2010/main" val="30573542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CA" dirty="0" smtClean="0"/>
              <a:t>Flashbulb memories – how accurate?</a:t>
            </a:r>
            <a:endParaRPr lang="en-CA" dirty="0"/>
          </a:p>
        </p:txBody>
      </p:sp>
      <p:sp>
        <p:nvSpPr>
          <p:cNvPr id="2" name="Content Placeholder 1"/>
          <p:cNvSpPr>
            <a:spLocks noGrp="1"/>
          </p:cNvSpPr>
          <p:nvPr>
            <p:ph idx="1"/>
          </p:nvPr>
        </p:nvSpPr>
        <p:spPr>
          <a:xfrm>
            <a:off x="380999" y="1719070"/>
            <a:ext cx="8007425" cy="4878281"/>
          </a:xfrm>
        </p:spPr>
        <p:txBody>
          <a:bodyPr>
            <a:noAutofit/>
          </a:bodyPr>
          <a:lstStyle/>
          <a:p>
            <a:r>
              <a:rPr lang="en-CA" sz="2800" dirty="0" smtClean="0"/>
              <a:t>Princess Diana</a:t>
            </a:r>
          </a:p>
          <a:p>
            <a:pPr lvl="1"/>
            <a:r>
              <a:rPr lang="en-CA" dirty="0" smtClean="0"/>
              <a:t>Study in England asked participants if they remember seeing the video of the car crash on the TV news.</a:t>
            </a:r>
          </a:p>
          <a:p>
            <a:pPr lvl="1"/>
            <a:r>
              <a:rPr lang="en-CA" dirty="0" smtClean="0"/>
              <a:t>44% of the individuals said “Yes”. </a:t>
            </a:r>
          </a:p>
          <a:p>
            <a:pPr lvl="1"/>
            <a:r>
              <a:rPr lang="en-CA" dirty="0" smtClean="0"/>
              <a:t>Again….not possible. Video didn’t exist.</a:t>
            </a:r>
          </a:p>
          <a:p>
            <a:pPr lvl="1"/>
            <a:r>
              <a:rPr lang="en-CA" dirty="0" smtClean="0"/>
              <a:t>BUT confidence level was just as high as those who said “No”.</a:t>
            </a:r>
          </a:p>
          <a:p>
            <a:endParaRPr lang="en-CA" sz="2400" dirty="0"/>
          </a:p>
        </p:txBody>
      </p:sp>
    </p:spTree>
    <p:extLst>
      <p:ext uri="{BB962C8B-B14F-4D97-AF65-F5344CB8AC3E}">
        <p14:creationId xmlns="" xmlns:p14="http://schemas.microsoft.com/office/powerpoint/2010/main" val="10327786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p:txBody>
          <a:bodyPr/>
          <a:lstStyle/>
          <a:p>
            <a:r>
              <a:rPr lang="en-US"/>
              <a:t>Context, State, &amp; Mood</a:t>
            </a:r>
          </a:p>
        </p:txBody>
      </p:sp>
      <p:sp>
        <p:nvSpPr>
          <p:cNvPr id="40965" name="Rectangle 5"/>
          <p:cNvSpPr>
            <a:spLocks noGrp="1" noChangeArrowheads="1"/>
          </p:cNvSpPr>
          <p:nvPr>
            <p:ph idx="1"/>
          </p:nvPr>
        </p:nvSpPr>
        <p:spPr>
          <a:xfrm>
            <a:off x="380999" y="1719071"/>
            <a:ext cx="6135217" cy="4407408"/>
          </a:xfrm>
        </p:spPr>
        <p:txBody>
          <a:bodyPr>
            <a:normAutofit/>
          </a:bodyPr>
          <a:lstStyle/>
          <a:p>
            <a:r>
              <a:rPr lang="en-US" sz="2400" b="1" u="sng" dirty="0"/>
              <a:t>Encoding Specificity Principle</a:t>
            </a:r>
          </a:p>
          <a:p>
            <a:pPr lvl="1"/>
            <a:r>
              <a:rPr lang="en-US" sz="2400" dirty="0"/>
              <a:t>Memory enhanced when conditions present during retrieval match those present during encoding</a:t>
            </a:r>
          </a:p>
          <a:p>
            <a:pPr lvl="1"/>
            <a:r>
              <a:rPr lang="en-US" sz="2400" dirty="0"/>
              <a:t>Stimuli associated with event may be encoded as part of event</a:t>
            </a:r>
          </a:p>
          <a:p>
            <a:pPr lvl="2"/>
            <a:r>
              <a:rPr lang="en-US" sz="2400" dirty="0"/>
              <a:t>E.g., exams written in the same lecture hall as where the lecture was delivered	</a:t>
            </a:r>
          </a:p>
        </p:txBody>
      </p:sp>
    </p:spTree>
    <p:extLst>
      <p:ext uri="{BB962C8B-B14F-4D97-AF65-F5344CB8AC3E}">
        <p14:creationId xmlns="" xmlns:p14="http://schemas.microsoft.com/office/powerpoint/2010/main" val="143766301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4"/>
          <p:cNvSpPr>
            <a:spLocks noGrp="1" noChangeArrowheads="1"/>
          </p:cNvSpPr>
          <p:nvPr>
            <p:ph type="title"/>
          </p:nvPr>
        </p:nvSpPr>
        <p:spPr/>
        <p:txBody>
          <a:bodyPr/>
          <a:lstStyle/>
          <a:p>
            <a:r>
              <a:rPr lang="en-US"/>
              <a:t>Context, State, &amp; Mood</a:t>
            </a:r>
          </a:p>
        </p:txBody>
      </p:sp>
      <p:sp>
        <p:nvSpPr>
          <p:cNvPr id="41989" name="Rectangle 5"/>
          <p:cNvSpPr>
            <a:spLocks noGrp="1" noChangeArrowheads="1"/>
          </p:cNvSpPr>
          <p:nvPr>
            <p:ph idx="1"/>
          </p:nvPr>
        </p:nvSpPr>
        <p:spPr>
          <a:xfrm>
            <a:off x="380999" y="1719071"/>
            <a:ext cx="3326905" cy="4407408"/>
          </a:xfrm>
        </p:spPr>
        <p:txBody>
          <a:bodyPr/>
          <a:lstStyle/>
          <a:p>
            <a:r>
              <a:rPr lang="en-US" dirty="0"/>
              <a:t>Context-Dependent Memory</a:t>
            </a:r>
          </a:p>
          <a:p>
            <a:pPr lvl="1"/>
            <a:r>
              <a:rPr lang="en-US" dirty="0"/>
              <a:t>Easier to remember something in same environment where encoded</a:t>
            </a:r>
          </a:p>
        </p:txBody>
      </p:sp>
      <p:pic>
        <p:nvPicPr>
          <p:cNvPr id="41990" name="Picture 6"/>
          <p:cNvPicPr>
            <a:picLocks noChangeAspect="1" noChangeArrowheads="1"/>
          </p:cNvPicPr>
          <p:nvPr/>
        </p:nvPicPr>
        <p:blipFill>
          <a:blip r:embed="rId3" cstate="print"/>
          <a:srcRect/>
          <a:stretch>
            <a:fillRect/>
          </a:stretch>
        </p:blipFill>
        <p:spPr bwMode="auto">
          <a:xfrm>
            <a:off x="4298958" y="1742529"/>
            <a:ext cx="4654550" cy="4237038"/>
          </a:xfrm>
          <a:prstGeom prst="rect">
            <a:avLst/>
          </a:prstGeom>
          <a:noFill/>
          <a:ln w="9525">
            <a:noFill/>
            <a:miter lim="800000"/>
            <a:headEnd/>
            <a:tailEnd/>
          </a:ln>
          <a:effectLst/>
        </p:spPr>
      </p:pic>
    </p:spTree>
    <p:extLst>
      <p:ext uri="{BB962C8B-B14F-4D97-AF65-F5344CB8AC3E}">
        <p14:creationId xmlns="" xmlns:p14="http://schemas.microsoft.com/office/powerpoint/2010/main" val="277674905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Context, State, and Mood Effects</a:t>
            </a:r>
            <a:endParaRPr lang="en-CA" dirty="0"/>
          </a:p>
        </p:txBody>
      </p:sp>
      <p:sp>
        <p:nvSpPr>
          <p:cNvPr id="3" name="Content Placeholder 2"/>
          <p:cNvSpPr>
            <a:spLocks noGrp="1"/>
          </p:cNvSpPr>
          <p:nvPr>
            <p:ph idx="1"/>
          </p:nvPr>
        </p:nvSpPr>
        <p:spPr>
          <a:xfrm>
            <a:off x="380999" y="1719071"/>
            <a:ext cx="8295457" cy="4407408"/>
          </a:xfrm>
        </p:spPr>
        <p:txBody>
          <a:bodyPr>
            <a:noAutofit/>
          </a:bodyPr>
          <a:lstStyle/>
          <a:p>
            <a:r>
              <a:rPr lang="en-US" sz="2800" dirty="0" smtClean="0"/>
              <a:t>State- Dependent Memory</a:t>
            </a:r>
          </a:p>
          <a:p>
            <a:pPr lvl="1"/>
            <a:r>
              <a:rPr lang="en-US" dirty="0" smtClean="0"/>
              <a:t>Ability to retrieve better when internal state at retrieval matches that at encoding</a:t>
            </a:r>
          </a:p>
          <a:p>
            <a:pPr lvl="2"/>
            <a:r>
              <a:rPr lang="en-US" sz="2800" dirty="0" smtClean="0"/>
              <a:t>Arousal, drug</a:t>
            </a:r>
          </a:p>
          <a:p>
            <a:r>
              <a:rPr lang="en-US" sz="2800" dirty="0" smtClean="0"/>
              <a:t>Mood-Congruent </a:t>
            </a:r>
            <a:r>
              <a:rPr lang="en-US" sz="2800" dirty="0"/>
              <a:t>Recall </a:t>
            </a:r>
          </a:p>
          <a:p>
            <a:pPr lvl="1"/>
            <a:r>
              <a:rPr lang="en-US" dirty="0"/>
              <a:t>Tend to recall information or events congruent with current mood</a:t>
            </a:r>
          </a:p>
        </p:txBody>
      </p:sp>
    </p:spTree>
    <p:extLst>
      <p:ext uri="{BB962C8B-B14F-4D97-AF65-F5344CB8AC3E}">
        <p14:creationId xmlns="" xmlns:p14="http://schemas.microsoft.com/office/powerpoint/2010/main" val="1963982430"/>
      </p:ext>
    </p:extLst>
  </p:cSld>
  <p:clrMapOvr>
    <a:masterClrMapping/>
  </p:clrMapOvr>
  <p:transition/>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6" name="Rectangle 4"/>
          <p:cNvSpPr>
            <a:spLocks noGrp="1" noChangeArrowheads="1"/>
          </p:cNvSpPr>
          <p:nvPr>
            <p:ph type="ctrTitle"/>
          </p:nvPr>
        </p:nvSpPr>
        <p:spPr/>
        <p:txBody>
          <a:bodyPr/>
          <a:lstStyle/>
          <a:p>
            <a:r>
              <a:rPr lang="en-US"/>
              <a:t>Forgetting</a:t>
            </a:r>
          </a:p>
        </p:txBody>
      </p:sp>
    </p:spTree>
    <p:extLst>
      <p:ext uri="{BB962C8B-B14F-4D97-AF65-F5344CB8AC3E}">
        <p14:creationId xmlns:p14="http://schemas.microsoft.com/office/powerpoint/2010/main" xmlns="" val="188348450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Forgetting – Hermann </a:t>
            </a:r>
            <a:r>
              <a:rPr lang="en-CA" dirty="0" err="1" smtClean="0"/>
              <a:t>Ebbinghaus</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Pioneered the study of Forgetting by testing himself.</a:t>
            </a:r>
          </a:p>
          <a:p>
            <a:r>
              <a:rPr lang="en-CA" dirty="0" smtClean="0"/>
              <a:t>Studied thousands of “nonsense syllables” (e.g. </a:t>
            </a:r>
            <a:r>
              <a:rPr lang="en-CA" dirty="0" err="1" smtClean="0"/>
              <a:t>biv</a:t>
            </a:r>
            <a:r>
              <a:rPr lang="en-CA" dirty="0" smtClean="0"/>
              <a:t>, </a:t>
            </a:r>
            <a:r>
              <a:rPr lang="en-CA" dirty="0" err="1" smtClean="0"/>
              <a:t>zaj</a:t>
            </a:r>
            <a:r>
              <a:rPr lang="en-CA" dirty="0" smtClean="0"/>
              <a:t>, </a:t>
            </a:r>
            <a:r>
              <a:rPr lang="en-CA" dirty="0" err="1" smtClean="0"/>
              <a:t>xew</a:t>
            </a:r>
            <a:r>
              <a:rPr lang="en-CA" dirty="0" smtClean="0"/>
              <a:t>) and then tested himself. </a:t>
            </a:r>
          </a:p>
          <a:p>
            <a:r>
              <a:rPr lang="en-CA" dirty="0" smtClean="0"/>
              <a:t>Measured his memory using </a:t>
            </a:r>
            <a:r>
              <a:rPr lang="en-CA" i="1" dirty="0" smtClean="0"/>
              <a:t>relearning.</a:t>
            </a:r>
          </a:p>
          <a:p>
            <a:endParaRPr lang="en-CA" i="1" dirty="0" smtClean="0"/>
          </a:p>
          <a:p>
            <a:pPr>
              <a:buNone/>
            </a:pPr>
            <a:endParaRPr lang="en-CA" i="1" dirty="0" smtClean="0"/>
          </a:p>
          <a:p>
            <a:r>
              <a:rPr lang="en-CA" i="1" dirty="0" smtClean="0"/>
              <a:t>Rate of forgetting is decreases greatly for the first minutes but then it plateaus</a:t>
            </a:r>
          </a:p>
          <a:p>
            <a:endParaRPr lang="en-CA" dirty="0"/>
          </a:p>
        </p:txBody>
      </p:sp>
    </p:spTree>
    <p:extLst>
      <p:ext uri="{BB962C8B-B14F-4D97-AF65-F5344CB8AC3E}">
        <p14:creationId xmlns:p14="http://schemas.microsoft.com/office/powerpoint/2010/main" xmlns="" val="27256747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Encoding Failure</a:t>
            </a:r>
            <a:endParaRPr lang="en-CA" dirty="0"/>
          </a:p>
        </p:txBody>
      </p:sp>
      <p:sp>
        <p:nvSpPr>
          <p:cNvPr id="3" name="Content Placeholder 2"/>
          <p:cNvSpPr>
            <a:spLocks noGrp="1"/>
          </p:cNvSpPr>
          <p:nvPr>
            <p:ph idx="1"/>
          </p:nvPr>
        </p:nvSpPr>
        <p:spPr/>
        <p:txBody>
          <a:bodyPr/>
          <a:lstStyle/>
          <a:p>
            <a:r>
              <a:rPr lang="en-CA" dirty="0" smtClean="0"/>
              <a:t>Encoding failure</a:t>
            </a:r>
          </a:p>
          <a:p>
            <a:pPr lvl="1"/>
            <a:r>
              <a:rPr lang="en-CA" dirty="0" smtClean="0"/>
              <a:t>Lack of attention?</a:t>
            </a:r>
          </a:p>
          <a:p>
            <a:pPr lvl="1"/>
            <a:r>
              <a:rPr lang="en-CA" dirty="0" smtClean="0"/>
              <a:t>Lack of deep </a:t>
            </a:r>
            <a:r>
              <a:rPr lang="en-CA" dirty="0" err="1" smtClean="0"/>
              <a:t>precessing</a:t>
            </a:r>
            <a:r>
              <a:rPr lang="en-CA" dirty="0" smtClean="0"/>
              <a:t>?</a:t>
            </a:r>
          </a:p>
          <a:p>
            <a:r>
              <a:rPr lang="en-CA" dirty="0" smtClean="0"/>
              <a:t>E.g. Failure to encode details that are not important to us</a:t>
            </a:r>
          </a:p>
        </p:txBody>
      </p:sp>
    </p:spTree>
    <p:extLst>
      <p:ext uri="{BB962C8B-B14F-4D97-AF65-F5344CB8AC3E}">
        <p14:creationId xmlns:p14="http://schemas.microsoft.com/office/powerpoint/2010/main" xmlns="" val="1539364301"/>
      </p:ext>
    </p:extLst>
  </p:cSld>
  <p:clrMapOvr>
    <a:masterClrMapping/>
  </p:clrMapOvr>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Grp="1" noChangeArrowheads="1"/>
          </p:cNvSpPr>
          <p:nvPr>
            <p:ph type="title"/>
          </p:nvPr>
        </p:nvSpPr>
        <p:spPr/>
        <p:txBody>
          <a:bodyPr/>
          <a:lstStyle/>
          <a:p>
            <a:r>
              <a:rPr lang="en-US"/>
              <a:t>Forgetting: Why do we forget?</a:t>
            </a:r>
          </a:p>
        </p:txBody>
      </p:sp>
      <p:sp>
        <p:nvSpPr>
          <p:cNvPr id="45061" name="Rectangle 5"/>
          <p:cNvSpPr>
            <a:spLocks noGrp="1" noChangeArrowheads="1"/>
          </p:cNvSpPr>
          <p:nvPr>
            <p:ph idx="1"/>
          </p:nvPr>
        </p:nvSpPr>
        <p:spPr/>
        <p:txBody>
          <a:bodyPr>
            <a:normAutofit/>
          </a:bodyPr>
          <a:lstStyle/>
          <a:p>
            <a:r>
              <a:rPr lang="en-US" sz="2800" dirty="0"/>
              <a:t>Decay of memory trace</a:t>
            </a:r>
          </a:p>
          <a:p>
            <a:pPr lvl="1"/>
            <a:r>
              <a:rPr lang="en-US" sz="2800" dirty="0"/>
              <a:t>Long-term physical trace in nervous system fades away over time and with disuse</a:t>
            </a:r>
          </a:p>
          <a:p>
            <a:pPr lvl="1"/>
            <a:endParaRPr lang="en-US" sz="2800" dirty="0"/>
          </a:p>
          <a:p>
            <a:r>
              <a:rPr lang="en-US" sz="2800" dirty="0"/>
              <a:t>Interference Theory</a:t>
            </a:r>
          </a:p>
          <a:p>
            <a:pPr lvl="1"/>
            <a:r>
              <a:rPr lang="en-US" sz="2800" dirty="0"/>
              <a:t>Information forgotten because other items in LTM impair ability to retrieve it</a:t>
            </a:r>
          </a:p>
          <a:p>
            <a:pPr lvl="1"/>
            <a:endParaRPr lang="en-US" sz="2800" dirty="0"/>
          </a:p>
        </p:txBody>
      </p:sp>
    </p:spTree>
    <p:extLst>
      <p:ext uri="{BB962C8B-B14F-4D97-AF65-F5344CB8AC3E}">
        <p14:creationId xmlns:p14="http://schemas.microsoft.com/office/powerpoint/2010/main" xmlns="" val="191555835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6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06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506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506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build="p"/>
    </p:bld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6" name="Rectangle 6"/>
          <p:cNvSpPr>
            <a:spLocks noGrp="1" noChangeArrowheads="1"/>
          </p:cNvSpPr>
          <p:nvPr>
            <p:ph type="title"/>
          </p:nvPr>
        </p:nvSpPr>
        <p:spPr>
          <a:xfrm>
            <a:off x="395536" y="764704"/>
            <a:ext cx="8229600" cy="1066800"/>
          </a:xfrm>
        </p:spPr>
        <p:txBody>
          <a:bodyPr/>
          <a:lstStyle/>
          <a:p>
            <a:r>
              <a:rPr lang="en-US" dirty="0"/>
              <a:t>Interference </a:t>
            </a:r>
          </a:p>
        </p:txBody>
      </p:sp>
      <p:sp>
        <p:nvSpPr>
          <p:cNvPr id="46087" name="Rectangle 7"/>
          <p:cNvSpPr>
            <a:spLocks noGrp="1" noChangeArrowheads="1"/>
          </p:cNvSpPr>
          <p:nvPr>
            <p:ph idx="1"/>
          </p:nvPr>
        </p:nvSpPr>
        <p:spPr>
          <a:xfrm>
            <a:off x="380999" y="1719070"/>
            <a:ext cx="8407893" cy="4806273"/>
          </a:xfrm>
        </p:spPr>
        <p:txBody>
          <a:bodyPr>
            <a:noAutofit/>
          </a:bodyPr>
          <a:lstStyle/>
          <a:p>
            <a:r>
              <a:rPr lang="en-US" sz="2400" dirty="0"/>
              <a:t>Interference Theory</a:t>
            </a:r>
          </a:p>
          <a:p>
            <a:pPr lvl="1"/>
            <a:r>
              <a:rPr lang="en-US" sz="2400" dirty="0"/>
              <a:t>Proactive Interference</a:t>
            </a:r>
          </a:p>
          <a:p>
            <a:pPr lvl="2"/>
            <a:r>
              <a:rPr lang="en-US" sz="2400" dirty="0"/>
              <a:t>Past material interferes with recall of newer </a:t>
            </a:r>
            <a:r>
              <a:rPr lang="en-US" sz="2400" dirty="0" smtClean="0"/>
              <a:t>material</a:t>
            </a:r>
          </a:p>
          <a:p>
            <a:pPr lvl="2"/>
            <a:r>
              <a:rPr lang="en-US" dirty="0" smtClean="0"/>
              <a:t>E.g. Getting a new phone # and your previous number keeps interfering with your recall of the new one.</a:t>
            </a:r>
            <a:endParaRPr lang="en-US" sz="2400" dirty="0"/>
          </a:p>
          <a:p>
            <a:pPr lvl="1"/>
            <a:r>
              <a:rPr lang="en-US" sz="2400" dirty="0"/>
              <a:t>Retroactive Interference</a:t>
            </a:r>
          </a:p>
          <a:p>
            <a:pPr lvl="2"/>
            <a:r>
              <a:rPr lang="en-US" sz="2400" dirty="0"/>
              <a:t>New information interferes with ability to recall older </a:t>
            </a:r>
            <a:r>
              <a:rPr lang="en-US" sz="2400" dirty="0" smtClean="0"/>
              <a:t>information.</a:t>
            </a:r>
          </a:p>
          <a:p>
            <a:pPr lvl="2"/>
            <a:r>
              <a:rPr lang="en-US" dirty="0" smtClean="0"/>
              <a:t>E.g. New phone # is finally learned but now recall of the old number is difficult.</a:t>
            </a:r>
            <a:endParaRPr lang="en-US" sz="2400" dirty="0"/>
          </a:p>
          <a:p>
            <a:r>
              <a:rPr lang="en-US" sz="2400" dirty="0"/>
              <a:t>Tip-Of-The-Tongue (TOT) State</a:t>
            </a:r>
          </a:p>
          <a:p>
            <a:pPr lvl="1"/>
            <a:r>
              <a:rPr lang="en-US" sz="2400" dirty="0"/>
              <a:t>On verge of remembering but can’t recall</a:t>
            </a:r>
          </a:p>
        </p:txBody>
      </p:sp>
    </p:spTree>
    <p:extLst>
      <p:ext uri="{BB962C8B-B14F-4D97-AF65-F5344CB8AC3E}">
        <p14:creationId xmlns:p14="http://schemas.microsoft.com/office/powerpoint/2010/main" xmlns="" val="167115903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0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608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08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608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608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608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087">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608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7" grpId="0" build="p"/>
    </p:bld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p:nvPr>
        </p:nvSpPr>
        <p:spPr/>
        <p:txBody>
          <a:bodyPr/>
          <a:lstStyle/>
          <a:p>
            <a:r>
              <a:rPr lang="en-US"/>
              <a:t>Forgetting: Why do we forget?</a:t>
            </a:r>
          </a:p>
        </p:txBody>
      </p:sp>
      <p:sp>
        <p:nvSpPr>
          <p:cNvPr id="48133" name="Rectangle 5"/>
          <p:cNvSpPr>
            <a:spLocks noGrp="1" noChangeArrowheads="1"/>
          </p:cNvSpPr>
          <p:nvPr>
            <p:ph idx="1"/>
          </p:nvPr>
        </p:nvSpPr>
        <p:spPr/>
        <p:txBody>
          <a:bodyPr>
            <a:normAutofit/>
          </a:bodyPr>
          <a:lstStyle/>
          <a:p>
            <a:r>
              <a:rPr lang="en-US" sz="2800" dirty="0"/>
              <a:t>Motivated forgetting</a:t>
            </a:r>
          </a:p>
          <a:p>
            <a:pPr lvl="1"/>
            <a:r>
              <a:rPr lang="en-US" sz="2800" dirty="0"/>
              <a:t>Based on Freudian concepts</a:t>
            </a:r>
          </a:p>
          <a:p>
            <a:pPr lvl="1"/>
            <a:r>
              <a:rPr lang="en-US" sz="2800" dirty="0"/>
              <a:t>Conscious or unconscious processes?</a:t>
            </a:r>
          </a:p>
          <a:p>
            <a:pPr lvl="1"/>
            <a:r>
              <a:rPr lang="en-US" sz="2800" dirty="0"/>
              <a:t>E.g. Repression of anxiety-arousing memories</a:t>
            </a:r>
          </a:p>
          <a:p>
            <a:r>
              <a:rPr lang="en-US" sz="2800" dirty="0"/>
              <a:t>Controversial	</a:t>
            </a:r>
          </a:p>
          <a:p>
            <a:pPr lvl="1"/>
            <a:r>
              <a:rPr lang="en-US" sz="2800" dirty="0"/>
              <a:t>Difficult to </a:t>
            </a:r>
            <a:r>
              <a:rPr lang="en-US" sz="2800" dirty="0" smtClean="0"/>
              <a:t>verify</a:t>
            </a:r>
          </a:p>
          <a:p>
            <a:pPr lvl="1"/>
            <a:r>
              <a:rPr lang="en-US" sz="2800" dirty="0" smtClean="0"/>
              <a:t>‘Repression’ vague</a:t>
            </a:r>
            <a:endParaRPr lang="en-US" sz="2800" dirty="0"/>
          </a:p>
        </p:txBody>
      </p:sp>
    </p:spTree>
    <p:extLst>
      <p:ext uri="{BB962C8B-B14F-4D97-AF65-F5344CB8AC3E}">
        <p14:creationId xmlns:p14="http://schemas.microsoft.com/office/powerpoint/2010/main" xmlns="" val="334625069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Grp="1" noChangeArrowheads="1"/>
          </p:cNvSpPr>
          <p:nvPr>
            <p:ph type="title"/>
          </p:nvPr>
        </p:nvSpPr>
        <p:spPr/>
        <p:txBody>
          <a:bodyPr/>
          <a:lstStyle/>
          <a:p>
            <a:r>
              <a:rPr lang="en-US"/>
              <a:t>Amnesia </a:t>
            </a:r>
          </a:p>
        </p:txBody>
      </p:sp>
      <p:sp>
        <p:nvSpPr>
          <p:cNvPr id="49157" name="Rectangle 5"/>
          <p:cNvSpPr>
            <a:spLocks noGrp="1" noChangeArrowheads="1"/>
          </p:cNvSpPr>
          <p:nvPr>
            <p:ph idx="1"/>
          </p:nvPr>
        </p:nvSpPr>
        <p:spPr>
          <a:xfrm>
            <a:off x="467544" y="1412776"/>
            <a:ext cx="8229600" cy="4525963"/>
          </a:xfrm>
        </p:spPr>
        <p:txBody>
          <a:bodyPr/>
          <a:lstStyle/>
          <a:p>
            <a:r>
              <a:rPr lang="en-US" dirty="0"/>
              <a:t>Types of Amnesia</a:t>
            </a:r>
          </a:p>
          <a:p>
            <a:pPr lvl="1"/>
            <a:r>
              <a:rPr lang="en-US" dirty="0"/>
              <a:t>Retrograde Amnesia</a:t>
            </a:r>
          </a:p>
          <a:p>
            <a:pPr lvl="2"/>
            <a:r>
              <a:rPr lang="en-US" dirty="0"/>
              <a:t>Memory loss for events before amnesia</a:t>
            </a:r>
          </a:p>
          <a:p>
            <a:pPr lvl="3"/>
            <a:r>
              <a:rPr lang="en-US" dirty="0"/>
              <a:t>Mild retrograde amnesia in H.M.</a:t>
            </a:r>
          </a:p>
          <a:p>
            <a:pPr lvl="1"/>
            <a:r>
              <a:rPr lang="en-US" dirty="0" err="1"/>
              <a:t>Anterograde</a:t>
            </a:r>
            <a:r>
              <a:rPr lang="en-US" dirty="0"/>
              <a:t> Amnesia</a:t>
            </a:r>
          </a:p>
          <a:p>
            <a:pPr lvl="2"/>
            <a:r>
              <a:rPr lang="en-US" dirty="0"/>
              <a:t>Memory loss for events after amnesia</a:t>
            </a:r>
          </a:p>
          <a:p>
            <a:pPr lvl="3"/>
            <a:r>
              <a:rPr lang="en-US" dirty="0"/>
              <a:t>Severe </a:t>
            </a:r>
            <a:r>
              <a:rPr lang="en-US" dirty="0" err="1"/>
              <a:t>anterograde</a:t>
            </a:r>
            <a:r>
              <a:rPr lang="en-US" dirty="0"/>
              <a:t> amnesia in H.M.</a:t>
            </a:r>
          </a:p>
          <a:p>
            <a:r>
              <a:rPr lang="en-US" dirty="0"/>
              <a:t>Alzheimer’s Disease</a:t>
            </a:r>
          </a:p>
          <a:p>
            <a:pPr lvl="1"/>
            <a:r>
              <a:rPr lang="en-US" dirty="0"/>
              <a:t>Severe retrograde and </a:t>
            </a:r>
            <a:r>
              <a:rPr lang="en-US" dirty="0" err="1"/>
              <a:t>anterograde</a:t>
            </a:r>
            <a:r>
              <a:rPr lang="en-US" dirty="0"/>
              <a:t> amnesia</a:t>
            </a:r>
          </a:p>
        </p:txBody>
      </p:sp>
    </p:spTree>
    <p:extLst>
      <p:ext uri="{BB962C8B-B14F-4D97-AF65-F5344CB8AC3E}">
        <p14:creationId xmlns:p14="http://schemas.microsoft.com/office/powerpoint/2010/main" xmlns="" val="68219330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Grp="1" noChangeArrowheads="1"/>
          </p:cNvSpPr>
          <p:nvPr>
            <p:ph type="title"/>
          </p:nvPr>
        </p:nvSpPr>
        <p:spPr/>
        <p:txBody>
          <a:bodyPr/>
          <a:lstStyle/>
          <a:p>
            <a:r>
              <a:rPr lang="en-US"/>
              <a:t>Amnesia </a:t>
            </a:r>
          </a:p>
        </p:txBody>
      </p:sp>
      <p:sp>
        <p:nvSpPr>
          <p:cNvPr id="50181" name="Rectangle 5"/>
          <p:cNvSpPr>
            <a:spLocks noGrp="1" noChangeArrowheads="1"/>
          </p:cNvSpPr>
          <p:nvPr>
            <p:ph idx="1"/>
          </p:nvPr>
        </p:nvSpPr>
        <p:spPr/>
        <p:txBody>
          <a:bodyPr>
            <a:normAutofit/>
          </a:bodyPr>
          <a:lstStyle/>
          <a:p>
            <a:r>
              <a:rPr lang="en-US" sz="3200" dirty="0"/>
              <a:t>Infantile Amnesia</a:t>
            </a:r>
          </a:p>
          <a:p>
            <a:pPr lvl="1"/>
            <a:r>
              <a:rPr lang="en-US" sz="3200" dirty="0"/>
              <a:t>Memory loss for early childhood experiences</a:t>
            </a:r>
          </a:p>
          <a:p>
            <a:pPr lvl="1"/>
            <a:r>
              <a:rPr lang="en-US" sz="3200" dirty="0"/>
              <a:t>Typically for events before ages of 3-4</a:t>
            </a:r>
          </a:p>
          <a:p>
            <a:r>
              <a:rPr lang="en-US" sz="3200" dirty="0"/>
              <a:t>Causes? </a:t>
            </a:r>
          </a:p>
          <a:p>
            <a:pPr lvl="1"/>
            <a:r>
              <a:rPr lang="en-US" sz="3200" dirty="0"/>
              <a:t>immature brain, encoding failures</a:t>
            </a:r>
          </a:p>
        </p:txBody>
      </p:sp>
    </p:spTree>
    <p:extLst>
      <p:ext uri="{BB962C8B-B14F-4D97-AF65-F5344CB8AC3E}">
        <p14:creationId xmlns:p14="http://schemas.microsoft.com/office/powerpoint/2010/main" xmlns="" val="402596451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8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18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018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8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018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build="p"/>
    </p:bld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Grp="1" noChangeArrowheads="1"/>
          </p:cNvSpPr>
          <p:nvPr>
            <p:ph type="title"/>
          </p:nvPr>
        </p:nvSpPr>
        <p:spPr/>
        <p:txBody>
          <a:bodyPr/>
          <a:lstStyle/>
          <a:p>
            <a:r>
              <a:rPr lang="en-US"/>
              <a:t>Forgetting</a:t>
            </a:r>
          </a:p>
        </p:txBody>
      </p:sp>
      <p:sp>
        <p:nvSpPr>
          <p:cNvPr id="51205" name="Rectangle 5"/>
          <p:cNvSpPr>
            <a:spLocks noGrp="1" noChangeArrowheads="1"/>
          </p:cNvSpPr>
          <p:nvPr>
            <p:ph idx="1"/>
          </p:nvPr>
        </p:nvSpPr>
        <p:spPr/>
        <p:txBody>
          <a:bodyPr>
            <a:normAutofit/>
          </a:bodyPr>
          <a:lstStyle/>
          <a:p>
            <a:r>
              <a:rPr lang="en-US" sz="2400" dirty="0"/>
              <a:t>Retrospective Memory</a:t>
            </a:r>
          </a:p>
          <a:p>
            <a:pPr lvl="1"/>
            <a:r>
              <a:rPr lang="en-US" sz="2400" dirty="0"/>
              <a:t>Memory for past events</a:t>
            </a:r>
          </a:p>
          <a:p>
            <a:r>
              <a:rPr lang="en-US" sz="2400" dirty="0"/>
              <a:t>Prospective Memory</a:t>
            </a:r>
          </a:p>
          <a:p>
            <a:pPr lvl="1"/>
            <a:r>
              <a:rPr lang="en-US" sz="2400" dirty="0"/>
              <a:t>Remembering to perform an activity in future</a:t>
            </a:r>
          </a:p>
          <a:p>
            <a:r>
              <a:rPr lang="en-US" sz="2400" dirty="0"/>
              <a:t>Changes in prospective memory</a:t>
            </a:r>
          </a:p>
          <a:p>
            <a:pPr lvl="1"/>
            <a:r>
              <a:rPr lang="en-US" sz="2400" dirty="0"/>
              <a:t>Evidence is mixed</a:t>
            </a:r>
          </a:p>
          <a:p>
            <a:pPr lvl="1"/>
            <a:r>
              <a:rPr lang="en-US" sz="2400" dirty="0"/>
              <a:t>Outside lab settings, healthy elderly adults perform same as young adults on some tasks</a:t>
            </a:r>
          </a:p>
          <a:p>
            <a:pPr lvl="2"/>
            <a:r>
              <a:rPr lang="en-US" sz="2400" dirty="0"/>
              <a:t>E.g. pill-taking</a:t>
            </a:r>
          </a:p>
          <a:p>
            <a:pPr lvl="1"/>
            <a:r>
              <a:rPr lang="en-US" sz="2400" dirty="0"/>
              <a:t>Some difficulty with time-signaled tasks in laboratory</a:t>
            </a:r>
          </a:p>
          <a:p>
            <a:pPr lvl="1"/>
            <a:endParaRPr lang="en-US" sz="2400" dirty="0"/>
          </a:p>
        </p:txBody>
      </p:sp>
    </p:spTree>
    <p:extLst>
      <p:ext uri="{BB962C8B-B14F-4D97-AF65-F5344CB8AC3E}">
        <p14:creationId xmlns:p14="http://schemas.microsoft.com/office/powerpoint/2010/main" xmlns="" val="52884746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0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120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20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205">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1205">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1205">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120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build="p"/>
    </p:bld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Memory as a Constructive Process</a:t>
            </a:r>
            <a:endParaRPr lang="en-CA" dirty="0"/>
          </a:p>
        </p:txBody>
      </p:sp>
      <p:sp>
        <p:nvSpPr>
          <p:cNvPr id="3" name="Content Placeholder 2"/>
          <p:cNvSpPr>
            <a:spLocks noGrp="1"/>
          </p:cNvSpPr>
          <p:nvPr>
            <p:ph idx="1"/>
          </p:nvPr>
        </p:nvSpPr>
        <p:spPr/>
        <p:txBody>
          <a:bodyPr/>
          <a:lstStyle/>
          <a:p>
            <a:r>
              <a:rPr lang="en-CA" dirty="0" smtClean="0"/>
              <a:t>Retrieving memory is not like watching a replay of a video recording. </a:t>
            </a:r>
          </a:p>
          <a:p>
            <a:r>
              <a:rPr lang="en-CA" dirty="0" smtClean="0"/>
              <a:t>We do not simply rewind and hit play. </a:t>
            </a:r>
          </a:p>
          <a:p>
            <a:r>
              <a:rPr lang="en-CA" dirty="0" smtClean="0"/>
              <a:t>Instead, it seem we reconstruct our memories by piecing information together. </a:t>
            </a:r>
          </a:p>
          <a:p>
            <a:endParaRPr lang="en-CA" dirty="0"/>
          </a:p>
        </p:txBody>
      </p:sp>
    </p:spTree>
    <p:extLst>
      <p:ext uri="{BB962C8B-B14F-4D97-AF65-F5344CB8AC3E}">
        <p14:creationId xmlns:p14="http://schemas.microsoft.com/office/powerpoint/2010/main" xmlns="" val="9204194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normAutofit fontScale="90000"/>
          </a:bodyPr>
          <a:lstStyle/>
          <a:p>
            <a:r>
              <a:rPr lang="en-CA" sz="4000"/>
              <a:t>Boundary Extension in Picture Memory</a:t>
            </a:r>
          </a:p>
        </p:txBody>
      </p:sp>
      <p:sp>
        <p:nvSpPr>
          <p:cNvPr id="3075" name="Rectangle 3"/>
          <p:cNvSpPr>
            <a:spLocks noGrp="1" noChangeArrowheads="1"/>
          </p:cNvSpPr>
          <p:nvPr>
            <p:ph idx="1"/>
          </p:nvPr>
        </p:nvSpPr>
        <p:spPr/>
        <p:txBody>
          <a:bodyPr/>
          <a:lstStyle/>
          <a:p>
            <a:r>
              <a:rPr lang="en-CA"/>
              <a:t>People remember a picture as including more than it actually did.</a:t>
            </a:r>
          </a:p>
          <a:p>
            <a:endParaRPr lang="en-CA"/>
          </a:p>
          <a:p>
            <a:r>
              <a:rPr lang="en-CA"/>
              <a:t>We extend the boundaries of the picture. </a:t>
            </a:r>
          </a:p>
        </p:txBody>
      </p:sp>
    </p:spTree>
    <p:extLst>
      <p:ext uri="{BB962C8B-B14F-4D97-AF65-F5344CB8AC3E}">
        <p14:creationId xmlns:p14="http://schemas.microsoft.com/office/powerpoint/2010/main" xmlns="" val="227226094"/>
      </p:ext>
    </p:extLst>
  </p:cSld>
  <p:clrMapOvr>
    <a:masterClrMapping/>
  </p:clrMapOvr>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r>
              <a:rPr lang="en-CA" sz="4000"/>
              <a:t>Boundary Extension in Picture Memory</a:t>
            </a:r>
          </a:p>
        </p:txBody>
      </p:sp>
      <p:sp>
        <p:nvSpPr>
          <p:cNvPr id="5123" name="Rectangle 3"/>
          <p:cNvSpPr>
            <a:spLocks noGrp="1" noChangeArrowheads="1"/>
          </p:cNvSpPr>
          <p:nvPr>
            <p:ph idx="1"/>
          </p:nvPr>
        </p:nvSpPr>
        <p:spPr/>
        <p:txBody>
          <a:bodyPr/>
          <a:lstStyle/>
          <a:p>
            <a:r>
              <a:rPr lang="en-CA"/>
              <a:t>Why?</a:t>
            </a:r>
          </a:p>
          <a:p>
            <a:r>
              <a:rPr lang="en-CA"/>
              <a:t>Perceptual Schema</a:t>
            </a:r>
          </a:p>
          <a:p>
            <a:r>
              <a:rPr lang="en-CA"/>
              <a:t>We look for information beyond what is seen in order to help us understand it.</a:t>
            </a:r>
          </a:p>
          <a:p>
            <a:endParaRPr lang="en-CA"/>
          </a:p>
        </p:txBody>
      </p:sp>
    </p:spTree>
    <p:extLst>
      <p:ext uri="{BB962C8B-B14F-4D97-AF65-F5344CB8AC3E}">
        <p14:creationId xmlns:p14="http://schemas.microsoft.com/office/powerpoint/2010/main" xmlns="" val="1702830840"/>
      </p:ext>
    </p:extLst>
  </p:cSld>
  <p:clrMapOvr>
    <a:masterClrMapping/>
  </p:clrMapOvr>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Misinformation effect </a:t>
            </a:r>
            <a:endParaRPr lang="en-CA" dirty="0"/>
          </a:p>
        </p:txBody>
      </p:sp>
      <p:sp>
        <p:nvSpPr>
          <p:cNvPr id="3" name="Content Placeholder 2"/>
          <p:cNvSpPr>
            <a:spLocks noGrp="1"/>
          </p:cNvSpPr>
          <p:nvPr>
            <p:ph idx="1"/>
          </p:nvPr>
        </p:nvSpPr>
        <p:spPr/>
        <p:txBody>
          <a:bodyPr/>
          <a:lstStyle/>
          <a:p>
            <a:r>
              <a:rPr lang="en-CA" dirty="0" smtClean="0"/>
              <a:t>The distortion of memory by misleading post-event information.</a:t>
            </a:r>
          </a:p>
          <a:p>
            <a:endParaRPr lang="en-CA" dirty="0"/>
          </a:p>
          <a:p>
            <a:r>
              <a:rPr lang="en-CA" dirty="0" smtClean="0"/>
              <a:t>If memories are constructed, then information that occurs AFTER an event may shape the construction process.</a:t>
            </a:r>
          </a:p>
          <a:p>
            <a:endParaRPr lang="en-CA" dirty="0"/>
          </a:p>
        </p:txBody>
      </p:sp>
    </p:spTree>
    <p:extLst>
      <p:ext uri="{BB962C8B-B14F-4D97-AF65-F5344CB8AC3E}">
        <p14:creationId xmlns:p14="http://schemas.microsoft.com/office/powerpoint/2010/main" xmlns="" val="2522748155"/>
      </p:ext>
    </p:extLst>
  </p:cSld>
  <p:clrMapOvr>
    <a:masterClrMapping/>
  </p:clrMapOvr>
  <p:transition/>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Misinformation Effect</a:t>
            </a:r>
            <a:endParaRPr lang="en-CA" dirty="0"/>
          </a:p>
        </p:txBody>
      </p:sp>
      <p:sp>
        <p:nvSpPr>
          <p:cNvPr id="3" name="Content Placeholder 2"/>
          <p:cNvSpPr>
            <a:spLocks noGrp="1"/>
          </p:cNvSpPr>
          <p:nvPr>
            <p:ph idx="1"/>
          </p:nvPr>
        </p:nvSpPr>
        <p:spPr>
          <a:xfrm>
            <a:off x="457200" y="2249424"/>
            <a:ext cx="4474840" cy="4325112"/>
          </a:xfrm>
        </p:spPr>
        <p:txBody>
          <a:bodyPr>
            <a:normAutofit fontScale="92500"/>
          </a:bodyPr>
          <a:lstStyle/>
          <a:p>
            <a:r>
              <a:rPr lang="en-CA" dirty="0" smtClean="0"/>
              <a:t>Misinformation effect &amp; Eyewitness testimony.</a:t>
            </a:r>
          </a:p>
          <a:p>
            <a:r>
              <a:rPr lang="en-CA" dirty="0" smtClean="0"/>
              <a:t>Famous case of Father Bernard </a:t>
            </a:r>
            <a:r>
              <a:rPr lang="en-CA" dirty="0" err="1" smtClean="0"/>
              <a:t>Pegano</a:t>
            </a:r>
            <a:endParaRPr lang="en-CA" dirty="0" smtClean="0"/>
          </a:p>
          <a:p>
            <a:r>
              <a:rPr lang="en-CA" dirty="0" smtClean="0"/>
              <a:t>7 eyewitnesses identified him as the perpetrator of a series of armed robberies in Delaware.</a:t>
            </a:r>
          </a:p>
          <a:p>
            <a:endParaRPr lang="en-CA"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66636" y="1988840"/>
            <a:ext cx="1724025" cy="2647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236296" y="4005064"/>
            <a:ext cx="1743075" cy="2628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998348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Misinformation Effect – Eyewitness Testimony</a:t>
            </a:r>
            <a:endParaRPr lang="en-CA" dirty="0"/>
          </a:p>
        </p:txBody>
      </p:sp>
      <p:sp>
        <p:nvSpPr>
          <p:cNvPr id="3" name="Content Placeholder 2"/>
          <p:cNvSpPr>
            <a:spLocks noGrp="1"/>
          </p:cNvSpPr>
          <p:nvPr>
            <p:ph idx="1"/>
          </p:nvPr>
        </p:nvSpPr>
        <p:spPr>
          <a:xfrm>
            <a:off x="457200" y="2249424"/>
            <a:ext cx="6995120" cy="4325112"/>
          </a:xfrm>
        </p:spPr>
        <p:txBody>
          <a:bodyPr>
            <a:normAutofit fontScale="92500" lnSpcReduction="20000"/>
          </a:bodyPr>
          <a:lstStyle/>
          <a:p>
            <a:r>
              <a:rPr lang="en-CA" dirty="0" smtClean="0"/>
              <a:t>Two key pieces of information contributed to Father Pagano’s near conviction. </a:t>
            </a:r>
          </a:p>
          <a:p>
            <a:r>
              <a:rPr lang="en-CA" dirty="0" smtClean="0"/>
              <a:t>1. “Gentleman” robber. Characteristics consistent with a “priest” schema.</a:t>
            </a:r>
          </a:p>
          <a:p>
            <a:r>
              <a:rPr lang="en-CA" dirty="0" smtClean="0"/>
              <a:t>2. Before being presented with photos of suspects, eyewitnesses were informed that the robber “may be a priest. (Father </a:t>
            </a:r>
            <a:r>
              <a:rPr lang="en-CA" dirty="0" err="1" smtClean="0"/>
              <a:t>Paganos</a:t>
            </a:r>
            <a:r>
              <a:rPr lang="en-CA" dirty="0" smtClean="0"/>
              <a:t> picture was the only one with a clerical collar…!?)</a:t>
            </a:r>
            <a:endParaRPr lang="en-CA" dirty="0"/>
          </a:p>
        </p:txBody>
      </p:sp>
    </p:spTree>
    <p:extLst>
      <p:ext uri="{BB962C8B-B14F-4D97-AF65-F5344CB8AC3E}">
        <p14:creationId xmlns:p14="http://schemas.microsoft.com/office/powerpoint/2010/main" xmlns="" val="11055039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764704"/>
            <a:ext cx="8229600" cy="1066800"/>
          </a:xfrm>
        </p:spPr>
        <p:txBody>
          <a:bodyPr>
            <a:normAutofit fontScale="90000"/>
          </a:bodyPr>
          <a:lstStyle/>
          <a:p>
            <a:r>
              <a:rPr lang="en-CA" dirty="0" smtClean="0"/>
              <a:t>Misinformation effect – Loftus &amp; Palmer (1974)</a:t>
            </a:r>
            <a:endParaRPr lang="en-CA" dirty="0"/>
          </a:p>
        </p:txBody>
      </p:sp>
      <p:sp>
        <p:nvSpPr>
          <p:cNvPr id="3" name="Content Placeholder 2"/>
          <p:cNvSpPr>
            <a:spLocks noGrp="1"/>
          </p:cNvSpPr>
          <p:nvPr>
            <p:ph idx="1"/>
          </p:nvPr>
        </p:nvSpPr>
        <p:spPr>
          <a:xfrm>
            <a:off x="251520" y="1988840"/>
            <a:ext cx="4547783" cy="4325112"/>
          </a:xfrm>
        </p:spPr>
        <p:txBody>
          <a:bodyPr>
            <a:normAutofit fontScale="85000" lnSpcReduction="10000"/>
          </a:bodyPr>
          <a:lstStyle/>
          <a:p>
            <a:r>
              <a:rPr lang="en-CA" dirty="0" smtClean="0"/>
              <a:t>You witness an accident and the police officer asks “About how fast were the cars going when they smashed into each other?”</a:t>
            </a:r>
          </a:p>
          <a:p>
            <a:r>
              <a:rPr lang="en-CA" dirty="0" smtClean="0"/>
              <a:t>Smashed = 65.3 Km/</a:t>
            </a:r>
            <a:r>
              <a:rPr lang="en-CA" dirty="0" err="1" smtClean="0"/>
              <a:t>hr</a:t>
            </a:r>
            <a:endParaRPr lang="en-CA" dirty="0" smtClean="0"/>
          </a:p>
          <a:p>
            <a:r>
              <a:rPr lang="en-CA" dirty="0" smtClean="0"/>
              <a:t>Collided = 62.9 km/</a:t>
            </a:r>
            <a:r>
              <a:rPr lang="en-CA" dirty="0" err="1" smtClean="0"/>
              <a:t>hr</a:t>
            </a:r>
            <a:endParaRPr lang="en-CA" dirty="0" smtClean="0"/>
          </a:p>
          <a:p>
            <a:r>
              <a:rPr lang="en-CA" dirty="0" smtClean="0"/>
              <a:t>Bumped = 61 km/</a:t>
            </a:r>
            <a:r>
              <a:rPr lang="en-CA" dirty="0" err="1" smtClean="0"/>
              <a:t>hr</a:t>
            </a:r>
            <a:endParaRPr lang="en-CA" dirty="0" smtClean="0"/>
          </a:p>
          <a:p>
            <a:r>
              <a:rPr lang="en-CA" dirty="0" smtClean="0"/>
              <a:t>Hit = 54.4 km/</a:t>
            </a:r>
            <a:r>
              <a:rPr lang="en-CA" dirty="0" err="1" smtClean="0"/>
              <a:t>hr</a:t>
            </a:r>
            <a:endParaRPr lang="en-CA" dirty="0" smtClean="0"/>
          </a:p>
          <a:p>
            <a:r>
              <a:rPr lang="en-CA" dirty="0" smtClean="0"/>
              <a:t>Contacted = 50 km/</a:t>
            </a:r>
            <a:r>
              <a:rPr lang="en-CA" dirty="0" err="1" smtClean="0"/>
              <a:t>hr</a:t>
            </a:r>
            <a:endParaRPr lang="en-CA" dirty="0" smtClean="0"/>
          </a:p>
          <a:p>
            <a:endParaRPr lang="en-CA"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93261" y="2060848"/>
            <a:ext cx="3928301" cy="24482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87661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p:txBody>
          <a:bodyPr/>
          <a:lstStyle/>
          <a:p>
            <a:r>
              <a:rPr lang="en-US"/>
              <a:t>Accuracy of Children’s Memories</a:t>
            </a:r>
          </a:p>
        </p:txBody>
      </p:sp>
      <p:sp>
        <p:nvSpPr>
          <p:cNvPr id="56325" name="Rectangle 5"/>
          <p:cNvSpPr>
            <a:spLocks noGrp="1" noChangeArrowheads="1"/>
          </p:cNvSpPr>
          <p:nvPr>
            <p:ph idx="1"/>
          </p:nvPr>
        </p:nvSpPr>
        <p:spPr/>
        <p:txBody>
          <a:bodyPr/>
          <a:lstStyle/>
          <a:p>
            <a:r>
              <a:rPr lang="en-US" dirty="0"/>
              <a:t>Critical issue  = Suggestive Questioning </a:t>
            </a:r>
          </a:p>
          <a:p>
            <a:pPr lvl="1"/>
            <a:r>
              <a:rPr lang="en-US" dirty="0"/>
              <a:t>Can distort children’s memories</a:t>
            </a:r>
          </a:p>
          <a:p>
            <a:pPr lvl="1"/>
            <a:r>
              <a:rPr lang="en-US" dirty="0"/>
              <a:t>Younger children more susceptible to misleading &amp; suggestive questions (</a:t>
            </a:r>
            <a:r>
              <a:rPr lang="en-US" dirty="0" err="1"/>
              <a:t>Ceci</a:t>
            </a:r>
            <a:r>
              <a:rPr lang="en-US" dirty="0"/>
              <a:t> et al., 2000)</a:t>
            </a:r>
          </a:p>
          <a:p>
            <a:pPr lvl="1"/>
            <a:r>
              <a:rPr lang="en-US" dirty="0"/>
              <a:t>Observers could not tell false from true reports by children</a:t>
            </a:r>
          </a:p>
          <a:p>
            <a:pPr lvl="2"/>
            <a:r>
              <a:rPr lang="en-US" dirty="0"/>
              <a:t>Not intentionally lying / believe memory is accurate</a:t>
            </a:r>
          </a:p>
          <a:p>
            <a:r>
              <a:rPr lang="en-US" dirty="0"/>
              <a:t>Non-suggestive interviewing is critical</a:t>
            </a:r>
          </a:p>
          <a:p>
            <a:pPr lvl="1"/>
            <a:endParaRPr lang="en-US" dirty="0"/>
          </a:p>
        </p:txBody>
      </p:sp>
    </p:spTree>
    <p:extLst>
      <p:ext uri="{BB962C8B-B14F-4D97-AF65-F5344CB8AC3E}">
        <p14:creationId xmlns:p14="http://schemas.microsoft.com/office/powerpoint/2010/main" xmlns="" val="223968403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2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632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32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632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632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632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5" grpId="0" build="p"/>
    </p:bld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p:txBody>
          <a:bodyPr/>
          <a:lstStyle/>
          <a:p>
            <a:r>
              <a:rPr lang="en-US"/>
              <a:t>Recovered Memories</a:t>
            </a:r>
          </a:p>
        </p:txBody>
      </p:sp>
      <p:sp>
        <p:nvSpPr>
          <p:cNvPr id="57349" name="Rectangle 5"/>
          <p:cNvSpPr>
            <a:spLocks noGrp="1" noChangeArrowheads="1"/>
          </p:cNvSpPr>
          <p:nvPr>
            <p:ph idx="1"/>
          </p:nvPr>
        </p:nvSpPr>
        <p:spPr/>
        <p:txBody>
          <a:bodyPr>
            <a:normAutofit fontScale="92500" lnSpcReduction="10000"/>
          </a:bodyPr>
          <a:lstStyle/>
          <a:p>
            <a:r>
              <a:rPr lang="en-US" dirty="0"/>
              <a:t>Are memories accurate?</a:t>
            </a:r>
          </a:p>
          <a:p>
            <a:pPr lvl="1"/>
            <a:r>
              <a:rPr lang="en-US" dirty="0"/>
              <a:t>If accurate, what caused memory to be forgotten?</a:t>
            </a:r>
          </a:p>
          <a:p>
            <a:r>
              <a:rPr lang="en-US" dirty="0"/>
              <a:t>Controversial</a:t>
            </a:r>
          </a:p>
          <a:p>
            <a:pPr lvl="1"/>
            <a:r>
              <a:rPr lang="en-US" dirty="0"/>
              <a:t>Was memory repressed?</a:t>
            </a:r>
          </a:p>
          <a:p>
            <a:pPr lvl="2"/>
            <a:r>
              <a:rPr lang="en-US" dirty="0"/>
              <a:t>Difficulties in demonstrating experimentally</a:t>
            </a:r>
          </a:p>
          <a:p>
            <a:pPr lvl="2"/>
            <a:r>
              <a:rPr lang="en-US" dirty="0"/>
              <a:t>May have been consciously forgotten or forgotten in ordinary ways</a:t>
            </a:r>
          </a:p>
          <a:p>
            <a:r>
              <a:rPr lang="en-US" dirty="0"/>
              <a:t>Full /partial memory loss for traumatic events been documented</a:t>
            </a:r>
          </a:p>
          <a:p>
            <a:pPr lvl="1"/>
            <a:r>
              <a:rPr lang="en-US" dirty="0"/>
              <a:t>Accurate memories can return</a:t>
            </a:r>
          </a:p>
        </p:txBody>
      </p:sp>
    </p:spTree>
    <p:extLst>
      <p:ext uri="{BB962C8B-B14F-4D97-AF65-F5344CB8AC3E}">
        <p14:creationId xmlns:p14="http://schemas.microsoft.com/office/powerpoint/2010/main" xmlns="" val="261927870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34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734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734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734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734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734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734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build="p"/>
    </p:bld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Lineups - Recap</a:t>
            </a:r>
            <a:endParaRPr lang="en-CA" dirty="0"/>
          </a:p>
        </p:txBody>
      </p:sp>
      <p:sp>
        <p:nvSpPr>
          <p:cNvPr id="3" name="Content Placeholder 2"/>
          <p:cNvSpPr>
            <a:spLocks noGrp="1"/>
          </p:cNvSpPr>
          <p:nvPr>
            <p:ph idx="1"/>
          </p:nvPr>
        </p:nvSpPr>
        <p:spPr/>
        <p:txBody>
          <a:bodyPr/>
          <a:lstStyle/>
          <a:p>
            <a:r>
              <a:rPr lang="en-CA" dirty="0" smtClean="0"/>
              <a:t>Present the suspect photos one at a time. </a:t>
            </a:r>
          </a:p>
          <a:p>
            <a:r>
              <a:rPr lang="en-CA" dirty="0" smtClean="0"/>
              <a:t>Make it clear that the perpetrator may not be one of the people photographed. </a:t>
            </a:r>
          </a:p>
          <a:p>
            <a:r>
              <a:rPr lang="en-CA" dirty="0" smtClean="0"/>
              <a:t>Have someone else administer the lineup to the witness.</a:t>
            </a:r>
          </a:p>
          <a:p>
            <a:r>
              <a:rPr lang="en-CA" dirty="0" smtClean="0"/>
              <a:t>Have that person “blind” as to who the perpetrator is or if they are even in the lineup.</a:t>
            </a:r>
          </a:p>
          <a:p>
            <a:endParaRPr lang="en-CA" dirty="0"/>
          </a:p>
        </p:txBody>
      </p:sp>
    </p:spTree>
    <p:extLst>
      <p:ext uri="{BB962C8B-B14F-4D97-AF65-F5344CB8AC3E}">
        <p14:creationId xmlns:p14="http://schemas.microsoft.com/office/powerpoint/2010/main" xmlns="" val="721547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4"/>
          <p:cNvSpPr>
            <a:spLocks noGrp="1" noChangeArrowheads="1"/>
          </p:cNvSpPr>
          <p:nvPr>
            <p:ph type="title"/>
          </p:nvPr>
        </p:nvSpPr>
        <p:spPr/>
        <p:txBody>
          <a:bodyPr/>
          <a:lstStyle/>
          <a:p>
            <a:r>
              <a:rPr lang="en-US"/>
              <a:t>Biology of Memory</a:t>
            </a:r>
          </a:p>
        </p:txBody>
      </p:sp>
      <p:sp>
        <p:nvSpPr>
          <p:cNvPr id="59397" name="Rectangle 5"/>
          <p:cNvSpPr>
            <a:spLocks noGrp="1" noChangeArrowheads="1"/>
          </p:cNvSpPr>
          <p:nvPr>
            <p:ph idx="1"/>
          </p:nvPr>
        </p:nvSpPr>
        <p:spPr/>
        <p:txBody>
          <a:bodyPr/>
          <a:lstStyle/>
          <a:p>
            <a:r>
              <a:rPr lang="en-US"/>
              <a:t>Search for the Engram</a:t>
            </a:r>
          </a:p>
          <a:p>
            <a:pPr lvl="1"/>
            <a:r>
              <a:rPr lang="en-US"/>
              <a:t>Engram = physical trace stored in brain when memory formed, Lashley (1950)</a:t>
            </a:r>
          </a:p>
          <a:p>
            <a:r>
              <a:rPr lang="en-US"/>
              <a:t>Engram doesn’t exist</a:t>
            </a:r>
          </a:p>
          <a:p>
            <a:r>
              <a:rPr lang="en-US"/>
              <a:t>Memory stored throughout brain</a:t>
            </a:r>
          </a:p>
        </p:txBody>
      </p:sp>
    </p:spTree>
    <p:extLst>
      <p:ext uri="{BB962C8B-B14F-4D97-AF65-F5344CB8AC3E}">
        <p14:creationId xmlns:p14="http://schemas.microsoft.com/office/powerpoint/2010/main" xmlns="" val="72732961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Grp="1" noChangeArrowheads="1"/>
          </p:cNvSpPr>
          <p:nvPr>
            <p:ph type="title"/>
          </p:nvPr>
        </p:nvSpPr>
        <p:spPr/>
        <p:txBody>
          <a:bodyPr/>
          <a:lstStyle/>
          <a:p>
            <a:r>
              <a:rPr lang="en-US"/>
              <a:t>Where in the Brain are Memories?</a:t>
            </a:r>
          </a:p>
        </p:txBody>
      </p:sp>
      <p:sp>
        <p:nvSpPr>
          <p:cNvPr id="60421" name="Rectangle 5"/>
          <p:cNvSpPr>
            <a:spLocks noGrp="1" noChangeArrowheads="1"/>
          </p:cNvSpPr>
          <p:nvPr>
            <p:ph idx="1"/>
          </p:nvPr>
        </p:nvSpPr>
        <p:spPr/>
        <p:txBody>
          <a:bodyPr/>
          <a:lstStyle/>
          <a:p>
            <a:r>
              <a:rPr lang="en-US"/>
              <a:t>Three basic approaches</a:t>
            </a:r>
          </a:p>
          <a:p>
            <a:r>
              <a:rPr lang="en-US"/>
              <a:t>Human Lesion Studies</a:t>
            </a:r>
          </a:p>
          <a:p>
            <a:pPr lvl="1"/>
            <a:r>
              <a:rPr lang="en-US"/>
              <a:t>Study memory loss due to brain damage</a:t>
            </a:r>
          </a:p>
          <a:p>
            <a:r>
              <a:rPr lang="en-US"/>
              <a:t>Nonhuman Animal Lesion Studies</a:t>
            </a:r>
          </a:p>
          <a:p>
            <a:pPr lvl="1"/>
            <a:r>
              <a:rPr lang="en-US"/>
              <a:t>Deliberate damage to brain regions</a:t>
            </a:r>
          </a:p>
          <a:p>
            <a:r>
              <a:rPr lang="en-US"/>
              <a:t>Brain-Imaging Studies</a:t>
            </a:r>
          </a:p>
          <a:p>
            <a:endParaRPr lang="en-US"/>
          </a:p>
        </p:txBody>
      </p:sp>
    </p:spTree>
    <p:extLst>
      <p:ext uri="{BB962C8B-B14F-4D97-AF65-F5344CB8AC3E}">
        <p14:creationId xmlns:p14="http://schemas.microsoft.com/office/powerpoint/2010/main" xmlns="" val="174128911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p:cNvPicPr preferRelativeResize="0">
            <a:picLocks noChangeAspect="1" noChangeArrowheads="1"/>
          </p:cNvPicPr>
          <p:nvPr/>
        </p:nvPicPr>
        <p:blipFill>
          <a:blip r:embed="rId3" cstate="print"/>
          <a:srcRect l="35001" t="7323" r="3751" b="14645"/>
          <a:stretch>
            <a:fillRect/>
          </a:stretch>
        </p:blipFill>
        <p:spPr bwMode="auto">
          <a:xfrm>
            <a:off x="533400" y="1700808"/>
            <a:ext cx="7696200" cy="5024438"/>
          </a:xfrm>
          <a:prstGeom prst="rect">
            <a:avLst/>
          </a:prstGeom>
          <a:noFill/>
          <a:ln w="25400">
            <a:noFill/>
            <a:miter lim="800000"/>
            <a:headEnd/>
            <a:tailEnd/>
          </a:ln>
        </p:spPr>
      </p:pic>
      <p:sp>
        <p:nvSpPr>
          <p:cNvPr id="62468" name="Rectangle 4"/>
          <p:cNvSpPr>
            <a:spLocks noGrp="1" noChangeArrowheads="1"/>
          </p:cNvSpPr>
          <p:nvPr>
            <p:ph type="title"/>
          </p:nvPr>
        </p:nvSpPr>
        <p:spPr>
          <a:xfrm>
            <a:off x="395536" y="630960"/>
            <a:ext cx="8229600" cy="1069848"/>
          </a:xfrm>
        </p:spPr>
        <p:txBody>
          <a:bodyPr/>
          <a:lstStyle/>
          <a:p>
            <a:r>
              <a:rPr lang="en-US" dirty="0"/>
              <a:t>Many Brain Structures Involved</a:t>
            </a:r>
          </a:p>
        </p:txBody>
      </p:sp>
    </p:spTree>
    <p:extLst>
      <p:ext uri="{BB962C8B-B14F-4D97-AF65-F5344CB8AC3E}">
        <p14:creationId xmlns:p14="http://schemas.microsoft.com/office/powerpoint/2010/main" xmlns="" val="223658312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Grp="1" noChangeArrowheads="1"/>
          </p:cNvSpPr>
          <p:nvPr>
            <p:ph type="title"/>
          </p:nvPr>
        </p:nvSpPr>
        <p:spPr/>
        <p:txBody>
          <a:bodyPr/>
          <a:lstStyle/>
          <a:p>
            <a:r>
              <a:rPr lang="en-US"/>
              <a:t>Hippocampus &amp; Cerebral Cortex</a:t>
            </a:r>
          </a:p>
        </p:txBody>
      </p:sp>
      <p:sp>
        <p:nvSpPr>
          <p:cNvPr id="61445" name="Rectangle 5"/>
          <p:cNvSpPr>
            <a:spLocks noGrp="1" noChangeArrowheads="1"/>
          </p:cNvSpPr>
          <p:nvPr>
            <p:ph idx="1"/>
          </p:nvPr>
        </p:nvSpPr>
        <p:spPr/>
        <p:txBody>
          <a:bodyPr/>
          <a:lstStyle/>
          <a:p>
            <a:r>
              <a:rPr lang="en-US"/>
              <a:t>Hippocampus</a:t>
            </a:r>
          </a:p>
          <a:p>
            <a:pPr lvl="1"/>
            <a:r>
              <a:rPr lang="en-US"/>
              <a:t>Encoding station</a:t>
            </a:r>
          </a:p>
          <a:p>
            <a:pPr lvl="1"/>
            <a:r>
              <a:rPr lang="en-US"/>
              <a:t>Convert short-term memories to long-term</a:t>
            </a:r>
          </a:p>
          <a:p>
            <a:r>
              <a:rPr lang="en-US"/>
              <a:t>Memory Consolidation</a:t>
            </a:r>
          </a:p>
          <a:p>
            <a:pPr lvl="1"/>
            <a:r>
              <a:rPr lang="en-US"/>
              <a:t>Binding process in the brain for:</a:t>
            </a:r>
          </a:p>
          <a:p>
            <a:pPr lvl="2"/>
            <a:r>
              <a:rPr lang="en-US"/>
              <a:t>Where something happened</a:t>
            </a:r>
          </a:p>
          <a:p>
            <a:pPr lvl="2"/>
            <a:r>
              <a:rPr lang="en-US"/>
              <a:t>What the scene or people looked like</a:t>
            </a:r>
          </a:p>
          <a:p>
            <a:pPr lvl="2"/>
            <a:r>
              <a:rPr lang="en-US"/>
              <a:t>Sounds heard</a:t>
            </a:r>
          </a:p>
          <a:p>
            <a:pPr lvl="2"/>
            <a:r>
              <a:rPr lang="en-US"/>
              <a:t>Meaning of events</a:t>
            </a:r>
          </a:p>
        </p:txBody>
      </p:sp>
    </p:spTree>
    <p:extLst>
      <p:ext uri="{BB962C8B-B14F-4D97-AF65-F5344CB8AC3E}">
        <p14:creationId xmlns:p14="http://schemas.microsoft.com/office/powerpoint/2010/main" xmlns="" val="201673561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a:xfrm>
            <a:off x="76200" y="654968"/>
            <a:ext cx="8991600" cy="685800"/>
          </a:xfrm>
        </p:spPr>
        <p:txBody>
          <a:bodyPr>
            <a:normAutofit fontScale="90000"/>
          </a:bodyPr>
          <a:lstStyle/>
          <a:p>
            <a:r>
              <a:rPr lang="en-US" dirty="0"/>
              <a:t>Hippocampus &amp; Cerebral Cortex</a:t>
            </a:r>
          </a:p>
        </p:txBody>
      </p:sp>
      <p:pic>
        <p:nvPicPr>
          <p:cNvPr id="63495" name="Picture 7" descr="Fig08-24"/>
          <p:cNvPicPr>
            <a:picLocks noGrp="1" noChangeAspect="1" noChangeArrowheads="1"/>
          </p:cNvPicPr>
          <p:nvPr>
            <p:ph sz="half" idx="1"/>
          </p:nvPr>
        </p:nvPicPr>
        <p:blipFill>
          <a:blip r:embed="rId3" cstate="print"/>
          <a:stretch>
            <a:fillRect/>
          </a:stretch>
        </p:blipFill>
        <p:spPr>
          <a:xfrm>
            <a:off x="899592" y="1521288"/>
            <a:ext cx="2901696" cy="5148072"/>
          </a:xfrm>
          <a:ln/>
        </p:spPr>
      </p:pic>
      <p:sp>
        <p:nvSpPr>
          <p:cNvPr id="63493" name="Rectangle 5"/>
          <p:cNvSpPr>
            <a:spLocks noGrp="1" noChangeArrowheads="1"/>
          </p:cNvSpPr>
          <p:nvPr>
            <p:ph type="body" sz="half" idx="2"/>
          </p:nvPr>
        </p:nvSpPr>
        <p:spPr>
          <a:xfrm>
            <a:off x="4686300" y="1415752"/>
            <a:ext cx="4305300" cy="5181600"/>
          </a:xfrm>
        </p:spPr>
        <p:txBody>
          <a:bodyPr/>
          <a:lstStyle/>
          <a:p>
            <a:r>
              <a:rPr lang="en-US" sz="2400"/>
              <a:t>Cerebral cortex</a:t>
            </a:r>
          </a:p>
          <a:p>
            <a:pPr lvl="1"/>
            <a:r>
              <a:rPr lang="en-US" sz="2000"/>
              <a:t>Encoding information from sensory registers</a:t>
            </a:r>
          </a:p>
          <a:p>
            <a:pPr lvl="1"/>
            <a:r>
              <a:rPr lang="en-US" sz="2000"/>
              <a:t>Store semantic information</a:t>
            </a:r>
          </a:p>
          <a:p>
            <a:r>
              <a:rPr lang="en-US" sz="2400"/>
              <a:t>Prefrontal cortex</a:t>
            </a:r>
          </a:p>
          <a:p>
            <a:pPr lvl="1"/>
            <a:r>
              <a:rPr lang="en-US" sz="2000"/>
              <a:t>Involved in functions of working memory</a:t>
            </a:r>
          </a:p>
          <a:p>
            <a:r>
              <a:rPr lang="en-US" sz="2400"/>
              <a:t>Deep processing increased brain activity in specific regions of left prefrontal cortex</a:t>
            </a:r>
            <a:endParaRPr lang="en-US"/>
          </a:p>
        </p:txBody>
      </p:sp>
    </p:spTree>
    <p:extLst>
      <p:ext uri="{BB962C8B-B14F-4D97-AF65-F5344CB8AC3E}">
        <p14:creationId xmlns:p14="http://schemas.microsoft.com/office/powerpoint/2010/main" xmlns="" val="992936048"/>
      </p:ext>
    </p:extLst>
  </p:cSld>
  <p:clrMapOvr>
    <a:masterClrMapping/>
  </p:clrMapOvr>
  <p:transition>
    <p:fade/>
  </p:transition>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p:cNvSpPr>
            <a:spLocks noGrp="1" noChangeArrowheads="1"/>
          </p:cNvSpPr>
          <p:nvPr>
            <p:ph type="title"/>
          </p:nvPr>
        </p:nvSpPr>
        <p:spPr/>
        <p:txBody>
          <a:bodyPr/>
          <a:lstStyle/>
          <a:p>
            <a:r>
              <a:rPr lang="en-US"/>
              <a:t>Other Brain Regions</a:t>
            </a:r>
          </a:p>
        </p:txBody>
      </p:sp>
      <p:sp>
        <p:nvSpPr>
          <p:cNvPr id="65541" name="Rectangle 5"/>
          <p:cNvSpPr>
            <a:spLocks noGrp="1" noChangeArrowheads="1"/>
          </p:cNvSpPr>
          <p:nvPr>
            <p:ph idx="1"/>
          </p:nvPr>
        </p:nvSpPr>
        <p:spPr/>
        <p:txBody>
          <a:bodyPr/>
          <a:lstStyle/>
          <a:p>
            <a:r>
              <a:rPr lang="en-US"/>
              <a:t>Thalamus</a:t>
            </a:r>
          </a:p>
          <a:p>
            <a:pPr lvl="1"/>
            <a:r>
              <a:rPr lang="en-US"/>
              <a:t>Role is unclear</a:t>
            </a:r>
          </a:p>
          <a:p>
            <a:pPr lvl="1"/>
            <a:r>
              <a:rPr lang="en-US"/>
              <a:t>Damage results in extensive anterograde &amp; retrograde amnesia</a:t>
            </a:r>
          </a:p>
          <a:p>
            <a:r>
              <a:rPr lang="en-US"/>
              <a:t>Amygdala</a:t>
            </a:r>
          </a:p>
          <a:p>
            <a:pPr lvl="1"/>
            <a:r>
              <a:rPr lang="en-US"/>
              <a:t>Emotional aspects of memory</a:t>
            </a:r>
          </a:p>
          <a:p>
            <a:r>
              <a:rPr lang="en-US"/>
              <a:t>Cerebellum</a:t>
            </a:r>
          </a:p>
          <a:p>
            <a:pPr lvl="1"/>
            <a:r>
              <a:rPr lang="en-US"/>
              <a:t>Procedural memory</a:t>
            </a:r>
          </a:p>
        </p:txBody>
      </p:sp>
    </p:spTree>
    <p:extLst>
      <p:ext uri="{BB962C8B-B14F-4D97-AF65-F5344CB8AC3E}">
        <p14:creationId xmlns:p14="http://schemas.microsoft.com/office/powerpoint/2010/main" xmlns="" val="99520619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2" name="Rectangle 4"/>
          <p:cNvSpPr>
            <a:spLocks noGrp="1" noChangeArrowheads="1"/>
          </p:cNvSpPr>
          <p:nvPr>
            <p:ph type="title"/>
          </p:nvPr>
        </p:nvSpPr>
        <p:spPr>
          <a:xfrm>
            <a:off x="76200" y="778024"/>
            <a:ext cx="8991600" cy="1066800"/>
          </a:xfrm>
        </p:spPr>
        <p:txBody>
          <a:bodyPr>
            <a:normAutofit fontScale="90000"/>
          </a:bodyPr>
          <a:lstStyle/>
          <a:p>
            <a:r>
              <a:rPr lang="en-US" dirty="0"/>
              <a:t>Neuroscience of Accurate and Fabricated Memories</a:t>
            </a:r>
          </a:p>
        </p:txBody>
      </p:sp>
      <p:sp>
        <p:nvSpPr>
          <p:cNvPr id="191493" name="Rectangle 5"/>
          <p:cNvSpPr>
            <a:spLocks noGrp="1" noChangeArrowheads="1"/>
          </p:cNvSpPr>
          <p:nvPr>
            <p:ph idx="1"/>
          </p:nvPr>
        </p:nvSpPr>
        <p:spPr>
          <a:xfrm>
            <a:off x="228600" y="2012776"/>
            <a:ext cx="8763000" cy="4800600"/>
          </a:xfrm>
        </p:spPr>
        <p:txBody>
          <a:bodyPr/>
          <a:lstStyle/>
          <a:p>
            <a:pPr>
              <a:lnSpc>
                <a:spcPct val="80000"/>
              </a:lnSpc>
            </a:pPr>
            <a:r>
              <a:rPr lang="en-US" dirty="0"/>
              <a:t>Emotional memories may be associated with limbic system activity</a:t>
            </a:r>
          </a:p>
          <a:p>
            <a:pPr>
              <a:lnSpc>
                <a:spcPct val="80000"/>
              </a:lnSpc>
            </a:pPr>
            <a:r>
              <a:rPr lang="en-US" dirty="0"/>
              <a:t>Increased activity in amygdala and frontal lobes</a:t>
            </a:r>
          </a:p>
          <a:p>
            <a:pPr>
              <a:lnSpc>
                <a:spcPct val="80000"/>
              </a:lnSpc>
            </a:pPr>
            <a:r>
              <a:rPr lang="en-US" dirty="0"/>
              <a:t>Accuracy of retrieved memories moderated by activity in many areas</a:t>
            </a:r>
          </a:p>
          <a:p>
            <a:pPr>
              <a:lnSpc>
                <a:spcPct val="80000"/>
              </a:lnSpc>
            </a:pPr>
            <a:r>
              <a:rPr lang="en-US" dirty="0"/>
              <a:t>Faulty source monitoring</a:t>
            </a:r>
          </a:p>
          <a:p>
            <a:pPr lvl="1">
              <a:lnSpc>
                <a:spcPct val="80000"/>
              </a:lnSpc>
            </a:pPr>
            <a:r>
              <a:rPr lang="en-US" dirty="0"/>
              <a:t>Incorrect attribution as to where and how memory was formed</a:t>
            </a:r>
          </a:p>
          <a:p>
            <a:pPr lvl="1">
              <a:lnSpc>
                <a:spcPct val="80000"/>
              </a:lnSpc>
            </a:pPr>
            <a:r>
              <a:rPr lang="en-US" dirty="0"/>
              <a:t>May seem very real to individual</a:t>
            </a:r>
          </a:p>
          <a:p>
            <a:pPr>
              <a:lnSpc>
                <a:spcPct val="80000"/>
              </a:lnSpc>
            </a:pPr>
            <a:endParaRPr lang="en-US" dirty="0"/>
          </a:p>
        </p:txBody>
      </p:sp>
    </p:spTree>
    <p:extLst>
      <p:ext uri="{BB962C8B-B14F-4D97-AF65-F5344CB8AC3E}">
        <p14:creationId xmlns:p14="http://schemas.microsoft.com/office/powerpoint/2010/main" xmlns="" val="34503545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4"/>
          <p:cNvSpPr>
            <a:spLocks noGrp="1" noChangeArrowheads="1"/>
          </p:cNvSpPr>
          <p:nvPr>
            <p:ph type="title"/>
          </p:nvPr>
        </p:nvSpPr>
        <p:spPr/>
        <p:txBody>
          <a:bodyPr/>
          <a:lstStyle/>
          <a:p>
            <a:r>
              <a:rPr lang="en-US"/>
              <a:t>Exceptional Memory</a:t>
            </a:r>
          </a:p>
        </p:txBody>
      </p:sp>
      <p:sp>
        <p:nvSpPr>
          <p:cNvPr id="66565" name="Rectangle 5"/>
          <p:cNvSpPr>
            <a:spLocks noGrp="1" noChangeArrowheads="1"/>
          </p:cNvSpPr>
          <p:nvPr>
            <p:ph idx="1"/>
          </p:nvPr>
        </p:nvSpPr>
        <p:spPr/>
        <p:txBody>
          <a:bodyPr/>
          <a:lstStyle/>
          <a:p>
            <a:r>
              <a:rPr lang="en-US"/>
              <a:t>Is it real?</a:t>
            </a:r>
          </a:p>
          <a:p>
            <a:r>
              <a:rPr lang="en-US"/>
              <a:t>Mnemonists </a:t>
            </a:r>
          </a:p>
          <a:p>
            <a:pPr lvl="1"/>
            <a:r>
              <a:rPr lang="en-US"/>
              <a:t>Display exceptional memory skills</a:t>
            </a:r>
          </a:p>
          <a:p>
            <a:r>
              <a:rPr lang="en-US"/>
              <a:t>Exceptional memory</a:t>
            </a:r>
          </a:p>
          <a:p>
            <a:pPr lvl="1"/>
            <a:r>
              <a:rPr lang="en-US"/>
              <a:t>Exceptional in its accomplishments</a:t>
            </a:r>
          </a:p>
          <a:p>
            <a:pPr lvl="1"/>
            <a:r>
              <a:rPr lang="en-US"/>
              <a:t>Not in its underlying mechanisms</a:t>
            </a:r>
          </a:p>
          <a:p>
            <a:pPr lvl="1"/>
            <a:r>
              <a:rPr lang="en-US"/>
              <a:t>May reflect motivation &amp; application of basic memory principles</a:t>
            </a:r>
          </a:p>
        </p:txBody>
      </p:sp>
    </p:spTree>
    <p:extLst>
      <p:ext uri="{BB962C8B-B14F-4D97-AF65-F5344CB8AC3E}">
        <p14:creationId xmlns:p14="http://schemas.microsoft.com/office/powerpoint/2010/main" xmlns="" val="394182800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10420</Words>
  <Application>Microsoft Office PowerPoint</Application>
  <PresentationFormat>On-screen Show (4:3)</PresentationFormat>
  <Paragraphs>1608</Paragraphs>
  <Slides>259</Slides>
  <Notes>85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259</vt:i4>
      </vt:variant>
    </vt:vector>
  </HeadingPairs>
  <TitlesOfParts>
    <vt:vector size="261" baseType="lpstr">
      <vt:lpstr>Office Theme</vt:lpstr>
      <vt:lpstr>Worksheet</vt:lpstr>
      <vt:lpstr>Sensation and Perception</vt:lpstr>
      <vt:lpstr>Sensation &amp; Perception</vt:lpstr>
      <vt:lpstr>Sensory and Perceptual Processes</vt:lpstr>
      <vt:lpstr>The Stroop Effect</vt:lpstr>
      <vt:lpstr>Absolute Threshold</vt:lpstr>
      <vt:lpstr>Absolute Threshold</vt:lpstr>
      <vt:lpstr>Subliminal Perception</vt:lpstr>
      <vt:lpstr>Subliminal Messages</vt:lpstr>
      <vt:lpstr>Vicary’s results…</vt:lpstr>
      <vt:lpstr>But…it sparked large amounts of research in the area</vt:lpstr>
      <vt:lpstr>Krosnick (1992)</vt:lpstr>
      <vt:lpstr>Subliminal Messages</vt:lpstr>
      <vt:lpstr>Signal Detection Theory</vt:lpstr>
      <vt:lpstr>Difference Threshold</vt:lpstr>
      <vt:lpstr>Sensory Processes</vt:lpstr>
      <vt:lpstr>Visual Attention (Attentional Capture)</vt:lpstr>
      <vt:lpstr>Change Blindness</vt:lpstr>
      <vt:lpstr>Sensation vs. Perception</vt:lpstr>
      <vt:lpstr>Vision </vt:lpstr>
      <vt:lpstr>Structures of Visual System </vt:lpstr>
      <vt:lpstr>Anatomy of Visual System</vt:lpstr>
      <vt:lpstr>Anatomy of Visual System</vt:lpstr>
      <vt:lpstr>Photoreceptors</vt:lpstr>
      <vt:lpstr>From Light to Nerve Impulses</vt:lpstr>
      <vt:lpstr>Brightness &amp; Dark Adaptation</vt:lpstr>
      <vt:lpstr>Dark Adaptation</vt:lpstr>
      <vt:lpstr>Colour Vision</vt:lpstr>
      <vt:lpstr>Colour Vision</vt:lpstr>
      <vt:lpstr>Colour Vision</vt:lpstr>
      <vt:lpstr>Current view of colour vision</vt:lpstr>
      <vt:lpstr>Colour Deficient Vision</vt:lpstr>
      <vt:lpstr>Reconstructing Visual Scenes</vt:lpstr>
      <vt:lpstr>Audition </vt:lpstr>
      <vt:lpstr>Anatomy of Hearing</vt:lpstr>
      <vt:lpstr>Anatomy of Hearing</vt:lpstr>
      <vt:lpstr>Coding of Pitch &amp; Loudness</vt:lpstr>
      <vt:lpstr>Sound Localization</vt:lpstr>
      <vt:lpstr>Hearing Loss </vt:lpstr>
      <vt:lpstr>Perception: Top-Down vs. Bottom-Up Processing</vt:lpstr>
      <vt:lpstr>The role of attention</vt:lpstr>
      <vt:lpstr>Shadowing Experiments</vt:lpstr>
      <vt:lpstr>Environmental &amp; Personal Factors</vt:lpstr>
      <vt:lpstr>Attention and well-being</vt:lpstr>
      <vt:lpstr>Reaction to projectiles</vt:lpstr>
      <vt:lpstr>Perceptions have an organization and a structure - Gestalt principles </vt:lpstr>
      <vt:lpstr>Gestalt: Figure - Ground</vt:lpstr>
      <vt:lpstr>Gestalt principles </vt:lpstr>
      <vt:lpstr>Perceptual Sets</vt:lpstr>
      <vt:lpstr>Perceptual hypotheses</vt:lpstr>
      <vt:lpstr>Are the long lines parallel?</vt:lpstr>
      <vt:lpstr>Cultural differences and perception</vt:lpstr>
      <vt:lpstr>Consciousness</vt:lpstr>
      <vt:lpstr>Chapter 6 - Consciousness</vt:lpstr>
      <vt:lpstr>Levels of consciousness: Psychodynamic Perspective</vt:lpstr>
      <vt:lpstr>Levels of consciousness: Cognitive perspective</vt:lpstr>
      <vt:lpstr>Automatic processing</vt:lpstr>
      <vt:lpstr>Divided attention</vt:lpstr>
      <vt:lpstr>Emotional Unconscious</vt:lpstr>
      <vt:lpstr>Circadian Rhythm</vt:lpstr>
      <vt:lpstr>Early Birds vs. night owls</vt:lpstr>
      <vt:lpstr>Sleep and dreaming</vt:lpstr>
      <vt:lpstr>Stages of Sleep</vt:lpstr>
      <vt:lpstr>Stages of Sleep</vt:lpstr>
      <vt:lpstr>Stages of Sleep</vt:lpstr>
      <vt:lpstr>Sleep deprivation</vt:lpstr>
      <vt:lpstr>Sleep deprivation</vt:lpstr>
      <vt:lpstr>Sleep disorders</vt:lpstr>
      <vt:lpstr>Sleep disorders</vt:lpstr>
      <vt:lpstr>Sleep disorders</vt:lpstr>
      <vt:lpstr>Sleep disorders</vt:lpstr>
      <vt:lpstr>Sleep disorders</vt:lpstr>
      <vt:lpstr>Dreams</vt:lpstr>
      <vt:lpstr>Why Do We Sleep?</vt:lpstr>
      <vt:lpstr>What do we dream?</vt:lpstr>
      <vt:lpstr>Why do we dream?</vt:lpstr>
      <vt:lpstr>Why do we dream?</vt:lpstr>
      <vt:lpstr>Canadian Alcohol and Drug Use Monitoring Survey (2009)</vt:lpstr>
      <vt:lpstr>Psychoactive Drugs</vt:lpstr>
      <vt:lpstr>Psychoactive Drugs</vt:lpstr>
      <vt:lpstr>Drug Categories</vt:lpstr>
      <vt:lpstr>Depressants - alcohol</vt:lpstr>
      <vt:lpstr>Slide 82</vt:lpstr>
      <vt:lpstr>Alcohol</vt:lpstr>
      <vt:lpstr>Alcohol</vt:lpstr>
      <vt:lpstr>Alcohol &amp; Time Perception</vt:lpstr>
      <vt:lpstr>Drug Categories</vt:lpstr>
      <vt:lpstr>Tobacco</vt:lpstr>
      <vt:lpstr>Long-Term Effects of Tobacco</vt:lpstr>
      <vt:lpstr>Amphetamines</vt:lpstr>
      <vt:lpstr>Amphetamines</vt:lpstr>
      <vt:lpstr>Cocaine</vt:lpstr>
      <vt:lpstr>Cocaine</vt:lpstr>
      <vt:lpstr>Opiates</vt:lpstr>
      <vt:lpstr>Opiates</vt:lpstr>
      <vt:lpstr>Hallucinogens</vt:lpstr>
      <vt:lpstr>Chapter 7- LEARNING</vt:lpstr>
      <vt:lpstr>Adapting to the Environment</vt:lpstr>
      <vt:lpstr>The Study of Learning</vt:lpstr>
      <vt:lpstr>Oh Behave!</vt:lpstr>
      <vt:lpstr>Habituation - Simple Learning</vt:lpstr>
      <vt:lpstr>Sensitization</vt:lpstr>
      <vt:lpstr>Classical Conditioning</vt:lpstr>
      <vt:lpstr>Acquisition </vt:lpstr>
      <vt:lpstr>Acquisition </vt:lpstr>
      <vt:lpstr>Slide 105</vt:lpstr>
      <vt:lpstr>Slide 106</vt:lpstr>
      <vt:lpstr>Slide 107</vt:lpstr>
      <vt:lpstr>Slide 108</vt:lpstr>
      <vt:lpstr>Factors Influencing Classical Conditioning</vt:lpstr>
      <vt:lpstr>Extinction &amp; Spontaneous Recovery</vt:lpstr>
      <vt:lpstr>Slide 111</vt:lpstr>
      <vt:lpstr>Generalization &amp; Discrimination </vt:lpstr>
      <vt:lpstr>Higher Order Conditioning</vt:lpstr>
      <vt:lpstr>Classical Conditioning</vt:lpstr>
      <vt:lpstr>Classical Conditioning – Exposure Therapies</vt:lpstr>
      <vt:lpstr>Classical Conditioning – Aversion Therapy</vt:lpstr>
      <vt:lpstr>Operant Conditioning</vt:lpstr>
      <vt:lpstr>Thorndike’s Law of Effect</vt:lpstr>
      <vt:lpstr>Thoughts?</vt:lpstr>
      <vt:lpstr>Operant Conditioning</vt:lpstr>
      <vt:lpstr>Operant Conditioning</vt:lpstr>
      <vt:lpstr>Operant Conditioning</vt:lpstr>
      <vt:lpstr>Operant Conditioning</vt:lpstr>
      <vt:lpstr>Operant Conditioning</vt:lpstr>
      <vt:lpstr>Operant Conditioning</vt:lpstr>
      <vt:lpstr>Operant Conditioning</vt:lpstr>
      <vt:lpstr>Operant Conditioning Techniques</vt:lpstr>
      <vt:lpstr>Operant Conditioning Techniques</vt:lpstr>
      <vt:lpstr>Reinforcers</vt:lpstr>
      <vt:lpstr>Schedules of Reinforcement</vt:lpstr>
      <vt:lpstr>Schedules of Reinforcement</vt:lpstr>
      <vt:lpstr>Schedules of Reinforcement</vt:lpstr>
      <vt:lpstr>Schedules of Reinforcement</vt:lpstr>
      <vt:lpstr>Operant Extinction</vt:lpstr>
      <vt:lpstr>Immediate vs. Delayed Consequences</vt:lpstr>
      <vt:lpstr>Generalization &amp; Discrimination</vt:lpstr>
      <vt:lpstr>Escape and Avoidance Conditioning</vt:lpstr>
      <vt:lpstr>Escape vs. Avoidance Example</vt:lpstr>
      <vt:lpstr>Two-Factor Theory of Avoidance Learning</vt:lpstr>
      <vt:lpstr>Two-Factor Theory of Avoidance Learning</vt:lpstr>
      <vt:lpstr>Availability Heuristic </vt:lpstr>
      <vt:lpstr>Availability Heuristic</vt:lpstr>
      <vt:lpstr>Representative Heuristic </vt:lpstr>
      <vt:lpstr>Framing Effect</vt:lpstr>
      <vt:lpstr>Framing effects</vt:lpstr>
      <vt:lpstr>Applying Learning </vt:lpstr>
      <vt:lpstr>Two Major Concepts of Kahneman and Tversky</vt:lpstr>
      <vt:lpstr>Biology and Learning</vt:lpstr>
      <vt:lpstr>Biology and Learning</vt:lpstr>
      <vt:lpstr>Conditioned Taste Aversion</vt:lpstr>
      <vt:lpstr>Constraints</vt:lpstr>
      <vt:lpstr>Applications: Conditioned Taste Aversion</vt:lpstr>
      <vt:lpstr>Conditioned Taste Aversion</vt:lpstr>
      <vt:lpstr>Classical Conditioning - Applied</vt:lpstr>
      <vt:lpstr>Classical Conditioning</vt:lpstr>
      <vt:lpstr>Biologically Prepared to Fear Certain Things?</vt:lpstr>
      <vt:lpstr>Biologically Prepared to Fear – Case Studies</vt:lpstr>
      <vt:lpstr>Biologically Prepared to Fear – Case Studies</vt:lpstr>
      <vt:lpstr>Insight &amp; Learning</vt:lpstr>
      <vt:lpstr>Insight Problems</vt:lpstr>
      <vt:lpstr>Insight Problems</vt:lpstr>
      <vt:lpstr>Learning – Children and Apes</vt:lpstr>
      <vt:lpstr>Observational Learning</vt:lpstr>
      <vt:lpstr>Chapter 8 Memory</vt:lpstr>
      <vt:lpstr>Memory</vt:lpstr>
      <vt:lpstr>Memory as Information Processing</vt:lpstr>
      <vt:lpstr>Memory as Information Processing </vt:lpstr>
      <vt:lpstr>Memory as Information Processing </vt:lpstr>
      <vt:lpstr>Remembering</vt:lpstr>
      <vt:lpstr>Unconscious Transference Example</vt:lpstr>
      <vt:lpstr>Memory</vt:lpstr>
      <vt:lpstr>Slide 172</vt:lpstr>
      <vt:lpstr>Memory as Information Processing</vt:lpstr>
      <vt:lpstr>Remembering</vt:lpstr>
      <vt:lpstr>Unconscious Transference Example</vt:lpstr>
      <vt:lpstr>Remember H.M.?</vt:lpstr>
      <vt:lpstr>3 component model</vt:lpstr>
      <vt:lpstr>Slide 178</vt:lpstr>
      <vt:lpstr>Memory Codes</vt:lpstr>
      <vt:lpstr>Human Camera</vt:lpstr>
      <vt:lpstr>Short Term Memory</vt:lpstr>
      <vt:lpstr>Slide 182</vt:lpstr>
      <vt:lpstr>Maintenance Rehearsal </vt:lpstr>
      <vt:lpstr>Elaborative rehearsal</vt:lpstr>
      <vt:lpstr>Long term memory</vt:lpstr>
      <vt:lpstr>Serial Position Effect</vt:lpstr>
      <vt:lpstr>Serial Position Effect</vt:lpstr>
      <vt:lpstr>Long Term memory</vt:lpstr>
      <vt:lpstr>Declarative Memory</vt:lpstr>
      <vt:lpstr>Long term Memory</vt:lpstr>
      <vt:lpstr>3 Memory Systems</vt:lpstr>
      <vt:lpstr>Superior Autobiographical Memory</vt:lpstr>
      <vt:lpstr>3 Memory Systems</vt:lpstr>
      <vt:lpstr>Long term Memory</vt:lpstr>
      <vt:lpstr>Declarative Memory</vt:lpstr>
      <vt:lpstr>Declarative Memory</vt:lpstr>
      <vt:lpstr>Memory Ability</vt:lpstr>
      <vt:lpstr>Organization and Imagery</vt:lpstr>
      <vt:lpstr>Visual Imagery</vt:lpstr>
      <vt:lpstr>Method of Loci</vt:lpstr>
      <vt:lpstr>How Prior Knowledge Shapes Encoding</vt:lpstr>
      <vt:lpstr>How Prior Knowledge Shapes Encoding</vt:lpstr>
      <vt:lpstr>Read the following passage…</vt:lpstr>
      <vt:lpstr>Verbal Coding of Visual Materials</vt:lpstr>
      <vt:lpstr>Carmichael, Hogan &amp; Walters (1932)</vt:lpstr>
      <vt:lpstr>Encoding and Expertise</vt:lpstr>
      <vt:lpstr>Slide 207</vt:lpstr>
      <vt:lpstr>Mnemonic Devices</vt:lpstr>
      <vt:lpstr>Slide 209</vt:lpstr>
      <vt:lpstr>Mnemonic Devices</vt:lpstr>
      <vt:lpstr>Visual Imagery</vt:lpstr>
      <vt:lpstr>Memorization</vt:lpstr>
      <vt:lpstr>Encoding</vt:lpstr>
      <vt:lpstr>Encoding: Levels of Processing</vt:lpstr>
      <vt:lpstr>Encoding: Exposure &amp; Rehearsal</vt:lpstr>
      <vt:lpstr>Encoding </vt:lpstr>
      <vt:lpstr>Encoding</vt:lpstr>
      <vt:lpstr>Slide 218</vt:lpstr>
      <vt:lpstr>Storage</vt:lpstr>
      <vt:lpstr>Association Network</vt:lpstr>
      <vt:lpstr>Spreading Activation</vt:lpstr>
      <vt:lpstr>Supporting Evidence</vt:lpstr>
      <vt:lpstr>Explicit &amp; Implicit Memory</vt:lpstr>
      <vt:lpstr>Retrieval</vt:lpstr>
      <vt:lpstr>Value of multiple and self-generated cues</vt:lpstr>
      <vt:lpstr>Flashbulb Memories</vt:lpstr>
      <vt:lpstr>Flashbulb memories – How accurate?</vt:lpstr>
      <vt:lpstr>Flashbulb memories – how accurate?</vt:lpstr>
      <vt:lpstr>Flashbulb memories – how accurate?</vt:lpstr>
      <vt:lpstr>Context, State, &amp; Mood</vt:lpstr>
      <vt:lpstr>Context, State, &amp; Mood</vt:lpstr>
      <vt:lpstr>Context, State, and Mood Effects</vt:lpstr>
      <vt:lpstr>Forgetting</vt:lpstr>
      <vt:lpstr>Forgetting – Hermann Ebbinghaus</vt:lpstr>
      <vt:lpstr>Encoding Failure</vt:lpstr>
      <vt:lpstr>Forgetting: Why do we forget?</vt:lpstr>
      <vt:lpstr>Interference </vt:lpstr>
      <vt:lpstr>Forgetting: Why do we forget?</vt:lpstr>
      <vt:lpstr>Amnesia </vt:lpstr>
      <vt:lpstr>Amnesia </vt:lpstr>
      <vt:lpstr>Forgetting</vt:lpstr>
      <vt:lpstr>Memory as a Constructive Process</vt:lpstr>
      <vt:lpstr>Boundary Extension in Picture Memory</vt:lpstr>
      <vt:lpstr>Boundary Extension in Picture Memory</vt:lpstr>
      <vt:lpstr>Misinformation effect </vt:lpstr>
      <vt:lpstr>Misinformation Effect</vt:lpstr>
      <vt:lpstr>Misinformation Effect – Eyewitness Testimony</vt:lpstr>
      <vt:lpstr>Misinformation effect – Loftus &amp; Palmer (1974)</vt:lpstr>
      <vt:lpstr>Accuracy of Children’s Memories</vt:lpstr>
      <vt:lpstr>Recovered Memories</vt:lpstr>
      <vt:lpstr>Lineups - Recap</vt:lpstr>
      <vt:lpstr>Biology of Memory</vt:lpstr>
      <vt:lpstr>Where in the Brain are Memories?</vt:lpstr>
      <vt:lpstr>Many Brain Structures Involved</vt:lpstr>
      <vt:lpstr>Hippocampus &amp; Cerebral Cortex</vt:lpstr>
      <vt:lpstr>Hippocampus &amp; Cerebral Cortex</vt:lpstr>
      <vt:lpstr>Other Brain Regions</vt:lpstr>
      <vt:lpstr>Neuroscience of Accurate and Fabricated Memories</vt:lpstr>
      <vt:lpstr>Exceptional Memory</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Sensation and Perception</dc:title>
  <dc:creator>Michelle</dc:creator>
  <cp:lastModifiedBy>Michelle</cp:lastModifiedBy>
  <cp:revision>1</cp:revision>
  <dcterms:created xsi:type="dcterms:W3CDTF">2012-12-13T18:46:27Z</dcterms:created>
  <dcterms:modified xsi:type="dcterms:W3CDTF">2012-12-13T18:51:05Z</dcterms:modified>
</cp:coreProperties>
</file>