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2"/>
  </p:notesMasterIdLst>
  <p:sldIdLst>
    <p:sldId id="256" r:id="rId2"/>
    <p:sldId id="331" r:id="rId3"/>
    <p:sldId id="332" r:id="rId4"/>
    <p:sldId id="333" r:id="rId5"/>
    <p:sldId id="334" r:id="rId6"/>
    <p:sldId id="335" r:id="rId7"/>
    <p:sldId id="336" r:id="rId8"/>
    <p:sldId id="337" r:id="rId9"/>
    <p:sldId id="338" r:id="rId10"/>
    <p:sldId id="339" r:id="rId11"/>
    <p:sldId id="340" r:id="rId12"/>
    <p:sldId id="346" r:id="rId13"/>
    <p:sldId id="341" r:id="rId14"/>
    <p:sldId id="342" r:id="rId15"/>
    <p:sldId id="347" r:id="rId16"/>
    <p:sldId id="348" r:id="rId17"/>
    <p:sldId id="343" r:id="rId18"/>
    <p:sldId id="344" r:id="rId19"/>
    <p:sldId id="349" r:id="rId20"/>
    <p:sldId id="351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84755E-F4D8-43A7-9157-76AB294F5393}" type="datetimeFigureOut">
              <a:rPr lang="en-CA" smtClean="0"/>
              <a:t>2016-09-12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D9A625-55E6-4839-8696-320FA6E25D4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164611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91636" indent="-291636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5F199E-69F3-4FED-8CC1-D84CF006964A}" type="slidenum">
              <a:rPr lang="en-CA" smtClean="0"/>
              <a:t>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055655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982" indent="-174982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5F199E-69F3-4FED-8CC1-D84CF006964A}" type="slidenum">
              <a:rPr lang="en-CA" smtClean="0"/>
              <a:t>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813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91636" indent="-291636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5F199E-69F3-4FED-8CC1-D84CF006964A}" type="slidenum">
              <a:rPr lang="en-CA" smtClean="0"/>
              <a:t>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02266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91636" indent="-291636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5F199E-69F3-4FED-8CC1-D84CF006964A}" type="slidenum">
              <a:rPr lang="en-CA" smtClean="0"/>
              <a:t>11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366925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91636" indent="-291636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5F199E-69F3-4FED-8CC1-D84CF006964A}" type="slidenum">
              <a:rPr lang="en-CA" smtClean="0"/>
              <a:t>17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285228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862" indent="-285716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2865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011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157" indent="-228573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303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448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8594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5741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/>
            <a:fld id="{9108D536-50C7-4876-868C-B97B623E0DB4}" type="slidenum">
              <a:rPr lang="en-US" altLang="en-US" sz="1200">
                <a:latin typeface="Arial" pitchFamily="34" charset="0"/>
              </a:rPr>
              <a:pPr eaLnBrk="1" hangingPunct="1"/>
              <a:t>18</a:t>
            </a:fld>
            <a:endParaRPr lang="en-US" altLang="en-US" sz="1200" dirty="0">
              <a:latin typeface="Arial" pitchFamily="34" charset="0"/>
            </a:endParaRPr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16921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91636" indent="-291636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5F199E-69F3-4FED-8CC1-D84CF006964A}" type="slidenum">
              <a:rPr lang="en-CA" smtClean="0"/>
              <a:t>19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201759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91636" indent="-291636">
              <a:buFont typeface="Arial" panose="020B0604020202020204" pitchFamily="34" charset="0"/>
              <a:buChar char="•"/>
            </a:pPr>
            <a:endParaRPr lang="en-CA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5F199E-69F3-4FED-8CC1-D84CF006964A}" type="slidenum">
              <a:rPr lang="en-CA" smtClean="0"/>
              <a:t>20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49903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2223" y="217977"/>
            <a:ext cx="11392371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4519" y="1556973"/>
            <a:ext cx="5465704" cy="49053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0" y="1556973"/>
            <a:ext cx="5468056" cy="49053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74091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  <p:sldLayoutId id="2147483666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81200" y="2937163"/>
            <a:ext cx="9523412" cy="1521563"/>
          </a:xfrm>
        </p:spPr>
        <p:txBody>
          <a:bodyPr/>
          <a:lstStyle/>
          <a:p>
            <a:pPr algn="ctr"/>
            <a:r>
              <a:rPr lang="en-CA" dirty="0"/>
              <a:t>ADM 1300 Section C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CA" sz="2800" dirty="0"/>
              <a:t>Introduction to Business Management Fall 2016</a:t>
            </a:r>
          </a:p>
          <a:p>
            <a:pPr algn="ctr"/>
            <a:r>
              <a:rPr lang="en-CA" sz="2800" dirty="0"/>
              <a:t>Monday September 12, 2016</a:t>
            </a:r>
          </a:p>
        </p:txBody>
      </p:sp>
    </p:spTree>
    <p:extLst>
      <p:ext uri="{BB962C8B-B14F-4D97-AF65-F5344CB8AC3E}">
        <p14:creationId xmlns:p14="http://schemas.microsoft.com/office/powerpoint/2010/main" val="2064232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375176" y="3158198"/>
            <a:ext cx="10401187" cy="956602"/>
          </a:xfrm>
        </p:spPr>
        <p:txBody>
          <a:bodyPr>
            <a:noAutofit/>
          </a:bodyPr>
          <a:lstStyle/>
          <a:p>
            <a:r>
              <a:rPr lang="en-CA" b="1" dirty="0"/>
              <a:t>The Internal </a:t>
            </a:r>
            <a:r>
              <a:rPr lang="en-CA" sz="4000" b="1" dirty="0"/>
              <a:t>Organization</a:t>
            </a:r>
            <a:r>
              <a:rPr lang="en-CA" b="1" dirty="0"/>
              <a:t> and Management</a:t>
            </a:r>
          </a:p>
        </p:txBody>
      </p:sp>
    </p:spTree>
    <p:extLst>
      <p:ext uri="{BB962C8B-B14F-4D97-AF65-F5344CB8AC3E}">
        <p14:creationId xmlns:p14="http://schemas.microsoft.com/office/powerpoint/2010/main" val="13357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/>
          </p:cNvSpPr>
          <p:nvPr>
            <p:ph type="title" idx="4294967295"/>
          </p:nvPr>
        </p:nvSpPr>
        <p:spPr>
          <a:xfrm>
            <a:off x="2628898" y="304454"/>
            <a:ext cx="7581901" cy="706928"/>
          </a:xfrm>
        </p:spPr>
        <p:txBody>
          <a:bodyPr>
            <a:noAutofit/>
          </a:bodyPr>
          <a:lstStyle/>
          <a:p>
            <a:pPr algn="ctr"/>
            <a:r>
              <a:rPr lang="en-US" altLang="en-US" sz="4000" b="1" dirty="0"/>
              <a:t>Stairway Model (HRM)</a:t>
            </a:r>
          </a:p>
        </p:txBody>
      </p:sp>
      <p:pic>
        <p:nvPicPr>
          <p:cNvPr id="19459" name="Picture 3" descr="man_walking_upstai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8864" y="1143101"/>
            <a:ext cx="5843586" cy="4382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2389188" y="5186364"/>
            <a:ext cx="1646237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>
                <a:latin typeface="+mn-lt"/>
              </a:rPr>
              <a:t>HR Policies</a:t>
            </a:r>
          </a:p>
          <a:p>
            <a:pPr eaLnBrk="1" hangingPunct="1"/>
            <a:r>
              <a:rPr lang="en-US" altLang="en-US" b="1" dirty="0">
                <a:latin typeface="+mn-lt"/>
              </a:rPr>
              <a:t>HR Programs</a:t>
            </a:r>
          </a:p>
          <a:p>
            <a:pPr eaLnBrk="1" hangingPunct="1"/>
            <a:r>
              <a:rPr lang="en-US" altLang="en-US" b="1" dirty="0">
                <a:latin typeface="+mn-lt"/>
              </a:rPr>
              <a:t>HR Practices</a:t>
            </a: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5250657" y="4601370"/>
            <a:ext cx="25209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>
                <a:latin typeface="+mn-lt"/>
              </a:rPr>
              <a:t>HRM Results: Employee Attitudes and Behaviors'</a:t>
            </a: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7824788" y="3247232"/>
            <a:ext cx="28860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 dirty="0">
                <a:latin typeface="+mn-lt"/>
              </a:rPr>
              <a:t>Organizational Results</a:t>
            </a:r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7824788" y="2349501"/>
            <a:ext cx="23860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>
                <a:latin typeface="+mn-lt"/>
              </a:rPr>
              <a:t>Success and Sustainability</a:t>
            </a:r>
          </a:p>
        </p:txBody>
      </p:sp>
    </p:spTree>
    <p:extLst>
      <p:ext uri="{BB962C8B-B14F-4D97-AF65-F5344CB8AC3E}">
        <p14:creationId xmlns:p14="http://schemas.microsoft.com/office/powerpoint/2010/main" val="26303027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7" name="Rectangle 3"/>
          <p:cNvSpPr>
            <a:spLocks/>
          </p:cNvSpPr>
          <p:nvPr/>
        </p:nvSpPr>
        <p:spPr bwMode="auto">
          <a:xfrm>
            <a:off x="1524000" y="0"/>
            <a:ext cx="298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endParaRPr lang="en-CA" altLang="en-US" dirty="0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907804" y="1814452"/>
            <a:ext cx="10882415" cy="4489366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lstStyle/>
          <a:p>
            <a:pPr>
              <a:lnSpc>
                <a:spcPct val="110000"/>
              </a:lnSpc>
              <a:buSzPct val="88000"/>
              <a:buFont typeface="Arial" panose="020B0604020202020204" pitchFamily="34" charset="0"/>
              <a:buChar char="•"/>
            </a:pPr>
            <a:r>
              <a:rPr lang="en-US" altLang="en-US" sz="2800" dirty="0"/>
              <a:t>Management is the process of planning, organizing, leading, and controlling the use of resources to accomplish performance goals</a:t>
            </a:r>
          </a:p>
          <a:p>
            <a:pPr>
              <a:lnSpc>
                <a:spcPct val="110000"/>
              </a:lnSpc>
              <a:buSzPct val="88000"/>
              <a:buFont typeface="Arial" panose="020B0604020202020204" pitchFamily="34" charset="0"/>
              <a:buChar char="•"/>
            </a:pPr>
            <a:endParaRPr lang="en-US" altLang="en-US" sz="2800" dirty="0"/>
          </a:p>
          <a:p>
            <a:pPr>
              <a:lnSpc>
                <a:spcPct val="110000"/>
              </a:lnSpc>
              <a:buSzPct val="88000"/>
              <a:buFont typeface="Arial" panose="020B0604020202020204" pitchFamily="34" charset="0"/>
              <a:buChar char="•"/>
            </a:pPr>
            <a:r>
              <a:rPr lang="en-US" altLang="en-US" sz="2800" dirty="0"/>
              <a:t>All managers are responsible for the four functions</a:t>
            </a:r>
          </a:p>
          <a:p>
            <a:pPr>
              <a:lnSpc>
                <a:spcPct val="110000"/>
              </a:lnSpc>
              <a:buSzPct val="88000"/>
              <a:buFont typeface="Arial" panose="020B0604020202020204" pitchFamily="34" charset="0"/>
              <a:buChar char="•"/>
            </a:pPr>
            <a:endParaRPr lang="en-US" altLang="en-US" sz="2800" dirty="0"/>
          </a:p>
          <a:p>
            <a:pPr>
              <a:lnSpc>
                <a:spcPct val="110000"/>
              </a:lnSpc>
              <a:buSzPct val="88000"/>
              <a:buFont typeface="Arial" panose="020B0604020202020204" pitchFamily="34" charset="0"/>
              <a:buChar char="•"/>
            </a:pPr>
            <a:r>
              <a:rPr lang="en-US" altLang="en-US" sz="2800" dirty="0"/>
              <a:t>The functions are carried on continually</a:t>
            </a:r>
          </a:p>
        </p:txBody>
      </p:sp>
      <p:sp>
        <p:nvSpPr>
          <p:cNvPr id="44040" name="Rectangle 6"/>
          <p:cNvSpPr>
            <a:spLocks noGrp="1" noChangeArrowheads="1"/>
          </p:cNvSpPr>
          <p:nvPr>
            <p:ph type="title"/>
          </p:nvPr>
        </p:nvSpPr>
        <p:spPr>
          <a:xfrm>
            <a:off x="1870528" y="627248"/>
            <a:ext cx="8949871" cy="923967"/>
          </a:xfrm>
        </p:spPr>
        <p:txBody>
          <a:bodyPr>
            <a:noAutofit/>
          </a:bodyPr>
          <a:lstStyle/>
          <a:p>
            <a:pPr algn="ctr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4572000" algn="l"/>
              </a:tabLst>
            </a:pPr>
            <a:r>
              <a:rPr lang="en-US" altLang="en-US" sz="4000" b="1" dirty="0">
                <a:cs typeface="Times New Roman Bold" charset="0"/>
                <a:sym typeface="Times New Roman Bold" charset="0"/>
              </a:rPr>
              <a:t>The Management Process</a:t>
            </a:r>
            <a:endParaRPr lang="en-US" altLang="en-US" sz="4000" b="1" dirty="0">
              <a:ea typeface="ヒラギノ明朝 ProN W6" charset="0"/>
              <a:cs typeface="ヒラギノ明朝 ProN W6" charset="0"/>
              <a:sym typeface="Times New Roman Bold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3736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6752384" presetClass="entr" presetSubtype="7713318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76752384" presetClass="entr" presetSubtype="7713318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76752384" presetClass="entr" presetSubtype="7713318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5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9" name="Rectangle 5"/>
          <p:cNvSpPr>
            <a:spLocks noGrp="1" noChangeArrowheads="1"/>
          </p:cNvSpPr>
          <p:nvPr>
            <p:ph type="title"/>
          </p:nvPr>
        </p:nvSpPr>
        <p:spPr>
          <a:xfrm>
            <a:off x="1314604" y="420298"/>
            <a:ext cx="10276697" cy="987736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altLang="en-US" sz="4000" b="1" dirty="0"/>
              <a:t>Four Functions of Management </a:t>
            </a:r>
            <a:r>
              <a:rPr lang="en-US" altLang="en-US" sz="2000" b="1" dirty="0"/>
              <a:t>Figure 1.10: p. 26</a:t>
            </a:r>
          </a:p>
        </p:txBody>
      </p:sp>
      <p:pic>
        <p:nvPicPr>
          <p:cNvPr id="47112" name="Picture 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8895" y="1532725"/>
            <a:ext cx="8591396" cy="4923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0630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6752768" presetClass="entr" presetSubtype="7713424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9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5" name="Rectangle 5"/>
          <p:cNvSpPr>
            <a:spLocks noGrp="1" noChangeArrowheads="1"/>
          </p:cNvSpPr>
          <p:nvPr>
            <p:ph type="title"/>
          </p:nvPr>
        </p:nvSpPr>
        <p:spPr>
          <a:xfrm>
            <a:off x="1204007" y="452235"/>
            <a:ext cx="10198284" cy="697692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en-US" altLang="en-US" sz="4000" b="1" dirty="0"/>
              <a:t>Henry </a:t>
            </a:r>
            <a:r>
              <a:rPr lang="en-US" altLang="en-US" sz="4000" b="1" dirty="0" err="1"/>
              <a:t>Mintzberg</a:t>
            </a:r>
            <a:r>
              <a:rPr lang="en-US" altLang="en-US" sz="4000" b="1" dirty="0"/>
              <a:t> </a:t>
            </a:r>
            <a:r>
              <a:rPr lang="en-US" altLang="en-US" sz="2000" b="1" dirty="0"/>
              <a:t>Figure 1.11: p. 29</a:t>
            </a:r>
          </a:p>
        </p:txBody>
      </p:sp>
      <p:pic>
        <p:nvPicPr>
          <p:cNvPr id="51208" name="Picture 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335" y="2196543"/>
            <a:ext cx="8154988" cy="242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8575964" y="1496291"/>
            <a:ext cx="3394363" cy="472439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accent1"/>
              </a:buClr>
              <a:buSzPct val="100000"/>
              <a:buFont typeface="Arial" pitchFamily="34" charset="0"/>
              <a:buChar char="▪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Arial" pitchFamily="34" charset="0"/>
              <a:buChar char="▪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179388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SzPct val="100000"/>
              <a:buFont typeface="Arial" pitchFamily="34" charset="0"/>
              <a:buChar char="▪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179388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100000"/>
              <a:buFont typeface="Arial" pitchFamily="34" charset="0"/>
              <a:buChar char="▪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100000"/>
              <a:buFont typeface="Arial" pitchFamily="34" charset="0"/>
              <a:buChar char="▪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79388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100000"/>
              <a:buFont typeface="Arial" pitchFamily="34" charset="0"/>
              <a:buChar char="▪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100000"/>
              <a:buFont typeface="Arial" pitchFamily="34" charset="0"/>
              <a:buChar char="▪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79388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100000"/>
              <a:buFont typeface="Arial" pitchFamily="34" charset="0"/>
              <a:buChar char="▪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64870" lvl="1" indent="-342900">
              <a:spcBef>
                <a:spcPts val="600"/>
              </a:spcBef>
              <a:buSzPct val="120000"/>
              <a:buFont typeface="Arial" panose="020B0604020202020204" pitchFamily="34" charset="0"/>
              <a:buChar char="•"/>
            </a:pPr>
            <a:r>
              <a:rPr lang="en-US" altLang="en-US" sz="2000" b="1" dirty="0">
                <a:solidFill>
                  <a:srgbClr val="6E0500"/>
                </a:solidFill>
              </a:rPr>
              <a:t>Informational: </a:t>
            </a:r>
            <a:r>
              <a:rPr lang="en-US" altLang="en-US" sz="2000" dirty="0">
                <a:solidFill>
                  <a:srgbClr val="6E0500"/>
                </a:solidFill>
              </a:rPr>
              <a:t>G</a:t>
            </a:r>
            <a:r>
              <a:rPr lang="en-US" altLang="en-US" sz="2000" dirty="0"/>
              <a:t>iving, receiving, and analyzing of information.</a:t>
            </a:r>
          </a:p>
          <a:p>
            <a:pPr marL="864870" lvl="1" indent="-342900">
              <a:spcBef>
                <a:spcPts val="600"/>
              </a:spcBef>
              <a:buSzPct val="120000"/>
              <a:buFont typeface="Arial" panose="020B0604020202020204" pitchFamily="34" charset="0"/>
              <a:buChar char="•"/>
            </a:pPr>
            <a:r>
              <a:rPr lang="en-US" altLang="en-US" sz="2000" b="1" dirty="0">
                <a:solidFill>
                  <a:srgbClr val="6E0500"/>
                </a:solidFill>
              </a:rPr>
              <a:t>Interpersonal: </a:t>
            </a:r>
            <a:r>
              <a:rPr lang="en-US" altLang="en-US" sz="2000" dirty="0"/>
              <a:t>Interactions with persons inside and outside the work unit.</a:t>
            </a:r>
          </a:p>
          <a:p>
            <a:pPr marL="864870" lvl="1" indent="-342900">
              <a:spcBef>
                <a:spcPts val="600"/>
              </a:spcBef>
              <a:buSzPct val="120000"/>
              <a:buFont typeface="Arial" panose="020B0604020202020204" pitchFamily="34" charset="0"/>
              <a:buChar char="•"/>
            </a:pPr>
            <a:r>
              <a:rPr lang="en-US" altLang="en-US" sz="2000" b="1" dirty="0">
                <a:solidFill>
                  <a:srgbClr val="6E0500"/>
                </a:solidFill>
              </a:rPr>
              <a:t>Decisional: </a:t>
            </a:r>
            <a:r>
              <a:rPr lang="en-US" altLang="en-US" sz="2000" dirty="0">
                <a:solidFill>
                  <a:srgbClr val="6E0500"/>
                </a:solidFill>
              </a:rPr>
              <a:t>U</a:t>
            </a:r>
            <a:r>
              <a:rPr lang="en-US" altLang="en-US" sz="2000" dirty="0"/>
              <a:t>sing information to make decisions in order to solve problems or address opportunities.</a:t>
            </a:r>
          </a:p>
        </p:txBody>
      </p:sp>
    </p:spTree>
    <p:extLst>
      <p:ext uri="{BB962C8B-B14F-4D97-AF65-F5344CB8AC3E}">
        <p14:creationId xmlns:p14="http://schemas.microsoft.com/office/powerpoint/2010/main" val="77673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6754304" presetClass="entr" presetSubtype="7749913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1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76753920" presetClass="entr" presetSubtype="7749734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76753920" presetClass="entr" presetSubtype="7749734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76753920" presetClass="entr" presetSubtype="7749734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5" grpId="0" autoUpdateAnimBg="0"/>
      <p:bldP spid="11" grpId="0" build="p" bldLvl="5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2862662" y="702599"/>
            <a:ext cx="6413355" cy="642055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CA" altLang="en-US" sz="4000" b="1" dirty="0">
                <a:cs typeface="Arial" panose="020B0604020202020204" pitchFamily="34" charset="0"/>
              </a:rPr>
              <a:t>Managerial Agendas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73348" y="2055155"/>
            <a:ext cx="10489162" cy="4428772"/>
          </a:xfrm>
        </p:spPr>
        <p:txBody>
          <a:bodyPr>
            <a:normAutofit/>
          </a:bodyPr>
          <a:lstStyle/>
          <a:p>
            <a:pPr eaLnBrk="1" hangingPunct="1"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CA" altLang="en-US" sz="2800" dirty="0"/>
              <a:t>John Kotter studied the behaviour patterns of successful general managers and identified the following categories of behaviour:</a:t>
            </a:r>
          </a:p>
          <a:p>
            <a:pPr eaLnBrk="1" hangingPunct="1">
              <a:buClr>
                <a:srgbClr val="FF0000"/>
              </a:buClr>
              <a:buFont typeface="Arial" panose="020B0604020202020204" pitchFamily="34" charset="0"/>
              <a:buChar char="•"/>
            </a:pPr>
            <a:endParaRPr lang="en-CA" altLang="en-US" sz="2800" dirty="0"/>
          </a:p>
          <a:p>
            <a:pPr lvl="1" eaLnBrk="1" hangingPunct="1"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CA" altLang="en-US" sz="2800" dirty="0"/>
              <a:t>Agenda setting</a:t>
            </a:r>
          </a:p>
          <a:p>
            <a:pPr lvl="1" eaLnBrk="1" hangingPunct="1">
              <a:buClr>
                <a:srgbClr val="FF0000"/>
              </a:buClr>
              <a:buFont typeface="Arial" panose="020B0604020202020204" pitchFamily="34" charset="0"/>
              <a:buChar char="•"/>
            </a:pPr>
            <a:endParaRPr lang="en-CA" altLang="en-US" sz="2800" dirty="0"/>
          </a:p>
          <a:p>
            <a:pPr lvl="1" eaLnBrk="1" hangingPunct="1"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CA" altLang="en-US" sz="2800" dirty="0"/>
              <a:t>Agenda Implementation (Networking and Social Capital)</a:t>
            </a:r>
          </a:p>
          <a:p>
            <a:pPr eaLnBrk="1" hangingPunct="1">
              <a:buClr>
                <a:srgbClr val="FF0000"/>
              </a:buClr>
              <a:buFont typeface="Arial" panose="020B0604020202020204" pitchFamily="34" charset="0"/>
              <a:buChar char="•"/>
            </a:pPr>
            <a:endParaRPr lang="en-CA" altLang="en-US" sz="2800" dirty="0"/>
          </a:p>
          <a:p>
            <a:pPr lvl="1" eaLnBrk="1" hangingPunct="1">
              <a:buClr>
                <a:srgbClr val="FF0000"/>
              </a:buClr>
              <a:buFont typeface="Arial" panose="020B0604020202020204" pitchFamily="34" charset="0"/>
              <a:buChar char="•"/>
            </a:pPr>
            <a:endParaRPr lang="en-CA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025188010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336139" y="713353"/>
            <a:ext cx="7846951" cy="990756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CA" altLang="en-US" sz="4000" b="1" dirty="0"/>
              <a:t>Agenda Setting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36619" y="2244107"/>
            <a:ext cx="9209314" cy="2590800"/>
          </a:xfrm>
        </p:spPr>
        <p:txBody>
          <a:bodyPr>
            <a:normAutofit/>
          </a:bodyPr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en-CA" altLang="en-US" sz="2800" dirty="0"/>
              <a:t>What they wanted to accomplish for the organization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CA" altLang="en-US" sz="2800" dirty="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CA" altLang="en-US" sz="2800" dirty="0"/>
              <a:t>Almost always informal and unwritten and concerned with people issues</a:t>
            </a:r>
          </a:p>
          <a:p>
            <a:pPr>
              <a:buFont typeface="Arial" panose="020B0604020202020204" pitchFamily="34" charset="0"/>
              <a:buChar char="•"/>
            </a:pPr>
            <a:endParaRPr lang="en-CA" altLang="en-US" sz="2800" dirty="0"/>
          </a:p>
          <a:p>
            <a:pPr>
              <a:buFont typeface="Arial" panose="020B0604020202020204" pitchFamily="34" charset="0"/>
              <a:buChar char="•"/>
            </a:pPr>
            <a:endParaRPr lang="en-CA" altLang="en-US" sz="2800" dirty="0"/>
          </a:p>
          <a:p>
            <a:pPr lvl="1">
              <a:buFont typeface="Arial" panose="020B0604020202020204" pitchFamily="34" charset="0"/>
              <a:buChar char="•"/>
            </a:pPr>
            <a:endParaRPr lang="en-CA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156968905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2737592" y="568088"/>
            <a:ext cx="6960589" cy="845075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CA" altLang="en-US" sz="4000" b="1" dirty="0"/>
              <a:t>Networking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90585" y="2205180"/>
            <a:ext cx="9697852" cy="3516747"/>
          </a:xfrm>
        </p:spPr>
        <p:txBody>
          <a:bodyPr>
            <a:normAutofit/>
          </a:bodyPr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en-CA" altLang="en-US" sz="2800" dirty="0"/>
              <a:t>Formal and informal networks of key people inside and outside of the organization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CA" altLang="en-US" sz="2800" dirty="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CA" altLang="en-US" sz="2800" dirty="0"/>
              <a:t>Provided mangers with information and established cooperative relationships relevant to their agendas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CA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133664589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2752853" y="514684"/>
            <a:ext cx="6858000" cy="685800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CA" altLang="en-US" sz="4000" b="1" dirty="0"/>
              <a:t>Agenda Implementation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2346" y="1481116"/>
            <a:ext cx="10651836" cy="50305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CA" altLang="en-US" sz="2800" dirty="0"/>
              <a:t>Managers:</a:t>
            </a:r>
          </a:p>
          <a:p>
            <a:pPr marL="0" indent="0">
              <a:buNone/>
            </a:pPr>
            <a:endParaRPr lang="en-CA" altLang="en-US" sz="2800" dirty="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CA" altLang="en-US" sz="2800" dirty="0"/>
              <a:t>Use networks to implement their agendas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CA" altLang="en-US" sz="2800" dirty="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CA" altLang="en-US" sz="2800" dirty="0"/>
              <a:t>Employ a wide range of influence tactics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CA" altLang="en-US" sz="2800" dirty="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CA" altLang="en-US" sz="2800" dirty="0"/>
              <a:t>Sustain a high degree of informal interaction and concern with people issues necessary to achieve the goals and successful implementation of their agendas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CA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518497044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5" name="Rectangle 5"/>
          <p:cNvSpPr>
            <a:spLocks noGrp="1" noChangeArrowheads="1"/>
          </p:cNvSpPr>
          <p:nvPr>
            <p:ph type="title"/>
          </p:nvPr>
        </p:nvSpPr>
        <p:spPr>
          <a:xfrm>
            <a:off x="1332591" y="479641"/>
            <a:ext cx="10258558" cy="792829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en-US" altLang="en-US" sz="4000" b="1" dirty="0"/>
              <a:t>Robert Katz’s Managerial Skills </a:t>
            </a:r>
            <a:r>
              <a:rPr lang="en-US" altLang="en-US" sz="2000" b="1" dirty="0"/>
              <a:t>Figure 1.12: p. 30</a:t>
            </a:r>
          </a:p>
        </p:txBody>
      </p:sp>
      <p:pic>
        <p:nvPicPr>
          <p:cNvPr id="56328" name="Picture 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955" y="2173987"/>
            <a:ext cx="6406265" cy="3298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7855528" y="1163781"/>
            <a:ext cx="4170218" cy="511232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accent1"/>
              </a:buClr>
              <a:buSzPct val="100000"/>
              <a:buFont typeface="Arial" pitchFamily="34" charset="0"/>
              <a:buChar char="▪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Arial" pitchFamily="34" charset="0"/>
              <a:buChar char="▪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179388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SzPct val="100000"/>
              <a:buFont typeface="Arial" pitchFamily="34" charset="0"/>
              <a:buChar char="▪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179388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100000"/>
              <a:buFont typeface="Arial" pitchFamily="34" charset="0"/>
              <a:buChar char="▪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100000"/>
              <a:buFont typeface="Arial" pitchFamily="34" charset="0"/>
              <a:buChar char="▪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79388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100000"/>
              <a:buFont typeface="Arial" pitchFamily="34" charset="0"/>
              <a:buChar char="▪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100000"/>
              <a:buFont typeface="Arial" pitchFamily="34" charset="0"/>
              <a:buChar char="▪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79388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100000"/>
              <a:buFont typeface="Arial" pitchFamily="34" charset="0"/>
              <a:buChar char="▪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21970" lvl="1" indent="0">
              <a:lnSpc>
                <a:spcPct val="110000"/>
              </a:lnSpc>
              <a:spcBef>
                <a:spcPts val="500"/>
              </a:spcBef>
              <a:buSzPct val="120000"/>
              <a:buFont typeface="Arial" pitchFamily="34" charset="0"/>
              <a:buNone/>
            </a:pPr>
            <a:r>
              <a:rPr lang="en-US" altLang="en-US" dirty="0"/>
              <a:t>The</a:t>
            </a:r>
            <a:r>
              <a:rPr lang="en-US" altLang="en-US" b="1" dirty="0"/>
              <a:t> ability </a:t>
            </a:r>
            <a:r>
              <a:rPr lang="en-US" altLang="en-US" dirty="0"/>
              <a:t>to translate knowledge into action that results in desired performance.</a:t>
            </a:r>
          </a:p>
          <a:p>
            <a:pPr marL="704850" lvl="1">
              <a:lnSpc>
                <a:spcPct val="110000"/>
              </a:lnSpc>
              <a:spcBef>
                <a:spcPts val="500"/>
              </a:spcBef>
              <a:buSzPct val="120000"/>
            </a:pPr>
            <a:r>
              <a:rPr lang="en-US" altLang="en-US" b="1" dirty="0">
                <a:solidFill>
                  <a:srgbClr val="6E0500"/>
                </a:solidFill>
              </a:rPr>
              <a:t>Technical: </a:t>
            </a:r>
            <a:r>
              <a:rPr lang="en-US" altLang="en-US" dirty="0">
                <a:solidFill>
                  <a:srgbClr val="6E0500"/>
                </a:solidFill>
              </a:rPr>
              <a:t>Applying </a:t>
            </a:r>
            <a:r>
              <a:rPr lang="en-US" altLang="en-US" dirty="0"/>
              <a:t>a special proficiency or expertise to perform particular tasks.</a:t>
            </a:r>
          </a:p>
          <a:p>
            <a:pPr marL="704850" lvl="1">
              <a:lnSpc>
                <a:spcPct val="110000"/>
              </a:lnSpc>
              <a:spcBef>
                <a:spcPts val="500"/>
              </a:spcBef>
              <a:buSzPct val="120000"/>
            </a:pPr>
            <a:r>
              <a:rPr lang="en-US" altLang="en-US" b="1" dirty="0">
                <a:solidFill>
                  <a:srgbClr val="6E0500"/>
                </a:solidFill>
              </a:rPr>
              <a:t>Human/Interpersonal: </a:t>
            </a:r>
            <a:r>
              <a:rPr lang="en-US" altLang="en-US" dirty="0">
                <a:solidFill>
                  <a:srgbClr val="6E0500"/>
                </a:solidFill>
              </a:rPr>
              <a:t>Working </a:t>
            </a:r>
            <a:r>
              <a:rPr lang="en-US" altLang="en-US" dirty="0"/>
              <a:t>well in cooperation with others.</a:t>
            </a:r>
          </a:p>
          <a:p>
            <a:pPr marL="704850" lvl="1">
              <a:lnSpc>
                <a:spcPct val="110000"/>
              </a:lnSpc>
              <a:spcBef>
                <a:spcPts val="500"/>
              </a:spcBef>
              <a:buSzPct val="120000"/>
            </a:pPr>
            <a:r>
              <a:rPr lang="en-US" altLang="en-US" b="1" dirty="0">
                <a:solidFill>
                  <a:srgbClr val="FF0000"/>
                </a:solidFill>
              </a:rPr>
              <a:t>Emotional Intelligence: Managing self and relationships effectively</a:t>
            </a:r>
          </a:p>
          <a:p>
            <a:pPr marL="704850" lvl="1">
              <a:lnSpc>
                <a:spcPct val="110000"/>
              </a:lnSpc>
              <a:spcBef>
                <a:spcPts val="500"/>
              </a:spcBef>
              <a:buSzPct val="120000"/>
            </a:pPr>
            <a:r>
              <a:rPr lang="en-US" altLang="en-US" b="1" dirty="0">
                <a:solidFill>
                  <a:srgbClr val="6E0500"/>
                </a:solidFill>
              </a:rPr>
              <a:t>Conceptual:</a:t>
            </a:r>
            <a:r>
              <a:rPr lang="en-US" altLang="en-US" dirty="0">
                <a:solidFill>
                  <a:srgbClr val="6E0500"/>
                </a:solidFill>
              </a:rPr>
              <a:t> Thinking </a:t>
            </a:r>
            <a:r>
              <a:rPr lang="en-US" altLang="en-US" dirty="0"/>
              <a:t>critically and analytically to solve complex problems.</a:t>
            </a:r>
          </a:p>
        </p:txBody>
      </p:sp>
    </p:spTree>
    <p:extLst>
      <p:ext uri="{BB962C8B-B14F-4D97-AF65-F5344CB8AC3E}">
        <p14:creationId xmlns:p14="http://schemas.microsoft.com/office/powerpoint/2010/main" val="3859118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7731328" presetClass="entr" presetSubtype="777622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6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77730944" presetClass="entr" presetSubtype="719834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7730944" presetClass="entr" presetSubtype="719834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77730944" presetClass="entr" presetSubtype="719834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77730944" presetClass="entr" presetSubtype="719834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77730944" presetClass="entr" presetSubtype="719834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5" grpId="0" autoUpdateAnimBg="0"/>
      <p:bldP spid="11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2115579" y="431260"/>
            <a:ext cx="8538565" cy="938442"/>
          </a:xfrm>
        </p:spPr>
        <p:txBody>
          <a:bodyPr>
            <a:noAutofit/>
          </a:bodyPr>
          <a:lstStyle/>
          <a:p>
            <a:pPr eaLnBrk="1" hangingPunct="1"/>
            <a:r>
              <a:rPr lang="en-CA" altLang="en-US" sz="4000" b="1" dirty="0"/>
              <a:t>Daniel Pink: Competencies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64144" y="1840757"/>
            <a:ext cx="8390000" cy="4102843"/>
          </a:xfrm>
        </p:spPr>
        <p:txBody>
          <a:bodyPr>
            <a:noAutofit/>
          </a:bodyPr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en-CA" altLang="en-US" sz="2800" dirty="0"/>
              <a:t>“High Concept” and “High Touch”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CA" altLang="en-US" sz="2800" dirty="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CA" altLang="en-US" sz="2800" dirty="0"/>
              <a:t>Communication: Sharing ideas and findings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CA" altLang="en-US" sz="2800" dirty="0"/>
              <a:t>Teamwork: Working effectively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CA" altLang="en-US" sz="2800" dirty="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CA" altLang="en-US" sz="2800" dirty="0"/>
              <a:t>Self-Management: Evaluating and modifying actions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CA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849012773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2115579" y="431260"/>
            <a:ext cx="8538565" cy="938442"/>
          </a:xfrm>
        </p:spPr>
        <p:txBody>
          <a:bodyPr>
            <a:noAutofit/>
          </a:bodyPr>
          <a:lstStyle/>
          <a:p>
            <a:pPr eaLnBrk="1" hangingPunct="1"/>
            <a:r>
              <a:rPr lang="en-CA" altLang="en-US" sz="4000" b="1" dirty="0"/>
              <a:t>Daniel Pink: More Competencies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89861" y="1605231"/>
            <a:ext cx="8390000" cy="4421498"/>
          </a:xfrm>
        </p:spPr>
        <p:txBody>
          <a:bodyPr>
            <a:noAutofit/>
          </a:bodyPr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en-CA" altLang="en-US" sz="2800" dirty="0"/>
              <a:t>Leadership: Influencing and supporting others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CA" altLang="en-US" sz="2800" dirty="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CA" altLang="en-US" sz="2800" dirty="0"/>
              <a:t>Critical Thinking: Gathering and analyzing information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CA" altLang="en-US" sz="2800" dirty="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CA" altLang="en-US" sz="2800" dirty="0"/>
              <a:t>Professionalism: Impression management and career advancement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CA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239937253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2088775" y="491089"/>
            <a:ext cx="8458200" cy="638629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CA" altLang="en-US" sz="4000" b="1" dirty="0"/>
              <a:t>Managerial Minds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44295" y="1254409"/>
            <a:ext cx="9947160" cy="5282841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CA" altLang="en-US" sz="2800" dirty="0"/>
              <a:t>Experienced managers use intuition to guide many of their actions: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CA" altLang="en-US" sz="2800" dirty="0"/>
              <a:t>Sensing that a problem exists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endParaRPr lang="en-CA" altLang="en-US" sz="2800" dirty="0"/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CA" altLang="en-US" sz="2800" dirty="0"/>
              <a:t>Performing well-learned mental tasks rapidly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endParaRPr lang="en-CA" altLang="en-US" sz="2800" dirty="0"/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CA" altLang="en-US" sz="2800" dirty="0"/>
              <a:t>Synthesizing isolated pieces of information and data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endParaRPr lang="en-CA" altLang="en-US" sz="2800" dirty="0"/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CA" altLang="en-US" sz="2800" dirty="0"/>
              <a:t>Double checking and performing more formal or mechanical analyses</a:t>
            </a:r>
          </a:p>
        </p:txBody>
      </p:sp>
    </p:spTree>
    <p:extLst>
      <p:ext uri="{BB962C8B-B14F-4D97-AF65-F5344CB8AC3E}">
        <p14:creationId xmlns:p14="http://schemas.microsoft.com/office/powerpoint/2010/main" val="154903123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1457350" y="504943"/>
            <a:ext cx="8458200" cy="638629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CA" altLang="en-US" sz="4000" b="1" dirty="0"/>
              <a:t>Managerial Minds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30985" y="2461849"/>
            <a:ext cx="8991197" cy="2013169"/>
          </a:xfrm>
        </p:spPr>
        <p:txBody>
          <a:bodyPr>
            <a:noAutofit/>
          </a:bodyPr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en-CA" altLang="en-US" sz="2800" dirty="0"/>
              <a:t>Good intuition is problem identification and problem solving based on a long history of systematic education and experience.</a:t>
            </a:r>
          </a:p>
        </p:txBody>
      </p:sp>
    </p:spTree>
    <p:extLst>
      <p:ext uri="{BB962C8B-B14F-4D97-AF65-F5344CB8AC3E}">
        <p14:creationId xmlns:p14="http://schemas.microsoft.com/office/powerpoint/2010/main" val="2201200829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135725" y="3284183"/>
            <a:ext cx="8911687" cy="913744"/>
          </a:xfrm>
        </p:spPr>
        <p:txBody>
          <a:bodyPr>
            <a:normAutofit/>
          </a:bodyPr>
          <a:lstStyle/>
          <a:p>
            <a:pPr algn="ctr"/>
            <a:r>
              <a:rPr lang="en-CA" sz="4000" b="1" dirty="0"/>
              <a:t>Management: Past to Present</a:t>
            </a:r>
          </a:p>
        </p:txBody>
      </p:sp>
    </p:spTree>
    <p:extLst>
      <p:ext uri="{BB962C8B-B14F-4D97-AF65-F5344CB8AC3E}">
        <p14:creationId xmlns:p14="http://schemas.microsoft.com/office/powerpoint/2010/main" val="32266384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2595650" y="491359"/>
            <a:ext cx="7886431" cy="644752"/>
          </a:xfrm>
        </p:spPr>
        <p:txBody>
          <a:bodyPr>
            <a:noAutofit/>
          </a:bodyPr>
          <a:lstStyle/>
          <a:p>
            <a:pPr eaLnBrk="1" hangingPunct="1"/>
            <a:r>
              <a:rPr lang="en-CA" altLang="en-US" sz="4000" b="1" dirty="0"/>
              <a:t>Management: Past to Present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sz="half" idx="1"/>
          </p:nvPr>
        </p:nvSpPr>
        <p:spPr>
          <a:xfrm>
            <a:off x="1152797" y="1343039"/>
            <a:ext cx="9695311" cy="4143361"/>
          </a:xfrm>
        </p:spPr>
        <p:txBody>
          <a:bodyPr rtlCol="0">
            <a:noAutofit/>
          </a:bodyPr>
          <a:lstStyle/>
          <a:p>
            <a:pPr>
              <a:buFont typeface="Arial" panose="020B0604020202020204" pitchFamily="34" charset="0"/>
              <a:buChar char="•"/>
              <a:defRPr/>
            </a:pPr>
            <a:r>
              <a:rPr lang="en-CA" sz="2800" dirty="0"/>
              <a:t>Management: Getting the “right” things done through other people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endParaRPr lang="en-CA" sz="2800" dirty="0"/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CA" sz="2800" dirty="0"/>
              <a:t>How has the way we do this, as managers, evolved over time?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endParaRPr lang="en-CA" sz="2800" dirty="0"/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CA" sz="2800" dirty="0"/>
              <a:t>“Management thought” started over 100 years ago, and has evolved rather quickly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9445" y="5133975"/>
            <a:ext cx="2647950" cy="1724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34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890518" y="570918"/>
            <a:ext cx="9601200" cy="610055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US" altLang="en-US" sz="4000" b="1" dirty="0"/>
              <a:t> Evolution of Management Theory</a:t>
            </a:r>
          </a:p>
        </p:txBody>
      </p:sp>
      <p:pic>
        <p:nvPicPr>
          <p:cNvPr id="7172" name="Picture 3" descr="Fig02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694" y="2058522"/>
            <a:ext cx="9109756" cy="410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579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title"/>
          </p:nvPr>
        </p:nvSpPr>
        <p:spPr>
          <a:xfrm>
            <a:off x="1941998" y="487160"/>
            <a:ext cx="9127784" cy="842876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en-US" altLang="en-US" sz="4000" b="1" dirty="0"/>
              <a:t>Classical Management </a:t>
            </a:r>
            <a:r>
              <a:rPr lang="en-US" altLang="en-US" sz="2000" b="1" dirty="0"/>
              <a:t>Figure 2.1: p. 45</a:t>
            </a:r>
          </a:p>
        </p:txBody>
      </p:sp>
      <p:pic>
        <p:nvPicPr>
          <p:cNvPr id="3" name="Picture 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8468" y="2043979"/>
            <a:ext cx="8451932" cy="3608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0054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7954304" presetClass="entr" presetSubtype="7070164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title"/>
          </p:nvPr>
        </p:nvSpPr>
        <p:spPr>
          <a:xfrm>
            <a:off x="1941998" y="487160"/>
            <a:ext cx="9127784" cy="842876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en-US" altLang="en-US" sz="4000" b="1" dirty="0" err="1"/>
              <a:t>Behavioural</a:t>
            </a:r>
            <a:r>
              <a:rPr lang="en-US" altLang="en-US" sz="4000" b="1" dirty="0"/>
              <a:t> Management </a:t>
            </a:r>
            <a:r>
              <a:rPr lang="en-US" altLang="en-US" sz="2000" b="1" dirty="0"/>
              <a:t>Figure 2.3: p. 49</a:t>
            </a:r>
          </a:p>
        </p:txBody>
      </p:sp>
      <p:pic>
        <p:nvPicPr>
          <p:cNvPr id="4" name="Picture 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930" y="1699301"/>
            <a:ext cx="8376743" cy="4493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9590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7954304" presetClass="entr" presetSubtype="7070164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</p:bld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130</TotalTime>
  <Words>514</Words>
  <Application>Microsoft Office PowerPoint</Application>
  <PresentationFormat>Widescreen</PresentationFormat>
  <Paragraphs>93</Paragraphs>
  <Slides>20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9" baseType="lpstr">
      <vt:lpstr>Arial</vt:lpstr>
      <vt:lpstr>Calibri</vt:lpstr>
      <vt:lpstr>Century Gothic</vt:lpstr>
      <vt:lpstr>Gill Sans</vt:lpstr>
      <vt:lpstr>Times New Roman Bold</vt:lpstr>
      <vt:lpstr>Wingdings 3</vt:lpstr>
      <vt:lpstr>ヒラギノ明朝 ProN W6</vt:lpstr>
      <vt:lpstr>ヒラギノ角ゴ ProN W3</vt:lpstr>
      <vt:lpstr>Wisp</vt:lpstr>
      <vt:lpstr>ADM 1300 Section C</vt:lpstr>
      <vt:lpstr>The Internal Organization and Management</vt:lpstr>
      <vt:lpstr>Stairway Model (HRM)</vt:lpstr>
      <vt:lpstr>The Management Process</vt:lpstr>
      <vt:lpstr>Four Functions of Management Figure 1.10: p. 26</vt:lpstr>
      <vt:lpstr>Henry Mintzberg Figure 1.11: p. 29</vt:lpstr>
      <vt:lpstr>Managerial Agendas</vt:lpstr>
      <vt:lpstr>Agenda Setting</vt:lpstr>
      <vt:lpstr>Networking</vt:lpstr>
      <vt:lpstr>Agenda Implementation</vt:lpstr>
      <vt:lpstr>Robert Katz’s Managerial Skills Figure 1.12: p. 30</vt:lpstr>
      <vt:lpstr>Daniel Pink: Competencies</vt:lpstr>
      <vt:lpstr>Daniel Pink: More Competencies</vt:lpstr>
      <vt:lpstr>Managerial Minds</vt:lpstr>
      <vt:lpstr>Managerial Minds</vt:lpstr>
      <vt:lpstr>Management: Past to Present</vt:lpstr>
      <vt:lpstr>Management: Past to Present</vt:lpstr>
      <vt:lpstr> Evolution of Management Theory</vt:lpstr>
      <vt:lpstr>Classical Management Figure 2.1: p. 45</vt:lpstr>
      <vt:lpstr>Behavioural Management Figure 2.3: p. 49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ADM 1300 Sections B and C</dc:title>
  <dc:creator>McMahon Sturgeon</dc:creator>
  <cp:lastModifiedBy>user</cp:lastModifiedBy>
  <cp:revision>18</cp:revision>
  <dcterms:created xsi:type="dcterms:W3CDTF">2016-09-07T10:00:47Z</dcterms:created>
  <dcterms:modified xsi:type="dcterms:W3CDTF">2016-09-12T22:02:22Z</dcterms:modified>
</cp:coreProperties>
</file>