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311" r:id="rId2"/>
    <p:sldId id="373" r:id="rId3"/>
    <p:sldId id="369" r:id="rId4"/>
    <p:sldId id="370" r:id="rId5"/>
    <p:sldId id="371" r:id="rId6"/>
    <p:sldId id="376" r:id="rId7"/>
    <p:sldId id="372" r:id="rId8"/>
    <p:sldId id="378" r:id="rId9"/>
    <p:sldId id="379" r:id="rId10"/>
    <p:sldId id="377" r:id="rId11"/>
    <p:sldId id="3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25" autoAdjust="0"/>
    <p:restoredTop sz="69619" autoAdjust="0"/>
  </p:normalViewPr>
  <p:slideViewPr>
    <p:cSldViewPr>
      <p:cViewPr>
        <p:scale>
          <a:sx n="51" d="100"/>
          <a:sy n="51" d="100"/>
        </p:scale>
        <p:origin x="-184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64A87A-C81A-408A-B319-327AB08DB9EE}" type="datetimeFigureOut">
              <a:rPr lang="en-CA" smtClean="0"/>
              <a:t>03/12/2012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4B7B0A-7E2B-464D-AAFB-1F4F1C34B75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837755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4B7B0A-7E2B-464D-AAFB-1F4F1C34B754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76112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4B7B0A-7E2B-464D-AAFB-1F4F1C34B754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12985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4000264E-014A-40E4-A950-97E89A214820}" type="datetimeFigureOut">
              <a:rPr lang="en-CA" smtClean="0">
                <a:solidFill>
                  <a:srgbClr val="9F2936"/>
                </a:solidFill>
              </a:rPr>
              <a:pPr/>
              <a:t>03/12/2012</a:t>
            </a:fld>
            <a:endParaRPr lang="en-CA">
              <a:solidFill>
                <a:srgbClr val="9F2936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CA">
              <a:solidFill>
                <a:srgbClr val="9F2936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32B7750B-176A-4557-987D-4C6B1971FC80}" type="slidenum">
              <a:rPr lang="en-CA" smtClean="0">
                <a:solidFill>
                  <a:prstClr val="white"/>
                </a:solidFill>
              </a:rPr>
              <a:pPr/>
              <a:t>‹#›</a:t>
            </a:fld>
            <a:endParaRPr lang="en-CA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260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0264E-014A-40E4-A950-97E89A214820}" type="datetimeFigureOut">
              <a:rPr lang="en-CA" smtClean="0">
                <a:solidFill>
                  <a:srgbClr val="9F2936"/>
                </a:solidFill>
              </a:rPr>
              <a:pPr/>
              <a:t>03/12/2012</a:t>
            </a:fld>
            <a:endParaRPr lang="en-CA">
              <a:solidFill>
                <a:srgbClr val="9F293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srgbClr val="9F293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7750B-176A-4557-987D-4C6B1971FC80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14382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0264E-014A-40E4-A950-97E89A214820}" type="datetimeFigureOut">
              <a:rPr lang="en-CA" smtClean="0">
                <a:solidFill>
                  <a:srgbClr val="9F2936"/>
                </a:solidFill>
              </a:rPr>
              <a:pPr/>
              <a:t>03/12/2012</a:t>
            </a:fld>
            <a:endParaRPr lang="en-CA">
              <a:solidFill>
                <a:srgbClr val="9F293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srgbClr val="9F293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7750B-176A-4557-987D-4C6B1971FC80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49798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0264E-014A-40E4-A950-97E89A214820}" type="datetimeFigureOut">
              <a:rPr lang="en-CA" smtClean="0">
                <a:solidFill>
                  <a:srgbClr val="9F2936"/>
                </a:solidFill>
              </a:rPr>
              <a:pPr/>
              <a:t>03/12/2012</a:t>
            </a:fld>
            <a:endParaRPr lang="en-CA">
              <a:solidFill>
                <a:srgbClr val="9F2936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srgbClr val="9F2936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7750B-176A-4557-987D-4C6B1971FC80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55769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000264E-014A-40E4-A950-97E89A214820}" type="datetimeFigureOut">
              <a:rPr lang="en-CA" smtClean="0">
                <a:solidFill>
                  <a:srgbClr val="9F2936"/>
                </a:solidFill>
              </a:rPr>
              <a:pPr/>
              <a:t>03/12/2012</a:t>
            </a:fld>
            <a:endParaRPr lang="en-CA">
              <a:solidFill>
                <a:srgbClr val="9F2936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2B7750B-176A-4557-987D-4C6B1971FC80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CA">
              <a:solidFill>
                <a:srgbClr val="9F29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841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4000264E-014A-40E4-A950-97E89A214820}" type="datetimeFigureOut">
              <a:rPr lang="en-CA" smtClean="0">
                <a:solidFill>
                  <a:srgbClr val="9F2936"/>
                </a:solidFill>
              </a:rPr>
              <a:pPr/>
              <a:t>03/12/2012</a:t>
            </a:fld>
            <a:endParaRPr lang="en-CA">
              <a:solidFill>
                <a:srgbClr val="9F2936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CA">
              <a:solidFill>
                <a:srgbClr val="9F2936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32B7750B-176A-4557-987D-4C6B1971FC80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61972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0264E-014A-40E4-A950-97E89A214820}" type="datetimeFigureOut">
              <a:rPr lang="en-CA" smtClean="0">
                <a:solidFill>
                  <a:srgbClr val="9F2936"/>
                </a:solidFill>
              </a:rPr>
              <a:pPr/>
              <a:t>03/12/2012</a:t>
            </a:fld>
            <a:endParaRPr lang="en-CA">
              <a:solidFill>
                <a:srgbClr val="9F2936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srgbClr val="9F293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7750B-176A-4557-987D-4C6B1971FC80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72617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0264E-014A-40E4-A950-97E89A214820}" type="datetimeFigureOut">
              <a:rPr lang="en-CA" smtClean="0">
                <a:solidFill>
                  <a:srgbClr val="9F2936"/>
                </a:solidFill>
              </a:rPr>
              <a:pPr/>
              <a:t>03/12/2012</a:t>
            </a:fld>
            <a:endParaRPr lang="en-CA">
              <a:solidFill>
                <a:srgbClr val="9F2936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srgbClr val="9F2936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7750B-176A-4557-987D-4C6B1971FC80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33752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0264E-014A-40E4-A950-97E89A214820}" type="datetimeFigureOut">
              <a:rPr lang="en-CA" smtClean="0">
                <a:solidFill>
                  <a:srgbClr val="9F2936"/>
                </a:solidFill>
              </a:rPr>
              <a:pPr/>
              <a:t>03/12/2012</a:t>
            </a:fld>
            <a:endParaRPr lang="en-CA">
              <a:solidFill>
                <a:srgbClr val="9F2936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srgbClr val="9F2936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7750B-176A-4557-987D-4C6B1971FC80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55376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0264E-014A-40E4-A950-97E89A214820}" type="datetimeFigureOut">
              <a:rPr lang="en-CA" smtClean="0">
                <a:solidFill>
                  <a:srgbClr val="9F2936"/>
                </a:solidFill>
              </a:rPr>
              <a:pPr/>
              <a:t>03/12/2012</a:t>
            </a:fld>
            <a:endParaRPr lang="en-CA">
              <a:solidFill>
                <a:srgbClr val="9F293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srgbClr val="9F293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7750B-176A-4557-987D-4C6B1971FC80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84179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0264E-014A-40E4-A950-97E89A214820}" type="datetimeFigureOut">
              <a:rPr lang="en-CA" smtClean="0">
                <a:solidFill>
                  <a:srgbClr val="9F2936"/>
                </a:solidFill>
              </a:rPr>
              <a:pPr/>
              <a:t>03/12/2012</a:t>
            </a:fld>
            <a:endParaRPr lang="en-CA">
              <a:solidFill>
                <a:srgbClr val="9F293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srgbClr val="9F293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7750B-176A-4557-987D-4C6B1971FC80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71315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4000264E-014A-40E4-A950-97E89A214820}" type="datetimeFigureOut">
              <a:rPr lang="en-CA" smtClean="0">
                <a:solidFill>
                  <a:srgbClr val="9F2936"/>
                </a:solidFill>
              </a:rPr>
              <a:pPr/>
              <a:t>03/12/2012</a:t>
            </a:fld>
            <a:endParaRPr lang="en-CA">
              <a:solidFill>
                <a:srgbClr val="9F2936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CA">
              <a:solidFill>
                <a:srgbClr val="9F2936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32B7750B-176A-4557-987D-4C6B1971FC80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3417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Exam Review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3"/>
              <a:buNone/>
              <a:defRPr/>
            </a:pPr>
            <a:r>
              <a:rPr lang="en-CA" dirty="0" smtClean="0"/>
              <a:t>25 September 2012</a:t>
            </a:r>
            <a:endParaRPr lang="en-CA" dirty="0"/>
          </a:p>
        </p:txBody>
      </p:sp>
      <p:pic>
        <p:nvPicPr>
          <p:cNvPr id="1026" name="Picture 2" descr="C:\Users\ACER\AppData\Local\Microsoft\Windows\Temporary Internet Files\Content.IE5\KZZ374Y8\MP90043939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978" y="3501008"/>
            <a:ext cx="4136504" cy="2761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CER\AppData\Local\Microsoft\Windows\Temporary Internet Files\Content.IE5\W5IT81PK\MP900449097[1]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71804"/>
            <a:ext cx="3212976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4755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Validity and Reliability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u="sng" dirty="0" smtClean="0"/>
              <a:t>Validity</a:t>
            </a:r>
            <a:r>
              <a:rPr lang="en-CA" dirty="0" smtClean="0"/>
              <a:t> – Are you measuring what you think you’re measuring?</a:t>
            </a:r>
          </a:p>
          <a:p>
            <a:endParaRPr lang="en-CA" u="sng" dirty="0"/>
          </a:p>
          <a:p>
            <a:r>
              <a:rPr lang="en-CA" u="sng" dirty="0" smtClean="0"/>
              <a:t>Reliability</a:t>
            </a:r>
            <a:r>
              <a:rPr lang="en-CA" dirty="0"/>
              <a:t> </a:t>
            </a:r>
            <a:r>
              <a:rPr lang="en-CA" dirty="0" smtClean="0"/>
              <a:t>– Do you get the same time every time you measure?</a:t>
            </a:r>
            <a:endParaRPr lang="en-CA" u="sng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725144"/>
            <a:ext cx="4667250" cy="161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018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Validity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Measurement Validity</a:t>
            </a:r>
          </a:p>
          <a:p>
            <a:r>
              <a:rPr lang="en-CA" dirty="0" smtClean="0"/>
              <a:t>Internal Validity</a:t>
            </a:r>
          </a:p>
          <a:p>
            <a:r>
              <a:rPr lang="en-CA" dirty="0" smtClean="0"/>
              <a:t>External Validity</a:t>
            </a:r>
            <a:endParaRPr lang="en-CA" dirty="0"/>
          </a:p>
          <a:p>
            <a:r>
              <a:rPr lang="en-CA" dirty="0" smtClean="0"/>
              <a:t>Face Validity</a:t>
            </a:r>
          </a:p>
          <a:p>
            <a:r>
              <a:rPr lang="en-CA" dirty="0" smtClean="0"/>
              <a:t>Concurrent </a:t>
            </a:r>
            <a:r>
              <a:rPr lang="en-CA" dirty="0" smtClean="0"/>
              <a:t>Validity</a:t>
            </a:r>
          </a:p>
          <a:p>
            <a:r>
              <a:rPr lang="en-CA" dirty="0" smtClean="0"/>
              <a:t>Construct Validity</a:t>
            </a:r>
          </a:p>
          <a:p>
            <a:r>
              <a:rPr lang="en-CA" dirty="0" smtClean="0"/>
              <a:t>Convergent Validity</a:t>
            </a:r>
          </a:p>
          <a:p>
            <a:r>
              <a:rPr lang="en-CA" dirty="0" smtClean="0"/>
              <a:t>Qualitative</a:t>
            </a:r>
            <a:r>
              <a:rPr lang="en-CA" dirty="0" smtClean="0"/>
              <a:t>: Credibility and Transferability</a:t>
            </a:r>
          </a:p>
          <a:p>
            <a:endParaRPr lang="en-CA" dirty="0" smtClean="0"/>
          </a:p>
          <a:p>
            <a:pPr marL="109728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33986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Reliability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External</a:t>
            </a:r>
          </a:p>
          <a:p>
            <a:r>
              <a:rPr lang="en-CA" dirty="0" smtClean="0"/>
              <a:t>Internal</a:t>
            </a:r>
          </a:p>
          <a:p>
            <a:r>
              <a:rPr lang="en-CA" dirty="0" smtClean="0"/>
              <a:t>Qualitative: </a:t>
            </a:r>
            <a:r>
              <a:rPr lang="en-CA" dirty="0" smtClean="0"/>
              <a:t>Dependability and Confirmability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7642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Secondary Analysis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 smtClean="0"/>
              <a:t>Analyzing </a:t>
            </a:r>
            <a:r>
              <a:rPr lang="en-CA" dirty="0"/>
              <a:t>previously gathered data </a:t>
            </a:r>
            <a:endParaRPr lang="en-CA" dirty="0" smtClean="0"/>
          </a:p>
          <a:p>
            <a:r>
              <a:rPr lang="en-CA" dirty="0"/>
              <a:t>Advantages</a:t>
            </a:r>
          </a:p>
          <a:p>
            <a:pPr lvl="1"/>
            <a:r>
              <a:rPr lang="en-CA" dirty="0"/>
              <a:t>Low cost</a:t>
            </a:r>
          </a:p>
          <a:p>
            <a:pPr lvl="1"/>
            <a:r>
              <a:rPr lang="en-CA" dirty="0"/>
              <a:t>Less time-consuming</a:t>
            </a:r>
          </a:p>
          <a:p>
            <a:pPr lvl="1"/>
            <a:r>
              <a:rPr lang="en-CA" dirty="0"/>
              <a:t>Can provide high-quality </a:t>
            </a:r>
            <a:r>
              <a:rPr lang="en-CA" dirty="0" smtClean="0"/>
              <a:t>data</a:t>
            </a:r>
          </a:p>
          <a:p>
            <a:pPr lvl="1"/>
            <a:r>
              <a:rPr lang="en-CA" dirty="0"/>
              <a:t>Opportunity for longitudinal </a:t>
            </a:r>
            <a:r>
              <a:rPr lang="en-CA" dirty="0" smtClean="0"/>
              <a:t>analysis</a:t>
            </a:r>
          </a:p>
          <a:p>
            <a:pPr lvl="1"/>
            <a:r>
              <a:rPr lang="en-CA" dirty="0"/>
              <a:t>Subgroup analysis often </a:t>
            </a:r>
            <a:r>
              <a:rPr lang="en-CA" dirty="0" smtClean="0"/>
              <a:t>possible</a:t>
            </a:r>
          </a:p>
          <a:p>
            <a:pPr lvl="1"/>
            <a:r>
              <a:rPr lang="en-CA" dirty="0"/>
              <a:t>Opportunity for cross-cultural (international) </a:t>
            </a:r>
            <a:r>
              <a:rPr lang="en-CA" dirty="0" smtClean="0"/>
              <a:t>analysis</a:t>
            </a:r>
          </a:p>
          <a:p>
            <a:pPr lvl="1"/>
            <a:r>
              <a:rPr lang="en-CA" dirty="0"/>
              <a:t>More time for data analysis, since no time is spent gathering data.</a:t>
            </a:r>
          </a:p>
          <a:p>
            <a:pPr lvl="1"/>
            <a:r>
              <a:rPr lang="en-CA" dirty="0"/>
              <a:t>The data can be reanalyzed</a:t>
            </a:r>
            <a:r>
              <a:rPr lang="en-CA" dirty="0" smtClean="0"/>
              <a:t>.</a:t>
            </a:r>
          </a:p>
          <a:p>
            <a:pPr lvl="1"/>
            <a:r>
              <a:rPr lang="en-CA" dirty="0"/>
              <a:t>Fulfills the wider obligations of the social researcher, making full use of data for which the research participants had to make significant sacrifices.</a:t>
            </a:r>
          </a:p>
          <a:p>
            <a:pPr lvl="1"/>
            <a:endParaRPr lang="en-CA" dirty="0"/>
          </a:p>
          <a:p>
            <a:pPr lvl="1"/>
            <a:endParaRPr lang="en-CA" dirty="0"/>
          </a:p>
          <a:p>
            <a:pPr lvl="1"/>
            <a:endParaRPr lang="en-CA" dirty="0"/>
          </a:p>
          <a:p>
            <a:pPr lvl="1"/>
            <a:endParaRPr lang="en-CA" dirty="0"/>
          </a:p>
          <a:p>
            <a:pPr lvl="1"/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04081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Secondary Analysis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Limitations</a:t>
            </a:r>
          </a:p>
          <a:p>
            <a:pPr lvl="1"/>
            <a:r>
              <a:rPr lang="en-CA" dirty="0"/>
              <a:t>Lack of familiarity with the data</a:t>
            </a:r>
          </a:p>
          <a:p>
            <a:pPr lvl="1"/>
            <a:r>
              <a:rPr lang="en-CA" dirty="0"/>
              <a:t>Complexity of the </a:t>
            </a:r>
            <a:r>
              <a:rPr lang="en-CA" dirty="0" smtClean="0"/>
              <a:t>data</a:t>
            </a:r>
          </a:p>
          <a:p>
            <a:pPr lvl="1"/>
            <a:r>
              <a:rPr lang="en-CA" dirty="0"/>
              <a:t>The ecological fallacy may become part of the analysis.</a:t>
            </a:r>
          </a:p>
          <a:p>
            <a:pPr lvl="2"/>
            <a:r>
              <a:rPr lang="en-CA" dirty="0" smtClean="0"/>
              <a:t>The erroneous inference of individual characteristics from group-level characteristics.</a:t>
            </a:r>
          </a:p>
          <a:p>
            <a:pPr lvl="1"/>
            <a:r>
              <a:rPr lang="en-CA" dirty="0"/>
              <a:t>No control over data </a:t>
            </a:r>
            <a:r>
              <a:rPr lang="en-CA" dirty="0" smtClean="0"/>
              <a:t>quality</a:t>
            </a:r>
          </a:p>
          <a:p>
            <a:pPr lvl="1"/>
            <a:r>
              <a:rPr lang="en-CA" dirty="0"/>
              <a:t>Absence of key variables</a:t>
            </a:r>
          </a:p>
          <a:p>
            <a:pPr lvl="1"/>
            <a:endParaRPr lang="en-CA" dirty="0"/>
          </a:p>
          <a:p>
            <a:pPr lvl="2"/>
            <a:endParaRPr lang="en-CA" dirty="0"/>
          </a:p>
          <a:p>
            <a:pPr lvl="2"/>
            <a:endParaRPr lang="en-CA" dirty="0"/>
          </a:p>
          <a:p>
            <a:pPr lvl="1"/>
            <a:endParaRPr lang="en-CA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935919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Equivalence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Lexicon equivalence</a:t>
            </a:r>
          </a:p>
          <a:p>
            <a:r>
              <a:rPr lang="en-CA" dirty="0"/>
              <a:t>Contextual equivalence</a:t>
            </a:r>
          </a:p>
          <a:p>
            <a:r>
              <a:rPr lang="en-CA" dirty="0"/>
              <a:t>Conceptual equivalence</a:t>
            </a:r>
          </a:p>
          <a:p>
            <a:r>
              <a:rPr lang="en-CA" dirty="0"/>
              <a:t>Measurement equivalence</a:t>
            </a:r>
          </a:p>
          <a:p>
            <a:pPr marL="109728" indent="0">
              <a:buNone/>
            </a:pPr>
            <a:endParaRPr lang="en-CA" dirty="0" smtClean="0"/>
          </a:p>
          <a:p>
            <a:pPr marL="109728" indent="0">
              <a:buNone/>
            </a:pPr>
            <a:endParaRPr lang="en-CA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844076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Qualitative Methods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How are they different from Quantitative methods?</a:t>
            </a:r>
          </a:p>
          <a:p>
            <a:pPr lvl="1"/>
            <a:r>
              <a:rPr lang="en-CA" dirty="0" smtClean="0"/>
              <a:t>Inductive</a:t>
            </a:r>
          </a:p>
          <a:p>
            <a:pPr lvl="1"/>
            <a:r>
              <a:rPr lang="en-CA" dirty="0" smtClean="0"/>
              <a:t>Inductive</a:t>
            </a:r>
          </a:p>
          <a:p>
            <a:pPr lvl="1"/>
            <a:r>
              <a:rPr lang="en-CA" dirty="0" smtClean="0"/>
              <a:t>Subjective</a:t>
            </a:r>
          </a:p>
          <a:p>
            <a:pPr lvl="1"/>
            <a:r>
              <a:rPr lang="en-CA" dirty="0" smtClean="0"/>
              <a:t>Interpretivist</a:t>
            </a:r>
          </a:p>
          <a:p>
            <a:pPr lvl="1"/>
            <a:r>
              <a:rPr lang="en-CA" dirty="0" smtClean="0"/>
              <a:t>Constructionist</a:t>
            </a:r>
          </a:p>
        </p:txBody>
      </p:sp>
    </p:spTree>
    <p:extLst>
      <p:ext uri="{BB962C8B-B14F-4D97-AF65-F5344CB8AC3E}">
        <p14:creationId xmlns:p14="http://schemas.microsoft.com/office/powerpoint/2010/main" val="41287965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Qualitative Methods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Types</a:t>
            </a:r>
          </a:p>
          <a:p>
            <a:pPr lvl="1"/>
            <a:r>
              <a:rPr lang="en-CA" dirty="0"/>
              <a:t>Semi-structured and unstructured </a:t>
            </a:r>
            <a:r>
              <a:rPr lang="en-CA" dirty="0" smtClean="0"/>
              <a:t>interviews</a:t>
            </a:r>
          </a:p>
          <a:p>
            <a:pPr lvl="1"/>
            <a:r>
              <a:rPr lang="en-CA" dirty="0" smtClean="0"/>
              <a:t>Focus groups</a:t>
            </a:r>
          </a:p>
          <a:p>
            <a:pPr lvl="1"/>
            <a:r>
              <a:rPr lang="en-CA" dirty="0" smtClean="0"/>
              <a:t>Participant Observation and ethnography</a:t>
            </a:r>
          </a:p>
          <a:p>
            <a:pPr lvl="1"/>
            <a:r>
              <a:rPr lang="en-CA" dirty="0" smtClean="0"/>
              <a:t>Qualitative content analysis: Semiotics and Hermeneutics.</a:t>
            </a:r>
          </a:p>
          <a:p>
            <a:pPr lvl="1"/>
            <a:endParaRPr lang="en-CA" dirty="0" smtClean="0"/>
          </a:p>
          <a:p>
            <a:pPr lvl="1"/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519982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Questions?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One last set of office hours: Monday, December 10</a:t>
            </a:r>
            <a:r>
              <a:rPr lang="en-CA" baseline="30000" dirty="0" smtClean="0"/>
              <a:t>th</a:t>
            </a:r>
            <a:r>
              <a:rPr lang="en-CA" dirty="0" smtClean="0"/>
              <a:t>, from 1-2:30 in SSC 5315.</a:t>
            </a:r>
          </a:p>
          <a:p>
            <a:r>
              <a:rPr lang="en-CA" dirty="0" smtClean="0"/>
              <a:t>Available for appointments</a:t>
            </a:r>
          </a:p>
          <a:p>
            <a:r>
              <a:rPr lang="en-CA" dirty="0" smtClean="0"/>
              <a:t>Remember email policy:  Your email will be answered within 2 business days, Monday – Friday, 8am to 5pm</a:t>
            </a:r>
          </a:p>
          <a:p>
            <a:pPr lvl="1"/>
            <a:r>
              <a:rPr lang="en-CA" dirty="0" smtClean="0"/>
              <a:t>Don’t leave questions until 3am the night before the exam!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297629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Next Class: Final Exam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Thursday, December 13</a:t>
            </a:r>
            <a:r>
              <a:rPr lang="en-CA" baseline="30000" dirty="0" smtClean="0"/>
              <a:t>th</a:t>
            </a:r>
            <a:r>
              <a:rPr lang="en-CA" dirty="0" smtClean="0"/>
              <a:t>.</a:t>
            </a:r>
          </a:p>
          <a:p>
            <a:r>
              <a:rPr lang="en-CA" b="1" dirty="0" smtClean="0"/>
              <a:t>9:00 </a:t>
            </a:r>
            <a:r>
              <a:rPr lang="en-CA" b="1" dirty="0" smtClean="0"/>
              <a:t>AM – 11:00 AM</a:t>
            </a:r>
            <a:endParaRPr lang="en-CA" b="1" dirty="0" smtClean="0"/>
          </a:p>
          <a:p>
            <a:r>
              <a:rPr lang="en-CA" dirty="0" smtClean="0"/>
              <a:t>SSC 2024</a:t>
            </a:r>
          </a:p>
          <a:p>
            <a:endParaRPr lang="en-CA" dirty="0"/>
          </a:p>
          <a:p>
            <a:r>
              <a:rPr lang="en-CA" dirty="0" smtClean="0"/>
              <a:t>Bring your student ID!</a:t>
            </a:r>
          </a:p>
          <a:p>
            <a:r>
              <a:rPr lang="en-CA" dirty="0" smtClean="0"/>
              <a:t>Bring a pencil for the </a:t>
            </a:r>
            <a:r>
              <a:rPr lang="en-CA" dirty="0" err="1" smtClean="0"/>
              <a:t>scantron</a:t>
            </a:r>
            <a:r>
              <a:rPr lang="en-CA" dirty="0" smtClean="0"/>
              <a:t>.</a:t>
            </a:r>
          </a:p>
          <a:p>
            <a:r>
              <a:rPr lang="en-CA" dirty="0" smtClean="0"/>
              <a:t>Stay in seat for last 15 </a:t>
            </a:r>
            <a:r>
              <a:rPr lang="en-CA" dirty="0" smtClean="0"/>
              <a:t>minutes</a:t>
            </a:r>
          </a:p>
          <a:p>
            <a:r>
              <a:rPr lang="en-CA" dirty="0" smtClean="0"/>
              <a:t>Same format as Midterm: Mix of M/C and short answer.</a:t>
            </a:r>
          </a:p>
          <a:p>
            <a:r>
              <a:rPr lang="en-CA" dirty="0" smtClean="0"/>
              <a:t>35% of final grade.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34041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2774</TotalTime>
  <Words>333</Words>
  <Application>Microsoft Office PowerPoint</Application>
  <PresentationFormat>On-screen Show (4:3)</PresentationFormat>
  <Paragraphs>83</Paragraphs>
  <Slides>11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Urban</vt:lpstr>
      <vt:lpstr>Exam Review</vt:lpstr>
      <vt:lpstr>Validity and Reliability</vt:lpstr>
      <vt:lpstr>Validity</vt:lpstr>
      <vt:lpstr>Reliability</vt:lpstr>
      <vt:lpstr>Secondary Analysis</vt:lpstr>
      <vt:lpstr>Secondary Analysis</vt:lpstr>
      <vt:lpstr>Equivalence</vt:lpstr>
      <vt:lpstr>Qualitative Methods</vt:lpstr>
      <vt:lpstr>Qualitative Methods</vt:lpstr>
      <vt:lpstr>Questions?</vt:lpstr>
      <vt:lpstr>Next Class: Final Exam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Designs</dc:title>
  <dc:creator>ACER</dc:creator>
  <cp:lastModifiedBy>ACER</cp:lastModifiedBy>
  <cp:revision>96</cp:revision>
  <dcterms:created xsi:type="dcterms:W3CDTF">2012-09-16T13:40:16Z</dcterms:created>
  <dcterms:modified xsi:type="dcterms:W3CDTF">2012-12-04T13:42:16Z</dcterms:modified>
</cp:coreProperties>
</file>