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0" r:id="rId3"/>
    <p:sldId id="264" r:id="rId4"/>
    <p:sldId id="261" r:id="rId5"/>
    <p:sldId id="262" r:id="rId6"/>
    <p:sldId id="258" r:id="rId7"/>
    <p:sldId id="259" r:id="rId8"/>
    <p:sldId id="257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 autoAdjust="0"/>
    <p:restoredTop sz="94681" autoAdjust="0"/>
  </p:normalViewPr>
  <p:slideViewPr>
    <p:cSldViewPr snapToGrid="0" snapToObjects="1">
      <p:cViewPr varScale="1">
        <p:scale>
          <a:sx n="77" d="100"/>
          <a:sy n="77" d="100"/>
        </p:scale>
        <p:origin x="-1512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229900343933328"/>
          <c:y val="0.0"/>
          <c:w val="0.960150607051556"/>
          <c:h val="0.8634217652162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spPr>
            <a:effectLst>
              <a:glow rad="139700">
                <a:schemeClr val="accent6">
                  <a:satMod val="175000"/>
                  <a:alpha val="40000"/>
                </a:schemeClr>
              </a:glow>
            </a:effectLst>
          </c:spPr>
          <c:invertIfNegative val="0"/>
          <c:cat>
            <c:strRef>
              <c:f>Sheet1!$A$2:$A$8</c:f>
              <c:strCache>
                <c:ptCount val="7"/>
                <c:pt idx="0">
                  <c:v>October </c:v>
                </c:pt>
                <c:pt idx="1">
                  <c:v>November</c:v>
                </c:pt>
                <c:pt idx="2">
                  <c:v>December</c:v>
                </c:pt>
                <c:pt idx="3">
                  <c:v>January</c:v>
                </c:pt>
                <c:pt idx="4">
                  <c:v>February</c:v>
                </c:pt>
                <c:pt idx="5">
                  <c:v>March</c:v>
                </c:pt>
                <c:pt idx="6">
                  <c:v>April</c:v>
                </c:pt>
              </c:strCache>
            </c:strRef>
          </c:cat>
          <c:val>
            <c:numRef>
              <c:f>Sheet1!$B$2:$B$8</c:f>
              <c:numCache>
                <c:formatCode>"$"#,##0</c:formatCode>
                <c:ptCount val="7"/>
                <c:pt idx="0">
                  <c:v>2263.0</c:v>
                </c:pt>
                <c:pt idx="1">
                  <c:v>1655.0</c:v>
                </c:pt>
                <c:pt idx="2">
                  <c:v>1900.0</c:v>
                </c:pt>
                <c:pt idx="3">
                  <c:v>1755.0</c:v>
                </c:pt>
                <c:pt idx="4">
                  <c:v>1605.0</c:v>
                </c:pt>
                <c:pt idx="5">
                  <c:v>1655.0</c:v>
                </c:pt>
                <c:pt idx="6">
                  <c:v>1633.0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2045245528"/>
        <c:axId val="2108345304"/>
      </c:barChart>
      <c:catAx>
        <c:axId val="-204524552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>
                <a:effectLst>
                  <a:glow rad="63500">
                    <a:srgbClr val="C00000">
                      <a:satMod val="175000"/>
                      <a:alpha val="40000"/>
                    </a:srgbClr>
                  </a:glow>
                  <a:reflection blurRad="6350" stA="55000" endA="300" endPos="45500" dir="5400000" sy="-100000" algn="bl" rotWithShape="0"/>
                </a:effectLst>
              </a:defRPr>
            </a:pPr>
            <a:endParaRPr lang="en-US"/>
          </a:p>
        </c:txPr>
        <c:crossAx val="2108345304"/>
        <c:crosses val="autoZero"/>
        <c:auto val="1"/>
        <c:lblAlgn val="ctr"/>
        <c:lblOffset val="100"/>
        <c:noMultiLvlLbl val="0"/>
      </c:catAx>
      <c:valAx>
        <c:axId val="2108345304"/>
        <c:scaling>
          <c:orientation val="minMax"/>
        </c:scaling>
        <c:delete val="1"/>
        <c:axPos val="l"/>
        <c:numFmt formatCode="&quot;$&quot;#,##0" sourceLinked="1"/>
        <c:majorTickMark val="none"/>
        <c:minorTickMark val="none"/>
        <c:tickLblPos val="nextTo"/>
        <c:crossAx val="-2045245528"/>
        <c:crosses val="autoZero"/>
        <c:crossBetween val="between"/>
      </c:valAx>
    </c:plotArea>
    <c:plotVisOnly val="1"/>
    <c:dispBlanksAs val="gap"/>
    <c:showDLblsOverMax val="0"/>
  </c:chart>
  <c:spPr>
    <a:effectLst>
      <a:glow rad="101600">
        <a:schemeClr val="accent6">
          <a:satMod val="175000"/>
          <a:alpha val="40000"/>
        </a:schemeClr>
      </a:glow>
    </a:effectLst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5029726531862"/>
          <c:y val="0.0720211508397416"/>
          <c:w val="0.654853854876119"/>
          <c:h val="0.9065558644155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 Budget Used</c:v>
                </c:pt>
              </c:strCache>
            </c:strRef>
          </c:tx>
          <c:spPr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10"/>
          <c:dPt>
            <c:idx val="0"/>
            <c:bubble3D val="0"/>
            <c:explosion val="6"/>
          </c:dPt>
          <c:dPt>
            <c:idx val="1"/>
            <c:bubble3D val="0"/>
            <c:explosion val="2"/>
          </c:dPt>
          <c:dPt>
            <c:idx val="2"/>
            <c:bubble3D val="0"/>
            <c:explosion val="0"/>
          </c:dPt>
          <c:dPt>
            <c:idx val="3"/>
            <c:bubble3D val="0"/>
            <c:explosion val="0"/>
          </c:dPt>
          <c:dPt>
            <c:idx val="4"/>
            <c:bubble3D val="0"/>
            <c:explosion val="23"/>
          </c:dPt>
          <c:dPt>
            <c:idx val="6"/>
            <c:bubble3D val="0"/>
            <c:explosion val="21"/>
          </c:dPt>
          <c:dLbls>
            <c:dLbl>
              <c:idx val="3"/>
              <c:layout>
                <c:manualLayout>
                  <c:x val="-0.0706122830341501"/>
                  <c:y val="-0.16307539597379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scene3d>
                <a:camera prst="orthographicFront"/>
                <a:lightRig rig="threePt" dir="t"/>
              </a:scene3d>
              <a:sp3d>
                <a:bevelT w="139700" prst="cross"/>
              </a:sp3d>
            </c:spPr>
            <c:txPr>
              <a:bodyPr/>
              <a:lstStyle/>
              <a:p>
                <a:pPr>
                  <a:defRPr>
                    <a:effectLst>
                      <a:glow rad="139700">
                        <a:schemeClr val="accent1">
                          <a:satMod val="175000"/>
                          <a:alpha val="40000"/>
                        </a:schemeClr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October</c:v>
                </c:pt>
                <c:pt idx="5">
                  <c:v>November</c:v>
                </c:pt>
                <c:pt idx="6">
                  <c:v>December</c:v>
                </c:pt>
              </c:strCache>
            </c:strRef>
          </c:cat>
          <c:val>
            <c:numRef>
              <c:f>Sheet1!$B$2:$B$8</c:f>
              <c:numCache>
                <c:formatCode>0%</c:formatCode>
                <c:ptCount val="7"/>
                <c:pt idx="0">
                  <c:v>0.14</c:v>
                </c:pt>
                <c:pt idx="1">
                  <c:v>0.13</c:v>
                </c:pt>
                <c:pt idx="2">
                  <c:v>0.13</c:v>
                </c:pt>
                <c:pt idx="3">
                  <c:v>0.13</c:v>
                </c:pt>
                <c:pt idx="4">
                  <c:v>0.18</c:v>
                </c:pt>
                <c:pt idx="5">
                  <c:v>0.14</c:v>
                </c:pt>
                <c:pt idx="6">
                  <c:v>0.15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28FD56-DB29-7646-BE34-19F364844337}" type="doc">
      <dgm:prSet loTypeId="urn:microsoft.com/office/officeart/2005/8/layout/StepDownProcess" loCatId="" qsTypeId="urn:microsoft.com/office/officeart/2005/8/quickstyle/3D9" qsCatId="3D" csTypeId="urn:microsoft.com/office/officeart/2005/8/colors/accent6_4" csCatId="accent6" phldr="1"/>
      <dgm:spPr/>
      <dgm:t>
        <a:bodyPr/>
        <a:lstStyle/>
        <a:p>
          <a:endParaRPr lang="en-US"/>
        </a:p>
      </dgm:t>
    </dgm:pt>
    <dgm:pt modelId="{B7303E3F-31D5-3848-A52F-700EC01CCCE9}">
      <dgm:prSet phldrT="[Text]"/>
      <dgm:spPr/>
      <dgm:t>
        <a:bodyPr/>
        <a:lstStyle/>
        <a:p>
          <a:r>
            <a:rPr lang="en-US" b="1" dirty="0" smtClean="0"/>
            <a:t>Additional information:</a:t>
          </a:r>
          <a:endParaRPr lang="en-US" dirty="0"/>
        </a:p>
      </dgm:t>
    </dgm:pt>
    <dgm:pt modelId="{49D510F6-348F-CA48-8F60-3EE31DF04E6A}" type="parTrans" cxnId="{FBFEB31A-AAB6-3647-A63B-730D363E1658}">
      <dgm:prSet/>
      <dgm:spPr/>
      <dgm:t>
        <a:bodyPr/>
        <a:lstStyle/>
        <a:p>
          <a:endParaRPr lang="en-US"/>
        </a:p>
      </dgm:t>
    </dgm:pt>
    <dgm:pt modelId="{9E074B00-22A2-6743-A02F-969EA60E4ECC}" type="sibTrans" cxnId="{FBFEB31A-AAB6-3647-A63B-730D363E1658}">
      <dgm:prSet/>
      <dgm:spPr/>
      <dgm:t>
        <a:bodyPr/>
        <a:lstStyle/>
        <a:p>
          <a:endParaRPr lang="en-US"/>
        </a:p>
      </dgm:t>
    </dgm:pt>
    <dgm:pt modelId="{69DE7925-5C6E-4648-974B-9B1BC970FE39}">
      <dgm:prSet phldrT="[Text]"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Anal</a:t>
          </a:r>
          <a:r>
            <a:rPr lang="en-US" dirty="0" smtClean="0">
              <a:solidFill>
                <a:schemeClr val="tx1"/>
              </a:solidFill>
            </a:rPr>
            <a:t>ysis of data:</a:t>
          </a:r>
        </a:p>
        <a:p>
          <a:r>
            <a:rPr lang="en-US" i="1" dirty="0" smtClean="0">
              <a:solidFill>
                <a:schemeClr val="tx1"/>
              </a:solidFill>
            </a:rPr>
            <a:t>March 31st </a:t>
          </a:r>
          <a:endParaRPr lang="en-US" dirty="0">
            <a:solidFill>
              <a:schemeClr val="tx1"/>
            </a:solidFill>
          </a:endParaRPr>
        </a:p>
      </dgm:t>
    </dgm:pt>
    <dgm:pt modelId="{587DF843-6336-0C41-931D-5AD0BB2937DA}" type="parTrans" cxnId="{4AF43BB6-8FB1-2541-9FB2-4B6BF324EBAB}">
      <dgm:prSet/>
      <dgm:spPr/>
      <dgm:t>
        <a:bodyPr/>
        <a:lstStyle/>
        <a:p>
          <a:endParaRPr lang="en-US"/>
        </a:p>
      </dgm:t>
    </dgm:pt>
    <dgm:pt modelId="{09F6F80C-6953-4941-81C2-AF5936D966ED}" type="sibTrans" cxnId="{4AF43BB6-8FB1-2541-9FB2-4B6BF324EBAB}">
      <dgm:prSet/>
      <dgm:spPr/>
      <dgm:t>
        <a:bodyPr/>
        <a:lstStyle/>
        <a:p>
          <a:endParaRPr lang="en-US"/>
        </a:p>
      </dgm:t>
    </dgm:pt>
    <dgm:pt modelId="{01B25F35-055D-2E4A-B322-D6FCC9F8ECB2}">
      <dgm:prSet phldrT="[Text]"/>
      <dgm:spPr/>
      <dgm:t>
        <a:bodyPr/>
        <a:lstStyle/>
        <a:p>
          <a:r>
            <a:rPr lang="en-US" dirty="0" smtClean="0">
              <a:solidFill>
                <a:schemeClr val="accent6">
                  <a:lumMod val="50000"/>
                </a:schemeClr>
              </a:solidFill>
            </a:rPr>
            <a:t>Research final ready for estimation:</a:t>
          </a:r>
        </a:p>
        <a:p>
          <a:r>
            <a:rPr lang="en-US" i="1" dirty="0" smtClean="0"/>
            <a:t>April 30th</a:t>
          </a:r>
          <a:endParaRPr lang="en-US" dirty="0"/>
        </a:p>
      </dgm:t>
    </dgm:pt>
    <dgm:pt modelId="{5CEA5930-6414-5840-81F3-BE826F1CB11F}" type="parTrans" cxnId="{E86F5A78-B228-2544-B409-1EAF0A947E3F}">
      <dgm:prSet/>
      <dgm:spPr/>
      <dgm:t>
        <a:bodyPr/>
        <a:lstStyle/>
        <a:p>
          <a:endParaRPr lang="en-US"/>
        </a:p>
      </dgm:t>
    </dgm:pt>
    <dgm:pt modelId="{3BC34069-EA6B-5144-8164-1A893F8647B7}" type="sibTrans" cxnId="{E86F5A78-B228-2544-B409-1EAF0A947E3F}">
      <dgm:prSet/>
      <dgm:spPr/>
      <dgm:t>
        <a:bodyPr/>
        <a:lstStyle/>
        <a:p>
          <a:endParaRPr lang="en-US"/>
        </a:p>
      </dgm:t>
    </dgm:pt>
    <dgm:pt modelId="{82BC80C5-18A9-784B-B97C-EB4DC8275AAA}" type="pres">
      <dgm:prSet presAssocID="{5528FD56-DB29-7646-BE34-19F36484433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A12D1C5-7059-8141-8F36-AF5CAA06C335}" type="pres">
      <dgm:prSet presAssocID="{B7303E3F-31D5-3848-A52F-700EC01CCCE9}" presName="composite" presStyleCnt="0"/>
      <dgm:spPr/>
    </dgm:pt>
    <dgm:pt modelId="{0F392D4E-811E-A142-AFDF-9E68BD1009DB}" type="pres">
      <dgm:prSet presAssocID="{B7303E3F-31D5-3848-A52F-700EC01CCCE9}" presName="bentUpArrow1" presStyleLbl="alignImgPlace1" presStyleIdx="0" presStyleCnt="2"/>
      <dgm:spPr/>
    </dgm:pt>
    <dgm:pt modelId="{60C07A8C-2739-8A44-BBEC-1DF28CD33BFE}" type="pres">
      <dgm:prSet presAssocID="{B7303E3F-31D5-3848-A52F-700EC01CCCE9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A24941-E929-214E-8AB9-B2AFE51011D0}" type="pres">
      <dgm:prSet presAssocID="{B7303E3F-31D5-3848-A52F-700EC01CCCE9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04F80E-C7D1-264D-8A08-CCC935A8D565}" type="pres">
      <dgm:prSet presAssocID="{9E074B00-22A2-6743-A02F-969EA60E4ECC}" presName="sibTrans" presStyleCnt="0"/>
      <dgm:spPr/>
    </dgm:pt>
    <dgm:pt modelId="{5E21354C-36B1-864F-A51C-345B631AB61D}" type="pres">
      <dgm:prSet presAssocID="{69DE7925-5C6E-4648-974B-9B1BC970FE39}" presName="composite" presStyleCnt="0"/>
      <dgm:spPr/>
    </dgm:pt>
    <dgm:pt modelId="{D6D28D1A-D38A-544E-8BEB-F594F898D429}" type="pres">
      <dgm:prSet presAssocID="{69DE7925-5C6E-4648-974B-9B1BC970FE39}" presName="bentUpArrow1" presStyleLbl="alignImgPlace1" presStyleIdx="1" presStyleCnt="2"/>
      <dgm:spPr/>
    </dgm:pt>
    <dgm:pt modelId="{CC8992A2-A70B-8846-885F-783CA0D9C64F}" type="pres">
      <dgm:prSet presAssocID="{69DE7925-5C6E-4648-974B-9B1BC970FE39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E20A35-F6A1-264B-BE4E-71F4DB23F12D}" type="pres">
      <dgm:prSet presAssocID="{69DE7925-5C6E-4648-974B-9B1BC970FE39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455EE-711E-744B-8D33-D7BA88BFF18A}" type="pres">
      <dgm:prSet presAssocID="{09F6F80C-6953-4941-81C2-AF5936D966ED}" presName="sibTrans" presStyleCnt="0"/>
      <dgm:spPr/>
    </dgm:pt>
    <dgm:pt modelId="{1E660A55-6BC0-1043-8E02-12EA8839A4F4}" type="pres">
      <dgm:prSet presAssocID="{01B25F35-055D-2E4A-B322-D6FCC9F8ECB2}" presName="composite" presStyleCnt="0"/>
      <dgm:spPr/>
    </dgm:pt>
    <dgm:pt modelId="{5DB74C6B-1390-644F-AA5F-82634A3B355E}" type="pres">
      <dgm:prSet presAssocID="{01B25F35-055D-2E4A-B322-D6FCC9F8ECB2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72AA8B-A5A0-D34F-AFBC-275C7866E90D}" type="presOf" srcId="{5528FD56-DB29-7646-BE34-19F364844337}" destId="{82BC80C5-18A9-784B-B97C-EB4DC8275AAA}" srcOrd="0" destOrd="0" presId="urn:microsoft.com/office/officeart/2005/8/layout/StepDownProcess"/>
    <dgm:cxn modelId="{FBFEB31A-AAB6-3647-A63B-730D363E1658}" srcId="{5528FD56-DB29-7646-BE34-19F364844337}" destId="{B7303E3F-31D5-3848-A52F-700EC01CCCE9}" srcOrd="0" destOrd="0" parTransId="{49D510F6-348F-CA48-8F60-3EE31DF04E6A}" sibTransId="{9E074B00-22A2-6743-A02F-969EA60E4ECC}"/>
    <dgm:cxn modelId="{4AF43BB6-8FB1-2541-9FB2-4B6BF324EBAB}" srcId="{5528FD56-DB29-7646-BE34-19F364844337}" destId="{69DE7925-5C6E-4648-974B-9B1BC970FE39}" srcOrd="1" destOrd="0" parTransId="{587DF843-6336-0C41-931D-5AD0BB2937DA}" sibTransId="{09F6F80C-6953-4941-81C2-AF5936D966ED}"/>
    <dgm:cxn modelId="{73C0776E-AB40-1D49-B4C5-CFD5ABB20531}" type="presOf" srcId="{B7303E3F-31D5-3848-A52F-700EC01CCCE9}" destId="{60C07A8C-2739-8A44-BBEC-1DF28CD33BFE}" srcOrd="0" destOrd="0" presId="urn:microsoft.com/office/officeart/2005/8/layout/StepDownProcess"/>
    <dgm:cxn modelId="{A29FDDDF-2036-D94A-80F0-4B0C12E34339}" type="presOf" srcId="{01B25F35-055D-2E4A-B322-D6FCC9F8ECB2}" destId="{5DB74C6B-1390-644F-AA5F-82634A3B355E}" srcOrd="0" destOrd="0" presId="urn:microsoft.com/office/officeart/2005/8/layout/StepDownProcess"/>
    <dgm:cxn modelId="{B63DB7BA-2CB1-214E-AF95-C5019BA021AF}" type="presOf" srcId="{69DE7925-5C6E-4648-974B-9B1BC970FE39}" destId="{CC8992A2-A70B-8846-885F-783CA0D9C64F}" srcOrd="0" destOrd="0" presId="urn:microsoft.com/office/officeart/2005/8/layout/StepDownProcess"/>
    <dgm:cxn modelId="{E86F5A78-B228-2544-B409-1EAF0A947E3F}" srcId="{5528FD56-DB29-7646-BE34-19F364844337}" destId="{01B25F35-055D-2E4A-B322-D6FCC9F8ECB2}" srcOrd="2" destOrd="0" parTransId="{5CEA5930-6414-5840-81F3-BE826F1CB11F}" sibTransId="{3BC34069-EA6B-5144-8164-1A893F8647B7}"/>
    <dgm:cxn modelId="{55F2E1CD-B41F-6A44-9213-22DFFF09865D}" type="presParOf" srcId="{82BC80C5-18A9-784B-B97C-EB4DC8275AAA}" destId="{2A12D1C5-7059-8141-8F36-AF5CAA06C335}" srcOrd="0" destOrd="0" presId="urn:microsoft.com/office/officeart/2005/8/layout/StepDownProcess"/>
    <dgm:cxn modelId="{32EE63A5-5EF0-7040-8341-68AD2D5AEEF0}" type="presParOf" srcId="{2A12D1C5-7059-8141-8F36-AF5CAA06C335}" destId="{0F392D4E-811E-A142-AFDF-9E68BD1009DB}" srcOrd="0" destOrd="0" presId="urn:microsoft.com/office/officeart/2005/8/layout/StepDownProcess"/>
    <dgm:cxn modelId="{0FE9450B-732D-B044-B86A-2CAC411D500C}" type="presParOf" srcId="{2A12D1C5-7059-8141-8F36-AF5CAA06C335}" destId="{60C07A8C-2739-8A44-BBEC-1DF28CD33BFE}" srcOrd="1" destOrd="0" presId="urn:microsoft.com/office/officeart/2005/8/layout/StepDownProcess"/>
    <dgm:cxn modelId="{DAD80EA2-145F-9F48-B169-B7050FAD34DA}" type="presParOf" srcId="{2A12D1C5-7059-8141-8F36-AF5CAA06C335}" destId="{D2A24941-E929-214E-8AB9-B2AFE51011D0}" srcOrd="2" destOrd="0" presId="urn:microsoft.com/office/officeart/2005/8/layout/StepDownProcess"/>
    <dgm:cxn modelId="{ACE61146-130E-B444-89F5-85EF32D18EC7}" type="presParOf" srcId="{82BC80C5-18A9-784B-B97C-EB4DC8275AAA}" destId="{DC04F80E-C7D1-264D-8A08-CCC935A8D565}" srcOrd="1" destOrd="0" presId="urn:microsoft.com/office/officeart/2005/8/layout/StepDownProcess"/>
    <dgm:cxn modelId="{31BD7FAC-ED9E-D347-A3CD-88EB5FDF1CDC}" type="presParOf" srcId="{82BC80C5-18A9-784B-B97C-EB4DC8275AAA}" destId="{5E21354C-36B1-864F-A51C-345B631AB61D}" srcOrd="2" destOrd="0" presId="urn:microsoft.com/office/officeart/2005/8/layout/StepDownProcess"/>
    <dgm:cxn modelId="{80F827C5-50C5-CA47-B61C-D2ADE4A04CC6}" type="presParOf" srcId="{5E21354C-36B1-864F-A51C-345B631AB61D}" destId="{D6D28D1A-D38A-544E-8BEB-F594F898D429}" srcOrd="0" destOrd="0" presId="urn:microsoft.com/office/officeart/2005/8/layout/StepDownProcess"/>
    <dgm:cxn modelId="{01F3ABB1-5A90-FC40-BEDC-A4D0AA9EB007}" type="presParOf" srcId="{5E21354C-36B1-864F-A51C-345B631AB61D}" destId="{CC8992A2-A70B-8846-885F-783CA0D9C64F}" srcOrd="1" destOrd="0" presId="urn:microsoft.com/office/officeart/2005/8/layout/StepDownProcess"/>
    <dgm:cxn modelId="{7B81F234-261A-CB40-9261-53AFB1030B48}" type="presParOf" srcId="{5E21354C-36B1-864F-A51C-345B631AB61D}" destId="{B0E20A35-F6A1-264B-BE4E-71F4DB23F12D}" srcOrd="2" destOrd="0" presId="urn:microsoft.com/office/officeart/2005/8/layout/StepDownProcess"/>
    <dgm:cxn modelId="{D766E988-832F-904C-AB84-234A305E2886}" type="presParOf" srcId="{82BC80C5-18A9-784B-B97C-EB4DC8275AAA}" destId="{50F455EE-711E-744B-8D33-D7BA88BFF18A}" srcOrd="3" destOrd="0" presId="urn:microsoft.com/office/officeart/2005/8/layout/StepDownProcess"/>
    <dgm:cxn modelId="{7B0526A1-4BC6-2C4E-893E-D1EB3A26B94C}" type="presParOf" srcId="{82BC80C5-18A9-784B-B97C-EB4DC8275AAA}" destId="{1E660A55-6BC0-1043-8E02-12EA8839A4F4}" srcOrd="4" destOrd="0" presId="urn:microsoft.com/office/officeart/2005/8/layout/StepDownProcess"/>
    <dgm:cxn modelId="{55AB5EF8-377B-4D4C-BDA3-423E135CAE6B}" type="presParOf" srcId="{1E660A55-6BC0-1043-8E02-12EA8839A4F4}" destId="{5DB74C6B-1390-644F-AA5F-82634A3B355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392D4E-811E-A142-AFDF-9E68BD1009DB}">
      <dsp:nvSpPr>
        <dsp:cNvPr id="0" name=""/>
        <dsp:cNvSpPr/>
      </dsp:nvSpPr>
      <dsp:spPr>
        <a:xfrm rot="5400000">
          <a:off x="1203993" y="1773212"/>
          <a:ext cx="1568253" cy="178540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6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07A8C-2739-8A44-BBEC-1DF28CD33BFE}">
      <dsp:nvSpPr>
        <dsp:cNvPr id="0" name=""/>
        <dsp:cNvSpPr/>
      </dsp:nvSpPr>
      <dsp:spPr>
        <a:xfrm>
          <a:off x="788501" y="34771"/>
          <a:ext cx="2640015" cy="1847925"/>
        </a:xfrm>
        <a:prstGeom prst="roundRect">
          <a:avLst>
            <a:gd name="adj" fmla="val 16670"/>
          </a:avLst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sx="101000" sy="101000" rotWithShape="0">
            <a:srgbClr val="000000">
              <a:alpha val="4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28000" prstMaterial="matte"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Additional information:</a:t>
          </a:r>
          <a:endParaRPr lang="en-US" sz="2400" kern="1200" dirty="0"/>
        </a:p>
      </dsp:txBody>
      <dsp:txXfrm>
        <a:off x="878726" y="124996"/>
        <a:ext cx="2459565" cy="1667475"/>
      </dsp:txXfrm>
    </dsp:sp>
    <dsp:sp modelId="{D2A24941-E929-214E-8AB9-B2AFE51011D0}">
      <dsp:nvSpPr>
        <dsp:cNvPr id="0" name=""/>
        <dsp:cNvSpPr/>
      </dsp:nvSpPr>
      <dsp:spPr>
        <a:xfrm>
          <a:off x="3428516" y="211013"/>
          <a:ext cx="1920095" cy="1493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D28D1A-D38A-544E-8BEB-F594F898D429}">
      <dsp:nvSpPr>
        <dsp:cNvPr id="0" name=""/>
        <dsp:cNvSpPr/>
      </dsp:nvSpPr>
      <dsp:spPr>
        <a:xfrm rot="5400000">
          <a:off x="3392846" y="3849042"/>
          <a:ext cx="1568253" cy="178540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6">
            <a:tint val="50000"/>
            <a:hueOff val="0"/>
            <a:satOff val="701"/>
            <a:lumOff val="-2311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8992A2-A70B-8846-885F-783CA0D9C64F}">
      <dsp:nvSpPr>
        <dsp:cNvPr id="0" name=""/>
        <dsp:cNvSpPr/>
      </dsp:nvSpPr>
      <dsp:spPr>
        <a:xfrm>
          <a:off x="2977354" y="2110601"/>
          <a:ext cx="2640015" cy="1847925"/>
        </a:xfrm>
        <a:prstGeom prst="roundRect">
          <a:avLst>
            <a:gd name="adj" fmla="val 16670"/>
          </a:avLst>
        </a:prstGeom>
        <a:solidFill>
          <a:schemeClr val="accent6">
            <a:shade val="50000"/>
            <a:hueOff val="0"/>
            <a:satOff val="-39221"/>
            <a:lumOff val="34223"/>
            <a:alphaOff val="0"/>
          </a:schemeClr>
        </a:solidFill>
        <a:ln>
          <a:noFill/>
        </a:ln>
        <a:effectLst>
          <a:outerShdw blurRad="63500" dist="25400" dir="5400000" sx="101000" sy="101000" rotWithShape="0">
            <a:srgbClr val="000000">
              <a:alpha val="4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28000" prstMaterial="matte"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Anal</a:t>
          </a:r>
          <a:r>
            <a:rPr lang="en-US" sz="2400" kern="1200" dirty="0" smtClean="0">
              <a:solidFill>
                <a:schemeClr val="tx1"/>
              </a:solidFill>
            </a:rPr>
            <a:t>ysis of data: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kern="1200" dirty="0" smtClean="0">
              <a:solidFill>
                <a:schemeClr val="tx1"/>
              </a:solidFill>
            </a:rPr>
            <a:t>March 31st 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3067579" y="2200826"/>
        <a:ext cx="2459565" cy="1667475"/>
      </dsp:txXfrm>
    </dsp:sp>
    <dsp:sp modelId="{B0E20A35-F6A1-264B-BE4E-71F4DB23F12D}">
      <dsp:nvSpPr>
        <dsp:cNvPr id="0" name=""/>
        <dsp:cNvSpPr/>
      </dsp:nvSpPr>
      <dsp:spPr>
        <a:xfrm>
          <a:off x="5617370" y="2286843"/>
          <a:ext cx="1920095" cy="1493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74C6B-1390-644F-AA5F-82634A3B355E}">
      <dsp:nvSpPr>
        <dsp:cNvPr id="0" name=""/>
        <dsp:cNvSpPr/>
      </dsp:nvSpPr>
      <dsp:spPr>
        <a:xfrm>
          <a:off x="5166208" y="4186431"/>
          <a:ext cx="2640015" cy="1847925"/>
        </a:xfrm>
        <a:prstGeom prst="roundRect">
          <a:avLst>
            <a:gd name="adj" fmla="val 16670"/>
          </a:avLst>
        </a:prstGeom>
        <a:solidFill>
          <a:schemeClr val="accent6">
            <a:shade val="50000"/>
            <a:hueOff val="0"/>
            <a:satOff val="-39221"/>
            <a:lumOff val="34223"/>
            <a:alphaOff val="0"/>
          </a:schemeClr>
        </a:solidFill>
        <a:ln>
          <a:noFill/>
        </a:ln>
        <a:effectLst>
          <a:outerShdw blurRad="63500" dist="25400" dir="5400000" sx="101000" sy="101000" rotWithShape="0">
            <a:srgbClr val="000000">
              <a:alpha val="4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28000" prstMaterial="matte"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6">
                  <a:lumMod val="50000"/>
                </a:schemeClr>
              </a:solidFill>
            </a:rPr>
            <a:t>Research final ready for estimation: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kern="1200" dirty="0" smtClean="0"/>
            <a:t>April 30th</a:t>
          </a:r>
          <a:endParaRPr lang="en-US" sz="2400" kern="1200" dirty="0"/>
        </a:p>
      </dsp:txBody>
      <dsp:txXfrm>
        <a:off x="5256433" y="4276656"/>
        <a:ext cx="2459565" cy="1667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D18A3A-8503-0D40-BDEA-E4503654F499}" type="datetime1">
              <a:rPr lang="en-CA" smtClean="0"/>
              <a:t>2014-11-19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C8A27-D3A4-D348-9CDF-E02CD0F65B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36357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9D4A60-520C-2F4A-8564-EE2295A06B04}" type="datetime1">
              <a:rPr lang="en-CA" smtClean="0"/>
              <a:t>2014-11-19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1F6977-DAC3-144A-8EFB-A625A2CBA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3615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F6977-DAC3-144A-8EFB-A625A2CBAE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4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F6977-DAC3-144A-8EFB-A625A2CBAE0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920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81FF-BCF0-404D-9B36-808550FD4495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BBA51-D414-3044-B20E-96CA4CA2D469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41179-E47B-2445-93DE-D2C6929FA587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84CA-94CA-C34F-9606-3BC8BC463447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6164B-4B74-9542-B170-E3815225E6CE}" type="datetime1">
              <a:rPr lang="en-CA" smtClean="0"/>
              <a:t>2014-11-19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987C4-8596-414D-AF36-ABB964CC9AEA}" type="datetime1">
              <a:rPr lang="en-CA" smtClean="0"/>
              <a:t>2014-11-19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EA7BB-0F91-4C46-BE6E-0C348781F87E}" type="datetime1">
              <a:rPr lang="en-CA" smtClean="0"/>
              <a:t>2014-11-19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F8473-45DD-4941-8E50-ED658FC6E8B7}" type="datetime1">
              <a:rPr lang="en-CA" smtClean="0"/>
              <a:t>2014-11-19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F5FB8-6D96-7345-ADF6-18FFE7D261FC}" type="datetime1">
              <a:rPr lang="en-CA" smtClean="0"/>
              <a:t>2014-11-19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DDE7D-8FB8-5042-98CB-FF49B45A7540}" type="datetime1">
              <a:rPr lang="en-CA" smtClean="0"/>
              <a:t>2014-11-19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50CD-C834-7F47-AC7F-C5B0BBF0C07A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B32F9-BA1D-EB41-8A19-7CC25273AE80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D3E79AF-7FD4-484F-ADBF-F29118DB41B4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microsoft.com/office/2007/relationships/hdphoto" Target="../media/hdphoto1.wdp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553" y="930202"/>
            <a:ext cx="7190612" cy="3330778"/>
          </a:xfrm>
        </p:spPr>
        <p:txBody>
          <a:bodyPr>
            <a:scene3d>
              <a:camera prst="obliqueTopLeft"/>
              <a:lightRig rig="threePt" dir="t"/>
            </a:scene3d>
          </a:bodyPr>
          <a:lstStyle/>
          <a:p>
            <a:r>
              <a:rPr lang="en-US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Rounded MT Bold"/>
                <a:cs typeface="Arial Rounded MT Bold"/>
              </a:rPr>
              <a:t>The Effects of Online Learning on Academic Performance</a:t>
            </a:r>
            <a:br>
              <a:rPr lang="en-US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Rounded MT Bold"/>
                <a:cs typeface="Arial Rounded MT Bold"/>
              </a:rPr>
            </a:br>
            <a:endParaRPr 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Rounded MT Bold"/>
              <a:cs typeface="Arial Rounded MT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785521"/>
            <a:ext cx="6498159" cy="475459"/>
          </a:xfrm>
        </p:spPr>
        <p:txBody>
          <a:bodyPr/>
          <a:lstStyle/>
          <a:p>
            <a:r>
              <a:rPr lang="en-US" dirty="0">
                <a:latin typeface="Arial Rounded MT Bold"/>
                <a:cs typeface="Arial Rounded MT Bold"/>
              </a:rPr>
              <a:t>RESEARCH GRANT PROPOSAL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0CC9-8B18-E644-A379-29D15AC4B83D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1</a:t>
            </a:fld>
            <a:endParaRPr lang="en-US"/>
          </a:p>
        </p:txBody>
      </p:sp>
      <p:pic>
        <p:nvPicPr>
          <p:cNvPr id="7" name="Picture 6" descr="CC000543.png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921" y="4599476"/>
            <a:ext cx="1416255" cy="2041317"/>
          </a:xfrm>
          <a:prstGeom prst="rect">
            <a:avLst/>
          </a:prstGeom>
        </p:spPr>
      </p:pic>
      <p:pic>
        <p:nvPicPr>
          <p:cNvPr id="9" name="Picture 8" descr="j0289893.jpg"/>
          <p:cNvPicPr>
            <a:picLocks noChangeAspect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332" y="4607100"/>
            <a:ext cx="3065869" cy="20336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Picture 9" descr="CC000543.png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132" y="4607100"/>
            <a:ext cx="1416255" cy="2041317"/>
          </a:xfrm>
          <a:prstGeom prst="rect">
            <a:avLst/>
          </a:prstGeom>
        </p:spPr>
      </p:pic>
      <p:pic>
        <p:nvPicPr>
          <p:cNvPr id="11" name="Picture 10" descr="skd188257sdc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921" y="0"/>
            <a:ext cx="1348133" cy="1248700"/>
          </a:xfrm>
          <a:prstGeom prst="rect">
            <a:avLst/>
          </a:prstGeom>
        </p:spPr>
      </p:pic>
      <p:pic>
        <p:nvPicPr>
          <p:cNvPr id="12" name="Picture 11" descr="skd188257sdc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332" y="0"/>
            <a:ext cx="1348133" cy="1248700"/>
          </a:xfrm>
          <a:prstGeom prst="rect">
            <a:avLst/>
          </a:prstGeom>
        </p:spPr>
      </p:pic>
      <p:pic>
        <p:nvPicPr>
          <p:cNvPr id="13" name="Picture 12" descr="skd188257sdc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068" y="0"/>
            <a:ext cx="1348133" cy="1248700"/>
          </a:xfrm>
          <a:prstGeom prst="rect">
            <a:avLst/>
          </a:prstGeom>
        </p:spPr>
      </p:pic>
      <p:pic>
        <p:nvPicPr>
          <p:cNvPr id="14" name="Picture 13" descr="skd188257sdc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302" y="0"/>
            <a:ext cx="1348133" cy="124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3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Untitled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5" b="1925"/>
          <a:stretch>
            <a:fillRect/>
          </a:stretch>
        </p:blipFill>
        <p:spPr>
          <a:xfrm>
            <a:off x="549275" y="509003"/>
            <a:ext cx="8042276" cy="43434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0709250">
            <a:off x="388305" y="4812004"/>
            <a:ext cx="8042276" cy="1194093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54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Online Learning </a:t>
            </a:r>
            <a:endParaRPr lang="en-US" sz="54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379E-D40B-A54D-B5E6-3EC3D9516694}" type="datetime1">
              <a:rPr lang="en-CA" smtClean="0"/>
              <a:t>2014-11-19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2</a:t>
            </a:fld>
            <a:endParaRPr lang="en-US"/>
          </a:p>
        </p:txBody>
      </p:sp>
      <p:sp>
        <p:nvSpPr>
          <p:cNvPr id="9" name="Bent Arrow 8"/>
          <p:cNvSpPr/>
          <p:nvPr/>
        </p:nvSpPr>
        <p:spPr>
          <a:xfrm rot="17674942">
            <a:off x="297999" y="4233171"/>
            <a:ext cx="1894186" cy="1668424"/>
          </a:xfrm>
          <a:prstGeom prst="ben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urved Up Arrow 9"/>
          <p:cNvSpPr/>
          <p:nvPr/>
        </p:nvSpPr>
        <p:spPr>
          <a:xfrm rot="19798316">
            <a:off x="6178094" y="5466860"/>
            <a:ext cx="2396667" cy="1252195"/>
          </a:xfrm>
          <a:prstGeom prst="curvedUp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702631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0596061">
            <a:off x="315678" y="-1346887"/>
            <a:ext cx="8042276" cy="943484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just">
              <a:buNone/>
            </a:pPr>
            <a:endParaRPr lang="en-US" sz="4400" b="1" i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en-US" sz="44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en-US" sz="4400" b="1" i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en-US" sz="44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en-US" sz="44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Online </a:t>
            </a:r>
            <a:r>
              <a:rPr lang="en-US" sz="44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classes have a positive impact on student motivation and academic performance at the university level.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BBA51-D414-3044-B20E-96CA4CA2D469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350" y="275176"/>
            <a:ext cx="8042276" cy="1336956"/>
          </a:xfrm>
        </p:spPr>
        <p:txBody>
          <a:bodyPr/>
          <a:lstStyle/>
          <a:p>
            <a:r>
              <a:rPr lang="en-US" sz="5400" b="1" strike="sngStrik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Hypothesis</a:t>
            </a:r>
            <a:endParaRPr lang="en-US" sz="5400" b="1" strike="sngStrike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6611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53302"/>
              </p:ext>
            </p:extLst>
          </p:nvPr>
        </p:nvGraphicFramePr>
        <p:xfrm>
          <a:off x="160969" y="912313"/>
          <a:ext cx="8763932" cy="567091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381966"/>
                <a:gridCol w="4381966"/>
              </a:tblGrid>
              <a:tr h="585544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pperplate Gothic Bold"/>
                          <a:cs typeface="Copperplate Gothic Bold"/>
                          <a:sym typeface="Wingdings"/>
                        </a:rPr>
                        <a:t></a:t>
                      </a:r>
                      <a:r>
                        <a:rPr lang="en-US" sz="1800" dirty="0">
                          <a:effectLst/>
                          <a:latin typeface="Copperplate Gothic Bold"/>
                          <a:cs typeface="Copperplate Gothic Bold"/>
                        </a:rPr>
                        <a:t>SCHEDULE</a:t>
                      </a:r>
                      <a:r>
                        <a:rPr lang="en-US" sz="1800" dirty="0">
                          <a:effectLst/>
                          <a:latin typeface="Copperplate Gothic Bold"/>
                          <a:cs typeface="Copperplate Gothic Bold"/>
                          <a:sym typeface="Wingdings"/>
                        </a:rPr>
                        <a:t></a:t>
                      </a:r>
                      <a:endParaRPr lang="en-US" sz="1800" dirty="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85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Create survey on online class performance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October 2014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</a:tr>
              <a:tr h="585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pperplate Gothic Bold"/>
                          <a:cs typeface="Copperplate Gothic Bold"/>
                        </a:rPr>
                        <a:t>Give out surveys</a:t>
                      </a:r>
                      <a:endParaRPr lang="en-US" sz="1800" dirty="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November 2014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</a:tr>
              <a:tr h="585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pperplate Gothic Bold"/>
                          <a:cs typeface="Copperplate Gothic Bold"/>
                        </a:rPr>
                        <a:t>Verify results of survey</a:t>
                      </a:r>
                      <a:endParaRPr lang="en-US" sz="1800" dirty="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December-January 2014-2015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</a:tr>
              <a:tr h="774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pperplate Gothic Bold"/>
                          <a:cs typeface="Copperplate Gothic Bold"/>
                        </a:rPr>
                        <a:t>Verify number of study who have taken online classes from 2013-2014</a:t>
                      </a:r>
                      <a:endParaRPr lang="en-US" sz="1800" dirty="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January 2015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</a:tr>
              <a:tr h="1032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Verify correlation between online classes and academic success from fall semester 2014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February 2015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 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</a:tr>
              <a:tr h="774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View participation of Concordia students in online classes for winter semester 2015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February 2015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</a:tr>
              <a:tr h="5855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opperplate Gothic Bold"/>
                          <a:cs typeface="Copperplate Gothic Bold"/>
                        </a:rPr>
                        <a:t>Prove hypothesis</a:t>
                      </a:r>
                      <a:endParaRPr lang="en-US" sz="180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pperplate Gothic Bold"/>
                          <a:cs typeface="Copperplate Gothic Bold"/>
                        </a:rPr>
                        <a:t>March-April 2015</a:t>
                      </a:r>
                      <a:endParaRPr lang="en-US" sz="1800" dirty="0">
                        <a:effectLst/>
                        <a:latin typeface="Copperplate Gothic Bold"/>
                        <a:ea typeface="ＭＳ 明朝"/>
                        <a:cs typeface="Copperplate Gothic Bold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4698" y="0"/>
            <a:ext cx="7213064" cy="787093"/>
          </a:xfrm>
        </p:spPr>
        <p:txBody>
          <a:bodyPr>
            <a:scene3d>
              <a:camera prst="perspectiveHeroicExtremeRightFacing"/>
              <a:lightRig rig="threePt" dir="t"/>
            </a:scene3d>
          </a:bodyPr>
          <a:lstStyle/>
          <a:p>
            <a:r>
              <a:rPr lang="en-U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Timeline</a:t>
            </a:r>
            <a:endParaRPr lang="en-US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E347-09B6-FA43-BBF6-6A3BABB4CC1E}" type="datetime1">
              <a:rPr lang="en-CA" smtClean="0"/>
              <a:t>2014-11-19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06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53665"/>
            <a:ext cx="8042276" cy="943654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Timeline cont.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125155"/>
              </p:ext>
            </p:extLst>
          </p:nvPr>
        </p:nvGraphicFramePr>
        <p:xfrm>
          <a:off x="282344" y="321993"/>
          <a:ext cx="8594725" cy="6069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70638-3BD7-3049-895F-8123CEA089D9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2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xmlns:p14="http://schemas.microsoft.com/office/powerpoint/2010/main" spd="slow">
        <p:checker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013821"/>
              </p:ext>
            </p:extLst>
          </p:nvPr>
        </p:nvGraphicFramePr>
        <p:xfrm>
          <a:off x="1" y="1270085"/>
          <a:ext cx="8996442" cy="554859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998814"/>
                <a:gridCol w="2998814"/>
                <a:gridCol w="2998814"/>
              </a:tblGrid>
              <a:tr h="7723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Chalkduster"/>
                          <a:cs typeface="Chalkduster"/>
                        </a:rPr>
                        <a:t>List</a:t>
                      </a:r>
                      <a:endParaRPr lang="en-US" sz="3600" dirty="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Chalkduster"/>
                          <a:cs typeface="Chalkduster"/>
                        </a:rPr>
                        <a:t>Price</a:t>
                      </a:r>
                      <a:endParaRPr lang="en-US" sz="3600" dirty="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Chalkduster"/>
                          <a:cs typeface="Chalkduster"/>
                        </a:rPr>
                        <a:t>Quantity</a:t>
                      </a:r>
                      <a:endParaRPr lang="en-US" sz="3600" dirty="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</a:tr>
              <a:tr h="77236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Paper for survey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(5 pages per survey)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10¢\sheet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100 x 5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</a:tr>
              <a:tr h="77236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Computer software (SPSS)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$1\hour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Approx. 200h x 1$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</a:tr>
              <a:tr h="77236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Research assistant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$12\hour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Work load approx. 400h x 8$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</a:tr>
              <a:tr h="77236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My salary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Overall work $7000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---------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</a:tr>
              <a:tr h="77236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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Unexpected costs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$200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---------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</a:tr>
              <a:tr h="7723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halkduster"/>
                          <a:cs typeface="Chalkduster"/>
                        </a:rPr>
                        <a:t>Total budget</a:t>
                      </a:r>
                      <a:endParaRPr lang="en-US" sz="200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halkduster"/>
                          <a:cs typeface="Chalkduster"/>
                        </a:rPr>
                        <a:t>$12,250</a:t>
                      </a:r>
                      <a:endParaRPr lang="en-US" sz="2000" dirty="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Chalkduster"/>
                          <a:cs typeface="Chalkduster"/>
                        </a:rPr>
                        <a:t> </a:t>
                      </a:r>
                      <a:endParaRPr lang="en-US" sz="2000" dirty="0">
                        <a:effectLst/>
                        <a:latin typeface="Chalkduster"/>
                        <a:ea typeface="ＭＳ 明朝"/>
                        <a:cs typeface="Chalkduster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0"/>
            <a:ext cx="8042276" cy="1502633"/>
          </a:xfrm>
        </p:spPr>
        <p:txBody>
          <a:bodyPr>
            <a:prstTxWarp prst="textFadeUp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Budget</a:t>
            </a:r>
            <a:endParaRPr lang="en-U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1F20-F13B-374E-8EBC-AFD98D73E0A2}" type="datetime1">
              <a:rPr lang="en-CA" smtClean="0"/>
              <a:t>2014-11-19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88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1641456"/>
              </p:ext>
            </p:extLst>
          </p:nvPr>
        </p:nvGraphicFramePr>
        <p:xfrm>
          <a:off x="305352" y="1590436"/>
          <a:ext cx="8286199" cy="4964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609465">
            <a:off x="528822" y="701745"/>
            <a:ext cx="8042276" cy="946696"/>
          </a:xfrm>
        </p:spPr>
        <p:txBody>
          <a:bodyPr/>
          <a:lstStyle/>
          <a:p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Monthly Expenses</a:t>
            </a:r>
            <a:endParaRPr 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D84-D4DD-084E-A190-18BE4E21FA68}" type="datetime1">
              <a:rPr lang="en-CA" smtClean="0"/>
              <a:t>2014-11-19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39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8134"/>
            <a:ext cx="8196771" cy="1520277"/>
          </a:xfrm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perspectiveRelaxedModerately"/>
            <a:lightRig rig="threePt" dir="t"/>
          </a:scene3d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32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Monthly Use of </a:t>
            </a:r>
            <a:r>
              <a:rPr lang="en-US" sz="3200" b="1" cap="all" dirty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</a:t>
            </a:r>
            <a:r>
              <a:rPr lang="en-US" sz="32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pproximate Budget</a:t>
            </a:r>
            <a:endParaRPr lang="en-US" sz="3200" b="1" cap="all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0265355"/>
              </p:ext>
            </p:extLst>
          </p:nvPr>
        </p:nvGraphicFramePr>
        <p:xfrm>
          <a:off x="549274" y="1359068"/>
          <a:ext cx="8273249" cy="5335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7DC2B-3A7F-834B-A393-D8EBC5C33B78}" type="datetime1">
              <a:rPr lang="en-CA" smtClean="0"/>
              <a:t>2014-11-19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8</a:t>
            </a:fld>
            <a:endParaRPr lang="en-US"/>
          </a:p>
        </p:txBody>
      </p:sp>
      <p:sp>
        <p:nvSpPr>
          <p:cNvPr id="13" name="Left Arrow Callout 12"/>
          <p:cNvSpPr/>
          <p:nvPr/>
        </p:nvSpPr>
        <p:spPr>
          <a:xfrm rot="11647648">
            <a:off x="14830" y="4331300"/>
            <a:ext cx="2466764" cy="2039288"/>
          </a:xfrm>
          <a:prstGeom prst="leftArrowCallo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 rot="803349">
            <a:off x="20219" y="4242469"/>
            <a:ext cx="13414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October is the most costly month due to SPSS software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199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  <p:bldGraphic spid="5" grpId="1">
        <p:bldAsOne/>
      </p:bldGraphic>
      <p:bldP spid="13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359525"/>
            <a:ext cx="8042276" cy="240675"/>
          </a:xfrm>
        </p:spPr>
        <p:txBody>
          <a:bodyPr>
            <a:prstTxWarp prst="textArchUp">
              <a:avLst/>
            </a:prstTxWarp>
          </a:bodyPr>
          <a:lstStyle/>
          <a:p>
            <a:pPr lvl="0"/>
            <a:r>
              <a:rPr lang="en-US" b="1" u="sng" dirty="0">
                <a:latin typeface="Apple Chancery"/>
                <a:cs typeface="Apple Chancery"/>
              </a:rPr>
              <a:t>Value of Research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Importance of student success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University’s reputation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Increase academic standard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Reveal importance of online learning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Increase in online classes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Appeal to students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Awareness 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Increase attendance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Increase academic performance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Increase in participation</a:t>
            </a:r>
          </a:p>
          <a:p>
            <a:pPr>
              <a:buFont typeface="Wingdings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Apple Chancery"/>
                <a:cs typeface="Apple Chancery"/>
              </a:rPr>
              <a:t>Scholarly interest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211A5-7B87-F54E-B6FE-A25BD21AFA80}" type="datetime1">
              <a:rPr lang="en-CA" smtClean="0"/>
              <a:t>2014-11-19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Rachel Martin- INTE290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59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1608</TotalTime>
  <Words>320</Words>
  <Application>Microsoft Macintosh PowerPoint</Application>
  <PresentationFormat>On-screen Show (4:3)</PresentationFormat>
  <Paragraphs>100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Breeze</vt:lpstr>
      <vt:lpstr>The Effects of Online Learning on Academic Performance </vt:lpstr>
      <vt:lpstr>Online Learning </vt:lpstr>
      <vt:lpstr>Hypothesis</vt:lpstr>
      <vt:lpstr>Timeline</vt:lpstr>
      <vt:lpstr>Timeline cont.</vt:lpstr>
      <vt:lpstr>Budget</vt:lpstr>
      <vt:lpstr>Monthly Expenses</vt:lpstr>
      <vt:lpstr>Monthly Use of Approximate Budget</vt:lpstr>
      <vt:lpstr>Value of Research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Effects of Online Learning on Academic Performance </dc:title>
  <dc:creator>Rachel Martin</dc:creator>
  <cp:lastModifiedBy>Rachel Martin</cp:lastModifiedBy>
  <cp:revision>15</cp:revision>
  <dcterms:created xsi:type="dcterms:W3CDTF">2014-11-16T18:09:25Z</dcterms:created>
  <dcterms:modified xsi:type="dcterms:W3CDTF">2014-11-19T19:42:03Z</dcterms:modified>
</cp:coreProperties>
</file>