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23"/>
  </p:notesMasterIdLst>
  <p:sldIdLst>
    <p:sldId id="278" r:id="rId2"/>
    <p:sldId id="257" r:id="rId3"/>
    <p:sldId id="259" r:id="rId4"/>
    <p:sldId id="260" r:id="rId5"/>
    <p:sldId id="258" r:id="rId6"/>
    <p:sldId id="261" r:id="rId7"/>
    <p:sldId id="270" r:id="rId8"/>
    <p:sldId id="271" r:id="rId9"/>
    <p:sldId id="272" r:id="rId10"/>
    <p:sldId id="262" r:id="rId11"/>
    <p:sldId id="273" r:id="rId12"/>
    <p:sldId id="275" r:id="rId13"/>
    <p:sldId id="263" r:id="rId14"/>
    <p:sldId id="274" r:id="rId15"/>
    <p:sldId id="264" r:id="rId16"/>
    <p:sldId id="276" r:id="rId17"/>
    <p:sldId id="277" r:id="rId18"/>
    <p:sldId id="266" r:id="rId19"/>
    <p:sldId id="267" r:id="rId20"/>
    <p:sldId id="268" r:id="rId21"/>
    <p:sldId id="269"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5" d="100"/>
          <a:sy n="65" d="100"/>
        </p:scale>
        <p:origin x="-1306" y="-6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0C2BA18-7A37-464F-9B0F-3115CB4BEB14}" type="datetimeFigureOut">
              <a:rPr lang="en-CA" smtClean="0"/>
              <a:pPr/>
              <a:t>22/09/2013</a:t>
            </a:fld>
            <a:endParaRPr lang="en-CA"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1E7BFDF-A8D6-4080-BA6B-C596EADD04FD}" type="slidenum">
              <a:rPr lang="en-CA" smtClean="0"/>
              <a:pPr/>
              <a:t>‹#›</a:t>
            </a:fld>
            <a:endParaRPr lang="en-CA"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F1E7BFDF-A8D6-4080-BA6B-C596EADD04FD}" type="slidenum">
              <a:rPr lang="en-CA" smtClean="0"/>
              <a:pPr/>
              <a:t>19</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fld id="{F4864D97-A9A3-44F5-86CB-F088F9E44574}" type="datetime1">
              <a:rPr lang="en-CA" smtClean="0"/>
              <a:pPr/>
              <a:t>22/09/2013</a:t>
            </a:fld>
            <a:endParaRPr lang="en-CA" dirty="0"/>
          </a:p>
        </p:txBody>
      </p:sp>
      <p:sp>
        <p:nvSpPr>
          <p:cNvPr id="17" name="Footer Placeholder 16"/>
          <p:cNvSpPr>
            <a:spLocks noGrp="1"/>
          </p:cNvSpPr>
          <p:nvPr>
            <p:ph type="ftr" sz="quarter" idx="11"/>
          </p:nvPr>
        </p:nvSpPr>
        <p:spPr>
          <a:xfrm>
            <a:off x="2898648" y="6355080"/>
            <a:ext cx="3474720" cy="365760"/>
          </a:xfrm>
        </p:spPr>
        <p:txBody>
          <a:bodyPr/>
          <a:lstStyle/>
          <a:p>
            <a:endParaRPr lang="en-CA" dirty="0"/>
          </a:p>
        </p:txBody>
      </p:sp>
      <p:sp>
        <p:nvSpPr>
          <p:cNvPr id="29" name="Slide Number Placeholder 28"/>
          <p:cNvSpPr>
            <a:spLocks noGrp="1"/>
          </p:cNvSpPr>
          <p:nvPr>
            <p:ph type="sldNum" sz="quarter" idx="12"/>
          </p:nvPr>
        </p:nvSpPr>
        <p:spPr>
          <a:xfrm>
            <a:off x="1216152" y="6355080"/>
            <a:ext cx="1219200" cy="365760"/>
          </a:xfrm>
        </p:spPr>
        <p:txBody>
          <a:bodyPr/>
          <a:lstStyle/>
          <a:p>
            <a:fld id="{2CF2A2B0-0CE5-4A3C-B6F4-2E97D836DC41}" type="slidenum">
              <a:rPr lang="en-CA" smtClean="0"/>
              <a:pPr/>
              <a:t>‹#›</a:t>
            </a:fld>
            <a:endParaRPr lang="en-CA" dirty="0"/>
          </a:p>
        </p:txBody>
      </p:sp>
      <p:sp>
        <p:nvSpPr>
          <p:cNvPr id="21" name="Rectangle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Rectangle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0ECFCB2-5095-4D50-BBA2-B52063B8FA61}" type="datetime1">
              <a:rPr lang="en-CA" smtClean="0"/>
              <a:pPr/>
              <a:t>22/09/2013</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2CF2A2B0-0CE5-4A3C-B6F4-2E97D836DC41}" type="slidenum">
              <a:rPr lang="en-CA" smtClean="0"/>
              <a:pPr/>
              <a:t>‹#›</a:t>
            </a:fld>
            <a:endParaRPr lang="en-CA" dirty="0"/>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fld id="{8D04BF8D-84AD-4963-B1EB-1B872AD15C8D}" type="datetime1">
              <a:rPr lang="en-CA" smtClean="0"/>
              <a:pPr/>
              <a:t>22/09/2013</a:t>
            </a:fld>
            <a:endParaRPr lang="en-CA" dirty="0"/>
          </a:p>
        </p:txBody>
      </p:sp>
      <p:sp>
        <p:nvSpPr>
          <p:cNvPr id="5" name="Footer Placeholder 4"/>
          <p:cNvSpPr>
            <a:spLocks noGrp="1"/>
          </p:cNvSpPr>
          <p:nvPr>
            <p:ph type="ftr" sz="quarter" idx="11"/>
          </p:nvPr>
        </p:nvSpPr>
        <p:spPr>
          <a:xfrm>
            <a:off x="2898648" y="6355080"/>
            <a:ext cx="3474720" cy="365760"/>
          </a:xfrm>
        </p:spPr>
        <p:txBody>
          <a:bodyPr/>
          <a:lstStyle/>
          <a:p>
            <a:endParaRPr lang="en-CA" dirty="0"/>
          </a:p>
        </p:txBody>
      </p:sp>
      <p:sp>
        <p:nvSpPr>
          <p:cNvPr id="6" name="Slide Number Placeholder 5"/>
          <p:cNvSpPr>
            <a:spLocks noGrp="1"/>
          </p:cNvSpPr>
          <p:nvPr>
            <p:ph type="sldNum" sz="quarter" idx="12"/>
          </p:nvPr>
        </p:nvSpPr>
        <p:spPr>
          <a:xfrm>
            <a:off x="1069848" y="6355080"/>
            <a:ext cx="1520952" cy="365760"/>
          </a:xfrm>
        </p:spPr>
        <p:txBody>
          <a:bodyPr/>
          <a:lstStyle/>
          <a:p>
            <a:fld id="{2CF2A2B0-0CE5-4A3C-B6F4-2E97D836DC41}" type="slidenum">
              <a:rPr lang="en-CA" smtClean="0"/>
              <a:pPr/>
              <a:t>‹#›</a:t>
            </a:fld>
            <a:endParaRPr lang="en-CA" dirty="0"/>
          </a:p>
        </p:txBody>
      </p:sp>
      <p:sp>
        <p:nvSpPr>
          <p:cNvPr id="7" name="Rectangle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206E1925-BF3F-4E86-A7FD-5CEBA465BBEF}" type="datetime1">
              <a:rPr lang="en-CA" smtClean="0"/>
              <a:pPr/>
              <a:t>22/09/2013</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2CF2A2B0-0CE5-4A3C-B6F4-2E97D836DC41}" type="slidenum">
              <a:rPr lang="en-CA" smtClean="0"/>
              <a:pPr/>
              <a:t>‹#›</a:t>
            </a:fld>
            <a:endParaRPr lang="en-CA" dirty="0"/>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DE7978D7-8B05-4258-B513-19D25C3E65E5}" type="datetime1">
              <a:rPr lang="en-CA" smtClean="0"/>
              <a:pPr/>
              <a:t>22/09/2013</a:t>
            </a:fld>
            <a:endParaRPr lang="en-CA" dirty="0"/>
          </a:p>
        </p:txBody>
      </p:sp>
      <p:sp>
        <p:nvSpPr>
          <p:cNvPr id="8" name="Footer Placeholder 7"/>
          <p:cNvSpPr>
            <a:spLocks noGrp="1"/>
          </p:cNvSpPr>
          <p:nvPr>
            <p:ph type="ftr" sz="quarter" idx="11"/>
          </p:nvPr>
        </p:nvSpPr>
        <p:spPr/>
        <p:txBody>
          <a:bodyPr/>
          <a:lstStyle/>
          <a:p>
            <a:endParaRPr lang="en-CA" dirty="0"/>
          </a:p>
        </p:txBody>
      </p:sp>
      <p:sp>
        <p:nvSpPr>
          <p:cNvPr id="9" name="Slide Number Placeholder 8"/>
          <p:cNvSpPr>
            <a:spLocks noGrp="1"/>
          </p:cNvSpPr>
          <p:nvPr>
            <p:ph type="sldNum" sz="quarter" idx="12"/>
          </p:nvPr>
        </p:nvSpPr>
        <p:spPr/>
        <p:txBody>
          <a:bodyPr/>
          <a:lstStyle/>
          <a:p>
            <a:fld id="{2CF2A2B0-0CE5-4A3C-B6F4-2E97D836DC41}" type="slidenum">
              <a:rPr lang="en-CA" smtClean="0"/>
              <a:pPr/>
              <a:t>‹#›</a:t>
            </a:fld>
            <a:endParaRPr lang="en-CA" dirty="0"/>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608334E-F6AE-4ABB-A082-00A9B58FC864}" type="datetime1">
              <a:rPr lang="en-CA" smtClean="0"/>
              <a:pPr/>
              <a:t>22/09/2013</a:t>
            </a:fld>
            <a:endParaRPr lang="en-CA" dirty="0"/>
          </a:p>
        </p:txBody>
      </p:sp>
      <p:sp>
        <p:nvSpPr>
          <p:cNvPr id="4" name="Footer Placeholder 3"/>
          <p:cNvSpPr>
            <a:spLocks noGrp="1"/>
          </p:cNvSpPr>
          <p:nvPr>
            <p:ph type="ftr" sz="quarter" idx="11"/>
          </p:nvPr>
        </p:nvSpPr>
        <p:spPr/>
        <p:txBody>
          <a:bodyPr/>
          <a:lstStyle/>
          <a:p>
            <a:endParaRPr lang="en-CA" dirty="0"/>
          </a:p>
        </p:txBody>
      </p:sp>
      <p:sp>
        <p:nvSpPr>
          <p:cNvPr id="5" name="Slide Number Placeholder 4"/>
          <p:cNvSpPr>
            <a:spLocks noGrp="1"/>
          </p:cNvSpPr>
          <p:nvPr>
            <p:ph type="sldNum" sz="quarter" idx="12"/>
          </p:nvPr>
        </p:nvSpPr>
        <p:spPr/>
        <p:txBody>
          <a:bodyPr/>
          <a:lstStyle/>
          <a:p>
            <a:fld id="{2CF2A2B0-0CE5-4A3C-B6F4-2E97D836DC41}" type="slidenum">
              <a:rPr lang="en-CA" smtClean="0"/>
              <a:pPr/>
              <a:t>‹#›</a:t>
            </a:fld>
            <a:endParaRPr lang="en-CA" dirty="0"/>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2531FE-604C-4C37-BFB6-58A805AB315C}" type="datetime1">
              <a:rPr lang="en-CA" smtClean="0"/>
              <a:pPr/>
              <a:t>22/09/2013</a:t>
            </a:fld>
            <a:endParaRPr lang="en-CA" dirty="0"/>
          </a:p>
        </p:txBody>
      </p:sp>
      <p:sp>
        <p:nvSpPr>
          <p:cNvPr id="3" name="Footer Placeholder 2"/>
          <p:cNvSpPr>
            <a:spLocks noGrp="1"/>
          </p:cNvSpPr>
          <p:nvPr>
            <p:ph type="ftr" sz="quarter" idx="11"/>
          </p:nvPr>
        </p:nvSpPr>
        <p:spPr/>
        <p:txBody>
          <a:bodyPr/>
          <a:lstStyle/>
          <a:p>
            <a:endParaRPr lang="en-CA" dirty="0"/>
          </a:p>
        </p:txBody>
      </p:sp>
      <p:sp>
        <p:nvSpPr>
          <p:cNvPr id="4" name="Slide Number Placeholder 3"/>
          <p:cNvSpPr>
            <a:spLocks noGrp="1"/>
          </p:cNvSpPr>
          <p:nvPr>
            <p:ph type="sldNum" sz="quarter" idx="12"/>
          </p:nvPr>
        </p:nvSpPr>
        <p:spPr/>
        <p:txBody>
          <a:bodyPr/>
          <a:lstStyle/>
          <a:p>
            <a:fld id="{2CF2A2B0-0CE5-4A3C-B6F4-2E97D836DC41}" type="slidenum">
              <a:rPr lang="en-CA" smtClean="0"/>
              <a:pPr/>
              <a:t>‹#›</a:t>
            </a:fld>
            <a:endParaRPr lang="en-CA" dirty="0"/>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F5EED87-30C2-4465-84EA-A03000CA8F34}" type="datetime1">
              <a:rPr lang="en-CA" smtClean="0"/>
              <a:pPr/>
              <a:t>22/09/2013</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2CF2A2B0-0CE5-4A3C-B6F4-2E97D836DC41}" type="slidenum">
              <a:rPr lang="en-CA" smtClean="0"/>
              <a:pPr/>
              <a:t>‹#›</a:t>
            </a:fld>
            <a:endParaRPr lang="en-CA" dirty="0"/>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AB453AEC-D5CC-470D-87AD-D486F593B4C0}" type="datetime1">
              <a:rPr lang="en-CA" smtClean="0"/>
              <a:pPr/>
              <a:t>22/09/2013</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2CF2A2B0-0CE5-4A3C-B6F4-2E97D836DC41}" type="slidenum">
              <a:rPr lang="en-CA" smtClean="0"/>
              <a:pPr/>
              <a:t>‹#›</a:t>
            </a:fld>
            <a:endParaRPr lang="en-CA" dirty="0"/>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78B3FCD-634A-43F3-A9EB-35FD0EAF8253}" type="datetime1">
              <a:rPr lang="en-CA" smtClean="0"/>
              <a:pPr/>
              <a:t>22/09/2013</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2CF2A2B0-0CE5-4A3C-B6F4-2E97D836DC41}" type="slidenum">
              <a:rPr lang="en-CA" smtClean="0"/>
              <a:pPr/>
              <a:t>‹#›</a:t>
            </a:fld>
            <a:endParaRPr lang="en-CA"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14E65C4-928F-45E7-A2AD-2C649B5066BE}" type="datetime1">
              <a:rPr lang="en-CA" smtClean="0"/>
              <a:pPr/>
              <a:t>22/09/2013</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2CF2A2B0-0CE5-4A3C-B6F4-2E97D836DC41}" type="slidenum">
              <a:rPr lang="en-CA" smtClean="0"/>
              <a:pPr/>
              <a:t>‹#›</a:t>
            </a:fld>
            <a:endParaRPr lang="en-CA" dirty="0"/>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152400"/>
            <a:ext cx="8229600" cy="9906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81DEFE3F-A338-405C-B58C-941321ABD27A}" type="datetime1">
              <a:rPr lang="en-CA" smtClean="0"/>
              <a:pPr/>
              <a:t>22/09/2013</a:t>
            </a:fld>
            <a:endParaRPr lang="en-CA" dirty="0"/>
          </a:p>
        </p:txBody>
      </p:sp>
      <p:sp>
        <p:nvSpPr>
          <p:cNvPr id="3" name="Footer Placeholder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en-CA" dirty="0"/>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2CF2A2B0-0CE5-4A3C-B6F4-2E97D836DC41}" type="slidenum">
              <a:rPr lang="en-CA" smtClean="0"/>
              <a:pPr/>
              <a:t>‹#›</a:t>
            </a:fld>
            <a:endParaRPr lang="en-CA" dirty="0"/>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CA" dirty="0" smtClean="0">
                <a:latin typeface="Times New Roman" pitchFamily="18" charset="0"/>
                <a:cs typeface="Times New Roman" pitchFamily="18" charset="0"/>
              </a:rPr>
              <a:t>Introduction to the Study of Law</a:t>
            </a:r>
            <a:br>
              <a:rPr lang="en-CA" dirty="0" smtClean="0">
                <a:latin typeface="Times New Roman" pitchFamily="18" charset="0"/>
                <a:cs typeface="Times New Roman" pitchFamily="18" charset="0"/>
              </a:rPr>
            </a:br>
            <a:r>
              <a:rPr lang="en-CA" dirty="0" smtClean="0">
                <a:latin typeface="Times New Roman" pitchFamily="18" charset="0"/>
                <a:cs typeface="Times New Roman" pitchFamily="18" charset="0"/>
              </a:rPr>
              <a:t>(DCC 2117)</a:t>
            </a:r>
            <a:endParaRPr lang="en-CA" dirty="0"/>
          </a:p>
        </p:txBody>
      </p:sp>
      <p:sp>
        <p:nvSpPr>
          <p:cNvPr id="4" name="Footer Placeholder 3"/>
          <p:cNvSpPr>
            <a:spLocks noGrp="1"/>
          </p:cNvSpPr>
          <p:nvPr>
            <p:ph type="ftr" sz="quarter" idx="11"/>
          </p:nvPr>
        </p:nvSpPr>
        <p:spPr>
          <a:xfrm>
            <a:off x="467544" y="6329848"/>
            <a:ext cx="7992888" cy="483528"/>
          </a:xfrm>
        </p:spPr>
        <p:txBody>
          <a:bodyPr/>
          <a:lstStyle/>
          <a:p>
            <a:r>
              <a:rPr lang="en-CA" sz="1200" dirty="0" smtClean="0"/>
              <a:t>These slides are based on: Neil Boyd, Canadian Law: An Introduction, 5th ed.(Nelson Education, 2011)</a:t>
            </a:r>
            <a:endParaRPr lang="en-CA" sz="12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Sources of Canadian Law: Introduction</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2</a:t>
            </a:fld>
            <a:endParaRPr lang="en-CA" dirty="0"/>
          </a:p>
        </p:txBody>
      </p:sp>
      <p:sp>
        <p:nvSpPr>
          <p:cNvPr id="4" name="Content Placeholder 3"/>
          <p:cNvSpPr>
            <a:spLocks noGrp="1"/>
          </p:cNvSpPr>
          <p:nvPr>
            <p:ph sz="quarter" idx="1"/>
          </p:nvPr>
        </p:nvSpPr>
        <p:spPr/>
        <p:txBody>
          <a:bodyPr>
            <a:normAutofit lnSpcReduction="10000"/>
          </a:bodyPr>
          <a:lstStyle/>
          <a:p>
            <a:r>
              <a:rPr lang="en-CA" dirty="0" smtClean="0"/>
              <a:t>The inception of Canada as a state was in 1867 as a union of Upper and Lower Canada, Nova Scotia and New Brunswick.</a:t>
            </a:r>
          </a:p>
          <a:p>
            <a:r>
              <a:rPr lang="en-CA" dirty="0" smtClean="0"/>
              <a:t>Between 1870 and 1949, the other Canadian provinces joined the Union.</a:t>
            </a:r>
          </a:p>
          <a:p>
            <a:r>
              <a:rPr lang="en-CA" i="1" dirty="0" smtClean="0"/>
              <a:t>The British North America Act (Constitution Act), 1867</a:t>
            </a:r>
            <a:r>
              <a:rPr lang="en-CA" dirty="0" smtClean="0"/>
              <a:t> is the founding document of Canada.</a:t>
            </a:r>
            <a:endParaRPr lang="en-CA" i="1" dirty="0" smtClean="0"/>
          </a:p>
          <a:p>
            <a:r>
              <a:rPr lang="en-CA" dirty="0" smtClean="0"/>
              <a:t>The Union that joined the provinces is “federal” in nature, not unitary. That is, Canada has a federal system of government in which the power of law making is shared among the Federal parliament and the provincial and territorial legislatures.</a:t>
            </a:r>
          </a:p>
          <a:p>
            <a:endParaRPr lang="en-CA" dirty="0" smtClean="0"/>
          </a:p>
          <a:p>
            <a:endParaRPr lang="en-CA"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Sources of Canadian Law: Introduction</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3</a:t>
            </a:fld>
            <a:endParaRPr lang="en-CA" dirty="0"/>
          </a:p>
        </p:txBody>
      </p:sp>
      <p:sp>
        <p:nvSpPr>
          <p:cNvPr id="4" name="Content Placeholder 3"/>
          <p:cNvSpPr>
            <a:spLocks noGrp="1"/>
          </p:cNvSpPr>
          <p:nvPr>
            <p:ph sz="quarter" idx="1"/>
          </p:nvPr>
        </p:nvSpPr>
        <p:spPr/>
        <p:txBody>
          <a:bodyPr>
            <a:normAutofit/>
          </a:bodyPr>
          <a:lstStyle/>
          <a:p>
            <a:r>
              <a:rPr lang="en-CA" dirty="0" smtClean="0"/>
              <a:t>Sections 91&amp;92 of the </a:t>
            </a:r>
            <a:r>
              <a:rPr lang="en-CA" i="1" dirty="0" smtClean="0"/>
              <a:t>Constitution Act,1867</a:t>
            </a:r>
            <a:r>
              <a:rPr lang="en-CA" dirty="0" smtClean="0"/>
              <a:t> set out the division of the legislative powers between the federal Parliament and the provincial legislatures. </a:t>
            </a:r>
          </a:p>
          <a:p>
            <a:r>
              <a:rPr lang="en-CA" dirty="0" smtClean="0"/>
              <a:t>Canada’s constitution is composed of : The Canadian Constitution Act, 1867 (formerly the British North America Act) and the Constitution Act, 1982, which includes, </a:t>
            </a:r>
            <a:r>
              <a:rPr lang="en-CA" i="1" dirty="0" smtClean="0"/>
              <a:t>inter alia</a:t>
            </a:r>
            <a:r>
              <a:rPr lang="en-CA" dirty="0" smtClean="0"/>
              <a:t>, the Canadian Charter of Rights and Freedoms.</a:t>
            </a:r>
          </a:p>
          <a:p>
            <a:pPr>
              <a:buNone/>
            </a:pPr>
            <a:endParaRPr lang="en-CA"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Sources of Canadian Law: Introduction</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4</a:t>
            </a:fld>
            <a:endParaRPr lang="en-CA" dirty="0"/>
          </a:p>
        </p:txBody>
      </p:sp>
      <p:sp>
        <p:nvSpPr>
          <p:cNvPr id="4" name="Content Placeholder 3"/>
          <p:cNvSpPr>
            <a:spLocks noGrp="1"/>
          </p:cNvSpPr>
          <p:nvPr>
            <p:ph sz="quarter" idx="1"/>
          </p:nvPr>
        </p:nvSpPr>
        <p:spPr/>
        <p:txBody>
          <a:bodyPr/>
          <a:lstStyle/>
          <a:p>
            <a:r>
              <a:rPr lang="en-CA" dirty="0" smtClean="0"/>
              <a:t>Canada is a constitutional monarchy: the head of the State is the monarch who governs within the limitations of the Constitution.</a:t>
            </a:r>
          </a:p>
          <a:p>
            <a:r>
              <a:rPr lang="en-CA" dirty="0" smtClean="0"/>
              <a:t>Queen Elizabeth II is the head of the State and is represented by the Governor General of Canada.</a:t>
            </a:r>
          </a:p>
          <a:p>
            <a:r>
              <a:rPr lang="en-CA" dirty="0" smtClean="0"/>
              <a:t>Canada is a parliamentary democracy: Law enacted by the parliament is the supreme authority in Canada. The Parliament consists of: The Crown, the House of Commons and the Senate.</a:t>
            </a:r>
          </a:p>
          <a:p>
            <a:endParaRPr lang="en-CA"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Sources of Canadian Law</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5</a:t>
            </a:fld>
            <a:endParaRPr lang="en-CA" dirty="0"/>
          </a:p>
        </p:txBody>
      </p:sp>
      <p:sp>
        <p:nvSpPr>
          <p:cNvPr id="4" name="Content Placeholder 3"/>
          <p:cNvSpPr>
            <a:spLocks noGrp="1"/>
          </p:cNvSpPr>
          <p:nvPr>
            <p:ph sz="quarter" idx="1"/>
          </p:nvPr>
        </p:nvSpPr>
        <p:spPr/>
        <p:txBody>
          <a:bodyPr/>
          <a:lstStyle/>
          <a:p>
            <a:r>
              <a:rPr lang="en-CA" dirty="0" smtClean="0"/>
              <a:t>The Constitution</a:t>
            </a:r>
          </a:p>
          <a:p>
            <a:r>
              <a:rPr lang="en-CA" dirty="0" smtClean="0"/>
              <a:t>Legislation: Statute Law</a:t>
            </a:r>
          </a:p>
          <a:p>
            <a:r>
              <a:rPr lang="en-CA" dirty="0" smtClean="0"/>
              <a:t>Courts: Case Law</a:t>
            </a:r>
          </a:p>
          <a:p>
            <a:r>
              <a:rPr lang="en-CA" dirty="0" smtClean="0"/>
              <a:t>Custom</a:t>
            </a:r>
          </a:p>
          <a:p>
            <a:r>
              <a:rPr lang="en-CA" dirty="0" smtClean="0"/>
              <a:t>Equity</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The Sources of Canadian Law: The Constitution</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6</a:t>
            </a:fld>
            <a:endParaRPr lang="en-CA" dirty="0"/>
          </a:p>
        </p:txBody>
      </p:sp>
      <p:sp>
        <p:nvSpPr>
          <p:cNvPr id="4" name="Content Placeholder 3"/>
          <p:cNvSpPr>
            <a:spLocks noGrp="1"/>
          </p:cNvSpPr>
          <p:nvPr>
            <p:ph sz="quarter" idx="1"/>
          </p:nvPr>
        </p:nvSpPr>
        <p:spPr/>
        <p:txBody>
          <a:bodyPr>
            <a:normAutofit fontScale="92500" lnSpcReduction="10000"/>
          </a:bodyPr>
          <a:lstStyle/>
          <a:p>
            <a:r>
              <a:rPr lang="en-CA" dirty="0" smtClean="0"/>
              <a:t>Canada’s constitution is composed of : The Canadian Constitution Act, 1867 and the Constitution Act, 1982, which includes, </a:t>
            </a:r>
            <a:r>
              <a:rPr lang="en-CA" i="1" dirty="0" smtClean="0"/>
              <a:t>inter alia</a:t>
            </a:r>
            <a:r>
              <a:rPr lang="en-CA" dirty="0" smtClean="0"/>
              <a:t>, the Canadian Charter of Rights and Freedoms.</a:t>
            </a:r>
          </a:p>
          <a:p>
            <a:r>
              <a:rPr lang="en-CA" dirty="0" smtClean="0"/>
              <a:t>The Canadian Constitution is the Supreme law in Canada “Primacy of Constitution”. Section 52(1) of the Constitution Act, 1982, provides:</a:t>
            </a:r>
          </a:p>
          <a:p>
            <a:pPr>
              <a:buNone/>
            </a:pPr>
            <a:r>
              <a:rPr lang="en-CA" dirty="0" smtClean="0"/>
              <a:t> “</a:t>
            </a:r>
            <a:r>
              <a:rPr lang="en-CA" i="1" dirty="0" smtClean="0"/>
              <a:t>The Constitution of Canada is the supreme law of Canada, and any law that is inconsistent with the provisions of the Constitution is, to the extent of the inconsistency, of no force or effect</a:t>
            </a:r>
            <a:r>
              <a:rPr lang="en-CA" dirty="0" smtClean="0"/>
              <a:t>.”</a:t>
            </a:r>
          </a:p>
          <a:p>
            <a:r>
              <a:rPr lang="en-CA" dirty="0" smtClean="0"/>
              <a:t>Any law that is inconsistent with the constitution is of no force or effect.</a:t>
            </a:r>
          </a:p>
          <a:p>
            <a:endParaRPr lang="en-CA"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Sources of Canadian Law: The Constitution</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7</a:t>
            </a:fld>
            <a:endParaRPr lang="en-CA" dirty="0"/>
          </a:p>
        </p:txBody>
      </p:sp>
      <p:sp>
        <p:nvSpPr>
          <p:cNvPr id="4" name="Content Placeholder 3"/>
          <p:cNvSpPr>
            <a:spLocks noGrp="1"/>
          </p:cNvSpPr>
          <p:nvPr>
            <p:ph sz="quarter" idx="1"/>
          </p:nvPr>
        </p:nvSpPr>
        <p:spPr/>
        <p:txBody>
          <a:bodyPr>
            <a:normAutofit lnSpcReduction="10000"/>
          </a:bodyPr>
          <a:lstStyle/>
          <a:p>
            <a:r>
              <a:rPr lang="en-CA" dirty="0" smtClean="0"/>
              <a:t>The Constitution defines the basic rules of the democratic governance in Canada</a:t>
            </a:r>
          </a:p>
          <a:p>
            <a:r>
              <a:rPr lang="en-CA" dirty="0" smtClean="0"/>
              <a:t>It identifies three branches of government: Legislative, Executive, and judicial </a:t>
            </a:r>
          </a:p>
          <a:p>
            <a:r>
              <a:rPr lang="en-CA" dirty="0" smtClean="0"/>
              <a:t>According to the division of powers specified in the Constitution (sections 91-92), the federal parliament has the authority to make laws in domains such as, banking, copyright, crimes, foreign affairs, army, aboriginal matters. On the other hand, the provincial parliaments have power to legislate in domains such as, education, health, property.</a:t>
            </a:r>
          </a:p>
          <a:p>
            <a:r>
              <a:rPr lang="en-CA" dirty="0" smtClean="0"/>
              <a:t>Courts implement and interpret the Constitution</a:t>
            </a:r>
          </a:p>
          <a:p>
            <a:pPr>
              <a:buNone/>
            </a:pPr>
            <a:endParaRPr lang="en-CA"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Sources of Canadian Law: The Constitution</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8</a:t>
            </a:fld>
            <a:endParaRPr lang="en-CA" dirty="0"/>
          </a:p>
        </p:txBody>
      </p:sp>
      <p:sp>
        <p:nvSpPr>
          <p:cNvPr id="4" name="Content Placeholder 3"/>
          <p:cNvSpPr>
            <a:spLocks noGrp="1"/>
          </p:cNvSpPr>
          <p:nvPr>
            <p:ph sz="quarter" idx="1"/>
          </p:nvPr>
        </p:nvSpPr>
        <p:spPr/>
        <p:txBody>
          <a:bodyPr>
            <a:normAutofit lnSpcReduction="10000"/>
          </a:bodyPr>
          <a:lstStyle/>
          <a:p>
            <a:r>
              <a:rPr lang="en-CA" dirty="0" smtClean="0"/>
              <a:t>If the federal parliament or the provincial parliaments legislate beyond their powers, the legislation will be  “ultra </a:t>
            </a:r>
            <a:r>
              <a:rPr lang="en-CA" dirty="0" err="1" smtClean="0"/>
              <a:t>vires</a:t>
            </a:r>
            <a:r>
              <a:rPr lang="en-CA" dirty="0" smtClean="0"/>
              <a:t>.” See s. 52 of the Constitution, </a:t>
            </a:r>
            <a:r>
              <a:rPr lang="en-CA" i="1" dirty="0" smtClean="0"/>
              <a:t>supra.</a:t>
            </a:r>
          </a:p>
          <a:p>
            <a:r>
              <a:rPr lang="en-CA" dirty="0" smtClean="0"/>
              <a:t>According to the doctrine of </a:t>
            </a:r>
            <a:r>
              <a:rPr lang="en-CA" dirty="0" err="1" smtClean="0"/>
              <a:t>paramountcy</a:t>
            </a:r>
            <a:r>
              <a:rPr lang="en-CA" dirty="0" smtClean="0"/>
              <a:t>, where a conflict exists between a valid provincial law and a valid federal law, the federal law will prevail and the provincial law will become </a:t>
            </a:r>
            <a:r>
              <a:rPr lang="en-CA" dirty="0" smtClean="0"/>
              <a:t>inoperative to the extent of the conflict (inconsistency):  </a:t>
            </a:r>
            <a:r>
              <a:rPr lang="en-CA" dirty="0" smtClean="0"/>
              <a:t>“the doctrine of </a:t>
            </a:r>
            <a:r>
              <a:rPr lang="en-CA" dirty="0" err="1" smtClean="0"/>
              <a:t>paramountcy</a:t>
            </a:r>
            <a:r>
              <a:rPr lang="en-CA" dirty="0" smtClean="0"/>
              <a:t> applies where there is a federal law and a provincial law which are (1) each valid and (2) inconsistent” See </a:t>
            </a:r>
            <a:r>
              <a:rPr lang="en-CA" i="1" dirty="0" smtClean="0"/>
              <a:t>Multiple Access Ltd. v. McCutcheon</a:t>
            </a:r>
            <a:r>
              <a:rPr lang="en-CA" dirty="0" smtClean="0"/>
              <a:t>, [1982] 2 S.C.R. 161, citing Professor Hogg,</a:t>
            </a:r>
            <a:r>
              <a:rPr lang="en-CA" i="1" dirty="0" smtClean="0"/>
              <a:t> Constitutional Law of Canada</a:t>
            </a:r>
            <a:r>
              <a:rPr lang="en-CA" dirty="0" smtClean="0"/>
              <a:t> (1977), at p. 102.</a:t>
            </a:r>
          </a:p>
          <a:p>
            <a:endParaRPr lang="en-CA"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Sources of Canadian Law: The Constitution</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9</a:t>
            </a:fld>
            <a:endParaRPr lang="en-CA" dirty="0"/>
          </a:p>
        </p:txBody>
      </p:sp>
      <p:sp>
        <p:nvSpPr>
          <p:cNvPr id="4" name="Content Placeholder 3"/>
          <p:cNvSpPr>
            <a:spLocks noGrp="1"/>
          </p:cNvSpPr>
          <p:nvPr>
            <p:ph sz="quarter" idx="1"/>
          </p:nvPr>
        </p:nvSpPr>
        <p:spPr/>
        <p:txBody>
          <a:bodyPr/>
          <a:lstStyle/>
          <a:p>
            <a:r>
              <a:rPr lang="en-CA" dirty="0" smtClean="0"/>
              <a:t>The Canadian Charter of Rights and Freedoms is an important part of Canada’s Constitution</a:t>
            </a:r>
          </a:p>
          <a:p>
            <a:r>
              <a:rPr lang="en-CA" dirty="0" smtClean="0"/>
              <a:t>Any law that violates the Charter of Rights and Freedoms is invalid. In </a:t>
            </a:r>
            <a:r>
              <a:rPr lang="en-CA" i="1" dirty="0" smtClean="0"/>
              <a:t>RJR - MacDonald Inc. v. Canada (Attorney General), </a:t>
            </a:r>
            <a:r>
              <a:rPr lang="en-CA" dirty="0" smtClean="0"/>
              <a:t>[1995] 3 S.C.R. 199, the Court held that a number of sections from the </a:t>
            </a:r>
            <a:r>
              <a:rPr lang="en-CA" i="1" dirty="0" smtClean="0"/>
              <a:t>Tobacco Products Control Act</a:t>
            </a:r>
            <a:r>
              <a:rPr lang="en-CA" dirty="0" smtClean="0"/>
              <a:t>, S.C. 1988, c. 20, which included restrictions on tobacco advertising, were in conflict with the Canadian Charter of Rights and Freedoms, specifically with the right to freedom of expression. </a:t>
            </a:r>
          </a:p>
          <a:p>
            <a:pPr>
              <a:buNone/>
            </a:pPr>
            <a:endParaRPr lang="en-CA"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Legislation: Statutory Law</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10</a:t>
            </a:fld>
            <a:endParaRPr lang="en-CA" dirty="0"/>
          </a:p>
        </p:txBody>
      </p:sp>
      <p:sp>
        <p:nvSpPr>
          <p:cNvPr id="4" name="Content Placeholder 3"/>
          <p:cNvSpPr>
            <a:spLocks noGrp="1"/>
          </p:cNvSpPr>
          <p:nvPr>
            <p:ph sz="quarter" idx="1"/>
          </p:nvPr>
        </p:nvSpPr>
        <p:spPr/>
        <p:txBody>
          <a:bodyPr>
            <a:normAutofit fontScale="92500"/>
          </a:bodyPr>
          <a:lstStyle/>
          <a:p>
            <a:r>
              <a:rPr lang="en-CA" dirty="0" smtClean="0"/>
              <a:t>Statutory law refers to the law made by the federal parliament or the legislative assemblies of the provinces and territories (e.g. The Criminal Code).</a:t>
            </a:r>
          </a:p>
          <a:p>
            <a:r>
              <a:rPr lang="en-CA" dirty="0" smtClean="0"/>
              <a:t>As long as the statutory law is not in conflict with the Canadian constitution, courts must not refrain from implementing it.</a:t>
            </a:r>
          </a:p>
          <a:p>
            <a:r>
              <a:rPr lang="en-CA" dirty="0" smtClean="0"/>
              <a:t>Courts have the power to implement and </a:t>
            </a:r>
            <a:r>
              <a:rPr lang="en-CA" i="1" dirty="0" smtClean="0"/>
              <a:t>interpret </a:t>
            </a:r>
            <a:r>
              <a:rPr lang="en-CA" dirty="0" smtClean="0"/>
              <a:t>the statutory law.</a:t>
            </a:r>
          </a:p>
          <a:p>
            <a:r>
              <a:rPr lang="en-CA" dirty="0" smtClean="0"/>
              <a:t>Legislative process (in general):</a:t>
            </a:r>
          </a:p>
          <a:p>
            <a:pPr>
              <a:buFont typeface="Wingdings" pitchFamily="2" charset="2"/>
              <a:buChar char="ü"/>
            </a:pPr>
            <a:r>
              <a:rPr lang="en-CA" dirty="0" smtClean="0"/>
              <a:t> the government introduces a bill</a:t>
            </a:r>
          </a:p>
          <a:p>
            <a:pPr>
              <a:buFont typeface="Wingdings" pitchFamily="2" charset="2"/>
              <a:buChar char="ü"/>
            </a:pPr>
            <a:r>
              <a:rPr lang="en-CA" dirty="0" smtClean="0"/>
              <a:t> the bill goes through a first reading at the House of Commons</a:t>
            </a:r>
          </a:p>
          <a:p>
            <a:pPr>
              <a:buFont typeface="Wingdings" pitchFamily="2" charset="2"/>
              <a:buChar char="ü"/>
            </a:pPr>
            <a:r>
              <a:rPr lang="en-CA" dirty="0" smtClean="0"/>
              <a:t> the bill goes through a second reading and its principles are debated</a:t>
            </a:r>
          </a:p>
          <a:p>
            <a:pPr>
              <a:buNone/>
            </a:pPr>
            <a:endParaRPr lang="en-CA" dirty="0" smtClean="0"/>
          </a:p>
          <a:p>
            <a:endParaRPr lang="en-CA"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Legislation: Statutory Law</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11</a:t>
            </a:fld>
            <a:endParaRPr lang="en-CA" dirty="0"/>
          </a:p>
        </p:txBody>
      </p:sp>
      <p:sp>
        <p:nvSpPr>
          <p:cNvPr id="4" name="Content Placeholder 3"/>
          <p:cNvSpPr>
            <a:spLocks noGrp="1"/>
          </p:cNvSpPr>
          <p:nvPr>
            <p:ph sz="quarter" idx="1"/>
          </p:nvPr>
        </p:nvSpPr>
        <p:spPr/>
        <p:txBody>
          <a:bodyPr>
            <a:normAutofit/>
          </a:bodyPr>
          <a:lstStyle/>
          <a:p>
            <a:pPr>
              <a:buFont typeface="Wingdings" pitchFamily="2" charset="2"/>
              <a:buChar char="ü"/>
            </a:pPr>
            <a:r>
              <a:rPr lang="en-CA" dirty="0" smtClean="0"/>
              <a:t>the bill goes to a committee that </a:t>
            </a:r>
            <a:r>
              <a:rPr lang="en-CA" smtClean="0"/>
              <a:t>discusses its </a:t>
            </a:r>
            <a:r>
              <a:rPr lang="en-CA" dirty="0" smtClean="0"/>
              <a:t>clauses clause-by-clause (more detailed study)</a:t>
            </a:r>
          </a:p>
          <a:p>
            <a:pPr>
              <a:buFont typeface="Wingdings" pitchFamily="2" charset="2"/>
              <a:buChar char="ü"/>
            </a:pPr>
            <a:r>
              <a:rPr lang="en-CA" dirty="0" smtClean="0"/>
              <a:t>the bill goes through the report stage in which it is debated again and where it can be subject to amendments</a:t>
            </a:r>
          </a:p>
          <a:p>
            <a:pPr>
              <a:buFont typeface="Wingdings" pitchFamily="2" charset="2"/>
              <a:buChar char="ü"/>
            </a:pPr>
            <a:r>
              <a:rPr lang="en-CA" dirty="0" smtClean="0"/>
              <a:t>the bill then goes through a third reading in which the members of the House of Commons debate the bill or any of its amendments and vote </a:t>
            </a:r>
          </a:p>
          <a:p>
            <a:pPr>
              <a:buFont typeface="Wingdings" pitchFamily="2" charset="2"/>
              <a:buChar char="ü"/>
            </a:pPr>
            <a:r>
              <a:rPr lang="en-CA" dirty="0" smtClean="0"/>
              <a:t>the bill passes through a similar process in the Senate</a:t>
            </a:r>
          </a:p>
          <a:p>
            <a:pPr>
              <a:buFont typeface="Wingdings" pitchFamily="2" charset="2"/>
              <a:buChar char="ü"/>
            </a:pPr>
            <a:r>
              <a:rPr lang="en-CA" dirty="0" smtClean="0"/>
              <a:t>the bill receives royal assent and becomes “Act”</a:t>
            </a:r>
          </a:p>
          <a:p>
            <a:endParaRPr lang="en-CA"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Legislation: Statutory Law</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12</a:t>
            </a:fld>
            <a:endParaRPr lang="en-CA" dirty="0"/>
          </a:p>
        </p:txBody>
      </p:sp>
      <p:sp>
        <p:nvSpPr>
          <p:cNvPr id="4" name="Content Placeholder 3"/>
          <p:cNvSpPr>
            <a:spLocks noGrp="1"/>
          </p:cNvSpPr>
          <p:nvPr>
            <p:ph sz="quarter" idx="1"/>
          </p:nvPr>
        </p:nvSpPr>
        <p:spPr/>
        <p:txBody>
          <a:bodyPr/>
          <a:lstStyle/>
          <a:p>
            <a:r>
              <a:rPr lang="en-CA" dirty="0" smtClean="0"/>
              <a:t>The Parliament or legislatures may delegate (in the relevant primary legislation) the regulation of certain matters (usually require certain expertise) to cabinet,  a person (</a:t>
            </a:r>
            <a:r>
              <a:rPr lang="en-CA" dirty="0" err="1" smtClean="0"/>
              <a:t>e.g</a:t>
            </a:r>
            <a:r>
              <a:rPr lang="en-CA" dirty="0" smtClean="0"/>
              <a:t> minister) or administrative body (e.g. The Copyright Board or the Canadian Radio-television and Telecommunications Commission).</a:t>
            </a:r>
          </a:p>
          <a:p>
            <a:r>
              <a:rPr lang="en-CA" dirty="0" smtClean="0"/>
              <a:t>This type of legislation is called “subsidiary legislation” or “subordinate legislation”. This legislation must not conflict with the primary legislation.</a:t>
            </a:r>
          </a:p>
          <a:p>
            <a:endParaRPr lang="en-CA"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Courts: Case Law</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13</a:t>
            </a:fld>
            <a:endParaRPr lang="en-CA" dirty="0"/>
          </a:p>
        </p:txBody>
      </p:sp>
      <p:sp>
        <p:nvSpPr>
          <p:cNvPr id="4" name="Content Placeholder 3"/>
          <p:cNvSpPr>
            <a:spLocks noGrp="1"/>
          </p:cNvSpPr>
          <p:nvPr>
            <p:ph sz="quarter" idx="1"/>
          </p:nvPr>
        </p:nvSpPr>
        <p:spPr/>
        <p:txBody>
          <a:bodyPr>
            <a:normAutofit fontScale="92500" lnSpcReduction="10000"/>
          </a:bodyPr>
          <a:lstStyle/>
          <a:p>
            <a:r>
              <a:rPr lang="en-CA" dirty="0" smtClean="0"/>
              <a:t>Courts not only implement and interpret law as stated in the Constitution or statutes but also make it in domains not governed by statutory law.</a:t>
            </a:r>
          </a:p>
          <a:p>
            <a:r>
              <a:rPr lang="en-CA" dirty="0" smtClean="0"/>
              <a:t>Case law refers to the legal principles established by court decisions “judicial precedents”.</a:t>
            </a:r>
          </a:p>
          <a:p>
            <a:r>
              <a:rPr lang="en-CA" dirty="0" smtClean="0"/>
              <a:t> Subsequent courts will follow a judicial precedent (originating from a previous case) when they decide a case whose facts are similar to the previous case. This is called the doctrine of “stare </a:t>
            </a:r>
            <a:r>
              <a:rPr lang="en-CA" dirty="0" err="1" smtClean="0"/>
              <a:t>decisis</a:t>
            </a:r>
            <a:r>
              <a:rPr lang="en-CA" dirty="0" smtClean="0"/>
              <a:t>”: courts need to respect the legal principles established by higher courts. On the other hand, if the facts are different, the court may depart from the precedent set in the previous case.</a:t>
            </a:r>
          </a:p>
          <a:p>
            <a:r>
              <a:rPr lang="en-CA" dirty="0" smtClean="0"/>
              <a:t>The body of law originating from the decisions of courts is called “common law.”</a:t>
            </a:r>
          </a:p>
          <a:p>
            <a:endParaRPr lang="en-CA"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Courts: Case Law</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14</a:t>
            </a:fld>
            <a:endParaRPr lang="en-CA" dirty="0"/>
          </a:p>
        </p:txBody>
      </p:sp>
      <p:sp>
        <p:nvSpPr>
          <p:cNvPr id="4" name="Content Placeholder 3"/>
          <p:cNvSpPr>
            <a:spLocks noGrp="1"/>
          </p:cNvSpPr>
          <p:nvPr>
            <p:ph sz="quarter" idx="1"/>
          </p:nvPr>
        </p:nvSpPr>
        <p:spPr/>
        <p:txBody>
          <a:bodyPr>
            <a:normAutofit fontScale="92500"/>
          </a:bodyPr>
          <a:lstStyle/>
          <a:p>
            <a:r>
              <a:rPr lang="en-CA" dirty="0" smtClean="0"/>
              <a:t>Case law is an important source of law since new cases may not have an immediate solution in statutory law</a:t>
            </a:r>
          </a:p>
          <a:p>
            <a:r>
              <a:rPr lang="en-CA" dirty="0" smtClean="0"/>
              <a:t>Case law reflects the dynamic nature of the legal system</a:t>
            </a:r>
          </a:p>
          <a:p>
            <a:r>
              <a:rPr lang="en-CA" dirty="0" smtClean="0"/>
              <a:t>Some concepts in statutory law need continuing interpretation of the statutory law (e.g. The concept of originality in copyright law)</a:t>
            </a:r>
          </a:p>
          <a:p>
            <a:r>
              <a:rPr lang="en-CA" dirty="0" smtClean="0"/>
              <a:t>Nevertheless,  there can be some problems with judicial precedents as a source of law:</a:t>
            </a:r>
          </a:p>
          <a:p>
            <a:pPr>
              <a:buFont typeface="Wingdings" pitchFamily="2" charset="2"/>
              <a:buChar char="ü"/>
            </a:pPr>
            <a:r>
              <a:rPr lang="en-CA" dirty="0" smtClean="0"/>
              <a:t>Trying to integrate a current case in a complex body of case law may deviate from the intention of the legislator.</a:t>
            </a:r>
          </a:p>
          <a:p>
            <a:pPr>
              <a:buFont typeface="Wingdings" pitchFamily="2" charset="2"/>
              <a:buChar char="ü"/>
            </a:pPr>
            <a:r>
              <a:rPr lang="en-CA" dirty="0" smtClean="0"/>
              <a:t>Sometimes there is a need for courts, especially the Supreme Court, to depart from previously decided legal principles.</a:t>
            </a:r>
            <a:endParaRPr lang="en-CA"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Other Sources: Custom</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15</a:t>
            </a:fld>
            <a:endParaRPr lang="en-CA" dirty="0"/>
          </a:p>
        </p:txBody>
      </p:sp>
      <p:sp>
        <p:nvSpPr>
          <p:cNvPr id="4" name="Content Placeholder 3"/>
          <p:cNvSpPr>
            <a:spLocks noGrp="1"/>
          </p:cNvSpPr>
          <p:nvPr>
            <p:ph sz="quarter" idx="1"/>
          </p:nvPr>
        </p:nvSpPr>
        <p:spPr/>
        <p:txBody>
          <a:bodyPr>
            <a:normAutofit fontScale="92500" lnSpcReduction="10000"/>
          </a:bodyPr>
          <a:lstStyle/>
          <a:p>
            <a:r>
              <a:rPr lang="en-CA" dirty="0" smtClean="0"/>
              <a:t>Custom refers to the collection of practices which are widely accepted to be binding upon individuals in a given community</a:t>
            </a:r>
          </a:p>
          <a:p>
            <a:r>
              <a:rPr lang="en-CA" dirty="0" smtClean="0"/>
              <a:t>Historically, custom played a leading role in establishing legal order in societies, and it was the source of many statutes in England, such as the </a:t>
            </a:r>
            <a:r>
              <a:rPr lang="en-CA" i="1" dirty="0" smtClean="0"/>
              <a:t>Sale of Goods Act, 1893.</a:t>
            </a:r>
          </a:p>
          <a:p>
            <a:r>
              <a:rPr lang="en-CA" dirty="0" smtClean="0"/>
              <a:t>Custom shaped English law, which was imported into Canada, but custom per se did not have high significance in shaping Canadian law.</a:t>
            </a:r>
          </a:p>
          <a:p>
            <a:r>
              <a:rPr lang="en-CA" dirty="0" smtClean="0"/>
              <a:t>Exceptionally, the Supreme Court of Canada gave considerable importance to custom (“constitutional convention”) in the context of the federal-provincial disputes over the change of the constitution [</a:t>
            </a:r>
            <a:r>
              <a:rPr lang="en-CA" i="1" dirty="0" smtClean="0"/>
              <a:t>Re: Resolution to amend the Constitution</a:t>
            </a:r>
            <a:r>
              <a:rPr lang="en-CA" dirty="0" smtClean="0"/>
              <a:t>, [1981] 1 SCR 753.].</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Other Sources: Equity</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16</a:t>
            </a:fld>
            <a:endParaRPr lang="en-CA" dirty="0"/>
          </a:p>
        </p:txBody>
      </p:sp>
      <p:sp>
        <p:nvSpPr>
          <p:cNvPr id="4" name="Content Placeholder 3"/>
          <p:cNvSpPr>
            <a:spLocks noGrp="1"/>
          </p:cNvSpPr>
          <p:nvPr>
            <p:ph sz="quarter" idx="1"/>
          </p:nvPr>
        </p:nvSpPr>
        <p:spPr/>
        <p:txBody>
          <a:bodyPr/>
          <a:lstStyle/>
          <a:p>
            <a:r>
              <a:rPr lang="en-CA" dirty="0" smtClean="0"/>
              <a:t>Courts of equity were created in England to mitigate the rigidity of common law</a:t>
            </a:r>
          </a:p>
          <a:p>
            <a:r>
              <a:rPr lang="en-CA" dirty="0" smtClean="0"/>
              <a:t>Under the umbrella of equity, arguments relevant to fairness and justice can be advanced before these courts.</a:t>
            </a:r>
          </a:p>
          <a:p>
            <a:r>
              <a:rPr lang="en-CA" smtClean="0"/>
              <a:t>The </a:t>
            </a:r>
            <a:r>
              <a:rPr lang="en-CA" dirty="0" smtClean="0"/>
              <a:t>courts of equity and the common law courts were united. Nevertheless,  the principles of equity are still different from the principles of common law [e.g. legal remedies (damages) v. equitable remedies (specific performance)].</a:t>
            </a:r>
            <a:endParaRPr lang="en-CA"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Other Sources: Books of Authority</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17</a:t>
            </a:fld>
            <a:endParaRPr lang="en-CA" dirty="0"/>
          </a:p>
        </p:txBody>
      </p:sp>
      <p:sp>
        <p:nvSpPr>
          <p:cNvPr id="4" name="Content Placeholder 3"/>
          <p:cNvSpPr>
            <a:spLocks noGrp="1"/>
          </p:cNvSpPr>
          <p:nvPr>
            <p:ph sz="quarter" idx="1"/>
          </p:nvPr>
        </p:nvSpPr>
        <p:spPr/>
        <p:txBody>
          <a:bodyPr/>
          <a:lstStyle/>
          <a:p>
            <a:r>
              <a:rPr lang="en-CA" dirty="0" smtClean="0"/>
              <a:t>Books of authorities have played an important role in the formation of judicial precedents</a:t>
            </a:r>
          </a:p>
          <a:p>
            <a:r>
              <a:rPr lang="en-CA" dirty="0" smtClean="0"/>
              <a:t>Courts use not only the intellectual works of legal scholars but also the intellectual works of scholars in other fields, such as medicine, chemistry, computer science, etc. But why? </a:t>
            </a:r>
            <a:endParaRPr lang="en-CA"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The Conceptual Divisions of Law: International v. Domestic </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18</a:t>
            </a:fld>
            <a:endParaRPr lang="en-CA" dirty="0"/>
          </a:p>
        </p:txBody>
      </p:sp>
      <p:sp>
        <p:nvSpPr>
          <p:cNvPr id="4" name="Content Placeholder 3"/>
          <p:cNvSpPr>
            <a:spLocks noGrp="1"/>
          </p:cNvSpPr>
          <p:nvPr>
            <p:ph sz="quarter" idx="1"/>
          </p:nvPr>
        </p:nvSpPr>
        <p:spPr/>
        <p:txBody>
          <a:bodyPr>
            <a:normAutofit lnSpcReduction="10000"/>
          </a:bodyPr>
          <a:lstStyle/>
          <a:p>
            <a:r>
              <a:rPr lang="en-CA" dirty="0" smtClean="0"/>
              <a:t>Law can be divided into international law and domestic law</a:t>
            </a:r>
          </a:p>
          <a:p>
            <a:r>
              <a:rPr lang="en-CA" dirty="0" smtClean="0"/>
              <a:t>International law generally governs relations amongst states. Its main sources are treaties and international custom.</a:t>
            </a:r>
          </a:p>
          <a:p>
            <a:r>
              <a:rPr lang="en-CA" dirty="0" smtClean="0"/>
              <a:t>Depending on the jurisdiction, some states give international law a direct effect. That is, there is no need to legislate an international law rule in a national statute. On the other hand, some states give legal effect to international law as part of its domestic law. In other words, the same international law rules have to be passed as part of the national law.</a:t>
            </a:r>
          </a:p>
          <a:p>
            <a:endParaRPr lang="en-CA"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The Conceptual Divisions of Law: Canadian Domestic Law </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19</a:t>
            </a:fld>
            <a:endParaRPr lang="en-CA" dirty="0"/>
          </a:p>
        </p:txBody>
      </p:sp>
      <p:graphicFrame>
        <p:nvGraphicFramePr>
          <p:cNvPr id="5" name="Content Placeholder 4"/>
          <p:cNvGraphicFramePr>
            <a:graphicFrameLocks noGrp="1"/>
          </p:cNvGraphicFramePr>
          <p:nvPr>
            <p:ph sz="quarter" idx="1"/>
          </p:nvPr>
        </p:nvGraphicFramePr>
        <p:xfrm>
          <a:off x="457200" y="1219200"/>
          <a:ext cx="8229600" cy="5486400"/>
        </p:xfrm>
        <a:graphic>
          <a:graphicData uri="http://schemas.openxmlformats.org/drawingml/2006/table">
            <a:tbl>
              <a:tblPr firstRow="1" bandRow="1">
                <a:tableStyleId>{5C22544A-7EE6-4342-B048-85BDC9FD1C3A}</a:tableStyleId>
              </a:tblPr>
              <a:tblGrid>
                <a:gridCol w="4114800"/>
                <a:gridCol w="4114800"/>
              </a:tblGrid>
              <a:tr h="370840">
                <a:tc>
                  <a:txBody>
                    <a:bodyPr/>
                    <a:lstStyle/>
                    <a:p>
                      <a:endParaRPr lang="en-CA" dirty="0" smtClean="0"/>
                    </a:p>
                    <a:p>
                      <a:endParaRPr lang="en-CA" dirty="0"/>
                    </a:p>
                  </a:txBody>
                  <a:tcPr/>
                </a:tc>
                <a:tc>
                  <a:txBody>
                    <a:bodyPr/>
                    <a:lstStyle/>
                    <a:p>
                      <a:endParaRPr lang="en-CA"/>
                    </a:p>
                  </a:txBody>
                  <a:tcPr/>
                </a:tc>
              </a:tr>
              <a:tr h="370840">
                <a:tc>
                  <a:txBody>
                    <a:bodyPr/>
                    <a:lstStyle/>
                    <a:p>
                      <a:r>
                        <a:rPr lang="en-CA" dirty="0" smtClean="0"/>
                        <a:t>Public Law : the branch</a:t>
                      </a:r>
                      <a:r>
                        <a:rPr lang="en-CA" baseline="0" dirty="0" smtClean="0"/>
                        <a:t> of law that deals with matters of a public concern</a:t>
                      </a:r>
                      <a:endParaRPr lang="en-CA" dirty="0"/>
                    </a:p>
                  </a:txBody>
                  <a:tcPr/>
                </a:tc>
                <a:tc>
                  <a:txBody>
                    <a:bodyPr/>
                    <a:lstStyle/>
                    <a:p>
                      <a:r>
                        <a:rPr lang="en-CA" dirty="0" smtClean="0"/>
                        <a:t>Private Law: the branch</a:t>
                      </a:r>
                      <a:r>
                        <a:rPr lang="en-CA" baseline="0" dirty="0" smtClean="0"/>
                        <a:t> of law that deals with matters of a private concern</a:t>
                      </a:r>
                      <a:endParaRPr lang="en-CA" dirty="0"/>
                    </a:p>
                  </a:txBody>
                  <a:tcPr/>
                </a:tc>
              </a:tr>
              <a:tr h="370840">
                <a:tc>
                  <a:txBody>
                    <a:bodyPr/>
                    <a:lstStyle/>
                    <a:p>
                      <a:pPr>
                        <a:buFont typeface="Wingdings" pitchFamily="2" charset="2"/>
                        <a:buChar char="Ø"/>
                      </a:pPr>
                      <a:r>
                        <a:rPr lang="en-CA" dirty="0" smtClean="0"/>
                        <a:t> Constitutional law:</a:t>
                      </a:r>
                      <a:endParaRPr lang="en-CA" baseline="0" dirty="0" smtClean="0"/>
                    </a:p>
                    <a:p>
                      <a:r>
                        <a:rPr lang="en-CA" baseline="0" dirty="0" smtClean="0"/>
                        <a:t> </a:t>
                      </a:r>
                      <a:endParaRPr lang="en-CA" dirty="0" smtClean="0"/>
                    </a:p>
                    <a:p>
                      <a:pPr>
                        <a:buFont typeface="Wingdings" pitchFamily="2" charset="2"/>
                        <a:buChar char="Ø"/>
                      </a:pPr>
                      <a:r>
                        <a:rPr lang="en-CA" dirty="0" smtClean="0"/>
                        <a:t> Criminal law</a:t>
                      </a:r>
                    </a:p>
                    <a:p>
                      <a:pPr>
                        <a:buFont typeface="Wingdings" pitchFamily="2" charset="2"/>
                        <a:buNone/>
                      </a:pPr>
                      <a:endParaRPr lang="en-CA" dirty="0" smtClean="0"/>
                    </a:p>
                    <a:p>
                      <a:pPr>
                        <a:buFont typeface="Wingdings" pitchFamily="2" charset="2"/>
                        <a:buChar char="Ø"/>
                      </a:pPr>
                      <a:r>
                        <a:rPr lang="en-CA" dirty="0" smtClean="0"/>
                        <a:t> Administrative law</a:t>
                      </a:r>
                    </a:p>
                    <a:p>
                      <a:pPr>
                        <a:buFont typeface="Wingdings" pitchFamily="2" charset="2"/>
                        <a:buNone/>
                      </a:pPr>
                      <a:endParaRPr lang="en-CA" dirty="0" smtClean="0"/>
                    </a:p>
                    <a:p>
                      <a:pPr>
                        <a:buFont typeface="Wingdings" pitchFamily="2" charset="2"/>
                        <a:buChar char="Ø"/>
                      </a:pPr>
                      <a:r>
                        <a:rPr lang="en-CA" dirty="0" smtClean="0"/>
                        <a:t> Taxation law</a:t>
                      </a:r>
                    </a:p>
                    <a:p>
                      <a:endParaRPr lang="en-CA" dirty="0" smtClean="0"/>
                    </a:p>
                    <a:p>
                      <a:endParaRPr lang="en-CA" dirty="0" smtClean="0"/>
                    </a:p>
                    <a:p>
                      <a:endParaRPr lang="en-CA" dirty="0" smtClean="0"/>
                    </a:p>
                    <a:p>
                      <a:endParaRPr lang="en-CA" dirty="0" smtClean="0"/>
                    </a:p>
                    <a:p>
                      <a:r>
                        <a:rPr lang="en-CA" dirty="0" smtClean="0"/>
                        <a:t> </a:t>
                      </a:r>
                      <a:endParaRPr lang="en-CA" dirty="0"/>
                    </a:p>
                  </a:txBody>
                  <a:tcPr/>
                </a:tc>
                <a:tc>
                  <a:txBody>
                    <a:bodyPr/>
                    <a:lstStyle/>
                    <a:p>
                      <a:pPr>
                        <a:buFont typeface="Wingdings" pitchFamily="2" charset="2"/>
                        <a:buChar char="Ø"/>
                      </a:pPr>
                      <a:r>
                        <a:rPr lang="en-CA" dirty="0" smtClean="0"/>
                        <a:t>  Contracts</a:t>
                      </a:r>
                    </a:p>
                    <a:p>
                      <a:pPr>
                        <a:buFont typeface="Wingdings" pitchFamily="2" charset="2"/>
                        <a:buNone/>
                      </a:pPr>
                      <a:endParaRPr lang="en-CA" dirty="0" smtClean="0"/>
                    </a:p>
                    <a:p>
                      <a:pPr>
                        <a:buFont typeface="Wingdings" pitchFamily="2" charset="2"/>
                        <a:buChar char="Ø"/>
                      </a:pPr>
                      <a:r>
                        <a:rPr lang="en-CA" dirty="0" smtClean="0"/>
                        <a:t> Torts</a:t>
                      </a:r>
                    </a:p>
                    <a:p>
                      <a:pPr>
                        <a:buFont typeface="Wingdings" pitchFamily="2" charset="2"/>
                        <a:buChar char="Ø"/>
                      </a:pPr>
                      <a:endParaRPr lang="en-CA" dirty="0" smtClean="0"/>
                    </a:p>
                    <a:p>
                      <a:pPr>
                        <a:buFont typeface="Wingdings" pitchFamily="2" charset="2"/>
                        <a:buChar char="Ø"/>
                      </a:pPr>
                      <a:r>
                        <a:rPr lang="en-CA" dirty="0" smtClean="0"/>
                        <a:t>Real</a:t>
                      </a:r>
                      <a:r>
                        <a:rPr lang="en-CA" baseline="0" dirty="0" smtClean="0"/>
                        <a:t> estate</a:t>
                      </a:r>
                    </a:p>
                    <a:p>
                      <a:pPr>
                        <a:buFont typeface="Wingdings" pitchFamily="2" charset="2"/>
                        <a:buChar char="Ø"/>
                      </a:pPr>
                      <a:endParaRPr lang="en-CA" baseline="0" dirty="0" smtClean="0"/>
                    </a:p>
                    <a:p>
                      <a:pPr>
                        <a:buFont typeface="Wingdings" pitchFamily="2" charset="2"/>
                        <a:buChar char="Ø"/>
                      </a:pPr>
                      <a:r>
                        <a:rPr lang="en-CA" baseline="0" dirty="0" smtClean="0"/>
                        <a:t>Family law</a:t>
                      </a:r>
                    </a:p>
                    <a:p>
                      <a:pPr>
                        <a:buFont typeface="Wingdings" pitchFamily="2" charset="2"/>
                        <a:buChar char="Ø"/>
                      </a:pPr>
                      <a:endParaRPr lang="en-CA" baseline="0" dirty="0" smtClean="0"/>
                    </a:p>
                    <a:p>
                      <a:pPr>
                        <a:buFont typeface="Wingdings" pitchFamily="2" charset="2"/>
                        <a:buChar char="Ø"/>
                      </a:pPr>
                      <a:r>
                        <a:rPr lang="en-CA" baseline="0" dirty="0" smtClean="0"/>
                        <a:t>Wills and trusts</a:t>
                      </a:r>
                    </a:p>
                    <a:p>
                      <a:pPr>
                        <a:buFont typeface="Wingdings" pitchFamily="2" charset="2"/>
                        <a:buChar char="Ø"/>
                      </a:pPr>
                      <a:endParaRPr lang="en-CA" baseline="0" dirty="0" smtClean="0"/>
                    </a:p>
                    <a:p>
                      <a:pPr>
                        <a:buFont typeface="Wingdings" pitchFamily="2" charset="2"/>
                        <a:buChar char="Ø"/>
                      </a:pPr>
                      <a:r>
                        <a:rPr lang="en-CA" baseline="0" dirty="0" smtClean="0"/>
                        <a:t>Company law </a:t>
                      </a:r>
                    </a:p>
                    <a:p>
                      <a:pPr>
                        <a:buFont typeface="Wingdings" pitchFamily="2" charset="2"/>
                        <a:buChar char="Ø"/>
                      </a:pPr>
                      <a:endParaRPr lang="en-CA" baseline="0" dirty="0" smtClean="0"/>
                    </a:p>
                    <a:p>
                      <a:pPr>
                        <a:buFont typeface="Wingdings" pitchFamily="2" charset="2"/>
                        <a:buChar char="Ø"/>
                      </a:pPr>
                      <a:r>
                        <a:rPr lang="en-CA" baseline="0" dirty="0" smtClean="0"/>
                        <a:t>The law of agency</a:t>
                      </a:r>
                    </a:p>
                    <a:p>
                      <a:pPr>
                        <a:buFont typeface="Wingdings" pitchFamily="2" charset="2"/>
                        <a:buChar char="Ø"/>
                      </a:pPr>
                      <a:endParaRPr lang="en-CA" baseline="0" dirty="0" smtClean="0"/>
                    </a:p>
                    <a:p>
                      <a:pPr>
                        <a:buFont typeface="Wingdings" pitchFamily="2" charset="2"/>
                        <a:buChar char="Ø"/>
                      </a:pPr>
                      <a:r>
                        <a:rPr lang="en-CA" baseline="0" dirty="0" smtClean="0"/>
                        <a:t>Patent law</a:t>
                      </a:r>
                      <a:endParaRPr lang="en-CA" dirty="0"/>
                    </a:p>
                  </a:txBody>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The Conceptual Divisions of Law: Canadian Domestic Law </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20</a:t>
            </a:fld>
            <a:endParaRPr lang="en-CA" dirty="0"/>
          </a:p>
        </p:txBody>
      </p:sp>
      <p:graphicFrame>
        <p:nvGraphicFramePr>
          <p:cNvPr id="5" name="Content Placeholder 4"/>
          <p:cNvGraphicFramePr>
            <a:graphicFrameLocks noGrp="1"/>
          </p:cNvGraphicFramePr>
          <p:nvPr>
            <p:ph sz="quarter" idx="1"/>
          </p:nvPr>
        </p:nvGraphicFramePr>
        <p:xfrm>
          <a:off x="457200" y="1219200"/>
          <a:ext cx="8229600" cy="1656080"/>
        </p:xfrm>
        <a:graphic>
          <a:graphicData uri="http://schemas.openxmlformats.org/drawingml/2006/table">
            <a:tbl>
              <a:tblPr firstRow="1" bandRow="1">
                <a:tableStyleId>{5C22544A-7EE6-4342-B048-85BDC9FD1C3A}</a:tableStyleId>
              </a:tblPr>
              <a:tblGrid>
                <a:gridCol w="4114800"/>
                <a:gridCol w="4114800"/>
              </a:tblGrid>
              <a:tr h="370840">
                <a:tc>
                  <a:txBody>
                    <a:bodyPr/>
                    <a:lstStyle/>
                    <a:p>
                      <a:endParaRPr lang="en-CA" dirty="0"/>
                    </a:p>
                  </a:txBody>
                  <a:tcPr/>
                </a:tc>
                <a:tc>
                  <a:txBody>
                    <a:bodyPr/>
                    <a:lstStyle/>
                    <a:p>
                      <a:endParaRPr lang="en-CA"/>
                    </a:p>
                  </a:txBody>
                  <a:tcPr/>
                </a:tc>
              </a:tr>
              <a:tr h="370840">
                <a:tc>
                  <a:txBody>
                    <a:bodyPr/>
                    <a:lstStyle/>
                    <a:p>
                      <a:r>
                        <a:rPr lang="en-CA" dirty="0" smtClean="0"/>
                        <a:t>Substantive</a:t>
                      </a:r>
                      <a:r>
                        <a:rPr lang="en-CA" baseline="0" dirty="0" smtClean="0"/>
                        <a:t> law</a:t>
                      </a:r>
                      <a:endParaRPr lang="en-CA" dirty="0"/>
                    </a:p>
                  </a:txBody>
                  <a:tcPr/>
                </a:tc>
                <a:tc>
                  <a:txBody>
                    <a:bodyPr/>
                    <a:lstStyle/>
                    <a:p>
                      <a:r>
                        <a:rPr lang="en-CA" dirty="0" smtClean="0"/>
                        <a:t>Procedural law</a:t>
                      </a:r>
                      <a:endParaRPr lang="en-CA" dirty="0"/>
                    </a:p>
                  </a:txBody>
                  <a:tcPr/>
                </a:tc>
              </a:tr>
              <a:tr h="370840">
                <a:tc>
                  <a:txBody>
                    <a:bodyPr/>
                    <a:lstStyle/>
                    <a:p>
                      <a:r>
                        <a:rPr lang="en-CA" dirty="0" smtClean="0"/>
                        <a:t>E.g. </a:t>
                      </a:r>
                      <a:r>
                        <a:rPr lang="en-CA" baseline="0" dirty="0" smtClean="0"/>
                        <a:t>Section 231 of the Criminal Code which criminalizes murder is considered substantive law</a:t>
                      </a:r>
                      <a:endParaRPr lang="en-CA" dirty="0"/>
                    </a:p>
                  </a:txBody>
                  <a:tcPr/>
                </a:tc>
                <a:tc>
                  <a:txBody>
                    <a:bodyPr/>
                    <a:lstStyle/>
                    <a:p>
                      <a:r>
                        <a:rPr lang="en-CA" dirty="0" smtClean="0"/>
                        <a:t>E.g.</a:t>
                      </a:r>
                      <a:r>
                        <a:rPr lang="en-CA" baseline="0" dirty="0" smtClean="0"/>
                        <a:t> Sections 645 &amp; 646 relating to the trial procedures and evidence are considered procedural law</a:t>
                      </a:r>
                      <a:r>
                        <a:rPr lang="en-CA" dirty="0" smtClean="0"/>
                        <a:t> </a:t>
                      </a:r>
                      <a:endParaRPr lang="en-CA" dirty="0"/>
                    </a:p>
                  </a:txBody>
                  <a:tcPr/>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The Conceptual Divisions of Law: Canadian Domestic Law </a:t>
            </a:r>
            <a:endParaRPr lang="en-CA" dirty="0"/>
          </a:p>
        </p:txBody>
      </p:sp>
      <p:sp>
        <p:nvSpPr>
          <p:cNvPr id="3" name="Slide Number Placeholder 2"/>
          <p:cNvSpPr>
            <a:spLocks noGrp="1"/>
          </p:cNvSpPr>
          <p:nvPr>
            <p:ph type="sldNum" sz="quarter" idx="12"/>
          </p:nvPr>
        </p:nvSpPr>
        <p:spPr/>
        <p:txBody>
          <a:bodyPr/>
          <a:lstStyle/>
          <a:p>
            <a:fld id="{2CF2A2B0-0CE5-4A3C-B6F4-2E97D836DC41}" type="slidenum">
              <a:rPr lang="en-CA" smtClean="0"/>
              <a:pPr/>
              <a:t>21</a:t>
            </a:fld>
            <a:endParaRPr lang="en-CA" dirty="0"/>
          </a:p>
        </p:txBody>
      </p:sp>
      <p:sp>
        <p:nvSpPr>
          <p:cNvPr id="4" name="Content Placeholder 3"/>
          <p:cNvSpPr>
            <a:spLocks noGrp="1"/>
          </p:cNvSpPr>
          <p:nvPr>
            <p:ph sz="quarter" idx="1"/>
          </p:nvPr>
        </p:nvSpPr>
        <p:spPr/>
        <p:txBody>
          <a:bodyPr/>
          <a:lstStyle/>
          <a:p>
            <a:r>
              <a:rPr lang="en-CA" dirty="0" smtClean="0"/>
              <a:t>The different divisions of law are useful for the purpose of studying law</a:t>
            </a:r>
          </a:p>
          <a:p>
            <a:r>
              <a:rPr lang="en-CA" dirty="0" smtClean="0"/>
              <a:t>However, sometimes these divisions are problematic when the law at issue can be considered relevant to both individual interests and public interests.</a:t>
            </a:r>
          </a:p>
          <a:p>
            <a:r>
              <a:rPr lang="en-CA" dirty="0" smtClean="0"/>
              <a:t>Due to the very integrated nature of the law and the legal system, some scholars argued that “all classification or divisions of law are to some degree arbitrary”.  </a:t>
            </a:r>
            <a:endParaRPr lang="en-CA"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Custom 1">
      <a:majorFont>
        <a:latin typeface="Times New Roman"/>
        <a:ea typeface=""/>
        <a:cs typeface=""/>
      </a:majorFont>
      <a:minorFont>
        <a:latin typeface="Times New Roman"/>
        <a:ea typeface=""/>
        <a:cs typeface=""/>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5514</TotalTime>
  <Words>1897</Words>
  <Application>Microsoft Office PowerPoint</Application>
  <PresentationFormat>On-screen Show (4:3)</PresentationFormat>
  <Paragraphs>141</Paragraphs>
  <Slides>21</Slides>
  <Notes>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Origin</vt:lpstr>
      <vt:lpstr>Introduction to the Study of Law (DCC 2117)</vt:lpstr>
      <vt:lpstr>The Sources of Canadian Law: Introduction</vt:lpstr>
      <vt:lpstr>The Sources of Canadian Law: Introduction</vt:lpstr>
      <vt:lpstr>The Sources of Canadian Law: Introduction</vt:lpstr>
      <vt:lpstr>The Sources of Canadian Law</vt:lpstr>
      <vt:lpstr>The Sources of Canadian Law: The Constitution</vt:lpstr>
      <vt:lpstr>The Sources of Canadian Law: The Constitution</vt:lpstr>
      <vt:lpstr>The Sources of Canadian Law: The Constitution</vt:lpstr>
      <vt:lpstr>The Sources of Canadian Law: The Constitution</vt:lpstr>
      <vt:lpstr>Legislation: Statutory Law</vt:lpstr>
      <vt:lpstr>Legislation: Statutory Law</vt:lpstr>
      <vt:lpstr>Legislation: Statutory Law</vt:lpstr>
      <vt:lpstr>Courts: Case Law</vt:lpstr>
      <vt:lpstr>Courts: Case Law</vt:lpstr>
      <vt:lpstr>Other Sources: Custom</vt:lpstr>
      <vt:lpstr>Other Sources: Equity</vt:lpstr>
      <vt:lpstr>Other Sources: Books of Authority</vt:lpstr>
      <vt:lpstr>The Conceptual Divisions of Law: International v. Domestic </vt:lpstr>
      <vt:lpstr>The Conceptual Divisions of Law: Canadian Domestic Law </vt:lpstr>
      <vt:lpstr>The Conceptual Divisions of Law: Canadian Domestic Law </vt:lpstr>
      <vt:lpstr>The Conceptual Divisions of Law: Canadian Domestic Law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Saleh Al-Sharieh</dc:creator>
  <cp:lastModifiedBy>Saleh Al-Sharieh</cp:lastModifiedBy>
  <cp:revision>585</cp:revision>
  <dcterms:created xsi:type="dcterms:W3CDTF">2011-01-18T22:12:32Z</dcterms:created>
  <dcterms:modified xsi:type="dcterms:W3CDTF">2013-09-22T17:43:15Z</dcterms:modified>
</cp:coreProperties>
</file>