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Types>
</file>

<file path=_rels/.rels><?xml version="1.0" encoding="UTF-8" standalone="yes"?><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Lst>
  <p:sldSz cx="9144000" cy="6858000"/>
  <p:notesSz cx="6858000" cy="9144000"/>
  <p:defaultTextStyle>
    <a:lvl1pPr>
      <a:defRPr sz="2400">
        <a:latin typeface="+mn-lt"/>
        <a:ea typeface="+mn-ea"/>
        <a:cs typeface="+mn-cs"/>
        <a:sym typeface="Helvetica Neue"/>
      </a:defRPr>
    </a:lvl1pPr>
    <a:lvl2pPr>
      <a:defRPr sz="2400">
        <a:latin typeface="+mn-lt"/>
        <a:ea typeface="+mn-ea"/>
        <a:cs typeface="+mn-cs"/>
        <a:sym typeface="Helvetica Neue"/>
      </a:defRPr>
    </a:lvl2pPr>
    <a:lvl3pPr>
      <a:defRPr sz="2400">
        <a:latin typeface="+mn-lt"/>
        <a:ea typeface="+mn-ea"/>
        <a:cs typeface="+mn-cs"/>
        <a:sym typeface="Helvetica Neue"/>
      </a:defRPr>
    </a:lvl3pPr>
    <a:lvl4pPr>
      <a:defRPr sz="2400">
        <a:latin typeface="+mn-lt"/>
        <a:ea typeface="+mn-ea"/>
        <a:cs typeface="+mn-cs"/>
        <a:sym typeface="Helvetica Neue"/>
      </a:defRPr>
    </a:lvl4pPr>
    <a:lvl5pPr>
      <a:defRPr sz="2400">
        <a:latin typeface="+mn-lt"/>
        <a:ea typeface="+mn-ea"/>
        <a:cs typeface="+mn-cs"/>
        <a:sym typeface="Helvetica Neue"/>
      </a:defRPr>
    </a:lvl5pPr>
    <a:lvl6pPr>
      <a:defRPr sz="2400">
        <a:latin typeface="+mn-lt"/>
        <a:ea typeface="+mn-ea"/>
        <a:cs typeface="+mn-cs"/>
        <a:sym typeface="Helvetica Neue"/>
      </a:defRPr>
    </a:lvl6pPr>
    <a:lvl7pPr>
      <a:defRPr sz="2400">
        <a:latin typeface="+mn-lt"/>
        <a:ea typeface="+mn-ea"/>
        <a:cs typeface="+mn-cs"/>
        <a:sym typeface="Helvetica Neue"/>
      </a:defRPr>
    </a:lvl7pPr>
    <a:lvl8pPr>
      <a:defRPr sz="2400">
        <a:latin typeface="+mn-lt"/>
        <a:ea typeface="+mn-ea"/>
        <a:cs typeface="+mn-cs"/>
        <a:sym typeface="Helvetica Neue"/>
      </a:defRPr>
    </a:lvl8pPr>
    <a:lvl9pPr>
      <a:defRPr sz="2400">
        <a:latin typeface="+mn-lt"/>
        <a:ea typeface="+mn-ea"/>
        <a:cs typeface="+mn-cs"/>
        <a:sym typeface="Helvetica Neue"/>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file>

<file path=ppt/presProps.xml><?xml version="1.0" encoding="utf-8"?>
<p:presentationPr xmlns:a="http://schemas.openxmlformats.org/drawingml/2006/main" xmlns:r="http://schemas.openxmlformats.org/officeDocument/2006/relationships" xmlns:p="http://schemas.openxmlformats.org/presentationml/2006/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n" i="on">
        <a:fontRef idx="min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ECDD"/>
          </a:solidFill>
        </a:fill>
      </a:tcStyle>
    </a:wholeTbl>
    <a:band2H>
      <a:tcTxStyle b="def" i="def"/>
      <a:tcStyle>
        <a:tcBdr/>
        <a:fill>
          <a:solidFill>
            <a:srgbClr val="E6F6EF"/>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CC99"/>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CC99"/>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CC99"/>
          </a:solidFill>
        </a:fill>
      </a:tcStyle>
    </a:firstRow>
  </a:tblStyle>
  <a:tblStyle styleId="{C7B018BB-80A7-4F77-B60F-C8B233D01FF8}" styleName="">
    <a:tblBg/>
    <a:wholeTbl>
      <a:tcTxStyle b="on" i="on">
        <a:fontRef idx="min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BDBDB"/>
          </a:solidFill>
        </a:fill>
      </a:tcStyle>
    </a:wholeTbl>
    <a:band2H>
      <a:tcTxStyle b="def" i="def"/>
      <a:tcStyle>
        <a:tcBdr/>
        <a:fill>
          <a:solidFill>
            <a:srgbClr val="EEEEEE"/>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8F8F8F"/>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8F8F8F"/>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8F8F8F"/>
          </a:solidFill>
        </a:fill>
      </a:tcStyle>
    </a:firstRow>
  </a:tblStyle>
  <a:tblStyle styleId="{EEE7283C-3CF3-47DC-8721-378D4A62B228}" styleName="">
    <a:tblBg/>
    <a:wholeTbl>
      <a:tcTxStyle b="on" i="on">
        <a:fontRef idx="min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CCCE6"/>
          </a:solidFill>
        </a:fill>
      </a:tcStyle>
    </a:wholeTbl>
    <a:band2H>
      <a:tcTxStyle b="def" i="def"/>
      <a:tcStyle>
        <a:tcBdr/>
        <a:fill>
          <a:solidFill>
            <a:srgbClr val="E7E7F3"/>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B9"/>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B9"/>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B9"/>
          </a:solidFill>
        </a:fill>
      </a:tcStyle>
    </a:firstRow>
  </a:tblStyle>
  <a:tblStyle styleId="{CF821DB8-F4EB-4A41-A1BA-3FCAFE7338EE}" styleName="">
    <a:tblBg/>
    <a:wholeTbl>
      <a:tcTxStyle b="on" i="on">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n">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0CC99"/>
          </a:solidFill>
        </a:fill>
      </a:tcStyle>
    </a:firstCol>
    <a:lastRow>
      <a:tcTxStyle b="on" i="on">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00CC99"/>
          </a:solidFill>
        </a:fill>
      </a:tcStyle>
    </a:firstRow>
  </a:tblStyle>
  <a:tblStyle styleId="{33BA23B1-9221-436E-865A-0063620EA4FD}" styleName="">
    <a:tblBg/>
    <a:wholeTbl>
      <a:tcTxStyle b="on" i="on">
        <a:fontRef idx="min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b="def" i="def"/>
      <a:tcStyle>
        <a:tcBdr/>
        <a:fill>
          <a:solidFill>
            <a:srgbClr val="E6E6E6"/>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Ref idx="min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b="def" i="def"/>
      <a:tcStyle>
        <a:tcBdr/>
        <a:fill>
          <a:solidFill>
            <a:srgbClr val="FFFFFF"/>
          </a:solidFill>
        </a:fill>
      </a:tcStyle>
    </a:band2H>
    <a:firstCol>
      <a:tcTxStyle b="on" i="on">
        <a:fontRef idx="min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Ref idx="min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Ref idx="min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showComments="1"/>
</file>

<file path=ppt/_rels/presentation.xml.rels><?xml version="1.0" encoding="UTF-8" standalone="yes"?><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7"/>
          <p:cNvSpPr/>
          <p:nvPr>
            <p:ph type="sldImg"/>
          </p:nvPr>
        </p:nvSpPr>
        <p:spPr>
          <a:xfrm>
            <a:off x="1143000" y="685800"/>
            <a:ext cx="4572000" cy="3429000"/>
          </a:xfrm>
          <a:prstGeom prst="rect">
            <a:avLst/>
          </a:prstGeom>
        </p:spPr>
        <p:txBody>
          <a:bodyPr/>
          <a:lstStyle/>
          <a:p>
            <a:pPr lvl="0"/>
          </a:p>
        </p:txBody>
      </p:sp>
      <p:sp>
        <p:nvSpPr>
          <p:cNvPr id="8" name="Shape 8"/>
          <p:cNvSpPr/>
          <p:nvPr>
            <p:ph type="body" sz="quarter" idx="1"/>
          </p:nvPr>
        </p:nvSpPr>
        <p:spPr>
          <a:xfrm>
            <a:off x="914400" y="4343400"/>
            <a:ext cx="5029200" cy="4114800"/>
          </a:xfrm>
          <a:prstGeom prst="rect">
            <a:avLst/>
          </a:prstGeom>
        </p:spPr>
        <p:txBody>
          <a:bodyPr/>
          <a:lstStyle/>
          <a:p>
            <a:pPr lvl="0"/>
          </a:p>
        </p:txBody>
      </p:sp>
    </p:spTree>
  </p:cSld>
  <p:clrMap bg1="lt1" tx1="dk1" bg2="lt2" tx2="dk2" accent1="accent1" accent2="accent2" accent3="accent3" accent4="accent4" accent5="accent5" accent6="accent6" hlink="hlink" folHlink="folHlink"/>
  <p:notesStyle>
    <a:lvl1pPr defTabSz="457200">
      <a:lnSpc>
        <a:spcPct val="117999"/>
      </a:lnSpc>
      <a:defRPr sz="2200">
        <a:latin typeface="+mn-lt"/>
        <a:ea typeface="+mn-ea"/>
        <a:cs typeface="+mn-cs"/>
        <a:sym typeface="Helvetica Neue"/>
      </a:defRPr>
    </a:lvl1pPr>
    <a:lvl2pPr indent="228600" defTabSz="457200">
      <a:lnSpc>
        <a:spcPct val="117999"/>
      </a:lnSpc>
      <a:defRPr sz="2200">
        <a:latin typeface="+mn-lt"/>
        <a:ea typeface="+mn-ea"/>
        <a:cs typeface="+mn-cs"/>
        <a:sym typeface="Helvetica Neue"/>
      </a:defRPr>
    </a:lvl2pPr>
    <a:lvl3pPr indent="457200" defTabSz="457200">
      <a:lnSpc>
        <a:spcPct val="117999"/>
      </a:lnSpc>
      <a:defRPr sz="2200">
        <a:latin typeface="+mn-lt"/>
        <a:ea typeface="+mn-ea"/>
        <a:cs typeface="+mn-cs"/>
        <a:sym typeface="Helvetica Neue"/>
      </a:defRPr>
    </a:lvl3pPr>
    <a:lvl4pPr indent="685800" defTabSz="457200">
      <a:lnSpc>
        <a:spcPct val="117999"/>
      </a:lnSpc>
      <a:defRPr sz="2200">
        <a:latin typeface="+mn-lt"/>
        <a:ea typeface="+mn-ea"/>
        <a:cs typeface="+mn-cs"/>
        <a:sym typeface="Helvetica Neue"/>
      </a:defRPr>
    </a:lvl4pPr>
    <a:lvl5pPr indent="914400" defTabSz="457200">
      <a:lnSpc>
        <a:spcPct val="117999"/>
      </a:lnSpc>
      <a:defRPr sz="2200">
        <a:latin typeface="+mn-lt"/>
        <a:ea typeface="+mn-ea"/>
        <a:cs typeface="+mn-cs"/>
        <a:sym typeface="Helvetica Neue"/>
      </a:defRPr>
    </a:lvl5pPr>
    <a:lvl6pPr indent="1143000" defTabSz="457200">
      <a:lnSpc>
        <a:spcPct val="117999"/>
      </a:lnSpc>
      <a:defRPr sz="2200">
        <a:latin typeface="+mn-lt"/>
        <a:ea typeface="+mn-ea"/>
        <a:cs typeface="+mn-cs"/>
        <a:sym typeface="Helvetica Neue"/>
      </a:defRPr>
    </a:lvl6pPr>
    <a:lvl7pPr indent="1371600" defTabSz="457200">
      <a:lnSpc>
        <a:spcPct val="117999"/>
      </a:lnSpc>
      <a:defRPr sz="2200">
        <a:latin typeface="+mn-lt"/>
        <a:ea typeface="+mn-ea"/>
        <a:cs typeface="+mn-cs"/>
        <a:sym typeface="Helvetica Neue"/>
      </a:defRPr>
    </a:lvl7pPr>
    <a:lvl8pPr indent="1600200" defTabSz="457200">
      <a:lnSpc>
        <a:spcPct val="117999"/>
      </a:lnSpc>
      <a:defRPr sz="2200">
        <a:latin typeface="+mn-lt"/>
        <a:ea typeface="+mn-ea"/>
        <a:cs typeface="+mn-cs"/>
        <a:sym typeface="Helvetica Neue"/>
      </a:defRPr>
    </a:lvl8pPr>
    <a:lvl9pPr indent="1828800" defTabSz="457200">
      <a:lnSpc>
        <a:spcPct val="117999"/>
      </a:lnSpc>
      <a:defRPr sz="2200">
        <a:latin typeface="+mn-lt"/>
        <a:ea typeface="+mn-ea"/>
        <a:cs typeface="+mn-cs"/>
        <a:sym typeface="Helvetica Neue"/>
      </a:defRPr>
    </a:lvl9pPr>
  </p:notesStyle>
</p:notesMaster>
</file>

<file path=ppt/notesSlides/_rels/notesSlide1.xml.rels><?xml version="1.0" encoding="UTF-8" standalone="yes"?><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58" name="Shape 58"/>
          <p:cNvSpPr/>
          <p:nvPr>
            <p:ph type="sldImg"/>
          </p:nvPr>
        </p:nvSpPr>
        <p:spPr>
          <a:prstGeom prst="rect">
            <a:avLst/>
          </a:prstGeom>
        </p:spPr>
        <p:txBody>
          <a:bodyPr/>
          <a:lstStyle/>
          <a:p>
            <a:pPr lvl="0"/>
          </a:p>
        </p:txBody>
      </p:sp>
      <p:sp>
        <p:nvSpPr>
          <p:cNvPr id="59" name="Shape 59"/>
          <p:cNvSpPr/>
          <p:nvPr>
            <p:ph type="body" sz="quarter" idx="1"/>
          </p:nvPr>
        </p:nvSpPr>
        <p:spPr>
          <a:prstGeom prst="rect">
            <a:avLst/>
          </a:prstGeom>
        </p:spPr>
        <p:txBody>
          <a:bodyPr/>
          <a:lstStyle>
            <a:lvl1pPr defTabSz="914400">
              <a:lnSpc>
                <a:spcPct val="100000"/>
              </a:lnSpc>
              <a:spcBef>
                <a:spcPts val="400"/>
              </a:spcBef>
              <a:defRPr sz="1200">
                <a:latin typeface="Times New Roman"/>
                <a:ea typeface="Times New Roman"/>
                <a:cs typeface="Times New Roman"/>
                <a:sym typeface="Times New Roman"/>
              </a:defRPr>
            </a:lvl1pPr>
          </a:lstStyle>
          <a:p>
            <a:pPr lvl="0">
              <a:defRPr sz="1800"/>
            </a:pPr>
            <a:r>
              <a:rPr sz="1200"/>
              <a:t>When you mention the single digits emphasize that they are NOT the same as the integers 0-9.</a:t>
            </a:r>
          </a:p>
        </p:txBody>
      </p:sp>
    </p:spTree>
  </p:cSld>
  <p:clrMapOvr>
    <a:masterClrMapping/>
  </p:clrMapOvr>
</p:note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showMasterSp="1" showMasterPhAnim="1">
  <p:cSld name="Default">
    <p:spTree>
      <p:nvGrpSpPr>
        <p:cNvPr id="1" name=""/>
        <p:cNvGrpSpPr/>
        <p:nvPr/>
      </p:nvGrpSpPr>
      <p:grpSpPr>
        <a:xfrm>
          <a:off x="0" y="0"/>
          <a:ext cx="0" cy="0"/>
          <a:chOff x="0" y="0"/>
          <a:chExt cx="0" cy="0"/>
        </a:xfrm>
      </p:grpSpPr>
      <p:sp>
        <p:nvSpPr>
          <p:cNvPr id="4" name="Shape 4"/>
          <p:cNvSpPr/>
          <p:nvPr>
            <p:ph type="sldNum" sz="quarter" idx="2"/>
          </p:nvPr>
        </p:nvSpPr>
        <p:spPr>
          <a:prstGeom prst="rect">
            <a:avLst/>
          </a:prstGeom>
        </p:spPr>
        <p:txBody>
          <a:bodyPr lIns="45718" tIns="45718" rIns="45718" bIns="45718"/>
          <a:lstStyle/>
          <a:p>
            <a:pPr lvl="0"/>
            <a:fld id="{86CB4B4D-7CA3-9044-876B-883B54F8677D}" type="slidenum"/>
          </a:p>
        </p:txBody>
      </p:sp>
    </p:spTree>
  </p:cSld>
  <p:clrMapOvr>
    <a:masterClrMapping/>
  </p:clrMapOvr>
  <p:transitio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type="tx" showMasterSp="1" showMasterPhAnim="1">
  <p:cSld name="Default">
    <p:spTree>
      <p:nvGrpSpPr>
        <p:cNvPr id="1" name=""/>
        <p:cNvGrpSpPr/>
        <p:nvPr/>
      </p:nvGrpSpPr>
      <p:grpSpPr>
        <a:xfrm>
          <a:off x="0" y="0"/>
          <a:ext cx="0" cy="0"/>
          <a:chOff x="0" y="0"/>
          <a:chExt cx="0" cy="0"/>
        </a:xfrm>
      </p:grpSpPr>
      <p:sp>
        <p:nvSpPr>
          <p:cNvPr id="6" name="Shape 6"/>
          <p:cNvSpPr/>
          <p:nvPr>
            <p:ph type="sldNum" sz="quarter" idx="2"/>
          </p:nvPr>
        </p:nvSpPr>
        <p:spPr>
          <a:prstGeom prst="rect">
            <a:avLst/>
          </a:prstGeom>
        </p:spPr>
        <p:txBody>
          <a:bodyPr/>
          <a:lstStyle/>
          <a:p>
            <a:pPr lvl="0"/>
            <a:fld id="{86CB4B4D-7CA3-9044-876B-883B54F8677D}" type="slidenum"/>
          </a:p>
        </p:txBody>
      </p:sp>
    </p:spTree>
  </p:cSld>
  <p:clrMapOvr>
    <a:masterClrMapping/>
  </p:clrMapOvr>
  <p:transition spd="med" advClick="1"/>
</p:sldLayout>
</file>

<file path=ppt/slideMasters/_rels/slideMaster1.xml.rels><?xml version="1.0" encoding="UTF-8" standalone="yes"?><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p:bgPr>
    </p:bg>
    <p:spTree>
      <p:nvGrpSpPr>
        <p:cNvPr id="1" name=""/>
        <p:cNvGrpSpPr/>
        <p:nvPr/>
      </p:nvGrpSpPr>
      <p:grpSpPr>
        <a:xfrm>
          <a:off x="0" y="0"/>
          <a:ext cx="0" cy="0"/>
          <a:chOff x="0" y="0"/>
          <a:chExt cx="0" cy="0"/>
        </a:xfrm>
      </p:grpSpPr>
      <p:sp>
        <p:nvSpPr>
          <p:cNvPr id="2" name="Shape 2"/>
          <p:cNvSpPr/>
          <p:nvPr>
            <p:ph type="sldNum" sz="quarter" idx="2"/>
          </p:nvPr>
        </p:nvSpPr>
        <p:spPr>
          <a:xfrm>
            <a:off x="7010400" y="6400800"/>
            <a:ext cx="1905000" cy="421388"/>
          </a:xfrm>
          <a:prstGeom prst="rect">
            <a:avLst/>
          </a:prstGeom>
          <a:ln w="12700">
            <a:miter lim="400000"/>
          </a:ln>
        </p:spPr>
        <p:txBody>
          <a:bodyPr lIns="0" tIns="0" rIns="0" bIns="0">
            <a:spAutoFit/>
          </a:bodyPr>
          <a:lstStyle>
            <a:lvl1pPr>
              <a:defRPr>
                <a:latin typeface="Times New Roman"/>
                <a:ea typeface="Times New Roman"/>
                <a:cs typeface="Times New Roman"/>
                <a:sym typeface="Times New Roman"/>
              </a:defRPr>
            </a:lvl1pPr>
          </a:lstStyle>
          <a:p>
            <a:pPr lvl="0"/>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Lst>
  <p:transition spd="med" advClick="1"/>
  <p:txStyles>
    <p:titleStyle>
      <a:lvl1pPr algn="ctr">
        <a:defRPr sz="4400">
          <a:latin typeface="Times New Roman"/>
          <a:ea typeface="Times New Roman"/>
          <a:cs typeface="Times New Roman"/>
          <a:sym typeface="Times New Roman"/>
        </a:defRPr>
      </a:lvl1pPr>
      <a:lvl2pPr algn="ctr">
        <a:defRPr sz="4400">
          <a:latin typeface="Times New Roman"/>
          <a:ea typeface="Times New Roman"/>
          <a:cs typeface="Times New Roman"/>
          <a:sym typeface="Times New Roman"/>
        </a:defRPr>
      </a:lvl2pPr>
      <a:lvl3pPr algn="ctr">
        <a:defRPr sz="4400">
          <a:latin typeface="Times New Roman"/>
          <a:ea typeface="Times New Roman"/>
          <a:cs typeface="Times New Roman"/>
          <a:sym typeface="Times New Roman"/>
        </a:defRPr>
      </a:lvl3pPr>
      <a:lvl4pPr algn="ctr">
        <a:defRPr sz="4400">
          <a:latin typeface="Times New Roman"/>
          <a:ea typeface="Times New Roman"/>
          <a:cs typeface="Times New Roman"/>
          <a:sym typeface="Times New Roman"/>
        </a:defRPr>
      </a:lvl4pPr>
      <a:lvl5pPr algn="ctr">
        <a:defRPr sz="4400">
          <a:latin typeface="Times New Roman"/>
          <a:ea typeface="Times New Roman"/>
          <a:cs typeface="Times New Roman"/>
          <a:sym typeface="Times New Roman"/>
        </a:defRPr>
      </a:lvl5pPr>
      <a:lvl6pPr indent="457200" algn="ctr">
        <a:defRPr sz="4400">
          <a:latin typeface="Times New Roman"/>
          <a:ea typeface="Times New Roman"/>
          <a:cs typeface="Times New Roman"/>
          <a:sym typeface="Times New Roman"/>
        </a:defRPr>
      </a:lvl6pPr>
      <a:lvl7pPr indent="914400" algn="ctr">
        <a:defRPr sz="4400">
          <a:latin typeface="Times New Roman"/>
          <a:ea typeface="Times New Roman"/>
          <a:cs typeface="Times New Roman"/>
          <a:sym typeface="Times New Roman"/>
        </a:defRPr>
      </a:lvl7pPr>
      <a:lvl8pPr indent="1371600" algn="ctr">
        <a:defRPr sz="4400">
          <a:latin typeface="Times New Roman"/>
          <a:ea typeface="Times New Roman"/>
          <a:cs typeface="Times New Roman"/>
          <a:sym typeface="Times New Roman"/>
        </a:defRPr>
      </a:lvl8pPr>
      <a:lvl9pPr indent="1828800" algn="ctr">
        <a:defRPr sz="4400">
          <a:latin typeface="Times New Roman"/>
          <a:ea typeface="Times New Roman"/>
          <a:cs typeface="Times New Roman"/>
          <a:sym typeface="Times New Roman"/>
        </a:defRPr>
      </a:lvl9pPr>
    </p:titleStyle>
    <p:bodyStyle>
      <a:lvl1pPr marL="342900" indent="-342900">
        <a:spcBef>
          <a:spcPts val="700"/>
        </a:spcBef>
        <a:buSzPct val="100000"/>
        <a:buChar char="»"/>
        <a:defRPr sz="3200">
          <a:latin typeface="Times New Roman"/>
          <a:ea typeface="Times New Roman"/>
          <a:cs typeface="Times New Roman"/>
          <a:sym typeface="Times New Roman"/>
        </a:defRPr>
      </a:lvl1pPr>
      <a:lvl2pPr marL="783771" indent="-326571">
        <a:spcBef>
          <a:spcPts val="700"/>
        </a:spcBef>
        <a:buSzPct val="100000"/>
        <a:buChar char="–"/>
        <a:defRPr sz="3200">
          <a:latin typeface="Times New Roman"/>
          <a:ea typeface="Times New Roman"/>
          <a:cs typeface="Times New Roman"/>
          <a:sym typeface="Times New Roman"/>
        </a:defRPr>
      </a:lvl2pPr>
      <a:lvl3pPr marL="1219200" indent="-304800">
        <a:spcBef>
          <a:spcPts val="700"/>
        </a:spcBef>
        <a:buSzPct val="100000"/>
        <a:buChar char="•"/>
        <a:defRPr sz="3200">
          <a:latin typeface="Times New Roman"/>
          <a:ea typeface="Times New Roman"/>
          <a:cs typeface="Times New Roman"/>
          <a:sym typeface="Times New Roman"/>
        </a:defRPr>
      </a:lvl3pPr>
      <a:lvl4pPr marL="1737360" indent="-365760">
        <a:spcBef>
          <a:spcPts val="700"/>
        </a:spcBef>
        <a:buSzPct val="100000"/>
        <a:buChar char="–"/>
        <a:defRPr sz="3200">
          <a:latin typeface="Times New Roman"/>
          <a:ea typeface="Times New Roman"/>
          <a:cs typeface="Times New Roman"/>
          <a:sym typeface="Times New Roman"/>
        </a:defRPr>
      </a:lvl4pPr>
      <a:lvl5pPr marL="2235200" indent="-406400">
        <a:spcBef>
          <a:spcPts val="700"/>
        </a:spcBef>
        <a:buSzPct val="100000"/>
        <a:buChar char="»"/>
        <a:defRPr sz="3200">
          <a:latin typeface="Times New Roman"/>
          <a:ea typeface="Times New Roman"/>
          <a:cs typeface="Times New Roman"/>
          <a:sym typeface="Times New Roman"/>
        </a:defRPr>
      </a:lvl5pPr>
      <a:lvl6pPr marL="2692400" indent="-406400">
        <a:spcBef>
          <a:spcPts val="700"/>
        </a:spcBef>
        <a:buSzPct val="100000"/>
        <a:buChar char="•"/>
        <a:defRPr sz="3200">
          <a:latin typeface="Times New Roman"/>
          <a:ea typeface="Times New Roman"/>
          <a:cs typeface="Times New Roman"/>
          <a:sym typeface="Times New Roman"/>
        </a:defRPr>
      </a:lvl6pPr>
      <a:lvl7pPr marL="3149600" indent="-406400">
        <a:spcBef>
          <a:spcPts val="700"/>
        </a:spcBef>
        <a:buSzPct val="100000"/>
        <a:buChar char="•"/>
        <a:defRPr sz="3200">
          <a:latin typeface="Times New Roman"/>
          <a:ea typeface="Times New Roman"/>
          <a:cs typeface="Times New Roman"/>
          <a:sym typeface="Times New Roman"/>
        </a:defRPr>
      </a:lvl7pPr>
      <a:lvl8pPr marL="3606800" indent="-406400">
        <a:spcBef>
          <a:spcPts val="700"/>
        </a:spcBef>
        <a:buSzPct val="100000"/>
        <a:buChar char="•"/>
        <a:defRPr sz="3200">
          <a:latin typeface="Times New Roman"/>
          <a:ea typeface="Times New Roman"/>
          <a:cs typeface="Times New Roman"/>
          <a:sym typeface="Times New Roman"/>
        </a:defRPr>
      </a:lvl8pPr>
      <a:lvl9pPr marL="4064000" indent="-406400">
        <a:spcBef>
          <a:spcPts val="700"/>
        </a:spcBef>
        <a:buSzPct val="100000"/>
        <a:buChar char="•"/>
        <a:defRPr sz="3200">
          <a:latin typeface="Times New Roman"/>
          <a:ea typeface="Times New Roman"/>
          <a:cs typeface="Times New Roman"/>
          <a:sym typeface="Times New Roman"/>
        </a:defRPr>
      </a:lvl9pPr>
    </p:bodyStyle>
    <p:otherStyle>
      <a:lvl1pPr>
        <a:defRPr sz="2400">
          <a:solidFill>
            <a:schemeClr val="tx1"/>
          </a:solidFill>
          <a:latin typeface="+mn-lt"/>
          <a:ea typeface="+mn-ea"/>
          <a:cs typeface="+mn-cs"/>
          <a:sym typeface="Times New Roman"/>
        </a:defRPr>
      </a:lvl1pPr>
      <a:lvl2pPr indent="457200">
        <a:defRPr sz="2400">
          <a:solidFill>
            <a:schemeClr val="tx1"/>
          </a:solidFill>
          <a:latin typeface="+mn-lt"/>
          <a:ea typeface="+mn-ea"/>
          <a:cs typeface="+mn-cs"/>
          <a:sym typeface="Times New Roman"/>
        </a:defRPr>
      </a:lvl2pPr>
      <a:lvl3pPr indent="914400">
        <a:defRPr sz="2400">
          <a:solidFill>
            <a:schemeClr val="tx1"/>
          </a:solidFill>
          <a:latin typeface="+mn-lt"/>
          <a:ea typeface="+mn-ea"/>
          <a:cs typeface="+mn-cs"/>
          <a:sym typeface="Times New Roman"/>
        </a:defRPr>
      </a:lvl3pPr>
      <a:lvl4pPr indent="1371600">
        <a:defRPr sz="2400">
          <a:solidFill>
            <a:schemeClr val="tx1"/>
          </a:solidFill>
          <a:latin typeface="+mn-lt"/>
          <a:ea typeface="+mn-ea"/>
          <a:cs typeface="+mn-cs"/>
          <a:sym typeface="Times New Roman"/>
        </a:defRPr>
      </a:lvl4pPr>
      <a:lvl5pPr indent="1828800">
        <a:defRPr sz="2400">
          <a:solidFill>
            <a:schemeClr val="tx1"/>
          </a:solidFill>
          <a:latin typeface="+mn-lt"/>
          <a:ea typeface="+mn-ea"/>
          <a:cs typeface="+mn-cs"/>
          <a:sym typeface="Times New Roman"/>
        </a:defRPr>
      </a:lvl5pPr>
      <a:lvl6pPr>
        <a:defRPr sz="2400">
          <a:solidFill>
            <a:schemeClr val="tx1"/>
          </a:solidFill>
          <a:latin typeface="+mn-lt"/>
          <a:ea typeface="+mn-ea"/>
          <a:cs typeface="+mn-cs"/>
          <a:sym typeface="Times New Roman"/>
        </a:defRPr>
      </a:lvl6pPr>
      <a:lvl7pPr>
        <a:defRPr sz="2400">
          <a:solidFill>
            <a:schemeClr val="tx1"/>
          </a:solidFill>
          <a:latin typeface="+mn-lt"/>
          <a:ea typeface="+mn-ea"/>
          <a:cs typeface="+mn-cs"/>
          <a:sym typeface="Times New Roman"/>
        </a:defRPr>
      </a:lvl7pPr>
      <a:lvl8pPr>
        <a:defRPr sz="2400">
          <a:solidFill>
            <a:schemeClr val="tx1"/>
          </a:solidFill>
          <a:latin typeface="+mn-lt"/>
          <a:ea typeface="+mn-ea"/>
          <a:cs typeface="+mn-cs"/>
          <a:sym typeface="Times New Roman"/>
        </a:defRPr>
      </a:lvl8pPr>
      <a:lvl9pPr>
        <a:defRPr sz="2400">
          <a:solidFill>
            <a:schemeClr val="tx1"/>
          </a:solidFill>
          <a:latin typeface="+mn-lt"/>
          <a:ea typeface="+mn-ea"/>
          <a:cs typeface="+mn-cs"/>
          <a:sym typeface="Times New Roman"/>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0" name="Shape 10"/>
          <p:cNvSpPr/>
          <p:nvPr/>
        </p:nvSpPr>
        <p:spPr>
          <a:xfrm>
            <a:off x="3124200" y="6400800"/>
            <a:ext cx="2895600" cy="28708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
        <p:nvSpPr>
          <p:cNvPr id="11" name="Shape 11"/>
          <p:cNvSpPr/>
          <p:nvPr>
            <p:ph type="title" idx="4294967295"/>
          </p:nvPr>
        </p:nvSpPr>
        <p:spPr>
          <a:xfrm>
            <a:off x="-2" y="2514600"/>
            <a:ext cx="9144004" cy="1981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fontScale="100000" lnSpcReduction="0"/>
          </a:bodyPr>
          <a:lstStyle/>
          <a:p>
            <a:pPr lvl="0" defTabSz="479510">
              <a:defRPr sz="1800"/>
            </a:pPr>
            <a:r>
              <a:rPr sz="2300"/>
              <a:t>Lecture 4:</a:t>
            </a:r>
            <a:br>
              <a:rPr sz="2300"/>
            </a:br>
            <a:endParaRPr sz="2300"/>
          </a:p>
          <a:p>
            <a:pPr lvl="0" defTabSz="479510">
              <a:defRPr sz="1800"/>
            </a:pPr>
            <a:r>
              <a:rPr sz="2300">
                <a:solidFill>
                  <a:srgbClr val="3333CC"/>
                </a:solidFill>
              </a:rPr>
              <a:t>Arithmetic Operators, Cast Operators</a:t>
            </a:r>
            <a:endParaRPr sz="2300">
              <a:solidFill>
                <a:srgbClr val="3333CC"/>
              </a:solidFill>
            </a:endParaRPr>
          </a:p>
          <a:p>
            <a:pPr lvl="0" defTabSz="479510">
              <a:defRPr sz="1800"/>
            </a:pPr>
            <a:r>
              <a:rPr sz="2300">
                <a:solidFill>
                  <a:srgbClr val="3333CC"/>
                </a:solidFill>
              </a:rPr>
              <a:t>scanf(), and Symbolic Constants</a:t>
            </a:r>
            <a:br>
              <a:rPr sz="2300">
                <a:solidFill>
                  <a:srgbClr val="3333CC"/>
                </a:solidFill>
              </a:rPr>
            </a:br>
            <a:br>
              <a:rPr sz="2300">
                <a:solidFill>
                  <a:srgbClr val="3333CC"/>
                </a:solidFill>
              </a:rPr>
            </a:br>
          </a:p>
        </p:txBody>
      </p:sp>
    </p:spTree>
  </p:cSld>
  <p:clrMapOvr>
    <a:masterClrMapping/>
  </p:clrMapOvr>
  <p:transition spd="med" advClick="1"/>
</p:sld>
</file>

<file path=ppt/slides/slide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 name="Shape 13"/>
          <p:cNvSpPr/>
          <p:nvPr>
            <p:ph type="title" idx="4294967295"/>
          </p:nvPr>
        </p:nvSpPr>
        <p:spPr>
          <a:xfrm>
            <a:off x="76200" y="76200"/>
            <a:ext cx="9067800" cy="7620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fontScale="100000" lnSpcReduction="0"/>
          </a:bodyPr>
          <a:lstStyle>
            <a:lvl1pPr>
              <a:defRPr b="1" sz="4000"/>
            </a:lvl1pPr>
          </a:lstStyle>
          <a:p>
            <a:pPr lvl="0">
              <a:defRPr b="0" sz="1800"/>
            </a:pPr>
            <a:r>
              <a:rPr b="1" sz="4000"/>
              <a:t>Arithmetic Operators</a:t>
            </a:r>
          </a:p>
        </p:txBody>
      </p:sp>
      <p:sp>
        <p:nvSpPr>
          <p:cNvPr id="14" name="Shape 14"/>
          <p:cNvSpPr/>
          <p:nvPr/>
        </p:nvSpPr>
        <p:spPr>
          <a:xfrm>
            <a:off x="130175" y="906462"/>
            <a:ext cx="8991600" cy="2816784"/>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lvl="0">
              <a:spcBef>
                <a:spcPts val="2400"/>
              </a:spcBef>
              <a:defRPr sz="1800"/>
            </a:pPr>
            <a:endParaRPr sz="1600">
              <a:latin typeface="Times New Roman"/>
              <a:ea typeface="Times New Roman"/>
              <a:cs typeface="Times New Roman"/>
              <a:sym typeface="Times New Roman"/>
            </a:endParaRPr>
          </a:p>
          <a:p>
            <a:pPr lvl="0" marL="470369" indent="-470369">
              <a:spcBef>
                <a:spcPts val="2400"/>
              </a:spcBef>
              <a:buClr>
                <a:srgbClr val="000000"/>
              </a:buClr>
              <a:buSzPct val="75000"/>
              <a:buFont typeface="Wingdings"/>
              <a:buChar char="●"/>
              <a:defRPr sz="1800"/>
            </a:pPr>
            <a:r>
              <a:rPr sz="2000">
                <a:latin typeface="Times New Roman"/>
                <a:ea typeface="Times New Roman"/>
                <a:cs typeface="Times New Roman"/>
                <a:sym typeface="Times New Roman"/>
              </a:rPr>
              <a:t>The following binary arithmetic operators exist in C:</a:t>
            </a:r>
            <a:endParaRPr sz="2000">
              <a:latin typeface="Times New Roman"/>
              <a:ea typeface="Times New Roman"/>
              <a:cs typeface="Times New Roman"/>
              <a:sym typeface="Times New Roman"/>
            </a:endParaRPr>
          </a:p>
          <a:p>
            <a:pPr lvl="2" marL="1143000" indent="-228600">
              <a:spcBef>
                <a:spcPts val="400"/>
              </a:spcBef>
              <a:buSzPct val="100000"/>
              <a:buFont typeface="Times New Roman"/>
              <a:buChar char=" "/>
              <a:defRPr sz="1800"/>
            </a:pPr>
            <a:r>
              <a:rPr>
                <a:latin typeface="Times New Roman"/>
                <a:ea typeface="Times New Roman"/>
                <a:cs typeface="Times New Roman"/>
                <a:sym typeface="Times New Roman"/>
              </a:rPr>
              <a:t>Operation	C Binary Operator	    Typical C Arithmetic Sub-expression</a:t>
            </a:r>
            <a:endParaRPr>
              <a:latin typeface="Times New Roman"/>
              <a:ea typeface="Times New Roman"/>
              <a:cs typeface="Times New Roman"/>
              <a:sym typeface="Times New Roman"/>
            </a:endParaRPr>
          </a:p>
          <a:p>
            <a:pPr lvl="2" marL="1143000" indent="-228600">
              <a:spcBef>
                <a:spcPts val="400"/>
              </a:spcBef>
              <a:buSzPct val="100000"/>
              <a:buFont typeface="Times New Roman"/>
              <a:buChar char=" "/>
              <a:defRPr sz="1800"/>
            </a:pPr>
            <a:r>
              <a:rPr>
                <a:latin typeface="Times New Roman"/>
                <a:ea typeface="Times New Roman"/>
                <a:cs typeface="Times New Roman"/>
                <a:sym typeface="Times New Roman"/>
              </a:rPr>
              <a:t>addition		</a:t>
            </a:r>
            <a:r>
              <a:rPr>
                <a:latin typeface="Courier New"/>
                <a:ea typeface="Courier New"/>
                <a:cs typeface="Courier New"/>
                <a:sym typeface="Courier New"/>
              </a:rPr>
              <a:t>+        	a + b</a:t>
            </a:r>
            <a:endParaRPr>
              <a:latin typeface="Courier New"/>
              <a:ea typeface="Courier New"/>
              <a:cs typeface="Courier New"/>
              <a:sym typeface="Courier New"/>
            </a:endParaRPr>
          </a:p>
          <a:p>
            <a:pPr lvl="2" marL="1143000" indent="-228600">
              <a:spcBef>
                <a:spcPts val="400"/>
              </a:spcBef>
              <a:buSzPct val="100000"/>
              <a:buFont typeface="Times New Roman"/>
              <a:buChar char=" "/>
              <a:defRPr sz="1800"/>
            </a:pPr>
            <a:r>
              <a:rPr>
                <a:latin typeface="Times New Roman"/>
                <a:ea typeface="Times New Roman"/>
                <a:cs typeface="Times New Roman"/>
                <a:sym typeface="Times New Roman"/>
              </a:rPr>
              <a:t>subtraction</a:t>
            </a:r>
            <a:r>
              <a:rPr>
                <a:latin typeface="Courier New"/>
                <a:ea typeface="Courier New"/>
                <a:cs typeface="Courier New"/>
                <a:sym typeface="Courier New"/>
              </a:rPr>
              <a:t>		-		a - b</a:t>
            </a:r>
            <a:endParaRPr>
              <a:latin typeface="Courier New"/>
              <a:ea typeface="Courier New"/>
              <a:cs typeface="Courier New"/>
              <a:sym typeface="Courier New"/>
            </a:endParaRPr>
          </a:p>
          <a:p>
            <a:pPr lvl="2" marL="1143000" indent="-228600">
              <a:spcBef>
                <a:spcPts val="400"/>
              </a:spcBef>
              <a:buSzPct val="100000"/>
              <a:buFont typeface="Times New Roman"/>
              <a:buChar char=" "/>
              <a:defRPr sz="1800"/>
            </a:pPr>
            <a:r>
              <a:rPr>
                <a:latin typeface="Times New Roman"/>
                <a:ea typeface="Times New Roman"/>
                <a:cs typeface="Times New Roman"/>
                <a:sym typeface="Times New Roman"/>
              </a:rPr>
              <a:t>multiplication</a:t>
            </a:r>
            <a:r>
              <a:rPr>
                <a:latin typeface="Courier New"/>
                <a:ea typeface="Courier New"/>
                <a:cs typeface="Courier New"/>
                <a:sym typeface="Courier New"/>
              </a:rPr>
              <a:t>		*		a * b</a:t>
            </a:r>
            <a:endParaRPr>
              <a:latin typeface="Courier New"/>
              <a:ea typeface="Courier New"/>
              <a:cs typeface="Courier New"/>
              <a:sym typeface="Courier New"/>
            </a:endParaRPr>
          </a:p>
          <a:p>
            <a:pPr lvl="2" marL="1143000" indent="-228600">
              <a:spcBef>
                <a:spcPts val="400"/>
              </a:spcBef>
              <a:buSzPct val="100000"/>
              <a:buFont typeface="Times New Roman"/>
              <a:buChar char=" "/>
              <a:defRPr sz="1800"/>
            </a:pPr>
            <a:r>
              <a:rPr>
                <a:latin typeface="Times New Roman"/>
                <a:ea typeface="Times New Roman"/>
                <a:cs typeface="Times New Roman"/>
                <a:sym typeface="Times New Roman"/>
              </a:rPr>
              <a:t>division</a:t>
            </a:r>
            <a:r>
              <a:rPr>
                <a:latin typeface="Courier New"/>
                <a:ea typeface="Courier New"/>
                <a:cs typeface="Courier New"/>
                <a:sym typeface="Courier New"/>
              </a:rPr>
              <a:t>		/		a / b</a:t>
            </a:r>
            <a:endParaRPr>
              <a:latin typeface="Courier New"/>
              <a:ea typeface="Courier New"/>
              <a:cs typeface="Courier New"/>
              <a:sym typeface="Courier New"/>
            </a:endParaRPr>
          </a:p>
          <a:p>
            <a:pPr lvl="2" marL="1143000" indent="-228600">
              <a:spcBef>
                <a:spcPts val="400"/>
              </a:spcBef>
              <a:buSzPct val="100000"/>
              <a:buFont typeface="Times New Roman"/>
              <a:buChar char=" "/>
              <a:defRPr sz="1800"/>
            </a:pPr>
            <a:r>
              <a:rPr>
                <a:latin typeface="Times New Roman"/>
                <a:ea typeface="Times New Roman"/>
                <a:cs typeface="Times New Roman"/>
                <a:sym typeface="Times New Roman"/>
              </a:rPr>
              <a:t>modulus</a:t>
            </a:r>
            <a:r>
              <a:rPr>
                <a:latin typeface="Courier New"/>
                <a:ea typeface="Courier New"/>
                <a:cs typeface="Courier New"/>
                <a:sym typeface="Courier New"/>
              </a:rPr>
              <a:t>		%		a % b</a:t>
            </a:r>
          </a:p>
        </p:txBody>
      </p:sp>
    </p:spTree>
  </p:cSld>
  <p:clrMapOvr>
    <a:masterClrMapping/>
  </p:clrMapOvr>
  <p:transition spd="med" advClick="1"/>
</p:sld>
</file>

<file path=ppt/slides/slide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 name="Shape 16"/>
          <p:cNvSpPr/>
          <p:nvPr>
            <p:ph type="title" idx="4294967295"/>
          </p:nvPr>
        </p:nvSpPr>
        <p:spPr>
          <a:xfrm>
            <a:off x="384175" y="76200"/>
            <a:ext cx="7921625" cy="7620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fontScale="100000" lnSpcReduction="0"/>
          </a:bodyPr>
          <a:lstStyle>
            <a:lvl1pPr>
              <a:defRPr b="1" sz="4000"/>
            </a:lvl1pPr>
          </a:lstStyle>
          <a:p>
            <a:pPr lvl="0">
              <a:defRPr b="0" sz="1800"/>
            </a:pPr>
            <a:r>
              <a:rPr b="1" sz="4000"/>
              <a:t>Rules of Operator Precedence</a:t>
            </a:r>
          </a:p>
        </p:txBody>
      </p:sp>
      <p:sp>
        <p:nvSpPr>
          <p:cNvPr id="17" name="Shape 17"/>
          <p:cNvSpPr/>
          <p:nvPr/>
        </p:nvSpPr>
        <p:spPr>
          <a:xfrm>
            <a:off x="676274" y="838199"/>
            <a:ext cx="7539040" cy="167602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Brackets</a:t>
            </a:r>
            <a:r>
              <a:rPr>
                <a:solidFill>
                  <a:srgbClr val="3333CC"/>
                </a:solidFill>
                <a:latin typeface="Courier New"/>
                <a:ea typeface="Courier New"/>
                <a:cs typeface="Courier New"/>
                <a:sym typeface="Courier New"/>
              </a:rPr>
              <a:t>()</a:t>
            </a:r>
            <a:r>
              <a:rPr>
                <a:latin typeface="Times New Roman"/>
                <a:ea typeface="Times New Roman"/>
                <a:cs typeface="Times New Roman"/>
                <a:sym typeface="Times New Roman"/>
              </a:rPr>
              <a:t> are used to group sub-expressions in order to</a:t>
            </a:r>
            <a:endParaRPr>
              <a:latin typeface="Times New Roman"/>
              <a:ea typeface="Times New Roman"/>
              <a:cs typeface="Times New Roman"/>
              <a:sym typeface="Times New Roman"/>
            </a:endParaRPr>
          </a:p>
          <a:p>
            <a:pPr lvl="1" marL="742950" indent="-285750">
              <a:spcBef>
                <a:spcPts val="400"/>
              </a:spcBef>
              <a:buClr>
                <a:srgbClr val="000000"/>
              </a:buClr>
              <a:buSzPct val="100000"/>
              <a:buFont typeface="Times New Roman"/>
              <a:buChar char="–"/>
              <a:defRPr sz="1800"/>
            </a:pPr>
            <a:r>
              <a:rPr>
                <a:latin typeface="Times New Roman"/>
                <a:ea typeface="Times New Roman"/>
                <a:cs typeface="Times New Roman"/>
                <a:sym typeface="Times New Roman"/>
              </a:rPr>
              <a:t>make expressions more readable, and</a:t>
            </a:r>
            <a:endParaRPr>
              <a:latin typeface="Times New Roman"/>
              <a:ea typeface="Times New Roman"/>
              <a:cs typeface="Times New Roman"/>
              <a:sym typeface="Times New Roman"/>
            </a:endParaRPr>
          </a:p>
          <a:p>
            <a:pPr lvl="1" marL="742950" indent="-285750">
              <a:spcBef>
                <a:spcPts val="400"/>
              </a:spcBef>
              <a:buClr>
                <a:srgbClr val="000000"/>
              </a:buClr>
              <a:buSzPct val="100000"/>
              <a:buFont typeface="Times New Roman"/>
              <a:buChar char="–"/>
              <a:defRPr sz="1800"/>
            </a:pPr>
            <a:r>
              <a:rPr>
                <a:latin typeface="Times New Roman"/>
                <a:ea typeface="Times New Roman"/>
                <a:cs typeface="Times New Roman"/>
                <a:sym typeface="Times New Roman"/>
              </a:rPr>
              <a:t>change the order of precedence of the operators.</a:t>
            </a:r>
            <a:endParaRPr>
              <a:latin typeface="Times New Roman"/>
              <a:ea typeface="Times New Roman"/>
              <a:cs typeface="Times New Roman"/>
              <a:sym typeface="Times New Roman"/>
            </a:endParaRPr>
          </a:p>
          <a:p>
            <a:pPr lvl="2" marL="1143000" indent="-228600">
              <a:spcBef>
                <a:spcPts val="400"/>
              </a:spcBef>
              <a:buSzPct val="100000"/>
              <a:buFont typeface="Times New Roman"/>
              <a:buChar char=" "/>
              <a:defRPr sz="1800"/>
            </a:pPr>
            <a:r>
              <a:rPr>
                <a:latin typeface="Times New Roman"/>
                <a:ea typeface="Times New Roman"/>
                <a:cs typeface="Times New Roman"/>
                <a:sym typeface="Times New Roman"/>
              </a:rPr>
              <a:t>E.g.: 	</a:t>
            </a:r>
            <a:r>
              <a:rPr>
                <a:latin typeface="Courier New"/>
                <a:ea typeface="Courier New"/>
                <a:cs typeface="Courier New"/>
                <a:sym typeface="Courier New"/>
              </a:rPr>
              <a:t>e = (a + b) * (c + d);</a:t>
            </a:r>
            <a:endParaRPr>
              <a:latin typeface="Courier New"/>
              <a:ea typeface="Courier New"/>
              <a:cs typeface="Courier New"/>
              <a:sym typeface="Courier New"/>
            </a:endParaRPr>
          </a:p>
          <a:p>
            <a:pPr lvl="2" marL="1143000" indent="-228600">
              <a:spcBef>
                <a:spcPts val="400"/>
              </a:spcBef>
              <a:buSzPct val="100000"/>
              <a:buFont typeface="Times New Roman"/>
              <a:buChar char=" "/>
              <a:defRPr sz="1800"/>
            </a:pPr>
            <a:r>
              <a:rPr>
                <a:latin typeface="Times New Roman"/>
                <a:ea typeface="Times New Roman"/>
                <a:cs typeface="Times New Roman"/>
                <a:sym typeface="Times New Roman"/>
              </a:rPr>
              <a:t>which is different from : </a:t>
            </a:r>
            <a:r>
              <a:rPr>
                <a:latin typeface="Courier New"/>
                <a:ea typeface="Courier New"/>
                <a:cs typeface="Courier New"/>
                <a:sym typeface="Courier New"/>
              </a:rPr>
              <a:t>e = a + b * c + d;</a:t>
            </a:r>
          </a:p>
        </p:txBody>
      </p:sp>
      <p:sp>
        <p:nvSpPr>
          <p:cNvPr id="18" name="Shape 18"/>
          <p:cNvSpPr/>
          <p:nvPr/>
        </p:nvSpPr>
        <p:spPr>
          <a:xfrm>
            <a:off x="690561" y="2590800"/>
            <a:ext cx="8221665" cy="615125"/>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C evaluates arithmetic expressions according to the following </a:t>
            </a:r>
            <a:r>
              <a:rPr u="sng">
                <a:latin typeface="Times New Roman"/>
                <a:ea typeface="Times New Roman"/>
                <a:cs typeface="Times New Roman"/>
                <a:sym typeface="Times New Roman"/>
              </a:rPr>
              <a:t>rules</a:t>
            </a:r>
            <a:r>
              <a:rPr>
                <a:latin typeface="Times New Roman"/>
                <a:ea typeface="Times New Roman"/>
                <a:cs typeface="Times New Roman"/>
                <a:sym typeface="Times New Roman"/>
              </a:rPr>
              <a:t> of operator precedence.</a:t>
            </a:r>
          </a:p>
        </p:txBody>
      </p:sp>
      <p:sp>
        <p:nvSpPr>
          <p:cNvPr id="19" name="Shape 19"/>
          <p:cNvSpPr/>
          <p:nvPr/>
        </p:nvSpPr>
        <p:spPr>
          <a:xfrm>
            <a:off x="974725" y="3279775"/>
            <a:ext cx="8305800" cy="2774125"/>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42900" indent="-342900">
              <a:spcBef>
                <a:spcPts val="2100"/>
              </a:spcBef>
              <a:buClr>
                <a:srgbClr val="000000"/>
              </a:buClr>
              <a:buSzPct val="100000"/>
              <a:buFont typeface="Times New Roman"/>
              <a:buChar char="1"/>
              <a:defRPr sz="1800"/>
            </a:pPr>
            <a:r>
              <a:rPr>
                <a:solidFill>
                  <a:srgbClr val="3333CC"/>
                </a:solidFill>
                <a:latin typeface="Times New Roman"/>
                <a:ea typeface="Times New Roman"/>
                <a:cs typeface="Times New Roman"/>
                <a:sym typeface="Times New Roman"/>
              </a:rPr>
              <a:t>Contents of parentheses are evaluated first</a:t>
            </a:r>
            <a:r>
              <a:rPr>
                <a:latin typeface="Times New Roman"/>
                <a:ea typeface="Times New Roman"/>
                <a:cs typeface="Times New Roman"/>
                <a:sym typeface="Times New Roman"/>
              </a:rPr>
              <a:t>. </a:t>
            </a:r>
            <a:endParaRPr>
              <a:latin typeface="Times New Roman"/>
              <a:ea typeface="Times New Roman"/>
              <a:cs typeface="Times New Roman"/>
              <a:sym typeface="Times New Roman"/>
            </a:endParaRPr>
          </a:p>
          <a:p>
            <a:pPr lvl="1" marL="657890" indent="-200690">
              <a:spcBef>
                <a:spcPts val="300"/>
              </a:spcBef>
              <a:buClr>
                <a:srgbClr val="000000"/>
              </a:buClr>
              <a:buSzPct val="100000"/>
              <a:buFont typeface="Times New Roman"/>
              <a:buChar char="–"/>
              <a:defRPr sz="1800"/>
            </a:pPr>
            <a:r>
              <a:rPr sz="1600">
                <a:latin typeface="Times New Roman"/>
                <a:ea typeface="Times New Roman"/>
                <a:cs typeface="Times New Roman"/>
                <a:sym typeface="Times New Roman"/>
              </a:rPr>
              <a:t>If there are many “levels” of parentheses, then the innermost pair is evaluated first; the next innermost pair is evaluated second… </a:t>
            </a:r>
            <a:endParaRPr sz="1600">
              <a:latin typeface="Times New Roman"/>
              <a:ea typeface="Times New Roman"/>
              <a:cs typeface="Times New Roman"/>
              <a:sym typeface="Times New Roman"/>
            </a:endParaRPr>
          </a:p>
          <a:p>
            <a:pPr lvl="1" marL="657890" indent="-200690">
              <a:spcBef>
                <a:spcPts val="300"/>
              </a:spcBef>
              <a:buClr>
                <a:srgbClr val="000000"/>
              </a:buClr>
              <a:buSzPct val="100000"/>
              <a:buFont typeface="Times New Roman"/>
              <a:buChar char="–"/>
              <a:defRPr sz="1800"/>
            </a:pPr>
            <a:r>
              <a:rPr sz="1600">
                <a:latin typeface="Times New Roman"/>
                <a:ea typeface="Times New Roman"/>
                <a:cs typeface="Times New Roman"/>
                <a:sym typeface="Times New Roman"/>
              </a:rPr>
              <a:t>If there are many pairs of parentheses on the same level then they are evaluated left to right.</a:t>
            </a:r>
            <a:endParaRPr sz="1600">
              <a:latin typeface="Times New Roman"/>
              <a:ea typeface="Times New Roman"/>
              <a:cs typeface="Times New Roman"/>
              <a:sym typeface="Times New Roman"/>
            </a:endParaRPr>
          </a:p>
          <a:p>
            <a:pPr lvl="0" marL="342900" indent="-342900">
              <a:spcBef>
                <a:spcPts val="600"/>
              </a:spcBef>
              <a:buClr>
                <a:srgbClr val="000000"/>
              </a:buClr>
              <a:buSzPct val="100000"/>
              <a:buFont typeface="Times New Roman"/>
              <a:buChar char="2"/>
              <a:defRPr sz="1800"/>
            </a:pPr>
            <a:r>
              <a:rPr>
                <a:solidFill>
                  <a:srgbClr val="3333CC"/>
                </a:solidFill>
                <a:latin typeface="Times New Roman"/>
                <a:ea typeface="Times New Roman"/>
                <a:cs typeface="Times New Roman"/>
                <a:sym typeface="Times New Roman"/>
              </a:rPr>
              <a:t>Negation (unary) is evaluated next</a:t>
            </a:r>
            <a:r>
              <a:rPr>
                <a:latin typeface="Times New Roman"/>
                <a:ea typeface="Times New Roman"/>
                <a:cs typeface="Times New Roman"/>
                <a:sym typeface="Times New Roman"/>
              </a:rPr>
              <a:t>.</a:t>
            </a:r>
            <a:endParaRPr>
              <a:latin typeface="Times New Roman"/>
              <a:ea typeface="Times New Roman"/>
              <a:cs typeface="Times New Roman"/>
              <a:sym typeface="Times New Roman"/>
            </a:endParaRPr>
          </a:p>
          <a:p>
            <a:pPr lvl="0" marL="342900" indent="-342900">
              <a:spcBef>
                <a:spcPts val="600"/>
              </a:spcBef>
              <a:buClr>
                <a:srgbClr val="000000"/>
              </a:buClr>
              <a:buSzPct val="100000"/>
              <a:buFont typeface="Times New Roman"/>
              <a:buChar char="3"/>
              <a:defRPr sz="1800"/>
            </a:pPr>
            <a:r>
              <a:rPr>
                <a:solidFill>
                  <a:srgbClr val="3333CC"/>
                </a:solidFill>
                <a:latin typeface="Times New Roman"/>
                <a:ea typeface="Times New Roman"/>
                <a:cs typeface="Times New Roman"/>
                <a:sym typeface="Times New Roman"/>
              </a:rPr>
              <a:t>Multiplications, divisions and moduli are evaluated next</a:t>
            </a:r>
            <a:r>
              <a:rPr>
                <a:latin typeface="Times New Roman"/>
                <a:ea typeface="Times New Roman"/>
                <a:cs typeface="Times New Roman"/>
                <a:sym typeface="Times New Roman"/>
              </a:rPr>
              <a:t>.</a:t>
            </a:r>
            <a:endParaRPr>
              <a:latin typeface="Times New Roman"/>
              <a:ea typeface="Times New Roman"/>
              <a:cs typeface="Times New Roman"/>
              <a:sym typeface="Times New Roman"/>
            </a:endParaRPr>
          </a:p>
          <a:p>
            <a:pPr lvl="1" marL="742950" indent="-285750">
              <a:spcBef>
                <a:spcPts val="400"/>
              </a:spcBef>
              <a:buClr>
                <a:srgbClr val="000000"/>
              </a:buClr>
              <a:buSzPct val="100000"/>
              <a:buFont typeface="Times New Roman"/>
              <a:buChar char="–"/>
              <a:defRPr sz="1800"/>
            </a:pPr>
            <a:r>
              <a:rPr>
                <a:latin typeface="Times New Roman"/>
                <a:ea typeface="Times New Roman"/>
                <a:cs typeface="Times New Roman"/>
                <a:sym typeface="Times New Roman"/>
              </a:rPr>
              <a:t>If there are many then they are evaluated from left to right.</a:t>
            </a:r>
            <a:endParaRPr>
              <a:latin typeface="Times New Roman"/>
              <a:ea typeface="Times New Roman"/>
              <a:cs typeface="Times New Roman"/>
              <a:sym typeface="Times New Roman"/>
            </a:endParaRPr>
          </a:p>
          <a:p>
            <a:pPr lvl="0" marL="342900" indent="-342900">
              <a:spcBef>
                <a:spcPts val="600"/>
              </a:spcBef>
              <a:buClr>
                <a:srgbClr val="000000"/>
              </a:buClr>
              <a:buSzPct val="100000"/>
              <a:buFont typeface="Times New Roman"/>
              <a:buChar char="4"/>
              <a:defRPr sz="1800"/>
            </a:pPr>
            <a:r>
              <a:rPr>
                <a:solidFill>
                  <a:srgbClr val="3333CC"/>
                </a:solidFill>
                <a:latin typeface="Times New Roman"/>
                <a:ea typeface="Times New Roman"/>
                <a:cs typeface="Times New Roman"/>
                <a:sym typeface="Times New Roman"/>
              </a:rPr>
              <a:t>Additions and subtractions are evaluated last</a:t>
            </a:r>
            <a:r>
              <a:rPr>
                <a:latin typeface="Times New Roman"/>
                <a:ea typeface="Times New Roman"/>
                <a:cs typeface="Times New Roman"/>
                <a:sym typeface="Times New Roman"/>
              </a:rPr>
              <a:t>.</a:t>
            </a:r>
            <a:endParaRPr>
              <a:latin typeface="Times New Roman"/>
              <a:ea typeface="Times New Roman"/>
              <a:cs typeface="Times New Roman"/>
              <a:sym typeface="Times New Roman"/>
            </a:endParaRPr>
          </a:p>
          <a:p>
            <a:pPr lvl="1" marL="742950" indent="-285750">
              <a:spcBef>
                <a:spcPts val="400"/>
              </a:spcBef>
              <a:buClr>
                <a:srgbClr val="000000"/>
              </a:buClr>
              <a:buSzPct val="100000"/>
              <a:buFont typeface="Times New Roman"/>
              <a:buChar char="–"/>
              <a:defRPr sz="1800"/>
            </a:pPr>
            <a:r>
              <a:rPr>
                <a:latin typeface="Times New Roman"/>
                <a:ea typeface="Times New Roman"/>
                <a:cs typeface="Times New Roman"/>
                <a:sym typeface="Times New Roman"/>
              </a:rPr>
              <a:t>If there are many, they are evaluated left to right.</a:t>
            </a:r>
          </a:p>
        </p:txBody>
      </p:sp>
      <p:sp>
        <p:nvSpPr>
          <p:cNvPr id="20" name="Shape 20"/>
          <p:cNvSpPr/>
          <p:nvPr/>
        </p:nvSpPr>
        <p:spPr>
          <a:xfrm>
            <a:off x="3124200" y="6400800"/>
            <a:ext cx="2895600" cy="28708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Tree>
  </p:cSld>
  <p:clrMapOvr>
    <a:masterClrMapping/>
  </p:clrMapOvr>
  <p:transition spd="med" advClick="1"/>
</p:sld>
</file>

<file path=ppt/slides/slide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2" name="Shape 22"/>
          <p:cNvSpPr/>
          <p:nvPr/>
        </p:nvSpPr>
        <p:spPr>
          <a:xfrm>
            <a:off x="76199" y="152400"/>
            <a:ext cx="1932602" cy="348425"/>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800" u="sng">
                <a:latin typeface="Times New Roman"/>
                <a:ea typeface="Times New Roman"/>
                <a:cs typeface="Times New Roman"/>
                <a:sym typeface="Times New Roman"/>
              </a:defRPr>
            </a:lvl1pPr>
          </a:lstStyle>
          <a:p>
            <a:pPr lvl="0">
              <a:defRPr u="none"/>
            </a:pPr>
            <a:r>
              <a:rPr u="sng"/>
              <a:t>Division of Integers</a:t>
            </a:r>
          </a:p>
        </p:txBody>
      </p:sp>
      <p:sp>
        <p:nvSpPr>
          <p:cNvPr id="23" name="Shape 23"/>
          <p:cNvSpPr/>
          <p:nvPr/>
        </p:nvSpPr>
        <p:spPr>
          <a:xfrm>
            <a:off x="158750" y="838199"/>
            <a:ext cx="8991600" cy="1936224"/>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Suppose that </a:t>
            </a:r>
            <a:r>
              <a:rPr>
                <a:latin typeface="Courier New"/>
                <a:ea typeface="Courier New"/>
                <a:cs typeface="Courier New"/>
                <a:sym typeface="Courier New"/>
              </a:rPr>
              <a:t>a</a:t>
            </a:r>
            <a:r>
              <a:rPr>
                <a:latin typeface="Times New Roman"/>
                <a:ea typeface="Times New Roman"/>
                <a:cs typeface="Times New Roman"/>
                <a:sym typeface="Times New Roman"/>
              </a:rPr>
              <a:t>, </a:t>
            </a:r>
            <a:r>
              <a:rPr>
                <a:latin typeface="Courier New"/>
                <a:ea typeface="Courier New"/>
                <a:cs typeface="Courier New"/>
                <a:sym typeface="Courier New"/>
              </a:rPr>
              <a:t>b</a:t>
            </a:r>
            <a:r>
              <a:rPr>
                <a:latin typeface="Times New Roman"/>
                <a:ea typeface="Times New Roman"/>
                <a:cs typeface="Times New Roman"/>
                <a:sym typeface="Times New Roman"/>
              </a:rPr>
              <a:t> and </a:t>
            </a:r>
            <a:r>
              <a:rPr>
                <a:latin typeface="Courier New"/>
                <a:ea typeface="Courier New"/>
                <a:cs typeface="Courier New"/>
                <a:sym typeface="Courier New"/>
              </a:rPr>
              <a:t>c</a:t>
            </a:r>
            <a:r>
              <a:rPr>
                <a:latin typeface="Times New Roman"/>
                <a:ea typeface="Times New Roman"/>
                <a:cs typeface="Times New Roman"/>
                <a:sym typeface="Times New Roman"/>
              </a:rPr>
              <a:t> are of type </a:t>
            </a:r>
            <a:r>
              <a:rPr>
                <a:latin typeface="Courier New"/>
                <a:ea typeface="Courier New"/>
                <a:cs typeface="Courier New"/>
                <a:sym typeface="Courier New"/>
              </a:rPr>
              <a:t>int</a:t>
            </a:r>
            <a:r>
              <a:rPr>
                <a:latin typeface="Times New Roman"/>
                <a:ea typeface="Times New Roman"/>
                <a:cs typeface="Times New Roman"/>
                <a:sym typeface="Times New Roman"/>
              </a:rPr>
              <a:t>. </a:t>
            </a:r>
            <a:endParaRPr>
              <a:latin typeface="Times New Roman"/>
              <a:ea typeface="Times New Roman"/>
              <a:cs typeface="Times New Roman"/>
              <a:sym typeface="Times New Roman"/>
            </a:endParaRPr>
          </a:p>
          <a:p>
            <a:pPr lvl="2" marL="1143000" indent="-228600">
              <a:spcBef>
                <a:spcPts val="400"/>
              </a:spcBef>
              <a:buSzPct val="100000"/>
              <a:buFont typeface="Times New Roman"/>
              <a:buChar char=" "/>
              <a:defRPr sz="1800"/>
            </a:pPr>
            <a:r>
              <a:rPr>
                <a:latin typeface="Times New Roman"/>
                <a:ea typeface="Times New Roman"/>
                <a:cs typeface="Times New Roman"/>
                <a:sym typeface="Times New Roman"/>
              </a:rPr>
              <a:t>E.g.:	</a:t>
            </a:r>
            <a:r>
              <a:rPr>
                <a:latin typeface="Courier New"/>
                <a:ea typeface="Courier New"/>
                <a:cs typeface="Courier New"/>
                <a:sym typeface="Courier New"/>
              </a:rPr>
              <a:t>a = 3;</a:t>
            </a:r>
            <a:endParaRPr>
              <a:latin typeface="Courier New"/>
              <a:ea typeface="Courier New"/>
              <a:cs typeface="Courier New"/>
              <a:sym typeface="Courier New"/>
            </a:endParaRPr>
          </a:p>
          <a:p>
            <a:pPr lvl="2" marL="1143000" indent="-228600">
              <a:spcBef>
                <a:spcPts val="400"/>
              </a:spcBef>
              <a:buSzPct val="100000"/>
              <a:buFont typeface="Courier New"/>
              <a:buChar char=" "/>
              <a:defRPr sz="1800"/>
            </a:pPr>
            <a:r>
              <a:rPr>
                <a:latin typeface="Courier New"/>
                <a:ea typeface="Courier New"/>
                <a:cs typeface="Courier New"/>
                <a:sym typeface="Courier New"/>
              </a:rPr>
              <a:t>   	b = 4;</a:t>
            </a:r>
            <a:endParaRPr>
              <a:latin typeface="Courier New"/>
              <a:ea typeface="Courier New"/>
              <a:cs typeface="Courier New"/>
              <a:sym typeface="Courier New"/>
            </a:endParaRPr>
          </a:p>
          <a:p>
            <a:pPr lvl="2" marL="1143000" indent="-228600">
              <a:spcBef>
                <a:spcPts val="400"/>
              </a:spcBef>
              <a:buSzPct val="100000"/>
              <a:buFont typeface="Courier New"/>
              <a:buChar char=" "/>
              <a:defRPr sz="1800"/>
            </a:pPr>
            <a:r>
              <a:rPr>
                <a:latin typeface="Courier New"/>
                <a:ea typeface="Courier New"/>
                <a:cs typeface="Courier New"/>
                <a:sym typeface="Courier New"/>
              </a:rPr>
              <a:t>  	c = a / b;</a:t>
            </a:r>
            <a:endParaRPr>
              <a:latin typeface="Courier New"/>
              <a:ea typeface="Courier New"/>
              <a:cs typeface="Courier New"/>
              <a:sym typeface="Courier New"/>
            </a:endParaRPr>
          </a:p>
          <a:p>
            <a:pPr lvl="2" marL="1143000" indent="-228600">
              <a:spcBef>
                <a:spcPts val="400"/>
              </a:spcBef>
              <a:buSzPct val="100000"/>
              <a:buFont typeface="Courier New"/>
              <a:buChar char=" "/>
              <a:defRPr sz="1800"/>
            </a:pPr>
            <a:r>
              <a:rPr>
                <a:latin typeface="Courier New"/>
                <a:ea typeface="Courier New"/>
                <a:cs typeface="Courier New"/>
                <a:sym typeface="Courier New"/>
              </a:rPr>
              <a:t> 	c = b / a;</a:t>
            </a:r>
            <a:endParaRPr>
              <a:latin typeface="Courier New"/>
              <a:ea typeface="Courier New"/>
              <a:cs typeface="Courier New"/>
              <a:sym typeface="Courier New"/>
            </a:endParaRPr>
          </a:p>
          <a:p>
            <a:pPr lvl="1" marL="742950" indent="-285750">
              <a:spcBef>
                <a:spcPts val="400"/>
              </a:spcBef>
              <a:buClr>
                <a:srgbClr val="FF6600"/>
              </a:buClr>
              <a:buSzPct val="100000"/>
              <a:buFont typeface="Times New Roman"/>
              <a:buChar char="–"/>
              <a:defRPr sz="1800"/>
            </a:pPr>
            <a:r>
              <a:rPr>
                <a:solidFill>
                  <a:srgbClr val="FF6600"/>
                </a:solidFill>
                <a:latin typeface="Times New Roman"/>
                <a:ea typeface="Times New Roman"/>
                <a:cs typeface="Times New Roman"/>
                <a:sym typeface="Times New Roman"/>
              </a:rPr>
              <a:t>The division of integers returns the </a:t>
            </a:r>
            <a:r>
              <a:rPr u="sng">
                <a:solidFill>
                  <a:srgbClr val="FF6600"/>
                </a:solidFill>
                <a:latin typeface="Times New Roman"/>
                <a:ea typeface="Times New Roman"/>
                <a:cs typeface="Times New Roman"/>
                <a:sym typeface="Times New Roman"/>
              </a:rPr>
              <a:t>quotient</a:t>
            </a:r>
            <a:r>
              <a:rPr>
                <a:solidFill>
                  <a:srgbClr val="FF6600"/>
                </a:solidFill>
                <a:latin typeface="Times New Roman"/>
                <a:ea typeface="Times New Roman"/>
                <a:cs typeface="Times New Roman"/>
                <a:sym typeface="Times New Roman"/>
              </a:rPr>
              <a:t>.</a:t>
            </a:r>
          </a:p>
        </p:txBody>
      </p:sp>
      <p:sp>
        <p:nvSpPr>
          <p:cNvPr id="24" name="Shape 24"/>
          <p:cNvSpPr/>
          <p:nvPr/>
        </p:nvSpPr>
        <p:spPr>
          <a:xfrm>
            <a:off x="3746500" y="2303460"/>
            <a:ext cx="533400" cy="152403"/>
          </a:xfrm>
          <a:prstGeom prst="rightArrow">
            <a:avLst>
              <a:gd name="adj1" fmla="val 50000"/>
              <a:gd name="adj2" fmla="val 875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25" name="Shape 25"/>
          <p:cNvSpPr/>
          <p:nvPr/>
        </p:nvSpPr>
        <p:spPr>
          <a:xfrm>
            <a:off x="4317999" y="2176460"/>
            <a:ext cx="241320" cy="3454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800">
                <a:latin typeface="Courier New"/>
                <a:ea typeface="Courier New"/>
                <a:cs typeface="Courier New"/>
                <a:sym typeface="Courier New"/>
              </a:defRPr>
            </a:lvl1pPr>
          </a:lstStyle>
          <a:p>
            <a:pPr lvl="0"/>
            <a:r>
              <a:t>c</a:t>
            </a:r>
          </a:p>
        </p:txBody>
      </p:sp>
      <p:sp>
        <p:nvSpPr>
          <p:cNvPr id="26" name="Shape 26"/>
          <p:cNvSpPr/>
          <p:nvPr/>
        </p:nvSpPr>
        <p:spPr>
          <a:xfrm>
            <a:off x="3746500" y="1943100"/>
            <a:ext cx="533400" cy="152400"/>
          </a:xfrm>
          <a:prstGeom prst="rightArrow">
            <a:avLst>
              <a:gd name="adj1" fmla="val 50000"/>
              <a:gd name="adj2" fmla="val 875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grpSp>
        <p:nvGrpSpPr>
          <p:cNvPr id="29" name="Group 29"/>
          <p:cNvGrpSpPr/>
          <p:nvPr/>
        </p:nvGrpSpPr>
        <p:grpSpPr>
          <a:xfrm>
            <a:off x="4711700" y="1854199"/>
            <a:ext cx="1384300" cy="279402"/>
            <a:chOff x="0" y="0"/>
            <a:chExt cx="1384300" cy="279400"/>
          </a:xfrm>
        </p:grpSpPr>
        <p:sp>
          <p:nvSpPr>
            <p:cNvPr id="27" name="Shape 27"/>
            <p:cNvSpPr/>
            <p:nvPr/>
          </p:nvSpPr>
          <p:spPr>
            <a:xfrm>
              <a:off x="0" y="0"/>
              <a:ext cx="1384300" cy="279401"/>
            </a:xfrm>
            <a:prstGeom prst="rect">
              <a:avLst/>
            </a:prstGeom>
            <a:solidFill>
              <a:srgbClr val="3333CC">
                <a:alpha val="50195"/>
              </a:srgbClr>
            </a:solidFill>
            <a:ln w="9525" cap="flat">
              <a:solidFill>
                <a:srgbClr val="000000"/>
              </a:solidFill>
              <a:prstDash val="solid"/>
              <a:round/>
            </a:ln>
            <a:effectLst/>
          </p:spPr>
          <p:txBody>
            <a:bodyPr wrap="square" lIns="0" tIns="0" rIns="0" bIns="0" numCol="1" anchor="ctr">
              <a:noAutofit/>
            </a:bodyPr>
            <a:lstStyle/>
            <a:p>
              <a:pPr lvl="0" algn="ctr">
                <a:defRPr b="1" sz="1600">
                  <a:latin typeface="Times New Roman"/>
                  <a:ea typeface="Times New Roman"/>
                  <a:cs typeface="Times New Roman"/>
                  <a:sym typeface="Times New Roman"/>
                </a:defRPr>
              </a:pPr>
            </a:p>
          </p:txBody>
        </p:sp>
        <p:sp>
          <p:nvSpPr>
            <p:cNvPr id="28" name="Shape 28"/>
            <p:cNvSpPr/>
            <p:nvPr/>
          </p:nvSpPr>
          <p:spPr>
            <a:xfrm>
              <a:off x="624829" y="25400"/>
              <a:ext cx="134641" cy="2286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0" tIns="0" rIns="0" bIns="0" numCol="1" anchor="ctr">
              <a:spAutoFit/>
            </a:bodyPr>
            <a:lstStyle>
              <a:lvl1pPr algn="ctr">
                <a:defRPr b="1" sz="1600">
                  <a:latin typeface="Courier New"/>
                  <a:ea typeface="Courier New"/>
                  <a:cs typeface="Courier New"/>
                  <a:sym typeface="Courier New"/>
                </a:defRPr>
              </a:lvl1pPr>
            </a:lstStyle>
            <a:p>
              <a:pPr lvl="0">
                <a:defRPr b="0" sz="1800"/>
              </a:pPr>
              <a:r>
                <a:rPr b="1" sz="1600"/>
                <a:t>0</a:t>
              </a:r>
            </a:p>
          </p:txBody>
        </p:sp>
      </p:grpSp>
      <p:sp>
        <p:nvSpPr>
          <p:cNvPr id="30" name="Shape 30"/>
          <p:cNvSpPr/>
          <p:nvPr/>
        </p:nvSpPr>
        <p:spPr>
          <a:xfrm>
            <a:off x="4317999" y="1822450"/>
            <a:ext cx="241320" cy="3454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800">
                <a:latin typeface="Courier New"/>
                <a:ea typeface="Courier New"/>
                <a:cs typeface="Courier New"/>
                <a:sym typeface="Courier New"/>
              </a:defRPr>
            </a:lvl1pPr>
          </a:lstStyle>
          <a:p>
            <a:pPr lvl="0"/>
            <a:r>
              <a:t>c</a:t>
            </a:r>
          </a:p>
        </p:txBody>
      </p:sp>
      <p:sp>
        <p:nvSpPr>
          <p:cNvPr id="31" name="Shape 31"/>
          <p:cNvSpPr/>
          <p:nvPr/>
        </p:nvSpPr>
        <p:spPr>
          <a:xfrm>
            <a:off x="87311" y="2895600"/>
            <a:ext cx="1329624" cy="348425"/>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800" u="sng">
                <a:latin typeface="Times New Roman"/>
                <a:ea typeface="Times New Roman"/>
                <a:cs typeface="Times New Roman"/>
                <a:sym typeface="Times New Roman"/>
              </a:defRPr>
            </a:lvl1pPr>
          </a:lstStyle>
          <a:p>
            <a:pPr lvl="0">
              <a:defRPr u="none"/>
            </a:pPr>
            <a:r>
              <a:rPr u="sng"/>
              <a:t>The Modulus</a:t>
            </a:r>
          </a:p>
        </p:txBody>
      </p:sp>
      <p:sp>
        <p:nvSpPr>
          <p:cNvPr id="32" name="Shape 32"/>
          <p:cNvSpPr/>
          <p:nvPr/>
        </p:nvSpPr>
        <p:spPr>
          <a:xfrm>
            <a:off x="144462" y="3360737"/>
            <a:ext cx="8991601" cy="2831722"/>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Operation that computes the </a:t>
            </a:r>
            <a:r>
              <a:rPr u="sng">
                <a:latin typeface="Times New Roman"/>
                <a:ea typeface="Times New Roman"/>
                <a:cs typeface="Times New Roman"/>
                <a:sym typeface="Times New Roman"/>
              </a:rPr>
              <a:t>remainder</a:t>
            </a:r>
            <a:r>
              <a:rPr>
                <a:latin typeface="Times New Roman"/>
                <a:ea typeface="Times New Roman"/>
                <a:cs typeface="Times New Roman"/>
                <a:sym typeface="Times New Roman"/>
              </a:rPr>
              <a:t> of a </a:t>
            </a:r>
            <a:r>
              <a:rPr u="sng">
                <a:latin typeface="Times New Roman"/>
                <a:ea typeface="Times New Roman"/>
                <a:cs typeface="Times New Roman"/>
                <a:sym typeface="Times New Roman"/>
              </a:rPr>
              <a:t>division of integers</a:t>
            </a:r>
            <a:r>
              <a:rPr>
                <a:latin typeface="Times New Roman"/>
                <a:ea typeface="Times New Roman"/>
                <a:cs typeface="Times New Roman"/>
                <a:sym typeface="Times New Roman"/>
              </a:rPr>
              <a:t>.  Suppose that </a:t>
            </a:r>
            <a:r>
              <a:rPr>
                <a:latin typeface="Courier New"/>
                <a:ea typeface="Courier New"/>
                <a:cs typeface="Courier New"/>
                <a:sym typeface="Courier New"/>
              </a:rPr>
              <a:t>a</a:t>
            </a:r>
            <a:r>
              <a:rPr>
                <a:latin typeface="Times New Roman"/>
                <a:ea typeface="Times New Roman"/>
                <a:cs typeface="Times New Roman"/>
                <a:sym typeface="Times New Roman"/>
              </a:rPr>
              <a:t>, </a:t>
            </a:r>
            <a:r>
              <a:rPr>
                <a:latin typeface="Courier New"/>
                <a:ea typeface="Courier New"/>
                <a:cs typeface="Courier New"/>
                <a:sym typeface="Courier New"/>
              </a:rPr>
              <a:t>b</a:t>
            </a:r>
            <a:r>
              <a:rPr>
                <a:latin typeface="Times New Roman"/>
                <a:ea typeface="Times New Roman"/>
                <a:cs typeface="Times New Roman"/>
                <a:sym typeface="Times New Roman"/>
              </a:rPr>
              <a:t> and </a:t>
            </a:r>
            <a:r>
              <a:rPr>
                <a:latin typeface="Courier New"/>
                <a:ea typeface="Courier New"/>
                <a:cs typeface="Courier New"/>
                <a:sym typeface="Courier New"/>
              </a:rPr>
              <a:t>c</a:t>
            </a:r>
            <a:r>
              <a:rPr>
                <a:latin typeface="Times New Roman"/>
                <a:ea typeface="Times New Roman"/>
                <a:cs typeface="Times New Roman"/>
                <a:sym typeface="Times New Roman"/>
              </a:rPr>
              <a:t> are of type </a:t>
            </a:r>
            <a:r>
              <a:rPr>
                <a:latin typeface="Courier New"/>
                <a:ea typeface="Courier New"/>
                <a:cs typeface="Courier New"/>
                <a:sym typeface="Courier New"/>
              </a:rPr>
              <a:t>int</a:t>
            </a:r>
            <a:r>
              <a:rPr>
                <a:latin typeface="Times New Roman"/>
                <a:ea typeface="Times New Roman"/>
                <a:cs typeface="Times New Roman"/>
                <a:sym typeface="Times New Roman"/>
              </a:rPr>
              <a:t>.</a:t>
            </a:r>
            <a:endParaRPr>
              <a:latin typeface="Times New Roman"/>
              <a:ea typeface="Times New Roman"/>
              <a:cs typeface="Times New Roman"/>
              <a:sym typeface="Times New Roman"/>
            </a:endParaRPr>
          </a:p>
          <a:p>
            <a:pPr lvl="2" marL="1143000" indent="-228600">
              <a:spcBef>
                <a:spcPts val="400"/>
              </a:spcBef>
              <a:buSzPct val="100000"/>
              <a:buFont typeface="Times New Roman"/>
              <a:buChar char=" "/>
              <a:defRPr sz="1800"/>
            </a:pPr>
            <a:r>
              <a:rPr>
                <a:latin typeface="Times New Roman"/>
                <a:ea typeface="Times New Roman"/>
                <a:cs typeface="Times New Roman"/>
                <a:sym typeface="Times New Roman"/>
              </a:rPr>
              <a:t>E.g.:	</a:t>
            </a:r>
            <a:r>
              <a:rPr>
                <a:latin typeface="Courier New"/>
                <a:ea typeface="Courier New"/>
                <a:cs typeface="Courier New"/>
                <a:sym typeface="Courier New"/>
              </a:rPr>
              <a:t>a = 3;</a:t>
            </a:r>
            <a:endParaRPr>
              <a:latin typeface="Courier New"/>
              <a:ea typeface="Courier New"/>
              <a:cs typeface="Courier New"/>
              <a:sym typeface="Courier New"/>
            </a:endParaRPr>
          </a:p>
          <a:p>
            <a:pPr lvl="2" marL="1143000" indent="-228600">
              <a:spcBef>
                <a:spcPts val="400"/>
              </a:spcBef>
              <a:buSzPct val="100000"/>
              <a:buFont typeface="Courier New"/>
              <a:buChar char=" "/>
              <a:defRPr sz="1800"/>
            </a:pPr>
            <a:r>
              <a:rPr>
                <a:latin typeface="Courier New"/>
                <a:ea typeface="Courier New"/>
                <a:cs typeface="Courier New"/>
                <a:sym typeface="Courier New"/>
              </a:rPr>
              <a:t>   	b = 4;</a:t>
            </a:r>
            <a:endParaRPr>
              <a:latin typeface="Courier New"/>
              <a:ea typeface="Courier New"/>
              <a:cs typeface="Courier New"/>
              <a:sym typeface="Courier New"/>
            </a:endParaRPr>
          </a:p>
          <a:p>
            <a:pPr lvl="2" marL="1143000" indent="-228600">
              <a:spcBef>
                <a:spcPts val="400"/>
              </a:spcBef>
              <a:buSzPct val="100000"/>
              <a:buFont typeface="Courier New"/>
              <a:buChar char=" "/>
              <a:defRPr sz="1800"/>
            </a:pPr>
            <a:r>
              <a:rPr>
                <a:latin typeface="Courier New"/>
                <a:ea typeface="Courier New"/>
                <a:cs typeface="Courier New"/>
                <a:sym typeface="Courier New"/>
              </a:rPr>
              <a:t>  	c = a % b;</a:t>
            </a:r>
            <a:endParaRPr>
              <a:latin typeface="Courier New"/>
              <a:ea typeface="Courier New"/>
              <a:cs typeface="Courier New"/>
              <a:sym typeface="Courier New"/>
            </a:endParaRPr>
          </a:p>
          <a:p>
            <a:pPr lvl="2" marL="1143000" indent="-228600">
              <a:spcBef>
                <a:spcPts val="400"/>
              </a:spcBef>
              <a:buSzPct val="100000"/>
              <a:buFont typeface="Courier New"/>
              <a:buChar char=" "/>
              <a:defRPr sz="1800"/>
            </a:pPr>
            <a:r>
              <a:rPr>
                <a:latin typeface="Courier New"/>
                <a:ea typeface="Courier New"/>
                <a:cs typeface="Courier New"/>
                <a:sym typeface="Courier New"/>
              </a:rPr>
              <a:t> 	c = -a % -b;</a:t>
            </a:r>
            <a:endParaRPr>
              <a:latin typeface="Courier New"/>
              <a:ea typeface="Courier New"/>
              <a:cs typeface="Courier New"/>
              <a:sym typeface="Courier New"/>
            </a:endParaRPr>
          </a:p>
          <a:p>
            <a:pPr lvl="2" marL="1143000" indent="-228600">
              <a:spcBef>
                <a:spcPts val="400"/>
              </a:spcBef>
              <a:buSzPct val="100000"/>
              <a:buFont typeface="Courier New"/>
              <a:buChar char=" "/>
              <a:defRPr sz="1800"/>
            </a:pPr>
            <a:r>
              <a:rPr>
                <a:latin typeface="Courier New"/>
                <a:ea typeface="Courier New"/>
                <a:cs typeface="Courier New"/>
                <a:sym typeface="Courier New"/>
              </a:rPr>
              <a:t>     c = b % a;</a:t>
            </a:r>
            <a:endParaRPr>
              <a:latin typeface="Courier New"/>
              <a:ea typeface="Courier New"/>
              <a:cs typeface="Courier New"/>
              <a:sym typeface="Courier New"/>
            </a:endParaRPr>
          </a:p>
          <a:p>
            <a:pPr lvl="2" marL="1143000" indent="-228600">
              <a:spcBef>
                <a:spcPts val="400"/>
              </a:spcBef>
              <a:buSzPct val="100000"/>
              <a:buFont typeface="Courier New"/>
              <a:buChar char=" "/>
              <a:defRPr sz="1800"/>
            </a:pPr>
            <a:r>
              <a:rPr>
                <a:latin typeface="Courier New"/>
                <a:ea typeface="Courier New"/>
                <a:cs typeface="Courier New"/>
                <a:sym typeface="Courier New"/>
              </a:rPr>
              <a:t>  	c = b % b;</a:t>
            </a:r>
            <a:endParaRPr>
              <a:latin typeface="Courier New"/>
              <a:ea typeface="Courier New"/>
              <a:cs typeface="Courier New"/>
              <a:sym typeface="Courier New"/>
            </a:endParaRPr>
          </a:p>
          <a:p>
            <a:pPr lvl="1" marL="742950" indent="-285750">
              <a:spcBef>
                <a:spcPts val="400"/>
              </a:spcBef>
              <a:buClr>
                <a:srgbClr val="000000"/>
              </a:buClr>
              <a:buSzPct val="100000"/>
              <a:buFont typeface="Times New Roman"/>
              <a:buChar char="–"/>
              <a:defRPr sz="1800"/>
            </a:pPr>
            <a:r>
              <a:rPr>
                <a:latin typeface="Times New Roman"/>
                <a:ea typeface="Times New Roman"/>
                <a:cs typeface="Times New Roman"/>
                <a:sym typeface="Times New Roman"/>
              </a:rPr>
              <a:t>The modulus operates on integers only.</a:t>
            </a:r>
          </a:p>
        </p:txBody>
      </p:sp>
      <p:grpSp>
        <p:nvGrpSpPr>
          <p:cNvPr id="35" name="Group 35"/>
          <p:cNvGrpSpPr/>
          <p:nvPr/>
        </p:nvGrpSpPr>
        <p:grpSpPr>
          <a:xfrm>
            <a:off x="4724400" y="2209799"/>
            <a:ext cx="1384300" cy="279402"/>
            <a:chOff x="0" y="0"/>
            <a:chExt cx="1384300" cy="279400"/>
          </a:xfrm>
        </p:grpSpPr>
        <p:sp>
          <p:nvSpPr>
            <p:cNvPr id="33" name="Shape 33"/>
            <p:cNvSpPr/>
            <p:nvPr/>
          </p:nvSpPr>
          <p:spPr>
            <a:xfrm>
              <a:off x="0" y="0"/>
              <a:ext cx="1384300" cy="279401"/>
            </a:xfrm>
            <a:prstGeom prst="rect">
              <a:avLst/>
            </a:prstGeom>
            <a:solidFill>
              <a:srgbClr val="3333CC">
                <a:alpha val="50195"/>
              </a:srgbClr>
            </a:solidFill>
            <a:ln w="9525" cap="flat">
              <a:solidFill>
                <a:srgbClr val="000000"/>
              </a:solidFill>
              <a:prstDash val="solid"/>
              <a:round/>
            </a:ln>
            <a:effectLst/>
          </p:spPr>
          <p:txBody>
            <a:bodyPr wrap="square" lIns="0" tIns="0" rIns="0" bIns="0" numCol="1" anchor="ctr">
              <a:noAutofit/>
            </a:bodyPr>
            <a:lstStyle/>
            <a:p>
              <a:pPr lvl="0" algn="ctr">
                <a:defRPr b="1" sz="1600">
                  <a:latin typeface="Times New Roman"/>
                  <a:ea typeface="Times New Roman"/>
                  <a:cs typeface="Times New Roman"/>
                  <a:sym typeface="Times New Roman"/>
                </a:defRPr>
              </a:pPr>
            </a:p>
          </p:txBody>
        </p:sp>
        <p:sp>
          <p:nvSpPr>
            <p:cNvPr id="34" name="Shape 34"/>
            <p:cNvSpPr/>
            <p:nvPr/>
          </p:nvSpPr>
          <p:spPr>
            <a:xfrm>
              <a:off x="624829" y="25400"/>
              <a:ext cx="134641" cy="2286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0" tIns="0" rIns="0" bIns="0" numCol="1" anchor="ctr">
              <a:spAutoFit/>
            </a:bodyPr>
            <a:lstStyle>
              <a:lvl1pPr algn="ctr">
                <a:defRPr b="1" sz="1600">
                  <a:latin typeface="Courier New"/>
                  <a:ea typeface="Courier New"/>
                  <a:cs typeface="Courier New"/>
                  <a:sym typeface="Courier New"/>
                </a:defRPr>
              </a:lvl1pPr>
            </a:lstStyle>
            <a:p>
              <a:pPr lvl="0">
                <a:defRPr b="0" sz="1800"/>
              </a:pPr>
              <a:r>
                <a:rPr b="1" sz="1600"/>
                <a:t>1</a:t>
              </a:r>
            </a:p>
          </p:txBody>
        </p:sp>
      </p:grpSp>
      <p:sp>
        <p:nvSpPr>
          <p:cNvPr id="36" name="Shape 36"/>
          <p:cNvSpPr/>
          <p:nvPr/>
        </p:nvSpPr>
        <p:spPr>
          <a:xfrm>
            <a:off x="3741737" y="5418137"/>
            <a:ext cx="533403" cy="152403"/>
          </a:xfrm>
          <a:prstGeom prst="rightArrow">
            <a:avLst>
              <a:gd name="adj1" fmla="val 50000"/>
              <a:gd name="adj2" fmla="val 875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37" name="Shape 37"/>
          <p:cNvSpPr/>
          <p:nvPr/>
        </p:nvSpPr>
        <p:spPr>
          <a:xfrm>
            <a:off x="4313237" y="5291137"/>
            <a:ext cx="241319" cy="3454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800">
                <a:latin typeface="Courier New"/>
                <a:ea typeface="Courier New"/>
                <a:cs typeface="Courier New"/>
                <a:sym typeface="Courier New"/>
              </a:defRPr>
            </a:lvl1pPr>
          </a:lstStyle>
          <a:p>
            <a:pPr lvl="0"/>
            <a:r>
              <a:t>c</a:t>
            </a:r>
          </a:p>
        </p:txBody>
      </p:sp>
      <p:sp>
        <p:nvSpPr>
          <p:cNvPr id="38" name="Shape 38"/>
          <p:cNvSpPr/>
          <p:nvPr/>
        </p:nvSpPr>
        <p:spPr>
          <a:xfrm>
            <a:off x="3741737" y="5049837"/>
            <a:ext cx="533403" cy="152403"/>
          </a:xfrm>
          <a:prstGeom prst="rightArrow">
            <a:avLst>
              <a:gd name="adj1" fmla="val 50000"/>
              <a:gd name="adj2" fmla="val 875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grpSp>
        <p:nvGrpSpPr>
          <p:cNvPr id="41" name="Group 41"/>
          <p:cNvGrpSpPr/>
          <p:nvPr/>
        </p:nvGrpSpPr>
        <p:grpSpPr>
          <a:xfrm>
            <a:off x="4706937" y="4984748"/>
            <a:ext cx="1384301" cy="279402"/>
            <a:chOff x="0" y="0"/>
            <a:chExt cx="1384300" cy="279400"/>
          </a:xfrm>
        </p:grpSpPr>
        <p:sp>
          <p:nvSpPr>
            <p:cNvPr id="39" name="Shape 39"/>
            <p:cNvSpPr/>
            <p:nvPr/>
          </p:nvSpPr>
          <p:spPr>
            <a:xfrm>
              <a:off x="0" y="0"/>
              <a:ext cx="1384301" cy="279401"/>
            </a:xfrm>
            <a:prstGeom prst="rect">
              <a:avLst/>
            </a:prstGeom>
            <a:solidFill>
              <a:srgbClr val="3333CC">
                <a:alpha val="50195"/>
              </a:srgbClr>
            </a:solidFill>
            <a:ln w="9525" cap="flat">
              <a:solidFill>
                <a:srgbClr val="000000"/>
              </a:solidFill>
              <a:prstDash val="solid"/>
              <a:round/>
            </a:ln>
            <a:effectLst/>
          </p:spPr>
          <p:txBody>
            <a:bodyPr wrap="square" lIns="0" tIns="0" rIns="0" bIns="0" numCol="1" anchor="ctr">
              <a:noAutofit/>
            </a:bodyPr>
            <a:lstStyle/>
            <a:p>
              <a:pPr lvl="0" algn="ctr">
                <a:defRPr b="1" sz="1600">
                  <a:latin typeface="Times New Roman"/>
                  <a:ea typeface="Times New Roman"/>
                  <a:cs typeface="Times New Roman"/>
                  <a:sym typeface="Times New Roman"/>
                </a:defRPr>
              </a:pPr>
            </a:p>
          </p:txBody>
        </p:sp>
        <p:sp>
          <p:nvSpPr>
            <p:cNvPr id="40" name="Shape 40"/>
            <p:cNvSpPr/>
            <p:nvPr/>
          </p:nvSpPr>
          <p:spPr>
            <a:xfrm>
              <a:off x="563860" y="25400"/>
              <a:ext cx="256581" cy="2286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0" tIns="0" rIns="0" bIns="0" numCol="1" anchor="ctr">
              <a:spAutoFit/>
            </a:bodyPr>
            <a:lstStyle>
              <a:lvl1pPr algn="ctr">
                <a:defRPr b="1" sz="1600">
                  <a:latin typeface="Courier New"/>
                  <a:ea typeface="Courier New"/>
                  <a:cs typeface="Courier New"/>
                  <a:sym typeface="Courier New"/>
                </a:defRPr>
              </a:lvl1pPr>
            </a:lstStyle>
            <a:p>
              <a:pPr lvl="0">
                <a:defRPr b="0" sz="1800"/>
              </a:pPr>
              <a:r>
                <a:rPr b="1" sz="1600"/>
                <a:t>-3</a:t>
              </a:r>
            </a:p>
          </p:txBody>
        </p:sp>
      </p:grpSp>
      <p:sp>
        <p:nvSpPr>
          <p:cNvPr id="42" name="Shape 42"/>
          <p:cNvSpPr/>
          <p:nvPr/>
        </p:nvSpPr>
        <p:spPr>
          <a:xfrm>
            <a:off x="4313237" y="4929187"/>
            <a:ext cx="241319" cy="3454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800">
                <a:latin typeface="Courier New"/>
                <a:ea typeface="Courier New"/>
                <a:cs typeface="Courier New"/>
                <a:sym typeface="Courier New"/>
              </a:defRPr>
            </a:lvl1pPr>
          </a:lstStyle>
          <a:p>
            <a:pPr lvl="0"/>
            <a:r>
              <a:t>c</a:t>
            </a:r>
          </a:p>
        </p:txBody>
      </p:sp>
      <p:grpSp>
        <p:nvGrpSpPr>
          <p:cNvPr id="45" name="Group 45"/>
          <p:cNvGrpSpPr/>
          <p:nvPr/>
        </p:nvGrpSpPr>
        <p:grpSpPr>
          <a:xfrm>
            <a:off x="4706937" y="5335587"/>
            <a:ext cx="1384301" cy="279402"/>
            <a:chOff x="0" y="0"/>
            <a:chExt cx="1384300" cy="279400"/>
          </a:xfrm>
        </p:grpSpPr>
        <p:sp>
          <p:nvSpPr>
            <p:cNvPr id="43" name="Shape 43"/>
            <p:cNvSpPr/>
            <p:nvPr/>
          </p:nvSpPr>
          <p:spPr>
            <a:xfrm>
              <a:off x="0" y="0"/>
              <a:ext cx="1384301" cy="279401"/>
            </a:xfrm>
            <a:prstGeom prst="rect">
              <a:avLst/>
            </a:prstGeom>
            <a:solidFill>
              <a:srgbClr val="3333CC">
                <a:alpha val="50195"/>
              </a:srgbClr>
            </a:solidFill>
            <a:ln w="9525" cap="flat">
              <a:solidFill>
                <a:srgbClr val="000000"/>
              </a:solidFill>
              <a:prstDash val="solid"/>
              <a:round/>
            </a:ln>
            <a:effectLst/>
          </p:spPr>
          <p:txBody>
            <a:bodyPr wrap="square" lIns="0" tIns="0" rIns="0" bIns="0" numCol="1" anchor="ctr">
              <a:noAutofit/>
            </a:bodyPr>
            <a:lstStyle/>
            <a:p>
              <a:pPr lvl="0" algn="ctr">
                <a:defRPr b="1" sz="1600">
                  <a:latin typeface="Times New Roman"/>
                  <a:ea typeface="Times New Roman"/>
                  <a:cs typeface="Times New Roman"/>
                  <a:sym typeface="Times New Roman"/>
                </a:defRPr>
              </a:pPr>
            </a:p>
          </p:txBody>
        </p:sp>
        <p:sp>
          <p:nvSpPr>
            <p:cNvPr id="44" name="Shape 44"/>
            <p:cNvSpPr/>
            <p:nvPr/>
          </p:nvSpPr>
          <p:spPr>
            <a:xfrm>
              <a:off x="624830" y="25400"/>
              <a:ext cx="134641" cy="2286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0" tIns="0" rIns="0" bIns="0" numCol="1" anchor="ctr">
              <a:spAutoFit/>
            </a:bodyPr>
            <a:lstStyle>
              <a:lvl1pPr algn="ctr">
                <a:defRPr b="1" sz="1600">
                  <a:latin typeface="Courier New"/>
                  <a:ea typeface="Courier New"/>
                  <a:cs typeface="Courier New"/>
                  <a:sym typeface="Courier New"/>
                </a:defRPr>
              </a:lvl1pPr>
            </a:lstStyle>
            <a:p>
              <a:pPr lvl="0">
                <a:defRPr b="0" sz="1800"/>
              </a:pPr>
              <a:r>
                <a:rPr b="1" sz="1600"/>
                <a:t>1</a:t>
              </a:r>
            </a:p>
          </p:txBody>
        </p:sp>
      </p:grpSp>
      <p:sp>
        <p:nvSpPr>
          <p:cNvPr id="46" name="Shape 46"/>
          <p:cNvSpPr/>
          <p:nvPr/>
        </p:nvSpPr>
        <p:spPr>
          <a:xfrm>
            <a:off x="3741737" y="5740400"/>
            <a:ext cx="533403" cy="152400"/>
          </a:xfrm>
          <a:prstGeom prst="rightArrow">
            <a:avLst>
              <a:gd name="adj1" fmla="val 50000"/>
              <a:gd name="adj2" fmla="val 875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47" name="Shape 47"/>
          <p:cNvSpPr/>
          <p:nvPr/>
        </p:nvSpPr>
        <p:spPr>
          <a:xfrm>
            <a:off x="4313237" y="5613400"/>
            <a:ext cx="241319" cy="3454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800">
                <a:latin typeface="Courier New"/>
                <a:ea typeface="Courier New"/>
                <a:cs typeface="Courier New"/>
                <a:sym typeface="Courier New"/>
              </a:defRPr>
            </a:lvl1pPr>
          </a:lstStyle>
          <a:p>
            <a:pPr lvl="0"/>
            <a:r>
              <a:t>c</a:t>
            </a:r>
          </a:p>
        </p:txBody>
      </p:sp>
      <p:grpSp>
        <p:nvGrpSpPr>
          <p:cNvPr id="50" name="Group 50"/>
          <p:cNvGrpSpPr/>
          <p:nvPr/>
        </p:nvGrpSpPr>
        <p:grpSpPr>
          <a:xfrm>
            <a:off x="4719637" y="5708648"/>
            <a:ext cx="1384301" cy="279402"/>
            <a:chOff x="0" y="0"/>
            <a:chExt cx="1384300" cy="279400"/>
          </a:xfrm>
        </p:grpSpPr>
        <p:sp>
          <p:nvSpPr>
            <p:cNvPr id="48" name="Shape 48"/>
            <p:cNvSpPr/>
            <p:nvPr/>
          </p:nvSpPr>
          <p:spPr>
            <a:xfrm>
              <a:off x="0" y="0"/>
              <a:ext cx="1384301" cy="279401"/>
            </a:xfrm>
            <a:prstGeom prst="rect">
              <a:avLst/>
            </a:prstGeom>
            <a:solidFill>
              <a:srgbClr val="3333CC">
                <a:alpha val="50195"/>
              </a:srgbClr>
            </a:solidFill>
            <a:ln w="9525" cap="flat">
              <a:solidFill>
                <a:srgbClr val="000000"/>
              </a:solidFill>
              <a:prstDash val="solid"/>
              <a:round/>
            </a:ln>
            <a:effectLst/>
          </p:spPr>
          <p:txBody>
            <a:bodyPr wrap="square" lIns="0" tIns="0" rIns="0" bIns="0" numCol="1" anchor="ctr">
              <a:noAutofit/>
            </a:bodyPr>
            <a:lstStyle/>
            <a:p>
              <a:pPr lvl="0" algn="ctr">
                <a:defRPr b="1" sz="1600">
                  <a:latin typeface="Times New Roman"/>
                  <a:ea typeface="Times New Roman"/>
                  <a:cs typeface="Times New Roman"/>
                  <a:sym typeface="Times New Roman"/>
                </a:defRPr>
              </a:pPr>
            </a:p>
          </p:txBody>
        </p:sp>
        <p:sp>
          <p:nvSpPr>
            <p:cNvPr id="49" name="Shape 49"/>
            <p:cNvSpPr/>
            <p:nvPr/>
          </p:nvSpPr>
          <p:spPr>
            <a:xfrm>
              <a:off x="624830" y="25400"/>
              <a:ext cx="134641" cy="2286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0" tIns="0" rIns="0" bIns="0" numCol="1" anchor="ctr">
              <a:spAutoFit/>
            </a:bodyPr>
            <a:lstStyle>
              <a:lvl1pPr algn="ctr">
                <a:defRPr b="1" sz="1600">
                  <a:latin typeface="Courier New"/>
                  <a:ea typeface="Courier New"/>
                  <a:cs typeface="Courier New"/>
                  <a:sym typeface="Courier New"/>
                </a:defRPr>
              </a:lvl1pPr>
            </a:lstStyle>
            <a:p>
              <a:pPr lvl="0">
                <a:defRPr b="0" sz="1800"/>
              </a:pPr>
              <a:r>
                <a:rPr b="1" sz="1600"/>
                <a:t>0</a:t>
              </a:r>
            </a:p>
          </p:txBody>
        </p:sp>
      </p:grpSp>
      <p:sp>
        <p:nvSpPr>
          <p:cNvPr id="51" name="Shape 51"/>
          <p:cNvSpPr/>
          <p:nvPr/>
        </p:nvSpPr>
        <p:spPr>
          <a:xfrm>
            <a:off x="3741737" y="4745037"/>
            <a:ext cx="533403" cy="152403"/>
          </a:xfrm>
          <a:prstGeom prst="rightArrow">
            <a:avLst>
              <a:gd name="adj1" fmla="val 50000"/>
              <a:gd name="adj2" fmla="val 875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grpSp>
        <p:nvGrpSpPr>
          <p:cNvPr id="54" name="Group 54"/>
          <p:cNvGrpSpPr/>
          <p:nvPr/>
        </p:nvGrpSpPr>
        <p:grpSpPr>
          <a:xfrm>
            <a:off x="4706937" y="4656137"/>
            <a:ext cx="1384301" cy="279402"/>
            <a:chOff x="0" y="0"/>
            <a:chExt cx="1384300" cy="279400"/>
          </a:xfrm>
        </p:grpSpPr>
        <p:sp>
          <p:nvSpPr>
            <p:cNvPr id="52" name="Shape 52"/>
            <p:cNvSpPr/>
            <p:nvPr/>
          </p:nvSpPr>
          <p:spPr>
            <a:xfrm>
              <a:off x="0" y="0"/>
              <a:ext cx="1384301" cy="279401"/>
            </a:xfrm>
            <a:prstGeom prst="rect">
              <a:avLst/>
            </a:prstGeom>
            <a:solidFill>
              <a:srgbClr val="3333CC">
                <a:alpha val="50195"/>
              </a:srgbClr>
            </a:solidFill>
            <a:ln w="9525" cap="flat">
              <a:solidFill>
                <a:srgbClr val="000000"/>
              </a:solidFill>
              <a:prstDash val="solid"/>
              <a:round/>
            </a:ln>
            <a:effectLst/>
          </p:spPr>
          <p:txBody>
            <a:bodyPr wrap="square" lIns="0" tIns="0" rIns="0" bIns="0" numCol="1" anchor="ctr">
              <a:noAutofit/>
            </a:bodyPr>
            <a:lstStyle/>
            <a:p>
              <a:pPr lvl="0" algn="ctr">
                <a:defRPr b="1" sz="1600">
                  <a:latin typeface="Times New Roman"/>
                  <a:ea typeface="Times New Roman"/>
                  <a:cs typeface="Times New Roman"/>
                  <a:sym typeface="Times New Roman"/>
                </a:defRPr>
              </a:pPr>
            </a:p>
          </p:txBody>
        </p:sp>
        <p:sp>
          <p:nvSpPr>
            <p:cNvPr id="53" name="Shape 53"/>
            <p:cNvSpPr/>
            <p:nvPr/>
          </p:nvSpPr>
          <p:spPr>
            <a:xfrm>
              <a:off x="624830" y="25400"/>
              <a:ext cx="134641" cy="2286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0" tIns="0" rIns="0" bIns="0" numCol="1" anchor="ctr">
              <a:spAutoFit/>
            </a:bodyPr>
            <a:lstStyle>
              <a:lvl1pPr algn="ctr">
                <a:defRPr b="1" sz="1600">
                  <a:latin typeface="Courier New"/>
                  <a:ea typeface="Courier New"/>
                  <a:cs typeface="Courier New"/>
                  <a:sym typeface="Courier New"/>
                </a:defRPr>
              </a:lvl1pPr>
            </a:lstStyle>
            <a:p>
              <a:pPr lvl="0">
                <a:defRPr b="0" sz="1800"/>
              </a:pPr>
              <a:r>
                <a:rPr b="1" sz="1600"/>
                <a:t>3</a:t>
              </a:r>
            </a:p>
          </p:txBody>
        </p:sp>
      </p:grpSp>
      <p:sp>
        <p:nvSpPr>
          <p:cNvPr id="55" name="Shape 55"/>
          <p:cNvSpPr/>
          <p:nvPr/>
        </p:nvSpPr>
        <p:spPr>
          <a:xfrm>
            <a:off x="4313237" y="4624387"/>
            <a:ext cx="241319" cy="3454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800">
                <a:latin typeface="Courier New"/>
                <a:ea typeface="Courier New"/>
                <a:cs typeface="Courier New"/>
                <a:sym typeface="Courier New"/>
              </a:defRPr>
            </a:lvl1pPr>
          </a:lstStyle>
          <a:p>
            <a:pPr lvl="0"/>
            <a:r>
              <a:t>c</a:t>
            </a:r>
          </a:p>
        </p:txBody>
      </p:sp>
      <p:sp>
        <p:nvSpPr>
          <p:cNvPr id="56" name="Shape 56"/>
          <p:cNvSpPr/>
          <p:nvPr/>
        </p:nvSpPr>
        <p:spPr>
          <a:xfrm>
            <a:off x="6146799" y="4972050"/>
            <a:ext cx="2894070" cy="287083"/>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400">
                <a:solidFill>
                  <a:srgbClr val="FF6600"/>
                </a:solidFill>
                <a:latin typeface="Times New Roman"/>
                <a:ea typeface="Times New Roman"/>
                <a:cs typeface="Times New Roman"/>
                <a:sym typeface="Times New Roman"/>
              </a:defRPr>
            </a:lvl1pPr>
          </a:lstStyle>
          <a:p>
            <a:pPr lvl="0">
              <a:defRPr sz="1800">
                <a:solidFill>
                  <a:srgbClr val="000000"/>
                </a:solidFill>
              </a:defRPr>
            </a:pPr>
            <a:r>
              <a:rPr sz="1400">
                <a:solidFill>
                  <a:srgbClr val="FF6600"/>
                </a:solidFill>
              </a:rPr>
              <a:t>Sign of remainder is sign of numerator.</a:t>
            </a:r>
          </a:p>
        </p:txBody>
      </p:sp>
      <p:sp>
        <p:nvSpPr>
          <p:cNvPr id="57" name="Shape 57"/>
          <p:cNvSpPr/>
          <p:nvPr/>
        </p:nvSpPr>
        <p:spPr>
          <a:xfrm>
            <a:off x="3124200" y="6400800"/>
            <a:ext cx="2895600" cy="28708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Tree>
  </p:cSld>
  <p:clrMapOvr>
    <a:masterClrMapping/>
  </p:clrMapOvr>
  <p:transitio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nodeType="clickEffect" presetClass="entr" presetSubtype="0" presetID="1" grpId="1" fill="hold">
                                  <p:stCondLst>
                                    <p:cond delay="0"/>
                                  </p:stCondLst>
                                  <p:iterate type="el" backwards="0">
                                    <p:tmAbs val="0"/>
                                  </p:iterate>
                                  <p:childTnLst>
                                    <p:set>
                                      <p:cBhvr>
                                        <p:cTn id="6" fill="hold"/>
                                        <p:tgtEl>
                                          <p:spTgt spid="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nodeType="clickEffect" presetClass="entr" presetSubtype="0" presetID="1" grpId="2" fill="hold">
                                  <p:stCondLst>
                                    <p:cond delay="0"/>
                                  </p:stCondLst>
                                  <p:iterate type="el" backwards="0">
                                    <p:tmAbs val="0"/>
                                  </p:iterate>
                                  <p:childTnLst>
                                    <p:set>
                                      <p:cBhvr>
                                        <p:cTn id="10" fill="hold"/>
                                        <p:tgtEl>
                                          <p:spTgt spid="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nodeType="clickEffect" presetClass="entr" presetSubtype="0" presetID="1" grpId="3" fill="hold">
                                  <p:stCondLst>
                                    <p:cond delay="0"/>
                                  </p:stCondLst>
                                  <p:iterate type="el" backwards="0">
                                    <p:tmAbs val="0"/>
                                  </p:iterate>
                                  <p:childTnLst>
                                    <p:set>
                                      <p:cBhvr>
                                        <p:cTn id="14" fill="hold"/>
                                        <p:tgtEl>
                                          <p:spTgt spid="5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nodeType="clickEffect" presetClass="entr" presetSubtype="0" presetID="1" grpId="4" fill="hold">
                                  <p:stCondLst>
                                    <p:cond delay="0"/>
                                  </p:stCondLst>
                                  <p:iterate type="el" backwards="0">
                                    <p:tmAbs val="0"/>
                                  </p:iterate>
                                  <p:childTnLst>
                                    <p:set>
                                      <p:cBhvr>
                                        <p:cTn id="18" fill="hold"/>
                                        <p:tgtEl>
                                          <p:spTgt spid="4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nodeType="clickEffect" presetClass="entr" presetSubtype="0" presetID="1" grpId="5" fill="hold">
                                  <p:stCondLst>
                                    <p:cond delay="0"/>
                                  </p:stCondLst>
                                  <p:iterate type="el" backwards="0">
                                    <p:tmAbs val="0"/>
                                  </p:iterate>
                                  <p:childTnLst>
                                    <p:set>
                                      <p:cBhvr>
                                        <p:cTn id="22" fill="hold"/>
                                        <p:tgtEl>
                                          <p:spTgt spid="4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nodeType="clickEffect" presetClass="entr" presetSubtype="0" presetID="1" grpId="6" fill="hold">
                                  <p:stCondLst>
                                    <p:cond delay="0"/>
                                  </p:stCondLst>
                                  <p:iterate type="el" backwards="0">
                                    <p:tmAbs val="0"/>
                                  </p:iterate>
                                  <p:childTnLst>
                                    <p:set>
                                      <p:cBhvr>
                                        <p:cTn id="26" fill="hold"/>
                                        <p:tgtEl>
                                          <p:spTgt spid="5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5" grpId="5"/>
      <p:bldP build="whole" bldLvl="1" animBg="1" rev="0" advAuto="0" spid="54" grpId="3"/>
      <p:bldP build="whole" bldLvl="1" animBg="1" rev="0" advAuto="0" spid="50" grpId="6"/>
      <p:bldP build="whole" bldLvl="1" animBg="1" rev="0" advAuto="0" spid="29" grpId="1"/>
      <p:bldP build="whole" bldLvl="1" animBg="1" rev="0" advAuto="0" spid="35" grpId="2"/>
      <p:bldP build="whole" bldLvl="1" animBg="1" rev="0" advAuto="0" spid="41" grpId="4"/>
    </p:bldLst>
  </p:timing>
</p:sld>
</file>

<file path=ppt/slides/slide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61" name="Shape 61"/>
          <p:cNvSpPr/>
          <p:nvPr/>
        </p:nvSpPr>
        <p:spPr>
          <a:xfrm>
            <a:off x="758825" y="228600"/>
            <a:ext cx="5184775" cy="348425"/>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b="1" sz="1800">
                <a:latin typeface="Times New Roman"/>
                <a:ea typeface="Times New Roman"/>
                <a:cs typeface="Times New Roman"/>
                <a:sym typeface="Times New Roman"/>
              </a:defRPr>
            </a:lvl1pPr>
          </a:lstStyle>
          <a:p>
            <a:pPr lvl="0">
              <a:defRPr b="0"/>
            </a:pPr>
            <a:r>
              <a:rPr b="1"/>
              <a:t>Mixed Type Arithmetic Expressions</a:t>
            </a:r>
          </a:p>
        </p:txBody>
      </p:sp>
      <p:sp>
        <p:nvSpPr>
          <p:cNvPr id="62" name="Shape 62"/>
          <p:cNvSpPr/>
          <p:nvPr/>
        </p:nvSpPr>
        <p:spPr>
          <a:xfrm>
            <a:off x="349250" y="1015999"/>
            <a:ext cx="8562975" cy="4920426"/>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An expression that contains variables of many types will be converted in memory by the C compiler according to the </a:t>
            </a:r>
            <a:r>
              <a:rPr u="sng">
                <a:latin typeface="Times New Roman"/>
                <a:ea typeface="Times New Roman"/>
                <a:cs typeface="Times New Roman"/>
                <a:sym typeface="Times New Roman"/>
              </a:rPr>
              <a:t>implicit rule of promotion</a:t>
            </a:r>
            <a:r>
              <a:rPr>
                <a:latin typeface="Times New Roman"/>
                <a:ea typeface="Times New Roman"/>
                <a:cs typeface="Times New Roman"/>
                <a:sym typeface="Times New Roman"/>
              </a:rPr>
              <a:t>.</a:t>
            </a:r>
            <a:endParaRPr>
              <a:latin typeface="Times New Roman"/>
              <a:ea typeface="Times New Roman"/>
              <a:cs typeface="Times New Roman"/>
              <a:sym typeface="Times New Roman"/>
            </a:endParaRPr>
          </a:p>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The promotion hierarchy of our 4 basic data types is as follows:</a:t>
            </a:r>
            <a:endParaRPr>
              <a:latin typeface="Times New Roman"/>
              <a:ea typeface="Times New Roman"/>
              <a:cs typeface="Times New Roman"/>
              <a:sym typeface="Times New Roman"/>
            </a:endParaRPr>
          </a:p>
          <a:p>
            <a:pPr lvl="2" marL="1143000" indent="-228600">
              <a:spcBef>
                <a:spcPts val="400"/>
              </a:spcBef>
              <a:buSzPct val="100000"/>
              <a:buFont typeface="Courier New"/>
              <a:buChar char=" "/>
              <a:defRPr sz="1800"/>
            </a:pPr>
            <a:r>
              <a:rPr>
                <a:latin typeface="Courier New"/>
                <a:ea typeface="Courier New"/>
                <a:cs typeface="Courier New"/>
                <a:sym typeface="Courier New"/>
              </a:rPr>
              <a:t>double</a:t>
            </a:r>
            <a:endParaRPr>
              <a:latin typeface="Courier New"/>
              <a:ea typeface="Courier New"/>
              <a:cs typeface="Courier New"/>
              <a:sym typeface="Courier New"/>
            </a:endParaRPr>
          </a:p>
          <a:p>
            <a:pPr lvl="2" marL="1143000" indent="-228600">
              <a:spcBef>
                <a:spcPts val="400"/>
              </a:spcBef>
              <a:buSzPct val="100000"/>
              <a:buFont typeface="Courier New"/>
              <a:buChar char=" "/>
              <a:defRPr sz="1800"/>
            </a:pPr>
            <a:r>
              <a:rPr>
                <a:latin typeface="Courier New"/>
                <a:ea typeface="Courier New"/>
                <a:cs typeface="Courier New"/>
                <a:sym typeface="Courier New"/>
              </a:rPr>
              <a:t>float</a:t>
            </a:r>
            <a:endParaRPr>
              <a:latin typeface="Courier New"/>
              <a:ea typeface="Courier New"/>
              <a:cs typeface="Courier New"/>
              <a:sym typeface="Courier New"/>
            </a:endParaRPr>
          </a:p>
          <a:p>
            <a:pPr lvl="2" marL="1143000" indent="-228600">
              <a:spcBef>
                <a:spcPts val="400"/>
              </a:spcBef>
              <a:buSzPct val="100000"/>
              <a:buFont typeface="Courier New"/>
              <a:buChar char=" "/>
              <a:defRPr sz="1800"/>
            </a:pPr>
            <a:r>
              <a:rPr>
                <a:latin typeface="Courier New"/>
                <a:ea typeface="Courier New"/>
                <a:cs typeface="Courier New"/>
                <a:sym typeface="Courier New"/>
              </a:rPr>
              <a:t>int</a:t>
            </a:r>
            <a:endParaRPr>
              <a:latin typeface="Courier New"/>
              <a:ea typeface="Courier New"/>
              <a:cs typeface="Courier New"/>
              <a:sym typeface="Courier New"/>
            </a:endParaRPr>
          </a:p>
          <a:p>
            <a:pPr lvl="2" marL="1143000" indent="-228600">
              <a:spcBef>
                <a:spcPts val="400"/>
              </a:spcBef>
              <a:buSzPct val="100000"/>
              <a:buFont typeface="Courier New"/>
              <a:buChar char=" "/>
              <a:defRPr sz="1800"/>
            </a:pPr>
            <a:r>
              <a:rPr>
                <a:latin typeface="Courier New"/>
                <a:ea typeface="Courier New"/>
                <a:cs typeface="Courier New"/>
                <a:sym typeface="Courier New"/>
              </a:rPr>
              <a:t>char</a:t>
            </a:r>
            <a:endParaRPr>
              <a:latin typeface="Courier New"/>
              <a:ea typeface="Courier New"/>
              <a:cs typeface="Courier New"/>
              <a:sym typeface="Courier New"/>
            </a:endParaRPr>
          </a:p>
          <a:p>
            <a:pPr lvl="1" marL="742950" indent="-285750">
              <a:spcBef>
                <a:spcPts val="400"/>
              </a:spcBef>
              <a:buClr>
                <a:srgbClr val="000000"/>
              </a:buClr>
              <a:buSzPct val="100000"/>
              <a:buFont typeface="Times New Roman"/>
              <a:buChar char="–"/>
              <a:defRPr sz="1800"/>
            </a:pPr>
            <a:r>
              <a:rPr>
                <a:latin typeface="Times New Roman"/>
                <a:ea typeface="Times New Roman"/>
                <a:cs typeface="Times New Roman"/>
                <a:sym typeface="Times New Roman"/>
              </a:rPr>
              <a:t>The hierarchy is organized according to the amount of information that can be stored in the data type. </a:t>
            </a:r>
            <a:endParaRPr>
              <a:latin typeface="Times New Roman"/>
              <a:ea typeface="Times New Roman"/>
              <a:cs typeface="Times New Roman"/>
              <a:sym typeface="Times New Roman"/>
            </a:endParaRPr>
          </a:p>
          <a:p>
            <a:pPr lvl="2" marL="1143000" indent="-228600">
              <a:spcBef>
                <a:spcPts val="400"/>
              </a:spcBef>
              <a:buSzPct val="75000"/>
              <a:buFont typeface="Wingdings"/>
              <a:buChar char="➢"/>
              <a:defRPr sz="1800"/>
            </a:pPr>
            <a:r>
              <a:rPr>
                <a:latin typeface="Times New Roman"/>
                <a:ea typeface="Times New Roman"/>
                <a:cs typeface="Times New Roman"/>
                <a:sym typeface="Times New Roman"/>
              </a:rPr>
              <a:t>A double variable can contain the same amount of information as all of the “lower” data types.</a:t>
            </a:r>
            <a:endParaRPr>
              <a:latin typeface="Times New Roman"/>
              <a:ea typeface="Times New Roman"/>
              <a:cs typeface="Times New Roman"/>
              <a:sym typeface="Times New Roman"/>
            </a:endParaRPr>
          </a:p>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The </a:t>
            </a:r>
            <a:r>
              <a:rPr u="sng">
                <a:latin typeface="Times New Roman"/>
                <a:ea typeface="Times New Roman"/>
                <a:cs typeface="Times New Roman"/>
                <a:sym typeface="Times New Roman"/>
              </a:rPr>
              <a:t>implicit rule of promotion</a:t>
            </a:r>
            <a:r>
              <a:rPr>
                <a:latin typeface="Times New Roman"/>
                <a:ea typeface="Times New Roman"/>
                <a:cs typeface="Times New Roman"/>
                <a:sym typeface="Times New Roman"/>
              </a:rPr>
              <a:t> followed by the C compiler when evaluating mixed type expressions is:</a:t>
            </a:r>
            <a:endParaRPr>
              <a:latin typeface="Times New Roman"/>
              <a:ea typeface="Times New Roman"/>
              <a:cs typeface="Times New Roman"/>
              <a:sym typeface="Times New Roman"/>
            </a:endParaRPr>
          </a:p>
          <a:p>
            <a:pPr lvl="1" marL="742950" indent="-285750">
              <a:spcBef>
                <a:spcPts val="400"/>
              </a:spcBef>
              <a:buClr>
                <a:srgbClr val="000000"/>
              </a:buClr>
              <a:buSzPct val="100000"/>
              <a:buFont typeface="Times New Roman"/>
              <a:buChar char="–"/>
              <a:defRPr sz="1800"/>
            </a:pPr>
            <a:r>
              <a:rPr>
                <a:latin typeface="Times New Roman"/>
                <a:ea typeface="Times New Roman"/>
                <a:cs typeface="Times New Roman"/>
                <a:sym typeface="Times New Roman"/>
              </a:rPr>
              <a:t>All variables in an expression are promoted to the highest type (in temporary memory) before evaluation of the expression.</a:t>
            </a:r>
          </a:p>
        </p:txBody>
      </p:sp>
      <p:sp>
        <p:nvSpPr>
          <p:cNvPr id="63" name="Shape 63"/>
          <p:cNvSpPr/>
          <p:nvPr/>
        </p:nvSpPr>
        <p:spPr>
          <a:xfrm>
            <a:off x="2667000" y="2270125"/>
            <a:ext cx="457200" cy="152400"/>
          </a:xfrm>
          <a:prstGeom prst="leftArrow">
            <a:avLst>
              <a:gd name="adj1" fmla="val 50000"/>
              <a:gd name="adj2" fmla="val 750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64" name="Shape 64"/>
          <p:cNvSpPr/>
          <p:nvPr/>
        </p:nvSpPr>
        <p:spPr>
          <a:xfrm>
            <a:off x="3325812" y="2155825"/>
            <a:ext cx="1215213" cy="348425"/>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800">
                <a:latin typeface="Times New Roman"/>
                <a:ea typeface="Times New Roman"/>
                <a:cs typeface="Times New Roman"/>
                <a:sym typeface="Times New Roman"/>
              </a:defRPr>
            </a:lvl1pPr>
          </a:lstStyle>
          <a:p>
            <a:pPr lvl="0"/>
            <a:r>
              <a:t>highest type</a:t>
            </a:r>
          </a:p>
        </p:txBody>
      </p:sp>
      <p:sp>
        <p:nvSpPr>
          <p:cNvPr id="65" name="Shape 65"/>
          <p:cNvSpPr/>
          <p:nvPr/>
        </p:nvSpPr>
        <p:spPr>
          <a:xfrm>
            <a:off x="2667000" y="3260725"/>
            <a:ext cx="457200" cy="152400"/>
          </a:xfrm>
          <a:prstGeom prst="leftArrow">
            <a:avLst>
              <a:gd name="adj1" fmla="val 50000"/>
              <a:gd name="adj2" fmla="val 750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66" name="Shape 66"/>
          <p:cNvSpPr/>
          <p:nvPr/>
        </p:nvSpPr>
        <p:spPr>
          <a:xfrm>
            <a:off x="3325812" y="3146425"/>
            <a:ext cx="1151701" cy="348425"/>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800">
                <a:latin typeface="Times New Roman"/>
                <a:ea typeface="Times New Roman"/>
                <a:cs typeface="Times New Roman"/>
                <a:sym typeface="Times New Roman"/>
              </a:defRPr>
            </a:lvl1pPr>
          </a:lstStyle>
          <a:p>
            <a:pPr lvl="0"/>
            <a:r>
              <a:t>lowest type</a:t>
            </a:r>
          </a:p>
        </p:txBody>
      </p:sp>
      <p:sp>
        <p:nvSpPr>
          <p:cNvPr id="67" name="Shape 67"/>
          <p:cNvSpPr/>
          <p:nvPr/>
        </p:nvSpPr>
        <p:spPr>
          <a:xfrm>
            <a:off x="3124200" y="6400800"/>
            <a:ext cx="2895600" cy="28708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Tree>
  </p:cSld>
  <p:clrMapOvr>
    <a:masterClrMapping/>
  </p:clrMapOvr>
  <p:transition spd="med" advClick="1"/>
</p:sld>
</file>

<file path=ppt/slides/slide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69" name="Shape 69"/>
          <p:cNvSpPr/>
          <p:nvPr/>
        </p:nvSpPr>
        <p:spPr>
          <a:xfrm>
            <a:off x="133348" y="274947"/>
            <a:ext cx="8877304" cy="6000522"/>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Consider the following examples of mixed type expressions.</a:t>
            </a:r>
            <a:endParaRPr>
              <a:latin typeface="Times New Roman"/>
              <a:ea typeface="Times New Roman"/>
              <a:cs typeface="Times New Roman"/>
              <a:sym typeface="Times New Roman"/>
            </a:endParaRPr>
          </a:p>
          <a:p>
            <a:pPr lvl="3" marL="1600200" indent="-228600">
              <a:spcBef>
                <a:spcPts val="400"/>
              </a:spcBef>
              <a:buSzPct val="100000"/>
              <a:buFont typeface="Times New Roman"/>
              <a:buChar char=" "/>
              <a:defRPr sz="1800"/>
            </a:pPr>
            <a:r>
              <a:rPr>
                <a:latin typeface="Times New Roman"/>
                <a:ea typeface="Times New Roman"/>
                <a:cs typeface="Times New Roman"/>
                <a:sym typeface="Times New Roman"/>
              </a:rPr>
              <a:t> 	E.g.: 	</a:t>
            </a:r>
            <a:r>
              <a:rPr>
                <a:latin typeface="Courier New"/>
                <a:ea typeface="Courier New"/>
                <a:cs typeface="Courier New"/>
                <a:sym typeface="Courier New"/>
              </a:rPr>
              <a:t>int a, b, c;</a:t>
            </a:r>
            <a:endParaRPr>
              <a:latin typeface="Courier New"/>
              <a:ea typeface="Courier New"/>
              <a:cs typeface="Courier New"/>
              <a:sym typeface="Courier New"/>
            </a:endParaRPr>
          </a:p>
          <a:p>
            <a:pPr lvl="3" marL="1600200" indent="-228600">
              <a:spcBef>
                <a:spcPts val="400"/>
              </a:spcBef>
              <a:buSzPct val="100000"/>
              <a:buFont typeface="Courier New"/>
              <a:buChar char=" "/>
              <a:defRPr sz="1800"/>
            </a:pPr>
            <a:r>
              <a:rPr>
                <a:latin typeface="Courier New"/>
                <a:ea typeface="Courier New"/>
                <a:cs typeface="Courier New"/>
                <a:sym typeface="Courier New"/>
              </a:rPr>
              <a:t> 		float x, y, z;</a:t>
            </a:r>
            <a:endParaRPr>
              <a:latin typeface="Courier New"/>
              <a:ea typeface="Courier New"/>
              <a:cs typeface="Courier New"/>
              <a:sym typeface="Courier New"/>
            </a:endParaRPr>
          </a:p>
          <a:p>
            <a:pPr lvl="3" marL="1600200" indent="-228600">
              <a:spcBef>
                <a:spcPts val="400"/>
              </a:spcBef>
              <a:buSzPct val="100000"/>
              <a:buFont typeface="Courier New"/>
              <a:buChar char=" "/>
              <a:defRPr sz="1800"/>
            </a:pPr>
            <a:r>
              <a:rPr>
                <a:latin typeface="Courier New"/>
                <a:ea typeface="Courier New"/>
                <a:cs typeface="Courier New"/>
                <a:sym typeface="Courier New"/>
              </a:rPr>
              <a:t> 		a = 3; </a:t>
            </a:r>
            <a:endParaRPr>
              <a:latin typeface="Courier New"/>
              <a:ea typeface="Courier New"/>
              <a:cs typeface="Courier New"/>
              <a:sym typeface="Courier New"/>
            </a:endParaRPr>
          </a:p>
          <a:p>
            <a:pPr lvl="3" marL="1600200" indent="-228600">
              <a:spcBef>
                <a:spcPts val="400"/>
              </a:spcBef>
              <a:buSzPct val="100000"/>
              <a:buFont typeface="Courier New"/>
              <a:buChar char=" "/>
              <a:defRPr sz="1800"/>
            </a:pPr>
            <a:r>
              <a:rPr>
                <a:latin typeface="Courier New"/>
                <a:ea typeface="Courier New"/>
                <a:cs typeface="Courier New"/>
                <a:sym typeface="Courier New"/>
              </a:rPr>
              <a:t> 		b = 4; </a:t>
            </a:r>
            <a:endParaRPr>
              <a:latin typeface="Courier New"/>
              <a:ea typeface="Courier New"/>
              <a:cs typeface="Courier New"/>
              <a:sym typeface="Courier New"/>
            </a:endParaRPr>
          </a:p>
          <a:p>
            <a:pPr lvl="3" marL="1600200" indent="-228600">
              <a:spcBef>
                <a:spcPts val="400"/>
              </a:spcBef>
              <a:buSzPct val="100000"/>
              <a:buFont typeface="Courier New"/>
              <a:buChar char=" "/>
              <a:defRPr sz="1800"/>
            </a:pPr>
            <a:r>
              <a:rPr>
                <a:latin typeface="Courier New"/>
                <a:ea typeface="Courier New"/>
                <a:cs typeface="Courier New"/>
                <a:sym typeface="Courier New"/>
              </a:rPr>
              <a:t>		x = 1.0;</a:t>
            </a:r>
            <a:endParaRPr>
              <a:latin typeface="Courier New"/>
              <a:ea typeface="Courier New"/>
              <a:cs typeface="Courier New"/>
              <a:sym typeface="Courier New"/>
            </a:endParaRPr>
          </a:p>
          <a:p>
            <a:pPr lvl="3" marL="1600200" indent="-228600">
              <a:spcBef>
                <a:spcPts val="400"/>
              </a:spcBef>
              <a:buSzPct val="100000"/>
              <a:buFont typeface="Courier New"/>
              <a:buChar char=" "/>
              <a:defRPr sz="1800"/>
            </a:pPr>
            <a:r>
              <a:rPr>
                <a:latin typeface="Courier New"/>
                <a:ea typeface="Courier New"/>
                <a:cs typeface="Courier New"/>
                <a:sym typeface="Courier New"/>
              </a:rPr>
              <a:t> 	 	y = 2.5;</a:t>
            </a:r>
            <a:endParaRPr>
              <a:latin typeface="Courier New"/>
              <a:ea typeface="Courier New"/>
              <a:cs typeface="Courier New"/>
              <a:sym typeface="Courier New"/>
            </a:endParaRPr>
          </a:p>
          <a:p>
            <a:pPr lvl="3" marL="1600200" indent="-228600">
              <a:spcBef>
                <a:spcPts val="400"/>
              </a:spcBef>
              <a:buSzPct val="100000"/>
              <a:buFont typeface="Courier New"/>
              <a:buChar char=" "/>
              <a:defRPr sz="1800"/>
            </a:pPr>
            <a:r>
              <a:rPr>
                <a:latin typeface="Courier New"/>
                <a:ea typeface="Courier New"/>
                <a:cs typeface="Courier New"/>
                <a:sym typeface="Courier New"/>
              </a:rPr>
              <a:t>  	c = a + b;</a:t>
            </a:r>
            <a:endParaRPr>
              <a:latin typeface="Courier New"/>
              <a:ea typeface="Courier New"/>
              <a:cs typeface="Courier New"/>
              <a:sym typeface="Courier New"/>
            </a:endParaRPr>
          </a:p>
          <a:p>
            <a:pPr lvl="3" marL="1600200" indent="-228600">
              <a:spcBef>
                <a:spcPts val="400"/>
              </a:spcBef>
              <a:buSzPct val="100000"/>
              <a:buFont typeface="Courier New"/>
              <a:buChar char=" "/>
              <a:defRPr sz="1800"/>
            </a:pPr>
            <a:r>
              <a:rPr>
                <a:latin typeface="Courier New"/>
                <a:ea typeface="Courier New"/>
                <a:cs typeface="Courier New"/>
                <a:sym typeface="Courier New"/>
              </a:rPr>
              <a:t> 	  	z = x + y;</a:t>
            </a:r>
            <a:endParaRPr>
              <a:latin typeface="Courier New"/>
              <a:ea typeface="Courier New"/>
              <a:cs typeface="Courier New"/>
              <a:sym typeface="Courier New"/>
            </a:endParaRPr>
          </a:p>
          <a:p>
            <a:pPr lvl="3" marL="1600200" indent="-228600">
              <a:spcBef>
                <a:spcPts val="400"/>
              </a:spcBef>
              <a:buSzPct val="100000"/>
              <a:buFont typeface="Courier New"/>
              <a:buChar char=" "/>
              <a:defRPr sz="1800"/>
            </a:pPr>
            <a:r>
              <a:rPr>
                <a:latin typeface="Courier New"/>
                <a:ea typeface="Courier New"/>
                <a:cs typeface="Courier New"/>
                <a:sym typeface="Courier New"/>
              </a:rPr>
              <a:t>  	z = a + b;</a:t>
            </a:r>
            <a:endParaRPr>
              <a:latin typeface="Courier New"/>
              <a:ea typeface="Courier New"/>
              <a:cs typeface="Courier New"/>
              <a:sym typeface="Courier New"/>
            </a:endParaRPr>
          </a:p>
          <a:p>
            <a:pPr lvl="3" marL="1600200" indent="-228600">
              <a:spcBef>
                <a:spcPts val="400"/>
              </a:spcBef>
              <a:buSzPct val="100000"/>
              <a:buFont typeface="Courier New"/>
              <a:buChar char=" "/>
              <a:defRPr sz="1800"/>
            </a:pPr>
            <a:r>
              <a:rPr>
                <a:latin typeface="Courier New"/>
                <a:ea typeface="Courier New"/>
                <a:cs typeface="Courier New"/>
                <a:sym typeface="Courier New"/>
              </a:rPr>
              <a:t> 	  	z = x + a;</a:t>
            </a:r>
            <a:endParaRPr>
              <a:latin typeface="Courier New"/>
              <a:ea typeface="Courier New"/>
              <a:cs typeface="Courier New"/>
              <a:sym typeface="Courier New"/>
            </a:endParaRPr>
          </a:p>
          <a:p>
            <a:pPr lvl="3" marL="1600200" indent="-228600">
              <a:spcBef>
                <a:spcPts val="400"/>
              </a:spcBef>
              <a:buSzPct val="100000"/>
              <a:buFont typeface="Courier New"/>
              <a:buChar char=" "/>
              <a:defRPr sz="1800"/>
            </a:pPr>
            <a:r>
              <a:rPr>
                <a:latin typeface="Courier New"/>
                <a:ea typeface="Courier New"/>
                <a:cs typeface="Courier New"/>
                <a:sym typeface="Courier New"/>
              </a:rPr>
              <a:t>  	c = x + y;</a:t>
            </a:r>
            <a:endParaRPr>
              <a:latin typeface="Courier New"/>
              <a:ea typeface="Courier New"/>
              <a:cs typeface="Courier New"/>
              <a:sym typeface="Courier New"/>
            </a:endParaRPr>
          </a:p>
          <a:p>
            <a:pPr lvl="3" marL="1600200" indent="-228600">
              <a:spcBef>
                <a:spcPts val="400"/>
              </a:spcBef>
              <a:buSzPct val="100000"/>
              <a:buFont typeface="Courier New"/>
              <a:buChar char=" "/>
              <a:defRPr sz="1800"/>
            </a:pPr>
            <a:r>
              <a:rPr>
                <a:latin typeface="Courier New"/>
                <a:ea typeface="Courier New"/>
                <a:cs typeface="Courier New"/>
                <a:sym typeface="Courier New"/>
              </a:rPr>
              <a:t> 	  	c = x + a;</a:t>
            </a:r>
            <a:endParaRPr>
              <a:latin typeface="Courier New"/>
              <a:ea typeface="Courier New"/>
              <a:cs typeface="Courier New"/>
              <a:sym typeface="Courier New"/>
            </a:endParaRPr>
          </a:p>
          <a:p>
            <a:pPr lvl="3" marL="1600200" indent="-228600">
              <a:spcBef>
                <a:spcPts val="400"/>
              </a:spcBef>
              <a:buSzPct val="100000"/>
              <a:buFont typeface="Courier New"/>
              <a:buChar char=" "/>
              <a:defRPr sz="1800"/>
            </a:pPr>
            <a:r>
              <a:rPr>
                <a:latin typeface="Courier New"/>
                <a:ea typeface="Courier New"/>
                <a:cs typeface="Courier New"/>
                <a:sym typeface="Courier New"/>
              </a:rPr>
              <a:t>   	z = a / b;</a:t>
            </a:r>
            <a:endParaRPr>
              <a:latin typeface="Courier New"/>
              <a:ea typeface="Courier New"/>
              <a:cs typeface="Courier New"/>
              <a:sym typeface="Courier New"/>
            </a:endParaRPr>
          </a:p>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Care must be taken when storing a real number into an </a:t>
            </a:r>
            <a:r>
              <a:rPr>
                <a:latin typeface="Courier New"/>
                <a:ea typeface="Courier New"/>
                <a:cs typeface="Courier New"/>
                <a:sym typeface="Courier New"/>
              </a:rPr>
              <a:t>int</a:t>
            </a:r>
            <a:r>
              <a:rPr>
                <a:latin typeface="Times New Roman"/>
                <a:ea typeface="Times New Roman"/>
                <a:cs typeface="Times New Roman"/>
                <a:sym typeface="Times New Roman"/>
              </a:rPr>
              <a:t>. The real number will be </a:t>
            </a:r>
            <a:r>
              <a:rPr b="1" u="sng">
                <a:solidFill>
                  <a:srgbClr val="3333CC"/>
                </a:solidFill>
                <a:latin typeface="Times New Roman"/>
                <a:ea typeface="Times New Roman"/>
                <a:cs typeface="Times New Roman"/>
                <a:sym typeface="Times New Roman"/>
              </a:rPr>
              <a:t>truncated</a:t>
            </a:r>
            <a:r>
              <a:rPr>
                <a:latin typeface="Times New Roman"/>
                <a:ea typeface="Times New Roman"/>
                <a:cs typeface="Times New Roman"/>
                <a:sym typeface="Times New Roman"/>
              </a:rPr>
              <a:t> and only the integer portion will be stored.</a:t>
            </a:r>
            <a:endParaRPr>
              <a:latin typeface="Times New Roman"/>
              <a:ea typeface="Times New Roman"/>
              <a:cs typeface="Times New Roman"/>
              <a:sym typeface="Times New Roman"/>
            </a:endParaRPr>
          </a:p>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Careful with the division of integers; in the last example, </a:t>
            </a:r>
            <a:r>
              <a:rPr>
                <a:latin typeface="Courier New"/>
                <a:ea typeface="Courier New"/>
                <a:cs typeface="Courier New"/>
                <a:sym typeface="Courier New"/>
              </a:rPr>
              <a:t>a / b</a:t>
            </a:r>
            <a:r>
              <a:rPr>
                <a:latin typeface="Times New Roman"/>
                <a:ea typeface="Times New Roman"/>
                <a:cs typeface="Times New Roman"/>
                <a:sym typeface="Times New Roman"/>
              </a:rPr>
              <a:t> is evaluated as an integer division, the result </a:t>
            </a:r>
            <a:r>
              <a:rPr>
                <a:latin typeface="Courier New"/>
                <a:ea typeface="Courier New"/>
                <a:cs typeface="Courier New"/>
                <a:sym typeface="Courier New"/>
              </a:rPr>
              <a:t>0</a:t>
            </a:r>
            <a:r>
              <a:rPr>
                <a:latin typeface="Times New Roman"/>
                <a:ea typeface="Times New Roman"/>
                <a:cs typeface="Times New Roman"/>
                <a:sym typeface="Times New Roman"/>
              </a:rPr>
              <a:t> is promoted to a float </a:t>
            </a:r>
            <a:r>
              <a:rPr>
                <a:latin typeface="Courier New"/>
                <a:ea typeface="Courier New"/>
                <a:cs typeface="Courier New"/>
                <a:sym typeface="Courier New"/>
              </a:rPr>
              <a:t>0.0</a:t>
            </a:r>
            <a:r>
              <a:rPr>
                <a:latin typeface="Times New Roman"/>
                <a:ea typeface="Times New Roman"/>
                <a:cs typeface="Times New Roman"/>
                <a:sym typeface="Times New Roman"/>
              </a:rPr>
              <a:t> and stored in </a:t>
            </a:r>
            <a:r>
              <a:rPr>
                <a:latin typeface="Courier New"/>
                <a:ea typeface="Courier New"/>
                <a:cs typeface="Courier New"/>
                <a:sym typeface="Courier New"/>
              </a:rPr>
              <a:t>z</a:t>
            </a:r>
            <a:r>
              <a:rPr>
                <a:latin typeface="Times New Roman"/>
                <a:ea typeface="Times New Roman"/>
                <a:cs typeface="Times New Roman"/>
                <a:sym typeface="Times New Roman"/>
              </a:rPr>
              <a:t>.</a:t>
            </a:r>
          </a:p>
        </p:txBody>
      </p:sp>
      <p:sp>
        <p:nvSpPr>
          <p:cNvPr id="70" name="Shape 70"/>
          <p:cNvSpPr/>
          <p:nvPr/>
        </p:nvSpPr>
        <p:spPr>
          <a:xfrm>
            <a:off x="4635500" y="2863850"/>
            <a:ext cx="533400" cy="152400"/>
          </a:xfrm>
          <a:prstGeom prst="rightArrow">
            <a:avLst>
              <a:gd name="adj1" fmla="val 50000"/>
              <a:gd name="adj2" fmla="val 875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71" name="Shape 71"/>
          <p:cNvSpPr/>
          <p:nvPr/>
        </p:nvSpPr>
        <p:spPr>
          <a:xfrm>
            <a:off x="5219700" y="2736850"/>
            <a:ext cx="226076" cy="3200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600">
                <a:latin typeface="Courier New"/>
                <a:ea typeface="Courier New"/>
                <a:cs typeface="Courier New"/>
                <a:sym typeface="Courier New"/>
              </a:defRPr>
            </a:lvl1pPr>
          </a:lstStyle>
          <a:p>
            <a:pPr lvl="0">
              <a:defRPr sz="1800"/>
            </a:pPr>
            <a:r>
              <a:rPr sz="1600"/>
              <a:t>z</a:t>
            </a:r>
          </a:p>
        </p:txBody>
      </p:sp>
      <p:sp>
        <p:nvSpPr>
          <p:cNvPr id="72" name="Shape 72"/>
          <p:cNvSpPr/>
          <p:nvPr/>
        </p:nvSpPr>
        <p:spPr>
          <a:xfrm>
            <a:off x="4635500" y="2527300"/>
            <a:ext cx="533400" cy="152400"/>
          </a:xfrm>
          <a:prstGeom prst="rightArrow">
            <a:avLst>
              <a:gd name="adj1" fmla="val 50000"/>
              <a:gd name="adj2" fmla="val 875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grpSp>
        <p:nvGrpSpPr>
          <p:cNvPr id="75" name="Group 75"/>
          <p:cNvGrpSpPr/>
          <p:nvPr/>
        </p:nvGrpSpPr>
        <p:grpSpPr>
          <a:xfrm>
            <a:off x="5600700" y="2438399"/>
            <a:ext cx="1384300" cy="279402"/>
            <a:chOff x="0" y="0"/>
            <a:chExt cx="1384300" cy="279400"/>
          </a:xfrm>
        </p:grpSpPr>
        <p:sp>
          <p:nvSpPr>
            <p:cNvPr id="73" name="Shape 73"/>
            <p:cNvSpPr/>
            <p:nvPr/>
          </p:nvSpPr>
          <p:spPr>
            <a:xfrm>
              <a:off x="0" y="0"/>
              <a:ext cx="1384300" cy="279401"/>
            </a:xfrm>
            <a:prstGeom prst="rect">
              <a:avLst/>
            </a:prstGeom>
            <a:solidFill>
              <a:srgbClr val="3333CC">
                <a:alpha val="50195"/>
              </a:srgbClr>
            </a:solidFill>
            <a:ln w="9525" cap="flat">
              <a:solidFill>
                <a:srgbClr val="000000"/>
              </a:solidFill>
              <a:prstDash val="solid"/>
              <a:round/>
            </a:ln>
            <a:effectLst/>
          </p:spPr>
          <p:txBody>
            <a:bodyPr wrap="square" lIns="0" tIns="0" rIns="0" bIns="0" numCol="1" anchor="ctr">
              <a:noAutofit/>
            </a:bodyPr>
            <a:lstStyle/>
            <a:p>
              <a:pPr lvl="0" algn="ctr">
                <a:defRPr sz="1600">
                  <a:latin typeface="Times New Roman"/>
                  <a:ea typeface="Times New Roman"/>
                  <a:cs typeface="Times New Roman"/>
                  <a:sym typeface="Times New Roman"/>
                </a:defRPr>
              </a:pPr>
            </a:p>
          </p:txBody>
        </p:sp>
        <p:sp>
          <p:nvSpPr>
            <p:cNvPr id="74" name="Shape 74"/>
            <p:cNvSpPr/>
            <p:nvPr/>
          </p:nvSpPr>
          <p:spPr>
            <a:xfrm>
              <a:off x="624829" y="25400"/>
              <a:ext cx="134641" cy="2286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0" tIns="0" rIns="0" bIns="0" numCol="1" anchor="ctr">
              <a:spAutoFit/>
            </a:bodyPr>
            <a:lstStyle>
              <a:lvl1pPr algn="ctr">
                <a:defRPr b="1" sz="1600">
                  <a:latin typeface="Courier New"/>
                  <a:ea typeface="Courier New"/>
                  <a:cs typeface="Courier New"/>
                  <a:sym typeface="Courier New"/>
                </a:defRPr>
              </a:lvl1pPr>
            </a:lstStyle>
            <a:p>
              <a:pPr lvl="0">
                <a:defRPr b="0" sz="1800"/>
              </a:pPr>
              <a:r>
                <a:rPr b="1" sz="1600"/>
                <a:t>7</a:t>
              </a:r>
            </a:p>
          </p:txBody>
        </p:sp>
      </p:grpSp>
      <p:sp>
        <p:nvSpPr>
          <p:cNvPr id="76" name="Shape 76"/>
          <p:cNvSpPr/>
          <p:nvPr/>
        </p:nvSpPr>
        <p:spPr>
          <a:xfrm>
            <a:off x="5219700" y="2406650"/>
            <a:ext cx="226076" cy="3200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600">
                <a:latin typeface="Courier New"/>
                <a:ea typeface="Courier New"/>
                <a:cs typeface="Courier New"/>
                <a:sym typeface="Courier New"/>
              </a:defRPr>
            </a:lvl1pPr>
          </a:lstStyle>
          <a:p>
            <a:pPr lvl="0">
              <a:defRPr sz="1800"/>
            </a:pPr>
            <a:r>
              <a:rPr sz="1600"/>
              <a:t>c</a:t>
            </a:r>
          </a:p>
        </p:txBody>
      </p:sp>
      <p:grpSp>
        <p:nvGrpSpPr>
          <p:cNvPr id="79" name="Group 79"/>
          <p:cNvGrpSpPr/>
          <p:nvPr/>
        </p:nvGrpSpPr>
        <p:grpSpPr>
          <a:xfrm>
            <a:off x="5613400" y="2770186"/>
            <a:ext cx="1384300" cy="279402"/>
            <a:chOff x="0" y="0"/>
            <a:chExt cx="1384300" cy="279400"/>
          </a:xfrm>
        </p:grpSpPr>
        <p:sp>
          <p:nvSpPr>
            <p:cNvPr id="77" name="Shape 77"/>
            <p:cNvSpPr/>
            <p:nvPr/>
          </p:nvSpPr>
          <p:spPr>
            <a:xfrm>
              <a:off x="0" y="0"/>
              <a:ext cx="1384300" cy="279401"/>
            </a:xfrm>
            <a:prstGeom prst="rect">
              <a:avLst/>
            </a:prstGeom>
            <a:solidFill>
              <a:srgbClr val="3333CC">
                <a:alpha val="50195"/>
              </a:srgbClr>
            </a:solidFill>
            <a:ln w="9525" cap="flat">
              <a:solidFill>
                <a:srgbClr val="000000"/>
              </a:solidFill>
              <a:prstDash val="solid"/>
              <a:round/>
            </a:ln>
            <a:effectLst/>
          </p:spPr>
          <p:txBody>
            <a:bodyPr wrap="square" lIns="0" tIns="0" rIns="0" bIns="0" numCol="1" anchor="ctr">
              <a:noAutofit/>
            </a:bodyPr>
            <a:lstStyle/>
            <a:p>
              <a:pPr lvl="0" algn="ctr">
                <a:defRPr sz="1600">
                  <a:latin typeface="Times New Roman"/>
                  <a:ea typeface="Times New Roman"/>
                  <a:cs typeface="Times New Roman"/>
                  <a:sym typeface="Times New Roman"/>
                </a:defRPr>
              </a:pPr>
            </a:p>
          </p:txBody>
        </p:sp>
        <p:sp>
          <p:nvSpPr>
            <p:cNvPr id="78" name="Shape 78"/>
            <p:cNvSpPr/>
            <p:nvPr/>
          </p:nvSpPr>
          <p:spPr>
            <a:xfrm>
              <a:off x="502890" y="25400"/>
              <a:ext cx="378520" cy="2286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0" tIns="0" rIns="0" bIns="0" numCol="1" anchor="ctr">
              <a:spAutoFit/>
            </a:bodyPr>
            <a:lstStyle>
              <a:lvl1pPr algn="ctr">
                <a:defRPr b="1" sz="1600">
                  <a:latin typeface="Courier New"/>
                  <a:ea typeface="Courier New"/>
                  <a:cs typeface="Courier New"/>
                  <a:sym typeface="Courier New"/>
                </a:defRPr>
              </a:lvl1pPr>
            </a:lstStyle>
            <a:p>
              <a:pPr lvl="0">
                <a:defRPr b="0" sz="1800"/>
              </a:pPr>
              <a:r>
                <a:rPr b="1" sz="1600"/>
                <a:t>3.5</a:t>
              </a:r>
            </a:p>
          </p:txBody>
        </p:sp>
      </p:grpSp>
      <p:sp>
        <p:nvSpPr>
          <p:cNvPr id="80" name="Shape 80"/>
          <p:cNvSpPr/>
          <p:nvPr/>
        </p:nvSpPr>
        <p:spPr>
          <a:xfrm>
            <a:off x="4635500" y="3175000"/>
            <a:ext cx="533400" cy="152400"/>
          </a:xfrm>
          <a:prstGeom prst="rightArrow">
            <a:avLst>
              <a:gd name="adj1" fmla="val 50000"/>
              <a:gd name="adj2" fmla="val 875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81" name="Shape 81"/>
          <p:cNvSpPr/>
          <p:nvPr/>
        </p:nvSpPr>
        <p:spPr>
          <a:xfrm>
            <a:off x="5219700" y="3048000"/>
            <a:ext cx="226076" cy="3200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600">
                <a:latin typeface="Courier New"/>
                <a:ea typeface="Courier New"/>
                <a:cs typeface="Courier New"/>
                <a:sym typeface="Courier New"/>
              </a:defRPr>
            </a:lvl1pPr>
          </a:lstStyle>
          <a:p>
            <a:pPr lvl="0">
              <a:defRPr sz="1800"/>
            </a:pPr>
            <a:r>
              <a:rPr sz="1600"/>
              <a:t>z</a:t>
            </a:r>
          </a:p>
        </p:txBody>
      </p:sp>
      <p:grpSp>
        <p:nvGrpSpPr>
          <p:cNvPr id="84" name="Group 84"/>
          <p:cNvGrpSpPr/>
          <p:nvPr/>
        </p:nvGrpSpPr>
        <p:grpSpPr>
          <a:xfrm>
            <a:off x="5613400" y="3081336"/>
            <a:ext cx="1384300" cy="279402"/>
            <a:chOff x="0" y="0"/>
            <a:chExt cx="1384300" cy="279400"/>
          </a:xfrm>
        </p:grpSpPr>
        <p:sp>
          <p:nvSpPr>
            <p:cNvPr id="82" name="Shape 82"/>
            <p:cNvSpPr/>
            <p:nvPr/>
          </p:nvSpPr>
          <p:spPr>
            <a:xfrm>
              <a:off x="0" y="0"/>
              <a:ext cx="1384300" cy="279401"/>
            </a:xfrm>
            <a:prstGeom prst="rect">
              <a:avLst/>
            </a:prstGeom>
            <a:solidFill>
              <a:srgbClr val="3333CC">
                <a:alpha val="50195"/>
              </a:srgbClr>
            </a:solidFill>
            <a:ln w="9525" cap="flat">
              <a:solidFill>
                <a:srgbClr val="000000"/>
              </a:solidFill>
              <a:prstDash val="solid"/>
              <a:round/>
            </a:ln>
            <a:effectLst/>
          </p:spPr>
          <p:txBody>
            <a:bodyPr wrap="square" lIns="0" tIns="0" rIns="0" bIns="0" numCol="1" anchor="ctr">
              <a:noAutofit/>
            </a:bodyPr>
            <a:lstStyle/>
            <a:p>
              <a:pPr lvl="0" algn="ctr">
                <a:defRPr sz="1600">
                  <a:latin typeface="Times New Roman"/>
                  <a:ea typeface="Times New Roman"/>
                  <a:cs typeface="Times New Roman"/>
                  <a:sym typeface="Times New Roman"/>
                </a:defRPr>
              </a:pPr>
            </a:p>
          </p:txBody>
        </p:sp>
        <p:sp>
          <p:nvSpPr>
            <p:cNvPr id="83" name="Shape 83"/>
            <p:cNvSpPr/>
            <p:nvPr/>
          </p:nvSpPr>
          <p:spPr>
            <a:xfrm>
              <a:off x="502890" y="25400"/>
              <a:ext cx="378520" cy="2286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0" tIns="0" rIns="0" bIns="0" numCol="1" anchor="ctr">
              <a:spAutoFit/>
            </a:bodyPr>
            <a:lstStyle>
              <a:lvl1pPr algn="ctr">
                <a:defRPr b="1" sz="1600">
                  <a:latin typeface="Courier New"/>
                  <a:ea typeface="Courier New"/>
                  <a:cs typeface="Courier New"/>
                  <a:sym typeface="Courier New"/>
                </a:defRPr>
              </a:lvl1pPr>
            </a:lstStyle>
            <a:p>
              <a:pPr lvl="0">
                <a:defRPr b="0" sz="1800"/>
              </a:pPr>
              <a:r>
                <a:rPr b="1" sz="1600"/>
                <a:t>7.0</a:t>
              </a:r>
            </a:p>
          </p:txBody>
        </p:sp>
      </p:grpSp>
      <p:sp>
        <p:nvSpPr>
          <p:cNvPr id="85" name="Shape 85"/>
          <p:cNvSpPr/>
          <p:nvPr/>
        </p:nvSpPr>
        <p:spPr>
          <a:xfrm>
            <a:off x="4648200" y="3822700"/>
            <a:ext cx="533400" cy="152400"/>
          </a:xfrm>
          <a:prstGeom prst="rightArrow">
            <a:avLst>
              <a:gd name="adj1" fmla="val 50000"/>
              <a:gd name="adj2" fmla="val 875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86" name="Shape 86"/>
          <p:cNvSpPr/>
          <p:nvPr/>
        </p:nvSpPr>
        <p:spPr>
          <a:xfrm>
            <a:off x="5232400" y="3695700"/>
            <a:ext cx="226076" cy="3200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600">
                <a:latin typeface="Courier New"/>
                <a:ea typeface="Courier New"/>
                <a:cs typeface="Courier New"/>
                <a:sym typeface="Courier New"/>
              </a:defRPr>
            </a:lvl1pPr>
          </a:lstStyle>
          <a:p>
            <a:pPr lvl="0">
              <a:defRPr sz="1800"/>
            </a:pPr>
            <a:r>
              <a:rPr sz="1600"/>
              <a:t>c</a:t>
            </a:r>
          </a:p>
        </p:txBody>
      </p:sp>
      <p:sp>
        <p:nvSpPr>
          <p:cNvPr id="87" name="Shape 87"/>
          <p:cNvSpPr/>
          <p:nvPr/>
        </p:nvSpPr>
        <p:spPr>
          <a:xfrm>
            <a:off x="4648200" y="3498850"/>
            <a:ext cx="533400" cy="152400"/>
          </a:xfrm>
          <a:prstGeom prst="rightArrow">
            <a:avLst>
              <a:gd name="adj1" fmla="val 50000"/>
              <a:gd name="adj2" fmla="val 875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grpSp>
        <p:nvGrpSpPr>
          <p:cNvPr id="90" name="Group 90"/>
          <p:cNvGrpSpPr/>
          <p:nvPr/>
        </p:nvGrpSpPr>
        <p:grpSpPr>
          <a:xfrm>
            <a:off x="5613400" y="3409948"/>
            <a:ext cx="1384300" cy="279402"/>
            <a:chOff x="0" y="0"/>
            <a:chExt cx="1384300" cy="279400"/>
          </a:xfrm>
        </p:grpSpPr>
        <p:sp>
          <p:nvSpPr>
            <p:cNvPr id="88" name="Shape 88"/>
            <p:cNvSpPr/>
            <p:nvPr/>
          </p:nvSpPr>
          <p:spPr>
            <a:xfrm>
              <a:off x="0" y="0"/>
              <a:ext cx="1384300" cy="279401"/>
            </a:xfrm>
            <a:prstGeom prst="rect">
              <a:avLst/>
            </a:prstGeom>
            <a:solidFill>
              <a:srgbClr val="3333CC">
                <a:alpha val="50195"/>
              </a:srgbClr>
            </a:solidFill>
            <a:ln w="9525" cap="flat">
              <a:solidFill>
                <a:srgbClr val="000000"/>
              </a:solidFill>
              <a:prstDash val="solid"/>
              <a:round/>
            </a:ln>
            <a:effectLst/>
          </p:spPr>
          <p:txBody>
            <a:bodyPr wrap="square" lIns="0" tIns="0" rIns="0" bIns="0" numCol="1" anchor="ctr">
              <a:noAutofit/>
            </a:bodyPr>
            <a:lstStyle/>
            <a:p>
              <a:pPr lvl="0" algn="ctr">
                <a:defRPr sz="1600">
                  <a:latin typeface="Times New Roman"/>
                  <a:ea typeface="Times New Roman"/>
                  <a:cs typeface="Times New Roman"/>
                  <a:sym typeface="Times New Roman"/>
                </a:defRPr>
              </a:pPr>
            </a:p>
          </p:txBody>
        </p:sp>
        <p:sp>
          <p:nvSpPr>
            <p:cNvPr id="89" name="Shape 89"/>
            <p:cNvSpPr/>
            <p:nvPr/>
          </p:nvSpPr>
          <p:spPr>
            <a:xfrm>
              <a:off x="502890" y="25400"/>
              <a:ext cx="378520" cy="2286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0" tIns="0" rIns="0" bIns="0" numCol="1" anchor="ctr">
              <a:spAutoFit/>
            </a:bodyPr>
            <a:lstStyle>
              <a:lvl1pPr algn="ctr">
                <a:defRPr b="1" sz="1600">
                  <a:latin typeface="Courier New"/>
                  <a:ea typeface="Courier New"/>
                  <a:cs typeface="Courier New"/>
                  <a:sym typeface="Courier New"/>
                </a:defRPr>
              </a:lvl1pPr>
            </a:lstStyle>
            <a:p>
              <a:pPr lvl="0">
                <a:defRPr b="0" sz="1800"/>
              </a:pPr>
              <a:r>
                <a:rPr b="1" sz="1600"/>
                <a:t>4.0</a:t>
              </a:r>
            </a:p>
          </p:txBody>
        </p:sp>
      </p:grpSp>
      <p:sp>
        <p:nvSpPr>
          <p:cNvPr id="91" name="Shape 91"/>
          <p:cNvSpPr/>
          <p:nvPr/>
        </p:nvSpPr>
        <p:spPr>
          <a:xfrm>
            <a:off x="5232400" y="3378200"/>
            <a:ext cx="226076" cy="3200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600">
                <a:latin typeface="Courier New"/>
                <a:ea typeface="Courier New"/>
                <a:cs typeface="Courier New"/>
                <a:sym typeface="Courier New"/>
              </a:defRPr>
            </a:lvl1pPr>
          </a:lstStyle>
          <a:p>
            <a:pPr lvl="0">
              <a:defRPr sz="1800"/>
            </a:pPr>
            <a:r>
              <a:rPr sz="1600"/>
              <a:t>z</a:t>
            </a:r>
          </a:p>
        </p:txBody>
      </p:sp>
      <p:grpSp>
        <p:nvGrpSpPr>
          <p:cNvPr id="94" name="Group 94"/>
          <p:cNvGrpSpPr/>
          <p:nvPr/>
        </p:nvGrpSpPr>
        <p:grpSpPr>
          <a:xfrm>
            <a:off x="5626100" y="3729037"/>
            <a:ext cx="1384300" cy="279402"/>
            <a:chOff x="0" y="0"/>
            <a:chExt cx="1384300" cy="279400"/>
          </a:xfrm>
        </p:grpSpPr>
        <p:sp>
          <p:nvSpPr>
            <p:cNvPr id="92" name="Shape 92"/>
            <p:cNvSpPr/>
            <p:nvPr/>
          </p:nvSpPr>
          <p:spPr>
            <a:xfrm>
              <a:off x="0" y="0"/>
              <a:ext cx="1384300" cy="279401"/>
            </a:xfrm>
            <a:prstGeom prst="rect">
              <a:avLst/>
            </a:prstGeom>
            <a:solidFill>
              <a:srgbClr val="3333CC">
                <a:alpha val="50195"/>
              </a:srgbClr>
            </a:solidFill>
            <a:ln w="9525" cap="flat">
              <a:solidFill>
                <a:srgbClr val="000000"/>
              </a:solidFill>
              <a:prstDash val="solid"/>
              <a:round/>
            </a:ln>
            <a:effectLst/>
          </p:spPr>
          <p:txBody>
            <a:bodyPr wrap="square" lIns="0" tIns="0" rIns="0" bIns="0" numCol="1" anchor="ctr">
              <a:noAutofit/>
            </a:bodyPr>
            <a:lstStyle/>
            <a:p>
              <a:pPr lvl="0" algn="ctr">
                <a:defRPr sz="1600">
                  <a:latin typeface="Times New Roman"/>
                  <a:ea typeface="Times New Roman"/>
                  <a:cs typeface="Times New Roman"/>
                  <a:sym typeface="Times New Roman"/>
                </a:defRPr>
              </a:pPr>
            </a:p>
          </p:txBody>
        </p:sp>
        <p:sp>
          <p:nvSpPr>
            <p:cNvPr id="93" name="Shape 93"/>
            <p:cNvSpPr/>
            <p:nvPr/>
          </p:nvSpPr>
          <p:spPr>
            <a:xfrm>
              <a:off x="624829" y="25400"/>
              <a:ext cx="134641" cy="2286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0" tIns="0" rIns="0" bIns="0" numCol="1" anchor="ctr">
              <a:spAutoFit/>
            </a:bodyPr>
            <a:lstStyle>
              <a:lvl1pPr algn="ctr">
                <a:defRPr b="1" sz="1600">
                  <a:latin typeface="Courier New"/>
                  <a:ea typeface="Courier New"/>
                  <a:cs typeface="Courier New"/>
                  <a:sym typeface="Courier New"/>
                </a:defRPr>
              </a:lvl1pPr>
            </a:lstStyle>
            <a:p>
              <a:pPr lvl="0">
                <a:defRPr b="0" sz="1800"/>
              </a:pPr>
              <a:r>
                <a:rPr b="1" sz="1600"/>
                <a:t>3</a:t>
              </a:r>
            </a:p>
          </p:txBody>
        </p:sp>
      </p:grpSp>
      <p:sp>
        <p:nvSpPr>
          <p:cNvPr id="95" name="Shape 95"/>
          <p:cNvSpPr/>
          <p:nvPr/>
        </p:nvSpPr>
        <p:spPr>
          <a:xfrm>
            <a:off x="4648200" y="4151312"/>
            <a:ext cx="533400" cy="152403"/>
          </a:xfrm>
          <a:prstGeom prst="rightArrow">
            <a:avLst>
              <a:gd name="adj1" fmla="val 50000"/>
              <a:gd name="adj2" fmla="val 875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96" name="Shape 96"/>
          <p:cNvSpPr/>
          <p:nvPr/>
        </p:nvSpPr>
        <p:spPr>
          <a:xfrm>
            <a:off x="5232400" y="4024312"/>
            <a:ext cx="226076" cy="3200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600">
                <a:latin typeface="Courier New"/>
                <a:ea typeface="Courier New"/>
                <a:cs typeface="Courier New"/>
                <a:sym typeface="Courier New"/>
              </a:defRPr>
            </a:lvl1pPr>
          </a:lstStyle>
          <a:p>
            <a:pPr lvl="0">
              <a:defRPr sz="1800"/>
            </a:pPr>
            <a:r>
              <a:rPr sz="1600"/>
              <a:t>c</a:t>
            </a:r>
          </a:p>
        </p:txBody>
      </p:sp>
      <p:grpSp>
        <p:nvGrpSpPr>
          <p:cNvPr id="99" name="Group 99"/>
          <p:cNvGrpSpPr/>
          <p:nvPr/>
        </p:nvGrpSpPr>
        <p:grpSpPr>
          <a:xfrm>
            <a:off x="5626100" y="4057648"/>
            <a:ext cx="1384300" cy="279402"/>
            <a:chOff x="0" y="0"/>
            <a:chExt cx="1384300" cy="279400"/>
          </a:xfrm>
        </p:grpSpPr>
        <p:sp>
          <p:nvSpPr>
            <p:cNvPr id="97" name="Shape 97"/>
            <p:cNvSpPr/>
            <p:nvPr/>
          </p:nvSpPr>
          <p:spPr>
            <a:xfrm>
              <a:off x="0" y="0"/>
              <a:ext cx="1384300" cy="279401"/>
            </a:xfrm>
            <a:prstGeom prst="rect">
              <a:avLst/>
            </a:prstGeom>
            <a:solidFill>
              <a:srgbClr val="3333CC">
                <a:alpha val="50195"/>
              </a:srgbClr>
            </a:solidFill>
            <a:ln w="9525" cap="flat">
              <a:solidFill>
                <a:srgbClr val="000000"/>
              </a:solidFill>
              <a:prstDash val="solid"/>
              <a:round/>
            </a:ln>
            <a:effectLst/>
          </p:spPr>
          <p:txBody>
            <a:bodyPr wrap="square" lIns="0" tIns="0" rIns="0" bIns="0" numCol="1" anchor="ctr">
              <a:noAutofit/>
            </a:bodyPr>
            <a:lstStyle/>
            <a:p>
              <a:pPr lvl="0" algn="ctr">
                <a:defRPr sz="1600">
                  <a:latin typeface="Times New Roman"/>
                  <a:ea typeface="Times New Roman"/>
                  <a:cs typeface="Times New Roman"/>
                  <a:sym typeface="Times New Roman"/>
                </a:defRPr>
              </a:pPr>
            </a:p>
          </p:txBody>
        </p:sp>
        <p:sp>
          <p:nvSpPr>
            <p:cNvPr id="98" name="Shape 98"/>
            <p:cNvSpPr/>
            <p:nvPr/>
          </p:nvSpPr>
          <p:spPr>
            <a:xfrm>
              <a:off x="624829" y="25400"/>
              <a:ext cx="134641" cy="2286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0" tIns="0" rIns="0" bIns="0" numCol="1" anchor="ctr">
              <a:spAutoFit/>
            </a:bodyPr>
            <a:lstStyle>
              <a:lvl1pPr algn="ctr">
                <a:defRPr b="1" sz="1600">
                  <a:latin typeface="Courier New"/>
                  <a:ea typeface="Courier New"/>
                  <a:cs typeface="Courier New"/>
                  <a:sym typeface="Courier New"/>
                </a:defRPr>
              </a:lvl1pPr>
            </a:lstStyle>
            <a:p>
              <a:pPr lvl="0">
                <a:defRPr b="0" sz="1800"/>
              </a:pPr>
              <a:r>
                <a:rPr b="1" sz="1600"/>
                <a:t>4</a:t>
              </a:r>
            </a:p>
          </p:txBody>
        </p:sp>
      </p:grpSp>
      <p:sp>
        <p:nvSpPr>
          <p:cNvPr id="100" name="Shape 100"/>
          <p:cNvSpPr/>
          <p:nvPr/>
        </p:nvSpPr>
        <p:spPr>
          <a:xfrm>
            <a:off x="4660900" y="4479925"/>
            <a:ext cx="533400" cy="152400"/>
          </a:xfrm>
          <a:prstGeom prst="rightArrow">
            <a:avLst>
              <a:gd name="adj1" fmla="val 50000"/>
              <a:gd name="adj2" fmla="val 875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grpSp>
        <p:nvGrpSpPr>
          <p:cNvPr id="103" name="Group 103"/>
          <p:cNvGrpSpPr/>
          <p:nvPr/>
        </p:nvGrpSpPr>
        <p:grpSpPr>
          <a:xfrm>
            <a:off x="5626100" y="4391023"/>
            <a:ext cx="1384300" cy="279402"/>
            <a:chOff x="0" y="0"/>
            <a:chExt cx="1384300" cy="279400"/>
          </a:xfrm>
        </p:grpSpPr>
        <p:sp>
          <p:nvSpPr>
            <p:cNvPr id="101" name="Shape 101"/>
            <p:cNvSpPr/>
            <p:nvPr/>
          </p:nvSpPr>
          <p:spPr>
            <a:xfrm>
              <a:off x="0" y="0"/>
              <a:ext cx="1384300" cy="279401"/>
            </a:xfrm>
            <a:prstGeom prst="rect">
              <a:avLst/>
            </a:prstGeom>
            <a:solidFill>
              <a:srgbClr val="3333CC">
                <a:alpha val="50195"/>
              </a:srgbClr>
            </a:solidFill>
            <a:ln w="9525" cap="flat">
              <a:solidFill>
                <a:srgbClr val="000000"/>
              </a:solidFill>
              <a:prstDash val="solid"/>
              <a:round/>
            </a:ln>
            <a:effectLst/>
          </p:spPr>
          <p:txBody>
            <a:bodyPr wrap="square" lIns="0" tIns="0" rIns="0" bIns="0" numCol="1" anchor="ctr">
              <a:noAutofit/>
            </a:bodyPr>
            <a:lstStyle/>
            <a:p>
              <a:pPr lvl="0" algn="ctr">
                <a:defRPr sz="1600">
                  <a:latin typeface="Times New Roman"/>
                  <a:ea typeface="Times New Roman"/>
                  <a:cs typeface="Times New Roman"/>
                  <a:sym typeface="Times New Roman"/>
                </a:defRPr>
              </a:pPr>
            </a:p>
          </p:txBody>
        </p:sp>
        <p:sp>
          <p:nvSpPr>
            <p:cNvPr id="102" name="Shape 102"/>
            <p:cNvSpPr/>
            <p:nvPr/>
          </p:nvSpPr>
          <p:spPr>
            <a:xfrm>
              <a:off x="502890" y="25400"/>
              <a:ext cx="378520" cy="2286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0" tIns="0" rIns="0" bIns="0" numCol="1" anchor="ctr">
              <a:spAutoFit/>
            </a:bodyPr>
            <a:lstStyle>
              <a:lvl1pPr algn="ctr">
                <a:defRPr b="1" sz="1600">
                  <a:latin typeface="Courier New"/>
                  <a:ea typeface="Courier New"/>
                  <a:cs typeface="Courier New"/>
                  <a:sym typeface="Courier New"/>
                </a:defRPr>
              </a:lvl1pPr>
            </a:lstStyle>
            <a:p>
              <a:pPr lvl="0">
                <a:defRPr b="0" sz="1800"/>
              </a:pPr>
              <a:r>
                <a:rPr b="1" sz="1600"/>
                <a:t>0.0</a:t>
              </a:r>
            </a:p>
          </p:txBody>
        </p:sp>
      </p:grpSp>
      <p:sp>
        <p:nvSpPr>
          <p:cNvPr id="104" name="Shape 104"/>
          <p:cNvSpPr/>
          <p:nvPr/>
        </p:nvSpPr>
        <p:spPr>
          <a:xfrm>
            <a:off x="5245100" y="4359275"/>
            <a:ext cx="226076" cy="3200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600">
                <a:latin typeface="Courier New"/>
                <a:ea typeface="Courier New"/>
                <a:cs typeface="Courier New"/>
                <a:sym typeface="Courier New"/>
              </a:defRPr>
            </a:lvl1pPr>
          </a:lstStyle>
          <a:p>
            <a:pPr lvl="0">
              <a:defRPr sz="1800"/>
            </a:pPr>
            <a:r>
              <a:rPr sz="1600"/>
              <a:t>z</a:t>
            </a:r>
          </a:p>
        </p:txBody>
      </p:sp>
      <p:sp>
        <p:nvSpPr>
          <p:cNvPr id="105" name="Shape 105"/>
          <p:cNvSpPr/>
          <p:nvPr/>
        </p:nvSpPr>
        <p:spPr>
          <a:xfrm>
            <a:off x="457197" y="2438400"/>
            <a:ext cx="1215214" cy="287083"/>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400">
                <a:solidFill>
                  <a:srgbClr val="FF6600"/>
                </a:solidFill>
                <a:latin typeface="Times New Roman"/>
                <a:ea typeface="Times New Roman"/>
                <a:cs typeface="Times New Roman"/>
                <a:sym typeface="Times New Roman"/>
              </a:defRPr>
            </a:lvl1pPr>
          </a:lstStyle>
          <a:p>
            <a:pPr lvl="0">
              <a:defRPr sz="1800">
                <a:solidFill>
                  <a:srgbClr val="000000"/>
                </a:solidFill>
              </a:defRPr>
            </a:pPr>
            <a:r>
              <a:rPr sz="1400">
                <a:solidFill>
                  <a:srgbClr val="FF6600"/>
                </a:solidFill>
              </a:rPr>
              <a:t>No conversions</a:t>
            </a:r>
          </a:p>
        </p:txBody>
      </p:sp>
      <p:sp>
        <p:nvSpPr>
          <p:cNvPr id="106" name="Shape 106"/>
          <p:cNvSpPr/>
          <p:nvPr/>
        </p:nvSpPr>
        <p:spPr>
          <a:xfrm>
            <a:off x="457197" y="2743200"/>
            <a:ext cx="1215214" cy="287083"/>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400">
                <a:solidFill>
                  <a:srgbClr val="FF6600"/>
                </a:solidFill>
                <a:latin typeface="Times New Roman"/>
                <a:ea typeface="Times New Roman"/>
                <a:cs typeface="Times New Roman"/>
                <a:sym typeface="Times New Roman"/>
              </a:defRPr>
            </a:lvl1pPr>
          </a:lstStyle>
          <a:p>
            <a:pPr lvl="0">
              <a:defRPr sz="1800">
                <a:solidFill>
                  <a:srgbClr val="000000"/>
                </a:solidFill>
              </a:defRPr>
            </a:pPr>
            <a:r>
              <a:rPr sz="1400">
                <a:solidFill>
                  <a:srgbClr val="FF6600"/>
                </a:solidFill>
              </a:rPr>
              <a:t>No conversions</a:t>
            </a:r>
          </a:p>
        </p:txBody>
      </p:sp>
      <p:sp>
        <p:nvSpPr>
          <p:cNvPr id="107" name="Shape 107"/>
          <p:cNvSpPr/>
          <p:nvPr/>
        </p:nvSpPr>
        <p:spPr>
          <a:xfrm>
            <a:off x="457197" y="3124200"/>
            <a:ext cx="2131301" cy="302016"/>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lvl="0">
              <a:defRPr sz="1800"/>
            </a:pPr>
            <a:r>
              <a:rPr sz="1400">
                <a:solidFill>
                  <a:srgbClr val="FF6600"/>
                </a:solidFill>
                <a:latin typeface="Times New Roman"/>
                <a:ea typeface="Times New Roman"/>
                <a:cs typeface="Times New Roman"/>
                <a:sym typeface="Times New Roman"/>
              </a:rPr>
              <a:t>1 conv. from </a:t>
            </a:r>
            <a:r>
              <a:rPr sz="1400">
                <a:solidFill>
                  <a:srgbClr val="FF6600"/>
                </a:solidFill>
                <a:latin typeface="Courier New"/>
                <a:ea typeface="Courier New"/>
                <a:cs typeface="Courier New"/>
                <a:sym typeface="Courier New"/>
              </a:rPr>
              <a:t>int</a:t>
            </a:r>
            <a:r>
              <a:rPr sz="1400">
                <a:solidFill>
                  <a:srgbClr val="FF6600"/>
                </a:solidFill>
                <a:latin typeface="Times New Roman"/>
                <a:ea typeface="Times New Roman"/>
                <a:cs typeface="Times New Roman"/>
                <a:sym typeface="Times New Roman"/>
              </a:rPr>
              <a:t> to </a:t>
            </a:r>
            <a:r>
              <a:rPr sz="1400">
                <a:solidFill>
                  <a:srgbClr val="FF6600"/>
                </a:solidFill>
                <a:latin typeface="Courier New"/>
                <a:ea typeface="Courier New"/>
                <a:cs typeface="Courier New"/>
                <a:sym typeface="Courier New"/>
              </a:rPr>
              <a:t>float</a:t>
            </a:r>
          </a:p>
        </p:txBody>
      </p:sp>
      <p:sp>
        <p:nvSpPr>
          <p:cNvPr id="108" name="Shape 108"/>
          <p:cNvSpPr/>
          <p:nvPr/>
        </p:nvSpPr>
        <p:spPr>
          <a:xfrm>
            <a:off x="457197" y="3733800"/>
            <a:ext cx="2131301" cy="302016"/>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lvl="0">
              <a:defRPr sz="1800"/>
            </a:pPr>
            <a:r>
              <a:rPr sz="1400">
                <a:solidFill>
                  <a:srgbClr val="FF6600"/>
                </a:solidFill>
                <a:latin typeface="Times New Roman"/>
                <a:ea typeface="Times New Roman"/>
                <a:cs typeface="Times New Roman"/>
                <a:sym typeface="Times New Roman"/>
              </a:rPr>
              <a:t>1 conv. from </a:t>
            </a:r>
            <a:r>
              <a:rPr sz="1400">
                <a:solidFill>
                  <a:srgbClr val="FF6600"/>
                </a:solidFill>
                <a:latin typeface="Courier New"/>
                <a:ea typeface="Courier New"/>
                <a:cs typeface="Courier New"/>
                <a:sym typeface="Courier New"/>
              </a:rPr>
              <a:t>float</a:t>
            </a:r>
            <a:r>
              <a:rPr sz="1400">
                <a:solidFill>
                  <a:srgbClr val="FF6600"/>
                </a:solidFill>
                <a:latin typeface="Times New Roman"/>
                <a:ea typeface="Times New Roman"/>
                <a:cs typeface="Times New Roman"/>
                <a:sym typeface="Times New Roman"/>
              </a:rPr>
              <a:t> to </a:t>
            </a:r>
            <a:r>
              <a:rPr sz="1400">
                <a:solidFill>
                  <a:srgbClr val="FF6600"/>
                </a:solidFill>
                <a:latin typeface="Courier New"/>
                <a:ea typeface="Courier New"/>
                <a:cs typeface="Courier New"/>
                <a:sym typeface="Courier New"/>
              </a:rPr>
              <a:t>int</a:t>
            </a:r>
          </a:p>
        </p:txBody>
      </p:sp>
      <p:sp>
        <p:nvSpPr>
          <p:cNvPr id="109" name="Shape 109"/>
          <p:cNvSpPr/>
          <p:nvPr/>
        </p:nvSpPr>
        <p:spPr>
          <a:xfrm>
            <a:off x="457198" y="4038600"/>
            <a:ext cx="1086811" cy="287083"/>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400">
                <a:solidFill>
                  <a:srgbClr val="FF6600"/>
                </a:solidFill>
                <a:latin typeface="Times New Roman"/>
                <a:ea typeface="Times New Roman"/>
                <a:cs typeface="Times New Roman"/>
                <a:sym typeface="Times New Roman"/>
              </a:defRPr>
            </a:lvl1pPr>
          </a:lstStyle>
          <a:p>
            <a:pPr lvl="0">
              <a:defRPr sz="1800">
                <a:solidFill>
                  <a:srgbClr val="000000"/>
                </a:solidFill>
              </a:defRPr>
            </a:pPr>
            <a:r>
              <a:rPr sz="1400">
                <a:solidFill>
                  <a:srgbClr val="FF6600"/>
                </a:solidFill>
              </a:rPr>
              <a:t>2 conversions</a:t>
            </a:r>
          </a:p>
        </p:txBody>
      </p:sp>
      <p:sp>
        <p:nvSpPr>
          <p:cNvPr id="110" name="Shape 110"/>
          <p:cNvSpPr/>
          <p:nvPr/>
        </p:nvSpPr>
        <p:spPr>
          <a:xfrm>
            <a:off x="457197" y="3429000"/>
            <a:ext cx="2131301" cy="302016"/>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lvl="0">
              <a:defRPr sz="1800"/>
            </a:pPr>
            <a:r>
              <a:rPr sz="1400">
                <a:solidFill>
                  <a:srgbClr val="FF6600"/>
                </a:solidFill>
                <a:latin typeface="Times New Roman"/>
                <a:ea typeface="Times New Roman"/>
                <a:cs typeface="Times New Roman"/>
                <a:sym typeface="Times New Roman"/>
              </a:rPr>
              <a:t>1 conv. from </a:t>
            </a:r>
            <a:r>
              <a:rPr sz="1400">
                <a:solidFill>
                  <a:srgbClr val="FF6600"/>
                </a:solidFill>
                <a:latin typeface="Courier New"/>
                <a:ea typeface="Courier New"/>
                <a:cs typeface="Courier New"/>
                <a:sym typeface="Courier New"/>
              </a:rPr>
              <a:t>int</a:t>
            </a:r>
            <a:r>
              <a:rPr sz="1400">
                <a:solidFill>
                  <a:srgbClr val="FF6600"/>
                </a:solidFill>
                <a:latin typeface="Times New Roman"/>
                <a:ea typeface="Times New Roman"/>
                <a:cs typeface="Times New Roman"/>
                <a:sym typeface="Times New Roman"/>
              </a:rPr>
              <a:t> to </a:t>
            </a:r>
            <a:r>
              <a:rPr sz="1400">
                <a:solidFill>
                  <a:srgbClr val="FF6600"/>
                </a:solidFill>
                <a:latin typeface="Courier New"/>
                <a:ea typeface="Courier New"/>
                <a:cs typeface="Courier New"/>
                <a:sym typeface="Courier New"/>
              </a:rPr>
              <a:t>float</a:t>
            </a:r>
          </a:p>
        </p:txBody>
      </p:sp>
      <p:sp>
        <p:nvSpPr>
          <p:cNvPr id="111" name="Shape 111"/>
          <p:cNvSpPr/>
          <p:nvPr/>
        </p:nvSpPr>
        <p:spPr>
          <a:xfrm>
            <a:off x="457197" y="4419600"/>
            <a:ext cx="2131301" cy="302016"/>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lvl="0">
              <a:defRPr sz="1800"/>
            </a:pPr>
            <a:r>
              <a:rPr sz="1400">
                <a:solidFill>
                  <a:srgbClr val="FF6600"/>
                </a:solidFill>
                <a:latin typeface="Times New Roman"/>
                <a:ea typeface="Times New Roman"/>
                <a:cs typeface="Times New Roman"/>
                <a:sym typeface="Times New Roman"/>
              </a:rPr>
              <a:t>1 conv. from </a:t>
            </a:r>
            <a:r>
              <a:rPr sz="1400">
                <a:solidFill>
                  <a:srgbClr val="FF6600"/>
                </a:solidFill>
                <a:latin typeface="Courier New"/>
                <a:ea typeface="Courier New"/>
                <a:cs typeface="Courier New"/>
                <a:sym typeface="Courier New"/>
              </a:rPr>
              <a:t>int</a:t>
            </a:r>
            <a:r>
              <a:rPr sz="1400">
                <a:solidFill>
                  <a:srgbClr val="FF6600"/>
                </a:solidFill>
                <a:latin typeface="Times New Roman"/>
                <a:ea typeface="Times New Roman"/>
                <a:cs typeface="Times New Roman"/>
                <a:sym typeface="Times New Roman"/>
              </a:rPr>
              <a:t> to </a:t>
            </a:r>
            <a:r>
              <a:rPr sz="1400">
                <a:solidFill>
                  <a:srgbClr val="FF6600"/>
                </a:solidFill>
                <a:latin typeface="Courier New"/>
                <a:ea typeface="Courier New"/>
                <a:cs typeface="Courier New"/>
                <a:sym typeface="Courier New"/>
              </a:rPr>
              <a:t>float</a:t>
            </a:r>
          </a:p>
        </p:txBody>
      </p:sp>
      <p:sp>
        <p:nvSpPr>
          <p:cNvPr id="112" name="Shape 112"/>
          <p:cNvSpPr/>
          <p:nvPr/>
        </p:nvSpPr>
        <p:spPr>
          <a:xfrm>
            <a:off x="7239000" y="3733800"/>
            <a:ext cx="1575675" cy="287083"/>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400">
                <a:solidFill>
                  <a:srgbClr val="FF6600"/>
                </a:solidFill>
                <a:latin typeface="Times New Roman"/>
                <a:ea typeface="Times New Roman"/>
                <a:cs typeface="Times New Roman"/>
                <a:sym typeface="Times New Roman"/>
              </a:defRPr>
            </a:lvl1pPr>
          </a:lstStyle>
          <a:p>
            <a:pPr lvl="0">
              <a:defRPr sz="1800">
                <a:solidFill>
                  <a:srgbClr val="000000"/>
                </a:solidFill>
              </a:defRPr>
            </a:pPr>
            <a:r>
              <a:rPr sz="1400">
                <a:solidFill>
                  <a:srgbClr val="FF6600"/>
                </a:solidFill>
              </a:rPr>
              <a:t>Loss of information!</a:t>
            </a:r>
          </a:p>
        </p:txBody>
      </p:sp>
      <p:sp>
        <p:nvSpPr>
          <p:cNvPr id="113" name="Shape 113"/>
          <p:cNvSpPr/>
          <p:nvPr/>
        </p:nvSpPr>
        <p:spPr>
          <a:xfrm>
            <a:off x="3414712" y="3108325"/>
            <a:ext cx="749303" cy="215900"/>
          </a:xfrm>
          <a:prstGeom prst="rect">
            <a:avLst/>
          </a:prstGeom>
          <a:solidFill>
            <a:srgbClr val="FF9900">
              <a:alpha val="25097"/>
            </a:srgbClr>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114" name="Shape 114"/>
          <p:cNvSpPr/>
          <p:nvPr/>
        </p:nvSpPr>
        <p:spPr>
          <a:xfrm>
            <a:off x="3392487" y="4092575"/>
            <a:ext cx="749303" cy="215900"/>
          </a:xfrm>
          <a:prstGeom prst="rect">
            <a:avLst/>
          </a:prstGeom>
          <a:solidFill>
            <a:srgbClr val="FF9900">
              <a:alpha val="25097"/>
            </a:srgbClr>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115" name="Shape 115"/>
          <p:cNvSpPr/>
          <p:nvPr/>
        </p:nvSpPr>
        <p:spPr>
          <a:xfrm>
            <a:off x="3938587" y="4094162"/>
            <a:ext cx="215903" cy="215903"/>
          </a:xfrm>
          <a:prstGeom prst="rect">
            <a:avLst/>
          </a:prstGeom>
          <a:solidFill>
            <a:srgbClr val="FF9900">
              <a:alpha val="25097"/>
            </a:srgbClr>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116" name="Shape 116"/>
          <p:cNvSpPr/>
          <p:nvPr/>
        </p:nvSpPr>
        <p:spPr>
          <a:xfrm>
            <a:off x="3395662" y="3781425"/>
            <a:ext cx="749303" cy="215900"/>
          </a:xfrm>
          <a:prstGeom prst="rect">
            <a:avLst/>
          </a:prstGeom>
          <a:solidFill>
            <a:srgbClr val="FF9900">
              <a:alpha val="25097"/>
            </a:srgbClr>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117" name="Shape 117"/>
          <p:cNvSpPr/>
          <p:nvPr/>
        </p:nvSpPr>
        <p:spPr>
          <a:xfrm>
            <a:off x="3389312" y="4422775"/>
            <a:ext cx="749303" cy="215900"/>
          </a:xfrm>
          <a:prstGeom prst="rect">
            <a:avLst/>
          </a:prstGeom>
          <a:solidFill>
            <a:srgbClr val="FF9900">
              <a:alpha val="25097"/>
            </a:srgbClr>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118" name="Shape 118"/>
          <p:cNvSpPr/>
          <p:nvPr/>
        </p:nvSpPr>
        <p:spPr>
          <a:xfrm>
            <a:off x="3932237" y="3454400"/>
            <a:ext cx="215903" cy="215900"/>
          </a:xfrm>
          <a:prstGeom prst="rect">
            <a:avLst/>
          </a:prstGeom>
          <a:solidFill>
            <a:srgbClr val="FF9900">
              <a:alpha val="25097"/>
            </a:srgbClr>
          </a:solidFill>
          <a:ln>
            <a:solidFill/>
            <a:round/>
          </a:ln>
        </p:spPr>
        <p:txBody>
          <a:bodyPr lIns="0" tIns="0" rIns="0" bIns="0" anchor="ctr"/>
          <a:lstStyle/>
          <a:p>
            <a:pPr lvl="0">
              <a:defRPr sz="1800">
                <a:latin typeface="Times New Roman"/>
                <a:ea typeface="Times New Roman"/>
                <a:cs typeface="Times New Roman"/>
                <a:sym typeface="Times New Roman"/>
              </a:defRPr>
            </a:pPr>
          </a:p>
        </p:txBody>
      </p:sp>
      <p:sp>
        <p:nvSpPr>
          <p:cNvPr id="119" name="Shape 119"/>
          <p:cNvSpPr/>
          <p:nvPr/>
        </p:nvSpPr>
        <p:spPr>
          <a:xfrm>
            <a:off x="3124200" y="6400800"/>
            <a:ext cx="2895600" cy="28708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Tree>
  </p:cSld>
  <p:clrMapOvr>
    <a:masterClrMapping/>
  </p:clrMapOvr>
  <p:transitio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nodeType="clickEffect" presetClass="entr" presetSubtype="0" presetID="1" grpId="1" fill="hold">
                                  <p:stCondLst>
                                    <p:cond delay="0"/>
                                  </p:stCondLst>
                                  <p:iterate type="el" backwards="0">
                                    <p:tmAbs val="0"/>
                                  </p:iterate>
                                  <p:childTnLst>
                                    <p:set>
                                      <p:cBhvr>
                                        <p:cTn id="6" fill="hold"/>
                                        <p:tgtEl>
                                          <p:spTgt spid="7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nodeType="clickEffect" presetClass="entr" presetSubtype="0" presetID="1" grpId="2" fill="hold">
                                  <p:stCondLst>
                                    <p:cond delay="0"/>
                                  </p:stCondLst>
                                  <p:iterate type="el" backwards="0">
                                    <p:tmAbs val="0"/>
                                  </p:iterate>
                                  <p:childTnLst>
                                    <p:set>
                                      <p:cBhvr>
                                        <p:cTn id="10" fill="hold"/>
                                        <p:tgtEl>
                                          <p:spTgt spid="7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nodeType="clickEffect" presetClass="entr" presetSubtype="0" presetID="1" grpId="3" fill="hold">
                                  <p:stCondLst>
                                    <p:cond delay="0"/>
                                  </p:stCondLst>
                                  <p:iterate type="el" backwards="0">
                                    <p:tmAbs val="0"/>
                                  </p:iterate>
                                  <p:childTnLst>
                                    <p:set>
                                      <p:cBhvr>
                                        <p:cTn id="14" fill="hold"/>
                                        <p:tgtEl>
                                          <p:spTgt spid="1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nodeType="clickEffect" presetClass="entr" presetSubtype="0" presetID="1" grpId="4" fill="hold">
                                  <p:stCondLst>
                                    <p:cond delay="0"/>
                                  </p:stCondLst>
                                  <p:iterate type="el" backwards="0">
                                    <p:tmAbs val="0"/>
                                  </p:iterate>
                                  <p:childTnLst>
                                    <p:set>
                                      <p:cBhvr>
                                        <p:cTn id="18" fill="hold"/>
                                        <p:tgtEl>
                                          <p:spTgt spid="8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nodeType="clickEffect" presetClass="entr" presetSubtype="0" presetID="1" grpId="5" fill="hold">
                                  <p:stCondLst>
                                    <p:cond delay="0"/>
                                  </p:stCondLst>
                                  <p:iterate type="el" backwards="0">
                                    <p:tmAbs val="0"/>
                                  </p:iterate>
                                  <p:childTnLst>
                                    <p:set>
                                      <p:cBhvr>
                                        <p:cTn id="22" fill="hold"/>
                                        <p:tgtEl>
                                          <p:spTgt spid="1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nodeType="clickEffect" presetClass="entr" presetSubtype="0" presetID="1" grpId="6" fill="hold">
                                  <p:stCondLst>
                                    <p:cond delay="0"/>
                                  </p:stCondLst>
                                  <p:iterate type="el" backwards="0">
                                    <p:tmAbs val="0"/>
                                  </p:iterate>
                                  <p:childTnLst>
                                    <p:set>
                                      <p:cBhvr>
                                        <p:cTn id="26" fill="hold"/>
                                        <p:tgtEl>
                                          <p:spTgt spid="9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nodeType="clickEffect" presetClass="entr" presetSubtype="0" presetID="1" grpId="7" fill="hold">
                                  <p:stCondLst>
                                    <p:cond delay="0"/>
                                  </p:stCondLst>
                                  <p:iterate type="el" backwards="0">
                                    <p:tmAbs val="0"/>
                                  </p:iterate>
                                  <p:childTnLst>
                                    <p:set>
                                      <p:cBhvr>
                                        <p:cTn id="30" fill="hold"/>
                                        <p:tgtEl>
                                          <p:spTgt spid="1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nodeType="clickEffect" presetClass="entr" presetSubtype="0" presetID="1" grpId="8" fill="hold">
                                  <p:stCondLst>
                                    <p:cond delay="0"/>
                                  </p:stCondLst>
                                  <p:iterate type="el" backwards="0">
                                    <p:tmAbs val="0"/>
                                  </p:iterate>
                                  <p:childTnLst>
                                    <p:set>
                                      <p:cBhvr>
                                        <p:cTn id="34" fill="hold"/>
                                        <p:tgtEl>
                                          <p:spTgt spid="9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nodeType="clickEffect" presetClass="entr" presetSubtype="0" presetID="1" grpId="9" fill="hold">
                                  <p:stCondLst>
                                    <p:cond delay="0"/>
                                  </p:stCondLst>
                                  <p:iterate type="el" backwards="0">
                                    <p:tmAbs val="0"/>
                                  </p:iterate>
                                  <p:childTnLst>
                                    <p:set>
                                      <p:cBhvr>
                                        <p:cTn id="38" fill="hold"/>
                                        <p:tgtEl>
                                          <p:spTgt spid="1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nodeType="clickEffect" presetClass="entr" presetSubtype="0" presetID="1" grpId="10" fill="hold">
                                  <p:stCondLst>
                                    <p:cond delay="0"/>
                                  </p:stCondLst>
                                  <p:iterate type="el" backwards="0">
                                    <p:tmAbs val="0"/>
                                  </p:iterate>
                                  <p:childTnLst>
                                    <p:set>
                                      <p:cBhvr>
                                        <p:cTn id="42" fill="hold"/>
                                        <p:tgtEl>
                                          <p:spTgt spid="11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nodeType="clickEffect" presetClass="entr" presetSubtype="0" presetID="1" grpId="11" fill="hold">
                                  <p:stCondLst>
                                    <p:cond delay="0"/>
                                  </p:stCondLst>
                                  <p:iterate type="el" backwards="0">
                                    <p:tmAbs val="0"/>
                                  </p:iterate>
                                  <p:childTnLst>
                                    <p:set>
                                      <p:cBhvr>
                                        <p:cTn id="46" fill="hold"/>
                                        <p:tgtEl>
                                          <p:spTgt spid="9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nodeType="clickEffect" presetClass="entr" presetSubtype="0" presetID="1" grpId="12" fill="hold">
                                  <p:stCondLst>
                                    <p:cond delay="0"/>
                                  </p:stCondLst>
                                  <p:iterate type="el" backwards="0">
                                    <p:tmAbs val="0"/>
                                  </p:iterate>
                                  <p:childTnLst>
                                    <p:set>
                                      <p:cBhvr>
                                        <p:cTn id="50" fill="hold"/>
                                        <p:tgtEl>
                                          <p:spTgt spid="117"/>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nodeType="clickEffect" presetClass="entr" presetSubtype="0" presetID="1" grpId="13" fill="hold">
                                  <p:stCondLst>
                                    <p:cond delay="0"/>
                                  </p:stCondLst>
                                  <p:iterate type="el" backwards="0">
                                    <p:tmAbs val="0"/>
                                  </p:iterate>
                                  <p:childTnLst>
                                    <p:set>
                                      <p:cBhvr>
                                        <p:cTn id="54" fill="hold"/>
                                        <p:tgtEl>
                                          <p:spTgt spid="10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17" grpId="12"/>
      <p:bldP build="whole" bldLvl="1" animBg="1" rev="0" advAuto="0" spid="118" grpId="5"/>
      <p:bldP build="whole" bldLvl="1" animBg="1" rev="0" advAuto="0" spid="79" grpId="2"/>
      <p:bldP build="whole" bldLvl="1" animBg="1" rev="0" advAuto="0" spid="103" grpId="13"/>
      <p:bldP build="whole" bldLvl="1" animBg="1" rev="0" advAuto="0" spid="99" grpId="11"/>
      <p:bldP build="whole" bldLvl="1" animBg="1" rev="0" advAuto="0" spid="116" grpId="7"/>
      <p:bldP build="whole" bldLvl="1" animBg="1" rev="0" advAuto="0" spid="114" grpId="10"/>
      <p:bldP build="whole" bldLvl="1" animBg="1" rev="0" advAuto="0" spid="75" grpId="1"/>
      <p:bldP build="whole" bldLvl="1" animBg="1" rev="0" advAuto="0" spid="84" grpId="4"/>
      <p:bldP build="whole" bldLvl="1" animBg="1" rev="0" advAuto="0" spid="113" grpId="3"/>
      <p:bldP build="whole" bldLvl="1" animBg="1" rev="0" advAuto="0" spid="90" grpId="6"/>
      <p:bldP build="whole" bldLvl="1" animBg="1" rev="0" advAuto="0" spid="115" grpId="9"/>
      <p:bldP build="whole" bldLvl="1" animBg="1" rev="0" advAuto="0" spid="94" grpId="8"/>
    </p:bldLst>
  </p:timing>
</p:sld>
</file>

<file path=ppt/slides/slide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21" name="Shape 121"/>
          <p:cNvSpPr/>
          <p:nvPr/>
        </p:nvSpPr>
        <p:spPr>
          <a:xfrm>
            <a:off x="76200" y="761999"/>
            <a:ext cx="8991600" cy="340381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The </a:t>
            </a:r>
            <a:r>
              <a:rPr u="sng">
                <a:latin typeface="Times New Roman"/>
                <a:ea typeface="Times New Roman"/>
                <a:cs typeface="Times New Roman"/>
                <a:sym typeface="Times New Roman"/>
              </a:rPr>
              <a:t>unary</a:t>
            </a:r>
            <a:r>
              <a:rPr>
                <a:latin typeface="Times New Roman"/>
                <a:ea typeface="Times New Roman"/>
                <a:cs typeface="Times New Roman"/>
                <a:sym typeface="Times New Roman"/>
              </a:rPr>
              <a:t> </a:t>
            </a:r>
            <a:r>
              <a:rPr>
                <a:latin typeface="Courier New"/>
                <a:ea typeface="Courier New"/>
                <a:cs typeface="Courier New"/>
                <a:sym typeface="Courier New"/>
              </a:rPr>
              <a:t>cast</a:t>
            </a:r>
            <a:r>
              <a:rPr>
                <a:latin typeface="Times New Roman"/>
                <a:ea typeface="Times New Roman"/>
                <a:cs typeface="Times New Roman"/>
                <a:sym typeface="Times New Roman"/>
              </a:rPr>
              <a:t> operators can be used to force the type conversion of a variable.</a:t>
            </a:r>
            <a:endParaRPr>
              <a:latin typeface="Times New Roman"/>
              <a:ea typeface="Times New Roman"/>
              <a:cs typeface="Times New Roman"/>
              <a:sym typeface="Times New Roman"/>
            </a:endParaRPr>
          </a:p>
          <a:p>
            <a:pPr lvl="2" marL="1143000" indent="-228600">
              <a:spcBef>
                <a:spcPts val="400"/>
              </a:spcBef>
              <a:buSzPct val="100000"/>
              <a:buFont typeface="Times New Roman"/>
              <a:buChar char=" "/>
              <a:defRPr sz="1800"/>
            </a:pPr>
            <a:r>
              <a:rPr>
                <a:latin typeface="Times New Roman"/>
                <a:ea typeface="Times New Roman"/>
                <a:cs typeface="Times New Roman"/>
                <a:sym typeface="Times New Roman"/>
              </a:rPr>
              <a:t>E.g.:	(same variable definitions as in the previous example)</a:t>
            </a:r>
            <a:endParaRPr>
              <a:latin typeface="Times New Roman"/>
              <a:ea typeface="Times New Roman"/>
              <a:cs typeface="Times New Roman"/>
              <a:sym typeface="Times New Roman"/>
            </a:endParaRPr>
          </a:p>
          <a:p>
            <a:pPr lvl="2" marL="1143000" indent="-228600">
              <a:spcBef>
                <a:spcPts val="400"/>
              </a:spcBef>
              <a:buSzPct val="100000"/>
              <a:buFont typeface="Times New Roman"/>
              <a:buChar char=" "/>
              <a:defRPr sz="1800"/>
            </a:pPr>
            <a:r>
              <a:rPr>
                <a:latin typeface="Times New Roman"/>
                <a:ea typeface="Times New Roman"/>
                <a:cs typeface="Times New Roman"/>
                <a:sym typeface="Times New Roman"/>
              </a:rPr>
              <a:t> 	</a:t>
            </a:r>
            <a:r>
              <a:rPr>
                <a:latin typeface="Courier New"/>
                <a:ea typeface="Courier New"/>
                <a:cs typeface="Courier New"/>
                <a:sym typeface="Courier New"/>
              </a:rPr>
              <a:t>z = (float) a / b;</a:t>
            </a:r>
            <a:endParaRPr>
              <a:latin typeface="Courier New"/>
              <a:ea typeface="Courier New"/>
              <a:cs typeface="Courier New"/>
              <a:sym typeface="Courier New"/>
            </a:endParaRPr>
          </a:p>
          <a:p>
            <a:pPr lvl="1" marL="742950" indent="-285750">
              <a:spcBef>
                <a:spcPts val="400"/>
              </a:spcBef>
              <a:buClr>
                <a:srgbClr val="000000"/>
              </a:buClr>
              <a:buSzPct val="100000"/>
              <a:buFont typeface="Courier New"/>
              <a:buChar char="–"/>
              <a:defRPr sz="1800"/>
            </a:pPr>
            <a:r>
              <a:rPr>
                <a:latin typeface="Courier New"/>
                <a:ea typeface="Courier New"/>
                <a:cs typeface="Courier New"/>
                <a:sym typeface="Courier New"/>
              </a:rPr>
              <a:t>(float) a </a:t>
            </a:r>
            <a:r>
              <a:rPr>
                <a:latin typeface="Times New Roman"/>
                <a:ea typeface="Times New Roman"/>
                <a:cs typeface="Times New Roman"/>
                <a:sym typeface="Times New Roman"/>
              </a:rPr>
              <a:t>forces the conversion of </a:t>
            </a:r>
            <a:r>
              <a:rPr>
                <a:latin typeface="Courier New"/>
                <a:ea typeface="Courier New"/>
                <a:cs typeface="Courier New"/>
                <a:sym typeface="Courier New"/>
              </a:rPr>
              <a:t>a</a:t>
            </a:r>
            <a:r>
              <a:rPr>
                <a:latin typeface="Times New Roman"/>
                <a:ea typeface="Times New Roman"/>
                <a:cs typeface="Times New Roman"/>
                <a:sym typeface="Times New Roman"/>
              </a:rPr>
              <a:t> to type </a:t>
            </a:r>
            <a:r>
              <a:rPr>
                <a:latin typeface="Courier New"/>
                <a:ea typeface="Courier New"/>
                <a:cs typeface="Courier New"/>
                <a:sym typeface="Courier New"/>
              </a:rPr>
              <a:t>float</a:t>
            </a:r>
            <a:r>
              <a:rPr>
                <a:latin typeface="Times New Roman"/>
                <a:ea typeface="Times New Roman"/>
                <a:cs typeface="Times New Roman"/>
                <a:sym typeface="Times New Roman"/>
              </a:rPr>
              <a:t>,</a:t>
            </a:r>
            <a:endParaRPr>
              <a:latin typeface="Times New Roman"/>
              <a:ea typeface="Times New Roman"/>
              <a:cs typeface="Times New Roman"/>
              <a:sym typeface="Times New Roman"/>
            </a:endParaRPr>
          </a:p>
          <a:p>
            <a:pPr lvl="1" marL="742950" indent="-285750">
              <a:spcBef>
                <a:spcPts val="400"/>
              </a:spcBef>
              <a:buClr>
                <a:srgbClr val="000000"/>
              </a:buClr>
              <a:buSzPct val="100000"/>
              <a:buFont typeface="Times New Roman"/>
              <a:buChar char="–"/>
              <a:defRPr sz="1800"/>
            </a:pPr>
            <a:r>
              <a:rPr>
                <a:latin typeface="Times New Roman"/>
                <a:ea typeface="Times New Roman"/>
                <a:cs typeface="Times New Roman"/>
                <a:sym typeface="Times New Roman"/>
              </a:rPr>
              <a:t>according to the implicit rule of promotion, </a:t>
            </a:r>
            <a:r>
              <a:rPr>
                <a:latin typeface="Courier New"/>
                <a:ea typeface="Courier New"/>
                <a:cs typeface="Courier New"/>
                <a:sym typeface="Courier New"/>
              </a:rPr>
              <a:t>b</a:t>
            </a:r>
            <a:r>
              <a:rPr>
                <a:latin typeface="Times New Roman"/>
                <a:ea typeface="Times New Roman"/>
                <a:cs typeface="Times New Roman"/>
                <a:sym typeface="Times New Roman"/>
              </a:rPr>
              <a:t> is converted to type </a:t>
            </a:r>
            <a:r>
              <a:rPr>
                <a:latin typeface="Courier New"/>
                <a:ea typeface="Courier New"/>
                <a:cs typeface="Courier New"/>
                <a:sym typeface="Courier New"/>
              </a:rPr>
              <a:t>float </a:t>
            </a:r>
            <a:r>
              <a:rPr>
                <a:latin typeface="Times New Roman"/>
                <a:ea typeface="Times New Roman"/>
                <a:cs typeface="Times New Roman"/>
                <a:sym typeface="Times New Roman"/>
              </a:rPr>
              <a:t>too,</a:t>
            </a:r>
            <a:endParaRPr>
              <a:latin typeface="Times New Roman"/>
              <a:ea typeface="Times New Roman"/>
              <a:cs typeface="Times New Roman"/>
              <a:sym typeface="Times New Roman"/>
            </a:endParaRPr>
          </a:p>
          <a:p>
            <a:pPr lvl="1" marL="742950" indent="-285750">
              <a:spcBef>
                <a:spcPts val="400"/>
              </a:spcBef>
              <a:buClr>
                <a:srgbClr val="000000"/>
              </a:buClr>
              <a:buSzPct val="100000"/>
              <a:buFont typeface="Times New Roman"/>
              <a:buChar char="–"/>
              <a:defRPr sz="1800"/>
            </a:pPr>
            <a:r>
              <a:rPr>
                <a:latin typeface="Times New Roman"/>
                <a:ea typeface="Times New Roman"/>
                <a:cs typeface="Times New Roman"/>
                <a:sym typeface="Times New Roman"/>
              </a:rPr>
              <a:t>the division is then evaluated as a division of real numbers and the result is assigned to </a:t>
            </a:r>
            <a:r>
              <a:rPr>
                <a:latin typeface="Courier New"/>
                <a:ea typeface="Courier New"/>
                <a:cs typeface="Courier New"/>
                <a:sym typeface="Courier New"/>
              </a:rPr>
              <a:t>z</a:t>
            </a:r>
            <a:r>
              <a:rPr>
                <a:latin typeface="Times New Roman"/>
                <a:ea typeface="Times New Roman"/>
                <a:cs typeface="Times New Roman"/>
                <a:sym typeface="Times New Roman"/>
              </a:rPr>
              <a:t> which is of type </a:t>
            </a:r>
            <a:r>
              <a:rPr>
                <a:latin typeface="Courier New"/>
                <a:ea typeface="Courier New"/>
                <a:cs typeface="Courier New"/>
                <a:sym typeface="Courier New"/>
              </a:rPr>
              <a:t>float</a:t>
            </a:r>
            <a:r>
              <a:rPr>
                <a:latin typeface="Times New Roman"/>
                <a:ea typeface="Times New Roman"/>
                <a:cs typeface="Times New Roman"/>
                <a:sym typeface="Times New Roman"/>
              </a:rPr>
              <a:t>.</a:t>
            </a:r>
            <a:endParaRPr>
              <a:latin typeface="Times New Roman"/>
              <a:ea typeface="Times New Roman"/>
              <a:cs typeface="Times New Roman"/>
              <a:sym typeface="Times New Roman"/>
            </a:endParaRPr>
          </a:p>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A </a:t>
            </a:r>
            <a:r>
              <a:rPr u="sng">
                <a:latin typeface="Times New Roman"/>
                <a:ea typeface="Times New Roman"/>
                <a:cs typeface="Times New Roman"/>
                <a:sym typeface="Times New Roman"/>
              </a:rPr>
              <a:t>unary operator</a:t>
            </a:r>
            <a:r>
              <a:rPr>
                <a:latin typeface="Times New Roman"/>
                <a:ea typeface="Times New Roman"/>
                <a:cs typeface="Times New Roman"/>
                <a:sym typeface="Times New Roman"/>
              </a:rPr>
              <a:t> operates on </a:t>
            </a:r>
            <a:r>
              <a:rPr u="sng">
                <a:latin typeface="Times New Roman"/>
                <a:ea typeface="Times New Roman"/>
                <a:cs typeface="Times New Roman"/>
                <a:sym typeface="Times New Roman"/>
              </a:rPr>
              <a:t>one</a:t>
            </a:r>
            <a:r>
              <a:rPr>
                <a:latin typeface="Times New Roman"/>
                <a:ea typeface="Times New Roman"/>
                <a:cs typeface="Times New Roman"/>
                <a:sym typeface="Times New Roman"/>
              </a:rPr>
              <a:t> argument only: the argument directly to its right.</a:t>
            </a:r>
            <a:endParaRPr>
              <a:latin typeface="Times New Roman"/>
              <a:ea typeface="Times New Roman"/>
              <a:cs typeface="Times New Roman"/>
              <a:sym typeface="Times New Roman"/>
            </a:endParaRPr>
          </a:p>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A cast operator exists for each data type in C: </a:t>
            </a:r>
            <a:r>
              <a:rPr>
                <a:latin typeface="Courier New"/>
                <a:ea typeface="Courier New"/>
                <a:cs typeface="Courier New"/>
                <a:sym typeface="Courier New"/>
              </a:rPr>
              <a:t>(double)</a:t>
            </a:r>
            <a:r>
              <a:rPr>
                <a:latin typeface="Times New Roman"/>
                <a:ea typeface="Times New Roman"/>
                <a:cs typeface="Times New Roman"/>
                <a:sym typeface="Times New Roman"/>
              </a:rPr>
              <a:t>, </a:t>
            </a:r>
            <a:r>
              <a:rPr>
                <a:latin typeface="Courier New"/>
                <a:ea typeface="Courier New"/>
                <a:cs typeface="Courier New"/>
                <a:sym typeface="Courier New"/>
              </a:rPr>
              <a:t>(float)</a:t>
            </a:r>
            <a:r>
              <a:rPr>
                <a:latin typeface="Times New Roman"/>
                <a:ea typeface="Times New Roman"/>
                <a:cs typeface="Times New Roman"/>
                <a:sym typeface="Times New Roman"/>
              </a:rPr>
              <a:t>, </a:t>
            </a:r>
            <a:r>
              <a:rPr>
                <a:latin typeface="Courier New"/>
                <a:ea typeface="Courier New"/>
                <a:cs typeface="Courier New"/>
                <a:sym typeface="Courier New"/>
              </a:rPr>
              <a:t>(int)</a:t>
            </a:r>
            <a:r>
              <a:rPr>
                <a:latin typeface="Times New Roman"/>
                <a:ea typeface="Times New Roman"/>
                <a:cs typeface="Times New Roman"/>
                <a:sym typeface="Times New Roman"/>
              </a:rPr>
              <a:t>, </a:t>
            </a:r>
            <a:r>
              <a:rPr>
                <a:latin typeface="Courier New"/>
                <a:ea typeface="Courier New"/>
                <a:cs typeface="Courier New"/>
                <a:sym typeface="Courier New"/>
              </a:rPr>
              <a:t>(char)</a:t>
            </a:r>
            <a:r>
              <a:rPr>
                <a:latin typeface="Times New Roman"/>
                <a:ea typeface="Times New Roman"/>
                <a:cs typeface="Times New Roman"/>
                <a:sym typeface="Times New Roman"/>
              </a:rPr>
              <a:t>.</a:t>
            </a:r>
          </a:p>
        </p:txBody>
      </p:sp>
      <p:sp>
        <p:nvSpPr>
          <p:cNvPr id="122" name="Shape 122"/>
          <p:cNvSpPr/>
          <p:nvPr/>
        </p:nvSpPr>
        <p:spPr>
          <a:xfrm>
            <a:off x="4800600" y="1524000"/>
            <a:ext cx="533400" cy="152400"/>
          </a:xfrm>
          <a:prstGeom prst="rightArrow">
            <a:avLst>
              <a:gd name="adj1" fmla="val 50000"/>
              <a:gd name="adj2" fmla="val 87500"/>
            </a:avLst>
          </a:prstGeom>
          <a:solidFill>
            <a:srgbClr val="3333CC"/>
          </a:solidFill>
          <a:ln>
            <a:solidFill/>
            <a:round/>
          </a:ln>
        </p:spPr>
        <p:txBody>
          <a:bodyPr lIns="0" tIns="0" rIns="0" bIns="0" anchor="ctr"/>
          <a:lstStyle/>
          <a:p>
            <a:pPr lvl="0">
              <a:defRPr sz="1800">
                <a:latin typeface="Times New Roman"/>
                <a:ea typeface="Times New Roman"/>
                <a:cs typeface="Times New Roman"/>
                <a:sym typeface="Times New Roman"/>
              </a:defRPr>
            </a:pPr>
          </a:p>
        </p:txBody>
      </p:sp>
      <p:grpSp>
        <p:nvGrpSpPr>
          <p:cNvPr id="125" name="Group 125"/>
          <p:cNvGrpSpPr/>
          <p:nvPr/>
        </p:nvGrpSpPr>
        <p:grpSpPr>
          <a:xfrm>
            <a:off x="5765800" y="1435100"/>
            <a:ext cx="1384300" cy="279402"/>
            <a:chOff x="0" y="0"/>
            <a:chExt cx="1384300" cy="279401"/>
          </a:xfrm>
        </p:grpSpPr>
        <p:sp>
          <p:nvSpPr>
            <p:cNvPr id="123" name="Shape 123"/>
            <p:cNvSpPr/>
            <p:nvPr/>
          </p:nvSpPr>
          <p:spPr>
            <a:xfrm>
              <a:off x="0" y="0"/>
              <a:ext cx="1384300" cy="279402"/>
            </a:xfrm>
            <a:prstGeom prst="rect">
              <a:avLst/>
            </a:prstGeom>
            <a:solidFill>
              <a:srgbClr val="3333CC">
                <a:alpha val="50195"/>
              </a:srgbClr>
            </a:solidFill>
            <a:ln w="9525" cap="flat">
              <a:solidFill>
                <a:srgbClr val="000000"/>
              </a:solidFill>
              <a:prstDash val="solid"/>
              <a:round/>
            </a:ln>
            <a:effectLst/>
          </p:spPr>
          <p:txBody>
            <a:bodyPr wrap="square" lIns="0" tIns="0" rIns="0" bIns="0" numCol="1" anchor="ctr">
              <a:noAutofit/>
            </a:bodyPr>
            <a:lstStyle/>
            <a:p>
              <a:pPr lvl="0" algn="ctr">
                <a:defRPr sz="1800">
                  <a:latin typeface="Times New Roman"/>
                  <a:ea typeface="Times New Roman"/>
                  <a:cs typeface="Times New Roman"/>
                  <a:sym typeface="Times New Roman"/>
                </a:defRPr>
              </a:pPr>
            </a:p>
          </p:txBody>
        </p:sp>
        <p:sp>
          <p:nvSpPr>
            <p:cNvPr id="124" name="Shape 124"/>
            <p:cNvSpPr/>
            <p:nvPr/>
          </p:nvSpPr>
          <p:spPr>
            <a:xfrm>
              <a:off x="411434" y="12700"/>
              <a:ext cx="561431" cy="2540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0" tIns="0" rIns="0" bIns="0" numCol="1" anchor="ctr">
              <a:spAutoFit/>
            </a:bodyPr>
            <a:lstStyle>
              <a:lvl1pPr algn="ctr">
                <a:defRPr b="1" sz="1800">
                  <a:latin typeface="Courier New"/>
                  <a:ea typeface="Courier New"/>
                  <a:cs typeface="Courier New"/>
                  <a:sym typeface="Courier New"/>
                </a:defRPr>
              </a:lvl1pPr>
            </a:lstStyle>
            <a:p>
              <a:pPr lvl="0">
                <a:defRPr b="0"/>
              </a:pPr>
              <a:r>
                <a:rPr b="1"/>
                <a:t>0.75</a:t>
              </a:r>
            </a:p>
          </p:txBody>
        </p:sp>
      </p:grpSp>
      <p:sp>
        <p:nvSpPr>
          <p:cNvPr id="126" name="Shape 126"/>
          <p:cNvSpPr/>
          <p:nvPr/>
        </p:nvSpPr>
        <p:spPr>
          <a:xfrm>
            <a:off x="5370512" y="1403350"/>
            <a:ext cx="241319" cy="3454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800">
                <a:latin typeface="Courier New"/>
                <a:ea typeface="Courier New"/>
                <a:cs typeface="Courier New"/>
                <a:sym typeface="Courier New"/>
              </a:defRPr>
            </a:lvl1pPr>
          </a:lstStyle>
          <a:p>
            <a:pPr lvl="0"/>
            <a:r>
              <a:t>z</a:t>
            </a:r>
          </a:p>
        </p:txBody>
      </p:sp>
      <p:sp>
        <p:nvSpPr>
          <p:cNvPr id="127" name="Shape 127"/>
          <p:cNvSpPr/>
          <p:nvPr/>
        </p:nvSpPr>
        <p:spPr>
          <a:xfrm>
            <a:off x="47624" y="57150"/>
            <a:ext cx="1958051" cy="348425"/>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b="1" sz="1800">
                <a:latin typeface="Times New Roman"/>
                <a:ea typeface="Times New Roman"/>
                <a:cs typeface="Times New Roman"/>
                <a:sym typeface="Times New Roman"/>
              </a:defRPr>
            </a:lvl1pPr>
          </a:lstStyle>
          <a:p>
            <a:pPr lvl="0">
              <a:defRPr b="0"/>
            </a:pPr>
            <a:r>
              <a:rPr b="1"/>
              <a:t>The Cast Operator</a:t>
            </a:r>
          </a:p>
        </p:txBody>
      </p:sp>
      <p:sp>
        <p:nvSpPr>
          <p:cNvPr id="128" name="Shape 128"/>
          <p:cNvSpPr/>
          <p:nvPr/>
        </p:nvSpPr>
        <p:spPr>
          <a:xfrm>
            <a:off x="26985" y="4191000"/>
            <a:ext cx="6090711" cy="348425"/>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800" u="sng">
                <a:latin typeface="Times New Roman"/>
                <a:ea typeface="Times New Roman"/>
                <a:cs typeface="Times New Roman"/>
                <a:sym typeface="Times New Roman"/>
              </a:defRPr>
            </a:lvl1pPr>
          </a:lstStyle>
          <a:p>
            <a:pPr lvl="0">
              <a:defRPr u="none"/>
            </a:pPr>
            <a:r>
              <a:rPr u="sng"/>
              <a:t>Summary of Hierarchy and Associativity of Arithmetic Operators</a:t>
            </a:r>
          </a:p>
        </p:txBody>
      </p:sp>
      <p:sp>
        <p:nvSpPr>
          <p:cNvPr id="129" name="Shape 129"/>
          <p:cNvSpPr/>
          <p:nvPr/>
        </p:nvSpPr>
        <p:spPr>
          <a:xfrm>
            <a:off x="76200" y="4702175"/>
            <a:ext cx="6378575" cy="1377721"/>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2" marL="1143000" indent="-228600">
              <a:spcBef>
                <a:spcPts val="400"/>
              </a:spcBef>
              <a:buSzPct val="100000"/>
              <a:buFont typeface="Courier New"/>
              <a:buChar char=" "/>
              <a:defRPr sz="1800"/>
            </a:pPr>
            <a:r>
              <a:rPr b="1">
                <a:latin typeface="Courier New"/>
                <a:ea typeface="Courier New"/>
                <a:cs typeface="Courier New"/>
                <a:sym typeface="Courier New"/>
              </a:rPr>
              <a:t>()</a:t>
            </a:r>
            <a:r>
              <a:rPr>
                <a:latin typeface="Times New Roman"/>
                <a:ea typeface="Times New Roman"/>
                <a:cs typeface="Times New Roman"/>
                <a:sym typeface="Times New Roman"/>
              </a:rPr>
              <a:t>		innermost first</a:t>
            </a:r>
            <a:endParaRPr>
              <a:latin typeface="Times New Roman"/>
              <a:ea typeface="Times New Roman"/>
              <a:cs typeface="Times New Roman"/>
              <a:sym typeface="Times New Roman"/>
            </a:endParaRPr>
          </a:p>
          <a:p>
            <a:pPr lvl="2" marL="1143000" indent="-228600">
              <a:spcBef>
                <a:spcPts val="400"/>
              </a:spcBef>
              <a:buSzPct val="100000"/>
              <a:buFont typeface="Courier New"/>
              <a:buChar char=" "/>
              <a:defRPr sz="1800"/>
            </a:pPr>
            <a:r>
              <a:rPr b="1">
                <a:latin typeface="Courier New"/>
                <a:ea typeface="Courier New"/>
                <a:cs typeface="Courier New"/>
                <a:sym typeface="Courier New"/>
              </a:rPr>
              <a:t>* / %</a:t>
            </a:r>
            <a:r>
              <a:rPr b="1">
                <a:latin typeface="Times New Roman"/>
                <a:ea typeface="Times New Roman"/>
                <a:cs typeface="Times New Roman"/>
                <a:sym typeface="Times New Roman"/>
              </a:rPr>
              <a:t>	</a:t>
            </a:r>
            <a:r>
              <a:rPr>
                <a:latin typeface="Times New Roman"/>
                <a:ea typeface="Times New Roman"/>
                <a:cs typeface="Times New Roman"/>
                <a:sym typeface="Times New Roman"/>
              </a:rPr>
              <a:t>left to right</a:t>
            </a:r>
            <a:endParaRPr>
              <a:latin typeface="Times New Roman"/>
              <a:ea typeface="Times New Roman"/>
              <a:cs typeface="Times New Roman"/>
              <a:sym typeface="Times New Roman"/>
            </a:endParaRPr>
          </a:p>
          <a:p>
            <a:pPr lvl="2" marL="1143000" indent="-228600">
              <a:spcBef>
                <a:spcPts val="400"/>
              </a:spcBef>
              <a:buSzPct val="100000"/>
              <a:buFont typeface="Courier New"/>
              <a:buChar char=" "/>
              <a:defRPr sz="1800"/>
            </a:pPr>
            <a:r>
              <a:rPr b="1">
                <a:latin typeface="Courier New"/>
                <a:ea typeface="Courier New"/>
                <a:cs typeface="Courier New"/>
                <a:sym typeface="Courier New"/>
              </a:rPr>
              <a:t>+ -</a:t>
            </a:r>
            <a:r>
              <a:rPr>
                <a:latin typeface="Times New Roman"/>
                <a:ea typeface="Times New Roman"/>
                <a:cs typeface="Times New Roman"/>
                <a:sym typeface="Times New Roman"/>
              </a:rPr>
              <a:t> 		left to right</a:t>
            </a:r>
            <a:endParaRPr>
              <a:latin typeface="Times New Roman"/>
              <a:ea typeface="Times New Roman"/>
              <a:cs typeface="Times New Roman"/>
              <a:sym typeface="Times New Roman"/>
            </a:endParaRPr>
          </a:p>
          <a:p>
            <a:pPr lvl="2" marL="1143000" indent="-228600">
              <a:spcBef>
                <a:spcPts val="400"/>
              </a:spcBef>
              <a:buSzPct val="100000"/>
              <a:buFont typeface="Courier New"/>
              <a:buChar char=" "/>
              <a:defRPr sz="1800"/>
            </a:pPr>
            <a:r>
              <a:rPr b="1">
                <a:latin typeface="Courier New"/>
                <a:ea typeface="Courier New"/>
                <a:cs typeface="Courier New"/>
                <a:sym typeface="Courier New"/>
              </a:rPr>
              <a:t>=</a:t>
            </a:r>
            <a:r>
              <a:rPr>
                <a:latin typeface="Times New Roman"/>
                <a:ea typeface="Times New Roman"/>
                <a:cs typeface="Times New Roman"/>
                <a:sym typeface="Times New Roman"/>
              </a:rPr>
              <a:t>		right to left</a:t>
            </a:r>
          </a:p>
        </p:txBody>
      </p:sp>
      <p:sp>
        <p:nvSpPr>
          <p:cNvPr id="130" name="Shape 130"/>
          <p:cNvSpPr/>
          <p:nvPr/>
        </p:nvSpPr>
        <p:spPr>
          <a:xfrm>
            <a:off x="3124200" y="6400800"/>
            <a:ext cx="2895600" cy="28708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Tree>
  </p:cSld>
  <p:clrMapOvr>
    <a:masterClrMapping/>
  </p:clrMapOvr>
  <p:transition spd="med" advClick="1"/>
</p:sld>
</file>

<file path=ppt/slides/slide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2" name="Shape 132"/>
          <p:cNvSpPr/>
          <p:nvPr/>
        </p:nvSpPr>
        <p:spPr>
          <a:xfrm>
            <a:off x="2743199" y="152398"/>
            <a:ext cx="2938619" cy="544072"/>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b="1" sz="3200">
                <a:latin typeface="Times New Roman"/>
                <a:ea typeface="Times New Roman"/>
                <a:cs typeface="Times New Roman"/>
                <a:sym typeface="Times New Roman"/>
              </a:defRPr>
            </a:lvl1pPr>
          </a:lstStyle>
          <a:p>
            <a:pPr lvl="0">
              <a:defRPr b="0" sz="1800"/>
            </a:pPr>
            <a:r>
              <a:rPr b="1" sz="3200"/>
              <a:t>Basic Input in C</a:t>
            </a:r>
          </a:p>
        </p:txBody>
      </p:sp>
      <p:sp>
        <p:nvSpPr>
          <p:cNvPr id="133" name="Shape 133"/>
          <p:cNvSpPr/>
          <p:nvPr/>
        </p:nvSpPr>
        <p:spPr>
          <a:xfrm>
            <a:off x="485775" y="925511"/>
            <a:ext cx="8289925" cy="2683515"/>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470369" indent="-470369">
              <a:spcBef>
                <a:spcPts val="2400"/>
              </a:spcBef>
              <a:buClr>
                <a:srgbClr val="000000"/>
              </a:buClr>
              <a:buSzPct val="75000"/>
              <a:buFont typeface="Wingdings"/>
              <a:buChar char="●"/>
              <a:defRPr sz="1800"/>
            </a:pPr>
            <a:r>
              <a:rPr sz="2000">
                <a:latin typeface="Times New Roman"/>
                <a:ea typeface="Times New Roman"/>
                <a:cs typeface="Times New Roman"/>
                <a:sym typeface="Times New Roman"/>
              </a:rPr>
              <a:t>Data can be entered from the keyboard using the standard C function </a:t>
            </a:r>
            <a:r>
              <a:rPr sz="2000">
                <a:latin typeface="Courier New"/>
                <a:ea typeface="Courier New"/>
                <a:cs typeface="Courier New"/>
                <a:sym typeface="Courier New"/>
              </a:rPr>
              <a:t>scanf</a:t>
            </a:r>
            <a:r>
              <a:rPr sz="2000">
                <a:latin typeface="Times New Roman"/>
                <a:ea typeface="Times New Roman"/>
                <a:cs typeface="Times New Roman"/>
                <a:sym typeface="Times New Roman"/>
              </a:rPr>
              <a:t>.</a:t>
            </a:r>
            <a:endParaRPr sz="2000">
              <a:latin typeface="Times New Roman"/>
              <a:ea typeface="Times New Roman"/>
              <a:cs typeface="Times New Roman"/>
              <a:sym typeface="Times New Roman"/>
            </a:endParaRPr>
          </a:p>
          <a:p>
            <a:pPr lvl="2" marL="1143000" indent="-228600">
              <a:buSzPct val="100000"/>
              <a:buFont typeface="Times New Roman"/>
              <a:buChar char=" "/>
              <a:defRPr sz="1800"/>
            </a:pPr>
            <a:r>
              <a:rPr>
                <a:latin typeface="Times New Roman"/>
                <a:ea typeface="Times New Roman"/>
                <a:cs typeface="Times New Roman"/>
                <a:sym typeface="Times New Roman"/>
              </a:rPr>
              <a:t>E.g.:	</a:t>
            </a:r>
            <a:r>
              <a:rPr>
                <a:latin typeface="Courier New"/>
                <a:ea typeface="Courier New"/>
                <a:cs typeface="Courier New"/>
                <a:sym typeface="Courier New"/>
              </a:rPr>
              <a:t>scanf(“%d”, </a:t>
            </a:r>
            <a:r>
              <a:rPr>
                <a:solidFill>
                  <a:srgbClr val="FF0000"/>
                </a:solidFill>
                <a:latin typeface="Courier New"/>
                <a:ea typeface="Courier New"/>
                <a:cs typeface="Courier New"/>
                <a:sym typeface="Courier New"/>
              </a:rPr>
              <a:t>&amp;</a:t>
            </a:r>
            <a:r>
              <a:rPr>
                <a:latin typeface="Courier New"/>
                <a:ea typeface="Courier New"/>
                <a:cs typeface="Courier New"/>
                <a:sym typeface="Courier New"/>
              </a:rPr>
              <a:t>integer_1); </a:t>
            </a:r>
            <a:endParaRPr>
              <a:latin typeface="Courier New"/>
              <a:ea typeface="Courier New"/>
              <a:cs typeface="Courier New"/>
              <a:sym typeface="Courier New"/>
            </a:endParaRPr>
          </a:p>
          <a:p>
            <a:pPr lvl="2" marL="1143000" indent="-228600">
              <a:buSzPct val="100000"/>
              <a:buFont typeface="Courier New"/>
              <a:buChar char=" "/>
              <a:defRPr sz="1800"/>
            </a:pPr>
            <a:r>
              <a:rPr>
                <a:latin typeface="Courier New"/>
                <a:ea typeface="Courier New"/>
                <a:cs typeface="Courier New"/>
                <a:sym typeface="Courier New"/>
              </a:rPr>
              <a:t> 	scanf(“%f”, </a:t>
            </a:r>
            <a:r>
              <a:rPr>
                <a:solidFill>
                  <a:srgbClr val="FF0000"/>
                </a:solidFill>
                <a:latin typeface="Courier New"/>
                <a:ea typeface="Courier New"/>
                <a:cs typeface="Courier New"/>
                <a:sym typeface="Courier New"/>
              </a:rPr>
              <a:t>&amp;</a:t>
            </a:r>
            <a:r>
              <a:rPr>
                <a:latin typeface="Courier New"/>
                <a:ea typeface="Courier New"/>
                <a:cs typeface="Courier New"/>
                <a:sym typeface="Courier New"/>
              </a:rPr>
              <a:t>real_1);</a:t>
            </a:r>
            <a:endParaRPr>
              <a:latin typeface="Courier New"/>
              <a:ea typeface="Courier New"/>
              <a:cs typeface="Courier New"/>
              <a:sym typeface="Courier New"/>
            </a:endParaRPr>
          </a:p>
          <a:p>
            <a:pPr lvl="2" marL="1143000" indent="-228600">
              <a:buSzPct val="100000"/>
              <a:buFont typeface="Courier New"/>
              <a:buChar char=" "/>
              <a:defRPr sz="1800"/>
            </a:pPr>
            <a:r>
              <a:rPr>
                <a:latin typeface="Courier New"/>
                <a:ea typeface="Courier New"/>
                <a:cs typeface="Courier New"/>
                <a:sym typeface="Courier New"/>
              </a:rPr>
              <a:t> 	scanf(“%d%f”, </a:t>
            </a:r>
            <a:r>
              <a:rPr>
                <a:solidFill>
                  <a:srgbClr val="FF0000"/>
                </a:solidFill>
                <a:latin typeface="Courier New"/>
                <a:ea typeface="Courier New"/>
                <a:cs typeface="Courier New"/>
                <a:sym typeface="Courier New"/>
              </a:rPr>
              <a:t>&amp;</a:t>
            </a:r>
            <a:r>
              <a:rPr>
                <a:latin typeface="Courier New"/>
                <a:ea typeface="Courier New"/>
                <a:cs typeface="Courier New"/>
                <a:sym typeface="Courier New"/>
              </a:rPr>
              <a:t>integer_1, </a:t>
            </a:r>
            <a:r>
              <a:rPr>
                <a:solidFill>
                  <a:srgbClr val="FF0000"/>
                </a:solidFill>
                <a:latin typeface="Courier New"/>
                <a:ea typeface="Courier New"/>
                <a:cs typeface="Courier New"/>
                <a:sym typeface="Courier New"/>
              </a:rPr>
              <a:t>&amp;</a:t>
            </a:r>
            <a:r>
              <a:rPr>
                <a:latin typeface="Courier New"/>
                <a:ea typeface="Courier New"/>
                <a:cs typeface="Courier New"/>
                <a:sym typeface="Courier New"/>
              </a:rPr>
              <a:t>real_1);</a:t>
            </a:r>
            <a:endParaRPr>
              <a:latin typeface="Courier New"/>
              <a:ea typeface="Courier New"/>
              <a:cs typeface="Courier New"/>
              <a:sym typeface="Courier New"/>
            </a:endParaRPr>
          </a:p>
          <a:p>
            <a:pPr lvl="0" marL="470369" indent="-470369">
              <a:buClr>
                <a:srgbClr val="000000"/>
              </a:buClr>
              <a:buSzPct val="75000"/>
              <a:buFont typeface="Wingdings"/>
              <a:buChar char="●"/>
              <a:defRPr sz="1800"/>
            </a:pPr>
            <a:r>
              <a:rPr sz="2000">
                <a:latin typeface="Courier New"/>
                <a:ea typeface="Courier New"/>
                <a:cs typeface="Courier New"/>
                <a:sym typeface="Courier New"/>
              </a:rPr>
              <a:t>scanf</a:t>
            </a:r>
            <a:r>
              <a:rPr sz="2000">
                <a:latin typeface="Times New Roman"/>
                <a:ea typeface="Times New Roman"/>
                <a:cs typeface="Times New Roman"/>
                <a:sym typeface="Times New Roman"/>
              </a:rPr>
              <a:t> requires a conversion specifier corresponding to the type of data to be read.</a:t>
            </a:r>
            <a:endParaRPr sz="2000">
              <a:latin typeface="Times New Roman"/>
              <a:ea typeface="Times New Roman"/>
              <a:cs typeface="Times New Roman"/>
              <a:sym typeface="Times New Roman"/>
            </a:endParaRPr>
          </a:p>
          <a:p>
            <a:pPr lvl="0" marL="470369" indent="-470369">
              <a:buClr>
                <a:srgbClr val="000000"/>
              </a:buClr>
              <a:buSzPct val="75000"/>
              <a:buFont typeface="Wingdings"/>
              <a:buChar char="●"/>
              <a:defRPr sz="1800"/>
            </a:pPr>
            <a:r>
              <a:rPr sz="2000">
                <a:latin typeface="Times New Roman"/>
                <a:ea typeface="Times New Roman"/>
                <a:cs typeface="Times New Roman"/>
                <a:sym typeface="Times New Roman"/>
              </a:rPr>
              <a:t>An ampersand </a:t>
            </a:r>
            <a:r>
              <a:rPr>
                <a:solidFill>
                  <a:srgbClr val="FF0000"/>
                </a:solidFill>
                <a:latin typeface="Courier New"/>
                <a:ea typeface="Courier New"/>
                <a:cs typeface="Courier New"/>
                <a:sym typeface="Courier New"/>
              </a:rPr>
              <a:t>&amp;</a:t>
            </a:r>
            <a:r>
              <a:rPr sz="2000">
                <a:latin typeface="Times New Roman"/>
                <a:ea typeface="Times New Roman"/>
                <a:cs typeface="Times New Roman"/>
                <a:sym typeface="Times New Roman"/>
              </a:rPr>
              <a:t> </a:t>
            </a:r>
            <a:r>
              <a:rPr sz="2000" u="sng">
                <a:latin typeface="Times New Roman"/>
                <a:ea typeface="Times New Roman"/>
                <a:cs typeface="Times New Roman"/>
                <a:sym typeface="Times New Roman"/>
              </a:rPr>
              <a:t>must</a:t>
            </a:r>
            <a:r>
              <a:rPr sz="2000">
                <a:latin typeface="Times New Roman"/>
                <a:ea typeface="Times New Roman"/>
                <a:cs typeface="Times New Roman"/>
                <a:sym typeface="Times New Roman"/>
              </a:rPr>
              <a:t> be placed before the variable name into which the data will be read.</a:t>
            </a:r>
          </a:p>
        </p:txBody>
      </p:sp>
      <p:sp>
        <p:nvSpPr>
          <p:cNvPr id="134" name="Shape 134"/>
          <p:cNvSpPr/>
          <p:nvPr/>
        </p:nvSpPr>
        <p:spPr>
          <a:xfrm>
            <a:off x="444499" y="4845050"/>
            <a:ext cx="8262940" cy="1282322"/>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marL="342900" indent="-342900">
              <a:spcBef>
                <a:spcPts val="600"/>
              </a:spcBef>
              <a:buClr>
                <a:srgbClr val="000000"/>
              </a:buClr>
              <a:buSzPct val="75000"/>
              <a:buFont typeface="Wingdings"/>
              <a:buChar char="●"/>
              <a:defRPr sz="1800"/>
            </a:pPr>
            <a:r>
              <a:rPr b="1">
                <a:latin typeface="Times New Roman"/>
                <a:ea typeface="Times New Roman"/>
                <a:cs typeface="Times New Roman"/>
                <a:sym typeface="Times New Roman"/>
              </a:rPr>
              <a:t>Information</a:t>
            </a:r>
            <a:r>
              <a:rPr>
                <a:latin typeface="Times New Roman"/>
                <a:ea typeface="Times New Roman"/>
                <a:cs typeface="Times New Roman"/>
                <a:sym typeface="Times New Roman"/>
              </a:rPr>
              <a:t> related to the standard functions </a:t>
            </a:r>
            <a:r>
              <a:rPr>
                <a:latin typeface="Courier New"/>
                <a:ea typeface="Courier New"/>
                <a:cs typeface="Courier New"/>
                <a:sym typeface="Courier New"/>
              </a:rPr>
              <a:t>printf</a:t>
            </a:r>
            <a:r>
              <a:rPr>
                <a:latin typeface="Times New Roman"/>
                <a:ea typeface="Times New Roman"/>
                <a:cs typeface="Times New Roman"/>
                <a:sym typeface="Times New Roman"/>
              </a:rPr>
              <a:t> and </a:t>
            </a:r>
            <a:r>
              <a:rPr>
                <a:latin typeface="Courier New"/>
                <a:ea typeface="Courier New"/>
                <a:cs typeface="Courier New"/>
                <a:sym typeface="Courier New"/>
              </a:rPr>
              <a:t>scanf</a:t>
            </a:r>
            <a:r>
              <a:rPr>
                <a:latin typeface="Times New Roman"/>
                <a:ea typeface="Times New Roman"/>
                <a:cs typeface="Times New Roman"/>
                <a:sym typeface="Times New Roman"/>
              </a:rPr>
              <a:t> is contained in the standard input/output header file </a:t>
            </a:r>
            <a:r>
              <a:rPr>
                <a:solidFill>
                  <a:srgbClr val="3333CC"/>
                </a:solidFill>
                <a:latin typeface="Courier New"/>
                <a:ea typeface="Courier New"/>
                <a:cs typeface="Courier New"/>
                <a:sym typeface="Courier New"/>
              </a:rPr>
              <a:t>stdio.h</a:t>
            </a:r>
            <a:r>
              <a:rPr>
                <a:latin typeface="Times New Roman"/>
                <a:ea typeface="Times New Roman"/>
                <a:cs typeface="Times New Roman"/>
                <a:sym typeface="Times New Roman"/>
              </a:rPr>
              <a:t>. </a:t>
            </a:r>
            <a:endParaRPr>
              <a:latin typeface="Times New Roman"/>
              <a:ea typeface="Times New Roman"/>
              <a:cs typeface="Times New Roman"/>
              <a:sym typeface="Times New Roman"/>
            </a:endParaRPr>
          </a:p>
          <a:p>
            <a:pPr lvl="0" marL="342900" indent="-342900">
              <a:spcBef>
                <a:spcPts val="600"/>
              </a:spcBef>
              <a:buClr>
                <a:srgbClr val="000000"/>
              </a:buClr>
              <a:buSzPct val="75000"/>
              <a:buFont typeface="Wingdings"/>
              <a:buChar char="●"/>
              <a:defRPr sz="1800"/>
            </a:pPr>
            <a:r>
              <a:rPr>
                <a:latin typeface="Times New Roman"/>
                <a:ea typeface="Times New Roman"/>
                <a:cs typeface="Times New Roman"/>
                <a:sym typeface="Times New Roman"/>
              </a:rPr>
              <a:t>The pre-processor directive </a:t>
            </a:r>
            <a:r>
              <a:rPr>
                <a:latin typeface="Courier New"/>
                <a:ea typeface="Courier New"/>
                <a:cs typeface="Courier New"/>
                <a:sym typeface="Courier New"/>
              </a:rPr>
              <a:t>#include &lt;stdio.h&gt; </a:t>
            </a:r>
            <a:r>
              <a:rPr>
                <a:latin typeface="Times New Roman"/>
                <a:ea typeface="Times New Roman"/>
                <a:cs typeface="Times New Roman"/>
                <a:sym typeface="Times New Roman"/>
              </a:rPr>
              <a:t>placed before</a:t>
            </a:r>
            <a:r>
              <a:rPr>
                <a:latin typeface="Courier New"/>
                <a:ea typeface="Courier New"/>
                <a:cs typeface="Courier New"/>
                <a:sym typeface="Courier New"/>
              </a:rPr>
              <a:t> main() </a:t>
            </a:r>
            <a:r>
              <a:rPr>
                <a:latin typeface="Times New Roman"/>
                <a:ea typeface="Times New Roman"/>
                <a:cs typeface="Times New Roman"/>
                <a:sym typeface="Times New Roman"/>
              </a:rPr>
              <a:t>forces the compiler to include this information in the compilation process.</a:t>
            </a:r>
          </a:p>
        </p:txBody>
      </p:sp>
      <p:sp>
        <p:nvSpPr>
          <p:cNvPr id="135" name="Shape 135"/>
          <p:cNvSpPr/>
          <p:nvPr/>
        </p:nvSpPr>
        <p:spPr>
          <a:xfrm>
            <a:off x="452435" y="4227512"/>
            <a:ext cx="3665632" cy="348426"/>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sz="1800" u="sng">
                <a:latin typeface="Times New Roman"/>
                <a:ea typeface="Times New Roman"/>
                <a:cs typeface="Times New Roman"/>
                <a:sym typeface="Times New Roman"/>
              </a:defRPr>
            </a:lvl1pPr>
          </a:lstStyle>
          <a:p>
            <a:pPr lvl="0">
              <a:defRPr u="none"/>
            </a:pPr>
            <a:r>
              <a:rPr u="sng"/>
              <a:t>Standard Input and Output Header File</a:t>
            </a:r>
          </a:p>
        </p:txBody>
      </p:sp>
      <p:sp>
        <p:nvSpPr>
          <p:cNvPr id="136" name="Shape 136"/>
          <p:cNvSpPr/>
          <p:nvPr/>
        </p:nvSpPr>
        <p:spPr>
          <a:xfrm>
            <a:off x="3124200" y="6400800"/>
            <a:ext cx="2895600" cy="28708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Tree>
  </p:cSld>
  <p:clrMapOvr>
    <a:masterClrMapping/>
  </p:clrMapOvr>
  <p:transition spd="med" advClick="1"/>
</p:sld>
</file>

<file path=ppt/slides/slide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8" name="Shape 138"/>
          <p:cNvSpPr/>
          <p:nvPr>
            <p:ph type="body" idx="4294967295"/>
          </p:nvPr>
        </p:nvSpPr>
        <p:spPr>
          <a:xfrm>
            <a:off x="422275" y="931860"/>
            <a:ext cx="8991600" cy="5334005"/>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fontScale="100000" lnSpcReduction="0"/>
          </a:bodyPr>
          <a:lstStyle/>
          <a:p>
            <a:pPr lvl="2" marL="1081586" indent="-203762" defTabSz="877822">
              <a:spcBef>
                <a:spcPts val="400"/>
              </a:spcBef>
              <a:defRPr sz="1800"/>
            </a:pPr>
            <a:r>
              <a:rPr b="1" sz="1900"/>
              <a:t>Type		printf			scanf</a:t>
            </a:r>
            <a:endParaRPr b="1" sz="1900"/>
          </a:p>
          <a:p>
            <a:pPr lvl="2" marL="1024636" indent="-146811" defTabSz="877822">
              <a:spcBef>
                <a:spcPts val="400"/>
              </a:spcBef>
              <a:defRPr sz="1800"/>
            </a:pPr>
            <a:r>
              <a:rPr sz="1700"/>
              <a:t>short		</a:t>
            </a:r>
            <a:r>
              <a:rPr sz="1700">
                <a:latin typeface="Courier New"/>
                <a:ea typeface="Courier New"/>
                <a:cs typeface="Courier New"/>
                <a:sym typeface="Courier New"/>
              </a:rPr>
              <a:t>%d</a:t>
            </a:r>
            <a:r>
              <a:rPr sz="1700"/>
              <a:t>, </a:t>
            </a:r>
            <a:r>
              <a:rPr sz="1700">
                <a:latin typeface="Courier New"/>
                <a:ea typeface="Courier New"/>
                <a:cs typeface="Courier New"/>
                <a:sym typeface="Courier New"/>
              </a:rPr>
              <a:t>%i</a:t>
            </a:r>
            <a:r>
              <a:rPr sz="1700"/>
              <a:t>, </a:t>
            </a:r>
            <a:r>
              <a:rPr sz="1700">
                <a:latin typeface="Courier New"/>
                <a:ea typeface="Courier New"/>
                <a:cs typeface="Courier New"/>
                <a:sym typeface="Courier New"/>
              </a:rPr>
              <a:t>%hd</a:t>
            </a:r>
            <a:r>
              <a:rPr sz="1700"/>
              <a:t>, </a:t>
            </a:r>
            <a:r>
              <a:rPr sz="1700">
                <a:latin typeface="Courier New"/>
                <a:ea typeface="Courier New"/>
                <a:cs typeface="Courier New"/>
                <a:sym typeface="Courier New"/>
              </a:rPr>
              <a:t>%hi		%hd</a:t>
            </a:r>
            <a:r>
              <a:rPr sz="1700"/>
              <a:t>, </a:t>
            </a:r>
            <a:r>
              <a:rPr sz="1700">
                <a:latin typeface="Courier New"/>
                <a:ea typeface="Courier New"/>
                <a:cs typeface="Courier New"/>
                <a:sym typeface="Courier New"/>
              </a:rPr>
              <a:t>%hi</a:t>
            </a:r>
            <a:endParaRPr sz="1700">
              <a:latin typeface="Courier New"/>
              <a:ea typeface="Courier New"/>
              <a:cs typeface="Courier New"/>
              <a:sym typeface="Courier New"/>
            </a:endParaRPr>
          </a:p>
          <a:p>
            <a:pPr lvl="2" marL="1024636" indent="-146811" defTabSz="877822">
              <a:spcBef>
                <a:spcPts val="400"/>
              </a:spcBef>
              <a:defRPr sz="1800"/>
            </a:pPr>
            <a:r>
              <a:rPr sz="1700"/>
              <a:t>int		</a:t>
            </a:r>
            <a:r>
              <a:rPr sz="1700">
                <a:solidFill>
                  <a:srgbClr val="3333CC"/>
                </a:solidFill>
                <a:latin typeface="Courier New"/>
                <a:ea typeface="Courier New"/>
                <a:cs typeface="Courier New"/>
                <a:sym typeface="Courier New"/>
              </a:rPr>
              <a:t>%d</a:t>
            </a:r>
            <a:r>
              <a:rPr sz="1700"/>
              <a:t>, </a:t>
            </a:r>
            <a:r>
              <a:rPr sz="1700">
                <a:latin typeface="Courier New"/>
                <a:ea typeface="Courier New"/>
                <a:cs typeface="Courier New"/>
                <a:sym typeface="Courier New"/>
              </a:rPr>
              <a:t>%i			</a:t>
            </a:r>
            <a:r>
              <a:rPr sz="1700">
                <a:solidFill>
                  <a:srgbClr val="3333CC"/>
                </a:solidFill>
                <a:latin typeface="Courier New"/>
                <a:ea typeface="Courier New"/>
                <a:cs typeface="Courier New"/>
                <a:sym typeface="Courier New"/>
              </a:rPr>
              <a:t>%d</a:t>
            </a:r>
            <a:r>
              <a:rPr sz="1700"/>
              <a:t>, </a:t>
            </a:r>
            <a:r>
              <a:rPr sz="1700">
                <a:latin typeface="Courier New"/>
                <a:ea typeface="Courier New"/>
                <a:cs typeface="Courier New"/>
                <a:sym typeface="Courier New"/>
              </a:rPr>
              <a:t>%i</a:t>
            </a:r>
            <a:endParaRPr sz="1700">
              <a:latin typeface="Courier New"/>
              <a:ea typeface="Courier New"/>
              <a:cs typeface="Courier New"/>
              <a:sym typeface="Courier New"/>
            </a:endParaRPr>
          </a:p>
          <a:p>
            <a:pPr lvl="2" marL="1024636" indent="-146811" defTabSz="877822">
              <a:spcBef>
                <a:spcPts val="400"/>
              </a:spcBef>
              <a:defRPr sz="1800"/>
            </a:pPr>
            <a:r>
              <a:rPr sz="1700"/>
              <a:t>long		</a:t>
            </a:r>
            <a:r>
              <a:rPr sz="1700">
                <a:latin typeface="Courier New"/>
                <a:ea typeface="Courier New"/>
                <a:cs typeface="Courier New"/>
                <a:sym typeface="Courier New"/>
              </a:rPr>
              <a:t>%ld</a:t>
            </a:r>
            <a:r>
              <a:rPr sz="1700"/>
              <a:t>, </a:t>
            </a:r>
            <a:r>
              <a:rPr sz="1700">
                <a:latin typeface="Courier New"/>
                <a:ea typeface="Courier New"/>
                <a:cs typeface="Courier New"/>
                <a:sym typeface="Courier New"/>
              </a:rPr>
              <a:t>%li		%ld</a:t>
            </a:r>
            <a:r>
              <a:rPr sz="1700"/>
              <a:t>, </a:t>
            </a:r>
            <a:r>
              <a:rPr sz="1700">
                <a:latin typeface="Courier New"/>
                <a:ea typeface="Courier New"/>
                <a:cs typeface="Courier New"/>
                <a:sym typeface="Courier New"/>
              </a:rPr>
              <a:t>%li</a:t>
            </a:r>
            <a:endParaRPr sz="1700">
              <a:latin typeface="Courier New"/>
              <a:ea typeface="Courier New"/>
              <a:cs typeface="Courier New"/>
              <a:sym typeface="Courier New"/>
            </a:endParaRPr>
          </a:p>
          <a:p>
            <a:pPr lvl="2" marL="1024636" indent="-146811" defTabSz="877822">
              <a:spcBef>
                <a:spcPts val="400"/>
              </a:spcBef>
              <a:defRPr sz="1800"/>
            </a:pPr>
            <a:r>
              <a:rPr sz="1700"/>
              <a:t>unsigned short	</a:t>
            </a:r>
            <a:r>
              <a:rPr sz="1700">
                <a:latin typeface="Courier New"/>
                <a:ea typeface="Courier New"/>
                <a:cs typeface="Courier New"/>
                <a:sym typeface="Courier New"/>
              </a:rPr>
              <a:t>%hu			%hu</a:t>
            </a:r>
            <a:endParaRPr sz="1700">
              <a:latin typeface="Courier New"/>
              <a:ea typeface="Courier New"/>
              <a:cs typeface="Courier New"/>
              <a:sym typeface="Courier New"/>
            </a:endParaRPr>
          </a:p>
          <a:p>
            <a:pPr lvl="2" marL="1024636" indent="-146811" defTabSz="877822">
              <a:spcBef>
                <a:spcPts val="400"/>
              </a:spcBef>
              <a:defRPr sz="1800"/>
            </a:pPr>
            <a:r>
              <a:rPr sz="1700"/>
              <a:t>unsigned int	</a:t>
            </a:r>
            <a:r>
              <a:rPr sz="1700">
                <a:latin typeface="Courier New"/>
                <a:ea typeface="Courier New"/>
                <a:cs typeface="Courier New"/>
                <a:sym typeface="Courier New"/>
              </a:rPr>
              <a:t>%u			%u</a:t>
            </a:r>
            <a:endParaRPr sz="1700">
              <a:latin typeface="Courier New"/>
              <a:ea typeface="Courier New"/>
              <a:cs typeface="Courier New"/>
              <a:sym typeface="Courier New"/>
            </a:endParaRPr>
          </a:p>
          <a:p>
            <a:pPr lvl="2" marL="1024636" indent="-146811" defTabSz="877822">
              <a:spcBef>
                <a:spcPts val="400"/>
              </a:spcBef>
              <a:defRPr sz="1800"/>
            </a:pPr>
            <a:r>
              <a:rPr sz="1700"/>
              <a:t>unsigned long	</a:t>
            </a:r>
            <a:r>
              <a:rPr sz="1700">
                <a:latin typeface="Courier New"/>
                <a:ea typeface="Courier New"/>
                <a:cs typeface="Courier New"/>
                <a:sym typeface="Courier New"/>
              </a:rPr>
              <a:t>%lu			%lu</a:t>
            </a:r>
            <a:endParaRPr sz="1700">
              <a:latin typeface="Courier New"/>
              <a:ea typeface="Courier New"/>
              <a:cs typeface="Courier New"/>
              <a:sym typeface="Courier New"/>
            </a:endParaRPr>
          </a:p>
          <a:p>
            <a:pPr lvl="2" marL="1024636" indent="-146811" defTabSz="877822">
              <a:spcBef>
                <a:spcPts val="400"/>
              </a:spcBef>
              <a:defRPr sz="1800"/>
            </a:pPr>
            <a:r>
              <a:rPr sz="1700"/>
              <a:t>float		</a:t>
            </a:r>
            <a:r>
              <a:rPr sz="1700">
                <a:solidFill>
                  <a:srgbClr val="3333CC"/>
                </a:solidFill>
                <a:latin typeface="Courier New"/>
                <a:ea typeface="Courier New"/>
                <a:cs typeface="Courier New"/>
                <a:sym typeface="Courier New"/>
              </a:rPr>
              <a:t>%f</a:t>
            </a:r>
            <a:r>
              <a:rPr sz="1700"/>
              <a:t>, </a:t>
            </a:r>
            <a:r>
              <a:rPr sz="1700">
                <a:latin typeface="Courier New"/>
                <a:ea typeface="Courier New"/>
                <a:cs typeface="Courier New"/>
                <a:sym typeface="Courier New"/>
              </a:rPr>
              <a:t>%e</a:t>
            </a:r>
            <a:r>
              <a:rPr sz="1700"/>
              <a:t>, </a:t>
            </a:r>
            <a:r>
              <a:rPr sz="1700">
                <a:latin typeface="Courier New"/>
                <a:ea typeface="Courier New"/>
                <a:cs typeface="Courier New"/>
                <a:sym typeface="Courier New"/>
              </a:rPr>
              <a:t>%E</a:t>
            </a:r>
            <a:r>
              <a:rPr sz="1700"/>
              <a:t>, </a:t>
            </a:r>
            <a:r>
              <a:rPr sz="1700">
                <a:latin typeface="Courier New"/>
                <a:ea typeface="Courier New"/>
                <a:cs typeface="Courier New"/>
                <a:sym typeface="Courier New"/>
              </a:rPr>
              <a:t>%g</a:t>
            </a:r>
            <a:r>
              <a:rPr sz="1700"/>
              <a:t>, </a:t>
            </a:r>
            <a:r>
              <a:rPr sz="1700">
                <a:latin typeface="Courier New"/>
                <a:ea typeface="Courier New"/>
                <a:cs typeface="Courier New"/>
                <a:sym typeface="Courier New"/>
              </a:rPr>
              <a:t>%G		</a:t>
            </a:r>
            <a:r>
              <a:rPr sz="1700">
                <a:solidFill>
                  <a:srgbClr val="3333CC"/>
                </a:solidFill>
                <a:latin typeface="Courier New"/>
                <a:ea typeface="Courier New"/>
                <a:cs typeface="Courier New"/>
                <a:sym typeface="Courier New"/>
              </a:rPr>
              <a:t>%f</a:t>
            </a:r>
            <a:r>
              <a:rPr sz="1700"/>
              <a:t>, </a:t>
            </a:r>
            <a:r>
              <a:rPr sz="1700">
                <a:latin typeface="Courier New"/>
                <a:ea typeface="Courier New"/>
                <a:cs typeface="Courier New"/>
                <a:sym typeface="Courier New"/>
              </a:rPr>
              <a:t>%e</a:t>
            </a:r>
            <a:r>
              <a:rPr sz="1700"/>
              <a:t>, </a:t>
            </a:r>
            <a:r>
              <a:rPr sz="1700">
                <a:latin typeface="Courier New"/>
                <a:ea typeface="Courier New"/>
                <a:cs typeface="Courier New"/>
                <a:sym typeface="Courier New"/>
              </a:rPr>
              <a:t>%E</a:t>
            </a:r>
            <a:r>
              <a:rPr sz="1700"/>
              <a:t>, </a:t>
            </a:r>
            <a:r>
              <a:rPr sz="1700">
                <a:latin typeface="Courier New"/>
                <a:ea typeface="Courier New"/>
                <a:cs typeface="Courier New"/>
                <a:sym typeface="Courier New"/>
              </a:rPr>
              <a:t>%g</a:t>
            </a:r>
            <a:r>
              <a:rPr sz="1700"/>
              <a:t>, </a:t>
            </a:r>
            <a:r>
              <a:rPr sz="1700">
                <a:latin typeface="Courier New"/>
                <a:ea typeface="Courier New"/>
                <a:cs typeface="Courier New"/>
                <a:sym typeface="Courier New"/>
              </a:rPr>
              <a:t>%G</a:t>
            </a:r>
            <a:endParaRPr sz="1700">
              <a:latin typeface="Courier New"/>
              <a:ea typeface="Courier New"/>
              <a:cs typeface="Courier New"/>
              <a:sym typeface="Courier New"/>
            </a:endParaRPr>
          </a:p>
          <a:p>
            <a:pPr lvl="2" marL="1024636" indent="-146811" defTabSz="877822">
              <a:spcBef>
                <a:spcPts val="400"/>
              </a:spcBef>
              <a:defRPr sz="1800"/>
            </a:pPr>
            <a:r>
              <a:rPr sz="1700"/>
              <a:t>double		</a:t>
            </a:r>
            <a:r>
              <a:rPr sz="1700">
                <a:latin typeface="Courier New"/>
                <a:ea typeface="Courier New"/>
                <a:cs typeface="Courier New"/>
                <a:sym typeface="Courier New"/>
              </a:rPr>
              <a:t>%f</a:t>
            </a:r>
            <a:r>
              <a:rPr sz="1700"/>
              <a:t>, </a:t>
            </a:r>
            <a:r>
              <a:rPr sz="1700">
                <a:latin typeface="Courier New"/>
                <a:ea typeface="Courier New"/>
                <a:cs typeface="Courier New"/>
                <a:sym typeface="Courier New"/>
              </a:rPr>
              <a:t>%e</a:t>
            </a:r>
            <a:r>
              <a:rPr sz="1700"/>
              <a:t>, </a:t>
            </a:r>
            <a:r>
              <a:rPr sz="1700">
                <a:latin typeface="Courier New"/>
                <a:ea typeface="Courier New"/>
                <a:cs typeface="Courier New"/>
                <a:sym typeface="Courier New"/>
              </a:rPr>
              <a:t>%E</a:t>
            </a:r>
            <a:r>
              <a:rPr sz="1700"/>
              <a:t>, </a:t>
            </a:r>
            <a:r>
              <a:rPr sz="1700">
                <a:latin typeface="Courier New"/>
                <a:ea typeface="Courier New"/>
                <a:cs typeface="Courier New"/>
                <a:sym typeface="Courier New"/>
              </a:rPr>
              <a:t>%g</a:t>
            </a:r>
            <a:r>
              <a:rPr sz="1700"/>
              <a:t>, </a:t>
            </a:r>
            <a:r>
              <a:rPr sz="1700">
                <a:latin typeface="Courier New"/>
                <a:ea typeface="Courier New"/>
                <a:cs typeface="Courier New"/>
                <a:sym typeface="Courier New"/>
              </a:rPr>
              <a:t>%G		%lf</a:t>
            </a:r>
            <a:r>
              <a:rPr sz="1700"/>
              <a:t>, </a:t>
            </a:r>
            <a:r>
              <a:rPr sz="1700">
                <a:latin typeface="Courier New"/>
                <a:ea typeface="Courier New"/>
                <a:cs typeface="Courier New"/>
                <a:sym typeface="Courier New"/>
              </a:rPr>
              <a:t>%le</a:t>
            </a:r>
            <a:r>
              <a:rPr sz="1700"/>
              <a:t>, </a:t>
            </a:r>
            <a:r>
              <a:rPr sz="1700">
                <a:latin typeface="Courier New"/>
                <a:ea typeface="Courier New"/>
                <a:cs typeface="Courier New"/>
                <a:sym typeface="Courier New"/>
              </a:rPr>
              <a:t>%lE</a:t>
            </a:r>
            <a:r>
              <a:rPr sz="1700"/>
              <a:t>, </a:t>
            </a:r>
            <a:r>
              <a:rPr sz="1700">
                <a:latin typeface="Courier New"/>
                <a:ea typeface="Courier New"/>
                <a:cs typeface="Courier New"/>
                <a:sym typeface="Courier New"/>
              </a:rPr>
              <a:t>%lg</a:t>
            </a:r>
            <a:r>
              <a:rPr sz="1700"/>
              <a:t>, </a:t>
            </a:r>
            <a:r>
              <a:rPr sz="1700">
                <a:latin typeface="Courier New"/>
                <a:ea typeface="Courier New"/>
                <a:cs typeface="Courier New"/>
                <a:sym typeface="Courier New"/>
              </a:rPr>
              <a:t>%lG</a:t>
            </a:r>
            <a:endParaRPr sz="1700">
              <a:latin typeface="Courier New"/>
              <a:ea typeface="Courier New"/>
              <a:cs typeface="Courier New"/>
              <a:sym typeface="Courier New"/>
            </a:endParaRPr>
          </a:p>
          <a:p>
            <a:pPr lvl="2" marL="1024636" indent="-146811" defTabSz="877822">
              <a:spcBef>
                <a:spcPts val="400"/>
              </a:spcBef>
              <a:defRPr sz="1800"/>
            </a:pPr>
            <a:r>
              <a:rPr sz="1700"/>
              <a:t>long double	</a:t>
            </a:r>
            <a:r>
              <a:rPr sz="1700">
                <a:latin typeface="Courier New"/>
                <a:ea typeface="Courier New"/>
                <a:cs typeface="Courier New"/>
                <a:sym typeface="Courier New"/>
              </a:rPr>
              <a:t>%Lf</a:t>
            </a:r>
            <a:r>
              <a:rPr sz="1700"/>
              <a:t>, </a:t>
            </a:r>
            <a:r>
              <a:rPr sz="1700">
                <a:latin typeface="Courier New"/>
                <a:ea typeface="Courier New"/>
                <a:cs typeface="Courier New"/>
                <a:sym typeface="Courier New"/>
              </a:rPr>
              <a:t>%Le</a:t>
            </a:r>
            <a:r>
              <a:rPr sz="1700"/>
              <a:t>, </a:t>
            </a:r>
            <a:r>
              <a:rPr sz="1700">
                <a:latin typeface="Courier New"/>
                <a:ea typeface="Courier New"/>
                <a:cs typeface="Courier New"/>
                <a:sym typeface="Courier New"/>
              </a:rPr>
              <a:t>%LE</a:t>
            </a:r>
            <a:r>
              <a:rPr sz="1700"/>
              <a:t>, </a:t>
            </a:r>
            <a:r>
              <a:rPr sz="1700">
                <a:latin typeface="Courier New"/>
                <a:ea typeface="Courier New"/>
                <a:cs typeface="Courier New"/>
                <a:sym typeface="Courier New"/>
              </a:rPr>
              <a:t>%Lg</a:t>
            </a:r>
            <a:r>
              <a:rPr sz="1700"/>
              <a:t>, </a:t>
            </a:r>
            <a:r>
              <a:rPr sz="1700">
                <a:latin typeface="Courier New"/>
                <a:ea typeface="Courier New"/>
                <a:cs typeface="Courier New"/>
                <a:sym typeface="Courier New"/>
              </a:rPr>
              <a:t>%LG	%Lf</a:t>
            </a:r>
            <a:r>
              <a:rPr sz="1700"/>
              <a:t>, </a:t>
            </a:r>
            <a:r>
              <a:rPr sz="1700">
                <a:latin typeface="Courier New"/>
                <a:ea typeface="Courier New"/>
                <a:cs typeface="Courier New"/>
                <a:sym typeface="Courier New"/>
              </a:rPr>
              <a:t>%Le</a:t>
            </a:r>
            <a:r>
              <a:rPr sz="1700"/>
              <a:t>, </a:t>
            </a:r>
            <a:r>
              <a:rPr sz="1700">
                <a:latin typeface="Courier New"/>
                <a:ea typeface="Courier New"/>
                <a:cs typeface="Courier New"/>
                <a:sym typeface="Courier New"/>
              </a:rPr>
              <a:t>%LE</a:t>
            </a:r>
            <a:r>
              <a:rPr sz="1700"/>
              <a:t>, </a:t>
            </a:r>
            <a:r>
              <a:rPr sz="1700">
                <a:latin typeface="Courier New"/>
                <a:ea typeface="Courier New"/>
                <a:cs typeface="Courier New"/>
                <a:sym typeface="Courier New"/>
              </a:rPr>
              <a:t>%Lg</a:t>
            </a:r>
            <a:r>
              <a:rPr sz="1700"/>
              <a:t>, </a:t>
            </a:r>
            <a:r>
              <a:rPr sz="1700">
                <a:latin typeface="Courier New"/>
                <a:ea typeface="Courier New"/>
                <a:cs typeface="Courier New"/>
                <a:sym typeface="Courier New"/>
              </a:rPr>
              <a:t>%LG</a:t>
            </a:r>
            <a:endParaRPr sz="1700">
              <a:latin typeface="Courier New"/>
              <a:ea typeface="Courier New"/>
              <a:cs typeface="Courier New"/>
              <a:sym typeface="Courier New"/>
            </a:endParaRPr>
          </a:p>
          <a:p>
            <a:pPr lvl="2" marL="1097280" indent="-219455" defTabSz="877822">
              <a:spcBef>
                <a:spcPts val="500"/>
              </a:spcBef>
              <a:buFont typeface="Courier New"/>
              <a:defRPr sz="1800"/>
            </a:pPr>
            <a:endParaRPr sz="1700">
              <a:latin typeface="Courier New"/>
              <a:ea typeface="Courier New"/>
              <a:cs typeface="Courier New"/>
              <a:sym typeface="Courier New"/>
            </a:endParaRPr>
          </a:p>
          <a:p>
            <a:pPr lvl="1" marL="596209" indent="-157297" defTabSz="877822">
              <a:spcBef>
                <a:spcPts val="400"/>
              </a:spcBef>
              <a:defRPr sz="1800"/>
            </a:pPr>
            <a:r>
              <a:rPr sz="1700"/>
              <a:t>Careful with the conversion specifier for a </a:t>
            </a:r>
            <a:r>
              <a:rPr sz="1700">
                <a:latin typeface="Courier New"/>
                <a:ea typeface="Courier New"/>
                <a:cs typeface="Courier New"/>
                <a:sym typeface="Courier New"/>
              </a:rPr>
              <a:t>double</a:t>
            </a:r>
            <a:r>
              <a:rPr sz="1700"/>
              <a:t> in a </a:t>
            </a:r>
            <a:r>
              <a:rPr sz="1700">
                <a:latin typeface="Courier New"/>
                <a:ea typeface="Courier New"/>
                <a:cs typeface="Courier New"/>
                <a:sym typeface="Courier New"/>
              </a:rPr>
              <a:t>printf</a:t>
            </a:r>
            <a:r>
              <a:rPr sz="1700"/>
              <a:t>.</a:t>
            </a:r>
            <a:endParaRPr sz="1700"/>
          </a:p>
          <a:p>
            <a:pPr lvl="1" marL="596209" indent="-157297" defTabSz="877822">
              <a:spcBef>
                <a:spcPts val="400"/>
              </a:spcBef>
              <a:defRPr sz="1800"/>
            </a:pPr>
            <a:r>
              <a:rPr sz="1700"/>
              <a:t>The conversion specifier </a:t>
            </a:r>
            <a:r>
              <a:rPr sz="1700">
                <a:latin typeface="Courier New"/>
                <a:ea typeface="Courier New"/>
                <a:cs typeface="Courier New"/>
                <a:sym typeface="Courier New"/>
              </a:rPr>
              <a:t>%e</a:t>
            </a:r>
            <a:r>
              <a:rPr sz="1700"/>
              <a:t> prints out the number in scientific notation: </a:t>
            </a:r>
            <a:r>
              <a:rPr sz="1700">
                <a:latin typeface="Courier New"/>
                <a:ea typeface="Courier New"/>
                <a:cs typeface="Courier New"/>
                <a:sym typeface="Courier New"/>
              </a:rPr>
              <a:t>1.0e0</a:t>
            </a:r>
            <a:endParaRPr sz="1700"/>
          </a:p>
          <a:p>
            <a:pPr lvl="1" marL="596209" indent="-157297" defTabSz="877822">
              <a:spcBef>
                <a:spcPts val="400"/>
              </a:spcBef>
              <a:defRPr sz="1800"/>
            </a:pPr>
            <a:r>
              <a:rPr sz="1700"/>
              <a:t>The conversion specifier </a:t>
            </a:r>
            <a:r>
              <a:rPr sz="1700">
                <a:latin typeface="Courier New"/>
                <a:ea typeface="Courier New"/>
                <a:cs typeface="Courier New"/>
                <a:sym typeface="Courier New"/>
              </a:rPr>
              <a:t>%E</a:t>
            </a:r>
            <a:r>
              <a:rPr sz="1700"/>
              <a:t> prints out the number in scientific notation: </a:t>
            </a:r>
            <a:r>
              <a:rPr sz="1700">
                <a:latin typeface="Courier New"/>
                <a:ea typeface="Courier New"/>
                <a:cs typeface="Courier New"/>
                <a:sym typeface="Courier New"/>
              </a:rPr>
              <a:t>1.0E0</a:t>
            </a:r>
            <a:endParaRPr sz="1700"/>
          </a:p>
          <a:p>
            <a:pPr lvl="1" marL="596209" indent="-157297" defTabSz="877822">
              <a:spcBef>
                <a:spcPts val="400"/>
              </a:spcBef>
              <a:defRPr sz="1800"/>
            </a:pPr>
            <a:r>
              <a:rPr sz="1700"/>
              <a:t>The conversion specifier </a:t>
            </a:r>
            <a:r>
              <a:rPr sz="1700">
                <a:latin typeface="Courier New"/>
                <a:ea typeface="Courier New"/>
                <a:cs typeface="Courier New"/>
                <a:sym typeface="Courier New"/>
              </a:rPr>
              <a:t>%g</a:t>
            </a:r>
            <a:r>
              <a:rPr sz="1700"/>
              <a:t> prints out the number in </a:t>
            </a:r>
            <a:r>
              <a:rPr sz="1700">
                <a:latin typeface="Courier New"/>
                <a:ea typeface="Courier New"/>
                <a:cs typeface="Courier New"/>
                <a:sym typeface="Courier New"/>
              </a:rPr>
              <a:t>%f</a:t>
            </a:r>
            <a:r>
              <a:rPr sz="1700"/>
              <a:t> or in </a:t>
            </a:r>
            <a:r>
              <a:rPr sz="1700">
                <a:latin typeface="Courier New"/>
                <a:ea typeface="Courier New"/>
                <a:cs typeface="Courier New"/>
                <a:sym typeface="Courier New"/>
              </a:rPr>
              <a:t>%e</a:t>
            </a:r>
            <a:endParaRPr sz="1700"/>
          </a:p>
          <a:p>
            <a:pPr lvl="1" marL="596209" indent="-157297" defTabSz="877822">
              <a:spcBef>
                <a:spcPts val="400"/>
              </a:spcBef>
              <a:defRPr sz="1800"/>
            </a:pPr>
            <a:r>
              <a:rPr sz="1700"/>
              <a:t>The conversion specifier </a:t>
            </a:r>
            <a:r>
              <a:rPr sz="1700">
                <a:latin typeface="Courier New"/>
                <a:ea typeface="Courier New"/>
                <a:cs typeface="Courier New"/>
                <a:sym typeface="Courier New"/>
              </a:rPr>
              <a:t>%G</a:t>
            </a:r>
            <a:r>
              <a:rPr sz="1700"/>
              <a:t> prints out the number in </a:t>
            </a:r>
            <a:r>
              <a:rPr sz="1700">
                <a:latin typeface="Courier New"/>
                <a:ea typeface="Courier New"/>
                <a:cs typeface="Courier New"/>
                <a:sym typeface="Courier New"/>
              </a:rPr>
              <a:t>%f</a:t>
            </a:r>
            <a:r>
              <a:rPr sz="1700"/>
              <a:t> or in </a:t>
            </a:r>
            <a:r>
              <a:rPr sz="1700">
                <a:latin typeface="Courier New"/>
                <a:ea typeface="Courier New"/>
                <a:cs typeface="Courier New"/>
                <a:sym typeface="Courier New"/>
              </a:rPr>
              <a:t>%E</a:t>
            </a:r>
          </a:p>
        </p:txBody>
      </p:sp>
      <p:sp>
        <p:nvSpPr>
          <p:cNvPr id="139" name="Shape 139"/>
          <p:cNvSpPr/>
          <p:nvPr/>
        </p:nvSpPr>
        <p:spPr>
          <a:xfrm>
            <a:off x="252411" y="223835"/>
            <a:ext cx="4878395" cy="348426"/>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lvl="0">
              <a:defRPr sz="1800"/>
            </a:pPr>
            <a:r>
              <a:rPr>
                <a:latin typeface="Times New Roman"/>
                <a:ea typeface="Times New Roman"/>
                <a:cs typeface="Times New Roman"/>
                <a:sym typeface="Times New Roman"/>
              </a:rPr>
              <a:t>Numerical Conversion Specifiers in </a:t>
            </a:r>
            <a:r>
              <a:rPr i="1">
                <a:latin typeface="Times New Roman"/>
                <a:ea typeface="Times New Roman"/>
                <a:cs typeface="Times New Roman"/>
                <a:sym typeface="Times New Roman"/>
              </a:rPr>
              <a:t>printf</a:t>
            </a:r>
            <a:r>
              <a:rPr>
                <a:latin typeface="Times New Roman"/>
                <a:ea typeface="Times New Roman"/>
                <a:cs typeface="Times New Roman"/>
                <a:sym typeface="Times New Roman"/>
              </a:rPr>
              <a:t> and </a:t>
            </a:r>
            <a:r>
              <a:rPr i="1">
                <a:latin typeface="Times New Roman"/>
                <a:ea typeface="Times New Roman"/>
                <a:cs typeface="Times New Roman"/>
                <a:sym typeface="Times New Roman"/>
              </a:rPr>
              <a:t>scanf</a:t>
            </a:r>
          </a:p>
        </p:txBody>
      </p:sp>
      <p:sp>
        <p:nvSpPr>
          <p:cNvPr id="140" name="Shape 140"/>
          <p:cNvSpPr/>
          <p:nvPr/>
        </p:nvSpPr>
        <p:spPr>
          <a:xfrm flipH="1">
            <a:off x="2771774" y="1008062"/>
            <a:ext cx="3" cy="3124202"/>
          </a:xfrm>
          <a:prstGeom prst="line">
            <a:avLst/>
          </a:prstGeom>
          <a:ln>
            <a:solidFill/>
            <a:round/>
          </a:ln>
        </p:spPr>
        <p:txBody>
          <a:bodyPr lIns="0" tIns="0" rIns="0" bIns="0"/>
          <a:lstStyle/>
          <a:p>
            <a:pPr lvl="0" defTabSz="457200">
              <a:defRPr sz="1200">
                <a:latin typeface="+mj-lt"/>
                <a:ea typeface="+mj-ea"/>
                <a:cs typeface="+mj-cs"/>
                <a:sym typeface="Helvetica"/>
              </a:defRPr>
            </a:pPr>
          </a:p>
        </p:txBody>
      </p:sp>
      <p:sp>
        <p:nvSpPr>
          <p:cNvPr id="141" name="Shape 141"/>
          <p:cNvSpPr/>
          <p:nvPr/>
        </p:nvSpPr>
        <p:spPr>
          <a:xfrm flipH="1">
            <a:off x="5591173" y="1084262"/>
            <a:ext cx="4" cy="3124202"/>
          </a:xfrm>
          <a:prstGeom prst="line">
            <a:avLst/>
          </a:prstGeom>
          <a:ln>
            <a:solidFill/>
            <a:round/>
          </a:ln>
        </p:spPr>
        <p:txBody>
          <a:bodyPr lIns="0" tIns="0" rIns="0" bIns="0"/>
          <a:lstStyle/>
          <a:p>
            <a:pPr lvl="0" defTabSz="457200">
              <a:defRPr sz="1200">
                <a:latin typeface="+mj-lt"/>
                <a:ea typeface="+mj-ea"/>
                <a:cs typeface="+mj-cs"/>
                <a:sym typeface="Helvetica"/>
              </a:defRPr>
            </a:pPr>
          </a:p>
        </p:txBody>
      </p:sp>
      <p:sp>
        <p:nvSpPr>
          <p:cNvPr id="142" name="Shape 142"/>
          <p:cNvSpPr/>
          <p:nvPr/>
        </p:nvSpPr>
        <p:spPr>
          <a:xfrm>
            <a:off x="1171575" y="1312862"/>
            <a:ext cx="7239001" cy="2"/>
          </a:xfrm>
          <a:prstGeom prst="line">
            <a:avLst/>
          </a:prstGeom>
          <a:ln>
            <a:solidFill/>
            <a:round/>
          </a:ln>
        </p:spPr>
        <p:txBody>
          <a:bodyPr lIns="0" tIns="0" rIns="0" bIns="0"/>
          <a:lstStyle/>
          <a:p>
            <a:pPr lvl="0" defTabSz="457200">
              <a:defRPr sz="1200">
                <a:latin typeface="+mj-lt"/>
                <a:ea typeface="+mj-ea"/>
                <a:cs typeface="+mj-cs"/>
                <a:sym typeface="Helvetica"/>
              </a:defRPr>
            </a:pPr>
          </a:p>
        </p:txBody>
      </p:sp>
      <p:sp>
        <p:nvSpPr>
          <p:cNvPr id="143" name="Shape 143"/>
          <p:cNvSpPr/>
          <p:nvPr/>
        </p:nvSpPr>
        <p:spPr>
          <a:xfrm>
            <a:off x="3124200" y="6400800"/>
            <a:ext cx="2895600" cy="28708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Tree>
  </p:cSld>
  <p:clrMapOvr>
    <a:masterClrMapping/>
  </p:clrMapOvr>
  <p:transition spd="med" advClick="1"/>
</p:sld>
</file>

<file path=ppt/slides/slide1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5" name="Shape 145"/>
          <p:cNvSpPr/>
          <p:nvPr>
            <p:ph type="title" idx="4294967295"/>
          </p:nvPr>
        </p:nvSpPr>
        <p:spPr>
          <a:xfrm>
            <a:off x="1523999" y="0"/>
            <a:ext cx="4953002" cy="7620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fontScale="100000" lnSpcReduction="0"/>
          </a:bodyPr>
          <a:lstStyle>
            <a:lvl1pPr>
              <a:defRPr b="1" sz="3200"/>
            </a:lvl1pPr>
          </a:lstStyle>
          <a:p>
            <a:pPr lvl="0">
              <a:defRPr b="0" sz="1800"/>
            </a:pPr>
            <a:r>
              <a:rPr b="1" sz="3200"/>
              <a:t>Symbolic Constants</a:t>
            </a:r>
          </a:p>
        </p:txBody>
      </p:sp>
      <p:sp>
        <p:nvSpPr>
          <p:cNvPr id="146" name="Shape 146"/>
          <p:cNvSpPr/>
          <p:nvPr/>
        </p:nvSpPr>
        <p:spPr>
          <a:xfrm>
            <a:off x="103187" y="884235"/>
            <a:ext cx="8991601" cy="553436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“Magic numbers” sprinkled throughout a program is generally considered to be an example of bad programming style.</a:t>
            </a:r>
            <a:endParaRPr>
              <a:latin typeface="Times New Roman"/>
              <a:ea typeface="Times New Roman"/>
              <a:cs typeface="Times New Roman"/>
              <a:sym typeface="Times New Roman"/>
            </a:endParaRPr>
          </a:p>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If a “magic number” must be used in the program, then it is best to </a:t>
            </a:r>
            <a:r>
              <a:rPr>
                <a:solidFill>
                  <a:srgbClr val="3333CC"/>
                </a:solidFill>
                <a:latin typeface="Times New Roman"/>
                <a:ea typeface="Times New Roman"/>
                <a:cs typeface="Times New Roman"/>
                <a:sym typeface="Times New Roman"/>
              </a:rPr>
              <a:t>associate the number to a symbolic constant </a:t>
            </a:r>
            <a:r>
              <a:rPr>
                <a:latin typeface="Times New Roman"/>
                <a:ea typeface="Times New Roman"/>
                <a:cs typeface="Times New Roman"/>
                <a:sym typeface="Times New Roman"/>
              </a:rPr>
              <a:t>that has a </a:t>
            </a:r>
            <a:r>
              <a:rPr u="sng">
                <a:latin typeface="Times New Roman"/>
                <a:ea typeface="Times New Roman"/>
                <a:cs typeface="Times New Roman"/>
                <a:sym typeface="Times New Roman"/>
              </a:rPr>
              <a:t>descriptive</a:t>
            </a:r>
            <a:r>
              <a:rPr>
                <a:latin typeface="Times New Roman"/>
                <a:ea typeface="Times New Roman"/>
                <a:cs typeface="Times New Roman"/>
                <a:sym typeface="Times New Roman"/>
              </a:rPr>
              <a:t> name and then to use the constant in the program.</a:t>
            </a:r>
            <a:endParaRPr>
              <a:latin typeface="Times New Roman"/>
              <a:ea typeface="Times New Roman"/>
              <a:cs typeface="Times New Roman"/>
              <a:sym typeface="Times New Roman"/>
            </a:endParaRPr>
          </a:p>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Symbolic constants are defined using the </a:t>
            </a:r>
            <a:r>
              <a:rPr u="sng">
                <a:latin typeface="Times New Roman"/>
                <a:ea typeface="Times New Roman"/>
                <a:cs typeface="Times New Roman"/>
                <a:sym typeface="Times New Roman"/>
              </a:rPr>
              <a:t>pre-processor</a:t>
            </a:r>
            <a:r>
              <a:rPr>
                <a:latin typeface="Times New Roman"/>
                <a:ea typeface="Times New Roman"/>
                <a:cs typeface="Times New Roman"/>
                <a:sym typeface="Times New Roman"/>
              </a:rPr>
              <a:t> directive </a:t>
            </a:r>
            <a:r>
              <a:rPr>
                <a:latin typeface="Courier New"/>
                <a:ea typeface="Courier New"/>
                <a:cs typeface="Courier New"/>
                <a:sym typeface="Courier New"/>
              </a:rPr>
              <a:t>define, </a:t>
            </a:r>
            <a:r>
              <a:rPr>
                <a:latin typeface="Times New Roman"/>
                <a:ea typeface="Times New Roman"/>
                <a:cs typeface="Times New Roman"/>
                <a:sym typeface="Times New Roman"/>
              </a:rPr>
              <a:t>E.g.: 	</a:t>
            </a:r>
            <a:r>
              <a:rPr>
                <a:latin typeface="Courier New"/>
                <a:ea typeface="Courier New"/>
                <a:cs typeface="Courier New"/>
                <a:sym typeface="Courier New"/>
              </a:rPr>
              <a:t>#define NBR_OF_STUDENTS 455   </a:t>
            </a:r>
            <a:r>
              <a:rPr b="1">
                <a:latin typeface="Script MT Bold"/>
                <a:ea typeface="Script MT Bold"/>
                <a:cs typeface="Script MT Bold"/>
                <a:sym typeface="Script MT Bold"/>
              </a:rPr>
              <a:t>Define NBR_OF_STUDENTS as 455</a:t>
            </a:r>
            <a:endParaRPr b="1">
              <a:latin typeface="Script MT Bold"/>
              <a:ea typeface="Script MT Bold"/>
              <a:cs typeface="Script MT Bold"/>
              <a:sym typeface="Script MT Bold"/>
            </a:endParaRPr>
          </a:p>
          <a:p>
            <a:pPr lvl="2" indent="914400">
              <a:spcBef>
                <a:spcPts val="400"/>
              </a:spcBef>
              <a:defRPr sz="1800"/>
            </a:pPr>
            <a:r>
              <a:rPr>
                <a:latin typeface="Courier New"/>
                <a:ea typeface="Courier New"/>
                <a:cs typeface="Courier New"/>
                <a:sym typeface="Courier New"/>
              </a:rPr>
              <a:t>#define PI 3.141593		   </a:t>
            </a:r>
            <a:r>
              <a:rPr b="1">
                <a:latin typeface="Script MT Bold"/>
                <a:ea typeface="Script MT Bold"/>
                <a:cs typeface="Script MT Bold"/>
                <a:sym typeface="Script MT Bold"/>
              </a:rPr>
              <a:t>Define PI as 3.141593</a:t>
            </a:r>
            <a:endParaRPr b="1">
              <a:latin typeface="Script MT Bold"/>
              <a:ea typeface="Script MT Bold"/>
              <a:cs typeface="Script MT Bold"/>
              <a:sym typeface="Script MT Bold"/>
            </a:endParaRPr>
          </a:p>
          <a:p>
            <a:pPr lvl="1" marL="742950" indent="-285750">
              <a:spcBef>
                <a:spcPts val="400"/>
              </a:spcBef>
              <a:buClr>
                <a:srgbClr val="000000"/>
              </a:buClr>
              <a:buSzPct val="100000"/>
              <a:buFont typeface="Times New Roman"/>
              <a:buChar char="–"/>
              <a:defRPr sz="1800"/>
            </a:pPr>
            <a:r>
              <a:rPr>
                <a:latin typeface="Times New Roman"/>
                <a:ea typeface="Times New Roman"/>
                <a:cs typeface="Times New Roman"/>
                <a:sym typeface="Times New Roman"/>
              </a:rPr>
              <a:t>Pre-processor directives do not require a </a:t>
            </a:r>
            <a:r>
              <a:rPr>
                <a:latin typeface="Courier New"/>
                <a:ea typeface="Courier New"/>
                <a:cs typeface="Courier New"/>
                <a:sym typeface="Courier New"/>
              </a:rPr>
              <a:t>;</a:t>
            </a:r>
            <a:r>
              <a:rPr>
                <a:latin typeface="Times New Roman"/>
                <a:ea typeface="Times New Roman"/>
                <a:cs typeface="Times New Roman"/>
                <a:sym typeface="Times New Roman"/>
              </a:rPr>
              <a:t> at the end.</a:t>
            </a:r>
            <a:endParaRPr>
              <a:latin typeface="Courier New"/>
              <a:ea typeface="Courier New"/>
              <a:cs typeface="Courier New"/>
              <a:sym typeface="Courier New"/>
            </a:endParaRPr>
          </a:p>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The pre-processor performs a </a:t>
            </a:r>
            <a:r>
              <a:rPr u="sng">
                <a:latin typeface="Times New Roman"/>
                <a:ea typeface="Times New Roman"/>
                <a:cs typeface="Times New Roman"/>
                <a:sym typeface="Times New Roman"/>
              </a:rPr>
              <a:t>textual substitution</a:t>
            </a:r>
            <a:r>
              <a:rPr>
                <a:latin typeface="Times New Roman"/>
                <a:ea typeface="Times New Roman"/>
                <a:cs typeface="Times New Roman"/>
                <a:sym typeface="Times New Roman"/>
              </a:rPr>
              <a:t> of the symbolic constant name with the associated quantity (directly to the right) everywhere in the code before compilation.</a:t>
            </a:r>
            <a:endParaRPr>
              <a:latin typeface="Times New Roman"/>
              <a:ea typeface="Times New Roman"/>
              <a:cs typeface="Times New Roman"/>
              <a:sym typeface="Times New Roman"/>
            </a:endParaRPr>
          </a:p>
          <a:p>
            <a:pPr lvl="1" marL="742950" indent="-285750">
              <a:spcBef>
                <a:spcPts val="400"/>
              </a:spcBef>
              <a:buClr>
                <a:srgbClr val="000000"/>
              </a:buClr>
              <a:buSzPct val="75000"/>
              <a:buFont typeface="Wingdings"/>
              <a:buChar char="➔"/>
              <a:defRPr sz="1800"/>
            </a:pPr>
            <a:r>
              <a:rPr>
                <a:latin typeface="Times New Roman"/>
                <a:ea typeface="Times New Roman"/>
                <a:cs typeface="Times New Roman"/>
                <a:sym typeface="Times New Roman"/>
              </a:rPr>
              <a:t>No memory space is used for a symbolic constant. </a:t>
            </a:r>
            <a:r>
              <a:rPr>
                <a:solidFill>
                  <a:srgbClr val="3333CC"/>
                </a:solidFill>
                <a:latin typeface="Times New Roman"/>
                <a:ea typeface="Times New Roman"/>
                <a:cs typeface="Times New Roman"/>
                <a:sym typeface="Times New Roman"/>
              </a:rPr>
              <a:t>They are </a:t>
            </a:r>
            <a:r>
              <a:rPr u="sng">
                <a:solidFill>
                  <a:srgbClr val="3333CC"/>
                </a:solidFill>
                <a:latin typeface="Times New Roman"/>
                <a:ea typeface="Times New Roman"/>
                <a:cs typeface="Times New Roman"/>
                <a:sym typeface="Times New Roman"/>
              </a:rPr>
              <a:t>not</a:t>
            </a:r>
            <a:r>
              <a:rPr>
                <a:solidFill>
                  <a:srgbClr val="3333CC"/>
                </a:solidFill>
                <a:latin typeface="Times New Roman"/>
                <a:ea typeface="Times New Roman"/>
                <a:cs typeface="Times New Roman"/>
                <a:sym typeface="Times New Roman"/>
              </a:rPr>
              <a:t> variables.</a:t>
            </a:r>
            <a:endParaRPr>
              <a:latin typeface="Times New Roman"/>
              <a:ea typeface="Times New Roman"/>
              <a:cs typeface="Times New Roman"/>
              <a:sym typeface="Times New Roman"/>
            </a:endParaRPr>
          </a:p>
          <a:p>
            <a:pPr lvl="1" marL="742950" indent="-285750">
              <a:spcBef>
                <a:spcPts val="400"/>
              </a:spcBef>
              <a:buClr>
                <a:srgbClr val="000000"/>
              </a:buClr>
              <a:buSzPct val="75000"/>
              <a:buFont typeface="Wingdings"/>
              <a:buChar char="➔"/>
              <a:defRPr sz="1800"/>
            </a:pPr>
            <a:r>
              <a:rPr>
                <a:latin typeface="Times New Roman"/>
                <a:ea typeface="Times New Roman"/>
                <a:cs typeface="Times New Roman"/>
                <a:sym typeface="Times New Roman"/>
              </a:rPr>
              <a:t>A program cannot change the value associated with a symbolic constant.</a:t>
            </a:r>
            <a:endParaRPr>
              <a:latin typeface="Times New Roman"/>
              <a:ea typeface="Times New Roman"/>
              <a:cs typeface="Times New Roman"/>
              <a:sym typeface="Times New Roman"/>
            </a:endParaRPr>
          </a:p>
          <a:p>
            <a:pPr lvl="1" marL="742950" indent="-285750">
              <a:spcBef>
                <a:spcPts val="400"/>
              </a:spcBef>
              <a:buClr>
                <a:srgbClr val="3333CC"/>
              </a:buClr>
              <a:buSzPct val="75000"/>
              <a:buFont typeface="Wingdings"/>
              <a:buChar char="➔"/>
              <a:defRPr sz="1800"/>
            </a:pPr>
            <a:r>
              <a:rPr>
                <a:solidFill>
                  <a:srgbClr val="3333CC"/>
                </a:solidFill>
                <a:latin typeface="Times New Roman"/>
                <a:ea typeface="Times New Roman"/>
                <a:cs typeface="Times New Roman"/>
                <a:sym typeface="Times New Roman"/>
              </a:rPr>
              <a:t>Be careful with the </a:t>
            </a:r>
            <a:r>
              <a:rPr>
                <a:solidFill>
                  <a:srgbClr val="3333CC"/>
                </a:solidFill>
                <a:latin typeface="Courier New"/>
                <a:ea typeface="Courier New"/>
                <a:cs typeface="Courier New"/>
                <a:sym typeface="Courier New"/>
              </a:rPr>
              <a:t>; </a:t>
            </a:r>
            <a:endParaRPr>
              <a:solidFill>
                <a:srgbClr val="3333CC"/>
              </a:solidFill>
              <a:latin typeface="Times New Roman"/>
              <a:ea typeface="Times New Roman"/>
              <a:cs typeface="Times New Roman"/>
              <a:sym typeface="Times New Roman"/>
            </a:endParaRPr>
          </a:p>
          <a:p>
            <a:pPr lvl="2" marL="1143000" indent="-228600">
              <a:spcBef>
                <a:spcPts val="400"/>
              </a:spcBef>
              <a:buSzPct val="100000"/>
              <a:buFont typeface="Times New Roman"/>
              <a:buChar char=" "/>
              <a:defRPr sz="1800"/>
            </a:pPr>
            <a:r>
              <a:rPr>
                <a:latin typeface="Times New Roman"/>
                <a:ea typeface="Times New Roman"/>
                <a:cs typeface="Times New Roman"/>
                <a:sym typeface="Times New Roman"/>
              </a:rPr>
              <a:t>E.g.: 	</a:t>
            </a:r>
            <a:r>
              <a:rPr>
                <a:latin typeface="Courier New"/>
                <a:ea typeface="Courier New"/>
                <a:cs typeface="Courier New"/>
                <a:sym typeface="Courier New"/>
              </a:rPr>
              <a:t>#define MAX 100;	</a:t>
            </a:r>
            <a:r>
              <a:rPr b="1">
                <a:latin typeface="Script MT Bold"/>
                <a:ea typeface="Script MT Bold"/>
                <a:cs typeface="Script MT Bold"/>
                <a:sym typeface="Script MT Bold"/>
              </a:rPr>
              <a:t>Define MAX as 100</a:t>
            </a:r>
            <a:endParaRPr b="1">
              <a:latin typeface="Script MT Bold"/>
              <a:ea typeface="Script MT Bold"/>
              <a:cs typeface="Script MT Bold"/>
              <a:sym typeface="Script MT Bold"/>
            </a:endParaRPr>
          </a:p>
          <a:p>
            <a:pPr lvl="2" marL="1143000" indent="-228600">
              <a:spcBef>
                <a:spcPts val="400"/>
              </a:spcBef>
              <a:buSzPct val="100000"/>
              <a:buFont typeface="Times New Roman"/>
              <a:buChar char=" "/>
              <a:defRPr sz="1800"/>
            </a:pPr>
            <a:r>
              <a:rPr>
                <a:latin typeface="Times New Roman"/>
                <a:ea typeface="Times New Roman"/>
                <a:cs typeface="Times New Roman"/>
                <a:sym typeface="Times New Roman"/>
              </a:rPr>
              <a:t>will result in a substitution of </a:t>
            </a:r>
            <a:r>
              <a:rPr>
                <a:latin typeface="Courier New"/>
                <a:ea typeface="Courier New"/>
                <a:cs typeface="Courier New"/>
                <a:sym typeface="Courier New"/>
              </a:rPr>
              <a:t>MAX</a:t>
            </a:r>
            <a:r>
              <a:rPr>
                <a:latin typeface="Times New Roman"/>
                <a:ea typeface="Times New Roman"/>
                <a:cs typeface="Times New Roman"/>
                <a:sym typeface="Times New Roman"/>
              </a:rPr>
              <a:t> by </a:t>
            </a:r>
            <a:r>
              <a:rPr>
                <a:latin typeface="Courier New"/>
                <a:ea typeface="Courier New"/>
                <a:cs typeface="Courier New"/>
                <a:sym typeface="Courier New"/>
              </a:rPr>
              <a:t>100;</a:t>
            </a:r>
            <a:r>
              <a:rPr>
                <a:latin typeface="Times New Roman"/>
                <a:ea typeface="Times New Roman"/>
                <a:cs typeface="Times New Roman"/>
                <a:sym typeface="Times New Roman"/>
              </a:rPr>
              <a:t> everywhere in the program!</a:t>
            </a:r>
          </a:p>
        </p:txBody>
      </p:sp>
      <p:sp>
        <p:nvSpPr>
          <p:cNvPr id="147" name="Shape 147"/>
          <p:cNvSpPr/>
          <p:nvPr/>
        </p:nvSpPr>
        <p:spPr>
          <a:xfrm>
            <a:off x="3124200" y="6400800"/>
            <a:ext cx="2895600" cy="19564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Tree>
  </p:cSld>
  <p:clrMapOvr>
    <a:masterClrMapping/>
  </p:clrMapOvr>
  <p:transition spd="med" advClick="1"/>
</p:sld>
</file>

<file path=ppt/slides/slide1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9" name="Shape 149"/>
          <p:cNvSpPr/>
          <p:nvPr>
            <p:ph type="title" idx="4294967295"/>
          </p:nvPr>
        </p:nvSpPr>
        <p:spPr>
          <a:xfrm>
            <a:off x="1854199" y="12700"/>
            <a:ext cx="4953002" cy="7620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fontScale="100000" lnSpcReduction="0"/>
          </a:bodyPr>
          <a:lstStyle>
            <a:lvl1pPr defTabSz="749808">
              <a:defRPr b="1" sz="2624"/>
            </a:lvl1pPr>
          </a:lstStyle>
          <a:p>
            <a:pPr lvl="0">
              <a:defRPr b="0" sz="1800"/>
            </a:pPr>
            <a:r>
              <a:rPr b="1" sz="2624"/>
              <a:t>Problem solving with programming</a:t>
            </a:r>
          </a:p>
        </p:txBody>
      </p:sp>
      <p:sp>
        <p:nvSpPr>
          <p:cNvPr id="150" name="Shape 150"/>
          <p:cNvSpPr/>
          <p:nvPr/>
        </p:nvSpPr>
        <p:spPr>
          <a:xfrm>
            <a:off x="103187" y="884235"/>
            <a:ext cx="8991601" cy="532429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Solving a problem programmatically usually involves understanding the problem (obtaining domain knowledge and coming up with a clear definition of the problem), arriving at an input-out specification of the problem, developing one or several solutions in terms of an algorithm, flowchart or pseudo code (which often requires working out the solutions for some small examples), implementing the program (i.e., writing the code), debugging and testing. </a:t>
            </a:r>
            <a:endParaRPr>
              <a:latin typeface="Times New Roman"/>
              <a:ea typeface="Times New Roman"/>
              <a:cs typeface="Times New Roman"/>
              <a:sym typeface="Times New Roman"/>
            </a:endParaRPr>
          </a:p>
          <a:p>
            <a:pPr lvl="0" marL="342900" indent="-342900">
              <a:spcBef>
                <a:spcPts val="2100"/>
              </a:spcBef>
              <a:buClr>
                <a:srgbClr val="000000"/>
              </a:buClr>
              <a:buSzPct val="75000"/>
              <a:buFont typeface="Wingdings"/>
              <a:buChar char="●"/>
              <a:defRPr sz="1800"/>
            </a:pPr>
            <a:r>
              <a:rPr>
                <a:latin typeface="Times New Roman"/>
                <a:ea typeface="Times New Roman"/>
                <a:cs typeface="Times New Roman"/>
                <a:sym typeface="Times New Roman"/>
              </a:rPr>
              <a:t>In this course, we will impose the following five-step formality in solving problems by programming:</a:t>
            </a:r>
            <a:endParaRPr>
              <a:latin typeface="Times New Roman"/>
              <a:ea typeface="Times New Roman"/>
              <a:cs typeface="Times New Roman"/>
              <a:sym typeface="Times New Roman"/>
            </a:endParaRPr>
          </a:p>
          <a:p>
            <a:pPr lvl="1" marL="748631" indent="-240631">
              <a:spcBef>
                <a:spcPts val="2100"/>
              </a:spcBef>
              <a:buSzPct val="100000"/>
              <a:buAutoNum type="arabicPeriod" startAt="1"/>
              <a:defRPr sz="1800"/>
            </a:pPr>
            <a:r>
              <a:rPr>
                <a:latin typeface="Times New Roman"/>
                <a:ea typeface="Times New Roman"/>
                <a:cs typeface="Times New Roman"/>
                <a:sym typeface="Times New Roman"/>
              </a:rPr>
              <a:t>Define the problem (i.e., give a clear problem statement)</a:t>
            </a:r>
            <a:endParaRPr>
              <a:latin typeface="Times New Roman"/>
              <a:ea typeface="Times New Roman"/>
              <a:cs typeface="Times New Roman"/>
              <a:sym typeface="Times New Roman"/>
            </a:endParaRPr>
          </a:p>
          <a:p>
            <a:pPr lvl="1" marL="748631" indent="-240631">
              <a:spcBef>
                <a:spcPts val="2100"/>
              </a:spcBef>
              <a:buSzPct val="100000"/>
              <a:buAutoNum type="arabicPeriod" startAt="1"/>
              <a:defRPr sz="1800"/>
            </a:pPr>
            <a:r>
              <a:rPr>
                <a:latin typeface="Times New Roman"/>
                <a:ea typeface="Times New Roman"/>
                <a:cs typeface="Times New Roman"/>
                <a:sym typeface="Times New Roman"/>
              </a:rPr>
              <a:t>Give an input-out (I/O) description of the problem</a:t>
            </a:r>
            <a:endParaRPr>
              <a:latin typeface="Times New Roman"/>
              <a:ea typeface="Times New Roman"/>
              <a:cs typeface="Times New Roman"/>
              <a:sym typeface="Times New Roman"/>
            </a:endParaRPr>
          </a:p>
          <a:p>
            <a:pPr lvl="1" marL="748631" indent="-240631">
              <a:spcBef>
                <a:spcPts val="2100"/>
              </a:spcBef>
              <a:buSzPct val="100000"/>
              <a:buAutoNum type="arabicPeriod" startAt="1"/>
              <a:defRPr sz="1800"/>
            </a:pPr>
            <a:r>
              <a:rPr>
                <a:latin typeface="Times New Roman"/>
                <a:ea typeface="Times New Roman"/>
                <a:cs typeface="Times New Roman"/>
                <a:sym typeface="Times New Roman"/>
              </a:rPr>
              <a:t>Give an algorithm/flowchart/pseudo code</a:t>
            </a:r>
            <a:endParaRPr>
              <a:latin typeface="Times New Roman"/>
              <a:ea typeface="Times New Roman"/>
              <a:cs typeface="Times New Roman"/>
              <a:sym typeface="Times New Roman"/>
            </a:endParaRPr>
          </a:p>
          <a:p>
            <a:pPr lvl="1" marL="748631" indent="-240631">
              <a:spcBef>
                <a:spcPts val="2100"/>
              </a:spcBef>
              <a:buSzPct val="100000"/>
              <a:buAutoNum type="arabicPeriod" startAt="1"/>
              <a:defRPr sz="1800"/>
            </a:pPr>
            <a:r>
              <a:rPr>
                <a:latin typeface="Times New Roman"/>
                <a:ea typeface="Times New Roman"/>
                <a:cs typeface="Times New Roman"/>
                <a:sym typeface="Times New Roman"/>
              </a:rPr>
              <a:t>Implement the program</a:t>
            </a:r>
            <a:endParaRPr>
              <a:latin typeface="Times New Roman"/>
              <a:ea typeface="Times New Roman"/>
              <a:cs typeface="Times New Roman"/>
              <a:sym typeface="Times New Roman"/>
            </a:endParaRPr>
          </a:p>
          <a:p>
            <a:pPr lvl="1" marL="748631" indent="-240631">
              <a:spcBef>
                <a:spcPts val="2100"/>
              </a:spcBef>
              <a:buSzPct val="100000"/>
              <a:buAutoNum type="arabicPeriod" startAt="1"/>
              <a:defRPr sz="1800"/>
            </a:pPr>
            <a:r>
              <a:rPr>
                <a:latin typeface="Times New Roman"/>
                <a:ea typeface="Times New Roman"/>
                <a:cs typeface="Times New Roman"/>
                <a:sym typeface="Times New Roman"/>
              </a:rPr>
              <a:t>Debug, test, and present execution results.</a:t>
            </a:r>
            <a:endParaRPr>
              <a:latin typeface="Times New Roman"/>
              <a:ea typeface="Times New Roman"/>
              <a:cs typeface="Times New Roman"/>
              <a:sym typeface="Times New Roman"/>
            </a:endParaRPr>
          </a:p>
        </p:txBody>
      </p:sp>
      <p:sp>
        <p:nvSpPr>
          <p:cNvPr id="151" name="Shape 151"/>
          <p:cNvSpPr/>
          <p:nvPr/>
        </p:nvSpPr>
        <p:spPr>
          <a:xfrm>
            <a:off x="3124200" y="6400800"/>
            <a:ext cx="2895600" cy="19564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Tree>
  </p:cSld>
  <p:clrMapOvr>
    <a:masterClrMapping/>
  </p:clrMapOvr>
  <p:transition spd="med" advClick="1"/>
</p:sld>
</file>

<file path=ppt/slides/slide1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53" name="Shape 153"/>
          <p:cNvSpPr/>
          <p:nvPr>
            <p:ph type="title" idx="4294967295"/>
          </p:nvPr>
        </p:nvSpPr>
        <p:spPr>
          <a:xfrm>
            <a:off x="1854199" y="12700"/>
            <a:ext cx="4953002" cy="7620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fontScale="100000" lnSpcReduction="0"/>
          </a:bodyPr>
          <a:lstStyle>
            <a:lvl1pPr defTabSz="749808">
              <a:defRPr b="1" sz="2624"/>
            </a:lvl1pPr>
          </a:lstStyle>
          <a:p>
            <a:pPr lvl="0">
              <a:defRPr b="0" sz="1800"/>
            </a:pPr>
            <a:r>
              <a:rPr b="1" sz="2624"/>
              <a:t>Example: Compute the area of a circle</a:t>
            </a:r>
          </a:p>
        </p:txBody>
      </p:sp>
      <p:sp>
        <p:nvSpPr>
          <p:cNvPr id="154" name="Shape 154"/>
          <p:cNvSpPr/>
          <p:nvPr/>
        </p:nvSpPr>
        <p:spPr>
          <a:xfrm>
            <a:off x="103187" y="884235"/>
            <a:ext cx="8991601" cy="132379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lvl="0" marL="180473" indent="-180473">
              <a:spcBef>
                <a:spcPts val="2100"/>
              </a:spcBef>
              <a:buSzPct val="100000"/>
              <a:buChar char="•"/>
              <a:defRPr sz="1800"/>
            </a:pPr>
            <a:r>
              <a:rPr>
                <a:latin typeface="Times New Roman"/>
                <a:ea typeface="Times New Roman"/>
                <a:cs typeface="Times New Roman"/>
                <a:sym typeface="Times New Roman"/>
              </a:rPr>
              <a:t>Step 1:  Problem Statement: Write a program that compute the area of a circle from its radius</a:t>
            </a:r>
            <a:endParaRPr>
              <a:latin typeface="Times New Roman"/>
              <a:ea typeface="Times New Roman"/>
              <a:cs typeface="Times New Roman"/>
              <a:sym typeface="Times New Roman"/>
            </a:endParaRPr>
          </a:p>
          <a:p>
            <a:pPr lvl="0" marL="180473" indent="-180473">
              <a:spcBef>
                <a:spcPts val="2100"/>
              </a:spcBef>
              <a:buSzPct val="100000"/>
              <a:buChar char="•"/>
              <a:defRPr sz="1800"/>
            </a:pPr>
            <a:r>
              <a:rPr>
                <a:latin typeface="Times New Roman"/>
                <a:ea typeface="Times New Roman"/>
                <a:cs typeface="Times New Roman"/>
                <a:sym typeface="Times New Roman"/>
              </a:rPr>
              <a:t>Step 2: I/O Description:</a:t>
            </a:r>
            <a:endParaRPr>
              <a:latin typeface="Times New Roman"/>
              <a:ea typeface="Times New Roman"/>
              <a:cs typeface="Times New Roman"/>
              <a:sym typeface="Times New Roman"/>
            </a:endParaRPr>
          </a:p>
        </p:txBody>
      </p:sp>
      <p:sp>
        <p:nvSpPr>
          <p:cNvPr id="155" name="Shape 155"/>
          <p:cNvSpPr/>
          <p:nvPr/>
        </p:nvSpPr>
        <p:spPr>
          <a:xfrm>
            <a:off x="3124200" y="6400800"/>
            <a:ext cx="2895600" cy="19564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
        <p:nvSpPr>
          <p:cNvPr id="156" name="Shape 156"/>
          <p:cNvSpPr/>
          <p:nvPr/>
        </p:nvSpPr>
        <p:spPr>
          <a:xfrm>
            <a:off x="5359400" y="3657600"/>
            <a:ext cx="1168401" cy="0"/>
          </a:xfrm>
          <a:prstGeom prst="line">
            <a:avLst/>
          </a:prstGeom>
          <a:ln w="50800">
            <a:solidFill>
              <a:srgbClr val="CCCCFF"/>
            </a:solidFill>
            <a:round/>
            <a:tailEnd type="triangle"/>
          </a:ln>
        </p:spPr>
        <p:txBody>
          <a:bodyPr lIns="0" tIns="0" rIns="0" bIns="0"/>
          <a:lstStyle/>
          <a:p>
            <a:pPr lvl="0" defTabSz="457200">
              <a:defRPr sz="1200">
                <a:latin typeface="+mj-lt"/>
                <a:ea typeface="+mj-ea"/>
                <a:cs typeface="+mj-cs"/>
                <a:sym typeface="Helvetica"/>
              </a:defRPr>
            </a:pPr>
          </a:p>
        </p:txBody>
      </p:sp>
      <p:sp>
        <p:nvSpPr>
          <p:cNvPr id="157" name="Shape 157"/>
          <p:cNvSpPr/>
          <p:nvPr/>
        </p:nvSpPr>
        <p:spPr>
          <a:xfrm>
            <a:off x="6629400" y="3429000"/>
            <a:ext cx="584473" cy="348122"/>
          </a:xfrm>
          <a:prstGeom prst="rect">
            <a:avLst/>
          </a:prstGeom>
          <a:ln w="12700">
            <a:miter lim="400000"/>
          </a:ln>
          <a:extLst>
            <a:ext uri="{C572A759-6A51-4108-AA02-DFA0A04FC94B}">
              <ma14:wrappingTextBoxFlag xmlns:ma14="http://schemas.microsoft.com/office/mac/drawingml/2011/main" val="1"/>
            </a:ext>
          </a:extLst>
        </p:spPr>
        <p:txBody>
          <a:bodyPr wrap="none" lIns="44450" tIns="44450" rIns="44450" bIns="44450">
            <a:spAutoFit/>
          </a:bodyPr>
          <a:lstStyle>
            <a:lvl1pPr>
              <a:defRPr sz="1800">
                <a:effectLst>
                  <a:outerShdw sx="100000" sy="100000" kx="0" ky="0" algn="b" rotWithShape="0" blurRad="12700" dist="25400" dir="2700000">
                    <a:srgbClr val="DDDDDD"/>
                  </a:outerShdw>
                </a:effectLst>
                <a:latin typeface="Arial"/>
                <a:ea typeface="Arial"/>
                <a:cs typeface="Arial"/>
                <a:sym typeface="Arial"/>
              </a:defRPr>
            </a:lvl1pPr>
          </a:lstStyle>
          <a:p>
            <a:pPr lvl="0">
              <a:defRPr>
                <a:effectLst/>
              </a:defRPr>
            </a:pPr>
            <a:r>
              <a:rPr>
                <a:effectLst>
                  <a:outerShdw sx="100000" sy="100000" kx="0" ky="0" algn="b" rotWithShape="0" blurRad="12700" dist="25400" dir="2700000">
                    <a:srgbClr val="DDDDDD"/>
                  </a:outerShdw>
                </a:effectLst>
              </a:rPr>
              <a:t>Area</a:t>
            </a:r>
          </a:p>
        </p:txBody>
      </p:sp>
      <p:sp>
        <p:nvSpPr>
          <p:cNvPr id="158" name="Shape 158"/>
          <p:cNvSpPr/>
          <p:nvPr/>
        </p:nvSpPr>
        <p:spPr>
          <a:xfrm>
            <a:off x="2616200" y="3657600"/>
            <a:ext cx="1168401" cy="0"/>
          </a:xfrm>
          <a:prstGeom prst="line">
            <a:avLst/>
          </a:prstGeom>
          <a:ln w="50800">
            <a:solidFill>
              <a:srgbClr val="CCCCFF"/>
            </a:solidFill>
            <a:round/>
            <a:tailEnd type="triangle"/>
          </a:ln>
        </p:spPr>
        <p:txBody>
          <a:bodyPr lIns="0" tIns="0" rIns="0" bIns="0"/>
          <a:lstStyle/>
          <a:p>
            <a:pPr lvl="0" defTabSz="457200">
              <a:defRPr sz="1200">
                <a:latin typeface="+mj-lt"/>
                <a:ea typeface="+mj-ea"/>
                <a:cs typeface="+mj-cs"/>
                <a:sym typeface="Helvetica"/>
              </a:defRPr>
            </a:pPr>
          </a:p>
        </p:txBody>
      </p:sp>
      <p:sp>
        <p:nvSpPr>
          <p:cNvPr id="159" name="Shape 159"/>
          <p:cNvSpPr/>
          <p:nvPr/>
        </p:nvSpPr>
        <p:spPr>
          <a:xfrm>
            <a:off x="1295400" y="3429000"/>
            <a:ext cx="813185" cy="348122"/>
          </a:xfrm>
          <a:prstGeom prst="rect">
            <a:avLst/>
          </a:prstGeom>
          <a:ln w="12700">
            <a:miter lim="400000"/>
          </a:ln>
          <a:extLst>
            <a:ext uri="{C572A759-6A51-4108-AA02-DFA0A04FC94B}">
              <ma14:wrappingTextBoxFlag xmlns:ma14="http://schemas.microsoft.com/office/mac/drawingml/2011/main" val="1"/>
            </a:ext>
          </a:extLst>
        </p:spPr>
        <p:txBody>
          <a:bodyPr wrap="none" lIns="44450" tIns="44450" rIns="44450" bIns="44450">
            <a:spAutoFit/>
          </a:bodyPr>
          <a:lstStyle>
            <a:lvl1pPr>
              <a:defRPr sz="1800">
                <a:effectLst>
                  <a:outerShdw sx="100000" sy="100000" kx="0" ky="0" algn="b" rotWithShape="0" blurRad="12700" dist="25400" dir="2700000">
                    <a:srgbClr val="DDDDDD"/>
                  </a:outerShdw>
                </a:effectLst>
                <a:latin typeface="Arial"/>
                <a:ea typeface="Arial"/>
                <a:cs typeface="Arial"/>
                <a:sym typeface="Arial"/>
              </a:defRPr>
            </a:lvl1pPr>
          </a:lstStyle>
          <a:p>
            <a:pPr lvl="0">
              <a:defRPr>
                <a:effectLst/>
              </a:defRPr>
            </a:pPr>
            <a:r>
              <a:rPr>
                <a:effectLst>
                  <a:outerShdw sx="100000" sy="100000" kx="0" ky="0" algn="b" rotWithShape="0" blurRad="12700" dist="25400" dir="2700000">
                    <a:srgbClr val="DDDDDD"/>
                  </a:outerShdw>
                </a:effectLst>
              </a:rPr>
              <a:t>Radius</a:t>
            </a:r>
          </a:p>
        </p:txBody>
      </p:sp>
      <p:sp>
        <p:nvSpPr>
          <p:cNvPr id="160" name="Shape 160"/>
          <p:cNvSpPr/>
          <p:nvPr/>
        </p:nvSpPr>
        <p:spPr>
          <a:xfrm>
            <a:off x="3810000" y="2438400"/>
            <a:ext cx="1524000" cy="2362200"/>
          </a:xfrm>
          <a:prstGeom prst="rect">
            <a:avLst/>
          </a:prstGeom>
          <a:solidFill>
            <a:srgbClr val="00CC99"/>
          </a:solidFill>
          <a:ln w="12700">
            <a:miter lim="400000"/>
          </a:ln>
        </p:spPr>
        <p:txBody>
          <a:bodyPr lIns="0" tIns="0" rIns="0" bIns="0" anchor="ctr"/>
          <a:lstStyle/>
          <a:p>
            <a:pPr lvl="0">
              <a:defRPr sz="1800">
                <a:latin typeface="Times New Roman"/>
                <a:ea typeface="Times New Roman"/>
                <a:cs typeface="Times New Roman"/>
                <a:sym typeface="Times New Roman"/>
              </a:defRPr>
            </a:pPr>
          </a:p>
        </p:txBody>
      </p:sp>
    </p:spTree>
  </p:cSld>
  <p:clrMapOvr>
    <a:masterClrMapping/>
  </p:clrMapOvr>
  <p:transition spd="med" advClick="1"/>
</p:sld>
</file>

<file path=ppt/slides/slide1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2" name="Shape 162"/>
          <p:cNvSpPr/>
          <p:nvPr/>
        </p:nvSpPr>
        <p:spPr>
          <a:xfrm>
            <a:off x="2298700" y="2362200"/>
            <a:ext cx="4546600" cy="584201"/>
          </a:xfrm>
          <a:prstGeom prst="rect">
            <a:avLst/>
          </a:prstGeom>
          <a:ln w="25400">
            <a:solidFill/>
            <a:round/>
          </a:ln>
        </p:spPr>
        <p:txBody>
          <a:bodyPr lIns="0" tIns="0" rIns="0" bIns="0" anchor="ctr"/>
          <a:lstStyle/>
          <a:p>
            <a:pPr lvl="0">
              <a:defRPr sz="1800">
                <a:effectLst>
                  <a:outerShdw sx="100000" sy="100000" kx="0" ky="0" algn="b" rotWithShape="0" blurRad="12700" dist="25400" dir="2700000">
                    <a:srgbClr val="DDDDDD"/>
                  </a:outerShdw>
                </a:effectLst>
                <a:latin typeface="Times New Roman"/>
                <a:ea typeface="Times New Roman"/>
                <a:cs typeface="Times New Roman"/>
                <a:sym typeface="Times New Roman"/>
              </a:defRPr>
            </a:pPr>
          </a:p>
        </p:txBody>
      </p:sp>
      <p:sp>
        <p:nvSpPr>
          <p:cNvPr id="163" name="Shape 163"/>
          <p:cNvSpPr/>
          <p:nvPr/>
        </p:nvSpPr>
        <p:spPr>
          <a:xfrm>
            <a:off x="4572000" y="1905000"/>
            <a:ext cx="0" cy="431800"/>
          </a:xfrm>
          <a:prstGeom prst="line">
            <a:avLst/>
          </a:prstGeom>
          <a:ln w="25400">
            <a:solidFill/>
            <a:round/>
            <a:tailEnd type="triangle"/>
          </a:ln>
        </p:spPr>
        <p:txBody>
          <a:bodyPr lIns="0" tIns="0" rIns="0" bIns="0"/>
          <a:lstStyle/>
          <a:p>
            <a:pPr lvl="0" defTabSz="457200">
              <a:defRPr sz="1200">
                <a:latin typeface="+mj-lt"/>
                <a:ea typeface="+mj-ea"/>
                <a:cs typeface="+mj-cs"/>
                <a:sym typeface="Helvetica"/>
              </a:defRPr>
            </a:pPr>
          </a:p>
        </p:txBody>
      </p:sp>
      <p:sp>
        <p:nvSpPr>
          <p:cNvPr id="164" name="Shape 164"/>
          <p:cNvSpPr/>
          <p:nvPr/>
        </p:nvSpPr>
        <p:spPr>
          <a:xfrm>
            <a:off x="3521075" y="2397125"/>
            <a:ext cx="2019028" cy="483667"/>
          </a:xfrm>
          <a:prstGeom prst="rect">
            <a:avLst/>
          </a:prstGeom>
          <a:ln w="12700">
            <a:miter lim="400000"/>
          </a:ln>
          <a:extLst>
            <a:ext uri="{C572A759-6A51-4108-AA02-DFA0A04FC94B}">
              <ma14:wrappingTextBoxFlag xmlns:ma14="http://schemas.microsoft.com/office/mac/drawingml/2011/main" val="1"/>
            </a:ext>
          </a:extLst>
        </p:spPr>
        <p:txBody>
          <a:bodyPr wrap="none" lIns="44450" tIns="44450" rIns="44450" bIns="44450">
            <a:spAutoFit/>
          </a:bodyPr>
          <a:lstStyle>
            <a:lvl1pPr>
              <a:defRPr sz="2800">
                <a:effectLst>
                  <a:outerShdw sx="100000" sy="100000" kx="0" ky="0" algn="b" rotWithShape="0" blurRad="12700" dist="25400" dir="2700000">
                    <a:srgbClr val="DDDDDD"/>
                  </a:outerShdw>
                </a:effectLst>
                <a:latin typeface="Arial"/>
                <a:ea typeface="Arial"/>
                <a:cs typeface="Arial"/>
                <a:sym typeface="Arial"/>
              </a:defRPr>
            </a:lvl1pPr>
          </a:lstStyle>
          <a:p>
            <a:pPr lvl="0">
              <a:defRPr sz="1800">
                <a:effectLst/>
              </a:defRPr>
            </a:pPr>
            <a:r>
              <a:rPr sz="2800">
                <a:effectLst>
                  <a:outerShdw sx="100000" sy="100000" kx="0" ky="0" algn="b" rotWithShape="0" blurRad="12700" dist="25400" dir="2700000">
                    <a:srgbClr val="DDDDDD"/>
                  </a:outerShdw>
                </a:effectLst>
              </a:rPr>
              <a:t>Read radius</a:t>
            </a:r>
          </a:p>
        </p:txBody>
      </p:sp>
      <p:sp>
        <p:nvSpPr>
          <p:cNvPr id="165" name="Shape 165"/>
          <p:cNvSpPr/>
          <p:nvPr/>
        </p:nvSpPr>
        <p:spPr>
          <a:xfrm>
            <a:off x="3594100" y="1219200"/>
            <a:ext cx="1955800" cy="660400"/>
          </a:xfrm>
          <a:custGeom>
            <a:avLst/>
            <a:gdLst/>
            <a:ahLst/>
            <a:cxnLst>
              <a:cxn ang="0">
                <a:pos x="wd2" y="hd2"/>
              </a:cxn>
              <a:cxn ang="5400000">
                <a:pos x="wd2" y="hd2"/>
              </a:cxn>
              <a:cxn ang="10800000">
                <a:pos x="wd2" y="hd2"/>
              </a:cxn>
              <a:cxn ang="16200000">
                <a:pos x="wd2" y="hd2"/>
              </a:cxn>
            </a:cxnLst>
            <a:rect l="0" t="0" r="r" b="b"/>
            <a:pathLst>
              <a:path w="19679" h="19679" fill="norm" stroke="1"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25400">
            <a:solidFill/>
            <a:round/>
          </a:ln>
        </p:spPr>
        <p:txBody>
          <a:bodyPr lIns="0" tIns="0" rIns="0" bIns="0" anchor="ctr"/>
          <a:lstStyle/>
          <a:p>
            <a:pPr lvl="0">
              <a:defRPr sz="1800">
                <a:effectLst>
                  <a:outerShdw sx="100000" sy="100000" kx="0" ky="0" algn="b" rotWithShape="0" blurRad="12700" dist="25400" dir="2700000">
                    <a:srgbClr val="DDDDDD"/>
                  </a:outerShdw>
                </a:effectLst>
                <a:latin typeface="Times New Roman"/>
                <a:ea typeface="Times New Roman"/>
                <a:cs typeface="Times New Roman"/>
                <a:sym typeface="Times New Roman"/>
              </a:defRPr>
            </a:pPr>
          </a:p>
        </p:txBody>
      </p:sp>
      <p:sp>
        <p:nvSpPr>
          <p:cNvPr id="166" name="Shape 166"/>
          <p:cNvSpPr/>
          <p:nvPr/>
        </p:nvSpPr>
        <p:spPr>
          <a:xfrm>
            <a:off x="4025900" y="1284287"/>
            <a:ext cx="1011089" cy="483668"/>
          </a:xfrm>
          <a:prstGeom prst="rect">
            <a:avLst/>
          </a:prstGeom>
          <a:ln w="12700">
            <a:miter lim="400000"/>
          </a:ln>
          <a:extLst>
            <a:ext uri="{C572A759-6A51-4108-AA02-DFA0A04FC94B}">
              <ma14:wrappingTextBoxFlag xmlns:ma14="http://schemas.microsoft.com/office/mac/drawingml/2011/main" val="1"/>
            </a:ext>
          </a:extLst>
        </p:spPr>
        <p:txBody>
          <a:bodyPr wrap="none" lIns="44450" tIns="44450" rIns="44450" bIns="44450">
            <a:spAutoFit/>
          </a:bodyPr>
          <a:lstStyle>
            <a:lvl1pPr>
              <a:defRPr sz="2800">
                <a:effectLst>
                  <a:outerShdw sx="100000" sy="100000" kx="0" ky="0" algn="b" rotWithShape="0" blurRad="12700" dist="25400" dir="2700000">
                    <a:srgbClr val="DDDDDD"/>
                  </a:outerShdw>
                </a:effectLst>
                <a:latin typeface="Arial"/>
                <a:ea typeface="Arial"/>
                <a:cs typeface="Arial"/>
                <a:sym typeface="Arial"/>
              </a:defRPr>
            </a:lvl1pPr>
          </a:lstStyle>
          <a:p>
            <a:pPr lvl="0">
              <a:defRPr sz="1800">
                <a:effectLst/>
              </a:defRPr>
            </a:pPr>
            <a:r>
              <a:rPr sz="2800">
                <a:effectLst>
                  <a:outerShdw sx="100000" sy="100000" kx="0" ky="0" algn="b" rotWithShape="0" blurRad="12700" dist="25400" dir="2700000">
                    <a:srgbClr val="DDDDDD"/>
                  </a:outerShdw>
                </a:effectLst>
              </a:rPr>
              <a:t>Begin</a:t>
            </a:r>
          </a:p>
        </p:txBody>
      </p:sp>
      <p:sp>
        <p:nvSpPr>
          <p:cNvPr id="167" name="Shape 167"/>
          <p:cNvSpPr/>
          <p:nvPr/>
        </p:nvSpPr>
        <p:spPr>
          <a:xfrm>
            <a:off x="3594100" y="5562600"/>
            <a:ext cx="1955800" cy="660400"/>
          </a:xfrm>
          <a:custGeom>
            <a:avLst/>
            <a:gdLst/>
            <a:ahLst/>
            <a:cxnLst>
              <a:cxn ang="0">
                <a:pos x="wd2" y="hd2"/>
              </a:cxn>
              <a:cxn ang="5400000">
                <a:pos x="wd2" y="hd2"/>
              </a:cxn>
              <a:cxn ang="10800000">
                <a:pos x="wd2" y="hd2"/>
              </a:cxn>
              <a:cxn ang="16200000">
                <a:pos x="wd2" y="hd2"/>
              </a:cxn>
            </a:cxnLst>
            <a:rect l="0" t="0" r="r" b="b"/>
            <a:pathLst>
              <a:path w="19679" h="19679" fill="norm" stroke="1"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25400">
            <a:solidFill/>
            <a:round/>
          </a:ln>
        </p:spPr>
        <p:txBody>
          <a:bodyPr lIns="0" tIns="0" rIns="0" bIns="0" anchor="ctr"/>
          <a:lstStyle/>
          <a:p>
            <a:pPr lvl="0">
              <a:defRPr sz="1800">
                <a:effectLst>
                  <a:outerShdw sx="100000" sy="100000" kx="0" ky="0" algn="b" rotWithShape="0" blurRad="12700" dist="25400" dir="2700000">
                    <a:srgbClr val="DDDDDD"/>
                  </a:outerShdw>
                </a:effectLst>
                <a:latin typeface="Times New Roman"/>
                <a:ea typeface="Times New Roman"/>
                <a:cs typeface="Times New Roman"/>
                <a:sym typeface="Times New Roman"/>
              </a:defRPr>
            </a:pPr>
          </a:p>
        </p:txBody>
      </p:sp>
      <p:sp>
        <p:nvSpPr>
          <p:cNvPr id="168" name="Shape 168"/>
          <p:cNvSpPr/>
          <p:nvPr/>
        </p:nvSpPr>
        <p:spPr>
          <a:xfrm>
            <a:off x="4164012" y="5627687"/>
            <a:ext cx="734319" cy="483668"/>
          </a:xfrm>
          <a:prstGeom prst="rect">
            <a:avLst/>
          </a:prstGeom>
          <a:ln w="12700">
            <a:miter lim="400000"/>
          </a:ln>
          <a:extLst>
            <a:ext uri="{C572A759-6A51-4108-AA02-DFA0A04FC94B}">
              <ma14:wrappingTextBoxFlag xmlns:ma14="http://schemas.microsoft.com/office/mac/drawingml/2011/main" val="1"/>
            </a:ext>
          </a:extLst>
        </p:spPr>
        <p:txBody>
          <a:bodyPr wrap="none" lIns="44450" tIns="44450" rIns="44450" bIns="44450">
            <a:spAutoFit/>
          </a:bodyPr>
          <a:lstStyle>
            <a:lvl1pPr>
              <a:defRPr sz="2800">
                <a:effectLst>
                  <a:outerShdw sx="100000" sy="100000" kx="0" ky="0" algn="b" rotWithShape="0" blurRad="12700" dist="25400" dir="2700000">
                    <a:srgbClr val="DDDDDD"/>
                  </a:outerShdw>
                </a:effectLst>
                <a:latin typeface="Arial"/>
                <a:ea typeface="Arial"/>
                <a:cs typeface="Arial"/>
                <a:sym typeface="Arial"/>
              </a:defRPr>
            </a:lvl1pPr>
          </a:lstStyle>
          <a:p>
            <a:pPr lvl="0">
              <a:defRPr sz="1800">
                <a:effectLst/>
              </a:defRPr>
            </a:pPr>
            <a:r>
              <a:rPr sz="2800">
                <a:effectLst>
                  <a:outerShdw sx="100000" sy="100000" kx="0" ky="0" algn="b" rotWithShape="0" blurRad="12700" dist="25400" dir="2700000">
                    <a:srgbClr val="DDDDDD"/>
                  </a:outerShdw>
                </a:effectLst>
              </a:rPr>
              <a:t>End</a:t>
            </a:r>
          </a:p>
        </p:txBody>
      </p:sp>
      <p:sp>
        <p:nvSpPr>
          <p:cNvPr id="169" name="Shape 169"/>
          <p:cNvSpPr/>
          <p:nvPr/>
        </p:nvSpPr>
        <p:spPr>
          <a:xfrm>
            <a:off x="4572000" y="2971800"/>
            <a:ext cx="0" cy="431800"/>
          </a:xfrm>
          <a:prstGeom prst="line">
            <a:avLst/>
          </a:prstGeom>
          <a:ln w="25400">
            <a:solidFill/>
            <a:round/>
            <a:tailEnd type="triangle"/>
          </a:ln>
        </p:spPr>
        <p:txBody>
          <a:bodyPr lIns="0" tIns="0" rIns="0" bIns="0"/>
          <a:lstStyle/>
          <a:p>
            <a:pPr lvl="0" defTabSz="457200">
              <a:defRPr sz="1200">
                <a:latin typeface="+mj-lt"/>
                <a:ea typeface="+mj-ea"/>
                <a:cs typeface="+mj-cs"/>
                <a:sym typeface="Helvetica"/>
              </a:defRPr>
            </a:pPr>
          </a:p>
        </p:txBody>
      </p:sp>
      <p:sp>
        <p:nvSpPr>
          <p:cNvPr id="170" name="Shape 170"/>
          <p:cNvSpPr/>
          <p:nvPr/>
        </p:nvSpPr>
        <p:spPr>
          <a:xfrm>
            <a:off x="1890712" y="3463925"/>
            <a:ext cx="5290444" cy="483667"/>
          </a:xfrm>
          <a:prstGeom prst="rect">
            <a:avLst/>
          </a:prstGeom>
          <a:ln w="12700">
            <a:miter lim="400000"/>
          </a:ln>
          <a:extLst>
            <a:ext uri="{C572A759-6A51-4108-AA02-DFA0A04FC94B}">
              <ma14:wrappingTextBoxFlag xmlns:ma14="http://schemas.microsoft.com/office/mac/drawingml/2011/main" val="1"/>
            </a:ext>
          </a:extLst>
        </p:spPr>
        <p:txBody>
          <a:bodyPr wrap="none" lIns="44450" tIns="44450" rIns="44450" bIns="44450">
            <a:spAutoFit/>
          </a:bodyPr>
          <a:lstStyle>
            <a:lvl1pPr>
              <a:defRPr sz="2800">
                <a:effectLst>
                  <a:outerShdw sx="100000" sy="100000" kx="0" ky="0" algn="b" rotWithShape="0" blurRad="12700" dist="25400" dir="2700000">
                    <a:srgbClr val="DDDDDD"/>
                  </a:outerShdw>
                </a:effectLst>
                <a:latin typeface="Arial"/>
                <a:ea typeface="Arial"/>
                <a:cs typeface="Arial"/>
                <a:sym typeface="Arial"/>
              </a:defRPr>
            </a:lvl1pPr>
          </a:lstStyle>
          <a:p>
            <a:pPr lvl="0">
              <a:defRPr sz="1800">
                <a:effectLst/>
              </a:defRPr>
            </a:pPr>
            <a:r>
              <a:rPr sz="2800">
                <a:effectLst>
                  <a:outerShdw sx="100000" sy="100000" kx="0" ky="0" algn="b" rotWithShape="0" blurRad="12700" dist="25400" dir="2700000">
                    <a:srgbClr val="DDDDDD"/>
                  </a:outerShdw>
                </a:effectLst>
              </a:rPr>
              <a:t>Calculate area = pi*radius*radius</a:t>
            </a:r>
          </a:p>
        </p:txBody>
      </p:sp>
      <p:sp>
        <p:nvSpPr>
          <p:cNvPr id="171" name="Shape 171"/>
          <p:cNvSpPr/>
          <p:nvPr/>
        </p:nvSpPr>
        <p:spPr>
          <a:xfrm>
            <a:off x="4572000" y="4038600"/>
            <a:ext cx="0" cy="431800"/>
          </a:xfrm>
          <a:prstGeom prst="line">
            <a:avLst/>
          </a:prstGeom>
          <a:ln w="25400">
            <a:solidFill/>
            <a:round/>
            <a:tailEnd type="triangle"/>
          </a:ln>
        </p:spPr>
        <p:txBody>
          <a:bodyPr lIns="0" tIns="0" rIns="0" bIns="0"/>
          <a:lstStyle/>
          <a:p>
            <a:pPr lvl="0" defTabSz="457200">
              <a:defRPr sz="1200">
                <a:latin typeface="+mj-lt"/>
                <a:ea typeface="+mj-ea"/>
                <a:cs typeface="+mj-cs"/>
                <a:sym typeface="Helvetica"/>
              </a:defRPr>
            </a:pPr>
          </a:p>
        </p:txBody>
      </p:sp>
      <p:sp>
        <p:nvSpPr>
          <p:cNvPr id="172" name="Shape 172"/>
          <p:cNvSpPr/>
          <p:nvPr/>
        </p:nvSpPr>
        <p:spPr>
          <a:xfrm>
            <a:off x="3709987" y="4530725"/>
            <a:ext cx="1643287" cy="483667"/>
          </a:xfrm>
          <a:prstGeom prst="rect">
            <a:avLst/>
          </a:prstGeom>
          <a:ln w="12700">
            <a:miter lim="400000"/>
          </a:ln>
          <a:extLst>
            <a:ext uri="{C572A759-6A51-4108-AA02-DFA0A04FC94B}">
              <ma14:wrappingTextBoxFlag xmlns:ma14="http://schemas.microsoft.com/office/mac/drawingml/2011/main" val="1"/>
            </a:ext>
          </a:extLst>
        </p:spPr>
        <p:txBody>
          <a:bodyPr wrap="none" lIns="44450" tIns="44450" rIns="44450" bIns="44450">
            <a:spAutoFit/>
          </a:bodyPr>
          <a:lstStyle>
            <a:lvl1pPr>
              <a:defRPr sz="2800">
                <a:effectLst>
                  <a:outerShdw sx="100000" sy="100000" kx="0" ky="0" algn="b" rotWithShape="0" blurRad="12700" dist="25400" dir="2700000">
                    <a:srgbClr val="DDDDDD"/>
                  </a:outerShdw>
                </a:effectLst>
                <a:latin typeface="Arial"/>
                <a:ea typeface="Arial"/>
                <a:cs typeface="Arial"/>
                <a:sym typeface="Arial"/>
              </a:defRPr>
            </a:lvl1pPr>
          </a:lstStyle>
          <a:p>
            <a:pPr lvl="0">
              <a:defRPr sz="1800">
                <a:effectLst/>
              </a:defRPr>
            </a:pPr>
            <a:r>
              <a:rPr sz="2800">
                <a:effectLst>
                  <a:outerShdw sx="100000" sy="100000" kx="0" ky="0" algn="b" rotWithShape="0" blurRad="12700" dist="25400" dir="2700000">
                    <a:srgbClr val="DDDDDD"/>
                  </a:outerShdw>
                </a:effectLst>
              </a:rPr>
              <a:t>Print area</a:t>
            </a:r>
          </a:p>
        </p:txBody>
      </p:sp>
      <p:sp>
        <p:nvSpPr>
          <p:cNvPr id="173" name="Shape 173"/>
          <p:cNvSpPr/>
          <p:nvPr/>
        </p:nvSpPr>
        <p:spPr>
          <a:xfrm>
            <a:off x="4572000" y="5105400"/>
            <a:ext cx="0" cy="431800"/>
          </a:xfrm>
          <a:prstGeom prst="line">
            <a:avLst/>
          </a:prstGeom>
          <a:ln w="25400">
            <a:solidFill/>
            <a:round/>
            <a:tailEnd type="triangle"/>
          </a:ln>
        </p:spPr>
        <p:txBody>
          <a:bodyPr lIns="0" tIns="0" rIns="0" bIns="0"/>
          <a:lstStyle/>
          <a:p>
            <a:pPr lvl="0" defTabSz="457200">
              <a:defRPr sz="1200">
                <a:latin typeface="+mj-lt"/>
                <a:ea typeface="+mj-ea"/>
                <a:cs typeface="+mj-cs"/>
                <a:sym typeface="Helvetica"/>
              </a:defRPr>
            </a:pPr>
          </a:p>
        </p:txBody>
      </p:sp>
      <p:sp>
        <p:nvSpPr>
          <p:cNvPr id="174" name="Shape 174"/>
          <p:cNvSpPr/>
          <p:nvPr/>
        </p:nvSpPr>
        <p:spPr>
          <a:xfrm>
            <a:off x="1752600" y="3429000"/>
            <a:ext cx="5638800" cy="584201"/>
          </a:xfrm>
          <a:prstGeom prst="rect">
            <a:avLst/>
          </a:prstGeom>
          <a:ln w="25400">
            <a:solidFill/>
            <a:round/>
          </a:ln>
        </p:spPr>
        <p:txBody>
          <a:bodyPr lIns="0" tIns="0" rIns="0" bIns="0" anchor="ctr"/>
          <a:lstStyle/>
          <a:p>
            <a:pPr lvl="0">
              <a:defRPr sz="1800">
                <a:effectLst>
                  <a:outerShdw sx="100000" sy="100000" kx="0" ky="0" algn="b" rotWithShape="0" blurRad="12700" dist="25400" dir="2700000">
                    <a:srgbClr val="DDDDDD"/>
                  </a:outerShdw>
                </a:effectLst>
                <a:latin typeface="Times New Roman"/>
                <a:ea typeface="Times New Roman"/>
                <a:cs typeface="Times New Roman"/>
                <a:sym typeface="Times New Roman"/>
              </a:defRPr>
            </a:pPr>
          </a:p>
        </p:txBody>
      </p:sp>
      <p:sp>
        <p:nvSpPr>
          <p:cNvPr id="175" name="Shape 175"/>
          <p:cNvSpPr/>
          <p:nvPr/>
        </p:nvSpPr>
        <p:spPr>
          <a:xfrm>
            <a:off x="2298700" y="4495800"/>
            <a:ext cx="4546600" cy="584201"/>
          </a:xfrm>
          <a:prstGeom prst="rect">
            <a:avLst/>
          </a:prstGeom>
          <a:ln w="25400">
            <a:solidFill/>
            <a:round/>
          </a:ln>
        </p:spPr>
        <p:txBody>
          <a:bodyPr lIns="0" tIns="0" rIns="0" bIns="0" anchor="ctr"/>
          <a:lstStyle/>
          <a:p>
            <a:pPr lvl="0">
              <a:defRPr sz="1800">
                <a:effectLst>
                  <a:outerShdw sx="100000" sy="100000" kx="0" ky="0" algn="b" rotWithShape="0" blurRad="12700" dist="25400" dir="2700000">
                    <a:srgbClr val="DDDDDD"/>
                  </a:outerShdw>
                </a:effectLst>
                <a:latin typeface="Times New Roman"/>
                <a:ea typeface="Times New Roman"/>
                <a:cs typeface="Times New Roman"/>
                <a:sym typeface="Times New Roman"/>
              </a:defRPr>
            </a:pPr>
          </a:p>
        </p:txBody>
      </p:sp>
      <p:sp>
        <p:nvSpPr>
          <p:cNvPr id="176" name="Shape 176"/>
          <p:cNvSpPr/>
          <p:nvPr/>
        </p:nvSpPr>
        <p:spPr>
          <a:xfrm>
            <a:off x="3124200" y="6400800"/>
            <a:ext cx="2895600" cy="287083"/>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
        <p:nvSpPr>
          <p:cNvPr id="177" name="Shape 177"/>
          <p:cNvSpPr/>
          <p:nvPr/>
        </p:nvSpPr>
        <p:spPr>
          <a:xfrm>
            <a:off x="938582" y="536399"/>
            <a:ext cx="2211745" cy="364436"/>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marL="240631" indent="-240631">
              <a:buSzPct val="100000"/>
              <a:buChar char="•"/>
              <a:defRPr sz="1800"/>
            </a:lvl1pPr>
          </a:lstStyle>
          <a:p>
            <a:pPr lvl="0"/>
            <a:r>
              <a:t>Step 3: Flow chart</a:t>
            </a:r>
          </a:p>
        </p:txBody>
      </p:sp>
    </p:spTree>
  </p:cSld>
  <p:clrMapOvr>
    <a:masterClrMapping/>
  </p:clrMapOvr>
  <p:transition spd="med" advClick="1"/>
</p:sld>
</file>

<file path=ppt/slides/slide1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79" name="Shape 179"/>
          <p:cNvSpPr/>
          <p:nvPr/>
        </p:nvSpPr>
        <p:spPr>
          <a:xfrm>
            <a:off x="3124200" y="6400800"/>
            <a:ext cx="2895600" cy="287083"/>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
        <p:nvSpPr>
          <p:cNvPr id="180" name="Shape 180"/>
          <p:cNvSpPr/>
          <p:nvPr/>
        </p:nvSpPr>
        <p:spPr>
          <a:xfrm>
            <a:off x="938582" y="536399"/>
            <a:ext cx="2724952" cy="364436"/>
          </a:xfrm>
          <a:prstGeom prst="rect">
            <a:avLst/>
          </a:prstGeom>
          <a:ln w="12700">
            <a:miter lim="400000"/>
          </a:ln>
          <a:extLst>
            <a:ext uri="{C572A759-6A51-4108-AA02-DFA0A04FC94B}">
              <ma14:wrappingTextBoxFlag xmlns:ma14="http://schemas.microsoft.com/office/mac/drawingml/2011/main" val="1"/>
            </a:ext>
          </a:extLst>
        </p:spPr>
        <p:txBody>
          <a:bodyPr wrap="none" lIns="0" tIns="0" rIns="0" bIns="0">
            <a:spAutoFit/>
          </a:bodyPr>
          <a:lstStyle>
            <a:lvl1pPr marL="240631" indent="-240631">
              <a:buSzPct val="100000"/>
              <a:buChar char="•"/>
              <a:defRPr sz="1800"/>
            </a:lvl1pPr>
          </a:lstStyle>
          <a:p>
            <a:pPr lvl="0"/>
            <a:r>
              <a:t>Step 4: Implementation</a:t>
            </a:r>
          </a:p>
        </p:txBody>
      </p:sp>
      <p:sp>
        <p:nvSpPr>
          <p:cNvPr id="181" name="Shape 181"/>
          <p:cNvSpPr/>
          <p:nvPr/>
        </p:nvSpPr>
        <p:spPr>
          <a:xfrm>
            <a:off x="1195920" y="1107899"/>
            <a:ext cx="6752160" cy="4502502"/>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lvl="0">
              <a:defRPr sz="1800"/>
            </a:pPr>
            <a:r>
              <a:rPr sz="2400"/>
              <a:t>#include &lt;stdio.h&gt;</a:t>
            </a:r>
            <a:endParaRPr sz="2400"/>
          </a:p>
          <a:p>
            <a:pPr lvl="0">
              <a:defRPr sz="1800"/>
            </a:pPr>
            <a:r>
              <a:rPr sz="2400"/>
              <a:t>#define PI 3.1416</a:t>
            </a:r>
            <a:endParaRPr sz="2400"/>
          </a:p>
          <a:p>
            <a:pPr lvl="0">
              <a:defRPr sz="1800"/>
            </a:pPr>
            <a:endParaRPr sz="2400"/>
          </a:p>
          <a:p>
            <a:pPr lvl="0">
              <a:defRPr sz="1800"/>
            </a:pPr>
            <a:r>
              <a:rPr sz="2400"/>
              <a:t>int main()</a:t>
            </a:r>
            <a:endParaRPr sz="2400"/>
          </a:p>
          <a:p>
            <a:pPr lvl="0">
              <a:defRPr sz="1800"/>
            </a:pPr>
            <a:r>
              <a:rPr sz="2400"/>
              <a:t>{</a:t>
            </a:r>
            <a:endParaRPr sz="2400"/>
          </a:p>
          <a:p>
            <a:pPr lvl="1">
              <a:defRPr sz="1800"/>
            </a:pPr>
            <a:r>
              <a:rPr sz="2400"/>
              <a:t>    float radius, area;</a:t>
            </a:r>
            <a:endParaRPr sz="2400"/>
          </a:p>
          <a:p>
            <a:pPr lvl="4">
              <a:defRPr sz="1800"/>
            </a:pPr>
            <a:r>
              <a:rPr sz="2400"/>
              <a:t>    printf(“enter the radius”\n);</a:t>
            </a:r>
            <a:endParaRPr sz="2400"/>
          </a:p>
          <a:p>
            <a:pPr lvl="4">
              <a:defRPr sz="1800"/>
            </a:pPr>
            <a:r>
              <a:rPr sz="2400"/>
              <a:t>    scanf(“%f”, &amp;radius);</a:t>
            </a:r>
            <a:endParaRPr sz="2400"/>
          </a:p>
          <a:p>
            <a:pPr lvl="4">
              <a:defRPr sz="1800"/>
            </a:pPr>
            <a:r>
              <a:rPr sz="2400"/>
              <a:t>    area=PI*radius*radius;</a:t>
            </a:r>
            <a:endParaRPr sz="2400"/>
          </a:p>
          <a:p>
            <a:pPr lvl="4">
              <a:defRPr sz="1800"/>
            </a:pPr>
            <a:r>
              <a:rPr sz="2400"/>
              <a:t>    printf(“The area is %f\n”, area);</a:t>
            </a:r>
            <a:endParaRPr sz="2400"/>
          </a:p>
          <a:p>
            <a:pPr lvl="0">
              <a:defRPr sz="1800"/>
            </a:pPr>
            <a:r>
              <a:rPr sz="2400"/>
              <a:t>    return 0;</a:t>
            </a:r>
            <a:endParaRPr sz="2400"/>
          </a:p>
          <a:p>
            <a:pPr lvl="0">
              <a:defRPr sz="1800"/>
            </a:pPr>
            <a:r>
              <a:rPr sz="2400"/>
              <a:t>}</a:t>
            </a:r>
          </a:p>
        </p:txBody>
      </p:sp>
    </p:spTree>
  </p:cSld>
  <p:clrMapOvr>
    <a:masterClrMapping/>
  </p:clrMapOvr>
  <p:transition spd="med" advClick="1"/>
</p:sld>
</file>

<file path=ppt/slides/slide1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83" name="Shape 183"/>
          <p:cNvSpPr/>
          <p:nvPr/>
        </p:nvSpPr>
        <p:spPr>
          <a:xfrm>
            <a:off x="3124200" y="6400800"/>
            <a:ext cx="2895600" cy="287083"/>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
        <p:nvSpPr>
          <p:cNvPr id="184" name="Shape 184"/>
          <p:cNvSpPr/>
          <p:nvPr/>
        </p:nvSpPr>
        <p:spPr>
          <a:xfrm>
            <a:off x="938582" y="536399"/>
            <a:ext cx="7313869" cy="364436"/>
          </a:xfrm>
          <a:prstGeom prst="rect">
            <a:avLst/>
          </a:prstGeom>
          <a:ln w="12700">
            <a:miter lim="400000"/>
          </a:ln>
          <a:extLst>
            <a:ext uri="{C572A759-6A51-4108-AA02-DFA0A04FC94B}">
              <ma14:wrappingTextBoxFlag xmlns:ma14="http://schemas.microsoft.com/office/mac/drawingml/2011/main" val="1"/>
            </a:ext>
          </a:extLst>
        </p:spPr>
        <p:txBody>
          <a:bodyPr wrap="none" lIns="0" tIns="0" rIns="0" bIns="0">
            <a:spAutoFit/>
          </a:bodyPr>
          <a:lstStyle>
            <a:lvl1pPr marL="240631" indent="-240631">
              <a:buSzPct val="100000"/>
              <a:buChar char="•"/>
              <a:defRPr sz="1800"/>
            </a:lvl1pPr>
          </a:lstStyle>
          <a:p>
            <a:pPr lvl="0"/>
            <a:r>
              <a:t>Step 5: Execution results (show the screen shot of executing results)</a:t>
            </a:r>
          </a:p>
        </p:txBody>
      </p:sp>
    </p:spTree>
  </p:cSld>
  <p:clrMapOvr>
    <a:masterClrMapping/>
  </p:clrMapOvr>
  <p:transition spd="med" advClick="1"/>
</p:sld>
</file>

<file path=ppt/theme/theme1.xml><?xml version="1.0" encoding="utf-8"?>
<a:theme xmlns:a="http://schemas.openxmlformats.org/drawingml/2006/main" xmlns:r="http://schemas.openxmlformats.org/officeDocument/2006/relationships" name="Default">
  <a:themeElements>
    <a:clrScheme name="Default">
      <a:dk1>
        <a:srgbClr val="000000"/>
      </a:dk1>
      <a:lt1>
        <a:srgbClr val="FFFFFF"/>
      </a:lt1>
      <a:dk2>
        <a:srgbClr val="A7A7A7"/>
      </a:dk2>
      <a:lt2>
        <a:srgbClr val="535353"/>
      </a:lt2>
      <a:accent1>
        <a:srgbClr val="00CC99"/>
      </a:accent1>
      <a:accent2>
        <a:srgbClr val="3333CC"/>
      </a:accent2>
      <a:accent3>
        <a:srgbClr val="8F8F8F"/>
      </a:accent3>
      <a:accent4>
        <a:srgbClr val="707070"/>
      </a:accent4>
      <a:accent5>
        <a:srgbClr val="AAE0C9"/>
      </a:accent5>
      <a:accent6>
        <a:srgbClr val="2E2EB9"/>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00CC99"/>
          </a:solidFill>
          <a:prstDash val="solid"/>
          <a:bevel/>
        </a:ln>
        <a:effectLst/>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00CC99"/>
          </a:solidFill>
          <a:prstDash val="solid"/>
          <a:bevel/>
        </a:ln>
        <a:effectLst/>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Default">
  <a:themeElements>
    <a:clrScheme name="Default">
      <a:dk1>
        <a:srgbClr val="000000"/>
      </a:dk1>
      <a:lt1>
        <a:srgbClr val="FFFFFF"/>
      </a:lt1>
      <a:dk2>
        <a:srgbClr val="A7A7A7"/>
      </a:dk2>
      <a:lt2>
        <a:srgbClr val="535353"/>
      </a:lt2>
      <a:accent1>
        <a:srgbClr val="00CC99"/>
      </a:accent1>
      <a:accent2>
        <a:srgbClr val="3333CC"/>
      </a:accent2>
      <a:accent3>
        <a:srgbClr val="8F8F8F"/>
      </a:accent3>
      <a:accent4>
        <a:srgbClr val="707070"/>
      </a:accent4>
      <a:accent5>
        <a:srgbClr val="AAE0C9"/>
      </a:accent5>
      <a:accent6>
        <a:srgbClr val="2E2EB9"/>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00CC99"/>
          </a:solidFill>
          <a:prstDash val="solid"/>
          <a:bevel/>
        </a:ln>
        <a:effectLst/>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00CC99"/>
          </a:solidFill>
          <a:prstDash val="solid"/>
          <a:bevel/>
        </a:ln>
        <a:effectLst/>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2400" u="none" kumimoji="0" normalizeH="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