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70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85" autoAdjust="0"/>
    <p:restoredTop sz="98579" autoAdjust="0"/>
  </p:normalViewPr>
  <p:slideViewPr>
    <p:cSldViewPr>
      <p:cViewPr varScale="1">
        <p:scale>
          <a:sx n="73" d="100"/>
          <a:sy n="73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9760A-5762-4A73-B356-2C3D5830C2D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E2AF6-7B9A-4E75-BA07-C6825A281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Homogeneous Linear Equations with Constant Coefficients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</a:t>
            </a:r>
          </a:p>
          <a:p>
            <a:r>
              <a:rPr lang="en-US" dirty="0" smtClean="0"/>
              <a:t>Dr. </a:t>
            </a:r>
            <a:r>
              <a:rPr lang="en-US" dirty="0" err="1" smtClean="0"/>
              <a:t>Iman</a:t>
            </a:r>
            <a:r>
              <a:rPr lang="en-US" dirty="0" smtClean="0"/>
              <a:t> </a:t>
            </a:r>
            <a:r>
              <a:rPr lang="en-US" dirty="0" err="1" smtClean="0"/>
              <a:t>Gohar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cs typeface="Arial" pitchFamily="34" charset="0"/>
              </a:rPr>
              <a:t>Auxiliary Equation</a:t>
            </a:r>
            <a:br>
              <a:rPr lang="en-US" dirty="0" smtClean="0">
                <a:cs typeface="Arial" pitchFamily="34" charset="0"/>
              </a:rPr>
            </a:br>
            <a:r>
              <a:rPr lang="en-US" dirty="0" smtClean="0">
                <a:cs typeface="Arial" pitchFamily="34" charset="0"/>
              </a:rPr>
              <a:t>(</a:t>
            </a:r>
            <a:r>
              <a:rPr lang="en-US" b="1" dirty="0">
                <a:cs typeface="Arial" pitchFamily="34" charset="0"/>
              </a:rPr>
              <a:t>characteristic </a:t>
            </a:r>
            <a:r>
              <a:rPr lang="en-US" b="1" dirty="0" smtClean="0">
                <a:cs typeface="Arial" pitchFamily="34" charset="0"/>
              </a:rPr>
              <a:t>equation</a:t>
            </a:r>
            <a:r>
              <a:rPr lang="en-US" dirty="0" smtClean="0">
                <a:cs typeface="Arial" pitchFamily="34" charset="0"/>
              </a:rPr>
              <a:t> )</a:t>
            </a:r>
            <a:endParaRPr lang="en-US" dirty="0"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5029200"/>
          </a:xfrm>
        </p:spPr>
        <p:txBody>
          <a:bodyPr>
            <a:normAutofit/>
          </a:bodyPr>
          <a:lstStyle/>
          <a:p>
            <a:r>
              <a:rPr lang="en-US" sz="1800" dirty="0" smtClean="0"/>
              <a:t>Let’s </a:t>
            </a:r>
            <a:r>
              <a:rPr lang="en-US" sz="1800" dirty="0"/>
              <a:t>assume that all solutions </a:t>
            </a:r>
            <a:r>
              <a:rPr lang="en-US" sz="1800" dirty="0" smtClean="0"/>
              <a:t>to 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 smtClean="0"/>
              <a:t>will </a:t>
            </a:r>
            <a:r>
              <a:rPr lang="en-US" sz="1800" dirty="0"/>
              <a:t>be of the </a:t>
            </a:r>
            <a:r>
              <a:rPr lang="en-US" sz="1800" dirty="0" smtClean="0"/>
              <a:t>form</a:t>
            </a:r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Plug </a:t>
            </a:r>
            <a:r>
              <a:rPr lang="en-US" sz="1800" dirty="0"/>
              <a:t>this </a:t>
            </a:r>
            <a:r>
              <a:rPr lang="en-US" sz="1800" dirty="0" smtClean="0"/>
              <a:t>solution into </a:t>
            </a:r>
            <a:r>
              <a:rPr lang="en-US" sz="1800" dirty="0"/>
              <a:t>the differential </a:t>
            </a:r>
            <a:r>
              <a:rPr lang="en-US" sz="1800" dirty="0" smtClean="0"/>
              <a:t>equation,</a:t>
            </a:r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 smtClean="0"/>
              <a:t> Note </a:t>
            </a:r>
            <a:r>
              <a:rPr lang="en-US" sz="1800" dirty="0"/>
              <a:t>that exponentials are </a:t>
            </a:r>
            <a:r>
              <a:rPr lang="en-US" sz="1800" dirty="0" smtClean="0"/>
              <a:t>never zero,</a:t>
            </a:r>
          </a:p>
          <a:p>
            <a:r>
              <a:rPr lang="en-US" sz="1800" dirty="0" smtClean="0"/>
              <a:t>Therefore                </a:t>
            </a:r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 smtClean="0"/>
              <a:t>(</a:t>
            </a:r>
            <a:r>
              <a:rPr lang="en-US" sz="1800" b="1" dirty="0"/>
              <a:t>characteristic equation</a:t>
            </a:r>
            <a:r>
              <a:rPr lang="en-US" sz="1800" dirty="0"/>
              <a:t> </a:t>
            </a:r>
            <a:r>
              <a:rPr lang="en-US" sz="1800" dirty="0" smtClean="0"/>
              <a:t>) or auxiliary equation </a:t>
            </a:r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504100" y="1611868"/>
                <a:ext cx="22015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r>
                        <a:rPr lang="en-CA" b="0" i="1" smtClean="0">
                          <a:latin typeface="Cambria Math"/>
                        </a:rPr>
                        <m:t>𝑏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r>
                        <a:rPr lang="en-CA" b="0" i="1" smtClean="0">
                          <a:latin typeface="Cambria Math"/>
                        </a:rPr>
                        <m:t>𝑐𝑦</m:t>
                      </m:r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4100" y="1611868"/>
                <a:ext cx="2201500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936996" y="2286000"/>
                <a:ext cx="13676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 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𝑟𝑡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6996" y="2286000"/>
                <a:ext cx="136768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227041" y="3406259"/>
                <a:ext cx="159235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 ′</m:t>
                      </m:r>
                      <m:r>
                        <a:rPr lang="en-CA" i="1" smtClean="0">
                          <a:latin typeface="Cambria Math"/>
                        </a:rPr>
                        <m:t> </m:t>
                      </m:r>
                      <m:d>
                        <m:dPr>
                          <m:ctrlPr>
                            <a:rPr lang="en-CA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i="1">
                          <a:latin typeface="Cambria Math"/>
                        </a:rPr>
                        <m:t>=</m:t>
                      </m:r>
                      <m:r>
                        <a:rPr lang="en-CA" b="0" i="1" smtClean="0">
                          <a:latin typeface="Cambria Math"/>
                        </a:rPr>
                        <m:t>𝑟</m:t>
                      </m:r>
                      <m:r>
                        <a:rPr lang="en-CA" b="0" i="1" smtClean="0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𝑟𝑡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041" y="3406259"/>
                <a:ext cx="1592359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227041" y="4038600"/>
                <a:ext cx="170995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′′</m:t>
                      </m:r>
                      <m:r>
                        <a:rPr lang="en-CA" i="1" smtClean="0">
                          <a:latin typeface="Cambria Math"/>
                        </a:rPr>
                        <m:t> </m:t>
                      </m:r>
                      <m:d>
                        <m:dPr>
                          <m:ctrlPr>
                            <a:rPr lang="en-CA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i="1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𝑟𝑡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041" y="4038600"/>
                <a:ext cx="1709955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500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24250" y="3406259"/>
                <a:ext cx="3527504" cy="946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′′</m:t>
                          </m:r>
                        </m:sup>
                      </m:sSup>
                      <m:r>
                        <a:rPr lang="en-CA" i="1">
                          <a:latin typeface="Cambria Math"/>
                        </a:rPr>
                        <m:t>+</m:t>
                      </m:r>
                      <m:r>
                        <a:rPr lang="en-CA" i="1">
                          <a:latin typeface="Cambria Math"/>
                        </a:rPr>
                        <m:t>𝑏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i="1">
                          <a:latin typeface="Cambria Math"/>
                        </a:rPr>
                        <m:t>+</m:t>
                      </m:r>
                      <m:r>
                        <a:rPr lang="en-CA" i="1">
                          <a:latin typeface="Cambria Math"/>
                        </a:rPr>
                        <m:t>𝑐𝑦</m:t>
                      </m:r>
                      <m:r>
                        <a:rPr lang="en-CA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>
                          <a:latin typeface="Cambria Math"/>
                        </a:rPr>
                        <m:t>𝑎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i="1">
                                  <a:latin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CA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CA" i="1">
                              <a:latin typeface="Cambria Math"/>
                            </a:rPr>
                            <m:t> </m:t>
                          </m:r>
                          <m:sSup>
                            <m:sSup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i="1">
                                  <a:latin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CA" i="1">
                                  <a:latin typeface="Cambria Math"/>
                                </a:rPr>
                                <m:t>𝑟𝑡</m:t>
                              </m:r>
                            </m:sup>
                          </m:sSup>
                        </m:e>
                      </m:d>
                      <m:r>
                        <a:rPr lang="en-CA" i="1">
                          <a:latin typeface="Cambria Math"/>
                        </a:rPr>
                        <m:t>+</m:t>
                      </m:r>
                      <m:r>
                        <a:rPr lang="en-CA" i="1">
                          <a:latin typeface="Cambria Math"/>
                        </a:rPr>
                        <m:t>𝑏</m:t>
                      </m:r>
                      <m:r>
                        <a:rPr lang="en-CA" b="0" i="1" smtClean="0">
                          <a:latin typeface="Cambria Math"/>
                        </a:rPr>
                        <m:t>(</m:t>
                      </m:r>
                      <m:r>
                        <a:rPr lang="en-CA" i="1">
                          <a:latin typeface="Cambria Math"/>
                        </a:rPr>
                        <m:t>𝑟</m:t>
                      </m:r>
                      <m:r>
                        <a:rPr lang="en-CA" i="1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𝑟𝑡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)</m:t>
                      </m:r>
                      <m:r>
                        <a:rPr lang="en-CA" i="1">
                          <a:latin typeface="Cambria Math"/>
                        </a:rPr>
                        <m:t>+</m:t>
                      </m:r>
                      <m:r>
                        <a:rPr lang="en-CA" i="1">
                          <a:latin typeface="Cambria Math"/>
                        </a:rPr>
                        <m:t>𝑐</m:t>
                      </m:r>
                      <m:r>
                        <a:rPr lang="en-CA" b="0" i="1" smtClean="0">
                          <a:latin typeface="Cambria Math"/>
                        </a:rPr>
                        <m:t>(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𝑟𝑡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)</m:t>
                      </m:r>
                      <m:r>
                        <a:rPr lang="en-CA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𝑟𝑡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𝑎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CA" b="0" i="1" smtClean="0">
                              <a:latin typeface="Cambria Math"/>
                            </a:rPr>
                            <m:t>+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𝑏𝑟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+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4250" y="3406259"/>
                <a:ext cx="3527504" cy="94699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297546" y="5269468"/>
                <a:ext cx="199567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en-CA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CA" b="0" i="1" smtClean="0">
                            <a:latin typeface="Cambria Math"/>
                          </a:rPr>
                          <m:t>𝑎</m:t>
                        </m:r>
                        <m:sSup>
                          <m:sSupPr>
                            <m:ctrlPr>
                              <a:rPr lang="en-CA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CA" i="1">
                                <a:latin typeface="Cambria Math"/>
                              </a:rPr>
                              <m:t>𝑟</m:t>
                            </m:r>
                          </m:e>
                          <m:sup>
                            <m:r>
                              <a:rPr lang="en-CA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CA" i="1">
                            <a:latin typeface="Cambria Math"/>
                          </a:rPr>
                          <m:t>+</m:t>
                        </m:r>
                        <m:r>
                          <a:rPr lang="en-CA" i="1">
                            <a:latin typeface="Cambria Math"/>
                          </a:rPr>
                          <m:t>𝑏𝑟</m:t>
                        </m:r>
                        <m:r>
                          <a:rPr lang="en-CA" i="1">
                            <a:latin typeface="Cambria Math"/>
                          </a:rPr>
                          <m:t>+</m:t>
                        </m:r>
                        <m:r>
                          <a:rPr lang="en-CA" i="1">
                            <a:latin typeface="Cambria Math"/>
                          </a:rPr>
                          <m:t>𝑐</m:t>
                        </m:r>
                      </m:e>
                    </m:d>
                    <m:r>
                      <a:rPr lang="en-CA" i="1">
                        <a:latin typeface="Cambria Math"/>
                      </a:rPr>
                      <m:t>=</m:t>
                    </m:r>
                  </m:oMath>
                </a14:m>
                <a:r>
                  <a:rPr lang="en-CA" dirty="0" smtClean="0"/>
                  <a:t>0</a:t>
                </a:r>
                <a:endParaRPr lang="en-CA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7546" y="5269468"/>
                <a:ext cx="1995675" cy="369332"/>
              </a:xfrm>
              <a:prstGeom prst="rect">
                <a:avLst/>
              </a:prstGeom>
              <a:blipFill rotWithShape="1">
                <a:blip r:embed="rId7"/>
                <a:stretch>
                  <a:fillRect t="-8197" r="-1529" b="-2459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Solution Process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029200"/>
          </a:xfrm>
        </p:spPr>
        <p:txBody>
          <a:bodyPr>
            <a:noAutofit/>
          </a:bodyPr>
          <a:lstStyle/>
          <a:p>
            <a:r>
              <a:rPr lang="en-US" sz="1800" dirty="0" smtClean="0"/>
              <a:t>First write down the characteristic equation, for the differential equation.</a:t>
            </a:r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Solve the  quadratic equation and you should expect two roots, </a:t>
            </a:r>
            <a:r>
              <a:rPr lang="en-US" sz="1800" i="1" dirty="0" smtClean="0"/>
              <a:t>r</a:t>
            </a:r>
            <a:r>
              <a:rPr lang="en-US" sz="1800" i="1" baseline="-25000" dirty="0" smtClean="0"/>
              <a:t>1</a:t>
            </a:r>
            <a:r>
              <a:rPr lang="en-US" sz="1800" dirty="0" smtClean="0"/>
              <a:t> and </a:t>
            </a:r>
            <a:r>
              <a:rPr lang="en-US" sz="1800" i="1" dirty="0" smtClean="0"/>
              <a:t>r</a:t>
            </a:r>
            <a:r>
              <a:rPr lang="en-US" sz="1800" i="1" baseline="-25000" dirty="0" smtClean="0"/>
              <a:t>2</a:t>
            </a:r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The roots will have three possible forms. </a:t>
            </a:r>
          </a:p>
          <a:p>
            <a:pPr marL="0" indent="0">
              <a:buNone/>
            </a:pPr>
            <a:endParaRPr lang="en-US" sz="1800" dirty="0" smtClean="0"/>
          </a:p>
          <a:p>
            <a:pPr lvl="0">
              <a:buFont typeface="+mj-lt"/>
              <a:buAutoNum type="arabicPeriod"/>
            </a:pPr>
            <a:r>
              <a:rPr lang="en-US" sz="1800" dirty="0" smtClean="0"/>
              <a:t>Real, distinct roots   </a:t>
            </a:r>
          </a:p>
          <a:p>
            <a:pPr lvl="0">
              <a:buFont typeface="+mj-lt"/>
              <a:buAutoNum type="arabicPeriod"/>
            </a:pPr>
            <a:endParaRPr lang="en-US" sz="1800" dirty="0" smtClean="0"/>
          </a:p>
          <a:p>
            <a:pPr lvl="0">
              <a:buFont typeface="+mj-lt"/>
              <a:buAutoNum type="arabicPeriod"/>
            </a:pPr>
            <a:r>
              <a:rPr lang="en-US" sz="1800" dirty="0" smtClean="0"/>
              <a:t>Complex root    </a:t>
            </a:r>
          </a:p>
          <a:p>
            <a:pPr marL="0" lvl="0" indent="0">
              <a:buNone/>
            </a:pPr>
            <a:endParaRPr lang="en-US" sz="1800" dirty="0" smtClean="0"/>
          </a:p>
          <a:p>
            <a:pPr marL="0" lvl="0" indent="0">
              <a:buNone/>
            </a:pPr>
            <a:r>
              <a:rPr lang="en-US" sz="1800" dirty="0" smtClean="0"/>
              <a:t>3.     Double roots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625511" y="2831068"/>
                <a:ext cx="14797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sSub>
                            <m:sSub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5511" y="2831068"/>
                <a:ext cx="1479764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472879" y="2831068"/>
                <a:ext cx="14850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CA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i="1"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sSub>
                            <m:sSubPr>
                              <m:ctrlPr>
                                <a:rPr lang="en-CA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CA" i="1">
                                  <a:latin typeface="Cambria Math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2879" y="2831068"/>
                <a:ext cx="1485086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123093" y="4267200"/>
                <a:ext cx="9155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CA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CA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CA" i="1" smtClean="0">
                        <a:latin typeface="Cambria Math"/>
                        <a:ea typeface="Cambria Math"/>
                      </a:rPr>
                      <m:t>≠</m:t>
                    </m:r>
                    <m:sSub>
                      <m:sSubPr>
                        <m:ctrlPr>
                          <a:rPr lang="en-CA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CA" b="0" i="1" smtClean="0">
                            <a:latin typeface="Cambria Math"/>
                            <a:ea typeface="Cambria Math"/>
                          </a:rPr>
                          <m:t>𝑟</m:t>
                        </m:r>
                      </m:e>
                      <m:sub>
                        <m:r>
                          <a:rPr lang="en-CA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CA" dirty="0" smtClean="0"/>
                  <a:t> </a:t>
                </a:r>
                <a:endParaRPr lang="en-CA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3093" y="4267200"/>
                <a:ext cx="915507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802235" y="4952485"/>
                <a:ext cx="1557221" cy="381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CA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CA" b="0" i="1" smtClean="0">
                            <a:latin typeface="Cambria Math"/>
                          </a:rPr>
                          <m:t>1,2</m:t>
                        </m:r>
                      </m:sub>
                    </m:sSub>
                    <m:r>
                      <a:rPr lang="en-CA" b="0" i="1" smtClean="0">
                        <a:latin typeface="Cambria Math"/>
                      </a:rPr>
                      <m:t>=</m:t>
                    </m:r>
                    <m:r>
                      <m:rPr>
                        <m:nor/>
                      </m:rPr>
                      <a:rPr lang="el-GR" i="1"/>
                      <m:t>λ</m:t>
                    </m:r>
                    <m:r>
                      <a:rPr lang="el-GR" i="1" smtClean="0">
                        <a:latin typeface="Cambria Math"/>
                        <a:ea typeface="Cambria Math"/>
                      </a:rPr>
                      <m:t>±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𝜇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𝑖</m:t>
                    </m:r>
                  </m:oMath>
                </a14:m>
                <a:r>
                  <a:rPr lang="en-CA" dirty="0" smtClean="0"/>
                  <a:t> </a:t>
                </a:r>
                <a:endParaRPr lang="en-CA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2235" y="4952485"/>
                <a:ext cx="1557221" cy="381515"/>
              </a:xfrm>
              <a:prstGeom prst="rect">
                <a:avLst/>
              </a:prstGeom>
              <a:blipFill rotWithShape="1">
                <a:blip r:embed="rId5"/>
                <a:stretch>
                  <a:fillRect b="-158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15375" y="5574268"/>
                <a:ext cx="13309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r>
                        <a:rPr lang="en-CA" b="0" i="1" smtClean="0">
                          <a:latin typeface="Cambria Math"/>
                        </a:rPr>
                        <m:t>𝑟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375" y="5574268"/>
                <a:ext cx="1330942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Real, Distinct </a:t>
            </a:r>
            <a:r>
              <a:rPr lang="en-US" sz="4000" b="1" dirty="0" smtClean="0"/>
              <a:t>Roots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1800" dirty="0" smtClean="0"/>
              <a:t>The </a:t>
            </a:r>
            <a:r>
              <a:rPr lang="en-US" sz="1800" dirty="0"/>
              <a:t>two roots are real and </a:t>
            </a:r>
            <a:r>
              <a:rPr lang="en-US" sz="1800" dirty="0" smtClean="0"/>
              <a:t>distinct</a:t>
            </a:r>
            <a:r>
              <a:rPr lang="en-US" sz="1800" dirty="0"/>
              <a:t> </a:t>
            </a:r>
            <a:endParaRPr lang="en-US" sz="1800" dirty="0" smtClean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The </a:t>
            </a:r>
            <a:r>
              <a:rPr lang="en-US" sz="1800" dirty="0"/>
              <a:t>two </a:t>
            </a:r>
            <a:r>
              <a:rPr lang="en-US" sz="1800" dirty="0" smtClean="0"/>
              <a:t>solutions are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 smtClean="0"/>
              <a:t>The </a:t>
            </a:r>
            <a:r>
              <a:rPr lang="en-US" sz="1800" dirty="0"/>
              <a:t>general </a:t>
            </a:r>
            <a:r>
              <a:rPr lang="en-US" sz="1800" dirty="0" smtClean="0"/>
              <a:t>solution</a:t>
            </a:r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If IVP is given, you would be able to determine the constant C</a:t>
            </a:r>
            <a:r>
              <a:rPr lang="en-US" sz="1800" baseline="-25000" dirty="0" smtClean="0"/>
              <a:t>1</a:t>
            </a:r>
            <a:r>
              <a:rPr lang="en-US" sz="1800" dirty="0" smtClean="0"/>
              <a:t> and C</a:t>
            </a:r>
            <a:r>
              <a:rPr lang="en-US" sz="1800" baseline="-25000" dirty="0" smtClean="0"/>
              <a:t>2</a:t>
            </a:r>
            <a:r>
              <a:rPr lang="en-US" sz="1800" dirty="0" smtClean="0"/>
              <a:t>. </a:t>
            </a:r>
            <a:endParaRPr lang="en-US" sz="1800" dirty="0"/>
          </a:p>
          <a:p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232364" y="2306676"/>
                <a:ext cx="91550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CA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CA" i="1">
                          <a:latin typeface="Cambria Math"/>
                          <a:ea typeface="Cambria Math"/>
                        </a:rPr>
                        <m:t>≠</m:t>
                      </m:r>
                      <m:sSub>
                        <m:sSubPr>
                          <m:ctrlPr>
                            <a:rPr lang="en-CA" i="1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  <a:ea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CA" i="1">
                              <a:latin typeface="Cambria Math"/>
                              <a:ea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364" y="2306676"/>
                <a:ext cx="915507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752600" y="3516868"/>
                <a:ext cx="14797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sSub>
                            <m:sSub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600" y="3516868"/>
                <a:ext cx="1479764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963507" y="3516868"/>
                <a:ext cx="14345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(</m:t>
                      </m:r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r>
                        <a:rPr lang="en-CA" b="0" i="1" smtClean="0">
                          <a:latin typeface="Cambria Math"/>
                        </a:rPr>
                        <m:t>)=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sSub>
                            <m:sSub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3507" y="3516868"/>
                <a:ext cx="1434560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2274646" y="4876800"/>
                <a:ext cx="24622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sSub>
                            <m:sSub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sSub>
                            <m:sSub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CA" i="1">
                                  <a:latin typeface="Cambria Math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4646" y="4876800"/>
                <a:ext cx="2462213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dirty="0" smtClean="0"/>
              <a:t>Example 1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smtClean="0"/>
              <a:t>Solve the following IVP.</a:t>
            </a:r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/>
          </a:p>
          <a:p>
            <a:r>
              <a:rPr lang="en-US" sz="1800" b="1" i="1" dirty="0"/>
              <a:t>Solution</a:t>
            </a:r>
            <a:endParaRPr lang="en-US" sz="1800" dirty="0"/>
          </a:p>
          <a:p>
            <a:r>
              <a:rPr lang="en-US" sz="1800" dirty="0"/>
              <a:t>The characteristic equation </a:t>
            </a:r>
            <a:r>
              <a:rPr lang="en-US" sz="1800" dirty="0" smtClean="0"/>
              <a:t>is</a:t>
            </a:r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  <a:p>
            <a:r>
              <a:rPr lang="en-US" sz="1800" dirty="0"/>
              <a:t>Its roots are </a:t>
            </a:r>
            <a:r>
              <a:rPr lang="en-US" sz="1800" i="1" dirty="0"/>
              <a:t>r</a:t>
            </a:r>
            <a:r>
              <a:rPr lang="en-US" sz="1800" i="1" baseline="-25000" dirty="0"/>
              <a:t>1</a:t>
            </a:r>
            <a:r>
              <a:rPr lang="en-US" sz="1800" dirty="0"/>
              <a:t> = - 8 and </a:t>
            </a:r>
            <a:r>
              <a:rPr lang="en-US" sz="1800" i="1" dirty="0"/>
              <a:t>r</a:t>
            </a:r>
            <a:r>
              <a:rPr lang="en-US" sz="1800" i="1" baseline="-25000" dirty="0"/>
              <a:t>2</a:t>
            </a:r>
            <a:r>
              <a:rPr lang="en-US" sz="1800" dirty="0"/>
              <a:t> = -3 and so the general solution and its derivative </a:t>
            </a:r>
            <a:r>
              <a:rPr lang="en-US" sz="1800" dirty="0" smtClean="0"/>
              <a:t>are</a:t>
            </a:r>
            <a:endParaRPr lang="en-US" sz="1800" dirty="0"/>
          </a:p>
          <a:p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889135" y="2253734"/>
                <a:ext cx="233666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+11</m:t>
                      </m:r>
                      <m:sSubSup>
                        <m:sSub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b/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bSup>
                      <m:r>
                        <a:rPr lang="en-CA" b="0" i="1" smtClean="0">
                          <a:latin typeface="Cambria Math"/>
                        </a:rPr>
                        <m:t>+24 </m:t>
                      </m:r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135" y="2253734"/>
                <a:ext cx="2336665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528742" y="2253734"/>
                <a:ext cx="11721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 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8742" y="2253734"/>
                <a:ext cx="1172116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094046" y="2253734"/>
                <a:ext cx="13701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=−7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4046" y="2253734"/>
                <a:ext cx="1370119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604963" y="5181600"/>
                <a:ext cx="301967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−8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=−8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−8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−3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4963" y="5181600"/>
                <a:ext cx="3019673" cy="646331"/>
              </a:xfrm>
              <a:prstGeom prst="rect">
                <a:avLst/>
              </a:prstGeom>
              <a:blipFill rotWithShape="1">
                <a:blip r:embed="rId5"/>
                <a:stretch>
                  <a:fillRect b="-283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078170" y="3797681"/>
                <a:ext cx="210916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+11</m:t>
                      </m:r>
                      <m:r>
                        <a:rPr lang="en-CA" b="0" i="1" smtClean="0">
                          <a:latin typeface="Cambria Math"/>
                        </a:rPr>
                        <m:t>𝑟</m:t>
                      </m:r>
                      <m:r>
                        <a:rPr lang="en-CA" b="0" i="1" smtClean="0">
                          <a:latin typeface="Cambria Math"/>
                        </a:rPr>
                        <m:t>+24=0</m:t>
                      </m:r>
                    </m:oMath>
                  </m:oMathPara>
                </a14:m>
                <a:endParaRPr lang="en-CA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+8</m:t>
                          </m:r>
                        </m:e>
                      </m:d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+3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8170" y="3797681"/>
                <a:ext cx="2109167" cy="64633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1600000">
            <a:off x="457200" y="457200"/>
            <a:ext cx="8229600" cy="5668963"/>
          </a:xfrm>
        </p:spPr>
        <p:txBody>
          <a:bodyPr/>
          <a:lstStyle/>
          <a:p>
            <a:r>
              <a:rPr lang="en-US" sz="1800" dirty="0" smtClean="0"/>
              <a:t>Apply the initial conditions,</a:t>
            </a:r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The </a:t>
            </a:r>
            <a:r>
              <a:rPr lang="en-US" sz="1800" dirty="0"/>
              <a:t>actual solution to the differential equation is </a:t>
            </a:r>
            <a:r>
              <a:rPr lang="en-US" sz="1800" dirty="0" smtClean="0"/>
              <a:t>then, </a:t>
            </a:r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590800" y="1148583"/>
                <a:ext cx="284981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0=</m:t>
                      </m:r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CA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−7=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=−8</m:t>
                      </m:r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−3</m:t>
                      </m:r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0800" y="1148583"/>
                <a:ext cx="2849819" cy="646331"/>
              </a:xfrm>
              <a:prstGeom prst="rect">
                <a:avLst/>
              </a:prstGeom>
              <a:blipFill rotWithShape="1">
                <a:blip r:embed="rId2"/>
                <a:stretch>
                  <a:fillRect b="-283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590800" y="3072340"/>
                <a:ext cx="920637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CA" b="0" dirty="0" smtClean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0800" y="3072340"/>
                <a:ext cx="920637" cy="61093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286794" y="3094503"/>
                <a:ext cx="1086259" cy="6109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6794" y="3094503"/>
                <a:ext cx="1086259" cy="61093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51668" y="4114800"/>
                <a:ext cx="2488951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−8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1668" y="4114800"/>
                <a:ext cx="2488951" cy="61093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Complex Roots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The roots </a:t>
            </a:r>
            <a:r>
              <a:rPr lang="en-US" sz="1800" dirty="0"/>
              <a:t>of the characteristic </a:t>
            </a:r>
            <a:r>
              <a:rPr lang="en-US" sz="1800" dirty="0" smtClean="0"/>
              <a:t>equation, are </a:t>
            </a:r>
            <a:r>
              <a:rPr lang="en-US" sz="1800" dirty="0"/>
              <a:t>complex roots in the </a:t>
            </a:r>
            <a:r>
              <a:rPr lang="en-US" sz="1800" dirty="0" smtClean="0"/>
              <a:t>form</a:t>
            </a:r>
          </a:p>
          <a:p>
            <a:endParaRPr lang="en-US" sz="1800" dirty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The </a:t>
            </a:r>
            <a:r>
              <a:rPr lang="en-US" sz="1800" dirty="0"/>
              <a:t>solutions to the differential equation.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Use </a:t>
            </a:r>
            <a:r>
              <a:rPr lang="en-US" sz="1800" dirty="0"/>
              <a:t>Euler’s Formula</a:t>
            </a:r>
            <a:r>
              <a:rPr lang="en-US" sz="1800" dirty="0" smtClean="0"/>
              <a:t>.                                           and 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554467" y="1980685"/>
                <a:ext cx="1499706" cy="381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CA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1,2</m:t>
                          </m:r>
                        </m:sub>
                      </m:sSub>
                      <m:r>
                        <a:rPr lang="en-CA" b="0" i="1" smtClean="0">
                          <a:latin typeface="Cambria Math" pitchFamily="18" charset="0"/>
                          <a:ea typeface="Cambria Math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l-GR" i="1">
                          <a:latin typeface="Cambria Math" pitchFamily="18" charset="0"/>
                          <a:ea typeface="Cambria Math" pitchFamily="18" charset="0"/>
                        </a:rPr>
                        <m:t>λ</m:t>
                      </m:r>
                      <m:r>
                        <a:rPr lang="el-GR" i="1" smtClean="0">
                          <a:latin typeface="Cambria Math" pitchFamily="18" charset="0"/>
                          <a:ea typeface="Cambria Math" pitchFamily="18" charset="0"/>
                        </a:rPr>
                        <m:t>±</m:t>
                      </m:r>
                      <m:r>
                        <a:rPr lang="en-CA" b="0" i="1" smtClean="0">
                          <a:latin typeface="Cambria Math" pitchFamily="18" charset="0"/>
                          <a:ea typeface="Cambria Math" pitchFamily="18" charset="0"/>
                        </a:rPr>
                        <m:t> </m:t>
                      </m:r>
                      <m:r>
                        <a:rPr lang="en-CA" b="0" i="1" smtClean="0">
                          <a:latin typeface="Cambria Math" pitchFamily="18" charset="0"/>
                          <a:ea typeface="Cambria Math" pitchFamily="18" charset="0"/>
                        </a:rPr>
                        <m:t>𝜇</m:t>
                      </m:r>
                      <m:r>
                        <a:rPr lang="en-CA" b="0" i="1" smtClean="0">
                          <a:latin typeface="Cambria Math" pitchFamily="18" charset="0"/>
                          <a:ea typeface="Cambria Math" pitchFamily="18" charset="0"/>
                        </a:rPr>
                        <m:t>𝑖</m:t>
                      </m:r>
                    </m:oMath>
                  </m:oMathPara>
                </a14:m>
                <a:endParaRPr lang="en-CA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4467" y="1980685"/>
                <a:ext cx="1499706" cy="381515"/>
              </a:xfrm>
              <a:prstGeom prst="rect">
                <a:avLst/>
              </a:prstGeom>
              <a:blipFill rotWithShape="1">
                <a:blip r:embed="rId2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688562" y="3597746"/>
                <a:ext cx="1872436" cy="4194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CA" b="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 pitchFamily="18" charset="0"/>
                          <a:ea typeface="Cambria Math" pitchFamily="18" charset="0"/>
                        </a:rPr>
                        <m:t>= 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𝑒</m:t>
                          </m:r>
                        </m:e>
                        <m:sup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l-GR" i="1">
                                  <a:latin typeface="Cambria Math" pitchFamily="18" charset="0"/>
                                  <a:ea typeface="Cambria Math" pitchFamily="18" charset="0"/>
                                </a:rPr>
                                <m:t>λ</m:t>
                              </m:r>
                              <m:r>
                                <a:rPr lang="en-CA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+</m:t>
                              </m:r>
                              <m:r>
                                <a:rPr lang="en-CA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𝜇</m:t>
                              </m:r>
                              <m:r>
                                <a:rPr lang="en-CA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𝑖</m:t>
                              </m:r>
                            </m:e>
                          </m:d>
                          <m:r>
                            <a:rPr lang="en-CA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8562" y="3597746"/>
                <a:ext cx="1872436" cy="419474"/>
              </a:xfrm>
              <a:prstGeom prst="rect">
                <a:avLst/>
              </a:prstGeom>
              <a:blipFill rotWithShape="1">
                <a:blip r:embed="rId3"/>
                <a:stretch>
                  <a:fillRect b="-724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304320" y="3594027"/>
                <a:ext cx="1880964" cy="4231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CA" b="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 pitchFamily="18" charset="0"/>
                          <a:ea typeface="Cambria Math" pitchFamily="18" charset="0"/>
                        </a:rPr>
                        <m:t>= 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𝑒</m:t>
                          </m:r>
                        </m:e>
                        <m:sup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l-GR" i="1">
                                  <a:latin typeface="Cambria Math" pitchFamily="18" charset="0"/>
                                  <a:ea typeface="Cambria Math" pitchFamily="18" charset="0"/>
                                </a:rPr>
                                <m:t>λ</m:t>
                              </m:r>
                              <m:r>
                                <a:rPr lang="en-CA" b="0" i="1" smtClean="0">
                                  <a:latin typeface="Cambria Math"/>
                                  <a:ea typeface="Cambria Math" pitchFamily="18" charset="0"/>
                                </a:rPr>
                                <m:t>−</m:t>
                              </m:r>
                              <m:r>
                                <a:rPr lang="en-CA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𝜇</m:t>
                              </m:r>
                              <m:r>
                                <a:rPr lang="en-CA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𝑖</m:t>
                              </m:r>
                            </m:e>
                          </m:d>
                          <m:r>
                            <a:rPr lang="en-CA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4320" y="3594027"/>
                <a:ext cx="1880964" cy="423193"/>
              </a:xfrm>
              <a:prstGeom prst="rect">
                <a:avLst/>
              </a:prstGeom>
              <a:blipFill rotWithShape="1">
                <a:blip r:embed="rId4"/>
                <a:stretch>
                  <a:fillRect b="-724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870627" y="4648200"/>
                <a:ext cx="2183546" cy="3813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𝑖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𝜗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r>
                        <a:rPr lang="en-CA" b="0" i="1" smtClean="0">
                          <a:latin typeface="Cambria Math"/>
                        </a:rPr>
                        <m:t>𝑐𝑜𝑠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𝜃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𝑖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𝑠𝑖𝑛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𝜃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0627" y="4648200"/>
                <a:ext cx="2183546" cy="38132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688562" y="5292183"/>
                <a:ext cx="4665380" cy="3814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𝑖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𝜃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en-CA" b="0" i="1" smtClean="0">
                              <a:latin typeface="Cambria Math"/>
                            </a:rPr>
                            <m:t>(−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𝜃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)</m:t>
                          </m:r>
                        </m:e>
                      </m:func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𝑖</m:t>
                      </m:r>
                      <m:func>
                        <m:func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𝜃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𝑐𝑜𝑠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𝜃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 −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𝑖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𝑠𝑖𝑛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𝜃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8562" y="5292183"/>
                <a:ext cx="4665380" cy="381451"/>
              </a:xfrm>
              <a:prstGeom prst="rect">
                <a:avLst/>
              </a:prstGeom>
              <a:blipFill rotWithShape="1">
                <a:blip r:embed="rId6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r>
              <a:rPr lang="en-US" sz="1800" dirty="0" smtClean="0"/>
              <a:t>Rewrite </a:t>
            </a:r>
            <a:r>
              <a:rPr lang="en-US" sz="1800" dirty="0"/>
              <a:t>the second exponential and the solution become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r>
              <a:rPr lang="en-US" sz="1800" dirty="0" smtClean="0"/>
              <a:t>The general solution become,</a:t>
            </a:r>
          </a:p>
          <a:p>
            <a:endParaRPr lang="en-US" sz="1800" dirty="0" smtClean="0"/>
          </a:p>
          <a:p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 smtClean="0"/>
              <a:t>Do not forget to apply IVP if given.</a:t>
            </a: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33600" y="1143000"/>
                <a:ext cx="4586833" cy="7540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l-GR" i="1">
                              <a:latin typeface="Cambria Math" pitchFamily="18" charset="0"/>
                              <a:ea typeface="Cambria Math" pitchFamily="18" charset="0"/>
                            </a:rPr>
                            <m:t>λ</m:t>
                          </m:r>
                          <m:r>
                            <a:rPr lang="en-CA" i="1">
                              <a:latin typeface="Cambria Math"/>
                              <a:ea typeface="Cambria Math" pitchFamily="18" charset="0"/>
                            </a:rPr>
                            <m:t>𝑡</m:t>
                          </m:r>
                        </m:sup>
                      </m:sSup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𝑖</m:t>
                          </m:r>
                          <m:r>
                            <a:rPr lang="en-CA" i="1">
                              <a:latin typeface="Cambria Math"/>
                              <a:ea typeface="Cambria Math"/>
                            </a:rPr>
                            <m:t>𝜇</m:t>
                          </m:r>
                          <m:r>
                            <a:rPr lang="en-CA" i="1">
                              <a:latin typeface="Cambria Math"/>
                              <a:ea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l-GR" i="1">
                              <a:latin typeface="Cambria Math" pitchFamily="18" charset="0"/>
                              <a:ea typeface="Cambria Math" pitchFamily="18" charset="0"/>
                            </a:rPr>
                            <m:t>λ</m:t>
                          </m:r>
                          <m:r>
                            <a:rPr lang="en-CA" b="0" i="1" smtClean="0">
                              <a:latin typeface="Cambria Math"/>
                              <a:ea typeface="Cambria Math" pitchFamily="18" charset="0"/>
                            </a:rPr>
                            <m:t>𝑡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func>
                            <m:func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CA" b="0" i="0" smtClean="0">
                                  <a:latin typeface="Cambria Math"/>
                                </a:rPr>
                                <m:t>cos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CA" b="0" i="1" smtClean="0">
                                      <a:latin typeface="Cambria Math"/>
                                      <a:ea typeface="Cambria Math"/>
                                    </a:rPr>
                                    <m:t>𝜇</m:t>
                                  </m:r>
                                  <m:r>
                                    <a:rPr lang="en-CA" b="0" i="1" smtClean="0">
                                      <a:latin typeface="Cambria Math"/>
                                      <a:ea typeface="Cambria Math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func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𝑖</m:t>
                          </m:r>
                          <m:func>
                            <m:funcPr>
                              <m:ctrlP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CA" b="0" i="0" smtClean="0">
                                  <a:latin typeface="Cambria Math"/>
                                  <a:ea typeface="Cambria Math"/>
                                </a:rPr>
                                <m:t>sin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CA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CA" b="0" i="1" smtClean="0">
                                      <a:latin typeface="Cambria Math"/>
                                      <a:ea typeface="Cambria Math"/>
                                    </a:rPr>
                                    <m:t>𝜇</m:t>
                                  </m:r>
                                  <m:r>
                                    <a:rPr lang="en-CA" b="0" i="1" smtClean="0">
                                      <a:latin typeface="Cambria Math"/>
                                      <a:ea typeface="Cambria Math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func>
                        </m:e>
                      </m:d>
                    </m:oMath>
                  </m:oMathPara>
                </a14:m>
                <a:endParaRPr lang="en-CA" b="0" dirty="0" smtClean="0"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l-GR" i="1">
                              <a:latin typeface="Cambria Math" pitchFamily="18" charset="0"/>
                              <a:ea typeface="Cambria Math" pitchFamily="18" charset="0"/>
                            </a:rPr>
                            <m:t>λ</m:t>
                          </m:r>
                          <m:r>
                            <a:rPr lang="en-CA" b="0" i="1" smtClean="0">
                              <a:latin typeface="Cambria Math"/>
                              <a:ea typeface="Cambria Math" pitchFamily="18" charset="0"/>
                            </a:rPr>
                            <m:t>𝑡</m:t>
                          </m:r>
                        </m:sup>
                      </m:sSup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𝑖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𝜇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l-GR" i="1">
                              <a:latin typeface="Cambria Math" pitchFamily="18" charset="0"/>
                              <a:ea typeface="Cambria Math" pitchFamily="18" charset="0"/>
                            </a:rPr>
                            <m:t>λ</m:t>
                          </m:r>
                          <m:r>
                            <a:rPr lang="en-CA" b="0" i="1" smtClean="0">
                              <a:latin typeface="Cambria Math"/>
                              <a:ea typeface="Cambria Math" pitchFamily="18" charset="0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(</m:t>
                      </m:r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𝜇</m:t>
                              </m:r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𝑖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𝑠𝑖𝑛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𝜇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3600" y="1143000"/>
                <a:ext cx="4586833" cy="754053"/>
              </a:xfrm>
              <a:prstGeom prst="rect">
                <a:avLst/>
              </a:prstGeom>
              <a:blipFill rotWithShape="1">
                <a:blip r:embed="rId2"/>
                <a:stretch>
                  <a:fillRect b="-5691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555253" y="2743200"/>
                <a:ext cx="3743525" cy="4231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l-GR" i="1">
                              <a:latin typeface="Cambria Math" pitchFamily="18" charset="0"/>
                              <a:ea typeface="Cambria Math" pitchFamily="18" charset="0"/>
                            </a:rPr>
                            <m:t>λ</m:t>
                          </m:r>
                          <m:r>
                            <a:rPr lang="en-CA" i="1">
                              <a:latin typeface="Cambria Math"/>
                              <a:ea typeface="Cambria Math" pitchFamily="18" charset="0"/>
                            </a:rPr>
                            <m:t>𝑡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CA" b="0" i="0" smtClean="0">
                          <a:latin typeface="Cambria Math"/>
                          <a:ea typeface="Cambria Math" pitchFamily="18" charset="0"/>
                        </a:rPr>
                        <m:t>cos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l-GR" b="0" i="1" smtClean="0">
                              <a:latin typeface="Cambria Math"/>
                              <a:ea typeface="Cambria Math"/>
                            </a:rPr>
                            <m:t>μ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+</m:t>
                      </m:r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l-GR" i="1">
                              <a:latin typeface="Cambria Math" pitchFamily="18" charset="0"/>
                              <a:ea typeface="Cambria Math" pitchFamily="18" charset="0"/>
                            </a:rPr>
                            <m:t>λ</m:t>
                          </m:r>
                          <m:r>
                            <a:rPr lang="en-CA" i="1">
                              <a:latin typeface="Cambria Math"/>
                              <a:ea typeface="Cambria Math" pitchFamily="18" charset="0"/>
                            </a:rPr>
                            <m:t>𝑡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CA" b="0" i="0" smtClean="0">
                          <a:latin typeface="Cambria Math"/>
                          <a:ea typeface="Cambria Math" pitchFamily="18" charset="0"/>
                        </a:rPr>
                        <m:t>sin</m:t>
                      </m:r>
                      <m:d>
                        <m:dPr>
                          <m:ctrlPr>
                            <a:rPr lang="en-CA" i="1"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l-GR" i="1">
                              <a:latin typeface="Cambria Math"/>
                              <a:ea typeface="Cambria Math"/>
                            </a:rPr>
                            <m:t>μ</m:t>
                          </m:r>
                          <m:r>
                            <a:rPr lang="en-CA" i="1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5253" y="2743200"/>
                <a:ext cx="3743525" cy="423193"/>
              </a:xfrm>
              <a:prstGeom prst="rect">
                <a:avLst/>
              </a:prstGeom>
              <a:blipFill rotWithShape="1">
                <a:blip r:embed="rId3"/>
                <a:stretch>
                  <a:fillRect b="-579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dirty="0" smtClean="0"/>
              <a:t>Example 2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r>
              <a:rPr lang="en-US" sz="1800" b="1" i="1" dirty="0"/>
              <a:t> </a:t>
            </a:r>
            <a:r>
              <a:rPr lang="en-US" sz="1800" dirty="0"/>
              <a:t>Solve the following IVP</a:t>
            </a:r>
            <a:r>
              <a:rPr lang="en-US" sz="1800" dirty="0" smtClean="0"/>
              <a:t>.</a:t>
            </a:r>
            <a:r>
              <a:rPr lang="en-US" sz="1800" dirty="0"/>
              <a:t> </a:t>
            </a:r>
            <a:endParaRPr lang="en-US" sz="1800" dirty="0" smtClean="0"/>
          </a:p>
          <a:p>
            <a:pPr marL="0" indent="0">
              <a:buNone/>
            </a:pPr>
            <a:r>
              <a:rPr lang="en-US" sz="1800" dirty="0"/>
              <a:t>                           </a:t>
            </a:r>
          </a:p>
          <a:p>
            <a:endParaRPr lang="en-US" sz="1800" b="1" i="1" dirty="0" smtClean="0"/>
          </a:p>
          <a:p>
            <a:endParaRPr lang="en-US" sz="1800" b="1" i="1" dirty="0" smtClean="0"/>
          </a:p>
          <a:p>
            <a:r>
              <a:rPr lang="en-US" sz="1800" b="1" i="1" dirty="0" smtClean="0"/>
              <a:t>Solution</a:t>
            </a:r>
          </a:p>
          <a:p>
            <a:r>
              <a:rPr lang="en-US" sz="1800" dirty="0"/>
              <a:t>The characteristic equation for this differential equation is</a:t>
            </a:r>
            <a:r>
              <a:rPr lang="en-US" sz="1800" dirty="0" smtClean="0"/>
              <a:t>.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/>
              <a:t>The roots of this equation </a:t>
            </a:r>
            <a:r>
              <a:rPr lang="en-US" sz="1800" dirty="0" smtClean="0"/>
              <a:t>are</a:t>
            </a:r>
          </a:p>
          <a:p>
            <a:endParaRPr lang="en-US" sz="1800" dirty="0" smtClean="0"/>
          </a:p>
          <a:p>
            <a:endParaRPr lang="en-US" sz="1800" dirty="0"/>
          </a:p>
          <a:p>
            <a:r>
              <a:rPr lang="en-US" sz="1800" dirty="0"/>
              <a:t>The general solution to the differential equation </a:t>
            </a:r>
            <a:r>
              <a:rPr lang="en-US" sz="1800" dirty="0" smtClean="0"/>
              <a:t>is</a:t>
            </a:r>
            <a:endParaRPr lang="en-US" sz="1800" dirty="0"/>
          </a:p>
          <a:p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247711" y="1969532"/>
                <a:ext cx="20882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−4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+9</m:t>
                      </m:r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7711" y="1969532"/>
                <a:ext cx="2088200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598817" y="1969532"/>
                <a:ext cx="11208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817" y="1969532"/>
                <a:ext cx="1120820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021156" y="1969532"/>
                <a:ext cx="13701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=−8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1156" y="1969532"/>
                <a:ext cx="1370119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048000" y="3429000"/>
                <a:ext cx="18167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−4</m:t>
                      </m:r>
                      <m:r>
                        <a:rPr lang="en-CA" b="0" i="1" smtClean="0">
                          <a:latin typeface="Cambria Math"/>
                        </a:rPr>
                        <m:t>𝑟</m:t>
                      </m:r>
                      <m:r>
                        <a:rPr lang="en-CA" b="0" i="1" smtClean="0">
                          <a:latin typeface="Cambria Math"/>
                        </a:rPr>
                        <m:t>+9=0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3429000"/>
                <a:ext cx="1816779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145173" y="4419600"/>
                <a:ext cx="1622432" cy="4260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=2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±</m:t>
                      </m:r>
                      <m:rad>
                        <m:radPr>
                          <m:degHide m:val="on"/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</m:ra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𝑖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5173" y="4419600"/>
                <a:ext cx="1622432" cy="42607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918363" y="5486400"/>
                <a:ext cx="4076052" cy="4297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5</m:t>
                                  </m:r>
                                </m:e>
                              </m:rad>
                              <m:r>
                                <a:rPr lang="en-CA" b="0" i="1" smtClean="0">
                                  <a:latin typeface="Cambria Math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CA" b="0" i="0" smtClean="0">
                          <a:latin typeface="Cambria Math"/>
                        </a:rPr>
                        <m:t>sin</m:t>
                      </m:r>
                      <m:r>
                        <a:rPr lang="en-CA" b="0" i="1" smtClean="0">
                          <a:latin typeface="Cambria Math"/>
                        </a:rPr>
                        <m:t>⁡(</m:t>
                      </m:r>
                      <m:rad>
                        <m:radPr>
                          <m:degHide m:val="on"/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e>
                      </m:rad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r>
                        <a:rPr lang="en-CA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8363" y="5486400"/>
                <a:ext cx="4076052" cy="429798"/>
              </a:xfrm>
              <a:prstGeom prst="rect">
                <a:avLst/>
              </a:prstGeom>
              <a:blipFill rotWithShape="1">
                <a:blip r:embed="rId7"/>
                <a:stretch>
                  <a:fillRect b="-704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Apply </a:t>
            </a:r>
            <a:r>
              <a:rPr lang="en-US" sz="1800" dirty="0"/>
              <a:t>the initial </a:t>
            </a:r>
            <a:r>
              <a:rPr lang="en-US" sz="1800" dirty="0" smtClean="0"/>
              <a:t>conditions</a:t>
            </a:r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/>
              <a:t> </a:t>
            </a:r>
          </a:p>
          <a:p>
            <a:r>
              <a:rPr lang="en-US" sz="1800" dirty="0" smtClean="0"/>
              <a:t>The </a:t>
            </a:r>
            <a:r>
              <a:rPr lang="en-US" sz="1800" dirty="0"/>
              <a:t>actual solution is then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333466" y="1447800"/>
                <a:ext cx="2341538" cy="4075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CA" b="0" i="0" smtClean="0">
                          <a:latin typeface="Cambria Math"/>
                        </a:rPr>
                        <m:t>sin</m:t>
                      </m:r>
                      <m:r>
                        <a:rPr lang="en-CA" b="0" i="1" smtClean="0">
                          <a:latin typeface="Cambria Math"/>
                        </a:rPr>
                        <m:t>⁡(</m:t>
                      </m:r>
                      <m:rad>
                        <m:radPr>
                          <m:degHide m:val="on"/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e>
                      </m:rad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r>
                        <a:rPr lang="en-CA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3466" y="1447800"/>
                <a:ext cx="2341538" cy="407547"/>
              </a:xfrm>
              <a:prstGeom prst="rect">
                <a:avLst/>
              </a:prstGeom>
              <a:blipFill rotWithShape="1">
                <a:blip r:embed="rId2"/>
                <a:stretch>
                  <a:fillRect b="-12121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617083" y="1075231"/>
                <a:ext cx="16243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7083" y="1075231"/>
                <a:ext cx="1624355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46455" y="1932402"/>
                <a:ext cx="4565609" cy="4297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=2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5</m:t>
                                  </m:r>
                                </m:e>
                              </m:rad>
                              <m:r>
                                <a:rPr lang="en-CA" b="0" i="1" smtClean="0">
                                  <a:latin typeface="Cambria Math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e>
                      </m:rad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CA" b="0" i="0" smtClean="0">
                          <a:latin typeface="Cambria Math"/>
                        </a:rPr>
                        <m:t>cos</m:t>
                      </m:r>
                      <m:r>
                        <a:rPr lang="en-CA" b="0" i="1" smtClean="0">
                          <a:latin typeface="Cambria Math"/>
                        </a:rPr>
                        <m:t>⁡(</m:t>
                      </m:r>
                      <m:rad>
                        <m:radPr>
                          <m:degHide m:val="on"/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e>
                      </m:rad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r>
                        <a:rPr lang="en-CA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6455" y="1932402"/>
                <a:ext cx="4565609" cy="429798"/>
              </a:xfrm>
              <a:prstGeom prst="rect">
                <a:avLst/>
              </a:prstGeom>
              <a:blipFill rotWithShape="1">
                <a:blip r:embed="rId4"/>
                <a:stretch>
                  <a:fillRect b="-704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424837" y="2335653"/>
                <a:ext cx="2158796" cy="4075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e>
                      </m:rad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=−8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4837" y="2335653"/>
                <a:ext cx="2158796" cy="407547"/>
              </a:xfrm>
              <a:prstGeom prst="rect">
                <a:avLst/>
              </a:prstGeom>
              <a:blipFill rotWithShape="1">
                <a:blip r:embed="rId5"/>
                <a:stretch>
                  <a:fillRect b="-597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93144" y="2207123"/>
                <a:ext cx="1237839" cy="6646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8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3144" y="2207123"/>
                <a:ext cx="1237839" cy="66460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172268" y="3630097"/>
                <a:ext cx="2663934" cy="6646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8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</m:rad>
                        </m:den>
                      </m:f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CA" b="0" i="0" smtClean="0">
                          <a:latin typeface="Cambria Math"/>
                        </a:rPr>
                        <m:t>sin</m:t>
                      </m:r>
                      <m:r>
                        <a:rPr lang="en-CA" b="0" i="1" smtClean="0">
                          <a:latin typeface="Cambria Math"/>
                        </a:rPr>
                        <m:t>⁡(</m:t>
                      </m:r>
                      <m:rad>
                        <m:radPr>
                          <m:degHide m:val="on"/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e>
                      </m:rad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r>
                        <a:rPr lang="en-CA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2268" y="3630097"/>
                <a:ext cx="2663934" cy="66460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CA" sz="4000" dirty="0" smtClean="0"/>
              <a:t>Example 3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r>
              <a:rPr lang="en-US" sz="1800" dirty="0" smtClean="0"/>
              <a:t>Solve the following IVP.</a:t>
            </a:r>
          </a:p>
          <a:p>
            <a:pPr marL="0" indent="0">
              <a:buNone/>
            </a:pPr>
            <a:r>
              <a:rPr lang="en-US" sz="1800" dirty="0" smtClean="0"/>
              <a:t>              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 smtClean="0"/>
              <a:t>            </a:t>
            </a:r>
          </a:p>
          <a:p>
            <a:r>
              <a:rPr lang="en-US" sz="1800" b="1" i="1" dirty="0" smtClean="0"/>
              <a:t>Solution</a:t>
            </a:r>
          </a:p>
          <a:p>
            <a:r>
              <a:rPr lang="en-US" sz="1800" dirty="0" smtClean="0"/>
              <a:t>The characteristic equation is.</a:t>
            </a:r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The roots of this are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 The general solution is</a:t>
            </a: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641879" y="2209800"/>
                <a:ext cx="24729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4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+24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+37</m:t>
                      </m:r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1879" y="2209800"/>
                <a:ext cx="2472921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16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629150" y="2209800"/>
                <a:ext cx="113377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=1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9150" y="2209800"/>
                <a:ext cx="113377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500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219688" y="2209800"/>
                <a:ext cx="120994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9688" y="2209800"/>
                <a:ext cx="1209947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500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514600" y="3495238"/>
                <a:ext cx="22015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4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+24</m:t>
                      </m:r>
                      <m:r>
                        <a:rPr lang="en-CA" b="0" i="1" smtClean="0">
                          <a:latin typeface="Cambria Math"/>
                        </a:rPr>
                        <m:t>𝑟</m:t>
                      </m:r>
                      <m:r>
                        <a:rPr lang="en-CA" b="0" i="1" smtClean="0">
                          <a:latin typeface="Cambria Math"/>
                        </a:rPr>
                        <m:t>+37=0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4600" y="3495238"/>
                <a:ext cx="2201500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767425" y="4480617"/>
                <a:ext cx="1682448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=−3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±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𝑖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425" y="4480617"/>
                <a:ext cx="1682448" cy="61093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680076" y="5486400"/>
                <a:ext cx="3870547" cy="618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𝑡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CA" b="0" i="0" smtClean="0">
                          <a:latin typeface="Cambria Math"/>
                        </a:rPr>
                        <m:t>sin</m:t>
                      </m:r>
                      <m:r>
                        <a:rPr lang="en-CA" b="0" i="1" smtClean="0">
                          <a:latin typeface="Cambria Math"/>
                        </a:rPr>
                        <m:t>⁡(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CA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076" y="5486400"/>
                <a:ext cx="3870547" cy="61805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806281"/>
          </a:xfrm>
        </p:spPr>
        <p:txBody>
          <a:bodyPr>
            <a:normAutofit/>
          </a:bodyPr>
          <a:lstStyle/>
          <a:p>
            <a:r>
              <a:rPr lang="en-US" sz="1800" dirty="0" smtClean="0"/>
              <a:t>It’s derivative is</a:t>
            </a:r>
          </a:p>
          <a:p>
            <a:pPr marL="0" indent="0">
              <a:buNone/>
            </a:pPr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Apply the initial conditions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The actual solution to the IVP is then.</a:t>
            </a:r>
          </a:p>
          <a:p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09600" y="990599"/>
                <a:ext cx="8131906" cy="6186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=−3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𝑡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𝑡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CA" i="1">
                          <a:latin typeface="Cambria Math"/>
                        </a:rPr>
                        <m:t>−3</m:t>
                      </m:r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−3</m:t>
                          </m:r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sup>
                      </m:sSup>
                      <m:func>
                        <m:funcPr>
                          <m:ctrlPr>
                            <a:rPr lang="en-CA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CA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i="1">
                                      <a:latin typeface="Cambria Math"/>
                                    </a:rPr>
                                    <m:t>𝑡</m:t>
                                  </m:r>
                                </m:num>
                                <m:den>
                                  <m:r>
                                    <a:rPr lang="en-CA" i="1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CA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i="1">
                              <a:latin typeface="Cambria Math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−3</m:t>
                          </m:r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sup>
                      </m:sSup>
                      <m:func>
                        <m:funcPr>
                          <m:ctrlPr>
                            <a:rPr lang="en-CA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CA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i="1">
                                      <a:latin typeface="Cambria Math"/>
                                    </a:rPr>
                                    <m:t>𝑡</m:t>
                                  </m:r>
                                </m:num>
                                <m:den>
                                  <m:r>
                                    <a:rPr lang="en-CA" i="1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func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" y="990599"/>
                <a:ext cx="8131906" cy="61863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609600" y="2616828"/>
                <a:ext cx="4132926" cy="11169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e>
                      </m:d>
                      <m:r>
                        <a:rPr lang="en-CA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i="1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−3</m:t>
                          </m:r>
                          <m:r>
                            <a:rPr lang="en-CA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sup>
                      </m:sSup>
                      <m:func>
                        <m:funcPr>
                          <m:ctrlPr>
                            <a:rPr lang="en-CA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CA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i="1" smtClean="0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en-CA" i="1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CA" i="1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i="1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−3</m:t>
                          </m:r>
                          <m:r>
                            <a:rPr lang="en-CA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sup>
                      </m:sSup>
                      <m:func>
                        <m:funcPr>
                          <m:ctrlPr>
                            <a:rPr lang="en-CA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CA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i="1" smtClean="0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en-CA" i="1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func>
                    </m:oMath>
                  </m:oMathPara>
                </a14:m>
                <a:endParaRPr lang="en-CA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i="1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−3</m:t>
                          </m:r>
                          <m:r>
                            <a:rPr lang="en-CA" i="1">
                              <a:latin typeface="Cambria Math"/>
                              <a:ea typeface="Cambria Math"/>
                            </a:rPr>
                            <m:t>𝜋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=1</m:t>
                      </m:r>
                    </m:oMath>
                  </m:oMathPara>
                </a14:m>
                <a:endParaRPr lang="en-CA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3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" y="2616828"/>
                <a:ext cx="4132926" cy="111697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894926" y="2555861"/>
                <a:ext cx="3642343" cy="14065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i="1">
                              <a:latin typeface="Cambria Math"/>
                              <a:ea typeface="Cambria Math"/>
                            </a:rPr>
                            <m:t>𝜋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−3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CA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CA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i="1">
                              <a:latin typeface="Cambria Math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i="1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−3</m:t>
                          </m:r>
                          <m:r>
                            <a:rPr lang="en-CA" i="1">
                              <a:latin typeface="Cambria Math"/>
                              <a:ea typeface="Cambria Math"/>
                            </a:rPr>
                            <m:t>𝜋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=3</m:t>
                      </m:r>
                    </m:oMath>
                  </m:oMathPara>
                </a14:m>
                <a:endParaRPr lang="en-CA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=−6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3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4926" y="2555861"/>
                <a:ext cx="3642343" cy="140653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342028" y="4495800"/>
                <a:ext cx="4667047" cy="11047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=−6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3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sup>
                      </m:sSup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𝑡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3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sup>
                      </m:sSup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𝑡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func>
                    </m:oMath>
                  </m:oMathPara>
                </a14:m>
                <a:endParaRPr lang="en-CA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i="1">
                          <a:latin typeface="Cambria Math"/>
                        </a:rPr>
                        <m:t>=−6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CA" i="1">
                              <a:latin typeface="Cambria Math"/>
                            </a:rPr>
                            <m:t>3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(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CA" i="1">
                              <a:latin typeface="Cambria Math"/>
                              <a:ea typeface="Cambria Math"/>
                            </a:rPr>
                            <m:t>𝜋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)</m:t>
                          </m:r>
                        </m:sup>
                      </m:sSup>
                      <m:func>
                        <m:funcPr>
                          <m:ctrlPr>
                            <a:rPr lang="en-CA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CA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i="1">
                                      <a:latin typeface="Cambria Math"/>
                                    </a:rPr>
                                    <m:t>𝑡</m:t>
                                  </m:r>
                                </m:num>
                                <m:den>
                                  <m:r>
                                    <a:rPr lang="en-CA" i="1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CA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−3(</m:t>
                          </m:r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  <m:r>
                            <a:rPr lang="en-CA" i="1">
                              <a:latin typeface="Cambria Math"/>
                            </a:rPr>
                            <m:t>−</m:t>
                          </m:r>
                          <m:r>
                            <a:rPr lang="en-CA" i="1">
                              <a:latin typeface="Cambria Math"/>
                              <a:ea typeface="Cambria Math"/>
                            </a:rPr>
                            <m:t>𝜋</m:t>
                          </m:r>
                          <m:r>
                            <a:rPr lang="en-CA" i="1">
                              <a:latin typeface="Cambria Math"/>
                              <a:ea typeface="Cambria Math"/>
                            </a:rPr>
                            <m:t>)</m:t>
                          </m:r>
                        </m:sup>
                      </m:sSup>
                      <m:func>
                        <m:funcPr>
                          <m:ctrlPr>
                            <a:rPr lang="en-CA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CA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i="1">
                                      <a:latin typeface="Cambria Math"/>
                                    </a:rPr>
                                    <m:t>𝑡</m:t>
                                  </m:r>
                                </m:num>
                                <m:den>
                                  <m:r>
                                    <a:rPr lang="en-CA" i="1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func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2028" y="4495800"/>
                <a:ext cx="4667047" cy="110479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Repeated </a:t>
            </a:r>
            <a:r>
              <a:rPr lang="en-US" sz="4000" b="1" dirty="0" smtClean="0"/>
              <a:t>Roots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r>
              <a:rPr lang="en-US" sz="1800" dirty="0" smtClean="0"/>
              <a:t>The solutions </a:t>
            </a:r>
            <a:r>
              <a:rPr lang="en-US" sz="1800" dirty="0"/>
              <a:t>to the characteristic </a:t>
            </a:r>
            <a:r>
              <a:rPr lang="en-US" sz="1800" dirty="0" smtClean="0"/>
              <a:t>equation are </a:t>
            </a:r>
            <a:r>
              <a:rPr lang="en-US" sz="1800" dirty="0"/>
              <a:t>double roots </a:t>
            </a:r>
            <a:r>
              <a:rPr lang="en-US" sz="1800" i="1" dirty="0"/>
              <a:t>r</a:t>
            </a:r>
            <a:r>
              <a:rPr lang="en-US" sz="1800" i="1" baseline="-25000" dirty="0"/>
              <a:t>1</a:t>
            </a:r>
            <a:r>
              <a:rPr lang="en-US" sz="1800" dirty="0"/>
              <a:t> = r</a:t>
            </a:r>
            <a:r>
              <a:rPr lang="en-US" sz="1800" i="1" baseline="-25000" dirty="0"/>
              <a:t>2</a:t>
            </a:r>
            <a:r>
              <a:rPr lang="en-US" sz="1800" dirty="0"/>
              <a:t> = </a:t>
            </a:r>
            <a:r>
              <a:rPr lang="en-US" sz="1800" i="1" dirty="0"/>
              <a:t>r</a:t>
            </a:r>
            <a:r>
              <a:rPr lang="en-US" sz="1800" dirty="0"/>
              <a:t>. </a:t>
            </a:r>
            <a:r>
              <a:rPr lang="en-US" sz="1800" dirty="0" smtClean="0"/>
              <a:t>The solution will be in the form of </a:t>
            </a:r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But those solutions are one and you need two solutions. The general solution become ,</a:t>
            </a:r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  <a:p>
            <a:r>
              <a:rPr lang="en-US" sz="1800" dirty="0" smtClean="0"/>
              <a:t> Apply IVP if given to calculate the two constants.</a:t>
            </a:r>
            <a:endParaRPr lang="en-US" sz="1800" dirty="0"/>
          </a:p>
          <a:p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438400" y="2297668"/>
                <a:ext cx="20335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sSub>
                            <m:sSub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𝑟𝑡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00" y="2297668"/>
                <a:ext cx="2033570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105400" y="2297668"/>
                <a:ext cx="210358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CA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sSub>
                            <m:sSub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CA" i="1">
                                  <a:latin typeface="Cambria Math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i="1">
                              <a:latin typeface="Cambria Math"/>
                            </a:rPr>
                            <m:t>𝑟𝑡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5400" y="2297668"/>
                <a:ext cx="2103588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438400" y="3892731"/>
                <a:ext cx="23512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𝑟𝑡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𝑟𝑡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00" y="3892731"/>
                <a:ext cx="2351220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dirty="0" smtClean="0"/>
              <a:t>Example </a:t>
            </a:r>
            <a:r>
              <a:rPr lang="en-US" sz="4000" dirty="0"/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>
            <a:normAutofit/>
          </a:bodyPr>
          <a:lstStyle/>
          <a:p>
            <a:r>
              <a:rPr lang="en-US" sz="1800" b="1" i="1" dirty="0" smtClean="0"/>
              <a:t> </a:t>
            </a:r>
            <a:r>
              <a:rPr lang="en-US" sz="1800" dirty="0"/>
              <a:t>Solve </a:t>
            </a:r>
            <a:r>
              <a:rPr lang="en-US" sz="1800" dirty="0" smtClean="0"/>
              <a:t>the </a:t>
            </a:r>
            <a:r>
              <a:rPr lang="en-US" sz="1800" dirty="0"/>
              <a:t>following IVP</a:t>
            </a:r>
            <a:r>
              <a:rPr lang="en-US" sz="1800" dirty="0" smtClean="0"/>
              <a:t>.</a:t>
            </a:r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/>
          </a:p>
          <a:p>
            <a:r>
              <a:rPr lang="en-US" sz="1800" b="1" i="1" dirty="0"/>
              <a:t>Solution</a:t>
            </a:r>
            <a:endParaRPr lang="en-US" sz="1800" dirty="0"/>
          </a:p>
          <a:p>
            <a:r>
              <a:rPr lang="en-US" sz="1800" dirty="0"/>
              <a:t>The characteristic equation and its roots are.</a:t>
            </a:r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The </a:t>
            </a:r>
            <a:r>
              <a:rPr lang="en-US" sz="1800" dirty="0"/>
              <a:t>general solution and its derivative are</a:t>
            </a:r>
          </a:p>
          <a:p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622900" y="2133600"/>
                <a:ext cx="20882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−4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+4</m:t>
                      </m:r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2900" y="2133600"/>
                <a:ext cx="2088200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114800" y="2133600"/>
                <a:ext cx="12490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=12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800" y="2133600"/>
                <a:ext cx="1249060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019800" y="2133600"/>
                <a:ext cx="13701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=−3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9800" y="2133600"/>
                <a:ext cx="1370119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66131" y="3669268"/>
                <a:ext cx="29350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−4</m:t>
                      </m:r>
                      <m:r>
                        <a:rPr lang="en-CA" b="0" i="1" smtClean="0">
                          <a:latin typeface="Cambria Math"/>
                        </a:rPr>
                        <m:t>𝑟</m:t>
                      </m:r>
                      <m:r>
                        <a:rPr lang="en-CA" b="0" i="1" smtClean="0">
                          <a:latin typeface="Cambria Math"/>
                        </a:rPr>
                        <m:t>+4=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i="1">
                                  <a:latin typeface="Cambria Math"/>
                                </a:rPr>
                                <m:t>𝑟</m:t>
                              </m:r>
                              <m:r>
                                <a:rPr lang="en-CA" i="1">
                                  <a:latin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6131" y="3669268"/>
                <a:ext cx="2935099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526876" y="3657085"/>
                <a:ext cx="985847" cy="381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=2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6876" y="3657085"/>
                <a:ext cx="985847" cy="38151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545451" y="4929154"/>
                <a:ext cx="3474348" cy="6699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=2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+2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5451" y="4929154"/>
                <a:ext cx="3474348" cy="66999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Apply the </a:t>
            </a:r>
            <a:r>
              <a:rPr lang="en-US" sz="1800" dirty="0"/>
              <a:t>initial </a:t>
            </a:r>
            <a:r>
              <a:rPr lang="en-US" sz="1800" dirty="0" smtClean="0"/>
              <a:t>conditions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/>
              <a:t>The actual solution to the IVP is then.</a:t>
            </a:r>
          </a:p>
          <a:p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98514" y="1244768"/>
                <a:ext cx="17525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=12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8514" y="1244768"/>
                <a:ext cx="1752596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750906" y="1244768"/>
                <a:ext cx="25235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=2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=−3</m:t>
                      </m:r>
                    </m:oMath>
                  </m:oMathPara>
                </a14:m>
                <a:endParaRPr lang="en-CA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=−27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0906" y="1244768"/>
                <a:ext cx="2523511" cy="64633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798514" y="3006022"/>
                <a:ext cx="2464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=12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−27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8514" y="3006022"/>
                <a:ext cx="2464906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1676</Words>
  <Application>Microsoft Office PowerPoint</Application>
  <PresentationFormat>On-screen Show (4:3)</PresentationFormat>
  <Paragraphs>244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Homogeneous Linear Equations with Constant Coefficients</vt:lpstr>
      <vt:lpstr>Auxiliary Equation (characteristic equation )</vt:lpstr>
      <vt:lpstr>Solution Process</vt:lpstr>
      <vt:lpstr>Real, Distinct Roots</vt:lpstr>
      <vt:lpstr>Example 1</vt:lpstr>
      <vt:lpstr>PowerPoint Presentation</vt:lpstr>
      <vt:lpstr>Complex Roots</vt:lpstr>
      <vt:lpstr>PowerPoint Presentation</vt:lpstr>
      <vt:lpstr>Example 2</vt:lpstr>
      <vt:lpstr>PowerPoint Presentation</vt:lpstr>
      <vt:lpstr>Example 3</vt:lpstr>
      <vt:lpstr>PowerPoint Presentation</vt:lpstr>
      <vt:lpstr>Repeated Roots</vt:lpstr>
      <vt:lpstr>Example 4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Homogeneous Linear Equations with Constant Coefficients</dc:title>
  <dc:creator>Mohammad</dc:creator>
  <cp:lastModifiedBy>Clozzy</cp:lastModifiedBy>
  <cp:revision>39</cp:revision>
  <dcterms:created xsi:type="dcterms:W3CDTF">2013-02-12T05:10:06Z</dcterms:created>
  <dcterms:modified xsi:type="dcterms:W3CDTF">2013-04-19T06:52:56Z</dcterms:modified>
</cp:coreProperties>
</file>