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59" r:id="rId1"/>
  </p:sldMasterIdLst>
  <p:notesMasterIdLst>
    <p:notesMasterId r:id="rId33"/>
  </p:notesMasterIdLst>
  <p:sldIdLst>
    <p:sldId id="346" r:id="rId2"/>
    <p:sldId id="466" r:id="rId3"/>
    <p:sldId id="467" r:id="rId4"/>
    <p:sldId id="468" r:id="rId5"/>
    <p:sldId id="469" r:id="rId6"/>
    <p:sldId id="497" r:id="rId7"/>
    <p:sldId id="500" r:id="rId8"/>
    <p:sldId id="501" r:id="rId9"/>
    <p:sldId id="502" r:id="rId10"/>
    <p:sldId id="503" r:id="rId11"/>
    <p:sldId id="504" r:id="rId12"/>
    <p:sldId id="505" r:id="rId13"/>
    <p:sldId id="506" r:id="rId14"/>
    <p:sldId id="507" r:id="rId15"/>
    <p:sldId id="508" r:id="rId16"/>
    <p:sldId id="471" r:id="rId17"/>
    <p:sldId id="472" r:id="rId18"/>
    <p:sldId id="474" r:id="rId19"/>
    <p:sldId id="475" r:id="rId20"/>
    <p:sldId id="476" r:id="rId21"/>
    <p:sldId id="477" r:id="rId22"/>
    <p:sldId id="510" r:id="rId23"/>
    <p:sldId id="511" r:id="rId24"/>
    <p:sldId id="512" r:id="rId25"/>
    <p:sldId id="478" r:id="rId26"/>
    <p:sldId id="498" r:id="rId27"/>
    <p:sldId id="479" r:id="rId28"/>
    <p:sldId id="499" r:id="rId29"/>
    <p:sldId id="487" r:id="rId30"/>
    <p:sldId id="496" r:id="rId31"/>
    <p:sldId id="513" r:id="rId32"/>
  </p:sldIdLst>
  <p:sldSz cx="9144000" cy="6858000" type="screen4x3"/>
  <p:notesSz cx="6997700" cy="9283700"/>
  <p:defaultTextStyle>
    <a:defPPr>
      <a:defRPr lang="en-CA"/>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94" autoAdjust="0"/>
    <p:restoredTop sz="83784" autoAdjust="0"/>
  </p:normalViewPr>
  <p:slideViewPr>
    <p:cSldViewPr>
      <p:cViewPr>
        <p:scale>
          <a:sx n="75" d="100"/>
          <a:sy n="75" d="100"/>
        </p:scale>
        <p:origin x="-1962" y="-50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3032125" cy="463550"/>
          </a:xfrm>
          <a:prstGeom prst="rect">
            <a:avLst/>
          </a:prstGeom>
          <a:noFill/>
          <a:ln w="9525">
            <a:noFill/>
            <a:miter lim="800000"/>
            <a:headEnd/>
            <a:tailEnd/>
          </a:ln>
          <a:effectLst/>
        </p:spPr>
        <p:txBody>
          <a:bodyPr vert="horz" wrap="square" lIns="93031" tIns="46516" rIns="93031" bIns="46516" numCol="1" anchor="t" anchorCtr="0" compatLnSpc="1">
            <a:prstTxWarp prst="textNoShape">
              <a:avLst/>
            </a:prstTxWarp>
          </a:bodyPr>
          <a:lstStyle>
            <a:lvl1pPr defTabSz="930275">
              <a:defRPr sz="1200" smtClean="0"/>
            </a:lvl1pPr>
          </a:lstStyle>
          <a:p>
            <a:pPr>
              <a:defRPr/>
            </a:pPr>
            <a:endParaRPr lang="en-US"/>
          </a:p>
        </p:txBody>
      </p:sp>
      <p:sp>
        <p:nvSpPr>
          <p:cNvPr id="6147" name="Rectangle 3"/>
          <p:cNvSpPr>
            <a:spLocks noGrp="1" noChangeArrowheads="1"/>
          </p:cNvSpPr>
          <p:nvPr>
            <p:ph type="dt" idx="1"/>
          </p:nvPr>
        </p:nvSpPr>
        <p:spPr bwMode="auto">
          <a:xfrm>
            <a:off x="3963988" y="0"/>
            <a:ext cx="3032125" cy="463550"/>
          </a:xfrm>
          <a:prstGeom prst="rect">
            <a:avLst/>
          </a:prstGeom>
          <a:noFill/>
          <a:ln w="9525">
            <a:noFill/>
            <a:miter lim="800000"/>
            <a:headEnd/>
            <a:tailEnd/>
          </a:ln>
          <a:effectLst/>
        </p:spPr>
        <p:txBody>
          <a:bodyPr vert="horz" wrap="square" lIns="93031" tIns="46516" rIns="93031" bIns="46516" numCol="1" anchor="t" anchorCtr="0" compatLnSpc="1">
            <a:prstTxWarp prst="textNoShape">
              <a:avLst/>
            </a:prstTxWarp>
          </a:bodyPr>
          <a:lstStyle>
            <a:lvl1pPr algn="r" defTabSz="930275">
              <a:defRPr sz="1200" smtClean="0"/>
            </a:lvl1pPr>
          </a:lstStyle>
          <a:p>
            <a:pPr>
              <a:defRPr/>
            </a:pPr>
            <a:endParaRPr lang="en-US"/>
          </a:p>
        </p:txBody>
      </p:sp>
      <p:sp>
        <p:nvSpPr>
          <p:cNvPr id="43012" name="Rectangle 4"/>
          <p:cNvSpPr>
            <a:spLocks noGrp="1" noRot="1" noChangeAspect="1" noChangeArrowheads="1" noTextEdit="1"/>
          </p:cNvSpPr>
          <p:nvPr>
            <p:ph type="sldImg" idx="2"/>
          </p:nvPr>
        </p:nvSpPr>
        <p:spPr bwMode="auto">
          <a:xfrm>
            <a:off x="1177925" y="696913"/>
            <a:ext cx="4641850" cy="3481387"/>
          </a:xfrm>
          <a:prstGeom prst="rect">
            <a:avLst/>
          </a:prstGeom>
          <a:noFill/>
          <a:ln w="9525">
            <a:solidFill>
              <a:srgbClr val="000000"/>
            </a:solidFill>
            <a:miter lim="800000"/>
            <a:headEnd/>
            <a:tailEnd/>
          </a:ln>
        </p:spPr>
      </p:sp>
      <p:sp>
        <p:nvSpPr>
          <p:cNvPr id="6149" name="Rectangle 5"/>
          <p:cNvSpPr>
            <a:spLocks noGrp="1" noChangeArrowheads="1"/>
          </p:cNvSpPr>
          <p:nvPr>
            <p:ph type="body" sz="quarter" idx="3"/>
          </p:nvPr>
        </p:nvSpPr>
        <p:spPr bwMode="auto">
          <a:xfrm>
            <a:off x="700088" y="4410075"/>
            <a:ext cx="5597525" cy="4176713"/>
          </a:xfrm>
          <a:prstGeom prst="rect">
            <a:avLst/>
          </a:prstGeom>
          <a:noFill/>
          <a:ln w="9525">
            <a:noFill/>
            <a:miter lim="800000"/>
            <a:headEnd/>
            <a:tailEnd/>
          </a:ln>
          <a:effectLst/>
        </p:spPr>
        <p:txBody>
          <a:bodyPr vert="horz" wrap="square" lIns="93031" tIns="46516" rIns="93031" bIns="46516" numCol="1" anchor="t" anchorCtr="0" compatLnSpc="1">
            <a:prstTxWarp prst="textNoShape">
              <a:avLst/>
            </a:prstTxWarp>
          </a:bodyPr>
          <a:lstStyle/>
          <a:p>
            <a:pPr lvl="0"/>
            <a:r>
              <a:rPr lang="en-CA" noProof="0" smtClean="0"/>
              <a:t>Click to edit Master text styles</a:t>
            </a:r>
          </a:p>
          <a:p>
            <a:pPr lvl="1"/>
            <a:r>
              <a:rPr lang="en-CA" noProof="0" smtClean="0"/>
              <a:t>Second level</a:t>
            </a:r>
          </a:p>
          <a:p>
            <a:pPr lvl="2"/>
            <a:r>
              <a:rPr lang="en-CA" noProof="0" smtClean="0"/>
              <a:t>Third level</a:t>
            </a:r>
          </a:p>
          <a:p>
            <a:pPr lvl="3"/>
            <a:r>
              <a:rPr lang="en-CA" noProof="0" smtClean="0"/>
              <a:t>Fourth level</a:t>
            </a:r>
          </a:p>
          <a:p>
            <a:pPr lvl="4"/>
            <a:r>
              <a:rPr lang="en-CA" noProof="0" smtClean="0"/>
              <a:t>Fifth level</a:t>
            </a:r>
          </a:p>
        </p:txBody>
      </p:sp>
      <p:sp>
        <p:nvSpPr>
          <p:cNvPr id="6150" name="Rectangle 6"/>
          <p:cNvSpPr>
            <a:spLocks noGrp="1" noChangeArrowheads="1"/>
          </p:cNvSpPr>
          <p:nvPr>
            <p:ph type="ftr" sz="quarter" idx="4"/>
          </p:nvPr>
        </p:nvSpPr>
        <p:spPr bwMode="auto">
          <a:xfrm>
            <a:off x="0" y="8818563"/>
            <a:ext cx="3032125" cy="463550"/>
          </a:xfrm>
          <a:prstGeom prst="rect">
            <a:avLst/>
          </a:prstGeom>
          <a:noFill/>
          <a:ln w="9525">
            <a:noFill/>
            <a:miter lim="800000"/>
            <a:headEnd/>
            <a:tailEnd/>
          </a:ln>
          <a:effectLst/>
        </p:spPr>
        <p:txBody>
          <a:bodyPr vert="horz" wrap="square" lIns="93031" tIns="46516" rIns="93031" bIns="46516" numCol="1" anchor="b" anchorCtr="0" compatLnSpc="1">
            <a:prstTxWarp prst="textNoShape">
              <a:avLst/>
            </a:prstTxWarp>
          </a:bodyPr>
          <a:lstStyle>
            <a:lvl1pPr defTabSz="930275">
              <a:defRPr sz="1200" smtClean="0"/>
            </a:lvl1pPr>
          </a:lstStyle>
          <a:p>
            <a:pPr>
              <a:defRPr/>
            </a:pPr>
            <a:endParaRPr lang="en-US"/>
          </a:p>
        </p:txBody>
      </p:sp>
      <p:sp>
        <p:nvSpPr>
          <p:cNvPr id="6151" name="Rectangle 7"/>
          <p:cNvSpPr>
            <a:spLocks noGrp="1" noChangeArrowheads="1"/>
          </p:cNvSpPr>
          <p:nvPr>
            <p:ph type="sldNum" sz="quarter" idx="5"/>
          </p:nvPr>
        </p:nvSpPr>
        <p:spPr bwMode="auto">
          <a:xfrm>
            <a:off x="3963988" y="8818563"/>
            <a:ext cx="3032125" cy="463550"/>
          </a:xfrm>
          <a:prstGeom prst="rect">
            <a:avLst/>
          </a:prstGeom>
          <a:noFill/>
          <a:ln w="9525">
            <a:noFill/>
            <a:miter lim="800000"/>
            <a:headEnd/>
            <a:tailEnd/>
          </a:ln>
          <a:effectLst/>
        </p:spPr>
        <p:txBody>
          <a:bodyPr vert="horz" wrap="square" lIns="93031" tIns="46516" rIns="93031" bIns="46516" numCol="1" anchor="b" anchorCtr="0" compatLnSpc="1">
            <a:prstTxWarp prst="textNoShape">
              <a:avLst/>
            </a:prstTxWarp>
          </a:bodyPr>
          <a:lstStyle>
            <a:lvl1pPr algn="r" defTabSz="930275">
              <a:defRPr sz="1200" smtClean="0"/>
            </a:lvl1pPr>
          </a:lstStyle>
          <a:p>
            <a:pPr>
              <a:defRPr/>
            </a:pPr>
            <a:fld id="{B79D71E1-B4FE-4231-85AD-593AB9B605AE}" type="slidenum">
              <a:rPr lang="en-CA"/>
              <a:pPr>
                <a:defRPr/>
              </a:pPr>
              <a:t>‹#›</a:t>
            </a:fld>
            <a:endParaRPr lang="en-CA"/>
          </a:p>
        </p:txBody>
      </p:sp>
    </p:spTree>
    <p:extLst>
      <p:ext uri="{BB962C8B-B14F-4D97-AF65-F5344CB8AC3E}">
        <p14:creationId xmlns:p14="http://schemas.microsoft.com/office/powerpoint/2010/main" val="59987407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109" charset="0"/>
        <a:ea typeface="Arial" pitchFamily="-109" charset="0"/>
        <a:cs typeface="Arial" pitchFamily="-109" charset="0"/>
      </a:defRPr>
    </a:lvl1pPr>
    <a:lvl2pPr marL="457200" algn="l" rtl="0" eaLnBrk="0" fontAlgn="base" hangingPunct="0">
      <a:spcBef>
        <a:spcPct val="30000"/>
      </a:spcBef>
      <a:spcAft>
        <a:spcPct val="0"/>
      </a:spcAft>
      <a:defRPr sz="1200" kern="1200">
        <a:solidFill>
          <a:schemeClr val="tx1"/>
        </a:solidFill>
        <a:latin typeface="Arial" pitchFamily="-109" charset="0"/>
        <a:ea typeface="Arial" pitchFamily="-109" charset="0"/>
        <a:cs typeface="Arial" pitchFamily="-109" charset="0"/>
      </a:defRPr>
    </a:lvl2pPr>
    <a:lvl3pPr marL="914400" algn="l" rtl="0" eaLnBrk="0" fontAlgn="base" hangingPunct="0">
      <a:spcBef>
        <a:spcPct val="30000"/>
      </a:spcBef>
      <a:spcAft>
        <a:spcPct val="0"/>
      </a:spcAft>
      <a:defRPr sz="1200" kern="1200">
        <a:solidFill>
          <a:schemeClr val="tx1"/>
        </a:solidFill>
        <a:latin typeface="Arial" pitchFamily="-109" charset="0"/>
        <a:ea typeface="Arial" pitchFamily="-109" charset="0"/>
        <a:cs typeface="Arial" pitchFamily="-109" charset="0"/>
      </a:defRPr>
    </a:lvl3pPr>
    <a:lvl4pPr marL="1371600" algn="l" rtl="0" eaLnBrk="0" fontAlgn="base" hangingPunct="0">
      <a:spcBef>
        <a:spcPct val="30000"/>
      </a:spcBef>
      <a:spcAft>
        <a:spcPct val="0"/>
      </a:spcAft>
      <a:defRPr sz="1200" kern="1200">
        <a:solidFill>
          <a:schemeClr val="tx1"/>
        </a:solidFill>
        <a:latin typeface="Arial" pitchFamily="-109" charset="0"/>
        <a:ea typeface="Arial" pitchFamily="-109" charset="0"/>
        <a:cs typeface="Arial" pitchFamily="-109" charset="0"/>
      </a:defRPr>
    </a:lvl4pPr>
    <a:lvl5pPr marL="1828800" algn="l" rtl="0" eaLnBrk="0" fontAlgn="base" hangingPunct="0">
      <a:spcBef>
        <a:spcPct val="30000"/>
      </a:spcBef>
      <a:spcAft>
        <a:spcPct val="0"/>
      </a:spcAft>
      <a:defRPr sz="1200" kern="1200">
        <a:solidFill>
          <a:schemeClr val="tx1"/>
        </a:solidFill>
        <a:latin typeface="Arial" pitchFamily="-109" charset="0"/>
        <a:ea typeface="Arial" pitchFamily="-109" charset="0"/>
        <a:cs typeface="Arial" pitchFamily="-109"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EA5CA23D-9509-4DEF-AAF8-A728B4413A78}" type="slidenum">
              <a:rPr lang="en-CA"/>
              <a:pPr/>
              <a:t>1</a:t>
            </a:fld>
            <a:endParaRPr lang="en-CA"/>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endParaRPr lang="en-US" smtClean="0">
              <a:latin typeface="Arial" charset="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CE212282-0A09-4A5F-A5C5-6FC3CF7CD145}" type="slidenum">
              <a:rPr lang="en-CA"/>
              <a:pPr/>
              <a:t>2</a:t>
            </a:fld>
            <a:endParaRPr lang="en-CA"/>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endParaRPr lang="en-US" smtClean="0">
              <a:latin typeface="Arial" charset="0"/>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E472B178-2132-4F44-8A62-50C46DF30F2D}" type="slidenum">
              <a:rPr lang="en-CA"/>
              <a:pPr/>
              <a:t>3</a:t>
            </a:fld>
            <a:endParaRPr lang="en-CA"/>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endParaRPr lang="en-US" sz="1400" smtClean="0">
              <a:latin typeface="Arial" charset="0"/>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D5A5B2F0-22A3-424D-89A1-8C78DF5F8CBC}" type="slidenum">
              <a:rPr lang="en-CA"/>
              <a:pPr/>
              <a:t>4</a:t>
            </a:fld>
            <a:endParaRPr lang="en-CA"/>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endParaRPr lang="en-US" smtClean="0">
              <a:latin typeface="Arial" charset="0"/>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FCDEAE10-AD47-40D0-9E5F-6122C4B6DDA9}" type="slidenum">
              <a:rPr lang="en-CA"/>
              <a:pPr/>
              <a:t>5</a:t>
            </a:fld>
            <a:endParaRPr lang="en-CA"/>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endParaRPr lang="en-US" sz="1400" smtClean="0">
              <a:latin typeface="Arial" charset="0"/>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C58D3C6D-88F3-4C76-83B9-3CD3896F2309}" type="slidenum">
              <a:rPr lang="en-CA"/>
              <a:pPr/>
              <a:t>7</a:t>
            </a:fld>
            <a:endParaRPr lang="en-CA"/>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endParaRPr lang="en-US" sz="1400" smtClean="0">
              <a:latin typeface="Arial" charset="0"/>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756D2BBF-B6AA-43D0-A940-0CB26D21C9DE}" type="slidenum">
              <a:rPr lang="en-CA"/>
              <a:pPr/>
              <a:t>8</a:t>
            </a:fld>
            <a:endParaRPr lang="en-CA"/>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endParaRPr lang="en-US" sz="1400" smtClean="0">
              <a:latin typeface="Arial" charset="0"/>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9D727AB3-5123-4DF2-B19A-84E15A67545C}" type="slidenum">
              <a:rPr lang="en-CA"/>
              <a:pPr/>
              <a:t>9</a:t>
            </a:fld>
            <a:endParaRPr lang="en-CA"/>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endParaRPr lang="en-US" sz="1400" smtClean="0">
              <a:latin typeface="Arial" charset="0"/>
              <a:cs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222C2D12-D0BB-4477-A5E2-A4430A0DF2C5}" type="slidenum">
              <a:rPr lang="en-CA"/>
              <a:pPr/>
              <a:t>10</a:t>
            </a:fld>
            <a:endParaRPr lang="en-CA"/>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endParaRPr lang="en-US" sz="1400" smtClean="0">
              <a:latin typeface="Arial" charset="0"/>
              <a:cs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29DFA399-094D-484E-A673-D0B98936A43E}" type="slidenum">
              <a:rPr lang="en-CA"/>
              <a:pPr/>
              <a:t>11</a:t>
            </a:fld>
            <a:endParaRPr lang="en-CA"/>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endParaRPr lang="en-US" sz="1400" smtClean="0">
              <a:latin typeface="Arial" charset="0"/>
              <a:cs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0366E4C9-FA2B-451B-B303-6D8DB3B84E6E}" type="slidenum">
              <a:rPr lang="en-CA"/>
              <a:pPr/>
              <a:t>12</a:t>
            </a:fld>
            <a:endParaRPr lang="en-CA"/>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endParaRPr lang="en-US" sz="1400" smtClean="0">
              <a:latin typeface="Arial" charset="0"/>
              <a:cs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C67B526C-58EF-4DFC-9CE5-1D3EACB300ED}" type="slidenum">
              <a:rPr lang="en-CA"/>
              <a:pPr/>
              <a:t>13</a:t>
            </a:fld>
            <a:endParaRPr lang="en-CA"/>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endParaRPr lang="en-US" sz="1400" smtClean="0">
              <a:latin typeface="Arial" charset="0"/>
              <a:cs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3E6C5CB4-248D-49DE-B20F-1DED4D55FB36}" type="slidenum">
              <a:rPr lang="en-CA"/>
              <a:pPr/>
              <a:t>14</a:t>
            </a:fld>
            <a:endParaRPr lang="en-CA"/>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endParaRPr lang="en-US" sz="1400" smtClean="0">
              <a:latin typeface="Arial" charset="0"/>
              <a:cs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76F9D6E1-BA29-49C3-8204-67FD4A3FC936}" type="slidenum">
              <a:rPr lang="en-CA"/>
              <a:pPr/>
              <a:t>15</a:t>
            </a:fld>
            <a:endParaRPr lang="en-CA"/>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endParaRPr lang="en-US" sz="1400" smtClean="0">
              <a:latin typeface="Arial" charset="0"/>
              <a:cs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1BEE71E4-AA6A-4FBA-934E-D766E6833DAB}" type="slidenum">
              <a:rPr lang="en-CA"/>
              <a:pPr/>
              <a:t>16</a:t>
            </a:fld>
            <a:endParaRPr lang="en-CA"/>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endParaRPr lang="fr-CA" smtClean="0">
              <a:latin typeface="Arial" charset="0"/>
              <a:cs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8745036A-ECFF-438F-9E77-5AF63DF4CBA0}" type="slidenum">
              <a:rPr lang="en-CA"/>
              <a:pPr/>
              <a:t>17</a:t>
            </a:fld>
            <a:endParaRPr lang="en-CA"/>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endParaRPr lang="en-US" smtClean="0">
              <a:latin typeface="Arial" charset="0"/>
              <a:cs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1E1BB96A-B97E-4DC9-AA82-22846C4EAF16}" type="slidenum">
              <a:rPr lang="en-CA"/>
              <a:pPr/>
              <a:t>18</a:t>
            </a:fld>
            <a:endParaRPr lang="en-CA"/>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endParaRPr lang="en-US" smtClean="0">
              <a:latin typeface="Arial" charset="0"/>
              <a:cs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0196289F-E984-49C8-8D22-BE12C227F8CD}" type="slidenum">
              <a:rPr lang="en-CA"/>
              <a:pPr/>
              <a:t>19</a:t>
            </a:fld>
            <a:endParaRPr lang="en-CA"/>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endParaRPr lang="en-US" smtClean="0">
              <a:latin typeface="Arial" charset="0"/>
              <a:cs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7FD5E666-BE41-4E2C-BB7D-29E7C5918EFA}" type="slidenum">
              <a:rPr lang="en-CA"/>
              <a:pPr/>
              <a:t>20</a:t>
            </a:fld>
            <a:endParaRPr lang="en-CA"/>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p:spPr>
        <p:txBody>
          <a:bodyPr/>
          <a:lstStyle/>
          <a:p>
            <a:endParaRPr lang="en-US" smtClean="0">
              <a:latin typeface="Arial" charset="0"/>
              <a:cs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95073DF1-1B20-49D4-A705-7E68B8EEC606}" type="slidenum">
              <a:rPr lang="en-CA"/>
              <a:pPr/>
              <a:t>21</a:t>
            </a:fld>
            <a:endParaRPr lang="en-CA"/>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endParaRPr lang="en-US" smtClean="0">
              <a:latin typeface="Arial" charset="0"/>
              <a:cs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BF36A452-F71C-4896-AB66-02D51B1E665F}" type="slidenum">
              <a:rPr lang="en-CA"/>
              <a:pPr/>
              <a:t>22</a:t>
            </a:fld>
            <a:endParaRPr lang="en-CA"/>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a:lnSpc>
                <a:spcPct val="80000"/>
              </a:lnSpc>
            </a:pPr>
            <a:endParaRPr lang="fr-CA" sz="800" smtClean="0">
              <a:latin typeface="Arial" charset="0"/>
              <a:cs typeface="Arial"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59D14874-B295-43A1-A405-582373DF8691}" type="slidenum">
              <a:rPr lang="en-CA"/>
              <a:pPr/>
              <a:t>23</a:t>
            </a:fld>
            <a:endParaRPr lang="en-CA"/>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p:spPr>
        <p:txBody>
          <a:bodyPr/>
          <a:lstStyle/>
          <a:p>
            <a:pPr>
              <a:lnSpc>
                <a:spcPct val="80000"/>
              </a:lnSpc>
            </a:pPr>
            <a:endParaRPr lang="fr-CA" sz="800" smtClean="0">
              <a:latin typeface="Arial" charset="0"/>
              <a:cs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8F5B34D3-3C2A-426A-A2DC-7FBB153D926D}" type="slidenum">
              <a:rPr lang="en-CA"/>
              <a:pPr/>
              <a:t>24</a:t>
            </a:fld>
            <a:endParaRPr lang="en-CA"/>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p:spPr>
        <p:txBody>
          <a:bodyPr/>
          <a:lstStyle/>
          <a:p>
            <a:pPr>
              <a:lnSpc>
                <a:spcPct val="80000"/>
              </a:lnSpc>
            </a:pPr>
            <a:endParaRPr lang="fr-CA" sz="800" smtClean="0">
              <a:latin typeface="Arial" charset="0"/>
              <a:cs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2DF8BE23-8A1A-484A-B3B6-70CDDFC0E77A}" type="slidenum">
              <a:rPr lang="en-CA"/>
              <a:pPr/>
              <a:t>25</a:t>
            </a:fld>
            <a:endParaRPr lang="en-CA"/>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a:lnSpc>
                <a:spcPct val="80000"/>
              </a:lnSpc>
            </a:pPr>
            <a:endParaRPr lang="fr-CA" sz="800" smtClean="0">
              <a:latin typeface="Arial" charset="0"/>
              <a:cs typeface="Arial"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p>
            <a:fld id="{877F8FE1-E0B5-44BF-B8C6-C1226E522D8D}" type="slidenum">
              <a:rPr lang="en-CA"/>
              <a:pPr/>
              <a:t>26</a:t>
            </a:fld>
            <a:endParaRPr lang="en-CA"/>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p:spPr>
        <p:txBody>
          <a:bodyPr/>
          <a:lstStyle/>
          <a:p>
            <a:pPr>
              <a:lnSpc>
                <a:spcPct val="80000"/>
              </a:lnSpc>
            </a:pPr>
            <a:endParaRPr lang="fr-CA" sz="800" smtClean="0">
              <a:latin typeface="Arial" charset="0"/>
              <a:cs typeface="Arial"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20AC809E-F560-4A51-A546-8E63DFDDCD65}" type="slidenum">
              <a:rPr lang="en-CA"/>
              <a:pPr/>
              <a:t>27</a:t>
            </a:fld>
            <a:endParaRPr lang="en-CA"/>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a:lnSpc>
                <a:spcPct val="80000"/>
              </a:lnSpc>
            </a:pPr>
            <a:endParaRPr lang="fr-CA" sz="800" smtClean="0">
              <a:latin typeface="Arial" charset="0"/>
              <a:cs typeface="Arial"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9452AFE1-40F8-4927-9383-448A608BD242}" type="slidenum">
              <a:rPr lang="en-CA"/>
              <a:pPr/>
              <a:t>28</a:t>
            </a:fld>
            <a:endParaRPr lang="en-CA"/>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a:lnSpc>
                <a:spcPct val="80000"/>
              </a:lnSpc>
            </a:pPr>
            <a:endParaRPr lang="fr-CA" sz="800" smtClean="0">
              <a:latin typeface="Arial" charset="0"/>
              <a:cs typeface="Arial"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DB4221B9-BAA3-431A-8597-2A7CC619D0A5}" type="slidenum">
              <a:rPr lang="en-CA"/>
              <a:pPr/>
              <a:t>29</a:t>
            </a:fld>
            <a:endParaRPr lang="en-CA"/>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xfrm>
            <a:off x="933450" y="4410075"/>
            <a:ext cx="5130800" cy="4176713"/>
          </a:xfrm>
          <a:noFill/>
          <a:ln/>
        </p:spPr>
        <p:txBody>
          <a:bodyPr/>
          <a:lstStyle/>
          <a:p>
            <a:endParaRPr lang="en-US" smtClean="0">
              <a:latin typeface="Arial" charset="0"/>
              <a:cs typeface="Arial"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p>
            <a:fld id="{3397A8F8-5C22-4B98-8953-5FE7AB893FAE}" type="slidenum">
              <a:rPr lang="en-CA"/>
              <a:pPr/>
              <a:t>30</a:t>
            </a:fld>
            <a:endParaRPr lang="en-CA"/>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a:ln/>
        </p:spPr>
        <p:txBody>
          <a:bodyPr/>
          <a:lstStyle/>
          <a:p>
            <a:endParaRPr lang="fr-FR" smtClean="0">
              <a:latin typeface="Arial" charset="0"/>
              <a:cs typeface="Arial"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ln/>
        </p:spPr>
      </p:sp>
      <p:sp>
        <p:nvSpPr>
          <p:cNvPr id="82947" name="Notes Placeholder 2"/>
          <p:cNvSpPr>
            <a:spLocks noGrp="1"/>
          </p:cNvSpPr>
          <p:nvPr>
            <p:ph type="body" idx="1"/>
          </p:nvPr>
        </p:nvSpPr>
        <p:spPr>
          <a:noFill/>
          <a:ln/>
        </p:spPr>
        <p:txBody>
          <a:bodyPr/>
          <a:lstStyle/>
          <a:p>
            <a:pPr eaLnBrk="1" hangingPunct="1">
              <a:lnSpc>
                <a:spcPct val="90000"/>
              </a:lnSpc>
            </a:pPr>
            <a:endParaRPr lang="fr-FR" smtClean="0">
              <a:latin typeface="Arial" charset="0"/>
              <a:cs typeface="Arial" charset="0"/>
            </a:endParaRPr>
          </a:p>
          <a:p>
            <a:pPr eaLnBrk="1" hangingPunct="1">
              <a:lnSpc>
                <a:spcPct val="90000"/>
              </a:lnSpc>
            </a:pPr>
            <a:endParaRPr lang="fr-FR" smtClean="0">
              <a:latin typeface="Arial" charset="0"/>
              <a:cs typeface="Arial" charset="0"/>
            </a:endParaRPr>
          </a:p>
          <a:p>
            <a:pPr eaLnBrk="1" hangingPunct="1">
              <a:lnSpc>
                <a:spcPct val="90000"/>
              </a:lnSpc>
            </a:pPr>
            <a:endParaRPr lang="fr-FR" smtClean="0">
              <a:latin typeface="Arial" charset="0"/>
              <a:cs typeface="Arial" charset="0"/>
            </a:endParaRPr>
          </a:p>
          <a:p>
            <a:pPr eaLnBrk="1" hangingPunct="1">
              <a:lnSpc>
                <a:spcPct val="90000"/>
              </a:lnSpc>
            </a:pPr>
            <a:endParaRPr lang="en-US" smtClean="0">
              <a:latin typeface="Arial" charset="0"/>
              <a:cs typeface="Arial" charset="0"/>
            </a:endParaRPr>
          </a:p>
        </p:txBody>
      </p:sp>
      <p:sp>
        <p:nvSpPr>
          <p:cNvPr id="82948" name="Slide Number Placeholder 3"/>
          <p:cNvSpPr>
            <a:spLocks noGrp="1"/>
          </p:cNvSpPr>
          <p:nvPr>
            <p:ph type="sldNum" sz="quarter" idx="5"/>
          </p:nvPr>
        </p:nvSpPr>
        <p:spPr>
          <a:noFill/>
        </p:spPr>
        <p:txBody>
          <a:bodyPr/>
          <a:lstStyle/>
          <a:p>
            <a:fld id="{5D68F5CA-42E4-4CC2-A716-B765CE07DA8D}" type="slidenum">
              <a:rPr lang="en-CA"/>
              <a:pPr/>
              <a:t>31</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fr-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CA"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a:t>10/4/2007</a:t>
            </a:r>
          </a:p>
        </p:txBody>
      </p:sp>
      <p:sp>
        <p:nvSpPr>
          <p:cNvPr id="5" name="Rectangle 5"/>
          <p:cNvSpPr>
            <a:spLocks noGrp="1" noChangeArrowheads="1"/>
          </p:cNvSpPr>
          <p:nvPr>
            <p:ph type="ftr" sz="quarter" idx="11"/>
          </p:nvPr>
        </p:nvSpPr>
        <p:spPr>
          <a:ln/>
        </p:spPr>
        <p:txBody>
          <a:bodyPr/>
          <a:lstStyle>
            <a:lvl1pPr>
              <a:defRPr/>
            </a:lvl1pPr>
          </a:lstStyle>
          <a:p>
            <a:pPr>
              <a:defRPr/>
            </a:pPr>
            <a:r>
              <a:rPr lang="en-US"/>
              <a:t>Multinational Business Policy</a:t>
            </a:r>
          </a:p>
        </p:txBody>
      </p:sp>
      <p:sp>
        <p:nvSpPr>
          <p:cNvPr id="6" name="Rectangle 6"/>
          <p:cNvSpPr>
            <a:spLocks noGrp="1" noChangeArrowheads="1"/>
          </p:cNvSpPr>
          <p:nvPr>
            <p:ph type="sldNum" sz="quarter" idx="12"/>
          </p:nvPr>
        </p:nvSpPr>
        <p:spPr>
          <a:ln/>
        </p:spPr>
        <p:txBody>
          <a:bodyPr/>
          <a:lstStyle>
            <a:lvl1pPr>
              <a:defRPr/>
            </a:lvl1pPr>
          </a:lstStyle>
          <a:p>
            <a:pPr>
              <a:defRPr/>
            </a:pPr>
            <a:fld id="{3FD80144-579B-49B9-8F40-AC4A5916543F}"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mtClean="0"/>
              <a:t>Click to edit Master title style</a:t>
            </a:r>
            <a:endParaRPr lang="en-US"/>
          </a:p>
        </p:txBody>
      </p:sp>
      <p:sp>
        <p:nvSpPr>
          <p:cNvPr id="3" name="Content Placeholder 2"/>
          <p:cNvSpPr>
            <a:spLocks noGrp="1"/>
          </p:cNvSpPr>
          <p:nvPr>
            <p:ph idx="1"/>
          </p:nvPr>
        </p:nvSpPr>
        <p:spPr/>
        <p:txBody>
          <a:bodyPr/>
          <a:lstStyle/>
          <a:p>
            <a:pPr lvl="0"/>
            <a:r>
              <a:rPr lang="fr-CA" smtClean="0"/>
              <a:t>Click to edit Master text styles</a:t>
            </a:r>
          </a:p>
          <a:p>
            <a:pPr lvl="1"/>
            <a:r>
              <a:rPr lang="fr-CA" smtClean="0"/>
              <a:t>Second level</a:t>
            </a:r>
          </a:p>
          <a:p>
            <a:pPr lvl="2"/>
            <a:r>
              <a:rPr lang="fr-CA" smtClean="0"/>
              <a:t>Third level</a:t>
            </a:r>
          </a:p>
          <a:p>
            <a:pPr lvl="3"/>
            <a:r>
              <a:rPr lang="fr-CA" smtClean="0"/>
              <a:t>Fourth level</a:t>
            </a:r>
          </a:p>
          <a:p>
            <a:pPr lvl="4"/>
            <a:r>
              <a:rPr lang="fr-CA"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a:t>10/4/2007</a:t>
            </a:r>
          </a:p>
        </p:txBody>
      </p:sp>
      <p:sp>
        <p:nvSpPr>
          <p:cNvPr id="5" name="Rectangle 5"/>
          <p:cNvSpPr>
            <a:spLocks noGrp="1" noChangeArrowheads="1"/>
          </p:cNvSpPr>
          <p:nvPr>
            <p:ph type="ftr" sz="quarter" idx="11"/>
          </p:nvPr>
        </p:nvSpPr>
        <p:spPr>
          <a:ln/>
        </p:spPr>
        <p:txBody>
          <a:bodyPr/>
          <a:lstStyle>
            <a:lvl1pPr>
              <a:defRPr/>
            </a:lvl1pPr>
          </a:lstStyle>
          <a:p>
            <a:pPr>
              <a:defRPr/>
            </a:pPr>
            <a:r>
              <a:rPr lang="en-US"/>
              <a:t>Multinational Business Policy</a:t>
            </a:r>
          </a:p>
        </p:txBody>
      </p:sp>
      <p:sp>
        <p:nvSpPr>
          <p:cNvPr id="6" name="Rectangle 6"/>
          <p:cNvSpPr>
            <a:spLocks noGrp="1" noChangeArrowheads="1"/>
          </p:cNvSpPr>
          <p:nvPr>
            <p:ph type="sldNum" sz="quarter" idx="12"/>
          </p:nvPr>
        </p:nvSpPr>
        <p:spPr>
          <a:ln/>
        </p:spPr>
        <p:txBody>
          <a:bodyPr/>
          <a:lstStyle>
            <a:lvl1pPr>
              <a:defRPr/>
            </a:lvl1pPr>
          </a:lstStyle>
          <a:p>
            <a:pPr>
              <a:defRPr/>
            </a:pPr>
            <a:fld id="{823CD9B6-D209-45B9-B7C2-1E367DCD56EA}"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fr-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CA"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a:t>10/4/2007</a:t>
            </a:r>
          </a:p>
        </p:txBody>
      </p:sp>
      <p:sp>
        <p:nvSpPr>
          <p:cNvPr id="5" name="Rectangle 5"/>
          <p:cNvSpPr>
            <a:spLocks noGrp="1" noChangeArrowheads="1"/>
          </p:cNvSpPr>
          <p:nvPr>
            <p:ph type="ftr" sz="quarter" idx="11"/>
          </p:nvPr>
        </p:nvSpPr>
        <p:spPr>
          <a:ln/>
        </p:spPr>
        <p:txBody>
          <a:bodyPr/>
          <a:lstStyle>
            <a:lvl1pPr>
              <a:defRPr/>
            </a:lvl1pPr>
          </a:lstStyle>
          <a:p>
            <a:pPr>
              <a:defRPr/>
            </a:pPr>
            <a:r>
              <a:rPr lang="en-US"/>
              <a:t>Multinational Business Policy</a:t>
            </a:r>
          </a:p>
        </p:txBody>
      </p:sp>
      <p:sp>
        <p:nvSpPr>
          <p:cNvPr id="6" name="Rectangle 6"/>
          <p:cNvSpPr>
            <a:spLocks noGrp="1" noChangeArrowheads="1"/>
          </p:cNvSpPr>
          <p:nvPr>
            <p:ph type="sldNum" sz="quarter" idx="12"/>
          </p:nvPr>
        </p:nvSpPr>
        <p:spPr>
          <a:ln/>
        </p:spPr>
        <p:txBody>
          <a:bodyPr/>
          <a:lstStyle>
            <a:lvl1pPr>
              <a:defRPr/>
            </a:lvl1pPr>
          </a:lstStyle>
          <a:p>
            <a:pPr>
              <a:defRPr/>
            </a:pPr>
            <a:fld id="{84D653D1-8387-4B61-B85B-8FB4D6B1AC3B}"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mtClean="0"/>
              <a:t>Click to edit Master title style</a:t>
            </a:r>
            <a:endParaRPr lang="en-US"/>
          </a:p>
        </p:txBody>
      </p:sp>
      <p:sp>
        <p:nvSpPr>
          <p:cNvPr id="3" name="Content Placeholder 2"/>
          <p:cNvSpPr>
            <a:spLocks noGrp="1"/>
          </p:cNvSpPr>
          <p:nvPr>
            <p:ph sz="half" idx="1"/>
          </p:nvPr>
        </p:nvSpPr>
        <p:spPr>
          <a:xfrm>
            <a:off x="457200" y="2286000"/>
            <a:ext cx="4038600" cy="3840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A" smtClean="0"/>
              <a:t>Click to edit Master text styles</a:t>
            </a:r>
          </a:p>
          <a:p>
            <a:pPr lvl="1"/>
            <a:r>
              <a:rPr lang="fr-CA" smtClean="0"/>
              <a:t>Second level</a:t>
            </a:r>
          </a:p>
          <a:p>
            <a:pPr lvl="2"/>
            <a:r>
              <a:rPr lang="fr-CA" smtClean="0"/>
              <a:t>Third level</a:t>
            </a:r>
          </a:p>
          <a:p>
            <a:pPr lvl="3"/>
            <a:r>
              <a:rPr lang="fr-CA" smtClean="0"/>
              <a:t>Fourth level</a:t>
            </a:r>
          </a:p>
          <a:p>
            <a:pPr lvl="4"/>
            <a:r>
              <a:rPr lang="fr-CA" smtClean="0"/>
              <a:t>Fifth level</a:t>
            </a:r>
            <a:endParaRPr lang="en-US"/>
          </a:p>
        </p:txBody>
      </p:sp>
      <p:sp>
        <p:nvSpPr>
          <p:cNvPr id="4" name="Content Placeholder 3"/>
          <p:cNvSpPr>
            <a:spLocks noGrp="1"/>
          </p:cNvSpPr>
          <p:nvPr>
            <p:ph sz="half" idx="2"/>
          </p:nvPr>
        </p:nvSpPr>
        <p:spPr>
          <a:xfrm>
            <a:off x="4648200" y="2286000"/>
            <a:ext cx="4038600" cy="3840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CA" smtClean="0"/>
              <a:t>Click to edit Master text styles</a:t>
            </a:r>
          </a:p>
          <a:p>
            <a:pPr lvl="1"/>
            <a:r>
              <a:rPr lang="fr-CA" smtClean="0"/>
              <a:t>Second level</a:t>
            </a:r>
          </a:p>
          <a:p>
            <a:pPr lvl="2"/>
            <a:r>
              <a:rPr lang="fr-CA" smtClean="0"/>
              <a:t>Third level</a:t>
            </a:r>
          </a:p>
          <a:p>
            <a:pPr lvl="3"/>
            <a:r>
              <a:rPr lang="fr-CA" smtClean="0"/>
              <a:t>Fourth level</a:t>
            </a:r>
          </a:p>
          <a:p>
            <a:pPr lvl="4"/>
            <a:r>
              <a:rPr lang="fr-CA"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r>
              <a:rPr lang="en-US"/>
              <a:t>10/4/2007</a:t>
            </a:r>
          </a:p>
        </p:txBody>
      </p:sp>
      <p:sp>
        <p:nvSpPr>
          <p:cNvPr id="6" name="Rectangle 5"/>
          <p:cNvSpPr>
            <a:spLocks noGrp="1" noChangeArrowheads="1"/>
          </p:cNvSpPr>
          <p:nvPr>
            <p:ph type="ftr" sz="quarter" idx="11"/>
          </p:nvPr>
        </p:nvSpPr>
        <p:spPr>
          <a:ln/>
        </p:spPr>
        <p:txBody>
          <a:bodyPr/>
          <a:lstStyle>
            <a:lvl1pPr>
              <a:defRPr/>
            </a:lvl1pPr>
          </a:lstStyle>
          <a:p>
            <a:pPr>
              <a:defRPr/>
            </a:pPr>
            <a:r>
              <a:rPr lang="en-US"/>
              <a:t>Multinational Business Policy</a:t>
            </a:r>
          </a:p>
        </p:txBody>
      </p:sp>
      <p:sp>
        <p:nvSpPr>
          <p:cNvPr id="7" name="Rectangle 6"/>
          <p:cNvSpPr>
            <a:spLocks noGrp="1" noChangeArrowheads="1"/>
          </p:cNvSpPr>
          <p:nvPr>
            <p:ph type="sldNum" sz="quarter" idx="12"/>
          </p:nvPr>
        </p:nvSpPr>
        <p:spPr>
          <a:ln/>
        </p:spPr>
        <p:txBody>
          <a:bodyPr/>
          <a:lstStyle>
            <a:lvl1pPr>
              <a:defRPr/>
            </a:lvl1pPr>
          </a:lstStyle>
          <a:p>
            <a:pPr>
              <a:defRPr/>
            </a:pPr>
            <a:fld id="{636236ED-B41E-4584-AEF6-A136D223D29E}"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fr-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A" smtClean="0"/>
              <a:t>Click to edit Master text styles</a:t>
            </a:r>
          </a:p>
          <a:p>
            <a:pPr lvl="1"/>
            <a:r>
              <a:rPr lang="fr-CA" smtClean="0"/>
              <a:t>Second level</a:t>
            </a:r>
          </a:p>
          <a:p>
            <a:pPr lvl="2"/>
            <a:r>
              <a:rPr lang="fr-CA" smtClean="0"/>
              <a:t>Third level</a:t>
            </a:r>
          </a:p>
          <a:p>
            <a:pPr lvl="3"/>
            <a:r>
              <a:rPr lang="fr-CA" smtClean="0"/>
              <a:t>Fourth level</a:t>
            </a:r>
          </a:p>
          <a:p>
            <a:pPr lvl="4"/>
            <a:r>
              <a:rPr lang="fr-CA"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CA" smtClean="0"/>
              <a:t>Click to edit Master text styles</a:t>
            </a:r>
          </a:p>
          <a:p>
            <a:pPr lvl="1"/>
            <a:r>
              <a:rPr lang="fr-CA" smtClean="0"/>
              <a:t>Second level</a:t>
            </a:r>
          </a:p>
          <a:p>
            <a:pPr lvl="2"/>
            <a:r>
              <a:rPr lang="fr-CA" smtClean="0"/>
              <a:t>Third level</a:t>
            </a:r>
          </a:p>
          <a:p>
            <a:pPr lvl="3"/>
            <a:r>
              <a:rPr lang="fr-CA" smtClean="0"/>
              <a:t>Fourth level</a:t>
            </a:r>
          </a:p>
          <a:p>
            <a:pPr lvl="4"/>
            <a:r>
              <a:rPr lang="fr-CA"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r>
              <a:rPr lang="en-US"/>
              <a:t>10/4/2007</a:t>
            </a:r>
          </a:p>
        </p:txBody>
      </p:sp>
      <p:sp>
        <p:nvSpPr>
          <p:cNvPr id="8" name="Rectangle 5"/>
          <p:cNvSpPr>
            <a:spLocks noGrp="1" noChangeArrowheads="1"/>
          </p:cNvSpPr>
          <p:nvPr>
            <p:ph type="ftr" sz="quarter" idx="11"/>
          </p:nvPr>
        </p:nvSpPr>
        <p:spPr>
          <a:ln/>
        </p:spPr>
        <p:txBody>
          <a:bodyPr/>
          <a:lstStyle>
            <a:lvl1pPr>
              <a:defRPr/>
            </a:lvl1pPr>
          </a:lstStyle>
          <a:p>
            <a:pPr>
              <a:defRPr/>
            </a:pPr>
            <a:r>
              <a:rPr lang="en-US"/>
              <a:t>Multinational Business Policy</a:t>
            </a:r>
          </a:p>
        </p:txBody>
      </p:sp>
      <p:sp>
        <p:nvSpPr>
          <p:cNvPr id="9" name="Rectangle 6"/>
          <p:cNvSpPr>
            <a:spLocks noGrp="1" noChangeArrowheads="1"/>
          </p:cNvSpPr>
          <p:nvPr>
            <p:ph type="sldNum" sz="quarter" idx="12"/>
          </p:nvPr>
        </p:nvSpPr>
        <p:spPr>
          <a:ln/>
        </p:spPr>
        <p:txBody>
          <a:bodyPr/>
          <a:lstStyle>
            <a:lvl1pPr>
              <a:defRPr/>
            </a:lvl1pPr>
          </a:lstStyle>
          <a:p>
            <a:pPr>
              <a:defRPr/>
            </a:pPr>
            <a:fld id="{1213A3CC-6CC9-43AB-8733-13840D99CB1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r>
              <a:rPr lang="en-US"/>
              <a:t>10/4/2007</a:t>
            </a:r>
          </a:p>
        </p:txBody>
      </p:sp>
      <p:sp>
        <p:nvSpPr>
          <p:cNvPr id="4" name="Rectangle 5"/>
          <p:cNvSpPr>
            <a:spLocks noGrp="1" noChangeArrowheads="1"/>
          </p:cNvSpPr>
          <p:nvPr>
            <p:ph type="ftr" sz="quarter" idx="11"/>
          </p:nvPr>
        </p:nvSpPr>
        <p:spPr>
          <a:ln/>
        </p:spPr>
        <p:txBody>
          <a:bodyPr/>
          <a:lstStyle>
            <a:lvl1pPr>
              <a:defRPr/>
            </a:lvl1pPr>
          </a:lstStyle>
          <a:p>
            <a:pPr>
              <a:defRPr/>
            </a:pPr>
            <a:r>
              <a:rPr lang="en-US"/>
              <a:t>Multinational Business Policy</a:t>
            </a:r>
          </a:p>
        </p:txBody>
      </p:sp>
      <p:sp>
        <p:nvSpPr>
          <p:cNvPr id="5" name="Rectangle 6"/>
          <p:cNvSpPr>
            <a:spLocks noGrp="1" noChangeArrowheads="1"/>
          </p:cNvSpPr>
          <p:nvPr>
            <p:ph type="sldNum" sz="quarter" idx="12"/>
          </p:nvPr>
        </p:nvSpPr>
        <p:spPr>
          <a:ln/>
        </p:spPr>
        <p:txBody>
          <a:bodyPr/>
          <a:lstStyle>
            <a:lvl1pPr>
              <a:defRPr/>
            </a:lvl1pPr>
          </a:lstStyle>
          <a:p>
            <a:pPr>
              <a:defRPr/>
            </a:pPr>
            <a:fld id="{76851DDD-35BC-4C3A-B0F6-7371D7DE4CD7}"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a:t>10/4/2007</a:t>
            </a:r>
          </a:p>
        </p:txBody>
      </p:sp>
      <p:sp>
        <p:nvSpPr>
          <p:cNvPr id="3" name="Rectangle 5"/>
          <p:cNvSpPr>
            <a:spLocks noGrp="1" noChangeArrowheads="1"/>
          </p:cNvSpPr>
          <p:nvPr>
            <p:ph type="ftr" sz="quarter" idx="11"/>
          </p:nvPr>
        </p:nvSpPr>
        <p:spPr>
          <a:ln/>
        </p:spPr>
        <p:txBody>
          <a:bodyPr/>
          <a:lstStyle>
            <a:lvl1pPr>
              <a:defRPr/>
            </a:lvl1pPr>
          </a:lstStyle>
          <a:p>
            <a:pPr>
              <a:defRPr/>
            </a:pPr>
            <a:r>
              <a:rPr lang="en-US"/>
              <a:t>Multinational Business Policy</a:t>
            </a:r>
          </a:p>
        </p:txBody>
      </p:sp>
      <p:sp>
        <p:nvSpPr>
          <p:cNvPr id="4" name="Rectangle 6"/>
          <p:cNvSpPr>
            <a:spLocks noGrp="1" noChangeArrowheads="1"/>
          </p:cNvSpPr>
          <p:nvPr>
            <p:ph type="sldNum" sz="quarter" idx="12"/>
          </p:nvPr>
        </p:nvSpPr>
        <p:spPr>
          <a:ln/>
        </p:spPr>
        <p:txBody>
          <a:bodyPr/>
          <a:lstStyle>
            <a:lvl1pPr>
              <a:defRPr/>
            </a:lvl1pPr>
          </a:lstStyle>
          <a:p>
            <a:pPr>
              <a:defRPr/>
            </a:pPr>
            <a:fld id="{7898B6DE-D516-4068-BA54-5F9AD391DCE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fr-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CA" smtClean="0"/>
              <a:t>Click to edit Master text styles</a:t>
            </a:r>
          </a:p>
          <a:p>
            <a:pPr lvl="1"/>
            <a:r>
              <a:rPr lang="fr-CA" smtClean="0"/>
              <a:t>Second level</a:t>
            </a:r>
          </a:p>
          <a:p>
            <a:pPr lvl="2"/>
            <a:r>
              <a:rPr lang="fr-CA" smtClean="0"/>
              <a:t>Third level</a:t>
            </a:r>
          </a:p>
          <a:p>
            <a:pPr lvl="3"/>
            <a:r>
              <a:rPr lang="fr-CA" smtClean="0"/>
              <a:t>Fourth level</a:t>
            </a:r>
          </a:p>
          <a:p>
            <a:pPr lvl="4"/>
            <a:r>
              <a:rPr lang="fr-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10/4/2007</a:t>
            </a:r>
          </a:p>
        </p:txBody>
      </p:sp>
      <p:sp>
        <p:nvSpPr>
          <p:cNvPr id="6" name="Rectangle 5"/>
          <p:cNvSpPr>
            <a:spLocks noGrp="1" noChangeArrowheads="1"/>
          </p:cNvSpPr>
          <p:nvPr>
            <p:ph type="ftr" sz="quarter" idx="11"/>
          </p:nvPr>
        </p:nvSpPr>
        <p:spPr>
          <a:ln/>
        </p:spPr>
        <p:txBody>
          <a:bodyPr/>
          <a:lstStyle>
            <a:lvl1pPr>
              <a:defRPr/>
            </a:lvl1pPr>
          </a:lstStyle>
          <a:p>
            <a:pPr>
              <a:defRPr/>
            </a:pPr>
            <a:r>
              <a:rPr lang="en-US"/>
              <a:t>Multinational Business Policy</a:t>
            </a:r>
          </a:p>
        </p:txBody>
      </p:sp>
      <p:sp>
        <p:nvSpPr>
          <p:cNvPr id="7" name="Rectangle 6"/>
          <p:cNvSpPr>
            <a:spLocks noGrp="1" noChangeArrowheads="1"/>
          </p:cNvSpPr>
          <p:nvPr>
            <p:ph type="sldNum" sz="quarter" idx="12"/>
          </p:nvPr>
        </p:nvSpPr>
        <p:spPr>
          <a:ln/>
        </p:spPr>
        <p:txBody>
          <a:bodyPr/>
          <a:lstStyle>
            <a:lvl1pPr>
              <a:defRPr/>
            </a:lvl1pPr>
          </a:lstStyle>
          <a:p>
            <a:pPr>
              <a:defRPr/>
            </a:pPr>
            <a:fld id="{696DA01F-63A8-4B9D-855E-DE772F872A4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fr-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10/4/2007</a:t>
            </a:r>
          </a:p>
        </p:txBody>
      </p:sp>
      <p:sp>
        <p:nvSpPr>
          <p:cNvPr id="6" name="Rectangle 5"/>
          <p:cNvSpPr>
            <a:spLocks noGrp="1" noChangeArrowheads="1"/>
          </p:cNvSpPr>
          <p:nvPr>
            <p:ph type="ftr" sz="quarter" idx="11"/>
          </p:nvPr>
        </p:nvSpPr>
        <p:spPr>
          <a:ln/>
        </p:spPr>
        <p:txBody>
          <a:bodyPr/>
          <a:lstStyle>
            <a:lvl1pPr>
              <a:defRPr/>
            </a:lvl1pPr>
          </a:lstStyle>
          <a:p>
            <a:pPr>
              <a:defRPr/>
            </a:pPr>
            <a:r>
              <a:rPr lang="en-US"/>
              <a:t>Multinational Business Policy</a:t>
            </a:r>
          </a:p>
        </p:txBody>
      </p:sp>
      <p:sp>
        <p:nvSpPr>
          <p:cNvPr id="7" name="Rectangle 6"/>
          <p:cNvSpPr>
            <a:spLocks noGrp="1" noChangeArrowheads="1"/>
          </p:cNvSpPr>
          <p:nvPr>
            <p:ph type="sldNum" sz="quarter" idx="12"/>
          </p:nvPr>
        </p:nvSpPr>
        <p:spPr>
          <a:ln/>
        </p:spPr>
        <p:txBody>
          <a:bodyPr/>
          <a:lstStyle>
            <a:lvl1pPr>
              <a:defRPr/>
            </a:lvl1pPr>
          </a:lstStyle>
          <a:p>
            <a:pPr>
              <a:defRPr/>
            </a:pPr>
            <a:fld id="{F325387D-6C74-4E3C-9D58-684239C17F3C}"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fr-CA" smtClean="0"/>
              <a:t>Click to edit Master text styles</a:t>
            </a:r>
          </a:p>
          <a:p>
            <a:pPr lvl="1"/>
            <a:r>
              <a:rPr lang="fr-CA" smtClean="0"/>
              <a:t>Second level</a:t>
            </a:r>
          </a:p>
          <a:p>
            <a:pPr lvl="2"/>
            <a:r>
              <a:rPr lang="fr-CA" smtClean="0"/>
              <a:t>Third level</a:t>
            </a:r>
          </a:p>
          <a:p>
            <a:pPr lvl="3"/>
            <a:r>
              <a:rPr lang="fr-CA" smtClean="0"/>
              <a:t>Fourth level</a:t>
            </a:r>
          </a:p>
          <a:p>
            <a:pPr lvl="4"/>
            <a:r>
              <a:rPr lang="fr-CA"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a:t>10/4/2007</a:t>
            </a:r>
          </a:p>
        </p:txBody>
      </p:sp>
      <p:sp>
        <p:nvSpPr>
          <p:cNvPr id="5" name="Rectangle 5"/>
          <p:cNvSpPr>
            <a:spLocks noGrp="1" noChangeArrowheads="1"/>
          </p:cNvSpPr>
          <p:nvPr>
            <p:ph type="ftr" sz="quarter" idx="11"/>
          </p:nvPr>
        </p:nvSpPr>
        <p:spPr>
          <a:ln/>
        </p:spPr>
        <p:txBody>
          <a:bodyPr/>
          <a:lstStyle>
            <a:lvl1pPr>
              <a:defRPr/>
            </a:lvl1pPr>
          </a:lstStyle>
          <a:p>
            <a:pPr>
              <a:defRPr/>
            </a:pPr>
            <a:r>
              <a:rPr lang="en-US"/>
              <a:t>Multinational Business Policy</a:t>
            </a:r>
          </a:p>
        </p:txBody>
      </p:sp>
      <p:sp>
        <p:nvSpPr>
          <p:cNvPr id="6" name="Rectangle 6"/>
          <p:cNvSpPr>
            <a:spLocks noGrp="1" noChangeArrowheads="1"/>
          </p:cNvSpPr>
          <p:nvPr>
            <p:ph type="sldNum" sz="quarter" idx="12"/>
          </p:nvPr>
        </p:nvSpPr>
        <p:spPr>
          <a:ln/>
        </p:spPr>
        <p:txBody>
          <a:bodyPr/>
          <a:lstStyle>
            <a:lvl1pPr>
              <a:defRPr/>
            </a:lvl1pPr>
          </a:lstStyle>
          <a:p>
            <a:pPr>
              <a:defRPr/>
            </a:pPr>
            <a:fld id="{65B9067A-174B-4B3F-AC21-83FCF2B77CEC}"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143000"/>
            <a:ext cx="2057400" cy="4983163"/>
          </a:xfrm>
        </p:spPr>
        <p:txBody>
          <a:bodyPr vert="eaVert"/>
          <a:lstStyle/>
          <a:p>
            <a:r>
              <a:rPr lang="fr-CA" smtClean="0"/>
              <a:t>Click to edit Master title style</a:t>
            </a:r>
            <a:endParaRPr lang="en-US"/>
          </a:p>
        </p:txBody>
      </p:sp>
      <p:sp>
        <p:nvSpPr>
          <p:cNvPr id="3" name="Vertical Text Placeholder 2"/>
          <p:cNvSpPr>
            <a:spLocks noGrp="1"/>
          </p:cNvSpPr>
          <p:nvPr>
            <p:ph type="body" orient="vert" idx="1"/>
          </p:nvPr>
        </p:nvSpPr>
        <p:spPr>
          <a:xfrm>
            <a:off x="457200" y="1143000"/>
            <a:ext cx="6019800" cy="4983163"/>
          </a:xfrm>
        </p:spPr>
        <p:txBody>
          <a:bodyPr vert="eaVert"/>
          <a:lstStyle/>
          <a:p>
            <a:pPr lvl="0"/>
            <a:r>
              <a:rPr lang="fr-CA" smtClean="0"/>
              <a:t>Click to edit Master text styles</a:t>
            </a:r>
          </a:p>
          <a:p>
            <a:pPr lvl="1"/>
            <a:r>
              <a:rPr lang="fr-CA" smtClean="0"/>
              <a:t>Second level</a:t>
            </a:r>
          </a:p>
          <a:p>
            <a:pPr lvl="2"/>
            <a:r>
              <a:rPr lang="fr-CA" smtClean="0"/>
              <a:t>Third level</a:t>
            </a:r>
          </a:p>
          <a:p>
            <a:pPr lvl="3"/>
            <a:r>
              <a:rPr lang="fr-CA" smtClean="0"/>
              <a:t>Fourth level</a:t>
            </a:r>
          </a:p>
          <a:p>
            <a:pPr lvl="4"/>
            <a:r>
              <a:rPr lang="fr-CA"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a:t>10/4/2007</a:t>
            </a:r>
          </a:p>
        </p:txBody>
      </p:sp>
      <p:sp>
        <p:nvSpPr>
          <p:cNvPr id="5" name="Rectangle 5"/>
          <p:cNvSpPr>
            <a:spLocks noGrp="1" noChangeArrowheads="1"/>
          </p:cNvSpPr>
          <p:nvPr>
            <p:ph type="ftr" sz="quarter" idx="11"/>
          </p:nvPr>
        </p:nvSpPr>
        <p:spPr>
          <a:ln/>
        </p:spPr>
        <p:txBody>
          <a:bodyPr/>
          <a:lstStyle>
            <a:lvl1pPr>
              <a:defRPr/>
            </a:lvl1pPr>
          </a:lstStyle>
          <a:p>
            <a:pPr>
              <a:defRPr/>
            </a:pPr>
            <a:r>
              <a:rPr lang="en-US"/>
              <a:t>Multinational Business Policy</a:t>
            </a:r>
          </a:p>
        </p:txBody>
      </p:sp>
      <p:sp>
        <p:nvSpPr>
          <p:cNvPr id="6" name="Rectangle 6"/>
          <p:cNvSpPr>
            <a:spLocks noGrp="1" noChangeArrowheads="1"/>
          </p:cNvSpPr>
          <p:nvPr>
            <p:ph type="sldNum" sz="quarter" idx="12"/>
          </p:nvPr>
        </p:nvSpPr>
        <p:spPr>
          <a:ln/>
        </p:spPr>
        <p:txBody>
          <a:bodyPr/>
          <a:lstStyle>
            <a:lvl1pPr>
              <a:defRPr/>
            </a:lvl1pPr>
          </a:lstStyle>
          <a:p>
            <a:pPr>
              <a:defRPr/>
            </a:pPr>
            <a:fld id="{57245677-E366-46A4-8DCD-65CEB80361AE}"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1143000"/>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2286000"/>
            <a:ext cx="8229600" cy="38401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1747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atin typeface="Courier New" pitchFamily="-109" charset="0"/>
              </a:defRPr>
            </a:lvl1pPr>
          </a:lstStyle>
          <a:p>
            <a:pPr>
              <a:defRPr/>
            </a:pPr>
            <a:r>
              <a:rPr lang="en-US"/>
              <a:t>10/4/2007</a:t>
            </a:r>
          </a:p>
        </p:txBody>
      </p:sp>
      <p:sp>
        <p:nvSpPr>
          <p:cNvPr id="61747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atin typeface="Courier New" pitchFamily="-109" charset="0"/>
              </a:defRPr>
            </a:lvl1pPr>
          </a:lstStyle>
          <a:p>
            <a:pPr>
              <a:defRPr/>
            </a:pPr>
            <a:r>
              <a:rPr lang="en-US"/>
              <a:t>Multinational Business Policy</a:t>
            </a:r>
          </a:p>
        </p:txBody>
      </p:sp>
      <p:sp>
        <p:nvSpPr>
          <p:cNvPr id="61747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atin typeface="Courier New" pitchFamily="-109" charset="0"/>
              </a:defRPr>
            </a:lvl1pPr>
          </a:lstStyle>
          <a:p>
            <a:pPr>
              <a:defRPr/>
            </a:pPr>
            <a:fld id="{6C6FEDEF-0F94-4687-AA4B-E3B9229349FB}" type="slidenum">
              <a:rPr lang="en-US"/>
              <a:pPr>
                <a:defRPr/>
              </a:pPr>
              <a:t>‹#›</a:t>
            </a:fld>
            <a:endParaRPr lang="en-US"/>
          </a:p>
        </p:txBody>
      </p:sp>
      <p:pic>
        <p:nvPicPr>
          <p:cNvPr id="1031" name="Picture 7" descr="04_TelferPPTSlide-1"/>
          <p:cNvPicPr>
            <a:picLocks noChangeAspect="1" noChangeArrowheads="1"/>
          </p:cNvPicPr>
          <p:nvPr userDrawn="1"/>
        </p:nvPicPr>
        <p:blipFill>
          <a:blip r:embed="rId13"/>
          <a:srcRect b="82571"/>
          <a:stretch>
            <a:fillRect/>
          </a:stretch>
        </p:blipFill>
        <p:spPr bwMode="auto">
          <a:xfrm>
            <a:off x="0" y="0"/>
            <a:ext cx="9144000" cy="11938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hdr="0" ftr="0" dt="0"/>
  <p:txStyles>
    <p:titleStyle>
      <a:lvl1pPr algn="ctr" rtl="0" eaLnBrk="0" fontAlgn="base" hangingPunct="0">
        <a:spcBef>
          <a:spcPct val="0"/>
        </a:spcBef>
        <a:spcAft>
          <a:spcPct val="0"/>
        </a:spcAft>
        <a:defRPr sz="4400" b="1">
          <a:solidFill>
            <a:srgbClr val="78101A"/>
          </a:solidFill>
          <a:latin typeface="+mj-lt"/>
          <a:ea typeface="ＭＳ Ｐゴシック" pitchFamily="-109" charset="-128"/>
          <a:cs typeface="ＭＳ Ｐゴシック" pitchFamily="-109" charset="-128"/>
        </a:defRPr>
      </a:lvl1pPr>
      <a:lvl2pPr algn="ctr" rtl="0" eaLnBrk="0" fontAlgn="base" hangingPunct="0">
        <a:spcBef>
          <a:spcPct val="0"/>
        </a:spcBef>
        <a:spcAft>
          <a:spcPct val="0"/>
        </a:spcAft>
        <a:defRPr sz="4400" b="1">
          <a:solidFill>
            <a:srgbClr val="78101A"/>
          </a:solidFill>
          <a:latin typeface="Courier New" pitchFamily="-109" charset="0"/>
          <a:ea typeface="ＭＳ Ｐゴシック" pitchFamily="-109" charset="-128"/>
          <a:cs typeface="ＭＳ Ｐゴシック" pitchFamily="-109" charset="-128"/>
        </a:defRPr>
      </a:lvl2pPr>
      <a:lvl3pPr algn="ctr" rtl="0" eaLnBrk="0" fontAlgn="base" hangingPunct="0">
        <a:spcBef>
          <a:spcPct val="0"/>
        </a:spcBef>
        <a:spcAft>
          <a:spcPct val="0"/>
        </a:spcAft>
        <a:defRPr sz="4400" b="1">
          <a:solidFill>
            <a:srgbClr val="78101A"/>
          </a:solidFill>
          <a:latin typeface="Courier New" pitchFamily="-109" charset="0"/>
          <a:ea typeface="ＭＳ Ｐゴシック" pitchFamily="-109" charset="-128"/>
          <a:cs typeface="ＭＳ Ｐゴシック" pitchFamily="-109" charset="-128"/>
        </a:defRPr>
      </a:lvl3pPr>
      <a:lvl4pPr algn="ctr" rtl="0" eaLnBrk="0" fontAlgn="base" hangingPunct="0">
        <a:spcBef>
          <a:spcPct val="0"/>
        </a:spcBef>
        <a:spcAft>
          <a:spcPct val="0"/>
        </a:spcAft>
        <a:defRPr sz="4400" b="1">
          <a:solidFill>
            <a:srgbClr val="78101A"/>
          </a:solidFill>
          <a:latin typeface="Courier New" pitchFamily="-109" charset="0"/>
          <a:ea typeface="ＭＳ Ｐゴシック" pitchFamily="-109" charset="-128"/>
          <a:cs typeface="ＭＳ Ｐゴシック" pitchFamily="-109" charset="-128"/>
        </a:defRPr>
      </a:lvl4pPr>
      <a:lvl5pPr algn="ctr" rtl="0" eaLnBrk="0" fontAlgn="base" hangingPunct="0">
        <a:spcBef>
          <a:spcPct val="0"/>
        </a:spcBef>
        <a:spcAft>
          <a:spcPct val="0"/>
        </a:spcAft>
        <a:defRPr sz="4400" b="1">
          <a:solidFill>
            <a:srgbClr val="78101A"/>
          </a:solidFill>
          <a:latin typeface="Courier New" pitchFamily="-109" charset="0"/>
          <a:ea typeface="ＭＳ Ｐゴシック" pitchFamily="-109" charset="-128"/>
          <a:cs typeface="ＭＳ Ｐゴシック" pitchFamily="-109" charset="-128"/>
        </a:defRPr>
      </a:lvl5pPr>
      <a:lvl6pPr marL="457200" algn="ctr" rtl="0" fontAlgn="base">
        <a:spcBef>
          <a:spcPct val="0"/>
        </a:spcBef>
        <a:spcAft>
          <a:spcPct val="0"/>
        </a:spcAft>
        <a:defRPr sz="4400" b="1">
          <a:solidFill>
            <a:srgbClr val="78101A"/>
          </a:solidFill>
          <a:latin typeface="Courier New" pitchFamily="-109" charset="0"/>
        </a:defRPr>
      </a:lvl6pPr>
      <a:lvl7pPr marL="914400" algn="ctr" rtl="0" fontAlgn="base">
        <a:spcBef>
          <a:spcPct val="0"/>
        </a:spcBef>
        <a:spcAft>
          <a:spcPct val="0"/>
        </a:spcAft>
        <a:defRPr sz="4400" b="1">
          <a:solidFill>
            <a:srgbClr val="78101A"/>
          </a:solidFill>
          <a:latin typeface="Courier New" pitchFamily="-109" charset="0"/>
        </a:defRPr>
      </a:lvl7pPr>
      <a:lvl8pPr marL="1371600" algn="ctr" rtl="0" fontAlgn="base">
        <a:spcBef>
          <a:spcPct val="0"/>
        </a:spcBef>
        <a:spcAft>
          <a:spcPct val="0"/>
        </a:spcAft>
        <a:defRPr sz="4400" b="1">
          <a:solidFill>
            <a:srgbClr val="78101A"/>
          </a:solidFill>
          <a:latin typeface="Courier New" pitchFamily="-109" charset="0"/>
        </a:defRPr>
      </a:lvl8pPr>
      <a:lvl9pPr marL="1828800" algn="ctr" rtl="0" fontAlgn="base">
        <a:spcBef>
          <a:spcPct val="0"/>
        </a:spcBef>
        <a:spcAft>
          <a:spcPct val="0"/>
        </a:spcAft>
        <a:defRPr sz="4400" b="1">
          <a:solidFill>
            <a:srgbClr val="78101A"/>
          </a:solidFill>
          <a:latin typeface="Courier New" pitchFamily="-109"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pitchFamily="-109" charset="-128"/>
          <a:cs typeface="ＭＳ Ｐゴシック" pitchFamily="-109" charset="-128"/>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pitchFamily="-109"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pitchFamily="-109"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pitchFamily="-109"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pitchFamily="-109" charset="-128"/>
        </a:defRPr>
      </a:lvl5pPr>
      <a:lvl6pPr marL="2514600" indent="-228600" algn="l" rtl="0" fontAlgn="base">
        <a:spcBef>
          <a:spcPct val="20000"/>
        </a:spcBef>
        <a:spcAft>
          <a:spcPct val="0"/>
        </a:spcAft>
        <a:buChar char="»"/>
        <a:defRPr sz="2000">
          <a:solidFill>
            <a:schemeClr val="tx1"/>
          </a:solidFill>
          <a:latin typeface="+mn-lt"/>
          <a:ea typeface="ＭＳ Ｐゴシック" pitchFamily="-109" charset="-128"/>
        </a:defRPr>
      </a:lvl6pPr>
      <a:lvl7pPr marL="2971800" indent="-228600" algn="l" rtl="0" fontAlgn="base">
        <a:spcBef>
          <a:spcPct val="20000"/>
        </a:spcBef>
        <a:spcAft>
          <a:spcPct val="0"/>
        </a:spcAft>
        <a:buChar char="»"/>
        <a:defRPr sz="2000">
          <a:solidFill>
            <a:schemeClr val="tx1"/>
          </a:solidFill>
          <a:latin typeface="+mn-lt"/>
          <a:ea typeface="ＭＳ Ｐゴシック" pitchFamily="-109" charset="-128"/>
        </a:defRPr>
      </a:lvl7pPr>
      <a:lvl8pPr marL="3429000" indent="-228600" algn="l" rtl="0" fontAlgn="base">
        <a:spcBef>
          <a:spcPct val="20000"/>
        </a:spcBef>
        <a:spcAft>
          <a:spcPct val="0"/>
        </a:spcAft>
        <a:buChar char="»"/>
        <a:defRPr sz="2000">
          <a:solidFill>
            <a:schemeClr val="tx1"/>
          </a:solidFill>
          <a:latin typeface="+mn-lt"/>
          <a:ea typeface="ＭＳ Ｐゴシック" pitchFamily="-109" charset="-128"/>
        </a:defRPr>
      </a:lvl8pPr>
      <a:lvl9pPr marL="3886200" indent="-228600" algn="l" rtl="0" fontAlgn="base">
        <a:spcBef>
          <a:spcPct val="20000"/>
        </a:spcBef>
        <a:spcAft>
          <a:spcPct val="0"/>
        </a:spcAft>
        <a:buChar char="»"/>
        <a:defRPr sz="2000">
          <a:solidFill>
            <a:schemeClr val="tx1"/>
          </a:solidFill>
          <a:latin typeface="+mn-lt"/>
          <a:ea typeface="ＭＳ Ｐゴシック" pitchFamily="-109"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traore@telfer.uottawa.ca"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congresdutravail.ca/"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hyperlink" Target="http://www.cbao.org/fr/main/home_fr/" TargetMode="External"/><Relationship Id="rId5" Type="http://schemas.openxmlformats.org/officeDocument/2006/relationships/hyperlink" Target="http://www.cma.ca/index.cfm/ci_id/121/la_id/2.htm" TargetMode="External"/><Relationship Id="rId4" Type="http://schemas.openxmlformats.org/officeDocument/2006/relationships/hyperlink" Target="http://www.scfp.ca/" TargetMode="External"/></Relationships>
</file>

<file path=ppt/slides/_rels/slide20.xml.rels><?xml version="1.0" encoding="UTF-8" standalone="yes"?>
<Relationships xmlns="http://schemas.openxmlformats.org/package/2006/relationships"><Relationship Id="rId8" Type="http://schemas.openxmlformats.org/officeDocument/2006/relationships/hyperlink" Target="http://www.ducks.ca/fr/" TargetMode="External"/><Relationship Id="rId3" Type="http://schemas.openxmlformats.org/officeDocument/2006/relationships/hyperlink" Target="http://hrw.org/doc/?t=french" TargetMode="External"/><Relationship Id="rId7" Type="http://schemas.openxmlformats.org/officeDocument/2006/relationships/hyperlink" Target="http://www.sierraclub.ca/f/index.html"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hyperlink" Target="http://www.greenpeace.ca/f/" TargetMode="External"/><Relationship Id="rId5" Type="http://schemas.openxmlformats.org/officeDocument/2006/relationships/hyperlink" Target="http://www.stopvaw.org/" TargetMode="External"/><Relationship Id="rId4" Type="http://schemas.openxmlformats.org/officeDocument/2006/relationships/hyperlink" Target="http://www.amnistie.qc.ca/" TargetMode="External"/></Relationships>
</file>

<file path=ppt/slides/_rels/slide21.xml.rels><?xml version="1.0" encoding="UTF-8" standalone="yes"?>
<Relationships xmlns="http://schemas.openxmlformats.org/package/2006/relationships"><Relationship Id="rId8" Type="http://schemas.openxmlformats.org/officeDocument/2006/relationships/hyperlink" Target="http://www.quebec.attac.org/" TargetMode="External"/><Relationship Id="rId3" Type="http://schemas.openxmlformats.org/officeDocument/2006/relationships/hyperlink" Target="http://www.consumer.ca/index.php4" TargetMode="External"/><Relationship Id="rId7" Type="http://schemas.openxmlformats.org/officeDocument/2006/relationships/hyperlink" Target="http://www.dwatch.ca/"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hyperlink" Target="http://www.gasbuddy.com/" TargetMode="External"/><Relationship Id="rId5" Type="http://schemas.openxmlformats.org/officeDocument/2006/relationships/hyperlink" Target="http://www.taxpayer.com/main/index.php" TargetMode="External"/><Relationship Id="rId4" Type="http://schemas.openxmlformats.org/officeDocument/2006/relationships/hyperlink" Target="http://www.consumerreports.org/cro/home.htm" TargetMode="Externa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0" y="2130425"/>
            <a:ext cx="9144000" cy="1470025"/>
          </a:xfrm>
        </p:spPr>
        <p:txBody>
          <a:bodyPr/>
          <a:lstStyle/>
          <a:p>
            <a:pPr eaLnBrk="1" hangingPunct="1"/>
            <a:r>
              <a:rPr lang="fr-CA" sz="3400" smtClean="0">
                <a:latin typeface="Arial" charset="0"/>
              </a:rPr>
              <a:t>Contexte social du monde des affaires</a:t>
            </a:r>
            <a:br>
              <a:rPr lang="fr-CA" sz="3400" smtClean="0">
                <a:latin typeface="Arial" charset="0"/>
              </a:rPr>
            </a:br>
            <a:r>
              <a:rPr lang="fr-CA" sz="3200" smtClean="0">
                <a:latin typeface="Arial" charset="0"/>
              </a:rPr>
              <a:t/>
            </a:r>
            <a:br>
              <a:rPr lang="fr-CA" sz="3200" smtClean="0">
                <a:latin typeface="Arial" charset="0"/>
              </a:rPr>
            </a:br>
            <a:r>
              <a:rPr lang="fr-CA" sz="2800" i="1" smtClean="0">
                <a:latin typeface="Arial" charset="0"/>
              </a:rPr>
              <a:t>Environnement à but non lucratif et social</a:t>
            </a:r>
          </a:p>
        </p:txBody>
      </p:sp>
      <p:sp>
        <p:nvSpPr>
          <p:cNvPr id="2051" name="Rectangle 3"/>
          <p:cNvSpPr>
            <a:spLocks noGrp="1" noChangeArrowheads="1"/>
          </p:cNvSpPr>
          <p:nvPr>
            <p:ph type="subTitle" idx="1"/>
          </p:nvPr>
        </p:nvSpPr>
        <p:spPr>
          <a:xfrm>
            <a:off x="609600" y="4191000"/>
            <a:ext cx="7162800" cy="2362200"/>
          </a:xfrm>
        </p:spPr>
        <p:txBody>
          <a:bodyPr/>
          <a:lstStyle/>
          <a:p>
            <a:pPr algn="l" eaLnBrk="1" hangingPunct="1">
              <a:lnSpc>
                <a:spcPct val="80000"/>
              </a:lnSpc>
            </a:pPr>
            <a:r>
              <a:rPr lang="fr-CA" altLang="en-US" sz="2400" dirty="0">
                <a:solidFill>
                  <a:srgbClr val="000000"/>
                </a:solidFill>
                <a:latin typeface="Arial" charset="0"/>
                <a:ea typeface="ＭＳ Ｐゴシック" pitchFamily="34" charset="-128"/>
              </a:rPr>
              <a:t>ADM 1501</a:t>
            </a:r>
          </a:p>
          <a:p>
            <a:pPr algn="l" eaLnBrk="1" hangingPunct="1">
              <a:lnSpc>
                <a:spcPct val="80000"/>
              </a:lnSpc>
            </a:pPr>
            <a:r>
              <a:rPr lang="fr-CA" altLang="en-US" sz="2400" dirty="0">
                <a:solidFill>
                  <a:srgbClr val="000000"/>
                </a:solidFill>
                <a:latin typeface="Arial" charset="0"/>
                <a:ea typeface="ＭＳ Ｐゴシック" pitchFamily="34" charset="-128"/>
              </a:rPr>
              <a:t>Automne 2014</a:t>
            </a:r>
          </a:p>
          <a:p>
            <a:pPr algn="l" eaLnBrk="1" hangingPunct="1">
              <a:lnSpc>
                <a:spcPct val="80000"/>
              </a:lnSpc>
            </a:pPr>
            <a:r>
              <a:rPr lang="fr-CA" altLang="en-US" sz="2400" dirty="0">
                <a:solidFill>
                  <a:srgbClr val="000000"/>
                </a:solidFill>
                <a:latin typeface="Arial" charset="0"/>
                <a:ea typeface="ＭＳ Ｐゴシック" pitchFamily="34" charset="-128"/>
              </a:rPr>
              <a:t>Prof. </a:t>
            </a:r>
            <a:r>
              <a:rPr lang="fr-CA" altLang="en-US" sz="2400" dirty="0" err="1">
                <a:solidFill>
                  <a:srgbClr val="000000"/>
                </a:solidFill>
                <a:latin typeface="Arial" charset="0"/>
                <a:ea typeface="ＭＳ Ｐゴシック" pitchFamily="34" charset="-128"/>
              </a:rPr>
              <a:t>Namatié</a:t>
            </a:r>
            <a:r>
              <a:rPr lang="fr-CA" altLang="en-US" sz="2400" dirty="0">
                <a:solidFill>
                  <a:srgbClr val="000000"/>
                </a:solidFill>
                <a:latin typeface="Arial" charset="0"/>
                <a:ea typeface="ＭＳ Ｐゴシック" pitchFamily="34" charset="-128"/>
              </a:rPr>
              <a:t> Traoré</a:t>
            </a:r>
          </a:p>
          <a:p>
            <a:pPr algn="l" eaLnBrk="1" hangingPunct="1">
              <a:lnSpc>
                <a:spcPct val="80000"/>
              </a:lnSpc>
            </a:pPr>
            <a:r>
              <a:rPr lang="fr-CA" altLang="en-US" sz="2400" dirty="0">
                <a:solidFill>
                  <a:srgbClr val="000000"/>
                </a:solidFill>
                <a:latin typeface="Arial" charset="0"/>
                <a:ea typeface="ＭＳ Ｐゴシック" pitchFamily="34" charset="-128"/>
              </a:rPr>
              <a:t>Bureau: 6118 DMS</a:t>
            </a:r>
          </a:p>
          <a:p>
            <a:pPr algn="l" eaLnBrk="1" hangingPunct="1">
              <a:lnSpc>
                <a:spcPct val="80000"/>
              </a:lnSpc>
            </a:pPr>
            <a:r>
              <a:rPr lang="fr-CA" altLang="en-US" sz="2400" dirty="0">
                <a:solidFill>
                  <a:srgbClr val="000000"/>
                </a:solidFill>
                <a:latin typeface="Arial" charset="0"/>
                <a:ea typeface="ＭＳ Ｐゴシック" pitchFamily="34" charset="-128"/>
              </a:rPr>
              <a:t>Tel: 613 562 5800 poste 4322</a:t>
            </a:r>
          </a:p>
          <a:p>
            <a:pPr algn="l" eaLnBrk="1" hangingPunct="1">
              <a:lnSpc>
                <a:spcPct val="80000"/>
              </a:lnSpc>
            </a:pPr>
            <a:r>
              <a:rPr lang="fr-CA" altLang="en-US" sz="2400" dirty="0">
                <a:solidFill>
                  <a:srgbClr val="000000"/>
                </a:solidFill>
                <a:latin typeface="Arial" charset="0"/>
                <a:ea typeface="ＭＳ Ｐゴシック" pitchFamily="34" charset="-128"/>
              </a:rPr>
              <a:t>E-mail: </a:t>
            </a:r>
            <a:r>
              <a:rPr lang="fr-CA" altLang="en-US" sz="2400" dirty="0">
                <a:solidFill>
                  <a:srgbClr val="000000"/>
                </a:solidFill>
                <a:latin typeface="Arial" charset="0"/>
                <a:ea typeface="ＭＳ Ｐゴシック" pitchFamily="34" charset="-128"/>
                <a:hlinkClick r:id="rId3"/>
              </a:rPr>
              <a:t>traore@telfer.uottawa.ca</a:t>
            </a:r>
            <a:endParaRPr lang="fr-CA" altLang="en-US" sz="2400" dirty="0">
              <a:solidFill>
                <a:srgbClr val="000000"/>
              </a:solidFill>
              <a:latin typeface="Arial" charset="0"/>
              <a:ea typeface="ＭＳ Ｐゴシック" pitchFamily="34" charset="-128"/>
            </a:endParaRPr>
          </a:p>
          <a:p>
            <a:pPr algn="l" eaLnBrk="1" hangingPunct="1">
              <a:lnSpc>
                <a:spcPct val="80000"/>
              </a:lnSpc>
            </a:pPr>
            <a:r>
              <a:rPr lang="fr-CA" altLang="en-US" sz="2400" dirty="0">
                <a:solidFill>
                  <a:srgbClr val="000000"/>
                </a:solidFill>
                <a:latin typeface="Arial" charset="0"/>
                <a:ea typeface="ＭＳ Ｐゴシック" pitchFamily="34" charset="-128"/>
              </a:rPr>
              <a:t>Heures de bureau: lundi 13:00 – 15:00 heures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5"/>
          <p:cNvSpPr>
            <a:spLocks noGrp="1"/>
          </p:cNvSpPr>
          <p:nvPr>
            <p:ph type="sldNum" sz="quarter" idx="12"/>
          </p:nvPr>
        </p:nvSpPr>
        <p:spPr>
          <a:noFill/>
        </p:spPr>
        <p:txBody>
          <a:bodyPr/>
          <a:lstStyle/>
          <a:p>
            <a:fld id="{4B0E0F1B-B97C-4353-B66F-8750224E0643}" type="slidenum">
              <a:rPr lang="en-US"/>
              <a:pPr/>
              <a:t>2</a:t>
            </a:fld>
            <a:endParaRPr lang="en-US"/>
          </a:p>
        </p:txBody>
      </p:sp>
      <p:sp>
        <p:nvSpPr>
          <p:cNvPr id="3075" name="Rectangle 2"/>
          <p:cNvSpPr>
            <a:spLocks noGrp="1" noChangeArrowheads="1"/>
          </p:cNvSpPr>
          <p:nvPr>
            <p:ph type="title"/>
          </p:nvPr>
        </p:nvSpPr>
        <p:spPr/>
        <p:txBody>
          <a:bodyPr/>
          <a:lstStyle/>
          <a:p>
            <a:pPr algn="l"/>
            <a:r>
              <a:rPr lang="fr-CA" sz="3000" smtClean="0">
                <a:latin typeface="Arial" charset="0"/>
              </a:rPr>
              <a:t>Objectifs</a:t>
            </a:r>
          </a:p>
        </p:txBody>
      </p:sp>
      <p:sp>
        <p:nvSpPr>
          <p:cNvPr id="3076" name="Rectangle 3"/>
          <p:cNvSpPr>
            <a:spLocks noGrp="1" noChangeArrowheads="1"/>
          </p:cNvSpPr>
          <p:nvPr>
            <p:ph type="body" idx="1"/>
          </p:nvPr>
        </p:nvSpPr>
        <p:spPr/>
        <p:txBody>
          <a:bodyPr/>
          <a:lstStyle/>
          <a:p>
            <a:r>
              <a:rPr lang="fr-CA" sz="2400" smtClean="0">
                <a:latin typeface="Arial" charset="0"/>
              </a:rPr>
              <a:t>Comprendre le rôle du secteur à but non lucratif</a:t>
            </a:r>
          </a:p>
          <a:p>
            <a:endParaRPr lang="fr-CA" sz="2400" smtClean="0">
              <a:latin typeface="Arial" charset="0"/>
            </a:endParaRPr>
          </a:p>
          <a:p>
            <a:r>
              <a:rPr lang="fr-CA" sz="2400" smtClean="0">
                <a:latin typeface="Arial" charset="0"/>
              </a:rPr>
              <a:t>Caractériser et identifier le principaux modes de fonctions des organisations du secteur à but non lucratif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5"/>
          <p:cNvSpPr>
            <a:spLocks noGrp="1"/>
          </p:cNvSpPr>
          <p:nvPr>
            <p:ph type="sldNum" sz="quarter" idx="12"/>
          </p:nvPr>
        </p:nvSpPr>
        <p:spPr>
          <a:noFill/>
        </p:spPr>
        <p:txBody>
          <a:bodyPr/>
          <a:lstStyle/>
          <a:p>
            <a:fld id="{2FBAE829-BB87-4BAD-B9D8-EF49ACD663C1}" type="slidenum">
              <a:rPr lang="en-US"/>
              <a:pPr/>
              <a:t>3</a:t>
            </a:fld>
            <a:endParaRPr lang="en-US"/>
          </a:p>
        </p:txBody>
      </p:sp>
      <p:sp>
        <p:nvSpPr>
          <p:cNvPr id="4099" name="Rectangle 2"/>
          <p:cNvSpPr>
            <a:spLocks noGrp="1" noChangeArrowheads="1"/>
          </p:cNvSpPr>
          <p:nvPr>
            <p:ph type="title"/>
          </p:nvPr>
        </p:nvSpPr>
        <p:spPr>
          <a:xfrm>
            <a:off x="457200" y="914400"/>
            <a:ext cx="8229600" cy="1143000"/>
          </a:xfrm>
        </p:spPr>
        <p:txBody>
          <a:bodyPr/>
          <a:lstStyle/>
          <a:p>
            <a:pPr algn="l"/>
            <a:r>
              <a:rPr lang="fr-CA" sz="2800" smtClean="0">
                <a:latin typeface="Arial" charset="0"/>
              </a:rPr>
              <a:t>Le secteur à but non lucratif</a:t>
            </a:r>
            <a:endParaRPr lang="fr-FR" sz="2800" smtClean="0">
              <a:latin typeface="Arial" charset="0"/>
            </a:endParaRPr>
          </a:p>
        </p:txBody>
      </p:sp>
      <p:sp>
        <p:nvSpPr>
          <p:cNvPr id="4100" name="Rectangle 3"/>
          <p:cNvSpPr>
            <a:spLocks noGrp="1" noChangeArrowheads="1"/>
          </p:cNvSpPr>
          <p:nvPr>
            <p:ph type="body" idx="1"/>
          </p:nvPr>
        </p:nvSpPr>
        <p:spPr>
          <a:xfrm>
            <a:off x="228600" y="1828800"/>
            <a:ext cx="8686800" cy="5029200"/>
          </a:xfrm>
        </p:spPr>
        <p:txBody>
          <a:bodyPr/>
          <a:lstStyle/>
          <a:p>
            <a:pPr>
              <a:lnSpc>
                <a:spcPct val="80000"/>
              </a:lnSpc>
            </a:pPr>
            <a:endParaRPr lang="fr-CA" sz="2400" smtClean="0">
              <a:latin typeface="Arial" charset="0"/>
            </a:endParaRPr>
          </a:p>
          <a:p>
            <a:pPr>
              <a:lnSpc>
                <a:spcPct val="80000"/>
              </a:lnSpc>
            </a:pPr>
            <a:r>
              <a:rPr lang="fr-CA" sz="2400" smtClean="0">
                <a:latin typeface="Arial" charset="0"/>
              </a:rPr>
              <a:t>Économie sociale</a:t>
            </a:r>
          </a:p>
          <a:p>
            <a:pPr>
              <a:lnSpc>
                <a:spcPct val="80000"/>
              </a:lnSpc>
            </a:pPr>
            <a:endParaRPr lang="fr-CA" sz="2400" smtClean="0">
              <a:latin typeface="Arial" charset="0"/>
            </a:endParaRPr>
          </a:p>
          <a:p>
            <a:pPr>
              <a:lnSpc>
                <a:spcPct val="80000"/>
              </a:lnSpc>
            </a:pPr>
            <a:r>
              <a:rPr lang="fr-CA" sz="2400" smtClean="0">
                <a:latin typeface="Arial" charset="0"/>
              </a:rPr>
              <a:t>Le ‘Troisième secteur’</a:t>
            </a:r>
          </a:p>
          <a:p>
            <a:pPr>
              <a:lnSpc>
                <a:spcPct val="80000"/>
              </a:lnSpc>
            </a:pPr>
            <a:endParaRPr lang="fr-CA" sz="2400" smtClean="0">
              <a:latin typeface="Arial" charset="0"/>
            </a:endParaRPr>
          </a:p>
          <a:p>
            <a:pPr>
              <a:lnSpc>
                <a:spcPct val="80000"/>
              </a:lnSpc>
            </a:pPr>
            <a:r>
              <a:rPr lang="fr-CA" sz="2400" smtClean="0">
                <a:latin typeface="Arial" charset="0"/>
              </a:rPr>
              <a:t>Le secteur ‘volontaire’    </a:t>
            </a:r>
          </a:p>
          <a:p>
            <a:pPr>
              <a:lnSpc>
                <a:spcPct val="80000"/>
              </a:lnSpc>
            </a:pPr>
            <a:endParaRPr lang="en-US" sz="2400" smtClean="0">
              <a:latin typeface="Arial" charset="0"/>
            </a:endParaRPr>
          </a:p>
          <a:p>
            <a:pPr>
              <a:lnSpc>
                <a:spcPct val="80000"/>
              </a:lnSpc>
            </a:pPr>
            <a:r>
              <a:rPr lang="en-US" sz="2400" smtClean="0">
                <a:latin typeface="Arial" charset="0"/>
              </a:rPr>
              <a:t>Le troisième système</a:t>
            </a:r>
          </a:p>
          <a:p>
            <a:pPr>
              <a:lnSpc>
                <a:spcPct val="80000"/>
              </a:lnSpc>
            </a:pPr>
            <a:endParaRPr lang="en-US" sz="2400" smtClean="0">
              <a:latin typeface="Arial" charset="0"/>
            </a:endParaRPr>
          </a:p>
          <a:p>
            <a:pPr>
              <a:lnSpc>
                <a:spcPct val="80000"/>
              </a:lnSpc>
            </a:pPr>
            <a:r>
              <a:rPr lang="en-US" sz="2400" smtClean="0">
                <a:latin typeface="Arial" charset="0"/>
              </a:rPr>
              <a:t>Le secteur indépendant</a:t>
            </a:r>
          </a:p>
          <a:p>
            <a:pPr>
              <a:lnSpc>
                <a:spcPct val="80000"/>
              </a:lnSpc>
            </a:pPr>
            <a:endParaRPr lang="en-US" sz="2400" smtClean="0">
              <a:latin typeface="Arial" charset="0"/>
            </a:endParaRPr>
          </a:p>
          <a:p>
            <a:pPr>
              <a:lnSpc>
                <a:spcPct val="80000"/>
              </a:lnSpc>
            </a:pPr>
            <a:r>
              <a:rPr lang="en-US" sz="2400" smtClean="0">
                <a:latin typeface="Arial" charset="0"/>
              </a:rPr>
              <a:t>La société civile</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p:spPr>
        <p:txBody>
          <a:bodyPr/>
          <a:lstStyle/>
          <a:p>
            <a:fld id="{B85E962D-B1FF-4D4A-AAD8-2C8AB19DFAA6}" type="slidenum">
              <a:rPr lang="en-US"/>
              <a:pPr/>
              <a:t>4</a:t>
            </a:fld>
            <a:endParaRPr lang="en-US"/>
          </a:p>
        </p:txBody>
      </p:sp>
      <p:sp>
        <p:nvSpPr>
          <p:cNvPr id="5123" name="Rectangle 2"/>
          <p:cNvSpPr>
            <a:spLocks noGrp="1" noChangeArrowheads="1"/>
          </p:cNvSpPr>
          <p:nvPr>
            <p:ph type="title"/>
          </p:nvPr>
        </p:nvSpPr>
        <p:spPr/>
        <p:txBody>
          <a:bodyPr/>
          <a:lstStyle/>
          <a:p>
            <a:pPr algn="l"/>
            <a:r>
              <a:rPr lang="fr-FR" sz="2800" smtClean="0">
                <a:latin typeface="Arial" charset="0"/>
              </a:rPr>
              <a:t>En bref..</a:t>
            </a:r>
          </a:p>
        </p:txBody>
      </p:sp>
      <p:sp>
        <p:nvSpPr>
          <p:cNvPr id="922627" name="Rectangle 3"/>
          <p:cNvSpPr>
            <a:spLocks noGrp="1" noChangeArrowheads="1"/>
          </p:cNvSpPr>
          <p:nvPr>
            <p:ph type="body" idx="1"/>
          </p:nvPr>
        </p:nvSpPr>
        <p:spPr>
          <a:xfrm>
            <a:off x="0" y="1905000"/>
            <a:ext cx="9144000" cy="4800600"/>
          </a:xfrm>
        </p:spPr>
        <p:txBody>
          <a:bodyPr/>
          <a:lstStyle/>
          <a:p>
            <a:pPr>
              <a:lnSpc>
                <a:spcPct val="80000"/>
              </a:lnSpc>
            </a:pPr>
            <a:endParaRPr lang="fr-CA" sz="2100" smtClean="0">
              <a:latin typeface="Arial" charset="0"/>
            </a:endParaRPr>
          </a:p>
          <a:p>
            <a:pPr>
              <a:lnSpc>
                <a:spcPct val="80000"/>
              </a:lnSpc>
            </a:pPr>
            <a:r>
              <a:rPr lang="fr-CA" sz="2100" smtClean="0">
                <a:latin typeface="Arial" charset="0"/>
              </a:rPr>
              <a:t>Les organisations de la Société Civile occupent la sphère sociale </a:t>
            </a:r>
          </a:p>
          <a:p>
            <a:pPr>
              <a:lnSpc>
                <a:spcPct val="80000"/>
              </a:lnSpc>
              <a:buFontTx/>
              <a:buNone/>
            </a:pPr>
            <a:r>
              <a:rPr lang="fr-CA" sz="2100" smtClean="0">
                <a:latin typeface="Arial" charset="0"/>
              </a:rPr>
              <a:t>	où l’État et le secteur privé sont peu ou pas présents</a:t>
            </a:r>
          </a:p>
          <a:p>
            <a:pPr>
              <a:lnSpc>
                <a:spcPct val="80000"/>
              </a:lnSpc>
            </a:pPr>
            <a:endParaRPr lang="fr-CA" sz="2100" smtClean="0">
              <a:latin typeface="Arial" charset="0"/>
            </a:endParaRPr>
          </a:p>
          <a:p>
            <a:pPr>
              <a:lnSpc>
                <a:spcPct val="80000"/>
              </a:lnSpc>
            </a:pPr>
            <a:r>
              <a:rPr lang="fr-CA" sz="2100" smtClean="0">
                <a:latin typeface="Arial" charset="0"/>
              </a:rPr>
              <a:t>Idées, informations, services que ces organisations apportent servent à défendre les intérêts des gens en tentant d’influencer l’État et le marché</a:t>
            </a:r>
          </a:p>
          <a:p>
            <a:pPr>
              <a:lnSpc>
                <a:spcPct val="80000"/>
              </a:lnSpc>
            </a:pPr>
            <a:endParaRPr lang="fr-CA" sz="2100" smtClean="0">
              <a:latin typeface="Arial" charset="0"/>
            </a:endParaRPr>
          </a:p>
          <a:p>
            <a:pPr>
              <a:lnSpc>
                <a:spcPct val="80000"/>
              </a:lnSpc>
            </a:pPr>
            <a:r>
              <a:rPr lang="fr-CA" sz="2100" smtClean="0">
                <a:latin typeface="Arial" charset="0"/>
              </a:rPr>
              <a:t>Les organisations du SBNL permet aux gens d’entreprendre des activités dans la sphère publique pour défendre collectivement leurs intérêts</a:t>
            </a:r>
          </a:p>
          <a:p>
            <a:pPr>
              <a:lnSpc>
                <a:spcPct val="80000"/>
              </a:lnSpc>
            </a:pPr>
            <a:endParaRPr lang="fr-CA" sz="2000" smtClean="0">
              <a:latin typeface="Arial" charset="0"/>
            </a:endParaRPr>
          </a:p>
          <a:p>
            <a:pPr>
              <a:lnSpc>
                <a:spcPct val="80000"/>
              </a:lnSpc>
            </a:pPr>
            <a:r>
              <a:rPr lang="fr-CA" sz="2000" smtClean="0">
                <a:latin typeface="Arial" charset="0"/>
              </a:rPr>
              <a:t>Le but est de transformer, par des efforts concertés, les politiques, les normes ou les structures sociales, à l'échelon national ou international.</a:t>
            </a:r>
            <a:r>
              <a:rPr lang="fr-CA" sz="1700" smtClean="0">
                <a:latin typeface="Arial" charset="0"/>
              </a:rPr>
              <a:t> </a:t>
            </a:r>
            <a:r>
              <a:rPr lang="fr-CA" sz="1700" b="1" smtClean="0">
                <a:latin typeface="Arial" charset="0"/>
              </a:rPr>
              <a:t/>
            </a:r>
            <a:br>
              <a:rPr lang="fr-CA" sz="1700" b="1" smtClean="0">
                <a:latin typeface="Arial" charset="0"/>
              </a:rPr>
            </a:br>
            <a:endParaRPr lang="fr-CA" sz="2100" b="1" smtClean="0">
              <a:latin typeface="Arial" charset="0"/>
            </a:endParaRPr>
          </a:p>
          <a:p>
            <a:pPr>
              <a:lnSpc>
                <a:spcPct val="80000"/>
              </a:lnSpc>
              <a:buFontTx/>
              <a:buNone/>
            </a:pPr>
            <a:endParaRPr lang="fr-CA" sz="1800" b="1" smtClean="0">
              <a:latin typeface="Arial" charset="0"/>
            </a:endParaRPr>
          </a:p>
          <a:p>
            <a:pPr>
              <a:lnSpc>
                <a:spcPct val="80000"/>
              </a:lnSpc>
            </a:pPr>
            <a:endParaRPr lang="fr-CA" sz="2000" smtClean="0">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2627">
                                            <p:txEl>
                                              <p:pRg st="1" end="1"/>
                                            </p:txEl>
                                          </p:spTgt>
                                        </p:tgtEl>
                                        <p:attrNameLst>
                                          <p:attrName>style.visibility</p:attrName>
                                        </p:attrNameLst>
                                      </p:cBhvr>
                                      <p:to>
                                        <p:strVal val="visible"/>
                                      </p:to>
                                    </p:set>
                                    <p:animEffect transition="in" filter="blinds(horizontal)">
                                      <p:cBhvr>
                                        <p:cTn id="7" dur="500"/>
                                        <p:tgtEl>
                                          <p:spTgt spid="92262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22627">
                                            <p:txEl>
                                              <p:pRg st="2" end="2"/>
                                            </p:txEl>
                                          </p:spTgt>
                                        </p:tgtEl>
                                        <p:attrNameLst>
                                          <p:attrName>style.visibility</p:attrName>
                                        </p:attrNameLst>
                                      </p:cBhvr>
                                      <p:to>
                                        <p:strVal val="visible"/>
                                      </p:to>
                                    </p:set>
                                    <p:animEffect transition="in" filter="blinds(horizontal)">
                                      <p:cBhvr>
                                        <p:cTn id="12" dur="500"/>
                                        <p:tgtEl>
                                          <p:spTgt spid="92262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22627">
                                            <p:txEl>
                                              <p:pRg st="4" end="4"/>
                                            </p:txEl>
                                          </p:spTgt>
                                        </p:tgtEl>
                                        <p:attrNameLst>
                                          <p:attrName>style.visibility</p:attrName>
                                        </p:attrNameLst>
                                      </p:cBhvr>
                                      <p:to>
                                        <p:strVal val="visible"/>
                                      </p:to>
                                    </p:set>
                                    <p:animEffect transition="in" filter="blinds(horizontal)">
                                      <p:cBhvr>
                                        <p:cTn id="17" dur="500"/>
                                        <p:tgtEl>
                                          <p:spTgt spid="922627">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22627">
                                            <p:txEl>
                                              <p:pRg st="6" end="6"/>
                                            </p:txEl>
                                          </p:spTgt>
                                        </p:tgtEl>
                                        <p:attrNameLst>
                                          <p:attrName>style.visibility</p:attrName>
                                        </p:attrNameLst>
                                      </p:cBhvr>
                                      <p:to>
                                        <p:strVal val="visible"/>
                                      </p:to>
                                    </p:set>
                                    <p:animEffect transition="in" filter="blinds(horizontal)">
                                      <p:cBhvr>
                                        <p:cTn id="22" dur="500"/>
                                        <p:tgtEl>
                                          <p:spTgt spid="922627">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22627">
                                            <p:txEl>
                                              <p:pRg st="8" end="8"/>
                                            </p:txEl>
                                          </p:spTgt>
                                        </p:tgtEl>
                                        <p:attrNameLst>
                                          <p:attrName>style.visibility</p:attrName>
                                        </p:attrNameLst>
                                      </p:cBhvr>
                                      <p:to>
                                        <p:strVal val="visible"/>
                                      </p:to>
                                    </p:set>
                                    <p:animEffect transition="in" filter="blinds(horizontal)">
                                      <p:cBhvr>
                                        <p:cTn id="27" dur="500"/>
                                        <p:tgtEl>
                                          <p:spTgt spid="92262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627"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5"/>
          <p:cNvSpPr>
            <a:spLocks noGrp="1"/>
          </p:cNvSpPr>
          <p:nvPr>
            <p:ph type="sldNum" sz="quarter" idx="12"/>
          </p:nvPr>
        </p:nvSpPr>
        <p:spPr>
          <a:noFill/>
        </p:spPr>
        <p:txBody>
          <a:bodyPr/>
          <a:lstStyle/>
          <a:p>
            <a:fld id="{726691F4-8D12-455C-989D-C92C9C028530}" type="slidenum">
              <a:rPr lang="en-US"/>
              <a:pPr/>
              <a:t>5</a:t>
            </a:fld>
            <a:endParaRPr lang="en-US"/>
          </a:p>
        </p:txBody>
      </p:sp>
      <p:sp>
        <p:nvSpPr>
          <p:cNvPr id="6147" name="Rectangle 2"/>
          <p:cNvSpPr>
            <a:spLocks noGrp="1" noChangeArrowheads="1"/>
          </p:cNvSpPr>
          <p:nvPr>
            <p:ph type="title"/>
          </p:nvPr>
        </p:nvSpPr>
        <p:spPr>
          <a:xfrm>
            <a:off x="381000" y="990600"/>
            <a:ext cx="8229600" cy="1143000"/>
          </a:xfrm>
        </p:spPr>
        <p:txBody>
          <a:bodyPr/>
          <a:lstStyle/>
          <a:p>
            <a:pPr algn="l"/>
            <a:r>
              <a:rPr lang="fr-CA" sz="2800" smtClean="0">
                <a:latin typeface="Arial" charset="0"/>
              </a:rPr>
              <a:t>Le secteur à but non lucratif</a:t>
            </a:r>
            <a:endParaRPr lang="fr-FR" sz="2800" smtClean="0">
              <a:latin typeface="Arial" charset="0"/>
            </a:endParaRPr>
          </a:p>
        </p:txBody>
      </p:sp>
      <p:sp>
        <p:nvSpPr>
          <p:cNvPr id="6148" name="Rectangle 3"/>
          <p:cNvSpPr>
            <a:spLocks noGrp="1" noChangeArrowheads="1"/>
          </p:cNvSpPr>
          <p:nvPr>
            <p:ph type="body" idx="1"/>
          </p:nvPr>
        </p:nvSpPr>
        <p:spPr>
          <a:xfrm>
            <a:off x="228600" y="1828800"/>
            <a:ext cx="8686800" cy="5029200"/>
          </a:xfrm>
        </p:spPr>
        <p:txBody>
          <a:bodyPr/>
          <a:lstStyle/>
          <a:p>
            <a:endParaRPr lang="en-US" smtClean="0">
              <a:latin typeface="Arial" charset="0"/>
            </a:endParaRPr>
          </a:p>
          <a:p>
            <a:r>
              <a:rPr lang="fr-CA" sz="2400" smtClean="0">
                <a:latin typeface="Arial" charset="0"/>
              </a:rPr>
              <a:t>Il s’agit d’organisations non étatiques, à but non lucratif et bénévoles créées par des individus dans la sphère sociale de la société civile.  Ces organisations ont une base communautaire, de quartier, professionnelle, sociale et autre.</a:t>
            </a:r>
          </a:p>
          <a:p>
            <a:endParaRPr lang="fr-CA" sz="2800" smtClean="0">
              <a:latin typeface="Arial" charset="0"/>
            </a:endParaRPr>
          </a:p>
          <a:p>
            <a:endParaRPr lang="fr-CA" sz="3500" smtClean="0">
              <a:latin typeface="Arial"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AutoShape 2"/>
          <p:cNvSpPr>
            <a:spLocks noGrp="1" noChangeArrowheads="1"/>
          </p:cNvSpPr>
          <p:nvPr>
            <p:ph type="title"/>
          </p:nvPr>
        </p:nvSpPr>
        <p:spPr/>
        <p:txBody>
          <a:bodyPr/>
          <a:lstStyle/>
          <a:p>
            <a:r>
              <a:rPr lang="fr-FR" sz="2800" smtClean="0">
                <a:latin typeface="Arial" charset="0"/>
                <a:cs typeface="Arial" charset="0"/>
              </a:rPr>
              <a:t>Les objectifs des organisations à but non lucratif</a:t>
            </a:r>
          </a:p>
        </p:txBody>
      </p:sp>
      <p:sp>
        <p:nvSpPr>
          <p:cNvPr id="7171" name="Rectangle 3"/>
          <p:cNvSpPr>
            <a:spLocks noGrp="1" noChangeArrowheads="1"/>
          </p:cNvSpPr>
          <p:nvPr>
            <p:ph type="body" idx="1"/>
          </p:nvPr>
        </p:nvSpPr>
        <p:spPr/>
        <p:txBody>
          <a:bodyPr/>
          <a:lstStyle/>
          <a:p>
            <a:endParaRPr lang="en-US" sz="2400" smtClean="0">
              <a:latin typeface="Arial" charset="0"/>
              <a:cs typeface="Arial" charset="0"/>
            </a:endParaRPr>
          </a:p>
          <a:p>
            <a:r>
              <a:rPr lang="en-US" sz="2400" smtClean="0">
                <a:latin typeface="Arial" charset="0"/>
                <a:cs typeface="Arial" charset="0"/>
              </a:rPr>
              <a:t>…</a:t>
            </a:r>
            <a:r>
              <a:rPr lang="fr-FR" sz="2400" smtClean="0">
                <a:latin typeface="Arial" charset="0"/>
                <a:cs typeface="Arial" charset="0"/>
              </a:rPr>
              <a:t>se consacrer qu’à la réalisation d’une œuvre d’intérêt général et à but non lucratif.</a:t>
            </a:r>
          </a:p>
          <a:p>
            <a:endParaRPr lang="en-US" sz="2400" smtClean="0">
              <a:latin typeface="Arial" charset="0"/>
              <a:cs typeface="Arial" charset="0"/>
            </a:endParaRPr>
          </a:p>
          <a:p>
            <a:r>
              <a:rPr lang="en-US" sz="2400" smtClean="0">
                <a:latin typeface="Arial" charset="0"/>
                <a:cs typeface="Arial" charset="0"/>
              </a:rPr>
              <a:t>…</a:t>
            </a:r>
            <a:r>
              <a:rPr lang="fr-FR" sz="2400" smtClean="0">
                <a:latin typeface="Arial" charset="0"/>
                <a:cs typeface="Arial" charset="0"/>
              </a:rPr>
              <a:t>rendre des services directs à leurs adhérents, soit intervenir sur l’organisation ou le fonctionnement de la société</a:t>
            </a:r>
            <a:r>
              <a:rPr lang="fr-FR" smtClean="0"/>
              <a:t>. </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5"/>
          <p:cNvSpPr>
            <a:spLocks noGrp="1"/>
          </p:cNvSpPr>
          <p:nvPr>
            <p:ph type="sldNum" sz="quarter" idx="12"/>
          </p:nvPr>
        </p:nvSpPr>
        <p:spPr>
          <a:noFill/>
        </p:spPr>
        <p:txBody>
          <a:bodyPr/>
          <a:lstStyle/>
          <a:p>
            <a:fld id="{C9507CBA-9588-46FA-BB7F-40FD33F5985C}" type="slidenum">
              <a:rPr lang="en-US"/>
              <a:pPr/>
              <a:t>7</a:t>
            </a:fld>
            <a:endParaRPr lang="en-US"/>
          </a:p>
        </p:txBody>
      </p:sp>
      <p:sp>
        <p:nvSpPr>
          <p:cNvPr id="8195" name="Rectangle 2"/>
          <p:cNvSpPr>
            <a:spLocks noGrp="1" noChangeArrowheads="1"/>
          </p:cNvSpPr>
          <p:nvPr>
            <p:ph type="title"/>
          </p:nvPr>
        </p:nvSpPr>
        <p:spPr>
          <a:xfrm>
            <a:off x="381000" y="990600"/>
            <a:ext cx="8229600" cy="1143000"/>
          </a:xfrm>
        </p:spPr>
        <p:txBody>
          <a:bodyPr/>
          <a:lstStyle/>
          <a:p>
            <a:pPr algn="l"/>
            <a:r>
              <a:rPr lang="fr-CA" sz="2800" smtClean="0">
                <a:latin typeface="Arial" charset="0"/>
              </a:rPr>
              <a:t>Les caractéristiques (1/2)</a:t>
            </a:r>
            <a:endParaRPr lang="fr-FR" sz="2800" smtClean="0">
              <a:latin typeface="Arial" charset="0"/>
            </a:endParaRPr>
          </a:p>
        </p:txBody>
      </p:sp>
      <p:sp>
        <p:nvSpPr>
          <p:cNvPr id="8196" name="Rectangle 3"/>
          <p:cNvSpPr>
            <a:spLocks noGrp="1" noChangeArrowheads="1"/>
          </p:cNvSpPr>
          <p:nvPr>
            <p:ph type="body" idx="1"/>
          </p:nvPr>
        </p:nvSpPr>
        <p:spPr>
          <a:xfrm>
            <a:off x="228600" y="1828800"/>
            <a:ext cx="8686800" cy="5029200"/>
          </a:xfrm>
        </p:spPr>
        <p:txBody>
          <a:bodyPr/>
          <a:lstStyle/>
          <a:p>
            <a:endParaRPr lang="en-US" sz="1600" smtClean="0">
              <a:latin typeface="Arial" charset="0"/>
            </a:endParaRPr>
          </a:p>
          <a:p>
            <a:r>
              <a:rPr lang="en-US" sz="1600" smtClean="0">
                <a:latin typeface="Arial" charset="0"/>
              </a:rPr>
              <a:t>Les organismes à but non lucratif sont « non gouvernementaux » en ce sens qu’ils sont </a:t>
            </a:r>
          </a:p>
          <a:p>
            <a:pPr>
              <a:buFontTx/>
              <a:buNone/>
            </a:pPr>
            <a:r>
              <a:rPr lang="en-US" sz="1600" smtClean="0">
                <a:latin typeface="Arial" charset="0"/>
              </a:rPr>
              <a:t>	« institutionnellement distincts » du gouvernement, même s’ils peuvent recevoir et  reçoivent dans les faits du financement gouvernemental.</a:t>
            </a:r>
          </a:p>
          <a:p>
            <a:pPr>
              <a:buFontTx/>
              <a:buNone/>
            </a:pPr>
            <a:endParaRPr lang="en-US" sz="1600" smtClean="0">
              <a:latin typeface="Arial" charset="0"/>
            </a:endParaRPr>
          </a:p>
          <a:p>
            <a:r>
              <a:rPr lang="en-US" sz="1600" smtClean="0">
                <a:latin typeface="Arial" charset="0"/>
              </a:rPr>
              <a:t>Ils sont autonomes et autogérés, et ils contrôlent leurs propres activités.  </a:t>
            </a:r>
          </a:p>
          <a:p>
            <a:endParaRPr lang="en-US" sz="1600" smtClean="0">
              <a:latin typeface="Arial" charset="0"/>
            </a:endParaRPr>
          </a:p>
          <a:p>
            <a:r>
              <a:rPr lang="en-US" sz="1600" smtClean="0">
                <a:latin typeface="Arial" charset="0"/>
              </a:rPr>
              <a:t>Ils possèdent un certain niveau d’organisation formelle, de structure interne et de </a:t>
            </a:r>
          </a:p>
          <a:p>
            <a:r>
              <a:rPr lang="en-US" sz="1600" smtClean="0">
                <a:latin typeface="Arial" charset="0"/>
              </a:rPr>
              <a:t>gouvernance. </a:t>
            </a:r>
          </a:p>
          <a:p>
            <a:endParaRPr lang="en-US" sz="1600" smtClean="0">
              <a:latin typeface="Arial" charset="0"/>
            </a:endParaRPr>
          </a:p>
          <a:p>
            <a:r>
              <a:rPr lang="en-US" sz="1600" smtClean="0">
                <a:latin typeface="Arial" charset="0"/>
              </a:rPr>
              <a:t>Ils peuvent accumuler un surplus pendant une année donnée, mais il s’agit d’organismes « sans but lucratif » en ce sens qu’ils ne distribuent généralement pas les profits réalisés à leurs propriétaires ou à leurs administrateurs; au lieu de cela, tout surplus réalisé est réinvesti dans la mission et les activités de base des organismes. </a:t>
            </a:r>
          </a:p>
          <a:p>
            <a:pPr>
              <a:buFontTx/>
              <a:buNone/>
            </a:pPr>
            <a:endParaRPr lang="fr-CA" sz="1600" smtClean="0">
              <a:latin typeface="Arial" charset="0"/>
            </a:endParaRPr>
          </a:p>
          <a:p>
            <a:endParaRPr lang="fr-CA" sz="3500" smtClean="0">
              <a:latin typeface="Arial"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5"/>
          <p:cNvSpPr>
            <a:spLocks noGrp="1"/>
          </p:cNvSpPr>
          <p:nvPr>
            <p:ph type="sldNum" sz="quarter" idx="12"/>
          </p:nvPr>
        </p:nvSpPr>
        <p:spPr>
          <a:noFill/>
        </p:spPr>
        <p:txBody>
          <a:bodyPr/>
          <a:lstStyle/>
          <a:p>
            <a:fld id="{E47A7BEB-E19D-44C6-B26A-10ADE7E3B6C3}" type="slidenum">
              <a:rPr lang="en-US"/>
              <a:pPr/>
              <a:t>8</a:t>
            </a:fld>
            <a:endParaRPr lang="en-US"/>
          </a:p>
        </p:txBody>
      </p:sp>
      <p:sp>
        <p:nvSpPr>
          <p:cNvPr id="9219" name="Rectangle 2"/>
          <p:cNvSpPr>
            <a:spLocks noGrp="1" noChangeArrowheads="1"/>
          </p:cNvSpPr>
          <p:nvPr>
            <p:ph type="title"/>
          </p:nvPr>
        </p:nvSpPr>
        <p:spPr>
          <a:xfrm>
            <a:off x="381000" y="990600"/>
            <a:ext cx="8229600" cy="1143000"/>
          </a:xfrm>
        </p:spPr>
        <p:txBody>
          <a:bodyPr/>
          <a:lstStyle/>
          <a:p>
            <a:pPr algn="l"/>
            <a:r>
              <a:rPr lang="fr-CA" sz="2800" smtClean="0">
                <a:latin typeface="Arial" charset="0"/>
              </a:rPr>
              <a:t>Les caractéristiques (2/2)</a:t>
            </a:r>
            <a:endParaRPr lang="fr-FR" sz="2800" smtClean="0">
              <a:latin typeface="Arial" charset="0"/>
            </a:endParaRPr>
          </a:p>
        </p:txBody>
      </p:sp>
      <p:sp>
        <p:nvSpPr>
          <p:cNvPr id="9220" name="Rectangle 3"/>
          <p:cNvSpPr>
            <a:spLocks noGrp="1" noChangeArrowheads="1"/>
          </p:cNvSpPr>
          <p:nvPr>
            <p:ph type="body" idx="1"/>
          </p:nvPr>
        </p:nvSpPr>
        <p:spPr>
          <a:xfrm>
            <a:off x="228600" y="1828800"/>
            <a:ext cx="8686800" cy="5029200"/>
          </a:xfrm>
        </p:spPr>
        <p:txBody>
          <a:bodyPr/>
          <a:lstStyle/>
          <a:p>
            <a:endParaRPr lang="en-US" sz="1600" smtClean="0">
              <a:latin typeface="Arial" charset="0"/>
            </a:endParaRPr>
          </a:p>
          <a:p>
            <a:r>
              <a:rPr lang="en-US" sz="1600" smtClean="0">
                <a:latin typeface="Arial" charset="0"/>
              </a:rPr>
              <a:t>Ils ont un caractère « bénévole », en ce sens qu’ils bénéficient d’une participation  significative de bénévoles à leurs activités et à leur gestion, sur leur conseil d’administration, et qu’ils peuvent compter sur des contributions et un personnel de bénévoles. </a:t>
            </a:r>
          </a:p>
          <a:p>
            <a:pPr>
              <a:buFontTx/>
              <a:buNone/>
            </a:pPr>
            <a:endParaRPr lang="en-US" sz="1600" smtClean="0">
              <a:latin typeface="Arial" charset="0"/>
            </a:endParaRPr>
          </a:p>
          <a:p>
            <a:r>
              <a:rPr lang="en-US" sz="1600" smtClean="0">
                <a:latin typeface="Arial" charset="0"/>
              </a:rPr>
              <a:t> Et, ce qui importe peut-être davantage, les organismes existent pour servir l’intérêt public et répondre aux besoins de la population. </a:t>
            </a:r>
          </a:p>
          <a:p>
            <a:pPr>
              <a:buFontTx/>
              <a:buNone/>
            </a:pPr>
            <a:endParaRPr lang="fr-CA" sz="1600" smtClean="0">
              <a:latin typeface="Arial" charset="0"/>
            </a:endParaRPr>
          </a:p>
          <a:p>
            <a:endParaRPr lang="fr-CA" sz="3500" smtClean="0">
              <a:latin typeface="Arial"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5"/>
          <p:cNvSpPr>
            <a:spLocks noGrp="1"/>
          </p:cNvSpPr>
          <p:nvPr>
            <p:ph type="sldNum" sz="quarter" idx="12"/>
          </p:nvPr>
        </p:nvSpPr>
        <p:spPr>
          <a:noFill/>
        </p:spPr>
        <p:txBody>
          <a:bodyPr/>
          <a:lstStyle/>
          <a:p>
            <a:fld id="{55C49AE9-F04A-42A8-ACA3-CDBA6F11A52E}" type="slidenum">
              <a:rPr lang="en-US"/>
              <a:pPr/>
              <a:t>9</a:t>
            </a:fld>
            <a:endParaRPr lang="en-US"/>
          </a:p>
        </p:txBody>
      </p:sp>
      <p:sp>
        <p:nvSpPr>
          <p:cNvPr id="10243" name="Rectangle 2"/>
          <p:cNvSpPr>
            <a:spLocks noGrp="1" noChangeArrowheads="1"/>
          </p:cNvSpPr>
          <p:nvPr>
            <p:ph type="title"/>
          </p:nvPr>
        </p:nvSpPr>
        <p:spPr>
          <a:xfrm>
            <a:off x="381000" y="838200"/>
            <a:ext cx="8229600" cy="1143000"/>
          </a:xfrm>
        </p:spPr>
        <p:txBody>
          <a:bodyPr/>
          <a:lstStyle/>
          <a:p>
            <a:pPr algn="l"/>
            <a:r>
              <a:rPr lang="en-US" sz="2800" smtClean="0">
                <a:latin typeface="Arial" charset="0"/>
              </a:rPr>
              <a:t> </a:t>
            </a:r>
            <a:br>
              <a:rPr lang="en-US" sz="2800" smtClean="0">
                <a:latin typeface="Arial" charset="0"/>
              </a:rPr>
            </a:br>
            <a:r>
              <a:rPr lang="en-US" sz="2600" smtClean="0">
                <a:latin typeface="Arial" charset="0"/>
              </a:rPr>
              <a:t>La taille et la « portée » du secteur à but non lucratif au Canada (Goldenberg, 2006) </a:t>
            </a:r>
            <a:endParaRPr lang="fr-FR" sz="2600" smtClean="0">
              <a:latin typeface="Arial" charset="0"/>
            </a:endParaRPr>
          </a:p>
        </p:txBody>
      </p:sp>
      <p:sp>
        <p:nvSpPr>
          <p:cNvPr id="10244" name="Rectangle 3"/>
          <p:cNvSpPr>
            <a:spLocks noGrp="1" noChangeArrowheads="1"/>
          </p:cNvSpPr>
          <p:nvPr>
            <p:ph type="body" idx="1"/>
          </p:nvPr>
        </p:nvSpPr>
        <p:spPr>
          <a:xfrm>
            <a:off x="0" y="1828800"/>
            <a:ext cx="8915400" cy="5029200"/>
          </a:xfrm>
        </p:spPr>
        <p:txBody>
          <a:bodyPr/>
          <a:lstStyle/>
          <a:p>
            <a:endParaRPr lang="en-US" sz="1600" smtClean="0">
              <a:latin typeface="Arial" charset="0"/>
            </a:endParaRPr>
          </a:p>
          <a:p>
            <a:endParaRPr lang="en-US" sz="1600" smtClean="0">
              <a:latin typeface="Arial" charset="0"/>
            </a:endParaRPr>
          </a:p>
          <a:p>
            <a:r>
              <a:rPr lang="en-US" sz="1600" smtClean="0">
                <a:latin typeface="Arial" charset="0"/>
              </a:rPr>
              <a:t>Près d’un Canadien sur trois (31,4 pour cent) âgé de plus de 15 ans – environ 6,5 millions de gens – fait du bénévolat chaque année pour un organisme de bienfaisance ou sans but  lucratif. Cet apport représente plus d’un milliard d’heures de bénévolat ou l’équivalent de plus d’un demi million (580 000) d’emplois à plein temps. </a:t>
            </a:r>
          </a:p>
          <a:p>
            <a:endParaRPr lang="en-US" sz="1600" smtClean="0">
              <a:latin typeface="Arial" charset="0"/>
            </a:endParaRPr>
          </a:p>
          <a:p>
            <a:r>
              <a:rPr lang="en-US" sz="1600" smtClean="0">
                <a:latin typeface="Arial" charset="0"/>
              </a:rPr>
              <a:t>Environ huit Canadiens sur 10 (78 pour cent) – près de 22 millions de personnes – font des dons financiers aux organismes de bienfaisance, ce qui équivaut à un total de près de 4,5 milliards de dollars chaque année. </a:t>
            </a:r>
          </a:p>
          <a:p>
            <a:endParaRPr lang="en-US" sz="1600" smtClean="0">
              <a:latin typeface="Arial" charset="0"/>
            </a:endParaRPr>
          </a:p>
          <a:p>
            <a:r>
              <a:rPr lang="en-US" sz="1600" smtClean="0">
                <a:latin typeface="Arial" charset="0"/>
              </a:rPr>
              <a:t>Près d’un million de Canadiens (plus de 900 000) sont à l’emploi d’organismes à but non  lucratif. Ce total représente environ 8 pour cent de tous les employés rémunérés au  Canada.  La masse salariale totale des organismes à but non lucratif dépasse les 22 milliards de dollars chaque année, ce qui représente un apport très significatif à notre économie. </a:t>
            </a:r>
          </a:p>
          <a:p>
            <a:r>
              <a:rPr lang="en-US" sz="1600" smtClean="0">
                <a:latin typeface="Arial" charset="0"/>
              </a:rPr>
              <a:t>Il y a un total estimatif de 180 000 organismes à but non lucratif au Canada, y compris 80 000 organismes de bienfaisance et des centaines de milliers d’autres groupes communautaires et bénévoles, qui ne sont pas constitués en société.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5"/>
          <p:cNvSpPr>
            <a:spLocks noGrp="1"/>
          </p:cNvSpPr>
          <p:nvPr>
            <p:ph type="sldNum" sz="quarter" idx="12"/>
          </p:nvPr>
        </p:nvSpPr>
        <p:spPr>
          <a:noFill/>
        </p:spPr>
        <p:txBody>
          <a:bodyPr/>
          <a:lstStyle/>
          <a:p>
            <a:fld id="{8E7D9A05-803F-4659-BBB6-E820055DE2F5}" type="slidenum">
              <a:rPr lang="en-US"/>
              <a:pPr/>
              <a:t>10</a:t>
            </a:fld>
            <a:endParaRPr lang="en-US"/>
          </a:p>
        </p:txBody>
      </p:sp>
      <p:sp>
        <p:nvSpPr>
          <p:cNvPr id="11267" name="Rectangle 2"/>
          <p:cNvSpPr>
            <a:spLocks noGrp="1" noChangeArrowheads="1"/>
          </p:cNvSpPr>
          <p:nvPr>
            <p:ph type="title"/>
          </p:nvPr>
        </p:nvSpPr>
        <p:spPr>
          <a:xfrm>
            <a:off x="381000" y="990600"/>
            <a:ext cx="8229600" cy="1143000"/>
          </a:xfrm>
        </p:spPr>
        <p:txBody>
          <a:bodyPr/>
          <a:lstStyle/>
          <a:p>
            <a:pPr algn="l"/>
            <a:r>
              <a:rPr lang="fr-CA" sz="2400" smtClean="0">
                <a:latin typeface="Arial" charset="0"/>
              </a:rPr>
              <a:t>Grandes catégories des organismes à but non lucratif</a:t>
            </a:r>
            <a:endParaRPr lang="fr-FR" sz="2400" smtClean="0">
              <a:latin typeface="Arial" charset="0"/>
            </a:endParaRPr>
          </a:p>
        </p:txBody>
      </p:sp>
      <p:sp>
        <p:nvSpPr>
          <p:cNvPr id="11268" name="Rectangle 3"/>
          <p:cNvSpPr>
            <a:spLocks noGrp="1" noChangeArrowheads="1"/>
          </p:cNvSpPr>
          <p:nvPr>
            <p:ph type="body" idx="1"/>
          </p:nvPr>
        </p:nvSpPr>
        <p:spPr>
          <a:xfrm>
            <a:off x="228600" y="1828800"/>
            <a:ext cx="8686800" cy="5029200"/>
          </a:xfrm>
        </p:spPr>
        <p:txBody>
          <a:bodyPr/>
          <a:lstStyle/>
          <a:p>
            <a:endParaRPr lang="en-US" sz="1600" smtClean="0">
              <a:latin typeface="Arial" charset="0"/>
            </a:endParaRPr>
          </a:p>
          <a:p>
            <a:pPr>
              <a:buFontTx/>
              <a:buNone/>
            </a:pPr>
            <a:endParaRPr lang="fr-CA" sz="2200" smtClean="0">
              <a:latin typeface="Arial" charset="0"/>
            </a:endParaRPr>
          </a:p>
          <a:p>
            <a:pPr>
              <a:buFont typeface="Courier New" pitchFamily="-109" charset="0"/>
              <a:buAutoNum type="arabicPeriod"/>
            </a:pPr>
            <a:r>
              <a:rPr lang="fr-CA" sz="2200" smtClean="0">
                <a:latin typeface="Arial" charset="0"/>
              </a:rPr>
              <a:t>Le secteur bénévole</a:t>
            </a:r>
          </a:p>
          <a:p>
            <a:pPr>
              <a:buFont typeface="Courier New" pitchFamily="-109" charset="0"/>
              <a:buAutoNum type="arabicPeriod"/>
            </a:pPr>
            <a:endParaRPr lang="fr-CA" sz="2200" smtClean="0">
              <a:latin typeface="Arial" charset="0"/>
            </a:endParaRPr>
          </a:p>
          <a:p>
            <a:pPr>
              <a:buFont typeface="Courier New" pitchFamily="-109" charset="0"/>
              <a:buAutoNum type="arabicPeriod"/>
            </a:pPr>
            <a:r>
              <a:rPr lang="fr-CA" sz="2200" smtClean="0">
                <a:latin typeface="Arial" charset="0"/>
              </a:rPr>
              <a:t>Le développement économique communautaire</a:t>
            </a:r>
          </a:p>
          <a:p>
            <a:pPr>
              <a:buFont typeface="Courier New" pitchFamily="-109" charset="0"/>
              <a:buAutoNum type="arabicPeriod"/>
            </a:pPr>
            <a:endParaRPr lang="fr-CA" sz="2200" smtClean="0">
              <a:latin typeface="Arial" charset="0"/>
            </a:endParaRPr>
          </a:p>
          <a:p>
            <a:pPr>
              <a:buFont typeface="Courier New" pitchFamily="-109" charset="0"/>
              <a:buAutoNum type="arabicPeriod"/>
            </a:pPr>
            <a:r>
              <a:rPr lang="fr-CA" sz="2200" smtClean="0">
                <a:latin typeface="Arial" charset="0"/>
              </a:rPr>
              <a:t>L’économie sociale</a:t>
            </a:r>
          </a:p>
          <a:p>
            <a:pPr>
              <a:buFont typeface="Courier New" pitchFamily="-109" charset="0"/>
              <a:buAutoNum type="arabicPeriod"/>
            </a:pPr>
            <a:endParaRPr lang="fr-CA" sz="2200" smtClean="0">
              <a:latin typeface="Arial" charset="0"/>
            </a:endParaRPr>
          </a:p>
          <a:p>
            <a:pPr>
              <a:buFont typeface="Courier New" pitchFamily="-109" charset="0"/>
              <a:buAutoNum type="arabicPeriod"/>
            </a:pPr>
            <a:r>
              <a:rPr lang="fr-CA" sz="2200" smtClean="0">
                <a:latin typeface="Arial" charset="0"/>
              </a:rPr>
              <a:t>Les coopératives</a:t>
            </a:r>
          </a:p>
          <a:p>
            <a:pPr>
              <a:buFont typeface="Courier New" pitchFamily="-109" charset="0"/>
              <a:buAutoNum type="arabicPeriod"/>
            </a:pPr>
            <a:endParaRPr lang="fr-CA" sz="2200" smtClean="0">
              <a:latin typeface="Arial" charset="0"/>
            </a:endParaRPr>
          </a:p>
          <a:p>
            <a:pPr>
              <a:buFont typeface="Courier New" pitchFamily="-109" charset="0"/>
              <a:buAutoNum type="arabicPeriod"/>
            </a:pPr>
            <a:r>
              <a:rPr lang="fr-CA" sz="2200" smtClean="0">
                <a:latin typeface="Arial" charset="0"/>
              </a:rPr>
              <a:t>L’entrepreneurship social</a:t>
            </a:r>
          </a:p>
          <a:p>
            <a:endParaRPr lang="fr-CA" sz="3500" smtClean="0">
              <a:latin typeface="Arial"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5"/>
          <p:cNvSpPr>
            <a:spLocks noGrp="1"/>
          </p:cNvSpPr>
          <p:nvPr>
            <p:ph type="sldNum" sz="quarter" idx="12"/>
          </p:nvPr>
        </p:nvSpPr>
        <p:spPr>
          <a:noFill/>
        </p:spPr>
        <p:txBody>
          <a:bodyPr/>
          <a:lstStyle/>
          <a:p>
            <a:fld id="{A25A4552-F276-4969-B3FD-EFCCFF1BDB6C}" type="slidenum">
              <a:rPr lang="en-US"/>
              <a:pPr/>
              <a:t>11</a:t>
            </a:fld>
            <a:endParaRPr lang="en-US"/>
          </a:p>
        </p:txBody>
      </p:sp>
      <p:sp>
        <p:nvSpPr>
          <p:cNvPr id="12291" name="Rectangle 2"/>
          <p:cNvSpPr>
            <a:spLocks noGrp="1" noChangeArrowheads="1"/>
          </p:cNvSpPr>
          <p:nvPr>
            <p:ph type="title"/>
          </p:nvPr>
        </p:nvSpPr>
        <p:spPr>
          <a:xfrm>
            <a:off x="0" y="990600"/>
            <a:ext cx="8229600" cy="1143000"/>
          </a:xfrm>
        </p:spPr>
        <p:txBody>
          <a:bodyPr/>
          <a:lstStyle/>
          <a:p>
            <a:pPr algn="l"/>
            <a:r>
              <a:rPr lang="fr-CA" sz="2400" smtClean="0">
                <a:latin typeface="Arial" charset="0"/>
              </a:rPr>
              <a:t/>
            </a:r>
            <a:br>
              <a:rPr lang="fr-CA" sz="2400" smtClean="0">
                <a:latin typeface="Arial" charset="0"/>
              </a:rPr>
            </a:br>
            <a:r>
              <a:rPr lang="fr-CA" sz="2400" smtClean="0">
                <a:latin typeface="Arial" charset="0"/>
              </a:rPr>
              <a:t>1. Le secteur bénévole</a:t>
            </a:r>
          </a:p>
        </p:txBody>
      </p:sp>
      <p:sp>
        <p:nvSpPr>
          <p:cNvPr id="12292" name="Rectangle 3"/>
          <p:cNvSpPr>
            <a:spLocks noGrp="1" noChangeArrowheads="1"/>
          </p:cNvSpPr>
          <p:nvPr>
            <p:ph type="body" idx="1"/>
          </p:nvPr>
        </p:nvSpPr>
        <p:spPr>
          <a:xfrm>
            <a:off x="228600" y="1828800"/>
            <a:ext cx="8686800" cy="5029200"/>
          </a:xfrm>
        </p:spPr>
        <p:txBody>
          <a:bodyPr/>
          <a:lstStyle/>
          <a:p>
            <a:endParaRPr lang="en-US" sz="1600" smtClean="0">
              <a:latin typeface="Arial" charset="0"/>
            </a:endParaRPr>
          </a:p>
          <a:p>
            <a:r>
              <a:rPr lang="en-US" sz="2200" smtClean="0">
                <a:latin typeface="Arial" charset="0"/>
              </a:rPr>
              <a:t>organismes civiques qui existent à la grandeur du pays à l’échelle locale, régionale, provinciale, territoriale et nationale, et qui représentent un large éventail d’intérêts au niveau des collectivités, des groupes d’intérêt et des milieux de l’orientation des politiques</a:t>
            </a:r>
          </a:p>
          <a:p>
            <a:endParaRPr lang="en-US" sz="2200" smtClean="0">
              <a:latin typeface="Arial" charset="0"/>
            </a:endParaRPr>
          </a:p>
          <a:p>
            <a:pPr lvl="1"/>
            <a:r>
              <a:rPr lang="en-US" sz="1800" smtClean="0">
                <a:latin typeface="Arial" charset="0"/>
              </a:rPr>
              <a:t>Santé, éducation et services sociaux</a:t>
            </a:r>
          </a:p>
          <a:p>
            <a:pPr lvl="1"/>
            <a:r>
              <a:rPr lang="en-US" sz="1800" smtClean="0">
                <a:latin typeface="Arial" charset="0"/>
              </a:rPr>
              <a:t>Culture et loisirs</a:t>
            </a:r>
          </a:p>
          <a:p>
            <a:pPr lvl="1"/>
            <a:r>
              <a:rPr lang="en-US" sz="1800" smtClean="0">
                <a:latin typeface="Arial" charset="0"/>
              </a:rPr>
              <a:t>Autres: communautaire, logement, mesures d’aires à l’emploi et à la formation, etc.</a:t>
            </a:r>
          </a:p>
          <a:p>
            <a:pPr lvl="1"/>
            <a:endParaRPr lang="en-US" sz="1800" smtClean="0">
              <a:latin typeface="Arial" charset="0"/>
            </a:endParaRPr>
          </a:p>
          <a:p>
            <a:pPr lvl="1"/>
            <a:endParaRPr lang="en-US" sz="1800" smtClean="0">
              <a:latin typeface="Arial" charset="0"/>
            </a:endParaRPr>
          </a:p>
          <a:p>
            <a:endParaRPr lang="en-US" sz="2200" smtClean="0">
              <a:latin typeface="Arial" charset="0"/>
            </a:endParaRPr>
          </a:p>
          <a:p>
            <a:pPr lvl="1"/>
            <a:endParaRPr lang="fr-CA" sz="1800" smtClean="0">
              <a:latin typeface="Arial" charset="0"/>
            </a:endParaRPr>
          </a:p>
          <a:p>
            <a:endParaRPr lang="fr-CA" sz="3500" smtClean="0">
              <a:latin typeface="Arial"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5"/>
          <p:cNvSpPr>
            <a:spLocks noGrp="1"/>
          </p:cNvSpPr>
          <p:nvPr>
            <p:ph type="sldNum" sz="quarter" idx="12"/>
          </p:nvPr>
        </p:nvSpPr>
        <p:spPr>
          <a:noFill/>
        </p:spPr>
        <p:txBody>
          <a:bodyPr/>
          <a:lstStyle/>
          <a:p>
            <a:fld id="{BEF88089-B4CE-4CE5-BE5F-0ACBD2AD4D63}" type="slidenum">
              <a:rPr lang="en-US"/>
              <a:pPr/>
              <a:t>12</a:t>
            </a:fld>
            <a:endParaRPr lang="en-US"/>
          </a:p>
        </p:txBody>
      </p:sp>
      <p:sp>
        <p:nvSpPr>
          <p:cNvPr id="13315" name="Rectangle 2"/>
          <p:cNvSpPr>
            <a:spLocks noGrp="1" noChangeArrowheads="1"/>
          </p:cNvSpPr>
          <p:nvPr>
            <p:ph type="title"/>
          </p:nvPr>
        </p:nvSpPr>
        <p:spPr>
          <a:xfrm>
            <a:off x="0" y="990600"/>
            <a:ext cx="8229600" cy="1143000"/>
          </a:xfrm>
        </p:spPr>
        <p:txBody>
          <a:bodyPr/>
          <a:lstStyle/>
          <a:p>
            <a:pPr algn="l"/>
            <a:r>
              <a:rPr lang="fr-CA" sz="2400" smtClean="0">
                <a:latin typeface="Arial" charset="0"/>
              </a:rPr>
              <a:t/>
            </a:r>
            <a:br>
              <a:rPr lang="fr-CA" sz="2400" smtClean="0">
                <a:latin typeface="Arial" charset="0"/>
              </a:rPr>
            </a:br>
            <a:r>
              <a:rPr lang="fr-CA" sz="2400" smtClean="0">
                <a:latin typeface="Arial" charset="0"/>
              </a:rPr>
              <a:t>2. </a:t>
            </a:r>
            <a:r>
              <a:rPr lang="en-US" sz="2400" smtClean="0">
                <a:latin typeface="Arial" charset="0"/>
              </a:rPr>
              <a:t>Le développement économique communautaire</a:t>
            </a:r>
            <a:br>
              <a:rPr lang="en-US" sz="2400" smtClean="0">
                <a:latin typeface="Arial" charset="0"/>
              </a:rPr>
            </a:br>
            <a:endParaRPr lang="fr-CA" sz="2400" smtClean="0">
              <a:latin typeface="Arial" charset="0"/>
            </a:endParaRPr>
          </a:p>
        </p:txBody>
      </p:sp>
      <p:sp>
        <p:nvSpPr>
          <p:cNvPr id="13316" name="Rectangle 3"/>
          <p:cNvSpPr>
            <a:spLocks noGrp="1" noChangeArrowheads="1"/>
          </p:cNvSpPr>
          <p:nvPr>
            <p:ph type="body" idx="1"/>
          </p:nvPr>
        </p:nvSpPr>
        <p:spPr>
          <a:xfrm>
            <a:off x="228600" y="1828800"/>
            <a:ext cx="8686800" cy="5029200"/>
          </a:xfrm>
        </p:spPr>
        <p:txBody>
          <a:bodyPr/>
          <a:lstStyle/>
          <a:p>
            <a:endParaRPr lang="en-US" sz="2000" i="1" smtClean="0">
              <a:latin typeface="Arial" charset="0"/>
            </a:endParaRPr>
          </a:p>
          <a:p>
            <a:pPr>
              <a:buFontTx/>
              <a:buNone/>
            </a:pPr>
            <a:r>
              <a:rPr lang="en-US" sz="1800" i="1" smtClean="0">
                <a:latin typeface="Arial" charset="0"/>
              </a:rPr>
              <a:t>Le développement économique communautaire est une intervention</a:t>
            </a:r>
          </a:p>
          <a:p>
            <a:pPr>
              <a:buFontTx/>
              <a:buNone/>
            </a:pPr>
            <a:r>
              <a:rPr lang="en-US" sz="1800" i="1" smtClean="0">
                <a:latin typeface="Arial" charset="0"/>
              </a:rPr>
              <a:t>à l’échelle locale en vue de créer des avenues de développement économique et de renforcer les conditions sociales et environnementales des collectivités (Klein et al., 2010)</a:t>
            </a:r>
            <a:endParaRPr lang="fr-CA" sz="1800" i="1" smtClean="0">
              <a:latin typeface="Arial" charset="0"/>
            </a:endParaRPr>
          </a:p>
          <a:p>
            <a:endParaRPr lang="fr-CA" sz="3500" smtClean="0">
              <a:latin typeface="Arial" charset="0"/>
            </a:endParaRPr>
          </a:p>
          <a:p>
            <a:r>
              <a:rPr lang="en-US" sz="1800" smtClean="0">
                <a:latin typeface="Arial" charset="0"/>
              </a:rPr>
              <a:t>stratégie en vertu de laquelle les gens s’organisent entre eux pour prendre des mesures dans la collectivité où ils vivent afin de créer des possibilités économiques et d’améliorer les conditions sociales d’une façon durable.  </a:t>
            </a:r>
          </a:p>
          <a:p>
            <a:endParaRPr lang="en-US" sz="1800" smtClean="0">
              <a:latin typeface="Arial" charset="0"/>
            </a:endParaRPr>
          </a:p>
          <a:p>
            <a:r>
              <a:rPr lang="en-US" sz="1800" smtClean="0">
                <a:latin typeface="Arial" charset="0"/>
              </a:rPr>
              <a:t>Selon son principe fondamental, il faut s’attaquer aux problèmes auxquels les collectivités font face – chômage, pauvreté, perte d’emplois, qualité de l’environnement – d’une façon holistique qui fait en sorte que les citoyens eux-mêmes se mettent à la recherche de solutions. </a:t>
            </a:r>
            <a:endParaRPr lang="fr-CA" sz="1800" smtClean="0">
              <a:latin typeface="Arial"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5"/>
          <p:cNvSpPr>
            <a:spLocks noGrp="1"/>
          </p:cNvSpPr>
          <p:nvPr>
            <p:ph type="sldNum" sz="quarter" idx="12"/>
          </p:nvPr>
        </p:nvSpPr>
        <p:spPr>
          <a:noFill/>
        </p:spPr>
        <p:txBody>
          <a:bodyPr/>
          <a:lstStyle/>
          <a:p>
            <a:fld id="{CDCAD32D-3CC1-4448-B3B2-BAD3EC95FC52}" type="slidenum">
              <a:rPr lang="en-US"/>
              <a:pPr/>
              <a:t>13</a:t>
            </a:fld>
            <a:endParaRPr lang="en-US"/>
          </a:p>
        </p:txBody>
      </p:sp>
      <p:sp>
        <p:nvSpPr>
          <p:cNvPr id="14339" name="Rectangle 2"/>
          <p:cNvSpPr>
            <a:spLocks noGrp="1" noChangeArrowheads="1"/>
          </p:cNvSpPr>
          <p:nvPr>
            <p:ph type="title"/>
          </p:nvPr>
        </p:nvSpPr>
        <p:spPr>
          <a:xfrm>
            <a:off x="0" y="990600"/>
            <a:ext cx="8229600" cy="1143000"/>
          </a:xfrm>
        </p:spPr>
        <p:txBody>
          <a:bodyPr/>
          <a:lstStyle/>
          <a:p>
            <a:pPr algn="l"/>
            <a:r>
              <a:rPr lang="fr-CA" sz="2400" smtClean="0">
                <a:latin typeface="Arial" charset="0"/>
              </a:rPr>
              <a:t/>
            </a:r>
            <a:br>
              <a:rPr lang="fr-CA" sz="2400" smtClean="0">
                <a:latin typeface="Arial" charset="0"/>
              </a:rPr>
            </a:br>
            <a:r>
              <a:rPr lang="fr-CA" sz="2400" smtClean="0">
                <a:latin typeface="Arial" charset="0"/>
              </a:rPr>
              <a:t>3. </a:t>
            </a:r>
            <a:r>
              <a:rPr lang="en-US" sz="2400" smtClean="0">
                <a:latin typeface="Arial" charset="0"/>
              </a:rPr>
              <a:t>L’économie sociale</a:t>
            </a:r>
            <a:endParaRPr lang="fr-CA" sz="2400" smtClean="0">
              <a:latin typeface="Arial" charset="0"/>
            </a:endParaRPr>
          </a:p>
        </p:txBody>
      </p:sp>
      <p:sp>
        <p:nvSpPr>
          <p:cNvPr id="14340" name="Rectangle 3"/>
          <p:cNvSpPr>
            <a:spLocks noGrp="1" noChangeArrowheads="1"/>
          </p:cNvSpPr>
          <p:nvPr>
            <p:ph type="body" idx="1"/>
          </p:nvPr>
        </p:nvSpPr>
        <p:spPr>
          <a:xfrm>
            <a:off x="228600" y="1828800"/>
            <a:ext cx="8686800" cy="5029200"/>
          </a:xfrm>
        </p:spPr>
        <p:txBody>
          <a:bodyPr/>
          <a:lstStyle/>
          <a:p>
            <a:endParaRPr lang="en-US" sz="2000" smtClean="0">
              <a:latin typeface="Arial" charset="0"/>
            </a:endParaRPr>
          </a:p>
          <a:p>
            <a:r>
              <a:rPr lang="en-US" sz="2000" smtClean="0">
                <a:latin typeface="Arial" charset="0"/>
              </a:rPr>
              <a:t>englober tous les organismes et entreprises qui sont présents sur le marché, qui produisent des biens et des services, et qui ont un objectif social. </a:t>
            </a:r>
          </a:p>
          <a:p>
            <a:endParaRPr lang="en-US" sz="2000" smtClean="0">
              <a:latin typeface="Arial" charset="0"/>
            </a:endParaRPr>
          </a:p>
          <a:p>
            <a:r>
              <a:rPr lang="en-US" sz="2000" smtClean="0">
                <a:latin typeface="Arial" charset="0"/>
              </a:rPr>
              <a:t>elle comprend les coopératives, les sociétés mutuelles et les fondations, et d’autres institutions qui sont fondées sur les valeurs des activités économiques axées sur des objectifs sociaux, le développement durable, l’égalité des chances, l’intégration des personnes défavorisées et la socité civile</a:t>
            </a:r>
          </a:p>
          <a:p>
            <a:endParaRPr lang="en-US" sz="2000" smtClean="0">
              <a:latin typeface="Arial" charset="0"/>
            </a:endParaRPr>
          </a:p>
          <a:p>
            <a:r>
              <a:rPr lang="en-US" sz="2000" smtClean="0">
                <a:latin typeface="Arial" charset="0"/>
              </a:rPr>
              <a:t>Les organismes de l’économie sociale sont actifs dans un large éventail de domaines, dont : les services de garderie, le logement social, les soins à domicile, les services à la jeunesse, le tourisme, la culture, l’environnement et la gestion des déchets. </a:t>
            </a:r>
          </a:p>
          <a:p>
            <a:endParaRPr lang="fr-CA" sz="3500" smtClean="0">
              <a:latin typeface="Arial"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5"/>
          <p:cNvSpPr>
            <a:spLocks noGrp="1"/>
          </p:cNvSpPr>
          <p:nvPr>
            <p:ph type="sldNum" sz="quarter" idx="12"/>
          </p:nvPr>
        </p:nvSpPr>
        <p:spPr>
          <a:noFill/>
        </p:spPr>
        <p:txBody>
          <a:bodyPr/>
          <a:lstStyle/>
          <a:p>
            <a:fld id="{50A7FEE7-13FB-4996-BF5D-025AC2EBE414}" type="slidenum">
              <a:rPr lang="en-US"/>
              <a:pPr/>
              <a:t>14</a:t>
            </a:fld>
            <a:endParaRPr lang="en-US"/>
          </a:p>
        </p:txBody>
      </p:sp>
      <p:sp>
        <p:nvSpPr>
          <p:cNvPr id="15363" name="Rectangle 2"/>
          <p:cNvSpPr>
            <a:spLocks noGrp="1" noChangeArrowheads="1"/>
          </p:cNvSpPr>
          <p:nvPr>
            <p:ph type="title"/>
          </p:nvPr>
        </p:nvSpPr>
        <p:spPr>
          <a:xfrm>
            <a:off x="0" y="990600"/>
            <a:ext cx="8229600" cy="1143000"/>
          </a:xfrm>
        </p:spPr>
        <p:txBody>
          <a:bodyPr/>
          <a:lstStyle/>
          <a:p>
            <a:pPr algn="l"/>
            <a:r>
              <a:rPr lang="fr-CA" sz="2400" smtClean="0">
                <a:latin typeface="Arial" charset="0"/>
              </a:rPr>
              <a:t/>
            </a:r>
            <a:br>
              <a:rPr lang="fr-CA" sz="2400" smtClean="0">
                <a:latin typeface="Arial" charset="0"/>
              </a:rPr>
            </a:br>
            <a:r>
              <a:rPr lang="fr-CA" sz="2400" smtClean="0">
                <a:latin typeface="Arial" charset="0"/>
              </a:rPr>
              <a:t>4. </a:t>
            </a:r>
            <a:r>
              <a:rPr lang="en-US" sz="2400" smtClean="0">
                <a:latin typeface="Arial" charset="0"/>
              </a:rPr>
              <a:t>Les coopératives</a:t>
            </a:r>
            <a:endParaRPr lang="fr-CA" sz="2400" smtClean="0">
              <a:latin typeface="Arial" charset="0"/>
            </a:endParaRPr>
          </a:p>
        </p:txBody>
      </p:sp>
      <p:sp>
        <p:nvSpPr>
          <p:cNvPr id="15364" name="Rectangle 3"/>
          <p:cNvSpPr>
            <a:spLocks noGrp="1" noChangeArrowheads="1"/>
          </p:cNvSpPr>
          <p:nvPr>
            <p:ph type="body" idx="1"/>
          </p:nvPr>
        </p:nvSpPr>
        <p:spPr>
          <a:xfrm>
            <a:off x="228600" y="1828800"/>
            <a:ext cx="8686800" cy="5029200"/>
          </a:xfrm>
        </p:spPr>
        <p:txBody>
          <a:bodyPr/>
          <a:lstStyle/>
          <a:p>
            <a:endParaRPr lang="en-US" sz="1600" smtClean="0">
              <a:latin typeface="Arial" charset="0"/>
            </a:endParaRPr>
          </a:p>
          <a:p>
            <a:r>
              <a:rPr lang="en-US" sz="1800" smtClean="0">
                <a:latin typeface="Arial" charset="0"/>
              </a:rPr>
              <a:t>Sont des organisations qui sont possédées et contrôlées par leurs membres, qui </a:t>
            </a:r>
          </a:p>
          <a:p>
            <a:pPr>
              <a:buFontTx/>
              <a:buNone/>
            </a:pPr>
            <a:r>
              <a:rPr lang="en-US" sz="1800" smtClean="0">
                <a:latin typeface="Arial" charset="0"/>
              </a:rPr>
              <a:t>utilisent leurs services.</a:t>
            </a:r>
          </a:p>
          <a:p>
            <a:endParaRPr lang="en-US" sz="1800" smtClean="0">
              <a:latin typeface="Arial" charset="0"/>
            </a:endParaRPr>
          </a:p>
          <a:p>
            <a:r>
              <a:rPr lang="en-US" sz="1800" smtClean="0">
                <a:latin typeface="Arial" charset="0"/>
              </a:rPr>
              <a:t>Les coopératives fonctionnent sur le marché, mais elles accordent priorité </a:t>
            </a:r>
          </a:p>
          <a:p>
            <a:pPr>
              <a:buFontTx/>
              <a:buNone/>
            </a:pPr>
            <a:r>
              <a:rPr lang="en-US" sz="1800" smtClean="0">
                <a:latin typeface="Arial" charset="0"/>
              </a:rPr>
              <a:t>dans leurs activités aux besoins de leurs membres et à la qualité de vie de la collectivité.</a:t>
            </a:r>
          </a:p>
          <a:p>
            <a:endParaRPr lang="en-US" sz="1800" smtClean="0">
              <a:latin typeface="Arial" charset="0"/>
            </a:endParaRPr>
          </a:p>
          <a:p>
            <a:r>
              <a:rPr lang="en-US" sz="1800" smtClean="0">
                <a:latin typeface="Arial" charset="0"/>
              </a:rPr>
              <a:t>Elles poursuivent une finalité économique et sociale et elles distribuent les profits excédentaires. </a:t>
            </a:r>
          </a:p>
          <a:p>
            <a:endParaRPr lang="en-US" sz="1800" smtClean="0">
              <a:latin typeface="Arial" charset="0"/>
            </a:endParaRPr>
          </a:p>
          <a:p>
            <a:r>
              <a:rPr lang="en-US" sz="1800" smtClean="0">
                <a:latin typeface="Arial" charset="0"/>
              </a:rPr>
              <a:t>Elles participent à la production de biens ou de services dans tous les secteurs de l’économie, y compris les soins de santé, le logement, l’épicerie, le commerce de détail, les services financiers et l’assurance. </a:t>
            </a:r>
            <a:endParaRPr lang="fr-CA" sz="3500" smtClean="0">
              <a:latin typeface="Arial"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5"/>
          <p:cNvSpPr>
            <a:spLocks noGrp="1"/>
          </p:cNvSpPr>
          <p:nvPr>
            <p:ph type="sldNum" sz="quarter" idx="12"/>
          </p:nvPr>
        </p:nvSpPr>
        <p:spPr>
          <a:noFill/>
        </p:spPr>
        <p:txBody>
          <a:bodyPr/>
          <a:lstStyle/>
          <a:p>
            <a:fld id="{1C20F68F-F347-4660-92E0-170AFC23C675}" type="slidenum">
              <a:rPr lang="en-US"/>
              <a:pPr/>
              <a:t>15</a:t>
            </a:fld>
            <a:endParaRPr lang="en-US"/>
          </a:p>
        </p:txBody>
      </p:sp>
      <p:sp>
        <p:nvSpPr>
          <p:cNvPr id="16387" name="Rectangle 2"/>
          <p:cNvSpPr>
            <a:spLocks noGrp="1" noChangeArrowheads="1"/>
          </p:cNvSpPr>
          <p:nvPr>
            <p:ph type="title"/>
          </p:nvPr>
        </p:nvSpPr>
        <p:spPr>
          <a:xfrm>
            <a:off x="0" y="990600"/>
            <a:ext cx="8229600" cy="1143000"/>
          </a:xfrm>
        </p:spPr>
        <p:txBody>
          <a:bodyPr/>
          <a:lstStyle/>
          <a:p>
            <a:pPr algn="l"/>
            <a:r>
              <a:rPr lang="fr-CA" sz="2400" smtClean="0">
                <a:latin typeface="Arial" charset="0"/>
              </a:rPr>
              <a:t/>
            </a:r>
            <a:br>
              <a:rPr lang="fr-CA" sz="2400" smtClean="0">
                <a:latin typeface="Arial" charset="0"/>
              </a:rPr>
            </a:br>
            <a:r>
              <a:rPr lang="fr-CA" sz="2400" smtClean="0">
                <a:latin typeface="Arial" charset="0"/>
              </a:rPr>
              <a:t>5.  </a:t>
            </a:r>
            <a:r>
              <a:rPr lang="en-US" sz="2400" smtClean="0">
                <a:latin typeface="Arial" charset="0"/>
              </a:rPr>
              <a:t>L’entrepreneurship social</a:t>
            </a:r>
            <a:br>
              <a:rPr lang="en-US" sz="2400" smtClean="0">
                <a:latin typeface="Arial" charset="0"/>
              </a:rPr>
            </a:br>
            <a:endParaRPr lang="fr-CA" sz="2400" smtClean="0">
              <a:latin typeface="Arial" charset="0"/>
            </a:endParaRPr>
          </a:p>
        </p:txBody>
      </p:sp>
      <p:sp>
        <p:nvSpPr>
          <p:cNvPr id="16388" name="Rectangle 3"/>
          <p:cNvSpPr>
            <a:spLocks noGrp="1" noChangeArrowheads="1"/>
          </p:cNvSpPr>
          <p:nvPr>
            <p:ph type="body" idx="1"/>
          </p:nvPr>
        </p:nvSpPr>
        <p:spPr>
          <a:xfrm>
            <a:off x="228600" y="1828800"/>
            <a:ext cx="8686800" cy="5029200"/>
          </a:xfrm>
        </p:spPr>
        <p:txBody>
          <a:bodyPr/>
          <a:lstStyle/>
          <a:p>
            <a:endParaRPr lang="en-US" sz="1600" smtClean="0">
              <a:latin typeface="Arial" charset="0"/>
            </a:endParaRPr>
          </a:p>
          <a:p>
            <a:r>
              <a:rPr lang="en-US" sz="2000" smtClean="0">
                <a:latin typeface="Arial" charset="0"/>
              </a:rPr>
              <a:t>Entités ou des personnes qui appliquent des compétences et des techniques d’affaires et de gestion à la poursuite d’un objectif social</a:t>
            </a:r>
          </a:p>
          <a:p>
            <a:endParaRPr lang="en-US" sz="2000" smtClean="0">
              <a:latin typeface="Arial" charset="0"/>
            </a:endParaRPr>
          </a:p>
          <a:p>
            <a:r>
              <a:rPr lang="en-US" sz="2000" smtClean="0">
                <a:latin typeface="Arial" charset="0"/>
              </a:rPr>
              <a:t>revêt plusieurs formes, mais il comprend des organismes à but non lucratif qui utilisent le marché dans le but de générer des revenus pour des activités axées sur la mission de l’organisme ou pour offrir des avantages sociaux sous la forme de résultats comme des emplois</a:t>
            </a:r>
            <a:endParaRPr lang="fr-CA" sz="2000" smtClean="0">
              <a:latin typeface="Arial"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5"/>
          <p:cNvSpPr>
            <a:spLocks noGrp="1"/>
          </p:cNvSpPr>
          <p:nvPr>
            <p:ph type="sldNum" sz="quarter" idx="12"/>
          </p:nvPr>
        </p:nvSpPr>
        <p:spPr>
          <a:noFill/>
        </p:spPr>
        <p:txBody>
          <a:bodyPr/>
          <a:lstStyle/>
          <a:p>
            <a:fld id="{098D7B24-D790-4DF2-8E61-367A4D90EEB6}" type="slidenum">
              <a:rPr lang="en-US"/>
              <a:pPr/>
              <a:t>16</a:t>
            </a:fld>
            <a:endParaRPr lang="en-US"/>
          </a:p>
        </p:txBody>
      </p:sp>
      <p:sp>
        <p:nvSpPr>
          <p:cNvPr id="17411" name="Rectangle 2"/>
          <p:cNvSpPr>
            <a:spLocks noGrp="1" noChangeArrowheads="1"/>
          </p:cNvSpPr>
          <p:nvPr>
            <p:ph type="title"/>
          </p:nvPr>
        </p:nvSpPr>
        <p:spPr>
          <a:xfrm>
            <a:off x="0" y="609600"/>
            <a:ext cx="9144000" cy="1143000"/>
          </a:xfrm>
        </p:spPr>
        <p:txBody>
          <a:bodyPr/>
          <a:lstStyle/>
          <a:p>
            <a:pPr algn="l"/>
            <a:r>
              <a:rPr lang="fr-CA" sz="2800" smtClean="0">
                <a:latin typeface="Arial" charset="0"/>
              </a:rPr>
              <a:t/>
            </a:r>
            <a:br>
              <a:rPr lang="fr-CA" sz="2800" smtClean="0">
                <a:latin typeface="Arial" charset="0"/>
              </a:rPr>
            </a:br>
            <a:r>
              <a:rPr lang="fr-CA" sz="2800" smtClean="0">
                <a:latin typeface="Arial" charset="0"/>
              </a:rPr>
              <a:t/>
            </a:r>
            <a:br>
              <a:rPr lang="fr-CA" sz="2800" smtClean="0">
                <a:latin typeface="Arial" charset="0"/>
              </a:rPr>
            </a:br>
            <a:r>
              <a:rPr lang="fr-CA" sz="2800" smtClean="0">
                <a:latin typeface="Arial" charset="0"/>
              </a:rPr>
              <a:t/>
            </a:r>
            <a:br>
              <a:rPr lang="fr-CA" sz="2800" smtClean="0">
                <a:latin typeface="Arial" charset="0"/>
              </a:rPr>
            </a:br>
            <a:r>
              <a:rPr lang="fr-CA" sz="2800" smtClean="0">
                <a:latin typeface="Arial" charset="0"/>
              </a:rPr>
              <a:t>Frontières imprécises en l’État et le SBNL </a:t>
            </a:r>
            <a:br>
              <a:rPr lang="fr-CA" sz="2800" smtClean="0">
                <a:latin typeface="Arial" charset="0"/>
              </a:rPr>
            </a:br>
            <a:r>
              <a:rPr lang="fr-CA" sz="2800" smtClean="0">
                <a:latin typeface="Arial" charset="0"/>
              </a:rPr>
              <a:t>	</a:t>
            </a:r>
            <a:endParaRPr lang="fr-FR" sz="2800" smtClean="0">
              <a:latin typeface="Arial" charset="0"/>
            </a:endParaRPr>
          </a:p>
        </p:txBody>
      </p:sp>
      <p:sp>
        <p:nvSpPr>
          <p:cNvPr id="17412" name="Rectangle 3"/>
          <p:cNvSpPr>
            <a:spLocks noGrp="1" noChangeArrowheads="1"/>
          </p:cNvSpPr>
          <p:nvPr>
            <p:ph type="body" idx="1"/>
          </p:nvPr>
        </p:nvSpPr>
        <p:spPr>
          <a:xfrm>
            <a:off x="152400" y="1905000"/>
            <a:ext cx="8305800" cy="4403725"/>
          </a:xfrm>
        </p:spPr>
        <p:txBody>
          <a:bodyPr/>
          <a:lstStyle/>
          <a:p>
            <a:pPr>
              <a:lnSpc>
                <a:spcPct val="90000"/>
              </a:lnSpc>
            </a:pPr>
            <a:r>
              <a:rPr lang="fr-CA" sz="2400" smtClean="0">
                <a:latin typeface="Arial" charset="0"/>
              </a:rPr>
              <a:t>En théorie, il est possible de faire une séparation stricte en l’État et les acteurs non étatiques</a:t>
            </a:r>
          </a:p>
          <a:p>
            <a:pPr lvl="1">
              <a:lnSpc>
                <a:spcPct val="90000"/>
              </a:lnSpc>
            </a:pPr>
            <a:r>
              <a:rPr lang="fr-CA" sz="2400" smtClean="0">
                <a:latin typeface="Arial" charset="0"/>
              </a:rPr>
              <a:t>Le marché désigne le secteur privé</a:t>
            </a:r>
          </a:p>
          <a:p>
            <a:pPr lvl="1">
              <a:lnSpc>
                <a:spcPct val="90000"/>
              </a:lnSpc>
            </a:pPr>
            <a:r>
              <a:rPr lang="fr-CA" sz="2400" smtClean="0">
                <a:latin typeface="Arial" charset="0"/>
              </a:rPr>
              <a:t>Les acteurs de la Société Civile agissent à but non lucratif</a:t>
            </a:r>
          </a:p>
          <a:p>
            <a:pPr lvl="1">
              <a:lnSpc>
                <a:spcPct val="90000"/>
              </a:lnSpc>
            </a:pPr>
            <a:endParaRPr lang="fr-CA" sz="2400" smtClean="0">
              <a:latin typeface="Arial" charset="0"/>
            </a:endParaRPr>
          </a:p>
          <a:p>
            <a:pPr>
              <a:lnSpc>
                <a:spcPct val="90000"/>
              </a:lnSpc>
            </a:pPr>
            <a:r>
              <a:rPr lang="fr-CA" sz="2400" smtClean="0">
                <a:latin typeface="Arial" charset="0"/>
              </a:rPr>
              <a:t>En pratique, cette distinction est loin d’être claire.  </a:t>
            </a:r>
          </a:p>
          <a:p>
            <a:pPr lvl="1">
              <a:lnSpc>
                <a:spcPct val="90000"/>
              </a:lnSpc>
            </a:pPr>
            <a:r>
              <a:rPr lang="fr-CA" sz="2000" smtClean="0">
                <a:latin typeface="Arial" charset="0"/>
              </a:rPr>
              <a:t>Limites qui ne sont pas toujours nettes</a:t>
            </a:r>
          </a:p>
          <a:p>
            <a:pPr lvl="1">
              <a:lnSpc>
                <a:spcPct val="90000"/>
              </a:lnSpc>
            </a:pPr>
            <a:r>
              <a:rPr lang="fr-CA" sz="2000" smtClean="0">
                <a:latin typeface="Arial" charset="0"/>
              </a:rPr>
              <a:t>Les intérêts qui ne sont pas toujours différents de ceux de l’État ou du marché</a:t>
            </a:r>
          </a:p>
          <a:p>
            <a:pPr lvl="1">
              <a:lnSpc>
                <a:spcPct val="90000"/>
              </a:lnSpc>
            </a:pPr>
            <a:r>
              <a:rPr lang="fr-CA" sz="2000" smtClean="0">
                <a:latin typeface="Arial" charset="0"/>
              </a:rPr>
              <a:t>Les intérêts peuvent renforcer – ou aller à l’encontre- ceux de l’État ou du marché  </a:t>
            </a:r>
          </a:p>
          <a:p>
            <a:pPr>
              <a:lnSpc>
                <a:spcPct val="90000"/>
              </a:lnSpc>
              <a:buFontTx/>
              <a:buNone/>
            </a:pPr>
            <a:endParaRPr lang="fr-CA" sz="2400" smtClean="0">
              <a:latin typeface="Arial" charset="0"/>
            </a:endParaRPr>
          </a:p>
          <a:p>
            <a:pPr>
              <a:lnSpc>
                <a:spcPct val="90000"/>
              </a:lnSpc>
              <a:buFontTx/>
              <a:buNone/>
            </a:pPr>
            <a:endParaRPr lang="fr-CA" sz="2400" smtClean="0">
              <a:latin typeface="Arial" charset="0"/>
            </a:endParaRPr>
          </a:p>
          <a:p>
            <a:pPr>
              <a:lnSpc>
                <a:spcPct val="90000"/>
              </a:lnSpc>
            </a:pPr>
            <a:endParaRPr lang="fr-CA" sz="2800" smtClean="0">
              <a:latin typeface="Arial"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5"/>
          <p:cNvSpPr>
            <a:spLocks noGrp="1"/>
          </p:cNvSpPr>
          <p:nvPr>
            <p:ph type="sldNum" sz="quarter" idx="12"/>
          </p:nvPr>
        </p:nvSpPr>
        <p:spPr>
          <a:noFill/>
        </p:spPr>
        <p:txBody>
          <a:bodyPr/>
          <a:lstStyle/>
          <a:p>
            <a:fld id="{4A231ED6-91F0-4C9C-802C-4432434AFDBC}" type="slidenum">
              <a:rPr lang="en-US"/>
              <a:pPr/>
              <a:t>17</a:t>
            </a:fld>
            <a:endParaRPr lang="en-US"/>
          </a:p>
        </p:txBody>
      </p:sp>
      <p:sp>
        <p:nvSpPr>
          <p:cNvPr id="18435" name="Rectangle 2"/>
          <p:cNvSpPr>
            <a:spLocks noGrp="1" noChangeArrowheads="1"/>
          </p:cNvSpPr>
          <p:nvPr>
            <p:ph type="title"/>
          </p:nvPr>
        </p:nvSpPr>
        <p:spPr>
          <a:xfrm>
            <a:off x="381000" y="990600"/>
            <a:ext cx="8229600" cy="1143000"/>
          </a:xfrm>
        </p:spPr>
        <p:txBody>
          <a:bodyPr/>
          <a:lstStyle/>
          <a:p>
            <a:pPr algn="l"/>
            <a:r>
              <a:rPr lang="fr-CA" sz="2800" smtClean="0">
                <a:latin typeface="Arial" charset="0"/>
              </a:rPr>
              <a:t>Principales caractéristiques des organisations à but non lucratif</a:t>
            </a:r>
            <a:endParaRPr lang="fr-FR" sz="2800" smtClean="0">
              <a:latin typeface="Arial" charset="0"/>
            </a:endParaRPr>
          </a:p>
        </p:txBody>
      </p:sp>
      <p:sp>
        <p:nvSpPr>
          <p:cNvPr id="930819" name="Rectangle 3"/>
          <p:cNvSpPr>
            <a:spLocks noGrp="1" noChangeArrowheads="1"/>
          </p:cNvSpPr>
          <p:nvPr>
            <p:ph type="body" idx="1"/>
          </p:nvPr>
        </p:nvSpPr>
        <p:spPr>
          <a:xfrm>
            <a:off x="0" y="2133600"/>
            <a:ext cx="8839200" cy="4343400"/>
          </a:xfrm>
        </p:spPr>
        <p:txBody>
          <a:bodyPr/>
          <a:lstStyle/>
          <a:p>
            <a:pPr>
              <a:lnSpc>
                <a:spcPct val="80000"/>
              </a:lnSpc>
            </a:pPr>
            <a:r>
              <a:rPr lang="fr-CA" sz="2400" dirty="0" smtClean="0">
                <a:latin typeface="Arial" charset="0"/>
              </a:rPr>
              <a:t>Esprit d’entreprise et activités </a:t>
            </a:r>
            <a:r>
              <a:rPr lang="fr-CA" sz="2400" dirty="0" smtClean="0">
                <a:latin typeface="Arial" charset="0"/>
              </a:rPr>
              <a:t>productives</a:t>
            </a:r>
            <a:endParaRPr lang="fr-CA" sz="2400" dirty="0" smtClean="0">
              <a:latin typeface="Arial" charset="0"/>
            </a:endParaRPr>
          </a:p>
          <a:p>
            <a:pPr>
              <a:lnSpc>
                <a:spcPct val="80000"/>
              </a:lnSpc>
            </a:pPr>
            <a:endParaRPr lang="fr-CA" sz="2400" dirty="0" smtClean="0">
              <a:latin typeface="Arial" charset="0"/>
            </a:endParaRPr>
          </a:p>
          <a:p>
            <a:pPr>
              <a:lnSpc>
                <a:spcPct val="80000"/>
              </a:lnSpc>
            </a:pPr>
            <a:r>
              <a:rPr lang="fr-CA" sz="2400" dirty="0" smtClean="0">
                <a:latin typeface="Arial" charset="0"/>
              </a:rPr>
              <a:t>Tendance marquée à l’innovation dans le domaine social</a:t>
            </a:r>
          </a:p>
          <a:p>
            <a:pPr>
              <a:lnSpc>
                <a:spcPct val="80000"/>
              </a:lnSpc>
            </a:pPr>
            <a:endParaRPr lang="fr-CA" sz="2400" dirty="0" smtClean="0">
              <a:latin typeface="Arial" charset="0"/>
            </a:endParaRPr>
          </a:p>
          <a:p>
            <a:pPr>
              <a:lnSpc>
                <a:spcPct val="80000"/>
              </a:lnSpc>
            </a:pPr>
            <a:r>
              <a:rPr lang="fr-CA" sz="2400" dirty="0" smtClean="0">
                <a:latin typeface="Arial" charset="0"/>
              </a:rPr>
              <a:t>Attention particulière portée à la création de nouveaux emplois</a:t>
            </a:r>
          </a:p>
          <a:p>
            <a:pPr>
              <a:lnSpc>
                <a:spcPct val="80000"/>
              </a:lnSpc>
            </a:pPr>
            <a:endParaRPr lang="fr-CA" sz="2400" dirty="0" smtClean="0">
              <a:latin typeface="Arial" charset="0"/>
            </a:endParaRPr>
          </a:p>
          <a:p>
            <a:pPr>
              <a:lnSpc>
                <a:spcPct val="80000"/>
              </a:lnSpc>
            </a:pPr>
            <a:r>
              <a:rPr lang="fr-CA" sz="2400" dirty="0" smtClean="0">
                <a:latin typeface="Arial" charset="0"/>
              </a:rPr>
              <a:t>Importance accordée à la dimension locale de leur activité, à la création de liens étroits avec la communauté</a:t>
            </a:r>
          </a:p>
          <a:p>
            <a:pPr>
              <a:lnSpc>
                <a:spcPct val="80000"/>
              </a:lnSpc>
            </a:pPr>
            <a:endParaRPr lang="fr-CA" sz="2400" dirty="0" smtClean="0">
              <a:latin typeface="Arial" charset="0"/>
            </a:endParaRPr>
          </a:p>
          <a:p>
            <a:pPr>
              <a:lnSpc>
                <a:spcPct val="80000"/>
              </a:lnSpc>
            </a:pPr>
            <a:r>
              <a:rPr lang="fr-CA" sz="2400" dirty="0" smtClean="0">
                <a:latin typeface="Arial" charset="0"/>
              </a:rPr>
              <a:t>Importance accordée au plan social, à la représentation des différentes parties prenantes, ainsi qu’au contrôle et à la gestion démocratiques des activités</a:t>
            </a:r>
            <a:endParaRPr lang="fr-CA" sz="2000" dirty="0" smtClean="0">
              <a:latin typeface="Arial" charset="0"/>
            </a:endParaRPr>
          </a:p>
          <a:p>
            <a:pPr>
              <a:lnSpc>
                <a:spcPct val="80000"/>
              </a:lnSpc>
            </a:pPr>
            <a:endParaRPr lang="en-US" sz="2200" dirty="0" smtClean="0">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30819">
                                            <p:txEl>
                                              <p:pRg st="0" end="0"/>
                                            </p:txEl>
                                          </p:spTgt>
                                        </p:tgtEl>
                                        <p:attrNameLst>
                                          <p:attrName>style.visibility</p:attrName>
                                        </p:attrNameLst>
                                      </p:cBhvr>
                                      <p:to>
                                        <p:strVal val="visible"/>
                                      </p:to>
                                    </p:set>
                                    <p:animEffect transition="in" filter="blinds(horizontal)">
                                      <p:cBhvr>
                                        <p:cTn id="7" dur="500"/>
                                        <p:tgtEl>
                                          <p:spTgt spid="9308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30819">
                                            <p:txEl>
                                              <p:pRg st="2" end="2"/>
                                            </p:txEl>
                                          </p:spTgt>
                                        </p:tgtEl>
                                        <p:attrNameLst>
                                          <p:attrName>style.visibility</p:attrName>
                                        </p:attrNameLst>
                                      </p:cBhvr>
                                      <p:to>
                                        <p:strVal val="visible"/>
                                      </p:to>
                                    </p:set>
                                    <p:animEffect transition="in" filter="blinds(horizontal)">
                                      <p:cBhvr>
                                        <p:cTn id="12" dur="500"/>
                                        <p:tgtEl>
                                          <p:spTgt spid="9308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30819">
                                            <p:txEl>
                                              <p:pRg st="4" end="4"/>
                                            </p:txEl>
                                          </p:spTgt>
                                        </p:tgtEl>
                                        <p:attrNameLst>
                                          <p:attrName>style.visibility</p:attrName>
                                        </p:attrNameLst>
                                      </p:cBhvr>
                                      <p:to>
                                        <p:strVal val="visible"/>
                                      </p:to>
                                    </p:set>
                                    <p:animEffect transition="in" filter="blinds(horizontal)">
                                      <p:cBhvr>
                                        <p:cTn id="17" dur="500"/>
                                        <p:tgtEl>
                                          <p:spTgt spid="93081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30819">
                                            <p:txEl>
                                              <p:pRg st="6" end="6"/>
                                            </p:txEl>
                                          </p:spTgt>
                                        </p:tgtEl>
                                        <p:attrNameLst>
                                          <p:attrName>style.visibility</p:attrName>
                                        </p:attrNameLst>
                                      </p:cBhvr>
                                      <p:to>
                                        <p:strVal val="visible"/>
                                      </p:to>
                                    </p:set>
                                    <p:animEffect transition="in" filter="blinds(horizontal)">
                                      <p:cBhvr>
                                        <p:cTn id="22" dur="500"/>
                                        <p:tgtEl>
                                          <p:spTgt spid="93081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30819">
                                            <p:txEl>
                                              <p:pRg st="8" end="8"/>
                                            </p:txEl>
                                          </p:spTgt>
                                        </p:tgtEl>
                                        <p:attrNameLst>
                                          <p:attrName>style.visibility</p:attrName>
                                        </p:attrNameLst>
                                      </p:cBhvr>
                                      <p:to>
                                        <p:strVal val="visible"/>
                                      </p:to>
                                    </p:set>
                                    <p:animEffect transition="in" filter="blinds(horizontal)">
                                      <p:cBhvr>
                                        <p:cTn id="27" dur="500"/>
                                        <p:tgtEl>
                                          <p:spTgt spid="93081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0819"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6"/>
          <p:cNvSpPr>
            <a:spLocks noGrp="1"/>
          </p:cNvSpPr>
          <p:nvPr>
            <p:ph type="sldNum" sz="quarter" idx="12"/>
          </p:nvPr>
        </p:nvSpPr>
        <p:spPr>
          <a:noFill/>
        </p:spPr>
        <p:txBody>
          <a:bodyPr/>
          <a:lstStyle/>
          <a:p>
            <a:fld id="{244719B1-D836-4F5F-BBE1-D1FE52B02DE9}" type="slidenum">
              <a:rPr lang="en-US"/>
              <a:pPr/>
              <a:t>18</a:t>
            </a:fld>
            <a:endParaRPr lang="en-US"/>
          </a:p>
        </p:txBody>
      </p:sp>
      <p:sp>
        <p:nvSpPr>
          <p:cNvPr id="20483" name="Rectangle 2"/>
          <p:cNvSpPr>
            <a:spLocks noGrp="1" noChangeArrowheads="1"/>
          </p:cNvSpPr>
          <p:nvPr>
            <p:ph type="title"/>
          </p:nvPr>
        </p:nvSpPr>
        <p:spPr/>
        <p:txBody>
          <a:bodyPr/>
          <a:lstStyle/>
          <a:p>
            <a:pPr algn="l"/>
            <a:r>
              <a:rPr lang="fr-CA" sz="2400" smtClean="0">
                <a:latin typeface="Arial" charset="0"/>
              </a:rPr>
              <a:t>Système de classification de Revenu Canada pour les organismes de bienfaisance enregistrés</a:t>
            </a:r>
            <a:endParaRPr lang="fr-FR" sz="2400" smtClean="0">
              <a:latin typeface="Arial" charset="0"/>
            </a:endParaRPr>
          </a:p>
        </p:txBody>
      </p:sp>
      <p:sp>
        <p:nvSpPr>
          <p:cNvPr id="20484" name="Rectangle 3"/>
          <p:cNvSpPr>
            <a:spLocks noGrp="1" noChangeArrowheads="1"/>
          </p:cNvSpPr>
          <p:nvPr>
            <p:ph type="body" sz="half" idx="1"/>
          </p:nvPr>
        </p:nvSpPr>
        <p:spPr/>
        <p:txBody>
          <a:bodyPr/>
          <a:lstStyle/>
          <a:p>
            <a:pPr>
              <a:lnSpc>
                <a:spcPct val="80000"/>
              </a:lnSpc>
              <a:buFontTx/>
              <a:buNone/>
            </a:pPr>
            <a:r>
              <a:rPr lang="fr-FR" sz="1400" b="1" smtClean="0">
                <a:latin typeface="Arial" charset="0"/>
              </a:rPr>
              <a:t>Santé</a:t>
            </a:r>
            <a:endParaRPr lang="fr-FR" sz="1400" smtClean="0">
              <a:latin typeface="Arial" charset="0"/>
            </a:endParaRPr>
          </a:p>
          <a:p>
            <a:pPr>
              <a:lnSpc>
                <a:spcPct val="80000"/>
              </a:lnSpc>
            </a:pPr>
            <a:r>
              <a:rPr lang="fr-FR" sz="1200" smtClean="0">
                <a:latin typeface="Arial" charset="0"/>
              </a:rPr>
              <a:t>Hôpitaux</a:t>
            </a:r>
          </a:p>
          <a:p>
            <a:pPr>
              <a:lnSpc>
                <a:spcPct val="80000"/>
              </a:lnSpc>
            </a:pPr>
            <a:r>
              <a:rPr lang="fr-FR" sz="1200" smtClean="0">
                <a:latin typeface="Arial" charset="0"/>
              </a:rPr>
              <a:t>Services autres qu’hôpitaux</a:t>
            </a:r>
          </a:p>
          <a:p>
            <a:pPr>
              <a:lnSpc>
                <a:spcPct val="80000"/>
              </a:lnSpc>
            </a:pPr>
            <a:r>
              <a:rPr lang="fr-FR" sz="1200" smtClean="0">
                <a:latin typeface="Arial" charset="0"/>
              </a:rPr>
              <a:t>Sociétés de bienfaisance</a:t>
            </a:r>
          </a:p>
          <a:p>
            <a:pPr>
              <a:lnSpc>
                <a:spcPct val="80000"/>
              </a:lnSpc>
            </a:pPr>
            <a:r>
              <a:rPr lang="fr-FR" sz="1200" smtClean="0">
                <a:latin typeface="Arial" charset="0"/>
              </a:rPr>
              <a:t>Fiducies de bienfaisance</a:t>
            </a:r>
          </a:p>
          <a:p>
            <a:pPr>
              <a:lnSpc>
                <a:spcPct val="80000"/>
              </a:lnSpc>
            </a:pPr>
            <a:r>
              <a:rPr lang="fr-FR" sz="1200" smtClean="0">
                <a:latin typeface="Arial" charset="0"/>
              </a:rPr>
              <a:t>Autres Organisations de santé.</a:t>
            </a:r>
            <a:endParaRPr lang="fr-FR" sz="1200" b="1" smtClean="0">
              <a:latin typeface="Arial" charset="0"/>
            </a:endParaRPr>
          </a:p>
          <a:p>
            <a:pPr>
              <a:lnSpc>
                <a:spcPct val="80000"/>
              </a:lnSpc>
              <a:buFontTx/>
              <a:buNone/>
            </a:pPr>
            <a:r>
              <a:rPr lang="fr-FR" sz="1400" b="1" smtClean="0">
                <a:latin typeface="Arial" charset="0"/>
              </a:rPr>
              <a:t>Éducation</a:t>
            </a:r>
            <a:endParaRPr lang="fr-FR" sz="1400" smtClean="0">
              <a:latin typeface="Arial" charset="0"/>
            </a:endParaRPr>
          </a:p>
          <a:p>
            <a:pPr>
              <a:lnSpc>
                <a:spcPct val="80000"/>
              </a:lnSpc>
            </a:pPr>
            <a:r>
              <a:rPr lang="fr-FR" sz="1200" smtClean="0">
                <a:latin typeface="Arial" charset="0"/>
              </a:rPr>
              <a:t>Établissements d’enseignement</a:t>
            </a:r>
          </a:p>
          <a:p>
            <a:pPr>
              <a:lnSpc>
                <a:spcPct val="80000"/>
              </a:lnSpc>
            </a:pPr>
            <a:r>
              <a:rPr lang="fr-FR" sz="1200" smtClean="0">
                <a:latin typeface="Arial" charset="0"/>
              </a:rPr>
              <a:t>Soutien aux écoles et à l’enseignement</a:t>
            </a:r>
          </a:p>
          <a:p>
            <a:pPr>
              <a:lnSpc>
                <a:spcPct val="80000"/>
              </a:lnSpc>
            </a:pPr>
            <a:r>
              <a:rPr lang="fr-FR" sz="1200" smtClean="0">
                <a:latin typeface="Arial" charset="0"/>
              </a:rPr>
              <a:t>Activités culturelles et promotion des arts</a:t>
            </a:r>
          </a:p>
          <a:p>
            <a:pPr>
              <a:lnSpc>
                <a:spcPct val="80000"/>
              </a:lnSpc>
            </a:pPr>
            <a:r>
              <a:rPr lang="fr-FR" sz="1200" smtClean="0">
                <a:latin typeface="Arial" charset="0"/>
              </a:rPr>
              <a:t>Sociétés de bienfaisance</a:t>
            </a:r>
          </a:p>
          <a:p>
            <a:pPr>
              <a:lnSpc>
                <a:spcPct val="80000"/>
              </a:lnSpc>
            </a:pPr>
            <a:r>
              <a:rPr lang="fr-FR" sz="1200" smtClean="0">
                <a:latin typeface="Arial" charset="0"/>
              </a:rPr>
              <a:t>Fiducies de bienfaisance</a:t>
            </a:r>
          </a:p>
          <a:p>
            <a:pPr>
              <a:lnSpc>
                <a:spcPct val="80000"/>
              </a:lnSpc>
            </a:pPr>
            <a:r>
              <a:rPr lang="fr-FR" sz="1200" smtClean="0">
                <a:latin typeface="Arial" charset="0"/>
              </a:rPr>
              <a:t>Autres Organisations d’enseignement.</a:t>
            </a:r>
          </a:p>
          <a:p>
            <a:pPr>
              <a:lnSpc>
                <a:spcPct val="80000"/>
              </a:lnSpc>
              <a:buFontTx/>
              <a:buNone/>
            </a:pPr>
            <a:r>
              <a:rPr lang="fr-FR" sz="1200" b="1" smtClean="0">
                <a:latin typeface="Arial" charset="0"/>
              </a:rPr>
              <a:t>Religion</a:t>
            </a:r>
            <a:endParaRPr lang="fr-FR" sz="1200" smtClean="0">
              <a:latin typeface="Arial" charset="0"/>
            </a:endParaRPr>
          </a:p>
          <a:p>
            <a:pPr>
              <a:lnSpc>
                <a:spcPct val="80000"/>
              </a:lnSpc>
            </a:pPr>
            <a:r>
              <a:rPr lang="fr-FR" sz="1200" smtClean="0">
                <a:latin typeface="Arial" charset="0"/>
              </a:rPr>
              <a:t>Paroisses anglicanes</a:t>
            </a:r>
          </a:p>
          <a:p>
            <a:pPr>
              <a:lnSpc>
                <a:spcPct val="80000"/>
              </a:lnSpc>
            </a:pPr>
            <a:r>
              <a:rPr lang="fr-FR" sz="1200" smtClean="0">
                <a:latin typeface="Arial" charset="0"/>
              </a:rPr>
              <a:t>Assemblées baptistes</a:t>
            </a:r>
          </a:p>
          <a:p>
            <a:pPr>
              <a:lnSpc>
                <a:spcPct val="80000"/>
              </a:lnSpc>
            </a:pPr>
            <a:r>
              <a:rPr lang="fr-FR" sz="1200" smtClean="0">
                <a:latin typeface="Arial" charset="0"/>
              </a:rPr>
              <a:t>Assemblées luthériennes</a:t>
            </a:r>
          </a:p>
          <a:p>
            <a:pPr>
              <a:lnSpc>
                <a:spcPct val="80000"/>
              </a:lnSpc>
            </a:pPr>
            <a:r>
              <a:rPr lang="fr-FR" sz="1200" smtClean="0">
                <a:latin typeface="Arial" charset="0"/>
              </a:rPr>
              <a:t>Assemblées mennonites</a:t>
            </a:r>
          </a:p>
          <a:p>
            <a:pPr>
              <a:lnSpc>
                <a:spcPct val="80000"/>
              </a:lnSpc>
            </a:pPr>
            <a:r>
              <a:rPr lang="fr-FR" sz="1200" smtClean="0">
                <a:latin typeface="Arial" charset="0"/>
              </a:rPr>
              <a:t>Assembles de la Pentecôte</a:t>
            </a:r>
          </a:p>
          <a:p>
            <a:pPr>
              <a:lnSpc>
                <a:spcPct val="80000"/>
              </a:lnSpc>
            </a:pPr>
            <a:r>
              <a:rPr lang="fr-FR" sz="1200" smtClean="0">
                <a:latin typeface="Arial" charset="0"/>
              </a:rPr>
              <a:t>Assemblées presbytériennes</a:t>
            </a:r>
          </a:p>
          <a:p>
            <a:pPr>
              <a:lnSpc>
                <a:spcPct val="80000"/>
              </a:lnSpc>
            </a:pPr>
            <a:r>
              <a:rPr lang="fr-FR" sz="1200" smtClean="0">
                <a:latin typeface="Arial" charset="0"/>
              </a:rPr>
              <a:t>Etc..</a:t>
            </a:r>
            <a:endParaRPr lang="fr-FR" sz="1200" b="1" smtClean="0">
              <a:latin typeface="Arial" charset="0"/>
            </a:endParaRPr>
          </a:p>
        </p:txBody>
      </p:sp>
      <p:sp>
        <p:nvSpPr>
          <p:cNvPr id="20485" name="Rectangle 4"/>
          <p:cNvSpPr>
            <a:spLocks noGrp="1" noChangeArrowheads="1"/>
          </p:cNvSpPr>
          <p:nvPr>
            <p:ph type="body" sz="half" idx="2"/>
          </p:nvPr>
        </p:nvSpPr>
        <p:spPr/>
        <p:txBody>
          <a:bodyPr/>
          <a:lstStyle/>
          <a:p>
            <a:pPr>
              <a:lnSpc>
                <a:spcPct val="80000"/>
              </a:lnSpc>
              <a:buFontTx/>
              <a:buNone/>
            </a:pPr>
            <a:r>
              <a:rPr lang="fr-FR" sz="1400" b="1" smtClean="0">
                <a:latin typeface="Arial" charset="0"/>
              </a:rPr>
              <a:t>Solidarité sociale</a:t>
            </a:r>
            <a:endParaRPr lang="fr-FR" sz="1400" smtClean="0">
              <a:latin typeface="Arial" charset="0"/>
            </a:endParaRPr>
          </a:p>
          <a:p>
            <a:pPr>
              <a:lnSpc>
                <a:spcPct val="80000"/>
              </a:lnSpc>
            </a:pPr>
            <a:r>
              <a:rPr lang="fr-FR" sz="1200" smtClean="0">
                <a:latin typeface="Arial" charset="0"/>
              </a:rPr>
              <a:t>Services autres que traitements</a:t>
            </a:r>
          </a:p>
          <a:p>
            <a:pPr>
              <a:lnSpc>
                <a:spcPct val="80000"/>
              </a:lnSpc>
            </a:pPr>
            <a:r>
              <a:rPr lang="fr-FR" sz="1200" smtClean="0">
                <a:latin typeface="Arial" charset="0"/>
              </a:rPr>
              <a:t>Fonds pour sinistrés</a:t>
            </a:r>
          </a:p>
          <a:p>
            <a:pPr>
              <a:lnSpc>
                <a:spcPct val="80000"/>
              </a:lnSpc>
            </a:pPr>
            <a:r>
              <a:rPr lang="fr-FR" sz="1200" smtClean="0">
                <a:latin typeface="Arial" charset="0"/>
              </a:rPr>
              <a:t>Sociétés de bienfaisance</a:t>
            </a:r>
          </a:p>
          <a:p>
            <a:pPr>
              <a:lnSpc>
                <a:spcPct val="80000"/>
              </a:lnSpc>
            </a:pPr>
            <a:r>
              <a:rPr lang="fr-FR" sz="1200" smtClean="0">
                <a:latin typeface="Arial" charset="0"/>
              </a:rPr>
              <a:t>Fiducies de bienfaisance</a:t>
            </a:r>
          </a:p>
          <a:p>
            <a:pPr>
              <a:lnSpc>
                <a:spcPct val="80000"/>
              </a:lnSpc>
            </a:pPr>
            <a:r>
              <a:rPr lang="fr-FR" sz="1200" smtClean="0">
                <a:latin typeface="Arial" charset="0"/>
              </a:rPr>
              <a:t>Autres Organisations d’assistance sociale </a:t>
            </a:r>
            <a:endParaRPr lang="fr-FR" sz="1200" b="1" smtClean="0">
              <a:latin typeface="Arial" charset="0"/>
            </a:endParaRPr>
          </a:p>
          <a:p>
            <a:pPr>
              <a:lnSpc>
                <a:spcPct val="80000"/>
              </a:lnSpc>
              <a:buFontTx/>
              <a:buNone/>
            </a:pPr>
            <a:r>
              <a:rPr lang="fr-FR" sz="1400" b="1" smtClean="0">
                <a:latin typeface="Arial" charset="0"/>
              </a:rPr>
              <a:t>Intérêt général</a:t>
            </a:r>
            <a:endParaRPr lang="fr-FR" sz="1400" smtClean="0">
              <a:latin typeface="Arial" charset="0"/>
            </a:endParaRPr>
          </a:p>
          <a:p>
            <a:pPr>
              <a:lnSpc>
                <a:spcPct val="80000"/>
              </a:lnSpc>
            </a:pPr>
            <a:r>
              <a:rPr lang="fr-FR" sz="1200" smtClean="0">
                <a:latin typeface="Arial" charset="0"/>
              </a:rPr>
              <a:t>Bibliothèques et musées</a:t>
            </a:r>
          </a:p>
          <a:p>
            <a:pPr>
              <a:lnSpc>
                <a:spcPct val="80000"/>
              </a:lnSpc>
            </a:pPr>
            <a:r>
              <a:rPr lang="fr-FR" sz="1200" smtClean="0">
                <a:latin typeface="Arial" charset="0"/>
              </a:rPr>
              <a:t>Unités militaires</a:t>
            </a:r>
          </a:p>
          <a:p>
            <a:pPr>
              <a:lnSpc>
                <a:spcPct val="80000"/>
              </a:lnSpc>
            </a:pPr>
            <a:r>
              <a:rPr lang="fr-FR" sz="1200" smtClean="0">
                <a:latin typeface="Arial" charset="0"/>
              </a:rPr>
              <a:t>Protection de sites</a:t>
            </a:r>
          </a:p>
          <a:p>
            <a:pPr>
              <a:lnSpc>
                <a:spcPct val="80000"/>
              </a:lnSpc>
            </a:pPr>
            <a:r>
              <a:rPr lang="fr-FR" sz="1200" smtClean="0">
                <a:latin typeface="Arial" charset="0"/>
              </a:rPr>
              <a:t>Sociétés de bienfaisance communautaires</a:t>
            </a:r>
          </a:p>
          <a:p>
            <a:pPr>
              <a:lnSpc>
                <a:spcPct val="80000"/>
              </a:lnSpc>
            </a:pPr>
            <a:r>
              <a:rPr lang="fr-FR" sz="1200" smtClean="0">
                <a:latin typeface="Arial" charset="0"/>
              </a:rPr>
              <a:t>Protection des animaux</a:t>
            </a:r>
          </a:p>
          <a:p>
            <a:pPr>
              <a:lnSpc>
                <a:spcPct val="80000"/>
              </a:lnSpc>
            </a:pPr>
            <a:r>
              <a:rPr lang="fr-FR" sz="1200" smtClean="0">
                <a:latin typeface="Arial" charset="0"/>
              </a:rPr>
              <a:t>Fiducies de bienfaisance communautaires</a:t>
            </a:r>
          </a:p>
          <a:p>
            <a:pPr>
              <a:lnSpc>
                <a:spcPct val="80000"/>
              </a:lnSpc>
            </a:pPr>
            <a:r>
              <a:rPr lang="fr-FR" sz="1200" smtClean="0">
                <a:latin typeface="Arial" charset="0"/>
              </a:rPr>
              <a:t>Lieux récréatifs, terrains de jeu, camp de vacances</a:t>
            </a:r>
          </a:p>
          <a:p>
            <a:pPr>
              <a:lnSpc>
                <a:spcPct val="80000"/>
              </a:lnSpc>
            </a:pPr>
            <a:r>
              <a:rPr lang="fr-FR" sz="1200" smtClean="0">
                <a:latin typeface="Arial" charset="0"/>
              </a:rPr>
              <a:t>Associations de tempérance [drogue, alcool…]</a:t>
            </a:r>
          </a:p>
          <a:p>
            <a:pPr>
              <a:lnSpc>
                <a:spcPct val="80000"/>
              </a:lnSpc>
            </a:pPr>
            <a:r>
              <a:rPr lang="fr-FR" sz="1200" smtClean="0">
                <a:latin typeface="Arial" charset="0"/>
              </a:rPr>
              <a:t>Autres Organisations communautaires</a:t>
            </a:r>
            <a:endParaRPr lang="fr-FR" sz="1200" b="1" smtClean="0">
              <a:latin typeface="Arial" charset="0"/>
            </a:endParaRPr>
          </a:p>
          <a:p>
            <a:pPr>
              <a:lnSpc>
                <a:spcPct val="80000"/>
              </a:lnSpc>
              <a:buFontTx/>
              <a:buNone/>
            </a:pPr>
            <a:r>
              <a:rPr lang="fr-FR" sz="1400" b="1" smtClean="0">
                <a:latin typeface="Arial" charset="0"/>
              </a:rPr>
              <a:t>Autres</a:t>
            </a:r>
            <a:endParaRPr lang="fr-FR" sz="1400" smtClean="0">
              <a:latin typeface="Arial" charset="0"/>
            </a:endParaRPr>
          </a:p>
          <a:p>
            <a:pPr>
              <a:lnSpc>
                <a:spcPct val="80000"/>
              </a:lnSpc>
            </a:pPr>
            <a:r>
              <a:rPr lang="fr-FR" sz="1200" smtClean="0">
                <a:latin typeface="Arial" charset="0"/>
              </a:rPr>
              <a:t>Sociétés de bienfaisance, de clubs philanthropiques et de sociétés fraternelles</a:t>
            </a:r>
          </a:p>
          <a:p>
            <a:pPr>
              <a:lnSpc>
                <a:spcPct val="80000"/>
              </a:lnSpc>
            </a:pPr>
            <a:r>
              <a:rPr lang="fr-FR" sz="1200" smtClean="0">
                <a:latin typeface="Arial" charset="0"/>
              </a:rPr>
              <a:t>Projets de clubs philanthropique et de sociétés fraternelles</a:t>
            </a:r>
          </a:p>
          <a:p>
            <a:pPr>
              <a:lnSpc>
                <a:spcPct val="80000"/>
              </a:lnSpc>
            </a:pPr>
            <a:r>
              <a:rPr lang="fr-FR" sz="1200" smtClean="0">
                <a:latin typeface="Arial" charset="0"/>
              </a:rPr>
              <a:t>Fiducies de bienfaisance d’employés</a:t>
            </a:r>
          </a:p>
          <a:p>
            <a:pPr>
              <a:lnSpc>
                <a:spcPct val="80000"/>
              </a:lnSpc>
            </a:pPr>
            <a:r>
              <a:rPr lang="fr-FR" sz="1200" smtClean="0">
                <a:latin typeface="Arial" charset="0"/>
              </a:rPr>
              <a:t>Organisme enregistré de services nationaux dans le domaine des arts</a:t>
            </a:r>
          </a:p>
          <a:p>
            <a:pPr>
              <a:lnSpc>
                <a:spcPct val="80000"/>
              </a:lnSpc>
              <a:buFontTx/>
              <a:buNone/>
            </a:pPr>
            <a:endParaRPr lang="en-US" sz="1200" smtClean="0">
              <a:latin typeface="Arial" charset="0"/>
            </a:endParaRPr>
          </a:p>
          <a:p>
            <a:pPr>
              <a:lnSpc>
                <a:spcPct val="80000"/>
              </a:lnSpc>
            </a:pPr>
            <a:endParaRPr lang="fr-CA" sz="1200" smtClean="0">
              <a:latin typeface="Arial"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5"/>
          <p:cNvSpPr>
            <a:spLocks noGrp="1"/>
          </p:cNvSpPr>
          <p:nvPr>
            <p:ph type="sldNum" sz="quarter" idx="12"/>
          </p:nvPr>
        </p:nvSpPr>
        <p:spPr>
          <a:noFill/>
        </p:spPr>
        <p:txBody>
          <a:bodyPr/>
          <a:lstStyle/>
          <a:p>
            <a:fld id="{5CABB227-39FE-4C37-BF56-5CCF45828516}" type="slidenum">
              <a:rPr lang="en-US"/>
              <a:pPr/>
              <a:t>19</a:t>
            </a:fld>
            <a:endParaRPr lang="en-US"/>
          </a:p>
        </p:txBody>
      </p:sp>
      <p:sp>
        <p:nvSpPr>
          <p:cNvPr id="21507" name="Rectangle 2"/>
          <p:cNvSpPr>
            <a:spLocks noGrp="1" noChangeArrowheads="1"/>
          </p:cNvSpPr>
          <p:nvPr>
            <p:ph type="title"/>
          </p:nvPr>
        </p:nvSpPr>
        <p:spPr/>
        <p:txBody>
          <a:bodyPr/>
          <a:lstStyle/>
          <a:p>
            <a:pPr algn="l"/>
            <a:r>
              <a:rPr lang="fr-CA" sz="2800" smtClean="0">
                <a:latin typeface="Arial" charset="0"/>
              </a:rPr>
              <a:t>Exemples</a:t>
            </a:r>
            <a:endParaRPr lang="fr-FR" sz="2800" smtClean="0">
              <a:latin typeface="Arial" charset="0"/>
            </a:endParaRPr>
          </a:p>
        </p:txBody>
      </p:sp>
      <p:sp>
        <p:nvSpPr>
          <p:cNvPr id="21508" name="Rectangle 3"/>
          <p:cNvSpPr>
            <a:spLocks noGrp="1" noChangeArrowheads="1"/>
          </p:cNvSpPr>
          <p:nvPr>
            <p:ph type="body" idx="1"/>
          </p:nvPr>
        </p:nvSpPr>
        <p:spPr>
          <a:xfrm>
            <a:off x="762000" y="1905000"/>
            <a:ext cx="7696200" cy="4260850"/>
          </a:xfrm>
        </p:spPr>
        <p:txBody>
          <a:bodyPr/>
          <a:lstStyle/>
          <a:p>
            <a:pPr lvl="1">
              <a:buFontTx/>
              <a:buNone/>
            </a:pPr>
            <a:r>
              <a:rPr lang="fr-CA" sz="2400" smtClean="0">
                <a:latin typeface="Arial" charset="0"/>
              </a:rPr>
              <a:t>Les syndicats et les associations professionnelles :</a:t>
            </a:r>
            <a:r>
              <a:rPr lang="fr-CA" smtClean="0">
                <a:latin typeface="Arial" charset="0"/>
              </a:rPr>
              <a:t> </a:t>
            </a:r>
          </a:p>
          <a:p>
            <a:pPr lvl="2">
              <a:buFontTx/>
              <a:buNone/>
            </a:pPr>
            <a:r>
              <a:rPr lang="fr-CA" sz="2200" i="1" smtClean="0">
                <a:latin typeface="Arial" charset="0"/>
              </a:rPr>
              <a:t>Exemples :</a:t>
            </a:r>
          </a:p>
          <a:p>
            <a:pPr lvl="2">
              <a:buFontTx/>
              <a:buNone/>
            </a:pPr>
            <a:r>
              <a:rPr lang="fr-CA" sz="2200" i="1" smtClean="0">
                <a:solidFill>
                  <a:schemeClr val="tx2"/>
                </a:solidFill>
                <a:latin typeface="Arial" charset="0"/>
              </a:rPr>
              <a:t>Congrès du travail du Canada </a:t>
            </a:r>
            <a:r>
              <a:rPr lang="fr-CA" sz="2200" smtClean="0">
                <a:latin typeface="Arial" charset="0"/>
              </a:rPr>
              <a:t>: </a:t>
            </a:r>
            <a:r>
              <a:rPr lang="fr-CA" sz="2200" smtClean="0">
                <a:latin typeface="Arial" charset="0"/>
                <a:hlinkClick r:id="rId3"/>
              </a:rPr>
              <a:t>http://congresdutravail.ca/</a:t>
            </a:r>
            <a:endParaRPr lang="fr-CA" sz="2200" smtClean="0">
              <a:latin typeface="Arial" charset="0"/>
            </a:endParaRPr>
          </a:p>
          <a:p>
            <a:pPr lvl="2">
              <a:buFontTx/>
              <a:buNone/>
            </a:pPr>
            <a:r>
              <a:rPr lang="fr-CA" sz="2200" i="1" smtClean="0">
                <a:solidFill>
                  <a:schemeClr val="tx2"/>
                </a:solidFill>
                <a:latin typeface="Arial" charset="0"/>
              </a:rPr>
              <a:t>Syndicat canadien de la fonction publique</a:t>
            </a:r>
            <a:r>
              <a:rPr lang="fr-CA" sz="2200" smtClean="0">
                <a:latin typeface="Arial" charset="0"/>
              </a:rPr>
              <a:t> : </a:t>
            </a:r>
          </a:p>
          <a:p>
            <a:pPr lvl="2">
              <a:buFontTx/>
              <a:buNone/>
            </a:pPr>
            <a:r>
              <a:rPr lang="fr-CA" sz="2200" smtClean="0">
                <a:latin typeface="Arial" charset="0"/>
              </a:rPr>
              <a:t>	</a:t>
            </a:r>
            <a:r>
              <a:rPr lang="fr-CA" sz="2200" smtClean="0">
                <a:latin typeface="Arial" charset="0"/>
                <a:hlinkClick r:id="rId4"/>
              </a:rPr>
              <a:t>http://www.scfp.ca/</a:t>
            </a:r>
            <a:endParaRPr lang="fr-CA" sz="2200" smtClean="0">
              <a:latin typeface="Arial" charset="0"/>
            </a:endParaRPr>
          </a:p>
          <a:p>
            <a:pPr lvl="2">
              <a:buFontTx/>
              <a:buNone/>
            </a:pPr>
            <a:r>
              <a:rPr lang="fr-CA" sz="2200" i="1" smtClean="0">
                <a:solidFill>
                  <a:schemeClr val="tx2"/>
                </a:solidFill>
                <a:latin typeface="Arial" charset="0"/>
              </a:rPr>
              <a:t>L’association médicale canadienne</a:t>
            </a:r>
            <a:r>
              <a:rPr lang="fr-CA" sz="2200" smtClean="0">
                <a:latin typeface="Arial" charset="0"/>
              </a:rPr>
              <a:t> : </a:t>
            </a:r>
            <a:r>
              <a:rPr lang="fr-CA" sz="2200" smtClean="0">
                <a:latin typeface="Arial" charset="0"/>
                <a:hlinkClick r:id="rId5"/>
              </a:rPr>
              <a:t>http://www.cma.ca/index.cfm/ci_id/121/la_id/2.htm</a:t>
            </a:r>
            <a:endParaRPr lang="fr-CA" sz="2200" smtClean="0">
              <a:latin typeface="Arial" charset="0"/>
            </a:endParaRPr>
          </a:p>
          <a:p>
            <a:pPr lvl="2">
              <a:buFontTx/>
              <a:buNone/>
            </a:pPr>
            <a:r>
              <a:rPr lang="fr-CA" sz="2200" i="1" smtClean="0">
                <a:solidFill>
                  <a:schemeClr val="tx2"/>
                </a:solidFill>
                <a:latin typeface="Arial" charset="0"/>
              </a:rPr>
              <a:t>L’association du barreau de l’Ontario</a:t>
            </a:r>
            <a:r>
              <a:rPr lang="fr-CA" sz="2200" i="1" smtClean="0">
                <a:latin typeface="Arial" charset="0"/>
              </a:rPr>
              <a:t> :</a:t>
            </a:r>
          </a:p>
          <a:p>
            <a:pPr lvl="2">
              <a:buFontTx/>
              <a:buNone/>
            </a:pPr>
            <a:r>
              <a:rPr lang="fr-CA" sz="2200" smtClean="0">
                <a:latin typeface="Arial" charset="0"/>
              </a:rPr>
              <a:t>	</a:t>
            </a:r>
            <a:r>
              <a:rPr lang="fr-CA" sz="2200" smtClean="0">
                <a:latin typeface="Arial" charset="0"/>
                <a:hlinkClick r:id="rId6"/>
              </a:rPr>
              <a:t>http://www.cbao.org/fr/main/home_fr/</a:t>
            </a:r>
            <a:r>
              <a:rPr lang="fr-CA" sz="2200" smtClean="0">
                <a:latin typeface="Arial" charset="0"/>
              </a:rPr>
              <a:t> </a:t>
            </a:r>
            <a:endParaRPr lang="fr-CA" smtClean="0">
              <a:latin typeface="Arial"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5"/>
          <p:cNvSpPr>
            <a:spLocks noGrp="1"/>
          </p:cNvSpPr>
          <p:nvPr>
            <p:ph type="sldNum" sz="quarter" idx="12"/>
          </p:nvPr>
        </p:nvSpPr>
        <p:spPr>
          <a:noFill/>
        </p:spPr>
        <p:txBody>
          <a:bodyPr/>
          <a:lstStyle/>
          <a:p>
            <a:fld id="{799AF7E6-CF5A-4EAB-89A5-7AB4402EF476}" type="slidenum">
              <a:rPr lang="en-US"/>
              <a:pPr/>
              <a:t>20</a:t>
            </a:fld>
            <a:endParaRPr lang="en-US"/>
          </a:p>
        </p:txBody>
      </p:sp>
      <p:sp>
        <p:nvSpPr>
          <p:cNvPr id="22531" name="Rectangle 2"/>
          <p:cNvSpPr>
            <a:spLocks noGrp="1" noChangeArrowheads="1"/>
          </p:cNvSpPr>
          <p:nvPr>
            <p:ph type="title"/>
          </p:nvPr>
        </p:nvSpPr>
        <p:spPr/>
        <p:txBody>
          <a:bodyPr/>
          <a:lstStyle/>
          <a:p>
            <a:pPr algn="l"/>
            <a:r>
              <a:rPr lang="fr-CA" sz="2800" smtClean="0">
                <a:latin typeface="Arial" charset="0"/>
              </a:rPr>
              <a:t>Exemples</a:t>
            </a:r>
            <a:endParaRPr lang="fr-FR" sz="2800" smtClean="0">
              <a:latin typeface="Arial" charset="0"/>
            </a:endParaRPr>
          </a:p>
        </p:txBody>
      </p:sp>
      <p:sp>
        <p:nvSpPr>
          <p:cNvPr id="22532" name="Rectangle 3"/>
          <p:cNvSpPr>
            <a:spLocks noGrp="1" noChangeArrowheads="1"/>
          </p:cNvSpPr>
          <p:nvPr>
            <p:ph type="body" idx="1"/>
          </p:nvPr>
        </p:nvSpPr>
        <p:spPr>
          <a:xfrm>
            <a:off x="762000" y="1600200"/>
            <a:ext cx="7696200" cy="4260850"/>
          </a:xfrm>
        </p:spPr>
        <p:txBody>
          <a:bodyPr/>
          <a:lstStyle/>
          <a:p>
            <a:pPr lvl="1"/>
            <a:endParaRPr lang="fr-CA" sz="2400" smtClean="0">
              <a:latin typeface="Arial" charset="0"/>
            </a:endParaRPr>
          </a:p>
          <a:p>
            <a:pPr lvl="1"/>
            <a:r>
              <a:rPr lang="fr-CA" sz="2400" smtClean="0">
                <a:latin typeface="Arial" charset="0"/>
              </a:rPr>
              <a:t>Les groupes de défense d’intérêts particuliers</a:t>
            </a:r>
          </a:p>
          <a:p>
            <a:pPr lvl="1">
              <a:buFontTx/>
              <a:buNone/>
            </a:pPr>
            <a:r>
              <a:rPr lang="fr-CA" sz="2400" smtClean="0">
                <a:latin typeface="Arial" charset="0"/>
              </a:rPr>
              <a:t>	</a:t>
            </a:r>
            <a:r>
              <a:rPr lang="fr-CA" sz="2000" i="1" smtClean="0">
                <a:latin typeface="Arial" charset="0"/>
              </a:rPr>
              <a:t>Exemples :</a:t>
            </a:r>
            <a:r>
              <a:rPr lang="fr-CA" sz="2400" i="1" smtClean="0">
                <a:latin typeface="Arial" charset="0"/>
              </a:rPr>
              <a:t> </a:t>
            </a:r>
          </a:p>
          <a:p>
            <a:pPr lvl="2"/>
            <a:r>
              <a:rPr lang="fr-CA" sz="2200" smtClean="0">
                <a:latin typeface="Arial" charset="0"/>
              </a:rPr>
              <a:t>Droits de la personne : </a:t>
            </a:r>
          </a:p>
          <a:p>
            <a:pPr lvl="2">
              <a:buFontTx/>
              <a:buNone/>
            </a:pPr>
            <a:r>
              <a:rPr lang="fr-CA" sz="2200" smtClean="0">
                <a:latin typeface="Arial" charset="0"/>
              </a:rPr>
              <a:t>	</a:t>
            </a:r>
            <a:r>
              <a:rPr lang="fr-CA" sz="2200" i="1" smtClean="0">
                <a:solidFill>
                  <a:schemeClr val="tx2"/>
                </a:solidFill>
                <a:latin typeface="Arial" charset="0"/>
              </a:rPr>
              <a:t>Human Rights Watch</a:t>
            </a:r>
            <a:r>
              <a:rPr lang="fr-CA" sz="2200" smtClean="0">
                <a:latin typeface="Arial" charset="0"/>
              </a:rPr>
              <a:t> : </a:t>
            </a:r>
            <a:r>
              <a:rPr lang="fr-CA" sz="2200" smtClean="0">
                <a:latin typeface="Arial" charset="0"/>
                <a:hlinkClick r:id="rId3"/>
              </a:rPr>
              <a:t>http://hrw.org/doc/?t=french</a:t>
            </a:r>
            <a:endParaRPr lang="fr-CA" sz="2200" smtClean="0">
              <a:latin typeface="Arial" charset="0"/>
            </a:endParaRPr>
          </a:p>
          <a:p>
            <a:pPr lvl="2">
              <a:buFontTx/>
              <a:buNone/>
            </a:pPr>
            <a:r>
              <a:rPr lang="fr-CA" sz="2200" smtClean="0">
                <a:latin typeface="Arial" charset="0"/>
              </a:rPr>
              <a:t>	</a:t>
            </a:r>
            <a:r>
              <a:rPr lang="fr-CA" sz="2200" i="1" smtClean="0">
                <a:solidFill>
                  <a:schemeClr val="tx2"/>
                </a:solidFill>
                <a:latin typeface="Arial" charset="0"/>
              </a:rPr>
              <a:t>Amnistie internationale</a:t>
            </a:r>
            <a:r>
              <a:rPr lang="fr-CA" sz="2200" smtClean="0">
                <a:latin typeface="Arial" charset="0"/>
              </a:rPr>
              <a:t> : </a:t>
            </a:r>
            <a:r>
              <a:rPr lang="fr-CA" sz="2200" smtClean="0">
                <a:latin typeface="Arial" charset="0"/>
                <a:hlinkClick r:id="rId4"/>
              </a:rPr>
              <a:t>http://www.amnistie.qc.ca/</a:t>
            </a:r>
            <a:endParaRPr lang="fr-CA" sz="2200" smtClean="0">
              <a:latin typeface="Arial" charset="0"/>
            </a:endParaRPr>
          </a:p>
          <a:p>
            <a:pPr lvl="2">
              <a:buFontTx/>
              <a:buNone/>
            </a:pPr>
            <a:r>
              <a:rPr lang="fr-CA" sz="2200" i="1" smtClean="0">
                <a:solidFill>
                  <a:schemeClr val="tx2"/>
                </a:solidFill>
                <a:latin typeface="Arial" charset="0"/>
              </a:rPr>
              <a:t>	Stop Violence Against Women</a:t>
            </a:r>
            <a:r>
              <a:rPr lang="fr-CA" sz="2200" smtClean="0">
                <a:latin typeface="Arial" charset="0"/>
              </a:rPr>
              <a:t> : </a:t>
            </a:r>
            <a:r>
              <a:rPr lang="fr-CA" sz="2200" smtClean="0">
                <a:latin typeface="Arial" charset="0"/>
                <a:hlinkClick r:id="rId5"/>
              </a:rPr>
              <a:t>http://www.stopvaw.org/</a:t>
            </a:r>
            <a:endParaRPr lang="fr-CA" sz="2200" smtClean="0">
              <a:latin typeface="Arial" charset="0"/>
            </a:endParaRPr>
          </a:p>
          <a:p>
            <a:pPr lvl="2"/>
            <a:r>
              <a:rPr lang="fr-CA" sz="2200" smtClean="0">
                <a:latin typeface="Arial" charset="0"/>
              </a:rPr>
              <a:t>Environnement : </a:t>
            </a:r>
          </a:p>
          <a:p>
            <a:pPr lvl="2">
              <a:buFontTx/>
              <a:buNone/>
            </a:pPr>
            <a:r>
              <a:rPr lang="fr-CA" sz="2200" smtClean="0">
                <a:latin typeface="Arial" charset="0"/>
              </a:rPr>
              <a:t>	</a:t>
            </a:r>
            <a:r>
              <a:rPr lang="fr-CA" sz="2200" i="1" smtClean="0">
                <a:solidFill>
                  <a:schemeClr val="tx2"/>
                </a:solidFill>
                <a:latin typeface="Arial" charset="0"/>
              </a:rPr>
              <a:t>Greenpeace</a:t>
            </a:r>
            <a:r>
              <a:rPr lang="fr-CA" sz="2200" smtClean="0">
                <a:solidFill>
                  <a:schemeClr val="accent1"/>
                </a:solidFill>
                <a:latin typeface="Arial" charset="0"/>
              </a:rPr>
              <a:t> </a:t>
            </a:r>
            <a:r>
              <a:rPr lang="fr-CA" sz="2200" smtClean="0">
                <a:latin typeface="Arial" charset="0"/>
              </a:rPr>
              <a:t>: </a:t>
            </a:r>
            <a:r>
              <a:rPr lang="fr-CA" sz="2200" smtClean="0">
                <a:latin typeface="Arial" charset="0"/>
                <a:hlinkClick r:id="rId6"/>
              </a:rPr>
              <a:t>http://www.greenpeace.ca/f/</a:t>
            </a:r>
            <a:endParaRPr lang="fr-CA" sz="2200" smtClean="0">
              <a:latin typeface="Arial" charset="0"/>
            </a:endParaRPr>
          </a:p>
          <a:p>
            <a:pPr lvl="2">
              <a:buFontTx/>
              <a:buNone/>
            </a:pPr>
            <a:r>
              <a:rPr lang="fr-CA" sz="2200" smtClean="0">
                <a:latin typeface="Arial" charset="0"/>
              </a:rPr>
              <a:t>	</a:t>
            </a:r>
            <a:r>
              <a:rPr lang="fr-CA" sz="2200" i="1" smtClean="0">
                <a:solidFill>
                  <a:schemeClr val="tx2"/>
                </a:solidFill>
                <a:latin typeface="Arial" charset="0"/>
              </a:rPr>
              <a:t>Sierra Club</a:t>
            </a:r>
            <a:r>
              <a:rPr lang="fr-CA" sz="2200" smtClean="0">
                <a:latin typeface="Arial" charset="0"/>
              </a:rPr>
              <a:t> : </a:t>
            </a:r>
            <a:r>
              <a:rPr lang="fr-CA" sz="2200" smtClean="0">
                <a:latin typeface="Arial" charset="0"/>
                <a:hlinkClick r:id="rId7"/>
              </a:rPr>
              <a:t>http://www.sierraclub.ca/f/index.html</a:t>
            </a:r>
            <a:endParaRPr lang="fr-CA" sz="2200" smtClean="0">
              <a:latin typeface="Arial" charset="0"/>
            </a:endParaRPr>
          </a:p>
          <a:p>
            <a:pPr lvl="2">
              <a:buFontTx/>
              <a:buNone/>
            </a:pPr>
            <a:r>
              <a:rPr lang="fr-CA" sz="2200" smtClean="0">
                <a:latin typeface="Arial" charset="0"/>
              </a:rPr>
              <a:t>	</a:t>
            </a:r>
            <a:r>
              <a:rPr lang="fr-CA" sz="2200" i="1" smtClean="0">
                <a:solidFill>
                  <a:schemeClr val="tx2"/>
                </a:solidFill>
                <a:latin typeface="Arial" charset="0"/>
              </a:rPr>
              <a:t>Canards illimités</a:t>
            </a:r>
            <a:r>
              <a:rPr lang="fr-CA" sz="2200" smtClean="0">
                <a:latin typeface="Arial" charset="0"/>
              </a:rPr>
              <a:t> : </a:t>
            </a:r>
            <a:r>
              <a:rPr lang="fr-CA" sz="2200" smtClean="0">
                <a:latin typeface="Arial" charset="0"/>
                <a:hlinkClick r:id="rId8"/>
              </a:rPr>
              <a:t>http://www.ducks.ca/fr/</a:t>
            </a:r>
            <a:r>
              <a:rPr lang="fr-CA" sz="2200" smtClean="0">
                <a:latin typeface="Arial" charset="0"/>
              </a:rPr>
              <a:t>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5"/>
          <p:cNvSpPr>
            <a:spLocks noGrp="1"/>
          </p:cNvSpPr>
          <p:nvPr>
            <p:ph type="sldNum" sz="quarter" idx="12"/>
          </p:nvPr>
        </p:nvSpPr>
        <p:spPr>
          <a:noFill/>
        </p:spPr>
        <p:txBody>
          <a:bodyPr/>
          <a:lstStyle/>
          <a:p>
            <a:fld id="{E1F6EDC9-3B99-48C9-BEC9-3A0BA26C80DF}" type="slidenum">
              <a:rPr lang="en-US"/>
              <a:pPr/>
              <a:t>21</a:t>
            </a:fld>
            <a:endParaRPr lang="en-US"/>
          </a:p>
        </p:txBody>
      </p:sp>
      <p:sp>
        <p:nvSpPr>
          <p:cNvPr id="23555" name="Rectangle 2"/>
          <p:cNvSpPr>
            <a:spLocks noGrp="1" noChangeArrowheads="1"/>
          </p:cNvSpPr>
          <p:nvPr>
            <p:ph type="title"/>
          </p:nvPr>
        </p:nvSpPr>
        <p:spPr/>
        <p:txBody>
          <a:bodyPr/>
          <a:lstStyle/>
          <a:p>
            <a:pPr algn="l"/>
            <a:r>
              <a:rPr lang="fr-CA" sz="2800" smtClean="0">
                <a:latin typeface="Arial" charset="0"/>
              </a:rPr>
              <a:t>Exemples</a:t>
            </a:r>
            <a:endParaRPr lang="fr-FR" sz="2800" smtClean="0">
              <a:latin typeface="Arial" charset="0"/>
            </a:endParaRPr>
          </a:p>
        </p:txBody>
      </p:sp>
      <p:sp>
        <p:nvSpPr>
          <p:cNvPr id="23556" name="Rectangle 3"/>
          <p:cNvSpPr>
            <a:spLocks noGrp="1" noChangeArrowheads="1"/>
          </p:cNvSpPr>
          <p:nvPr>
            <p:ph type="body" idx="1"/>
          </p:nvPr>
        </p:nvSpPr>
        <p:spPr>
          <a:xfrm>
            <a:off x="0" y="1905000"/>
            <a:ext cx="9144000" cy="4953000"/>
          </a:xfrm>
        </p:spPr>
        <p:txBody>
          <a:bodyPr/>
          <a:lstStyle/>
          <a:p>
            <a:pPr lvl="2">
              <a:lnSpc>
                <a:spcPct val="90000"/>
              </a:lnSpc>
            </a:pPr>
            <a:r>
              <a:rPr lang="fr-CA" sz="2200" smtClean="0">
                <a:latin typeface="Arial" charset="0"/>
              </a:rPr>
              <a:t>Aux consommateurs : </a:t>
            </a:r>
          </a:p>
          <a:p>
            <a:pPr lvl="2">
              <a:lnSpc>
                <a:spcPct val="90000"/>
              </a:lnSpc>
              <a:buFontTx/>
              <a:buNone/>
            </a:pPr>
            <a:r>
              <a:rPr lang="fr-CA" sz="2200" smtClean="0">
                <a:latin typeface="Arial" charset="0"/>
              </a:rPr>
              <a:t>	</a:t>
            </a:r>
            <a:r>
              <a:rPr lang="fr-CA" sz="2200" i="1" smtClean="0">
                <a:solidFill>
                  <a:schemeClr val="tx2"/>
                </a:solidFill>
                <a:latin typeface="Arial" charset="0"/>
              </a:rPr>
              <a:t>L’association canadienne des consommateurs</a:t>
            </a:r>
          </a:p>
          <a:p>
            <a:pPr lvl="2">
              <a:lnSpc>
                <a:spcPct val="90000"/>
              </a:lnSpc>
              <a:buFontTx/>
              <a:buNone/>
            </a:pPr>
            <a:r>
              <a:rPr lang="fr-CA" sz="2200" smtClean="0">
                <a:latin typeface="Arial" charset="0"/>
              </a:rPr>
              <a:t>	</a:t>
            </a:r>
            <a:r>
              <a:rPr lang="fr-CA" sz="2200" smtClean="0">
                <a:latin typeface="Arial" charset="0"/>
                <a:hlinkClick r:id="rId3"/>
              </a:rPr>
              <a:t>http://www.consumer.ca/index.php4</a:t>
            </a:r>
            <a:r>
              <a:rPr lang="fr-CA" sz="2200" smtClean="0">
                <a:latin typeface="Arial" charset="0"/>
              </a:rPr>
              <a:t> </a:t>
            </a:r>
          </a:p>
          <a:p>
            <a:pPr lvl="2">
              <a:lnSpc>
                <a:spcPct val="90000"/>
              </a:lnSpc>
              <a:buFontTx/>
              <a:buNone/>
            </a:pPr>
            <a:r>
              <a:rPr lang="fr-CA" sz="2200" i="1" smtClean="0">
                <a:solidFill>
                  <a:schemeClr val="tx2"/>
                </a:solidFill>
                <a:latin typeface="Arial" charset="0"/>
              </a:rPr>
              <a:t>	Consumer report.org (ConsumerUnion.org): </a:t>
            </a:r>
            <a:r>
              <a:rPr lang="fr-CA" sz="2200" smtClean="0">
                <a:latin typeface="Arial" charset="0"/>
                <a:hlinkClick r:id="rId4"/>
              </a:rPr>
              <a:t>http://www.consumerreports.org/cro/home.htm</a:t>
            </a:r>
            <a:endParaRPr lang="fr-CA" sz="2200" smtClean="0">
              <a:latin typeface="Arial" charset="0"/>
            </a:endParaRPr>
          </a:p>
          <a:p>
            <a:pPr lvl="2">
              <a:lnSpc>
                <a:spcPct val="90000"/>
              </a:lnSpc>
              <a:buFontTx/>
              <a:buNone/>
            </a:pPr>
            <a:r>
              <a:rPr lang="fr-CA" sz="2200" i="1" smtClean="0">
                <a:solidFill>
                  <a:schemeClr val="tx2"/>
                </a:solidFill>
                <a:latin typeface="Arial" charset="0"/>
              </a:rPr>
              <a:t>	Canadian Taxpayers Federation</a:t>
            </a:r>
            <a:r>
              <a:rPr lang="fr-CA" sz="2200" smtClean="0">
                <a:latin typeface="Arial" charset="0"/>
              </a:rPr>
              <a:t> : </a:t>
            </a:r>
            <a:r>
              <a:rPr lang="fr-CA" sz="2200" smtClean="0">
                <a:latin typeface="Arial" charset="0"/>
                <a:hlinkClick r:id="rId5"/>
              </a:rPr>
              <a:t>http://www.taxpayer.com/main/index.php</a:t>
            </a:r>
            <a:endParaRPr lang="fr-CA" sz="2200" smtClean="0">
              <a:latin typeface="Arial" charset="0"/>
            </a:endParaRPr>
          </a:p>
          <a:p>
            <a:pPr lvl="2">
              <a:lnSpc>
                <a:spcPct val="90000"/>
              </a:lnSpc>
              <a:buFontTx/>
              <a:buNone/>
            </a:pPr>
            <a:r>
              <a:rPr lang="fr-CA" sz="2200" i="1" smtClean="0">
                <a:solidFill>
                  <a:schemeClr val="tx2"/>
                </a:solidFill>
                <a:latin typeface="Arial" charset="0"/>
              </a:rPr>
              <a:t>	Gasbuddy </a:t>
            </a:r>
            <a:r>
              <a:rPr lang="fr-CA" sz="2200" smtClean="0">
                <a:latin typeface="Arial" charset="0"/>
              </a:rPr>
              <a:t>: </a:t>
            </a:r>
            <a:r>
              <a:rPr lang="fr-CA" sz="2200" smtClean="0">
                <a:latin typeface="Arial" charset="0"/>
                <a:hlinkClick r:id="rId6"/>
              </a:rPr>
              <a:t>http://www.gasbuddy.com/</a:t>
            </a:r>
            <a:endParaRPr lang="fr-CA" sz="2200" smtClean="0">
              <a:latin typeface="Arial" charset="0"/>
            </a:endParaRPr>
          </a:p>
          <a:p>
            <a:pPr lvl="2">
              <a:lnSpc>
                <a:spcPct val="90000"/>
              </a:lnSpc>
            </a:pPr>
            <a:r>
              <a:rPr lang="fr-CA" sz="2200" smtClean="0">
                <a:latin typeface="Arial" charset="0"/>
              </a:rPr>
              <a:t>Vie démocratique : </a:t>
            </a:r>
          </a:p>
          <a:p>
            <a:pPr lvl="2">
              <a:lnSpc>
                <a:spcPct val="80000"/>
              </a:lnSpc>
              <a:buFontTx/>
              <a:buNone/>
            </a:pPr>
            <a:r>
              <a:rPr lang="fr-CA" sz="2200" i="1" smtClean="0">
                <a:solidFill>
                  <a:schemeClr val="tx2"/>
                </a:solidFill>
                <a:latin typeface="Arial" charset="0"/>
              </a:rPr>
              <a:t>	Democraty Watch </a:t>
            </a:r>
            <a:r>
              <a:rPr lang="fr-CA" sz="2200" smtClean="0">
                <a:latin typeface="Arial" charset="0"/>
              </a:rPr>
              <a:t>: </a:t>
            </a:r>
            <a:r>
              <a:rPr lang="fr-CA" sz="2200" smtClean="0">
                <a:latin typeface="Arial" charset="0"/>
                <a:hlinkClick r:id="rId7"/>
              </a:rPr>
              <a:t>http://www.dwatch.ca/</a:t>
            </a:r>
            <a:endParaRPr lang="fr-CA" sz="2200" smtClean="0">
              <a:latin typeface="Arial" charset="0"/>
            </a:endParaRPr>
          </a:p>
          <a:p>
            <a:pPr lvl="2">
              <a:lnSpc>
                <a:spcPct val="90000"/>
              </a:lnSpc>
              <a:buFontTx/>
              <a:buNone/>
            </a:pPr>
            <a:r>
              <a:rPr lang="fr-CA" sz="2200" smtClean="0">
                <a:latin typeface="Arial" charset="0"/>
              </a:rPr>
              <a:t>	</a:t>
            </a:r>
            <a:r>
              <a:rPr lang="fr-CA" sz="2200" i="1" smtClean="0">
                <a:solidFill>
                  <a:schemeClr val="tx2"/>
                </a:solidFill>
                <a:latin typeface="Arial" charset="0"/>
              </a:rPr>
              <a:t>Attac</a:t>
            </a:r>
            <a:r>
              <a:rPr lang="fr-CA" sz="2200" smtClean="0">
                <a:latin typeface="Arial" charset="0"/>
              </a:rPr>
              <a:t> : </a:t>
            </a:r>
            <a:r>
              <a:rPr lang="fr-CA" sz="2200" smtClean="0">
                <a:latin typeface="Arial" charset="0"/>
                <a:hlinkClick r:id="rId8"/>
              </a:rPr>
              <a:t>http://www.quebec.attac.org/</a:t>
            </a:r>
            <a:endParaRPr lang="fr-CA" sz="2200" smtClean="0">
              <a:latin typeface="Arial" charset="0"/>
            </a:endParaRPr>
          </a:p>
          <a:p>
            <a:pPr lvl="2">
              <a:lnSpc>
                <a:spcPct val="90000"/>
              </a:lnSpc>
              <a:buFontTx/>
              <a:buNone/>
            </a:pPr>
            <a:endParaRPr lang="fr-CA" sz="2200" smtClean="0">
              <a:latin typeface="Arial" charset="0"/>
            </a:endParaRPr>
          </a:p>
          <a:p>
            <a:pPr lvl="2">
              <a:lnSpc>
                <a:spcPct val="90000"/>
              </a:lnSpc>
              <a:buFontTx/>
              <a:buNone/>
            </a:pPr>
            <a:r>
              <a:rPr lang="fr-CA" sz="2800" b="1" i="1" smtClean="0">
                <a:latin typeface="Arial" charset="0"/>
              </a:rPr>
              <a:t>CONNAISSEZ-VOUS D’AUTRES SBNL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5"/>
          <p:cNvSpPr>
            <a:spLocks noGrp="1"/>
          </p:cNvSpPr>
          <p:nvPr>
            <p:ph type="sldNum" sz="quarter" idx="12"/>
          </p:nvPr>
        </p:nvSpPr>
        <p:spPr>
          <a:noFill/>
        </p:spPr>
        <p:txBody>
          <a:bodyPr/>
          <a:lstStyle/>
          <a:p>
            <a:fld id="{45CBA434-8F61-43AB-8CC0-810D1B2743D0}" type="slidenum">
              <a:rPr lang="en-US"/>
              <a:pPr/>
              <a:t>22</a:t>
            </a:fld>
            <a:endParaRPr lang="en-US"/>
          </a:p>
        </p:txBody>
      </p:sp>
      <p:sp>
        <p:nvSpPr>
          <p:cNvPr id="24579" name="Rectangle 2"/>
          <p:cNvSpPr>
            <a:spLocks noGrp="1" noChangeArrowheads="1"/>
          </p:cNvSpPr>
          <p:nvPr>
            <p:ph type="title"/>
          </p:nvPr>
        </p:nvSpPr>
        <p:spPr/>
        <p:txBody>
          <a:bodyPr/>
          <a:lstStyle/>
          <a:p>
            <a:pPr algn="l"/>
            <a:r>
              <a:rPr lang="en-US" sz="2400" smtClean="0">
                <a:latin typeface="Arial" charset="0"/>
              </a:rPr>
              <a:t>Le bien-fondé du recours aux politiques pour  soutenir le secteur à but non lucratif (1/3)</a:t>
            </a:r>
            <a:endParaRPr lang="fr-CA" sz="2400" smtClean="0">
              <a:latin typeface="Arial" charset="0"/>
            </a:endParaRPr>
          </a:p>
        </p:txBody>
      </p:sp>
      <p:sp>
        <p:nvSpPr>
          <p:cNvPr id="943107" name="Rectangle 3"/>
          <p:cNvSpPr>
            <a:spLocks noGrp="1" noChangeArrowheads="1"/>
          </p:cNvSpPr>
          <p:nvPr>
            <p:ph type="body" idx="1"/>
          </p:nvPr>
        </p:nvSpPr>
        <p:spPr/>
        <p:txBody>
          <a:bodyPr/>
          <a:lstStyle/>
          <a:p>
            <a:pPr marL="609600" indent="-609600"/>
            <a:endParaRPr lang="fr-CA" sz="2400" smtClean="0">
              <a:latin typeface="Arial" charset="0"/>
            </a:endParaRPr>
          </a:p>
          <a:p>
            <a:pPr marL="609600" indent="-609600"/>
            <a:r>
              <a:rPr lang="fr-CA" sz="2400" smtClean="0">
                <a:latin typeface="Arial" charset="0"/>
              </a:rPr>
              <a:t>Entre l’État et le marché</a:t>
            </a:r>
          </a:p>
          <a:p>
            <a:pPr marL="1009650" lvl="1" indent="-609600">
              <a:buFontTx/>
              <a:buNone/>
            </a:pPr>
            <a:endParaRPr lang="en-US" sz="1600" smtClean="0">
              <a:latin typeface="Arial" charset="0"/>
            </a:endParaRPr>
          </a:p>
          <a:p>
            <a:pPr marL="1009650" lvl="1" indent="-609600">
              <a:buFontTx/>
              <a:buNone/>
            </a:pPr>
            <a:r>
              <a:rPr lang="en-US" sz="1600" i="1" smtClean="0">
                <a:latin typeface="Arial" charset="0"/>
              </a:rPr>
              <a:t>Les organismes à but non lucratif peuvent jouer un rôle important en vue de stimuler </a:t>
            </a:r>
          </a:p>
          <a:p>
            <a:pPr marL="1009650" lvl="1" indent="-609600">
              <a:buFontTx/>
              <a:buNone/>
            </a:pPr>
            <a:r>
              <a:rPr lang="en-US" sz="1600" i="1" smtClean="0">
                <a:latin typeface="Arial" charset="0"/>
              </a:rPr>
              <a:t>l’innovation sociale au Canada en assurant la prestation de services dans « des</a:t>
            </a:r>
          </a:p>
          <a:p>
            <a:pPr marL="1009650" lvl="1" indent="-609600">
              <a:buFontTx/>
              <a:buNone/>
            </a:pPr>
            <a:r>
              <a:rPr lang="en-US" sz="1600" i="1" smtClean="0">
                <a:latin typeface="Arial" charset="0"/>
              </a:rPr>
              <a:t>domaines essentiels ou sur des marchés locaux que le secteur privé juge</a:t>
            </a:r>
          </a:p>
          <a:p>
            <a:pPr marL="1009650" lvl="1" indent="-609600">
              <a:buFontTx/>
              <a:buNone/>
            </a:pPr>
            <a:r>
              <a:rPr lang="en-US" sz="1600" i="1" smtClean="0">
                <a:latin typeface="Arial" charset="0"/>
              </a:rPr>
              <a:t>insuffisamment rentables ou que le secteur public ne parvient pas à offrir à aussi bon</a:t>
            </a:r>
          </a:p>
          <a:p>
            <a:pPr marL="1009650" lvl="1" indent="-609600">
              <a:buFontTx/>
              <a:buNone/>
            </a:pPr>
            <a:r>
              <a:rPr lang="en-US" sz="1600" i="1" smtClean="0">
                <a:latin typeface="Arial" charset="0"/>
              </a:rPr>
              <a:t>compte, et en le faisant de manière à stimuler la créativité et à mobiliser le</a:t>
            </a:r>
          </a:p>
          <a:p>
            <a:pPr marL="1009650" lvl="1" indent="-609600">
              <a:buFontTx/>
              <a:buNone/>
            </a:pPr>
            <a:r>
              <a:rPr lang="en-US" sz="1600" i="1" smtClean="0">
                <a:latin typeface="Arial" charset="0"/>
              </a:rPr>
              <a:t> collectivités. (Goldenberg, 2006) </a:t>
            </a:r>
            <a:endParaRPr lang="fr-CA" sz="1600" i="1" smtClean="0">
              <a:latin typeface="Arial" charset="0"/>
            </a:endParaRPr>
          </a:p>
          <a:p>
            <a:pPr marL="609600" indent="-609600"/>
            <a:endParaRPr lang="fr-CA" sz="2400" smtClean="0">
              <a:latin typeface="Arial" charset="0"/>
            </a:endParaRPr>
          </a:p>
          <a:p>
            <a:pPr marL="609600" indent="-609600"/>
            <a:endParaRPr lang="fr-CA" sz="2400" smtClean="0">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943107">
                                            <p:txEl>
                                              <p:pRg st="1" end="1"/>
                                            </p:txEl>
                                          </p:spTgt>
                                        </p:tgtEl>
                                        <p:attrNameLst>
                                          <p:attrName>style.visibility</p:attrName>
                                        </p:attrNameLst>
                                      </p:cBhvr>
                                      <p:to>
                                        <p:strVal val="visible"/>
                                      </p:to>
                                    </p:set>
                                    <p:animEffect transition="in" filter="blinds(horizontal)">
                                      <p:cBhvr>
                                        <p:cTn id="7" dur="500"/>
                                        <p:tgtEl>
                                          <p:spTgt spid="943107">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943107">
                                            <p:txEl>
                                              <p:pRg st="3" end="3"/>
                                            </p:txEl>
                                          </p:spTgt>
                                        </p:tgtEl>
                                        <p:attrNameLst>
                                          <p:attrName>style.visibility</p:attrName>
                                        </p:attrNameLst>
                                      </p:cBhvr>
                                      <p:to>
                                        <p:strVal val="visible"/>
                                      </p:to>
                                    </p:set>
                                    <p:animEffect transition="in" filter="blinds(horizontal)">
                                      <p:cBhvr>
                                        <p:cTn id="10" dur="500"/>
                                        <p:tgtEl>
                                          <p:spTgt spid="943107">
                                            <p:txEl>
                                              <p:pRg st="3" end="3"/>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943107">
                                            <p:txEl>
                                              <p:pRg st="4" end="4"/>
                                            </p:txEl>
                                          </p:spTgt>
                                        </p:tgtEl>
                                        <p:attrNameLst>
                                          <p:attrName>style.visibility</p:attrName>
                                        </p:attrNameLst>
                                      </p:cBhvr>
                                      <p:to>
                                        <p:strVal val="visible"/>
                                      </p:to>
                                    </p:set>
                                    <p:animEffect transition="in" filter="blinds(horizontal)">
                                      <p:cBhvr>
                                        <p:cTn id="13" dur="500"/>
                                        <p:tgtEl>
                                          <p:spTgt spid="943107">
                                            <p:txEl>
                                              <p:pRg st="4" end="4"/>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943107">
                                            <p:txEl>
                                              <p:pRg st="5" end="5"/>
                                            </p:txEl>
                                          </p:spTgt>
                                        </p:tgtEl>
                                        <p:attrNameLst>
                                          <p:attrName>style.visibility</p:attrName>
                                        </p:attrNameLst>
                                      </p:cBhvr>
                                      <p:to>
                                        <p:strVal val="visible"/>
                                      </p:to>
                                    </p:set>
                                    <p:animEffect transition="in" filter="blinds(horizontal)">
                                      <p:cBhvr>
                                        <p:cTn id="16" dur="500"/>
                                        <p:tgtEl>
                                          <p:spTgt spid="943107">
                                            <p:txEl>
                                              <p:pRg st="5" end="5"/>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943107">
                                            <p:txEl>
                                              <p:pRg st="6" end="6"/>
                                            </p:txEl>
                                          </p:spTgt>
                                        </p:tgtEl>
                                        <p:attrNameLst>
                                          <p:attrName>style.visibility</p:attrName>
                                        </p:attrNameLst>
                                      </p:cBhvr>
                                      <p:to>
                                        <p:strVal val="visible"/>
                                      </p:to>
                                    </p:set>
                                    <p:animEffect transition="in" filter="blinds(horizontal)">
                                      <p:cBhvr>
                                        <p:cTn id="19" dur="500"/>
                                        <p:tgtEl>
                                          <p:spTgt spid="943107">
                                            <p:txEl>
                                              <p:pRg st="6" end="6"/>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943107">
                                            <p:txEl>
                                              <p:pRg st="7" end="7"/>
                                            </p:txEl>
                                          </p:spTgt>
                                        </p:tgtEl>
                                        <p:attrNameLst>
                                          <p:attrName>style.visibility</p:attrName>
                                        </p:attrNameLst>
                                      </p:cBhvr>
                                      <p:to>
                                        <p:strVal val="visible"/>
                                      </p:to>
                                    </p:set>
                                    <p:animEffect transition="in" filter="blinds(horizontal)">
                                      <p:cBhvr>
                                        <p:cTn id="22" dur="500"/>
                                        <p:tgtEl>
                                          <p:spTgt spid="943107">
                                            <p:txEl>
                                              <p:pRg st="7" end="7"/>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943107">
                                            <p:txEl>
                                              <p:pRg st="8" end="8"/>
                                            </p:txEl>
                                          </p:spTgt>
                                        </p:tgtEl>
                                        <p:attrNameLst>
                                          <p:attrName>style.visibility</p:attrName>
                                        </p:attrNameLst>
                                      </p:cBhvr>
                                      <p:to>
                                        <p:strVal val="visible"/>
                                      </p:to>
                                    </p:set>
                                    <p:animEffect transition="in" filter="blinds(horizontal)">
                                      <p:cBhvr>
                                        <p:cTn id="25" dur="500"/>
                                        <p:tgtEl>
                                          <p:spTgt spid="94310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5"/>
          <p:cNvSpPr>
            <a:spLocks noGrp="1"/>
          </p:cNvSpPr>
          <p:nvPr>
            <p:ph type="sldNum" sz="quarter" idx="12"/>
          </p:nvPr>
        </p:nvSpPr>
        <p:spPr>
          <a:noFill/>
        </p:spPr>
        <p:txBody>
          <a:bodyPr/>
          <a:lstStyle/>
          <a:p>
            <a:fld id="{11DC24EF-6FC5-40AE-9B2D-C792BE6890A3}" type="slidenum">
              <a:rPr lang="en-US"/>
              <a:pPr/>
              <a:t>23</a:t>
            </a:fld>
            <a:endParaRPr lang="en-US"/>
          </a:p>
        </p:txBody>
      </p:sp>
      <p:sp>
        <p:nvSpPr>
          <p:cNvPr id="25603" name="Rectangle 2"/>
          <p:cNvSpPr>
            <a:spLocks noGrp="1" noChangeArrowheads="1"/>
          </p:cNvSpPr>
          <p:nvPr>
            <p:ph type="title"/>
          </p:nvPr>
        </p:nvSpPr>
        <p:spPr/>
        <p:txBody>
          <a:bodyPr/>
          <a:lstStyle/>
          <a:p>
            <a:pPr algn="l"/>
            <a:r>
              <a:rPr lang="en-US" sz="2400" smtClean="0">
                <a:latin typeface="Arial" charset="0"/>
              </a:rPr>
              <a:t>Le bien-fondé du recours aux politiques pour  soutenir le secteur à but non lucratif (2/3)</a:t>
            </a:r>
            <a:endParaRPr lang="fr-CA" sz="2400" smtClean="0">
              <a:latin typeface="Arial" charset="0"/>
            </a:endParaRPr>
          </a:p>
        </p:txBody>
      </p:sp>
      <p:sp>
        <p:nvSpPr>
          <p:cNvPr id="943107" name="Rectangle 3"/>
          <p:cNvSpPr>
            <a:spLocks noGrp="1" noChangeArrowheads="1"/>
          </p:cNvSpPr>
          <p:nvPr>
            <p:ph type="body" idx="1"/>
          </p:nvPr>
        </p:nvSpPr>
        <p:spPr/>
        <p:txBody>
          <a:bodyPr/>
          <a:lstStyle/>
          <a:p>
            <a:pPr marL="609600" indent="-609600"/>
            <a:endParaRPr lang="fr-CA" sz="2400" smtClean="0">
              <a:latin typeface="Arial" charset="0"/>
            </a:endParaRPr>
          </a:p>
          <a:p>
            <a:pPr marL="609600" indent="-609600"/>
            <a:r>
              <a:rPr lang="en-US" sz="2400" smtClean="0">
                <a:latin typeface="Arial" charset="0"/>
              </a:rPr>
              <a:t>Politiques et solutions axées sur la dimension locale </a:t>
            </a:r>
          </a:p>
          <a:p>
            <a:pPr marL="1009650" lvl="1" indent="-609600">
              <a:buFontTx/>
              <a:buNone/>
            </a:pPr>
            <a:endParaRPr lang="en-US" sz="1600" smtClean="0">
              <a:latin typeface="Arial" charset="0"/>
            </a:endParaRPr>
          </a:p>
          <a:p>
            <a:pPr marL="1009650" lvl="1" indent="-609600">
              <a:buFontTx/>
              <a:buNone/>
            </a:pPr>
            <a:r>
              <a:rPr lang="en-US" sz="1600" i="1" smtClean="0">
                <a:latin typeface="Arial" charset="0"/>
              </a:rPr>
              <a:t>…de 80 pour cent de la population canadienne vit maintenant dans les villes. Il</a:t>
            </a:r>
          </a:p>
          <a:p>
            <a:pPr marL="1009650" lvl="1" indent="-609600">
              <a:buFontTx/>
              <a:buNone/>
            </a:pPr>
            <a:r>
              <a:rPr lang="en-US" sz="1600" i="1" smtClean="0">
                <a:latin typeface="Arial" charset="0"/>
              </a:rPr>
              <a:t>reflète aussi un changement vers une économie qui est fondée sur le savoir, la</a:t>
            </a:r>
          </a:p>
          <a:p>
            <a:pPr marL="1009650" lvl="1" indent="-609600">
              <a:buFontTx/>
              <a:buNone/>
            </a:pPr>
            <a:r>
              <a:rPr lang="en-US" sz="1600" i="1" smtClean="0">
                <a:latin typeface="Arial" charset="0"/>
              </a:rPr>
              <a:t>technologie et le capital humain, et qui est souvent axée sur des activités de services</a:t>
            </a:r>
          </a:p>
          <a:p>
            <a:pPr marL="1009650" lvl="1" indent="-609600">
              <a:buFontTx/>
              <a:buNone/>
            </a:pPr>
            <a:r>
              <a:rPr lang="en-US" sz="1600" i="1" smtClean="0">
                <a:latin typeface="Arial" charset="0"/>
              </a:rPr>
              <a:t>en milieux urbains.  Le nouvel accent mis sur les villes et les collectivités reconnaî</a:t>
            </a:r>
          </a:p>
          <a:p>
            <a:pPr marL="1009650" lvl="1" indent="-609600">
              <a:buFontTx/>
              <a:buNone/>
            </a:pPr>
            <a:r>
              <a:rPr lang="en-US" sz="1600" i="1" smtClean="0">
                <a:latin typeface="Arial" charset="0"/>
              </a:rPr>
              <a:t> aussi les problèmes économiques et sociaux sérieux, bien enracinés et complexes,</a:t>
            </a:r>
          </a:p>
          <a:p>
            <a:pPr marL="1009650" lvl="1" indent="-609600">
              <a:buFontTx/>
              <a:buNone/>
            </a:pPr>
            <a:r>
              <a:rPr lang="en-US" sz="1600" i="1" smtClean="0">
                <a:latin typeface="Arial" charset="0"/>
              </a:rPr>
              <a:t>qui existent dans nos villes et collectivités. Il faut faire appel à de nouvelle</a:t>
            </a:r>
          </a:p>
          <a:p>
            <a:pPr marL="1009650" lvl="1" indent="-609600">
              <a:buFontTx/>
              <a:buNone/>
            </a:pPr>
            <a:r>
              <a:rPr lang="en-US" sz="1600" i="1" smtClean="0">
                <a:latin typeface="Arial" charset="0"/>
              </a:rPr>
              <a:t> stratégies innovatrices, qui mettent en cause les citoyens et les</a:t>
            </a:r>
          </a:p>
          <a:p>
            <a:pPr marL="1009650" lvl="1" indent="-609600">
              <a:buFontTx/>
              <a:buNone/>
            </a:pPr>
            <a:r>
              <a:rPr lang="en-US" sz="1600" i="1" smtClean="0">
                <a:latin typeface="Arial" charset="0"/>
              </a:rPr>
              <a:t>collectivités dans la recherche de solutions nouvelles et « axées sur la dimension locale » (Goldenberg, 2006) </a:t>
            </a:r>
            <a:endParaRPr lang="fr-CA" sz="1600" i="1" smtClean="0">
              <a:latin typeface="Arial" charset="0"/>
            </a:endParaRPr>
          </a:p>
          <a:p>
            <a:pPr marL="609600" indent="-609600"/>
            <a:endParaRPr lang="fr-CA" sz="2400" smtClean="0">
              <a:latin typeface="Arial" charset="0"/>
            </a:endParaRPr>
          </a:p>
          <a:p>
            <a:pPr marL="609600" indent="-609600"/>
            <a:endParaRPr lang="fr-CA" sz="2400" smtClean="0">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943107">
                                            <p:txEl>
                                              <p:pRg st="3" end="3"/>
                                            </p:txEl>
                                          </p:spTgt>
                                        </p:tgtEl>
                                        <p:attrNameLst>
                                          <p:attrName>style.visibility</p:attrName>
                                        </p:attrNameLst>
                                      </p:cBhvr>
                                      <p:to>
                                        <p:strVal val="visible"/>
                                      </p:to>
                                    </p:set>
                                    <p:animEffect transition="in" filter="blinds(horizontal)">
                                      <p:cBhvr>
                                        <p:cTn id="7" dur="500"/>
                                        <p:tgtEl>
                                          <p:spTgt spid="943107">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943107">
                                            <p:txEl>
                                              <p:pRg st="4" end="4"/>
                                            </p:txEl>
                                          </p:spTgt>
                                        </p:tgtEl>
                                        <p:attrNameLst>
                                          <p:attrName>style.visibility</p:attrName>
                                        </p:attrNameLst>
                                      </p:cBhvr>
                                      <p:to>
                                        <p:strVal val="visible"/>
                                      </p:to>
                                    </p:set>
                                    <p:animEffect transition="in" filter="blinds(horizontal)">
                                      <p:cBhvr>
                                        <p:cTn id="10" dur="500"/>
                                        <p:tgtEl>
                                          <p:spTgt spid="943107">
                                            <p:txEl>
                                              <p:pRg st="4" end="4"/>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943107">
                                            <p:txEl>
                                              <p:pRg st="5" end="5"/>
                                            </p:txEl>
                                          </p:spTgt>
                                        </p:tgtEl>
                                        <p:attrNameLst>
                                          <p:attrName>style.visibility</p:attrName>
                                        </p:attrNameLst>
                                      </p:cBhvr>
                                      <p:to>
                                        <p:strVal val="visible"/>
                                      </p:to>
                                    </p:set>
                                    <p:animEffect transition="in" filter="blinds(horizontal)">
                                      <p:cBhvr>
                                        <p:cTn id="13" dur="500"/>
                                        <p:tgtEl>
                                          <p:spTgt spid="943107">
                                            <p:txEl>
                                              <p:pRg st="5" end="5"/>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943107">
                                            <p:txEl>
                                              <p:pRg st="6" end="6"/>
                                            </p:txEl>
                                          </p:spTgt>
                                        </p:tgtEl>
                                        <p:attrNameLst>
                                          <p:attrName>style.visibility</p:attrName>
                                        </p:attrNameLst>
                                      </p:cBhvr>
                                      <p:to>
                                        <p:strVal val="visible"/>
                                      </p:to>
                                    </p:set>
                                    <p:animEffect transition="in" filter="blinds(horizontal)">
                                      <p:cBhvr>
                                        <p:cTn id="16" dur="500"/>
                                        <p:tgtEl>
                                          <p:spTgt spid="943107">
                                            <p:txEl>
                                              <p:pRg st="6" end="6"/>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943107">
                                            <p:txEl>
                                              <p:pRg st="7" end="7"/>
                                            </p:txEl>
                                          </p:spTgt>
                                        </p:tgtEl>
                                        <p:attrNameLst>
                                          <p:attrName>style.visibility</p:attrName>
                                        </p:attrNameLst>
                                      </p:cBhvr>
                                      <p:to>
                                        <p:strVal val="visible"/>
                                      </p:to>
                                    </p:set>
                                    <p:animEffect transition="in" filter="blinds(horizontal)">
                                      <p:cBhvr>
                                        <p:cTn id="19" dur="500"/>
                                        <p:tgtEl>
                                          <p:spTgt spid="943107">
                                            <p:txEl>
                                              <p:pRg st="7" end="7"/>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943107">
                                            <p:txEl>
                                              <p:pRg st="8" end="8"/>
                                            </p:txEl>
                                          </p:spTgt>
                                        </p:tgtEl>
                                        <p:attrNameLst>
                                          <p:attrName>style.visibility</p:attrName>
                                        </p:attrNameLst>
                                      </p:cBhvr>
                                      <p:to>
                                        <p:strVal val="visible"/>
                                      </p:to>
                                    </p:set>
                                    <p:animEffect transition="in" filter="blinds(horizontal)">
                                      <p:cBhvr>
                                        <p:cTn id="22" dur="500"/>
                                        <p:tgtEl>
                                          <p:spTgt spid="943107">
                                            <p:txEl>
                                              <p:pRg st="8" end="8"/>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943107">
                                            <p:txEl>
                                              <p:pRg st="9" end="9"/>
                                            </p:txEl>
                                          </p:spTgt>
                                        </p:tgtEl>
                                        <p:attrNameLst>
                                          <p:attrName>style.visibility</p:attrName>
                                        </p:attrNameLst>
                                      </p:cBhvr>
                                      <p:to>
                                        <p:strVal val="visible"/>
                                      </p:to>
                                    </p:set>
                                    <p:animEffect transition="in" filter="blinds(horizontal)">
                                      <p:cBhvr>
                                        <p:cTn id="25" dur="500"/>
                                        <p:tgtEl>
                                          <p:spTgt spid="943107">
                                            <p:txEl>
                                              <p:pRg st="9" end="9"/>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943107">
                                            <p:txEl>
                                              <p:pRg st="10" end="10"/>
                                            </p:txEl>
                                          </p:spTgt>
                                        </p:tgtEl>
                                        <p:attrNameLst>
                                          <p:attrName>style.visibility</p:attrName>
                                        </p:attrNameLst>
                                      </p:cBhvr>
                                      <p:to>
                                        <p:strVal val="visible"/>
                                      </p:to>
                                    </p:set>
                                    <p:animEffect transition="in" filter="blinds(horizontal)">
                                      <p:cBhvr>
                                        <p:cTn id="28" dur="500"/>
                                        <p:tgtEl>
                                          <p:spTgt spid="94310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Number Placeholder 5"/>
          <p:cNvSpPr>
            <a:spLocks noGrp="1"/>
          </p:cNvSpPr>
          <p:nvPr>
            <p:ph type="sldNum" sz="quarter" idx="12"/>
          </p:nvPr>
        </p:nvSpPr>
        <p:spPr>
          <a:noFill/>
        </p:spPr>
        <p:txBody>
          <a:bodyPr/>
          <a:lstStyle/>
          <a:p>
            <a:fld id="{31912CF8-F60F-40AA-8304-14DD10CFAA22}" type="slidenum">
              <a:rPr lang="en-US"/>
              <a:pPr/>
              <a:t>24</a:t>
            </a:fld>
            <a:endParaRPr lang="en-US"/>
          </a:p>
        </p:txBody>
      </p:sp>
      <p:sp>
        <p:nvSpPr>
          <p:cNvPr id="26627" name="Rectangle 2"/>
          <p:cNvSpPr>
            <a:spLocks noGrp="1" noChangeArrowheads="1"/>
          </p:cNvSpPr>
          <p:nvPr>
            <p:ph type="title"/>
          </p:nvPr>
        </p:nvSpPr>
        <p:spPr/>
        <p:txBody>
          <a:bodyPr/>
          <a:lstStyle/>
          <a:p>
            <a:pPr algn="l"/>
            <a:r>
              <a:rPr lang="en-US" sz="2400" smtClean="0">
                <a:latin typeface="Arial" charset="0"/>
              </a:rPr>
              <a:t>Le bien-fondé du recours aux politiques pour  soutenir le secteur à but non lucratif (3/3)</a:t>
            </a:r>
            <a:endParaRPr lang="fr-CA" sz="2400" smtClean="0">
              <a:latin typeface="Arial" charset="0"/>
            </a:endParaRPr>
          </a:p>
        </p:txBody>
      </p:sp>
      <p:sp>
        <p:nvSpPr>
          <p:cNvPr id="943107" name="Rectangle 3"/>
          <p:cNvSpPr>
            <a:spLocks noGrp="1" noChangeArrowheads="1"/>
          </p:cNvSpPr>
          <p:nvPr>
            <p:ph type="body" idx="1"/>
          </p:nvPr>
        </p:nvSpPr>
        <p:spPr/>
        <p:txBody>
          <a:bodyPr/>
          <a:lstStyle/>
          <a:p>
            <a:pPr marL="609600" indent="-609600"/>
            <a:endParaRPr lang="fr-CA" sz="2400" smtClean="0">
              <a:latin typeface="Arial" charset="0"/>
            </a:endParaRPr>
          </a:p>
          <a:p>
            <a:pPr marL="609600" indent="-609600"/>
            <a:r>
              <a:rPr lang="en-US" sz="2400" smtClean="0">
                <a:latin typeface="Arial" charset="0"/>
              </a:rPr>
              <a:t>Capital social, citoyenneté et démocratie </a:t>
            </a:r>
            <a:endParaRPr lang="en-US" sz="1600" smtClean="0">
              <a:latin typeface="Arial" charset="0"/>
            </a:endParaRPr>
          </a:p>
          <a:p>
            <a:pPr marL="1009650" lvl="1" indent="-609600">
              <a:buFontTx/>
              <a:buNone/>
            </a:pPr>
            <a:endParaRPr lang="en-US" sz="1600" i="1" smtClean="0">
              <a:latin typeface="Arial" charset="0"/>
            </a:endParaRPr>
          </a:p>
          <a:p>
            <a:pPr marL="1009650" lvl="1" indent="-609600">
              <a:buFontTx/>
              <a:buNone/>
            </a:pPr>
            <a:r>
              <a:rPr lang="en-US" sz="1600" i="1" smtClean="0">
                <a:latin typeface="Arial" charset="0"/>
              </a:rPr>
              <a:t>Les organismes du secteur bénévole et communautaire contribuent aux débats s les </a:t>
            </a:r>
          </a:p>
          <a:p>
            <a:pPr marL="1009650" lvl="1" indent="-609600">
              <a:buFontTx/>
              <a:buNone/>
            </a:pPr>
            <a:r>
              <a:rPr lang="en-US" sz="1600" i="1" smtClean="0">
                <a:latin typeface="Arial" charset="0"/>
              </a:rPr>
              <a:t>politiques publiques par leur savoir, leur expertise et la compassion acquise auprès</a:t>
            </a:r>
          </a:p>
          <a:p>
            <a:pPr marL="1009650" lvl="1" indent="-609600">
              <a:buFontTx/>
              <a:buNone/>
            </a:pPr>
            <a:r>
              <a:rPr lang="en-US" sz="1600" i="1" smtClean="0">
                <a:latin typeface="Arial" charset="0"/>
              </a:rPr>
              <a:t>Des collectivités et des particuliers et proposent des priorités aux gouvernements.En </a:t>
            </a:r>
          </a:p>
          <a:p>
            <a:pPr marL="1009650" lvl="1" indent="-609600">
              <a:buFontTx/>
              <a:buNone/>
            </a:pPr>
            <a:r>
              <a:rPr lang="en-US" sz="1600" i="1" smtClean="0">
                <a:latin typeface="Arial" charset="0"/>
              </a:rPr>
              <a:t>encourageant les gens à participer et à travailler ensemble à des causes communes,</a:t>
            </a:r>
          </a:p>
          <a:p>
            <a:pPr marL="1009650" lvl="1" indent="-609600">
              <a:buFontTx/>
              <a:buNone/>
            </a:pPr>
            <a:r>
              <a:rPr lang="en-US" sz="1600" i="1" smtClean="0">
                <a:latin typeface="Arial" charset="0"/>
              </a:rPr>
              <a:t>Le secteur renforce l’engagement des citoyens, prête voix à ceux qui n’en ont pas,</a:t>
            </a:r>
          </a:p>
          <a:p>
            <a:pPr marL="1009650" lvl="1" indent="-609600">
              <a:buFontTx/>
              <a:buNone/>
            </a:pPr>
            <a:r>
              <a:rPr lang="en-US" sz="1600" i="1" smtClean="0">
                <a:latin typeface="Arial" charset="0"/>
              </a:rPr>
              <a:t>Permet l’expression de points de vue multiples sur un grand nombre de questions, e</a:t>
            </a:r>
          </a:p>
          <a:p>
            <a:pPr marL="1009650" lvl="1" indent="-609600">
              <a:buFontTx/>
              <a:buNone/>
            </a:pPr>
            <a:r>
              <a:rPr lang="en-US" sz="1600" i="1" smtClean="0">
                <a:latin typeface="Arial" charset="0"/>
              </a:rPr>
              <a:t> donne aux gens des occasions d’exercer les compétences de la vie démocratique. (Goldenberg, 2006) </a:t>
            </a:r>
            <a:endParaRPr lang="fr-CA" sz="1600" i="1" smtClean="0">
              <a:latin typeface="Arial" charset="0"/>
            </a:endParaRPr>
          </a:p>
          <a:p>
            <a:pPr marL="609600" indent="-609600"/>
            <a:endParaRPr lang="fr-CA" sz="2400" smtClean="0">
              <a:latin typeface="Arial" charset="0"/>
            </a:endParaRPr>
          </a:p>
          <a:p>
            <a:pPr marL="609600" indent="-609600"/>
            <a:endParaRPr lang="fr-CA" sz="2400" smtClean="0">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943107">
                                            <p:txEl>
                                              <p:pRg st="3" end="3"/>
                                            </p:txEl>
                                          </p:spTgt>
                                        </p:tgtEl>
                                        <p:attrNameLst>
                                          <p:attrName>style.visibility</p:attrName>
                                        </p:attrNameLst>
                                      </p:cBhvr>
                                      <p:to>
                                        <p:strVal val="visible"/>
                                      </p:to>
                                    </p:set>
                                    <p:animEffect transition="in" filter="blinds(horizontal)">
                                      <p:cBhvr>
                                        <p:cTn id="7" dur="500"/>
                                        <p:tgtEl>
                                          <p:spTgt spid="943107">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943107">
                                            <p:txEl>
                                              <p:pRg st="4" end="4"/>
                                            </p:txEl>
                                          </p:spTgt>
                                        </p:tgtEl>
                                        <p:attrNameLst>
                                          <p:attrName>style.visibility</p:attrName>
                                        </p:attrNameLst>
                                      </p:cBhvr>
                                      <p:to>
                                        <p:strVal val="visible"/>
                                      </p:to>
                                    </p:set>
                                    <p:animEffect transition="in" filter="blinds(horizontal)">
                                      <p:cBhvr>
                                        <p:cTn id="10" dur="500"/>
                                        <p:tgtEl>
                                          <p:spTgt spid="943107">
                                            <p:txEl>
                                              <p:pRg st="4" end="4"/>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943107">
                                            <p:txEl>
                                              <p:pRg st="5" end="5"/>
                                            </p:txEl>
                                          </p:spTgt>
                                        </p:tgtEl>
                                        <p:attrNameLst>
                                          <p:attrName>style.visibility</p:attrName>
                                        </p:attrNameLst>
                                      </p:cBhvr>
                                      <p:to>
                                        <p:strVal val="visible"/>
                                      </p:to>
                                    </p:set>
                                    <p:animEffect transition="in" filter="blinds(horizontal)">
                                      <p:cBhvr>
                                        <p:cTn id="13" dur="500"/>
                                        <p:tgtEl>
                                          <p:spTgt spid="943107">
                                            <p:txEl>
                                              <p:pRg st="5" end="5"/>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943107">
                                            <p:txEl>
                                              <p:pRg st="6" end="6"/>
                                            </p:txEl>
                                          </p:spTgt>
                                        </p:tgtEl>
                                        <p:attrNameLst>
                                          <p:attrName>style.visibility</p:attrName>
                                        </p:attrNameLst>
                                      </p:cBhvr>
                                      <p:to>
                                        <p:strVal val="visible"/>
                                      </p:to>
                                    </p:set>
                                    <p:animEffect transition="in" filter="blinds(horizontal)">
                                      <p:cBhvr>
                                        <p:cTn id="16" dur="500"/>
                                        <p:tgtEl>
                                          <p:spTgt spid="943107">
                                            <p:txEl>
                                              <p:pRg st="6" end="6"/>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943107">
                                            <p:txEl>
                                              <p:pRg st="7" end="7"/>
                                            </p:txEl>
                                          </p:spTgt>
                                        </p:tgtEl>
                                        <p:attrNameLst>
                                          <p:attrName>style.visibility</p:attrName>
                                        </p:attrNameLst>
                                      </p:cBhvr>
                                      <p:to>
                                        <p:strVal val="visible"/>
                                      </p:to>
                                    </p:set>
                                    <p:animEffect transition="in" filter="blinds(horizontal)">
                                      <p:cBhvr>
                                        <p:cTn id="19" dur="500"/>
                                        <p:tgtEl>
                                          <p:spTgt spid="943107">
                                            <p:txEl>
                                              <p:pRg st="7" end="7"/>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943107">
                                            <p:txEl>
                                              <p:pRg st="8" end="8"/>
                                            </p:txEl>
                                          </p:spTgt>
                                        </p:tgtEl>
                                        <p:attrNameLst>
                                          <p:attrName>style.visibility</p:attrName>
                                        </p:attrNameLst>
                                      </p:cBhvr>
                                      <p:to>
                                        <p:strVal val="visible"/>
                                      </p:to>
                                    </p:set>
                                    <p:animEffect transition="in" filter="blinds(horizontal)">
                                      <p:cBhvr>
                                        <p:cTn id="22" dur="500"/>
                                        <p:tgtEl>
                                          <p:spTgt spid="943107">
                                            <p:txEl>
                                              <p:pRg st="8" end="8"/>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943107">
                                            <p:txEl>
                                              <p:pRg st="9" end="9"/>
                                            </p:txEl>
                                          </p:spTgt>
                                        </p:tgtEl>
                                        <p:attrNameLst>
                                          <p:attrName>style.visibility</p:attrName>
                                        </p:attrNameLst>
                                      </p:cBhvr>
                                      <p:to>
                                        <p:strVal val="visible"/>
                                      </p:to>
                                    </p:set>
                                    <p:animEffect transition="in" filter="blinds(horizontal)">
                                      <p:cBhvr>
                                        <p:cTn id="25" dur="500"/>
                                        <p:tgtEl>
                                          <p:spTgt spid="94310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5"/>
          <p:cNvSpPr>
            <a:spLocks noGrp="1"/>
          </p:cNvSpPr>
          <p:nvPr>
            <p:ph type="sldNum" sz="quarter" idx="12"/>
          </p:nvPr>
        </p:nvSpPr>
        <p:spPr>
          <a:noFill/>
        </p:spPr>
        <p:txBody>
          <a:bodyPr/>
          <a:lstStyle/>
          <a:p>
            <a:fld id="{58D8E7E3-E05F-4D08-80F6-E99490A06F2B}" type="slidenum">
              <a:rPr lang="en-US"/>
              <a:pPr/>
              <a:t>25</a:t>
            </a:fld>
            <a:endParaRPr lang="en-US"/>
          </a:p>
        </p:txBody>
      </p:sp>
      <p:sp>
        <p:nvSpPr>
          <p:cNvPr id="27651" name="Rectangle 2"/>
          <p:cNvSpPr>
            <a:spLocks noGrp="1" noChangeArrowheads="1"/>
          </p:cNvSpPr>
          <p:nvPr>
            <p:ph type="title"/>
          </p:nvPr>
        </p:nvSpPr>
        <p:spPr/>
        <p:txBody>
          <a:bodyPr/>
          <a:lstStyle/>
          <a:p>
            <a:pPr algn="l"/>
            <a:r>
              <a:rPr lang="fr-CA" sz="3000" smtClean="0">
                <a:latin typeface="Arial" charset="0"/>
              </a:rPr>
              <a:t>Les différents modèles ‘associatifs’ (1\4)</a:t>
            </a:r>
          </a:p>
        </p:txBody>
      </p:sp>
      <p:sp>
        <p:nvSpPr>
          <p:cNvPr id="943107" name="Rectangle 3"/>
          <p:cNvSpPr>
            <a:spLocks noGrp="1" noChangeArrowheads="1"/>
          </p:cNvSpPr>
          <p:nvPr>
            <p:ph type="body" idx="1"/>
          </p:nvPr>
        </p:nvSpPr>
        <p:spPr/>
        <p:txBody>
          <a:bodyPr/>
          <a:lstStyle/>
          <a:p>
            <a:pPr marL="609600" indent="-609600"/>
            <a:endParaRPr lang="fr-CA" sz="2400" smtClean="0">
              <a:latin typeface="Arial" charset="0"/>
            </a:endParaRPr>
          </a:p>
          <a:p>
            <a:pPr marL="609600" indent="-609600"/>
            <a:r>
              <a:rPr lang="fr-CA" sz="2400" smtClean="0">
                <a:latin typeface="Arial" charset="0"/>
              </a:rPr>
              <a:t>Le modèle rhénan (ou corporatiste)</a:t>
            </a:r>
          </a:p>
          <a:p>
            <a:pPr marL="990600" lvl="1" indent="-533400"/>
            <a:endParaRPr lang="fr-CA" sz="2000" smtClean="0">
              <a:latin typeface="Arial" charset="0"/>
            </a:endParaRPr>
          </a:p>
          <a:p>
            <a:pPr marL="990600" lvl="1" indent="-533400"/>
            <a:r>
              <a:rPr lang="fr-CA" sz="2000" smtClean="0">
                <a:latin typeface="Arial" charset="0"/>
              </a:rPr>
              <a:t>Allemagne, Autriche, Suisse, Belgique et Pays-Bas</a:t>
            </a:r>
          </a:p>
          <a:p>
            <a:pPr marL="990600" lvl="1" indent="-533400"/>
            <a:r>
              <a:rPr lang="fr-CA" sz="2000" smtClean="0">
                <a:latin typeface="Arial" charset="0"/>
              </a:rPr>
              <a:t>Organisations puissantes, souvent anciennes, très institutionnalisées, fédérées selon leur appartenance idéologique, religieuse le plus souvent, mais aussi politique ou syndicale</a:t>
            </a:r>
          </a:p>
          <a:p>
            <a:pPr marL="609600" indent="-609600"/>
            <a:endParaRPr lang="fr-CA" sz="2400" smtClean="0">
              <a:latin typeface="Arial" charset="0"/>
            </a:endParaRPr>
          </a:p>
          <a:p>
            <a:pPr marL="609600" indent="-609600"/>
            <a:endParaRPr lang="fr-CA" sz="2400" smtClean="0">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43107">
                                            <p:txEl>
                                              <p:pRg st="1" end="1"/>
                                            </p:txEl>
                                          </p:spTgt>
                                        </p:tgtEl>
                                        <p:attrNameLst>
                                          <p:attrName>style.visibility</p:attrName>
                                        </p:attrNameLst>
                                      </p:cBhvr>
                                      <p:to>
                                        <p:strVal val="visible"/>
                                      </p:to>
                                    </p:set>
                                    <p:animEffect transition="in" filter="blinds(horizontal)">
                                      <p:cBhvr>
                                        <p:cTn id="7" dur="500"/>
                                        <p:tgtEl>
                                          <p:spTgt spid="943107">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943107">
                                            <p:txEl>
                                              <p:pRg st="3" end="3"/>
                                            </p:txEl>
                                          </p:spTgt>
                                        </p:tgtEl>
                                        <p:attrNameLst>
                                          <p:attrName>style.visibility</p:attrName>
                                        </p:attrNameLst>
                                      </p:cBhvr>
                                      <p:to>
                                        <p:strVal val="visible"/>
                                      </p:to>
                                    </p:set>
                                    <p:animEffect transition="in" filter="blinds(horizontal)">
                                      <p:cBhvr>
                                        <p:cTn id="10" dur="500"/>
                                        <p:tgtEl>
                                          <p:spTgt spid="943107">
                                            <p:txEl>
                                              <p:pRg st="3" end="3"/>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943107">
                                            <p:txEl>
                                              <p:pRg st="4" end="4"/>
                                            </p:txEl>
                                          </p:spTgt>
                                        </p:tgtEl>
                                        <p:attrNameLst>
                                          <p:attrName>style.visibility</p:attrName>
                                        </p:attrNameLst>
                                      </p:cBhvr>
                                      <p:to>
                                        <p:strVal val="visible"/>
                                      </p:to>
                                    </p:set>
                                    <p:animEffect transition="in" filter="blinds(horizontal)">
                                      <p:cBhvr>
                                        <p:cTn id="13" dur="500"/>
                                        <p:tgtEl>
                                          <p:spTgt spid="94310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5"/>
          <p:cNvSpPr>
            <a:spLocks noGrp="1"/>
          </p:cNvSpPr>
          <p:nvPr>
            <p:ph type="sldNum" sz="quarter" idx="12"/>
          </p:nvPr>
        </p:nvSpPr>
        <p:spPr>
          <a:noFill/>
        </p:spPr>
        <p:txBody>
          <a:bodyPr/>
          <a:lstStyle/>
          <a:p>
            <a:fld id="{680E1B96-F5A7-4E1A-85FC-867AD248B40D}" type="slidenum">
              <a:rPr lang="en-US"/>
              <a:pPr/>
              <a:t>26</a:t>
            </a:fld>
            <a:endParaRPr lang="en-US"/>
          </a:p>
        </p:txBody>
      </p:sp>
      <p:sp>
        <p:nvSpPr>
          <p:cNvPr id="28675" name="Rectangle 2"/>
          <p:cNvSpPr>
            <a:spLocks noGrp="1" noChangeArrowheads="1"/>
          </p:cNvSpPr>
          <p:nvPr>
            <p:ph type="title"/>
          </p:nvPr>
        </p:nvSpPr>
        <p:spPr/>
        <p:txBody>
          <a:bodyPr/>
          <a:lstStyle/>
          <a:p>
            <a:pPr algn="l"/>
            <a:r>
              <a:rPr lang="fr-CA" sz="3000" smtClean="0">
                <a:latin typeface="Arial" charset="0"/>
              </a:rPr>
              <a:t>Les différents modèles ‘associatifs’ (2\4)</a:t>
            </a:r>
          </a:p>
        </p:txBody>
      </p:sp>
      <p:sp>
        <p:nvSpPr>
          <p:cNvPr id="943107" name="Rectangle 3"/>
          <p:cNvSpPr>
            <a:spLocks noGrp="1" noChangeArrowheads="1"/>
          </p:cNvSpPr>
          <p:nvPr>
            <p:ph type="body" idx="1"/>
          </p:nvPr>
        </p:nvSpPr>
        <p:spPr/>
        <p:txBody>
          <a:bodyPr/>
          <a:lstStyle/>
          <a:p>
            <a:pPr marL="609600" indent="-609600"/>
            <a:endParaRPr lang="fr-CA" sz="2400" smtClean="0">
              <a:latin typeface="Arial" charset="0"/>
            </a:endParaRPr>
          </a:p>
          <a:p>
            <a:pPr marL="609600" indent="-609600"/>
            <a:r>
              <a:rPr lang="fr-CA" sz="2400" smtClean="0">
                <a:latin typeface="Arial" charset="0"/>
              </a:rPr>
              <a:t>Le modèle Anglo-Saxon</a:t>
            </a:r>
          </a:p>
          <a:p>
            <a:pPr marL="990600" lvl="1" indent="-533400"/>
            <a:endParaRPr lang="fr-CA" sz="2000" smtClean="0">
              <a:latin typeface="Arial" charset="0"/>
            </a:endParaRPr>
          </a:p>
          <a:p>
            <a:pPr marL="990600" lvl="1" indent="-533400"/>
            <a:r>
              <a:rPr lang="fr-CA" sz="2000" smtClean="0">
                <a:latin typeface="Arial" charset="0"/>
              </a:rPr>
              <a:t>États-Unis, Canada</a:t>
            </a:r>
          </a:p>
          <a:p>
            <a:pPr marL="990600" lvl="1" indent="-533400"/>
            <a:r>
              <a:rPr lang="fr-CA" sz="2000" smtClean="0">
                <a:latin typeface="Arial" charset="0"/>
              </a:rPr>
              <a:t>Repose sur des organisations volontaires. Il insiste sur l’importance symbolique du bénévolat, fondée sur une longue tradition individualiste et puritaine d’initiative privée charitable </a:t>
            </a:r>
          </a:p>
          <a:p>
            <a:pPr marL="609600" indent="-609600"/>
            <a:endParaRPr lang="fr-CA" sz="2400" smtClean="0">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43107">
                                            <p:txEl>
                                              <p:pRg st="1" end="1"/>
                                            </p:txEl>
                                          </p:spTgt>
                                        </p:tgtEl>
                                        <p:attrNameLst>
                                          <p:attrName>style.visibility</p:attrName>
                                        </p:attrNameLst>
                                      </p:cBhvr>
                                      <p:to>
                                        <p:strVal val="visible"/>
                                      </p:to>
                                    </p:set>
                                    <p:animEffect transition="in" filter="blinds(horizontal)">
                                      <p:cBhvr>
                                        <p:cTn id="7" dur="500"/>
                                        <p:tgtEl>
                                          <p:spTgt spid="943107">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943107">
                                            <p:txEl>
                                              <p:pRg st="3" end="3"/>
                                            </p:txEl>
                                          </p:spTgt>
                                        </p:tgtEl>
                                        <p:attrNameLst>
                                          <p:attrName>style.visibility</p:attrName>
                                        </p:attrNameLst>
                                      </p:cBhvr>
                                      <p:to>
                                        <p:strVal val="visible"/>
                                      </p:to>
                                    </p:set>
                                    <p:animEffect transition="in" filter="blinds(horizontal)">
                                      <p:cBhvr>
                                        <p:cTn id="10" dur="500"/>
                                        <p:tgtEl>
                                          <p:spTgt spid="943107">
                                            <p:txEl>
                                              <p:pRg st="3" end="3"/>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943107">
                                            <p:txEl>
                                              <p:pRg st="4" end="4"/>
                                            </p:txEl>
                                          </p:spTgt>
                                        </p:tgtEl>
                                        <p:attrNameLst>
                                          <p:attrName>style.visibility</p:attrName>
                                        </p:attrNameLst>
                                      </p:cBhvr>
                                      <p:to>
                                        <p:strVal val="visible"/>
                                      </p:to>
                                    </p:set>
                                    <p:animEffect transition="in" filter="blinds(horizontal)">
                                      <p:cBhvr>
                                        <p:cTn id="13" dur="500"/>
                                        <p:tgtEl>
                                          <p:spTgt spid="94310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Number Placeholder 5"/>
          <p:cNvSpPr>
            <a:spLocks noGrp="1"/>
          </p:cNvSpPr>
          <p:nvPr>
            <p:ph type="sldNum" sz="quarter" idx="12"/>
          </p:nvPr>
        </p:nvSpPr>
        <p:spPr>
          <a:noFill/>
        </p:spPr>
        <p:txBody>
          <a:bodyPr/>
          <a:lstStyle/>
          <a:p>
            <a:fld id="{7B852E51-6250-4811-BF0F-16BBB2681F4E}" type="slidenum">
              <a:rPr lang="en-US"/>
              <a:pPr/>
              <a:t>27</a:t>
            </a:fld>
            <a:endParaRPr lang="en-US"/>
          </a:p>
        </p:txBody>
      </p:sp>
      <p:sp>
        <p:nvSpPr>
          <p:cNvPr id="29699" name="Rectangle 2"/>
          <p:cNvSpPr>
            <a:spLocks noGrp="1" noChangeArrowheads="1"/>
          </p:cNvSpPr>
          <p:nvPr>
            <p:ph type="title"/>
          </p:nvPr>
        </p:nvSpPr>
        <p:spPr/>
        <p:txBody>
          <a:bodyPr/>
          <a:lstStyle/>
          <a:p>
            <a:pPr algn="l"/>
            <a:r>
              <a:rPr lang="fr-CA" sz="3000" smtClean="0">
                <a:latin typeface="Arial" charset="0"/>
              </a:rPr>
              <a:t>Les différents modèles ‘associatifs’ (3\4)</a:t>
            </a:r>
          </a:p>
        </p:txBody>
      </p:sp>
      <p:sp>
        <p:nvSpPr>
          <p:cNvPr id="945155" name="Rectangle 3"/>
          <p:cNvSpPr>
            <a:spLocks noGrp="1" noChangeArrowheads="1"/>
          </p:cNvSpPr>
          <p:nvPr>
            <p:ph type="body" idx="1"/>
          </p:nvPr>
        </p:nvSpPr>
        <p:spPr>
          <a:xfrm>
            <a:off x="0" y="2209800"/>
            <a:ext cx="8686800" cy="3916363"/>
          </a:xfrm>
        </p:spPr>
        <p:txBody>
          <a:bodyPr/>
          <a:lstStyle/>
          <a:p>
            <a:pPr marL="609600" indent="-609600"/>
            <a:endParaRPr lang="fr-CA" sz="2400" smtClean="0">
              <a:latin typeface="Arial" charset="0"/>
            </a:endParaRPr>
          </a:p>
          <a:p>
            <a:pPr marL="609600" indent="-609600"/>
            <a:r>
              <a:rPr lang="fr-CA" sz="2400" smtClean="0">
                <a:latin typeface="Arial" charset="0"/>
              </a:rPr>
              <a:t>Le modèle alternatif </a:t>
            </a:r>
          </a:p>
          <a:p>
            <a:pPr marL="990600" lvl="1" indent="-533400"/>
            <a:endParaRPr lang="fr-CA" sz="2000" smtClean="0">
              <a:latin typeface="Arial" charset="0"/>
            </a:endParaRPr>
          </a:p>
          <a:p>
            <a:pPr marL="990600" lvl="1" indent="-533400">
              <a:buFontTx/>
              <a:buNone/>
            </a:pPr>
            <a:endParaRPr lang="fr-CA" sz="2000" smtClean="0">
              <a:latin typeface="Arial" charset="0"/>
            </a:endParaRPr>
          </a:p>
          <a:p>
            <a:pPr marL="990600" lvl="1" indent="-533400"/>
            <a:r>
              <a:rPr lang="fr-CA" sz="2000" smtClean="0">
                <a:latin typeface="Arial" charset="0"/>
              </a:rPr>
              <a:t>Pays nordiques</a:t>
            </a:r>
          </a:p>
          <a:p>
            <a:pPr marL="990600" lvl="1" indent="-533400"/>
            <a:r>
              <a:rPr lang="fr-CA" sz="2000" smtClean="0">
                <a:latin typeface="Arial" charset="0"/>
              </a:rPr>
              <a:t>Le secteur sans but lucratif de ces pays est d’origine récente. Il repose sur des organisations légères et fédérées par champ d’intervention et non en fonction de références idéologiques. </a:t>
            </a:r>
          </a:p>
          <a:p>
            <a:pPr marL="609600" indent="-609600"/>
            <a:endParaRPr lang="fr-CA" sz="2400" smtClean="0">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45155">
                                            <p:txEl>
                                              <p:pRg st="1" end="1"/>
                                            </p:txEl>
                                          </p:spTgt>
                                        </p:tgtEl>
                                        <p:attrNameLst>
                                          <p:attrName>style.visibility</p:attrName>
                                        </p:attrNameLst>
                                      </p:cBhvr>
                                      <p:to>
                                        <p:strVal val="visible"/>
                                      </p:to>
                                    </p:set>
                                    <p:animEffect transition="in" filter="blinds(horizontal)">
                                      <p:cBhvr>
                                        <p:cTn id="7" dur="500"/>
                                        <p:tgtEl>
                                          <p:spTgt spid="945155">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945155">
                                            <p:txEl>
                                              <p:pRg st="4" end="4"/>
                                            </p:txEl>
                                          </p:spTgt>
                                        </p:tgtEl>
                                        <p:attrNameLst>
                                          <p:attrName>style.visibility</p:attrName>
                                        </p:attrNameLst>
                                      </p:cBhvr>
                                      <p:to>
                                        <p:strVal val="visible"/>
                                      </p:to>
                                    </p:set>
                                    <p:animEffect transition="in" filter="blinds(horizontal)">
                                      <p:cBhvr>
                                        <p:cTn id="10" dur="500"/>
                                        <p:tgtEl>
                                          <p:spTgt spid="945155">
                                            <p:txEl>
                                              <p:pRg st="4" end="4"/>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945155">
                                            <p:txEl>
                                              <p:pRg st="5" end="5"/>
                                            </p:txEl>
                                          </p:spTgt>
                                        </p:tgtEl>
                                        <p:attrNameLst>
                                          <p:attrName>style.visibility</p:attrName>
                                        </p:attrNameLst>
                                      </p:cBhvr>
                                      <p:to>
                                        <p:strVal val="visible"/>
                                      </p:to>
                                    </p:set>
                                    <p:animEffect transition="in" filter="blinds(horizontal)">
                                      <p:cBhvr>
                                        <p:cTn id="13" dur="500"/>
                                        <p:tgtEl>
                                          <p:spTgt spid="94515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5"/>
          <p:cNvSpPr>
            <a:spLocks noGrp="1"/>
          </p:cNvSpPr>
          <p:nvPr>
            <p:ph type="sldNum" sz="quarter" idx="12"/>
          </p:nvPr>
        </p:nvSpPr>
        <p:spPr>
          <a:noFill/>
        </p:spPr>
        <p:txBody>
          <a:bodyPr/>
          <a:lstStyle/>
          <a:p>
            <a:fld id="{B8A967F3-6F4A-487E-9C5E-3BBECE96ABFA}" type="slidenum">
              <a:rPr lang="en-US"/>
              <a:pPr/>
              <a:t>28</a:t>
            </a:fld>
            <a:endParaRPr lang="en-US"/>
          </a:p>
        </p:txBody>
      </p:sp>
      <p:sp>
        <p:nvSpPr>
          <p:cNvPr id="30723" name="Rectangle 2"/>
          <p:cNvSpPr>
            <a:spLocks noGrp="1" noChangeArrowheads="1"/>
          </p:cNvSpPr>
          <p:nvPr>
            <p:ph type="title"/>
          </p:nvPr>
        </p:nvSpPr>
        <p:spPr/>
        <p:txBody>
          <a:bodyPr/>
          <a:lstStyle/>
          <a:p>
            <a:pPr algn="l"/>
            <a:r>
              <a:rPr lang="fr-CA" sz="3000" smtClean="0">
                <a:latin typeface="Arial" charset="0"/>
              </a:rPr>
              <a:t>Les différents modèles ‘associatifs’ (4\4)</a:t>
            </a:r>
          </a:p>
        </p:txBody>
      </p:sp>
      <p:sp>
        <p:nvSpPr>
          <p:cNvPr id="945155" name="Rectangle 3"/>
          <p:cNvSpPr>
            <a:spLocks noGrp="1" noChangeArrowheads="1"/>
          </p:cNvSpPr>
          <p:nvPr>
            <p:ph type="body" idx="1"/>
          </p:nvPr>
        </p:nvSpPr>
        <p:spPr>
          <a:xfrm>
            <a:off x="0" y="2209800"/>
            <a:ext cx="8686800" cy="3916363"/>
          </a:xfrm>
        </p:spPr>
        <p:txBody>
          <a:bodyPr/>
          <a:lstStyle/>
          <a:p>
            <a:pPr marL="609600" indent="-609600"/>
            <a:endParaRPr lang="fr-CA" sz="2400" smtClean="0">
              <a:latin typeface="Arial" charset="0"/>
            </a:endParaRPr>
          </a:p>
          <a:p>
            <a:pPr marL="609600" indent="-609600"/>
            <a:r>
              <a:rPr lang="fr-CA" sz="2400" smtClean="0">
                <a:latin typeface="Arial" charset="0"/>
              </a:rPr>
              <a:t>Le modèle méditerranéen</a:t>
            </a:r>
          </a:p>
          <a:p>
            <a:pPr marL="990600" lvl="1" indent="-533400"/>
            <a:endParaRPr lang="fr-CA" sz="2000" smtClean="0">
              <a:latin typeface="Arial" charset="0"/>
            </a:endParaRPr>
          </a:p>
          <a:p>
            <a:pPr marL="990600" lvl="1" indent="-533400"/>
            <a:r>
              <a:rPr lang="fr-CA" sz="2000" smtClean="0">
                <a:latin typeface="Arial" charset="0"/>
              </a:rPr>
              <a:t>Italie, Espagne, Portugal, Grèce </a:t>
            </a:r>
          </a:p>
          <a:p>
            <a:pPr marL="990600" lvl="1" indent="-533400"/>
            <a:r>
              <a:rPr lang="fr-CA" sz="2000" smtClean="0">
                <a:latin typeface="Arial" charset="0"/>
              </a:rPr>
              <a:t>Secteur sans but lucratif moins développé que les précédents, en raison des restrictions importantes (ex. conflits entre l’Église et l’État). Secteur composé d’organisations professionnelles, syndicales et corporatives, est liée au mouvement ouvrier et à un réseau coopératif puissant</a:t>
            </a:r>
          </a:p>
          <a:p>
            <a:pPr marL="609600" indent="-609600"/>
            <a:endParaRPr lang="fr-CA" sz="2400" smtClean="0">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45155">
                                            <p:txEl>
                                              <p:pRg st="1" end="1"/>
                                            </p:txEl>
                                          </p:spTgt>
                                        </p:tgtEl>
                                        <p:attrNameLst>
                                          <p:attrName>style.visibility</p:attrName>
                                        </p:attrNameLst>
                                      </p:cBhvr>
                                      <p:to>
                                        <p:strVal val="visible"/>
                                      </p:to>
                                    </p:set>
                                    <p:animEffect transition="in" filter="blinds(horizontal)">
                                      <p:cBhvr>
                                        <p:cTn id="7" dur="500"/>
                                        <p:tgtEl>
                                          <p:spTgt spid="945155">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945155">
                                            <p:txEl>
                                              <p:pRg st="3" end="3"/>
                                            </p:txEl>
                                          </p:spTgt>
                                        </p:tgtEl>
                                        <p:attrNameLst>
                                          <p:attrName>style.visibility</p:attrName>
                                        </p:attrNameLst>
                                      </p:cBhvr>
                                      <p:to>
                                        <p:strVal val="visible"/>
                                      </p:to>
                                    </p:set>
                                    <p:animEffect transition="in" filter="blinds(horizontal)">
                                      <p:cBhvr>
                                        <p:cTn id="10" dur="500"/>
                                        <p:tgtEl>
                                          <p:spTgt spid="945155">
                                            <p:txEl>
                                              <p:pRg st="3" end="3"/>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945155">
                                            <p:txEl>
                                              <p:pRg st="4" end="4"/>
                                            </p:txEl>
                                          </p:spTgt>
                                        </p:tgtEl>
                                        <p:attrNameLst>
                                          <p:attrName>style.visibility</p:attrName>
                                        </p:attrNameLst>
                                      </p:cBhvr>
                                      <p:to>
                                        <p:strVal val="visible"/>
                                      </p:to>
                                    </p:set>
                                    <p:animEffect transition="in" filter="blinds(horizontal)">
                                      <p:cBhvr>
                                        <p:cTn id="13" dur="500"/>
                                        <p:tgtEl>
                                          <p:spTgt spid="94515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Number Placeholder 5"/>
          <p:cNvSpPr>
            <a:spLocks noGrp="1"/>
          </p:cNvSpPr>
          <p:nvPr>
            <p:ph type="sldNum" sz="quarter" idx="12"/>
          </p:nvPr>
        </p:nvSpPr>
        <p:spPr>
          <a:noFill/>
        </p:spPr>
        <p:txBody>
          <a:bodyPr/>
          <a:lstStyle/>
          <a:p>
            <a:fld id="{AD83ED95-EB3C-40E7-BF12-7F7FFAE4F192}" type="slidenum">
              <a:rPr lang="en-US"/>
              <a:pPr/>
              <a:t>29</a:t>
            </a:fld>
            <a:endParaRPr lang="en-US"/>
          </a:p>
        </p:txBody>
      </p:sp>
      <p:sp>
        <p:nvSpPr>
          <p:cNvPr id="38915" name="Rectangle 2"/>
          <p:cNvSpPr>
            <a:spLocks noGrp="1" noChangeArrowheads="1"/>
          </p:cNvSpPr>
          <p:nvPr>
            <p:ph type="title"/>
          </p:nvPr>
        </p:nvSpPr>
        <p:spPr>
          <a:xfrm>
            <a:off x="0" y="1190625"/>
            <a:ext cx="9144000" cy="1171575"/>
          </a:xfrm>
        </p:spPr>
        <p:txBody>
          <a:bodyPr/>
          <a:lstStyle/>
          <a:p>
            <a:r>
              <a:rPr lang="fr-CA" sz="2800" smtClean="0">
                <a:latin typeface="Arial" charset="0"/>
                <a:cs typeface="Arial" charset="0"/>
              </a:rPr>
              <a:t>Défis auxquels est confronté le secteur à but non lucratif au Canada</a:t>
            </a:r>
          </a:p>
        </p:txBody>
      </p:sp>
      <p:sp>
        <p:nvSpPr>
          <p:cNvPr id="957443" name="Rectangle 3"/>
          <p:cNvSpPr>
            <a:spLocks noGrp="1" noChangeArrowheads="1"/>
          </p:cNvSpPr>
          <p:nvPr>
            <p:ph type="body" idx="1"/>
          </p:nvPr>
        </p:nvSpPr>
        <p:spPr>
          <a:xfrm>
            <a:off x="0" y="2514600"/>
            <a:ext cx="9144000" cy="4648200"/>
          </a:xfrm>
        </p:spPr>
        <p:txBody>
          <a:bodyPr/>
          <a:lstStyle/>
          <a:p>
            <a:pPr>
              <a:lnSpc>
                <a:spcPct val="90000"/>
              </a:lnSpc>
            </a:pPr>
            <a:r>
              <a:rPr lang="fr-CA" sz="2400" smtClean="0">
                <a:latin typeface="Arial" charset="0"/>
                <a:cs typeface="Arial" charset="0"/>
              </a:rPr>
              <a:t>Réduction du financement provenant des gouvernements  </a:t>
            </a:r>
          </a:p>
          <a:p>
            <a:pPr>
              <a:lnSpc>
                <a:spcPct val="90000"/>
              </a:lnSpc>
            </a:pPr>
            <a:endParaRPr lang="fr-CA" sz="2400" smtClean="0">
              <a:latin typeface="Arial" charset="0"/>
              <a:cs typeface="Arial" charset="0"/>
            </a:endParaRPr>
          </a:p>
          <a:p>
            <a:pPr>
              <a:lnSpc>
                <a:spcPct val="90000"/>
              </a:lnSpc>
            </a:pPr>
            <a:r>
              <a:rPr lang="fr-CA" sz="2400" smtClean="0">
                <a:latin typeface="Arial" charset="0"/>
                <a:cs typeface="Arial" charset="0"/>
              </a:rPr>
              <a:t>Nombre accru d’organismes à but non lucratif se faisant concurrence pour du financement</a:t>
            </a:r>
          </a:p>
          <a:p>
            <a:pPr>
              <a:lnSpc>
                <a:spcPct val="90000"/>
              </a:lnSpc>
            </a:pPr>
            <a:endParaRPr lang="fr-CA" sz="2400" smtClean="0">
              <a:latin typeface="Arial" charset="0"/>
              <a:cs typeface="Arial" charset="0"/>
            </a:endParaRPr>
          </a:p>
          <a:p>
            <a:pPr>
              <a:lnSpc>
                <a:spcPct val="90000"/>
              </a:lnSpc>
            </a:pPr>
            <a:r>
              <a:rPr lang="fr-CA" sz="2400" smtClean="0">
                <a:latin typeface="Arial" charset="0"/>
                <a:cs typeface="Arial" charset="0"/>
              </a:rPr>
              <a:t>Augmentation de la demande de services à mesure que les gouvernements abandonnent leur rôle traditionnel en matière de prestation des services</a:t>
            </a:r>
          </a:p>
          <a:p>
            <a:pPr>
              <a:lnSpc>
                <a:spcPct val="90000"/>
              </a:lnSpc>
            </a:pPr>
            <a:endParaRPr lang="fr-CA" sz="2400" smtClean="0">
              <a:latin typeface="Arial" charset="0"/>
              <a:cs typeface="Arial" charset="0"/>
            </a:endParaRPr>
          </a:p>
          <a:p>
            <a:pPr>
              <a:lnSpc>
                <a:spcPct val="90000"/>
              </a:lnSpc>
            </a:pPr>
            <a:r>
              <a:rPr lang="fr-CA" sz="2400" smtClean="0">
                <a:latin typeface="Arial" charset="0"/>
                <a:cs typeface="Arial" charset="0"/>
              </a:rPr>
              <a:t>Amenuisement des ressources administratives de base</a:t>
            </a:r>
          </a:p>
          <a:p>
            <a:pPr>
              <a:lnSpc>
                <a:spcPct val="90000"/>
              </a:lnSpc>
              <a:buFontTx/>
              <a:buNone/>
            </a:pPr>
            <a:endParaRPr lang="fr-CA" sz="240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57443">
                                            <p:txEl>
                                              <p:pRg st="0" end="0"/>
                                            </p:txEl>
                                          </p:spTgt>
                                        </p:tgtEl>
                                        <p:attrNameLst>
                                          <p:attrName>style.visibility</p:attrName>
                                        </p:attrNameLst>
                                      </p:cBhvr>
                                      <p:to>
                                        <p:strVal val="visible"/>
                                      </p:to>
                                    </p:set>
                                    <p:animEffect transition="in" filter="blinds(horizontal)">
                                      <p:cBhvr>
                                        <p:cTn id="7" dur="500"/>
                                        <p:tgtEl>
                                          <p:spTgt spid="9574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57443">
                                            <p:txEl>
                                              <p:pRg st="2" end="2"/>
                                            </p:txEl>
                                          </p:spTgt>
                                        </p:tgtEl>
                                        <p:attrNameLst>
                                          <p:attrName>style.visibility</p:attrName>
                                        </p:attrNameLst>
                                      </p:cBhvr>
                                      <p:to>
                                        <p:strVal val="visible"/>
                                      </p:to>
                                    </p:set>
                                    <p:animEffect transition="in" filter="blinds(horizontal)">
                                      <p:cBhvr>
                                        <p:cTn id="12" dur="500"/>
                                        <p:tgtEl>
                                          <p:spTgt spid="95744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57443">
                                            <p:txEl>
                                              <p:pRg st="4" end="4"/>
                                            </p:txEl>
                                          </p:spTgt>
                                        </p:tgtEl>
                                        <p:attrNameLst>
                                          <p:attrName>style.visibility</p:attrName>
                                        </p:attrNameLst>
                                      </p:cBhvr>
                                      <p:to>
                                        <p:strVal val="visible"/>
                                      </p:to>
                                    </p:set>
                                    <p:animEffect transition="in" filter="blinds(horizontal)">
                                      <p:cBhvr>
                                        <p:cTn id="17" dur="500"/>
                                        <p:tgtEl>
                                          <p:spTgt spid="95744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57443">
                                            <p:txEl>
                                              <p:pRg st="6" end="6"/>
                                            </p:txEl>
                                          </p:spTgt>
                                        </p:tgtEl>
                                        <p:attrNameLst>
                                          <p:attrName>style.visibility</p:attrName>
                                        </p:attrNameLst>
                                      </p:cBhvr>
                                      <p:to>
                                        <p:strVal val="visible"/>
                                      </p:to>
                                    </p:set>
                                    <p:animEffect transition="in" filter="blinds(horizontal)">
                                      <p:cBhvr>
                                        <p:cTn id="22" dur="500"/>
                                        <p:tgtEl>
                                          <p:spTgt spid="95744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744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Number Placeholder 5"/>
          <p:cNvSpPr>
            <a:spLocks noGrp="1"/>
          </p:cNvSpPr>
          <p:nvPr>
            <p:ph type="sldNum" sz="quarter" idx="12"/>
          </p:nvPr>
        </p:nvSpPr>
        <p:spPr>
          <a:noFill/>
        </p:spPr>
        <p:txBody>
          <a:bodyPr/>
          <a:lstStyle/>
          <a:p>
            <a:fld id="{D45C84DC-65B7-435F-BA8A-99DEF33B88F1}" type="slidenum">
              <a:rPr lang="en-US"/>
              <a:pPr/>
              <a:t>30</a:t>
            </a:fld>
            <a:endParaRPr lang="en-US"/>
          </a:p>
        </p:txBody>
      </p:sp>
      <p:sp>
        <p:nvSpPr>
          <p:cNvPr id="40963" name="Rectangle 2"/>
          <p:cNvSpPr>
            <a:spLocks noGrp="1" noChangeArrowheads="1"/>
          </p:cNvSpPr>
          <p:nvPr>
            <p:ph type="title"/>
          </p:nvPr>
        </p:nvSpPr>
        <p:spPr>
          <a:xfrm>
            <a:off x="457200" y="990600"/>
            <a:ext cx="8229600" cy="1143000"/>
          </a:xfrm>
        </p:spPr>
        <p:txBody>
          <a:bodyPr/>
          <a:lstStyle/>
          <a:p>
            <a:pPr algn="l"/>
            <a:r>
              <a:rPr lang="fr-CA" sz="2800" smtClean="0">
                <a:latin typeface="Arial" charset="0"/>
              </a:rPr>
              <a:t>Conclusion</a:t>
            </a:r>
            <a:endParaRPr lang="fr-FR" sz="2800" smtClean="0">
              <a:latin typeface="Arial" charset="0"/>
            </a:endParaRPr>
          </a:p>
        </p:txBody>
      </p:sp>
      <p:sp>
        <p:nvSpPr>
          <p:cNvPr id="40964" name="Rectangle 3"/>
          <p:cNvSpPr>
            <a:spLocks noGrp="1" noChangeArrowheads="1"/>
          </p:cNvSpPr>
          <p:nvPr>
            <p:ph type="body" idx="1"/>
          </p:nvPr>
        </p:nvSpPr>
        <p:spPr>
          <a:xfrm>
            <a:off x="762000" y="1905000"/>
            <a:ext cx="7696200" cy="4403725"/>
          </a:xfrm>
        </p:spPr>
        <p:txBody>
          <a:bodyPr/>
          <a:lstStyle/>
          <a:p>
            <a:pPr marL="271463" indent="-271463"/>
            <a:r>
              <a:rPr lang="fr-CA" sz="2400" smtClean="0">
                <a:latin typeface="Arial" charset="0"/>
              </a:rPr>
              <a:t>L’intégration du troisième secteur sur les marchés pose des défis majeurs, tout en offrant des possibilités pour l’avenir du secteur ainsi que pour la capacité de la société à affronter les problèmes sociaux</a:t>
            </a:r>
          </a:p>
          <a:p>
            <a:pPr marL="271463" indent="-271463"/>
            <a:endParaRPr lang="fr-CA" sz="2400" smtClean="0">
              <a:latin typeface="Arial" charset="0"/>
            </a:endParaRPr>
          </a:p>
          <a:p>
            <a:pPr marL="271463" indent="-271463"/>
            <a:r>
              <a:rPr lang="fr-CA" sz="2400" smtClean="0">
                <a:latin typeface="Arial" charset="0"/>
              </a:rPr>
              <a:t>Le défi principal: comment intervenir davantage les forces et les stratégies marchandes dans les modes de fonctionnement des organismes à but non lucratif – financement, revenu, etc.. </a:t>
            </a:r>
            <a:endParaRPr lang="fr-FR" sz="2400" smtClean="0">
              <a:latin typeface="Arial"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Number Placeholder 5"/>
          <p:cNvSpPr>
            <a:spLocks noGrp="1"/>
          </p:cNvSpPr>
          <p:nvPr>
            <p:ph type="sldNum" sz="quarter" idx="12"/>
          </p:nvPr>
        </p:nvSpPr>
        <p:spPr>
          <a:noFill/>
        </p:spPr>
        <p:txBody>
          <a:bodyPr/>
          <a:lstStyle/>
          <a:p>
            <a:fld id="{63C39053-4F7E-4BBE-AE26-E58A8C5748B5}" type="slidenum">
              <a:rPr lang="en-US"/>
              <a:pPr/>
              <a:t>31</a:t>
            </a:fld>
            <a:endParaRPr lang="en-US"/>
          </a:p>
        </p:txBody>
      </p:sp>
      <p:pic>
        <p:nvPicPr>
          <p:cNvPr id="41987" name="Picture 7"/>
          <p:cNvPicPr>
            <a:picLocks noChangeAspect="1"/>
          </p:cNvPicPr>
          <p:nvPr/>
        </p:nvPicPr>
        <p:blipFill>
          <a:blip r:embed="rId3"/>
          <a:srcRect/>
          <a:stretch>
            <a:fillRect/>
          </a:stretch>
        </p:blipFill>
        <p:spPr bwMode="auto">
          <a:xfrm>
            <a:off x="0" y="0"/>
            <a:ext cx="9144000" cy="6629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Courier New"/>
        <a:ea typeface=""/>
        <a:cs typeface=""/>
      </a:majorFont>
      <a:minorFont>
        <a:latin typeface="Courier Ne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5211</TotalTime>
  <Words>2111</Words>
  <Application>Microsoft Office PowerPoint</Application>
  <PresentationFormat>On-screen Show (4:3)</PresentationFormat>
  <Paragraphs>348</Paragraphs>
  <Slides>31</Slides>
  <Notes>30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Custom Design</vt:lpstr>
      <vt:lpstr>Contexte social du monde des affaires  Environnement à but non lucratif et social</vt:lpstr>
      <vt:lpstr>Objectifs</vt:lpstr>
      <vt:lpstr>Le secteur à but non lucratif</vt:lpstr>
      <vt:lpstr>En bref..</vt:lpstr>
      <vt:lpstr>Le secteur à but non lucratif</vt:lpstr>
      <vt:lpstr>Les objectifs des organisations à but non lucratif</vt:lpstr>
      <vt:lpstr>Les caractéristiques (1/2)</vt:lpstr>
      <vt:lpstr>Les caractéristiques (2/2)</vt:lpstr>
      <vt:lpstr>  La taille et la « portée » du secteur à but non lucratif au Canada (Goldenberg, 2006) </vt:lpstr>
      <vt:lpstr>Grandes catégories des organismes à but non lucratif</vt:lpstr>
      <vt:lpstr> 1. Le secteur bénévole</vt:lpstr>
      <vt:lpstr> 2. Le développement économique communautaire </vt:lpstr>
      <vt:lpstr> 3. L’économie sociale</vt:lpstr>
      <vt:lpstr> 4. Les coopératives</vt:lpstr>
      <vt:lpstr> 5.  L’entrepreneurship social </vt:lpstr>
      <vt:lpstr>   Frontières imprécises en l’État et le SBNL   </vt:lpstr>
      <vt:lpstr>Principales caractéristiques des organisations à but non lucratif</vt:lpstr>
      <vt:lpstr>Système de classification de Revenu Canada pour les organismes de bienfaisance enregistrés</vt:lpstr>
      <vt:lpstr>Exemples</vt:lpstr>
      <vt:lpstr>Exemples</vt:lpstr>
      <vt:lpstr>Exemples</vt:lpstr>
      <vt:lpstr>Le bien-fondé du recours aux politiques pour  soutenir le secteur à but non lucratif (1/3)</vt:lpstr>
      <vt:lpstr>Le bien-fondé du recours aux politiques pour  soutenir le secteur à but non lucratif (2/3)</vt:lpstr>
      <vt:lpstr>Le bien-fondé du recours aux politiques pour  soutenir le secteur à but non lucratif (3/3)</vt:lpstr>
      <vt:lpstr>Les différents modèles ‘associatifs’ (1\4)</vt:lpstr>
      <vt:lpstr>Les différents modèles ‘associatifs’ (2\4)</vt:lpstr>
      <vt:lpstr>Les différents modèles ‘associatifs’ (3\4)</vt:lpstr>
      <vt:lpstr>Les différents modèles ‘associatifs’ (4\4)</vt:lpstr>
      <vt:lpstr>Défis auxquels est confronté le secteur à but non lucratif au Canada</vt:lpstr>
      <vt:lpstr>Conclusion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Tyler Chamberlin</dc:creator>
  <cp:lastModifiedBy>Traore, Namatie</cp:lastModifiedBy>
  <cp:revision>112</cp:revision>
  <dcterms:created xsi:type="dcterms:W3CDTF">2010-08-20T11:47:24Z</dcterms:created>
  <dcterms:modified xsi:type="dcterms:W3CDTF">2014-09-26T18:23:35Z</dcterms:modified>
</cp:coreProperties>
</file>