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6" r:id="rId1"/>
  </p:sldMasterIdLst>
  <p:notesMasterIdLst>
    <p:notesMasterId r:id="rId29"/>
  </p:notesMasterIdLst>
  <p:handoutMasterIdLst>
    <p:handoutMasterId r:id="rId30"/>
  </p:handoutMasterIdLst>
  <p:sldIdLst>
    <p:sldId id="304" r:id="rId2"/>
    <p:sldId id="305" r:id="rId3"/>
    <p:sldId id="338" r:id="rId4"/>
    <p:sldId id="339" r:id="rId5"/>
    <p:sldId id="307" r:id="rId6"/>
    <p:sldId id="340" r:id="rId7"/>
    <p:sldId id="309" r:id="rId8"/>
    <p:sldId id="310" r:id="rId9"/>
    <p:sldId id="311" r:id="rId10"/>
    <p:sldId id="312" r:id="rId11"/>
    <p:sldId id="313" r:id="rId12"/>
    <p:sldId id="315" r:id="rId13"/>
    <p:sldId id="316" r:id="rId14"/>
    <p:sldId id="318" r:id="rId15"/>
    <p:sldId id="319" r:id="rId16"/>
    <p:sldId id="321" r:id="rId17"/>
    <p:sldId id="323" r:id="rId18"/>
    <p:sldId id="324" r:id="rId19"/>
    <p:sldId id="326" r:id="rId20"/>
    <p:sldId id="327" r:id="rId21"/>
    <p:sldId id="328" r:id="rId22"/>
    <p:sldId id="329" r:id="rId23"/>
    <p:sldId id="330" r:id="rId24"/>
    <p:sldId id="331" r:id="rId25"/>
    <p:sldId id="341" r:id="rId26"/>
    <p:sldId id="336" r:id="rId27"/>
    <p:sldId id="322" r:id="rId2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80560" autoAdjust="0"/>
  </p:normalViewPr>
  <p:slideViewPr>
    <p:cSldViewPr>
      <p:cViewPr varScale="1">
        <p:scale>
          <a:sx n="87" d="100"/>
          <a:sy n="87" d="100"/>
        </p:scale>
        <p:origin x="-65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handoutMaster" Target="handoutMasters/handout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Copyright (C) Allyn &amp; Bacon 2005</a:t>
            </a:r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C3637F7D-2B09-4ABA-BDFD-AD8BCCDAF7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3725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68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Copyright (C) Allyn &amp; Bacon 2005</a:t>
            </a:r>
          </a:p>
        </p:txBody>
      </p:sp>
      <p:sp>
        <p:nvSpPr>
          <p:cNvPr id="768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C0CDB6AE-7683-4371-9FA8-AF1BAB8522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99695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6CA7C6-F72D-4CB8-A5E0-7CA1DA7E4668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56A5B7-8849-4BFF-BE09-944629C3791D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B85FEA-50B9-4042-AEC3-9A351EA13184}" type="slidenum">
              <a:rPr lang="en-US" altLang="en-US" smtClean="0"/>
              <a:pPr/>
              <a:t>3</a:t>
            </a:fld>
            <a:endParaRPr lang="en-US" alt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altLang="en-US" sz="1200" dirty="0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AE68BA-C450-450F-A250-4FC9115E52A7}" type="slidenum">
              <a:rPr lang="en-US" altLang="en-US" smtClean="0"/>
              <a:pPr/>
              <a:t>4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2C2409-223E-4966-BD55-B290A13022EA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altLang="en-US" dirty="0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8FB947-D2E7-4404-B37A-4D5185CF31B7}" type="slidenum">
              <a:rPr lang="en-US" altLang="en-US" smtClean="0"/>
              <a:pPr/>
              <a:t>6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B07BEA-8641-4A43-93F5-0795B81979FA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0E9212-CE68-4934-8DD1-F20E0F22A7A5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6253B1-68D4-45BA-BCF0-30B9D03FF472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E6C0C9-4AE6-4B16-B706-2BE8B303BF5A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E9CCEB-6170-43C9-944B-272645E92028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200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9A769D-0D85-4E71-AF07-E4BC081E48F5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99D7CF-C03F-4B6D-AE1D-5C881C7B42F1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6DAAEB-1CC2-41DF-B89A-3597919A55B5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000" dirty="0" smtClean="0">
              <a:solidFill>
                <a:schemeClr val="bg2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816BBA-3E3A-4AF0-B039-B3340B0C0FBA}" type="slidenum">
              <a:rPr lang="en-US" smtClean="0"/>
              <a:pPr/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E979FF-5CAF-45ED-BA2E-1D4663DA32D1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6A3DC-7834-4C24-BB56-6D43027ADD41}" type="slidenum">
              <a:rPr lang="en-CA" smtClean="0"/>
              <a:pPr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60753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6A3DC-7834-4C24-BB56-6D43027ADD41}" type="slidenum">
              <a:rPr lang="en-CA" smtClean="0"/>
              <a:pPr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86504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09" indent="-285734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937" indent="-228587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112" indent="-228587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287" indent="-228587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461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635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810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985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768D475-17E2-4B88-9147-AF3678B007F2}" type="slidenum">
              <a:rPr lang="en-US" smtClean="0">
                <a:latin typeface="Arial" charset="0"/>
              </a:rPr>
              <a:pPr/>
              <a:t>19</a:t>
            </a:fld>
            <a:endParaRPr lang="en-US" smtClean="0">
              <a:latin typeface="Arial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82625"/>
            <a:ext cx="4554538" cy="3416300"/>
          </a:xfrm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25939"/>
            <a:ext cx="5029200" cy="40989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6A3DC-7834-4C24-BB56-6D43027ADD41}" type="slidenum">
              <a:rPr lang="en-CA" smtClean="0"/>
              <a:pPr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61796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6A3DC-7834-4C24-BB56-6D43027ADD41}" type="slidenum">
              <a:rPr lang="en-CA" smtClean="0"/>
              <a:pPr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67997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09" indent="-285734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937" indent="-228587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112" indent="-228587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287" indent="-228587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461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635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810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985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A7C53C06-27B8-49AF-BB2F-1ADFAB4320FC}" type="slidenum">
              <a:rPr lang="en-US" smtClean="0">
                <a:latin typeface="Arial" charset="0"/>
              </a:rPr>
              <a:pPr/>
              <a:t>22</a:t>
            </a:fld>
            <a:endParaRPr lang="en-US" smtClean="0">
              <a:latin typeface="Arial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 eaLnBrk="1" hangingPunct="1"/>
            <a:endParaRPr lang="en-US" b="1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09" indent="-285734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937" indent="-228587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112" indent="-228587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287" indent="-228587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461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635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810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985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E93E830C-723C-4C2B-ABD5-FD73022E4721}" type="slidenum">
              <a:rPr lang="en-US" smtClean="0">
                <a:latin typeface="Arial" charset="0"/>
              </a:rPr>
              <a:pPr/>
              <a:t>23</a:t>
            </a:fld>
            <a:endParaRPr lang="en-US" smtClean="0">
              <a:latin typeface="Arial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6A3DC-7834-4C24-BB56-6D43027ADD41}" type="slidenum">
              <a:rPr lang="en-CA" smtClean="0"/>
              <a:pPr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81870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6A3DC-7834-4C24-BB56-6D43027ADD41}" type="slidenum">
              <a:rPr lang="en-CA" smtClean="0"/>
              <a:pPr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73313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6A3DC-7834-4C24-BB56-6D43027ADD41}" type="slidenum">
              <a:rPr lang="en-CA" smtClean="0"/>
              <a:pPr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21529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(C) Allyn &amp; Bacon 2005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0CDB6AE-7683-4371-9FA8-AF1BAB852224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3814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776 h 1906"/>
                <a:gd name="T4" fmla="*/ 5758 w 5740"/>
                <a:gd name="T5" fmla="*/ 1776 h 1906"/>
                <a:gd name="T6" fmla="*/ 5758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711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711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97A85-57CB-44D9-AA39-5FA57783DB5D}" type="datetimeFigureOut">
              <a:rPr lang="en-US"/>
              <a:pPr>
                <a:defRPr/>
              </a:pPr>
              <a:t>15-10-03</a:t>
            </a:fld>
            <a:endParaRPr lang="en-US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01AFE-2E75-4F66-8F53-F2FEC80CFC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31225-347B-4B5E-9DBD-155262A33D7A}" type="datetimeFigureOut">
              <a:rPr lang="en-US"/>
              <a:pPr>
                <a:defRPr/>
              </a:pPr>
              <a:t>15-10-03</a:t>
            </a:fld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8126DC-E9AB-4BCA-A39C-C752EC148A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C0064-9443-4DD0-9B1E-440A646601F1}" type="datetimeFigureOut">
              <a:rPr lang="en-US"/>
              <a:pPr>
                <a:defRPr/>
              </a:pPr>
              <a:t>15-10-03</a:t>
            </a:fld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35F945-1598-42B2-8FCC-25870F507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493BD-DCB8-4A9C-BDBA-7BB701ECB38C}" type="datetimeFigureOut">
              <a:rPr lang="en-US"/>
              <a:pPr>
                <a:defRPr/>
              </a:pPr>
              <a:t>15-10-03</a:t>
            </a:fld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55229-744B-45DE-A14D-77A66B1C09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FCB3D1-0B89-48DE-9187-226DFFDB22ED}" type="datetimeFigureOut">
              <a:rPr lang="en-US"/>
              <a:pPr>
                <a:defRPr/>
              </a:pPr>
              <a:t>15-10-03</a:t>
            </a:fld>
            <a:endParaRPr lang="en-US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336E4-42AB-42B2-AEA7-72D3796572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D812F-3405-49BC-9DE7-E2DD24165417}" type="datetimeFigureOut">
              <a:rPr lang="en-US"/>
              <a:pPr>
                <a:defRPr/>
              </a:pPr>
              <a:t>15-10-03</a:t>
            </a:fld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2951C-71D4-41EA-96E6-B3E44AF3D7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4E2D2-8DB2-48F6-919C-97DABBBFDA36}" type="datetimeFigureOut">
              <a:rPr lang="en-US"/>
              <a:pPr>
                <a:defRPr/>
              </a:pPr>
              <a:t>15-10-03</a:t>
            </a:fld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E71FF-FE09-4D4A-948A-0132ED6EC6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890B9-FF91-49CB-B5DC-17E527395B4D}" type="datetimeFigureOut">
              <a:rPr lang="en-US"/>
              <a:pPr>
                <a:defRPr/>
              </a:pPr>
              <a:t>15-10-03</a:t>
            </a:fld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E7EE2-BC1C-4C6C-BAAF-2225F66608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C78C2-72FA-49A5-A567-70554E62EAAB}" type="datetimeFigureOut">
              <a:rPr lang="en-US"/>
              <a:pPr>
                <a:defRPr/>
              </a:pPr>
              <a:t>15-10-03</a:t>
            </a:fld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E3BFBC-999A-4AC3-9BEC-D7C2CB8779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B53852-5844-4F7F-9D2F-7C51DA33D0E6}" type="datetimeFigureOut">
              <a:rPr lang="en-US"/>
              <a:pPr>
                <a:defRPr/>
              </a:pPr>
              <a:t>15-10-03</a:t>
            </a:fld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BDE8C-6F0F-42E7-86BC-3594B1CB52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2D593-8260-4D32-9CE6-B478C77C1B3A}" type="datetimeFigureOut">
              <a:rPr lang="en-US"/>
              <a:pPr>
                <a:defRPr/>
              </a:pPr>
              <a:t>15-10-03</a:t>
            </a:fld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02CCD-CF79-447C-9582-38F1252247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CC3543A2-9D0F-46BF-AD21-A6E761BAC742}" type="datetimeFigureOut">
              <a:rPr lang="en-US"/>
              <a:pPr>
                <a:defRPr/>
              </a:pPr>
              <a:t>15-10-03</a:t>
            </a:fld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2EC2A8BA-8E5F-4D58-B0D1-630B6D73A6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032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608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608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608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38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09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4609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776 h 1906"/>
                <a:gd name="T4" fmla="*/ 5758 w 5740"/>
                <a:gd name="T5" fmla="*/ 1776 h 1906"/>
                <a:gd name="T6" fmla="*/ 5758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609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609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9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5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1828800"/>
            <a:ext cx="8610600" cy="1736725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dirty="0" smtClean="0"/>
              <a:t>An Introduction:</a:t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>
                <a:solidFill>
                  <a:srgbClr val="FFC000"/>
                </a:solidFill>
              </a:rPr>
              <a:t>Organizational </a:t>
            </a:r>
            <a:r>
              <a:rPr lang="en-US" sz="4000" dirty="0" err="1" smtClean="0">
                <a:solidFill>
                  <a:srgbClr val="FFC000"/>
                </a:solidFill>
              </a:rPr>
              <a:t>Behaviour</a:t>
            </a:r>
            <a:r>
              <a:rPr lang="en-US" sz="4000" dirty="0" smtClean="0">
                <a:solidFill>
                  <a:srgbClr val="FFC000"/>
                </a:solidFill>
              </a:rPr>
              <a:t> and Management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343400"/>
            <a:ext cx="64008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Chapter One</a:t>
            </a:r>
          </a:p>
          <a:p>
            <a:pPr eaLnBrk="1" hangingPunct="1">
              <a:defRPr/>
            </a:pPr>
            <a:endParaRPr lang="en-US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What Are Organizations?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altLang="en-US" dirty="0" smtClean="0"/>
              <a:t>Social inventions for</a:t>
            </a:r>
          </a:p>
          <a:p>
            <a:pPr>
              <a:lnSpc>
                <a:spcPct val="110000"/>
              </a:lnSpc>
            </a:pPr>
            <a:r>
              <a:rPr lang="en-US" altLang="en-US" dirty="0" smtClean="0"/>
              <a:t>accomplishing common goals </a:t>
            </a:r>
          </a:p>
          <a:p>
            <a:pPr>
              <a:lnSpc>
                <a:spcPct val="110000"/>
              </a:lnSpc>
            </a:pPr>
            <a:r>
              <a:rPr lang="en-US" altLang="en-US" dirty="0" smtClean="0"/>
              <a:t>through group effort</a:t>
            </a:r>
          </a:p>
          <a:p>
            <a:endParaRPr lang="en-CA" dirty="0" smtClean="0"/>
          </a:p>
          <a:p>
            <a:endParaRPr lang="en-CA" dirty="0" smtClean="0"/>
          </a:p>
          <a:p>
            <a:r>
              <a:rPr lang="en-US" dirty="0" smtClean="0">
                <a:solidFill>
                  <a:srgbClr val="FFC000"/>
                </a:solidFill>
              </a:rPr>
              <a:t>What is OB? </a:t>
            </a:r>
            <a:r>
              <a:rPr lang="en-US" dirty="0" smtClean="0"/>
              <a:t>What is your definition?</a:t>
            </a:r>
            <a:endParaRPr lang="en-CA" dirty="0"/>
          </a:p>
        </p:txBody>
      </p:sp>
    </p:spTree>
  </p:cSld>
  <p:clrMapOvr>
    <a:masterClrMapping/>
  </p:clrMapOvr>
  <p:transition xmlns:p14="http://schemas.microsoft.com/office/powerpoint/2010/main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FFC000"/>
                </a:solidFill>
              </a:rPr>
              <a:t>Think about your most memorable job 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What did you like/dislike about your job/boss?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Did you feel respected by the Organization?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Were you treated fairly in comparison to your co-workers?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Did your co-workers help or hinder your job performance?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What did you think of the work itself?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On the whole, were you satisfied with your job?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Organizational Behaviour</a:t>
            </a:r>
            <a:endParaRPr lang="en-C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The </a:t>
            </a:r>
            <a:r>
              <a:rPr lang="en-CA" dirty="0" smtClean="0">
                <a:solidFill>
                  <a:srgbClr val="FFC000"/>
                </a:solidFill>
              </a:rPr>
              <a:t>attitudes</a:t>
            </a:r>
            <a:r>
              <a:rPr lang="en-CA" dirty="0" smtClean="0"/>
              <a:t> </a:t>
            </a:r>
            <a:r>
              <a:rPr lang="en-CA" dirty="0" smtClean="0">
                <a:solidFill>
                  <a:srgbClr val="FFC000"/>
                </a:solidFill>
              </a:rPr>
              <a:t>and behaviours…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…of </a:t>
            </a:r>
            <a:r>
              <a:rPr lang="en-CA" dirty="0" smtClean="0">
                <a:solidFill>
                  <a:srgbClr val="FFC000"/>
                </a:solidFill>
              </a:rPr>
              <a:t>individuals </a:t>
            </a:r>
            <a:r>
              <a:rPr lang="en-CA" dirty="0" smtClean="0"/>
              <a:t>and </a:t>
            </a:r>
            <a:r>
              <a:rPr lang="en-CA" dirty="0" smtClean="0">
                <a:solidFill>
                  <a:srgbClr val="FFC000"/>
                </a:solidFill>
              </a:rPr>
              <a:t>groups</a:t>
            </a:r>
            <a:r>
              <a:rPr lang="en-CA" dirty="0" smtClean="0"/>
              <a:t> in </a:t>
            </a:r>
            <a:r>
              <a:rPr lang="en-CA" dirty="0" smtClean="0">
                <a:solidFill>
                  <a:schemeClr val="accent3"/>
                </a:solidFill>
              </a:rPr>
              <a:t>organizations</a:t>
            </a:r>
            <a:r>
              <a:rPr lang="en-CA" dirty="0" smtClean="0"/>
              <a:t>.</a:t>
            </a:r>
            <a:endParaRPr lang="en-CA" dirty="0"/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Goals of the Field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3600" dirty="0" smtClean="0"/>
              <a:t>OB is concerned with:</a:t>
            </a:r>
          </a:p>
          <a:p>
            <a:pPr lvl="1"/>
            <a:r>
              <a:rPr lang="en-US" altLang="en-US" sz="3200" dirty="0" smtClean="0">
                <a:solidFill>
                  <a:srgbClr val="FFC000"/>
                </a:solidFill>
              </a:rPr>
              <a:t>Predicting</a:t>
            </a:r>
          </a:p>
          <a:p>
            <a:pPr lvl="1"/>
            <a:r>
              <a:rPr lang="en-US" altLang="en-US" sz="3200" dirty="0" smtClean="0">
                <a:solidFill>
                  <a:srgbClr val="FFC000"/>
                </a:solidFill>
              </a:rPr>
              <a:t>Explaining </a:t>
            </a:r>
          </a:p>
          <a:p>
            <a:pPr lvl="1"/>
            <a:r>
              <a:rPr lang="en-US" altLang="en-US" sz="3200" dirty="0" smtClean="0">
                <a:solidFill>
                  <a:srgbClr val="FFC000"/>
                </a:solidFill>
              </a:rPr>
              <a:t>Managing</a:t>
            </a:r>
          </a:p>
          <a:p>
            <a:pPr lvl="1"/>
            <a:r>
              <a:rPr lang="en-US" altLang="en-US" sz="3200" dirty="0" smtClean="0"/>
              <a:t>people’s behavior in the context of work</a:t>
            </a:r>
          </a:p>
          <a:p>
            <a:pPr eaLnBrk="1" hangingPunct="1">
              <a:defRPr/>
            </a:pPr>
            <a:endParaRPr lang="en-CA" dirty="0" smtClean="0"/>
          </a:p>
        </p:txBody>
      </p:sp>
    </p:spTree>
  </p:cSld>
  <p:clrMapOvr>
    <a:masterClrMapping/>
  </p:clrMapOvr>
  <p:transition xmlns:p14="http://schemas.microsoft.com/office/powerpoint/2010/main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A Model of OB</a:t>
            </a:r>
            <a:endParaRPr lang="en-CA" sz="3600" dirty="0">
              <a:solidFill>
                <a:srgbClr val="FFC000"/>
              </a:solidFill>
            </a:endParaRPr>
          </a:p>
        </p:txBody>
      </p:sp>
      <p:pic>
        <p:nvPicPr>
          <p:cNvPr id="23555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90600" y="1371600"/>
            <a:ext cx="7162800" cy="5181600"/>
          </a:xfr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Management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 smtClean="0"/>
              <a:t>Management is the art of getting things accomplished in organizations through others.</a:t>
            </a:r>
          </a:p>
          <a:p>
            <a:pPr eaLnBrk="1" hangingPunct="1">
              <a:defRPr/>
            </a:pPr>
            <a:endParaRPr lang="en-CA" dirty="0" smtClean="0"/>
          </a:p>
          <a:p>
            <a:pPr eaLnBrk="1" hangingPunct="1">
              <a:defRPr/>
            </a:pPr>
            <a:endParaRPr lang="en-CA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CA" dirty="0" smtClean="0"/>
          </a:p>
        </p:txBody>
      </p:sp>
    </p:spTree>
  </p:cSld>
  <p:clrMapOvr>
    <a:masterClrMapping/>
  </p:clrMapOvr>
  <p:transition xmlns:p14="http://schemas.microsoft.com/office/powerpoint/2010/main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305800" cy="838200"/>
          </a:xfrm>
        </p:spPr>
        <p:txBody>
          <a:bodyPr/>
          <a:lstStyle/>
          <a:p>
            <a:pPr eaLnBrk="1" hangingPunct="1">
              <a:defRPr/>
            </a:pPr>
            <a:r>
              <a:rPr lang="en-CA" sz="3200" dirty="0" smtClean="0">
                <a:solidFill>
                  <a:srgbClr val="FFC000"/>
                </a:solidFill>
              </a:rPr>
              <a:t>Early Prescriptions Concerning Management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8077200" cy="5257800"/>
          </a:xfrm>
        </p:spPr>
        <p:txBody>
          <a:bodyPr/>
          <a:lstStyle/>
          <a:p>
            <a:pPr eaLnBrk="1" hangingPunct="1">
              <a:defRPr/>
            </a:pPr>
            <a:r>
              <a:rPr lang="en-CA" sz="2800" dirty="0" smtClean="0"/>
              <a:t>The Classical View</a:t>
            </a:r>
          </a:p>
          <a:p>
            <a:pPr eaLnBrk="1" hangingPunct="1">
              <a:defRPr/>
            </a:pPr>
            <a:r>
              <a:rPr lang="en-CA" sz="2800" dirty="0" smtClean="0"/>
              <a:t>The Human Relations View</a:t>
            </a:r>
          </a:p>
          <a:p>
            <a:pPr eaLnBrk="1" hangingPunct="1">
              <a:defRPr/>
            </a:pPr>
            <a:r>
              <a:rPr lang="en-CA" sz="2800" dirty="0" smtClean="0"/>
              <a:t>The Contingency View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81000"/>
            <a:ext cx="8534400" cy="914400"/>
          </a:xfrm>
        </p:spPr>
        <p:txBody>
          <a:bodyPr/>
          <a:lstStyle/>
          <a:p>
            <a:pPr eaLnBrk="1" hangingPunct="1">
              <a:defRPr/>
            </a:pPr>
            <a:r>
              <a:rPr lang="en-CA" sz="3200" dirty="0" smtClean="0">
                <a:solidFill>
                  <a:srgbClr val="FFC000"/>
                </a:solidFill>
              </a:rPr>
              <a:t>Early Prescriptions: The Classical View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305800" cy="53340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dirty="0" smtClean="0"/>
              <a:t>Classical studies tends to adopt the pessimistic view of human nature</a:t>
            </a:r>
            <a:r>
              <a:rPr lang="en-CA" sz="2800" i="1" dirty="0" smtClean="0"/>
              <a:t> .Bureaucracy</a:t>
            </a:r>
            <a:r>
              <a:rPr lang="en-CA" sz="2800" dirty="0" smtClean="0"/>
              <a:t> is Max Weber’s ideal type of organization that includes:</a:t>
            </a:r>
          </a:p>
          <a:p>
            <a:pPr lvl="1" eaLnBrk="1" hangingPunct="1">
              <a:defRPr/>
            </a:pPr>
            <a:r>
              <a:rPr lang="en-CA" sz="2400" dirty="0" smtClean="0"/>
              <a:t>Strict chain of command</a:t>
            </a:r>
          </a:p>
          <a:p>
            <a:pPr lvl="1" eaLnBrk="1" hangingPunct="1">
              <a:defRPr/>
            </a:pPr>
            <a:r>
              <a:rPr lang="en-CA" sz="2400" dirty="0" smtClean="0"/>
              <a:t>Technical competence</a:t>
            </a:r>
          </a:p>
          <a:p>
            <a:pPr lvl="1" eaLnBrk="1" hangingPunct="1">
              <a:defRPr/>
            </a:pPr>
            <a:r>
              <a:rPr lang="en-CA" sz="2400" dirty="0" smtClean="0"/>
              <a:t>Detailed rules, regulations, and procedures</a:t>
            </a:r>
          </a:p>
          <a:p>
            <a:pPr lvl="1" eaLnBrk="1" hangingPunct="1">
              <a:defRPr/>
            </a:pPr>
            <a:r>
              <a:rPr lang="en-CA" sz="2400" dirty="0" smtClean="0"/>
              <a:t>High specialization</a:t>
            </a:r>
          </a:p>
          <a:p>
            <a:pPr lvl="1" eaLnBrk="1" hangingPunct="1">
              <a:defRPr/>
            </a:pPr>
            <a:r>
              <a:rPr lang="en-CA" sz="2400" dirty="0" smtClean="0"/>
              <a:t>Centralization of power </a:t>
            </a:r>
          </a:p>
          <a:p>
            <a:pPr lvl="1" eaLnBrk="1" hangingPunct="1">
              <a:defRPr/>
            </a:pPr>
            <a:endParaRPr lang="en-CA" sz="2400" dirty="0" smtClean="0"/>
          </a:p>
        </p:txBody>
      </p:sp>
    </p:spTree>
  </p:cSld>
  <p:clrMapOvr>
    <a:masterClrMapping/>
  </p:clrMapOvr>
  <p:transition xmlns:p14="http://schemas.microsoft.com/office/powerpoint/2010/main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533400"/>
            <a:ext cx="84582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The Human Relations Movement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828800"/>
            <a:ext cx="8153400" cy="4648200"/>
          </a:xfrm>
        </p:spPr>
        <p:txBody>
          <a:bodyPr/>
          <a:lstStyle/>
          <a:p>
            <a:pPr eaLnBrk="1" hangingPunct="1">
              <a:defRPr/>
            </a:pPr>
            <a:r>
              <a:rPr lang="en-CA" sz="2400" smtClean="0"/>
              <a:t>The human relations movement</a:t>
            </a:r>
            <a:r>
              <a:rPr lang="en-CA" sz="2400" i="1" smtClean="0"/>
              <a:t> </a:t>
            </a:r>
            <a:r>
              <a:rPr lang="en-CA" sz="2400" smtClean="0"/>
              <a:t>called attention to certain dysfunctional aspects of classical management and bureaucracy:</a:t>
            </a:r>
          </a:p>
          <a:p>
            <a:pPr lvl="1" eaLnBrk="1" hangingPunct="1">
              <a:defRPr/>
            </a:pPr>
            <a:r>
              <a:rPr lang="en-CA" sz="2400" smtClean="0"/>
              <a:t>Employee alienation</a:t>
            </a:r>
          </a:p>
          <a:p>
            <a:pPr lvl="1" eaLnBrk="1" hangingPunct="1">
              <a:defRPr/>
            </a:pPr>
            <a:r>
              <a:rPr lang="en-CA" sz="2400" smtClean="0"/>
              <a:t>Limits innovation and adaptation</a:t>
            </a:r>
          </a:p>
          <a:p>
            <a:pPr lvl="1" eaLnBrk="1" hangingPunct="1">
              <a:defRPr/>
            </a:pPr>
            <a:r>
              <a:rPr lang="en-CA" sz="2400" smtClean="0"/>
              <a:t>Resistance to change</a:t>
            </a:r>
          </a:p>
          <a:p>
            <a:pPr lvl="1" eaLnBrk="1" hangingPunct="1">
              <a:defRPr/>
            </a:pPr>
            <a:r>
              <a:rPr lang="en-CA" sz="2400" smtClean="0"/>
              <a:t>Minimum acceptable level of performance</a:t>
            </a:r>
          </a:p>
          <a:p>
            <a:pPr lvl="1" eaLnBrk="1" hangingPunct="1">
              <a:defRPr/>
            </a:pPr>
            <a:r>
              <a:rPr lang="en-CA" sz="2400" smtClean="0"/>
              <a:t>Employees lose sight of the overall goals of the organization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533400"/>
            <a:ext cx="83820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CA" sz="3200" dirty="0" smtClean="0">
                <a:solidFill>
                  <a:srgbClr val="FFC000"/>
                </a:solidFill>
              </a:rPr>
              <a:t>Contemporary Management – The Contingency Approach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828800"/>
            <a:ext cx="8534400" cy="4648200"/>
          </a:xfrm>
        </p:spPr>
        <p:txBody>
          <a:bodyPr/>
          <a:lstStyle/>
          <a:p>
            <a:pPr eaLnBrk="1" hangingPunct="1">
              <a:defRPr/>
            </a:pPr>
            <a:r>
              <a:rPr lang="en-CA" sz="2800" smtClean="0"/>
              <a:t>Dependencies are called contingencies.</a:t>
            </a:r>
          </a:p>
          <a:p>
            <a:pPr eaLnBrk="1" hangingPunct="1">
              <a:defRPr/>
            </a:pPr>
            <a:r>
              <a:rPr lang="en-CA" sz="2800" smtClean="0"/>
              <a:t>The </a:t>
            </a:r>
            <a:r>
              <a:rPr lang="en-CA" sz="2800" i="1" smtClean="0"/>
              <a:t>contingency approach</a:t>
            </a:r>
            <a:r>
              <a:rPr lang="en-CA" sz="2800" smtClean="0"/>
              <a:t> to management recognizes that there is no one best way to manage.</a:t>
            </a:r>
          </a:p>
          <a:p>
            <a:pPr eaLnBrk="1" hangingPunct="1">
              <a:defRPr/>
            </a:pPr>
            <a:endParaRPr lang="en-CA" sz="2800" smtClean="0"/>
          </a:p>
        </p:txBody>
      </p:sp>
    </p:spTree>
  </p:cSld>
  <p:clrMapOvr>
    <a:masterClrMapping/>
  </p:clrMapOvr>
  <p:transition xmlns:p14="http://schemas.microsoft.com/office/powerpoint/2010/main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What Do Managers Do?</a:t>
            </a:r>
          </a:p>
        </p:txBody>
      </p:sp>
      <p:pic>
        <p:nvPicPr>
          <p:cNvPr id="14339" name="Picture 3" descr="john_ex1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0"/>
            <a:ext cx="8732838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04800"/>
            <a:ext cx="86106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CA" sz="4000" dirty="0" smtClean="0">
                <a:solidFill>
                  <a:srgbClr val="FFC000"/>
                </a:solidFill>
              </a:rPr>
              <a:t>Summary of Managerial Activities</a:t>
            </a:r>
          </a:p>
        </p:txBody>
      </p:sp>
      <p:pic>
        <p:nvPicPr>
          <p:cNvPr id="15363" name="Picture 3" descr="john_ex1-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219200"/>
            <a:ext cx="86868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CA" sz="4000" dirty="0" smtClean="0">
                <a:solidFill>
                  <a:srgbClr val="FFC000"/>
                </a:solidFill>
              </a:rPr>
              <a:t>Managerial Minds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305800" cy="4648200"/>
          </a:xfrm>
        </p:spPr>
        <p:txBody>
          <a:bodyPr/>
          <a:lstStyle/>
          <a:p>
            <a:pPr eaLnBrk="1" hangingPunct="1">
              <a:defRPr/>
            </a:pPr>
            <a:r>
              <a:rPr lang="en-CA" smtClean="0"/>
              <a:t>Experienced managers use intuition to guide many of their actions:</a:t>
            </a:r>
          </a:p>
          <a:p>
            <a:pPr lvl="1" eaLnBrk="1" hangingPunct="1">
              <a:defRPr/>
            </a:pPr>
            <a:r>
              <a:rPr lang="en-CA" smtClean="0"/>
              <a:t>To </a:t>
            </a:r>
            <a:r>
              <a:rPr lang="en-CA" smtClean="0">
                <a:solidFill>
                  <a:schemeClr val="tx2"/>
                </a:solidFill>
              </a:rPr>
              <a:t>sense </a:t>
            </a:r>
            <a:r>
              <a:rPr lang="en-CA" smtClean="0"/>
              <a:t>that a problem exists</a:t>
            </a:r>
          </a:p>
          <a:p>
            <a:pPr lvl="1" eaLnBrk="1" hangingPunct="1">
              <a:defRPr/>
            </a:pPr>
            <a:r>
              <a:rPr lang="en-CA" smtClean="0"/>
              <a:t>To </a:t>
            </a:r>
            <a:r>
              <a:rPr lang="en-CA" smtClean="0">
                <a:solidFill>
                  <a:schemeClr val="tx2"/>
                </a:solidFill>
              </a:rPr>
              <a:t>perform</a:t>
            </a:r>
            <a:r>
              <a:rPr lang="en-CA" smtClean="0"/>
              <a:t> well-learned mental tasks rapidly</a:t>
            </a:r>
          </a:p>
          <a:p>
            <a:pPr lvl="1" eaLnBrk="1" hangingPunct="1">
              <a:defRPr/>
            </a:pPr>
            <a:r>
              <a:rPr lang="en-CA" smtClean="0"/>
              <a:t>To </a:t>
            </a:r>
            <a:r>
              <a:rPr lang="en-CA" smtClean="0">
                <a:solidFill>
                  <a:schemeClr val="tx2"/>
                </a:solidFill>
              </a:rPr>
              <a:t>synthesize</a:t>
            </a:r>
            <a:r>
              <a:rPr lang="en-CA" smtClean="0"/>
              <a:t> isolated pieces of information and data</a:t>
            </a:r>
          </a:p>
          <a:p>
            <a:pPr lvl="1" eaLnBrk="1" hangingPunct="1">
              <a:defRPr/>
            </a:pPr>
            <a:r>
              <a:rPr lang="en-CA" smtClean="0"/>
              <a:t>To </a:t>
            </a:r>
            <a:r>
              <a:rPr lang="en-CA" smtClean="0">
                <a:solidFill>
                  <a:schemeClr val="tx2"/>
                </a:solidFill>
              </a:rPr>
              <a:t>double-check</a:t>
            </a:r>
            <a:r>
              <a:rPr lang="en-CA" smtClean="0"/>
              <a:t> more formal or mechanical analyses</a:t>
            </a:r>
          </a:p>
          <a:p>
            <a:pPr lvl="1" eaLnBrk="1" hangingPunct="1">
              <a:defRPr/>
            </a:pPr>
            <a:r>
              <a:rPr lang="en-CA" smtClean="0">
                <a:solidFill>
                  <a:schemeClr val="tx2"/>
                </a:solidFill>
              </a:rPr>
              <a:t>GRIP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CA" sz="4000" dirty="0" smtClean="0">
                <a:solidFill>
                  <a:srgbClr val="FFC000"/>
                </a:solidFill>
              </a:rPr>
              <a:t>International Managers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CA" sz="2800" smtClean="0"/>
              <a:t>National culture is one of the most important contingency variables in organizational behaviour.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CA" sz="28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CA" sz="2800" smtClean="0"/>
              <a:t>The management </a:t>
            </a:r>
            <a:r>
              <a:rPr lang="en-CA" sz="2800" u="sng" smtClean="0"/>
              <a:t>style</a:t>
            </a:r>
            <a:r>
              <a:rPr lang="en-CA" sz="2800" smtClean="0"/>
              <a:t> and emphasis given to various activities </a:t>
            </a:r>
            <a:r>
              <a:rPr lang="en-CA" sz="2800" u="sng" smtClean="0"/>
              <a:t>varies</a:t>
            </a:r>
            <a:r>
              <a:rPr lang="en-CA" sz="2800" smtClean="0"/>
              <a:t> greatly across cultures.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CA" sz="28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CA" sz="2800" smtClean="0"/>
              <a:t>Cultural </a:t>
            </a:r>
            <a:r>
              <a:rPr lang="en-CA" sz="2800" u="sng" smtClean="0"/>
              <a:t>variations in values affect</a:t>
            </a:r>
            <a:r>
              <a:rPr lang="en-CA" sz="2800" smtClean="0"/>
              <a:t> both managers’ and employees’ </a:t>
            </a:r>
            <a:r>
              <a:rPr lang="en-CA" sz="2800" u="sng" smtClean="0"/>
              <a:t>expectations</a:t>
            </a:r>
            <a:r>
              <a:rPr lang="en-CA" sz="2800" smtClean="0"/>
              <a:t> about interpersonal interaction.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CA" sz="2800" smtClean="0"/>
          </a:p>
        </p:txBody>
      </p:sp>
    </p:spTree>
  </p:cSld>
  <p:clrMapOvr>
    <a:masterClrMapping/>
  </p:clrMapOvr>
  <p:transition xmlns:p14="http://schemas.microsoft.com/office/powerpoint/2010/main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8580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Management Practices of the Best Companies to Work for in Canada</a:t>
            </a:r>
            <a:r>
              <a:rPr lang="en-CA" sz="4800" dirty="0" smtClean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9800"/>
            <a:ext cx="8305800" cy="4648200"/>
          </a:xfrm>
        </p:spPr>
        <p:txBody>
          <a:bodyPr/>
          <a:lstStyle/>
          <a:p>
            <a:pPr eaLnBrk="1" hangingPunct="1">
              <a:defRPr/>
            </a:pPr>
            <a:r>
              <a:rPr lang="en-CA" sz="2800" smtClean="0"/>
              <a:t>Flexible work schedules</a:t>
            </a:r>
          </a:p>
          <a:p>
            <a:pPr eaLnBrk="1" hangingPunct="1">
              <a:defRPr/>
            </a:pPr>
            <a:r>
              <a:rPr lang="en-CA" sz="2800" smtClean="0"/>
              <a:t>Stock-options, profit-sharing, and bonuses</a:t>
            </a:r>
          </a:p>
          <a:p>
            <a:pPr eaLnBrk="1" hangingPunct="1">
              <a:defRPr/>
            </a:pPr>
            <a:r>
              <a:rPr lang="en-CA" sz="2800" smtClean="0"/>
              <a:t>Training and development programs</a:t>
            </a:r>
          </a:p>
          <a:p>
            <a:pPr eaLnBrk="1" hangingPunct="1">
              <a:defRPr/>
            </a:pPr>
            <a:r>
              <a:rPr lang="en-CA" sz="2800" smtClean="0"/>
              <a:t>Family assistance programs</a:t>
            </a:r>
          </a:p>
          <a:p>
            <a:pPr eaLnBrk="1" hangingPunct="1">
              <a:defRPr/>
            </a:pPr>
            <a:r>
              <a:rPr lang="en-CA" sz="2800" smtClean="0"/>
              <a:t>Career development programs</a:t>
            </a:r>
          </a:p>
          <a:p>
            <a:pPr eaLnBrk="1" hangingPunct="1">
              <a:defRPr/>
            </a:pPr>
            <a:r>
              <a:rPr lang="en-CA" sz="2800" smtClean="0"/>
              <a:t>Wellness and stress reduction programs</a:t>
            </a:r>
          </a:p>
          <a:p>
            <a:pPr eaLnBrk="1" hangingPunct="1">
              <a:defRPr/>
            </a:pPr>
            <a:r>
              <a:rPr lang="en-CA" sz="2800" smtClean="0"/>
              <a:t>Employee recognition and reward programs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CA" sz="2800" smtClean="0"/>
          </a:p>
        </p:txBody>
      </p:sp>
    </p:spTree>
  </p:cSld>
  <p:clrMapOvr>
    <a:masterClrMapping/>
  </p:clrMapOvr>
  <p:transition xmlns:p14="http://schemas.microsoft.com/office/powerpoint/2010/main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CA" sz="3200" dirty="0" smtClean="0"/>
              <a:t>Chapter 2</a:t>
            </a:r>
          </a:p>
          <a:p>
            <a:endParaRPr lang="en-CA" sz="32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C000"/>
                </a:solidFill>
              </a:rPr>
              <a:t>Job Performance</a:t>
            </a:r>
            <a:endParaRPr lang="en-CA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4770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60647"/>
            <a:ext cx="7620000" cy="6266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own Arrow 4"/>
          <p:cNvSpPr/>
          <p:nvPr/>
        </p:nvSpPr>
        <p:spPr>
          <a:xfrm>
            <a:off x="7467600" y="2286000"/>
            <a:ext cx="432048" cy="6187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901892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1274763" y="319088"/>
            <a:ext cx="7127875" cy="1177925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FFC000"/>
                </a:solidFill>
              </a:rPr>
              <a:t>What is Job Performance?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cs typeface="Times New Roman" pitchFamily="18" charset="0"/>
              </a:rPr>
              <a:t>Job performance </a:t>
            </a:r>
            <a:r>
              <a:rPr lang="en-US" sz="3200" b="1" u="sng" dirty="0" smtClean="0">
                <a:cs typeface="Times New Roman" pitchFamily="18" charset="0"/>
              </a:rPr>
              <a:t>is</a:t>
            </a:r>
          </a:p>
          <a:p>
            <a:pPr lvl="1"/>
            <a:r>
              <a:rPr lang="en-US" sz="2800" dirty="0" err="1" smtClean="0">
                <a:cs typeface="Times New Roman" pitchFamily="18" charset="0"/>
              </a:rPr>
              <a:t>Behaviour</a:t>
            </a:r>
            <a:endParaRPr lang="en-US" sz="2800" dirty="0" smtClean="0">
              <a:cs typeface="Times New Roman" pitchFamily="18" charset="0"/>
            </a:endParaRPr>
          </a:p>
          <a:p>
            <a:pPr lvl="1"/>
            <a:r>
              <a:rPr lang="en-US" sz="2800" dirty="0" smtClean="0">
                <a:cs typeface="Times New Roman" pitchFamily="18" charset="0"/>
              </a:rPr>
              <a:t>Under employees’ control</a:t>
            </a:r>
          </a:p>
          <a:p>
            <a:pPr lvl="1"/>
            <a:r>
              <a:rPr lang="en-US" sz="2800" dirty="0" smtClean="0">
                <a:cs typeface="Times New Roman" pitchFamily="18" charset="0"/>
              </a:rPr>
              <a:t>Contributes positively or negatively</a:t>
            </a:r>
          </a:p>
          <a:p>
            <a:pPr lvl="1"/>
            <a:r>
              <a:rPr lang="en-US" sz="2800" dirty="0" smtClean="0">
                <a:cs typeface="Times New Roman" pitchFamily="18" charset="0"/>
              </a:rPr>
              <a:t>To organizational goals</a:t>
            </a:r>
          </a:p>
          <a:p>
            <a:endParaRPr lang="en-US" sz="2800" dirty="0" smtClean="0">
              <a:cs typeface="Times New Roman" pitchFamily="18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2438400" y="6403975"/>
            <a:ext cx="449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ctr"/>
            <a:endParaRPr lang="en-US" sz="1200" b="1">
              <a:latin typeface="Arial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8305800" y="64039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ctr"/>
            <a:endParaRPr lang="en-US" sz="1200" b="1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846486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600" dirty="0" smtClean="0">
                <a:solidFill>
                  <a:srgbClr val="FFC000"/>
                </a:solidFill>
              </a:rPr>
              <a:t>What is Job Performance?</a:t>
            </a:r>
            <a:endParaRPr lang="en-C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3200" dirty="0">
                <a:cs typeface="Times New Roman" pitchFamily="18" charset="0"/>
              </a:rPr>
              <a:t>Task </a:t>
            </a:r>
            <a:r>
              <a:rPr lang="en-US" sz="3200" dirty="0" smtClean="0">
                <a:cs typeface="Times New Roman" pitchFamily="18" charset="0"/>
              </a:rPr>
              <a:t>Performance</a:t>
            </a:r>
          </a:p>
          <a:p>
            <a:r>
              <a:rPr lang="en-US" sz="3200" dirty="0" smtClean="0">
                <a:cs typeface="Times New Roman" pitchFamily="18" charset="0"/>
              </a:rPr>
              <a:t>Organizational Citizenship </a:t>
            </a:r>
            <a:r>
              <a:rPr lang="en-US" sz="3200" dirty="0" err="1" smtClean="0">
                <a:cs typeface="Times New Roman" pitchFamily="18" charset="0"/>
              </a:rPr>
              <a:t>Behaviours</a:t>
            </a:r>
            <a:endParaRPr lang="en-US" sz="3200" dirty="0" smtClean="0">
              <a:cs typeface="Times New Roman" pitchFamily="18" charset="0"/>
            </a:endParaRPr>
          </a:p>
          <a:p>
            <a:r>
              <a:rPr lang="en-US" sz="3200" dirty="0" smtClean="0">
                <a:cs typeface="Times New Roman" pitchFamily="18" charset="0"/>
              </a:rPr>
              <a:t>Counterproductive Work </a:t>
            </a:r>
            <a:r>
              <a:rPr lang="en-US" sz="3200" dirty="0" err="1" smtClean="0">
                <a:cs typeface="Times New Roman" pitchFamily="18" charset="0"/>
              </a:rPr>
              <a:t>Behaviours</a:t>
            </a:r>
            <a:endParaRPr lang="en-US" sz="3200" dirty="0">
              <a:cs typeface="Times New Roman" pitchFamily="18" charset="0"/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321827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600" dirty="0" smtClean="0">
                <a:solidFill>
                  <a:srgbClr val="FFC000"/>
                </a:solidFill>
              </a:rPr>
              <a:t>What is Job Performance?</a:t>
            </a:r>
            <a:endParaRPr lang="en-C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cs typeface="Times New Roman" pitchFamily="18" charset="0"/>
              </a:rPr>
              <a:t>Task Performance:</a:t>
            </a:r>
          </a:p>
          <a:p>
            <a:pPr lvl="1"/>
            <a:endParaRPr lang="en-US" sz="2800" dirty="0" smtClean="0">
              <a:cs typeface="Times New Roman" pitchFamily="18" charset="0"/>
            </a:endParaRPr>
          </a:p>
          <a:p>
            <a:pPr lvl="1"/>
            <a:r>
              <a:rPr lang="en-CA" sz="2800" dirty="0" smtClean="0"/>
              <a:t>Behaviours </a:t>
            </a:r>
            <a:r>
              <a:rPr lang="en-CA" sz="2800" dirty="0"/>
              <a:t>that are directly involved in the transformation of </a:t>
            </a:r>
            <a:r>
              <a:rPr lang="en-CA" sz="2800" dirty="0" smtClean="0"/>
              <a:t>resources </a:t>
            </a:r>
            <a:r>
              <a:rPr lang="en-CA" sz="2800" dirty="0"/>
              <a:t>into the goods or services </a:t>
            </a:r>
            <a:endParaRPr lang="en-CA" sz="2800" dirty="0" smtClean="0"/>
          </a:p>
          <a:p>
            <a:endParaRPr lang="en-CA" sz="2800" dirty="0"/>
          </a:p>
          <a:p>
            <a:pPr lvl="1"/>
            <a:r>
              <a:rPr lang="en-CA" sz="2800" dirty="0" smtClean="0"/>
              <a:t>Included in a job description</a:t>
            </a:r>
          </a:p>
          <a:p>
            <a:pPr lvl="1"/>
            <a:endParaRPr lang="en-CA" sz="2800" dirty="0"/>
          </a:p>
          <a:p>
            <a:pPr lvl="1"/>
            <a:r>
              <a:rPr lang="en-CA" sz="2800" dirty="0" smtClean="0"/>
              <a:t>Routine, adaptive and creative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9641316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FFC000"/>
                </a:solidFill>
              </a:rPr>
              <a:t>What is Job Performance?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609600" indent="-609600"/>
            <a:r>
              <a:rPr lang="en-US" sz="3200" dirty="0" smtClean="0"/>
              <a:t>Organizational Citizenship Behaviors</a:t>
            </a:r>
            <a:endParaRPr lang="en-US" sz="3200" dirty="0"/>
          </a:p>
          <a:p>
            <a:pPr marL="883920" lvl="1" indent="-609600"/>
            <a:r>
              <a:rPr lang="en-US" sz="2800" dirty="0" smtClean="0"/>
              <a:t>Voluntary activities that contribute to the organization by improving the work setting</a:t>
            </a:r>
          </a:p>
          <a:p>
            <a:pPr lvl="1"/>
            <a:r>
              <a:rPr lang="en-CA" sz="2800" b="1" i="1" dirty="0"/>
              <a:t>Interpersonal</a:t>
            </a:r>
          </a:p>
          <a:p>
            <a:pPr lvl="2"/>
            <a:r>
              <a:rPr lang="en-CA" sz="2400" dirty="0" smtClean="0"/>
              <a:t>Helping</a:t>
            </a:r>
          </a:p>
          <a:p>
            <a:pPr lvl="2"/>
            <a:r>
              <a:rPr lang="en-CA" sz="2400" dirty="0" smtClean="0"/>
              <a:t>Courtesy</a:t>
            </a:r>
          </a:p>
          <a:p>
            <a:pPr lvl="2"/>
            <a:r>
              <a:rPr lang="en-CA" sz="2400" dirty="0" smtClean="0"/>
              <a:t>Sportsmanship</a:t>
            </a:r>
            <a:endParaRPr lang="en-CA" sz="2400" dirty="0"/>
          </a:p>
          <a:p>
            <a:pPr lvl="1"/>
            <a:r>
              <a:rPr lang="en-CA" sz="2800" b="1" i="1" dirty="0"/>
              <a:t>Organizational</a:t>
            </a:r>
            <a:r>
              <a:rPr lang="en-CA" sz="2800" b="1" dirty="0"/>
              <a:t> </a:t>
            </a:r>
          </a:p>
          <a:p>
            <a:pPr lvl="2"/>
            <a:r>
              <a:rPr lang="en-CA" sz="2400" dirty="0" smtClean="0"/>
              <a:t>Voice</a:t>
            </a:r>
          </a:p>
          <a:p>
            <a:pPr lvl="2"/>
            <a:r>
              <a:rPr lang="en-CA" sz="2400" dirty="0" smtClean="0"/>
              <a:t>Civic virtue</a:t>
            </a:r>
          </a:p>
          <a:p>
            <a:pPr lvl="2"/>
            <a:r>
              <a:rPr lang="en-CA" sz="2400" dirty="0" err="1" smtClean="0"/>
              <a:t>Boosterism</a:t>
            </a:r>
            <a:endParaRPr lang="en-CA" sz="2400" dirty="0"/>
          </a:p>
          <a:p>
            <a:pPr marL="883920" lvl="1" indent="-609600"/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42557734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FFC000"/>
                </a:solidFill>
              </a:rPr>
              <a:t>What is Job Performance?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609600" indent="-609600"/>
            <a:r>
              <a:rPr lang="en-US" sz="2800" dirty="0" smtClean="0"/>
              <a:t>Counterproductive Work Behaviors:</a:t>
            </a:r>
          </a:p>
          <a:p>
            <a:pPr marL="883920" lvl="1" indent="-609600"/>
            <a:r>
              <a:rPr lang="en-CA" dirty="0"/>
              <a:t>behaviours that </a:t>
            </a:r>
            <a:r>
              <a:rPr lang="en-CA" i="1" dirty="0"/>
              <a:t>intentionally</a:t>
            </a:r>
            <a:r>
              <a:rPr lang="en-CA" dirty="0"/>
              <a:t> hinder organizational goal accomplishment</a:t>
            </a:r>
            <a:endParaRPr lang="en-US" dirty="0" smtClean="0"/>
          </a:p>
          <a:p>
            <a:pPr marL="990600" lvl="1" indent="-533400"/>
            <a:r>
              <a:rPr lang="en-US" sz="2800" i="1" dirty="0" smtClean="0"/>
              <a:t>Interpersonal</a:t>
            </a:r>
          </a:p>
          <a:p>
            <a:pPr marL="1371600" lvl="2" indent="-457200"/>
            <a:endParaRPr lang="en-US" sz="2400" dirty="0" smtClean="0"/>
          </a:p>
          <a:p>
            <a:pPr marL="990600" lvl="1" indent="-533400"/>
            <a:r>
              <a:rPr lang="en-US" sz="2800" i="1" dirty="0" smtClean="0"/>
              <a:t>Organizational</a:t>
            </a:r>
          </a:p>
          <a:p>
            <a:pPr marL="1371600" lvl="2" indent="-457200"/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0621312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FFC000"/>
                </a:solidFill>
              </a:rPr>
              <a:t>What is Job Performance?</a:t>
            </a:r>
            <a:endParaRPr lang="en-CA" sz="3600" dirty="0">
              <a:solidFill>
                <a:srgbClr val="FFC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7344816" cy="5421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97506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600" dirty="0" smtClean="0">
                <a:solidFill>
                  <a:srgbClr val="FFC000"/>
                </a:solidFill>
              </a:rPr>
              <a:t>Short discussion	</a:t>
            </a:r>
            <a:endParaRPr lang="en-C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Think of customer service</a:t>
            </a:r>
          </a:p>
          <a:p>
            <a:r>
              <a:rPr lang="en-CA" dirty="0" smtClean="0"/>
              <a:t>What was your best experience?</a:t>
            </a:r>
          </a:p>
          <a:p>
            <a:r>
              <a:rPr lang="en-CA" dirty="0" smtClean="0"/>
              <a:t>What was your worst experience?</a:t>
            </a:r>
          </a:p>
          <a:p>
            <a:r>
              <a:rPr lang="en-CA" dirty="0" smtClean="0"/>
              <a:t>Describe and jot down behaviours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774144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600" dirty="0" smtClean="0">
                <a:solidFill>
                  <a:srgbClr val="FFC000"/>
                </a:solidFill>
              </a:rPr>
              <a:t>Short discussion</a:t>
            </a:r>
            <a:endParaRPr lang="en-C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Classify the customer service behaviors in</a:t>
            </a:r>
          </a:p>
          <a:p>
            <a:pPr lvl="1"/>
            <a:r>
              <a:rPr lang="en-CA" sz="3200" dirty="0" smtClean="0"/>
              <a:t>Good/poor task performance</a:t>
            </a:r>
          </a:p>
          <a:p>
            <a:pPr lvl="1"/>
            <a:r>
              <a:rPr lang="en-CA" sz="3200" dirty="0" smtClean="0"/>
              <a:t>OCB</a:t>
            </a:r>
          </a:p>
          <a:p>
            <a:pPr lvl="1"/>
            <a:r>
              <a:rPr lang="en-CA" sz="3200" dirty="0" smtClean="0"/>
              <a:t>CWB</a:t>
            </a:r>
            <a:endParaRPr lang="en-CA" sz="3200" dirty="0"/>
          </a:p>
        </p:txBody>
      </p:sp>
    </p:spTree>
    <p:extLst>
      <p:ext uri="{BB962C8B-B14F-4D97-AF65-F5344CB8AC3E}">
        <p14:creationId xmlns:p14="http://schemas.microsoft.com/office/powerpoint/2010/main" val="37336367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MN 2148 Ch 1 and Two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CMN 2148 Ch 1 and Two</Template>
  <TotalTime>166</TotalTime>
  <Words>620</Words>
  <Application>Microsoft Macintosh PowerPoint</Application>
  <PresentationFormat>On-screen Show (4:3)</PresentationFormat>
  <Paragraphs>154</Paragraphs>
  <Slides>27</Slides>
  <Notes>27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CMN 2148 Ch 1 and Two</vt:lpstr>
      <vt:lpstr>An Introduction:  Organizational Behaviour and Management</vt:lpstr>
      <vt:lpstr>What Are Organizations?</vt:lpstr>
      <vt:lpstr>Think about your most memorable job </vt:lpstr>
      <vt:lpstr>Organizational Behaviour</vt:lpstr>
      <vt:lpstr>Goals of the Field</vt:lpstr>
      <vt:lpstr>A Model of OB</vt:lpstr>
      <vt:lpstr>Management</vt:lpstr>
      <vt:lpstr>Early Prescriptions Concerning Management</vt:lpstr>
      <vt:lpstr>Early Prescriptions: The Classical View</vt:lpstr>
      <vt:lpstr>The Human Relations Movement</vt:lpstr>
      <vt:lpstr>Contemporary Management – The Contingency Approach</vt:lpstr>
      <vt:lpstr>What Do Managers Do?</vt:lpstr>
      <vt:lpstr>Summary of Managerial Activities</vt:lpstr>
      <vt:lpstr>Managerial Minds</vt:lpstr>
      <vt:lpstr>International Managers</vt:lpstr>
      <vt:lpstr>Management Practices of the Best Companies to Work for in Canada </vt:lpstr>
      <vt:lpstr>Job Performance</vt:lpstr>
      <vt:lpstr>PowerPoint Presentation</vt:lpstr>
      <vt:lpstr>What is Job Performance?</vt:lpstr>
      <vt:lpstr>What is Job Performance?</vt:lpstr>
      <vt:lpstr>What is Job Performance?</vt:lpstr>
      <vt:lpstr>What is Job Performance?</vt:lpstr>
      <vt:lpstr>What is Job Performance?</vt:lpstr>
      <vt:lpstr>What is Job Performance?</vt:lpstr>
      <vt:lpstr>Short discussion </vt:lpstr>
      <vt:lpstr>Short discussion</vt:lpstr>
      <vt:lpstr>PowerPoint Presentation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Introduction:  Organizational Behaviour and Management</dc:title>
  <dc:creator>Valued Acer Customer</dc:creator>
  <cp:lastModifiedBy>Ibrahim Adeyemi</cp:lastModifiedBy>
  <cp:revision>24</cp:revision>
  <dcterms:created xsi:type="dcterms:W3CDTF">2012-01-11T17:39:47Z</dcterms:created>
  <dcterms:modified xsi:type="dcterms:W3CDTF">2015-10-03T04:39:58Z</dcterms:modified>
</cp:coreProperties>
</file>