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654" r:id="rId2"/>
  </p:sldMasterIdLst>
  <p:notesMasterIdLst>
    <p:notesMasterId r:id="rId100"/>
  </p:notesMasterIdLst>
  <p:handoutMasterIdLst>
    <p:handoutMasterId r:id="rId101"/>
  </p:handoutMasterIdLst>
  <p:sldIdLst>
    <p:sldId id="400" r:id="rId3"/>
    <p:sldId id="349" r:id="rId4"/>
    <p:sldId id="257" r:id="rId5"/>
    <p:sldId id="440" r:id="rId6"/>
    <p:sldId id="441" r:id="rId7"/>
    <p:sldId id="442" r:id="rId8"/>
    <p:sldId id="443" r:id="rId9"/>
    <p:sldId id="444" r:id="rId10"/>
    <p:sldId id="446" r:id="rId11"/>
    <p:sldId id="380" r:id="rId12"/>
    <p:sldId id="455" r:id="rId13"/>
    <p:sldId id="418" r:id="rId14"/>
    <p:sldId id="265" r:id="rId15"/>
    <p:sldId id="419" r:id="rId16"/>
    <p:sldId id="258" r:id="rId17"/>
    <p:sldId id="434" r:id="rId18"/>
    <p:sldId id="312" r:id="rId19"/>
    <p:sldId id="367" r:id="rId20"/>
    <p:sldId id="313" r:id="rId21"/>
    <p:sldId id="314" r:id="rId22"/>
    <p:sldId id="428" r:id="rId23"/>
    <p:sldId id="327" r:id="rId24"/>
    <p:sldId id="317" r:id="rId25"/>
    <p:sldId id="420" r:id="rId26"/>
    <p:sldId id="328" r:id="rId27"/>
    <p:sldId id="433" r:id="rId28"/>
    <p:sldId id="386" r:id="rId29"/>
    <p:sldId id="421" r:id="rId30"/>
    <p:sldId id="422" r:id="rId31"/>
    <p:sldId id="319" r:id="rId32"/>
    <p:sldId id="417" r:id="rId33"/>
    <p:sldId id="320" r:id="rId34"/>
    <p:sldId id="321" r:id="rId35"/>
    <p:sldId id="473" r:id="rId36"/>
    <p:sldId id="474" r:id="rId37"/>
    <p:sldId id="475" r:id="rId38"/>
    <p:sldId id="476" r:id="rId39"/>
    <p:sldId id="477" r:id="rId40"/>
    <p:sldId id="478" r:id="rId41"/>
    <p:sldId id="479" r:id="rId42"/>
    <p:sldId id="480" r:id="rId43"/>
    <p:sldId id="481" r:id="rId44"/>
    <p:sldId id="485" r:id="rId45"/>
    <p:sldId id="482" r:id="rId46"/>
    <p:sldId id="484" r:id="rId47"/>
    <p:sldId id="330" r:id="rId48"/>
    <p:sldId id="331" r:id="rId49"/>
    <p:sldId id="322" r:id="rId50"/>
    <p:sldId id="368" r:id="rId51"/>
    <p:sldId id="351" r:id="rId52"/>
    <p:sldId id="323" r:id="rId53"/>
    <p:sldId id="369" r:id="rId54"/>
    <p:sldId id="324" r:id="rId55"/>
    <p:sldId id="325" r:id="rId56"/>
    <p:sldId id="435" r:id="rId57"/>
    <p:sldId id="436" r:id="rId58"/>
    <p:sldId id="383" r:id="rId59"/>
    <p:sldId id="384" r:id="rId60"/>
    <p:sldId id="326" r:id="rId61"/>
    <p:sldId id="370" r:id="rId62"/>
    <p:sldId id="387" r:id="rId63"/>
    <p:sldId id="371" r:id="rId64"/>
    <p:sldId id="390" r:id="rId65"/>
    <p:sldId id="332" r:id="rId66"/>
    <p:sldId id="363" r:id="rId67"/>
    <p:sldId id="391" r:id="rId68"/>
    <p:sldId id="379" r:id="rId69"/>
    <p:sldId id="389" r:id="rId70"/>
    <p:sldId id="334" r:id="rId71"/>
    <p:sldId id="429" r:id="rId72"/>
    <p:sldId id="430" r:id="rId73"/>
    <p:sldId id="431" r:id="rId74"/>
    <p:sldId id="432" r:id="rId75"/>
    <p:sldId id="376" r:id="rId76"/>
    <p:sldId id="426" r:id="rId77"/>
    <p:sldId id="425" r:id="rId78"/>
    <p:sldId id="427" r:id="rId79"/>
    <p:sldId id="339" r:id="rId80"/>
    <p:sldId id="377" r:id="rId81"/>
    <p:sldId id="340" r:id="rId82"/>
    <p:sldId id="341" r:id="rId83"/>
    <p:sldId id="397" r:id="rId84"/>
    <p:sldId id="396" r:id="rId85"/>
    <p:sldId id="342" r:id="rId86"/>
    <p:sldId id="453" r:id="rId87"/>
    <p:sldId id="447" r:id="rId88"/>
    <p:sldId id="439" r:id="rId89"/>
    <p:sldId id="448" r:id="rId90"/>
    <p:sldId id="450" r:id="rId91"/>
    <p:sldId id="451" r:id="rId92"/>
    <p:sldId id="452" r:id="rId93"/>
    <p:sldId id="346" r:id="rId94"/>
    <p:sldId id="344" r:id="rId95"/>
    <p:sldId id="296" r:id="rId96"/>
    <p:sldId id="437" r:id="rId97"/>
    <p:sldId id="454" r:id="rId98"/>
    <p:sldId id="403" r:id="rId99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sz="1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9966"/>
    <a:srgbClr val="FFFF00"/>
    <a:srgbClr val="003399"/>
    <a:srgbClr val="FBFDAD"/>
    <a:srgbClr val="800000"/>
    <a:srgbClr val="336699"/>
    <a:srgbClr val="00808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40" autoAdjust="0"/>
    <p:restoredTop sz="94743" autoAdjust="0"/>
  </p:normalViewPr>
  <p:slideViewPr>
    <p:cSldViewPr>
      <p:cViewPr varScale="1">
        <p:scale>
          <a:sx n="68" d="100"/>
          <a:sy n="68" d="100"/>
        </p:scale>
        <p:origin x="1542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308" y="-10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notesMaster" Target="notesMasters/notesMaster1.xml"/><Relationship Id="rId105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r>
              <a:rPr lang="en-US"/>
              <a:t>Economy Lecture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E4F346B7-E6F7-4AF5-ABA0-20A54B0EF86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29159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36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36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536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</a:defRPr>
            </a:lvl1pPr>
          </a:lstStyle>
          <a:p>
            <a:fld id="{FF61377D-E1ED-4C3F-9DCD-03C7D5ED4C5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4175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1CCEC-0F20-4E35-95A1-D99C5A697819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107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61377D-E1ED-4C3F-9DCD-03C7D5ED4C5F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2128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61377D-E1ED-4C3F-9DCD-03C7D5ED4C5F}" type="slidenum">
              <a:rPr lang="en-US" smtClean="0"/>
              <a:pPr/>
              <a:t>95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80917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770265-7415-4BBA-99BC-E65FBFC77D8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4110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089931-901B-4F9D-988F-C988E8BC178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04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9C35FD-DADA-4AB9-8ADE-B1BAF8F27D5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0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71DCA0-E1BB-41E3-8B24-F7D3F3B3525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7832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612103-A9FB-4243-8BEC-A772BAC82FC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54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43EDFA-2995-4C8A-84BF-F03DED21671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365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0C8223-5C44-4684-87B0-9E4A52F6703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411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CF9F92-0E55-46A9-9939-6B74CDEA986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788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95C62-F958-4AD9-B63E-D63F1771AF9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799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D872D0-0BD1-49CB-8EFC-D28F4AF8364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66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390A37-B47B-4E4C-A81F-99FCA2FC814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85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5B0D4C-4D54-495B-8710-B1ADFA9910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3259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BBA27F-D65E-4E6D-8C35-5E3E6736B6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9884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FBECC8-33A2-4563-820E-25F5522C410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185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F9D5CD-5A12-4B16-9E2D-E063A5D1B09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45468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9136E-CADA-40AB-B000-7937DAAC8D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591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950C5-479F-43D1-AFE1-7C4FBB2764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1918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4059CD-736D-4452-9870-DF4FF6D75DC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6919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5FB2A-DF06-4130-8B81-A182ED7CA5E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2729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95E94B-1B3F-4BED-9310-494CF0A632F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5800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1BDE86-47C1-412E-8B04-C9625380B5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6252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3425A3-30EE-4DF1-BDE0-DC98916B9BB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8281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C6C6C6"/>
            </a:gs>
            <a:gs pos="23000">
              <a:schemeClr val="bg1">
                <a:lumMod val="85000"/>
              </a:schemeClr>
            </a:gs>
            <a:gs pos="33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kumimoji="1" lang="en-CA" sz="2400">
              <a:latin typeface="Tahoma" pitchFamily="34" charset="0"/>
            </a:endParaRPr>
          </a:p>
        </p:txBody>
      </p:sp>
      <p:sp>
        <p:nvSpPr>
          <p:cNvPr id="583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837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837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>
                <a:latin typeface="Tahoma" pitchFamily="34" charset="0"/>
              </a:defRPr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5838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>
                <a:latin typeface="Tahoma" pitchFamily="34" charset="0"/>
              </a:defRPr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5838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latin typeface="Tahoma" pitchFamily="34" charset="0"/>
              </a:defRPr>
            </a:lvl1pPr>
          </a:lstStyle>
          <a:p>
            <a:fld id="{7BB98211-2BD1-4FA6-88F5-7E7C10DB041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Tahoma" pitchFamily="34" charset="0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rgbClr val="C6C6C6"/>
            </a:gs>
            <a:gs pos="23000">
              <a:schemeClr val="bg1">
                <a:lumMod val="85000"/>
              </a:schemeClr>
            </a:gs>
            <a:gs pos="33000">
              <a:schemeClr val="bg1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246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kumimoji="1">
                <a:latin typeface="Times New Roman" pitchFamily="18" charset="0"/>
              </a:defRPr>
            </a:lvl1pPr>
          </a:lstStyle>
          <a:p>
            <a:r>
              <a:rPr lang="en-US"/>
              <a:t>Fall 2011</a:t>
            </a:r>
          </a:p>
        </p:txBody>
      </p:sp>
      <p:sp>
        <p:nvSpPr>
          <p:cNvPr id="6246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latin typeface="Times New Roman" pitchFamily="18" charset="0"/>
              </a:defRPr>
            </a:lvl1pPr>
          </a:lstStyle>
          <a:p>
            <a:r>
              <a:rPr lang="en-US"/>
              <a:t>Topic 2 - Time-Value Mechanics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1">
                <a:latin typeface="Times New Roman" pitchFamily="18" charset="0"/>
              </a:defRPr>
            </a:lvl1pPr>
          </a:lstStyle>
          <a:p>
            <a:fld id="{03C538F9-1E72-4E8D-9180-28012F66F222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e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3.bin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7.em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8.emf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emf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4.emf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r>
              <a:rPr lang="en-GB" sz="2800" b="1" dirty="0">
                <a:cs typeface="Times New Roman" pitchFamily="18" charset="0"/>
              </a:rPr>
              <a:t>Engineering Economics</a:t>
            </a:r>
            <a:br>
              <a:rPr lang="en-GB" sz="2800" b="1" dirty="0">
                <a:cs typeface="Times New Roman" pitchFamily="18" charset="0"/>
              </a:rPr>
            </a:br>
            <a:r>
              <a:rPr lang="en-GB" sz="2400" b="1" dirty="0">
                <a:cs typeface="Times New Roman" pitchFamily="18" charset="0"/>
              </a:rPr>
              <a:t>ECO 1192</a:t>
            </a:r>
            <a:br>
              <a:rPr lang="en-GB" sz="2800" b="1" dirty="0">
                <a:cs typeface="Times New Roman" pitchFamily="18" charset="0"/>
              </a:rPr>
            </a:br>
            <a:br>
              <a:rPr lang="en-GB" sz="2800" b="1" dirty="0">
                <a:cs typeface="Times New Roman" pitchFamily="18" charset="0"/>
              </a:rPr>
            </a:br>
            <a:r>
              <a:rPr lang="en-GB" sz="2000" b="1" dirty="0">
                <a:cs typeface="Times New Roman" pitchFamily="18" charset="0"/>
              </a:rPr>
              <a:t>Topic 2: Time-value mechanics</a:t>
            </a:r>
            <a:endParaRPr lang="en-US" sz="2000" b="1" dirty="0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 dirty="0"/>
              <a:t>Claude </a:t>
            </a:r>
            <a:r>
              <a:rPr lang="en-US" b="1" dirty="0" err="1"/>
              <a:t>Théoret</a:t>
            </a:r>
            <a:endParaRPr lang="en-US" b="1"/>
          </a:p>
          <a:p>
            <a:r>
              <a:rPr lang="en-US" sz="1800" b="1"/>
              <a:t>University of Ottawa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sp>
        <p:nvSpPr>
          <p:cNvPr id="149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cs typeface="Arial" panose="020B0604020202020204" pitchFamily="34" charset="0"/>
              </a:rPr>
              <a:t>Fraser et al.**  chapters 2 and 3</a:t>
            </a:r>
          </a:p>
          <a:p>
            <a:pPr lvl="1"/>
            <a:r>
              <a:rPr lang="en-US" sz="2400" dirty="0">
                <a:cs typeface="Arial" panose="020B0604020202020204" pitchFamily="34" charset="0"/>
              </a:rPr>
              <a:t>Newnan et al. chapters 3 and 4</a:t>
            </a:r>
          </a:p>
          <a:p>
            <a:pPr lvl="1"/>
            <a:r>
              <a:rPr lang="en-US" sz="2400" dirty="0">
                <a:cs typeface="Arial" panose="020B0604020202020204" pitchFamily="34" charset="0"/>
              </a:rPr>
              <a:t>Park chapters 2 and 3</a:t>
            </a:r>
          </a:p>
          <a:p>
            <a:r>
              <a:rPr lang="en-CA" sz="2400" dirty="0">
                <a:cs typeface="Arial" panose="020B0604020202020204" pitchFamily="34" charset="0"/>
              </a:rPr>
              <a:t>Background Papers (See Brightspace)</a:t>
            </a:r>
          </a:p>
          <a:p>
            <a:pPr marL="400050" lvl="1" indent="0">
              <a:buNone/>
            </a:pPr>
            <a:r>
              <a:rPr lang="en-US" sz="2400" dirty="0">
                <a:cs typeface="Arial" panose="020B0604020202020204" pitchFamily="34" charset="0"/>
              </a:rPr>
              <a:t>1. 	Discount and Compound Interest Factor 	Applications</a:t>
            </a:r>
          </a:p>
          <a:p>
            <a:pPr marL="400050" lvl="1" indent="0">
              <a:buNone/>
            </a:pPr>
            <a:r>
              <a:rPr lang="en-US" sz="2400" dirty="0">
                <a:cs typeface="Arial" panose="020B0604020202020204" pitchFamily="34" charset="0"/>
              </a:rPr>
              <a:t>2. 	Decision Criteria Interest Factor Derivation</a:t>
            </a:r>
          </a:p>
          <a:p>
            <a:pPr marL="400050" lvl="1" indent="0">
              <a:buNone/>
            </a:pPr>
            <a:r>
              <a:rPr lang="en-US" sz="2400" dirty="0">
                <a:cs typeface="Arial" panose="020B0604020202020204" pitchFamily="34" charset="0"/>
              </a:rPr>
              <a:t>3. 	Application of Decision Criteria Interest Factors</a:t>
            </a:r>
          </a:p>
          <a:p>
            <a:pPr marL="857250" lvl="1" indent="-457200">
              <a:buFont typeface="+mj-lt"/>
              <a:buAutoNum type="arabicPeriod" startAt="4"/>
            </a:pPr>
            <a:r>
              <a:rPr lang="en-CA" sz="2400" dirty="0"/>
              <a:t>Excel Functions For Engineering Economics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A913B-56E4-4B44-AB91-13C5D3CA78F5}" type="slidenum">
              <a:rPr lang="fr-CA"/>
              <a:pPr/>
              <a:t>2</a:t>
            </a:fld>
            <a:endParaRPr lang="fr-C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objectives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idx="1"/>
          </p:nvPr>
        </p:nvSpPr>
        <p:spPr>
          <a:xfrm>
            <a:off x="990600" y="1981200"/>
            <a:ext cx="6705600" cy="4114800"/>
          </a:xfrm>
        </p:spPr>
        <p:txBody>
          <a:bodyPr/>
          <a:lstStyle/>
          <a:p>
            <a:pPr marL="457200" indent="-457200">
              <a:lnSpc>
                <a:spcPct val="90000"/>
              </a:lnSpc>
              <a:buClrTx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Define and calculate </a:t>
            </a:r>
          </a:p>
          <a:p>
            <a:pPr marL="952500" lvl="1" indent="-495300">
              <a:buClrTx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Simple and compound interest rates</a:t>
            </a:r>
          </a:p>
          <a:p>
            <a:pPr marL="1352550" lvl="2" indent="-438150">
              <a:buClrTx/>
            </a:pPr>
            <a:r>
              <a:rPr lang="en-US" dirty="0">
                <a:solidFill>
                  <a:schemeClr val="tx1"/>
                </a:solidFill>
                <a:cs typeface="Courier New" pitchFamily="49" charset="0"/>
              </a:rPr>
              <a:t>nominal, effective and actual</a:t>
            </a:r>
          </a:p>
          <a:p>
            <a:pPr marL="952500" lvl="1" indent="-495300">
              <a:buClrTx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Discrete and continuous cash flows</a:t>
            </a:r>
          </a:p>
          <a:p>
            <a:pPr marL="457200" indent="-457200">
              <a:lnSpc>
                <a:spcPct val="90000"/>
              </a:lnSpc>
              <a:buClrTx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Develop different cash flow patterns</a:t>
            </a:r>
          </a:p>
          <a:p>
            <a:pPr marL="457200" indent="-457200">
              <a:lnSpc>
                <a:spcPct val="90000"/>
              </a:lnSpc>
              <a:buClrTx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Understand interest rate factors</a:t>
            </a:r>
          </a:p>
          <a:p>
            <a:pPr marL="457200" indent="-457200">
              <a:lnSpc>
                <a:spcPct val="90000"/>
              </a:lnSpc>
              <a:buClrTx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Combine interest rates and cash flows</a:t>
            </a:r>
          </a:p>
          <a:p>
            <a:pPr marL="457200" indent="-457200">
              <a:lnSpc>
                <a:spcPct val="90000"/>
              </a:lnSpc>
              <a:buClrTx/>
              <a:buFont typeface="+mj-lt"/>
              <a:buAutoNum type="arabicPeriod"/>
            </a:pPr>
            <a:r>
              <a:rPr lang="en-US" sz="2400" dirty="0">
                <a:solidFill>
                  <a:schemeClr val="tx1"/>
                </a:solidFill>
                <a:cs typeface="Courier New" pitchFamily="49" charset="0"/>
              </a:rPr>
              <a:t>Apply summary </a:t>
            </a:r>
            <a:r>
              <a:rPr lang="en-US" sz="2400" dirty="0">
                <a:cs typeface="Courier New" pitchFamily="49" charset="0"/>
              </a:rPr>
              <a:t>measures (e.g., Present Worth)</a:t>
            </a:r>
            <a:r>
              <a:rPr lang="en-US" sz="2400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2C609A-73E5-47E2-B764-958D9B7ABCC8}" type="slidenum">
              <a:rPr lang="fr-CA"/>
              <a:pPr/>
              <a:t>3</a:t>
            </a:fld>
            <a:endParaRPr lang="fr-CA"/>
          </a:p>
        </p:txBody>
      </p:sp>
    </p:spTree>
  </p:cSld>
  <p:clrMapOvr>
    <a:masterClrMapping/>
  </p:clrMapOvr>
  <p:transition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91" name="Rectangle 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sz="3200" dirty="0"/>
              <a:t>Time value mechanics: capturing the importance of time in decision-making</a:t>
            </a:r>
            <a:endParaRPr kumimoji="1" lang="en-US" sz="3200" dirty="0"/>
          </a:p>
        </p:txBody>
      </p:sp>
      <p:sp>
        <p:nvSpPr>
          <p:cNvPr id="41992" name="Rectangle 8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kumimoji="1" lang="en-GB" sz="2400" dirty="0"/>
              <a:t>Time is a critical factor in engineering economic studies.  </a:t>
            </a:r>
            <a:endParaRPr kumimoji="1" lang="en-US" sz="2400" dirty="0"/>
          </a:p>
          <a:p>
            <a:pPr lvl="1">
              <a:buSzTx/>
            </a:pPr>
            <a:r>
              <a:rPr kumimoji="1" lang="en-GB" sz="2200" dirty="0"/>
              <a:t>Reflects the preference for consuming goods and services </a:t>
            </a:r>
            <a:r>
              <a:rPr kumimoji="1" lang="en-GB" sz="2200" b="1" dirty="0"/>
              <a:t>sooner than later.</a:t>
            </a:r>
          </a:p>
          <a:p>
            <a:pPr lvl="1">
              <a:buSzTx/>
            </a:pPr>
            <a:r>
              <a:rPr kumimoji="1" lang="en-GB" sz="2200" dirty="0"/>
              <a:t>the stronger the preference for consuming now over later, the more important is time in investment decisions </a:t>
            </a:r>
          </a:p>
          <a:p>
            <a:r>
              <a:rPr kumimoji="1" lang="en-GB" sz="2400" dirty="0"/>
              <a:t>The amount and </a:t>
            </a:r>
            <a:r>
              <a:rPr kumimoji="1" lang="en-GB" sz="2400" u="sng" dirty="0"/>
              <a:t>timing</a:t>
            </a:r>
            <a:r>
              <a:rPr kumimoji="1" lang="en-GB" sz="2400" dirty="0"/>
              <a:t> of a project’s cash flows (operating expenses; revenues/sales) are crucial to the value of a project’s worth.  </a:t>
            </a:r>
            <a:endParaRPr kumimoji="1" lang="en-US" sz="2400" dirty="0"/>
          </a:p>
          <a:p>
            <a:endParaRPr lang="en-US" sz="2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CED506-23B3-4281-9B8A-4701DB15DA7C}" type="slidenum">
              <a:rPr lang="fr-CA"/>
              <a:pPr/>
              <a:t>4</a:t>
            </a:fld>
            <a:endParaRPr lang="fr-CA"/>
          </a:p>
        </p:txBody>
      </p:sp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685800" y="18288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endParaRPr kumimoji="1" lang="en-GB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743706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 value mechanics: </a:t>
            </a:r>
            <a:r>
              <a:rPr lang="en-US" dirty="0"/>
              <a:t>Rate of interest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dirty="0"/>
              <a:t>The importance of time in engineering economic studies is captured by a rate of interest</a:t>
            </a:r>
          </a:p>
          <a:p>
            <a:pPr lvl="1">
              <a:lnSpc>
                <a:spcPct val="90000"/>
              </a:lnSpc>
              <a:buSzTx/>
              <a:buFontTx/>
              <a:buChar char="-"/>
            </a:pPr>
            <a:r>
              <a:rPr lang="en-GB" sz="2400" dirty="0"/>
              <a:t>a cost to the borrower</a:t>
            </a:r>
          </a:p>
          <a:p>
            <a:pPr lvl="1">
              <a:lnSpc>
                <a:spcPct val="90000"/>
              </a:lnSpc>
              <a:buSzTx/>
              <a:buFontTx/>
              <a:buChar char="-"/>
            </a:pPr>
            <a:r>
              <a:rPr lang="en-GB" sz="2400" dirty="0"/>
              <a:t>a source of income to the lender.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/>
              <a:t>The market rate of interest has three components: real; inflation; risk of default.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/>
              <a:t>This course focuses on applications of rates of interest in an inflation-free and risk-free environment. 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4A25C-5950-4D9B-811D-03D007F80485}" type="slidenum">
              <a:rPr lang="fr-CA"/>
              <a:pPr/>
              <a:t>5</a:t>
            </a:fld>
            <a:endParaRPr lang="fr-CA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8947FAEB-5048-45F0-A1A2-ABE15BDAD8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003" y="5135880"/>
            <a:ext cx="1536700" cy="127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04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Defining a project: Key parameters</a:t>
            </a:r>
            <a:endParaRPr lang="en-US" dirty="0"/>
          </a:p>
        </p:txBody>
      </p:sp>
      <p:sp>
        <p:nvSpPr>
          <p:cNvPr id="1167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dirty="0"/>
              <a:t>First or initial cost (P); $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Salvage value (SV); $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Operating revenue (OR </a:t>
            </a:r>
            <a:r>
              <a:rPr lang="en-GB" sz="2400" dirty="0" err="1"/>
              <a:t>or</a:t>
            </a:r>
            <a:r>
              <a:rPr lang="en-GB" sz="2400" dirty="0"/>
              <a:t> AOR); $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Operating cost (OC or AOC); $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Rate of interest or MARR (</a:t>
            </a:r>
            <a:r>
              <a:rPr lang="en-GB" sz="2400" dirty="0" err="1"/>
              <a:t>i</a:t>
            </a:r>
            <a:r>
              <a:rPr lang="en-GB" sz="2400" dirty="0"/>
              <a:t>%)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B4A59-4D66-4E9D-90CA-BE40262D3766}" type="slidenum">
              <a:rPr lang="fr-CA"/>
              <a:pPr/>
              <a:t>6</a:t>
            </a:fld>
            <a:endParaRPr lang="fr-CA"/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1006315" y="4324704"/>
            <a:ext cx="7177088" cy="1258888"/>
          </a:xfrm>
          <a:prstGeom prst="rect">
            <a:avLst/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1pPr>
            <a:lvl2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2pPr>
            <a:lvl3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3pPr>
            <a:lvl4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4pPr>
            <a:lvl5pPr eaLnBrk="0" hangingPunct="0"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None/>
            </a:pPr>
            <a:r>
              <a:rPr kumimoji="0" lang="en-US">
                <a:solidFill>
                  <a:srgbClr val="008080"/>
                </a:solidFill>
                <a:latin typeface="Comic Sans MS" pitchFamily="66" charset="0"/>
              </a:rPr>
              <a:t>	</a:t>
            </a:r>
            <a:r>
              <a:rPr kumimoji="0" lang="en-US" b="1" i="1">
                <a:latin typeface="Arial" charset="0"/>
              </a:rPr>
              <a:t>The rate of interest will be known as the MARR -- an acronym which stands for </a:t>
            </a:r>
            <a:r>
              <a:rPr kumimoji="0" lang="en-US" sz="2800" b="1" i="1" u="sng">
                <a:latin typeface="Arial" charset="0"/>
              </a:rPr>
              <a:t>M</a:t>
            </a:r>
            <a:r>
              <a:rPr kumimoji="0" lang="en-US" b="1" i="1">
                <a:latin typeface="Arial" charset="0"/>
              </a:rPr>
              <a:t>inimum </a:t>
            </a:r>
            <a:r>
              <a:rPr kumimoji="0" lang="en-US" sz="2800" b="1" i="1" u="sng">
                <a:latin typeface="Arial" charset="0"/>
              </a:rPr>
              <a:t>A</a:t>
            </a:r>
            <a:r>
              <a:rPr kumimoji="0" lang="en-US" b="1" i="1">
                <a:latin typeface="Arial" charset="0"/>
              </a:rPr>
              <a:t>cceptable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ate of </a:t>
            </a:r>
            <a:r>
              <a:rPr kumimoji="0" lang="en-US" sz="2800" b="1" i="1" u="sng">
                <a:latin typeface="Arial" charset="0"/>
              </a:rPr>
              <a:t>R</a:t>
            </a:r>
            <a:r>
              <a:rPr kumimoji="0" lang="en-US" b="1" i="1">
                <a:latin typeface="Arial" charset="0"/>
              </a:rPr>
              <a:t>eturn</a:t>
            </a:r>
          </a:p>
        </p:txBody>
      </p:sp>
    </p:spTree>
    <p:extLst>
      <p:ext uri="{BB962C8B-B14F-4D97-AF65-F5344CB8AC3E}">
        <p14:creationId xmlns:p14="http://schemas.microsoft.com/office/powerpoint/2010/main" val="2665961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19" name="Rectangle 87"/>
          <p:cNvSpPr>
            <a:spLocks noChangeArrowheads="1"/>
          </p:cNvSpPr>
          <p:nvPr/>
        </p:nvSpPr>
        <p:spPr bwMode="auto">
          <a:xfrm>
            <a:off x="1600200" y="609600"/>
            <a:ext cx="7086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GB" sz="3200" dirty="0"/>
              <a:t>Example: Importance of Time</a:t>
            </a:r>
            <a:r>
              <a:rPr kumimoji="1" lang="en-GB" sz="3200" u="sng" dirty="0"/>
              <a:t> </a:t>
            </a:r>
            <a:r>
              <a:rPr kumimoji="1" lang="en-US" sz="3200" u="sng" dirty="0"/>
              <a:t> </a:t>
            </a:r>
          </a:p>
        </p:txBody>
      </p:sp>
      <p:graphicFrame>
        <p:nvGraphicFramePr>
          <p:cNvPr id="44276" name="Group 2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836170"/>
              </p:ext>
            </p:extLst>
          </p:nvPr>
        </p:nvGraphicFramePr>
        <p:xfrm>
          <a:off x="990600" y="1300159"/>
          <a:ext cx="7696200" cy="5176841"/>
        </p:xfrm>
        <a:graphic>
          <a:graphicData uri="http://schemas.openxmlformats.org/drawingml/2006/table">
            <a:tbl>
              <a:tblPr/>
              <a:tblGrid>
                <a:gridCol w="289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8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143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Parameters</a:t>
                      </a:r>
                      <a:endParaRPr kumimoji="1" lang="en-GB" sz="24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4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A</a:t>
                      </a:r>
                      <a:endParaRPr kumimoji="1" lang="en-GB" sz="24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Project B</a:t>
                      </a:r>
                      <a:endParaRPr kumimoji="1" lang="en-GB" sz="24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43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First cost or initial cost (P)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$10,000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10,000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9613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Salvage value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(SV; $)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$0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4338"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Life (N; years) 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 years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4338">
                <a:tc gridSpan="4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end-of-year (EOY) cash flows = AOR-AOC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1 ($)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Revenues – operating costs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3,000</a:t>
                      </a:r>
                      <a:endParaRPr kumimoji="1" lang="en-GB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5,000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2 ($)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US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4,000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3 ($)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4 ($)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2,000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43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Year 5 ($)</a:t>
                      </a: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1,000</a:t>
                      </a: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2DCC5A-E086-4944-A5A2-CBF83EC7943D}" type="slidenum">
              <a:rPr lang="fr-CA" smtClean="0"/>
              <a:pPr/>
              <a:t>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48193701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Example: The importance of time</a:t>
            </a:r>
            <a:r>
              <a:rPr kumimoji="1" lang="en-GB" dirty="0"/>
              <a:t>  in decision-making</a:t>
            </a:r>
            <a:endParaRPr kumimoji="1" lang="en-US" dirty="0"/>
          </a:p>
        </p:txBody>
      </p:sp>
      <p:sp>
        <p:nvSpPr>
          <p:cNvPr id="1177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Elements common to projects A &amp; B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first or initial costs (i.e., $10,000)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duration or life of projects (5 years)</a:t>
            </a:r>
          </a:p>
          <a:p>
            <a:pPr lvl="1">
              <a:lnSpc>
                <a:spcPct val="80000"/>
              </a:lnSpc>
              <a:buSzTx/>
            </a:pPr>
            <a:r>
              <a:rPr lang="en-GB" dirty="0"/>
              <a:t>cumulative cash flows over 5 years (i.e., $15,000).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400" dirty="0"/>
              <a:t>If </a:t>
            </a:r>
            <a:r>
              <a:rPr lang="en-GB" sz="2400" dirty="0" err="1"/>
              <a:t>i</a:t>
            </a:r>
            <a:r>
              <a:rPr lang="en-GB" sz="2400" dirty="0"/>
              <a:t> = 0%, projects A &amp; B are equivalent </a:t>
            </a:r>
          </a:p>
          <a:p>
            <a:pPr marL="201168" lvl="1" indent="0">
              <a:lnSpc>
                <a:spcPct val="80000"/>
              </a:lnSpc>
              <a:buSzTx/>
              <a:buNone/>
            </a:pPr>
            <a:r>
              <a:rPr lang="en-GB" dirty="0"/>
              <a:t>indifferent between projects A or B 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400" dirty="0"/>
              <a:t>If </a:t>
            </a:r>
            <a:r>
              <a:rPr lang="en-GB" sz="2400" dirty="0" err="1"/>
              <a:t>i</a:t>
            </a:r>
            <a:r>
              <a:rPr lang="en-GB" sz="2400" dirty="0"/>
              <a:t> </a:t>
            </a:r>
            <a:r>
              <a:rPr lang="en-US" sz="2400" dirty="0"/>
              <a:t>&gt; 0%</a:t>
            </a:r>
            <a:r>
              <a:rPr lang="en-GB" sz="2400" dirty="0"/>
              <a:t>, project A is superior to project B (see next slide).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400" dirty="0"/>
              <a:t>Negative interest rates  (</a:t>
            </a:r>
            <a:r>
              <a:rPr lang="en-GB" sz="2400" dirty="0" err="1"/>
              <a:t>i</a:t>
            </a:r>
            <a:r>
              <a:rPr lang="en-GB" sz="2400" dirty="0"/>
              <a:t>% &lt; 0%) have no economic meaning or significance. 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D8A0A4-E85F-47B9-971C-A12197A5BC97}" type="slidenum">
              <a:rPr lang="fr-CA"/>
              <a:pPr/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54503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265439"/>
            <a:ext cx="7675721" cy="63511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Example 2: Importance of Time</a:t>
            </a:r>
            <a:r>
              <a:rPr kumimoji="1" lang="en-GB" dirty="0"/>
              <a:t> </a:t>
            </a:r>
            <a:endParaRPr lang="en-US" dirty="0"/>
          </a:p>
        </p:txBody>
      </p:sp>
      <p:sp>
        <p:nvSpPr>
          <p:cNvPr id="23142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925046"/>
            <a:ext cx="7848600" cy="4759325"/>
          </a:xfrm>
        </p:spPr>
        <p:txBody>
          <a:bodyPr/>
          <a:lstStyle/>
          <a:p>
            <a:pPr algn="just">
              <a:buFontTx/>
              <a:buNone/>
            </a:pPr>
            <a:r>
              <a:rPr lang="en-GB" sz="1800" b="1" dirty="0">
                <a:cs typeface="Courier New" pitchFamily="49" charset="0"/>
              </a:rPr>
              <a:t>Goal: $1 million retirement fund after working 40 years</a:t>
            </a:r>
          </a:p>
          <a:p>
            <a:pPr lvl="1" algn="just"/>
            <a:r>
              <a:rPr lang="en-GB" sz="1600" b="1" dirty="0">
                <a:cs typeface="Courier New" pitchFamily="49" charset="0"/>
              </a:rPr>
              <a:t>8% rate of interest compounded annually (interest paid on interest income) </a:t>
            </a:r>
          </a:p>
          <a:p>
            <a:pPr lvl="1" algn="just"/>
            <a:r>
              <a:rPr lang="en-GB" sz="1600" b="1" dirty="0">
                <a:cs typeface="Courier New" pitchFamily="49" charset="0"/>
              </a:rPr>
              <a:t>contributions to the retirement fund at the end of each year</a:t>
            </a:r>
          </a:p>
          <a:p>
            <a:pPr lvl="1" algn="just"/>
            <a:r>
              <a:rPr lang="en-GB" sz="1600" b="1" dirty="0">
                <a:cs typeface="Courier New" pitchFamily="49" charset="0"/>
              </a:rPr>
              <a:t>the first contributions to the fund occur at the end of the first year of work.</a:t>
            </a:r>
            <a:r>
              <a:rPr lang="en-US" sz="1600" b="1" dirty="0"/>
              <a:t> </a:t>
            </a:r>
          </a:p>
          <a:p>
            <a:pPr>
              <a:buFontTx/>
              <a:buNone/>
            </a:pPr>
            <a:endParaRPr lang="en-US" sz="16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920190-3D50-4FFB-870A-7DD614E5B759}" type="slidenum">
              <a:rPr lang="fr-CA" smtClean="0"/>
              <a:pPr/>
              <a:t>9</a:t>
            </a:fld>
            <a:endParaRPr lang="fr-CA"/>
          </a:p>
        </p:txBody>
      </p:sp>
      <p:graphicFrame>
        <p:nvGraphicFramePr>
          <p:cNvPr id="231428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0163301"/>
              </p:ext>
            </p:extLst>
          </p:nvPr>
        </p:nvGraphicFramePr>
        <p:xfrm>
          <a:off x="1132760" y="2438400"/>
          <a:ext cx="7086600" cy="2362200"/>
        </p:xfrm>
        <a:graphic>
          <a:graphicData uri="http://schemas.openxmlformats.org/drawingml/2006/table">
            <a:tbl>
              <a:tblPr/>
              <a:tblGrid>
                <a:gridCol w="2362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62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14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666750" algn="ctr"/>
                        </a:tabLst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 to 9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Contributions at end of years 10 to 40 inclusively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1</a:t>
                      </a:r>
                      <a:endParaRPr kumimoji="1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Now)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$8,107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Option 2</a:t>
                      </a:r>
                      <a:endParaRPr kumimoji="1" lang="en-US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(Good Times Later)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$7,368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$0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72088" y="5733365"/>
            <a:ext cx="7768473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l"/>
            <a:r>
              <a:rPr lang="en-CA" sz="1200" b="1" dirty="0"/>
              <a:t>Contributions in option 1 total about $228,000 (=31*$8,107) compared to $73,000 (9*$7,368) for option 2. </a:t>
            </a:r>
          </a:p>
          <a:p>
            <a:pPr algn="l"/>
            <a:r>
              <a:rPr lang="en-CA" sz="1200" b="1" dirty="0"/>
              <a:t>Interest income generated by early contributions accounts for the difference in required contributions.</a:t>
            </a:r>
          </a:p>
        </p:txBody>
      </p:sp>
    </p:spTree>
    <p:extLst>
      <p:ext uri="{BB962C8B-B14F-4D97-AF65-F5344CB8AC3E}">
        <p14:creationId xmlns:p14="http://schemas.microsoft.com/office/powerpoint/2010/main" val="2084850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>
                <a:solidFill>
                  <a:schemeClr val="tx1"/>
                </a:solidFill>
              </a:rPr>
              <a:t>Which projects are valid (acceptable)? </a:t>
            </a:r>
            <a:br>
              <a:rPr lang="en-US" sz="2800" dirty="0">
                <a:solidFill>
                  <a:schemeClr val="tx1"/>
                </a:solidFill>
              </a:rPr>
            </a:br>
            <a:r>
              <a:rPr lang="en-US" sz="2800" dirty="0">
                <a:solidFill>
                  <a:schemeClr val="tx1"/>
                </a:solidFill>
              </a:rPr>
              <a:t>Which project (if any) is best?</a:t>
            </a:r>
            <a:endParaRPr kumimoji="1" lang="en-US" sz="2800" b="1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10</a:t>
            </a:fld>
            <a:endParaRPr lang="fr-CA"/>
          </a:p>
        </p:txBody>
      </p:sp>
      <p:graphicFrame>
        <p:nvGraphicFramePr>
          <p:cNvPr id="189498" name="Group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527836"/>
              </p:ext>
            </p:extLst>
          </p:nvPr>
        </p:nvGraphicFramePr>
        <p:xfrm>
          <a:off x="685800" y="1905000"/>
          <a:ext cx="7620000" cy="4419600"/>
        </p:xfrm>
        <a:graphic>
          <a:graphicData uri="http://schemas.openxmlformats.org/drawingml/2006/table">
            <a:tbl>
              <a:tblPr/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84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First cost</a:t>
                      </a:r>
                      <a:endParaRPr kumimoji="1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cost</a:t>
                      </a:r>
                      <a:endParaRPr kumimoji="1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1300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revenues ($) 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1750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Salvage value</a:t>
                      </a:r>
                      <a:endParaRPr kumimoji="1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Duration</a:t>
                      </a:r>
                      <a:endParaRPr kumimoji="1" lang="en-U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00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Interest rate (MARR)</a:t>
                      </a:r>
                      <a:endParaRPr kumimoji="1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(10%)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89485" name="Group 45"/>
          <p:cNvGrpSpPr>
            <a:grpSpLocks/>
          </p:cNvGrpSpPr>
          <p:nvPr/>
        </p:nvGrpSpPr>
        <p:grpSpPr bwMode="auto">
          <a:xfrm>
            <a:off x="7010400" y="-67310"/>
            <a:ext cx="1600200" cy="1689100"/>
            <a:chOff x="3498" y="927"/>
            <a:chExt cx="2241" cy="3240"/>
          </a:xfrm>
        </p:grpSpPr>
        <p:graphicFrame>
          <p:nvGraphicFramePr>
            <p:cNvPr id="189486" name="Object 46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89723" name="ClipArt" r:id="rId4" imgW="3128760" imgH="3190680" progId="MS_ClipArt_Gallery.2">
                    <p:embed/>
                  </p:oleObj>
                </mc:Choice>
                <mc:Fallback>
                  <p:oleObj name="ClipArt" r:id="rId4" imgW="3128760" imgH="3190680" progId="MS_ClipArt_Gallery.2">
                    <p:embed/>
                    <p:pic>
                      <p:nvPicPr>
                        <p:cNvPr id="0" name="Object 46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9487" name="Rectangle 47"/>
            <p:cNvSpPr>
              <a:spLocks noChangeArrowheads="1"/>
            </p:cNvSpPr>
            <p:nvPr/>
          </p:nvSpPr>
          <p:spPr bwMode="auto">
            <a:xfrm>
              <a:off x="3786" y="1073"/>
              <a:ext cx="258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88" name="Rectangle 48"/>
            <p:cNvSpPr>
              <a:spLocks noChangeArrowheads="1"/>
            </p:cNvSpPr>
            <p:nvPr/>
          </p:nvSpPr>
          <p:spPr bwMode="auto">
            <a:xfrm>
              <a:off x="5178" y="1554"/>
              <a:ext cx="344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89" name="Rectangle 49"/>
            <p:cNvSpPr>
              <a:spLocks noChangeArrowheads="1"/>
            </p:cNvSpPr>
            <p:nvPr/>
          </p:nvSpPr>
          <p:spPr bwMode="auto">
            <a:xfrm>
              <a:off x="5395" y="1892"/>
              <a:ext cx="344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90" name="Rectangle 50"/>
            <p:cNvSpPr>
              <a:spLocks noChangeArrowheads="1"/>
            </p:cNvSpPr>
            <p:nvPr/>
          </p:nvSpPr>
          <p:spPr bwMode="auto">
            <a:xfrm>
              <a:off x="3498" y="1213"/>
              <a:ext cx="258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91" name="Rectangle 51"/>
            <p:cNvSpPr>
              <a:spLocks noChangeArrowheads="1"/>
            </p:cNvSpPr>
            <p:nvPr/>
          </p:nvSpPr>
          <p:spPr bwMode="auto">
            <a:xfrm>
              <a:off x="4602" y="927"/>
              <a:ext cx="258" cy="2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189492" name="Rectangle 52"/>
            <p:cNvSpPr>
              <a:spLocks noChangeArrowheads="1"/>
            </p:cNvSpPr>
            <p:nvPr/>
          </p:nvSpPr>
          <p:spPr bwMode="auto">
            <a:xfrm>
              <a:off x="4890" y="1119"/>
              <a:ext cx="258" cy="22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algn="l"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A164F6-9D60-4F91-8B06-A147FB2C5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Cash Flows for Project 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F61D0D7-DEB6-4EA3-8DA4-EDBDEC7D8E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11</a:t>
            </a:fld>
            <a:endParaRPr lang="fr-CA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AD432EA-B7C5-4E6E-9CCE-2B6BBBDBCF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047995"/>
              </p:ext>
            </p:extLst>
          </p:nvPr>
        </p:nvGraphicFramePr>
        <p:xfrm>
          <a:off x="1066800" y="1945640"/>
          <a:ext cx="7239000" cy="289052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809750">
                  <a:extLst>
                    <a:ext uri="{9D8B030D-6E8A-4147-A177-3AD203B41FA5}">
                      <a16:colId xmlns:a16="http://schemas.microsoft.com/office/drawing/2014/main" val="372600480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965564993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2098506791"/>
                    </a:ext>
                  </a:extLst>
                </a:gridCol>
                <a:gridCol w="1809750">
                  <a:extLst>
                    <a:ext uri="{9D8B030D-6E8A-4147-A177-3AD203B41FA5}">
                      <a16:colId xmlns:a16="http://schemas.microsoft.com/office/drawing/2014/main" val="39324419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End-of-Year </a:t>
                      </a:r>
                      <a:r>
                        <a:rPr lang="en-CA" b="1" u="none" dirty="0">
                          <a:ln>
                            <a:solidFill>
                              <a:sysClr val="windowText" lastClr="000000"/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(EOY)</a:t>
                      </a:r>
                      <a:endParaRPr lang="en-CA" b="1" u="sng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Revenues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Net Cash Flows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48415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3,000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-3,000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17870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1,500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600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900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43359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1,500</a:t>
                      </a:r>
                      <a:endParaRPr kumimoji="0" lang="en-CA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CA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600</a:t>
                      </a:r>
                      <a:endParaRPr lang="en-CA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900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55434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1,500</a:t>
                      </a:r>
                      <a:endParaRPr kumimoji="0" lang="en-CA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CA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600</a:t>
                      </a:r>
                      <a:endParaRPr lang="en-CA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900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0920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1,500</a:t>
                      </a:r>
                      <a:endParaRPr kumimoji="0" lang="en-CA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CA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600</a:t>
                      </a:r>
                      <a:endParaRPr lang="en-CA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900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42030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b="1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1,500+</a:t>
                      </a:r>
                      <a:r>
                        <a:rPr kumimoji="0" lang="en-CA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SV(=0)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CA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600</a:t>
                      </a:r>
                      <a:endParaRPr lang="en-CA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/>
                        </a:rPr>
                        <a:t>900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7841123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F4F4CCD4-FB73-4FCC-AB6F-72B1BE210F07}"/>
              </a:ext>
            </a:extLst>
          </p:cNvPr>
          <p:cNvSpPr txBox="1"/>
          <p:nvPr/>
        </p:nvSpPr>
        <p:spPr>
          <a:xfrm>
            <a:off x="1821353" y="5144021"/>
            <a:ext cx="60960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1800" b="1" dirty="0"/>
              <a:t>SV = salvage or end-of-life value</a:t>
            </a:r>
          </a:p>
        </p:txBody>
      </p:sp>
    </p:spTree>
    <p:extLst>
      <p:ext uri="{BB962C8B-B14F-4D97-AF65-F5344CB8AC3E}">
        <p14:creationId xmlns:p14="http://schemas.microsoft.com/office/powerpoint/2010/main" val="3422799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What is a valid or acceptable project?</a:t>
            </a:r>
          </a:p>
        </p:txBody>
      </p:sp>
      <p:sp>
        <p:nvSpPr>
          <p:cNvPr id="264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project for which cash inflows (revenues if a private project and benefits if a public project) exceed cash outflows (costs) after adjusting for the time at which cash inflows and outflows occur during the life of the project.</a:t>
            </a:r>
          </a:p>
          <a:p>
            <a:pPr lvl="1"/>
            <a:r>
              <a:rPr lang="en-US" dirty="0"/>
              <a:t>Based on the assumption that a dollar today is worth more than a dollar tomorrow.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27AC8-5F0D-4CFC-B381-833D5EC98EFA}" type="slidenum">
              <a:rPr lang="fr-CA"/>
              <a:pPr/>
              <a:t>12</a:t>
            </a:fld>
            <a:endParaRPr lang="fr-C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457200"/>
            <a:ext cx="7924800" cy="1143000"/>
          </a:xfrm>
        </p:spPr>
        <p:txBody>
          <a:bodyPr/>
          <a:lstStyle/>
          <a:p>
            <a:r>
              <a:rPr lang="en-US"/>
              <a:t>Frequently used symbols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752600"/>
            <a:ext cx="7924800" cy="44958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en-GB" sz="2400" dirty="0"/>
              <a:t>r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nominal or market interest rate</a:t>
            </a:r>
            <a:endParaRPr lang="en-US" sz="2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400" dirty="0"/>
              <a:t>i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effective interest rate</a:t>
            </a:r>
            <a:endParaRPr lang="en-US" sz="2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400" dirty="0"/>
              <a:t>n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number of years</a:t>
            </a:r>
            <a:endParaRPr lang="en-US" sz="2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400" dirty="0"/>
              <a:t>m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number of within-year interest periods </a:t>
            </a:r>
          </a:p>
          <a:p>
            <a:pPr marL="201168" lvl="1" indent="0" algn="just">
              <a:lnSpc>
                <a:spcPct val="90000"/>
              </a:lnSpc>
              <a:buNone/>
            </a:pPr>
            <a:r>
              <a:rPr lang="en-US" sz="2400" dirty="0"/>
              <a:t>if r is 12% compounded </a:t>
            </a:r>
            <a:r>
              <a:rPr lang="en-US" sz="2400" b="1" dirty="0"/>
              <a:t>monthly</a:t>
            </a:r>
            <a:r>
              <a:rPr lang="en-US" sz="2400" dirty="0"/>
              <a:t>, m = 12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400" dirty="0"/>
              <a:t>P or PW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Present worth; NPW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US" sz="2400" dirty="0"/>
              <a:t>  Net Present Worth</a:t>
            </a:r>
            <a:endParaRPr lang="en-GB" sz="2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en-US" sz="2400" dirty="0"/>
              <a:t>AEC = Annual Equivalent Cost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en-US" sz="2400" dirty="0"/>
              <a:t>AER = Annual Equivalent Revenue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en-US" sz="2400" dirty="0"/>
              <a:t>AEW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US" sz="2400" dirty="0"/>
              <a:t>  Annual Equivalent Worth = AER-AEC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en-GB" sz="2400" dirty="0"/>
              <a:t>F or FW </a:t>
            </a:r>
            <a:r>
              <a:rPr lang="en-US" sz="2400" dirty="0">
                <a:cs typeface="Times New Roman" pitchFamily="18" charset="0"/>
              </a:rPr>
              <a:t>≡</a:t>
            </a:r>
            <a:r>
              <a:rPr lang="en-GB" sz="2400" dirty="0"/>
              <a:t>  Future worth; </a:t>
            </a:r>
            <a:r>
              <a:rPr lang="en-US" sz="2400" dirty="0"/>
              <a:t>NFW </a:t>
            </a:r>
            <a:r>
              <a:rPr lang="en-US" sz="2200" dirty="0">
                <a:cs typeface="Times New Roman" pitchFamily="18" charset="0"/>
              </a:rPr>
              <a:t>≡</a:t>
            </a:r>
            <a:r>
              <a:rPr lang="en-US" sz="2400" dirty="0"/>
              <a:t>  Net Future Worth </a:t>
            </a:r>
          </a:p>
          <a:p>
            <a:pPr algn="just">
              <a:lnSpc>
                <a:spcPct val="90000"/>
              </a:lnSpc>
            </a:pP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4BFA6-50F3-4F7C-9A40-AFD79198BA04}" type="slidenum">
              <a:rPr lang="fr-CA"/>
              <a:pPr/>
              <a:t>13</a:t>
            </a:fld>
            <a:endParaRPr lang="fr-C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02723" y="648086"/>
            <a:ext cx="7376160" cy="746761"/>
          </a:xfrm>
        </p:spPr>
        <p:txBody>
          <a:bodyPr/>
          <a:lstStyle/>
          <a:p>
            <a:r>
              <a:rPr lang="en-US" dirty="0"/>
              <a:t>Working assumptions</a:t>
            </a:r>
          </a:p>
        </p:txBody>
      </p:sp>
      <p:sp>
        <p:nvSpPr>
          <p:cNvPr id="265219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752600"/>
            <a:ext cx="8269288" cy="4379913"/>
          </a:xfrm>
        </p:spPr>
        <p:txBody>
          <a:bodyPr>
            <a:normAutofit/>
          </a:bodyPr>
          <a:lstStyle/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dirty="0"/>
              <a:t>Discrete (not continuous) cash flows and discrete compounding</a:t>
            </a:r>
          </a:p>
          <a:p>
            <a:pPr lvl="3">
              <a:lnSpc>
                <a:spcPct val="80000"/>
              </a:lnSpc>
            </a:pPr>
            <a:r>
              <a:rPr kumimoji="1" lang="en-GB" sz="1800" dirty="0"/>
              <a:t>Examples: Annual or monthly cash flows</a:t>
            </a:r>
            <a:endParaRPr kumimoji="1" lang="en-US" sz="1800" dirty="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dirty="0"/>
              <a:t>Ownership capital only (no debt capital)</a:t>
            </a:r>
            <a:endParaRPr kumimoji="1" lang="en-US" sz="2400" dirty="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dirty="0"/>
              <a:t>No price changes (neither inflation nor deflation during a project’s life)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US" sz="2400" dirty="0"/>
              <a:t>Unlimited funds (no capital budgeting): can select all acceptable independent projects</a:t>
            </a:r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dirty="0"/>
              <a:t>Neither risk nor uncertainty.</a:t>
            </a:r>
            <a:endParaRPr kumimoji="1" lang="en-US" sz="2400" dirty="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dirty="0"/>
              <a:t>No government (neither taxes nor subsidies)</a:t>
            </a:r>
            <a:endParaRPr kumimoji="1" lang="en-US" sz="2400" dirty="0"/>
          </a:p>
          <a:p>
            <a:pPr marL="533400" indent="-533400">
              <a:lnSpc>
                <a:spcPct val="80000"/>
              </a:lnSpc>
              <a:buFont typeface="Wingdings" pitchFamily="2" charset="2"/>
              <a:buAutoNum type="arabicPeriod"/>
            </a:pPr>
            <a:r>
              <a:rPr kumimoji="1" lang="en-GB" sz="2400" dirty="0"/>
              <a:t>No imponderables (all project benefits and costs have been converted to their equivalent monetary value)</a:t>
            </a:r>
          </a:p>
          <a:p>
            <a:pPr marL="914400" lvl="1" indent="-457200">
              <a:lnSpc>
                <a:spcPct val="80000"/>
              </a:lnSpc>
              <a:buSzTx/>
            </a:pPr>
            <a:r>
              <a:rPr kumimoji="1" lang="en-US" sz="2200" dirty="0"/>
              <a:t>Value of time and lives saved ……………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84FCC-C829-4E34-82DE-D93429F28B7B}" type="slidenum">
              <a:rPr lang="fr-CA"/>
              <a:pPr/>
              <a:t>14</a:t>
            </a:fld>
            <a:endParaRPr lang="fr-CA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Cash flow diagrams</a:t>
            </a:r>
          </a:p>
        </p:txBody>
      </p:sp>
      <p:sp>
        <p:nvSpPr>
          <p:cNvPr id="6151" name="Rectangle 7"/>
          <p:cNvSpPr>
            <a:spLocks noGrp="1" noChangeArrowheads="1"/>
          </p:cNvSpPr>
          <p:nvPr>
            <p:ph idx="1"/>
          </p:nvPr>
        </p:nvSpPr>
        <p:spPr>
          <a:xfrm>
            <a:off x="609601" y="1845734"/>
            <a:ext cx="7757160" cy="4023360"/>
          </a:xfrm>
        </p:spPr>
        <p:txBody>
          <a:bodyPr/>
          <a:lstStyle/>
          <a:p>
            <a:pPr marL="0" indent="0">
              <a:buNone/>
            </a:pPr>
            <a:r>
              <a:rPr lang="en-GB" sz="2400" b="1" dirty="0">
                <a:cs typeface="Courier New" pitchFamily="49" charset="0"/>
              </a:rPr>
              <a:t>Arrows</a:t>
            </a:r>
          </a:p>
          <a:p>
            <a:pPr lvl="1"/>
            <a:r>
              <a:rPr lang="en-GB" sz="2200" dirty="0">
                <a:cs typeface="Courier New" pitchFamily="49" charset="0"/>
              </a:rPr>
              <a:t>interpretation depends on one's  perspective</a:t>
            </a:r>
          </a:p>
          <a:p>
            <a:pPr lvl="3"/>
            <a:r>
              <a:rPr lang="en-GB" sz="2100" dirty="0">
                <a:cs typeface="Courier New" pitchFamily="49" charset="0"/>
              </a:rPr>
              <a:t>positive for </a:t>
            </a:r>
            <a:r>
              <a:rPr lang="en-GB" sz="2100" b="1" dirty="0">
                <a:cs typeface="Courier New" pitchFamily="49" charset="0"/>
              </a:rPr>
              <a:t>cash inflows</a:t>
            </a:r>
            <a:r>
              <a:rPr lang="en-GB" sz="2100" dirty="0">
                <a:cs typeface="Courier New" pitchFamily="49" charset="0"/>
              </a:rPr>
              <a:t> (e.g., revenues) </a:t>
            </a:r>
          </a:p>
          <a:p>
            <a:pPr lvl="3"/>
            <a:r>
              <a:rPr lang="en-GB" sz="2100" dirty="0">
                <a:cs typeface="Courier New" pitchFamily="49" charset="0"/>
              </a:rPr>
              <a:t>negative for </a:t>
            </a:r>
            <a:r>
              <a:rPr lang="en-GB" sz="2100" b="1" dirty="0">
                <a:cs typeface="Courier New" pitchFamily="49" charset="0"/>
              </a:rPr>
              <a:t>cash outflows</a:t>
            </a:r>
            <a:r>
              <a:rPr lang="en-GB" sz="2100" dirty="0">
                <a:cs typeface="Courier New" pitchFamily="49" charset="0"/>
              </a:rPr>
              <a:t> (e.g., expenses)</a:t>
            </a:r>
          </a:p>
          <a:p>
            <a:pPr lvl="3"/>
            <a:r>
              <a:rPr lang="en-US" sz="1800" dirty="0"/>
              <a:t>length represents the magnitude ($) of the cash flow</a:t>
            </a:r>
          </a:p>
          <a:p>
            <a:pPr marL="0" indent="0">
              <a:buNone/>
            </a:pPr>
            <a:r>
              <a:rPr lang="en-GB" sz="2000" dirty="0">
                <a:cs typeface="Courier New" pitchFamily="49" charset="0"/>
              </a:rPr>
              <a:t>Important to show when cash flows occur during a project’s life</a:t>
            </a:r>
          </a:p>
          <a:p>
            <a:pPr marL="201168" lvl="1" indent="0">
              <a:buNone/>
            </a:pPr>
            <a:r>
              <a:rPr lang="en-GB" sz="1800" dirty="0">
                <a:cs typeface="Courier New" pitchFamily="49" charset="0"/>
              </a:rPr>
              <a:t>EOY1 (End-of-year 1); EOY5 …</a:t>
            </a:r>
            <a:r>
              <a:rPr lang="en-US" sz="1800" dirty="0"/>
              <a:t> </a:t>
            </a:r>
          </a:p>
          <a:p>
            <a:pPr marL="0" indent="0">
              <a:buNone/>
            </a:pPr>
            <a:r>
              <a:rPr lang="en-GB" sz="2000" dirty="0">
                <a:cs typeface="Courier New" pitchFamily="49" charset="0"/>
              </a:rPr>
              <a:t>The rate of interest and its within-year frequency of calculation must be known.</a:t>
            </a:r>
            <a:r>
              <a:rPr lang="en-US" sz="1800" dirty="0"/>
              <a:t> </a:t>
            </a:r>
          </a:p>
          <a:p>
            <a:endParaRPr lang="en-US" sz="18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988F-5166-437F-9A96-870598D3C8BD}" type="slidenum">
              <a:rPr lang="fr-CA"/>
              <a:pPr/>
              <a:t>15</a:t>
            </a:fld>
            <a:endParaRPr lang="fr-CA"/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2286000" y="2366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CA"/>
          </a:p>
        </p:txBody>
      </p:sp>
    </p:spTree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6C6C6"/>
            </a:gs>
            <a:gs pos="23000">
              <a:schemeClr val="bg1">
                <a:lumMod val="85000"/>
              </a:schemeClr>
            </a:gs>
            <a:gs pos="33000">
              <a:schemeClr val="bg1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2569122" y="4175125"/>
            <a:ext cx="311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dirty="0">
                <a:solidFill>
                  <a:srgbClr val="000000"/>
                </a:solidFill>
              </a:rPr>
              <a:t>0</a:t>
            </a:r>
          </a:p>
          <a:p>
            <a:pPr algn="l"/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178178" name="Line 2"/>
          <p:cNvSpPr>
            <a:spLocks noChangeShapeType="1"/>
          </p:cNvSpPr>
          <p:nvPr/>
        </p:nvSpPr>
        <p:spPr bwMode="auto">
          <a:xfrm>
            <a:off x="2667000" y="4175125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78179" name="Line 3"/>
          <p:cNvSpPr>
            <a:spLocks noChangeShapeType="1"/>
          </p:cNvSpPr>
          <p:nvPr/>
        </p:nvSpPr>
        <p:spPr bwMode="auto">
          <a:xfrm flipV="1">
            <a:off x="5245439" y="3124200"/>
            <a:ext cx="0" cy="1066800"/>
          </a:xfrm>
          <a:prstGeom prst="line">
            <a:avLst/>
          </a:prstGeom>
          <a:noFill/>
          <a:ln w="76200">
            <a:solidFill>
              <a:srgbClr val="C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2971800" y="417512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>
                <a:solidFill>
                  <a:srgbClr val="000000"/>
                </a:solidFill>
              </a:rPr>
              <a:t>1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3505200" y="3824287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dirty="0">
                <a:solidFill>
                  <a:srgbClr val="000000"/>
                </a:solidFill>
              </a:rPr>
              <a:t>2</a:t>
            </a: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4038600" y="416358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>
                <a:solidFill>
                  <a:srgbClr val="000000"/>
                </a:solidFill>
              </a:rPr>
              <a:t>3</a:t>
            </a: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4558247" y="3824287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dirty="0">
                <a:solidFill>
                  <a:srgbClr val="000000"/>
                </a:solidFill>
              </a:rPr>
              <a:t>4</a:t>
            </a:r>
          </a:p>
        </p:txBody>
      </p:sp>
      <p:sp>
        <p:nvSpPr>
          <p:cNvPr id="178185" name="Text Box 9"/>
          <p:cNvSpPr txBox="1">
            <a:spLocks noChangeArrowheads="1"/>
          </p:cNvSpPr>
          <p:nvPr/>
        </p:nvSpPr>
        <p:spPr bwMode="auto">
          <a:xfrm>
            <a:off x="5105400" y="4175125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>
                <a:solidFill>
                  <a:srgbClr val="000000"/>
                </a:solidFill>
              </a:rPr>
              <a:t>5</a:t>
            </a:r>
          </a:p>
        </p:txBody>
      </p:sp>
      <p:sp>
        <p:nvSpPr>
          <p:cNvPr id="17819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/>
              <a:t>Discrete Cash Flow Diagram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>
                <a:solidFill>
                  <a:srgbClr val="000000"/>
                </a:solidFill>
              </a:rPr>
              <a:pPr/>
              <a:t>16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23" name="Line 3"/>
          <p:cNvSpPr>
            <a:spLocks noChangeShapeType="1"/>
          </p:cNvSpPr>
          <p:nvPr/>
        </p:nvSpPr>
        <p:spPr bwMode="auto">
          <a:xfrm flipV="1">
            <a:off x="4194175" y="3096780"/>
            <a:ext cx="0" cy="1066800"/>
          </a:xfrm>
          <a:prstGeom prst="line">
            <a:avLst/>
          </a:prstGeom>
          <a:noFill/>
          <a:ln w="76200">
            <a:solidFill>
              <a:srgbClr val="C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24" name="Line 3"/>
          <p:cNvSpPr>
            <a:spLocks noChangeShapeType="1"/>
          </p:cNvSpPr>
          <p:nvPr/>
        </p:nvSpPr>
        <p:spPr bwMode="auto">
          <a:xfrm flipV="1">
            <a:off x="3127375" y="3124200"/>
            <a:ext cx="0" cy="1066800"/>
          </a:xfrm>
          <a:prstGeom prst="line">
            <a:avLst/>
          </a:prstGeom>
          <a:noFill/>
          <a:ln w="76200">
            <a:solidFill>
              <a:srgbClr val="C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27" name="Line 3"/>
          <p:cNvSpPr>
            <a:spLocks noChangeShapeType="1"/>
          </p:cNvSpPr>
          <p:nvPr/>
        </p:nvSpPr>
        <p:spPr bwMode="auto">
          <a:xfrm>
            <a:off x="3686853" y="4191000"/>
            <a:ext cx="0" cy="898525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28" name="Line 3"/>
          <p:cNvSpPr>
            <a:spLocks noChangeShapeType="1"/>
          </p:cNvSpPr>
          <p:nvPr/>
        </p:nvSpPr>
        <p:spPr bwMode="auto">
          <a:xfrm>
            <a:off x="4734128" y="4191000"/>
            <a:ext cx="0" cy="898525"/>
          </a:xfrm>
          <a:prstGeom prst="line">
            <a:avLst/>
          </a:prstGeom>
          <a:noFill/>
          <a:ln w="76200">
            <a:solidFill>
              <a:srgbClr val="003399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57003" y="2541365"/>
            <a:ext cx="24016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800" b="1" dirty="0">
                <a:solidFill>
                  <a:srgbClr val="C00000"/>
                </a:solidFill>
              </a:rPr>
              <a:t>Cash Inflows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80272" y="5089525"/>
            <a:ext cx="2701381" cy="523220"/>
          </a:xfrm>
          <a:prstGeom prst="rect">
            <a:avLst/>
          </a:prstGeom>
          <a:noFill/>
          <a:ln>
            <a:solidFill>
              <a:srgbClr val="003399"/>
            </a:solidFill>
          </a:ln>
        </p:spPr>
        <p:txBody>
          <a:bodyPr wrap="none" rtlCol="0">
            <a:spAutoFit/>
          </a:bodyPr>
          <a:lstStyle/>
          <a:p>
            <a:r>
              <a:rPr lang="en-CA" sz="2800" b="1" dirty="0">
                <a:solidFill>
                  <a:srgbClr val="003399"/>
                </a:solidFill>
              </a:rPr>
              <a:t>Cash Outflows</a:t>
            </a:r>
          </a:p>
        </p:txBody>
      </p:sp>
    </p:spTree>
    <p:extLst>
      <p:ext uri="{BB962C8B-B14F-4D97-AF65-F5344CB8AC3E}">
        <p14:creationId xmlns:p14="http://schemas.microsoft.com/office/powerpoint/2010/main" val="31671913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Simple interest </a:t>
            </a:r>
            <a:br>
              <a:rPr lang="en-US" dirty="0"/>
            </a:br>
            <a:r>
              <a:rPr lang="en-US" sz="2800" dirty="0"/>
              <a:t>(Interest generated by the principal ONLY)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676400"/>
            <a:ext cx="7772400" cy="453072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en-GB" sz="2400" dirty="0"/>
              <a:t>Interest income is based on 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the number of </a:t>
            </a:r>
            <a:r>
              <a:rPr lang="en-GB" sz="2400" u="sng" dirty="0"/>
              <a:t>finite</a:t>
            </a:r>
            <a:r>
              <a:rPr lang="en-GB" sz="2400" dirty="0"/>
              <a:t> interest periods per year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the amount of money initially borrowed or loaned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Interest income earned in previous periods has no bearing on the interest income earned this period.</a:t>
            </a:r>
          </a:p>
          <a:p>
            <a:pPr marL="1371600" lvl="3" indent="0">
              <a:lnSpc>
                <a:spcPct val="80000"/>
              </a:lnSpc>
              <a:buNone/>
            </a:pPr>
            <a:r>
              <a:rPr lang="en-GB" sz="2000" b="1" dirty="0"/>
              <a:t>       </a:t>
            </a:r>
          </a:p>
          <a:p>
            <a:pPr marL="1371600" lvl="3" indent="0">
              <a:lnSpc>
                <a:spcPct val="80000"/>
              </a:lnSpc>
              <a:buNone/>
            </a:pPr>
            <a:r>
              <a:rPr lang="en-GB" sz="2000" b="1" dirty="0" err="1"/>
              <a:t>F</a:t>
            </a:r>
            <a:r>
              <a:rPr lang="en-GB" sz="2000" b="1" baseline="-25000" dirty="0" err="1"/>
              <a:t>n</a:t>
            </a:r>
            <a:r>
              <a:rPr lang="en-GB" sz="2000" b="1" dirty="0"/>
              <a:t> = P + Pin = P(1+ in)</a:t>
            </a:r>
          </a:p>
          <a:p>
            <a:pPr lvl="1">
              <a:lnSpc>
                <a:spcPct val="80000"/>
              </a:lnSpc>
            </a:pPr>
            <a:endParaRPr lang="en-GB" sz="2400" dirty="0"/>
          </a:p>
          <a:p>
            <a:pPr lvl="1">
              <a:lnSpc>
                <a:spcPct val="80000"/>
              </a:lnSpc>
            </a:pPr>
            <a:r>
              <a:rPr lang="en-GB" sz="2400" dirty="0"/>
              <a:t>where P = amount invested (borrowed)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F = future amount = interest income + P</a:t>
            </a:r>
          </a:p>
          <a:p>
            <a:pPr lvl="1">
              <a:lnSpc>
                <a:spcPct val="80000"/>
              </a:lnSpc>
            </a:pPr>
            <a:r>
              <a:rPr lang="en-GB" sz="2400" dirty="0" err="1"/>
              <a:t>i</a:t>
            </a:r>
            <a:r>
              <a:rPr lang="en-GB" sz="2400" dirty="0"/>
              <a:t> = the rate of interest earned per period on the amount invested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n = the number of interest periods </a:t>
            </a:r>
          </a:p>
          <a:p>
            <a:pPr lvl="2">
              <a:lnSpc>
                <a:spcPct val="80000"/>
              </a:lnSpc>
            </a:pPr>
            <a:r>
              <a:rPr lang="en-GB" sz="2400" dirty="0"/>
              <a:t>e.g., the number of years or months</a:t>
            </a:r>
            <a:endParaRPr lang="en-US" sz="2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32B7-5554-4DEE-A618-90B8A9828941}" type="slidenum">
              <a:rPr lang="fr-CA"/>
              <a:pPr/>
              <a:t>17</a:t>
            </a:fld>
            <a:endParaRPr lang="fr-CA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362200" y="3429000"/>
            <a:ext cx="3429000" cy="6096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Compound Interest Rates: </a:t>
            </a:r>
            <a:br>
              <a:rPr lang="en-GB" sz="2800" dirty="0"/>
            </a:br>
            <a:r>
              <a:rPr lang="en-GB" sz="2800" dirty="0"/>
              <a:t>Discrete or Continuous</a:t>
            </a:r>
            <a:endParaRPr lang="en-US" sz="2800" dirty="0"/>
          </a:p>
        </p:txBody>
      </p:sp>
      <p:sp>
        <p:nvSpPr>
          <p:cNvPr id="1740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400" dirty="0"/>
              <a:t>Discrete Compounding</a:t>
            </a:r>
          </a:p>
          <a:p>
            <a:pPr lvl="1">
              <a:lnSpc>
                <a:spcPct val="90000"/>
              </a:lnSpc>
            </a:pPr>
            <a:r>
              <a:rPr lang="en-US" sz="2200" dirty="0"/>
              <a:t>Compound interest rate</a:t>
            </a:r>
          </a:p>
          <a:p>
            <a:pPr lvl="2">
              <a:lnSpc>
                <a:spcPct val="90000"/>
              </a:lnSpc>
            </a:pPr>
            <a:r>
              <a:rPr lang="en-US" sz="2100" dirty="0"/>
              <a:t>Finite number (m) of within-year compounding periods</a:t>
            </a:r>
          </a:p>
          <a:p>
            <a:pPr lvl="2">
              <a:lnSpc>
                <a:spcPct val="90000"/>
              </a:lnSpc>
            </a:pPr>
            <a:r>
              <a:rPr lang="en-US" sz="2100" dirty="0"/>
              <a:t>12% compounded monthly (m = 12)</a:t>
            </a:r>
          </a:p>
          <a:p>
            <a:pPr lvl="2">
              <a:lnSpc>
                <a:spcPct val="90000"/>
              </a:lnSpc>
            </a:pPr>
            <a:r>
              <a:rPr lang="en-US" sz="2100" dirty="0"/>
              <a:t>12% compounded  quarterly (m = 4)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sz="2400" dirty="0"/>
              <a:t>Continuous Compounding</a:t>
            </a:r>
          </a:p>
          <a:p>
            <a:pPr lvl="1">
              <a:lnSpc>
                <a:spcPct val="90000"/>
              </a:lnSpc>
            </a:pPr>
            <a:r>
              <a:rPr lang="en-US" sz="2200" dirty="0"/>
              <a:t>Infinite number of within-year compounding periods</a:t>
            </a:r>
          </a:p>
          <a:p>
            <a:pPr lvl="2">
              <a:lnSpc>
                <a:spcPct val="90000"/>
              </a:lnSpc>
            </a:pPr>
            <a:r>
              <a:rPr lang="en-US" sz="1900" dirty="0"/>
              <a:t>m </a:t>
            </a:r>
            <a:r>
              <a:rPr lang="en-US" sz="1900" dirty="0">
                <a:sym typeface="Wingdings" pitchFamily="2" charset="2"/>
              </a:rPr>
              <a:t> ∞ </a:t>
            </a:r>
          </a:p>
          <a:p>
            <a:pPr lvl="2">
              <a:lnSpc>
                <a:spcPct val="90000"/>
              </a:lnSpc>
            </a:pPr>
            <a:r>
              <a:rPr lang="en-CA" sz="1900" dirty="0">
                <a:sym typeface="Wingdings" pitchFamily="2" charset="2"/>
              </a:rPr>
              <a:t>e.g., 12% compounded continuously</a:t>
            </a:r>
            <a:endParaRPr lang="en-US" sz="19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FC10E3-8577-4E51-916E-CB0F94A3A3FE}" type="slidenum">
              <a:rPr lang="fr-CA"/>
              <a:pPr/>
              <a:t>18</a:t>
            </a:fld>
            <a:endParaRPr lang="fr-C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Discrete Interest: compounded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634241"/>
            <a:ext cx="77724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/>
              <a:t>Interest income is based on 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number of interest periods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interest earned or owed in each interest period</a:t>
            </a:r>
          </a:p>
          <a:p>
            <a:pPr lvl="1">
              <a:lnSpc>
                <a:spcPct val="90000"/>
              </a:lnSpc>
            </a:pPr>
            <a:r>
              <a:rPr lang="en-GB" sz="2400" dirty="0"/>
              <a:t>the amount of money borrowed or loaned 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	F = P(F/P, </a:t>
            </a:r>
            <a:r>
              <a:rPr lang="en-GB" sz="2400" dirty="0" err="1"/>
              <a:t>i</a:t>
            </a:r>
            <a:r>
              <a:rPr lang="en-GB" sz="2400" dirty="0"/>
              <a:t>%, N) i.e., future worth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	I =  [P(1+i)</a:t>
            </a:r>
            <a:r>
              <a:rPr lang="en-GB" sz="2400" baseline="30000" dirty="0"/>
              <a:t>N</a:t>
            </a:r>
            <a:r>
              <a:rPr lang="en-GB" sz="2400" dirty="0"/>
              <a:t> – P] </a:t>
            </a:r>
            <a:r>
              <a:rPr lang="en-GB" sz="2400" dirty="0">
                <a:sym typeface="Wingdings" pitchFamily="2" charset="2"/>
              </a:rPr>
              <a:t> </a:t>
            </a:r>
            <a:r>
              <a:rPr lang="en-GB" sz="2400" dirty="0"/>
              <a:t>interest income</a:t>
            </a:r>
          </a:p>
          <a:p>
            <a:pPr lvl="2">
              <a:lnSpc>
                <a:spcPct val="90000"/>
              </a:lnSpc>
            </a:pPr>
            <a:r>
              <a:rPr lang="en-GB" dirty="0"/>
              <a:t>F</a:t>
            </a:r>
            <a:r>
              <a:rPr lang="en-GB" baseline="-25000" dirty="0"/>
              <a:t>1</a:t>
            </a:r>
            <a:r>
              <a:rPr lang="en-GB" dirty="0"/>
              <a:t>= </a:t>
            </a:r>
            <a:r>
              <a:rPr lang="en-GB" dirty="0" err="1"/>
              <a:t>P+Pi</a:t>
            </a:r>
            <a:r>
              <a:rPr lang="en-GB" dirty="0"/>
              <a:t> = P(1+i) [end of year 1]</a:t>
            </a:r>
          </a:p>
          <a:p>
            <a:pPr lvl="2">
              <a:lnSpc>
                <a:spcPct val="90000"/>
              </a:lnSpc>
            </a:pPr>
            <a:r>
              <a:rPr lang="en-GB" dirty="0"/>
              <a:t>F</a:t>
            </a:r>
            <a:r>
              <a:rPr lang="en-GB" baseline="-25000" dirty="0"/>
              <a:t>2</a:t>
            </a:r>
            <a:r>
              <a:rPr lang="en-GB" dirty="0"/>
              <a:t>= P(1+i)</a:t>
            </a:r>
            <a:r>
              <a:rPr lang="en-GB" baseline="30000" dirty="0" err="1"/>
              <a:t>i</a:t>
            </a:r>
            <a:r>
              <a:rPr lang="en-GB" dirty="0"/>
              <a:t> + P(1+i) = P(1+i)</a:t>
            </a:r>
            <a:r>
              <a:rPr lang="en-GB" baseline="30000" dirty="0"/>
              <a:t>2</a:t>
            </a:r>
            <a:r>
              <a:rPr lang="en-GB" dirty="0"/>
              <a:t> [end of year 2]</a:t>
            </a:r>
          </a:p>
          <a:p>
            <a:pPr lvl="2">
              <a:lnSpc>
                <a:spcPct val="90000"/>
              </a:lnSpc>
            </a:pPr>
            <a:r>
              <a:rPr lang="en-GB" dirty="0"/>
              <a:t>F</a:t>
            </a:r>
            <a:r>
              <a:rPr lang="en-GB" baseline="-25000" dirty="0"/>
              <a:t>3</a:t>
            </a:r>
            <a:r>
              <a:rPr lang="en-GB" dirty="0"/>
              <a:t>= P(1+i)</a:t>
            </a:r>
            <a:r>
              <a:rPr lang="en-GB" baseline="30000" dirty="0"/>
              <a:t>2</a:t>
            </a:r>
            <a:r>
              <a:rPr lang="en-GB" dirty="0"/>
              <a:t>i + P(1+i)</a:t>
            </a:r>
            <a:r>
              <a:rPr lang="en-GB" baseline="30000" dirty="0"/>
              <a:t>2</a:t>
            </a:r>
            <a:r>
              <a:rPr lang="en-GB" dirty="0"/>
              <a:t> = P(1+i)</a:t>
            </a:r>
            <a:r>
              <a:rPr lang="en-GB" baseline="30000" dirty="0"/>
              <a:t>3</a:t>
            </a:r>
            <a:r>
              <a:rPr lang="en-GB" dirty="0"/>
              <a:t> [end of year 3]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n-GB" sz="2400" dirty="0"/>
              <a:t>General Formula: </a:t>
            </a:r>
            <a:r>
              <a:rPr lang="en-GB" sz="2400" b="1" dirty="0" err="1"/>
              <a:t>F</a:t>
            </a:r>
            <a:r>
              <a:rPr lang="en-GB" sz="2400" b="1" baseline="-25000" dirty="0" err="1"/>
              <a:t>n</a:t>
            </a:r>
            <a:r>
              <a:rPr lang="en-GB" sz="2400" b="1" dirty="0"/>
              <a:t> = P(1+i)</a:t>
            </a:r>
            <a:r>
              <a:rPr lang="en-GB" sz="2400" b="1" baseline="30000" dirty="0"/>
              <a:t>n</a:t>
            </a:r>
            <a:endParaRPr lang="en-GB" sz="2400" b="1" dirty="0"/>
          </a:p>
          <a:p>
            <a:pPr algn="just">
              <a:lnSpc>
                <a:spcPct val="90000"/>
              </a:lnSpc>
              <a:buFontTx/>
              <a:buNone/>
            </a:pPr>
            <a:endParaRPr lang="en-US" sz="2400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84C94-11D1-4D0F-AA95-954BD275719E}" type="slidenum">
              <a:rPr lang="fr-CA"/>
              <a:pPr/>
              <a:t>19</a:t>
            </a:fld>
            <a:endParaRPr lang="fr-CA" dirty="0"/>
          </a:p>
        </p:txBody>
      </p:sp>
      <p:sp>
        <p:nvSpPr>
          <p:cNvPr id="96260" name="Rectangle 4"/>
          <p:cNvSpPr>
            <a:spLocks noChangeArrowheads="1"/>
          </p:cNvSpPr>
          <p:nvPr/>
        </p:nvSpPr>
        <p:spPr bwMode="auto">
          <a:xfrm>
            <a:off x="2514600" y="5181600"/>
            <a:ext cx="4495800" cy="533400"/>
          </a:xfrm>
          <a:prstGeom prst="rect">
            <a:avLst/>
          </a:prstGeom>
          <a:noFill/>
          <a:ln w="571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Examples: Discrete Interest Rate Calculations 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>
              <a:buFont typeface="Wingdings" panose="05000000000000000000" pitchFamily="2" charset="2"/>
              <a:buChar char="§"/>
            </a:pPr>
            <a:r>
              <a:rPr lang="en-GB" sz="2800" dirty="0"/>
              <a:t>$1,000 borrowed for 3 years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800" dirty="0"/>
              <a:t>Annual interest rate = 10%. 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800" dirty="0"/>
              <a:t>Find the amount owed after three (3) years if  money is borrowed at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2800" u="sng" dirty="0"/>
              <a:t>simple interest</a:t>
            </a:r>
            <a:r>
              <a:rPr lang="en-GB" sz="2800" dirty="0"/>
              <a:t> (10% annually)? [Example 1]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2800" u="sng" dirty="0"/>
              <a:t>compounded</a:t>
            </a:r>
            <a:r>
              <a:rPr lang="en-GB" sz="2800" dirty="0"/>
              <a:t> (10%) annually? [Example 2]</a:t>
            </a:r>
            <a:endParaRPr lang="en-US" sz="2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EE53D-D9AD-401E-ADF0-591502A25C83}" type="slidenum">
              <a:rPr lang="fr-CA"/>
              <a:pPr/>
              <a:t>20</a:t>
            </a:fld>
            <a:endParaRPr lang="fr-CA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vs Compound Interest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idx="1"/>
          </p:nvPr>
        </p:nvSpPr>
        <p:spPr>
          <a:xfrm>
            <a:off x="381000" y="1828800"/>
            <a:ext cx="4040188" cy="639762"/>
          </a:xfrm>
        </p:spPr>
        <p:txBody>
          <a:bodyPr/>
          <a:lstStyle/>
          <a:p>
            <a:pPr algn="ctr"/>
            <a:r>
              <a:rPr lang="en-CA" sz="2000" u="sng" dirty="0">
                <a:latin typeface="Arial" panose="020B0604020202020204" pitchFamily="34" charset="0"/>
                <a:cs typeface="Arial" panose="020B0604020202020204" pitchFamily="34" charset="0"/>
              </a:rPr>
              <a:t>Example 1: Simple Interest</a:t>
            </a:r>
          </a:p>
        </p:txBody>
      </p:sp>
      <p:pic>
        <p:nvPicPr>
          <p:cNvPr id="263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590801"/>
            <a:ext cx="4040188" cy="2601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 Placeholder 12"/>
          <p:cNvSpPr>
            <a:spLocks noGrp="1"/>
          </p:cNvSpPr>
          <p:nvPr>
            <p:ph type="body" sz="quarter" idx="3"/>
          </p:nvPr>
        </p:nvSpPr>
        <p:spPr>
          <a:xfrm>
            <a:off x="4572000" y="1828800"/>
            <a:ext cx="4041775" cy="639762"/>
          </a:xfrm>
        </p:spPr>
        <p:txBody>
          <a:bodyPr/>
          <a:lstStyle/>
          <a:p>
            <a:pPr algn="ctr"/>
            <a:r>
              <a:rPr lang="en-CA" sz="2000" u="sng" dirty="0">
                <a:latin typeface="Arial" panose="020B0604020202020204" pitchFamily="34" charset="0"/>
                <a:cs typeface="Arial" panose="020B0604020202020204" pitchFamily="34" charset="0"/>
              </a:rPr>
              <a:t>Example 2: Compound Interest</a:t>
            </a:r>
          </a:p>
        </p:txBody>
      </p:sp>
      <p:pic>
        <p:nvPicPr>
          <p:cNvPr id="263170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5025" y="2590800"/>
            <a:ext cx="4041775" cy="259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21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394200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Interest Rate Compounding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2400" dirty="0"/>
              <a:t>What is the frequency of within-year compounding?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How many times is interest income (or expense) calculated each year? </a:t>
            </a:r>
          </a:p>
          <a:p>
            <a:pPr>
              <a:lnSpc>
                <a:spcPct val="90000"/>
              </a:lnSpc>
            </a:pPr>
            <a:r>
              <a:rPr lang="en-CA" sz="2400" dirty="0"/>
              <a:t>Discrete compounding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Nominal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Effective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Actual (periodic or per period ) interest rate</a:t>
            </a:r>
          </a:p>
          <a:p>
            <a:pPr>
              <a:lnSpc>
                <a:spcPct val="90000"/>
              </a:lnSpc>
            </a:pPr>
            <a:r>
              <a:rPr lang="en-CA" sz="2400" dirty="0"/>
              <a:t>Continuous compounding 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Nominal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Effective</a:t>
            </a:r>
          </a:p>
          <a:p>
            <a:pPr lvl="1">
              <a:lnSpc>
                <a:spcPct val="90000"/>
              </a:lnSpc>
            </a:pPr>
            <a:r>
              <a:rPr lang="en-CA" sz="2400" dirty="0"/>
              <a:t>Actual interest rate ≈ 0 since m </a:t>
            </a:r>
            <a:r>
              <a:rPr lang="en-CA" sz="2400" dirty="0">
                <a:sym typeface="Wingdings" pitchFamily="2" charset="2"/>
              </a:rPr>
              <a:t> ∞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0DC38-BB01-49DF-8FE3-565609F9C1D4}" type="slidenum">
              <a:rPr lang="fr-CA"/>
              <a:pPr/>
              <a:t>22</a:t>
            </a:fld>
            <a:endParaRPr lang="fr-CA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Nominal Interest Rates</a:t>
            </a:r>
            <a:endParaRPr lang="en-US" dirty="0"/>
          </a:p>
        </p:txBody>
      </p:sp>
      <p:sp>
        <p:nvSpPr>
          <p:cNvPr id="10445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76400"/>
            <a:ext cx="7924800" cy="44545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sz="2000" dirty="0"/>
              <a:t>The complete description of an interest rate has a quantitative and a qualitative component.</a:t>
            </a:r>
          </a:p>
          <a:p>
            <a:pPr lvl="1">
              <a:lnSpc>
                <a:spcPct val="80000"/>
              </a:lnSpc>
            </a:pPr>
            <a:r>
              <a:rPr lang="en-GB" sz="2000" dirty="0"/>
              <a:t>Quantitative component = interest rate percentage only (e.g., 15%)</a:t>
            </a:r>
          </a:p>
          <a:p>
            <a:pPr lvl="1">
              <a:lnSpc>
                <a:spcPct val="80000"/>
              </a:lnSpc>
            </a:pPr>
            <a:r>
              <a:rPr lang="en-GB" sz="2000" dirty="0"/>
              <a:t>Qualitative = the within-year frequency of compounding (i.e., once, twice … per year) 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The nominal rate captures the </a:t>
            </a:r>
            <a:r>
              <a:rPr lang="en-GB" sz="2000" b="1" dirty="0"/>
              <a:t>quantitative dimension </a:t>
            </a:r>
            <a:r>
              <a:rPr lang="en-GB" sz="2000" dirty="0"/>
              <a:t>of an interest rate </a:t>
            </a:r>
            <a:r>
              <a:rPr lang="en-GB" sz="2000" b="1" dirty="0"/>
              <a:t>ONLY.</a:t>
            </a:r>
            <a:r>
              <a:rPr lang="en-GB" sz="2000" dirty="0"/>
              <a:t> </a:t>
            </a:r>
          </a:p>
          <a:p>
            <a:pPr lvl="1">
              <a:lnSpc>
                <a:spcPct val="80000"/>
              </a:lnSpc>
            </a:pPr>
            <a:r>
              <a:rPr lang="en-GB" sz="2000" dirty="0"/>
              <a:t>no reference to the within-year frequency of compounding</a:t>
            </a:r>
          </a:p>
          <a:p>
            <a:pPr lvl="1">
              <a:lnSpc>
                <a:spcPct val="80000"/>
              </a:lnSpc>
            </a:pPr>
            <a:r>
              <a:rPr lang="en-GB" sz="2000" dirty="0"/>
              <a:t>If the interest rate is defined as 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15% compounded </a:t>
            </a:r>
            <a:r>
              <a:rPr lang="en-GB" sz="2000" u="sng" dirty="0"/>
              <a:t>annually</a:t>
            </a:r>
            <a:r>
              <a:rPr lang="en-GB" sz="2000" dirty="0"/>
              <a:t> </a:t>
            </a:r>
            <a:r>
              <a:rPr lang="en-GB" sz="2000" dirty="0">
                <a:sym typeface="Wingdings" panose="05000000000000000000" pitchFamily="2" charset="2"/>
              </a:rPr>
              <a:t> 15% </a:t>
            </a:r>
            <a:r>
              <a:rPr lang="en-GB" sz="2000" dirty="0"/>
              <a:t>nominal rate.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12% compounded </a:t>
            </a:r>
            <a:r>
              <a:rPr lang="en-GB" sz="2000" u="sng" dirty="0"/>
              <a:t>semi-annually</a:t>
            </a:r>
            <a:r>
              <a:rPr lang="en-GB" sz="2000" dirty="0"/>
              <a:t> </a:t>
            </a:r>
            <a:r>
              <a:rPr lang="en-GB" sz="2000" dirty="0">
                <a:sym typeface="Wingdings" panose="05000000000000000000" pitchFamily="2" charset="2"/>
              </a:rPr>
              <a:t> 12% </a:t>
            </a:r>
            <a:r>
              <a:rPr lang="en-GB" sz="2000" dirty="0"/>
              <a:t>nominal rate.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10% compounded </a:t>
            </a:r>
            <a:r>
              <a:rPr lang="en-GB" sz="2000" u="sng" dirty="0"/>
              <a:t>monthly</a:t>
            </a:r>
            <a:r>
              <a:rPr lang="en-GB" sz="2000" dirty="0"/>
              <a:t> </a:t>
            </a:r>
            <a:r>
              <a:rPr lang="en-GB" sz="2000" dirty="0">
                <a:sym typeface="Wingdings" panose="05000000000000000000" pitchFamily="2" charset="2"/>
              </a:rPr>
              <a:t>10% </a:t>
            </a:r>
            <a:r>
              <a:rPr lang="en-GB" sz="2000" dirty="0"/>
              <a:t>nominal rate.</a:t>
            </a:r>
          </a:p>
          <a:p>
            <a:pPr lvl="2">
              <a:lnSpc>
                <a:spcPct val="80000"/>
              </a:lnSpc>
            </a:pPr>
            <a:r>
              <a:rPr lang="en-GB" sz="2000" dirty="0"/>
              <a:t>15% compounded </a:t>
            </a:r>
            <a:r>
              <a:rPr lang="en-GB" sz="2000" u="sng" dirty="0"/>
              <a:t>daily</a:t>
            </a:r>
            <a:r>
              <a:rPr lang="en-GB" sz="2000" dirty="0"/>
              <a:t> </a:t>
            </a:r>
            <a:r>
              <a:rPr lang="en-GB" sz="2000" dirty="0">
                <a:sym typeface="Wingdings" panose="05000000000000000000" pitchFamily="2" charset="2"/>
              </a:rPr>
              <a:t> 15% n</a:t>
            </a:r>
            <a:r>
              <a:rPr lang="en-GB" sz="2000" dirty="0"/>
              <a:t>ominal rate.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The nominal rate is usually stated on an annual basis.</a:t>
            </a:r>
          </a:p>
          <a:p>
            <a:pPr lvl="1">
              <a:lnSpc>
                <a:spcPct val="80000"/>
              </a:lnSpc>
            </a:pPr>
            <a:endParaRPr lang="en-GB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ED6A6-34AE-4DE0-8EA2-9807913F0FF3}" type="slidenum">
              <a:rPr lang="fr-CA"/>
              <a:pPr/>
              <a:t>23</a:t>
            </a:fld>
            <a:endParaRPr lang="fr-CA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Discrete Effective and Actual Interest Rates</a:t>
            </a:r>
            <a:endParaRPr lang="en-US" sz="2800"/>
          </a:p>
        </p:txBody>
      </p:sp>
      <p:sp>
        <p:nvSpPr>
          <p:cNvPr id="266243" name="Rectangle 3"/>
          <p:cNvSpPr>
            <a:spLocks noGrp="1" noChangeArrowheads="1"/>
          </p:cNvSpPr>
          <p:nvPr>
            <p:ph idx="1"/>
          </p:nvPr>
        </p:nvSpPr>
        <p:spPr>
          <a:xfrm>
            <a:off x="533401" y="1845734"/>
            <a:ext cx="7833360" cy="4023360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b="1" u="sng" dirty="0"/>
              <a:t>Effective Interest Rate (</a:t>
            </a:r>
            <a:r>
              <a:rPr lang="en-GB" sz="2400" b="1" u="sng" dirty="0" err="1"/>
              <a:t>i</a:t>
            </a:r>
            <a:r>
              <a:rPr lang="en-GB" sz="2400" b="1" u="sng" dirty="0"/>
              <a:t>)</a:t>
            </a:r>
          </a:p>
          <a:p>
            <a:pPr>
              <a:lnSpc>
                <a:spcPct val="80000"/>
              </a:lnSpc>
            </a:pPr>
            <a:r>
              <a:rPr lang="en-GB" sz="2200" dirty="0"/>
              <a:t>Combines the quantitative and qualitative components of an interest rate (e.g., 15% compounded semi-annually)</a:t>
            </a:r>
          </a:p>
          <a:p>
            <a:pPr>
              <a:lnSpc>
                <a:spcPct val="80000"/>
              </a:lnSpc>
            </a:pPr>
            <a:r>
              <a:rPr lang="en-GB" sz="2200" dirty="0"/>
              <a:t>Converts an interest rate with </a:t>
            </a:r>
            <a:r>
              <a:rPr lang="en-GB" sz="2200" u="sng" dirty="0"/>
              <a:t>one or more within-year compounding periods</a:t>
            </a:r>
            <a:r>
              <a:rPr lang="en-GB" sz="2200" dirty="0"/>
              <a:t> to an equivalent interest rate compounded </a:t>
            </a:r>
            <a:r>
              <a:rPr lang="en-GB" sz="2200" u="sng" dirty="0"/>
              <a:t>annually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/>
              <a:t>= (F- P)/P = {P(1+r/m)</a:t>
            </a:r>
            <a:r>
              <a:rPr lang="en-GB" sz="2000" baseline="30000" dirty="0"/>
              <a:t>m</a:t>
            </a:r>
            <a:r>
              <a:rPr lang="en-GB" sz="2000" dirty="0"/>
              <a:t> - P}/P [applies to one year only]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000" dirty="0"/>
              <a:t>= </a:t>
            </a:r>
            <a:r>
              <a:rPr lang="en-GB" sz="2000" b="1" dirty="0"/>
              <a:t>(1+r/m)</a:t>
            </a:r>
            <a:r>
              <a:rPr lang="en-GB" sz="2000" b="1" baseline="30000" dirty="0"/>
              <a:t>m</a:t>
            </a:r>
            <a:r>
              <a:rPr lang="en-GB" sz="2000" b="1" dirty="0"/>
              <a:t> - 1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Usually stated on an annual basis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 u="sng" dirty="0"/>
              <a:t>Actual (Periodic) Interest Rate (= r/m)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the nominal rate (r) per within-year compounding period (m)</a:t>
            </a:r>
          </a:p>
          <a:p>
            <a:pPr lvl="1">
              <a:lnSpc>
                <a:spcPct val="80000"/>
              </a:lnSpc>
            </a:pPr>
            <a:r>
              <a:rPr lang="en-GB" sz="2100" dirty="0"/>
              <a:t>12% compounded </a:t>
            </a:r>
            <a:r>
              <a:rPr lang="en-GB" sz="2100" u="sng" dirty="0"/>
              <a:t>semi-annually</a:t>
            </a:r>
            <a:r>
              <a:rPr lang="en-GB" sz="2100" dirty="0"/>
              <a:t> </a:t>
            </a:r>
            <a:r>
              <a:rPr lang="en-GB" sz="2100" dirty="0">
                <a:sym typeface="Wingdings" pitchFamily="2" charset="2"/>
              </a:rPr>
              <a:t> 6%</a:t>
            </a:r>
            <a:endParaRPr lang="en-GB" sz="2100" dirty="0"/>
          </a:p>
          <a:p>
            <a:pPr lvl="1">
              <a:lnSpc>
                <a:spcPct val="80000"/>
              </a:lnSpc>
            </a:pPr>
            <a:r>
              <a:rPr lang="en-GB" sz="2100" dirty="0"/>
              <a:t>12% compounded </a:t>
            </a:r>
            <a:r>
              <a:rPr lang="en-GB" sz="2100" u="sng" dirty="0"/>
              <a:t>monthly</a:t>
            </a:r>
            <a:r>
              <a:rPr lang="en-GB" sz="2100" dirty="0"/>
              <a:t> </a:t>
            </a:r>
            <a:r>
              <a:rPr lang="en-GB" sz="2100" dirty="0">
                <a:sym typeface="Wingdings" pitchFamily="2" charset="2"/>
              </a:rPr>
              <a:t> </a:t>
            </a:r>
            <a:r>
              <a:rPr lang="en-GB" sz="2100" dirty="0"/>
              <a:t>1%</a:t>
            </a:r>
          </a:p>
          <a:p>
            <a:pPr>
              <a:lnSpc>
                <a:spcPct val="80000"/>
              </a:lnSpc>
            </a:pPr>
            <a:endParaRPr lang="en-US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039AD-798E-4553-97F5-B7D799871111}" type="slidenum">
              <a:rPr lang="fr-CA"/>
              <a:pPr/>
              <a:t>24</a:t>
            </a:fld>
            <a:endParaRPr lang="fr-CA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Example: Discrete Interest Rate</a:t>
            </a:r>
            <a:endParaRPr lang="en-US"/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Given an interest rate of 12% compounded quarterly</a:t>
            </a:r>
          </a:p>
          <a:p>
            <a:pPr lvl="1"/>
            <a:r>
              <a:rPr lang="en-US" b="1" dirty="0"/>
              <a:t>Nominal rate </a:t>
            </a:r>
            <a:r>
              <a:rPr lang="en-US" dirty="0"/>
              <a:t>= 12%</a:t>
            </a:r>
          </a:p>
          <a:p>
            <a:pPr lvl="1"/>
            <a:r>
              <a:rPr lang="en-US" b="1" dirty="0"/>
              <a:t>Effective rate</a:t>
            </a:r>
            <a:r>
              <a:rPr lang="en-US" dirty="0"/>
              <a:t> = [1+(0.12/4)]</a:t>
            </a:r>
            <a:r>
              <a:rPr lang="en-US" baseline="30000" dirty="0"/>
              <a:t>4</a:t>
            </a:r>
            <a:r>
              <a:rPr lang="en-US" dirty="0"/>
              <a:t> – 1 = 0.1255</a:t>
            </a:r>
          </a:p>
          <a:p>
            <a:pPr lvl="1">
              <a:buFont typeface="Wingdings" pitchFamily="2" charset="2"/>
              <a:buNone/>
            </a:pPr>
            <a:r>
              <a:rPr lang="en-US" dirty="0"/>
              <a:t>	= 12.55%  </a:t>
            </a:r>
          </a:p>
          <a:p>
            <a:pPr lvl="1"/>
            <a:r>
              <a:rPr lang="en-US" b="1" dirty="0"/>
              <a:t>Actual rate </a:t>
            </a:r>
            <a:r>
              <a:rPr lang="en-US" dirty="0"/>
              <a:t>= 12%/4 = 3% per quarter</a:t>
            </a:r>
          </a:p>
          <a:p>
            <a:pPr lvl="2"/>
            <a:r>
              <a:rPr lang="en-US" dirty="0"/>
              <a:t>Investing $1 at </a:t>
            </a:r>
            <a:r>
              <a:rPr lang="en-US" u="sng" dirty="0"/>
              <a:t>3%</a:t>
            </a:r>
            <a:r>
              <a:rPr lang="en-US" dirty="0"/>
              <a:t> per quarter is </a:t>
            </a:r>
            <a:r>
              <a:rPr lang="en-US" b="1" dirty="0"/>
              <a:t>equivalent</a:t>
            </a:r>
            <a:r>
              <a:rPr lang="en-US" dirty="0"/>
              <a:t> to investing $1 at </a:t>
            </a:r>
            <a:r>
              <a:rPr lang="en-US" u="sng" dirty="0"/>
              <a:t>12.55%</a:t>
            </a:r>
            <a:r>
              <a:rPr lang="en-US" dirty="0"/>
              <a:t> annually</a:t>
            </a:r>
          </a:p>
          <a:p>
            <a:pPr lvl="2"/>
            <a:r>
              <a:rPr lang="en-US" dirty="0"/>
              <a:t>If you invest one dollar, your account balance after 1 year would be $1.13 in both cases.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F0D53E-4276-4FD6-AE16-E2CD63DFD3E2}" type="slidenum">
              <a:rPr lang="fr-CA"/>
              <a:pPr/>
              <a:t>25</a:t>
            </a:fld>
            <a:endParaRPr lang="fr-CA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Excel Function: EFFECT (</a:t>
            </a:r>
            <a:r>
              <a:rPr lang="en-CA" dirty="0" err="1"/>
              <a:t>r,m</a:t>
            </a:r>
            <a:r>
              <a:rPr lang="en-CA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/>
              <a:t>Calculates the effective interest rate that corresponds to a </a:t>
            </a:r>
            <a:r>
              <a:rPr lang="en-CA" dirty="0">
                <a:latin typeface="Arial Black" panose="020B0A04020102020204" pitchFamily="34" charset="0"/>
              </a:rPr>
              <a:t>nominal rate (r)</a:t>
            </a:r>
            <a:r>
              <a:rPr lang="en-CA" dirty="0"/>
              <a:t> with </a:t>
            </a:r>
            <a:r>
              <a:rPr lang="en-CA" dirty="0">
                <a:latin typeface="Arial Black" panose="020B0A04020102020204" pitchFamily="34" charset="0"/>
              </a:rPr>
              <a:t>“m” </a:t>
            </a:r>
            <a:r>
              <a:rPr lang="en-CA" dirty="0"/>
              <a:t>within-year compounding periods.</a:t>
            </a:r>
          </a:p>
          <a:p>
            <a:pPr marL="0" indent="0">
              <a:buNone/>
            </a:pPr>
            <a:r>
              <a:rPr lang="en-CA" u="sng" dirty="0"/>
              <a:t>Example</a:t>
            </a:r>
            <a:endParaRPr lang="en-CA" dirty="0"/>
          </a:p>
          <a:p>
            <a:pPr marL="0" indent="0">
              <a:buNone/>
            </a:pPr>
            <a:r>
              <a:rPr lang="en-CA" dirty="0"/>
              <a:t>Given a nominal rate of 10% </a:t>
            </a:r>
          </a:p>
          <a:p>
            <a:r>
              <a:rPr lang="en-CA" dirty="0"/>
              <a:t>compounded </a:t>
            </a:r>
            <a:r>
              <a:rPr lang="en-CA" u="sng" dirty="0"/>
              <a:t>semi-annually</a:t>
            </a:r>
          </a:p>
          <a:p>
            <a:pPr algn="ctr"/>
            <a:r>
              <a:rPr lang="en-CA" dirty="0">
                <a:solidFill>
                  <a:prstClr val="black"/>
                </a:solidFill>
              </a:rPr>
              <a:t>=EFFECT(10%,2) = 0.1025 or 10.25%   </a:t>
            </a:r>
          </a:p>
          <a:p>
            <a:r>
              <a:rPr lang="en-CA" dirty="0">
                <a:solidFill>
                  <a:prstClr val="black"/>
                </a:solidFill>
              </a:rPr>
              <a:t>compounded </a:t>
            </a:r>
            <a:r>
              <a:rPr lang="en-CA" u="sng" dirty="0">
                <a:solidFill>
                  <a:prstClr val="black"/>
                </a:solidFill>
              </a:rPr>
              <a:t>quarterly</a:t>
            </a:r>
            <a:r>
              <a:rPr lang="en-CA" dirty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en-CA" dirty="0">
                <a:solidFill>
                  <a:prstClr val="black"/>
                </a:solidFill>
              </a:rPr>
              <a:t>=EFFECT(10%,4) = 0.103813 or 10.38%</a:t>
            </a:r>
          </a:p>
          <a:p>
            <a:r>
              <a:rPr lang="en-CA" dirty="0">
                <a:solidFill>
                  <a:prstClr val="black"/>
                </a:solidFill>
              </a:rPr>
              <a:t>compounded </a:t>
            </a:r>
            <a:r>
              <a:rPr lang="en-CA" u="sng" dirty="0">
                <a:solidFill>
                  <a:prstClr val="black"/>
                </a:solidFill>
              </a:rPr>
              <a:t>monthly</a:t>
            </a:r>
          </a:p>
          <a:p>
            <a:pPr algn="ctr"/>
            <a:r>
              <a:rPr lang="en-CA" dirty="0">
                <a:solidFill>
                  <a:prstClr val="black"/>
                </a:solidFill>
              </a:rPr>
              <a:t>=EFFECT(10%,12) = 0.104713 or 10.47%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F9C9C-B245-455B-AA87-36AEDAD327B7}" type="slidenum">
              <a:rPr lang="en-CA" smtClean="0"/>
              <a:t>26</a:t>
            </a:fld>
            <a:endParaRPr lang="en-CA"/>
          </a:p>
        </p:txBody>
      </p:sp>
      <p:sp>
        <p:nvSpPr>
          <p:cNvPr id="6" name="TextBox 5"/>
          <p:cNvSpPr txBox="1"/>
          <p:nvPr/>
        </p:nvSpPr>
        <p:spPr>
          <a:xfrm>
            <a:off x="2514600" y="5943600"/>
            <a:ext cx="1847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485616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735" name="Group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634798"/>
              </p:ext>
            </p:extLst>
          </p:nvPr>
        </p:nvGraphicFramePr>
        <p:xfrm>
          <a:off x="609600" y="1752600"/>
          <a:ext cx="8077200" cy="3334705"/>
        </p:xfrm>
        <a:graphic>
          <a:graphicData uri="http://schemas.openxmlformats.org/drawingml/2006/table">
            <a:tbl>
              <a:tblPr/>
              <a:tblGrid>
                <a:gridCol w="590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55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56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4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747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36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953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39763">
                <a:tc gridSpan="8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DISCRETE COMPOUNDING (10%)</a:t>
                      </a: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</a:t>
                      </a:r>
                      <a:r>
                        <a:rPr kumimoji="1" lang="en-US" sz="14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8724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Financial Table</a:t>
            </a:r>
            <a:br>
              <a:rPr lang="en-US" sz="2800" b="1" dirty="0"/>
            </a:br>
            <a:r>
              <a:rPr lang="en-US" sz="2400" dirty="0"/>
              <a:t>Discrete Cash Flows and Discrete Compounding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27</a:t>
            </a:fld>
            <a:endParaRPr lang="fr-CA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Continuous Nominal Interest Rates (r)</a:t>
            </a:r>
            <a:endParaRPr lang="en-US" sz="2800" dirty="0"/>
          </a:p>
        </p:txBody>
      </p:sp>
      <p:sp>
        <p:nvSpPr>
          <p:cNvPr id="267267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76400"/>
            <a:ext cx="7924800" cy="4454525"/>
          </a:xfrm>
        </p:spPr>
        <p:txBody>
          <a:bodyPr/>
          <a:lstStyle/>
          <a:p>
            <a:r>
              <a:rPr lang="en-GB" sz="2000" dirty="0"/>
              <a:t>The complete description of an interest rate has a quantitative and a qualitative component.</a:t>
            </a:r>
          </a:p>
          <a:p>
            <a:pPr lvl="1"/>
            <a:r>
              <a:rPr lang="en-GB" sz="2000" dirty="0"/>
              <a:t>Quantitative compounded = interest rate percentage (i.e., 15%)</a:t>
            </a:r>
          </a:p>
          <a:p>
            <a:pPr lvl="1"/>
            <a:r>
              <a:rPr lang="en-GB" sz="2000" dirty="0"/>
              <a:t>Qualitative = the within-year frequency of compounding (i.e., once, twice … per year) </a:t>
            </a:r>
          </a:p>
          <a:p>
            <a:r>
              <a:rPr lang="en-GB" sz="2000" dirty="0"/>
              <a:t>Captures the </a:t>
            </a:r>
            <a:r>
              <a:rPr lang="en-GB" sz="2000" b="1" dirty="0"/>
              <a:t>quantitative dimension ONLY</a:t>
            </a:r>
            <a:r>
              <a:rPr lang="en-GB" sz="2000" dirty="0"/>
              <a:t> of an interest rate </a:t>
            </a:r>
          </a:p>
          <a:p>
            <a:pPr lvl="1"/>
            <a:r>
              <a:rPr lang="en-GB" sz="2000" dirty="0"/>
              <a:t>no reference to the within-year frequency of compounding</a:t>
            </a:r>
          </a:p>
          <a:p>
            <a:pPr lvl="1"/>
            <a:r>
              <a:rPr lang="en-GB" sz="2000" dirty="0"/>
              <a:t>If the interest rate is defined as </a:t>
            </a:r>
          </a:p>
          <a:p>
            <a:pPr lvl="2"/>
            <a:r>
              <a:rPr lang="en-GB" sz="2000" dirty="0"/>
              <a:t>15% compounded continuously </a:t>
            </a:r>
            <a:r>
              <a:rPr lang="en-GB" sz="2000" dirty="0">
                <a:sym typeface="Wingdings" pitchFamily="2" charset="2"/>
              </a:rPr>
              <a:t> </a:t>
            </a:r>
            <a:r>
              <a:rPr lang="en-GB" sz="2000" dirty="0"/>
              <a:t>nominal rate = 15%</a:t>
            </a:r>
          </a:p>
          <a:p>
            <a:pPr lvl="2"/>
            <a:r>
              <a:rPr lang="en-GB" sz="2000" dirty="0"/>
              <a:t>10% compounded continuously </a:t>
            </a:r>
            <a:r>
              <a:rPr lang="en-GB" sz="2000" dirty="0">
                <a:sym typeface="Wingdings" pitchFamily="2" charset="2"/>
              </a:rPr>
              <a:t> </a:t>
            </a:r>
            <a:r>
              <a:rPr lang="en-GB" sz="2000" dirty="0"/>
              <a:t>nominal rate = 10%</a:t>
            </a:r>
          </a:p>
          <a:p>
            <a:pPr lvl="1"/>
            <a:endParaRPr lang="en-GB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5BE66-54B2-4AF3-8EF2-CBA41345E66E}" type="slidenum">
              <a:rPr lang="fr-CA"/>
              <a:pPr/>
              <a:t>28</a:t>
            </a:fld>
            <a:endParaRPr lang="fr-CA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b="1" dirty="0"/>
              <a:t>Continuous</a:t>
            </a:r>
            <a:r>
              <a:rPr lang="en-GB" sz="2800" dirty="0"/>
              <a:t> Effective and Actual Interest Rates</a:t>
            </a:r>
            <a:endParaRPr lang="en-US" sz="2800" dirty="0"/>
          </a:p>
        </p:txBody>
      </p:sp>
      <p:sp>
        <p:nvSpPr>
          <p:cNvPr id="268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000" b="1" u="sng" dirty="0"/>
              <a:t>Effective Interest Rate (</a:t>
            </a:r>
            <a:r>
              <a:rPr lang="en-GB" sz="2000" b="1" u="sng" dirty="0" err="1"/>
              <a:t>i</a:t>
            </a:r>
            <a:r>
              <a:rPr lang="en-GB" sz="2000" b="1" u="sng" dirty="0"/>
              <a:t>)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Combines the quantitative and qualitative components of an interest rate (e.g., 15% compounded continuously)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Converts an interest rate with an infinite number of w</a:t>
            </a:r>
            <a:r>
              <a:rPr lang="en-GB" sz="2000" u="sng" dirty="0"/>
              <a:t>ithin-year compounding periods</a:t>
            </a:r>
            <a:r>
              <a:rPr lang="en-GB" sz="2000" dirty="0"/>
              <a:t> to an equivalent interest rate compounded </a:t>
            </a:r>
            <a:r>
              <a:rPr lang="en-GB" sz="2000" u="sng" dirty="0"/>
              <a:t>annually</a:t>
            </a:r>
          </a:p>
          <a:p>
            <a:pPr lvl="1">
              <a:lnSpc>
                <a:spcPct val="80000"/>
              </a:lnSpc>
            </a:pPr>
            <a:r>
              <a:rPr lang="en-GB" sz="2200" dirty="0"/>
              <a:t>Example: 10% compounded continuously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Modify the </a:t>
            </a:r>
            <a:r>
              <a:rPr lang="en-GB" sz="2000" u="sng" dirty="0"/>
              <a:t>discrete</a:t>
            </a:r>
            <a:r>
              <a:rPr lang="en-GB" sz="2000" dirty="0"/>
              <a:t> effective rate = (1+r/m)</a:t>
            </a:r>
            <a:r>
              <a:rPr lang="en-GB" sz="2000" baseline="30000" dirty="0"/>
              <a:t>m</a:t>
            </a:r>
            <a:r>
              <a:rPr lang="en-GB" sz="2000" dirty="0"/>
              <a:t> - 1 as follows: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sz="2000" b="1" dirty="0"/>
              <a:t>{[1+1/(m/r)]</a:t>
            </a:r>
            <a:r>
              <a:rPr lang="en-GB" sz="2000" b="1" baseline="30000" dirty="0"/>
              <a:t>m/r</a:t>
            </a:r>
            <a:r>
              <a:rPr lang="en-GB" sz="2000" b="1" dirty="0"/>
              <a:t>}</a:t>
            </a:r>
            <a:r>
              <a:rPr lang="en-GB" sz="2000" b="1" baseline="30000" dirty="0"/>
              <a:t>r</a:t>
            </a:r>
            <a:r>
              <a:rPr lang="en-GB" sz="2000" b="1" dirty="0"/>
              <a:t> – 1</a:t>
            </a:r>
          </a:p>
          <a:p>
            <a:pPr>
              <a:lnSpc>
                <a:spcPct val="80000"/>
              </a:lnSpc>
            </a:pPr>
            <a:r>
              <a:rPr lang="en-GB" sz="2000" dirty="0"/>
              <a:t>As "m" </a:t>
            </a:r>
            <a:r>
              <a:rPr lang="en-GB" sz="2000" dirty="0">
                <a:sym typeface="Wingdings" pitchFamily="2" charset="2"/>
              </a:rPr>
              <a:t> </a:t>
            </a:r>
            <a:r>
              <a:rPr lang="en-GB" sz="2000" dirty="0">
                <a:latin typeface="Verdana" pitchFamily="34" charset="0"/>
                <a:sym typeface="Wingdings" pitchFamily="2" charset="2"/>
              </a:rPr>
              <a:t>∞, </a:t>
            </a:r>
            <a:r>
              <a:rPr lang="en-GB" sz="2000" dirty="0"/>
              <a:t>the effective annual interest rate tends to 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en-GB" b="1" dirty="0"/>
              <a:t>(</a:t>
            </a:r>
            <a:r>
              <a:rPr lang="en-GB" b="1" dirty="0" err="1"/>
              <a:t>e</a:t>
            </a:r>
            <a:r>
              <a:rPr lang="en-GB" b="1" baseline="30000" dirty="0" err="1"/>
              <a:t>r</a:t>
            </a:r>
            <a:r>
              <a:rPr lang="en-GB" b="1" dirty="0"/>
              <a:t> - 1)</a:t>
            </a:r>
          </a:p>
          <a:p>
            <a:pPr>
              <a:lnSpc>
                <a:spcPct val="80000"/>
              </a:lnSpc>
            </a:pPr>
            <a:r>
              <a:rPr lang="en-GB" sz="1800" dirty="0"/>
              <a:t>Usually stated on an annual basis</a:t>
            </a:r>
          </a:p>
          <a:p>
            <a:pPr>
              <a:lnSpc>
                <a:spcPct val="80000"/>
              </a:lnSpc>
            </a:pPr>
            <a:endParaRPr lang="en-GB" sz="1800" dirty="0"/>
          </a:p>
          <a:p>
            <a:pPr>
              <a:lnSpc>
                <a:spcPct val="80000"/>
              </a:lnSpc>
              <a:buFontTx/>
              <a:buNone/>
            </a:pPr>
            <a:r>
              <a:rPr lang="en-GB" sz="2000" b="1" u="sng" dirty="0"/>
              <a:t>Actual Interest Rate (r/m) </a:t>
            </a:r>
            <a:r>
              <a:rPr lang="en-GB" sz="2000" b="1" u="sng" dirty="0">
                <a:sym typeface="Wingdings" panose="05000000000000000000" pitchFamily="2" charset="2"/>
              </a:rPr>
              <a:t> 0%</a:t>
            </a:r>
            <a:endParaRPr lang="en-GB" sz="2000" b="1" u="sng" dirty="0"/>
          </a:p>
          <a:p>
            <a:pPr>
              <a:lnSpc>
                <a:spcPct val="80000"/>
              </a:lnSpc>
            </a:pPr>
            <a:r>
              <a:rPr lang="en-GB" sz="1800" dirty="0"/>
              <a:t>actual interest rate (r/m where m </a:t>
            </a:r>
            <a:r>
              <a:rPr lang="en-GB" sz="1800" dirty="0">
                <a:sym typeface="Wingdings" panose="05000000000000000000" pitchFamily="2" charset="2"/>
              </a:rPr>
              <a:t>∞)</a:t>
            </a:r>
            <a:r>
              <a:rPr lang="en-GB" sz="1800" dirty="0"/>
              <a:t> ≈</a:t>
            </a:r>
            <a:r>
              <a:rPr lang="en-GB" sz="1800" dirty="0">
                <a:sym typeface="Wingdings" pitchFamily="2" charset="2"/>
              </a:rPr>
              <a:t>  0%</a:t>
            </a:r>
            <a:endParaRPr lang="en-GB" sz="1900" dirty="0"/>
          </a:p>
          <a:p>
            <a:pPr>
              <a:lnSpc>
                <a:spcPct val="80000"/>
              </a:lnSpc>
            </a:pPr>
            <a:endParaRPr lang="en-US" sz="18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323096-52BA-40F4-BCEA-0C2A2B0C6D5A}" type="slidenum">
              <a:rPr lang="fr-CA"/>
              <a:pPr/>
              <a:t>29</a:t>
            </a:fld>
            <a:endParaRPr lang="fr-CA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Example: Continuous Interest Rate</a:t>
            </a:r>
            <a:endParaRPr lang="en-US"/>
          </a:p>
        </p:txBody>
      </p:sp>
      <p:sp>
        <p:nvSpPr>
          <p:cNvPr id="1064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>
              <a:buFontTx/>
              <a:buNone/>
            </a:pPr>
            <a:r>
              <a:rPr lang="en-GB" sz="2400" b="1" dirty="0"/>
              <a:t>Given:</a:t>
            </a:r>
            <a:r>
              <a:rPr lang="en-GB" sz="2400" dirty="0"/>
              <a:t> 15% interest rate compounded continuously</a:t>
            </a:r>
          </a:p>
          <a:p>
            <a:pPr marL="0" indent="0">
              <a:buSzPct val="90000"/>
              <a:buNone/>
            </a:pPr>
            <a:r>
              <a:rPr lang="en-GB" sz="2600" dirty="0"/>
              <a:t>Nominal rate = 15%</a:t>
            </a:r>
          </a:p>
          <a:p>
            <a:pPr marL="0" indent="0">
              <a:buSzPct val="90000"/>
              <a:buNone/>
            </a:pPr>
            <a:r>
              <a:rPr lang="en-GB" sz="2600" dirty="0"/>
              <a:t>Effective rate: </a:t>
            </a:r>
            <a:r>
              <a:rPr lang="en-GB" sz="2600" b="1" dirty="0"/>
              <a:t>(e</a:t>
            </a:r>
            <a:r>
              <a:rPr lang="en-GB" sz="2600" b="1" baseline="30000" dirty="0"/>
              <a:t>0.15 - 1</a:t>
            </a:r>
            <a:r>
              <a:rPr lang="en-GB" sz="2600" b="1" dirty="0"/>
              <a:t>) = 0.1618 or 16.18% compounded </a:t>
            </a:r>
            <a:r>
              <a:rPr lang="en-GB" sz="2600" b="1" u="sng" dirty="0"/>
              <a:t>annually</a:t>
            </a:r>
          </a:p>
          <a:p>
            <a:pPr marL="0" indent="0">
              <a:buSzPct val="90000"/>
              <a:buNone/>
            </a:pPr>
            <a:r>
              <a:rPr lang="en-US" sz="2600" dirty="0"/>
              <a:t>Actual rate = “m” </a:t>
            </a:r>
            <a:r>
              <a:rPr lang="en-US" sz="2600" dirty="0">
                <a:sym typeface="Wingdings" pitchFamily="2" charset="2"/>
              </a:rPr>
              <a:t></a:t>
            </a:r>
            <a:r>
              <a:rPr lang="en-US" sz="2600" dirty="0">
                <a:latin typeface="Verdana" pitchFamily="34" charset="0"/>
                <a:sym typeface="Wingdings" pitchFamily="2" charset="2"/>
              </a:rPr>
              <a:t> ∞</a:t>
            </a:r>
            <a:r>
              <a:rPr lang="en-US" sz="2600" dirty="0">
                <a:sym typeface="Wingdings" pitchFamily="2" charset="2"/>
              </a:rPr>
              <a:t> = (0.15/</a:t>
            </a:r>
            <a:r>
              <a:rPr lang="en-US" sz="2600" dirty="0">
                <a:latin typeface="Verdana" pitchFamily="34" charset="0"/>
                <a:sym typeface="Wingdings" pitchFamily="2" charset="2"/>
              </a:rPr>
              <a:t>∞)  </a:t>
            </a:r>
            <a:r>
              <a:rPr lang="en-US" sz="2600" dirty="0">
                <a:sym typeface="Wingdings" pitchFamily="2" charset="2"/>
              </a:rPr>
              <a:t>0%</a:t>
            </a:r>
            <a:endParaRPr lang="en-US" sz="26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FC957-42CD-4F34-AB55-5CCF6F4F2376}" type="slidenum">
              <a:rPr lang="fr-CA"/>
              <a:pPr/>
              <a:t>30</a:t>
            </a:fld>
            <a:endParaRPr lang="fr-CA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2149" name="Object 5"/>
          <p:cNvGraphicFramePr>
            <a:graphicFrameLocks noChangeAspect="1"/>
          </p:cNvGraphicFramePr>
          <p:nvPr/>
        </p:nvGraphicFramePr>
        <p:xfrm>
          <a:off x="990600" y="990600"/>
          <a:ext cx="6319838" cy="487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2373" name="Chart" r:id="rId3" imgW="5476875" imgH="3248025" progId="Excel.Chart.8">
                  <p:embed/>
                </p:oleObj>
              </mc:Choice>
              <mc:Fallback>
                <p:oleObj name="Chart" r:id="rId3" imgW="5476875" imgH="3248025" progId="Excel.Char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990600"/>
                        <a:ext cx="6319838" cy="487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accent2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2150" name="Text Box 6"/>
          <p:cNvSpPr txBox="1">
            <a:spLocks noChangeArrowheads="1"/>
          </p:cNvSpPr>
          <p:nvPr/>
        </p:nvSpPr>
        <p:spPr bwMode="auto">
          <a:xfrm>
            <a:off x="2292350" y="485775"/>
            <a:ext cx="42751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2857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400" b="1"/>
              <a:t>Nominal Interest Rate = 10%</a:t>
            </a:r>
            <a:endParaRPr lang="fr-CA" sz="24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31</a:t>
            </a:fld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152400" y="5867400"/>
            <a:ext cx="8871339" cy="738664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b="1" dirty="0"/>
              <a:t>The effective rate increases as the within-year frequency of compounding (m) increases.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b="1" dirty="0"/>
              <a:t>For example, the effective rate for monthly compounding is larger than for quarterly compounding.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CA" b="1" dirty="0"/>
              <a:t>The maximum rate occurs when within-year compounding is infinite.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GB" sz="2800"/>
              <a:t>Interest Rate and Cash Flow Scenarios</a:t>
            </a:r>
            <a:endParaRPr kumimoji="1" lang="en-US" sz="28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32</a:t>
            </a:fld>
            <a:endParaRPr lang="fr-CA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>
            <a:off x="765094" y="1377602"/>
            <a:ext cx="7848600" cy="138499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0" hangingPunct="0"/>
            <a:r>
              <a:rPr kumimoji="1" lang="en-GB" sz="2000" b="1" dirty="0">
                <a:ea typeface="Times New Roman" pitchFamily="18" charset="0"/>
              </a:rPr>
              <a:t>Note: For all decision criteria calculations, the frequency of within-year compounding MUST match the frequency of the cash flows (e.g., monthly cash flows </a:t>
            </a:r>
            <a:r>
              <a:rPr kumimoji="1" lang="en-GB" sz="2400" b="1" dirty="0">
                <a:ea typeface="Times New Roman" pitchFamily="18" charset="0"/>
              </a:rPr>
              <a:t>AND</a:t>
            </a:r>
            <a:r>
              <a:rPr kumimoji="1" lang="en-GB" sz="2000" b="1" dirty="0">
                <a:ea typeface="Times New Roman" pitchFamily="18" charset="0"/>
              </a:rPr>
              <a:t> monthly interest rate compounding).</a:t>
            </a:r>
            <a:endParaRPr kumimoji="1" lang="en-US" sz="2000" b="1" dirty="0"/>
          </a:p>
        </p:txBody>
      </p:sp>
      <p:graphicFrame>
        <p:nvGraphicFramePr>
          <p:cNvPr id="107594" name="Group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850246"/>
              </p:ext>
            </p:extLst>
          </p:nvPr>
        </p:nvGraphicFramePr>
        <p:xfrm>
          <a:off x="1028700" y="3092449"/>
          <a:ext cx="7162800" cy="2766061"/>
        </p:xfrm>
        <a:graphic>
          <a:graphicData uri="http://schemas.openxmlformats.org/drawingml/2006/table">
            <a:tbl>
              <a:tblPr/>
              <a:tblGrid>
                <a:gridCol w="2133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9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44525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Cash Flows</a:t>
                      </a: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 </a:t>
                      </a:r>
                      <a:r>
                        <a:rPr kumimoji="1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 Black" pitchFamily="34" charset="0"/>
                          <a:ea typeface="Times New Roman" pitchFamily="18" charset="0"/>
                          <a:cs typeface="Courier New" pitchFamily="49" charset="0"/>
                        </a:rPr>
                        <a:t>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Compound Interest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9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DISCRETE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A**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</a:t>
                      </a: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discrete &amp; discrete)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2.  CONTINUOUS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	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7585" name="Rectangle 65"/>
          <p:cNvSpPr>
            <a:spLocks noChangeArrowheads="1"/>
          </p:cNvSpPr>
          <p:nvPr/>
        </p:nvSpPr>
        <p:spPr bwMode="auto">
          <a:xfrm>
            <a:off x="-538163" y="4387850"/>
            <a:ext cx="914400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0" hangingPunct="0"/>
            <a:endParaRPr kumimoji="1" lang="en-CA" sz="2400">
              <a:latin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27502" y="5839822"/>
            <a:ext cx="5165197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2000" b="1" dirty="0"/>
              <a:t>** Major focus of problems in this course</a:t>
            </a:r>
            <a:endParaRPr lang="fr-CA" sz="20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 dirty="0"/>
              <a:t>Scenario A</a:t>
            </a:r>
            <a:br>
              <a:rPr lang="en-US" sz="2800" dirty="0"/>
            </a:br>
            <a:r>
              <a:rPr lang="en-US" sz="2800" dirty="0"/>
              <a:t> </a:t>
            </a:r>
            <a:r>
              <a:rPr lang="en-US" sz="2400" dirty="0"/>
              <a:t>Discrete Compounding and Discrete Cash Flows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676400"/>
            <a:ext cx="7772400" cy="4530725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GB" sz="2000" dirty="0"/>
              <a:t>Cash flows and compounding of interest MUST have matching frequencies.</a:t>
            </a:r>
          </a:p>
          <a:p>
            <a:pPr marL="552450" indent="-438150">
              <a:lnSpc>
                <a:spcPct val="90000"/>
              </a:lnSpc>
            </a:pPr>
            <a:r>
              <a:rPr lang="en-GB" sz="2300" dirty="0"/>
              <a:t>Example: </a:t>
            </a:r>
            <a:r>
              <a:rPr lang="en-GB" sz="2300" b="1" dirty="0"/>
              <a:t>Annual</a:t>
            </a:r>
            <a:r>
              <a:rPr lang="en-GB" sz="2300" dirty="0"/>
              <a:t> cash flows and </a:t>
            </a:r>
            <a:r>
              <a:rPr lang="en-GB" sz="2300" b="1" dirty="0"/>
              <a:t>quarterly</a:t>
            </a:r>
            <a:r>
              <a:rPr lang="en-GB" sz="2300" dirty="0"/>
              <a:t> compounding of interest.</a:t>
            </a:r>
            <a:endParaRPr lang="en-GB" sz="2300" b="1" dirty="0"/>
          </a:p>
          <a:p>
            <a:pPr marL="533400" indent="-533400">
              <a:lnSpc>
                <a:spcPct val="90000"/>
              </a:lnSpc>
            </a:pPr>
            <a:r>
              <a:rPr lang="en-GB" sz="2000" dirty="0"/>
              <a:t>Three possible situations: the frequency of within-year compounding</a:t>
            </a:r>
          </a:p>
          <a:p>
            <a:pPr marL="952500" lvl="1" indent="-495300">
              <a:lnSpc>
                <a:spcPct val="90000"/>
              </a:lnSpc>
              <a:buSzPct val="85000"/>
              <a:buFont typeface="Wingdings" pitchFamily="2" charset="2"/>
              <a:buAutoNum type="arabicPeriod"/>
            </a:pPr>
            <a:r>
              <a:rPr lang="en-GB" sz="2000" dirty="0"/>
              <a:t>= frequency of the cash flows (annual interest compounding and annual cash flows) </a:t>
            </a:r>
          </a:p>
          <a:p>
            <a:pPr marL="952500" lvl="1" indent="-495300">
              <a:lnSpc>
                <a:spcPct val="90000"/>
              </a:lnSpc>
              <a:buSzPct val="85000"/>
              <a:buFont typeface="Wingdings" pitchFamily="2" charset="2"/>
              <a:buAutoNum type="arabicPeriod"/>
            </a:pPr>
            <a:r>
              <a:rPr lang="en-US" sz="2000" dirty="0"/>
              <a:t>&gt;</a:t>
            </a:r>
            <a:r>
              <a:rPr lang="en-GB" sz="2000" dirty="0"/>
              <a:t> frequency of the cash flows</a:t>
            </a:r>
          </a:p>
          <a:p>
            <a:pPr marL="457200" lvl="1" indent="0">
              <a:lnSpc>
                <a:spcPct val="90000"/>
              </a:lnSpc>
              <a:buSzPct val="85000"/>
              <a:buNone/>
            </a:pPr>
            <a:r>
              <a:rPr lang="en-GB" sz="2000" dirty="0"/>
              <a:t>3.	&lt; frequency of the cash flows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33</a:t>
            </a:fld>
            <a:endParaRPr lang="fr-CA"/>
          </a:p>
        </p:txBody>
      </p:sp>
      <p:graphicFrame>
        <p:nvGraphicFramePr>
          <p:cNvPr id="108571" name="Group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9737262"/>
              </p:ext>
            </p:extLst>
          </p:nvPr>
        </p:nvGraphicFramePr>
        <p:xfrm>
          <a:off x="5715000" y="4267200"/>
          <a:ext cx="2971800" cy="1470096"/>
        </p:xfrm>
        <a:graphic>
          <a:graphicData uri="http://schemas.openxmlformats.org/drawingml/2006/table">
            <a:tbl>
              <a:tblPr/>
              <a:tblGrid>
                <a:gridCol w="114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415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72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9021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107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1404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56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687BDEF-8BF9-4C03-B40E-11E56B116C0A}"/>
              </a:ext>
            </a:extLst>
          </p:cNvPr>
          <p:cNvSpPr txBox="1"/>
          <p:nvPr/>
        </p:nvSpPr>
        <p:spPr>
          <a:xfrm>
            <a:off x="955883" y="5836068"/>
            <a:ext cx="7277954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/>
              <a:t>The frequency of compounding (m) must always match the frequency of cash flows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>
          <a:xfrm>
            <a:off x="998220" y="595346"/>
            <a:ext cx="7452360" cy="822961"/>
          </a:xfrm>
        </p:spPr>
        <p:txBody>
          <a:bodyPr/>
          <a:lstStyle/>
          <a:p>
            <a:r>
              <a:rPr lang="en-US" dirty="0"/>
              <a:t>Typical cash flow patterns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8229600" cy="4495800"/>
          </a:xfrm>
        </p:spPr>
        <p:txBody>
          <a:bodyPr>
            <a:normAutofit/>
          </a:bodyPr>
          <a:lstStyle/>
          <a:p>
            <a:pPr marL="533400" indent="-533400" algn="just">
              <a:buFontTx/>
              <a:buNone/>
            </a:pPr>
            <a:r>
              <a:rPr lang="en-GB" sz="2400" dirty="0">
                <a:cs typeface="Courier New" pitchFamily="49" charset="0"/>
              </a:rPr>
              <a:t>1.</a:t>
            </a:r>
            <a:r>
              <a:rPr lang="en-GB" sz="2400" dirty="0">
                <a:latin typeface="Comic Sans MS"/>
                <a:cs typeface="Times New Roman" pitchFamily="18" charset="0"/>
              </a:rPr>
              <a:t> </a:t>
            </a:r>
            <a:r>
              <a:rPr lang="en-GB" sz="2400" dirty="0">
                <a:cs typeface="Times New Roman" pitchFamily="18" charset="0"/>
              </a:rPr>
              <a:t>S</a:t>
            </a:r>
            <a:r>
              <a:rPr lang="en-GB" sz="2400" dirty="0">
                <a:cs typeface="Courier New" pitchFamily="49" charset="0"/>
              </a:rPr>
              <a:t>ingle sums (PW &amp; FW)</a:t>
            </a:r>
          </a:p>
          <a:p>
            <a:pPr marL="533400" indent="-533400" algn="just">
              <a:buFontTx/>
              <a:buNone/>
            </a:pPr>
            <a:r>
              <a:rPr lang="en-GB" sz="2400" dirty="0">
                <a:cs typeface="Courier New" pitchFamily="49" charset="0"/>
              </a:rPr>
              <a:t>2.</a:t>
            </a:r>
            <a:r>
              <a:rPr lang="en-GB" sz="2400" dirty="0">
                <a:latin typeface="Comic Sans MS"/>
                <a:cs typeface="Times New Roman" pitchFamily="18" charset="0"/>
              </a:rPr>
              <a:t> </a:t>
            </a:r>
            <a:r>
              <a:rPr lang="en-GB" sz="2400" dirty="0">
                <a:cs typeface="Times New Roman" pitchFamily="18" charset="0"/>
              </a:rPr>
              <a:t>U</a:t>
            </a:r>
            <a:r>
              <a:rPr lang="en-GB" sz="2400" dirty="0">
                <a:cs typeface="Courier New" pitchFamily="49" charset="0"/>
              </a:rPr>
              <a:t>niform series (annuities)</a:t>
            </a:r>
            <a:endParaRPr lang="en-US" sz="2400" dirty="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 dirty="0">
                <a:cs typeface="Courier New" pitchFamily="49" charset="0"/>
              </a:rPr>
              <a:t>3.</a:t>
            </a:r>
            <a:r>
              <a:rPr lang="en-GB" sz="2400" dirty="0">
                <a:latin typeface="Comic Sans MS"/>
                <a:cs typeface="Times New Roman" pitchFamily="18" charset="0"/>
              </a:rPr>
              <a:t> </a:t>
            </a:r>
            <a:r>
              <a:rPr lang="en-GB" sz="2400" dirty="0">
                <a:cs typeface="Times New Roman" pitchFamily="18" charset="0"/>
              </a:rPr>
              <a:t>L</a:t>
            </a:r>
            <a:r>
              <a:rPr lang="en-GB" sz="2400" dirty="0">
                <a:cs typeface="Courier New" pitchFamily="49" charset="0"/>
              </a:rPr>
              <a:t>inear gradient (arithmetic) series</a:t>
            </a:r>
            <a:endParaRPr lang="en-US" sz="2400" dirty="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 dirty="0">
                <a:cs typeface="Courier New" pitchFamily="49" charset="0"/>
              </a:rPr>
              <a:t>4. Geometric gradient series</a:t>
            </a:r>
            <a:endParaRPr lang="en-US" sz="2400" dirty="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 dirty="0">
                <a:cs typeface="Courier New" pitchFamily="49" charset="0"/>
              </a:rPr>
              <a:t>5. Irregular series</a:t>
            </a:r>
          </a:p>
          <a:p>
            <a:pPr marL="533400" indent="-533400" algn="just">
              <a:buFontTx/>
              <a:buNone/>
            </a:pPr>
            <a:endParaRPr lang="en-GB" sz="2400" dirty="0">
              <a:cs typeface="Courier New" pitchFamily="49" charset="0"/>
            </a:endParaRPr>
          </a:p>
          <a:p>
            <a:pPr marL="533400" indent="-533400" algn="just">
              <a:buFontTx/>
              <a:buNone/>
            </a:pPr>
            <a:r>
              <a:rPr lang="en-GB" sz="2400" b="1" i="1" u="sng" dirty="0">
                <a:cs typeface="Courier New" pitchFamily="49" charset="0"/>
              </a:rPr>
              <a:t>Note</a:t>
            </a:r>
            <a:r>
              <a:rPr lang="en-GB" sz="2400" b="1" i="1" dirty="0">
                <a:cs typeface="Courier New" pitchFamily="49" charset="0"/>
              </a:rPr>
              <a:t>: </a:t>
            </a:r>
          </a:p>
          <a:p>
            <a:pPr marL="533400" indent="-533400">
              <a:buFontTx/>
              <a:buAutoNum type="arabicPeriod"/>
            </a:pPr>
            <a:r>
              <a:rPr lang="en-GB" sz="2000" i="1" dirty="0">
                <a:cs typeface="Courier New" pitchFamily="49" charset="0"/>
              </a:rPr>
              <a:t>Shortcuts for calculations of summary measures (e.g., NPW) are only possible for categories 1 to 4.</a:t>
            </a:r>
          </a:p>
          <a:p>
            <a:pPr marL="533400" indent="-533400">
              <a:buFontTx/>
              <a:buAutoNum type="arabicPeriod"/>
            </a:pPr>
            <a:r>
              <a:rPr lang="en-GB" sz="2000" i="1" dirty="0">
                <a:cs typeface="Courier New" pitchFamily="49" charset="0"/>
              </a:rPr>
              <a:t>This section is irrelevant if NPW and other calculations are performed with a computer or financial calculator.</a:t>
            </a:r>
            <a:r>
              <a:rPr lang="en-US" sz="2000" i="1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9EFC5-FE3C-4F2E-BCC7-E82C08D5C37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414514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Cash flow patterns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/>
            </a:pPr>
            <a:r>
              <a:rPr lang="en-CA" sz="2000" dirty="0">
                <a:latin typeface="+mj-lt"/>
              </a:rPr>
              <a:t>A single disbursement (money spent) or receipt (money received)</a:t>
            </a:r>
          </a:p>
          <a:p>
            <a:pPr>
              <a:buFont typeface="+mj-lt"/>
              <a:buAutoNum type="arabicPeriod"/>
            </a:pPr>
            <a:r>
              <a:rPr lang="en-CA" sz="2000" dirty="0">
                <a:latin typeface="+mj-lt"/>
              </a:rPr>
              <a:t>A set of equal disbursements or receipts over a sequence of periods, referred to as an </a:t>
            </a:r>
            <a:r>
              <a:rPr lang="en-CA" sz="2000" b="1" dirty="0">
                <a:latin typeface="+mj-lt"/>
              </a:rPr>
              <a:t>annuity</a:t>
            </a:r>
          </a:p>
          <a:p>
            <a:pPr>
              <a:buFont typeface="+mj-lt"/>
              <a:buAutoNum type="arabicPeriod"/>
            </a:pPr>
            <a:r>
              <a:rPr lang="en-CA" sz="2000" dirty="0">
                <a:latin typeface="+mj-lt"/>
              </a:rPr>
              <a:t>A set of disbursements or receipts that change by a constant </a:t>
            </a:r>
            <a:r>
              <a:rPr lang="en-CA" sz="2000" i="1" dirty="0">
                <a:latin typeface="+mj-lt"/>
              </a:rPr>
              <a:t>amount </a:t>
            </a:r>
            <a:r>
              <a:rPr lang="en-CA" sz="2000" dirty="0">
                <a:latin typeface="+mj-lt"/>
              </a:rPr>
              <a:t>from one period to the next in a sequence of periods, referred to as an </a:t>
            </a:r>
            <a:r>
              <a:rPr lang="en-CA" sz="2000" b="1" dirty="0">
                <a:latin typeface="+mj-lt"/>
              </a:rPr>
              <a:t>arithmetic gradient series</a:t>
            </a:r>
          </a:p>
          <a:p>
            <a:pPr>
              <a:buFont typeface="+mj-lt"/>
              <a:buAutoNum type="arabicPeriod"/>
            </a:pPr>
            <a:r>
              <a:rPr lang="en-CA" sz="2000" dirty="0">
                <a:latin typeface="+mj-lt"/>
              </a:rPr>
              <a:t>A set of disbursements or receipts that change by a constant </a:t>
            </a:r>
            <a:r>
              <a:rPr lang="en-CA" sz="2000" i="1" dirty="0">
                <a:latin typeface="+mj-lt"/>
              </a:rPr>
              <a:t>proportion </a:t>
            </a:r>
            <a:r>
              <a:rPr lang="en-CA" sz="2000" dirty="0">
                <a:latin typeface="+mj-lt"/>
              </a:rPr>
              <a:t>from one period to the next in a sequence of periods, referred to as a </a:t>
            </a:r>
            <a:r>
              <a:rPr lang="en-CA" sz="2000" b="1" dirty="0">
                <a:latin typeface="+mj-lt"/>
              </a:rPr>
              <a:t>geometric gradient series.</a:t>
            </a:r>
            <a:endParaRPr lang="en-CA" sz="20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539EFC5-FE3C-4F2E-BCC7-E82C08D5C37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686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06" name="Text Box 18"/>
          <p:cNvSpPr txBox="1">
            <a:spLocks noChangeArrowheads="1"/>
          </p:cNvSpPr>
          <p:nvPr/>
        </p:nvSpPr>
        <p:spPr bwMode="auto">
          <a:xfrm>
            <a:off x="1143000" y="5024438"/>
            <a:ext cx="7263527" cy="646331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What is the value TODAY or NOW (time = 0) of $1,000 in five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years for a given interest rate (e.g., 10%) compounded annually?</a:t>
            </a:r>
          </a:p>
        </p:txBody>
      </p:sp>
      <p:sp>
        <p:nvSpPr>
          <p:cNvPr id="63507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Cash flow diagram</a:t>
            </a:r>
            <a:br>
              <a:rPr lang="en-US" sz="2800" dirty="0"/>
            </a:br>
            <a:r>
              <a:rPr lang="en-US" sz="2800" dirty="0"/>
              <a:t>Present Worth (PW)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490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491" name="Line 3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492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20675" cy="6508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63496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63497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auto">
          <a:xfrm>
            <a:off x="2895600" y="2660650"/>
            <a:ext cx="969963" cy="406400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auto">
          <a:xfrm>
            <a:off x="3733800" y="3810000"/>
            <a:ext cx="32702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≡</a:t>
            </a:r>
          </a:p>
        </p:txBody>
      </p:sp>
      <p:sp>
        <p:nvSpPr>
          <p:cNvPr id="63501" name="Line 13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502" name="Text Box 14"/>
          <p:cNvSpPr txBox="1">
            <a:spLocks noChangeArrowheads="1"/>
          </p:cNvSpPr>
          <p:nvPr/>
        </p:nvSpPr>
        <p:spPr bwMode="auto">
          <a:xfrm>
            <a:off x="4419600" y="4191000"/>
            <a:ext cx="32067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63503" name="Line 15"/>
          <p:cNvSpPr>
            <a:spLocks noChangeShapeType="1"/>
          </p:cNvSpPr>
          <p:nvPr/>
        </p:nvSpPr>
        <p:spPr bwMode="auto">
          <a:xfrm flipV="1">
            <a:off x="4495800" y="3200400"/>
            <a:ext cx="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3504" name="Text Box 16"/>
          <p:cNvSpPr txBox="1">
            <a:spLocks noChangeArrowheads="1"/>
          </p:cNvSpPr>
          <p:nvPr/>
        </p:nvSpPr>
        <p:spPr bwMode="auto">
          <a:xfrm>
            <a:off x="4648200" y="2971800"/>
            <a:ext cx="1401763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PW = ??</a:t>
            </a:r>
          </a:p>
        </p:txBody>
      </p:sp>
      <p:sp>
        <p:nvSpPr>
          <p:cNvPr id="63505" name="Text Box 17"/>
          <p:cNvSpPr txBox="1">
            <a:spLocks noChangeArrowheads="1"/>
          </p:cNvSpPr>
          <p:nvPr/>
        </p:nvSpPr>
        <p:spPr bwMode="auto">
          <a:xfrm>
            <a:off x="7005638" y="4191000"/>
            <a:ext cx="320675" cy="3762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3429000" y="3048000"/>
            <a:ext cx="1066800" cy="152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2" name="Curved Down Arrow 21"/>
          <p:cNvSpPr/>
          <p:nvPr/>
        </p:nvSpPr>
        <p:spPr bwMode="auto">
          <a:xfrm rot="387766">
            <a:off x="3429003" y="2041810"/>
            <a:ext cx="2081242" cy="666490"/>
          </a:xfrm>
          <a:prstGeom prst="curvedDownArrow">
            <a:avLst/>
          </a:prstGeom>
          <a:solidFill>
            <a:schemeClr val="accent3">
              <a:lumMod val="25000"/>
            </a:schemeClr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21804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6563" name="Line 3"/>
          <p:cNvSpPr>
            <a:spLocks noChangeShapeType="1"/>
          </p:cNvSpPr>
          <p:nvPr/>
        </p:nvSpPr>
        <p:spPr bwMode="auto">
          <a:xfrm flipV="1">
            <a:off x="914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6564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2067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206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66566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206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206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66568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206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206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66570" name="Text Box 10"/>
          <p:cNvSpPr txBox="1">
            <a:spLocks noChangeArrowheads="1"/>
          </p:cNvSpPr>
          <p:nvPr/>
        </p:nvSpPr>
        <p:spPr bwMode="auto">
          <a:xfrm>
            <a:off x="914400" y="2508250"/>
            <a:ext cx="969963" cy="406400"/>
          </a:xfrm>
          <a:prstGeom prst="rect">
            <a:avLst/>
          </a:prstGeom>
          <a:solidFill>
            <a:srgbClr val="99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6572" name="Text Box 12"/>
          <p:cNvSpPr txBox="1">
            <a:spLocks noChangeArrowheads="1"/>
          </p:cNvSpPr>
          <p:nvPr/>
        </p:nvSpPr>
        <p:spPr bwMode="auto">
          <a:xfrm>
            <a:off x="3733800" y="3810000"/>
            <a:ext cx="32702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≡</a:t>
            </a:r>
          </a:p>
        </p:txBody>
      </p:sp>
      <p:sp>
        <p:nvSpPr>
          <p:cNvPr id="66573" name="Line 13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6574" name="Text Box 14"/>
          <p:cNvSpPr txBox="1">
            <a:spLocks noChangeArrowheads="1"/>
          </p:cNvSpPr>
          <p:nvPr/>
        </p:nvSpPr>
        <p:spPr bwMode="auto">
          <a:xfrm>
            <a:off x="4419600" y="4191000"/>
            <a:ext cx="3206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66575" name="Line 15"/>
          <p:cNvSpPr>
            <a:spLocks noChangeShapeType="1"/>
          </p:cNvSpPr>
          <p:nvPr/>
        </p:nvSpPr>
        <p:spPr bwMode="auto">
          <a:xfrm flipV="1">
            <a:off x="7162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6576" name="Text Box 16"/>
          <p:cNvSpPr txBox="1">
            <a:spLocks noChangeArrowheads="1"/>
          </p:cNvSpPr>
          <p:nvPr/>
        </p:nvSpPr>
        <p:spPr bwMode="auto">
          <a:xfrm>
            <a:off x="7315200" y="1905000"/>
            <a:ext cx="1384300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FW = ??</a:t>
            </a:r>
          </a:p>
        </p:txBody>
      </p:sp>
      <p:sp>
        <p:nvSpPr>
          <p:cNvPr id="66577" name="Text Box 17"/>
          <p:cNvSpPr txBox="1">
            <a:spLocks noChangeArrowheads="1"/>
          </p:cNvSpPr>
          <p:nvPr/>
        </p:nvSpPr>
        <p:spPr bwMode="auto">
          <a:xfrm>
            <a:off x="7005638" y="4191000"/>
            <a:ext cx="320675" cy="3762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66578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</a:t>
            </a:r>
            <a:br>
              <a:rPr lang="en-US" sz="2800"/>
            </a:br>
            <a:r>
              <a:rPr lang="en-US" sz="2800"/>
              <a:t>Future Worth (FW)</a:t>
            </a:r>
            <a:br>
              <a:rPr lang="en-US" sz="2400"/>
            </a:br>
            <a:endParaRPr lang="en-US" sz="2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6579" name="Text Box 19"/>
          <p:cNvSpPr txBox="1">
            <a:spLocks noChangeArrowheads="1"/>
          </p:cNvSpPr>
          <p:nvPr/>
        </p:nvSpPr>
        <p:spPr bwMode="auto">
          <a:xfrm>
            <a:off x="914400" y="5181600"/>
            <a:ext cx="7972054" cy="646331"/>
          </a:xfrm>
          <a:prstGeom prst="rect">
            <a:avLst/>
          </a:prstGeom>
          <a:solidFill>
            <a:srgbClr val="FFFF00"/>
          </a:solidFill>
          <a:ln w="9525" algn="ctr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How much will $1,000 TODAY or NOW be worth in five years (t=5)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for a given interest rate (e.g., 10% compounded annually)?</a:t>
            </a:r>
          </a:p>
        </p:txBody>
      </p:sp>
      <p:sp>
        <p:nvSpPr>
          <p:cNvPr id="66580" name="Line 20"/>
          <p:cNvSpPr>
            <a:spLocks noChangeShapeType="1"/>
          </p:cNvSpPr>
          <p:nvPr/>
        </p:nvSpPr>
        <p:spPr bwMode="auto">
          <a:xfrm flipV="1">
            <a:off x="914400" y="2133600"/>
            <a:ext cx="6248400" cy="914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2" name="Curved Down Arrow 21"/>
          <p:cNvSpPr/>
          <p:nvPr/>
        </p:nvSpPr>
        <p:spPr bwMode="auto">
          <a:xfrm>
            <a:off x="914400" y="2746743"/>
            <a:ext cx="6324600" cy="834657"/>
          </a:xfrm>
          <a:prstGeom prst="curvedDownArrow">
            <a:avLst/>
          </a:prstGeom>
          <a:solidFill>
            <a:schemeClr val="accent3">
              <a:lumMod val="25000"/>
            </a:schemeClr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470105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1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2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3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4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5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6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37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150538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150539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150542" name="Text Box 14"/>
          <p:cNvSpPr txBox="1">
            <a:spLocks noChangeArrowheads="1"/>
          </p:cNvSpPr>
          <p:nvPr/>
        </p:nvSpPr>
        <p:spPr bwMode="auto">
          <a:xfrm>
            <a:off x="8382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150543" name="Text Box 15"/>
          <p:cNvSpPr txBox="1">
            <a:spLocks noChangeArrowheads="1"/>
          </p:cNvSpPr>
          <p:nvPr/>
        </p:nvSpPr>
        <p:spPr bwMode="auto">
          <a:xfrm>
            <a:off x="14478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150544" name="Text Box 16"/>
          <p:cNvSpPr txBox="1">
            <a:spLocks noChangeArrowheads="1"/>
          </p:cNvSpPr>
          <p:nvPr/>
        </p:nvSpPr>
        <p:spPr bwMode="auto">
          <a:xfrm>
            <a:off x="33528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150545" name="Text Box 17"/>
          <p:cNvSpPr txBox="1">
            <a:spLocks noChangeArrowheads="1"/>
          </p:cNvSpPr>
          <p:nvPr/>
        </p:nvSpPr>
        <p:spPr bwMode="auto">
          <a:xfrm>
            <a:off x="2667000" y="2819400"/>
            <a:ext cx="8016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150546" name="Text Box 18"/>
          <p:cNvSpPr txBox="1">
            <a:spLocks noChangeArrowheads="1"/>
          </p:cNvSpPr>
          <p:nvPr/>
        </p:nvSpPr>
        <p:spPr bwMode="auto">
          <a:xfrm>
            <a:off x="20574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150547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≡</a:t>
            </a:r>
          </a:p>
        </p:txBody>
      </p:sp>
      <p:sp>
        <p:nvSpPr>
          <p:cNvPr id="150548" name="Line 20"/>
          <p:cNvSpPr>
            <a:spLocks noChangeShapeType="1"/>
          </p:cNvSpPr>
          <p:nvPr/>
        </p:nvSpPr>
        <p:spPr bwMode="auto">
          <a:xfrm>
            <a:off x="4572000" y="41910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49" name="Text Box 21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150550" name="Line 22"/>
          <p:cNvSpPr>
            <a:spLocks noChangeShapeType="1"/>
          </p:cNvSpPr>
          <p:nvPr/>
        </p:nvSpPr>
        <p:spPr bwMode="auto">
          <a:xfrm flipV="1">
            <a:off x="4572000" y="20574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51" name="Text Box 23"/>
          <p:cNvSpPr txBox="1">
            <a:spLocks noChangeArrowheads="1"/>
          </p:cNvSpPr>
          <p:nvPr/>
        </p:nvSpPr>
        <p:spPr bwMode="auto">
          <a:xfrm>
            <a:off x="4724400" y="2057400"/>
            <a:ext cx="1392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PW = ??</a:t>
            </a:r>
          </a:p>
        </p:txBody>
      </p:sp>
      <p:sp>
        <p:nvSpPr>
          <p:cNvPr id="150552" name="Text Box 24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150553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/>
              <a:t>Cash Flow Diagram: </a:t>
            </a:r>
            <a:br>
              <a:rPr lang="en-US" sz="2800" dirty="0"/>
            </a:br>
            <a:r>
              <a:rPr lang="en-US" sz="2800" dirty="0"/>
              <a:t>Present Worth of an annuity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54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92333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+mn-ea"/>
                <a:cs typeface="Arial" charset="0"/>
              </a:rPr>
              <a:t>What is the value today (t=0) of five yearend deposits of $1,000 for a given rate of interest (e.g., 10% compounded annually)?</a:t>
            </a:r>
            <a:endParaRPr kumimoji="1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+mn-ea"/>
              <a:cs typeface="Arial" charset="0"/>
            </a:endParaRPr>
          </a:p>
        </p:txBody>
      </p:sp>
      <p:sp>
        <p:nvSpPr>
          <p:cNvPr id="150555" name="Text Box 27"/>
          <p:cNvSpPr txBox="1">
            <a:spLocks noChangeArrowheads="1"/>
          </p:cNvSpPr>
          <p:nvPr/>
        </p:nvSpPr>
        <p:spPr bwMode="auto">
          <a:xfrm>
            <a:off x="6434138" y="2525713"/>
            <a:ext cx="1152525" cy="730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PATTERN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  <a:sym typeface="Wingdings" pitchFamily="2" charset="2"/>
              </a:rPr>
              <a:t>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Shortcut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150556" name="Rectangle 28"/>
          <p:cNvSpPr>
            <a:spLocks noChangeArrowheads="1"/>
          </p:cNvSpPr>
          <p:nvPr/>
        </p:nvSpPr>
        <p:spPr bwMode="auto">
          <a:xfrm>
            <a:off x="6400800" y="2362200"/>
            <a:ext cx="1219200" cy="9144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1" name="Curved Down Arrow 30"/>
          <p:cNvSpPr/>
          <p:nvPr/>
        </p:nvSpPr>
        <p:spPr bwMode="auto">
          <a:xfrm>
            <a:off x="2351086" y="1219201"/>
            <a:ext cx="2379663" cy="676672"/>
          </a:xfrm>
          <a:prstGeom prst="curvedDownArrow">
            <a:avLst/>
          </a:prstGeom>
          <a:solidFill>
            <a:schemeClr val="accent3">
              <a:lumMod val="25000"/>
            </a:schemeClr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" name="Left Brace 1"/>
          <p:cNvSpPr/>
          <p:nvPr/>
        </p:nvSpPr>
        <p:spPr bwMode="auto">
          <a:xfrm rot="5400000">
            <a:off x="1934765" y="864393"/>
            <a:ext cx="1085056" cy="3148013"/>
          </a:xfrm>
          <a:prstGeom prst="leftBrace">
            <a:avLst>
              <a:gd name="adj1" fmla="val 8333"/>
              <a:gd name="adj2" fmla="val 49054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2586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15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17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18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19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20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21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64522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64523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64524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64525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64526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4527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4528" name="Text Box 16"/>
          <p:cNvSpPr txBox="1">
            <a:spLocks noChangeArrowheads="1"/>
          </p:cNvSpPr>
          <p:nvPr/>
        </p:nvSpPr>
        <p:spPr bwMode="auto">
          <a:xfrm>
            <a:off x="32766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4529" name="Text Box 17"/>
          <p:cNvSpPr txBox="1">
            <a:spLocks noChangeArrowheads="1"/>
          </p:cNvSpPr>
          <p:nvPr/>
        </p:nvSpPr>
        <p:spPr bwMode="auto">
          <a:xfrm>
            <a:off x="2667000" y="2819400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4530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$1,000</a:t>
            </a:r>
          </a:p>
        </p:txBody>
      </p:sp>
      <p:sp>
        <p:nvSpPr>
          <p:cNvPr id="64532" name="Text Box 20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≡</a:t>
            </a:r>
          </a:p>
        </p:txBody>
      </p:sp>
      <p:sp>
        <p:nvSpPr>
          <p:cNvPr id="64533" name="Line 21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34" name="Text Box 22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64535" name="Line 23"/>
          <p:cNvSpPr>
            <a:spLocks noChangeShapeType="1"/>
          </p:cNvSpPr>
          <p:nvPr/>
        </p:nvSpPr>
        <p:spPr bwMode="auto">
          <a:xfrm flipV="1">
            <a:off x="7162800" y="2590800"/>
            <a:ext cx="0" cy="1600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36" name="Text Box 24"/>
          <p:cNvSpPr txBox="1">
            <a:spLocks noChangeArrowheads="1"/>
          </p:cNvSpPr>
          <p:nvPr/>
        </p:nvSpPr>
        <p:spPr bwMode="auto">
          <a:xfrm>
            <a:off x="7234238" y="2590800"/>
            <a:ext cx="1384300" cy="46672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FW = ??</a:t>
            </a:r>
          </a:p>
        </p:txBody>
      </p:sp>
      <p:sp>
        <p:nvSpPr>
          <p:cNvPr id="64537" name="Text Box 25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64538" name="Rectangle 26"/>
          <p:cNvSpPr>
            <a:spLocks noGrp="1" noChangeArrowheads="1"/>
          </p:cNvSpPr>
          <p:nvPr>
            <p:ph type="title"/>
          </p:nvPr>
        </p:nvSpPr>
        <p:spPr>
          <a:xfrm>
            <a:off x="914400" y="527050"/>
            <a:ext cx="7772400" cy="893763"/>
          </a:xfrm>
        </p:spPr>
        <p:txBody>
          <a:bodyPr/>
          <a:lstStyle/>
          <a:p>
            <a:r>
              <a:rPr lang="en-US" sz="2800"/>
              <a:t>Cash Flow Diagram: </a:t>
            </a:r>
            <a:br>
              <a:rPr lang="en-US" sz="2800"/>
            </a:br>
            <a:r>
              <a:rPr lang="en-US" sz="2800"/>
              <a:t>Future Worth (FW)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64539" name="Text Box 27"/>
          <p:cNvSpPr txBox="1">
            <a:spLocks noChangeArrowheads="1"/>
          </p:cNvSpPr>
          <p:nvPr/>
        </p:nvSpPr>
        <p:spPr bwMode="auto">
          <a:xfrm>
            <a:off x="914400" y="4756150"/>
            <a:ext cx="7234238" cy="1015663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What will be the value in five years of five yearend deposits of $1,000 for a given compound interest rate (e.g., 10% compounded annually)?</a:t>
            </a:r>
            <a:endParaRPr kumimoji="1" lang="en-US" sz="2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1" name="Curved Down Arrow 30"/>
          <p:cNvSpPr/>
          <p:nvPr/>
        </p:nvSpPr>
        <p:spPr bwMode="auto">
          <a:xfrm rot="403707">
            <a:off x="2566022" y="1544952"/>
            <a:ext cx="4673600" cy="628626"/>
          </a:xfrm>
          <a:prstGeom prst="curvedDownArrow">
            <a:avLst/>
          </a:prstGeom>
          <a:solidFill>
            <a:schemeClr val="accent3">
              <a:lumMod val="25000"/>
            </a:schemeClr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32" name="Left Brace 31"/>
          <p:cNvSpPr/>
          <p:nvPr/>
        </p:nvSpPr>
        <p:spPr bwMode="auto">
          <a:xfrm rot="5400000">
            <a:off x="2027797" y="914432"/>
            <a:ext cx="1034985" cy="3136900"/>
          </a:xfrm>
          <a:prstGeom prst="leftBrace">
            <a:avLst>
              <a:gd name="adj1" fmla="val 8333"/>
              <a:gd name="adj2" fmla="val 48754"/>
            </a:avLst>
          </a:prstGeom>
          <a:noFill/>
          <a:ln w="254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21934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6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Cash Flow Diagram: </a:t>
            </a:r>
            <a:br>
              <a:rPr lang="en-US" dirty="0"/>
            </a:br>
            <a:r>
              <a:rPr lang="en-US" dirty="0"/>
              <a:t>Converting a present value to an annuity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58" name="Line 6"/>
          <p:cNvSpPr>
            <a:spLocks noChangeShapeType="1"/>
          </p:cNvSpPr>
          <p:nvPr/>
        </p:nvSpPr>
        <p:spPr bwMode="auto">
          <a:xfrm>
            <a:off x="5468938" y="4238625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59" name="Line 7"/>
          <p:cNvSpPr>
            <a:spLocks noChangeShapeType="1"/>
          </p:cNvSpPr>
          <p:nvPr/>
        </p:nvSpPr>
        <p:spPr bwMode="auto">
          <a:xfrm flipV="1">
            <a:off x="59261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60" name="Line 8"/>
          <p:cNvSpPr>
            <a:spLocks noChangeShapeType="1"/>
          </p:cNvSpPr>
          <p:nvPr/>
        </p:nvSpPr>
        <p:spPr bwMode="auto">
          <a:xfrm flipV="1">
            <a:off x="64595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61" name="Line 9"/>
          <p:cNvSpPr>
            <a:spLocks noChangeShapeType="1"/>
          </p:cNvSpPr>
          <p:nvPr/>
        </p:nvSpPr>
        <p:spPr bwMode="auto">
          <a:xfrm flipV="1">
            <a:off x="69929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62" name="Line 10"/>
          <p:cNvSpPr>
            <a:spLocks noChangeShapeType="1"/>
          </p:cNvSpPr>
          <p:nvPr/>
        </p:nvSpPr>
        <p:spPr bwMode="auto">
          <a:xfrm flipV="1">
            <a:off x="75263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63" name="Line 11"/>
          <p:cNvSpPr>
            <a:spLocks noChangeShapeType="1"/>
          </p:cNvSpPr>
          <p:nvPr/>
        </p:nvSpPr>
        <p:spPr bwMode="auto">
          <a:xfrm flipV="1">
            <a:off x="8059738" y="3171825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64" name="Text Box 12"/>
          <p:cNvSpPr txBox="1">
            <a:spLocks noChangeArrowheads="1"/>
          </p:cNvSpPr>
          <p:nvPr/>
        </p:nvSpPr>
        <p:spPr bwMode="auto">
          <a:xfrm>
            <a:off x="57737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253965" name="Text Box 13"/>
          <p:cNvSpPr txBox="1">
            <a:spLocks noChangeArrowheads="1"/>
          </p:cNvSpPr>
          <p:nvPr/>
        </p:nvSpPr>
        <p:spPr bwMode="auto">
          <a:xfrm>
            <a:off x="63071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253966" name="Text Box 14"/>
          <p:cNvSpPr txBox="1">
            <a:spLocks noChangeArrowheads="1"/>
          </p:cNvSpPr>
          <p:nvPr/>
        </p:nvSpPr>
        <p:spPr bwMode="auto">
          <a:xfrm>
            <a:off x="68405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253967" name="Text Box 15"/>
          <p:cNvSpPr txBox="1">
            <a:spLocks noChangeArrowheads="1"/>
          </p:cNvSpPr>
          <p:nvPr/>
        </p:nvSpPr>
        <p:spPr bwMode="auto">
          <a:xfrm>
            <a:off x="73739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253968" name="Text Box 16"/>
          <p:cNvSpPr txBox="1">
            <a:spLocks noChangeArrowheads="1"/>
          </p:cNvSpPr>
          <p:nvPr/>
        </p:nvSpPr>
        <p:spPr bwMode="auto">
          <a:xfrm>
            <a:off x="7907338" y="42894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253969" name="Text Box 17"/>
          <p:cNvSpPr txBox="1">
            <a:spLocks noChangeArrowheads="1"/>
          </p:cNvSpPr>
          <p:nvPr/>
        </p:nvSpPr>
        <p:spPr bwMode="auto">
          <a:xfrm>
            <a:off x="63071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</a:p>
        </p:txBody>
      </p:sp>
      <p:sp>
        <p:nvSpPr>
          <p:cNvPr id="253971" name="Text Box 19"/>
          <p:cNvSpPr txBox="1">
            <a:spLocks noChangeArrowheads="1"/>
          </p:cNvSpPr>
          <p:nvPr/>
        </p:nvSpPr>
        <p:spPr bwMode="auto">
          <a:xfrm>
            <a:off x="73739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</a:p>
        </p:txBody>
      </p:sp>
      <p:sp>
        <p:nvSpPr>
          <p:cNvPr id="253972" name="Text Box 20"/>
          <p:cNvSpPr txBox="1">
            <a:spLocks noChangeArrowheads="1"/>
          </p:cNvSpPr>
          <p:nvPr/>
        </p:nvSpPr>
        <p:spPr bwMode="auto">
          <a:xfrm>
            <a:off x="68405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</a:p>
        </p:txBody>
      </p:sp>
      <p:sp>
        <p:nvSpPr>
          <p:cNvPr id="253973" name="Text Box 21"/>
          <p:cNvSpPr txBox="1">
            <a:spLocks noChangeArrowheads="1"/>
          </p:cNvSpPr>
          <p:nvPr/>
        </p:nvSpPr>
        <p:spPr bwMode="auto">
          <a:xfrm>
            <a:off x="5392738" y="42672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253991" name="Text Box 39"/>
          <p:cNvSpPr txBox="1">
            <a:spLocks noChangeArrowheads="1"/>
          </p:cNvSpPr>
          <p:nvPr/>
        </p:nvSpPr>
        <p:spPr bwMode="auto">
          <a:xfrm>
            <a:off x="1582738" y="42672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253992" name="Text Box 40"/>
          <p:cNvSpPr txBox="1">
            <a:spLocks noChangeArrowheads="1"/>
          </p:cNvSpPr>
          <p:nvPr/>
        </p:nvSpPr>
        <p:spPr bwMode="auto">
          <a:xfrm>
            <a:off x="4173538" y="42672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253993" name="Line 41"/>
          <p:cNvSpPr>
            <a:spLocks noChangeShapeType="1"/>
          </p:cNvSpPr>
          <p:nvPr/>
        </p:nvSpPr>
        <p:spPr bwMode="auto">
          <a:xfrm>
            <a:off x="1735138" y="42672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94" name="Line 42"/>
          <p:cNvSpPr>
            <a:spLocks noChangeShapeType="1"/>
          </p:cNvSpPr>
          <p:nvPr/>
        </p:nvSpPr>
        <p:spPr bwMode="auto">
          <a:xfrm flipV="1">
            <a:off x="1735138" y="2133600"/>
            <a:ext cx="0" cy="2133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253995" name="Text Box 43"/>
          <p:cNvSpPr txBox="1">
            <a:spLocks noChangeArrowheads="1"/>
          </p:cNvSpPr>
          <p:nvPr/>
        </p:nvSpPr>
        <p:spPr bwMode="auto">
          <a:xfrm>
            <a:off x="802090" y="1676400"/>
            <a:ext cx="357424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Present Worth = $4,000</a:t>
            </a:r>
          </a:p>
        </p:txBody>
      </p:sp>
      <p:sp>
        <p:nvSpPr>
          <p:cNvPr id="253999" name="Rectangle 47"/>
          <p:cNvSpPr>
            <a:spLocks noChangeArrowheads="1"/>
          </p:cNvSpPr>
          <p:nvPr/>
        </p:nvSpPr>
        <p:spPr bwMode="auto">
          <a:xfrm>
            <a:off x="4822825" y="3914775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≡</a:t>
            </a:r>
          </a:p>
        </p:txBody>
      </p:sp>
      <p:sp>
        <p:nvSpPr>
          <p:cNvPr id="254001" name="Text Box 49"/>
          <p:cNvSpPr txBox="1">
            <a:spLocks noChangeArrowheads="1"/>
          </p:cNvSpPr>
          <p:nvPr/>
        </p:nvSpPr>
        <p:spPr bwMode="auto">
          <a:xfrm>
            <a:off x="57737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</a:p>
        </p:txBody>
      </p:sp>
      <p:sp>
        <p:nvSpPr>
          <p:cNvPr id="254002" name="Text Box 50"/>
          <p:cNvSpPr txBox="1">
            <a:spLocks noChangeArrowheads="1"/>
          </p:cNvSpPr>
          <p:nvPr/>
        </p:nvSpPr>
        <p:spPr bwMode="auto">
          <a:xfrm>
            <a:off x="7907338" y="2971800"/>
            <a:ext cx="3127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</a:t>
            </a:r>
          </a:p>
        </p:txBody>
      </p:sp>
      <p:sp>
        <p:nvSpPr>
          <p:cNvPr id="254004" name="Text Box 52"/>
          <p:cNvSpPr txBox="1">
            <a:spLocks noChangeArrowheads="1"/>
          </p:cNvSpPr>
          <p:nvPr/>
        </p:nvSpPr>
        <p:spPr bwMode="auto">
          <a:xfrm>
            <a:off x="6477000" y="2667000"/>
            <a:ext cx="1173163" cy="304800"/>
          </a:xfrm>
          <a:prstGeom prst="rect">
            <a:avLst/>
          </a:prstGeom>
          <a:solidFill>
            <a:srgbClr val="FF9900"/>
          </a:solidFill>
          <a:ln w="95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 = Annuity</a:t>
            </a:r>
          </a:p>
        </p:txBody>
      </p:sp>
      <p:sp>
        <p:nvSpPr>
          <p:cNvPr id="254005" name="Text Box 53"/>
          <p:cNvSpPr txBox="1">
            <a:spLocks noChangeArrowheads="1"/>
          </p:cNvSpPr>
          <p:nvPr/>
        </p:nvSpPr>
        <p:spPr bwMode="auto">
          <a:xfrm>
            <a:off x="2439988" y="4354513"/>
            <a:ext cx="7651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CA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(years)</a:t>
            </a:r>
          </a:p>
        </p:txBody>
      </p:sp>
      <p:sp>
        <p:nvSpPr>
          <p:cNvPr id="2" name="Curved Down Arrow 1"/>
          <p:cNvSpPr/>
          <p:nvPr/>
        </p:nvSpPr>
        <p:spPr bwMode="auto">
          <a:xfrm>
            <a:off x="1738314" y="1981200"/>
            <a:ext cx="4510086" cy="685800"/>
          </a:xfrm>
          <a:prstGeom prst="curvedDownArrow">
            <a:avLst/>
          </a:prstGeom>
          <a:solidFill>
            <a:schemeClr val="accent3">
              <a:lumMod val="25000"/>
            </a:schemeClr>
          </a:solidFill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443" y="5087009"/>
            <a:ext cx="8470589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400" b="1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What annual cash flow over five years can be generated by $4,000 today at a given interest rate?</a:t>
            </a:r>
          </a:p>
        </p:txBody>
      </p:sp>
    </p:spTree>
    <p:extLst>
      <p:ext uri="{BB962C8B-B14F-4D97-AF65-F5344CB8AC3E}">
        <p14:creationId xmlns:p14="http://schemas.microsoft.com/office/powerpoint/2010/main" val="6918463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700" name="Rectangle 2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Diagram: Linear Gradient Series</a:t>
            </a:r>
            <a:br>
              <a:rPr lang="en-US" sz="2800"/>
            </a:br>
            <a:r>
              <a:rPr lang="en-US" sz="2800"/>
              <a:t>(Arithmetic Series)</a:t>
            </a:r>
            <a:endParaRPr lang="en-US" sz="2800" u="sn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>
            <a:off x="1606550" y="4765675"/>
            <a:ext cx="643255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86" name="Line 6"/>
          <p:cNvSpPr>
            <a:spLocks noChangeShapeType="1"/>
          </p:cNvSpPr>
          <p:nvPr/>
        </p:nvSpPr>
        <p:spPr bwMode="auto">
          <a:xfrm flipV="1">
            <a:off x="3035300" y="4437063"/>
            <a:ext cx="0" cy="3286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87" name="Line 7"/>
          <p:cNvSpPr>
            <a:spLocks noChangeShapeType="1"/>
          </p:cNvSpPr>
          <p:nvPr/>
        </p:nvSpPr>
        <p:spPr bwMode="auto">
          <a:xfrm flipV="1">
            <a:off x="4703763" y="40005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88" name="Line 8"/>
          <p:cNvSpPr>
            <a:spLocks noChangeShapeType="1"/>
          </p:cNvSpPr>
          <p:nvPr/>
        </p:nvSpPr>
        <p:spPr bwMode="auto">
          <a:xfrm flipV="1">
            <a:off x="6370638" y="3673475"/>
            <a:ext cx="0" cy="10922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89" name="Line 9"/>
          <p:cNvSpPr>
            <a:spLocks noChangeShapeType="1"/>
          </p:cNvSpPr>
          <p:nvPr/>
        </p:nvSpPr>
        <p:spPr bwMode="auto">
          <a:xfrm flipV="1">
            <a:off x="8039100" y="3236913"/>
            <a:ext cx="0" cy="152876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90" name="Text Box 10"/>
          <p:cNvSpPr txBox="1">
            <a:spLocks noChangeArrowheads="1"/>
          </p:cNvSpPr>
          <p:nvPr/>
        </p:nvSpPr>
        <p:spPr bwMode="auto">
          <a:xfrm>
            <a:off x="28194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71691" name="Text Box 11"/>
          <p:cNvSpPr txBox="1">
            <a:spLocks noChangeArrowheads="1"/>
          </p:cNvSpPr>
          <p:nvPr/>
        </p:nvSpPr>
        <p:spPr bwMode="auto">
          <a:xfrm>
            <a:off x="44958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71692" name="Text Box 12"/>
          <p:cNvSpPr txBox="1">
            <a:spLocks noChangeArrowheads="1"/>
          </p:cNvSpPr>
          <p:nvPr/>
        </p:nvSpPr>
        <p:spPr bwMode="auto">
          <a:xfrm>
            <a:off x="60960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71693" name="Text Box 13"/>
          <p:cNvSpPr txBox="1">
            <a:spLocks noChangeArrowheads="1"/>
          </p:cNvSpPr>
          <p:nvPr/>
        </p:nvSpPr>
        <p:spPr bwMode="auto">
          <a:xfrm>
            <a:off x="78486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71694" name="Text Box 14"/>
          <p:cNvSpPr txBox="1">
            <a:spLocks noChangeArrowheads="1"/>
          </p:cNvSpPr>
          <p:nvPr/>
        </p:nvSpPr>
        <p:spPr bwMode="auto">
          <a:xfrm>
            <a:off x="2444750" y="4038600"/>
            <a:ext cx="14493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$250</a:t>
            </a:r>
          </a:p>
        </p:txBody>
      </p:sp>
      <p:sp>
        <p:nvSpPr>
          <p:cNvPr id="71695" name="Text Box 15"/>
          <p:cNvSpPr txBox="1">
            <a:spLocks noChangeArrowheads="1"/>
          </p:cNvSpPr>
          <p:nvPr/>
        </p:nvSpPr>
        <p:spPr bwMode="auto">
          <a:xfrm>
            <a:off x="4197350" y="35814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$500</a:t>
            </a:r>
          </a:p>
        </p:txBody>
      </p:sp>
      <p:sp>
        <p:nvSpPr>
          <p:cNvPr id="71696" name="Text Box 16"/>
          <p:cNvSpPr txBox="1">
            <a:spLocks noChangeArrowheads="1"/>
          </p:cNvSpPr>
          <p:nvPr/>
        </p:nvSpPr>
        <p:spPr bwMode="auto">
          <a:xfrm>
            <a:off x="739775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$1000</a:t>
            </a:r>
          </a:p>
        </p:txBody>
      </p:sp>
      <p:sp>
        <p:nvSpPr>
          <p:cNvPr id="71697" name="Text Box 17"/>
          <p:cNvSpPr txBox="1">
            <a:spLocks noChangeArrowheads="1"/>
          </p:cNvSpPr>
          <p:nvPr/>
        </p:nvSpPr>
        <p:spPr bwMode="auto">
          <a:xfrm>
            <a:off x="5797550" y="3276600"/>
            <a:ext cx="7493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$750</a:t>
            </a:r>
          </a:p>
        </p:txBody>
      </p:sp>
      <p:sp>
        <p:nvSpPr>
          <p:cNvPr id="71698" name="Line 18"/>
          <p:cNvSpPr>
            <a:spLocks noChangeShapeType="1"/>
          </p:cNvSpPr>
          <p:nvPr/>
        </p:nvSpPr>
        <p:spPr bwMode="auto">
          <a:xfrm flipV="1">
            <a:off x="1600200" y="3236913"/>
            <a:ext cx="6438900" cy="1563687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1699" name="Text Box 19"/>
          <p:cNvSpPr txBox="1">
            <a:spLocks noChangeArrowheads="1"/>
          </p:cNvSpPr>
          <p:nvPr/>
        </p:nvSpPr>
        <p:spPr bwMode="auto">
          <a:xfrm>
            <a:off x="1524000" y="48006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71704" name="Text Box 24"/>
          <p:cNvSpPr txBox="1">
            <a:spLocks noChangeArrowheads="1"/>
          </p:cNvSpPr>
          <p:nvPr/>
        </p:nvSpPr>
        <p:spPr bwMode="auto">
          <a:xfrm>
            <a:off x="174157" y="5486400"/>
            <a:ext cx="9366667" cy="646331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An arithmetic (or gradient) series can be increasing (as shown) or decreasing.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C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The dollar difference between any two adjacent members must be the same.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31180" y="2895600"/>
            <a:ext cx="2568332" cy="307777"/>
          </a:xfrm>
          <a:prstGeom prst="rect">
            <a:avLst/>
          </a:prstGeom>
          <a:solidFill>
            <a:srgbClr val="FF996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Constant $ gradient = +$250</a:t>
            </a:r>
            <a:endParaRPr kumimoji="0" lang="fr-CA" sz="1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65916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3" name="Line 5"/>
          <p:cNvSpPr>
            <a:spLocks noChangeShapeType="1"/>
          </p:cNvSpPr>
          <p:nvPr/>
        </p:nvSpPr>
        <p:spPr bwMode="auto">
          <a:xfrm>
            <a:off x="1752600" y="5014913"/>
            <a:ext cx="466407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 flipV="1">
            <a:off x="2574925" y="4724400"/>
            <a:ext cx="0" cy="3190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 flipH="1" flipV="1">
            <a:off x="3551238" y="4572000"/>
            <a:ext cx="30162" cy="4429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H="1" flipV="1">
            <a:off x="4495800" y="4343400"/>
            <a:ext cx="0" cy="6715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 flipV="1">
            <a:off x="5486400" y="3886200"/>
            <a:ext cx="0" cy="1114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V="1">
            <a:off x="6416675" y="2786063"/>
            <a:ext cx="0" cy="2228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2460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34512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4365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73742" name="Text Box 14"/>
          <p:cNvSpPr txBox="1">
            <a:spLocks noChangeArrowheads="1"/>
          </p:cNvSpPr>
          <p:nvPr/>
        </p:nvSpPr>
        <p:spPr bwMode="auto">
          <a:xfrm>
            <a:off x="53562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73743" name="Text Box 15"/>
          <p:cNvSpPr txBox="1">
            <a:spLocks noChangeArrowheads="1"/>
          </p:cNvSpPr>
          <p:nvPr/>
        </p:nvSpPr>
        <p:spPr bwMode="auto">
          <a:xfrm>
            <a:off x="6270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73744" name="Text Box 16"/>
          <p:cNvSpPr txBox="1">
            <a:spLocks noChangeArrowheads="1"/>
          </p:cNvSpPr>
          <p:nvPr/>
        </p:nvSpPr>
        <p:spPr bwMode="auto">
          <a:xfrm>
            <a:off x="2286000" y="4419600"/>
            <a:ext cx="5778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45" name="Text Box 17"/>
          <p:cNvSpPr txBox="1">
            <a:spLocks noChangeArrowheads="1"/>
          </p:cNvSpPr>
          <p:nvPr/>
        </p:nvSpPr>
        <p:spPr bwMode="auto">
          <a:xfrm>
            <a:off x="3276600" y="41910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$110</a:t>
            </a:r>
          </a:p>
        </p:txBody>
      </p:sp>
      <p:sp>
        <p:nvSpPr>
          <p:cNvPr id="73746" name="Text Box 18"/>
          <p:cNvSpPr txBox="1">
            <a:spLocks noChangeArrowheads="1"/>
          </p:cNvSpPr>
          <p:nvPr/>
        </p:nvSpPr>
        <p:spPr bwMode="auto">
          <a:xfrm>
            <a:off x="6141243" y="2438400"/>
            <a:ext cx="82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$146.41</a:t>
            </a:r>
          </a:p>
        </p:txBody>
      </p:sp>
      <p:sp>
        <p:nvSpPr>
          <p:cNvPr id="73747" name="Text Box 19"/>
          <p:cNvSpPr txBox="1">
            <a:spLocks noChangeArrowheads="1"/>
          </p:cNvSpPr>
          <p:nvPr/>
        </p:nvSpPr>
        <p:spPr bwMode="auto">
          <a:xfrm>
            <a:off x="4876800" y="3505200"/>
            <a:ext cx="82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$133.10</a:t>
            </a:r>
          </a:p>
        </p:txBody>
      </p:sp>
      <p:sp>
        <p:nvSpPr>
          <p:cNvPr id="73748" name="Text Box 20"/>
          <p:cNvSpPr txBox="1">
            <a:spLocks noChangeArrowheads="1"/>
          </p:cNvSpPr>
          <p:nvPr/>
        </p:nvSpPr>
        <p:spPr bwMode="auto">
          <a:xfrm>
            <a:off x="4114800" y="3886200"/>
            <a:ext cx="5778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$121</a:t>
            </a:r>
          </a:p>
        </p:txBody>
      </p:sp>
      <p:sp>
        <p:nvSpPr>
          <p:cNvPr id="73749" name="Arc 21"/>
          <p:cNvSpPr>
            <a:spLocks/>
          </p:cNvSpPr>
          <p:nvPr/>
        </p:nvSpPr>
        <p:spPr bwMode="auto">
          <a:xfrm rot="21220974" flipV="1">
            <a:off x="2530475" y="2779713"/>
            <a:ext cx="3883025" cy="1754187"/>
          </a:xfrm>
          <a:custGeom>
            <a:avLst/>
            <a:gdLst>
              <a:gd name="G0" fmla="+- 249 0 0"/>
              <a:gd name="G1" fmla="+- 21600 0 0"/>
              <a:gd name="G2" fmla="+- 21600 0 0"/>
              <a:gd name="T0" fmla="*/ 0 w 21435"/>
              <a:gd name="T1" fmla="*/ 1 h 21600"/>
              <a:gd name="T2" fmla="*/ 21435 w 21435"/>
              <a:gd name="T3" fmla="*/ 17389 h 21600"/>
              <a:gd name="T4" fmla="*/ 249 w 2143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435" h="21600" fill="none" extrusionOk="0">
                <a:moveTo>
                  <a:pt x="0" y="1"/>
                </a:moveTo>
                <a:cubicBezTo>
                  <a:pt x="82" y="0"/>
                  <a:pt x="165" y="-1"/>
                  <a:pt x="249" y="0"/>
                </a:cubicBezTo>
                <a:cubicBezTo>
                  <a:pt x="10554" y="0"/>
                  <a:pt x="19425" y="7280"/>
                  <a:pt x="21434" y="17389"/>
                </a:cubicBezTo>
              </a:path>
              <a:path w="21435" h="21600" stroke="0" extrusionOk="0">
                <a:moveTo>
                  <a:pt x="0" y="1"/>
                </a:moveTo>
                <a:cubicBezTo>
                  <a:pt x="82" y="0"/>
                  <a:pt x="165" y="-1"/>
                  <a:pt x="249" y="0"/>
                </a:cubicBezTo>
                <a:cubicBezTo>
                  <a:pt x="10554" y="0"/>
                  <a:pt x="19425" y="7280"/>
                  <a:pt x="21434" y="17389"/>
                </a:cubicBezTo>
                <a:lnTo>
                  <a:pt x="249" y="21600"/>
                </a:lnTo>
                <a:close/>
              </a:path>
            </a:pathLst>
          </a:custGeom>
          <a:noFill/>
          <a:ln w="63500">
            <a:solidFill>
              <a:srgbClr val="000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0" name="Rectangle 22"/>
          <p:cNvSpPr>
            <a:spLocks noGrp="1" noChangeArrowheads="1"/>
          </p:cNvSpPr>
          <p:nvPr>
            <p:ph type="title"/>
          </p:nvPr>
        </p:nvSpPr>
        <p:spPr>
          <a:xfrm>
            <a:off x="914400" y="214313"/>
            <a:ext cx="8029575" cy="1462087"/>
          </a:xfrm>
        </p:spPr>
        <p:txBody>
          <a:bodyPr/>
          <a:lstStyle/>
          <a:p>
            <a:r>
              <a:rPr lang="en-US"/>
              <a:t>Cash Flow Diagram: Geometric Series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2" name="Text Box 24"/>
          <p:cNvSpPr txBox="1">
            <a:spLocks noChangeArrowheads="1"/>
          </p:cNvSpPr>
          <p:nvPr/>
        </p:nvSpPr>
        <p:spPr bwMode="auto">
          <a:xfrm>
            <a:off x="1752600" y="51054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73753" name="Text Box 25"/>
          <p:cNvSpPr txBox="1">
            <a:spLocks noChangeArrowheads="1"/>
          </p:cNvSpPr>
          <p:nvPr/>
        </p:nvSpPr>
        <p:spPr bwMode="auto">
          <a:xfrm>
            <a:off x="762000" y="1676400"/>
            <a:ext cx="5200819" cy="1323439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10% rate of growth (increase).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$110 = 100(1+k)</a:t>
            </a:r>
            <a:r>
              <a:rPr kumimoji="0" lang="en-US" sz="20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$121 = 110(1+k)</a:t>
            </a:r>
            <a:r>
              <a:rPr kumimoji="0" lang="en-US" sz="20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= 100(1+k)</a:t>
            </a:r>
            <a:r>
              <a:rPr kumimoji="0" lang="en-US" sz="20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k ≡ rate of growth (or decay) of series</a:t>
            </a:r>
            <a:endParaRPr kumimoji="0" lang="en-US" sz="2000" b="1" i="0" u="none" strike="noStrike" kern="1200" cap="none" spc="0" normalizeH="0" baseline="30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4" name="Rectangle 26"/>
          <p:cNvSpPr>
            <a:spLocks noChangeArrowheads="1"/>
          </p:cNvSpPr>
          <p:nvPr/>
        </p:nvSpPr>
        <p:spPr bwMode="auto">
          <a:xfrm>
            <a:off x="609600" y="1676400"/>
            <a:ext cx="5486400" cy="141975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6842125" y="3135313"/>
            <a:ext cx="1463675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PATTERN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  <a:sym typeface="Wingdings" pitchFamily="2" charset="2"/>
              </a:rPr>
              <a:t>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Shortcut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6" name="Rectangle 28"/>
          <p:cNvSpPr>
            <a:spLocks noChangeArrowheads="1"/>
          </p:cNvSpPr>
          <p:nvPr/>
        </p:nvSpPr>
        <p:spPr bwMode="auto">
          <a:xfrm>
            <a:off x="6781800" y="3048000"/>
            <a:ext cx="1524000" cy="7620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7" name="Text Box 29"/>
          <p:cNvSpPr txBox="1">
            <a:spLocks noChangeArrowheads="1"/>
          </p:cNvSpPr>
          <p:nvPr/>
        </p:nvSpPr>
        <p:spPr bwMode="auto">
          <a:xfrm>
            <a:off x="152400" y="5511800"/>
            <a:ext cx="8894197" cy="369332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 series that increases (shown) or decreases at a given rate (e.g., 5% or -20%).</a:t>
            </a:r>
            <a:endParaRPr kumimoji="0" lang="fr-CA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58606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3" name="Line 5"/>
          <p:cNvSpPr>
            <a:spLocks noChangeShapeType="1"/>
          </p:cNvSpPr>
          <p:nvPr/>
        </p:nvSpPr>
        <p:spPr bwMode="auto">
          <a:xfrm>
            <a:off x="1752600" y="5014913"/>
            <a:ext cx="466407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4" name="Line 6"/>
          <p:cNvSpPr>
            <a:spLocks noChangeShapeType="1"/>
          </p:cNvSpPr>
          <p:nvPr/>
        </p:nvSpPr>
        <p:spPr bwMode="auto">
          <a:xfrm flipH="1" flipV="1">
            <a:off x="2544304" y="3048000"/>
            <a:ext cx="21980" cy="195260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 flipH="1" flipV="1">
            <a:off x="3528464" y="3929063"/>
            <a:ext cx="21979" cy="108585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 flipV="1">
            <a:off x="4495800" y="4461926"/>
            <a:ext cx="16822" cy="552986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 flipV="1">
            <a:off x="5486399" y="4731425"/>
            <a:ext cx="0" cy="26919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V="1">
            <a:off x="6416675" y="2786063"/>
            <a:ext cx="0" cy="22288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2460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73740" name="Text Box 12"/>
          <p:cNvSpPr txBox="1">
            <a:spLocks noChangeArrowheads="1"/>
          </p:cNvSpPr>
          <p:nvPr/>
        </p:nvSpPr>
        <p:spPr bwMode="auto">
          <a:xfrm>
            <a:off x="34512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73741" name="Text Box 13"/>
          <p:cNvSpPr txBox="1">
            <a:spLocks noChangeArrowheads="1"/>
          </p:cNvSpPr>
          <p:nvPr/>
        </p:nvSpPr>
        <p:spPr bwMode="auto">
          <a:xfrm>
            <a:off x="4365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73742" name="Text Box 14"/>
          <p:cNvSpPr txBox="1">
            <a:spLocks noChangeArrowheads="1"/>
          </p:cNvSpPr>
          <p:nvPr/>
        </p:nvSpPr>
        <p:spPr bwMode="auto">
          <a:xfrm>
            <a:off x="53562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73743" name="Text Box 15"/>
          <p:cNvSpPr txBox="1">
            <a:spLocks noChangeArrowheads="1"/>
          </p:cNvSpPr>
          <p:nvPr/>
        </p:nvSpPr>
        <p:spPr bwMode="auto">
          <a:xfrm>
            <a:off x="6270625" y="512127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73744" name="Text Box 16"/>
          <p:cNvSpPr txBox="1">
            <a:spLocks noChangeArrowheads="1"/>
          </p:cNvSpPr>
          <p:nvPr/>
        </p:nvSpPr>
        <p:spPr bwMode="auto">
          <a:xfrm>
            <a:off x="5260291" y="4402773"/>
            <a:ext cx="830677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$145.80</a:t>
            </a:r>
          </a:p>
        </p:txBody>
      </p:sp>
      <p:sp>
        <p:nvSpPr>
          <p:cNvPr id="73745" name="Text Box 17"/>
          <p:cNvSpPr txBox="1">
            <a:spLocks noChangeArrowheads="1"/>
          </p:cNvSpPr>
          <p:nvPr/>
        </p:nvSpPr>
        <p:spPr bwMode="auto">
          <a:xfrm>
            <a:off x="4310573" y="4177507"/>
            <a:ext cx="58221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$162</a:t>
            </a:r>
          </a:p>
        </p:txBody>
      </p:sp>
      <p:sp>
        <p:nvSpPr>
          <p:cNvPr id="73746" name="Text Box 18"/>
          <p:cNvSpPr txBox="1">
            <a:spLocks noChangeArrowheads="1"/>
          </p:cNvSpPr>
          <p:nvPr/>
        </p:nvSpPr>
        <p:spPr bwMode="auto">
          <a:xfrm>
            <a:off x="6141243" y="2438400"/>
            <a:ext cx="8239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$146.41</a:t>
            </a:r>
          </a:p>
        </p:txBody>
      </p:sp>
      <p:sp>
        <p:nvSpPr>
          <p:cNvPr id="73747" name="Text Box 19"/>
          <p:cNvSpPr txBox="1">
            <a:spLocks noChangeArrowheads="1"/>
          </p:cNvSpPr>
          <p:nvPr/>
        </p:nvSpPr>
        <p:spPr bwMode="auto">
          <a:xfrm>
            <a:off x="1937503" y="2990427"/>
            <a:ext cx="58221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$200</a:t>
            </a:r>
          </a:p>
        </p:txBody>
      </p:sp>
      <p:sp>
        <p:nvSpPr>
          <p:cNvPr id="73748" name="Text Box 20"/>
          <p:cNvSpPr txBox="1">
            <a:spLocks noChangeArrowheads="1"/>
          </p:cNvSpPr>
          <p:nvPr/>
        </p:nvSpPr>
        <p:spPr bwMode="auto">
          <a:xfrm>
            <a:off x="3396610" y="3654691"/>
            <a:ext cx="58221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$180</a:t>
            </a:r>
          </a:p>
        </p:txBody>
      </p:sp>
      <p:sp>
        <p:nvSpPr>
          <p:cNvPr id="73749" name="Arc 21"/>
          <p:cNvSpPr>
            <a:spLocks/>
          </p:cNvSpPr>
          <p:nvPr/>
        </p:nvSpPr>
        <p:spPr bwMode="auto">
          <a:xfrm rot="2834625" flipV="1">
            <a:off x="2469974" y="3112320"/>
            <a:ext cx="3355886" cy="1332186"/>
          </a:xfrm>
          <a:custGeom>
            <a:avLst/>
            <a:gdLst>
              <a:gd name="G0" fmla="+- 249 0 0"/>
              <a:gd name="G1" fmla="+- 21600 0 0"/>
              <a:gd name="G2" fmla="+- 21600 0 0"/>
              <a:gd name="T0" fmla="*/ 0 w 21435"/>
              <a:gd name="T1" fmla="*/ 1 h 21600"/>
              <a:gd name="T2" fmla="*/ 21435 w 21435"/>
              <a:gd name="T3" fmla="*/ 17389 h 21600"/>
              <a:gd name="T4" fmla="*/ 249 w 21435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435" h="21600" fill="none" extrusionOk="0">
                <a:moveTo>
                  <a:pt x="0" y="1"/>
                </a:moveTo>
                <a:cubicBezTo>
                  <a:pt x="82" y="0"/>
                  <a:pt x="165" y="-1"/>
                  <a:pt x="249" y="0"/>
                </a:cubicBezTo>
                <a:cubicBezTo>
                  <a:pt x="10554" y="0"/>
                  <a:pt x="19425" y="7280"/>
                  <a:pt x="21434" y="17389"/>
                </a:cubicBezTo>
              </a:path>
              <a:path w="21435" h="21600" stroke="0" extrusionOk="0">
                <a:moveTo>
                  <a:pt x="0" y="1"/>
                </a:moveTo>
                <a:cubicBezTo>
                  <a:pt x="82" y="0"/>
                  <a:pt x="165" y="-1"/>
                  <a:pt x="249" y="0"/>
                </a:cubicBezTo>
                <a:cubicBezTo>
                  <a:pt x="10554" y="0"/>
                  <a:pt x="19425" y="7280"/>
                  <a:pt x="21434" y="17389"/>
                </a:cubicBezTo>
                <a:lnTo>
                  <a:pt x="249" y="21600"/>
                </a:lnTo>
                <a:close/>
              </a:path>
            </a:pathLst>
          </a:custGeom>
          <a:noFill/>
          <a:ln w="63500">
            <a:solidFill>
              <a:srgbClr val="00008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0" name="Rectangle 22"/>
          <p:cNvSpPr>
            <a:spLocks noGrp="1" noChangeArrowheads="1"/>
          </p:cNvSpPr>
          <p:nvPr>
            <p:ph type="title"/>
          </p:nvPr>
        </p:nvSpPr>
        <p:spPr>
          <a:xfrm>
            <a:off x="914400" y="214313"/>
            <a:ext cx="8029575" cy="1462087"/>
          </a:xfrm>
        </p:spPr>
        <p:txBody>
          <a:bodyPr/>
          <a:lstStyle/>
          <a:p>
            <a:r>
              <a:rPr lang="en-US"/>
              <a:t>Cash Flow Diagram: Geometric Series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2" name="Text Box 24"/>
          <p:cNvSpPr txBox="1">
            <a:spLocks noChangeArrowheads="1"/>
          </p:cNvSpPr>
          <p:nvPr/>
        </p:nvSpPr>
        <p:spPr bwMode="auto">
          <a:xfrm>
            <a:off x="1752600" y="51054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0</a:t>
            </a:r>
          </a:p>
        </p:txBody>
      </p:sp>
      <p:sp>
        <p:nvSpPr>
          <p:cNvPr id="73753" name="Text Box 25"/>
          <p:cNvSpPr txBox="1">
            <a:spLocks noChangeArrowheads="1"/>
          </p:cNvSpPr>
          <p:nvPr/>
        </p:nvSpPr>
        <p:spPr bwMode="auto">
          <a:xfrm>
            <a:off x="762000" y="1676400"/>
            <a:ext cx="5200819" cy="707886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10% rate of decline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Decaying geometric series</a:t>
            </a:r>
            <a:endParaRPr kumimoji="0" lang="en-US" sz="2000" b="1" i="0" u="none" strike="noStrike" kern="1200" cap="none" spc="0" normalizeH="0" baseline="3000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4" name="Rectangle 26"/>
          <p:cNvSpPr>
            <a:spLocks noChangeArrowheads="1"/>
          </p:cNvSpPr>
          <p:nvPr/>
        </p:nvSpPr>
        <p:spPr bwMode="auto">
          <a:xfrm>
            <a:off x="609600" y="1676400"/>
            <a:ext cx="5486400" cy="1419755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5" name="Text Box 27"/>
          <p:cNvSpPr txBox="1">
            <a:spLocks noChangeArrowheads="1"/>
          </p:cNvSpPr>
          <p:nvPr/>
        </p:nvSpPr>
        <p:spPr bwMode="auto">
          <a:xfrm>
            <a:off x="6842125" y="3135313"/>
            <a:ext cx="1463675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PATTERN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  <a:sym typeface="Wingdings" pitchFamily="2" charset="2"/>
              </a:rPr>
              <a:t>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 Shortcut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6" name="Rectangle 28"/>
          <p:cNvSpPr>
            <a:spLocks noChangeArrowheads="1"/>
          </p:cNvSpPr>
          <p:nvPr/>
        </p:nvSpPr>
        <p:spPr bwMode="auto">
          <a:xfrm>
            <a:off x="6781800" y="3048000"/>
            <a:ext cx="1524000" cy="762000"/>
          </a:xfrm>
          <a:prstGeom prst="rect">
            <a:avLst/>
          </a:prstGeom>
          <a:noFill/>
          <a:ln w="381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3757" name="Text Box 29"/>
          <p:cNvSpPr txBox="1">
            <a:spLocks noChangeArrowheads="1"/>
          </p:cNvSpPr>
          <p:nvPr/>
        </p:nvSpPr>
        <p:spPr bwMode="auto">
          <a:xfrm>
            <a:off x="152400" y="5511800"/>
            <a:ext cx="8894197" cy="369332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A series that increases (shown) or decreases at a given rate (e.g., 5% or -20%).</a:t>
            </a:r>
            <a:endParaRPr kumimoji="0" lang="fr-CA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66751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79" name="Line 3"/>
          <p:cNvSpPr>
            <a:spLocks noChangeShapeType="1"/>
          </p:cNvSpPr>
          <p:nvPr/>
        </p:nvSpPr>
        <p:spPr bwMode="auto">
          <a:xfrm>
            <a:off x="1752600" y="4314825"/>
            <a:ext cx="4664075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80" name="Line 4"/>
          <p:cNvSpPr>
            <a:spLocks noChangeShapeType="1"/>
          </p:cNvSpPr>
          <p:nvPr/>
        </p:nvSpPr>
        <p:spPr bwMode="auto">
          <a:xfrm flipV="1">
            <a:off x="2438400" y="3810000"/>
            <a:ext cx="0" cy="5048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81" name="Line 5"/>
          <p:cNvSpPr>
            <a:spLocks noChangeShapeType="1"/>
          </p:cNvSpPr>
          <p:nvPr/>
        </p:nvSpPr>
        <p:spPr bwMode="auto">
          <a:xfrm>
            <a:off x="3505200" y="4343400"/>
            <a:ext cx="0" cy="114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82" name="Line 6"/>
          <p:cNvSpPr>
            <a:spLocks noChangeShapeType="1"/>
          </p:cNvSpPr>
          <p:nvPr/>
        </p:nvSpPr>
        <p:spPr bwMode="auto">
          <a:xfrm flipV="1">
            <a:off x="4495800" y="2590800"/>
            <a:ext cx="0" cy="17240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83" name="Line 7"/>
          <p:cNvSpPr>
            <a:spLocks noChangeShapeType="1"/>
          </p:cNvSpPr>
          <p:nvPr/>
        </p:nvSpPr>
        <p:spPr bwMode="auto">
          <a:xfrm>
            <a:off x="5456238" y="4314825"/>
            <a:ext cx="30162" cy="15525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84" name="Line 8"/>
          <p:cNvSpPr>
            <a:spLocks noChangeShapeType="1"/>
          </p:cNvSpPr>
          <p:nvPr/>
        </p:nvSpPr>
        <p:spPr bwMode="auto">
          <a:xfrm flipH="1" flipV="1">
            <a:off x="6400800" y="3200400"/>
            <a:ext cx="15875" cy="1114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CA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2301875" y="43656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1</a:t>
            </a:r>
          </a:p>
        </p:txBody>
      </p:sp>
      <p:sp>
        <p:nvSpPr>
          <p:cNvPr id="75786" name="Text Box 10"/>
          <p:cNvSpPr txBox="1">
            <a:spLocks noChangeArrowheads="1"/>
          </p:cNvSpPr>
          <p:nvPr/>
        </p:nvSpPr>
        <p:spPr bwMode="auto">
          <a:xfrm>
            <a:off x="3260725" y="4365625"/>
            <a:ext cx="2841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2</a:t>
            </a:r>
          </a:p>
        </p:txBody>
      </p:sp>
      <p:sp>
        <p:nvSpPr>
          <p:cNvPr id="75787" name="Text Box 11"/>
          <p:cNvSpPr txBox="1">
            <a:spLocks noChangeArrowheads="1"/>
          </p:cNvSpPr>
          <p:nvPr/>
        </p:nvSpPr>
        <p:spPr bwMode="auto">
          <a:xfrm>
            <a:off x="4221163" y="4365625"/>
            <a:ext cx="2841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3</a:t>
            </a:r>
          </a:p>
        </p:txBody>
      </p:sp>
      <p:sp>
        <p:nvSpPr>
          <p:cNvPr id="75788" name="Text Box 12"/>
          <p:cNvSpPr txBox="1">
            <a:spLocks noChangeArrowheads="1"/>
          </p:cNvSpPr>
          <p:nvPr/>
        </p:nvSpPr>
        <p:spPr bwMode="auto">
          <a:xfrm>
            <a:off x="5181600" y="43656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4</a:t>
            </a:r>
          </a:p>
        </p:txBody>
      </p:sp>
      <p:sp>
        <p:nvSpPr>
          <p:cNvPr id="75789" name="Text Box 13"/>
          <p:cNvSpPr txBox="1">
            <a:spLocks noChangeArrowheads="1"/>
          </p:cNvSpPr>
          <p:nvPr/>
        </p:nvSpPr>
        <p:spPr bwMode="auto">
          <a:xfrm>
            <a:off x="6142038" y="4365625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5</a:t>
            </a:r>
          </a:p>
        </p:txBody>
      </p:sp>
      <p:sp>
        <p:nvSpPr>
          <p:cNvPr id="75790" name="Text Box 14"/>
          <p:cNvSpPr txBox="1">
            <a:spLocks noChangeArrowheads="1"/>
          </p:cNvSpPr>
          <p:nvPr/>
        </p:nvSpPr>
        <p:spPr bwMode="auto">
          <a:xfrm>
            <a:off x="2133600" y="3429000"/>
            <a:ext cx="914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100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ic Sans MS" pitchFamily="66" charset="0"/>
              <a:ea typeface="+mn-ea"/>
              <a:cs typeface="Arial" charset="0"/>
            </a:endParaRPr>
          </a:p>
        </p:txBody>
      </p:sp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6019800" y="2925763"/>
            <a:ext cx="603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200</a:t>
            </a:r>
          </a:p>
        </p:txBody>
      </p:sp>
      <p:sp>
        <p:nvSpPr>
          <p:cNvPr id="75796" name="Rectangle 20"/>
          <p:cNvSpPr>
            <a:spLocks noGrp="1" noChangeArrowheads="1"/>
          </p:cNvSpPr>
          <p:nvPr>
            <p:ph type="title"/>
          </p:nvPr>
        </p:nvSpPr>
        <p:spPr>
          <a:xfrm>
            <a:off x="914400" y="214313"/>
            <a:ext cx="8029575" cy="1462087"/>
          </a:xfrm>
        </p:spPr>
        <p:txBody>
          <a:bodyPr/>
          <a:lstStyle/>
          <a:p>
            <a:r>
              <a:rPr lang="en-US"/>
              <a:t>Cash Flow Diagram: </a:t>
            </a:r>
            <a:br>
              <a:rPr lang="en-US"/>
            </a:br>
            <a:r>
              <a:rPr lang="en-US"/>
              <a:t>Irregular Series (No pattern)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9F19D6-7CF0-466A-86B8-0408CF9F0B84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75797" name="Text Box 21"/>
          <p:cNvSpPr txBox="1">
            <a:spLocks noChangeArrowheads="1"/>
          </p:cNvSpPr>
          <p:nvPr/>
        </p:nvSpPr>
        <p:spPr bwMode="auto">
          <a:xfrm>
            <a:off x="3184525" y="5527675"/>
            <a:ext cx="74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-200</a:t>
            </a:r>
          </a:p>
        </p:txBody>
      </p:sp>
      <p:sp>
        <p:nvSpPr>
          <p:cNvPr id="75798" name="Text Box 22"/>
          <p:cNvSpPr txBox="1">
            <a:spLocks noChangeArrowheads="1"/>
          </p:cNvSpPr>
          <p:nvPr/>
        </p:nvSpPr>
        <p:spPr bwMode="auto">
          <a:xfrm>
            <a:off x="4327525" y="2022475"/>
            <a:ext cx="603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300</a:t>
            </a:r>
          </a:p>
        </p:txBody>
      </p:sp>
      <p:sp>
        <p:nvSpPr>
          <p:cNvPr id="75800" name="Text Box 24"/>
          <p:cNvSpPr txBox="1">
            <a:spLocks noChangeArrowheads="1"/>
          </p:cNvSpPr>
          <p:nvPr/>
        </p:nvSpPr>
        <p:spPr bwMode="auto">
          <a:xfrm>
            <a:off x="5318125" y="5908675"/>
            <a:ext cx="742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ic Sans MS" pitchFamily="66" charset="0"/>
                <a:ea typeface="+mn-ea"/>
                <a:cs typeface="Arial" charset="0"/>
              </a:rPr>
              <a:t>-300</a:t>
            </a:r>
          </a:p>
        </p:txBody>
      </p:sp>
      <p:sp>
        <p:nvSpPr>
          <p:cNvPr id="75801" name="Text Box 25"/>
          <p:cNvSpPr txBox="1">
            <a:spLocks noChangeArrowheads="1"/>
          </p:cNvSpPr>
          <p:nvPr/>
        </p:nvSpPr>
        <p:spPr bwMode="auto">
          <a:xfrm>
            <a:off x="213418" y="2590800"/>
            <a:ext cx="3342582" cy="400110"/>
          </a:xfrm>
          <a:prstGeom prst="rect">
            <a:avLst/>
          </a:prstGeom>
          <a:solidFill>
            <a:srgbClr val="FFFF00"/>
          </a:solidFill>
          <a:ln w="635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1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No Pattern </a:t>
            </a:r>
            <a:r>
              <a:rPr kumimoji="0" lang="en-US" sz="2000" b="1" i="1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  <a:sym typeface="Wingdings" panose="05000000000000000000" pitchFamily="2" charset="2"/>
              </a:rPr>
              <a:t> </a:t>
            </a:r>
            <a:r>
              <a:rPr kumimoji="0" lang="en-US" sz="2000" b="1" i="1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No Shortcut</a:t>
            </a:r>
          </a:p>
        </p:txBody>
      </p:sp>
    </p:spTree>
    <p:extLst>
      <p:ext uri="{BB962C8B-B14F-4D97-AF65-F5344CB8AC3E}">
        <p14:creationId xmlns:p14="http://schemas.microsoft.com/office/powerpoint/2010/main" val="244286359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330033"/>
                </a:solidFill>
              </a:rPr>
              <a:t>Which project(s) is(are) valid? </a:t>
            </a:r>
            <a:br>
              <a:rPr lang="en-US" dirty="0">
                <a:solidFill>
                  <a:srgbClr val="330033"/>
                </a:solidFill>
              </a:rPr>
            </a:br>
            <a:r>
              <a:rPr lang="en-US" dirty="0">
                <a:solidFill>
                  <a:srgbClr val="330033"/>
                </a:solidFill>
              </a:rPr>
              <a:t>Which project (if any) is best?</a:t>
            </a:r>
            <a:endParaRPr lang="en-CA" dirty="0"/>
          </a:p>
        </p:txBody>
      </p:sp>
      <p:pic>
        <p:nvPicPr>
          <p:cNvPr id="34713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200" y="2731663"/>
            <a:ext cx="4038600" cy="2263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876800" y="1981200"/>
            <a:ext cx="3810000" cy="4149725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GB" sz="2000" dirty="0"/>
              <a:t>Difficult task because the  projects have different parameters (identifiers)</a:t>
            </a:r>
          </a:p>
          <a:p>
            <a:pPr lvl="1"/>
            <a:r>
              <a:rPr lang="en-GB" sz="2000" dirty="0"/>
              <a:t>Except for the interest rate</a:t>
            </a:r>
          </a:p>
          <a:p>
            <a:r>
              <a:rPr lang="en-GB" sz="2000" dirty="0"/>
              <a:t>A project conversion process is required (i.e., to summary measures) to reduce the projects to a common denominator such as a single sum (present or future worth).</a:t>
            </a:r>
            <a:endParaRPr lang="en-US" sz="2000" dirty="0"/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920190-3D50-4FFB-870A-7DD614E5B759}" type="slidenum">
              <a:rPr kumimoji="0" lang="fr-CA" sz="1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fr-CA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graphicFrame>
        <p:nvGraphicFramePr>
          <p:cNvPr id="10" name="Object 46">
            <a:hlinkClick r:id="" action="ppaction://ole?verb=0"/>
          </p:cNvPr>
          <p:cNvGraphicFramePr>
            <a:graphicFrameLocks/>
          </p:cNvGraphicFramePr>
          <p:nvPr/>
        </p:nvGraphicFramePr>
        <p:xfrm>
          <a:off x="7162800" y="685800"/>
          <a:ext cx="2184530" cy="1007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300" name="ClipArt" r:id="rId4" imgW="3128760" imgH="3190680" progId="MS_ClipArt_Gallery.2">
                  <p:embed/>
                </p:oleObj>
              </mc:Choice>
              <mc:Fallback>
                <p:oleObj name="ClipArt" r:id="rId4" imgW="3128760" imgH="3190680" progId="MS_ClipArt_Gallery.2">
                  <p:embed/>
                  <p:pic>
                    <p:nvPicPr>
                      <p:cNvPr id="10" name="Object 46">
                        <a:hlinkClick r:id="" action="ppaction://ole?verb=0"/>
                      </p:cNvPr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62800" y="685800"/>
                        <a:ext cx="2184530" cy="100705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678195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Interest Rate and Cash Flow Mismatch</a:t>
            </a:r>
            <a:endParaRPr lang="en-US" sz="2800" u="sng"/>
          </a:p>
        </p:txBody>
      </p:sp>
      <p:sp>
        <p:nvSpPr>
          <p:cNvPr id="11981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Formula for converting the frequency of interest compounding to the frequency of the cash flows. 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The interest rate per cash flow period is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400" b="1" dirty="0"/>
              <a:t>(1+r/m)</a:t>
            </a:r>
            <a:r>
              <a:rPr lang="en-GB" sz="2400" b="1" baseline="30000" dirty="0"/>
              <a:t>(m/k)</a:t>
            </a:r>
            <a:r>
              <a:rPr lang="en-GB" sz="2400" b="1" dirty="0"/>
              <a:t> - 1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dirty="0"/>
              <a:t>	where </a:t>
            </a:r>
          </a:p>
          <a:p>
            <a:pPr lvl="1">
              <a:lnSpc>
                <a:spcPct val="90000"/>
              </a:lnSpc>
            </a:pPr>
            <a:r>
              <a:rPr lang="en-GB" sz="2000" dirty="0"/>
              <a:t>“m” is the number of within-year interest periods</a:t>
            </a:r>
          </a:p>
          <a:p>
            <a:pPr lvl="2">
              <a:lnSpc>
                <a:spcPct val="90000"/>
              </a:lnSpc>
            </a:pPr>
            <a:r>
              <a:rPr lang="en-GB" sz="1800" dirty="0">
                <a:sym typeface="WP TypographicSymbols" pitchFamily="2" charset="0"/>
              </a:rPr>
              <a:t>if quarterly compounding, m=4</a:t>
            </a:r>
          </a:p>
          <a:p>
            <a:pPr lvl="1">
              <a:lnSpc>
                <a:spcPct val="90000"/>
              </a:lnSpc>
            </a:pPr>
            <a:r>
              <a:rPr lang="en-GB" sz="2000" dirty="0">
                <a:sym typeface="WP TypographicSymbols" pitchFamily="2" charset="0"/>
              </a:rPr>
              <a:t>“</a:t>
            </a:r>
            <a:r>
              <a:rPr lang="en-GB" sz="2000" dirty="0"/>
              <a:t>r” is the nominal rate of interest per year</a:t>
            </a:r>
            <a:endParaRPr lang="en-GB" sz="2000" dirty="0">
              <a:sym typeface="WP TypographicSymbols" pitchFamily="2" charset="0"/>
            </a:endParaRPr>
          </a:p>
          <a:p>
            <a:pPr lvl="1">
              <a:lnSpc>
                <a:spcPct val="90000"/>
              </a:lnSpc>
            </a:pPr>
            <a:r>
              <a:rPr lang="en-GB" sz="2000" dirty="0">
                <a:sym typeface="WP TypographicSymbols" pitchFamily="2" charset="0"/>
              </a:rPr>
              <a:t>“</a:t>
            </a:r>
            <a:r>
              <a:rPr lang="en-GB" sz="2000" dirty="0"/>
              <a:t>k” is the frequency of cash flow per year 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2000" dirty="0"/>
          </a:p>
          <a:p>
            <a:pPr lvl="0">
              <a:lnSpc>
                <a:spcPct val="90000"/>
              </a:lnSpc>
              <a:buClr>
                <a:srgbClr val="000000"/>
              </a:buClr>
              <a:buNone/>
            </a:pPr>
            <a:r>
              <a:rPr lang="en-GB" sz="2000" dirty="0"/>
              <a:t>If </a:t>
            </a:r>
            <a:r>
              <a:rPr lang="en-GB" sz="2000" b="1" dirty="0"/>
              <a:t>quarterly cash flows</a:t>
            </a:r>
            <a:r>
              <a:rPr lang="en-GB" sz="2000" dirty="0"/>
              <a:t> are $1,000 each and the interest rate is</a:t>
            </a:r>
          </a:p>
          <a:p>
            <a:pPr lvl="0">
              <a:lnSpc>
                <a:spcPct val="90000"/>
              </a:lnSpc>
              <a:buClr>
                <a:srgbClr val="000000"/>
              </a:buClr>
              <a:buNone/>
            </a:pPr>
            <a:r>
              <a:rPr lang="en-GB" sz="2000" dirty="0"/>
              <a:t>10% compounded semi-annually, the </a:t>
            </a:r>
            <a:r>
              <a:rPr lang="en-GB" sz="2000" u="sng" dirty="0"/>
              <a:t>effective quarterly interest </a:t>
            </a:r>
            <a:r>
              <a:rPr lang="en-GB" sz="2000" dirty="0"/>
              <a:t>rate is</a:t>
            </a:r>
            <a:r>
              <a:rPr lang="en-US" sz="2000" dirty="0"/>
              <a:t> </a:t>
            </a:r>
            <a:r>
              <a:rPr lang="en-GB" sz="2400" b="1" dirty="0">
                <a:solidFill>
                  <a:srgbClr val="000000"/>
                </a:solidFill>
              </a:rPr>
              <a:t>(1+0.10/2)</a:t>
            </a:r>
            <a:r>
              <a:rPr lang="en-GB" sz="2400" b="1" baseline="30000" dirty="0">
                <a:solidFill>
                  <a:srgbClr val="000000"/>
                </a:solidFill>
              </a:rPr>
              <a:t>(2/4)</a:t>
            </a:r>
            <a:r>
              <a:rPr lang="en-GB" sz="2400" b="1" dirty="0">
                <a:solidFill>
                  <a:srgbClr val="000000"/>
                </a:solidFill>
              </a:rPr>
              <a:t> – 1 = 0.0247 or 2.47%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2A686-D5AB-4BE7-BBE6-526D45BA09DE}" type="slidenum">
              <a:rPr lang="fr-CA"/>
              <a:pPr/>
              <a:t>46</a:t>
            </a:fld>
            <a:endParaRPr lang="fr-CA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/>
              <a:t>Example</a:t>
            </a:r>
            <a:br>
              <a:rPr lang="en-US"/>
            </a:br>
            <a:r>
              <a:rPr lang="en-US"/>
              <a:t>Frequency Mismatch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u="sng" dirty="0"/>
              <a:t>Quarterly </a:t>
            </a:r>
            <a:r>
              <a:rPr lang="en-GB" dirty="0"/>
              <a:t>deposits of $1,000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12% interest compounded </a:t>
            </a:r>
            <a:r>
              <a:rPr lang="en-GB" u="sng" dirty="0"/>
              <a:t>monthly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The first $1,000 deposit is made in 3 months from now.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b="1" dirty="0"/>
              <a:t>Find the dollar value of the deposits after 5 years?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Using the frequency conversion formula with m = 12 and k = 4,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      the effective quarterly interest rate becomes 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GB" dirty="0"/>
              <a:t>	(1+[0.12/12])</a:t>
            </a:r>
            <a:r>
              <a:rPr lang="en-GB" b="1" baseline="30000" dirty="0"/>
              <a:t>(12/4)</a:t>
            </a:r>
            <a:r>
              <a:rPr lang="en-GB" dirty="0"/>
              <a:t> -1 = 0.0303 or 3.03% per quarter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Future Value (F) = A(F/A,</a:t>
            </a:r>
            <a:r>
              <a:rPr lang="en-GB" dirty="0" err="1"/>
              <a:t>i</a:t>
            </a:r>
            <a:r>
              <a:rPr lang="en-GB" dirty="0"/>
              <a:t>%,N)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dirty="0"/>
              <a:t>F = 1,000[F/A,3.03%,5(4)] 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GB" dirty="0"/>
              <a:t>	F = 1,000(F/A,3.03%,20) = 1,000(26.9525)</a:t>
            </a:r>
          </a:p>
          <a:p>
            <a:pPr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GB" dirty="0"/>
              <a:t>	F = $26,952.50 </a:t>
            </a:r>
          </a:p>
          <a:p>
            <a: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</a:pPr>
            <a:r>
              <a:rPr lang="en-GB" dirty="0"/>
              <a:t>The “</a:t>
            </a:r>
            <a:r>
              <a:rPr lang="en-GB" dirty="0">
                <a:solidFill>
                  <a:srgbClr val="000000"/>
                </a:solidFill>
              </a:rPr>
              <a:t>F = A(F/A,</a:t>
            </a:r>
            <a:r>
              <a:rPr lang="en-GB" dirty="0" err="1">
                <a:solidFill>
                  <a:srgbClr val="000000"/>
                </a:solidFill>
              </a:rPr>
              <a:t>i</a:t>
            </a:r>
            <a:r>
              <a:rPr lang="en-GB" dirty="0">
                <a:solidFill>
                  <a:srgbClr val="000000"/>
                </a:solidFill>
              </a:rPr>
              <a:t>%,N)” </a:t>
            </a:r>
            <a:r>
              <a:rPr lang="en-GB" dirty="0"/>
              <a:t>formula applies only to </a:t>
            </a:r>
            <a:r>
              <a:rPr lang="en-GB" u="sng" dirty="0"/>
              <a:t>discrete</a:t>
            </a:r>
            <a:r>
              <a:rPr lang="en-GB" dirty="0"/>
              <a:t> interest and </a:t>
            </a:r>
            <a:r>
              <a:rPr lang="en-GB" u="sng" dirty="0"/>
              <a:t>discrete</a:t>
            </a:r>
            <a:r>
              <a:rPr lang="en-GB" dirty="0"/>
              <a:t> cash flow situations.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D74EA-1258-42BF-845B-CFB2CEC70574}" type="slidenum">
              <a:rPr lang="fr-CA"/>
              <a:pPr/>
              <a:t>47</a:t>
            </a:fld>
            <a:endParaRPr lang="fr-CA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 dirty="0"/>
              <a:t>Scenario B</a:t>
            </a:r>
            <a:br>
              <a:rPr lang="en-US" sz="2800" dirty="0"/>
            </a:br>
            <a:r>
              <a:rPr lang="en-US" sz="2800" dirty="0"/>
              <a:t>Continuous Compounding: Discrete Cash Flows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828800"/>
            <a:ext cx="7924800" cy="43021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400" dirty="0"/>
              <a:t>Interest credited (or calculated) on an on-going basis [e.g., 5% compounded continuously] </a:t>
            </a:r>
          </a:p>
          <a:p>
            <a:pPr>
              <a:lnSpc>
                <a:spcPct val="90000"/>
              </a:lnSpc>
            </a:pPr>
            <a:r>
              <a:rPr lang="en-GB" sz="2400" dirty="0"/>
              <a:t>Deposits (or payments) are made at fixed times (e.g., $200 at the end of each 5-year period)</a:t>
            </a:r>
          </a:p>
          <a:p>
            <a:pPr>
              <a:lnSpc>
                <a:spcPct val="90000"/>
              </a:lnSpc>
            </a:pPr>
            <a:r>
              <a:rPr lang="en-GB" sz="2400" u="sng" dirty="0"/>
              <a:t>Example</a:t>
            </a:r>
            <a:r>
              <a:rPr lang="en-GB" sz="2400" dirty="0"/>
              <a:t>: How much money would you have in an account fifteen (15) years from now if you made fifteen (15) end-of-year deposits of $1,000 each?</a:t>
            </a:r>
          </a:p>
          <a:p>
            <a:pPr lvl="1">
              <a:lnSpc>
                <a:spcPct val="90000"/>
              </a:lnSpc>
            </a:pPr>
            <a:r>
              <a:rPr lang="en-GB" sz="2200" dirty="0"/>
              <a:t>The first $1,000 deposit occurs one year from now and the account pays interest at a 10% rate compounded continuously. </a:t>
            </a: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48</a:t>
            </a:fld>
            <a:endParaRPr lang="fr-CA" dirty="0"/>
          </a:p>
        </p:txBody>
      </p:sp>
      <p:graphicFrame>
        <p:nvGraphicFramePr>
          <p:cNvPr id="10957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610621"/>
              </p:ext>
            </p:extLst>
          </p:nvPr>
        </p:nvGraphicFramePr>
        <p:xfrm>
          <a:off x="2971800" y="5247888"/>
          <a:ext cx="3733800" cy="139446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>
          <a:xfrm>
            <a:off x="762000" y="388018"/>
            <a:ext cx="7452360" cy="769621"/>
          </a:xfrm>
        </p:spPr>
        <p:txBody>
          <a:bodyPr/>
          <a:lstStyle/>
          <a:p>
            <a:r>
              <a:rPr lang="en-US" sz="2800" b="1" u="sng" dirty="0"/>
              <a:t>Scenario B</a:t>
            </a:r>
            <a:br>
              <a:rPr lang="en-US" sz="2800" dirty="0"/>
            </a:br>
            <a:r>
              <a:rPr lang="en-US" sz="2400" dirty="0"/>
              <a:t>Continuous Compounding &amp; Discrete Cash Flows</a:t>
            </a:r>
          </a:p>
        </p:txBody>
      </p:sp>
      <p:sp>
        <p:nvSpPr>
          <p:cNvPr id="176131" name="Rectangle 3"/>
          <p:cNvSpPr>
            <a:spLocks noGrp="1" noChangeArrowheads="1"/>
          </p:cNvSpPr>
          <p:nvPr>
            <p:ph idx="1"/>
          </p:nvPr>
        </p:nvSpPr>
        <p:spPr>
          <a:xfrm>
            <a:off x="762000" y="1676400"/>
            <a:ext cx="7924800" cy="4454525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sz="2400" dirty="0"/>
              <a:t>There are two possible solutions to the previous example</a:t>
            </a:r>
          </a:p>
          <a:p>
            <a:pPr marL="990600" lvl="1" indent="-533400">
              <a:lnSpc>
                <a:spcPct val="80000"/>
              </a:lnSpc>
              <a:buSzTx/>
              <a:buFont typeface="Wingdings" pitchFamily="2" charset="2"/>
              <a:buAutoNum type="arabicPeriod"/>
            </a:pPr>
            <a:r>
              <a:rPr lang="en-US" sz="2200" dirty="0"/>
              <a:t>Use the appropriate interest rate factor for calculating the Future Worth of discrete cash flows and continuous interest compounding situations</a:t>
            </a:r>
          </a:p>
          <a:p>
            <a:pPr marL="1371600" lvl="2" indent="-457200">
              <a:lnSpc>
                <a:spcPct val="80000"/>
              </a:lnSpc>
              <a:buSzTx/>
            </a:pPr>
            <a:r>
              <a:rPr lang="en-US" sz="2100" dirty="0"/>
              <a:t>discussed later</a:t>
            </a:r>
          </a:p>
          <a:p>
            <a:pPr marL="990600" lvl="1" indent="-533400">
              <a:lnSpc>
                <a:spcPct val="80000"/>
              </a:lnSpc>
              <a:buSzTx/>
              <a:buFont typeface="Wingdings" pitchFamily="2" charset="2"/>
              <a:buAutoNum type="arabicPeriod"/>
            </a:pPr>
            <a:r>
              <a:rPr lang="en-US" sz="2200" dirty="0"/>
              <a:t>Convert the 10% continuous interest rate to an equivalent </a:t>
            </a:r>
            <a:r>
              <a:rPr lang="en-US" sz="2200" dirty="0">
                <a:latin typeface="Arial Black" panose="020B0A04020102020204" pitchFamily="34" charset="0"/>
              </a:rPr>
              <a:t>annual compounding interest rate </a:t>
            </a:r>
            <a:r>
              <a:rPr lang="en-US" sz="2200" dirty="0"/>
              <a:t>and use the appropriate discrete cash flow and discrete compounding interest factor = </a:t>
            </a:r>
            <a:r>
              <a:rPr lang="en-GB" sz="2400" b="1" dirty="0"/>
              <a:t>(e</a:t>
            </a:r>
            <a:r>
              <a:rPr lang="en-GB" sz="2400" b="1" baseline="30000" dirty="0"/>
              <a:t>r</a:t>
            </a:r>
            <a:r>
              <a:rPr lang="en-GB" sz="2400" b="1" dirty="0"/>
              <a:t>-1)=(e</a:t>
            </a:r>
            <a:r>
              <a:rPr lang="en-GB" sz="2400" b="1" baseline="30000" dirty="0"/>
              <a:t>0.10</a:t>
            </a:r>
            <a:r>
              <a:rPr lang="en-GB" sz="2400" b="1" dirty="0"/>
              <a:t>-1)=0.11</a:t>
            </a:r>
          </a:p>
          <a:p>
            <a:pPr marL="990600" lvl="1" indent="-533400">
              <a:lnSpc>
                <a:spcPct val="80000"/>
              </a:lnSpc>
              <a:buSzTx/>
              <a:buFont typeface="Wingdings" pitchFamily="2" charset="2"/>
              <a:buAutoNum type="arabicPeriod"/>
            </a:pPr>
            <a:endParaRPr lang="en-GB" sz="2400" b="1" dirty="0"/>
          </a:p>
          <a:p>
            <a:pPr marL="990600" lvl="1" indent="-533400">
              <a:lnSpc>
                <a:spcPct val="80000"/>
              </a:lnSpc>
              <a:buSzTx/>
              <a:buFont typeface="Wingdings" pitchFamily="2" charset="2"/>
              <a:buAutoNum type="arabicPeriod"/>
            </a:pPr>
            <a:endParaRPr lang="en-US" sz="2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49</a:t>
            </a:fld>
            <a:endParaRPr lang="fr-CA"/>
          </a:p>
        </p:txBody>
      </p:sp>
      <p:graphicFrame>
        <p:nvGraphicFramePr>
          <p:cNvPr id="176132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578273"/>
              </p:ext>
            </p:extLst>
          </p:nvPr>
        </p:nvGraphicFramePr>
        <p:xfrm>
          <a:off x="2743200" y="4495800"/>
          <a:ext cx="3733800" cy="139446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772400" cy="1143000"/>
          </a:xfrm>
        </p:spPr>
        <p:txBody>
          <a:bodyPr/>
          <a:lstStyle/>
          <a:p>
            <a:r>
              <a:rPr lang="en-US"/>
              <a:t>Continuous Cash Flows</a:t>
            </a:r>
          </a:p>
        </p:txBody>
      </p:sp>
      <p:sp>
        <p:nvSpPr>
          <p:cNvPr id="151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b="1" dirty="0"/>
              <a:t>uniform (step)</a:t>
            </a:r>
          </a:p>
          <a:p>
            <a:pPr lvl="1">
              <a:buSzPct val="85000"/>
            </a:pPr>
            <a:r>
              <a:rPr lang="en-GB" dirty="0"/>
              <a:t>Continuous, constant cash flow throughout a period of time (e.g., one year) which is equivalent to an aggregate amount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gradient (ramp)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decay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exponential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growth </a:t>
            </a:r>
          </a:p>
          <a:p>
            <a:pPr marL="0" indent="0">
              <a:buNone/>
            </a:pPr>
            <a:r>
              <a:rPr lang="en-GB" sz="2000" dirty="0"/>
              <a:t>** Please note that continuous cash flow patterns 2, 3, 4 and 5 are not required for this course.</a:t>
            </a:r>
            <a:endParaRPr lang="en-US" sz="2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3F6591-030C-4077-8A48-EE15B0333758}" type="slidenum">
              <a:rPr lang="fr-CA"/>
              <a:pPr/>
              <a:t>50</a:t>
            </a:fld>
            <a:endParaRPr lang="fr-CA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521075" y="480060"/>
            <a:ext cx="7888288" cy="975361"/>
          </a:xfrm>
        </p:spPr>
        <p:txBody>
          <a:bodyPr/>
          <a:lstStyle/>
          <a:p>
            <a:r>
              <a:rPr lang="en-US" sz="2800" b="1" u="sng" dirty="0"/>
              <a:t>SCENARIO C</a:t>
            </a:r>
            <a:r>
              <a:rPr lang="en-US" sz="2800" dirty="0"/>
              <a:t> </a:t>
            </a:r>
            <a:br>
              <a:rPr lang="en-US" sz="2800" dirty="0"/>
            </a:br>
            <a:r>
              <a:rPr lang="en-US" sz="2800" dirty="0"/>
              <a:t>Discrete Compounding &amp; Continuous Cash Flows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828800"/>
            <a:ext cx="7888288" cy="47244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2400" dirty="0"/>
              <a:t>The cash flow frequency has no effect on the interest owed or owing during specific periods of the year.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u="sng" dirty="0"/>
              <a:t>Example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Busy toll booth on a major New England highway collects about $1 million in fees evenly distributed throughout the year (day and night). 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Interest rate is 12% compounded quarterly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Actual interest rate = 3% per quarter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Effective cash flow = $1M/4 or $250K per quarter.</a:t>
            </a:r>
          </a:p>
          <a:p>
            <a:pPr algn="just">
              <a:lnSpc>
                <a:spcPct val="80000"/>
              </a:lnSpc>
            </a:pP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51</a:t>
            </a:fld>
            <a:endParaRPr lang="fr-CA"/>
          </a:p>
        </p:txBody>
      </p:sp>
      <p:graphicFrame>
        <p:nvGraphicFramePr>
          <p:cNvPr id="110596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435156"/>
              </p:ext>
            </p:extLst>
          </p:nvPr>
        </p:nvGraphicFramePr>
        <p:xfrm>
          <a:off x="3200400" y="4953000"/>
          <a:ext cx="3733800" cy="142494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C</a:t>
            </a:r>
            <a:r>
              <a:rPr lang="en-US" sz="2800"/>
              <a:t> </a:t>
            </a:r>
            <a:br>
              <a:rPr lang="en-US" sz="2800"/>
            </a:br>
            <a:r>
              <a:rPr lang="en-US" sz="2800"/>
              <a:t>Discrete Compounding &amp; </a:t>
            </a:r>
            <a:br>
              <a:rPr lang="en-US" sz="2800"/>
            </a:br>
            <a:r>
              <a:rPr lang="en-US" sz="2800"/>
              <a:t>Continuous Cash Flows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No requirement for a “special” interest factor since the continuous cash flow can be partitioned (divided) to match the frequency of interest rate compounding.</a:t>
            </a:r>
          </a:p>
          <a:p>
            <a:r>
              <a:rPr lang="en-US" sz="2400" dirty="0"/>
              <a:t>In the previous example, the $1,000 (over one year) continuous cash flow is partitioned into </a:t>
            </a:r>
            <a:r>
              <a:rPr lang="en-US" sz="2400" b="1" dirty="0"/>
              <a:t>quarterly</a:t>
            </a:r>
            <a:r>
              <a:rPr lang="en-US" sz="2400" dirty="0"/>
              <a:t> cash flows of $250 to match the 3% interest rate </a:t>
            </a:r>
            <a:r>
              <a:rPr lang="en-US" sz="2400" b="1" dirty="0"/>
              <a:t>per quarter.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52</a:t>
            </a:fld>
            <a:endParaRPr lang="fr-CA"/>
          </a:p>
        </p:txBody>
      </p:sp>
      <p:graphicFrame>
        <p:nvGraphicFramePr>
          <p:cNvPr id="177156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965389"/>
              </p:ext>
            </p:extLst>
          </p:nvPr>
        </p:nvGraphicFramePr>
        <p:xfrm>
          <a:off x="3124200" y="4267200"/>
          <a:ext cx="3733800" cy="145542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u="sng"/>
              <a:t>SCENARIO D</a:t>
            </a:r>
            <a:br>
              <a:rPr lang="en-US" sz="2800"/>
            </a:br>
            <a:r>
              <a:rPr lang="en-US" sz="2800"/>
              <a:t> Continuous Compounding &amp; Cash Flow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1600200"/>
            <a:ext cx="7772400" cy="4530725"/>
          </a:xfrm>
        </p:spPr>
        <p:txBody>
          <a:bodyPr/>
          <a:lstStyle/>
          <a:p>
            <a:pPr>
              <a:buSzPct val="75000"/>
              <a:buFontTx/>
              <a:buNone/>
            </a:pPr>
            <a:r>
              <a:rPr lang="en-GB" sz="2400" u="sng" dirty="0"/>
              <a:t>Example</a:t>
            </a:r>
          </a:p>
          <a:p>
            <a:r>
              <a:rPr lang="en-GB" sz="2400" dirty="0"/>
              <a:t>Constant cash flows equivalent to $500 annually are</a:t>
            </a:r>
          </a:p>
          <a:p>
            <a:pPr>
              <a:buFontTx/>
              <a:buNone/>
            </a:pPr>
            <a:r>
              <a:rPr lang="en-GB" sz="2400" dirty="0"/>
              <a:t>deposited in a bank account that pays 5% interest</a:t>
            </a:r>
          </a:p>
          <a:p>
            <a:pPr>
              <a:buFontTx/>
              <a:buNone/>
            </a:pPr>
            <a:r>
              <a:rPr lang="en-GB" sz="2400" dirty="0"/>
              <a:t>compounded continuously.</a:t>
            </a:r>
          </a:p>
          <a:p>
            <a:pPr>
              <a:buSzPct val="75000"/>
            </a:pPr>
            <a:r>
              <a:rPr lang="en-GB" sz="2400" dirty="0"/>
              <a:t>Special interest factors are needed in continuous cash flow and compounding situations</a:t>
            </a:r>
            <a:r>
              <a:rPr lang="en-GB" sz="2000" dirty="0"/>
              <a:t> </a:t>
            </a:r>
          </a:p>
          <a:p>
            <a:endParaRPr lang="en-GB" sz="2000" dirty="0"/>
          </a:p>
        </p:txBody>
      </p:sp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265CAF-8A98-48D5-8EC0-7414B99D0EFE}" type="slidenum">
              <a:rPr lang="fr-CA"/>
              <a:pPr/>
              <a:t>53</a:t>
            </a:fld>
            <a:endParaRPr lang="fr-CA"/>
          </a:p>
        </p:txBody>
      </p:sp>
      <p:graphicFrame>
        <p:nvGraphicFramePr>
          <p:cNvPr id="111620" name="Group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4262305"/>
              </p:ext>
            </p:extLst>
          </p:nvPr>
        </p:nvGraphicFramePr>
        <p:xfrm>
          <a:off x="2590800" y="4419600"/>
          <a:ext cx="3733800" cy="1424940"/>
        </p:xfrm>
        <a:graphic>
          <a:graphicData uri="http://schemas.openxmlformats.org/drawingml/2006/table">
            <a:tbl>
              <a:tblPr/>
              <a:tblGrid>
                <a:gridCol w="1219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36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09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5113">
                <a:tc rowSpan="2"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FLOWS</a:t>
                      </a: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↓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 RATE COMPOUNDING SITUATIONS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8288">
                <a:tc v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DISCRETE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2. CONTINUOUS RATE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457200" marR="0" lvl="0" indent="-4572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1.DISCRETE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6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2.CONTINUOUS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800099" y="598808"/>
            <a:ext cx="7543801" cy="780196"/>
          </a:xfrm>
        </p:spPr>
        <p:txBody>
          <a:bodyPr/>
          <a:lstStyle/>
          <a:p>
            <a:r>
              <a:rPr lang="en-GB" dirty="0"/>
              <a:t>Interest Rate Factors</a:t>
            </a: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GB" sz="2400" dirty="0"/>
              <a:t>Algebraic short forms (or shortcuts) for dealing with frequently encountered cash flow and compounding situations</a:t>
            </a:r>
          </a:p>
          <a:p>
            <a:pPr>
              <a:lnSpc>
                <a:spcPct val="80000"/>
              </a:lnSpc>
            </a:pPr>
            <a:r>
              <a:rPr lang="en-GB" sz="2400" u="sng" dirty="0"/>
              <a:t>Example: (F/P,</a:t>
            </a:r>
            <a:r>
              <a:rPr lang="en-GB" sz="2400" u="sng" dirty="0" err="1"/>
              <a:t>i</a:t>
            </a:r>
            <a:r>
              <a:rPr lang="en-GB" sz="2400" u="sng" dirty="0"/>
              <a:t>%,N)</a:t>
            </a:r>
          </a:p>
          <a:p>
            <a:pPr lvl="1">
              <a:lnSpc>
                <a:spcPct val="80000"/>
              </a:lnSpc>
            </a:pPr>
            <a:r>
              <a:rPr lang="en-GB" sz="2200" dirty="0"/>
              <a:t>Find the future worth (F) of a present amount (P) given an interest rate of “i%” and the number of interest periods “N” (if annual compounding).</a:t>
            </a:r>
          </a:p>
          <a:p>
            <a:pPr>
              <a:lnSpc>
                <a:spcPct val="80000"/>
              </a:lnSpc>
            </a:pPr>
            <a:r>
              <a:rPr lang="en-GB" sz="2400" dirty="0"/>
              <a:t>Interest factors are used for the following types of situations: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single sums (mostly present and future values)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uniform or constant series</a:t>
            </a:r>
          </a:p>
          <a:p>
            <a:pPr lvl="1">
              <a:lnSpc>
                <a:spcPct val="80000"/>
              </a:lnSpc>
            </a:pPr>
            <a:r>
              <a:rPr lang="en-GB" sz="2400" dirty="0"/>
              <a:t>gradient (arithmetic and geometric) series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817EC-4F6B-4D2E-BB43-17A7E1C1C8B7}" type="slidenum">
              <a:rPr lang="fr-CA"/>
              <a:pPr/>
              <a:t>54</a:t>
            </a:fld>
            <a:endParaRPr lang="fr-C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95FC2A-2E62-46A7-AD58-CB925A01F993}"/>
              </a:ext>
            </a:extLst>
          </p:cNvPr>
          <p:cNvSpPr txBox="1"/>
          <p:nvPr/>
        </p:nvSpPr>
        <p:spPr>
          <a:xfrm>
            <a:off x="1713668" y="5875884"/>
            <a:ext cx="6203685" cy="5232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/>
              <a:t>Please refer to Document #2, </a:t>
            </a:r>
            <a:r>
              <a:rPr lang="en-CA" b="1" u="sng" dirty="0"/>
              <a:t>Derivation of Decision</a:t>
            </a:r>
          </a:p>
          <a:p>
            <a:r>
              <a:rPr lang="en-CA" b="1" u="sng" dirty="0"/>
              <a:t> Criteria Interest Factors</a:t>
            </a:r>
            <a:r>
              <a:rPr lang="en-CA" b="1" dirty="0"/>
              <a:t>, ECO 1192 Background Papers, Brightspace</a:t>
            </a:r>
            <a:r>
              <a:rPr lang="en-CA" dirty="0"/>
              <a:t>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Discrete Compounding and Cash Flows: </a:t>
            </a:r>
            <a:r>
              <a:rPr lang="en-CA" dirty="0"/>
              <a:t>Interest Rate Factors (Short Cuts)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000" b="1" dirty="0"/>
              <a:t>Single sum</a:t>
            </a:r>
          </a:p>
          <a:p>
            <a:pPr lvl="1"/>
            <a:r>
              <a:rPr lang="en-CA" sz="2000" dirty="0"/>
              <a:t>P = F(P/F,</a:t>
            </a:r>
            <a:r>
              <a:rPr lang="en-CA" sz="2000" dirty="0" err="1"/>
              <a:t>i</a:t>
            </a:r>
            <a:r>
              <a:rPr lang="en-CA" sz="2000" dirty="0"/>
              <a:t>%,N) </a:t>
            </a:r>
            <a:r>
              <a:rPr lang="en-CA" sz="2000" dirty="0">
                <a:sym typeface="Wingdings" panose="05000000000000000000" pitchFamily="2" charset="2"/>
              </a:rPr>
              <a:t> </a:t>
            </a:r>
            <a:r>
              <a:rPr lang="en-CA" sz="2000" dirty="0"/>
              <a:t>Find P given F,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pPr lvl="1"/>
            <a:r>
              <a:rPr lang="en-CA" sz="2000" dirty="0"/>
              <a:t>F = P(F/P,</a:t>
            </a:r>
            <a:r>
              <a:rPr lang="en-CA" sz="2000" dirty="0" err="1"/>
              <a:t>i</a:t>
            </a:r>
            <a:r>
              <a:rPr lang="en-CA" sz="2000" dirty="0"/>
              <a:t>%,N)</a:t>
            </a:r>
            <a:r>
              <a:rPr lang="en-CA" sz="2000" dirty="0">
                <a:sym typeface="Wingdings" panose="05000000000000000000" pitchFamily="2" charset="2"/>
              </a:rPr>
              <a:t>  </a:t>
            </a:r>
            <a:r>
              <a:rPr lang="en-CA" sz="2000" dirty="0"/>
              <a:t>Find F given P,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r>
              <a:rPr lang="en-CA" sz="2000" b="1" dirty="0"/>
              <a:t>Uniform (Constant) series</a:t>
            </a:r>
          </a:p>
          <a:p>
            <a:pPr lvl="1"/>
            <a:r>
              <a:rPr lang="en-CA" sz="2000" dirty="0"/>
              <a:t>P = A(P/A,</a:t>
            </a:r>
            <a:r>
              <a:rPr lang="en-CA" sz="2000" dirty="0" err="1"/>
              <a:t>i</a:t>
            </a:r>
            <a:r>
              <a:rPr lang="en-CA" sz="2000" dirty="0"/>
              <a:t>%,N)</a:t>
            </a:r>
            <a:r>
              <a:rPr lang="en-CA" sz="2000" dirty="0">
                <a:sym typeface="Wingdings" panose="05000000000000000000" pitchFamily="2" charset="2"/>
              </a:rPr>
              <a:t>  </a:t>
            </a:r>
            <a:r>
              <a:rPr lang="en-CA" sz="2000" dirty="0"/>
              <a:t>Find P given A,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pPr lvl="1"/>
            <a:r>
              <a:rPr lang="en-CA" sz="2000" dirty="0"/>
              <a:t>F = A(F/A,</a:t>
            </a:r>
            <a:r>
              <a:rPr lang="en-CA" sz="2000" dirty="0" err="1"/>
              <a:t>i</a:t>
            </a:r>
            <a:r>
              <a:rPr lang="en-CA" sz="2000" dirty="0"/>
              <a:t>%,N) </a:t>
            </a:r>
            <a:r>
              <a:rPr lang="en-CA" sz="2000" dirty="0">
                <a:sym typeface="Wingdings" panose="05000000000000000000" pitchFamily="2" charset="2"/>
              </a:rPr>
              <a:t> </a:t>
            </a:r>
            <a:r>
              <a:rPr lang="en-CA" sz="2000" dirty="0"/>
              <a:t>Find F given A,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pPr lvl="1"/>
            <a:r>
              <a:rPr lang="en-CA" sz="2000" dirty="0"/>
              <a:t>A = P(A/P,</a:t>
            </a:r>
            <a:r>
              <a:rPr lang="en-CA" sz="2000" dirty="0" err="1"/>
              <a:t>i</a:t>
            </a:r>
            <a:r>
              <a:rPr lang="en-CA" sz="2000" dirty="0"/>
              <a:t>%,N) </a:t>
            </a:r>
            <a:r>
              <a:rPr lang="en-CA" sz="2000" dirty="0">
                <a:sym typeface="Wingdings" panose="05000000000000000000" pitchFamily="2" charset="2"/>
              </a:rPr>
              <a:t> </a:t>
            </a:r>
            <a:r>
              <a:rPr lang="en-CA" sz="2000" dirty="0"/>
              <a:t>Find A given P,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pPr lvl="1"/>
            <a:r>
              <a:rPr lang="en-CA" sz="2000" dirty="0"/>
              <a:t>A = F(A/F,</a:t>
            </a:r>
            <a:r>
              <a:rPr lang="en-CA" sz="2000" dirty="0" err="1"/>
              <a:t>i</a:t>
            </a:r>
            <a:r>
              <a:rPr lang="en-CA" sz="2000" dirty="0"/>
              <a:t>%,N)</a:t>
            </a:r>
            <a:r>
              <a:rPr lang="en-CA" sz="2000" dirty="0">
                <a:sym typeface="Wingdings" panose="05000000000000000000" pitchFamily="2" charset="2"/>
              </a:rPr>
              <a:t>  </a:t>
            </a:r>
            <a:r>
              <a:rPr lang="en-CA" sz="2000" dirty="0"/>
              <a:t>Find A given F,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r>
              <a:rPr lang="en-CA" sz="2000" b="1" dirty="0"/>
              <a:t>Arithmetic )Gradient) series</a:t>
            </a:r>
          </a:p>
          <a:p>
            <a:pPr lvl="1"/>
            <a:r>
              <a:rPr lang="en-CA" sz="2000" dirty="0"/>
              <a:t>P = P(P/A,</a:t>
            </a:r>
            <a:r>
              <a:rPr lang="en-CA" sz="2000" dirty="0" err="1"/>
              <a:t>i</a:t>
            </a:r>
            <a:r>
              <a:rPr lang="en-CA" sz="2000" dirty="0"/>
              <a:t>%,N)</a:t>
            </a:r>
            <a:r>
              <a:rPr lang="en-CA" sz="2000" b="1" dirty="0"/>
              <a:t>+/-</a:t>
            </a:r>
            <a:r>
              <a:rPr lang="en-CA" sz="2000" dirty="0"/>
              <a:t>G(P/G,</a:t>
            </a:r>
            <a:r>
              <a:rPr lang="en-CA" sz="2000" dirty="0" err="1"/>
              <a:t>i</a:t>
            </a:r>
            <a:r>
              <a:rPr lang="en-CA" sz="2000" dirty="0"/>
              <a:t>%,N)</a:t>
            </a:r>
            <a:r>
              <a:rPr lang="en-CA" sz="2000" dirty="0">
                <a:sym typeface="Wingdings" panose="05000000000000000000" pitchFamily="2" charset="2"/>
              </a:rPr>
              <a:t>  </a:t>
            </a:r>
            <a:r>
              <a:rPr lang="en-CA" sz="2000" dirty="0"/>
              <a:t>Find P given G,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pPr lvl="1"/>
            <a:r>
              <a:rPr lang="en-CA" sz="2000" dirty="0"/>
              <a:t>F = F(F/A,</a:t>
            </a:r>
            <a:r>
              <a:rPr lang="en-CA" sz="2000" dirty="0" err="1"/>
              <a:t>i</a:t>
            </a:r>
            <a:r>
              <a:rPr lang="en-CA" sz="2000" dirty="0"/>
              <a:t>%,N) </a:t>
            </a:r>
            <a:r>
              <a:rPr lang="en-CA" sz="2000" b="1" dirty="0"/>
              <a:t>+/-</a:t>
            </a:r>
            <a:r>
              <a:rPr lang="en-CA" sz="2000" dirty="0"/>
              <a:t> A(F/</a:t>
            </a:r>
            <a:r>
              <a:rPr lang="en-CA" sz="2000" dirty="0" err="1"/>
              <a:t>G,i</a:t>
            </a:r>
            <a:r>
              <a:rPr lang="en-CA" sz="2000" dirty="0"/>
              <a:t>*,N) </a:t>
            </a:r>
            <a:r>
              <a:rPr lang="en-CA" sz="2000" dirty="0">
                <a:sym typeface="Wingdings" panose="05000000000000000000" pitchFamily="2" charset="2"/>
              </a:rPr>
              <a:t> </a:t>
            </a:r>
            <a:r>
              <a:rPr lang="en-CA" sz="2000" dirty="0"/>
              <a:t>Find P given G, </a:t>
            </a:r>
            <a:r>
              <a:rPr lang="en-CA" sz="2000" dirty="0" err="1"/>
              <a:t>i</a:t>
            </a:r>
            <a:r>
              <a:rPr lang="en-CA" sz="2000" dirty="0"/>
              <a:t>% and N</a:t>
            </a:r>
          </a:p>
          <a:p>
            <a:pPr lvl="1"/>
            <a:endParaRPr lang="en-CA" sz="2000" dirty="0"/>
          </a:p>
          <a:p>
            <a:pPr lvl="1"/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55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22290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Discrete Compounding and Cash Flows: </a:t>
            </a:r>
            <a:r>
              <a:rPr lang="en-CA" dirty="0"/>
              <a:t>Interest Rate Factors (Short Cuts)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CA" sz="2400" dirty="0" err="1"/>
              <a:t>Geometric</a:t>
            </a:r>
            <a:r>
              <a:rPr lang="fr-CA" sz="2400" dirty="0"/>
              <a:t> </a:t>
            </a:r>
            <a:r>
              <a:rPr lang="fr-CA" sz="2400" dirty="0" err="1"/>
              <a:t>series</a:t>
            </a:r>
            <a:endParaRPr lang="fr-CA" sz="2400" dirty="0"/>
          </a:p>
          <a:p>
            <a:pPr lvl="1"/>
            <a:r>
              <a:rPr lang="fr-CA" sz="2400" dirty="0"/>
              <a:t>P= C(P</a:t>
            </a:r>
            <a:r>
              <a:rPr lang="en-CA" sz="2400" dirty="0"/>
              <a:t>/</a:t>
            </a:r>
            <a:r>
              <a:rPr lang="fr-CA" sz="2400" dirty="0" err="1"/>
              <a:t>C,i%,k%,N</a:t>
            </a:r>
            <a:r>
              <a:rPr lang="fr-CA" sz="2400" dirty="0"/>
              <a:t>) </a:t>
            </a:r>
          </a:p>
          <a:p>
            <a:pPr lvl="1"/>
            <a:r>
              <a:rPr lang="fr-CA" sz="2400" dirty="0"/>
              <a:t>F= C(F</a:t>
            </a:r>
            <a:r>
              <a:rPr lang="en-CA" sz="2400" dirty="0"/>
              <a:t>/</a:t>
            </a:r>
            <a:r>
              <a:rPr lang="fr-CA" sz="2400" dirty="0" err="1"/>
              <a:t>C,i%,k%,N</a:t>
            </a:r>
            <a:r>
              <a:rPr lang="fr-CA" sz="2400" dirty="0"/>
              <a:t>)</a:t>
            </a:r>
            <a:endParaRPr lang="en-CA" sz="2400" dirty="0"/>
          </a:p>
          <a:p>
            <a:pPr lvl="2"/>
            <a:r>
              <a:rPr lang="en-CA" sz="2400" dirty="0"/>
              <a:t>where </a:t>
            </a:r>
          </a:p>
          <a:p>
            <a:pPr lvl="3"/>
            <a:r>
              <a:rPr lang="en-CA" sz="2400" dirty="0"/>
              <a:t>C = first term of the series (must be non zero)</a:t>
            </a:r>
          </a:p>
          <a:p>
            <a:pPr lvl="3"/>
            <a:r>
              <a:rPr lang="en-CA" sz="2400" dirty="0" err="1"/>
              <a:t>i</a:t>
            </a:r>
            <a:r>
              <a:rPr lang="en-CA" sz="2400" dirty="0"/>
              <a:t>% = interest rate</a:t>
            </a:r>
          </a:p>
          <a:p>
            <a:pPr lvl="3"/>
            <a:r>
              <a:rPr lang="en-CA" sz="2400" dirty="0"/>
              <a:t>K% = rate of growth or decay of series</a:t>
            </a:r>
          </a:p>
          <a:p>
            <a:pPr lvl="2"/>
            <a:endParaRPr lang="en-CA" sz="2400" dirty="0"/>
          </a:p>
          <a:p>
            <a:pPr lvl="1"/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56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1381188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6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222926"/>
              </p:ext>
            </p:extLst>
          </p:nvPr>
        </p:nvGraphicFramePr>
        <p:xfrm>
          <a:off x="381000" y="381000"/>
          <a:ext cx="8763000" cy="6172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9" name="Document" r:id="rId3" imgW="8443371" imgH="5096044" progId="Word.Document.8">
                  <p:embed/>
                </p:oleObj>
              </mc:Choice>
              <mc:Fallback>
                <p:oleObj name="Document" r:id="rId3" imgW="8443371" imgH="5096044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381000"/>
                        <a:ext cx="8763000" cy="61722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1760538" y="-76200"/>
            <a:ext cx="48942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 u="sng"/>
              <a:t>Formulas Provided at All Examinations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57</a:t>
            </a:fld>
            <a:endParaRPr lang="fr-CA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661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4785774"/>
              </p:ext>
            </p:extLst>
          </p:nvPr>
        </p:nvGraphicFramePr>
        <p:xfrm>
          <a:off x="350838" y="685800"/>
          <a:ext cx="8793162" cy="563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837" name="Document" r:id="rId3" imgW="8443371" imgH="4478799" progId="Word.Document.8">
                  <p:embed/>
                </p:oleObj>
              </mc:Choice>
              <mc:Fallback>
                <p:oleObj name="Document" r:id="rId3" imgW="8443371" imgH="4478799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838" y="685800"/>
                        <a:ext cx="8793162" cy="5638800"/>
                      </a:xfrm>
                      <a:prstGeom prst="rect">
                        <a:avLst/>
                      </a:prstGeom>
                      <a:noFill/>
                      <a:ln>
                        <a:solidFill>
                          <a:schemeClr val="tx1"/>
                        </a:solidFill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1981200" y="228600"/>
            <a:ext cx="48942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 u="sng"/>
              <a:t>Formulas Provided at All Examinations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58</a:t>
            </a:fld>
            <a:endParaRPr lang="fr-CA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Discrete Single Sums:</a:t>
            </a:r>
            <a:br>
              <a:rPr lang="en-GB"/>
            </a:br>
            <a:r>
              <a:rPr lang="en-GB"/>
              <a:t>Present (PW) and Future Worth (FW)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59</a:t>
            </a:fld>
            <a:endParaRPr lang="fr-CA"/>
          </a:p>
        </p:txBody>
      </p:sp>
      <p:graphicFrame>
        <p:nvGraphicFramePr>
          <p:cNvPr id="113724" name="Group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9922758"/>
              </p:ext>
            </p:extLst>
          </p:nvPr>
        </p:nvGraphicFramePr>
        <p:xfrm>
          <a:off x="762000" y="1905000"/>
          <a:ext cx="7543800" cy="3759201"/>
        </p:xfrm>
        <a:graphic>
          <a:graphicData uri="http://schemas.openxmlformats.org/drawingml/2006/table">
            <a:tbl>
              <a:tblPr/>
              <a:tblGrid>
                <a:gridCol w="2514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41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endParaRPr kumimoji="1" lang="en-GB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NOTATIONAL 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ALGEBRAIC EQUIVALENT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63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Compound amount factor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(F/P,i%,n)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[Find F given P, i% and n]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F = P(1+i)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endParaRPr kumimoji="1" lang="en-GB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54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Discount amount factor	</a:t>
                      </a:r>
                      <a:endParaRPr kumimoji="1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(P/F,</a:t>
                      </a:r>
                      <a:r>
                        <a:rPr kumimoji="1" lang="en-GB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%,n)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[Find P given F, </a:t>
                      </a:r>
                      <a:r>
                        <a:rPr kumimoji="1" lang="en-GB" sz="1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% and n]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914400" algn="ctr"/>
                        </a:tabLst>
                      </a:pPr>
                      <a:r>
                        <a:rPr kumimoji="1" lang="en-GB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P = F(1+i)</a:t>
                      </a:r>
                      <a:r>
                        <a:rPr kumimoji="1" lang="en-GB" sz="18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-n</a:t>
                      </a:r>
                      <a:endParaRPr kumimoji="1" lang="en-GB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79" name="Line 3"/>
          <p:cNvSpPr>
            <a:spLocks noChangeShapeType="1"/>
          </p:cNvSpPr>
          <p:nvPr/>
        </p:nvSpPr>
        <p:spPr bwMode="auto">
          <a:xfrm flipV="1">
            <a:off x="3427736" y="3091988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11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0</a:t>
            </a:r>
          </a:p>
          <a:p>
            <a:pPr algn="l"/>
            <a:endParaRPr lang="en-US" sz="1800"/>
          </a:p>
        </p:txBody>
      </p:sp>
      <p:sp>
        <p:nvSpPr>
          <p:cNvPr id="178181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1</a:t>
            </a:r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2</a:t>
            </a:r>
          </a:p>
        </p:txBody>
      </p:sp>
      <p:sp>
        <p:nvSpPr>
          <p:cNvPr id="178183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3</a:t>
            </a:r>
          </a:p>
        </p:txBody>
      </p:sp>
      <p:sp>
        <p:nvSpPr>
          <p:cNvPr id="178184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4</a:t>
            </a:r>
          </a:p>
        </p:txBody>
      </p:sp>
      <p:sp>
        <p:nvSpPr>
          <p:cNvPr id="178185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5</a:t>
            </a:r>
          </a:p>
        </p:txBody>
      </p:sp>
      <p:sp>
        <p:nvSpPr>
          <p:cNvPr id="178186" name="Text Box 10"/>
          <p:cNvSpPr txBox="1">
            <a:spLocks noChangeArrowheads="1"/>
          </p:cNvSpPr>
          <p:nvPr/>
        </p:nvSpPr>
        <p:spPr bwMode="auto">
          <a:xfrm>
            <a:off x="2895600" y="2667000"/>
            <a:ext cx="1306768" cy="40011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txBody>
          <a:bodyPr wrap="none">
            <a:spAutoFit/>
          </a:bodyPr>
          <a:lstStyle/>
          <a:p>
            <a:pPr algn="l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F=$1,000</a:t>
            </a:r>
          </a:p>
        </p:txBody>
      </p:sp>
      <p:sp>
        <p:nvSpPr>
          <p:cNvPr id="178187" name="Text Box 11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178188" name="Line 12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89" name="Text Box 13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0</a:t>
            </a:r>
          </a:p>
        </p:txBody>
      </p:sp>
      <p:sp>
        <p:nvSpPr>
          <p:cNvPr id="178190" name="Line 14"/>
          <p:cNvSpPr>
            <a:spLocks noChangeShapeType="1"/>
          </p:cNvSpPr>
          <p:nvPr/>
        </p:nvSpPr>
        <p:spPr bwMode="auto">
          <a:xfrm flipV="1">
            <a:off x="4519473" y="3200400"/>
            <a:ext cx="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8191" name="Text Box 15"/>
          <p:cNvSpPr txBox="1">
            <a:spLocks noChangeArrowheads="1"/>
          </p:cNvSpPr>
          <p:nvPr/>
        </p:nvSpPr>
        <p:spPr bwMode="auto">
          <a:xfrm>
            <a:off x="4643438" y="2895600"/>
            <a:ext cx="1401762" cy="466725"/>
          </a:xfrm>
          <a:prstGeom prst="rect">
            <a:avLst/>
          </a:prstGeom>
          <a:solidFill>
            <a:srgbClr val="CCFFFF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178192" name="Text Box 16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/>
              <a:t>5</a:t>
            </a:r>
          </a:p>
        </p:txBody>
      </p:sp>
      <p:sp>
        <p:nvSpPr>
          <p:cNvPr id="178193" name="Text Box 17"/>
          <p:cNvSpPr txBox="1">
            <a:spLocks noChangeArrowheads="1"/>
          </p:cNvSpPr>
          <p:nvPr/>
        </p:nvSpPr>
        <p:spPr bwMode="auto">
          <a:xfrm>
            <a:off x="1431925" y="4989513"/>
            <a:ext cx="5923609" cy="646331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kumimoji="1" lang="en-US" sz="1800" b="1" i="1" dirty="0"/>
              <a:t>What is the value TODAY (t=0) of $1,000 in five years</a:t>
            </a:r>
          </a:p>
          <a:p>
            <a:pPr algn="l" eaLnBrk="0" hangingPunct="0"/>
            <a:r>
              <a:rPr kumimoji="1" lang="en-US" sz="1800" b="1" i="1" dirty="0"/>
              <a:t>if the rate of interest is 10% compounded annually?</a:t>
            </a:r>
          </a:p>
        </p:txBody>
      </p:sp>
      <p:sp>
        <p:nvSpPr>
          <p:cNvPr id="17819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b="1" dirty="0"/>
              <a:t>Discrete Cash Flow Diagram: Single Sum (PW)</a:t>
            </a:r>
            <a:br>
              <a:rPr lang="en-US" sz="2400" b="1" dirty="0"/>
            </a:br>
            <a:endParaRPr lang="en-US" sz="2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60</a:t>
            </a:fld>
            <a:endParaRPr lang="fr-CA"/>
          </a:p>
        </p:txBody>
      </p:sp>
      <p:sp>
        <p:nvSpPr>
          <p:cNvPr id="178195" name="Line 19"/>
          <p:cNvSpPr>
            <a:spLocks noChangeShapeType="1"/>
          </p:cNvSpPr>
          <p:nvPr/>
        </p:nvSpPr>
        <p:spPr bwMode="auto">
          <a:xfrm>
            <a:off x="3429000" y="3048000"/>
            <a:ext cx="990600" cy="228600"/>
          </a:xfrm>
          <a:prstGeom prst="line">
            <a:avLst/>
          </a:prstGeom>
          <a:noFill/>
          <a:ln w="57150">
            <a:solidFill>
              <a:schemeClr val="hlink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2788584" y="1820826"/>
            <a:ext cx="3884333" cy="461665"/>
          </a:xfrm>
          <a:prstGeom prst="rect">
            <a:avLst/>
          </a:prstGeom>
          <a:solidFill>
            <a:srgbClr val="FFC000"/>
          </a:solidFill>
          <a:ln w="158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2400" dirty="0">
                <a:latin typeface="Arial Black" panose="020B0A04020102020204" pitchFamily="34" charset="0"/>
              </a:rPr>
              <a:t>PW = 1,000(P/F,10%,5)</a:t>
            </a: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9789" name="Group 10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5369798"/>
              </p:ext>
            </p:extLst>
          </p:nvPr>
        </p:nvGraphicFramePr>
        <p:xfrm>
          <a:off x="1143000" y="1828800"/>
          <a:ext cx="7620000" cy="3431543"/>
        </p:xfrm>
        <a:graphic>
          <a:graphicData uri="http://schemas.openxmlformats.org/drawingml/2006/table">
            <a:tbl>
              <a:tblPr/>
              <a:tblGrid>
                <a:gridCol w="557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5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53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144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44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64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33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3346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39763">
                <a:tc gridSpan="8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0.6830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9748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61</a:t>
            </a:fld>
            <a:endParaRPr lang="fr-CA"/>
          </a:p>
        </p:txBody>
      </p:sp>
      <p:sp>
        <p:nvSpPr>
          <p:cNvPr id="199750" name="Text Box 70"/>
          <p:cNvSpPr txBox="1">
            <a:spLocks noChangeArrowheads="1"/>
          </p:cNvSpPr>
          <p:nvPr/>
        </p:nvSpPr>
        <p:spPr bwMode="auto">
          <a:xfrm>
            <a:off x="2019300" y="5791200"/>
            <a:ext cx="6121400" cy="3460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b="1"/>
              <a:t>PW = F(P/F,i%,N) = 1,000(P/F,10%,5) = 1,000(0.6209) = $620.09</a:t>
            </a:r>
            <a:endParaRPr lang="en-CA" sz="1600" b="1"/>
          </a:p>
        </p:txBody>
      </p:sp>
      <p:sp>
        <p:nvSpPr>
          <p:cNvPr id="199758" name="Line 78"/>
          <p:cNvSpPr>
            <a:spLocks noChangeShapeType="1"/>
          </p:cNvSpPr>
          <p:nvPr/>
        </p:nvSpPr>
        <p:spPr bwMode="auto">
          <a:xfrm>
            <a:off x="3505200" y="5181599"/>
            <a:ext cx="3009900" cy="534911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Line 2"/>
          <p:cNvSpPr>
            <a:spLocks noChangeShapeType="1"/>
          </p:cNvSpPr>
          <p:nvPr/>
        </p:nvSpPr>
        <p:spPr bwMode="auto">
          <a:xfrm>
            <a:off x="838200" y="4114800"/>
            <a:ext cx="2590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03" name="Line 3"/>
          <p:cNvSpPr>
            <a:spLocks noChangeShapeType="1"/>
          </p:cNvSpPr>
          <p:nvPr/>
        </p:nvSpPr>
        <p:spPr bwMode="auto">
          <a:xfrm flipV="1">
            <a:off x="914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762000" y="4114800"/>
            <a:ext cx="311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0</a:t>
            </a:r>
          </a:p>
          <a:p>
            <a:pPr algn="l"/>
            <a:endParaRPr lang="en-US" sz="1800"/>
          </a:p>
        </p:txBody>
      </p:sp>
      <p:sp>
        <p:nvSpPr>
          <p:cNvPr id="179205" name="Text Box 5"/>
          <p:cNvSpPr txBox="1">
            <a:spLocks noChangeArrowheads="1"/>
          </p:cNvSpPr>
          <p:nvPr/>
        </p:nvSpPr>
        <p:spPr bwMode="auto">
          <a:xfrm>
            <a:off x="11430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1</a:t>
            </a:r>
          </a:p>
        </p:txBody>
      </p:sp>
      <p:sp>
        <p:nvSpPr>
          <p:cNvPr id="179206" name="Text Box 6"/>
          <p:cNvSpPr txBox="1">
            <a:spLocks noChangeArrowheads="1"/>
          </p:cNvSpPr>
          <p:nvPr/>
        </p:nvSpPr>
        <p:spPr bwMode="auto">
          <a:xfrm>
            <a:off x="16764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2</a:t>
            </a:r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22098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3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27432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4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276600" y="41148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/>
              <a:t>5</a:t>
            </a:r>
          </a:p>
        </p:txBody>
      </p:sp>
      <p:sp>
        <p:nvSpPr>
          <p:cNvPr id="179210" name="Text Box 10"/>
          <p:cNvSpPr txBox="1">
            <a:spLocks noChangeArrowheads="1"/>
          </p:cNvSpPr>
          <p:nvPr/>
        </p:nvSpPr>
        <p:spPr bwMode="auto">
          <a:xfrm>
            <a:off x="914400" y="2514600"/>
            <a:ext cx="10112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>
                <a:latin typeface="Comic Sans MS" pitchFamily="66" charset="0"/>
              </a:rPr>
              <a:t>$1,000</a:t>
            </a:r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179212" name="Line 12"/>
          <p:cNvSpPr>
            <a:spLocks noChangeShapeType="1"/>
          </p:cNvSpPr>
          <p:nvPr/>
        </p:nvSpPr>
        <p:spPr bwMode="auto">
          <a:xfrm>
            <a:off x="4495800" y="4191000"/>
            <a:ext cx="2895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44196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0</a:t>
            </a:r>
          </a:p>
        </p:txBody>
      </p:sp>
      <p:sp>
        <p:nvSpPr>
          <p:cNvPr id="179214" name="Line 14"/>
          <p:cNvSpPr>
            <a:spLocks noChangeShapeType="1"/>
          </p:cNvSpPr>
          <p:nvPr/>
        </p:nvSpPr>
        <p:spPr bwMode="auto">
          <a:xfrm flipV="1">
            <a:off x="7162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79215" name="Text Box 15"/>
          <p:cNvSpPr txBox="1">
            <a:spLocks noChangeArrowheads="1"/>
          </p:cNvSpPr>
          <p:nvPr/>
        </p:nvSpPr>
        <p:spPr bwMode="auto">
          <a:xfrm>
            <a:off x="7167563" y="1908175"/>
            <a:ext cx="137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179216" name="Text Box 16"/>
          <p:cNvSpPr txBox="1">
            <a:spLocks noChangeArrowheads="1"/>
          </p:cNvSpPr>
          <p:nvPr/>
        </p:nvSpPr>
        <p:spPr bwMode="auto">
          <a:xfrm>
            <a:off x="7010400" y="41910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/>
              <a:t>5</a:t>
            </a:r>
          </a:p>
        </p:txBody>
      </p:sp>
      <p:sp>
        <p:nvSpPr>
          <p:cNvPr id="179217" name="Rectangle 1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/>
              <a:t>Cash Flow Diagram:</a:t>
            </a:r>
            <a:br>
              <a:rPr lang="en-US" sz="2800"/>
            </a:br>
            <a:r>
              <a:rPr lang="en-US" sz="2800"/>
              <a:t>Single Sum (FW)</a:t>
            </a:r>
            <a:br>
              <a:rPr lang="en-US" sz="2800"/>
            </a:br>
            <a:endParaRPr lang="en-US" sz="28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62</a:t>
            </a:fld>
            <a:endParaRPr lang="fr-CA"/>
          </a:p>
        </p:txBody>
      </p:sp>
      <p:sp>
        <p:nvSpPr>
          <p:cNvPr id="179218" name="Text Box 18"/>
          <p:cNvSpPr txBox="1">
            <a:spLocks noChangeArrowheads="1"/>
          </p:cNvSpPr>
          <p:nvPr/>
        </p:nvSpPr>
        <p:spPr bwMode="auto">
          <a:xfrm>
            <a:off x="1355725" y="5213350"/>
            <a:ext cx="6111875" cy="650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1800" b="1" i="1">
                <a:latin typeface="Tahoma" pitchFamily="34" charset="0"/>
              </a:rPr>
              <a:t>How much is $1,000 TODAY worth in five years if the rate of interest is 10% compounded annually?</a:t>
            </a:r>
            <a:endParaRPr kumimoji="1" lang="en-US" sz="1800">
              <a:latin typeface="Tahoma" pitchFamily="34" charset="0"/>
            </a:endParaRPr>
          </a:p>
        </p:txBody>
      </p:sp>
      <p:sp>
        <p:nvSpPr>
          <p:cNvPr id="179219" name="Line 19"/>
          <p:cNvSpPr>
            <a:spLocks noChangeShapeType="1"/>
          </p:cNvSpPr>
          <p:nvPr/>
        </p:nvSpPr>
        <p:spPr bwMode="auto">
          <a:xfrm flipV="1">
            <a:off x="914400" y="2133600"/>
            <a:ext cx="6248400" cy="91440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1" name="TextBox 20"/>
          <p:cNvSpPr txBox="1"/>
          <p:nvPr/>
        </p:nvSpPr>
        <p:spPr>
          <a:xfrm>
            <a:off x="2146908" y="1677342"/>
            <a:ext cx="3856184" cy="461665"/>
          </a:xfrm>
          <a:prstGeom prst="rect">
            <a:avLst/>
          </a:prstGeom>
          <a:solidFill>
            <a:srgbClr val="FF9966"/>
          </a:solidFill>
          <a:ln w="158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2400" dirty="0">
                <a:latin typeface="Arial Black" panose="020B0A04020102020204" pitchFamily="34" charset="0"/>
              </a:rPr>
              <a:t>FW = 1,000(F/P,10%,5)</a:t>
            </a: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2825" name="Group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0577683"/>
              </p:ext>
            </p:extLst>
          </p:nvPr>
        </p:nvGraphicFramePr>
        <p:xfrm>
          <a:off x="1143000" y="1828800"/>
          <a:ext cx="7239000" cy="3431543"/>
        </p:xfrm>
        <a:graphic>
          <a:graphicData uri="http://schemas.openxmlformats.org/drawingml/2006/table">
            <a:tbl>
              <a:tblPr/>
              <a:tblGrid>
                <a:gridCol w="528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6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36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36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55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5408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39763">
                <a:tc gridSpan="8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</a:t>
                      </a:r>
                      <a:r>
                        <a:rPr kumimoji="1" lang="en-US" sz="12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02820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63</a:t>
            </a:fld>
            <a:endParaRPr lang="fr-CA"/>
          </a:p>
        </p:txBody>
      </p:sp>
      <p:sp>
        <p:nvSpPr>
          <p:cNvPr id="202822" name="Text Box 70"/>
          <p:cNvSpPr txBox="1">
            <a:spLocks noChangeArrowheads="1"/>
          </p:cNvSpPr>
          <p:nvPr/>
        </p:nvSpPr>
        <p:spPr bwMode="auto">
          <a:xfrm>
            <a:off x="1935163" y="5791200"/>
            <a:ext cx="6291262" cy="3460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b="1"/>
              <a:t>FW = P(F/P,i%,N) = 1,000(F/P,10%,5) = 1,000(1.6105) = $1,610.05</a:t>
            </a:r>
            <a:endParaRPr lang="en-CA" sz="1600" b="1"/>
          </a:p>
        </p:txBody>
      </p:sp>
      <p:sp>
        <p:nvSpPr>
          <p:cNvPr id="202826" name="Line 74"/>
          <p:cNvSpPr>
            <a:spLocks noChangeShapeType="1"/>
          </p:cNvSpPr>
          <p:nvPr/>
        </p:nvSpPr>
        <p:spPr bwMode="auto">
          <a:xfrm>
            <a:off x="2514600" y="5183249"/>
            <a:ext cx="4038600" cy="607951"/>
          </a:xfrm>
          <a:prstGeom prst="line">
            <a:avLst/>
          </a:prstGeom>
          <a:noFill/>
          <a:ln w="25400">
            <a:solidFill>
              <a:schemeClr val="accent2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/>
              <a:t>Examples: Single Sums</a:t>
            </a:r>
            <a:r>
              <a:rPr lang="en-US"/>
              <a:t> 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u="sng" dirty="0"/>
              <a:t>Example 1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dirty="0"/>
              <a:t>What is the value 5 years from now (future value) of $100 invested at 10% per year?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b="1" dirty="0"/>
              <a:t>FW = P(1+i)</a:t>
            </a:r>
            <a:r>
              <a:rPr lang="en-GB" b="1" baseline="30000" dirty="0"/>
              <a:t>N</a:t>
            </a:r>
            <a:r>
              <a:rPr lang="en-GB" b="1" dirty="0"/>
              <a:t> = 100(1+0.10)</a:t>
            </a:r>
            <a:r>
              <a:rPr lang="en-GB" b="1" baseline="30000" dirty="0"/>
              <a:t>5</a:t>
            </a:r>
            <a:r>
              <a:rPr lang="en-GB" b="1" dirty="0"/>
              <a:t> = $161.05</a:t>
            </a:r>
            <a:r>
              <a:rPr lang="en-GB" dirty="0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u="sng" dirty="0"/>
              <a:t>Example 2</a:t>
            </a:r>
            <a:endParaRPr lang="en-GB" dirty="0"/>
          </a:p>
          <a:p>
            <a:pPr>
              <a:lnSpc>
                <a:spcPct val="80000"/>
              </a:lnSpc>
              <a:buFontTx/>
              <a:buNone/>
            </a:pPr>
            <a:r>
              <a:rPr lang="en-GB" dirty="0"/>
              <a:t>What is the present value of $1,000 in 20 years if the interest rate is 6% compounded annually?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en-GB" b="1" dirty="0"/>
              <a:t>PW = F(1+i)</a:t>
            </a:r>
            <a:r>
              <a:rPr lang="en-GB" b="1" baseline="30000" dirty="0"/>
              <a:t>-N</a:t>
            </a:r>
            <a:r>
              <a:rPr lang="en-GB" b="1" dirty="0"/>
              <a:t> = F(1+0.06)</a:t>
            </a:r>
            <a:r>
              <a:rPr lang="en-GB" b="1" baseline="30000" dirty="0"/>
              <a:t>-20</a:t>
            </a:r>
            <a:r>
              <a:rPr lang="en-GB" b="1" dirty="0"/>
              <a:t> = $311.80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b="1" i="1" dirty="0"/>
              <a:t>You would be </a:t>
            </a:r>
            <a:r>
              <a:rPr lang="en-GB" b="1" i="1" u="sng" dirty="0"/>
              <a:t>indifferent</a:t>
            </a:r>
            <a:r>
              <a:rPr lang="en-GB" b="1" i="1" dirty="0"/>
              <a:t> between $311.80 now and $1,000 in20 years (no risk).  The difference between $1,000 and $311.80 is interest income earned during the 20 years.</a:t>
            </a:r>
            <a:endParaRPr lang="en-US" b="1" i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EC749F-9002-4B2E-8125-609C3AA179DA}" type="slidenum">
              <a:rPr lang="fr-CA"/>
              <a:pPr/>
              <a:t>64</a:t>
            </a:fld>
            <a:endParaRPr lang="fr-CA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3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4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5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6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7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68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168969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168970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168971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168972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168973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168974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5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6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7" name="Text Box 17"/>
          <p:cNvSpPr txBox="1">
            <a:spLocks noChangeArrowheads="1"/>
          </p:cNvSpPr>
          <p:nvPr/>
        </p:nvSpPr>
        <p:spPr bwMode="auto">
          <a:xfrm>
            <a:off x="2590800" y="2847975"/>
            <a:ext cx="7254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$1,000</a:t>
            </a:r>
          </a:p>
        </p:txBody>
      </p:sp>
      <p:sp>
        <p:nvSpPr>
          <p:cNvPr id="168978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68979" name="Text Box 19"/>
          <p:cNvSpPr txBox="1">
            <a:spLocks noChangeArrowheads="1"/>
          </p:cNvSpPr>
          <p:nvPr/>
        </p:nvSpPr>
        <p:spPr bwMode="auto">
          <a:xfrm>
            <a:off x="3733800" y="3810000"/>
            <a:ext cx="317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1800"/>
              <a:t>≡</a:t>
            </a:r>
          </a:p>
        </p:txBody>
      </p:sp>
      <p:sp>
        <p:nvSpPr>
          <p:cNvPr id="168980" name="Line 20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81" name="Text Box 21"/>
          <p:cNvSpPr txBox="1">
            <a:spLocks noChangeArrowheads="1"/>
          </p:cNvSpPr>
          <p:nvPr/>
        </p:nvSpPr>
        <p:spPr bwMode="auto">
          <a:xfrm>
            <a:off x="4419600" y="42418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168982" name="Line 22"/>
          <p:cNvSpPr>
            <a:spLocks noChangeShapeType="1"/>
          </p:cNvSpPr>
          <p:nvPr/>
        </p:nvSpPr>
        <p:spPr bwMode="auto">
          <a:xfrm flipV="1">
            <a:off x="7162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83" name="Text Box 23"/>
          <p:cNvSpPr txBox="1">
            <a:spLocks noChangeArrowheads="1"/>
          </p:cNvSpPr>
          <p:nvPr/>
        </p:nvSpPr>
        <p:spPr bwMode="auto">
          <a:xfrm>
            <a:off x="6553200" y="1676400"/>
            <a:ext cx="1374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FW = ??</a:t>
            </a:r>
          </a:p>
        </p:txBody>
      </p:sp>
      <p:sp>
        <p:nvSpPr>
          <p:cNvPr id="168984" name="Text Box 24"/>
          <p:cNvSpPr txBox="1">
            <a:spLocks noChangeArrowheads="1"/>
          </p:cNvSpPr>
          <p:nvPr/>
        </p:nvSpPr>
        <p:spPr bwMode="auto">
          <a:xfrm>
            <a:off x="7024688" y="42418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/>
              <a:t>5</a:t>
            </a:r>
          </a:p>
        </p:txBody>
      </p:sp>
      <p:sp>
        <p:nvSpPr>
          <p:cNvPr id="168985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65</a:t>
            </a:fld>
            <a:endParaRPr lang="fr-CA"/>
          </a:p>
        </p:txBody>
      </p:sp>
      <p:sp>
        <p:nvSpPr>
          <p:cNvPr id="168986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7112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2000" b="1" i="1" dirty="0"/>
              <a:t>Find the value in five years of annual deposits of $1,000 over five years beginning in one year from today?</a:t>
            </a:r>
            <a:endParaRPr kumimoji="1" lang="en-US" sz="2000" dirty="0"/>
          </a:p>
        </p:txBody>
      </p:sp>
      <p:sp>
        <p:nvSpPr>
          <p:cNvPr id="168987" name="Text Box 27"/>
          <p:cNvSpPr txBox="1">
            <a:spLocks noChangeArrowheads="1"/>
          </p:cNvSpPr>
          <p:nvPr/>
        </p:nvSpPr>
        <p:spPr bwMode="auto">
          <a:xfrm>
            <a:off x="4038600" y="3352800"/>
            <a:ext cx="2565400" cy="406400"/>
          </a:xfrm>
          <a:prstGeom prst="rect">
            <a:avLst/>
          </a:prstGeom>
          <a:solidFill>
            <a:srgbClr val="FF66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/>
              <a:t>IS EQUIVALENT TO</a:t>
            </a:r>
          </a:p>
        </p:txBody>
      </p:sp>
      <p:sp>
        <p:nvSpPr>
          <p:cNvPr id="168988" name="Line 28"/>
          <p:cNvSpPr>
            <a:spLocks noChangeShapeType="1"/>
          </p:cNvSpPr>
          <p:nvPr/>
        </p:nvSpPr>
        <p:spPr bwMode="auto">
          <a:xfrm>
            <a:off x="6553200" y="3581400"/>
            <a:ext cx="609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68989" name="Line 29"/>
          <p:cNvSpPr>
            <a:spLocks noChangeShapeType="1"/>
          </p:cNvSpPr>
          <p:nvPr/>
        </p:nvSpPr>
        <p:spPr bwMode="auto">
          <a:xfrm>
            <a:off x="3429000" y="3581400"/>
            <a:ext cx="6096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TextBox 1"/>
          <p:cNvSpPr txBox="1"/>
          <p:nvPr/>
        </p:nvSpPr>
        <p:spPr>
          <a:xfrm>
            <a:off x="1740168" y="1143000"/>
            <a:ext cx="6686446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1800" b="1" dirty="0"/>
              <a:t>Series of equal-valued and equidistant (no gaps) cash flows</a:t>
            </a: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3850" name="Group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1283491"/>
              </p:ext>
            </p:extLst>
          </p:nvPr>
        </p:nvGraphicFramePr>
        <p:xfrm>
          <a:off x="1143000" y="1828800"/>
          <a:ext cx="7239000" cy="3248663"/>
        </p:xfrm>
        <a:graphic>
          <a:graphicData uri="http://schemas.openxmlformats.org/drawingml/2006/table">
            <a:tbl>
              <a:tblPr/>
              <a:tblGrid>
                <a:gridCol w="528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6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61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36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36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0963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810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62000">
                <a:tc gridSpan="8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</a:t>
                      </a:r>
                      <a:r>
                        <a:rPr kumimoji="1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Black" panose="020B0A04020102020204" pitchFamily="34" charset="0"/>
                          <a:cs typeface="Arial" charset="0"/>
                        </a:rPr>
                        <a:t>6.1051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03844" name="Rectangle 68"/>
          <p:cNvSpPr>
            <a:spLocks noGrp="1" noChangeArrowheads="1"/>
          </p:cNvSpPr>
          <p:nvPr>
            <p:ph type="title"/>
          </p:nvPr>
        </p:nvSpPr>
        <p:spPr>
          <a:xfrm>
            <a:off x="914400" y="304800"/>
            <a:ext cx="7772400" cy="1143000"/>
          </a:xfrm>
        </p:spPr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66</a:t>
            </a:fld>
            <a:endParaRPr lang="fr-CA"/>
          </a:p>
        </p:txBody>
      </p:sp>
      <p:sp>
        <p:nvSpPr>
          <p:cNvPr id="203846" name="Text Box 70"/>
          <p:cNvSpPr txBox="1">
            <a:spLocks noChangeArrowheads="1"/>
          </p:cNvSpPr>
          <p:nvPr/>
        </p:nvSpPr>
        <p:spPr bwMode="auto">
          <a:xfrm>
            <a:off x="1590553" y="5489894"/>
            <a:ext cx="6121400" cy="3460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600" b="1"/>
              <a:t>F = P(F/A,i%,N) = 1,000(F/A,10%,5) = 1,000(6.1051) = $6,105.10</a:t>
            </a:r>
            <a:endParaRPr lang="en-CA" sz="1600" b="1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Line 2"/>
          <p:cNvSpPr>
            <a:spLocks noChangeShapeType="1"/>
          </p:cNvSpPr>
          <p:nvPr/>
        </p:nvSpPr>
        <p:spPr bwMode="auto">
          <a:xfrm>
            <a:off x="838200" y="4114800"/>
            <a:ext cx="28194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19" name="Line 3"/>
          <p:cNvSpPr>
            <a:spLocks noChangeShapeType="1"/>
          </p:cNvSpPr>
          <p:nvPr/>
        </p:nvSpPr>
        <p:spPr bwMode="auto">
          <a:xfrm flipV="1">
            <a:off x="12954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0" name="Line 4"/>
          <p:cNvSpPr>
            <a:spLocks noChangeShapeType="1"/>
          </p:cNvSpPr>
          <p:nvPr/>
        </p:nvSpPr>
        <p:spPr bwMode="auto">
          <a:xfrm flipV="1">
            <a:off x="18288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1" name="Line 5"/>
          <p:cNvSpPr>
            <a:spLocks noChangeShapeType="1"/>
          </p:cNvSpPr>
          <p:nvPr/>
        </p:nvSpPr>
        <p:spPr bwMode="auto">
          <a:xfrm flipV="1">
            <a:off x="23622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2" name="Line 6"/>
          <p:cNvSpPr>
            <a:spLocks noChangeShapeType="1"/>
          </p:cNvSpPr>
          <p:nvPr/>
        </p:nvSpPr>
        <p:spPr bwMode="auto">
          <a:xfrm flipV="1">
            <a:off x="28956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3" name="Line 7"/>
          <p:cNvSpPr>
            <a:spLocks noChangeShapeType="1"/>
          </p:cNvSpPr>
          <p:nvPr/>
        </p:nvSpPr>
        <p:spPr bwMode="auto">
          <a:xfrm flipV="1">
            <a:off x="3429000" y="3048000"/>
            <a:ext cx="0" cy="10668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24" name="Text Box 8"/>
          <p:cNvSpPr txBox="1">
            <a:spLocks noChangeArrowheads="1"/>
          </p:cNvSpPr>
          <p:nvPr/>
        </p:nvSpPr>
        <p:spPr bwMode="auto">
          <a:xfrm>
            <a:off x="762000" y="4165600"/>
            <a:ext cx="282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0</a:t>
            </a:r>
          </a:p>
          <a:p>
            <a:pPr algn="l"/>
            <a:endParaRPr lang="en-US" sz="1800"/>
          </a:p>
        </p:txBody>
      </p:sp>
      <p:sp>
        <p:nvSpPr>
          <p:cNvPr id="188425" name="Text Box 9"/>
          <p:cNvSpPr txBox="1">
            <a:spLocks noChangeArrowheads="1"/>
          </p:cNvSpPr>
          <p:nvPr/>
        </p:nvSpPr>
        <p:spPr bwMode="auto">
          <a:xfrm>
            <a:off x="11430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1</a:t>
            </a:r>
          </a:p>
        </p:txBody>
      </p:sp>
      <p:sp>
        <p:nvSpPr>
          <p:cNvPr id="188426" name="Text Box 10"/>
          <p:cNvSpPr txBox="1">
            <a:spLocks noChangeArrowheads="1"/>
          </p:cNvSpPr>
          <p:nvPr/>
        </p:nvSpPr>
        <p:spPr bwMode="auto">
          <a:xfrm>
            <a:off x="16764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2</a:t>
            </a:r>
          </a:p>
        </p:txBody>
      </p:sp>
      <p:sp>
        <p:nvSpPr>
          <p:cNvPr id="188427" name="Text Box 11"/>
          <p:cNvSpPr txBox="1">
            <a:spLocks noChangeArrowheads="1"/>
          </p:cNvSpPr>
          <p:nvPr/>
        </p:nvSpPr>
        <p:spPr bwMode="auto">
          <a:xfrm>
            <a:off x="22098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3</a:t>
            </a:r>
          </a:p>
        </p:txBody>
      </p:sp>
      <p:sp>
        <p:nvSpPr>
          <p:cNvPr id="188428" name="Text Box 12"/>
          <p:cNvSpPr txBox="1">
            <a:spLocks noChangeArrowheads="1"/>
          </p:cNvSpPr>
          <p:nvPr/>
        </p:nvSpPr>
        <p:spPr bwMode="auto">
          <a:xfrm>
            <a:off x="27432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4</a:t>
            </a:r>
          </a:p>
        </p:txBody>
      </p:sp>
      <p:sp>
        <p:nvSpPr>
          <p:cNvPr id="188429" name="Text Box 13"/>
          <p:cNvSpPr txBox="1">
            <a:spLocks noChangeArrowheads="1"/>
          </p:cNvSpPr>
          <p:nvPr/>
        </p:nvSpPr>
        <p:spPr bwMode="auto">
          <a:xfrm>
            <a:off x="3276600" y="41656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5</a:t>
            </a:r>
          </a:p>
        </p:txBody>
      </p:sp>
      <p:sp>
        <p:nvSpPr>
          <p:cNvPr id="188430" name="Text Box 14"/>
          <p:cNvSpPr txBox="1">
            <a:spLocks noChangeArrowheads="1"/>
          </p:cNvSpPr>
          <p:nvPr/>
        </p:nvSpPr>
        <p:spPr bwMode="auto">
          <a:xfrm>
            <a:off x="914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1" name="Text Box 15"/>
          <p:cNvSpPr txBox="1">
            <a:spLocks noChangeArrowheads="1"/>
          </p:cNvSpPr>
          <p:nvPr/>
        </p:nvSpPr>
        <p:spPr bwMode="auto">
          <a:xfrm>
            <a:off x="15240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2" name="Text Box 16"/>
          <p:cNvSpPr txBox="1">
            <a:spLocks noChangeArrowheads="1"/>
          </p:cNvSpPr>
          <p:nvPr/>
        </p:nvSpPr>
        <p:spPr bwMode="auto">
          <a:xfrm>
            <a:off x="3200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3" name="Text Box 17"/>
          <p:cNvSpPr txBox="1">
            <a:spLocks noChangeArrowheads="1"/>
          </p:cNvSpPr>
          <p:nvPr/>
        </p:nvSpPr>
        <p:spPr bwMode="auto">
          <a:xfrm>
            <a:off x="25908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4" name="Text Box 18"/>
          <p:cNvSpPr txBox="1">
            <a:spLocks noChangeArrowheads="1"/>
          </p:cNvSpPr>
          <p:nvPr/>
        </p:nvSpPr>
        <p:spPr bwMode="auto">
          <a:xfrm>
            <a:off x="2057400" y="2847975"/>
            <a:ext cx="6762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b="1"/>
              <a:t>$1000</a:t>
            </a:r>
          </a:p>
        </p:txBody>
      </p:sp>
      <p:sp>
        <p:nvSpPr>
          <p:cNvPr id="188435" name="Text Box 19"/>
          <p:cNvSpPr txBox="1">
            <a:spLocks noChangeArrowheads="1"/>
          </p:cNvSpPr>
          <p:nvPr/>
        </p:nvSpPr>
        <p:spPr bwMode="auto">
          <a:xfrm>
            <a:off x="3733800" y="3736975"/>
            <a:ext cx="361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sz="2400" b="1"/>
              <a:t>≡</a:t>
            </a:r>
          </a:p>
        </p:txBody>
      </p:sp>
      <p:sp>
        <p:nvSpPr>
          <p:cNvPr id="188436" name="Line 20"/>
          <p:cNvSpPr>
            <a:spLocks noChangeShapeType="1"/>
          </p:cNvSpPr>
          <p:nvPr/>
        </p:nvSpPr>
        <p:spPr bwMode="auto">
          <a:xfrm>
            <a:off x="4495800" y="4191000"/>
            <a:ext cx="3733800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37" name="Text Box 21"/>
          <p:cNvSpPr txBox="1">
            <a:spLocks noChangeArrowheads="1"/>
          </p:cNvSpPr>
          <p:nvPr/>
        </p:nvSpPr>
        <p:spPr bwMode="auto">
          <a:xfrm>
            <a:off x="4419600" y="4241800"/>
            <a:ext cx="2825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fr-CA" b="1"/>
              <a:t>0</a:t>
            </a:r>
          </a:p>
        </p:txBody>
      </p:sp>
      <p:sp>
        <p:nvSpPr>
          <p:cNvPr id="188438" name="Line 22"/>
          <p:cNvSpPr>
            <a:spLocks noChangeShapeType="1"/>
          </p:cNvSpPr>
          <p:nvPr/>
        </p:nvSpPr>
        <p:spPr bwMode="auto">
          <a:xfrm flipV="1">
            <a:off x="4495800" y="2133600"/>
            <a:ext cx="0" cy="2057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8439" name="Text Box 23"/>
          <p:cNvSpPr txBox="1">
            <a:spLocks noChangeArrowheads="1"/>
          </p:cNvSpPr>
          <p:nvPr/>
        </p:nvSpPr>
        <p:spPr bwMode="auto">
          <a:xfrm>
            <a:off x="4791075" y="2514600"/>
            <a:ext cx="1392238" cy="4572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2400" b="1"/>
              <a:t>PW = ??</a:t>
            </a:r>
          </a:p>
        </p:txBody>
      </p:sp>
      <p:sp>
        <p:nvSpPr>
          <p:cNvPr id="188441" name="Rectangle 2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Annuities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67</a:t>
            </a:fld>
            <a:endParaRPr lang="fr-CA"/>
          </a:p>
        </p:txBody>
      </p:sp>
      <p:sp>
        <p:nvSpPr>
          <p:cNvPr id="188442" name="Text Box 26"/>
          <p:cNvSpPr txBox="1">
            <a:spLocks noChangeArrowheads="1"/>
          </p:cNvSpPr>
          <p:nvPr/>
        </p:nvSpPr>
        <p:spPr bwMode="auto">
          <a:xfrm>
            <a:off x="914400" y="4756150"/>
            <a:ext cx="7234238" cy="7112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kumimoji="1" lang="en-US" sz="2000" b="1" i="1" dirty="0"/>
              <a:t>Find the Present Worth (value today) of five annual deposits of $1,000  beginning in one year from now?</a:t>
            </a:r>
            <a:endParaRPr kumimoji="1" lang="en-US" sz="2000" dirty="0">
              <a:solidFill>
                <a:schemeClr val="hlink"/>
              </a:solidFill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1802" name="Group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5691205"/>
              </p:ext>
            </p:extLst>
          </p:nvPr>
        </p:nvGraphicFramePr>
        <p:xfrm>
          <a:off x="609600" y="1828800"/>
          <a:ext cx="7772400" cy="3431543"/>
        </p:xfrm>
        <a:graphic>
          <a:graphicData uri="http://schemas.openxmlformats.org/drawingml/2006/table">
            <a:tbl>
              <a:tblPr/>
              <a:tblGrid>
                <a:gridCol w="568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4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35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35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255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2393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541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639763">
                <a:tc gridSpan="8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DISCRETE CASH FLOW AND COMPOUNDING (10%)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 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638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(F/P,</a:t>
                      </a:r>
                      <a:r>
                        <a:rPr kumimoji="1" lang="en-US" sz="14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(P/F,</a:t>
                      </a:r>
                      <a:r>
                        <a:rPr kumimoji="1" lang="en-US" sz="14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(A/P,</a:t>
                      </a:r>
                      <a:r>
                        <a:rPr kumimoji="1" lang="en-US" sz="14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(P/A,</a:t>
                      </a:r>
                      <a:r>
                        <a:rPr kumimoji="1" lang="en-US" sz="14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(A/F,</a:t>
                      </a:r>
                      <a:r>
                        <a:rPr kumimoji="1" lang="en-US" sz="1400" b="1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(F/A,i%,n)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(A/G,</a:t>
                      </a:r>
                      <a:r>
                        <a:rPr kumimoji="1" lang="en-US" sz="1400" b="0" i="0" u="sng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</a:t>
                      </a:r>
                      <a:r>
                        <a:rPr kumimoji="1" lang="en-US" sz="1400" b="0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%,n)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0.9091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1.2100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0.8264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0.5762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1.7355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2.1000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0.4762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1.3310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0.7513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0.4021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2.4869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0.3021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3.3100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0.9366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1.4641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0.6830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0.3155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3.1699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0.2155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4.6410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1.3812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1.6105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0.6209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0.2638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3.7908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0.1638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6.1051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1.8101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01796" name="Rectangle 6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Table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68</a:t>
            </a:fld>
            <a:endParaRPr lang="fr-CA"/>
          </a:p>
        </p:txBody>
      </p:sp>
      <p:sp>
        <p:nvSpPr>
          <p:cNvPr id="201797" name="Oval 69"/>
          <p:cNvSpPr>
            <a:spLocks noChangeArrowheads="1"/>
          </p:cNvSpPr>
          <p:nvPr/>
        </p:nvSpPr>
        <p:spPr bwMode="auto">
          <a:xfrm>
            <a:off x="4343400" y="4648200"/>
            <a:ext cx="914400" cy="304800"/>
          </a:xfrm>
          <a:prstGeom prst="ellipse">
            <a:avLst/>
          </a:prstGeom>
          <a:noFill/>
          <a:ln w="38100" algn="ctr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201798" name="Text Box 70"/>
          <p:cNvSpPr txBox="1">
            <a:spLocks noChangeArrowheads="1"/>
          </p:cNvSpPr>
          <p:nvPr/>
        </p:nvSpPr>
        <p:spPr bwMode="auto">
          <a:xfrm>
            <a:off x="1273175" y="5664200"/>
            <a:ext cx="6899275" cy="3762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800" b="1"/>
              <a:t>P = A(P/A,i%,N) = 1,000(P/A,10%,5) = 1,000(3.7908) = $3,790.80</a:t>
            </a:r>
            <a:endParaRPr lang="en-CA" sz="1800"/>
          </a:p>
        </p:txBody>
      </p:sp>
      <p:cxnSp>
        <p:nvCxnSpPr>
          <p:cNvPr id="5" name="Straight Arrow Connector 4"/>
          <p:cNvCxnSpPr/>
          <p:nvPr/>
        </p:nvCxnSpPr>
        <p:spPr bwMode="auto">
          <a:xfrm>
            <a:off x="4876800" y="4953000"/>
            <a:ext cx="1447800" cy="762000"/>
          </a:xfrm>
          <a:prstGeom prst="straightConnector1">
            <a:avLst/>
          </a:prstGeom>
          <a:noFill/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arrow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(Constant or regular) ) Series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69</a:t>
            </a:fld>
            <a:endParaRPr lang="fr-CA"/>
          </a:p>
        </p:txBody>
      </p:sp>
      <p:graphicFrame>
        <p:nvGraphicFramePr>
          <p:cNvPr id="123995" name="Group 91"/>
          <p:cNvGraphicFramePr>
            <a:graphicFrameLocks noGrp="1"/>
          </p:cNvGraphicFramePr>
          <p:nvPr/>
        </p:nvGraphicFramePr>
        <p:xfrm>
          <a:off x="685800" y="1905000"/>
          <a:ext cx="8077200" cy="3884614"/>
        </p:xfrm>
        <a:graphic>
          <a:graphicData uri="http://schemas.openxmlformats.org/drawingml/2006/table">
            <a:tbl>
              <a:tblPr/>
              <a:tblGrid>
                <a:gridCol w="2479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73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401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62000" algn="ctr"/>
                        </a:tabLst>
                      </a:pPr>
                      <a:endParaRPr kumimoji="1" lang="en-GB" sz="1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762000" algn="ctr"/>
                        </a:tabLst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NOTATIONAL FORM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63650" algn="ctr"/>
                        </a:tabLst>
                      </a:pPr>
                      <a:endParaRPr kumimoji="1" lang="en-US" sz="1800" b="1" i="0" u="sng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63650" algn="ctr"/>
                        </a:tabLst>
                      </a:pPr>
                      <a:r>
                        <a:rPr kumimoji="1" lang="en-GB" sz="18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ALGEBRAIC EQUIVALENT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77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Uniform series compound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(F/A,i%,n)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- 1}/i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Uniform series discount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(P/A,i%,n)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- 1}/{i(1+i)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7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Sinking fund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(A/F,i%,n)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i/{(1+i)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76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Capital recovery 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(A/P,i%,n)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{i(1+i)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}/{(1+i)</a:t>
                      </a:r>
                      <a:r>
                        <a:rPr kumimoji="1" lang="en-GB" sz="18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061281" y="5867400"/>
            <a:ext cx="6962162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1200" b="1" dirty="0"/>
              <a:t>Please refer to PowerPoint  document #4 </a:t>
            </a:r>
            <a:r>
              <a:rPr lang="en-CA" sz="1200" b="1" u="sng" dirty="0"/>
              <a:t>Key Excel Functions in Engineering Economics</a:t>
            </a:r>
            <a:r>
              <a:rPr lang="en-CA" sz="1200" b="1" dirty="0"/>
              <a:t> </a:t>
            </a:r>
          </a:p>
          <a:p>
            <a:r>
              <a:rPr lang="en-CA" sz="1200" b="1" dirty="0"/>
              <a:t>in the course website folder “ECO 1192 Documents on Virtual Campus”.</a:t>
            </a: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a uniform or constant series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$800 is deposited annually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a fund for 10 years. If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fund earns interest at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rate of 10% per year,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will be the value of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fund at the end of the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tenth year?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FW = A(F/A,</a:t>
            </a:r>
            <a:r>
              <a:rPr lang="en-GB" sz="24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%,N) 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800(F/A,10%,10) 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800(15.9374) 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$12,750</a:t>
            </a:r>
            <a:endParaRPr lang="en-US" sz="2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dirty="0"/>
          </a:p>
        </p:txBody>
      </p:sp>
      <p:pic>
        <p:nvPicPr>
          <p:cNvPr id="264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276975"/>
            <a:ext cx="4038600" cy="3172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70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659079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a uniform or constant series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much should you spend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(i.e., the purchase price) for an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energy-saving device with a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five-year life (and no salvage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value) if the device is to provide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annual savings of $200?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endParaRPr lang="en-GB" sz="2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Assume end-of-year savings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an interest rate of 10%.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 = A(P/A,</a:t>
            </a:r>
            <a:r>
              <a:rPr lang="en-GB" sz="20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%,N) = 200(P/A,10%,5) </a:t>
            </a:r>
          </a:p>
          <a:p>
            <a:pPr lvl="0">
              <a:spcBef>
                <a:spcPts val="0"/>
              </a:spcBef>
              <a:buClr>
                <a:srgbClr val="000000"/>
              </a:buClr>
              <a:buNone/>
            </a:pPr>
            <a:r>
              <a:rPr lang="en-GB" sz="2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  = 200(3.7908) = $758.16</a:t>
            </a:r>
            <a:endParaRPr lang="en-US" sz="20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dirty="0"/>
          </a:p>
        </p:txBody>
      </p:sp>
      <p:pic>
        <p:nvPicPr>
          <p:cNvPr id="265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1600201"/>
            <a:ext cx="38100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>
                <a:solidFill>
                  <a:srgbClr val="000000"/>
                </a:solidFill>
              </a:rPr>
              <a:pPr/>
              <a:t>71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40373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a uniform or constant series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Your plans are to purchase a $30,000 sports car when you graduate in four years.  How much should you deposit in your bank account at the end of each of the 4 years in order to pay cash for the car?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Assume that your deposits earn 10% compounded annually.</a:t>
            </a:r>
          </a:p>
          <a:p>
            <a:pPr marL="0" indent="0">
              <a:spcBef>
                <a:spcPts val="0"/>
              </a:spcBef>
              <a:buNone/>
            </a:pP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A = F(A/F,</a:t>
            </a:r>
            <a:r>
              <a:rPr lang="en-CA" sz="20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%,N)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= 30,000(A/F,10%,4)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= 30,000(0.2155) = $6,465</a:t>
            </a:r>
          </a:p>
        </p:txBody>
      </p:sp>
      <p:pic>
        <p:nvPicPr>
          <p:cNvPr id="2662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282389"/>
            <a:ext cx="4038600" cy="316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>
                <a:solidFill>
                  <a:srgbClr val="000000"/>
                </a:solidFill>
              </a:rPr>
              <a:pPr/>
              <a:t>72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563195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a uniform or constant series</a:t>
            </a:r>
            <a:endParaRPr lang="en-CA" dirty="0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A young couple paid $40,000 for expensive household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furniture.  After a rocky five-year relationship, the couple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decided to split.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the furniture was practically worthless after 5 years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the interest rate was 10% compounded annually</a:t>
            </a:r>
          </a:p>
          <a:p>
            <a:pPr marL="0" indent="0">
              <a:spcBef>
                <a:spcPts val="0"/>
              </a:spcBef>
              <a:buNone/>
            </a:pP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CA" sz="2000" dirty="0">
                <a:latin typeface="Arial" panose="020B0604020202020204" pitchFamily="34" charset="0"/>
                <a:cs typeface="Arial" panose="020B0604020202020204" pitchFamily="34" charset="0"/>
              </a:rPr>
              <a:t>What was the annual equivalent value of its furniture?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1800" dirty="0">
                <a:latin typeface="Arial" panose="020B0604020202020204" pitchFamily="34" charset="0"/>
                <a:cs typeface="Arial" panose="020B0604020202020204" pitchFamily="34" charset="0"/>
              </a:rPr>
              <a:t>A = P(A/P,</a:t>
            </a:r>
            <a:r>
              <a:rPr lang="en-CA" sz="18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CA" sz="1800" dirty="0">
                <a:latin typeface="Arial" panose="020B0604020202020204" pitchFamily="34" charset="0"/>
                <a:cs typeface="Arial" panose="020B0604020202020204" pitchFamily="34" charset="0"/>
              </a:rPr>
              <a:t>%,N)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1800" dirty="0">
                <a:latin typeface="Arial" panose="020B0604020202020204" pitchFamily="34" charset="0"/>
                <a:cs typeface="Arial" panose="020B0604020202020204" pitchFamily="34" charset="0"/>
              </a:rPr>
              <a:t>= 40,000(A/P,10%,5)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CA" sz="1800" dirty="0">
                <a:latin typeface="Arial" panose="020B0604020202020204" pitchFamily="34" charset="0"/>
                <a:cs typeface="Arial" panose="020B0604020202020204" pitchFamily="34" charset="0"/>
              </a:rPr>
              <a:t>= 40,000(0.2638) = $10,552 </a:t>
            </a:r>
          </a:p>
          <a:p>
            <a:pPr marL="0" indent="0">
              <a:spcBef>
                <a:spcPts val="0"/>
              </a:spcBef>
              <a:buNone/>
            </a:pPr>
            <a:endParaRPr lang="en-C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7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2282389"/>
            <a:ext cx="4038600" cy="3161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>
                <a:solidFill>
                  <a:srgbClr val="000000"/>
                </a:solidFill>
              </a:rPr>
              <a:pPr/>
              <a:t>73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26797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9" name="Rectangle 1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/>
              <a:t> </a:t>
            </a:r>
            <a:r>
              <a:rPr lang="en-US" sz="2800"/>
              <a:t>Linear Gradient Series</a:t>
            </a:r>
            <a:br>
              <a:rPr lang="en-US" sz="2800"/>
            </a:br>
            <a:r>
              <a:rPr lang="en-US" sz="2800"/>
              <a:t>(Arithmetic Series)</a:t>
            </a:r>
            <a:endParaRPr lang="en-US" u="sn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74</a:t>
            </a:fld>
            <a:endParaRPr lang="fr-CA"/>
          </a:p>
        </p:txBody>
      </p:sp>
      <p:sp>
        <p:nvSpPr>
          <p:cNvPr id="184340" name="Line 20"/>
          <p:cNvSpPr>
            <a:spLocks noChangeShapeType="1"/>
          </p:cNvSpPr>
          <p:nvPr/>
        </p:nvSpPr>
        <p:spPr bwMode="auto">
          <a:xfrm flipV="1">
            <a:off x="6019800" y="44958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43" name="Text Box 23"/>
          <p:cNvSpPr txBox="1">
            <a:spLocks noChangeArrowheads="1"/>
          </p:cNvSpPr>
          <p:nvPr/>
        </p:nvSpPr>
        <p:spPr bwMode="auto">
          <a:xfrm>
            <a:off x="4822825" y="2659063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PW</a:t>
            </a:r>
          </a:p>
        </p:txBody>
      </p:sp>
      <p:sp>
        <p:nvSpPr>
          <p:cNvPr id="184346" name="Text Box 26"/>
          <p:cNvSpPr txBox="1">
            <a:spLocks noChangeArrowheads="1"/>
          </p:cNvSpPr>
          <p:nvPr/>
        </p:nvSpPr>
        <p:spPr bwMode="auto">
          <a:xfrm>
            <a:off x="5257800" y="3970338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184347" name="Line 27"/>
          <p:cNvSpPr>
            <a:spLocks noChangeShapeType="1"/>
          </p:cNvSpPr>
          <p:nvPr/>
        </p:nvSpPr>
        <p:spPr bwMode="auto">
          <a:xfrm flipV="1">
            <a:off x="5410200" y="4503738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48" name="Line 28"/>
          <p:cNvSpPr>
            <a:spLocks noChangeShapeType="1"/>
          </p:cNvSpPr>
          <p:nvPr/>
        </p:nvSpPr>
        <p:spPr bwMode="auto">
          <a:xfrm flipV="1">
            <a:off x="8229600" y="41148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49" name="Line 29"/>
          <p:cNvSpPr>
            <a:spLocks noChangeShapeType="1"/>
          </p:cNvSpPr>
          <p:nvPr/>
        </p:nvSpPr>
        <p:spPr bwMode="auto">
          <a:xfrm flipV="1">
            <a:off x="7543800" y="37338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50" name="Line 30"/>
          <p:cNvSpPr>
            <a:spLocks noChangeShapeType="1"/>
          </p:cNvSpPr>
          <p:nvPr/>
        </p:nvSpPr>
        <p:spPr bwMode="auto">
          <a:xfrm flipV="1">
            <a:off x="6858000" y="33528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51" name="Line 31"/>
          <p:cNvSpPr>
            <a:spLocks noChangeShapeType="1"/>
          </p:cNvSpPr>
          <p:nvPr/>
        </p:nvSpPr>
        <p:spPr bwMode="auto">
          <a:xfrm flipV="1">
            <a:off x="6172200" y="30480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53" name="Text Box 33"/>
          <p:cNvSpPr txBox="1">
            <a:spLocks noChangeArrowheads="1"/>
          </p:cNvSpPr>
          <p:nvPr/>
        </p:nvSpPr>
        <p:spPr bwMode="auto">
          <a:xfrm>
            <a:off x="6705600" y="4579938"/>
            <a:ext cx="327025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184354" name="Text Box 34"/>
          <p:cNvSpPr txBox="1">
            <a:spLocks noChangeArrowheads="1"/>
          </p:cNvSpPr>
          <p:nvPr/>
        </p:nvSpPr>
        <p:spPr bwMode="auto">
          <a:xfrm>
            <a:off x="7391400" y="4579938"/>
            <a:ext cx="323850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184355" name="Text Box 35"/>
          <p:cNvSpPr txBox="1">
            <a:spLocks noChangeArrowheads="1"/>
          </p:cNvSpPr>
          <p:nvPr/>
        </p:nvSpPr>
        <p:spPr bwMode="auto">
          <a:xfrm>
            <a:off x="8077200" y="4579938"/>
            <a:ext cx="327025" cy="39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184356" name="Text Box 36"/>
          <p:cNvSpPr txBox="1">
            <a:spLocks noChangeArrowheads="1"/>
          </p:cNvSpPr>
          <p:nvPr/>
        </p:nvSpPr>
        <p:spPr bwMode="auto">
          <a:xfrm>
            <a:off x="8077200" y="37338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184357" name="Text Box 37"/>
          <p:cNvSpPr txBox="1">
            <a:spLocks noChangeArrowheads="1"/>
          </p:cNvSpPr>
          <p:nvPr/>
        </p:nvSpPr>
        <p:spPr bwMode="auto">
          <a:xfrm>
            <a:off x="7315200" y="33528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184358" name="Text Box 38"/>
          <p:cNvSpPr txBox="1">
            <a:spLocks noChangeArrowheads="1"/>
          </p:cNvSpPr>
          <p:nvPr/>
        </p:nvSpPr>
        <p:spPr bwMode="auto">
          <a:xfrm>
            <a:off x="5867400" y="25908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184359" name="Text Box 39"/>
          <p:cNvSpPr txBox="1">
            <a:spLocks noChangeArrowheads="1"/>
          </p:cNvSpPr>
          <p:nvPr/>
        </p:nvSpPr>
        <p:spPr bwMode="auto">
          <a:xfrm>
            <a:off x="6629400" y="30480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184360" name="Line 40"/>
          <p:cNvSpPr>
            <a:spLocks noChangeShapeType="1"/>
          </p:cNvSpPr>
          <p:nvPr/>
        </p:nvSpPr>
        <p:spPr bwMode="auto">
          <a:xfrm>
            <a:off x="5562600" y="2743200"/>
            <a:ext cx="3276600" cy="16764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61" name="Text Box 41"/>
          <p:cNvSpPr txBox="1">
            <a:spLocks noChangeArrowheads="1"/>
          </p:cNvSpPr>
          <p:nvPr/>
        </p:nvSpPr>
        <p:spPr bwMode="auto">
          <a:xfrm>
            <a:off x="5410200" y="4579938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184362" name="Text Box 42"/>
          <p:cNvSpPr txBox="1">
            <a:spLocks noChangeArrowheads="1"/>
          </p:cNvSpPr>
          <p:nvPr/>
        </p:nvSpPr>
        <p:spPr bwMode="auto">
          <a:xfrm>
            <a:off x="9318625" y="2514600"/>
            <a:ext cx="1841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/>
              <a:t>PW</a:t>
            </a:r>
          </a:p>
        </p:txBody>
      </p:sp>
      <p:sp>
        <p:nvSpPr>
          <p:cNvPr id="184363" name="Text Box 43"/>
          <p:cNvSpPr txBox="1">
            <a:spLocks noChangeArrowheads="1"/>
          </p:cNvSpPr>
          <p:nvPr/>
        </p:nvSpPr>
        <p:spPr bwMode="auto">
          <a:xfrm>
            <a:off x="6019800" y="46482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184322" name="Text Box 2"/>
          <p:cNvSpPr txBox="1">
            <a:spLocks noChangeArrowheads="1"/>
          </p:cNvSpPr>
          <p:nvPr/>
        </p:nvSpPr>
        <p:spPr bwMode="auto">
          <a:xfrm>
            <a:off x="762000" y="4114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 flipV="1">
            <a:off x="914400" y="46482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5" name="Line 5"/>
          <p:cNvSpPr>
            <a:spLocks noChangeShapeType="1"/>
          </p:cNvSpPr>
          <p:nvPr/>
        </p:nvSpPr>
        <p:spPr bwMode="auto">
          <a:xfrm flipV="1">
            <a:off x="1676400" y="42672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362200" y="38862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7" name="Line 7"/>
          <p:cNvSpPr>
            <a:spLocks noChangeShapeType="1"/>
          </p:cNvSpPr>
          <p:nvPr/>
        </p:nvSpPr>
        <p:spPr bwMode="auto">
          <a:xfrm flipV="1">
            <a:off x="3048000" y="35052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8" name="Line 8"/>
          <p:cNvSpPr>
            <a:spLocks noChangeShapeType="1"/>
          </p:cNvSpPr>
          <p:nvPr/>
        </p:nvSpPr>
        <p:spPr bwMode="auto">
          <a:xfrm flipV="1">
            <a:off x="3733800" y="31242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29" name="Text Box 9"/>
          <p:cNvSpPr txBox="1">
            <a:spLocks noChangeArrowheads="1"/>
          </p:cNvSpPr>
          <p:nvPr/>
        </p:nvSpPr>
        <p:spPr bwMode="auto">
          <a:xfrm>
            <a:off x="1524000" y="47545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184330" name="Text Box 10"/>
          <p:cNvSpPr txBox="1">
            <a:spLocks noChangeArrowheads="1"/>
          </p:cNvSpPr>
          <p:nvPr/>
        </p:nvSpPr>
        <p:spPr bwMode="auto">
          <a:xfrm>
            <a:off x="2209800" y="47244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184331" name="Text Box 11"/>
          <p:cNvSpPr txBox="1">
            <a:spLocks noChangeArrowheads="1"/>
          </p:cNvSpPr>
          <p:nvPr/>
        </p:nvSpPr>
        <p:spPr bwMode="auto">
          <a:xfrm>
            <a:off x="2895600" y="47244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184332" name="Text Box 12"/>
          <p:cNvSpPr txBox="1">
            <a:spLocks noChangeArrowheads="1"/>
          </p:cNvSpPr>
          <p:nvPr/>
        </p:nvSpPr>
        <p:spPr bwMode="auto">
          <a:xfrm>
            <a:off x="3581400" y="47244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184333" name="Text Box 13"/>
          <p:cNvSpPr txBox="1">
            <a:spLocks noChangeArrowheads="1"/>
          </p:cNvSpPr>
          <p:nvPr/>
        </p:nvSpPr>
        <p:spPr bwMode="auto">
          <a:xfrm>
            <a:off x="1143000" y="38100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184334" name="Text Box 14"/>
          <p:cNvSpPr txBox="1">
            <a:spLocks noChangeArrowheads="1"/>
          </p:cNvSpPr>
          <p:nvPr/>
        </p:nvSpPr>
        <p:spPr bwMode="auto">
          <a:xfrm>
            <a:off x="1752600" y="35052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184335" name="Text Box 15"/>
          <p:cNvSpPr txBox="1">
            <a:spLocks noChangeArrowheads="1"/>
          </p:cNvSpPr>
          <p:nvPr/>
        </p:nvSpPr>
        <p:spPr bwMode="auto">
          <a:xfrm>
            <a:off x="3048000" y="27432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184336" name="Text Box 16"/>
          <p:cNvSpPr txBox="1">
            <a:spLocks noChangeArrowheads="1"/>
          </p:cNvSpPr>
          <p:nvPr/>
        </p:nvSpPr>
        <p:spPr bwMode="auto">
          <a:xfrm>
            <a:off x="2438400" y="32004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184337" name="Line 17"/>
          <p:cNvSpPr>
            <a:spLocks noChangeShapeType="1"/>
          </p:cNvSpPr>
          <p:nvPr/>
        </p:nvSpPr>
        <p:spPr bwMode="auto">
          <a:xfrm flipV="1">
            <a:off x="914400" y="28194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338" name="Text Box 18"/>
          <p:cNvSpPr txBox="1">
            <a:spLocks noChangeArrowheads="1"/>
          </p:cNvSpPr>
          <p:nvPr/>
        </p:nvSpPr>
        <p:spPr bwMode="auto">
          <a:xfrm>
            <a:off x="914400" y="47244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184364" name="Text Box 44"/>
          <p:cNvSpPr txBox="1">
            <a:spLocks noChangeArrowheads="1"/>
          </p:cNvSpPr>
          <p:nvPr/>
        </p:nvSpPr>
        <p:spPr bwMode="auto">
          <a:xfrm>
            <a:off x="457200" y="51816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184365" name="Text Box 45"/>
          <p:cNvSpPr txBox="1">
            <a:spLocks noChangeArrowheads="1"/>
          </p:cNvSpPr>
          <p:nvPr/>
        </p:nvSpPr>
        <p:spPr bwMode="auto">
          <a:xfrm>
            <a:off x="5013325" y="5192713"/>
            <a:ext cx="3862388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Decreasing or decaying series</a:t>
            </a:r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-54422" y="1447800"/>
            <a:ext cx="9452716" cy="30777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/>
              <a:t>A series that grows or declines by a constant dollar value (not by a rate) from, for example, year to another.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719304" y="5715000"/>
            <a:ext cx="5646097" cy="461665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1200" b="1" dirty="0"/>
              <a:t>Please refer to document #2 </a:t>
            </a:r>
            <a:r>
              <a:rPr lang="en-CA" sz="1200" b="1" u="sng" dirty="0"/>
              <a:t>Decision Criteria Interest Factor Derivation</a:t>
            </a:r>
            <a:r>
              <a:rPr lang="en-CA" sz="1200" b="1" dirty="0"/>
              <a:t> </a:t>
            </a:r>
          </a:p>
          <a:p>
            <a:r>
              <a:rPr lang="en-CA" sz="1200" b="1" dirty="0"/>
              <a:t>in the course website folder “ECO 1192 Documents on Virtual Campus”.</a:t>
            </a: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75</a:t>
            </a:fld>
            <a:endParaRPr lang="fr-CA"/>
          </a:p>
        </p:txBody>
      </p:sp>
      <p:sp>
        <p:nvSpPr>
          <p:cNvPr id="274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781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CA"/>
              <a:t>Conversion of linear gradient series to an annuity (uniform series)</a:t>
            </a:r>
          </a:p>
        </p:txBody>
      </p:sp>
      <p:sp>
        <p:nvSpPr>
          <p:cNvPr id="274435" name="Text Box 3"/>
          <p:cNvSpPr txBox="1">
            <a:spLocks noChangeArrowheads="1"/>
          </p:cNvSpPr>
          <p:nvPr/>
        </p:nvSpPr>
        <p:spPr bwMode="auto">
          <a:xfrm>
            <a:off x="4953000" y="41910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4436" name="Line 4"/>
          <p:cNvSpPr>
            <a:spLocks noChangeShapeType="1"/>
          </p:cNvSpPr>
          <p:nvPr/>
        </p:nvSpPr>
        <p:spPr bwMode="auto">
          <a:xfrm flipV="1">
            <a:off x="5105400" y="47244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37" name="Line 5"/>
          <p:cNvSpPr>
            <a:spLocks noChangeShapeType="1"/>
          </p:cNvSpPr>
          <p:nvPr/>
        </p:nvSpPr>
        <p:spPr bwMode="auto">
          <a:xfrm flipV="1">
            <a:off x="5867399" y="4281487"/>
            <a:ext cx="9525" cy="46672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38" name="Line 6"/>
          <p:cNvSpPr>
            <a:spLocks noChangeShapeType="1"/>
          </p:cNvSpPr>
          <p:nvPr/>
        </p:nvSpPr>
        <p:spPr bwMode="auto">
          <a:xfrm flipV="1">
            <a:off x="6553200" y="4267200"/>
            <a:ext cx="0" cy="460375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39" name="Line 7"/>
          <p:cNvSpPr>
            <a:spLocks noChangeShapeType="1"/>
          </p:cNvSpPr>
          <p:nvPr/>
        </p:nvSpPr>
        <p:spPr bwMode="auto">
          <a:xfrm flipV="1">
            <a:off x="7239000" y="4267200"/>
            <a:ext cx="0" cy="48260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40" name="Line 8"/>
          <p:cNvSpPr>
            <a:spLocks noChangeShapeType="1"/>
          </p:cNvSpPr>
          <p:nvPr/>
        </p:nvSpPr>
        <p:spPr bwMode="auto">
          <a:xfrm flipV="1">
            <a:off x="7924800" y="4267200"/>
            <a:ext cx="0" cy="461963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41" name="Text Box 9"/>
          <p:cNvSpPr txBox="1">
            <a:spLocks noChangeArrowheads="1"/>
          </p:cNvSpPr>
          <p:nvPr/>
        </p:nvSpPr>
        <p:spPr bwMode="auto">
          <a:xfrm>
            <a:off x="5715000" y="48307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4442" name="Text Box 10"/>
          <p:cNvSpPr txBox="1">
            <a:spLocks noChangeArrowheads="1"/>
          </p:cNvSpPr>
          <p:nvPr/>
        </p:nvSpPr>
        <p:spPr bwMode="auto">
          <a:xfrm>
            <a:off x="64008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4443" name="Text Box 11"/>
          <p:cNvSpPr txBox="1">
            <a:spLocks noChangeArrowheads="1"/>
          </p:cNvSpPr>
          <p:nvPr/>
        </p:nvSpPr>
        <p:spPr bwMode="auto">
          <a:xfrm>
            <a:off x="70866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4444" name="Text Box 12"/>
          <p:cNvSpPr txBox="1">
            <a:spLocks noChangeArrowheads="1"/>
          </p:cNvSpPr>
          <p:nvPr/>
        </p:nvSpPr>
        <p:spPr bwMode="auto">
          <a:xfrm>
            <a:off x="77724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4445" name="Text Box 13"/>
          <p:cNvSpPr txBox="1">
            <a:spLocks noChangeArrowheads="1"/>
          </p:cNvSpPr>
          <p:nvPr/>
        </p:nvSpPr>
        <p:spPr bwMode="auto">
          <a:xfrm>
            <a:off x="5334000" y="38862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6" name="Text Box 14"/>
          <p:cNvSpPr txBox="1">
            <a:spLocks noChangeArrowheads="1"/>
          </p:cNvSpPr>
          <p:nvPr/>
        </p:nvSpPr>
        <p:spPr bwMode="auto">
          <a:xfrm>
            <a:off x="6096000" y="38862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7" name="Text Box 15"/>
          <p:cNvSpPr txBox="1">
            <a:spLocks noChangeArrowheads="1"/>
          </p:cNvSpPr>
          <p:nvPr/>
        </p:nvSpPr>
        <p:spPr bwMode="auto">
          <a:xfrm>
            <a:off x="7696200" y="38862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8" name="Text Box 16"/>
          <p:cNvSpPr txBox="1">
            <a:spLocks noChangeArrowheads="1"/>
          </p:cNvSpPr>
          <p:nvPr/>
        </p:nvSpPr>
        <p:spPr bwMode="auto">
          <a:xfrm>
            <a:off x="6934200" y="3886200"/>
            <a:ext cx="7620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4449" name="Line 17"/>
          <p:cNvSpPr>
            <a:spLocks noChangeShapeType="1"/>
          </p:cNvSpPr>
          <p:nvPr/>
        </p:nvSpPr>
        <p:spPr bwMode="auto">
          <a:xfrm flipV="1">
            <a:off x="1905000" y="4267199"/>
            <a:ext cx="6629400" cy="153987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4450" name="Text Box 18"/>
          <p:cNvSpPr txBox="1">
            <a:spLocks noChangeArrowheads="1"/>
          </p:cNvSpPr>
          <p:nvPr/>
        </p:nvSpPr>
        <p:spPr bwMode="auto">
          <a:xfrm>
            <a:off x="5105400" y="48006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4451" name="Text Box 19"/>
          <p:cNvSpPr txBox="1">
            <a:spLocks noChangeArrowheads="1"/>
          </p:cNvSpPr>
          <p:nvPr/>
        </p:nvSpPr>
        <p:spPr bwMode="auto">
          <a:xfrm>
            <a:off x="4648200" y="2226929"/>
            <a:ext cx="3962400" cy="107721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 dirty="0">
                <a:solidFill>
                  <a:schemeClr val="tx2"/>
                </a:solidFill>
              </a:rPr>
              <a:t>Step 1: 	Create a new series (annuity 	in this case) by repeating the 	first element of the 	arithmetic series.</a:t>
            </a:r>
            <a:endParaRPr lang="en-US" sz="2000" b="1" dirty="0">
              <a:solidFill>
                <a:schemeClr val="tx2"/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914400" y="2895600"/>
            <a:ext cx="3276600" cy="2378075"/>
            <a:chOff x="914400" y="2895600"/>
            <a:chExt cx="3276600" cy="2378075"/>
          </a:xfrm>
        </p:grpSpPr>
        <p:sp>
          <p:nvSpPr>
            <p:cNvPr id="274459" name="Text Box 27"/>
            <p:cNvSpPr txBox="1">
              <a:spLocks noChangeArrowheads="1"/>
            </p:cNvSpPr>
            <p:nvPr/>
          </p:nvSpPr>
          <p:spPr bwMode="auto">
            <a:xfrm>
              <a:off x="1676400" y="4906963"/>
              <a:ext cx="323850" cy="3667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1800" b="1">
                  <a:latin typeface="Comic Sans MS" pitchFamily="66" charset="0"/>
                </a:rPr>
                <a:t>1</a:t>
              </a:r>
            </a:p>
          </p:txBody>
        </p:sp>
        <p:sp>
          <p:nvSpPr>
            <p:cNvPr id="274460" name="Text Box 28"/>
            <p:cNvSpPr txBox="1">
              <a:spLocks noChangeArrowheads="1"/>
            </p:cNvSpPr>
            <p:nvPr/>
          </p:nvSpPr>
          <p:spPr bwMode="auto">
            <a:xfrm>
              <a:off x="2362200" y="4876800"/>
              <a:ext cx="327025" cy="395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74461" name="Text Box 29"/>
            <p:cNvSpPr txBox="1">
              <a:spLocks noChangeArrowheads="1"/>
            </p:cNvSpPr>
            <p:nvPr/>
          </p:nvSpPr>
          <p:spPr bwMode="auto">
            <a:xfrm>
              <a:off x="3048000" y="4876800"/>
              <a:ext cx="323850" cy="395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74462" name="Text Box 30"/>
            <p:cNvSpPr txBox="1">
              <a:spLocks noChangeArrowheads="1"/>
            </p:cNvSpPr>
            <p:nvPr/>
          </p:nvSpPr>
          <p:spPr bwMode="auto">
            <a:xfrm>
              <a:off x="3733800" y="4876800"/>
              <a:ext cx="327025" cy="395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14400" y="2895600"/>
              <a:ext cx="3276600" cy="2347913"/>
              <a:chOff x="914400" y="2895600"/>
              <a:chExt cx="3276600" cy="2347913"/>
            </a:xfrm>
          </p:grpSpPr>
          <p:sp>
            <p:nvSpPr>
              <p:cNvPr id="274465" name="Text Box 33"/>
              <p:cNvSpPr txBox="1">
                <a:spLocks noChangeArrowheads="1"/>
              </p:cNvSpPr>
              <p:nvPr/>
            </p:nvSpPr>
            <p:spPr bwMode="auto">
              <a:xfrm>
                <a:off x="3200400" y="2895600"/>
                <a:ext cx="892175" cy="395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l"/>
                <a:r>
                  <a:rPr lang="en-US" sz="2000" b="1"/>
                  <a:t>$1000</a:t>
                </a:r>
              </a:p>
            </p:txBody>
          </p:sp>
          <p:grpSp>
            <p:nvGrpSpPr>
              <p:cNvPr id="2" name="Group 1"/>
              <p:cNvGrpSpPr/>
              <p:nvPr/>
            </p:nvGrpSpPr>
            <p:grpSpPr>
              <a:xfrm>
                <a:off x="914400" y="3276600"/>
                <a:ext cx="3276600" cy="1631950"/>
                <a:chOff x="914400" y="3276600"/>
                <a:chExt cx="3276600" cy="1631950"/>
              </a:xfrm>
            </p:grpSpPr>
            <p:sp>
              <p:nvSpPr>
                <p:cNvPr id="274453" name="Text Box 21"/>
                <p:cNvSpPr txBox="1">
                  <a:spLocks noChangeArrowheads="1"/>
                </p:cNvSpPr>
                <p:nvPr/>
              </p:nvSpPr>
              <p:spPr bwMode="auto">
                <a:xfrm>
                  <a:off x="914400" y="4267200"/>
                  <a:ext cx="184150" cy="6413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l"/>
                  <a:endParaRPr lang="en-US" sz="1800"/>
                </a:p>
                <a:p>
                  <a:pPr algn="l"/>
                  <a:endParaRPr lang="en-US" sz="1800"/>
                </a:p>
              </p:txBody>
            </p:sp>
            <p:sp>
              <p:nvSpPr>
                <p:cNvPr id="274454" name="Line 22"/>
                <p:cNvSpPr>
                  <a:spLocks noChangeShapeType="1"/>
                </p:cNvSpPr>
                <p:nvPr/>
              </p:nvSpPr>
              <p:spPr bwMode="auto">
                <a:xfrm flipV="1">
                  <a:off x="1066800" y="4800600"/>
                  <a:ext cx="3124200" cy="41275"/>
                </a:xfrm>
                <a:prstGeom prst="line">
                  <a:avLst/>
                </a:prstGeom>
                <a:noFill/>
                <a:ln w="762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4455" name="Line 23"/>
                <p:cNvSpPr>
                  <a:spLocks noChangeShapeType="1"/>
                </p:cNvSpPr>
                <p:nvPr/>
              </p:nvSpPr>
              <p:spPr bwMode="auto">
                <a:xfrm flipV="1">
                  <a:off x="1828800" y="4419600"/>
                  <a:ext cx="0" cy="404813"/>
                </a:xfrm>
                <a:prstGeom prst="line">
                  <a:avLst/>
                </a:prstGeom>
                <a:noFill/>
                <a:ln w="762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4456" name="Line 24"/>
                <p:cNvSpPr>
                  <a:spLocks noChangeShapeType="1"/>
                </p:cNvSpPr>
                <p:nvPr/>
              </p:nvSpPr>
              <p:spPr bwMode="auto">
                <a:xfrm flipV="1">
                  <a:off x="2514600" y="4038600"/>
                  <a:ext cx="0" cy="765175"/>
                </a:xfrm>
                <a:prstGeom prst="line">
                  <a:avLst/>
                </a:prstGeom>
                <a:noFill/>
                <a:ln w="762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4457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3200400" y="3657600"/>
                  <a:ext cx="0" cy="1168400"/>
                </a:xfrm>
                <a:prstGeom prst="line">
                  <a:avLst/>
                </a:prstGeom>
                <a:noFill/>
                <a:ln w="762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4458" name="Line 26"/>
                <p:cNvSpPr>
                  <a:spLocks noChangeShapeType="1"/>
                </p:cNvSpPr>
                <p:nvPr/>
              </p:nvSpPr>
              <p:spPr bwMode="auto">
                <a:xfrm flipV="1">
                  <a:off x="3886200" y="3276600"/>
                  <a:ext cx="0" cy="1528763"/>
                </a:xfrm>
                <a:prstGeom prst="line">
                  <a:avLst/>
                </a:prstGeom>
                <a:noFill/>
                <a:ln w="76200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  <p:sp>
              <p:nvSpPr>
                <p:cNvPr id="274463" name="Text Box 31"/>
                <p:cNvSpPr txBox="1">
                  <a:spLocks noChangeArrowheads="1"/>
                </p:cNvSpPr>
                <p:nvPr/>
              </p:nvSpPr>
              <p:spPr bwMode="auto">
                <a:xfrm>
                  <a:off x="1295400" y="3962400"/>
                  <a:ext cx="762000" cy="396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sz="2000" b="1"/>
                    <a:t>$250</a:t>
                  </a:r>
                </a:p>
              </p:txBody>
            </p:sp>
            <p:sp>
              <p:nvSpPr>
                <p:cNvPr id="274464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1905000" y="3657600"/>
                  <a:ext cx="749300" cy="39687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algn="l"/>
                  <a:r>
                    <a:rPr lang="en-US" sz="2000" b="1"/>
                    <a:t>$500</a:t>
                  </a:r>
                </a:p>
              </p:txBody>
            </p:sp>
            <p:sp>
              <p:nvSpPr>
                <p:cNvPr id="27446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590800" y="3352800"/>
                  <a:ext cx="1054100" cy="395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algn="l"/>
                  <a:r>
                    <a:rPr lang="en-US" sz="2000" b="1"/>
                    <a:t>$750</a:t>
                  </a:r>
                </a:p>
              </p:txBody>
            </p:sp>
            <p:sp>
              <p:nvSpPr>
                <p:cNvPr id="274467" name="Line 35"/>
                <p:cNvSpPr>
                  <a:spLocks noChangeShapeType="1"/>
                </p:cNvSpPr>
                <p:nvPr/>
              </p:nvSpPr>
              <p:spPr bwMode="auto">
                <a:xfrm flipV="1">
                  <a:off x="1838325" y="3290888"/>
                  <a:ext cx="2058987" cy="1128712"/>
                </a:xfrm>
                <a:prstGeom prst="line">
                  <a:avLst/>
                </a:prstGeom>
                <a:noFill/>
                <a:ln w="76200">
                  <a:solidFill>
                    <a:schemeClr val="hlink"/>
                  </a:solidFill>
                  <a:prstDash val="dashDot"/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CA"/>
                </a:p>
              </p:txBody>
            </p:sp>
          </p:grpSp>
          <p:sp>
            <p:nvSpPr>
              <p:cNvPr id="274468" name="Text Box 36"/>
              <p:cNvSpPr txBox="1">
                <a:spLocks noChangeArrowheads="1"/>
              </p:cNvSpPr>
              <p:nvPr/>
            </p:nvSpPr>
            <p:spPr bwMode="auto">
              <a:xfrm>
                <a:off x="1066800" y="4876800"/>
                <a:ext cx="323850" cy="3667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omic Sans MS" pitchFamily="66" charset="0"/>
                  </a:rPr>
                  <a:t>0</a:t>
                </a:r>
              </a:p>
            </p:txBody>
          </p:sp>
        </p:grpSp>
      </p:grpSp>
      <p:sp>
        <p:nvSpPr>
          <p:cNvPr id="274469" name="Text Box 37"/>
          <p:cNvSpPr txBox="1">
            <a:spLocks noChangeArrowheads="1"/>
          </p:cNvSpPr>
          <p:nvPr/>
        </p:nvSpPr>
        <p:spPr bwMode="auto">
          <a:xfrm>
            <a:off x="644371" y="60960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 dirty="0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274470" name="Text Box 38"/>
          <p:cNvSpPr txBox="1">
            <a:spLocks noChangeArrowheads="1"/>
          </p:cNvSpPr>
          <p:nvPr/>
        </p:nvSpPr>
        <p:spPr bwMode="auto">
          <a:xfrm>
            <a:off x="1746250" y="2209800"/>
            <a:ext cx="1973263" cy="396875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Original Series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76</a:t>
            </a:fld>
            <a:endParaRPr lang="fr-CA"/>
          </a:p>
        </p:txBody>
      </p:sp>
      <p:sp>
        <p:nvSpPr>
          <p:cNvPr id="273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781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CA"/>
              <a:t>Conversion of linear gradient series to an annuity (uniform series)</a:t>
            </a:r>
          </a:p>
        </p:txBody>
      </p:sp>
      <p:grpSp>
        <p:nvGrpSpPr>
          <p:cNvPr id="273447" name="Group 39"/>
          <p:cNvGrpSpPr>
            <a:grpSpLocks/>
          </p:cNvGrpSpPr>
          <p:nvPr/>
        </p:nvGrpSpPr>
        <p:grpSpPr bwMode="auto">
          <a:xfrm>
            <a:off x="4876800" y="1371600"/>
            <a:ext cx="3733800" cy="1631950"/>
            <a:chOff x="3120" y="2016"/>
            <a:chExt cx="2352" cy="1028"/>
          </a:xfrm>
        </p:grpSpPr>
        <p:sp>
          <p:nvSpPr>
            <p:cNvPr id="273411" name="Text Box 3"/>
            <p:cNvSpPr txBox="1">
              <a:spLocks noChangeArrowheads="1"/>
            </p:cNvSpPr>
            <p:nvPr/>
          </p:nvSpPr>
          <p:spPr bwMode="auto">
            <a:xfrm>
              <a:off x="3120" y="2640"/>
              <a:ext cx="11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endParaRPr lang="en-US" sz="1800"/>
            </a:p>
            <a:p>
              <a:pPr algn="l"/>
              <a:endParaRPr lang="en-US" sz="1800"/>
            </a:p>
          </p:txBody>
        </p:sp>
        <p:sp>
          <p:nvSpPr>
            <p:cNvPr id="273412" name="Line 4"/>
            <p:cNvSpPr>
              <a:spLocks noChangeShapeType="1"/>
            </p:cNvSpPr>
            <p:nvPr/>
          </p:nvSpPr>
          <p:spPr bwMode="auto">
            <a:xfrm flipV="1">
              <a:off x="3216" y="2976"/>
              <a:ext cx="1968" cy="2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14" name="Line 6"/>
            <p:cNvSpPr>
              <a:spLocks noChangeShapeType="1"/>
            </p:cNvSpPr>
            <p:nvPr/>
          </p:nvSpPr>
          <p:spPr bwMode="auto">
            <a:xfrm flipV="1">
              <a:off x="4128" y="2688"/>
              <a:ext cx="0" cy="290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15" name="Line 7"/>
            <p:cNvSpPr>
              <a:spLocks noChangeShapeType="1"/>
            </p:cNvSpPr>
            <p:nvPr/>
          </p:nvSpPr>
          <p:spPr bwMode="auto">
            <a:xfrm flipV="1">
              <a:off x="4560" y="2496"/>
              <a:ext cx="0" cy="49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16" name="Line 8"/>
            <p:cNvSpPr>
              <a:spLocks noChangeShapeType="1"/>
            </p:cNvSpPr>
            <p:nvPr/>
          </p:nvSpPr>
          <p:spPr bwMode="auto">
            <a:xfrm flipV="1">
              <a:off x="4992" y="2256"/>
              <a:ext cx="0" cy="72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3421" name="Text Box 13"/>
            <p:cNvSpPr txBox="1">
              <a:spLocks noChangeArrowheads="1"/>
            </p:cNvSpPr>
            <p:nvPr/>
          </p:nvSpPr>
          <p:spPr bwMode="auto">
            <a:xfrm>
              <a:off x="3504" y="2736"/>
              <a:ext cx="48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$0</a:t>
              </a:r>
            </a:p>
          </p:txBody>
        </p:sp>
        <p:sp>
          <p:nvSpPr>
            <p:cNvPr id="273422" name="Text Box 14"/>
            <p:cNvSpPr txBox="1">
              <a:spLocks noChangeArrowheads="1"/>
            </p:cNvSpPr>
            <p:nvPr/>
          </p:nvSpPr>
          <p:spPr bwMode="auto">
            <a:xfrm>
              <a:off x="3840" y="2448"/>
              <a:ext cx="4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$250</a:t>
              </a:r>
            </a:p>
          </p:txBody>
        </p:sp>
        <p:sp>
          <p:nvSpPr>
            <p:cNvPr id="273423" name="Text Box 15"/>
            <p:cNvSpPr txBox="1">
              <a:spLocks noChangeArrowheads="1"/>
            </p:cNvSpPr>
            <p:nvPr/>
          </p:nvSpPr>
          <p:spPr bwMode="auto">
            <a:xfrm>
              <a:off x="4752" y="2016"/>
              <a:ext cx="4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$750</a:t>
              </a:r>
            </a:p>
          </p:txBody>
        </p:sp>
        <p:sp>
          <p:nvSpPr>
            <p:cNvPr id="273424" name="Text Box 16"/>
            <p:cNvSpPr txBox="1">
              <a:spLocks noChangeArrowheads="1"/>
            </p:cNvSpPr>
            <p:nvPr/>
          </p:nvSpPr>
          <p:spPr bwMode="auto">
            <a:xfrm>
              <a:off x="4320" y="2208"/>
              <a:ext cx="480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$500</a:t>
              </a:r>
            </a:p>
          </p:txBody>
        </p:sp>
        <p:sp>
          <p:nvSpPr>
            <p:cNvPr id="273425" name="Line 17"/>
            <p:cNvSpPr>
              <a:spLocks noChangeShapeType="1"/>
            </p:cNvSpPr>
            <p:nvPr/>
          </p:nvSpPr>
          <p:spPr bwMode="auto">
            <a:xfrm flipV="1">
              <a:off x="3696" y="2016"/>
              <a:ext cx="1776" cy="960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prstDash val="dash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273448" name="Group 40"/>
          <p:cNvGrpSpPr>
            <a:grpSpLocks/>
          </p:cNvGrpSpPr>
          <p:nvPr/>
        </p:nvGrpSpPr>
        <p:grpSpPr bwMode="auto">
          <a:xfrm>
            <a:off x="5029200" y="2971800"/>
            <a:ext cx="2994025" cy="396875"/>
            <a:chOff x="3216" y="3024"/>
            <a:chExt cx="1886" cy="250"/>
          </a:xfrm>
        </p:grpSpPr>
        <p:sp>
          <p:nvSpPr>
            <p:cNvPr id="273417" name="Text Box 9"/>
            <p:cNvSpPr txBox="1">
              <a:spLocks noChangeArrowheads="1"/>
            </p:cNvSpPr>
            <p:nvPr/>
          </p:nvSpPr>
          <p:spPr bwMode="auto">
            <a:xfrm>
              <a:off x="3600" y="3043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1800" b="1">
                  <a:latin typeface="Comic Sans MS" pitchFamily="66" charset="0"/>
                </a:rPr>
                <a:t>1</a:t>
              </a:r>
            </a:p>
          </p:txBody>
        </p:sp>
        <p:sp>
          <p:nvSpPr>
            <p:cNvPr id="273418" name="Text Box 10"/>
            <p:cNvSpPr txBox="1">
              <a:spLocks noChangeArrowheads="1"/>
            </p:cNvSpPr>
            <p:nvPr/>
          </p:nvSpPr>
          <p:spPr bwMode="auto">
            <a:xfrm>
              <a:off x="4032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73419" name="Text Box 11"/>
            <p:cNvSpPr txBox="1">
              <a:spLocks noChangeArrowheads="1"/>
            </p:cNvSpPr>
            <p:nvPr/>
          </p:nvSpPr>
          <p:spPr bwMode="auto">
            <a:xfrm>
              <a:off x="4464" y="3024"/>
              <a:ext cx="204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73420" name="Text Box 12"/>
            <p:cNvSpPr txBox="1">
              <a:spLocks noChangeArrowheads="1"/>
            </p:cNvSpPr>
            <p:nvPr/>
          </p:nvSpPr>
          <p:spPr bwMode="auto">
            <a:xfrm>
              <a:off x="4896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73426" name="Text Box 18"/>
            <p:cNvSpPr txBox="1">
              <a:spLocks noChangeArrowheads="1"/>
            </p:cNvSpPr>
            <p:nvPr/>
          </p:nvSpPr>
          <p:spPr bwMode="auto">
            <a:xfrm>
              <a:off x="3216" y="3024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</p:grpSp>
      <p:sp>
        <p:nvSpPr>
          <p:cNvPr id="273427" name="Text Box 19"/>
          <p:cNvSpPr txBox="1">
            <a:spLocks noChangeArrowheads="1"/>
          </p:cNvSpPr>
          <p:nvPr/>
        </p:nvSpPr>
        <p:spPr bwMode="auto">
          <a:xfrm>
            <a:off x="4419600" y="5426076"/>
            <a:ext cx="4928722" cy="830997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600" b="1" dirty="0">
                <a:solidFill>
                  <a:schemeClr val="tx2"/>
                </a:solidFill>
              </a:rPr>
              <a:t>Step 2: 	Subtract the first element from all </a:t>
            </a:r>
          </a:p>
          <a:p>
            <a:pPr algn="l"/>
            <a:r>
              <a:rPr lang="en-US" sz="1600" b="1" dirty="0">
                <a:solidFill>
                  <a:schemeClr val="tx2"/>
                </a:solidFill>
              </a:rPr>
              <a:t>	elements of the series including the</a:t>
            </a:r>
          </a:p>
          <a:p>
            <a:pPr algn="l"/>
            <a:r>
              <a:rPr lang="en-US" sz="1600" b="1" dirty="0">
                <a:solidFill>
                  <a:schemeClr val="tx2"/>
                </a:solidFill>
              </a:rPr>
              <a:t>	first element and convert to an annuity.</a:t>
            </a:r>
          </a:p>
        </p:txBody>
      </p:sp>
      <p:sp>
        <p:nvSpPr>
          <p:cNvPr id="273429" name="Text Box 21"/>
          <p:cNvSpPr txBox="1">
            <a:spLocks noChangeArrowheads="1"/>
          </p:cNvSpPr>
          <p:nvPr/>
        </p:nvSpPr>
        <p:spPr bwMode="auto">
          <a:xfrm>
            <a:off x="914400" y="42672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3430" name="Line 22"/>
          <p:cNvSpPr>
            <a:spLocks noChangeShapeType="1"/>
          </p:cNvSpPr>
          <p:nvPr/>
        </p:nvSpPr>
        <p:spPr bwMode="auto">
          <a:xfrm flipV="1">
            <a:off x="1066800" y="48006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1" name="Line 23"/>
          <p:cNvSpPr>
            <a:spLocks noChangeShapeType="1"/>
          </p:cNvSpPr>
          <p:nvPr/>
        </p:nvSpPr>
        <p:spPr bwMode="auto">
          <a:xfrm flipV="1">
            <a:off x="1828800" y="44196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2" name="Line 24"/>
          <p:cNvSpPr>
            <a:spLocks noChangeShapeType="1"/>
          </p:cNvSpPr>
          <p:nvPr/>
        </p:nvSpPr>
        <p:spPr bwMode="auto">
          <a:xfrm flipV="1">
            <a:off x="2514600" y="40386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3" name="Line 25"/>
          <p:cNvSpPr>
            <a:spLocks noChangeShapeType="1"/>
          </p:cNvSpPr>
          <p:nvPr/>
        </p:nvSpPr>
        <p:spPr bwMode="auto">
          <a:xfrm flipV="1">
            <a:off x="3200400" y="36576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4" name="Line 26"/>
          <p:cNvSpPr>
            <a:spLocks noChangeShapeType="1"/>
          </p:cNvSpPr>
          <p:nvPr/>
        </p:nvSpPr>
        <p:spPr bwMode="auto">
          <a:xfrm flipV="1">
            <a:off x="3886200" y="32766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35" name="Text Box 27"/>
          <p:cNvSpPr txBox="1">
            <a:spLocks noChangeArrowheads="1"/>
          </p:cNvSpPr>
          <p:nvPr/>
        </p:nvSpPr>
        <p:spPr bwMode="auto">
          <a:xfrm>
            <a:off x="1676400" y="49069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3436" name="Text Box 28"/>
          <p:cNvSpPr txBox="1">
            <a:spLocks noChangeArrowheads="1"/>
          </p:cNvSpPr>
          <p:nvPr/>
        </p:nvSpPr>
        <p:spPr bwMode="auto">
          <a:xfrm>
            <a:off x="23622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3437" name="Text Box 29"/>
          <p:cNvSpPr txBox="1">
            <a:spLocks noChangeArrowheads="1"/>
          </p:cNvSpPr>
          <p:nvPr/>
        </p:nvSpPr>
        <p:spPr bwMode="auto">
          <a:xfrm>
            <a:off x="3048000" y="48768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3438" name="Text Box 30"/>
          <p:cNvSpPr txBox="1">
            <a:spLocks noChangeArrowheads="1"/>
          </p:cNvSpPr>
          <p:nvPr/>
        </p:nvSpPr>
        <p:spPr bwMode="auto">
          <a:xfrm>
            <a:off x="37338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3439" name="Text Box 31"/>
          <p:cNvSpPr txBox="1">
            <a:spLocks noChangeArrowheads="1"/>
          </p:cNvSpPr>
          <p:nvPr/>
        </p:nvSpPr>
        <p:spPr bwMode="auto">
          <a:xfrm>
            <a:off x="1295400" y="39624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3440" name="Text Box 32"/>
          <p:cNvSpPr txBox="1">
            <a:spLocks noChangeArrowheads="1"/>
          </p:cNvSpPr>
          <p:nvPr/>
        </p:nvSpPr>
        <p:spPr bwMode="auto">
          <a:xfrm>
            <a:off x="1905000" y="36576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273441" name="Text Box 33"/>
          <p:cNvSpPr txBox="1">
            <a:spLocks noChangeArrowheads="1"/>
          </p:cNvSpPr>
          <p:nvPr/>
        </p:nvSpPr>
        <p:spPr bwMode="auto">
          <a:xfrm>
            <a:off x="320040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273442" name="Text Box 34"/>
          <p:cNvSpPr txBox="1">
            <a:spLocks noChangeArrowheads="1"/>
          </p:cNvSpPr>
          <p:nvPr/>
        </p:nvSpPr>
        <p:spPr bwMode="auto">
          <a:xfrm>
            <a:off x="2590800" y="33528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273443" name="Line 35"/>
          <p:cNvSpPr>
            <a:spLocks noChangeShapeType="1"/>
          </p:cNvSpPr>
          <p:nvPr/>
        </p:nvSpPr>
        <p:spPr bwMode="auto">
          <a:xfrm flipV="1">
            <a:off x="1066800" y="29718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44" name="Text Box 36"/>
          <p:cNvSpPr txBox="1">
            <a:spLocks noChangeArrowheads="1"/>
          </p:cNvSpPr>
          <p:nvPr/>
        </p:nvSpPr>
        <p:spPr bwMode="auto">
          <a:xfrm>
            <a:off x="1066800" y="48768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3445" name="Text Box 37"/>
          <p:cNvSpPr txBox="1">
            <a:spLocks noChangeArrowheads="1"/>
          </p:cNvSpPr>
          <p:nvPr/>
        </p:nvSpPr>
        <p:spPr bwMode="auto">
          <a:xfrm>
            <a:off x="609600" y="53340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273446" name="Text Box 38"/>
          <p:cNvSpPr txBox="1">
            <a:spLocks noChangeArrowheads="1"/>
          </p:cNvSpPr>
          <p:nvPr/>
        </p:nvSpPr>
        <p:spPr bwMode="auto">
          <a:xfrm>
            <a:off x="1741488" y="2209800"/>
            <a:ext cx="1982787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Original Series</a:t>
            </a:r>
          </a:p>
        </p:txBody>
      </p:sp>
      <p:sp>
        <p:nvSpPr>
          <p:cNvPr id="273450" name="Text Box 42"/>
          <p:cNvSpPr txBox="1">
            <a:spLocks noChangeArrowheads="1"/>
          </p:cNvSpPr>
          <p:nvPr/>
        </p:nvSpPr>
        <p:spPr bwMode="auto">
          <a:xfrm>
            <a:off x="5029200" y="44958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3451" name="Line 43"/>
          <p:cNvSpPr>
            <a:spLocks noChangeShapeType="1"/>
          </p:cNvSpPr>
          <p:nvPr/>
        </p:nvSpPr>
        <p:spPr bwMode="auto">
          <a:xfrm flipV="1">
            <a:off x="5181600" y="50292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2" name="Line 44"/>
          <p:cNvSpPr>
            <a:spLocks noChangeShapeType="1"/>
          </p:cNvSpPr>
          <p:nvPr/>
        </p:nvSpPr>
        <p:spPr bwMode="auto">
          <a:xfrm flipV="1">
            <a:off x="5943600" y="4267200"/>
            <a:ext cx="0" cy="785813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3" name="Line 45"/>
          <p:cNvSpPr>
            <a:spLocks noChangeShapeType="1"/>
          </p:cNvSpPr>
          <p:nvPr/>
        </p:nvSpPr>
        <p:spPr bwMode="auto">
          <a:xfrm flipV="1">
            <a:off x="6629400" y="4267200"/>
            <a:ext cx="0" cy="765175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4" name="Line 46"/>
          <p:cNvSpPr>
            <a:spLocks noChangeShapeType="1"/>
          </p:cNvSpPr>
          <p:nvPr/>
        </p:nvSpPr>
        <p:spPr bwMode="auto">
          <a:xfrm flipV="1">
            <a:off x="7315200" y="4267200"/>
            <a:ext cx="0" cy="787400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5" name="Line 47"/>
          <p:cNvSpPr>
            <a:spLocks noChangeShapeType="1"/>
          </p:cNvSpPr>
          <p:nvPr/>
        </p:nvSpPr>
        <p:spPr bwMode="auto">
          <a:xfrm flipH="1" flipV="1">
            <a:off x="8001000" y="4267200"/>
            <a:ext cx="0" cy="766763"/>
          </a:xfrm>
          <a:prstGeom prst="line">
            <a:avLst/>
          </a:prstGeom>
          <a:noFill/>
          <a:ln w="76200">
            <a:solidFill>
              <a:srgbClr val="FF66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3456" name="Line 48"/>
          <p:cNvSpPr>
            <a:spLocks noChangeShapeType="1"/>
          </p:cNvSpPr>
          <p:nvPr/>
        </p:nvSpPr>
        <p:spPr bwMode="auto">
          <a:xfrm>
            <a:off x="5791200" y="3733800"/>
            <a:ext cx="2438400" cy="0"/>
          </a:xfrm>
          <a:prstGeom prst="lin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73462" name="Group 54"/>
          <p:cNvGrpSpPr>
            <a:grpSpLocks/>
          </p:cNvGrpSpPr>
          <p:nvPr/>
        </p:nvGrpSpPr>
        <p:grpSpPr bwMode="auto">
          <a:xfrm>
            <a:off x="5105400" y="5029200"/>
            <a:ext cx="2994025" cy="396875"/>
            <a:chOff x="3216" y="3024"/>
            <a:chExt cx="1886" cy="250"/>
          </a:xfrm>
        </p:grpSpPr>
        <p:sp>
          <p:nvSpPr>
            <p:cNvPr id="273463" name="Text Box 55"/>
            <p:cNvSpPr txBox="1">
              <a:spLocks noChangeArrowheads="1"/>
            </p:cNvSpPr>
            <p:nvPr/>
          </p:nvSpPr>
          <p:spPr bwMode="auto">
            <a:xfrm>
              <a:off x="3600" y="3043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1800" b="1">
                  <a:latin typeface="Comic Sans MS" pitchFamily="66" charset="0"/>
                </a:rPr>
                <a:t>1</a:t>
              </a:r>
            </a:p>
          </p:txBody>
        </p:sp>
        <p:sp>
          <p:nvSpPr>
            <p:cNvPr id="273464" name="Text Box 56"/>
            <p:cNvSpPr txBox="1">
              <a:spLocks noChangeArrowheads="1"/>
            </p:cNvSpPr>
            <p:nvPr/>
          </p:nvSpPr>
          <p:spPr bwMode="auto">
            <a:xfrm>
              <a:off x="4032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73465" name="Text Box 57"/>
            <p:cNvSpPr txBox="1">
              <a:spLocks noChangeArrowheads="1"/>
            </p:cNvSpPr>
            <p:nvPr/>
          </p:nvSpPr>
          <p:spPr bwMode="auto">
            <a:xfrm>
              <a:off x="4464" y="3024"/>
              <a:ext cx="204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73466" name="Text Box 58"/>
            <p:cNvSpPr txBox="1">
              <a:spLocks noChangeArrowheads="1"/>
            </p:cNvSpPr>
            <p:nvPr/>
          </p:nvSpPr>
          <p:spPr bwMode="auto">
            <a:xfrm>
              <a:off x="4896" y="3024"/>
              <a:ext cx="206" cy="2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73467" name="Text Box 59"/>
            <p:cNvSpPr txBox="1">
              <a:spLocks noChangeArrowheads="1"/>
            </p:cNvSpPr>
            <p:nvPr/>
          </p:nvSpPr>
          <p:spPr bwMode="auto">
            <a:xfrm>
              <a:off x="3216" y="3024"/>
              <a:ext cx="20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</p:grpSp>
      <p:sp>
        <p:nvSpPr>
          <p:cNvPr id="54" name="Line 35"/>
          <p:cNvSpPr>
            <a:spLocks noChangeShapeType="1"/>
          </p:cNvSpPr>
          <p:nvPr/>
        </p:nvSpPr>
        <p:spPr bwMode="auto">
          <a:xfrm flipV="1">
            <a:off x="1828800" y="3733799"/>
            <a:ext cx="2068512" cy="1108074"/>
          </a:xfrm>
          <a:prstGeom prst="line">
            <a:avLst/>
          </a:prstGeom>
          <a:noFill/>
          <a:ln w="76200">
            <a:solidFill>
              <a:srgbClr val="00B050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" name="Curved Down Arrow 2"/>
          <p:cNvSpPr/>
          <p:nvPr/>
        </p:nvSpPr>
        <p:spPr bwMode="auto">
          <a:xfrm rot="19981803">
            <a:off x="3029752" y="2267598"/>
            <a:ext cx="3776907" cy="886553"/>
          </a:xfrm>
          <a:prstGeom prst="curvedDownArrow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77</a:t>
            </a:fld>
            <a:endParaRPr lang="fr-CA"/>
          </a:p>
        </p:txBody>
      </p:sp>
      <p:sp>
        <p:nvSpPr>
          <p:cNvPr id="275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71600" y="277813"/>
            <a:ext cx="7772400" cy="1143000"/>
          </a:xfrm>
        </p:spPr>
        <p:txBody>
          <a:bodyPr>
            <a:normAutofit fontScale="90000"/>
          </a:bodyPr>
          <a:lstStyle/>
          <a:p>
            <a:r>
              <a:rPr lang="en-CA"/>
              <a:t>Conversion of linear gradient series to an annuity (uniform series)</a:t>
            </a:r>
          </a:p>
        </p:txBody>
      </p:sp>
      <p:sp>
        <p:nvSpPr>
          <p:cNvPr id="275465" name="Text Box 9"/>
          <p:cNvSpPr txBox="1">
            <a:spLocks noChangeArrowheads="1"/>
          </p:cNvSpPr>
          <p:nvPr/>
        </p:nvSpPr>
        <p:spPr bwMode="auto">
          <a:xfrm>
            <a:off x="5715000" y="48307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5466" name="Text Box 10"/>
          <p:cNvSpPr txBox="1">
            <a:spLocks noChangeArrowheads="1"/>
          </p:cNvSpPr>
          <p:nvPr/>
        </p:nvSpPr>
        <p:spPr bwMode="auto">
          <a:xfrm>
            <a:off x="64008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5467" name="Text Box 11"/>
          <p:cNvSpPr txBox="1">
            <a:spLocks noChangeArrowheads="1"/>
          </p:cNvSpPr>
          <p:nvPr/>
        </p:nvSpPr>
        <p:spPr bwMode="auto">
          <a:xfrm>
            <a:off x="7086600" y="48006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5468" name="Text Box 12"/>
          <p:cNvSpPr txBox="1">
            <a:spLocks noChangeArrowheads="1"/>
          </p:cNvSpPr>
          <p:nvPr/>
        </p:nvSpPr>
        <p:spPr bwMode="auto">
          <a:xfrm>
            <a:off x="7772400" y="48006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5474" name="Text Box 18"/>
          <p:cNvSpPr txBox="1">
            <a:spLocks noChangeArrowheads="1"/>
          </p:cNvSpPr>
          <p:nvPr/>
        </p:nvSpPr>
        <p:spPr bwMode="auto">
          <a:xfrm>
            <a:off x="5105400" y="48006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5475" name="Text Box 19"/>
          <p:cNvSpPr txBox="1">
            <a:spLocks noChangeArrowheads="1"/>
          </p:cNvSpPr>
          <p:nvPr/>
        </p:nvSpPr>
        <p:spPr bwMode="auto">
          <a:xfrm>
            <a:off x="4648200" y="5307013"/>
            <a:ext cx="3962400" cy="59055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1600" b="1">
                <a:solidFill>
                  <a:schemeClr val="tx2"/>
                </a:solidFill>
              </a:rPr>
              <a:t>Step 3: 	Add annuities from steps 1 	and 2.</a:t>
            </a:r>
            <a:endParaRPr lang="en-US" sz="2000" b="1">
              <a:solidFill>
                <a:schemeClr val="tx2"/>
              </a:solidFill>
            </a:endParaRPr>
          </a:p>
        </p:txBody>
      </p:sp>
      <p:sp>
        <p:nvSpPr>
          <p:cNvPr id="275477" name="Text Box 21"/>
          <p:cNvSpPr txBox="1">
            <a:spLocks noChangeArrowheads="1"/>
          </p:cNvSpPr>
          <p:nvPr/>
        </p:nvSpPr>
        <p:spPr bwMode="auto">
          <a:xfrm>
            <a:off x="914400" y="4267200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endParaRPr lang="en-US" sz="1800"/>
          </a:p>
          <a:p>
            <a:pPr algn="l"/>
            <a:endParaRPr lang="en-US" sz="1800"/>
          </a:p>
        </p:txBody>
      </p:sp>
      <p:sp>
        <p:nvSpPr>
          <p:cNvPr id="275478" name="Line 22"/>
          <p:cNvSpPr>
            <a:spLocks noChangeShapeType="1"/>
          </p:cNvSpPr>
          <p:nvPr/>
        </p:nvSpPr>
        <p:spPr bwMode="auto">
          <a:xfrm flipV="1">
            <a:off x="1066800" y="4800600"/>
            <a:ext cx="3124200" cy="412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79" name="Line 23"/>
          <p:cNvSpPr>
            <a:spLocks noChangeShapeType="1"/>
          </p:cNvSpPr>
          <p:nvPr/>
        </p:nvSpPr>
        <p:spPr bwMode="auto">
          <a:xfrm flipV="1">
            <a:off x="1828800" y="4419600"/>
            <a:ext cx="0" cy="40481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0" name="Line 24"/>
          <p:cNvSpPr>
            <a:spLocks noChangeShapeType="1"/>
          </p:cNvSpPr>
          <p:nvPr/>
        </p:nvSpPr>
        <p:spPr bwMode="auto">
          <a:xfrm flipV="1">
            <a:off x="2514600" y="4038600"/>
            <a:ext cx="0" cy="76517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1" name="Line 25"/>
          <p:cNvSpPr>
            <a:spLocks noChangeShapeType="1"/>
          </p:cNvSpPr>
          <p:nvPr/>
        </p:nvSpPr>
        <p:spPr bwMode="auto">
          <a:xfrm flipV="1">
            <a:off x="3200400" y="3657600"/>
            <a:ext cx="0" cy="1168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2" name="Line 26"/>
          <p:cNvSpPr>
            <a:spLocks noChangeShapeType="1"/>
          </p:cNvSpPr>
          <p:nvPr/>
        </p:nvSpPr>
        <p:spPr bwMode="auto">
          <a:xfrm flipV="1">
            <a:off x="3886200" y="3276600"/>
            <a:ext cx="0" cy="1528763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83" name="Text Box 27"/>
          <p:cNvSpPr txBox="1">
            <a:spLocks noChangeArrowheads="1"/>
          </p:cNvSpPr>
          <p:nvPr/>
        </p:nvSpPr>
        <p:spPr bwMode="auto">
          <a:xfrm>
            <a:off x="1676400" y="4906963"/>
            <a:ext cx="323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1800" b="1">
                <a:latin typeface="Comic Sans MS" pitchFamily="66" charset="0"/>
              </a:rPr>
              <a:t>1</a:t>
            </a:r>
          </a:p>
        </p:txBody>
      </p:sp>
      <p:sp>
        <p:nvSpPr>
          <p:cNvPr id="275484" name="Text Box 28"/>
          <p:cNvSpPr txBox="1">
            <a:spLocks noChangeArrowheads="1"/>
          </p:cNvSpPr>
          <p:nvPr/>
        </p:nvSpPr>
        <p:spPr bwMode="auto">
          <a:xfrm>
            <a:off x="23622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2</a:t>
            </a:r>
          </a:p>
        </p:txBody>
      </p:sp>
      <p:sp>
        <p:nvSpPr>
          <p:cNvPr id="275485" name="Text Box 29"/>
          <p:cNvSpPr txBox="1">
            <a:spLocks noChangeArrowheads="1"/>
          </p:cNvSpPr>
          <p:nvPr/>
        </p:nvSpPr>
        <p:spPr bwMode="auto">
          <a:xfrm>
            <a:off x="3048000" y="4876800"/>
            <a:ext cx="32385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3</a:t>
            </a:r>
          </a:p>
        </p:txBody>
      </p:sp>
      <p:sp>
        <p:nvSpPr>
          <p:cNvPr id="275486" name="Text Box 30"/>
          <p:cNvSpPr txBox="1">
            <a:spLocks noChangeArrowheads="1"/>
          </p:cNvSpPr>
          <p:nvPr/>
        </p:nvSpPr>
        <p:spPr bwMode="auto">
          <a:xfrm>
            <a:off x="3733800" y="4876800"/>
            <a:ext cx="32702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4</a:t>
            </a:r>
          </a:p>
        </p:txBody>
      </p:sp>
      <p:sp>
        <p:nvSpPr>
          <p:cNvPr id="275487" name="Text Box 31"/>
          <p:cNvSpPr txBox="1">
            <a:spLocks noChangeArrowheads="1"/>
          </p:cNvSpPr>
          <p:nvPr/>
        </p:nvSpPr>
        <p:spPr bwMode="auto">
          <a:xfrm>
            <a:off x="1295400" y="3962400"/>
            <a:ext cx="762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$250</a:t>
            </a:r>
          </a:p>
        </p:txBody>
      </p:sp>
      <p:sp>
        <p:nvSpPr>
          <p:cNvPr id="275488" name="Text Box 32"/>
          <p:cNvSpPr txBox="1">
            <a:spLocks noChangeArrowheads="1"/>
          </p:cNvSpPr>
          <p:nvPr/>
        </p:nvSpPr>
        <p:spPr bwMode="auto">
          <a:xfrm>
            <a:off x="1905000" y="3657600"/>
            <a:ext cx="749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$500</a:t>
            </a:r>
          </a:p>
        </p:txBody>
      </p:sp>
      <p:sp>
        <p:nvSpPr>
          <p:cNvPr id="275489" name="Text Box 33"/>
          <p:cNvSpPr txBox="1">
            <a:spLocks noChangeArrowheads="1"/>
          </p:cNvSpPr>
          <p:nvPr/>
        </p:nvSpPr>
        <p:spPr bwMode="auto">
          <a:xfrm>
            <a:off x="3200400" y="2895600"/>
            <a:ext cx="892175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/>
              <a:t>$1000</a:t>
            </a:r>
          </a:p>
        </p:txBody>
      </p:sp>
      <p:sp>
        <p:nvSpPr>
          <p:cNvPr id="275490" name="Text Box 34"/>
          <p:cNvSpPr txBox="1">
            <a:spLocks noChangeArrowheads="1"/>
          </p:cNvSpPr>
          <p:nvPr/>
        </p:nvSpPr>
        <p:spPr bwMode="auto">
          <a:xfrm>
            <a:off x="2590800" y="3352800"/>
            <a:ext cx="1054100" cy="395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sz="2000" b="1"/>
              <a:t>$750</a:t>
            </a:r>
          </a:p>
        </p:txBody>
      </p:sp>
      <p:sp>
        <p:nvSpPr>
          <p:cNvPr id="275491" name="Line 35"/>
          <p:cNvSpPr>
            <a:spLocks noChangeShapeType="1"/>
          </p:cNvSpPr>
          <p:nvPr/>
        </p:nvSpPr>
        <p:spPr bwMode="auto">
          <a:xfrm flipV="1">
            <a:off x="1066800" y="2971800"/>
            <a:ext cx="3352800" cy="1828800"/>
          </a:xfrm>
          <a:prstGeom prst="line">
            <a:avLst/>
          </a:prstGeom>
          <a:noFill/>
          <a:ln w="76200">
            <a:solidFill>
              <a:schemeClr val="hlink"/>
            </a:solidFill>
            <a:prstDash val="dash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75492" name="Text Box 36"/>
          <p:cNvSpPr txBox="1">
            <a:spLocks noChangeArrowheads="1"/>
          </p:cNvSpPr>
          <p:nvPr/>
        </p:nvSpPr>
        <p:spPr bwMode="auto">
          <a:xfrm>
            <a:off x="1066800" y="4876800"/>
            <a:ext cx="323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800" b="1">
                <a:latin typeface="Comic Sans MS" pitchFamily="66" charset="0"/>
              </a:rPr>
              <a:t>0</a:t>
            </a:r>
          </a:p>
        </p:txBody>
      </p:sp>
      <p:sp>
        <p:nvSpPr>
          <p:cNvPr id="275493" name="Text Box 37"/>
          <p:cNvSpPr txBox="1">
            <a:spLocks noChangeArrowheads="1"/>
          </p:cNvSpPr>
          <p:nvPr/>
        </p:nvSpPr>
        <p:spPr bwMode="auto">
          <a:xfrm>
            <a:off x="609600" y="5334000"/>
            <a:ext cx="3648075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/>
            <a:r>
              <a:rPr lang="en-US" sz="2000" b="1">
                <a:solidFill>
                  <a:schemeClr val="tx2"/>
                </a:solidFill>
              </a:rPr>
              <a:t>Increasing or growing series</a:t>
            </a:r>
          </a:p>
        </p:txBody>
      </p:sp>
      <p:sp>
        <p:nvSpPr>
          <p:cNvPr id="275494" name="Text Box 38"/>
          <p:cNvSpPr txBox="1">
            <a:spLocks noChangeArrowheads="1"/>
          </p:cNvSpPr>
          <p:nvPr/>
        </p:nvSpPr>
        <p:spPr bwMode="auto">
          <a:xfrm>
            <a:off x="1741488" y="2209800"/>
            <a:ext cx="1982787" cy="406400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CA" sz="2000" b="1"/>
              <a:t>Original Series</a:t>
            </a:r>
          </a:p>
        </p:txBody>
      </p:sp>
      <p:grpSp>
        <p:nvGrpSpPr>
          <p:cNvPr id="275500" name="Group 44"/>
          <p:cNvGrpSpPr>
            <a:grpSpLocks/>
          </p:cNvGrpSpPr>
          <p:nvPr/>
        </p:nvGrpSpPr>
        <p:grpSpPr bwMode="auto">
          <a:xfrm>
            <a:off x="4953000" y="3429000"/>
            <a:ext cx="3276600" cy="1403350"/>
            <a:chOff x="3120" y="2160"/>
            <a:chExt cx="2064" cy="884"/>
          </a:xfrm>
        </p:grpSpPr>
        <p:sp>
          <p:nvSpPr>
            <p:cNvPr id="275459" name="Text Box 3"/>
            <p:cNvSpPr txBox="1">
              <a:spLocks noChangeArrowheads="1"/>
            </p:cNvSpPr>
            <p:nvPr/>
          </p:nvSpPr>
          <p:spPr bwMode="auto">
            <a:xfrm>
              <a:off x="3120" y="2640"/>
              <a:ext cx="116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endParaRPr lang="en-US" sz="1800"/>
            </a:p>
            <a:p>
              <a:pPr algn="l"/>
              <a:endParaRPr lang="en-US" sz="1800"/>
            </a:p>
          </p:txBody>
        </p:sp>
        <p:sp>
          <p:nvSpPr>
            <p:cNvPr id="275460" name="Line 4"/>
            <p:cNvSpPr>
              <a:spLocks noChangeShapeType="1"/>
            </p:cNvSpPr>
            <p:nvPr/>
          </p:nvSpPr>
          <p:spPr bwMode="auto">
            <a:xfrm flipV="1">
              <a:off x="3216" y="2976"/>
              <a:ext cx="1968" cy="26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1" name="Line 5"/>
            <p:cNvSpPr>
              <a:spLocks noChangeShapeType="1"/>
            </p:cNvSpPr>
            <p:nvPr/>
          </p:nvSpPr>
          <p:spPr bwMode="auto">
            <a:xfrm flipV="1">
              <a:off x="3696" y="2160"/>
              <a:ext cx="0" cy="831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2" name="Line 6"/>
            <p:cNvSpPr>
              <a:spLocks noChangeShapeType="1"/>
            </p:cNvSpPr>
            <p:nvPr/>
          </p:nvSpPr>
          <p:spPr bwMode="auto">
            <a:xfrm flipV="1">
              <a:off x="4128" y="2160"/>
              <a:ext cx="0" cy="818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3" name="Line 7"/>
            <p:cNvSpPr>
              <a:spLocks noChangeShapeType="1"/>
            </p:cNvSpPr>
            <p:nvPr/>
          </p:nvSpPr>
          <p:spPr bwMode="auto">
            <a:xfrm flipV="1">
              <a:off x="4560" y="2160"/>
              <a:ext cx="0" cy="832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64" name="Line 8"/>
            <p:cNvSpPr>
              <a:spLocks noChangeShapeType="1"/>
            </p:cNvSpPr>
            <p:nvPr/>
          </p:nvSpPr>
          <p:spPr bwMode="auto">
            <a:xfrm flipH="1" flipV="1">
              <a:off x="4992" y="2160"/>
              <a:ext cx="0" cy="819"/>
            </a:xfrm>
            <a:prstGeom prst="line">
              <a:avLst/>
            </a:prstGeom>
            <a:noFill/>
            <a:ln w="76200">
              <a:solidFill>
                <a:srgbClr val="FF66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75495" name="Line 39"/>
            <p:cNvSpPr>
              <a:spLocks noChangeShapeType="1"/>
            </p:cNvSpPr>
            <p:nvPr/>
          </p:nvSpPr>
          <p:spPr bwMode="auto">
            <a:xfrm>
              <a:off x="3600" y="2160"/>
              <a:ext cx="1536" cy="0"/>
            </a:xfrm>
            <a:prstGeom prst="lin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6" name="Line 40"/>
            <p:cNvSpPr>
              <a:spLocks noChangeShapeType="1"/>
            </p:cNvSpPr>
            <p:nvPr/>
          </p:nvSpPr>
          <p:spPr bwMode="auto">
            <a:xfrm>
              <a:off x="3696" y="2736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7" name="Line 41"/>
            <p:cNvSpPr>
              <a:spLocks noChangeShapeType="1"/>
            </p:cNvSpPr>
            <p:nvPr/>
          </p:nvSpPr>
          <p:spPr bwMode="auto">
            <a:xfrm>
              <a:off x="4128" y="2688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8" name="Line 42"/>
            <p:cNvSpPr>
              <a:spLocks noChangeShapeType="1"/>
            </p:cNvSpPr>
            <p:nvPr/>
          </p:nvSpPr>
          <p:spPr bwMode="auto">
            <a:xfrm>
              <a:off x="4560" y="2688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5499" name="Line 43"/>
            <p:cNvSpPr>
              <a:spLocks noChangeShapeType="1"/>
            </p:cNvSpPr>
            <p:nvPr/>
          </p:nvSpPr>
          <p:spPr bwMode="auto">
            <a:xfrm>
              <a:off x="4992" y="2688"/>
              <a:ext cx="0" cy="288"/>
            </a:xfrm>
            <a:prstGeom prst="line">
              <a:avLst/>
            </a:prstGeom>
            <a:noFill/>
            <a:ln w="76200">
              <a:solidFill>
                <a:schemeClr val="hlink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7793038" cy="914400"/>
          </a:xfrm>
        </p:spPr>
        <p:txBody>
          <a:bodyPr/>
          <a:lstStyle/>
          <a:p>
            <a:r>
              <a:rPr lang="en-GB"/>
              <a:t>Arithmetic Gradient Series</a:t>
            </a:r>
            <a:endParaRPr lang="en-US"/>
          </a:p>
        </p:txBody>
      </p:sp>
      <p:sp>
        <p:nvSpPr>
          <p:cNvPr id="1290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Composite series (two series in one): Increasing or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 u="sng"/>
              <a:t>growing series</a:t>
            </a:r>
            <a:r>
              <a:rPr lang="en-GB" sz="2400" u="sng"/>
              <a:t>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P = 0 + G/(1+i)</a:t>
            </a:r>
            <a:r>
              <a:rPr lang="en-GB" sz="2400" baseline="30000"/>
              <a:t>2</a:t>
            </a:r>
            <a:r>
              <a:rPr lang="en-GB" sz="2400"/>
              <a:t> + G/(1+i)</a:t>
            </a:r>
            <a:r>
              <a:rPr lang="en-GB" sz="2400" baseline="30000"/>
              <a:t>3</a:t>
            </a:r>
            <a:r>
              <a:rPr lang="en-GB" sz="2400"/>
              <a:t> + G/(1+i)</a:t>
            </a:r>
            <a:r>
              <a:rPr lang="en-GB" sz="2400" baseline="30000"/>
              <a:t>4</a:t>
            </a:r>
            <a:r>
              <a:rPr lang="en-GB" sz="2400"/>
              <a:t> … + G/(1+i)</a:t>
            </a:r>
            <a:r>
              <a:rPr lang="en-GB" sz="2400" baseline="30000"/>
              <a:t>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/>
              <a:t>OR</a:t>
            </a:r>
            <a:r>
              <a:rPr lang="en-GB" sz="2400"/>
              <a:t>  P = sum G(n -1)(1+i)</a:t>
            </a:r>
            <a:r>
              <a:rPr lang="en-GB" sz="2400" baseline="30000"/>
              <a:t>N-1</a:t>
            </a:r>
            <a:r>
              <a:rPr lang="en-GB" sz="2400"/>
              <a:t>, n = 1 to N</a:t>
            </a:r>
          </a:p>
          <a:p>
            <a:pPr>
              <a:lnSpc>
                <a:spcPct val="80000"/>
              </a:lnSpc>
            </a:pPr>
            <a:r>
              <a:rPr lang="en-GB" sz="2600" b="1"/>
              <a:t>Annual Equivalent </a:t>
            </a:r>
            <a:r>
              <a:rPr lang="en-GB" sz="2600"/>
              <a:t>= A1 + G(A/G,i%,n)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where	G  = gradient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400"/>
              <a:t>			A1 = first element of series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(A/G,i,N) = (1/i) -[N/[(1+i)N + 1]]</a:t>
            </a:r>
          </a:p>
          <a:p>
            <a:pPr>
              <a:lnSpc>
                <a:spcPct val="80000"/>
              </a:lnSpc>
            </a:pPr>
            <a:r>
              <a:rPr lang="en-GB" sz="2600" b="1"/>
              <a:t>Present Worth</a:t>
            </a:r>
            <a:r>
              <a:rPr lang="en-GB" sz="2600"/>
              <a:t> = A1(P/A1,i%,n) + G(P/G,i%,n)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(P/G,i,N) = {[(1+i)</a:t>
            </a:r>
            <a:r>
              <a:rPr lang="en-GB" sz="2400" baseline="30000"/>
              <a:t>N</a:t>
            </a:r>
            <a:r>
              <a:rPr lang="en-GB" sz="2400"/>
              <a:t> - iN -1]/ [i</a:t>
            </a:r>
            <a:r>
              <a:rPr lang="en-GB" sz="2400" baseline="30000"/>
              <a:t>2</a:t>
            </a:r>
            <a:r>
              <a:rPr lang="en-GB" sz="2400"/>
              <a:t>(1+i)</a:t>
            </a:r>
            <a:r>
              <a:rPr lang="en-GB" sz="2400" baseline="30000"/>
              <a:t>N</a:t>
            </a:r>
            <a:r>
              <a:rPr lang="en-GB" sz="2400"/>
              <a:t>]}</a:t>
            </a:r>
          </a:p>
          <a:p>
            <a:pPr>
              <a:lnSpc>
                <a:spcPct val="80000"/>
              </a:lnSpc>
            </a:pPr>
            <a:r>
              <a:rPr lang="en-GB" sz="2600" b="1"/>
              <a:t>Future Worth</a:t>
            </a:r>
            <a:r>
              <a:rPr lang="en-GB" sz="2600"/>
              <a:t> = A1(F/A1,i%,n) + G(F/G,i%,n)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/>
              <a:t>		(F/G,i,N) = {[(1+i)</a:t>
            </a:r>
            <a:r>
              <a:rPr lang="en-GB" sz="2400" baseline="30000"/>
              <a:t>N</a:t>
            </a:r>
            <a:r>
              <a:rPr lang="en-GB" sz="2400"/>
              <a:t> – 1]/i} - N</a:t>
            </a:r>
            <a:endParaRPr lang="en-US" sz="2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A56621-4665-4E74-999E-6644427B5740}" type="slidenum">
              <a:rPr lang="fr-CA"/>
              <a:pPr/>
              <a:t>78</a:t>
            </a:fld>
            <a:endParaRPr lang="fr-CA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533400"/>
            <a:ext cx="7793038" cy="914400"/>
          </a:xfrm>
        </p:spPr>
        <p:txBody>
          <a:bodyPr/>
          <a:lstStyle/>
          <a:p>
            <a:r>
              <a:rPr lang="en-GB" dirty="0"/>
              <a:t>Arithmetic Gradient Series</a:t>
            </a:r>
            <a:endParaRPr lang="en-US" dirty="0"/>
          </a:p>
        </p:txBody>
      </p:sp>
      <p:sp>
        <p:nvSpPr>
          <p:cNvPr id="18637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</a:pPr>
            <a:r>
              <a:rPr lang="en-GB" sz="2400" b="1" u="sng" dirty="0"/>
              <a:t>Composite series (two series in one): Decreasing or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b="1" u="sng" dirty="0"/>
              <a:t>decaying series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P = 0 + G/(1+i)</a:t>
            </a:r>
            <a:r>
              <a:rPr lang="en-GB" sz="2400" baseline="30000" dirty="0"/>
              <a:t>2</a:t>
            </a:r>
            <a:r>
              <a:rPr lang="en-GB" sz="2400" dirty="0"/>
              <a:t> + G/(1+i)</a:t>
            </a:r>
            <a:r>
              <a:rPr lang="en-GB" sz="2400" baseline="30000" dirty="0"/>
              <a:t>3</a:t>
            </a:r>
            <a:r>
              <a:rPr lang="en-GB" sz="2400" dirty="0"/>
              <a:t> + G/(1+i)</a:t>
            </a:r>
            <a:r>
              <a:rPr lang="en-GB" sz="2400" baseline="30000" dirty="0"/>
              <a:t>4</a:t>
            </a:r>
            <a:r>
              <a:rPr lang="en-GB" sz="2400" dirty="0"/>
              <a:t>  + … G/(1+i)</a:t>
            </a:r>
            <a:r>
              <a:rPr lang="en-GB" sz="2400" baseline="30000" dirty="0"/>
              <a:t>N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OR  P = sum G(n-1)(1+i)</a:t>
            </a:r>
            <a:r>
              <a:rPr lang="en-GB" sz="2400" baseline="30000" dirty="0"/>
              <a:t>N-1</a:t>
            </a:r>
            <a:r>
              <a:rPr lang="en-GB" sz="2400" dirty="0"/>
              <a:t>, n =1 to N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Annual Equivalent </a:t>
            </a:r>
            <a:r>
              <a:rPr lang="en-GB" sz="2400" dirty="0"/>
              <a:t>= A1 - G(A/G,</a:t>
            </a:r>
            <a:r>
              <a:rPr lang="en-GB" sz="2400" dirty="0" err="1"/>
              <a:t>i</a:t>
            </a:r>
            <a:r>
              <a:rPr lang="en-GB" sz="2400" dirty="0"/>
              <a:t>%,n)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	where	G  = gradient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sz="2400" dirty="0"/>
              <a:t>			A1 = first element of series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	(A/</a:t>
            </a:r>
            <a:r>
              <a:rPr lang="en-GB" sz="2400" dirty="0" err="1"/>
              <a:t>G,i,N</a:t>
            </a:r>
            <a:r>
              <a:rPr lang="en-GB" sz="2400" dirty="0"/>
              <a:t>) = (1/</a:t>
            </a:r>
            <a:r>
              <a:rPr lang="en-GB" sz="2400" dirty="0" err="1"/>
              <a:t>i</a:t>
            </a:r>
            <a:r>
              <a:rPr lang="en-GB" sz="2400" dirty="0"/>
              <a:t>) -[N/[(1+i)N - 1]]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Present Worth = </a:t>
            </a:r>
            <a:r>
              <a:rPr lang="en-GB" sz="2400" dirty="0"/>
              <a:t>A1(P/A1,i%,n) - G(P/G,</a:t>
            </a:r>
            <a:r>
              <a:rPr lang="en-GB" sz="2400" dirty="0" err="1"/>
              <a:t>i</a:t>
            </a:r>
            <a:r>
              <a:rPr lang="en-GB" sz="2400" dirty="0"/>
              <a:t>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	(P/</a:t>
            </a:r>
            <a:r>
              <a:rPr lang="en-GB" sz="2400" dirty="0" err="1"/>
              <a:t>G,i,N</a:t>
            </a:r>
            <a:r>
              <a:rPr lang="en-GB" sz="2400" dirty="0"/>
              <a:t>) = {[(1+i)</a:t>
            </a:r>
            <a:r>
              <a:rPr lang="en-GB" sz="2400" baseline="30000" dirty="0"/>
              <a:t>N</a:t>
            </a:r>
            <a:r>
              <a:rPr lang="en-GB" sz="2400" dirty="0"/>
              <a:t> - </a:t>
            </a:r>
            <a:r>
              <a:rPr lang="en-GB" sz="2400" dirty="0" err="1"/>
              <a:t>iN</a:t>
            </a:r>
            <a:r>
              <a:rPr lang="en-GB" sz="2400" dirty="0"/>
              <a:t> -1]/ [i</a:t>
            </a:r>
            <a:r>
              <a:rPr lang="en-GB" sz="2400" baseline="30000" dirty="0"/>
              <a:t>2</a:t>
            </a:r>
            <a:r>
              <a:rPr lang="en-GB" sz="2400" dirty="0"/>
              <a:t>(1+i)</a:t>
            </a:r>
            <a:r>
              <a:rPr lang="en-GB" sz="2400" baseline="30000" dirty="0"/>
              <a:t>N</a:t>
            </a:r>
            <a:r>
              <a:rPr lang="en-GB" sz="2400" dirty="0"/>
              <a:t>]}</a:t>
            </a:r>
          </a:p>
          <a:p>
            <a:pPr>
              <a:lnSpc>
                <a:spcPct val="80000"/>
              </a:lnSpc>
            </a:pPr>
            <a:r>
              <a:rPr lang="en-GB" sz="2400" b="1" dirty="0"/>
              <a:t>Future Worth = </a:t>
            </a:r>
            <a:r>
              <a:rPr lang="en-GB" sz="2400" dirty="0"/>
              <a:t>A1(F/A1,i%,n) - G(F/G,</a:t>
            </a:r>
            <a:r>
              <a:rPr lang="en-GB" sz="2400" dirty="0" err="1"/>
              <a:t>i</a:t>
            </a:r>
            <a:r>
              <a:rPr lang="en-GB" sz="2400" dirty="0"/>
              <a:t>%,n)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GB" sz="2400" dirty="0"/>
              <a:t>		(F/</a:t>
            </a:r>
            <a:r>
              <a:rPr lang="en-GB" sz="2400" dirty="0" err="1"/>
              <a:t>G,i,N</a:t>
            </a:r>
            <a:r>
              <a:rPr lang="en-GB" sz="2400" dirty="0"/>
              <a:t>) = {[(1+i)</a:t>
            </a:r>
            <a:r>
              <a:rPr lang="en-GB" sz="2400" baseline="30000" dirty="0"/>
              <a:t>N</a:t>
            </a:r>
            <a:r>
              <a:rPr lang="en-GB" sz="2400" dirty="0"/>
              <a:t> – 1]/</a:t>
            </a:r>
            <a:r>
              <a:rPr lang="en-GB" sz="2400" dirty="0" err="1"/>
              <a:t>i</a:t>
            </a:r>
            <a:r>
              <a:rPr lang="en-GB" sz="2400" dirty="0"/>
              <a:t>} - N</a:t>
            </a:r>
            <a:endParaRPr lang="en-US" sz="24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785AE1-A471-4FB8-BEA4-1282B1D7A6CD}" type="slidenum">
              <a:rPr lang="fr-CA"/>
              <a:pPr/>
              <a:t>79</a:t>
            </a:fld>
            <a:endParaRPr lang="fr-CA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Arithmetic Gradient Series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80</a:t>
            </a:fld>
            <a:endParaRPr lang="fr-CA"/>
          </a:p>
        </p:txBody>
      </p:sp>
      <p:graphicFrame>
        <p:nvGraphicFramePr>
          <p:cNvPr id="130121" name="Group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035657"/>
              </p:ext>
            </p:extLst>
          </p:nvPr>
        </p:nvGraphicFramePr>
        <p:xfrm>
          <a:off x="838200" y="1752600"/>
          <a:ext cx="7391400" cy="3755391"/>
        </p:xfrm>
        <a:graphic>
          <a:graphicData uri="http://schemas.openxmlformats.org/drawingml/2006/table">
            <a:tbl>
              <a:tblPr/>
              <a:tblGrid>
                <a:gridCol w="3695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95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000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sng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Courier New" pitchFamily="49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Title (name)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Formula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(Need not be memorized)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76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Arithmetic gradient present worth factor: (P/G,i,N)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[(1+i)</a:t>
                      </a:r>
                      <a:r>
                        <a:rPr kumimoji="1" lang="en-GB" sz="20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-in-1]/ [i</a:t>
                      </a:r>
                      <a:r>
                        <a:rPr kumimoji="1" lang="en-GB" sz="20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</a:t>
                      </a:r>
                      <a:r>
                        <a:rPr kumimoji="1" lang="en-GB" sz="20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Arithmetic gradient uniform series factor: (A/G,i,N)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[(1+i)</a:t>
                      </a:r>
                      <a:r>
                        <a:rPr kumimoji="1" lang="en-GB" sz="20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-in-1]/[i(1+i)</a:t>
                      </a:r>
                      <a:r>
                        <a:rPr kumimoji="1" lang="en-GB" sz="20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-1]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3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Arithmetic gradient future worth factor: (F/G,i,N)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{[(1+i)</a:t>
                      </a:r>
                      <a:r>
                        <a:rPr kumimoji="1" lang="en-GB" sz="20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- 1]/i} – 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Increasing Arithmetic Gradient Series</a:t>
            </a:r>
          </a:p>
        </p:txBody>
      </p:sp>
      <p:sp>
        <p:nvSpPr>
          <p:cNvPr id="134150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 dirty="0"/>
              <a:t>	Assume that your car is projected to have the following maintenance record during your 4-year studies at U of O. The rate of interest will be 10% compounded annually.  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Find the equivalent annual value of the maintenance charges which are:</a:t>
            </a:r>
          </a:p>
          <a:p>
            <a:pPr lvl="1">
              <a:lnSpc>
                <a:spcPct val="90000"/>
              </a:lnSpc>
            </a:pPr>
            <a:r>
              <a:rPr lang="en-GB" sz="2000" dirty="0"/>
              <a:t>$300 (EOY1): $350(EOY 2);$400 (EOY 3) and $450(EOY 4)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000" dirty="0"/>
              <a:t>	</a:t>
            </a:r>
            <a:r>
              <a:rPr lang="en-GB" sz="2400" b="1" dirty="0"/>
              <a:t>A = A1 + G(A/G,</a:t>
            </a:r>
            <a:r>
              <a:rPr lang="en-GB" sz="2400" b="1" dirty="0" err="1"/>
              <a:t>i</a:t>
            </a:r>
            <a:r>
              <a:rPr lang="en-GB" sz="2400" b="1" dirty="0"/>
              <a:t>%,N) = 300 + 50(A/G,10%,4) 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GB" sz="2400" b="1" dirty="0"/>
              <a:t>	  = 300 + 50(1.381) = $369.05</a:t>
            </a:r>
            <a:r>
              <a:rPr lang="en-GB" sz="2000" b="1" dirty="0"/>
              <a:t> </a:t>
            </a:r>
            <a:endParaRPr lang="en-US" sz="2000" b="1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77905-7562-493A-A370-014A78A190F4}" type="slidenum">
              <a:rPr lang="fr-CA"/>
              <a:pPr/>
              <a:t>81</a:t>
            </a:fld>
            <a:endParaRPr lang="fr-CA"/>
          </a:p>
        </p:txBody>
      </p:sp>
      <p:sp>
        <p:nvSpPr>
          <p:cNvPr id="134151" name="Text Box 7"/>
          <p:cNvSpPr txBox="1">
            <a:spLocks noChangeArrowheads="1"/>
          </p:cNvSpPr>
          <p:nvPr/>
        </p:nvSpPr>
        <p:spPr bwMode="auto">
          <a:xfrm>
            <a:off x="2971800" y="5029200"/>
            <a:ext cx="2841483" cy="369332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CA" sz="1800" b="1" dirty="0"/>
              <a:t>Note: EOY ≡ End of </a:t>
            </a:r>
            <a:r>
              <a:rPr lang="fr-CA" sz="1800" b="1" dirty="0" err="1"/>
              <a:t>year</a:t>
            </a:r>
            <a:endParaRPr lang="fr-CA" sz="1800" b="1" dirty="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964" name="Group 44"/>
          <p:cNvGrpSpPr>
            <a:grpSpLocks/>
          </p:cNvGrpSpPr>
          <p:nvPr/>
        </p:nvGrpSpPr>
        <p:grpSpPr bwMode="auto">
          <a:xfrm>
            <a:off x="457200" y="2362200"/>
            <a:ext cx="3973513" cy="2492375"/>
            <a:chOff x="773" y="1831"/>
            <a:chExt cx="2503" cy="1570"/>
          </a:xfrm>
          <a:noFill/>
        </p:grpSpPr>
        <p:sp>
          <p:nvSpPr>
            <p:cNvPr id="209930" name="Line 10"/>
            <p:cNvSpPr>
              <a:spLocks noChangeShapeType="1"/>
            </p:cNvSpPr>
            <p:nvPr/>
          </p:nvSpPr>
          <p:spPr bwMode="auto">
            <a:xfrm>
              <a:off x="849" y="3045"/>
              <a:ext cx="2171" cy="0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1" name="Line 11"/>
            <p:cNvSpPr>
              <a:spLocks noChangeShapeType="1"/>
            </p:cNvSpPr>
            <p:nvPr/>
          </p:nvSpPr>
          <p:spPr bwMode="auto">
            <a:xfrm flipV="1">
              <a:off x="1331" y="2832"/>
              <a:ext cx="0" cy="213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2" name="Line 12"/>
            <p:cNvSpPr>
              <a:spLocks noChangeShapeType="1"/>
            </p:cNvSpPr>
            <p:nvPr/>
          </p:nvSpPr>
          <p:spPr bwMode="auto">
            <a:xfrm flipV="1">
              <a:off x="1894" y="2549"/>
              <a:ext cx="0" cy="496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3" name="Line 13"/>
            <p:cNvSpPr>
              <a:spLocks noChangeShapeType="1"/>
            </p:cNvSpPr>
            <p:nvPr/>
          </p:nvSpPr>
          <p:spPr bwMode="auto">
            <a:xfrm flipV="1">
              <a:off x="2457" y="2336"/>
              <a:ext cx="0" cy="709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4" name="Line 14"/>
            <p:cNvSpPr>
              <a:spLocks noChangeShapeType="1"/>
            </p:cNvSpPr>
            <p:nvPr/>
          </p:nvSpPr>
          <p:spPr bwMode="auto">
            <a:xfrm flipV="1">
              <a:off x="3020" y="2053"/>
              <a:ext cx="0" cy="992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35" name="Text Box 15"/>
            <p:cNvSpPr txBox="1">
              <a:spLocks noChangeArrowheads="1"/>
            </p:cNvSpPr>
            <p:nvPr/>
          </p:nvSpPr>
          <p:spPr bwMode="auto">
            <a:xfrm>
              <a:off x="1200" y="3072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1</a:t>
              </a:r>
            </a:p>
          </p:txBody>
        </p:sp>
        <p:sp>
          <p:nvSpPr>
            <p:cNvPr id="209936" name="Text Box 16"/>
            <p:cNvSpPr txBox="1">
              <a:spLocks noChangeArrowheads="1"/>
            </p:cNvSpPr>
            <p:nvPr/>
          </p:nvSpPr>
          <p:spPr bwMode="auto">
            <a:xfrm>
              <a:off x="1776" y="3072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</a:t>
              </a:r>
            </a:p>
          </p:txBody>
        </p:sp>
        <p:sp>
          <p:nvSpPr>
            <p:cNvPr id="209937" name="Text Box 17"/>
            <p:cNvSpPr txBox="1">
              <a:spLocks noChangeArrowheads="1"/>
            </p:cNvSpPr>
            <p:nvPr/>
          </p:nvSpPr>
          <p:spPr bwMode="auto">
            <a:xfrm>
              <a:off x="2304" y="3072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09938" name="Text Box 18"/>
            <p:cNvSpPr txBox="1">
              <a:spLocks noChangeArrowheads="1"/>
            </p:cNvSpPr>
            <p:nvPr/>
          </p:nvSpPr>
          <p:spPr bwMode="auto">
            <a:xfrm>
              <a:off x="2880" y="3072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09939" name="Text Box 19"/>
            <p:cNvSpPr txBox="1">
              <a:spLocks noChangeArrowheads="1"/>
            </p:cNvSpPr>
            <p:nvPr/>
          </p:nvSpPr>
          <p:spPr bwMode="auto">
            <a:xfrm>
              <a:off x="1131" y="2573"/>
              <a:ext cx="490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$300</a:t>
              </a:r>
            </a:p>
          </p:txBody>
        </p:sp>
        <p:sp>
          <p:nvSpPr>
            <p:cNvPr id="209940" name="Text Box 20"/>
            <p:cNvSpPr txBox="1">
              <a:spLocks noChangeArrowheads="1"/>
            </p:cNvSpPr>
            <p:nvPr/>
          </p:nvSpPr>
          <p:spPr bwMode="auto">
            <a:xfrm>
              <a:off x="1723" y="2277"/>
              <a:ext cx="472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$350</a:t>
              </a:r>
            </a:p>
          </p:txBody>
        </p:sp>
        <p:sp>
          <p:nvSpPr>
            <p:cNvPr id="209941" name="Text Box 21"/>
            <p:cNvSpPr txBox="1">
              <a:spLocks noChangeArrowheads="1"/>
            </p:cNvSpPr>
            <p:nvPr/>
          </p:nvSpPr>
          <p:spPr bwMode="auto">
            <a:xfrm>
              <a:off x="2804" y="1831"/>
              <a:ext cx="472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$450</a:t>
              </a:r>
            </a:p>
          </p:txBody>
        </p:sp>
        <p:sp>
          <p:nvSpPr>
            <p:cNvPr id="209942" name="Text Box 22"/>
            <p:cNvSpPr txBox="1">
              <a:spLocks noChangeArrowheads="1"/>
            </p:cNvSpPr>
            <p:nvPr/>
          </p:nvSpPr>
          <p:spPr bwMode="auto">
            <a:xfrm>
              <a:off x="2263" y="2079"/>
              <a:ext cx="472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$400</a:t>
              </a:r>
            </a:p>
          </p:txBody>
        </p:sp>
        <p:sp>
          <p:nvSpPr>
            <p:cNvPr id="209943" name="Line 23"/>
            <p:cNvSpPr>
              <a:spLocks noChangeShapeType="1"/>
            </p:cNvSpPr>
            <p:nvPr/>
          </p:nvSpPr>
          <p:spPr bwMode="auto">
            <a:xfrm flipV="1">
              <a:off x="849" y="2053"/>
              <a:ext cx="2171" cy="992"/>
            </a:xfrm>
            <a:prstGeom prst="line">
              <a:avLst/>
            </a:prstGeom>
            <a:grpFill/>
            <a:ln w="76200">
              <a:solidFill>
                <a:schemeClr val="hlink"/>
              </a:solidFill>
              <a:prstDash val="dashDot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44" name="Text Box 24"/>
            <p:cNvSpPr txBox="1">
              <a:spLocks noChangeArrowheads="1"/>
            </p:cNvSpPr>
            <p:nvPr/>
          </p:nvSpPr>
          <p:spPr bwMode="auto">
            <a:xfrm>
              <a:off x="773" y="3170"/>
              <a:ext cx="204" cy="23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 dirty="0">
                  <a:latin typeface="Comic Sans MS" pitchFamily="66" charset="0"/>
                </a:rPr>
                <a:t>0</a:t>
              </a:r>
            </a:p>
          </p:txBody>
        </p:sp>
      </p:grpSp>
      <p:sp>
        <p:nvSpPr>
          <p:cNvPr id="209947" name="Rectangle 27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Annuity</a:t>
            </a:r>
            <a:endParaRPr lang="en-CA"/>
          </a:p>
        </p:txBody>
      </p:sp>
      <p:sp>
        <p:nvSpPr>
          <p:cNvPr id="209948" name="Rectangle 28"/>
          <p:cNvSpPr>
            <a:spLocks noGrp="1" noChangeArrowheads="1"/>
          </p:cNvSpPr>
          <p:nvPr>
            <p:ph sz="half" idx="1"/>
          </p:nvPr>
        </p:nvSpPr>
        <p:spPr>
          <a:xfrm>
            <a:off x="304800" y="1600200"/>
            <a:ext cx="4267200" cy="4530725"/>
          </a:xfrm>
          <a:noFill/>
          <a:ln w="571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CCFFFF"/>
                </a:solidFill>
              </a14:hiddenFill>
            </a:ext>
          </a:extLst>
        </p:spPr>
        <p:txBody>
          <a:bodyPr/>
          <a:lstStyle/>
          <a:p>
            <a:r>
              <a:rPr lang="en-US" sz="2400" dirty="0"/>
              <a:t>Actual Series</a:t>
            </a:r>
            <a:endParaRPr lang="en-CA" sz="2400" dirty="0"/>
          </a:p>
        </p:txBody>
      </p:sp>
      <p:sp>
        <p:nvSpPr>
          <p:cNvPr id="209949" name="Rectangle 29"/>
          <p:cNvSpPr>
            <a:spLocks noGrp="1" noChangeArrowheads="1"/>
          </p:cNvSpPr>
          <p:nvPr>
            <p:ph sz="half" idx="2"/>
          </p:nvPr>
        </p:nvSpPr>
        <p:spPr>
          <a:noFill/>
          <a:ln w="57150">
            <a:solidFill>
              <a:srgbClr val="993366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US" sz="2400" dirty="0"/>
              <a:t>Equivalent to:</a:t>
            </a: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B03172-CB7F-4A17-B652-45F62046F75D}" type="slidenum">
              <a:rPr lang="fr-CA" smtClean="0"/>
              <a:pPr/>
              <a:t>82</a:t>
            </a:fld>
            <a:endParaRPr lang="fr-CA"/>
          </a:p>
        </p:txBody>
      </p:sp>
      <p:sp>
        <p:nvSpPr>
          <p:cNvPr id="209952" name="Text Box 32"/>
          <p:cNvSpPr txBox="1">
            <a:spLocks noChangeArrowheads="1"/>
          </p:cNvSpPr>
          <p:nvPr/>
        </p:nvSpPr>
        <p:spPr bwMode="auto">
          <a:xfrm>
            <a:off x="5305425" y="2895600"/>
            <a:ext cx="339725" cy="361950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0</a:t>
            </a:r>
            <a:endParaRPr lang="en-CA" b="1"/>
          </a:p>
        </p:txBody>
      </p:sp>
      <p:sp>
        <p:nvSpPr>
          <p:cNvPr id="209953" name="Text Box 33"/>
          <p:cNvSpPr txBox="1">
            <a:spLocks noChangeArrowheads="1"/>
          </p:cNvSpPr>
          <p:nvPr/>
        </p:nvSpPr>
        <p:spPr bwMode="auto">
          <a:xfrm>
            <a:off x="5838825" y="2895600"/>
            <a:ext cx="339725" cy="361950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1"/>
              <a:t>1</a:t>
            </a:r>
            <a:endParaRPr lang="en-CA" b="1"/>
          </a:p>
        </p:txBody>
      </p:sp>
      <p:sp>
        <p:nvSpPr>
          <p:cNvPr id="209954" name="Text Box 34"/>
          <p:cNvSpPr txBox="1">
            <a:spLocks noChangeArrowheads="1"/>
          </p:cNvSpPr>
          <p:nvPr/>
        </p:nvSpPr>
        <p:spPr bwMode="auto">
          <a:xfrm>
            <a:off x="6600825" y="2895600"/>
            <a:ext cx="339725" cy="361950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2</a:t>
            </a:r>
            <a:endParaRPr lang="en-CA" b="1"/>
          </a:p>
        </p:txBody>
      </p:sp>
      <p:sp>
        <p:nvSpPr>
          <p:cNvPr id="209955" name="Text Box 35"/>
          <p:cNvSpPr txBox="1">
            <a:spLocks noChangeArrowheads="1"/>
          </p:cNvSpPr>
          <p:nvPr/>
        </p:nvSpPr>
        <p:spPr bwMode="auto">
          <a:xfrm>
            <a:off x="7362825" y="2895600"/>
            <a:ext cx="339725" cy="361950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3</a:t>
            </a:r>
            <a:endParaRPr lang="en-CA" b="1"/>
          </a:p>
        </p:txBody>
      </p:sp>
      <p:sp>
        <p:nvSpPr>
          <p:cNvPr id="209956" name="Text Box 36"/>
          <p:cNvSpPr txBox="1">
            <a:spLocks noChangeArrowheads="1"/>
          </p:cNvSpPr>
          <p:nvPr/>
        </p:nvSpPr>
        <p:spPr bwMode="auto">
          <a:xfrm>
            <a:off x="7972425" y="2895600"/>
            <a:ext cx="339725" cy="361950"/>
          </a:xfrm>
          <a:prstGeom prst="rect">
            <a:avLst/>
          </a:prstGeom>
          <a:noFill/>
          <a:ln w="57150" algn="ctr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/>
              <a:t>4</a:t>
            </a:r>
            <a:endParaRPr lang="en-CA" b="1"/>
          </a:p>
        </p:txBody>
      </p:sp>
      <p:grpSp>
        <p:nvGrpSpPr>
          <p:cNvPr id="209986" name="Group 66"/>
          <p:cNvGrpSpPr>
            <a:grpSpLocks/>
          </p:cNvGrpSpPr>
          <p:nvPr/>
        </p:nvGrpSpPr>
        <p:grpSpPr bwMode="auto">
          <a:xfrm>
            <a:off x="5334000" y="2209800"/>
            <a:ext cx="3121025" cy="685800"/>
            <a:chOff x="3504" y="1728"/>
            <a:chExt cx="1966" cy="432"/>
          </a:xfrm>
          <a:noFill/>
        </p:grpSpPr>
        <p:sp>
          <p:nvSpPr>
            <p:cNvPr id="209950" name="Line 30"/>
            <p:cNvSpPr>
              <a:spLocks noChangeShapeType="1"/>
            </p:cNvSpPr>
            <p:nvPr/>
          </p:nvSpPr>
          <p:spPr bwMode="auto">
            <a:xfrm>
              <a:off x="3504" y="2160"/>
              <a:ext cx="0" cy="0"/>
            </a:xfrm>
            <a:prstGeom prst="line">
              <a:avLst/>
            </a:prstGeom>
            <a:grpFill/>
            <a:ln w="571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9951" name="Line 31"/>
            <p:cNvSpPr>
              <a:spLocks noChangeShapeType="1"/>
            </p:cNvSpPr>
            <p:nvPr/>
          </p:nvSpPr>
          <p:spPr bwMode="auto">
            <a:xfrm>
              <a:off x="3552" y="2160"/>
              <a:ext cx="1824" cy="0"/>
            </a:xfrm>
            <a:prstGeom prst="line">
              <a:avLst/>
            </a:prstGeom>
            <a:grpFill/>
            <a:ln w="57150">
              <a:solidFill>
                <a:srgbClr val="9933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09958" name="Line 38"/>
            <p:cNvSpPr>
              <a:spLocks noChangeShapeType="1"/>
            </p:cNvSpPr>
            <p:nvPr/>
          </p:nvSpPr>
          <p:spPr bwMode="auto">
            <a:xfrm flipV="1">
              <a:off x="3936" y="1920"/>
              <a:ext cx="0" cy="213"/>
            </a:xfrm>
            <a:prstGeom prst="line">
              <a:avLst/>
            </a:prstGeom>
            <a:grp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59" name="Line 39"/>
            <p:cNvSpPr>
              <a:spLocks noChangeShapeType="1"/>
            </p:cNvSpPr>
            <p:nvPr/>
          </p:nvSpPr>
          <p:spPr bwMode="auto">
            <a:xfrm flipV="1">
              <a:off x="4416" y="1920"/>
              <a:ext cx="0" cy="213"/>
            </a:xfrm>
            <a:prstGeom prst="line">
              <a:avLst/>
            </a:prstGeom>
            <a:grp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60" name="Line 40"/>
            <p:cNvSpPr>
              <a:spLocks noChangeShapeType="1"/>
            </p:cNvSpPr>
            <p:nvPr/>
          </p:nvSpPr>
          <p:spPr bwMode="auto">
            <a:xfrm flipV="1">
              <a:off x="5280" y="1920"/>
              <a:ext cx="0" cy="213"/>
            </a:xfrm>
            <a:prstGeom prst="line">
              <a:avLst/>
            </a:prstGeom>
            <a:grp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62" name="Line 42"/>
            <p:cNvSpPr>
              <a:spLocks noChangeShapeType="1"/>
            </p:cNvSpPr>
            <p:nvPr/>
          </p:nvSpPr>
          <p:spPr bwMode="auto">
            <a:xfrm flipV="1">
              <a:off x="4896" y="1920"/>
              <a:ext cx="0" cy="213"/>
            </a:xfrm>
            <a:prstGeom prst="line">
              <a:avLst/>
            </a:prstGeom>
            <a:grpFill/>
            <a:ln w="57150">
              <a:solidFill>
                <a:srgbClr val="993366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81" name="Text Box 61"/>
            <p:cNvSpPr txBox="1">
              <a:spLocks noChangeArrowheads="1"/>
            </p:cNvSpPr>
            <p:nvPr/>
          </p:nvSpPr>
          <p:spPr bwMode="auto">
            <a:xfrm>
              <a:off x="3630" y="1728"/>
              <a:ext cx="436" cy="248"/>
            </a:xfrm>
            <a:prstGeom prst="rect">
              <a:avLst/>
            </a:prstGeom>
            <a:grpFill/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sz="1600" b="1"/>
                <a:t>$300</a:t>
              </a:r>
            </a:p>
          </p:txBody>
        </p:sp>
        <p:sp>
          <p:nvSpPr>
            <p:cNvPr id="209982" name="Text Box 62"/>
            <p:cNvSpPr txBox="1">
              <a:spLocks noChangeArrowheads="1"/>
            </p:cNvSpPr>
            <p:nvPr/>
          </p:nvSpPr>
          <p:spPr bwMode="auto">
            <a:xfrm>
              <a:off x="4206" y="1728"/>
              <a:ext cx="400" cy="228"/>
            </a:xfrm>
            <a:prstGeom prst="rect">
              <a:avLst/>
            </a:prstGeom>
            <a:grpFill/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$300</a:t>
              </a:r>
            </a:p>
          </p:txBody>
        </p:sp>
        <p:sp>
          <p:nvSpPr>
            <p:cNvPr id="209983" name="Text Box 63"/>
            <p:cNvSpPr txBox="1">
              <a:spLocks noChangeArrowheads="1"/>
            </p:cNvSpPr>
            <p:nvPr/>
          </p:nvSpPr>
          <p:spPr bwMode="auto">
            <a:xfrm>
              <a:off x="4600" y="1735"/>
              <a:ext cx="400" cy="228"/>
            </a:xfrm>
            <a:prstGeom prst="rect">
              <a:avLst/>
            </a:prstGeom>
            <a:grpFill/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$300</a:t>
              </a:r>
            </a:p>
          </p:txBody>
        </p:sp>
        <p:sp>
          <p:nvSpPr>
            <p:cNvPr id="209984" name="Text Box 64"/>
            <p:cNvSpPr txBox="1">
              <a:spLocks noChangeArrowheads="1"/>
            </p:cNvSpPr>
            <p:nvPr/>
          </p:nvSpPr>
          <p:spPr bwMode="auto">
            <a:xfrm>
              <a:off x="5070" y="1728"/>
              <a:ext cx="400" cy="228"/>
            </a:xfrm>
            <a:prstGeom prst="rect">
              <a:avLst/>
            </a:prstGeom>
            <a:grpFill/>
            <a:ln w="57150" algn="ctr">
              <a:solidFill>
                <a:srgbClr val="993366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fr-CA" b="1"/>
                <a:t>$300</a:t>
              </a:r>
            </a:p>
          </p:txBody>
        </p:sp>
      </p:grpSp>
      <p:sp>
        <p:nvSpPr>
          <p:cNvPr id="209985" name="Text Box 65"/>
          <p:cNvSpPr txBox="1">
            <a:spLocks noChangeArrowheads="1"/>
          </p:cNvSpPr>
          <p:nvPr/>
        </p:nvSpPr>
        <p:spPr bwMode="auto">
          <a:xfrm>
            <a:off x="6553200" y="3352800"/>
            <a:ext cx="587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FF"/>
                </a:solidFill>
              </a14:hiddenFill>
            </a:ext>
            <a:ext uri="{91240B29-F687-4F45-9708-019B960494DF}">
              <a14:hiddenLine xmlns:a14="http://schemas.microsoft.com/office/drawing/2010/main" w="57150" algn="ctr">
                <a:solidFill>
                  <a:srgbClr val="993366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sz="3600" b="1"/>
              <a:t>+</a:t>
            </a:r>
          </a:p>
        </p:txBody>
      </p:sp>
      <p:grpSp>
        <p:nvGrpSpPr>
          <p:cNvPr id="209988" name="Group 68"/>
          <p:cNvGrpSpPr>
            <a:grpSpLocks/>
          </p:cNvGrpSpPr>
          <p:nvPr/>
        </p:nvGrpSpPr>
        <p:grpSpPr bwMode="auto">
          <a:xfrm>
            <a:off x="4724400" y="3581400"/>
            <a:ext cx="4176713" cy="1997075"/>
            <a:chOff x="1200" y="1680"/>
            <a:chExt cx="2631" cy="1258"/>
          </a:xfrm>
          <a:noFill/>
        </p:grpSpPr>
        <p:sp>
          <p:nvSpPr>
            <p:cNvPr id="209989" name="Line 69"/>
            <p:cNvSpPr>
              <a:spLocks noChangeShapeType="1"/>
            </p:cNvSpPr>
            <p:nvPr/>
          </p:nvSpPr>
          <p:spPr bwMode="auto">
            <a:xfrm>
              <a:off x="1296" y="2640"/>
              <a:ext cx="2535" cy="14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0" name="Line 70"/>
            <p:cNvSpPr>
              <a:spLocks noChangeShapeType="1"/>
            </p:cNvSpPr>
            <p:nvPr/>
          </p:nvSpPr>
          <p:spPr bwMode="auto">
            <a:xfrm flipV="1">
              <a:off x="2142" y="2441"/>
              <a:ext cx="0" cy="213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1" name="Line 71"/>
            <p:cNvSpPr>
              <a:spLocks noChangeShapeType="1"/>
            </p:cNvSpPr>
            <p:nvPr/>
          </p:nvSpPr>
          <p:spPr bwMode="auto">
            <a:xfrm flipH="1" flipV="1">
              <a:off x="2688" y="2208"/>
              <a:ext cx="17" cy="446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2" name="Line 72"/>
            <p:cNvSpPr>
              <a:spLocks noChangeShapeType="1"/>
            </p:cNvSpPr>
            <p:nvPr/>
          </p:nvSpPr>
          <p:spPr bwMode="auto">
            <a:xfrm flipV="1">
              <a:off x="3268" y="1945"/>
              <a:ext cx="0" cy="709"/>
            </a:xfrm>
            <a:prstGeom prst="line">
              <a:avLst/>
            </a:prstGeom>
            <a:grp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09993" name="Text Box 73"/>
            <p:cNvSpPr txBox="1">
              <a:spLocks noChangeArrowheads="1"/>
            </p:cNvSpPr>
            <p:nvPr/>
          </p:nvSpPr>
          <p:spPr bwMode="auto">
            <a:xfrm>
              <a:off x="1632" y="2688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 dirty="0"/>
                <a:t>1</a:t>
              </a:r>
            </a:p>
          </p:txBody>
        </p:sp>
        <p:sp>
          <p:nvSpPr>
            <p:cNvPr id="209994" name="Text Box 74"/>
            <p:cNvSpPr txBox="1">
              <a:spLocks noChangeArrowheads="1"/>
            </p:cNvSpPr>
            <p:nvPr/>
          </p:nvSpPr>
          <p:spPr bwMode="auto">
            <a:xfrm>
              <a:off x="2064" y="2688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 dirty="0"/>
                <a:t>2</a:t>
              </a:r>
            </a:p>
          </p:txBody>
        </p:sp>
        <p:sp>
          <p:nvSpPr>
            <p:cNvPr id="209995" name="Text Box 75"/>
            <p:cNvSpPr txBox="1">
              <a:spLocks noChangeArrowheads="1"/>
            </p:cNvSpPr>
            <p:nvPr/>
          </p:nvSpPr>
          <p:spPr bwMode="auto">
            <a:xfrm>
              <a:off x="2592" y="2688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</a:t>
              </a:r>
            </a:p>
          </p:txBody>
        </p:sp>
        <p:sp>
          <p:nvSpPr>
            <p:cNvPr id="209996" name="Text Box 76"/>
            <p:cNvSpPr txBox="1">
              <a:spLocks noChangeArrowheads="1"/>
            </p:cNvSpPr>
            <p:nvPr/>
          </p:nvSpPr>
          <p:spPr bwMode="auto">
            <a:xfrm>
              <a:off x="3168" y="2688"/>
              <a:ext cx="205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4</a:t>
              </a:r>
            </a:p>
          </p:txBody>
        </p:sp>
        <p:sp>
          <p:nvSpPr>
            <p:cNvPr id="209997" name="Text Box 77"/>
            <p:cNvSpPr txBox="1">
              <a:spLocks noChangeArrowheads="1"/>
            </p:cNvSpPr>
            <p:nvPr/>
          </p:nvSpPr>
          <p:spPr bwMode="auto">
            <a:xfrm>
              <a:off x="1680" y="2182"/>
              <a:ext cx="752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sz="2000" b="1"/>
                <a:t>1G =$50</a:t>
              </a:r>
            </a:p>
          </p:txBody>
        </p:sp>
        <p:sp>
          <p:nvSpPr>
            <p:cNvPr id="209998" name="Text Box 78"/>
            <p:cNvSpPr txBox="1">
              <a:spLocks noChangeArrowheads="1"/>
            </p:cNvSpPr>
            <p:nvPr/>
          </p:nvSpPr>
          <p:spPr bwMode="auto">
            <a:xfrm>
              <a:off x="2256" y="1920"/>
              <a:ext cx="778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2G=$100</a:t>
              </a:r>
            </a:p>
          </p:txBody>
        </p:sp>
        <p:sp>
          <p:nvSpPr>
            <p:cNvPr id="209999" name="Text Box 79"/>
            <p:cNvSpPr txBox="1">
              <a:spLocks noChangeArrowheads="1"/>
            </p:cNvSpPr>
            <p:nvPr/>
          </p:nvSpPr>
          <p:spPr bwMode="auto">
            <a:xfrm>
              <a:off x="3024" y="1680"/>
              <a:ext cx="778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/>
                <a:t>3G=$150</a:t>
              </a:r>
            </a:p>
          </p:txBody>
        </p:sp>
        <p:sp>
          <p:nvSpPr>
            <p:cNvPr id="210000" name="Line 80"/>
            <p:cNvSpPr>
              <a:spLocks noChangeShapeType="1"/>
            </p:cNvSpPr>
            <p:nvPr/>
          </p:nvSpPr>
          <p:spPr bwMode="auto">
            <a:xfrm flipV="1">
              <a:off x="1728" y="1920"/>
              <a:ext cx="1584" cy="720"/>
            </a:xfrm>
            <a:prstGeom prst="line">
              <a:avLst/>
            </a:prstGeom>
            <a:grpFill/>
            <a:ln w="76200">
              <a:solidFill>
                <a:schemeClr val="hlink"/>
              </a:solidFill>
              <a:prstDash val="dashDot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210001" name="Text Box 81"/>
            <p:cNvSpPr txBox="1">
              <a:spLocks noChangeArrowheads="1"/>
            </p:cNvSpPr>
            <p:nvPr/>
          </p:nvSpPr>
          <p:spPr bwMode="auto">
            <a:xfrm>
              <a:off x="1296" y="2688"/>
              <a:ext cx="204" cy="231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omic Sans MS" pitchFamily="66" charset="0"/>
                </a:rPr>
                <a:t>0</a:t>
              </a:r>
            </a:p>
          </p:txBody>
        </p:sp>
        <p:sp>
          <p:nvSpPr>
            <p:cNvPr id="210002" name="Text Box 82"/>
            <p:cNvSpPr txBox="1">
              <a:spLocks noChangeArrowheads="1"/>
            </p:cNvSpPr>
            <p:nvPr/>
          </p:nvSpPr>
          <p:spPr bwMode="auto">
            <a:xfrm>
              <a:off x="1200" y="2400"/>
              <a:ext cx="600" cy="250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l"/>
              <a:r>
                <a:rPr lang="en-US" sz="2000" b="1" dirty="0"/>
                <a:t>0G=0$</a:t>
              </a:r>
              <a:endParaRPr lang="fr-CA" sz="2000" b="1" dirty="0"/>
            </a:p>
          </p:txBody>
        </p:sp>
      </p:grp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8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41788975"/>
              </p:ext>
            </p:extLst>
          </p:nvPr>
        </p:nvGraphicFramePr>
        <p:xfrm>
          <a:off x="1371600" y="457200"/>
          <a:ext cx="7086600" cy="554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122" name="Worksheet" r:id="rId3" imgW="4933978" imgH="3829140" progId="Excel.Sheet.8">
                  <p:embed/>
                </p:oleObj>
              </mc:Choice>
              <mc:Fallback>
                <p:oleObj name="Worksheet" r:id="rId3" imgW="4933978" imgH="3829140" progId="Excel.Shee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457200"/>
                        <a:ext cx="7086600" cy="5543550"/>
                      </a:xfrm>
                      <a:prstGeom prst="rect">
                        <a:avLst/>
                      </a:prstGeom>
                      <a:noFill/>
                      <a:ln w="9525" algn="ctr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135019-B0E0-4B51-9ED5-D769557CF637}" type="slidenum">
              <a:rPr lang="fr-CA" smtClean="0"/>
              <a:pPr/>
              <a:t>83</a:t>
            </a:fld>
            <a:endParaRPr lang="fr-CA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/>
              <a:t>Decreasing Arithmetic Gradient Series</a:t>
            </a:r>
            <a:endParaRPr lang="en-US" sz="2800" dirty="0"/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Annual Equivalent = A1 - G(A/G,</a:t>
            </a:r>
            <a:r>
              <a:rPr lang="en-GB" sz="2400" dirty="0" err="1"/>
              <a:t>i</a:t>
            </a:r>
            <a:r>
              <a:rPr lang="en-GB" sz="2400" dirty="0"/>
              <a:t>%,n)</a:t>
            </a:r>
          </a:p>
          <a:p>
            <a:pPr>
              <a:buFontTx/>
              <a:buNone/>
            </a:pPr>
            <a:r>
              <a:rPr lang="en-GB" sz="2400" dirty="0"/>
              <a:t>	where 	G = gradient</a:t>
            </a:r>
          </a:p>
          <a:p>
            <a:pPr>
              <a:buFontTx/>
              <a:buNone/>
            </a:pPr>
            <a:r>
              <a:rPr lang="en-GB" sz="2400" dirty="0"/>
              <a:t>			A1 = first term of the series</a:t>
            </a:r>
          </a:p>
          <a:p>
            <a:r>
              <a:rPr lang="en-GB" sz="2400" dirty="0"/>
              <a:t>Present Worth (PW) = A1(P/A1,i%,n) - G(P/G,</a:t>
            </a:r>
            <a:r>
              <a:rPr lang="en-GB" sz="2400" dirty="0" err="1"/>
              <a:t>i</a:t>
            </a:r>
            <a:r>
              <a:rPr lang="en-GB" sz="2400" dirty="0"/>
              <a:t>%,n)  </a:t>
            </a:r>
          </a:p>
          <a:p>
            <a:r>
              <a:rPr lang="en-GB" sz="2400" dirty="0"/>
              <a:t>Future Worth (FW) = A1(F/A1,i%,n) - G(F/G,</a:t>
            </a:r>
            <a:r>
              <a:rPr lang="en-GB" sz="2400" dirty="0" err="1"/>
              <a:t>i</a:t>
            </a:r>
            <a:r>
              <a:rPr lang="en-GB" sz="2400" dirty="0"/>
              <a:t>%,n)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7E917-14CC-469A-B52D-31AD721EE130}" type="slidenum">
              <a:rPr lang="fr-CA"/>
              <a:pPr/>
              <a:t>84</a:t>
            </a:fld>
            <a:endParaRPr lang="fr-CA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9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Example: Decreasing Arithmetic Gradient Series</a:t>
            </a:r>
          </a:p>
        </p:txBody>
      </p:sp>
      <p:sp>
        <p:nvSpPr>
          <p:cNvPr id="134150" name="Rectangle 6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000" dirty="0"/>
              <a:t>Your investment income is expected to be $2000 on December 31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GB" sz="2000" dirty="0"/>
              <a:t>of this year and to decrease by $100 on December 31 of the next 5 years.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Find the Present Worth of your investment income if the annual</a:t>
            </a:r>
          </a:p>
          <a:p>
            <a:pPr lvl="1">
              <a:lnSpc>
                <a:spcPct val="90000"/>
              </a:lnSpc>
              <a:buNone/>
            </a:pPr>
            <a:r>
              <a:rPr lang="en-GB" sz="2000" dirty="0"/>
              <a:t>interest rate is 10% compounded annually.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PW = A(P/A,</a:t>
            </a:r>
            <a:r>
              <a:rPr lang="en-GB" sz="2200" dirty="0" err="1"/>
              <a:t>i</a:t>
            </a:r>
            <a:r>
              <a:rPr lang="en-GB" sz="2200" dirty="0"/>
              <a:t>%,N)-G(P/G,</a:t>
            </a:r>
            <a:r>
              <a:rPr lang="en-GB" sz="2200" dirty="0" err="1"/>
              <a:t>i</a:t>
            </a:r>
            <a:r>
              <a:rPr lang="en-GB" sz="2200" dirty="0"/>
              <a:t>%,N)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PW = 2000(P/A,10%,5)-100(P/G,</a:t>
            </a:r>
            <a:r>
              <a:rPr lang="en-GB" sz="2200" dirty="0" err="1"/>
              <a:t>i</a:t>
            </a:r>
            <a:r>
              <a:rPr lang="en-GB" sz="2200" dirty="0"/>
              <a:t>%,N)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n-GB" sz="2200" dirty="0"/>
              <a:t>where (P/G,</a:t>
            </a:r>
            <a:r>
              <a:rPr lang="en-GB" sz="2200" dirty="0" err="1"/>
              <a:t>i</a:t>
            </a:r>
            <a:r>
              <a:rPr lang="en-GB" sz="2200" dirty="0"/>
              <a:t>%,N) = (P/A,</a:t>
            </a:r>
            <a:r>
              <a:rPr lang="en-GB" sz="2200" dirty="0" err="1"/>
              <a:t>i</a:t>
            </a:r>
            <a:r>
              <a:rPr lang="en-GB" sz="2200" dirty="0"/>
              <a:t>%,N)(A/G,</a:t>
            </a:r>
            <a:r>
              <a:rPr lang="en-GB" sz="2200" dirty="0" err="1"/>
              <a:t>i</a:t>
            </a:r>
            <a:r>
              <a:rPr lang="en-GB" sz="2200" dirty="0"/>
              <a:t>%,N)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= 2000(3.7908)-100(A/G,10%,5)(P/A,10%,5)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 dirty="0"/>
              <a:t>= 7581.60-100(1.8101)(3.7908) = $6895.43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en-GB" sz="2000" b="1" dirty="0"/>
              <a:t> </a:t>
            </a:r>
            <a:endParaRPr lang="en-US" sz="2000" b="1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77905-7562-493A-A370-014A78A190F4}" type="slidenum">
              <a:rPr lang="fr-CA"/>
              <a:pPr/>
              <a:t>85</a:t>
            </a:fld>
            <a:endParaRPr lang="fr-CA"/>
          </a:p>
        </p:txBody>
      </p:sp>
      <p:graphicFrame>
        <p:nvGraphicFramePr>
          <p:cNvPr id="8" name="Object 7">
            <a:extLst>
              <a:ext uri="{FF2B5EF4-FFF2-40B4-BE49-F238E27FC236}">
                <a16:creationId xmlns:a16="http://schemas.microsoft.com/office/drawing/2014/main" id="{7765BA4E-5D28-4BFB-9882-FC2436E37B4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0722461"/>
              </p:ext>
            </p:extLst>
          </p:nvPr>
        </p:nvGraphicFramePr>
        <p:xfrm>
          <a:off x="5052060" y="4705281"/>
          <a:ext cx="4076700" cy="172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5272" name="Worksheet" r:id="rId3" imgW="5191243" imgH="1724019" progId="Excel.Sheet.12">
                  <p:embed/>
                </p:oleObj>
              </mc:Choice>
              <mc:Fallback>
                <p:oleObj name="Worksheet" r:id="rId3" imgW="5191243" imgH="1724019" progId="Excel.Sheet.12">
                  <p:embed/>
                  <p:pic>
                    <p:nvPicPr>
                      <p:cNvPr id="2" name="Object 1">
                        <a:extLst>
                          <a:ext uri="{FF2B5EF4-FFF2-40B4-BE49-F238E27FC236}">
                            <a16:creationId xmlns:a16="http://schemas.microsoft.com/office/drawing/2014/main" id="{7BC44169-A42F-4D5D-A4D3-7BD8484D13F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52060" y="4705281"/>
                        <a:ext cx="4076700" cy="17240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4059835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C528AB6F-EFFE-486B-AFC2-9F784AF0F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Geometric Series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53EAF0-63C5-4338-BCAA-217D639E2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86</a:t>
            </a:fld>
            <a:endParaRPr lang="fr-CA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E998056-467E-429E-A3D8-83770D6F8B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848911"/>
              </p:ext>
            </p:extLst>
          </p:nvPr>
        </p:nvGraphicFramePr>
        <p:xfrm>
          <a:off x="1447800" y="1905000"/>
          <a:ext cx="60960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3855096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6630996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72625998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90199173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u="sng" dirty="0">
                          <a:solidFill>
                            <a:schemeClr val="tx1"/>
                          </a:solidFill>
                        </a:rPr>
                        <a:t>Series 1</a:t>
                      </a:r>
                      <a:endParaRPr lang="en-US" sz="1200" b="1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u="sng" dirty="0">
                          <a:solidFill>
                            <a:schemeClr val="tx1"/>
                          </a:solidFill>
                        </a:rPr>
                        <a:t>Series 2</a:t>
                      </a:r>
                      <a:endParaRPr lang="en-US" sz="1200" b="1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u="sng" dirty="0">
                          <a:solidFill>
                            <a:schemeClr val="tx1"/>
                          </a:solidFill>
                        </a:rPr>
                        <a:t>Series 3</a:t>
                      </a:r>
                      <a:endParaRPr lang="en-US" sz="1200" b="1" u="sng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34261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 err="1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CA" sz="1200" b="1" dirty="0">
                          <a:solidFill>
                            <a:schemeClr val="tx1"/>
                          </a:solidFill>
                        </a:rPr>
                        <a:t>(=10%) &gt; k(=5%)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>
                          <a:solidFill>
                            <a:schemeClr val="tx1"/>
                          </a:solidFill>
                        </a:rPr>
                        <a:t>I(=10%) &lt; k(=15%)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200" b="1" dirty="0">
                          <a:solidFill>
                            <a:schemeClr val="tx1"/>
                          </a:solidFill>
                        </a:rPr>
                        <a:t>i(=10%) = k(=10%)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62133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EOY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400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74162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-10,000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-10,000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-10,000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4264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2,000(1.05)</a:t>
                      </a:r>
                      <a:r>
                        <a:rPr lang="en-CA" sz="1400" b="1" baseline="300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400" b="1" baseline="30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2,000(1.15)</a:t>
                      </a:r>
                      <a:r>
                        <a:rPr lang="en-CA" sz="1400" b="1" baseline="300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400" b="1" baseline="30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2,000(1.10)</a:t>
                      </a:r>
                      <a:r>
                        <a:rPr lang="en-CA" sz="1400" b="1" baseline="30000" dirty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13722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2,000(1.05)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2,000(1.10)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1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09416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2,000(1.05)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3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3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2,000(1.10)</a:t>
                      </a:r>
                      <a:r>
                        <a:rPr kumimoji="0" lang="en-CA" sz="14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1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8530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2,000(1.05)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4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4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2,000(1.10)</a:t>
                      </a:r>
                      <a:r>
                        <a:rPr kumimoji="0" lang="en-CA" sz="1400" b="1" i="0" u="none" strike="noStrike" kern="1200" cap="none" spc="0" normalizeH="0" baseline="3000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1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08164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2,000(1.05)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4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2,000(1.15)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5</a:t>
                      </a:r>
                      <a:endParaRPr kumimoji="0" lang="en-US" sz="1400" b="1" i="0" u="none" strike="noStrike" kern="1200" cap="none" spc="0" normalizeH="0" baseline="3000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CA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2,000(1.10)</a:t>
                      </a:r>
                      <a:r>
                        <a:rPr kumimoji="0" lang="en-CA" sz="1400" b="1" i="0" u="none" strike="noStrike" kern="1200" cap="none" spc="0" normalizeH="0" baseline="30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Arial"/>
                        </a:rPr>
                        <a:t>1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/>
                        <a:ea typeface="+mn-ea"/>
                        <a:cs typeface="Arial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95113855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en-CA" sz="1400" b="1" dirty="0" err="1">
                          <a:solidFill>
                            <a:schemeClr val="tx1"/>
                          </a:solidFill>
                        </a:rPr>
                        <a:t>i</a:t>
                      </a:r>
                      <a:r>
                        <a:rPr lang="en-CA" sz="1400" b="1" dirty="0">
                          <a:solidFill>
                            <a:schemeClr val="tx1"/>
                          </a:solidFill>
                        </a:rPr>
                        <a:t> = MARR = discount factor; k= series growth or decay factor</a:t>
                      </a:r>
                      <a:endParaRPr 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sz="1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0873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584670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137FE-3291-4599-8D3A-CBD105139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Finding The Present Worth of a Geometric Series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228022C-7CCE-4B53-9F6F-2D52304578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000" dirty="0"/>
              <a:t>Three (3) methods (same answer)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sz="2000" dirty="0"/>
              <a:t>Summing individually discounted cash flows.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sz="2000" dirty="0"/>
              <a:t>Geometric Series Present Worth Formula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CA" sz="2000" dirty="0"/>
              <a:t>See course lecture notes (Not in the course textbook)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CA" sz="2000" dirty="0"/>
              <a:t>Two cases: </a:t>
            </a:r>
            <a:r>
              <a:rPr lang="en-CA" sz="2000" dirty="0" err="1"/>
              <a:t>i</a:t>
            </a:r>
            <a:r>
              <a:rPr lang="en-CA" sz="2000" dirty="0"/>
              <a:t>) </a:t>
            </a:r>
            <a:r>
              <a:rPr lang="en-CA" sz="2000" dirty="0" err="1"/>
              <a:t>i</a:t>
            </a:r>
            <a:r>
              <a:rPr lang="en-CA" sz="2000" dirty="0"/>
              <a:t>% ≠ k% and ii) </a:t>
            </a:r>
            <a:r>
              <a:rPr lang="en-CA" sz="2000" dirty="0" err="1"/>
              <a:t>i</a:t>
            </a:r>
            <a:r>
              <a:rPr lang="en-CA" sz="2000" dirty="0"/>
              <a:t>% = k%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sz="2000" dirty="0"/>
              <a:t>Conversion to an Equivalent Uniform Series using a modified discount factor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CA" sz="2000" dirty="0"/>
              <a:t>See course textbook (Not in the course lecture notes)</a:t>
            </a:r>
          </a:p>
          <a:p>
            <a:pPr marL="1371600" lvl="2" indent="-457200">
              <a:buFont typeface="+mj-lt"/>
              <a:buAutoNum type="arabicPeriod"/>
            </a:pPr>
            <a:r>
              <a:rPr lang="en-CA" sz="2000" dirty="0"/>
              <a:t>Three cases: </a:t>
            </a:r>
            <a:r>
              <a:rPr lang="en-CA" sz="2000" dirty="0" err="1"/>
              <a:t>i</a:t>
            </a:r>
            <a:r>
              <a:rPr lang="en-CA" sz="2000" dirty="0"/>
              <a:t>) </a:t>
            </a:r>
            <a:r>
              <a:rPr lang="en-CA" sz="2000" dirty="0" err="1"/>
              <a:t>i</a:t>
            </a:r>
            <a:r>
              <a:rPr lang="en-CA" sz="2000" dirty="0"/>
              <a:t>% &gt; k%; ii) </a:t>
            </a:r>
            <a:r>
              <a:rPr lang="en-CA" sz="2000" dirty="0" err="1"/>
              <a:t>i</a:t>
            </a:r>
            <a:r>
              <a:rPr lang="en-CA" sz="2000" dirty="0"/>
              <a:t>% &lt; k%; and iii) </a:t>
            </a:r>
            <a:r>
              <a:rPr lang="en-CA" sz="2000" dirty="0" err="1"/>
              <a:t>i</a:t>
            </a:r>
            <a:r>
              <a:rPr lang="en-CA" sz="2000" dirty="0"/>
              <a:t>% = k%</a:t>
            </a:r>
          </a:p>
          <a:p>
            <a:pPr marL="114300" indent="0" algn="ctr">
              <a:buNone/>
            </a:pPr>
            <a:r>
              <a:rPr lang="en-CA" sz="2000" b="1" dirty="0" err="1"/>
              <a:t>i</a:t>
            </a:r>
            <a:r>
              <a:rPr lang="en-CA" sz="2000" b="1" dirty="0"/>
              <a:t>% = Discount Rate and k% = Series Rate of Growth or Decay </a:t>
            </a:r>
            <a:endParaRPr lang="en-US" sz="2000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98433E-906E-4CDB-87AB-2361224E6E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87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9843950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1B087-4EE0-45A2-B3B7-95F25C0EB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/>
              <a:t>Geometric Series Conversion</a:t>
            </a:r>
            <a:br>
              <a:rPr lang="en-CA" sz="2800" dirty="0"/>
            </a:br>
            <a:r>
              <a:rPr lang="en-CA" sz="2800" dirty="0"/>
              <a:t>Method 1: Sum of Discounted Cash Flows</a:t>
            </a:r>
            <a:endParaRPr lang="en-US" sz="2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52FB9D-E48F-42F5-B347-3CC452D29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1" y="1845734"/>
            <a:ext cx="7757160" cy="461405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CA" sz="2900" b="1" u="sng" dirty="0">
                <a:latin typeface="Arial Black" panose="020B0A04020102020204" pitchFamily="34" charset="0"/>
              </a:rPr>
              <a:t>Series 1:</a:t>
            </a:r>
            <a:r>
              <a:rPr lang="en-CA" sz="2900" b="1" dirty="0">
                <a:latin typeface="Arial Black" panose="020B0A04020102020204" pitchFamily="34" charset="0"/>
              </a:rPr>
              <a:t> </a:t>
            </a:r>
            <a:r>
              <a:rPr lang="en-CA" sz="2900" b="1" dirty="0" err="1">
                <a:latin typeface="Arial Black" panose="020B0A04020102020204" pitchFamily="34" charset="0"/>
              </a:rPr>
              <a:t>i</a:t>
            </a:r>
            <a:r>
              <a:rPr lang="en-CA" sz="2900" b="1" dirty="0">
                <a:latin typeface="Arial Black" panose="020B0A04020102020204" pitchFamily="34" charset="0"/>
              </a:rPr>
              <a:t>(=10%) &gt; k(=5%)</a:t>
            </a:r>
            <a:endParaRPr lang="en-US" sz="2900" b="1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2900" b="1" dirty="0"/>
              <a:t>Summing discounted cash flows</a:t>
            </a:r>
          </a:p>
          <a:p>
            <a:pPr marL="0" indent="0">
              <a:buNone/>
            </a:pPr>
            <a:r>
              <a:rPr lang="en-CA" sz="2900" b="1" dirty="0"/>
              <a:t>= -10000 + 4000(1.05)</a:t>
            </a:r>
            <a:r>
              <a:rPr lang="en-CA" sz="2900" b="1" baseline="30000" dirty="0"/>
              <a:t>1 </a:t>
            </a:r>
            <a:r>
              <a:rPr lang="en-CA" sz="2900" b="1" dirty="0"/>
              <a:t>÷ (1.1)</a:t>
            </a:r>
            <a:r>
              <a:rPr lang="en-CA" sz="2900" b="1" baseline="30000" dirty="0"/>
              <a:t>1 </a:t>
            </a:r>
          </a:p>
          <a:p>
            <a:pPr marL="0" indent="0">
              <a:buNone/>
            </a:pPr>
            <a:r>
              <a:rPr lang="en-CA" sz="2900" b="1" dirty="0"/>
              <a:t>+ 4000(1.05)</a:t>
            </a:r>
            <a:r>
              <a:rPr lang="en-CA" sz="2900" b="1" baseline="30000" dirty="0"/>
              <a:t>2 </a:t>
            </a:r>
            <a:r>
              <a:rPr lang="en-CA" sz="2900" b="1" dirty="0"/>
              <a:t>÷ (1.1)</a:t>
            </a:r>
            <a:r>
              <a:rPr lang="en-CA" sz="2900" b="1" baseline="30000" dirty="0"/>
              <a:t>2</a:t>
            </a:r>
            <a:r>
              <a:rPr lang="en-CA" sz="2900" b="1" dirty="0"/>
              <a:t> + 4000(1.05)</a:t>
            </a:r>
            <a:r>
              <a:rPr lang="en-CA" sz="2900" b="1" baseline="30000" dirty="0"/>
              <a:t>3 </a:t>
            </a:r>
            <a:r>
              <a:rPr lang="en-CA" sz="2900" b="1" dirty="0"/>
              <a:t>÷ (1.1)</a:t>
            </a:r>
            <a:r>
              <a:rPr lang="en-CA" sz="2900" b="1" baseline="30000" dirty="0"/>
              <a:t>3 </a:t>
            </a:r>
          </a:p>
          <a:p>
            <a:pPr marL="0" indent="0">
              <a:buNone/>
            </a:pPr>
            <a:r>
              <a:rPr lang="en-CA" sz="2900" b="1" dirty="0"/>
              <a:t>+</a:t>
            </a:r>
            <a:r>
              <a:rPr lang="en-CA" sz="2900" b="1" baseline="30000" dirty="0"/>
              <a:t> </a:t>
            </a:r>
            <a:r>
              <a:rPr lang="en-CA" sz="2900" b="1" dirty="0"/>
              <a:t>4000(1.05)</a:t>
            </a:r>
            <a:r>
              <a:rPr lang="en-CA" sz="2900" b="1" baseline="30000" dirty="0"/>
              <a:t>4 </a:t>
            </a:r>
            <a:r>
              <a:rPr lang="en-CA" sz="2900" b="1" dirty="0"/>
              <a:t>÷ (1.1)</a:t>
            </a:r>
            <a:r>
              <a:rPr lang="en-CA" sz="2900" b="1" baseline="30000" dirty="0"/>
              <a:t>4</a:t>
            </a:r>
            <a:r>
              <a:rPr lang="en-CA" sz="2900" b="1" dirty="0"/>
              <a:t> + 4000(1.05)</a:t>
            </a:r>
            <a:r>
              <a:rPr lang="en-CA" sz="2900" b="1" baseline="30000" dirty="0"/>
              <a:t>5 </a:t>
            </a:r>
            <a:r>
              <a:rPr lang="en-CA" sz="2900" b="1" dirty="0"/>
              <a:t>÷ (1.1)</a:t>
            </a:r>
            <a:r>
              <a:rPr lang="en-CA" sz="2900" b="1" baseline="30000" dirty="0"/>
              <a:t>5</a:t>
            </a:r>
            <a:r>
              <a:rPr lang="en-CA" sz="2900" b="1" dirty="0"/>
              <a:t>  = $2289</a:t>
            </a:r>
          </a:p>
          <a:p>
            <a:pPr marL="0" indent="0">
              <a:buNone/>
            </a:pPr>
            <a:r>
              <a:rPr lang="en-CA" sz="2900" b="1" u="sng" dirty="0">
                <a:latin typeface="Arial Black" panose="020B0A04020102020204" pitchFamily="34" charset="0"/>
              </a:rPr>
              <a:t>Series 2</a:t>
            </a:r>
            <a:r>
              <a:rPr lang="en-CA" sz="2900" b="1" dirty="0">
                <a:latin typeface="Arial Black" panose="020B0A04020102020204" pitchFamily="34" charset="0"/>
              </a:rPr>
              <a:t>: i(=10%) &lt; k(=15%)</a:t>
            </a:r>
            <a:endParaRPr lang="en-US" sz="2900" b="1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en-CA" sz="2900" b="1" dirty="0"/>
              <a:t>= -10000 + 4000(1.15)</a:t>
            </a:r>
            <a:r>
              <a:rPr lang="en-CA" sz="2900" b="1" baseline="30000" dirty="0"/>
              <a:t>1 </a:t>
            </a:r>
            <a:r>
              <a:rPr lang="en-CA" sz="2900" b="1" dirty="0"/>
              <a:t>÷ (1.1)</a:t>
            </a:r>
            <a:r>
              <a:rPr lang="en-CA" sz="2900" b="1" baseline="30000" dirty="0"/>
              <a:t>1 </a:t>
            </a:r>
          </a:p>
          <a:p>
            <a:pPr marL="0" indent="0">
              <a:buNone/>
            </a:pPr>
            <a:r>
              <a:rPr lang="en-CA" sz="2900" b="1" dirty="0"/>
              <a:t>+ 4000(1.15)</a:t>
            </a:r>
            <a:r>
              <a:rPr lang="en-CA" sz="2900" b="1" baseline="30000" dirty="0"/>
              <a:t>2 </a:t>
            </a:r>
            <a:r>
              <a:rPr lang="en-CA" sz="2900" b="1" dirty="0"/>
              <a:t>÷ (1.1)</a:t>
            </a:r>
            <a:r>
              <a:rPr lang="en-CA" sz="2900" b="1" baseline="30000" dirty="0"/>
              <a:t>2</a:t>
            </a:r>
            <a:r>
              <a:rPr lang="en-CA" sz="2900" b="1" dirty="0"/>
              <a:t> + 4000(1.15)</a:t>
            </a:r>
            <a:r>
              <a:rPr lang="en-CA" sz="2900" b="1" baseline="30000" dirty="0"/>
              <a:t>3 </a:t>
            </a:r>
            <a:r>
              <a:rPr lang="en-CA" sz="2900" b="1" dirty="0"/>
              <a:t>÷ (1.1)</a:t>
            </a:r>
            <a:r>
              <a:rPr lang="en-CA" sz="2900" b="1" baseline="30000" dirty="0"/>
              <a:t>3 </a:t>
            </a:r>
          </a:p>
          <a:p>
            <a:pPr marL="0" indent="0">
              <a:buNone/>
            </a:pPr>
            <a:r>
              <a:rPr lang="en-CA" sz="2900" b="1" dirty="0"/>
              <a:t>+</a:t>
            </a:r>
            <a:r>
              <a:rPr lang="en-CA" sz="2900" b="1" baseline="30000" dirty="0"/>
              <a:t> </a:t>
            </a:r>
            <a:r>
              <a:rPr lang="en-CA" sz="2900" b="1" dirty="0"/>
              <a:t>4000(1.15)</a:t>
            </a:r>
            <a:r>
              <a:rPr lang="en-CA" sz="2900" b="1" baseline="30000" dirty="0"/>
              <a:t>4 </a:t>
            </a:r>
            <a:r>
              <a:rPr lang="en-CA" sz="2900" b="1" dirty="0"/>
              <a:t>÷ (1.1)</a:t>
            </a:r>
            <a:r>
              <a:rPr lang="en-CA" sz="2900" b="1" baseline="30000" dirty="0"/>
              <a:t>4</a:t>
            </a:r>
            <a:r>
              <a:rPr lang="en-CA" sz="2900" b="1" dirty="0"/>
              <a:t> + 4000(1.15)</a:t>
            </a:r>
            <a:r>
              <a:rPr lang="en-CA" sz="2900" b="1" baseline="30000" dirty="0"/>
              <a:t>5 </a:t>
            </a:r>
            <a:r>
              <a:rPr lang="en-CA" sz="2900" b="1" dirty="0"/>
              <a:t>÷ (1.1)</a:t>
            </a:r>
            <a:r>
              <a:rPr lang="en-CA" sz="2900" b="1" baseline="30000" dirty="0"/>
              <a:t>5</a:t>
            </a:r>
            <a:r>
              <a:rPr lang="en-CA" sz="2900" b="1" dirty="0"/>
              <a:t> = $3460</a:t>
            </a:r>
          </a:p>
          <a:p>
            <a:pPr marL="0" indent="0">
              <a:buNone/>
            </a:pPr>
            <a:r>
              <a:rPr lang="en-CA" sz="2900" b="1" u="sng" dirty="0"/>
              <a:t>Series </a:t>
            </a:r>
            <a:r>
              <a:rPr lang="en-CA" sz="2900" b="1" dirty="0"/>
              <a:t>3: </a:t>
            </a:r>
            <a:r>
              <a:rPr lang="en-CA" sz="2900" b="1" dirty="0" err="1"/>
              <a:t>i</a:t>
            </a:r>
            <a:r>
              <a:rPr lang="en-CA" sz="2900" b="1" dirty="0"/>
              <a:t>=k=10%</a:t>
            </a:r>
            <a:endParaRPr lang="en-US" sz="2900" b="1" dirty="0"/>
          </a:p>
          <a:p>
            <a:pPr marL="0" indent="0">
              <a:buNone/>
            </a:pPr>
            <a:r>
              <a:rPr lang="en-CA" sz="2900" b="1" dirty="0"/>
              <a:t>= -10000 + 4000(1.1)</a:t>
            </a:r>
            <a:r>
              <a:rPr lang="en-CA" sz="2900" b="1" baseline="30000" dirty="0"/>
              <a:t>1 </a:t>
            </a:r>
            <a:r>
              <a:rPr lang="en-CA" sz="2900" b="1" dirty="0"/>
              <a:t>÷ (1.1)</a:t>
            </a:r>
            <a:r>
              <a:rPr lang="en-CA" sz="2900" b="1" baseline="30000" dirty="0"/>
              <a:t>1 </a:t>
            </a:r>
          </a:p>
          <a:p>
            <a:pPr marL="0" indent="0">
              <a:buNone/>
            </a:pPr>
            <a:r>
              <a:rPr lang="en-CA" sz="2900" b="1" dirty="0"/>
              <a:t>+ 4000(1.1)</a:t>
            </a:r>
            <a:r>
              <a:rPr lang="en-CA" sz="2900" b="1" baseline="30000" dirty="0"/>
              <a:t>2 </a:t>
            </a:r>
            <a:r>
              <a:rPr lang="en-CA" sz="2900" b="1" dirty="0"/>
              <a:t>÷ (1.1)</a:t>
            </a:r>
            <a:r>
              <a:rPr lang="en-CA" sz="2900" b="1" baseline="30000" dirty="0"/>
              <a:t>2</a:t>
            </a:r>
            <a:r>
              <a:rPr lang="en-CA" sz="2900" b="1" dirty="0"/>
              <a:t> + 4000(1.1)</a:t>
            </a:r>
            <a:r>
              <a:rPr lang="en-CA" sz="2900" b="1" baseline="30000" dirty="0"/>
              <a:t>3 </a:t>
            </a:r>
            <a:r>
              <a:rPr lang="en-CA" sz="2900" b="1" dirty="0"/>
              <a:t>÷ (1.1)</a:t>
            </a:r>
            <a:r>
              <a:rPr lang="en-CA" sz="2900" b="1" baseline="30000" dirty="0"/>
              <a:t>3 </a:t>
            </a:r>
          </a:p>
          <a:p>
            <a:pPr marL="0" indent="0">
              <a:buNone/>
            </a:pPr>
            <a:r>
              <a:rPr lang="en-CA" sz="2900" b="1" dirty="0"/>
              <a:t>+</a:t>
            </a:r>
            <a:r>
              <a:rPr lang="en-CA" sz="2900" b="1" baseline="30000" dirty="0"/>
              <a:t> </a:t>
            </a:r>
            <a:r>
              <a:rPr lang="en-CA" sz="2900" b="1" dirty="0"/>
              <a:t>4000(1.1)</a:t>
            </a:r>
            <a:r>
              <a:rPr lang="en-CA" sz="2900" b="1" baseline="30000" dirty="0"/>
              <a:t>4 </a:t>
            </a:r>
            <a:r>
              <a:rPr lang="en-CA" sz="2900" b="1" dirty="0"/>
              <a:t>÷ (1.1)</a:t>
            </a:r>
            <a:r>
              <a:rPr lang="en-CA" sz="2900" b="1" baseline="30000" dirty="0"/>
              <a:t>4</a:t>
            </a:r>
            <a:r>
              <a:rPr lang="en-CA" sz="2900" b="1" dirty="0"/>
              <a:t> + 4000(1.1)</a:t>
            </a:r>
            <a:r>
              <a:rPr lang="en-CA" sz="2900" b="1" baseline="30000" dirty="0"/>
              <a:t>5 </a:t>
            </a:r>
            <a:r>
              <a:rPr lang="en-CA" sz="2900" b="1" dirty="0"/>
              <a:t>÷ (1.1)</a:t>
            </a:r>
            <a:r>
              <a:rPr lang="en-CA" sz="2900" b="1" baseline="30000" dirty="0"/>
              <a:t>5</a:t>
            </a:r>
            <a:r>
              <a:rPr lang="en-CA" sz="2900" b="1" dirty="0"/>
              <a:t> = $2874</a:t>
            </a:r>
          </a:p>
          <a:p>
            <a:pPr marL="0" indent="0">
              <a:buNone/>
            </a:pPr>
            <a:endParaRPr lang="en-US" baseline="30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93210-1614-4BCB-832C-56299FF26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88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7807717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1B087-4EE0-45A2-B3B7-95F25C0EB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Geometric Series Conversion</a:t>
            </a:r>
            <a:br>
              <a:rPr lang="en-CA" dirty="0"/>
            </a:br>
            <a:r>
              <a:rPr lang="en-CA" dirty="0"/>
              <a:t>Method 2: Present Worth Conversion</a:t>
            </a: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52FB9D-E48F-42F5-B347-3CC452D29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sz="1800" b="1" u="sng" dirty="0"/>
              <a:t>Series 1:</a:t>
            </a:r>
            <a:r>
              <a:rPr lang="en-CA" sz="1800" b="1" dirty="0"/>
              <a:t> </a:t>
            </a:r>
            <a:r>
              <a:rPr lang="en-CA" sz="1800" b="1" dirty="0" err="1"/>
              <a:t>i</a:t>
            </a:r>
            <a:r>
              <a:rPr lang="en-CA" sz="1800" b="1" dirty="0"/>
              <a:t>(=10%) &gt; k(=5%)</a:t>
            </a:r>
            <a:endParaRPr lang="en-US" sz="1800" b="1" dirty="0"/>
          </a:p>
          <a:p>
            <a:pPr marL="0" indent="0">
              <a:buNone/>
            </a:pPr>
            <a:r>
              <a:rPr kumimoji="1" lang="en-GB" sz="1800" dirty="0">
                <a:latin typeface="Arial" charset="0"/>
                <a:cs typeface="Times New Roman" pitchFamily="18" charset="0"/>
              </a:rPr>
              <a:t>NPW = {-P + {C÷(</a:t>
            </a:r>
            <a:r>
              <a:rPr kumimoji="1" lang="en-GB" sz="1800" dirty="0" err="1">
                <a:latin typeface="Arial" charset="0"/>
                <a:cs typeface="Times New Roman" pitchFamily="18" charset="0"/>
              </a:rPr>
              <a:t>i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-k)}{1-[(1+k)</a:t>
            </a:r>
            <a:r>
              <a:rPr kumimoji="1" lang="en-GB" sz="1800" kern="12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÷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(1+i)]</a:t>
            </a:r>
            <a:r>
              <a:rPr kumimoji="1" lang="en-GB" sz="1800" baseline="30000" dirty="0">
                <a:latin typeface="Arial" charset="0"/>
                <a:cs typeface="Times New Roman" pitchFamily="18" charset="0"/>
              </a:rPr>
              <a:t>N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} </a:t>
            </a:r>
          </a:p>
          <a:p>
            <a:pPr marL="0" indent="0">
              <a:buNone/>
            </a:pPr>
            <a:r>
              <a:rPr lang="en-CA" sz="1800" dirty="0"/>
              <a:t>= -10000 + 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{4000÷(0.1-0.05)}{1-[(1+0.5)</a:t>
            </a:r>
            <a:r>
              <a:rPr kumimoji="1" lang="en-GB" sz="1800" kern="12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÷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(1+0.1)]</a:t>
            </a:r>
            <a:r>
              <a:rPr kumimoji="1" lang="en-GB" sz="1800" baseline="30000" dirty="0">
                <a:latin typeface="Arial" charset="0"/>
                <a:cs typeface="Times New Roman" pitchFamily="18" charset="0"/>
              </a:rPr>
              <a:t>5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} </a:t>
            </a:r>
            <a:r>
              <a:rPr lang="en-CA" sz="1800" dirty="0"/>
              <a:t>= </a:t>
            </a:r>
            <a:r>
              <a:rPr lang="en-CA" sz="1800" dirty="0">
                <a:latin typeface="Arial Black" panose="020B0A04020102020204" pitchFamily="34" charset="0"/>
              </a:rPr>
              <a:t>$2289</a:t>
            </a:r>
          </a:p>
          <a:p>
            <a:pPr marL="0" indent="0">
              <a:buNone/>
            </a:pPr>
            <a:endParaRPr lang="en-CA" sz="1800" b="1" u="sng" dirty="0"/>
          </a:p>
          <a:p>
            <a:pPr marL="0" indent="0">
              <a:buNone/>
            </a:pPr>
            <a:r>
              <a:rPr lang="en-CA" sz="1800" b="1" u="sng" dirty="0"/>
              <a:t>Series </a:t>
            </a:r>
            <a:r>
              <a:rPr lang="en-CA" sz="1800" b="1" dirty="0"/>
              <a:t>2: </a:t>
            </a:r>
            <a:r>
              <a:rPr lang="en-CA" sz="1800" b="1" dirty="0" err="1"/>
              <a:t>i</a:t>
            </a:r>
            <a:r>
              <a:rPr lang="en-CA" sz="1800" b="1" dirty="0"/>
              <a:t>(=10%) &lt; k(=15%)</a:t>
            </a:r>
          </a:p>
          <a:p>
            <a:pPr marL="0" indent="0">
              <a:buNone/>
            </a:pPr>
            <a:r>
              <a:rPr kumimoji="1" lang="en-GB" sz="1800" dirty="0">
                <a:latin typeface="Arial" charset="0"/>
                <a:cs typeface="Times New Roman" pitchFamily="18" charset="0"/>
              </a:rPr>
              <a:t>NPW = {-P + {C÷(</a:t>
            </a:r>
            <a:r>
              <a:rPr kumimoji="1" lang="en-GB" sz="1800" dirty="0" err="1">
                <a:latin typeface="Arial" charset="0"/>
                <a:cs typeface="Times New Roman" pitchFamily="18" charset="0"/>
              </a:rPr>
              <a:t>i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-k)}{1-[(1+k)</a:t>
            </a:r>
            <a:r>
              <a:rPr kumimoji="1" lang="en-GB" sz="1800" kern="12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÷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(1+i)]</a:t>
            </a:r>
            <a:r>
              <a:rPr kumimoji="1" lang="en-GB" sz="1800" baseline="30000" dirty="0">
                <a:latin typeface="Arial" charset="0"/>
                <a:cs typeface="Times New Roman" pitchFamily="18" charset="0"/>
              </a:rPr>
              <a:t>N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} </a:t>
            </a:r>
          </a:p>
          <a:p>
            <a:pPr marL="0" indent="0">
              <a:buNone/>
            </a:pPr>
            <a:r>
              <a:rPr lang="en-CA" sz="1800" dirty="0"/>
              <a:t>= -10000 + 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{4000÷(0.1-0.15)}{1-[(1+0.15)</a:t>
            </a:r>
            <a:r>
              <a:rPr kumimoji="1" lang="en-GB" sz="1800" kern="1200" dirty="0">
                <a:solidFill>
                  <a:srgbClr val="000000"/>
                </a:solidFill>
                <a:latin typeface="Arial" charset="0"/>
                <a:cs typeface="Times New Roman" pitchFamily="18" charset="0"/>
              </a:rPr>
              <a:t>÷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(1+0.1)]</a:t>
            </a:r>
            <a:r>
              <a:rPr kumimoji="1" lang="en-GB" sz="1800" baseline="30000" dirty="0">
                <a:latin typeface="Arial" charset="0"/>
                <a:cs typeface="Times New Roman" pitchFamily="18" charset="0"/>
              </a:rPr>
              <a:t>5</a:t>
            </a:r>
            <a:r>
              <a:rPr kumimoji="1" lang="en-GB" sz="1800" dirty="0">
                <a:latin typeface="Arial" charset="0"/>
                <a:cs typeface="Times New Roman" pitchFamily="18" charset="0"/>
              </a:rPr>
              <a:t>} </a:t>
            </a:r>
            <a:r>
              <a:rPr lang="en-CA" sz="1800" dirty="0"/>
              <a:t>= </a:t>
            </a:r>
            <a:r>
              <a:rPr lang="en-CA" sz="1800" dirty="0">
                <a:latin typeface="Arial Black" panose="020B0A04020102020204" pitchFamily="34" charset="0"/>
              </a:rPr>
              <a:t>$3460</a:t>
            </a:r>
          </a:p>
          <a:p>
            <a:pPr marL="0" indent="0">
              <a:buNone/>
            </a:pPr>
            <a:endParaRPr lang="en-CA" sz="1800" b="1" u="sng" dirty="0"/>
          </a:p>
          <a:p>
            <a:pPr marL="0" indent="0">
              <a:buNone/>
            </a:pPr>
            <a:r>
              <a:rPr lang="en-CA" sz="1800" b="1" u="sng" dirty="0"/>
              <a:t>Series </a:t>
            </a:r>
            <a:r>
              <a:rPr lang="en-CA" sz="1800" b="1" dirty="0"/>
              <a:t>3: </a:t>
            </a:r>
            <a:r>
              <a:rPr lang="en-CA" sz="1800" b="1" dirty="0" err="1"/>
              <a:t>i</a:t>
            </a:r>
            <a:r>
              <a:rPr lang="en-CA" sz="1800" b="1" dirty="0"/>
              <a:t>=k=10% </a:t>
            </a:r>
            <a:r>
              <a:rPr kumimoji="1" lang="en-GB" sz="1800" dirty="0">
                <a:cs typeface="Times New Roman" pitchFamily="18" charset="0"/>
                <a:sym typeface="Wingdings" panose="05000000000000000000" pitchFamily="2" charset="2"/>
              </a:rPr>
              <a:t> Different Formula From Series 1 &amp; 2</a:t>
            </a:r>
            <a:endParaRPr kumimoji="1" lang="en-GB" sz="1800" dirty="0">
              <a:cs typeface="Times New Roman" pitchFamily="18" charset="0"/>
            </a:endParaRPr>
          </a:p>
          <a:p>
            <a:pPr marL="0" indent="0">
              <a:buNone/>
            </a:pPr>
            <a:r>
              <a:rPr kumimoji="1" lang="en-GB" sz="1800" dirty="0">
                <a:cs typeface="Times New Roman" pitchFamily="18" charset="0"/>
              </a:rPr>
              <a:t>NPW = -P + </a:t>
            </a:r>
            <a:r>
              <a:rPr kumimoji="1" lang="en-GB" sz="1800" dirty="0" err="1">
                <a:cs typeface="Times New Roman" pitchFamily="18" charset="0"/>
              </a:rPr>
              <a:t>nC</a:t>
            </a:r>
            <a:r>
              <a:rPr kumimoji="1" lang="en-GB" sz="1800" dirty="0">
                <a:cs typeface="Times New Roman" pitchFamily="18" charset="0"/>
              </a:rPr>
              <a:t>÷(1+i) = -P + </a:t>
            </a:r>
            <a:r>
              <a:rPr kumimoji="1" lang="en-GB" sz="1800" dirty="0" err="1">
                <a:cs typeface="Times New Roman" pitchFamily="18" charset="0"/>
              </a:rPr>
              <a:t>nC</a:t>
            </a:r>
            <a:r>
              <a:rPr kumimoji="1" lang="en-GB" sz="1800" dirty="0">
                <a:cs typeface="Times New Roman" pitchFamily="18" charset="0"/>
              </a:rPr>
              <a:t>÷(1+k) </a:t>
            </a:r>
            <a:r>
              <a:rPr lang="en-CA" sz="1800" dirty="0"/>
              <a:t>= -10000 + 5(</a:t>
            </a:r>
            <a:r>
              <a:rPr kumimoji="1" lang="en-GB" sz="1800" dirty="0">
                <a:cs typeface="Times New Roman" pitchFamily="18" charset="0"/>
              </a:rPr>
              <a:t>4000)÷(1+0.1) </a:t>
            </a:r>
          </a:p>
          <a:p>
            <a:pPr marL="0" indent="0">
              <a:buNone/>
            </a:pPr>
            <a:r>
              <a:rPr lang="en-CA" sz="1800" dirty="0"/>
              <a:t>= </a:t>
            </a:r>
            <a:r>
              <a:rPr lang="en-CA" sz="1800" dirty="0">
                <a:latin typeface="Arial Black" panose="020B0A04020102020204" pitchFamily="34" charset="0"/>
              </a:rPr>
              <a:t>$2874</a:t>
            </a:r>
            <a:r>
              <a:rPr lang="en-CA" sz="1800" dirty="0"/>
              <a:t> </a:t>
            </a:r>
            <a:endParaRPr lang="en-CA" sz="1800" dirty="0">
              <a:latin typeface="Arial Black" panose="020B0A04020102020204" pitchFamily="34" charset="0"/>
            </a:endParaRPr>
          </a:p>
          <a:p>
            <a:pPr marL="0" indent="0">
              <a:buNone/>
            </a:pPr>
            <a:endParaRPr lang="en-US" baseline="30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93210-1614-4BCB-832C-56299FF26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89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8628700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1B087-4EE0-45A2-B3B7-95F25C0EBE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/>
              <a:t>Geometric Series Conversion</a:t>
            </a:r>
            <a:br>
              <a:rPr lang="en-CA" sz="2800" dirty="0"/>
            </a:br>
            <a:r>
              <a:rPr lang="en-CA" sz="2800" dirty="0"/>
              <a:t>Method 3: Growth-adjusted interest rate (</a:t>
            </a:r>
            <a:r>
              <a:rPr lang="en-CA" sz="2800" dirty="0" err="1"/>
              <a:t>i</a:t>
            </a:r>
            <a:r>
              <a:rPr lang="en-CA" sz="2800" dirty="0"/>
              <a:t>*)</a:t>
            </a:r>
            <a:endParaRPr lang="en-US" sz="28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52FB9D-E48F-42F5-B347-3CC452D29D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1" y="1845734"/>
            <a:ext cx="7833360" cy="4614052"/>
          </a:xfrm>
        </p:spPr>
        <p:txBody>
          <a:bodyPr>
            <a:normAutofit/>
          </a:bodyPr>
          <a:lstStyle/>
          <a:p>
            <a:pPr marL="292608" lvl="1" indent="0">
              <a:buNone/>
            </a:pPr>
            <a:r>
              <a:rPr lang="en-CA" sz="1600" b="1" u="sng" dirty="0"/>
              <a:t>Series 1:</a:t>
            </a:r>
            <a:r>
              <a:rPr lang="en-CA" sz="1600" b="1" dirty="0"/>
              <a:t> </a:t>
            </a:r>
            <a:r>
              <a:rPr lang="en-CA" sz="1600" b="1" dirty="0" err="1"/>
              <a:t>i</a:t>
            </a:r>
            <a:r>
              <a:rPr lang="en-CA" sz="1600" b="1" dirty="0"/>
              <a:t>(=10%) &gt; k(=5%); </a:t>
            </a:r>
            <a:r>
              <a:rPr lang="en-CA" sz="1600" b="1" dirty="0" err="1"/>
              <a:t>i</a:t>
            </a:r>
            <a:r>
              <a:rPr lang="en-CA" sz="1600" b="1" dirty="0"/>
              <a:t>* = {(1+i)÷(1+k)}-1={1.1÷1.05}-1= 4.7619%</a:t>
            </a:r>
            <a:endParaRPr lang="en-US" sz="1600" b="1" dirty="0"/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Note that </a:t>
            </a:r>
            <a:r>
              <a:rPr kumimoji="1" lang="en-GB" sz="1600" dirty="0" err="1">
                <a:latin typeface="Arial" charset="0"/>
                <a:cs typeface="Times New Roman" pitchFamily="18" charset="0"/>
              </a:rPr>
              <a:t>i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%&gt;k%&gt;0 </a:t>
            </a:r>
            <a:r>
              <a:rPr kumimoji="1" lang="en-GB" sz="1600" dirty="0">
                <a:latin typeface="Arial" charset="0"/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growth is positive.</a:t>
            </a:r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NPW = -P + 4000{(1+i*)</a:t>
            </a:r>
            <a:r>
              <a:rPr kumimoji="1" lang="en-GB" sz="1600" baseline="30000" dirty="0">
                <a:latin typeface="Arial" charset="0"/>
                <a:cs typeface="Times New Roman" pitchFamily="18" charset="0"/>
              </a:rPr>
              <a:t>N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-1}</a:t>
            </a:r>
            <a:r>
              <a:rPr lang="en-CA" sz="1600" dirty="0"/>
              <a:t>÷{</a:t>
            </a:r>
            <a:r>
              <a:rPr lang="en-CA" sz="1600" dirty="0" err="1"/>
              <a:t>i</a:t>
            </a:r>
            <a:r>
              <a:rPr lang="en-CA" sz="1600" dirty="0"/>
              <a:t>*(1+i*)</a:t>
            </a:r>
            <a:r>
              <a:rPr lang="en-CA" sz="1600" baseline="30000" dirty="0"/>
              <a:t>N</a:t>
            </a:r>
            <a:r>
              <a:rPr lang="en-CA" sz="1600" dirty="0"/>
              <a:t>}{1÷(1+k)}</a:t>
            </a:r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NPW = -10000+4000{(1+0.04762)</a:t>
            </a:r>
            <a:r>
              <a:rPr kumimoji="1" lang="en-GB" sz="1600" baseline="30000" dirty="0">
                <a:latin typeface="Arial" charset="0"/>
                <a:cs typeface="Times New Roman" pitchFamily="18" charset="0"/>
              </a:rPr>
              <a:t>N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-1}</a:t>
            </a:r>
            <a:r>
              <a:rPr lang="en-CA" sz="1600" dirty="0"/>
              <a:t>÷{0.4762(1+0.04762)</a:t>
            </a:r>
            <a:r>
              <a:rPr lang="en-CA" sz="1600" baseline="30000" dirty="0"/>
              <a:t>5</a:t>
            </a:r>
            <a:r>
              <a:rPr lang="en-CA" sz="1600" dirty="0"/>
              <a:t>}{1÷(1+0.05)}</a:t>
            </a:r>
          </a:p>
          <a:p>
            <a:pPr marL="292608" lvl="1" indent="0">
              <a:buNone/>
            </a:pPr>
            <a:r>
              <a:rPr lang="en-CA" sz="1600" dirty="0">
                <a:latin typeface="Arial Black" panose="020B0A04020102020204" pitchFamily="34" charset="0"/>
              </a:rPr>
              <a:t>NPW = $2289</a:t>
            </a:r>
          </a:p>
          <a:p>
            <a:pPr marL="292608" lvl="1" indent="0">
              <a:buNone/>
            </a:pPr>
            <a:r>
              <a:rPr lang="en-CA" sz="1600" b="1" u="sng" dirty="0"/>
              <a:t>Series </a:t>
            </a:r>
            <a:r>
              <a:rPr lang="en-CA" sz="1600" b="1" dirty="0"/>
              <a:t>2: </a:t>
            </a:r>
            <a:r>
              <a:rPr lang="en-CA" sz="1600" b="1" dirty="0" err="1"/>
              <a:t>i</a:t>
            </a:r>
            <a:r>
              <a:rPr lang="en-CA" sz="1600" b="1" dirty="0"/>
              <a:t>(=10%) &lt; k(=15%); </a:t>
            </a:r>
            <a:r>
              <a:rPr lang="en-CA" sz="1600" b="1" dirty="0" err="1"/>
              <a:t>i</a:t>
            </a:r>
            <a:r>
              <a:rPr lang="en-CA" sz="1600" b="1" dirty="0"/>
              <a:t>* = {(1+i)÷(1+k)}-1={1.1÷1.15}-1= -4.348%</a:t>
            </a:r>
            <a:endParaRPr lang="en-US" sz="1600" b="1" dirty="0"/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Note that </a:t>
            </a:r>
            <a:r>
              <a:rPr kumimoji="1" lang="en-GB" sz="1600" dirty="0" err="1">
                <a:latin typeface="Arial" charset="0"/>
                <a:cs typeface="Times New Roman" pitchFamily="18" charset="0"/>
              </a:rPr>
              <a:t>i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%&lt;k%&gt;0 </a:t>
            </a:r>
            <a:r>
              <a:rPr kumimoji="1" lang="en-GB" sz="1600" dirty="0">
                <a:latin typeface="Arial" charset="0"/>
                <a:cs typeface="Times New Roman" pitchFamily="18" charset="0"/>
                <a:sym typeface="Wingdings" panose="05000000000000000000" pitchFamily="2" charset="2"/>
              </a:rPr>
              <a:t> g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rowth is negative.</a:t>
            </a:r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NPW = -P + {(1+i*)</a:t>
            </a:r>
            <a:r>
              <a:rPr kumimoji="1" lang="en-GB" sz="1600" baseline="30000" dirty="0">
                <a:latin typeface="Arial" charset="0"/>
                <a:cs typeface="Times New Roman" pitchFamily="18" charset="0"/>
              </a:rPr>
              <a:t>N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-1}</a:t>
            </a:r>
            <a:r>
              <a:rPr lang="en-CA" sz="1600" dirty="0"/>
              <a:t>÷{</a:t>
            </a:r>
            <a:r>
              <a:rPr lang="en-CA" sz="1600" dirty="0" err="1"/>
              <a:t>i</a:t>
            </a:r>
            <a:r>
              <a:rPr lang="en-CA" sz="1600" dirty="0"/>
              <a:t>*(1+i*)</a:t>
            </a:r>
            <a:r>
              <a:rPr lang="en-CA" sz="1600" baseline="30000" dirty="0"/>
              <a:t>N</a:t>
            </a:r>
            <a:r>
              <a:rPr lang="en-CA" sz="1600" dirty="0"/>
              <a:t>}{1÷(1+g)}</a:t>
            </a:r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NPW = -10000+4000{(1-0.04348)</a:t>
            </a:r>
            <a:r>
              <a:rPr kumimoji="1" lang="en-GB" sz="1600" baseline="30000" dirty="0">
                <a:latin typeface="Arial" charset="0"/>
                <a:cs typeface="Times New Roman" pitchFamily="18" charset="0"/>
              </a:rPr>
              <a:t>N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-1}</a:t>
            </a:r>
            <a:r>
              <a:rPr lang="en-CA" sz="1600" dirty="0"/>
              <a:t>÷{-0.04348(1-0.04348)</a:t>
            </a:r>
            <a:r>
              <a:rPr lang="en-CA" sz="1600" baseline="30000" dirty="0"/>
              <a:t>5</a:t>
            </a:r>
            <a:r>
              <a:rPr lang="en-CA" sz="1600" dirty="0"/>
              <a:t>}{1÷(1+0.15)}</a:t>
            </a:r>
          </a:p>
          <a:p>
            <a:pPr marL="292608" lvl="1" indent="0">
              <a:buNone/>
            </a:pPr>
            <a:r>
              <a:rPr lang="en-CA" sz="1600" dirty="0">
                <a:latin typeface="Arial Black" panose="020B0A04020102020204" pitchFamily="34" charset="0"/>
              </a:rPr>
              <a:t>NPW=$3460</a:t>
            </a:r>
          </a:p>
          <a:p>
            <a:pPr marL="292608" lvl="1" indent="0">
              <a:buNone/>
            </a:pPr>
            <a:r>
              <a:rPr lang="en-CA" sz="1600" b="1" u="sng" dirty="0"/>
              <a:t>Series </a:t>
            </a:r>
            <a:r>
              <a:rPr lang="en-CA" sz="1600" b="1" dirty="0"/>
              <a:t>3: </a:t>
            </a:r>
            <a:r>
              <a:rPr lang="en-CA" sz="1600" b="1" dirty="0" err="1"/>
              <a:t>i</a:t>
            </a:r>
            <a:r>
              <a:rPr lang="en-CA" sz="1600" b="1" dirty="0"/>
              <a:t>=k=10%</a:t>
            </a:r>
            <a:endParaRPr lang="en-US" sz="1600" b="1" dirty="0"/>
          </a:p>
          <a:p>
            <a:pPr marL="292608" lvl="1" indent="0">
              <a:buNone/>
            </a:pPr>
            <a:r>
              <a:rPr kumimoji="1" lang="en-GB" sz="1600" dirty="0">
                <a:latin typeface="Arial" charset="0"/>
                <a:cs typeface="Times New Roman" pitchFamily="18" charset="0"/>
              </a:rPr>
              <a:t>Note that </a:t>
            </a:r>
            <a:r>
              <a:rPr kumimoji="1" lang="en-GB" sz="1600" dirty="0" err="1">
                <a:latin typeface="Arial" charset="0"/>
                <a:cs typeface="Times New Roman" pitchFamily="18" charset="0"/>
              </a:rPr>
              <a:t>i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%=k% </a:t>
            </a:r>
            <a:r>
              <a:rPr kumimoji="1" lang="en-GB" sz="1600" dirty="0">
                <a:latin typeface="Arial" charset="0"/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kumimoji="1" lang="en-GB" sz="1600" dirty="0">
                <a:latin typeface="Arial" charset="0"/>
                <a:cs typeface="Times New Roman" pitchFamily="18" charset="0"/>
              </a:rPr>
              <a:t>growth is positive.</a:t>
            </a:r>
            <a:endParaRPr lang="en-CA" sz="1600" baseline="30000" dirty="0"/>
          </a:p>
          <a:p>
            <a:pPr marL="292608" lvl="1" indent="0">
              <a:buNone/>
            </a:pPr>
            <a:r>
              <a:rPr kumimoji="1" lang="en-GB" sz="1600" dirty="0">
                <a:cs typeface="Times New Roman" pitchFamily="18" charset="0"/>
              </a:rPr>
              <a:t>PW = -P + </a:t>
            </a:r>
            <a:r>
              <a:rPr kumimoji="1" lang="en-GB" sz="1600" dirty="0" err="1">
                <a:cs typeface="Times New Roman" pitchFamily="18" charset="0"/>
              </a:rPr>
              <a:t>nC</a:t>
            </a:r>
            <a:r>
              <a:rPr kumimoji="1" lang="en-GB" sz="1600" dirty="0">
                <a:cs typeface="Times New Roman" pitchFamily="18" charset="0"/>
              </a:rPr>
              <a:t>÷(1+i) = -P + </a:t>
            </a:r>
            <a:r>
              <a:rPr kumimoji="1" lang="en-GB" sz="1600" dirty="0" err="1">
                <a:cs typeface="Times New Roman" pitchFamily="18" charset="0"/>
              </a:rPr>
              <a:t>nC</a:t>
            </a:r>
            <a:r>
              <a:rPr kumimoji="1" lang="en-GB" sz="1600" dirty="0">
                <a:cs typeface="Times New Roman" pitchFamily="18" charset="0"/>
              </a:rPr>
              <a:t>÷(1+k)</a:t>
            </a:r>
          </a:p>
          <a:p>
            <a:pPr marL="292608" lvl="1" indent="0">
              <a:buNone/>
            </a:pPr>
            <a:r>
              <a:rPr lang="en-CA" sz="1600" dirty="0"/>
              <a:t>PW = -10000 + {5(</a:t>
            </a:r>
            <a:r>
              <a:rPr kumimoji="1" lang="en-GB" sz="1600" dirty="0">
                <a:cs typeface="Times New Roman" pitchFamily="18" charset="0"/>
              </a:rPr>
              <a:t>4000)÷(1+0.1)} </a:t>
            </a:r>
            <a:r>
              <a:rPr lang="en-CA" sz="1600" dirty="0"/>
              <a:t>= </a:t>
            </a:r>
            <a:r>
              <a:rPr lang="en-CA" sz="1600" dirty="0">
                <a:latin typeface="Arial Black" panose="020B0A04020102020204" pitchFamily="34" charset="0"/>
              </a:rPr>
              <a:t>$2874</a:t>
            </a:r>
          </a:p>
          <a:p>
            <a:pPr marL="0" indent="0">
              <a:buNone/>
            </a:pPr>
            <a:endParaRPr lang="en-US" baseline="300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193210-1614-4BCB-832C-56299FF26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9015839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362F0-D9E4-49BD-8471-E7FCA683C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000" dirty="0"/>
              <a:t>Geometric Series Conversion</a:t>
            </a:r>
            <a:br>
              <a:rPr lang="en-CA" sz="2000" dirty="0"/>
            </a:br>
            <a:r>
              <a:rPr lang="en-CA" sz="2000" dirty="0"/>
              <a:t>NPW of a Decaying Geometric Series</a:t>
            </a:r>
            <a:br>
              <a:rPr lang="en-CA" sz="2000" dirty="0"/>
            </a:br>
            <a:r>
              <a:rPr lang="en-CA" sz="2000" dirty="0" err="1"/>
              <a:t>i</a:t>
            </a:r>
            <a:r>
              <a:rPr lang="en-CA" sz="2000" dirty="0"/>
              <a:t>=10%; k=-2%</a:t>
            </a:r>
            <a:endParaRPr lang="en-US" sz="2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AD320C-F543-49D4-90CD-F774DCEC9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1" y="1845734"/>
            <a:ext cx="7833360" cy="4725662"/>
          </a:xfrm>
        </p:spPr>
        <p:txBody>
          <a:bodyPr>
            <a:normAutofit/>
          </a:bodyPr>
          <a:lstStyle/>
          <a:p>
            <a:pPr marL="292608" lvl="1" indent="0">
              <a:buNone/>
            </a:pPr>
            <a:r>
              <a:rPr lang="en-CA" sz="1600" b="1" u="sng" dirty="0"/>
              <a:t>Method 1: Summing discounted cash flows</a:t>
            </a:r>
          </a:p>
          <a:p>
            <a:pPr marL="292608" lvl="1" indent="0">
              <a:buNone/>
            </a:pPr>
            <a:r>
              <a:rPr lang="en-CA" sz="1600" dirty="0"/>
              <a:t>NPW= -10000 + 4000(1-0.02)</a:t>
            </a:r>
            <a:r>
              <a:rPr lang="en-CA" sz="1600" baseline="30000" dirty="0"/>
              <a:t>1 </a:t>
            </a:r>
            <a:r>
              <a:rPr lang="en-CA" sz="1600" dirty="0"/>
              <a:t>÷ (1.1)</a:t>
            </a:r>
            <a:r>
              <a:rPr lang="en-CA" sz="1600" baseline="30000" dirty="0"/>
              <a:t>1 </a:t>
            </a:r>
          </a:p>
          <a:p>
            <a:pPr marL="292608" lvl="1" indent="0">
              <a:buNone/>
            </a:pPr>
            <a:r>
              <a:rPr lang="en-CA" sz="1600" dirty="0"/>
              <a:t>+4000(1-0.02)</a:t>
            </a:r>
            <a:r>
              <a:rPr lang="en-CA" sz="1600" baseline="30000" dirty="0"/>
              <a:t>2 </a:t>
            </a:r>
            <a:r>
              <a:rPr lang="en-CA" sz="1600" dirty="0"/>
              <a:t>÷ (1.1)</a:t>
            </a:r>
            <a:r>
              <a:rPr lang="en-CA" sz="1600" baseline="30000" dirty="0"/>
              <a:t>2</a:t>
            </a:r>
            <a:r>
              <a:rPr lang="en-CA" sz="1600" dirty="0"/>
              <a:t> +4000(1-0.02)</a:t>
            </a:r>
            <a:r>
              <a:rPr lang="en-CA" sz="1600" baseline="30000" dirty="0"/>
              <a:t>3 </a:t>
            </a:r>
            <a:r>
              <a:rPr lang="en-CA" sz="1600" dirty="0"/>
              <a:t>÷ (1.1)</a:t>
            </a:r>
            <a:r>
              <a:rPr lang="en-CA" sz="1600" baseline="30000" dirty="0"/>
              <a:t>3 </a:t>
            </a:r>
          </a:p>
          <a:p>
            <a:pPr marL="292608" lvl="1" indent="0">
              <a:buNone/>
            </a:pPr>
            <a:r>
              <a:rPr lang="en-CA" sz="1600" dirty="0"/>
              <a:t>+</a:t>
            </a:r>
            <a:r>
              <a:rPr lang="en-CA" sz="1600" baseline="30000" dirty="0"/>
              <a:t> </a:t>
            </a:r>
            <a:r>
              <a:rPr lang="en-CA" sz="1600" dirty="0"/>
              <a:t>4000(1-0.02)</a:t>
            </a:r>
            <a:r>
              <a:rPr lang="en-CA" sz="1600" baseline="30000" dirty="0"/>
              <a:t>4 </a:t>
            </a:r>
            <a:r>
              <a:rPr lang="en-CA" sz="1600" dirty="0"/>
              <a:t>÷ (1.1)</a:t>
            </a:r>
            <a:r>
              <a:rPr lang="en-CA" sz="1600" baseline="30000" dirty="0"/>
              <a:t>4</a:t>
            </a:r>
            <a:r>
              <a:rPr lang="en-CA" sz="1600" dirty="0"/>
              <a:t> +4000(1-0.02)</a:t>
            </a:r>
            <a:r>
              <a:rPr lang="en-CA" sz="1600" baseline="30000" dirty="0"/>
              <a:t>5 </a:t>
            </a:r>
            <a:r>
              <a:rPr lang="en-CA" sz="1600" dirty="0"/>
              <a:t>÷ (1.1)</a:t>
            </a:r>
            <a:r>
              <a:rPr lang="en-CA" sz="1600" baseline="30000" dirty="0"/>
              <a:t>5</a:t>
            </a:r>
            <a:r>
              <a:rPr lang="en-CA" sz="1600" dirty="0"/>
              <a:t>  </a:t>
            </a:r>
          </a:p>
          <a:p>
            <a:pPr marL="292608" lvl="1" indent="0">
              <a:buNone/>
            </a:pPr>
            <a:r>
              <a:rPr lang="en-CA" sz="1600" b="1" dirty="0"/>
              <a:t>NPW = $1470</a:t>
            </a:r>
          </a:p>
          <a:p>
            <a:pPr marL="292608" lvl="1" indent="0">
              <a:buNone/>
            </a:pPr>
            <a:r>
              <a:rPr lang="en-CA" sz="1600" b="1" u="sng" dirty="0"/>
              <a:t>Method 2: Present Worth Conversion</a:t>
            </a:r>
            <a:endParaRPr lang="en-US" sz="1600" b="1" dirty="0"/>
          </a:p>
          <a:p>
            <a:pPr marL="292608" lvl="1" indent="0">
              <a:buNone/>
            </a:pPr>
            <a:r>
              <a:rPr kumimoji="1" lang="en-GB" sz="1600" dirty="0">
                <a:cs typeface="Times New Roman" pitchFamily="18" charset="0"/>
              </a:rPr>
              <a:t>NPW = [-P + {C÷(</a:t>
            </a:r>
            <a:r>
              <a:rPr kumimoji="1" lang="en-GB" sz="1600" dirty="0" err="1">
                <a:cs typeface="Times New Roman" pitchFamily="18" charset="0"/>
              </a:rPr>
              <a:t>i</a:t>
            </a:r>
            <a:r>
              <a:rPr kumimoji="1" lang="en-GB" sz="1600" dirty="0">
                <a:cs typeface="Times New Roman" pitchFamily="18" charset="0"/>
              </a:rPr>
              <a:t>-k)}]{1-[(1+k)</a:t>
            </a:r>
            <a:r>
              <a:rPr kumimoji="1" lang="en-GB" sz="1600" kern="1200" dirty="0">
                <a:solidFill>
                  <a:srgbClr val="000000"/>
                </a:solidFill>
                <a:cs typeface="Times New Roman" pitchFamily="18" charset="0"/>
              </a:rPr>
              <a:t>÷</a:t>
            </a:r>
            <a:r>
              <a:rPr kumimoji="1" lang="en-GB" sz="1600" dirty="0">
                <a:cs typeface="Times New Roman" pitchFamily="18" charset="0"/>
              </a:rPr>
              <a:t>(1+i)]</a:t>
            </a:r>
            <a:r>
              <a:rPr kumimoji="1" lang="en-GB" sz="1600" baseline="30000" dirty="0">
                <a:cs typeface="Times New Roman" pitchFamily="18" charset="0"/>
              </a:rPr>
              <a:t>N</a:t>
            </a:r>
            <a:r>
              <a:rPr kumimoji="1" lang="en-GB" sz="1600" dirty="0">
                <a:cs typeface="Times New Roman" pitchFamily="18" charset="0"/>
              </a:rPr>
              <a:t>} </a:t>
            </a:r>
          </a:p>
          <a:p>
            <a:pPr marL="292608" lvl="1" indent="0">
              <a:buNone/>
            </a:pPr>
            <a:r>
              <a:rPr lang="en-CA" sz="1600" dirty="0"/>
              <a:t>= -10000 + </a:t>
            </a:r>
            <a:r>
              <a:rPr kumimoji="1" lang="en-GB" sz="1600" dirty="0">
                <a:cs typeface="Times New Roman" pitchFamily="18" charset="0"/>
              </a:rPr>
              <a:t>{4000÷(0.1-(-0.02)}{1-[(1-0.02)</a:t>
            </a:r>
            <a:r>
              <a:rPr kumimoji="1" lang="en-GB" sz="1600" kern="1200" dirty="0">
                <a:solidFill>
                  <a:srgbClr val="000000"/>
                </a:solidFill>
                <a:cs typeface="Times New Roman" pitchFamily="18" charset="0"/>
              </a:rPr>
              <a:t>÷</a:t>
            </a:r>
            <a:r>
              <a:rPr kumimoji="1" lang="en-GB" sz="1600" dirty="0">
                <a:cs typeface="Times New Roman" pitchFamily="18" charset="0"/>
              </a:rPr>
              <a:t>(1+0.1)]</a:t>
            </a:r>
            <a:r>
              <a:rPr kumimoji="1" lang="en-GB" sz="1600" baseline="30000" dirty="0">
                <a:cs typeface="Times New Roman" pitchFamily="18" charset="0"/>
              </a:rPr>
              <a:t>5</a:t>
            </a:r>
            <a:r>
              <a:rPr kumimoji="1" lang="en-GB" sz="1600" dirty="0">
                <a:cs typeface="Times New Roman" pitchFamily="18" charset="0"/>
              </a:rPr>
              <a:t>} </a:t>
            </a:r>
            <a:r>
              <a:rPr lang="en-CA" sz="1600" dirty="0"/>
              <a:t>= </a:t>
            </a:r>
          </a:p>
          <a:p>
            <a:pPr marL="292608" lvl="1" indent="0">
              <a:buNone/>
            </a:pPr>
            <a:r>
              <a:rPr lang="en-CA" sz="1600" b="1" dirty="0"/>
              <a:t>NPW = $1470</a:t>
            </a:r>
          </a:p>
          <a:p>
            <a:pPr marL="292608" lvl="1" indent="0">
              <a:buNone/>
            </a:pPr>
            <a:r>
              <a:rPr lang="en-CA" sz="1600" b="1" u="sng" dirty="0"/>
              <a:t>Method 3: Growth-adjusted interest rate (</a:t>
            </a:r>
            <a:r>
              <a:rPr lang="en-CA" sz="1600" b="1" u="sng" dirty="0" err="1"/>
              <a:t>i</a:t>
            </a:r>
            <a:r>
              <a:rPr lang="en-CA" sz="1600" b="1" u="sng" dirty="0"/>
              <a:t>*)</a:t>
            </a:r>
          </a:p>
          <a:p>
            <a:pPr marL="292608" lvl="1" indent="0">
              <a:buNone/>
            </a:pPr>
            <a:r>
              <a:rPr lang="en-CA" sz="1600" b="1" dirty="0" err="1"/>
              <a:t>i</a:t>
            </a:r>
            <a:r>
              <a:rPr lang="en-CA" sz="1600" b="1" dirty="0"/>
              <a:t>(=10%) &gt; k(=-2%); </a:t>
            </a:r>
            <a:r>
              <a:rPr lang="en-CA" sz="1600" b="1" dirty="0" err="1"/>
              <a:t>i</a:t>
            </a:r>
            <a:r>
              <a:rPr lang="en-CA" sz="1600" b="1" dirty="0"/>
              <a:t>* = {(1+i)÷(1+k)}-1={1.1÷1-0.02}-1= 12.245%</a:t>
            </a:r>
            <a:endParaRPr lang="en-US" sz="1600" b="1" dirty="0"/>
          </a:p>
          <a:p>
            <a:pPr marL="292608" lvl="1" indent="0">
              <a:buNone/>
            </a:pPr>
            <a:r>
              <a:rPr kumimoji="1" lang="en-GB" sz="1600" dirty="0">
                <a:cs typeface="Times New Roman" pitchFamily="18" charset="0"/>
              </a:rPr>
              <a:t>Note that </a:t>
            </a:r>
            <a:r>
              <a:rPr kumimoji="1" lang="en-GB" sz="1600" dirty="0" err="1">
                <a:cs typeface="Times New Roman" pitchFamily="18" charset="0"/>
              </a:rPr>
              <a:t>i</a:t>
            </a:r>
            <a:r>
              <a:rPr kumimoji="1" lang="en-GB" sz="1600" dirty="0">
                <a:cs typeface="Times New Roman" pitchFamily="18" charset="0"/>
              </a:rPr>
              <a:t>%&gt;k%&gt;0 </a:t>
            </a:r>
            <a:r>
              <a:rPr kumimoji="1" lang="en-GB" sz="1600" dirty="0">
                <a:cs typeface="Times New Roman" pitchFamily="18" charset="0"/>
                <a:sym typeface="Wingdings" panose="05000000000000000000" pitchFamily="2" charset="2"/>
              </a:rPr>
              <a:t> </a:t>
            </a:r>
            <a:r>
              <a:rPr kumimoji="1" lang="en-GB" sz="1600" dirty="0">
                <a:cs typeface="Times New Roman" pitchFamily="18" charset="0"/>
              </a:rPr>
              <a:t>growth is positive.</a:t>
            </a:r>
          </a:p>
          <a:p>
            <a:pPr marL="292608" lvl="1" indent="0">
              <a:buNone/>
            </a:pPr>
            <a:r>
              <a:rPr kumimoji="1" lang="en-GB" sz="1600" dirty="0">
                <a:cs typeface="Times New Roman" pitchFamily="18" charset="0"/>
              </a:rPr>
              <a:t>NPW = -P + {(1+i*)</a:t>
            </a:r>
            <a:r>
              <a:rPr kumimoji="1" lang="en-GB" sz="1600" baseline="30000" dirty="0">
                <a:cs typeface="Times New Roman" pitchFamily="18" charset="0"/>
              </a:rPr>
              <a:t>N</a:t>
            </a:r>
            <a:r>
              <a:rPr kumimoji="1" lang="en-GB" sz="1600" dirty="0">
                <a:cs typeface="Times New Roman" pitchFamily="18" charset="0"/>
              </a:rPr>
              <a:t>-1}</a:t>
            </a:r>
            <a:r>
              <a:rPr lang="en-CA" sz="1600" dirty="0"/>
              <a:t>÷{</a:t>
            </a:r>
            <a:r>
              <a:rPr lang="en-CA" sz="1600" dirty="0" err="1"/>
              <a:t>i</a:t>
            </a:r>
            <a:r>
              <a:rPr lang="en-CA" sz="1600" dirty="0"/>
              <a:t>*(1+i*)</a:t>
            </a:r>
            <a:r>
              <a:rPr lang="en-CA" sz="1600" baseline="30000" dirty="0"/>
              <a:t>N</a:t>
            </a:r>
            <a:r>
              <a:rPr lang="en-CA" sz="1600" dirty="0"/>
              <a:t>}{1÷(1+k)}</a:t>
            </a:r>
          </a:p>
          <a:p>
            <a:pPr marL="292608" lvl="1" indent="0">
              <a:buNone/>
            </a:pPr>
            <a:r>
              <a:rPr kumimoji="1" lang="en-GB" sz="1600" dirty="0">
                <a:cs typeface="Times New Roman" pitchFamily="18" charset="0"/>
              </a:rPr>
              <a:t>NPW = -10000+4000{(1+0.12245)</a:t>
            </a:r>
            <a:r>
              <a:rPr kumimoji="1" lang="en-GB" sz="1600" baseline="30000" dirty="0">
                <a:cs typeface="Times New Roman" pitchFamily="18" charset="0"/>
              </a:rPr>
              <a:t>5</a:t>
            </a:r>
            <a:r>
              <a:rPr kumimoji="1" lang="en-GB" sz="1600" dirty="0">
                <a:cs typeface="Times New Roman" pitchFamily="18" charset="0"/>
              </a:rPr>
              <a:t>-1}</a:t>
            </a:r>
            <a:r>
              <a:rPr lang="en-CA" sz="1600" dirty="0"/>
              <a:t>÷{0.12245(1+0.12245)</a:t>
            </a:r>
            <a:r>
              <a:rPr lang="en-CA" sz="1600" baseline="30000" dirty="0"/>
              <a:t>5</a:t>
            </a:r>
            <a:r>
              <a:rPr lang="en-CA" sz="1600" dirty="0"/>
              <a:t>}{1÷(1-0.02)}</a:t>
            </a:r>
          </a:p>
          <a:p>
            <a:pPr marL="292608" lvl="1" indent="0">
              <a:buNone/>
            </a:pPr>
            <a:r>
              <a:rPr lang="en-CA" sz="1600" b="1" dirty="0"/>
              <a:t>NPW = $1470</a:t>
            </a:r>
          </a:p>
          <a:p>
            <a:pPr marL="0" indent="0">
              <a:buNone/>
            </a:pPr>
            <a:endParaRPr lang="en-CA" sz="1400" dirty="0"/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EF17D1-9739-48FE-9325-F4BB2A33B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91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4531584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Geometric Series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92</a:t>
            </a:fld>
            <a:endParaRPr lang="fr-CA"/>
          </a:p>
        </p:txBody>
      </p:sp>
      <p:graphicFrame>
        <p:nvGraphicFramePr>
          <p:cNvPr id="141370" name="Group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577053"/>
              </p:ext>
            </p:extLst>
          </p:nvPr>
        </p:nvGraphicFramePr>
        <p:xfrm>
          <a:off x="762000" y="1524000"/>
          <a:ext cx="7543800" cy="4581526"/>
        </p:xfrm>
        <a:graphic>
          <a:graphicData uri="http://schemas.openxmlformats.org/drawingml/2006/table">
            <a:tbl>
              <a:tblPr/>
              <a:tblGrid>
                <a:gridCol w="3886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Title (name)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Formulas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24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Geometric Series Present Worth Factor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(P/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C,i,k,N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(where “C” is the first element of the series)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If k% ≠ 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%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MathA" pitchFamily="2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2. If k% = 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i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{1÷(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-k)}{1-[(1+k)</a:t>
                      </a:r>
                      <a:r>
                        <a:rPr kumimoji="1" lang="en-GB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charset="0"/>
                          <a:ea typeface="+mn-ea"/>
                          <a:cs typeface="Times New Roman" pitchFamily="18" charset="0"/>
                        </a:rPr>
                        <a:t> ÷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(1+i)]</a:t>
                      </a:r>
                      <a:r>
                        <a:rPr kumimoji="1" lang="en-GB" sz="20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   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N÷(1+i)  OR  N÷(1+k) 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24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Geometric Series Future Worth Factor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(F/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C,i,k,N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If k% ≠ 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%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MathA" pitchFamily="2" charset="2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2. If k% = 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i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%</a:t>
                      </a:r>
                    </a:p>
                  </a:txBody>
                  <a:tcPr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(1+i)</a:t>
                      </a:r>
                      <a:r>
                        <a:rPr kumimoji="1" lang="en-GB" sz="20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</a:t>
                      </a:r>
                      <a:r>
                        <a:rPr kumimoji="1" lang="en-GB" sz="2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C,i,k,N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)</a:t>
                      </a:r>
                      <a:endParaRPr kumimoji="1" lang="en-US" sz="2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N(1+i)</a:t>
                      </a:r>
                      <a:r>
                        <a:rPr kumimoji="1" lang="en-GB" sz="20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N-1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r>
                        <a:rPr kumimoji="1" lang="en-GB" sz="20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OR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N(1+k)</a:t>
                      </a:r>
                      <a:r>
                        <a:rPr kumimoji="1" lang="en-GB" sz="20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N-1</a:t>
                      </a:r>
                      <a:r>
                        <a:rPr kumimoji="1" lang="en-GB" sz="2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2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Limiting Factors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F19D6-7CF0-466A-86B8-0408CF9F0B84}" type="slidenum">
              <a:rPr lang="fr-CA" smtClean="0"/>
              <a:pPr/>
              <a:t>93</a:t>
            </a:fld>
            <a:endParaRPr lang="fr-CA"/>
          </a:p>
        </p:txBody>
      </p:sp>
      <p:graphicFrame>
        <p:nvGraphicFramePr>
          <p:cNvPr id="137401" name="Group 185"/>
          <p:cNvGraphicFramePr>
            <a:graphicFrameLocks noGrp="1"/>
          </p:cNvGraphicFramePr>
          <p:nvPr/>
        </p:nvGraphicFramePr>
        <p:xfrm>
          <a:off x="762000" y="1600200"/>
          <a:ext cx="7467600" cy="3886201"/>
        </p:xfrm>
        <a:graphic>
          <a:graphicData uri="http://schemas.openxmlformats.org/drawingml/2006/table">
            <a:tbl>
              <a:tblPr/>
              <a:tblGrid>
                <a:gridCol w="1508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6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63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13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INTEREST </a:t>
                      </a:r>
                      <a:r>
                        <a:rPr kumimoji="1" lang="en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FACTOR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ALGEBRAIC EQUIVALENT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 </a:t>
                      </a:r>
                      <a:r>
                        <a:rPr kumimoji="1" lang="en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MathA" pitchFamily="2" charset="2"/>
                        </a:rPr>
                        <a:t> ∞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GB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i%=0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(F/P,i%,n)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endParaRPr kumimoji="1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Infinity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(P/F,i%,n)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-n</a:t>
                      </a:r>
                      <a:endParaRPr kumimoji="1" lang="en-GB" sz="1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(F/A,i%,n)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{(1+i)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- 1}/i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Infinity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(P/A,i%,n)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-1}/{i(1+i)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1/i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64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(A/P,i%,n)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{i*(1+i)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}/{(1+i)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-1}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1/n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0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(A/F,i%,n)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397000" algn="ctr"/>
                        </a:tabLst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i/{(1+i)</a:t>
                      </a:r>
                      <a:r>
                        <a:rPr kumimoji="1" lang="en-GB" sz="1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</a:t>
                      </a: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– 1}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GB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1/n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7402" name="Text Box 186"/>
          <p:cNvSpPr txBox="1">
            <a:spLocks noChangeArrowheads="1"/>
          </p:cNvSpPr>
          <p:nvPr/>
        </p:nvSpPr>
        <p:spPr bwMode="auto">
          <a:xfrm>
            <a:off x="2478088" y="5715000"/>
            <a:ext cx="3871912" cy="400050"/>
          </a:xfrm>
          <a:prstGeom prst="rect">
            <a:avLst/>
          </a:prstGeom>
          <a:solidFill>
            <a:srgbClr val="FFFF00"/>
          </a:solidFill>
          <a:ln w="317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000" b="1"/>
              <a:t>Special cases: n </a:t>
            </a:r>
            <a:r>
              <a:rPr lang="en-US" sz="2000" b="1">
                <a:sym typeface="Wingdings" pitchFamily="2" charset="2"/>
              </a:rPr>
              <a:t> ∞ or i% = 0</a:t>
            </a:r>
            <a:endParaRPr lang="en-US" sz="2000" b="1"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646113"/>
            <a:ext cx="7772400" cy="774700"/>
          </a:xfrm>
        </p:spPr>
        <p:txBody>
          <a:bodyPr/>
          <a:lstStyle/>
          <a:p>
            <a:r>
              <a:rPr lang="en-GB" sz="2400" b="1" dirty="0">
                <a:cs typeface="Courier New" pitchFamily="49" charset="0"/>
              </a:rPr>
              <a:t>Example: Frequency Mismatch</a:t>
            </a:r>
            <a:br>
              <a:rPr lang="en-GB" sz="2400" b="1" dirty="0">
                <a:cs typeface="Courier New" pitchFamily="49" charset="0"/>
              </a:rPr>
            </a:br>
            <a:r>
              <a:rPr lang="en-GB" sz="2400" b="1" dirty="0">
                <a:cs typeface="Courier New" pitchFamily="49" charset="0"/>
              </a:rPr>
              <a:t>(Cash Flow and Interest Compounding)</a:t>
            </a:r>
            <a:endParaRPr lang="en-US" sz="2400" b="1" dirty="0">
              <a:cs typeface="Courier New" pitchFamily="49" charset="0"/>
            </a:endParaRPr>
          </a:p>
        </p:txBody>
      </p:sp>
      <p:sp>
        <p:nvSpPr>
          <p:cNvPr id="50181" name="Rectangle 5"/>
          <p:cNvSpPr>
            <a:spLocks noGrp="1" noChangeArrowheads="1"/>
          </p:cNvSpPr>
          <p:nvPr>
            <p:ph idx="1"/>
          </p:nvPr>
        </p:nvSpPr>
        <p:spPr>
          <a:xfrm>
            <a:off x="533400" y="1828799"/>
            <a:ext cx="8382000" cy="426720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dirty="0"/>
              <a:t>10 end-of-year $1,000 deposits to an account that pays 18% compounded quarterly.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dirty="0"/>
              <a:t>What is the account balance after the 10</a:t>
            </a:r>
            <a:r>
              <a:rPr kumimoji="1" lang="en-GB" sz="2000" b="1" baseline="30000" dirty="0"/>
              <a:t>th </a:t>
            </a:r>
            <a:r>
              <a:rPr kumimoji="1" lang="en-GB" sz="2000" b="1" dirty="0"/>
              <a:t>deposit?</a:t>
            </a:r>
            <a:endParaRPr kumimoji="1" lang="en-US" sz="2000" b="1" dirty="0"/>
          </a:p>
          <a:p>
            <a:pPr>
              <a:lnSpc>
                <a:spcPct val="90000"/>
              </a:lnSpc>
              <a:buFontTx/>
              <a:buNone/>
            </a:pPr>
            <a:endParaRPr kumimoji="1" lang="en-GB" sz="2000" b="1" u="sng" dirty="0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u="sng" dirty="0">
                <a:solidFill>
                  <a:srgbClr val="003399"/>
                </a:solidFill>
              </a:rPr>
              <a:t>Method 1 : Find the effective interest rate</a:t>
            </a:r>
            <a:endParaRPr kumimoji="1" lang="en-US" sz="2000" b="1" u="sng" dirty="0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dirty="0">
                <a:solidFill>
                  <a:srgbClr val="003399"/>
                </a:solidFill>
              </a:rPr>
              <a:t> From the effective rate formula: </a:t>
            </a:r>
            <a:endParaRPr kumimoji="1" lang="en-US" sz="2000" b="1" dirty="0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dirty="0">
                <a:solidFill>
                  <a:srgbClr val="003399"/>
                </a:solidFill>
              </a:rPr>
              <a:t>	(1+r/m)</a:t>
            </a:r>
            <a:r>
              <a:rPr kumimoji="1" lang="en-GB" sz="2000" b="1" baseline="30000" dirty="0">
                <a:solidFill>
                  <a:srgbClr val="003399"/>
                </a:solidFill>
              </a:rPr>
              <a:t>m</a:t>
            </a:r>
            <a:r>
              <a:rPr kumimoji="1" lang="en-GB" sz="2000" b="1" dirty="0">
                <a:solidFill>
                  <a:srgbClr val="003399"/>
                </a:solidFill>
              </a:rPr>
              <a:t> - 1 = (1+0.18/4)</a:t>
            </a:r>
            <a:r>
              <a:rPr kumimoji="1" lang="en-GB" sz="2000" b="1" baseline="30000" dirty="0">
                <a:solidFill>
                  <a:srgbClr val="003399"/>
                </a:solidFill>
              </a:rPr>
              <a:t>4</a:t>
            </a:r>
            <a:r>
              <a:rPr kumimoji="1" lang="en-GB" sz="2000" b="1" dirty="0">
                <a:solidFill>
                  <a:srgbClr val="003399"/>
                </a:solidFill>
              </a:rPr>
              <a:t> - 1 = 0.1925</a:t>
            </a:r>
            <a:endParaRPr kumimoji="1" lang="en-US" sz="2000" b="1" dirty="0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</a:pPr>
            <a:r>
              <a:rPr kumimoji="1" lang="en-GB" sz="2000" b="1" dirty="0">
                <a:solidFill>
                  <a:srgbClr val="003399"/>
                </a:solidFill>
              </a:rPr>
              <a:t>Therefore: F</a:t>
            </a:r>
            <a:r>
              <a:rPr kumimoji="1" lang="en-GB" sz="2000" b="1" baseline="-25000" dirty="0">
                <a:solidFill>
                  <a:srgbClr val="003399"/>
                </a:solidFill>
              </a:rPr>
              <a:t>10</a:t>
            </a:r>
            <a:r>
              <a:rPr kumimoji="1" lang="en-GB" sz="2000" b="1" dirty="0">
                <a:solidFill>
                  <a:srgbClr val="003399"/>
                </a:solidFill>
              </a:rPr>
              <a:t> = 1,000(F/A, 19.25%,10) = $</a:t>
            </a:r>
            <a:r>
              <a:rPr kumimoji="1" lang="en-GB" sz="2000" b="1" u="sng" dirty="0">
                <a:solidFill>
                  <a:srgbClr val="003399"/>
                </a:solidFill>
              </a:rPr>
              <a:t>25,015.36</a:t>
            </a:r>
          </a:p>
          <a:p>
            <a:pPr>
              <a:lnSpc>
                <a:spcPct val="90000"/>
              </a:lnSpc>
            </a:pPr>
            <a:endParaRPr kumimoji="1" lang="en-US" sz="2000" b="1" dirty="0">
              <a:solidFill>
                <a:srgbClr val="003399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u="sng" dirty="0">
                <a:solidFill>
                  <a:srgbClr val="800000"/>
                </a:solidFill>
              </a:rPr>
              <a:t>Method 2 : Find the effective quarterly deposit</a:t>
            </a:r>
            <a:endParaRPr kumimoji="1" lang="en-US" sz="2000" b="1" u="sng" dirty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dirty="0">
                <a:solidFill>
                  <a:srgbClr val="800000"/>
                </a:solidFill>
              </a:rPr>
              <a:t> A = 1000(A/F,18%/4,4) = $233.74 </a:t>
            </a:r>
            <a:endParaRPr kumimoji="1" lang="en-US" sz="2000" b="1" dirty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kumimoji="1" lang="en-GB" sz="2000" b="1" dirty="0">
                <a:solidFill>
                  <a:srgbClr val="800000"/>
                </a:solidFill>
              </a:rPr>
              <a:t>F</a:t>
            </a:r>
            <a:r>
              <a:rPr kumimoji="1" lang="en-GB" sz="2000" b="1" baseline="-25000" dirty="0">
                <a:solidFill>
                  <a:srgbClr val="800000"/>
                </a:solidFill>
              </a:rPr>
              <a:t>40</a:t>
            </a:r>
            <a:r>
              <a:rPr kumimoji="1" lang="en-GB" sz="2000" b="1" dirty="0">
                <a:solidFill>
                  <a:srgbClr val="800000"/>
                </a:solidFill>
              </a:rPr>
              <a:t> = 233.74(F/A, 4.5%, 40) = $</a:t>
            </a:r>
            <a:r>
              <a:rPr kumimoji="1" lang="en-GB" sz="2000" b="1" u="sng" dirty="0">
                <a:solidFill>
                  <a:srgbClr val="800000"/>
                </a:solidFill>
              </a:rPr>
              <a:t>25,017.27</a:t>
            </a:r>
            <a:endParaRPr kumimoji="1" lang="en-US" sz="2000" b="1" dirty="0">
              <a:solidFill>
                <a:srgbClr val="800000"/>
              </a:solidFill>
            </a:endParaRPr>
          </a:p>
          <a:p>
            <a:pPr>
              <a:lnSpc>
                <a:spcPct val="90000"/>
              </a:lnSpc>
            </a:pPr>
            <a:endParaRPr lang="en-US" sz="2000" b="1" dirty="0">
              <a:solidFill>
                <a:srgbClr val="8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9B23B3-736F-4A49-ADBC-7EE601FC05A6}" type="slidenum">
              <a:rPr lang="fr-CA"/>
              <a:pPr/>
              <a:t>94</a:t>
            </a:fld>
            <a:endParaRPr lang="fr-CA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1295400" y="2590800"/>
            <a:ext cx="9067800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 eaLnBrk="0" hangingPunct="0">
              <a:tabLst>
                <a:tab pos="2971800" algn="ctr"/>
              </a:tabLst>
            </a:pPr>
            <a:r>
              <a:rPr kumimoji="1" lang="en-GB" sz="1200">
                <a:latin typeface="Courier New" pitchFamily="49" charset="0"/>
                <a:cs typeface="Courier New" pitchFamily="49" charset="0"/>
              </a:rPr>
              <a:t> </a:t>
            </a:r>
            <a:endParaRPr kumimoji="1" lang="en-US" sz="1200">
              <a:latin typeface="Courier New" pitchFamily="49" charset="0"/>
              <a:cs typeface="Courier New" pitchFamily="49" charset="0"/>
            </a:endParaRPr>
          </a:p>
          <a:p>
            <a:pPr algn="l" eaLnBrk="0" hangingPunct="0">
              <a:tabLst>
                <a:tab pos="2971800" algn="ctr"/>
              </a:tabLst>
            </a:pPr>
            <a:endParaRPr kumimoji="1" lang="en-US" sz="240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cs typeface="Courier New" pitchFamily="49" charset="0"/>
              </a:rPr>
              <a:t>Example: Frequency Mismatch</a:t>
            </a:r>
            <a:br>
              <a:rPr lang="en-GB" sz="2800" dirty="0">
                <a:cs typeface="Courier New" pitchFamily="49" charset="0"/>
              </a:rPr>
            </a:br>
            <a:r>
              <a:rPr lang="en-GB" sz="2800" dirty="0">
                <a:cs typeface="Courier New" pitchFamily="49" charset="0"/>
              </a:rPr>
              <a:t>(Cash Flow and Interest Compounding)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sz="2400" dirty="0"/>
              <a:t>Essex Bank of Canada pays 4% compounded semi-annually on its deposits.</a:t>
            </a:r>
          </a:p>
          <a:p>
            <a:r>
              <a:rPr lang="en-CA" sz="2400" dirty="0"/>
              <a:t>Your plan is to deposit $100 monthly in your Essex Bank account.</a:t>
            </a:r>
          </a:p>
          <a:p>
            <a:r>
              <a:rPr lang="en-CA" sz="2400" dirty="0"/>
              <a:t>What would be your account balance after 5 years?</a:t>
            </a:r>
          </a:p>
          <a:p>
            <a:pPr lvl="1"/>
            <a:r>
              <a:rPr lang="en-CA" sz="2200" dirty="0"/>
              <a:t>Use the future worth of a uniform series formula to calculate your future balance: F=A(F/A,</a:t>
            </a:r>
            <a:r>
              <a:rPr lang="en-CA" sz="2200" dirty="0" err="1"/>
              <a:t>i</a:t>
            </a:r>
            <a:r>
              <a:rPr lang="en-CA" sz="2200" dirty="0"/>
              <a:t>%,N) where </a:t>
            </a:r>
            <a:r>
              <a:rPr lang="en-CA" sz="2200" dirty="0" err="1"/>
              <a:t>i</a:t>
            </a:r>
            <a:r>
              <a:rPr lang="en-CA" sz="2200" dirty="0"/>
              <a:t>%=</a:t>
            </a:r>
            <a:r>
              <a:rPr lang="en-GB" sz="2200" dirty="0"/>
              <a:t> (1+r/m)</a:t>
            </a:r>
            <a:r>
              <a:rPr lang="en-GB" sz="2200" baseline="30000" dirty="0"/>
              <a:t>(m/k)</a:t>
            </a:r>
            <a:r>
              <a:rPr lang="en-GB" sz="2200" dirty="0"/>
              <a:t>-1</a:t>
            </a:r>
          </a:p>
          <a:p>
            <a:pPr marL="0" indent="0">
              <a:buNone/>
            </a:pPr>
            <a:r>
              <a:rPr lang="en-GB" sz="2400" dirty="0"/>
              <a:t>	= </a:t>
            </a:r>
            <a:r>
              <a:rPr lang="en-GB" sz="2000" dirty="0"/>
              <a:t>(1+[0.04/2])</a:t>
            </a:r>
            <a:r>
              <a:rPr lang="en-GB" sz="2000" baseline="30000" dirty="0"/>
              <a:t>(2/12)</a:t>
            </a:r>
            <a:r>
              <a:rPr lang="en-GB" sz="2000" dirty="0"/>
              <a:t> -1=0.003306 OR 0.33.06% a</a:t>
            </a:r>
            <a:r>
              <a:rPr lang="en-CA" sz="2000" dirty="0" err="1"/>
              <a:t>nd</a:t>
            </a:r>
            <a:r>
              <a:rPr lang="en-CA" sz="2000" dirty="0"/>
              <a:t> N = </a:t>
            </a:r>
            <a:r>
              <a:rPr lang="en-CA" sz="2000" dirty="0" err="1"/>
              <a:t>NxM</a:t>
            </a:r>
            <a:r>
              <a:rPr lang="en-CA" sz="2000" dirty="0"/>
              <a:t> 	= 5 x 12 = 60 </a:t>
            </a:r>
          </a:p>
          <a:p>
            <a:pPr marL="0" indent="0">
              <a:buNone/>
            </a:pPr>
            <a:r>
              <a:rPr lang="en-CA" sz="2000" dirty="0"/>
              <a:t>	</a:t>
            </a:r>
            <a:r>
              <a:rPr lang="en-CA" sz="2000" b="1" dirty="0"/>
              <a:t>F = 100(F/A,0.3306%,60)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39EFC5-FE3C-4F2E-BCC7-E82C08D5C374}" type="slidenum">
              <a:rPr lang="fr-CA" smtClean="0"/>
              <a:pPr/>
              <a:t>95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4374007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914400" y="2371725"/>
            <a:ext cx="7696200" cy="1057275"/>
          </a:xfrm>
          <a:ln>
            <a:solidFill>
              <a:schemeClr val="tx2"/>
            </a:solidFill>
          </a:ln>
        </p:spPr>
        <p:txBody>
          <a:bodyPr/>
          <a:lstStyle/>
          <a:p>
            <a:pPr algn="ctr"/>
            <a:r>
              <a:rPr lang="en-CA" sz="3600" b="0" cap="none" dirty="0">
                <a:latin typeface="+mn-lt"/>
              </a:rPr>
              <a:t>Next Topic (#3)</a:t>
            </a:r>
            <a:br>
              <a:rPr lang="en-CA" sz="3600" b="0" cap="none" dirty="0">
                <a:latin typeface="Arial" panose="020B0604020202020204" pitchFamily="34" charset="0"/>
              </a:rPr>
            </a:br>
            <a:r>
              <a:rPr lang="en-CA" sz="3600" b="0" u="sng" cap="none" dirty="0">
                <a:latin typeface="Arial" panose="020B0604020202020204" pitchFamily="34" charset="0"/>
              </a:rPr>
              <a:t>Single Sums and Annuities</a:t>
            </a:r>
            <a:endParaRPr lang="fr-CA" b="0" cap="none" dirty="0"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F4A4D5-B877-493B-920C-1B77C94C347F}" type="slidenum">
              <a:rPr lang="fr-CA" smtClean="0"/>
              <a:pPr/>
              <a:t>96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6003166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1066800"/>
            <a:ext cx="8990012" cy="1524000"/>
          </a:xfrm>
        </p:spPr>
        <p:txBody>
          <a:bodyPr/>
          <a:lstStyle/>
          <a:p>
            <a:r>
              <a:rPr lang="en-GB" sz="2800" b="1" dirty="0">
                <a:cs typeface="Times New Roman" pitchFamily="18" charset="0"/>
              </a:rPr>
              <a:t>Engineering Economics</a:t>
            </a:r>
            <a:br>
              <a:rPr lang="en-GB" sz="2800" b="1" dirty="0">
                <a:cs typeface="Times New Roman" pitchFamily="18" charset="0"/>
              </a:rPr>
            </a:br>
            <a:r>
              <a:rPr lang="en-GB" sz="1800" b="1" dirty="0">
                <a:latin typeface="+mn-lt"/>
                <a:cs typeface="Times New Roman" pitchFamily="18" charset="0"/>
              </a:rPr>
              <a:t>ECO 1192</a:t>
            </a:r>
            <a:br>
              <a:rPr lang="en-GB" sz="1800" b="1" dirty="0">
                <a:latin typeface="+mn-lt"/>
                <a:cs typeface="Times New Roman" pitchFamily="18" charset="0"/>
              </a:rPr>
            </a:br>
            <a:br>
              <a:rPr lang="en-GB" sz="2800" b="1" dirty="0">
                <a:cs typeface="Times New Roman" pitchFamily="18" charset="0"/>
              </a:rPr>
            </a:br>
            <a:r>
              <a:rPr lang="en-GB" sz="2000" b="1" dirty="0">
                <a:cs typeface="Times New Roman" pitchFamily="18" charset="0"/>
              </a:rPr>
              <a:t>Topic 2: Time-value mechanics</a:t>
            </a:r>
            <a:endParaRPr lang="en-US" sz="2000" b="1" dirty="0"/>
          </a:p>
        </p:txBody>
      </p:sp>
      <p:sp>
        <p:nvSpPr>
          <p:cNvPr id="2324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124200" y="3429000"/>
            <a:ext cx="4572000" cy="1752600"/>
          </a:xfrm>
        </p:spPr>
        <p:txBody>
          <a:bodyPr/>
          <a:lstStyle/>
          <a:p>
            <a:r>
              <a:rPr lang="en-US" b="1" dirty="0"/>
              <a:t>Claude </a:t>
            </a:r>
            <a:r>
              <a:rPr lang="en-US" b="1" dirty="0" err="1"/>
              <a:t>Théoret</a:t>
            </a:r>
            <a:endParaRPr lang="en-US" b="1" dirty="0"/>
          </a:p>
          <a:p>
            <a:r>
              <a:rPr lang="en-US" sz="1800" b="1" dirty="0"/>
              <a:t>University of Ottawa</a:t>
            </a: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accent2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4565</TotalTime>
  <Words>7451</Words>
  <Application>Microsoft Office PowerPoint</Application>
  <PresentationFormat>On-screen Show (4:3)</PresentationFormat>
  <Paragraphs>1593</Paragraphs>
  <Slides>97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97</vt:i4>
      </vt:variant>
    </vt:vector>
  </HeadingPairs>
  <TitlesOfParts>
    <vt:vector size="111" baseType="lpstr">
      <vt:lpstr>Arial</vt:lpstr>
      <vt:lpstr>Arial Black</vt:lpstr>
      <vt:lpstr>Comic Sans MS</vt:lpstr>
      <vt:lpstr>Courier New</vt:lpstr>
      <vt:lpstr>Tahoma</vt:lpstr>
      <vt:lpstr>Times New Roman</vt:lpstr>
      <vt:lpstr>Verdana</vt:lpstr>
      <vt:lpstr>Wingdings</vt:lpstr>
      <vt:lpstr>Blends</vt:lpstr>
      <vt:lpstr>Custom Design</vt:lpstr>
      <vt:lpstr>ClipArt</vt:lpstr>
      <vt:lpstr>Chart</vt:lpstr>
      <vt:lpstr>Document</vt:lpstr>
      <vt:lpstr>Worksheet</vt:lpstr>
      <vt:lpstr>Engineering Economics ECO 1192  Topic 2: Time-value mechanics</vt:lpstr>
      <vt:lpstr>References</vt:lpstr>
      <vt:lpstr>Lecture objectives</vt:lpstr>
      <vt:lpstr>Time value mechanics: capturing the importance of time in decision-making</vt:lpstr>
      <vt:lpstr>Time value mechanics: Rate of interest</vt:lpstr>
      <vt:lpstr>Defining a project: Key parameters</vt:lpstr>
      <vt:lpstr>PowerPoint Presentation</vt:lpstr>
      <vt:lpstr>Example: The importance of time  in decision-making</vt:lpstr>
      <vt:lpstr>Example 2: Importance of Time </vt:lpstr>
      <vt:lpstr>Which projects are valid (acceptable)?  Which project (if any) is best?</vt:lpstr>
      <vt:lpstr>Cash Flows for Project A</vt:lpstr>
      <vt:lpstr>What is a valid or acceptable project?</vt:lpstr>
      <vt:lpstr>Frequently used symbols</vt:lpstr>
      <vt:lpstr>Working assumptions</vt:lpstr>
      <vt:lpstr>Cash flow diagrams</vt:lpstr>
      <vt:lpstr>Discrete Cash Flow Diagram</vt:lpstr>
      <vt:lpstr>Simple interest  (Interest generated by the principal ONLY)</vt:lpstr>
      <vt:lpstr>Compound Interest Rates:  Discrete or Continuous</vt:lpstr>
      <vt:lpstr>Discrete Interest: compounded</vt:lpstr>
      <vt:lpstr>Examples: Discrete Interest Rate Calculations </vt:lpstr>
      <vt:lpstr>Simple vs Compound Interest</vt:lpstr>
      <vt:lpstr>Interest Rate Compounding</vt:lpstr>
      <vt:lpstr>Nominal Interest Rates</vt:lpstr>
      <vt:lpstr>Discrete Effective and Actual Interest Rates</vt:lpstr>
      <vt:lpstr>Example: Discrete Interest Rate</vt:lpstr>
      <vt:lpstr>Excel Function: EFFECT (r,m)</vt:lpstr>
      <vt:lpstr>Financial Table Discrete Cash Flows and Discrete Compounding</vt:lpstr>
      <vt:lpstr>Continuous Nominal Interest Rates (r)</vt:lpstr>
      <vt:lpstr>Continuous Effective and Actual Interest Rates</vt:lpstr>
      <vt:lpstr>Example: Continuous Interest Rate</vt:lpstr>
      <vt:lpstr>PowerPoint Presentation</vt:lpstr>
      <vt:lpstr>Interest Rate and Cash Flow Scenarios</vt:lpstr>
      <vt:lpstr>Scenario A  Discrete Compounding and Discrete Cash Flows</vt:lpstr>
      <vt:lpstr>Typical cash flow patterns</vt:lpstr>
      <vt:lpstr>Cash flow patterns</vt:lpstr>
      <vt:lpstr>Cash flow diagram Present Worth (PW) </vt:lpstr>
      <vt:lpstr>Cash flow diagram Future Worth (FW) </vt:lpstr>
      <vt:lpstr>Cash Flow Diagram:  Present Worth of an annuity</vt:lpstr>
      <vt:lpstr>Cash Flow Diagram:  Future Worth (FW)</vt:lpstr>
      <vt:lpstr>Cash Flow Diagram:  Converting a present value to an annuity</vt:lpstr>
      <vt:lpstr>Cash Flow Diagram: Linear Gradient Series (Arithmetic Series)</vt:lpstr>
      <vt:lpstr>Cash Flow Diagram: Geometric Series</vt:lpstr>
      <vt:lpstr>Cash Flow Diagram: Geometric Series</vt:lpstr>
      <vt:lpstr>Cash Flow Diagram:  Irregular Series (No pattern)</vt:lpstr>
      <vt:lpstr>Which project(s) is(are) valid?  Which project (if any) is best?</vt:lpstr>
      <vt:lpstr>Interest Rate and Cash Flow Mismatch</vt:lpstr>
      <vt:lpstr>Example Frequency Mismatch</vt:lpstr>
      <vt:lpstr>Scenario B Continuous Compounding: Discrete Cash Flows</vt:lpstr>
      <vt:lpstr>Scenario B Continuous Compounding &amp; Discrete Cash Flows</vt:lpstr>
      <vt:lpstr>Continuous Cash Flows</vt:lpstr>
      <vt:lpstr>SCENARIO C  Discrete Compounding &amp; Continuous Cash Flows</vt:lpstr>
      <vt:lpstr>SCENARIO C  Discrete Compounding &amp;  Continuous Cash Flows</vt:lpstr>
      <vt:lpstr>SCENARIO D  Continuous Compounding &amp; Cash Flow</vt:lpstr>
      <vt:lpstr>Interest Rate Factors</vt:lpstr>
      <vt:lpstr>Discrete Compounding and Cash Flows: Interest Rate Factors (Short Cuts)</vt:lpstr>
      <vt:lpstr>Discrete Compounding and Cash Flows: Interest Rate Factors (Short Cuts)</vt:lpstr>
      <vt:lpstr>PowerPoint Presentation</vt:lpstr>
      <vt:lpstr>PowerPoint Presentation</vt:lpstr>
      <vt:lpstr>Discrete Single Sums: Present (PW) and Future Worth (FW)</vt:lpstr>
      <vt:lpstr>Discrete Cash Flow Diagram: Single Sum (PW) </vt:lpstr>
      <vt:lpstr>Financial Table</vt:lpstr>
      <vt:lpstr>Cash Flow Diagram: Single Sum (FW) </vt:lpstr>
      <vt:lpstr>Financial Table</vt:lpstr>
      <vt:lpstr>Examples: Single Sums </vt:lpstr>
      <vt:lpstr>Annuities</vt:lpstr>
      <vt:lpstr>Financial Table</vt:lpstr>
      <vt:lpstr>Annuities</vt:lpstr>
      <vt:lpstr>Financial Table</vt:lpstr>
      <vt:lpstr>Uniform (Constant or regular) ) Series</vt:lpstr>
      <vt:lpstr>Example of a uniform or constant series</vt:lpstr>
      <vt:lpstr>Example of a uniform or constant series</vt:lpstr>
      <vt:lpstr>Example of a uniform or constant series</vt:lpstr>
      <vt:lpstr>Example of a uniform or constant series</vt:lpstr>
      <vt:lpstr> Linear Gradient Series (Arithmetic Series)</vt:lpstr>
      <vt:lpstr>Conversion of linear gradient series to an annuity (uniform series)</vt:lpstr>
      <vt:lpstr>Conversion of linear gradient series to an annuity (uniform series)</vt:lpstr>
      <vt:lpstr>Conversion of linear gradient series to an annuity (uniform series)</vt:lpstr>
      <vt:lpstr>Arithmetic Gradient Series</vt:lpstr>
      <vt:lpstr>Arithmetic Gradient Series</vt:lpstr>
      <vt:lpstr>Arithmetic Gradient Series</vt:lpstr>
      <vt:lpstr>Example: Increasing Arithmetic Gradient Series</vt:lpstr>
      <vt:lpstr>Annuity</vt:lpstr>
      <vt:lpstr>PowerPoint Presentation</vt:lpstr>
      <vt:lpstr>Decreasing Arithmetic Gradient Series</vt:lpstr>
      <vt:lpstr>Example: Decreasing Arithmetic Gradient Series</vt:lpstr>
      <vt:lpstr>Geometric Series</vt:lpstr>
      <vt:lpstr>Finding The Present Worth of a Geometric Series</vt:lpstr>
      <vt:lpstr>Geometric Series Conversion Method 1: Sum of Discounted Cash Flows</vt:lpstr>
      <vt:lpstr>Geometric Series Conversion Method 2: Present Worth Conversion</vt:lpstr>
      <vt:lpstr>Geometric Series Conversion Method 3: Growth-adjusted interest rate (i*)</vt:lpstr>
      <vt:lpstr>Geometric Series Conversion NPW of a Decaying Geometric Series i=10%; k=-2%</vt:lpstr>
      <vt:lpstr>Geometric Series</vt:lpstr>
      <vt:lpstr>Limiting Factors</vt:lpstr>
      <vt:lpstr>Example: Frequency Mismatch (Cash Flow and Interest Compounding)</vt:lpstr>
      <vt:lpstr>Example: Frequency Mismatch (Cash Flow and Interest Compounding)</vt:lpstr>
      <vt:lpstr>Next Topic (#3) Single Sums and Annuities</vt:lpstr>
      <vt:lpstr>Engineering Economics ECO 1192  Topic 2: Time-value mechanics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claude</dc:creator>
  <cp:lastModifiedBy>Clod</cp:lastModifiedBy>
  <cp:revision>396</cp:revision>
  <cp:lastPrinted>1601-01-01T00:00:00Z</cp:lastPrinted>
  <dcterms:created xsi:type="dcterms:W3CDTF">1601-01-01T00:00:00Z</dcterms:created>
  <dcterms:modified xsi:type="dcterms:W3CDTF">2019-08-25T12:42:13Z</dcterms:modified>
</cp:coreProperties>
</file>