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5"/>
  </p:notesMasterIdLst>
  <p:handoutMasterIdLst>
    <p:handoutMasterId r:id="rId36"/>
  </p:handoutMasterIdLst>
  <p:sldIdLst>
    <p:sldId id="439" r:id="rId2"/>
    <p:sldId id="406" r:id="rId3"/>
    <p:sldId id="409" r:id="rId4"/>
    <p:sldId id="376" r:id="rId5"/>
    <p:sldId id="410" r:id="rId6"/>
    <p:sldId id="412" r:id="rId7"/>
    <p:sldId id="413" r:id="rId8"/>
    <p:sldId id="414" r:id="rId9"/>
    <p:sldId id="415" r:id="rId10"/>
    <p:sldId id="417" r:id="rId11"/>
    <p:sldId id="418" r:id="rId12"/>
    <p:sldId id="378" r:id="rId13"/>
    <p:sldId id="422" r:id="rId14"/>
    <p:sldId id="427" r:id="rId15"/>
    <p:sldId id="436" r:id="rId16"/>
    <p:sldId id="437" r:id="rId17"/>
    <p:sldId id="438" r:id="rId18"/>
    <p:sldId id="440" r:id="rId19"/>
    <p:sldId id="441" r:id="rId20"/>
    <p:sldId id="442" r:id="rId21"/>
    <p:sldId id="443" r:id="rId22"/>
    <p:sldId id="444" r:id="rId23"/>
    <p:sldId id="445" r:id="rId24"/>
    <p:sldId id="446" r:id="rId25"/>
    <p:sldId id="447" r:id="rId26"/>
    <p:sldId id="448" r:id="rId27"/>
    <p:sldId id="449" r:id="rId28"/>
    <p:sldId id="450" r:id="rId29"/>
    <p:sldId id="451" r:id="rId30"/>
    <p:sldId id="452" r:id="rId31"/>
    <p:sldId id="453" r:id="rId32"/>
    <p:sldId id="454" r:id="rId33"/>
    <p:sldId id="455" r:id="rId34"/>
  </p:sldIdLst>
  <p:sldSz cx="9144000" cy="6858000" type="screen4x3"/>
  <p:notesSz cx="6858000" cy="9144000"/>
  <p:custDataLst>
    <p:tags r:id="rId37"/>
  </p:custDataLst>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5pPr>
    <a:lvl6pPr marL="2286000" algn="l" defTabSz="914400" rtl="0" eaLnBrk="1" latinLnBrk="0" hangingPunct="1">
      <a:defRPr sz="2400" kern="1200">
        <a:solidFill>
          <a:schemeClr val="tx1"/>
        </a:solidFill>
        <a:latin typeface="Arial" charset="0"/>
        <a:ea typeface="ＭＳ Ｐゴシック" pitchFamily="34" charset="-128"/>
        <a:cs typeface="+mn-cs"/>
      </a:defRPr>
    </a:lvl6pPr>
    <a:lvl7pPr marL="2743200" algn="l" defTabSz="914400" rtl="0" eaLnBrk="1" latinLnBrk="0" hangingPunct="1">
      <a:defRPr sz="2400" kern="1200">
        <a:solidFill>
          <a:schemeClr val="tx1"/>
        </a:solidFill>
        <a:latin typeface="Arial" charset="0"/>
        <a:ea typeface="ＭＳ Ｐゴシック" pitchFamily="34" charset="-128"/>
        <a:cs typeface="+mn-cs"/>
      </a:defRPr>
    </a:lvl7pPr>
    <a:lvl8pPr marL="3200400" algn="l" defTabSz="914400" rtl="0" eaLnBrk="1" latinLnBrk="0" hangingPunct="1">
      <a:defRPr sz="2400" kern="1200">
        <a:solidFill>
          <a:schemeClr val="tx1"/>
        </a:solidFill>
        <a:latin typeface="Arial" charset="0"/>
        <a:ea typeface="ＭＳ Ｐゴシック" pitchFamily="34" charset="-128"/>
        <a:cs typeface="+mn-cs"/>
      </a:defRPr>
    </a:lvl8pPr>
    <a:lvl9pPr marL="3657600" algn="l" defTabSz="914400" rtl="0" eaLnBrk="1" latinLnBrk="0" hangingPunct="1">
      <a:defRPr sz="2400" kern="1200">
        <a:solidFill>
          <a:schemeClr val="tx1"/>
        </a:solidFill>
        <a:latin typeface="Arial" charset="0"/>
        <a:ea typeface="ＭＳ Ｐゴシック" pitchFamily="34"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souser" initials="e" lastIdx="13" clrIdx="0"/>
  <p:cmAuthor id="1" name="Strong Finish" initials="SF"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4600"/>
    <a:srgbClr val="006197"/>
    <a:srgbClr val="FAD023"/>
    <a:srgbClr val="FCDA58"/>
    <a:srgbClr val="F8BE00"/>
    <a:srgbClr val="EA6500"/>
    <a:srgbClr val="FFFEF1"/>
    <a:srgbClr val="80CA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19" autoAdjust="0"/>
    <p:restoredTop sz="98378" autoAdjust="0"/>
  </p:normalViewPr>
  <p:slideViewPr>
    <p:cSldViewPr>
      <p:cViewPr varScale="1">
        <p:scale>
          <a:sx n="84" d="100"/>
          <a:sy n="84" d="100"/>
        </p:scale>
        <p:origin x="-68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p:cViewPr varScale="1">
        <p:scale>
          <a:sx n="64" d="100"/>
          <a:sy n="64" d="100"/>
        </p:scale>
        <p:origin x="-2597" y="-8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DB6FC0-C55C-48F2-B7DD-334386FA34A9}" type="datetimeFigureOut">
              <a:rPr lang="en-US" smtClean="0"/>
              <a:pPr/>
              <a:t>11/17/2012</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4CEA33A-364B-4590-9EEA-5862C355EE67}" type="slidenum">
              <a:rPr lang="en-US" smtClean="0"/>
              <a:pPr/>
              <a:t>‹#›</a:t>
            </a:fld>
            <a:endParaRPr lang="en-US" dirty="0"/>
          </a:p>
        </p:txBody>
      </p:sp>
    </p:spTree>
    <p:extLst>
      <p:ext uri="{BB962C8B-B14F-4D97-AF65-F5344CB8AC3E}">
        <p14:creationId xmlns:p14="http://schemas.microsoft.com/office/powerpoint/2010/main" val="141767106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5123" name="Rectangle 3"/>
          <p:cNvSpPr>
            <a:spLocks noGrp="1" noChangeArrowheads="1"/>
          </p:cNvSpPr>
          <p:nvPr>
            <p:ph type="dt"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A6A0BF9-16B2-49A5-99FD-7C81B0D7A76B}" type="slidenum">
              <a:rPr lang="en-US"/>
              <a:pPr/>
              <a:t>‹#›</a:t>
            </a:fld>
            <a:endParaRPr lang="en-US" dirty="0"/>
          </a:p>
        </p:txBody>
      </p:sp>
    </p:spTree>
    <p:extLst>
      <p:ext uri="{BB962C8B-B14F-4D97-AF65-F5344CB8AC3E}">
        <p14:creationId xmlns:p14="http://schemas.microsoft.com/office/powerpoint/2010/main" val="3284715749"/>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sz="1200" kern="1200">
        <a:solidFill>
          <a:schemeClr val="tx1"/>
        </a:solidFill>
        <a:latin typeface="Arial" charset="0"/>
        <a:ea typeface="ＭＳ Ｐゴシック" pitchFamily="34" charset="-128"/>
        <a:cs typeface="+mn-cs"/>
      </a:defRPr>
    </a:lvl1pPr>
    <a:lvl2pPr marL="457200" algn="l" rtl="0" fontAlgn="base">
      <a:spcBef>
        <a:spcPct val="30000"/>
      </a:spcBef>
      <a:spcAft>
        <a:spcPct val="0"/>
      </a:spcAft>
      <a:defRPr sz="1200" kern="1200">
        <a:solidFill>
          <a:schemeClr val="tx1"/>
        </a:solidFill>
        <a:latin typeface="Arial" charset="0"/>
        <a:ea typeface="ＭＳ Ｐゴシック" pitchFamily="34" charset="-128"/>
        <a:cs typeface="+mn-cs"/>
      </a:defRPr>
    </a:lvl2pPr>
    <a:lvl3pPr marL="914400" algn="l" rtl="0" fontAlgn="base">
      <a:spcBef>
        <a:spcPct val="30000"/>
      </a:spcBef>
      <a:spcAft>
        <a:spcPct val="0"/>
      </a:spcAft>
      <a:defRPr sz="1200" kern="1200">
        <a:solidFill>
          <a:schemeClr val="tx1"/>
        </a:solidFill>
        <a:latin typeface="Arial" charset="0"/>
        <a:ea typeface="ＭＳ Ｐゴシック" pitchFamily="34" charset="-128"/>
        <a:cs typeface="+mn-cs"/>
      </a:defRPr>
    </a:lvl3pPr>
    <a:lvl4pPr marL="1371600" algn="l" rtl="0" fontAlgn="base">
      <a:spcBef>
        <a:spcPct val="30000"/>
      </a:spcBef>
      <a:spcAft>
        <a:spcPct val="0"/>
      </a:spcAft>
      <a:defRPr sz="1200" kern="1200">
        <a:solidFill>
          <a:schemeClr val="tx1"/>
        </a:solidFill>
        <a:latin typeface="Arial" charset="0"/>
        <a:ea typeface="ＭＳ Ｐゴシック" pitchFamily="34" charset="-128"/>
        <a:cs typeface="+mn-cs"/>
      </a:defRPr>
    </a:lvl4pPr>
    <a:lvl5pPr marL="1828800" algn="l" rtl="0" fontAlgn="base">
      <a:spcBef>
        <a:spcPct val="30000"/>
      </a:spcBef>
      <a:spcAft>
        <a:spcPct val="0"/>
      </a:spcAft>
      <a:defRPr sz="1200" kern="1200">
        <a:solidFill>
          <a:schemeClr val="tx1"/>
        </a:solidFill>
        <a:latin typeface="Arial" charset="0"/>
        <a:ea typeface="ＭＳ Ｐゴシック"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6712" y="4499992"/>
            <a:ext cx="5029200" cy="4114800"/>
          </a:xfrm>
        </p:spPr>
        <p:txBody>
          <a:bodyPr/>
          <a:lstStyle/>
          <a:p>
            <a:endParaRPr lang="en-US" dirty="0"/>
          </a:p>
        </p:txBody>
      </p:sp>
      <p:sp>
        <p:nvSpPr>
          <p:cNvPr id="4" name="Slide Number Placeholder 3"/>
          <p:cNvSpPr>
            <a:spLocks noGrp="1"/>
          </p:cNvSpPr>
          <p:nvPr>
            <p:ph type="sldNum" sz="quarter" idx="10"/>
          </p:nvPr>
        </p:nvSpPr>
        <p:spPr/>
        <p:txBody>
          <a:bodyPr/>
          <a:lstStyle/>
          <a:p>
            <a:fld id="{7A6A0BF9-16B2-49A5-99FD-7C81B0D7A76B}" type="slidenum">
              <a:rPr lang="en-US" smtClean="0"/>
              <a:pPr/>
              <a:t>1</a:t>
            </a:fld>
            <a:endParaRPr lang="en-US" dirty="0"/>
          </a:p>
        </p:txBody>
      </p:sp>
    </p:spTree>
    <p:extLst>
      <p:ext uri="{BB962C8B-B14F-4D97-AF65-F5344CB8AC3E}">
        <p14:creationId xmlns:p14="http://schemas.microsoft.com/office/powerpoint/2010/main" val="4179804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0FDAF-6241-4B37-AAF4-395AC3A80525}" type="slidenum">
              <a:rPr lang="en-US"/>
              <a:pPr/>
              <a:t>2</a:t>
            </a:fld>
            <a:endParaRPr lang="en-US" dirty="0"/>
          </a:p>
        </p:txBody>
      </p:sp>
      <p:sp>
        <p:nvSpPr>
          <p:cNvPr id="1341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3</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0FDAF-6241-4B37-AAF4-395AC3A80525}" type="slidenum">
              <a:rPr lang="en-US"/>
              <a:pPr/>
              <a:t>4</a:t>
            </a:fld>
            <a:endParaRPr lang="en-US" dirty="0"/>
          </a:p>
        </p:txBody>
      </p:sp>
      <p:sp>
        <p:nvSpPr>
          <p:cNvPr id="1341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0FDAF-6241-4B37-AAF4-395AC3A80525}" type="slidenum">
              <a:rPr lang="en-US"/>
              <a:pPr/>
              <a:t>5</a:t>
            </a:fld>
            <a:endParaRPr lang="en-US" dirty="0"/>
          </a:p>
        </p:txBody>
      </p:sp>
      <p:sp>
        <p:nvSpPr>
          <p:cNvPr id="1341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6A0BF9-16B2-49A5-99FD-7C81B0D7A76B}"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7</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8</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9</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10</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11</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0FDAF-6241-4B37-AAF4-395AC3A80525}" type="slidenum">
              <a:rPr lang="en-US"/>
              <a:pPr/>
              <a:t>12</a:t>
            </a:fld>
            <a:endParaRPr lang="en-US" dirty="0"/>
          </a:p>
        </p:txBody>
      </p:sp>
      <p:sp>
        <p:nvSpPr>
          <p:cNvPr id="1341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0FDAF-6241-4B37-AAF4-395AC3A80525}" type="slidenum">
              <a:rPr lang="en-US"/>
              <a:pPr/>
              <a:t>13</a:t>
            </a:fld>
            <a:endParaRPr lang="en-US" dirty="0"/>
          </a:p>
        </p:txBody>
      </p:sp>
      <p:sp>
        <p:nvSpPr>
          <p:cNvPr id="1341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14</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15</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16</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836712" y="4283968"/>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78674-D0DB-40E3-85B7-B09781147E96}" type="slidenum">
              <a:rPr lang="en-US"/>
              <a:pPr/>
              <a:t>17</a:t>
            </a:fld>
            <a:endParaRPr lang="en-US" dirty="0"/>
          </a:p>
        </p:txBody>
      </p:sp>
      <p:sp>
        <p:nvSpPr>
          <p:cNvPr id="13619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04800" y="4343400"/>
            <a:ext cx="6096000" cy="4114800"/>
          </a:xfrm>
        </p:spPr>
        <p:txBody>
          <a:bodyPr/>
          <a:lstStyle/>
          <a:p>
            <a:r>
              <a:rPr lang="en-US" dirty="0"/>
              <a:t>Marketing revolves around relationships with customers and with all the business processes involved in satisfying them. One of the most influential trends in marketing today is the shift from transaction-based marketing (which focuses on short-term or one-time exchanges) to customer-focused relationship marketing (which focuses on long-term arrangements that build solid loyalty). </a:t>
            </a:r>
          </a:p>
          <a:p>
            <a:r>
              <a:rPr lang="en-US" dirty="0"/>
              <a:t>Relationship marketing has become one of the watchwords in</a:t>
            </a:r>
            <a:r>
              <a:rPr lang="en-US" dirty="0" smtClean="0"/>
              <a:t> the 21</a:t>
            </a:r>
            <a:r>
              <a:rPr lang="en-US" baseline="30000" dirty="0" smtClean="0"/>
              <a:t>st</a:t>
            </a:r>
            <a:r>
              <a:rPr lang="en-US" dirty="0" smtClean="0"/>
              <a:t> </a:t>
            </a:r>
            <a:r>
              <a:rPr lang="en-US" dirty="0"/>
              <a:t>century because just identifying and attracting new customers isn’t enough to thrive in today’s marketplace. To survive, mutually beneficial relationships need to be built. And retaining customers costs much less than acquiring new ones. Relationship marketing emphasizes cooperation rather than conflict between all the parties involved. This appendix talks about this ongoing collaborative exchange, which creates value for both parties and builds customer loyalty.</a:t>
            </a:r>
          </a:p>
          <a:p>
            <a:r>
              <a:rPr lang="en-US" dirty="0"/>
              <a:t>The appendix then explains how customer relationship management goes a step further—integrating the customer’s needs into all aspects of the firm’s operations and its relationships with suppliers, distributors, and strategic partners.</a:t>
            </a:r>
            <a:r>
              <a:rPr lang="en-US" dirty="0" smtClean="0"/>
              <a:t> It </a:t>
            </a:r>
            <a:r>
              <a:rPr lang="en-US" dirty="0"/>
              <a:t>combines people, processes, and technology with the long-term goal of maximizing customer value through mutually satisfying interactions and transactions</a:t>
            </a:r>
            <a:r>
              <a:rPr lang="en-US" dirty="0" smtClean="0"/>
              <a:t>. </a:t>
            </a:r>
          </a:p>
          <a:p>
            <a:r>
              <a:rPr lang="en-US" dirty="0"/>
              <a:t>The appendix then examines the reasons organizations are moving toward relationship marketing and customer relationship management, explores the impact this move has on producers of goods and services and their customers, and looks at ways to evaluate customer relationship programs.</a:t>
            </a:r>
          </a:p>
        </p:txBody>
      </p:sp>
      <p:sp>
        <p:nvSpPr>
          <p:cNvPr id="4" name="Slide Number Placeholder 3"/>
          <p:cNvSpPr>
            <a:spLocks noGrp="1"/>
          </p:cNvSpPr>
          <p:nvPr>
            <p:ph type="sldNum" sz="quarter" idx="10"/>
          </p:nvPr>
        </p:nvSpPr>
        <p:spPr/>
        <p:txBody>
          <a:bodyPr/>
          <a:lstStyle/>
          <a:p>
            <a:fld id="{F65FE609-1463-47B4-8F90-3D1548C0B4A0}" type="slidenum">
              <a:rPr lang="en-US" smtClean="0"/>
              <a:pPr/>
              <a:t>18</a:t>
            </a:fld>
            <a:endParaRPr lang="en-US" dirty="0"/>
          </a:p>
        </p:txBody>
      </p:sp>
    </p:spTree>
    <p:extLst>
      <p:ext uri="{BB962C8B-B14F-4D97-AF65-F5344CB8AC3E}">
        <p14:creationId xmlns:p14="http://schemas.microsoft.com/office/powerpoint/2010/main" val="929249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Characteristics of transaction-based marketing:</a:t>
            </a:r>
            <a:endParaRPr lang="en-US" sz="1800" dirty="0"/>
          </a:p>
          <a:p>
            <a:pPr lvl="2"/>
            <a:r>
              <a:rPr lang="en-US" dirty="0"/>
              <a:t>Buyer-seller exchanges are </a:t>
            </a:r>
            <a:r>
              <a:rPr lang="en-US" dirty="0" smtClean="0"/>
              <a:t>sporadic.</a:t>
            </a:r>
            <a:endParaRPr lang="en-US" sz="1800" dirty="0"/>
          </a:p>
          <a:p>
            <a:pPr lvl="2"/>
            <a:r>
              <a:rPr lang="en-US" dirty="0"/>
              <a:t>Communication is </a:t>
            </a:r>
            <a:r>
              <a:rPr lang="en-US" dirty="0" smtClean="0"/>
              <a:t>limited.</a:t>
            </a:r>
            <a:endParaRPr lang="en-US" sz="1800" dirty="0"/>
          </a:p>
          <a:p>
            <a:pPr lvl="2"/>
            <a:r>
              <a:rPr lang="en-US" dirty="0"/>
              <a:t>Relationships are rare or </a:t>
            </a:r>
            <a:r>
              <a:rPr lang="en-US" dirty="0" smtClean="0"/>
              <a:t>nonexistent.</a:t>
            </a:r>
            <a:endParaRPr lang="en-US" sz="1800" dirty="0"/>
          </a:p>
          <a:p>
            <a:pPr lvl="2"/>
            <a:r>
              <a:rPr lang="en-US" dirty="0"/>
              <a:t>The goal is simple and quick—buy something, </a:t>
            </a:r>
            <a:r>
              <a:rPr lang="en-US" dirty="0" smtClean="0"/>
              <a:t>now.</a:t>
            </a:r>
            <a:endParaRPr lang="en-US" sz="1800" dirty="0"/>
          </a:p>
          <a:p>
            <a:pPr lvl="2"/>
            <a:r>
              <a:rPr lang="en-US" dirty="0"/>
              <a:t>Conflicts between buyer and seller often disrupt the </a:t>
            </a:r>
            <a:r>
              <a:rPr lang="en-US" dirty="0" smtClean="0"/>
              <a:t>exchange.</a:t>
            </a:r>
            <a:endParaRPr lang="en-US" sz="1800" dirty="0"/>
          </a:p>
          <a:p>
            <a:pPr lvl="2"/>
            <a:r>
              <a:rPr lang="en-US" dirty="0"/>
              <a:t>Some marketing exchanges still remain largely transaction-based (such as real estate sales and automobile purchases</a:t>
            </a:r>
            <a:r>
              <a:rPr lang="en-US" dirty="0" smtClean="0"/>
              <a:t>).</a:t>
            </a:r>
            <a:endParaRPr lang="en-US" sz="1800" dirty="0"/>
          </a:p>
          <a:p>
            <a:endParaRPr lang="en-US"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19</a:t>
            </a:fld>
            <a:endParaRPr lang="en-US" dirty="0"/>
          </a:p>
        </p:txBody>
      </p:sp>
    </p:spTree>
    <p:extLst>
      <p:ext uri="{BB962C8B-B14F-4D97-AF65-F5344CB8AC3E}">
        <p14:creationId xmlns:p14="http://schemas.microsoft.com/office/powerpoint/2010/main" val="20390726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Relationship marketing:</a:t>
            </a:r>
            <a:r>
              <a:rPr lang="en-US" dirty="0" smtClean="0"/>
              <a:t> Focuses </a:t>
            </a:r>
            <a:r>
              <a:rPr lang="en-US" dirty="0"/>
              <a:t>on developing and maintaining long-term, cost-effective relationships with individual customers, suppliers, employees, and other partners for mutual benefit</a:t>
            </a:r>
            <a:endParaRPr lang="en-US" sz="1800" dirty="0"/>
          </a:p>
          <a:p>
            <a:pPr lvl="2"/>
            <a:r>
              <a:rPr lang="en-US" dirty="0"/>
              <a:t>It benefits the bottom line because it costs less to retain current customers than find new </a:t>
            </a:r>
            <a:r>
              <a:rPr lang="en-US" dirty="0" smtClean="0"/>
              <a:t>ones.</a:t>
            </a:r>
            <a:endParaRPr lang="en-US" sz="1800" dirty="0"/>
          </a:p>
          <a:p>
            <a:pPr lvl="2"/>
            <a:r>
              <a:rPr lang="en-US" dirty="0"/>
              <a:t>It is based on promises—of low prices, high quality, prompt delivery, and superior </a:t>
            </a:r>
            <a:r>
              <a:rPr lang="en-US" dirty="0" smtClean="0"/>
              <a:t>service.</a:t>
            </a:r>
            <a:endParaRPr lang="en-US" sz="1800" dirty="0"/>
          </a:p>
          <a:p>
            <a:pPr lvl="2"/>
            <a:r>
              <a:rPr lang="en-US" dirty="0"/>
              <a:t>A network of promises determines whether a relationship will </a:t>
            </a:r>
            <a:r>
              <a:rPr lang="en-US" dirty="0" smtClean="0"/>
              <a:t>grow.</a:t>
            </a:r>
          </a:p>
          <a:p>
            <a:pPr lvl="1"/>
            <a:r>
              <a:rPr lang="en-US" dirty="0"/>
              <a:t>Characteristics of relationship marketing:</a:t>
            </a:r>
            <a:endParaRPr lang="en-US" sz="1800" dirty="0"/>
          </a:p>
          <a:p>
            <a:pPr lvl="2"/>
            <a:r>
              <a:rPr lang="en-US" dirty="0"/>
              <a:t>Customers are treated as equal partners in buyer-seller transactions, motivated to make repeat purchases or buy multiple brands from the </a:t>
            </a:r>
            <a:r>
              <a:rPr lang="en-US" dirty="0" smtClean="0"/>
              <a:t>firm.</a:t>
            </a:r>
            <a:endParaRPr lang="en-US" sz="1800" dirty="0"/>
          </a:p>
          <a:p>
            <a:pPr lvl="2"/>
            <a:r>
              <a:rPr lang="en-US" dirty="0"/>
              <a:t>The firm is able to obtain a clearer understanding of customer needs over </a:t>
            </a:r>
            <a:r>
              <a:rPr lang="en-US" dirty="0" smtClean="0"/>
              <a:t>time.</a:t>
            </a:r>
            <a:endParaRPr lang="en-US" sz="1800" dirty="0"/>
          </a:p>
          <a:p>
            <a:pPr lvl="2"/>
            <a:r>
              <a:rPr lang="en-US" dirty="0"/>
              <a:t>Improved products or customer service often result, paying off in higher sales and lower marketing </a:t>
            </a:r>
            <a:r>
              <a:rPr lang="en-US" dirty="0" smtClean="0"/>
              <a:t>costs.</a:t>
            </a:r>
            <a:endParaRPr lang="en-US" sz="1800" dirty="0"/>
          </a:p>
          <a:p>
            <a:pPr lvl="2"/>
            <a:r>
              <a:rPr lang="en-US" dirty="0"/>
              <a:t>Cooperation is </a:t>
            </a:r>
            <a:r>
              <a:rPr lang="en-US" dirty="0" smtClean="0"/>
              <a:t>emphasized </a:t>
            </a:r>
            <a:r>
              <a:rPr lang="en-US" dirty="0"/>
              <a:t>rather than </a:t>
            </a:r>
            <a:r>
              <a:rPr lang="en-US" dirty="0" smtClean="0"/>
              <a:t>conflict.</a:t>
            </a:r>
            <a:endParaRPr lang="en-US" sz="1800" dirty="0"/>
          </a:p>
          <a:p>
            <a:pPr lvl="2"/>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20</a:t>
            </a:fld>
            <a:endParaRPr lang="en-US" dirty="0"/>
          </a:p>
        </p:txBody>
      </p:sp>
    </p:spTree>
    <p:extLst>
      <p:ext uri="{BB962C8B-B14F-4D97-AF65-F5344CB8AC3E}">
        <p14:creationId xmlns:p14="http://schemas.microsoft.com/office/powerpoint/2010/main" val="29257055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7433C5-93BA-4695-A078-6B14AA34E522}" type="slidenum">
              <a:rPr lang="en-US"/>
              <a:pPr/>
              <a:t>21</a:t>
            </a:fld>
            <a:endParaRPr lang="en-US" dirty="0"/>
          </a:p>
        </p:txBody>
      </p:sp>
      <p:sp>
        <p:nvSpPr>
          <p:cNvPr id="394242" name="Rectangle 2"/>
          <p:cNvSpPr>
            <a:spLocks noGrp="1" noRot="1" noChangeAspect="1" noChangeArrowheads="1" noTextEdit="1"/>
          </p:cNvSpPr>
          <p:nvPr>
            <p:ph type="sldImg"/>
          </p:nvPr>
        </p:nvSpPr>
        <p:spPr>
          <a:ln/>
        </p:spPr>
      </p:sp>
      <p:sp>
        <p:nvSpPr>
          <p:cNvPr id="394243" name="Rectangle 3"/>
          <p:cNvSpPr>
            <a:spLocks noGrp="1" noChangeArrowheads="1"/>
          </p:cNvSpPr>
          <p:nvPr>
            <p:ph type="body" idx="1"/>
          </p:nvPr>
        </p:nvSpPr>
        <p:spPr/>
        <p:txBody>
          <a:bodyPr/>
          <a:lstStyle/>
          <a:p>
            <a:r>
              <a:rPr lang="en-US" dirty="0"/>
              <a:t>Figure 1 Forms of Buyer-Seller Interactions from Conflict to Integration</a:t>
            </a:r>
            <a:r>
              <a:rPr lang="en-US" dirty="0" smtClean="0"/>
              <a:t>. </a:t>
            </a:r>
            <a:r>
              <a:rPr lang="en-US" i="1" dirty="0" smtClean="0"/>
              <a:t>Think </a:t>
            </a:r>
            <a:r>
              <a:rPr lang="en-US" i="1" dirty="0"/>
              <a:t>of a common product, then imagine possible communications and relationships related to it within each of these three philosophies.</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365B4B-6EC9-42B0-B2C0-7E1F0A40D045}" type="slidenum">
              <a:rPr lang="en-US"/>
              <a:pPr/>
              <a:t>22</a:t>
            </a:fld>
            <a:endParaRPr lang="en-US" dirty="0"/>
          </a:p>
        </p:txBody>
      </p:sp>
      <p:sp>
        <p:nvSpPr>
          <p:cNvPr id="335874"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335875" name="Rectangle 3"/>
          <p:cNvSpPr>
            <a:spLocks noGrp="1" noChangeArrowheads="1"/>
          </p:cNvSpPr>
          <p:nvPr>
            <p:ph type="body" idx="1"/>
          </p:nvPr>
        </p:nvSpPr>
        <p:spPr bwMode="auto">
          <a:xfrm>
            <a:off x="298174" y="4343400"/>
            <a:ext cx="6336196" cy="4425846"/>
          </a:xfrm>
          <a:prstGeom prst="rect">
            <a:avLst/>
          </a:prstGeom>
          <a:solidFill>
            <a:srgbClr val="FFFFFF"/>
          </a:solidFill>
          <a:ln>
            <a:solidFill>
              <a:srgbClr val="000000"/>
            </a:solidFill>
            <a:miter lim="800000"/>
            <a:headEnd/>
            <a:tailEnd/>
          </a:ln>
        </p:spPr>
        <p:txBody>
          <a:bodyPr lIns="91435" tIns="45718" rIns="91435" bIns="45718"/>
          <a:lstStyle/>
          <a:p>
            <a:pPr lvl="0"/>
            <a:r>
              <a:rPr lang="en-US" dirty="0"/>
              <a:t>The relationship marketing continuum</a:t>
            </a:r>
            <a:endParaRPr lang="en-US" sz="1800" dirty="0"/>
          </a:p>
          <a:p>
            <a:pPr lvl="1"/>
            <a:r>
              <a:rPr lang="en-US" dirty="0" smtClean="0"/>
              <a:t>As </a:t>
            </a:r>
            <a:r>
              <a:rPr lang="en-US" dirty="0"/>
              <a:t>relationships move from lower to higher levels on a continuum, strength of commitment and likelihood of continuation grows </a:t>
            </a:r>
            <a:r>
              <a:rPr lang="en-US" dirty="0" smtClean="0"/>
              <a:t>also.</a:t>
            </a:r>
            <a:endParaRPr lang="en-US" sz="1800" dirty="0"/>
          </a:p>
          <a:p>
            <a:pPr lvl="0"/>
            <a:r>
              <a:rPr lang="en-US" dirty="0" smtClean="0"/>
              <a:t>First </a:t>
            </a:r>
            <a:r>
              <a:rPr lang="en-US" dirty="0"/>
              <a:t>level—focus on price</a:t>
            </a:r>
            <a:endParaRPr lang="en-US" sz="1800" dirty="0"/>
          </a:p>
          <a:p>
            <a:pPr lvl="1"/>
            <a:r>
              <a:rPr lang="en-US" dirty="0"/>
              <a:t>Interactions are the most superficial and the least likely to lead to a long-term </a:t>
            </a:r>
            <a:r>
              <a:rPr lang="en-US" dirty="0" smtClean="0"/>
              <a:t>relationship.</a:t>
            </a:r>
            <a:endParaRPr lang="en-US" sz="1800" dirty="0"/>
          </a:p>
          <a:p>
            <a:pPr lvl="1"/>
            <a:r>
              <a:rPr lang="en-US" dirty="0"/>
              <a:t>Relationship marketing efforts rely on pricing and other financial incentives to motivate customers to enter into buying relationships with a </a:t>
            </a:r>
            <a:r>
              <a:rPr lang="en-US" dirty="0" smtClean="0"/>
              <a:t>seller.</a:t>
            </a:r>
            <a:endParaRPr lang="en-US" sz="1800" dirty="0"/>
          </a:p>
          <a:p>
            <a:pPr lvl="1"/>
            <a:r>
              <a:rPr lang="en-US" dirty="0" smtClean="0"/>
              <a:t>They’re </a:t>
            </a:r>
            <a:r>
              <a:rPr lang="en-US" dirty="0"/>
              <a:t>not customized to the needs of individual buyers and are easily duplicated by </a:t>
            </a:r>
            <a:r>
              <a:rPr lang="en-US" dirty="0" smtClean="0"/>
              <a:t>competitors.</a:t>
            </a:r>
            <a:endParaRPr lang="en-US" sz="1800" dirty="0"/>
          </a:p>
          <a:p>
            <a:pPr lvl="0"/>
            <a:r>
              <a:rPr lang="en-US" dirty="0" smtClean="0"/>
              <a:t>Second </a:t>
            </a:r>
            <a:r>
              <a:rPr lang="en-US" dirty="0"/>
              <a:t>level—social interaction</a:t>
            </a:r>
            <a:endParaRPr lang="en-US" sz="1800" dirty="0"/>
          </a:p>
          <a:p>
            <a:pPr lvl="1"/>
            <a:r>
              <a:rPr lang="en-US" dirty="0"/>
              <a:t>A social feature is introduced, leading to deeper and less superficial links between buyers and </a:t>
            </a:r>
            <a:r>
              <a:rPr lang="en-US" dirty="0" smtClean="0"/>
              <a:t>sellers.</a:t>
            </a:r>
            <a:endParaRPr lang="en-US" sz="1800" dirty="0"/>
          </a:p>
          <a:p>
            <a:pPr lvl="1"/>
            <a:r>
              <a:rPr lang="en-US" dirty="0"/>
              <a:t>Customer service and communication are key </a:t>
            </a:r>
            <a:r>
              <a:rPr lang="en-US" dirty="0" smtClean="0"/>
              <a:t>factors.</a:t>
            </a:r>
            <a:endParaRPr lang="en-US" sz="1800" dirty="0"/>
          </a:p>
          <a:p>
            <a:pPr lvl="1"/>
            <a:r>
              <a:rPr lang="en-US" dirty="0"/>
              <a:t>Social interaction can take many forms, from casual chatting to in-store receptions, from personal phone calls to holiday </a:t>
            </a:r>
            <a:r>
              <a:rPr lang="en-US" dirty="0" smtClean="0"/>
              <a:t>greetings.</a:t>
            </a:r>
            <a:endParaRPr lang="en-US" sz="1800" dirty="0"/>
          </a:p>
          <a:p>
            <a:pPr lvl="0"/>
            <a:r>
              <a:rPr lang="en-US" dirty="0"/>
              <a:t>Third level—interdependent </a:t>
            </a:r>
            <a:r>
              <a:rPr lang="en-US" dirty="0" smtClean="0"/>
              <a:t>partnership</a:t>
            </a:r>
            <a:endParaRPr lang="en-US" sz="1800" dirty="0"/>
          </a:p>
          <a:p>
            <a:pPr lvl="1"/>
            <a:r>
              <a:rPr lang="en-US" dirty="0"/>
              <a:t>Relationships are transformed and their structures change to ensure that buyer and seller are true business </a:t>
            </a:r>
            <a:r>
              <a:rPr lang="en-US" dirty="0" smtClean="0"/>
              <a:t>partners.</a:t>
            </a:r>
            <a:endParaRPr lang="en-US" sz="1800" dirty="0"/>
          </a:p>
          <a:p>
            <a:r>
              <a:rPr lang="en-US" dirty="0"/>
              <a:t>Buyer and seller develop a dependence on one another that continues to grow over </a:t>
            </a:r>
            <a:r>
              <a:rPr lang="en-US" dirty="0" smtClean="0"/>
              <a:t>time.</a:t>
            </a: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6015F4-6229-4187-9658-64C8411BD036}" type="slidenum">
              <a:rPr lang="en-US"/>
              <a:pPr/>
              <a:t>23</a:t>
            </a:fld>
            <a:endParaRPr lang="en-US" dirty="0"/>
          </a:p>
        </p:txBody>
      </p:sp>
      <p:sp>
        <p:nvSpPr>
          <p:cNvPr id="346114"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34611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lIns="91435" tIns="45718" rIns="91435" bIns="45718"/>
          <a:lstStyle/>
          <a:p>
            <a:pPr lvl="0"/>
            <a:r>
              <a:rPr lang="en-US" dirty="0"/>
              <a:t>Enhancing customer satisfaction </a:t>
            </a:r>
            <a:endParaRPr lang="en-US" sz="1800" dirty="0"/>
          </a:p>
          <a:p>
            <a:pPr lvl="1"/>
            <a:r>
              <a:rPr lang="en-US" dirty="0"/>
              <a:t>Marketers continually monitor customer satisfaction through various </a:t>
            </a:r>
            <a:r>
              <a:rPr lang="en-US" dirty="0" smtClean="0"/>
              <a:t>methods.</a:t>
            </a:r>
            <a:endParaRPr lang="en-US" sz="1800" dirty="0"/>
          </a:p>
          <a:p>
            <a:pPr lvl="1"/>
            <a:r>
              <a:rPr lang="en-US" dirty="0"/>
              <a:t>They measure and improve the ways in which they meet customer needs and build </a:t>
            </a:r>
            <a:r>
              <a:rPr lang="en-US" dirty="0" smtClean="0"/>
              <a:t>relationships.</a:t>
            </a:r>
            <a:endParaRPr lang="en-US" sz="1800" dirty="0"/>
          </a:p>
          <a:p>
            <a:pPr lvl="1"/>
            <a:r>
              <a:rPr lang="en-US" dirty="0"/>
              <a:t>Three major steps in the process include understanding their needs, getting their feedback, and setting up ongoing programs to ensure customer </a:t>
            </a:r>
            <a:r>
              <a:rPr lang="en-US" dirty="0" smtClean="0"/>
              <a:t>satisfaction. </a:t>
            </a:r>
            <a:endParaRPr lang="en-US" sz="18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How marketers keep customers</a:t>
            </a:r>
            <a:endParaRPr lang="en-US" sz="1800" dirty="0"/>
          </a:p>
          <a:p>
            <a:pPr lvl="1"/>
            <a:r>
              <a:rPr lang="en-US" dirty="0"/>
              <a:t>Retaining customers has a real advantage over finding new </a:t>
            </a:r>
            <a:r>
              <a:rPr lang="en-US" dirty="0" smtClean="0"/>
              <a:t>ones.</a:t>
            </a:r>
            <a:endParaRPr lang="en-US" sz="1800" dirty="0"/>
          </a:p>
          <a:p>
            <a:pPr lvl="2"/>
            <a:r>
              <a:rPr lang="en-US" dirty="0"/>
              <a:t>Customer churn, or turnover is an ongoing concern for some industries, (especially banking and telecom industries) and is often </a:t>
            </a:r>
            <a:r>
              <a:rPr lang="en-US" dirty="0" smtClean="0"/>
              <a:t>expensive.</a:t>
            </a:r>
            <a:endParaRPr lang="en-US" sz="1800" dirty="0"/>
          </a:p>
          <a:p>
            <a:pPr lvl="2"/>
            <a:r>
              <a:rPr lang="en-US" dirty="0"/>
              <a:t>Customers usually generate more profits for a firm with each additional year in the </a:t>
            </a:r>
            <a:r>
              <a:rPr lang="en-US" dirty="0" smtClean="0"/>
              <a:t>relationship.</a:t>
            </a:r>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24</a:t>
            </a:fld>
            <a:endParaRPr lang="en-US" dirty="0"/>
          </a:p>
        </p:txBody>
      </p:sp>
    </p:spTree>
    <p:extLst>
      <p:ext uri="{BB962C8B-B14F-4D97-AF65-F5344CB8AC3E}">
        <p14:creationId xmlns:p14="http://schemas.microsoft.com/office/powerpoint/2010/main" val="39344970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Database marketing</a:t>
            </a:r>
            <a:endParaRPr lang="en-US" sz="1800" dirty="0"/>
          </a:p>
          <a:p>
            <a:pPr lvl="1"/>
            <a:r>
              <a:rPr lang="en-US" u="sng" dirty="0"/>
              <a:t>Database marketing</a:t>
            </a:r>
            <a:r>
              <a:rPr lang="en-US" dirty="0"/>
              <a:t> refers to the use of information technology to analyze data about customers and their </a:t>
            </a:r>
            <a:r>
              <a:rPr lang="en-US" dirty="0" smtClean="0"/>
              <a:t>transactions.</a:t>
            </a:r>
            <a:endParaRPr lang="en-US" sz="1800" dirty="0"/>
          </a:p>
          <a:p>
            <a:pPr lvl="1"/>
            <a:r>
              <a:rPr lang="en-US" dirty="0"/>
              <a:t>The results lead to new ads or promotions carefully targeted toward certain </a:t>
            </a:r>
            <a:r>
              <a:rPr lang="en-US" dirty="0" smtClean="0"/>
              <a:t>groups.</a:t>
            </a:r>
            <a:endParaRPr lang="en-US" sz="1800" dirty="0"/>
          </a:p>
          <a:p>
            <a:pPr lvl="1"/>
            <a:r>
              <a:rPr lang="en-US" dirty="0"/>
              <a:t>It can help build relationships because it allows firms to sort through huge quantities of data and better understand trends in buying habits or </a:t>
            </a:r>
            <a:r>
              <a:rPr lang="en-US" dirty="0" smtClean="0"/>
              <a:t>preferences.</a:t>
            </a:r>
            <a:endParaRPr lang="en-US" sz="1800" dirty="0"/>
          </a:p>
          <a:p>
            <a:pPr lvl="1"/>
            <a:r>
              <a:rPr lang="en-US" dirty="0"/>
              <a:t>How database marketing can help companies:</a:t>
            </a:r>
            <a:endParaRPr lang="en-US" sz="1800" dirty="0"/>
          </a:p>
          <a:p>
            <a:pPr lvl="2"/>
            <a:r>
              <a:rPr lang="en-US" dirty="0"/>
              <a:t>Identifying the most profitable customers</a:t>
            </a:r>
            <a:endParaRPr lang="en-US" sz="1800" dirty="0"/>
          </a:p>
          <a:p>
            <a:pPr lvl="2"/>
            <a:r>
              <a:rPr lang="en-US" dirty="0"/>
              <a:t>Calculating the lifetime value of each customer’s business</a:t>
            </a:r>
            <a:endParaRPr lang="en-US" sz="1800" dirty="0"/>
          </a:p>
          <a:p>
            <a:pPr lvl="2"/>
            <a:r>
              <a:rPr lang="en-US" dirty="0"/>
              <a:t>Creating a meaningful dialogue that builds relationships and genuine brand loyalty</a:t>
            </a:r>
            <a:endParaRPr lang="en-US" sz="1800" dirty="0"/>
          </a:p>
          <a:p>
            <a:pPr lvl="2"/>
            <a:r>
              <a:rPr lang="en-US" dirty="0"/>
              <a:t>Improving customer retention and referral rates</a:t>
            </a:r>
            <a:endParaRPr lang="en-US" sz="1800" dirty="0"/>
          </a:p>
          <a:p>
            <a:pPr lvl="2"/>
            <a:r>
              <a:rPr lang="en-US" dirty="0"/>
              <a:t>Reducing marketing and promotion costs</a:t>
            </a:r>
            <a:endParaRPr lang="en-US" sz="1800" dirty="0"/>
          </a:p>
          <a:p>
            <a:pPr lvl="2"/>
            <a:r>
              <a:rPr lang="en-US" dirty="0"/>
              <a:t>Boosting sales volume per customer or targeted customer group</a:t>
            </a:r>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25</a:t>
            </a:fld>
            <a:endParaRPr lang="en-US" dirty="0"/>
          </a:p>
        </p:txBody>
      </p:sp>
    </p:spTree>
    <p:extLst>
      <p:ext uri="{BB962C8B-B14F-4D97-AF65-F5344CB8AC3E}">
        <p14:creationId xmlns:p14="http://schemas.microsoft.com/office/powerpoint/2010/main" val="10972201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Customers as </a:t>
            </a:r>
            <a:r>
              <a:rPr lang="en-US" dirty="0" smtClean="0"/>
              <a:t>Advocates </a:t>
            </a:r>
            <a:endParaRPr lang="en-US" sz="1800" dirty="0"/>
          </a:p>
          <a:p>
            <a:pPr lvl="1"/>
            <a:r>
              <a:rPr lang="en-US" u="sng" dirty="0"/>
              <a:t>Grassroots marketing</a:t>
            </a:r>
            <a:r>
              <a:rPr lang="en-US" dirty="0"/>
              <a:t> involves connecting directly with existing and potential customers through nonmainstream channels</a:t>
            </a:r>
            <a:endParaRPr lang="en-US" sz="1800" dirty="0"/>
          </a:p>
          <a:p>
            <a:pPr lvl="2"/>
            <a:r>
              <a:rPr lang="en-US" dirty="0"/>
              <a:t>Strategies are unconventional, nontraditional, extremely flexible, and not “by the </a:t>
            </a:r>
            <a:r>
              <a:rPr lang="en-US" dirty="0" smtClean="0"/>
              <a:t>book.” </a:t>
            </a:r>
            <a:endParaRPr lang="en-US" sz="1800" dirty="0"/>
          </a:p>
          <a:p>
            <a:pPr lvl="2"/>
            <a:r>
              <a:rPr lang="en-US" dirty="0"/>
              <a:t>This approach is often characterized by small budgets and lots of legwork, but the payoff is long-time </a:t>
            </a:r>
            <a:r>
              <a:rPr lang="en-US" dirty="0" smtClean="0"/>
              <a:t>customers.</a:t>
            </a:r>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26</a:t>
            </a:fld>
            <a:endParaRPr lang="en-US" dirty="0"/>
          </a:p>
        </p:txBody>
      </p:sp>
    </p:spTree>
    <p:extLst>
      <p:ext uri="{BB962C8B-B14F-4D97-AF65-F5344CB8AC3E}">
        <p14:creationId xmlns:p14="http://schemas.microsoft.com/office/powerpoint/2010/main" val="35500243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397FC6-9A47-4246-BDBE-3FD3AA6EE2DA}" type="slidenum">
              <a:rPr lang="en-US"/>
              <a:pPr/>
              <a:t>27</a:t>
            </a:fld>
            <a:endParaRPr lang="en-US" dirty="0"/>
          </a:p>
        </p:txBody>
      </p:sp>
      <p:sp>
        <p:nvSpPr>
          <p:cNvPr id="408578"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408579" name="Rectangle 3"/>
          <p:cNvSpPr>
            <a:spLocks noGrp="1" noChangeArrowheads="1"/>
          </p:cNvSpPr>
          <p:nvPr>
            <p:ph type="body" idx="1"/>
          </p:nvPr>
        </p:nvSpPr>
        <p:spPr bwMode="auto">
          <a:xfrm>
            <a:off x="447261" y="4343400"/>
            <a:ext cx="6112565" cy="4114800"/>
          </a:xfrm>
          <a:prstGeom prst="rect">
            <a:avLst/>
          </a:prstGeom>
          <a:solidFill>
            <a:srgbClr val="FFFFFF"/>
          </a:solidFill>
          <a:ln>
            <a:solidFill>
              <a:srgbClr val="000000"/>
            </a:solidFill>
            <a:miter lim="800000"/>
            <a:headEnd/>
            <a:tailEnd/>
          </a:ln>
        </p:spPr>
        <p:txBody>
          <a:bodyPr lIns="91435" tIns="45718" rIns="91435" bIns="45718"/>
          <a:lstStyle/>
          <a:p>
            <a:pPr lvl="0"/>
            <a:r>
              <a:rPr lang="en-US" dirty="0"/>
              <a:t>Customer relationship management</a:t>
            </a:r>
            <a:endParaRPr lang="en-US" sz="1800" dirty="0"/>
          </a:p>
          <a:p>
            <a:pPr lvl="1"/>
            <a:r>
              <a:rPr lang="en-US" dirty="0"/>
              <a:t>Emerging from relationship marketing is a more advanced version, customer relationship management (CRM)—the combination of strategies and technologies that empower relationship programs and reorient an entire firm toward customer satisfaction </a:t>
            </a:r>
            <a:endParaRPr lang="en-US" sz="1800" dirty="0"/>
          </a:p>
          <a:p>
            <a:pPr lvl="1"/>
            <a:r>
              <a:rPr lang="en-US" dirty="0"/>
              <a:t>Its evolution has been made possible by technological advances, particularly computer software </a:t>
            </a:r>
            <a:r>
              <a:rPr lang="en-US" dirty="0" smtClean="0"/>
              <a:t>systems.</a:t>
            </a:r>
            <a:endParaRPr lang="en-US" sz="1800" dirty="0"/>
          </a:p>
          <a:p>
            <a:pPr lvl="1"/>
            <a:r>
              <a:rPr lang="en-US" dirty="0"/>
              <a:t>CRM represents a shift in thinking for everyone involved with a firm from the CEO on down, including the firm’s suppliers, dealers, and other </a:t>
            </a:r>
            <a:r>
              <a:rPr lang="en-US" dirty="0" smtClean="0"/>
              <a:t>partners.</a:t>
            </a:r>
            <a:endParaRPr lang="en-US" sz="1800" dirty="0"/>
          </a:p>
          <a:p>
            <a:pPr lvl="1"/>
            <a:r>
              <a:rPr lang="en-US" dirty="0"/>
              <a:t>It requires a top commitment on all levels and must permeate every aspect of a </a:t>
            </a:r>
            <a:r>
              <a:rPr lang="en-US" dirty="0" smtClean="0"/>
              <a:t>firm.</a:t>
            </a:r>
            <a:endParaRPr lang="en-US" sz="1800" dirty="0"/>
          </a:p>
          <a:p>
            <a:pPr lvl="1"/>
            <a:r>
              <a:rPr lang="en-US" dirty="0"/>
              <a:t>These systems simplify complex business processes while keeping the best interests of customers at </a:t>
            </a:r>
            <a:r>
              <a:rPr lang="en-US" dirty="0" smtClean="0"/>
              <a:t>heart.</a:t>
            </a:r>
            <a:endParaRPr lang="en-US" sz="1800" dirty="0"/>
          </a:p>
          <a:p>
            <a:pPr lvl="1"/>
            <a:r>
              <a:rPr lang="en-US" dirty="0"/>
              <a:t>Selecting the type of software system is critical</a:t>
            </a:r>
            <a:endParaRPr lang="en-US" sz="1800" dirty="0"/>
          </a:p>
          <a:p>
            <a:pPr lvl="2"/>
            <a:r>
              <a:rPr lang="en-US" dirty="0"/>
              <a:t>The software may be used on three levels—individual, server-based, and Internet-</a:t>
            </a:r>
            <a:r>
              <a:rPr lang="en-US" dirty="0" smtClean="0"/>
              <a:t>based.</a:t>
            </a:r>
            <a:endParaRPr lang="en-US" sz="1800" dirty="0"/>
          </a:p>
          <a:p>
            <a:pPr lvl="2"/>
            <a:r>
              <a:rPr lang="en-US" dirty="0"/>
              <a:t>A firm can buy a customized system (costs millions and takes months to implement, but offers a better fit and allows for expansion</a:t>
            </a:r>
            <a:r>
              <a:rPr lang="en-US" dirty="0" smtClean="0"/>
              <a:t>). </a:t>
            </a:r>
            <a:endParaRPr lang="en-US" sz="1800" dirty="0"/>
          </a:p>
          <a:p>
            <a:pPr lvl="2"/>
            <a:r>
              <a:rPr lang="en-US" dirty="0"/>
              <a:t>It can also rent hosted applications through websites (is relatively cheap and easy to set up, though more limited)</a:t>
            </a:r>
            <a:r>
              <a:rPr lang="en-US" dirty="0" smtClean="0"/>
              <a:t> .</a:t>
            </a:r>
            <a:endParaRPr lang="en-US" sz="18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Retrieving lost customers </a:t>
            </a:r>
            <a:endParaRPr lang="en-US" sz="1800" dirty="0"/>
          </a:p>
          <a:p>
            <a:pPr lvl="1"/>
            <a:r>
              <a:rPr lang="en-US" dirty="0"/>
              <a:t>Customers quit buying a firm’s goods for a number of </a:t>
            </a:r>
            <a:r>
              <a:rPr lang="en-US" dirty="0" smtClean="0"/>
              <a:t>reasons.</a:t>
            </a:r>
            <a:endParaRPr lang="en-US" sz="1800" dirty="0"/>
          </a:p>
          <a:p>
            <a:pPr lvl="1"/>
            <a:r>
              <a:rPr lang="en-US" dirty="0"/>
              <a:t>They may find the product boring or unnecessary, or they may try and ultimately prefer a competing </a:t>
            </a:r>
            <a:r>
              <a:rPr lang="en-US" dirty="0" smtClean="0"/>
              <a:t>item.</a:t>
            </a:r>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28</a:t>
            </a:fld>
            <a:endParaRPr lang="en-US" dirty="0"/>
          </a:p>
        </p:txBody>
      </p:sp>
    </p:spTree>
    <p:extLst>
      <p:ext uri="{BB962C8B-B14F-4D97-AF65-F5344CB8AC3E}">
        <p14:creationId xmlns:p14="http://schemas.microsoft.com/office/powerpoint/2010/main" val="16793977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D81BB9-8E0E-438B-88D1-6841C4EAEFE1}" type="slidenum">
              <a:rPr lang="en-US"/>
              <a:pPr/>
              <a:t>29</a:t>
            </a:fld>
            <a:endParaRPr lang="en-US" dirty="0"/>
          </a:p>
        </p:txBody>
      </p:sp>
      <p:sp>
        <p:nvSpPr>
          <p:cNvPr id="416770"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41677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lIns="91435" tIns="45718" rIns="91435" bIns="45718"/>
          <a:lstStyle/>
          <a:p>
            <a:pPr lvl="0"/>
            <a:r>
              <a:rPr lang="en-US" dirty="0"/>
              <a:t>Buyer-seller relationships in business-to-business marketing</a:t>
            </a:r>
            <a:endParaRPr lang="en-US" sz="1800" dirty="0"/>
          </a:p>
          <a:p>
            <a:pPr lvl="0"/>
            <a:r>
              <a:rPr lang="en-US" dirty="0"/>
              <a:t>Business-to-business marketing</a:t>
            </a:r>
            <a:endParaRPr lang="en-US" sz="1800" dirty="0"/>
          </a:p>
          <a:p>
            <a:pPr lvl="1"/>
            <a:r>
              <a:rPr lang="en-US" dirty="0"/>
              <a:t>Business-to-business marketing involves a firm’s purchase of goods and services to support operations or production of other </a:t>
            </a:r>
            <a:r>
              <a:rPr lang="en-US" dirty="0" smtClean="0"/>
              <a:t>products.</a:t>
            </a:r>
            <a:endParaRPr lang="en-US" sz="1800" dirty="0"/>
          </a:p>
          <a:p>
            <a:pPr lvl="1"/>
            <a:r>
              <a:rPr lang="en-US" dirty="0"/>
              <a:t>Buyer-seller relationships can benefit both parties:</a:t>
            </a:r>
            <a:endParaRPr lang="en-US" sz="1800" dirty="0"/>
          </a:p>
          <a:p>
            <a:pPr lvl="2"/>
            <a:r>
              <a:rPr lang="en-US" dirty="0"/>
              <a:t>Lower prices for supplies</a:t>
            </a:r>
            <a:endParaRPr lang="en-US" sz="1800" dirty="0"/>
          </a:p>
          <a:p>
            <a:pPr lvl="2"/>
            <a:r>
              <a:rPr lang="en-US" dirty="0"/>
              <a:t>Quicker delivery of inventory</a:t>
            </a:r>
            <a:endParaRPr lang="en-US" sz="1800" dirty="0"/>
          </a:p>
          <a:p>
            <a:pPr lvl="2"/>
            <a:r>
              <a:rPr lang="en-US" dirty="0"/>
              <a:t>Improved quality and reliability</a:t>
            </a:r>
            <a:endParaRPr lang="en-US" sz="1800" dirty="0"/>
          </a:p>
          <a:p>
            <a:pPr lvl="2"/>
            <a:r>
              <a:rPr lang="en-US" dirty="0"/>
              <a:t>Customized product features</a:t>
            </a:r>
            <a:endParaRPr lang="en-US" sz="1800" dirty="0"/>
          </a:p>
          <a:p>
            <a:pPr lvl="2"/>
            <a:r>
              <a:rPr lang="en-US" dirty="0"/>
              <a:t>More favourable financing terms</a:t>
            </a:r>
            <a:endParaRPr lang="en-US" sz="18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smtClean="0"/>
              <a:t>Partnerships </a:t>
            </a:r>
            <a:endParaRPr lang="en-US" sz="1800" dirty="0"/>
          </a:p>
          <a:p>
            <a:pPr lvl="1"/>
            <a:r>
              <a:rPr lang="en-US" u="sng" dirty="0"/>
              <a:t>Partnerships</a:t>
            </a:r>
            <a:r>
              <a:rPr lang="en-US" dirty="0"/>
              <a:t> refer to the affiliation of two or more companies that help each other achieve common </a:t>
            </a:r>
            <a:r>
              <a:rPr lang="en-US" dirty="0" smtClean="0"/>
              <a:t>goals. </a:t>
            </a:r>
            <a:endParaRPr lang="en-US" sz="1800" dirty="0"/>
          </a:p>
          <a:p>
            <a:pPr lvl="1"/>
            <a:r>
              <a:rPr lang="en-US" dirty="0"/>
              <a:t>Partnerships form the basis of relationship </a:t>
            </a:r>
            <a:r>
              <a:rPr lang="en-US" dirty="0" smtClean="0"/>
              <a:t>marketing.</a:t>
            </a:r>
            <a:endParaRPr lang="en-US" sz="1800" dirty="0"/>
          </a:p>
          <a:p>
            <a:pPr lvl="1"/>
            <a:r>
              <a:rPr lang="en-US" dirty="0"/>
              <a:t>A variety of common goals motivate firms to form partnerships:</a:t>
            </a:r>
            <a:endParaRPr lang="en-US" sz="1800" dirty="0"/>
          </a:p>
          <a:p>
            <a:pPr lvl="2"/>
            <a:r>
              <a:rPr lang="en-US" dirty="0"/>
              <a:t>To protect or improve positions in existing markets</a:t>
            </a:r>
            <a:endParaRPr lang="en-US" sz="1800" dirty="0"/>
          </a:p>
          <a:p>
            <a:pPr lvl="2"/>
            <a:r>
              <a:rPr lang="en-US" dirty="0"/>
              <a:t>To gain access to new domestic or international markets</a:t>
            </a:r>
            <a:endParaRPr lang="en-US" sz="1800" dirty="0"/>
          </a:p>
          <a:p>
            <a:pPr lvl="2"/>
            <a:r>
              <a:rPr lang="en-US" dirty="0"/>
              <a:t>To quickly enter new markets</a:t>
            </a:r>
            <a:endParaRPr lang="en-US" sz="1800" dirty="0"/>
          </a:p>
          <a:p>
            <a:pPr lvl="2"/>
            <a:r>
              <a:rPr lang="en-US" dirty="0"/>
              <a:t>To expand product lines</a:t>
            </a:r>
            <a:endParaRPr lang="en-US" sz="1800" dirty="0"/>
          </a:p>
          <a:p>
            <a:pPr lvl="2"/>
            <a:r>
              <a:rPr lang="en-US" dirty="0"/>
              <a:t>To share resources or reduce costs</a:t>
            </a:r>
            <a:endParaRPr lang="en-US" sz="1800" dirty="0"/>
          </a:p>
          <a:p>
            <a:pPr lvl="2"/>
            <a:r>
              <a:rPr lang="en-US" dirty="0"/>
              <a:t>To ward off threats of future competition</a:t>
            </a:r>
            <a:endParaRPr lang="en-US" sz="1800" dirty="0"/>
          </a:p>
          <a:p>
            <a:pPr lvl="2"/>
            <a:r>
              <a:rPr lang="en-US" dirty="0"/>
              <a:t>To raise or create barriers to entry</a:t>
            </a:r>
            <a:endParaRPr lang="en-US" sz="1800" dirty="0"/>
          </a:p>
          <a:p>
            <a:pPr lvl="2"/>
            <a:r>
              <a:rPr lang="en-US" dirty="0"/>
              <a:t>To learn new skills</a:t>
            </a:r>
            <a:endParaRPr lang="en-US" sz="1800"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30</a:t>
            </a:fld>
            <a:endParaRPr lang="en-US" dirty="0"/>
          </a:p>
        </p:txBody>
      </p:sp>
    </p:spTree>
    <p:extLst>
      <p:ext uri="{BB962C8B-B14F-4D97-AF65-F5344CB8AC3E}">
        <p14:creationId xmlns:p14="http://schemas.microsoft.com/office/powerpoint/2010/main" val="41436795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B1E4AB-4572-4EF2-8327-F256E0EEB8EB}" type="slidenum">
              <a:rPr lang="en-US"/>
              <a:pPr/>
              <a:t>31</a:t>
            </a:fld>
            <a:endParaRPr lang="en-US" dirty="0"/>
          </a:p>
        </p:txBody>
      </p:sp>
      <p:sp>
        <p:nvSpPr>
          <p:cNvPr id="422914"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42291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lIns="91435" tIns="45718" rIns="91435" bIns="45718"/>
          <a:lstStyle/>
          <a:p>
            <a:pPr lvl="0"/>
            <a:r>
              <a:rPr lang="en-US" dirty="0"/>
              <a:t>Improving buyer-seller relationships in business-to-business markets</a:t>
            </a:r>
            <a:endParaRPr lang="en-US" sz="1800" dirty="0"/>
          </a:p>
          <a:p>
            <a:pPr lvl="1"/>
            <a:r>
              <a:rPr lang="en-US" dirty="0"/>
              <a:t>Firms that know how to nurture partner relationships can increase </a:t>
            </a:r>
            <a:r>
              <a:rPr lang="en-US" dirty="0" smtClean="0"/>
              <a:t>profits.</a:t>
            </a:r>
            <a:endParaRPr lang="en-US" sz="1800" dirty="0"/>
          </a:p>
          <a:p>
            <a:pPr lvl="1"/>
            <a:r>
              <a:rPr lang="en-US" dirty="0"/>
              <a:t>Partnering often leads to lower prices, better products, and improved distribution, resulting in higher customer </a:t>
            </a:r>
            <a:r>
              <a:rPr lang="en-US" dirty="0" smtClean="0"/>
              <a:t>satisfaction.</a:t>
            </a:r>
            <a:endParaRPr lang="en-US" sz="1800" dirty="0"/>
          </a:p>
          <a:p>
            <a:pPr lvl="1"/>
            <a:r>
              <a:rPr lang="en-US" dirty="0"/>
              <a:t>Today, geographic location is of little concern since businesses are establishing relationships using system technology that allows communication anywhere, </a:t>
            </a:r>
            <a:r>
              <a:rPr lang="en-US" dirty="0" smtClean="0"/>
              <a:t>anytime.</a:t>
            </a:r>
            <a:endParaRPr lang="en-US" sz="1800" dirty="0"/>
          </a:p>
          <a:p>
            <a:pPr lvl="1"/>
            <a:r>
              <a:rPr lang="en-US" dirty="0"/>
              <a:t>Other ways that buyers and sellers cooperate in business-to-business marketing are through national accounts, databases, EDIs and web services, vendor-managed inventory, supply chains, and </a:t>
            </a:r>
            <a:r>
              <a:rPr lang="en-US" dirty="0" smtClean="0"/>
              <a:t>alliances. </a:t>
            </a:r>
            <a:endParaRPr lang="en-US" sz="1800"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Business-to-business databases</a:t>
            </a:r>
            <a:endParaRPr lang="en-US" sz="1800" dirty="0"/>
          </a:p>
          <a:p>
            <a:pPr lvl="1"/>
            <a:r>
              <a:rPr lang="en-US" u="sng" dirty="0"/>
              <a:t>Business-to-business databases</a:t>
            </a:r>
            <a:r>
              <a:rPr lang="en-US" dirty="0"/>
              <a:t> are essential in building </a:t>
            </a:r>
            <a:r>
              <a:rPr lang="en-US" dirty="0" smtClean="0"/>
              <a:t>relationships.</a:t>
            </a:r>
            <a:endParaRPr lang="en-US" sz="1800" dirty="0"/>
          </a:p>
          <a:p>
            <a:pPr lvl="1"/>
            <a:r>
              <a:rPr lang="en-US" dirty="0"/>
              <a:t>Using information generated from sales reports and scanners, sellers can create databases that guide their own efforts and those of buyers to resell products to final </a:t>
            </a:r>
            <a:r>
              <a:rPr lang="en-US" dirty="0" smtClean="0"/>
              <a:t>users.</a:t>
            </a:r>
            <a:endParaRPr lang="en-US" sz="1800" dirty="0"/>
          </a:p>
          <a:p>
            <a:endParaRPr lang="en-US" dirty="0"/>
          </a:p>
        </p:txBody>
      </p:sp>
      <p:sp>
        <p:nvSpPr>
          <p:cNvPr id="4" name="Slide Number Placeholder 3"/>
          <p:cNvSpPr>
            <a:spLocks noGrp="1"/>
          </p:cNvSpPr>
          <p:nvPr>
            <p:ph type="sldNum" sz="quarter" idx="10"/>
          </p:nvPr>
        </p:nvSpPr>
        <p:spPr/>
        <p:txBody>
          <a:bodyPr/>
          <a:lstStyle/>
          <a:p>
            <a:fld id="{F65FE609-1463-47B4-8F90-3D1548C0B4A0}" type="slidenum">
              <a:rPr lang="en-US" smtClean="0"/>
              <a:pPr/>
              <a:t>32</a:t>
            </a:fld>
            <a:endParaRPr lang="en-US" dirty="0"/>
          </a:p>
        </p:txBody>
      </p:sp>
    </p:spTree>
    <p:extLst>
      <p:ext uri="{BB962C8B-B14F-4D97-AF65-F5344CB8AC3E}">
        <p14:creationId xmlns:p14="http://schemas.microsoft.com/office/powerpoint/2010/main" val="39013742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016808-1D46-47BB-B515-F36FA7F8F6BE}" type="slidenum">
              <a:rPr lang="en-US"/>
              <a:pPr/>
              <a:t>33</a:t>
            </a:fld>
            <a:endParaRPr lang="en-US" dirty="0"/>
          </a:p>
        </p:txBody>
      </p:sp>
      <p:sp>
        <p:nvSpPr>
          <p:cNvPr id="431106" name="Rectangle 2"/>
          <p:cNvSpPr>
            <a:spLocks noGrp="1" noRot="1" noChangeAspect="1" noChangeArrowheads="1"/>
          </p:cNvSpPr>
          <p:nvPr>
            <p:ph type="sldImg"/>
          </p:nvPr>
        </p:nvSpPr>
        <p:spPr bwMode="auto">
          <a:xfrm>
            <a:off x="1155424" y="685488"/>
            <a:ext cx="4547152" cy="3429000"/>
          </a:xfrm>
          <a:prstGeom prst="rect">
            <a:avLst/>
          </a:prstGeom>
          <a:solidFill>
            <a:srgbClr val="FFFFFF"/>
          </a:solidFill>
          <a:ln>
            <a:solidFill>
              <a:srgbClr val="000000"/>
            </a:solidFill>
            <a:miter lim="800000"/>
            <a:headEnd/>
            <a:tailEnd/>
          </a:ln>
        </p:spPr>
      </p:sp>
      <p:sp>
        <p:nvSpPr>
          <p:cNvPr id="431107" name="Rectangle 3"/>
          <p:cNvSpPr>
            <a:spLocks noGrp="1" noChangeArrowheads="1"/>
          </p:cNvSpPr>
          <p:nvPr>
            <p:ph type="body" idx="1"/>
          </p:nvPr>
        </p:nvSpPr>
        <p:spPr bwMode="auto">
          <a:xfrm>
            <a:off x="223630" y="4343400"/>
            <a:ext cx="6336196" cy="4425846"/>
          </a:xfrm>
          <a:prstGeom prst="rect">
            <a:avLst/>
          </a:prstGeom>
          <a:solidFill>
            <a:srgbClr val="FFFFFF"/>
          </a:solidFill>
          <a:ln>
            <a:solidFill>
              <a:srgbClr val="000000"/>
            </a:solidFill>
            <a:miter lim="800000"/>
            <a:headEnd/>
            <a:tailEnd/>
          </a:ln>
        </p:spPr>
        <p:txBody>
          <a:bodyPr lIns="91435" tIns="45718" rIns="91435" bIns="45718"/>
          <a:lstStyle/>
          <a:p>
            <a:pPr lvl="0"/>
            <a:r>
              <a:rPr lang="en-US" dirty="0"/>
              <a:t>Evaluating customer relationship programs</a:t>
            </a:r>
            <a:endParaRPr lang="en-US" sz="1800" dirty="0"/>
          </a:p>
          <a:p>
            <a:pPr lvl="1"/>
            <a:r>
              <a:rPr lang="en-US" dirty="0"/>
              <a:t>Lifetime value of a customer refers to the revenues and intangible benefits that a customer brings a seller over an average lifetime, minus the amount the company must spend to acquire and serve the </a:t>
            </a:r>
            <a:r>
              <a:rPr lang="en-US" dirty="0" smtClean="0"/>
              <a:t>customer.</a:t>
            </a:r>
            <a:endParaRPr lang="en-US" sz="1800" dirty="0"/>
          </a:p>
          <a:p>
            <a:pPr lvl="1"/>
            <a:r>
              <a:rPr lang="en-US" dirty="0"/>
              <a:t>It is one of the most important measures of relationship marketing </a:t>
            </a:r>
            <a:r>
              <a:rPr lang="en-US" dirty="0" smtClean="0"/>
              <a:t>programs.</a:t>
            </a:r>
            <a:endParaRPr lang="en-US" sz="1800" dirty="0"/>
          </a:p>
          <a:p>
            <a:pPr lvl="1"/>
            <a:r>
              <a:rPr lang="en-US" dirty="0"/>
              <a:t>Long-term customers are usually more valuable assets than new ones because they buy more, cost less to serve, refer other customers, and give important feedback.</a:t>
            </a:r>
            <a:endParaRPr lang="en-US" sz="1800" dirty="0"/>
          </a:p>
          <a:p>
            <a:pPr lvl="1"/>
            <a:r>
              <a:rPr lang="en-US" dirty="0"/>
              <a:t>The “average lifetime” of a customer relationship depends on industry and product </a:t>
            </a:r>
            <a:r>
              <a:rPr lang="en-US" dirty="0" smtClean="0"/>
              <a:t>characteristics.</a:t>
            </a:r>
            <a:endParaRPr lang="en-US" sz="1800" dirty="0"/>
          </a:p>
          <a:p>
            <a:pPr lvl="1"/>
            <a:r>
              <a:rPr lang="en-US" dirty="0"/>
              <a:t>It can be calculated by multiplying what an “average” customer spends on each purchase, times number of annual purchases, then subtract its expenses related to that </a:t>
            </a:r>
            <a:r>
              <a:rPr lang="en-US" dirty="0" smtClean="0"/>
              <a:t>purchase.</a:t>
            </a:r>
            <a:endParaRPr lang="en-US" sz="1800" dirty="0"/>
          </a:p>
          <a:p>
            <a:pPr lvl="1"/>
            <a:r>
              <a:rPr lang="en-US" dirty="0"/>
              <a:t>Another approach is to calculate the payback from a customer relationship, meaning the length of time it takes to break even on customer acquisition </a:t>
            </a:r>
            <a:r>
              <a:rPr lang="en-US" dirty="0" smtClean="0"/>
              <a:t>costs.</a:t>
            </a:r>
            <a:endParaRPr lang="en-US" sz="1800" dirty="0"/>
          </a:p>
          <a:p>
            <a:pPr lvl="0"/>
            <a:r>
              <a:rPr lang="en-US" dirty="0"/>
              <a:t>Other techniques used to evaluate relationship programs include:</a:t>
            </a:r>
            <a:endParaRPr lang="en-US" sz="1800" dirty="0"/>
          </a:p>
          <a:p>
            <a:pPr lvl="1"/>
            <a:r>
              <a:rPr lang="en-US" dirty="0"/>
              <a:t>Tracking rebate requests, coupon redemptions, credit-card purchases, and product registrations</a:t>
            </a:r>
            <a:endParaRPr lang="en-US" sz="1800" dirty="0"/>
          </a:p>
          <a:p>
            <a:pPr lvl="1"/>
            <a:r>
              <a:rPr lang="en-US" dirty="0"/>
              <a:t>Monitoring complaints and returned merchandise</a:t>
            </a:r>
            <a:endParaRPr lang="en-US" sz="1800" dirty="0"/>
          </a:p>
          <a:p>
            <a:pPr lvl="1"/>
            <a:r>
              <a:rPr lang="en-US" dirty="0"/>
              <a:t>Reviewing reply cards, comment forms, and surveys</a:t>
            </a:r>
            <a:endParaRPr lang="en-US" sz="1800" dirty="0"/>
          </a:p>
          <a:p>
            <a:pPr lvl="1"/>
            <a:r>
              <a:rPr lang="en-US" dirty="0"/>
              <a:t>Monitoring “click-through” behaviour on websites to identify why customers stay and why they leave</a:t>
            </a:r>
            <a:endParaRPr lang="en-US" sz="1800" dirty="0"/>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3" name="Rectangle 2"/>
          <p:cNvSpPr/>
          <p:nvPr/>
        </p:nvSpPr>
        <p:spPr bwMode="auto">
          <a:xfrm>
            <a:off x="0" y="0"/>
            <a:ext cx="304800" cy="6858000"/>
          </a:xfrm>
          <a:prstGeom prst="rect">
            <a:avLst/>
          </a:prstGeom>
          <a:solidFill>
            <a:srgbClr val="9BBD33">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prstTxWarp prst="textNoShape">
              <a:avLst/>
            </a:prstTxWarp>
          </a:bodyPr>
          <a:lstStyle/>
          <a:p>
            <a:pPr algn="ctr"/>
            <a:endParaRPr lang="en-US" dirty="0">
              <a:solidFill>
                <a:srgbClr val="FFFFFF"/>
              </a:solidFill>
              <a:ea typeface="Arial" charset="0"/>
              <a:cs typeface="Arial" charset="0"/>
            </a:endParaRPr>
          </a:p>
        </p:txBody>
      </p:sp>
      <p:sp>
        <p:nvSpPr>
          <p:cNvPr id="4" name="Straight Connector 3"/>
          <p:cNvSpPr>
            <a:spLocks noChangeShapeType="1"/>
          </p:cNvSpPr>
          <p:nvPr/>
        </p:nvSpPr>
        <p:spPr bwMode="auto">
          <a:xfrm>
            <a:off x="76200" y="0"/>
            <a:ext cx="0" cy="6858000"/>
          </a:xfrm>
          <a:prstGeom prst="line">
            <a:avLst/>
          </a:prstGeom>
          <a:noFill/>
          <a:ln w="57150" cap="flat" cmpd="thickThin" algn="ctr">
            <a:solidFill>
              <a:srgbClr val="FFF352"/>
            </a:solidFill>
            <a:prstDash val="solid"/>
            <a:round/>
            <a:headEnd type="none" w="med" len="med"/>
            <a:tailEnd type="none" w="med" len="med"/>
          </a:ln>
          <a:effectLst/>
        </p:spPr>
        <p:txBody>
          <a:bodyPr/>
          <a:lstStyle/>
          <a:p>
            <a:pPr>
              <a:defRPr/>
            </a:pPr>
            <a:endParaRPr lang="en-US" dirty="0">
              <a:ea typeface="+mn-ea"/>
            </a:endParaRPr>
          </a:p>
        </p:txBody>
      </p:sp>
      <p:sp>
        <p:nvSpPr>
          <p:cNvPr id="5" name="Straight Connector 4"/>
          <p:cNvSpPr>
            <a:spLocks noChangeShapeType="1"/>
          </p:cNvSpPr>
          <p:nvPr/>
        </p:nvSpPr>
        <p:spPr bwMode="auto">
          <a:xfrm>
            <a:off x="228600" y="0"/>
            <a:ext cx="0" cy="6858000"/>
          </a:xfrm>
          <a:prstGeom prst="line">
            <a:avLst/>
          </a:prstGeom>
          <a:noFill/>
          <a:ln w="9525" cap="flat" cmpd="sng" algn="ctr">
            <a:solidFill>
              <a:srgbClr val="FFF352"/>
            </a:solidFill>
            <a:prstDash val="solid"/>
            <a:round/>
            <a:headEnd type="none" w="med" len="med"/>
            <a:tailEnd type="none" w="med" len="med"/>
          </a:ln>
          <a:effectLst/>
        </p:spPr>
        <p:txBody>
          <a:bodyPr/>
          <a:lstStyle/>
          <a:p>
            <a:pPr>
              <a:defRPr/>
            </a:pPr>
            <a:endParaRPr lang="en-US" dirty="0">
              <a:ea typeface="+mn-ea"/>
            </a:endParaRPr>
          </a:p>
        </p:txBody>
      </p:sp>
      <p:pic>
        <p:nvPicPr>
          <p:cNvPr id="6" name="Picture 5" descr="pic2.PNG"/>
          <p:cNvPicPr>
            <a:picLocks noChangeAspect="1"/>
          </p:cNvPicPr>
          <p:nvPr/>
        </p:nvPicPr>
        <p:blipFill>
          <a:blip r:embed="rId2" cstate="print"/>
          <a:stretch>
            <a:fillRect/>
          </a:stretch>
        </p:blipFill>
        <p:spPr>
          <a:xfrm>
            <a:off x="381000" y="923683"/>
            <a:ext cx="4800600" cy="5019917"/>
          </a:xfrm>
          <a:prstGeom prst="rect">
            <a:avLst/>
          </a:prstGeom>
          <a:ln>
            <a:noFill/>
          </a:ln>
          <a:effectLst>
            <a:softEdge rad="112500"/>
          </a:effectLst>
        </p:spPr>
      </p:pic>
      <p:pic>
        <p:nvPicPr>
          <p:cNvPr id="7" name="Picture 6" descr="pic1.PNG"/>
          <p:cNvPicPr>
            <a:picLocks noChangeAspect="1"/>
          </p:cNvPicPr>
          <p:nvPr/>
        </p:nvPicPr>
        <p:blipFill>
          <a:blip r:embed="rId3"/>
          <a:stretch>
            <a:fillRect/>
          </a:stretch>
        </p:blipFill>
        <p:spPr>
          <a:xfrm>
            <a:off x="5257800" y="247650"/>
            <a:ext cx="3810000" cy="156051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0" y="0"/>
            <a:ext cx="152400" cy="6858000"/>
          </a:xfrm>
          <a:prstGeom prst="rect">
            <a:avLst/>
          </a:prstGeom>
          <a:solidFill>
            <a:srgbClr val="9B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dirty="0">
              <a:solidFill>
                <a:srgbClr val="FFFFFF"/>
              </a:solidFill>
              <a:ea typeface="Arial" charset="0"/>
              <a:cs typeface="Arial" charset="0"/>
            </a:endParaRPr>
          </a:p>
        </p:txBody>
      </p:sp>
      <p:sp>
        <p:nvSpPr>
          <p:cNvPr id="9" name="Rectangle 8"/>
          <p:cNvSpPr/>
          <p:nvPr/>
        </p:nvSpPr>
        <p:spPr>
          <a:xfrm>
            <a:off x="152400" y="0"/>
            <a:ext cx="152400" cy="6858000"/>
          </a:xfrm>
          <a:prstGeom prst="rect">
            <a:avLst/>
          </a:prstGeom>
          <a:solidFill>
            <a:srgbClr val="FFF35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dirty="0">
              <a:solidFill>
                <a:srgbClr val="FFFFFF"/>
              </a:solidFill>
              <a:ea typeface="Arial" charset="0"/>
              <a:cs typeface="Arial" charset="0"/>
            </a:endParaRPr>
          </a:p>
        </p:txBody>
      </p:sp>
      <p:grpSp>
        <p:nvGrpSpPr>
          <p:cNvPr id="10" name="Group 24"/>
          <p:cNvGrpSpPr>
            <a:grpSpLocks/>
          </p:cNvGrpSpPr>
          <p:nvPr/>
        </p:nvGrpSpPr>
        <p:grpSpPr bwMode="auto">
          <a:xfrm>
            <a:off x="8382000" y="6172200"/>
            <a:ext cx="457200" cy="457200"/>
            <a:chOff x="1600200" y="609600"/>
            <a:chExt cx="914400" cy="914400"/>
          </a:xfrm>
        </p:grpSpPr>
        <p:sp>
          <p:nvSpPr>
            <p:cNvPr id="11" name="Oval 10"/>
            <p:cNvSpPr/>
            <p:nvPr/>
          </p:nvSpPr>
          <p:spPr>
            <a:xfrm>
              <a:off x="1600200" y="609600"/>
              <a:ext cx="914400" cy="914400"/>
            </a:xfrm>
            <a:prstGeom prst="ellipse">
              <a:avLst/>
            </a:prstGeom>
            <a:solidFill>
              <a:srgbClr val="9BBD33"/>
            </a:solidFill>
            <a:ln>
              <a:solidFill>
                <a:srgbClr val="9BBD33"/>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dirty="0">
                <a:solidFill>
                  <a:srgbClr val="FFFFFF"/>
                </a:solidFill>
                <a:ea typeface="Arial" charset="0"/>
                <a:cs typeface="Arial" charset="0"/>
              </a:endParaRPr>
            </a:p>
          </p:txBody>
        </p:sp>
        <p:pic>
          <p:nvPicPr>
            <p:cNvPr id="12" name="Picture 17" descr="pic4.PNG"/>
            <p:cNvPicPr>
              <a:picLocks noChangeAspect="1"/>
            </p:cNvPicPr>
            <p:nvPr/>
          </p:nvPicPr>
          <p:blipFill>
            <a:blip r:embed="rId4"/>
            <a:srcRect/>
            <a:stretch>
              <a:fillRect/>
            </a:stretch>
          </p:blipFill>
          <p:spPr bwMode="auto">
            <a:xfrm>
              <a:off x="1752600" y="762000"/>
              <a:ext cx="536600" cy="638555"/>
            </a:xfrm>
            <a:prstGeom prst="rect">
              <a:avLst/>
            </a:prstGeom>
            <a:noFill/>
            <a:ln w="9525">
              <a:noFill/>
              <a:miter lim="800000"/>
              <a:headEnd/>
              <a:tailEnd/>
            </a:ln>
          </p:spPr>
        </p:pic>
      </p:grpSp>
      <p:sp>
        <p:nvSpPr>
          <p:cNvPr id="2" name="Title 1"/>
          <p:cNvSpPr>
            <a:spLocks noGrp="1"/>
          </p:cNvSpPr>
          <p:nvPr>
            <p:ph type="ctrTitle"/>
          </p:nvPr>
        </p:nvSpPr>
        <p:spPr>
          <a:xfrm>
            <a:off x="5562600" y="2130425"/>
            <a:ext cx="2895600" cy="3584575"/>
          </a:xfrm>
          <a:ln>
            <a:noFill/>
          </a:ln>
        </p:spPr>
        <p:txBody>
          <a:bodyPr/>
          <a:lstStyle>
            <a:lvl1pPr>
              <a:defRPr b="1">
                <a:solidFill>
                  <a:schemeClr val="tx1"/>
                </a:solidFill>
                <a:latin typeface="Baskerville Old Face" pitchFamily="18" charset="0"/>
              </a:defRPr>
            </a:lvl1pPr>
          </a:lstStyle>
          <a:p>
            <a:r>
              <a:rPr lang="en-CA"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preserve="1">
  <p:cSld name="Title and Content">
    <p:spTree>
      <p:nvGrpSpPr>
        <p:cNvPr id="1" name=""/>
        <p:cNvGrpSpPr/>
        <p:nvPr/>
      </p:nvGrpSpPr>
      <p:grpSpPr>
        <a:xfrm>
          <a:off x="0" y="0"/>
          <a:ext cx="0" cy="0"/>
          <a:chOff x="0" y="0"/>
          <a:chExt cx="0" cy="0"/>
        </a:xfrm>
      </p:grpSpPr>
      <p:sp>
        <p:nvSpPr>
          <p:cNvPr id="4" name="Rectangle 3"/>
          <p:cNvSpPr/>
          <p:nvPr/>
        </p:nvSpPr>
        <p:spPr bwMode="auto">
          <a:xfrm>
            <a:off x="0" y="0"/>
            <a:ext cx="304800" cy="6858000"/>
          </a:xfrm>
          <a:prstGeom prst="rect">
            <a:avLst/>
          </a:prstGeom>
          <a:solidFill>
            <a:srgbClr val="9BBD33">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prstTxWarp prst="textNoShape">
              <a:avLst/>
            </a:prstTxWarp>
          </a:bodyPr>
          <a:lstStyle/>
          <a:p>
            <a:pPr algn="ctr"/>
            <a:endParaRPr lang="en-CA" dirty="0">
              <a:solidFill>
                <a:srgbClr val="FFFFFF"/>
              </a:solidFill>
              <a:ea typeface="Arial" charset="0"/>
              <a:cs typeface="Arial" charset="0"/>
            </a:endParaRPr>
          </a:p>
        </p:txBody>
      </p:sp>
      <p:sp>
        <p:nvSpPr>
          <p:cNvPr id="5" name="Straight Connector 4"/>
          <p:cNvSpPr>
            <a:spLocks noChangeShapeType="1"/>
          </p:cNvSpPr>
          <p:nvPr/>
        </p:nvSpPr>
        <p:spPr bwMode="auto">
          <a:xfrm>
            <a:off x="76200" y="0"/>
            <a:ext cx="0" cy="6858000"/>
          </a:xfrm>
          <a:prstGeom prst="line">
            <a:avLst/>
          </a:prstGeom>
          <a:noFill/>
          <a:ln w="57150" cap="flat" cmpd="thickThin" algn="ctr">
            <a:solidFill>
              <a:srgbClr val="FFF352"/>
            </a:solidFill>
            <a:prstDash val="solid"/>
            <a:round/>
            <a:headEnd type="none" w="med" len="med"/>
            <a:tailEnd type="none" w="med" len="med"/>
          </a:ln>
          <a:effectLst/>
        </p:spPr>
        <p:txBody>
          <a:bodyPr/>
          <a:lstStyle/>
          <a:p>
            <a:pPr>
              <a:defRPr/>
            </a:pPr>
            <a:endParaRPr lang="en-US" dirty="0">
              <a:ea typeface="+mn-ea"/>
            </a:endParaRPr>
          </a:p>
        </p:txBody>
      </p:sp>
      <p:sp>
        <p:nvSpPr>
          <p:cNvPr id="6" name="Straight Connector 5"/>
          <p:cNvSpPr>
            <a:spLocks noChangeShapeType="1"/>
          </p:cNvSpPr>
          <p:nvPr/>
        </p:nvSpPr>
        <p:spPr bwMode="auto">
          <a:xfrm>
            <a:off x="228600" y="0"/>
            <a:ext cx="0" cy="6858000"/>
          </a:xfrm>
          <a:prstGeom prst="line">
            <a:avLst/>
          </a:prstGeom>
          <a:noFill/>
          <a:ln w="9525" cap="flat" cmpd="sng" algn="ctr">
            <a:solidFill>
              <a:srgbClr val="FFF352"/>
            </a:solidFill>
            <a:prstDash val="solid"/>
            <a:round/>
            <a:headEnd type="none" w="med" len="med"/>
            <a:tailEnd type="none" w="med" len="med"/>
          </a:ln>
          <a:effectLst/>
        </p:spPr>
        <p:txBody>
          <a:bodyPr/>
          <a:lstStyle/>
          <a:p>
            <a:pPr>
              <a:defRPr/>
            </a:pPr>
            <a:endParaRPr lang="en-US" dirty="0">
              <a:ea typeface="+mn-ea"/>
            </a:endParaRPr>
          </a:p>
        </p:txBody>
      </p:sp>
      <p:sp>
        <p:nvSpPr>
          <p:cNvPr id="7" name="TextBox 6"/>
          <p:cNvSpPr txBox="1"/>
          <p:nvPr/>
        </p:nvSpPr>
        <p:spPr>
          <a:xfrm>
            <a:off x="381000" y="0"/>
            <a:ext cx="8382000" cy="1158875"/>
          </a:xfrm>
          <a:prstGeom prst="rect">
            <a:avLst/>
          </a:prstGeom>
          <a:noFill/>
        </p:spPr>
        <p:txBody>
          <a:bodyPr>
            <a:prstTxWarp prst="textNoShape">
              <a:avLst/>
            </a:prstTxWarp>
            <a:spAutoFit/>
          </a:bodyPr>
          <a:lstStyle/>
          <a:p>
            <a:pPr algn="r"/>
            <a:r>
              <a:rPr lang="en-US" sz="1000" dirty="0">
                <a:solidFill>
                  <a:srgbClr val="9BBD33"/>
                </a:solidFill>
              </a:rPr>
              <a:t>CHAPTER</a:t>
            </a:r>
            <a:r>
              <a:rPr lang="en-US" sz="1000" dirty="0" smtClean="0">
                <a:solidFill>
                  <a:srgbClr val="9BBD33"/>
                </a:solidFill>
              </a:rPr>
              <a:t> 2 Strategic Planning in Contemporary Marketing</a:t>
            </a:r>
          </a:p>
          <a:p>
            <a:pPr algn="r"/>
            <a:endParaRPr lang="en-US" sz="1000" dirty="0">
              <a:solidFill>
                <a:srgbClr val="9BBD33"/>
              </a:solidFill>
            </a:endParaRPr>
          </a:p>
          <a:p>
            <a:pPr algn="r"/>
            <a:r>
              <a:rPr lang="en-US" sz="1000" dirty="0">
                <a:solidFill>
                  <a:srgbClr val="9BBD33"/>
                </a:solidFill>
              </a:rPr>
              <a:t/>
            </a:r>
            <a:br>
              <a:rPr lang="en-US" sz="1000" dirty="0">
                <a:solidFill>
                  <a:srgbClr val="9BBD33"/>
                </a:solidFill>
              </a:rPr>
            </a:br>
            <a:endParaRPr lang="en-US" sz="1000" dirty="0">
              <a:solidFill>
                <a:srgbClr val="9BBD33"/>
              </a:solidFill>
            </a:endParaRPr>
          </a:p>
          <a:p>
            <a:pPr algn="r"/>
            <a:endParaRPr lang="en-US" sz="1000" dirty="0">
              <a:solidFill>
                <a:srgbClr val="9BBD33"/>
              </a:solidFill>
            </a:endParaRPr>
          </a:p>
          <a:p>
            <a:pPr algn="r"/>
            <a:r>
              <a:rPr lang="en-US" sz="1000" dirty="0">
                <a:solidFill>
                  <a:srgbClr val="9BBD33"/>
                </a:solidFill>
              </a:rPr>
              <a:t/>
            </a:r>
            <a:br>
              <a:rPr lang="en-US" sz="1000" dirty="0">
                <a:solidFill>
                  <a:srgbClr val="9BBD33"/>
                </a:solidFill>
              </a:rPr>
            </a:br>
            <a:endParaRPr lang="en-US" sz="1000" dirty="0">
              <a:solidFill>
                <a:srgbClr val="9BBD33"/>
              </a:solidFill>
            </a:endParaRPr>
          </a:p>
        </p:txBody>
      </p:sp>
      <p:sp>
        <p:nvSpPr>
          <p:cNvPr id="3" name="Content Placeholder 2"/>
          <p:cNvSpPr>
            <a:spLocks noGrp="1"/>
          </p:cNvSpPr>
          <p:nvPr>
            <p:ph idx="1"/>
          </p:nvPr>
        </p:nvSpPr>
        <p:spPr/>
        <p:txBody>
          <a:bodyPr/>
          <a:lstStyle>
            <a:lvl1pPr>
              <a:spcBef>
                <a:spcPts val="1200"/>
              </a:spcBef>
              <a:defRPr>
                <a:latin typeface="Baskerville Old Face" pitchFamily="18" charset="0"/>
              </a:defRPr>
            </a:lvl1pPr>
            <a:lvl2pPr>
              <a:spcBef>
                <a:spcPts val="1200"/>
              </a:spcBef>
              <a:defRPr>
                <a:latin typeface="Baskerville Old Face" pitchFamily="18" charset="0"/>
              </a:defRPr>
            </a:lvl2pPr>
            <a:lvl3pPr>
              <a:spcBef>
                <a:spcPts val="1200"/>
              </a:spcBef>
              <a:defRPr>
                <a:latin typeface="Baskerville Old Face" pitchFamily="18" charset="0"/>
              </a:defRPr>
            </a:lvl3pPr>
            <a:lvl4pPr>
              <a:spcBef>
                <a:spcPts val="1200"/>
              </a:spcBef>
              <a:defRPr>
                <a:latin typeface="Baskerville Old Face" pitchFamily="18" charset="0"/>
              </a:defRPr>
            </a:lvl4pPr>
            <a:lvl5pPr>
              <a:spcBef>
                <a:spcPts val="1200"/>
              </a:spcBef>
              <a:defRPr>
                <a:latin typeface="Baskerville Old Face" pitchFamily="18" charset="0"/>
              </a:defRPr>
            </a:lvl5p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8" name="Title 7"/>
          <p:cNvSpPr>
            <a:spLocks noGrp="1"/>
          </p:cNvSpPr>
          <p:nvPr>
            <p:ph type="title"/>
          </p:nvPr>
        </p:nvSpPr>
        <p:spPr/>
        <p:txBody>
          <a:bodyPr/>
          <a:lstStyle>
            <a:lvl1pPr>
              <a:defRPr>
                <a:latin typeface="Baskerville Old Face" pitchFamily="18" charset="0"/>
              </a:defRPr>
            </a:lvl1pPr>
          </a:lstStyle>
          <a:p>
            <a:r>
              <a:rPr lang="en-CA" smtClean="0"/>
              <a:t>Click to edit Master title style</a:t>
            </a:r>
            <a:endParaRPr lang="en-US" dirty="0"/>
          </a:p>
        </p:txBody>
      </p:sp>
      <p:sp>
        <p:nvSpPr>
          <p:cNvPr id="9" name="Footer Placeholder 4"/>
          <p:cNvSpPr>
            <a:spLocks noGrp="1"/>
          </p:cNvSpPr>
          <p:nvPr>
            <p:ph type="ftr" sz="quarter" idx="10"/>
          </p:nvPr>
        </p:nvSpPr>
        <p:spPr/>
        <p:txBody>
          <a:bodyPr/>
          <a:lstStyle>
            <a:lvl1pPr>
              <a:defRPr/>
            </a:lvl1pPr>
          </a:lstStyle>
          <a:p>
            <a:r>
              <a:rPr lang="en-US" dirty="0" smtClean="0"/>
              <a:t>Copyright © 2013 by Nelson Education Limited </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CA" smtClean="0"/>
              <a:t>Click to edit Master subtitle style</a:t>
            </a:r>
            <a:endParaRPr lang="en-US"/>
          </a:p>
        </p:txBody>
      </p:sp>
      <p:sp>
        <p:nvSpPr>
          <p:cNvPr id="4" name="Footer Placeholder 4"/>
          <p:cNvSpPr>
            <a:spLocks noGrp="1"/>
          </p:cNvSpPr>
          <p:nvPr>
            <p:ph type="ftr" sz="quarter" idx="10"/>
          </p:nvPr>
        </p:nvSpPr>
        <p:spPr>
          <a:xfrm>
            <a:off x="457200" y="6340475"/>
            <a:ext cx="7391400" cy="365125"/>
          </a:xfrm>
        </p:spPr>
        <p:txBody>
          <a:bodyPr/>
          <a:lstStyle>
            <a:lvl1pPr>
              <a:defRPr/>
            </a:lvl1pPr>
          </a:lstStyle>
          <a:p>
            <a:r>
              <a:rPr lang="en-US" dirty="0" smtClean="0"/>
              <a:t>Copyright © 2013 by Nelson Education Limited </a:t>
            </a:r>
            <a:endParaRPr lang="en-US" dirty="0"/>
          </a:p>
        </p:txBody>
      </p:sp>
    </p:spTree>
    <p:extLst>
      <p:ext uri="{BB962C8B-B14F-4D97-AF65-F5344CB8AC3E}">
        <p14:creationId xmlns:p14="http://schemas.microsoft.com/office/powerpoint/2010/main" val="18456275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0"/>
          </p:nvPr>
        </p:nvSpPr>
        <p:spPr>
          <a:xfrm>
            <a:off x="457200" y="6340475"/>
            <a:ext cx="7391400" cy="365125"/>
          </a:xfrm>
        </p:spPr>
        <p:txBody>
          <a:bodyPr/>
          <a:lstStyle>
            <a:lvl1pPr>
              <a:defRPr/>
            </a:lvl1pPr>
          </a:lstStyle>
          <a:p>
            <a:r>
              <a:rPr lang="en-US" dirty="0" smtClean="0"/>
              <a:t>Copyright © 2013 by Nelson Education Limited </a:t>
            </a:r>
            <a:endParaRPr lang="en-US" dirty="0"/>
          </a:p>
        </p:txBody>
      </p:sp>
    </p:spTree>
    <p:extLst>
      <p:ext uri="{BB962C8B-B14F-4D97-AF65-F5344CB8AC3E}">
        <p14:creationId xmlns:p14="http://schemas.microsoft.com/office/powerpoint/2010/main" val="391210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3" name="Footer Placeholder 4"/>
          <p:cNvSpPr>
            <a:spLocks noGrp="1"/>
          </p:cNvSpPr>
          <p:nvPr>
            <p:ph type="ftr" sz="quarter" idx="3"/>
          </p:nvPr>
        </p:nvSpPr>
        <p:spPr>
          <a:xfrm>
            <a:off x="457200" y="6340475"/>
            <a:ext cx="7391400" cy="365125"/>
          </a:xfrm>
          <a:prstGeom prst="rect">
            <a:avLst/>
          </a:prstGeom>
        </p:spPr>
        <p:txBody>
          <a:bodyPr vert="horz" wrap="square" lIns="91440" tIns="45720" rIns="91440" bIns="45720" numCol="1" anchor="ctr" anchorCtr="0" compatLnSpc="1">
            <a:prstTxWarp prst="textNoShape">
              <a:avLst/>
            </a:prstTxWarp>
          </a:bodyPr>
          <a:lstStyle>
            <a:lvl1pPr>
              <a:defRPr sz="900">
                <a:latin typeface="Calibri" pitchFamily="34" charset="0"/>
              </a:defRPr>
            </a:lvl1pPr>
          </a:lstStyle>
          <a:p>
            <a:r>
              <a:rPr lang="en-US" dirty="0" smtClean="0"/>
              <a:t>Copyright © 2013 by Nelson Education Limited </a:t>
            </a:r>
            <a:endParaRPr lang="en-US" dirty="0"/>
          </a:p>
        </p:txBody>
      </p:sp>
    </p:spTree>
    <p:extLst>
      <p:ext uri="{BB962C8B-B14F-4D97-AF65-F5344CB8AC3E}">
        <p14:creationId xmlns:p14="http://schemas.microsoft.com/office/powerpoint/2010/main" val="3005813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bwMode="auto">
          <a:xfrm>
            <a:off x="0" y="0"/>
            <a:ext cx="304800" cy="6858000"/>
          </a:xfrm>
          <a:prstGeom prst="rect">
            <a:avLst/>
          </a:prstGeom>
          <a:solidFill>
            <a:srgbClr val="9BBD33">
              <a:alpha val="86667"/>
            </a:srgb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prstTxWarp prst="textNoShape">
              <a:avLst/>
            </a:prstTxWarp>
          </a:bodyPr>
          <a:lstStyle/>
          <a:p>
            <a:pPr algn="ctr"/>
            <a:endParaRPr lang="en-CA" dirty="0">
              <a:solidFill>
                <a:srgbClr val="FFFFFF"/>
              </a:solidFill>
              <a:ea typeface="Arial" charset="0"/>
              <a:cs typeface="Arial" charset="0"/>
            </a:endParaRPr>
          </a:p>
        </p:txBody>
      </p:sp>
      <p:sp>
        <p:nvSpPr>
          <p:cNvPr id="1027" name="Title Placeholder 1"/>
          <p:cNvSpPr>
            <a:spLocks noGrp="1"/>
          </p:cNvSpPr>
          <p:nvPr>
            <p:ph type="title"/>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endParaRPr lang="en-US"/>
          </a:p>
        </p:txBody>
      </p:sp>
      <p:sp>
        <p:nvSpPr>
          <p:cNvPr id="1028" name="Text Placeholder 2"/>
          <p:cNvSpPr>
            <a:spLocks noGrp="1"/>
          </p:cNvSpPr>
          <p:nvPr>
            <p:ph type="body" idx="1"/>
          </p:nvPr>
        </p:nvSpPr>
        <p:spPr bwMode="auto">
          <a:xfrm>
            <a:off x="457200" y="1600200"/>
            <a:ext cx="8229600" cy="4525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Footer Placeholder 4"/>
          <p:cNvSpPr>
            <a:spLocks noGrp="1"/>
          </p:cNvSpPr>
          <p:nvPr>
            <p:ph type="ftr" sz="quarter" idx="3"/>
          </p:nvPr>
        </p:nvSpPr>
        <p:spPr>
          <a:xfrm>
            <a:off x="457200" y="6340475"/>
            <a:ext cx="7391400" cy="365125"/>
          </a:xfrm>
          <a:prstGeom prst="rect">
            <a:avLst/>
          </a:prstGeom>
        </p:spPr>
        <p:txBody>
          <a:bodyPr vert="horz" wrap="square" lIns="91440" tIns="45720" rIns="91440" bIns="45720" numCol="1" anchor="ctr" anchorCtr="0" compatLnSpc="1">
            <a:prstTxWarp prst="textNoShape">
              <a:avLst/>
            </a:prstTxWarp>
          </a:bodyPr>
          <a:lstStyle>
            <a:lvl1pPr>
              <a:defRPr sz="900">
                <a:latin typeface="Calibri" pitchFamily="34" charset="0"/>
              </a:defRPr>
            </a:lvl1pPr>
          </a:lstStyle>
          <a:p>
            <a:r>
              <a:rPr lang="en-US" dirty="0" smtClean="0"/>
              <a:t>Copyright © 2013 by Nelson Education Limited </a:t>
            </a:r>
            <a:endParaRPr lang="en-US" dirty="0"/>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rgbClr val="FFF352"/>
            </a:solidFill>
            <a:prstDash val="solid"/>
            <a:round/>
            <a:headEnd type="none" w="med" len="med"/>
            <a:tailEnd type="none" w="med" len="med"/>
          </a:ln>
          <a:effectLst/>
        </p:spPr>
        <p:txBody>
          <a:bodyPr/>
          <a:lstStyle/>
          <a:p>
            <a:pPr>
              <a:defRPr/>
            </a:pPr>
            <a:endParaRPr lang="en-US" dirty="0">
              <a:ea typeface="+mn-ea"/>
            </a:endParaRPr>
          </a:p>
        </p:txBody>
      </p:sp>
      <p:sp>
        <p:nvSpPr>
          <p:cNvPr id="11" name="Straight Connector 10"/>
          <p:cNvSpPr>
            <a:spLocks noChangeShapeType="1"/>
          </p:cNvSpPr>
          <p:nvPr/>
        </p:nvSpPr>
        <p:spPr bwMode="auto">
          <a:xfrm>
            <a:off x="228600" y="0"/>
            <a:ext cx="0" cy="6858000"/>
          </a:xfrm>
          <a:prstGeom prst="line">
            <a:avLst/>
          </a:prstGeom>
          <a:noFill/>
          <a:ln w="9525" cap="flat" cmpd="sng" algn="ctr">
            <a:solidFill>
              <a:srgbClr val="FFF352"/>
            </a:solidFill>
            <a:prstDash val="solid"/>
            <a:round/>
            <a:headEnd type="none" w="med" len="med"/>
            <a:tailEnd type="none" w="med" len="med"/>
          </a:ln>
          <a:effectLst/>
        </p:spPr>
        <p:txBody>
          <a:bodyPr/>
          <a:lstStyle/>
          <a:p>
            <a:pPr>
              <a:defRPr/>
            </a:pPr>
            <a:endParaRPr lang="en-US" dirty="0">
              <a:ea typeface="+mn-ea"/>
            </a:endParaRPr>
          </a:p>
        </p:txBody>
      </p:sp>
      <p:sp>
        <p:nvSpPr>
          <p:cNvPr id="9" name="Text Box 7"/>
          <p:cNvSpPr txBox="1">
            <a:spLocks noChangeArrowheads="1"/>
          </p:cNvSpPr>
          <p:nvPr/>
        </p:nvSpPr>
        <p:spPr bwMode="auto">
          <a:xfrm>
            <a:off x="2819400" y="0"/>
            <a:ext cx="5943600" cy="246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lgn="r"/>
            <a:r>
              <a:rPr lang="en-US" sz="1000" dirty="0" smtClean="0">
                <a:solidFill>
                  <a:srgbClr val="9BBD33"/>
                </a:solidFill>
              </a:rPr>
              <a:t>CHAPTER 2 Strategic Planning in Contemporary Marketing</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5" r:id="rId4"/>
    <p:sldLayoutId id="2147483666" r:id="rId5"/>
  </p:sldLayoutIdLst>
  <p:timing>
    <p:tnLst>
      <p:par>
        <p:cTn id="1" dur="indefinite" restart="never" nodeType="tmRoot"/>
      </p:par>
    </p:tnLst>
  </p:timing>
  <p:hf sldNum="0" hdr="0" dt="0"/>
  <p:txStyles>
    <p:titleStyle>
      <a:lvl1pPr algn="ctr" rtl="0" eaLnBrk="1" fontAlgn="base" hangingPunct="1">
        <a:spcBef>
          <a:spcPct val="0"/>
        </a:spcBef>
        <a:spcAft>
          <a:spcPct val="0"/>
        </a:spcAft>
        <a:defRPr sz="3400" kern="1200">
          <a:solidFill>
            <a:schemeClr val="tx1"/>
          </a:solidFill>
          <a:latin typeface="Baskerville Old Face" pitchFamily="18" charset="0"/>
          <a:ea typeface="+mj-ea"/>
          <a:cs typeface="+mj-cs"/>
        </a:defRPr>
      </a:lvl1pPr>
      <a:lvl2pPr algn="ctr" rtl="0" eaLnBrk="1" fontAlgn="base" hangingPunct="1">
        <a:spcBef>
          <a:spcPct val="0"/>
        </a:spcBef>
        <a:spcAft>
          <a:spcPct val="0"/>
        </a:spcAft>
        <a:defRPr sz="3400">
          <a:solidFill>
            <a:schemeClr val="tx1"/>
          </a:solidFill>
          <a:latin typeface="Baskerville Old Face" pitchFamily="18" charset="0"/>
        </a:defRPr>
      </a:lvl2pPr>
      <a:lvl3pPr algn="ctr" rtl="0" eaLnBrk="1" fontAlgn="base" hangingPunct="1">
        <a:spcBef>
          <a:spcPct val="0"/>
        </a:spcBef>
        <a:spcAft>
          <a:spcPct val="0"/>
        </a:spcAft>
        <a:defRPr sz="3400">
          <a:solidFill>
            <a:schemeClr val="tx1"/>
          </a:solidFill>
          <a:latin typeface="Baskerville Old Face" pitchFamily="18" charset="0"/>
        </a:defRPr>
      </a:lvl3pPr>
      <a:lvl4pPr algn="ctr" rtl="0" eaLnBrk="1" fontAlgn="base" hangingPunct="1">
        <a:spcBef>
          <a:spcPct val="0"/>
        </a:spcBef>
        <a:spcAft>
          <a:spcPct val="0"/>
        </a:spcAft>
        <a:defRPr sz="3400">
          <a:solidFill>
            <a:schemeClr val="tx1"/>
          </a:solidFill>
          <a:latin typeface="Baskerville Old Face" pitchFamily="18" charset="0"/>
        </a:defRPr>
      </a:lvl4pPr>
      <a:lvl5pPr algn="ctr" rtl="0" eaLnBrk="1" fontAlgn="base" hangingPunct="1">
        <a:spcBef>
          <a:spcPct val="0"/>
        </a:spcBef>
        <a:spcAft>
          <a:spcPct val="0"/>
        </a:spcAft>
        <a:defRPr sz="3400">
          <a:solidFill>
            <a:schemeClr val="tx1"/>
          </a:solidFill>
          <a:latin typeface="Baskerville Old Face" pitchFamily="18"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Clr>
          <a:srgbClr val="9BBD33"/>
        </a:buClr>
        <a:buFont typeface="Courier New" charset="0"/>
        <a:buChar char="o"/>
        <a:defRPr sz="2800" kern="1200">
          <a:solidFill>
            <a:schemeClr val="tx1"/>
          </a:solidFill>
          <a:latin typeface="Baskerville Old Face" pitchFamily="18" charset="0"/>
          <a:ea typeface="+mn-ea"/>
          <a:cs typeface="+mn-cs"/>
        </a:defRPr>
      </a:lvl1pPr>
      <a:lvl2pPr marL="742950" indent="-285750" algn="l" rtl="0" eaLnBrk="1" fontAlgn="base" hangingPunct="1">
        <a:spcBef>
          <a:spcPct val="20000"/>
        </a:spcBef>
        <a:spcAft>
          <a:spcPct val="0"/>
        </a:spcAft>
        <a:buClr>
          <a:srgbClr val="9BBD33"/>
        </a:buClr>
        <a:buFont typeface="Courier New" charset="0"/>
        <a:buChar char="o"/>
        <a:defRPr sz="2600" kern="1200">
          <a:solidFill>
            <a:schemeClr val="tx1"/>
          </a:solidFill>
          <a:latin typeface="Baskerville Old Face" pitchFamily="18" charset="0"/>
          <a:ea typeface="ヒラギノ角ゴ Pro W3" charset="-128"/>
          <a:cs typeface="+mn-cs"/>
        </a:defRPr>
      </a:lvl2pPr>
      <a:lvl3pPr marL="1143000" indent="-228600" algn="l" rtl="0" eaLnBrk="1" fontAlgn="base" hangingPunct="1">
        <a:spcBef>
          <a:spcPct val="20000"/>
        </a:spcBef>
        <a:spcAft>
          <a:spcPct val="0"/>
        </a:spcAft>
        <a:buClr>
          <a:srgbClr val="9BBD33"/>
        </a:buClr>
        <a:buFont typeface="Courier New" charset="0"/>
        <a:buChar char="o"/>
        <a:defRPr sz="2400" kern="1200">
          <a:solidFill>
            <a:schemeClr val="tx1"/>
          </a:solidFill>
          <a:latin typeface="Baskerville Old Face" pitchFamily="18" charset="0"/>
          <a:ea typeface="ヒラギノ角ゴ Pro W3" charset="-128"/>
          <a:cs typeface="+mn-cs"/>
        </a:defRPr>
      </a:lvl3pPr>
      <a:lvl4pPr marL="1600200" indent="-228600" algn="l" rtl="0" eaLnBrk="1" fontAlgn="base" hangingPunct="1">
        <a:spcBef>
          <a:spcPct val="20000"/>
        </a:spcBef>
        <a:spcAft>
          <a:spcPct val="0"/>
        </a:spcAft>
        <a:buClr>
          <a:srgbClr val="9BBD33"/>
        </a:buClr>
        <a:buFont typeface="Courier New" charset="0"/>
        <a:buChar char="o"/>
        <a:defRPr sz="2000" kern="1200">
          <a:solidFill>
            <a:schemeClr val="tx1"/>
          </a:solidFill>
          <a:latin typeface="Baskerville Old Face" pitchFamily="18" charset="0"/>
          <a:ea typeface="ヒラギノ角ゴ Pro W3" charset="-128"/>
          <a:cs typeface="+mn-cs"/>
        </a:defRPr>
      </a:lvl4pPr>
      <a:lvl5pPr marL="2057400" indent="-228600" algn="l" rtl="0" eaLnBrk="1" fontAlgn="base" hangingPunct="1">
        <a:spcBef>
          <a:spcPct val="20000"/>
        </a:spcBef>
        <a:spcAft>
          <a:spcPct val="0"/>
        </a:spcAft>
        <a:buClr>
          <a:srgbClr val="9BBD33"/>
        </a:buClr>
        <a:buFont typeface="Courier New" charset="0"/>
        <a:buChar char="o"/>
        <a:defRPr sz="2000" kern="1200">
          <a:solidFill>
            <a:schemeClr val="tx1"/>
          </a:solidFill>
          <a:latin typeface="Baskerville Old Face" pitchFamily="18" charset="0"/>
          <a:ea typeface="ヒラギノ角ゴ Pro W3"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3.jpg"/></Relationships>
</file>

<file path=ppt/slides/_rels/slide22.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14.jpg"/></Relationships>
</file>

<file path=ppt/slides/_rels/slide23.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876800"/>
            <a:ext cx="6400800" cy="1447800"/>
          </a:xfrm>
          <a:noFill/>
          <a:ln>
            <a:noFill/>
          </a:ln>
        </p:spPr>
        <p:txBody>
          <a:bodyPr/>
          <a:lstStyle/>
          <a:p>
            <a:r>
              <a:rPr lang="en-US" sz="2600" b="1" dirty="0" smtClean="0"/>
              <a:t>Lecture Week 2 </a:t>
            </a:r>
          </a:p>
          <a:p>
            <a:r>
              <a:rPr lang="en-US" sz="2600" b="1" dirty="0" smtClean="0"/>
              <a:t>Strategic Planning in </a:t>
            </a:r>
            <a:br>
              <a:rPr lang="en-US" sz="2600" b="1" dirty="0" smtClean="0"/>
            </a:br>
            <a:r>
              <a:rPr lang="en-US" sz="2600" b="1" dirty="0" smtClean="0"/>
              <a:t>Contemporary Marketing</a:t>
            </a:r>
            <a:endParaRPr lang="en-US" sz="2600" b="1" dirty="0"/>
          </a:p>
        </p:txBody>
      </p:sp>
      <p:pic>
        <p:nvPicPr>
          <p:cNvPr id="4" name="Picture 3" descr="Ch01_P01_pg002.jpg"/>
          <p:cNvPicPr>
            <a:picLocks noChangeAspect="1"/>
          </p:cNvPicPr>
          <p:nvPr/>
        </p:nvPicPr>
        <p:blipFill>
          <a:blip r:embed="rId3"/>
          <a:stretch>
            <a:fillRect/>
          </a:stretch>
        </p:blipFill>
        <p:spPr>
          <a:xfrm>
            <a:off x="861746" y="533400"/>
            <a:ext cx="7784744" cy="4265676"/>
          </a:xfrm>
          <a:prstGeom prst="rect">
            <a:avLst/>
          </a:prstGeom>
        </p:spPr>
      </p:pic>
      <p:sp>
        <p:nvSpPr>
          <p:cNvPr id="6" name="Footer Placeholder 5"/>
          <p:cNvSpPr txBox="1">
            <a:spLocks/>
          </p:cNvSpPr>
          <p:nvPr/>
        </p:nvSpPr>
        <p:spPr>
          <a:xfrm>
            <a:off x="457200" y="6340475"/>
            <a:ext cx="7391400" cy="365125"/>
          </a:xfrm>
          <a:prstGeom prst="rect">
            <a:avLst/>
          </a:prstGeom>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mn-cs"/>
              </a:rPr>
              <a:t>Copyright © 2013 by Nelson Education Limited</a:t>
            </a:r>
            <a:endParaRPr kumimoji="0" lang="en-US" sz="900" b="0" i="0" u="none" strike="noStrike" kern="1200" cap="none" spc="0" normalizeH="0" baseline="0" noProof="0" dirty="0">
              <a:ln>
                <a:noFill/>
              </a:ln>
              <a:solidFill>
                <a:schemeClr val="tx1"/>
              </a:solidFill>
              <a:effectLst/>
              <a:uLnTx/>
              <a:uFillTx/>
              <a:latin typeface="Calibri" pitchFamily="34" charset="0"/>
              <a:ea typeface="ＭＳ Ｐゴシック" pitchFamily="34" charset="-128"/>
              <a:cs typeface="+mn-cs"/>
            </a:endParaRPr>
          </a:p>
        </p:txBody>
      </p:sp>
    </p:spTree>
    <p:extLst>
      <p:ext uri="{BB962C8B-B14F-4D97-AF65-F5344CB8AC3E}">
        <p14:creationId xmlns:p14="http://schemas.microsoft.com/office/powerpoint/2010/main" val="1714617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3131" name="Rectangle 11"/>
          <p:cNvSpPr>
            <a:spLocks noGrp="1" noChangeArrowheads="1"/>
          </p:cNvSpPr>
          <p:nvPr>
            <p:ph idx="1"/>
          </p:nvPr>
        </p:nvSpPr>
        <p:spPr bwMode="auto">
          <a:xfrm>
            <a:off x="445477" y="1676401"/>
            <a:ext cx="8317523" cy="4648199"/>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CA" b="1" dirty="0" smtClean="0">
                <a:solidFill>
                  <a:srgbClr val="FF0000"/>
                </a:solidFill>
              </a:rPr>
              <a:t>Marketing planning </a:t>
            </a:r>
            <a:r>
              <a:rPr lang="en-CA" dirty="0" smtClean="0"/>
              <a:t>–</a:t>
            </a:r>
            <a:r>
              <a:rPr lang="en-CA" b="1" dirty="0" smtClean="0">
                <a:solidFill>
                  <a:srgbClr val="FF0000"/>
                </a:solidFill>
              </a:rPr>
              <a:t> </a:t>
            </a:r>
            <a:r>
              <a:rPr lang="en-CA" dirty="0"/>
              <a:t>Implementing  planning activities devoted to achieving marketing </a:t>
            </a:r>
            <a:r>
              <a:rPr lang="en-CA" dirty="0" smtClean="0"/>
              <a:t>objectives</a:t>
            </a:r>
            <a:endParaRPr lang="en-CA"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1"/>
          <p:cNvSpPr>
            <a:spLocks noGrp="1"/>
          </p:cNvSpPr>
          <p:nvPr>
            <p:ph type="title"/>
          </p:nvPr>
        </p:nvSpPr>
        <p:spPr>
          <a:xfrm>
            <a:off x="533400" y="381000"/>
            <a:ext cx="8229600" cy="1143000"/>
          </a:xfrm>
        </p:spPr>
        <p:txBody>
          <a:bodyPr/>
          <a:lstStyle/>
          <a:p>
            <a:pPr eaLnBrk="1" hangingPunct="1"/>
            <a:r>
              <a:rPr lang="en-US" dirty="0" smtClean="0"/>
              <a:t>Marketing Planning: The Basis for Strategy and Tactics</a:t>
            </a:r>
            <a:endParaRPr lang="en-US" dirty="0"/>
          </a:p>
        </p:txBody>
      </p:sp>
      <p:sp>
        <p:nvSpPr>
          <p:cNvPr id="7" name="Content Placeholder 2"/>
          <p:cNvSpPr txBox="1">
            <a:spLocks/>
          </p:cNvSpPr>
          <p:nvPr/>
        </p:nvSpPr>
        <p:spPr bwMode="auto">
          <a:xfrm>
            <a:off x="1066800" y="3048000"/>
            <a:ext cx="3505200" cy="30781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20000"/>
              </a:spcBef>
              <a:spcAft>
                <a:spcPct val="0"/>
              </a:spcAft>
              <a:buClr>
                <a:srgbClr val="9BBD33"/>
              </a:buClr>
              <a:buSzTx/>
              <a:buFont typeface="Courier New" charset="0"/>
              <a:buNone/>
              <a:tabLst/>
              <a:defRPr/>
            </a:pPr>
            <a:r>
              <a:rPr kumimoji="0" lang="en-CA" sz="2800" b="1" i="0" u="none" strike="noStrike" kern="1200" cap="none" spc="0" normalizeH="0" baseline="0" noProof="0" dirty="0" smtClean="0">
                <a:ln>
                  <a:noFill/>
                </a:ln>
                <a:solidFill>
                  <a:srgbClr val="FF0000"/>
                </a:solidFill>
                <a:effectLst/>
                <a:uLnTx/>
                <a:uFillTx/>
                <a:latin typeface="Baskerville Old Face" pitchFamily="18" charset="0"/>
                <a:ea typeface="+mn-ea"/>
                <a:cs typeface="+mn-cs"/>
              </a:rPr>
              <a:t>Strategic Planning</a:t>
            </a:r>
          </a:p>
          <a:p>
            <a:pPr marL="342900" marR="0" lvl="0" indent="-342900" algn="l" defTabSz="914400" rtl="0" eaLnBrk="1" fontAlgn="base" latinLnBrk="0" hangingPunct="1">
              <a:lnSpc>
                <a:spcPct val="100000"/>
              </a:lnSpc>
              <a:spcBef>
                <a:spcPct val="20000"/>
              </a:spcBef>
              <a:spcAft>
                <a:spcPct val="0"/>
              </a:spcAft>
              <a:buClr>
                <a:srgbClr val="9BBD33"/>
              </a:buClr>
              <a:buSzTx/>
              <a:buFont typeface="Courier New" charset="0"/>
              <a:buChar char="o"/>
              <a:tabLst/>
              <a:defRPr/>
            </a:pPr>
            <a:r>
              <a:rPr kumimoji="0" lang="en-CA" sz="2600" b="0" i="0" u="none" strike="noStrike" kern="1200" cap="none" spc="0" normalizeH="0" baseline="0" noProof="0" dirty="0" smtClean="0">
                <a:ln>
                  <a:noFill/>
                </a:ln>
                <a:solidFill>
                  <a:schemeClr val="tx1"/>
                </a:solidFill>
                <a:effectLst/>
                <a:uLnTx/>
                <a:uFillTx/>
                <a:latin typeface="Baskerville Old Face" pitchFamily="18" charset="0"/>
                <a:ea typeface="+mn-ea"/>
                <a:cs typeface="+mn-cs"/>
              </a:rPr>
              <a:t>Determines primary objectives</a:t>
            </a:r>
          </a:p>
          <a:p>
            <a:pPr marL="342900" marR="0" lvl="0" indent="-342900" algn="l" defTabSz="914400" rtl="0" eaLnBrk="1" fontAlgn="base" latinLnBrk="0" hangingPunct="1">
              <a:lnSpc>
                <a:spcPct val="100000"/>
              </a:lnSpc>
              <a:spcBef>
                <a:spcPct val="20000"/>
              </a:spcBef>
              <a:spcAft>
                <a:spcPct val="0"/>
              </a:spcAft>
              <a:buClr>
                <a:srgbClr val="9BBD33"/>
              </a:buClr>
              <a:buSzTx/>
              <a:buFont typeface="Courier New" charset="0"/>
              <a:buChar char="o"/>
              <a:tabLst/>
              <a:defRPr/>
            </a:pPr>
            <a:r>
              <a:rPr kumimoji="0" lang="en-CA" sz="2600" b="0" i="0" u="none" strike="noStrike" kern="1200" cap="none" spc="0" normalizeH="0" baseline="0" noProof="0" dirty="0" smtClean="0">
                <a:ln>
                  <a:noFill/>
                </a:ln>
                <a:solidFill>
                  <a:schemeClr val="tx1"/>
                </a:solidFill>
                <a:effectLst/>
                <a:uLnTx/>
                <a:uFillTx/>
                <a:latin typeface="Baskerville Old Face" pitchFamily="18" charset="0"/>
                <a:ea typeface="+mn-ea"/>
                <a:cs typeface="+mn-cs"/>
              </a:rPr>
              <a:t>Adopting courses of action to achieve these objectives</a:t>
            </a:r>
          </a:p>
          <a:p>
            <a:pPr marL="342900" marR="0" lvl="0" indent="-342900" algn="l" defTabSz="914400" rtl="0" eaLnBrk="1" fontAlgn="base" latinLnBrk="0" hangingPunct="1">
              <a:lnSpc>
                <a:spcPct val="100000"/>
              </a:lnSpc>
              <a:spcBef>
                <a:spcPct val="20000"/>
              </a:spcBef>
              <a:spcAft>
                <a:spcPct val="0"/>
              </a:spcAft>
              <a:buClr>
                <a:srgbClr val="9BBD33"/>
              </a:buClr>
              <a:buSzTx/>
              <a:buFont typeface="Courier New" charset="0"/>
              <a:buChar char="o"/>
              <a:tabLst/>
              <a:defRPr/>
            </a:pPr>
            <a:r>
              <a:rPr kumimoji="0" lang="en-CA" sz="2600" b="0" i="0" u="none" strike="noStrike" kern="1200" cap="none" spc="0" normalizeH="0" baseline="0" noProof="0" dirty="0" smtClean="0">
                <a:ln>
                  <a:noFill/>
                </a:ln>
                <a:solidFill>
                  <a:schemeClr val="tx1"/>
                </a:solidFill>
                <a:effectLst/>
                <a:uLnTx/>
                <a:uFillTx/>
                <a:latin typeface="Baskerville Old Face" pitchFamily="18" charset="0"/>
                <a:ea typeface="+mn-ea"/>
                <a:cs typeface="+mn-cs"/>
              </a:rPr>
              <a:t>Long-term focus</a:t>
            </a:r>
            <a:endParaRPr kumimoji="0" lang="en-US" sz="2600" b="0" i="0" u="none" strike="noStrike" kern="1200" cap="none" spc="0" normalizeH="0" baseline="0" noProof="0" dirty="0">
              <a:ln>
                <a:noFill/>
              </a:ln>
              <a:solidFill>
                <a:schemeClr val="tx1"/>
              </a:solidFill>
              <a:effectLst/>
              <a:uLnTx/>
              <a:uFillTx/>
              <a:latin typeface="Baskerville Old Face" pitchFamily="18" charset="0"/>
              <a:ea typeface="+mn-ea"/>
              <a:cs typeface="+mn-cs"/>
            </a:endParaRPr>
          </a:p>
        </p:txBody>
      </p:sp>
      <p:sp>
        <p:nvSpPr>
          <p:cNvPr id="8" name="Content Placeholder 3"/>
          <p:cNvSpPr txBox="1">
            <a:spLocks/>
          </p:cNvSpPr>
          <p:nvPr/>
        </p:nvSpPr>
        <p:spPr bwMode="auto">
          <a:xfrm>
            <a:off x="4876800" y="3048000"/>
            <a:ext cx="3276600" cy="3001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20000"/>
              </a:spcBef>
              <a:spcAft>
                <a:spcPct val="0"/>
              </a:spcAft>
              <a:buClr>
                <a:srgbClr val="9BBD33"/>
              </a:buClr>
              <a:buSzTx/>
              <a:buFont typeface="Courier New" charset="0"/>
              <a:buNone/>
              <a:tabLst/>
              <a:defRPr/>
            </a:pPr>
            <a:r>
              <a:rPr kumimoji="0" lang="en-CA" sz="2800" b="1" i="0" u="none" strike="noStrike" kern="1200" cap="none" spc="0" normalizeH="0" baseline="0" noProof="0" dirty="0" smtClean="0">
                <a:ln>
                  <a:noFill/>
                </a:ln>
                <a:solidFill>
                  <a:srgbClr val="FF0000"/>
                </a:solidFill>
                <a:effectLst/>
                <a:uLnTx/>
                <a:uFillTx/>
                <a:latin typeface="Baskerville Old Face" pitchFamily="18" charset="0"/>
                <a:ea typeface="+mn-ea"/>
                <a:cs typeface="+mn-cs"/>
              </a:rPr>
              <a:t>Tactical Planning</a:t>
            </a:r>
          </a:p>
          <a:p>
            <a:pPr marL="342900" marR="0" lvl="0" indent="-342900" algn="l" defTabSz="914400" rtl="0" eaLnBrk="1" fontAlgn="base" latinLnBrk="0" hangingPunct="1">
              <a:lnSpc>
                <a:spcPct val="100000"/>
              </a:lnSpc>
              <a:spcBef>
                <a:spcPct val="20000"/>
              </a:spcBef>
              <a:spcAft>
                <a:spcPct val="0"/>
              </a:spcAft>
              <a:buClr>
                <a:srgbClr val="9BBD33"/>
              </a:buClr>
              <a:buSzTx/>
              <a:buFont typeface="Courier New" charset="0"/>
              <a:buChar char="o"/>
              <a:tabLst/>
              <a:defRPr/>
            </a:pPr>
            <a:r>
              <a:rPr kumimoji="0" lang="en-CA" sz="2600" b="0" i="0" u="none" strike="noStrike" kern="1200" cap="none" spc="0" normalizeH="0" baseline="0" noProof="0" dirty="0" smtClean="0">
                <a:ln>
                  <a:noFill/>
                </a:ln>
                <a:solidFill>
                  <a:schemeClr val="tx1"/>
                </a:solidFill>
                <a:effectLst/>
                <a:uLnTx/>
                <a:uFillTx/>
                <a:latin typeface="Baskerville Old Face" pitchFamily="18" charset="0"/>
                <a:ea typeface="+mn-ea"/>
                <a:cs typeface="+mn-cs"/>
              </a:rPr>
              <a:t>Implements activities specified in the strategic plan</a:t>
            </a:r>
          </a:p>
          <a:p>
            <a:pPr marL="342900" marR="0" lvl="0" indent="-342900" algn="l" defTabSz="914400" rtl="0" eaLnBrk="1" fontAlgn="base" latinLnBrk="0" hangingPunct="1">
              <a:lnSpc>
                <a:spcPct val="100000"/>
              </a:lnSpc>
              <a:spcBef>
                <a:spcPct val="20000"/>
              </a:spcBef>
              <a:spcAft>
                <a:spcPct val="0"/>
              </a:spcAft>
              <a:buClr>
                <a:srgbClr val="9BBD33"/>
              </a:buClr>
              <a:buSzTx/>
              <a:buFont typeface="Courier New" charset="0"/>
              <a:buChar char="o"/>
              <a:tabLst/>
              <a:defRPr/>
            </a:pPr>
            <a:r>
              <a:rPr kumimoji="0" lang="en-CA" sz="2600" b="0" i="0" u="none" strike="noStrike" kern="1200" cap="none" spc="0" normalizeH="0" baseline="0" noProof="0" dirty="0" smtClean="0">
                <a:ln>
                  <a:noFill/>
                </a:ln>
                <a:solidFill>
                  <a:schemeClr val="tx1"/>
                </a:solidFill>
                <a:effectLst/>
                <a:uLnTx/>
                <a:uFillTx/>
                <a:latin typeface="Baskerville Old Face" pitchFamily="18" charset="0"/>
                <a:ea typeface="+mn-ea"/>
                <a:cs typeface="+mn-cs"/>
              </a:rPr>
              <a:t>Shorter-term focus</a:t>
            </a:r>
            <a:endParaRPr kumimoji="0" lang="en-US" sz="2600" b="0" i="0" u="none" strike="noStrike" kern="1200" cap="none" spc="0" normalizeH="0" baseline="0" noProof="0" dirty="0">
              <a:ln>
                <a:noFill/>
              </a:ln>
              <a:solidFill>
                <a:schemeClr val="tx1"/>
              </a:solidFill>
              <a:effectLst/>
              <a:uLnTx/>
              <a:uFillTx/>
              <a:latin typeface="Baskerville Old Face" pitchFamily="18" charset="0"/>
              <a:ea typeface="+mn-ea"/>
              <a:cs typeface="+mn-cs"/>
            </a:endParaRPr>
          </a:p>
        </p:txBody>
      </p:sp>
    </p:spTree>
    <p:extLst>
      <p:ext uri="{BB962C8B-B14F-4D97-AF65-F5344CB8AC3E}">
        <p14:creationId xmlns:p14="http://schemas.microsoft.com/office/powerpoint/2010/main" val="592166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31">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3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1"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2" name="Title 1"/>
          <p:cNvSpPr>
            <a:spLocks noGrp="1"/>
          </p:cNvSpPr>
          <p:nvPr>
            <p:ph type="title"/>
          </p:nvPr>
        </p:nvSpPr>
        <p:spPr>
          <a:xfrm>
            <a:off x="533400" y="381000"/>
            <a:ext cx="8229600" cy="990600"/>
          </a:xfrm>
        </p:spPr>
        <p:txBody>
          <a:bodyPr/>
          <a:lstStyle/>
          <a:p>
            <a:r>
              <a:rPr lang="en-CA" dirty="0" smtClean="0"/>
              <a:t>Planning at Different Managerial Levels</a:t>
            </a:r>
            <a:endParaRPr lang="en-US"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pic>
        <p:nvPicPr>
          <p:cNvPr id="6" name="Picture 5" descr="Ch02_T01_pg035.jpg"/>
          <p:cNvPicPr>
            <a:picLocks noChangeAspect="1"/>
          </p:cNvPicPr>
          <p:nvPr/>
        </p:nvPicPr>
        <p:blipFill>
          <a:blip r:embed="rId4"/>
          <a:stretch>
            <a:fillRect/>
          </a:stretch>
        </p:blipFill>
        <p:spPr>
          <a:xfrm>
            <a:off x="609600" y="1981200"/>
            <a:ext cx="8082281" cy="3276600"/>
          </a:xfrm>
          <a:prstGeom prst="rect">
            <a:avLst/>
          </a:prstGeom>
        </p:spPr>
      </p:pic>
    </p:spTree>
    <p:extLst>
      <p:ext uri="{BB962C8B-B14F-4D97-AF65-F5344CB8AC3E}">
        <p14:creationId xmlns:p14="http://schemas.microsoft.com/office/powerpoint/2010/main" val="42346909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pic>
        <p:nvPicPr>
          <p:cNvPr id="6" name="Picture 5" descr="Ch02_F01_pg036.jpg"/>
          <p:cNvPicPr>
            <a:picLocks noChangeAspect="1"/>
          </p:cNvPicPr>
          <p:nvPr/>
        </p:nvPicPr>
        <p:blipFill>
          <a:blip r:embed="rId4"/>
          <a:stretch>
            <a:fillRect/>
          </a:stretch>
        </p:blipFill>
        <p:spPr>
          <a:xfrm>
            <a:off x="609600" y="2286000"/>
            <a:ext cx="8044574" cy="2446337"/>
          </a:xfrm>
          <a:prstGeom prst="rect">
            <a:avLst/>
          </a:prstGeom>
        </p:spPr>
      </p:pic>
      <p:sp>
        <p:nvSpPr>
          <p:cNvPr id="7" name="Title 1"/>
          <p:cNvSpPr>
            <a:spLocks noGrp="1"/>
          </p:cNvSpPr>
          <p:nvPr>
            <p:ph type="title"/>
          </p:nvPr>
        </p:nvSpPr>
        <p:spPr>
          <a:xfrm>
            <a:off x="457200" y="533400"/>
            <a:ext cx="8229600" cy="1219200"/>
          </a:xfrm>
        </p:spPr>
        <p:txBody>
          <a:bodyPr/>
          <a:lstStyle/>
          <a:p>
            <a:r>
              <a:rPr lang="en-CA" dirty="0" smtClean="0"/>
              <a:t>Steps in the Marketing </a:t>
            </a:r>
            <a:br>
              <a:rPr lang="en-CA" dirty="0" smtClean="0"/>
            </a:br>
            <a:r>
              <a:rPr lang="en-CA" dirty="0" smtClean="0"/>
              <a:t>Planning Process</a:t>
            </a:r>
            <a:endParaRPr lang="en-US" dirty="0"/>
          </a:p>
        </p:txBody>
      </p:sp>
    </p:spTree>
    <p:extLst>
      <p:ext uri="{BB962C8B-B14F-4D97-AF65-F5344CB8AC3E}">
        <p14:creationId xmlns:p14="http://schemas.microsoft.com/office/powerpoint/2010/main" val="11996539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3131" name="Rectangle 11"/>
          <p:cNvSpPr>
            <a:spLocks noGrp="1" noChangeArrowheads="1"/>
          </p:cNvSpPr>
          <p:nvPr>
            <p:ph idx="1"/>
          </p:nvPr>
        </p:nvSpPr>
        <p:spPr bwMode="auto">
          <a:xfrm>
            <a:off x="533400" y="1752600"/>
            <a:ext cx="8241323" cy="44958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342000" lvl="1" indent="-342000">
              <a:buFont typeface="Courier New"/>
              <a:buChar char="o"/>
            </a:pPr>
            <a:r>
              <a:rPr lang="en-CA" sz="2800" b="1" dirty="0" smtClean="0">
                <a:solidFill>
                  <a:srgbClr val="FF0000"/>
                </a:solidFill>
              </a:rPr>
              <a:t>Mission </a:t>
            </a:r>
            <a:r>
              <a:rPr lang="en-CA" sz="2800" dirty="0" smtClean="0"/>
              <a:t>–</a:t>
            </a:r>
            <a:r>
              <a:rPr lang="en-CA" sz="2800" b="1" dirty="0" smtClean="0">
                <a:solidFill>
                  <a:srgbClr val="FF0000"/>
                </a:solidFill>
              </a:rPr>
              <a:t> </a:t>
            </a:r>
            <a:r>
              <a:rPr lang="en-CA" sz="2800" dirty="0" smtClean="0"/>
              <a:t>Essential purpose that differentiates one company from another</a:t>
            </a:r>
          </a:p>
          <a:p>
            <a:pPr marL="742050" lvl="2" indent="-342000">
              <a:buFont typeface="Courier New"/>
              <a:buChar char="o"/>
            </a:pPr>
            <a:r>
              <a:rPr lang="en-CA" sz="2600" dirty="0" smtClean="0"/>
              <a:t>Sephora: “The beauty authority”</a:t>
            </a:r>
          </a:p>
          <a:p>
            <a:pPr marL="742050" lvl="2" indent="-342000">
              <a:buFont typeface="Courier New"/>
              <a:buChar char="o"/>
            </a:pPr>
            <a:r>
              <a:rPr lang="en-CA" sz="2600" dirty="0" smtClean="0"/>
              <a:t>Tim Hortons: “Always Fresh. Always.”</a:t>
            </a:r>
          </a:p>
          <a:p>
            <a:pPr marL="342000" indent="-342000">
              <a:buFont typeface="Courier New"/>
              <a:buChar char="o"/>
            </a:pPr>
            <a:r>
              <a:rPr lang="en-CA" b="1" dirty="0" smtClean="0">
                <a:solidFill>
                  <a:srgbClr val="FF0000"/>
                </a:solidFill>
              </a:rPr>
              <a:t>Objectives </a:t>
            </a:r>
            <a:r>
              <a:rPr lang="en-CA" dirty="0" smtClean="0"/>
              <a:t>–</a:t>
            </a:r>
            <a:r>
              <a:rPr lang="en-CA" b="1" dirty="0" smtClean="0">
                <a:solidFill>
                  <a:srgbClr val="FF0000"/>
                </a:solidFill>
              </a:rPr>
              <a:t> </a:t>
            </a:r>
            <a:r>
              <a:rPr lang="en-CA" dirty="0" smtClean="0"/>
              <a:t>Guide the development of marketing objectives and plans</a:t>
            </a:r>
          </a:p>
          <a:p>
            <a:pPr marL="799200" lvl="3" indent="-342000">
              <a:buFont typeface="Courier New"/>
              <a:buChar char="o"/>
            </a:pPr>
            <a:r>
              <a:rPr lang="en-CA" sz="2600" dirty="0" smtClean="0"/>
              <a:t>Add 15 new outlets within the next year.</a:t>
            </a:r>
          </a:p>
          <a:p>
            <a:pPr marL="799200" lvl="3" indent="-342000">
              <a:buFont typeface="Courier New"/>
              <a:buChar char="o"/>
            </a:pPr>
            <a:r>
              <a:rPr lang="en-CA" sz="2600" dirty="0" smtClean="0"/>
              <a:t>Reduce waste by 20 percent.</a:t>
            </a:r>
          </a:p>
          <a:p>
            <a:pPr marL="742050" lvl="2" indent="-342000">
              <a:buFont typeface="Courier New"/>
              <a:buChar char="o"/>
            </a:pPr>
            <a:endParaRPr lang="en-CA" sz="2600" dirty="0" smtClean="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1"/>
          <p:cNvSpPr>
            <a:spLocks noGrp="1"/>
          </p:cNvSpPr>
          <p:nvPr>
            <p:ph type="title"/>
          </p:nvPr>
        </p:nvSpPr>
        <p:spPr>
          <a:xfrm>
            <a:off x="533400" y="457200"/>
            <a:ext cx="8229600" cy="1066800"/>
          </a:xfrm>
        </p:spPr>
        <p:txBody>
          <a:bodyPr/>
          <a:lstStyle/>
          <a:p>
            <a:r>
              <a:rPr lang="en-CA" dirty="0" smtClean="0"/>
              <a:t>Organization Mission and Objectives</a:t>
            </a:r>
            <a:endParaRPr lang="en-US" dirty="0"/>
          </a:p>
        </p:txBody>
      </p:sp>
    </p:spTree>
    <p:extLst>
      <p:ext uri="{BB962C8B-B14F-4D97-AF65-F5344CB8AC3E}">
        <p14:creationId xmlns:p14="http://schemas.microsoft.com/office/powerpoint/2010/main" val="318020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31">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31">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3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131">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313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3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3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1"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458200" cy="1066800"/>
          </a:xfrm>
        </p:spPr>
        <p:txBody>
          <a:bodyPr/>
          <a:lstStyle/>
          <a:p>
            <a:r>
              <a:rPr lang="en-CA" sz="2800" dirty="0" smtClean="0"/>
              <a:t>Assessing Organizational Resources and Evaluating Environmental Risks and Opportunities</a:t>
            </a:r>
            <a:endParaRPr lang="en-US" sz="2800" dirty="0"/>
          </a:p>
        </p:txBody>
      </p:sp>
      <p:sp>
        <p:nvSpPr>
          <p:cNvPr id="3" name="Content Placeholder 2"/>
          <p:cNvSpPr>
            <a:spLocks noGrp="1"/>
          </p:cNvSpPr>
          <p:nvPr>
            <p:ph sz="half" idx="1"/>
          </p:nvPr>
        </p:nvSpPr>
        <p:spPr>
          <a:xfrm>
            <a:off x="457200" y="1752600"/>
            <a:ext cx="4038600" cy="4373563"/>
          </a:xfrm>
        </p:spPr>
        <p:txBody>
          <a:bodyPr/>
          <a:lstStyle/>
          <a:p>
            <a:r>
              <a:rPr lang="en-CA" sz="2700" b="1" dirty="0" smtClean="0">
                <a:solidFill>
                  <a:srgbClr val="FF0000"/>
                </a:solidFill>
              </a:rPr>
              <a:t>Resources</a:t>
            </a:r>
          </a:p>
          <a:p>
            <a:pPr lvl="1"/>
            <a:r>
              <a:rPr lang="en-CA" sz="2700" dirty="0" smtClean="0"/>
              <a:t>Production</a:t>
            </a:r>
          </a:p>
          <a:p>
            <a:pPr lvl="1"/>
            <a:r>
              <a:rPr lang="en-CA" sz="2700" dirty="0" smtClean="0"/>
              <a:t>Marketing</a:t>
            </a:r>
          </a:p>
          <a:p>
            <a:pPr lvl="1"/>
            <a:r>
              <a:rPr lang="en-CA" sz="2700" dirty="0" smtClean="0"/>
              <a:t>Finance</a:t>
            </a:r>
          </a:p>
          <a:p>
            <a:pPr lvl="1"/>
            <a:r>
              <a:rPr lang="en-CA" sz="2700" dirty="0" smtClean="0"/>
              <a:t>Technology</a:t>
            </a:r>
          </a:p>
          <a:p>
            <a:pPr lvl="1"/>
            <a:r>
              <a:rPr lang="en-CA" sz="2700" dirty="0" smtClean="0"/>
              <a:t>Employees</a:t>
            </a:r>
            <a:endParaRPr lang="en-US" sz="2700" dirty="0"/>
          </a:p>
        </p:txBody>
      </p:sp>
      <p:sp>
        <p:nvSpPr>
          <p:cNvPr id="4" name="Content Placeholder 3"/>
          <p:cNvSpPr>
            <a:spLocks noGrp="1"/>
          </p:cNvSpPr>
          <p:nvPr>
            <p:ph sz="half" idx="2"/>
          </p:nvPr>
        </p:nvSpPr>
        <p:spPr>
          <a:xfrm>
            <a:off x="4648200" y="1752600"/>
            <a:ext cx="4038600" cy="4373563"/>
          </a:xfrm>
        </p:spPr>
        <p:txBody>
          <a:bodyPr/>
          <a:lstStyle/>
          <a:p>
            <a:r>
              <a:rPr lang="en-CA" sz="2700" b="1" dirty="0" smtClean="0">
                <a:solidFill>
                  <a:srgbClr val="FF0000"/>
                </a:solidFill>
              </a:rPr>
              <a:t>Strengths </a:t>
            </a:r>
            <a:r>
              <a:rPr lang="en-CA" sz="2700" dirty="0" smtClean="0"/>
              <a:t>help planners:</a:t>
            </a:r>
          </a:p>
          <a:p>
            <a:pPr lvl="1"/>
            <a:r>
              <a:rPr lang="en-CA" sz="2700" dirty="0" smtClean="0"/>
              <a:t>set objectives.</a:t>
            </a:r>
          </a:p>
          <a:p>
            <a:pPr lvl="1"/>
            <a:r>
              <a:rPr lang="en-CA" sz="2700" dirty="0" smtClean="0"/>
              <a:t>develop plans.</a:t>
            </a:r>
          </a:p>
          <a:p>
            <a:pPr lvl="1"/>
            <a:r>
              <a:rPr lang="en-CA" sz="2700" dirty="0" smtClean="0"/>
              <a:t>take advantage of marketing opportunities.</a:t>
            </a:r>
          </a:p>
        </p:txBody>
      </p:sp>
      <p:sp>
        <p:nvSpPr>
          <p:cNvPr id="5" name="Footer Placeholder 3"/>
          <p:cNvSpPr txBox="1">
            <a:spLocks/>
          </p:cNvSpPr>
          <p:nvPr/>
        </p:nvSpPr>
        <p:spPr>
          <a:xfrm>
            <a:off x="457200" y="6340475"/>
            <a:ext cx="7391400" cy="365125"/>
          </a:xfrm>
          <a:prstGeom prst="rect">
            <a:avLst/>
          </a:prstGeom>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mn-cs"/>
              </a:rPr>
              <a:t>Copyright © 2013 by Nelson Education Limited </a:t>
            </a:r>
            <a:endParaRPr kumimoji="0" lang="en-US" sz="900" b="0" i="0" u="none" strike="noStrike" kern="1200" cap="none" spc="0" normalizeH="0" baseline="0" noProof="0" dirty="0">
              <a:ln>
                <a:noFill/>
              </a:ln>
              <a:solidFill>
                <a:schemeClr val="tx1"/>
              </a:solidFill>
              <a:effectLst/>
              <a:uLnTx/>
              <a:uFillTx/>
              <a:latin typeface="Calibri" pitchFamily="34" charset="0"/>
              <a:ea typeface="ＭＳ Ｐゴシック" pitchFamily="34" charset="-128"/>
              <a:cs typeface="+mn-cs"/>
            </a:endParaRPr>
          </a:p>
        </p:txBody>
      </p:sp>
    </p:spTree>
    <p:extLst>
      <p:ext uri="{BB962C8B-B14F-4D97-AF65-F5344CB8AC3E}">
        <p14:creationId xmlns:p14="http://schemas.microsoft.com/office/powerpoint/2010/main" val="17309318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5175" name="Rectangle 7"/>
          <p:cNvSpPr>
            <a:spLocks noGrp="1" noChangeArrowheads="1"/>
          </p:cNvSpPr>
          <p:nvPr>
            <p:ph idx="1"/>
          </p:nvPr>
        </p:nvSpPr>
        <p:spPr bwMode="auto">
          <a:xfrm>
            <a:off x="533400" y="1905001"/>
            <a:ext cx="8153400" cy="38862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CA" b="1" dirty="0" smtClean="0">
                <a:solidFill>
                  <a:srgbClr val="FF0000"/>
                </a:solidFill>
              </a:rPr>
              <a:t>Marketing strategy </a:t>
            </a:r>
            <a:r>
              <a:rPr lang="en-CA" dirty="0" smtClean="0"/>
              <a:t>–</a:t>
            </a:r>
            <a:r>
              <a:rPr lang="en-CA" b="1" dirty="0" smtClean="0">
                <a:solidFill>
                  <a:srgbClr val="FF0000"/>
                </a:solidFill>
              </a:rPr>
              <a:t> </a:t>
            </a:r>
            <a:r>
              <a:rPr lang="en-CA" dirty="0"/>
              <a:t>Selecting and satisfying target consumers through the marketing mix </a:t>
            </a:r>
            <a:r>
              <a:rPr lang="en-CA" dirty="0" smtClean="0"/>
              <a:t>elements</a:t>
            </a:r>
          </a:p>
          <a:p>
            <a:r>
              <a:rPr lang="en-CA" dirty="0"/>
              <a:t>The final steps of the planning process:</a:t>
            </a:r>
          </a:p>
          <a:p>
            <a:pPr lvl="1"/>
            <a:r>
              <a:rPr lang="en-CA" dirty="0" smtClean="0"/>
              <a:t>Put the marketing strategy into action.</a:t>
            </a:r>
          </a:p>
          <a:p>
            <a:pPr marL="747713" lvl="1" indent="-290513"/>
            <a:r>
              <a:rPr lang="en-CA" dirty="0" smtClean="0"/>
              <a:t>Monitor </a:t>
            </a:r>
            <a:r>
              <a:rPr lang="en-CA" dirty="0"/>
              <a:t>performance to ensure that </a:t>
            </a:r>
            <a:r>
              <a:rPr lang="en-CA" dirty="0" smtClean="0"/>
              <a:t>objectives </a:t>
            </a:r>
            <a:r>
              <a:rPr lang="en-CA" dirty="0"/>
              <a:t>are </a:t>
            </a:r>
            <a:r>
              <a:rPr lang="en-CA" dirty="0" smtClean="0"/>
              <a:t>achieved.</a:t>
            </a:r>
          </a:p>
          <a:p>
            <a:pPr lvl="1"/>
            <a:endParaRPr lang="en-CA" dirty="0" smtClean="0"/>
          </a:p>
          <a:p>
            <a:pPr lvl="1"/>
            <a:endParaRPr lang="en-CA" b="1" dirty="0" smtClean="0"/>
          </a:p>
        </p:txBody>
      </p:sp>
      <p:sp>
        <p:nvSpPr>
          <p:cNvPr id="2" name="Title 1"/>
          <p:cNvSpPr>
            <a:spLocks noGrp="1"/>
          </p:cNvSpPr>
          <p:nvPr>
            <p:ph type="title"/>
          </p:nvPr>
        </p:nvSpPr>
        <p:spPr>
          <a:xfrm>
            <a:off x="533400" y="533400"/>
            <a:ext cx="8153400" cy="1143000"/>
          </a:xfrm>
        </p:spPr>
        <p:txBody>
          <a:bodyPr/>
          <a:lstStyle/>
          <a:p>
            <a:r>
              <a:rPr lang="en-CA" sz="3200" dirty="0" smtClean="0"/>
              <a:t>Formulating, Implementing, and </a:t>
            </a:r>
            <a:br>
              <a:rPr lang="en-CA" sz="3200" dirty="0" smtClean="0"/>
            </a:br>
            <a:r>
              <a:rPr lang="en-CA" sz="3200" dirty="0" smtClean="0"/>
              <a:t>Monitoring a Marketing Strategy</a:t>
            </a:r>
            <a:endParaRPr lang="en-US" sz="3200"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Tree>
    <p:extLst>
      <p:ext uri="{BB962C8B-B14F-4D97-AF65-F5344CB8AC3E}">
        <p14:creationId xmlns:p14="http://schemas.microsoft.com/office/powerpoint/2010/main" val="39184031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5">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1"/>
          <p:cNvSpPr txBox="1">
            <a:spLocks/>
          </p:cNvSpPr>
          <p:nvPr/>
        </p:nvSpPr>
        <p:spPr bwMode="auto">
          <a:xfrm>
            <a:off x="457200" y="304800"/>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400" b="0" i="0" u="none" strike="noStrike" kern="1200" cap="none" spc="0" normalizeH="0" baseline="0" noProof="0" dirty="0" smtClean="0">
                <a:ln>
                  <a:noFill/>
                </a:ln>
                <a:solidFill>
                  <a:schemeClr val="tx1"/>
                </a:solidFill>
                <a:effectLst/>
                <a:uLnTx/>
                <a:uFillTx/>
                <a:latin typeface="Baskerville Old Face" pitchFamily="18" charset="0"/>
                <a:ea typeface="+mj-ea"/>
                <a:cs typeface="+mj-cs"/>
              </a:rPr>
              <a:t>Porter’s Five</a:t>
            </a:r>
            <a:r>
              <a:rPr kumimoji="0" lang="en-US" sz="3400" b="0" i="0" u="none" strike="noStrike" kern="1200" cap="none" spc="0" normalizeH="0" noProof="0" dirty="0" smtClean="0">
                <a:ln>
                  <a:noFill/>
                </a:ln>
                <a:solidFill>
                  <a:schemeClr val="tx1"/>
                </a:solidFill>
                <a:effectLst/>
                <a:uLnTx/>
                <a:uFillTx/>
                <a:latin typeface="Baskerville Old Face" pitchFamily="18" charset="0"/>
                <a:ea typeface="+mj-ea"/>
                <a:cs typeface="+mj-cs"/>
              </a:rPr>
              <a:t> Forces Model</a:t>
            </a:r>
            <a:endParaRPr kumimoji="0" lang="en-US" sz="3400" b="0" i="0" u="none" strike="noStrike" kern="1200" cap="none" spc="0" normalizeH="0" baseline="0" noProof="0" dirty="0">
              <a:ln>
                <a:noFill/>
              </a:ln>
              <a:solidFill>
                <a:schemeClr val="tx1"/>
              </a:solidFill>
              <a:effectLst/>
              <a:uLnTx/>
              <a:uFillTx/>
              <a:latin typeface="Baskerville Old Face" pitchFamily="18" charset="0"/>
              <a:ea typeface="+mj-ea"/>
              <a:cs typeface="+mj-cs"/>
            </a:endParaRPr>
          </a:p>
        </p:txBody>
      </p:sp>
      <p:pic>
        <p:nvPicPr>
          <p:cNvPr id="9" name="Content Placeholder 8" descr="Ch02_F02_pg039.jpg"/>
          <p:cNvPicPr>
            <a:picLocks noGrp="1" noChangeAspect="1"/>
          </p:cNvPicPr>
          <p:nvPr>
            <p:ph idx="1"/>
          </p:nvPr>
        </p:nvPicPr>
        <p:blipFill>
          <a:blip r:embed="rId4"/>
          <a:stretch>
            <a:fillRect/>
          </a:stretch>
        </p:blipFill>
        <p:spPr>
          <a:xfrm>
            <a:off x="1211887" y="1600200"/>
            <a:ext cx="6720225" cy="4525963"/>
          </a:xfrm>
        </p:spPr>
      </p:pic>
    </p:spTree>
    <p:extLst>
      <p:ext uri="{BB962C8B-B14F-4D97-AF65-F5344CB8AC3E}">
        <p14:creationId xmlns:p14="http://schemas.microsoft.com/office/powerpoint/2010/main" val="8183474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5175" name="Rectangle 7"/>
          <p:cNvSpPr>
            <a:spLocks noGrp="1" noChangeArrowheads="1"/>
          </p:cNvSpPr>
          <p:nvPr>
            <p:ph idx="1"/>
          </p:nvPr>
        </p:nvSpPr>
        <p:spPr bwMode="auto">
          <a:xfrm>
            <a:off x="457200" y="1828800"/>
            <a:ext cx="8229600" cy="3916363"/>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CA" b="1" dirty="0" smtClean="0">
                <a:solidFill>
                  <a:srgbClr val="FF0000"/>
                </a:solidFill>
              </a:rPr>
              <a:t>First mover strategy </a:t>
            </a:r>
            <a:r>
              <a:rPr lang="en-CA" dirty="0" smtClean="0"/>
              <a:t>–</a:t>
            </a:r>
            <a:r>
              <a:rPr lang="en-CA" b="1" dirty="0" smtClean="0">
                <a:solidFill>
                  <a:srgbClr val="FF0000"/>
                </a:solidFill>
              </a:rPr>
              <a:t> </a:t>
            </a:r>
            <a:r>
              <a:rPr lang="en-CA" dirty="0"/>
              <a:t>The company first to offer a product in a marketplace will be the long-term market </a:t>
            </a:r>
            <a:r>
              <a:rPr lang="en-CA" dirty="0" smtClean="0"/>
              <a:t>winner.</a:t>
            </a:r>
          </a:p>
          <a:p>
            <a:r>
              <a:rPr lang="en-CA" b="1" dirty="0" smtClean="0">
                <a:solidFill>
                  <a:srgbClr val="FF0000"/>
                </a:solidFill>
              </a:rPr>
              <a:t>Second mover strategy </a:t>
            </a:r>
            <a:r>
              <a:rPr lang="en-CA" dirty="0" smtClean="0"/>
              <a:t>–</a:t>
            </a:r>
            <a:r>
              <a:rPr lang="en-CA" b="1" dirty="0" smtClean="0">
                <a:solidFill>
                  <a:srgbClr val="FF0000"/>
                </a:solidFill>
              </a:rPr>
              <a:t> </a:t>
            </a:r>
            <a:r>
              <a:rPr lang="en-CA" dirty="0"/>
              <a:t>Observing the innovations of first movers and then improving on them to gain advantage in the </a:t>
            </a:r>
            <a:r>
              <a:rPr lang="en-CA" dirty="0" smtClean="0"/>
              <a:t>marketplace</a:t>
            </a:r>
          </a:p>
          <a:p>
            <a:pPr lvl="1"/>
            <a:endParaRPr lang="en-CA" b="1" dirty="0" smtClean="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1"/>
          <p:cNvSpPr txBox="1">
            <a:spLocks/>
          </p:cNvSpPr>
          <p:nvPr/>
        </p:nvSpPr>
        <p:spPr bwMode="auto">
          <a:xfrm>
            <a:off x="457200" y="381000"/>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400" b="0" i="0" u="none" strike="noStrike" kern="1200" cap="none" spc="0" normalizeH="0" baseline="0" noProof="0" dirty="0" smtClean="0">
                <a:ln>
                  <a:noFill/>
                </a:ln>
                <a:solidFill>
                  <a:schemeClr val="tx1"/>
                </a:solidFill>
                <a:effectLst/>
                <a:uLnTx/>
                <a:uFillTx/>
                <a:latin typeface="Baskerville Old Face" pitchFamily="18" charset="0"/>
                <a:ea typeface="+mj-ea"/>
                <a:cs typeface="+mj-cs"/>
              </a:rPr>
              <a:t>First Mover and Second Mover Strategies</a:t>
            </a:r>
            <a:endParaRPr kumimoji="0" lang="en-US" sz="3400" b="0" i="0" u="none" strike="noStrike" kern="1200" cap="none" spc="0" normalizeH="0" baseline="0" noProof="0" dirty="0">
              <a:ln>
                <a:noFill/>
              </a:ln>
              <a:solidFill>
                <a:schemeClr val="tx1"/>
              </a:solidFill>
              <a:effectLst/>
              <a:uLnTx/>
              <a:uFillTx/>
              <a:latin typeface="Baskerville Old Face" pitchFamily="18" charset="0"/>
              <a:ea typeface="+mj-ea"/>
              <a:cs typeface="+mj-cs"/>
            </a:endParaRPr>
          </a:p>
        </p:txBody>
      </p:sp>
    </p:spTree>
    <p:extLst>
      <p:ext uri="{BB962C8B-B14F-4D97-AF65-F5344CB8AC3E}">
        <p14:creationId xmlns:p14="http://schemas.microsoft.com/office/powerpoint/2010/main" val="23994134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5">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p:txBody>
          <a:bodyPr/>
          <a:lstStyle/>
          <a:p>
            <a:r>
              <a:rPr lang="en-US" dirty="0" smtClean="0"/>
              <a:t>SWOT Analysis</a:t>
            </a:r>
            <a:endParaRPr lang="en-US" dirty="0"/>
          </a:p>
        </p:txBody>
      </p:sp>
      <p:pic>
        <p:nvPicPr>
          <p:cNvPr id="8" name="Content Placeholder 7" descr="Ch02_F03_pg041.JPG"/>
          <p:cNvPicPr>
            <a:picLocks noGrp="1" noChangeAspect="1"/>
          </p:cNvPicPr>
          <p:nvPr>
            <p:ph idx="1"/>
          </p:nvPr>
        </p:nvPicPr>
        <p:blipFill>
          <a:blip r:embed="rId4"/>
          <a:srcRect l="-40080" r="-40080"/>
          <a:stretch>
            <a:fillRect/>
          </a:stretch>
        </p:blipFill>
        <p:spPr/>
      </p:pic>
    </p:spTree>
    <p:extLst>
      <p:ext uri="{BB962C8B-B14F-4D97-AF65-F5344CB8AC3E}">
        <p14:creationId xmlns:p14="http://schemas.microsoft.com/office/powerpoint/2010/main" val="15596136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5175" name="Rectangle 7"/>
          <p:cNvSpPr>
            <a:spLocks noGrp="1" noChangeArrowheads="1"/>
          </p:cNvSpPr>
          <p:nvPr>
            <p:ph idx="1"/>
          </p:nvPr>
        </p:nvSpPr>
        <p:spPr bwMode="auto">
          <a:xfrm>
            <a:off x="457200" y="1600200"/>
            <a:ext cx="8229600" cy="3916363"/>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nSpc>
                <a:spcPct val="90000"/>
              </a:lnSpc>
            </a:pPr>
            <a:r>
              <a:rPr lang="en-CA" sz="2800" dirty="0"/>
              <a:t>Limited periods when key requirements of a market and a firm’s particular competencies best fit together</a:t>
            </a:r>
          </a:p>
          <a:p>
            <a:pPr>
              <a:lnSpc>
                <a:spcPct val="90000"/>
              </a:lnSpc>
            </a:pPr>
            <a:r>
              <a:rPr lang="en-CA" sz="2800" dirty="0"/>
              <a:t>Requires a thorough analysis </a:t>
            </a:r>
            <a:r>
              <a:rPr lang="en-CA" sz="2800" dirty="0" smtClean="0"/>
              <a:t>of</a:t>
            </a:r>
          </a:p>
          <a:p>
            <a:pPr lvl="1">
              <a:lnSpc>
                <a:spcPct val="90000"/>
              </a:lnSpc>
            </a:pPr>
            <a:r>
              <a:rPr lang="en-CA" sz="2400" dirty="0" smtClean="0"/>
              <a:t>Current </a:t>
            </a:r>
            <a:r>
              <a:rPr lang="en-CA" sz="2400" dirty="0"/>
              <a:t>and projected external environmental </a:t>
            </a:r>
            <a:r>
              <a:rPr lang="en-CA" sz="2400" dirty="0" smtClean="0"/>
              <a:t>conditions</a:t>
            </a:r>
          </a:p>
          <a:p>
            <a:pPr lvl="1">
              <a:lnSpc>
                <a:spcPct val="90000"/>
              </a:lnSpc>
            </a:pPr>
            <a:r>
              <a:rPr lang="en-CA" sz="2400" dirty="0" smtClean="0"/>
              <a:t>Current </a:t>
            </a:r>
            <a:r>
              <a:rPr lang="en-CA" sz="2400" dirty="0"/>
              <a:t>and projected internal company </a:t>
            </a:r>
            <a:r>
              <a:rPr lang="en-CA" sz="2400" dirty="0" smtClean="0"/>
              <a:t>capabilities</a:t>
            </a:r>
          </a:p>
          <a:p>
            <a:pPr lvl="1">
              <a:lnSpc>
                <a:spcPct val="90000"/>
              </a:lnSpc>
            </a:pPr>
            <a:r>
              <a:rPr lang="en-CA" sz="2400" dirty="0" smtClean="0"/>
              <a:t>How, whether</a:t>
            </a:r>
            <a:r>
              <a:rPr lang="en-CA" sz="2400" dirty="0"/>
              <a:t>, and when the firm can reconcile environmental conditions and company capabilities </a:t>
            </a:r>
          </a:p>
          <a:p>
            <a:pPr marL="0" indent="0">
              <a:lnSpc>
                <a:spcPct val="90000"/>
              </a:lnSpc>
              <a:buNone/>
            </a:pPr>
            <a:endParaRPr lang="en-US" sz="2800" dirty="0"/>
          </a:p>
          <a:p>
            <a:pPr marL="0" indent="0">
              <a:buNone/>
            </a:pPr>
            <a:endParaRPr lang="en-CA" dirty="0" smtClean="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p:txBody>
          <a:bodyPr/>
          <a:lstStyle/>
          <a:p>
            <a:r>
              <a:rPr lang="en-US" dirty="0" smtClean="0"/>
              <a:t>The Strategic Window</a:t>
            </a:r>
            <a:endParaRPr lang="en-US" dirty="0"/>
          </a:p>
        </p:txBody>
      </p:sp>
    </p:spTree>
    <p:extLst>
      <p:ext uri="{BB962C8B-B14F-4D97-AF65-F5344CB8AC3E}">
        <p14:creationId xmlns:p14="http://schemas.microsoft.com/office/powerpoint/2010/main" val="25656765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5">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3131" name="Rectangle 11"/>
          <p:cNvSpPr>
            <a:spLocks noGrp="1" noChangeArrowheads="1"/>
          </p:cNvSpPr>
          <p:nvPr>
            <p:ph idx="1"/>
          </p:nvPr>
        </p:nvSpPr>
        <p:spPr bwMode="auto">
          <a:xfrm>
            <a:off x="445477" y="1600200"/>
            <a:ext cx="8241323" cy="4602163"/>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CA" b="1" dirty="0" smtClean="0">
                <a:solidFill>
                  <a:srgbClr val="FF0000"/>
                </a:solidFill>
              </a:rPr>
              <a:t>Target market </a:t>
            </a:r>
            <a:r>
              <a:rPr lang="en-CA" dirty="0" smtClean="0"/>
              <a:t>–</a:t>
            </a:r>
            <a:r>
              <a:rPr lang="en-CA" b="1" dirty="0" smtClean="0">
                <a:solidFill>
                  <a:srgbClr val="FF0000"/>
                </a:solidFill>
              </a:rPr>
              <a:t> </a:t>
            </a:r>
            <a:r>
              <a:rPr lang="en-CA" dirty="0" smtClean="0"/>
              <a:t>Group of people toward whom the firm directs its marketing efforts and merchandise</a:t>
            </a:r>
          </a:p>
          <a:p>
            <a:r>
              <a:rPr lang="en-CA" b="1" dirty="0" smtClean="0">
                <a:solidFill>
                  <a:srgbClr val="FF0000"/>
                </a:solidFill>
              </a:rPr>
              <a:t>Marketing mix variables </a:t>
            </a:r>
            <a:r>
              <a:rPr lang="en-CA" dirty="0" smtClean="0"/>
              <a:t>– Blending of four strategy elements:</a:t>
            </a:r>
          </a:p>
          <a:p>
            <a:pPr lvl="1">
              <a:lnSpc>
                <a:spcPct val="90000"/>
              </a:lnSpc>
            </a:pPr>
            <a:r>
              <a:rPr lang="en-CA" b="1" dirty="0" smtClean="0">
                <a:solidFill>
                  <a:srgbClr val="FF0000"/>
                </a:solidFill>
              </a:rPr>
              <a:t>Product</a:t>
            </a:r>
          </a:p>
          <a:p>
            <a:pPr lvl="1">
              <a:lnSpc>
                <a:spcPct val="90000"/>
              </a:lnSpc>
            </a:pPr>
            <a:r>
              <a:rPr lang="en-CA" b="1" dirty="0" smtClean="0">
                <a:solidFill>
                  <a:srgbClr val="FF0000"/>
                </a:solidFill>
              </a:rPr>
              <a:t>Distribution</a:t>
            </a:r>
          </a:p>
          <a:p>
            <a:pPr lvl="1">
              <a:lnSpc>
                <a:spcPct val="90000"/>
              </a:lnSpc>
            </a:pPr>
            <a:r>
              <a:rPr lang="en-CA" b="1" dirty="0" smtClean="0">
                <a:solidFill>
                  <a:srgbClr val="FF0000"/>
                </a:solidFill>
              </a:rPr>
              <a:t>Promotion</a:t>
            </a:r>
          </a:p>
          <a:p>
            <a:pPr lvl="1">
              <a:lnSpc>
                <a:spcPct val="90000"/>
              </a:lnSpc>
            </a:pPr>
            <a:r>
              <a:rPr lang="en-CA" b="1" dirty="0" smtClean="0">
                <a:solidFill>
                  <a:srgbClr val="FF0000"/>
                </a:solidFill>
              </a:rPr>
              <a:t>Pricing</a:t>
            </a:r>
          </a:p>
          <a:p>
            <a:endParaRPr lang="en-US" dirty="0" smtClean="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a:xfrm>
            <a:off x="457200" y="274638"/>
            <a:ext cx="8229600" cy="1143000"/>
          </a:xfrm>
        </p:spPr>
        <p:txBody>
          <a:bodyPr/>
          <a:lstStyle/>
          <a:p>
            <a:r>
              <a:rPr lang="en-US" dirty="0" smtClean="0"/>
              <a:t>Elements of a Marketing Strategy</a:t>
            </a:r>
            <a:endParaRPr lang="en-US" dirty="0"/>
          </a:p>
        </p:txBody>
      </p:sp>
    </p:spTree>
    <p:extLst>
      <p:ext uri="{BB962C8B-B14F-4D97-AF65-F5344CB8AC3E}">
        <p14:creationId xmlns:p14="http://schemas.microsoft.com/office/powerpoint/2010/main" val="5247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31">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31">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3131">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3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13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3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3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1"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a:xfrm>
            <a:off x="457200" y="274638"/>
            <a:ext cx="8229600" cy="1143000"/>
          </a:xfrm>
        </p:spPr>
        <p:txBody>
          <a:bodyPr/>
          <a:lstStyle/>
          <a:p>
            <a:r>
              <a:rPr lang="en-US" dirty="0" smtClean="0"/>
              <a:t>Elements of a Marketing Strategy</a:t>
            </a:r>
            <a:endParaRPr lang="en-US" dirty="0"/>
          </a:p>
        </p:txBody>
      </p:sp>
      <p:pic>
        <p:nvPicPr>
          <p:cNvPr id="8" name="Content Placeholder 7" descr="Ch02_F04_pg043.jpg"/>
          <p:cNvPicPr>
            <a:picLocks noGrp="1" noChangeAspect="1"/>
          </p:cNvPicPr>
          <p:nvPr>
            <p:ph idx="1"/>
          </p:nvPr>
        </p:nvPicPr>
        <p:blipFill>
          <a:blip r:embed="rId4"/>
          <a:srcRect l="-64399" r="-64399"/>
          <a:stretch>
            <a:fillRect/>
          </a:stretch>
        </p:blipFill>
        <p:spPr/>
      </p:pic>
    </p:spTree>
    <p:extLst>
      <p:ext uri="{BB962C8B-B14F-4D97-AF65-F5344CB8AC3E}">
        <p14:creationId xmlns:p14="http://schemas.microsoft.com/office/powerpoint/2010/main" val="1258421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5175" name="Rectangle 7"/>
          <p:cNvSpPr>
            <a:spLocks noGrp="1" noChangeArrowheads="1"/>
          </p:cNvSpPr>
          <p:nvPr>
            <p:ph idx="1"/>
          </p:nvPr>
        </p:nvSpPr>
        <p:spPr bwMode="auto">
          <a:xfrm>
            <a:off x="457200" y="1752600"/>
            <a:ext cx="8229600" cy="42672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nSpc>
                <a:spcPct val="90000"/>
              </a:lnSpc>
            </a:pPr>
            <a:r>
              <a:rPr lang="en-CA" dirty="0"/>
              <a:t>Five external dimensions that affect the marketing mix variables:</a:t>
            </a:r>
          </a:p>
          <a:p>
            <a:pPr lvl="1">
              <a:lnSpc>
                <a:spcPct val="90000"/>
              </a:lnSpc>
            </a:pPr>
            <a:r>
              <a:rPr lang="en-CA" dirty="0"/>
              <a:t>Competitive</a:t>
            </a:r>
          </a:p>
          <a:p>
            <a:pPr lvl="1">
              <a:lnSpc>
                <a:spcPct val="90000"/>
              </a:lnSpc>
            </a:pPr>
            <a:r>
              <a:rPr lang="en-CA" dirty="0"/>
              <a:t>Political-legal</a:t>
            </a:r>
          </a:p>
          <a:p>
            <a:pPr lvl="1">
              <a:lnSpc>
                <a:spcPct val="90000"/>
              </a:lnSpc>
            </a:pPr>
            <a:r>
              <a:rPr lang="en-CA" dirty="0"/>
              <a:t>Economic</a:t>
            </a:r>
          </a:p>
          <a:p>
            <a:pPr lvl="1">
              <a:lnSpc>
                <a:spcPct val="90000"/>
              </a:lnSpc>
            </a:pPr>
            <a:r>
              <a:rPr lang="en-CA" dirty="0"/>
              <a:t>Technological</a:t>
            </a:r>
          </a:p>
          <a:p>
            <a:pPr lvl="1">
              <a:lnSpc>
                <a:spcPct val="90000"/>
              </a:lnSpc>
            </a:pPr>
            <a:r>
              <a:rPr lang="en-CA" dirty="0" smtClean="0"/>
              <a:t>Social-cultural</a:t>
            </a:r>
            <a:endParaRPr lang="en-CA"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p:txBody>
          <a:bodyPr/>
          <a:lstStyle/>
          <a:p>
            <a:r>
              <a:rPr lang="en-US" dirty="0" smtClean="0"/>
              <a:t>The Marketing Environment</a:t>
            </a:r>
            <a:endParaRPr lang="en-US" dirty="0"/>
          </a:p>
        </p:txBody>
      </p:sp>
    </p:spTree>
    <p:extLst>
      <p:ext uri="{BB962C8B-B14F-4D97-AF65-F5344CB8AC3E}">
        <p14:creationId xmlns:p14="http://schemas.microsoft.com/office/powerpoint/2010/main" val="1495715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5">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135175" name="Rectangle 7"/>
          <p:cNvSpPr>
            <a:spLocks noGrp="1" noChangeArrowheads="1"/>
          </p:cNvSpPr>
          <p:nvPr>
            <p:ph idx="1"/>
          </p:nvPr>
        </p:nvSpPr>
        <p:spPr bwMode="auto">
          <a:xfrm>
            <a:off x="457200" y="1371600"/>
            <a:ext cx="8229600" cy="44196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CA" b="1" dirty="0" smtClean="0">
                <a:solidFill>
                  <a:srgbClr val="FF0000"/>
                </a:solidFill>
              </a:rPr>
              <a:t>Strategic business </a:t>
            </a:r>
            <a:r>
              <a:rPr lang="en-CA" b="1" dirty="0">
                <a:solidFill>
                  <a:srgbClr val="FF0000"/>
                </a:solidFill>
              </a:rPr>
              <a:t>units</a:t>
            </a:r>
            <a:r>
              <a:rPr lang="en-CA" b="1" dirty="0" smtClean="0">
                <a:solidFill>
                  <a:srgbClr val="FF0000"/>
                </a:solidFill>
              </a:rPr>
              <a:t> </a:t>
            </a:r>
            <a:r>
              <a:rPr lang="en-CA" dirty="0" smtClean="0"/>
              <a:t>–</a:t>
            </a:r>
            <a:r>
              <a:rPr lang="en-CA" b="1" dirty="0" smtClean="0">
                <a:solidFill>
                  <a:srgbClr val="FF0000"/>
                </a:solidFill>
              </a:rPr>
              <a:t> </a:t>
            </a:r>
            <a:r>
              <a:rPr lang="en-CA" dirty="0"/>
              <a:t>Key business units within diversified firms</a:t>
            </a:r>
          </a:p>
          <a:p>
            <a:pPr lvl="1"/>
            <a:r>
              <a:rPr lang="en-CA" dirty="0"/>
              <a:t>Each has its own managers, resources, objectives, and </a:t>
            </a:r>
            <a:r>
              <a:rPr lang="en-CA" dirty="0" smtClean="0"/>
              <a:t>competitors.</a:t>
            </a:r>
          </a:p>
          <a:p>
            <a:pPr lvl="1"/>
            <a:r>
              <a:rPr lang="en-CA" dirty="0"/>
              <a:t>Each pursues its own distinct mission and develops its own marketing </a:t>
            </a:r>
            <a:r>
              <a:rPr lang="en-CA" dirty="0" smtClean="0"/>
              <a:t>plans.</a:t>
            </a:r>
          </a:p>
          <a:p>
            <a:pPr>
              <a:lnSpc>
                <a:spcPct val="90000"/>
              </a:lnSpc>
              <a:buNone/>
            </a:pPr>
            <a:endParaRPr lang="en-CA"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a:xfrm>
            <a:off x="457200" y="274638"/>
            <a:ext cx="8229600" cy="868362"/>
          </a:xfrm>
        </p:spPr>
        <p:txBody>
          <a:bodyPr/>
          <a:lstStyle/>
          <a:p>
            <a:r>
              <a:rPr lang="en-US" dirty="0" smtClean="0"/>
              <a:t>Methods for Marketing Planning:</a:t>
            </a:r>
            <a:br>
              <a:rPr lang="en-US" dirty="0" smtClean="0"/>
            </a:br>
            <a:r>
              <a:rPr lang="en-US" dirty="0" smtClean="0"/>
              <a:t>Business Portfolio Analysis</a:t>
            </a:r>
            <a:endParaRPr lang="en-US" dirty="0"/>
          </a:p>
        </p:txBody>
      </p:sp>
    </p:spTree>
    <p:extLst>
      <p:ext uri="{BB962C8B-B14F-4D97-AF65-F5344CB8AC3E}">
        <p14:creationId xmlns:p14="http://schemas.microsoft.com/office/powerpoint/2010/main" val="33856474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5">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p:txBody>
          <a:bodyPr/>
          <a:lstStyle/>
          <a:p>
            <a:r>
              <a:rPr lang="en-US" dirty="0" smtClean="0"/>
              <a:t>BCG Market Share/Market Growth Matrix</a:t>
            </a:r>
            <a:endParaRPr lang="en-US" dirty="0"/>
          </a:p>
        </p:txBody>
      </p:sp>
      <p:pic>
        <p:nvPicPr>
          <p:cNvPr id="8" name="Content Placeholder 7" descr="Ch02_F05_pg049.jpg"/>
          <p:cNvPicPr>
            <a:picLocks noGrp="1" noChangeAspect="1"/>
          </p:cNvPicPr>
          <p:nvPr>
            <p:ph idx="1"/>
          </p:nvPr>
        </p:nvPicPr>
        <p:blipFill>
          <a:blip r:embed="rId4"/>
          <a:srcRect l="-18858" r="-18858"/>
          <a:stretch>
            <a:fillRect/>
          </a:stretch>
        </p:blipFill>
        <p:spPr/>
      </p:pic>
    </p:spTree>
    <p:extLst>
      <p:ext uri="{BB962C8B-B14F-4D97-AF65-F5344CB8AC3E}">
        <p14:creationId xmlns:p14="http://schemas.microsoft.com/office/powerpoint/2010/main" val="35385661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6" name="Title 5"/>
          <p:cNvSpPr>
            <a:spLocks noGrp="1"/>
          </p:cNvSpPr>
          <p:nvPr>
            <p:ph type="title"/>
          </p:nvPr>
        </p:nvSpPr>
        <p:spPr/>
        <p:txBody>
          <a:bodyPr/>
          <a:lstStyle/>
          <a:p>
            <a:r>
              <a:rPr lang="en-US" dirty="0" smtClean="0"/>
              <a:t>Strategic Growth Opportunity Matrix</a:t>
            </a:r>
            <a:endParaRPr lang="en-US" dirty="0"/>
          </a:p>
        </p:txBody>
      </p:sp>
      <p:pic>
        <p:nvPicPr>
          <p:cNvPr id="8" name="Content Placeholder 7" descr="Ch02_F06_pg049.jpg"/>
          <p:cNvPicPr>
            <a:picLocks noGrp="1" noChangeAspect="1"/>
          </p:cNvPicPr>
          <p:nvPr>
            <p:ph idx="1"/>
          </p:nvPr>
        </p:nvPicPr>
        <p:blipFill>
          <a:blip r:embed="rId4"/>
          <a:srcRect l="-19810" r="-19810"/>
          <a:stretch>
            <a:fillRect/>
          </a:stretch>
        </p:blipFill>
        <p:spPr/>
      </p:pic>
    </p:spTree>
    <p:extLst>
      <p:ext uri="{BB962C8B-B14F-4D97-AF65-F5344CB8AC3E}">
        <p14:creationId xmlns:p14="http://schemas.microsoft.com/office/powerpoint/2010/main" val="11776819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343400"/>
            <a:ext cx="6400800" cy="1752600"/>
          </a:xfrm>
        </p:spPr>
        <p:txBody>
          <a:bodyPr/>
          <a:lstStyle/>
          <a:p>
            <a:r>
              <a:rPr lang="en-US" dirty="0" smtClean="0"/>
              <a:t>Appendix B: Relationship Marketing and Customer Relationship Management (CRM)</a:t>
            </a:r>
            <a:endParaRPr lang="en-US" dirty="0"/>
          </a:p>
        </p:txBody>
      </p:sp>
      <p:sp>
        <p:nvSpPr>
          <p:cNvPr id="4" name="Footer Placeholder 3"/>
          <p:cNvSpPr>
            <a:spLocks noGrp="1"/>
          </p:cNvSpPr>
          <p:nvPr>
            <p:ph type="ftr" sz="quarter" idx="4294967295"/>
          </p:nvPr>
        </p:nvSpPr>
        <p:spPr>
          <a:xfrm>
            <a:off x="457200" y="6340475"/>
            <a:ext cx="7391400" cy="365125"/>
          </a:xfrm>
          <a:prstGeom prst="rect">
            <a:avLst/>
          </a:prstGeom>
        </p:spPr>
        <p:txBody>
          <a:bodyPr/>
          <a:lstStyle/>
          <a:p>
            <a:r>
              <a:rPr lang="en-US" dirty="0" smtClean="0"/>
              <a:t>Copyright © 2013 by Nelson Education Limited </a:t>
            </a:r>
            <a:endParaRPr lang="en-US" dirty="0"/>
          </a:p>
        </p:txBody>
      </p:sp>
      <p:pic>
        <p:nvPicPr>
          <p:cNvPr id="6" name="Picture 5" descr="ContemporaryMarketing 3CE.jpg"/>
          <p:cNvPicPr>
            <a:picLocks noChangeAspect="1"/>
          </p:cNvPicPr>
          <p:nvPr/>
        </p:nvPicPr>
        <p:blipFill>
          <a:blip r:embed="rId3"/>
          <a:stretch>
            <a:fillRect/>
          </a:stretch>
        </p:blipFill>
        <p:spPr>
          <a:xfrm>
            <a:off x="3428999" y="685800"/>
            <a:ext cx="2835275" cy="3581400"/>
          </a:xfrm>
          <a:prstGeom prst="rect">
            <a:avLst/>
          </a:prstGeom>
        </p:spPr>
      </p:pic>
    </p:spTree>
    <p:extLst>
      <p:ext uri="{BB962C8B-B14F-4D97-AF65-F5344CB8AC3E}">
        <p14:creationId xmlns:p14="http://schemas.microsoft.com/office/powerpoint/2010/main" val="2441344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6800" y="1828800"/>
            <a:ext cx="184731" cy="461665"/>
          </a:xfrm>
          <a:prstGeom prst="rect">
            <a:avLst/>
          </a:prstGeom>
          <a:noFill/>
        </p:spPr>
        <p:txBody>
          <a:bodyPr wrap="none" rtlCol="0">
            <a:spAutoFit/>
          </a:bodyPr>
          <a:lstStyle/>
          <a:p>
            <a:endParaRPr lang="en-US" dirty="0"/>
          </a:p>
        </p:txBody>
      </p:sp>
      <p:sp>
        <p:nvSpPr>
          <p:cNvPr id="7" name="Content Placeholder 6"/>
          <p:cNvSpPr>
            <a:spLocks noGrp="1"/>
          </p:cNvSpPr>
          <p:nvPr>
            <p:ph idx="1"/>
          </p:nvPr>
        </p:nvSpPr>
        <p:spPr/>
        <p:txBody>
          <a:bodyPr/>
          <a:lstStyle/>
          <a:p>
            <a:pPr marL="342000" indent="-342000">
              <a:spcBef>
                <a:spcPts val="0"/>
              </a:spcBef>
              <a:spcAft>
                <a:spcPts val="600"/>
              </a:spcAft>
              <a:buFont typeface="Courier New"/>
              <a:buChar char="o"/>
            </a:pPr>
            <a:r>
              <a:rPr lang="en-US" dirty="0" smtClean="0">
                <a:latin typeface="+mn-lt"/>
              </a:rPr>
              <a:t>Buyer and seller exchanges characterized by limited communications and little or no ongoing relationship between the parties</a:t>
            </a:r>
          </a:p>
          <a:p>
            <a:pPr marL="742050" lvl="1" indent="-342000">
              <a:spcBef>
                <a:spcPts val="0"/>
              </a:spcBef>
              <a:spcAft>
                <a:spcPts val="600"/>
              </a:spcAft>
              <a:buFont typeface="Courier New"/>
              <a:buChar char="o"/>
            </a:pPr>
            <a:r>
              <a:rPr lang="en-US" dirty="0" smtClean="0">
                <a:latin typeface="+mn-lt"/>
              </a:rPr>
              <a:t>Focuses on short-term, one-time exchanges</a:t>
            </a:r>
          </a:p>
          <a:p>
            <a:endParaRPr lang="en-US" dirty="0"/>
          </a:p>
        </p:txBody>
      </p:sp>
      <p:sp>
        <p:nvSpPr>
          <p:cNvPr id="5" name="Footer Placeholder 4"/>
          <p:cNvSpPr>
            <a:spLocks noGrp="1"/>
          </p:cNvSpPr>
          <p:nvPr>
            <p:ph type="ftr" sz="quarter" idx="10"/>
          </p:nvPr>
        </p:nvSpPr>
        <p:spPr/>
        <p:txBody>
          <a:bodyPr/>
          <a:lstStyle/>
          <a:p>
            <a:r>
              <a:rPr lang="en-US" dirty="0" smtClean="0"/>
              <a:t>Copyright © 2013 by Nelson Education Limited </a:t>
            </a:r>
            <a:endParaRPr lang="en-US" dirty="0"/>
          </a:p>
        </p:txBody>
      </p:sp>
      <p:sp>
        <p:nvSpPr>
          <p:cNvPr id="8" name="Title 7"/>
          <p:cNvSpPr>
            <a:spLocks noGrp="1"/>
          </p:cNvSpPr>
          <p:nvPr>
            <p:ph type="title"/>
          </p:nvPr>
        </p:nvSpPr>
        <p:spPr/>
        <p:txBody>
          <a:bodyPr/>
          <a:lstStyle/>
          <a:p>
            <a:r>
              <a:rPr lang="en-US" dirty="0" smtClean="0"/>
              <a:t>Transaction-Based Marketing</a:t>
            </a:r>
            <a:endParaRPr lang="en-US" dirty="0"/>
          </a:p>
        </p:txBody>
      </p:sp>
    </p:spTree>
    <p:extLst>
      <p:ext uri="{BB962C8B-B14F-4D97-AF65-F5344CB8AC3E}">
        <p14:creationId xmlns:p14="http://schemas.microsoft.com/office/powerpoint/2010/main" val="41881679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81000" y="1981200"/>
            <a:ext cx="8229600" cy="4525963"/>
          </a:xfrm>
        </p:spPr>
        <p:txBody>
          <a:bodyPr/>
          <a:lstStyle/>
          <a:p>
            <a:pPr marL="342000" indent="-342000">
              <a:spcBef>
                <a:spcPct val="50000"/>
              </a:spcBef>
              <a:buFont typeface="Courier New"/>
              <a:buChar char="o"/>
            </a:pPr>
            <a:r>
              <a:rPr lang="en-US" dirty="0" smtClean="0">
                <a:latin typeface="+mn-lt"/>
              </a:rPr>
              <a:t>Development, growth, and maintenance of long-term, cost-effective relationships with individual customers, suppliers, employees, and other partners for mutual benefit</a:t>
            </a:r>
          </a:p>
          <a:p>
            <a:pPr marL="0" indent="0">
              <a:spcBef>
                <a:spcPct val="50000"/>
              </a:spcBef>
              <a:buNone/>
            </a:pPr>
            <a:endParaRPr lang="en-US" dirty="0"/>
          </a:p>
        </p:txBody>
      </p:sp>
      <p:sp>
        <p:nvSpPr>
          <p:cNvPr id="6" name="Footer Placeholder 5"/>
          <p:cNvSpPr>
            <a:spLocks noGrp="1"/>
          </p:cNvSpPr>
          <p:nvPr>
            <p:ph type="ftr" sz="quarter" idx="10"/>
          </p:nvPr>
        </p:nvSpPr>
        <p:spPr/>
        <p:txBody>
          <a:bodyPr/>
          <a:lstStyle/>
          <a:p>
            <a:r>
              <a:rPr lang="en-US" dirty="0" smtClean="0"/>
              <a:t>Copyright © 2013 by Nelson Education Limited </a:t>
            </a:r>
            <a:endParaRPr lang="en-US" dirty="0"/>
          </a:p>
        </p:txBody>
      </p:sp>
      <p:sp>
        <p:nvSpPr>
          <p:cNvPr id="7" name="Title 6"/>
          <p:cNvSpPr>
            <a:spLocks noGrp="1"/>
          </p:cNvSpPr>
          <p:nvPr>
            <p:ph type="title"/>
          </p:nvPr>
        </p:nvSpPr>
        <p:spPr/>
        <p:txBody>
          <a:bodyPr/>
          <a:lstStyle/>
          <a:p>
            <a:r>
              <a:rPr lang="en-US" dirty="0" smtClean="0"/>
              <a:t>Relationship Marketing</a:t>
            </a:r>
            <a:endParaRPr lang="en-US" dirty="0"/>
          </a:p>
        </p:txBody>
      </p:sp>
    </p:spTree>
    <p:extLst>
      <p:ext uri="{BB962C8B-B14F-4D97-AF65-F5344CB8AC3E}">
        <p14:creationId xmlns:p14="http://schemas.microsoft.com/office/powerpoint/2010/main" val="32446264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4"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7"/>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400" b="0" i="0" u="none" strike="noStrike" kern="1200" cap="none" spc="0" normalizeH="0" baseline="0" noProof="0" dirty="0" smtClean="0">
                <a:ln>
                  <a:noFill/>
                </a:ln>
                <a:solidFill>
                  <a:schemeClr val="tx1"/>
                </a:solidFill>
                <a:effectLst/>
                <a:uLnTx/>
                <a:uFillTx/>
                <a:latin typeface="Baskerville Old Face" pitchFamily="18" charset="0"/>
                <a:ea typeface="+mj-ea"/>
                <a:cs typeface="+mj-cs"/>
              </a:rPr>
              <a:t>Transaction-Based Marketing</a:t>
            </a:r>
            <a:endParaRPr kumimoji="0" lang="en-US" sz="3400" b="0" i="0" u="none" strike="noStrike" kern="1200" cap="none" spc="0" normalizeH="0" baseline="0" noProof="0" dirty="0">
              <a:ln>
                <a:noFill/>
              </a:ln>
              <a:solidFill>
                <a:schemeClr val="tx1"/>
              </a:solidFill>
              <a:effectLst/>
              <a:uLnTx/>
              <a:uFillTx/>
              <a:latin typeface="Baskerville Old Face" pitchFamily="18" charset="0"/>
              <a:ea typeface="+mj-ea"/>
              <a:cs typeface="+mj-cs"/>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462" y="1556792"/>
            <a:ext cx="4464496" cy="4833918"/>
          </a:xfrm>
          <a:prstGeom prst="rect">
            <a:avLst/>
          </a:prstGeom>
        </p:spPr>
      </p:pic>
    </p:spTree>
    <p:extLst>
      <p:ext uri="{BB962C8B-B14F-4D97-AF65-F5344CB8AC3E}">
        <p14:creationId xmlns:p14="http://schemas.microsoft.com/office/powerpoint/2010/main" val="19878802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3400" dirty="0" smtClean="0">
                <a:latin typeface="Baskerville Old Face" pitchFamily="18" charset="0"/>
                <a:ea typeface="+mj-ea"/>
                <a:cs typeface="+mj-cs"/>
              </a:rPr>
              <a:t>The Relationship Marketing Continuum</a:t>
            </a:r>
            <a:endParaRPr kumimoji="0" lang="en-US" sz="3400" b="0" i="0" u="none" strike="noStrike" kern="1200" cap="none" spc="0" normalizeH="0" baseline="0" noProof="0" dirty="0">
              <a:ln>
                <a:noFill/>
              </a:ln>
              <a:solidFill>
                <a:schemeClr val="tx1"/>
              </a:solidFill>
              <a:effectLst/>
              <a:uLnTx/>
              <a:uFillTx/>
              <a:latin typeface="Baskerville Old Face" pitchFamily="18" charset="0"/>
              <a:ea typeface="+mj-ea"/>
              <a:cs typeface="+mj-cs"/>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9442" y="2276872"/>
            <a:ext cx="8005116" cy="2304256"/>
          </a:xfrm>
          <a:prstGeom prst="rect">
            <a:avLst/>
          </a:prstGeom>
        </p:spPr>
      </p:pic>
    </p:spTree>
    <p:extLst>
      <p:ext uri="{BB962C8B-B14F-4D97-AF65-F5344CB8AC3E}">
        <p14:creationId xmlns:p14="http://schemas.microsoft.com/office/powerpoint/2010/main" val="5421844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4"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3400" dirty="0" smtClean="0">
                <a:latin typeface="Baskerville Old Face" pitchFamily="18" charset="0"/>
                <a:ea typeface="+mj-ea"/>
                <a:cs typeface="+mj-cs"/>
              </a:rPr>
              <a:t>Enhancing Customer Satisfaction</a:t>
            </a:r>
            <a:endParaRPr kumimoji="0" lang="en-US" sz="3400" b="0" i="0" u="none" strike="noStrike" kern="1200" cap="none" spc="0" normalizeH="0" baseline="0" noProof="0" dirty="0">
              <a:ln>
                <a:noFill/>
              </a:ln>
              <a:solidFill>
                <a:schemeClr val="tx1"/>
              </a:solidFill>
              <a:effectLst/>
              <a:uLnTx/>
              <a:uFillTx/>
              <a:latin typeface="Baskerville Old Face" pitchFamily="18" charset="0"/>
              <a:ea typeface="+mj-ea"/>
              <a:cs typeface="+mj-cs"/>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760" y="1643658"/>
            <a:ext cx="4320480" cy="4526594"/>
          </a:xfrm>
          <a:prstGeom prst="rect">
            <a:avLst/>
          </a:prstGeom>
        </p:spPr>
      </p:pic>
    </p:spTree>
    <p:extLst>
      <p:ext uri="{BB962C8B-B14F-4D97-AF65-F5344CB8AC3E}">
        <p14:creationId xmlns:p14="http://schemas.microsoft.com/office/powerpoint/2010/main" val="19312510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spcBef>
                <a:spcPct val="50000"/>
              </a:spcBef>
            </a:pPr>
            <a:r>
              <a:rPr lang="en-US" dirty="0" smtClean="0"/>
              <a:t>Retaining customers is far more profitable than losing them. </a:t>
            </a:r>
          </a:p>
          <a:p>
            <a:r>
              <a:rPr lang="en-US" dirty="0" smtClean="0"/>
              <a:t>It costs five times as much to acquire a new customer as it does to keep a loyal one. </a:t>
            </a:r>
          </a:p>
          <a:p>
            <a:r>
              <a:rPr lang="en-US" dirty="0" smtClean="0"/>
              <a:t>Customer churn, or turnover, is expensive.</a:t>
            </a:r>
          </a:p>
          <a:p>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r>
              <a:rPr lang="en-US" dirty="0" smtClean="0"/>
              <a:t>How Marketers Keep Customers</a:t>
            </a:r>
            <a:endParaRPr lang="en-US" dirty="0"/>
          </a:p>
        </p:txBody>
      </p:sp>
    </p:spTree>
    <p:extLst>
      <p:ext uri="{BB962C8B-B14F-4D97-AF65-F5344CB8AC3E}">
        <p14:creationId xmlns:p14="http://schemas.microsoft.com/office/powerpoint/2010/main" val="37143731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342000" indent="-342000">
              <a:buFont typeface="Courier New"/>
              <a:buChar char="o"/>
            </a:pPr>
            <a:r>
              <a:rPr lang="en-US" dirty="0">
                <a:solidFill>
                  <a:srgbClr val="000000"/>
                </a:solidFill>
              </a:rPr>
              <a:t>Use of software to analyze marketing information, identifying and targeting messages toward specific groups of potential </a:t>
            </a:r>
            <a:r>
              <a:rPr lang="en-US" dirty="0" smtClean="0">
                <a:solidFill>
                  <a:srgbClr val="000000"/>
                </a:solidFill>
              </a:rPr>
              <a:t>customers</a:t>
            </a:r>
            <a:endParaRPr lang="en-US" dirty="0" smtClean="0"/>
          </a:p>
          <a:p>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r>
              <a:rPr lang="en-US" dirty="0" smtClean="0"/>
              <a:t>Database Marketing</a:t>
            </a:r>
            <a:endParaRPr lang="en-US" dirty="0"/>
          </a:p>
        </p:txBody>
      </p:sp>
    </p:spTree>
    <p:extLst>
      <p:ext uri="{BB962C8B-B14F-4D97-AF65-F5344CB8AC3E}">
        <p14:creationId xmlns:p14="http://schemas.microsoft.com/office/powerpoint/2010/main" val="2075506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342000" indent="-342000">
              <a:buFont typeface="Courier New"/>
              <a:buChar char="o"/>
            </a:pPr>
            <a:r>
              <a:rPr lang="en-US" b="1" dirty="0" smtClean="0">
                <a:solidFill>
                  <a:srgbClr val="FF0000"/>
                </a:solidFill>
              </a:rPr>
              <a:t>Grassroots marketing </a:t>
            </a:r>
            <a:r>
              <a:rPr lang="en-US" dirty="0" smtClean="0"/>
              <a:t>— </a:t>
            </a:r>
            <a:r>
              <a:rPr lang="en-US" dirty="0" smtClean="0">
                <a:solidFill>
                  <a:srgbClr val="000000"/>
                </a:solidFill>
              </a:rPr>
              <a:t>Connecting </a:t>
            </a:r>
            <a:r>
              <a:rPr lang="en-US" dirty="0">
                <a:solidFill>
                  <a:srgbClr val="000000"/>
                </a:solidFill>
              </a:rPr>
              <a:t>directly with existing and potential customers through nonmainstream </a:t>
            </a:r>
            <a:r>
              <a:rPr lang="en-US" dirty="0" smtClean="0">
                <a:solidFill>
                  <a:srgbClr val="000000"/>
                </a:solidFill>
              </a:rPr>
              <a:t>channels</a:t>
            </a:r>
          </a:p>
          <a:p>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r>
              <a:rPr lang="en-US" dirty="0" smtClean="0"/>
              <a:t>Customers as Advocates</a:t>
            </a:r>
            <a:endParaRPr lang="en-US" dirty="0"/>
          </a:p>
        </p:txBody>
      </p:sp>
    </p:spTree>
    <p:extLst>
      <p:ext uri="{BB962C8B-B14F-4D97-AF65-F5344CB8AC3E}">
        <p14:creationId xmlns:p14="http://schemas.microsoft.com/office/powerpoint/2010/main" val="40509749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lvl="0" algn="ctr"/>
            <a:r>
              <a:rPr lang="en-US" sz="3600" dirty="0" smtClean="0"/>
              <a:t>Customer Relationship Management</a:t>
            </a:r>
            <a:endParaRPr lang="en-US" sz="4800" dirty="0"/>
          </a:p>
        </p:txBody>
      </p:sp>
      <p:sp>
        <p:nvSpPr>
          <p:cNvPr id="7" name="Content Placeholder 2"/>
          <p:cNvSpPr txBox="1">
            <a:spLocks/>
          </p:cNvSpPr>
          <p:nvPr/>
        </p:nvSpPr>
        <p:spPr bwMode="auto">
          <a:xfrm>
            <a:off x="457200" y="1600200"/>
            <a:ext cx="8229600" cy="4525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342000" indent="-342000">
              <a:spcBef>
                <a:spcPct val="50000"/>
              </a:spcBef>
              <a:buClr>
                <a:schemeClr val="accent3"/>
              </a:buClr>
              <a:buFont typeface="Courier New"/>
              <a:buChar char="o"/>
            </a:pPr>
            <a:r>
              <a:rPr lang="en-US" sz="2700" dirty="0" smtClean="0">
                <a:solidFill>
                  <a:srgbClr val="000000"/>
                </a:solidFill>
              </a:rPr>
              <a:t>Combination of strategies and tools that drives relationship programs, reorienting the entire organization to a concentrated focus on satisfying customers</a:t>
            </a:r>
            <a:endParaRPr lang="en-US" sz="2700" dirty="0" smtClean="0"/>
          </a:p>
          <a:p>
            <a:pPr marL="342900" marR="0" lvl="0" indent="-342900" algn="l" defTabSz="914400" rtl="0" eaLnBrk="1" fontAlgn="base" latinLnBrk="0" hangingPunct="1">
              <a:lnSpc>
                <a:spcPct val="100000"/>
              </a:lnSpc>
              <a:spcBef>
                <a:spcPts val="1200"/>
              </a:spcBef>
              <a:spcAft>
                <a:spcPct val="0"/>
              </a:spcAft>
              <a:buClr>
                <a:srgbClr val="9BBD33"/>
              </a:buClr>
              <a:buSzTx/>
              <a:buFont typeface="Courier New" charset="0"/>
              <a:buChar char="o"/>
              <a:tabLst/>
              <a:defRPr/>
            </a:pPr>
            <a:endParaRPr kumimoji="0" lang="en-US" sz="2800" b="0" i="0" u="none" strike="noStrike" kern="1200" cap="none" spc="0" normalizeH="0" baseline="0" noProof="0" dirty="0">
              <a:ln>
                <a:noFill/>
              </a:ln>
              <a:solidFill>
                <a:schemeClr val="tx1"/>
              </a:solidFill>
              <a:effectLst/>
              <a:uLnTx/>
              <a:uFillTx/>
              <a:latin typeface="Baskerville Old Face" pitchFamily="18" charset="0"/>
              <a:ea typeface="+mn-ea"/>
              <a:cs typeface="+mn-cs"/>
            </a:endParaRPr>
          </a:p>
        </p:txBody>
      </p:sp>
      <p:sp>
        <p:nvSpPr>
          <p:cNvPr id="9" name="TextBox 8"/>
          <p:cNvSpPr txBox="1"/>
          <p:nvPr/>
        </p:nvSpPr>
        <p:spPr>
          <a:xfrm>
            <a:off x="5791200" y="5105400"/>
            <a:ext cx="1600200" cy="646331"/>
          </a:xfrm>
          <a:prstGeom prst="rect">
            <a:avLst/>
          </a:prstGeom>
          <a:noFill/>
        </p:spPr>
        <p:txBody>
          <a:bodyPr wrap="square" rtlCol="0">
            <a:spAutoFit/>
          </a:bodyPr>
          <a:lstStyle/>
          <a:p>
            <a:r>
              <a:rPr lang="en-US" sz="1200" i="1" dirty="0" smtClean="0"/>
              <a:t>Maximizer Software: simplifying CRM systems.</a:t>
            </a:r>
            <a:endParaRPr lang="en-US" sz="1200" i="1"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776" y="3352485"/>
            <a:ext cx="4397288" cy="2688560"/>
          </a:xfrm>
          <a:prstGeom prst="rect">
            <a:avLst/>
          </a:prstGeom>
        </p:spPr>
      </p:pic>
    </p:spTree>
    <p:extLst>
      <p:ext uri="{BB962C8B-B14F-4D97-AF65-F5344CB8AC3E}">
        <p14:creationId xmlns:p14="http://schemas.microsoft.com/office/powerpoint/2010/main" val="806752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spcBef>
                <a:spcPct val="50000"/>
              </a:spcBef>
              <a:buNone/>
            </a:pPr>
            <a:r>
              <a:rPr lang="en-US" dirty="0" smtClean="0"/>
              <a:t>Customers leave for a variety of reasons:</a:t>
            </a:r>
          </a:p>
          <a:p>
            <a:pPr>
              <a:spcBef>
                <a:spcPct val="50000"/>
              </a:spcBef>
            </a:pPr>
            <a:r>
              <a:rPr lang="en-US" dirty="0" smtClean="0"/>
              <a:t>Boredom with product</a:t>
            </a:r>
          </a:p>
          <a:p>
            <a:pPr>
              <a:spcBef>
                <a:spcPct val="50000"/>
              </a:spcBef>
            </a:pPr>
            <a:r>
              <a:rPr lang="en-US" dirty="0" smtClean="0"/>
              <a:t>Move to a new location</a:t>
            </a:r>
          </a:p>
          <a:p>
            <a:pPr>
              <a:spcBef>
                <a:spcPct val="50000"/>
              </a:spcBef>
            </a:pPr>
            <a:r>
              <a:rPr lang="en-US" dirty="0" smtClean="0"/>
              <a:t>No longer need the product</a:t>
            </a:r>
          </a:p>
          <a:p>
            <a:pPr>
              <a:spcBef>
                <a:spcPct val="50000"/>
              </a:spcBef>
            </a:pPr>
            <a:r>
              <a:rPr lang="en-US" dirty="0" smtClean="0"/>
              <a:t>Prefers a competing product</a:t>
            </a:r>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r>
              <a:rPr lang="en-US" dirty="0" smtClean="0"/>
              <a:t>Retrieving Lost Customers</a:t>
            </a:r>
            <a:endParaRPr lang="en-US" dirty="0"/>
          </a:p>
        </p:txBody>
      </p:sp>
    </p:spTree>
    <p:extLst>
      <p:ext uri="{BB962C8B-B14F-4D97-AF65-F5344CB8AC3E}">
        <p14:creationId xmlns:p14="http://schemas.microsoft.com/office/powerpoint/2010/main" val="2284436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8"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lvl="0" algn="ctr"/>
            <a:r>
              <a:rPr lang="en-US" sz="3600" dirty="0" smtClean="0"/>
              <a:t>Buyer-Seller Relationships in </a:t>
            </a:r>
            <a:br>
              <a:rPr lang="en-US" sz="3600" dirty="0" smtClean="0"/>
            </a:br>
            <a:r>
              <a:rPr lang="en-US" sz="3600" dirty="0" smtClean="0"/>
              <a:t>Business-to-Business Marketing</a:t>
            </a:r>
            <a:endParaRPr lang="en-US" sz="4800" dirty="0"/>
          </a:p>
        </p:txBody>
      </p:sp>
      <p:sp>
        <p:nvSpPr>
          <p:cNvPr id="7" name="Content Placeholder 2"/>
          <p:cNvSpPr txBox="1">
            <a:spLocks/>
          </p:cNvSpPr>
          <p:nvPr/>
        </p:nvSpPr>
        <p:spPr bwMode="auto">
          <a:xfrm>
            <a:off x="457200" y="1600200"/>
            <a:ext cx="8229600" cy="4525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342000" indent="-342000">
              <a:spcBef>
                <a:spcPct val="50000"/>
              </a:spcBef>
              <a:buClr>
                <a:schemeClr val="accent3"/>
              </a:buClr>
              <a:buFont typeface="Courier New"/>
              <a:buChar char="o"/>
            </a:pPr>
            <a:r>
              <a:rPr lang="en-US" sz="2800" dirty="0" smtClean="0"/>
              <a:t>Advantages of buyer-seller relationship can include lower prices, quicker delivery, improved quality and reliability, and others</a:t>
            </a:r>
            <a:endParaRPr lang="en-US" sz="2800" dirty="0"/>
          </a:p>
        </p:txBody>
      </p:sp>
    </p:spTree>
    <p:extLst>
      <p:ext uri="{BB962C8B-B14F-4D97-AF65-F5344CB8AC3E}">
        <p14:creationId xmlns:p14="http://schemas.microsoft.com/office/powerpoint/2010/main" val="40167399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342000" indent="-342000">
              <a:spcBef>
                <a:spcPct val="50000"/>
              </a:spcBef>
              <a:buFont typeface="Courier New"/>
              <a:buChar char="o"/>
            </a:pPr>
            <a:r>
              <a:rPr lang="en-US" dirty="0">
                <a:solidFill>
                  <a:srgbClr val="000000"/>
                </a:solidFill>
              </a:rPr>
              <a:t>Affiliation of two or more companies that help each other achieve common </a:t>
            </a:r>
            <a:r>
              <a:rPr lang="en-US" dirty="0" smtClean="0">
                <a:solidFill>
                  <a:srgbClr val="000000"/>
                </a:solidFill>
              </a:rPr>
              <a:t>goals</a:t>
            </a:r>
            <a:endParaRPr lang="en-US" dirty="0" smtClean="0"/>
          </a:p>
          <a:p>
            <a:pPr marL="742050" lvl="1" indent="-342000">
              <a:spcBef>
                <a:spcPct val="50000"/>
              </a:spcBef>
              <a:buFont typeface="Courier New"/>
              <a:buChar char="o"/>
            </a:pPr>
            <a:r>
              <a:rPr lang="en-US" dirty="0" smtClean="0"/>
              <a:t>Protect or improve position in existing markets</a:t>
            </a:r>
          </a:p>
          <a:p>
            <a:pPr marL="742050" lvl="1" indent="-342000">
              <a:spcBef>
                <a:spcPct val="50000"/>
              </a:spcBef>
              <a:buFont typeface="Courier New"/>
              <a:buChar char="o"/>
            </a:pPr>
            <a:r>
              <a:rPr lang="en-US" dirty="0" smtClean="0"/>
              <a:t>Gain access to new domestic or international markets</a:t>
            </a:r>
          </a:p>
          <a:p>
            <a:pPr marL="742050" lvl="1" indent="-342000">
              <a:spcBef>
                <a:spcPct val="50000"/>
              </a:spcBef>
              <a:buFont typeface="Courier New"/>
              <a:buChar char="o"/>
            </a:pPr>
            <a:r>
              <a:rPr lang="en-US" dirty="0" smtClean="0"/>
              <a:t>Quickly enter new markets</a:t>
            </a:r>
          </a:p>
          <a:p>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r>
              <a:rPr lang="en-US" dirty="0" smtClean="0"/>
              <a:t>Partnership</a:t>
            </a:r>
            <a:endParaRPr lang="en-US" dirty="0"/>
          </a:p>
        </p:txBody>
      </p:sp>
    </p:spTree>
    <p:extLst>
      <p:ext uri="{BB962C8B-B14F-4D97-AF65-F5344CB8AC3E}">
        <p14:creationId xmlns:p14="http://schemas.microsoft.com/office/powerpoint/2010/main" val="3132852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lvl="0" algn="ctr"/>
            <a:r>
              <a:rPr lang="en-US" sz="3600" dirty="0" smtClean="0"/>
              <a:t>Improving Buyer-Seller Relationships in Business-to-Business Markets</a:t>
            </a:r>
            <a:endParaRPr lang="en-US" sz="4800" dirty="0"/>
          </a:p>
        </p:txBody>
      </p:sp>
      <p:sp>
        <p:nvSpPr>
          <p:cNvPr id="7" name="Content Placeholder 2"/>
          <p:cNvSpPr txBox="1">
            <a:spLocks/>
          </p:cNvSpPr>
          <p:nvPr/>
        </p:nvSpPr>
        <p:spPr bwMode="auto">
          <a:xfrm>
            <a:off x="533400" y="1600200"/>
            <a:ext cx="8153400" cy="4525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342000" indent="-342000">
              <a:spcBef>
                <a:spcPct val="50000"/>
              </a:spcBef>
              <a:buClr>
                <a:schemeClr val="accent3"/>
              </a:buClr>
              <a:buFont typeface="Courier New"/>
              <a:buChar char="o"/>
            </a:pPr>
            <a:r>
              <a:rPr lang="en-US" sz="2800" dirty="0" smtClean="0"/>
              <a:t>Partnering can lead to enhanced revenues and increased profits.</a:t>
            </a:r>
            <a:endParaRPr lang="en-US" sz="2800" dirty="0"/>
          </a:p>
        </p:txBody>
      </p:sp>
    </p:spTree>
    <p:extLst>
      <p:ext uri="{BB962C8B-B14F-4D97-AF65-F5344CB8AC3E}">
        <p14:creationId xmlns:p14="http://schemas.microsoft.com/office/powerpoint/2010/main" val="11028128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8229600" cy="4449763"/>
          </a:xfrm>
        </p:spPr>
        <p:txBody>
          <a:bodyPr/>
          <a:lstStyle/>
          <a:p>
            <a:pPr marL="342000" indent="-342000">
              <a:buFont typeface="Courier New"/>
              <a:buChar char="o"/>
            </a:pPr>
            <a:r>
              <a:rPr lang="en-US" dirty="0" smtClean="0"/>
              <a:t>Just as indispensable as in consumer marketing</a:t>
            </a:r>
          </a:p>
          <a:p>
            <a:endParaRPr lang="en-US" dirty="0"/>
          </a:p>
        </p:txBody>
      </p:sp>
      <p:sp>
        <p:nvSpPr>
          <p:cNvPr id="4" name="Footer Placeholder 3"/>
          <p:cNvSpPr>
            <a:spLocks noGrp="1"/>
          </p:cNvSpPr>
          <p:nvPr>
            <p:ph type="ftr" sz="quarter" idx="10"/>
          </p:nvPr>
        </p:nvSpPr>
        <p:spPr/>
        <p:txBody>
          <a:bodyPr/>
          <a:lstStyle/>
          <a:p>
            <a:r>
              <a:rPr lang="en-US" dirty="0" smtClean="0"/>
              <a:t>Copyright © 2013 by Nelson Education Limited </a:t>
            </a:r>
            <a:endParaRPr lang="en-US" dirty="0"/>
          </a:p>
        </p:txBody>
      </p:sp>
      <p:sp>
        <p:nvSpPr>
          <p:cNvPr id="5" name="Title 4"/>
          <p:cNvSpPr>
            <a:spLocks noGrp="1"/>
          </p:cNvSpPr>
          <p:nvPr>
            <p:ph type="title"/>
          </p:nvPr>
        </p:nvSpPr>
        <p:spPr/>
        <p:txBody>
          <a:bodyPr/>
          <a:lstStyle/>
          <a:p>
            <a:pPr lvl="0"/>
            <a:r>
              <a:rPr lang="en-US" dirty="0" smtClean="0"/>
              <a:t>Business-to-Business Databases</a:t>
            </a:r>
            <a:endParaRPr lang="en-US" sz="4800" dirty="0"/>
          </a:p>
        </p:txBody>
      </p:sp>
    </p:spTree>
    <p:extLst>
      <p:ext uri="{BB962C8B-B14F-4D97-AF65-F5344CB8AC3E}">
        <p14:creationId xmlns:p14="http://schemas.microsoft.com/office/powerpoint/2010/main" val="6008247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4"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Tahoma" pitchFamily="34" charset="0"/>
              </a:rPr>
              <a:t>0</a:t>
            </a:r>
          </a:p>
        </p:txBody>
      </p:sp>
      <p:sp>
        <p:nvSpPr>
          <p:cNvPr id="5" name="Footer Placeholder 4"/>
          <p:cNvSpPr>
            <a:spLocks noGrp="1"/>
          </p:cNvSpPr>
          <p:nvPr>
            <p:ph type="ftr" sz="quarter" idx="3"/>
          </p:nvPr>
        </p:nvSpPr>
        <p:spPr/>
        <p:txBody>
          <a:bodyPr/>
          <a:lstStyle/>
          <a:p>
            <a:r>
              <a:rPr lang="en-US" dirty="0" smtClean="0"/>
              <a:t>Copyright © 2013 by Nelson Education Limited </a:t>
            </a:r>
            <a:endParaRPr lang="en-US" dirty="0"/>
          </a:p>
        </p:txBody>
      </p:sp>
      <p:sp>
        <p:nvSpPr>
          <p:cNvPr id="6" name="Title 4"/>
          <p:cNvSpPr txBox="1">
            <a:spLocks/>
          </p:cNvSpPr>
          <p:nvPr/>
        </p:nvSpPr>
        <p:spPr bwMode="auto">
          <a:xfrm>
            <a:off x="457200" y="274638"/>
            <a:ext cx="8229600" cy="1143000"/>
          </a:xfrm>
          <a:prstGeom prst="rect">
            <a:avLst/>
          </a:prstGeom>
          <a:noFill/>
          <a:ln w="9525">
            <a:solidFill>
              <a:srgbClr val="9BBD33"/>
            </a:solidFill>
            <a:miter lim="800000"/>
            <a:headEnd/>
            <a:tailEnd/>
          </a:ln>
        </p:spPr>
        <p:txBody>
          <a:bodyPr vert="horz" wrap="square" lIns="91440" tIns="45720" rIns="91440" bIns="45720" numCol="1" anchor="ctr" anchorCtr="0" compatLnSpc="1">
            <a:prstTxWarp prst="textNoShape">
              <a:avLst/>
            </a:prstTxWarp>
          </a:bodyPr>
          <a:lstStyle/>
          <a:p>
            <a:pPr lvl="0" algn="ctr"/>
            <a:r>
              <a:rPr lang="en-US" sz="3600" dirty="0" smtClean="0"/>
              <a:t>Evaluating Customer </a:t>
            </a:r>
            <a:br>
              <a:rPr lang="en-US" sz="3600" dirty="0" smtClean="0"/>
            </a:br>
            <a:r>
              <a:rPr lang="en-US" sz="3600" dirty="0" smtClean="0"/>
              <a:t>Relationship Programs</a:t>
            </a:r>
            <a:endParaRPr lang="en-US" sz="4800" dirty="0"/>
          </a:p>
        </p:txBody>
      </p:sp>
      <p:sp>
        <p:nvSpPr>
          <p:cNvPr id="7" name="Content Placeholder 2"/>
          <p:cNvSpPr txBox="1">
            <a:spLocks/>
          </p:cNvSpPr>
          <p:nvPr/>
        </p:nvSpPr>
        <p:spPr bwMode="auto">
          <a:xfrm>
            <a:off x="457200" y="1524000"/>
            <a:ext cx="8229600" cy="4906963"/>
          </a:xfrm>
          <a:prstGeom prst="rect">
            <a:avLst/>
          </a:prstGeom>
          <a:noFill/>
          <a:ln w="9525">
            <a:solidFill>
              <a:srgbClr val="9BBD33"/>
            </a:solidFill>
            <a:miter lim="800000"/>
            <a:headEnd/>
            <a:tailEnd/>
          </a:ln>
        </p:spPr>
        <p:txBody>
          <a:bodyPr vert="horz" wrap="square" lIns="91440" tIns="45720" rIns="91440" bIns="45720" numCol="1" anchor="t" anchorCtr="0" compatLnSpc="1">
            <a:prstTxWarp prst="textNoShape">
              <a:avLst/>
            </a:prstTxWarp>
          </a:bodyPr>
          <a:lstStyle/>
          <a:p>
            <a:pPr marL="342000" indent="-342000">
              <a:spcBef>
                <a:spcPct val="50000"/>
              </a:spcBef>
              <a:buClr>
                <a:schemeClr val="accent3"/>
              </a:buClr>
              <a:buFont typeface="Courier New"/>
              <a:buChar char="o"/>
            </a:pPr>
            <a:r>
              <a:rPr lang="en-US" sz="2800" b="1" dirty="0" smtClean="0">
                <a:solidFill>
                  <a:srgbClr val="FF0000"/>
                </a:solidFill>
              </a:rPr>
              <a:t>Lifetime value of a customer </a:t>
            </a:r>
            <a:r>
              <a:rPr lang="en-US" sz="2800" dirty="0" smtClean="0">
                <a:solidFill>
                  <a:srgbClr val="000000"/>
                </a:solidFill>
              </a:rPr>
              <a:t>—</a:t>
            </a:r>
            <a:r>
              <a:rPr lang="en-US" sz="2800" b="1" dirty="0" smtClean="0"/>
              <a:t> </a:t>
            </a:r>
            <a:r>
              <a:rPr lang="en-US" sz="2800" dirty="0" smtClean="0">
                <a:solidFill>
                  <a:srgbClr val="000000"/>
                </a:solidFill>
              </a:rPr>
              <a:t>Revenues and intangible benefits that a customer brings to the seller over an average lifetime, less the amount the company must spend to acquire, market to, and service the customer</a:t>
            </a:r>
            <a:endParaRPr lang="en-US" sz="2800" dirty="0"/>
          </a:p>
        </p:txBody>
      </p:sp>
    </p:spTree>
    <p:extLst>
      <p:ext uri="{BB962C8B-B14F-4D97-AF65-F5344CB8AC3E}">
        <p14:creationId xmlns:p14="http://schemas.microsoft.com/office/powerpoint/2010/main" val="119164539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GAMESHOW" val="False"/>
</p:tagLst>
</file>

<file path=ppt/theme/theme1.xml><?xml version="1.0" encoding="utf-8"?>
<a:theme xmlns:a="http://schemas.openxmlformats.org/drawingml/2006/main" name="3ce_PPT_Expanded_Ch01_edited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3ce_PPT_Expanded_Ch01_editedSAMPLE.thmx</Template>
  <TotalTime>4212</TotalTime>
  <Words>2617</Words>
  <Application>Microsoft Office PowerPoint</Application>
  <PresentationFormat>On-screen Show (4:3)</PresentationFormat>
  <Paragraphs>306</Paragraphs>
  <Slides>33</Slides>
  <Notes>33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3ce_PPT_Expanded_Ch01_editedSAMPLE</vt:lpstr>
      <vt:lpstr>PowerPoint Presentation</vt:lpstr>
      <vt:lpstr>Marketing Planning: The Basis for Strategy and Tactics</vt:lpstr>
      <vt:lpstr>Planning at Different Managerial Levels</vt:lpstr>
      <vt:lpstr>Steps in the Marketing  Planning Process</vt:lpstr>
      <vt:lpstr>Organization Mission and Objectives</vt:lpstr>
      <vt:lpstr>Assessing Organizational Resources and Evaluating Environmental Risks and Opportunities</vt:lpstr>
      <vt:lpstr>Formulating, Implementing, and  Monitoring a Marketing Strategy</vt:lpstr>
      <vt:lpstr>PowerPoint Presentation</vt:lpstr>
      <vt:lpstr>PowerPoint Presentation</vt:lpstr>
      <vt:lpstr>SWOT Analysis</vt:lpstr>
      <vt:lpstr>The Strategic Window</vt:lpstr>
      <vt:lpstr>Elements of a Marketing Strategy</vt:lpstr>
      <vt:lpstr>Elements of a Marketing Strategy</vt:lpstr>
      <vt:lpstr>The Marketing Environment</vt:lpstr>
      <vt:lpstr>Methods for Marketing Planning: Business Portfolio Analysis</vt:lpstr>
      <vt:lpstr>BCG Market Share/Market Growth Matrix</vt:lpstr>
      <vt:lpstr>Strategic Growth Opportunity Matrix</vt:lpstr>
      <vt:lpstr>PowerPoint Presentation</vt:lpstr>
      <vt:lpstr>Transaction-Based Marketing</vt:lpstr>
      <vt:lpstr>Relationship Marketing</vt:lpstr>
      <vt:lpstr>PowerPoint Presentation</vt:lpstr>
      <vt:lpstr>PowerPoint Presentation</vt:lpstr>
      <vt:lpstr>PowerPoint Presentation</vt:lpstr>
      <vt:lpstr>How Marketers Keep Customers</vt:lpstr>
      <vt:lpstr>Database Marketing</vt:lpstr>
      <vt:lpstr>Customers as Advocates</vt:lpstr>
      <vt:lpstr>PowerPoint Presentation</vt:lpstr>
      <vt:lpstr>Retrieving Lost Customers</vt:lpstr>
      <vt:lpstr>PowerPoint Presentation</vt:lpstr>
      <vt:lpstr>Partnership</vt:lpstr>
      <vt:lpstr>PowerPoint Presentation</vt:lpstr>
      <vt:lpstr>Business-to-Business Databases</vt:lpstr>
      <vt:lpstr>PowerPoint Presentation</vt:lpstr>
    </vt:vector>
  </TitlesOfParts>
  <Company>Matthew Dewald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esouser</dc:creator>
  <cp:lastModifiedBy>Fish Dog Inc</cp:lastModifiedBy>
  <cp:revision>862</cp:revision>
  <dcterms:created xsi:type="dcterms:W3CDTF">2012-04-18T10:58:47Z</dcterms:created>
  <dcterms:modified xsi:type="dcterms:W3CDTF">2012-11-17T15:04:41Z</dcterms:modified>
</cp:coreProperties>
</file>