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8"/>
  </p:notesMasterIdLst>
  <p:handoutMasterIdLst>
    <p:handoutMasterId r:id="rId39"/>
  </p:handoutMasterIdLst>
  <p:sldIdLst>
    <p:sldId id="637" r:id="rId2"/>
    <p:sldId id="701" r:id="rId3"/>
    <p:sldId id="862" r:id="rId4"/>
    <p:sldId id="863" r:id="rId5"/>
    <p:sldId id="864" r:id="rId6"/>
    <p:sldId id="894" r:id="rId7"/>
    <p:sldId id="865" r:id="rId8"/>
    <p:sldId id="866" r:id="rId9"/>
    <p:sldId id="895" r:id="rId10"/>
    <p:sldId id="867" r:id="rId11"/>
    <p:sldId id="868" r:id="rId12"/>
    <p:sldId id="861" r:id="rId13"/>
    <p:sldId id="871" r:id="rId14"/>
    <p:sldId id="870" r:id="rId15"/>
    <p:sldId id="896" r:id="rId16"/>
    <p:sldId id="872" r:id="rId17"/>
    <p:sldId id="873" r:id="rId18"/>
    <p:sldId id="874" r:id="rId19"/>
    <p:sldId id="897" r:id="rId20"/>
    <p:sldId id="875" r:id="rId21"/>
    <p:sldId id="898" r:id="rId22"/>
    <p:sldId id="876" r:id="rId23"/>
    <p:sldId id="877" r:id="rId24"/>
    <p:sldId id="888" r:id="rId25"/>
    <p:sldId id="889" r:id="rId26"/>
    <p:sldId id="878" r:id="rId27"/>
    <p:sldId id="879" r:id="rId28"/>
    <p:sldId id="880" r:id="rId29"/>
    <p:sldId id="893" r:id="rId30"/>
    <p:sldId id="882" r:id="rId31"/>
    <p:sldId id="886" r:id="rId32"/>
    <p:sldId id="887" r:id="rId33"/>
    <p:sldId id="884" r:id="rId34"/>
    <p:sldId id="883" r:id="rId35"/>
    <p:sldId id="890" r:id="rId36"/>
    <p:sldId id="892" r:id="rId37"/>
  </p:sldIdLst>
  <p:sldSz cx="9144000" cy="6858000" type="screen4x3"/>
  <p:notesSz cx="6858000" cy="90678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Aucun style, grille du tableau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01" autoAdjust="0"/>
    <p:restoredTop sz="90971" autoAdjust="0"/>
  </p:normalViewPr>
  <p:slideViewPr>
    <p:cSldViewPr>
      <p:cViewPr varScale="1">
        <p:scale>
          <a:sx n="88" d="100"/>
          <a:sy n="88" d="100"/>
        </p:scale>
        <p:origin x="-1398" y="-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handoutMaster" Target="handoutMasters/handoutMaster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6" y="0"/>
            <a:ext cx="2971121" cy="453313"/>
          </a:xfrm>
          <a:prstGeom prst="rect">
            <a:avLst/>
          </a:prstGeom>
        </p:spPr>
        <p:txBody>
          <a:bodyPr vert="horz" lIns="89899" tIns="44950" rIns="89899" bIns="4495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5319" y="0"/>
            <a:ext cx="2971121" cy="453313"/>
          </a:xfrm>
          <a:prstGeom prst="rect">
            <a:avLst/>
          </a:prstGeom>
        </p:spPr>
        <p:txBody>
          <a:bodyPr vert="horz" lIns="89899" tIns="44950" rIns="89899" bIns="44950" rtlCol="0"/>
          <a:lstStyle>
            <a:lvl1pPr algn="r">
              <a:defRPr sz="1200"/>
            </a:lvl1pPr>
          </a:lstStyle>
          <a:p>
            <a:fld id="{1AB6C948-D0BC-4FD1-A6BC-6A117BFFCC0C}" type="datetimeFigureOut">
              <a:rPr lang="en-US" smtClean="0"/>
              <a:t>9/27/2013</a:t>
            </a:fld>
            <a:endParaRPr lang="en-US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6" y="8612936"/>
            <a:ext cx="2971121" cy="453312"/>
          </a:xfrm>
          <a:prstGeom prst="rect">
            <a:avLst/>
          </a:prstGeom>
        </p:spPr>
        <p:txBody>
          <a:bodyPr vert="horz" lIns="89899" tIns="44950" rIns="89899" bIns="4495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5319" y="8612936"/>
            <a:ext cx="2971121" cy="453312"/>
          </a:xfrm>
          <a:prstGeom prst="rect">
            <a:avLst/>
          </a:prstGeom>
        </p:spPr>
        <p:txBody>
          <a:bodyPr vert="horz" lIns="89899" tIns="44950" rIns="89899" bIns="44950" rtlCol="0" anchor="b"/>
          <a:lstStyle>
            <a:lvl1pPr algn="r">
              <a:defRPr sz="1200"/>
            </a:lvl1pPr>
          </a:lstStyle>
          <a:p>
            <a:fld id="{7DBE3686-B411-48AB-941C-C4E8F3065F8E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362594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3" y="3"/>
            <a:ext cx="2971800" cy="453390"/>
          </a:xfrm>
          <a:prstGeom prst="rect">
            <a:avLst/>
          </a:prstGeom>
        </p:spPr>
        <p:txBody>
          <a:bodyPr vert="horz" lIns="90986" tIns="45494" rIns="90986" bIns="45494" rtlCol="0"/>
          <a:lstStyle>
            <a:lvl1pPr algn="l">
              <a:defRPr sz="1200"/>
            </a:lvl1pPr>
          </a:lstStyle>
          <a:p>
            <a:endParaRPr lang="fr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20" y="3"/>
            <a:ext cx="2971800" cy="453390"/>
          </a:xfrm>
          <a:prstGeom prst="rect">
            <a:avLst/>
          </a:prstGeom>
        </p:spPr>
        <p:txBody>
          <a:bodyPr vert="horz" lIns="90986" tIns="45494" rIns="90986" bIns="45494" rtlCol="0"/>
          <a:lstStyle>
            <a:lvl1pPr algn="r">
              <a:defRPr sz="1200"/>
            </a:lvl1pPr>
          </a:lstStyle>
          <a:p>
            <a:fld id="{935CE84B-4C1B-4B04-8003-D92D6713E9B9}" type="datetimeFigureOut">
              <a:rPr lang="fr-CA" smtClean="0"/>
              <a:t>2013-09-27</a:t>
            </a:fld>
            <a:endParaRPr lang="fr-CA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63638" y="681038"/>
            <a:ext cx="4530725" cy="33988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986" tIns="45494" rIns="90986" bIns="45494" rtlCol="0" anchor="ctr"/>
          <a:lstStyle/>
          <a:p>
            <a:endParaRPr lang="fr-CA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07208"/>
            <a:ext cx="5486400" cy="4080510"/>
          </a:xfrm>
          <a:prstGeom prst="rect">
            <a:avLst/>
          </a:prstGeom>
        </p:spPr>
        <p:txBody>
          <a:bodyPr vert="horz" lIns="90986" tIns="45494" rIns="90986" bIns="45494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3" y="8612839"/>
            <a:ext cx="2971800" cy="453390"/>
          </a:xfrm>
          <a:prstGeom prst="rect">
            <a:avLst/>
          </a:prstGeom>
        </p:spPr>
        <p:txBody>
          <a:bodyPr vert="horz" lIns="90986" tIns="45494" rIns="90986" bIns="45494" rtlCol="0" anchor="b"/>
          <a:lstStyle>
            <a:lvl1pPr algn="l">
              <a:defRPr sz="1200"/>
            </a:lvl1pPr>
          </a:lstStyle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20" y="8612839"/>
            <a:ext cx="2971800" cy="453390"/>
          </a:xfrm>
          <a:prstGeom prst="rect">
            <a:avLst/>
          </a:prstGeom>
        </p:spPr>
        <p:txBody>
          <a:bodyPr vert="horz" lIns="90986" tIns="45494" rIns="90986" bIns="45494" rtlCol="0" anchor="b"/>
          <a:lstStyle>
            <a:lvl1pPr algn="r">
              <a:defRPr sz="1200"/>
            </a:lvl1pPr>
          </a:lstStyle>
          <a:p>
            <a:fld id="{763686A3-87AC-4D2B-8620-3A0BF0AE57EE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0955761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63638" y="681038"/>
            <a:ext cx="4530725" cy="3398837"/>
          </a:xfrm>
          <a:ln/>
        </p:spPr>
      </p:sp>
      <p:sp>
        <p:nvSpPr>
          <p:cNvPr id="38915" name="Espace réservé des commentair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38916" name="Espace réservé du numéro de diapositive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73352CA-71E1-443D-8E52-75B02043FC21}" type="slidenum">
              <a:rPr lang="fr-FR"/>
              <a:pPr/>
              <a:t>1</a:t>
            </a:fld>
            <a:endParaRPr lang="fr-F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2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3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4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5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6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7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8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9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10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11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12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13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14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15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16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17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18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19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20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21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22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23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24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25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26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27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28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29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30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31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Gouvernance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selon</a:t>
            </a:r>
            <a:r>
              <a:rPr lang="en-US" baseline="0" dirty="0" smtClean="0"/>
              <a:t> </a:t>
            </a:r>
            <a:r>
              <a:rPr lang="en-US" dirty="0" smtClean="0"/>
              <a:t>BM, </a:t>
            </a:r>
            <a:r>
              <a:rPr lang="en-US" dirty="0" err="1" smtClean="0"/>
              <a:t>cité</a:t>
            </a:r>
            <a:r>
              <a:rPr lang="en-US" dirty="0" smtClean="0"/>
              <a:t> </a:t>
            </a:r>
            <a:r>
              <a:rPr lang="en-US" dirty="0" err="1" smtClean="0"/>
              <a:t>dans</a:t>
            </a:r>
            <a:r>
              <a:rPr lang="en-US" dirty="0" smtClean="0"/>
              <a:t> </a:t>
            </a:r>
            <a:r>
              <a:rPr lang="en-US" dirty="0" err="1" smtClean="0"/>
              <a:t>Nahavandi</a:t>
            </a:r>
            <a:r>
              <a:rPr lang="en-US" dirty="0" smtClean="0"/>
              <a:t> 2009, p. 138</a:t>
            </a:r>
            <a:r>
              <a:rPr lang="en-US" baseline="0" dirty="0" smtClean="0"/>
              <a:t> </a:t>
            </a:r>
            <a:r>
              <a:rPr lang="en-US" dirty="0" smtClean="0"/>
              <a:t>“</a:t>
            </a:r>
            <a:r>
              <a:rPr lang="en-US" dirty="0" err="1" smtClean="0"/>
              <a:t>l’ensemble</a:t>
            </a:r>
            <a:r>
              <a:rPr lang="en-US" dirty="0" smtClean="0"/>
              <a:t> des institutions et traditions</a:t>
            </a:r>
            <a:r>
              <a:rPr lang="en-US" baseline="0" dirty="0" smtClean="0"/>
              <a:t> au travers </a:t>
            </a:r>
            <a:r>
              <a:rPr lang="en-US" baseline="0" dirty="0" err="1" smtClean="0"/>
              <a:t>desquelles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s’exerce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l’autorité</a:t>
            </a:r>
            <a:r>
              <a:rPr lang="en-US" baseline="0" dirty="0" smtClean="0"/>
              <a:t> </a:t>
            </a:r>
            <a:r>
              <a:rPr lang="en-US" baseline="0" dirty="0" err="1" smtClean="0"/>
              <a:t>dans</a:t>
            </a:r>
            <a:r>
              <a:rPr lang="en-US" baseline="0" dirty="0" smtClean="0"/>
              <a:t> un pays en </a:t>
            </a:r>
            <a:r>
              <a:rPr lang="en-US" baseline="0" dirty="0" err="1" smtClean="0"/>
              <a:t>vue</a:t>
            </a:r>
            <a:r>
              <a:rPr lang="en-US" baseline="0" dirty="0" smtClean="0"/>
              <a:t> du </a:t>
            </a:r>
            <a:r>
              <a:rPr lang="en-US" baseline="0" dirty="0" err="1" smtClean="0"/>
              <a:t>bien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commun</a:t>
            </a:r>
            <a:r>
              <a:rPr lang="en-US" baseline="0" dirty="0" smtClean="0"/>
              <a:t>. </a:t>
            </a:r>
            <a:r>
              <a:rPr lang="en-US" baseline="0" dirty="0" err="1" smtClean="0"/>
              <a:t>Cela</a:t>
            </a:r>
            <a:r>
              <a:rPr lang="en-US" baseline="0" dirty="0" smtClean="0"/>
              <a:t> </a:t>
            </a:r>
            <a:r>
              <a:rPr lang="en-US" baseline="0" smtClean="0"/>
              <a:t>englobe</a:t>
            </a:r>
            <a:r>
              <a:rPr lang="en-US" baseline="0" dirty="0" smtClean="0"/>
              <a:t>: </a:t>
            </a:r>
            <a:r>
              <a:rPr lang="en-US" baseline="0" dirty="0" err="1" smtClean="0"/>
              <a:t>i</a:t>
            </a:r>
            <a:r>
              <a:rPr lang="en-US" baseline="0" dirty="0" smtClean="0"/>
              <a:t>) le </a:t>
            </a:r>
            <a:r>
              <a:rPr lang="en-US" baseline="0" dirty="0" err="1" smtClean="0"/>
              <a:t>processus</a:t>
            </a:r>
            <a:r>
              <a:rPr lang="en-US" baseline="0" dirty="0" smtClean="0"/>
              <a:t> par </a:t>
            </a:r>
            <a:r>
              <a:rPr lang="en-US" baseline="0" dirty="0" err="1" smtClean="0"/>
              <a:t>lequel</a:t>
            </a:r>
            <a:r>
              <a:rPr lang="en-US" baseline="0" dirty="0" smtClean="0"/>
              <a:t> </a:t>
            </a:r>
            <a:r>
              <a:rPr lang="en-US" baseline="0" dirty="0" err="1" smtClean="0"/>
              <a:t>els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gouvernants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sont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choisis</a:t>
            </a:r>
            <a:r>
              <a:rPr lang="en-US" baseline="0" dirty="0" smtClean="0"/>
              <a:t>, </a:t>
            </a:r>
            <a:r>
              <a:rPr lang="en-US" baseline="0" dirty="0" err="1" smtClean="0"/>
              <a:t>contrôlés</a:t>
            </a:r>
            <a:r>
              <a:rPr lang="en-US" baseline="0" dirty="0" smtClean="0"/>
              <a:t> et </a:t>
            </a:r>
            <a:r>
              <a:rPr lang="en-US" baseline="0" dirty="0" err="1" smtClean="0"/>
              <a:t>remplacés</a:t>
            </a:r>
            <a:r>
              <a:rPr lang="en-US" baseline="0" dirty="0" smtClean="0"/>
              <a:t>; la </a:t>
            </a:r>
            <a:r>
              <a:rPr lang="en-US" baseline="0" dirty="0" err="1" smtClean="0"/>
              <a:t>capacité</a:t>
            </a:r>
            <a:r>
              <a:rPr lang="en-US" baseline="0" dirty="0" smtClean="0"/>
              <a:t> des </a:t>
            </a:r>
            <a:r>
              <a:rPr lang="en-US" baseline="0" dirty="0" err="1" smtClean="0"/>
              <a:t>gouvernants</a:t>
            </a:r>
            <a:r>
              <a:rPr lang="en-US" baseline="0" dirty="0" smtClean="0"/>
              <a:t> à </a:t>
            </a:r>
            <a:r>
              <a:rPr lang="en-US" baseline="0" dirty="0" err="1" smtClean="0"/>
              <a:t>gérer</a:t>
            </a:r>
            <a:r>
              <a:rPr lang="en-US" baseline="0" dirty="0" smtClean="0"/>
              <a:t> de </a:t>
            </a:r>
            <a:r>
              <a:rPr lang="en-US" baseline="0" dirty="0" err="1" smtClean="0"/>
              <a:t>manière</a:t>
            </a:r>
            <a:r>
              <a:rPr lang="en-US" baseline="0" dirty="0" smtClean="0"/>
              <a:t> effective les </a:t>
            </a:r>
            <a:r>
              <a:rPr lang="en-US" baseline="0" dirty="0" err="1" smtClean="0"/>
              <a:t>ressources</a:t>
            </a:r>
            <a:r>
              <a:rPr lang="en-US" baseline="0" dirty="0" smtClean="0"/>
              <a:t> à </a:t>
            </a:r>
            <a:r>
              <a:rPr lang="en-US" baseline="0" dirty="0" err="1" smtClean="0"/>
              <a:t>leur</a:t>
            </a:r>
            <a:r>
              <a:rPr lang="en-US" baseline="0" dirty="0" smtClean="0"/>
              <a:t> disposition, et à </a:t>
            </a:r>
            <a:r>
              <a:rPr lang="en-US" baseline="0" dirty="0" err="1" smtClean="0"/>
              <a:t>mettre</a:t>
            </a:r>
            <a:r>
              <a:rPr lang="en-US" baseline="0" dirty="0" smtClean="0"/>
              <a:t> en oeuvre des </a:t>
            </a:r>
            <a:r>
              <a:rPr lang="en-US" baseline="0" dirty="0" err="1" smtClean="0"/>
              <a:t>politiques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appropriées</a:t>
            </a:r>
            <a:r>
              <a:rPr lang="en-US" baseline="0" dirty="0" smtClean="0"/>
              <a:t>; et iii) le respect des </a:t>
            </a:r>
            <a:r>
              <a:rPr lang="en-US" baseline="0" dirty="0" err="1" smtClean="0"/>
              <a:t>citoyens</a:t>
            </a:r>
            <a:r>
              <a:rPr lang="en-US" baseline="0" dirty="0" smtClean="0"/>
              <a:t> et de </a:t>
            </a:r>
            <a:r>
              <a:rPr lang="en-US" baseline="0" dirty="0" err="1" smtClean="0"/>
              <a:t>l’État</a:t>
            </a:r>
            <a:r>
              <a:rPr lang="en-US" baseline="0" dirty="0" smtClean="0"/>
              <a:t> par les institutions </a:t>
            </a:r>
            <a:r>
              <a:rPr lang="en-US" baseline="0" dirty="0" err="1" smtClean="0"/>
              <a:t>régissant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leurs</a:t>
            </a:r>
            <a:r>
              <a:rPr lang="en-US" baseline="0" dirty="0" smtClean="0"/>
              <a:t> interactions </a:t>
            </a:r>
            <a:r>
              <a:rPr lang="en-US" baseline="0" dirty="0" err="1" smtClean="0"/>
              <a:t>économiques</a:t>
            </a:r>
            <a:r>
              <a:rPr lang="en-US" baseline="0" dirty="0" smtClean="0"/>
              <a:t> et </a:t>
            </a:r>
            <a:r>
              <a:rPr lang="en-US" baseline="0" dirty="0" err="1" smtClean="0"/>
              <a:t>sociales</a:t>
            </a:r>
            <a:r>
              <a:rPr lang="en-US" baseline="0" dirty="0" smtClean="0"/>
              <a:t>. “ </a:t>
            </a:r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32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33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34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35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36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2013-09-27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987290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2013-09-27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910973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2013-09-27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6147514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2013-09-27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5341108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2013-09-27</a:t>
            </a:fld>
            <a:endParaRPr lang="fr-CA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5624928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2013-09-27</a:t>
            </a:fld>
            <a:endParaRPr lang="fr-CA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6941077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2013-09-27</a:t>
            </a:fld>
            <a:endParaRPr lang="fr-CA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8837693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2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2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2013-09-27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4469240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2013-09-27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5968185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2013-09-27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0637853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2013-09-27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045700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ltGray"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A7A5FC-D996-4261-84BB-5BB15FD42244}" type="datetimeFigureOut">
              <a:rPr lang="fr-CA" smtClean="0"/>
              <a:t>2013-09-27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7030796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5650" y="1052514"/>
            <a:ext cx="7772400" cy="1470025"/>
          </a:xfrm>
        </p:spPr>
        <p:txBody>
          <a:bodyPr>
            <a:noAutofit/>
          </a:bodyPr>
          <a:lstStyle/>
          <a:p>
            <a:r>
              <a:rPr lang="fr-CA" sz="3400" dirty="0" smtClean="0"/>
              <a:t/>
            </a:r>
            <a:br>
              <a:rPr lang="fr-CA" sz="3400" dirty="0" smtClean="0"/>
            </a:br>
            <a:r>
              <a:rPr lang="fr-CA" sz="3400" dirty="0" smtClean="0"/>
              <a:t> Partie 2: Théories du développement et mondialisation</a:t>
            </a:r>
            <a:br>
              <a:rPr lang="fr-CA" sz="3400" dirty="0" smtClean="0"/>
            </a:br>
            <a:r>
              <a:rPr lang="fr-CA" sz="3400" dirty="0" smtClean="0"/>
              <a:t/>
            </a:r>
            <a:br>
              <a:rPr lang="fr-CA" sz="3400" dirty="0" smtClean="0"/>
            </a:br>
            <a:r>
              <a:rPr lang="fr-CA" sz="3400" dirty="0" smtClean="0"/>
              <a:t>Séance 8: Tournant néolibéral </a:t>
            </a:r>
            <a:br>
              <a:rPr lang="fr-CA" sz="3400" dirty="0" smtClean="0"/>
            </a:br>
            <a:r>
              <a:rPr lang="fr-CA" sz="3400" dirty="0" smtClean="0"/>
              <a:t>(et fin après-développement)</a:t>
            </a:r>
            <a:endParaRPr lang="fr-FR" sz="2800" i="1" dirty="0" smtClean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03648" y="3861048"/>
            <a:ext cx="6400800" cy="2375917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</a:pPr>
            <a:endParaRPr lang="fr-CA" dirty="0" smtClean="0">
              <a:solidFill>
                <a:schemeClr val="tx1"/>
              </a:solidFill>
            </a:endParaRPr>
          </a:p>
          <a:p>
            <a:pPr eaLnBrk="1" hangingPunct="1">
              <a:lnSpc>
                <a:spcPct val="90000"/>
              </a:lnSpc>
            </a:pPr>
            <a:r>
              <a:rPr lang="fr-CA" dirty="0" smtClean="0">
                <a:solidFill>
                  <a:schemeClr val="tx1"/>
                </a:solidFill>
              </a:rPr>
              <a:t>Jean-Philippe Leblond</a:t>
            </a:r>
          </a:p>
          <a:p>
            <a:pPr eaLnBrk="1" hangingPunct="1">
              <a:lnSpc>
                <a:spcPct val="90000"/>
              </a:lnSpc>
            </a:pPr>
            <a:endParaRPr lang="fr-CA" sz="2000" dirty="0" smtClean="0">
              <a:solidFill>
                <a:schemeClr val="tx1"/>
              </a:solidFill>
            </a:endParaRPr>
          </a:p>
          <a:p>
            <a:pPr eaLnBrk="1" hangingPunct="1">
              <a:lnSpc>
                <a:spcPct val="90000"/>
              </a:lnSpc>
            </a:pPr>
            <a:r>
              <a:rPr lang="fr-CA" sz="2000" dirty="0" smtClean="0">
                <a:solidFill>
                  <a:schemeClr val="tx1"/>
                </a:solidFill>
              </a:rPr>
              <a:t>DVM 2505 B</a:t>
            </a:r>
          </a:p>
          <a:p>
            <a:pPr>
              <a:lnSpc>
                <a:spcPct val="90000"/>
              </a:lnSpc>
            </a:pPr>
            <a:r>
              <a:rPr lang="fr-CA" sz="2000" dirty="0" smtClean="0">
                <a:solidFill>
                  <a:schemeClr val="tx1"/>
                </a:solidFill>
              </a:rPr>
              <a:t>  27 septembre </a:t>
            </a:r>
            <a:r>
              <a:rPr lang="fr-CA" sz="2000" dirty="0">
                <a:solidFill>
                  <a:schemeClr val="tx1"/>
                </a:solidFill>
              </a:rPr>
              <a:t>2013</a:t>
            </a:r>
            <a:endParaRPr lang="fr-FR" sz="2000" dirty="0" smtClean="0">
              <a:solidFill>
                <a:schemeClr val="tx1"/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432DDD9-BE7B-4A80-9A3F-EA7D131164F2}" type="slidenum">
              <a:rPr lang="en-GB" smtClean="0"/>
              <a:pPr>
                <a:defRPr/>
              </a:pPr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8393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Plan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lnSpc>
                <a:spcPct val="150000"/>
              </a:lnSpc>
            </a:pPr>
            <a:r>
              <a:rPr lang="fr-FR" dirty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Compléter </a:t>
            </a: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après-développement (6 diapos)</a:t>
            </a:r>
          </a:p>
          <a:p>
            <a:pPr lvl="1"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3</a:t>
            </a:r>
            <a:r>
              <a:rPr lang="fr-FR" baseline="300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e</a:t>
            </a: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 Illustration</a:t>
            </a:r>
          </a:p>
          <a:p>
            <a:pPr lvl="1"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Solutions de l’après-développement</a:t>
            </a:r>
          </a:p>
          <a:p>
            <a:pPr lvl="1"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Critiques contre l’après-développement</a:t>
            </a:r>
          </a:p>
          <a:p>
            <a:pPr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Tournant néolibéral </a:t>
            </a:r>
          </a:p>
          <a:p>
            <a:pPr lvl="1"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Origines et contexte d’émergence</a:t>
            </a:r>
          </a:p>
          <a:p>
            <a:pPr lvl="1"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Nature « théorique »: idées clefs et consensus de Washington</a:t>
            </a:r>
          </a:p>
          <a:p>
            <a:pPr lvl="1"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Mise en pratique, effets  et transformations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Autres critiques </a:t>
            </a: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7865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Illustration 3: Critiques du développement 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Le 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N n’est pas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la norme, n’est pas plus 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heureux que les sociétés traditionnelles ou le TM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Développement est une suite d’échecs (au N et au S)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Mais on continue à y </a:t>
            </a:r>
            <a:r>
              <a:rPr lang="fr-CA" u="sng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croire… c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’est donc une </a:t>
            </a:r>
            <a:r>
              <a:rPr lang="fr-CA" u="sng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croyance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Croyance provient de l’imaginaire </a:t>
            </a:r>
            <a:r>
              <a:rPr lang="fr-CA" u="sng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occidenta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l (ethnocentrique), des suites du siècle des Lumières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Critique de l’image de l’organisme (nation) qui se développe vers un but prédéterminé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Critique de l’évolutionnisme social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Critique de l’idée d’une « bonne vie » universelle</a:t>
            </a:r>
          </a:p>
          <a:p>
            <a:pPr lvl="1"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lvl="1"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lvl="1"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lvl="2"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lvl="2"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3</a:t>
            </a:fld>
            <a:endParaRPr lang="en-GB"/>
          </a:p>
        </p:txBody>
      </p:sp>
      <p:sp>
        <p:nvSpPr>
          <p:cNvPr id="6" name="Étoile à 4 branches 5"/>
          <p:cNvSpPr/>
          <p:nvPr/>
        </p:nvSpPr>
        <p:spPr>
          <a:xfrm>
            <a:off x="8604448" y="188640"/>
            <a:ext cx="288032" cy="266328"/>
          </a:xfrm>
          <a:prstGeom prst="star4">
            <a:avLst/>
          </a:prstGeom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45903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62000"/>
          </a:xfrm>
        </p:spPr>
        <p:txBody>
          <a:bodyPr>
            <a:noAutofit/>
          </a:bodyPr>
          <a:lstStyle/>
          <a:p>
            <a:r>
              <a:rPr lang="fr-CA" sz="3600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Développement « réellement existant » vu par Gilbert Rist</a:t>
            </a:r>
            <a:endParaRPr lang="fr-CA" sz="3600" dirty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>
          <a:xfrm>
            <a:off x="457200" y="1600201"/>
            <a:ext cx="5970494" cy="4525963"/>
          </a:xfrm>
        </p:spPr>
        <p:txBody>
          <a:bodyPr>
            <a:normAutofit fontScale="70000" lnSpcReduction="2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  </a:t>
            </a:r>
            <a:r>
              <a:rPr lang="fr-CA" dirty="0"/>
              <a:t>« Le « développement » est constitué d’un ensemble de </a:t>
            </a:r>
            <a:r>
              <a:rPr lang="fr-CA" u="sng" dirty="0"/>
              <a:t>pratiques</a:t>
            </a:r>
            <a:r>
              <a:rPr lang="fr-CA" dirty="0"/>
              <a:t> parfois contradictoires en apparence qui, </a:t>
            </a:r>
            <a:endParaRPr lang="fr-CA" dirty="0" smtClean="0"/>
          </a:p>
          <a:p>
            <a:pPr marL="0" indent="0">
              <a:lnSpc>
                <a:spcPct val="150000"/>
              </a:lnSpc>
              <a:buNone/>
            </a:pPr>
            <a:r>
              <a:rPr lang="fr-CA" dirty="0" smtClean="0"/>
              <a:t>pour </a:t>
            </a:r>
            <a:r>
              <a:rPr lang="fr-CA" dirty="0"/>
              <a:t>assurer la </a:t>
            </a:r>
            <a:r>
              <a:rPr lang="fr-CA" u="sng" dirty="0"/>
              <a:t>reproduction sociale </a:t>
            </a:r>
            <a:r>
              <a:rPr lang="fr-CA" dirty="0"/>
              <a:t>obligent à </a:t>
            </a:r>
            <a:r>
              <a:rPr lang="fr-CA" u="sng" dirty="0"/>
              <a:t>transformer</a:t>
            </a:r>
            <a:r>
              <a:rPr lang="fr-CA" dirty="0"/>
              <a:t> et à</a:t>
            </a:r>
            <a:r>
              <a:rPr lang="fr-CA" u="sng" dirty="0"/>
              <a:t> détruire</a:t>
            </a:r>
            <a:r>
              <a:rPr lang="fr-CA" dirty="0"/>
              <a:t>, de façon généralisée, </a:t>
            </a:r>
            <a:r>
              <a:rPr lang="fr-CA" u="sng" dirty="0"/>
              <a:t>le milieu naturel et les rapports sociaux </a:t>
            </a:r>
            <a:endParaRPr lang="fr-CA" u="sng" dirty="0" smtClean="0"/>
          </a:p>
          <a:p>
            <a:pPr marL="0" indent="0">
              <a:lnSpc>
                <a:spcPct val="150000"/>
              </a:lnSpc>
              <a:buNone/>
            </a:pPr>
            <a:r>
              <a:rPr lang="fr-CA" dirty="0" smtClean="0"/>
              <a:t>en </a:t>
            </a:r>
            <a:r>
              <a:rPr lang="fr-CA" dirty="0"/>
              <a:t>vue d’une </a:t>
            </a:r>
            <a:r>
              <a:rPr lang="fr-CA" u="sng" dirty="0"/>
              <a:t>production croissante </a:t>
            </a:r>
            <a:r>
              <a:rPr lang="fr-CA" dirty="0"/>
              <a:t>de marchandises (biens et services) destinées, à travers l’échange, </a:t>
            </a:r>
            <a:r>
              <a:rPr lang="fr-CA" u="sng" dirty="0"/>
              <a:t>à la demande solvable</a:t>
            </a:r>
            <a:r>
              <a:rPr lang="fr-CA" dirty="0"/>
              <a:t>. </a:t>
            </a:r>
            <a:r>
              <a:rPr lang="fr-CA" dirty="0" smtClean="0"/>
              <a:t>» </a:t>
            </a:r>
          </a:p>
          <a:p>
            <a:pPr marL="0" indent="0">
              <a:lnSpc>
                <a:spcPct val="150000"/>
              </a:lnSpc>
              <a:buNone/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4</a:t>
            </a:fld>
            <a:endParaRPr lang="en-GB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CA"/>
          </a:p>
        </p:txBody>
      </p:sp>
      <p:sp>
        <p:nvSpPr>
          <p:cNvPr id="9" name="ZoneTexte 8"/>
          <p:cNvSpPr txBox="1"/>
          <p:nvPr/>
        </p:nvSpPr>
        <p:spPr>
          <a:xfrm>
            <a:off x="899592" y="6313584"/>
            <a:ext cx="77768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400" dirty="0" smtClean="0"/>
              <a:t>Source: </a:t>
            </a:r>
            <a:r>
              <a:rPr lang="fr-CA" sz="1400" dirty="0"/>
              <a:t>Rist, G. (2013). </a:t>
            </a:r>
            <a:r>
              <a:rPr lang="fr-CA" sz="1400" i="1" dirty="0"/>
              <a:t>Le développement: Histoire d'une croyance occidentale. </a:t>
            </a:r>
            <a:r>
              <a:rPr lang="fr-CA" sz="1400" dirty="0"/>
              <a:t>(4</a:t>
            </a:r>
            <a:r>
              <a:rPr lang="fr-CA" sz="1400" baseline="30000" dirty="0"/>
              <a:t>e </a:t>
            </a:r>
            <a:r>
              <a:rPr lang="fr-CA" sz="1400" dirty="0"/>
              <a:t>éd.). Paris: Presses de Sciences Po.</a:t>
            </a:r>
          </a:p>
        </p:txBody>
      </p:sp>
      <p:pic>
        <p:nvPicPr>
          <p:cNvPr id="10" name="Image 9" descr="© Tous droits réservés- Humanitaire.ws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52" t="16772"/>
          <a:stretch/>
        </p:blipFill>
        <p:spPr bwMode="auto">
          <a:xfrm>
            <a:off x="6427694" y="2635624"/>
            <a:ext cx="2549663" cy="356682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554555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6200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fr-CA" sz="3600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Critiques du développement</a:t>
            </a:r>
            <a:endParaRPr lang="fr-CA" sz="3600" dirty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>
          <a:xfrm>
            <a:off x="457200" y="1600201"/>
            <a:ext cx="8003232" cy="4525963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Développement dans 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la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pratique veut 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toujours dire </a:t>
            </a: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pénétration des rapports marchands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croissance économique (</a:t>
            </a:r>
            <a:r>
              <a:rPr lang="fr-CA" dirty="0" err="1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économiciste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)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Outil de domination, de contrôle par certains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Échecs des 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efforts du développement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ne sont pas accidentels:  « </a:t>
            </a:r>
            <a:r>
              <a:rPr lang="fr-CA" u="sng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Développement » est le problème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et non la solution </a:t>
            </a:r>
          </a:p>
          <a:p>
            <a:pPr lvl="1">
              <a:lnSpc>
                <a:spcPct val="150000"/>
              </a:lnSpc>
            </a:pPr>
            <a:r>
              <a:rPr lang="fr-CA" i="1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Vision positive de la situation avant le développement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5</a:t>
            </a:fld>
            <a:endParaRPr lang="en-GB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798548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6200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fr-CA" sz="3600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Critiques du développement</a:t>
            </a:r>
            <a:endParaRPr lang="fr-CA" sz="3600" dirty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>
          <a:xfrm>
            <a:off x="457200" y="1600201"/>
            <a:ext cx="8003232" cy="4525963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Il faut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arrêter d’utiliser le concept du développement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Sortir de cette obsession malsaine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Et libérer la pensée du carcan ethnocentriste du développement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Note 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: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autres 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concepts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aussi soumis à ce type de critique (ex: pauvreté)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6</a:t>
            </a:fld>
            <a:endParaRPr lang="en-GB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CA"/>
          </a:p>
        </p:txBody>
      </p:sp>
      <p:sp>
        <p:nvSpPr>
          <p:cNvPr id="6" name="Étoile à 4 branches 5"/>
          <p:cNvSpPr/>
          <p:nvPr/>
        </p:nvSpPr>
        <p:spPr>
          <a:xfrm>
            <a:off x="8604448" y="188640"/>
            <a:ext cx="288032" cy="266328"/>
          </a:xfrm>
          <a:prstGeom prst="star4">
            <a:avLst/>
          </a:prstGeom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07172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Quelques ajouts: </a:t>
            </a:r>
            <a:b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</a:br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Post-développement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Valorise le local (savoirs, communautés)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Critique les savoirs se disant neutres, universels, « vrais »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Y compris l’école 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de la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dépendance: </a:t>
            </a:r>
          </a:p>
          <a:p>
            <a:pPr lvl="2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Pense en terme de développement/s-</a:t>
            </a:r>
            <a:r>
              <a:rPr lang="fr-CA" dirty="0" err="1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dév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.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 (</a:t>
            </a:r>
            <a:r>
              <a:rPr lang="fr-CA" dirty="0" err="1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économiciste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)</a:t>
            </a:r>
          </a:p>
          <a:p>
            <a:pPr lvl="2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Explication « universelle », totalisante </a:t>
            </a:r>
          </a:p>
          <a:p>
            <a:pPr lvl="2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Téléologique (on connaît déjà comment cela va finir)</a:t>
            </a:r>
            <a:endParaRPr lang="fr-CA" dirty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73728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Des solutions ?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 err="1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Déoccidentaliser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 la pensée, reconnaître ce qu’on vient de voir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Développement décidé par le bas, par les communautés, avec l’aide de mouvements sociaux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Ex: agriculture biologique, non productiviste, consommation locale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431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Des solutions ?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Tendance francophone: la décroissance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Limite environnementale atteinte 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Il faut sortir de l’obsession de la croissance (du développement)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Nord: décroissance (</a:t>
            </a:r>
            <a:r>
              <a:rPr lang="fr-CA" dirty="0" err="1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a-croissance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): simplicité volontaire &amp; réduire l’empreinte écologique pour permettre au Sud de plus consommer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Sud : satisfaire les besoins tel que conçus localement &amp; croissance, du moins pour l’instant. 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48827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Critiques contre l’après développement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Beaucoup d’apports reconnus (ethnocentrisme, échecs, et outil de pouvoir)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Mais plusieurs critiques aussi: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Déconstruit 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beaucoup, mais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quelles constructions d’alternatives?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Mauvais raisonnement: si échecs des projets x, y, z =&gt; tout développement ne peut marcher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Accent 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sur la diversité, la multitude des situations =&gt; oublie qu’il pourrait y avoir des problèmes communs</a:t>
            </a:r>
          </a:p>
          <a:p>
            <a:pPr>
              <a:lnSpc>
                <a:spcPct val="150000"/>
              </a:lnSpc>
            </a:pPr>
            <a:endParaRPr lang="fr-CA" sz="2400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63518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Critiques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Critique les discours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simplificateurs mais </a:t>
            </a:r>
            <a:endParaRPr lang="fr-CA" dirty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lvl="1">
              <a:lnSpc>
                <a:spcPct val="150000"/>
              </a:lnSpc>
            </a:pPr>
            <a:r>
              <a:rPr lang="fr-CA" sz="3200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Regroupe </a:t>
            </a:r>
            <a:r>
              <a:rPr lang="fr-CA" sz="3200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plusieurs théories dans la même grande </a:t>
            </a:r>
            <a:r>
              <a:rPr lang="fr-CA" sz="3200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catégorie</a:t>
            </a:r>
          </a:p>
          <a:p>
            <a:pPr lvl="1">
              <a:lnSpc>
                <a:spcPct val="150000"/>
              </a:lnSpc>
            </a:pPr>
            <a:r>
              <a:rPr lang="fr-CA" sz="3200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Promeut une vision simple et romantique </a:t>
            </a:r>
            <a:r>
              <a:rPr lang="fr-CA" sz="3200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des </a:t>
            </a:r>
            <a:r>
              <a:rPr lang="fr-CA" sz="3200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communautés </a:t>
            </a:r>
            <a:r>
              <a:rPr lang="fr-CA" sz="3200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locales en l’absence du développement (tous heureux, en harmonie, pas de malnutrition ?)</a:t>
            </a:r>
          </a:p>
          <a:p>
            <a:pPr lvl="1">
              <a:lnSpc>
                <a:spcPct val="150000"/>
              </a:lnSpc>
            </a:pPr>
            <a:r>
              <a:rPr lang="fr-CA" sz="3200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Dichotomie simple, essentialiste: Occident/reste; modernité/</a:t>
            </a:r>
            <a:r>
              <a:rPr lang="fr-CA" sz="3200" dirty="0" err="1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post-modernité</a:t>
            </a:r>
            <a:r>
              <a:rPr lang="fr-CA" sz="3200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, etc. </a:t>
            </a:r>
            <a:endParaRPr lang="fr-CA" sz="3200" dirty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Si tout savoir est situé, non neutre: comment chercher des solutions? Pourquoi vous croire? </a:t>
            </a:r>
          </a:p>
          <a:p>
            <a:pPr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3946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Tournant néolibéral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Pensée découle de penseurs et auteurs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Anciens (ex: </a:t>
            </a:r>
            <a:r>
              <a:rPr lang="fr-CA" dirty="0" err="1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von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 Hayek); fin 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19</a:t>
            </a:r>
            <a:r>
              <a:rPr lang="fr-CA" baseline="30000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e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 et 20</a:t>
            </a:r>
            <a:r>
              <a:rPr lang="fr-CA" baseline="30000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e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siècle, 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Récents (ex:</a:t>
            </a:r>
            <a:r>
              <a:rPr lang="fr-CA" dirty="0" smtClean="0">
                <a:solidFill>
                  <a:srgbClr val="FF0000"/>
                </a:solidFill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Friedman); 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Mise en œuvre (années 1970, Chili) puis domination (années 1980-)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Mise en œuvre favorisée par le contexte historique</a:t>
            </a:r>
          </a:p>
          <a:p>
            <a:pPr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lvl="1">
              <a:lnSpc>
                <a:spcPct val="150000"/>
              </a:lnSpc>
            </a:pPr>
            <a:endParaRPr lang="en-US" dirty="0"/>
          </a:p>
          <a:p>
            <a:pPr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42396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Idées clefs en 3 temps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Contre les interventions de l’État dans l’économie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Retour à la pureté de la pensée classique (Ricardo, Smith)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Il n’y a qu’une science économique, elle explique tout, partout </a:t>
            </a:r>
          </a:p>
          <a:p>
            <a:pPr lvl="1">
              <a:lnSpc>
                <a:spcPct val="150000"/>
              </a:lnSpc>
            </a:pPr>
            <a:endParaRPr lang="en-US" dirty="0"/>
          </a:p>
          <a:p>
            <a:pPr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9383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Contre l’intervention de l’État dans l’économie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Au Nord: Keynes a tout faux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Keynes = crises périodiques; déficits du </a:t>
            </a:r>
            <a:r>
              <a:rPr lang="fr-CA" dirty="0" err="1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gouv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. en récession pour stimuler l’économie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Au Sud: Économie 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du développement est une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perversion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Contre la planification, l’exceptionnalisme du Sud, le soutien de l’État à l’industrialisation (ex: ISI)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Partout: Perversion des décisions par l’État et les entreprises étatiques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Corruption, non efficience, influences indues des demandes sociales</a:t>
            </a:r>
            <a:endParaRPr lang="fr-CA" dirty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7198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Contre l’intervention de l’État dans l’économie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dirty="0" err="1" smtClean="0"/>
              <a:t>Seuls</a:t>
            </a:r>
            <a:r>
              <a:rPr lang="en-US" dirty="0" smtClean="0"/>
              <a:t> </a:t>
            </a:r>
            <a:r>
              <a:rPr lang="en-US" dirty="0" err="1" smtClean="0"/>
              <a:t>rôles</a:t>
            </a:r>
            <a:r>
              <a:rPr lang="en-US" dirty="0" smtClean="0"/>
              <a:t> de </a:t>
            </a:r>
            <a:r>
              <a:rPr lang="en-US" dirty="0" err="1" smtClean="0"/>
              <a:t>l’État</a:t>
            </a:r>
            <a:endParaRPr lang="en-US" dirty="0" smtClean="0"/>
          </a:p>
          <a:p>
            <a:pPr lvl="1">
              <a:lnSpc>
                <a:spcPct val="150000"/>
              </a:lnSpc>
            </a:pPr>
            <a:r>
              <a:rPr lang="en-US" dirty="0" smtClean="0"/>
              <a:t>Assurer la protection de la </a:t>
            </a:r>
            <a:r>
              <a:rPr lang="en-US" dirty="0" err="1" smtClean="0"/>
              <a:t>propriété</a:t>
            </a:r>
            <a:r>
              <a:rPr lang="en-US" dirty="0" smtClean="0"/>
              <a:t> </a:t>
            </a:r>
            <a:r>
              <a:rPr lang="en-US" dirty="0" err="1" smtClean="0"/>
              <a:t>privée</a:t>
            </a:r>
            <a:r>
              <a:rPr lang="en-US" dirty="0" smtClean="0"/>
              <a:t> &amp; d’un </a:t>
            </a:r>
            <a:r>
              <a:rPr lang="en-US" dirty="0" err="1" smtClean="0"/>
              <a:t>marché</a:t>
            </a:r>
            <a:r>
              <a:rPr lang="en-US" dirty="0" smtClean="0"/>
              <a:t> parfait </a:t>
            </a:r>
          </a:p>
          <a:p>
            <a:pPr lvl="1">
              <a:lnSpc>
                <a:spcPct val="150000"/>
              </a:lnSpc>
            </a:pPr>
            <a:r>
              <a:rPr lang="en-US" dirty="0" smtClean="0"/>
              <a:t>Assurer la </a:t>
            </a:r>
            <a:r>
              <a:rPr lang="en-US" dirty="0" err="1" smtClean="0"/>
              <a:t>loi</a:t>
            </a:r>
            <a:r>
              <a:rPr lang="en-US" dirty="0" smtClean="0"/>
              <a:t> et </a:t>
            </a:r>
            <a:r>
              <a:rPr lang="en-US" dirty="0" err="1" smtClean="0"/>
              <a:t>l’ordre</a:t>
            </a:r>
            <a:r>
              <a:rPr lang="en-US" dirty="0" smtClean="0"/>
              <a:t>, la </a:t>
            </a:r>
            <a:r>
              <a:rPr lang="en-US" dirty="0" err="1" smtClean="0"/>
              <a:t>démocratie</a:t>
            </a:r>
            <a:endParaRPr lang="en-US" dirty="0"/>
          </a:p>
          <a:p>
            <a:pPr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9431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Retour à la pureté du libéralisme classique (Smith, Ricardo)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Idéalisation des acteurs économiques égoïstes et rationnels (</a:t>
            </a:r>
            <a:r>
              <a:rPr lang="fr-CA" i="1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Homo </a:t>
            </a:r>
            <a:r>
              <a:rPr lang="fr-CA" i="1" dirty="0" err="1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oeconomicus</a:t>
            </a:r>
            <a:r>
              <a:rPr lang="fr-CA" i="1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)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Peut et prend les meilleures décisions, ce qui mène au bien commun</a:t>
            </a:r>
          </a:p>
          <a:p>
            <a:pPr>
              <a:lnSpc>
                <a:spcPct val="150000"/>
              </a:lnSpc>
            </a:pP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Idéalisation du marché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: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meilleure 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allocation des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ressources vers les secteurs productifs, 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croissance maximisée</a:t>
            </a:r>
          </a:p>
          <a:p>
            <a:pPr>
              <a:lnSpc>
                <a:spcPct val="150000"/>
              </a:lnSpc>
            </a:pPr>
            <a:r>
              <a:rPr lang="en-US" dirty="0" err="1" smtClean="0"/>
              <a:t>Idéalisation</a:t>
            </a:r>
            <a:r>
              <a:rPr lang="en-US" dirty="0" smtClean="0"/>
              <a:t> du </a:t>
            </a:r>
            <a:r>
              <a:rPr lang="en-US" dirty="0" err="1" smtClean="0"/>
              <a:t>libre-échange</a:t>
            </a:r>
            <a:endParaRPr lang="en-US" dirty="0" smtClean="0"/>
          </a:p>
          <a:p>
            <a:pPr lvl="1">
              <a:lnSpc>
                <a:spcPct val="150000"/>
              </a:lnSpc>
            </a:pPr>
            <a:r>
              <a:rPr lang="en-US" dirty="0" err="1" smtClean="0">
                <a:latin typeface="Microsoft Sans Serif" panose="020B0604020202020204" pitchFamily="34" charset="0"/>
                <a:cs typeface="Microsoft Sans Serif" panose="020B0604020202020204" pitchFamily="34" charset="0"/>
              </a:rPr>
              <a:t>Tous</a:t>
            </a:r>
            <a:r>
              <a:rPr lang="en-US" dirty="0" smtClean="0">
                <a:latin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lang="en-US" dirty="0" err="1" smtClean="0">
                <a:latin typeface="Microsoft Sans Serif" panose="020B0604020202020204" pitchFamily="34" charset="0"/>
                <a:cs typeface="Microsoft Sans Serif" panose="020B0604020202020204" pitchFamily="34" charset="0"/>
              </a:rPr>
              <a:t>gagnants</a:t>
            </a:r>
            <a:r>
              <a:rPr lang="en-US" dirty="0" smtClean="0">
                <a:latin typeface="Microsoft Sans Serif" panose="020B0604020202020204" pitchFamily="34" charset="0"/>
                <a:cs typeface="Microsoft Sans Serif" panose="020B0604020202020204" pitchFamily="34" charset="0"/>
              </a:rPr>
              <a:t> par le </a:t>
            </a:r>
            <a:r>
              <a:rPr lang="en-US" dirty="0" err="1" smtClean="0">
                <a:latin typeface="Microsoft Sans Serif" panose="020B0604020202020204" pitchFamily="34" charset="0"/>
                <a:cs typeface="Microsoft Sans Serif" panose="020B0604020202020204" pitchFamily="34" charset="0"/>
              </a:rPr>
              <a:t>libre-échange</a:t>
            </a:r>
            <a:r>
              <a:rPr lang="en-US" dirty="0" smtClean="0">
                <a:latin typeface="Microsoft Sans Serif" panose="020B0604020202020204" pitchFamily="34" charset="0"/>
                <a:cs typeface="Microsoft Sans Serif" panose="020B0604020202020204" pitchFamily="34" charset="0"/>
              </a:rPr>
              <a:t>, </a:t>
            </a:r>
            <a:r>
              <a:rPr lang="en-US" dirty="0" err="1" smtClean="0">
                <a:latin typeface="Microsoft Sans Serif" panose="020B0604020202020204" pitchFamily="34" charset="0"/>
                <a:cs typeface="Microsoft Sans Serif" panose="020B0604020202020204" pitchFamily="34" charset="0"/>
              </a:rPr>
              <a:t>même</a:t>
            </a:r>
            <a:r>
              <a:rPr lang="en-US" dirty="0" smtClean="0">
                <a:latin typeface="Microsoft Sans Serif" panose="020B0604020202020204" pitchFamily="34" charset="0"/>
                <a:cs typeface="Microsoft Sans Serif" panose="020B0604020202020204" pitchFamily="34" charset="0"/>
              </a:rPr>
              <a:t> le tiers-monde (</a:t>
            </a:r>
            <a:r>
              <a:rPr lang="en-US" dirty="0" err="1" smtClean="0">
                <a:latin typeface="Microsoft Sans Serif" panose="020B0604020202020204" pitchFamily="34" charset="0"/>
                <a:cs typeface="Microsoft Sans Serif" panose="020B0604020202020204" pitchFamily="34" charset="0"/>
              </a:rPr>
              <a:t>théorie</a:t>
            </a:r>
            <a:r>
              <a:rPr lang="en-US" dirty="0" smtClean="0">
                <a:latin typeface="Microsoft Sans Serif" panose="020B0604020202020204" pitchFamily="34" charset="0"/>
                <a:cs typeface="Microsoft Sans Serif" panose="020B0604020202020204" pitchFamily="34" charset="0"/>
              </a:rPr>
              <a:t> des </a:t>
            </a:r>
            <a:r>
              <a:rPr lang="en-US" dirty="0" err="1" smtClean="0">
                <a:latin typeface="Microsoft Sans Serif" panose="020B0604020202020204" pitchFamily="34" charset="0"/>
                <a:cs typeface="Microsoft Sans Serif" panose="020B0604020202020204" pitchFamily="34" charset="0"/>
              </a:rPr>
              <a:t>avantages</a:t>
            </a:r>
            <a:r>
              <a:rPr lang="en-US" dirty="0" smtClean="0">
                <a:latin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lang="en-US" dirty="0" err="1" smtClean="0">
                <a:latin typeface="Microsoft Sans Serif" panose="020B0604020202020204" pitchFamily="34" charset="0"/>
                <a:cs typeface="Microsoft Sans Serif" panose="020B0604020202020204" pitchFamily="34" charset="0"/>
              </a:rPr>
              <a:t>comparatifs</a:t>
            </a:r>
            <a:r>
              <a:rPr lang="en-US" dirty="0" smtClean="0">
                <a:latin typeface="Microsoft Sans Serif" panose="020B0604020202020204" pitchFamily="34" charset="0"/>
                <a:cs typeface="Microsoft Sans Serif" panose="020B0604020202020204" pitchFamily="34" charset="0"/>
              </a:rPr>
              <a:t> de Ricardo)</a:t>
            </a: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15168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Une seule </a:t>
            </a:r>
            <a:r>
              <a:rPr lang="fr-FR" sz="3600" dirty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science économique (</a:t>
            </a:r>
            <a:r>
              <a:rPr lang="fr-FR" sz="3600" dirty="0" err="1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Monoéconomie</a:t>
            </a:r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)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Il n’y a qu’une seule science économique, elle est neutre, objective et «vraie »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Elle peut tout expliquer, tout comprendre, partout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Tiers monde n’est pas une exception</a:t>
            </a:r>
          </a:p>
          <a:p>
            <a:pPr lvl="2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Pas de conséquences au colonialisme</a:t>
            </a:r>
          </a:p>
          <a:p>
            <a:pPr lvl="2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Pas de détérioration des termes de l’échange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(j’ajoute pas d’exceptionnalisme pour l’agriculture, pour l’environnement, etc.)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46714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Contexte de sa montée </a:t>
            </a:r>
            <a:b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</a:br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et de sa mise en œuvre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Années 1970 au Nord: inflation et chômage; quelles causes ?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Entraves au libre-marché (État, syndicats)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Ou chocs pétroliers (OPEC; 1973, 1979) et démographie (baby boomers)?  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Montée du néolibéralisme dans les dép. d’économie, certains universités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École de Chicago (Chicago Boys)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Prix de la banque de Suède (« Nobel ») : Hayek (1974); Friedman (1976)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33649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Contexte de sa montée </a:t>
            </a:r>
            <a:b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</a:br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et de sa mise en œuvre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Gouvernements conservateurs (Reagan, Thatcher)</a:t>
            </a:r>
          </a:p>
          <a:p>
            <a:pPr lvl="1">
              <a:lnSpc>
                <a:spcPct val="150000"/>
              </a:lnSpc>
            </a:pPr>
            <a:r>
              <a:rPr lang="fr-CA" dirty="0" err="1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Clausen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 remplace </a:t>
            </a:r>
            <a:r>
              <a:rPr lang="fr-CA" dirty="0" err="1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McNamara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 à la BM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Crise de la dette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5728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Crise de la dette est complexe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Années 1970: augmentation des prêts publics et privés au TM (tranche supérieure)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Optimisme des années 1970: prix, stabilité des taux de change, dictatures stables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Banques au Nord: $$$$$, offre facilement des prêts en devises fortes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Prêts utilisés pour de bons et mauvais usages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Dette en 1982 = 3x 1970 </a:t>
            </a:r>
            <a:endParaRPr lang="fr-CA" dirty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392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Crise de la dette est complexe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Mais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Chocs pétroliers (1973, 1979): inflation partout </a:t>
            </a:r>
          </a:p>
          <a:p>
            <a:pPr lvl="1">
              <a:lnSpc>
                <a:spcPct val="150000"/>
              </a:lnSpc>
            </a:pP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Monnaie américaine flotte (déliée de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l’or)</a:t>
            </a:r>
            <a:endParaRPr lang="fr-CA" dirty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Détérioration rapide des termes de l’échange (fin 1970, 1980)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Hausse des taux d’intérêts au Nord: sorties de capitaux + Sud finance le Nord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99965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Crise de la dette est complexe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Résultats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Défaut de paiements à partir de 1982: Mexique, Brésil, Argentine, etc.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Pour sauver le système financier mondial:  FMI puis BM interviennent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Leur solution sera inspirée du néolibéralisme (</a:t>
            </a:r>
            <a:r>
              <a:rPr lang="fr-CA" dirty="0" err="1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Progr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. d’ajustement structurels; PAS)</a:t>
            </a:r>
          </a:p>
          <a:p>
            <a:pPr lvl="2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Milieu des années 1980: ¾ de l’Am. Latine &amp; 2/3 de l’Afrique sous supervision</a:t>
            </a:r>
          </a:p>
          <a:p>
            <a:pPr lvl="1"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7897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Néolibéralisme en théorie: Consensus de Washington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Vision de John Williamson (1989)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Washington: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BM, FMI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Portions du gouvernement américain et du Congrès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Instituts (</a:t>
            </a:r>
            <a:r>
              <a:rPr lang="fr-CA" i="1" dirty="0" err="1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think</a:t>
            </a:r>
            <a:r>
              <a:rPr lang="fr-CA" i="1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 tank)</a:t>
            </a: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lvl="1"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9445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Néolibéralisme en théorie: Consensus de Washington (v1)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4525963"/>
          </a:xfrm>
        </p:spPr>
        <p:txBody>
          <a:bodyPr>
            <a:normAutofit fontScale="62500" lnSpcReduction="20000"/>
          </a:bodyPr>
          <a:lstStyle/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Discipline fiscale (déficits &lt;2% PIB)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Réduire et réorienter les dépenses publiques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    militaires, subventions, administration 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 </a:t>
            </a:r>
            <a:r>
              <a:rPr lang="fr-CA" u="sng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maintien pour besoins de base (éducation, santé) et infrastructures 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Réformes de la fiscalité (impôts et taxes)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    pour les riches;  élargir la « base fiscale » 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Libéralisation financière (taux d’intérêts)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Taux </a:t>
            </a:r>
            <a:r>
              <a:rPr lang="fr-CA" u="sng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de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 change compétitifs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Libéralisation du commerce </a:t>
            </a:r>
            <a:r>
              <a:rPr lang="fr-CA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(tarifs de 10%; vers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un libre-échange)</a:t>
            </a:r>
          </a:p>
          <a:p>
            <a:pPr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lvl="1"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24</a:t>
            </a:fld>
            <a:endParaRPr lang="en-GB"/>
          </a:p>
        </p:txBody>
      </p:sp>
      <p:sp>
        <p:nvSpPr>
          <p:cNvPr id="2" name="Flèche vers le bas 1"/>
          <p:cNvSpPr/>
          <p:nvPr/>
        </p:nvSpPr>
        <p:spPr>
          <a:xfrm>
            <a:off x="1273795" y="2669333"/>
            <a:ext cx="191974" cy="258328"/>
          </a:xfrm>
          <a:prstGeom prst="downArrow">
            <a:avLst/>
          </a:prstGeom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7" name="Flèche vers le bas 6"/>
          <p:cNvSpPr/>
          <p:nvPr/>
        </p:nvSpPr>
        <p:spPr>
          <a:xfrm>
            <a:off x="1261573" y="3933056"/>
            <a:ext cx="191974" cy="258328"/>
          </a:xfrm>
          <a:prstGeom prst="downArrow">
            <a:avLst/>
          </a:prstGeom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131956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Néolibéralisme en théorie (1989): Consensus de Washington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4525963"/>
          </a:xfrm>
        </p:spPr>
        <p:txBody>
          <a:bodyPr>
            <a:normAutofit fontScale="925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7. Encourager les investissements directs étrangers (IDE)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Encore ici: problème est le manque de capitaux …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8. Privatiser les entreprises étatiques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9. Déréguler l’économie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10. Protéger les droits de propriété privée 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02391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Néolibéralisme en pratique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Nord </a:t>
            </a:r>
            <a:endParaRPr lang="fr-CA" dirty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Mise en place partielle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Mais des contradictions</a:t>
            </a:r>
          </a:p>
          <a:p>
            <a:pPr lvl="2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 Protectionnisme croit, subventions agricoles demeurent</a:t>
            </a:r>
          </a:p>
          <a:p>
            <a:pPr lvl="2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Dépenses de l’État augmentent (militaires): </a:t>
            </a:r>
            <a:r>
              <a:rPr lang="fr-CA" dirty="0" err="1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Keynesianisme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 militaire</a:t>
            </a:r>
          </a:p>
          <a:p>
            <a:pPr lvl="1"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4749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Néolibéralisme en pratique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Sud : Programmes d’ajustements structurels (PAS): aide conditionnelle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Libéralisation du commerce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Dévaluation de la monnaie 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Privatisation (y compris parfois des services publics comme l’eau)</a:t>
            </a:r>
            <a:endParaRPr lang="fr-CA" dirty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Réduction massive des déficits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Coupures dans les mesures sociales (contradictions)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Tout vers les marchés d’exportations vus comme plus productifs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Parenthèse: 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thérapie de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choc assez similaire à l’Est (1990)</a:t>
            </a:r>
          </a:p>
          <a:p>
            <a:pPr lvl="1"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11752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Effets des PAS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Croissance économique faible &amp; instabilités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cause importante de la décennie perdue des années 1980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Instabilités dans les années 1990 (crise mexicaine, russe, asiatique)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Mais reprise rapide dans des pays ne suivant plus le modèle</a:t>
            </a:r>
          </a:p>
          <a:p>
            <a:pPr lvl="1">
              <a:lnSpc>
                <a:spcPct val="150000"/>
              </a:lnSpc>
            </a:pP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Mais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croissance 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forte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dans des pays ne suivant pas le modèle)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0475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Effets des PAS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Désastre social (impacts différenciés selon les sexe, la classe):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Réduction 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des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salaires, augmentation du coût de la vie</a:t>
            </a:r>
            <a:endParaRPr lang="fr-CA" dirty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Réduction du filet social (éducation, santé, alimentation) et de l’aide en agriculture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Pauvreté et insécurité alimentaire s’accroissent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conflits sociaux =&gt; ex: </a:t>
            </a:r>
            <a:r>
              <a:rPr lang="fr-CA" dirty="0" err="1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Zapatistas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, Seattle, etc. (voir mercredi prochain)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29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8974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Transformations du néolibéralisme consensus de Washington (v2)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Causes des échec selon les néolibéraux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Théorie est bonne, mais ces maudits gouvernements…. 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Donc on maintien le cap (libéralisation, etc.)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Et on ajoute (1):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Réformes pour une </a:t>
            </a:r>
            <a:r>
              <a:rPr lang="fr-CA" b="1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bonne gouvernance</a:t>
            </a:r>
          </a:p>
          <a:p>
            <a:pPr lvl="2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État de droit, transparence, participation, lutte contre la</a:t>
            </a:r>
            <a:r>
              <a:rPr lang="fr-CA" b="1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corruption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5462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Gouvernance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342900" lvl="1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Terme difficile à définir: bons processus décisionnels</a:t>
            </a:r>
            <a:endParaRPr lang="fr-CA" dirty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BM: Institutions et traditions au travers desquelles s’exerce l’autorité pour le bien commun</a:t>
            </a:r>
          </a:p>
          <a:p>
            <a:pPr lvl="2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Choix des gouvernants, contre-pouvoirs</a:t>
            </a:r>
          </a:p>
          <a:p>
            <a:pPr lvl="2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Capacités à bien </a:t>
            </a:r>
            <a:r>
              <a:rPr lang="fr-CA" dirty="0" err="1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géreron</a:t>
            </a: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lvl="2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Respect des citoyens et de l’État </a:t>
            </a:r>
          </a:p>
          <a:p>
            <a:pPr lvl="1">
              <a:lnSpc>
                <a:spcPct val="150000"/>
              </a:lnSpc>
            </a:pPr>
            <a:endParaRPr lang="fr-CA" dirty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31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90339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Transformations du néolibéralisme </a:t>
            </a:r>
            <a:r>
              <a:rPr lang="fr-FR" sz="3600" dirty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consensus de Washington (v2)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On ajoute (2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)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(pour 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atténuer les résistances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?): 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Filet social (contre les chocs)</a:t>
            </a:r>
          </a:p>
          <a:p>
            <a:pPr lvl="1">
              <a:lnSpc>
                <a:spcPct val="150000"/>
              </a:lnSpc>
            </a:pP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L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utte à la pauvreté (qui fait un retour à la BM)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Cela se manifeste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BM et FMI: Documents stratégiques de réduction de la pauvreté (1999)</a:t>
            </a:r>
            <a:endParaRPr lang="fr-CA" dirty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Objectifs du </a:t>
            </a:r>
            <a:r>
              <a:rPr lang="fr-CA" dirty="0" err="1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dév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. 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u millénaire … </a:t>
            </a:r>
          </a:p>
          <a:p>
            <a:pPr lvl="2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Ex: accès aux </a:t>
            </a:r>
            <a:r>
              <a:rPr lang="fr-CA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marchés, entreprises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privées, gouvernance, etc.  </a:t>
            </a:r>
          </a:p>
          <a:p>
            <a:pPr lvl="2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Aussi: bonne conscience, atténuer les résistances, etc.</a:t>
            </a:r>
            <a:endParaRPr lang="fr-CA" dirty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32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63675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Autres effets du néolibéralisme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Croissance de l’intégration mondiale (renforcement de la spécialisation dans le secteur primaire pour plusieurs)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Déclin du rôle de l’État (sauf pour favoriser…)</a:t>
            </a:r>
          </a:p>
          <a:p>
            <a:pPr>
              <a:lnSpc>
                <a:spcPct val="150000"/>
              </a:lnSpc>
            </a:pP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Grand rôle des entreprises (le privé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), des ONG, des communautés : 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prennent en main les fonctions abandonnées par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l’État</a:t>
            </a:r>
          </a:p>
          <a:p>
            <a:pPr>
              <a:lnSpc>
                <a:spcPct val="150000"/>
              </a:lnSpc>
            </a:pP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Montée de l’influence de la BM, du FMI et des sommets mondiaux</a:t>
            </a:r>
          </a:p>
          <a:p>
            <a:pPr lvl="1">
              <a:lnSpc>
                <a:spcPct val="150000"/>
              </a:lnSpc>
            </a:pP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Problèmes (ex: pauvreté) sont mondiaux, il faut une gestion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mondiale</a:t>
            </a:r>
            <a:endParaRPr lang="fr-CA" dirty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33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41554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Quelques autres critiques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Modèle promu et imposé 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de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l’extérieur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Modèle unique pour le monde, simplificateur et non neutre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Oublie les particularités locales, le rôle de l’histoire, etc.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Se 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présente faussement comme un savoir objectif  </a:t>
            </a: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lvl="1">
              <a:lnSpc>
                <a:spcPct val="150000"/>
              </a:lnSpc>
            </a:pP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Simplification de la nature humaine et idéalisation des marchés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Fausses 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solutions, qui profitent seulement à certains 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Leçons de la crise économique &amp; de la montée de la Chine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Quelles similarités et différences avec les autres approches? 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34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5462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Pour la semaine prochaine 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Attention: DGD la semaine prochaine (</a:t>
            </a:r>
            <a:r>
              <a:rPr lang="fr-CA" u="sng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remplace le cours de vendredi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)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Révisez vos notes, identifiez des zones troubles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Apportez vos notes, papier, crayon</a:t>
            </a:r>
          </a:p>
          <a:p>
            <a:pPr lvl="1">
              <a:lnSpc>
                <a:spcPct val="150000"/>
              </a:lnSpc>
            </a:pPr>
            <a:r>
              <a:rPr lang="fr-CA" u="sng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Trouvez </a:t>
            </a:r>
            <a:r>
              <a:rPr lang="fr-CA" u="sng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une bonne question </a:t>
            </a:r>
            <a:r>
              <a:rPr lang="fr-CA" u="sng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d’examen (remise </a:t>
            </a:r>
            <a:r>
              <a:rPr lang="fr-CA" u="sng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à l’assistante à la fin du DGD)</a:t>
            </a: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Pour mercredi: lecture du </a:t>
            </a:r>
            <a:r>
              <a:rPr lang="fr-CA" dirty="0" err="1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ch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 5 dans le manuel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35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0355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Sources utilisées dans ce cours 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Outre les sources dans le plan de cours:</a:t>
            </a:r>
          </a:p>
          <a:p>
            <a:pPr lvl="1"/>
            <a:r>
              <a:rPr lang="en-US" dirty="0" err="1"/>
              <a:t>Peet</a:t>
            </a:r>
            <a:r>
              <a:rPr lang="en-US" dirty="0"/>
              <a:t>, R., &amp; </a:t>
            </a:r>
            <a:r>
              <a:rPr lang="en-US" dirty="0" err="1"/>
              <a:t>Hartwick</a:t>
            </a:r>
            <a:r>
              <a:rPr lang="en-US" dirty="0"/>
              <a:t>, E. (2009). </a:t>
            </a:r>
            <a:r>
              <a:rPr lang="en-US" i="1" dirty="0"/>
              <a:t>Theories of development: contentions, arguments, alternatives. </a:t>
            </a:r>
            <a:r>
              <a:rPr lang="en-US" dirty="0"/>
              <a:t>(</a:t>
            </a:r>
            <a:r>
              <a:rPr lang="en-US" dirty="0" smtClean="0"/>
              <a:t>2</a:t>
            </a:r>
            <a:r>
              <a:rPr lang="en-US" baseline="30000" dirty="0" smtClean="0"/>
              <a:t>e </a:t>
            </a:r>
            <a:r>
              <a:rPr lang="en-US" dirty="0" err="1"/>
              <a:t>éd</a:t>
            </a:r>
            <a:r>
              <a:rPr lang="en-US" dirty="0"/>
              <a:t>.). New York: The Guilford Press.</a:t>
            </a:r>
          </a:p>
          <a:p>
            <a:pPr lvl="1">
              <a:lnSpc>
                <a:spcPct val="150000"/>
              </a:lnSpc>
            </a:pPr>
            <a:r>
              <a:rPr lang="fr-CA" dirty="0" err="1"/>
              <a:t>McMichael</a:t>
            </a:r>
            <a:r>
              <a:rPr lang="fr-CA" dirty="0"/>
              <a:t>, P. (</a:t>
            </a:r>
            <a:r>
              <a:rPr lang="fr-CA" dirty="0" smtClean="0"/>
              <a:t>2008). </a:t>
            </a:r>
            <a:r>
              <a:rPr lang="fr-CA" i="1" dirty="0" err="1"/>
              <a:t>Development</a:t>
            </a:r>
            <a:r>
              <a:rPr lang="fr-CA" i="1" dirty="0"/>
              <a:t> and Social Change: A Global Perspective </a:t>
            </a:r>
            <a:r>
              <a:rPr lang="fr-CA" dirty="0" smtClean="0"/>
              <a:t>(4</a:t>
            </a:r>
            <a:r>
              <a:rPr lang="fr-CA" baseline="30000" dirty="0" smtClean="0"/>
              <a:t>e </a:t>
            </a:r>
            <a:r>
              <a:rPr lang="fr-CA" dirty="0"/>
              <a:t>éd.): SAGE</a:t>
            </a:r>
            <a:r>
              <a:rPr lang="fr-CA" baseline="30000" dirty="0"/>
              <a:t>.</a:t>
            </a:r>
          </a:p>
          <a:p>
            <a:pPr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36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5483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eblond_DVM_S19_0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Leblond_DVM_S19_02</Template>
  <TotalTime>10003</TotalTime>
  <Words>2001</Words>
  <Application>Microsoft Office PowerPoint</Application>
  <PresentationFormat>Affichage à l'écran (4:3)</PresentationFormat>
  <Paragraphs>309</Paragraphs>
  <Slides>36</Slides>
  <Notes>36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36</vt:i4>
      </vt:variant>
    </vt:vector>
  </HeadingPairs>
  <TitlesOfParts>
    <vt:vector size="37" baseType="lpstr">
      <vt:lpstr>Leblond_DVM_S19_02</vt:lpstr>
      <vt:lpstr>  Partie 2: Théories du développement et mondialisation  Séance 8: Tournant néolibéral  (et fin après-développement)</vt:lpstr>
      <vt:lpstr>Plan</vt:lpstr>
      <vt:lpstr>Illustration 3: Critiques du développement </vt:lpstr>
      <vt:lpstr>Développement « réellement existant » vu par Gilbert Rist</vt:lpstr>
      <vt:lpstr>Critiques du développement</vt:lpstr>
      <vt:lpstr>Critiques du développement</vt:lpstr>
      <vt:lpstr>Quelques ajouts:  Post-développement</vt:lpstr>
      <vt:lpstr>Des solutions ?</vt:lpstr>
      <vt:lpstr>Des solutions ?</vt:lpstr>
      <vt:lpstr>Critiques contre l’après développement</vt:lpstr>
      <vt:lpstr>Critiques</vt:lpstr>
      <vt:lpstr>Tournant néolibéral</vt:lpstr>
      <vt:lpstr>Idées clefs en 3 temps</vt:lpstr>
      <vt:lpstr>Contre l’intervention de l’État dans l’économie</vt:lpstr>
      <vt:lpstr>Contre l’intervention de l’État dans l’économie</vt:lpstr>
      <vt:lpstr>Retour à la pureté du libéralisme classique (Smith, Ricardo)</vt:lpstr>
      <vt:lpstr>Une seule science économique (Monoéconomie)</vt:lpstr>
      <vt:lpstr>Contexte de sa montée  et de sa mise en œuvre</vt:lpstr>
      <vt:lpstr>Contexte de sa montée  et de sa mise en œuvre</vt:lpstr>
      <vt:lpstr>Crise de la dette est complexe</vt:lpstr>
      <vt:lpstr>Crise de la dette est complexe</vt:lpstr>
      <vt:lpstr>Crise de la dette est complexe</vt:lpstr>
      <vt:lpstr>Néolibéralisme en théorie: Consensus de Washington</vt:lpstr>
      <vt:lpstr>Néolibéralisme en théorie: Consensus de Washington (v1)</vt:lpstr>
      <vt:lpstr>Néolibéralisme en théorie (1989): Consensus de Washington</vt:lpstr>
      <vt:lpstr>Néolibéralisme en pratique</vt:lpstr>
      <vt:lpstr>Néolibéralisme en pratique</vt:lpstr>
      <vt:lpstr>Effets des PAS</vt:lpstr>
      <vt:lpstr>Effets des PAS</vt:lpstr>
      <vt:lpstr>Transformations du néolibéralisme consensus de Washington (v2)</vt:lpstr>
      <vt:lpstr>Gouvernance</vt:lpstr>
      <vt:lpstr>Transformations du néolibéralisme consensus de Washington (v2)</vt:lpstr>
      <vt:lpstr>Autres effets du néolibéralisme</vt:lpstr>
      <vt:lpstr>Quelques autres critiques</vt:lpstr>
      <vt:lpstr>Pour la semaine prochaine </vt:lpstr>
      <vt:lpstr>Sources utilisées dans ce cours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Introduction au développement international: XXXX   2013 DVM xxxx</dc:title>
  <dc:creator>JPL</dc:creator>
  <cp:keywords>DVM 3550;méthodologie</cp:keywords>
  <cp:lastModifiedBy>J-P. Leblond</cp:lastModifiedBy>
  <cp:revision>448</cp:revision>
  <cp:lastPrinted>2013-09-27T14:28:02Z</cp:lastPrinted>
  <dcterms:created xsi:type="dcterms:W3CDTF">2013-08-06T19:24:38Z</dcterms:created>
  <dcterms:modified xsi:type="dcterms:W3CDTF">2013-09-27T18:39:51Z</dcterms:modified>
</cp:coreProperties>
</file>