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7"/>
  </p:notesMasterIdLst>
  <p:sldIdLst>
    <p:sldId id="256" r:id="rId2"/>
    <p:sldId id="257" r:id="rId3"/>
    <p:sldId id="258" r:id="rId4"/>
    <p:sldId id="265" r:id="rId5"/>
    <p:sldId id="266" r:id="rId6"/>
    <p:sldId id="268" r:id="rId7"/>
    <p:sldId id="298" r:id="rId8"/>
    <p:sldId id="269" r:id="rId9"/>
    <p:sldId id="294" r:id="rId10"/>
    <p:sldId id="270" r:id="rId11"/>
    <p:sldId id="271" r:id="rId12"/>
    <p:sldId id="273" r:id="rId13"/>
    <p:sldId id="276" r:id="rId14"/>
    <p:sldId id="299" r:id="rId15"/>
    <p:sldId id="300" r:id="rId16"/>
    <p:sldId id="267" r:id="rId17"/>
    <p:sldId id="295" r:id="rId18"/>
    <p:sldId id="296" r:id="rId19"/>
    <p:sldId id="262" r:id="rId20"/>
    <p:sldId id="301" r:id="rId21"/>
    <p:sldId id="292" r:id="rId22"/>
    <p:sldId id="302" r:id="rId23"/>
    <p:sldId id="282" r:id="rId24"/>
    <p:sldId id="279" r:id="rId25"/>
    <p:sldId id="264" r:id="rId26"/>
    <p:sldId id="285" r:id="rId27"/>
    <p:sldId id="286" r:id="rId28"/>
    <p:sldId id="287" r:id="rId29"/>
    <p:sldId id="288" r:id="rId30"/>
    <p:sldId id="290" r:id="rId31"/>
    <p:sldId id="289" r:id="rId32"/>
    <p:sldId id="291" r:id="rId33"/>
    <p:sldId id="277" r:id="rId34"/>
    <p:sldId id="278" r:id="rId35"/>
    <p:sldId id="284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F7D19"/>
    <a:srgbClr val="FFFFCC"/>
    <a:srgbClr val="B80BC5"/>
    <a:srgbClr val="F68426"/>
    <a:srgbClr val="000000"/>
    <a:srgbClr val="F650BF"/>
    <a:srgbClr val="3AD9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73" autoAdjust="0"/>
  </p:normalViewPr>
  <p:slideViewPr>
    <p:cSldViewPr>
      <p:cViewPr>
        <p:scale>
          <a:sx n="76" d="100"/>
          <a:sy n="76" d="100"/>
        </p:scale>
        <p:origin x="-984" y="-6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solidFill>
                  <a:schemeClr val="tx1"/>
                </a:solidFill>
              </a:defRPr>
            </a:pP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Figure </a:t>
            </a:r>
            <a:r>
              <a:rPr lang="en-C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2.2: </a:t>
            </a: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Prices of Houses in North Vancouver </a:t>
            </a:r>
          </a:p>
          <a:p>
            <a:pPr>
              <a:defRPr sz="1800">
                <a:solidFill>
                  <a:schemeClr val="tx1"/>
                </a:solidFill>
              </a:defRPr>
            </a:pP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1999 -2012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6918891034579178"/>
          <c:y val="0.16474122098812197"/>
          <c:w val="0.80901263779679911"/>
          <c:h val="0.72923669703760308"/>
        </c:manualLayout>
      </c:layout>
      <c:lineChart>
        <c:grouping val="standard"/>
        <c:varyColors val="0"/>
        <c:ser>
          <c:idx val="0"/>
          <c:order val="0"/>
          <c:spPr>
            <a:ln w="508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Sheet1!$B$5:$B$18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cat>
          <c:val>
            <c:numRef>
              <c:f>Sheet1!$C$5:$C$18</c:f>
              <c:numCache>
                <c:formatCode>#,##0</c:formatCode>
                <c:ptCount val="14"/>
                <c:pt idx="0">
                  <c:v>330000</c:v>
                </c:pt>
                <c:pt idx="1">
                  <c:v>345000</c:v>
                </c:pt>
                <c:pt idx="2">
                  <c:v>350000</c:v>
                </c:pt>
                <c:pt idx="3">
                  <c:v>360000</c:v>
                </c:pt>
                <c:pt idx="4">
                  <c:v>395000</c:v>
                </c:pt>
                <c:pt idx="5">
                  <c:v>434000</c:v>
                </c:pt>
                <c:pt idx="6">
                  <c:v>477000</c:v>
                </c:pt>
                <c:pt idx="7">
                  <c:v>580000</c:v>
                </c:pt>
                <c:pt idx="8">
                  <c:v>630000</c:v>
                </c:pt>
                <c:pt idx="9">
                  <c:v>710000</c:v>
                </c:pt>
                <c:pt idx="10">
                  <c:v>605000</c:v>
                </c:pt>
                <c:pt idx="11">
                  <c:v>740000</c:v>
                </c:pt>
                <c:pt idx="12">
                  <c:v>800000</c:v>
                </c:pt>
                <c:pt idx="13">
                  <c:v>870000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598528"/>
        <c:axId val="40706816"/>
      </c:lineChart>
      <c:catAx>
        <c:axId val="40598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40706816"/>
        <c:crosses val="autoZero"/>
        <c:auto val="1"/>
        <c:lblAlgn val="ctr"/>
        <c:lblOffset val="100"/>
        <c:tickLblSkip val="2"/>
        <c:noMultiLvlLbl val="0"/>
      </c:catAx>
      <c:valAx>
        <c:axId val="40706816"/>
        <c:scaling>
          <c:orientation val="minMax"/>
          <c:min val="25000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2000">
                    <a:solidFill>
                      <a:schemeClr val="tx1"/>
                    </a:solidFill>
                  </a:defRPr>
                </a:pPr>
                <a:r>
                  <a:rPr lang="en-US" sz="2000">
                    <a:solidFill>
                      <a:schemeClr val="tx1"/>
                    </a:solidFill>
                  </a:rPr>
                  <a:t>$</a:t>
                </a:r>
              </a:p>
            </c:rich>
          </c:tx>
          <c:layout>
            <c:manualLayout>
              <c:xMode val="edge"/>
              <c:yMode val="edge"/>
              <c:x val="1.0738819282252034E-2"/>
              <c:y val="0.10703277986497126"/>
            </c:manualLayout>
          </c:layout>
          <c:overlay val="0"/>
        </c:title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40598528"/>
        <c:crosses val="autoZero"/>
        <c:crossBetween val="between"/>
      </c:valAx>
      <c:spPr>
        <a:solidFill>
          <a:schemeClr val="bg1"/>
        </a:solidFill>
        <a:ln w="19050">
          <a:solidFill>
            <a:schemeClr val="accent1">
              <a:lumMod val="75000"/>
            </a:schemeClr>
          </a:solidFill>
        </a:ln>
      </c:spPr>
    </c:plotArea>
    <c:plotVisOnly val="1"/>
    <c:dispBlanksAs val="gap"/>
    <c:showDLblsOverMax val="0"/>
  </c:chart>
  <c:spPr>
    <a:solidFill>
      <a:srgbClr val="FFFFCC"/>
    </a:solidFill>
    <a:ln w="28575">
      <a:solidFill>
        <a:schemeClr val="accent1">
          <a:lumMod val="75000"/>
        </a:schemeClr>
      </a:solidFill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702B5-B845-4E3C-B755-5CFC98A7763D}" type="datetimeFigureOut">
              <a:rPr lang="en-CA" smtClean="0"/>
              <a:t>16/08/2017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7D27D-7FD2-45C0-BF9C-56C41B097B5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9681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201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86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4042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7460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8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309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69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34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8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80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08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57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1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2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265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700808"/>
            <a:ext cx="7772400" cy="1470025"/>
          </a:xfrm>
          <a:noFill/>
          <a:ln w="19050">
            <a:noFill/>
          </a:ln>
        </p:spPr>
        <p:txBody>
          <a:bodyPr>
            <a:noAutofit/>
          </a:bodyPr>
          <a:lstStyle/>
          <a:p>
            <a:pPr algn="l"/>
            <a:r>
              <a:rPr lang="en-US" sz="4800" dirty="0" smtClean="0">
                <a:solidFill>
                  <a:srgbClr val="FF7D19"/>
                </a:solidFill>
                <a:latin typeface="Arial" pitchFamily="34" charset="0"/>
                <a:cs typeface="Arial" pitchFamily="34" charset="0"/>
              </a:rPr>
              <a:t>Chapter 2</a:t>
            </a:r>
            <a:r>
              <a:rPr lang="en-US" sz="4000" b="1" dirty="0" smtClean="0">
                <a:solidFill>
                  <a:srgbClr val="FF7D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FF7D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FF7D19"/>
                </a:solidFill>
                <a:latin typeface="Arial" pitchFamily="34" charset="0"/>
                <a:cs typeface="Arial" pitchFamily="34" charset="0"/>
              </a:rPr>
              <a:t>Theories, Models and Data</a:t>
            </a:r>
            <a:endParaRPr lang="en-CA" sz="4000" dirty="0">
              <a:solidFill>
                <a:srgbClr val="FF7D1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38200" y="378904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347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4870885" cy="706090"/>
          </a:xfrm>
          <a:noFill/>
          <a:ln w="19050">
            <a:noFill/>
          </a:ln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C00000"/>
                </a:solidFill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en-US" sz="3600" dirty="0" smtClean="0">
                <a:solidFill>
                  <a:srgbClr val="FF7D19"/>
                </a:solidFill>
                <a:cs typeface="Arial" pitchFamily="34" charset="0"/>
              </a:rPr>
              <a:t>Learning outcomes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</a:br>
            <a:endParaRPr lang="en-CA" sz="3600" dirty="0">
              <a:solidFill>
                <a:schemeClr val="accent6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9703" y="1268760"/>
            <a:ext cx="7416823" cy="49552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rtlCol="0">
            <a:spAutoFit/>
          </a:bodyPr>
          <a:lstStyle/>
          <a:p>
            <a:pPr marL="182880" lvl="0" indent="-182880">
              <a:lnSpc>
                <a:spcPct val="80000"/>
              </a:lnSpc>
              <a:spcBef>
                <a:spcPct val="20000"/>
              </a:spcBef>
              <a:buClr>
                <a:srgbClr val="93A299"/>
              </a:buClr>
              <a:buSzPct val="85000"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this chapter we will examine…</a:t>
            </a:r>
          </a:p>
          <a:p>
            <a:pPr marL="182880" lvl="0" indent="-182880">
              <a:lnSpc>
                <a:spcPct val="80000"/>
              </a:lnSpc>
              <a:spcBef>
                <a:spcPct val="20000"/>
              </a:spcBef>
              <a:buClr>
                <a:srgbClr val="93A299"/>
              </a:buClr>
              <a:buSzPct val="85000"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 economists operate, analyze and develop policy 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Data and data types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Variables  and index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numbers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theory, economic models and testing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Diagrams and economic analysis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Ethics and beliefs - normative and positive economics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The role of government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/>
            </a:pP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24880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83568" y="1124744"/>
            <a:ext cx="75608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Economists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observe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study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economic behaviour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experience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events.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 is the impact of price on alcohol purchases?</a:t>
            </a:r>
          </a:p>
          <a:p>
            <a:pPr lvl="1"/>
            <a:endParaRPr lang="en-US" sz="2000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think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terms of economic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costs, benefits</a:t>
            </a:r>
            <a:b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and incentives  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Examples: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is the impact of  tax deductibility of retirement savings on the decision to save? Or What is the net benefit of Uber taxis?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determine and understand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causes and 	   	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consequences  - theorize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impact of incarceration on crime reduction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1764" y="445356"/>
            <a:ext cx="74603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Observations, Theories and Models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8339" y="500882"/>
            <a:ext cx="7460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Variables, Data and Index Numbers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401" y="1225688"/>
            <a:ext cx="717391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cs typeface="Times New Roman" pitchFamily="18" charset="0"/>
              </a:rPr>
              <a:t>Economic theories and models work with economic variables and are tested with economic data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Economic variables</a:t>
            </a:r>
            <a:r>
              <a:rPr lang="en-CA" sz="2000" dirty="0" smtClean="0">
                <a:cs typeface="Times New Roman" pitchFamily="18" charset="0"/>
              </a:rPr>
              <a:t>: </a:t>
            </a:r>
          </a:p>
          <a:p>
            <a:r>
              <a:rPr lang="en-CA" sz="2000" dirty="0" smtClean="0">
                <a:cs typeface="Times New Roman" pitchFamily="18" charset="0"/>
              </a:rPr>
              <a:t>	Measures that can take on different values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Economic data</a:t>
            </a:r>
            <a:r>
              <a:rPr lang="en-CA" sz="2000" dirty="0" smtClean="0">
                <a:cs typeface="Times New Roman" pitchFamily="18" charset="0"/>
              </a:rPr>
              <a:t>:</a:t>
            </a:r>
          </a:p>
          <a:p>
            <a:r>
              <a:rPr lang="en-CA" sz="2000" dirty="0" smtClean="0">
                <a:cs typeface="Times New Roman" pitchFamily="18" charset="0"/>
              </a:rPr>
              <a:t>	Actual recorded values of variables</a:t>
            </a:r>
          </a:p>
          <a:p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cs typeface="Times New Roman" pitchFamily="18" charset="0"/>
              </a:rPr>
              <a:t>Forms of data: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Time series data </a:t>
            </a:r>
            <a:r>
              <a:rPr lang="en-CA" sz="2000" dirty="0" smtClean="0">
                <a:cs typeface="Times New Roman" pitchFamily="18" charset="0"/>
              </a:rPr>
              <a:t>of different frequencies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Cross-section data</a:t>
            </a: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Longitudinal data   </a:t>
            </a:r>
          </a:p>
          <a:p>
            <a:pPr algn="r"/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                         </a:t>
            </a: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Illustrations….</a:t>
            </a:r>
            <a:endParaRPr lang="en-CA" sz="2000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03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281239" y="1223373"/>
            <a:ext cx="56185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3E5D7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TABLE 2.1  House Prices by Time Period</a:t>
            </a: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rgbClr val="3E5D78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7504" y="5661248"/>
            <a:ext cx="49437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lang="en-US" sz="1200" i="1" dirty="0">
                <a:ea typeface="Times New Roman" pitchFamily="18" charset="0"/>
                <a:cs typeface="Times New Roman" pitchFamily="18" charset="0"/>
              </a:rPr>
              <a:t>Source:</a:t>
            </a:r>
            <a:r>
              <a:rPr lang="en-US" sz="1200" dirty="0">
                <a:ea typeface="Times New Roman" pitchFamily="18" charset="0"/>
                <a:cs typeface="Times New Roman" pitchFamily="18" charset="0"/>
              </a:rPr>
              <a:t> Prices for North Vancouver houses come from Royal </a:t>
            </a:r>
            <a:r>
              <a:rPr lang="en-US" sz="1200" dirty="0" smtClean="0">
                <a:ea typeface="Times New Roman" pitchFamily="18" charset="0"/>
                <a:cs typeface="Times New Roman" pitchFamily="18" charset="0"/>
              </a:rPr>
              <a:t>Le Page</a:t>
            </a:r>
            <a:endParaRPr lang="en-US" sz="1200" dirty="0"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779605"/>
              </p:ext>
            </p:extLst>
          </p:nvPr>
        </p:nvGraphicFramePr>
        <p:xfrm>
          <a:off x="1952951" y="1589063"/>
          <a:ext cx="4525873" cy="40892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1574"/>
                <a:gridCol w="1714232"/>
                <a:gridCol w="1520067"/>
              </a:tblGrid>
              <a:tr h="180915">
                <a:tc gridSpan="3">
                  <a:txBody>
                    <a:bodyPr/>
                    <a:lstStyle/>
                    <a:p>
                      <a:pPr algn="just">
                        <a:lnSpc>
                          <a:spcPts val="1050"/>
                        </a:lnSpc>
                        <a:spcAft>
                          <a:spcPts val="600"/>
                        </a:spcAft>
                      </a:pPr>
                      <a:endParaRPr lang="en-CA" sz="900" dirty="0">
                        <a:solidFill>
                          <a:srgbClr val="000000"/>
                        </a:solidFill>
                        <a:effectLst/>
                        <a:latin typeface="StoneSansStd-Phonetic"/>
                        <a:ea typeface="Times New Roman"/>
                        <a:cs typeface="StoneSansStd-Phonetic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1034101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Date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Price of detached bungalows, N. Vancouver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3060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2006Q1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580,000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2007Q1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630,000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2008Q1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710,000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2009Q1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605,000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2010Q1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740,000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691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2011Q1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800,000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2012Q1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870,000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560252">
                <a:tc gridSpan="3">
                  <a:txBody>
                    <a:bodyPr/>
                    <a:lstStyle/>
                    <a:p>
                      <a:pPr algn="just" fontAlgn="base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520700" algn="ctr"/>
                          <a:tab pos="1231900" algn="ctr"/>
                          <a:tab pos="1828800" algn="ctr"/>
                          <a:tab pos="2908300" algn="l"/>
                          <a:tab pos="3810000" algn="ctr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89056" y="548680"/>
            <a:ext cx="5955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Time Series Data in a Table: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0" name="Donut 9"/>
          <p:cNvSpPr/>
          <p:nvPr/>
        </p:nvSpPr>
        <p:spPr>
          <a:xfrm>
            <a:off x="2158953" y="3101068"/>
            <a:ext cx="914400" cy="376094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3347864" y="3101068"/>
            <a:ext cx="1296144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2158953" y="4813709"/>
            <a:ext cx="967008" cy="379141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3" name="Donut 12"/>
          <p:cNvSpPr/>
          <p:nvPr/>
        </p:nvSpPr>
        <p:spPr>
          <a:xfrm>
            <a:off x="3546902" y="4857091"/>
            <a:ext cx="1058416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8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4109" y="5973955"/>
            <a:ext cx="73870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These data form </a:t>
            </a:r>
            <a:r>
              <a:rPr lang="en-CA" sz="1400" dirty="0" smtClean="0">
                <a:solidFill>
                  <a:srgbClr val="3E5D78"/>
                </a:solidFill>
              </a:rPr>
              <a:t>repeated cross-sections </a:t>
            </a:r>
            <a:r>
              <a:rPr lang="en-CA" sz="1400" dirty="0" smtClean="0"/>
              <a:t>– they are cross sections repeated for 6 months</a:t>
            </a:r>
            <a:endParaRPr lang="en-CA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1147164" y="404664"/>
            <a:ext cx="5767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Cross – Section Data Table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32651"/>
              </p:ext>
            </p:extLst>
          </p:nvPr>
        </p:nvGraphicFramePr>
        <p:xfrm>
          <a:off x="610649" y="1050995"/>
          <a:ext cx="6840761" cy="460677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50148"/>
                <a:gridCol w="933027"/>
                <a:gridCol w="930870"/>
                <a:gridCol w="930870"/>
                <a:gridCol w="930870"/>
                <a:gridCol w="934106"/>
                <a:gridCol w="930870"/>
              </a:tblGrid>
              <a:tr h="612056">
                <a:tc grid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Table 2.2 Unemployment rates, Canada and Provinces, monthly 2012 </a:t>
                      </a:r>
                      <a:r>
                        <a:rPr lang="en-CA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C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(% </a:t>
                      </a:r>
                      <a:r>
                        <a:rPr lang="en-CA" sz="1400" b="0" dirty="0">
                          <a:solidFill>
                            <a:schemeClr val="tx1"/>
                          </a:solidFill>
                          <a:effectLst/>
                        </a:rPr>
                        <a:t>seasonally adjusted)</a:t>
                      </a:r>
                      <a:endParaRPr lang="en-CA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06899">
                <a:tc>
                  <a:txBody>
                    <a:bodyPr/>
                    <a:lstStyle/>
                    <a:p>
                      <a:pPr indent="228600" algn="just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en-CA" sz="1600" b="1" dirty="0">
                        <a:solidFill>
                          <a:schemeClr val="tx2"/>
                        </a:solidFill>
                        <a:effectLst/>
                        <a:latin typeface="StoneSerifStd-Phonetic"/>
                        <a:ea typeface="Times New Roman"/>
                        <a:cs typeface="StoneSerifStd-Phonetic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Jan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Feb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Mar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Apr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May 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Jun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CANADA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NFLD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13.5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13.0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12.0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13.0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PEI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12.2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10.5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NS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NB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10.1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9.8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QUE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8.0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7.7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ONT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8.1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MAN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5.4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5.1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SASK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ALTA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4.5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119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BC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6.9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6.9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6.2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6.6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 gridSpan="7">
                  <a:txBody>
                    <a:bodyPr/>
                    <a:lstStyle/>
                    <a:p>
                      <a:pPr indent="228600" algn="just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Source: Statistics Canada CANSIM Table 282-0087</a:t>
                      </a:r>
                      <a:endParaRPr lang="en-CA" sz="1400" b="0" dirty="0">
                        <a:solidFill>
                          <a:schemeClr val="tx1"/>
                        </a:solidFill>
                        <a:effectLst/>
                        <a:latin typeface="StoneSerifStd-Phonetic"/>
                        <a:ea typeface="Times New Roman"/>
                        <a:cs typeface="StoneSerifStd-Phonetic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762777" y="1896794"/>
            <a:ext cx="648072" cy="338437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857324" y="5640933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Canada’s provinces at a moment in time form a cross-section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1123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5000" y="11247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Longitudinal data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2348880"/>
            <a:ext cx="698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</a:t>
            </a:r>
            <a:r>
              <a:rPr lang="en-CA" sz="2000" dirty="0" smtClean="0"/>
              <a:t>: A survey of the </a:t>
            </a:r>
            <a:r>
              <a:rPr lang="en-CA" sz="2000" b="1" dirty="0" smtClean="0"/>
              <a:t>same participants </a:t>
            </a:r>
            <a:r>
              <a:rPr lang="en-CA" sz="2000" dirty="0" smtClean="0"/>
              <a:t>every year yielding data that define the group – for example a health survey that follows individuals through time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0580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7853" y="1196752"/>
                <a:ext cx="7645426" cy="51989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cs typeface="Times New Roman" pitchFamily="18" charset="0"/>
                  </a:rPr>
                  <a:t>R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epresent data more simply</a:t>
                </a:r>
              </a:p>
              <a:p>
                <a:pPr>
                  <a:buClr>
                    <a:srgbClr val="3E5D78"/>
                  </a:buClr>
                </a:pPr>
                <a:r>
                  <a:rPr lang="en-CA" sz="2000" dirty="0" smtClean="0">
                    <a:cs typeface="Times New Roman" pitchFamily="18" charset="0"/>
                  </a:rPr>
                  <a:t>	Frequently, data in numerical form are difficult to interpret.</a:t>
                </a: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>
                  <a:buClr>
                    <a:srgbClr val="3E5D78"/>
                  </a:buClr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cs typeface="Times New Roman" pitchFamily="18" charset="0"/>
                  </a:rPr>
                  <a:t>Index numbers facilitate percentage interpretations of data. </a:t>
                </a:r>
              </a:p>
              <a:p>
                <a:pPr lvl="1">
                  <a:buClr>
                    <a:srgbClr val="3E5D78"/>
                  </a:buClr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Example</a:t>
                </a:r>
                <a:r>
                  <a:rPr lang="en-CA" sz="2000" dirty="0" smtClean="0">
                    <a:cs typeface="Times New Roman" pitchFamily="18" charset="0"/>
                  </a:rPr>
                  <a:t>: How many, or 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what percentage </a:t>
                </a:r>
                <a:r>
                  <a:rPr lang="en-CA" sz="2000" dirty="0" smtClean="0">
                    <a:cs typeface="Times New Roman" pitchFamily="18" charset="0"/>
                  </a:rPr>
                  <a:t>of, teens used </a:t>
                </a:r>
              </a:p>
              <a:p>
                <a:pPr lvl="1">
                  <a:buClr>
                    <a:srgbClr val="3E5D78"/>
                  </a:buClr>
                </a:pPr>
                <a:r>
                  <a:rPr lang="en-CA" sz="2000" dirty="0" smtClean="0">
                    <a:cs typeface="Times New Roman" pitchFamily="18" charset="0"/>
                  </a:rPr>
                  <a:t>electronic cigarettes between 2012 and 2016? </a:t>
                </a: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Express values of variables relative to a </a:t>
                </a:r>
                <a:r>
                  <a:rPr lang="en-CA" sz="2000" u="sng" dirty="0" smtClean="0">
                    <a:solidFill>
                      <a:schemeClr val="tx1"/>
                    </a:solidFill>
                    <a:cs typeface="Times New Roman" pitchFamily="18" charset="0"/>
                  </a:rPr>
                  <a:t>base value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CA" sz="2000" b="0" i="1" smtClean="0">
                        <a:solidFill>
                          <a:srgbClr val="3E5D78"/>
                        </a:solidFill>
                        <a:latin typeface="Cambria Math"/>
                        <a:cs typeface="Times New Roman" pitchFamily="18" charset="0"/>
                      </a:rPr>
                      <m:t>𝑉𝑎𝑙𝑢𝑒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𝑜𝑓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𝑖𝑛𝑑𝑒𝑥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= </m:t>
                    </m:r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Absolute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value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in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year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Absolute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value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in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base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year</m:t>
                        </m:r>
                      </m:den>
                    </m:f>
                    <m:r>
                      <m:rPr>
                        <m:sty m:val="p"/>
                      </m:rPr>
                      <a:rPr lang="en-CA" sz="20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x</m:t>
                    </m:r>
                    <m:r>
                      <a:rPr lang="en-CA" sz="20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100</m:t>
                    </m:r>
                  </m:oMath>
                </a14:m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Index numbers do not depend on units of measure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Interpretation is easy with reference to base year</a:t>
                </a:r>
              </a:p>
              <a:p>
                <a:pPr>
                  <a:buClr>
                    <a:srgbClr val="3E5D78"/>
                  </a:buClr>
                </a:pPr>
                <a:endParaRPr lang="en-CA" sz="2000" i="1" dirty="0">
                  <a:cs typeface="Times New Roman" pitchFamily="18" charset="0"/>
                </a:endParaRPr>
              </a:p>
              <a:p>
                <a:pPr>
                  <a:buClr>
                    <a:srgbClr val="3E5D78"/>
                  </a:buClr>
                </a:pP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					Illustration…</a:t>
                </a:r>
                <a:endParaRPr lang="en-CA" sz="2000" i="1" dirty="0">
                  <a:solidFill>
                    <a:srgbClr val="3E5D78"/>
                  </a:solidFill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53" y="1196752"/>
                <a:ext cx="7645426" cy="5198924"/>
              </a:xfrm>
              <a:prstGeom prst="rect">
                <a:avLst/>
              </a:prstGeom>
              <a:blipFill rotWithShape="1">
                <a:blip r:embed="rId2"/>
                <a:stretch>
                  <a:fillRect l="-718" t="-469" b="-11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683568" y="548680"/>
            <a:ext cx="3313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Index Numbers</a:t>
            </a:r>
          </a:p>
        </p:txBody>
      </p:sp>
    </p:spTree>
    <p:extLst>
      <p:ext uri="{BB962C8B-B14F-4D97-AF65-F5344CB8AC3E}">
        <p14:creationId xmlns:p14="http://schemas.microsoft.com/office/powerpoint/2010/main" val="11474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43608" y="438016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Price indexes in Table 2.1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695071"/>
              </p:ext>
            </p:extLst>
          </p:nvPr>
        </p:nvGraphicFramePr>
        <p:xfrm>
          <a:off x="1271972" y="1556792"/>
          <a:ext cx="6096000" cy="431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661238">
                <a:tc>
                  <a:txBody>
                    <a:bodyPr/>
                    <a:lstStyle/>
                    <a:p>
                      <a:r>
                        <a:rPr lang="en-CA" dirty="0" smtClean="0"/>
                        <a:t>Year, Q1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Price in 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 Index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100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345,000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104.6</a:t>
                      </a:r>
                      <a:endParaRPr lang="en-US" dirty="0"/>
                    </a:p>
                  </a:txBody>
                  <a:tcPr/>
                </a:tc>
              </a:tr>
              <a:tr h="342880"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175.8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190.9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215.2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224.2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242.4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870,000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263.3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584" y="6046813"/>
            <a:ext cx="6480720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Relative to 1999Q1 house prices in 2009Q1 increased 83.3%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7596336" y="1844824"/>
            <a:ext cx="1224136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Relative to 1999Q1, house prices in 2012 increased 163.3%</a:t>
            </a:r>
            <a:endParaRPr lang="en-US" dirty="0"/>
          </a:p>
        </p:txBody>
      </p:sp>
      <p:sp>
        <p:nvSpPr>
          <p:cNvPr id="10" name="Donut 9"/>
          <p:cNvSpPr/>
          <p:nvPr/>
        </p:nvSpPr>
        <p:spPr>
          <a:xfrm>
            <a:off x="5220072" y="4293096"/>
            <a:ext cx="1167212" cy="505780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5199977" y="5469025"/>
            <a:ext cx="1167212" cy="577788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7584" y="1145902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We can use the data in columns 1 &amp; 2 to construct a price index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7740352" y="5085184"/>
            <a:ext cx="1080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How did we get the final column?</a:t>
            </a:r>
          </a:p>
          <a:p>
            <a:r>
              <a:rPr lang="en-CA" dirty="0" smtClean="0"/>
              <a:t>…….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564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692696"/>
            <a:ext cx="705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Constructing a House Price Index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88659" y="1520885"/>
                <a:ext cx="6635669" cy="45752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Select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 as the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base year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in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 = $330,000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price index for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</a:p>
              <a:p>
                <a:r>
                  <a:rPr lang="en-CA" sz="2000" dirty="0">
                    <a:solidFill>
                      <a:schemeClr val="tx1"/>
                    </a:solidFill>
                  </a:rPr>
                  <a:t>	</a:t>
                </a: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r>
                  <a:rPr lang="en-CA" sz="2000" dirty="0">
                    <a:solidFill>
                      <a:schemeClr val="tx1"/>
                    </a:solidFill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 smtClean="0">
                    <a:solidFill>
                      <a:schemeClr val="tx1"/>
                    </a:solidFill>
                  </a:rPr>
                  <a:t> x 100 = 100.0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The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base year value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of  the index is 100.0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/>
                  <a:t>To get an index value for each year:</a:t>
                </a:r>
              </a:p>
              <a:p>
                <a:r>
                  <a:rPr lang="en-CA" sz="2000" dirty="0" smtClean="0"/>
                  <a:t> 	divide its value by the base year value..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</a:rPr>
                  <a:t>	</a:t>
                </a:r>
              </a:p>
              <a:p>
                <a:pPr algn="r"/>
                <a:r>
                  <a:rPr lang="en-CA" sz="2000" dirty="0" smtClean="0"/>
                  <a:t>………</a:t>
                </a:r>
                <a:r>
                  <a:rPr lang="en-CA" sz="2000" dirty="0"/>
                  <a:t>	</a:t>
                </a:r>
                <a:endParaRPr lang="en-CA" sz="2000" dirty="0">
                  <a:solidFill>
                    <a:srgbClr val="3E5D78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659" y="1520885"/>
                <a:ext cx="6635669" cy="4575291"/>
              </a:xfrm>
              <a:prstGeom prst="rect">
                <a:avLst/>
              </a:prstGeom>
              <a:blipFill rotWithShape="0">
                <a:blip r:embed="rId2"/>
                <a:stretch>
                  <a:fillRect l="-827" t="-533" b="-146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225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393264"/>
            <a:ext cx="8351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Constructing a House Price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Index </a:t>
            </a:r>
            <a:r>
              <a:rPr lang="en-CA" sz="40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(</a:t>
            </a:r>
            <a:r>
              <a:rPr lang="en-CA" sz="24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cont’d</a:t>
            </a:r>
            <a:r>
              <a:rPr lang="en-CA" sz="40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36711" y="1243213"/>
                <a:ext cx="7705956" cy="41338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</a:t>
                </a:r>
                <a:r>
                  <a:rPr lang="en-CA" sz="2000" dirty="0">
                    <a:solidFill>
                      <a:schemeClr val="tx1"/>
                    </a:solidFill>
                  </a:rPr>
                  <a:t>base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year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$330,000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2008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$710,000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</a:t>
                </a:r>
                <a:r>
                  <a:rPr lang="en-CA" sz="2000" dirty="0">
                    <a:solidFill>
                      <a:srgbClr val="3E5D78"/>
                    </a:solidFill>
                  </a:rPr>
                  <a:t>price index 2008</a:t>
                </a:r>
                <a:r>
                  <a:rPr lang="en-CA" sz="2000" baseline="-25000" dirty="0">
                    <a:solidFill>
                      <a:srgbClr val="3E5D78"/>
                    </a:solidFill>
                  </a:rPr>
                  <a:t>Q1</a:t>
                </a:r>
                <a:r>
                  <a:rPr lang="en-CA" sz="2000" dirty="0">
                    <a:solidFill>
                      <a:srgbClr val="3E5D78"/>
                    </a:solidFill>
                  </a:rPr>
                  <a:t>  </a:t>
                </a:r>
                <a:r>
                  <a:rPr lang="en-CA" sz="2000" dirty="0">
                    <a:solidFill>
                      <a:schemeClr val="tx1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$710,000</m:t>
                        </m:r>
                      </m:num>
                      <m:den>
                        <m:r>
                          <a:rPr lang="en-CA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>
                    <a:solidFill>
                      <a:schemeClr val="tx1"/>
                    </a:solidFill>
                  </a:rPr>
                  <a:t> x 100 = 215.15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2012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$870, 000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price index 2012</a:t>
                </a:r>
                <a:r>
                  <a:rPr lang="en-CA" sz="2000" baseline="-25000" dirty="0" smtClean="0">
                    <a:solidFill>
                      <a:srgbClr val="3E5D78"/>
                    </a:solidFill>
                  </a:rPr>
                  <a:t>Q1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$870,000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 smtClean="0">
                    <a:solidFill>
                      <a:schemeClr val="tx1"/>
                    </a:solidFill>
                  </a:rPr>
                  <a:t>  x 100 = 263.33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These are the index values in table 2.1 </a:t>
                </a: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</a:rPr>
                  <a:t>Let`s look back at the data…</a:t>
                </a:r>
                <a:endParaRPr lang="en-CA" sz="2000" i="1" dirty="0">
                  <a:solidFill>
                    <a:srgbClr val="3E5D78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11" y="1243213"/>
                <a:ext cx="7705956" cy="4133824"/>
              </a:xfrm>
              <a:prstGeom prst="rect">
                <a:avLst/>
              </a:prstGeom>
              <a:blipFill rotWithShape="0">
                <a:blip r:embed="rId2"/>
                <a:stretch>
                  <a:fillRect l="-711" t="-737" r="-791" b="-177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366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036513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Suppose we want to define a price index for a </a:t>
            </a:r>
            <a:r>
              <a:rPr lang="en-CA" dirty="0" smtClean="0">
                <a:solidFill>
                  <a:srgbClr val="3E5D78"/>
                </a:solidFill>
                <a:cs typeface="Times New Roman" pitchFamily="18" charset="0"/>
              </a:rPr>
              <a:t>group of products</a:t>
            </a:r>
          </a:p>
          <a:p>
            <a:endParaRPr lang="en-CA" dirty="0" smtClean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i="1" dirty="0" smtClean="0">
                <a:solidFill>
                  <a:srgbClr val="3E5D78"/>
                </a:solidFill>
                <a:cs typeface="Times New Roman" pitchFamily="18" charset="0"/>
              </a:rPr>
              <a:t>Examples: </a:t>
            </a:r>
            <a:r>
              <a:rPr lang="en-CA" dirty="0" smtClean="0">
                <a:cs typeface="Times New Roman" pitchFamily="18" charset="0"/>
              </a:rPr>
              <a:t>By what percent have electronics prices changed every year between 1990 and today? In this instance it would be necessary to average the prices of all of components in this category: TVs, </a:t>
            </a:r>
            <a:r>
              <a:rPr lang="en-CA" dirty="0" err="1" smtClean="0">
                <a:cs typeface="Times New Roman" pitchFamily="18" charset="0"/>
              </a:rPr>
              <a:t>ipods</a:t>
            </a:r>
            <a:r>
              <a:rPr lang="en-CA" dirty="0" smtClean="0">
                <a:cs typeface="Times New Roman" pitchFamily="18" charset="0"/>
              </a:rPr>
              <a:t>, smart phones, etc.</a:t>
            </a:r>
          </a:p>
          <a:p>
            <a:endParaRPr lang="en-CA" dirty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More generally we might wish to know by how much the prices of all goods consumed in the economy have changed since 1990</a:t>
            </a:r>
          </a:p>
          <a:p>
            <a:endParaRPr lang="en-CA" dirty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Clearly we would need to average the price changes of each product entering the group. </a:t>
            </a:r>
          </a:p>
          <a:p>
            <a:endParaRPr lang="en-CA" dirty="0" smtClean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Some items are more important than others, and so such items get a bigger </a:t>
            </a:r>
            <a:r>
              <a:rPr lang="en-CA" dirty="0" smtClean="0">
                <a:solidFill>
                  <a:srgbClr val="3E5D78"/>
                </a:solidFill>
                <a:cs typeface="Times New Roman" pitchFamily="18" charset="0"/>
              </a:rPr>
              <a:t>weighting</a:t>
            </a:r>
            <a:r>
              <a:rPr lang="en-CA" dirty="0" smtClean="0">
                <a:cs typeface="Times New Roman" pitchFamily="18" charset="0"/>
              </a:rPr>
              <a:t> in the calculation.</a:t>
            </a:r>
          </a:p>
          <a:p>
            <a:endParaRPr lang="en-CA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The </a:t>
            </a:r>
            <a:r>
              <a:rPr lang="en-CA" dirty="0">
                <a:solidFill>
                  <a:srgbClr val="3E5D78"/>
                </a:solidFill>
                <a:cs typeface="Times New Roman" pitchFamily="18" charset="0"/>
              </a:rPr>
              <a:t>consumer price </a:t>
            </a:r>
            <a:r>
              <a:rPr lang="en-CA" dirty="0" smtClean="0">
                <a:solidFill>
                  <a:srgbClr val="3E5D78"/>
                </a:solidFill>
                <a:cs typeface="Times New Roman" pitchFamily="18" charset="0"/>
              </a:rPr>
              <a:t>index </a:t>
            </a:r>
            <a:r>
              <a:rPr lang="en-CA" dirty="0" smtClean="0">
                <a:cs typeface="Times New Roman" pitchFamily="18" charset="0"/>
              </a:rPr>
              <a:t>(CPI) for Canada reflects the prices of all consumer goods and services</a:t>
            </a:r>
          </a:p>
          <a:p>
            <a:r>
              <a:rPr lang="en-CA" dirty="0">
                <a:cs typeface="Times New Roman" pitchFamily="18" charset="0"/>
              </a:rPr>
              <a:t>	</a:t>
            </a:r>
            <a:r>
              <a:rPr lang="en-CA" sz="1400" dirty="0" smtClean="0">
                <a:cs typeface="Times New Roman" pitchFamily="18" charset="0"/>
              </a:rPr>
              <a:t>CPI </a:t>
            </a:r>
            <a:r>
              <a:rPr lang="en-CA" sz="1400" dirty="0">
                <a:cs typeface="Times New Roman" pitchFamily="18" charset="0"/>
              </a:rPr>
              <a:t>is obtained from </a:t>
            </a:r>
            <a:r>
              <a:rPr lang="en-CA" sz="1400" dirty="0" smtClean="0">
                <a:cs typeface="Times New Roman" pitchFamily="18" charset="0"/>
              </a:rPr>
              <a:t>Statistics </a:t>
            </a:r>
            <a:r>
              <a:rPr lang="en-CA" sz="1400" dirty="0">
                <a:cs typeface="Times New Roman" pitchFamily="18" charset="0"/>
              </a:rPr>
              <a:t>Canada, CANSIM II</a:t>
            </a:r>
            <a:r>
              <a:rPr lang="en-CA" sz="1400" dirty="0" smtClean="0">
                <a:cs typeface="Times New Roman" pitchFamily="18" charset="0"/>
              </a:rPr>
              <a:t>, 	Series V41692930</a:t>
            </a:r>
            <a:endParaRPr lang="en-CA" sz="1400" dirty="0"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en-CA" dirty="0" smtClean="0"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2798" y="404664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Composite Index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Numbers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21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115616" y="1772816"/>
                <a:ext cx="5517857" cy="30371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CPI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𝐶𝑜𝑠𝑡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𝑜𝑓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𝑝𝑟𝑜𝑑𝑢𝑐𝑡𝑠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𝑦𝑒𝑎𝑟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𝑝𝑟𝑖𝑐𝑒𝑠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𝐶𝑜𝑠𝑡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𝑜𝑓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𝑝𝑟𝑜𝑑𝑢𝑐𝑡𝑠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𝑏𝑎𝑠𝑒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𝑦𝑒𝑎𝑟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𝑝𝑟𝑖𝑐𝑒𝑠</m:t>
                        </m:r>
                      </m:den>
                    </m:f>
                  </m:oMath>
                </a14:m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x 100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Measures  the ‘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cost of living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’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Inflation rate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  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= annual % increase in CPI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Deflation rate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 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= annual % decrease in CPI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>
                  <a:cs typeface="Times New Roman" pitchFamily="18" charset="0"/>
                </a:endParaRP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		</a:t>
                </a: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Let us put this to use now…….</a:t>
                </a:r>
                <a:endParaRPr lang="en-CA" sz="2000" i="1" dirty="0">
                  <a:solidFill>
                    <a:srgbClr val="3E5D7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1772816"/>
                <a:ext cx="5517857" cy="3037113"/>
              </a:xfrm>
              <a:prstGeom prst="rect">
                <a:avLst/>
              </a:prstGeom>
              <a:blipFill rotWithShape="0">
                <a:blip r:embed="rId2"/>
                <a:stretch>
                  <a:fillRect l="-1215" r="-884" b="-3614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755575" y="836712"/>
            <a:ext cx="7704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The Consumer Price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Index (CPI)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4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43608" y="438016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 smtClean="0">
                <a:solidFill>
                  <a:srgbClr val="FF7D19"/>
                </a:solidFill>
                <a:cs typeface="Times New Roman" pitchFamily="18" charset="0"/>
              </a:rPr>
              <a:t>Real price changes </a:t>
            </a:r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in Table 2.1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732202"/>
              </p:ext>
            </p:extLst>
          </p:nvPr>
        </p:nvGraphicFramePr>
        <p:xfrm>
          <a:off x="611560" y="1174891"/>
          <a:ext cx="756084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296144"/>
                <a:gridCol w="1080120"/>
                <a:gridCol w="1872208"/>
                <a:gridCol w="1080120"/>
                <a:gridCol w="1080120"/>
              </a:tblGrid>
              <a:tr h="661238">
                <a:tc>
                  <a:txBody>
                    <a:bodyPr/>
                    <a:lstStyle/>
                    <a:p>
                      <a:r>
                        <a:rPr lang="en-CA" dirty="0" smtClean="0"/>
                        <a:t>Year, Q1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Price in 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 index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Percentage price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Inflation rate = change in CPI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 price change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345,000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104.5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42880"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175.7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190.9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215.2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572770" algn="dec"/>
                        </a:tabLst>
                        <a:defRPr/>
                      </a:pPr>
                      <a:endParaRPr lang="en-US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224.2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242.4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870,000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263.6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36287" y="6211669"/>
            <a:ext cx="648072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Between 2007-2008 if the CPI increased by 2.3% then the </a:t>
            </a:r>
            <a:r>
              <a:rPr lang="en-CA" b="1" dirty="0" smtClean="0"/>
              <a:t>real</a:t>
            </a:r>
            <a:r>
              <a:rPr lang="en-CA" dirty="0" smtClean="0"/>
              <a:t> increase in house prices was approximately 10.4%</a:t>
            </a:r>
            <a:endParaRPr lang="en-CA" dirty="0"/>
          </a:p>
        </p:txBody>
      </p:sp>
      <p:sp>
        <p:nvSpPr>
          <p:cNvPr id="10" name="Donut 9"/>
          <p:cNvSpPr/>
          <p:nvPr/>
        </p:nvSpPr>
        <p:spPr>
          <a:xfrm>
            <a:off x="433994" y="3718294"/>
            <a:ext cx="1167212" cy="1143052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039" y="3628531"/>
            <a:ext cx="1188823" cy="11508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19972" y="3429000"/>
            <a:ext cx="2052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4120863" y="4203964"/>
            <a:ext cx="18912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Aft>
                <a:spcPts val="600"/>
              </a:spcAft>
              <a:tabLst>
                <a:tab pos="572770" algn="dec"/>
              </a:tabLst>
              <a:defRPr/>
            </a:pPr>
            <a:r>
              <a:rPr lang="en-US" sz="1400" dirty="0">
                <a:solidFill>
                  <a:srgbClr val="292934"/>
                </a:solidFill>
                <a:ea typeface="Calibri"/>
                <a:cs typeface="Times New Roman"/>
              </a:rPr>
              <a:t>=(24.3/190.9)=12.7</a:t>
            </a:r>
            <a:r>
              <a:rPr lang="en-US" sz="1400" dirty="0" smtClean="0">
                <a:solidFill>
                  <a:srgbClr val="292934"/>
                </a:solidFill>
                <a:ea typeface="Calibri"/>
                <a:cs typeface="Times New Roman"/>
              </a:rPr>
              <a:t>%</a:t>
            </a:r>
            <a:endParaRPr lang="en-US" sz="1400" dirty="0">
              <a:solidFill>
                <a:srgbClr val="292934"/>
              </a:solidFill>
              <a:ea typeface="Calibri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6177" y="4173186"/>
            <a:ext cx="936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2.3%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7092280" y="34976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7092280" y="420396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  <a:tabLst>
                <a:tab pos="572770" algn="dec"/>
              </a:tabLst>
            </a:pPr>
            <a:r>
              <a:rPr lang="en-US" sz="1600" dirty="0">
                <a:ea typeface="Calibri"/>
                <a:cs typeface="Times New Roman"/>
              </a:rPr>
              <a:t>≈ 10.4%</a:t>
            </a:r>
          </a:p>
        </p:txBody>
      </p:sp>
    </p:spTree>
    <p:extLst>
      <p:ext uri="{BB962C8B-B14F-4D97-AF65-F5344CB8AC3E}">
        <p14:creationId xmlns:p14="http://schemas.microsoft.com/office/powerpoint/2010/main" val="143717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4" grpId="0"/>
      <p:bldP spid="9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7754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Plots of data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1849737"/>
            <a:ext cx="66247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Frequently we present data in graphical form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With time series data we might have time on the horizontal axis and the values of the series on the vertical axis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Let us plot the house price series from table 2.1…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1124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9592" y="548680"/>
            <a:ext cx="54253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Time Series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Data Plotted: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285921"/>
              </p:ext>
            </p:extLst>
          </p:nvPr>
        </p:nvGraphicFramePr>
        <p:xfrm>
          <a:off x="501051" y="1267656"/>
          <a:ext cx="6408712" cy="4733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36296" y="1484784"/>
            <a:ext cx="15121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This is a plot of the house price series – going back to 1999. The line joins every pair of date-price points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236296" y="429309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For example, 2009, Q1 prices fall to $605,000 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5580112" y="3789040"/>
            <a:ext cx="1656184" cy="50405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0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1">
        <p:bldAsOne/>
      </p:bldGraphic>
      <p:bldP spid="3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7754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Interpretation of Plots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23688"/>
            <a:ext cx="4680520" cy="354952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472" y="1606436"/>
            <a:ext cx="4500883" cy="35821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79553" y="4797152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400" dirty="0" smtClean="0"/>
              <a:t>These plots present the same information</a:t>
            </a:r>
          </a:p>
          <a:p>
            <a:endParaRPr lang="en-CA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400" dirty="0" smtClean="0"/>
              <a:t>The vertical axis has been compressed in the second figure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179553" y="1421770"/>
            <a:ext cx="6992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 scale of the axes is critical in interpretation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5810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99592" y="1844824"/>
            <a:ext cx="69127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Economists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use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theories and models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to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explain behavior and predict policy outcomes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xample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model of the housing market helps to predict the impact of mortgage rates on home prices</a:t>
            </a:r>
          </a:p>
          <a:p>
            <a:pPr lvl="1"/>
            <a:endParaRPr lang="en-CA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lvl="1" algn="r"/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Modelling tools…</a:t>
            </a:r>
            <a:endParaRPr lang="en-US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90872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 smtClean="0">
                <a:solidFill>
                  <a:srgbClr val="FF7D19"/>
                </a:solidFill>
                <a:cs typeface="Times New Roman" pitchFamily="18" charset="0"/>
              </a:rPr>
              <a:t>Data, </a:t>
            </a:r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Theories and Models</a:t>
            </a:r>
          </a:p>
        </p:txBody>
      </p:sp>
    </p:spTree>
    <p:extLst>
      <p:ext uri="{BB962C8B-B14F-4D97-AF65-F5344CB8AC3E}">
        <p14:creationId xmlns:p14="http://schemas.microsoft.com/office/powerpoint/2010/main" val="72376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9" y="1268760"/>
            <a:ext cx="8352928" cy="4093428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en-US" sz="2000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Theory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: Mortgage rates determine the finance cost of buying a house, therefore we: </a:t>
            </a:r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en-US" sz="2000" dirty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Hypothesize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changes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in mortgage rates </a:t>
            </a:r>
            <a:r>
              <a:rPr lang="en-US" sz="2000" i="1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cause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changes in house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prices</a:t>
            </a:r>
          </a:p>
          <a:p>
            <a:pPr lvl="0"/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Construct a model </a:t>
            </a:r>
            <a:r>
              <a:rPr lang="en-CA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to test the hypothesis and </a:t>
            </a: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gather data </a:t>
            </a:r>
          </a:p>
          <a:p>
            <a:pPr marL="342900"/>
            <a:endParaRPr lang="en-CA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Observe in the data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Increasing house  prices and falling mortgage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interest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rates simultaneously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Infer: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House prices are inversely related to mortgage rates</a:t>
            </a: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Prediction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: Does the model help with prediction?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476672"/>
            <a:ext cx="780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Illustration: A Simple Economic Model </a:t>
            </a:r>
            <a:endParaRPr lang="en-CA" sz="36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16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10144" y="427503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Data for House Price Model</a:t>
            </a:r>
            <a:endParaRPr lang="en-CA" sz="3600" dirty="0">
              <a:solidFill>
                <a:srgbClr val="FF7D19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144084"/>
              </p:ext>
            </p:extLst>
          </p:nvPr>
        </p:nvGraphicFramePr>
        <p:xfrm>
          <a:off x="1314472" y="1073834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Year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Mortgage rate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350,000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7.75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360,000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6.85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395,000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6.6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434,000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5.8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477,000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6.1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6.3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6.65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7.3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5.8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5.4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5.2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15616" y="5661248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Prices are as from earlier example. Mortgage rate is the 5-year rate obtainable for CANSIM or the Bank of Canada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7818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From Data to Scatter Plot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36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dirty="0" smtClean="0"/>
              <a:t>Consider the data in the preceding table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first data combination is {$350,000, 7.75%}</a:t>
            </a:r>
          </a:p>
          <a:p>
            <a:r>
              <a:rPr lang="en-CA" sz="2000" dirty="0" smtClean="0"/>
              <a:t>This can be plotted as a single point in a two-dimensional diagram with appropriate axes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All of the combinations in the table can be plotted in the same way</a:t>
            </a:r>
          </a:p>
          <a:p>
            <a:endParaRPr lang="en-CA" sz="2000" dirty="0"/>
          </a:p>
          <a:p>
            <a:pPr marL="0" indent="0">
              <a:buNone/>
            </a:pPr>
            <a:r>
              <a:rPr lang="en-CA" sz="2000" dirty="0" smtClean="0">
                <a:solidFill>
                  <a:srgbClr val="3E5D78"/>
                </a:solidFill>
              </a:rPr>
              <a:t>The question</a:t>
            </a:r>
            <a:r>
              <a:rPr lang="en-CA" sz="2000" dirty="0" smtClean="0"/>
              <a:t>:</a:t>
            </a:r>
          </a:p>
          <a:p>
            <a:r>
              <a:rPr lang="en-CA" sz="2000" dirty="0" smtClean="0"/>
              <a:t>Does the resulting data plot suggest there is a relationship between the variables in question?</a:t>
            </a:r>
          </a:p>
          <a:p>
            <a:pPr marL="0" indent="0" algn="r">
              <a:buNone/>
            </a:pPr>
            <a:r>
              <a:rPr lang="en-CA" sz="2000" i="1" dirty="0" smtClean="0">
                <a:solidFill>
                  <a:srgbClr val="3E5D78"/>
                </a:solidFill>
              </a:rPr>
              <a:t>Illustration….</a:t>
            </a:r>
            <a:endParaRPr lang="en-CA" sz="2000" i="1" dirty="0">
              <a:solidFill>
                <a:srgbClr val="3E5D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2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844824"/>
            <a:ext cx="4925995" cy="30177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89881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Plot of House Prices versus Mortgage Rate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2329" y="5167785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 </a:t>
            </a:r>
            <a:r>
              <a:rPr lang="en-CA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regression line</a:t>
            </a:r>
            <a:r>
              <a:rPr lang="en-CA" dirty="0" smtClean="0"/>
              <a:t> through the scatter suggests a negative relationship – higher mortgage rates are associated with lower prices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7452320" y="2420888"/>
            <a:ext cx="1440160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We now have evidence supporting the theory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771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271971"/>
            <a:ext cx="72728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Econometrics</a:t>
            </a:r>
            <a:r>
              <a:rPr lang="en-CA" sz="2000" dirty="0" smtClean="0">
                <a:cs typeface="Times New Roman" pitchFamily="18" charset="0"/>
              </a:rPr>
              <a:t> is the science of quantifying relationships between economic variables 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Regression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line</a:t>
            </a:r>
            <a:r>
              <a:rPr lang="en-C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CA" sz="2000" dirty="0">
                <a:cs typeface="Times New Roman" pitchFamily="18" charset="0"/>
              </a:rPr>
              <a:t>shows average relationship </a:t>
            </a:r>
            <a:r>
              <a:rPr lang="en-CA" sz="2000" dirty="0" smtClean="0">
                <a:cs typeface="Times New Roman" pitchFamily="18" charset="0"/>
              </a:rPr>
              <a:t>between variables – here the mortgage </a:t>
            </a:r>
            <a:r>
              <a:rPr lang="en-CA" sz="2000" dirty="0">
                <a:cs typeface="Times New Roman" pitchFamily="18" charset="0"/>
              </a:rPr>
              <a:t>rates and house </a:t>
            </a:r>
            <a:r>
              <a:rPr lang="en-CA" sz="2000" dirty="0" smtClean="0">
                <a:cs typeface="Times New Roman" pitchFamily="18" charset="0"/>
              </a:rPr>
              <a:t>prices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equation of the regression line</a:t>
            </a:r>
            <a:r>
              <a:rPr lang="en-CA" sz="2000" dirty="0" smtClean="0">
                <a:cs typeface="Times New Roman" pitchFamily="18" charset="0"/>
              </a:rPr>
              <a:t> quantifies the relationship between mortgage rates and house prices.</a:t>
            </a:r>
            <a:endParaRPr lang="en-CA" sz="2000" dirty="0">
              <a:cs typeface="Times New Roman" pitchFamily="18" charset="0"/>
            </a:endParaRPr>
          </a:p>
          <a:p>
            <a:endParaRPr lang="en-CA" sz="2000" dirty="0"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62068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7D19"/>
                </a:solidFill>
                <a:latin typeface="+mj-lt"/>
              </a:rPr>
              <a:t>Regression Lines</a:t>
            </a:r>
            <a:endParaRPr lang="en-CA" sz="3600" dirty="0">
              <a:solidFill>
                <a:srgbClr val="FF7D1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420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0436" y="1484784"/>
            <a:ext cx="83120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Simple model: 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Changes in mortgage rates cause changes in house prices, </a:t>
            </a:r>
            <a:r>
              <a:rPr lang="en-CA" sz="2000" i="1" dirty="0" smtClean="0">
                <a:cs typeface="Times New Roman" pitchFamily="18" charset="0"/>
              </a:rPr>
              <a:t>ceteris paribus</a:t>
            </a:r>
            <a:r>
              <a:rPr lang="en-CA" sz="2000" dirty="0" smtClean="0">
                <a:cs typeface="Times New Roman" pitchFamily="18" charset="0"/>
              </a:rPr>
              <a:t>, and the relationship is inverse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Broader model: 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House prices = f(mortgage rates, incomes, supply of housing, population growth, rents….)</a:t>
            </a:r>
          </a:p>
          <a:p>
            <a:pPr marL="342900" indent="-342900">
              <a:buFont typeface="Wingdings" pitchFamily="2" charset="2"/>
              <a:buChar char="q"/>
            </a:pPr>
            <a:endParaRPr lang="en-CA" sz="2000" dirty="0" smtClean="0"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Statistical test of simple model: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Examine house price and mortgage rate data in conjunction with other variables.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pPr algn="r">
              <a:buClr>
                <a:srgbClr val="3E5D78"/>
              </a:buClr>
            </a:pP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Illustration using data and scatter plot…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69269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68426"/>
                </a:solidFill>
                <a:latin typeface="+mj-lt"/>
                <a:cs typeface="Times New Roman" pitchFamily="18" charset="0"/>
              </a:rPr>
              <a:t>A Richer </a:t>
            </a:r>
            <a:r>
              <a:rPr lang="en-CA" sz="3600" dirty="0">
                <a:solidFill>
                  <a:srgbClr val="F68426"/>
                </a:solidFill>
                <a:latin typeface="+mj-lt"/>
                <a:cs typeface="Times New Roman" pitchFamily="18" charset="0"/>
              </a:rPr>
              <a:t>M</a:t>
            </a:r>
            <a:r>
              <a:rPr lang="en-CA" sz="3600" dirty="0" smtClean="0">
                <a:solidFill>
                  <a:srgbClr val="F68426"/>
                </a:solidFill>
                <a:latin typeface="+mj-lt"/>
                <a:cs typeface="Times New Roman" pitchFamily="18" charset="0"/>
              </a:rPr>
              <a:t>odel </a:t>
            </a:r>
            <a:endParaRPr lang="en-CA" sz="3600" dirty="0">
              <a:solidFill>
                <a:srgbClr val="F68426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79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1017" y="385500"/>
            <a:ext cx="4775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Arial" pitchFamily="34" charset="0"/>
                <a:cs typeface="Arial" pitchFamily="34" charset="0"/>
              </a:rPr>
              <a:t>The Model in ‘Algebra’</a:t>
            </a:r>
            <a:endParaRPr lang="en-CA" sz="3600" dirty="0">
              <a:solidFill>
                <a:srgbClr val="FF7D1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708665"/>
            <a:ext cx="80648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previous representation of our economic model was graphical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relationship we have supposed between mortgage rates and house prices is a straight line. Straight line functions are convenient and simple to work with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We will see presently that such a line can be described completely by its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slope and the value of one of the intersection points </a:t>
            </a:r>
            <a:r>
              <a:rPr lang="en-CA" sz="2000" dirty="0" smtClean="0">
                <a:cs typeface="Times New Roman" pitchFamily="18" charset="0"/>
              </a:rPr>
              <a:t>with the axes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For now we infer that if the straight line we have inserted accurately reflects the relationship between the two variables</a:t>
            </a:r>
          </a:p>
          <a:p>
            <a:pPr>
              <a:buClr>
                <a:srgbClr val="3E5D78"/>
              </a:buClr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This relationship could be used for ‘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prediction</a:t>
            </a:r>
            <a:r>
              <a:rPr lang="en-CA" sz="2000" dirty="0" smtClean="0">
                <a:cs typeface="Times New Roman" pitchFamily="18" charset="0"/>
              </a:rPr>
              <a:t>’. For example, if the mortgage rate fell to 4%, this model would predict a rise in house prices – just project the regression line leftwards</a:t>
            </a:r>
          </a:p>
          <a:p>
            <a:pPr>
              <a:buClr>
                <a:srgbClr val="3E5D78"/>
              </a:buClr>
            </a:pPr>
            <a:endParaRPr lang="en-CA" sz="20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77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449" y="1345161"/>
            <a:ext cx="79455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cs typeface="Times New Roman" pitchFamily="18" charset="0"/>
              </a:rPr>
              <a:t>Diagrams are important tools for economic illustrations and analysis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Straight line diagrams </a:t>
            </a:r>
            <a:r>
              <a:rPr lang="en-CA" sz="2000" dirty="0" smtClean="0">
                <a:cs typeface="Times New Roman" pitchFamily="18" charset="0"/>
              </a:rPr>
              <a:t>provide useful simplifications of economic relationships</a:t>
            </a:r>
          </a:p>
          <a:p>
            <a:pPr marL="457200" indent="-457200">
              <a:buFont typeface="Wingdings" pitchFamily="2" charset="2"/>
              <a:buChar char="q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 some cases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curved lines </a:t>
            </a:r>
            <a:r>
              <a:rPr lang="en-CA" sz="2000" dirty="0" smtClean="0">
                <a:cs typeface="Times New Roman" pitchFamily="18" charset="0"/>
              </a:rPr>
              <a:t>are better illustrations of economic relationships and fit the data better</a:t>
            </a:r>
          </a:p>
          <a:p>
            <a:pPr lvl="1"/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Changes in economic conditions and relationships change parameters of the model and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shift</a:t>
            </a:r>
            <a:r>
              <a:rPr lang="en-CA" sz="2000" dirty="0" smtClean="0">
                <a:cs typeface="Times New Roman" pitchFamily="18" charset="0"/>
              </a:rPr>
              <a:t> the lines in diagrams – we explore this in chapter 3</a:t>
            </a:r>
            <a:endParaRPr lang="en-CA" sz="2000" dirty="0"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2928" y="620688"/>
            <a:ext cx="8233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Diagrams and Economic Analysis</a:t>
            </a:r>
          </a:p>
        </p:txBody>
      </p:sp>
    </p:spTree>
    <p:extLst>
      <p:ext uri="{BB962C8B-B14F-4D97-AF65-F5344CB8AC3E}">
        <p14:creationId xmlns:p14="http://schemas.microsoft.com/office/powerpoint/2010/main" val="3494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048" y="1484784"/>
            <a:ext cx="4032447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516908"/>
            <a:ext cx="5852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</a:rPr>
              <a:t>Statistics and Policy Design</a:t>
            </a:r>
            <a:endParaRPr lang="en-CA" sz="3600" dirty="0">
              <a:solidFill>
                <a:srgbClr val="FF7D19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0643" y="1054335"/>
            <a:ext cx="402024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CA" dirty="0" smtClean="0"/>
              <a:t>Figure </a:t>
            </a:r>
            <a:r>
              <a:rPr lang="en-CA" dirty="0"/>
              <a:t>2.6 presents data on fatalities per </a:t>
            </a:r>
            <a:r>
              <a:rPr lang="en-CA" dirty="0" smtClean="0"/>
              <a:t>driver </a:t>
            </a:r>
            <a:r>
              <a:rPr lang="en-CA" dirty="0"/>
              <a:t>by age group in Canada relative to the youngest age group</a:t>
            </a:r>
            <a:r>
              <a:rPr lang="en-CA" dirty="0" smtClean="0"/>
              <a:t>..</a:t>
            </a:r>
          </a:p>
          <a:p>
            <a:pPr algn="just"/>
            <a:endParaRPr lang="en-CA" dirty="0"/>
          </a:p>
          <a:p>
            <a:pPr algn="just"/>
            <a:r>
              <a:rPr lang="en-CA" dirty="0" smtClean="0"/>
              <a:t>Note  </a:t>
            </a:r>
            <a:r>
              <a:rPr lang="en-CA" dirty="0"/>
              <a:t>the strong </a:t>
            </a:r>
            <a:r>
              <a:rPr lang="en-CA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non-linear pattern</a:t>
            </a:r>
            <a:r>
              <a:rPr lang="en-CA" dirty="0"/>
              <a:t> to the data – fatalities decline quickly, then level off and again increase for the oldest age group</a:t>
            </a:r>
            <a:r>
              <a:rPr lang="en-CA" dirty="0" smtClean="0"/>
              <a:t>.</a:t>
            </a:r>
          </a:p>
          <a:p>
            <a:pPr algn="just"/>
            <a:endParaRPr lang="en-CA" dirty="0"/>
          </a:p>
          <a:p>
            <a:pPr algn="just"/>
            <a:r>
              <a:rPr lang="en-CA" dirty="0"/>
              <a:t>In keeping with these data, drivers are now required to pass a driving test in most provinces once they attain a certain age – usually 80, because the data indicate that fatalities increase when drivers age</a:t>
            </a:r>
            <a:r>
              <a:rPr lang="en-CA" dirty="0" smtClean="0"/>
              <a:t>.</a:t>
            </a:r>
          </a:p>
          <a:p>
            <a:pPr algn="just"/>
            <a:endParaRPr lang="en-CA" dirty="0"/>
          </a:p>
          <a:p>
            <a:r>
              <a:rPr lang="en-CA" sz="1400" dirty="0"/>
              <a:t>See: CANADIAN MOTOR VEHICLE TRAFFIC COLLISION STATISTICS 2009, Transport Canada </a:t>
            </a:r>
          </a:p>
        </p:txBody>
      </p:sp>
    </p:spTree>
    <p:extLst>
      <p:ext uri="{BB962C8B-B14F-4D97-AF65-F5344CB8AC3E}">
        <p14:creationId xmlns:p14="http://schemas.microsoft.com/office/powerpoint/2010/main" val="295395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7408" y="1412776"/>
            <a:ext cx="70406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Positive economics</a:t>
            </a:r>
            <a:r>
              <a:rPr lang="en-CA" sz="2000" dirty="0" smtClean="0">
                <a:cs typeface="Times New Roman" pitchFamily="18" charset="0"/>
              </a:rPr>
              <a:t>: objective and scientific explanations of how the economy functions.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 on inference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Normative economics</a:t>
            </a:r>
            <a:r>
              <a:rPr lang="en-CA" sz="2000" dirty="0" smtClean="0">
                <a:cs typeface="Times New Roman" pitchFamily="18" charset="0"/>
              </a:rPr>
              <a:t>: recommendations that incorporate value judgements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 using political perspectives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Economic equity</a:t>
            </a:r>
            <a:r>
              <a:rPr lang="en-CA" sz="2000" dirty="0" smtClean="0">
                <a:cs typeface="Times New Roman" pitchFamily="18" charset="0"/>
              </a:rPr>
              <a:t>: the distribution of well – being among members of society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Pursuit of happiness: curvilinear relationship between average happiness and national income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57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Ethics, Efficiency and Beliefs</a:t>
            </a:r>
            <a:endParaRPr lang="en-CA" sz="36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6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97408" y="1844824"/>
            <a:ext cx="73029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/>
              <a:t>A </a:t>
            </a:r>
            <a:r>
              <a:rPr lang="en-CA" sz="2000" dirty="0" smtClean="0">
                <a:solidFill>
                  <a:srgbClr val="3E5D78"/>
                </a:solidFill>
              </a:rPr>
              <a:t>set of ideas and methods for the betterment</a:t>
            </a:r>
          </a:p>
          <a:p>
            <a:pPr lvl="1"/>
            <a:r>
              <a:rPr lang="en-CA" sz="2000" dirty="0" smtClean="0">
                <a:solidFill>
                  <a:srgbClr val="3E5D78"/>
                </a:solidFill>
              </a:rPr>
              <a:t>of society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Markets are critical</a:t>
            </a:r>
            <a:r>
              <a:rPr lang="en-CA" sz="2000" dirty="0" smtClean="0"/>
              <a:t>: Permit trade, specialization and efficiency</a:t>
            </a:r>
          </a:p>
          <a:p>
            <a:pPr lvl="1"/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Incentives</a:t>
            </a:r>
            <a:r>
              <a:rPr lang="en-CA" sz="2000" dirty="0" smtClean="0"/>
              <a:t> matter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2000" dirty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Legal institutions</a:t>
            </a:r>
            <a:r>
              <a:rPr lang="en-CA" sz="2000" dirty="0" smtClean="0"/>
              <a:t>, property rights &amp; enforceable contracts are essential to market functions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97408" y="585554"/>
            <a:ext cx="78304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</a:rPr>
              <a:t>Revisiting the Definition of Economics</a:t>
            </a:r>
            <a:endParaRPr lang="en-CA" sz="3600" dirty="0">
              <a:solidFill>
                <a:srgbClr val="FF7D1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43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Chapter Summary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328592"/>
          </a:xfrm>
        </p:spPr>
        <p:txBody>
          <a:bodyPr>
            <a:noAutofit/>
          </a:bodyPr>
          <a:lstStyle/>
          <a:p>
            <a:r>
              <a:rPr lang="en-CA" sz="2000" dirty="0" smtClean="0"/>
              <a:t>Economics is concerned with the interplay of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theories, models and data</a:t>
            </a:r>
          </a:p>
          <a:p>
            <a:pPr marL="0" indent="0">
              <a:buNone/>
            </a:pPr>
            <a:endParaRPr lang="en-CA" sz="11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2000" dirty="0" smtClean="0"/>
              <a:t>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is a simplified representation of reality, often formulated to test a hypothesis</a:t>
            </a:r>
          </a:p>
          <a:p>
            <a:pPr marL="0" indent="0">
              <a:buNone/>
            </a:pPr>
            <a:endParaRPr lang="en-CA" sz="11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Hypothesis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can be refuted or supported by analyzing data</a:t>
            </a:r>
          </a:p>
          <a:p>
            <a:pPr marL="0" indent="0">
              <a:buNone/>
            </a:pPr>
            <a:endParaRPr lang="en-CA" sz="1200" dirty="0" smtClean="0"/>
          </a:p>
          <a:p>
            <a:r>
              <a:rPr lang="en-CA" sz="2000" dirty="0" smtClean="0"/>
              <a:t>Data come in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time-series, cross-section and longitudinal</a:t>
            </a:r>
            <a:r>
              <a:rPr lang="en-CA" sz="2000" dirty="0" smtClean="0"/>
              <a:t> form</a:t>
            </a:r>
          </a:p>
          <a:p>
            <a:pPr marL="0" indent="0">
              <a:buNone/>
            </a:pPr>
            <a:endParaRPr lang="en-CA" sz="12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Index numbers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provide a simplified way of analyzing data relative to a base year. Index numbers may also be averages of components</a:t>
            </a:r>
          </a:p>
          <a:p>
            <a:pPr marL="0" indent="0">
              <a:buNone/>
            </a:pPr>
            <a:endParaRPr lang="en-CA" sz="1200" dirty="0" smtClean="0"/>
          </a:p>
          <a:p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Nominal</a:t>
            </a:r>
            <a:r>
              <a:rPr lang="en-CA" sz="2000" dirty="0" smtClean="0"/>
              <a:t> financial data values are translated into </a:t>
            </a: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 values </a:t>
            </a:r>
            <a:r>
              <a:rPr lang="en-CA" sz="2000" dirty="0" smtClean="0"/>
              <a:t>by dividing the nominal series by the CPI</a:t>
            </a:r>
          </a:p>
          <a:p>
            <a:endParaRPr lang="en-CA" sz="2000" dirty="0" smtClean="0">
              <a:solidFill>
                <a:srgbClr val="3E5D78"/>
              </a:solidFill>
            </a:endParaRPr>
          </a:p>
          <a:p>
            <a:endParaRPr lang="en-CA" sz="2000" dirty="0">
              <a:solidFill>
                <a:srgbClr val="3E5D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8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3142" y="1449466"/>
            <a:ext cx="824440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Provides the legal framework</a:t>
            </a:r>
            <a:r>
              <a:rPr lang="en-CA" sz="2000" dirty="0" smtClean="0">
                <a:cs typeface="Times New Roman" pitchFamily="18" charset="0"/>
              </a:rPr>
              <a:t> essential for a mixed economy – market and public sectors. Government is integral to the economy, not an appendage.</a:t>
            </a: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Intervenes to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support efficient market functions </a:t>
            </a:r>
            <a:r>
              <a:rPr lang="en-CA" sz="2000" dirty="0" smtClean="0">
                <a:cs typeface="Times New Roman" pitchFamily="18" charset="0"/>
              </a:rPr>
              <a:t>through: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Competition policy and regulatory frameworks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Social policy – an educated workforce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International trade policy – reduce protectionism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Monetary policy and fiscal policy – to foster growth</a:t>
            </a:r>
          </a:p>
          <a:p>
            <a:pPr marL="914400" lvl="1" indent="-457200">
              <a:buFont typeface="Arial" pitchFamily="34" charset="0"/>
              <a:buChar char="•"/>
            </a:pP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>
                <a:cs typeface="Times New Roman" pitchFamily="18" charset="0"/>
              </a:rPr>
              <a:t>Intervenes to </a:t>
            </a:r>
            <a:r>
              <a:rPr lang="en-CA" sz="2000" dirty="0">
                <a:solidFill>
                  <a:srgbClr val="3E5D78"/>
                </a:solidFill>
                <a:cs typeface="Times New Roman" pitchFamily="18" charset="0"/>
              </a:rPr>
              <a:t>redistribute</a:t>
            </a:r>
            <a:r>
              <a:rPr lang="en-CA" sz="2000" dirty="0">
                <a:cs typeface="Times New Roman" pitchFamily="18" charset="0"/>
              </a:rPr>
              <a:t> to individuals </a:t>
            </a:r>
            <a:r>
              <a:rPr lang="en-CA" sz="2000" dirty="0" smtClean="0">
                <a:cs typeface="Times New Roman" pitchFamily="18" charset="0"/>
              </a:rPr>
              <a:t>and other levels of government</a:t>
            </a: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lvl="1"/>
            <a:endParaRPr lang="en-CA" sz="2000" dirty="0" smtClean="0"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764704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Government </a:t>
            </a:r>
            <a:endParaRPr lang="en-CA" sz="36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73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Chapter Summary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/>
              <a:t>Data can be represented by means of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scatter plot</a:t>
            </a:r>
            <a:r>
              <a:rPr lang="en-C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and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regression line </a:t>
            </a:r>
            <a:r>
              <a:rPr lang="en-CA" sz="2000" dirty="0" smtClean="0"/>
              <a:t>through the plot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Economic relationships may be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linear or non-linear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2000" dirty="0" smtClean="0"/>
              <a:t>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straight line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is defined totally by its two intercepts or one intercept and the slope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Economics is concerned with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equity</a:t>
            </a:r>
            <a:r>
              <a:rPr lang="en-CA" sz="2000" dirty="0" smtClean="0"/>
              <a:t> as well as markets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Government</a:t>
            </a:r>
            <a:r>
              <a:rPr lang="en-CA" sz="2000" dirty="0" smtClean="0"/>
              <a:t> is essential to the functioning of a modern economy</a:t>
            </a:r>
          </a:p>
          <a:p>
            <a:endParaRPr lang="en-CA" sz="2000" dirty="0" smtClean="0"/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64509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31493" y="1209735"/>
                <a:ext cx="8035577" cy="45416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Nominal price Index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: based on current $ price</a:t>
                </a:r>
              </a:p>
              <a:p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Real index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CA" sz="2000" b="0" i="1" smtClean="0">
                        <a:solidFill>
                          <a:srgbClr val="3E5D78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f>
                      <m:fPr>
                        <m:ctrlPr>
                          <a:rPr lang="en-CA" sz="200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𝑛𝑜𝑚𝑖𝑛𝑎𝑙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𝑖𝑛𝑑𝑒𝑥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𝐶𝑃𝐼</m:t>
                        </m:r>
                      </m:den>
                    </m:f>
                  </m:oMath>
                </a14:m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x 100 </a:t>
                </a:r>
              </a:p>
              <a:p>
                <a:r>
                  <a:rPr lang="en-CA" sz="2000" i="1" dirty="0" smtClean="0">
                    <a:cs typeface="Times New Roman" pitchFamily="18" charset="0"/>
                  </a:rPr>
                  <a:t>	(also called a ‘constant dollar index)</a:t>
                </a:r>
              </a:p>
              <a:p>
                <a:pPr marL="457200" indent="-457200">
                  <a:buFont typeface="Wingdings" pitchFamily="2" charset="2"/>
                  <a:buChar char="q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Example…</a:t>
                </a:r>
              </a:p>
              <a:p>
                <a:r>
                  <a:rPr lang="en-CA" sz="2000" dirty="0">
                    <a:cs typeface="Times New Roman" pitchFamily="18" charset="0"/>
                  </a:rPr>
                  <a:t>F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rom 2003 to 2011: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                      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Nominal </a:t>
                </a: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a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verage hourly earnings increased 27.5%</a:t>
                </a:r>
              </a:p>
              <a:p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	Consumer price index increased by 16.6%	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Real average hourly earnings increased by 9.4%</a:t>
                </a: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	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Illustrated…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493" y="1209735"/>
                <a:ext cx="8035577" cy="4541628"/>
              </a:xfrm>
              <a:prstGeom prst="rect">
                <a:avLst/>
              </a:prstGeom>
              <a:blipFill rotWithShape="1">
                <a:blip r:embed="rId2"/>
                <a:stretch>
                  <a:fillRect l="-835" t="-537" r="-759" b="-14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11560" y="548680"/>
            <a:ext cx="7806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2800" dirty="0" smtClean="0">
                <a:solidFill>
                  <a:srgbClr val="3E5D78"/>
                </a:solidFill>
                <a:latin typeface="+mj-lt"/>
                <a:cs typeface="Times New Roman" pitchFamily="18" charset="0"/>
              </a:rPr>
              <a:t>Advanced:</a:t>
            </a:r>
            <a:r>
              <a:rPr lang="en-CA" sz="28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 Nominal and  </a:t>
            </a:r>
            <a:r>
              <a:rPr lang="en-CA" sz="28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Real </a:t>
            </a:r>
            <a:r>
              <a:rPr lang="en-CA" sz="28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Values Using CPI </a:t>
            </a:r>
            <a:endParaRPr lang="en-CA" sz="28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04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36" y="1175847"/>
            <a:ext cx="7992888" cy="4824536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3567" y="529516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en-C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Donut 5"/>
          <p:cNvSpPr/>
          <p:nvPr/>
        </p:nvSpPr>
        <p:spPr>
          <a:xfrm>
            <a:off x="4487453" y="5373216"/>
            <a:ext cx="914400" cy="504056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3174884" y="5373216"/>
            <a:ext cx="914400" cy="503357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7402016" y="5373216"/>
            <a:ext cx="914400" cy="504056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5286" y="52951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3E5D78"/>
                </a:solidFill>
                <a:latin typeface="+mj-lt"/>
                <a:cs typeface="Times New Roman" pitchFamily="18" charset="0"/>
              </a:rPr>
              <a:t>Advanced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 Nominal and Real Values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22436" y="5977829"/>
                <a:ext cx="7593979" cy="4896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>
                    <a:cs typeface="Times New Roman" pitchFamily="18" charset="0"/>
                  </a:rPr>
                  <a:t>Relative</a:t>
                </a:r>
                <a:r>
                  <a:rPr lang="en-CA" dirty="0" smtClean="0">
                    <a:solidFill>
                      <a:schemeClr val="tx1"/>
                    </a:solidFill>
                    <a:cs typeface="Times New Roman" pitchFamily="18" charset="0"/>
                  </a:rPr>
                  <a:t>  real  hourly earnings 2003 → 2011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127.5</m:t>
                        </m:r>
                      </m:num>
                      <m:den>
                        <m:r>
                          <a:rPr lang="en-CA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116.6 </m:t>
                        </m:r>
                      </m:den>
                    </m:f>
                  </m:oMath>
                </a14:m>
                <a:r>
                  <a:rPr lang="en-CA" dirty="0">
                    <a:solidFill>
                      <a:schemeClr val="tx1"/>
                    </a:solidFill>
                    <a:cs typeface="Times New Roman" pitchFamily="18" charset="0"/>
                  </a:rPr>
                  <a:t>x 100 = 109.4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436" y="5977829"/>
                <a:ext cx="7593979" cy="489686"/>
              </a:xfrm>
              <a:prstGeom prst="rect">
                <a:avLst/>
              </a:prstGeom>
              <a:blipFill rotWithShape="1">
                <a:blip r:embed="rId3"/>
                <a:stretch>
                  <a:fillRect l="-723"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116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8798" y="588400"/>
            <a:ext cx="83150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>
                <a:solidFill>
                  <a:srgbClr val="3E5D78"/>
                </a:solidFill>
                <a:latin typeface="+mj-lt"/>
                <a:cs typeface="Times New Roman" pitchFamily="18" charset="0"/>
              </a:rPr>
              <a:t>Advanced:</a:t>
            </a:r>
            <a:r>
              <a:rPr lang="en-CA" sz="32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 Properties of the Regression Line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115616" y="1700808"/>
            <a:ext cx="0" cy="3672408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15616" y="5373216"/>
            <a:ext cx="374441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15616" y="2420888"/>
            <a:ext cx="3456384" cy="2952328"/>
          </a:xfrm>
          <a:prstGeom prst="line">
            <a:avLst/>
          </a:prstGeom>
          <a:ln w="34925">
            <a:solidFill>
              <a:srgbClr val="B80B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730336" y="1325446"/>
                <a:ext cx="4103559" cy="4639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>
                    <a:solidFill>
                      <a:schemeClr val="tx1"/>
                    </a:solidFill>
                  </a:rPr>
                  <a:t>Intercepts: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intersection of line with one axis when variable on other axis = 0</a:t>
                </a:r>
              </a:p>
              <a:p>
                <a:endParaRPr lang="en-CA" dirty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Slope: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ratio of change in variable on vertical axis to change in variable on horizontal axis (= rise/run)</a:t>
                </a:r>
              </a:p>
              <a:p>
                <a:endParaRPr lang="en-CA" dirty="0" smtClean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The equation for a straight line is </a:t>
                </a:r>
              </a:p>
              <a:p>
                <a:r>
                  <a:rPr lang="en-CA" dirty="0" smtClean="0"/>
                  <a:t>Y = a – b*X, where a is the vertical intercept and b is the slope</a:t>
                </a:r>
                <a:endParaRPr lang="en-CA" dirty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In this example slope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en-CA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420</m:t>
                        </m:r>
                      </m:den>
                    </m:f>
                  </m:oMath>
                </a14:m>
                <a:r>
                  <a:rPr lang="en-CA" dirty="0" smtClean="0">
                    <a:solidFill>
                      <a:schemeClr val="tx1"/>
                    </a:solidFill>
                  </a:rPr>
                  <a:t> 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= − 0.0167</a:t>
                </a:r>
              </a:p>
              <a:p>
                <a:r>
                  <a:rPr lang="en-CA" dirty="0"/>
                  <a:t> </a:t>
                </a:r>
                <a:r>
                  <a:rPr lang="en-CA" dirty="0" smtClean="0"/>
                  <a:t>   Hence the line can be represented by </a:t>
                </a:r>
                <a:r>
                  <a:rPr lang="en-CA" dirty="0" smtClean="0">
                    <a:solidFill>
                      <a:schemeClr val="tx1"/>
                    </a:solidFill>
                  </a:rPr>
                  <a:t>Y = 7 - 0.0167×X</a:t>
                </a:r>
                <a:endParaRPr lang="en-CA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336" y="1325446"/>
                <a:ext cx="4103559" cy="4639155"/>
              </a:xfrm>
              <a:prstGeom prst="rect">
                <a:avLst/>
              </a:prstGeom>
              <a:blipFill rotWithShape="0">
                <a:blip r:embed="rId2"/>
                <a:stretch>
                  <a:fillRect l="-1337" t="-657" r="-743" b="-118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18798" y="1196752"/>
            <a:ext cx="13456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/>
              <a:t>Variable 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86986" y="5419187"/>
            <a:ext cx="1231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Variable X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829258" y="223622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27" name="TextBox 26"/>
          <p:cNvSpPr txBox="1"/>
          <p:nvPr/>
        </p:nvSpPr>
        <p:spPr>
          <a:xfrm>
            <a:off x="4283968" y="5301208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420</a:t>
            </a:r>
            <a:endParaRPr lang="en-CA" dirty="0"/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1409375" y="3645024"/>
            <a:ext cx="0" cy="417438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2497112" y="5085184"/>
            <a:ext cx="490712" cy="0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503045" y="3651057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Rise </a:t>
            </a:r>
            <a:endParaRPr lang="en-CA" dirty="0"/>
          </a:p>
        </p:txBody>
      </p:sp>
      <p:sp>
        <p:nvSpPr>
          <p:cNvPr id="40" name="TextBox 39"/>
          <p:cNvSpPr txBox="1"/>
          <p:nvPr/>
        </p:nvSpPr>
        <p:spPr>
          <a:xfrm>
            <a:off x="2497112" y="4761148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Run</a:t>
            </a:r>
            <a:endParaRPr lang="en-CA" dirty="0"/>
          </a:p>
        </p:txBody>
      </p:sp>
      <p:sp>
        <p:nvSpPr>
          <p:cNvPr id="41" name="TextBox 40"/>
          <p:cNvSpPr txBox="1"/>
          <p:nvPr/>
        </p:nvSpPr>
        <p:spPr>
          <a:xfrm>
            <a:off x="829258" y="531382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40337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4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2380</TotalTime>
  <Words>2037</Words>
  <Application>Microsoft Office PowerPoint</Application>
  <PresentationFormat>On-screen Show (4:3)</PresentationFormat>
  <Paragraphs>522</Paragraphs>
  <Slides>35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1_Clarity</vt:lpstr>
      <vt:lpstr>Chapter 2 Theories, Models and Data</vt:lpstr>
      <vt:lpstr> Learning outcomes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From Data to Scatter Plot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Chapter Summary</vt:lpstr>
      <vt:lpstr>PowerPoint Presentation</vt:lpstr>
      <vt:lpstr>Chapter Summary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Theories and Models Meet Data</dc:title>
  <dc:creator>Doug</dc:creator>
  <cp:lastModifiedBy>Lyryx Learning</cp:lastModifiedBy>
  <cp:revision>259</cp:revision>
  <dcterms:created xsi:type="dcterms:W3CDTF">2012-11-25T15:59:23Z</dcterms:created>
  <dcterms:modified xsi:type="dcterms:W3CDTF">2017-08-16T20:30:08Z</dcterms:modified>
</cp:coreProperties>
</file>