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7"/>
  </p:notesMasterIdLst>
  <p:sldIdLst>
    <p:sldId id="271" r:id="rId2"/>
    <p:sldId id="257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58" r:id="rId11"/>
    <p:sldId id="259" r:id="rId12"/>
    <p:sldId id="280" r:id="rId13"/>
    <p:sldId id="282" r:id="rId14"/>
    <p:sldId id="281" r:id="rId15"/>
    <p:sldId id="290" r:id="rId16"/>
    <p:sldId id="284" r:id="rId17"/>
    <p:sldId id="285" r:id="rId18"/>
    <p:sldId id="286" r:id="rId19"/>
    <p:sldId id="289" r:id="rId20"/>
    <p:sldId id="314" r:id="rId21"/>
    <p:sldId id="261" r:id="rId22"/>
    <p:sldId id="291" r:id="rId23"/>
    <p:sldId id="292" r:id="rId24"/>
    <p:sldId id="295" r:id="rId25"/>
    <p:sldId id="296" r:id="rId26"/>
    <p:sldId id="299" r:id="rId27"/>
    <p:sldId id="298" r:id="rId28"/>
    <p:sldId id="262" r:id="rId29"/>
    <p:sldId id="301" r:id="rId30"/>
    <p:sldId id="302" r:id="rId31"/>
    <p:sldId id="263" r:id="rId32"/>
    <p:sldId id="303" r:id="rId33"/>
    <p:sldId id="304" r:id="rId34"/>
    <p:sldId id="264" r:id="rId35"/>
    <p:sldId id="265" r:id="rId36"/>
    <p:sldId id="266" r:id="rId37"/>
    <p:sldId id="267" r:id="rId38"/>
    <p:sldId id="268" r:id="rId39"/>
    <p:sldId id="269" r:id="rId40"/>
    <p:sldId id="306" r:id="rId41"/>
    <p:sldId id="307" r:id="rId42"/>
    <p:sldId id="308" r:id="rId43"/>
    <p:sldId id="311" r:id="rId44"/>
    <p:sldId id="288" r:id="rId45"/>
    <p:sldId id="312" r:id="rId4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B7FF593-3CB0-4F4A-BF7D-852CFDE2BD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33008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DHEA </a:t>
            </a:r>
            <a:r>
              <a:rPr lang="en-CA" dirty="0" err="1" smtClean="0"/>
              <a:t>di</a:t>
            </a:r>
            <a:r>
              <a:rPr lang="en-CA" dirty="0" smtClean="0"/>
              <a:t>-hydro-</a:t>
            </a:r>
            <a:r>
              <a:rPr lang="en-CA" dirty="0" err="1" smtClean="0"/>
              <a:t>epi</a:t>
            </a:r>
            <a:r>
              <a:rPr lang="en-CA" dirty="0" smtClean="0"/>
              <a:t>-</a:t>
            </a:r>
            <a:r>
              <a:rPr lang="en-CA" dirty="0" err="1" smtClean="0"/>
              <a:t>androsterone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35B91F-281C-4C3F-872E-9E7DDE920BB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0209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22 w 1722"/>
                <a:gd name="T1" fmla="*/ 66 h 66"/>
                <a:gd name="T2" fmla="*/ 1722 w 1722"/>
                <a:gd name="T3" fmla="*/ 60 h 66"/>
                <a:gd name="T4" fmla="*/ 0 w 1722"/>
                <a:gd name="T5" fmla="*/ 0 h 66"/>
                <a:gd name="T6" fmla="*/ 0 w 1722"/>
                <a:gd name="T7" fmla="*/ 48 h 66"/>
                <a:gd name="T8" fmla="*/ 1722 w 1722"/>
                <a:gd name="T9" fmla="*/ 66 h 66"/>
                <a:gd name="T10" fmla="*/ 1722 w 1722"/>
                <a:gd name="T11" fmla="*/ 66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5 w 975"/>
                <a:gd name="T1" fmla="*/ 48 h 101"/>
                <a:gd name="T2" fmla="*/ 975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5 w 975"/>
                <a:gd name="T9" fmla="*/ 48 h 101"/>
                <a:gd name="T10" fmla="*/ 975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4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41 w 2141"/>
                <a:gd name="T7" fmla="*/ 0 h 198"/>
                <a:gd name="T8" fmla="*/ 2141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82 w 2517"/>
                <a:gd name="T1" fmla="*/ 276 h 276"/>
                <a:gd name="T2" fmla="*/ 2517 w 2517"/>
                <a:gd name="T3" fmla="*/ 204 h 276"/>
                <a:gd name="T4" fmla="*/ 2260 w 2517"/>
                <a:gd name="T5" fmla="*/ 0 h 276"/>
                <a:gd name="T6" fmla="*/ 0 w 2517"/>
                <a:gd name="T7" fmla="*/ 276 h 276"/>
                <a:gd name="T8" fmla="*/ 2182 w 2517"/>
                <a:gd name="T9" fmla="*/ 276 h 276"/>
                <a:gd name="T10" fmla="*/ 2182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9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9 w 729"/>
                <a:gd name="T7" fmla="*/ 240 h 240"/>
                <a:gd name="T8" fmla="*/ 729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9 w 729"/>
                <a:gd name="T1" fmla="*/ 318 h 318"/>
                <a:gd name="T2" fmla="*/ 729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9 w 729"/>
                <a:gd name="T9" fmla="*/ 318 h 318"/>
                <a:gd name="T10" fmla="*/ 729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12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  <a:ea typeface="+mn-ea"/>
                </a:endParaRPr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  <a:ea typeface="+mn-ea"/>
                </a:endParaRPr>
              </a:p>
            </p:txBody>
          </p:sp>
        </p:grpSp>
      </p:grpSp>
      <p:sp>
        <p:nvSpPr>
          <p:cNvPr id="5162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63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4" name="Rectangle 45"/>
          <p:cNvSpPr>
            <a:spLocks noGrp="1" noChangeArrowheads="1"/>
          </p:cNvSpPr>
          <p:nvPr>
            <p:ph type="ftr" sz="quarter" idx="10"/>
          </p:nvPr>
        </p:nvSpPr>
        <p:spPr>
          <a:xfrm>
            <a:off x="228600" y="6400800"/>
            <a:ext cx="86868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095228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768392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297996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776714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35623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641024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09994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645645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073083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562607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452869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Pearson Education 2010    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2BFC51-73B7-4EBC-B761-32CAC0ACC9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898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00003B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33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>
                <a:gd name="T0" fmla="*/ 1722 w 1722"/>
                <a:gd name="T1" fmla="*/ 66 h 66"/>
                <a:gd name="T2" fmla="*/ 1722 w 1722"/>
                <a:gd name="T3" fmla="*/ 60 h 66"/>
                <a:gd name="T4" fmla="*/ 0 w 1722"/>
                <a:gd name="T5" fmla="*/ 0 h 66"/>
                <a:gd name="T6" fmla="*/ 0 w 1722"/>
                <a:gd name="T7" fmla="*/ 48 h 66"/>
                <a:gd name="T8" fmla="*/ 1722 w 1722"/>
                <a:gd name="T9" fmla="*/ 66 h 66"/>
                <a:gd name="T10" fmla="*/ 1722 w 1722"/>
                <a:gd name="T11" fmla="*/ 66 h 6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35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>
                <a:gd name="T0" fmla="*/ 975 w 975"/>
                <a:gd name="T1" fmla="*/ 48 h 101"/>
                <a:gd name="T2" fmla="*/ 975 w 975"/>
                <a:gd name="T3" fmla="*/ 0 h 101"/>
                <a:gd name="T4" fmla="*/ 0 w 975"/>
                <a:gd name="T5" fmla="*/ 24 h 101"/>
                <a:gd name="T6" fmla="*/ 0 w 975"/>
                <a:gd name="T7" fmla="*/ 101 h 101"/>
                <a:gd name="T8" fmla="*/ 975 w 975"/>
                <a:gd name="T9" fmla="*/ 48 h 101"/>
                <a:gd name="T10" fmla="*/ 975 w 975"/>
                <a:gd name="T11" fmla="*/ 48 h 10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36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>
                <a:gd name="T0" fmla="*/ 2141 w 2141"/>
                <a:gd name="T1" fmla="*/ 0 h 198"/>
                <a:gd name="T2" fmla="*/ 0 w 2141"/>
                <a:gd name="T3" fmla="*/ 156 h 198"/>
                <a:gd name="T4" fmla="*/ 0 w 2141"/>
                <a:gd name="T5" fmla="*/ 198 h 198"/>
                <a:gd name="T6" fmla="*/ 2141 w 2141"/>
                <a:gd name="T7" fmla="*/ 0 h 198"/>
                <a:gd name="T8" fmla="*/ 2141 w 2141"/>
                <a:gd name="T9" fmla="*/ 0 h 19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38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>
                <a:gd name="T0" fmla="*/ 2182 w 2517"/>
                <a:gd name="T1" fmla="*/ 276 h 276"/>
                <a:gd name="T2" fmla="*/ 2517 w 2517"/>
                <a:gd name="T3" fmla="*/ 204 h 276"/>
                <a:gd name="T4" fmla="*/ 2260 w 2517"/>
                <a:gd name="T5" fmla="*/ 0 h 276"/>
                <a:gd name="T6" fmla="*/ 0 w 2517"/>
                <a:gd name="T7" fmla="*/ 276 h 276"/>
                <a:gd name="T8" fmla="*/ 2182 w 2517"/>
                <a:gd name="T9" fmla="*/ 276 h 276"/>
                <a:gd name="T10" fmla="*/ 2182 w 2517"/>
                <a:gd name="T11" fmla="*/ 276 h 27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40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>
                <a:gd name="T0" fmla="*/ 729 w 729"/>
                <a:gd name="T1" fmla="*/ 240 h 240"/>
                <a:gd name="T2" fmla="*/ 0 w 729"/>
                <a:gd name="T3" fmla="*/ 0 h 240"/>
                <a:gd name="T4" fmla="*/ 0 w 729"/>
                <a:gd name="T5" fmla="*/ 6 h 240"/>
                <a:gd name="T6" fmla="*/ 729 w 729"/>
                <a:gd name="T7" fmla="*/ 240 h 240"/>
                <a:gd name="T8" fmla="*/ 729 w 729"/>
                <a:gd name="T9" fmla="*/ 240 h 2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42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>
                <a:gd name="T0" fmla="*/ 729 w 729"/>
                <a:gd name="T1" fmla="*/ 318 h 318"/>
                <a:gd name="T2" fmla="*/ 729 w 729"/>
                <a:gd name="T3" fmla="*/ 312 h 318"/>
                <a:gd name="T4" fmla="*/ 0 w 729"/>
                <a:gd name="T5" fmla="*/ 0 h 318"/>
                <a:gd name="T6" fmla="*/ 0 w 729"/>
                <a:gd name="T7" fmla="*/ 54 h 318"/>
                <a:gd name="T8" fmla="*/ 729 w 729"/>
                <a:gd name="T9" fmla="*/ 318 h 318"/>
                <a:gd name="T10" fmla="*/ 729 w 729"/>
                <a:gd name="T11" fmla="*/ 318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46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>
                <a:gd name="T0" fmla="*/ 281 w 281"/>
                <a:gd name="T1" fmla="*/ 335 h 335"/>
                <a:gd name="T2" fmla="*/ 281 w 281"/>
                <a:gd name="T3" fmla="*/ 173 h 335"/>
                <a:gd name="T4" fmla="*/ 96 w 281"/>
                <a:gd name="T5" fmla="*/ 0 h 335"/>
                <a:gd name="T6" fmla="*/ 0 w 281"/>
                <a:gd name="T7" fmla="*/ 90 h 335"/>
                <a:gd name="T8" fmla="*/ 281 w 281"/>
                <a:gd name="T9" fmla="*/ 335 h 335"/>
                <a:gd name="T10" fmla="*/ 281 w 281"/>
                <a:gd name="T11" fmla="*/ 335 h 3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48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>
                <a:gd name="T0" fmla="*/ 132 w 132"/>
                <a:gd name="T1" fmla="*/ 132 h 132"/>
                <a:gd name="T2" fmla="*/ 0 w 132"/>
                <a:gd name="T3" fmla="*/ 0 h 132"/>
                <a:gd name="T4" fmla="*/ 0 w 132"/>
                <a:gd name="T5" fmla="*/ 0 h 132"/>
                <a:gd name="T6" fmla="*/ 132 w 132"/>
                <a:gd name="T7" fmla="*/ 132 h 132"/>
                <a:gd name="T8" fmla="*/ 132 w 132"/>
                <a:gd name="T9" fmla="*/ 132 h 13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18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19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20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52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>
                <a:gd name="T0" fmla="*/ 155 w 155"/>
                <a:gd name="T1" fmla="*/ 516 h 516"/>
                <a:gd name="T2" fmla="*/ 155 w 155"/>
                <a:gd name="T3" fmla="*/ 204 h 516"/>
                <a:gd name="T4" fmla="*/ 77 w 155"/>
                <a:gd name="T5" fmla="*/ 0 h 516"/>
                <a:gd name="T6" fmla="*/ 0 w 155"/>
                <a:gd name="T7" fmla="*/ 192 h 516"/>
                <a:gd name="T8" fmla="*/ 155 w 155"/>
                <a:gd name="T9" fmla="*/ 516 h 516"/>
                <a:gd name="T10" fmla="*/ 155 w 155"/>
                <a:gd name="T11" fmla="*/ 516 h 5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2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23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55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>
                <a:gd name="T0" fmla="*/ 0 w 60"/>
                <a:gd name="T1" fmla="*/ 144 h 312"/>
                <a:gd name="T2" fmla="*/ 60 w 60"/>
                <a:gd name="T3" fmla="*/ 312 h 312"/>
                <a:gd name="T4" fmla="*/ 60 w 60"/>
                <a:gd name="T5" fmla="*/ 6 h 312"/>
                <a:gd name="T6" fmla="*/ 54 w 60"/>
                <a:gd name="T7" fmla="*/ 0 h 312"/>
                <a:gd name="T8" fmla="*/ 0 w 60"/>
                <a:gd name="T9" fmla="*/ 144 h 312"/>
                <a:gd name="T10" fmla="*/ 0 w 60"/>
                <a:gd name="T11" fmla="*/ 144 h 3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5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1057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>
                <a:gd name="T0" fmla="*/ 6 w 6"/>
                <a:gd name="T1" fmla="*/ 6 h 6"/>
                <a:gd name="T2" fmla="*/ 0 w 6"/>
                <a:gd name="T3" fmla="*/ 0 h 6"/>
                <a:gd name="T4" fmla="*/ 0 w 6"/>
                <a:gd name="T5" fmla="*/ 6 h 6"/>
                <a:gd name="T6" fmla="*/ 6 w 6"/>
                <a:gd name="T7" fmla="*/ 6 h 6"/>
                <a:gd name="T8" fmla="*/ 6 w 6"/>
                <a:gd name="T9" fmla="*/ 6 h 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127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28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29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30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31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32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33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sp>
          <p:nvSpPr>
            <p:cNvPr id="4134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ea typeface="+mn-ea"/>
              </a:endParaRPr>
            </a:p>
          </p:txBody>
        </p:sp>
        <p:grpSp>
          <p:nvGrpSpPr>
            <p:cNvPr id="1066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  <a:ea typeface="+mn-ea"/>
                </a:endParaRPr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  <a:ea typeface="+mn-ea"/>
                </a:endParaRPr>
              </a:p>
            </p:txBody>
          </p:sp>
        </p:grpSp>
      </p:grpSp>
      <p:sp>
        <p:nvSpPr>
          <p:cNvPr id="4138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3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41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" y="6553200"/>
            <a:ext cx="8458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r>
              <a:rPr lang="en-US"/>
              <a:t>Copyright © 2009 Pearson Education, Inc., Upper Saddle River, NJ  07458.  All rights reserved.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anose="05000000000000000000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762000"/>
            <a:ext cx="8229600" cy="18288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Arial Black" pitchFamily="34" charset="0"/>
                <a:ea typeface="ＭＳ Ｐゴシック" pitchFamily="34" charset="-128"/>
              </a:rPr>
              <a:t>Adolescence</a:t>
            </a:r>
            <a:r>
              <a:rPr lang="en-US" sz="4400" dirty="0" smtClean="0">
                <a:latin typeface="Arial Black" pitchFamily="34" charset="0"/>
                <a:ea typeface="ＭＳ Ｐゴシック" pitchFamily="34" charset="-128"/>
              </a:rPr>
              <a:t/>
            </a:r>
            <a:br>
              <a:rPr lang="en-US" sz="4400" dirty="0" smtClean="0">
                <a:latin typeface="Arial Black" pitchFamily="34" charset="0"/>
                <a:ea typeface="ＭＳ Ｐゴシック" pitchFamily="34" charset="-128"/>
              </a:rPr>
            </a:br>
            <a:r>
              <a:rPr lang="en-US" sz="3200" dirty="0" smtClean="0">
                <a:latin typeface="Arial Black" pitchFamily="34" charset="0"/>
                <a:ea typeface="ＭＳ Ｐゴシック" pitchFamily="34" charset="-128"/>
              </a:rPr>
              <a:t>Canadian Edition </a:t>
            </a:r>
            <a:r>
              <a:rPr lang="en-US" sz="4400" dirty="0" smtClean="0">
                <a:latin typeface="Arial Black" pitchFamily="34" charset="0"/>
                <a:ea typeface="ＭＳ Ｐゴシック" pitchFamily="34" charset="-128"/>
              </a:rPr>
              <a:t/>
            </a:r>
            <a:br>
              <a:rPr lang="en-US" sz="4400" dirty="0" smtClean="0">
                <a:latin typeface="Arial Black" pitchFamily="34" charset="0"/>
                <a:ea typeface="ＭＳ Ｐゴシック" pitchFamily="34" charset="-128"/>
              </a:rPr>
            </a:br>
            <a:r>
              <a:rPr lang="en-US" sz="3200" b="1" dirty="0" smtClean="0">
                <a:solidFill>
                  <a:schemeClr val="tx1"/>
                </a:solidFill>
                <a:ea typeface="ＭＳ Ｐゴシック" pitchFamily="34" charset="-128"/>
              </a:rPr>
              <a:t>McMahan/Thompson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solidFill>
                  <a:schemeClr val="folHlink"/>
                </a:solidFill>
                <a:latin typeface="Arial Black" pitchFamily="34" charset="0"/>
                <a:ea typeface="ＭＳ Ｐゴシック" pitchFamily="34" charset="-128"/>
              </a:rPr>
              <a:t>Chapter 8</a:t>
            </a:r>
          </a:p>
          <a:p>
            <a:pPr eaLnBrk="1" hangingPunct="1">
              <a:defRPr/>
            </a:pPr>
            <a:r>
              <a:rPr lang="en-US" sz="3200" b="1" smtClean="0">
                <a:ea typeface="ＭＳ Ｐゴシック" pitchFamily="34" charset="-128"/>
              </a:rPr>
              <a:t>Gender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Biology, Sex, And Gender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267200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Sex differences and gender differences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Gender roles and gender typing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Effects of prenatal hormones on fetus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Gender differences in amygdala, prefrontal cortex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Prenatal testosterone levels and masculinity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Contributions, interactions of genetics, environment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>
                <a:effectLst/>
              </a:rPr>
              <a:t>Clarifying the Difference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773238"/>
            <a:ext cx="8002587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</a:t>
            </a:r>
            <a:r>
              <a:rPr lang="en-CA" dirty="0" smtClean="0">
                <a:solidFill>
                  <a:srgbClr val="00FFCC"/>
                </a:solidFill>
                <a:cs typeface="Calibri" pitchFamily="34" charset="0"/>
              </a:rPr>
              <a:t>	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Refers to the social categories of male and female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Result of developmental and social experience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endParaRPr lang="en-CA" sz="1400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Sex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Refers to the biological status of being male or female 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endParaRPr lang="en-CA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07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>
                <a:effectLst/>
              </a:rPr>
              <a:t>Clarifying the Difference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773238"/>
            <a:ext cx="8002587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 difference </a:t>
            </a:r>
            <a:r>
              <a:rPr lang="en-CA" dirty="0" err="1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vs</a:t>
            </a: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 sex difference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Cultural/social factors </a:t>
            </a:r>
            <a:r>
              <a:rPr lang="en-CA" dirty="0" err="1" smtClean="0">
                <a:cs typeface="Calibri" pitchFamily="34" charset="0"/>
              </a:rPr>
              <a:t>vs</a:t>
            </a:r>
            <a:r>
              <a:rPr lang="en-CA" dirty="0" smtClean="0">
                <a:cs typeface="Calibri" pitchFamily="34" charset="0"/>
              </a:rPr>
              <a:t> rooted in biology (chromosomes)?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e.g., longer hair in women vs. </a:t>
            </a:r>
            <a:r>
              <a:rPr lang="en-CA" dirty="0" smtClean="0">
                <a:cs typeface="Calibri" pitchFamily="34" charset="0"/>
              </a:rPr>
              <a:t>baldness </a:t>
            </a:r>
            <a:r>
              <a:rPr lang="en-CA" dirty="0" smtClean="0">
                <a:cs typeface="Calibri" pitchFamily="34" charset="0"/>
              </a:rPr>
              <a:t>in men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Notion of </a:t>
            </a: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 roles </a:t>
            </a:r>
            <a:r>
              <a:rPr lang="en-CA" dirty="0" smtClean="0">
                <a:cs typeface="Calibri" pitchFamily="34" charset="0"/>
              </a:rPr>
              <a:t>and </a:t>
            </a: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 typing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endParaRPr lang="en-CA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10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>
                <a:effectLst/>
              </a:rPr>
              <a:t>Clarifying the Difference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773238"/>
            <a:ext cx="8002587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 roles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Set of shared cultural expectations about gender</a:t>
            </a:r>
            <a:r>
              <a:rPr lang="en-CA" dirty="0" smtClean="0">
                <a:solidFill>
                  <a:srgbClr val="800080"/>
                </a:solidFill>
                <a:cs typeface="Calibri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 typing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How children come to take on specific gender roles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Biological factors?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Socialization?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en-CA" dirty="0" smtClean="0">
                <a:cs typeface="Calibri" pitchFamily="34" charset="0"/>
              </a:rPr>
              <a:t>Cognition?</a:t>
            </a:r>
          </a:p>
        </p:txBody>
      </p:sp>
    </p:spTree>
    <p:extLst>
      <p:ext uri="{BB962C8B-B14F-4D97-AF65-F5344CB8AC3E}">
        <p14:creationId xmlns:p14="http://schemas.microsoft.com/office/powerpoint/2010/main" val="25552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/>
              </a:rPr>
              <a:t>Biological factors</a:t>
            </a:r>
            <a:endParaRPr lang="en-CA" sz="4800" dirty="0">
              <a:effectLst/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2565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High </a:t>
            </a:r>
            <a:r>
              <a:rPr lang="en-CA" dirty="0" smtClean="0">
                <a:cs typeface="Calibri" pitchFamily="34" charset="0"/>
              </a:rPr>
              <a:t>level of testosterone (T) around 8</a:t>
            </a:r>
            <a:r>
              <a:rPr lang="en-CA" baseline="30000" dirty="0" smtClean="0">
                <a:cs typeface="Calibri" pitchFamily="34" charset="0"/>
              </a:rPr>
              <a:t>th</a:t>
            </a:r>
            <a:r>
              <a:rPr lang="en-CA" dirty="0" smtClean="0">
                <a:cs typeface="Calibri" pitchFamily="34" charset="0"/>
              </a:rPr>
              <a:t> week of gestation lead to male genitalia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Prenatal hormones may affect dev of brain structures </a:t>
            </a:r>
            <a:r>
              <a:rPr lang="en-CA" sz="2400" dirty="0" smtClean="0">
                <a:cs typeface="Calibri" pitchFamily="34" charset="0"/>
              </a:rPr>
              <a:t>(but maybe experience)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err="1" smtClean="0">
                <a:cs typeface="Calibri" pitchFamily="34" charset="0"/>
              </a:rPr>
              <a:t>amygdala</a:t>
            </a:r>
            <a:r>
              <a:rPr lang="en-CA" dirty="0" smtClean="0">
                <a:cs typeface="Calibri" pitchFamily="34" charset="0"/>
              </a:rPr>
              <a:t>, prefrontal cortex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Higher </a:t>
            </a:r>
            <a:r>
              <a:rPr lang="en-CA" dirty="0" smtClean="0">
                <a:cs typeface="Calibri" pitchFamily="34" charset="0"/>
              </a:rPr>
              <a:t>prenatal T levels in girls related to more interest in traditionally “masculine” toys, games, </a:t>
            </a:r>
            <a:r>
              <a:rPr lang="en-CA" dirty="0" smtClean="0">
                <a:cs typeface="Calibri" pitchFamily="34" charset="0"/>
              </a:rPr>
              <a:t>activities at 3½ </a:t>
            </a:r>
            <a:r>
              <a:rPr lang="en-CA" dirty="0" err="1" smtClean="0">
                <a:cs typeface="Calibri" pitchFamily="34" charset="0"/>
              </a:rPr>
              <a:t>y.o</a:t>
            </a:r>
            <a:r>
              <a:rPr lang="en-CA" dirty="0" smtClean="0">
                <a:cs typeface="Calibri" pitchFamily="34" charset="0"/>
              </a:rPr>
              <a:t>.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similar effect also seen for both sexes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50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Biological factors</a:t>
            </a:r>
            <a:endParaRPr lang="en-CA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544616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Case of congenital adrenal </a:t>
            </a:r>
            <a:r>
              <a:rPr lang="en-CA" dirty="0" err="1" smtClean="0">
                <a:cs typeface="Calibri" pitchFamily="34" charset="0"/>
              </a:rPr>
              <a:t>hyperplaisa</a:t>
            </a:r>
            <a:r>
              <a:rPr lang="en-CA" dirty="0" smtClean="0">
                <a:cs typeface="Calibri" pitchFamily="34" charset="0"/>
              </a:rPr>
              <a:t> (CAH)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genetic condition that causes adrenal glands to overproduce androgens (male sex hormones) prenatally</a:t>
            </a:r>
          </a:p>
          <a:p>
            <a:pPr lvl="3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causes genitalia to develop in a masculine direction 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CAH boys not affected much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CAH </a:t>
            </a:r>
            <a:r>
              <a:rPr lang="en-CA" dirty="0" smtClean="0">
                <a:cs typeface="Calibri" pitchFamily="34" charset="0"/>
              </a:rPr>
              <a:t>girls like “boy toys” and “boy activities” more than the norm (girls); play more with boys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Better throwing skills than the norm (girls); less satisfied with being women; less sexually interested in men </a:t>
            </a:r>
          </a:p>
        </p:txBody>
      </p:sp>
    </p:spTree>
    <p:extLst>
      <p:ext uri="{BB962C8B-B14F-4D97-AF65-F5344CB8AC3E}">
        <p14:creationId xmlns:p14="http://schemas.microsoft.com/office/powerpoint/2010/main" val="196425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Biological factors</a:t>
            </a:r>
            <a:endParaRPr lang="en-CA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544616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Case of CAH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Differences due to parenting approaches?</a:t>
            </a:r>
          </a:p>
          <a:p>
            <a:pPr lvl="3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When asked, parents of girls with CAH deny “boy” oriented family practices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Prenatal androgen “</a:t>
            </a:r>
            <a:r>
              <a:rPr lang="en-CA" dirty="0" smtClean="0">
                <a:cs typeface="Calibri" pitchFamily="34" charset="0"/>
              </a:rPr>
              <a:t>masculinizes” </a:t>
            </a:r>
            <a:r>
              <a:rPr lang="en-CA" dirty="0" smtClean="0">
                <a:cs typeface="Calibri" pitchFamily="34" charset="0"/>
              </a:rPr>
              <a:t>influential parts of the brain? 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Genetic influence?</a:t>
            </a:r>
          </a:p>
          <a:p>
            <a:pPr lvl="3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How about atypical gender behaviour in twins?</a:t>
            </a:r>
          </a:p>
          <a:p>
            <a:pPr lvl="3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Research findings suggest genetics and environment make significant contribution, but that environment may be more important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29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Biological factors</a:t>
            </a:r>
            <a:endParaRPr lang="en-CA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544616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Hormonal changes at puberty?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release of </a:t>
            </a:r>
            <a:r>
              <a:rPr lang="en-CA" dirty="0" err="1" smtClean="0">
                <a:cs typeface="Calibri" pitchFamily="34" charset="0"/>
              </a:rPr>
              <a:t>adrenocortical</a:t>
            </a:r>
            <a:r>
              <a:rPr lang="en-CA" dirty="0" smtClean="0">
                <a:cs typeface="Calibri" pitchFamily="34" charset="0"/>
              </a:rPr>
              <a:t> hormones linked to emergence of child’s first romantic interest</a:t>
            </a: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gender typical characteristics considered particularly attractive</a:t>
            </a:r>
          </a:p>
        </p:txBody>
      </p:sp>
    </p:spTree>
    <p:extLst>
      <p:ext uri="{BB962C8B-B14F-4D97-AF65-F5344CB8AC3E}">
        <p14:creationId xmlns:p14="http://schemas.microsoft.com/office/powerpoint/2010/main" val="155525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Socialization And Gender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3810000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Socialization: effects of others, society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Treatment differences from earliest days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Clothing, toys, stories coded by gender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Bandura</a:t>
            </a:r>
            <a:r>
              <a:rPr lang="en-US" sz="2800" b="1" dirty="0" smtClean="0">
                <a:ea typeface="ＭＳ Ｐゴシック" pitchFamily="34" charset="-128"/>
              </a:rPr>
              <a:t>: observing same-sex models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Consequences to others affect standards, behaviors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Cognition And Gender</a:t>
            </a:r>
            <a:r>
              <a:rPr lang="en-US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8200" cy="4800600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Importance of ideas about sex and gender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Kohlberg</a:t>
            </a:r>
            <a:r>
              <a:rPr lang="en-US" sz="2800" b="1" dirty="0" smtClean="0">
                <a:ea typeface="ＭＳ Ｐゴシック" pitchFamily="34" charset="-128"/>
              </a:rPr>
              <a:t>: </a:t>
            </a:r>
            <a:endParaRPr lang="en-US" sz="2800" b="1" dirty="0" smtClean="0">
              <a:ea typeface="ＭＳ Ｐゴシック" pitchFamily="34" charset="-128"/>
            </a:endParaRP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CA" sz="2400" b="1" dirty="0">
                <a:ea typeface="ＭＳ Ｐゴシック" pitchFamily="34" charset="-128"/>
              </a:rPr>
              <a:t>Cognitive-developmental theory of gender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CA" sz="2400" b="1" dirty="0">
                <a:ea typeface="ＭＳ Ｐゴシック" pitchFamily="34" charset="-128"/>
              </a:rPr>
              <a:t>A way of organising ideas about the </a:t>
            </a:r>
            <a:r>
              <a:rPr lang="en-CA" sz="2400" b="1" dirty="0" smtClean="0">
                <a:ea typeface="ＭＳ Ｐゴシック" pitchFamily="34" charset="-128"/>
              </a:rPr>
              <a:t>world </a:t>
            </a:r>
          </a:p>
          <a:p>
            <a:pPr lvl="2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CA" sz="2000" b="1" dirty="0" smtClean="0">
                <a:ea typeface="ＭＳ Ｐゴシック" pitchFamily="34" charset="-128"/>
              </a:rPr>
              <a:t>How does one think about gender?</a:t>
            </a:r>
            <a:endParaRPr lang="en-CA" sz="2000" b="1" dirty="0">
              <a:ea typeface="ＭＳ Ｐゴシック" pitchFamily="34" charset="-128"/>
            </a:endParaRP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endParaRPr lang="en-US" sz="2400" b="1" dirty="0" smtClean="0">
              <a:ea typeface="ＭＳ Ｐゴシック" pitchFamily="34" charset="-128"/>
            </a:endParaRP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gender consistency ‑ knowing </a:t>
            </a:r>
            <a:r>
              <a:rPr lang="en-US" sz="2400" b="1" dirty="0" smtClean="0">
                <a:ea typeface="ＭＳ Ｐゴシック" pitchFamily="34" charset="-128"/>
              </a:rPr>
              <a:t>gender is stable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solidFill>
                  <a:srgbClr val="FF0000"/>
                </a:solidFill>
                <a:ea typeface="ＭＳ Ｐゴシック" pitchFamily="34" charset="-128"/>
              </a:rPr>
              <a:t>gender identity </a:t>
            </a:r>
            <a:r>
              <a:rPr lang="en-US" sz="2400" b="1" dirty="0" smtClean="0">
                <a:ea typeface="ＭＳ Ｐゴシック" pitchFamily="34" charset="-128"/>
              </a:rPr>
              <a:t>- child </a:t>
            </a:r>
            <a:r>
              <a:rPr lang="en-US" sz="2400" b="1" dirty="0" smtClean="0">
                <a:ea typeface="ＭＳ Ｐゴシック" pitchFamily="34" charset="-128"/>
              </a:rPr>
              <a:t>identifies with own-gender </a:t>
            </a:r>
            <a:r>
              <a:rPr lang="en-US" sz="2400" b="1" dirty="0" smtClean="0">
                <a:ea typeface="ＭＳ Ｐゴシック" pitchFamily="34" charset="-128"/>
              </a:rPr>
              <a:t>role</a:t>
            </a:r>
          </a:p>
          <a:p>
            <a:pPr lvl="2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000" b="1" dirty="0" smtClean="0">
                <a:ea typeface="ＭＳ Ｐゴシック" pitchFamily="34" charset="-128"/>
              </a:rPr>
              <a:t>involves self-labelling and gender consistency</a:t>
            </a:r>
            <a:endParaRPr lang="en-US" sz="2000" b="1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774923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3600" dirty="0">
                <a:effectLst/>
              </a:rPr>
              <a:t>Cognitive </a:t>
            </a:r>
            <a:r>
              <a:rPr lang="en-CA" sz="3600" dirty="0" smtClean="0">
                <a:effectLst/>
              </a:rPr>
              <a:t>Developmental Theory </a:t>
            </a:r>
            <a:r>
              <a:rPr lang="en-CA" sz="3600" dirty="0">
                <a:effectLst/>
              </a:rPr>
              <a:t>of Gender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892175"/>
          </a:xfrm>
        </p:spPr>
        <p:txBody>
          <a:bodyPr/>
          <a:lstStyle/>
          <a:p>
            <a:pPr eaLnBrk="1" hangingPunct="1"/>
            <a:r>
              <a:rPr lang="en-CA" sz="2400" dirty="0" smtClean="0">
                <a:cs typeface="Calibri" pitchFamily="34" charset="0"/>
              </a:rPr>
              <a:t>Gender is a fundamental way of organizing ideas about the world</a:t>
            </a:r>
          </a:p>
          <a:p>
            <a:pPr eaLnBrk="1" hangingPunct="1"/>
            <a:endParaRPr lang="en-CA" sz="2400" dirty="0" smtClean="0">
              <a:cs typeface="Calibri" pitchFamily="34" charset="0"/>
            </a:endParaRPr>
          </a:p>
        </p:txBody>
      </p:sp>
      <p:sp>
        <p:nvSpPr>
          <p:cNvPr id="41988" name="Line 4"/>
          <p:cNvSpPr>
            <a:spLocks noChangeShapeType="1"/>
          </p:cNvSpPr>
          <p:nvPr/>
        </p:nvSpPr>
        <p:spPr bwMode="auto">
          <a:xfrm>
            <a:off x="395288" y="4652963"/>
            <a:ext cx="8280400" cy="0"/>
          </a:xfrm>
          <a:prstGeom prst="line">
            <a:avLst/>
          </a:prstGeom>
          <a:noFill/>
          <a:ln w="57150">
            <a:solidFill>
              <a:srgbClr val="333399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250825" y="2636838"/>
            <a:ext cx="1979613" cy="1800225"/>
            <a:chOff x="158" y="1661"/>
            <a:chExt cx="1247" cy="1134"/>
          </a:xfrm>
        </p:grpSpPr>
        <p:sp>
          <p:nvSpPr>
            <p:cNvPr id="23569" name="Text Box 5"/>
            <p:cNvSpPr txBox="1">
              <a:spLocks noChangeArrowheads="1"/>
            </p:cNvSpPr>
            <p:nvPr/>
          </p:nvSpPr>
          <p:spPr bwMode="auto">
            <a:xfrm>
              <a:off x="158" y="1661"/>
              <a:ext cx="1247" cy="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CA" b="1" u="sng">
                  <a:latin typeface="Arial" charset="0"/>
                </a:rPr>
                <a:t>Age 3</a:t>
              </a:r>
            </a:p>
            <a:p>
              <a:pPr algn="ctr"/>
              <a:r>
                <a:rPr lang="en-CA" b="1">
                  <a:latin typeface="Arial" charset="0"/>
                </a:rPr>
                <a:t>Understand themselves as being either male or female</a:t>
              </a:r>
            </a:p>
          </p:txBody>
        </p:sp>
        <p:sp>
          <p:nvSpPr>
            <p:cNvPr id="23570" name="Line 15"/>
            <p:cNvSpPr>
              <a:spLocks noChangeShapeType="1"/>
            </p:cNvSpPr>
            <p:nvPr/>
          </p:nvSpPr>
          <p:spPr bwMode="auto">
            <a:xfrm>
              <a:off x="793" y="2614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2268538" y="2565400"/>
            <a:ext cx="1943100" cy="2014538"/>
            <a:chOff x="1429" y="1616"/>
            <a:chExt cx="1224" cy="1269"/>
          </a:xfrm>
        </p:grpSpPr>
        <p:sp>
          <p:nvSpPr>
            <p:cNvPr id="23567" name="Text Box 6"/>
            <p:cNvSpPr txBox="1">
              <a:spLocks noChangeArrowheads="1"/>
            </p:cNvSpPr>
            <p:nvPr/>
          </p:nvSpPr>
          <p:spPr bwMode="auto">
            <a:xfrm>
              <a:off x="1429" y="1616"/>
              <a:ext cx="1224" cy="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CA" b="1" u="sng" dirty="0">
                  <a:latin typeface="Arial" charset="0"/>
                </a:rPr>
                <a:t>Age 4 or 5</a:t>
              </a:r>
            </a:p>
            <a:p>
              <a:pPr algn="ctr"/>
              <a:r>
                <a:rPr lang="en-CA" b="1" dirty="0">
                  <a:latin typeface="Arial" charset="0"/>
                </a:rPr>
                <a:t>Identify things as appropriate for either males or females</a:t>
              </a:r>
            </a:p>
          </p:txBody>
        </p:sp>
        <p:sp>
          <p:nvSpPr>
            <p:cNvPr id="23568" name="Line 16"/>
            <p:cNvSpPr>
              <a:spLocks noChangeShapeType="1"/>
            </p:cNvSpPr>
            <p:nvPr/>
          </p:nvSpPr>
          <p:spPr bwMode="auto">
            <a:xfrm>
              <a:off x="2064" y="2704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4643438" y="2636838"/>
            <a:ext cx="1871662" cy="1871662"/>
            <a:chOff x="2925" y="1661"/>
            <a:chExt cx="1179" cy="1179"/>
          </a:xfrm>
        </p:grpSpPr>
        <p:sp>
          <p:nvSpPr>
            <p:cNvPr id="23565" name="Text Box 9"/>
            <p:cNvSpPr txBox="1">
              <a:spLocks noChangeArrowheads="1"/>
            </p:cNvSpPr>
            <p:nvPr/>
          </p:nvSpPr>
          <p:spPr bwMode="auto">
            <a:xfrm>
              <a:off x="2925" y="1661"/>
              <a:ext cx="1179" cy="9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CA" b="1" u="sng" dirty="0">
                  <a:latin typeface="Arial" charset="0"/>
                </a:rPr>
                <a:t>Age 6 to 10</a:t>
              </a:r>
            </a:p>
            <a:p>
              <a:pPr algn="ctr"/>
              <a:r>
                <a:rPr lang="en-CA" b="1" dirty="0">
                  <a:latin typeface="Arial" charset="0"/>
                </a:rPr>
                <a:t>Perceptions of gender become less rigid</a:t>
              </a:r>
            </a:p>
          </p:txBody>
        </p:sp>
        <p:sp>
          <p:nvSpPr>
            <p:cNvPr id="23566" name="Line 17"/>
            <p:cNvSpPr>
              <a:spLocks noChangeShapeType="1"/>
            </p:cNvSpPr>
            <p:nvPr/>
          </p:nvSpPr>
          <p:spPr bwMode="auto">
            <a:xfrm>
              <a:off x="3515" y="2659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6877050" y="2565400"/>
            <a:ext cx="1908175" cy="2014538"/>
            <a:chOff x="4332" y="1616"/>
            <a:chExt cx="1202" cy="1269"/>
          </a:xfrm>
        </p:grpSpPr>
        <p:sp>
          <p:nvSpPr>
            <p:cNvPr id="23563" name="Text Box 13"/>
            <p:cNvSpPr txBox="1">
              <a:spLocks noChangeArrowheads="1"/>
            </p:cNvSpPr>
            <p:nvPr/>
          </p:nvSpPr>
          <p:spPr bwMode="auto">
            <a:xfrm>
              <a:off x="4332" y="1616"/>
              <a:ext cx="1202" cy="1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CA" b="1" u="sng" dirty="0">
                  <a:latin typeface="Arial" charset="0"/>
                </a:rPr>
                <a:t>Age 12 to 16</a:t>
              </a:r>
            </a:p>
            <a:p>
              <a:pPr algn="ctr"/>
              <a:r>
                <a:rPr lang="en-CA" b="1" dirty="0">
                  <a:latin typeface="Arial" charset="0"/>
                </a:rPr>
                <a:t>Perceptions of gender become more rigid – gender intensification</a:t>
              </a:r>
            </a:p>
          </p:txBody>
        </p:sp>
        <p:sp>
          <p:nvSpPr>
            <p:cNvPr id="23564" name="Line 18"/>
            <p:cNvSpPr>
              <a:spLocks noChangeShapeType="1"/>
            </p:cNvSpPr>
            <p:nvPr/>
          </p:nvSpPr>
          <p:spPr bwMode="auto">
            <a:xfrm>
              <a:off x="4967" y="2704"/>
              <a:ext cx="0" cy="1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2003" name="Rectangle 19"/>
          <p:cNvSpPr>
            <a:spLocks noChangeArrowheads="1"/>
          </p:cNvSpPr>
          <p:nvPr/>
        </p:nvSpPr>
        <p:spPr bwMode="auto">
          <a:xfrm>
            <a:off x="664619" y="5686203"/>
            <a:ext cx="7991475" cy="1008062"/>
          </a:xfrm>
          <a:prstGeom prst="rect">
            <a:avLst/>
          </a:prstGeom>
          <a:solidFill>
            <a:srgbClr val="DAEDE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CA" sz="2000" dirty="0">
                <a:solidFill>
                  <a:srgbClr val="000000"/>
                </a:solidFill>
                <a:latin typeface="Arial" charset="0"/>
              </a:rPr>
              <a:t>As adolescents become more capable of reflecting on these issues, </a:t>
            </a:r>
          </a:p>
          <a:p>
            <a:pPr algn="ctr"/>
            <a:r>
              <a:rPr lang="en-CA" sz="2000" dirty="0">
                <a:solidFill>
                  <a:srgbClr val="000000"/>
                </a:solidFill>
                <a:latin typeface="Arial" charset="0"/>
              </a:rPr>
              <a:t>they become more concerned with compliance to gender norms</a:t>
            </a:r>
          </a:p>
          <a:p>
            <a:pPr algn="ctr"/>
            <a:r>
              <a:rPr lang="en-CA" sz="2000" dirty="0">
                <a:solidFill>
                  <a:srgbClr val="000000"/>
                </a:solidFill>
                <a:latin typeface="Arial" charset="0"/>
              </a:rPr>
              <a:t>for themselves and others.</a:t>
            </a:r>
          </a:p>
        </p:txBody>
      </p:sp>
      <p:sp>
        <p:nvSpPr>
          <p:cNvPr id="19" name="Comment 4"/>
          <p:cNvSpPr>
            <a:spLocks noChangeArrowheads="1"/>
          </p:cNvSpPr>
          <p:nvPr/>
        </p:nvSpPr>
        <p:spPr bwMode="auto">
          <a:xfrm>
            <a:off x="502804" y="4784727"/>
            <a:ext cx="1512168" cy="523220"/>
          </a:xfrm>
          <a:prstGeom prst="rect">
            <a:avLst/>
          </a:prstGeom>
          <a:solidFill>
            <a:srgbClr val="FCFF9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1400" b="1" dirty="0" smtClean="0">
                <a:solidFill>
                  <a:srgbClr val="000000"/>
                </a:solidFill>
                <a:latin typeface="Arial" charset="0"/>
              </a:rPr>
              <a:t>Beginning </a:t>
            </a:r>
            <a:r>
              <a:rPr lang="en-CA" sz="1400" b="1" dirty="0" smtClean="0">
                <a:solidFill>
                  <a:srgbClr val="000000"/>
                </a:solidFill>
                <a:latin typeface="Arial" charset="0"/>
              </a:rPr>
              <a:t>of </a:t>
            </a:r>
            <a:r>
              <a:rPr lang="en-CA" sz="1400" b="1" dirty="0" smtClean="0">
                <a:solidFill>
                  <a:srgbClr val="000000"/>
                </a:solidFill>
                <a:latin typeface="Arial" charset="0"/>
              </a:rPr>
              <a:t>Gender Identity</a:t>
            </a:r>
            <a:endParaRPr lang="en-CA" sz="1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0" name="Comment 4"/>
          <p:cNvSpPr>
            <a:spLocks noChangeArrowheads="1"/>
          </p:cNvSpPr>
          <p:nvPr/>
        </p:nvSpPr>
        <p:spPr bwMode="auto">
          <a:xfrm>
            <a:off x="2520517" y="4779191"/>
            <a:ext cx="1512168" cy="523220"/>
          </a:xfrm>
          <a:prstGeom prst="rect">
            <a:avLst/>
          </a:prstGeom>
          <a:solidFill>
            <a:srgbClr val="FCFF9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1400" b="1" dirty="0" smtClean="0">
                <a:solidFill>
                  <a:srgbClr val="000000"/>
                </a:solidFill>
                <a:latin typeface="Arial" charset="0"/>
              </a:rPr>
              <a:t>Self-socialization</a:t>
            </a:r>
            <a:endParaRPr lang="en-CA" sz="1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2" name="Comment 4"/>
          <p:cNvSpPr>
            <a:spLocks noChangeArrowheads="1"/>
          </p:cNvSpPr>
          <p:nvPr/>
        </p:nvSpPr>
        <p:spPr bwMode="auto">
          <a:xfrm>
            <a:off x="4823185" y="4779191"/>
            <a:ext cx="1512168" cy="523220"/>
          </a:xfrm>
          <a:prstGeom prst="rect">
            <a:avLst/>
          </a:prstGeom>
          <a:solidFill>
            <a:srgbClr val="FCFF9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1400" b="1" dirty="0" smtClean="0">
                <a:solidFill>
                  <a:srgbClr val="000000"/>
                </a:solidFill>
                <a:latin typeface="Arial" charset="0"/>
              </a:rPr>
              <a:t>Gender consistency</a:t>
            </a:r>
            <a:endParaRPr lang="en-CA" sz="140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67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Cognition And Gender</a:t>
            </a:r>
            <a:r>
              <a:rPr lang="en-US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8200" cy="4800600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Gender </a:t>
            </a:r>
            <a:r>
              <a:rPr lang="en-US" sz="2800" b="1" dirty="0" smtClean="0">
                <a:ea typeface="ＭＳ Ｐゴシック" pitchFamily="34" charset="-128"/>
              </a:rPr>
              <a:t>schemas: child constructs gender understanding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Schemas </a:t>
            </a:r>
            <a:r>
              <a:rPr lang="en-US" sz="2800" b="1" dirty="0" smtClean="0">
                <a:ea typeface="ＭＳ Ｐゴシック" pitchFamily="34" charset="-128"/>
              </a:rPr>
              <a:t>direct person</a:t>
            </a:r>
            <a:r>
              <a:rPr lang="ja-JP" altLang="en-US" sz="2800" b="1" dirty="0" smtClean="0">
                <a:ea typeface="ＭＳ Ｐゴシック" pitchFamily="34" charset="-128"/>
              </a:rPr>
              <a:t>’</a:t>
            </a:r>
            <a:r>
              <a:rPr lang="en-US" altLang="ja-JP" sz="2800" b="1" dirty="0" smtClean="0">
                <a:ea typeface="ＭＳ Ｐゴシック" pitchFamily="34" charset="-128"/>
              </a:rPr>
              <a:t>s attention, </a:t>
            </a:r>
            <a:r>
              <a:rPr lang="en-US" altLang="ja-JP" sz="2800" b="1" dirty="0" smtClean="0">
                <a:ea typeface="ＭＳ Ｐゴシック" pitchFamily="34" charset="-128"/>
              </a:rPr>
              <a:t>behavior</a:t>
            </a:r>
            <a:endParaRPr lang="en-US" altLang="ja-JP" sz="2800" b="1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6724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882650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000" dirty="0" smtClean="0">
                <a:effectLst/>
              </a:rPr>
              <a:t>Cognition and gender</a:t>
            </a:r>
            <a:endParaRPr lang="en-CA" sz="4000" dirty="0">
              <a:effectLst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562600"/>
          </a:xfrm>
        </p:spPr>
        <p:txBody>
          <a:bodyPr/>
          <a:lstStyle/>
          <a:p>
            <a:pPr eaLnBrk="1" hangingPunct="1"/>
            <a:r>
              <a:rPr lang="en-CA" sz="2800" b="1" dirty="0" smtClean="0">
                <a:cs typeface="Calibri" pitchFamily="34" charset="0"/>
              </a:rPr>
              <a:t>Gender schema theory (Martin &amp; Ruble, 2004)</a:t>
            </a:r>
          </a:p>
          <a:p>
            <a:pPr lvl="1" eaLnBrk="1" hangingPunct="1"/>
            <a:r>
              <a:rPr lang="en-CA" sz="2400" b="1" dirty="0" smtClean="0">
                <a:cs typeface="Calibri" pitchFamily="34" charset="0"/>
              </a:rPr>
              <a:t>Gender a fundamental way that people organize information about the world</a:t>
            </a:r>
          </a:p>
          <a:p>
            <a:pPr lvl="1" eaLnBrk="1" hangingPunct="1"/>
            <a:r>
              <a:rPr lang="en-CA" sz="2400" b="1" dirty="0" smtClean="0">
                <a:cs typeface="Calibri" pitchFamily="34" charset="0"/>
              </a:rPr>
              <a:t>Gender one of most important schema in childhood</a:t>
            </a:r>
          </a:p>
          <a:p>
            <a:pPr lvl="1" eaLnBrk="1" hangingPunct="1"/>
            <a:r>
              <a:rPr lang="en-CA" sz="2400" b="1" dirty="0" smtClean="0">
                <a:cs typeface="Calibri" pitchFamily="34" charset="0"/>
              </a:rPr>
              <a:t>People apply schemas to world around them as well as themselves (self-socialization)</a:t>
            </a:r>
          </a:p>
          <a:p>
            <a:pPr lvl="1" eaLnBrk="1" hangingPunct="1"/>
            <a:r>
              <a:rPr lang="en-CA" sz="2400" b="1" dirty="0" smtClean="0">
                <a:cs typeface="Calibri" pitchFamily="34" charset="0"/>
              </a:rPr>
              <a:t>Once gender identity emerges, children start to process gender-related information differently</a:t>
            </a:r>
          </a:p>
          <a:p>
            <a:pPr lvl="2" eaLnBrk="1" hangingPunct="1"/>
            <a:r>
              <a:rPr lang="en-CA" b="1" dirty="0" smtClean="0">
                <a:cs typeface="Calibri" pitchFamily="34" charset="0"/>
              </a:rPr>
              <a:t>Pay more attention to information about their own gender and remember it better (e.g., gadgets presented as “boy things” or “girl things”)</a:t>
            </a:r>
          </a:p>
          <a:p>
            <a:pPr eaLnBrk="1" hangingPunct="1"/>
            <a:endParaRPr lang="en-CA" sz="2400" b="1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4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Gender Intensification In Adolescence</a:t>
            </a:r>
            <a:r>
              <a:rPr lang="en-US" sz="400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752600"/>
            <a:ext cx="8229600" cy="4419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Pressure to conform strengthens in early adolescence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Parents worry about </a:t>
            </a:r>
            <a:r>
              <a:rPr lang="ja-JP" altLang="en-US" sz="2800" b="1" smtClean="0">
                <a:ea typeface="ＭＳ Ｐゴシック" pitchFamily="34" charset="-128"/>
              </a:rPr>
              <a:t>“</a:t>
            </a:r>
            <a:r>
              <a:rPr lang="en-US" altLang="ja-JP" sz="2800" b="1" smtClean="0">
                <a:ea typeface="ＭＳ Ｐゴシック" pitchFamily="34" charset="-128"/>
              </a:rPr>
              <a:t>inappropriate</a:t>
            </a:r>
            <a:r>
              <a:rPr lang="ja-JP" altLang="en-US" sz="2800" b="1" smtClean="0">
                <a:ea typeface="ＭＳ Ｐゴシック" pitchFamily="34" charset="-128"/>
              </a:rPr>
              <a:t>”</a:t>
            </a:r>
            <a:r>
              <a:rPr lang="en-US" altLang="ja-JP" sz="2800" b="1" smtClean="0">
                <a:ea typeface="ＭＳ Ｐゴシック" pitchFamily="34" charset="-128"/>
              </a:rPr>
              <a:t> interests, activities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Peers less tolerant of cross-gender behaviors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Dating and conformity to traditional roles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Research evidence for gender intensification mixed</a:t>
            </a:r>
          </a:p>
        </p:txBody>
      </p:sp>
    </p:spTree>
    <p:extLst>
      <p:ext uri="{BB962C8B-B14F-4D97-AF65-F5344CB8AC3E}">
        <p14:creationId xmlns:p14="http://schemas.microsoft.com/office/powerpoint/2010/main" val="126493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Grp="1" noChangeArrowheads="1"/>
          </p:cNvSpPr>
          <p:nvPr>
            <p:ph idx="1"/>
          </p:nvPr>
        </p:nvSpPr>
        <p:spPr>
          <a:xfrm>
            <a:off x="609600" y="1828800"/>
            <a:ext cx="8138864" cy="1397000"/>
          </a:xfrm>
        </p:spPr>
        <p:txBody>
          <a:bodyPr/>
          <a:lstStyle/>
          <a:p>
            <a:pPr eaLnBrk="1" hangingPunct="1">
              <a:buFont typeface="Wingdings" pitchFamily="-107" charset="2"/>
              <a:buNone/>
            </a:pPr>
            <a:r>
              <a:rPr lang="en-CA" sz="2800" dirty="0" smtClean="0">
                <a:cs typeface="Calibri" pitchFamily="34" charset="0"/>
              </a:rPr>
              <a:t>    </a:t>
            </a:r>
            <a:r>
              <a:rPr lang="en-CA" sz="2800" dirty="0" smtClean="0">
                <a:solidFill>
                  <a:schemeClr val="tx1">
                    <a:lumMod val="90000"/>
                  </a:schemeClr>
                </a:solidFill>
                <a:cs typeface="Calibri" pitchFamily="34" charset="0"/>
              </a:rPr>
              <a:t>“Gender Intensification Hypothesis” </a:t>
            </a:r>
          </a:p>
          <a:p>
            <a:pPr eaLnBrk="1" hangingPunct="1">
              <a:buFont typeface="Wingdings" pitchFamily="-107" charset="2"/>
              <a:buNone/>
            </a:pPr>
            <a:r>
              <a:rPr lang="en-CA" sz="2800" dirty="0" smtClean="0">
                <a:solidFill>
                  <a:srgbClr val="800080"/>
                </a:solidFill>
                <a:cs typeface="Calibri" pitchFamily="34" charset="0"/>
              </a:rPr>
              <a:t>	</a:t>
            </a:r>
            <a:r>
              <a:rPr lang="en-CA" sz="2800" dirty="0" smtClean="0">
                <a:cs typeface="Calibri" pitchFamily="34" charset="0"/>
              </a:rPr>
              <a:t>John Hill and Mary Ellen Lynch  (1983, 1991)</a:t>
            </a:r>
          </a:p>
        </p:txBody>
      </p:sp>
    </p:spTree>
    <p:extLst>
      <p:ext uri="{BB962C8B-B14F-4D97-AF65-F5344CB8AC3E}">
        <p14:creationId xmlns:p14="http://schemas.microsoft.com/office/powerpoint/2010/main" val="17815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143000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000" dirty="0">
                <a:effectLst/>
              </a:rPr>
              <a:t>Gender Intensification Hypothesis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229600" cy="4789488"/>
          </a:xfrm>
        </p:spPr>
        <p:txBody>
          <a:bodyPr/>
          <a:lstStyle/>
          <a:p>
            <a:pPr eaLnBrk="1" hangingPunct="1"/>
            <a:r>
              <a:rPr lang="en-CA" sz="2400" dirty="0" smtClean="0">
                <a:cs typeface="Calibri" pitchFamily="34" charset="0"/>
              </a:rPr>
              <a:t>Psychological and behavioral difference between males and females become more pronounced at adolescence because of the intensified socialization pressures to conform to culturally prescribed roles</a:t>
            </a:r>
          </a:p>
          <a:p>
            <a:pPr eaLnBrk="1" hangingPunct="1"/>
            <a:endParaRPr lang="en-CA" sz="2400" dirty="0" smtClean="0">
              <a:cs typeface="Calibri" pitchFamily="34" charset="0"/>
            </a:endParaRPr>
          </a:p>
          <a:p>
            <a:pPr eaLnBrk="1" hangingPunct="1"/>
            <a:r>
              <a:rPr lang="en-CA" sz="2400" dirty="0" smtClean="0">
                <a:cs typeface="Calibri" pitchFamily="34" charset="0"/>
              </a:rPr>
              <a:t>Gender intensification occurs especially for adolescents who are exposed to socialization pressures to conform to </a:t>
            </a:r>
            <a:r>
              <a:rPr lang="en-CA" sz="2400" dirty="0" smtClean="0">
                <a:solidFill>
                  <a:srgbClr val="FF0000"/>
                </a:solidFill>
                <a:cs typeface="Calibri" pitchFamily="34" charset="0"/>
              </a:rPr>
              <a:t>traditional</a:t>
            </a:r>
            <a:r>
              <a:rPr lang="en-CA" sz="2400" dirty="0" smtClean="0">
                <a:cs typeface="Calibri" pitchFamily="34" charset="0"/>
              </a:rPr>
              <a:t> gender roles</a:t>
            </a:r>
          </a:p>
          <a:p>
            <a:pPr eaLnBrk="1" hangingPunct="1"/>
            <a:endParaRPr lang="en-CA" sz="2400" dirty="0" smtClean="0">
              <a:cs typeface="Calibri" pitchFamily="34" charset="0"/>
            </a:endParaRPr>
          </a:p>
          <a:p>
            <a:pPr eaLnBrk="1" hangingPunct="1"/>
            <a:r>
              <a:rPr lang="en-CA" sz="2400" dirty="0" smtClean="0">
                <a:cs typeface="Calibri" pitchFamily="34" charset="0"/>
              </a:rPr>
              <a:t>Adolescence may increase the external and internal pressures to think, feel and act in “gender-appropriate ways”</a:t>
            </a:r>
          </a:p>
        </p:txBody>
      </p:sp>
    </p:spTree>
    <p:extLst>
      <p:ext uri="{BB962C8B-B14F-4D97-AF65-F5344CB8AC3E}">
        <p14:creationId xmlns:p14="http://schemas.microsoft.com/office/powerpoint/2010/main" val="31562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143000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Gender Intensification Hypothesis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752"/>
            <a:ext cx="8229600" cy="5125120"/>
          </a:xfrm>
        </p:spPr>
        <p:txBody>
          <a:bodyPr/>
          <a:lstStyle/>
          <a:p>
            <a:pPr eaLnBrk="1" hangingPunct="1"/>
            <a:r>
              <a:rPr lang="en-CA" sz="2400" dirty="0" smtClean="0">
                <a:effectLst/>
                <a:cs typeface="Calibri" pitchFamily="34" charset="0"/>
              </a:rPr>
              <a:t>Holds that physical changes at puberty alert parents, teachers, peers that child is becoming an adult</a:t>
            </a:r>
          </a:p>
          <a:p>
            <a:pPr eaLnBrk="1" hangingPunct="1"/>
            <a:r>
              <a:rPr lang="en-CA" sz="2400" dirty="0" smtClean="0">
                <a:effectLst/>
                <a:cs typeface="Calibri" pitchFamily="34" charset="0"/>
              </a:rPr>
              <a:t>See themselves in more gender-typed terms; less tolerant of cross-gender behaviour</a:t>
            </a:r>
          </a:p>
          <a:p>
            <a:pPr eaLnBrk="1" hangingPunct="1"/>
            <a:endParaRPr lang="en-CA" sz="2400" dirty="0" smtClean="0">
              <a:effectLst/>
              <a:cs typeface="Calibri" pitchFamily="34" charset="0"/>
            </a:endParaRPr>
          </a:p>
          <a:p>
            <a:pPr eaLnBrk="1" hangingPunct="1"/>
            <a:r>
              <a:rPr lang="en-CA" sz="2400" dirty="0" smtClean="0">
                <a:effectLst/>
                <a:cs typeface="Calibri" pitchFamily="34" charset="0"/>
              </a:rPr>
              <a:t>Research support?</a:t>
            </a:r>
          </a:p>
          <a:p>
            <a:pPr lvl="2" eaLnBrk="1" hangingPunct="1"/>
            <a:r>
              <a:rPr lang="en-CA" sz="1600" dirty="0" err="1" smtClean="0">
                <a:effectLst/>
                <a:cs typeface="Calibri" pitchFamily="34" charset="0"/>
              </a:rPr>
              <a:t>Galambo</a:t>
            </a:r>
            <a:r>
              <a:rPr lang="en-CA" sz="1600" dirty="0" smtClean="0">
                <a:effectLst/>
                <a:cs typeface="Calibri" pitchFamily="34" charset="0"/>
              </a:rPr>
              <a:t> et al. (1990).  Some indication self-description become more gender-typed from 6</a:t>
            </a:r>
            <a:r>
              <a:rPr lang="en-CA" sz="1600" baseline="30000" dirty="0" smtClean="0">
                <a:effectLst/>
                <a:cs typeface="Calibri" pitchFamily="34" charset="0"/>
              </a:rPr>
              <a:t>th</a:t>
            </a:r>
            <a:r>
              <a:rPr lang="en-CA" sz="1600" dirty="0" smtClean="0">
                <a:effectLst/>
                <a:cs typeface="Calibri" pitchFamily="34" charset="0"/>
              </a:rPr>
              <a:t> to 8</a:t>
            </a:r>
            <a:r>
              <a:rPr lang="en-CA" sz="1600" baseline="30000" dirty="0" smtClean="0">
                <a:effectLst/>
                <a:cs typeface="Calibri" pitchFamily="34" charset="0"/>
              </a:rPr>
              <a:t>th</a:t>
            </a:r>
            <a:r>
              <a:rPr lang="en-CA" sz="1600" dirty="0" smtClean="0">
                <a:effectLst/>
                <a:cs typeface="Calibri" pitchFamily="34" charset="0"/>
              </a:rPr>
              <a:t> grade (not stronger for girls); </a:t>
            </a:r>
          </a:p>
          <a:p>
            <a:pPr lvl="2" eaLnBrk="1" hangingPunct="1"/>
            <a:r>
              <a:rPr lang="en-CA" sz="1600" dirty="0" err="1" smtClean="0">
                <a:effectLst/>
                <a:cs typeface="Calibri" pitchFamily="34" charset="0"/>
              </a:rPr>
              <a:t>Polce</a:t>
            </a:r>
            <a:r>
              <a:rPr lang="en-CA" sz="1600" dirty="0" smtClean="0">
                <a:effectLst/>
                <a:cs typeface="Calibri" pitchFamily="34" charset="0"/>
              </a:rPr>
              <a:t>-Lynch et al. (2001).  Gender-linked differences in expressive behaviour became more pronounced over adolescence;</a:t>
            </a:r>
          </a:p>
          <a:p>
            <a:pPr lvl="2" eaLnBrk="1" hangingPunct="1"/>
            <a:r>
              <a:rPr lang="en-CA" sz="1600" dirty="0" err="1" smtClean="0">
                <a:effectLst/>
                <a:cs typeface="Calibri" pitchFamily="34" charset="0"/>
              </a:rPr>
              <a:t>Crouter</a:t>
            </a:r>
            <a:r>
              <a:rPr lang="en-CA" sz="1600" dirty="0" smtClean="0">
                <a:effectLst/>
                <a:cs typeface="Calibri" pitchFamily="34" charset="0"/>
              </a:rPr>
              <a:t> et al. (1995).  Occurs when exposed to family socialization pressures.</a:t>
            </a:r>
          </a:p>
          <a:p>
            <a:pPr lvl="2" eaLnBrk="1" hangingPunct="1"/>
            <a:r>
              <a:rPr lang="en-CA" sz="1600" dirty="0" smtClean="0">
                <a:effectLst/>
                <a:cs typeface="Calibri" pitchFamily="34" charset="0"/>
              </a:rPr>
              <a:t>Jacobs et al (2005).  Some gender-type attitudes well established in childhood (do not get stronger)</a:t>
            </a:r>
            <a:endParaRPr lang="en-CA" sz="2000" dirty="0" smtClean="0">
              <a:effectLst/>
              <a:cs typeface="Calibri" pitchFamily="34" charset="0"/>
            </a:endParaRPr>
          </a:p>
        </p:txBody>
      </p:sp>
      <p:sp>
        <p:nvSpPr>
          <p:cNvPr id="4" name="Comment 4"/>
          <p:cNvSpPr>
            <a:spLocks noChangeArrowheads="1"/>
          </p:cNvSpPr>
          <p:nvPr/>
        </p:nvSpPr>
        <p:spPr bwMode="auto">
          <a:xfrm>
            <a:off x="107504" y="6021288"/>
            <a:ext cx="8892480" cy="707886"/>
          </a:xfrm>
          <a:prstGeom prst="rect">
            <a:avLst/>
          </a:prstGeom>
          <a:solidFill>
            <a:srgbClr val="FCFF9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1600" b="1" dirty="0" smtClean="0">
                <a:solidFill>
                  <a:srgbClr val="000000"/>
                </a:solidFill>
                <a:latin typeface="Arial" charset="0"/>
              </a:rPr>
              <a:t>Degree of gender intensification may depend on multiple factors</a:t>
            </a:r>
          </a:p>
          <a:p>
            <a:pPr algn="ctr">
              <a:spcBef>
                <a:spcPct val="50000"/>
              </a:spcBef>
              <a:defRPr/>
            </a:pPr>
            <a:r>
              <a:rPr lang="en-CA" sz="1600" b="1" dirty="0" smtClean="0">
                <a:solidFill>
                  <a:srgbClr val="000000"/>
                </a:solidFill>
                <a:latin typeface="Arial" charset="0"/>
              </a:rPr>
              <a:t>(e.g., social context, specific attitude/</a:t>
            </a:r>
            <a:r>
              <a:rPr lang="en-CA" sz="1600" b="1" dirty="0" err="1" smtClean="0">
                <a:solidFill>
                  <a:srgbClr val="000000"/>
                </a:solidFill>
                <a:latin typeface="Arial" charset="0"/>
              </a:rPr>
              <a:t>beh</a:t>
            </a:r>
            <a:r>
              <a:rPr lang="en-CA" sz="1600" b="1" dirty="0" smtClean="0">
                <a:solidFill>
                  <a:srgbClr val="000000"/>
                </a:solidFill>
                <a:latin typeface="Arial" charset="0"/>
              </a:rPr>
              <a:t>, individual diff)</a:t>
            </a:r>
            <a:endParaRPr lang="en-CA" sz="160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99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143000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000" dirty="0">
                <a:effectLst/>
              </a:rPr>
              <a:t>Gender </a:t>
            </a:r>
            <a:r>
              <a:rPr lang="en-CA" sz="4000" dirty="0" smtClean="0">
                <a:effectLst/>
              </a:rPr>
              <a:t>confusion?</a:t>
            </a:r>
            <a:endParaRPr lang="en-CA" sz="4000" dirty="0">
              <a:effectLst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4784"/>
            <a:ext cx="8229600" cy="5068416"/>
          </a:xfrm>
        </p:spPr>
        <p:txBody>
          <a:bodyPr/>
          <a:lstStyle/>
          <a:p>
            <a:pPr eaLnBrk="1" hangingPunct="1"/>
            <a:r>
              <a:rPr lang="en-CA" sz="2400" dirty="0" smtClean="0">
                <a:cs typeface="Calibri" pitchFamily="34" charset="0"/>
              </a:rPr>
              <a:t>What if child confused about gender identity?</a:t>
            </a:r>
          </a:p>
          <a:p>
            <a:pPr lvl="1" eaLnBrk="1" hangingPunct="1"/>
            <a:r>
              <a:rPr lang="en-CA" sz="2000" dirty="0" smtClean="0">
                <a:cs typeface="Calibri" pitchFamily="34" charset="0"/>
              </a:rPr>
              <a:t>Cross-gender dressing and play</a:t>
            </a:r>
          </a:p>
          <a:p>
            <a:pPr eaLnBrk="1" hangingPunct="1"/>
            <a:endParaRPr lang="en-CA" sz="2400" dirty="0" smtClean="0">
              <a:cs typeface="Calibri" pitchFamily="34" charset="0"/>
            </a:endParaRPr>
          </a:p>
          <a:p>
            <a:pPr eaLnBrk="1" hangingPunct="1"/>
            <a:r>
              <a:rPr lang="en-CA" sz="2400" dirty="0" smtClean="0">
                <a:cs typeface="Calibri" pitchFamily="34" charset="0"/>
              </a:rPr>
              <a:t>Is </a:t>
            </a:r>
            <a:r>
              <a:rPr lang="en-CA" sz="2400" dirty="0" smtClean="0">
                <a:cs typeface="Calibri" pitchFamily="34" charset="0"/>
              </a:rPr>
              <a:t>this a disorder?</a:t>
            </a:r>
          </a:p>
          <a:p>
            <a:pPr lvl="1" eaLnBrk="1" hangingPunct="1"/>
            <a:r>
              <a:rPr lang="en-CA" sz="2000" dirty="0" smtClean="0">
                <a:cs typeface="Calibri" pitchFamily="34" charset="0"/>
              </a:rPr>
              <a:t>Gender Dysphoria </a:t>
            </a:r>
            <a:r>
              <a:rPr lang="en-CA" sz="2000" dirty="0" smtClean="0">
                <a:cs typeface="Calibri" pitchFamily="34" charset="0"/>
              </a:rPr>
              <a:t>(</a:t>
            </a:r>
            <a:r>
              <a:rPr lang="en-CA" sz="2000" dirty="0" smtClean="0">
                <a:cs typeface="Calibri" pitchFamily="34" charset="0"/>
              </a:rPr>
              <a:t>DSM-5)</a:t>
            </a:r>
            <a:endParaRPr lang="en-CA" sz="2000" dirty="0" smtClean="0">
              <a:cs typeface="Calibri" pitchFamily="34" charset="0"/>
            </a:endParaRPr>
          </a:p>
          <a:p>
            <a:pPr eaLnBrk="1" hangingPunct="1"/>
            <a:endParaRPr lang="en-CA" sz="2400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69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1143000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000" dirty="0">
                <a:effectLst/>
              </a:rPr>
              <a:t>Gender </a:t>
            </a:r>
            <a:r>
              <a:rPr lang="en-CA" sz="4000" dirty="0" smtClean="0">
                <a:effectLst/>
              </a:rPr>
              <a:t>confusion?</a:t>
            </a:r>
            <a:endParaRPr lang="en-CA" sz="4000" dirty="0">
              <a:effectLst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4784"/>
            <a:ext cx="8229600" cy="5068416"/>
          </a:xfrm>
        </p:spPr>
        <p:txBody>
          <a:bodyPr/>
          <a:lstStyle/>
          <a:p>
            <a:pPr eaLnBrk="1" hangingPunct="1"/>
            <a:r>
              <a:rPr lang="en-CA" sz="2400" dirty="0" smtClean="0">
                <a:cs typeface="Calibri" pitchFamily="34" charset="0"/>
              </a:rPr>
              <a:t>Alternatively, notion </a:t>
            </a:r>
            <a:r>
              <a:rPr lang="en-CA" sz="2400" dirty="0" smtClean="0">
                <a:cs typeface="Calibri" pitchFamily="34" charset="0"/>
              </a:rPr>
              <a:t>of </a:t>
            </a:r>
            <a:r>
              <a:rPr lang="en-CA" sz="2400" dirty="0" smtClean="0">
                <a:solidFill>
                  <a:srgbClr val="EB00EE"/>
                </a:solidFill>
                <a:cs typeface="Calibri" pitchFamily="34" charset="0"/>
              </a:rPr>
              <a:t>transgendered</a:t>
            </a:r>
          </a:p>
          <a:p>
            <a:pPr lvl="1" eaLnBrk="1" hangingPunct="1"/>
            <a:r>
              <a:rPr lang="en-CA" sz="2000" dirty="0" smtClean="0">
                <a:cs typeface="Calibri" pitchFamily="34" charset="0"/>
              </a:rPr>
              <a:t>Individual feels they have the gender identity of the other sex</a:t>
            </a:r>
          </a:p>
          <a:p>
            <a:pPr lvl="1" eaLnBrk="1" hangingPunct="1"/>
            <a:r>
              <a:rPr lang="en-CA" sz="2000" dirty="0" smtClean="0">
                <a:cs typeface="Calibri" pitchFamily="34" charset="0"/>
              </a:rPr>
              <a:t>May alter biological sex (transsexual)</a:t>
            </a:r>
          </a:p>
          <a:p>
            <a:pPr eaLnBrk="1" hangingPunct="1"/>
            <a:endParaRPr lang="en-CA" sz="2400" dirty="0" smtClean="0">
              <a:cs typeface="Calibri" pitchFamily="34" charset="0"/>
            </a:endParaRPr>
          </a:p>
          <a:p>
            <a:pPr eaLnBrk="1" hangingPunct="1"/>
            <a:r>
              <a:rPr lang="en-CA" sz="2400" dirty="0" smtClean="0">
                <a:cs typeface="Calibri" pitchFamily="34" charset="0"/>
              </a:rPr>
              <a:t>In 2013, Canada passed legislation that makes it illegal to discriminate against transgender Canadians</a:t>
            </a:r>
          </a:p>
        </p:txBody>
      </p:sp>
    </p:spTree>
    <p:extLst>
      <p:ext uri="{BB962C8B-B14F-4D97-AF65-F5344CB8AC3E}">
        <p14:creationId xmlns:p14="http://schemas.microsoft.com/office/powerpoint/2010/main" val="419178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Gender And Achievement</a:t>
            </a:r>
            <a:r>
              <a:rPr lang="en-US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4530725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Stereotypes: boys like math, girls like English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Classroom disadvantages for girls and boys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Boys somewhat better on mental rotation tasks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Gender differences in math performance </a:t>
            </a:r>
            <a:r>
              <a:rPr lang="en-US" sz="2800" b="1" dirty="0" smtClean="0">
                <a:ea typeface="ＭＳ Ｐゴシック" pitchFamily="34" charset="-128"/>
              </a:rPr>
              <a:t>small</a:t>
            </a:r>
            <a:endParaRPr lang="en-US" sz="2800" b="1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14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CA" sz="4800" dirty="0">
                <a:effectLst/>
              </a:rPr>
              <a:t>The Bell Curve:</a:t>
            </a:r>
            <a:br>
              <a:rPr lang="en-CA" sz="4800" dirty="0">
                <a:effectLst/>
              </a:rPr>
            </a:br>
            <a:r>
              <a:rPr lang="en-CA" sz="4800" dirty="0">
                <a:effectLst/>
              </a:rPr>
              <a:t>looking at math and gender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33400" y="5157192"/>
            <a:ext cx="8424863" cy="1227733"/>
          </a:xfrm>
          <a:prstGeom prst="rect">
            <a:avLst/>
          </a:prstGeom>
          <a:solidFill>
            <a:srgbClr val="DAEDE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CA" sz="2000" b="1" dirty="0">
                <a:solidFill>
                  <a:srgbClr val="000000"/>
                </a:solidFill>
                <a:latin typeface="Arial" charset="0"/>
              </a:rPr>
              <a:t>Even when gender difference exist between males and females</a:t>
            </a:r>
          </a:p>
          <a:p>
            <a:pPr algn="ctr"/>
            <a:r>
              <a:rPr lang="en-CA" sz="2000" b="1" dirty="0">
                <a:solidFill>
                  <a:srgbClr val="000000"/>
                </a:solidFill>
                <a:latin typeface="Arial" charset="0"/>
              </a:rPr>
              <a:t>the portion of the two bell curves that overlap is much</a:t>
            </a:r>
          </a:p>
          <a:p>
            <a:pPr algn="ctr"/>
            <a:r>
              <a:rPr lang="en-CA" sz="2000" b="1" dirty="0">
                <a:solidFill>
                  <a:srgbClr val="000000"/>
                </a:solidFill>
                <a:latin typeface="Arial" charset="0"/>
              </a:rPr>
              <a:t>greater than the portion that is distinctive to either gender</a:t>
            </a:r>
          </a:p>
        </p:txBody>
      </p:sp>
      <p:sp>
        <p:nvSpPr>
          <p:cNvPr id="34821" name="TextBox 5"/>
          <p:cNvSpPr txBox="1">
            <a:spLocks noChangeArrowheads="1"/>
          </p:cNvSpPr>
          <p:nvPr/>
        </p:nvSpPr>
        <p:spPr bwMode="auto">
          <a:xfrm>
            <a:off x="2667000" y="1447800"/>
            <a:ext cx="354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Arial" charset="0"/>
              </a:rPr>
              <a:t>Figure 5.4 – Benbow &amp; Stanley, 1980</a:t>
            </a:r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 rot="10800000" flipV="1">
            <a:off x="5942013" y="6399213"/>
            <a:ext cx="3505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000"/>
              <a:t>Benbow &amp; Staley 1980; Sex Differences In Mathematical Ability, Factor or Artifact? Science</a:t>
            </a:r>
          </a:p>
        </p:txBody>
      </p:sp>
      <p:pic>
        <p:nvPicPr>
          <p:cNvPr id="34823" name="Picture 8"/>
          <p:cNvPicPr>
            <a:picLocks noChangeAspect="1" noChangeArrowheads="1"/>
          </p:cNvPicPr>
          <p:nvPr/>
        </p:nvPicPr>
        <p:blipFill>
          <a:blip r:embed="rId2"/>
          <a:srcRect l="38390" t="25516" r="13770" b="34796"/>
          <a:stretch>
            <a:fillRect/>
          </a:stretch>
        </p:blipFill>
        <p:spPr bwMode="auto">
          <a:xfrm>
            <a:off x="468313" y="1773238"/>
            <a:ext cx="8351837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2449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Achievement</a:t>
            </a:r>
            <a:endParaRPr lang="en-CA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2565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Math and Science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1992 Teen Talk </a:t>
            </a:r>
            <a:r>
              <a:rPr lang="en-CA" dirty="0" smtClean="0">
                <a:cs typeface="Calibri" pitchFamily="34" charset="0"/>
              </a:rPr>
              <a:t>Barbie</a:t>
            </a: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“Math class is tough!”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Are boys just better at math?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boys better mental rotation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616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Achievement</a:t>
            </a:r>
            <a:endParaRPr lang="en-CA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2565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Male advantage for mental rotation?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related in part to T levels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environmental factors (e.g., toys, video games)?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02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4624"/>
            <a:ext cx="7772400" cy="1008112"/>
          </a:xfrm>
        </p:spPr>
        <p:txBody>
          <a:bodyPr/>
          <a:lstStyle/>
          <a:p>
            <a:pPr eaLnBrk="1" hangingPunct="1">
              <a:defRPr/>
            </a:pPr>
            <a:r>
              <a:rPr lang="en-CA" sz="48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Achievement</a:t>
            </a:r>
            <a:endParaRPr lang="en-CA" sz="4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96752"/>
            <a:ext cx="8002587" cy="5256584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Back to math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Elementary school girls just as good as boys at understanding math concepts, and better at computations; get better math grades than boys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Beginning in adolescence, boys do a little better at </a:t>
            </a:r>
            <a:r>
              <a:rPr lang="en-CA" dirty="0" smtClean="0">
                <a:cs typeface="Calibri" pitchFamily="34" charset="0"/>
              </a:rPr>
              <a:t>some forms of math reasoning</a:t>
            </a:r>
            <a:endParaRPr lang="en-CA" dirty="0" smtClean="0">
              <a:cs typeface="Calibri" pitchFamily="34" charset="0"/>
            </a:endParaRPr>
          </a:p>
          <a:p>
            <a:pPr lvl="2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linked to spatial </a:t>
            </a:r>
            <a:r>
              <a:rPr lang="en-CA" dirty="0" smtClean="0">
                <a:cs typeface="Calibri" pitchFamily="34" charset="0"/>
              </a:rPr>
              <a:t>ability?</a:t>
            </a: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Canada shows fewer gaps than in many other countries</a:t>
            </a:r>
          </a:p>
        </p:txBody>
      </p:sp>
    </p:spTree>
    <p:extLst>
      <p:ext uri="{BB962C8B-B14F-4D97-AF65-F5344CB8AC3E}">
        <p14:creationId xmlns:p14="http://schemas.microsoft.com/office/powerpoint/2010/main" val="379602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Gender And Achievement</a:t>
            </a:r>
            <a:r>
              <a:rPr lang="en-US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82000" cy="5029200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Learned </a:t>
            </a:r>
            <a:r>
              <a:rPr lang="en-US" sz="2800" b="1" dirty="0" smtClean="0">
                <a:ea typeface="ＭＳ Ｐゴシック" pitchFamily="34" charset="-128"/>
              </a:rPr>
              <a:t>helplessness, competitiveness, stereotype </a:t>
            </a:r>
            <a:r>
              <a:rPr lang="en-US" sz="2800" b="1" dirty="0" smtClean="0">
                <a:ea typeface="ＭＳ Ｐゴシック" pitchFamily="34" charset="-128"/>
              </a:rPr>
              <a:t>threat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endParaRPr lang="en-CA" dirty="0" smtClean="0">
              <a:cs typeface="Calibri" pitchFamily="34" charset="0"/>
            </a:endParaRP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Role of math stereotype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Woman who endorse math stereotype do worse in math courses 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Mathematically gifted young women are about half as likely to get a degree in math compared to their counterparts</a:t>
            </a:r>
          </a:p>
          <a:p>
            <a:pPr lvl="1" eaLnBrk="1" hangingPunct="1">
              <a:lnSpc>
                <a:spcPct val="90000"/>
              </a:lnSpc>
              <a:buClr>
                <a:schemeClr val="tx1"/>
              </a:buClr>
            </a:pPr>
            <a:r>
              <a:rPr lang="en-CA" dirty="0" smtClean="0">
                <a:cs typeface="Calibri" pitchFamily="34" charset="0"/>
              </a:rPr>
              <a:t>Even woman who persist in math/science careers endorse math stereotype 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dirty="0" smtClean="0">
                <a:ea typeface="ＭＳ Ｐゴシック" pitchFamily="34" charset="-128"/>
              </a:rPr>
              <a:t> </a:t>
            </a:r>
            <a:endParaRPr lang="en-US" sz="2800" dirty="0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8443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219200"/>
            <a:ext cx="8871807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93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Gender And Self-Esteem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0813"/>
            <a:ext cx="8229600" cy="5208587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Effects of body image on self-esteem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Girls </a:t>
            </a:r>
            <a:r>
              <a:rPr lang="en-US" sz="2800" b="1" dirty="0" smtClean="0">
                <a:ea typeface="ＭＳ Ｐゴシック" pitchFamily="34" charset="-128"/>
              </a:rPr>
              <a:t>more affected by personal relationships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ja-JP" altLang="en-US" sz="2400" b="1" dirty="0" smtClean="0">
                <a:ea typeface="ＭＳ Ｐゴシック" pitchFamily="34" charset="-128"/>
              </a:rPr>
              <a:t>“</a:t>
            </a:r>
            <a:r>
              <a:rPr lang="en-US" altLang="ja-JP" sz="2400" b="1" dirty="0" smtClean="0">
                <a:ea typeface="ＭＳ Ｐゴシック" pitchFamily="34" charset="-128"/>
              </a:rPr>
              <a:t>False self</a:t>
            </a:r>
            <a:r>
              <a:rPr lang="ja-JP" altLang="en-US" sz="2400" b="1" dirty="0" smtClean="0">
                <a:ea typeface="ＭＳ Ｐゴシック" pitchFamily="34" charset="-128"/>
              </a:rPr>
              <a:t>”</a:t>
            </a:r>
            <a:r>
              <a:rPr lang="en-US" altLang="ja-JP" sz="2400" b="1" dirty="0" smtClean="0">
                <a:ea typeface="ＭＳ Ｐゴシック" pitchFamily="34" charset="-128"/>
              </a:rPr>
              <a:t>: pretenses to protect relationships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Gilligan</a:t>
            </a:r>
            <a:r>
              <a:rPr lang="en-US" sz="2800" b="1" dirty="0" smtClean="0">
                <a:ea typeface="ＭＳ Ｐゴシック" pitchFamily="34" charset="-128"/>
              </a:rPr>
              <a:t>: girls </a:t>
            </a:r>
            <a:r>
              <a:rPr lang="ja-JP" altLang="en-US" sz="2800" b="1" dirty="0" smtClean="0">
                <a:ea typeface="ＭＳ Ｐゴシック" pitchFamily="34" charset="-128"/>
              </a:rPr>
              <a:t>“</a:t>
            </a:r>
            <a:r>
              <a:rPr lang="en-US" altLang="ja-JP" sz="2800" b="1" dirty="0" smtClean="0">
                <a:ea typeface="ＭＳ Ｐゴシック" pitchFamily="34" charset="-128"/>
              </a:rPr>
              <a:t>lose voice</a:t>
            </a:r>
            <a:r>
              <a:rPr lang="ja-JP" altLang="en-US" sz="2800" b="1" dirty="0" smtClean="0">
                <a:ea typeface="ＭＳ Ｐゴシック" pitchFamily="34" charset="-128"/>
              </a:rPr>
              <a:t>”</a:t>
            </a:r>
            <a:r>
              <a:rPr lang="en-US" altLang="ja-JP" sz="2800" b="1" dirty="0" smtClean="0">
                <a:ea typeface="ＭＳ Ｐゴシック" pitchFamily="34" charset="-128"/>
              </a:rPr>
              <a:t> with adolescence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Girls</a:t>
            </a:r>
            <a:r>
              <a:rPr lang="ja-JP" altLang="en-US" sz="2400" b="1" dirty="0" smtClean="0">
                <a:ea typeface="ＭＳ Ｐゴシック" pitchFamily="34" charset="-128"/>
              </a:rPr>
              <a:t>’</a:t>
            </a:r>
            <a:r>
              <a:rPr lang="en-US" altLang="ja-JP" sz="2400" b="1" dirty="0" smtClean="0">
                <a:ea typeface="ＭＳ Ｐゴシック" pitchFamily="34" charset="-128"/>
              </a:rPr>
              <a:t> sensitivity to others not valued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990600" y="6324600"/>
            <a:ext cx="6553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50000"/>
              </a:spcBef>
            </a:pPr>
            <a:endParaRPr lang="en-US" sz="1000" i="0">
              <a:solidFill>
                <a:srgbClr val="A08366"/>
              </a:solidFill>
              <a:latin typeface="Times New Roman" pitchFamily="-107" charset="0"/>
            </a:endParaRPr>
          </a:p>
        </p:txBody>
      </p:sp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dirty="0" smtClean="0">
                <a:effectLst/>
              </a:rPr>
              <a:t>Gender and identity</a:t>
            </a:r>
            <a:endParaRPr lang="en-US" sz="5400" dirty="0">
              <a:effectLst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24800" cy="4530725"/>
          </a:xfrm>
        </p:spPr>
        <p:txBody>
          <a:bodyPr/>
          <a:lstStyle/>
          <a:p>
            <a:pPr eaLnBrk="1" hangingPunct="1"/>
            <a:r>
              <a:rPr lang="en-US" sz="3200" dirty="0" smtClean="0">
                <a:cs typeface="Calibri" pitchFamily="34" charset="0"/>
              </a:rPr>
              <a:t>Carol Gilligan’s notion that girls lose their “</a:t>
            </a:r>
            <a:r>
              <a:rPr lang="en-US" sz="3200" dirty="0" smtClean="0">
                <a:solidFill>
                  <a:srgbClr val="00B050"/>
                </a:solidFill>
                <a:cs typeface="Calibri" pitchFamily="34" charset="0"/>
              </a:rPr>
              <a:t>voice</a:t>
            </a:r>
            <a:r>
              <a:rPr lang="en-US" sz="3200" dirty="0" smtClean="0">
                <a:cs typeface="Calibri" pitchFamily="34" charset="0"/>
              </a:rPr>
              <a:t>” in adolescence </a:t>
            </a:r>
          </a:p>
          <a:p>
            <a:pPr lvl="1" eaLnBrk="1" hangingPunct="1"/>
            <a:r>
              <a:rPr lang="en-US" sz="2800" dirty="0" smtClean="0">
                <a:cs typeface="Calibri" pitchFamily="34" charset="0"/>
              </a:rPr>
              <a:t>Dilemma faced by girls in adolescence</a:t>
            </a:r>
          </a:p>
          <a:p>
            <a:pPr lvl="2" eaLnBrk="1" hangingPunct="1"/>
            <a:r>
              <a:rPr lang="en-US" sz="2400" dirty="0" smtClean="0">
                <a:cs typeface="Calibri" pitchFamily="34" charset="0"/>
              </a:rPr>
              <a:t>Girls more relationship oriented than boys, but society values assertiveness and independence more</a:t>
            </a:r>
          </a:p>
          <a:p>
            <a:pPr lvl="3" eaLnBrk="1" hangingPunct="1"/>
            <a:r>
              <a:rPr lang="en-US" sz="2000" dirty="0" smtClean="0">
                <a:cs typeface="Calibri" pitchFamily="34" charset="0"/>
              </a:rPr>
              <a:t>girls valued for physical appearance and maternal traits</a:t>
            </a:r>
          </a:p>
          <a:p>
            <a:pPr lvl="2" eaLnBrk="1" hangingPunct="1"/>
            <a:r>
              <a:rPr lang="en-US" sz="2400" dirty="0" smtClean="0">
                <a:cs typeface="Calibri" pitchFamily="34" charset="0"/>
              </a:rPr>
              <a:t>Girls succumb to gender socialization pressures </a:t>
            </a:r>
          </a:p>
          <a:p>
            <a:pPr lvl="3" eaLnBrk="1" hangingPunct="1"/>
            <a:r>
              <a:rPr lang="en-US" sz="2000" dirty="0" smtClean="0">
                <a:cs typeface="Calibri" pitchFamily="34" charset="0"/>
              </a:rPr>
              <a:t>become more tentative, insecure</a:t>
            </a:r>
          </a:p>
          <a:p>
            <a:pPr lvl="3" eaLnBrk="1" hangingPunct="1"/>
            <a:r>
              <a:rPr lang="en-US" sz="2000" dirty="0" smtClean="0">
                <a:cs typeface="Calibri" pitchFamily="34" charset="0"/>
              </a:rPr>
              <a:t>more vulnerable to mental heath problems?</a:t>
            </a:r>
            <a:endParaRPr lang="en-US" sz="3200" dirty="0" smtClean="0">
              <a:cs typeface="Calibri" pitchFamily="34" charset="0"/>
            </a:endParaRPr>
          </a:p>
          <a:p>
            <a:pPr eaLnBrk="1" hangingPunct="1"/>
            <a:endParaRPr lang="en-US" sz="3200" dirty="0" smtClean="0"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17686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Gender And Self-Esteem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20813"/>
            <a:ext cx="8229600" cy="5208587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Self-esteem </a:t>
            </a:r>
            <a:r>
              <a:rPr lang="en-US" sz="2800" b="1" dirty="0" smtClean="0">
                <a:ea typeface="ＭＳ Ｐゴシック" pitchFamily="34" charset="-128"/>
              </a:rPr>
              <a:t>declines during adolescence for both genders </a:t>
            </a:r>
          </a:p>
        </p:txBody>
      </p:sp>
    </p:spTree>
    <p:extLst>
      <p:ext uri="{BB962C8B-B14F-4D97-AF65-F5344CB8AC3E}">
        <p14:creationId xmlns:p14="http://schemas.microsoft.com/office/powerpoint/2010/main" val="377079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Gender, Emotion, And Mood</a:t>
            </a:r>
            <a:r>
              <a:rPr lang="en-US" sz="400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530725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Emotionality differences result of experiences, expectations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Depression </a:t>
            </a:r>
            <a:r>
              <a:rPr lang="en-US" sz="2800" b="1" dirty="0" smtClean="0">
                <a:ea typeface="ＭＳ Ｐゴシック" pitchFamily="34" charset="-128"/>
              </a:rPr>
              <a:t>levels equal during childhood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 smtClean="0">
              <a:ea typeface="ＭＳ Ｐゴシック" pitchFamily="34" charset="-128"/>
            </a:endParaRP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With </a:t>
            </a:r>
            <a:r>
              <a:rPr lang="en-US" sz="2800" b="1" dirty="0" smtClean="0">
                <a:ea typeface="ＭＳ Ｐゴシック" pitchFamily="34" charset="-128"/>
              </a:rPr>
              <a:t>puberty, twice as many girls </a:t>
            </a:r>
            <a:r>
              <a:rPr lang="en-US" sz="2800" b="1" dirty="0" smtClean="0">
                <a:ea typeface="ＭＳ Ｐゴシック" pitchFamily="34" charset="-128"/>
              </a:rPr>
              <a:t>depressed</a:t>
            </a:r>
            <a:endParaRPr lang="en-US" sz="2800" b="1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914400"/>
            <a:ext cx="872440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88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Gender, Emotion, And Mood</a:t>
            </a:r>
            <a:r>
              <a:rPr lang="en-US" sz="400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530725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Why more depression in girls?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>
              <a:ea typeface="ＭＳ Ｐゴシック" pitchFamily="34" charset="-128"/>
            </a:endParaRP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Body image issues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Girls </a:t>
            </a:r>
            <a:r>
              <a:rPr lang="en-US" sz="2400" b="1" dirty="0" smtClean="0">
                <a:ea typeface="ＭＳ Ｐゴシック" pitchFamily="34" charset="-128"/>
              </a:rPr>
              <a:t>more aware of own emotions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Rumination</a:t>
            </a:r>
            <a:r>
              <a:rPr lang="en-US" sz="2400" b="1" dirty="0" smtClean="0">
                <a:ea typeface="ＭＳ Ｐゴシック" pitchFamily="34" charset="-128"/>
              </a:rPr>
              <a:t>: brooding about problems, negative emotions</a:t>
            </a:r>
          </a:p>
          <a:p>
            <a:pPr lvl="1" eaLnBrk="1" hangingPunct="1"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Relationship </a:t>
            </a:r>
            <a:r>
              <a:rPr lang="en-US" sz="2400" b="1" dirty="0" smtClean="0">
                <a:ea typeface="ＭＳ Ｐゴシック" pitchFamily="34" charset="-128"/>
              </a:rPr>
              <a:t>problems major cause of depression</a:t>
            </a:r>
          </a:p>
        </p:txBody>
      </p:sp>
    </p:spTree>
    <p:extLst>
      <p:ext uri="{BB962C8B-B14F-4D97-AF65-F5344CB8AC3E}">
        <p14:creationId xmlns:p14="http://schemas.microsoft.com/office/powerpoint/2010/main" val="295576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Arial Black" pitchFamily="34" charset="0"/>
                <a:ea typeface="ＭＳ Ｐゴシック" pitchFamily="34" charset="-128"/>
              </a:rPr>
              <a:t>Gender And Aggression</a:t>
            </a:r>
            <a:r>
              <a:rPr lang="en-US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Boys more physically aggressive on average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Few consistently aggressive boys or girls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For most, aggressiveness declines across adolescence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Relational aggression: harming another</a:t>
            </a:r>
            <a:r>
              <a:rPr lang="ja-JP" altLang="en-US" sz="2800" b="1" dirty="0" smtClean="0">
                <a:ea typeface="ＭＳ Ｐゴシック" pitchFamily="34" charset="-128"/>
              </a:rPr>
              <a:t>’</a:t>
            </a:r>
            <a:r>
              <a:rPr lang="en-US" altLang="ja-JP" sz="2800" b="1" dirty="0" smtClean="0">
                <a:ea typeface="ＭＳ Ｐゴシック" pitchFamily="34" charset="-128"/>
              </a:rPr>
              <a:t>s social relationships</a:t>
            </a:r>
          </a:p>
          <a:p>
            <a:pPr lvl="1" eaLnBrk="1" hangingPunct="1">
              <a:lnSpc>
                <a:spcPct val="90000"/>
              </a:lnSpc>
              <a:buClr>
                <a:schemeClr val="folHlink"/>
              </a:buClr>
              <a:buFontTx/>
              <a:buChar char="•"/>
              <a:defRPr/>
            </a:pPr>
            <a:r>
              <a:rPr lang="en-US" sz="2400" b="1" dirty="0" smtClean="0">
                <a:ea typeface="ＭＳ Ｐゴシック" pitchFamily="34" charset="-128"/>
              </a:rPr>
              <a:t>Girls use more relational than physical aggression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>
                <a:ea typeface="ＭＳ Ｐゴシック" pitchFamily="34" charset="-128"/>
              </a:rPr>
              <a:t>Boys use both physical and relational aggression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Gender And Personal Relationships</a:t>
            </a:r>
            <a:r>
              <a:rPr lang="en-US" sz="400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Boys—larger, less intimate groups of friends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Girls—relationship goals friendship, support, involvement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Girls—more conversation, more self-disclosure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Topics: feelings, friends (girls); cars, sports (boys)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Co-rumination: dwelling on problems with friends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Homophobia: fear of attraction to own sex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7813"/>
            <a:ext cx="8610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Ethnicity, Culture, And Gender</a:t>
            </a:r>
            <a:r>
              <a:rPr lang="en-US" sz="400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530725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Gender roles widely different across cultures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Traditional: men more important, dominate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Modern: equal rights, opportunities, social position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Canada falls between traditional, modern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Ethnic differences in gender role expectations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Mainstream culture exposure weakens traditional gender values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77813"/>
            <a:ext cx="8610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Families And Gender Development</a:t>
            </a:r>
            <a:r>
              <a:rPr lang="en-US" sz="4000" smtClean="0">
                <a:ea typeface="ＭＳ Ｐゴシック" pitchFamily="34" charset="-128"/>
              </a:rPr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828800"/>
            <a:ext cx="86868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Mothers talk to children more, more supportive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Fathers ask questions, offer information, directions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Parents encourage gender-typed interests, activities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Siblings as models, teachers, sources of praise/criticism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Older siblings influence gender roles of younger siblings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Those with other-sex older siblings less stereotyped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7813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Peers And Gender Development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Gender segregation in childhood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Boys more competition, girls more intimacy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Adolescence: need to impress, attract other gender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ja-JP" altLang="en-US" sz="2800" b="1" smtClean="0">
                <a:ea typeface="ＭＳ Ｐゴシック" pitchFamily="34" charset="-128"/>
              </a:rPr>
              <a:t>“</a:t>
            </a:r>
            <a:r>
              <a:rPr lang="en-US" altLang="ja-JP" sz="2800" b="1" smtClean="0">
                <a:ea typeface="ＭＳ Ｐゴシック" pitchFamily="34" charset="-128"/>
              </a:rPr>
              <a:t>Feminine</a:t>
            </a:r>
            <a:r>
              <a:rPr lang="ja-JP" altLang="en-US" sz="2800" b="1" smtClean="0">
                <a:ea typeface="ＭＳ Ｐゴシック" pitchFamily="34" charset="-128"/>
              </a:rPr>
              <a:t>”</a:t>
            </a:r>
            <a:r>
              <a:rPr lang="en-US" altLang="ja-JP" sz="2800" b="1" smtClean="0">
                <a:ea typeface="ＭＳ Ｐゴシック" pitchFamily="34" charset="-128"/>
              </a:rPr>
              <a:t> girls and </a:t>
            </a:r>
            <a:r>
              <a:rPr lang="ja-JP" altLang="en-US" sz="2800" b="1" smtClean="0">
                <a:ea typeface="ＭＳ Ｐゴシック" pitchFamily="34" charset="-128"/>
              </a:rPr>
              <a:t>“</a:t>
            </a:r>
            <a:r>
              <a:rPr lang="en-US" altLang="ja-JP" sz="2800" b="1" smtClean="0">
                <a:ea typeface="ＭＳ Ｐゴシック" pitchFamily="34" charset="-128"/>
              </a:rPr>
              <a:t>masculine</a:t>
            </a:r>
            <a:r>
              <a:rPr lang="ja-JP" altLang="en-US" sz="2800" b="1" smtClean="0">
                <a:ea typeface="ＭＳ Ｐゴシック" pitchFamily="34" charset="-128"/>
              </a:rPr>
              <a:t>”</a:t>
            </a:r>
            <a:r>
              <a:rPr lang="en-US" altLang="ja-JP" sz="2800" b="1" smtClean="0">
                <a:ea typeface="ＭＳ Ｐゴシック" pitchFamily="34" charset="-128"/>
              </a:rPr>
              <a:t> boys more attractive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Gender nonconformity rejected by and in boys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Arial Black" pitchFamily="34" charset="0"/>
                <a:ea typeface="ＭＳ Ｐゴシック" pitchFamily="34" charset="-128"/>
              </a:rPr>
              <a:t>Gender And The Media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/>
              <a:t>Media give information about gender roles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/>
              <a:t>Media depictions rely on traditional stereotypes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/>
              <a:t>Women unrealistically young, beautiful, thin, compliant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/>
              <a:t>Watching television, reading fashion magazines linked to poor body image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dirty="0" smtClean="0"/>
              <a:t>Music video viewing and gender-stereotyped attitudes</a:t>
            </a:r>
          </a:p>
          <a:p>
            <a:pPr eaLnBrk="1" hangingPunct="1">
              <a:lnSpc>
                <a:spcPct val="90000"/>
              </a:lnSpc>
              <a:buClr>
                <a:schemeClr val="folHlink"/>
              </a:buClr>
              <a:buSzTx/>
              <a:buFontTx/>
              <a:buChar char="•"/>
              <a:defRPr/>
            </a:pP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144000" cy="1143000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800" dirty="0" smtClean="0">
                <a:effectLst/>
              </a:rPr>
              <a:t>Magazines… a special issue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447800"/>
            <a:ext cx="7772400" cy="5221560"/>
          </a:xfrm>
        </p:spPr>
        <p:txBody>
          <a:bodyPr/>
          <a:lstStyle/>
          <a:p>
            <a:pPr eaLnBrk="1" hangingPunct="1"/>
            <a:r>
              <a:rPr lang="en-CA" sz="2800" dirty="0" smtClean="0">
                <a:cs typeface="Calibri" pitchFamily="34" charset="0"/>
              </a:rPr>
              <a:t>Magazines, more than any other medium, display the most obvious focus on gender socialization, especially for adolescent girls</a:t>
            </a:r>
          </a:p>
          <a:p>
            <a:pPr eaLnBrk="1" hangingPunct="1"/>
            <a:endParaRPr lang="en-CA" sz="1400" dirty="0" smtClean="0">
              <a:cs typeface="Calibri" pitchFamily="34" charset="0"/>
            </a:endParaRPr>
          </a:p>
          <a:p>
            <a:pPr lvl="1" eaLnBrk="1" hangingPunct="1"/>
            <a:r>
              <a:rPr lang="en-CA" sz="2400" dirty="0" smtClean="0">
                <a:cs typeface="Calibri" pitchFamily="34" charset="0"/>
              </a:rPr>
              <a:t>Physical appearance is stressed as being of ultimate importance</a:t>
            </a:r>
          </a:p>
          <a:p>
            <a:pPr lvl="1" eaLnBrk="1" hangingPunct="1"/>
            <a:r>
              <a:rPr lang="en-CA" sz="2400" dirty="0" smtClean="0">
                <a:cs typeface="Calibri" pitchFamily="34" charset="0"/>
              </a:rPr>
              <a:t>There </a:t>
            </a:r>
            <a:r>
              <a:rPr lang="en-CA" sz="2400" dirty="0" smtClean="0">
                <a:cs typeface="Calibri" pitchFamily="34" charset="0"/>
              </a:rPr>
              <a:t>is also an intense focus on how to be appealing to </a:t>
            </a:r>
            <a:r>
              <a:rPr lang="en-CA" sz="2400" dirty="0" smtClean="0">
                <a:cs typeface="Calibri" pitchFamily="34" charset="0"/>
              </a:rPr>
              <a:t>boys</a:t>
            </a:r>
          </a:p>
          <a:p>
            <a:pPr lvl="1" eaLnBrk="1" hangingPunct="1"/>
            <a:r>
              <a:rPr lang="en-CA" sz="2400" dirty="0" smtClean="0">
                <a:cs typeface="Calibri" pitchFamily="34" charset="0"/>
              </a:rPr>
              <a:t>Direct and indirect effects</a:t>
            </a:r>
            <a:endParaRPr lang="en-CA" sz="2400" dirty="0" smtClean="0">
              <a:cs typeface="Calibri" pitchFamily="34" charset="0"/>
            </a:endParaRPr>
          </a:p>
          <a:p>
            <a:pPr eaLnBrk="1" hangingPunct="1"/>
            <a:endParaRPr lang="en-CA" sz="2800" dirty="0" smtClean="0">
              <a:cs typeface="Calibri" pitchFamily="34" charset="0"/>
            </a:endParaRPr>
          </a:p>
          <a:p>
            <a:pPr eaLnBrk="1" hangingPunct="1"/>
            <a:r>
              <a:rPr lang="en-CA" sz="2800" dirty="0" smtClean="0">
                <a:cs typeface="Calibri" pitchFamily="34" charset="0"/>
              </a:rPr>
              <a:t>Boy magazines are not </a:t>
            </a:r>
            <a:r>
              <a:rPr lang="en-CA" sz="2800" dirty="0" smtClean="0">
                <a:cs typeface="Calibri" pitchFamily="34" charset="0"/>
              </a:rPr>
              <a:t>clearly </a:t>
            </a:r>
            <a:r>
              <a:rPr lang="en-CA" sz="2800" dirty="0" smtClean="0">
                <a:cs typeface="Calibri" pitchFamily="34" charset="0"/>
              </a:rPr>
              <a:t>gender focused</a:t>
            </a:r>
          </a:p>
        </p:txBody>
      </p:sp>
    </p:spTree>
    <p:extLst>
      <p:ext uri="{BB962C8B-B14F-4D97-AF65-F5344CB8AC3E}">
        <p14:creationId xmlns:p14="http://schemas.microsoft.com/office/powerpoint/2010/main" val="265897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9144000" cy="752128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3200" dirty="0">
                <a:effectLst/>
              </a:rPr>
              <a:t>Content distribution of three teen magazines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5496" y="6165304"/>
          <a:ext cx="2362200" cy="622300"/>
        </p:xfrm>
        <a:graphic>
          <a:graphicData uri="http://schemas.openxmlformats.org/drawingml/2006/table">
            <a:tbl>
              <a:tblPr/>
              <a:tblGrid>
                <a:gridCol w="2362200"/>
              </a:tblGrid>
              <a:tr h="609600"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-107" charset="0"/>
                          <a:ea typeface="Osaka" pitchFamily="-107" charset="-128"/>
                        </a:rPr>
                        <a:t>Evans et al, Teen Magazine Content, </a:t>
                      </a:r>
                      <a:r>
                        <a:rPr kumimoji="0" lang="en-US" sz="1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-107" charset="0"/>
                          <a:ea typeface="Osaka" pitchFamily="-107" charset="-128"/>
                        </a:rPr>
                        <a:t>Youth &amp; Society, </a:t>
                      </a: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-107" charset="0"/>
                          <a:ea typeface="Osaka" pitchFamily="-107" charset="-128"/>
                        </a:rPr>
                        <a:t>Sept. 1991, Copyright © 1991 Sage Publications.  Used with permission.</a:t>
                      </a:r>
                    </a:p>
                  </a:txBody>
                  <a:tcPr marL="12700" marR="12700" marT="1270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2538" name="Picture 1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45625" t="10686" r="17188" b="19315"/>
          <a:stretch>
            <a:fillRect/>
          </a:stretch>
        </p:blipFill>
        <p:spPr>
          <a:xfrm>
            <a:off x="3002013" y="1006884"/>
            <a:ext cx="5760987" cy="5311366"/>
          </a:xfrm>
          <a:noFill/>
        </p:spPr>
      </p:pic>
      <p:sp>
        <p:nvSpPr>
          <p:cNvPr id="22539" name="TextBox 9"/>
          <p:cNvSpPr txBox="1">
            <a:spLocks noChangeArrowheads="1"/>
          </p:cNvSpPr>
          <p:nvPr/>
        </p:nvSpPr>
        <p:spPr bwMode="auto">
          <a:xfrm>
            <a:off x="179511" y="2276475"/>
            <a:ext cx="27160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/>
              <a:t>(</a:t>
            </a:r>
            <a:r>
              <a:rPr lang="en-US" sz="2000" dirty="0" smtClean="0"/>
              <a:t>does not include ads)</a:t>
            </a:r>
          </a:p>
        </p:txBody>
      </p:sp>
    </p:spTree>
    <p:extLst>
      <p:ext uri="{BB962C8B-B14F-4D97-AF65-F5344CB8AC3E}">
        <p14:creationId xmlns:p14="http://schemas.microsoft.com/office/powerpoint/2010/main" val="142799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7526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dirty="0" smtClean="0">
                <a:cs typeface="Calibri" pitchFamily="34" charset="0"/>
              </a:rPr>
              <a:t>The </a:t>
            </a:r>
            <a:r>
              <a:rPr lang="en-CA" sz="2800" dirty="0" err="1" smtClean="0">
                <a:cs typeface="Calibri" pitchFamily="34" charset="0"/>
              </a:rPr>
              <a:t>Bem</a:t>
            </a:r>
            <a:r>
              <a:rPr lang="en-CA" sz="2800" dirty="0" smtClean="0">
                <a:cs typeface="Calibri" pitchFamily="34" charset="0"/>
              </a:rPr>
              <a:t> Sex Role Inventory (BSRI; </a:t>
            </a:r>
            <a:r>
              <a:rPr lang="en-CA" sz="2800" dirty="0" err="1" smtClean="0">
                <a:cs typeface="Calibri" pitchFamily="34" charset="0"/>
              </a:rPr>
              <a:t>Bem</a:t>
            </a:r>
            <a:r>
              <a:rPr lang="en-CA" sz="2800" dirty="0" smtClean="0">
                <a:cs typeface="Calibri" pitchFamily="34" charset="0"/>
              </a:rPr>
              <a:t>, 1974)</a:t>
            </a:r>
          </a:p>
          <a:p>
            <a:pPr eaLnBrk="1" hangingPunct="1">
              <a:lnSpc>
                <a:spcPct val="80000"/>
              </a:lnSpc>
            </a:pPr>
            <a:endParaRPr lang="en-CA" sz="1400" dirty="0" smtClean="0">
              <a:cs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>
                <a:cs typeface="Calibri" pitchFamily="34" charset="0"/>
              </a:rPr>
              <a:t>Describes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traits</a:t>
            </a:r>
            <a:r>
              <a:rPr lang="en-CA" sz="2400" dirty="0" smtClean="0">
                <a:solidFill>
                  <a:srgbClr val="660066"/>
                </a:solidFill>
                <a:cs typeface="Calibri" pitchFamily="34" charset="0"/>
              </a:rPr>
              <a:t> </a:t>
            </a:r>
            <a:r>
              <a:rPr lang="en-CA" sz="2400" dirty="0" smtClean="0">
                <a:cs typeface="Calibri" pitchFamily="34" charset="0"/>
              </a:rPr>
              <a:t>regarded by most members of the American majority culture as being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masculine</a:t>
            </a:r>
            <a:r>
              <a:rPr lang="en-CA" sz="2400" dirty="0" smtClean="0">
                <a:solidFill>
                  <a:srgbClr val="FFFF00"/>
                </a:solidFill>
                <a:cs typeface="Calibri" pitchFamily="34" charset="0"/>
              </a:rPr>
              <a:t> </a:t>
            </a:r>
            <a:r>
              <a:rPr lang="en-CA" sz="2400" dirty="0" smtClean="0">
                <a:cs typeface="Calibri" pitchFamily="34" charset="0"/>
              </a:rPr>
              <a:t>or</a:t>
            </a:r>
            <a:r>
              <a:rPr lang="en-CA" sz="2400" dirty="0" smtClean="0">
                <a:solidFill>
                  <a:srgbClr val="FFFF00"/>
                </a:solidFill>
                <a:cs typeface="Calibri" pitchFamily="34" charset="0"/>
              </a:rPr>
              <a:t>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feminine</a:t>
            </a:r>
          </a:p>
          <a:p>
            <a:pPr lvl="1" eaLnBrk="1" hangingPunct="1">
              <a:lnSpc>
                <a:spcPct val="80000"/>
              </a:lnSpc>
            </a:pPr>
            <a:endParaRPr lang="en-CA" sz="1200" dirty="0" smtClean="0">
              <a:solidFill>
                <a:srgbClr val="FFFF00"/>
              </a:solidFill>
              <a:cs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>
                <a:cs typeface="Calibri" pitchFamily="34" charset="0"/>
              </a:rPr>
              <a:t>Most widely used measure of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gender role perception</a:t>
            </a:r>
          </a:p>
          <a:p>
            <a:pPr lvl="1" eaLnBrk="1" hangingPunct="1">
              <a:lnSpc>
                <a:spcPct val="80000"/>
              </a:lnSpc>
            </a:pPr>
            <a:endParaRPr lang="en-CA" sz="1200" dirty="0" smtClean="0">
              <a:solidFill>
                <a:srgbClr val="00FFCC"/>
              </a:solidFill>
              <a:cs typeface="Calibri" pitchFamily="34" charset="0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>
                <a:cs typeface="Calibri" pitchFamily="34" charset="0"/>
              </a:rPr>
              <a:t>A cross-national study of young people in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30 countries</a:t>
            </a:r>
            <a:r>
              <a:rPr lang="en-CA" sz="2400" dirty="0" smtClean="0">
                <a:solidFill>
                  <a:srgbClr val="660066"/>
                </a:solidFill>
                <a:cs typeface="Calibri" pitchFamily="34" charset="0"/>
              </a:rPr>
              <a:t> </a:t>
            </a:r>
            <a:r>
              <a:rPr lang="en-CA" sz="2400" dirty="0" smtClean="0">
                <a:cs typeface="Calibri" pitchFamily="34" charset="0"/>
              </a:rPr>
              <a:t>found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similar gender role perceptions </a:t>
            </a:r>
            <a:r>
              <a:rPr lang="en-CA" sz="2400" dirty="0" smtClean="0">
                <a:cs typeface="Calibri" pitchFamily="34" charset="0"/>
              </a:rPr>
              <a:t>with remarkable consistency (Williams &amp; Best, 1990)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Arial Black" pitchFamily="34" charset="0"/>
                <a:ea typeface="ＭＳ Ｐゴシック" pitchFamily="34" charset="-128"/>
              </a:rPr>
              <a:t>Where Are Gender Roles Going?</a:t>
            </a:r>
          </a:p>
        </p:txBody>
      </p:sp>
    </p:spTree>
    <p:extLst>
      <p:ext uri="{BB962C8B-B14F-4D97-AF65-F5344CB8AC3E}">
        <p14:creationId xmlns:p14="http://schemas.microsoft.com/office/powerpoint/2010/main" val="152422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6287"/>
          </a:xfrm>
        </p:spPr>
        <p:txBody>
          <a:bodyPr anchorCtr="1"/>
          <a:lstStyle/>
          <a:p>
            <a:pPr eaLnBrk="1" hangingPunct="1">
              <a:lnSpc>
                <a:spcPct val="80000"/>
              </a:lnSpc>
              <a:defRPr/>
            </a:pPr>
            <a:r>
              <a:rPr lang="en-CA" sz="4800" dirty="0">
                <a:effectLst/>
              </a:rPr>
              <a:t>Androgyny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idx="1"/>
          </p:nvPr>
        </p:nvSpPr>
        <p:spPr>
          <a:xfrm>
            <a:off x="250825" y="1125538"/>
            <a:ext cx="8893175" cy="50053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400" dirty="0" smtClean="0">
                <a:cs typeface="Calibri" pitchFamily="34" charset="0"/>
              </a:rPr>
              <a:t>The term used for the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combination of masculine and feminine </a:t>
            </a:r>
            <a:r>
              <a:rPr lang="en-CA" sz="2400" dirty="0" smtClean="0">
                <a:cs typeface="Calibri" pitchFamily="34" charset="0"/>
              </a:rPr>
              <a:t>traits in one person</a:t>
            </a:r>
          </a:p>
          <a:p>
            <a:pPr eaLnBrk="1" hangingPunct="1">
              <a:lnSpc>
                <a:spcPct val="90000"/>
              </a:lnSpc>
            </a:pPr>
            <a:endParaRPr lang="en-CA" sz="900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sz="2400" dirty="0" smtClean="0">
                <a:cs typeface="Calibri" pitchFamily="34" charset="0"/>
              </a:rPr>
              <a:t>Advocates of androgyny have argued that being androgynous is better than being either masculine or feminine because an androgynous person has a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greater repertoire of traits </a:t>
            </a:r>
            <a:r>
              <a:rPr lang="en-CA" sz="2400" dirty="0" smtClean="0">
                <a:cs typeface="Calibri" pitchFamily="34" charset="0"/>
              </a:rPr>
              <a:t>to draw on in their daily lives</a:t>
            </a:r>
          </a:p>
          <a:p>
            <a:pPr eaLnBrk="1" hangingPunct="1">
              <a:lnSpc>
                <a:spcPct val="90000"/>
              </a:lnSpc>
            </a:pPr>
            <a:endParaRPr lang="en-CA" sz="1000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sz="2400" dirty="0" smtClean="0">
                <a:cs typeface="Calibri" pitchFamily="34" charset="0"/>
              </a:rPr>
              <a:t>Advocates point to research that show androgynous children are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more flexible and creative </a:t>
            </a:r>
            <a:r>
              <a:rPr lang="en-CA" sz="2400" dirty="0" smtClean="0">
                <a:cs typeface="Calibri" pitchFamily="34" charset="0"/>
              </a:rPr>
              <a:t>than other children (Hemmer and </a:t>
            </a:r>
            <a:r>
              <a:rPr lang="en-CA" sz="2400" dirty="0" err="1" smtClean="0">
                <a:cs typeface="Calibri" pitchFamily="34" charset="0"/>
              </a:rPr>
              <a:t>Klieber</a:t>
            </a:r>
            <a:r>
              <a:rPr lang="en-CA" sz="2400" dirty="0" smtClean="0">
                <a:cs typeface="Calibri" pitchFamily="34" charset="0"/>
              </a:rPr>
              <a:t>, 1981)</a:t>
            </a:r>
          </a:p>
          <a:p>
            <a:pPr eaLnBrk="1" hangingPunct="1">
              <a:lnSpc>
                <a:spcPct val="90000"/>
              </a:lnSpc>
            </a:pPr>
            <a:endParaRPr lang="en-CA" sz="900" dirty="0" smtClean="0"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sz="2400" dirty="0" smtClean="0">
                <a:cs typeface="Calibri" pitchFamily="34" charset="0"/>
              </a:rPr>
              <a:t>Androgynous women are </a:t>
            </a:r>
            <a:r>
              <a:rPr lang="en-CA" sz="2400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better at saying “no” </a:t>
            </a:r>
            <a:r>
              <a:rPr lang="en-CA" sz="2400" dirty="0" smtClean="0">
                <a:cs typeface="Calibri" pitchFamily="34" charset="0"/>
              </a:rPr>
              <a:t>to unreasonable requests (Kelly et al., 1981)</a:t>
            </a:r>
          </a:p>
          <a:p>
            <a:pPr eaLnBrk="1" hangingPunct="1">
              <a:lnSpc>
                <a:spcPct val="90000"/>
              </a:lnSpc>
            </a:pPr>
            <a:endParaRPr lang="en-CA" sz="900" dirty="0" smtClean="0">
              <a:cs typeface="Calibri" pitchFamily="34" charset="0"/>
            </a:endParaRPr>
          </a:p>
          <a:p>
            <a:pPr algn="ctr" eaLnBrk="1" hangingPunct="1">
              <a:lnSpc>
                <a:spcPct val="90000"/>
              </a:lnSpc>
              <a:buFont typeface="Wingdings" pitchFamily="-107" charset="2"/>
              <a:buNone/>
            </a:pPr>
            <a:r>
              <a:rPr lang="en-CA" sz="2400" b="1" i="1" dirty="0" smtClean="0">
                <a:solidFill>
                  <a:schemeClr val="tx1">
                    <a:lumMod val="75000"/>
                  </a:schemeClr>
                </a:solidFill>
                <a:cs typeface="Calibri" pitchFamily="34" charset="0"/>
              </a:rPr>
              <a:t>But what about adolescents? Is androgyny best for them?</a:t>
            </a:r>
          </a:p>
        </p:txBody>
      </p:sp>
      <p:sp>
        <p:nvSpPr>
          <p:cNvPr id="5" name="Comment 4"/>
          <p:cNvSpPr>
            <a:spLocks noChangeArrowheads="1"/>
          </p:cNvSpPr>
          <p:nvPr/>
        </p:nvSpPr>
        <p:spPr bwMode="auto">
          <a:xfrm>
            <a:off x="107504" y="6330806"/>
            <a:ext cx="8892480" cy="338554"/>
          </a:xfrm>
          <a:prstGeom prst="rect">
            <a:avLst/>
          </a:prstGeom>
          <a:solidFill>
            <a:srgbClr val="FCFF9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CA" sz="1600" b="1" dirty="0" smtClean="0">
                <a:solidFill>
                  <a:srgbClr val="000000"/>
                </a:solidFill>
                <a:latin typeface="Arial" charset="0"/>
              </a:rPr>
              <a:t>Androgyny more likely to be related to positive self-image for girls</a:t>
            </a:r>
            <a:endParaRPr lang="en-CA" sz="160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36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371600"/>
            <a:ext cx="8767021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74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>
                <a:latin typeface="Arial Black" pitchFamily="34" charset="0"/>
                <a:ea typeface="ＭＳ Ｐゴシック" pitchFamily="34" charset="-128"/>
              </a:rPr>
              <a:t>Where Are Gender Roles Going?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419600"/>
          </a:xfrm>
        </p:spPr>
        <p:txBody>
          <a:bodyPr/>
          <a:lstStyle/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Psychological androgyny: both masculine, feminine attitudes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Androgynous individuals more flexible, responsive, well-adjusted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Androgyny may be more advantageous for girls</a:t>
            </a:r>
          </a:p>
          <a:p>
            <a:pPr eaLnBrk="1" hangingPunct="1">
              <a:buClr>
                <a:schemeClr val="folHlink"/>
              </a:buClr>
              <a:buSzTx/>
              <a:buFontTx/>
              <a:buChar char="•"/>
              <a:defRPr/>
            </a:pPr>
            <a:r>
              <a:rPr lang="en-US" sz="2800" b="1" smtClean="0">
                <a:ea typeface="ＭＳ Ｐゴシック" pitchFamily="34" charset="-128"/>
              </a:rPr>
              <a:t>Cultures differ in accepting range of gender roles</a:t>
            </a:r>
          </a:p>
        </p:txBody>
      </p:sp>
    </p:spTree>
    <p:extLst>
      <p:ext uri="{BB962C8B-B14F-4D97-AF65-F5344CB8AC3E}">
        <p14:creationId xmlns:p14="http://schemas.microsoft.com/office/powerpoint/2010/main" val="274576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m">
  <a:themeElements>
    <a:clrScheme name="Beam 10">
      <a:dk1>
        <a:srgbClr val="1A006C"/>
      </a:dk1>
      <a:lt1>
        <a:srgbClr val="FFFF99"/>
      </a:lt1>
      <a:dk2>
        <a:srgbClr val="000066"/>
      </a:dk2>
      <a:lt2>
        <a:srgbClr val="CCCCFF"/>
      </a:lt2>
      <a:accent1>
        <a:srgbClr val="0099CC"/>
      </a:accent1>
      <a:accent2>
        <a:srgbClr val="6600CC"/>
      </a:accent2>
      <a:accent3>
        <a:srgbClr val="AAAAB8"/>
      </a:accent3>
      <a:accent4>
        <a:srgbClr val="DADA82"/>
      </a:accent4>
      <a:accent5>
        <a:srgbClr val="AACAE2"/>
      </a:accent5>
      <a:accent6>
        <a:srgbClr val="5C00B9"/>
      </a:accent6>
      <a:hlink>
        <a:srgbClr val="9999FF"/>
      </a:hlink>
      <a:folHlink>
        <a:srgbClr val="33CCCC"/>
      </a:folHlink>
    </a:clrScheme>
    <a:fontScheme name="Bea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eam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m 10">
        <a:dk1>
          <a:srgbClr val="1A006C"/>
        </a:dk1>
        <a:lt1>
          <a:srgbClr val="FFFF99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82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279</TotalTime>
  <Words>1957</Words>
  <Application>Microsoft Office PowerPoint</Application>
  <PresentationFormat>On-screen Show (4:3)</PresentationFormat>
  <Paragraphs>287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ＭＳ Ｐゴシック</vt:lpstr>
      <vt:lpstr>Wingdings</vt:lpstr>
      <vt:lpstr>Arial Black</vt:lpstr>
      <vt:lpstr>Beam</vt:lpstr>
      <vt:lpstr>Adolescence Canadian Edition  McMahan/Thompson</vt:lpstr>
      <vt:lpstr>Biology, Sex, And Gender</vt:lpstr>
      <vt:lpstr>Clarifying the Difference</vt:lpstr>
      <vt:lpstr>Clarifying the Difference</vt:lpstr>
      <vt:lpstr>Clarifying the Difference</vt:lpstr>
      <vt:lpstr>Biological factors</vt:lpstr>
      <vt:lpstr>Biological factors</vt:lpstr>
      <vt:lpstr>Biological factors</vt:lpstr>
      <vt:lpstr>Biological factors</vt:lpstr>
      <vt:lpstr>Socialization And Gender</vt:lpstr>
      <vt:lpstr>Cognition And Gender </vt:lpstr>
      <vt:lpstr>Cognitive Developmental Theory of Gender</vt:lpstr>
      <vt:lpstr>Cognition And Gender </vt:lpstr>
      <vt:lpstr>Cognition and gender</vt:lpstr>
      <vt:lpstr>Gender Intensification In Adolescence </vt:lpstr>
      <vt:lpstr>PowerPoint Presentation</vt:lpstr>
      <vt:lpstr>Gender Intensification Hypothesis</vt:lpstr>
      <vt:lpstr>Gender Intensification Hypothesis</vt:lpstr>
      <vt:lpstr>Gender confusion?</vt:lpstr>
      <vt:lpstr>Gender confusion?</vt:lpstr>
      <vt:lpstr>Gender And Achievement </vt:lpstr>
      <vt:lpstr>The Bell Curve: looking at math and gender</vt:lpstr>
      <vt:lpstr>Achievement</vt:lpstr>
      <vt:lpstr>Achievement</vt:lpstr>
      <vt:lpstr>Achievement</vt:lpstr>
      <vt:lpstr>Gender And Achievement </vt:lpstr>
      <vt:lpstr>PowerPoint Presentation</vt:lpstr>
      <vt:lpstr>Gender And Self-Esteem</vt:lpstr>
      <vt:lpstr>Gender and identity</vt:lpstr>
      <vt:lpstr>Gender And Self-Esteem</vt:lpstr>
      <vt:lpstr>Gender, Emotion, And Mood </vt:lpstr>
      <vt:lpstr>PowerPoint Presentation</vt:lpstr>
      <vt:lpstr>Gender, Emotion, And Mood </vt:lpstr>
      <vt:lpstr>Gender And Aggression </vt:lpstr>
      <vt:lpstr>Gender And Personal Relationships </vt:lpstr>
      <vt:lpstr>Ethnicity, Culture, And Gender </vt:lpstr>
      <vt:lpstr>Families And Gender Development </vt:lpstr>
      <vt:lpstr>Peers And Gender Development</vt:lpstr>
      <vt:lpstr>Gender And The Media</vt:lpstr>
      <vt:lpstr>Magazines… a special issue</vt:lpstr>
      <vt:lpstr>Content distribution of three teen magazines</vt:lpstr>
      <vt:lpstr>Where Are Gender Roles Going?</vt:lpstr>
      <vt:lpstr>Androgyny</vt:lpstr>
      <vt:lpstr>PowerPoint Presentation</vt:lpstr>
      <vt:lpstr>Where Are Gender Roles Going?</vt:lpstr>
    </vt:vector>
  </TitlesOfParts>
  <Company>Pearson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Adolescence  by Ian McMahan</dc:title>
  <dc:creator>dwc</dc:creator>
  <cp:lastModifiedBy>Family Account</cp:lastModifiedBy>
  <cp:revision>52</cp:revision>
  <dcterms:created xsi:type="dcterms:W3CDTF">2009-02-03T21:31:31Z</dcterms:created>
  <dcterms:modified xsi:type="dcterms:W3CDTF">2015-11-03T18:15:24Z</dcterms:modified>
</cp:coreProperties>
</file>