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notesSlides/notesSlide7.xml" ContentType="application/vnd.openxmlformats-officedocument.presentationml.notesSlide+xml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notesSlides/notesSlide8.xml" ContentType="application/vnd.openxmlformats-officedocument.presentationml.notesSlide+xml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embeddings/Microsoft_Equation2.bin" ContentType="application/vnd.openxmlformats-officedocument.oleObject"/>
  <Override PartName="/ppt/embeddings/oleObject58.bin" ContentType="application/vnd.openxmlformats-officedocument.oleObject"/>
  <Override PartName="/ppt/embeddings/oleObject59.bin" ContentType="application/vnd.openxmlformats-officedocument.oleObject"/>
  <Override PartName="/ppt/embeddings/oleObject60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3" r:id="rId1"/>
  </p:sldMasterIdLst>
  <p:notesMasterIdLst>
    <p:notesMasterId r:id="rId62"/>
  </p:notesMasterIdLst>
  <p:handoutMasterIdLst>
    <p:handoutMasterId r:id="rId63"/>
  </p:handoutMasterIdLst>
  <p:sldIdLst>
    <p:sldId id="260" r:id="rId2"/>
    <p:sldId id="347" r:id="rId3"/>
    <p:sldId id="346" r:id="rId4"/>
    <p:sldId id="348" r:id="rId5"/>
    <p:sldId id="349" r:id="rId6"/>
    <p:sldId id="452" r:id="rId7"/>
    <p:sldId id="453" r:id="rId8"/>
    <p:sldId id="508" r:id="rId9"/>
    <p:sldId id="454" r:id="rId10"/>
    <p:sldId id="450" r:id="rId11"/>
    <p:sldId id="446" r:id="rId12"/>
    <p:sldId id="447" r:id="rId13"/>
    <p:sldId id="448" r:id="rId14"/>
    <p:sldId id="449" r:id="rId15"/>
    <p:sldId id="455" r:id="rId16"/>
    <p:sldId id="456" r:id="rId17"/>
    <p:sldId id="457" r:id="rId18"/>
    <p:sldId id="451" r:id="rId19"/>
    <p:sldId id="352" r:id="rId20"/>
    <p:sldId id="458" r:id="rId21"/>
    <p:sldId id="353" r:id="rId22"/>
    <p:sldId id="354" r:id="rId23"/>
    <p:sldId id="380" r:id="rId24"/>
    <p:sldId id="459" r:id="rId25"/>
    <p:sldId id="460" r:id="rId26"/>
    <p:sldId id="461" r:id="rId27"/>
    <p:sldId id="382" r:id="rId28"/>
    <p:sldId id="384" r:id="rId29"/>
    <p:sldId id="385" r:id="rId30"/>
    <p:sldId id="355" r:id="rId31"/>
    <p:sldId id="356" r:id="rId32"/>
    <p:sldId id="466" r:id="rId33"/>
    <p:sldId id="365" r:id="rId34"/>
    <p:sldId id="494" r:id="rId35"/>
    <p:sldId id="367" r:id="rId36"/>
    <p:sldId id="368" r:id="rId37"/>
    <p:sldId id="369" r:id="rId38"/>
    <p:sldId id="388" r:id="rId39"/>
    <p:sldId id="389" r:id="rId40"/>
    <p:sldId id="390" r:id="rId41"/>
    <p:sldId id="395" r:id="rId42"/>
    <p:sldId id="396" r:id="rId43"/>
    <p:sldId id="397" r:id="rId44"/>
    <p:sldId id="398" r:id="rId45"/>
    <p:sldId id="486" r:id="rId46"/>
    <p:sldId id="495" r:id="rId47"/>
    <p:sldId id="496" r:id="rId48"/>
    <p:sldId id="497" r:id="rId49"/>
    <p:sldId id="501" r:id="rId50"/>
    <p:sldId id="500" r:id="rId51"/>
    <p:sldId id="504" r:id="rId52"/>
    <p:sldId id="503" r:id="rId53"/>
    <p:sldId id="505" r:id="rId54"/>
    <p:sldId id="506" r:id="rId55"/>
    <p:sldId id="507" r:id="rId56"/>
    <p:sldId id="509" r:id="rId57"/>
    <p:sldId id="510" r:id="rId58"/>
    <p:sldId id="513" r:id="rId59"/>
    <p:sldId id="511" r:id="rId60"/>
    <p:sldId id="443" r:id="rId61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ctr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60"/>
    <a:srgbClr val="00966F"/>
    <a:srgbClr val="CC0066"/>
    <a:srgbClr val="0000CC"/>
    <a:srgbClr val="3333FF"/>
    <a:srgbClr val="0000FF"/>
    <a:srgbClr val="00B082"/>
    <a:srgbClr val="00CA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36" autoAdjust="0"/>
    <p:restoredTop sz="97183" autoAdjust="0"/>
  </p:normalViewPr>
  <p:slideViewPr>
    <p:cSldViewPr>
      <p:cViewPr>
        <p:scale>
          <a:sx n="100" d="100"/>
          <a:sy n="100" d="100"/>
        </p:scale>
        <p:origin x="-920" y="-2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62"/>
    </p:cViewPr>
  </p:sorterViewPr>
  <p:notesViewPr>
    <p:cSldViewPr>
      <p:cViewPr>
        <p:scale>
          <a:sx n="75" d="100"/>
          <a:sy n="75" d="100"/>
        </p:scale>
        <p:origin x="-2220" y="-336"/>
      </p:cViewPr>
      <p:guideLst>
        <p:guide orient="horz" pos="2880"/>
        <p:guide pos="2160"/>
      </p:guideLst>
    </p:cSldViewPr>
  </p:notesViewPr>
  <p:gridSpacing cx="36576" cy="3657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handoutMaster" Target="handoutMasters/handoutMaster1.xml"/><Relationship Id="rId64" Type="http://schemas.openxmlformats.org/officeDocument/2006/relationships/printerSettings" Target="printerSettings/printerSettings1.bin"/><Relationship Id="rId65" Type="http://schemas.openxmlformats.org/officeDocument/2006/relationships/presProps" Target="presProps.xml"/><Relationship Id="rId66" Type="http://schemas.openxmlformats.org/officeDocument/2006/relationships/viewProps" Target="viewProps.xml"/><Relationship Id="rId67" Type="http://schemas.openxmlformats.org/officeDocument/2006/relationships/theme" Target="theme/theme1.xml"/><Relationship Id="rId68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Relationship Id="rId2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Relationship Id="rId2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Relationship Id="rId2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Relationship Id="rId2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Relationship Id="rId2" Type="http://schemas.openxmlformats.org/officeDocument/2006/relationships/image" Target="../media/image13.wmf"/><Relationship Id="rId3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Relationship Id="rId2" Type="http://schemas.openxmlformats.org/officeDocument/2006/relationships/image" Target="../media/image2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Relationship Id="rId2" Type="http://schemas.openxmlformats.org/officeDocument/2006/relationships/image" Target="../media/image23.wmf"/><Relationship Id="rId3" Type="http://schemas.openxmlformats.org/officeDocument/2006/relationships/image" Target="../media/image24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Relationship Id="rId2" Type="http://schemas.openxmlformats.org/officeDocument/2006/relationships/image" Target="../media/image26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Relationship Id="rId2" Type="http://schemas.openxmlformats.org/officeDocument/2006/relationships/image" Target="../media/image29.wmf"/><Relationship Id="rId3" Type="http://schemas.openxmlformats.org/officeDocument/2006/relationships/image" Target="../media/image30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Relationship Id="rId2" Type="http://schemas.openxmlformats.org/officeDocument/2006/relationships/image" Target="../media/image32.wmf"/><Relationship Id="rId3" Type="http://schemas.openxmlformats.org/officeDocument/2006/relationships/image" Target="../media/image3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Relationship Id="rId2" Type="http://schemas.openxmlformats.org/officeDocument/2006/relationships/image" Target="../media/image4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Relationship Id="rId2" Type="http://schemas.openxmlformats.org/officeDocument/2006/relationships/image" Target="../media/image45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Relationship Id="rId2" Type="http://schemas.openxmlformats.org/officeDocument/2006/relationships/image" Target="../media/image47.wmf"/><Relationship Id="rId3" Type="http://schemas.openxmlformats.org/officeDocument/2006/relationships/image" Target="../media/image48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Relationship Id="rId2" Type="http://schemas.openxmlformats.org/officeDocument/2006/relationships/image" Target="../media/image50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Relationship Id="rId2" Type="http://schemas.openxmlformats.org/officeDocument/2006/relationships/image" Target="../media/image52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4" Type="http://schemas.openxmlformats.org/officeDocument/2006/relationships/image" Target="../media/image56.wmf"/><Relationship Id="rId1" Type="http://schemas.openxmlformats.org/officeDocument/2006/relationships/image" Target="../media/image53.wmf"/><Relationship Id="rId2" Type="http://schemas.openxmlformats.org/officeDocument/2006/relationships/image" Target="../media/image5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Relationship Id="rId2" Type="http://schemas.openxmlformats.org/officeDocument/2006/relationships/image" Target="../media/image59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Relationship Id="rId2" Type="http://schemas.openxmlformats.org/officeDocument/2006/relationships/image" Target="../media/image61.wmf"/><Relationship Id="rId3" Type="http://schemas.openxmlformats.org/officeDocument/2006/relationships/image" Target="../media/image6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6200" y="8823325"/>
            <a:ext cx="6705600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>
            <a:off x="609600" y="8763000"/>
            <a:ext cx="5842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71438" y="55563"/>
            <a:ext cx="67151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b="0" dirty="0">
                <a:latin typeface="Arial" pitchFamily="34" charset="0"/>
              </a:rPr>
              <a:t>	Chapter 5		 5-</a:t>
            </a:r>
            <a:fld id="{DEF1C324-60E4-4A3D-B49C-48A49807E694}" type="slidenum">
              <a:rPr lang="en-US" sz="1200" b="0">
                <a:latin typeface="Arial" pitchFamily="34" charset="0"/>
              </a:rPr>
              <a:pPr algn="l" eaLnBrk="0" hangingPunct="0">
                <a:spcBef>
                  <a:spcPct val="0"/>
                </a:spcBef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b="0" dirty="0">
              <a:latin typeface="Arial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71438" y="8818563"/>
            <a:ext cx="6715125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b="0" dirty="0"/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13821886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76600"/>
            <a:ext cx="5029200" cy="5181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782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24000" y="609600"/>
            <a:ext cx="3810000" cy="25844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120775" y="3581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1120775" y="3886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1120775" y="4191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1120775" y="4495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1120775" y="4800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1120775" y="5410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1120775" y="5715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1120775" y="6019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1120775" y="6324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1120775" y="6629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4" name="Line 16"/>
          <p:cNvSpPr>
            <a:spLocks noChangeShapeType="1"/>
          </p:cNvSpPr>
          <p:nvPr/>
        </p:nvSpPr>
        <p:spPr bwMode="auto">
          <a:xfrm>
            <a:off x="1120775" y="6934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5" name="Line 17"/>
          <p:cNvSpPr>
            <a:spLocks noChangeShapeType="1"/>
          </p:cNvSpPr>
          <p:nvPr/>
        </p:nvSpPr>
        <p:spPr bwMode="auto">
          <a:xfrm>
            <a:off x="1120775" y="7239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1120775" y="7543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1120775" y="7848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8" name="Line 20"/>
          <p:cNvSpPr>
            <a:spLocks noChangeShapeType="1"/>
          </p:cNvSpPr>
          <p:nvPr/>
        </p:nvSpPr>
        <p:spPr bwMode="auto">
          <a:xfrm>
            <a:off x="1120775" y="8153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1120775" y="8458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2" name="Line 24"/>
          <p:cNvSpPr>
            <a:spLocks noChangeShapeType="1"/>
          </p:cNvSpPr>
          <p:nvPr/>
        </p:nvSpPr>
        <p:spPr bwMode="auto">
          <a:xfrm>
            <a:off x="523875" y="8763000"/>
            <a:ext cx="5851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77788" y="61913"/>
            <a:ext cx="67024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b="0" dirty="0">
                <a:latin typeface="Arial" pitchFamily="34" charset="0"/>
              </a:rPr>
              <a:t>	Chapter 5		5-</a:t>
            </a:r>
            <a:fld id="{7DAD813D-E3CC-46D2-8168-A51B425A5C50}" type="slidenum">
              <a:rPr lang="en-US" sz="1200" b="0">
                <a:latin typeface="Arial" pitchFamily="34" charset="0"/>
              </a:rPr>
              <a:pPr algn="l" eaLnBrk="0" hangingPunct="0">
                <a:spcBef>
                  <a:spcPct val="0"/>
                </a:spcBef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b="0" dirty="0">
              <a:latin typeface="Arial" pitchFamily="34" charset="0"/>
            </a:endParaRP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71438" y="8818563"/>
            <a:ext cx="6715125" cy="242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b="0" dirty="0"/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3456083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88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8852" name="Rectangle 4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197350"/>
            <a:ext cx="5029200" cy="4260850"/>
          </a:xfrm>
          <a:noFill/>
          <a:ln w="9525"/>
        </p:spPr>
        <p:txBody>
          <a:bodyPr lIns="90482" tIns="44448" rIns="90482" bIns="44448"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7987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08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900" name="Rectangle 4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192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1924" name="Rectangle 4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197350"/>
            <a:ext cx="5029200" cy="4260850"/>
          </a:xfrm>
          <a:noFill/>
          <a:ln w="9525"/>
        </p:spPr>
        <p:txBody>
          <a:bodyPr lIns="90483" tIns="44448" rIns="90483" bIns="44448"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29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397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  <p:sp>
        <p:nvSpPr>
          <p:cNvPr id="839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14400" y="4197350"/>
            <a:ext cx="5029200" cy="4260850"/>
          </a:xfrm>
          <a:noFill/>
          <a:ln w="9525"/>
        </p:spPr>
        <p:txBody>
          <a:bodyPr lIns="90482" tIns="44448" rIns="90482" bIns="44448"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197350"/>
            <a:ext cx="5029200" cy="4260850"/>
          </a:xfrm>
          <a:noFill/>
          <a:ln w="9525"/>
        </p:spPr>
        <p:txBody>
          <a:bodyPr lIns="90482" tIns="44448" rIns="90482" bIns="44448"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49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197350"/>
            <a:ext cx="5029200" cy="4260850"/>
          </a:xfrm>
          <a:noFill/>
          <a:ln w="9525"/>
        </p:spPr>
        <p:txBody>
          <a:bodyPr lIns="90482" tIns="44448" rIns="90482" bIns="44448"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60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ewbold-7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08263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7" name="Rectangle 103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1438"/>
            <a:ext cx="6400800" cy="17621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Rectangle 107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l">
              <a:defRPr b="0" smtClean="0"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  <a:endParaRPr lang="en-US" dirty="0"/>
          </a:p>
        </p:txBody>
      </p:sp>
      <p:sp>
        <p:nvSpPr>
          <p:cNvPr id="6" name="Rectangle 107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b="0" dirty="0" smtClean="0"/>
            </a:lvl1pPr>
          </a:lstStyle>
          <a:p>
            <a:pPr>
              <a:defRPr/>
            </a:pPr>
            <a:r>
              <a:rPr lang="en-US"/>
              <a:t>Ch. 5-</a:t>
            </a:r>
            <a:fld id="{29E5A9AE-0665-4151-A71C-D17447EEA6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  <a:endParaRPr lang="en-US" dirty="0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5-</a:t>
            </a:r>
            <a:fld id="{4A3F3B33-E962-465E-A52D-91CF20290E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  <a:endParaRPr lang="en-US" dirty="0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5-</a:t>
            </a:r>
            <a:fld id="{84C21ED3-A845-4A86-A42A-4AD255CAF0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  <a:endParaRPr lang="en-US" dirty="0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5-</a:t>
            </a:r>
            <a:fld id="{8FF49E5B-B159-46FD-BB11-B489C13FD7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  <a:endParaRPr lang="en-US" dirty="0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5-</a:t>
            </a:r>
            <a:fld id="{15BA3944-7F15-4910-A2A1-A3C581A3B0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8600" y="533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28600"/>
            <a:ext cx="73834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301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828800"/>
            <a:ext cx="80772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17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34150"/>
            <a:ext cx="45720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>
              <a:defRPr sz="1000" b="0" smtClean="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  <a:endParaRPr lang="en-US" dirty="0"/>
          </a:p>
        </p:txBody>
      </p:sp>
      <p:sp>
        <p:nvSpPr>
          <p:cNvPr id="9217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53415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 algn="r">
              <a:defRPr sz="1000" b="0" dirty="0" smtClean="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Ch. 5-</a:t>
            </a:r>
            <a:fld id="{12C30C99-FBA2-4A33-9CC6-9C1B65D0E8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6" r:id="rId2"/>
    <p:sldLayoutId id="2147483707" r:id="rId3"/>
    <p:sldLayoutId id="2147483708" r:id="rId4"/>
    <p:sldLayoutId id="2147483709" r:id="rId5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2pPr>
      <a:lvl3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3pPr>
      <a:lvl4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4pPr>
      <a:lvl5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5pPr>
      <a:lvl6pPr marL="4572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6pPr>
      <a:lvl7pPr marL="9144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7pPr>
      <a:lvl8pPr marL="13716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8pPr>
      <a:lvl9pPr marL="18288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9pPr>
    </p:titleStyle>
    <p:bodyStyle>
      <a:lvl1pPr marL="320675" indent="-32067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93738" indent="-268288" algn="l" defTabSz="852488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068388" indent="-215900" algn="l" defTabSz="852488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493838" indent="-21272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919288" indent="-212725" algn="l" defTabSz="852488" rtl="0" eaLnBrk="0" fontAlgn="base" hangingPunct="0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5pPr>
      <a:lvl6pPr marL="23764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8336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2908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7480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3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5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6" Type="http://schemas.openxmlformats.org/officeDocument/2006/relationships/image" Target="../media/image7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4" Type="http://schemas.openxmlformats.org/officeDocument/2006/relationships/image" Target="../media/image8.wmf"/><Relationship Id="rId5" Type="http://schemas.openxmlformats.org/officeDocument/2006/relationships/oleObject" Target="../embeddings/oleObject8.bin"/><Relationship Id="rId6" Type="http://schemas.openxmlformats.org/officeDocument/2006/relationships/image" Target="../media/image9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4" Type="http://schemas.openxmlformats.org/officeDocument/2006/relationships/image" Target="../media/image10.wmf"/><Relationship Id="rId5" Type="http://schemas.openxmlformats.org/officeDocument/2006/relationships/oleObject" Target="../embeddings/oleObject10.bin"/><Relationship Id="rId6" Type="http://schemas.openxmlformats.org/officeDocument/2006/relationships/image" Target="../media/image11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4" Type="http://schemas.openxmlformats.org/officeDocument/2006/relationships/image" Target="../media/image12.wmf"/><Relationship Id="rId5" Type="http://schemas.openxmlformats.org/officeDocument/2006/relationships/oleObject" Target="../embeddings/oleObject12.bin"/><Relationship Id="rId6" Type="http://schemas.openxmlformats.org/officeDocument/2006/relationships/image" Target="../media/image13.wmf"/><Relationship Id="rId7" Type="http://schemas.openxmlformats.org/officeDocument/2006/relationships/oleObject" Target="../embeddings/oleObject13.bin"/><Relationship Id="rId8" Type="http://schemas.openxmlformats.org/officeDocument/2006/relationships/image" Target="../media/image14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4" Type="http://schemas.openxmlformats.org/officeDocument/2006/relationships/image" Target="../media/image15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oleObject" Target="../embeddings/oleObject15.bin"/><Relationship Id="rId5" Type="http://schemas.openxmlformats.org/officeDocument/2006/relationships/oleObject" Target="../embeddings/Feuille_Microsoft_Excel_97_-_20041.xls"/><Relationship Id="rId6" Type="http://schemas.openxmlformats.org/officeDocument/2006/relationships/image" Target="../media/image16.e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4" Type="http://schemas.openxmlformats.org/officeDocument/2006/relationships/image" Target="../media/image17.w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4" Type="http://schemas.openxmlformats.org/officeDocument/2006/relationships/image" Target="../media/image18.w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4" Type="http://schemas.openxmlformats.org/officeDocument/2006/relationships/image" Target="../media/image19.wmf"/><Relationship Id="rId5" Type="http://schemas.openxmlformats.org/officeDocument/2006/relationships/oleObject" Target="../embeddings/oleObject19.bin"/><Relationship Id="rId6" Type="http://schemas.openxmlformats.org/officeDocument/2006/relationships/image" Target="../media/image20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4" Type="http://schemas.openxmlformats.org/officeDocument/2006/relationships/image" Target="../media/image21.w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4" Type="http://schemas.openxmlformats.org/officeDocument/2006/relationships/image" Target="../media/image22.wmf"/><Relationship Id="rId5" Type="http://schemas.openxmlformats.org/officeDocument/2006/relationships/oleObject" Target="../embeddings/oleObject22.bin"/><Relationship Id="rId6" Type="http://schemas.openxmlformats.org/officeDocument/2006/relationships/image" Target="../media/image23.wmf"/><Relationship Id="rId7" Type="http://schemas.openxmlformats.org/officeDocument/2006/relationships/oleObject" Target="../embeddings/oleObject23.bin"/><Relationship Id="rId8" Type="http://schemas.openxmlformats.org/officeDocument/2006/relationships/image" Target="../media/image24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4" Type="http://schemas.openxmlformats.org/officeDocument/2006/relationships/image" Target="../media/image25.wmf"/><Relationship Id="rId5" Type="http://schemas.openxmlformats.org/officeDocument/2006/relationships/oleObject" Target="../embeddings/oleObject25.bin"/><Relationship Id="rId6" Type="http://schemas.openxmlformats.org/officeDocument/2006/relationships/image" Target="../media/image26.w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4" Type="http://schemas.openxmlformats.org/officeDocument/2006/relationships/image" Target="../media/image27.wmf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4" Type="http://schemas.openxmlformats.org/officeDocument/2006/relationships/oleObject" Target="../embeddings/oleObject27.bin"/><Relationship Id="rId5" Type="http://schemas.openxmlformats.org/officeDocument/2006/relationships/image" Target="../media/image28.wmf"/><Relationship Id="rId6" Type="http://schemas.openxmlformats.org/officeDocument/2006/relationships/oleObject" Target="../embeddings/oleObject28.bin"/><Relationship Id="rId7" Type="http://schemas.openxmlformats.org/officeDocument/2006/relationships/image" Target="../media/image29.wmf"/><Relationship Id="rId8" Type="http://schemas.openxmlformats.org/officeDocument/2006/relationships/oleObject" Target="../embeddings/oleObject29.bin"/><Relationship Id="rId9" Type="http://schemas.openxmlformats.org/officeDocument/2006/relationships/image" Target="../media/image30.w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4" Type="http://schemas.openxmlformats.org/officeDocument/2006/relationships/image" Target="../media/image31.wmf"/><Relationship Id="rId5" Type="http://schemas.openxmlformats.org/officeDocument/2006/relationships/oleObject" Target="../embeddings/oleObject31.bin"/><Relationship Id="rId6" Type="http://schemas.openxmlformats.org/officeDocument/2006/relationships/image" Target="../media/image32.wmf"/><Relationship Id="rId7" Type="http://schemas.openxmlformats.org/officeDocument/2006/relationships/oleObject" Target="../embeddings/oleObject32.bin"/><Relationship Id="rId8" Type="http://schemas.openxmlformats.org/officeDocument/2006/relationships/image" Target="../media/image33.wmf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4" Type="http://schemas.openxmlformats.org/officeDocument/2006/relationships/image" Target="../media/image34.wmf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4" Type="http://schemas.openxmlformats.org/officeDocument/2006/relationships/image" Target="../media/image35.wmf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4" Type="http://schemas.openxmlformats.org/officeDocument/2006/relationships/image" Target="../media/image36.wmf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4" Type="http://schemas.openxmlformats.org/officeDocument/2006/relationships/image" Target="../media/image37.wmf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4" Type="http://schemas.openxmlformats.org/officeDocument/2006/relationships/image" Target="../media/image38.wmf"/><Relationship Id="rId1" Type="http://schemas.openxmlformats.org/officeDocument/2006/relationships/vmlDrawing" Target="../drawings/vmlDrawing23.vml"/><Relationship Id="rId2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4" Type="http://schemas.openxmlformats.org/officeDocument/2006/relationships/image" Target="../media/image39.wmf"/><Relationship Id="rId1" Type="http://schemas.openxmlformats.org/officeDocument/2006/relationships/vmlDrawing" Target="../drawings/vmlDrawing24.vml"/><Relationship Id="rId2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4" Type="http://schemas.openxmlformats.org/officeDocument/2006/relationships/image" Target="../media/image40.wmf"/><Relationship Id="rId5" Type="http://schemas.openxmlformats.org/officeDocument/2006/relationships/oleObject" Target="../embeddings/oleObject40.bin"/><Relationship Id="rId6" Type="http://schemas.openxmlformats.org/officeDocument/2006/relationships/image" Target="../media/image41.wmf"/><Relationship Id="rId1" Type="http://schemas.openxmlformats.org/officeDocument/2006/relationships/vmlDrawing" Target="../drawings/vmlDrawing25.vml"/><Relationship Id="rId2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4" Type="http://schemas.openxmlformats.org/officeDocument/2006/relationships/image" Target="../media/image42.wmf"/><Relationship Id="rId1" Type="http://schemas.openxmlformats.org/officeDocument/2006/relationships/vmlDrawing" Target="../drawings/vmlDrawing26.vml"/><Relationship Id="rId2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4" Type="http://schemas.openxmlformats.org/officeDocument/2006/relationships/image" Target="../media/image43.wmf"/><Relationship Id="rId1" Type="http://schemas.openxmlformats.org/officeDocument/2006/relationships/vmlDrawing" Target="../drawings/vmlDrawing27.vml"/><Relationship Id="rId2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4" Type="http://schemas.openxmlformats.org/officeDocument/2006/relationships/image" Target="../media/image44.wmf"/><Relationship Id="rId5" Type="http://schemas.openxmlformats.org/officeDocument/2006/relationships/oleObject" Target="../embeddings/oleObject44.bin"/><Relationship Id="rId6" Type="http://schemas.openxmlformats.org/officeDocument/2006/relationships/image" Target="../media/image45.wmf"/><Relationship Id="rId1" Type="http://schemas.openxmlformats.org/officeDocument/2006/relationships/vmlDrawing" Target="../drawings/vmlDrawing28.vml"/><Relationship Id="rId2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4" Type="http://schemas.openxmlformats.org/officeDocument/2006/relationships/image" Target="../media/image46.wmf"/><Relationship Id="rId5" Type="http://schemas.openxmlformats.org/officeDocument/2006/relationships/oleObject" Target="../embeddings/oleObject46.bin"/><Relationship Id="rId6" Type="http://schemas.openxmlformats.org/officeDocument/2006/relationships/image" Target="../media/image47.wmf"/><Relationship Id="rId7" Type="http://schemas.openxmlformats.org/officeDocument/2006/relationships/oleObject" Target="../embeddings/oleObject47.bin"/><Relationship Id="rId8" Type="http://schemas.openxmlformats.org/officeDocument/2006/relationships/image" Target="../media/image48.wmf"/><Relationship Id="rId1" Type="http://schemas.openxmlformats.org/officeDocument/2006/relationships/vmlDrawing" Target="../drawings/vmlDrawing29.vml"/><Relationship Id="rId2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4" Type="http://schemas.openxmlformats.org/officeDocument/2006/relationships/image" Target="../media/image49.wmf"/><Relationship Id="rId5" Type="http://schemas.openxmlformats.org/officeDocument/2006/relationships/oleObject" Target="../embeddings/oleObject49.bin"/><Relationship Id="rId6" Type="http://schemas.openxmlformats.org/officeDocument/2006/relationships/image" Target="../media/image50.wmf"/><Relationship Id="rId1" Type="http://schemas.openxmlformats.org/officeDocument/2006/relationships/vmlDrawing" Target="../drawings/vmlDrawing30.vml"/><Relationship Id="rId2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4" Type="http://schemas.openxmlformats.org/officeDocument/2006/relationships/image" Target="../media/image51.wmf"/><Relationship Id="rId5" Type="http://schemas.openxmlformats.org/officeDocument/2006/relationships/oleObject" Target="../embeddings/oleObject51.bin"/><Relationship Id="rId6" Type="http://schemas.openxmlformats.org/officeDocument/2006/relationships/image" Target="../media/image52.wmf"/><Relationship Id="rId1" Type="http://schemas.openxmlformats.org/officeDocument/2006/relationships/vmlDrawing" Target="../drawings/vmlDrawing31.vml"/><Relationship Id="rId2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4" Type="http://schemas.openxmlformats.org/officeDocument/2006/relationships/image" Target="../media/image53.wmf"/><Relationship Id="rId5" Type="http://schemas.openxmlformats.org/officeDocument/2006/relationships/oleObject" Target="../embeddings/oleObject53.bin"/><Relationship Id="rId6" Type="http://schemas.openxmlformats.org/officeDocument/2006/relationships/image" Target="../media/image54.wmf"/><Relationship Id="rId7" Type="http://schemas.openxmlformats.org/officeDocument/2006/relationships/oleObject" Target="../embeddings/oleObject54.bin"/><Relationship Id="rId8" Type="http://schemas.openxmlformats.org/officeDocument/2006/relationships/image" Target="../media/image55.wmf"/><Relationship Id="rId9" Type="http://schemas.openxmlformats.org/officeDocument/2006/relationships/oleObject" Target="../embeddings/oleObject55.bin"/><Relationship Id="rId10" Type="http://schemas.openxmlformats.org/officeDocument/2006/relationships/image" Target="../media/image56.wmf"/><Relationship Id="rId1" Type="http://schemas.openxmlformats.org/officeDocument/2006/relationships/vmlDrawing" Target="../drawings/vmlDrawing32.vml"/><Relationship Id="rId2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4" Type="http://schemas.openxmlformats.org/officeDocument/2006/relationships/image" Target="../media/image57.wmf"/><Relationship Id="rId1" Type="http://schemas.openxmlformats.org/officeDocument/2006/relationships/vmlDrawing" Target="../drawings/vmlDrawing33.vml"/><Relationship Id="rId2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4" Type="http://schemas.openxmlformats.org/officeDocument/2006/relationships/image" Target="../media/image58.wmf"/><Relationship Id="rId5" Type="http://schemas.openxmlformats.org/officeDocument/2006/relationships/oleObject" Target="../embeddings/Microsoft_Equation2.bin"/><Relationship Id="rId6" Type="http://schemas.openxmlformats.org/officeDocument/2006/relationships/image" Target="../media/image59.emf"/><Relationship Id="rId1" Type="http://schemas.openxmlformats.org/officeDocument/2006/relationships/vmlDrawing" Target="../drawings/vmlDrawing34.vml"/><Relationship Id="rId2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4" Type="http://schemas.openxmlformats.org/officeDocument/2006/relationships/image" Target="../media/image60.wmf"/><Relationship Id="rId5" Type="http://schemas.openxmlformats.org/officeDocument/2006/relationships/oleObject" Target="../embeddings/oleObject59.bin"/><Relationship Id="rId6" Type="http://schemas.openxmlformats.org/officeDocument/2006/relationships/image" Target="../media/image61.wmf"/><Relationship Id="rId7" Type="http://schemas.openxmlformats.org/officeDocument/2006/relationships/oleObject" Target="../embeddings/oleObject60.bin"/><Relationship Id="rId8" Type="http://schemas.openxmlformats.org/officeDocument/2006/relationships/image" Target="../media/image62.wmf"/><Relationship Id="rId1" Type="http://schemas.openxmlformats.org/officeDocument/2006/relationships/vmlDrawing" Target="../drawings/vmlDrawing35.vml"/><Relationship Id="rId2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1438"/>
            <a:ext cx="6400800" cy="2432050"/>
          </a:xfrm>
        </p:spPr>
        <p:txBody>
          <a:bodyPr/>
          <a:lstStyle/>
          <a:p>
            <a:pPr eaLnBrk="1" hangingPunct="1"/>
            <a:r>
              <a:rPr lang="en-US" sz="3500" b="1" smtClean="0"/>
              <a:t>Chapter 5</a:t>
            </a:r>
          </a:p>
          <a:p>
            <a:pPr eaLnBrk="1" hangingPunct="1"/>
            <a:endParaRPr lang="en-US" sz="3500" smtClean="0"/>
          </a:p>
          <a:p>
            <a:pPr eaLnBrk="1" hangingPunct="1"/>
            <a:r>
              <a:rPr lang="en-US" sz="3500" smtClean="0"/>
              <a:t>Continuous Random Variables and Probability Distributions</a:t>
            </a:r>
          </a:p>
        </p:txBody>
      </p:sp>
      <p:sp>
        <p:nvSpPr>
          <p:cNvPr id="45059" name="Rectangle 6"/>
          <p:cNvSpPr>
            <a:spLocks noChangeArrowheads="1"/>
          </p:cNvSpPr>
          <p:nvPr/>
        </p:nvSpPr>
        <p:spPr bwMode="auto">
          <a:xfrm>
            <a:off x="1447800" y="838200"/>
            <a:ext cx="70104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>
              <a:spcBef>
                <a:spcPct val="0"/>
              </a:spcBef>
            </a:pPr>
            <a:r>
              <a:rPr lang="en-US" sz="4000" b="0">
                <a:solidFill>
                  <a:schemeClr val="folHlink"/>
                </a:solidFill>
              </a:rPr>
              <a:t>Statistics for </a:t>
            </a:r>
          </a:p>
          <a:p>
            <a:pPr defTabSz="852488">
              <a:spcBef>
                <a:spcPct val="0"/>
              </a:spcBef>
            </a:pPr>
            <a:r>
              <a:rPr lang="en-US" sz="4000" b="0">
                <a:solidFill>
                  <a:schemeClr val="folHlink"/>
                </a:solidFill>
              </a:rPr>
              <a:t>Business and Economics</a:t>
            </a:r>
            <a:r>
              <a:rPr lang="en-US" sz="4100" b="0">
                <a:solidFill>
                  <a:schemeClr val="folHlink"/>
                </a:solidFill>
              </a:rPr>
              <a:t> </a:t>
            </a:r>
            <a:br>
              <a:rPr lang="en-US" sz="4100" b="0">
                <a:solidFill>
                  <a:schemeClr val="folHlink"/>
                </a:solidFill>
              </a:rPr>
            </a:br>
            <a:r>
              <a:rPr lang="en-US" sz="2800" b="0">
                <a:solidFill>
                  <a:schemeClr val="folHlink"/>
                </a:solidFill>
              </a:rPr>
              <a:t>7</a:t>
            </a:r>
            <a:r>
              <a:rPr lang="en-US" sz="2800" b="0" baseline="30000">
                <a:solidFill>
                  <a:schemeClr val="folHlink"/>
                </a:solidFill>
              </a:rPr>
              <a:t>th</a:t>
            </a:r>
            <a:r>
              <a:rPr lang="en-US" sz="2800" b="0">
                <a:solidFill>
                  <a:schemeClr val="folHlink"/>
                </a:solidFill>
              </a:rPr>
              <a:t> Edition</a:t>
            </a:r>
          </a:p>
        </p:txBody>
      </p:sp>
      <p:sp>
        <p:nvSpPr>
          <p:cNvPr id="45060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E977C19C-FECC-4130-BC0A-CD00B315C7F4}" type="slidenum">
              <a:rPr lang="en-US">
                <a:latin typeface="Arial" charset="0"/>
              </a:rPr>
              <a:pPr/>
              <a:t>1</a:t>
            </a:fld>
            <a:endParaRPr lang="en-US">
              <a:latin typeface="Arial" charset="0"/>
            </a:endParaRPr>
          </a:p>
        </p:txBody>
      </p:sp>
      <p:sp>
        <p:nvSpPr>
          <p:cNvPr id="45061" name="Footer Placeholder 5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       Copyright © 2010 Pearson Education, Inc. Publishing as Prentice Hall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Goals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752600"/>
            <a:ext cx="8458200" cy="47244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b="1" smtClean="0"/>
              <a:t>After completing this chapter, you should be able to:</a:t>
            </a:r>
            <a:r>
              <a:rPr lang="en-US" smtClean="0"/>
              <a:t> 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2400" smtClean="0"/>
              <a:t>Explain the difference between a discrete and a continuous random variable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2400" smtClean="0"/>
              <a:t>Describe the characteristics of the uniform  and normal distributions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2400" smtClean="0"/>
              <a:t>Translate normal distribution problems into standardized normal distribution problems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2400" smtClean="0"/>
              <a:t>Find probabilities using a normal distribution table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endParaRPr lang="en-US" sz="2400" smtClean="0"/>
          </a:p>
        </p:txBody>
      </p:sp>
      <p:sp>
        <p:nvSpPr>
          <p:cNvPr id="46084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CE764013-2015-41F1-975A-E0C749BF97B5}" type="slidenum">
              <a:rPr lang="en-US">
                <a:latin typeface="Arial" charset="0"/>
              </a:rPr>
              <a:pPr/>
              <a:t>2</a:t>
            </a:fld>
            <a:endParaRPr lang="en-US">
              <a:latin typeface="Arial" charset="0"/>
            </a:endParaRPr>
          </a:p>
        </p:txBody>
      </p:sp>
      <p:sp>
        <p:nvSpPr>
          <p:cNvPr id="46085" name="Footer Placeholder 5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Goals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752600"/>
            <a:ext cx="81534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b="1" dirty="0" smtClean="0"/>
              <a:t>After completing this chapter, you should be able to:</a:t>
            </a:r>
            <a:r>
              <a:rPr lang="en-US" sz="3200" dirty="0" smtClean="0"/>
              <a:t> 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2400" dirty="0" smtClean="0"/>
              <a:t>Explain </a:t>
            </a:r>
            <a:r>
              <a:rPr lang="en-US" sz="2400" dirty="0" smtClean="0"/>
              <a:t>jointly distributed variables and linear combinations of random variables</a:t>
            </a:r>
          </a:p>
        </p:txBody>
      </p:sp>
      <p:sp>
        <p:nvSpPr>
          <p:cNvPr id="4710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7109" name="Text Box 8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4711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3BB9E310-7B49-4979-923B-D380BA228573}" type="slidenum">
              <a:rPr lang="en-US">
                <a:latin typeface="Arial" charset="0"/>
              </a:rPr>
              <a:pPr/>
              <a:t>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8131" name="Line 2"/>
          <p:cNvSpPr>
            <a:spLocks noChangeShapeType="1"/>
          </p:cNvSpPr>
          <p:nvPr/>
        </p:nvSpPr>
        <p:spPr bwMode="auto">
          <a:xfrm>
            <a:off x="5257800" y="3810000"/>
            <a:ext cx="0" cy="213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2" name="Line 3"/>
          <p:cNvSpPr>
            <a:spLocks noChangeShapeType="1"/>
          </p:cNvSpPr>
          <p:nvPr/>
        </p:nvSpPr>
        <p:spPr bwMode="auto">
          <a:xfrm flipH="1">
            <a:off x="5257800" y="52578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3" name="Line 4"/>
          <p:cNvSpPr>
            <a:spLocks noChangeShapeType="1"/>
          </p:cNvSpPr>
          <p:nvPr/>
        </p:nvSpPr>
        <p:spPr bwMode="auto">
          <a:xfrm flipH="1">
            <a:off x="5257800" y="59436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4" name="Line 5"/>
          <p:cNvSpPr>
            <a:spLocks noChangeShapeType="1"/>
          </p:cNvSpPr>
          <p:nvPr/>
        </p:nvSpPr>
        <p:spPr bwMode="auto">
          <a:xfrm flipH="1">
            <a:off x="1600200" y="52578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5" name="Line 7"/>
          <p:cNvSpPr>
            <a:spLocks noChangeShapeType="1"/>
          </p:cNvSpPr>
          <p:nvPr/>
        </p:nvSpPr>
        <p:spPr bwMode="auto">
          <a:xfrm flipH="1">
            <a:off x="1600200" y="59436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6" name="Line 9"/>
          <p:cNvSpPr>
            <a:spLocks noChangeShapeType="1"/>
          </p:cNvSpPr>
          <p:nvPr/>
        </p:nvSpPr>
        <p:spPr bwMode="auto">
          <a:xfrm flipH="1">
            <a:off x="1600200" y="45720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7" name="Line 10"/>
          <p:cNvSpPr>
            <a:spLocks noChangeShapeType="1"/>
          </p:cNvSpPr>
          <p:nvPr/>
        </p:nvSpPr>
        <p:spPr bwMode="auto">
          <a:xfrm>
            <a:off x="2438400" y="2590800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8" name="Line 11"/>
          <p:cNvSpPr>
            <a:spLocks noChangeShapeType="1"/>
          </p:cNvSpPr>
          <p:nvPr/>
        </p:nvSpPr>
        <p:spPr bwMode="auto">
          <a:xfrm>
            <a:off x="6248400" y="2590800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9" name="Rectangle 12"/>
          <p:cNvSpPr>
            <a:spLocks noChangeArrowheads="1"/>
          </p:cNvSpPr>
          <p:nvPr/>
        </p:nvSpPr>
        <p:spPr bwMode="auto">
          <a:xfrm>
            <a:off x="457200" y="533400"/>
            <a:ext cx="824865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40" name="Rectangle 13"/>
          <p:cNvSpPr>
            <a:spLocks noChangeArrowheads="1"/>
          </p:cNvSpPr>
          <p:nvPr/>
        </p:nvSpPr>
        <p:spPr bwMode="auto">
          <a:xfrm>
            <a:off x="1524000" y="520700"/>
            <a:ext cx="7045325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4000" b="0">
                <a:solidFill>
                  <a:schemeClr val="tx2"/>
                </a:solidFill>
              </a:rPr>
              <a:t>Probability Distributions</a:t>
            </a:r>
          </a:p>
        </p:txBody>
      </p:sp>
      <p:sp>
        <p:nvSpPr>
          <p:cNvPr id="48141" name="Rectangle 14"/>
          <p:cNvSpPr>
            <a:spLocks noChangeArrowheads="1"/>
          </p:cNvSpPr>
          <p:nvPr/>
        </p:nvSpPr>
        <p:spPr bwMode="auto">
          <a:xfrm>
            <a:off x="5105400" y="2743200"/>
            <a:ext cx="2209800" cy="1196975"/>
          </a:xfrm>
          <a:prstGeom prst="rect">
            <a:avLst/>
          </a:prstGeom>
          <a:solidFill>
            <a:srgbClr val="C7DAF7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/>
              <a:t>Continuous</a:t>
            </a:r>
            <a:r>
              <a:rPr lang="en-US" b="0"/>
              <a:t> </a:t>
            </a:r>
          </a:p>
          <a:p>
            <a:pPr eaLnBrk="0" hangingPunct="0">
              <a:spcBef>
                <a:spcPct val="0"/>
              </a:spcBef>
            </a:pPr>
            <a:r>
              <a:rPr lang="en-US" b="0"/>
              <a:t>Probability Distributions</a:t>
            </a:r>
          </a:p>
        </p:txBody>
      </p:sp>
      <p:sp>
        <p:nvSpPr>
          <p:cNvPr id="48142" name="Line 15"/>
          <p:cNvSpPr>
            <a:spLocks noChangeShapeType="1"/>
          </p:cNvSpPr>
          <p:nvPr/>
        </p:nvSpPr>
        <p:spPr bwMode="auto">
          <a:xfrm>
            <a:off x="2438400" y="2590800"/>
            <a:ext cx="381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43" name="Line 16"/>
          <p:cNvSpPr>
            <a:spLocks noChangeShapeType="1"/>
          </p:cNvSpPr>
          <p:nvPr/>
        </p:nvSpPr>
        <p:spPr bwMode="auto">
          <a:xfrm>
            <a:off x="1600200" y="3810000"/>
            <a:ext cx="0" cy="213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44" name="Line 17"/>
          <p:cNvSpPr>
            <a:spLocks noChangeShapeType="1"/>
          </p:cNvSpPr>
          <p:nvPr/>
        </p:nvSpPr>
        <p:spPr bwMode="auto">
          <a:xfrm>
            <a:off x="4343400" y="2438400"/>
            <a:ext cx="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45" name="Rectangle 18"/>
          <p:cNvSpPr>
            <a:spLocks noChangeArrowheads="1"/>
          </p:cNvSpPr>
          <p:nvPr/>
        </p:nvSpPr>
        <p:spPr bwMode="auto">
          <a:xfrm>
            <a:off x="1828800" y="4343400"/>
            <a:ext cx="1676400" cy="4667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b="0"/>
              <a:t>Binomial</a:t>
            </a:r>
          </a:p>
        </p:txBody>
      </p:sp>
      <p:sp>
        <p:nvSpPr>
          <p:cNvPr id="48146" name="Rectangle 19"/>
          <p:cNvSpPr>
            <a:spLocks noChangeArrowheads="1"/>
          </p:cNvSpPr>
          <p:nvPr/>
        </p:nvSpPr>
        <p:spPr bwMode="auto">
          <a:xfrm>
            <a:off x="1828800" y="5715000"/>
            <a:ext cx="1447800" cy="4667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b="0"/>
              <a:t>Poisson</a:t>
            </a:r>
          </a:p>
        </p:txBody>
      </p:sp>
      <p:sp>
        <p:nvSpPr>
          <p:cNvPr id="48147" name="Rectangle 20"/>
          <p:cNvSpPr>
            <a:spLocks noChangeArrowheads="1"/>
          </p:cNvSpPr>
          <p:nvPr/>
        </p:nvSpPr>
        <p:spPr bwMode="auto">
          <a:xfrm>
            <a:off x="1828800" y="5029200"/>
            <a:ext cx="2438400" cy="46672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b="0"/>
              <a:t>Hypergeometric</a:t>
            </a:r>
          </a:p>
        </p:txBody>
      </p:sp>
      <p:sp>
        <p:nvSpPr>
          <p:cNvPr id="48148" name="Rectangle 21"/>
          <p:cNvSpPr>
            <a:spLocks noChangeArrowheads="1"/>
          </p:cNvSpPr>
          <p:nvPr/>
        </p:nvSpPr>
        <p:spPr bwMode="auto">
          <a:xfrm>
            <a:off x="3276600" y="1600200"/>
            <a:ext cx="2286000" cy="831850"/>
          </a:xfrm>
          <a:prstGeom prst="rect">
            <a:avLst/>
          </a:prstGeom>
          <a:solidFill>
            <a:srgbClr val="FDE0BD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/>
              <a:t>Probability Distributions</a:t>
            </a:r>
          </a:p>
        </p:txBody>
      </p:sp>
      <p:sp>
        <p:nvSpPr>
          <p:cNvPr id="48149" name="Rectangle 22"/>
          <p:cNvSpPr>
            <a:spLocks noChangeArrowheads="1"/>
          </p:cNvSpPr>
          <p:nvPr/>
        </p:nvSpPr>
        <p:spPr bwMode="auto">
          <a:xfrm>
            <a:off x="1447800" y="2743200"/>
            <a:ext cx="2209800" cy="1196975"/>
          </a:xfrm>
          <a:prstGeom prst="rect">
            <a:avLst/>
          </a:prstGeom>
          <a:solidFill>
            <a:schemeClr val="bg1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/>
              <a:t>Discrete</a:t>
            </a:r>
            <a:r>
              <a:rPr lang="en-US" b="0"/>
              <a:t> </a:t>
            </a:r>
          </a:p>
          <a:p>
            <a:pPr eaLnBrk="0" hangingPunct="0">
              <a:spcBef>
                <a:spcPct val="0"/>
              </a:spcBef>
            </a:pPr>
            <a:r>
              <a:rPr lang="en-US" b="0"/>
              <a:t>Probability Distributions</a:t>
            </a:r>
          </a:p>
        </p:txBody>
      </p:sp>
      <p:sp>
        <p:nvSpPr>
          <p:cNvPr id="48150" name="Line 23"/>
          <p:cNvSpPr>
            <a:spLocks noChangeShapeType="1"/>
          </p:cNvSpPr>
          <p:nvPr/>
        </p:nvSpPr>
        <p:spPr bwMode="auto">
          <a:xfrm flipH="1">
            <a:off x="5257800" y="45720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51" name="Rectangle 25"/>
          <p:cNvSpPr>
            <a:spLocks noChangeArrowheads="1"/>
          </p:cNvSpPr>
          <p:nvPr/>
        </p:nvSpPr>
        <p:spPr bwMode="auto">
          <a:xfrm>
            <a:off x="5486400" y="4343400"/>
            <a:ext cx="1447800" cy="466725"/>
          </a:xfrm>
          <a:prstGeom prst="rect">
            <a:avLst/>
          </a:prstGeom>
          <a:solidFill>
            <a:srgbClr val="C7DAF7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/>
              <a:t>Uniform</a:t>
            </a:r>
          </a:p>
        </p:txBody>
      </p:sp>
      <p:sp>
        <p:nvSpPr>
          <p:cNvPr id="48152" name="Rectangle 26"/>
          <p:cNvSpPr>
            <a:spLocks noChangeArrowheads="1"/>
          </p:cNvSpPr>
          <p:nvPr/>
        </p:nvSpPr>
        <p:spPr bwMode="auto">
          <a:xfrm>
            <a:off x="5486400" y="5029200"/>
            <a:ext cx="1447800" cy="466725"/>
          </a:xfrm>
          <a:prstGeom prst="rect">
            <a:avLst/>
          </a:prstGeom>
          <a:solidFill>
            <a:srgbClr val="C7DAF7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/>
              <a:t>Normal</a:t>
            </a:r>
          </a:p>
        </p:txBody>
      </p:sp>
      <p:sp>
        <p:nvSpPr>
          <p:cNvPr id="48153" name="Rectangle 27"/>
          <p:cNvSpPr>
            <a:spLocks noChangeArrowheads="1"/>
          </p:cNvSpPr>
          <p:nvPr/>
        </p:nvSpPr>
        <p:spPr bwMode="auto">
          <a:xfrm>
            <a:off x="5486400" y="5715000"/>
            <a:ext cx="1981200" cy="466725"/>
          </a:xfrm>
          <a:prstGeom prst="rect">
            <a:avLst/>
          </a:prstGeom>
          <a:solidFill>
            <a:srgbClr val="C7DAF7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/>
              <a:t>Exponential</a:t>
            </a:r>
          </a:p>
        </p:txBody>
      </p:sp>
      <p:sp>
        <p:nvSpPr>
          <p:cNvPr id="48154" name="Rectangle 28"/>
          <p:cNvSpPr>
            <a:spLocks noChangeArrowheads="1"/>
          </p:cNvSpPr>
          <p:nvPr/>
        </p:nvSpPr>
        <p:spPr bwMode="auto">
          <a:xfrm>
            <a:off x="228600" y="2743200"/>
            <a:ext cx="990600" cy="466725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b="0">
                <a:solidFill>
                  <a:srgbClr val="000066"/>
                </a:solidFill>
              </a:rPr>
              <a:t>Ch. 4</a:t>
            </a:r>
          </a:p>
        </p:txBody>
      </p:sp>
      <p:sp>
        <p:nvSpPr>
          <p:cNvPr id="48155" name="Rectangle 29"/>
          <p:cNvSpPr>
            <a:spLocks noChangeArrowheads="1"/>
          </p:cNvSpPr>
          <p:nvPr/>
        </p:nvSpPr>
        <p:spPr bwMode="auto">
          <a:xfrm>
            <a:off x="7467600" y="2743200"/>
            <a:ext cx="990600" cy="466725"/>
          </a:xfrm>
          <a:prstGeom prst="rect">
            <a:avLst/>
          </a:prstGeom>
          <a:solidFill>
            <a:srgbClr val="C7DAF7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b="0"/>
              <a:t>Ch. 5</a:t>
            </a:r>
          </a:p>
        </p:txBody>
      </p:sp>
      <p:sp>
        <p:nvSpPr>
          <p:cNvPr id="48156" name="Slide Number Placeholder 2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C98DECFA-395F-4AFC-9919-3A02787ADB5B}" type="slidenum">
              <a:rPr lang="en-US">
                <a:latin typeface="Arial" charset="0"/>
              </a:rPr>
              <a:pPr/>
              <a:t>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847725" y="457200"/>
            <a:ext cx="8215313" cy="762000"/>
          </a:xfrm>
        </p:spPr>
        <p:txBody>
          <a:bodyPr/>
          <a:lstStyle/>
          <a:p>
            <a:pPr eaLnBrk="1" hangingPunct="1"/>
            <a:r>
              <a:rPr lang="en-US" smtClean="0"/>
              <a:t>Continuous Probability Distributions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957263" y="1600200"/>
            <a:ext cx="7996237" cy="4648200"/>
          </a:xfrm>
        </p:spPr>
        <p:txBody>
          <a:bodyPr/>
          <a:lstStyle/>
          <a:p>
            <a:pPr eaLnBrk="1" hangingPunct="1"/>
            <a:r>
              <a:rPr lang="en-US" smtClean="0"/>
              <a:t>A </a:t>
            </a:r>
            <a:r>
              <a:rPr lang="en-US" smtClean="0">
                <a:solidFill>
                  <a:schemeClr val="folHlink"/>
                </a:solidFill>
              </a:rPr>
              <a:t>continuous random variable</a:t>
            </a:r>
            <a:r>
              <a:rPr lang="en-US" smtClean="0"/>
              <a:t> is a variable that can assume any value in an interval</a:t>
            </a:r>
          </a:p>
          <a:p>
            <a:pPr lvl="1" eaLnBrk="1" hangingPunct="1"/>
            <a:r>
              <a:rPr lang="en-US" smtClean="0"/>
              <a:t>thickness of an item</a:t>
            </a:r>
          </a:p>
          <a:p>
            <a:pPr lvl="1" eaLnBrk="1" hangingPunct="1"/>
            <a:r>
              <a:rPr lang="en-US" smtClean="0"/>
              <a:t>time required to complete a task</a:t>
            </a:r>
          </a:p>
          <a:p>
            <a:pPr lvl="1" eaLnBrk="1" hangingPunct="1"/>
            <a:r>
              <a:rPr lang="en-US" smtClean="0"/>
              <a:t>temperature of a solution</a:t>
            </a:r>
          </a:p>
          <a:p>
            <a:pPr lvl="1" eaLnBrk="1" hangingPunct="1"/>
            <a:r>
              <a:rPr lang="en-US" smtClean="0"/>
              <a:t>height, in inches</a:t>
            </a:r>
          </a:p>
          <a:p>
            <a:pPr eaLnBrk="1" hangingPunct="1">
              <a:lnSpc>
                <a:spcPct val="20000"/>
              </a:lnSpc>
              <a:buFont typeface="Wingdings" pitchFamily="2" charset="2"/>
              <a:buNone/>
            </a:pPr>
            <a:endParaRPr lang="en-US" smtClean="0"/>
          </a:p>
          <a:p>
            <a:pPr eaLnBrk="1" hangingPunct="1"/>
            <a:r>
              <a:rPr lang="en-US" smtClean="0"/>
              <a:t>These can potentially take on any value, depending only on the ability to measure accurately.</a:t>
            </a:r>
          </a:p>
        </p:txBody>
      </p:sp>
      <p:sp>
        <p:nvSpPr>
          <p:cNvPr id="4915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915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E14F2E2E-F8E4-4F35-B243-E521E493479B}" type="slidenum">
              <a:rPr lang="en-US">
                <a:latin typeface="Arial" charset="0"/>
              </a:rPr>
              <a:pPr/>
              <a:t>5</a:t>
            </a:fld>
            <a:endParaRPr lang="en-US">
              <a:latin typeface="Arial" charset="0"/>
            </a:endParaRPr>
          </a:p>
        </p:txBody>
      </p:sp>
      <p:sp>
        <p:nvSpPr>
          <p:cNvPr id="49158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sz="2000" b="0"/>
              <a:t>5.1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28600"/>
            <a:ext cx="7688262" cy="990600"/>
          </a:xfrm>
        </p:spPr>
        <p:txBody>
          <a:bodyPr/>
          <a:lstStyle/>
          <a:p>
            <a:pPr eaLnBrk="1" hangingPunct="1"/>
            <a:r>
              <a:rPr lang="en-US" smtClean="0"/>
              <a:t>Cumulative Distribution Function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752600"/>
            <a:ext cx="7239000" cy="4532313"/>
          </a:xfrm>
        </p:spPr>
        <p:txBody>
          <a:bodyPr/>
          <a:lstStyle/>
          <a:p>
            <a:pPr eaLnBrk="1" hangingPunct="1"/>
            <a:r>
              <a:rPr lang="en-US" sz="2400" smtClean="0">
                <a:sym typeface="Symbol" pitchFamily="18" charset="2"/>
              </a:rPr>
              <a:t>The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cumulative distribution function</a:t>
            </a:r>
            <a:r>
              <a:rPr lang="en-US" sz="2400" smtClean="0">
                <a:sym typeface="Symbol" pitchFamily="18" charset="2"/>
              </a:rPr>
              <a:t>, F(x), for a continuous random variable  X  expresses the probability that  X  does not exceed the value of  x</a:t>
            </a: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r>
              <a:rPr lang="en-US" sz="2400" smtClean="0">
                <a:sym typeface="Symbol" pitchFamily="18" charset="2"/>
              </a:rPr>
              <a:t>Let  a  and  b  be two possible values of  X, with  a &lt; b.  The </a:t>
            </a:r>
            <a:r>
              <a:rPr lang="en-US" sz="2400" smtClean="0">
                <a:solidFill>
                  <a:schemeClr val="bg2"/>
                </a:solidFill>
                <a:sym typeface="Symbol" pitchFamily="18" charset="2"/>
              </a:rPr>
              <a:t>probability that  X  lies between  a  and  b</a:t>
            </a:r>
            <a:r>
              <a:rPr lang="en-US" sz="2400" smtClean="0">
                <a:sym typeface="Symbol" pitchFamily="18" charset="2"/>
              </a:rPr>
              <a:t>  is</a:t>
            </a: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</p:txBody>
      </p:sp>
      <p:sp>
        <p:nvSpPr>
          <p:cNvPr id="103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2895600" y="3276600"/>
          <a:ext cx="2914650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3" imgW="977760" imgH="203040" progId="Equation.3">
                  <p:embed/>
                </p:oleObj>
              </mc:Choice>
              <mc:Fallback>
                <p:oleObj name="Equation" r:id="rId3" imgW="977760" imgH="203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3276600"/>
                        <a:ext cx="2914650" cy="6048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5"/>
          <p:cNvGraphicFramePr>
            <a:graphicFrameLocks noChangeAspect="1"/>
          </p:cNvGraphicFramePr>
          <p:nvPr/>
        </p:nvGraphicFramePr>
        <p:xfrm>
          <a:off x="2209800" y="5562600"/>
          <a:ext cx="4491038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5" imgW="1625400" imgH="203040" progId="Equation.3">
                  <p:embed/>
                </p:oleObj>
              </mc:Choice>
              <mc:Fallback>
                <p:oleObj name="Equation" r:id="rId5" imgW="1625400" imgH="203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5562600"/>
                        <a:ext cx="4491038" cy="560388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DFA09165-C63D-44FC-A49E-3A54D5F31158}" type="slidenum">
              <a:rPr lang="en-US">
                <a:latin typeface="Arial" charset="0"/>
              </a:rPr>
              <a:pPr/>
              <a:t>6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Probability Density Function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600200"/>
            <a:ext cx="80772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400" dirty="0" smtClean="0"/>
              <a:t>The </a:t>
            </a:r>
            <a:r>
              <a:rPr lang="en-US" sz="2400" dirty="0" smtClean="0">
                <a:solidFill>
                  <a:schemeClr val="folHlink"/>
                </a:solidFill>
              </a:rPr>
              <a:t>probability density function</a:t>
            </a:r>
            <a:r>
              <a:rPr lang="en-US" sz="2400" dirty="0" smtClean="0"/>
              <a:t>, f(x), of random variable X has the following properties: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457200" indent="-457200" eaLnBrk="1" hangingPunct="1">
              <a:buClr>
                <a:schemeClr val="tx1"/>
              </a:buClr>
              <a:buSzPct val="85000"/>
              <a:buFont typeface="+mj-lt"/>
              <a:buAutoNum type="arabicPeriod"/>
              <a:defRPr/>
            </a:pPr>
            <a:r>
              <a:rPr lang="en-US" sz="2400" dirty="0" smtClean="0"/>
              <a:t>f(x) &gt; 0 for all values of  x</a:t>
            </a:r>
          </a:p>
          <a:p>
            <a:pPr marL="457200" indent="-457200" eaLnBrk="1" hangingPunct="1">
              <a:buClr>
                <a:schemeClr val="tx1"/>
              </a:buClr>
              <a:buSzPct val="85000"/>
              <a:buFont typeface="+mj-lt"/>
              <a:buAutoNum type="arabicPeriod"/>
              <a:defRPr/>
            </a:pPr>
            <a:r>
              <a:rPr lang="en-US" sz="2400" dirty="0" smtClean="0"/>
              <a:t>The area under the probability density function f(x) over all values of the random variable  X  is equal to 1.0</a:t>
            </a:r>
          </a:p>
          <a:p>
            <a:pPr marL="457200" indent="-457200" eaLnBrk="1" hangingPunct="1">
              <a:buClr>
                <a:schemeClr val="tx1"/>
              </a:buClr>
              <a:buSzPct val="85000"/>
              <a:buFont typeface="+mj-lt"/>
              <a:buAutoNum type="arabicPeriod"/>
              <a:defRPr/>
            </a:pPr>
            <a:r>
              <a:rPr lang="en-US" sz="2400" dirty="0" smtClean="0"/>
              <a:t>The probability that  X  lies between two values is the area under the density function graph between the two values</a:t>
            </a:r>
          </a:p>
        </p:txBody>
      </p:sp>
      <p:sp>
        <p:nvSpPr>
          <p:cNvPr id="5018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0181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436E2F34-81A8-4FBA-BF93-58E922D4D934}" type="slidenum">
              <a:rPr lang="en-US">
                <a:latin typeface="Arial" charset="0"/>
              </a:rPr>
              <a:pPr/>
              <a:t>7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Probability Density Function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600200"/>
            <a:ext cx="80772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400" dirty="0" smtClean="0"/>
              <a:t>The </a:t>
            </a:r>
            <a:r>
              <a:rPr lang="en-US" sz="2400" dirty="0" smtClean="0">
                <a:solidFill>
                  <a:schemeClr val="folHlink"/>
                </a:solidFill>
              </a:rPr>
              <a:t>probability density function</a:t>
            </a:r>
            <a:r>
              <a:rPr lang="en-US" sz="2400" dirty="0" smtClean="0"/>
              <a:t>, f(x), of random variable X has the following properties: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342900" indent="-342900" eaLnBrk="1" hangingPunct="1">
              <a:buClr>
                <a:schemeClr val="tx1"/>
              </a:buClr>
              <a:buSzPct val="85000"/>
              <a:buFont typeface="+mj-lt"/>
              <a:buAutoNum type="arabicPeriod" startAt="4"/>
              <a:defRPr/>
            </a:pPr>
            <a:r>
              <a:rPr lang="en-US" sz="2400" dirty="0" smtClean="0"/>
              <a:t>The </a:t>
            </a:r>
            <a:r>
              <a:rPr lang="en-US" sz="2400" dirty="0" smtClean="0">
                <a:solidFill>
                  <a:schemeClr val="folHlink"/>
                </a:solidFill>
              </a:rPr>
              <a:t>cumulative density function</a:t>
            </a:r>
            <a:r>
              <a:rPr lang="en-US" sz="2400" dirty="0" smtClean="0"/>
              <a:t>  F(x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)  is the area under the probability density function  f(x)  from the minimum  x  value up to x</a:t>
            </a:r>
            <a:r>
              <a:rPr lang="en-US" sz="2400" baseline="-25000" dirty="0" smtClean="0"/>
              <a:t>0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Monotype Sorts" pitchFamily="2" charset="2"/>
              <a:buAutoNum type="arabicPeriod" startAt="4"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Font typeface="Monotype Sorts" pitchFamily="2" charset="2"/>
              <a:buNone/>
              <a:defRPr/>
            </a:pPr>
            <a:endParaRPr lang="en-US" sz="1800" baseline="-25000" dirty="0" smtClean="0"/>
          </a:p>
          <a:p>
            <a:pPr eaLnBrk="1" hangingPunct="1">
              <a:lnSpc>
                <a:spcPct val="80000"/>
              </a:lnSpc>
              <a:buFont typeface="Monotype Sorts" pitchFamily="2" charset="2"/>
              <a:buNone/>
              <a:defRPr/>
            </a:pPr>
            <a:r>
              <a:rPr lang="en-US" sz="1800" dirty="0" smtClean="0"/>
              <a:t>	              </a:t>
            </a:r>
            <a:r>
              <a:rPr lang="en-US" sz="2000" dirty="0" smtClean="0"/>
              <a:t>where 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m</a:t>
            </a:r>
            <a:r>
              <a:rPr lang="en-US" sz="2000" baseline="-25000" dirty="0" smtClean="0"/>
              <a:t>  </a:t>
            </a:r>
            <a:r>
              <a:rPr lang="en-US" sz="2000" dirty="0" smtClean="0"/>
              <a:t>is the minimum value of the random variable x</a:t>
            </a:r>
          </a:p>
        </p:txBody>
      </p:sp>
      <p:sp>
        <p:nvSpPr>
          <p:cNvPr id="205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3330575" y="4195763"/>
          <a:ext cx="2324100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3" imgW="990360" imgH="495000" progId="Equation.3">
                  <p:embed/>
                </p:oleObj>
              </mc:Choice>
              <mc:Fallback>
                <p:oleObj name="Equation" r:id="rId3" imgW="990360" imgH="495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0575" y="4195763"/>
                        <a:ext cx="2324100" cy="116205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9DC626C9-C83D-4313-87C8-93E4BEB8A70E}" type="slidenum">
              <a:rPr lang="en-US">
                <a:latin typeface="Arial" charset="0"/>
              </a:rPr>
              <a:pPr/>
              <a:t>8</a:t>
            </a:fld>
            <a:endParaRPr lang="en-US">
              <a:latin typeface="Arial" charset="0"/>
            </a:endParaRPr>
          </a:p>
        </p:txBody>
      </p:sp>
      <p:sp>
        <p:nvSpPr>
          <p:cNvPr id="2055" name="Text Box 8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471488"/>
            <a:ext cx="7383462" cy="747712"/>
          </a:xfrm>
          <a:noFill/>
        </p:spPr>
        <p:txBody>
          <a:bodyPr lIns="90487" tIns="44450" rIns="90487" bIns="44450" anchor="ctr" anchorCtr="1"/>
          <a:lstStyle/>
          <a:p>
            <a:pPr defTabSz="914400" eaLnBrk="1" hangingPunct="1">
              <a:lnSpc>
                <a:spcPct val="95000"/>
              </a:lnSpc>
            </a:pPr>
            <a:r>
              <a:rPr lang="en-US" smtClean="0"/>
              <a:t>Probability as an Area</a:t>
            </a:r>
            <a:r>
              <a:rPr lang="en-US" smtClean="0">
                <a:solidFill>
                  <a:srgbClr val="F8F8F8"/>
                </a:solidFill>
              </a:rPr>
              <a:t>  </a:t>
            </a: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1204" name="Freeform 4"/>
          <p:cNvSpPr>
            <a:spLocks/>
          </p:cNvSpPr>
          <p:nvPr/>
        </p:nvSpPr>
        <p:spPr bwMode="auto">
          <a:xfrm>
            <a:off x="4094163" y="3609975"/>
            <a:ext cx="869950" cy="2041525"/>
          </a:xfrm>
          <a:custGeom>
            <a:avLst/>
            <a:gdLst>
              <a:gd name="T0" fmla="*/ 2147483647 w 548"/>
              <a:gd name="T1" fmla="*/ 2147483647 h 1286"/>
              <a:gd name="T2" fmla="*/ 2147483647 w 548"/>
              <a:gd name="T3" fmla="*/ 2147483647 h 1286"/>
              <a:gd name="T4" fmla="*/ 2147483647 w 548"/>
              <a:gd name="T5" fmla="*/ 2147483647 h 1286"/>
              <a:gd name="T6" fmla="*/ 2147483647 w 548"/>
              <a:gd name="T7" fmla="*/ 2147483647 h 1286"/>
              <a:gd name="T8" fmla="*/ 2147483647 w 548"/>
              <a:gd name="T9" fmla="*/ 2147483647 h 1286"/>
              <a:gd name="T10" fmla="*/ 2147483647 w 548"/>
              <a:gd name="T11" fmla="*/ 2147483647 h 1286"/>
              <a:gd name="T12" fmla="*/ 2147483647 w 548"/>
              <a:gd name="T13" fmla="*/ 2147483647 h 1286"/>
              <a:gd name="T14" fmla="*/ 2147483647 w 548"/>
              <a:gd name="T15" fmla="*/ 2147483647 h 1286"/>
              <a:gd name="T16" fmla="*/ 0 w 548"/>
              <a:gd name="T17" fmla="*/ 2147483647 h 1286"/>
              <a:gd name="T18" fmla="*/ 0 w 548"/>
              <a:gd name="T19" fmla="*/ 0 h 128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48"/>
              <a:gd name="T31" fmla="*/ 0 h 1286"/>
              <a:gd name="T32" fmla="*/ 548 w 548"/>
              <a:gd name="T33" fmla="*/ 1286 h 128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48" h="1286">
                <a:moveTo>
                  <a:pt x="87" y="27"/>
                </a:moveTo>
                <a:lnTo>
                  <a:pt x="150" y="60"/>
                </a:lnTo>
                <a:lnTo>
                  <a:pt x="243" y="174"/>
                </a:lnTo>
                <a:lnTo>
                  <a:pt x="318" y="288"/>
                </a:lnTo>
                <a:lnTo>
                  <a:pt x="408" y="447"/>
                </a:lnTo>
                <a:lnTo>
                  <a:pt x="483" y="585"/>
                </a:lnTo>
                <a:lnTo>
                  <a:pt x="543" y="678"/>
                </a:lnTo>
                <a:lnTo>
                  <a:pt x="548" y="1286"/>
                </a:lnTo>
                <a:lnTo>
                  <a:pt x="0" y="1286"/>
                </a:lnTo>
                <a:lnTo>
                  <a:pt x="0" y="0"/>
                </a:lnTo>
              </a:path>
            </a:pathLst>
          </a:custGeom>
          <a:solidFill>
            <a:schemeClr val="hlink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3941763" y="5576888"/>
            <a:ext cx="371475" cy="500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700">
                <a:solidFill>
                  <a:srgbClr val="33CC33"/>
                </a:solidFill>
              </a:rPr>
              <a:t>a</a:t>
            </a:r>
          </a:p>
        </p:txBody>
      </p:sp>
      <p:sp>
        <p:nvSpPr>
          <p:cNvPr id="51206" name="Freeform 6"/>
          <p:cNvSpPr>
            <a:spLocks/>
          </p:cNvSpPr>
          <p:nvPr/>
        </p:nvSpPr>
        <p:spPr bwMode="auto">
          <a:xfrm>
            <a:off x="4113213" y="3606800"/>
            <a:ext cx="322262" cy="209550"/>
          </a:xfrm>
          <a:custGeom>
            <a:avLst/>
            <a:gdLst>
              <a:gd name="T0" fmla="*/ 0 w 203"/>
              <a:gd name="T1" fmla="*/ 2147483647 h 132"/>
              <a:gd name="T2" fmla="*/ 2147483647 w 203"/>
              <a:gd name="T3" fmla="*/ 0 h 132"/>
              <a:gd name="T4" fmla="*/ 2147483647 w 203"/>
              <a:gd name="T5" fmla="*/ 2147483647 h 132"/>
              <a:gd name="T6" fmla="*/ 2147483647 w 203"/>
              <a:gd name="T7" fmla="*/ 2147483647 h 132"/>
              <a:gd name="T8" fmla="*/ 2147483647 w 203"/>
              <a:gd name="T9" fmla="*/ 2147483647 h 132"/>
              <a:gd name="T10" fmla="*/ 2147483647 w 203"/>
              <a:gd name="T11" fmla="*/ 2147483647 h 132"/>
              <a:gd name="T12" fmla="*/ 2147483647 w 203"/>
              <a:gd name="T13" fmla="*/ 2147483647 h 132"/>
              <a:gd name="T14" fmla="*/ 2147483647 w 203"/>
              <a:gd name="T15" fmla="*/ 2147483647 h 1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3"/>
              <a:gd name="T25" fmla="*/ 0 h 132"/>
              <a:gd name="T26" fmla="*/ 203 w 203"/>
              <a:gd name="T27" fmla="*/ 132 h 1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3" h="132">
                <a:moveTo>
                  <a:pt x="0" y="2"/>
                </a:moveTo>
                <a:lnTo>
                  <a:pt x="27" y="0"/>
                </a:lnTo>
                <a:lnTo>
                  <a:pt x="54" y="3"/>
                </a:lnTo>
                <a:lnTo>
                  <a:pt x="79" y="14"/>
                </a:lnTo>
                <a:lnTo>
                  <a:pt x="101" y="28"/>
                </a:lnTo>
                <a:lnTo>
                  <a:pt x="121" y="45"/>
                </a:lnTo>
                <a:lnTo>
                  <a:pt x="135" y="67"/>
                </a:lnTo>
                <a:lnTo>
                  <a:pt x="202" y="131"/>
                </a:lnTo>
              </a:path>
            </a:pathLst>
          </a:cu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4779963" y="5576888"/>
            <a:ext cx="390525" cy="500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700">
                <a:solidFill>
                  <a:srgbClr val="FF6600"/>
                </a:solidFill>
              </a:rPr>
              <a:t>b</a:t>
            </a: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6645275" y="5562600"/>
            <a:ext cx="3508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/>
              <a:t>x</a:t>
            </a:r>
          </a:p>
        </p:txBody>
      </p:sp>
      <p:sp>
        <p:nvSpPr>
          <p:cNvPr id="51209" name="Freeform 9"/>
          <p:cNvSpPr>
            <a:spLocks/>
          </p:cNvSpPr>
          <p:nvPr/>
        </p:nvSpPr>
        <p:spPr bwMode="auto">
          <a:xfrm>
            <a:off x="4113213" y="3609975"/>
            <a:ext cx="2154237" cy="1981200"/>
          </a:xfrm>
          <a:custGeom>
            <a:avLst/>
            <a:gdLst>
              <a:gd name="T0" fmla="*/ 2147483647 w 1357"/>
              <a:gd name="T1" fmla="*/ 2147483647 h 1248"/>
              <a:gd name="T2" fmla="*/ 2147483647 w 1357"/>
              <a:gd name="T3" fmla="*/ 2147483647 h 1248"/>
              <a:gd name="T4" fmla="*/ 2147483647 w 1357"/>
              <a:gd name="T5" fmla="*/ 2147483647 h 1248"/>
              <a:gd name="T6" fmla="*/ 2147483647 w 1357"/>
              <a:gd name="T7" fmla="*/ 2147483647 h 1248"/>
              <a:gd name="T8" fmla="*/ 2147483647 w 1357"/>
              <a:gd name="T9" fmla="*/ 2147483647 h 1248"/>
              <a:gd name="T10" fmla="*/ 2147483647 w 1357"/>
              <a:gd name="T11" fmla="*/ 2147483647 h 1248"/>
              <a:gd name="T12" fmla="*/ 2147483647 w 1357"/>
              <a:gd name="T13" fmla="*/ 2147483647 h 1248"/>
              <a:gd name="T14" fmla="*/ 2147483647 w 1357"/>
              <a:gd name="T15" fmla="*/ 2147483647 h 1248"/>
              <a:gd name="T16" fmla="*/ 2147483647 w 1357"/>
              <a:gd name="T17" fmla="*/ 2147483647 h 1248"/>
              <a:gd name="T18" fmla="*/ 2147483647 w 1357"/>
              <a:gd name="T19" fmla="*/ 2147483647 h 1248"/>
              <a:gd name="T20" fmla="*/ 2147483647 w 1357"/>
              <a:gd name="T21" fmla="*/ 2147483647 h 1248"/>
              <a:gd name="T22" fmla="*/ 2147483647 w 1357"/>
              <a:gd name="T23" fmla="*/ 2147483647 h 1248"/>
              <a:gd name="T24" fmla="*/ 2147483647 w 1357"/>
              <a:gd name="T25" fmla="*/ 2147483647 h 1248"/>
              <a:gd name="T26" fmla="*/ 2147483647 w 1357"/>
              <a:gd name="T27" fmla="*/ 2147483647 h 1248"/>
              <a:gd name="T28" fmla="*/ 2147483647 w 1357"/>
              <a:gd name="T29" fmla="*/ 2147483647 h 1248"/>
              <a:gd name="T30" fmla="*/ 0 w 1357"/>
              <a:gd name="T31" fmla="*/ 0 h 124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357"/>
              <a:gd name="T49" fmla="*/ 0 h 1248"/>
              <a:gd name="T50" fmla="*/ 1357 w 1357"/>
              <a:gd name="T51" fmla="*/ 1248 h 124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357" h="1248">
                <a:moveTo>
                  <a:pt x="1356" y="1247"/>
                </a:moveTo>
                <a:lnTo>
                  <a:pt x="1213" y="1232"/>
                </a:lnTo>
                <a:lnTo>
                  <a:pt x="1141" y="1218"/>
                </a:lnTo>
                <a:lnTo>
                  <a:pt x="1070" y="1199"/>
                </a:lnTo>
                <a:lnTo>
                  <a:pt x="1000" y="1170"/>
                </a:lnTo>
                <a:lnTo>
                  <a:pt x="927" y="1132"/>
                </a:lnTo>
                <a:lnTo>
                  <a:pt x="857" y="1080"/>
                </a:lnTo>
                <a:lnTo>
                  <a:pt x="714" y="935"/>
                </a:lnTo>
                <a:lnTo>
                  <a:pt x="571" y="731"/>
                </a:lnTo>
                <a:lnTo>
                  <a:pt x="428" y="487"/>
                </a:lnTo>
                <a:lnTo>
                  <a:pt x="356" y="363"/>
                </a:lnTo>
                <a:lnTo>
                  <a:pt x="286" y="247"/>
                </a:lnTo>
                <a:lnTo>
                  <a:pt x="213" y="145"/>
                </a:lnTo>
                <a:lnTo>
                  <a:pt x="143" y="67"/>
                </a:lnTo>
                <a:lnTo>
                  <a:pt x="70" y="17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10" name="Freeform 10"/>
          <p:cNvSpPr>
            <a:spLocks/>
          </p:cNvSpPr>
          <p:nvPr/>
        </p:nvSpPr>
        <p:spPr bwMode="auto">
          <a:xfrm>
            <a:off x="1960563" y="3609975"/>
            <a:ext cx="2138362" cy="1965325"/>
          </a:xfrm>
          <a:custGeom>
            <a:avLst/>
            <a:gdLst>
              <a:gd name="T0" fmla="*/ 0 w 1347"/>
              <a:gd name="T1" fmla="*/ 2147483647 h 1238"/>
              <a:gd name="T2" fmla="*/ 2147483647 w 1347"/>
              <a:gd name="T3" fmla="*/ 2147483647 h 1238"/>
              <a:gd name="T4" fmla="*/ 2147483647 w 1347"/>
              <a:gd name="T5" fmla="*/ 2147483647 h 1238"/>
              <a:gd name="T6" fmla="*/ 2147483647 w 1347"/>
              <a:gd name="T7" fmla="*/ 2147483647 h 1238"/>
              <a:gd name="T8" fmla="*/ 2147483647 w 1347"/>
              <a:gd name="T9" fmla="*/ 2147483647 h 1238"/>
              <a:gd name="T10" fmla="*/ 2147483647 w 1347"/>
              <a:gd name="T11" fmla="*/ 2147483647 h 1238"/>
              <a:gd name="T12" fmla="*/ 2147483647 w 1347"/>
              <a:gd name="T13" fmla="*/ 2147483647 h 1238"/>
              <a:gd name="T14" fmla="*/ 2147483647 w 1347"/>
              <a:gd name="T15" fmla="*/ 2147483647 h 1238"/>
              <a:gd name="T16" fmla="*/ 2147483647 w 1347"/>
              <a:gd name="T17" fmla="*/ 2147483647 h 1238"/>
              <a:gd name="T18" fmla="*/ 2147483647 w 1347"/>
              <a:gd name="T19" fmla="*/ 2147483647 h 1238"/>
              <a:gd name="T20" fmla="*/ 2147483647 w 1347"/>
              <a:gd name="T21" fmla="*/ 2147483647 h 1238"/>
              <a:gd name="T22" fmla="*/ 2147483647 w 1347"/>
              <a:gd name="T23" fmla="*/ 2147483647 h 1238"/>
              <a:gd name="T24" fmla="*/ 2147483647 w 1347"/>
              <a:gd name="T25" fmla="*/ 2147483647 h 1238"/>
              <a:gd name="T26" fmla="*/ 2147483647 w 1347"/>
              <a:gd name="T27" fmla="*/ 2147483647 h 1238"/>
              <a:gd name="T28" fmla="*/ 2147483647 w 1347"/>
              <a:gd name="T29" fmla="*/ 2147483647 h 1238"/>
              <a:gd name="T30" fmla="*/ 2147483647 w 1347"/>
              <a:gd name="T31" fmla="*/ 0 h 123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347"/>
              <a:gd name="T49" fmla="*/ 0 h 1238"/>
              <a:gd name="T50" fmla="*/ 1347 w 1347"/>
              <a:gd name="T51" fmla="*/ 1238 h 123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347" h="1238">
                <a:moveTo>
                  <a:pt x="0" y="1238"/>
                </a:moveTo>
                <a:lnTo>
                  <a:pt x="143" y="1223"/>
                </a:lnTo>
                <a:lnTo>
                  <a:pt x="213" y="1209"/>
                </a:lnTo>
                <a:lnTo>
                  <a:pt x="285" y="1190"/>
                </a:lnTo>
                <a:lnTo>
                  <a:pt x="356" y="1161"/>
                </a:lnTo>
                <a:lnTo>
                  <a:pt x="428" y="1123"/>
                </a:lnTo>
                <a:lnTo>
                  <a:pt x="499" y="1071"/>
                </a:lnTo>
                <a:lnTo>
                  <a:pt x="642" y="926"/>
                </a:lnTo>
                <a:lnTo>
                  <a:pt x="784" y="722"/>
                </a:lnTo>
                <a:lnTo>
                  <a:pt x="927" y="478"/>
                </a:lnTo>
                <a:lnTo>
                  <a:pt x="1000" y="354"/>
                </a:lnTo>
                <a:lnTo>
                  <a:pt x="1070" y="238"/>
                </a:lnTo>
                <a:lnTo>
                  <a:pt x="1141" y="136"/>
                </a:lnTo>
                <a:lnTo>
                  <a:pt x="1213" y="58"/>
                </a:lnTo>
                <a:lnTo>
                  <a:pt x="1284" y="8"/>
                </a:lnTo>
                <a:lnTo>
                  <a:pt x="1347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11" name="Freeform 11"/>
          <p:cNvSpPr>
            <a:spLocks/>
          </p:cNvSpPr>
          <p:nvPr/>
        </p:nvSpPr>
        <p:spPr bwMode="auto">
          <a:xfrm>
            <a:off x="1616075" y="3657600"/>
            <a:ext cx="5181600" cy="1981200"/>
          </a:xfrm>
          <a:custGeom>
            <a:avLst/>
            <a:gdLst>
              <a:gd name="T0" fmla="*/ 0 w 2764"/>
              <a:gd name="T1" fmla="*/ 0 h 1245"/>
              <a:gd name="T2" fmla="*/ 0 w 2764"/>
              <a:gd name="T3" fmla="*/ 2147483647 h 1245"/>
              <a:gd name="T4" fmla="*/ 2147483647 w 2764"/>
              <a:gd name="T5" fmla="*/ 2147483647 h 1245"/>
              <a:gd name="T6" fmla="*/ 0 60000 65536"/>
              <a:gd name="T7" fmla="*/ 0 60000 65536"/>
              <a:gd name="T8" fmla="*/ 0 60000 65536"/>
              <a:gd name="T9" fmla="*/ 0 w 2764"/>
              <a:gd name="T10" fmla="*/ 0 h 1245"/>
              <a:gd name="T11" fmla="*/ 2764 w 2764"/>
              <a:gd name="T12" fmla="*/ 1245 h 124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64" h="1245">
                <a:moveTo>
                  <a:pt x="0" y="0"/>
                </a:moveTo>
                <a:lnTo>
                  <a:pt x="0" y="1244"/>
                </a:lnTo>
                <a:lnTo>
                  <a:pt x="2763" y="1244"/>
                </a:lnTo>
              </a:path>
            </a:pathLst>
          </a:custGeom>
          <a:noFill/>
          <a:ln w="254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12" name="Line 12"/>
          <p:cNvSpPr>
            <a:spLocks noChangeShapeType="1"/>
          </p:cNvSpPr>
          <p:nvPr/>
        </p:nvSpPr>
        <p:spPr bwMode="auto">
          <a:xfrm>
            <a:off x="1933575" y="3609975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3" name="Line 13"/>
          <p:cNvSpPr>
            <a:spLocks noChangeShapeType="1"/>
          </p:cNvSpPr>
          <p:nvPr/>
        </p:nvSpPr>
        <p:spPr bwMode="auto">
          <a:xfrm>
            <a:off x="1933575" y="3806825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4" name="Line 14"/>
          <p:cNvSpPr>
            <a:spLocks noChangeShapeType="1"/>
          </p:cNvSpPr>
          <p:nvPr/>
        </p:nvSpPr>
        <p:spPr bwMode="auto">
          <a:xfrm>
            <a:off x="1933575" y="4003675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5" name="Line 15"/>
          <p:cNvSpPr>
            <a:spLocks noChangeShapeType="1"/>
          </p:cNvSpPr>
          <p:nvPr/>
        </p:nvSpPr>
        <p:spPr bwMode="auto">
          <a:xfrm>
            <a:off x="1933575" y="4202113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6" name="Line 16"/>
          <p:cNvSpPr>
            <a:spLocks noChangeShapeType="1"/>
          </p:cNvSpPr>
          <p:nvPr/>
        </p:nvSpPr>
        <p:spPr bwMode="auto">
          <a:xfrm>
            <a:off x="1933575" y="4398963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7" name="Line 17"/>
          <p:cNvSpPr>
            <a:spLocks noChangeShapeType="1"/>
          </p:cNvSpPr>
          <p:nvPr/>
        </p:nvSpPr>
        <p:spPr bwMode="auto">
          <a:xfrm>
            <a:off x="1933575" y="4597400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8" name="Line 18"/>
          <p:cNvSpPr>
            <a:spLocks noChangeShapeType="1"/>
          </p:cNvSpPr>
          <p:nvPr/>
        </p:nvSpPr>
        <p:spPr bwMode="auto">
          <a:xfrm>
            <a:off x="1933575" y="4794250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19" name="Line 19"/>
          <p:cNvSpPr>
            <a:spLocks noChangeShapeType="1"/>
          </p:cNvSpPr>
          <p:nvPr/>
        </p:nvSpPr>
        <p:spPr bwMode="auto">
          <a:xfrm>
            <a:off x="1933575" y="4992688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0" name="Line 20"/>
          <p:cNvSpPr>
            <a:spLocks noChangeShapeType="1"/>
          </p:cNvSpPr>
          <p:nvPr/>
        </p:nvSpPr>
        <p:spPr bwMode="auto">
          <a:xfrm>
            <a:off x="1933575" y="5189538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1" name="Line 21"/>
          <p:cNvSpPr>
            <a:spLocks noChangeShapeType="1"/>
          </p:cNvSpPr>
          <p:nvPr/>
        </p:nvSpPr>
        <p:spPr bwMode="auto">
          <a:xfrm>
            <a:off x="1933575" y="5386388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2" name="Line 22"/>
          <p:cNvSpPr>
            <a:spLocks noChangeShapeType="1"/>
          </p:cNvSpPr>
          <p:nvPr/>
        </p:nvSpPr>
        <p:spPr bwMode="auto">
          <a:xfrm>
            <a:off x="6346825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3" name="Line 23"/>
          <p:cNvSpPr>
            <a:spLocks noChangeShapeType="1"/>
          </p:cNvSpPr>
          <p:nvPr/>
        </p:nvSpPr>
        <p:spPr bwMode="auto">
          <a:xfrm>
            <a:off x="5907088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4" name="Line 24"/>
          <p:cNvSpPr>
            <a:spLocks noChangeShapeType="1"/>
          </p:cNvSpPr>
          <p:nvPr/>
        </p:nvSpPr>
        <p:spPr bwMode="auto">
          <a:xfrm>
            <a:off x="5467350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5" name="Line 25"/>
          <p:cNvSpPr>
            <a:spLocks noChangeShapeType="1"/>
          </p:cNvSpPr>
          <p:nvPr/>
        </p:nvSpPr>
        <p:spPr bwMode="auto">
          <a:xfrm>
            <a:off x="5030788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6" name="Line 26"/>
          <p:cNvSpPr>
            <a:spLocks noChangeShapeType="1"/>
          </p:cNvSpPr>
          <p:nvPr/>
        </p:nvSpPr>
        <p:spPr bwMode="auto">
          <a:xfrm>
            <a:off x="4592638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7" name="Line 27"/>
          <p:cNvSpPr>
            <a:spLocks noChangeShapeType="1"/>
          </p:cNvSpPr>
          <p:nvPr/>
        </p:nvSpPr>
        <p:spPr bwMode="auto">
          <a:xfrm>
            <a:off x="4152900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8" name="Line 28"/>
          <p:cNvSpPr>
            <a:spLocks noChangeShapeType="1"/>
          </p:cNvSpPr>
          <p:nvPr/>
        </p:nvSpPr>
        <p:spPr bwMode="auto">
          <a:xfrm>
            <a:off x="3714750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29" name="Line 29"/>
          <p:cNvSpPr>
            <a:spLocks noChangeShapeType="1"/>
          </p:cNvSpPr>
          <p:nvPr/>
        </p:nvSpPr>
        <p:spPr bwMode="auto">
          <a:xfrm>
            <a:off x="3275013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30" name="Line 30"/>
          <p:cNvSpPr>
            <a:spLocks noChangeShapeType="1"/>
          </p:cNvSpPr>
          <p:nvPr/>
        </p:nvSpPr>
        <p:spPr bwMode="auto">
          <a:xfrm>
            <a:off x="2838450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31" name="Line 31"/>
          <p:cNvSpPr>
            <a:spLocks noChangeShapeType="1"/>
          </p:cNvSpPr>
          <p:nvPr/>
        </p:nvSpPr>
        <p:spPr bwMode="auto">
          <a:xfrm>
            <a:off x="2398713" y="5607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32" name="Rectangle 32"/>
          <p:cNvSpPr>
            <a:spLocks noChangeArrowheads="1"/>
          </p:cNvSpPr>
          <p:nvPr/>
        </p:nvSpPr>
        <p:spPr bwMode="auto">
          <a:xfrm>
            <a:off x="1589088" y="4505325"/>
            <a:ext cx="920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33" name="Rectangle 33"/>
          <p:cNvSpPr>
            <a:spLocks noChangeArrowheads="1"/>
          </p:cNvSpPr>
          <p:nvPr/>
        </p:nvSpPr>
        <p:spPr bwMode="auto">
          <a:xfrm>
            <a:off x="6254750" y="5784850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34" name="Rectangle 34"/>
          <p:cNvSpPr>
            <a:spLocks noChangeArrowheads="1"/>
          </p:cNvSpPr>
          <p:nvPr/>
        </p:nvSpPr>
        <p:spPr bwMode="auto">
          <a:xfrm>
            <a:off x="1158875" y="3124200"/>
            <a:ext cx="6556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f(x)</a:t>
            </a:r>
          </a:p>
        </p:txBody>
      </p:sp>
      <p:sp>
        <p:nvSpPr>
          <p:cNvPr id="51235" name="Rectangle 35"/>
          <p:cNvSpPr>
            <a:spLocks noChangeArrowheads="1"/>
          </p:cNvSpPr>
          <p:nvPr/>
        </p:nvSpPr>
        <p:spPr bwMode="auto">
          <a:xfrm>
            <a:off x="5084763" y="3214688"/>
            <a:ext cx="427037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P</a:t>
            </a:r>
          </a:p>
        </p:txBody>
      </p:sp>
      <p:sp>
        <p:nvSpPr>
          <p:cNvPr id="51236" name="Rectangle 36"/>
          <p:cNvSpPr>
            <a:spLocks noChangeArrowheads="1"/>
          </p:cNvSpPr>
          <p:nvPr/>
        </p:nvSpPr>
        <p:spPr bwMode="auto">
          <a:xfrm>
            <a:off x="5541963" y="3214688"/>
            <a:ext cx="38576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33CC33"/>
                </a:solidFill>
              </a:rPr>
              <a:t>a</a:t>
            </a:r>
          </a:p>
        </p:txBody>
      </p:sp>
      <p:sp>
        <p:nvSpPr>
          <p:cNvPr id="51237" name="Rectangle 37"/>
          <p:cNvSpPr>
            <a:spLocks noChangeArrowheads="1"/>
          </p:cNvSpPr>
          <p:nvPr/>
        </p:nvSpPr>
        <p:spPr bwMode="auto">
          <a:xfrm>
            <a:off x="6227763" y="3214688"/>
            <a:ext cx="38576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/>
              <a:t>x</a:t>
            </a:r>
          </a:p>
        </p:txBody>
      </p:sp>
      <p:sp>
        <p:nvSpPr>
          <p:cNvPr id="51238" name="Rectangle 38"/>
          <p:cNvSpPr>
            <a:spLocks noChangeArrowheads="1"/>
          </p:cNvSpPr>
          <p:nvPr/>
        </p:nvSpPr>
        <p:spPr bwMode="auto">
          <a:xfrm>
            <a:off x="6913563" y="3214688"/>
            <a:ext cx="406400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FF6600"/>
                </a:solidFill>
              </a:rPr>
              <a:t>b</a:t>
            </a:r>
          </a:p>
        </p:txBody>
      </p:sp>
      <p:sp>
        <p:nvSpPr>
          <p:cNvPr id="51239" name="Rectangle 39"/>
          <p:cNvSpPr>
            <a:spLocks noChangeArrowheads="1"/>
          </p:cNvSpPr>
          <p:nvPr/>
        </p:nvSpPr>
        <p:spPr bwMode="auto">
          <a:xfrm>
            <a:off x="5389563" y="3214688"/>
            <a:ext cx="30321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(</a:t>
            </a:r>
          </a:p>
        </p:txBody>
      </p:sp>
      <p:sp>
        <p:nvSpPr>
          <p:cNvPr id="51240" name="Rectangle 40"/>
          <p:cNvSpPr>
            <a:spLocks noChangeArrowheads="1"/>
          </p:cNvSpPr>
          <p:nvPr/>
        </p:nvSpPr>
        <p:spPr bwMode="auto">
          <a:xfrm>
            <a:off x="7173913" y="3170238"/>
            <a:ext cx="30321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)</a:t>
            </a:r>
          </a:p>
        </p:txBody>
      </p:sp>
      <p:sp>
        <p:nvSpPr>
          <p:cNvPr id="51241" name="Rectangle 41"/>
          <p:cNvSpPr>
            <a:spLocks noChangeArrowheads="1"/>
          </p:cNvSpPr>
          <p:nvPr/>
        </p:nvSpPr>
        <p:spPr bwMode="auto">
          <a:xfrm>
            <a:off x="6608763" y="3200400"/>
            <a:ext cx="382587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</a:rPr>
              <a:t>≤</a:t>
            </a:r>
          </a:p>
        </p:txBody>
      </p:sp>
      <p:sp>
        <p:nvSpPr>
          <p:cNvPr id="51242" name="Rectangle 42"/>
          <p:cNvSpPr>
            <a:spLocks noChangeArrowheads="1"/>
          </p:cNvSpPr>
          <p:nvPr/>
        </p:nvSpPr>
        <p:spPr bwMode="auto">
          <a:xfrm>
            <a:off x="1371600" y="1905000"/>
            <a:ext cx="6781800" cy="971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Shaded </a:t>
            </a:r>
            <a:r>
              <a:rPr lang="en-US" sz="2900" b="0">
                <a:solidFill>
                  <a:schemeClr val="folHlink"/>
                </a:solidFill>
              </a:rPr>
              <a:t>area under the curve</a:t>
            </a:r>
            <a:r>
              <a:rPr lang="en-US" sz="2900" b="0"/>
              <a:t> is the probability that X is between  a  and  b</a:t>
            </a:r>
          </a:p>
        </p:txBody>
      </p:sp>
      <p:sp>
        <p:nvSpPr>
          <p:cNvPr id="51243" name="Line 43"/>
          <p:cNvSpPr>
            <a:spLocks noChangeShapeType="1"/>
          </p:cNvSpPr>
          <p:nvPr/>
        </p:nvSpPr>
        <p:spPr bwMode="auto">
          <a:xfrm flipH="1">
            <a:off x="4551363" y="3519488"/>
            <a:ext cx="53340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44" name="Rectangle 44"/>
          <p:cNvSpPr>
            <a:spLocks noChangeArrowheads="1"/>
          </p:cNvSpPr>
          <p:nvPr/>
        </p:nvSpPr>
        <p:spPr bwMode="auto">
          <a:xfrm>
            <a:off x="5875338" y="3200400"/>
            <a:ext cx="382587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</a:rPr>
              <a:t>≤</a:t>
            </a:r>
          </a:p>
        </p:txBody>
      </p:sp>
      <p:sp>
        <p:nvSpPr>
          <p:cNvPr id="51245" name="Rectangle 45"/>
          <p:cNvSpPr>
            <a:spLocks noChangeArrowheads="1"/>
          </p:cNvSpPr>
          <p:nvPr/>
        </p:nvSpPr>
        <p:spPr bwMode="auto">
          <a:xfrm>
            <a:off x="5541963" y="3813175"/>
            <a:ext cx="427037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P</a:t>
            </a:r>
          </a:p>
        </p:txBody>
      </p:sp>
      <p:sp>
        <p:nvSpPr>
          <p:cNvPr id="51246" name="Rectangle 46"/>
          <p:cNvSpPr>
            <a:spLocks noChangeArrowheads="1"/>
          </p:cNvSpPr>
          <p:nvPr/>
        </p:nvSpPr>
        <p:spPr bwMode="auto">
          <a:xfrm>
            <a:off x="5999163" y="3813175"/>
            <a:ext cx="38576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33CC33"/>
                </a:solidFill>
              </a:rPr>
              <a:t>a</a:t>
            </a:r>
          </a:p>
        </p:txBody>
      </p:sp>
      <p:sp>
        <p:nvSpPr>
          <p:cNvPr id="51247" name="Rectangle 47"/>
          <p:cNvSpPr>
            <a:spLocks noChangeArrowheads="1"/>
          </p:cNvSpPr>
          <p:nvPr/>
        </p:nvSpPr>
        <p:spPr bwMode="auto">
          <a:xfrm>
            <a:off x="6684963" y="3813175"/>
            <a:ext cx="38576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/>
              <a:t>x</a:t>
            </a:r>
          </a:p>
        </p:txBody>
      </p:sp>
      <p:sp>
        <p:nvSpPr>
          <p:cNvPr id="51248" name="Rectangle 48"/>
          <p:cNvSpPr>
            <a:spLocks noChangeArrowheads="1"/>
          </p:cNvSpPr>
          <p:nvPr/>
        </p:nvSpPr>
        <p:spPr bwMode="auto">
          <a:xfrm>
            <a:off x="7370763" y="3813175"/>
            <a:ext cx="406400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FF6600"/>
                </a:solidFill>
              </a:rPr>
              <a:t>b</a:t>
            </a:r>
          </a:p>
        </p:txBody>
      </p:sp>
      <p:sp>
        <p:nvSpPr>
          <p:cNvPr id="51249" name="Rectangle 49"/>
          <p:cNvSpPr>
            <a:spLocks noChangeArrowheads="1"/>
          </p:cNvSpPr>
          <p:nvPr/>
        </p:nvSpPr>
        <p:spPr bwMode="auto">
          <a:xfrm>
            <a:off x="5846763" y="3813175"/>
            <a:ext cx="30321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(</a:t>
            </a:r>
          </a:p>
        </p:txBody>
      </p:sp>
      <p:sp>
        <p:nvSpPr>
          <p:cNvPr id="51250" name="Rectangle 50"/>
          <p:cNvSpPr>
            <a:spLocks noChangeArrowheads="1"/>
          </p:cNvSpPr>
          <p:nvPr/>
        </p:nvSpPr>
        <p:spPr bwMode="auto">
          <a:xfrm>
            <a:off x="7631113" y="3768725"/>
            <a:ext cx="303212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)</a:t>
            </a:r>
          </a:p>
        </p:txBody>
      </p:sp>
      <p:sp>
        <p:nvSpPr>
          <p:cNvPr id="51251" name="Rectangle 51"/>
          <p:cNvSpPr>
            <a:spLocks noChangeArrowheads="1"/>
          </p:cNvSpPr>
          <p:nvPr/>
        </p:nvSpPr>
        <p:spPr bwMode="auto">
          <a:xfrm>
            <a:off x="7065963" y="3798888"/>
            <a:ext cx="390525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</a:rPr>
              <a:t>&lt;</a:t>
            </a:r>
          </a:p>
        </p:txBody>
      </p:sp>
      <p:sp>
        <p:nvSpPr>
          <p:cNvPr id="51252" name="Rectangle 52"/>
          <p:cNvSpPr>
            <a:spLocks noChangeArrowheads="1"/>
          </p:cNvSpPr>
          <p:nvPr/>
        </p:nvSpPr>
        <p:spPr bwMode="auto">
          <a:xfrm>
            <a:off x="6332538" y="3798888"/>
            <a:ext cx="390525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</a:rPr>
              <a:t>&lt;</a:t>
            </a:r>
          </a:p>
        </p:txBody>
      </p:sp>
      <p:sp>
        <p:nvSpPr>
          <p:cNvPr id="51253" name="Rectangle 53"/>
          <p:cNvSpPr>
            <a:spLocks noChangeArrowheads="1"/>
          </p:cNvSpPr>
          <p:nvPr/>
        </p:nvSpPr>
        <p:spPr bwMode="auto">
          <a:xfrm>
            <a:off x="5191125" y="3810000"/>
            <a:ext cx="395288" cy="53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/>
              <a:t>=</a:t>
            </a:r>
          </a:p>
        </p:txBody>
      </p:sp>
      <p:sp>
        <p:nvSpPr>
          <p:cNvPr id="51254" name="Text Box 54"/>
          <p:cNvSpPr txBox="1">
            <a:spLocks noChangeArrowheads="1"/>
          </p:cNvSpPr>
          <p:nvPr/>
        </p:nvSpPr>
        <p:spPr bwMode="auto">
          <a:xfrm>
            <a:off x="6251575" y="4419600"/>
            <a:ext cx="2740025" cy="915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1800" b="0"/>
              <a:t>(Note that the probability of any individual value is zero)</a:t>
            </a:r>
          </a:p>
        </p:txBody>
      </p:sp>
      <p:sp>
        <p:nvSpPr>
          <p:cNvPr id="51255" name="Slide Number Placeholder 5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76A15A76-9B15-4CEB-9C8A-DF801354BAB4}" type="slidenum">
              <a:rPr lang="en-US">
                <a:latin typeface="Arial" charset="0"/>
              </a:rPr>
              <a:pPr/>
              <a:t>9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2227" name="Line 2"/>
          <p:cNvSpPr>
            <a:spLocks noChangeShapeType="1"/>
          </p:cNvSpPr>
          <p:nvPr/>
        </p:nvSpPr>
        <p:spPr bwMode="auto">
          <a:xfrm>
            <a:off x="5257800" y="3962400"/>
            <a:ext cx="0" cy="1981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28" name="Line 3"/>
          <p:cNvSpPr>
            <a:spLocks noChangeShapeType="1"/>
          </p:cNvSpPr>
          <p:nvPr/>
        </p:nvSpPr>
        <p:spPr bwMode="auto">
          <a:xfrm flipH="1">
            <a:off x="5257800" y="5257800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29" name="Line 4"/>
          <p:cNvSpPr>
            <a:spLocks noChangeShapeType="1"/>
          </p:cNvSpPr>
          <p:nvPr/>
        </p:nvSpPr>
        <p:spPr bwMode="auto">
          <a:xfrm flipH="1">
            <a:off x="5257800" y="5943600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30" name="Line 5"/>
          <p:cNvSpPr>
            <a:spLocks noChangeShapeType="1"/>
          </p:cNvSpPr>
          <p:nvPr/>
        </p:nvSpPr>
        <p:spPr bwMode="auto">
          <a:xfrm>
            <a:off x="6248400" y="2590800"/>
            <a:ext cx="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31" name="Rectangle 6"/>
          <p:cNvSpPr>
            <a:spLocks noChangeArrowheads="1"/>
          </p:cNvSpPr>
          <p:nvPr/>
        </p:nvSpPr>
        <p:spPr bwMode="auto">
          <a:xfrm>
            <a:off x="457200" y="533400"/>
            <a:ext cx="824865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32" name="Rectangle 7"/>
          <p:cNvSpPr>
            <a:spLocks noChangeArrowheads="1"/>
          </p:cNvSpPr>
          <p:nvPr/>
        </p:nvSpPr>
        <p:spPr bwMode="auto">
          <a:xfrm>
            <a:off x="1371600" y="520700"/>
            <a:ext cx="7045325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4000" b="0">
                <a:solidFill>
                  <a:schemeClr val="tx2"/>
                </a:solidFill>
              </a:rPr>
              <a:t>The Uniform Distribution</a:t>
            </a:r>
          </a:p>
        </p:txBody>
      </p:sp>
      <p:sp>
        <p:nvSpPr>
          <p:cNvPr id="52233" name="Line 8"/>
          <p:cNvSpPr>
            <a:spLocks noChangeShapeType="1"/>
          </p:cNvSpPr>
          <p:nvPr/>
        </p:nvSpPr>
        <p:spPr bwMode="auto">
          <a:xfrm>
            <a:off x="4343400" y="2590800"/>
            <a:ext cx="1905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34" name="Line 9"/>
          <p:cNvSpPr>
            <a:spLocks noChangeShapeType="1"/>
          </p:cNvSpPr>
          <p:nvPr/>
        </p:nvSpPr>
        <p:spPr bwMode="auto">
          <a:xfrm>
            <a:off x="4343400" y="2438400"/>
            <a:ext cx="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35" name="Rectangle 10"/>
          <p:cNvSpPr>
            <a:spLocks noChangeArrowheads="1"/>
          </p:cNvSpPr>
          <p:nvPr/>
        </p:nvSpPr>
        <p:spPr bwMode="auto">
          <a:xfrm>
            <a:off x="3276600" y="1600200"/>
            <a:ext cx="2286000" cy="831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/>
              <a:t>Probability Distributions</a:t>
            </a:r>
          </a:p>
        </p:txBody>
      </p:sp>
      <p:sp>
        <p:nvSpPr>
          <p:cNvPr id="52236" name="Line 11"/>
          <p:cNvSpPr>
            <a:spLocks noChangeShapeType="1"/>
          </p:cNvSpPr>
          <p:nvPr/>
        </p:nvSpPr>
        <p:spPr bwMode="auto">
          <a:xfrm flipH="1">
            <a:off x="5257800" y="4572000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37" name="Rectangle 12"/>
          <p:cNvSpPr>
            <a:spLocks noChangeArrowheads="1"/>
          </p:cNvSpPr>
          <p:nvPr/>
        </p:nvSpPr>
        <p:spPr bwMode="auto">
          <a:xfrm>
            <a:off x="5486400" y="4343400"/>
            <a:ext cx="1447800" cy="466725"/>
          </a:xfrm>
          <a:prstGeom prst="rect">
            <a:avLst/>
          </a:prstGeom>
          <a:solidFill>
            <a:srgbClr val="C7DA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/>
              <a:t>Uniform</a:t>
            </a:r>
          </a:p>
        </p:txBody>
      </p:sp>
      <p:sp>
        <p:nvSpPr>
          <p:cNvPr id="52238" name="Rectangle 13"/>
          <p:cNvSpPr>
            <a:spLocks noChangeArrowheads="1"/>
          </p:cNvSpPr>
          <p:nvPr/>
        </p:nvSpPr>
        <p:spPr bwMode="auto">
          <a:xfrm>
            <a:off x="5486400" y="5029200"/>
            <a:ext cx="1447800" cy="4667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/>
              <a:t>Normal</a:t>
            </a:r>
          </a:p>
        </p:txBody>
      </p:sp>
      <p:sp>
        <p:nvSpPr>
          <p:cNvPr id="52239" name="Rectangle 14"/>
          <p:cNvSpPr>
            <a:spLocks noChangeArrowheads="1"/>
          </p:cNvSpPr>
          <p:nvPr/>
        </p:nvSpPr>
        <p:spPr bwMode="auto">
          <a:xfrm>
            <a:off x="5486400" y="5715000"/>
            <a:ext cx="1981200" cy="4667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b="0"/>
              <a:t>Exponential</a:t>
            </a:r>
          </a:p>
        </p:txBody>
      </p:sp>
      <p:sp>
        <p:nvSpPr>
          <p:cNvPr id="52240" name="Rectangle 15"/>
          <p:cNvSpPr>
            <a:spLocks noChangeArrowheads="1"/>
          </p:cNvSpPr>
          <p:nvPr/>
        </p:nvSpPr>
        <p:spPr bwMode="auto">
          <a:xfrm>
            <a:off x="5105400" y="2743200"/>
            <a:ext cx="2209800" cy="1196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/>
              <a:t>Continuous</a:t>
            </a:r>
            <a:r>
              <a:rPr lang="en-US" b="0"/>
              <a:t> </a:t>
            </a:r>
          </a:p>
          <a:p>
            <a:pPr eaLnBrk="0" hangingPunct="0">
              <a:spcBef>
                <a:spcPct val="0"/>
              </a:spcBef>
            </a:pPr>
            <a:r>
              <a:rPr lang="en-US" b="0"/>
              <a:t>Probability Distributions</a:t>
            </a:r>
          </a:p>
        </p:txBody>
      </p:sp>
      <p:sp>
        <p:nvSpPr>
          <p:cNvPr id="52241" name="Slide Number Placeholder 1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C8B89A80-E267-49A0-AD65-DE5742341729}" type="slidenum">
              <a:rPr lang="en-US">
                <a:latin typeface="Arial" charset="0"/>
              </a:rPr>
              <a:pPr/>
              <a:t>10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Uniform Distribution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981200"/>
            <a:ext cx="7180263" cy="3892550"/>
          </a:xfrm>
        </p:spPr>
        <p:txBody>
          <a:bodyPr/>
          <a:lstStyle/>
          <a:p>
            <a:pPr eaLnBrk="1" hangingPunct="1">
              <a:lnSpc>
                <a:spcPct val="115000"/>
              </a:lnSpc>
            </a:pPr>
            <a:r>
              <a:rPr lang="en-US" sz="2400" smtClean="0"/>
              <a:t>The </a:t>
            </a:r>
            <a:r>
              <a:rPr lang="en-US" sz="2400" smtClean="0">
                <a:solidFill>
                  <a:schemeClr val="folHlink"/>
                </a:solidFill>
              </a:rPr>
              <a:t>uniform distribution</a:t>
            </a:r>
            <a:r>
              <a:rPr lang="en-US" sz="2400" smtClean="0"/>
              <a:t> is a probability distribution that has </a:t>
            </a:r>
            <a:r>
              <a:rPr lang="en-US" sz="2400" smtClean="0">
                <a:solidFill>
                  <a:schemeClr val="folHlink"/>
                </a:solidFill>
              </a:rPr>
              <a:t>equal probabilities</a:t>
            </a:r>
            <a:r>
              <a:rPr lang="en-US" sz="2400" smtClean="0"/>
              <a:t> for all possible outcomes of the random variable</a:t>
            </a:r>
          </a:p>
          <a:p>
            <a:pPr eaLnBrk="1" hangingPunct="1">
              <a:lnSpc>
                <a:spcPct val="115000"/>
              </a:lnSpc>
            </a:pPr>
            <a:endParaRPr lang="en-US" sz="3200" smtClean="0">
              <a:solidFill>
                <a:schemeClr val="folHlink"/>
              </a:solidFill>
            </a:endParaRPr>
          </a:p>
        </p:txBody>
      </p:sp>
      <p:sp>
        <p:nvSpPr>
          <p:cNvPr id="5325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066800" y="3962400"/>
            <a:ext cx="4800600" cy="22098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 flipH="1">
            <a:off x="1752600" y="4419600"/>
            <a:ext cx="0" cy="1219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5" name="Line 7"/>
          <p:cNvSpPr>
            <a:spLocks noChangeShapeType="1"/>
          </p:cNvSpPr>
          <p:nvPr/>
        </p:nvSpPr>
        <p:spPr bwMode="auto">
          <a:xfrm>
            <a:off x="1752600" y="5638800"/>
            <a:ext cx="381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6" name="Rectangle 8"/>
          <p:cNvSpPr>
            <a:spLocks noChangeArrowheads="1"/>
          </p:cNvSpPr>
          <p:nvPr/>
        </p:nvSpPr>
        <p:spPr bwMode="auto">
          <a:xfrm>
            <a:off x="2590800" y="4876800"/>
            <a:ext cx="2438400" cy="762000"/>
          </a:xfrm>
          <a:prstGeom prst="rect">
            <a:avLst/>
          </a:prstGeom>
          <a:solidFill>
            <a:schemeClr val="accent1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2286000" y="5638800"/>
            <a:ext cx="762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x</a:t>
            </a:r>
            <a:r>
              <a:rPr lang="en-US" b="0" baseline="-25000"/>
              <a:t>min</a:t>
            </a: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4648200" y="5638800"/>
            <a:ext cx="8382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x</a:t>
            </a:r>
            <a:r>
              <a:rPr lang="en-US" b="0" baseline="-25000"/>
              <a:t>max</a:t>
            </a:r>
          </a:p>
        </p:txBody>
      </p:sp>
      <p:sp>
        <p:nvSpPr>
          <p:cNvPr id="53259" name="Text Box 13"/>
          <p:cNvSpPr txBox="1">
            <a:spLocks noChangeArrowheads="1"/>
          </p:cNvSpPr>
          <p:nvPr/>
        </p:nvSpPr>
        <p:spPr bwMode="auto">
          <a:xfrm>
            <a:off x="5486400" y="5562600"/>
            <a:ext cx="381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x</a:t>
            </a:r>
          </a:p>
        </p:txBody>
      </p:sp>
      <p:sp>
        <p:nvSpPr>
          <p:cNvPr id="53260" name="Text Box 14"/>
          <p:cNvSpPr txBox="1">
            <a:spLocks noChangeArrowheads="1"/>
          </p:cNvSpPr>
          <p:nvPr/>
        </p:nvSpPr>
        <p:spPr bwMode="auto">
          <a:xfrm>
            <a:off x="1143000" y="3962400"/>
            <a:ext cx="762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f(x)</a:t>
            </a:r>
          </a:p>
        </p:txBody>
      </p:sp>
      <p:sp>
        <p:nvSpPr>
          <p:cNvPr id="53261" name="Text Box 15"/>
          <p:cNvSpPr txBox="1">
            <a:spLocks noChangeArrowheads="1"/>
          </p:cNvSpPr>
          <p:nvPr/>
        </p:nvSpPr>
        <p:spPr bwMode="auto">
          <a:xfrm>
            <a:off x="6096000" y="4267200"/>
            <a:ext cx="2819400" cy="10255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sz="2000" b="0"/>
              <a:t>Total area under the uniform probability density function is 1.0</a:t>
            </a:r>
          </a:p>
        </p:txBody>
      </p:sp>
      <p:sp>
        <p:nvSpPr>
          <p:cNvPr id="53262" name="Line 16"/>
          <p:cNvSpPr>
            <a:spLocks noChangeShapeType="1"/>
          </p:cNvSpPr>
          <p:nvPr/>
        </p:nvSpPr>
        <p:spPr bwMode="auto">
          <a:xfrm flipH="1">
            <a:off x="4419600" y="4800600"/>
            <a:ext cx="1676400" cy="5334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3263" name="Slide Number Placeholder 1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5D149AD6-FAD5-4EC1-8DD5-F8A79DBEC30F}" type="slidenum">
              <a:rPr lang="en-US">
                <a:latin typeface="Arial" charset="0"/>
              </a:rPr>
              <a:pPr/>
              <a:t>11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The Uniform Distribution</a:t>
            </a:r>
          </a:p>
        </p:txBody>
      </p:sp>
      <p:sp>
        <p:nvSpPr>
          <p:cNvPr id="307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077" name="Rectangle 2"/>
          <p:cNvSpPr>
            <a:spLocks noChangeArrowheads="1"/>
          </p:cNvSpPr>
          <p:nvPr/>
        </p:nvSpPr>
        <p:spPr bwMode="auto">
          <a:xfrm>
            <a:off x="1981200" y="2286000"/>
            <a:ext cx="5029200" cy="22098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8" name="Rectangle 3"/>
          <p:cNvSpPr>
            <a:spLocks noChangeArrowheads="1"/>
          </p:cNvSpPr>
          <p:nvPr/>
        </p:nvSpPr>
        <p:spPr bwMode="auto">
          <a:xfrm>
            <a:off x="1219200" y="1676400"/>
            <a:ext cx="51863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b="0"/>
              <a:t>The Continuous Uniform Distribution:</a:t>
            </a:r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3695700" y="2590800"/>
          <a:ext cx="243840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Equation" r:id="rId3" imgW="1218960" imgH="850680" progId="Equation.3">
                  <p:embed/>
                </p:oleObj>
              </mc:Choice>
              <mc:Fallback>
                <p:oleObj name="Equation" r:id="rId3" imgW="1218960" imgH="8506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5700" y="2590800"/>
                        <a:ext cx="2438400" cy="170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Rectangle 5"/>
          <p:cNvSpPr>
            <a:spLocks noChangeArrowheads="1"/>
          </p:cNvSpPr>
          <p:nvPr/>
        </p:nvSpPr>
        <p:spPr bwMode="auto">
          <a:xfrm>
            <a:off x="1752600" y="4724400"/>
            <a:ext cx="6324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000" b="0"/>
              <a:t>where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000" b="0"/>
              <a:t>	f(x) = value of the density function at any x value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000" b="0"/>
              <a:t>	a = minimum value of x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000" b="0"/>
              <a:t>	b = maximum value of x</a:t>
            </a:r>
          </a:p>
        </p:txBody>
      </p:sp>
      <p:sp>
        <p:nvSpPr>
          <p:cNvPr id="3080" name="Text Box 7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3081" name="AutoShape 8"/>
          <p:cNvSpPr>
            <a:spLocks/>
          </p:cNvSpPr>
          <p:nvPr/>
        </p:nvSpPr>
        <p:spPr bwMode="auto">
          <a:xfrm>
            <a:off x="3429000" y="2514600"/>
            <a:ext cx="228600" cy="1828800"/>
          </a:xfrm>
          <a:prstGeom prst="leftBrace">
            <a:avLst>
              <a:gd name="adj1" fmla="val 6666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82" name="Text Box 9"/>
          <p:cNvSpPr txBox="1">
            <a:spLocks noChangeArrowheads="1"/>
          </p:cNvSpPr>
          <p:nvPr/>
        </p:nvSpPr>
        <p:spPr bwMode="auto">
          <a:xfrm>
            <a:off x="2133600" y="3200400"/>
            <a:ext cx="1219200" cy="5191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0"/>
              <a:t>f(x) =</a:t>
            </a:r>
          </a:p>
        </p:txBody>
      </p:sp>
      <p:sp>
        <p:nvSpPr>
          <p:cNvPr id="3083" name="Slide Number Placeholder 1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B9F56D36-01B8-45AE-9D4B-F45215DD12C8}" type="slidenum">
              <a:rPr lang="en-US">
                <a:latin typeface="Arial" charset="0"/>
              </a:rPr>
              <a:pPr/>
              <a:t>12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xfrm>
            <a:off x="1773238" y="436563"/>
            <a:ext cx="6624637" cy="858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Properties of the </a:t>
            </a:r>
            <a:br>
              <a:rPr lang="en-US" smtClean="0"/>
            </a:br>
            <a:r>
              <a:rPr lang="en-US" smtClean="0"/>
              <a:t>Uniform Distribution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</a:t>
            </a:r>
            <a:r>
              <a:rPr lang="en-US" smtClean="0">
                <a:solidFill>
                  <a:schemeClr val="folHlink"/>
                </a:solidFill>
              </a:rPr>
              <a:t>mean</a:t>
            </a:r>
            <a:r>
              <a:rPr lang="en-US" smtClean="0"/>
              <a:t> of a uniform distribution is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The </a:t>
            </a:r>
            <a:r>
              <a:rPr lang="en-US" smtClean="0">
                <a:solidFill>
                  <a:schemeClr val="folHlink"/>
                </a:solidFill>
              </a:rPr>
              <a:t>variance</a:t>
            </a:r>
            <a:r>
              <a:rPr lang="en-US" smtClean="0"/>
              <a:t> is</a:t>
            </a:r>
          </a:p>
        </p:txBody>
      </p:sp>
      <p:sp>
        <p:nvSpPr>
          <p:cNvPr id="41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3429000" y="2590800"/>
          <a:ext cx="1816100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2590800"/>
                        <a:ext cx="1816100" cy="10747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5"/>
          <p:cNvGraphicFramePr>
            <a:graphicFrameLocks noChangeAspect="1"/>
          </p:cNvGraphicFramePr>
          <p:nvPr/>
        </p:nvGraphicFramePr>
        <p:xfrm>
          <a:off x="3200400" y="4672013"/>
          <a:ext cx="2287588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5" imgW="812520" imgH="419040" progId="Equation.3">
                  <p:embed/>
                </p:oleObj>
              </mc:Choice>
              <mc:Fallback>
                <p:oleObj name="Equation" r:id="rId5" imgW="81252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4672013"/>
                        <a:ext cx="2287588" cy="10826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3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6D135251-0754-4A9C-AE87-450A6B98E961}" type="slidenum">
              <a:rPr lang="en-US">
                <a:latin typeface="Arial" charset="0"/>
              </a:rPr>
              <a:pPr/>
              <a:t>13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1423988" y="558800"/>
            <a:ext cx="6973887" cy="660400"/>
          </a:xfrm>
        </p:spPr>
        <p:txBody>
          <a:bodyPr/>
          <a:lstStyle/>
          <a:p>
            <a:pPr defTabSz="914400" eaLnBrk="1" hangingPunct="1"/>
            <a:r>
              <a:rPr lang="en-US" smtClean="0"/>
              <a:t>Uniform Distribution Example</a:t>
            </a:r>
          </a:p>
        </p:txBody>
      </p:sp>
      <p:sp>
        <p:nvSpPr>
          <p:cNvPr id="5125" name="Footer Placeholder 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126" name="Rectangle 2"/>
          <p:cNvSpPr>
            <a:spLocks noChangeArrowheads="1"/>
          </p:cNvSpPr>
          <p:nvPr/>
        </p:nvSpPr>
        <p:spPr bwMode="auto">
          <a:xfrm>
            <a:off x="381000" y="3962400"/>
            <a:ext cx="4724400" cy="22098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1905000" y="2819400"/>
            <a:ext cx="5410200" cy="9144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8" name="Text Box 5"/>
          <p:cNvSpPr txBox="1">
            <a:spLocks noChangeArrowheads="1"/>
          </p:cNvSpPr>
          <p:nvPr/>
        </p:nvSpPr>
        <p:spPr bwMode="auto">
          <a:xfrm>
            <a:off x="1295400" y="1676400"/>
            <a:ext cx="6934200" cy="904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sz="2800" b="0">
                <a:solidFill>
                  <a:schemeClr val="folHlink"/>
                </a:solidFill>
              </a:rPr>
              <a:t>Example:</a:t>
            </a:r>
            <a:r>
              <a:rPr lang="en-US" sz="2800" b="0"/>
              <a:t> Uniform probability distribution</a:t>
            </a:r>
          </a:p>
          <a:p>
            <a:pPr algn="l" eaLnBrk="0" hangingPunct="0">
              <a:lnSpc>
                <a:spcPct val="40000"/>
              </a:lnSpc>
            </a:pPr>
            <a:r>
              <a:rPr lang="en-US" sz="2800" b="0"/>
              <a:t>	       over the range   2 ≤ x ≤ 6:</a:t>
            </a:r>
            <a:endParaRPr lang="en-US" b="0"/>
          </a:p>
        </p:txBody>
      </p:sp>
      <p:sp>
        <p:nvSpPr>
          <p:cNvPr id="5129" name="Line 6"/>
          <p:cNvSpPr>
            <a:spLocks noChangeShapeType="1"/>
          </p:cNvSpPr>
          <p:nvPr/>
        </p:nvSpPr>
        <p:spPr bwMode="auto">
          <a:xfrm flipH="1">
            <a:off x="990600" y="4419600"/>
            <a:ext cx="0" cy="1219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30" name="Line 7"/>
          <p:cNvSpPr>
            <a:spLocks noChangeShapeType="1"/>
          </p:cNvSpPr>
          <p:nvPr/>
        </p:nvSpPr>
        <p:spPr bwMode="auto">
          <a:xfrm>
            <a:off x="990600" y="5638800"/>
            <a:ext cx="381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31" name="Rectangle 8"/>
          <p:cNvSpPr>
            <a:spLocks noChangeArrowheads="1"/>
          </p:cNvSpPr>
          <p:nvPr/>
        </p:nvSpPr>
        <p:spPr bwMode="auto">
          <a:xfrm>
            <a:off x="1828800" y="4876800"/>
            <a:ext cx="2438400" cy="762000"/>
          </a:xfrm>
          <a:prstGeom prst="rect">
            <a:avLst/>
          </a:prstGeom>
          <a:solidFill>
            <a:schemeClr val="accent1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32" name="Text Box 9"/>
          <p:cNvSpPr txBox="1">
            <a:spLocks noChangeArrowheads="1"/>
          </p:cNvSpPr>
          <p:nvPr/>
        </p:nvSpPr>
        <p:spPr bwMode="auto">
          <a:xfrm>
            <a:off x="1676400" y="5638800"/>
            <a:ext cx="381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2</a:t>
            </a:r>
          </a:p>
        </p:txBody>
      </p:sp>
      <p:sp>
        <p:nvSpPr>
          <p:cNvPr id="5133" name="Text Box 10"/>
          <p:cNvSpPr txBox="1">
            <a:spLocks noChangeArrowheads="1"/>
          </p:cNvSpPr>
          <p:nvPr/>
        </p:nvSpPr>
        <p:spPr bwMode="auto">
          <a:xfrm>
            <a:off x="4038600" y="5638800"/>
            <a:ext cx="381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6</a:t>
            </a:r>
          </a:p>
        </p:txBody>
      </p:sp>
      <p:sp>
        <p:nvSpPr>
          <p:cNvPr id="5134" name="Text Box 11"/>
          <p:cNvSpPr txBox="1">
            <a:spLocks noChangeArrowheads="1"/>
          </p:cNvSpPr>
          <p:nvPr/>
        </p:nvSpPr>
        <p:spPr bwMode="auto">
          <a:xfrm>
            <a:off x="381000" y="4572000"/>
            <a:ext cx="6096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.25</a:t>
            </a:r>
          </a:p>
        </p:txBody>
      </p:sp>
      <p:sp>
        <p:nvSpPr>
          <p:cNvPr id="5135" name="Line 12"/>
          <p:cNvSpPr>
            <a:spLocks noChangeShapeType="1"/>
          </p:cNvSpPr>
          <p:nvPr/>
        </p:nvSpPr>
        <p:spPr bwMode="auto">
          <a:xfrm>
            <a:off x="914400" y="4876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36" name="Text Box 13"/>
          <p:cNvSpPr txBox="1">
            <a:spLocks noChangeArrowheads="1"/>
          </p:cNvSpPr>
          <p:nvPr/>
        </p:nvSpPr>
        <p:spPr bwMode="auto">
          <a:xfrm>
            <a:off x="2057400" y="3048000"/>
            <a:ext cx="6483350" cy="5191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800" b="0"/>
              <a:t>f(x) =           = .25   for  2 </a:t>
            </a:r>
            <a:r>
              <a:rPr lang="en-US" sz="2800" b="0">
                <a:cs typeface="Arial" charset="0"/>
              </a:rPr>
              <a:t>≤ x ≤ 6</a:t>
            </a:r>
          </a:p>
        </p:txBody>
      </p:sp>
      <p:sp>
        <p:nvSpPr>
          <p:cNvPr id="5137" name="Text Box 14"/>
          <p:cNvSpPr txBox="1">
            <a:spLocks noChangeArrowheads="1"/>
          </p:cNvSpPr>
          <p:nvPr/>
        </p:nvSpPr>
        <p:spPr bwMode="auto">
          <a:xfrm>
            <a:off x="3048000" y="3200400"/>
            <a:ext cx="990600" cy="5191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800" b="0"/>
              <a:t>6 - 2</a:t>
            </a:r>
          </a:p>
        </p:txBody>
      </p:sp>
      <p:sp>
        <p:nvSpPr>
          <p:cNvPr id="5138" name="Text Box 15"/>
          <p:cNvSpPr txBox="1">
            <a:spLocks noChangeArrowheads="1"/>
          </p:cNvSpPr>
          <p:nvPr/>
        </p:nvSpPr>
        <p:spPr bwMode="auto">
          <a:xfrm>
            <a:off x="3276600" y="2819400"/>
            <a:ext cx="450850" cy="5191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0"/>
              <a:t>1</a:t>
            </a:r>
          </a:p>
        </p:txBody>
      </p:sp>
      <p:sp>
        <p:nvSpPr>
          <p:cNvPr id="5139" name="Line 16"/>
          <p:cNvSpPr>
            <a:spLocks noChangeShapeType="1"/>
          </p:cNvSpPr>
          <p:nvPr/>
        </p:nvSpPr>
        <p:spPr bwMode="auto">
          <a:xfrm>
            <a:off x="3124200" y="3276600"/>
            <a:ext cx="720725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40" name="Text Box 17"/>
          <p:cNvSpPr txBox="1">
            <a:spLocks noChangeArrowheads="1"/>
          </p:cNvSpPr>
          <p:nvPr/>
        </p:nvSpPr>
        <p:spPr bwMode="auto">
          <a:xfrm>
            <a:off x="4572000" y="5562600"/>
            <a:ext cx="381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x</a:t>
            </a:r>
          </a:p>
        </p:txBody>
      </p:sp>
      <p:sp>
        <p:nvSpPr>
          <p:cNvPr id="5141" name="Text Box 18"/>
          <p:cNvSpPr txBox="1">
            <a:spLocks noChangeArrowheads="1"/>
          </p:cNvSpPr>
          <p:nvPr/>
        </p:nvSpPr>
        <p:spPr bwMode="auto">
          <a:xfrm>
            <a:off x="381000" y="3962400"/>
            <a:ext cx="762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f(x)</a:t>
            </a:r>
          </a:p>
        </p:txBody>
      </p:sp>
      <p:graphicFrame>
        <p:nvGraphicFramePr>
          <p:cNvPr id="5122" name="Object 19"/>
          <p:cNvGraphicFramePr>
            <a:graphicFrameLocks noChangeAspect="1"/>
          </p:cNvGraphicFramePr>
          <p:nvPr/>
        </p:nvGraphicFramePr>
        <p:xfrm>
          <a:off x="5486400" y="4359275"/>
          <a:ext cx="236220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3" imgW="1358640" imgH="393480" progId="Equation.3">
                  <p:embed/>
                </p:oleObj>
              </mc:Choice>
              <mc:Fallback>
                <p:oleObj name="Equation" r:id="rId3" imgW="1358640" imgH="3934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359275"/>
                        <a:ext cx="2362200" cy="62865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20"/>
          <p:cNvGraphicFramePr>
            <a:graphicFrameLocks noChangeAspect="1"/>
          </p:cNvGraphicFramePr>
          <p:nvPr/>
        </p:nvGraphicFramePr>
        <p:xfrm>
          <a:off x="5410200" y="5257800"/>
          <a:ext cx="3373438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5" imgW="1942920" imgH="419040" progId="Equation.3">
                  <p:embed/>
                </p:oleObj>
              </mc:Choice>
              <mc:Fallback>
                <p:oleObj name="Equation" r:id="rId5" imgW="1942920" imgH="4190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5257800"/>
                        <a:ext cx="3373438" cy="668338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2" name="Slide Number Placeholder 2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EFF9391B-DD1B-4151-A4B4-F39D90BA2BEB}" type="slidenum">
              <a:rPr lang="en-US">
                <a:latin typeface="Arial" charset="0"/>
              </a:rPr>
              <a:pPr/>
              <a:t>14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04800"/>
            <a:ext cx="7383462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smtClean="0"/>
              <a:t>Expectations for Continuous Random Variables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7850" indent="-577850" eaLnBrk="1" hangingPunct="1"/>
            <a:r>
              <a:rPr lang="en-US" sz="2400" smtClean="0"/>
              <a:t>The </a:t>
            </a:r>
            <a:r>
              <a:rPr lang="en-US" sz="2400" smtClean="0">
                <a:solidFill>
                  <a:schemeClr val="bg2"/>
                </a:solidFill>
              </a:rPr>
              <a:t>mean of  X</a:t>
            </a:r>
            <a:r>
              <a:rPr lang="en-US" sz="2400" smtClean="0"/>
              <a:t>, denoted 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X </a:t>
            </a:r>
            <a:r>
              <a:rPr lang="en-US" sz="2400" smtClean="0">
                <a:sym typeface="Symbol" pitchFamily="18" charset="2"/>
              </a:rPr>
              <a:t>, is defined as the expected value of  X</a:t>
            </a:r>
          </a:p>
          <a:p>
            <a:pPr marL="577850" indent="-577850" eaLnBrk="1" hangingPunct="1"/>
            <a:endParaRPr lang="en-US" sz="2400" smtClean="0">
              <a:sym typeface="Symbol" pitchFamily="18" charset="2"/>
            </a:endParaRPr>
          </a:p>
          <a:p>
            <a:pPr marL="577850" indent="-577850" eaLnBrk="1" hangingPunct="1"/>
            <a:endParaRPr lang="en-US" sz="2400" smtClean="0">
              <a:sym typeface="Symbol" pitchFamily="18" charset="2"/>
            </a:endParaRPr>
          </a:p>
          <a:p>
            <a:pPr marL="577850" indent="-577850" eaLnBrk="1" hangingPunct="1"/>
            <a:endParaRPr lang="en-US" sz="2400" smtClean="0">
              <a:sym typeface="Symbol" pitchFamily="18" charset="2"/>
            </a:endParaRPr>
          </a:p>
          <a:p>
            <a:pPr marL="577850" indent="-577850" eaLnBrk="1" hangingPunct="1"/>
            <a:r>
              <a:rPr lang="en-US" sz="2400" smtClean="0">
                <a:sym typeface="Symbol" pitchFamily="18" charset="2"/>
              </a:rPr>
              <a:t>The </a:t>
            </a:r>
            <a:r>
              <a:rPr lang="en-US" sz="2400" smtClean="0">
                <a:solidFill>
                  <a:schemeClr val="bg2"/>
                </a:solidFill>
                <a:sym typeface="Symbol" pitchFamily="18" charset="2"/>
              </a:rPr>
              <a:t>variance of  X</a:t>
            </a:r>
            <a:r>
              <a:rPr lang="en-US" sz="2400" smtClean="0">
                <a:sym typeface="Symbol" pitchFamily="18" charset="2"/>
              </a:rPr>
              <a:t>, denoted  </a:t>
            </a:r>
            <a:r>
              <a:rPr lang="el-GR" sz="2400" smtClean="0">
                <a:cs typeface="Arial" charset="0"/>
                <a:sym typeface="Symbol" pitchFamily="18" charset="2"/>
              </a:rPr>
              <a:t>σ</a:t>
            </a:r>
            <a:r>
              <a:rPr lang="en-US" sz="2400" baseline="-25000" smtClean="0">
                <a:sym typeface="Symbol" pitchFamily="18" charset="2"/>
              </a:rPr>
              <a:t>X</a:t>
            </a:r>
            <a:r>
              <a:rPr lang="en-US" sz="2400" baseline="30000" smtClean="0">
                <a:sym typeface="Symbol" pitchFamily="18" charset="2"/>
              </a:rPr>
              <a:t>2 </a:t>
            </a:r>
            <a:r>
              <a:rPr lang="en-US" sz="2400" smtClean="0">
                <a:sym typeface="Symbol" pitchFamily="18" charset="2"/>
              </a:rPr>
              <a:t>, is defined as the expectation of the squared deviation, (X -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X</a:t>
            </a:r>
            <a:r>
              <a:rPr lang="en-US" sz="2400" smtClean="0">
                <a:sym typeface="Symbol" pitchFamily="18" charset="2"/>
              </a:rPr>
              <a:t>)</a:t>
            </a:r>
            <a:r>
              <a:rPr lang="en-US" sz="2400" baseline="30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, of a random variable from its mean</a:t>
            </a:r>
          </a:p>
        </p:txBody>
      </p:sp>
      <p:sp>
        <p:nvSpPr>
          <p:cNvPr id="61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3581400" y="2895600"/>
          <a:ext cx="1663700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3" imgW="647640" imgH="215640" progId="Equation.3">
                  <p:embed/>
                </p:oleObj>
              </mc:Choice>
              <mc:Fallback>
                <p:oleObj name="Equation" r:id="rId3" imgW="647640" imgH="215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2895600"/>
                        <a:ext cx="1663700" cy="5540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5"/>
          <p:cNvGraphicFramePr>
            <a:graphicFrameLocks noChangeAspect="1"/>
          </p:cNvGraphicFramePr>
          <p:nvPr/>
        </p:nvGraphicFramePr>
        <p:xfrm>
          <a:off x="3025775" y="5410200"/>
          <a:ext cx="28702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5" imgW="1117440" imgH="228600" progId="Equation.3">
                  <p:embed/>
                </p:oleObj>
              </mc:Choice>
              <mc:Fallback>
                <p:oleObj name="Equation" r:id="rId5" imgW="111744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5775" y="5410200"/>
                        <a:ext cx="2870200" cy="587375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29C56A79-A0E0-465E-A59C-1F7746CD6C65}" type="slidenum">
              <a:rPr lang="en-US">
                <a:latin typeface="Arial" charset="0"/>
              </a:rPr>
              <a:pPr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6152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sz="2000" b="0"/>
              <a:t>5.2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12"/>
          <p:cNvSpPr>
            <a:spLocks noChangeArrowheads="1"/>
          </p:cNvSpPr>
          <p:nvPr/>
        </p:nvSpPr>
        <p:spPr bwMode="auto">
          <a:xfrm>
            <a:off x="1752600" y="1524000"/>
            <a:ext cx="1981200" cy="4572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Linear Functions of Variables</a:t>
            </a:r>
          </a:p>
        </p:txBody>
      </p:sp>
      <p:sp>
        <p:nvSpPr>
          <p:cNvPr id="7175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524000"/>
            <a:ext cx="8077200" cy="5029200"/>
          </a:xfrm>
        </p:spPr>
        <p:txBody>
          <a:bodyPr/>
          <a:lstStyle/>
          <a:p>
            <a:pPr eaLnBrk="1" hangingPunct="1"/>
            <a:r>
              <a:rPr lang="en-US" smtClean="0">
                <a:sym typeface="Symbol" pitchFamily="18" charset="2"/>
              </a:rPr>
              <a:t>Let  W = a + bX , where  X  has mean 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baseline="-25000" smtClean="0">
                <a:sym typeface="Symbol" pitchFamily="18" charset="2"/>
              </a:rPr>
              <a:t>X</a:t>
            </a:r>
            <a:r>
              <a:rPr lang="en-US" smtClean="0">
                <a:sym typeface="Symbol" pitchFamily="18" charset="2"/>
              </a:rPr>
              <a:t>  and variance  </a:t>
            </a:r>
            <a:r>
              <a:rPr lang="el-GR" sz="2400" smtClean="0">
                <a:cs typeface="Arial" charset="0"/>
                <a:sym typeface="Symbol" pitchFamily="18" charset="2"/>
              </a:rPr>
              <a:t>σ</a:t>
            </a:r>
            <a:r>
              <a:rPr lang="en-US" sz="2400" b="1" baseline="-25000" smtClean="0">
                <a:sym typeface="Symbol" pitchFamily="18" charset="2"/>
              </a:rPr>
              <a:t>X</a:t>
            </a:r>
            <a:r>
              <a:rPr lang="en-US" sz="2400" baseline="30000" smtClean="0">
                <a:sym typeface="Symbol" pitchFamily="18" charset="2"/>
              </a:rPr>
              <a:t>2 </a:t>
            </a:r>
            <a:r>
              <a:rPr lang="en-US" smtClean="0">
                <a:sym typeface="Symbol" pitchFamily="18" charset="2"/>
              </a:rPr>
              <a:t>, and  a  and  b  are constants</a:t>
            </a:r>
          </a:p>
          <a:p>
            <a:pPr eaLnBrk="1" hangingPunct="1"/>
            <a:endParaRPr lang="en-US" sz="800" smtClean="0">
              <a:sym typeface="Symbol" pitchFamily="18" charset="2"/>
            </a:endParaRPr>
          </a:p>
          <a:p>
            <a:pPr eaLnBrk="1" hangingPunct="1"/>
            <a:r>
              <a:rPr lang="en-US" sz="2400" smtClean="0">
                <a:sym typeface="Symbol" pitchFamily="18" charset="2"/>
              </a:rPr>
              <a:t>Then the mean of  W  is</a:t>
            </a: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r>
              <a:rPr lang="en-US" sz="2400" smtClean="0">
                <a:sym typeface="Symbol" pitchFamily="18" charset="2"/>
              </a:rPr>
              <a:t>the variance is</a:t>
            </a: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r>
              <a:rPr lang="en-US" sz="2400" smtClean="0">
                <a:sym typeface="Symbol" pitchFamily="18" charset="2"/>
              </a:rPr>
              <a:t>the standard deviation of  W  is</a:t>
            </a:r>
          </a:p>
        </p:txBody>
      </p:sp>
      <p:sp>
        <p:nvSpPr>
          <p:cNvPr id="717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7170" name="Object 5"/>
          <p:cNvGraphicFramePr>
            <a:graphicFrameLocks noChangeAspect="1"/>
          </p:cNvGraphicFramePr>
          <p:nvPr/>
        </p:nvGraphicFramePr>
        <p:xfrm>
          <a:off x="2054225" y="3065463"/>
          <a:ext cx="4560888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Equation" r:id="rId3" imgW="1574640" imgH="215640" progId="Equation.3">
                  <p:embed/>
                </p:oleObj>
              </mc:Choice>
              <mc:Fallback>
                <p:oleObj name="Equation" r:id="rId3" imgW="1574640" imgH="215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4225" y="3065463"/>
                        <a:ext cx="4560888" cy="627062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6"/>
          <p:cNvGraphicFramePr>
            <a:graphicFrameLocks noChangeAspect="1"/>
          </p:cNvGraphicFramePr>
          <p:nvPr/>
        </p:nvGraphicFramePr>
        <p:xfrm>
          <a:off x="2209800" y="4437063"/>
          <a:ext cx="463550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Equation" r:id="rId5" imgW="1600200" imgH="228600" progId="Equation.3">
                  <p:embed/>
                </p:oleObj>
              </mc:Choice>
              <mc:Fallback>
                <p:oleObj name="Equation" r:id="rId5" imgW="16002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4437063"/>
                        <a:ext cx="4635500" cy="663575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7"/>
          <p:cNvGraphicFramePr>
            <a:graphicFrameLocks noChangeAspect="1"/>
          </p:cNvGraphicFramePr>
          <p:nvPr/>
        </p:nvGraphicFramePr>
        <p:xfrm>
          <a:off x="3352800" y="5715000"/>
          <a:ext cx="2024063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Equation" r:id="rId7" imgW="698400" imgH="253800" progId="Equation.3">
                  <p:embed/>
                </p:oleObj>
              </mc:Choice>
              <mc:Fallback>
                <p:oleObj name="Equation" r:id="rId7" imgW="698400" imgH="253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5715000"/>
                        <a:ext cx="2024063" cy="73660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7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0C2A5360-C61D-4B60-BC1A-34310A20D0F7}" type="slidenum">
              <a:rPr lang="en-US">
                <a:latin typeface="Arial" charset="0"/>
              </a:rPr>
              <a:pPr/>
              <a:t>16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914400" eaLnBrk="1" hangingPunct="1"/>
            <a:r>
              <a:rPr lang="en-US" smtClean="0"/>
              <a:t>Linear Functions of Variables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>
                <a:sym typeface="Symbol" pitchFamily="18" charset="2"/>
              </a:rPr>
              <a:t>An important special case of the previous results is the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standardized random variable</a:t>
            </a: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r>
              <a:rPr lang="en-US" sz="2400" smtClean="0">
                <a:sym typeface="Symbol" pitchFamily="18" charset="2"/>
              </a:rPr>
              <a:t>which has a mean 0 and variance 1</a:t>
            </a:r>
          </a:p>
        </p:txBody>
      </p:sp>
      <p:sp>
        <p:nvSpPr>
          <p:cNvPr id="819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8194" name="Object 6"/>
          <p:cNvGraphicFramePr>
            <a:graphicFrameLocks noChangeAspect="1"/>
          </p:cNvGraphicFramePr>
          <p:nvPr/>
        </p:nvGraphicFramePr>
        <p:xfrm>
          <a:off x="3597275" y="2895600"/>
          <a:ext cx="2095500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Equation" r:id="rId3" imgW="723600" imgH="431640" progId="Equation.3">
                  <p:embed/>
                </p:oleObj>
              </mc:Choice>
              <mc:Fallback>
                <p:oleObj name="Equation" r:id="rId3" imgW="723600" imgH="431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7275" y="2895600"/>
                        <a:ext cx="2095500" cy="125412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9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DA30E43F-F904-40ED-9602-3F5CA2CE638E}" type="slidenum">
              <a:rPr lang="en-US">
                <a:latin typeface="Arial" charset="0"/>
              </a:rPr>
              <a:pPr/>
              <a:t>17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4275" name="Line 2"/>
          <p:cNvSpPr>
            <a:spLocks noChangeShapeType="1"/>
          </p:cNvSpPr>
          <p:nvPr/>
        </p:nvSpPr>
        <p:spPr bwMode="auto">
          <a:xfrm>
            <a:off x="5257800" y="3962400"/>
            <a:ext cx="0" cy="1981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76" name="Line 3"/>
          <p:cNvSpPr>
            <a:spLocks noChangeShapeType="1"/>
          </p:cNvSpPr>
          <p:nvPr/>
        </p:nvSpPr>
        <p:spPr bwMode="auto">
          <a:xfrm flipH="1">
            <a:off x="5257800" y="5257800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77" name="Line 4"/>
          <p:cNvSpPr>
            <a:spLocks noChangeShapeType="1"/>
          </p:cNvSpPr>
          <p:nvPr/>
        </p:nvSpPr>
        <p:spPr bwMode="auto">
          <a:xfrm flipH="1">
            <a:off x="5257800" y="5943600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78" name="Line 5"/>
          <p:cNvSpPr>
            <a:spLocks noChangeShapeType="1"/>
          </p:cNvSpPr>
          <p:nvPr/>
        </p:nvSpPr>
        <p:spPr bwMode="auto">
          <a:xfrm>
            <a:off x="6248400" y="2590800"/>
            <a:ext cx="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79" name="Rectangle 6"/>
          <p:cNvSpPr>
            <a:spLocks noChangeArrowheads="1"/>
          </p:cNvSpPr>
          <p:nvPr/>
        </p:nvSpPr>
        <p:spPr bwMode="auto">
          <a:xfrm>
            <a:off x="457200" y="533400"/>
            <a:ext cx="824865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0" name="Rectangle 7"/>
          <p:cNvSpPr>
            <a:spLocks noChangeArrowheads="1"/>
          </p:cNvSpPr>
          <p:nvPr/>
        </p:nvSpPr>
        <p:spPr bwMode="auto">
          <a:xfrm>
            <a:off x="1468438" y="471488"/>
            <a:ext cx="704532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4000" b="0">
                <a:solidFill>
                  <a:schemeClr val="tx2"/>
                </a:solidFill>
              </a:rPr>
              <a:t>The Normal Distribution</a:t>
            </a:r>
          </a:p>
        </p:txBody>
      </p:sp>
      <p:sp>
        <p:nvSpPr>
          <p:cNvPr id="54281" name="Rectangle 8"/>
          <p:cNvSpPr>
            <a:spLocks noChangeArrowheads="1"/>
          </p:cNvSpPr>
          <p:nvPr/>
        </p:nvSpPr>
        <p:spPr bwMode="auto">
          <a:xfrm>
            <a:off x="5105400" y="2743200"/>
            <a:ext cx="2209800" cy="1196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/>
              <a:t>Continuous</a:t>
            </a:r>
            <a:r>
              <a:rPr lang="en-US" b="0"/>
              <a:t> </a:t>
            </a:r>
          </a:p>
          <a:p>
            <a:pPr eaLnBrk="0" hangingPunct="0">
              <a:spcBef>
                <a:spcPct val="0"/>
              </a:spcBef>
            </a:pPr>
            <a:r>
              <a:rPr lang="en-US" b="0"/>
              <a:t>Probability Distributions</a:t>
            </a:r>
          </a:p>
        </p:txBody>
      </p:sp>
      <p:sp>
        <p:nvSpPr>
          <p:cNvPr id="54282" name="Line 9"/>
          <p:cNvSpPr>
            <a:spLocks noChangeShapeType="1"/>
          </p:cNvSpPr>
          <p:nvPr/>
        </p:nvSpPr>
        <p:spPr bwMode="auto">
          <a:xfrm>
            <a:off x="4343400" y="2590800"/>
            <a:ext cx="1905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83" name="Line 10"/>
          <p:cNvSpPr>
            <a:spLocks noChangeShapeType="1"/>
          </p:cNvSpPr>
          <p:nvPr/>
        </p:nvSpPr>
        <p:spPr bwMode="auto">
          <a:xfrm>
            <a:off x="4343400" y="2438400"/>
            <a:ext cx="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84" name="Rectangle 11"/>
          <p:cNvSpPr>
            <a:spLocks noChangeArrowheads="1"/>
          </p:cNvSpPr>
          <p:nvPr/>
        </p:nvSpPr>
        <p:spPr bwMode="auto">
          <a:xfrm>
            <a:off x="3276600" y="1600200"/>
            <a:ext cx="2286000" cy="831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/>
              <a:t>Probability Distributions</a:t>
            </a:r>
          </a:p>
        </p:txBody>
      </p:sp>
      <p:sp>
        <p:nvSpPr>
          <p:cNvPr id="54285" name="Line 12"/>
          <p:cNvSpPr>
            <a:spLocks noChangeShapeType="1"/>
          </p:cNvSpPr>
          <p:nvPr/>
        </p:nvSpPr>
        <p:spPr bwMode="auto">
          <a:xfrm flipH="1">
            <a:off x="5257800" y="4572000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286" name="Rectangle 13"/>
          <p:cNvSpPr>
            <a:spLocks noChangeArrowheads="1"/>
          </p:cNvSpPr>
          <p:nvPr/>
        </p:nvSpPr>
        <p:spPr bwMode="auto">
          <a:xfrm>
            <a:off x="5486400" y="4343400"/>
            <a:ext cx="1447800" cy="4667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/>
              <a:t>Uniform</a:t>
            </a:r>
          </a:p>
        </p:txBody>
      </p:sp>
      <p:sp>
        <p:nvSpPr>
          <p:cNvPr id="54287" name="Rectangle 14"/>
          <p:cNvSpPr>
            <a:spLocks noChangeArrowheads="1"/>
          </p:cNvSpPr>
          <p:nvPr/>
        </p:nvSpPr>
        <p:spPr bwMode="auto">
          <a:xfrm>
            <a:off x="5486400" y="5029200"/>
            <a:ext cx="1447800" cy="466725"/>
          </a:xfrm>
          <a:prstGeom prst="rect">
            <a:avLst/>
          </a:prstGeom>
          <a:solidFill>
            <a:srgbClr val="C7DA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/>
              <a:t>Normal</a:t>
            </a:r>
          </a:p>
        </p:txBody>
      </p:sp>
      <p:sp>
        <p:nvSpPr>
          <p:cNvPr id="54288" name="Rectangle 15"/>
          <p:cNvSpPr>
            <a:spLocks noChangeArrowheads="1"/>
          </p:cNvSpPr>
          <p:nvPr/>
        </p:nvSpPr>
        <p:spPr bwMode="auto">
          <a:xfrm>
            <a:off x="5486400" y="5715000"/>
            <a:ext cx="1981200" cy="4667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b="0"/>
              <a:t>Exponential</a:t>
            </a:r>
          </a:p>
        </p:txBody>
      </p:sp>
      <p:sp>
        <p:nvSpPr>
          <p:cNvPr id="54289" name="Slide Number Placeholder 1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D04C072F-4C48-4C70-8513-3A53C210E7D0}" type="slidenum">
              <a:rPr lang="en-US">
                <a:latin typeface="Arial" charset="0"/>
              </a:rPr>
              <a:pPr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54290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sz="2000" b="0"/>
              <a:t>5.3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828800"/>
            <a:ext cx="4546600" cy="4532313"/>
          </a:xfrm>
        </p:spPr>
        <p:txBody>
          <a:bodyPr lIns="90488" tIns="44450" rIns="90488" bIns="44450"/>
          <a:lstStyle/>
          <a:p>
            <a:pPr marL="0" indent="0" defTabSz="914400" eaLnBrk="1" hangingPunct="1">
              <a:lnSpc>
                <a:spcPct val="80000"/>
              </a:lnSpc>
              <a:spcBef>
                <a:spcPct val="50000"/>
              </a:spcBef>
              <a:buSzPct val="80000"/>
            </a:pPr>
            <a:r>
              <a:rPr lang="en-US" sz="2000" smtClean="0"/>
              <a:t> </a:t>
            </a:r>
            <a:r>
              <a:rPr lang="en-US" sz="2400" b="1" smtClean="0">
                <a:solidFill>
                  <a:schemeClr val="bg1"/>
                </a:solidFill>
              </a:rPr>
              <a:t>‘</a:t>
            </a:r>
            <a:r>
              <a:rPr lang="en-US" sz="2400" b="1" smtClean="0">
                <a:solidFill>
                  <a:schemeClr val="folHlink"/>
                </a:solidFill>
              </a:rPr>
              <a:t>Bell Shaped</a:t>
            </a:r>
            <a:r>
              <a:rPr lang="en-US" sz="2400" b="1" smtClean="0">
                <a:solidFill>
                  <a:schemeClr val="bg1"/>
                </a:solidFill>
              </a:rPr>
              <a:t>’</a:t>
            </a:r>
          </a:p>
          <a:p>
            <a:pPr marL="0" indent="0" defTabSz="914400" eaLnBrk="1" hangingPunct="1">
              <a:lnSpc>
                <a:spcPct val="60000"/>
              </a:lnSpc>
              <a:spcBef>
                <a:spcPct val="50000"/>
              </a:spcBef>
              <a:buClr>
                <a:srgbClr val="FF3300"/>
              </a:buClr>
            </a:pPr>
            <a:r>
              <a:rPr lang="en-US" sz="2400" b="1" smtClean="0">
                <a:solidFill>
                  <a:srgbClr val="F8F8F8"/>
                </a:solidFill>
              </a:rPr>
              <a:t>  </a:t>
            </a:r>
            <a:r>
              <a:rPr lang="en-US" sz="2400" b="1" smtClean="0">
                <a:solidFill>
                  <a:srgbClr val="FF3300"/>
                </a:solidFill>
              </a:rPr>
              <a:t>Symmetrical</a:t>
            </a:r>
            <a:r>
              <a:rPr lang="en-US" sz="2400" b="1" smtClean="0">
                <a:solidFill>
                  <a:srgbClr val="F8F8F8"/>
                </a:solidFill>
              </a:rPr>
              <a:t>  </a:t>
            </a:r>
            <a:r>
              <a:rPr lang="en-US" sz="2400" b="1" smtClean="0">
                <a:solidFill>
                  <a:srgbClr val="FCD7A6"/>
                </a:solidFill>
              </a:rPr>
              <a:t>  </a:t>
            </a:r>
          </a:p>
          <a:p>
            <a:pPr marL="0" indent="0" defTabSz="914400" eaLnBrk="1" hangingPunct="1">
              <a:lnSpc>
                <a:spcPct val="70000"/>
              </a:lnSpc>
              <a:spcBef>
                <a:spcPct val="50000"/>
              </a:spcBef>
              <a:buClr>
                <a:srgbClr val="339933"/>
              </a:buClr>
            </a:pPr>
            <a:r>
              <a:rPr lang="en-US" sz="2400" b="1" smtClean="0">
                <a:solidFill>
                  <a:srgbClr val="FCD7A6"/>
                </a:solidFill>
              </a:rPr>
              <a:t>  </a:t>
            </a:r>
            <a:r>
              <a:rPr lang="en-US" sz="2400" b="1" smtClean="0">
                <a:solidFill>
                  <a:srgbClr val="339933"/>
                </a:solidFill>
              </a:rPr>
              <a:t>Mean, Median and Mode</a:t>
            </a:r>
          </a:p>
          <a:p>
            <a:pPr marL="0" indent="0" defTabSz="914400" eaLnBrk="1" hangingPunct="1">
              <a:lnSpc>
                <a:spcPct val="3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 smtClean="0">
                <a:solidFill>
                  <a:srgbClr val="339933"/>
                </a:solidFill>
              </a:rPr>
              <a:t>	 are Equal</a:t>
            </a:r>
            <a:endParaRPr lang="en-US" sz="2400" b="1" smtClean="0"/>
          </a:p>
          <a:p>
            <a:pPr marL="0" indent="0" defTabSz="914400" eaLnBrk="1" hangingPunct="1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 smtClean="0"/>
              <a:t>Location is determined by the mean, </a:t>
            </a:r>
            <a:r>
              <a:rPr lang="el-GR" sz="2400" b="1" smtClean="0">
                <a:cs typeface="Arial" charset="0"/>
                <a:sym typeface="Symbol" pitchFamily="18" charset="2"/>
              </a:rPr>
              <a:t>μ</a:t>
            </a:r>
          </a:p>
          <a:p>
            <a:pPr marL="0" indent="0" defTabSz="914400" eaLnBrk="1" hangingPunct="1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 smtClean="0"/>
              <a:t>Spread is determined by the standard deviation, </a:t>
            </a:r>
            <a:r>
              <a:rPr lang="el-GR" sz="2400" b="1" smtClean="0">
                <a:cs typeface="Arial" charset="0"/>
                <a:sym typeface="Symbol" pitchFamily="18" charset="2"/>
              </a:rPr>
              <a:t>σ</a:t>
            </a:r>
            <a:r>
              <a:rPr lang="en-US" sz="2400" b="1" smtClean="0"/>
              <a:t> </a:t>
            </a:r>
          </a:p>
          <a:p>
            <a:pPr marL="0" indent="0" defTabSz="914400" eaLnBrk="1" hangingPunct="1">
              <a:lnSpc>
                <a:spcPct val="20000"/>
              </a:lnSpc>
              <a:spcBef>
                <a:spcPct val="50000"/>
              </a:spcBef>
            </a:pPr>
            <a:endParaRPr lang="en-US" sz="2400" b="1" smtClean="0"/>
          </a:p>
          <a:p>
            <a:pPr marL="0" indent="0" defTabSz="914400"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 smtClean="0"/>
              <a:t>The random variable has an infinite theoretical range: </a:t>
            </a:r>
          </a:p>
          <a:p>
            <a:pPr marL="0" indent="0" defTabSz="914400" eaLnBrk="1" hangingPunct="1">
              <a:lnSpc>
                <a:spcPct val="3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400" smtClean="0"/>
              <a:t>+</a:t>
            </a:r>
            <a:r>
              <a:rPr lang="en-US" sz="2400" b="1" smtClean="0"/>
              <a:t> </a:t>
            </a:r>
            <a:r>
              <a:rPr lang="en-US" sz="2400" b="1" smtClean="0">
                <a:sym typeface="Symbol" pitchFamily="18" charset="2"/>
              </a:rPr>
              <a:t>  to   </a:t>
            </a:r>
          </a:p>
        </p:txBody>
      </p:sp>
      <p:sp>
        <p:nvSpPr>
          <p:cNvPr id="55299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6324600" y="4800600"/>
            <a:ext cx="1533525" cy="1001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50000"/>
              </a:lnSpc>
            </a:pPr>
            <a:r>
              <a:rPr lang="en-US">
                <a:solidFill>
                  <a:schemeClr val="folHlink"/>
                </a:solidFill>
              </a:rPr>
              <a:t>   Mean </a:t>
            </a:r>
          </a:p>
          <a:p>
            <a:pPr algn="l" eaLnBrk="0" hangingPunct="0">
              <a:lnSpc>
                <a:spcPct val="50000"/>
              </a:lnSpc>
            </a:pPr>
            <a:r>
              <a:rPr lang="en-US">
                <a:solidFill>
                  <a:schemeClr val="folHlink"/>
                </a:solidFill>
              </a:rPr>
              <a:t>= Median </a:t>
            </a:r>
          </a:p>
          <a:p>
            <a:pPr algn="l" eaLnBrk="0" hangingPunct="0">
              <a:lnSpc>
                <a:spcPct val="50000"/>
              </a:lnSpc>
            </a:pPr>
            <a:r>
              <a:rPr lang="en-US">
                <a:solidFill>
                  <a:schemeClr val="folHlink"/>
                </a:solidFill>
              </a:rPr>
              <a:t>= Mode</a:t>
            </a:r>
          </a:p>
        </p:txBody>
      </p:sp>
      <p:sp>
        <p:nvSpPr>
          <p:cNvPr id="55301" name="Line 5"/>
          <p:cNvSpPr>
            <a:spLocks noChangeShapeType="1"/>
          </p:cNvSpPr>
          <p:nvPr/>
        </p:nvSpPr>
        <p:spPr bwMode="auto">
          <a:xfrm>
            <a:off x="7010400" y="4419600"/>
            <a:ext cx="0" cy="350838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2" name="Freeform 6"/>
          <p:cNvSpPr>
            <a:spLocks/>
          </p:cNvSpPr>
          <p:nvPr/>
        </p:nvSpPr>
        <p:spPr bwMode="auto">
          <a:xfrm>
            <a:off x="7010400" y="2743200"/>
            <a:ext cx="1430338" cy="1144588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3" name="Freeform 7"/>
          <p:cNvSpPr>
            <a:spLocks/>
          </p:cNvSpPr>
          <p:nvPr/>
        </p:nvSpPr>
        <p:spPr bwMode="auto">
          <a:xfrm>
            <a:off x="5562600" y="2743200"/>
            <a:ext cx="1430338" cy="1144588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4" name="Line 8"/>
          <p:cNvSpPr>
            <a:spLocks noChangeShapeType="1"/>
          </p:cNvSpPr>
          <p:nvPr/>
        </p:nvSpPr>
        <p:spPr bwMode="auto">
          <a:xfrm>
            <a:off x="7010400" y="2743200"/>
            <a:ext cx="0" cy="121920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5" name="Freeform 9"/>
          <p:cNvSpPr>
            <a:spLocks/>
          </p:cNvSpPr>
          <p:nvPr/>
        </p:nvSpPr>
        <p:spPr bwMode="auto">
          <a:xfrm>
            <a:off x="5486400" y="2743200"/>
            <a:ext cx="3005138" cy="1214438"/>
          </a:xfrm>
          <a:custGeom>
            <a:avLst/>
            <a:gdLst>
              <a:gd name="T0" fmla="*/ 0 w 1893"/>
              <a:gd name="T1" fmla="*/ 0 h 765"/>
              <a:gd name="T2" fmla="*/ 0 w 1893"/>
              <a:gd name="T3" fmla="*/ 2147483647 h 765"/>
              <a:gd name="T4" fmla="*/ 2147483647 w 1893"/>
              <a:gd name="T5" fmla="*/ 2147483647 h 765"/>
              <a:gd name="T6" fmla="*/ 0 60000 65536"/>
              <a:gd name="T7" fmla="*/ 0 60000 65536"/>
              <a:gd name="T8" fmla="*/ 0 60000 65536"/>
              <a:gd name="T9" fmla="*/ 0 w 1893"/>
              <a:gd name="T10" fmla="*/ 0 h 765"/>
              <a:gd name="T11" fmla="*/ 1893 w 1893"/>
              <a:gd name="T12" fmla="*/ 765 h 7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3" h="765">
                <a:moveTo>
                  <a:pt x="0" y="0"/>
                </a:moveTo>
                <a:lnTo>
                  <a:pt x="0" y="764"/>
                </a:lnTo>
                <a:lnTo>
                  <a:pt x="1892" y="764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6" name="Line 10"/>
          <p:cNvSpPr>
            <a:spLocks noChangeShapeType="1"/>
          </p:cNvSpPr>
          <p:nvPr/>
        </p:nvSpPr>
        <p:spPr bwMode="auto">
          <a:xfrm>
            <a:off x="5556250" y="2659063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7" name="Line 11"/>
          <p:cNvSpPr>
            <a:spLocks noChangeShapeType="1"/>
          </p:cNvSpPr>
          <p:nvPr/>
        </p:nvSpPr>
        <p:spPr bwMode="auto">
          <a:xfrm>
            <a:off x="5556250" y="2781300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8" name="Line 12"/>
          <p:cNvSpPr>
            <a:spLocks noChangeShapeType="1"/>
          </p:cNvSpPr>
          <p:nvPr/>
        </p:nvSpPr>
        <p:spPr bwMode="auto">
          <a:xfrm>
            <a:off x="5556250" y="2901950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09" name="Line 13"/>
          <p:cNvSpPr>
            <a:spLocks noChangeShapeType="1"/>
          </p:cNvSpPr>
          <p:nvPr/>
        </p:nvSpPr>
        <p:spPr bwMode="auto">
          <a:xfrm>
            <a:off x="5556250" y="3024188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0" name="Line 14"/>
          <p:cNvSpPr>
            <a:spLocks noChangeShapeType="1"/>
          </p:cNvSpPr>
          <p:nvPr/>
        </p:nvSpPr>
        <p:spPr bwMode="auto">
          <a:xfrm>
            <a:off x="5556250" y="3144838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auto">
          <a:xfrm>
            <a:off x="5556250" y="3267075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2" name="Line 16"/>
          <p:cNvSpPr>
            <a:spLocks noChangeShapeType="1"/>
          </p:cNvSpPr>
          <p:nvPr/>
        </p:nvSpPr>
        <p:spPr bwMode="auto">
          <a:xfrm>
            <a:off x="5556250" y="3387725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3" name="Line 17"/>
          <p:cNvSpPr>
            <a:spLocks noChangeShapeType="1"/>
          </p:cNvSpPr>
          <p:nvPr/>
        </p:nvSpPr>
        <p:spPr bwMode="auto">
          <a:xfrm>
            <a:off x="5556250" y="3509963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4" name="Line 18"/>
          <p:cNvSpPr>
            <a:spLocks noChangeShapeType="1"/>
          </p:cNvSpPr>
          <p:nvPr/>
        </p:nvSpPr>
        <p:spPr bwMode="auto">
          <a:xfrm>
            <a:off x="5556250" y="3630613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5" name="Line 19"/>
          <p:cNvSpPr>
            <a:spLocks noChangeShapeType="1"/>
          </p:cNvSpPr>
          <p:nvPr/>
        </p:nvSpPr>
        <p:spPr bwMode="auto">
          <a:xfrm>
            <a:off x="5556250" y="3751263"/>
            <a:ext cx="1588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6" name="Line 20"/>
          <p:cNvSpPr>
            <a:spLocks noChangeShapeType="1"/>
          </p:cNvSpPr>
          <p:nvPr/>
        </p:nvSpPr>
        <p:spPr bwMode="auto">
          <a:xfrm>
            <a:off x="8574088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7" name="Line 21"/>
          <p:cNvSpPr>
            <a:spLocks noChangeShapeType="1"/>
          </p:cNvSpPr>
          <p:nvPr/>
        </p:nvSpPr>
        <p:spPr bwMode="auto">
          <a:xfrm>
            <a:off x="8274050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8" name="Line 22"/>
          <p:cNvSpPr>
            <a:spLocks noChangeShapeType="1"/>
          </p:cNvSpPr>
          <p:nvPr/>
        </p:nvSpPr>
        <p:spPr bwMode="auto">
          <a:xfrm>
            <a:off x="7972425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19" name="Line 23"/>
          <p:cNvSpPr>
            <a:spLocks noChangeShapeType="1"/>
          </p:cNvSpPr>
          <p:nvPr/>
        </p:nvSpPr>
        <p:spPr bwMode="auto">
          <a:xfrm>
            <a:off x="7672388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20" name="Line 24"/>
          <p:cNvSpPr>
            <a:spLocks noChangeShapeType="1"/>
          </p:cNvSpPr>
          <p:nvPr/>
        </p:nvSpPr>
        <p:spPr bwMode="auto">
          <a:xfrm>
            <a:off x="7372350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21" name="Line 25"/>
          <p:cNvSpPr>
            <a:spLocks noChangeShapeType="1"/>
          </p:cNvSpPr>
          <p:nvPr/>
        </p:nvSpPr>
        <p:spPr bwMode="auto">
          <a:xfrm>
            <a:off x="7072313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22" name="Line 26"/>
          <p:cNvSpPr>
            <a:spLocks noChangeShapeType="1"/>
          </p:cNvSpPr>
          <p:nvPr/>
        </p:nvSpPr>
        <p:spPr bwMode="auto">
          <a:xfrm>
            <a:off x="6772275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23" name="Line 27"/>
          <p:cNvSpPr>
            <a:spLocks noChangeShapeType="1"/>
          </p:cNvSpPr>
          <p:nvPr/>
        </p:nvSpPr>
        <p:spPr bwMode="auto">
          <a:xfrm>
            <a:off x="6472238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24" name="Line 28"/>
          <p:cNvSpPr>
            <a:spLocks noChangeShapeType="1"/>
          </p:cNvSpPr>
          <p:nvPr/>
        </p:nvSpPr>
        <p:spPr bwMode="auto">
          <a:xfrm>
            <a:off x="6170613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25" name="Line 29"/>
          <p:cNvSpPr>
            <a:spLocks noChangeShapeType="1"/>
          </p:cNvSpPr>
          <p:nvPr/>
        </p:nvSpPr>
        <p:spPr bwMode="auto">
          <a:xfrm>
            <a:off x="5870575" y="38798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326" name="Rectangle 30"/>
          <p:cNvSpPr>
            <a:spLocks noChangeArrowheads="1"/>
          </p:cNvSpPr>
          <p:nvPr/>
        </p:nvSpPr>
        <p:spPr bwMode="auto">
          <a:xfrm>
            <a:off x="5443538" y="3175000"/>
            <a:ext cx="920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7" name="Rectangle 31"/>
          <p:cNvSpPr>
            <a:spLocks noChangeArrowheads="1"/>
          </p:cNvSpPr>
          <p:nvPr/>
        </p:nvSpPr>
        <p:spPr bwMode="auto">
          <a:xfrm>
            <a:off x="6980238" y="3849688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8" name="Rectangle 32"/>
          <p:cNvSpPr>
            <a:spLocks noChangeArrowheads="1"/>
          </p:cNvSpPr>
          <p:nvPr/>
        </p:nvSpPr>
        <p:spPr bwMode="auto">
          <a:xfrm>
            <a:off x="8485188" y="3743325"/>
            <a:ext cx="350837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x</a:t>
            </a:r>
          </a:p>
        </p:txBody>
      </p:sp>
      <p:sp>
        <p:nvSpPr>
          <p:cNvPr id="55329" name="Rectangle 33"/>
          <p:cNvSpPr>
            <a:spLocks noChangeArrowheads="1"/>
          </p:cNvSpPr>
          <p:nvPr/>
        </p:nvSpPr>
        <p:spPr bwMode="auto">
          <a:xfrm>
            <a:off x="5181600" y="2209800"/>
            <a:ext cx="6556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f(x)</a:t>
            </a:r>
          </a:p>
        </p:txBody>
      </p:sp>
      <p:sp>
        <p:nvSpPr>
          <p:cNvPr id="55330" name="Rectangle 34"/>
          <p:cNvSpPr>
            <a:spLocks noChangeArrowheads="1"/>
          </p:cNvSpPr>
          <p:nvPr/>
        </p:nvSpPr>
        <p:spPr bwMode="auto">
          <a:xfrm>
            <a:off x="6858000" y="3962400"/>
            <a:ext cx="4667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l-GR">
                <a:solidFill>
                  <a:schemeClr val="bg2"/>
                </a:solidFill>
                <a:cs typeface="Arial" charset="0"/>
              </a:rPr>
              <a:t>μ</a:t>
            </a:r>
          </a:p>
        </p:txBody>
      </p:sp>
      <p:sp>
        <p:nvSpPr>
          <p:cNvPr id="55331" name="Text Box 35"/>
          <p:cNvSpPr txBox="1">
            <a:spLocks noChangeArrowheads="1"/>
          </p:cNvSpPr>
          <p:nvPr/>
        </p:nvSpPr>
        <p:spPr bwMode="auto">
          <a:xfrm>
            <a:off x="7086600" y="3352800"/>
            <a:ext cx="4572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l-GR" b="0">
                <a:solidFill>
                  <a:schemeClr val="bg2"/>
                </a:solidFill>
                <a:cs typeface="Arial" charset="0"/>
                <a:sym typeface="Symbol" pitchFamily="18" charset="2"/>
              </a:rPr>
              <a:t>σ</a:t>
            </a:r>
            <a:endParaRPr lang="el-GR" b="0">
              <a:solidFill>
                <a:schemeClr val="bg2"/>
              </a:solidFill>
              <a:cs typeface="Arial" charset="0"/>
            </a:endParaRPr>
          </a:p>
        </p:txBody>
      </p:sp>
      <p:sp>
        <p:nvSpPr>
          <p:cNvPr id="55332" name="Line 36"/>
          <p:cNvSpPr>
            <a:spLocks noChangeShapeType="1"/>
          </p:cNvSpPr>
          <p:nvPr/>
        </p:nvSpPr>
        <p:spPr bwMode="auto">
          <a:xfrm flipH="1">
            <a:off x="7010400" y="3352800"/>
            <a:ext cx="5334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5333" name="Text Box 37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55334" name="Slide Number Placeholder 3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71569F66-95E1-42CE-AE24-8EC29F1AD076}" type="slidenum">
              <a:rPr lang="en-US">
                <a:latin typeface="Arial" charset="0"/>
              </a:rPr>
              <a:pPr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55335" name="Rectangle 7"/>
          <p:cNvSpPr>
            <a:spLocks noChangeArrowheads="1"/>
          </p:cNvSpPr>
          <p:nvPr/>
        </p:nvSpPr>
        <p:spPr bwMode="auto">
          <a:xfrm>
            <a:off x="1468438" y="471488"/>
            <a:ext cx="704532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4000" b="0">
                <a:solidFill>
                  <a:schemeClr val="tx2"/>
                </a:solidFill>
              </a:rPr>
              <a:t>The Normal Distribution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68488"/>
            <a:ext cx="7924800" cy="4532312"/>
          </a:xfrm>
        </p:spPr>
        <p:txBody>
          <a:bodyPr/>
          <a:lstStyle/>
          <a:p>
            <a:pPr marL="533400" indent="-533400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The normal distribution closely approximates the probability distributions of a wide range of random variables</a:t>
            </a:r>
          </a:p>
          <a:p>
            <a:pPr marL="533400" indent="-533400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Distributions of sample means approach a normal distribution given a “large” sample size</a:t>
            </a:r>
          </a:p>
          <a:p>
            <a:pPr marL="533400" indent="-533400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Computations of probabilities are direct and elegant</a:t>
            </a:r>
          </a:p>
          <a:p>
            <a:pPr marL="533400" indent="-533400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The normal probability distribution has led to good business decisions for a number of applications</a:t>
            </a:r>
          </a:p>
          <a:p>
            <a:pPr marL="533400" indent="-533400" eaLnBrk="1" hangingPunct="1"/>
            <a:endParaRPr lang="en-US" sz="2400" smtClean="0"/>
          </a:p>
        </p:txBody>
      </p:sp>
      <p:sp>
        <p:nvSpPr>
          <p:cNvPr id="5632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5632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36DEC98C-B0FA-4DB3-9772-6743B0E67545}" type="slidenum">
              <a:rPr lang="en-US">
                <a:latin typeface="Arial" charset="0"/>
              </a:rPr>
              <a:pPr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56326" name="Rectangle 7"/>
          <p:cNvSpPr>
            <a:spLocks noChangeArrowheads="1"/>
          </p:cNvSpPr>
          <p:nvPr/>
        </p:nvSpPr>
        <p:spPr bwMode="auto">
          <a:xfrm>
            <a:off x="1468438" y="471488"/>
            <a:ext cx="704532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4000" b="0">
                <a:solidFill>
                  <a:schemeClr val="tx2"/>
                </a:solidFill>
              </a:rPr>
              <a:t>The Normal Distribution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457200" y="533400"/>
            <a:ext cx="824865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1" name="Rectangle 3"/>
          <p:cNvSpPr>
            <a:spLocks noChangeArrowheads="1"/>
          </p:cNvSpPr>
          <p:nvPr/>
        </p:nvSpPr>
        <p:spPr bwMode="auto">
          <a:xfrm>
            <a:off x="4800600" y="2667000"/>
            <a:ext cx="39814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2" name="Rectangle 4"/>
          <p:cNvSpPr>
            <a:spLocks noChangeArrowheads="1"/>
          </p:cNvSpPr>
          <p:nvPr/>
        </p:nvSpPr>
        <p:spPr bwMode="auto">
          <a:xfrm>
            <a:off x="4953000" y="2667000"/>
            <a:ext cx="36004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218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1676400" y="1981200"/>
          <a:ext cx="5105400" cy="292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Worksheet" r:id="rId5" imgW="3543233" imgH="2143090" progId="Excel.Sheet.8">
                  <p:embed/>
                </p:oleObj>
              </mc:Choice>
              <mc:Fallback>
                <p:oleObj name="Worksheet" r:id="rId5" imgW="3543233" imgH="2143090" progId="Excel.Sheet.8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1981200"/>
                        <a:ext cx="5105400" cy="292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Rectangle 6"/>
          <p:cNvSpPr>
            <a:spLocks noChangeArrowheads="1"/>
          </p:cNvSpPr>
          <p:nvPr/>
        </p:nvSpPr>
        <p:spPr bwMode="auto">
          <a:xfrm>
            <a:off x="762000" y="5181600"/>
            <a:ext cx="7312025" cy="83185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eaLnBrk="0" hangingPunct="0"/>
            <a:r>
              <a:rPr lang="en-US"/>
              <a:t>By varying the parameters </a:t>
            </a:r>
            <a:r>
              <a:rPr lang="el-GR">
                <a:solidFill>
                  <a:schemeClr val="folHlink"/>
                </a:solidFill>
                <a:cs typeface="Arial" charset="0"/>
              </a:rPr>
              <a:t>μ</a:t>
            </a:r>
            <a:r>
              <a:rPr lang="en-US"/>
              <a:t> and </a:t>
            </a:r>
            <a:r>
              <a:rPr lang="el-GR">
                <a:solidFill>
                  <a:schemeClr val="folHlink"/>
                </a:solidFill>
                <a:cs typeface="Arial" charset="0"/>
              </a:rPr>
              <a:t>σ</a:t>
            </a:r>
            <a:r>
              <a:rPr lang="en-US"/>
              <a:t>, we obtain different normal distributions</a:t>
            </a:r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auto">
          <a:xfrm>
            <a:off x="1295400" y="457200"/>
            <a:ext cx="746760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 anchorCtr="1"/>
          <a:lstStyle/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 b="0">
                <a:solidFill>
                  <a:schemeClr val="tx2"/>
                </a:solidFill>
              </a:rPr>
              <a:t>Many Normal Distributions</a:t>
            </a:r>
          </a:p>
        </p:txBody>
      </p:sp>
      <p:sp>
        <p:nvSpPr>
          <p:cNvPr id="9225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E196D59C-E7F7-45BA-9D75-FD4BDD32BDB6}" type="slidenum">
              <a:rPr lang="en-US">
                <a:latin typeface="Arial" charset="0"/>
              </a:rPr>
              <a:pPr/>
              <a:t>21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85875" y="304800"/>
            <a:ext cx="7631113" cy="896938"/>
          </a:xfrm>
        </p:spPr>
        <p:txBody>
          <a:bodyPr/>
          <a:lstStyle/>
          <a:p>
            <a:pPr defTabSz="914400" eaLnBrk="1" hangingPunct="1">
              <a:lnSpc>
                <a:spcPct val="80000"/>
              </a:lnSpc>
            </a:pPr>
            <a:r>
              <a:rPr lang="en-US" sz="3900" smtClean="0"/>
              <a:t>The Normal Distribution Shape</a:t>
            </a:r>
          </a:p>
        </p:txBody>
      </p:sp>
      <p:sp>
        <p:nvSpPr>
          <p:cNvPr id="10245" name="Line 3"/>
          <p:cNvSpPr>
            <a:spLocks noChangeShapeType="1"/>
          </p:cNvSpPr>
          <p:nvPr/>
        </p:nvSpPr>
        <p:spPr bwMode="auto">
          <a:xfrm flipV="1">
            <a:off x="4267200" y="3429000"/>
            <a:ext cx="762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stealth" w="med" len="med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6" name="Freeform 4"/>
          <p:cNvSpPr>
            <a:spLocks/>
          </p:cNvSpPr>
          <p:nvPr/>
        </p:nvSpPr>
        <p:spPr bwMode="auto">
          <a:xfrm>
            <a:off x="1828800" y="2133600"/>
            <a:ext cx="5029200" cy="2438400"/>
          </a:xfrm>
          <a:custGeom>
            <a:avLst/>
            <a:gdLst>
              <a:gd name="T0" fmla="*/ 0 w 1893"/>
              <a:gd name="T1" fmla="*/ 0 h 765"/>
              <a:gd name="T2" fmla="*/ 0 w 1893"/>
              <a:gd name="T3" fmla="*/ 2147483647 h 765"/>
              <a:gd name="T4" fmla="*/ 2147483647 w 1893"/>
              <a:gd name="T5" fmla="*/ 2147483647 h 765"/>
              <a:gd name="T6" fmla="*/ 0 60000 65536"/>
              <a:gd name="T7" fmla="*/ 0 60000 65536"/>
              <a:gd name="T8" fmla="*/ 0 60000 65536"/>
              <a:gd name="T9" fmla="*/ 0 w 1893"/>
              <a:gd name="T10" fmla="*/ 0 h 765"/>
              <a:gd name="T11" fmla="*/ 1893 w 1893"/>
              <a:gd name="T12" fmla="*/ 765 h 7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3" h="765">
                <a:moveTo>
                  <a:pt x="0" y="0"/>
                </a:moveTo>
                <a:lnTo>
                  <a:pt x="0" y="764"/>
                </a:lnTo>
                <a:lnTo>
                  <a:pt x="1892" y="764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7" name="Line 5"/>
          <p:cNvSpPr>
            <a:spLocks noChangeShapeType="1"/>
          </p:cNvSpPr>
          <p:nvPr/>
        </p:nvSpPr>
        <p:spPr bwMode="auto">
          <a:xfrm>
            <a:off x="2900363" y="2368550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8" name="Line 6"/>
          <p:cNvSpPr>
            <a:spLocks noChangeShapeType="1"/>
          </p:cNvSpPr>
          <p:nvPr/>
        </p:nvSpPr>
        <p:spPr bwMode="auto">
          <a:xfrm>
            <a:off x="2900363" y="2490788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9" name="Line 7"/>
          <p:cNvSpPr>
            <a:spLocks noChangeShapeType="1"/>
          </p:cNvSpPr>
          <p:nvPr/>
        </p:nvSpPr>
        <p:spPr bwMode="auto">
          <a:xfrm>
            <a:off x="2900363" y="2611438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0" name="Line 8"/>
          <p:cNvSpPr>
            <a:spLocks noChangeShapeType="1"/>
          </p:cNvSpPr>
          <p:nvPr/>
        </p:nvSpPr>
        <p:spPr bwMode="auto">
          <a:xfrm>
            <a:off x="2900363" y="273367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1" name="Line 9"/>
          <p:cNvSpPr>
            <a:spLocks noChangeShapeType="1"/>
          </p:cNvSpPr>
          <p:nvPr/>
        </p:nvSpPr>
        <p:spPr bwMode="auto">
          <a:xfrm>
            <a:off x="2900363" y="285432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2" name="Line 10"/>
          <p:cNvSpPr>
            <a:spLocks noChangeShapeType="1"/>
          </p:cNvSpPr>
          <p:nvPr/>
        </p:nvSpPr>
        <p:spPr bwMode="auto">
          <a:xfrm>
            <a:off x="2900363" y="2976563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3" name="Line 11"/>
          <p:cNvSpPr>
            <a:spLocks noChangeShapeType="1"/>
          </p:cNvSpPr>
          <p:nvPr/>
        </p:nvSpPr>
        <p:spPr bwMode="auto">
          <a:xfrm>
            <a:off x="2900363" y="3097213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4" name="Line 12"/>
          <p:cNvSpPr>
            <a:spLocks noChangeShapeType="1"/>
          </p:cNvSpPr>
          <p:nvPr/>
        </p:nvSpPr>
        <p:spPr bwMode="auto">
          <a:xfrm>
            <a:off x="2900363" y="3219450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5" name="Line 13"/>
          <p:cNvSpPr>
            <a:spLocks noChangeShapeType="1"/>
          </p:cNvSpPr>
          <p:nvPr/>
        </p:nvSpPr>
        <p:spPr bwMode="auto">
          <a:xfrm>
            <a:off x="2900363" y="3340100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6" name="Line 14"/>
          <p:cNvSpPr>
            <a:spLocks noChangeShapeType="1"/>
          </p:cNvSpPr>
          <p:nvPr/>
        </p:nvSpPr>
        <p:spPr bwMode="auto">
          <a:xfrm>
            <a:off x="2900363" y="3460750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7" name="Line 15"/>
          <p:cNvSpPr>
            <a:spLocks noChangeShapeType="1"/>
          </p:cNvSpPr>
          <p:nvPr/>
        </p:nvSpPr>
        <p:spPr bwMode="auto">
          <a:xfrm>
            <a:off x="5918200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8" name="Line 16"/>
          <p:cNvSpPr>
            <a:spLocks noChangeShapeType="1"/>
          </p:cNvSpPr>
          <p:nvPr/>
        </p:nvSpPr>
        <p:spPr bwMode="auto">
          <a:xfrm>
            <a:off x="5618163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9" name="Line 17"/>
          <p:cNvSpPr>
            <a:spLocks noChangeShapeType="1"/>
          </p:cNvSpPr>
          <p:nvPr/>
        </p:nvSpPr>
        <p:spPr bwMode="auto">
          <a:xfrm>
            <a:off x="5316538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0" name="Line 18"/>
          <p:cNvSpPr>
            <a:spLocks noChangeShapeType="1"/>
          </p:cNvSpPr>
          <p:nvPr/>
        </p:nvSpPr>
        <p:spPr bwMode="auto">
          <a:xfrm>
            <a:off x="5016500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1" name="Line 19"/>
          <p:cNvSpPr>
            <a:spLocks noChangeShapeType="1"/>
          </p:cNvSpPr>
          <p:nvPr/>
        </p:nvSpPr>
        <p:spPr bwMode="auto">
          <a:xfrm>
            <a:off x="4716463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2" name="Line 20"/>
          <p:cNvSpPr>
            <a:spLocks noChangeShapeType="1"/>
          </p:cNvSpPr>
          <p:nvPr/>
        </p:nvSpPr>
        <p:spPr bwMode="auto">
          <a:xfrm>
            <a:off x="4416425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3" name="Line 21"/>
          <p:cNvSpPr>
            <a:spLocks noChangeShapeType="1"/>
          </p:cNvSpPr>
          <p:nvPr/>
        </p:nvSpPr>
        <p:spPr bwMode="auto">
          <a:xfrm>
            <a:off x="4116388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4" name="Line 22"/>
          <p:cNvSpPr>
            <a:spLocks noChangeShapeType="1"/>
          </p:cNvSpPr>
          <p:nvPr/>
        </p:nvSpPr>
        <p:spPr bwMode="auto">
          <a:xfrm>
            <a:off x="3816350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5" name="Line 23"/>
          <p:cNvSpPr>
            <a:spLocks noChangeShapeType="1"/>
          </p:cNvSpPr>
          <p:nvPr/>
        </p:nvSpPr>
        <p:spPr bwMode="auto">
          <a:xfrm>
            <a:off x="3514725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6" name="Line 24"/>
          <p:cNvSpPr>
            <a:spLocks noChangeShapeType="1"/>
          </p:cNvSpPr>
          <p:nvPr/>
        </p:nvSpPr>
        <p:spPr bwMode="auto">
          <a:xfrm>
            <a:off x="3214688" y="35893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7" name="Rectangle 25"/>
          <p:cNvSpPr>
            <a:spLocks noChangeArrowheads="1"/>
          </p:cNvSpPr>
          <p:nvPr/>
        </p:nvSpPr>
        <p:spPr bwMode="auto">
          <a:xfrm>
            <a:off x="2787650" y="2884488"/>
            <a:ext cx="920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8" name="Rectangle 26"/>
          <p:cNvSpPr>
            <a:spLocks noChangeArrowheads="1"/>
          </p:cNvSpPr>
          <p:nvPr/>
        </p:nvSpPr>
        <p:spPr bwMode="auto">
          <a:xfrm>
            <a:off x="4324350" y="3559175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9" name="Rectangle 27"/>
          <p:cNvSpPr>
            <a:spLocks noChangeArrowheads="1"/>
          </p:cNvSpPr>
          <p:nvPr/>
        </p:nvSpPr>
        <p:spPr bwMode="auto">
          <a:xfrm>
            <a:off x="7010400" y="4572000"/>
            <a:ext cx="3508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x</a:t>
            </a:r>
          </a:p>
        </p:txBody>
      </p:sp>
      <p:sp>
        <p:nvSpPr>
          <p:cNvPr id="10270" name="Rectangle 28"/>
          <p:cNvSpPr>
            <a:spLocks noChangeArrowheads="1"/>
          </p:cNvSpPr>
          <p:nvPr/>
        </p:nvSpPr>
        <p:spPr bwMode="auto">
          <a:xfrm>
            <a:off x="1295400" y="1524000"/>
            <a:ext cx="6556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f(x)</a:t>
            </a:r>
          </a:p>
        </p:txBody>
      </p:sp>
      <p:sp>
        <p:nvSpPr>
          <p:cNvPr id="10271" name="Rectangle 29"/>
          <p:cNvSpPr>
            <a:spLocks noChangeArrowheads="1"/>
          </p:cNvSpPr>
          <p:nvPr/>
        </p:nvSpPr>
        <p:spPr bwMode="auto">
          <a:xfrm>
            <a:off x="4114800" y="4572000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l-GR">
                <a:solidFill>
                  <a:srgbClr val="339933"/>
                </a:solidFill>
                <a:cs typeface="Arial" charset="0"/>
              </a:rPr>
              <a:t>μ</a:t>
            </a:r>
          </a:p>
        </p:txBody>
      </p:sp>
      <p:sp>
        <p:nvSpPr>
          <p:cNvPr id="10272" name="Rectangle 30"/>
          <p:cNvSpPr>
            <a:spLocks noChangeArrowheads="1"/>
          </p:cNvSpPr>
          <p:nvPr/>
        </p:nvSpPr>
        <p:spPr bwMode="auto">
          <a:xfrm>
            <a:off x="4495800" y="3352800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l-GR">
                <a:solidFill>
                  <a:srgbClr val="339933"/>
                </a:solidFill>
                <a:cs typeface="Arial" charset="0"/>
              </a:rPr>
              <a:t>σ</a:t>
            </a:r>
          </a:p>
        </p:txBody>
      </p:sp>
      <p:sp>
        <p:nvSpPr>
          <p:cNvPr id="10273" name="Freeform 31"/>
          <p:cNvSpPr>
            <a:spLocks/>
          </p:cNvSpPr>
          <p:nvPr/>
        </p:nvSpPr>
        <p:spPr bwMode="auto">
          <a:xfrm>
            <a:off x="4267200" y="2590800"/>
            <a:ext cx="2438400" cy="1905000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74" name="Freeform 32"/>
          <p:cNvSpPr>
            <a:spLocks/>
          </p:cNvSpPr>
          <p:nvPr/>
        </p:nvSpPr>
        <p:spPr bwMode="auto">
          <a:xfrm>
            <a:off x="1905000" y="2590800"/>
            <a:ext cx="2344738" cy="1905000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75" name="Line 33"/>
          <p:cNvSpPr>
            <a:spLocks noChangeShapeType="1"/>
          </p:cNvSpPr>
          <p:nvPr/>
        </p:nvSpPr>
        <p:spPr bwMode="auto">
          <a:xfrm>
            <a:off x="4267200" y="2667000"/>
            <a:ext cx="0" cy="190500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76" name="Text Box 34"/>
          <p:cNvSpPr txBox="1">
            <a:spLocks noChangeArrowheads="1"/>
          </p:cNvSpPr>
          <p:nvPr/>
        </p:nvSpPr>
        <p:spPr bwMode="auto">
          <a:xfrm>
            <a:off x="2819400" y="1600200"/>
            <a:ext cx="3276600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b="0">
                <a:solidFill>
                  <a:schemeClr val="bg2"/>
                </a:solidFill>
              </a:rPr>
              <a:t>Changing</a:t>
            </a:r>
            <a:r>
              <a:rPr lang="en-US" b="0">
                <a:solidFill>
                  <a:schemeClr val="bg2"/>
                </a:solidFill>
                <a:sym typeface="Arial" charset="0"/>
              </a:rPr>
              <a:t> </a:t>
            </a:r>
            <a:r>
              <a:rPr lang="el-GR">
                <a:solidFill>
                  <a:schemeClr val="folHlink"/>
                </a:solidFill>
                <a:cs typeface="Arial" charset="0"/>
              </a:rPr>
              <a:t>μ</a:t>
            </a:r>
            <a:r>
              <a:rPr lang="en-US" b="0">
                <a:solidFill>
                  <a:schemeClr val="bg2"/>
                </a:solidFill>
              </a:rPr>
              <a:t> shifts the distribution left or right</a:t>
            </a:r>
            <a:r>
              <a:rPr lang="en-US" b="0"/>
              <a:t>.</a:t>
            </a:r>
          </a:p>
        </p:txBody>
      </p:sp>
      <p:sp>
        <p:nvSpPr>
          <p:cNvPr id="10277" name="Text Box 35"/>
          <p:cNvSpPr txBox="1">
            <a:spLocks noChangeArrowheads="1"/>
          </p:cNvSpPr>
          <p:nvPr/>
        </p:nvSpPr>
        <p:spPr bwMode="auto">
          <a:xfrm>
            <a:off x="5410200" y="2743200"/>
            <a:ext cx="3429000" cy="1187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b="0">
                <a:solidFill>
                  <a:schemeClr val="bg2"/>
                </a:solidFill>
              </a:rPr>
              <a:t>Changing </a:t>
            </a:r>
            <a:r>
              <a:rPr lang="el-GR" b="0">
                <a:solidFill>
                  <a:schemeClr val="folHlink"/>
                </a:solidFill>
                <a:cs typeface="Arial" charset="0"/>
              </a:rPr>
              <a:t>σ</a:t>
            </a:r>
            <a:r>
              <a:rPr lang="en-US" b="0">
                <a:solidFill>
                  <a:schemeClr val="bg2"/>
                </a:solidFill>
              </a:rPr>
              <a:t> increases or decreases the spread.</a:t>
            </a:r>
          </a:p>
        </p:txBody>
      </p:sp>
      <p:sp>
        <p:nvSpPr>
          <p:cNvPr id="10278" name="Text Box 36"/>
          <p:cNvSpPr txBox="1">
            <a:spLocks noChangeArrowheads="1"/>
          </p:cNvSpPr>
          <p:nvPr/>
        </p:nvSpPr>
        <p:spPr bwMode="auto">
          <a:xfrm>
            <a:off x="304800" y="5334000"/>
            <a:ext cx="78486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95300" indent="-495300" algn="l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</a:pPr>
            <a:r>
              <a:rPr kumimoji="1" lang="en-US" sz="2000" b="0">
                <a:sym typeface="Symbol" pitchFamily="18" charset="2"/>
              </a:rPr>
              <a:t>	Given the mean  </a:t>
            </a:r>
            <a:r>
              <a:rPr lang="el-GR" sz="2000" b="0"/>
              <a:t>μ</a:t>
            </a:r>
            <a:r>
              <a:rPr lang="en-US" sz="2000" b="0"/>
              <a:t> </a:t>
            </a:r>
            <a:r>
              <a:rPr kumimoji="1" lang="en-US" b="0">
                <a:sym typeface="Symbol" pitchFamily="18" charset="2"/>
              </a:rPr>
              <a:t> </a:t>
            </a:r>
            <a:r>
              <a:rPr kumimoji="1" lang="en-US" sz="2000" b="0">
                <a:sym typeface="Symbol" pitchFamily="18" charset="2"/>
              </a:rPr>
              <a:t>and variance  </a:t>
            </a:r>
            <a:r>
              <a:rPr lang="el-GR" sz="2000" b="0"/>
              <a:t>σ</a:t>
            </a:r>
            <a:r>
              <a:rPr lang="en-US" sz="2000" b="0"/>
              <a:t> </a:t>
            </a:r>
            <a:r>
              <a:rPr kumimoji="1" lang="en-US" b="0">
                <a:sym typeface="Symbol" pitchFamily="18" charset="2"/>
              </a:rPr>
              <a:t> </a:t>
            </a:r>
            <a:r>
              <a:rPr kumimoji="1" lang="en-US" sz="2000" b="0">
                <a:sym typeface="Symbol" pitchFamily="18" charset="2"/>
              </a:rPr>
              <a:t>we define the normal distribution using the notation</a:t>
            </a:r>
            <a:endParaRPr lang="en-US" b="0"/>
          </a:p>
        </p:txBody>
      </p:sp>
      <p:graphicFrame>
        <p:nvGraphicFramePr>
          <p:cNvPr id="10242" name="Object 40"/>
          <p:cNvGraphicFramePr>
            <a:graphicFrameLocks noChangeAspect="1"/>
          </p:cNvGraphicFramePr>
          <p:nvPr/>
        </p:nvGraphicFramePr>
        <p:xfrm>
          <a:off x="4572000" y="5943600"/>
          <a:ext cx="1649413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Equation" r:id="rId3" imgW="799920" imgH="228600" progId="Equation.3">
                  <p:embed/>
                </p:oleObj>
              </mc:Choice>
              <mc:Fallback>
                <p:oleObj name="Equation" r:id="rId3" imgW="799920" imgH="228600" progId="Equation.3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943600"/>
                        <a:ext cx="1649413" cy="47148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9" name="Slide Number Placeholder 3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9EC8FDD6-C7ED-4CEF-98B5-5A96C0ECC8F3}" type="slidenum">
              <a:rPr lang="en-US">
                <a:latin typeface="Arial" charset="0"/>
              </a:rPr>
              <a:pPr/>
              <a:t>22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383463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The Normal Probability </a:t>
            </a:r>
            <a:br>
              <a:rPr lang="en-US" smtClean="0"/>
            </a:br>
            <a:r>
              <a:rPr lang="en-US" smtClean="0"/>
              <a:t>Density Function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68488"/>
            <a:ext cx="8077200" cy="1027112"/>
          </a:xfrm>
        </p:spPr>
        <p:txBody>
          <a:bodyPr/>
          <a:lstStyle/>
          <a:p>
            <a:pPr eaLnBrk="1" hangingPunct="1"/>
            <a:r>
              <a:rPr lang="en-US" smtClean="0"/>
              <a:t>The formula for the normal probability density function is</a:t>
            </a:r>
          </a:p>
        </p:txBody>
      </p:sp>
      <p:sp>
        <p:nvSpPr>
          <p:cNvPr id="1126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1270" name="Text Box 4"/>
          <p:cNvSpPr txBox="1">
            <a:spLocks noChangeArrowheads="1"/>
          </p:cNvSpPr>
          <p:nvPr/>
        </p:nvSpPr>
        <p:spPr bwMode="auto">
          <a:xfrm>
            <a:off x="838200" y="4724400"/>
            <a:ext cx="8001000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</a:pPr>
            <a:r>
              <a:rPr lang="en-US" sz="1800" b="0"/>
              <a:t>Where	e = the mathematical constant approximated by 2.71828</a:t>
            </a:r>
          </a:p>
          <a:p>
            <a:pPr algn="l">
              <a:lnSpc>
                <a:spcPct val="80000"/>
              </a:lnSpc>
            </a:pPr>
            <a:r>
              <a:rPr lang="en-US" sz="1800" b="0"/>
              <a:t>	</a:t>
            </a:r>
            <a:r>
              <a:rPr lang="el-GR" sz="1800" b="0"/>
              <a:t>π</a:t>
            </a:r>
            <a:r>
              <a:rPr lang="en-US" sz="1800" b="0"/>
              <a:t> = the mathematical constant approximated by 3.14159</a:t>
            </a:r>
          </a:p>
          <a:p>
            <a:pPr algn="l">
              <a:lnSpc>
                <a:spcPct val="80000"/>
              </a:lnSpc>
            </a:pPr>
            <a:r>
              <a:rPr lang="en-US" sz="1800" b="0"/>
              <a:t>	</a:t>
            </a:r>
            <a:r>
              <a:rPr lang="el-GR" sz="1800" b="0"/>
              <a:t>μ</a:t>
            </a:r>
            <a:r>
              <a:rPr lang="en-US" sz="1800" b="0"/>
              <a:t> = the population mean</a:t>
            </a:r>
          </a:p>
          <a:p>
            <a:pPr algn="l">
              <a:lnSpc>
                <a:spcPct val="80000"/>
              </a:lnSpc>
            </a:pPr>
            <a:r>
              <a:rPr lang="en-US" sz="1800" b="0"/>
              <a:t>	</a:t>
            </a:r>
            <a:r>
              <a:rPr lang="el-GR" sz="1800" b="0"/>
              <a:t>σ</a:t>
            </a:r>
            <a:r>
              <a:rPr lang="en-US" sz="1800" b="0"/>
              <a:t> = the population standard deviation</a:t>
            </a:r>
          </a:p>
          <a:p>
            <a:pPr algn="l">
              <a:lnSpc>
                <a:spcPct val="80000"/>
              </a:lnSpc>
            </a:pPr>
            <a:r>
              <a:rPr lang="en-US" sz="1800" b="0"/>
              <a:t>	x = any value of the continuous variable, </a:t>
            </a:r>
            <a:r>
              <a:rPr lang="en-US" sz="2000" b="0">
                <a:sym typeface="Symbol" pitchFamily="18" charset="2"/>
              </a:rPr>
              <a:t> &lt; x &lt; </a:t>
            </a:r>
          </a:p>
        </p:txBody>
      </p:sp>
      <p:graphicFrame>
        <p:nvGraphicFramePr>
          <p:cNvPr id="11266" name="Object 5"/>
          <p:cNvGraphicFramePr>
            <a:graphicFrameLocks noChangeAspect="1"/>
          </p:cNvGraphicFramePr>
          <p:nvPr/>
        </p:nvGraphicFramePr>
        <p:xfrm>
          <a:off x="2400300" y="2971800"/>
          <a:ext cx="4037013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Equation" r:id="rId3" imgW="1473120" imgH="419040" progId="Equation.3">
                  <p:embed/>
                </p:oleObj>
              </mc:Choice>
              <mc:Fallback>
                <p:oleObj name="Equation" r:id="rId3" imgW="147312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2971800"/>
                        <a:ext cx="4037013" cy="114935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D8C39208-5373-472A-A667-09443772AF47}" type="slidenum">
              <a:rPr lang="en-US">
                <a:latin typeface="Arial" charset="0"/>
              </a:rPr>
              <a:pPr/>
              <a:t>23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Cumulative Normal Distribution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68488"/>
            <a:ext cx="7543800" cy="4532312"/>
          </a:xfrm>
        </p:spPr>
        <p:txBody>
          <a:bodyPr/>
          <a:lstStyle/>
          <a:p>
            <a:pPr eaLnBrk="1" hangingPunct="1"/>
            <a:r>
              <a:rPr lang="en-US" sz="2400" smtClean="0"/>
              <a:t>For a normal random variable X with mean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smtClean="0">
                <a:sym typeface="Symbol" pitchFamily="18" charset="2"/>
              </a:rPr>
              <a:t> and variance </a:t>
            </a:r>
            <a:r>
              <a:rPr lang="el-GR" sz="2400" smtClean="0">
                <a:cs typeface="Arial" charset="0"/>
                <a:sym typeface="Symbol" pitchFamily="18" charset="2"/>
              </a:rPr>
              <a:t>σ</a:t>
            </a:r>
            <a:r>
              <a:rPr lang="en-US" sz="2400" baseline="30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 , i.e., X~N(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smtClean="0">
                <a:sym typeface="Symbol" pitchFamily="18" charset="2"/>
              </a:rPr>
              <a:t>,</a:t>
            </a:r>
            <a:r>
              <a:rPr lang="en-US" sz="2400" baseline="30000" smtClean="0">
                <a:sym typeface="Symbol" pitchFamily="18" charset="2"/>
              </a:rPr>
              <a:t> </a:t>
            </a:r>
            <a:r>
              <a:rPr lang="el-GR" sz="2400" smtClean="0">
                <a:cs typeface="Arial" charset="0"/>
                <a:sym typeface="Symbol" pitchFamily="18" charset="2"/>
              </a:rPr>
              <a:t>σ</a:t>
            </a:r>
            <a:r>
              <a:rPr lang="en-US" sz="2400" baseline="30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), the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cumulative distribution function</a:t>
            </a:r>
            <a:r>
              <a:rPr lang="en-US" sz="2400" smtClean="0">
                <a:sym typeface="Symbol" pitchFamily="18" charset="2"/>
              </a:rPr>
              <a:t> is</a:t>
            </a:r>
            <a:endParaRPr lang="en-US" sz="2400" smtClean="0"/>
          </a:p>
          <a:p>
            <a:pPr eaLnBrk="1" hangingPunct="1"/>
            <a:endParaRPr lang="en-US" sz="2400" smtClean="0"/>
          </a:p>
        </p:txBody>
      </p:sp>
      <p:sp>
        <p:nvSpPr>
          <p:cNvPr id="122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12290" name="Object 4"/>
          <p:cNvGraphicFramePr>
            <a:graphicFrameLocks noChangeAspect="1"/>
          </p:cNvGraphicFramePr>
          <p:nvPr/>
        </p:nvGraphicFramePr>
        <p:xfrm>
          <a:off x="2971800" y="3200400"/>
          <a:ext cx="2846388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Equation" r:id="rId3" imgW="1130040" imgH="228600" progId="Equation.3">
                  <p:embed/>
                </p:oleObj>
              </mc:Choice>
              <mc:Fallback>
                <p:oleObj name="Equation" r:id="rId3" imgW="113004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3200400"/>
                        <a:ext cx="2846388" cy="5762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5" name="Freeform 5"/>
          <p:cNvSpPr>
            <a:spLocks/>
          </p:cNvSpPr>
          <p:nvPr/>
        </p:nvSpPr>
        <p:spPr bwMode="auto">
          <a:xfrm>
            <a:off x="3051175" y="4648200"/>
            <a:ext cx="1387475" cy="1219200"/>
          </a:xfrm>
          <a:custGeom>
            <a:avLst/>
            <a:gdLst>
              <a:gd name="T0" fmla="*/ 2147483647 w 874"/>
              <a:gd name="T1" fmla="*/ 2147483647 h 768"/>
              <a:gd name="T2" fmla="*/ 2147483647 w 874"/>
              <a:gd name="T3" fmla="*/ 0 h 768"/>
              <a:gd name="T4" fmla="*/ 2147483647 w 874"/>
              <a:gd name="T5" fmla="*/ 2147483647 h 768"/>
              <a:gd name="T6" fmla="*/ 2147483647 w 874"/>
              <a:gd name="T7" fmla="*/ 2147483647 h 768"/>
              <a:gd name="T8" fmla="*/ 2147483647 w 874"/>
              <a:gd name="T9" fmla="*/ 2147483647 h 768"/>
              <a:gd name="T10" fmla="*/ 2147483647 w 874"/>
              <a:gd name="T11" fmla="*/ 2147483647 h 768"/>
              <a:gd name="T12" fmla="*/ 2147483647 w 874"/>
              <a:gd name="T13" fmla="*/ 2147483647 h 768"/>
              <a:gd name="T14" fmla="*/ 2147483647 w 874"/>
              <a:gd name="T15" fmla="*/ 2147483647 h 768"/>
              <a:gd name="T16" fmla="*/ 2147483647 w 874"/>
              <a:gd name="T17" fmla="*/ 2147483647 h 768"/>
              <a:gd name="T18" fmla="*/ 2147483647 w 874"/>
              <a:gd name="T19" fmla="*/ 2147483647 h 768"/>
              <a:gd name="T20" fmla="*/ 2147483647 w 874"/>
              <a:gd name="T21" fmla="*/ 2147483647 h 768"/>
              <a:gd name="T22" fmla="*/ 0 w 874"/>
              <a:gd name="T23" fmla="*/ 2147483647 h 768"/>
              <a:gd name="T24" fmla="*/ 0 w 874"/>
              <a:gd name="T25" fmla="*/ 2147483647 h 768"/>
              <a:gd name="T26" fmla="*/ 2147483647 w 874"/>
              <a:gd name="T27" fmla="*/ 2147483647 h 76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74"/>
              <a:gd name="T43" fmla="*/ 0 h 768"/>
              <a:gd name="T44" fmla="*/ 874 w 874"/>
              <a:gd name="T45" fmla="*/ 768 h 768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74" h="768">
                <a:moveTo>
                  <a:pt x="874" y="768"/>
                </a:moveTo>
                <a:lnTo>
                  <a:pt x="874" y="0"/>
                </a:lnTo>
                <a:lnTo>
                  <a:pt x="787" y="54"/>
                </a:lnTo>
                <a:lnTo>
                  <a:pt x="712" y="126"/>
                </a:lnTo>
                <a:lnTo>
                  <a:pt x="644" y="234"/>
                </a:lnTo>
                <a:lnTo>
                  <a:pt x="570" y="346"/>
                </a:lnTo>
                <a:lnTo>
                  <a:pt x="522" y="428"/>
                </a:lnTo>
                <a:lnTo>
                  <a:pt x="456" y="504"/>
                </a:lnTo>
                <a:lnTo>
                  <a:pt x="394" y="576"/>
                </a:lnTo>
                <a:lnTo>
                  <a:pt x="270" y="656"/>
                </a:lnTo>
                <a:lnTo>
                  <a:pt x="166" y="702"/>
                </a:lnTo>
                <a:lnTo>
                  <a:pt x="0" y="726"/>
                </a:lnTo>
                <a:lnTo>
                  <a:pt x="0" y="768"/>
                </a:lnTo>
                <a:lnTo>
                  <a:pt x="874" y="768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6" name="Line 6"/>
          <p:cNvSpPr>
            <a:spLocks noChangeShapeType="1"/>
          </p:cNvSpPr>
          <p:nvPr/>
        </p:nvSpPr>
        <p:spPr bwMode="auto">
          <a:xfrm>
            <a:off x="5181600" y="5562600"/>
            <a:ext cx="0" cy="30480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7" name="Rectangle 7"/>
          <p:cNvSpPr>
            <a:spLocks noChangeArrowheads="1"/>
          </p:cNvSpPr>
          <p:nvPr/>
        </p:nvSpPr>
        <p:spPr bwMode="auto">
          <a:xfrm>
            <a:off x="4419600" y="4648200"/>
            <a:ext cx="76200" cy="1219200"/>
          </a:xfrm>
          <a:prstGeom prst="rect">
            <a:avLst/>
          </a:prstGeom>
          <a:solidFill>
            <a:schemeClr val="hlink"/>
          </a:solidFill>
          <a:ln w="190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8" name="Freeform 8"/>
          <p:cNvSpPr>
            <a:spLocks/>
          </p:cNvSpPr>
          <p:nvPr/>
        </p:nvSpPr>
        <p:spPr bwMode="auto">
          <a:xfrm>
            <a:off x="4408488" y="4648200"/>
            <a:ext cx="812800" cy="1214438"/>
          </a:xfrm>
          <a:custGeom>
            <a:avLst/>
            <a:gdLst>
              <a:gd name="T0" fmla="*/ 2147483647 w 512"/>
              <a:gd name="T1" fmla="*/ 2147483647 h 765"/>
              <a:gd name="T2" fmla="*/ 2147483647 w 512"/>
              <a:gd name="T3" fmla="*/ 2147483647 h 765"/>
              <a:gd name="T4" fmla="*/ 2147483647 w 512"/>
              <a:gd name="T5" fmla="*/ 2147483647 h 765"/>
              <a:gd name="T6" fmla="*/ 2147483647 w 512"/>
              <a:gd name="T7" fmla="*/ 2147483647 h 765"/>
              <a:gd name="T8" fmla="*/ 2147483647 w 512"/>
              <a:gd name="T9" fmla="*/ 2147483647 h 765"/>
              <a:gd name="T10" fmla="*/ 2147483647 w 512"/>
              <a:gd name="T11" fmla="*/ 2147483647 h 765"/>
              <a:gd name="T12" fmla="*/ 2147483647 w 512"/>
              <a:gd name="T13" fmla="*/ 2147483647 h 765"/>
              <a:gd name="T14" fmla="*/ 2147483647 w 512"/>
              <a:gd name="T15" fmla="*/ 2147483647 h 765"/>
              <a:gd name="T16" fmla="*/ 2147483647 w 512"/>
              <a:gd name="T17" fmla="*/ 2147483647 h 765"/>
              <a:gd name="T18" fmla="*/ 2147483647 w 512"/>
              <a:gd name="T19" fmla="*/ 2147483647 h 765"/>
              <a:gd name="T20" fmla="*/ 2147483647 w 512"/>
              <a:gd name="T21" fmla="*/ 2147483647 h 765"/>
              <a:gd name="T22" fmla="*/ 2147483647 w 512"/>
              <a:gd name="T23" fmla="*/ 2147483647 h 765"/>
              <a:gd name="T24" fmla="*/ 2147483647 w 512"/>
              <a:gd name="T25" fmla="*/ 2147483647 h 765"/>
              <a:gd name="T26" fmla="*/ 2147483647 w 512"/>
              <a:gd name="T27" fmla="*/ 2147483647 h 765"/>
              <a:gd name="T28" fmla="*/ 2147483647 w 512"/>
              <a:gd name="T29" fmla="*/ 2147483647 h 765"/>
              <a:gd name="T30" fmla="*/ 2147483647 w 512"/>
              <a:gd name="T31" fmla="*/ 2147483647 h 765"/>
              <a:gd name="T32" fmla="*/ 2147483647 w 512"/>
              <a:gd name="T33" fmla="*/ 2147483647 h 765"/>
              <a:gd name="T34" fmla="*/ 2147483647 w 512"/>
              <a:gd name="T35" fmla="*/ 2147483647 h 765"/>
              <a:gd name="T36" fmla="*/ 2147483647 w 512"/>
              <a:gd name="T37" fmla="*/ 2147483647 h 765"/>
              <a:gd name="T38" fmla="*/ 2147483647 w 512"/>
              <a:gd name="T39" fmla="*/ 2147483647 h 765"/>
              <a:gd name="T40" fmla="*/ 2147483647 w 512"/>
              <a:gd name="T41" fmla="*/ 2147483647 h 765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512"/>
              <a:gd name="T64" fmla="*/ 0 h 765"/>
              <a:gd name="T65" fmla="*/ 512 w 512"/>
              <a:gd name="T66" fmla="*/ 765 h 765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512" h="765">
                <a:moveTo>
                  <a:pt x="23" y="19"/>
                </a:moveTo>
                <a:cubicBezTo>
                  <a:pt x="20" y="2"/>
                  <a:pt x="14" y="16"/>
                  <a:pt x="17" y="17"/>
                </a:cubicBezTo>
                <a:cubicBezTo>
                  <a:pt x="20" y="18"/>
                  <a:pt x="35" y="25"/>
                  <a:pt x="43" y="27"/>
                </a:cubicBezTo>
                <a:cubicBezTo>
                  <a:pt x="61" y="29"/>
                  <a:pt x="48" y="21"/>
                  <a:pt x="65" y="27"/>
                </a:cubicBezTo>
                <a:cubicBezTo>
                  <a:pt x="80" y="32"/>
                  <a:pt x="83" y="33"/>
                  <a:pt x="95" y="43"/>
                </a:cubicBezTo>
                <a:cubicBezTo>
                  <a:pt x="123" y="64"/>
                  <a:pt x="138" y="88"/>
                  <a:pt x="167" y="106"/>
                </a:cubicBezTo>
                <a:cubicBezTo>
                  <a:pt x="180" y="144"/>
                  <a:pt x="215" y="179"/>
                  <a:pt x="245" y="208"/>
                </a:cubicBezTo>
                <a:cubicBezTo>
                  <a:pt x="259" y="248"/>
                  <a:pt x="272" y="246"/>
                  <a:pt x="296" y="280"/>
                </a:cubicBezTo>
                <a:cubicBezTo>
                  <a:pt x="304" y="292"/>
                  <a:pt x="315" y="306"/>
                  <a:pt x="327" y="313"/>
                </a:cubicBezTo>
                <a:cubicBezTo>
                  <a:pt x="333" y="317"/>
                  <a:pt x="339" y="340"/>
                  <a:pt x="339" y="340"/>
                </a:cubicBezTo>
                <a:cubicBezTo>
                  <a:pt x="348" y="366"/>
                  <a:pt x="360" y="368"/>
                  <a:pt x="374" y="391"/>
                </a:cubicBezTo>
                <a:cubicBezTo>
                  <a:pt x="386" y="409"/>
                  <a:pt x="416" y="440"/>
                  <a:pt x="431" y="458"/>
                </a:cubicBezTo>
                <a:cubicBezTo>
                  <a:pt x="450" y="482"/>
                  <a:pt x="447" y="510"/>
                  <a:pt x="471" y="526"/>
                </a:cubicBezTo>
                <a:cubicBezTo>
                  <a:pt x="480" y="553"/>
                  <a:pt x="494" y="532"/>
                  <a:pt x="494" y="571"/>
                </a:cubicBezTo>
                <a:cubicBezTo>
                  <a:pt x="494" y="765"/>
                  <a:pt x="512" y="743"/>
                  <a:pt x="326" y="750"/>
                </a:cubicBezTo>
                <a:cubicBezTo>
                  <a:pt x="308" y="752"/>
                  <a:pt x="290" y="757"/>
                  <a:pt x="272" y="756"/>
                </a:cubicBezTo>
                <a:cubicBezTo>
                  <a:pt x="220" y="755"/>
                  <a:pt x="116" y="745"/>
                  <a:pt x="116" y="745"/>
                </a:cubicBezTo>
                <a:cubicBezTo>
                  <a:pt x="75" y="731"/>
                  <a:pt x="60" y="731"/>
                  <a:pt x="19" y="745"/>
                </a:cubicBezTo>
                <a:cubicBezTo>
                  <a:pt x="0" y="646"/>
                  <a:pt x="28" y="594"/>
                  <a:pt x="49" y="513"/>
                </a:cubicBezTo>
                <a:cubicBezTo>
                  <a:pt x="13" y="288"/>
                  <a:pt x="9" y="166"/>
                  <a:pt x="5" y="23"/>
                </a:cubicBezTo>
                <a:cubicBezTo>
                  <a:pt x="4" y="0"/>
                  <a:pt x="44" y="19"/>
                  <a:pt x="23" y="19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9" name="Freeform 9"/>
          <p:cNvSpPr>
            <a:spLocks/>
          </p:cNvSpPr>
          <p:nvPr/>
        </p:nvSpPr>
        <p:spPr bwMode="auto">
          <a:xfrm>
            <a:off x="3048000" y="4641850"/>
            <a:ext cx="1400175" cy="1149350"/>
          </a:xfrm>
          <a:custGeom>
            <a:avLst/>
            <a:gdLst>
              <a:gd name="T0" fmla="*/ 0 w 882"/>
              <a:gd name="T1" fmla="*/ 2147483647 h 724"/>
              <a:gd name="T2" fmla="*/ 2147483647 w 882"/>
              <a:gd name="T3" fmla="*/ 2147483647 h 724"/>
              <a:gd name="T4" fmla="*/ 2147483647 w 882"/>
              <a:gd name="T5" fmla="*/ 2147483647 h 724"/>
              <a:gd name="T6" fmla="*/ 2147483647 w 882"/>
              <a:gd name="T7" fmla="*/ 2147483647 h 724"/>
              <a:gd name="T8" fmla="*/ 2147483647 w 882"/>
              <a:gd name="T9" fmla="*/ 2147483647 h 724"/>
              <a:gd name="T10" fmla="*/ 2147483647 w 882"/>
              <a:gd name="T11" fmla="*/ 2147483647 h 724"/>
              <a:gd name="T12" fmla="*/ 2147483647 w 882"/>
              <a:gd name="T13" fmla="*/ 2147483647 h 724"/>
              <a:gd name="T14" fmla="*/ 2147483647 w 882"/>
              <a:gd name="T15" fmla="*/ 2147483647 h 724"/>
              <a:gd name="T16" fmla="*/ 2147483647 w 882"/>
              <a:gd name="T17" fmla="*/ 2147483647 h 724"/>
              <a:gd name="T18" fmla="*/ 2147483647 w 882"/>
              <a:gd name="T19" fmla="*/ 2147483647 h 724"/>
              <a:gd name="T20" fmla="*/ 2147483647 w 882"/>
              <a:gd name="T21" fmla="*/ 2147483647 h 724"/>
              <a:gd name="T22" fmla="*/ 2147483647 w 882"/>
              <a:gd name="T23" fmla="*/ 2147483647 h 724"/>
              <a:gd name="T24" fmla="*/ 2147483647 w 882"/>
              <a:gd name="T25" fmla="*/ 2147483647 h 724"/>
              <a:gd name="T26" fmla="*/ 2147483647 w 882"/>
              <a:gd name="T27" fmla="*/ 2147483647 h 724"/>
              <a:gd name="T28" fmla="*/ 2147483647 w 882"/>
              <a:gd name="T29" fmla="*/ 2147483647 h 724"/>
              <a:gd name="T30" fmla="*/ 2147483647 w 882"/>
              <a:gd name="T31" fmla="*/ 0 h 72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82"/>
              <a:gd name="T49" fmla="*/ 0 h 724"/>
              <a:gd name="T50" fmla="*/ 882 w 882"/>
              <a:gd name="T51" fmla="*/ 724 h 72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82" h="724">
                <a:moveTo>
                  <a:pt x="0" y="724"/>
                </a:moveTo>
                <a:lnTo>
                  <a:pt x="95" y="716"/>
                </a:lnTo>
                <a:lnTo>
                  <a:pt x="142" y="708"/>
                </a:lnTo>
                <a:lnTo>
                  <a:pt x="189" y="695"/>
                </a:lnTo>
                <a:lnTo>
                  <a:pt x="237" y="679"/>
                </a:lnTo>
                <a:lnTo>
                  <a:pt x="284" y="657"/>
                </a:lnTo>
                <a:lnTo>
                  <a:pt x="331" y="627"/>
                </a:lnTo>
                <a:lnTo>
                  <a:pt x="426" y="544"/>
                </a:lnTo>
                <a:lnTo>
                  <a:pt x="521" y="426"/>
                </a:lnTo>
                <a:lnTo>
                  <a:pt x="616" y="285"/>
                </a:lnTo>
                <a:lnTo>
                  <a:pt x="663" y="213"/>
                </a:lnTo>
                <a:lnTo>
                  <a:pt x="710" y="146"/>
                </a:lnTo>
                <a:lnTo>
                  <a:pt x="757" y="87"/>
                </a:lnTo>
                <a:lnTo>
                  <a:pt x="805" y="42"/>
                </a:lnTo>
                <a:lnTo>
                  <a:pt x="852" y="13"/>
                </a:lnTo>
                <a:lnTo>
                  <a:pt x="882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0" name="Line 10"/>
          <p:cNvSpPr>
            <a:spLocks noChangeShapeType="1"/>
          </p:cNvSpPr>
          <p:nvPr/>
        </p:nvSpPr>
        <p:spPr bwMode="auto">
          <a:xfrm>
            <a:off x="5969000" y="57261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Rectangle 11"/>
          <p:cNvSpPr>
            <a:spLocks noChangeArrowheads="1"/>
          </p:cNvSpPr>
          <p:nvPr/>
        </p:nvSpPr>
        <p:spPr bwMode="auto">
          <a:xfrm>
            <a:off x="6096000" y="5791200"/>
            <a:ext cx="3508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x</a:t>
            </a:r>
          </a:p>
        </p:txBody>
      </p:sp>
      <p:sp>
        <p:nvSpPr>
          <p:cNvPr id="12302" name="Rectangle 12"/>
          <p:cNvSpPr>
            <a:spLocks noChangeArrowheads="1"/>
          </p:cNvSpPr>
          <p:nvPr/>
        </p:nvSpPr>
        <p:spPr bwMode="auto">
          <a:xfrm>
            <a:off x="4267200" y="5867400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0</a:t>
            </a:r>
          </a:p>
        </p:txBody>
      </p:sp>
      <p:sp>
        <p:nvSpPr>
          <p:cNvPr id="12303" name="Rectangle 13"/>
          <p:cNvSpPr>
            <a:spLocks noChangeArrowheads="1"/>
          </p:cNvSpPr>
          <p:nvPr/>
        </p:nvSpPr>
        <p:spPr bwMode="auto">
          <a:xfrm>
            <a:off x="5029200" y="5794375"/>
            <a:ext cx="6858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x</a:t>
            </a:r>
            <a:r>
              <a:rPr lang="en-US" baseline="-25000">
                <a:solidFill>
                  <a:srgbClr val="339933"/>
                </a:solidFill>
              </a:rPr>
              <a:t>0</a:t>
            </a:r>
          </a:p>
        </p:txBody>
      </p:sp>
      <p:sp>
        <p:nvSpPr>
          <p:cNvPr id="12304" name="Line 14"/>
          <p:cNvSpPr>
            <a:spLocks noChangeShapeType="1"/>
          </p:cNvSpPr>
          <p:nvPr/>
        </p:nvSpPr>
        <p:spPr bwMode="auto">
          <a:xfrm>
            <a:off x="4419600" y="5791200"/>
            <a:ext cx="76200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5" name="Line 15"/>
          <p:cNvSpPr>
            <a:spLocks noChangeShapeType="1"/>
          </p:cNvSpPr>
          <p:nvPr/>
        </p:nvSpPr>
        <p:spPr bwMode="auto">
          <a:xfrm>
            <a:off x="4419600" y="5791200"/>
            <a:ext cx="76200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6" name="Line 16"/>
          <p:cNvSpPr>
            <a:spLocks noChangeShapeType="1"/>
          </p:cNvSpPr>
          <p:nvPr/>
        </p:nvSpPr>
        <p:spPr bwMode="auto">
          <a:xfrm>
            <a:off x="4419600" y="5791200"/>
            <a:ext cx="762000" cy="0"/>
          </a:xfrm>
          <a:prstGeom prst="line">
            <a:avLst/>
          </a:prstGeom>
          <a:noFill/>
          <a:ln w="152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7" name="Line 18"/>
          <p:cNvSpPr>
            <a:spLocks noChangeShapeType="1"/>
          </p:cNvSpPr>
          <p:nvPr/>
        </p:nvSpPr>
        <p:spPr bwMode="auto">
          <a:xfrm flipH="1">
            <a:off x="4800600" y="4953000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2308" name="Freeform 19"/>
          <p:cNvSpPr>
            <a:spLocks/>
          </p:cNvSpPr>
          <p:nvPr/>
        </p:nvSpPr>
        <p:spPr bwMode="auto">
          <a:xfrm>
            <a:off x="4460875" y="4645025"/>
            <a:ext cx="1384300" cy="1139825"/>
          </a:xfrm>
          <a:custGeom>
            <a:avLst/>
            <a:gdLst>
              <a:gd name="T0" fmla="*/ 2147483647 w 872"/>
              <a:gd name="T1" fmla="*/ 2147483647 h 718"/>
              <a:gd name="T2" fmla="*/ 2147483647 w 872"/>
              <a:gd name="T3" fmla="*/ 2147483647 h 718"/>
              <a:gd name="T4" fmla="*/ 2147483647 w 872"/>
              <a:gd name="T5" fmla="*/ 2147483647 h 718"/>
              <a:gd name="T6" fmla="*/ 2147483647 w 872"/>
              <a:gd name="T7" fmla="*/ 2147483647 h 718"/>
              <a:gd name="T8" fmla="*/ 2147483647 w 872"/>
              <a:gd name="T9" fmla="*/ 2147483647 h 718"/>
              <a:gd name="T10" fmla="*/ 2147483647 w 872"/>
              <a:gd name="T11" fmla="*/ 2147483647 h 718"/>
              <a:gd name="T12" fmla="*/ 2147483647 w 872"/>
              <a:gd name="T13" fmla="*/ 2147483647 h 718"/>
              <a:gd name="T14" fmla="*/ 2147483647 w 872"/>
              <a:gd name="T15" fmla="*/ 2147483647 h 718"/>
              <a:gd name="T16" fmla="*/ 2147483647 w 872"/>
              <a:gd name="T17" fmla="*/ 2147483647 h 718"/>
              <a:gd name="T18" fmla="*/ 2147483647 w 872"/>
              <a:gd name="T19" fmla="*/ 2147483647 h 718"/>
              <a:gd name="T20" fmla="*/ 2147483647 w 872"/>
              <a:gd name="T21" fmla="*/ 2147483647 h 718"/>
              <a:gd name="T22" fmla="*/ 2147483647 w 872"/>
              <a:gd name="T23" fmla="*/ 2147483647 h 718"/>
              <a:gd name="T24" fmla="*/ 2147483647 w 872"/>
              <a:gd name="T25" fmla="*/ 2147483647 h 718"/>
              <a:gd name="T26" fmla="*/ 2147483647 w 872"/>
              <a:gd name="T27" fmla="*/ 2147483647 h 718"/>
              <a:gd name="T28" fmla="*/ 2147483647 w 872"/>
              <a:gd name="T29" fmla="*/ 2147483647 h 718"/>
              <a:gd name="T30" fmla="*/ 0 w 872"/>
              <a:gd name="T31" fmla="*/ 0 h 71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72"/>
              <a:gd name="T49" fmla="*/ 0 h 718"/>
              <a:gd name="T50" fmla="*/ 872 w 872"/>
              <a:gd name="T51" fmla="*/ 718 h 71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72" h="718">
                <a:moveTo>
                  <a:pt x="872" y="718"/>
                </a:moveTo>
                <a:lnTo>
                  <a:pt x="777" y="710"/>
                </a:lnTo>
                <a:lnTo>
                  <a:pt x="730" y="702"/>
                </a:lnTo>
                <a:lnTo>
                  <a:pt x="683" y="689"/>
                </a:lnTo>
                <a:lnTo>
                  <a:pt x="635" y="673"/>
                </a:lnTo>
                <a:lnTo>
                  <a:pt x="587" y="651"/>
                </a:lnTo>
                <a:lnTo>
                  <a:pt x="540" y="621"/>
                </a:lnTo>
                <a:lnTo>
                  <a:pt x="445" y="538"/>
                </a:lnTo>
                <a:lnTo>
                  <a:pt x="350" y="420"/>
                </a:lnTo>
                <a:lnTo>
                  <a:pt x="256" y="279"/>
                </a:lnTo>
                <a:lnTo>
                  <a:pt x="208" y="207"/>
                </a:lnTo>
                <a:lnTo>
                  <a:pt x="161" y="140"/>
                </a:lnTo>
                <a:lnTo>
                  <a:pt x="114" y="81"/>
                </a:lnTo>
                <a:lnTo>
                  <a:pt x="66" y="36"/>
                </a:lnTo>
                <a:lnTo>
                  <a:pt x="18" y="10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9" name="Freeform 20"/>
          <p:cNvSpPr>
            <a:spLocks/>
          </p:cNvSpPr>
          <p:nvPr/>
        </p:nvSpPr>
        <p:spPr bwMode="auto">
          <a:xfrm>
            <a:off x="2743200" y="5867400"/>
            <a:ext cx="3422650" cy="1588"/>
          </a:xfrm>
          <a:custGeom>
            <a:avLst/>
            <a:gdLst>
              <a:gd name="T0" fmla="*/ 0 w 2156"/>
              <a:gd name="T1" fmla="*/ 0 h 1"/>
              <a:gd name="T2" fmla="*/ 2147483647 w 2156"/>
              <a:gd name="T3" fmla="*/ 2147483647 h 1"/>
              <a:gd name="T4" fmla="*/ 2147483647 w 2156"/>
              <a:gd name="T5" fmla="*/ 2147483647 h 1"/>
              <a:gd name="T6" fmla="*/ 0 60000 65536"/>
              <a:gd name="T7" fmla="*/ 0 60000 65536"/>
              <a:gd name="T8" fmla="*/ 0 60000 65536"/>
              <a:gd name="T9" fmla="*/ 0 w 2156"/>
              <a:gd name="T10" fmla="*/ 0 h 1"/>
              <a:gd name="T11" fmla="*/ 2156 w 2156"/>
              <a:gd name="T12" fmla="*/ 1 h 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" h="1">
                <a:moveTo>
                  <a:pt x="0" y="0"/>
                </a:moveTo>
                <a:lnTo>
                  <a:pt x="72" y="1"/>
                </a:lnTo>
                <a:lnTo>
                  <a:pt x="2156" y="1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0" name="Line 21"/>
          <p:cNvSpPr>
            <a:spLocks noChangeShapeType="1"/>
          </p:cNvSpPr>
          <p:nvPr/>
        </p:nvSpPr>
        <p:spPr bwMode="auto">
          <a:xfrm>
            <a:off x="4419600" y="46482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291" name="Object 22"/>
          <p:cNvGraphicFramePr>
            <a:graphicFrameLocks noChangeAspect="1"/>
          </p:cNvGraphicFramePr>
          <p:nvPr/>
        </p:nvGraphicFramePr>
        <p:xfrm>
          <a:off x="5410200" y="4713288"/>
          <a:ext cx="1325563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4" name="Equation" r:id="rId5" imgW="647640" imgH="228600" progId="Equation.3">
                  <p:embed/>
                </p:oleObj>
              </mc:Choice>
              <mc:Fallback>
                <p:oleObj name="Equation" r:id="rId5" imgW="647640" imgH="2286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4713288"/>
                        <a:ext cx="1325563" cy="468312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1" name="Freeform 23"/>
          <p:cNvSpPr>
            <a:spLocks/>
          </p:cNvSpPr>
          <p:nvPr/>
        </p:nvSpPr>
        <p:spPr bwMode="auto">
          <a:xfrm>
            <a:off x="2743200" y="4419600"/>
            <a:ext cx="9525" cy="1447800"/>
          </a:xfrm>
          <a:custGeom>
            <a:avLst/>
            <a:gdLst>
              <a:gd name="T0" fmla="*/ 0 w 6"/>
              <a:gd name="T1" fmla="*/ 2147483647 h 912"/>
              <a:gd name="T2" fmla="*/ 2147483647 w 6"/>
              <a:gd name="T3" fmla="*/ 0 h 912"/>
              <a:gd name="T4" fmla="*/ 2147483647 w 6"/>
              <a:gd name="T5" fmla="*/ 0 h 912"/>
              <a:gd name="T6" fmla="*/ 0 60000 65536"/>
              <a:gd name="T7" fmla="*/ 0 60000 65536"/>
              <a:gd name="T8" fmla="*/ 0 60000 65536"/>
              <a:gd name="T9" fmla="*/ 0 w 6"/>
              <a:gd name="T10" fmla="*/ 0 h 912"/>
              <a:gd name="T11" fmla="*/ 6 w 6"/>
              <a:gd name="T12" fmla="*/ 912 h 9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" h="912">
                <a:moveTo>
                  <a:pt x="0" y="912"/>
                </a:moveTo>
                <a:lnTo>
                  <a:pt x="2" y="0"/>
                </a:lnTo>
                <a:lnTo>
                  <a:pt x="6" y="0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2133600" y="4191000"/>
            <a:ext cx="6858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rgbClr val="008260"/>
                </a:solidFill>
              </a:rPr>
              <a:t>f(x)</a:t>
            </a:r>
          </a:p>
        </p:txBody>
      </p:sp>
      <p:sp>
        <p:nvSpPr>
          <p:cNvPr id="12313" name="Slide Number Placeholder 2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FB0CE083-762D-4216-B2CB-63BDDFCD19A6}" type="slidenum">
              <a:rPr lang="en-US">
                <a:latin typeface="Arial" charset="0"/>
              </a:rPr>
              <a:pPr/>
              <a:t>24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49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676275"/>
          </a:xfrm>
          <a:noFill/>
        </p:spPr>
        <p:txBody>
          <a:bodyPr lIns="90487" tIns="44450" rIns="90487" bIns="44450" anchor="ctr" anchorCtr="1"/>
          <a:lstStyle/>
          <a:p>
            <a:pPr defTabSz="914400" eaLnBrk="1" hangingPunct="1">
              <a:lnSpc>
                <a:spcPct val="95000"/>
              </a:lnSpc>
            </a:pPr>
            <a:r>
              <a:rPr lang="en-US" smtClean="0"/>
              <a:t>Finding Normal Probabilities  </a:t>
            </a:r>
          </a:p>
        </p:txBody>
      </p:sp>
      <p:sp>
        <p:nvSpPr>
          <p:cNvPr id="1331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3317" name="Freeform 17"/>
          <p:cNvSpPr>
            <a:spLocks/>
          </p:cNvSpPr>
          <p:nvPr/>
        </p:nvSpPr>
        <p:spPr bwMode="auto">
          <a:xfrm>
            <a:off x="4495800" y="4362450"/>
            <a:ext cx="385763" cy="1652588"/>
          </a:xfrm>
          <a:custGeom>
            <a:avLst/>
            <a:gdLst>
              <a:gd name="T0" fmla="*/ 2147483647 w 243"/>
              <a:gd name="T1" fmla="*/ 0 h 1041"/>
              <a:gd name="T2" fmla="*/ 0 w 243"/>
              <a:gd name="T3" fmla="*/ 2147483647 h 1041"/>
              <a:gd name="T4" fmla="*/ 2147483647 w 243"/>
              <a:gd name="T5" fmla="*/ 2147483647 h 1041"/>
              <a:gd name="T6" fmla="*/ 2147483647 w 243"/>
              <a:gd name="T7" fmla="*/ 2147483647 h 1041"/>
              <a:gd name="T8" fmla="*/ 2147483647 w 243"/>
              <a:gd name="T9" fmla="*/ 2147483647 h 1041"/>
              <a:gd name="T10" fmla="*/ 2147483647 w 243"/>
              <a:gd name="T11" fmla="*/ 2147483647 h 1041"/>
              <a:gd name="T12" fmla="*/ 2147483647 w 243"/>
              <a:gd name="T13" fmla="*/ 2147483647 h 104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43"/>
              <a:gd name="T22" fmla="*/ 0 h 1041"/>
              <a:gd name="T23" fmla="*/ 243 w 243"/>
              <a:gd name="T24" fmla="*/ 1041 h 104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43" h="1041">
                <a:moveTo>
                  <a:pt x="6" y="0"/>
                </a:moveTo>
                <a:lnTo>
                  <a:pt x="0" y="1038"/>
                </a:lnTo>
                <a:lnTo>
                  <a:pt x="243" y="1041"/>
                </a:lnTo>
                <a:lnTo>
                  <a:pt x="237" y="201"/>
                </a:lnTo>
                <a:lnTo>
                  <a:pt x="204" y="144"/>
                </a:lnTo>
                <a:lnTo>
                  <a:pt x="174" y="102"/>
                </a:lnTo>
                <a:lnTo>
                  <a:pt x="102" y="24"/>
                </a:lnTo>
              </a:path>
            </a:pathLst>
          </a:cu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3318" name="Freeform 18"/>
          <p:cNvSpPr>
            <a:spLocks/>
          </p:cNvSpPr>
          <p:nvPr/>
        </p:nvSpPr>
        <p:spPr bwMode="auto">
          <a:xfrm>
            <a:off x="3724275" y="4343400"/>
            <a:ext cx="809625" cy="1666875"/>
          </a:xfrm>
          <a:custGeom>
            <a:avLst/>
            <a:gdLst>
              <a:gd name="T0" fmla="*/ 2147483647 w 510"/>
              <a:gd name="T1" fmla="*/ 2147483647 h 1050"/>
              <a:gd name="T2" fmla="*/ 2147483647 w 510"/>
              <a:gd name="T3" fmla="*/ 0 h 1050"/>
              <a:gd name="T4" fmla="*/ 2147483647 w 510"/>
              <a:gd name="T5" fmla="*/ 2147483647 h 1050"/>
              <a:gd name="T6" fmla="*/ 2147483647 w 510"/>
              <a:gd name="T7" fmla="*/ 2147483647 h 1050"/>
              <a:gd name="T8" fmla="*/ 2147483647 w 510"/>
              <a:gd name="T9" fmla="*/ 2147483647 h 1050"/>
              <a:gd name="T10" fmla="*/ 2147483647 w 510"/>
              <a:gd name="T11" fmla="*/ 2147483647 h 1050"/>
              <a:gd name="T12" fmla="*/ 0 w 510"/>
              <a:gd name="T13" fmla="*/ 2147483647 h 1050"/>
              <a:gd name="T14" fmla="*/ 0 w 510"/>
              <a:gd name="T15" fmla="*/ 2147483647 h 1050"/>
              <a:gd name="T16" fmla="*/ 2147483647 w 510"/>
              <a:gd name="T17" fmla="*/ 2147483647 h 10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10"/>
              <a:gd name="T28" fmla="*/ 0 h 1050"/>
              <a:gd name="T29" fmla="*/ 510 w 510"/>
              <a:gd name="T30" fmla="*/ 1050 h 105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10" h="1050">
                <a:moveTo>
                  <a:pt x="486" y="1044"/>
                </a:moveTo>
                <a:lnTo>
                  <a:pt x="510" y="0"/>
                </a:lnTo>
                <a:lnTo>
                  <a:pt x="348" y="72"/>
                </a:lnTo>
                <a:lnTo>
                  <a:pt x="255" y="201"/>
                </a:lnTo>
                <a:lnTo>
                  <a:pt x="180" y="327"/>
                </a:lnTo>
                <a:lnTo>
                  <a:pt x="108" y="471"/>
                </a:lnTo>
                <a:lnTo>
                  <a:pt x="0" y="642"/>
                </a:lnTo>
                <a:lnTo>
                  <a:pt x="0" y="1050"/>
                </a:lnTo>
                <a:lnTo>
                  <a:pt x="486" y="1044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9" name="Freeform 19"/>
          <p:cNvSpPr>
            <a:spLocks/>
          </p:cNvSpPr>
          <p:nvPr/>
        </p:nvSpPr>
        <p:spPr bwMode="auto">
          <a:xfrm>
            <a:off x="4495800" y="4370388"/>
            <a:ext cx="6350" cy="1630362"/>
          </a:xfrm>
          <a:custGeom>
            <a:avLst/>
            <a:gdLst>
              <a:gd name="T0" fmla="*/ 0 w 4"/>
              <a:gd name="T1" fmla="*/ 0 h 1027"/>
              <a:gd name="T2" fmla="*/ 2147483647 w 4"/>
              <a:gd name="T3" fmla="*/ 2147483647 h 1027"/>
              <a:gd name="T4" fmla="*/ 0 60000 65536"/>
              <a:gd name="T5" fmla="*/ 0 60000 65536"/>
              <a:gd name="T6" fmla="*/ 0 w 4"/>
              <a:gd name="T7" fmla="*/ 0 h 1027"/>
              <a:gd name="T8" fmla="*/ 4 w 4"/>
              <a:gd name="T9" fmla="*/ 1027 h 102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" h="1027">
                <a:moveTo>
                  <a:pt x="0" y="0"/>
                </a:moveTo>
                <a:lnTo>
                  <a:pt x="4" y="1027"/>
                </a:ln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0" name="Freeform 20"/>
          <p:cNvSpPr>
            <a:spLocks/>
          </p:cNvSpPr>
          <p:nvPr/>
        </p:nvSpPr>
        <p:spPr bwMode="auto">
          <a:xfrm>
            <a:off x="4514850" y="4352925"/>
            <a:ext cx="1649413" cy="1574800"/>
          </a:xfrm>
          <a:custGeom>
            <a:avLst/>
            <a:gdLst>
              <a:gd name="T0" fmla="*/ 2147483647 w 1039"/>
              <a:gd name="T1" fmla="*/ 2147483647 h 992"/>
              <a:gd name="T2" fmla="*/ 2147483647 w 1039"/>
              <a:gd name="T3" fmla="*/ 2147483647 h 992"/>
              <a:gd name="T4" fmla="*/ 2147483647 w 1039"/>
              <a:gd name="T5" fmla="*/ 2147483647 h 992"/>
              <a:gd name="T6" fmla="*/ 2147483647 w 1039"/>
              <a:gd name="T7" fmla="*/ 2147483647 h 992"/>
              <a:gd name="T8" fmla="*/ 2147483647 w 1039"/>
              <a:gd name="T9" fmla="*/ 2147483647 h 992"/>
              <a:gd name="T10" fmla="*/ 2147483647 w 1039"/>
              <a:gd name="T11" fmla="*/ 2147483647 h 992"/>
              <a:gd name="T12" fmla="*/ 2147483647 w 1039"/>
              <a:gd name="T13" fmla="*/ 2147483647 h 992"/>
              <a:gd name="T14" fmla="*/ 2147483647 w 1039"/>
              <a:gd name="T15" fmla="*/ 2147483647 h 992"/>
              <a:gd name="T16" fmla="*/ 2147483647 w 1039"/>
              <a:gd name="T17" fmla="*/ 2147483647 h 992"/>
              <a:gd name="T18" fmla="*/ 2147483647 w 1039"/>
              <a:gd name="T19" fmla="*/ 2147483647 h 992"/>
              <a:gd name="T20" fmla="*/ 2147483647 w 1039"/>
              <a:gd name="T21" fmla="*/ 2147483647 h 992"/>
              <a:gd name="T22" fmla="*/ 2147483647 w 1039"/>
              <a:gd name="T23" fmla="*/ 2147483647 h 992"/>
              <a:gd name="T24" fmla="*/ 2147483647 w 1039"/>
              <a:gd name="T25" fmla="*/ 2147483647 h 992"/>
              <a:gd name="T26" fmla="*/ 2147483647 w 1039"/>
              <a:gd name="T27" fmla="*/ 2147483647 h 992"/>
              <a:gd name="T28" fmla="*/ 2147483647 w 1039"/>
              <a:gd name="T29" fmla="*/ 2147483647 h 992"/>
              <a:gd name="T30" fmla="*/ 2147483647 w 1039"/>
              <a:gd name="T31" fmla="*/ 2147483647 h 992"/>
              <a:gd name="T32" fmla="*/ 0 w 1039"/>
              <a:gd name="T33" fmla="*/ 0 h 99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39"/>
              <a:gd name="T52" fmla="*/ 0 h 992"/>
              <a:gd name="T53" fmla="*/ 1039 w 1039"/>
              <a:gd name="T54" fmla="*/ 992 h 99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39" h="992">
                <a:moveTo>
                  <a:pt x="1039" y="992"/>
                </a:moveTo>
                <a:lnTo>
                  <a:pt x="931" y="982"/>
                </a:lnTo>
                <a:lnTo>
                  <a:pt x="876" y="969"/>
                </a:lnTo>
                <a:lnTo>
                  <a:pt x="823" y="954"/>
                </a:lnTo>
                <a:lnTo>
                  <a:pt x="768" y="931"/>
                </a:lnTo>
                <a:lnTo>
                  <a:pt x="713" y="899"/>
                </a:lnTo>
                <a:lnTo>
                  <a:pt x="661" y="859"/>
                </a:lnTo>
                <a:lnTo>
                  <a:pt x="551" y="745"/>
                </a:lnTo>
                <a:lnTo>
                  <a:pt x="443" y="583"/>
                </a:lnTo>
                <a:lnTo>
                  <a:pt x="335" y="388"/>
                </a:lnTo>
                <a:lnTo>
                  <a:pt x="280" y="289"/>
                </a:lnTo>
                <a:lnTo>
                  <a:pt x="225" y="198"/>
                </a:lnTo>
                <a:lnTo>
                  <a:pt x="173" y="118"/>
                </a:lnTo>
                <a:lnTo>
                  <a:pt x="118" y="55"/>
                </a:lnTo>
                <a:lnTo>
                  <a:pt x="63" y="15"/>
                </a:lnTo>
                <a:lnTo>
                  <a:pt x="38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1" name="Freeform 21"/>
          <p:cNvSpPr>
            <a:spLocks/>
          </p:cNvSpPr>
          <p:nvPr/>
        </p:nvSpPr>
        <p:spPr bwMode="auto">
          <a:xfrm>
            <a:off x="2819400" y="4357688"/>
            <a:ext cx="1676400" cy="1570037"/>
          </a:xfrm>
          <a:custGeom>
            <a:avLst/>
            <a:gdLst>
              <a:gd name="T0" fmla="*/ 0 w 1056"/>
              <a:gd name="T1" fmla="*/ 2147483647 h 989"/>
              <a:gd name="T2" fmla="*/ 2147483647 w 1056"/>
              <a:gd name="T3" fmla="*/ 2147483647 h 989"/>
              <a:gd name="T4" fmla="*/ 2147483647 w 1056"/>
              <a:gd name="T5" fmla="*/ 2147483647 h 989"/>
              <a:gd name="T6" fmla="*/ 2147483647 w 1056"/>
              <a:gd name="T7" fmla="*/ 2147483647 h 989"/>
              <a:gd name="T8" fmla="*/ 2147483647 w 1056"/>
              <a:gd name="T9" fmla="*/ 2147483647 h 989"/>
              <a:gd name="T10" fmla="*/ 2147483647 w 1056"/>
              <a:gd name="T11" fmla="*/ 2147483647 h 989"/>
              <a:gd name="T12" fmla="*/ 2147483647 w 1056"/>
              <a:gd name="T13" fmla="*/ 2147483647 h 989"/>
              <a:gd name="T14" fmla="*/ 2147483647 w 1056"/>
              <a:gd name="T15" fmla="*/ 2147483647 h 989"/>
              <a:gd name="T16" fmla="*/ 2147483647 w 1056"/>
              <a:gd name="T17" fmla="*/ 2147483647 h 989"/>
              <a:gd name="T18" fmla="*/ 2147483647 w 1056"/>
              <a:gd name="T19" fmla="*/ 2147483647 h 989"/>
              <a:gd name="T20" fmla="*/ 2147483647 w 1056"/>
              <a:gd name="T21" fmla="*/ 2147483647 h 989"/>
              <a:gd name="T22" fmla="*/ 2147483647 w 1056"/>
              <a:gd name="T23" fmla="*/ 2147483647 h 989"/>
              <a:gd name="T24" fmla="*/ 2147483647 w 1056"/>
              <a:gd name="T25" fmla="*/ 2147483647 h 989"/>
              <a:gd name="T26" fmla="*/ 2147483647 w 1056"/>
              <a:gd name="T27" fmla="*/ 2147483647 h 989"/>
              <a:gd name="T28" fmla="*/ 2147483647 w 1056"/>
              <a:gd name="T29" fmla="*/ 2147483647 h 989"/>
              <a:gd name="T30" fmla="*/ 2147483647 w 1056"/>
              <a:gd name="T31" fmla="*/ 0 h 98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56"/>
              <a:gd name="T49" fmla="*/ 0 h 989"/>
              <a:gd name="T50" fmla="*/ 1056 w 1056"/>
              <a:gd name="T51" fmla="*/ 989 h 98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56" h="989">
                <a:moveTo>
                  <a:pt x="0" y="989"/>
                </a:moveTo>
                <a:lnTo>
                  <a:pt x="108" y="979"/>
                </a:lnTo>
                <a:lnTo>
                  <a:pt x="163" y="966"/>
                </a:lnTo>
                <a:lnTo>
                  <a:pt x="218" y="951"/>
                </a:lnTo>
                <a:lnTo>
                  <a:pt x="271" y="928"/>
                </a:lnTo>
                <a:lnTo>
                  <a:pt x="326" y="896"/>
                </a:lnTo>
                <a:lnTo>
                  <a:pt x="381" y="856"/>
                </a:lnTo>
                <a:lnTo>
                  <a:pt x="488" y="742"/>
                </a:lnTo>
                <a:lnTo>
                  <a:pt x="596" y="580"/>
                </a:lnTo>
                <a:lnTo>
                  <a:pt x="706" y="385"/>
                </a:lnTo>
                <a:lnTo>
                  <a:pt x="759" y="286"/>
                </a:lnTo>
                <a:lnTo>
                  <a:pt x="814" y="195"/>
                </a:lnTo>
                <a:lnTo>
                  <a:pt x="868" y="115"/>
                </a:lnTo>
                <a:lnTo>
                  <a:pt x="909" y="72"/>
                </a:lnTo>
                <a:lnTo>
                  <a:pt x="969" y="18"/>
                </a:lnTo>
                <a:lnTo>
                  <a:pt x="1056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2" name="Freeform 22"/>
          <p:cNvSpPr>
            <a:spLocks/>
          </p:cNvSpPr>
          <p:nvPr/>
        </p:nvSpPr>
        <p:spPr bwMode="auto">
          <a:xfrm>
            <a:off x="2843213" y="6013450"/>
            <a:ext cx="3395662" cy="6350"/>
          </a:xfrm>
          <a:custGeom>
            <a:avLst/>
            <a:gdLst>
              <a:gd name="T0" fmla="*/ 0 w 2139"/>
              <a:gd name="T1" fmla="*/ 0 h 4"/>
              <a:gd name="T2" fmla="*/ 0 w 2139"/>
              <a:gd name="T3" fmla="*/ 0 h 4"/>
              <a:gd name="T4" fmla="*/ 2147483647 w 2139"/>
              <a:gd name="T5" fmla="*/ 2147483647 h 4"/>
              <a:gd name="T6" fmla="*/ 0 60000 65536"/>
              <a:gd name="T7" fmla="*/ 0 60000 65536"/>
              <a:gd name="T8" fmla="*/ 0 60000 65536"/>
              <a:gd name="T9" fmla="*/ 0 w 2139"/>
              <a:gd name="T10" fmla="*/ 0 h 4"/>
              <a:gd name="T11" fmla="*/ 2139 w 2139"/>
              <a:gd name="T12" fmla="*/ 4 h 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9" h="4">
                <a:moveTo>
                  <a:pt x="0" y="0"/>
                </a:moveTo>
                <a:lnTo>
                  <a:pt x="0" y="0"/>
                </a:lnTo>
                <a:lnTo>
                  <a:pt x="2139" y="4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3" name="Rectangle 23"/>
          <p:cNvSpPr>
            <a:spLocks noChangeArrowheads="1"/>
          </p:cNvSpPr>
          <p:nvPr/>
        </p:nvSpPr>
        <p:spPr bwMode="auto">
          <a:xfrm>
            <a:off x="6172200" y="5924550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13324" name="Rectangle 25"/>
          <p:cNvSpPr>
            <a:spLocks noChangeArrowheads="1"/>
          </p:cNvSpPr>
          <p:nvPr/>
        </p:nvSpPr>
        <p:spPr bwMode="auto">
          <a:xfrm>
            <a:off x="4724400" y="6000750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b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3325" name="Rectangle 26"/>
          <p:cNvSpPr>
            <a:spLocks noChangeArrowheads="1"/>
          </p:cNvSpPr>
          <p:nvPr/>
        </p:nvSpPr>
        <p:spPr bwMode="auto">
          <a:xfrm>
            <a:off x="4343400" y="6000750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l-GR" sz="1800">
                <a:cs typeface="Arial" charset="0"/>
              </a:rPr>
              <a:t>μ</a:t>
            </a:r>
            <a:endParaRPr lang="el-GR">
              <a:cs typeface="Arial" charset="0"/>
            </a:endParaRPr>
          </a:p>
        </p:txBody>
      </p:sp>
      <p:sp>
        <p:nvSpPr>
          <p:cNvPr id="13326" name="Rectangle 27"/>
          <p:cNvSpPr>
            <a:spLocks noChangeArrowheads="1"/>
          </p:cNvSpPr>
          <p:nvPr/>
        </p:nvSpPr>
        <p:spPr bwMode="auto">
          <a:xfrm>
            <a:off x="3581400" y="6000750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a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3327" name="Rectangle 48"/>
          <p:cNvSpPr>
            <a:spLocks noChangeArrowheads="1"/>
          </p:cNvSpPr>
          <p:nvPr/>
        </p:nvSpPr>
        <p:spPr bwMode="auto">
          <a:xfrm>
            <a:off x="1371600" y="1905000"/>
            <a:ext cx="6781800" cy="971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900" b="0">
                <a:solidFill>
                  <a:schemeClr val="folHlink"/>
                </a:solidFill>
              </a:rPr>
              <a:t>The probability for a range of values is measured by the area under the curve</a:t>
            </a:r>
          </a:p>
        </p:txBody>
      </p:sp>
      <p:graphicFrame>
        <p:nvGraphicFramePr>
          <p:cNvPr id="13314" name="Object 50"/>
          <p:cNvGraphicFramePr>
            <a:graphicFrameLocks noChangeAspect="1"/>
          </p:cNvGraphicFramePr>
          <p:nvPr/>
        </p:nvGraphicFramePr>
        <p:xfrm>
          <a:off x="2514600" y="3200400"/>
          <a:ext cx="4092575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Equation" r:id="rId3" imgW="1625400" imgH="203040" progId="Equation.3">
                  <p:embed/>
                </p:oleObj>
              </mc:Choice>
              <mc:Fallback>
                <p:oleObj name="Equation" r:id="rId3" imgW="1625400" imgH="203040" progId="Equation.3">
                  <p:embed/>
                  <p:pic>
                    <p:nvPicPr>
                      <p:cNvPr id="0" name="Object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3200400"/>
                        <a:ext cx="4092575" cy="5127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8" name="Slide Number Placeholder 1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6F5353A1-EBA0-44BB-B9B7-EEB9301273C5}" type="slidenum">
              <a:rPr lang="en-US">
                <a:latin typeface="Arial" charset="0"/>
              </a:rPr>
              <a:pPr/>
              <a:t>25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46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676275"/>
          </a:xfrm>
          <a:noFill/>
        </p:spPr>
        <p:txBody>
          <a:bodyPr lIns="90487" tIns="44450" rIns="90487" bIns="44450" anchor="ctr" anchorCtr="1"/>
          <a:lstStyle/>
          <a:p>
            <a:pPr defTabSz="914400" eaLnBrk="1" hangingPunct="1">
              <a:lnSpc>
                <a:spcPct val="95000"/>
              </a:lnSpc>
            </a:pPr>
            <a:r>
              <a:rPr lang="en-US" smtClean="0"/>
              <a:t>Finding Normal Probabilities  </a:t>
            </a:r>
          </a:p>
        </p:txBody>
      </p:sp>
      <p:sp>
        <p:nvSpPr>
          <p:cNvPr id="143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4343" name="Freeform 14"/>
          <p:cNvSpPr>
            <a:spLocks/>
          </p:cNvSpPr>
          <p:nvPr/>
        </p:nvSpPr>
        <p:spPr bwMode="auto">
          <a:xfrm>
            <a:off x="5943600" y="5257800"/>
            <a:ext cx="385763" cy="985838"/>
          </a:xfrm>
          <a:custGeom>
            <a:avLst/>
            <a:gdLst>
              <a:gd name="T0" fmla="*/ 2147483647 w 243"/>
              <a:gd name="T1" fmla="*/ 0 h 621"/>
              <a:gd name="T2" fmla="*/ 0 w 243"/>
              <a:gd name="T3" fmla="*/ 2147483647 h 621"/>
              <a:gd name="T4" fmla="*/ 2147483647 w 243"/>
              <a:gd name="T5" fmla="*/ 2147483647 h 621"/>
              <a:gd name="T6" fmla="*/ 2147483647 w 243"/>
              <a:gd name="T7" fmla="*/ 2147483647 h 621"/>
              <a:gd name="T8" fmla="*/ 2147483647 w 243"/>
              <a:gd name="T9" fmla="*/ 2147483647 h 621"/>
              <a:gd name="T10" fmla="*/ 2147483647 w 243"/>
              <a:gd name="T11" fmla="*/ 2147483647 h 621"/>
              <a:gd name="T12" fmla="*/ 2147483647 w 243"/>
              <a:gd name="T13" fmla="*/ 2147483647 h 6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43"/>
              <a:gd name="T22" fmla="*/ 0 h 621"/>
              <a:gd name="T23" fmla="*/ 243 w 243"/>
              <a:gd name="T24" fmla="*/ 621 h 6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43" h="621">
                <a:moveTo>
                  <a:pt x="6" y="0"/>
                </a:moveTo>
                <a:lnTo>
                  <a:pt x="0" y="618"/>
                </a:lnTo>
                <a:lnTo>
                  <a:pt x="243" y="621"/>
                </a:lnTo>
                <a:lnTo>
                  <a:pt x="240" y="114"/>
                </a:lnTo>
                <a:lnTo>
                  <a:pt x="198" y="84"/>
                </a:lnTo>
                <a:lnTo>
                  <a:pt x="108" y="30"/>
                </a:lnTo>
                <a:lnTo>
                  <a:pt x="48" y="12"/>
                </a:lnTo>
              </a:path>
            </a:pathLst>
          </a:cu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4344" name="Freeform 15"/>
          <p:cNvSpPr>
            <a:spLocks/>
          </p:cNvSpPr>
          <p:nvPr/>
        </p:nvSpPr>
        <p:spPr bwMode="auto">
          <a:xfrm>
            <a:off x="5178425" y="5248275"/>
            <a:ext cx="774700" cy="996950"/>
          </a:xfrm>
          <a:custGeom>
            <a:avLst/>
            <a:gdLst>
              <a:gd name="T0" fmla="*/ 2147483647 w 488"/>
              <a:gd name="T1" fmla="*/ 2147483647 h 628"/>
              <a:gd name="T2" fmla="*/ 2147483647 w 488"/>
              <a:gd name="T3" fmla="*/ 0 h 628"/>
              <a:gd name="T4" fmla="*/ 2147483647 w 488"/>
              <a:gd name="T5" fmla="*/ 2147483647 h 628"/>
              <a:gd name="T6" fmla="*/ 2147483647 w 488"/>
              <a:gd name="T7" fmla="*/ 2147483647 h 628"/>
              <a:gd name="T8" fmla="*/ 2147483647 w 488"/>
              <a:gd name="T9" fmla="*/ 2147483647 h 628"/>
              <a:gd name="T10" fmla="*/ 2147483647 w 488"/>
              <a:gd name="T11" fmla="*/ 2147483647 h 628"/>
              <a:gd name="T12" fmla="*/ 2147483647 w 488"/>
              <a:gd name="T13" fmla="*/ 2147483647 h 628"/>
              <a:gd name="T14" fmla="*/ 0 w 488"/>
              <a:gd name="T15" fmla="*/ 2147483647 h 628"/>
              <a:gd name="T16" fmla="*/ 2147483647 w 488"/>
              <a:gd name="T17" fmla="*/ 2147483647 h 6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88"/>
              <a:gd name="T28" fmla="*/ 0 h 628"/>
              <a:gd name="T29" fmla="*/ 488 w 488"/>
              <a:gd name="T30" fmla="*/ 628 h 62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88" h="628">
                <a:moveTo>
                  <a:pt x="476" y="624"/>
                </a:moveTo>
                <a:lnTo>
                  <a:pt x="488" y="0"/>
                </a:lnTo>
                <a:lnTo>
                  <a:pt x="344" y="30"/>
                </a:lnTo>
                <a:lnTo>
                  <a:pt x="242" y="114"/>
                </a:lnTo>
                <a:lnTo>
                  <a:pt x="158" y="180"/>
                </a:lnTo>
                <a:lnTo>
                  <a:pt x="92" y="258"/>
                </a:lnTo>
                <a:lnTo>
                  <a:pt x="2" y="354"/>
                </a:lnTo>
                <a:lnTo>
                  <a:pt x="0" y="628"/>
                </a:lnTo>
                <a:lnTo>
                  <a:pt x="476" y="624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5" name="Freeform 17"/>
          <p:cNvSpPr>
            <a:spLocks/>
          </p:cNvSpPr>
          <p:nvPr/>
        </p:nvSpPr>
        <p:spPr bwMode="auto">
          <a:xfrm>
            <a:off x="5962650" y="5257800"/>
            <a:ext cx="1649413" cy="889000"/>
          </a:xfrm>
          <a:custGeom>
            <a:avLst/>
            <a:gdLst>
              <a:gd name="T0" fmla="*/ 2147483647 w 1039"/>
              <a:gd name="T1" fmla="*/ 2147483647 h 992"/>
              <a:gd name="T2" fmla="*/ 2147483647 w 1039"/>
              <a:gd name="T3" fmla="*/ 2147483647 h 992"/>
              <a:gd name="T4" fmla="*/ 2147483647 w 1039"/>
              <a:gd name="T5" fmla="*/ 2147483647 h 992"/>
              <a:gd name="T6" fmla="*/ 2147483647 w 1039"/>
              <a:gd name="T7" fmla="*/ 2147483647 h 992"/>
              <a:gd name="T8" fmla="*/ 2147483647 w 1039"/>
              <a:gd name="T9" fmla="*/ 2147483647 h 992"/>
              <a:gd name="T10" fmla="*/ 2147483647 w 1039"/>
              <a:gd name="T11" fmla="*/ 2147483647 h 992"/>
              <a:gd name="T12" fmla="*/ 2147483647 w 1039"/>
              <a:gd name="T13" fmla="*/ 2147483647 h 992"/>
              <a:gd name="T14" fmla="*/ 2147483647 w 1039"/>
              <a:gd name="T15" fmla="*/ 2147483647 h 992"/>
              <a:gd name="T16" fmla="*/ 2147483647 w 1039"/>
              <a:gd name="T17" fmla="*/ 2147483647 h 992"/>
              <a:gd name="T18" fmla="*/ 2147483647 w 1039"/>
              <a:gd name="T19" fmla="*/ 2147483647 h 992"/>
              <a:gd name="T20" fmla="*/ 2147483647 w 1039"/>
              <a:gd name="T21" fmla="*/ 2147483647 h 992"/>
              <a:gd name="T22" fmla="*/ 2147483647 w 1039"/>
              <a:gd name="T23" fmla="*/ 2147483647 h 992"/>
              <a:gd name="T24" fmla="*/ 2147483647 w 1039"/>
              <a:gd name="T25" fmla="*/ 2147483647 h 992"/>
              <a:gd name="T26" fmla="*/ 2147483647 w 1039"/>
              <a:gd name="T27" fmla="*/ 2147483647 h 992"/>
              <a:gd name="T28" fmla="*/ 2147483647 w 1039"/>
              <a:gd name="T29" fmla="*/ 2147483647 h 992"/>
              <a:gd name="T30" fmla="*/ 2147483647 w 1039"/>
              <a:gd name="T31" fmla="*/ 2147483647 h 992"/>
              <a:gd name="T32" fmla="*/ 0 w 1039"/>
              <a:gd name="T33" fmla="*/ 0 h 99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39"/>
              <a:gd name="T52" fmla="*/ 0 h 992"/>
              <a:gd name="T53" fmla="*/ 1039 w 1039"/>
              <a:gd name="T54" fmla="*/ 992 h 99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39" h="992">
                <a:moveTo>
                  <a:pt x="1039" y="992"/>
                </a:moveTo>
                <a:lnTo>
                  <a:pt x="931" y="982"/>
                </a:lnTo>
                <a:lnTo>
                  <a:pt x="876" y="969"/>
                </a:lnTo>
                <a:lnTo>
                  <a:pt x="823" y="954"/>
                </a:lnTo>
                <a:lnTo>
                  <a:pt x="768" y="931"/>
                </a:lnTo>
                <a:lnTo>
                  <a:pt x="713" y="899"/>
                </a:lnTo>
                <a:lnTo>
                  <a:pt x="661" y="859"/>
                </a:lnTo>
                <a:lnTo>
                  <a:pt x="551" y="745"/>
                </a:lnTo>
                <a:lnTo>
                  <a:pt x="443" y="583"/>
                </a:lnTo>
                <a:lnTo>
                  <a:pt x="335" y="388"/>
                </a:lnTo>
                <a:lnTo>
                  <a:pt x="280" y="289"/>
                </a:lnTo>
                <a:lnTo>
                  <a:pt x="225" y="198"/>
                </a:lnTo>
                <a:lnTo>
                  <a:pt x="173" y="118"/>
                </a:lnTo>
                <a:lnTo>
                  <a:pt x="118" y="55"/>
                </a:lnTo>
                <a:lnTo>
                  <a:pt x="63" y="15"/>
                </a:lnTo>
                <a:lnTo>
                  <a:pt x="38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6" name="Freeform 18"/>
          <p:cNvSpPr>
            <a:spLocks/>
          </p:cNvSpPr>
          <p:nvPr/>
        </p:nvSpPr>
        <p:spPr bwMode="auto">
          <a:xfrm>
            <a:off x="4267200" y="5257800"/>
            <a:ext cx="1676400" cy="898525"/>
          </a:xfrm>
          <a:custGeom>
            <a:avLst/>
            <a:gdLst>
              <a:gd name="T0" fmla="*/ 0 w 1056"/>
              <a:gd name="T1" fmla="*/ 2147483647 h 989"/>
              <a:gd name="T2" fmla="*/ 2147483647 w 1056"/>
              <a:gd name="T3" fmla="*/ 2147483647 h 989"/>
              <a:gd name="T4" fmla="*/ 2147483647 w 1056"/>
              <a:gd name="T5" fmla="*/ 2147483647 h 989"/>
              <a:gd name="T6" fmla="*/ 2147483647 w 1056"/>
              <a:gd name="T7" fmla="*/ 2147483647 h 989"/>
              <a:gd name="T8" fmla="*/ 2147483647 w 1056"/>
              <a:gd name="T9" fmla="*/ 2147483647 h 989"/>
              <a:gd name="T10" fmla="*/ 2147483647 w 1056"/>
              <a:gd name="T11" fmla="*/ 2147483647 h 989"/>
              <a:gd name="T12" fmla="*/ 2147483647 w 1056"/>
              <a:gd name="T13" fmla="*/ 2147483647 h 989"/>
              <a:gd name="T14" fmla="*/ 2147483647 w 1056"/>
              <a:gd name="T15" fmla="*/ 2147483647 h 989"/>
              <a:gd name="T16" fmla="*/ 2147483647 w 1056"/>
              <a:gd name="T17" fmla="*/ 2147483647 h 989"/>
              <a:gd name="T18" fmla="*/ 2147483647 w 1056"/>
              <a:gd name="T19" fmla="*/ 2147483647 h 989"/>
              <a:gd name="T20" fmla="*/ 2147483647 w 1056"/>
              <a:gd name="T21" fmla="*/ 2147483647 h 989"/>
              <a:gd name="T22" fmla="*/ 2147483647 w 1056"/>
              <a:gd name="T23" fmla="*/ 2147483647 h 989"/>
              <a:gd name="T24" fmla="*/ 2147483647 w 1056"/>
              <a:gd name="T25" fmla="*/ 2147483647 h 989"/>
              <a:gd name="T26" fmla="*/ 2147483647 w 1056"/>
              <a:gd name="T27" fmla="*/ 2147483647 h 989"/>
              <a:gd name="T28" fmla="*/ 2147483647 w 1056"/>
              <a:gd name="T29" fmla="*/ 2147483647 h 989"/>
              <a:gd name="T30" fmla="*/ 2147483647 w 1056"/>
              <a:gd name="T31" fmla="*/ 0 h 98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56"/>
              <a:gd name="T49" fmla="*/ 0 h 989"/>
              <a:gd name="T50" fmla="*/ 1056 w 1056"/>
              <a:gd name="T51" fmla="*/ 989 h 98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56" h="989">
                <a:moveTo>
                  <a:pt x="0" y="989"/>
                </a:moveTo>
                <a:lnTo>
                  <a:pt x="108" y="979"/>
                </a:lnTo>
                <a:lnTo>
                  <a:pt x="163" y="966"/>
                </a:lnTo>
                <a:lnTo>
                  <a:pt x="218" y="951"/>
                </a:lnTo>
                <a:lnTo>
                  <a:pt x="271" y="928"/>
                </a:lnTo>
                <a:lnTo>
                  <a:pt x="326" y="896"/>
                </a:lnTo>
                <a:lnTo>
                  <a:pt x="381" y="856"/>
                </a:lnTo>
                <a:lnTo>
                  <a:pt x="488" y="742"/>
                </a:lnTo>
                <a:lnTo>
                  <a:pt x="596" y="580"/>
                </a:lnTo>
                <a:lnTo>
                  <a:pt x="706" y="385"/>
                </a:lnTo>
                <a:lnTo>
                  <a:pt x="759" y="286"/>
                </a:lnTo>
                <a:lnTo>
                  <a:pt x="814" y="195"/>
                </a:lnTo>
                <a:lnTo>
                  <a:pt x="868" y="115"/>
                </a:lnTo>
                <a:lnTo>
                  <a:pt x="909" y="72"/>
                </a:lnTo>
                <a:lnTo>
                  <a:pt x="969" y="18"/>
                </a:lnTo>
                <a:lnTo>
                  <a:pt x="1056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7" name="Freeform 19"/>
          <p:cNvSpPr>
            <a:spLocks/>
          </p:cNvSpPr>
          <p:nvPr/>
        </p:nvSpPr>
        <p:spPr bwMode="auto">
          <a:xfrm>
            <a:off x="4291013" y="6242050"/>
            <a:ext cx="3395662" cy="6350"/>
          </a:xfrm>
          <a:custGeom>
            <a:avLst/>
            <a:gdLst>
              <a:gd name="T0" fmla="*/ 0 w 2139"/>
              <a:gd name="T1" fmla="*/ 0 h 4"/>
              <a:gd name="T2" fmla="*/ 0 w 2139"/>
              <a:gd name="T3" fmla="*/ 0 h 4"/>
              <a:gd name="T4" fmla="*/ 2147483647 w 2139"/>
              <a:gd name="T5" fmla="*/ 2147483647 h 4"/>
              <a:gd name="T6" fmla="*/ 0 60000 65536"/>
              <a:gd name="T7" fmla="*/ 0 60000 65536"/>
              <a:gd name="T8" fmla="*/ 0 60000 65536"/>
              <a:gd name="T9" fmla="*/ 0 w 2139"/>
              <a:gd name="T10" fmla="*/ 0 h 4"/>
              <a:gd name="T11" fmla="*/ 2139 w 2139"/>
              <a:gd name="T12" fmla="*/ 4 h 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9" h="4">
                <a:moveTo>
                  <a:pt x="0" y="0"/>
                </a:moveTo>
                <a:lnTo>
                  <a:pt x="0" y="0"/>
                </a:lnTo>
                <a:lnTo>
                  <a:pt x="2139" y="4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8" name="Rectangle 20"/>
          <p:cNvSpPr>
            <a:spLocks noChangeArrowheads="1"/>
          </p:cNvSpPr>
          <p:nvPr/>
        </p:nvSpPr>
        <p:spPr bwMode="auto">
          <a:xfrm>
            <a:off x="7620000" y="6153150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14349" name="Rectangle 21"/>
          <p:cNvSpPr>
            <a:spLocks noChangeArrowheads="1"/>
          </p:cNvSpPr>
          <p:nvPr/>
        </p:nvSpPr>
        <p:spPr bwMode="auto">
          <a:xfrm>
            <a:off x="6172200" y="6229350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b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4350" name="Rectangle 22"/>
          <p:cNvSpPr>
            <a:spLocks noChangeArrowheads="1"/>
          </p:cNvSpPr>
          <p:nvPr/>
        </p:nvSpPr>
        <p:spPr bwMode="auto">
          <a:xfrm>
            <a:off x="5791200" y="6229350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l-GR" sz="1800">
                <a:cs typeface="Arial" charset="0"/>
              </a:rPr>
              <a:t>μ</a:t>
            </a:r>
            <a:endParaRPr lang="el-GR">
              <a:cs typeface="Arial" charset="0"/>
            </a:endParaRPr>
          </a:p>
        </p:txBody>
      </p:sp>
      <p:sp>
        <p:nvSpPr>
          <p:cNvPr id="14351" name="Rectangle 23"/>
          <p:cNvSpPr>
            <a:spLocks noChangeArrowheads="1"/>
          </p:cNvSpPr>
          <p:nvPr/>
        </p:nvSpPr>
        <p:spPr bwMode="auto">
          <a:xfrm>
            <a:off x="5029200" y="6229350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a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4352" name="Line 24"/>
          <p:cNvSpPr>
            <a:spLocks noChangeShapeType="1"/>
          </p:cNvSpPr>
          <p:nvPr/>
        </p:nvSpPr>
        <p:spPr bwMode="auto">
          <a:xfrm>
            <a:off x="5943600" y="5257800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53" name="Freeform 25"/>
          <p:cNvSpPr>
            <a:spLocks/>
          </p:cNvSpPr>
          <p:nvPr/>
        </p:nvSpPr>
        <p:spPr bwMode="auto">
          <a:xfrm>
            <a:off x="5943600" y="1762125"/>
            <a:ext cx="385763" cy="985838"/>
          </a:xfrm>
          <a:custGeom>
            <a:avLst/>
            <a:gdLst>
              <a:gd name="T0" fmla="*/ 2147483647 w 243"/>
              <a:gd name="T1" fmla="*/ 0 h 621"/>
              <a:gd name="T2" fmla="*/ 0 w 243"/>
              <a:gd name="T3" fmla="*/ 2147483647 h 621"/>
              <a:gd name="T4" fmla="*/ 2147483647 w 243"/>
              <a:gd name="T5" fmla="*/ 2147483647 h 621"/>
              <a:gd name="T6" fmla="*/ 2147483647 w 243"/>
              <a:gd name="T7" fmla="*/ 2147483647 h 621"/>
              <a:gd name="T8" fmla="*/ 2147483647 w 243"/>
              <a:gd name="T9" fmla="*/ 2147483647 h 621"/>
              <a:gd name="T10" fmla="*/ 2147483647 w 243"/>
              <a:gd name="T11" fmla="*/ 2147483647 h 621"/>
              <a:gd name="T12" fmla="*/ 2147483647 w 243"/>
              <a:gd name="T13" fmla="*/ 2147483647 h 6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43"/>
              <a:gd name="T22" fmla="*/ 0 h 621"/>
              <a:gd name="T23" fmla="*/ 243 w 243"/>
              <a:gd name="T24" fmla="*/ 621 h 6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43" h="621">
                <a:moveTo>
                  <a:pt x="6" y="0"/>
                </a:moveTo>
                <a:lnTo>
                  <a:pt x="0" y="618"/>
                </a:lnTo>
                <a:lnTo>
                  <a:pt x="243" y="621"/>
                </a:lnTo>
                <a:lnTo>
                  <a:pt x="240" y="114"/>
                </a:lnTo>
                <a:lnTo>
                  <a:pt x="198" y="84"/>
                </a:lnTo>
                <a:lnTo>
                  <a:pt x="108" y="30"/>
                </a:lnTo>
                <a:lnTo>
                  <a:pt x="48" y="12"/>
                </a:lnTo>
              </a:path>
            </a:pathLst>
          </a:custGeom>
          <a:solidFill>
            <a:srgbClr val="D989B8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4354" name="Freeform 26"/>
          <p:cNvSpPr>
            <a:spLocks/>
          </p:cNvSpPr>
          <p:nvPr/>
        </p:nvSpPr>
        <p:spPr bwMode="auto">
          <a:xfrm>
            <a:off x="4273550" y="1752600"/>
            <a:ext cx="1679575" cy="993775"/>
          </a:xfrm>
          <a:custGeom>
            <a:avLst/>
            <a:gdLst>
              <a:gd name="T0" fmla="*/ 2147483647 w 1058"/>
              <a:gd name="T1" fmla="*/ 2147483647 h 626"/>
              <a:gd name="T2" fmla="*/ 2147483647 w 1058"/>
              <a:gd name="T3" fmla="*/ 0 h 626"/>
              <a:gd name="T4" fmla="*/ 2147483647 w 1058"/>
              <a:gd name="T5" fmla="*/ 2147483647 h 626"/>
              <a:gd name="T6" fmla="*/ 2147483647 w 1058"/>
              <a:gd name="T7" fmla="*/ 2147483647 h 626"/>
              <a:gd name="T8" fmla="*/ 2147483647 w 1058"/>
              <a:gd name="T9" fmla="*/ 2147483647 h 626"/>
              <a:gd name="T10" fmla="*/ 2147483647 w 1058"/>
              <a:gd name="T11" fmla="*/ 2147483647 h 626"/>
              <a:gd name="T12" fmla="*/ 2147483647 w 1058"/>
              <a:gd name="T13" fmla="*/ 2147483647 h 626"/>
              <a:gd name="T14" fmla="*/ 2147483647 w 1058"/>
              <a:gd name="T15" fmla="*/ 2147483647 h 626"/>
              <a:gd name="T16" fmla="*/ 0 w 1058"/>
              <a:gd name="T17" fmla="*/ 2147483647 h 626"/>
              <a:gd name="T18" fmla="*/ 0 w 1058"/>
              <a:gd name="T19" fmla="*/ 2147483647 h 626"/>
              <a:gd name="T20" fmla="*/ 2147483647 w 1058"/>
              <a:gd name="T21" fmla="*/ 2147483647 h 626"/>
              <a:gd name="T22" fmla="*/ 2147483647 w 1058"/>
              <a:gd name="T23" fmla="*/ 2147483647 h 626"/>
              <a:gd name="T24" fmla="*/ 2147483647 w 1058"/>
              <a:gd name="T25" fmla="*/ 2147483647 h 62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58"/>
              <a:gd name="T40" fmla="*/ 0 h 626"/>
              <a:gd name="T41" fmla="*/ 1058 w 1058"/>
              <a:gd name="T42" fmla="*/ 626 h 62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58" h="626">
                <a:moveTo>
                  <a:pt x="1046" y="624"/>
                </a:moveTo>
                <a:lnTo>
                  <a:pt x="1058" y="0"/>
                </a:lnTo>
                <a:lnTo>
                  <a:pt x="914" y="30"/>
                </a:lnTo>
                <a:lnTo>
                  <a:pt x="812" y="114"/>
                </a:lnTo>
                <a:lnTo>
                  <a:pt x="626" y="300"/>
                </a:lnTo>
                <a:lnTo>
                  <a:pt x="532" y="388"/>
                </a:lnTo>
                <a:lnTo>
                  <a:pt x="402" y="480"/>
                </a:lnTo>
                <a:lnTo>
                  <a:pt x="198" y="548"/>
                </a:lnTo>
                <a:lnTo>
                  <a:pt x="0" y="570"/>
                </a:lnTo>
                <a:lnTo>
                  <a:pt x="0" y="626"/>
                </a:lnTo>
                <a:lnTo>
                  <a:pt x="94" y="626"/>
                </a:lnTo>
                <a:lnTo>
                  <a:pt x="554" y="624"/>
                </a:lnTo>
                <a:lnTo>
                  <a:pt x="1046" y="624"/>
                </a:lnTo>
                <a:close/>
              </a:path>
            </a:pathLst>
          </a:custGeom>
          <a:solidFill>
            <a:srgbClr val="D989B8"/>
          </a:soli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5" name="Freeform 27"/>
          <p:cNvSpPr>
            <a:spLocks/>
          </p:cNvSpPr>
          <p:nvPr/>
        </p:nvSpPr>
        <p:spPr bwMode="auto">
          <a:xfrm>
            <a:off x="5962650" y="1762125"/>
            <a:ext cx="1649413" cy="889000"/>
          </a:xfrm>
          <a:custGeom>
            <a:avLst/>
            <a:gdLst>
              <a:gd name="T0" fmla="*/ 2147483647 w 1039"/>
              <a:gd name="T1" fmla="*/ 2147483647 h 992"/>
              <a:gd name="T2" fmla="*/ 2147483647 w 1039"/>
              <a:gd name="T3" fmla="*/ 2147483647 h 992"/>
              <a:gd name="T4" fmla="*/ 2147483647 w 1039"/>
              <a:gd name="T5" fmla="*/ 2147483647 h 992"/>
              <a:gd name="T6" fmla="*/ 2147483647 w 1039"/>
              <a:gd name="T7" fmla="*/ 2147483647 h 992"/>
              <a:gd name="T8" fmla="*/ 2147483647 w 1039"/>
              <a:gd name="T9" fmla="*/ 2147483647 h 992"/>
              <a:gd name="T10" fmla="*/ 2147483647 w 1039"/>
              <a:gd name="T11" fmla="*/ 2147483647 h 992"/>
              <a:gd name="T12" fmla="*/ 2147483647 w 1039"/>
              <a:gd name="T13" fmla="*/ 2147483647 h 992"/>
              <a:gd name="T14" fmla="*/ 2147483647 w 1039"/>
              <a:gd name="T15" fmla="*/ 2147483647 h 992"/>
              <a:gd name="T16" fmla="*/ 2147483647 w 1039"/>
              <a:gd name="T17" fmla="*/ 2147483647 h 992"/>
              <a:gd name="T18" fmla="*/ 2147483647 w 1039"/>
              <a:gd name="T19" fmla="*/ 2147483647 h 992"/>
              <a:gd name="T20" fmla="*/ 2147483647 w 1039"/>
              <a:gd name="T21" fmla="*/ 2147483647 h 992"/>
              <a:gd name="T22" fmla="*/ 2147483647 w 1039"/>
              <a:gd name="T23" fmla="*/ 2147483647 h 992"/>
              <a:gd name="T24" fmla="*/ 2147483647 w 1039"/>
              <a:gd name="T25" fmla="*/ 2147483647 h 992"/>
              <a:gd name="T26" fmla="*/ 2147483647 w 1039"/>
              <a:gd name="T27" fmla="*/ 2147483647 h 992"/>
              <a:gd name="T28" fmla="*/ 2147483647 w 1039"/>
              <a:gd name="T29" fmla="*/ 2147483647 h 992"/>
              <a:gd name="T30" fmla="*/ 2147483647 w 1039"/>
              <a:gd name="T31" fmla="*/ 2147483647 h 992"/>
              <a:gd name="T32" fmla="*/ 0 w 1039"/>
              <a:gd name="T33" fmla="*/ 0 h 99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39"/>
              <a:gd name="T52" fmla="*/ 0 h 992"/>
              <a:gd name="T53" fmla="*/ 1039 w 1039"/>
              <a:gd name="T54" fmla="*/ 992 h 99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39" h="992">
                <a:moveTo>
                  <a:pt x="1039" y="992"/>
                </a:moveTo>
                <a:lnTo>
                  <a:pt x="931" y="982"/>
                </a:lnTo>
                <a:lnTo>
                  <a:pt x="876" y="969"/>
                </a:lnTo>
                <a:lnTo>
                  <a:pt x="823" y="954"/>
                </a:lnTo>
                <a:lnTo>
                  <a:pt x="768" y="931"/>
                </a:lnTo>
                <a:lnTo>
                  <a:pt x="713" y="899"/>
                </a:lnTo>
                <a:lnTo>
                  <a:pt x="661" y="859"/>
                </a:lnTo>
                <a:lnTo>
                  <a:pt x="551" y="745"/>
                </a:lnTo>
                <a:lnTo>
                  <a:pt x="443" y="583"/>
                </a:lnTo>
                <a:lnTo>
                  <a:pt x="335" y="388"/>
                </a:lnTo>
                <a:lnTo>
                  <a:pt x="280" y="289"/>
                </a:lnTo>
                <a:lnTo>
                  <a:pt x="225" y="198"/>
                </a:lnTo>
                <a:lnTo>
                  <a:pt x="173" y="118"/>
                </a:lnTo>
                <a:lnTo>
                  <a:pt x="118" y="55"/>
                </a:lnTo>
                <a:lnTo>
                  <a:pt x="63" y="15"/>
                </a:lnTo>
                <a:lnTo>
                  <a:pt x="38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6" name="Freeform 28"/>
          <p:cNvSpPr>
            <a:spLocks/>
          </p:cNvSpPr>
          <p:nvPr/>
        </p:nvSpPr>
        <p:spPr bwMode="auto">
          <a:xfrm>
            <a:off x="4267200" y="1762125"/>
            <a:ext cx="1676400" cy="898525"/>
          </a:xfrm>
          <a:custGeom>
            <a:avLst/>
            <a:gdLst>
              <a:gd name="T0" fmla="*/ 0 w 1056"/>
              <a:gd name="T1" fmla="*/ 2147483647 h 989"/>
              <a:gd name="T2" fmla="*/ 2147483647 w 1056"/>
              <a:gd name="T3" fmla="*/ 2147483647 h 989"/>
              <a:gd name="T4" fmla="*/ 2147483647 w 1056"/>
              <a:gd name="T5" fmla="*/ 2147483647 h 989"/>
              <a:gd name="T6" fmla="*/ 2147483647 w 1056"/>
              <a:gd name="T7" fmla="*/ 2147483647 h 989"/>
              <a:gd name="T8" fmla="*/ 2147483647 w 1056"/>
              <a:gd name="T9" fmla="*/ 2147483647 h 989"/>
              <a:gd name="T10" fmla="*/ 2147483647 w 1056"/>
              <a:gd name="T11" fmla="*/ 2147483647 h 989"/>
              <a:gd name="T12" fmla="*/ 2147483647 w 1056"/>
              <a:gd name="T13" fmla="*/ 2147483647 h 989"/>
              <a:gd name="T14" fmla="*/ 2147483647 w 1056"/>
              <a:gd name="T15" fmla="*/ 2147483647 h 989"/>
              <a:gd name="T16" fmla="*/ 2147483647 w 1056"/>
              <a:gd name="T17" fmla="*/ 2147483647 h 989"/>
              <a:gd name="T18" fmla="*/ 2147483647 w 1056"/>
              <a:gd name="T19" fmla="*/ 2147483647 h 989"/>
              <a:gd name="T20" fmla="*/ 2147483647 w 1056"/>
              <a:gd name="T21" fmla="*/ 2147483647 h 989"/>
              <a:gd name="T22" fmla="*/ 2147483647 w 1056"/>
              <a:gd name="T23" fmla="*/ 2147483647 h 989"/>
              <a:gd name="T24" fmla="*/ 2147483647 w 1056"/>
              <a:gd name="T25" fmla="*/ 2147483647 h 989"/>
              <a:gd name="T26" fmla="*/ 2147483647 w 1056"/>
              <a:gd name="T27" fmla="*/ 2147483647 h 989"/>
              <a:gd name="T28" fmla="*/ 2147483647 w 1056"/>
              <a:gd name="T29" fmla="*/ 2147483647 h 989"/>
              <a:gd name="T30" fmla="*/ 2147483647 w 1056"/>
              <a:gd name="T31" fmla="*/ 0 h 98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56"/>
              <a:gd name="T49" fmla="*/ 0 h 989"/>
              <a:gd name="T50" fmla="*/ 1056 w 1056"/>
              <a:gd name="T51" fmla="*/ 989 h 98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56" h="989">
                <a:moveTo>
                  <a:pt x="0" y="989"/>
                </a:moveTo>
                <a:lnTo>
                  <a:pt x="108" y="979"/>
                </a:lnTo>
                <a:lnTo>
                  <a:pt x="163" y="966"/>
                </a:lnTo>
                <a:lnTo>
                  <a:pt x="218" y="951"/>
                </a:lnTo>
                <a:lnTo>
                  <a:pt x="271" y="928"/>
                </a:lnTo>
                <a:lnTo>
                  <a:pt x="326" y="896"/>
                </a:lnTo>
                <a:lnTo>
                  <a:pt x="381" y="856"/>
                </a:lnTo>
                <a:lnTo>
                  <a:pt x="488" y="742"/>
                </a:lnTo>
                <a:lnTo>
                  <a:pt x="596" y="580"/>
                </a:lnTo>
                <a:lnTo>
                  <a:pt x="706" y="385"/>
                </a:lnTo>
                <a:lnTo>
                  <a:pt x="759" y="286"/>
                </a:lnTo>
                <a:lnTo>
                  <a:pt x="814" y="195"/>
                </a:lnTo>
                <a:lnTo>
                  <a:pt x="868" y="115"/>
                </a:lnTo>
                <a:lnTo>
                  <a:pt x="909" y="72"/>
                </a:lnTo>
                <a:lnTo>
                  <a:pt x="969" y="18"/>
                </a:lnTo>
                <a:lnTo>
                  <a:pt x="1056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7" name="Freeform 29"/>
          <p:cNvSpPr>
            <a:spLocks/>
          </p:cNvSpPr>
          <p:nvPr/>
        </p:nvSpPr>
        <p:spPr bwMode="auto">
          <a:xfrm>
            <a:off x="4291013" y="2746375"/>
            <a:ext cx="3395662" cy="6350"/>
          </a:xfrm>
          <a:custGeom>
            <a:avLst/>
            <a:gdLst>
              <a:gd name="T0" fmla="*/ 0 w 2139"/>
              <a:gd name="T1" fmla="*/ 0 h 4"/>
              <a:gd name="T2" fmla="*/ 0 w 2139"/>
              <a:gd name="T3" fmla="*/ 0 h 4"/>
              <a:gd name="T4" fmla="*/ 2147483647 w 2139"/>
              <a:gd name="T5" fmla="*/ 2147483647 h 4"/>
              <a:gd name="T6" fmla="*/ 0 60000 65536"/>
              <a:gd name="T7" fmla="*/ 0 60000 65536"/>
              <a:gd name="T8" fmla="*/ 0 60000 65536"/>
              <a:gd name="T9" fmla="*/ 0 w 2139"/>
              <a:gd name="T10" fmla="*/ 0 h 4"/>
              <a:gd name="T11" fmla="*/ 2139 w 2139"/>
              <a:gd name="T12" fmla="*/ 4 h 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9" h="4">
                <a:moveTo>
                  <a:pt x="0" y="0"/>
                </a:moveTo>
                <a:lnTo>
                  <a:pt x="0" y="0"/>
                </a:lnTo>
                <a:lnTo>
                  <a:pt x="2139" y="4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8" name="Rectangle 30"/>
          <p:cNvSpPr>
            <a:spLocks noChangeArrowheads="1"/>
          </p:cNvSpPr>
          <p:nvPr/>
        </p:nvSpPr>
        <p:spPr bwMode="auto">
          <a:xfrm>
            <a:off x="7620000" y="2657475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14359" name="Rectangle 31"/>
          <p:cNvSpPr>
            <a:spLocks noChangeArrowheads="1"/>
          </p:cNvSpPr>
          <p:nvPr/>
        </p:nvSpPr>
        <p:spPr bwMode="auto">
          <a:xfrm>
            <a:off x="6172200" y="2733675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b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4360" name="Rectangle 32"/>
          <p:cNvSpPr>
            <a:spLocks noChangeArrowheads="1"/>
          </p:cNvSpPr>
          <p:nvPr/>
        </p:nvSpPr>
        <p:spPr bwMode="auto">
          <a:xfrm>
            <a:off x="5791200" y="2733675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l-GR" sz="1800">
                <a:cs typeface="Arial" charset="0"/>
              </a:rPr>
              <a:t>μ</a:t>
            </a:r>
            <a:endParaRPr lang="el-GR">
              <a:cs typeface="Arial" charset="0"/>
            </a:endParaRPr>
          </a:p>
        </p:txBody>
      </p:sp>
      <p:sp>
        <p:nvSpPr>
          <p:cNvPr id="14361" name="Rectangle 33"/>
          <p:cNvSpPr>
            <a:spLocks noChangeArrowheads="1"/>
          </p:cNvSpPr>
          <p:nvPr/>
        </p:nvSpPr>
        <p:spPr bwMode="auto">
          <a:xfrm>
            <a:off x="5029200" y="2733675"/>
            <a:ext cx="3079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a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4362" name="Line 34"/>
          <p:cNvSpPr>
            <a:spLocks noChangeShapeType="1"/>
          </p:cNvSpPr>
          <p:nvPr/>
        </p:nvSpPr>
        <p:spPr bwMode="auto">
          <a:xfrm>
            <a:off x="5943600" y="1762125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63" name="Freeform 36"/>
          <p:cNvSpPr>
            <a:spLocks/>
          </p:cNvSpPr>
          <p:nvPr/>
        </p:nvSpPr>
        <p:spPr bwMode="auto">
          <a:xfrm>
            <a:off x="4267200" y="4016375"/>
            <a:ext cx="914400" cy="434975"/>
          </a:xfrm>
          <a:custGeom>
            <a:avLst/>
            <a:gdLst>
              <a:gd name="T0" fmla="*/ 0 w 576"/>
              <a:gd name="T1" fmla="*/ 2147483647 h 274"/>
              <a:gd name="T2" fmla="*/ 2147483647 w 576"/>
              <a:gd name="T3" fmla="*/ 2147483647 h 274"/>
              <a:gd name="T4" fmla="*/ 2147483647 w 576"/>
              <a:gd name="T5" fmla="*/ 2147483647 h 274"/>
              <a:gd name="T6" fmla="*/ 2147483647 w 576"/>
              <a:gd name="T7" fmla="*/ 2147483647 h 274"/>
              <a:gd name="T8" fmla="*/ 2147483647 w 576"/>
              <a:gd name="T9" fmla="*/ 2147483647 h 274"/>
              <a:gd name="T10" fmla="*/ 2147483647 w 576"/>
              <a:gd name="T11" fmla="*/ 2147483647 h 274"/>
              <a:gd name="T12" fmla="*/ 2147483647 w 576"/>
              <a:gd name="T13" fmla="*/ 0 h 274"/>
              <a:gd name="T14" fmla="*/ 2147483647 w 576"/>
              <a:gd name="T15" fmla="*/ 2147483647 h 274"/>
              <a:gd name="T16" fmla="*/ 0 w 576"/>
              <a:gd name="T17" fmla="*/ 2147483647 h 27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6"/>
              <a:gd name="T28" fmla="*/ 0 h 274"/>
              <a:gd name="T29" fmla="*/ 576 w 576"/>
              <a:gd name="T30" fmla="*/ 274 h 27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6" h="274">
                <a:moveTo>
                  <a:pt x="0" y="274"/>
                </a:moveTo>
                <a:lnTo>
                  <a:pt x="2" y="216"/>
                </a:lnTo>
                <a:lnTo>
                  <a:pt x="90" y="210"/>
                </a:lnTo>
                <a:lnTo>
                  <a:pt x="198" y="202"/>
                </a:lnTo>
                <a:lnTo>
                  <a:pt x="356" y="154"/>
                </a:lnTo>
                <a:lnTo>
                  <a:pt x="484" y="80"/>
                </a:lnTo>
                <a:lnTo>
                  <a:pt x="576" y="0"/>
                </a:lnTo>
                <a:lnTo>
                  <a:pt x="576" y="274"/>
                </a:lnTo>
                <a:lnTo>
                  <a:pt x="0" y="274"/>
                </a:lnTo>
                <a:close/>
              </a:path>
            </a:pathLst>
          </a:custGeom>
          <a:solidFill>
            <a:srgbClr val="00FFFF"/>
          </a:solidFill>
          <a:ln w="12700">
            <a:solidFill>
              <a:srgbClr val="00FF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4" name="Freeform 37"/>
          <p:cNvSpPr>
            <a:spLocks/>
          </p:cNvSpPr>
          <p:nvPr/>
        </p:nvSpPr>
        <p:spPr bwMode="auto">
          <a:xfrm>
            <a:off x="5962650" y="3465513"/>
            <a:ext cx="1649413" cy="889000"/>
          </a:xfrm>
          <a:custGeom>
            <a:avLst/>
            <a:gdLst>
              <a:gd name="T0" fmla="*/ 2147483647 w 1039"/>
              <a:gd name="T1" fmla="*/ 2147483647 h 992"/>
              <a:gd name="T2" fmla="*/ 2147483647 w 1039"/>
              <a:gd name="T3" fmla="*/ 2147483647 h 992"/>
              <a:gd name="T4" fmla="*/ 2147483647 w 1039"/>
              <a:gd name="T5" fmla="*/ 2147483647 h 992"/>
              <a:gd name="T6" fmla="*/ 2147483647 w 1039"/>
              <a:gd name="T7" fmla="*/ 2147483647 h 992"/>
              <a:gd name="T8" fmla="*/ 2147483647 w 1039"/>
              <a:gd name="T9" fmla="*/ 2147483647 h 992"/>
              <a:gd name="T10" fmla="*/ 2147483647 w 1039"/>
              <a:gd name="T11" fmla="*/ 2147483647 h 992"/>
              <a:gd name="T12" fmla="*/ 2147483647 w 1039"/>
              <a:gd name="T13" fmla="*/ 2147483647 h 992"/>
              <a:gd name="T14" fmla="*/ 2147483647 w 1039"/>
              <a:gd name="T15" fmla="*/ 2147483647 h 992"/>
              <a:gd name="T16" fmla="*/ 2147483647 w 1039"/>
              <a:gd name="T17" fmla="*/ 2147483647 h 992"/>
              <a:gd name="T18" fmla="*/ 2147483647 w 1039"/>
              <a:gd name="T19" fmla="*/ 2147483647 h 992"/>
              <a:gd name="T20" fmla="*/ 2147483647 w 1039"/>
              <a:gd name="T21" fmla="*/ 2147483647 h 992"/>
              <a:gd name="T22" fmla="*/ 2147483647 w 1039"/>
              <a:gd name="T23" fmla="*/ 2147483647 h 992"/>
              <a:gd name="T24" fmla="*/ 2147483647 w 1039"/>
              <a:gd name="T25" fmla="*/ 2147483647 h 992"/>
              <a:gd name="T26" fmla="*/ 2147483647 w 1039"/>
              <a:gd name="T27" fmla="*/ 2147483647 h 992"/>
              <a:gd name="T28" fmla="*/ 2147483647 w 1039"/>
              <a:gd name="T29" fmla="*/ 2147483647 h 992"/>
              <a:gd name="T30" fmla="*/ 2147483647 w 1039"/>
              <a:gd name="T31" fmla="*/ 2147483647 h 992"/>
              <a:gd name="T32" fmla="*/ 0 w 1039"/>
              <a:gd name="T33" fmla="*/ 0 h 99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39"/>
              <a:gd name="T52" fmla="*/ 0 h 992"/>
              <a:gd name="T53" fmla="*/ 1039 w 1039"/>
              <a:gd name="T54" fmla="*/ 992 h 99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39" h="992">
                <a:moveTo>
                  <a:pt x="1039" y="992"/>
                </a:moveTo>
                <a:lnTo>
                  <a:pt x="931" y="982"/>
                </a:lnTo>
                <a:lnTo>
                  <a:pt x="876" y="969"/>
                </a:lnTo>
                <a:lnTo>
                  <a:pt x="823" y="954"/>
                </a:lnTo>
                <a:lnTo>
                  <a:pt x="768" y="931"/>
                </a:lnTo>
                <a:lnTo>
                  <a:pt x="713" y="899"/>
                </a:lnTo>
                <a:lnTo>
                  <a:pt x="661" y="859"/>
                </a:lnTo>
                <a:lnTo>
                  <a:pt x="551" y="745"/>
                </a:lnTo>
                <a:lnTo>
                  <a:pt x="443" y="583"/>
                </a:lnTo>
                <a:lnTo>
                  <a:pt x="335" y="388"/>
                </a:lnTo>
                <a:lnTo>
                  <a:pt x="280" y="289"/>
                </a:lnTo>
                <a:lnTo>
                  <a:pt x="225" y="198"/>
                </a:lnTo>
                <a:lnTo>
                  <a:pt x="173" y="118"/>
                </a:lnTo>
                <a:lnTo>
                  <a:pt x="118" y="55"/>
                </a:lnTo>
                <a:lnTo>
                  <a:pt x="63" y="15"/>
                </a:lnTo>
                <a:lnTo>
                  <a:pt x="38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5" name="Freeform 38"/>
          <p:cNvSpPr>
            <a:spLocks/>
          </p:cNvSpPr>
          <p:nvPr/>
        </p:nvSpPr>
        <p:spPr bwMode="auto">
          <a:xfrm>
            <a:off x="4267200" y="3465513"/>
            <a:ext cx="1676400" cy="898525"/>
          </a:xfrm>
          <a:custGeom>
            <a:avLst/>
            <a:gdLst>
              <a:gd name="T0" fmla="*/ 0 w 1056"/>
              <a:gd name="T1" fmla="*/ 2147483647 h 989"/>
              <a:gd name="T2" fmla="*/ 2147483647 w 1056"/>
              <a:gd name="T3" fmla="*/ 2147483647 h 989"/>
              <a:gd name="T4" fmla="*/ 2147483647 w 1056"/>
              <a:gd name="T5" fmla="*/ 2147483647 h 989"/>
              <a:gd name="T6" fmla="*/ 2147483647 w 1056"/>
              <a:gd name="T7" fmla="*/ 2147483647 h 989"/>
              <a:gd name="T8" fmla="*/ 2147483647 w 1056"/>
              <a:gd name="T9" fmla="*/ 2147483647 h 989"/>
              <a:gd name="T10" fmla="*/ 2147483647 w 1056"/>
              <a:gd name="T11" fmla="*/ 2147483647 h 989"/>
              <a:gd name="T12" fmla="*/ 2147483647 w 1056"/>
              <a:gd name="T13" fmla="*/ 2147483647 h 989"/>
              <a:gd name="T14" fmla="*/ 2147483647 w 1056"/>
              <a:gd name="T15" fmla="*/ 2147483647 h 989"/>
              <a:gd name="T16" fmla="*/ 2147483647 w 1056"/>
              <a:gd name="T17" fmla="*/ 2147483647 h 989"/>
              <a:gd name="T18" fmla="*/ 2147483647 w 1056"/>
              <a:gd name="T19" fmla="*/ 2147483647 h 989"/>
              <a:gd name="T20" fmla="*/ 2147483647 w 1056"/>
              <a:gd name="T21" fmla="*/ 2147483647 h 989"/>
              <a:gd name="T22" fmla="*/ 2147483647 w 1056"/>
              <a:gd name="T23" fmla="*/ 2147483647 h 989"/>
              <a:gd name="T24" fmla="*/ 2147483647 w 1056"/>
              <a:gd name="T25" fmla="*/ 2147483647 h 989"/>
              <a:gd name="T26" fmla="*/ 2147483647 w 1056"/>
              <a:gd name="T27" fmla="*/ 2147483647 h 989"/>
              <a:gd name="T28" fmla="*/ 2147483647 w 1056"/>
              <a:gd name="T29" fmla="*/ 2147483647 h 989"/>
              <a:gd name="T30" fmla="*/ 2147483647 w 1056"/>
              <a:gd name="T31" fmla="*/ 0 h 98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56"/>
              <a:gd name="T49" fmla="*/ 0 h 989"/>
              <a:gd name="T50" fmla="*/ 1056 w 1056"/>
              <a:gd name="T51" fmla="*/ 989 h 98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56" h="989">
                <a:moveTo>
                  <a:pt x="0" y="989"/>
                </a:moveTo>
                <a:lnTo>
                  <a:pt x="108" y="979"/>
                </a:lnTo>
                <a:lnTo>
                  <a:pt x="163" y="966"/>
                </a:lnTo>
                <a:lnTo>
                  <a:pt x="218" y="951"/>
                </a:lnTo>
                <a:lnTo>
                  <a:pt x="271" y="928"/>
                </a:lnTo>
                <a:lnTo>
                  <a:pt x="326" y="896"/>
                </a:lnTo>
                <a:lnTo>
                  <a:pt x="381" y="856"/>
                </a:lnTo>
                <a:lnTo>
                  <a:pt x="488" y="742"/>
                </a:lnTo>
                <a:lnTo>
                  <a:pt x="596" y="580"/>
                </a:lnTo>
                <a:lnTo>
                  <a:pt x="706" y="385"/>
                </a:lnTo>
                <a:lnTo>
                  <a:pt x="759" y="286"/>
                </a:lnTo>
                <a:lnTo>
                  <a:pt x="814" y="195"/>
                </a:lnTo>
                <a:lnTo>
                  <a:pt x="868" y="115"/>
                </a:lnTo>
                <a:lnTo>
                  <a:pt x="909" y="72"/>
                </a:lnTo>
                <a:lnTo>
                  <a:pt x="969" y="18"/>
                </a:lnTo>
                <a:lnTo>
                  <a:pt x="1056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6" name="Freeform 39"/>
          <p:cNvSpPr>
            <a:spLocks/>
          </p:cNvSpPr>
          <p:nvPr/>
        </p:nvSpPr>
        <p:spPr bwMode="auto">
          <a:xfrm>
            <a:off x="4291013" y="4449763"/>
            <a:ext cx="3395662" cy="6350"/>
          </a:xfrm>
          <a:custGeom>
            <a:avLst/>
            <a:gdLst>
              <a:gd name="T0" fmla="*/ 0 w 2139"/>
              <a:gd name="T1" fmla="*/ 0 h 4"/>
              <a:gd name="T2" fmla="*/ 0 w 2139"/>
              <a:gd name="T3" fmla="*/ 0 h 4"/>
              <a:gd name="T4" fmla="*/ 2147483647 w 2139"/>
              <a:gd name="T5" fmla="*/ 2147483647 h 4"/>
              <a:gd name="T6" fmla="*/ 0 60000 65536"/>
              <a:gd name="T7" fmla="*/ 0 60000 65536"/>
              <a:gd name="T8" fmla="*/ 0 60000 65536"/>
              <a:gd name="T9" fmla="*/ 0 w 2139"/>
              <a:gd name="T10" fmla="*/ 0 h 4"/>
              <a:gd name="T11" fmla="*/ 2139 w 2139"/>
              <a:gd name="T12" fmla="*/ 4 h 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9" h="4">
                <a:moveTo>
                  <a:pt x="0" y="0"/>
                </a:moveTo>
                <a:lnTo>
                  <a:pt x="0" y="0"/>
                </a:lnTo>
                <a:lnTo>
                  <a:pt x="2139" y="4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7" name="Rectangle 40"/>
          <p:cNvSpPr>
            <a:spLocks noChangeArrowheads="1"/>
          </p:cNvSpPr>
          <p:nvPr/>
        </p:nvSpPr>
        <p:spPr bwMode="auto">
          <a:xfrm>
            <a:off x="7620000" y="4360863"/>
            <a:ext cx="38100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14368" name="Rectangle 41"/>
          <p:cNvSpPr>
            <a:spLocks noChangeArrowheads="1"/>
          </p:cNvSpPr>
          <p:nvPr/>
        </p:nvSpPr>
        <p:spPr bwMode="auto">
          <a:xfrm>
            <a:off x="6172200" y="4437063"/>
            <a:ext cx="3206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b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4369" name="Rectangle 42"/>
          <p:cNvSpPr>
            <a:spLocks noChangeArrowheads="1"/>
          </p:cNvSpPr>
          <p:nvPr/>
        </p:nvSpPr>
        <p:spPr bwMode="auto">
          <a:xfrm>
            <a:off x="5791200" y="4437063"/>
            <a:ext cx="3206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l-GR" sz="1800">
                <a:cs typeface="Arial" charset="0"/>
              </a:rPr>
              <a:t>μ</a:t>
            </a:r>
            <a:endParaRPr lang="el-GR">
              <a:cs typeface="Arial" charset="0"/>
            </a:endParaRPr>
          </a:p>
        </p:txBody>
      </p:sp>
      <p:sp>
        <p:nvSpPr>
          <p:cNvPr id="14370" name="Rectangle 43"/>
          <p:cNvSpPr>
            <a:spLocks noChangeArrowheads="1"/>
          </p:cNvSpPr>
          <p:nvPr/>
        </p:nvSpPr>
        <p:spPr bwMode="auto">
          <a:xfrm>
            <a:off x="5029200" y="4437063"/>
            <a:ext cx="3079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a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14371" name="Line 44"/>
          <p:cNvSpPr>
            <a:spLocks noChangeShapeType="1"/>
          </p:cNvSpPr>
          <p:nvPr/>
        </p:nvSpPr>
        <p:spPr bwMode="auto">
          <a:xfrm>
            <a:off x="5943600" y="3465513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72" name="Text Box 47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14338" name="Object 48"/>
          <p:cNvGraphicFramePr>
            <a:graphicFrameLocks noChangeAspect="1"/>
          </p:cNvGraphicFramePr>
          <p:nvPr/>
        </p:nvGraphicFramePr>
        <p:xfrm>
          <a:off x="631825" y="5257800"/>
          <a:ext cx="4092575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Equation" r:id="rId3" imgW="1625400" imgH="203040" progId="Equation.3">
                  <p:embed/>
                </p:oleObj>
              </mc:Choice>
              <mc:Fallback>
                <p:oleObj name="Equation" r:id="rId3" imgW="1625400" imgH="203040" progId="Equation.3">
                  <p:embed/>
                  <p:pic>
                    <p:nvPicPr>
                      <p:cNvPr id="0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5257800"/>
                        <a:ext cx="4092575" cy="5127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73" name="Line 51"/>
          <p:cNvSpPr>
            <a:spLocks noChangeShapeType="1"/>
          </p:cNvSpPr>
          <p:nvPr/>
        </p:nvSpPr>
        <p:spPr bwMode="auto">
          <a:xfrm>
            <a:off x="4648200" y="1981200"/>
            <a:ext cx="7620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374" name="Line 52"/>
          <p:cNvSpPr>
            <a:spLocks noChangeShapeType="1"/>
          </p:cNvSpPr>
          <p:nvPr/>
        </p:nvSpPr>
        <p:spPr bwMode="auto">
          <a:xfrm>
            <a:off x="4572000" y="3962400"/>
            <a:ext cx="4572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375" name="Line 53"/>
          <p:cNvSpPr>
            <a:spLocks noChangeShapeType="1"/>
          </p:cNvSpPr>
          <p:nvPr/>
        </p:nvSpPr>
        <p:spPr bwMode="auto">
          <a:xfrm>
            <a:off x="4724400" y="5562600"/>
            <a:ext cx="7620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4339" name="Object 54"/>
          <p:cNvGraphicFramePr>
            <a:graphicFrameLocks noChangeAspect="1"/>
          </p:cNvGraphicFramePr>
          <p:nvPr/>
        </p:nvGraphicFramePr>
        <p:xfrm>
          <a:off x="2078038" y="3581400"/>
          <a:ext cx="2493962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name="Equation" r:id="rId5" imgW="990360" imgH="203040" progId="Equation.3">
                  <p:embed/>
                </p:oleObj>
              </mc:Choice>
              <mc:Fallback>
                <p:oleObj name="Equation" r:id="rId5" imgW="990360" imgH="203040" progId="Equation.3">
                  <p:embed/>
                  <p:pic>
                    <p:nvPicPr>
                      <p:cNvPr id="0" name="Object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8038" y="3581400"/>
                        <a:ext cx="2493962" cy="5127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55"/>
          <p:cNvGraphicFramePr>
            <a:graphicFrameLocks noChangeAspect="1"/>
          </p:cNvGraphicFramePr>
          <p:nvPr/>
        </p:nvGraphicFramePr>
        <p:xfrm>
          <a:off x="2154238" y="1676400"/>
          <a:ext cx="2493962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4" name="Equation" r:id="rId7" imgW="990360" imgH="203040" progId="Equation.3">
                  <p:embed/>
                </p:oleObj>
              </mc:Choice>
              <mc:Fallback>
                <p:oleObj name="Equation" r:id="rId7" imgW="990360" imgH="203040" progId="Equation.3">
                  <p:embed/>
                  <p:pic>
                    <p:nvPicPr>
                      <p:cNvPr id="0" name="Object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4238" y="1676400"/>
                        <a:ext cx="2493962" cy="5127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76" name="Slide Number Placeholder 4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3864AEB5-05CD-4BC2-B5D8-9DB88731FF39}" type="slidenum">
              <a:rPr lang="en-US">
                <a:latin typeface="Arial" charset="0"/>
              </a:rPr>
              <a:pPr/>
              <a:t>26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536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31925" y="434975"/>
            <a:ext cx="6781800" cy="765175"/>
          </a:xfrm>
        </p:spPr>
        <p:txBody>
          <a:bodyPr/>
          <a:lstStyle/>
          <a:p>
            <a:pPr defTabSz="914400" eaLnBrk="1" hangingPunct="1"/>
            <a:r>
              <a:rPr lang="en-US" sz="3900" smtClean="0"/>
              <a:t>The Standardized Normal</a:t>
            </a:r>
          </a:p>
        </p:txBody>
      </p:sp>
      <p:sp>
        <p:nvSpPr>
          <p:cNvPr id="153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76338" y="1524000"/>
            <a:ext cx="7813675" cy="4794250"/>
          </a:xfrm>
        </p:spPr>
        <p:txBody>
          <a:bodyPr/>
          <a:lstStyle/>
          <a:p>
            <a:pPr marL="571500" indent="-571500" defTabSz="914400" eaLnBrk="1" hangingPunct="1"/>
            <a:r>
              <a:rPr lang="en-US" sz="2400" smtClean="0">
                <a:solidFill>
                  <a:schemeClr val="folHlink"/>
                </a:solidFill>
              </a:rPr>
              <a:t>Any</a:t>
            </a:r>
            <a:r>
              <a:rPr lang="en-US" sz="2400" smtClean="0"/>
              <a:t> normal distribution (with any mean and variance combination) can be transformed into the </a:t>
            </a:r>
            <a:r>
              <a:rPr lang="en-US" sz="2400" smtClean="0">
                <a:solidFill>
                  <a:schemeClr val="folHlink"/>
                </a:solidFill>
              </a:rPr>
              <a:t>standardized normal</a:t>
            </a:r>
            <a:r>
              <a:rPr lang="en-US" sz="2400" smtClean="0">
                <a:solidFill>
                  <a:schemeClr val="bg1"/>
                </a:solidFill>
              </a:rPr>
              <a:t> </a:t>
            </a:r>
            <a:r>
              <a:rPr lang="en-US" sz="2400" smtClean="0">
                <a:solidFill>
                  <a:schemeClr val="folHlink"/>
                </a:solidFill>
              </a:rPr>
              <a:t>distribution (Z), with mean 0 and variance 1</a:t>
            </a:r>
          </a:p>
          <a:p>
            <a:pPr marL="571500" indent="-571500" defTabSz="914400" eaLnBrk="1" hangingPunct="1"/>
            <a:endParaRPr lang="en-US" sz="2400" smtClean="0">
              <a:solidFill>
                <a:schemeClr val="folHlink"/>
              </a:solidFill>
            </a:endParaRPr>
          </a:p>
          <a:p>
            <a:pPr marL="571500" indent="-571500" defTabSz="914400" eaLnBrk="1" hangingPunct="1"/>
            <a:endParaRPr lang="en-US" sz="2400" smtClean="0">
              <a:solidFill>
                <a:schemeClr val="folHlink"/>
              </a:solidFill>
            </a:endParaRPr>
          </a:p>
          <a:p>
            <a:pPr marL="571500" indent="-571500" defTabSz="914400" eaLnBrk="1" hangingPunct="1"/>
            <a:endParaRPr lang="en-US" sz="2400" smtClean="0">
              <a:solidFill>
                <a:schemeClr val="folHlink"/>
              </a:solidFill>
            </a:endParaRPr>
          </a:p>
          <a:p>
            <a:pPr marL="571500" indent="-571500" defTabSz="914400" eaLnBrk="1" hangingPunct="1"/>
            <a:endParaRPr lang="en-US" sz="1000" smtClean="0"/>
          </a:p>
          <a:p>
            <a:pPr marL="571500" indent="-571500" defTabSz="914400" eaLnBrk="1" hangingPunct="1"/>
            <a:endParaRPr lang="en-US" sz="800" smtClean="0"/>
          </a:p>
          <a:p>
            <a:pPr marL="571500" indent="-571500" defTabSz="914400" eaLnBrk="1" hangingPunct="1"/>
            <a:r>
              <a:rPr lang="en-US" sz="2000" smtClean="0"/>
              <a:t>Need to transform  X  units into  Z </a:t>
            </a:r>
            <a:r>
              <a:rPr lang="en-US" sz="2000" smtClean="0">
                <a:solidFill>
                  <a:schemeClr val="folHlink"/>
                </a:solidFill>
              </a:rPr>
              <a:t> </a:t>
            </a:r>
            <a:r>
              <a:rPr lang="en-US" sz="2000" smtClean="0"/>
              <a:t>units by </a:t>
            </a:r>
            <a:r>
              <a:rPr lang="en-US" sz="2000" smtClean="0">
                <a:solidFill>
                  <a:schemeClr val="folHlink"/>
                </a:solidFill>
              </a:rPr>
              <a:t>subtracting the mean</a:t>
            </a:r>
            <a:r>
              <a:rPr lang="en-US" sz="2000" smtClean="0"/>
              <a:t> of  X  and </a:t>
            </a:r>
            <a:r>
              <a:rPr lang="en-US" sz="2000" smtClean="0">
                <a:solidFill>
                  <a:schemeClr val="folHlink"/>
                </a:solidFill>
              </a:rPr>
              <a:t>dividing by its standard deviation</a:t>
            </a:r>
          </a:p>
        </p:txBody>
      </p:sp>
      <p:graphicFrame>
        <p:nvGraphicFramePr>
          <p:cNvPr id="15362" name="Object 4"/>
          <p:cNvGraphicFramePr>
            <a:graphicFrameLocks noChangeAspect="1"/>
          </p:cNvGraphicFramePr>
          <p:nvPr/>
        </p:nvGraphicFramePr>
        <p:xfrm>
          <a:off x="1609725" y="3538538"/>
          <a:ext cx="1836738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Equation" r:id="rId3" imgW="685800" imgH="203040" progId="Equation.3">
                  <p:embed/>
                </p:oleObj>
              </mc:Choice>
              <mc:Fallback>
                <p:oleObj name="Equation" r:id="rId3" imgW="685800" imgH="203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9725" y="3538538"/>
                        <a:ext cx="1836738" cy="544512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4462463" y="5476875"/>
          <a:ext cx="18383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Equation" r:id="rId5" imgW="634680" imgH="393480" progId="Equation.3">
                  <p:embed/>
                </p:oleObj>
              </mc:Choice>
              <mc:Fallback>
                <p:oleObj name="Equation" r:id="rId5" imgW="63468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2463" y="5476875"/>
                        <a:ext cx="1838325" cy="11430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7" name="Freeform 6"/>
          <p:cNvSpPr>
            <a:spLocks/>
          </p:cNvSpPr>
          <p:nvPr/>
        </p:nvSpPr>
        <p:spPr bwMode="auto">
          <a:xfrm>
            <a:off x="5969000" y="3209925"/>
            <a:ext cx="1430338" cy="982663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8" name="Freeform 7"/>
          <p:cNvSpPr>
            <a:spLocks/>
          </p:cNvSpPr>
          <p:nvPr/>
        </p:nvSpPr>
        <p:spPr bwMode="auto">
          <a:xfrm>
            <a:off x="4540250" y="3209925"/>
            <a:ext cx="1430338" cy="982663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9" name="Line 8"/>
          <p:cNvSpPr>
            <a:spLocks noChangeShapeType="1"/>
          </p:cNvSpPr>
          <p:nvPr/>
        </p:nvSpPr>
        <p:spPr bwMode="auto">
          <a:xfrm>
            <a:off x="5962650" y="3209925"/>
            <a:ext cx="0" cy="106045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0" name="Freeform 9"/>
          <p:cNvSpPr>
            <a:spLocks/>
          </p:cNvSpPr>
          <p:nvPr/>
        </p:nvSpPr>
        <p:spPr bwMode="auto">
          <a:xfrm>
            <a:off x="4413250" y="3173413"/>
            <a:ext cx="3005138" cy="1085850"/>
          </a:xfrm>
          <a:custGeom>
            <a:avLst/>
            <a:gdLst>
              <a:gd name="T0" fmla="*/ 0 w 1893"/>
              <a:gd name="T1" fmla="*/ 0 h 765"/>
              <a:gd name="T2" fmla="*/ 0 w 1893"/>
              <a:gd name="T3" fmla="*/ 2147483647 h 765"/>
              <a:gd name="T4" fmla="*/ 2147483647 w 1893"/>
              <a:gd name="T5" fmla="*/ 2147483647 h 765"/>
              <a:gd name="T6" fmla="*/ 0 60000 65536"/>
              <a:gd name="T7" fmla="*/ 0 60000 65536"/>
              <a:gd name="T8" fmla="*/ 0 60000 65536"/>
              <a:gd name="T9" fmla="*/ 0 w 1893"/>
              <a:gd name="T10" fmla="*/ 0 h 765"/>
              <a:gd name="T11" fmla="*/ 1893 w 1893"/>
              <a:gd name="T12" fmla="*/ 765 h 7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3" h="765">
                <a:moveTo>
                  <a:pt x="0" y="0"/>
                </a:moveTo>
                <a:lnTo>
                  <a:pt x="0" y="764"/>
                </a:lnTo>
                <a:lnTo>
                  <a:pt x="1892" y="764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71" name="Line 20"/>
          <p:cNvSpPr>
            <a:spLocks noChangeShapeType="1"/>
          </p:cNvSpPr>
          <p:nvPr/>
        </p:nvSpPr>
        <p:spPr bwMode="auto">
          <a:xfrm>
            <a:off x="7486650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2" name="Line 21"/>
          <p:cNvSpPr>
            <a:spLocks noChangeShapeType="1"/>
          </p:cNvSpPr>
          <p:nvPr/>
        </p:nvSpPr>
        <p:spPr bwMode="auto">
          <a:xfrm>
            <a:off x="7186613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3" name="Line 22"/>
          <p:cNvSpPr>
            <a:spLocks noChangeShapeType="1"/>
          </p:cNvSpPr>
          <p:nvPr/>
        </p:nvSpPr>
        <p:spPr bwMode="auto">
          <a:xfrm>
            <a:off x="6884988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4" name="Line 23"/>
          <p:cNvSpPr>
            <a:spLocks noChangeShapeType="1"/>
          </p:cNvSpPr>
          <p:nvPr/>
        </p:nvSpPr>
        <p:spPr bwMode="auto">
          <a:xfrm>
            <a:off x="6584950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5" name="Line 24"/>
          <p:cNvSpPr>
            <a:spLocks noChangeShapeType="1"/>
          </p:cNvSpPr>
          <p:nvPr/>
        </p:nvSpPr>
        <p:spPr bwMode="auto">
          <a:xfrm>
            <a:off x="6284913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6" name="Line 25"/>
          <p:cNvSpPr>
            <a:spLocks noChangeShapeType="1"/>
          </p:cNvSpPr>
          <p:nvPr/>
        </p:nvSpPr>
        <p:spPr bwMode="auto">
          <a:xfrm>
            <a:off x="5984875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7" name="Line 26"/>
          <p:cNvSpPr>
            <a:spLocks noChangeShapeType="1"/>
          </p:cNvSpPr>
          <p:nvPr/>
        </p:nvSpPr>
        <p:spPr bwMode="auto">
          <a:xfrm>
            <a:off x="5684838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8" name="Line 27"/>
          <p:cNvSpPr>
            <a:spLocks noChangeShapeType="1"/>
          </p:cNvSpPr>
          <p:nvPr/>
        </p:nvSpPr>
        <p:spPr bwMode="auto">
          <a:xfrm>
            <a:off x="5384800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9" name="Line 28"/>
          <p:cNvSpPr>
            <a:spLocks noChangeShapeType="1"/>
          </p:cNvSpPr>
          <p:nvPr/>
        </p:nvSpPr>
        <p:spPr bwMode="auto">
          <a:xfrm>
            <a:off x="5083175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80" name="Rectangle 31"/>
          <p:cNvSpPr>
            <a:spLocks noChangeArrowheads="1"/>
          </p:cNvSpPr>
          <p:nvPr/>
        </p:nvSpPr>
        <p:spPr bwMode="auto">
          <a:xfrm>
            <a:off x="5892800" y="4168775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81" name="Rectangle 32"/>
          <p:cNvSpPr>
            <a:spLocks noChangeArrowheads="1"/>
          </p:cNvSpPr>
          <p:nvPr/>
        </p:nvSpPr>
        <p:spPr bwMode="auto">
          <a:xfrm>
            <a:off x="7461250" y="4035425"/>
            <a:ext cx="3667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Z</a:t>
            </a:r>
          </a:p>
        </p:txBody>
      </p:sp>
      <p:sp>
        <p:nvSpPr>
          <p:cNvPr id="15382" name="Rectangle 33"/>
          <p:cNvSpPr>
            <a:spLocks noChangeArrowheads="1"/>
          </p:cNvSpPr>
          <p:nvPr/>
        </p:nvSpPr>
        <p:spPr bwMode="auto">
          <a:xfrm>
            <a:off x="3805238" y="2843213"/>
            <a:ext cx="671512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f(Z)</a:t>
            </a:r>
          </a:p>
        </p:txBody>
      </p:sp>
      <p:sp>
        <p:nvSpPr>
          <p:cNvPr id="15383" name="Rectangle 34"/>
          <p:cNvSpPr>
            <a:spLocks noChangeArrowheads="1"/>
          </p:cNvSpPr>
          <p:nvPr/>
        </p:nvSpPr>
        <p:spPr bwMode="auto">
          <a:xfrm>
            <a:off x="5784850" y="4187825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0</a:t>
            </a:r>
          </a:p>
        </p:txBody>
      </p:sp>
      <p:sp>
        <p:nvSpPr>
          <p:cNvPr id="15384" name="Line 35"/>
          <p:cNvSpPr>
            <a:spLocks noChangeShapeType="1"/>
          </p:cNvSpPr>
          <p:nvPr/>
        </p:nvSpPr>
        <p:spPr bwMode="auto">
          <a:xfrm>
            <a:off x="5969000" y="3709988"/>
            <a:ext cx="5334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stealth" w="med" len="med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85" name="Rectangle 36"/>
          <p:cNvSpPr>
            <a:spLocks noChangeArrowheads="1"/>
          </p:cNvSpPr>
          <p:nvPr/>
        </p:nvSpPr>
        <p:spPr bwMode="auto">
          <a:xfrm>
            <a:off x="6067425" y="3633788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1</a:t>
            </a:r>
          </a:p>
        </p:txBody>
      </p:sp>
      <p:sp>
        <p:nvSpPr>
          <p:cNvPr id="15386" name="Slide Number Placeholder 2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88AA4E28-A0CC-4D35-8A4B-8C43CCDCCEFA}" type="slidenum">
              <a:rPr lang="en-US">
                <a:latin typeface="Arial" charset="0"/>
              </a:rPr>
              <a:pPr/>
              <a:t>27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60538" y="398463"/>
            <a:ext cx="6080125" cy="838200"/>
          </a:xfrm>
        </p:spPr>
        <p:txBody>
          <a:bodyPr/>
          <a:lstStyle/>
          <a:p>
            <a:pPr defTabSz="914400" eaLnBrk="1" hangingPunct="1"/>
            <a:r>
              <a:rPr lang="en-US" smtClean="0"/>
              <a:t>Example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57263" y="1752600"/>
            <a:ext cx="8032750" cy="4419600"/>
          </a:xfrm>
        </p:spPr>
        <p:txBody>
          <a:bodyPr/>
          <a:lstStyle/>
          <a:p>
            <a:pPr marL="571500" indent="-571500" defTabSz="914400" eaLnBrk="1" hangingPunct="1"/>
            <a:r>
              <a:rPr lang="en-US" smtClean="0"/>
              <a:t>If  X  is distributed normally with </a:t>
            </a:r>
            <a:r>
              <a:rPr lang="en-US" smtClean="0">
                <a:solidFill>
                  <a:schemeClr val="folHlink"/>
                </a:solidFill>
              </a:rPr>
              <a:t>mean of 100</a:t>
            </a:r>
            <a:r>
              <a:rPr lang="en-US" smtClean="0"/>
              <a:t> and </a:t>
            </a:r>
            <a:r>
              <a:rPr lang="en-US" smtClean="0">
                <a:solidFill>
                  <a:schemeClr val="folHlink"/>
                </a:solidFill>
              </a:rPr>
              <a:t>standard deviation of 50</a:t>
            </a:r>
            <a:r>
              <a:rPr lang="en-US" smtClean="0"/>
              <a:t>, the  Z  value for  </a:t>
            </a:r>
            <a:r>
              <a:rPr lang="en-US" smtClean="0">
                <a:solidFill>
                  <a:schemeClr val="hlink"/>
                </a:solidFill>
              </a:rPr>
              <a:t>X = 200</a:t>
            </a:r>
            <a:r>
              <a:rPr lang="en-US" smtClean="0">
                <a:solidFill>
                  <a:schemeClr val="folHlink"/>
                </a:solidFill>
              </a:rPr>
              <a:t>  </a:t>
            </a:r>
            <a:r>
              <a:rPr lang="en-US" smtClean="0"/>
              <a:t>is</a:t>
            </a:r>
          </a:p>
          <a:p>
            <a:pPr marL="571500" indent="-571500" defTabSz="914400" eaLnBrk="1" hangingPunct="1"/>
            <a:endParaRPr lang="en-US" smtClean="0"/>
          </a:p>
          <a:p>
            <a:pPr marL="571500" indent="-571500" defTabSz="914400" eaLnBrk="1" hangingPunct="1"/>
            <a:endParaRPr lang="en-US" smtClean="0"/>
          </a:p>
          <a:p>
            <a:pPr marL="571500" indent="-571500" defTabSz="914400" eaLnBrk="1" hangingPunct="1"/>
            <a:endParaRPr lang="en-US" smtClean="0"/>
          </a:p>
          <a:p>
            <a:pPr marL="571500" indent="-571500" defTabSz="914400" eaLnBrk="1" hangingPunct="1"/>
            <a:r>
              <a:rPr lang="en-US" smtClean="0">
                <a:solidFill>
                  <a:srgbClr val="0066CC"/>
                </a:solidFill>
              </a:rPr>
              <a:t>This says that  X = 200  is two standard deviations (2 increments of 50 units) above the mean of 100.</a:t>
            </a:r>
          </a:p>
        </p:txBody>
      </p:sp>
      <p:graphicFrame>
        <p:nvGraphicFramePr>
          <p:cNvPr id="16386" name="Object 4"/>
          <p:cNvGraphicFramePr>
            <a:graphicFrameLocks noChangeAspect="1"/>
          </p:cNvGraphicFramePr>
          <p:nvPr/>
        </p:nvGraphicFramePr>
        <p:xfrm>
          <a:off x="1885950" y="3276600"/>
          <a:ext cx="55626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Equation" r:id="rId3" imgW="1854000" imgH="393480" progId="Equation.3">
                  <p:embed/>
                </p:oleObj>
              </mc:Choice>
              <mc:Fallback>
                <p:oleObj name="Equation" r:id="rId3" imgW="185400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5950" y="3276600"/>
                        <a:ext cx="5562600" cy="11811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DEB0C540-17AE-43A1-83C7-FC3A838BCFA5}" type="slidenum">
              <a:rPr lang="en-US">
                <a:latin typeface="Arial" charset="0"/>
              </a:rPr>
              <a:pPr/>
              <a:t>28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360363"/>
            <a:ext cx="6781800" cy="838200"/>
          </a:xfrm>
        </p:spPr>
        <p:txBody>
          <a:bodyPr/>
          <a:lstStyle/>
          <a:p>
            <a:pPr defTabSz="914400" eaLnBrk="1" hangingPunct="1"/>
            <a:r>
              <a:rPr lang="en-US" smtClean="0"/>
              <a:t>Comparing  X  and  Z  units</a:t>
            </a:r>
          </a:p>
        </p:txBody>
      </p:sp>
      <p:sp>
        <p:nvSpPr>
          <p:cNvPr id="57347" name="Footer Placeholder 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7348" name="Freeform 3"/>
          <p:cNvSpPr>
            <a:spLocks/>
          </p:cNvSpPr>
          <p:nvPr/>
        </p:nvSpPr>
        <p:spPr bwMode="auto">
          <a:xfrm>
            <a:off x="1828800" y="1981200"/>
            <a:ext cx="2243138" cy="1681163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349" name="Line 4"/>
          <p:cNvSpPr>
            <a:spLocks noChangeShapeType="1"/>
          </p:cNvSpPr>
          <p:nvPr/>
        </p:nvSpPr>
        <p:spPr bwMode="auto">
          <a:xfrm>
            <a:off x="2570163" y="244792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0" name="Line 5"/>
          <p:cNvSpPr>
            <a:spLocks noChangeShapeType="1"/>
          </p:cNvSpPr>
          <p:nvPr/>
        </p:nvSpPr>
        <p:spPr bwMode="auto">
          <a:xfrm>
            <a:off x="2570163" y="2570163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1" name="Line 6"/>
          <p:cNvSpPr>
            <a:spLocks noChangeShapeType="1"/>
          </p:cNvSpPr>
          <p:nvPr/>
        </p:nvSpPr>
        <p:spPr bwMode="auto">
          <a:xfrm>
            <a:off x="2570163" y="2690813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2" name="Line 7"/>
          <p:cNvSpPr>
            <a:spLocks noChangeShapeType="1"/>
          </p:cNvSpPr>
          <p:nvPr/>
        </p:nvSpPr>
        <p:spPr bwMode="auto">
          <a:xfrm>
            <a:off x="2570163" y="2813050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3" name="Line 8"/>
          <p:cNvSpPr>
            <a:spLocks noChangeShapeType="1"/>
          </p:cNvSpPr>
          <p:nvPr/>
        </p:nvSpPr>
        <p:spPr bwMode="auto">
          <a:xfrm>
            <a:off x="2570163" y="2933700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4" name="Line 9"/>
          <p:cNvSpPr>
            <a:spLocks noChangeShapeType="1"/>
          </p:cNvSpPr>
          <p:nvPr/>
        </p:nvSpPr>
        <p:spPr bwMode="auto">
          <a:xfrm>
            <a:off x="2570163" y="3055938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5" name="Line 10"/>
          <p:cNvSpPr>
            <a:spLocks noChangeShapeType="1"/>
          </p:cNvSpPr>
          <p:nvPr/>
        </p:nvSpPr>
        <p:spPr bwMode="auto">
          <a:xfrm>
            <a:off x="2570163" y="3176588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6" name="Line 11"/>
          <p:cNvSpPr>
            <a:spLocks noChangeShapeType="1"/>
          </p:cNvSpPr>
          <p:nvPr/>
        </p:nvSpPr>
        <p:spPr bwMode="auto">
          <a:xfrm>
            <a:off x="2570163" y="329882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7" name="Line 12"/>
          <p:cNvSpPr>
            <a:spLocks noChangeShapeType="1"/>
          </p:cNvSpPr>
          <p:nvPr/>
        </p:nvSpPr>
        <p:spPr bwMode="auto">
          <a:xfrm>
            <a:off x="2570163" y="341947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8" name="Line 13"/>
          <p:cNvSpPr>
            <a:spLocks noChangeShapeType="1"/>
          </p:cNvSpPr>
          <p:nvPr/>
        </p:nvSpPr>
        <p:spPr bwMode="auto">
          <a:xfrm>
            <a:off x="2570163" y="354012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9" name="Line 14"/>
          <p:cNvSpPr>
            <a:spLocks noChangeShapeType="1"/>
          </p:cNvSpPr>
          <p:nvPr/>
        </p:nvSpPr>
        <p:spPr bwMode="auto">
          <a:xfrm>
            <a:off x="5588000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0" name="Line 15"/>
          <p:cNvSpPr>
            <a:spLocks noChangeShapeType="1"/>
          </p:cNvSpPr>
          <p:nvPr/>
        </p:nvSpPr>
        <p:spPr bwMode="auto">
          <a:xfrm>
            <a:off x="5287963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1" name="Line 16"/>
          <p:cNvSpPr>
            <a:spLocks noChangeShapeType="1"/>
          </p:cNvSpPr>
          <p:nvPr/>
        </p:nvSpPr>
        <p:spPr bwMode="auto">
          <a:xfrm>
            <a:off x="4986338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2" name="Line 17"/>
          <p:cNvSpPr>
            <a:spLocks noChangeShapeType="1"/>
          </p:cNvSpPr>
          <p:nvPr/>
        </p:nvSpPr>
        <p:spPr bwMode="auto">
          <a:xfrm>
            <a:off x="4686300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3" name="Line 18"/>
          <p:cNvSpPr>
            <a:spLocks noChangeShapeType="1"/>
          </p:cNvSpPr>
          <p:nvPr/>
        </p:nvSpPr>
        <p:spPr bwMode="auto">
          <a:xfrm>
            <a:off x="4386263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4" name="Line 19"/>
          <p:cNvSpPr>
            <a:spLocks noChangeShapeType="1"/>
          </p:cNvSpPr>
          <p:nvPr/>
        </p:nvSpPr>
        <p:spPr bwMode="auto">
          <a:xfrm>
            <a:off x="4086225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5" name="Line 20"/>
          <p:cNvSpPr>
            <a:spLocks noChangeShapeType="1"/>
          </p:cNvSpPr>
          <p:nvPr/>
        </p:nvSpPr>
        <p:spPr bwMode="auto">
          <a:xfrm>
            <a:off x="3786188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6" name="Line 21"/>
          <p:cNvSpPr>
            <a:spLocks noChangeShapeType="1"/>
          </p:cNvSpPr>
          <p:nvPr/>
        </p:nvSpPr>
        <p:spPr bwMode="auto">
          <a:xfrm>
            <a:off x="3486150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7" name="Line 22"/>
          <p:cNvSpPr>
            <a:spLocks noChangeShapeType="1"/>
          </p:cNvSpPr>
          <p:nvPr/>
        </p:nvSpPr>
        <p:spPr bwMode="auto">
          <a:xfrm>
            <a:off x="3184525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8" name="Line 23"/>
          <p:cNvSpPr>
            <a:spLocks noChangeShapeType="1"/>
          </p:cNvSpPr>
          <p:nvPr/>
        </p:nvSpPr>
        <p:spPr bwMode="auto">
          <a:xfrm>
            <a:off x="2884488" y="36687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9" name="Rectangle 24"/>
          <p:cNvSpPr>
            <a:spLocks noChangeArrowheads="1"/>
          </p:cNvSpPr>
          <p:nvPr/>
        </p:nvSpPr>
        <p:spPr bwMode="auto">
          <a:xfrm>
            <a:off x="2457450" y="2963863"/>
            <a:ext cx="920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70" name="Rectangle 25"/>
          <p:cNvSpPr>
            <a:spLocks noChangeArrowheads="1"/>
          </p:cNvSpPr>
          <p:nvPr/>
        </p:nvSpPr>
        <p:spPr bwMode="auto">
          <a:xfrm>
            <a:off x="3994150" y="3638550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71" name="Rectangle 26"/>
          <p:cNvSpPr>
            <a:spLocks noChangeArrowheads="1"/>
          </p:cNvSpPr>
          <p:nvPr/>
        </p:nvSpPr>
        <p:spPr bwMode="auto">
          <a:xfrm>
            <a:off x="6172200" y="4267200"/>
            <a:ext cx="3810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800">
                <a:solidFill>
                  <a:srgbClr val="FF3300"/>
                </a:solidFill>
              </a:rPr>
              <a:t>Z</a:t>
            </a:r>
          </a:p>
        </p:txBody>
      </p:sp>
      <p:sp>
        <p:nvSpPr>
          <p:cNvPr id="57372" name="Rectangle 27"/>
          <p:cNvSpPr>
            <a:spLocks noChangeArrowheads="1"/>
          </p:cNvSpPr>
          <p:nvPr/>
        </p:nvSpPr>
        <p:spPr bwMode="auto">
          <a:xfrm>
            <a:off x="3733800" y="3810000"/>
            <a:ext cx="9144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 sz="2800">
                <a:solidFill>
                  <a:schemeClr val="bg2"/>
                </a:solidFill>
              </a:rPr>
              <a:t>100</a:t>
            </a:r>
          </a:p>
        </p:txBody>
      </p:sp>
      <p:sp>
        <p:nvSpPr>
          <p:cNvPr id="57373" name="Rectangle 28"/>
          <p:cNvSpPr>
            <a:spLocks noChangeArrowheads="1"/>
          </p:cNvSpPr>
          <p:nvPr/>
        </p:nvSpPr>
        <p:spPr bwMode="auto">
          <a:xfrm>
            <a:off x="5029200" y="4267200"/>
            <a:ext cx="9906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 sz="2800">
                <a:solidFill>
                  <a:srgbClr val="FF3300"/>
                </a:solidFill>
              </a:rPr>
              <a:t>2.0</a:t>
            </a:r>
          </a:p>
        </p:txBody>
      </p:sp>
      <p:sp>
        <p:nvSpPr>
          <p:cNvPr id="57374" name="Freeform 29"/>
          <p:cNvSpPr>
            <a:spLocks/>
          </p:cNvSpPr>
          <p:nvPr/>
        </p:nvSpPr>
        <p:spPr bwMode="auto">
          <a:xfrm>
            <a:off x="4038600" y="1981200"/>
            <a:ext cx="2101850" cy="1681163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375" name="Line 30"/>
          <p:cNvSpPr>
            <a:spLocks noChangeShapeType="1"/>
          </p:cNvSpPr>
          <p:nvPr/>
        </p:nvSpPr>
        <p:spPr bwMode="auto">
          <a:xfrm>
            <a:off x="1676400" y="3733800"/>
            <a:ext cx="4572000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376" name="Rectangle 31"/>
          <p:cNvSpPr>
            <a:spLocks noChangeArrowheads="1"/>
          </p:cNvSpPr>
          <p:nvPr/>
        </p:nvSpPr>
        <p:spPr bwMode="auto">
          <a:xfrm>
            <a:off x="3886200" y="4267200"/>
            <a:ext cx="47942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 sz="2800">
                <a:solidFill>
                  <a:srgbClr val="FF3300"/>
                </a:solidFill>
              </a:rPr>
              <a:t>0</a:t>
            </a:r>
          </a:p>
        </p:txBody>
      </p:sp>
      <p:sp>
        <p:nvSpPr>
          <p:cNvPr id="57377" name="Rectangle 32"/>
          <p:cNvSpPr>
            <a:spLocks noChangeArrowheads="1"/>
          </p:cNvSpPr>
          <p:nvPr/>
        </p:nvSpPr>
        <p:spPr bwMode="auto">
          <a:xfrm>
            <a:off x="4953000" y="3810000"/>
            <a:ext cx="9906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 sz="2800">
                <a:solidFill>
                  <a:schemeClr val="bg2"/>
                </a:solidFill>
              </a:rPr>
              <a:t>200</a:t>
            </a:r>
          </a:p>
        </p:txBody>
      </p:sp>
      <p:sp>
        <p:nvSpPr>
          <p:cNvPr id="57378" name="Rectangle 33"/>
          <p:cNvSpPr>
            <a:spLocks noChangeArrowheads="1"/>
          </p:cNvSpPr>
          <p:nvPr/>
        </p:nvSpPr>
        <p:spPr bwMode="auto">
          <a:xfrm>
            <a:off x="6172200" y="3810000"/>
            <a:ext cx="417513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800">
                <a:solidFill>
                  <a:schemeClr val="bg2"/>
                </a:solidFill>
              </a:rPr>
              <a:t>X</a:t>
            </a:r>
          </a:p>
        </p:txBody>
      </p:sp>
      <p:sp>
        <p:nvSpPr>
          <p:cNvPr id="57379" name="Text Box 34"/>
          <p:cNvSpPr txBox="1">
            <a:spLocks noChangeArrowheads="1"/>
          </p:cNvSpPr>
          <p:nvPr/>
        </p:nvSpPr>
        <p:spPr bwMode="auto">
          <a:xfrm>
            <a:off x="838200" y="4953000"/>
            <a:ext cx="7696200" cy="1187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>
                <a:solidFill>
                  <a:schemeClr val="bg2"/>
                </a:solidFill>
              </a:rPr>
              <a:t>Note that the distribution is the same, only the scale has changed.  We can express the problem in original units (X) or in standardized units (Z)</a:t>
            </a:r>
          </a:p>
        </p:txBody>
      </p:sp>
      <p:sp>
        <p:nvSpPr>
          <p:cNvPr id="57380" name="Line 35"/>
          <p:cNvSpPr>
            <a:spLocks noChangeShapeType="1"/>
          </p:cNvSpPr>
          <p:nvPr/>
        </p:nvSpPr>
        <p:spPr bwMode="auto">
          <a:xfrm>
            <a:off x="4038600" y="1981200"/>
            <a:ext cx="0" cy="175260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381" name="Line 36"/>
          <p:cNvSpPr>
            <a:spLocks noChangeShapeType="1"/>
          </p:cNvSpPr>
          <p:nvPr/>
        </p:nvSpPr>
        <p:spPr bwMode="auto">
          <a:xfrm>
            <a:off x="5334000" y="3429000"/>
            <a:ext cx="0" cy="30480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382" name="Text Box 39"/>
          <p:cNvSpPr txBox="1">
            <a:spLocks noChangeArrowheads="1"/>
          </p:cNvSpPr>
          <p:nvPr/>
        </p:nvSpPr>
        <p:spPr bwMode="auto">
          <a:xfrm>
            <a:off x="6629400" y="3886200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sz="1800" b="0">
                <a:solidFill>
                  <a:schemeClr val="bg2"/>
                </a:solidFill>
                <a:sym typeface="Arial" charset="0"/>
              </a:rPr>
              <a:t>(</a:t>
            </a:r>
            <a:r>
              <a:rPr lang="el-GR" sz="1800" b="0">
                <a:solidFill>
                  <a:schemeClr val="bg2"/>
                </a:solidFill>
                <a:sym typeface="Arial" charset="0"/>
              </a:rPr>
              <a:t>μ</a:t>
            </a:r>
            <a:r>
              <a:rPr lang="en-US" sz="1800" b="0">
                <a:solidFill>
                  <a:schemeClr val="bg2"/>
                </a:solidFill>
                <a:sym typeface="Arial" charset="0"/>
              </a:rPr>
              <a:t> = 100, </a:t>
            </a:r>
            <a:r>
              <a:rPr lang="el-GR" sz="1800" b="0">
                <a:solidFill>
                  <a:schemeClr val="bg2"/>
                </a:solidFill>
                <a:sym typeface="Arial" charset="0"/>
              </a:rPr>
              <a:t>σ</a:t>
            </a:r>
            <a:r>
              <a:rPr lang="en-US" sz="1800" b="0">
                <a:solidFill>
                  <a:schemeClr val="bg2"/>
                </a:solidFill>
                <a:sym typeface="Arial" charset="0"/>
              </a:rPr>
              <a:t> = 50)</a:t>
            </a:r>
          </a:p>
        </p:txBody>
      </p:sp>
      <p:sp>
        <p:nvSpPr>
          <p:cNvPr id="57383" name="Text Box 40"/>
          <p:cNvSpPr txBox="1">
            <a:spLocks noChangeArrowheads="1"/>
          </p:cNvSpPr>
          <p:nvPr/>
        </p:nvSpPr>
        <p:spPr bwMode="auto">
          <a:xfrm>
            <a:off x="6629400" y="4343400"/>
            <a:ext cx="1752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sz="1800" b="0">
                <a:solidFill>
                  <a:schemeClr val="hlink"/>
                </a:solidFill>
                <a:sym typeface="Arial" charset="0"/>
              </a:rPr>
              <a:t>( </a:t>
            </a:r>
            <a:r>
              <a:rPr lang="el-GR" sz="1800" b="0">
                <a:solidFill>
                  <a:schemeClr val="hlink"/>
                </a:solidFill>
                <a:sym typeface="Arial" charset="0"/>
              </a:rPr>
              <a:t>μ</a:t>
            </a:r>
            <a:r>
              <a:rPr lang="en-US" sz="1800" b="0">
                <a:solidFill>
                  <a:schemeClr val="hlink"/>
                </a:solidFill>
                <a:sym typeface="Arial" charset="0"/>
              </a:rPr>
              <a:t> = 0 ,  </a:t>
            </a:r>
            <a:r>
              <a:rPr lang="el-GR" sz="1800" b="0">
                <a:solidFill>
                  <a:schemeClr val="hlink"/>
                </a:solidFill>
                <a:sym typeface="Arial" charset="0"/>
              </a:rPr>
              <a:t>σ</a:t>
            </a:r>
            <a:r>
              <a:rPr lang="en-US" sz="1800" b="0">
                <a:solidFill>
                  <a:schemeClr val="hlink"/>
                </a:solidFill>
                <a:sym typeface="Arial" charset="0"/>
              </a:rPr>
              <a:t> = 1)</a:t>
            </a:r>
          </a:p>
        </p:txBody>
      </p:sp>
      <p:sp>
        <p:nvSpPr>
          <p:cNvPr id="57384" name="Slide Number Placeholder 4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84B7BA93-C7E4-4EDA-9969-E542CBBE45C5}" type="slidenum">
              <a:rPr lang="en-US">
                <a:latin typeface="Arial" charset="0"/>
              </a:rPr>
              <a:pPr/>
              <a:t>29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93700"/>
            <a:ext cx="7383462" cy="825500"/>
          </a:xfrm>
          <a:noFill/>
        </p:spPr>
        <p:txBody>
          <a:bodyPr lIns="90487" tIns="44450" rIns="90487" bIns="44450" anchor="ctr" anchorCtr="1"/>
          <a:lstStyle/>
          <a:p>
            <a:pPr defTabSz="914400" eaLnBrk="1" hangingPunct="1">
              <a:lnSpc>
                <a:spcPct val="95000"/>
              </a:lnSpc>
            </a:pPr>
            <a:r>
              <a:rPr lang="en-US" sz="3900" smtClean="0"/>
              <a:t>Finding Normal Probabilities</a:t>
            </a:r>
            <a:r>
              <a:rPr lang="en-US" smtClean="0">
                <a:solidFill>
                  <a:srgbClr val="F8F8F8"/>
                </a:solidFill>
              </a:rPr>
              <a:t>  </a:t>
            </a:r>
          </a:p>
        </p:txBody>
      </p:sp>
      <p:graphicFrame>
        <p:nvGraphicFramePr>
          <p:cNvPr id="17410" name="Object 56"/>
          <p:cNvGraphicFramePr>
            <a:graphicFrameLocks noGrp="1" noChangeAspect="1"/>
          </p:cNvGraphicFramePr>
          <p:nvPr>
            <p:ph idx="1"/>
          </p:nvPr>
        </p:nvGraphicFramePr>
        <p:xfrm>
          <a:off x="4206875" y="1454150"/>
          <a:ext cx="4546600" cy="181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Equation" r:id="rId4" imgW="2222280" imgH="888840" progId="Equation.3">
                  <p:embed/>
                </p:oleObj>
              </mc:Choice>
              <mc:Fallback>
                <p:oleObj name="Equation" r:id="rId4" imgW="2222280" imgH="888840" progId="Equation.3">
                  <p:embed/>
                  <p:pic>
                    <p:nvPicPr>
                      <p:cNvPr id="0" name="Object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6875" y="1454150"/>
                        <a:ext cx="4546600" cy="18192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7415" name="Freeform 4"/>
          <p:cNvSpPr>
            <a:spLocks/>
          </p:cNvSpPr>
          <p:nvPr/>
        </p:nvSpPr>
        <p:spPr bwMode="auto">
          <a:xfrm>
            <a:off x="2486025" y="2847975"/>
            <a:ext cx="2009775" cy="2019300"/>
          </a:xfrm>
          <a:custGeom>
            <a:avLst/>
            <a:gdLst>
              <a:gd name="T0" fmla="*/ 2147483647 w 1266"/>
              <a:gd name="T1" fmla="*/ 2147483647 h 1272"/>
              <a:gd name="T2" fmla="*/ 2147483647 w 1266"/>
              <a:gd name="T3" fmla="*/ 2147483647 h 1272"/>
              <a:gd name="T4" fmla="*/ 2147483647 w 1266"/>
              <a:gd name="T5" fmla="*/ 0 h 1272"/>
              <a:gd name="T6" fmla="*/ 2147483647 w 1266"/>
              <a:gd name="T7" fmla="*/ 0 h 1272"/>
              <a:gd name="T8" fmla="*/ 2147483647 w 1266"/>
              <a:gd name="T9" fmla="*/ 2147483647 h 1272"/>
              <a:gd name="T10" fmla="*/ 2147483647 w 1266"/>
              <a:gd name="T11" fmla="*/ 2147483647 h 1272"/>
              <a:gd name="T12" fmla="*/ 2147483647 w 1266"/>
              <a:gd name="T13" fmla="*/ 2147483647 h 1272"/>
              <a:gd name="T14" fmla="*/ 2147483647 w 1266"/>
              <a:gd name="T15" fmla="*/ 2147483647 h 1272"/>
              <a:gd name="T16" fmla="*/ 2147483647 w 1266"/>
              <a:gd name="T17" fmla="*/ 2147483647 h 1272"/>
              <a:gd name="T18" fmla="*/ 2147483647 w 1266"/>
              <a:gd name="T19" fmla="*/ 2147483647 h 1272"/>
              <a:gd name="T20" fmla="*/ 0 w 1266"/>
              <a:gd name="T21" fmla="*/ 2147483647 h 1272"/>
              <a:gd name="T22" fmla="*/ 0 w 1266"/>
              <a:gd name="T23" fmla="*/ 2147483647 h 1272"/>
              <a:gd name="T24" fmla="*/ 2147483647 w 1266"/>
              <a:gd name="T25" fmla="*/ 2147483647 h 127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66"/>
              <a:gd name="T40" fmla="*/ 0 h 1272"/>
              <a:gd name="T41" fmla="*/ 1266 w 1266"/>
              <a:gd name="T42" fmla="*/ 1272 h 127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66" h="1272">
                <a:moveTo>
                  <a:pt x="330" y="402"/>
                </a:moveTo>
                <a:lnTo>
                  <a:pt x="540" y="90"/>
                </a:lnTo>
                <a:lnTo>
                  <a:pt x="660" y="0"/>
                </a:lnTo>
                <a:lnTo>
                  <a:pt x="756" y="0"/>
                </a:lnTo>
                <a:lnTo>
                  <a:pt x="882" y="78"/>
                </a:lnTo>
                <a:lnTo>
                  <a:pt x="966" y="192"/>
                </a:lnTo>
                <a:lnTo>
                  <a:pt x="1123" y="447"/>
                </a:lnTo>
                <a:lnTo>
                  <a:pt x="1198" y="585"/>
                </a:lnTo>
                <a:lnTo>
                  <a:pt x="1266" y="684"/>
                </a:lnTo>
                <a:lnTo>
                  <a:pt x="1266" y="1272"/>
                </a:lnTo>
                <a:lnTo>
                  <a:pt x="0" y="1272"/>
                </a:lnTo>
                <a:lnTo>
                  <a:pt x="0" y="930"/>
                </a:lnTo>
                <a:lnTo>
                  <a:pt x="204" y="630"/>
                </a:lnTo>
              </a:path>
            </a:pathLst>
          </a:custGeom>
          <a:solidFill>
            <a:schemeClr val="accent2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6" name="Rectangle 5"/>
          <p:cNvSpPr>
            <a:spLocks noChangeArrowheads="1"/>
          </p:cNvSpPr>
          <p:nvPr/>
        </p:nvSpPr>
        <p:spPr bwMode="auto">
          <a:xfrm>
            <a:off x="2295525" y="4833938"/>
            <a:ext cx="371475" cy="500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700" b="0">
                <a:solidFill>
                  <a:schemeClr val="folHlink"/>
                </a:solidFill>
              </a:rPr>
              <a:t>a</a:t>
            </a:r>
          </a:p>
        </p:txBody>
      </p:sp>
      <p:sp>
        <p:nvSpPr>
          <p:cNvPr id="17417" name="Freeform 6"/>
          <p:cNvSpPr>
            <a:spLocks/>
          </p:cNvSpPr>
          <p:nvPr/>
        </p:nvSpPr>
        <p:spPr bwMode="auto">
          <a:xfrm>
            <a:off x="3640138" y="2844800"/>
            <a:ext cx="322262" cy="209550"/>
          </a:xfrm>
          <a:custGeom>
            <a:avLst/>
            <a:gdLst>
              <a:gd name="T0" fmla="*/ 0 w 203"/>
              <a:gd name="T1" fmla="*/ 2147483647 h 132"/>
              <a:gd name="T2" fmla="*/ 2147483647 w 203"/>
              <a:gd name="T3" fmla="*/ 0 h 132"/>
              <a:gd name="T4" fmla="*/ 2147483647 w 203"/>
              <a:gd name="T5" fmla="*/ 2147483647 h 132"/>
              <a:gd name="T6" fmla="*/ 2147483647 w 203"/>
              <a:gd name="T7" fmla="*/ 2147483647 h 132"/>
              <a:gd name="T8" fmla="*/ 2147483647 w 203"/>
              <a:gd name="T9" fmla="*/ 2147483647 h 132"/>
              <a:gd name="T10" fmla="*/ 2147483647 w 203"/>
              <a:gd name="T11" fmla="*/ 2147483647 h 132"/>
              <a:gd name="T12" fmla="*/ 2147483647 w 203"/>
              <a:gd name="T13" fmla="*/ 2147483647 h 132"/>
              <a:gd name="T14" fmla="*/ 2147483647 w 203"/>
              <a:gd name="T15" fmla="*/ 2147483647 h 1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3"/>
              <a:gd name="T25" fmla="*/ 0 h 132"/>
              <a:gd name="T26" fmla="*/ 203 w 203"/>
              <a:gd name="T27" fmla="*/ 132 h 1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3" h="132">
                <a:moveTo>
                  <a:pt x="0" y="2"/>
                </a:moveTo>
                <a:lnTo>
                  <a:pt x="27" y="0"/>
                </a:lnTo>
                <a:lnTo>
                  <a:pt x="54" y="3"/>
                </a:lnTo>
                <a:lnTo>
                  <a:pt x="79" y="14"/>
                </a:lnTo>
                <a:lnTo>
                  <a:pt x="101" y="28"/>
                </a:lnTo>
                <a:lnTo>
                  <a:pt x="121" y="45"/>
                </a:lnTo>
                <a:lnTo>
                  <a:pt x="135" y="67"/>
                </a:lnTo>
                <a:lnTo>
                  <a:pt x="202" y="131"/>
                </a:lnTo>
              </a:path>
            </a:pathLst>
          </a:cu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8" name="Rectangle 7"/>
          <p:cNvSpPr>
            <a:spLocks noChangeArrowheads="1"/>
          </p:cNvSpPr>
          <p:nvPr/>
        </p:nvSpPr>
        <p:spPr bwMode="auto">
          <a:xfrm>
            <a:off x="4346575" y="4833938"/>
            <a:ext cx="371475" cy="500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700" b="0">
                <a:solidFill>
                  <a:schemeClr val="folHlink"/>
                </a:solidFill>
              </a:rPr>
              <a:t>b</a:t>
            </a:r>
          </a:p>
        </p:txBody>
      </p:sp>
      <p:sp>
        <p:nvSpPr>
          <p:cNvPr id="17419" name="Rectangle 8"/>
          <p:cNvSpPr>
            <a:spLocks noChangeArrowheads="1"/>
          </p:cNvSpPr>
          <p:nvPr/>
        </p:nvSpPr>
        <p:spPr bwMode="auto">
          <a:xfrm>
            <a:off x="6172200" y="4803775"/>
            <a:ext cx="3333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b="0">
                <a:solidFill>
                  <a:schemeClr val="folHlink"/>
                </a:solidFill>
              </a:rPr>
              <a:t>x</a:t>
            </a:r>
          </a:p>
        </p:txBody>
      </p:sp>
      <p:sp>
        <p:nvSpPr>
          <p:cNvPr id="17420" name="Freeform 11"/>
          <p:cNvSpPr>
            <a:spLocks/>
          </p:cNvSpPr>
          <p:nvPr/>
        </p:nvSpPr>
        <p:spPr bwMode="auto">
          <a:xfrm>
            <a:off x="1143000" y="2895600"/>
            <a:ext cx="5181600" cy="1981200"/>
          </a:xfrm>
          <a:custGeom>
            <a:avLst/>
            <a:gdLst>
              <a:gd name="T0" fmla="*/ 0 w 2764"/>
              <a:gd name="T1" fmla="*/ 0 h 1245"/>
              <a:gd name="T2" fmla="*/ 0 w 2764"/>
              <a:gd name="T3" fmla="*/ 2147483647 h 1245"/>
              <a:gd name="T4" fmla="*/ 2147483647 w 2764"/>
              <a:gd name="T5" fmla="*/ 2147483647 h 1245"/>
              <a:gd name="T6" fmla="*/ 0 60000 65536"/>
              <a:gd name="T7" fmla="*/ 0 60000 65536"/>
              <a:gd name="T8" fmla="*/ 0 60000 65536"/>
              <a:gd name="T9" fmla="*/ 0 w 2764"/>
              <a:gd name="T10" fmla="*/ 0 h 1245"/>
              <a:gd name="T11" fmla="*/ 2764 w 2764"/>
              <a:gd name="T12" fmla="*/ 1245 h 124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64" h="1245">
                <a:moveTo>
                  <a:pt x="0" y="0"/>
                </a:moveTo>
                <a:lnTo>
                  <a:pt x="0" y="1244"/>
                </a:lnTo>
                <a:lnTo>
                  <a:pt x="2763" y="1244"/>
                </a:lnTo>
              </a:path>
            </a:pathLst>
          </a:custGeom>
          <a:noFill/>
          <a:ln w="254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1" name="Line 12"/>
          <p:cNvSpPr>
            <a:spLocks noChangeShapeType="1"/>
          </p:cNvSpPr>
          <p:nvPr/>
        </p:nvSpPr>
        <p:spPr bwMode="auto">
          <a:xfrm>
            <a:off x="1460500" y="2847975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2" name="Line 13"/>
          <p:cNvSpPr>
            <a:spLocks noChangeShapeType="1"/>
          </p:cNvSpPr>
          <p:nvPr/>
        </p:nvSpPr>
        <p:spPr bwMode="auto">
          <a:xfrm>
            <a:off x="1460500" y="3044825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3" name="Line 14"/>
          <p:cNvSpPr>
            <a:spLocks noChangeShapeType="1"/>
          </p:cNvSpPr>
          <p:nvPr/>
        </p:nvSpPr>
        <p:spPr bwMode="auto">
          <a:xfrm>
            <a:off x="1460500" y="3241675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4" name="Line 15"/>
          <p:cNvSpPr>
            <a:spLocks noChangeShapeType="1"/>
          </p:cNvSpPr>
          <p:nvPr/>
        </p:nvSpPr>
        <p:spPr bwMode="auto">
          <a:xfrm>
            <a:off x="1460500" y="3440113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5" name="Line 16"/>
          <p:cNvSpPr>
            <a:spLocks noChangeShapeType="1"/>
          </p:cNvSpPr>
          <p:nvPr/>
        </p:nvSpPr>
        <p:spPr bwMode="auto">
          <a:xfrm>
            <a:off x="1460500" y="3636963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6" name="Line 17"/>
          <p:cNvSpPr>
            <a:spLocks noChangeShapeType="1"/>
          </p:cNvSpPr>
          <p:nvPr/>
        </p:nvSpPr>
        <p:spPr bwMode="auto">
          <a:xfrm>
            <a:off x="1460500" y="3835400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7" name="Line 18"/>
          <p:cNvSpPr>
            <a:spLocks noChangeShapeType="1"/>
          </p:cNvSpPr>
          <p:nvPr/>
        </p:nvSpPr>
        <p:spPr bwMode="auto">
          <a:xfrm>
            <a:off x="1460500" y="4032250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8" name="Line 19"/>
          <p:cNvSpPr>
            <a:spLocks noChangeShapeType="1"/>
          </p:cNvSpPr>
          <p:nvPr/>
        </p:nvSpPr>
        <p:spPr bwMode="auto">
          <a:xfrm>
            <a:off x="1460500" y="4230688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9" name="Line 20"/>
          <p:cNvSpPr>
            <a:spLocks noChangeShapeType="1"/>
          </p:cNvSpPr>
          <p:nvPr/>
        </p:nvSpPr>
        <p:spPr bwMode="auto">
          <a:xfrm>
            <a:off x="1460500" y="4427538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0" name="Line 21"/>
          <p:cNvSpPr>
            <a:spLocks noChangeShapeType="1"/>
          </p:cNvSpPr>
          <p:nvPr/>
        </p:nvSpPr>
        <p:spPr bwMode="auto">
          <a:xfrm>
            <a:off x="1460500" y="4624388"/>
            <a:ext cx="1588" cy="0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1" name="Line 22"/>
          <p:cNvSpPr>
            <a:spLocks noChangeShapeType="1"/>
          </p:cNvSpPr>
          <p:nvPr/>
        </p:nvSpPr>
        <p:spPr bwMode="auto">
          <a:xfrm>
            <a:off x="5873750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2" name="Line 23"/>
          <p:cNvSpPr>
            <a:spLocks noChangeShapeType="1"/>
          </p:cNvSpPr>
          <p:nvPr/>
        </p:nvSpPr>
        <p:spPr bwMode="auto">
          <a:xfrm>
            <a:off x="5434013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3" name="Line 24"/>
          <p:cNvSpPr>
            <a:spLocks noChangeShapeType="1"/>
          </p:cNvSpPr>
          <p:nvPr/>
        </p:nvSpPr>
        <p:spPr bwMode="auto">
          <a:xfrm>
            <a:off x="4994275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4" name="Line 25"/>
          <p:cNvSpPr>
            <a:spLocks noChangeShapeType="1"/>
          </p:cNvSpPr>
          <p:nvPr/>
        </p:nvSpPr>
        <p:spPr bwMode="auto">
          <a:xfrm>
            <a:off x="4557713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5" name="Line 26"/>
          <p:cNvSpPr>
            <a:spLocks noChangeShapeType="1"/>
          </p:cNvSpPr>
          <p:nvPr/>
        </p:nvSpPr>
        <p:spPr bwMode="auto">
          <a:xfrm>
            <a:off x="4119563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6" name="Line 27"/>
          <p:cNvSpPr>
            <a:spLocks noChangeShapeType="1"/>
          </p:cNvSpPr>
          <p:nvPr/>
        </p:nvSpPr>
        <p:spPr bwMode="auto">
          <a:xfrm>
            <a:off x="3679825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7" name="Line 28"/>
          <p:cNvSpPr>
            <a:spLocks noChangeShapeType="1"/>
          </p:cNvSpPr>
          <p:nvPr/>
        </p:nvSpPr>
        <p:spPr bwMode="auto">
          <a:xfrm>
            <a:off x="3241675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8" name="Line 29"/>
          <p:cNvSpPr>
            <a:spLocks noChangeShapeType="1"/>
          </p:cNvSpPr>
          <p:nvPr/>
        </p:nvSpPr>
        <p:spPr bwMode="auto">
          <a:xfrm>
            <a:off x="2801938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39" name="Line 30"/>
          <p:cNvSpPr>
            <a:spLocks noChangeShapeType="1"/>
          </p:cNvSpPr>
          <p:nvPr/>
        </p:nvSpPr>
        <p:spPr bwMode="auto">
          <a:xfrm>
            <a:off x="2365375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40" name="Line 31"/>
          <p:cNvSpPr>
            <a:spLocks noChangeShapeType="1"/>
          </p:cNvSpPr>
          <p:nvPr/>
        </p:nvSpPr>
        <p:spPr bwMode="auto">
          <a:xfrm>
            <a:off x="1925638" y="4845050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41" name="Rectangle 32"/>
          <p:cNvSpPr>
            <a:spLocks noChangeArrowheads="1"/>
          </p:cNvSpPr>
          <p:nvPr/>
        </p:nvSpPr>
        <p:spPr bwMode="auto">
          <a:xfrm>
            <a:off x="1116013" y="3743325"/>
            <a:ext cx="920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42" name="Rectangle 33"/>
          <p:cNvSpPr>
            <a:spLocks noChangeArrowheads="1"/>
          </p:cNvSpPr>
          <p:nvPr/>
        </p:nvSpPr>
        <p:spPr bwMode="auto">
          <a:xfrm>
            <a:off x="5781675" y="5022850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43" name="Rectangle 34"/>
          <p:cNvSpPr>
            <a:spLocks noChangeArrowheads="1"/>
          </p:cNvSpPr>
          <p:nvPr/>
        </p:nvSpPr>
        <p:spPr bwMode="auto">
          <a:xfrm>
            <a:off x="685800" y="2362200"/>
            <a:ext cx="6556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f(x)</a:t>
            </a:r>
          </a:p>
        </p:txBody>
      </p:sp>
      <p:sp>
        <p:nvSpPr>
          <p:cNvPr id="17444" name="Line 44"/>
          <p:cNvSpPr>
            <a:spLocks noChangeShapeType="1"/>
          </p:cNvSpPr>
          <p:nvPr/>
        </p:nvSpPr>
        <p:spPr bwMode="auto">
          <a:xfrm flipH="1">
            <a:off x="4095750" y="3181350"/>
            <a:ext cx="53340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7411" name="Object 58"/>
          <p:cNvGraphicFramePr>
            <a:graphicFrameLocks noChangeAspect="1"/>
          </p:cNvGraphicFramePr>
          <p:nvPr/>
        </p:nvGraphicFramePr>
        <p:xfrm>
          <a:off x="4232275" y="5334000"/>
          <a:ext cx="631825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" name="Equation" r:id="rId6" imgW="355320" imgH="393480" progId="Equation.3">
                  <p:embed/>
                </p:oleObj>
              </mc:Choice>
              <mc:Fallback>
                <p:oleObj name="Equation" r:id="rId6" imgW="355320" imgH="393480" progId="Equation.3">
                  <p:embed/>
                  <p:pic>
                    <p:nvPicPr>
                      <p:cNvPr id="0" name="Object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2275" y="5334000"/>
                        <a:ext cx="631825" cy="700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59"/>
          <p:cNvGraphicFramePr>
            <a:graphicFrameLocks noChangeAspect="1"/>
          </p:cNvGraphicFramePr>
          <p:nvPr/>
        </p:nvGraphicFramePr>
        <p:xfrm>
          <a:off x="2209800" y="5334000"/>
          <a:ext cx="631825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name="Equation" r:id="rId8" imgW="355320" imgH="393480" progId="Equation.3">
                  <p:embed/>
                </p:oleObj>
              </mc:Choice>
              <mc:Fallback>
                <p:oleObj name="Equation" r:id="rId8" imgW="355320" imgH="393480" progId="Equation.3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5334000"/>
                        <a:ext cx="631825" cy="700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45" name="Rectangle 60"/>
          <p:cNvSpPr>
            <a:spLocks noChangeArrowheads="1"/>
          </p:cNvSpPr>
          <p:nvPr/>
        </p:nvSpPr>
        <p:spPr bwMode="auto">
          <a:xfrm>
            <a:off x="6172200" y="5413375"/>
            <a:ext cx="3667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/>
              <a:t>Z</a:t>
            </a:r>
          </a:p>
        </p:txBody>
      </p:sp>
      <p:sp>
        <p:nvSpPr>
          <p:cNvPr id="17446" name="Line 61"/>
          <p:cNvSpPr>
            <a:spLocks noChangeShapeType="1"/>
          </p:cNvSpPr>
          <p:nvPr/>
        </p:nvSpPr>
        <p:spPr bwMode="auto">
          <a:xfrm>
            <a:off x="3621088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7447" name="Rectangle 62"/>
          <p:cNvSpPr>
            <a:spLocks noChangeArrowheads="1"/>
          </p:cNvSpPr>
          <p:nvPr/>
        </p:nvSpPr>
        <p:spPr bwMode="auto">
          <a:xfrm>
            <a:off x="3475038" y="4856163"/>
            <a:ext cx="377825" cy="500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700" b="0">
                <a:solidFill>
                  <a:schemeClr val="folHlink"/>
                </a:solidFill>
                <a:cs typeface="Arial" charset="0"/>
              </a:rPr>
              <a:t>µ</a:t>
            </a:r>
          </a:p>
        </p:txBody>
      </p:sp>
      <p:sp>
        <p:nvSpPr>
          <p:cNvPr id="17448" name="Rectangle 63"/>
          <p:cNvSpPr>
            <a:spLocks noChangeArrowheads="1"/>
          </p:cNvSpPr>
          <p:nvPr/>
        </p:nvSpPr>
        <p:spPr bwMode="auto">
          <a:xfrm>
            <a:off x="3475038" y="5440363"/>
            <a:ext cx="371475" cy="500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700" b="0">
                <a:cs typeface="Arial" charset="0"/>
              </a:rPr>
              <a:t>0</a:t>
            </a:r>
          </a:p>
        </p:txBody>
      </p:sp>
      <p:sp>
        <p:nvSpPr>
          <p:cNvPr id="17449" name="Line 64"/>
          <p:cNvSpPr>
            <a:spLocks noChangeShapeType="1"/>
          </p:cNvSpPr>
          <p:nvPr/>
        </p:nvSpPr>
        <p:spPr bwMode="auto">
          <a:xfrm>
            <a:off x="2487613" y="4379913"/>
            <a:ext cx="0" cy="476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7450" name="Line 65"/>
          <p:cNvSpPr>
            <a:spLocks noChangeShapeType="1"/>
          </p:cNvSpPr>
          <p:nvPr/>
        </p:nvSpPr>
        <p:spPr bwMode="auto">
          <a:xfrm>
            <a:off x="4498975" y="3941763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7451" name="Freeform 10"/>
          <p:cNvSpPr>
            <a:spLocks/>
          </p:cNvSpPr>
          <p:nvPr/>
        </p:nvSpPr>
        <p:spPr bwMode="auto">
          <a:xfrm>
            <a:off x="1487488" y="2847975"/>
            <a:ext cx="2138362" cy="1965325"/>
          </a:xfrm>
          <a:custGeom>
            <a:avLst/>
            <a:gdLst>
              <a:gd name="T0" fmla="*/ 0 w 1347"/>
              <a:gd name="T1" fmla="*/ 2147483647 h 1238"/>
              <a:gd name="T2" fmla="*/ 2147483647 w 1347"/>
              <a:gd name="T3" fmla="*/ 2147483647 h 1238"/>
              <a:gd name="T4" fmla="*/ 2147483647 w 1347"/>
              <a:gd name="T5" fmla="*/ 2147483647 h 1238"/>
              <a:gd name="T6" fmla="*/ 2147483647 w 1347"/>
              <a:gd name="T7" fmla="*/ 2147483647 h 1238"/>
              <a:gd name="T8" fmla="*/ 2147483647 w 1347"/>
              <a:gd name="T9" fmla="*/ 2147483647 h 1238"/>
              <a:gd name="T10" fmla="*/ 2147483647 w 1347"/>
              <a:gd name="T11" fmla="*/ 2147483647 h 1238"/>
              <a:gd name="T12" fmla="*/ 2147483647 w 1347"/>
              <a:gd name="T13" fmla="*/ 2147483647 h 1238"/>
              <a:gd name="T14" fmla="*/ 2147483647 w 1347"/>
              <a:gd name="T15" fmla="*/ 2147483647 h 1238"/>
              <a:gd name="T16" fmla="*/ 2147483647 w 1347"/>
              <a:gd name="T17" fmla="*/ 2147483647 h 1238"/>
              <a:gd name="T18" fmla="*/ 2147483647 w 1347"/>
              <a:gd name="T19" fmla="*/ 2147483647 h 1238"/>
              <a:gd name="T20" fmla="*/ 2147483647 w 1347"/>
              <a:gd name="T21" fmla="*/ 2147483647 h 1238"/>
              <a:gd name="T22" fmla="*/ 2147483647 w 1347"/>
              <a:gd name="T23" fmla="*/ 2147483647 h 1238"/>
              <a:gd name="T24" fmla="*/ 2147483647 w 1347"/>
              <a:gd name="T25" fmla="*/ 2147483647 h 1238"/>
              <a:gd name="T26" fmla="*/ 2147483647 w 1347"/>
              <a:gd name="T27" fmla="*/ 2147483647 h 1238"/>
              <a:gd name="T28" fmla="*/ 2147483647 w 1347"/>
              <a:gd name="T29" fmla="*/ 2147483647 h 1238"/>
              <a:gd name="T30" fmla="*/ 2147483647 w 1347"/>
              <a:gd name="T31" fmla="*/ 0 h 123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347"/>
              <a:gd name="T49" fmla="*/ 0 h 1238"/>
              <a:gd name="T50" fmla="*/ 1347 w 1347"/>
              <a:gd name="T51" fmla="*/ 1238 h 123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347" h="1238">
                <a:moveTo>
                  <a:pt x="0" y="1238"/>
                </a:moveTo>
                <a:lnTo>
                  <a:pt x="143" y="1223"/>
                </a:lnTo>
                <a:lnTo>
                  <a:pt x="213" y="1209"/>
                </a:lnTo>
                <a:lnTo>
                  <a:pt x="285" y="1190"/>
                </a:lnTo>
                <a:lnTo>
                  <a:pt x="356" y="1161"/>
                </a:lnTo>
                <a:lnTo>
                  <a:pt x="428" y="1123"/>
                </a:lnTo>
                <a:lnTo>
                  <a:pt x="499" y="1071"/>
                </a:lnTo>
                <a:lnTo>
                  <a:pt x="642" y="926"/>
                </a:lnTo>
                <a:lnTo>
                  <a:pt x="784" y="722"/>
                </a:lnTo>
                <a:lnTo>
                  <a:pt x="927" y="478"/>
                </a:lnTo>
                <a:lnTo>
                  <a:pt x="1000" y="354"/>
                </a:lnTo>
                <a:lnTo>
                  <a:pt x="1070" y="238"/>
                </a:lnTo>
                <a:lnTo>
                  <a:pt x="1141" y="136"/>
                </a:lnTo>
                <a:lnTo>
                  <a:pt x="1213" y="58"/>
                </a:lnTo>
                <a:lnTo>
                  <a:pt x="1284" y="8"/>
                </a:lnTo>
                <a:lnTo>
                  <a:pt x="1347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52" name="Freeform 9"/>
          <p:cNvSpPr>
            <a:spLocks/>
          </p:cNvSpPr>
          <p:nvPr/>
        </p:nvSpPr>
        <p:spPr bwMode="auto">
          <a:xfrm>
            <a:off x="3640138" y="2847975"/>
            <a:ext cx="2154237" cy="1981200"/>
          </a:xfrm>
          <a:custGeom>
            <a:avLst/>
            <a:gdLst>
              <a:gd name="T0" fmla="*/ 2147483647 w 1357"/>
              <a:gd name="T1" fmla="*/ 2147483647 h 1248"/>
              <a:gd name="T2" fmla="*/ 2147483647 w 1357"/>
              <a:gd name="T3" fmla="*/ 2147483647 h 1248"/>
              <a:gd name="T4" fmla="*/ 2147483647 w 1357"/>
              <a:gd name="T5" fmla="*/ 2147483647 h 1248"/>
              <a:gd name="T6" fmla="*/ 2147483647 w 1357"/>
              <a:gd name="T7" fmla="*/ 2147483647 h 1248"/>
              <a:gd name="T8" fmla="*/ 2147483647 w 1357"/>
              <a:gd name="T9" fmla="*/ 2147483647 h 1248"/>
              <a:gd name="T10" fmla="*/ 2147483647 w 1357"/>
              <a:gd name="T11" fmla="*/ 2147483647 h 1248"/>
              <a:gd name="T12" fmla="*/ 2147483647 w 1357"/>
              <a:gd name="T13" fmla="*/ 2147483647 h 1248"/>
              <a:gd name="T14" fmla="*/ 2147483647 w 1357"/>
              <a:gd name="T15" fmla="*/ 2147483647 h 1248"/>
              <a:gd name="T16" fmla="*/ 2147483647 w 1357"/>
              <a:gd name="T17" fmla="*/ 2147483647 h 1248"/>
              <a:gd name="T18" fmla="*/ 2147483647 w 1357"/>
              <a:gd name="T19" fmla="*/ 2147483647 h 1248"/>
              <a:gd name="T20" fmla="*/ 2147483647 w 1357"/>
              <a:gd name="T21" fmla="*/ 2147483647 h 1248"/>
              <a:gd name="T22" fmla="*/ 2147483647 w 1357"/>
              <a:gd name="T23" fmla="*/ 2147483647 h 1248"/>
              <a:gd name="T24" fmla="*/ 2147483647 w 1357"/>
              <a:gd name="T25" fmla="*/ 2147483647 h 1248"/>
              <a:gd name="T26" fmla="*/ 2147483647 w 1357"/>
              <a:gd name="T27" fmla="*/ 2147483647 h 1248"/>
              <a:gd name="T28" fmla="*/ 2147483647 w 1357"/>
              <a:gd name="T29" fmla="*/ 2147483647 h 1248"/>
              <a:gd name="T30" fmla="*/ 0 w 1357"/>
              <a:gd name="T31" fmla="*/ 0 h 124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357"/>
              <a:gd name="T49" fmla="*/ 0 h 1248"/>
              <a:gd name="T50" fmla="*/ 1357 w 1357"/>
              <a:gd name="T51" fmla="*/ 1248 h 124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357" h="1248">
                <a:moveTo>
                  <a:pt x="1356" y="1247"/>
                </a:moveTo>
                <a:lnTo>
                  <a:pt x="1213" y="1232"/>
                </a:lnTo>
                <a:lnTo>
                  <a:pt x="1141" y="1218"/>
                </a:lnTo>
                <a:lnTo>
                  <a:pt x="1070" y="1199"/>
                </a:lnTo>
                <a:lnTo>
                  <a:pt x="1000" y="1170"/>
                </a:lnTo>
                <a:lnTo>
                  <a:pt x="927" y="1132"/>
                </a:lnTo>
                <a:lnTo>
                  <a:pt x="857" y="1080"/>
                </a:lnTo>
                <a:lnTo>
                  <a:pt x="714" y="935"/>
                </a:lnTo>
                <a:lnTo>
                  <a:pt x="571" y="731"/>
                </a:lnTo>
                <a:lnTo>
                  <a:pt x="428" y="487"/>
                </a:lnTo>
                <a:lnTo>
                  <a:pt x="356" y="363"/>
                </a:lnTo>
                <a:lnTo>
                  <a:pt x="286" y="247"/>
                </a:lnTo>
                <a:lnTo>
                  <a:pt x="213" y="145"/>
                </a:lnTo>
                <a:lnTo>
                  <a:pt x="143" y="67"/>
                </a:lnTo>
                <a:lnTo>
                  <a:pt x="70" y="17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53" name="Slide Number Placeholder 4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CA7D7FDB-C43F-4F87-A9C1-C7E91CB6B33D}" type="slidenum">
              <a:rPr lang="en-US">
                <a:latin typeface="Arial" charset="0"/>
              </a:rPr>
              <a:pPr/>
              <a:t>30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9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793038" cy="1066800"/>
          </a:xfrm>
        </p:spPr>
        <p:txBody>
          <a:bodyPr/>
          <a:lstStyle/>
          <a:p>
            <a:pPr defTabSz="914400" eaLnBrk="1" hangingPunct="1">
              <a:lnSpc>
                <a:spcPct val="70000"/>
              </a:lnSpc>
            </a:pPr>
            <a:r>
              <a:rPr lang="en-US" smtClean="0"/>
              <a:t>Probability as </a:t>
            </a:r>
            <a:br>
              <a:rPr lang="en-US" smtClean="0"/>
            </a:br>
            <a:r>
              <a:rPr lang="en-US" smtClean="0"/>
              <a:t>Area Under the Curve</a:t>
            </a:r>
          </a:p>
        </p:txBody>
      </p:sp>
      <p:sp>
        <p:nvSpPr>
          <p:cNvPr id="1843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8439" name="Freeform 2"/>
          <p:cNvSpPr>
            <a:spLocks/>
          </p:cNvSpPr>
          <p:nvPr/>
        </p:nvSpPr>
        <p:spPr bwMode="auto">
          <a:xfrm>
            <a:off x="1600200" y="3048000"/>
            <a:ext cx="5486400" cy="2438400"/>
          </a:xfrm>
          <a:custGeom>
            <a:avLst/>
            <a:gdLst>
              <a:gd name="T0" fmla="*/ 0 w 1893"/>
              <a:gd name="T1" fmla="*/ 0 h 765"/>
              <a:gd name="T2" fmla="*/ 0 w 1893"/>
              <a:gd name="T3" fmla="*/ 2147483647 h 765"/>
              <a:gd name="T4" fmla="*/ 2147483647 w 1893"/>
              <a:gd name="T5" fmla="*/ 2147483647 h 765"/>
              <a:gd name="T6" fmla="*/ 0 60000 65536"/>
              <a:gd name="T7" fmla="*/ 0 60000 65536"/>
              <a:gd name="T8" fmla="*/ 0 60000 65536"/>
              <a:gd name="T9" fmla="*/ 0 w 1893"/>
              <a:gd name="T10" fmla="*/ 0 h 765"/>
              <a:gd name="T11" fmla="*/ 1893 w 1893"/>
              <a:gd name="T12" fmla="*/ 765 h 7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3" h="765">
                <a:moveTo>
                  <a:pt x="0" y="0"/>
                </a:moveTo>
                <a:lnTo>
                  <a:pt x="0" y="764"/>
                </a:lnTo>
                <a:lnTo>
                  <a:pt x="1892" y="764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0" name="Rectangle 3"/>
          <p:cNvSpPr>
            <a:spLocks noChangeArrowheads="1"/>
          </p:cNvSpPr>
          <p:nvPr/>
        </p:nvSpPr>
        <p:spPr bwMode="auto">
          <a:xfrm>
            <a:off x="914400" y="2819400"/>
            <a:ext cx="6889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f(X)</a:t>
            </a:r>
          </a:p>
        </p:txBody>
      </p:sp>
      <p:sp>
        <p:nvSpPr>
          <p:cNvPr id="18441" name="Freeform 4"/>
          <p:cNvSpPr>
            <a:spLocks/>
          </p:cNvSpPr>
          <p:nvPr/>
        </p:nvSpPr>
        <p:spPr bwMode="auto">
          <a:xfrm>
            <a:off x="4495800" y="3505200"/>
            <a:ext cx="2438400" cy="1905000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2" name="Freeform 5"/>
          <p:cNvSpPr>
            <a:spLocks/>
          </p:cNvSpPr>
          <p:nvPr/>
        </p:nvSpPr>
        <p:spPr bwMode="auto">
          <a:xfrm>
            <a:off x="2133600" y="3505200"/>
            <a:ext cx="2344738" cy="1905000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3" name="Line 6"/>
          <p:cNvSpPr>
            <a:spLocks noChangeShapeType="1"/>
          </p:cNvSpPr>
          <p:nvPr/>
        </p:nvSpPr>
        <p:spPr bwMode="auto">
          <a:xfrm>
            <a:off x="4495800" y="3505200"/>
            <a:ext cx="0" cy="198120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4" name="Rectangle 7"/>
          <p:cNvSpPr>
            <a:spLocks noChangeArrowheads="1"/>
          </p:cNvSpPr>
          <p:nvPr/>
        </p:nvSpPr>
        <p:spPr bwMode="auto">
          <a:xfrm>
            <a:off x="7086600" y="5334000"/>
            <a:ext cx="3841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X</a:t>
            </a:r>
          </a:p>
        </p:txBody>
      </p:sp>
      <p:sp>
        <p:nvSpPr>
          <p:cNvPr id="18445" name="Rectangle 8"/>
          <p:cNvSpPr>
            <a:spLocks noChangeArrowheads="1"/>
          </p:cNvSpPr>
          <p:nvPr/>
        </p:nvSpPr>
        <p:spPr bwMode="auto">
          <a:xfrm>
            <a:off x="4343400" y="5334000"/>
            <a:ext cx="47942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l-GR" sz="2800">
                <a:solidFill>
                  <a:srgbClr val="339933"/>
                </a:solidFill>
                <a:cs typeface="Arial" charset="0"/>
              </a:rPr>
              <a:t>μ</a:t>
            </a:r>
          </a:p>
        </p:txBody>
      </p:sp>
      <p:sp>
        <p:nvSpPr>
          <p:cNvPr id="18446" name="Text Box 10"/>
          <p:cNvSpPr txBox="1">
            <a:spLocks noChangeArrowheads="1"/>
          </p:cNvSpPr>
          <p:nvPr/>
        </p:nvSpPr>
        <p:spPr bwMode="auto">
          <a:xfrm>
            <a:off x="4648200" y="4572000"/>
            <a:ext cx="685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b="0">
                <a:solidFill>
                  <a:schemeClr val="bg1"/>
                </a:solidFill>
              </a:rPr>
              <a:t>0.5</a:t>
            </a:r>
          </a:p>
        </p:txBody>
      </p:sp>
      <p:sp>
        <p:nvSpPr>
          <p:cNvPr id="18447" name="Text Box 11"/>
          <p:cNvSpPr txBox="1">
            <a:spLocks noChangeArrowheads="1"/>
          </p:cNvSpPr>
          <p:nvPr/>
        </p:nvSpPr>
        <p:spPr bwMode="auto">
          <a:xfrm>
            <a:off x="3733800" y="4572000"/>
            <a:ext cx="685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b="0">
                <a:solidFill>
                  <a:schemeClr val="bg1"/>
                </a:solidFill>
              </a:rPr>
              <a:t>0.5</a:t>
            </a:r>
          </a:p>
        </p:txBody>
      </p:sp>
      <p:sp>
        <p:nvSpPr>
          <p:cNvPr id="18448" name="Text Box 12"/>
          <p:cNvSpPr txBox="1">
            <a:spLocks noChangeArrowheads="1"/>
          </p:cNvSpPr>
          <p:nvPr/>
        </p:nvSpPr>
        <p:spPr bwMode="auto">
          <a:xfrm>
            <a:off x="1066800" y="1676400"/>
            <a:ext cx="7467600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b="0">
                <a:solidFill>
                  <a:schemeClr val="bg2"/>
                </a:solidFill>
              </a:rPr>
              <a:t>The </a:t>
            </a:r>
            <a:r>
              <a:rPr lang="en-US" b="0">
                <a:solidFill>
                  <a:schemeClr val="folHlink"/>
                </a:solidFill>
              </a:rPr>
              <a:t>total area under the curve is 1.0</a:t>
            </a:r>
            <a:r>
              <a:rPr lang="en-US" b="0">
                <a:solidFill>
                  <a:schemeClr val="bg2"/>
                </a:solidFill>
              </a:rPr>
              <a:t>, and the curve is symmetric, so half is above the mean, half is below</a:t>
            </a:r>
            <a:endParaRPr lang="en-US" sz="2800" b="0">
              <a:solidFill>
                <a:schemeClr val="bg2"/>
              </a:solidFill>
            </a:endParaRPr>
          </a:p>
        </p:txBody>
      </p:sp>
      <p:graphicFrame>
        <p:nvGraphicFramePr>
          <p:cNvPr id="18434" name="Object 13"/>
          <p:cNvGraphicFramePr>
            <a:graphicFrameLocks noChangeAspect="1"/>
          </p:cNvGraphicFramePr>
          <p:nvPr/>
        </p:nvGraphicFramePr>
        <p:xfrm>
          <a:off x="2895600" y="5867400"/>
          <a:ext cx="3586163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Equation" r:id="rId3" imgW="1346040" imgH="203040" progId="Equation.3">
                  <p:embed/>
                </p:oleObj>
              </mc:Choice>
              <mc:Fallback>
                <p:oleObj name="Equation" r:id="rId3" imgW="1346040" imgH="203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5867400"/>
                        <a:ext cx="3586163" cy="549275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14"/>
          <p:cNvGraphicFramePr>
            <a:graphicFrameLocks noChangeAspect="1"/>
          </p:cNvGraphicFramePr>
          <p:nvPr/>
        </p:nvGraphicFramePr>
        <p:xfrm>
          <a:off x="5534025" y="3124200"/>
          <a:ext cx="2789238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Equation" r:id="rId5" imgW="1231560" imgH="203040" progId="Equation.3">
                  <p:embed/>
                </p:oleObj>
              </mc:Choice>
              <mc:Fallback>
                <p:oleObj name="Equation" r:id="rId5" imgW="1231560" imgH="203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4025" y="3124200"/>
                        <a:ext cx="2789238" cy="4397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Object 15"/>
          <p:cNvGraphicFramePr>
            <a:graphicFrameLocks noChangeAspect="1"/>
          </p:cNvGraphicFramePr>
          <p:nvPr/>
        </p:nvGraphicFramePr>
        <p:xfrm>
          <a:off x="1724025" y="2971800"/>
          <a:ext cx="2984500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name="Equation" r:id="rId7" imgW="1320480" imgH="203040" progId="Equation.3">
                  <p:embed/>
                </p:oleObj>
              </mc:Choice>
              <mc:Fallback>
                <p:oleObj name="Equation" r:id="rId7" imgW="1320480" imgH="203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4025" y="2971800"/>
                        <a:ext cx="2984500" cy="44132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9" name="Line 16"/>
          <p:cNvSpPr>
            <a:spLocks noChangeShapeType="1"/>
          </p:cNvSpPr>
          <p:nvPr/>
        </p:nvSpPr>
        <p:spPr bwMode="auto">
          <a:xfrm flipH="1">
            <a:off x="4953000" y="3581400"/>
            <a:ext cx="9144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0" name="Line 17"/>
          <p:cNvSpPr>
            <a:spLocks noChangeShapeType="1"/>
          </p:cNvSpPr>
          <p:nvPr/>
        </p:nvSpPr>
        <p:spPr bwMode="auto">
          <a:xfrm>
            <a:off x="3200400" y="3429000"/>
            <a:ext cx="762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1" name="Slide Number Placeholder 1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96A4DF72-40FC-4A16-97A2-177A93CDFDA4}" type="slidenum">
              <a:rPr lang="en-US">
                <a:latin typeface="Arial" charset="0"/>
              </a:rPr>
              <a:pPr/>
              <a:t>31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Appendix Table 1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idx="1"/>
          </p:nvPr>
        </p:nvSpPr>
        <p:spPr>
          <a:xfrm>
            <a:off x="804863" y="1600200"/>
            <a:ext cx="8077200" cy="4532313"/>
          </a:xfrm>
        </p:spPr>
        <p:txBody>
          <a:bodyPr/>
          <a:lstStyle/>
          <a:p>
            <a:pPr eaLnBrk="1" hangingPunct="1"/>
            <a:r>
              <a:rPr lang="en-US" smtClean="0"/>
              <a:t>The Standardized Normal table in the textbook </a:t>
            </a:r>
            <a:r>
              <a:rPr lang="en-US" smtClean="0">
                <a:solidFill>
                  <a:schemeClr val="folHlink"/>
                </a:solidFill>
              </a:rPr>
              <a:t>(Appendix Table 1)</a:t>
            </a:r>
            <a:r>
              <a:rPr lang="en-US" smtClean="0"/>
              <a:t> shows values of the cumulative normal distribution function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/>
            <a:r>
              <a:rPr lang="en-US" smtClean="0"/>
              <a:t>For a given Z-value  a , the table shows F(a)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mtClean="0"/>
              <a:t> (the area under the curve from negative infinity to  a )</a:t>
            </a:r>
          </a:p>
        </p:txBody>
      </p:sp>
      <p:sp>
        <p:nvSpPr>
          <p:cNvPr id="1946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9462" name="Freeform 4"/>
          <p:cNvSpPr>
            <a:spLocks/>
          </p:cNvSpPr>
          <p:nvPr/>
        </p:nvSpPr>
        <p:spPr bwMode="auto">
          <a:xfrm>
            <a:off x="3051175" y="5011738"/>
            <a:ext cx="1387475" cy="1219200"/>
          </a:xfrm>
          <a:custGeom>
            <a:avLst/>
            <a:gdLst>
              <a:gd name="T0" fmla="*/ 2147483647 w 874"/>
              <a:gd name="T1" fmla="*/ 2147483647 h 768"/>
              <a:gd name="T2" fmla="*/ 2147483647 w 874"/>
              <a:gd name="T3" fmla="*/ 0 h 768"/>
              <a:gd name="T4" fmla="*/ 2147483647 w 874"/>
              <a:gd name="T5" fmla="*/ 2147483647 h 768"/>
              <a:gd name="T6" fmla="*/ 2147483647 w 874"/>
              <a:gd name="T7" fmla="*/ 2147483647 h 768"/>
              <a:gd name="T8" fmla="*/ 2147483647 w 874"/>
              <a:gd name="T9" fmla="*/ 2147483647 h 768"/>
              <a:gd name="T10" fmla="*/ 2147483647 w 874"/>
              <a:gd name="T11" fmla="*/ 2147483647 h 768"/>
              <a:gd name="T12" fmla="*/ 2147483647 w 874"/>
              <a:gd name="T13" fmla="*/ 2147483647 h 768"/>
              <a:gd name="T14" fmla="*/ 2147483647 w 874"/>
              <a:gd name="T15" fmla="*/ 2147483647 h 768"/>
              <a:gd name="T16" fmla="*/ 2147483647 w 874"/>
              <a:gd name="T17" fmla="*/ 2147483647 h 768"/>
              <a:gd name="T18" fmla="*/ 2147483647 w 874"/>
              <a:gd name="T19" fmla="*/ 2147483647 h 768"/>
              <a:gd name="T20" fmla="*/ 2147483647 w 874"/>
              <a:gd name="T21" fmla="*/ 2147483647 h 768"/>
              <a:gd name="T22" fmla="*/ 0 w 874"/>
              <a:gd name="T23" fmla="*/ 2147483647 h 768"/>
              <a:gd name="T24" fmla="*/ 0 w 874"/>
              <a:gd name="T25" fmla="*/ 2147483647 h 768"/>
              <a:gd name="T26" fmla="*/ 2147483647 w 874"/>
              <a:gd name="T27" fmla="*/ 2147483647 h 76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74"/>
              <a:gd name="T43" fmla="*/ 0 h 768"/>
              <a:gd name="T44" fmla="*/ 874 w 874"/>
              <a:gd name="T45" fmla="*/ 768 h 768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74" h="768">
                <a:moveTo>
                  <a:pt x="874" y="768"/>
                </a:moveTo>
                <a:lnTo>
                  <a:pt x="874" y="0"/>
                </a:lnTo>
                <a:lnTo>
                  <a:pt x="787" y="54"/>
                </a:lnTo>
                <a:lnTo>
                  <a:pt x="712" y="126"/>
                </a:lnTo>
                <a:lnTo>
                  <a:pt x="644" y="234"/>
                </a:lnTo>
                <a:lnTo>
                  <a:pt x="570" y="346"/>
                </a:lnTo>
                <a:lnTo>
                  <a:pt x="522" y="428"/>
                </a:lnTo>
                <a:lnTo>
                  <a:pt x="456" y="504"/>
                </a:lnTo>
                <a:lnTo>
                  <a:pt x="394" y="576"/>
                </a:lnTo>
                <a:lnTo>
                  <a:pt x="270" y="656"/>
                </a:lnTo>
                <a:lnTo>
                  <a:pt x="166" y="702"/>
                </a:lnTo>
                <a:lnTo>
                  <a:pt x="0" y="726"/>
                </a:lnTo>
                <a:lnTo>
                  <a:pt x="0" y="768"/>
                </a:lnTo>
                <a:lnTo>
                  <a:pt x="874" y="768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3" name="Line 5"/>
          <p:cNvSpPr>
            <a:spLocks noChangeShapeType="1"/>
          </p:cNvSpPr>
          <p:nvPr/>
        </p:nvSpPr>
        <p:spPr bwMode="auto">
          <a:xfrm>
            <a:off x="5181600" y="5926138"/>
            <a:ext cx="0" cy="30480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4" name="Rectangle 6"/>
          <p:cNvSpPr>
            <a:spLocks noChangeArrowheads="1"/>
          </p:cNvSpPr>
          <p:nvPr/>
        </p:nvSpPr>
        <p:spPr bwMode="auto">
          <a:xfrm>
            <a:off x="4419600" y="5011738"/>
            <a:ext cx="76200" cy="1219200"/>
          </a:xfrm>
          <a:prstGeom prst="rect">
            <a:avLst/>
          </a:prstGeom>
          <a:solidFill>
            <a:schemeClr val="hlink"/>
          </a:solidFill>
          <a:ln w="190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5" name="Freeform 7"/>
          <p:cNvSpPr>
            <a:spLocks/>
          </p:cNvSpPr>
          <p:nvPr/>
        </p:nvSpPr>
        <p:spPr bwMode="auto">
          <a:xfrm>
            <a:off x="4408488" y="5011738"/>
            <a:ext cx="812800" cy="1214437"/>
          </a:xfrm>
          <a:custGeom>
            <a:avLst/>
            <a:gdLst>
              <a:gd name="T0" fmla="*/ 2147483647 w 512"/>
              <a:gd name="T1" fmla="*/ 2147483647 h 765"/>
              <a:gd name="T2" fmla="*/ 2147483647 w 512"/>
              <a:gd name="T3" fmla="*/ 2147483647 h 765"/>
              <a:gd name="T4" fmla="*/ 2147483647 w 512"/>
              <a:gd name="T5" fmla="*/ 2147483647 h 765"/>
              <a:gd name="T6" fmla="*/ 2147483647 w 512"/>
              <a:gd name="T7" fmla="*/ 2147483647 h 765"/>
              <a:gd name="T8" fmla="*/ 2147483647 w 512"/>
              <a:gd name="T9" fmla="*/ 2147483647 h 765"/>
              <a:gd name="T10" fmla="*/ 2147483647 w 512"/>
              <a:gd name="T11" fmla="*/ 2147483647 h 765"/>
              <a:gd name="T12" fmla="*/ 2147483647 w 512"/>
              <a:gd name="T13" fmla="*/ 2147483647 h 765"/>
              <a:gd name="T14" fmla="*/ 2147483647 w 512"/>
              <a:gd name="T15" fmla="*/ 2147483647 h 765"/>
              <a:gd name="T16" fmla="*/ 2147483647 w 512"/>
              <a:gd name="T17" fmla="*/ 2147483647 h 765"/>
              <a:gd name="T18" fmla="*/ 2147483647 w 512"/>
              <a:gd name="T19" fmla="*/ 2147483647 h 765"/>
              <a:gd name="T20" fmla="*/ 2147483647 w 512"/>
              <a:gd name="T21" fmla="*/ 2147483647 h 765"/>
              <a:gd name="T22" fmla="*/ 2147483647 w 512"/>
              <a:gd name="T23" fmla="*/ 2147483647 h 765"/>
              <a:gd name="T24" fmla="*/ 2147483647 w 512"/>
              <a:gd name="T25" fmla="*/ 2147483647 h 765"/>
              <a:gd name="T26" fmla="*/ 2147483647 w 512"/>
              <a:gd name="T27" fmla="*/ 2147483647 h 765"/>
              <a:gd name="T28" fmla="*/ 2147483647 w 512"/>
              <a:gd name="T29" fmla="*/ 2147483647 h 765"/>
              <a:gd name="T30" fmla="*/ 2147483647 w 512"/>
              <a:gd name="T31" fmla="*/ 2147483647 h 765"/>
              <a:gd name="T32" fmla="*/ 2147483647 w 512"/>
              <a:gd name="T33" fmla="*/ 2147483647 h 765"/>
              <a:gd name="T34" fmla="*/ 2147483647 w 512"/>
              <a:gd name="T35" fmla="*/ 2147483647 h 765"/>
              <a:gd name="T36" fmla="*/ 2147483647 w 512"/>
              <a:gd name="T37" fmla="*/ 2147483647 h 765"/>
              <a:gd name="T38" fmla="*/ 2147483647 w 512"/>
              <a:gd name="T39" fmla="*/ 2147483647 h 765"/>
              <a:gd name="T40" fmla="*/ 2147483647 w 512"/>
              <a:gd name="T41" fmla="*/ 2147483647 h 765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512"/>
              <a:gd name="T64" fmla="*/ 0 h 765"/>
              <a:gd name="T65" fmla="*/ 512 w 512"/>
              <a:gd name="T66" fmla="*/ 765 h 765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512" h="765">
                <a:moveTo>
                  <a:pt x="23" y="19"/>
                </a:moveTo>
                <a:cubicBezTo>
                  <a:pt x="20" y="2"/>
                  <a:pt x="14" y="16"/>
                  <a:pt x="17" y="17"/>
                </a:cubicBezTo>
                <a:cubicBezTo>
                  <a:pt x="20" y="18"/>
                  <a:pt x="35" y="25"/>
                  <a:pt x="43" y="27"/>
                </a:cubicBezTo>
                <a:cubicBezTo>
                  <a:pt x="61" y="29"/>
                  <a:pt x="48" y="21"/>
                  <a:pt x="65" y="27"/>
                </a:cubicBezTo>
                <a:cubicBezTo>
                  <a:pt x="80" y="32"/>
                  <a:pt x="83" y="33"/>
                  <a:pt x="95" y="43"/>
                </a:cubicBezTo>
                <a:cubicBezTo>
                  <a:pt x="123" y="64"/>
                  <a:pt x="138" y="88"/>
                  <a:pt x="167" y="106"/>
                </a:cubicBezTo>
                <a:cubicBezTo>
                  <a:pt x="180" y="144"/>
                  <a:pt x="215" y="179"/>
                  <a:pt x="245" y="208"/>
                </a:cubicBezTo>
                <a:cubicBezTo>
                  <a:pt x="259" y="248"/>
                  <a:pt x="272" y="246"/>
                  <a:pt x="296" y="280"/>
                </a:cubicBezTo>
                <a:cubicBezTo>
                  <a:pt x="304" y="292"/>
                  <a:pt x="315" y="306"/>
                  <a:pt x="327" y="313"/>
                </a:cubicBezTo>
                <a:cubicBezTo>
                  <a:pt x="333" y="317"/>
                  <a:pt x="339" y="340"/>
                  <a:pt x="339" y="340"/>
                </a:cubicBezTo>
                <a:cubicBezTo>
                  <a:pt x="348" y="366"/>
                  <a:pt x="360" y="368"/>
                  <a:pt x="374" y="391"/>
                </a:cubicBezTo>
                <a:cubicBezTo>
                  <a:pt x="386" y="409"/>
                  <a:pt x="416" y="440"/>
                  <a:pt x="431" y="458"/>
                </a:cubicBezTo>
                <a:cubicBezTo>
                  <a:pt x="450" y="482"/>
                  <a:pt x="447" y="510"/>
                  <a:pt x="471" y="526"/>
                </a:cubicBezTo>
                <a:cubicBezTo>
                  <a:pt x="480" y="553"/>
                  <a:pt x="494" y="532"/>
                  <a:pt x="494" y="571"/>
                </a:cubicBezTo>
                <a:cubicBezTo>
                  <a:pt x="494" y="765"/>
                  <a:pt x="512" y="743"/>
                  <a:pt x="326" y="750"/>
                </a:cubicBezTo>
                <a:cubicBezTo>
                  <a:pt x="308" y="752"/>
                  <a:pt x="290" y="757"/>
                  <a:pt x="272" y="756"/>
                </a:cubicBezTo>
                <a:cubicBezTo>
                  <a:pt x="220" y="755"/>
                  <a:pt x="116" y="745"/>
                  <a:pt x="116" y="745"/>
                </a:cubicBezTo>
                <a:cubicBezTo>
                  <a:pt x="75" y="731"/>
                  <a:pt x="60" y="731"/>
                  <a:pt x="19" y="745"/>
                </a:cubicBezTo>
                <a:cubicBezTo>
                  <a:pt x="0" y="646"/>
                  <a:pt x="28" y="594"/>
                  <a:pt x="49" y="513"/>
                </a:cubicBezTo>
                <a:cubicBezTo>
                  <a:pt x="13" y="288"/>
                  <a:pt x="9" y="166"/>
                  <a:pt x="5" y="23"/>
                </a:cubicBezTo>
                <a:cubicBezTo>
                  <a:pt x="4" y="0"/>
                  <a:pt x="44" y="19"/>
                  <a:pt x="23" y="19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6" name="Freeform 8"/>
          <p:cNvSpPr>
            <a:spLocks/>
          </p:cNvSpPr>
          <p:nvPr/>
        </p:nvSpPr>
        <p:spPr bwMode="auto">
          <a:xfrm>
            <a:off x="3048000" y="5005388"/>
            <a:ext cx="1400175" cy="1149350"/>
          </a:xfrm>
          <a:custGeom>
            <a:avLst/>
            <a:gdLst>
              <a:gd name="T0" fmla="*/ 0 w 882"/>
              <a:gd name="T1" fmla="*/ 2147483647 h 724"/>
              <a:gd name="T2" fmla="*/ 2147483647 w 882"/>
              <a:gd name="T3" fmla="*/ 2147483647 h 724"/>
              <a:gd name="T4" fmla="*/ 2147483647 w 882"/>
              <a:gd name="T5" fmla="*/ 2147483647 h 724"/>
              <a:gd name="T6" fmla="*/ 2147483647 w 882"/>
              <a:gd name="T7" fmla="*/ 2147483647 h 724"/>
              <a:gd name="T8" fmla="*/ 2147483647 w 882"/>
              <a:gd name="T9" fmla="*/ 2147483647 h 724"/>
              <a:gd name="T10" fmla="*/ 2147483647 w 882"/>
              <a:gd name="T11" fmla="*/ 2147483647 h 724"/>
              <a:gd name="T12" fmla="*/ 2147483647 w 882"/>
              <a:gd name="T13" fmla="*/ 2147483647 h 724"/>
              <a:gd name="T14" fmla="*/ 2147483647 w 882"/>
              <a:gd name="T15" fmla="*/ 2147483647 h 724"/>
              <a:gd name="T16" fmla="*/ 2147483647 w 882"/>
              <a:gd name="T17" fmla="*/ 2147483647 h 724"/>
              <a:gd name="T18" fmla="*/ 2147483647 w 882"/>
              <a:gd name="T19" fmla="*/ 2147483647 h 724"/>
              <a:gd name="T20" fmla="*/ 2147483647 w 882"/>
              <a:gd name="T21" fmla="*/ 2147483647 h 724"/>
              <a:gd name="T22" fmla="*/ 2147483647 w 882"/>
              <a:gd name="T23" fmla="*/ 2147483647 h 724"/>
              <a:gd name="T24" fmla="*/ 2147483647 w 882"/>
              <a:gd name="T25" fmla="*/ 2147483647 h 724"/>
              <a:gd name="T26" fmla="*/ 2147483647 w 882"/>
              <a:gd name="T27" fmla="*/ 2147483647 h 724"/>
              <a:gd name="T28" fmla="*/ 2147483647 w 882"/>
              <a:gd name="T29" fmla="*/ 2147483647 h 724"/>
              <a:gd name="T30" fmla="*/ 2147483647 w 882"/>
              <a:gd name="T31" fmla="*/ 0 h 72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82"/>
              <a:gd name="T49" fmla="*/ 0 h 724"/>
              <a:gd name="T50" fmla="*/ 882 w 882"/>
              <a:gd name="T51" fmla="*/ 724 h 72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82" h="724">
                <a:moveTo>
                  <a:pt x="0" y="724"/>
                </a:moveTo>
                <a:lnTo>
                  <a:pt x="95" y="716"/>
                </a:lnTo>
                <a:lnTo>
                  <a:pt x="142" y="708"/>
                </a:lnTo>
                <a:lnTo>
                  <a:pt x="189" y="695"/>
                </a:lnTo>
                <a:lnTo>
                  <a:pt x="237" y="679"/>
                </a:lnTo>
                <a:lnTo>
                  <a:pt x="284" y="657"/>
                </a:lnTo>
                <a:lnTo>
                  <a:pt x="331" y="627"/>
                </a:lnTo>
                <a:lnTo>
                  <a:pt x="426" y="544"/>
                </a:lnTo>
                <a:lnTo>
                  <a:pt x="521" y="426"/>
                </a:lnTo>
                <a:lnTo>
                  <a:pt x="616" y="285"/>
                </a:lnTo>
                <a:lnTo>
                  <a:pt x="663" y="213"/>
                </a:lnTo>
                <a:lnTo>
                  <a:pt x="710" y="146"/>
                </a:lnTo>
                <a:lnTo>
                  <a:pt x="757" y="87"/>
                </a:lnTo>
                <a:lnTo>
                  <a:pt x="805" y="42"/>
                </a:lnTo>
                <a:lnTo>
                  <a:pt x="852" y="13"/>
                </a:lnTo>
                <a:lnTo>
                  <a:pt x="882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7" name="Line 9"/>
          <p:cNvSpPr>
            <a:spLocks noChangeShapeType="1"/>
          </p:cNvSpPr>
          <p:nvPr/>
        </p:nvSpPr>
        <p:spPr bwMode="auto">
          <a:xfrm>
            <a:off x="5969000" y="6089650"/>
            <a:ext cx="0" cy="1588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8" name="Rectangle 10"/>
          <p:cNvSpPr>
            <a:spLocks noChangeArrowheads="1"/>
          </p:cNvSpPr>
          <p:nvPr/>
        </p:nvSpPr>
        <p:spPr bwMode="auto">
          <a:xfrm>
            <a:off x="6096000" y="6154738"/>
            <a:ext cx="3667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Z</a:t>
            </a:r>
          </a:p>
        </p:txBody>
      </p:sp>
      <p:sp>
        <p:nvSpPr>
          <p:cNvPr id="19469" name="Rectangle 11"/>
          <p:cNvSpPr>
            <a:spLocks noChangeArrowheads="1"/>
          </p:cNvSpPr>
          <p:nvPr/>
        </p:nvSpPr>
        <p:spPr bwMode="auto">
          <a:xfrm>
            <a:off x="4267200" y="6230938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0</a:t>
            </a:r>
          </a:p>
        </p:txBody>
      </p:sp>
      <p:sp>
        <p:nvSpPr>
          <p:cNvPr id="19470" name="Rectangle 12"/>
          <p:cNvSpPr>
            <a:spLocks noChangeArrowheads="1"/>
          </p:cNvSpPr>
          <p:nvPr/>
        </p:nvSpPr>
        <p:spPr bwMode="auto">
          <a:xfrm>
            <a:off x="5029200" y="6157913"/>
            <a:ext cx="6858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a</a:t>
            </a:r>
            <a:endParaRPr lang="en-US" baseline="-25000">
              <a:solidFill>
                <a:srgbClr val="339933"/>
              </a:solidFill>
            </a:endParaRPr>
          </a:p>
        </p:txBody>
      </p:sp>
      <p:sp>
        <p:nvSpPr>
          <p:cNvPr id="19471" name="Line 13"/>
          <p:cNvSpPr>
            <a:spLocks noChangeShapeType="1"/>
          </p:cNvSpPr>
          <p:nvPr/>
        </p:nvSpPr>
        <p:spPr bwMode="auto">
          <a:xfrm>
            <a:off x="4419600" y="6154738"/>
            <a:ext cx="76200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2" name="Line 14"/>
          <p:cNvSpPr>
            <a:spLocks noChangeShapeType="1"/>
          </p:cNvSpPr>
          <p:nvPr/>
        </p:nvSpPr>
        <p:spPr bwMode="auto">
          <a:xfrm>
            <a:off x="4419600" y="6154738"/>
            <a:ext cx="76200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3" name="Line 15"/>
          <p:cNvSpPr>
            <a:spLocks noChangeShapeType="1"/>
          </p:cNvSpPr>
          <p:nvPr/>
        </p:nvSpPr>
        <p:spPr bwMode="auto">
          <a:xfrm>
            <a:off x="4419600" y="6154738"/>
            <a:ext cx="762000" cy="0"/>
          </a:xfrm>
          <a:prstGeom prst="line">
            <a:avLst/>
          </a:prstGeom>
          <a:noFill/>
          <a:ln w="152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4" name="Line 16"/>
          <p:cNvSpPr>
            <a:spLocks noChangeShapeType="1"/>
          </p:cNvSpPr>
          <p:nvPr/>
        </p:nvSpPr>
        <p:spPr bwMode="auto">
          <a:xfrm flipH="1">
            <a:off x="4800600" y="5316538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75" name="Freeform 17"/>
          <p:cNvSpPr>
            <a:spLocks/>
          </p:cNvSpPr>
          <p:nvPr/>
        </p:nvSpPr>
        <p:spPr bwMode="auto">
          <a:xfrm>
            <a:off x="4460875" y="5008563"/>
            <a:ext cx="1384300" cy="1139825"/>
          </a:xfrm>
          <a:custGeom>
            <a:avLst/>
            <a:gdLst>
              <a:gd name="T0" fmla="*/ 2147483647 w 872"/>
              <a:gd name="T1" fmla="*/ 2147483647 h 718"/>
              <a:gd name="T2" fmla="*/ 2147483647 w 872"/>
              <a:gd name="T3" fmla="*/ 2147483647 h 718"/>
              <a:gd name="T4" fmla="*/ 2147483647 w 872"/>
              <a:gd name="T5" fmla="*/ 2147483647 h 718"/>
              <a:gd name="T6" fmla="*/ 2147483647 w 872"/>
              <a:gd name="T7" fmla="*/ 2147483647 h 718"/>
              <a:gd name="T8" fmla="*/ 2147483647 w 872"/>
              <a:gd name="T9" fmla="*/ 2147483647 h 718"/>
              <a:gd name="T10" fmla="*/ 2147483647 w 872"/>
              <a:gd name="T11" fmla="*/ 2147483647 h 718"/>
              <a:gd name="T12" fmla="*/ 2147483647 w 872"/>
              <a:gd name="T13" fmla="*/ 2147483647 h 718"/>
              <a:gd name="T14" fmla="*/ 2147483647 w 872"/>
              <a:gd name="T15" fmla="*/ 2147483647 h 718"/>
              <a:gd name="T16" fmla="*/ 2147483647 w 872"/>
              <a:gd name="T17" fmla="*/ 2147483647 h 718"/>
              <a:gd name="T18" fmla="*/ 2147483647 w 872"/>
              <a:gd name="T19" fmla="*/ 2147483647 h 718"/>
              <a:gd name="T20" fmla="*/ 2147483647 w 872"/>
              <a:gd name="T21" fmla="*/ 2147483647 h 718"/>
              <a:gd name="T22" fmla="*/ 2147483647 w 872"/>
              <a:gd name="T23" fmla="*/ 2147483647 h 718"/>
              <a:gd name="T24" fmla="*/ 2147483647 w 872"/>
              <a:gd name="T25" fmla="*/ 2147483647 h 718"/>
              <a:gd name="T26" fmla="*/ 2147483647 w 872"/>
              <a:gd name="T27" fmla="*/ 2147483647 h 718"/>
              <a:gd name="T28" fmla="*/ 2147483647 w 872"/>
              <a:gd name="T29" fmla="*/ 2147483647 h 718"/>
              <a:gd name="T30" fmla="*/ 0 w 872"/>
              <a:gd name="T31" fmla="*/ 0 h 71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72"/>
              <a:gd name="T49" fmla="*/ 0 h 718"/>
              <a:gd name="T50" fmla="*/ 872 w 872"/>
              <a:gd name="T51" fmla="*/ 718 h 71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72" h="718">
                <a:moveTo>
                  <a:pt x="872" y="718"/>
                </a:moveTo>
                <a:lnTo>
                  <a:pt x="777" y="710"/>
                </a:lnTo>
                <a:lnTo>
                  <a:pt x="730" y="702"/>
                </a:lnTo>
                <a:lnTo>
                  <a:pt x="683" y="689"/>
                </a:lnTo>
                <a:lnTo>
                  <a:pt x="635" y="673"/>
                </a:lnTo>
                <a:lnTo>
                  <a:pt x="587" y="651"/>
                </a:lnTo>
                <a:lnTo>
                  <a:pt x="540" y="621"/>
                </a:lnTo>
                <a:lnTo>
                  <a:pt x="445" y="538"/>
                </a:lnTo>
                <a:lnTo>
                  <a:pt x="350" y="420"/>
                </a:lnTo>
                <a:lnTo>
                  <a:pt x="256" y="279"/>
                </a:lnTo>
                <a:lnTo>
                  <a:pt x="208" y="207"/>
                </a:lnTo>
                <a:lnTo>
                  <a:pt x="161" y="140"/>
                </a:lnTo>
                <a:lnTo>
                  <a:pt x="114" y="81"/>
                </a:lnTo>
                <a:lnTo>
                  <a:pt x="66" y="36"/>
                </a:lnTo>
                <a:lnTo>
                  <a:pt x="18" y="10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6" name="Freeform 18"/>
          <p:cNvSpPr>
            <a:spLocks/>
          </p:cNvSpPr>
          <p:nvPr/>
        </p:nvSpPr>
        <p:spPr bwMode="auto">
          <a:xfrm>
            <a:off x="2743200" y="6230938"/>
            <a:ext cx="3422650" cy="1587"/>
          </a:xfrm>
          <a:custGeom>
            <a:avLst/>
            <a:gdLst>
              <a:gd name="T0" fmla="*/ 0 w 2156"/>
              <a:gd name="T1" fmla="*/ 0 h 1"/>
              <a:gd name="T2" fmla="*/ 2147483647 w 2156"/>
              <a:gd name="T3" fmla="*/ 2147483647 h 1"/>
              <a:gd name="T4" fmla="*/ 2147483647 w 2156"/>
              <a:gd name="T5" fmla="*/ 2147483647 h 1"/>
              <a:gd name="T6" fmla="*/ 0 60000 65536"/>
              <a:gd name="T7" fmla="*/ 0 60000 65536"/>
              <a:gd name="T8" fmla="*/ 0 60000 65536"/>
              <a:gd name="T9" fmla="*/ 0 w 2156"/>
              <a:gd name="T10" fmla="*/ 0 h 1"/>
              <a:gd name="T11" fmla="*/ 2156 w 2156"/>
              <a:gd name="T12" fmla="*/ 1 h 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" h="1">
                <a:moveTo>
                  <a:pt x="0" y="0"/>
                </a:moveTo>
                <a:lnTo>
                  <a:pt x="72" y="1"/>
                </a:lnTo>
                <a:lnTo>
                  <a:pt x="2156" y="1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7" name="Line 19"/>
          <p:cNvSpPr>
            <a:spLocks noChangeShapeType="1"/>
          </p:cNvSpPr>
          <p:nvPr/>
        </p:nvSpPr>
        <p:spPr bwMode="auto">
          <a:xfrm>
            <a:off x="4419600" y="5011738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9458" name="Object 20"/>
          <p:cNvGraphicFramePr>
            <a:graphicFrameLocks noChangeAspect="1"/>
          </p:cNvGraphicFramePr>
          <p:nvPr/>
        </p:nvGraphicFramePr>
        <p:xfrm>
          <a:off x="5072063" y="5102225"/>
          <a:ext cx="20018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Equation" r:id="rId3" imgW="977760" imgH="203040" progId="Equation.3">
                  <p:embed/>
                </p:oleObj>
              </mc:Choice>
              <mc:Fallback>
                <p:oleObj name="Equation" r:id="rId3" imgW="977760" imgH="2030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2063" y="5102225"/>
                        <a:ext cx="2001837" cy="415925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8" name="Slide Number Placeholder 2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36E56CDF-4E3D-456E-AEB4-FC2F32C4C571}" type="slidenum">
              <a:rPr lang="en-US">
                <a:latin typeface="Arial" charset="0"/>
              </a:rPr>
              <a:pPr/>
              <a:t>32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8371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1468438" y="360363"/>
            <a:ext cx="7192962" cy="838200"/>
          </a:xfrm>
        </p:spPr>
        <p:txBody>
          <a:bodyPr/>
          <a:lstStyle/>
          <a:p>
            <a:pPr defTabSz="914400" eaLnBrk="1" hangingPunct="1"/>
            <a:r>
              <a:rPr lang="en-US" sz="3600" smtClean="0"/>
              <a:t>The Standardized Normal Table</a:t>
            </a:r>
          </a:p>
        </p:txBody>
      </p:sp>
      <p:sp>
        <p:nvSpPr>
          <p:cNvPr id="58372" name="Freeform 2"/>
          <p:cNvSpPr>
            <a:spLocks/>
          </p:cNvSpPr>
          <p:nvPr/>
        </p:nvSpPr>
        <p:spPr bwMode="auto">
          <a:xfrm>
            <a:off x="4422775" y="4191000"/>
            <a:ext cx="1387475" cy="1219200"/>
          </a:xfrm>
          <a:custGeom>
            <a:avLst/>
            <a:gdLst>
              <a:gd name="T0" fmla="*/ 2147483647 w 874"/>
              <a:gd name="T1" fmla="*/ 2147483647 h 768"/>
              <a:gd name="T2" fmla="*/ 2147483647 w 874"/>
              <a:gd name="T3" fmla="*/ 0 h 768"/>
              <a:gd name="T4" fmla="*/ 2147483647 w 874"/>
              <a:gd name="T5" fmla="*/ 2147483647 h 768"/>
              <a:gd name="T6" fmla="*/ 2147483647 w 874"/>
              <a:gd name="T7" fmla="*/ 2147483647 h 768"/>
              <a:gd name="T8" fmla="*/ 2147483647 w 874"/>
              <a:gd name="T9" fmla="*/ 2147483647 h 768"/>
              <a:gd name="T10" fmla="*/ 2147483647 w 874"/>
              <a:gd name="T11" fmla="*/ 2147483647 h 768"/>
              <a:gd name="T12" fmla="*/ 2147483647 w 874"/>
              <a:gd name="T13" fmla="*/ 2147483647 h 768"/>
              <a:gd name="T14" fmla="*/ 2147483647 w 874"/>
              <a:gd name="T15" fmla="*/ 2147483647 h 768"/>
              <a:gd name="T16" fmla="*/ 2147483647 w 874"/>
              <a:gd name="T17" fmla="*/ 2147483647 h 768"/>
              <a:gd name="T18" fmla="*/ 2147483647 w 874"/>
              <a:gd name="T19" fmla="*/ 2147483647 h 768"/>
              <a:gd name="T20" fmla="*/ 2147483647 w 874"/>
              <a:gd name="T21" fmla="*/ 2147483647 h 768"/>
              <a:gd name="T22" fmla="*/ 0 w 874"/>
              <a:gd name="T23" fmla="*/ 2147483647 h 768"/>
              <a:gd name="T24" fmla="*/ 0 w 874"/>
              <a:gd name="T25" fmla="*/ 2147483647 h 768"/>
              <a:gd name="T26" fmla="*/ 2147483647 w 874"/>
              <a:gd name="T27" fmla="*/ 2147483647 h 76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74"/>
              <a:gd name="T43" fmla="*/ 0 h 768"/>
              <a:gd name="T44" fmla="*/ 874 w 874"/>
              <a:gd name="T45" fmla="*/ 768 h 768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74" h="768">
                <a:moveTo>
                  <a:pt x="874" y="768"/>
                </a:moveTo>
                <a:lnTo>
                  <a:pt x="874" y="0"/>
                </a:lnTo>
                <a:lnTo>
                  <a:pt x="787" y="54"/>
                </a:lnTo>
                <a:lnTo>
                  <a:pt x="712" y="126"/>
                </a:lnTo>
                <a:lnTo>
                  <a:pt x="644" y="234"/>
                </a:lnTo>
                <a:lnTo>
                  <a:pt x="570" y="346"/>
                </a:lnTo>
                <a:lnTo>
                  <a:pt x="522" y="428"/>
                </a:lnTo>
                <a:lnTo>
                  <a:pt x="456" y="504"/>
                </a:lnTo>
                <a:lnTo>
                  <a:pt x="394" y="576"/>
                </a:lnTo>
                <a:lnTo>
                  <a:pt x="270" y="656"/>
                </a:lnTo>
                <a:lnTo>
                  <a:pt x="166" y="702"/>
                </a:lnTo>
                <a:lnTo>
                  <a:pt x="0" y="726"/>
                </a:lnTo>
                <a:lnTo>
                  <a:pt x="0" y="768"/>
                </a:lnTo>
                <a:lnTo>
                  <a:pt x="874" y="768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73" name="Freeform 5"/>
          <p:cNvSpPr>
            <a:spLocks/>
          </p:cNvSpPr>
          <p:nvPr/>
        </p:nvSpPr>
        <p:spPr bwMode="auto">
          <a:xfrm>
            <a:off x="5741988" y="4168775"/>
            <a:ext cx="828675" cy="1250950"/>
          </a:xfrm>
          <a:custGeom>
            <a:avLst/>
            <a:gdLst>
              <a:gd name="T0" fmla="*/ 2147483647 w 522"/>
              <a:gd name="T1" fmla="*/ 2147483647 h 788"/>
              <a:gd name="T2" fmla="*/ 2147483647 w 522"/>
              <a:gd name="T3" fmla="*/ 2147483647 h 788"/>
              <a:gd name="T4" fmla="*/ 2147483647 w 522"/>
              <a:gd name="T5" fmla="*/ 2147483647 h 788"/>
              <a:gd name="T6" fmla="*/ 2147483647 w 522"/>
              <a:gd name="T7" fmla="*/ 2147483647 h 788"/>
              <a:gd name="T8" fmla="*/ 2147483647 w 522"/>
              <a:gd name="T9" fmla="*/ 2147483647 h 788"/>
              <a:gd name="T10" fmla="*/ 2147483647 w 522"/>
              <a:gd name="T11" fmla="*/ 2147483647 h 788"/>
              <a:gd name="T12" fmla="*/ 2147483647 w 522"/>
              <a:gd name="T13" fmla="*/ 2147483647 h 788"/>
              <a:gd name="T14" fmla="*/ 2147483647 w 522"/>
              <a:gd name="T15" fmla="*/ 2147483647 h 788"/>
              <a:gd name="T16" fmla="*/ 2147483647 w 522"/>
              <a:gd name="T17" fmla="*/ 2147483647 h 788"/>
              <a:gd name="T18" fmla="*/ 2147483647 w 522"/>
              <a:gd name="T19" fmla="*/ 2147483647 h 788"/>
              <a:gd name="T20" fmla="*/ 2147483647 w 522"/>
              <a:gd name="T21" fmla="*/ 2147483647 h 788"/>
              <a:gd name="T22" fmla="*/ 2147483647 w 522"/>
              <a:gd name="T23" fmla="*/ 2147483647 h 788"/>
              <a:gd name="T24" fmla="*/ 2147483647 w 522"/>
              <a:gd name="T25" fmla="*/ 2147483647 h 788"/>
              <a:gd name="T26" fmla="*/ 2147483647 w 522"/>
              <a:gd name="T27" fmla="*/ 2147483647 h 788"/>
              <a:gd name="T28" fmla="*/ 2147483647 w 522"/>
              <a:gd name="T29" fmla="*/ 2147483647 h 788"/>
              <a:gd name="T30" fmla="*/ 2147483647 w 522"/>
              <a:gd name="T31" fmla="*/ 2147483647 h 788"/>
              <a:gd name="T32" fmla="*/ 2147483647 w 522"/>
              <a:gd name="T33" fmla="*/ 2147483647 h 788"/>
              <a:gd name="T34" fmla="*/ 2147483647 w 522"/>
              <a:gd name="T35" fmla="*/ 2147483647 h 788"/>
              <a:gd name="T36" fmla="*/ 2147483647 w 522"/>
              <a:gd name="T37" fmla="*/ 2147483647 h 788"/>
              <a:gd name="T38" fmla="*/ 2147483647 w 522"/>
              <a:gd name="T39" fmla="*/ 2147483647 h 788"/>
              <a:gd name="T40" fmla="*/ 2147483647 w 522"/>
              <a:gd name="T41" fmla="*/ 2147483647 h 78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522"/>
              <a:gd name="T64" fmla="*/ 0 h 788"/>
              <a:gd name="T65" fmla="*/ 522 w 522"/>
              <a:gd name="T66" fmla="*/ 788 h 78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522" h="788">
                <a:moveTo>
                  <a:pt x="43" y="17"/>
                </a:moveTo>
                <a:cubicBezTo>
                  <a:pt x="40" y="0"/>
                  <a:pt x="36" y="35"/>
                  <a:pt x="40" y="35"/>
                </a:cubicBezTo>
                <a:cubicBezTo>
                  <a:pt x="44" y="35"/>
                  <a:pt x="62" y="18"/>
                  <a:pt x="70" y="20"/>
                </a:cubicBezTo>
                <a:cubicBezTo>
                  <a:pt x="88" y="22"/>
                  <a:pt x="71" y="39"/>
                  <a:pt x="88" y="45"/>
                </a:cubicBezTo>
                <a:cubicBezTo>
                  <a:pt x="103" y="50"/>
                  <a:pt x="106" y="51"/>
                  <a:pt x="118" y="61"/>
                </a:cubicBezTo>
                <a:cubicBezTo>
                  <a:pt x="146" y="82"/>
                  <a:pt x="161" y="106"/>
                  <a:pt x="190" y="124"/>
                </a:cubicBezTo>
                <a:cubicBezTo>
                  <a:pt x="203" y="162"/>
                  <a:pt x="238" y="197"/>
                  <a:pt x="268" y="226"/>
                </a:cubicBezTo>
                <a:cubicBezTo>
                  <a:pt x="282" y="266"/>
                  <a:pt x="295" y="264"/>
                  <a:pt x="319" y="298"/>
                </a:cubicBezTo>
                <a:cubicBezTo>
                  <a:pt x="327" y="310"/>
                  <a:pt x="338" y="324"/>
                  <a:pt x="350" y="331"/>
                </a:cubicBezTo>
                <a:cubicBezTo>
                  <a:pt x="356" y="335"/>
                  <a:pt x="362" y="358"/>
                  <a:pt x="362" y="358"/>
                </a:cubicBezTo>
                <a:cubicBezTo>
                  <a:pt x="371" y="384"/>
                  <a:pt x="383" y="386"/>
                  <a:pt x="397" y="409"/>
                </a:cubicBezTo>
                <a:cubicBezTo>
                  <a:pt x="409" y="427"/>
                  <a:pt x="439" y="458"/>
                  <a:pt x="454" y="476"/>
                </a:cubicBezTo>
                <a:cubicBezTo>
                  <a:pt x="473" y="500"/>
                  <a:pt x="470" y="528"/>
                  <a:pt x="494" y="544"/>
                </a:cubicBezTo>
                <a:cubicBezTo>
                  <a:pt x="503" y="571"/>
                  <a:pt x="522" y="549"/>
                  <a:pt x="522" y="588"/>
                </a:cubicBezTo>
                <a:cubicBezTo>
                  <a:pt x="522" y="782"/>
                  <a:pt x="520" y="574"/>
                  <a:pt x="522" y="784"/>
                </a:cubicBezTo>
                <a:cubicBezTo>
                  <a:pt x="504" y="786"/>
                  <a:pt x="392" y="787"/>
                  <a:pt x="374" y="786"/>
                </a:cubicBezTo>
                <a:cubicBezTo>
                  <a:pt x="322" y="785"/>
                  <a:pt x="206" y="788"/>
                  <a:pt x="206" y="788"/>
                </a:cubicBezTo>
                <a:cubicBezTo>
                  <a:pt x="132" y="786"/>
                  <a:pt x="73" y="770"/>
                  <a:pt x="32" y="784"/>
                </a:cubicBezTo>
                <a:cubicBezTo>
                  <a:pt x="26" y="682"/>
                  <a:pt x="15" y="609"/>
                  <a:pt x="36" y="528"/>
                </a:cubicBezTo>
                <a:cubicBezTo>
                  <a:pt x="0" y="303"/>
                  <a:pt x="32" y="184"/>
                  <a:pt x="28" y="41"/>
                </a:cubicBezTo>
                <a:cubicBezTo>
                  <a:pt x="27" y="18"/>
                  <a:pt x="64" y="17"/>
                  <a:pt x="43" y="17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74" name="Line 9"/>
          <p:cNvSpPr>
            <a:spLocks noChangeShapeType="1"/>
          </p:cNvSpPr>
          <p:nvPr/>
        </p:nvSpPr>
        <p:spPr bwMode="auto">
          <a:xfrm>
            <a:off x="7340600" y="52689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5" name="Rectangle 10"/>
          <p:cNvSpPr>
            <a:spLocks noChangeArrowheads="1"/>
          </p:cNvSpPr>
          <p:nvPr/>
        </p:nvSpPr>
        <p:spPr bwMode="auto">
          <a:xfrm>
            <a:off x="7467600" y="5334000"/>
            <a:ext cx="3667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Z</a:t>
            </a:r>
          </a:p>
        </p:txBody>
      </p:sp>
      <p:sp>
        <p:nvSpPr>
          <p:cNvPr id="58376" name="Rectangle 11"/>
          <p:cNvSpPr>
            <a:spLocks noChangeArrowheads="1"/>
          </p:cNvSpPr>
          <p:nvPr/>
        </p:nvSpPr>
        <p:spPr bwMode="auto">
          <a:xfrm>
            <a:off x="5638800" y="5410200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0</a:t>
            </a:r>
          </a:p>
        </p:txBody>
      </p:sp>
      <p:sp>
        <p:nvSpPr>
          <p:cNvPr id="58377" name="Rectangle 12"/>
          <p:cNvSpPr>
            <a:spLocks noChangeArrowheads="1"/>
          </p:cNvSpPr>
          <p:nvPr/>
        </p:nvSpPr>
        <p:spPr bwMode="auto">
          <a:xfrm>
            <a:off x="6172200" y="5410200"/>
            <a:ext cx="9906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2.00</a:t>
            </a:r>
          </a:p>
        </p:txBody>
      </p:sp>
      <p:sp>
        <p:nvSpPr>
          <p:cNvPr id="58378" name="Text Box 16"/>
          <p:cNvSpPr txBox="1">
            <a:spLocks noChangeArrowheads="1"/>
          </p:cNvSpPr>
          <p:nvPr/>
        </p:nvSpPr>
        <p:spPr bwMode="auto">
          <a:xfrm>
            <a:off x="6629400" y="4038600"/>
            <a:ext cx="990600" cy="457200"/>
          </a:xfrm>
          <a:prstGeom prst="rect">
            <a:avLst/>
          </a:prstGeom>
          <a:solidFill>
            <a:srgbClr val="C7DAF7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/>
              <a:t>.9772</a:t>
            </a:r>
          </a:p>
        </p:txBody>
      </p:sp>
      <p:sp>
        <p:nvSpPr>
          <p:cNvPr id="58379" name="Line 17"/>
          <p:cNvSpPr>
            <a:spLocks noChangeShapeType="1"/>
          </p:cNvSpPr>
          <p:nvPr/>
        </p:nvSpPr>
        <p:spPr bwMode="auto">
          <a:xfrm flipH="1">
            <a:off x="6172200" y="4495800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8380" name="Freeform 19"/>
          <p:cNvSpPr>
            <a:spLocks/>
          </p:cNvSpPr>
          <p:nvPr/>
        </p:nvSpPr>
        <p:spPr bwMode="auto">
          <a:xfrm>
            <a:off x="4114800" y="5410200"/>
            <a:ext cx="3422650" cy="1588"/>
          </a:xfrm>
          <a:custGeom>
            <a:avLst/>
            <a:gdLst>
              <a:gd name="T0" fmla="*/ 0 w 2156"/>
              <a:gd name="T1" fmla="*/ 0 h 1"/>
              <a:gd name="T2" fmla="*/ 2147483647 w 2156"/>
              <a:gd name="T3" fmla="*/ 2147483647 h 1"/>
              <a:gd name="T4" fmla="*/ 2147483647 w 2156"/>
              <a:gd name="T5" fmla="*/ 2147483647 h 1"/>
              <a:gd name="T6" fmla="*/ 0 60000 65536"/>
              <a:gd name="T7" fmla="*/ 0 60000 65536"/>
              <a:gd name="T8" fmla="*/ 0 60000 65536"/>
              <a:gd name="T9" fmla="*/ 0 w 2156"/>
              <a:gd name="T10" fmla="*/ 0 h 1"/>
              <a:gd name="T11" fmla="*/ 2156 w 2156"/>
              <a:gd name="T12" fmla="*/ 1 h 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" h="1">
                <a:moveTo>
                  <a:pt x="0" y="0"/>
                </a:moveTo>
                <a:lnTo>
                  <a:pt x="72" y="1"/>
                </a:lnTo>
                <a:lnTo>
                  <a:pt x="2156" y="1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81" name="Rectangle 20"/>
          <p:cNvSpPr>
            <a:spLocks noChangeArrowheads="1"/>
          </p:cNvSpPr>
          <p:nvPr/>
        </p:nvSpPr>
        <p:spPr bwMode="auto">
          <a:xfrm>
            <a:off x="838200" y="4191000"/>
            <a:ext cx="2895600" cy="904875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chemeClr val="folHlink"/>
              </a:buClr>
              <a:buSzPct val="60000"/>
              <a:buFont typeface="Symbol" pitchFamily="18" charset="2"/>
              <a:buNone/>
            </a:pPr>
            <a:r>
              <a:rPr lang="en-US" b="0">
                <a:solidFill>
                  <a:schemeClr val="folHlink"/>
                </a:solidFill>
              </a:rPr>
              <a:t>Example:</a:t>
            </a:r>
            <a:r>
              <a:rPr lang="en-US" b="0"/>
              <a:t> </a:t>
            </a:r>
          </a:p>
          <a:p>
            <a:pPr algn="l">
              <a:spcBef>
                <a:spcPct val="20000"/>
              </a:spcBef>
              <a:buClr>
                <a:schemeClr val="folHlink"/>
              </a:buClr>
              <a:buSzPct val="60000"/>
              <a:buFont typeface="Symbol" pitchFamily="18" charset="2"/>
              <a:buNone/>
            </a:pPr>
            <a:r>
              <a:rPr lang="en-US" b="0"/>
              <a:t>P(Z &lt; 2.00) = .9772</a:t>
            </a:r>
          </a:p>
        </p:txBody>
      </p:sp>
      <p:sp>
        <p:nvSpPr>
          <p:cNvPr id="58382" name="Line 21"/>
          <p:cNvSpPr>
            <a:spLocks noChangeShapeType="1"/>
          </p:cNvSpPr>
          <p:nvPr/>
        </p:nvSpPr>
        <p:spPr bwMode="auto">
          <a:xfrm>
            <a:off x="5815013" y="41910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3" name="Rectangle 22"/>
          <p:cNvSpPr>
            <a:spLocks noChangeArrowheads="1"/>
          </p:cNvSpPr>
          <p:nvPr/>
        </p:nvSpPr>
        <p:spPr bwMode="auto">
          <a:xfrm>
            <a:off x="838200" y="1868488"/>
            <a:ext cx="8013700" cy="453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en-US" sz="2800" b="0">
                <a:solidFill>
                  <a:schemeClr val="folHlink"/>
                </a:solidFill>
              </a:rPr>
              <a:t>Appendix Table 1</a:t>
            </a:r>
            <a:r>
              <a:rPr lang="en-US" sz="2800" b="0"/>
              <a:t> gives the probability F(a) for any value  a</a:t>
            </a:r>
          </a:p>
        </p:txBody>
      </p:sp>
      <p:sp>
        <p:nvSpPr>
          <p:cNvPr id="58384" name="Freeform 18"/>
          <p:cNvSpPr>
            <a:spLocks/>
          </p:cNvSpPr>
          <p:nvPr/>
        </p:nvSpPr>
        <p:spPr bwMode="auto">
          <a:xfrm>
            <a:off x="5832475" y="4187825"/>
            <a:ext cx="1384300" cy="1139825"/>
          </a:xfrm>
          <a:custGeom>
            <a:avLst/>
            <a:gdLst>
              <a:gd name="T0" fmla="*/ 2147483647 w 872"/>
              <a:gd name="T1" fmla="*/ 2147483647 h 718"/>
              <a:gd name="T2" fmla="*/ 2147483647 w 872"/>
              <a:gd name="T3" fmla="*/ 2147483647 h 718"/>
              <a:gd name="T4" fmla="*/ 2147483647 w 872"/>
              <a:gd name="T5" fmla="*/ 2147483647 h 718"/>
              <a:gd name="T6" fmla="*/ 2147483647 w 872"/>
              <a:gd name="T7" fmla="*/ 2147483647 h 718"/>
              <a:gd name="T8" fmla="*/ 2147483647 w 872"/>
              <a:gd name="T9" fmla="*/ 2147483647 h 718"/>
              <a:gd name="T10" fmla="*/ 2147483647 w 872"/>
              <a:gd name="T11" fmla="*/ 2147483647 h 718"/>
              <a:gd name="T12" fmla="*/ 2147483647 w 872"/>
              <a:gd name="T13" fmla="*/ 2147483647 h 718"/>
              <a:gd name="T14" fmla="*/ 2147483647 w 872"/>
              <a:gd name="T15" fmla="*/ 2147483647 h 718"/>
              <a:gd name="T16" fmla="*/ 2147483647 w 872"/>
              <a:gd name="T17" fmla="*/ 2147483647 h 718"/>
              <a:gd name="T18" fmla="*/ 2147483647 w 872"/>
              <a:gd name="T19" fmla="*/ 2147483647 h 718"/>
              <a:gd name="T20" fmla="*/ 2147483647 w 872"/>
              <a:gd name="T21" fmla="*/ 2147483647 h 718"/>
              <a:gd name="T22" fmla="*/ 2147483647 w 872"/>
              <a:gd name="T23" fmla="*/ 2147483647 h 718"/>
              <a:gd name="T24" fmla="*/ 2147483647 w 872"/>
              <a:gd name="T25" fmla="*/ 2147483647 h 718"/>
              <a:gd name="T26" fmla="*/ 2147483647 w 872"/>
              <a:gd name="T27" fmla="*/ 2147483647 h 718"/>
              <a:gd name="T28" fmla="*/ 2147483647 w 872"/>
              <a:gd name="T29" fmla="*/ 2147483647 h 718"/>
              <a:gd name="T30" fmla="*/ 0 w 872"/>
              <a:gd name="T31" fmla="*/ 0 h 71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72"/>
              <a:gd name="T49" fmla="*/ 0 h 718"/>
              <a:gd name="T50" fmla="*/ 872 w 872"/>
              <a:gd name="T51" fmla="*/ 718 h 71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72" h="718">
                <a:moveTo>
                  <a:pt x="872" y="718"/>
                </a:moveTo>
                <a:lnTo>
                  <a:pt x="777" y="710"/>
                </a:lnTo>
                <a:lnTo>
                  <a:pt x="730" y="702"/>
                </a:lnTo>
                <a:lnTo>
                  <a:pt x="683" y="689"/>
                </a:lnTo>
                <a:lnTo>
                  <a:pt x="635" y="673"/>
                </a:lnTo>
                <a:lnTo>
                  <a:pt x="587" y="651"/>
                </a:lnTo>
                <a:lnTo>
                  <a:pt x="540" y="621"/>
                </a:lnTo>
                <a:lnTo>
                  <a:pt x="445" y="538"/>
                </a:lnTo>
                <a:lnTo>
                  <a:pt x="350" y="420"/>
                </a:lnTo>
                <a:lnTo>
                  <a:pt x="256" y="279"/>
                </a:lnTo>
                <a:lnTo>
                  <a:pt x="208" y="207"/>
                </a:lnTo>
                <a:lnTo>
                  <a:pt x="161" y="140"/>
                </a:lnTo>
                <a:lnTo>
                  <a:pt x="114" y="81"/>
                </a:lnTo>
                <a:lnTo>
                  <a:pt x="66" y="36"/>
                </a:lnTo>
                <a:lnTo>
                  <a:pt x="18" y="10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85" name="Freeform 8"/>
          <p:cNvSpPr>
            <a:spLocks/>
          </p:cNvSpPr>
          <p:nvPr/>
        </p:nvSpPr>
        <p:spPr bwMode="auto">
          <a:xfrm>
            <a:off x="4419600" y="4184650"/>
            <a:ext cx="1400175" cy="1149350"/>
          </a:xfrm>
          <a:custGeom>
            <a:avLst/>
            <a:gdLst>
              <a:gd name="T0" fmla="*/ 0 w 882"/>
              <a:gd name="T1" fmla="*/ 2147483647 h 724"/>
              <a:gd name="T2" fmla="*/ 2147483647 w 882"/>
              <a:gd name="T3" fmla="*/ 2147483647 h 724"/>
              <a:gd name="T4" fmla="*/ 2147483647 w 882"/>
              <a:gd name="T5" fmla="*/ 2147483647 h 724"/>
              <a:gd name="T6" fmla="*/ 2147483647 w 882"/>
              <a:gd name="T7" fmla="*/ 2147483647 h 724"/>
              <a:gd name="T8" fmla="*/ 2147483647 w 882"/>
              <a:gd name="T9" fmla="*/ 2147483647 h 724"/>
              <a:gd name="T10" fmla="*/ 2147483647 w 882"/>
              <a:gd name="T11" fmla="*/ 2147483647 h 724"/>
              <a:gd name="T12" fmla="*/ 2147483647 w 882"/>
              <a:gd name="T13" fmla="*/ 2147483647 h 724"/>
              <a:gd name="T14" fmla="*/ 2147483647 w 882"/>
              <a:gd name="T15" fmla="*/ 2147483647 h 724"/>
              <a:gd name="T16" fmla="*/ 2147483647 w 882"/>
              <a:gd name="T17" fmla="*/ 2147483647 h 724"/>
              <a:gd name="T18" fmla="*/ 2147483647 w 882"/>
              <a:gd name="T19" fmla="*/ 2147483647 h 724"/>
              <a:gd name="T20" fmla="*/ 2147483647 w 882"/>
              <a:gd name="T21" fmla="*/ 2147483647 h 724"/>
              <a:gd name="T22" fmla="*/ 2147483647 w 882"/>
              <a:gd name="T23" fmla="*/ 2147483647 h 724"/>
              <a:gd name="T24" fmla="*/ 2147483647 w 882"/>
              <a:gd name="T25" fmla="*/ 2147483647 h 724"/>
              <a:gd name="T26" fmla="*/ 2147483647 w 882"/>
              <a:gd name="T27" fmla="*/ 2147483647 h 724"/>
              <a:gd name="T28" fmla="*/ 2147483647 w 882"/>
              <a:gd name="T29" fmla="*/ 2147483647 h 724"/>
              <a:gd name="T30" fmla="*/ 2147483647 w 882"/>
              <a:gd name="T31" fmla="*/ 0 h 72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82"/>
              <a:gd name="T49" fmla="*/ 0 h 724"/>
              <a:gd name="T50" fmla="*/ 882 w 882"/>
              <a:gd name="T51" fmla="*/ 724 h 72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82" h="724">
                <a:moveTo>
                  <a:pt x="0" y="724"/>
                </a:moveTo>
                <a:lnTo>
                  <a:pt x="95" y="716"/>
                </a:lnTo>
                <a:lnTo>
                  <a:pt x="142" y="708"/>
                </a:lnTo>
                <a:lnTo>
                  <a:pt x="189" y="695"/>
                </a:lnTo>
                <a:lnTo>
                  <a:pt x="237" y="679"/>
                </a:lnTo>
                <a:lnTo>
                  <a:pt x="284" y="657"/>
                </a:lnTo>
                <a:lnTo>
                  <a:pt x="331" y="627"/>
                </a:lnTo>
                <a:lnTo>
                  <a:pt x="426" y="544"/>
                </a:lnTo>
                <a:lnTo>
                  <a:pt x="521" y="426"/>
                </a:lnTo>
                <a:lnTo>
                  <a:pt x="616" y="285"/>
                </a:lnTo>
                <a:lnTo>
                  <a:pt x="663" y="213"/>
                </a:lnTo>
                <a:lnTo>
                  <a:pt x="710" y="146"/>
                </a:lnTo>
                <a:lnTo>
                  <a:pt x="757" y="87"/>
                </a:lnTo>
                <a:lnTo>
                  <a:pt x="805" y="42"/>
                </a:lnTo>
                <a:lnTo>
                  <a:pt x="852" y="13"/>
                </a:lnTo>
                <a:lnTo>
                  <a:pt x="882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86" name="Slide Number Placeholder 1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060E9373-B188-4CE4-B5DF-79F0F3E4F710}" type="slidenum">
              <a:rPr lang="en-US">
                <a:latin typeface="Arial" charset="0"/>
              </a:rPr>
              <a:pPr/>
              <a:t>33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9395" name="Freeform 34"/>
          <p:cNvSpPr>
            <a:spLocks/>
          </p:cNvSpPr>
          <p:nvPr/>
        </p:nvSpPr>
        <p:spPr bwMode="auto">
          <a:xfrm>
            <a:off x="6899275" y="4006850"/>
            <a:ext cx="657225" cy="330200"/>
          </a:xfrm>
          <a:custGeom>
            <a:avLst/>
            <a:gdLst>
              <a:gd name="T0" fmla="*/ 2147483647 w 414"/>
              <a:gd name="T1" fmla="*/ 2147483647 h 208"/>
              <a:gd name="T2" fmla="*/ 0 w 414"/>
              <a:gd name="T3" fmla="*/ 0 h 208"/>
              <a:gd name="T4" fmla="*/ 2147483647 w 414"/>
              <a:gd name="T5" fmla="*/ 2147483647 h 208"/>
              <a:gd name="T6" fmla="*/ 2147483647 w 414"/>
              <a:gd name="T7" fmla="*/ 2147483647 h 208"/>
              <a:gd name="T8" fmla="*/ 2147483647 w 414"/>
              <a:gd name="T9" fmla="*/ 2147483647 h 208"/>
              <a:gd name="T10" fmla="*/ 2147483647 w 414"/>
              <a:gd name="T11" fmla="*/ 2147483647 h 208"/>
              <a:gd name="T12" fmla="*/ 2147483647 w 414"/>
              <a:gd name="T13" fmla="*/ 2147483647 h 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14"/>
              <a:gd name="T22" fmla="*/ 0 h 208"/>
              <a:gd name="T23" fmla="*/ 414 w 414"/>
              <a:gd name="T24" fmla="*/ 208 h 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14" h="208">
                <a:moveTo>
                  <a:pt x="4" y="208"/>
                </a:moveTo>
                <a:lnTo>
                  <a:pt x="0" y="0"/>
                </a:lnTo>
                <a:lnTo>
                  <a:pt x="122" y="90"/>
                </a:lnTo>
                <a:lnTo>
                  <a:pt x="244" y="134"/>
                </a:lnTo>
                <a:lnTo>
                  <a:pt x="414" y="160"/>
                </a:lnTo>
                <a:lnTo>
                  <a:pt x="414" y="206"/>
                </a:lnTo>
                <a:lnTo>
                  <a:pt x="4" y="208"/>
                </a:lnTo>
                <a:close/>
              </a:path>
            </a:pathLst>
          </a:custGeom>
          <a:solidFill>
            <a:srgbClr val="FFFF99"/>
          </a:solidFill>
          <a:ln w="12700">
            <a:solidFill>
              <a:srgbClr val="FFFF9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396" name="Freeform 35"/>
          <p:cNvSpPr>
            <a:spLocks/>
          </p:cNvSpPr>
          <p:nvPr/>
        </p:nvSpPr>
        <p:spPr bwMode="auto">
          <a:xfrm>
            <a:off x="5267325" y="4857750"/>
            <a:ext cx="2320925" cy="1228725"/>
          </a:xfrm>
          <a:custGeom>
            <a:avLst/>
            <a:gdLst>
              <a:gd name="T0" fmla="*/ 2147483647 w 1462"/>
              <a:gd name="T1" fmla="*/ 2147483647 h 774"/>
              <a:gd name="T2" fmla="*/ 0 w 1462"/>
              <a:gd name="T3" fmla="*/ 2147483647 h 774"/>
              <a:gd name="T4" fmla="*/ 2147483647 w 1462"/>
              <a:gd name="T5" fmla="*/ 2147483647 h 774"/>
              <a:gd name="T6" fmla="*/ 2147483647 w 1462"/>
              <a:gd name="T7" fmla="*/ 2147483647 h 774"/>
              <a:gd name="T8" fmla="*/ 2147483647 w 1462"/>
              <a:gd name="T9" fmla="*/ 2147483647 h 774"/>
              <a:gd name="T10" fmla="*/ 2147483647 w 1462"/>
              <a:gd name="T11" fmla="*/ 2147483647 h 774"/>
              <a:gd name="T12" fmla="*/ 2147483647 w 1462"/>
              <a:gd name="T13" fmla="*/ 0 h 774"/>
              <a:gd name="T14" fmla="*/ 2147483647 w 1462"/>
              <a:gd name="T15" fmla="*/ 2147483647 h 774"/>
              <a:gd name="T16" fmla="*/ 2147483647 w 1462"/>
              <a:gd name="T17" fmla="*/ 2147483647 h 774"/>
              <a:gd name="T18" fmla="*/ 2147483647 w 1462"/>
              <a:gd name="T19" fmla="*/ 2147483647 h 774"/>
              <a:gd name="T20" fmla="*/ 2147483647 w 1462"/>
              <a:gd name="T21" fmla="*/ 2147483647 h 774"/>
              <a:gd name="T22" fmla="*/ 2147483647 w 1462"/>
              <a:gd name="T23" fmla="*/ 2147483647 h 774"/>
              <a:gd name="T24" fmla="*/ 2147483647 w 1462"/>
              <a:gd name="T25" fmla="*/ 2147483647 h 774"/>
              <a:gd name="T26" fmla="*/ 2147483647 w 1462"/>
              <a:gd name="T27" fmla="*/ 2147483647 h 774"/>
              <a:gd name="T28" fmla="*/ 2147483647 w 1462"/>
              <a:gd name="T29" fmla="*/ 2147483647 h 774"/>
              <a:gd name="T30" fmla="*/ 2147483647 w 1462"/>
              <a:gd name="T31" fmla="*/ 2147483647 h 77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462"/>
              <a:gd name="T49" fmla="*/ 0 h 774"/>
              <a:gd name="T50" fmla="*/ 1462 w 1462"/>
              <a:gd name="T51" fmla="*/ 774 h 77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462" h="774">
                <a:moveTo>
                  <a:pt x="2" y="770"/>
                </a:moveTo>
                <a:lnTo>
                  <a:pt x="0" y="636"/>
                </a:lnTo>
                <a:lnTo>
                  <a:pt x="152" y="520"/>
                </a:lnTo>
                <a:lnTo>
                  <a:pt x="272" y="352"/>
                </a:lnTo>
                <a:lnTo>
                  <a:pt x="380" y="166"/>
                </a:lnTo>
                <a:lnTo>
                  <a:pt x="482" y="52"/>
                </a:lnTo>
                <a:lnTo>
                  <a:pt x="570" y="0"/>
                </a:lnTo>
                <a:lnTo>
                  <a:pt x="630" y="28"/>
                </a:lnTo>
                <a:lnTo>
                  <a:pt x="718" y="116"/>
                </a:lnTo>
                <a:lnTo>
                  <a:pt x="802" y="220"/>
                </a:lnTo>
                <a:lnTo>
                  <a:pt x="1056" y="572"/>
                </a:lnTo>
                <a:lnTo>
                  <a:pt x="1230" y="684"/>
                </a:lnTo>
                <a:lnTo>
                  <a:pt x="1462" y="722"/>
                </a:lnTo>
                <a:lnTo>
                  <a:pt x="1462" y="770"/>
                </a:lnTo>
                <a:lnTo>
                  <a:pt x="418" y="774"/>
                </a:lnTo>
                <a:lnTo>
                  <a:pt x="2" y="770"/>
                </a:lnTo>
                <a:close/>
              </a:path>
            </a:pathLst>
          </a:custGeom>
          <a:solidFill>
            <a:srgbClr val="FFFF99"/>
          </a:solidFill>
          <a:ln w="12700">
            <a:solidFill>
              <a:srgbClr val="FFFF9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397" name="Line 20"/>
          <p:cNvSpPr>
            <a:spLocks noChangeShapeType="1"/>
          </p:cNvSpPr>
          <p:nvPr/>
        </p:nvSpPr>
        <p:spPr bwMode="auto">
          <a:xfrm>
            <a:off x="6181725" y="48641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8" name="Freeform 2"/>
          <p:cNvSpPr>
            <a:spLocks/>
          </p:cNvSpPr>
          <p:nvPr/>
        </p:nvSpPr>
        <p:spPr bwMode="auto">
          <a:xfrm>
            <a:off x="4781550" y="5880100"/>
            <a:ext cx="488950" cy="203200"/>
          </a:xfrm>
          <a:custGeom>
            <a:avLst/>
            <a:gdLst>
              <a:gd name="T0" fmla="*/ 2147483647 w 308"/>
              <a:gd name="T1" fmla="*/ 2147483647 h 128"/>
              <a:gd name="T2" fmla="*/ 2147483647 w 308"/>
              <a:gd name="T3" fmla="*/ 0 h 128"/>
              <a:gd name="T4" fmla="*/ 2147483647 w 308"/>
              <a:gd name="T5" fmla="*/ 2147483647 h 128"/>
              <a:gd name="T6" fmla="*/ 2147483647 w 308"/>
              <a:gd name="T7" fmla="*/ 2147483647 h 128"/>
              <a:gd name="T8" fmla="*/ 0 w 308"/>
              <a:gd name="T9" fmla="*/ 2147483647 h 128"/>
              <a:gd name="T10" fmla="*/ 0 w 308"/>
              <a:gd name="T11" fmla="*/ 2147483647 h 128"/>
              <a:gd name="T12" fmla="*/ 2147483647 w 308"/>
              <a:gd name="T13" fmla="*/ 2147483647 h 12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08"/>
              <a:gd name="T22" fmla="*/ 0 h 128"/>
              <a:gd name="T23" fmla="*/ 308 w 308"/>
              <a:gd name="T24" fmla="*/ 128 h 12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08" h="128">
                <a:moveTo>
                  <a:pt x="308" y="124"/>
                </a:moveTo>
                <a:lnTo>
                  <a:pt x="308" y="0"/>
                </a:lnTo>
                <a:lnTo>
                  <a:pt x="270" y="16"/>
                </a:lnTo>
                <a:lnTo>
                  <a:pt x="166" y="62"/>
                </a:lnTo>
                <a:lnTo>
                  <a:pt x="0" y="86"/>
                </a:lnTo>
                <a:lnTo>
                  <a:pt x="0" y="128"/>
                </a:lnTo>
                <a:lnTo>
                  <a:pt x="308" y="124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399" name="Freeform 7"/>
          <p:cNvSpPr>
            <a:spLocks/>
          </p:cNvSpPr>
          <p:nvPr/>
        </p:nvSpPr>
        <p:spPr bwMode="auto">
          <a:xfrm>
            <a:off x="4778375" y="4857750"/>
            <a:ext cx="1400175" cy="1149350"/>
          </a:xfrm>
          <a:custGeom>
            <a:avLst/>
            <a:gdLst>
              <a:gd name="T0" fmla="*/ 0 w 882"/>
              <a:gd name="T1" fmla="*/ 2147483647 h 724"/>
              <a:gd name="T2" fmla="*/ 2147483647 w 882"/>
              <a:gd name="T3" fmla="*/ 2147483647 h 724"/>
              <a:gd name="T4" fmla="*/ 2147483647 w 882"/>
              <a:gd name="T5" fmla="*/ 2147483647 h 724"/>
              <a:gd name="T6" fmla="*/ 2147483647 w 882"/>
              <a:gd name="T7" fmla="*/ 2147483647 h 724"/>
              <a:gd name="T8" fmla="*/ 2147483647 w 882"/>
              <a:gd name="T9" fmla="*/ 2147483647 h 724"/>
              <a:gd name="T10" fmla="*/ 2147483647 w 882"/>
              <a:gd name="T11" fmla="*/ 2147483647 h 724"/>
              <a:gd name="T12" fmla="*/ 2147483647 w 882"/>
              <a:gd name="T13" fmla="*/ 2147483647 h 724"/>
              <a:gd name="T14" fmla="*/ 2147483647 w 882"/>
              <a:gd name="T15" fmla="*/ 2147483647 h 724"/>
              <a:gd name="T16" fmla="*/ 2147483647 w 882"/>
              <a:gd name="T17" fmla="*/ 2147483647 h 724"/>
              <a:gd name="T18" fmla="*/ 2147483647 w 882"/>
              <a:gd name="T19" fmla="*/ 2147483647 h 724"/>
              <a:gd name="T20" fmla="*/ 2147483647 w 882"/>
              <a:gd name="T21" fmla="*/ 2147483647 h 724"/>
              <a:gd name="T22" fmla="*/ 2147483647 w 882"/>
              <a:gd name="T23" fmla="*/ 2147483647 h 724"/>
              <a:gd name="T24" fmla="*/ 2147483647 w 882"/>
              <a:gd name="T25" fmla="*/ 2147483647 h 724"/>
              <a:gd name="T26" fmla="*/ 2147483647 w 882"/>
              <a:gd name="T27" fmla="*/ 2147483647 h 724"/>
              <a:gd name="T28" fmla="*/ 2147483647 w 882"/>
              <a:gd name="T29" fmla="*/ 2147483647 h 724"/>
              <a:gd name="T30" fmla="*/ 2147483647 w 882"/>
              <a:gd name="T31" fmla="*/ 0 h 72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82"/>
              <a:gd name="T49" fmla="*/ 0 h 724"/>
              <a:gd name="T50" fmla="*/ 882 w 882"/>
              <a:gd name="T51" fmla="*/ 724 h 72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82" h="724">
                <a:moveTo>
                  <a:pt x="0" y="724"/>
                </a:moveTo>
                <a:lnTo>
                  <a:pt x="95" y="716"/>
                </a:lnTo>
                <a:lnTo>
                  <a:pt x="142" y="708"/>
                </a:lnTo>
                <a:lnTo>
                  <a:pt x="189" y="695"/>
                </a:lnTo>
                <a:lnTo>
                  <a:pt x="237" y="679"/>
                </a:lnTo>
                <a:lnTo>
                  <a:pt x="284" y="657"/>
                </a:lnTo>
                <a:lnTo>
                  <a:pt x="331" y="627"/>
                </a:lnTo>
                <a:lnTo>
                  <a:pt x="426" y="544"/>
                </a:lnTo>
                <a:lnTo>
                  <a:pt x="521" y="426"/>
                </a:lnTo>
                <a:lnTo>
                  <a:pt x="616" y="285"/>
                </a:lnTo>
                <a:lnTo>
                  <a:pt x="663" y="213"/>
                </a:lnTo>
                <a:lnTo>
                  <a:pt x="710" y="146"/>
                </a:lnTo>
                <a:lnTo>
                  <a:pt x="757" y="87"/>
                </a:lnTo>
                <a:lnTo>
                  <a:pt x="805" y="42"/>
                </a:lnTo>
                <a:lnTo>
                  <a:pt x="852" y="13"/>
                </a:lnTo>
                <a:lnTo>
                  <a:pt x="882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>
            <a:off x="7699375" y="5942013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7826375" y="6007100"/>
            <a:ext cx="3667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Z</a:t>
            </a:r>
          </a:p>
        </p:txBody>
      </p:sp>
      <p:sp>
        <p:nvSpPr>
          <p:cNvPr id="59402" name="Rectangle 10"/>
          <p:cNvSpPr>
            <a:spLocks noChangeArrowheads="1"/>
          </p:cNvSpPr>
          <p:nvPr/>
        </p:nvSpPr>
        <p:spPr bwMode="auto">
          <a:xfrm>
            <a:off x="6030913" y="6083300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0</a:t>
            </a:r>
          </a:p>
        </p:txBody>
      </p:sp>
      <p:sp>
        <p:nvSpPr>
          <p:cNvPr id="59403" name="Rectangle 11"/>
          <p:cNvSpPr>
            <a:spLocks noChangeArrowheads="1"/>
          </p:cNvSpPr>
          <p:nvPr/>
        </p:nvSpPr>
        <p:spPr bwMode="auto">
          <a:xfrm>
            <a:off x="4751388" y="6083300"/>
            <a:ext cx="9906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-2.00</a:t>
            </a:r>
          </a:p>
        </p:txBody>
      </p:sp>
      <p:sp>
        <p:nvSpPr>
          <p:cNvPr id="59404" name="Line 16"/>
          <p:cNvSpPr>
            <a:spLocks noChangeShapeType="1"/>
          </p:cNvSpPr>
          <p:nvPr/>
        </p:nvSpPr>
        <p:spPr bwMode="auto">
          <a:xfrm flipH="1">
            <a:off x="6530975" y="5168900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9405" name="Freeform 17"/>
          <p:cNvSpPr>
            <a:spLocks/>
          </p:cNvSpPr>
          <p:nvPr/>
        </p:nvSpPr>
        <p:spPr bwMode="auto">
          <a:xfrm>
            <a:off x="6191250" y="4860925"/>
            <a:ext cx="1384300" cy="1139825"/>
          </a:xfrm>
          <a:custGeom>
            <a:avLst/>
            <a:gdLst>
              <a:gd name="T0" fmla="*/ 2147483647 w 872"/>
              <a:gd name="T1" fmla="*/ 2147483647 h 718"/>
              <a:gd name="T2" fmla="*/ 2147483647 w 872"/>
              <a:gd name="T3" fmla="*/ 2147483647 h 718"/>
              <a:gd name="T4" fmla="*/ 2147483647 w 872"/>
              <a:gd name="T5" fmla="*/ 2147483647 h 718"/>
              <a:gd name="T6" fmla="*/ 2147483647 w 872"/>
              <a:gd name="T7" fmla="*/ 2147483647 h 718"/>
              <a:gd name="T8" fmla="*/ 2147483647 w 872"/>
              <a:gd name="T9" fmla="*/ 2147483647 h 718"/>
              <a:gd name="T10" fmla="*/ 2147483647 w 872"/>
              <a:gd name="T11" fmla="*/ 2147483647 h 718"/>
              <a:gd name="T12" fmla="*/ 2147483647 w 872"/>
              <a:gd name="T13" fmla="*/ 2147483647 h 718"/>
              <a:gd name="T14" fmla="*/ 2147483647 w 872"/>
              <a:gd name="T15" fmla="*/ 2147483647 h 718"/>
              <a:gd name="T16" fmla="*/ 2147483647 w 872"/>
              <a:gd name="T17" fmla="*/ 2147483647 h 718"/>
              <a:gd name="T18" fmla="*/ 2147483647 w 872"/>
              <a:gd name="T19" fmla="*/ 2147483647 h 718"/>
              <a:gd name="T20" fmla="*/ 2147483647 w 872"/>
              <a:gd name="T21" fmla="*/ 2147483647 h 718"/>
              <a:gd name="T22" fmla="*/ 2147483647 w 872"/>
              <a:gd name="T23" fmla="*/ 2147483647 h 718"/>
              <a:gd name="T24" fmla="*/ 2147483647 w 872"/>
              <a:gd name="T25" fmla="*/ 2147483647 h 718"/>
              <a:gd name="T26" fmla="*/ 2147483647 w 872"/>
              <a:gd name="T27" fmla="*/ 2147483647 h 718"/>
              <a:gd name="T28" fmla="*/ 2147483647 w 872"/>
              <a:gd name="T29" fmla="*/ 2147483647 h 718"/>
              <a:gd name="T30" fmla="*/ 0 w 872"/>
              <a:gd name="T31" fmla="*/ 0 h 71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72"/>
              <a:gd name="T49" fmla="*/ 0 h 718"/>
              <a:gd name="T50" fmla="*/ 872 w 872"/>
              <a:gd name="T51" fmla="*/ 718 h 71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72" h="718">
                <a:moveTo>
                  <a:pt x="872" y="718"/>
                </a:moveTo>
                <a:lnTo>
                  <a:pt x="777" y="710"/>
                </a:lnTo>
                <a:lnTo>
                  <a:pt x="730" y="702"/>
                </a:lnTo>
                <a:lnTo>
                  <a:pt x="683" y="689"/>
                </a:lnTo>
                <a:lnTo>
                  <a:pt x="635" y="673"/>
                </a:lnTo>
                <a:lnTo>
                  <a:pt x="587" y="651"/>
                </a:lnTo>
                <a:lnTo>
                  <a:pt x="540" y="621"/>
                </a:lnTo>
                <a:lnTo>
                  <a:pt x="445" y="538"/>
                </a:lnTo>
                <a:lnTo>
                  <a:pt x="350" y="420"/>
                </a:lnTo>
                <a:lnTo>
                  <a:pt x="256" y="279"/>
                </a:lnTo>
                <a:lnTo>
                  <a:pt x="208" y="207"/>
                </a:lnTo>
                <a:lnTo>
                  <a:pt x="161" y="140"/>
                </a:lnTo>
                <a:lnTo>
                  <a:pt x="114" y="81"/>
                </a:lnTo>
                <a:lnTo>
                  <a:pt x="66" y="36"/>
                </a:lnTo>
                <a:lnTo>
                  <a:pt x="18" y="10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6" name="Freeform 18"/>
          <p:cNvSpPr>
            <a:spLocks/>
          </p:cNvSpPr>
          <p:nvPr/>
        </p:nvSpPr>
        <p:spPr bwMode="auto">
          <a:xfrm>
            <a:off x="4473575" y="6083300"/>
            <a:ext cx="3422650" cy="1588"/>
          </a:xfrm>
          <a:custGeom>
            <a:avLst/>
            <a:gdLst>
              <a:gd name="T0" fmla="*/ 0 w 2156"/>
              <a:gd name="T1" fmla="*/ 0 h 1"/>
              <a:gd name="T2" fmla="*/ 2147483647 w 2156"/>
              <a:gd name="T3" fmla="*/ 2147483647 h 1"/>
              <a:gd name="T4" fmla="*/ 2147483647 w 2156"/>
              <a:gd name="T5" fmla="*/ 2147483647 h 1"/>
              <a:gd name="T6" fmla="*/ 0 60000 65536"/>
              <a:gd name="T7" fmla="*/ 0 60000 65536"/>
              <a:gd name="T8" fmla="*/ 0 60000 65536"/>
              <a:gd name="T9" fmla="*/ 0 w 2156"/>
              <a:gd name="T10" fmla="*/ 0 h 1"/>
              <a:gd name="T11" fmla="*/ 2156 w 2156"/>
              <a:gd name="T12" fmla="*/ 1 h 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" h="1">
                <a:moveTo>
                  <a:pt x="0" y="0"/>
                </a:moveTo>
                <a:lnTo>
                  <a:pt x="72" y="1"/>
                </a:lnTo>
                <a:lnTo>
                  <a:pt x="2156" y="1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7" name="Rectangle 19"/>
          <p:cNvSpPr>
            <a:spLocks noChangeArrowheads="1"/>
          </p:cNvSpPr>
          <p:nvPr/>
        </p:nvSpPr>
        <p:spPr bwMode="auto">
          <a:xfrm>
            <a:off x="255588" y="3978275"/>
            <a:ext cx="3767137" cy="1343025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Clr>
                <a:schemeClr val="folHlink"/>
              </a:buClr>
              <a:buSzPct val="60000"/>
              <a:buFont typeface="Symbol" pitchFamily="18" charset="2"/>
              <a:buNone/>
            </a:pPr>
            <a:r>
              <a:rPr lang="en-US" b="0">
                <a:solidFill>
                  <a:schemeClr val="folHlink"/>
                </a:solidFill>
              </a:rPr>
              <a:t>Example:</a:t>
            </a:r>
            <a:r>
              <a:rPr lang="en-US" b="0"/>
              <a:t> </a:t>
            </a:r>
          </a:p>
          <a:p>
            <a:pPr algn="l">
              <a:spcBef>
                <a:spcPct val="20000"/>
              </a:spcBef>
              <a:buClr>
                <a:schemeClr val="folHlink"/>
              </a:buClr>
              <a:buSzPct val="60000"/>
              <a:buFont typeface="Symbol" pitchFamily="18" charset="2"/>
              <a:buNone/>
            </a:pPr>
            <a:r>
              <a:rPr lang="en-US" b="0"/>
              <a:t>P(Z &lt; -2.00) = 1 </a:t>
            </a:r>
            <a:r>
              <a:rPr lang="en-US" b="0">
                <a:cs typeface="Arial" charset="0"/>
              </a:rPr>
              <a:t>–</a:t>
            </a:r>
            <a:r>
              <a:rPr lang="en-US" b="0"/>
              <a:t> 0.9772</a:t>
            </a:r>
          </a:p>
          <a:p>
            <a:pPr algn="l">
              <a:spcBef>
                <a:spcPct val="20000"/>
              </a:spcBef>
              <a:buClr>
                <a:schemeClr val="folHlink"/>
              </a:buClr>
              <a:buSzPct val="60000"/>
              <a:buFont typeface="Symbol" pitchFamily="18" charset="2"/>
              <a:buNone/>
            </a:pPr>
            <a:r>
              <a:rPr lang="en-US" b="0"/>
              <a:t>                     = 0.0228</a:t>
            </a:r>
          </a:p>
        </p:txBody>
      </p:sp>
      <p:sp>
        <p:nvSpPr>
          <p:cNvPr id="59408" name="Rectangle 21"/>
          <p:cNvSpPr>
            <a:spLocks noChangeArrowheads="1"/>
          </p:cNvSpPr>
          <p:nvPr/>
        </p:nvSpPr>
        <p:spPr bwMode="auto">
          <a:xfrm>
            <a:off x="841375" y="1746250"/>
            <a:ext cx="80137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en-US" sz="2800" b="0"/>
              <a:t>For </a:t>
            </a:r>
            <a:r>
              <a:rPr lang="en-US" sz="2800" b="0">
                <a:solidFill>
                  <a:schemeClr val="folHlink"/>
                </a:solidFill>
              </a:rPr>
              <a:t>negative Z-values</a:t>
            </a:r>
            <a:r>
              <a:rPr lang="en-US" sz="2800" b="0"/>
              <a:t>, use the fact that the distribution is symmetric to find the needed probability:</a:t>
            </a:r>
          </a:p>
        </p:txBody>
      </p:sp>
      <p:sp>
        <p:nvSpPr>
          <p:cNvPr id="59409" name="Freeform 22"/>
          <p:cNvSpPr>
            <a:spLocks/>
          </p:cNvSpPr>
          <p:nvPr/>
        </p:nvSpPr>
        <p:spPr bwMode="auto">
          <a:xfrm>
            <a:off x="4745038" y="3121025"/>
            <a:ext cx="1387475" cy="1219200"/>
          </a:xfrm>
          <a:custGeom>
            <a:avLst/>
            <a:gdLst>
              <a:gd name="T0" fmla="*/ 2147483647 w 874"/>
              <a:gd name="T1" fmla="*/ 2147483647 h 768"/>
              <a:gd name="T2" fmla="*/ 2147483647 w 874"/>
              <a:gd name="T3" fmla="*/ 0 h 768"/>
              <a:gd name="T4" fmla="*/ 2147483647 w 874"/>
              <a:gd name="T5" fmla="*/ 2147483647 h 768"/>
              <a:gd name="T6" fmla="*/ 2147483647 w 874"/>
              <a:gd name="T7" fmla="*/ 2147483647 h 768"/>
              <a:gd name="T8" fmla="*/ 2147483647 w 874"/>
              <a:gd name="T9" fmla="*/ 2147483647 h 768"/>
              <a:gd name="T10" fmla="*/ 2147483647 w 874"/>
              <a:gd name="T11" fmla="*/ 2147483647 h 768"/>
              <a:gd name="T12" fmla="*/ 2147483647 w 874"/>
              <a:gd name="T13" fmla="*/ 2147483647 h 768"/>
              <a:gd name="T14" fmla="*/ 2147483647 w 874"/>
              <a:gd name="T15" fmla="*/ 2147483647 h 768"/>
              <a:gd name="T16" fmla="*/ 2147483647 w 874"/>
              <a:gd name="T17" fmla="*/ 2147483647 h 768"/>
              <a:gd name="T18" fmla="*/ 2147483647 w 874"/>
              <a:gd name="T19" fmla="*/ 2147483647 h 768"/>
              <a:gd name="T20" fmla="*/ 2147483647 w 874"/>
              <a:gd name="T21" fmla="*/ 2147483647 h 768"/>
              <a:gd name="T22" fmla="*/ 0 w 874"/>
              <a:gd name="T23" fmla="*/ 2147483647 h 768"/>
              <a:gd name="T24" fmla="*/ 0 w 874"/>
              <a:gd name="T25" fmla="*/ 2147483647 h 768"/>
              <a:gd name="T26" fmla="*/ 2147483647 w 874"/>
              <a:gd name="T27" fmla="*/ 2147483647 h 76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74"/>
              <a:gd name="T43" fmla="*/ 0 h 768"/>
              <a:gd name="T44" fmla="*/ 874 w 874"/>
              <a:gd name="T45" fmla="*/ 768 h 768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74" h="768">
                <a:moveTo>
                  <a:pt x="874" y="768"/>
                </a:moveTo>
                <a:lnTo>
                  <a:pt x="874" y="0"/>
                </a:lnTo>
                <a:lnTo>
                  <a:pt x="787" y="54"/>
                </a:lnTo>
                <a:lnTo>
                  <a:pt x="712" y="126"/>
                </a:lnTo>
                <a:lnTo>
                  <a:pt x="644" y="234"/>
                </a:lnTo>
                <a:lnTo>
                  <a:pt x="570" y="346"/>
                </a:lnTo>
                <a:lnTo>
                  <a:pt x="522" y="428"/>
                </a:lnTo>
                <a:lnTo>
                  <a:pt x="456" y="504"/>
                </a:lnTo>
                <a:lnTo>
                  <a:pt x="394" y="576"/>
                </a:lnTo>
                <a:lnTo>
                  <a:pt x="270" y="656"/>
                </a:lnTo>
                <a:lnTo>
                  <a:pt x="166" y="702"/>
                </a:lnTo>
                <a:lnTo>
                  <a:pt x="0" y="726"/>
                </a:lnTo>
                <a:lnTo>
                  <a:pt x="0" y="768"/>
                </a:lnTo>
                <a:lnTo>
                  <a:pt x="874" y="768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10" name="Line 24"/>
          <p:cNvSpPr>
            <a:spLocks noChangeShapeType="1"/>
          </p:cNvSpPr>
          <p:nvPr/>
        </p:nvSpPr>
        <p:spPr bwMode="auto">
          <a:xfrm>
            <a:off x="7662863" y="4198938"/>
            <a:ext cx="0" cy="1587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1" name="Freeform 23"/>
          <p:cNvSpPr>
            <a:spLocks/>
          </p:cNvSpPr>
          <p:nvPr/>
        </p:nvSpPr>
        <p:spPr bwMode="auto">
          <a:xfrm>
            <a:off x="6064250" y="3098800"/>
            <a:ext cx="879475" cy="1271588"/>
          </a:xfrm>
          <a:custGeom>
            <a:avLst/>
            <a:gdLst>
              <a:gd name="T0" fmla="*/ 2147483647 w 554"/>
              <a:gd name="T1" fmla="*/ 2147483647 h 801"/>
              <a:gd name="T2" fmla="*/ 2147483647 w 554"/>
              <a:gd name="T3" fmla="*/ 2147483647 h 801"/>
              <a:gd name="T4" fmla="*/ 2147483647 w 554"/>
              <a:gd name="T5" fmla="*/ 2147483647 h 801"/>
              <a:gd name="T6" fmla="*/ 2147483647 w 554"/>
              <a:gd name="T7" fmla="*/ 2147483647 h 801"/>
              <a:gd name="T8" fmla="*/ 2147483647 w 554"/>
              <a:gd name="T9" fmla="*/ 2147483647 h 801"/>
              <a:gd name="T10" fmla="*/ 2147483647 w 554"/>
              <a:gd name="T11" fmla="*/ 2147483647 h 801"/>
              <a:gd name="T12" fmla="*/ 2147483647 w 554"/>
              <a:gd name="T13" fmla="*/ 2147483647 h 801"/>
              <a:gd name="T14" fmla="*/ 2147483647 w 554"/>
              <a:gd name="T15" fmla="*/ 2147483647 h 801"/>
              <a:gd name="T16" fmla="*/ 2147483647 w 554"/>
              <a:gd name="T17" fmla="*/ 2147483647 h 801"/>
              <a:gd name="T18" fmla="*/ 2147483647 w 554"/>
              <a:gd name="T19" fmla="*/ 2147483647 h 801"/>
              <a:gd name="T20" fmla="*/ 2147483647 w 554"/>
              <a:gd name="T21" fmla="*/ 2147483647 h 801"/>
              <a:gd name="T22" fmla="*/ 2147483647 w 554"/>
              <a:gd name="T23" fmla="*/ 2147483647 h 801"/>
              <a:gd name="T24" fmla="*/ 2147483647 w 554"/>
              <a:gd name="T25" fmla="*/ 2147483647 h 801"/>
              <a:gd name="T26" fmla="*/ 2147483647 w 554"/>
              <a:gd name="T27" fmla="*/ 2147483647 h 801"/>
              <a:gd name="T28" fmla="*/ 2147483647 w 554"/>
              <a:gd name="T29" fmla="*/ 2147483647 h 801"/>
              <a:gd name="T30" fmla="*/ 2147483647 w 554"/>
              <a:gd name="T31" fmla="*/ 2147483647 h 801"/>
              <a:gd name="T32" fmla="*/ 2147483647 w 554"/>
              <a:gd name="T33" fmla="*/ 2147483647 h 801"/>
              <a:gd name="T34" fmla="*/ 2147483647 w 554"/>
              <a:gd name="T35" fmla="*/ 2147483647 h 801"/>
              <a:gd name="T36" fmla="*/ 2147483647 w 554"/>
              <a:gd name="T37" fmla="*/ 2147483647 h 801"/>
              <a:gd name="T38" fmla="*/ 2147483647 w 554"/>
              <a:gd name="T39" fmla="*/ 2147483647 h 801"/>
              <a:gd name="T40" fmla="*/ 2147483647 w 554"/>
              <a:gd name="T41" fmla="*/ 2147483647 h 801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554"/>
              <a:gd name="T64" fmla="*/ 0 h 801"/>
              <a:gd name="T65" fmla="*/ 554 w 554"/>
              <a:gd name="T66" fmla="*/ 801 h 801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554" h="801">
                <a:moveTo>
                  <a:pt x="43" y="17"/>
                </a:moveTo>
                <a:cubicBezTo>
                  <a:pt x="40" y="0"/>
                  <a:pt x="36" y="35"/>
                  <a:pt x="40" y="35"/>
                </a:cubicBezTo>
                <a:cubicBezTo>
                  <a:pt x="44" y="35"/>
                  <a:pt x="62" y="18"/>
                  <a:pt x="70" y="20"/>
                </a:cubicBezTo>
                <a:cubicBezTo>
                  <a:pt x="88" y="22"/>
                  <a:pt x="71" y="39"/>
                  <a:pt x="88" y="45"/>
                </a:cubicBezTo>
                <a:cubicBezTo>
                  <a:pt x="103" y="50"/>
                  <a:pt x="106" y="51"/>
                  <a:pt x="118" y="61"/>
                </a:cubicBezTo>
                <a:cubicBezTo>
                  <a:pt x="146" y="82"/>
                  <a:pt x="161" y="106"/>
                  <a:pt x="190" y="124"/>
                </a:cubicBezTo>
                <a:cubicBezTo>
                  <a:pt x="203" y="162"/>
                  <a:pt x="238" y="197"/>
                  <a:pt x="268" y="226"/>
                </a:cubicBezTo>
                <a:cubicBezTo>
                  <a:pt x="282" y="266"/>
                  <a:pt x="295" y="264"/>
                  <a:pt x="319" y="298"/>
                </a:cubicBezTo>
                <a:cubicBezTo>
                  <a:pt x="327" y="310"/>
                  <a:pt x="338" y="324"/>
                  <a:pt x="350" y="331"/>
                </a:cubicBezTo>
                <a:cubicBezTo>
                  <a:pt x="356" y="335"/>
                  <a:pt x="362" y="358"/>
                  <a:pt x="362" y="358"/>
                </a:cubicBezTo>
                <a:cubicBezTo>
                  <a:pt x="371" y="384"/>
                  <a:pt x="383" y="386"/>
                  <a:pt x="397" y="409"/>
                </a:cubicBezTo>
                <a:cubicBezTo>
                  <a:pt x="409" y="427"/>
                  <a:pt x="439" y="458"/>
                  <a:pt x="454" y="476"/>
                </a:cubicBezTo>
                <a:cubicBezTo>
                  <a:pt x="473" y="500"/>
                  <a:pt x="470" y="528"/>
                  <a:pt x="494" y="544"/>
                </a:cubicBezTo>
                <a:cubicBezTo>
                  <a:pt x="503" y="571"/>
                  <a:pt x="554" y="568"/>
                  <a:pt x="554" y="607"/>
                </a:cubicBezTo>
                <a:cubicBezTo>
                  <a:pt x="554" y="801"/>
                  <a:pt x="554" y="571"/>
                  <a:pt x="554" y="784"/>
                </a:cubicBezTo>
                <a:cubicBezTo>
                  <a:pt x="536" y="786"/>
                  <a:pt x="392" y="787"/>
                  <a:pt x="374" y="786"/>
                </a:cubicBezTo>
                <a:cubicBezTo>
                  <a:pt x="322" y="785"/>
                  <a:pt x="206" y="788"/>
                  <a:pt x="206" y="788"/>
                </a:cubicBezTo>
                <a:cubicBezTo>
                  <a:pt x="132" y="786"/>
                  <a:pt x="73" y="770"/>
                  <a:pt x="32" y="784"/>
                </a:cubicBezTo>
                <a:cubicBezTo>
                  <a:pt x="26" y="682"/>
                  <a:pt x="15" y="609"/>
                  <a:pt x="36" y="528"/>
                </a:cubicBezTo>
                <a:cubicBezTo>
                  <a:pt x="0" y="303"/>
                  <a:pt x="32" y="184"/>
                  <a:pt x="28" y="41"/>
                </a:cubicBezTo>
                <a:cubicBezTo>
                  <a:pt x="27" y="18"/>
                  <a:pt x="64" y="17"/>
                  <a:pt x="43" y="17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12" name="Rectangle 25"/>
          <p:cNvSpPr>
            <a:spLocks noChangeArrowheads="1"/>
          </p:cNvSpPr>
          <p:nvPr/>
        </p:nvSpPr>
        <p:spPr bwMode="auto">
          <a:xfrm>
            <a:off x="7789863" y="4264025"/>
            <a:ext cx="366712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>
                <a:solidFill>
                  <a:srgbClr val="339933"/>
                </a:solidFill>
              </a:rPr>
              <a:t>Z</a:t>
            </a:r>
          </a:p>
        </p:txBody>
      </p:sp>
      <p:sp>
        <p:nvSpPr>
          <p:cNvPr id="59413" name="Rectangle 26"/>
          <p:cNvSpPr>
            <a:spLocks noChangeArrowheads="1"/>
          </p:cNvSpPr>
          <p:nvPr/>
        </p:nvSpPr>
        <p:spPr bwMode="auto">
          <a:xfrm>
            <a:off x="5994400" y="4340225"/>
            <a:ext cx="4794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0</a:t>
            </a:r>
          </a:p>
        </p:txBody>
      </p:sp>
      <p:sp>
        <p:nvSpPr>
          <p:cNvPr id="59414" name="Rectangle 27"/>
          <p:cNvSpPr>
            <a:spLocks noChangeArrowheads="1"/>
          </p:cNvSpPr>
          <p:nvPr/>
        </p:nvSpPr>
        <p:spPr bwMode="auto">
          <a:xfrm>
            <a:off x="6583363" y="4340225"/>
            <a:ext cx="9906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>
                <a:solidFill>
                  <a:srgbClr val="339933"/>
                </a:solidFill>
              </a:rPr>
              <a:t>2.00</a:t>
            </a:r>
          </a:p>
        </p:txBody>
      </p:sp>
      <p:sp>
        <p:nvSpPr>
          <p:cNvPr id="59415" name="Line 29"/>
          <p:cNvSpPr>
            <a:spLocks noChangeShapeType="1"/>
          </p:cNvSpPr>
          <p:nvPr/>
        </p:nvSpPr>
        <p:spPr bwMode="auto">
          <a:xfrm>
            <a:off x="5230813" y="3355975"/>
            <a:ext cx="620712" cy="622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9416" name="Freeform 30"/>
          <p:cNvSpPr>
            <a:spLocks/>
          </p:cNvSpPr>
          <p:nvPr/>
        </p:nvSpPr>
        <p:spPr bwMode="auto">
          <a:xfrm>
            <a:off x="4437063" y="4340225"/>
            <a:ext cx="3422650" cy="1588"/>
          </a:xfrm>
          <a:custGeom>
            <a:avLst/>
            <a:gdLst>
              <a:gd name="T0" fmla="*/ 0 w 2156"/>
              <a:gd name="T1" fmla="*/ 0 h 1"/>
              <a:gd name="T2" fmla="*/ 2147483647 w 2156"/>
              <a:gd name="T3" fmla="*/ 2147483647 h 1"/>
              <a:gd name="T4" fmla="*/ 2147483647 w 2156"/>
              <a:gd name="T5" fmla="*/ 2147483647 h 1"/>
              <a:gd name="T6" fmla="*/ 0 60000 65536"/>
              <a:gd name="T7" fmla="*/ 0 60000 65536"/>
              <a:gd name="T8" fmla="*/ 0 60000 65536"/>
              <a:gd name="T9" fmla="*/ 0 w 2156"/>
              <a:gd name="T10" fmla="*/ 0 h 1"/>
              <a:gd name="T11" fmla="*/ 2156 w 2156"/>
              <a:gd name="T12" fmla="*/ 1 h 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" h="1">
                <a:moveTo>
                  <a:pt x="0" y="0"/>
                </a:moveTo>
                <a:lnTo>
                  <a:pt x="72" y="1"/>
                </a:lnTo>
                <a:lnTo>
                  <a:pt x="2156" y="1"/>
                </a:lnTo>
              </a:path>
            </a:pathLst>
          </a:custGeom>
          <a:noFill/>
          <a:ln w="25400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17" name="Line 31"/>
          <p:cNvSpPr>
            <a:spLocks noChangeShapeType="1"/>
          </p:cNvSpPr>
          <p:nvPr/>
        </p:nvSpPr>
        <p:spPr bwMode="auto">
          <a:xfrm>
            <a:off x="6145213" y="3121025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8" name="Freeform 32"/>
          <p:cNvSpPr>
            <a:spLocks/>
          </p:cNvSpPr>
          <p:nvPr/>
        </p:nvSpPr>
        <p:spPr bwMode="auto">
          <a:xfrm>
            <a:off x="6154738" y="3117850"/>
            <a:ext cx="1384300" cy="1139825"/>
          </a:xfrm>
          <a:custGeom>
            <a:avLst/>
            <a:gdLst>
              <a:gd name="T0" fmla="*/ 2147483647 w 872"/>
              <a:gd name="T1" fmla="*/ 2147483647 h 718"/>
              <a:gd name="T2" fmla="*/ 2147483647 w 872"/>
              <a:gd name="T3" fmla="*/ 2147483647 h 718"/>
              <a:gd name="T4" fmla="*/ 2147483647 w 872"/>
              <a:gd name="T5" fmla="*/ 2147483647 h 718"/>
              <a:gd name="T6" fmla="*/ 2147483647 w 872"/>
              <a:gd name="T7" fmla="*/ 2147483647 h 718"/>
              <a:gd name="T8" fmla="*/ 2147483647 w 872"/>
              <a:gd name="T9" fmla="*/ 2147483647 h 718"/>
              <a:gd name="T10" fmla="*/ 2147483647 w 872"/>
              <a:gd name="T11" fmla="*/ 2147483647 h 718"/>
              <a:gd name="T12" fmla="*/ 2147483647 w 872"/>
              <a:gd name="T13" fmla="*/ 2147483647 h 718"/>
              <a:gd name="T14" fmla="*/ 2147483647 w 872"/>
              <a:gd name="T15" fmla="*/ 2147483647 h 718"/>
              <a:gd name="T16" fmla="*/ 2147483647 w 872"/>
              <a:gd name="T17" fmla="*/ 2147483647 h 718"/>
              <a:gd name="T18" fmla="*/ 2147483647 w 872"/>
              <a:gd name="T19" fmla="*/ 2147483647 h 718"/>
              <a:gd name="T20" fmla="*/ 2147483647 w 872"/>
              <a:gd name="T21" fmla="*/ 2147483647 h 718"/>
              <a:gd name="T22" fmla="*/ 2147483647 w 872"/>
              <a:gd name="T23" fmla="*/ 2147483647 h 718"/>
              <a:gd name="T24" fmla="*/ 2147483647 w 872"/>
              <a:gd name="T25" fmla="*/ 2147483647 h 718"/>
              <a:gd name="T26" fmla="*/ 2147483647 w 872"/>
              <a:gd name="T27" fmla="*/ 2147483647 h 718"/>
              <a:gd name="T28" fmla="*/ 2147483647 w 872"/>
              <a:gd name="T29" fmla="*/ 2147483647 h 718"/>
              <a:gd name="T30" fmla="*/ 0 w 872"/>
              <a:gd name="T31" fmla="*/ 0 h 71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72"/>
              <a:gd name="T49" fmla="*/ 0 h 718"/>
              <a:gd name="T50" fmla="*/ 872 w 872"/>
              <a:gd name="T51" fmla="*/ 718 h 71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72" h="718">
                <a:moveTo>
                  <a:pt x="872" y="718"/>
                </a:moveTo>
                <a:lnTo>
                  <a:pt x="777" y="710"/>
                </a:lnTo>
                <a:lnTo>
                  <a:pt x="730" y="702"/>
                </a:lnTo>
                <a:lnTo>
                  <a:pt x="683" y="689"/>
                </a:lnTo>
                <a:lnTo>
                  <a:pt x="635" y="673"/>
                </a:lnTo>
                <a:lnTo>
                  <a:pt x="587" y="651"/>
                </a:lnTo>
                <a:lnTo>
                  <a:pt x="540" y="621"/>
                </a:lnTo>
                <a:lnTo>
                  <a:pt x="445" y="538"/>
                </a:lnTo>
                <a:lnTo>
                  <a:pt x="350" y="420"/>
                </a:lnTo>
                <a:lnTo>
                  <a:pt x="256" y="279"/>
                </a:lnTo>
                <a:lnTo>
                  <a:pt x="208" y="207"/>
                </a:lnTo>
                <a:lnTo>
                  <a:pt x="161" y="140"/>
                </a:lnTo>
                <a:lnTo>
                  <a:pt x="114" y="81"/>
                </a:lnTo>
                <a:lnTo>
                  <a:pt x="66" y="36"/>
                </a:lnTo>
                <a:lnTo>
                  <a:pt x="18" y="10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19" name="Freeform 33"/>
          <p:cNvSpPr>
            <a:spLocks/>
          </p:cNvSpPr>
          <p:nvPr/>
        </p:nvSpPr>
        <p:spPr bwMode="auto">
          <a:xfrm>
            <a:off x="4741863" y="3114675"/>
            <a:ext cx="1400175" cy="1149350"/>
          </a:xfrm>
          <a:custGeom>
            <a:avLst/>
            <a:gdLst>
              <a:gd name="T0" fmla="*/ 0 w 882"/>
              <a:gd name="T1" fmla="*/ 2147483647 h 724"/>
              <a:gd name="T2" fmla="*/ 2147483647 w 882"/>
              <a:gd name="T3" fmla="*/ 2147483647 h 724"/>
              <a:gd name="T4" fmla="*/ 2147483647 w 882"/>
              <a:gd name="T5" fmla="*/ 2147483647 h 724"/>
              <a:gd name="T6" fmla="*/ 2147483647 w 882"/>
              <a:gd name="T7" fmla="*/ 2147483647 h 724"/>
              <a:gd name="T8" fmla="*/ 2147483647 w 882"/>
              <a:gd name="T9" fmla="*/ 2147483647 h 724"/>
              <a:gd name="T10" fmla="*/ 2147483647 w 882"/>
              <a:gd name="T11" fmla="*/ 2147483647 h 724"/>
              <a:gd name="T12" fmla="*/ 2147483647 w 882"/>
              <a:gd name="T13" fmla="*/ 2147483647 h 724"/>
              <a:gd name="T14" fmla="*/ 2147483647 w 882"/>
              <a:gd name="T15" fmla="*/ 2147483647 h 724"/>
              <a:gd name="T16" fmla="*/ 2147483647 w 882"/>
              <a:gd name="T17" fmla="*/ 2147483647 h 724"/>
              <a:gd name="T18" fmla="*/ 2147483647 w 882"/>
              <a:gd name="T19" fmla="*/ 2147483647 h 724"/>
              <a:gd name="T20" fmla="*/ 2147483647 w 882"/>
              <a:gd name="T21" fmla="*/ 2147483647 h 724"/>
              <a:gd name="T22" fmla="*/ 2147483647 w 882"/>
              <a:gd name="T23" fmla="*/ 2147483647 h 724"/>
              <a:gd name="T24" fmla="*/ 2147483647 w 882"/>
              <a:gd name="T25" fmla="*/ 2147483647 h 724"/>
              <a:gd name="T26" fmla="*/ 2147483647 w 882"/>
              <a:gd name="T27" fmla="*/ 2147483647 h 724"/>
              <a:gd name="T28" fmla="*/ 2147483647 w 882"/>
              <a:gd name="T29" fmla="*/ 2147483647 h 724"/>
              <a:gd name="T30" fmla="*/ 2147483647 w 882"/>
              <a:gd name="T31" fmla="*/ 0 h 72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82"/>
              <a:gd name="T49" fmla="*/ 0 h 724"/>
              <a:gd name="T50" fmla="*/ 882 w 882"/>
              <a:gd name="T51" fmla="*/ 724 h 72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82" h="724">
                <a:moveTo>
                  <a:pt x="0" y="724"/>
                </a:moveTo>
                <a:lnTo>
                  <a:pt x="95" y="716"/>
                </a:lnTo>
                <a:lnTo>
                  <a:pt x="142" y="708"/>
                </a:lnTo>
                <a:lnTo>
                  <a:pt x="189" y="695"/>
                </a:lnTo>
                <a:lnTo>
                  <a:pt x="237" y="679"/>
                </a:lnTo>
                <a:lnTo>
                  <a:pt x="284" y="657"/>
                </a:lnTo>
                <a:lnTo>
                  <a:pt x="331" y="627"/>
                </a:lnTo>
                <a:lnTo>
                  <a:pt x="426" y="544"/>
                </a:lnTo>
                <a:lnTo>
                  <a:pt x="521" y="426"/>
                </a:lnTo>
                <a:lnTo>
                  <a:pt x="616" y="285"/>
                </a:lnTo>
                <a:lnTo>
                  <a:pt x="663" y="213"/>
                </a:lnTo>
                <a:lnTo>
                  <a:pt x="710" y="146"/>
                </a:lnTo>
                <a:lnTo>
                  <a:pt x="757" y="87"/>
                </a:lnTo>
                <a:lnTo>
                  <a:pt x="805" y="42"/>
                </a:lnTo>
                <a:lnTo>
                  <a:pt x="852" y="13"/>
                </a:lnTo>
                <a:lnTo>
                  <a:pt x="882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20" name="Line 37"/>
          <p:cNvSpPr>
            <a:spLocks noChangeShapeType="1"/>
          </p:cNvSpPr>
          <p:nvPr/>
        </p:nvSpPr>
        <p:spPr bwMode="auto">
          <a:xfrm flipH="1">
            <a:off x="7169150" y="3794125"/>
            <a:ext cx="401638" cy="4032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9421" name="Text Box 28"/>
          <p:cNvSpPr txBox="1">
            <a:spLocks noChangeArrowheads="1"/>
          </p:cNvSpPr>
          <p:nvPr/>
        </p:nvSpPr>
        <p:spPr bwMode="auto">
          <a:xfrm>
            <a:off x="4389438" y="2990850"/>
            <a:ext cx="877887" cy="396875"/>
          </a:xfrm>
          <a:prstGeom prst="rect">
            <a:avLst/>
          </a:prstGeom>
          <a:solidFill>
            <a:srgbClr val="C7DAF7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sz="2000"/>
              <a:t>.9772</a:t>
            </a:r>
          </a:p>
        </p:txBody>
      </p:sp>
      <p:sp>
        <p:nvSpPr>
          <p:cNvPr id="59422" name="Text Box 36"/>
          <p:cNvSpPr txBox="1">
            <a:spLocks noChangeArrowheads="1"/>
          </p:cNvSpPr>
          <p:nvPr/>
        </p:nvSpPr>
        <p:spPr bwMode="auto">
          <a:xfrm>
            <a:off x="7570788" y="3538538"/>
            <a:ext cx="877887" cy="396875"/>
          </a:xfrm>
          <a:prstGeom prst="rect">
            <a:avLst/>
          </a:prstGeom>
          <a:solidFill>
            <a:srgbClr val="C7DAF7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sz="2000"/>
              <a:t>.0228</a:t>
            </a:r>
          </a:p>
        </p:txBody>
      </p:sp>
      <p:sp>
        <p:nvSpPr>
          <p:cNvPr id="59423" name="Text Box 38"/>
          <p:cNvSpPr txBox="1">
            <a:spLocks noChangeArrowheads="1"/>
          </p:cNvSpPr>
          <p:nvPr/>
        </p:nvSpPr>
        <p:spPr bwMode="auto">
          <a:xfrm>
            <a:off x="7059613" y="4929188"/>
            <a:ext cx="877887" cy="396875"/>
          </a:xfrm>
          <a:prstGeom prst="rect">
            <a:avLst/>
          </a:prstGeom>
          <a:solidFill>
            <a:srgbClr val="C7DAF7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sz="2000"/>
              <a:t>.9772</a:t>
            </a:r>
          </a:p>
        </p:txBody>
      </p:sp>
      <p:sp>
        <p:nvSpPr>
          <p:cNvPr id="59424" name="Text Box 39"/>
          <p:cNvSpPr txBox="1">
            <a:spLocks noChangeArrowheads="1"/>
          </p:cNvSpPr>
          <p:nvPr/>
        </p:nvSpPr>
        <p:spPr bwMode="auto">
          <a:xfrm>
            <a:off x="4170363" y="5221288"/>
            <a:ext cx="839787" cy="396875"/>
          </a:xfrm>
          <a:prstGeom prst="rect">
            <a:avLst/>
          </a:prstGeom>
          <a:solidFill>
            <a:srgbClr val="C7DAF7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sz="2000"/>
              <a:t>.0228</a:t>
            </a:r>
          </a:p>
        </p:txBody>
      </p:sp>
      <p:sp>
        <p:nvSpPr>
          <p:cNvPr id="59425" name="Line 40"/>
          <p:cNvSpPr>
            <a:spLocks noChangeShapeType="1"/>
          </p:cNvSpPr>
          <p:nvPr/>
        </p:nvSpPr>
        <p:spPr bwMode="auto">
          <a:xfrm>
            <a:off x="4681538" y="5622925"/>
            <a:ext cx="366712" cy="2936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9426" name="Text Box 41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59427" name="Slide Number Placeholder 3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16871D97-329C-43BD-B81D-D7A9DD82506B}" type="slidenum">
              <a:rPr lang="en-US">
                <a:latin typeface="Arial" charset="0"/>
              </a:rPr>
              <a:pPr/>
              <a:t>34</a:t>
            </a:fld>
            <a:endParaRPr lang="en-US">
              <a:latin typeface="Arial" charset="0"/>
            </a:endParaRPr>
          </a:p>
        </p:txBody>
      </p:sp>
      <p:sp>
        <p:nvSpPr>
          <p:cNvPr id="37" name="Rectangle 6"/>
          <p:cNvSpPr txBox="1">
            <a:spLocks noChangeArrowheads="1"/>
          </p:cNvSpPr>
          <p:nvPr/>
        </p:nvSpPr>
        <p:spPr bwMode="auto">
          <a:xfrm>
            <a:off x="1468438" y="360363"/>
            <a:ext cx="7192962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>
              <a:spcBef>
                <a:spcPct val="0"/>
              </a:spcBef>
              <a:defRPr/>
            </a:pPr>
            <a:r>
              <a:rPr lang="en-US" sz="3600" b="0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 Standardized Normal Table</a:t>
            </a:r>
            <a:endParaRPr lang="en-US" sz="3600" b="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 eaLnBrk="1" hangingPunct="1">
              <a:lnSpc>
                <a:spcPct val="85000"/>
              </a:lnSpc>
            </a:pPr>
            <a:r>
              <a:rPr lang="en-US" smtClean="0"/>
              <a:t>General Procedure for Finding Probabilities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1212850" y="2844800"/>
            <a:ext cx="7493000" cy="3440113"/>
          </a:xfrm>
        </p:spPr>
        <p:txBody>
          <a:bodyPr/>
          <a:lstStyle/>
          <a:p>
            <a:pPr marL="0" indent="0" defTabSz="914400" eaLnBrk="1" hangingPunct="1">
              <a:lnSpc>
                <a:spcPct val="95000"/>
              </a:lnSpc>
              <a:buSzPct val="80000"/>
            </a:pPr>
            <a:r>
              <a:rPr lang="en-US" sz="2400" smtClean="0">
                <a:solidFill>
                  <a:srgbClr val="F8F8F8"/>
                </a:solidFill>
              </a:rPr>
              <a:t>  </a:t>
            </a:r>
            <a:r>
              <a:rPr lang="en-US" smtClean="0"/>
              <a:t>Draw the normal curve for the problem in</a:t>
            </a:r>
          </a:p>
          <a:p>
            <a:pPr marL="0" indent="0" defTabSz="914400" eaLnBrk="1" hangingPunct="1">
              <a:lnSpc>
                <a:spcPct val="95000"/>
              </a:lnSpc>
              <a:buFont typeface="Wingdings" pitchFamily="2" charset="2"/>
              <a:buNone/>
            </a:pPr>
            <a:r>
              <a:rPr lang="en-US" smtClean="0"/>
              <a:t>              terms of X</a:t>
            </a:r>
          </a:p>
          <a:p>
            <a:pPr marL="0" indent="0" defTabSz="914400" eaLnBrk="1" hangingPunct="1">
              <a:lnSpc>
                <a:spcPct val="95000"/>
              </a:lnSpc>
            </a:pPr>
            <a:endParaRPr lang="en-US" smtClean="0"/>
          </a:p>
          <a:p>
            <a:pPr marL="0" indent="0" defTabSz="914400" eaLnBrk="1" hangingPunct="1">
              <a:lnSpc>
                <a:spcPct val="55000"/>
              </a:lnSpc>
            </a:pPr>
            <a:r>
              <a:rPr lang="en-US" smtClean="0"/>
              <a:t>  Translate X-values to Z-values</a:t>
            </a:r>
          </a:p>
          <a:p>
            <a:pPr marL="0" indent="0" defTabSz="914400" eaLnBrk="1" hangingPunct="1">
              <a:lnSpc>
                <a:spcPct val="95000"/>
              </a:lnSpc>
            </a:pPr>
            <a:endParaRPr lang="en-US" smtClean="0"/>
          </a:p>
          <a:p>
            <a:pPr marL="0" indent="0" defTabSz="914400" eaLnBrk="1" hangingPunct="1">
              <a:lnSpc>
                <a:spcPct val="95000"/>
              </a:lnSpc>
            </a:pPr>
            <a:r>
              <a:rPr lang="en-US" smtClean="0"/>
              <a:t>  Use the Cumulative Normal Table</a:t>
            </a:r>
            <a:endParaRPr lang="en-US" sz="3200" smtClean="0"/>
          </a:p>
        </p:txBody>
      </p:sp>
      <p:sp>
        <p:nvSpPr>
          <p:cNvPr id="60420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0421" name="Text Box 4"/>
          <p:cNvSpPr txBox="1">
            <a:spLocks noChangeArrowheads="1"/>
          </p:cNvSpPr>
          <p:nvPr/>
        </p:nvSpPr>
        <p:spPr bwMode="auto">
          <a:xfrm>
            <a:off x="1504950" y="1828800"/>
            <a:ext cx="6572250" cy="946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sz="2800" b="0">
                <a:solidFill>
                  <a:schemeClr val="folHlink"/>
                </a:solidFill>
              </a:rPr>
              <a:t>To find  P(a &lt; X &lt; b)  when  X  is distributed normally:</a:t>
            </a:r>
          </a:p>
        </p:txBody>
      </p:sp>
      <p:sp>
        <p:nvSpPr>
          <p:cNvPr id="6042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E98C7323-4029-4171-A130-35ED7392AB0F}" type="slidenum">
              <a:rPr lang="en-US">
                <a:latin typeface="Arial" charset="0"/>
              </a:rPr>
              <a:pPr/>
              <a:t>35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Finding Normal Probabilities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752600"/>
            <a:ext cx="8077200" cy="4532313"/>
          </a:xfrm>
        </p:spPr>
        <p:txBody>
          <a:bodyPr/>
          <a:lstStyle/>
          <a:p>
            <a:pPr eaLnBrk="1" hangingPunct="1"/>
            <a:r>
              <a:rPr lang="en-US" sz="3200" smtClean="0"/>
              <a:t>Suppose  X  is normal with mean 8.0 and standard deviation 5.0</a:t>
            </a:r>
          </a:p>
          <a:p>
            <a:pPr eaLnBrk="1" hangingPunct="1"/>
            <a:r>
              <a:rPr lang="en-US" sz="3200" smtClean="0">
                <a:solidFill>
                  <a:schemeClr val="folHlink"/>
                </a:solidFill>
              </a:rPr>
              <a:t>Find P(X &lt; 8.6)</a:t>
            </a:r>
          </a:p>
        </p:txBody>
      </p:sp>
      <p:sp>
        <p:nvSpPr>
          <p:cNvPr id="6144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1445" name="Freeform 18"/>
          <p:cNvSpPr>
            <a:spLocks/>
          </p:cNvSpPr>
          <p:nvPr/>
        </p:nvSpPr>
        <p:spPr bwMode="auto">
          <a:xfrm>
            <a:off x="5029200" y="3924300"/>
            <a:ext cx="385763" cy="1652588"/>
          </a:xfrm>
          <a:custGeom>
            <a:avLst/>
            <a:gdLst>
              <a:gd name="T0" fmla="*/ 2147483647 w 243"/>
              <a:gd name="T1" fmla="*/ 0 h 1041"/>
              <a:gd name="T2" fmla="*/ 0 w 243"/>
              <a:gd name="T3" fmla="*/ 2147483647 h 1041"/>
              <a:gd name="T4" fmla="*/ 2147483647 w 243"/>
              <a:gd name="T5" fmla="*/ 2147483647 h 1041"/>
              <a:gd name="T6" fmla="*/ 2147483647 w 243"/>
              <a:gd name="T7" fmla="*/ 2147483647 h 1041"/>
              <a:gd name="T8" fmla="*/ 2147483647 w 243"/>
              <a:gd name="T9" fmla="*/ 2147483647 h 1041"/>
              <a:gd name="T10" fmla="*/ 2147483647 w 243"/>
              <a:gd name="T11" fmla="*/ 2147483647 h 1041"/>
              <a:gd name="T12" fmla="*/ 2147483647 w 243"/>
              <a:gd name="T13" fmla="*/ 2147483647 h 104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43"/>
              <a:gd name="T22" fmla="*/ 0 h 1041"/>
              <a:gd name="T23" fmla="*/ 243 w 243"/>
              <a:gd name="T24" fmla="*/ 1041 h 104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43" h="1041">
                <a:moveTo>
                  <a:pt x="6" y="0"/>
                </a:moveTo>
                <a:lnTo>
                  <a:pt x="0" y="1038"/>
                </a:lnTo>
                <a:lnTo>
                  <a:pt x="243" y="1041"/>
                </a:lnTo>
                <a:lnTo>
                  <a:pt x="237" y="201"/>
                </a:lnTo>
                <a:lnTo>
                  <a:pt x="204" y="144"/>
                </a:lnTo>
                <a:lnTo>
                  <a:pt x="174" y="102"/>
                </a:lnTo>
                <a:lnTo>
                  <a:pt x="102" y="24"/>
                </a:lnTo>
              </a:path>
            </a:pathLst>
          </a:cu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446" name="Freeform 4"/>
          <p:cNvSpPr>
            <a:spLocks/>
          </p:cNvSpPr>
          <p:nvPr/>
        </p:nvSpPr>
        <p:spPr bwMode="auto">
          <a:xfrm>
            <a:off x="3352800" y="3905250"/>
            <a:ext cx="1714500" cy="1666875"/>
          </a:xfrm>
          <a:custGeom>
            <a:avLst/>
            <a:gdLst>
              <a:gd name="T0" fmla="*/ 2147483647 w 1080"/>
              <a:gd name="T1" fmla="*/ 2147483647 h 1050"/>
              <a:gd name="T2" fmla="*/ 2147483647 w 1080"/>
              <a:gd name="T3" fmla="*/ 0 h 1050"/>
              <a:gd name="T4" fmla="*/ 2147483647 w 1080"/>
              <a:gd name="T5" fmla="*/ 2147483647 h 1050"/>
              <a:gd name="T6" fmla="*/ 2147483647 w 1080"/>
              <a:gd name="T7" fmla="*/ 2147483647 h 1050"/>
              <a:gd name="T8" fmla="*/ 2147483647 w 1080"/>
              <a:gd name="T9" fmla="*/ 2147483647 h 1050"/>
              <a:gd name="T10" fmla="*/ 2147483647 w 1080"/>
              <a:gd name="T11" fmla="*/ 2147483647 h 1050"/>
              <a:gd name="T12" fmla="*/ 2147483647 w 1080"/>
              <a:gd name="T13" fmla="*/ 2147483647 h 1050"/>
              <a:gd name="T14" fmla="*/ 2147483647 w 1080"/>
              <a:gd name="T15" fmla="*/ 2147483647 h 1050"/>
              <a:gd name="T16" fmla="*/ 2147483647 w 1080"/>
              <a:gd name="T17" fmla="*/ 2147483647 h 1050"/>
              <a:gd name="T18" fmla="*/ 2147483647 w 1080"/>
              <a:gd name="T19" fmla="*/ 2147483647 h 1050"/>
              <a:gd name="T20" fmla="*/ 2147483647 w 1080"/>
              <a:gd name="T21" fmla="*/ 2147483647 h 1050"/>
              <a:gd name="T22" fmla="*/ 0 w 1080"/>
              <a:gd name="T23" fmla="*/ 2147483647 h 1050"/>
              <a:gd name="T24" fmla="*/ 0 w 1080"/>
              <a:gd name="T25" fmla="*/ 2147483647 h 1050"/>
              <a:gd name="T26" fmla="*/ 2147483647 w 1080"/>
              <a:gd name="T27" fmla="*/ 2147483647 h 105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80"/>
              <a:gd name="T43" fmla="*/ 0 h 1050"/>
              <a:gd name="T44" fmla="*/ 1080 w 1080"/>
              <a:gd name="T45" fmla="*/ 1050 h 105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80" h="1050">
                <a:moveTo>
                  <a:pt x="1056" y="1044"/>
                </a:moveTo>
                <a:lnTo>
                  <a:pt x="1080" y="0"/>
                </a:lnTo>
                <a:lnTo>
                  <a:pt x="918" y="72"/>
                </a:lnTo>
                <a:lnTo>
                  <a:pt x="825" y="201"/>
                </a:lnTo>
                <a:lnTo>
                  <a:pt x="750" y="327"/>
                </a:lnTo>
                <a:lnTo>
                  <a:pt x="678" y="471"/>
                </a:lnTo>
                <a:lnTo>
                  <a:pt x="618" y="567"/>
                </a:lnTo>
                <a:lnTo>
                  <a:pt x="543" y="681"/>
                </a:lnTo>
                <a:lnTo>
                  <a:pt x="495" y="753"/>
                </a:lnTo>
                <a:lnTo>
                  <a:pt x="405" y="837"/>
                </a:lnTo>
                <a:lnTo>
                  <a:pt x="276" y="960"/>
                </a:lnTo>
                <a:lnTo>
                  <a:pt x="0" y="996"/>
                </a:lnTo>
                <a:lnTo>
                  <a:pt x="0" y="1050"/>
                </a:lnTo>
                <a:lnTo>
                  <a:pt x="1056" y="1044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447" name="Freeform 8"/>
          <p:cNvSpPr>
            <a:spLocks/>
          </p:cNvSpPr>
          <p:nvPr/>
        </p:nvSpPr>
        <p:spPr bwMode="auto">
          <a:xfrm>
            <a:off x="5029200" y="3932238"/>
            <a:ext cx="6350" cy="1630362"/>
          </a:xfrm>
          <a:custGeom>
            <a:avLst/>
            <a:gdLst>
              <a:gd name="T0" fmla="*/ 0 w 4"/>
              <a:gd name="T1" fmla="*/ 0 h 1027"/>
              <a:gd name="T2" fmla="*/ 2147483647 w 4"/>
              <a:gd name="T3" fmla="*/ 2147483647 h 1027"/>
              <a:gd name="T4" fmla="*/ 0 60000 65536"/>
              <a:gd name="T5" fmla="*/ 0 60000 65536"/>
              <a:gd name="T6" fmla="*/ 0 w 4"/>
              <a:gd name="T7" fmla="*/ 0 h 1027"/>
              <a:gd name="T8" fmla="*/ 4 w 4"/>
              <a:gd name="T9" fmla="*/ 1027 h 102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" h="1027">
                <a:moveTo>
                  <a:pt x="0" y="0"/>
                </a:moveTo>
                <a:lnTo>
                  <a:pt x="4" y="1027"/>
                </a:ln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8" name="Freeform 9"/>
          <p:cNvSpPr>
            <a:spLocks/>
          </p:cNvSpPr>
          <p:nvPr/>
        </p:nvSpPr>
        <p:spPr bwMode="auto">
          <a:xfrm>
            <a:off x="5048250" y="3914775"/>
            <a:ext cx="1649413" cy="1574800"/>
          </a:xfrm>
          <a:custGeom>
            <a:avLst/>
            <a:gdLst>
              <a:gd name="T0" fmla="*/ 2147483647 w 1039"/>
              <a:gd name="T1" fmla="*/ 2147483647 h 992"/>
              <a:gd name="T2" fmla="*/ 2147483647 w 1039"/>
              <a:gd name="T3" fmla="*/ 2147483647 h 992"/>
              <a:gd name="T4" fmla="*/ 2147483647 w 1039"/>
              <a:gd name="T5" fmla="*/ 2147483647 h 992"/>
              <a:gd name="T6" fmla="*/ 2147483647 w 1039"/>
              <a:gd name="T7" fmla="*/ 2147483647 h 992"/>
              <a:gd name="T8" fmla="*/ 2147483647 w 1039"/>
              <a:gd name="T9" fmla="*/ 2147483647 h 992"/>
              <a:gd name="T10" fmla="*/ 2147483647 w 1039"/>
              <a:gd name="T11" fmla="*/ 2147483647 h 992"/>
              <a:gd name="T12" fmla="*/ 2147483647 w 1039"/>
              <a:gd name="T13" fmla="*/ 2147483647 h 992"/>
              <a:gd name="T14" fmla="*/ 2147483647 w 1039"/>
              <a:gd name="T15" fmla="*/ 2147483647 h 992"/>
              <a:gd name="T16" fmla="*/ 2147483647 w 1039"/>
              <a:gd name="T17" fmla="*/ 2147483647 h 992"/>
              <a:gd name="T18" fmla="*/ 2147483647 w 1039"/>
              <a:gd name="T19" fmla="*/ 2147483647 h 992"/>
              <a:gd name="T20" fmla="*/ 2147483647 w 1039"/>
              <a:gd name="T21" fmla="*/ 2147483647 h 992"/>
              <a:gd name="T22" fmla="*/ 2147483647 w 1039"/>
              <a:gd name="T23" fmla="*/ 2147483647 h 992"/>
              <a:gd name="T24" fmla="*/ 2147483647 w 1039"/>
              <a:gd name="T25" fmla="*/ 2147483647 h 992"/>
              <a:gd name="T26" fmla="*/ 2147483647 w 1039"/>
              <a:gd name="T27" fmla="*/ 2147483647 h 992"/>
              <a:gd name="T28" fmla="*/ 2147483647 w 1039"/>
              <a:gd name="T29" fmla="*/ 2147483647 h 992"/>
              <a:gd name="T30" fmla="*/ 2147483647 w 1039"/>
              <a:gd name="T31" fmla="*/ 2147483647 h 992"/>
              <a:gd name="T32" fmla="*/ 0 w 1039"/>
              <a:gd name="T33" fmla="*/ 0 h 99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39"/>
              <a:gd name="T52" fmla="*/ 0 h 992"/>
              <a:gd name="T53" fmla="*/ 1039 w 1039"/>
              <a:gd name="T54" fmla="*/ 992 h 99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39" h="992">
                <a:moveTo>
                  <a:pt x="1039" y="992"/>
                </a:moveTo>
                <a:lnTo>
                  <a:pt x="931" y="982"/>
                </a:lnTo>
                <a:lnTo>
                  <a:pt x="876" y="969"/>
                </a:lnTo>
                <a:lnTo>
                  <a:pt x="823" y="954"/>
                </a:lnTo>
                <a:lnTo>
                  <a:pt x="768" y="931"/>
                </a:lnTo>
                <a:lnTo>
                  <a:pt x="713" y="899"/>
                </a:lnTo>
                <a:lnTo>
                  <a:pt x="661" y="859"/>
                </a:lnTo>
                <a:lnTo>
                  <a:pt x="551" y="745"/>
                </a:lnTo>
                <a:lnTo>
                  <a:pt x="443" y="583"/>
                </a:lnTo>
                <a:lnTo>
                  <a:pt x="335" y="388"/>
                </a:lnTo>
                <a:lnTo>
                  <a:pt x="280" y="289"/>
                </a:lnTo>
                <a:lnTo>
                  <a:pt x="225" y="198"/>
                </a:lnTo>
                <a:lnTo>
                  <a:pt x="173" y="118"/>
                </a:lnTo>
                <a:lnTo>
                  <a:pt x="118" y="55"/>
                </a:lnTo>
                <a:lnTo>
                  <a:pt x="63" y="15"/>
                </a:lnTo>
                <a:lnTo>
                  <a:pt x="38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449" name="Freeform 10"/>
          <p:cNvSpPr>
            <a:spLocks/>
          </p:cNvSpPr>
          <p:nvPr/>
        </p:nvSpPr>
        <p:spPr bwMode="auto">
          <a:xfrm>
            <a:off x="3352800" y="3919538"/>
            <a:ext cx="1676400" cy="1570037"/>
          </a:xfrm>
          <a:custGeom>
            <a:avLst/>
            <a:gdLst>
              <a:gd name="T0" fmla="*/ 0 w 1056"/>
              <a:gd name="T1" fmla="*/ 2147483647 h 989"/>
              <a:gd name="T2" fmla="*/ 2147483647 w 1056"/>
              <a:gd name="T3" fmla="*/ 2147483647 h 989"/>
              <a:gd name="T4" fmla="*/ 2147483647 w 1056"/>
              <a:gd name="T5" fmla="*/ 2147483647 h 989"/>
              <a:gd name="T6" fmla="*/ 2147483647 w 1056"/>
              <a:gd name="T7" fmla="*/ 2147483647 h 989"/>
              <a:gd name="T8" fmla="*/ 2147483647 w 1056"/>
              <a:gd name="T9" fmla="*/ 2147483647 h 989"/>
              <a:gd name="T10" fmla="*/ 2147483647 w 1056"/>
              <a:gd name="T11" fmla="*/ 2147483647 h 989"/>
              <a:gd name="T12" fmla="*/ 2147483647 w 1056"/>
              <a:gd name="T13" fmla="*/ 2147483647 h 989"/>
              <a:gd name="T14" fmla="*/ 2147483647 w 1056"/>
              <a:gd name="T15" fmla="*/ 2147483647 h 989"/>
              <a:gd name="T16" fmla="*/ 2147483647 w 1056"/>
              <a:gd name="T17" fmla="*/ 2147483647 h 989"/>
              <a:gd name="T18" fmla="*/ 2147483647 w 1056"/>
              <a:gd name="T19" fmla="*/ 2147483647 h 989"/>
              <a:gd name="T20" fmla="*/ 2147483647 w 1056"/>
              <a:gd name="T21" fmla="*/ 2147483647 h 989"/>
              <a:gd name="T22" fmla="*/ 2147483647 w 1056"/>
              <a:gd name="T23" fmla="*/ 2147483647 h 989"/>
              <a:gd name="T24" fmla="*/ 2147483647 w 1056"/>
              <a:gd name="T25" fmla="*/ 2147483647 h 989"/>
              <a:gd name="T26" fmla="*/ 2147483647 w 1056"/>
              <a:gd name="T27" fmla="*/ 2147483647 h 989"/>
              <a:gd name="T28" fmla="*/ 2147483647 w 1056"/>
              <a:gd name="T29" fmla="*/ 2147483647 h 989"/>
              <a:gd name="T30" fmla="*/ 2147483647 w 1056"/>
              <a:gd name="T31" fmla="*/ 0 h 98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56"/>
              <a:gd name="T49" fmla="*/ 0 h 989"/>
              <a:gd name="T50" fmla="*/ 1056 w 1056"/>
              <a:gd name="T51" fmla="*/ 989 h 98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56" h="989">
                <a:moveTo>
                  <a:pt x="0" y="989"/>
                </a:moveTo>
                <a:lnTo>
                  <a:pt x="108" y="979"/>
                </a:lnTo>
                <a:lnTo>
                  <a:pt x="163" y="966"/>
                </a:lnTo>
                <a:lnTo>
                  <a:pt x="218" y="951"/>
                </a:lnTo>
                <a:lnTo>
                  <a:pt x="271" y="928"/>
                </a:lnTo>
                <a:lnTo>
                  <a:pt x="326" y="896"/>
                </a:lnTo>
                <a:lnTo>
                  <a:pt x="381" y="856"/>
                </a:lnTo>
                <a:lnTo>
                  <a:pt x="488" y="742"/>
                </a:lnTo>
                <a:lnTo>
                  <a:pt x="596" y="580"/>
                </a:lnTo>
                <a:lnTo>
                  <a:pt x="706" y="385"/>
                </a:lnTo>
                <a:lnTo>
                  <a:pt x="759" y="286"/>
                </a:lnTo>
                <a:lnTo>
                  <a:pt x="814" y="195"/>
                </a:lnTo>
                <a:lnTo>
                  <a:pt x="868" y="115"/>
                </a:lnTo>
                <a:lnTo>
                  <a:pt x="909" y="72"/>
                </a:lnTo>
                <a:lnTo>
                  <a:pt x="969" y="18"/>
                </a:lnTo>
                <a:lnTo>
                  <a:pt x="1056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450" name="Freeform 11"/>
          <p:cNvSpPr>
            <a:spLocks/>
          </p:cNvSpPr>
          <p:nvPr/>
        </p:nvSpPr>
        <p:spPr bwMode="auto">
          <a:xfrm>
            <a:off x="3328988" y="5575300"/>
            <a:ext cx="3395662" cy="6350"/>
          </a:xfrm>
          <a:custGeom>
            <a:avLst/>
            <a:gdLst>
              <a:gd name="T0" fmla="*/ 0 w 2139"/>
              <a:gd name="T1" fmla="*/ 0 h 4"/>
              <a:gd name="T2" fmla="*/ 0 w 2139"/>
              <a:gd name="T3" fmla="*/ 0 h 4"/>
              <a:gd name="T4" fmla="*/ 2147483647 w 2139"/>
              <a:gd name="T5" fmla="*/ 2147483647 h 4"/>
              <a:gd name="T6" fmla="*/ 0 60000 65536"/>
              <a:gd name="T7" fmla="*/ 0 60000 65536"/>
              <a:gd name="T8" fmla="*/ 0 60000 65536"/>
              <a:gd name="T9" fmla="*/ 0 w 2139"/>
              <a:gd name="T10" fmla="*/ 0 h 4"/>
              <a:gd name="T11" fmla="*/ 2139 w 2139"/>
              <a:gd name="T12" fmla="*/ 4 h 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9" h="4">
                <a:moveTo>
                  <a:pt x="0" y="0"/>
                </a:moveTo>
                <a:lnTo>
                  <a:pt x="0" y="0"/>
                </a:lnTo>
                <a:lnTo>
                  <a:pt x="2139" y="4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451" name="Rectangle 12"/>
          <p:cNvSpPr>
            <a:spLocks noChangeArrowheads="1"/>
          </p:cNvSpPr>
          <p:nvPr/>
        </p:nvSpPr>
        <p:spPr bwMode="auto">
          <a:xfrm>
            <a:off x="6705600" y="5562600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61452" name="Rectangle 13"/>
          <p:cNvSpPr>
            <a:spLocks noChangeArrowheads="1"/>
          </p:cNvSpPr>
          <p:nvPr/>
        </p:nvSpPr>
        <p:spPr bwMode="auto">
          <a:xfrm>
            <a:off x="6567488" y="3821113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53" name="Rectangle 14"/>
          <p:cNvSpPr>
            <a:spLocks noChangeArrowheads="1"/>
          </p:cNvSpPr>
          <p:nvPr/>
        </p:nvSpPr>
        <p:spPr bwMode="auto">
          <a:xfrm>
            <a:off x="5181600" y="6172200"/>
            <a:ext cx="498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8.6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1454" name="Rectangle 15"/>
          <p:cNvSpPr>
            <a:spLocks noChangeArrowheads="1"/>
          </p:cNvSpPr>
          <p:nvPr/>
        </p:nvSpPr>
        <p:spPr bwMode="auto">
          <a:xfrm>
            <a:off x="4800600" y="5791200"/>
            <a:ext cx="498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8.0</a:t>
            </a:r>
            <a:endParaRPr lang="en-US"/>
          </a:p>
        </p:txBody>
      </p:sp>
      <p:sp>
        <p:nvSpPr>
          <p:cNvPr id="61455" name="Line 16"/>
          <p:cNvSpPr>
            <a:spLocks noChangeShapeType="1"/>
          </p:cNvSpPr>
          <p:nvPr/>
        </p:nvSpPr>
        <p:spPr bwMode="auto">
          <a:xfrm flipV="1">
            <a:off x="5029200" y="55626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56" name="Line 17"/>
          <p:cNvSpPr>
            <a:spLocks noChangeShapeType="1"/>
          </p:cNvSpPr>
          <p:nvPr/>
        </p:nvSpPr>
        <p:spPr bwMode="auto">
          <a:xfrm flipV="1">
            <a:off x="5410200" y="55626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57" name="Slide Number Placeholder 1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4E6B1F63-EF4B-45F4-B887-41932569BCF6}" type="slidenum">
              <a:rPr lang="en-US">
                <a:latin typeface="Arial" charset="0"/>
              </a:rPr>
              <a:pPr/>
              <a:t>36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Footer Placeholder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066800" y="1524000"/>
            <a:ext cx="8077200" cy="1090613"/>
          </a:xfrm>
        </p:spPr>
        <p:txBody>
          <a:bodyPr/>
          <a:lstStyle/>
          <a:p>
            <a:pPr marL="571500" indent="-571500" defTabSz="914400" eaLnBrk="1" hangingPunct="1"/>
            <a:r>
              <a:rPr lang="en-US" sz="2700" smtClean="0"/>
              <a:t>Suppose  X  is normal with mean 8.0 and standard deviation 5.0.  Find P(X &lt; 8.6)</a:t>
            </a:r>
          </a:p>
          <a:p>
            <a:pPr marL="571500" indent="-571500" defTabSz="914400" eaLnBrk="1" hangingPunct="1">
              <a:lnSpc>
                <a:spcPct val="90000"/>
              </a:lnSpc>
            </a:pPr>
            <a:endParaRPr lang="en-US" sz="2700" smtClean="0"/>
          </a:p>
        </p:txBody>
      </p:sp>
      <p:sp>
        <p:nvSpPr>
          <p:cNvPr id="20485" name="Freeform 2"/>
          <p:cNvSpPr>
            <a:spLocks/>
          </p:cNvSpPr>
          <p:nvPr/>
        </p:nvSpPr>
        <p:spPr bwMode="auto">
          <a:xfrm>
            <a:off x="4914900" y="3748088"/>
            <a:ext cx="1562100" cy="1657350"/>
          </a:xfrm>
          <a:custGeom>
            <a:avLst/>
            <a:gdLst>
              <a:gd name="T0" fmla="*/ 2147483647 w 984"/>
              <a:gd name="T1" fmla="*/ 2147483647 h 1044"/>
              <a:gd name="T2" fmla="*/ 2147483647 w 984"/>
              <a:gd name="T3" fmla="*/ 0 h 1044"/>
              <a:gd name="T4" fmla="*/ 2147483647 w 984"/>
              <a:gd name="T5" fmla="*/ 2147483647 h 1044"/>
              <a:gd name="T6" fmla="*/ 2147483647 w 984"/>
              <a:gd name="T7" fmla="*/ 2147483647 h 1044"/>
              <a:gd name="T8" fmla="*/ 2147483647 w 984"/>
              <a:gd name="T9" fmla="*/ 2147483647 h 1044"/>
              <a:gd name="T10" fmla="*/ 2147483647 w 984"/>
              <a:gd name="T11" fmla="*/ 2147483647 h 1044"/>
              <a:gd name="T12" fmla="*/ 2147483647 w 984"/>
              <a:gd name="T13" fmla="*/ 2147483647 h 1044"/>
              <a:gd name="T14" fmla="*/ 2147483647 w 984"/>
              <a:gd name="T15" fmla="*/ 2147483647 h 1044"/>
              <a:gd name="T16" fmla="*/ 2147483647 w 984"/>
              <a:gd name="T17" fmla="*/ 2147483647 h 1044"/>
              <a:gd name="T18" fmla="*/ 2147483647 w 984"/>
              <a:gd name="T19" fmla="*/ 2147483647 h 1044"/>
              <a:gd name="T20" fmla="*/ 2147483647 w 984"/>
              <a:gd name="T21" fmla="*/ 2147483647 h 1044"/>
              <a:gd name="T22" fmla="*/ 0 w 984"/>
              <a:gd name="T23" fmla="*/ 2147483647 h 1044"/>
              <a:gd name="T24" fmla="*/ 2147483647 w 984"/>
              <a:gd name="T25" fmla="*/ 2147483647 h 1044"/>
              <a:gd name="T26" fmla="*/ 2147483647 w 984"/>
              <a:gd name="T27" fmla="*/ 2147483647 h 104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984"/>
              <a:gd name="T43" fmla="*/ 0 h 1044"/>
              <a:gd name="T44" fmla="*/ 984 w 984"/>
              <a:gd name="T45" fmla="*/ 1044 h 104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984" h="1044">
                <a:moveTo>
                  <a:pt x="984" y="1032"/>
                </a:moveTo>
                <a:lnTo>
                  <a:pt x="981" y="0"/>
                </a:lnTo>
                <a:lnTo>
                  <a:pt x="888" y="72"/>
                </a:lnTo>
                <a:lnTo>
                  <a:pt x="792" y="168"/>
                </a:lnTo>
                <a:lnTo>
                  <a:pt x="726" y="304"/>
                </a:lnTo>
                <a:lnTo>
                  <a:pt x="638" y="452"/>
                </a:lnTo>
                <a:lnTo>
                  <a:pt x="586" y="552"/>
                </a:lnTo>
                <a:lnTo>
                  <a:pt x="522" y="657"/>
                </a:lnTo>
                <a:lnTo>
                  <a:pt x="456" y="744"/>
                </a:lnTo>
                <a:lnTo>
                  <a:pt x="360" y="852"/>
                </a:lnTo>
                <a:lnTo>
                  <a:pt x="204" y="948"/>
                </a:lnTo>
                <a:lnTo>
                  <a:pt x="0" y="984"/>
                </a:lnTo>
                <a:lnTo>
                  <a:pt x="3" y="1044"/>
                </a:lnTo>
                <a:lnTo>
                  <a:pt x="984" y="1032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6" name="Freeform 3"/>
          <p:cNvSpPr>
            <a:spLocks/>
          </p:cNvSpPr>
          <p:nvPr/>
        </p:nvSpPr>
        <p:spPr bwMode="auto">
          <a:xfrm>
            <a:off x="647700" y="3767138"/>
            <a:ext cx="1562100" cy="1657350"/>
          </a:xfrm>
          <a:custGeom>
            <a:avLst/>
            <a:gdLst>
              <a:gd name="T0" fmla="*/ 2147483647 w 984"/>
              <a:gd name="T1" fmla="*/ 2147483647 h 1044"/>
              <a:gd name="T2" fmla="*/ 2147483647 w 984"/>
              <a:gd name="T3" fmla="*/ 0 h 1044"/>
              <a:gd name="T4" fmla="*/ 2147483647 w 984"/>
              <a:gd name="T5" fmla="*/ 2147483647 h 1044"/>
              <a:gd name="T6" fmla="*/ 2147483647 w 984"/>
              <a:gd name="T7" fmla="*/ 2147483647 h 1044"/>
              <a:gd name="T8" fmla="*/ 2147483647 w 984"/>
              <a:gd name="T9" fmla="*/ 2147483647 h 1044"/>
              <a:gd name="T10" fmla="*/ 2147483647 w 984"/>
              <a:gd name="T11" fmla="*/ 2147483647 h 1044"/>
              <a:gd name="T12" fmla="*/ 2147483647 w 984"/>
              <a:gd name="T13" fmla="*/ 2147483647 h 1044"/>
              <a:gd name="T14" fmla="*/ 2147483647 w 984"/>
              <a:gd name="T15" fmla="*/ 2147483647 h 1044"/>
              <a:gd name="T16" fmla="*/ 2147483647 w 984"/>
              <a:gd name="T17" fmla="*/ 2147483647 h 1044"/>
              <a:gd name="T18" fmla="*/ 2147483647 w 984"/>
              <a:gd name="T19" fmla="*/ 2147483647 h 1044"/>
              <a:gd name="T20" fmla="*/ 2147483647 w 984"/>
              <a:gd name="T21" fmla="*/ 2147483647 h 1044"/>
              <a:gd name="T22" fmla="*/ 0 w 984"/>
              <a:gd name="T23" fmla="*/ 2147483647 h 1044"/>
              <a:gd name="T24" fmla="*/ 2147483647 w 984"/>
              <a:gd name="T25" fmla="*/ 2147483647 h 1044"/>
              <a:gd name="T26" fmla="*/ 2147483647 w 984"/>
              <a:gd name="T27" fmla="*/ 2147483647 h 104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984"/>
              <a:gd name="T43" fmla="*/ 0 h 1044"/>
              <a:gd name="T44" fmla="*/ 984 w 984"/>
              <a:gd name="T45" fmla="*/ 1044 h 104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984" h="1044">
                <a:moveTo>
                  <a:pt x="984" y="1032"/>
                </a:moveTo>
                <a:lnTo>
                  <a:pt x="981" y="0"/>
                </a:lnTo>
                <a:lnTo>
                  <a:pt x="888" y="72"/>
                </a:lnTo>
                <a:lnTo>
                  <a:pt x="792" y="168"/>
                </a:lnTo>
                <a:lnTo>
                  <a:pt x="726" y="304"/>
                </a:lnTo>
                <a:lnTo>
                  <a:pt x="638" y="452"/>
                </a:lnTo>
                <a:lnTo>
                  <a:pt x="586" y="552"/>
                </a:lnTo>
                <a:lnTo>
                  <a:pt x="522" y="657"/>
                </a:lnTo>
                <a:lnTo>
                  <a:pt x="456" y="744"/>
                </a:lnTo>
                <a:lnTo>
                  <a:pt x="360" y="852"/>
                </a:lnTo>
                <a:lnTo>
                  <a:pt x="204" y="948"/>
                </a:lnTo>
                <a:lnTo>
                  <a:pt x="0" y="984"/>
                </a:lnTo>
                <a:lnTo>
                  <a:pt x="3" y="1044"/>
                </a:lnTo>
                <a:lnTo>
                  <a:pt x="984" y="1032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7" name="Freeform 6"/>
          <p:cNvSpPr>
            <a:spLocks/>
          </p:cNvSpPr>
          <p:nvPr/>
        </p:nvSpPr>
        <p:spPr bwMode="auto">
          <a:xfrm>
            <a:off x="6472238" y="5176838"/>
            <a:ext cx="320675" cy="242887"/>
          </a:xfrm>
          <a:custGeom>
            <a:avLst/>
            <a:gdLst>
              <a:gd name="T0" fmla="*/ 2147483647 w 202"/>
              <a:gd name="T1" fmla="*/ 2147483647 h 153"/>
              <a:gd name="T2" fmla="*/ 2147483647 w 202"/>
              <a:gd name="T3" fmla="*/ 2147483647 h 153"/>
              <a:gd name="T4" fmla="*/ 2147483647 w 202"/>
              <a:gd name="T5" fmla="*/ 2147483647 h 153"/>
              <a:gd name="T6" fmla="*/ 2147483647 w 202"/>
              <a:gd name="T7" fmla="*/ 2147483647 h 153"/>
              <a:gd name="T8" fmla="*/ 2147483647 w 202"/>
              <a:gd name="T9" fmla="*/ 2147483647 h 153"/>
              <a:gd name="T10" fmla="*/ 2147483647 w 202"/>
              <a:gd name="T11" fmla="*/ 2147483647 h 153"/>
              <a:gd name="T12" fmla="*/ 2147483647 w 202"/>
              <a:gd name="T13" fmla="*/ 0 h 153"/>
              <a:gd name="T14" fmla="*/ 2147483647 w 202"/>
              <a:gd name="T15" fmla="*/ 2147483647 h 153"/>
              <a:gd name="T16" fmla="*/ 2147483647 w 202"/>
              <a:gd name="T17" fmla="*/ 2147483647 h 153"/>
              <a:gd name="T18" fmla="*/ 2147483647 w 202"/>
              <a:gd name="T19" fmla="*/ 2147483647 h 153"/>
              <a:gd name="T20" fmla="*/ 2147483647 w 202"/>
              <a:gd name="T21" fmla="*/ 2147483647 h 153"/>
              <a:gd name="T22" fmla="*/ 0 w 202"/>
              <a:gd name="T23" fmla="*/ 2147483647 h 153"/>
              <a:gd name="T24" fmla="*/ 2147483647 w 202"/>
              <a:gd name="T25" fmla="*/ 2147483647 h 153"/>
              <a:gd name="T26" fmla="*/ 2147483647 w 202"/>
              <a:gd name="T27" fmla="*/ 2147483647 h 15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202"/>
              <a:gd name="T43" fmla="*/ 0 h 153"/>
              <a:gd name="T44" fmla="*/ 202 w 202"/>
              <a:gd name="T45" fmla="*/ 153 h 153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202" h="153">
                <a:moveTo>
                  <a:pt x="12" y="141"/>
                </a:moveTo>
                <a:cubicBezTo>
                  <a:pt x="39" y="153"/>
                  <a:pt x="79" y="146"/>
                  <a:pt x="105" y="145"/>
                </a:cubicBezTo>
                <a:cubicBezTo>
                  <a:pt x="127" y="143"/>
                  <a:pt x="135" y="143"/>
                  <a:pt x="162" y="144"/>
                </a:cubicBezTo>
                <a:cubicBezTo>
                  <a:pt x="172" y="148"/>
                  <a:pt x="181" y="148"/>
                  <a:pt x="192" y="147"/>
                </a:cubicBezTo>
                <a:cubicBezTo>
                  <a:pt x="200" y="136"/>
                  <a:pt x="198" y="142"/>
                  <a:pt x="201" y="132"/>
                </a:cubicBezTo>
                <a:cubicBezTo>
                  <a:pt x="200" y="102"/>
                  <a:pt x="202" y="55"/>
                  <a:pt x="187" y="24"/>
                </a:cubicBezTo>
                <a:cubicBezTo>
                  <a:pt x="185" y="7"/>
                  <a:pt x="165" y="1"/>
                  <a:pt x="150" y="0"/>
                </a:cubicBezTo>
                <a:cubicBezTo>
                  <a:pt x="116" y="2"/>
                  <a:pt x="102" y="41"/>
                  <a:pt x="70" y="46"/>
                </a:cubicBezTo>
                <a:cubicBezTo>
                  <a:pt x="63" y="49"/>
                  <a:pt x="58" y="51"/>
                  <a:pt x="51" y="52"/>
                </a:cubicBezTo>
                <a:cubicBezTo>
                  <a:pt x="43" y="55"/>
                  <a:pt x="36" y="56"/>
                  <a:pt x="27" y="57"/>
                </a:cubicBezTo>
                <a:cubicBezTo>
                  <a:pt x="19" y="62"/>
                  <a:pt x="14" y="67"/>
                  <a:pt x="7" y="73"/>
                </a:cubicBezTo>
                <a:cubicBezTo>
                  <a:pt x="0" y="87"/>
                  <a:pt x="2" y="81"/>
                  <a:pt x="0" y="90"/>
                </a:cubicBezTo>
                <a:cubicBezTo>
                  <a:pt x="0" y="104"/>
                  <a:pt x="0" y="119"/>
                  <a:pt x="1" y="133"/>
                </a:cubicBezTo>
                <a:cubicBezTo>
                  <a:pt x="1" y="138"/>
                  <a:pt x="8" y="147"/>
                  <a:pt x="12" y="141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8" name="Freeform 7"/>
          <p:cNvSpPr>
            <a:spLocks/>
          </p:cNvSpPr>
          <p:nvPr/>
        </p:nvSpPr>
        <p:spPr bwMode="auto">
          <a:xfrm>
            <a:off x="6432550" y="3760788"/>
            <a:ext cx="366713" cy="1625600"/>
          </a:xfrm>
          <a:custGeom>
            <a:avLst/>
            <a:gdLst>
              <a:gd name="T0" fmla="*/ 2147483647 w 231"/>
              <a:gd name="T1" fmla="*/ 2147483647 h 1024"/>
              <a:gd name="T2" fmla="*/ 2147483647 w 231"/>
              <a:gd name="T3" fmla="*/ 2147483647 h 1024"/>
              <a:gd name="T4" fmla="*/ 2147483647 w 231"/>
              <a:gd name="T5" fmla="*/ 2147483647 h 1024"/>
              <a:gd name="T6" fmla="*/ 2147483647 w 231"/>
              <a:gd name="T7" fmla="*/ 2147483647 h 1024"/>
              <a:gd name="T8" fmla="*/ 2147483647 w 231"/>
              <a:gd name="T9" fmla="*/ 2147483647 h 1024"/>
              <a:gd name="T10" fmla="*/ 2147483647 w 231"/>
              <a:gd name="T11" fmla="*/ 2147483647 h 1024"/>
              <a:gd name="T12" fmla="*/ 2147483647 w 231"/>
              <a:gd name="T13" fmla="*/ 2147483647 h 1024"/>
              <a:gd name="T14" fmla="*/ 2147483647 w 231"/>
              <a:gd name="T15" fmla="*/ 2147483647 h 1024"/>
              <a:gd name="T16" fmla="*/ 2147483647 w 231"/>
              <a:gd name="T17" fmla="*/ 2147483647 h 1024"/>
              <a:gd name="T18" fmla="*/ 2147483647 w 231"/>
              <a:gd name="T19" fmla="*/ 2147483647 h 1024"/>
              <a:gd name="T20" fmla="*/ 2147483647 w 231"/>
              <a:gd name="T21" fmla="*/ 2147483647 h 1024"/>
              <a:gd name="T22" fmla="*/ 2147483647 w 231"/>
              <a:gd name="T23" fmla="*/ 2147483647 h 1024"/>
              <a:gd name="T24" fmla="*/ 2147483647 w 231"/>
              <a:gd name="T25" fmla="*/ 2147483647 h 1024"/>
              <a:gd name="T26" fmla="*/ 2147483647 w 231"/>
              <a:gd name="T27" fmla="*/ 2147483647 h 1024"/>
              <a:gd name="T28" fmla="*/ 2147483647 w 231"/>
              <a:gd name="T29" fmla="*/ 2147483647 h 1024"/>
              <a:gd name="T30" fmla="*/ 2147483647 w 231"/>
              <a:gd name="T31" fmla="*/ 2147483647 h 1024"/>
              <a:gd name="T32" fmla="*/ 2147483647 w 231"/>
              <a:gd name="T33" fmla="*/ 2147483647 h 1024"/>
              <a:gd name="T34" fmla="*/ 2147483647 w 231"/>
              <a:gd name="T35" fmla="*/ 2147483647 h 1024"/>
              <a:gd name="T36" fmla="*/ 2147483647 w 231"/>
              <a:gd name="T37" fmla="*/ 2147483647 h 102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31"/>
              <a:gd name="T58" fmla="*/ 0 h 1024"/>
              <a:gd name="T59" fmla="*/ 231 w 231"/>
              <a:gd name="T60" fmla="*/ 1024 h 102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31" h="1024">
                <a:moveTo>
                  <a:pt x="25" y="984"/>
                </a:moveTo>
                <a:cubicBezTo>
                  <a:pt x="28" y="847"/>
                  <a:pt x="34" y="709"/>
                  <a:pt x="37" y="572"/>
                </a:cubicBezTo>
                <a:cubicBezTo>
                  <a:pt x="33" y="476"/>
                  <a:pt x="30" y="440"/>
                  <a:pt x="33" y="340"/>
                </a:cubicBezTo>
                <a:cubicBezTo>
                  <a:pt x="30" y="269"/>
                  <a:pt x="25" y="210"/>
                  <a:pt x="29" y="140"/>
                </a:cubicBezTo>
                <a:cubicBezTo>
                  <a:pt x="28" y="100"/>
                  <a:pt x="0" y="32"/>
                  <a:pt x="41" y="4"/>
                </a:cubicBezTo>
                <a:cubicBezTo>
                  <a:pt x="122" y="9"/>
                  <a:pt x="91" y="0"/>
                  <a:pt x="133" y="28"/>
                </a:cubicBezTo>
                <a:cubicBezTo>
                  <a:pt x="156" y="62"/>
                  <a:pt x="125" y="22"/>
                  <a:pt x="153" y="44"/>
                </a:cubicBezTo>
                <a:cubicBezTo>
                  <a:pt x="157" y="47"/>
                  <a:pt x="158" y="53"/>
                  <a:pt x="161" y="56"/>
                </a:cubicBezTo>
                <a:cubicBezTo>
                  <a:pt x="164" y="59"/>
                  <a:pt x="169" y="61"/>
                  <a:pt x="173" y="64"/>
                </a:cubicBezTo>
                <a:cubicBezTo>
                  <a:pt x="185" y="82"/>
                  <a:pt x="194" y="97"/>
                  <a:pt x="209" y="112"/>
                </a:cubicBezTo>
                <a:cubicBezTo>
                  <a:pt x="212" y="120"/>
                  <a:pt x="221" y="127"/>
                  <a:pt x="221" y="136"/>
                </a:cubicBezTo>
                <a:cubicBezTo>
                  <a:pt x="221" y="163"/>
                  <a:pt x="213" y="216"/>
                  <a:pt x="213" y="216"/>
                </a:cubicBezTo>
                <a:cubicBezTo>
                  <a:pt x="215" y="282"/>
                  <a:pt x="217" y="319"/>
                  <a:pt x="225" y="376"/>
                </a:cubicBezTo>
                <a:cubicBezTo>
                  <a:pt x="224" y="399"/>
                  <a:pt x="224" y="421"/>
                  <a:pt x="221" y="444"/>
                </a:cubicBezTo>
                <a:cubicBezTo>
                  <a:pt x="220" y="452"/>
                  <a:pt x="213" y="468"/>
                  <a:pt x="213" y="468"/>
                </a:cubicBezTo>
                <a:cubicBezTo>
                  <a:pt x="207" y="564"/>
                  <a:pt x="209" y="508"/>
                  <a:pt x="209" y="636"/>
                </a:cubicBezTo>
                <a:cubicBezTo>
                  <a:pt x="213" y="623"/>
                  <a:pt x="222" y="582"/>
                  <a:pt x="221" y="596"/>
                </a:cubicBezTo>
                <a:cubicBezTo>
                  <a:pt x="208" y="724"/>
                  <a:pt x="231" y="865"/>
                  <a:pt x="173" y="980"/>
                </a:cubicBezTo>
                <a:cubicBezTo>
                  <a:pt x="151" y="1024"/>
                  <a:pt x="74" y="983"/>
                  <a:pt x="25" y="984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9" name="Line 8"/>
          <p:cNvSpPr>
            <a:spLocks noChangeShapeType="1"/>
          </p:cNvSpPr>
          <p:nvPr/>
        </p:nvSpPr>
        <p:spPr bwMode="auto">
          <a:xfrm>
            <a:off x="6783388" y="4021138"/>
            <a:ext cx="0" cy="13716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Line 9"/>
          <p:cNvSpPr>
            <a:spLocks noChangeShapeType="1"/>
          </p:cNvSpPr>
          <p:nvPr/>
        </p:nvSpPr>
        <p:spPr bwMode="auto">
          <a:xfrm>
            <a:off x="6478588" y="3792538"/>
            <a:ext cx="0" cy="1600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Freeform 10"/>
          <p:cNvSpPr>
            <a:spLocks/>
          </p:cNvSpPr>
          <p:nvPr/>
        </p:nvSpPr>
        <p:spPr bwMode="auto">
          <a:xfrm>
            <a:off x="6513513" y="3748088"/>
            <a:ext cx="1635125" cy="1573212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2" name="Freeform 11"/>
          <p:cNvSpPr>
            <a:spLocks/>
          </p:cNvSpPr>
          <p:nvPr/>
        </p:nvSpPr>
        <p:spPr bwMode="auto">
          <a:xfrm>
            <a:off x="4876800" y="3748088"/>
            <a:ext cx="1638300" cy="1573212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3" name="Freeform 12"/>
          <p:cNvSpPr>
            <a:spLocks/>
          </p:cNvSpPr>
          <p:nvPr/>
        </p:nvSpPr>
        <p:spPr bwMode="auto">
          <a:xfrm>
            <a:off x="4838700" y="5403850"/>
            <a:ext cx="3309938" cy="1588"/>
          </a:xfrm>
          <a:custGeom>
            <a:avLst/>
            <a:gdLst>
              <a:gd name="T0" fmla="*/ 0 w 2085"/>
              <a:gd name="T1" fmla="*/ 2147483647 h 1"/>
              <a:gd name="T2" fmla="*/ 2147483647 w 2085"/>
              <a:gd name="T3" fmla="*/ 0 h 1"/>
              <a:gd name="T4" fmla="*/ 2147483647 w 2085"/>
              <a:gd name="T5" fmla="*/ 0 h 1"/>
              <a:gd name="T6" fmla="*/ 0 60000 65536"/>
              <a:gd name="T7" fmla="*/ 0 60000 65536"/>
              <a:gd name="T8" fmla="*/ 0 60000 65536"/>
              <a:gd name="T9" fmla="*/ 0 w 2085"/>
              <a:gd name="T10" fmla="*/ 0 h 1"/>
              <a:gd name="T11" fmla="*/ 2085 w 2085"/>
              <a:gd name="T12" fmla="*/ 1 h 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5" h="1">
                <a:moveTo>
                  <a:pt x="0" y="1"/>
                </a:moveTo>
                <a:lnTo>
                  <a:pt x="25" y="0"/>
                </a:lnTo>
                <a:lnTo>
                  <a:pt x="2085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4" name="Rectangle 13"/>
          <p:cNvSpPr>
            <a:spLocks noChangeArrowheads="1"/>
          </p:cNvSpPr>
          <p:nvPr/>
        </p:nvSpPr>
        <p:spPr bwMode="auto">
          <a:xfrm>
            <a:off x="2511425" y="4111625"/>
            <a:ext cx="920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5" name="Rectangle 14"/>
          <p:cNvSpPr>
            <a:spLocks noChangeArrowheads="1"/>
          </p:cNvSpPr>
          <p:nvPr/>
        </p:nvSpPr>
        <p:spPr bwMode="auto">
          <a:xfrm>
            <a:off x="8153400" y="5348288"/>
            <a:ext cx="38100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chemeClr val="folHlink"/>
                </a:solidFill>
              </a:rPr>
              <a:t>Z</a:t>
            </a:r>
          </a:p>
        </p:txBody>
      </p:sp>
      <p:sp>
        <p:nvSpPr>
          <p:cNvPr id="20496" name="Rectangle 15"/>
          <p:cNvSpPr>
            <a:spLocks noChangeArrowheads="1"/>
          </p:cNvSpPr>
          <p:nvPr/>
        </p:nvSpPr>
        <p:spPr bwMode="auto">
          <a:xfrm>
            <a:off x="6553200" y="5424488"/>
            <a:ext cx="625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chemeClr val="folHlink"/>
                </a:solidFill>
              </a:rPr>
              <a:t>0.12</a:t>
            </a:r>
            <a:endParaRPr lang="en-US">
              <a:solidFill>
                <a:schemeClr val="folHlink"/>
              </a:solidFill>
            </a:endParaRPr>
          </a:p>
        </p:txBody>
      </p:sp>
      <p:sp>
        <p:nvSpPr>
          <p:cNvPr id="20497" name="Rectangle 16"/>
          <p:cNvSpPr>
            <a:spLocks noChangeArrowheads="1"/>
          </p:cNvSpPr>
          <p:nvPr/>
        </p:nvSpPr>
        <p:spPr bwMode="auto">
          <a:xfrm>
            <a:off x="6248400" y="5424488"/>
            <a:ext cx="371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chemeClr val="folHlink"/>
                </a:solidFill>
              </a:rPr>
              <a:t> 0</a:t>
            </a:r>
            <a:endParaRPr lang="en-US">
              <a:solidFill>
                <a:schemeClr val="folHlink"/>
              </a:solidFill>
            </a:endParaRPr>
          </a:p>
        </p:txBody>
      </p:sp>
      <p:sp>
        <p:nvSpPr>
          <p:cNvPr id="20498" name="Freeform 17"/>
          <p:cNvSpPr>
            <a:spLocks/>
          </p:cNvSpPr>
          <p:nvPr/>
        </p:nvSpPr>
        <p:spPr bwMode="auto">
          <a:xfrm>
            <a:off x="2205038" y="5176838"/>
            <a:ext cx="320675" cy="242887"/>
          </a:xfrm>
          <a:custGeom>
            <a:avLst/>
            <a:gdLst>
              <a:gd name="T0" fmla="*/ 2147483647 w 202"/>
              <a:gd name="T1" fmla="*/ 2147483647 h 153"/>
              <a:gd name="T2" fmla="*/ 2147483647 w 202"/>
              <a:gd name="T3" fmla="*/ 2147483647 h 153"/>
              <a:gd name="T4" fmla="*/ 2147483647 w 202"/>
              <a:gd name="T5" fmla="*/ 2147483647 h 153"/>
              <a:gd name="T6" fmla="*/ 2147483647 w 202"/>
              <a:gd name="T7" fmla="*/ 2147483647 h 153"/>
              <a:gd name="T8" fmla="*/ 2147483647 w 202"/>
              <a:gd name="T9" fmla="*/ 2147483647 h 153"/>
              <a:gd name="T10" fmla="*/ 2147483647 w 202"/>
              <a:gd name="T11" fmla="*/ 2147483647 h 153"/>
              <a:gd name="T12" fmla="*/ 2147483647 w 202"/>
              <a:gd name="T13" fmla="*/ 0 h 153"/>
              <a:gd name="T14" fmla="*/ 2147483647 w 202"/>
              <a:gd name="T15" fmla="*/ 2147483647 h 153"/>
              <a:gd name="T16" fmla="*/ 2147483647 w 202"/>
              <a:gd name="T17" fmla="*/ 2147483647 h 153"/>
              <a:gd name="T18" fmla="*/ 2147483647 w 202"/>
              <a:gd name="T19" fmla="*/ 2147483647 h 153"/>
              <a:gd name="T20" fmla="*/ 2147483647 w 202"/>
              <a:gd name="T21" fmla="*/ 2147483647 h 153"/>
              <a:gd name="T22" fmla="*/ 0 w 202"/>
              <a:gd name="T23" fmla="*/ 2147483647 h 153"/>
              <a:gd name="T24" fmla="*/ 2147483647 w 202"/>
              <a:gd name="T25" fmla="*/ 2147483647 h 153"/>
              <a:gd name="T26" fmla="*/ 2147483647 w 202"/>
              <a:gd name="T27" fmla="*/ 2147483647 h 15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202"/>
              <a:gd name="T43" fmla="*/ 0 h 153"/>
              <a:gd name="T44" fmla="*/ 202 w 202"/>
              <a:gd name="T45" fmla="*/ 153 h 153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202" h="153">
                <a:moveTo>
                  <a:pt x="12" y="141"/>
                </a:moveTo>
                <a:cubicBezTo>
                  <a:pt x="39" y="153"/>
                  <a:pt x="79" y="146"/>
                  <a:pt x="105" y="145"/>
                </a:cubicBezTo>
                <a:cubicBezTo>
                  <a:pt x="127" y="143"/>
                  <a:pt x="135" y="143"/>
                  <a:pt x="162" y="144"/>
                </a:cubicBezTo>
                <a:cubicBezTo>
                  <a:pt x="172" y="148"/>
                  <a:pt x="181" y="148"/>
                  <a:pt x="192" y="147"/>
                </a:cubicBezTo>
                <a:cubicBezTo>
                  <a:pt x="200" y="136"/>
                  <a:pt x="198" y="142"/>
                  <a:pt x="201" y="132"/>
                </a:cubicBezTo>
                <a:cubicBezTo>
                  <a:pt x="200" y="102"/>
                  <a:pt x="202" y="55"/>
                  <a:pt x="187" y="24"/>
                </a:cubicBezTo>
                <a:cubicBezTo>
                  <a:pt x="185" y="7"/>
                  <a:pt x="165" y="1"/>
                  <a:pt x="150" y="0"/>
                </a:cubicBezTo>
                <a:cubicBezTo>
                  <a:pt x="116" y="2"/>
                  <a:pt x="102" y="41"/>
                  <a:pt x="70" y="46"/>
                </a:cubicBezTo>
                <a:cubicBezTo>
                  <a:pt x="63" y="49"/>
                  <a:pt x="58" y="51"/>
                  <a:pt x="51" y="52"/>
                </a:cubicBezTo>
                <a:cubicBezTo>
                  <a:pt x="43" y="55"/>
                  <a:pt x="36" y="56"/>
                  <a:pt x="27" y="57"/>
                </a:cubicBezTo>
                <a:cubicBezTo>
                  <a:pt x="19" y="62"/>
                  <a:pt x="14" y="67"/>
                  <a:pt x="7" y="73"/>
                </a:cubicBezTo>
                <a:cubicBezTo>
                  <a:pt x="0" y="87"/>
                  <a:pt x="2" y="81"/>
                  <a:pt x="0" y="90"/>
                </a:cubicBezTo>
                <a:cubicBezTo>
                  <a:pt x="0" y="104"/>
                  <a:pt x="0" y="119"/>
                  <a:pt x="1" y="133"/>
                </a:cubicBezTo>
                <a:cubicBezTo>
                  <a:pt x="1" y="138"/>
                  <a:pt x="8" y="147"/>
                  <a:pt x="12" y="141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9" name="Freeform 18"/>
          <p:cNvSpPr>
            <a:spLocks/>
          </p:cNvSpPr>
          <p:nvPr/>
        </p:nvSpPr>
        <p:spPr bwMode="auto">
          <a:xfrm>
            <a:off x="2165350" y="3760788"/>
            <a:ext cx="366713" cy="1625600"/>
          </a:xfrm>
          <a:custGeom>
            <a:avLst/>
            <a:gdLst>
              <a:gd name="T0" fmla="*/ 2147483647 w 231"/>
              <a:gd name="T1" fmla="*/ 2147483647 h 1024"/>
              <a:gd name="T2" fmla="*/ 2147483647 w 231"/>
              <a:gd name="T3" fmla="*/ 2147483647 h 1024"/>
              <a:gd name="T4" fmla="*/ 2147483647 w 231"/>
              <a:gd name="T5" fmla="*/ 2147483647 h 1024"/>
              <a:gd name="T6" fmla="*/ 2147483647 w 231"/>
              <a:gd name="T7" fmla="*/ 2147483647 h 1024"/>
              <a:gd name="T8" fmla="*/ 2147483647 w 231"/>
              <a:gd name="T9" fmla="*/ 2147483647 h 1024"/>
              <a:gd name="T10" fmla="*/ 2147483647 w 231"/>
              <a:gd name="T11" fmla="*/ 2147483647 h 1024"/>
              <a:gd name="T12" fmla="*/ 2147483647 w 231"/>
              <a:gd name="T13" fmla="*/ 2147483647 h 1024"/>
              <a:gd name="T14" fmla="*/ 2147483647 w 231"/>
              <a:gd name="T15" fmla="*/ 2147483647 h 1024"/>
              <a:gd name="T16" fmla="*/ 2147483647 w 231"/>
              <a:gd name="T17" fmla="*/ 2147483647 h 1024"/>
              <a:gd name="T18" fmla="*/ 2147483647 w 231"/>
              <a:gd name="T19" fmla="*/ 2147483647 h 1024"/>
              <a:gd name="T20" fmla="*/ 2147483647 w 231"/>
              <a:gd name="T21" fmla="*/ 2147483647 h 1024"/>
              <a:gd name="T22" fmla="*/ 2147483647 w 231"/>
              <a:gd name="T23" fmla="*/ 2147483647 h 1024"/>
              <a:gd name="T24" fmla="*/ 2147483647 w 231"/>
              <a:gd name="T25" fmla="*/ 2147483647 h 1024"/>
              <a:gd name="T26" fmla="*/ 2147483647 w 231"/>
              <a:gd name="T27" fmla="*/ 2147483647 h 1024"/>
              <a:gd name="T28" fmla="*/ 2147483647 w 231"/>
              <a:gd name="T29" fmla="*/ 2147483647 h 1024"/>
              <a:gd name="T30" fmla="*/ 2147483647 w 231"/>
              <a:gd name="T31" fmla="*/ 2147483647 h 1024"/>
              <a:gd name="T32" fmla="*/ 2147483647 w 231"/>
              <a:gd name="T33" fmla="*/ 2147483647 h 1024"/>
              <a:gd name="T34" fmla="*/ 2147483647 w 231"/>
              <a:gd name="T35" fmla="*/ 2147483647 h 1024"/>
              <a:gd name="T36" fmla="*/ 2147483647 w 231"/>
              <a:gd name="T37" fmla="*/ 2147483647 h 102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31"/>
              <a:gd name="T58" fmla="*/ 0 h 1024"/>
              <a:gd name="T59" fmla="*/ 231 w 231"/>
              <a:gd name="T60" fmla="*/ 1024 h 102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31" h="1024">
                <a:moveTo>
                  <a:pt x="25" y="984"/>
                </a:moveTo>
                <a:cubicBezTo>
                  <a:pt x="28" y="847"/>
                  <a:pt x="34" y="709"/>
                  <a:pt x="37" y="572"/>
                </a:cubicBezTo>
                <a:cubicBezTo>
                  <a:pt x="33" y="476"/>
                  <a:pt x="30" y="440"/>
                  <a:pt x="33" y="340"/>
                </a:cubicBezTo>
                <a:cubicBezTo>
                  <a:pt x="30" y="269"/>
                  <a:pt x="25" y="210"/>
                  <a:pt x="29" y="140"/>
                </a:cubicBezTo>
                <a:cubicBezTo>
                  <a:pt x="28" y="100"/>
                  <a:pt x="0" y="32"/>
                  <a:pt x="41" y="4"/>
                </a:cubicBezTo>
                <a:cubicBezTo>
                  <a:pt x="122" y="9"/>
                  <a:pt x="91" y="0"/>
                  <a:pt x="133" y="28"/>
                </a:cubicBezTo>
                <a:cubicBezTo>
                  <a:pt x="156" y="62"/>
                  <a:pt x="125" y="22"/>
                  <a:pt x="153" y="44"/>
                </a:cubicBezTo>
                <a:cubicBezTo>
                  <a:pt x="157" y="47"/>
                  <a:pt x="158" y="53"/>
                  <a:pt x="161" y="56"/>
                </a:cubicBezTo>
                <a:cubicBezTo>
                  <a:pt x="164" y="59"/>
                  <a:pt x="169" y="61"/>
                  <a:pt x="173" y="64"/>
                </a:cubicBezTo>
                <a:cubicBezTo>
                  <a:pt x="185" y="82"/>
                  <a:pt x="194" y="97"/>
                  <a:pt x="209" y="112"/>
                </a:cubicBezTo>
                <a:cubicBezTo>
                  <a:pt x="212" y="120"/>
                  <a:pt x="221" y="127"/>
                  <a:pt x="221" y="136"/>
                </a:cubicBezTo>
                <a:cubicBezTo>
                  <a:pt x="221" y="163"/>
                  <a:pt x="213" y="216"/>
                  <a:pt x="213" y="216"/>
                </a:cubicBezTo>
                <a:cubicBezTo>
                  <a:pt x="215" y="282"/>
                  <a:pt x="217" y="319"/>
                  <a:pt x="225" y="376"/>
                </a:cubicBezTo>
                <a:cubicBezTo>
                  <a:pt x="224" y="399"/>
                  <a:pt x="224" y="421"/>
                  <a:pt x="221" y="444"/>
                </a:cubicBezTo>
                <a:cubicBezTo>
                  <a:pt x="220" y="452"/>
                  <a:pt x="213" y="468"/>
                  <a:pt x="213" y="468"/>
                </a:cubicBezTo>
                <a:cubicBezTo>
                  <a:pt x="207" y="564"/>
                  <a:pt x="209" y="508"/>
                  <a:pt x="209" y="636"/>
                </a:cubicBezTo>
                <a:cubicBezTo>
                  <a:pt x="213" y="623"/>
                  <a:pt x="222" y="582"/>
                  <a:pt x="221" y="596"/>
                </a:cubicBezTo>
                <a:cubicBezTo>
                  <a:pt x="208" y="724"/>
                  <a:pt x="231" y="865"/>
                  <a:pt x="173" y="980"/>
                </a:cubicBezTo>
                <a:cubicBezTo>
                  <a:pt x="151" y="1024"/>
                  <a:pt x="74" y="983"/>
                  <a:pt x="25" y="984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00" name="Line 19"/>
          <p:cNvSpPr>
            <a:spLocks noChangeShapeType="1"/>
          </p:cNvSpPr>
          <p:nvPr/>
        </p:nvSpPr>
        <p:spPr bwMode="auto">
          <a:xfrm>
            <a:off x="2516188" y="4021138"/>
            <a:ext cx="0" cy="13716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01" name="Line 20"/>
          <p:cNvSpPr>
            <a:spLocks noChangeShapeType="1"/>
          </p:cNvSpPr>
          <p:nvPr/>
        </p:nvSpPr>
        <p:spPr bwMode="auto">
          <a:xfrm>
            <a:off x="2211388" y="3792538"/>
            <a:ext cx="0" cy="1600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02" name="Freeform 21"/>
          <p:cNvSpPr>
            <a:spLocks/>
          </p:cNvSpPr>
          <p:nvPr/>
        </p:nvSpPr>
        <p:spPr bwMode="auto">
          <a:xfrm>
            <a:off x="2246313" y="3748088"/>
            <a:ext cx="1635125" cy="1573212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03" name="Freeform 22"/>
          <p:cNvSpPr>
            <a:spLocks/>
          </p:cNvSpPr>
          <p:nvPr/>
        </p:nvSpPr>
        <p:spPr bwMode="auto">
          <a:xfrm>
            <a:off x="609600" y="3748088"/>
            <a:ext cx="1638300" cy="1573212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04" name="Freeform 23"/>
          <p:cNvSpPr>
            <a:spLocks/>
          </p:cNvSpPr>
          <p:nvPr/>
        </p:nvSpPr>
        <p:spPr bwMode="auto">
          <a:xfrm>
            <a:off x="574675" y="5402263"/>
            <a:ext cx="3306763" cy="1587"/>
          </a:xfrm>
          <a:custGeom>
            <a:avLst/>
            <a:gdLst>
              <a:gd name="T0" fmla="*/ 0 w 2083"/>
              <a:gd name="T1" fmla="*/ 0 h 1"/>
              <a:gd name="T2" fmla="*/ 2147483647 w 2083"/>
              <a:gd name="T3" fmla="*/ 2147483647 h 1"/>
              <a:gd name="T4" fmla="*/ 2147483647 w 2083"/>
              <a:gd name="T5" fmla="*/ 2147483647 h 1"/>
              <a:gd name="T6" fmla="*/ 0 60000 65536"/>
              <a:gd name="T7" fmla="*/ 0 60000 65536"/>
              <a:gd name="T8" fmla="*/ 0 60000 65536"/>
              <a:gd name="T9" fmla="*/ 0 w 2083"/>
              <a:gd name="T10" fmla="*/ 0 h 1"/>
              <a:gd name="T11" fmla="*/ 2083 w 2083"/>
              <a:gd name="T12" fmla="*/ 1 h 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3" h="1">
                <a:moveTo>
                  <a:pt x="0" y="0"/>
                </a:moveTo>
                <a:lnTo>
                  <a:pt x="23" y="1"/>
                </a:lnTo>
                <a:lnTo>
                  <a:pt x="2083" y="1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505" name="Rectangle 24"/>
          <p:cNvSpPr>
            <a:spLocks noChangeArrowheads="1"/>
          </p:cNvSpPr>
          <p:nvPr/>
        </p:nvSpPr>
        <p:spPr bwMode="auto">
          <a:xfrm>
            <a:off x="3810000" y="5348288"/>
            <a:ext cx="38100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20506" name="Rectangle 25"/>
          <p:cNvSpPr>
            <a:spLocks noChangeArrowheads="1"/>
          </p:cNvSpPr>
          <p:nvPr/>
        </p:nvSpPr>
        <p:spPr bwMode="auto">
          <a:xfrm>
            <a:off x="2362200" y="5424488"/>
            <a:ext cx="498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8.6</a:t>
            </a:r>
            <a:endParaRPr lang="en-US"/>
          </a:p>
        </p:txBody>
      </p:sp>
      <p:sp>
        <p:nvSpPr>
          <p:cNvPr id="20507" name="Rectangle 26"/>
          <p:cNvSpPr>
            <a:spLocks noChangeArrowheads="1"/>
          </p:cNvSpPr>
          <p:nvPr/>
        </p:nvSpPr>
        <p:spPr bwMode="auto">
          <a:xfrm>
            <a:off x="1981200" y="5424488"/>
            <a:ext cx="371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 8</a:t>
            </a:r>
            <a:endParaRPr lang="en-US"/>
          </a:p>
        </p:txBody>
      </p:sp>
      <p:sp>
        <p:nvSpPr>
          <p:cNvPr id="20508" name="Text Box 28"/>
          <p:cNvSpPr txBox="1">
            <a:spLocks noChangeArrowheads="1"/>
          </p:cNvSpPr>
          <p:nvPr/>
        </p:nvSpPr>
        <p:spPr bwMode="auto">
          <a:xfrm>
            <a:off x="2743200" y="3748088"/>
            <a:ext cx="1219200" cy="82232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l-GR" b="0">
                <a:sym typeface="Arial" charset="0"/>
              </a:rPr>
              <a:t>μ</a:t>
            </a:r>
            <a:r>
              <a:rPr lang="en-US" b="0">
                <a:sym typeface="Arial" charset="0"/>
              </a:rPr>
              <a:t> = 8</a:t>
            </a:r>
          </a:p>
          <a:p>
            <a:pPr>
              <a:lnSpc>
                <a:spcPct val="50000"/>
              </a:lnSpc>
              <a:buFont typeface="Arial" charset="0"/>
              <a:buNone/>
            </a:pPr>
            <a:r>
              <a:rPr lang="en-US" b="0">
                <a:sym typeface="Arial" charset="0"/>
              </a:rPr>
              <a:t> </a:t>
            </a:r>
            <a:r>
              <a:rPr lang="el-GR" b="0">
                <a:sym typeface="Arial" charset="0"/>
              </a:rPr>
              <a:t>σ</a:t>
            </a:r>
            <a:r>
              <a:rPr lang="en-US" b="0">
                <a:sym typeface="Arial" charset="0"/>
              </a:rPr>
              <a:t> = 10</a:t>
            </a:r>
          </a:p>
        </p:txBody>
      </p:sp>
      <p:sp>
        <p:nvSpPr>
          <p:cNvPr id="20509" name="Text Box 29"/>
          <p:cNvSpPr txBox="1">
            <a:spLocks noChangeArrowheads="1"/>
          </p:cNvSpPr>
          <p:nvPr/>
        </p:nvSpPr>
        <p:spPr bwMode="auto">
          <a:xfrm>
            <a:off x="7010400" y="3748088"/>
            <a:ext cx="1219200" cy="82232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l-GR" b="0">
                <a:solidFill>
                  <a:schemeClr val="folHlink"/>
                </a:solidFill>
                <a:sym typeface="Arial" charset="0"/>
              </a:rPr>
              <a:t>μ</a:t>
            </a:r>
            <a:r>
              <a:rPr lang="en-US" b="0">
                <a:solidFill>
                  <a:schemeClr val="folHlink"/>
                </a:solidFill>
                <a:sym typeface="Arial" charset="0"/>
              </a:rPr>
              <a:t> </a:t>
            </a:r>
            <a:r>
              <a:rPr lang="en-US">
                <a:solidFill>
                  <a:schemeClr val="folHlink"/>
                </a:solidFill>
                <a:sym typeface="Arial" charset="0"/>
              </a:rPr>
              <a:t>= 0</a:t>
            </a:r>
          </a:p>
          <a:p>
            <a:pPr>
              <a:lnSpc>
                <a:spcPct val="50000"/>
              </a:lnSpc>
              <a:buFont typeface="Arial" charset="0"/>
              <a:buNone/>
            </a:pPr>
            <a:r>
              <a:rPr lang="el-GR">
                <a:solidFill>
                  <a:schemeClr val="folHlink"/>
                </a:solidFill>
                <a:sym typeface="Arial" charset="0"/>
              </a:rPr>
              <a:t>σ</a:t>
            </a:r>
            <a:r>
              <a:rPr lang="en-US">
                <a:solidFill>
                  <a:schemeClr val="folHlink"/>
                </a:solidFill>
                <a:sym typeface="Arial" charset="0"/>
              </a:rPr>
              <a:t> = 1</a:t>
            </a:r>
          </a:p>
        </p:txBody>
      </p:sp>
      <p:grpSp>
        <p:nvGrpSpPr>
          <p:cNvPr id="20510" name="Group 30"/>
          <p:cNvGrpSpPr>
            <a:grpSpLocks/>
          </p:cNvGrpSpPr>
          <p:nvPr/>
        </p:nvGrpSpPr>
        <p:grpSpPr bwMode="auto">
          <a:xfrm>
            <a:off x="3810000" y="3748088"/>
            <a:ext cx="1903413" cy="612775"/>
            <a:chOff x="1825" y="2398"/>
            <a:chExt cx="1728" cy="793"/>
          </a:xfrm>
        </p:grpSpPr>
        <p:sp>
          <p:nvSpPr>
            <p:cNvPr id="20516" name="Freeform 31"/>
            <p:cNvSpPr>
              <a:spLocks/>
            </p:cNvSpPr>
            <p:nvPr/>
          </p:nvSpPr>
          <p:spPr bwMode="auto">
            <a:xfrm>
              <a:off x="1827" y="2432"/>
              <a:ext cx="1726" cy="759"/>
            </a:xfrm>
            <a:custGeom>
              <a:avLst/>
              <a:gdLst>
                <a:gd name="T0" fmla="*/ 0 w 1726"/>
                <a:gd name="T1" fmla="*/ 386 h 759"/>
                <a:gd name="T2" fmla="*/ 86 w 1726"/>
                <a:gd name="T3" fmla="*/ 282 h 759"/>
                <a:gd name="T4" fmla="*/ 151 w 1726"/>
                <a:gd name="T5" fmla="*/ 227 h 759"/>
                <a:gd name="T6" fmla="*/ 224 w 1726"/>
                <a:gd name="T7" fmla="*/ 175 h 759"/>
                <a:gd name="T8" fmla="*/ 304 w 1726"/>
                <a:gd name="T9" fmla="*/ 134 h 759"/>
                <a:gd name="T10" fmla="*/ 394 w 1726"/>
                <a:gd name="T11" fmla="*/ 93 h 759"/>
                <a:gd name="T12" fmla="*/ 502 w 1726"/>
                <a:gd name="T13" fmla="*/ 57 h 759"/>
                <a:gd name="T14" fmla="*/ 646 w 1726"/>
                <a:gd name="T15" fmla="*/ 20 h 759"/>
                <a:gd name="T16" fmla="*/ 778 w 1726"/>
                <a:gd name="T17" fmla="*/ 6 h 759"/>
                <a:gd name="T18" fmla="*/ 896 w 1726"/>
                <a:gd name="T19" fmla="*/ 2 h 759"/>
                <a:gd name="T20" fmla="*/ 1021 w 1726"/>
                <a:gd name="T21" fmla="*/ 14 h 759"/>
                <a:gd name="T22" fmla="*/ 1132 w 1726"/>
                <a:gd name="T23" fmla="*/ 36 h 759"/>
                <a:gd name="T24" fmla="*/ 1236 w 1726"/>
                <a:gd name="T25" fmla="*/ 79 h 759"/>
                <a:gd name="T26" fmla="*/ 1342 w 1726"/>
                <a:gd name="T27" fmla="*/ 147 h 759"/>
                <a:gd name="T28" fmla="*/ 1426 w 1726"/>
                <a:gd name="T29" fmla="*/ 225 h 759"/>
                <a:gd name="T30" fmla="*/ 1472 w 1726"/>
                <a:gd name="T31" fmla="*/ 277 h 759"/>
                <a:gd name="T32" fmla="*/ 1594 w 1726"/>
                <a:gd name="T33" fmla="*/ 94 h 759"/>
                <a:gd name="T34" fmla="*/ 1596 w 1726"/>
                <a:gd name="T35" fmla="*/ 197 h 759"/>
                <a:gd name="T36" fmla="*/ 1605 w 1726"/>
                <a:gd name="T37" fmla="*/ 300 h 759"/>
                <a:gd name="T38" fmla="*/ 1624 w 1726"/>
                <a:gd name="T39" fmla="*/ 398 h 759"/>
                <a:gd name="T40" fmla="*/ 1651 w 1726"/>
                <a:gd name="T41" fmla="*/ 499 h 759"/>
                <a:gd name="T42" fmla="*/ 1706 w 1726"/>
                <a:gd name="T43" fmla="*/ 627 h 759"/>
                <a:gd name="T44" fmla="*/ 1685 w 1726"/>
                <a:gd name="T45" fmla="*/ 685 h 759"/>
                <a:gd name="T46" fmla="*/ 1601 w 1726"/>
                <a:gd name="T47" fmla="*/ 667 h 759"/>
                <a:gd name="T48" fmla="*/ 1534 w 1726"/>
                <a:gd name="T49" fmla="*/ 664 h 759"/>
                <a:gd name="T50" fmla="*/ 1469 w 1726"/>
                <a:gd name="T51" fmla="*/ 671 h 759"/>
                <a:gd name="T52" fmla="*/ 1403 w 1726"/>
                <a:gd name="T53" fmla="*/ 690 h 759"/>
                <a:gd name="T54" fmla="*/ 1330 w 1726"/>
                <a:gd name="T55" fmla="*/ 723 h 759"/>
                <a:gd name="T56" fmla="*/ 1259 w 1726"/>
                <a:gd name="T57" fmla="*/ 687 h 759"/>
                <a:gd name="T58" fmla="*/ 1345 w 1726"/>
                <a:gd name="T59" fmla="*/ 482 h 759"/>
                <a:gd name="T60" fmla="*/ 1237 w 1726"/>
                <a:gd name="T61" fmla="*/ 396 h 759"/>
                <a:gd name="T62" fmla="*/ 1131 w 1726"/>
                <a:gd name="T63" fmla="*/ 328 h 759"/>
                <a:gd name="T64" fmla="*/ 1036 w 1726"/>
                <a:gd name="T65" fmla="*/ 277 h 759"/>
                <a:gd name="T66" fmla="*/ 921 w 1726"/>
                <a:gd name="T67" fmla="*/ 232 h 759"/>
                <a:gd name="T68" fmla="*/ 811 w 1726"/>
                <a:gd name="T69" fmla="*/ 209 h 759"/>
                <a:gd name="T70" fmla="*/ 707 w 1726"/>
                <a:gd name="T71" fmla="*/ 195 h 759"/>
                <a:gd name="T72" fmla="*/ 587 w 1726"/>
                <a:gd name="T73" fmla="*/ 201 h 759"/>
                <a:gd name="T74" fmla="*/ 470 w 1726"/>
                <a:gd name="T75" fmla="*/ 211 h 759"/>
                <a:gd name="T76" fmla="*/ 334 w 1726"/>
                <a:gd name="T77" fmla="*/ 232 h 759"/>
                <a:gd name="T78" fmla="*/ 231 w 1726"/>
                <a:gd name="T79" fmla="*/ 266 h 759"/>
                <a:gd name="T80" fmla="*/ 158 w 1726"/>
                <a:gd name="T81" fmla="*/ 301 h 759"/>
                <a:gd name="T82" fmla="*/ 97 w 1726"/>
                <a:gd name="T83" fmla="*/ 343 h 7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6"/>
                <a:gd name="T127" fmla="*/ 0 h 759"/>
                <a:gd name="T128" fmla="*/ 1726 w 1726"/>
                <a:gd name="T129" fmla="*/ 759 h 759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6" h="759">
                  <a:moveTo>
                    <a:pt x="7" y="425"/>
                  </a:moveTo>
                  <a:lnTo>
                    <a:pt x="0" y="386"/>
                  </a:lnTo>
                  <a:lnTo>
                    <a:pt x="52" y="320"/>
                  </a:lnTo>
                  <a:lnTo>
                    <a:pt x="86" y="282"/>
                  </a:lnTo>
                  <a:lnTo>
                    <a:pt x="122" y="255"/>
                  </a:lnTo>
                  <a:lnTo>
                    <a:pt x="151" y="227"/>
                  </a:lnTo>
                  <a:lnTo>
                    <a:pt x="190" y="200"/>
                  </a:lnTo>
                  <a:lnTo>
                    <a:pt x="224" y="175"/>
                  </a:lnTo>
                  <a:lnTo>
                    <a:pt x="269" y="153"/>
                  </a:lnTo>
                  <a:lnTo>
                    <a:pt x="304" y="134"/>
                  </a:lnTo>
                  <a:lnTo>
                    <a:pt x="341" y="113"/>
                  </a:lnTo>
                  <a:lnTo>
                    <a:pt x="394" y="93"/>
                  </a:lnTo>
                  <a:lnTo>
                    <a:pt x="443" y="75"/>
                  </a:lnTo>
                  <a:lnTo>
                    <a:pt x="502" y="57"/>
                  </a:lnTo>
                  <a:lnTo>
                    <a:pt x="581" y="34"/>
                  </a:lnTo>
                  <a:lnTo>
                    <a:pt x="646" y="20"/>
                  </a:lnTo>
                  <a:lnTo>
                    <a:pt x="700" y="14"/>
                  </a:lnTo>
                  <a:lnTo>
                    <a:pt x="778" y="6"/>
                  </a:lnTo>
                  <a:lnTo>
                    <a:pt x="837" y="0"/>
                  </a:lnTo>
                  <a:lnTo>
                    <a:pt x="896" y="2"/>
                  </a:lnTo>
                  <a:lnTo>
                    <a:pt x="958" y="4"/>
                  </a:lnTo>
                  <a:lnTo>
                    <a:pt x="1021" y="14"/>
                  </a:lnTo>
                  <a:lnTo>
                    <a:pt x="1076" y="22"/>
                  </a:lnTo>
                  <a:lnTo>
                    <a:pt x="1132" y="36"/>
                  </a:lnTo>
                  <a:lnTo>
                    <a:pt x="1185" y="57"/>
                  </a:lnTo>
                  <a:lnTo>
                    <a:pt x="1236" y="79"/>
                  </a:lnTo>
                  <a:lnTo>
                    <a:pt x="1290" y="108"/>
                  </a:lnTo>
                  <a:lnTo>
                    <a:pt x="1342" y="147"/>
                  </a:lnTo>
                  <a:lnTo>
                    <a:pt x="1382" y="181"/>
                  </a:lnTo>
                  <a:lnTo>
                    <a:pt x="1426" y="225"/>
                  </a:lnTo>
                  <a:lnTo>
                    <a:pt x="1457" y="258"/>
                  </a:lnTo>
                  <a:lnTo>
                    <a:pt x="1472" y="277"/>
                  </a:lnTo>
                  <a:lnTo>
                    <a:pt x="1582" y="46"/>
                  </a:lnTo>
                  <a:lnTo>
                    <a:pt x="1594" y="94"/>
                  </a:lnTo>
                  <a:lnTo>
                    <a:pt x="1594" y="147"/>
                  </a:lnTo>
                  <a:lnTo>
                    <a:pt x="1596" y="197"/>
                  </a:lnTo>
                  <a:lnTo>
                    <a:pt x="1600" y="247"/>
                  </a:lnTo>
                  <a:lnTo>
                    <a:pt x="1605" y="300"/>
                  </a:lnTo>
                  <a:lnTo>
                    <a:pt x="1615" y="354"/>
                  </a:lnTo>
                  <a:lnTo>
                    <a:pt x="1624" y="398"/>
                  </a:lnTo>
                  <a:lnTo>
                    <a:pt x="1637" y="450"/>
                  </a:lnTo>
                  <a:lnTo>
                    <a:pt x="1651" y="499"/>
                  </a:lnTo>
                  <a:lnTo>
                    <a:pt x="1671" y="561"/>
                  </a:lnTo>
                  <a:lnTo>
                    <a:pt x="1706" y="627"/>
                  </a:lnTo>
                  <a:lnTo>
                    <a:pt x="1725" y="698"/>
                  </a:lnTo>
                  <a:lnTo>
                    <a:pt x="1685" y="685"/>
                  </a:lnTo>
                  <a:lnTo>
                    <a:pt x="1646" y="676"/>
                  </a:lnTo>
                  <a:lnTo>
                    <a:pt x="1601" y="667"/>
                  </a:lnTo>
                  <a:lnTo>
                    <a:pt x="1559" y="663"/>
                  </a:lnTo>
                  <a:lnTo>
                    <a:pt x="1534" y="664"/>
                  </a:lnTo>
                  <a:lnTo>
                    <a:pt x="1507" y="666"/>
                  </a:lnTo>
                  <a:lnTo>
                    <a:pt x="1469" y="671"/>
                  </a:lnTo>
                  <a:lnTo>
                    <a:pt x="1434" y="681"/>
                  </a:lnTo>
                  <a:lnTo>
                    <a:pt x="1403" y="690"/>
                  </a:lnTo>
                  <a:lnTo>
                    <a:pt x="1367" y="707"/>
                  </a:lnTo>
                  <a:lnTo>
                    <a:pt x="1330" y="723"/>
                  </a:lnTo>
                  <a:lnTo>
                    <a:pt x="1277" y="758"/>
                  </a:lnTo>
                  <a:lnTo>
                    <a:pt x="1259" y="687"/>
                  </a:lnTo>
                  <a:lnTo>
                    <a:pt x="1362" y="500"/>
                  </a:lnTo>
                  <a:lnTo>
                    <a:pt x="1345" y="482"/>
                  </a:lnTo>
                  <a:lnTo>
                    <a:pt x="1286" y="434"/>
                  </a:lnTo>
                  <a:lnTo>
                    <a:pt x="1237" y="396"/>
                  </a:lnTo>
                  <a:lnTo>
                    <a:pt x="1172" y="350"/>
                  </a:lnTo>
                  <a:lnTo>
                    <a:pt x="1131" y="328"/>
                  </a:lnTo>
                  <a:lnTo>
                    <a:pt x="1092" y="305"/>
                  </a:lnTo>
                  <a:lnTo>
                    <a:pt x="1036" y="277"/>
                  </a:lnTo>
                  <a:lnTo>
                    <a:pt x="982" y="251"/>
                  </a:lnTo>
                  <a:lnTo>
                    <a:pt x="921" y="232"/>
                  </a:lnTo>
                  <a:lnTo>
                    <a:pt x="868" y="219"/>
                  </a:lnTo>
                  <a:lnTo>
                    <a:pt x="811" y="209"/>
                  </a:lnTo>
                  <a:lnTo>
                    <a:pt x="753" y="197"/>
                  </a:lnTo>
                  <a:lnTo>
                    <a:pt x="707" y="195"/>
                  </a:lnTo>
                  <a:lnTo>
                    <a:pt x="647" y="196"/>
                  </a:lnTo>
                  <a:lnTo>
                    <a:pt x="587" y="201"/>
                  </a:lnTo>
                  <a:lnTo>
                    <a:pt x="531" y="204"/>
                  </a:lnTo>
                  <a:lnTo>
                    <a:pt x="470" y="211"/>
                  </a:lnTo>
                  <a:lnTo>
                    <a:pt x="401" y="222"/>
                  </a:lnTo>
                  <a:lnTo>
                    <a:pt x="334" y="232"/>
                  </a:lnTo>
                  <a:lnTo>
                    <a:pt x="273" y="254"/>
                  </a:lnTo>
                  <a:lnTo>
                    <a:pt x="231" y="266"/>
                  </a:lnTo>
                  <a:lnTo>
                    <a:pt x="189" y="284"/>
                  </a:lnTo>
                  <a:lnTo>
                    <a:pt x="158" y="301"/>
                  </a:lnTo>
                  <a:lnTo>
                    <a:pt x="126" y="322"/>
                  </a:lnTo>
                  <a:lnTo>
                    <a:pt x="97" y="343"/>
                  </a:lnTo>
                  <a:lnTo>
                    <a:pt x="7" y="425"/>
                  </a:lnTo>
                </a:path>
              </a:pathLst>
            </a:custGeom>
            <a:solidFill>
              <a:srgbClr val="C7DAF7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7" name="Freeform 32"/>
            <p:cNvSpPr>
              <a:spLocks/>
            </p:cNvSpPr>
            <p:nvPr/>
          </p:nvSpPr>
          <p:spPr bwMode="auto">
            <a:xfrm>
              <a:off x="1825" y="2398"/>
              <a:ext cx="1708" cy="718"/>
            </a:xfrm>
            <a:custGeom>
              <a:avLst/>
              <a:gdLst>
                <a:gd name="T0" fmla="*/ 57 w 1708"/>
                <a:gd name="T1" fmla="*/ 326 h 718"/>
                <a:gd name="T2" fmla="*/ 117 w 1708"/>
                <a:gd name="T3" fmla="*/ 264 h 718"/>
                <a:gd name="T4" fmla="*/ 183 w 1708"/>
                <a:gd name="T5" fmla="*/ 210 h 718"/>
                <a:gd name="T6" fmla="*/ 263 w 1708"/>
                <a:gd name="T7" fmla="*/ 156 h 718"/>
                <a:gd name="T8" fmla="*/ 336 w 1708"/>
                <a:gd name="T9" fmla="*/ 117 h 718"/>
                <a:gd name="T10" fmla="*/ 438 w 1708"/>
                <a:gd name="T11" fmla="*/ 79 h 718"/>
                <a:gd name="T12" fmla="*/ 575 w 1708"/>
                <a:gd name="T13" fmla="*/ 37 h 718"/>
                <a:gd name="T14" fmla="*/ 694 w 1708"/>
                <a:gd name="T15" fmla="*/ 16 h 718"/>
                <a:gd name="T16" fmla="*/ 831 w 1708"/>
                <a:gd name="T17" fmla="*/ 0 h 718"/>
                <a:gd name="T18" fmla="*/ 951 w 1708"/>
                <a:gd name="T19" fmla="*/ 2 h 718"/>
                <a:gd name="T20" fmla="*/ 1069 w 1708"/>
                <a:gd name="T21" fmla="*/ 17 h 718"/>
                <a:gd name="T22" fmla="*/ 1176 w 1708"/>
                <a:gd name="T23" fmla="*/ 49 h 718"/>
                <a:gd name="T24" fmla="*/ 1280 w 1708"/>
                <a:gd name="T25" fmla="*/ 96 h 718"/>
                <a:gd name="T26" fmla="*/ 1371 w 1708"/>
                <a:gd name="T27" fmla="*/ 164 h 718"/>
                <a:gd name="T28" fmla="*/ 1445 w 1708"/>
                <a:gd name="T29" fmla="*/ 236 h 718"/>
                <a:gd name="T30" fmla="*/ 1583 w 1708"/>
                <a:gd name="T31" fmla="*/ 78 h 718"/>
                <a:gd name="T32" fmla="*/ 1583 w 1708"/>
                <a:gd name="T33" fmla="*/ 176 h 718"/>
                <a:gd name="T34" fmla="*/ 1592 w 1708"/>
                <a:gd name="T35" fmla="*/ 274 h 718"/>
                <a:gd name="T36" fmla="*/ 1609 w 1708"/>
                <a:gd name="T37" fmla="*/ 368 h 718"/>
                <a:gd name="T38" fmla="*/ 1635 w 1708"/>
                <a:gd name="T39" fmla="*/ 464 h 718"/>
                <a:gd name="T40" fmla="*/ 1674 w 1708"/>
                <a:gd name="T41" fmla="*/ 576 h 718"/>
                <a:gd name="T42" fmla="*/ 1707 w 1708"/>
                <a:gd name="T43" fmla="*/ 656 h 718"/>
                <a:gd name="T44" fmla="*/ 1628 w 1708"/>
                <a:gd name="T45" fmla="*/ 634 h 718"/>
                <a:gd name="T46" fmla="*/ 1542 w 1708"/>
                <a:gd name="T47" fmla="*/ 623 h 718"/>
                <a:gd name="T48" fmla="*/ 1491 w 1708"/>
                <a:gd name="T49" fmla="*/ 626 h 718"/>
                <a:gd name="T50" fmla="*/ 1417 w 1708"/>
                <a:gd name="T51" fmla="*/ 641 h 718"/>
                <a:gd name="T52" fmla="*/ 1350 w 1708"/>
                <a:gd name="T53" fmla="*/ 668 h 718"/>
                <a:gd name="T54" fmla="*/ 1260 w 1708"/>
                <a:gd name="T55" fmla="*/ 717 h 718"/>
                <a:gd name="T56" fmla="*/ 1332 w 1708"/>
                <a:gd name="T57" fmla="*/ 453 h 718"/>
                <a:gd name="T58" fmla="*/ 1224 w 1708"/>
                <a:gd name="T59" fmla="*/ 372 h 718"/>
                <a:gd name="T60" fmla="*/ 1119 w 1708"/>
                <a:gd name="T61" fmla="*/ 308 h 718"/>
                <a:gd name="T62" fmla="*/ 1026 w 1708"/>
                <a:gd name="T63" fmla="*/ 261 h 718"/>
                <a:gd name="T64" fmla="*/ 911 w 1708"/>
                <a:gd name="T65" fmla="*/ 220 h 718"/>
                <a:gd name="T66" fmla="*/ 802 w 1708"/>
                <a:gd name="T67" fmla="*/ 200 h 718"/>
                <a:gd name="T68" fmla="*/ 699 w 1708"/>
                <a:gd name="T69" fmla="*/ 189 h 718"/>
                <a:gd name="T70" fmla="*/ 579 w 1708"/>
                <a:gd name="T71" fmla="*/ 196 h 718"/>
                <a:gd name="T72" fmla="*/ 462 w 1708"/>
                <a:gd name="T73" fmla="*/ 208 h 718"/>
                <a:gd name="T74" fmla="*/ 327 w 1708"/>
                <a:gd name="T75" fmla="*/ 230 h 718"/>
                <a:gd name="T76" fmla="*/ 224 w 1708"/>
                <a:gd name="T77" fmla="*/ 263 h 718"/>
                <a:gd name="T78" fmla="*/ 148 w 1708"/>
                <a:gd name="T79" fmla="*/ 299 h 718"/>
                <a:gd name="T80" fmla="*/ 91 w 1708"/>
                <a:gd name="T81" fmla="*/ 340 h 71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08"/>
                <a:gd name="T124" fmla="*/ 0 h 718"/>
                <a:gd name="T125" fmla="*/ 1708 w 1708"/>
                <a:gd name="T126" fmla="*/ 718 h 71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08" h="718">
                  <a:moveTo>
                    <a:pt x="0" y="421"/>
                  </a:moveTo>
                  <a:lnTo>
                    <a:pt x="57" y="326"/>
                  </a:lnTo>
                  <a:lnTo>
                    <a:pt x="84" y="296"/>
                  </a:lnTo>
                  <a:lnTo>
                    <a:pt x="117" y="264"/>
                  </a:lnTo>
                  <a:lnTo>
                    <a:pt x="146" y="239"/>
                  </a:lnTo>
                  <a:lnTo>
                    <a:pt x="183" y="210"/>
                  </a:lnTo>
                  <a:lnTo>
                    <a:pt x="219" y="183"/>
                  </a:lnTo>
                  <a:lnTo>
                    <a:pt x="263" y="156"/>
                  </a:lnTo>
                  <a:lnTo>
                    <a:pt x="299" y="137"/>
                  </a:lnTo>
                  <a:lnTo>
                    <a:pt x="336" y="117"/>
                  </a:lnTo>
                  <a:lnTo>
                    <a:pt x="388" y="95"/>
                  </a:lnTo>
                  <a:lnTo>
                    <a:pt x="438" y="79"/>
                  </a:lnTo>
                  <a:lnTo>
                    <a:pt x="496" y="61"/>
                  </a:lnTo>
                  <a:lnTo>
                    <a:pt x="575" y="37"/>
                  </a:lnTo>
                  <a:lnTo>
                    <a:pt x="640" y="23"/>
                  </a:lnTo>
                  <a:lnTo>
                    <a:pt x="694" y="16"/>
                  </a:lnTo>
                  <a:lnTo>
                    <a:pt x="771" y="6"/>
                  </a:lnTo>
                  <a:lnTo>
                    <a:pt x="831" y="0"/>
                  </a:lnTo>
                  <a:lnTo>
                    <a:pt x="889" y="1"/>
                  </a:lnTo>
                  <a:lnTo>
                    <a:pt x="951" y="2"/>
                  </a:lnTo>
                  <a:lnTo>
                    <a:pt x="1013" y="10"/>
                  </a:lnTo>
                  <a:lnTo>
                    <a:pt x="1069" y="17"/>
                  </a:lnTo>
                  <a:lnTo>
                    <a:pt x="1124" y="30"/>
                  </a:lnTo>
                  <a:lnTo>
                    <a:pt x="1176" y="49"/>
                  </a:lnTo>
                  <a:lnTo>
                    <a:pt x="1228" y="69"/>
                  </a:lnTo>
                  <a:lnTo>
                    <a:pt x="1280" y="96"/>
                  </a:lnTo>
                  <a:lnTo>
                    <a:pt x="1332" y="132"/>
                  </a:lnTo>
                  <a:lnTo>
                    <a:pt x="1371" y="164"/>
                  </a:lnTo>
                  <a:lnTo>
                    <a:pt x="1414" y="205"/>
                  </a:lnTo>
                  <a:lnTo>
                    <a:pt x="1445" y="236"/>
                  </a:lnTo>
                  <a:lnTo>
                    <a:pt x="1488" y="281"/>
                  </a:lnTo>
                  <a:lnTo>
                    <a:pt x="1583" y="78"/>
                  </a:lnTo>
                  <a:lnTo>
                    <a:pt x="1582" y="129"/>
                  </a:lnTo>
                  <a:lnTo>
                    <a:pt x="1583" y="176"/>
                  </a:lnTo>
                  <a:lnTo>
                    <a:pt x="1587" y="224"/>
                  </a:lnTo>
                  <a:lnTo>
                    <a:pt x="1592" y="274"/>
                  </a:lnTo>
                  <a:lnTo>
                    <a:pt x="1601" y="326"/>
                  </a:lnTo>
                  <a:lnTo>
                    <a:pt x="1609" y="368"/>
                  </a:lnTo>
                  <a:lnTo>
                    <a:pt x="1622" y="417"/>
                  </a:lnTo>
                  <a:lnTo>
                    <a:pt x="1635" y="464"/>
                  </a:lnTo>
                  <a:lnTo>
                    <a:pt x="1655" y="523"/>
                  </a:lnTo>
                  <a:lnTo>
                    <a:pt x="1674" y="576"/>
                  </a:lnTo>
                  <a:lnTo>
                    <a:pt x="1689" y="611"/>
                  </a:lnTo>
                  <a:lnTo>
                    <a:pt x="1707" y="656"/>
                  </a:lnTo>
                  <a:lnTo>
                    <a:pt x="1668" y="643"/>
                  </a:lnTo>
                  <a:lnTo>
                    <a:pt x="1628" y="634"/>
                  </a:lnTo>
                  <a:lnTo>
                    <a:pt x="1583" y="626"/>
                  </a:lnTo>
                  <a:lnTo>
                    <a:pt x="1542" y="623"/>
                  </a:lnTo>
                  <a:lnTo>
                    <a:pt x="1516" y="623"/>
                  </a:lnTo>
                  <a:lnTo>
                    <a:pt x="1491" y="626"/>
                  </a:lnTo>
                  <a:lnTo>
                    <a:pt x="1452" y="632"/>
                  </a:lnTo>
                  <a:lnTo>
                    <a:pt x="1417" y="641"/>
                  </a:lnTo>
                  <a:lnTo>
                    <a:pt x="1386" y="650"/>
                  </a:lnTo>
                  <a:lnTo>
                    <a:pt x="1350" y="668"/>
                  </a:lnTo>
                  <a:lnTo>
                    <a:pt x="1313" y="684"/>
                  </a:lnTo>
                  <a:lnTo>
                    <a:pt x="1260" y="717"/>
                  </a:lnTo>
                  <a:lnTo>
                    <a:pt x="1381" y="493"/>
                  </a:lnTo>
                  <a:lnTo>
                    <a:pt x="1332" y="453"/>
                  </a:lnTo>
                  <a:lnTo>
                    <a:pt x="1274" y="408"/>
                  </a:lnTo>
                  <a:lnTo>
                    <a:pt x="1224" y="372"/>
                  </a:lnTo>
                  <a:lnTo>
                    <a:pt x="1160" y="330"/>
                  </a:lnTo>
                  <a:lnTo>
                    <a:pt x="1119" y="308"/>
                  </a:lnTo>
                  <a:lnTo>
                    <a:pt x="1081" y="287"/>
                  </a:lnTo>
                  <a:lnTo>
                    <a:pt x="1026" y="261"/>
                  </a:lnTo>
                  <a:lnTo>
                    <a:pt x="972" y="238"/>
                  </a:lnTo>
                  <a:lnTo>
                    <a:pt x="911" y="220"/>
                  </a:lnTo>
                  <a:lnTo>
                    <a:pt x="859" y="209"/>
                  </a:lnTo>
                  <a:lnTo>
                    <a:pt x="802" y="200"/>
                  </a:lnTo>
                  <a:lnTo>
                    <a:pt x="744" y="190"/>
                  </a:lnTo>
                  <a:lnTo>
                    <a:pt x="699" y="189"/>
                  </a:lnTo>
                  <a:lnTo>
                    <a:pt x="640" y="191"/>
                  </a:lnTo>
                  <a:lnTo>
                    <a:pt x="579" y="196"/>
                  </a:lnTo>
                  <a:lnTo>
                    <a:pt x="523" y="200"/>
                  </a:lnTo>
                  <a:lnTo>
                    <a:pt x="462" y="208"/>
                  </a:lnTo>
                  <a:lnTo>
                    <a:pt x="393" y="218"/>
                  </a:lnTo>
                  <a:lnTo>
                    <a:pt x="327" y="230"/>
                  </a:lnTo>
                  <a:lnTo>
                    <a:pt x="267" y="252"/>
                  </a:lnTo>
                  <a:lnTo>
                    <a:pt x="224" y="263"/>
                  </a:lnTo>
                  <a:lnTo>
                    <a:pt x="182" y="281"/>
                  </a:lnTo>
                  <a:lnTo>
                    <a:pt x="148" y="299"/>
                  </a:lnTo>
                  <a:lnTo>
                    <a:pt x="117" y="317"/>
                  </a:lnTo>
                  <a:lnTo>
                    <a:pt x="91" y="340"/>
                  </a:lnTo>
                  <a:lnTo>
                    <a:pt x="0" y="421"/>
                  </a:lnTo>
                </a:path>
              </a:pathLst>
            </a:custGeom>
            <a:solidFill>
              <a:srgbClr val="C7DAF7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511" name="Text Box 33"/>
          <p:cNvSpPr txBox="1">
            <a:spLocks noChangeArrowheads="1"/>
          </p:cNvSpPr>
          <p:nvPr/>
        </p:nvSpPr>
        <p:spPr bwMode="auto">
          <a:xfrm>
            <a:off x="7467600" y="1203325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20482" name="Object 35"/>
          <p:cNvGraphicFramePr>
            <a:graphicFrameLocks noChangeAspect="1"/>
          </p:cNvGraphicFramePr>
          <p:nvPr/>
        </p:nvGraphicFramePr>
        <p:xfrm>
          <a:off x="2514600" y="2514600"/>
          <a:ext cx="3657600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Equation" r:id="rId3" imgW="1854000" imgH="393480" progId="Equation.3">
                  <p:embed/>
                </p:oleObj>
              </mc:Choice>
              <mc:Fallback>
                <p:oleObj name="Equation" r:id="rId3" imgW="1854000" imgH="39348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514600"/>
                        <a:ext cx="3657600" cy="77628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2" name="Text Box 36"/>
          <p:cNvSpPr txBox="1">
            <a:spLocks noChangeArrowheads="1"/>
          </p:cNvSpPr>
          <p:nvPr/>
        </p:nvSpPr>
        <p:spPr bwMode="auto">
          <a:xfrm>
            <a:off x="1143000" y="5943600"/>
            <a:ext cx="24384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/>
              <a:t>P(X &lt; 8.6)</a:t>
            </a:r>
          </a:p>
        </p:txBody>
      </p:sp>
      <p:sp>
        <p:nvSpPr>
          <p:cNvPr id="20513" name="Text Box 37"/>
          <p:cNvSpPr txBox="1">
            <a:spLocks noChangeArrowheads="1"/>
          </p:cNvSpPr>
          <p:nvPr/>
        </p:nvSpPr>
        <p:spPr bwMode="auto">
          <a:xfrm>
            <a:off x="5410200" y="5943600"/>
            <a:ext cx="24384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0">
                <a:solidFill>
                  <a:schemeClr val="folHlink"/>
                </a:solidFill>
              </a:rPr>
              <a:t>P(Z &lt; 0.12)</a:t>
            </a:r>
          </a:p>
        </p:txBody>
      </p:sp>
      <p:sp>
        <p:nvSpPr>
          <p:cNvPr id="20514" name="Slide Number Placeholder 3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F937A48E-0443-4A60-B888-34C3B4EFF737}" type="slidenum">
              <a:rPr lang="en-US">
                <a:latin typeface="Arial" charset="0"/>
              </a:rPr>
              <a:pPr/>
              <a:t>37</a:t>
            </a:fld>
            <a:endParaRPr lang="en-US">
              <a:latin typeface="Arial" charset="0"/>
            </a:endParaRPr>
          </a:p>
        </p:txBody>
      </p:sp>
      <p:sp>
        <p:nvSpPr>
          <p:cNvPr id="39" name="Rectangle 2"/>
          <p:cNvSpPr txBox="1">
            <a:spLocks noChangeArrowheads="1"/>
          </p:cNvSpPr>
          <p:nvPr/>
        </p:nvSpPr>
        <p:spPr>
          <a:xfrm>
            <a:off x="1150938" y="508000"/>
            <a:ext cx="7383462" cy="711200"/>
          </a:xfrm>
          <a:prstGeom prst="rect">
            <a:avLst/>
          </a:prstGeom>
        </p:spPr>
        <p:txBody>
          <a:bodyPr/>
          <a:lstStyle/>
          <a:p>
            <a:pPr defTabSz="852488">
              <a:spcBef>
                <a:spcPct val="0"/>
              </a:spcBef>
              <a:defRPr/>
            </a:pPr>
            <a:r>
              <a:rPr lang="en-US" sz="4000" b="0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Finding Normal Probabilities</a:t>
            </a:r>
            <a:endParaRPr lang="en-US" sz="4000" b="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41"/>
          <p:cNvSpPr>
            <a:spLocks noGrp="1" noChangeArrowheads="1"/>
          </p:cNvSpPr>
          <p:nvPr>
            <p:ph type="title"/>
          </p:nvPr>
        </p:nvSpPr>
        <p:spPr>
          <a:xfrm>
            <a:off x="1150938" y="471488"/>
            <a:ext cx="7383462" cy="747712"/>
          </a:xfrm>
          <a:noFill/>
        </p:spPr>
        <p:txBody>
          <a:bodyPr lIns="90487" tIns="44450" rIns="90487" bIns="44450" anchor="ctr" anchorCtr="1"/>
          <a:lstStyle/>
          <a:p>
            <a:pPr defTabSz="914400" eaLnBrk="1" hangingPunct="1">
              <a:lnSpc>
                <a:spcPct val="95000"/>
              </a:lnSpc>
            </a:pPr>
            <a:r>
              <a:rPr lang="en-US" sz="3900" smtClean="0"/>
              <a:t>Solution: Finding P(Z &lt; 0.12)</a:t>
            </a:r>
          </a:p>
        </p:txBody>
      </p:sp>
      <p:sp>
        <p:nvSpPr>
          <p:cNvPr id="62467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2468" name="Freeform 2"/>
          <p:cNvSpPr>
            <a:spLocks/>
          </p:cNvSpPr>
          <p:nvPr/>
        </p:nvSpPr>
        <p:spPr bwMode="auto">
          <a:xfrm>
            <a:off x="4676775" y="3562350"/>
            <a:ext cx="1651000" cy="1676400"/>
          </a:xfrm>
          <a:custGeom>
            <a:avLst/>
            <a:gdLst>
              <a:gd name="T0" fmla="*/ 2147483647 w 1040"/>
              <a:gd name="T1" fmla="*/ 2147483647 h 1056"/>
              <a:gd name="T2" fmla="*/ 2147483647 w 1040"/>
              <a:gd name="T3" fmla="*/ 0 h 1056"/>
              <a:gd name="T4" fmla="*/ 2147483647 w 1040"/>
              <a:gd name="T5" fmla="*/ 2147483647 h 1056"/>
              <a:gd name="T6" fmla="*/ 2147483647 w 1040"/>
              <a:gd name="T7" fmla="*/ 2147483647 h 1056"/>
              <a:gd name="T8" fmla="*/ 2147483647 w 1040"/>
              <a:gd name="T9" fmla="*/ 2147483647 h 1056"/>
              <a:gd name="T10" fmla="*/ 2147483647 w 1040"/>
              <a:gd name="T11" fmla="*/ 2147483647 h 1056"/>
              <a:gd name="T12" fmla="*/ 2147483647 w 1040"/>
              <a:gd name="T13" fmla="*/ 2147483647 h 1056"/>
              <a:gd name="T14" fmla="*/ 2147483647 w 1040"/>
              <a:gd name="T15" fmla="*/ 2147483647 h 1056"/>
              <a:gd name="T16" fmla="*/ 2147483647 w 1040"/>
              <a:gd name="T17" fmla="*/ 2147483647 h 1056"/>
              <a:gd name="T18" fmla="*/ 2147483647 w 1040"/>
              <a:gd name="T19" fmla="*/ 2147483647 h 1056"/>
              <a:gd name="T20" fmla="*/ 2147483647 w 1040"/>
              <a:gd name="T21" fmla="*/ 2147483647 h 1056"/>
              <a:gd name="T22" fmla="*/ 0 w 1040"/>
              <a:gd name="T23" fmla="*/ 2147483647 h 1056"/>
              <a:gd name="T24" fmla="*/ 0 w 1040"/>
              <a:gd name="T25" fmla="*/ 2147483647 h 1056"/>
              <a:gd name="T26" fmla="*/ 2147483647 w 1040"/>
              <a:gd name="T27" fmla="*/ 2147483647 h 105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40"/>
              <a:gd name="T43" fmla="*/ 0 h 1056"/>
              <a:gd name="T44" fmla="*/ 1040 w 1040"/>
              <a:gd name="T45" fmla="*/ 1056 h 105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40" h="1056">
                <a:moveTo>
                  <a:pt x="1038" y="1056"/>
                </a:moveTo>
                <a:lnTo>
                  <a:pt x="1040" y="0"/>
                </a:lnTo>
                <a:lnTo>
                  <a:pt x="934" y="60"/>
                </a:lnTo>
                <a:lnTo>
                  <a:pt x="822" y="180"/>
                </a:lnTo>
                <a:lnTo>
                  <a:pt x="756" y="316"/>
                </a:lnTo>
                <a:lnTo>
                  <a:pt x="668" y="464"/>
                </a:lnTo>
                <a:lnTo>
                  <a:pt x="616" y="564"/>
                </a:lnTo>
                <a:lnTo>
                  <a:pt x="552" y="669"/>
                </a:lnTo>
                <a:lnTo>
                  <a:pt x="486" y="756"/>
                </a:lnTo>
                <a:lnTo>
                  <a:pt x="390" y="864"/>
                </a:lnTo>
                <a:lnTo>
                  <a:pt x="234" y="960"/>
                </a:lnTo>
                <a:lnTo>
                  <a:pt x="0" y="990"/>
                </a:lnTo>
                <a:lnTo>
                  <a:pt x="0" y="1048"/>
                </a:lnTo>
                <a:lnTo>
                  <a:pt x="1038" y="1056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69" name="Freeform 3"/>
          <p:cNvSpPr>
            <a:spLocks/>
          </p:cNvSpPr>
          <p:nvPr/>
        </p:nvSpPr>
        <p:spPr bwMode="auto">
          <a:xfrm>
            <a:off x="6318250" y="3546475"/>
            <a:ext cx="311150" cy="1682750"/>
          </a:xfrm>
          <a:custGeom>
            <a:avLst/>
            <a:gdLst>
              <a:gd name="T0" fmla="*/ 2147483647 w 196"/>
              <a:gd name="T1" fmla="*/ 2147483647 h 1060"/>
              <a:gd name="T2" fmla="*/ 2147483647 w 196"/>
              <a:gd name="T3" fmla="*/ 2147483647 h 1060"/>
              <a:gd name="T4" fmla="*/ 2147483647 w 196"/>
              <a:gd name="T5" fmla="*/ 2147483647 h 1060"/>
              <a:gd name="T6" fmla="*/ 2147483647 w 196"/>
              <a:gd name="T7" fmla="*/ 2147483647 h 1060"/>
              <a:gd name="T8" fmla="*/ 2147483647 w 196"/>
              <a:gd name="T9" fmla="*/ 2147483647 h 1060"/>
              <a:gd name="T10" fmla="*/ 2147483647 w 196"/>
              <a:gd name="T11" fmla="*/ 2147483647 h 106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6"/>
              <a:gd name="T19" fmla="*/ 0 h 1060"/>
              <a:gd name="T20" fmla="*/ 196 w 196"/>
              <a:gd name="T21" fmla="*/ 1060 h 106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6" h="1060">
                <a:moveTo>
                  <a:pt x="4" y="1054"/>
                </a:moveTo>
                <a:cubicBezTo>
                  <a:pt x="78" y="1058"/>
                  <a:pt x="108" y="1054"/>
                  <a:pt x="190" y="1056"/>
                </a:cubicBezTo>
                <a:cubicBezTo>
                  <a:pt x="190" y="898"/>
                  <a:pt x="196" y="320"/>
                  <a:pt x="192" y="156"/>
                </a:cubicBezTo>
                <a:cubicBezTo>
                  <a:pt x="185" y="170"/>
                  <a:pt x="102" y="47"/>
                  <a:pt x="100" y="56"/>
                </a:cubicBezTo>
                <a:cubicBezTo>
                  <a:pt x="100" y="70"/>
                  <a:pt x="7" y="0"/>
                  <a:pt x="8" y="14"/>
                </a:cubicBezTo>
                <a:cubicBezTo>
                  <a:pt x="8" y="19"/>
                  <a:pt x="0" y="1060"/>
                  <a:pt x="4" y="1054"/>
                </a:cubicBez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auto">
          <a:xfrm>
            <a:off x="6327775" y="3575050"/>
            <a:ext cx="0" cy="16462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71" name="Freeform 7"/>
          <p:cNvSpPr>
            <a:spLocks/>
          </p:cNvSpPr>
          <p:nvPr/>
        </p:nvSpPr>
        <p:spPr bwMode="auto">
          <a:xfrm>
            <a:off x="6329363" y="3568700"/>
            <a:ext cx="1635125" cy="157321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72" name="Freeform 8"/>
          <p:cNvSpPr>
            <a:spLocks/>
          </p:cNvSpPr>
          <p:nvPr/>
        </p:nvSpPr>
        <p:spPr bwMode="auto">
          <a:xfrm>
            <a:off x="4692650" y="3568700"/>
            <a:ext cx="1638300" cy="1573213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73" name="Freeform 9"/>
          <p:cNvSpPr>
            <a:spLocks/>
          </p:cNvSpPr>
          <p:nvPr/>
        </p:nvSpPr>
        <p:spPr bwMode="auto">
          <a:xfrm>
            <a:off x="4675188" y="5224463"/>
            <a:ext cx="3289300" cy="7937"/>
          </a:xfrm>
          <a:custGeom>
            <a:avLst/>
            <a:gdLst>
              <a:gd name="T0" fmla="*/ 0 w 2072"/>
              <a:gd name="T1" fmla="*/ 2147483647 h 5"/>
              <a:gd name="T2" fmla="*/ 2147483647 w 2072"/>
              <a:gd name="T3" fmla="*/ 0 h 5"/>
              <a:gd name="T4" fmla="*/ 2147483647 w 2072"/>
              <a:gd name="T5" fmla="*/ 0 h 5"/>
              <a:gd name="T6" fmla="*/ 0 60000 65536"/>
              <a:gd name="T7" fmla="*/ 0 60000 65536"/>
              <a:gd name="T8" fmla="*/ 0 60000 65536"/>
              <a:gd name="T9" fmla="*/ 0 w 2072"/>
              <a:gd name="T10" fmla="*/ 0 h 5"/>
              <a:gd name="T11" fmla="*/ 2072 w 2072"/>
              <a:gd name="T12" fmla="*/ 5 h 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2" h="5">
                <a:moveTo>
                  <a:pt x="0" y="5"/>
                </a:moveTo>
                <a:lnTo>
                  <a:pt x="12" y="0"/>
                </a:lnTo>
                <a:lnTo>
                  <a:pt x="2072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74" name="Rectangle 10"/>
          <p:cNvSpPr>
            <a:spLocks noChangeArrowheads="1"/>
          </p:cNvSpPr>
          <p:nvPr/>
        </p:nvSpPr>
        <p:spPr bwMode="auto">
          <a:xfrm>
            <a:off x="7970838" y="5213350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Z</a:t>
            </a:r>
          </a:p>
        </p:txBody>
      </p:sp>
      <p:sp>
        <p:nvSpPr>
          <p:cNvPr id="62475" name="Rectangle 11"/>
          <p:cNvSpPr>
            <a:spLocks noChangeArrowheads="1"/>
          </p:cNvSpPr>
          <p:nvPr/>
        </p:nvSpPr>
        <p:spPr bwMode="auto">
          <a:xfrm>
            <a:off x="6342063" y="5516563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76" name="Rectangle 12"/>
          <p:cNvSpPr>
            <a:spLocks noChangeArrowheads="1"/>
          </p:cNvSpPr>
          <p:nvPr/>
        </p:nvSpPr>
        <p:spPr bwMode="auto">
          <a:xfrm>
            <a:off x="7832725" y="3319463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77" name="Rectangle 13"/>
          <p:cNvSpPr>
            <a:spLocks noChangeArrowheads="1"/>
          </p:cNvSpPr>
          <p:nvPr/>
        </p:nvSpPr>
        <p:spPr bwMode="auto">
          <a:xfrm>
            <a:off x="6364288" y="5881688"/>
            <a:ext cx="625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0.12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2478" name="Rectangle 16"/>
          <p:cNvSpPr>
            <a:spLocks noChangeArrowheads="1"/>
          </p:cNvSpPr>
          <p:nvPr/>
        </p:nvSpPr>
        <p:spPr bwMode="auto">
          <a:xfrm>
            <a:off x="1023938" y="2736850"/>
            <a:ext cx="881062" cy="692150"/>
          </a:xfrm>
          <a:prstGeom prst="rect">
            <a:avLst/>
          </a:prstGeom>
          <a:solidFill>
            <a:srgbClr val="A0C7FC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79" name="Rectangle 17"/>
          <p:cNvSpPr>
            <a:spLocks noChangeArrowheads="1"/>
          </p:cNvSpPr>
          <p:nvPr/>
        </p:nvSpPr>
        <p:spPr bwMode="auto">
          <a:xfrm>
            <a:off x="1306513" y="2809875"/>
            <a:ext cx="339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z</a:t>
            </a:r>
          </a:p>
        </p:txBody>
      </p:sp>
      <p:sp>
        <p:nvSpPr>
          <p:cNvPr id="62480" name="Rectangle 18"/>
          <p:cNvSpPr>
            <a:spLocks noChangeArrowheads="1"/>
          </p:cNvSpPr>
          <p:nvPr/>
        </p:nvSpPr>
        <p:spPr bwMode="auto">
          <a:xfrm>
            <a:off x="1901825" y="2736850"/>
            <a:ext cx="1096963" cy="692150"/>
          </a:xfrm>
          <a:prstGeom prst="rect">
            <a:avLst/>
          </a:prstGeom>
          <a:solidFill>
            <a:srgbClr val="A0C7FC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81" name="Rectangle 19"/>
          <p:cNvSpPr>
            <a:spLocks noChangeArrowheads="1"/>
          </p:cNvSpPr>
          <p:nvPr/>
        </p:nvSpPr>
        <p:spPr bwMode="auto">
          <a:xfrm>
            <a:off x="2106613" y="2809875"/>
            <a:ext cx="7461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F(z)</a:t>
            </a:r>
          </a:p>
        </p:txBody>
      </p:sp>
      <p:sp>
        <p:nvSpPr>
          <p:cNvPr id="62482" name="Rectangle 23"/>
          <p:cNvSpPr>
            <a:spLocks noChangeArrowheads="1"/>
          </p:cNvSpPr>
          <p:nvPr/>
        </p:nvSpPr>
        <p:spPr bwMode="auto">
          <a:xfrm>
            <a:off x="1133475" y="3473450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.10</a:t>
            </a:r>
          </a:p>
        </p:txBody>
      </p:sp>
      <p:sp>
        <p:nvSpPr>
          <p:cNvPr id="62483" name="Rectangle 24"/>
          <p:cNvSpPr>
            <a:spLocks noChangeArrowheads="1"/>
          </p:cNvSpPr>
          <p:nvPr/>
        </p:nvSpPr>
        <p:spPr bwMode="auto">
          <a:xfrm>
            <a:off x="2024063" y="3479800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.5398</a:t>
            </a:r>
          </a:p>
        </p:txBody>
      </p:sp>
      <p:sp>
        <p:nvSpPr>
          <p:cNvPr id="62484" name="Rectangle 28"/>
          <p:cNvSpPr>
            <a:spLocks noChangeArrowheads="1"/>
          </p:cNvSpPr>
          <p:nvPr/>
        </p:nvSpPr>
        <p:spPr bwMode="auto">
          <a:xfrm>
            <a:off x="1104900" y="4140200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.11</a:t>
            </a:r>
          </a:p>
        </p:txBody>
      </p:sp>
      <p:sp>
        <p:nvSpPr>
          <p:cNvPr id="62485" name="Rectangle 29"/>
          <p:cNvSpPr>
            <a:spLocks noChangeArrowheads="1"/>
          </p:cNvSpPr>
          <p:nvPr/>
        </p:nvSpPr>
        <p:spPr bwMode="auto">
          <a:xfrm>
            <a:off x="2022475" y="4159250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.5438</a:t>
            </a:r>
          </a:p>
        </p:txBody>
      </p:sp>
      <p:sp>
        <p:nvSpPr>
          <p:cNvPr id="62486" name="Rectangle 33"/>
          <p:cNvSpPr>
            <a:spLocks noChangeArrowheads="1"/>
          </p:cNvSpPr>
          <p:nvPr/>
        </p:nvSpPr>
        <p:spPr bwMode="auto">
          <a:xfrm>
            <a:off x="1104900" y="4810125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.12</a:t>
            </a:r>
          </a:p>
        </p:txBody>
      </p:sp>
      <p:sp>
        <p:nvSpPr>
          <p:cNvPr id="62487" name="Rectangle 34"/>
          <p:cNvSpPr>
            <a:spLocks noChangeArrowheads="1"/>
          </p:cNvSpPr>
          <p:nvPr/>
        </p:nvSpPr>
        <p:spPr bwMode="auto">
          <a:xfrm>
            <a:off x="2024063" y="4810125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.5478</a:t>
            </a:r>
          </a:p>
        </p:txBody>
      </p:sp>
      <p:sp>
        <p:nvSpPr>
          <p:cNvPr id="62488" name="Rectangle 38"/>
          <p:cNvSpPr>
            <a:spLocks noChangeArrowheads="1"/>
          </p:cNvSpPr>
          <p:nvPr/>
        </p:nvSpPr>
        <p:spPr bwMode="auto">
          <a:xfrm>
            <a:off x="1104900" y="5470525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.13</a:t>
            </a:r>
          </a:p>
        </p:txBody>
      </p:sp>
      <p:sp>
        <p:nvSpPr>
          <p:cNvPr id="62489" name="Rectangle 39"/>
          <p:cNvSpPr>
            <a:spLocks noChangeArrowheads="1"/>
          </p:cNvSpPr>
          <p:nvPr/>
        </p:nvSpPr>
        <p:spPr bwMode="auto">
          <a:xfrm>
            <a:off x="2024063" y="5470525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.5517</a:t>
            </a:r>
          </a:p>
        </p:txBody>
      </p:sp>
      <p:sp>
        <p:nvSpPr>
          <p:cNvPr id="62490" name="Rectangle 42"/>
          <p:cNvSpPr>
            <a:spLocks noChangeArrowheads="1"/>
          </p:cNvSpPr>
          <p:nvPr/>
        </p:nvSpPr>
        <p:spPr bwMode="auto">
          <a:xfrm>
            <a:off x="6400800" y="2895600"/>
            <a:ext cx="2451100" cy="454025"/>
          </a:xfrm>
          <a:prstGeom prst="rect">
            <a:avLst/>
          </a:prstGeom>
          <a:solidFill>
            <a:srgbClr val="CCFFCC"/>
          </a:solidFill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eaLnBrk="0" hangingPunct="0"/>
            <a:r>
              <a:rPr lang="en-US" b="0">
                <a:solidFill>
                  <a:srgbClr val="FF0000"/>
                </a:solidFill>
              </a:rPr>
              <a:t>F(0.12) = 0.5478</a:t>
            </a:r>
          </a:p>
        </p:txBody>
      </p:sp>
      <p:sp>
        <p:nvSpPr>
          <p:cNvPr id="62491" name="Rectangle 46"/>
          <p:cNvSpPr>
            <a:spLocks noChangeArrowheads="1"/>
          </p:cNvSpPr>
          <p:nvPr/>
        </p:nvSpPr>
        <p:spPr bwMode="auto">
          <a:xfrm>
            <a:off x="381000" y="1905000"/>
            <a:ext cx="4572000" cy="782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 b="0"/>
              <a:t>Standardized Normal Probability </a:t>
            </a:r>
          </a:p>
          <a:p>
            <a:pPr algn="l" eaLnBrk="0" hangingPunct="0">
              <a:lnSpc>
                <a:spcPct val="40000"/>
              </a:lnSpc>
            </a:pPr>
            <a:r>
              <a:rPr lang="en-US" b="0"/>
              <a:t>Table (Portion)</a:t>
            </a:r>
          </a:p>
        </p:txBody>
      </p:sp>
      <p:sp>
        <p:nvSpPr>
          <p:cNvPr id="62492" name="Rectangle 47"/>
          <p:cNvSpPr>
            <a:spLocks noChangeArrowheads="1"/>
          </p:cNvSpPr>
          <p:nvPr/>
        </p:nvSpPr>
        <p:spPr bwMode="auto">
          <a:xfrm>
            <a:off x="5999163" y="5441950"/>
            <a:ext cx="625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0.00</a:t>
            </a:r>
            <a:endParaRPr lang="en-US"/>
          </a:p>
        </p:txBody>
      </p:sp>
      <p:sp>
        <p:nvSpPr>
          <p:cNvPr id="62493" name="Line 48"/>
          <p:cNvSpPr>
            <a:spLocks noChangeShapeType="1"/>
          </p:cNvSpPr>
          <p:nvPr/>
        </p:nvSpPr>
        <p:spPr bwMode="auto">
          <a:xfrm flipV="1">
            <a:off x="6327775" y="5248275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94" name="Line 49"/>
          <p:cNvSpPr>
            <a:spLocks noChangeShapeType="1"/>
          </p:cNvSpPr>
          <p:nvPr/>
        </p:nvSpPr>
        <p:spPr bwMode="auto">
          <a:xfrm flipV="1">
            <a:off x="6619875" y="52578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95" name="Line 50"/>
          <p:cNvSpPr>
            <a:spLocks noChangeShapeType="1"/>
          </p:cNvSpPr>
          <p:nvPr/>
        </p:nvSpPr>
        <p:spPr bwMode="auto">
          <a:xfrm flipH="1">
            <a:off x="6477000" y="3352800"/>
            <a:ext cx="762000" cy="838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96" name="Rectangle 51"/>
          <p:cNvSpPr>
            <a:spLocks noChangeArrowheads="1"/>
          </p:cNvSpPr>
          <p:nvPr/>
        </p:nvSpPr>
        <p:spPr bwMode="auto">
          <a:xfrm>
            <a:off x="6662738" y="2362200"/>
            <a:ext cx="1978025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0">
                <a:solidFill>
                  <a:schemeClr val="folHlink"/>
                </a:solidFill>
              </a:rPr>
              <a:t>= P(</a:t>
            </a:r>
            <a:r>
              <a:rPr lang="en-US" b="0">
                <a:solidFill>
                  <a:schemeClr val="folHlink"/>
                </a:solidFill>
                <a:sym typeface="Arial" charset="0"/>
              </a:rPr>
              <a:t>Z &lt; 0.12)</a:t>
            </a:r>
          </a:p>
        </p:txBody>
      </p:sp>
      <p:sp>
        <p:nvSpPr>
          <p:cNvPr id="62497" name="Rectangle 52"/>
          <p:cNvSpPr>
            <a:spLocks noChangeArrowheads="1"/>
          </p:cNvSpPr>
          <p:nvPr/>
        </p:nvSpPr>
        <p:spPr bwMode="auto">
          <a:xfrm>
            <a:off x="6859588" y="1981200"/>
            <a:ext cx="1563687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b="0">
                <a:solidFill>
                  <a:schemeClr val="bg2"/>
                </a:solidFill>
              </a:rPr>
              <a:t>P(</a:t>
            </a:r>
            <a:r>
              <a:rPr lang="en-US" b="0">
                <a:solidFill>
                  <a:schemeClr val="bg2"/>
                </a:solidFill>
                <a:sym typeface="Arial" charset="0"/>
              </a:rPr>
              <a:t>X &lt; 8.6)</a:t>
            </a:r>
          </a:p>
        </p:txBody>
      </p:sp>
      <p:sp>
        <p:nvSpPr>
          <p:cNvPr id="62498" name="Rectangle 53"/>
          <p:cNvSpPr>
            <a:spLocks noChangeArrowheads="1"/>
          </p:cNvSpPr>
          <p:nvPr/>
        </p:nvSpPr>
        <p:spPr bwMode="auto">
          <a:xfrm>
            <a:off x="6291263" y="1905000"/>
            <a:ext cx="2670175" cy="14478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99" name="Line 55"/>
          <p:cNvSpPr>
            <a:spLocks noChangeShapeType="1"/>
          </p:cNvSpPr>
          <p:nvPr/>
        </p:nvSpPr>
        <p:spPr bwMode="auto">
          <a:xfrm flipH="1">
            <a:off x="1901825" y="2743200"/>
            <a:ext cx="3175" cy="32099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2500" name="Line 60"/>
          <p:cNvSpPr>
            <a:spLocks noChangeShapeType="1"/>
          </p:cNvSpPr>
          <p:nvPr/>
        </p:nvSpPr>
        <p:spPr bwMode="auto">
          <a:xfrm flipV="1">
            <a:off x="1023938" y="5403850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2501" name="Line 61"/>
          <p:cNvSpPr>
            <a:spLocks noChangeShapeType="1"/>
          </p:cNvSpPr>
          <p:nvPr/>
        </p:nvSpPr>
        <p:spPr bwMode="auto">
          <a:xfrm flipV="1">
            <a:off x="1023938" y="4745038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2502" name="Line 62"/>
          <p:cNvSpPr>
            <a:spLocks noChangeShapeType="1"/>
          </p:cNvSpPr>
          <p:nvPr/>
        </p:nvSpPr>
        <p:spPr bwMode="auto">
          <a:xfrm flipV="1">
            <a:off x="1023938" y="4051300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2503" name="Line 63"/>
          <p:cNvSpPr>
            <a:spLocks noChangeShapeType="1"/>
          </p:cNvSpPr>
          <p:nvPr/>
        </p:nvSpPr>
        <p:spPr bwMode="auto">
          <a:xfrm flipV="1">
            <a:off x="1023938" y="3429000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2504" name="Oval 64"/>
          <p:cNvSpPr>
            <a:spLocks noChangeArrowheads="1"/>
          </p:cNvSpPr>
          <p:nvPr/>
        </p:nvSpPr>
        <p:spPr bwMode="auto">
          <a:xfrm>
            <a:off x="1938338" y="4745038"/>
            <a:ext cx="1243012" cy="622300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2505" name="Oval 65"/>
          <p:cNvSpPr>
            <a:spLocks noChangeArrowheads="1"/>
          </p:cNvSpPr>
          <p:nvPr/>
        </p:nvSpPr>
        <p:spPr bwMode="auto">
          <a:xfrm>
            <a:off x="950913" y="4745038"/>
            <a:ext cx="914400" cy="622300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2506" name="Slide Number Placeholder 4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83F2C023-81B8-4587-BBF5-4637BE9CFC06}" type="slidenum">
              <a:rPr lang="en-US">
                <a:latin typeface="Arial" charset="0"/>
              </a:rPr>
              <a:pPr/>
              <a:t>38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81000"/>
            <a:ext cx="7793038" cy="838200"/>
          </a:xfrm>
        </p:spPr>
        <p:txBody>
          <a:bodyPr/>
          <a:lstStyle/>
          <a:p>
            <a:pPr eaLnBrk="1" hangingPunct="1"/>
            <a:r>
              <a:rPr lang="en-US" smtClean="0"/>
              <a:t>Upper Tail Probabilities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752600"/>
            <a:ext cx="8077200" cy="4532313"/>
          </a:xfrm>
        </p:spPr>
        <p:txBody>
          <a:bodyPr/>
          <a:lstStyle/>
          <a:p>
            <a:pPr eaLnBrk="1" hangingPunct="1"/>
            <a:r>
              <a:rPr lang="en-US" sz="3200" smtClean="0"/>
              <a:t>Suppose  X  is normal with mean 8.0 and standard deviation 5.0.  </a:t>
            </a:r>
          </a:p>
          <a:p>
            <a:pPr eaLnBrk="1" hangingPunct="1"/>
            <a:r>
              <a:rPr lang="en-US" sz="3200" smtClean="0">
                <a:solidFill>
                  <a:schemeClr val="folHlink"/>
                </a:solidFill>
              </a:rPr>
              <a:t>Now Find P(X &gt; 8.6)</a:t>
            </a:r>
          </a:p>
        </p:txBody>
      </p:sp>
      <p:sp>
        <p:nvSpPr>
          <p:cNvPr id="6349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3493" name="Freeform 4"/>
          <p:cNvSpPr>
            <a:spLocks/>
          </p:cNvSpPr>
          <p:nvPr/>
        </p:nvSpPr>
        <p:spPr bwMode="auto">
          <a:xfrm>
            <a:off x="5391150" y="4176713"/>
            <a:ext cx="1314450" cy="1404937"/>
          </a:xfrm>
          <a:custGeom>
            <a:avLst/>
            <a:gdLst>
              <a:gd name="T0" fmla="*/ 2147483647 w 828"/>
              <a:gd name="T1" fmla="*/ 2147483647 h 885"/>
              <a:gd name="T2" fmla="*/ 0 w 828"/>
              <a:gd name="T3" fmla="*/ 0 h 885"/>
              <a:gd name="T4" fmla="*/ 2147483647 w 828"/>
              <a:gd name="T5" fmla="*/ 2147483647 h 885"/>
              <a:gd name="T6" fmla="*/ 2147483647 w 828"/>
              <a:gd name="T7" fmla="*/ 2147483647 h 885"/>
              <a:gd name="T8" fmla="*/ 2147483647 w 828"/>
              <a:gd name="T9" fmla="*/ 2147483647 h 885"/>
              <a:gd name="T10" fmla="*/ 2147483647 w 828"/>
              <a:gd name="T11" fmla="*/ 2147483647 h 885"/>
              <a:gd name="T12" fmla="*/ 2147483647 w 828"/>
              <a:gd name="T13" fmla="*/ 2147483647 h 885"/>
              <a:gd name="T14" fmla="*/ 2147483647 w 828"/>
              <a:gd name="T15" fmla="*/ 2147483647 h 885"/>
              <a:gd name="T16" fmla="*/ 2147483647 w 828"/>
              <a:gd name="T17" fmla="*/ 2147483647 h 885"/>
              <a:gd name="T18" fmla="*/ 2147483647 w 828"/>
              <a:gd name="T19" fmla="*/ 2147483647 h 885"/>
              <a:gd name="T20" fmla="*/ 2147483647 w 828"/>
              <a:gd name="T21" fmla="*/ 2147483647 h 885"/>
              <a:gd name="T22" fmla="*/ 2147483647 w 828"/>
              <a:gd name="T23" fmla="*/ 2147483647 h 885"/>
              <a:gd name="T24" fmla="*/ 2147483647 w 828"/>
              <a:gd name="T25" fmla="*/ 2147483647 h 885"/>
              <a:gd name="T26" fmla="*/ 2147483647 w 828"/>
              <a:gd name="T27" fmla="*/ 2147483647 h 885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28"/>
              <a:gd name="T43" fmla="*/ 0 h 885"/>
              <a:gd name="T44" fmla="*/ 828 w 828"/>
              <a:gd name="T45" fmla="*/ 885 h 885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28" h="885">
                <a:moveTo>
                  <a:pt x="3" y="882"/>
                </a:moveTo>
                <a:lnTo>
                  <a:pt x="0" y="0"/>
                </a:lnTo>
                <a:lnTo>
                  <a:pt x="27" y="72"/>
                </a:lnTo>
                <a:lnTo>
                  <a:pt x="81" y="159"/>
                </a:lnTo>
                <a:lnTo>
                  <a:pt x="117" y="237"/>
                </a:lnTo>
                <a:lnTo>
                  <a:pt x="156" y="297"/>
                </a:lnTo>
                <a:lnTo>
                  <a:pt x="201" y="384"/>
                </a:lnTo>
                <a:lnTo>
                  <a:pt x="273" y="495"/>
                </a:lnTo>
                <a:lnTo>
                  <a:pt x="339" y="585"/>
                </a:lnTo>
                <a:lnTo>
                  <a:pt x="442" y="693"/>
                </a:lnTo>
                <a:lnTo>
                  <a:pt x="609" y="789"/>
                </a:lnTo>
                <a:lnTo>
                  <a:pt x="828" y="825"/>
                </a:lnTo>
                <a:lnTo>
                  <a:pt x="825" y="885"/>
                </a:lnTo>
                <a:lnTo>
                  <a:pt x="3" y="882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494" name="Freeform 5"/>
          <p:cNvSpPr>
            <a:spLocks/>
          </p:cNvSpPr>
          <p:nvPr/>
        </p:nvSpPr>
        <p:spPr bwMode="auto">
          <a:xfrm>
            <a:off x="5064125" y="3917950"/>
            <a:ext cx="1635125" cy="157321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495" name="Freeform 6"/>
          <p:cNvSpPr>
            <a:spLocks/>
          </p:cNvSpPr>
          <p:nvPr/>
        </p:nvSpPr>
        <p:spPr bwMode="auto">
          <a:xfrm>
            <a:off x="3427413" y="3917950"/>
            <a:ext cx="1638300" cy="1573213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496" name="Freeform 7"/>
          <p:cNvSpPr>
            <a:spLocks/>
          </p:cNvSpPr>
          <p:nvPr/>
        </p:nvSpPr>
        <p:spPr bwMode="auto">
          <a:xfrm>
            <a:off x="3409950" y="5573713"/>
            <a:ext cx="3289300" cy="7937"/>
          </a:xfrm>
          <a:custGeom>
            <a:avLst/>
            <a:gdLst>
              <a:gd name="T0" fmla="*/ 0 w 2072"/>
              <a:gd name="T1" fmla="*/ 2147483647 h 5"/>
              <a:gd name="T2" fmla="*/ 2147483647 w 2072"/>
              <a:gd name="T3" fmla="*/ 0 h 5"/>
              <a:gd name="T4" fmla="*/ 2147483647 w 2072"/>
              <a:gd name="T5" fmla="*/ 0 h 5"/>
              <a:gd name="T6" fmla="*/ 0 60000 65536"/>
              <a:gd name="T7" fmla="*/ 0 60000 65536"/>
              <a:gd name="T8" fmla="*/ 0 60000 65536"/>
              <a:gd name="T9" fmla="*/ 0 w 2072"/>
              <a:gd name="T10" fmla="*/ 0 h 5"/>
              <a:gd name="T11" fmla="*/ 2072 w 2072"/>
              <a:gd name="T12" fmla="*/ 5 h 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2" h="5">
                <a:moveTo>
                  <a:pt x="0" y="5"/>
                </a:moveTo>
                <a:lnTo>
                  <a:pt x="12" y="0"/>
                </a:lnTo>
                <a:lnTo>
                  <a:pt x="2072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497" name="Rectangle 8"/>
          <p:cNvSpPr>
            <a:spLocks noChangeArrowheads="1"/>
          </p:cNvSpPr>
          <p:nvPr/>
        </p:nvSpPr>
        <p:spPr bwMode="auto">
          <a:xfrm>
            <a:off x="6705600" y="5562600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63498" name="Rectangle 9"/>
          <p:cNvSpPr>
            <a:spLocks noChangeArrowheads="1"/>
          </p:cNvSpPr>
          <p:nvPr/>
        </p:nvSpPr>
        <p:spPr bwMode="auto">
          <a:xfrm>
            <a:off x="6567488" y="3821113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499" name="Rectangle 10"/>
          <p:cNvSpPr>
            <a:spLocks noChangeArrowheads="1"/>
          </p:cNvSpPr>
          <p:nvPr/>
        </p:nvSpPr>
        <p:spPr bwMode="auto">
          <a:xfrm>
            <a:off x="5181600" y="6172200"/>
            <a:ext cx="498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8.6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3500" name="Rectangle 11"/>
          <p:cNvSpPr>
            <a:spLocks noChangeArrowheads="1"/>
          </p:cNvSpPr>
          <p:nvPr/>
        </p:nvSpPr>
        <p:spPr bwMode="auto">
          <a:xfrm>
            <a:off x="4800600" y="5791200"/>
            <a:ext cx="498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8.0</a:t>
            </a:r>
            <a:endParaRPr lang="en-US"/>
          </a:p>
        </p:txBody>
      </p:sp>
      <p:sp>
        <p:nvSpPr>
          <p:cNvPr id="63501" name="Line 12"/>
          <p:cNvSpPr>
            <a:spLocks noChangeShapeType="1"/>
          </p:cNvSpPr>
          <p:nvPr/>
        </p:nvSpPr>
        <p:spPr bwMode="auto">
          <a:xfrm flipV="1">
            <a:off x="5410200" y="55626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02" name="Line 13"/>
          <p:cNvSpPr>
            <a:spLocks noChangeShapeType="1"/>
          </p:cNvSpPr>
          <p:nvPr/>
        </p:nvSpPr>
        <p:spPr bwMode="auto">
          <a:xfrm>
            <a:off x="5029200" y="3962400"/>
            <a:ext cx="0" cy="1600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03" name="Slide Number Placeholder 1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4AC7D111-1B7C-424D-B00B-211619FC47D4}" type="slidenum">
              <a:rPr lang="en-US">
                <a:latin typeface="Arial" charset="0"/>
              </a:rPr>
              <a:pPr/>
              <a:t>39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41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Upper Tail Probabilities</a:t>
            </a:r>
          </a:p>
        </p:txBody>
      </p:sp>
      <p:sp>
        <p:nvSpPr>
          <p:cNvPr id="64515" name="Rectangle 9"/>
          <p:cNvSpPr>
            <a:spLocks noGrp="1" noChangeArrowheads="1"/>
          </p:cNvSpPr>
          <p:nvPr>
            <p:ph idx="1"/>
          </p:nvPr>
        </p:nvSpPr>
        <p:spPr>
          <a:xfrm>
            <a:off x="1066800" y="1524000"/>
            <a:ext cx="5257800" cy="685800"/>
          </a:xfrm>
        </p:spPr>
        <p:txBody>
          <a:bodyPr/>
          <a:lstStyle/>
          <a:p>
            <a:pPr eaLnBrk="1" hangingPunct="1"/>
            <a:r>
              <a:rPr lang="en-US" sz="3400" smtClean="0">
                <a:solidFill>
                  <a:schemeClr val="folHlink"/>
                </a:solidFill>
              </a:rPr>
              <a:t>Now Find P(X &gt; 8.6)…</a:t>
            </a:r>
          </a:p>
        </p:txBody>
      </p:sp>
      <p:sp>
        <p:nvSpPr>
          <p:cNvPr id="6451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4517" name="Freeform 2"/>
          <p:cNvSpPr>
            <a:spLocks/>
          </p:cNvSpPr>
          <p:nvPr/>
        </p:nvSpPr>
        <p:spPr bwMode="auto">
          <a:xfrm>
            <a:off x="6229350" y="3892550"/>
            <a:ext cx="349250" cy="1651000"/>
          </a:xfrm>
          <a:custGeom>
            <a:avLst/>
            <a:gdLst>
              <a:gd name="T0" fmla="*/ 0 w 220"/>
              <a:gd name="T1" fmla="*/ 0 h 1040"/>
              <a:gd name="T2" fmla="*/ 2147483647 w 220"/>
              <a:gd name="T3" fmla="*/ 2147483647 h 1040"/>
              <a:gd name="T4" fmla="*/ 2147483647 w 220"/>
              <a:gd name="T5" fmla="*/ 2147483647 h 1040"/>
              <a:gd name="T6" fmla="*/ 2147483647 w 220"/>
              <a:gd name="T7" fmla="*/ 2147483647 h 1040"/>
              <a:gd name="T8" fmla="*/ 2147483647 w 220"/>
              <a:gd name="T9" fmla="*/ 2147483647 h 1040"/>
              <a:gd name="T10" fmla="*/ 2147483647 w 220"/>
              <a:gd name="T11" fmla="*/ 2147483647 h 1040"/>
              <a:gd name="T12" fmla="*/ 0 w 220"/>
              <a:gd name="T13" fmla="*/ 2147483647 h 1040"/>
              <a:gd name="T14" fmla="*/ 0 w 220"/>
              <a:gd name="T15" fmla="*/ 0 h 104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20"/>
              <a:gd name="T25" fmla="*/ 0 h 1040"/>
              <a:gd name="T26" fmla="*/ 220 w 220"/>
              <a:gd name="T27" fmla="*/ 1040 h 104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20" h="1040">
                <a:moveTo>
                  <a:pt x="0" y="0"/>
                </a:moveTo>
                <a:lnTo>
                  <a:pt x="103" y="45"/>
                </a:lnTo>
                <a:lnTo>
                  <a:pt x="149" y="93"/>
                </a:lnTo>
                <a:lnTo>
                  <a:pt x="185" y="142"/>
                </a:lnTo>
                <a:lnTo>
                  <a:pt x="218" y="192"/>
                </a:lnTo>
                <a:lnTo>
                  <a:pt x="220" y="1040"/>
                </a:lnTo>
                <a:lnTo>
                  <a:pt x="0" y="1040"/>
                </a:lnTo>
                <a:lnTo>
                  <a:pt x="0" y="0"/>
                </a:lnTo>
                <a:close/>
              </a:path>
            </a:pathLst>
          </a:custGeom>
          <a:solidFill>
            <a:srgbClr val="C7DAF7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18" name="Freeform 3"/>
          <p:cNvSpPr>
            <a:spLocks/>
          </p:cNvSpPr>
          <p:nvPr/>
        </p:nvSpPr>
        <p:spPr bwMode="auto">
          <a:xfrm>
            <a:off x="4619625" y="3886200"/>
            <a:ext cx="1628775" cy="1663700"/>
          </a:xfrm>
          <a:custGeom>
            <a:avLst/>
            <a:gdLst>
              <a:gd name="T0" fmla="*/ 2147483647 w 1026"/>
              <a:gd name="T1" fmla="*/ 2147483647 h 1048"/>
              <a:gd name="T2" fmla="*/ 2147483647 w 1026"/>
              <a:gd name="T3" fmla="*/ 0 h 1048"/>
              <a:gd name="T4" fmla="*/ 2147483647 w 1026"/>
              <a:gd name="T5" fmla="*/ 2147483647 h 1048"/>
              <a:gd name="T6" fmla="*/ 2147483647 w 1026"/>
              <a:gd name="T7" fmla="*/ 2147483647 h 1048"/>
              <a:gd name="T8" fmla="*/ 2147483647 w 1026"/>
              <a:gd name="T9" fmla="*/ 2147483647 h 1048"/>
              <a:gd name="T10" fmla="*/ 2147483647 w 1026"/>
              <a:gd name="T11" fmla="*/ 2147483647 h 1048"/>
              <a:gd name="T12" fmla="*/ 2147483647 w 1026"/>
              <a:gd name="T13" fmla="*/ 2147483647 h 1048"/>
              <a:gd name="T14" fmla="*/ 2147483647 w 1026"/>
              <a:gd name="T15" fmla="*/ 2147483647 h 1048"/>
              <a:gd name="T16" fmla="*/ 2147483647 w 1026"/>
              <a:gd name="T17" fmla="*/ 2147483647 h 1048"/>
              <a:gd name="T18" fmla="*/ 2147483647 w 1026"/>
              <a:gd name="T19" fmla="*/ 2147483647 h 1048"/>
              <a:gd name="T20" fmla="*/ 2147483647 w 1026"/>
              <a:gd name="T21" fmla="*/ 2147483647 h 1048"/>
              <a:gd name="T22" fmla="*/ 0 w 1026"/>
              <a:gd name="T23" fmla="*/ 2147483647 h 1048"/>
              <a:gd name="T24" fmla="*/ 2147483647 w 1026"/>
              <a:gd name="T25" fmla="*/ 2147483647 h 1048"/>
              <a:gd name="T26" fmla="*/ 2147483647 w 1026"/>
              <a:gd name="T27" fmla="*/ 2147483647 h 104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26"/>
              <a:gd name="T43" fmla="*/ 0 h 1048"/>
              <a:gd name="T44" fmla="*/ 1026 w 1026"/>
              <a:gd name="T45" fmla="*/ 1048 h 1048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26" h="1048">
                <a:moveTo>
                  <a:pt x="1026" y="1042"/>
                </a:moveTo>
                <a:lnTo>
                  <a:pt x="1024" y="0"/>
                </a:lnTo>
                <a:lnTo>
                  <a:pt x="946" y="30"/>
                </a:lnTo>
                <a:lnTo>
                  <a:pt x="828" y="174"/>
                </a:lnTo>
                <a:lnTo>
                  <a:pt x="734" y="332"/>
                </a:lnTo>
                <a:lnTo>
                  <a:pt x="662" y="472"/>
                </a:lnTo>
                <a:lnTo>
                  <a:pt x="600" y="574"/>
                </a:lnTo>
                <a:lnTo>
                  <a:pt x="522" y="690"/>
                </a:lnTo>
                <a:lnTo>
                  <a:pt x="436" y="790"/>
                </a:lnTo>
                <a:lnTo>
                  <a:pt x="350" y="880"/>
                </a:lnTo>
                <a:lnTo>
                  <a:pt x="180" y="966"/>
                </a:lnTo>
                <a:lnTo>
                  <a:pt x="0" y="996"/>
                </a:lnTo>
                <a:lnTo>
                  <a:pt x="12" y="1048"/>
                </a:lnTo>
                <a:lnTo>
                  <a:pt x="1026" y="1042"/>
                </a:lnTo>
                <a:close/>
              </a:path>
            </a:pathLst>
          </a:custGeom>
          <a:solidFill>
            <a:srgbClr val="C7DAF7"/>
          </a:soli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19" name="Freeform 4"/>
          <p:cNvSpPr>
            <a:spLocks/>
          </p:cNvSpPr>
          <p:nvPr/>
        </p:nvSpPr>
        <p:spPr bwMode="auto">
          <a:xfrm>
            <a:off x="762000" y="3940175"/>
            <a:ext cx="1600200" cy="1622425"/>
          </a:xfrm>
          <a:custGeom>
            <a:avLst/>
            <a:gdLst>
              <a:gd name="T0" fmla="*/ 2147483647 w 1008"/>
              <a:gd name="T1" fmla="*/ 2147483647 h 1022"/>
              <a:gd name="T2" fmla="*/ 2147483647 w 1008"/>
              <a:gd name="T3" fmla="*/ 0 h 1022"/>
              <a:gd name="T4" fmla="*/ 2147483647 w 1008"/>
              <a:gd name="T5" fmla="*/ 2147483647 h 1022"/>
              <a:gd name="T6" fmla="*/ 2147483647 w 1008"/>
              <a:gd name="T7" fmla="*/ 2147483647 h 1022"/>
              <a:gd name="T8" fmla="*/ 2147483647 w 1008"/>
              <a:gd name="T9" fmla="*/ 2147483647 h 1022"/>
              <a:gd name="T10" fmla="*/ 2147483647 w 1008"/>
              <a:gd name="T11" fmla="*/ 2147483647 h 1022"/>
              <a:gd name="T12" fmla="*/ 2147483647 w 1008"/>
              <a:gd name="T13" fmla="*/ 2147483647 h 1022"/>
              <a:gd name="T14" fmla="*/ 2147483647 w 1008"/>
              <a:gd name="T15" fmla="*/ 2147483647 h 1022"/>
              <a:gd name="T16" fmla="*/ 2147483647 w 1008"/>
              <a:gd name="T17" fmla="*/ 2147483647 h 1022"/>
              <a:gd name="T18" fmla="*/ 2147483647 w 1008"/>
              <a:gd name="T19" fmla="*/ 2147483647 h 1022"/>
              <a:gd name="T20" fmla="*/ 2147483647 w 1008"/>
              <a:gd name="T21" fmla="*/ 2147483647 h 1022"/>
              <a:gd name="T22" fmla="*/ 0 w 1008"/>
              <a:gd name="T23" fmla="*/ 2147483647 h 1022"/>
              <a:gd name="T24" fmla="*/ 0 w 1008"/>
              <a:gd name="T25" fmla="*/ 2147483647 h 1022"/>
              <a:gd name="T26" fmla="*/ 2147483647 w 1008"/>
              <a:gd name="T27" fmla="*/ 2147483647 h 102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08"/>
              <a:gd name="T43" fmla="*/ 0 h 1022"/>
              <a:gd name="T44" fmla="*/ 1008 w 1008"/>
              <a:gd name="T45" fmla="*/ 1022 h 102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08" h="1022">
                <a:moveTo>
                  <a:pt x="1008" y="1019"/>
                </a:moveTo>
                <a:lnTo>
                  <a:pt x="1006" y="0"/>
                </a:lnTo>
                <a:lnTo>
                  <a:pt x="928" y="29"/>
                </a:lnTo>
                <a:lnTo>
                  <a:pt x="820" y="168"/>
                </a:lnTo>
                <a:lnTo>
                  <a:pt x="734" y="318"/>
                </a:lnTo>
                <a:lnTo>
                  <a:pt x="652" y="456"/>
                </a:lnTo>
                <a:lnTo>
                  <a:pt x="604" y="546"/>
                </a:lnTo>
                <a:lnTo>
                  <a:pt x="534" y="662"/>
                </a:lnTo>
                <a:lnTo>
                  <a:pt x="470" y="750"/>
                </a:lnTo>
                <a:lnTo>
                  <a:pt x="370" y="852"/>
                </a:lnTo>
                <a:lnTo>
                  <a:pt x="210" y="944"/>
                </a:lnTo>
                <a:lnTo>
                  <a:pt x="0" y="976"/>
                </a:lnTo>
                <a:lnTo>
                  <a:pt x="0" y="1022"/>
                </a:lnTo>
                <a:lnTo>
                  <a:pt x="1008" y="1019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20" name="Rectangle 5"/>
          <p:cNvSpPr>
            <a:spLocks noChangeArrowheads="1"/>
          </p:cNvSpPr>
          <p:nvPr/>
        </p:nvSpPr>
        <p:spPr bwMode="auto">
          <a:xfrm>
            <a:off x="6729413" y="2667000"/>
            <a:ext cx="1062037" cy="533400"/>
          </a:xfrm>
          <a:prstGeom prst="rect">
            <a:avLst/>
          </a:prstGeom>
          <a:solidFill>
            <a:srgbClr val="B8FAC8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21" name="Freeform 6"/>
          <p:cNvSpPr>
            <a:spLocks/>
          </p:cNvSpPr>
          <p:nvPr/>
        </p:nvSpPr>
        <p:spPr bwMode="auto">
          <a:xfrm>
            <a:off x="6575425" y="4144963"/>
            <a:ext cx="1314450" cy="1404937"/>
          </a:xfrm>
          <a:custGeom>
            <a:avLst/>
            <a:gdLst>
              <a:gd name="T0" fmla="*/ 2147483647 w 828"/>
              <a:gd name="T1" fmla="*/ 2147483647 h 885"/>
              <a:gd name="T2" fmla="*/ 0 w 828"/>
              <a:gd name="T3" fmla="*/ 0 h 885"/>
              <a:gd name="T4" fmla="*/ 2147483647 w 828"/>
              <a:gd name="T5" fmla="*/ 2147483647 h 885"/>
              <a:gd name="T6" fmla="*/ 2147483647 w 828"/>
              <a:gd name="T7" fmla="*/ 2147483647 h 885"/>
              <a:gd name="T8" fmla="*/ 2147483647 w 828"/>
              <a:gd name="T9" fmla="*/ 2147483647 h 885"/>
              <a:gd name="T10" fmla="*/ 2147483647 w 828"/>
              <a:gd name="T11" fmla="*/ 2147483647 h 885"/>
              <a:gd name="T12" fmla="*/ 2147483647 w 828"/>
              <a:gd name="T13" fmla="*/ 2147483647 h 885"/>
              <a:gd name="T14" fmla="*/ 2147483647 w 828"/>
              <a:gd name="T15" fmla="*/ 2147483647 h 885"/>
              <a:gd name="T16" fmla="*/ 2147483647 w 828"/>
              <a:gd name="T17" fmla="*/ 2147483647 h 885"/>
              <a:gd name="T18" fmla="*/ 2147483647 w 828"/>
              <a:gd name="T19" fmla="*/ 2147483647 h 885"/>
              <a:gd name="T20" fmla="*/ 2147483647 w 828"/>
              <a:gd name="T21" fmla="*/ 2147483647 h 885"/>
              <a:gd name="T22" fmla="*/ 2147483647 w 828"/>
              <a:gd name="T23" fmla="*/ 2147483647 h 885"/>
              <a:gd name="T24" fmla="*/ 2147483647 w 828"/>
              <a:gd name="T25" fmla="*/ 2147483647 h 885"/>
              <a:gd name="T26" fmla="*/ 2147483647 w 828"/>
              <a:gd name="T27" fmla="*/ 2147483647 h 885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28"/>
              <a:gd name="T43" fmla="*/ 0 h 885"/>
              <a:gd name="T44" fmla="*/ 828 w 828"/>
              <a:gd name="T45" fmla="*/ 885 h 885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28" h="885">
                <a:moveTo>
                  <a:pt x="3" y="882"/>
                </a:moveTo>
                <a:lnTo>
                  <a:pt x="0" y="0"/>
                </a:lnTo>
                <a:lnTo>
                  <a:pt x="27" y="72"/>
                </a:lnTo>
                <a:lnTo>
                  <a:pt x="81" y="159"/>
                </a:lnTo>
                <a:lnTo>
                  <a:pt x="117" y="237"/>
                </a:lnTo>
                <a:lnTo>
                  <a:pt x="156" y="297"/>
                </a:lnTo>
                <a:lnTo>
                  <a:pt x="201" y="384"/>
                </a:lnTo>
                <a:lnTo>
                  <a:pt x="273" y="495"/>
                </a:lnTo>
                <a:lnTo>
                  <a:pt x="339" y="585"/>
                </a:lnTo>
                <a:lnTo>
                  <a:pt x="442" y="693"/>
                </a:lnTo>
                <a:lnTo>
                  <a:pt x="609" y="789"/>
                </a:lnTo>
                <a:lnTo>
                  <a:pt x="828" y="825"/>
                </a:lnTo>
                <a:lnTo>
                  <a:pt x="825" y="885"/>
                </a:lnTo>
                <a:lnTo>
                  <a:pt x="3" y="882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22" name="Line 7"/>
          <p:cNvSpPr>
            <a:spLocks noChangeShapeType="1"/>
          </p:cNvSpPr>
          <p:nvPr/>
        </p:nvSpPr>
        <p:spPr bwMode="auto">
          <a:xfrm flipH="1">
            <a:off x="6858000" y="4572000"/>
            <a:ext cx="53340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23" name="Line 8"/>
          <p:cNvSpPr>
            <a:spLocks noChangeShapeType="1"/>
          </p:cNvSpPr>
          <p:nvPr/>
        </p:nvSpPr>
        <p:spPr bwMode="auto">
          <a:xfrm>
            <a:off x="5562600" y="3962400"/>
            <a:ext cx="38100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24" name="Text Box 10"/>
          <p:cNvSpPr txBox="1">
            <a:spLocks noChangeArrowheads="1"/>
          </p:cNvSpPr>
          <p:nvPr/>
        </p:nvSpPr>
        <p:spPr bwMode="auto">
          <a:xfrm>
            <a:off x="7467600" y="1143000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64525" name="Freeform 11"/>
          <p:cNvSpPr>
            <a:spLocks/>
          </p:cNvSpPr>
          <p:nvPr/>
        </p:nvSpPr>
        <p:spPr bwMode="auto">
          <a:xfrm>
            <a:off x="6248400" y="3886200"/>
            <a:ext cx="1635125" cy="157321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26" name="Freeform 12"/>
          <p:cNvSpPr>
            <a:spLocks/>
          </p:cNvSpPr>
          <p:nvPr/>
        </p:nvSpPr>
        <p:spPr bwMode="auto">
          <a:xfrm>
            <a:off x="4611688" y="3886200"/>
            <a:ext cx="1638300" cy="1573213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27" name="Rectangle 13"/>
          <p:cNvSpPr>
            <a:spLocks noChangeArrowheads="1"/>
          </p:cNvSpPr>
          <p:nvPr/>
        </p:nvSpPr>
        <p:spPr bwMode="auto">
          <a:xfrm>
            <a:off x="7889875" y="5530850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Z</a:t>
            </a:r>
          </a:p>
        </p:txBody>
      </p:sp>
      <p:sp>
        <p:nvSpPr>
          <p:cNvPr id="64528" name="Rectangle 14"/>
          <p:cNvSpPr>
            <a:spLocks noChangeArrowheads="1"/>
          </p:cNvSpPr>
          <p:nvPr/>
        </p:nvSpPr>
        <p:spPr bwMode="auto">
          <a:xfrm>
            <a:off x="6365875" y="6140450"/>
            <a:ext cx="625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0.12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4529" name="Rectangle 15"/>
          <p:cNvSpPr>
            <a:spLocks noChangeArrowheads="1"/>
          </p:cNvSpPr>
          <p:nvPr/>
        </p:nvSpPr>
        <p:spPr bwMode="auto">
          <a:xfrm>
            <a:off x="5984875" y="5759450"/>
            <a:ext cx="371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 0</a:t>
            </a:r>
            <a:endParaRPr lang="en-US"/>
          </a:p>
        </p:txBody>
      </p:sp>
      <p:sp>
        <p:nvSpPr>
          <p:cNvPr id="64530" name="Line 16"/>
          <p:cNvSpPr>
            <a:spLocks noChangeShapeType="1"/>
          </p:cNvSpPr>
          <p:nvPr/>
        </p:nvSpPr>
        <p:spPr bwMode="auto">
          <a:xfrm flipV="1">
            <a:off x="6594475" y="553085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1" name="Line 17"/>
          <p:cNvSpPr>
            <a:spLocks noChangeShapeType="1"/>
          </p:cNvSpPr>
          <p:nvPr/>
        </p:nvSpPr>
        <p:spPr bwMode="auto">
          <a:xfrm>
            <a:off x="6213475" y="3930650"/>
            <a:ext cx="0" cy="1600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2" name="Freeform 18"/>
          <p:cNvSpPr>
            <a:spLocks/>
          </p:cNvSpPr>
          <p:nvPr/>
        </p:nvSpPr>
        <p:spPr bwMode="auto">
          <a:xfrm>
            <a:off x="2362200" y="3929063"/>
            <a:ext cx="1676400" cy="1638300"/>
          </a:xfrm>
          <a:custGeom>
            <a:avLst/>
            <a:gdLst>
              <a:gd name="T0" fmla="*/ 0 w 1056"/>
              <a:gd name="T1" fmla="*/ 2147483647 h 1032"/>
              <a:gd name="T2" fmla="*/ 2147483647 w 1056"/>
              <a:gd name="T3" fmla="*/ 0 h 1032"/>
              <a:gd name="T4" fmla="*/ 2147483647 w 1056"/>
              <a:gd name="T5" fmla="*/ 2147483647 h 1032"/>
              <a:gd name="T6" fmla="*/ 2147483647 w 1056"/>
              <a:gd name="T7" fmla="*/ 2147483647 h 1032"/>
              <a:gd name="T8" fmla="*/ 2147483647 w 1056"/>
              <a:gd name="T9" fmla="*/ 2147483647 h 1032"/>
              <a:gd name="T10" fmla="*/ 2147483647 w 1056"/>
              <a:gd name="T11" fmla="*/ 2147483647 h 1032"/>
              <a:gd name="T12" fmla="*/ 2147483647 w 1056"/>
              <a:gd name="T13" fmla="*/ 2147483647 h 1032"/>
              <a:gd name="T14" fmla="*/ 2147483647 w 1056"/>
              <a:gd name="T15" fmla="*/ 2147483647 h 1032"/>
              <a:gd name="T16" fmla="*/ 2147483647 w 1056"/>
              <a:gd name="T17" fmla="*/ 2147483647 h 1032"/>
              <a:gd name="T18" fmla="*/ 2147483647 w 1056"/>
              <a:gd name="T19" fmla="*/ 2147483647 h 1032"/>
              <a:gd name="T20" fmla="*/ 2147483647 w 1056"/>
              <a:gd name="T21" fmla="*/ 2147483647 h 1032"/>
              <a:gd name="T22" fmla="*/ 2147483647 w 1056"/>
              <a:gd name="T23" fmla="*/ 2147483647 h 1032"/>
              <a:gd name="T24" fmla="*/ 2147483647 w 1056"/>
              <a:gd name="T25" fmla="*/ 2147483647 h 1032"/>
              <a:gd name="T26" fmla="*/ 0 w 1056"/>
              <a:gd name="T27" fmla="*/ 2147483647 h 10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56"/>
              <a:gd name="T43" fmla="*/ 0 h 1032"/>
              <a:gd name="T44" fmla="*/ 1056 w 1056"/>
              <a:gd name="T45" fmla="*/ 1032 h 10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56" h="1032">
                <a:moveTo>
                  <a:pt x="0" y="1029"/>
                </a:moveTo>
                <a:lnTo>
                  <a:pt x="3" y="0"/>
                </a:lnTo>
                <a:lnTo>
                  <a:pt x="84" y="15"/>
                </a:lnTo>
                <a:lnTo>
                  <a:pt x="216" y="150"/>
                </a:lnTo>
                <a:lnTo>
                  <a:pt x="300" y="303"/>
                </a:lnTo>
                <a:lnTo>
                  <a:pt x="378" y="450"/>
                </a:lnTo>
                <a:lnTo>
                  <a:pt x="429" y="543"/>
                </a:lnTo>
                <a:lnTo>
                  <a:pt x="501" y="654"/>
                </a:lnTo>
                <a:lnTo>
                  <a:pt x="567" y="741"/>
                </a:lnTo>
                <a:lnTo>
                  <a:pt x="670" y="849"/>
                </a:lnTo>
                <a:lnTo>
                  <a:pt x="837" y="945"/>
                </a:lnTo>
                <a:lnTo>
                  <a:pt x="1056" y="981"/>
                </a:lnTo>
                <a:lnTo>
                  <a:pt x="1056" y="1032"/>
                </a:lnTo>
                <a:lnTo>
                  <a:pt x="0" y="1029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33" name="Line 19"/>
          <p:cNvSpPr>
            <a:spLocks noChangeShapeType="1"/>
          </p:cNvSpPr>
          <p:nvPr/>
        </p:nvSpPr>
        <p:spPr bwMode="auto">
          <a:xfrm>
            <a:off x="2362200" y="3962400"/>
            <a:ext cx="0" cy="1600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4" name="Freeform 20"/>
          <p:cNvSpPr>
            <a:spLocks/>
          </p:cNvSpPr>
          <p:nvPr/>
        </p:nvSpPr>
        <p:spPr bwMode="auto">
          <a:xfrm>
            <a:off x="2397125" y="3917950"/>
            <a:ext cx="1635125" cy="157321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35" name="Freeform 21"/>
          <p:cNvSpPr>
            <a:spLocks/>
          </p:cNvSpPr>
          <p:nvPr/>
        </p:nvSpPr>
        <p:spPr bwMode="auto">
          <a:xfrm>
            <a:off x="760413" y="3917950"/>
            <a:ext cx="1638300" cy="1573213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36" name="Freeform 22"/>
          <p:cNvSpPr>
            <a:spLocks/>
          </p:cNvSpPr>
          <p:nvPr/>
        </p:nvSpPr>
        <p:spPr bwMode="auto">
          <a:xfrm>
            <a:off x="742950" y="5573713"/>
            <a:ext cx="3289300" cy="7937"/>
          </a:xfrm>
          <a:custGeom>
            <a:avLst/>
            <a:gdLst>
              <a:gd name="T0" fmla="*/ 0 w 2072"/>
              <a:gd name="T1" fmla="*/ 2147483647 h 5"/>
              <a:gd name="T2" fmla="*/ 2147483647 w 2072"/>
              <a:gd name="T3" fmla="*/ 0 h 5"/>
              <a:gd name="T4" fmla="*/ 2147483647 w 2072"/>
              <a:gd name="T5" fmla="*/ 0 h 5"/>
              <a:gd name="T6" fmla="*/ 0 60000 65536"/>
              <a:gd name="T7" fmla="*/ 0 60000 65536"/>
              <a:gd name="T8" fmla="*/ 0 60000 65536"/>
              <a:gd name="T9" fmla="*/ 0 w 2072"/>
              <a:gd name="T10" fmla="*/ 0 h 5"/>
              <a:gd name="T11" fmla="*/ 2072 w 2072"/>
              <a:gd name="T12" fmla="*/ 5 h 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2" h="5">
                <a:moveTo>
                  <a:pt x="0" y="5"/>
                </a:moveTo>
                <a:lnTo>
                  <a:pt x="12" y="0"/>
                </a:lnTo>
                <a:lnTo>
                  <a:pt x="2072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37" name="Line 23"/>
          <p:cNvSpPr>
            <a:spLocks noChangeShapeType="1"/>
          </p:cNvSpPr>
          <p:nvPr/>
        </p:nvSpPr>
        <p:spPr bwMode="auto">
          <a:xfrm>
            <a:off x="4030663" y="5508625"/>
            <a:ext cx="0" cy="1588"/>
          </a:xfrm>
          <a:prstGeom prst="line">
            <a:avLst/>
          </a:prstGeom>
          <a:noFill/>
          <a:ln w="254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8" name="Rectangle 24"/>
          <p:cNvSpPr>
            <a:spLocks noChangeArrowheads="1"/>
          </p:cNvSpPr>
          <p:nvPr/>
        </p:nvSpPr>
        <p:spPr bwMode="auto">
          <a:xfrm>
            <a:off x="4038600" y="5562600"/>
            <a:ext cx="381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Z</a:t>
            </a:r>
          </a:p>
        </p:txBody>
      </p:sp>
      <p:sp>
        <p:nvSpPr>
          <p:cNvPr id="64539" name="Rectangle 25"/>
          <p:cNvSpPr>
            <a:spLocks noChangeArrowheads="1"/>
          </p:cNvSpPr>
          <p:nvPr/>
        </p:nvSpPr>
        <p:spPr bwMode="auto">
          <a:xfrm>
            <a:off x="2409825" y="5865813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40" name="Rectangle 26"/>
          <p:cNvSpPr>
            <a:spLocks noChangeArrowheads="1"/>
          </p:cNvSpPr>
          <p:nvPr/>
        </p:nvSpPr>
        <p:spPr bwMode="auto">
          <a:xfrm>
            <a:off x="3900488" y="3821113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41" name="Rectangle 27"/>
          <p:cNvSpPr>
            <a:spLocks noChangeArrowheads="1"/>
          </p:cNvSpPr>
          <p:nvPr/>
        </p:nvSpPr>
        <p:spPr bwMode="auto">
          <a:xfrm>
            <a:off x="2514600" y="6172200"/>
            <a:ext cx="625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0.12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4542" name="Rectangle 28"/>
          <p:cNvSpPr>
            <a:spLocks noChangeArrowheads="1"/>
          </p:cNvSpPr>
          <p:nvPr/>
        </p:nvSpPr>
        <p:spPr bwMode="auto">
          <a:xfrm>
            <a:off x="4791075" y="3581400"/>
            <a:ext cx="1139825" cy="454025"/>
          </a:xfrm>
          <a:prstGeom prst="rect">
            <a:avLst/>
          </a:prstGeom>
          <a:solidFill>
            <a:srgbClr val="CCFFCC"/>
          </a:solidFill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eaLnBrk="0" hangingPunct="0"/>
            <a:r>
              <a:rPr lang="en-US" b="0">
                <a:solidFill>
                  <a:srgbClr val="FF0000"/>
                </a:solidFill>
              </a:rPr>
              <a:t>0.5478</a:t>
            </a:r>
          </a:p>
        </p:txBody>
      </p:sp>
      <p:sp>
        <p:nvSpPr>
          <p:cNvPr id="64543" name="Line 29"/>
          <p:cNvSpPr>
            <a:spLocks noChangeShapeType="1"/>
          </p:cNvSpPr>
          <p:nvPr/>
        </p:nvSpPr>
        <p:spPr bwMode="auto">
          <a:xfrm flipH="1">
            <a:off x="2743200" y="4191000"/>
            <a:ext cx="45720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44" name="Rectangle 30"/>
          <p:cNvSpPr>
            <a:spLocks noChangeArrowheads="1"/>
          </p:cNvSpPr>
          <p:nvPr/>
        </p:nvSpPr>
        <p:spPr bwMode="auto">
          <a:xfrm>
            <a:off x="2133600" y="5791200"/>
            <a:ext cx="371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 0</a:t>
            </a:r>
            <a:endParaRPr lang="en-US"/>
          </a:p>
        </p:txBody>
      </p:sp>
      <p:sp>
        <p:nvSpPr>
          <p:cNvPr id="64545" name="Line 31"/>
          <p:cNvSpPr>
            <a:spLocks noChangeShapeType="1"/>
          </p:cNvSpPr>
          <p:nvPr/>
        </p:nvSpPr>
        <p:spPr bwMode="auto">
          <a:xfrm flipV="1">
            <a:off x="2362200" y="55626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46" name="Line 32"/>
          <p:cNvSpPr>
            <a:spLocks noChangeShapeType="1"/>
          </p:cNvSpPr>
          <p:nvPr/>
        </p:nvSpPr>
        <p:spPr bwMode="auto">
          <a:xfrm flipV="1">
            <a:off x="2743200" y="55626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47" name="Rectangle 33"/>
          <p:cNvSpPr>
            <a:spLocks noChangeArrowheads="1"/>
          </p:cNvSpPr>
          <p:nvPr/>
        </p:nvSpPr>
        <p:spPr bwMode="auto">
          <a:xfrm>
            <a:off x="3124200" y="3810000"/>
            <a:ext cx="1206500" cy="454025"/>
          </a:xfrm>
          <a:prstGeom prst="rect">
            <a:avLst/>
          </a:prstGeom>
          <a:solidFill>
            <a:srgbClr val="CCFFCC"/>
          </a:solidFill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eaLnBrk="0" hangingPunct="0"/>
            <a:r>
              <a:rPr lang="en-US" b="0">
                <a:solidFill>
                  <a:srgbClr val="FF0000"/>
                </a:solidFill>
              </a:rPr>
              <a:t>1.000</a:t>
            </a:r>
          </a:p>
        </p:txBody>
      </p:sp>
      <p:sp>
        <p:nvSpPr>
          <p:cNvPr id="64548" name="Rectangle 34"/>
          <p:cNvSpPr>
            <a:spLocks noChangeArrowheads="1"/>
          </p:cNvSpPr>
          <p:nvPr/>
        </p:nvSpPr>
        <p:spPr bwMode="auto">
          <a:xfrm>
            <a:off x="7169150" y="3886200"/>
            <a:ext cx="1822450" cy="819150"/>
          </a:xfrm>
          <a:prstGeom prst="rect">
            <a:avLst/>
          </a:prstGeom>
          <a:solidFill>
            <a:srgbClr val="CCFFCC"/>
          </a:solidFill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eaLnBrk="0" hangingPunct="0"/>
            <a:r>
              <a:rPr lang="en-US" b="0">
                <a:solidFill>
                  <a:srgbClr val="FF0000"/>
                </a:solidFill>
              </a:rPr>
              <a:t>1.0 - 0.5478 = 0.4522</a:t>
            </a:r>
          </a:p>
        </p:txBody>
      </p:sp>
      <p:sp>
        <p:nvSpPr>
          <p:cNvPr id="64549" name="Text Box 35"/>
          <p:cNvSpPr txBox="1">
            <a:spLocks noChangeArrowheads="1"/>
          </p:cNvSpPr>
          <p:nvPr/>
        </p:nvSpPr>
        <p:spPr bwMode="auto">
          <a:xfrm>
            <a:off x="838200" y="2133600"/>
            <a:ext cx="7696200" cy="1004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0"/>
              <a:t>   P(X &gt; 8.6) = P(Z &gt; 0.12) = 1.0 - P(Z </a:t>
            </a:r>
            <a:r>
              <a:rPr lang="en-US" b="0">
                <a:cs typeface="Arial" charset="0"/>
              </a:rPr>
              <a:t>≤</a:t>
            </a:r>
            <a:r>
              <a:rPr lang="en-US" b="0"/>
              <a:t> 0.12)</a:t>
            </a:r>
          </a:p>
          <a:p>
            <a:pPr algn="l"/>
            <a:r>
              <a:rPr lang="en-US" b="0"/>
              <a:t>                                           = 1.0 - 0.5478 = </a:t>
            </a:r>
            <a:r>
              <a:rPr lang="en-US" b="0">
                <a:solidFill>
                  <a:schemeClr val="hlink"/>
                </a:solidFill>
              </a:rPr>
              <a:t>0.4522</a:t>
            </a:r>
          </a:p>
        </p:txBody>
      </p:sp>
      <p:sp>
        <p:nvSpPr>
          <p:cNvPr id="64550" name="Line 36"/>
          <p:cNvSpPr>
            <a:spLocks noChangeShapeType="1"/>
          </p:cNvSpPr>
          <p:nvPr/>
        </p:nvSpPr>
        <p:spPr bwMode="auto">
          <a:xfrm flipV="1">
            <a:off x="6218238" y="551815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51" name="Freeform 37"/>
          <p:cNvSpPr>
            <a:spLocks/>
          </p:cNvSpPr>
          <p:nvPr/>
        </p:nvSpPr>
        <p:spPr bwMode="auto">
          <a:xfrm>
            <a:off x="4594225" y="5541963"/>
            <a:ext cx="3289300" cy="7937"/>
          </a:xfrm>
          <a:custGeom>
            <a:avLst/>
            <a:gdLst>
              <a:gd name="T0" fmla="*/ 0 w 2072"/>
              <a:gd name="T1" fmla="*/ 2147483647 h 5"/>
              <a:gd name="T2" fmla="*/ 2147483647 w 2072"/>
              <a:gd name="T3" fmla="*/ 0 h 5"/>
              <a:gd name="T4" fmla="*/ 2147483647 w 2072"/>
              <a:gd name="T5" fmla="*/ 0 h 5"/>
              <a:gd name="T6" fmla="*/ 0 60000 65536"/>
              <a:gd name="T7" fmla="*/ 0 60000 65536"/>
              <a:gd name="T8" fmla="*/ 0 60000 65536"/>
              <a:gd name="T9" fmla="*/ 0 w 2072"/>
              <a:gd name="T10" fmla="*/ 0 h 5"/>
              <a:gd name="T11" fmla="*/ 2072 w 2072"/>
              <a:gd name="T12" fmla="*/ 5 h 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2" h="5">
                <a:moveTo>
                  <a:pt x="0" y="5"/>
                </a:moveTo>
                <a:lnTo>
                  <a:pt x="12" y="0"/>
                </a:lnTo>
                <a:lnTo>
                  <a:pt x="2072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52" name="Rectangle 38"/>
          <p:cNvSpPr>
            <a:spLocks noChangeArrowheads="1"/>
          </p:cNvSpPr>
          <p:nvPr/>
        </p:nvSpPr>
        <p:spPr bwMode="auto">
          <a:xfrm>
            <a:off x="990600" y="2133600"/>
            <a:ext cx="7239000" cy="11430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53" name="Slide Number Placeholder 4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E105F298-ECD3-45EB-A4F7-9C91826A0492}" type="slidenum">
              <a:rPr lang="en-US">
                <a:latin typeface="Arial" charset="0"/>
              </a:rPr>
              <a:pPr/>
              <a:t>40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title"/>
          </p:nvPr>
        </p:nvSpPr>
        <p:spPr>
          <a:xfrm>
            <a:off x="1500188" y="230188"/>
            <a:ext cx="6878637" cy="1077912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Finding the X value for a Known Probability</a:t>
            </a:r>
          </a:p>
        </p:txBody>
      </p:sp>
      <p:sp>
        <p:nvSpPr>
          <p:cNvPr id="21508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Steps to find the X value for a known probability: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	1.  Find the  Z  value for the known probability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	2.  Convert to  X  units using the formula:</a:t>
            </a:r>
          </a:p>
        </p:txBody>
      </p:sp>
      <p:sp>
        <p:nvSpPr>
          <p:cNvPr id="2150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21506" name="Object 4"/>
          <p:cNvGraphicFramePr>
            <a:graphicFrameLocks noChangeAspect="1"/>
          </p:cNvGraphicFramePr>
          <p:nvPr/>
        </p:nvGraphicFramePr>
        <p:xfrm>
          <a:off x="3124200" y="4343400"/>
          <a:ext cx="28956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Equation" r:id="rId3" imgW="723600" imgH="203040" progId="Equation.3">
                  <p:embed/>
                </p:oleObj>
              </mc:Choice>
              <mc:Fallback>
                <p:oleObj name="Equation" r:id="rId3" imgW="723600" imgH="203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343400"/>
                        <a:ext cx="2895600" cy="8128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13083F41-904D-403C-AE55-1C35A5D10EC7}" type="slidenum">
              <a:rPr lang="en-US">
                <a:latin typeface="Arial" charset="0"/>
              </a:rPr>
              <a:pPr/>
              <a:t>41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4"/>
          <p:cNvSpPr>
            <a:spLocks noGrp="1" noChangeArrowheads="1"/>
          </p:cNvSpPr>
          <p:nvPr>
            <p:ph type="title"/>
          </p:nvPr>
        </p:nvSpPr>
        <p:spPr>
          <a:xfrm>
            <a:off x="1500188" y="449263"/>
            <a:ext cx="6889750" cy="858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Finding the X value for a Known Probability</a:t>
            </a:r>
          </a:p>
        </p:txBody>
      </p:sp>
      <p:sp>
        <p:nvSpPr>
          <p:cNvPr id="65539" name="Rectangle 5"/>
          <p:cNvSpPr>
            <a:spLocks noGrp="1" noChangeArrowheads="1"/>
          </p:cNvSpPr>
          <p:nvPr>
            <p:ph idx="1"/>
          </p:nvPr>
        </p:nvSpPr>
        <p:spPr>
          <a:xfrm>
            <a:off x="762000" y="1676400"/>
            <a:ext cx="8077200" cy="45323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Example:</a:t>
            </a:r>
          </a:p>
          <a:p>
            <a:pPr eaLnBrk="1" hangingPunct="1"/>
            <a:r>
              <a:rPr lang="en-US" smtClean="0"/>
              <a:t>Suppose  X  is normal with mean 8.0 and standard deviation 5.0.  </a:t>
            </a:r>
          </a:p>
          <a:p>
            <a:pPr eaLnBrk="1" hangingPunct="1"/>
            <a:r>
              <a:rPr lang="en-US" smtClean="0">
                <a:solidFill>
                  <a:schemeClr val="folHlink"/>
                </a:solidFill>
              </a:rPr>
              <a:t>Now find the  X  value so that only 20% of all values are below this  X</a:t>
            </a:r>
          </a:p>
        </p:txBody>
      </p:sp>
      <p:sp>
        <p:nvSpPr>
          <p:cNvPr id="6554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5541" name="Freeform 2"/>
          <p:cNvSpPr>
            <a:spLocks/>
          </p:cNvSpPr>
          <p:nvPr/>
        </p:nvSpPr>
        <p:spPr bwMode="auto">
          <a:xfrm>
            <a:off x="3870325" y="4848225"/>
            <a:ext cx="1085850" cy="946150"/>
          </a:xfrm>
          <a:custGeom>
            <a:avLst/>
            <a:gdLst>
              <a:gd name="T0" fmla="*/ 2147483647 w 684"/>
              <a:gd name="T1" fmla="*/ 2147483647 h 596"/>
              <a:gd name="T2" fmla="*/ 2147483647 w 684"/>
              <a:gd name="T3" fmla="*/ 0 h 596"/>
              <a:gd name="T4" fmla="*/ 2147483647 w 684"/>
              <a:gd name="T5" fmla="*/ 2147483647 h 596"/>
              <a:gd name="T6" fmla="*/ 2147483647 w 684"/>
              <a:gd name="T7" fmla="*/ 2147483647 h 596"/>
              <a:gd name="T8" fmla="*/ 2147483647 w 684"/>
              <a:gd name="T9" fmla="*/ 2147483647 h 596"/>
              <a:gd name="T10" fmla="*/ 2147483647 w 684"/>
              <a:gd name="T11" fmla="*/ 2147483647 h 596"/>
              <a:gd name="T12" fmla="*/ 2147483647 w 684"/>
              <a:gd name="T13" fmla="*/ 2147483647 h 596"/>
              <a:gd name="T14" fmla="*/ 2147483647 w 684"/>
              <a:gd name="T15" fmla="*/ 2147483647 h 596"/>
              <a:gd name="T16" fmla="*/ 2147483647 w 684"/>
              <a:gd name="T17" fmla="*/ 2147483647 h 596"/>
              <a:gd name="T18" fmla="*/ 2147483647 w 684"/>
              <a:gd name="T19" fmla="*/ 2147483647 h 596"/>
              <a:gd name="T20" fmla="*/ 2147483647 w 684"/>
              <a:gd name="T21" fmla="*/ 2147483647 h 596"/>
              <a:gd name="T22" fmla="*/ 2147483647 w 684"/>
              <a:gd name="T23" fmla="*/ 2147483647 h 596"/>
              <a:gd name="T24" fmla="*/ 0 w 684"/>
              <a:gd name="T25" fmla="*/ 2147483647 h 596"/>
              <a:gd name="T26" fmla="*/ 0 w 684"/>
              <a:gd name="T27" fmla="*/ 2147483647 h 596"/>
              <a:gd name="T28" fmla="*/ 2147483647 w 684"/>
              <a:gd name="T29" fmla="*/ 2147483647 h 59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84"/>
              <a:gd name="T46" fmla="*/ 0 h 596"/>
              <a:gd name="T47" fmla="*/ 684 w 684"/>
              <a:gd name="T48" fmla="*/ 596 h 59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84" h="596">
                <a:moveTo>
                  <a:pt x="684" y="596"/>
                </a:moveTo>
                <a:lnTo>
                  <a:pt x="684" y="0"/>
                </a:lnTo>
                <a:lnTo>
                  <a:pt x="651" y="60"/>
                </a:lnTo>
                <a:lnTo>
                  <a:pt x="613" y="120"/>
                </a:lnTo>
                <a:lnTo>
                  <a:pt x="573" y="185"/>
                </a:lnTo>
                <a:lnTo>
                  <a:pt x="547" y="227"/>
                </a:lnTo>
                <a:lnTo>
                  <a:pt x="499" y="293"/>
                </a:lnTo>
                <a:lnTo>
                  <a:pt x="390" y="410"/>
                </a:lnTo>
                <a:lnTo>
                  <a:pt x="346" y="444"/>
                </a:lnTo>
                <a:lnTo>
                  <a:pt x="225" y="507"/>
                </a:lnTo>
                <a:lnTo>
                  <a:pt x="159" y="528"/>
                </a:lnTo>
                <a:lnTo>
                  <a:pt x="87" y="542"/>
                </a:lnTo>
                <a:lnTo>
                  <a:pt x="0" y="548"/>
                </a:lnTo>
                <a:lnTo>
                  <a:pt x="0" y="596"/>
                </a:lnTo>
                <a:lnTo>
                  <a:pt x="684" y="596"/>
                </a:lnTo>
                <a:close/>
              </a:path>
            </a:pathLst>
          </a:custGeom>
          <a:solidFill>
            <a:srgbClr val="C7DAF7"/>
          </a:soli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542" name="Line 3"/>
          <p:cNvSpPr>
            <a:spLocks noChangeShapeType="1"/>
          </p:cNvSpPr>
          <p:nvPr/>
        </p:nvSpPr>
        <p:spPr bwMode="auto">
          <a:xfrm>
            <a:off x="4953000" y="4876800"/>
            <a:ext cx="0" cy="914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5543" name="Line 6"/>
          <p:cNvSpPr>
            <a:spLocks noChangeShapeType="1"/>
          </p:cNvSpPr>
          <p:nvPr/>
        </p:nvSpPr>
        <p:spPr bwMode="auto">
          <a:xfrm>
            <a:off x="4343400" y="4953000"/>
            <a:ext cx="4572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5544" name="Line 7"/>
          <p:cNvSpPr>
            <a:spLocks noChangeShapeType="1"/>
          </p:cNvSpPr>
          <p:nvPr/>
        </p:nvSpPr>
        <p:spPr bwMode="auto">
          <a:xfrm>
            <a:off x="5486400" y="4191000"/>
            <a:ext cx="0" cy="1600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5545" name="Freeform 8"/>
          <p:cNvSpPr>
            <a:spLocks/>
          </p:cNvSpPr>
          <p:nvPr/>
        </p:nvSpPr>
        <p:spPr bwMode="auto">
          <a:xfrm>
            <a:off x="5562600" y="4191000"/>
            <a:ext cx="1593850" cy="152876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546" name="Freeform 9"/>
          <p:cNvSpPr>
            <a:spLocks/>
          </p:cNvSpPr>
          <p:nvPr/>
        </p:nvSpPr>
        <p:spPr bwMode="auto">
          <a:xfrm>
            <a:off x="3884613" y="4186238"/>
            <a:ext cx="1644650" cy="1531937"/>
          </a:xfrm>
          <a:custGeom>
            <a:avLst/>
            <a:gdLst>
              <a:gd name="T0" fmla="*/ 0 w 1036"/>
              <a:gd name="T1" fmla="*/ 2147483647 h 965"/>
              <a:gd name="T2" fmla="*/ 2147483647 w 1036"/>
              <a:gd name="T3" fmla="*/ 2147483647 h 965"/>
              <a:gd name="T4" fmla="*/ 2147483647 w 1036"/>
              <a:gd name="T5" fmla="*/ 2147483647 h 965"/>
              <a:gd name="T6" fmla="*/ 2147483647 w 1036"/>
              <a:gd name="T7" fmla="*/ 2147483647 h 965"/>
              <a:gd name="T8" fmla="*/ 2147483647 w 1036"/>
              <a:gd name="T9" fmla="*/ 2147483647 h 965"/>
              <a:gd name="T10" fmla="*/ 2147483647 w 1036"/>
              <a:gd name="T11" fmla="*/ 2147483647 h 965"/>
              <a:gd name="T12" fmla="*/ 2147483647 w 1036"/>
              <a:gd name="T13" fmla="*/ 2147483647 h 965"/>
              <a:gd name="T14" fmla="*/ 2147483647 w 1036"/>
              <a:gd name="T15" fmla="*/ 2147483647 h 965"/>
              <a:gd name="T16" fmla="*/ 2147483647 w 1036"/>
              <a:gd name="T17" fmla="*/ 2147483647 h 965"/>
              <a:gd name="T18" fmla="*/ 2147483647 w 1036"/>
              <a:gd name="T19" fmla="*/ 2147483647 h 965"/>
              <a:gd name="T20" fmla="*/ 2147483647 w 1036"/>
              <a:gd name="T21" fmla="*/ 2147483647 h 965"/>
              <a:gd name="T22" fmla="*/ 2147483647 w 1036"/>
              <a:gd name="T23" fmla="*/ 2147483647 h 965"/>
              <a:gd name="T24" fmla="*/ 2147483647 w 1036"/>
              <a:gd name="T25" fmla="*/ 2147483647 h 965"/>
              <a:gd name="T26" fmla="*/ 2147483647 w 1036"/>
              <a:gd name="T27" fmla="*/ 2147483647 h 965"/>
              <a:gd name="T28" fmla="*/ 2147483647 w 1036"/>
              <a:gd name="T29" fmla="*/ 2147483647 h 965"/>
              <a:gd name="T30" fmla="*/ 2147483647 w 1036"/>
              <a:gd name="T31" fmla="*/ 0 h 9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6"/>
              <a:gd name="T49" fmla="*/ 0 h 965"/>
              <a:gd name="T50" fmla="*/ 1036 w 1036"/>
              <a:gd name="T51" fmla="*/ 965 h 96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6" h="965">
                <a:moveTo>
                  <a:pt x="0" y="965"/>
                </a:moveTo>
                <a:lnTo>
                  <a:pt x="108" y="955"/>
                </a:lnTo>
                <a:lnTo>
                  <a:pt x="163" y="942"/>
                </a:lnTo>
                <a:lnTo>
                  <a:pt x="218" y="927"/>
                </a:lnTo>
                <a:lnTo>
                  <a:pt x="271" y="904"/>
                </a:lnTo>
                <a:lnTo>
                  <a:pt x="326" y="872"/>
                </a:lnTo>
                <a:lnTo>
                  <a:pt x="381" y="832"/>
                </a:lnTo>
                <a:lnTo>
                  <a:pt x="488" y="718"/>
                </a:lnTo>
                <a:lnTo>
                  <a:pt x="596" y="556"/>
                </a:lnTo>
                <a:lnTo>
                  <a:pt x="706" y="361"/>
                </a:lnTo>
                <a:lnTo>
                  <a:pt x="759" y="262"/>
                </a:lnTo>
                <a:lnTo>
                  <a:pt x="814" y="171"/>
                </a:lnTo>
                <a:lnTo>
                  <a:pt x="868" y="91"/>
                </a:lnTo>
                <a:lnTo>
                  <a:pt x="919" y="33"/>
                </a:lnTo>
                <a:lnTo>
                  <a:pt x="973" y="9"/>
                </a:lnTo>
                <a:lnTo>
                  <a:pt x="1036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547" name="Freeform 10"/>
          <p:cNvSpPr>
            <a:spLocks/>
          </p:cNvSpPr>
          <p:nvPr/>
        </p:nvSpPr>
        <p:spPr bwMode="auto">
          <a:xfrm>
            <a:off x="3867150" y="5802313"/>
            <a:ext cx="3289300" cy="7937"/>
          </a:xfrm>
          <a:custGeom>
            <a:avLst/>
            <a:gdLst>
              <a:gd name="T0" fmla="*/ 0 w 2072"/>
              <a:gd name="T1" fmla="*/ 2147483647 h 5"/>
              <a:gd name="T2" fmla="*/ 2147483647 w 2072"/>
              <a:gd name="T3" fmla="*/ 0 h 5"/>
              <a:gd name="T4" fmla="*/ 2147483647 w 2072"/>
              <a:gd name="T5" fmla="*/ 0 h 5"/>
              <a:gd name="T6" fmla="*/ 0 60000 65536"/>
              <a:gd name="T7" fmla="*/ 0 60000 65536"/>
              <a:gd name="T8" fmla="*/ 0 60000 65536"/>
              <a:gd name="T9" fmla="*/ 0 w 2072"/>
              <a:gd name="T10" fmla="*/ 0 h 5"/>
              <a:gd name="T11" fmla="*/ 2072 w 2072"/>
              <a:gd name="T12" fmla="*/ 5 h 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2" h="5">
                <a:moveTo>
                  <a:pt x="0" y="5"/>
                </a:moveTo>
                <a:lnTo>
                  <a:pt x="12" y="0"/>
                </a:lnTo>
                <a:lnTo>
                  <a:pt x="2072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548" name="Rectangle 11"/>
          <p:cNvSpPr>
            <a:spLocks noChangeArrowheads="1"/>
          </p:cNvSpPr>
          <p:nvPr/>
        </p:nvSpPr>
        <p:spPr bwMode="auto">
          <a:xfrm>
            <a:off x="7162800" y="5961063"/>
            <a:ext cx="38100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65549" name="Rectangle 12"/>
          <p:cNvSpPr>
            <a:spLocks noChangeArrowheads="1"/>
          </p:cNvSpPr>
          <p:nvPr/>
        </p:nvSpPr>
        <p:spPr bwMode="auto">
          <a:xfrm>
            <a:off x="4784725" y="6019800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?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5550" name="Rectangle 13"/>
          <p:cNvSpPr>
            <a:spLocks noChangeArrowheads="1"/>
          </p:cNvSpPr>
          <p:nvPr/>
        </p:nvSpPr>
        <p:spPr bwMode="auto">
          <a:xfrm>
            <a:off x="5292725" y="6019800"/>
            <a:ext cx="498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8.0</a:t>
            </a:r>
            <a:endParaRPr lang="en-US"/>
          </a:p>
        </p:txBody>
      </p:sp>
      <p:sp>
        <p:nvSpPr>
          <p:cNvPr id="65551" name="Line 14"/>
          <p:cNvSpPr>
            <a:spLocks noChangeShapeType="1"/>
          </p:cNvSpPr>
          <p:nvPr/>
        </p:nvSpPr>
        <p:spPr bwMode="auto">
          <a:xfrm flipV="1">
            <a:off x="4953000" y="57912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5552" name="Rectangle 15"/>
          <p:cNvSpPr>
            <a:spLocks noChangeArrowheads="1"/>
          </p:cNvSpPr>
          <p:nvPr/>
        </p:nvSpPr>
        <p:spPr bwMode="auto">
          <a:xfrm>
            <a:off x="3810000" y="4572000"/>
            <a:ext cx="947738" cy="457200"/>
          </a:xfrm>
          <a:prstGeom prst="rect">
            <a:avLst/>
          </a:prstGeom>
          <a:solidFill>
            <a:srgbClr val="C7DAF7"/>
          </a:solidFill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b="0"/>
              <a:t>.2000</a:t>
            </a:r>
          </a:p>
        </p:txBody>
      </p:sp>
      <p:sp>
        <p:nvSpPr>
          <p:cNvPr id="65553" name="Rectangle 16"/>
          <p:cNvSpPr>
            <a:spLocks noChangeArrowheads="1"/>
          </p:cNvSpPr>
          <p:nvPr/>
        </p:nvSpPr>
        <p:spPr bwMode="auto">
          <a:xfrm>
            <a:off x="7162800" y="6265863"/>
            <a:ext cx="38100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Z</a:t>
            </a:r>
          </a:p>
        </p:txBody>
      </p:sp>
      <p:sp>
        <p:nvSpPr>
          <p:cNvPr id="65554" name="Rectangle 17"/>
          <p:cNvSpPr>
            <a:spLocks noChangeArrowheads="1"/>
          </p:cNvSpPr>
          <p:nvPr/>
        </p:nvSpPr>
        <p:spPr bwMode="auto">
          <a:xfrm>
            <a:off x="4784725" y="6342063"/>
            <a:ext cx="3206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?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5555" name="Rectangle 18"/>
          <p:cNvSpPr>
            <a:spLocks noChangeArrowheads="1"/>
          </p:cNvSpPr>
          <p:nvPr/>
        </p:nvSpPr>
        <p:spPr bwMode="auto">
          <a:xfrm>
            <a:off x="5292725" y="6342063"/>
            <a:ext cx="371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 0</a:t>
            </a:r>
            <a:endParaRPr lang="en-US"/>
          </a:p>
        </p:txBody>
      </p:sp>
      <p:sp>
        <p:nvSpPr>
          <p:cNvPr id="65556" name="Oval 19"/>
          <p:cNvSpPr>
            <a:spLocks noChangeArrowheads="1"/>
          </p:cNvSpPr>
          <p:nvPr/>
        </p:nvSpPr>
        <p:spPr bwMode="auto">
          <a:xfrm>
            <a:off x="4648200" y="5943600"/>
            <a:ext cx="609600" cy="7620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5557" name="Text Box 20"/>
          <p:cNvSpPr txBox="1">
            <a:spLocks noChangeArrowheads="1"/>
          </p:cNvSpPr>
          <p:nvPr/>
        </p:nvSpPr>
        <p:spPr bwMode="auto">
          <a:xfrm>
            <a:off x="7467600" y="1143000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65558" name="Slide Number Placeholder 2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9EADE1D5-5AA7-4901-9653-25E74C34B830}" type="slidenum">
              <a:rPr lang="en-US">
                <a:latin typeface="Arial" charset="0"/>
              </a:rPr>
              <a:pPr/>
              <a:t>42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5"/>
          <p:cNvSpPr>
            <a:spLocks noGrp="1" noChangeArrowheads="1"/>
          </p:cNvSpPr>
          <p:nvPr>
            <p:ph type="title"/>
          </p:nvPr>
        </p:nvSpPr>
        <p:spPr>
          <a:xfrm>
            <a:off x="1773238" y="449263"/>
            <a:ext cx="6624637" cy="858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Find the Z value for </a:t>
            </a:r>
            <a:br>
              <a:rPr lang="en-US" smtClean="0"/>
            </a:br>
            <a:r>
              <a:rPr lang="en-US" smtClean="0"/>
              <a:t>20% in the Lower Tail</a:t>
            </a:r>
          </a:p>
        </p:txBody>
      </p:sp>
      <p:sp>
        <p:nvSpPr>
          <p:cNvPr id="66563" name="Rectangle 6"/>
          <p:cNvSpPr>
            <a:spLocks noGrp="1" noChangeArrowheads="1"/>
          </p:cNvSpPr>
          <p:nvPr>
            <p:ph idx="1"/>
          </p:nvPr>
        </p:nvSpPr>
        <p:spPr>
          <a:xfrm>
            <a:off x="4800600" y="2325688"/>
            <a:ext cx="4114800" cy="4532312"/>
          </a:xfrm>
        </p:spPr>
        <p:txBody>
          <a:bodyPr/>
          <a:lstStyle/>
          <a:p>
            <a:pPr eaLnBrk="1" hangingPunct="1"/>
            <a:r>
              <a:rPr lang="en-US" smtClean="0"/>
              <a:t>20% area in the lower tail is consistent with a Z  value of </a:t>
            </a:r>
            <a:r>
              <a:rPr lang="en-US" smtClean="0">
                <a:solidFill>
                  <a:srgbClr val="008260"/>
                </a:solidFill>
              </a:rPr>
              <a:t>-0.84</a:t>
            </a:r>
          </a:p>
        </p:txBody>
      </p:sp>
      <p:sp>
        <p:nvSpPr>
          <p:cNvPr id="6656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pSp>
        <p:nvGrpSpPr>
          <p:cNvPr id="66565" name="Group 2"/>
          <p:cNvGrpSpPr>
            <a:grpSpLocks/>
          </p:cNvGrpSpPr>
          <p:nvPr/>
        </p:nvGrpSpPr>
        <p:grpSpPr bwMode="auto">
          <a:xfrm rot="-587800">
            <a:off x="3035300" y="4525963"/>
            <a:ext cx="2120900" cy="612775"/>
            <a:chOff x="1825" y="2398"/>
            <a:chExt cx="1728" cy="793"/>
          </a:xfrm>
        </p:grpSpPr>
        <p:sp>
          <p:nvSpPr>
            <p:cNvPr id="66606" name="Freeform 3"/>
            <p:cNvSpPr>
              <a:spLocks/>
            </p:cNvSpPr>
            <p:nvPr/>
          </p:nvSpPr>
          <p:spPr bwMode="auto">
            <a:xfrm>
              <a:off x="1827" y="2432"/>
              <a:ext cx="1726" cy="759"/>
            </a:xfrm>
            <a:custGeom>
              <a:avLst/>
              <a:gdLst>
                <a:gd name="T0" fmla="*/ 0 w 1726"/>
                <a:gd name="T1" fmla="*/ 386 h 759"/>
                <a:gd name="T2" fmla="*/ 86 w 1726"/>
                <a:gd name="T3" fmla="*/ 282 h 759"/>
                <a:gd name="T4" fmla="*/ 151 w 1726"/>
                <a:gd name="T5" fmla="*/ 227 h 759"/>
                <a:gd name="T6" fmla="*/ 224 w 1726"/>
                <a:gd name="T7" fmla="*/ 175 h 759"/>
                <a:gd name="T8" fmla="*/ 304 w 1726"/>
                <a:gd name="T9" fmla="*/ 134 h 759"/>
                <a:gd name="T10" fmla="*/ 394 w 1726"/>
                <a:gd name="T11" fmla="*/ 93 h 759"/>
                <a:gd name="T12" fmla="*/ 502 w 1726"/>
                <a:gd name="T13" fmla="*/ 57 h 759"/>
                <a:gd name="T14" fmla="*/ 646 w 1726"/>
                <a:gd name="T15" fmla="*/ 20 h 759"/>
                <a:gd name="T16" fmla="*/ 778 w 1726"/>
                <a:gd name="T17" fmla="*/ 6 h 759"/>
                <a:gd name="T18" fmla="*/ 896 w 1726"/>
                <a:gd name="T19" fmla="*/ 2 h 759"/>
                <a:gd name="T20" fmla="*/ 1021 w 1726"/>
                <a:gd name="T21" fmla="*/ 14 h 759"/>
                <a:gd name="T22" fmla="*/ 1132 w 1726"/>
                <a:gd name="T23" fmla="*/ 36 h 759"/>
                <a:gd name="T24" fmla="*/ 1236 w 1726"/>
                <a:gd name="T25" fmla="*/ 79 h 759"/>
                <a:gd name="T26" fmla="*/ 1342 w 1726"/>
                <a:gd name="T27" fmla="*/ 147 h 759"/>
                <a:gd name="T28" fmla="*/ 1426 w 1726"/>
                <a:gd name="T29" fmla="*/ 225 h 759"/>
                <a:gd name="T30" fmla="*/ 1472 w 1726"/>
                <a:gd name="T31" fmla="*/ 277 h 759"/>
                <a:gd name="T32" fmla="*/ 1594 w 1726"/>
                <a:gd name="T33" fmla="*/ 94 h 759"/>
                <a:gd name="T34" fmla="*/ 1596 w 1726"/>
                <a:gd name="T35" fmla="*/ 197 h 759"/>
                <a:gd name="T36" fmla="*/ 1605 w 1726"/>
                <a:gd name="T37" fmla="*/ 300 h 759"/>
                <a:gd name="T38" fmla="*/ 1624 w 1726"/>
                <a:gd name="T39" fmla="*/ 398 h 759"/>
                <a:gd name="T40" fmla="*/ 1651 w 1726"/>
                <a:gd name="T41" fmla="*/ 499 h 759"/>
                <a:gd name="T42" fmla="*/ 1706 w 1726"/>
                <a:gd name="T43" fmla="*/ 627 h 759"/>
                <a:gd name="T44" fmla="*/ 1685 w 1726"/>
                <a:gd name="T45" fmla="*/ 685 h 759"/>
                <a:gd name="T46" fmla="*/ 1601 w 1726"/>
                <a:gd name="T47" fmla="*/ 667 h 759"/>
                <a:gd name="T48" fmla="*/ 1534 w 1726"/>
                <a:gd name="T49" fmla="*/ 664 h 759"/>
                <a:gd name="T50" fmla="*/ 1469 w 1726"/>
                <a:gd name="T51" fmla="*/ 671 h 759"/>
                <a:gd name="T52" fmla="*/ 1403 w 1726"/>
                <a:gd name="T53" fmla="*/ 690 h 759"/>
                <a:gd name="T54" fmla="*/ 1330 w 1726"/>
                <a:gd name="T55" fmla="*/ 723 h 759"/>
                <a:gd name="T56" fmla="*/ 1259 w 1726"/>
                <a:gd name="T57" fmla="*/ 687 h 759"/>
                <a:gd name="T58" fmla="*/ 1345 w 1726"/>
                <a:gd name="T59" fmla="*/ 482 h 759"/>
                <a:gd name="T60" fmla="*/ 1237 w 1726"/>
                <a:gd name="T61" fmla="*/ 396 h 759"/>
                <a:gd name="T62" fmla="*/ 1131 w 1726"/>
                <a:gd name="T63" fmla="*/ 328 h 759"/>
                <a:gd name="T64" fmla="*/ 1036 w 1726"/>
                <a:gd name="T65" fmla="*/ 277 h 759"/>
                <a:gd name="T66" fmla="*/ 921 w 1726"/>
                <a:gd name="T67" fmla="*/ 232 h 759"/>
                <a:gd name="T68" fmla="*/ 811 w 1726"/>
                <a:gd name="T69" fmla="*/ 209 h 759"/>
                <a:gd name="T70" fmla="*/ 707 w 1726"/>
                <a:gd name="T71" fmla="*/ 195 h 759"/>
                <a:gd name="T72" fmla="*/ 587 w 1726"/>
                <a:gd name="T73" fmla="*/ 201 h 759"/>
                <a:gd name="T74" fmla="*/ 470 w 1726"/>
                <a:gd name="T75" fmla="*/ 211 h 759"/>
                <a:gd name="T76" fmla="*/ 334 w 1726"/>
                <a:gd name="T77" fmla="*/ 232 h 759"/>
                <a:gd name="T78" fmla="*/ 231 w 1726"/>
                <a:gd name="T79" fmla="*/ 266 h 759"/>
                <a:gd name="T80" fmla="*/ 158 w 1726"/>
                <a:gd name="T81" fmla="*/ 301 h 759"/>
                <a:gd name="T82" fmla="*/ 97 w 1726"/>
                <a:gd name="T83" fmla="*/ 343 h 7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6"/>
                <a:gd name="T127" fmla="*/ 0 h 759"/>
                <a:gd name="T128" fmla="*/ 1726 w 1726"/>
                <a:gd name="T129" fmla="*/ 759 h 759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6" h="759">
                  <a:moveTo>
                    <a:pt x="7" y="425"/>
                  </a:moveTo>
                  <a:lnTo>
                    <a:pt x="0" y="386"/>
                  </a:lnTo>
                  <a:lnTo>
                    <a:pt x="52" y="320"/>
                  </a:lnTo>
                  <a:lnTo>
                    <a:pt x="86" y="282"/>
                  </a:lnTo>
                  <a:lnTo>
                    <a:pt x="122" y="255"/>
                  </a:lnTo>
                  <a:lnTo>
                    <a:pt x="151" y="227"/>
                  </a:lnTo>
                  <a:lnTo>
                    <a:pt x="190" y="200"/>
                  </a:lnTo>
                  <a:lnTo>
                    <a:pt x="224" y="175"/>
                  </a:lnTo>
                  <a:lnTo>
                    <a:pt x="269" y="153"/>
                  </a:lnTo>
                  <a:lnTo>
                    <a:pt x="304" y="134"/>
                  </a:lnTo>
                  <a:lnTo>
                    <a:pt x="341" y="113"/>
                  </a:lnTo>
                  <a:lnTo>
                    <a:pt x="394" y="93"/>
                  </a:lnTo>
                  <a:lnTo>
                    <a:pt x="443" y="75"/>
                  </a:lnTo>
                  <a:lnTo>
                    <a:pt x="502" y="57"/>
                  </a:lnTo>
                  <a:lnTo>
                    <a:pt x="581" y="34"/>
                  </a:lnTo>
                  <a:lnTo>
                    <a:pt x="646" y="20"/>
                  </a:lnTo>
                  <a:lnTo>
                    <a:pt x="700" y="14"/>
                  </a:lnTo>
                  <a:lnTo>
                    <a:pt x="778" y="6"/>
                  </a:lnTo>
                  <a:lnTo>
                    <a:pt x="837" y="0"/>
                  </a:lnTo>
                  <a:lnTo>
                    <a:pt x="896" y="2"/>
                  </a:lnTo>
                  <a:lnTo>
                    <a:pt x="958" y="4"/>
                  </a:lnTo>
                  <a:lnTo>
                    <a:pt x="1021" y="14"/>
                  </a:lnTo>
                  <a:lnTo>
                    <a:pt x="1076" y="22"/>
                  </a:lnTo>
                  <a:lnTo>
                    <a:pt x="1132" y="36"/>
                  </a:lnTo>
                  <a:lnTo>
                    <a:pt x="1185" y="57"/>
                  </a:lnTo>
                  <a:lnTo>
                    <a:pt x="1236" y="79"/>
                  </a:lnTo>
                  <a:lnTo>
                    <a:pt x="1290" y="108"/>
                  </a:lnTo>
                  <a:lnTo>
                    <a:pt x="1342" y="147"/>
                  </a:lnTo>
                  <a:lnTo>
                    <a:pt x="1382" y="181"/>
                  </a:lnTo>
                  <a:lnTo>
                    <a:pt x="1426" y="225"/>
                  </a:lnTo>
                  <a:lnTo>
                    <a:pt x="1457" y="258"/>
                  </a:lnTo>
                  <a:lnTo>
                    <a:pt x="1472" y="277"/>
                  </a:lnTo>
                  <a:lnTo>
                    <a:pt x="1582" y="46"/>
                  </a:lnTo>
                  <a:lnTo>
                    <a:pt x="1594" y="94"/>
                  </a:lnTo>
                  <a:lnTo>
                    <a:pt x="1594" y="147"/>
                  </a:lnTo>
                  <a:lnTo>
                    <a:pt x="1596" y="197"/>
                  </a:lnTo>
                  <a:lnTo>
                    <a:pt x="1600" y="247"/>
                  </a:lnTo>
                  <a:lnTo>
                    <a:pt x="1605" y="300"/>
                  </a:lnTo>
                  <a:lnTo>
                    <a:pt x="1615" y="354"/>
                  </a:lnTo>
                  <a:lnTo>
                    <a:pt x="1624" y="398"/>
                  </a:lnTo>
                  <a:lnTo>
                    <a:pt x="1637" y="450"/>
                  </a:lnTo>
                  <a:lnTo>
                    <a:pt x="1651" y="499"/>
                  </a:lnTo>
                  <a:lnTo>
                    <a:pt x="1671" y="561"/>
                  </a:lnTo>
                  <a:lnTo>
                    <a:pt x="1706" y="627"/>
                  </a:lnTo>
                  <a:lnTo>
                    <a:pt x="1725" y="698"/>
                  </a:lnTo>
                  <a:lnTo>
                    <a:pt x="1685" y="685"/>
                  </a:lnTo>
                  <a:lnTo>
                    <a:pt x="1646" y="676"/>
                  </a:lnTo>
                  <a:lnTo>
                    <a:pt x="1601" y="667"/>
                  </a:lnTo>
                  <a:lnTo>
                    <a:pt x="1559" y="663"/>
                  </a:lnTo>
                  <a:lnTo>
                    <a:pt x="1534" y="664"/>
                  </a:lnTo>
                  <a:lnTo>
                    <a:pt x="1507" y="666"/>
                  </a:lnTo>
                  <a:lnTo>
                    <a:pt x="1469" y="671"/>
                  </a:lnTo>
                  <a:lnTo>
                    <a:pt x="1434" y="681"/>
                  </a:lnTo>
                  <a:lnTo>
                    <a:pt x="1403" y="690"/>
                  </a:lnTo>
                  <a:lnTo>
                    <a:pt x="1367" y="707"/>
                  </a:lnTo>
                  <a:lnTo>
                    <a:pt x="1330" y="723"/>
                  </a:lnTo>
                  <a:lnTo>
                    <a:pt x="1277" y="758"/>
                  </a:lnTo>
                  <a:lnTo>
                    <a:pt x="1259" y="687"/>
                  </a:lnTo>
                  <a:lnTo>
                    <a:pt x="1362" y="500"/>
                  </a:lnTo>
                  <a:lnTo>
                    <a:pt x="1345" y="482"/>
                  </a:lnTo>
                  <a:lnTo>
                    <a:pt x="1286" y="434"/>
                  </a:lnTo>
                  <a:lnTo>
                    <a:pt x="1237" y="396"/>
                  </a:lnTo>
                  <a:lnTo>
                    <a:pt x="1172" y="350"/>
                  </a:lnTo>
                  <a:lnTo>
                    <a:pt x="1131" y="328"/>
                  </a:lnTo>
                  <a:lnTo>
                    <a:pt x="1092" y="305"/>
                  </a:lnTo>
                  <a:lnTo>
                    <a:pt x="1036" y="277"/>
                  </a:lnTo>
                  <a:lnTo>
                    <a:pt x="982" y="251"/>
                  </a:lnTo>
                  <a:lnTo>
                    <a:pt x="921" y="232"/>
                  </a:lnTo>
                  <a:lnTo>
                    <a:pt x="868" y="219"/>
                  </a:lnTo>
                  <a:lnTo>
                    <a:pt x="811" y="209"/>
                  </a:lnTo>
                  <a:lnTo>
                    <a:pt x="753" y="197"/>
                  </a:lnTo>
                  <a:lnTo>
                    <a:pt x="707" y="195"/>
                  </a:lnTo>
                  <a:lnTo>
                    <a:pt x="647" y="196"/>
                  </a:lnTo>
                  <a:lnTo>
                    <a:pt x="587" y="201"/>
                  </a:lnTo>
                  <a:lnTo>
                    <a:pt x="531" y="204"/>
                  </a:lnTo>
                  <a:lnTo>
                    <a:pt x="470" y="211"/>
                  </a:lnTo>
                  <a:lnTo>
                    <a:pt x="401" y="222"/>
                  </a:lnTo>
                  <a:lnTo>
                    <a:pt x="334" y="232"/>
                  </a:lnTo>
                  <a:lnTo>
                    <a:pt x="273" y="254"/>
                  </a:lnTo>
                  <a:lnTo>
                    <a:pt x="231" y="266"/>
                  </a:lnTo>
                  <a:lnTo>
                    <a:pt x="189" y="284"/>
                  </a:lnTo>
                  <a:lnTo>
                    <a:pt x="158" y="301"/>
                  </a:lnTo>
                  <a:lnTo>
                    <a:pt x="126" y="322"/>
                  </a:lnTo>
                  <a:lnTo>
                    <a:pt x="97" y="343"/>
                  </a:lnTo>
                  <a:lnTo>
                    <a:pt x="7" y="425"/>
                  </a:lnTo>
                </a:path>
              </a:pathLst>
            </a:custGeom>
            <a:solidFill>
              <a:srgbClr val="C7DAF7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607" name="Freeform 4"/>
            <p:cNvSpPr>
              <a:spLocks/>
            </p:cNvSpPr>
            <p:nvPr/>
          </p:nvSpPr>
          <p:spPr bwMode="auto">
            <a:xfrm>
              <a:off x="1825" y="2398"/>
              <a:ext cx="1708" cy="718"/>
            </a:xfrm>
            <a:custGeom>
              <a:avLst/>
              <a:gdLst>
                <a:gd name="T0" fmla="*/ 57 w 1708"/>
                <a:gd name="T1" fmla="*/ 326 h 718"/>
                <a:gd name="T2" fmla="*/ 117 w 1708"/>
                <a:gd name="T3" fmla="*/ 264 h 718"/>
                <a:gd name="T4" fmla="*/ 183 w 1708"/>
                <a:gd name="T5" fmla="*/ 210 h 718"/>
                <a:gd name="T6" fmla="*/ 263 w 1708"/>
                <a:gd name="T7" fmla="*/ 156 h 718"/>
                <a:gd name="T8" fmla="*/ 336 w 1708"/>
                <a:gd name="T9" fmla="*/ 117 h 718"/>
                <a:gd name="T10" fmla="*/ 438 w 1708"/>
                <a:gd name="T11" fmla="*/ 79 h 718"/>
                <a:gd name="T12" fmla="*/ 575 w 1708"/>
                <a:gd name="T13" fmla="*/ 37 h 718"/>
                <a:gd name="T14" fmla="*/ 694 w 1708"/>
                <a:gd name="T15" fmla="*/ 16 h 718"/>
                <a:gd name="T16" fmla="*/ 831 w 1708"/>
                <a:gd name="T17" fmla="*/ 0 h 718"/>
                <a:gd name="T18" fmla="*/ 951 w 1708"/>
                <a:gd name="T19" fmla="*/ 2 h 718"/>
                <a:gd name="T20" fmla="*/ 1069 w 1708"/>
                <a:gd name="T21" fmla="*/ 17 h 718"/>
                <a:gd name="T22" fmla="*/ 1176 w 1708"/>
                <a:gd name="T23" fmla="*/ 49 h 718"/>
                <a:gd name="T24" fmla="*/ 1280 w 1708"/>
                <a:gd name="T25" fmla="*/ 96 h 718"/>
                <a:gd name="T26" fmla="*/ 1371 w 1708"/>
                <a:gd name="T27" fmla="*/ 164 h 718"/>
                <a:gd name="T28" fmla="*/ 1445 w 1708"/>
                <a:gd name="T29" fmla="*/ 236 h 718"/>
                <a:gd name="T30" fmla="*/ 1583 w 1708"/>
                <a:gd name="T31" fmla="*/ 78 h 718"/>
                <a:gd name="T32" fmla="*/ 1583 w 1708"/>
                <a:gd name="T33" fmla="*/ 176 h 718"/>
                <a:gd name="T34" fmla="*/ 1592 w 1708"/>
                <a:gd name="T35" fmla="*/ 274 h 718"/>
                <a:gd name="T36" fmla="*/ 1609 w 1708"/>
                <a:gd name="T37" fmla="*/ 368 h 718"/>
                <a:gd name="T38" fmla="*/ 1635 w 1708"/>
                <a:gd name="T39" fmla="*/ 464 h 718"/>
                <a:gd name="T40" fmla="*/ 1674 w 1708"/>
                <a:gd name="T41" fmla="*/ 576 h 718"/>
                <a:gd name="T42" fmla="*/ 1707 w 1708"/>
                <a:gd name="T43" fmla="*/ 656 h 718"/>
                <a:gd name="T44" fmla="*/ 1628 w 1708"/>
                <a:gd name="T45" fmla="*/ 634 h 718"/>
                <a:gd name="T46" fmla="*/ 1542 w 1708"/>
                <a:gd name="T47" fmla="*/ 623 h 718"/>
                <a:gd name="T48" fmla="*/ 1491 w 1708"/>
                <a:gd name="T49" fmla="*/ 626 h 718"/>
                <a:gd name="T50" fmla="*/ 1417 w 1708"/>
                <a:gd name="T51" fmla="*/ 641 h 718"/>
                <a:gd name="T52" fmla="*/ 1350 w 1708"/>
                <a:gd name="T53" fmla="*/ 668 h 718"/>
                <a:gd name="T54" fmla="*/ 1260 w 1708"/>
                <a:gd name="T55" fmla="*/ 717 h 718"/>
                <a:gd name="T56" fmla="*/ 1332 w 1708"/>
                <a:gd name="T57" fmla="*/ 453 h 718"/>
                <a:gd name="T58" fmla="*/ 1224 w 1708"/>
                <a:gd name="T59" fmla="*/ 372 h 718"/>
                <a:gd name="T60" fmla="*/ 1119 w 1708"/>
                <a:gd name="T61" fmla="*/ 308 h 718"/>
                <a:gd name="T62" fmla="*/ 1026 w 1708"/>
                <a:gd name="T63" fmla="*/ 261 h 718"/>
                <a:gd name="T64" fmla="*/ 911 w 1708"/>
                <a:gd name="T65" fmla="*/ 220 h 718"/>
                <a:gd name="T66" fmla="*/ 802 w 1708"/>
                <a:gd name="T67" fmla="*/ 200 h 718"/>
                <a:gd name="T68" fmla="*/ 699 w 1708"/>
                <a:gd name="T69" fmla="*/ 189 h 718"/>
                <a:gd name="T70" fmla="*/ 579 w 1708"/>
                <a:gd name="T71" fmla="*/ 196 h 718"/>
                <a:gd name="T72" fmla="*/ 462 w 1708"/>
                <a:gd name="T73" fmla="*/ 208 h 718"/>
                <a:gd name="T74" fmla="*/ 327 w 1708"/>
                <a:gd name="T75" fmla="*/ 230 h 718"/>
                <a:gd name="T76" fmla="*/ 224 w 1708"/>
                <a:gd name="T77" fmla="*/ 263 h 718"/>
                <a:gd name="T78" fmla="*/ 148 w 1708"/>
                <a:gd name="T79" fmla="*/ 299 h 718"/>
                <a:gd name="T80" fmla="*/ 91 w 1708"/>
                <a:gd name="T81" fmla="*/ 340 h 71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08"/>
                <a:gd name="T124" fmla="*/ 0 h 718"/>
                <a:gd name="T125" fmla="*/ 1708 w 1708"/>
                <a:gd name="T126" fmla="*/ 718 h 71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08" h="718">
                  <a:moveTo>
                    <a:pt x="0" y="421"/>
                  </a:moveTo>
                  <a:lnTo>
                    <a:pt x="57" y="326"/>
                  </a:lnTo>
                  <a:lnTo>
                    <a:pt x="84" y="296"/>
                  </a:lnTo>
                  <a:lnTo>
                    <a:pt x="117" y="264"/>
                  </a:lnTo>
                  <a:lnTo>
                    <a:pt x="146" y="239"/>
                  </a:lnTo>
                  <a:lnTo>
                    <a:pt x="183" y="210"/>
                  </a:lnTo>
                  <a:lnTo>
                    <a:pt x="219" y="183"/>
                  </a:lnTo>
                  <a:lnTo>
                    <a:pt x="263" y="156"/>
                  </a:lnTo>
                  <a:lnTo>
                    <a:pt x="299" y="137"/>
                  </a:lnTo>
                  <a:lnTo>
                    <a:pt x="336" y="117"/>
                  </a:lnTo>
                  <a:lnTo>
                    <a:pt x="388" y="95"/>
                  </a:lnTo>
                  <a:lnTo>
                    <a:pt x="438" y="79"/>
                  </a:lnTo>
                  <a:lnTo>
                    <a:pt x="496" y="61"/>
                  </a:lnTo>
                  <a:lnTo>
                    <a:pt x="575" y="37"/>
                  </a:lnTo>
                  <a:lnTo>
                    <a:pt x="640" y="23"/>
                  </a:lnTo>
                  <a:lnTo>
                    <a:pt x="694" y="16"/>
                  </a:lnTo>
                  <a:lnTo>
                    <a:pt x="771" y="6"/>
                  </a:lnTo>
                  <a:lnTo>
                    <a:pt x="831" y="0"/>
                  </a:lnTo>
                  <a:lnTo>
                    <a:pt x="889" y="1"/>
                  </a:lnTo>
                  <a:lnTo>
                    <a:pt x="951" y="2"/>
                  </a:lnTo>
                  <a:lnTo>
                    <a:pt x="1013" y="10"/>
                  </a:lnTo>
                  <a:lnTo>
                    <a:pt x="1069" y="17"/>
                  </a:lnTo>
                  <a:lnTo>
                    <a:pt x="1124" y="30"/>
                  </a:lnTo>
                  <a:lnTo>
                    <a:pt x="1176" y="49"/>
                  </a:lnTo>
                  <a:lnTo>
                    <a:pt x="1228" y="69"/>
                  </a:lnTo>
                  <a:lnTo>
                    <a:pt x="1280" y="96"/>
                  </a:lnTo>
                  <a:lnTo>
                    <a:pt x="1332" y="132"/>
                  </a:lnTo>
                  <a:lnTo>
                    <a:pt x="1371" y="164"/>
                  </a:lnTo>
                  <a:lnTo>
                    <a:pt x="1414" y="205"/>
                  </a:lnTo>
                  <a:lnTo>
                    <a:pt x="1445" y="236"/>
                  </a:lnTo>
                  <a:lnTo>
                    <a:pt x="1488" y="281"/>
                  </a:lnTo>
                  <a:lnTo>
                    <a:pt x="1583" y="78"/>
                  </a:lnTo>
                  <a:lnTo>
                    <a:pt x="1582" y="129"/>
                  </a:lnTo>
                  <a:lnTo>
                    <a:pt x="1583" y="176"/>
                  </a:lnTo>
                  <a:lnTo>
                    <a:pt x="1587" y="224"/>
                  </a:lnTo>
                  <a:lnTo>
                    <a:pt x="1592" y="274"/>
                  </a:lnTo>
                  <a:lnTo>
                    <a:pt x="1601" y="326"/>
                  </a:lnTo>
                  <a:lnTo>
                    <a:pt x="1609" y="368"/>
                  </a:lnTo>
                  <a:lnTo>
                    <a:pt x="1622" y="417"/>
                  </a:lnTo>
                  <a:lnTo>
                    <a:pt x="1635" y="464"/>
                  </a:lnTo>
                  <a:lnTo>
                    <a:pt x="1655" y="523"/>
                  </a:lnTo>
                  <a:lnTo>
                    <a:pt x="1674" y="576"/>
                  </a:lnTo>
                  <a:lnTo>
                    <a:pt x="1689" y="611"/>
                  </a:lnTo>
                  <a:lnTo>
                    <a:pt x="1707" y="656"/>
                  </a:lnTo>
                  <a:lnTo>
                    <a:pt x="1668" y="643"/>
                  </a:lnTo>
                  <a:lnTo>
                    <a:pt x="1628" y="634"/>
                  </a:lnTo>
                  <a:lnTo>
                    <a:pt x="1583" y="626"/>
                  </a:lnTo>
                  <a:lnTo>
                    <a:pt x="1542" y="623"/>
                  </a:lnTo>
                  <a:lnTo>
                    <a:pt x="1516" y="623"/>
                  </a:lnTo>
                  <a:lnTo>
                    <a:pt x="1491" y="626"/>
                  </a:lnTo>
                  <a:lnTo>
                    <a:pt x="1452" y="632"/>
                  </a:lnTo>
                  <a:lnTo>
                    <a:pt x="1417" y="641"/>
                  </a:lnTo>
                  <a:lnTo>
                    <a:pt x="1386" y="650"/>
                  </a:lnTo>
                  <a:lnTo>
                    <a:pt x="1350" y="668"/>
                  </a:lnTo>
                  <a:lnTo>
                    <a:pt x="1313" y="684"/>
                  </a:lnTo>
                  <a:lnTo>
                    <a:pt x="1260" y="717"/>
                  </a:lnTo>
                  <a:lnTo>
                    <a:pt x="1381" y="493"/>
                  </a:lnTo>
                  <a:lnTo>
                    <a:pt x="1332" y="453"/>
                  </a:lnTo>
                  <a:lnTo>
                    <a:pt x="1274" y="408"/>
                  </a:lnTo>
                  <a:lnTo>
                    <a:pt x="1224" y="372"/>
                  </a:lnTo>
                  <a:lnTo>
                    <a:pt x="1160" y="330"/>
                  </a:lnTo>
                  <a:lnTo>
                    <a:pt x="1119" y="308"/>
                  </a:lnTo>
                  <a:lnTo>
                    <a:pt x="1081" y="287"/>
                  </a:lnTo>
                  <a:lnTo>
                    <a:pt x="1026" y="261"/>
                  </a:lnTo>
                  <a:lnTo>
                    <a:pt x="972" y="238"/>
                  </a:lnTo>
                  <a:lnTo>
                    <a:pt x="911" y="220"/>
                  </a:lnTo>
                  <a:lnTo>
                    <a:pt x="859" y="209"/>
                  </a:lnTo>
                  <a:lnTo>
                    <a:pt x="802" y="200"/>
                  </a:lnTo>
                  <a:lnTo>
                    <a:pt x="744" y="190"/>
                  </a:lnTo>
                  <a:lnTo>
                    <a:pt x="699" y="189"/>
                  </a:lnTo>
                  <a:lnTo>
                    <a:pt x="640" y="191"/>
                  </a:lnTo>
                  <a:lnTo>
                    <a:pt x="579" y="196"/>
                  </a:lnTo>
                  <a:lnTo>
                    <a:pt x="523" y="200"/>
                  </a:lnTo>
                  <a:lnTo>
                    <a:pt x="462" y="208"/>
                  </a:lnTo>
                  <a:lnTo>
                    <a:pt x="393" y="218"/>
                  </a:lnTo>
                  <a:lnTo>
                    <a:pt x="327" y="230"/>
                  </a:lnTo>
                  <a:lnTo>
                    <a:pt x="267" y="252"/>
                  </a:lnTo>
                  <a:lnTo>
                    <a:pt x="224" y="263"/>
                  </a:lnTo>
                  <a:lnTo>
                    <a:pt x="182" y="281"/>
                  </a:lnTo>
                  <a:lnTo>
                    <a:pt x="148" y="299"/>
                  </a:lnTo>
                  <a:lnTo>
                    <a:pt x="117" y="317"/>
                  </a:lnTo>
                  <a:lnTo>
                    <a:pt x="91" y="340"/>
                  </a:lnTo>
                  <a:lnTo>
                    <a:pt x="0" y="421"/>
                  </a:lnTo>
                </a:path>
              </a:pathLst>
            </a:custGeom>
            <a:solidFill>
              <a:srgbClr val="C7DAF7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6566" name="Rectangle 27"/>
          <p:cNvSpPr>
            <a:spLocks noChangeArrowheads="1"/>
          </p:cNvSpPr>
          <p:nvPr/>
        </p:nvSpPr>
        <p:spPr bwMode="auto">
          <a:xfrm>
            <a:off x="152400" y="2362200"/>
            <a:ext cx="4648200" cy="782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/>
            <a:r>
              <a:rPr lang="en-US" b="0"/>
              <a:t>Standardized Normal Probability </a:t>
            </a:r>
          </a:p>
          <a:p>
            <a:pPr algn="l" eaLnBrk="0" hangingPunct="0">
              <a:lnSpc>
                <a:spcPct val="40000"/>
              </a:lnSpc>
            </a:pPr>
            <a:r>
              <a:rPr lang="en-US" b="0"/>
              <a:t>Table (Portion)</a:t>
            </a:r>
          </a:p>
        </p:txBody>
      </p:sp>
      <p:sp>
        <p:nvSpPr>
          <p:cNvPr id="66567" name="Freeform 44"/>
          <p:cNvSpPr>
            <a:spLocks/>
          </p:cNvSpPr>
          <p:nvPr/>
        </p:nvSpPr>
        <p:spPr bwMode="auto">
          <a:xfrm>
            <a:off x="5318125" y="4619625"/>
            <a:ext cx="1085850" cy="946150"/>
          </a:xfrm>
          <a:custGeom>
            <a:avLst/>
            <a:gdLst>
              <a:gd name="T0" fmla="*/ 2147483647 w 684"/>
              <a:gd name="T1" fmla="*/ 2147483647 h 596"/>
              <a:gd name="T2" fmla="*/ 2147483647 w 684"/>
              <a:gd name="T3" fmla="*/ 0 h 596"/>
              <a:gd name="T4" fmla="*/ 2147483647 w 684"/>
              <a:gd name="T5" fmla="*/ 2147483647 h 596"/>
              <a:gd name="T6" fmla="*/ 2147483647 w 684"/>
              <a:gd name="T7" fmla="*/ 2147483647 h 596"/>
              <a:gd name="T8" fmla="*/ 2147483647 w 684"/>
              <a:gd name="T9" fmla="*/ 2147483647 h 596"/>
              <a:gd name="T10" fmla="*/ 2147483647 w 684"/>
              <a:gd name="T11" fmla="*/ 2147483647 h 596"/>
              <a:gd name="T12" fmla="*/ 2147483647 w 684"/>
              <a:gd name="T13" fmla="*/ 2147483647 h 596"/>
              <a:gd name="T14" fmla="*/ 2147483647 w 684"/>
              <a:gd name="T15" fmla="*/ 2147483647 h 596"/>
              <a:gd name="T16" fmla="*/ 2147483647 w 684"/>
              <a:gd name="T17" fmla="*/ 2147483647 h 596"/>
              <a:gd name="T18" fmla="*/ 2147483647 w 684"/>
              <a:gd name="T19" fmla="*/ 2147483647 h 596"/>
              <a:gd name="T20" fmla="*/ 2147483647 w 684"/>
              <a:gd name="T21" fmla="*/ 2147483647 h 596"/>
              <a:gd name="T22" fmla="*/ 2147483647 w 684"/>
              <a:gd name="T23" fmla="*/ 2147483647 h 596"/>
              <a:gd name="T24" fmla="*/ 0 w 684"/>
              <a:gd name="T25" fmla="*/ 2147483647 h 596"/>
              <a:gd name="T26" fmla="*/ 0 w 684"/>
              <a:gd name="T27" fmla="*/ 2147483647 h 596"/>
              <a:gd name="T28" fmla="*/ 2147483647 w 684"/>
              <a:gd name="T29" fmla="*/ 2147483647 h 59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84"/>
              <a:gd name="T46" fmla="*/ 0 h 596"/>
              <a:gd name="T47" fmla="*/ 684 w 684"/>
              <a:gd name="T48" fmla="*/ 596 h 59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84" h="596">
                <a:moveTo>
                  <a:pt x="684" y="596"/>
                </a:moveTo>
                <a:lnTo>
                  <a:pt x="684" y="0"/>
                </a:lnTo>
                <a:lnTo>
                  <a:pt x="651" y="60"/>
                </a:lnTo>
                <a:lnTo>
                  <a:pt x="613" y="120"/>
                </a:lnTo>
                <a:lnTo>
                  <a:pt x="573" y="185"/>
                </a:lnTo>
                <a:lnTo>
                  <a:pt x="547" y="227"/>
                </a:lnTo>
                <a:lnTo>
                  <a:pt x="499" y="293"/>
                </a:lnTo>
                <a:lnTo>
                  <a:pt x="390" y="410"/>
                </a:lnTo>
                <a:lnTo>
                  <a:pt x="346" y="444"/>
                </a:lnTo>
                <a:lnTo>
                  <a:pt x="225" y="507"/>
                </a:lnTo>
                <a:lnTo>
                  <a:pt x="159" y="528"/>
                </a:lnTo>
                <a:lnTo>
                  <a:pt x="87" y="542"/>
                </a:lnTo>
                <a:lnTo>
                  <a:pt x="0" y="548"/>
                </a:lnTo>
                <a:lnTo>
                  <a:pt x="0" y="596"/>
                </a:lnTo>
                <a:lnTo>
                  <a:pt x="684" y="596"/>
                </a:lnTo>
                <a:close/>
              </a:path>
            </a:pathLst>
          </a:custGeom>
          <a:solidFill>
            <a:srgbClr val="C7DAF7"/>
          </a:soli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568" name="Line 45"/>
          <p:cNvSpPr>
            <a:spLocks noChangeShapeType="1"/>
          </p:cNvSpPr>
          <p:nvPr/>
        </p:nvSpPr>
        <p:spPr bwMode="auto">
          <a:xfrm>
            <a:off x="6400800" y="4648200"/>
            <a:ext cx="0" cy="914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69" name="Line 46"/>
          <p:cNvSpPr>
            <a:spLocks noChangeShapeType="1"/>
          </p:cNvSpPr>
          <p:nvPr/>
        </p:nvSpPr>
        <p:spPr bwMode="auto">
          <a:xfrm>
            <a:off x="5791200" y="4724400"/>
            <a:ext cx="4572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70" name="Line 47"/>
          <p:cNvSpPr>
            <a:spLocks noChangeShapeType="1"/>
          </p:cNvSpPr>
          <p:nvPr/>
        </p:nvSpPr>
        <p:spPr bwMode="auto">
          <a:xfrm>
            <a:off x="6934200" y="3962400"/>
            <a:ext cx="0" cy="1600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71" name="Freeform 48"/>
          <p:cNvSpPr>
            <a:spLocks/>
          </p:cNvSpPr>
          <p:nvPr/>
        </p:nvSpPr>
        <p:spPr bwMode="auto">
          <a:xfrm>
            <a:off x="7010400" y="3962400"/>
            <a:ext cx="1593850" cy="152876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572" name="Freeform 49"/>
          <p:cNvSpPr>
            <a:spLocks/>
          </p:cNvSpPr>
          <p:nvPr/>
        </p:nvSpPr>
        <p:spPr bwMode="auto">
          <a:xfrm>
            <a:off x="5332413" y="3957638"/>
            <a:ext cx="1644650" cy="1531937"/>
          </a:xfrm>
          <a:custGeom>
            <a:avLst/>
            <a:gdLst>
              <a:gd name="T0" fmla="*/ 0 w 1036"/>
              <a:gd name="T1" fmla="*/ 2147483647 h 965"/>
              <a:gd name="T2" fmla="*/ 2147483647 w 1036"/>
              <a:gd name="T3" fmla="*/ 2147483647 h 965"/>
              <a:gd name="T4" fmla="*/ 2147483647 w 1036"/>
              <a:gd name="T5" fmla="*/ 2147483647 h 965"/>
              <a:gd name="T6" fmla="*/ 2147483647 w 1036"/>
              <a:gd name="T7" fmla="*/ 2147483647 h 965"/>
              <a:gd name="T8" fmla="*/ 2147483647 w 1036"/>
              <a:gd name="T9" fmla="*/ 2147483647 h 965"/>
              <a:gd name="T10" fmla="*/ 2147483647 w 1036"/>
              <a:gd name="T11" fmla="*/ 2147483647 h 965"/>
              <a:gd name="T12" fmla="*/ 2147483647 w 1036"/>
              <a:gd name="T13" fmla="*/ 2147483647 h 965"/>
              <a:gd name="T14" fmla="*/ 2147483647 w 1036"/>
              <a:gd name="T15" fmla="*/ 2147483647 h 965"/>
              <a:gd name="T16" fmla="*/ 2147483647 w 1036"/>
              <a:gd name="T17" fmla="*/ 2147483647 h 965"/>
              <a:gd name="T18" fmla="*/ 2147483647 w 1036"/>
              <a:gd name="T19" fmla="*/ 2147483647 h 965"/>
              <a:gd name="T20" fmla="*/ 2147483647 w 1036"/>
              <a:gd name="T21" fmla="*/ 2147483647 h 965"/>
              <a:gd name="T22" fmla="*/ 2147483647 w 1036"/>
              <a:gd name="T23" fmla="*/ 2147483647 h 965"/>
              <a:gd name="T24" fmla="*/ 2147483647 w 1036"/>
              <a:gd name="T25" fmla="*/ 2147483647 h 965"/>
              <a:gd name="T26" fmla="*/ 2147483647 w 1036"/>
              <a:gd name="T27" fmla="*/ 2147483647 h 965"/>
              <a:gd name="T28" fmla="*/ 2147483647 w 1036"/>
              <a:gd name="T29" fmla="*/ 2147483647 h 965"/>
              <a:gd name="T30" fmla="*/ 2147483647 w 1036"/>
              <a:gd name="T31" fmla="*/ 0 h 9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6"/>
              <a:gd name="T49" fmla="*/ 0 h 965"/>
              <a:gd name="T50" fmla="*/ 1036 w 1036"/>
              <a:gd name="T51" fmla="*/ 965 h 96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6" h="965">
                <a:moveTo>
                  <a:pt x="0" y="965"/>
                </a:moveTo>
                <a:lnTo>
                  <a:pt x="108" y="955"/>
                </a:lnTo>
                <a:lnTo>
                  <a:pt x="163" y="942"/>
                </a:lnTo>
                <a:lnTo>
                  <a:pt x="218" y="927"/>
                </a:lnTo>
                <a:lnTo>
                  <a:pt x="271" y="904"/>
                </a:lnTo>
                <a:lnTo>
                  <a:pt x="326" y="872"/>
                </a:lnTo>
                <a:lnTo>
                  <a:pt x="381" y="832"/>
                </a:lnTo>
                <a:lnTo>
                  <a:pt x="488" y="718"/>
                </a:lnTo>
                <a:lnTo>
                  <a:pt x="596" y="556"/>
                </a:lnTo>
                <a:lnTo>
                  <a:pt x="706" y="361"/>
                </a:lnTo>
                <a:lnTo>
                  <a:pt x="759" y="262"/>
                </a:lnTo>
                <a:lnTo>
                  <a:pt x="814" y="171"/>
                </a:lnTo>
                <a:lnTo>
                  <a:pt x="868" y="91"/>
                </a:lnTo>
                <a:lnTo>
                  <a:pt x="919" y="33"/>
                </a:lnTo>
                <a:lnTo>
                  <a:pt x="973" y="9"/>
                </a:lnTo>
                <a:lnTo>
                  <a:pt x="1036" y="0"/>
                </a:lnTo>
              </a:path>
            </a:pathLst>
          </a:custGeom>
          <a:noFill/>
          <a:ln w="50800" cap="rnd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573" name="Freeform 50"/>
          <p:cNvSpPr>
            <a:spLocks/>
          </p:cNvSpPr>
          <p:nvPr/>
        </p:nvSpPr>
        <p:spPr bwMode="auto">
          <a:xfrm>
            <a:off x="5314950" y="5573713"/>
            <a:ext cx="3289300" cy="7937"/>
          </a:xfrm>
          <a:custGeom>
            <a:avLst/>
            <a:gdLst>
              <a:gd name="T0" fmla="*/ 0 w 2072"/>
              <a:gd name="T1" fmla="*/ 2147483647 h 5"/>
              <a:gd name="T2" fmla="*/ 2147483647 w 2072"/>
              <a:gd name="T3" fmla="*/ 0 h 5"/>
              <a:gd name="T4" fmla="*/ 2147483647 w 2072"/>
              <a:gd name="T5" fmla="*/ 0 h 5"/>
              <a:gd name="T6" fmla="*/ 0 60000 65536"/>
              <a:gd name="T7" fmla="*/ 0 60000 65536"/>
              <a:gd name="T8" fmla="*/ 0 60000 65536"/>
              <a:gd name="T9" fmla="*/ 0 w 2072"/>
              <a:gd name="T10" fmla="*/ 0 h 5"/>
              <a:gd name="T11" fmla="*/ 2072 w 2072"/>
              <a:gd name="T12" fmla="*/ 5 h 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2" h="5">
                <a:moveTo>
                  <a:pt x="0" y="5"/>
                </a:moveTo>
                <a:lnTo>
                  <a:pt x="12" y="0"/>
                </a:lnTo>
                <a:lnTo>
                  <a:pt x="2072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574" name="Rectangle 51"/>
          <p:cNvSpPr>
            <a:spLocks noChangeArrowheads="1"/>
          </p:cNvSpPr>
          <p:nvPr/>
        </p:nvSpPr>
        <p:spPr bwMode="auto">
          <a:xfrm>
            <a:off x="8610600" y="5732463"/>
            <a:ext cx="38100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X</a:t>
            </a:r>
          </a:p>
        </p:txBody>
      </p:sp>
      <p:sp>
        <p:nvSpPr>
          <p:cNvPr id="66575" name="Rectangle 52"/>
          <p:cNvSpPr>
            <a:spLocks noChangeArrowheads="1"/>
          </p:cNvSpPr>
          <p:nvPr/>
        </p:nvSpPr>
        <p:spPr bwMode="auto">
          <a:xfrm>
            <a:off x="6232525" y="5791200"/>
            <a:ext cx="3206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?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6576" name="Rectangle 53"/>
          <p:cNvSpPr>
            <a:spLocks noChangeArrowheads="1"/>
          </p:cNvSpPr>
          <p:nvPr/>
        </p:nvSpPr>
        <p:spPr bwMode="auto">
          <a:xfrm>
            <a:off x="6740525" y="5791200"/>
            <a:ext cx="4984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8.0</a:t>
            </a:r>
            <a:endParaRPr lang="en-US"/>
          </a:p>
        </p:txBody>
      </p:sp>
      <p:sp>
        <p:nvSpPr>
          <p:cNvPr id="66577" name="Line 54"/>
          <p:cNvSpPr>
            <a:spLocks noChangeShapeType="1"/>
          </p:cNvSpPr>
          <p:nvPr/>
        </p:nvSpPr>
        <p:spPr bwMode="auto">
          <a:xfrm flipV="1">
            <a:off x="6400800" y="55626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78" name="Rectangle 55"/>
          <p:cNvSpPr>
            <a:spLocks noChangeArrowheads="1"/>
          </p:cNvSpPr>
          <p:nvPr/>
        </p:nvSpPr>
        <p:spPr bwMode="auto">
          <a:xfrm>
            <a:off x="5426075" y="4343400"/>
            <a:ext cx="608013" cy="457200"/>
          </a:xfrm>
          <a:prstGeom prst="rect">
            <a:avLst/>
          </a:prstGeom>
          <a:solidFill>
            <a:srgbClr val="C7DAF7"/>
          </a:solidFill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b="0"/>
              <a:t>.20</a:t>
            </a:r>
          </a:p>
        </p:txBody>
      </p:sp>
      <p:sp>
        <p:nvSpPr>
          <p:cNvPr id="66579" name="Rectangle 56"/>
          <p:cNvSpPr>
            <a:spLocks noChangeArrowheads="1"/>
          </p:cNvSpPr>
          <p:nvPr/>
        </p:nvSpPr>
        <p:spPr bwMode="auto">
          <a:xfrm>
            <a:off x="8610600" y="6037263"/>
            <a:ext cx="38100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Z</a:t>
            </a:r>
          </a:p>
        </p:txBody>
      </p:sp>
      <p:sp>
        <p:nvSpPr>
          <p:cNvPr id="66580" name="Rectangle 57"/>
          <p:cNvSpPr>
            <a:spLocks noChangeArrowheads="1"/>
          </p:cNvSpPr>
          <p:nvPr/>
        </p:nvSpPr>
        <p:spPr bwMode="auto">
          <a:xfrm>
            <a:off x="6003925" y="6113463"/>
            <a:ext cx="7016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>
                <a:solidFill>
                  <a:srgbClr val="339933"/>
                </a:solidFill>
              </a:rPr>
              <a:t>-0.84</a:t>
            </a:r>
            <a:endParaRPr lang="en-US">
              <a:solidFill>
                <a:srgbClr val="339933"/>
              </a:solidFill>
            </a:endParaRPr>
          </a:p>
        </p:txBody>
      </p:sp>
      <p:sp>
        <p:nvSpPr>
          <p:cNvPr id="66581" name="Rectangle 58"/>
          <p:cNvSpPr>
            <a:spLocks noChangeArrowheads="1"/>
          </p:cNvSpPr>
          <p:nvPr/>
        </p:nvSpPr>
        <p:spPr bwMode="auto">
          <a:xfrm>
            <a:off x="6740525" y="6113463"/>
            <a:ext cx="3714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1800"/>
              <a:t> 0</a:t>
            </a:r>
            <a:endParaRPr lang="en-US"/>
          </a:p>
        </p:txBody>
      </p:sp>
      <p:sp>
        <p:nvSpPr>
          <p:cNvPr id="66582" name="Oval 59"/>
          <p:cNvSpPr>
            <a:spLocks noChangeArrowheads="1"/>
          </p:cNvSpPr>
          <p:nvPr/>
        </p:nvSpPr>
        <p:spPr bwMode="auto">
          <a:xfrm>
            <a:off x="5943600" y="5791200"/>
            <a:ext cx="838200" cy="7620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83" name="Text Box 60"/>
          <p:cNvSpPr txBox="1">
            <a:spLocks noChangeArrowheads="1"/>
          </p:cNvSpPr>
          <p:nvPr/>
        </p:nvSpPr>
        <p:spPr bwMode="auto">
          <a:xfrm>
            <a:off x="914400" y="1676400"/>
            <a:ext cx="7315200" cy="528638"/>
          </a:xfrm>
          <a:prstGeom prst="rect">
            <a:avLst/>
          </a:prstGeom>
          <a:solidFill>
            <a:srgbClr val="C7DAF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800" b="0"/>
              <a:t>1.  Find the Z value for the known probability</a:t>
            </a:r>
          </a:p>
        </p:txBody>
      </p:sp>
      <p:sp>
        <p:nvSpPr>
          <p:cNvPr id="66584" name="Rectangle 61"/>
          <p:cNvSpPr>
            <a:spLocks noChangeArrowheads="1"/>
          </p:cNvSpPr>
          <p:nvPr/>
        </p:nvSpPr>
        <p:spPr bwMode="auto">
          <a:xfrm>
            <a:off x="731838" y="3175000"/>
            <a:ext cx="881062" cy="692150"/>
          </a:xfrm>
          <a:prstGeom prst="rect">
            <a:avLst/>
          </a:prstGeom>
          <a:solidFill>
            <a:srgbClr val="A0C7FC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85" name="Rectangle 62"/>
          <p:cNvSpPr>
            <a:spLocks noChangeArrowheads="1"/>
          </p:cNvSpPr>
          <p:nvPr/>
        </p:nvSpPr>
        <p:spPr bwMode="auto">
          <a:xfrm>
            <a:off x="1014413" y="3248025"/>
            <a:ext cx="339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z</a:t>
            </a:r>
          </a:p>
        </p:txBody>
      </p:sp>
      <p:sp>
        <p:nvSpPr>
          <p:cNvPr id="66586" name="Rectangle 63"/>
          <p:cNvSpPr>
            <a:spLocks noChangeArrowheads="1"/>
          </p:cNvSpPr>
          <p:nvPr/>
        </p:nvSpPr>
        <p:spPr bwMode="auto">
          <a:xfrm>
            <a:off x="1609725" y="3175000"/>
            <a:ext cx="1096963" cy="692150"/>
          </a:xfrm>
          <a:prstGeom prst="rect">
            <a:avLst/>
          </a:prstGeom>
          <a:solidFill>
            <a:srgbClr val="A0C7FC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87" name="Rectangle 64"/>
          <p:cNvSpPr>
            <a:spLocks noChangeArrowheads="1"/>
          </p:cNvSpPr>
          <p:nvPr/>
        </p:nvSpPr>
        <p:spPr bwMode="auto">
          <a:xfrm>
            <a:off x="1814513" y="3248025"/>
            <a:ext cx="7461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F(z)</a:t>
            </a:r>
          </a:p>
        </p:txBody>
      </p:sp>
      <p:sp>
        <p:nvSpPr>
          <p:cNvPr id="66588" name="Rectangle 65"/>
          <p:cNvSpPr>
            <a:spLocks noChangeArrowheads="1"/>
          </p:cNvSpPr>
          <p:nvPr/>
        </p:nvSpPr>
        <p:spPr bwMode="auto">
          <a:xfrm>
            <a:off x="841375" y="3911600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.82</a:t>
            </a:r>
          </a:p>
        </p:txBody>
      </p:sp>
      <p:sp>
        <p:nvSpPr>
          <p:cNvPr id="66589" name="Rectangle 66"/>
          <p:cNvSpPr>
            <a:spLocks noChangeArrowheads="1"/>
          </p:cNvSpPr>
          <p:nvPr/>
        </p:nvSpPr>
        <p:spPr bwMode="auto">
          <a:xfrm>
            <a:off x="1731963" y="3917950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.7939</a:t>
            </a:r>
          </a:p>
        </p:txBody>
      </p:sp>
      <p:sp>
        <p:nvSpPr>
          <p:cNvPr id="66590" name="Rectangle 67"/>
          <p:cNvSpPr>
            <a:spLocks noChangeArrowheads="1"/>
          </p:cNvSpPr>
          <p:nvPr/>
        </p:nvSpPr>
        <p:spPr bwMode="auto">
          <a:xfrm>
            <a:off x="812800" y="4578350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.83</a:t>
            </a:r>
          </a:p>
        </p:txBody>
      </p:sp>
      <p:sp>
        <p:nvSpPr>
          <p:cNvPr id="66591" name="Rectangle 68"/>
          <p:cNvSpPr>
            <a:spLocks noChangeArrowheads="1"/>
          </p:cNvSpPr>
          <p:nvPr/>
        </p:nvSpPr>
        <p:spPr bwMode="auto">
          <a:xfrm>
            <a:off x="1730375" y="4597400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.7967</a:t>
            </a:r>
          </a:p>
        </p:txBody>
      </p:sp>
      <p:sp>
        <p:nvSpPr>
          <p:cNvPr id="66592" name="Rectangle 69"/>
          <p:cNvSpPr>
            <a:spLocks noChangeArrowheads="1"/>
          </p:cNvSpPr>
          <p:nvPr/>
        </p:nvSpPr>
        <p:spPr bwMode="auto">
          <a:xfrm>
            <a:off x="812800" y="5248275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.84</a:t>
            </a:r>
          </a:p>
        </p:txBody>
      </p:sp>
      <p:sp>
        <p:nvSpPr>
          <p:cNvPr id="66593" name="Rectangle 70"/>
          <p:cNvSpPr>
            <a:spLocks noChangeArrowheads="1"/>
          </p:cNvSpPr>
          <p:nvPr/>
        </p:nvSpPr>
        <p:spPr bwMode="auto">
          <a:xfrm>
            <a:off x="1731963" y="5248275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.7995</a:t>
            </a:r>
          </a:p>
        </p:txBody>
      </p:sp>
      <p:sp>
        <p:nvSpPr>
          <p:cNvPr id="66594" name="Rectangle 71"/>
          <p:cNvSpPr>
            <a:spLocks noChangeArrowheads="1"/>
          </p:cNvSpPr>
          <p:nvPr/>
        </p:nvSpPr>
        <p:spPr bwMode="auto">
          <a:xfrm>
            <a:off x="812800" y="5908675"/>
            <a:ext cx="622300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.85</a:t>
            </a:r>
          </a:p>
        </p:txBody>
      </p:sp>
      <p:sp>
        <p:nvSpPr>
          <p:cNvPr id="66595" name="Rectangle 72"/>
          <p:cNvSpPr>
            <a:spLocks noChangeArrowheads="1"/>
          </p:cNvSpPr>
          <p:nvPr/>
        </p:nvSpPr>
        <p:spPr bwMode="auto">
          <a:xfrm>
            <a:off x="1731963" y="5908675"/>
            <a:ext cx="974725" cy="46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l" eaLnBrk="0" hangingPunct="0">
              <a:spcBef>
                <a:spcPct val="0"/>
              </a:spcBef>
            </a:pPr>
            <a:r>
              <a:rPr lang="en-US" sz="2500" b="0"/>
              <a:t>.8023</a:t>
            </a:r>
          </a:p>
        </p:txBody>
      </p:sp>
      <p:sp>
        <p:nvSpPr>
          <p:cNvPr id="66596" name="Line 73"/>
          <p:cNvSpPr>
            <a:spLocks noChangeShapeType="1"/>
          </p:cNvSpPr>
          <p:nvPr/>
        </p:nvSpPr>
        <p:spPr bwMode="auto">
          <a:xfrm flipH="1">
            <a:off x="1609725" y="3181350"/>
            <a:ext cx="3175" cy="32099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6597" name="Line 74"/>
          <p:cNvSpPr>
            <a:spLocks noChangeShapeType="1"/>
          </p:cNvSpPr>
          <p:nvPr/>
        </p:nvSpPr>
        <p:spPr bwMode="auto">
          <a:xfrm flipV="1">
            <a:off x="731838" y="5842000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6598" name="Line 75"/>
          <p:cNvSpPr>
            <a:spLocks noChangeShapeType="1"/>
          </p:cNvSpPr>
          <p:nvPr/>
        </p:nvSpPr>
        <p:spPr bwMode="auto">
          <a:xfrm flipV="1">
            <a:off x="731838" y="5183188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6599" name="Line 76"/>
          <p:cNvSpPr>
            <a:spLocks noChangeShapeType="1"/>
          </p:cNvSpPr>
          <p:nvPr/>
        </p:nvSpPr>
        <p:spPr bwMode="auto">
          <a:xfrm flipV="1">
            <a:off x="731838" y="4489450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6600" name="Line 77"/>
          <p:cNvSpPr>
            <a:spLocks noChangeShapeType="1"/>
          </p:cNvSpPr>
          <p:nvPr/>
        </p:nvSpPr>
        <p:spPr bwMode="auto">
          <a:xfrm flipV="1">
            <a:off x="731838" y="3867150"/>
            <a:ext cx="19748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6601" name="Oval 78"/>
          <p:cNvSpPr>
            <a:spLocks noChangeArrowheads="1"/>
          </p:cNvSpPr>
          <p:nvPr/>
        </p:nvSpPr>
        <p:spPr bwMode="auto">
          <a:xfrm>
            <a:off x="1646238" y="5183188"/>
            <a:ext cx="1243012" cy="622300"/>
          </a:xfrm>
          <a:prstGeom prst="ellipse">
            <a:avLst/>
          </a:prstGeom>
          <a:noFill/>
          <a:ln w="15875" algn="ctr">
            <a:solidFill>
              <a:schemeClr val="hlink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6602" name="Oval 79"/>
          <p:cNvSpPr>
            <a:spLocks noChangeArrowheads="1"/>
          </p:cNvSpPr>
          <p:nvPr/>
        </p:nvSpPr>
        <p:spPr bwMode="auto">
          <a:xfrm>
            <a:off x="658813" y="5183188"/>
            <a:ext cx="914400" cy="622300"/>
          </a:xfrm>
          <a:prstGeom prst="ellipse">
            <a:avLst/>
          </a:prstGeom>
          <a:noFill/>
          <a:ln w="15875" algn="ctr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6603" name="Rectangle 80"/>
          <p:cNvSpPr>
            <a:spLocks noChangeArrowheads="1"/>
          </p:cNvSpPr>
          <p:nvPr/>
        </p:nvSpPr>
        <p:spPr bwMode="auto">
          <a:xfrm>
            <a:off x="7848600" y="4014788"/>
            <a:ext cx="608013" cy="457200"/>
          </a:xfrm>
          <a:prstGeom prst="rect">
            <a:avLst/>
          </a:prstGeom>
          <a:solidFill>
            <a:srgbClr val="C7DAF7"/>
          </a:solidFill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b="0"/>
              <a:t>.80</a:t>
            </a:r>
          </a:p>
        </p:txBody>
      </p:sp>
      <p:sp>
        <p:nvSpPr>
          <p:cNvPr id="66604" name="Line 81"/>
          <p:cNvSpPr>
            <a:spLocks noChangeShapeType="1"/>
          </p:cNvSpPr>
          <p:nvPr/>
        </p:nvSpPr>
        <p:spPr bwMode="auto">
          <a:xfrm flipH="1">
            <a:off x="7205663" y="4270375"/>
            <a:ext cx="658812" cy="5857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605" name="Slide Number Placeholder 4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625F39B7-7E21-413A-AF49-8EF2B787A084}" type="slidenum">
              <a:rPr lang="en-US">
                <a:latin typeface="Arial" charset="0"/>
              </a:rPr>
              <a:pPr/>
              <a:t>43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>
          <a:xfrm>
            <a:off x="1766888" y="538163"/>
            <a:ext cx="6623050" cy="6604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Finding the X value</a:t>
            </a:r>
          </a:p>
        </p:txBody>
      </p:sp>
      <p:sp>
        <p:nvSpPr>
          <p:cNvPr id="22532" name="Rectangle 2"/>
          <p:cNvSpPr>
            <a:spLocks noGrp="1" noChangeArrowheads="1"/>
          </p:cNvSpPr>
          <p:nvPr>
            <p:ph idx="1"/>
          </p:nvPr>
        </p:nvSpPr>
        <p:spPr>
          <a:xfrm>
            <a:off x="990600" y="1752600"/>
            <a:ext cx="7175500" cy="611188"/>
          </a:xfrm>
          <a:solidFill>
            <a:srgbClr val="C7DAF7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	2.  Convert to X units using the formula:</a:t>
            </a:r>
          </a:p>
        </p:txBody>
      </p:sp>
      <p:sp>
        <p:nvSpPr>
          <p:cNvPr id="2253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22530" name="Object 4"/>
          <p:cNvGraphicFramePr>
            <a:graphicFrameLocks noChangeAspect="1"/>
          </p:cNvGraphicFramePr>
          <p:nvPr/>
        </p:nvGraphicFramePr>
        <p:xfrm>
          <a:off x="2627313" y="2514600"/>
          <a:ext cx="3586162" cy="210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Equation" r:id="rId3" imgW="1384200" imgH="812520" progId="Equation.3">
                  <p:embed/>
                </p:oleObj>
              </mc:Choice>
              <mc:Fallback>
                <p:oleObj name="Equation" r:id="rId3" imgW="1384200" imgH="8125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2514600"/>
                        <a:ext cx="3586162" cy="210661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1752600" y="4876800"/>
            <a:ext cx="6019800" cy="1295400"/>
          </a:xfrm>
          <a:prstGeom prst="rect">
            <a:avLst/>
          </a:prstGeom>
          <a:solidFill>
            <a:srgbClr val="C7DAF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800" b="0"/>
              <a:t>	</a:t>
            </a:r>
            <a:r>
              <a:rPr lang="en-US" b="0"/>
              <a:t>So 20% of the values from a distribution with mean 8.0 and standard deviation 5.0 are less than 3.80</a:t>
            </a:r>
          </a:p>
        </p:txBody>
      </p:sp>
      <p:sp>
        <p:nvSpPr>
          <p:cNvPr id="2253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D313408B-C4EE-42BA-A3C9-3CE3F0703552}" type="slidenum">
              <a:rPr lang="en-US">
                <a:latin typeface="Arial" charset="0"/>
              </a:rPr>
              <a:pPr/>
              <a:t>44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20675"/>
            <a:ext cx="7383462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smtClean="0"/>
              <a:t>Joint Cumulative Distribution Functions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7850" indent="-577850" eaLnBrk="1" hangingPunct="1"/>
            <a:r>
              <a:rPr lang="en-US" sz="2400" smtClean="0"/>
              <a:t>Let X</a:t>
            </a:r>
            <a:r>
              <a:rPr lang="en-US" sz="2400" baseline="-25000" smtClean="0"/>
              <a:t>1</a:t>
            </a:r>
            <a:r>
              <a:rPr lang="en-US" sz="2400" smtClean="0"/>
              <a:t>, X</a:t>
            </a:r>
            <a:r>
              <a:rPr lang="en-US" sz="2400" baseline="-25000" smtClean="0"/>
              <a:t>2</a:t>
            </a:r>
            <a:r>
              <a:rPr lang="en-US" sz="2400" smtClean="0"/>
              <a:t>, . . .X</a:t>
            </a:r>
            <a:r>
              <a:rPr lang="en-US" sz="2400" baseline="-25000" smtClean="0"/>
              <a:t>k</a:t>
            </a:r>
            <a:r>
              <a:rPr lang="en-US" sz="2400" smtClean="0"/>
              <a:t> be continuous random variables</a:t>
            </a:r>
          </a:p>
          <a:p>
            <a:pPr marL="577850" indent="-577850" eaLnBrk="1" hangingPunct="1"/>
            <a:endParaRPr lang="en-US" sz="1400" smtClean="0"/>
          </a:p>
          <a:p>
            <a:pPr marL="577850" indent="-577850" eaLnBrk="1" hangingPunct="1"/>
            <a:r>
              <a:rPr lang="en-US" sz="2400" smtClean="0">
                <a:sym typeface="Symbol" pitchFamily="18" charset="2"/>
              </a:rPr>
              <a:t>Their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joint cumulative distribution function</a:t>
            </a:r>
            <a:r>
              <a:rPr lang="en-US" sz="2400" smtClean="0">
                <a:sym typeface="Symbol" pitchFamily="18" charset="2"/>
              </a:rPr>
              <a:t>, </a:t>
            </a:r>
          </a:p>
          <a:p>
            <a:pPr marL="577850" indent="-577850" eaLnBrk="1" hangingPunct="1">
              <a:buFont typeface="Wingdings" pitchFamily="2" charset="2"/>
              <a:buNone/>
            </a:pPr>
            <a:r>
              <a:rPr lang="en-US" sz="2400" smtClean="0">
                <a:sym typeface="Symbol" pitchFamily="18" charset="2"/>
              </a:rPr>
              <a:t>			F(x</a:t>
            </a:r>
            <a:r>
              <a:rPr lang="en-US" sz="2400" baseline="-25000" smtClean="0">
                <a:sym typeface="Symbol" pitchFamily="18" charset="2"/>
              </a:rPr>
              <a:t>1</a:t>
            </a:r>
            <a:r>
              <a:rPr lang="en-US" sz="2400" smtClean="0">
                <a:sym typeface="Symbol" pitchFamily="18" charset="2"/>
              </a:rPr>
              <a:t>, x</a:t>
            </a:r>
            <a:r>
              <a:rPr lang="en-US" sz="2400" baseline="-25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, . . .x</a:t>
            </a:r>
            <a:r>
              <a:rPr lang="en-US" sz="2400" baseline="-25000" smtClean="0">
                <a:sym typeface="Symbol" pitchFamily="18" charset="2"/>
              </a:rPr>
              <a:t>k</a:t>
            </a:r>
            <a:r>
              <a:rPr lang="en-US" sz="2400" smtClean="0">
                <a:sym typeface="Symbol" pitchFamily="18" charset="2"/>
              </a:rPr>
              <a:t>) </a:t>
            </a:r>
          </a:p>
          <a:p>
            <a:pPr marL="577850" indent="-577850" eaLnBrk="1" hangingPunct="1">
              <a:buFont typeface="Wingdings" pitchFamily="2" charset="2"/>
              <a:buNone/>
            </a:pPr>
            <a:r>
              <a:rPr lang="en-US" sz="2400" smtClean="0">
                <a:sym typeface="Symbol" pitchFamily="18" charset="2"/>
              </a:rPr>
              <a:t>	defines the probability that simultaneously  X</a:t>
            </a:r>
            <a:r>
              <a:rPr lang="en-US" sz="2400" baseline="-25000" smtClean="0">
                <a:sym typeface="Symbol" pitchFamily="18" charset="2"/>
              </a:rPr>
              <a:t>1</a:t>
            </a:r>
            <a:r>
              <a:rPr lang="en-US" sz="2400" smtClean="0">
                <a:sym typeface="Symbol" pitchFamily="18" charset="2"/>
              </a:rPr>
              <a:t> is less than x</a:t>
            </a:r>
            <a:r>
              <a:rPr lang="en-US" sz="2400" baseline="-25000" smtClean="0">
                <a:sym typeface="Symbol" pitchFamily="18" charset="2"/>
              </a:rPr>
              <a:t>1</a:t>
            </a:r>
            <a:r>
              <a:rPr lang="en-US" sz="2400" smtClean="0">
                <a:sym typeface="Symbol" pitchFamily="18" charset="2"/>
              </a:rPr>
              <a:t>,  X</a:t>
            </a:r>
            <a:r>
              <a:rPr lang="en-US" sz="2400" baseline="-25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 is less than x</a:t>
            </a:r>
            <a:r>
              <a:rPr lang="en-US" sz="2400" baseline="-25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,  and so on; that is</a:t>
            </a:r>
          </a:p>
        </p:txBody>
      </p:sp>
      <p:sp>
        <p:nvSpPr>
          <p:cNvPr id="2970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29698" name="Object 4"/>
          <p:cNvGraphicFramePr>
            <a:graphicFrameLocks noChangeAspect="1"/>
          </p:cNvGraphicFramePr>
          <p:nvPr/>
        </p:nvGraphicFramePr>
        <p:xfrm>
          <a:off x="922338" y="4649788"/>
          <a:ext cx="7529512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tion" r:id="rId3" imgW="3136680" imgH="215640" progId="Equation.3">
                  <p:embed/>
                </p:oleObj>
              </mc:Choice>
              <mc:Fallback>
                <p:oleObj name="Equation" r:id="rId3" imgW="3136680" imgH="215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338" y="4649788"/>
                        <a:ext cx="7529512" cy="51593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93B03AF8-460A-4F6D-920D-86BA582B76AD}" type="slidenum">
              <a:rPr lang="en-US">
                <a:latin typeface="Arial" charset="0"/>
              </a:rPr>
              <a:pPr/>
              <a:t>45</a:t>
            </a:fld>
            <a:endParaRPr lang="en-US">
              <a:latin typeface="Arial" charset="0"/>
            </a:endParaRPr>
          </a:p>
        </p:txBody>
      </p:sp>
      <p:sp>
        <p:nvSpPr>
          <p:cNvPr id="29703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sz="2000" b="0"/>
              <a:t>5.6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20675"/>
            <a:ext cx="7383462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smtClean="0"/>
              <a:t>Joint Cumulative Distribution Functions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idx="1"/>
          </p:nvPr>
        </p:nvSpPr>
        <p:spPr>
          <a:xfrm>
            <a:off x="622300" y="1709738"/>
            <a:ext cx="8077200" cy="4532312"/>
          </a:xfrm>
        </p:spPr>
        <p:txBody>
          <a:bodyPr/>
          <a:lstStyle/>
          <a:p>
            <a:pPr marL="577850" indent="-577850" eaLnBrk="1" hangingPunct="1"/>
            <a:r>
              <a:rPr lang="en-US" sz="2400" smtClean="0">
                <a:sym typeface="Symbol" pitchFamily="18" charset="2"/>
              </a:rPr>
              <a:t>The cumulative distribution functions </a:t>
            </a:r>
          </a:p>
          <a:p>
            <a:pPr marL="577850" indent="-577850" eaLnBrk="1" hangingPunct="1">
              <a:buFont typeface="Wingdings" pitchFamily="2" charset="2"/>
              <a:buNone/>
            </a:pPr>
            <a:r>
              <a:rPr lang="en-US" sz="2400" smtClean="0">
                <a:sym typeface="Symbol" pitchFamily="18" charset="2"/>
              </a:rPr>
              <a:t>			F(x</a:t>
            </a:r>
            <a:r>
              <a:rPr lang="en-US" sz="2400" baseline="-25000" smtClean="0">
                <a:sym typeface="Symbol" pitchFamily="18" charset="2"/>
              </a:rPr>
              <a:t>1</a:t>
            </a:r>
            <a:r>
              <a:rPr lang="en-US" sz="2400" smtClean="0">
                <a:sym typeface="Symbol" pitchFamily="18" charset="2"/>
              </a:rPr>
              <a:t>), F(x</a:t>
            </a:r>
            <a:r>
              <a:rPr lang="en-US" sz="2400" baseline="-25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), . . .,F(x</a:t>
            </a:r>
            <a:r>
              <a:rPr lang="en-US" sz="2400" baseline="-25000" smtClean="0">
                <a:sym typeface="Symbol" pitchFamily="18" charset="2"/>
              </a:rPr>
              <a:t>k</a:t>
            </a:r>
            <a:r>
              <a:rPr lang="en-US" sz="2400" smtClean="0">
                <a:sym typeface="Symbol" pitchFamily="18" charset="2"/>
              </a:rPr>
              <a:t>) </a:t>
            </a:r>
          </a:p>
          <a:p>
            <a:pPr marL="577850" indent="-577850" eaLnBrk="1" hangingPunct="1">
              <a:buFont typeface="Wingdings" pitchFamily="2" charset="2"/>
              <a:buNone/>
            </a:pPr>
            <a:r>
              <a:rPr lang="en-US" sz="2400" smtClean="0">
                <a:sym typeface="Symbol" pitchFamily="18" charset="2"/>
              </a:rPr>
              <a:t>	of the individual random variables are called their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marginal distribution functions</a:t>
            </a:r>
            <a:r>
              <a:rPr lang="en-US" sz="2400" smtClean="0">
                <a:sym typeface="Symbol" pitchFamily="18" charset="2"/>
              </a:rPr>
              <a:t> </a:t>
            </a:r>
          </a:p>
          <a:p>
            <a:pPr marL="577850" indent="-577850" eaLnBrk="1" hangingPunct="1">
              <a:buFont typeface="Wingdings" pitchFamily="2" charset="2"/>
              <a:buNone/>
            </a:pPr>
            <a:endParaRPr lang="en-US" sz="2400" smtClean="0">
              <a:sym typeface="Symbol" pitchFamily="18" charset="2"/>
            </a:endParaRPr>
          </a:p>
          <a:p>
            <a:pPr marL="577850" indent="-577850" eaLnBrk="1" hangingPunct="1">
              <a:buFont typeface="Wingdings" pitchFamily="2" charset="2"/>
              <a:buNone/>
            </a:pPr>
            <a:endParaRPr lang="en-US" sz="1200" smtClean="0">
              <a:sym typeface="Symbol" pitchFamily="18" charset="2"/>
            </a:endParaRPr>
          </a:p>
          <a:p>
            <a:pPr marL="577850" indent="-577850" eaLnBrk="1" hangingPunct="1"/>
            <a:r>
              <a:rPr lang="en-US" sz="2400" smtClean="0">
                <a:sym typeface="Symbol" pitchFamily="18" charset="2"/>
              </a:rPr>
              <a:t>The random variables are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independent</a:t>
            </a:r>
            <a:r>
              <a:rPr lang="en-US" sz="2400" smtClean="0">
                <a:sym typeface="Symbol" pitchFamily="18" charset="2"/>
              </a:rPr>
              <a:t> if and only if</a:t>
            </a:r>
          </a:p>
          <a:p>
            <a:pPr marL="577850" indent="-577850" eaLnBrk="1" hangingPunct="1"/>
            <a:endParaRPr lang="en-US" sz="2400" smtClean="0">
              <a:sym typeface="Symbol" pitchFamily="18" charset="2"/>
            </a:endParaRPr>
          </a:p>
        </p:txBody>
      </p:sp>
      <p:sp>
        <p:nvSpPr>
          <p:cNvPr id="3072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0726" name="Text Box 5"/>
          <p:cNvSpPr txBox="1">
            <a:spLocks noChangeArrowheads="1"/>
          </p:cNvSpPr>
          <p:nvPr/>
        </p:nvSpPr>
        <p:spPr bwMode="auto">
          <a:xfrm>
            <a:off x="7543800" y="12192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30722" name="Object 6"/>
          <p:cNvGraphicFramePr>
            <a:graphicFrameLocks noChangeAspect="1"/>
          </p:cNvGraphicFramePr>
          <p:nvPr/>
        </p:nvGraphicFramePr>
        <p:xfrm>
          <a:off x="1938338" y="4781550"/>
          <a:ext cx="5426075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name="Equation" r:id="rId3" imgW="2260440" imgH="215640" progId="Equation.3">
                  <p:embed/>
                </p:oleObj>
              </mc:Choice>
              <mc:Fallback>
                <p:oleObj name="Equation" r:id="rId3" imgW="2260440" imgH="215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8338" y="4781550"/>
                        <a:ext cx="5426075" cy="5159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7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B2F63F5D-7C1D-4D6F-B2BC-915FACB0E27E}" type="slidenum">
              <a:rPr lang="en-US">
                <a:latin typeface="Arial" charset="0"/>
              </a:rPr>
              <a:pPr/>
              <a:t>46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Covariance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idx="1"/>
          </p:nvPr>
        </p:nvSpPr>
        <p:spPr>
          <a:xfrm>
            <a:off x="768350" y="1636713"/>
            <a:ext cx="8077200" cy="4973637"/>
          </a:xfrm>
        </p:spPr>
        <p:txBody>
          <a:bodyPr/>
          <a:lstStyle/>
          <a:p>
            <a:pPr eaLnBrk="1" hangingPunct="1"/>
            <a:r>
              <a:rPr lang="en-US" sz="2400" smtClean="0"/>
              <a:t>Let  X  and  Y  be continuous random variables, with means 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x</a:t>
            </a:r>
            <a:r>
              <a:rPr lang="en-US" sz="2400" smtClean="0"/>
              <a:t>  and 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y</a:t>
            </a:r>
            <a:endParaRPr lang="en-US" sz="2400" smtClean="0">
              <a:sym typeface="Symbol" pitchFamily="18" charset="2"/>
            </a:endParaRPr>
          </a:p>
          <a:p>
            <a:pPr eaLnBrk="1" hangingPunct="1">
              <a:buFont typeface="Wingdings" pitchFamily="2" charset="2"/>
              <a:buNone/>
            </a:pPr>
            <a:endParaRPr lang="en-US" sz="1000" smtClean="0">
              <a:sym typeface="Symbol" pitchFamily="18" charset="2"/>
            </a:endParaRPr>
          </a:p>
          <a:p>
            <a:pPr eaLnBrk="1" hangingPunct="1"/>
            <a:r>
              <a:rPr lang="en-US" sz="2400" smtClean="0">
                <a:sym typeface="Symbol" pitchFamily="18" charset="2"/>
              </a:rPr>
              <a:t>The expected value of  (X -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x</a:t>
            </a:r>
            <a:r>
              <a:rPr lang="en-US" sz="2400" smtClean="0"/>
              <a:t>)(Y -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y</a:t>
            </a:r>
            <a:r>
              <a:rPr lang="en-US" sz="2400" smtClean="0">
                <a:sym typeface="Symbol" pitchFamily="18" charset="2"/>
              </a:rPr>
              <a:t>)  is called the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covariance</a:t>
            </a:r>
            <a:r>
              <a:rPr lang="en-US" sz="2400" smtClean="0">
                <a:sym typeface="Symbol" pitchFamily="18" charset="2"/>
              </a:rPr>
              <a:t> between  X  and  Y</a:t>
            </a: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r>
              <a:rPr lang="en-US" sz="2400" smtClean="0">
                <a:sym typeface="Symbol" pitchFamily="18" charset="2"/>
              </a:rPr>
              <a:t>An alternative but equivalent expression is</a:t>
            </a: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endParaRPr lang="en-US" sz="2400" smtClean="0">
              <a:sym typeface="Symbol" pitchFamily="18" charset="2"/>
            </a:endParaRPr>
          </a:p>
          <a:p>
            <a:pPr eaLnBrk="1" hangingPunct="1"/>
            <a:r>
              <a:rPr lang="en-US" sz="2000" smtClean="0">
                <a:sym typeface="Symbol" pitchFamily="18" charset="2"/>
              </a:rPr>
              <a:t>If the random variables  X  and  Y  are independent, then the covariance between them is 0.  However, the converse is not true.</a:t>
            </a:r>
          </a:p>
        </p:txBody>
      </p:sp>
      <p:sp>
        <p:nvSpPr>
          <p:cNvPr id="317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1746" name="Object 4"/>
          <p:cNvGraphicFramePr>
            <a:graphicFrameLocks noChangeAspect="1"/>
          </p:cNvGraphicFramePr>
          <p:nvPr/>
        </p:nvGraphicFramePr>
        <p:xfrm>
          <a:off x="1938338" y="3611563"/>
          <a:ext cx="5249862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Equation" r:id="rId3" imgW="1968480" imgH="241200" progId="Equation.3">
                  <p:embed/>
                </p:oleObj>
              </mc:Choice>
              <mc:Fallback>
                <p:oleObj name="Equation" r:id="rId3" imgW="1968480" imgH="241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8338" y="3611563"/>
                        <a:ext cx="5249862" cy="64135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7" name="Object 5"/>
          <p:cNvGraphicFramePr>
            <a:graphicFrameLocks noChangeAspect="1"/>
          </p:cNvGraphicFramePr>
          <p:nvPr/>
        </p:nvGraphicFramePr>
        <p:xfrm>
          <a:off x="2341563" y="4856163"/>
          <a:ext cx="4300537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Equation" r:id="rId5" imgW="1612800" imgH="241200" progId="Equation.3">
                  <p:embed/>
                </p:oleObj>
              </mc:Choice>
              <mc:Fallback>
                <p:oleObj name="Equation" r:id="rId5" imgW="1612800" imgH="24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1563" y="4856163"/>
                        <a:ext cx="4300537" cy="64135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93CC5B37-D12F-463A-8BA0-FBF81E0CDC3D}" type="slidenum">
              <a:rPr lang="en-US">
                <a:latin typeface="Arial" charset="0"/>
              </a:rPr>
              <a:pPr/>
              <a:t>47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Correlation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Let  X  and  Y  be jointly distributed random variables. </a:t>
            </a:r>
          </a:p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>
                <a:sym typeface="Symbol" pitchFamily="18" charset="2"/>
              </a:rPr>
              <a:t>The </a:t>
            </a:r>
            <a:r>
              <a:rPr lang="en-US" sz="2400" smtClean="0">
                <a:solidFill>
                  <a:schemeClr val="folHlink"/>
                </a:solidFill>
                <a:sym typeface="Symbol" pitchFamily="18" charset="2"/>
              </a:rPr>
              <a:t>correlation</a:t>
            </a:r>
            <a:r>
              <a:rPr lang="en-US" sz="2400" smtClean="0">
                <a:sym typeface="Symbol" pitchFamily="18" charset="2"/>
              </a:rPr>
              <a:t> between  X  and  Y  is</a:t>
            </a:r>
          </a:p>
          <a:p>
            <a:pPr eaLnBrk="1" hangingPunct="1"/>
            <a:endParaRPr lang="en-US" sz="2400" smtClean="0"/>
          </a:p>
        </p:txBody>
      </p:sp>
      <p:sp>
        <p:nvSpPr>
          <p:cNvPr id="3277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2770" name="Object 4"/>
          <p:cNvGraphicFramePr>
            <a:graphicFrameLocks noChangeAspect="1"/>
          </p:cNvGraphicFramePr>
          <p:nvPr/>
        </p:nvGraphicFramePr>
        <p:xfrm>
          <a:off x="2098675" y="3505200"/>
          <a:ext cx="4572000" cy="114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Equation" r:id="rId3" imgW="1714320" imgH="431640" progId="Equation.3">
                  <p:embed/>
                </p:oleObj>
              </mc:Choice>
              <mc:Fallback>
                <p:oleObj name="Equation" r:id="rId3" imgW="171432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8675" y="3505200"/>
                        <a:ext cx="4572000" cy="11477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4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4365CB00-92C9-41EB-A9F1-8595E11F640C}" type="slidenum">
              <a:rPr lang="en-US">
                <a:latin typeface="Arial" charset="0"/>
              </a:rPr>
              <a:pPr/>
              <a:t>48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Sums of Random Variables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idx="1"/>
          </p:nvPr>
        </p:nvSpPr>
        <p:spPr>
          <a:xfrm>
            <a:off x="768350" y="1636713"/>
            <a:ext cx="8077200" cy="4532312"/>
          </a:xfrm>
        </p:spPr>
        <p:txBody>
          <a:bodyPr/>
          <a:lstStyle/>
          <a:p>
            <a:pPr marL="577850" indent="-577850" eaLnBrk="1" hangingPunct="1">
              <a:buFont typeface="Wingdings" pitchFamily="2" charset="2"/>
              <a:buNone/>
            </a:pPr>
            <a:r>
              <a:rPr lang="en-US" smtClean="0"/>
              <a:t>Let  X</a:t>
            </a:r>
            <a:r>
              <a:rPr lang="en-US" baseline="-25000" smtClean="0"/>
              <a:t>1</a:t>
            </a:r>
            <a:r>
              <a:rPr lang="en-US" smtClean="0"/>
              <a:t>, X</a:t>
            </a:r>
            <a:r>
              <a:rPr lang="en-US" baseline="-25000" smtClean="0"/>
              <a:t>2</a:t>
            </a:r>
            <a:r>
              <a:rPr lang="en-US" smtClean="0"/>
              <a:t>, . . .X</a:t>
            </a:r>
            <a:r>
              <a:rPr lang="en-US" baseline="-25000" smtClean="0"/>
              <a:t>k </a:t>
            </a:r>
            <a:r>
              <a:rPr lang="en-US" smtClean="0"/>
              <a:t> be  k  random variables with means  </a:t>
            </a:r>
            <a:r>
              <a:rPr lang="el-GR" smtClean="0">
                <a:cs typeface="Arial" charset="0"/>
                <a:sym typeface="Symbol" pitchFamily="18" charset="2"/>
              </a:rPr>
              <a:t>μ</a:t>
            </a:r>
            <a:r>
              <a:rPr lang="en-US" baseline="-25000" smtClean="0">
                <a:sym typeface="Symbol" pitchFamily="18" charset="2"/>
              </a:rPr>
              <a:t>1</a:t>
            </a:r>
            <a:r>
              <a:rPr lang="en-US" smtClean="0">
                <a:sym typeface="Symbol" pitchFamily="18" charset="2"/>
              </a:rPr>
              <a:t>, </a:t>
            </a:r>
            <a:r>
              <a:rPr lang="el-GR" smtClean="0">
                <a:cs typeface="Arial" charset="0"/>
                <a:sym typeface="Symbol" pitchFamily="18" charset="2"/>
              </a:rPr>
              <a:t>μ</a:t>
            </a:r>
            <a:r>
              <a:rPr lang="en-US" baseline="-25000" smtClean="0">
                <a:sym typeface="Symbol" pitchFamily="18" charset="2"/>
              </a:rPr>
              <a:t>2</a:t>
            </a:r>
            <a:r>
              <a:rPr lang="en-US" smtClean="0">
                <a:sym typeface="Symbol" pitchFamily="18" charset="2"/>
              </a:rPr>
              <a:t>,. . . </a:t>
            </a:r>
            <a:r>
              <a:rPr lang="el-GR" smtClean="0">
                <a:cs typeface="Arial" charset="0"/>
                <a:sym typeface="Symbol" pitchFamily="18" charset="2"/>
              </a:rPr>
              <a:t>μ</a:t>
            </a:r>
            <a:r>
              <a:rPr lang="en-US" baseline="-25000" smtClean="0">
                <a:sym typeface="Symbol" pitchFamily="18" charset="2"/>
              </a:rPr>
              <a:t>k</a:t>
            </a:r>
            <a:r>
              <a:rPr lang="en-US" smtClean="0">
                <a:sym typeface="Symbol" pitchFamily="18" charset="2"/>
              </a:rPr>
              <a:t>  and variances </a:t>
            </a:r>
          </a:p>
          <a:p>
            <a:pPr marL="577850" indent="-577850" eaLnBrk="1" hangingPunct="1">
              <a:buFont typeface="Wingdings" pitchFamily="2" charset="2"/>
              <a:buNone/>
            </a:pPr>
            <a:r>
              <a:rPr lang="en-US" smtClean="0">
                <a:sym typeface="Symbol" pitchFamily="18" charset="2"/>
              </a:rPr>
              <a:t>	</a:t>
            </a:r>
            <a:r>
              <a:rPr lang="el-GR" smtClean="0">
                <a:cs typeface="Arial" charset="0"/>
                <a:sym typeface="Symbol" pitchFamily="18" charset="2"/>
              </a:rPr>
              <a:t>σ</a:t>
            </a:r>
            <a:r>
              <a:rPr lang="en-US" baseline="-25000" smtClean="0">
                <a:sym typeface="Symbol" pitchFamily="18" charset="2"/>
              </a:rPr>
              <a:t>1</a:t>
            </a:r>
            <a:r>
              <a:rPr lang="en-US" baseline="30000" smtClean="0">
                <a:sym typeface="Symbol" pitchFamily="18" charset="2"/>
              </a:rPr>
              <a:t>2</a:t>
            </a:r>
            <a:r>
              <a:rPr lang="en-US" smtClean="0">
                <a:sym typeface="Symbol" pitchFamily="18" charset="2"/>
              </a:rPr>
              <a:t>, </a:t>
            </a:r>
            <a:r>
              <a:rPr lang="el-GR" smtClean="0">
                <a:cs typeface="Arial" charset="0"/>
                <a:sym typeface="Symbol" pitchFamily="18" charset="2"/>
              </a:rPr>
              <a:t>σ</a:t>
            </a:r>
            <a:r>
              <a:rPr lang="en-US" baseline="-25000" smtClean="0">
                <a:sym typeface="Symbol" pitchFamily="18" charset="2"/>
              </a:rPr>
              <a:t>2</a:t>
            </a:r>
            <a:r>
              <a:rPr lang="en-US" baseline="30000" smtClean="0">
                <a:sym typeface="Symbol" pitchFamily="18" charset="2"/>
              </a:rPr>
              <a:t>2</a:t>
            </a:r>
            <a:r>
              <a:rPr lang="en-US" smtClean="0">
                <a:sym typeface="Symbol" pitchFamily="18" charset="2"/>
              </a:rPr>
              <a:t>,. . ., </a:t>
            </a:r>
            <a:r>
              <a:rPr lang="el-GR" smtClean="0">
                <a:cs typeface="Arial" charset="0"/>
                <a:sym typeface="Symbol" pitchFamily="18" charset="2"/>
              </a:rPr>
              <a:t>σ</a:t>
            </a:r>
            <a:r>
              <a:rPr lang="en-US" baseline="-25000" smtClean="0">
                <a:sym typeface="Symbol" pitchFamily="18" charset="2"/>
              </a:rPr>
              <a:t>k</a:t>
            </a:r>
            <a:r>
              <a:rPr lang="en-US" baseline="30000" smtClean="0">
                <a:sym typeface="Symbol" pitchFamily="18" charset="2"/>
              </a:rPr>
              <a:t>2</a:t>
            </a:r>
            <a:r>
              <a:rPr lang="en-US" smtClean="0">
                <a:sym typeface="Symbol" pitchFamily="18" charset="2"/>
              </a:rPr>
              <a:t>.  Then:</a:t>
            </a:r>
          </a:p>
          <a:p>
            <a:pPr marL="577850" indent="-577850" eaLnBrk="1" hangingPunct="1">
              <a:buFont typeface="Wingdings" pitchFamily="2" charset="2"/>
              <a:buNone/>
            </a:pPr>
            <a:endParaRPr lang="en-US" baseline="-25000" smtClean="0"/>
          </a:p>
          <a:p>
            <a:pPr marL="577850" indent="-577850" eaLnBrk="1" hangingPunct="1"/>
            <a:r>
              <a:rPr lang="en-US" smtClean="0">
                <a:sym typeface="Symbol" pitchFamily="18" charset="2"/>
              </a:rPr>
              <a:t>The mean of their sum is the sum of their means</a:t>
            </a:r>
          </a:p>
          <a:p>
            <a:pPr marL="577850" indent="-577850" eaLnBrk="1" hangingPunct="1"/>
            <a:endParaRPr lang="en-US" sz="3200" smtClean="0">
              <a:sym typeface="Symbol" pitchFamily="18" charset="2"/>
            </a:endParaRPr>
          </a:p>
          <a:p>
            <a:pPr marL="577850" indent="-577850" eaLnBrk="1" hangingPunct="1"/>
            <a:endParaRPr lang="en-US" sz="3200" smtClean="0">
              <a:sym typeface="Symbol" pitchFamily="18" charset="2"/>
            </a:endParaRPr>
          </a:p>
        </p:txBody>
      </p:sp>
      <p:sp>
        <p:nvSpPr>
          <p:cNvPr id="3379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3794" name="Object 4"/>
          <p:cNvGraphicFramePr>
            <a:graphicFrameLocks noChangeAspect="1"/>
          </p:cNvGraphicFramePr>
          <p:nvPr/>
        </p:nvGraphicFramePr>
        <p:xfrm>
          <a:off x="1609725" y="4598988"/>
          <a:ext cx="6364288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Equation" r:id="rId3" imgW="2361960" imgH="215640" progId="Equation.3">
                  <p:embed/>
                </p:oleObj>
              </mc:Choice>
              <mc:Fallback>
                <p:oleObj name="Equation" r:id="rId3" imgW="2361960" imgH="215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9725" y="4598988"/>
                        <a:ext cx="6364288" cy="58102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8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BA91AFF3-8F74-4D43-8CF3-0075C73790E8}" type="slidenum">
              <a:rPr lang="en-US">
                <a:latin typeface="Arial" charset="0"/>
              </a:rPr>
              <a:pPr/>
              <a:t>49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Sums of Random Variables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idx="1"/>
          </p:nvPr>
        </p:nvSpPr>
        <p:spPr>
          <a:xfrm>
            <a:off x="768350" y="1636713"/>
            <a:ext cx="8077200" cy="4532312"/>
          </a:xfrm>
        </p:spPr>
        <p:txBody>
          <a:bodyPr/>
          <a:lstStyle/>
          <a:p>
            <a:pPr marL="577850" indent="-57785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smtClean="0"/>
              <a:t>Let  X</a:t>
            </a:r>
            <a:r>
              <a:rPr lang="en-US" sz="2400" baseline="-25000" smtClean="0"/>
              <a:t>1</a:t>
            </a:r>
            <a:r>
              <a:rPr lang="en-US" sz="2400" smtClean="0"/>
              <a:t>, X</a:t>
            </a:r>
            <a:r>
              <a:rPr lang="en-US" sz="2400" baseline="-25000" smtClean="0"/>
              <a:t>2</a:t>
            </a:r>
            <a:r>
              <a:rPr lang="en-US" sz="2400" smtClean="0"/>
              <a:t>, . . .X</a:t>
            </a:r>
            <a:r>
              <a:rPr lang="en-US" sz="2400" baseline="-25000" smtClean="0"/>
              <a:t>k</a:t>
            </a:r>
            <a:r>
              <a:rPr lang="en-US" sz="2400" smtClean="0"/>
              <a:t>  be  k  random variables with means 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1</a:t>
            </a:r>
            <a:r>
              <a:rPr lang="en-US" sz="2400" smtClean="0">
                <a:sym typeface="Symbol" pitchFamily="18" charset="2"/>
              </a:rPr>
              <a:t>,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,. . . </a:t>
            </a:r>
            <a:r>
              <a:rPr lang="el-GR" sz="2400" smtClean="0">
                <a:cs typeface="Arial" charset="0"/>
                <a:sym typeface="Symbol" pitchFamily="18" charset="2"/>
              </a:rPr>
              <a:t>μ</a:t>
            </a:r>
            <a:r>
              <a:rPr lang="en-US" sz="2400" baseline="-25000" smtClean="0">
                <a:sym typeface="Symbol" pitchFamily="18" charset="2"/>
              </a:rPr>
              <a:t>k</a:t>
            </a:r>
            <a:r>
              <a:rPr lang="en-US" sz="2400" smtClean="0">
                <a:sym typeface="Symbol" pitchFamily="18" charset="2"/>
              </a:rPr>
              <a:t>  and variances  </a:t>
            </a:r>
            <a:r>
              <a:rPr lang="el-GR" sz="2400" smtClean="0">
                <a:cs typeface="Arial" charset="0"/>
                <a:sym typeface="Symbol" pitchFamily="18" charset="2"/>
              </a:rPr>
              <a:t>σ</a:t>
            </a:r>
            <a:r>
              <a:rPr lang="en-US" sz="2400" baseline="-25000" smtClean="0">
                <a:sym typeface="Symbol" pitchFamily="18" charset="2"/>
              </a:rPr>
              <a:t>1</a:t>
            </a:r>
            <a:r>
              <a:rPr lang="en-US" sz="2400" baseline="30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, </a:t>
            </a:r>
            <a:r>
              <a:rPr lang="el-GR" sz="2400" smtClean="0">
                <a:cs typeface="Arial" charset="0"/>
                <a:sym typeface="Symbol" pitchFamily="18" charset="2"/>
              </a:rPr>
              <a:t>σ</a:t>
            </a:r>
            <a:r>
              <a:rPr lang="en-US" sz="2400" baseline="-25000" smtClean="0">
                <a:sym typeface="Symbol" pitchFamily="18" charset="2"/>
              </a:rPr>
              <a:t>2</a:t>
            </a:r>
            <a:r>
              <a:rPr lang="en-US" sz="2400" baseline="30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,. . ., </a:t>
            </a:r>
            <a:r>
              <a:rPr lang="el-GR" sz="2400" smtClean="0">
                <a:cs typeface="Arial" charset="0"/>
                <a:sym typeface="Symbol" pitchFamily="18" charset="2"/>
              </a:rPr>
              <a:t>σ</a:t>
            </a:r>
            <a:r>
              <a:rPr lang="en-US" sz="2400" baseline="-25000" smtClean="0">
                <a:sym typeface="Symbol" pitchFamily="18" charset="2"/>
              </a:rPr>
              <a:t>k</a:t>
            </a:r>
            <a:r>
              <a:rPr lang="en-US" sz="2400" baseline="30000" smtClean="0">
                <a:sym typeface="Symbol" pitchFamily="18" charset="2"/>
              </a:rPr>
              <a:t>2</a:t>
            </a:r>
            <a:r>
              <a:rPr lang="en-US" sz="2400" smtClean="0">
                <a:sym typeface="Symbol" pitchFamily="18" charset="2"/>
              </a:rPr>
              <a:t>.  Then:</a:t>
            </a:r>
          </a:p>
          <a:p>
            <a:pPr marL="577850" indent="-577850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80000"/>
              </a:lnSpc>
            </a:pPr>
            <a:r>
              <a:rPr lang="en-US" sz="2400" smtClean="0">
                <a:sym typeface="Symbol" pitchFamily="18" charset="2"/>
              </a:rPr>
              <a:t>If the covariance between every pair of these random variables is 0, then the variance of their sum is the sum of their variances</a:t>
            </a:r>
          </a:p>
          <a:p>
            <a:pPr marL="577850" indent="-577850" eaLnBrk="1" hangingPunct="1">
              <a:lnSpc>
                <a:spcPct val="80000"/>
              </a:lnSpc>
              <a:buFont typeface="Monotype Sorts" pitchFamily="2" charset="2"/>
              <a:buAutoNum type="romanLcPeriod" startAt="2"/>
            </a:pPr>
            <a:endParaRPr lang="en-US" sz="2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80000"/>
              </a:lnSpc>
              <a:buFont typeface="Monotype Sorts" pitchFamily="2" charset="2"/>
              <a:buAutoNum type="romanLcPeriod" startAt="2"/>
            </a:pPr>
            <a:endParaRPr lang="en-US" sz="2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80000"/>
              </a:lnSpc>
              <a:buFont typeface="Monotype Sorts" pitchFamily="2" charset="2"/>
              <a:buAutoNum type="romanLcPeriod" startAt="2"/>
            </a:pPr>
            <a:endParaRPr lang="en-US" sz="1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80000"/>
              </a:lnSpc>
            </a:pPr>
            <a:r>
              <a:rPr lang="en-US" sz="2400" smtClean="0">
                <a:sym typeface="Symbol" pitchFamily="18" charset="2"/>
              </a:rPr>
              <a:t>However, if the covariances between pairs of random variables are not 0, the variance of their sum is</a:t>
            </a:r>
          </a:p>
        </p:txBody>
      </p:sp>
      <p:sp>
        <p:nvSpPr>
          <p:cNvPr id="348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4818" name="Object 5"/>
          <p:cNvGraphicFramePr>
            <a:graphicFrameLocks noChangeAspect="1"/>
          </p:cNvGraphicFramePr>
          <p:nvPr/>
        </p:nvGraphicFramePr>
        <p:xfrm>
          <a:off x="1938338" y="3611563"/>
          <a:ext cx="5797550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Equation" r:id="rId3" imgW="2603160" imgH="228600" progId="Equation.3">
                  <p:embed/>
                </p:oleObj>
              </mc:Choice>
              <mc:Fallback>
                <p:oleObj name="Equation" r:id="rId3" imgW="260316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8338" y="3611563"/>
                        <a:ext cx="5797550" cy="506412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Object 6"/>
          <p:cNvGraphicFramePr>
            <a:graphicFrameLocks noChangeAspect="1"/>
          </p:cNvGraphicFramePr>
          <p:nvPr/>
        </p:nvGraphicFramePr>
        <p:xfrm>
          <a:off x="950913" y="5184775"/>
          <a:ext cx="7726362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2" name="Equation" r:id="rId5" imgW="3924000" imgH="444240" progId="Equation.3">
                  <p:embed/>
                </p:oleObj>
              </mc:Choice>
              <mc:Fallback>
                <p:oleObj name="Equation" r:id="rId5" imgW="3924000" imgH="4442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0913" y="5184775"/>
                        <a:ext cx="7726362" cy="871538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7543800" y="12192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34824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8FF07318-09F1-4337-AA6F-0A70E76A8894}" type="slidenum">
              <a:rPr lang="en-US">
                <a:latin typeface="Arial" charset="0"/>
              </a:rPr>
              <a:pPr/>
              <a:t>50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17500"/>
            <a:ext cx="7383462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smtClean="0"/>
              <a:t>Differences Between Two</a:t>
            </a:r>
            <a:br>
              <a:rPr lang="en-US" sz="3600" smtClean="0"/>
            </a:br>
            <a:r>
              <a:rPr lang="en-US" sz="3600" smtClean="0"/>
              <a:t>Random Variables</a:t>
            </a:r>
          </a:p>
        </p:txBody>
      </p:sp>
      <p:sp>
        <p:nvSpPr>
          <p:cNvPr id="35846" name="Rectangle 3"/>
          <p:cNvSpPr>
            <a:spLocks noGrp="1" noChangeArrowheads="1"/>
          </p:cNvSpPr>
          <p:nvPr>
            <p:ph idx="1"/>
          </p:nvPr>
        </p:nvSpPr>
        <p:spPr>
          <a:xfrm>
            <a:off x="768350" y="1636713"/>
            <a:ext cx="8077200" cy="4532312"/>
          </a:xfrm>
        </p:spPr>
        <p:txBody>
          <a:bodyPr/>
          <a:lstStyle/>
          <a:p>
            <a:pPr marL="577850" indent="-57785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For two random variables, X and Y</a:t>
            </a:r>
          </a:p>
          <a:p>
            <a:pPr marL="577850" indent="-577850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1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90000"/>
              </a:lnSpc>
            </a:pPr>
            <a:r>
              <a:rPr lang="en-US" sz="2400" smtClean="0">
                <a:sym typeface="Symbol" pitchFamily="18" charset="2"/>
              </a:rPr>
              <a:t>The mean of their difference is the difference of their means; that is</a:t>
            </a:r>
          </a:p>
          <a:p>
            <a:pPr marL="577850" indent="-577850" eaLnBrk="1" hangingPunct="1">
              <a:lnSpc>
                <a:spcPct val="90000"/>
              </a:lnSpc>
            </a:pPr>
            <a:endParaRPr lang="en-US" sz="2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90000"/>
              </a:lnSpc>
            </a:pPr>
            <a:endParaRPr lang="en-US" sz="12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90000"/>
              </a:lnSpc>
            </a:pPr>
            <a:r>
              <a:rPr lang="en-US" sz="2400" smtClean="0">
                <a:sym typeface="Symbol" pitchFamily="18" charset="2"/>
              </a:rPr>
              <a:t>If the covariance between  X  and  Y  is 0, then the variance of their difference is</a:t>
            </a:r>
          </a:p>
          <a:p>
            <a:pPr marL="577850" indent="-577850" eaLnBrk="1" hangingPunct="1">
              <a:lnSpc>
                <a:spcPct val="90000"/>
              </a:lnSpc>
            </a:pPr>
            <a:endParaRPr lang="en-US" sz="2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90000"/>
              </a:lnSpc>
            </a:pPr>
            <a:endParaRPr lang="en-US" sz="2400" smtClean="0">
              <a:sym typeface="Symbol" pitchFamily="18" charset="2"/>
            </a:endParaRPr>
          </a:p>
          <a:p>
            <a:pPr marL="577850" indent="-577850" eaLnBrk="1" hangingPunct="1">
              <a:lnSpc>
                <a:spcPct val="90000"/>
              </a:lnSpc>
            </a:pPr>
            <a:r>
              <a:rPr lang="en-US" sz="2400" smtClean="0">
                <a:sym typeface="Symbol" pitchFamily="18" charset="2"/>
              </a:rPr>
              <a:t>If the covariance between  X  and  Y  is not 0, then the variance of their difference is</a:t>
            </a:r>
          </a:p>
        </p:txBody>
      </p:sp>
      <p:sp>
        <p:nvSpPr>
          <p:cNvPr id="3584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5842" name="Object 7"/>
          <p:cNvGraphicFramePr>
            <a:graphicFrameLocks noChangeAspect="1"/>
          </p:cNvGraphicFramePr>
          <p:nvPr/>
        </p:nvGraphicFramePr>
        <p:xfrm>
          <a:off x="3803650" y="2916238"/>
          <a:ext cx="2589213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6" name="Equation" r:id="rId3" imgW="1168200" imgH="215640" progId="Equation.3">
                  <p:embed/>
                </p:oleObj>
              </mc:Choice>
              <mc:Fallback>
                <p:oleObj name="Equation" r:id="rId3" imgW="1168200" imgH="2156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3650" y="2916238"/>
                        <a:ext cx="2589213" cy="47783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Object 8"/>
          <p:cNvGraphicFramePr>
            <a:graphicFrameLocks noChangeAspect="1"/>
          </p:cNvGraphicFramePr>
          <p:nvPr/>
        </p:nvGraphicFramePr>
        <p:xfrm>
          <a:off x="3730625" y="4489450"/>
          <a:ext cx="3027363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7" name="Equation" r:id="rId5" imgW="1358640" imgH="228600" progId="Equation.3">
                  <p:embed/>
                </p:oleObj>
              </mc:Choice>
              <mc:Fallback>
                <p:oleObj name="Equation" r:id="rId5" imgW="135864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625" y="4489450"/>
                        <a:ext cx="3027363" cy="50641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4" name="Object 9"/>
          <p:cNvGraphicFramePr>
            <a:graphicFrameLocks noChangeAspect="1"/>
          </p:cNvGraphicFramePr>
          <p:nvPr/>
        </p:nvGraphicFramePr>
        <p:xfrm>
          <a:off x="2816225" y="5981700"/>
          <a:ext cx="5078413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8" name="Equation" r:id="rId7" imgW="2222280" imgH="228600" progId="Equation.3">
                  <p:embed/>
                </p:oleObj>
              </mc:Choice>
              <mc:Fallback>
                <p:oleObj name="Equation" r:id="rId7" imgW="2222280" imgH="2286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6225" y="5981700"/>
                        <a:ext cx="5078413" cy="52070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8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89E9C2B7-E1CC-484D-BFE9-D4C50EAA7880}" type="slidenum">
              <a:rPr lang="en-US">
                <a:latin typeface="Arial" charset="0"/>
              </a:rPr>
              <a:pPr/>
              <a:t>51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17500"/>
            <a:ext cx="7383462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smtClean="0"/>
              <a:t>Linear Combinations of</a:t>
            </a:r>
            <a:br>
              <a:rPr lang="en-US" sz="3600" smtClean="0"/>
            </a:br>
            <a:r>
              <a:rPr lang="en-US" sz="3600" smtClean="0"/>
              <a:t>Random Variables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A linear combination of two random variables, X and Y, (where  a  and  b  are constants) is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The mean of  W  is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</p:txBody>
      </p:sp>
      <p:sp>
        <p:nvSpPr>
          <p:cNvPr id="368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6866" name="Object 4"/>
          <p:cNvGraphicFramePr>
            <a:graphicFrameLocks noChangeAspect="1"/>
          </p:cNvGraphicFramePr>
          <p:nvPr/>
        </p:nvGraphicFramePr>
        <p:xfrm>
          <a:off x="3438525" y="2916238"/>
          <a:ext cx="204470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" name="Equation" r:id="rId3" imgW="863280" imgH="177480" progId="Equation.3">
                  <p:embed/>
                </p:oleObj>
              </mc:Choice>
              <mc:Fallback>
                <p:oleObj name="Equation" r:id="rId3" imgW="863280" imgH="177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8525" y="2916238"/>
                        <a:ext cx="2044700" cy="42068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Object 5"/>
          <p:cNvGraphicFramePr>
            <a:graphicFrameLocks noChangeAspect="1"/>
          </p:cNvGraphicFramePr>
          <p:nvPr/>
        </p:nvGraphicFramePr>
        <p:xfrm>
          <a:off x="1865313" y="4489450"/>
          <a:ext cx="5546725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0" name="Equation" r:id="rId5" imgW="2323800" imgH="215640" progId="Equation.3">
                  <p:embed/>
                </p:oleObj>
              </mc:Choice>
              <mc:Fallback>
                <p:oleObj name="Equation" r:id="rId5" imgW="2323800" imgH="215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5313" y="4489450"/>
                        <a:ext cx="5546725" cy="5159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20F713FD-BB72-4DD0-808D-511AAB733646}" type="slidenum">
              <a:rPr lang="en-US">
                <a:latin typeface="Arial" charset="0"/>
              </a:rPr>
              <a:pPr/>
              <a:t>52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17500"/>
            <a:ext cx="7383462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smtClean="0"/>
              <a:t>Linear Combinations of</a:t>
            </a:r>
            <a:br>
              <a:rPr lang="en-US" sz="3600" smtClean="0"/>
            </a:br>
            <a:r>
              <a:rPr lang="en-US" sz="3600" smtClean="0"/>
              <a:t>Random Variables</a:t>
            </a:r>
          </a:p>
        </p:txBody>
      </p:sp>
      <p:sp>
        <p:nvSpPr>
          <p:cNvPr id="3789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The variance of  W  is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Or using the correlation,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If both  X  and  Y  are joint normally distributed random variables then the linear combination, W, is also normally distributed</a:t>
            </a:r>
          </a:p>
        </p:txBody>
      </p:sp>
      <p:sp>
        <p:nvSpPr>
          <p:cNvPr id="378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7890" name="Object 6"/>
          <p:cNvGraphicFramePr>
            <a:graphicFrameLocks noChangeAspect="1"/>
          </p:cNvGraphicFramePr>
          <p:nvPr/>
        </p:nvGraphicFramePr>
        <p:xfrm>
          <a:off x="1930400" y="2419350"/>
          <a:ext cx="5272088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3" name="Equation" r:id="rId3" imgW="2209680" imgH="228600" progId="Equation.3">
                  <p:embed/>
                </p:oleObj>
              </mc:Choice>
              <mc:Fallback>
                <p:oleObj name="Equation" r:id="rId3" imgW="220968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0400" y="2419350"/>
                        <a:ext cx="5272088" cy="5461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Object 7"/>
          <p:cNvGraphicFramePr>
            <a:graphicFrameLocks noChangeAspect="1"/>
          </p:cNvGraphicFramePr>
          <p:nvPr/>
        </p:nvGraphicFramePr>
        <p:xfrm>
          <a:off x="1704975" y="4065588"/>
          <a:ext cx="614997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4" name="Equation" r:id="rId5" imgW="2577960" imgH="228600" progId="Equation.3">
                  <p:embed/>
                </p:oleObj>
              </mc:Choice>
              <mc:Fallback>
                <p:oleObj name="Equation" r:id="rId5" imgW="257796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4975" y="4065588"/>
                        <a:ext cx="6149975" cy="54610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5" name="Text Box 8"/>
          <p:cNvSpPr txBox="1">
            <a:spLocks noChangeArrowheads="1"/>
          </p:cNvSpPr>
          <p:nvPr/>
        </p:nvSpPr>
        <p:spPr bwMode="auto">
          <a:xfrm>
            <a:off x="7543800" y="12192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37896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DF01DDC5-DD69-4E4A-B42B-FC6F9AC2D38E}" type="slidenum">
              <a:rPr lang="en-US">
                <a:latin typeface="Arial" charset="0"/>
              </a:rPr>
              <a:pPr/>
              <a:t>53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585788" y="1868488"/>
            <a:ext cx="8329612" cy="4532312"/>
          </a:xfrm>
        </p:spPr>
        <p:txBody>
          <a:bodyPr/>
          <a:lstStyle/>
          <a:p>
            <a:pPr eaLnBrk="1" hangingPunct="1"/>
            <a:r>
              <a:rPr lang="en-US" sz="2400" dirty="0" smtClean="0"/>
              <a:t>Two tasks must be performed by the same worker.  </a:t>
            </a:r>
          </a:p>
          <a:p>
            <a:pPr lvl="1" eaLnBrk="1" hangingPunct="1"/>
            <a:r>
              <a:rPr lang="en-US" dirty="0" smtClean="0"/>
              <a:t>X = minutes to complete task 1; </a:t>
            </a:r>
            <a:r>
              <a:rPr lang="el-GR" dirty="0" smtClean="0">
                <a:cs typeface="Arial" charset="0"/>
                <a:sym typeface="Symbol" pitchFamily="18" charset="2"/>
              </a:rPr>
              <a:t>μ</a:t>
            </a:r>
            <a:r>
              <a:rPr lang="en-US" baseline="-25000" dirty="0" smtClean="0">
                <a:sym typeface="Symbol" pitchFamily="18" charset="2"/>
              </a:rPr>
              <a:t>x</a:t>
            </a:r>
            <a:r>
              <a:rPr lang="en-US" dirty="0" smtClean="0">
                <a:sym typeface="Symbol" pitchFamily="18" charset="2"/>
              </a:rPr>
              <a:t> = 20, </a:t>
            </a:r>
            <a:r>
              <a:rPr lang="el-GR" dirty="0" smtClean="0">
                <a:cs typeface="Arial" charset="0"/>
                <a:sym typeface="Symbol" pitchFamily="18" charset="2"/>
              </a:rPr>
              <a:t>σ</a:t>
            </a:r>
            <a:r>
              <a:rPr lang="en-US" baseline="-25000" dirty="0" smtClean="0">
                <a:sym typeface="Symbol" pitchFamily="18" charset="2"/>
              </a:rPr>
              <a:t>x</a:t>
            </a:r>
            <a:r>
              <a:rPr lang="en-US" baseline="30000" dirty="0" smtClean="0">
                <a:sym typeface="Symbol" pitchFamily="18" charset="2"/>
              </a:rPr>
              <a:t> </a:t>
            </a:r>
            <a:r>
              <a:rPr lang="en-US" dirty="0" smtClean="0">
                <a:sym typeface="Symbol" pitchFamily="18" charset="2"/>
              </a:rPr>
              <a:t>= 5</a:t>
            </a:r>
            <a:endParaRPr lang="en-US" dirty="0" smtClean="0"/>
          </a:p>
          <a:p>
            <a:pPr lvl="1" eaLnBrk="1" hangingPunct="1"/>
            <a:r>
              <a:rPr lang="en-US" dirty="0" smtClean="0"/>
              <a:t>Y = minutes to complete task 2; </a:t>
            </a:r>
            <a:r>
              <a:rPr lang="el-GR" dirty="0" smtClean="0">
                <a:cs typeface="Arial" charset="0"/>
                <a:sym typeface="Symbol" pitchFamily="18" charset="2"/>
              </a:rPr>
              <a:t>μ</a:t>
            </a:r>
            <a:r>
              <a:rPr lang="en-US" baseline="-25000" dirty="0" smtClean="0">
                <a:sym typeface="Symbol" pitchFamily="18" charset="2"/>
              </a:rPr>
              <a:t>y</a:t>
            </a:r>
            <a:r>
              <a:rPr lang="en-US" dirty="0" smtClean="0">
                <a:sym typeface="Symbol" pitchFamily="18" charset="2"/>
              </a:rPr>
              <a:t> </a:t>
            </a:r>
            <a:r>
              <a:rPr lang="en-US" dirty="0" smtClean="0">
                <a:sym typeface="Symbol" pitchFamily="18" charset="2"/>
              </a:rPr>
              <a:t>=30, </a:t>
            </a:r>
            <a:r>
              <a:rPr lang="el-GR" dirty="0" smtClean="0">
                <a:cs typeface="Arial" charset="0"/>
                <a:sym typeface="Symbol" pitchFamily="18" charset="2"/>
              </a:rPr>
              <a:t>σ</a:t>
            </a:r>
            <a:r>
              <a:rPr lang="en-US" baseline="-25000" dirty="0" smtClean="0">
                <a:sym typeface="Symbol" pitchFamily="18" charset="2"/>
              </a:rPr>
              <a:t>y</a:t>
            </a:r>
            <a:r>
              <a:rPr lang="en-US" baseline="30000" dirty="0" smtClean="0">
                <a:sym typeface="Symbol" pitchFamily="18" charset="2"/>
              </a:rPr>
              <a:t> </a:t>
            </a:r>
            <a:r>
              <a:rPr lang="en-US" dirty="0" smtClean="0">
                <a:sym typeface="Symbol" pitchFamily="18" charset="2"/>
              </a:rPr>
              <a:t>= </a:t>
            </a:r>
            <a:r>
              <a:rPr lang="en-US" dirty="0" smtClean="0">
                <a:sym typeface="Symbol" pitchFamily="18" charset="2"/>
              </a:rPr>
              <a:t>8</a:t>
            </a:r>
            <a:endParaRPr lang="en-US" dirty="0" smtClean="0"/>
          </a:p>
          <a:p>
            <a:pPr lvl="1" eaLnBrk="1" hangingPunct="1"/>
            <a:r>
              <a:rPr lang="en-US" dirty="0" smtClean="0"/>
              <a:t>X  and  Y  are normally distributed and independent</a:t>
            </a:r>
          </a:p>
          <a:p>
            <a:pPr lvl="1" eaLnBrk="1" hangingPunct="1"/>
            <a:endParaRPr lang="en-US" dirty="0" smtClean="0"/>
          </a:p>
          <a:p>
            <a:pPr eaLnBrk="1" hangingPunct="1"/>
            <a:r>
              <a:rPr lang="en-US" sz="2400" dirty="0" smtClean="0"/>
              <a:t>What is the mean and standard deviation of the time to complete both tasks?</a:t>
            </a:r>
          </a:p>
        </p:txBody>
      </p:sp>
      <p:sp>
        <p:nvSpPr>
          <p:cNvPr id="7475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7475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823F2721-1FE4-47EB-A937-9431C190B338}" type="slidenum">
              <a:rPr lang="en-US">
                <a:latin typeface="Arial" charset="0"/>
              </a:rPr>
              <a:pPr/>
              <a:t>54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</a:t>
            </a:r>
          </a:p>
        </p:txBody>
      </p:sp>
      <p:sp>
        <p:nvSpPr>
          <p:cNvPr id="38919" name="Rectangle 3"/>
          <p:cNvSpPr>
            <a:spLocks noGrp="1" noChangeArrowheads="1"/>
          </p:cNvSpPr>
          <p:nvPr>
            <p:ph idx="1"/>
          </p:nvPr>
        </p:nvSpPr>
        <p:spPr>
          <a:xfrm>
            <a:off x="549275" y="1563688"/>
            <a:ext cx="8329613" cy="4532312"/>
          </a:xfrm>
        </p:spPr>
        <p:txBody>
          <a:bodyPr/>
          <a:lstStyle/>
          <a:p>
            <a:pPr lvl="1" eaLnBrk="1" hangingPunct="1"/>
            <a:r>
              <a:rPr lang="en-US" sz="2000" smtClean="0"/>
              <a:t>X = minutes to complete task 1; </a:t>
            </a:r>
            <a:r>
              <a:rPr lang="el-GR" sz="2000" smtClean="0">
                <a:cs typeface="Arial" charset="0"/>
                <a:sym typeface="Symbol" pitchFamily="18" charset="2"/>
              </a:rPr>
              <a:t>μ</a:t>
            </a:r>
            <a:r>
              <a:rPr lang="en-US" sz="2000" baseline="-25000" smtClean="0">
                <a:sym typeface="Symbol" pitchFamily="18" charset="2"/>
              </a:rPr>
              <a:t>x</a:t>
            </a:r>
            <a:r>
              <a:rPr lang="en-US" sz="2000" smtClean="0">
                <a:sym typeface="Symbol" pitchFamily="18" charset="2"/>
              </a:rPr>
              <a:t> = 20, </a:t>
            </a:r>
            <a:r>
              <a:rPr lang="el-GR" sz="2000" smtClean="0">
                <a:cs typeface="Arial" charset="0"/>
                <a:sym typeface="Symbol" pitchFamily="18" charset="2"/>
              </a:rPr>
              <a:t>σ</a:t>
            </a:r>
            <a:r>
              <a:rPr lang="en-US" sz="2000" baseline="-25000" smtClean="0">
                <a:sym typeface="Symbol" pitchFamily="18" charset="2"/>
              </a:rPr>
              <a:t>x</a:t>
            </a:r>
            <a:r>
              <a:rPr lang="en-US" sz="2000" baseline="30000" smtClean="0">
                <a:sym typeface="Symbol" pitchFamily="18" charset="2"/>
              </a:rPr>
              <a:t> </a:t>
            </a:r>
            <a:r>
              <a:rPr lang="en-US" sz="2000" smtClean="0">
                <a:sym typeface="Symbol" pitchFamily="18" charset="2"/>
              </a:rPr>
              <a:t>= 5</a:t>
            </a:r>
            <a:endParaRPr lang="en-US" sz="2000" smtClean="0"/>
          </a:p>
          <a:p>
            <a:pPr lvl="1" eaLnBrk="1" hangingPunct="1"/>
            <a:r>
              <a:rPr lang="en-US" sz="2000" smtClean="0"/>
              <a:t>Y = minutes to complete task 2; </a:t>
            </a:r>
            <a:r>
              <a:rPr lang="el-GR" sz="2000" smtClean="0">
                <a:cs typeface="Arial" charset="0"/>
                <a:sym typeface="Symbol" pitchFamily="18" charset="2"/>
              </a:rPr>
              <a:t>μ</a:t>
            </a:r>
            <a:r>
              <a:rPr lang="en-US" sz="2000" baseline="-25000" smtClean="0">
                <a:sym typeface="Symbol" pitchFamily="18" charset="2"/>
              </a:rPr>
              <a:t>y</a:t>
            </a:r>
            <a:r>
              <a:rPr lang="en-US" sz="2000" smtClean="0">
                <a:sym typeface="Symbol" pitchFamily="18" charset="2"/>
              </a:rPr>
              <a:t> = 30, </a:t>
            </a:r>
            <a:r>
              <a:rPr lang="el-GR" sz="2000" smtClean="0">
                <a:cs typeface="Arial" charset="0"/>
                <a:sym typeface="Symbol" pitchFamily="18" charset="2"/>
              </a:rPr>
              <a:t>σ</a:t>
            </a:r>
            <a:r>
              <a:rPr lang="en-US" sz="2000" baseline="-25000" smtClean="0">
                <a:sym typeface="Symbol" pitchFamily="18" charset="2"/>
              </a:rPr>
              <a:t>y</a:t>
            </a:r>
            <a:r>
              <a:rPr lang="en-US" sz="2000" baseline="30000" smtClean="0">
                <a:sym typeface="Symbol" pitchFamily="18" charset="2"/>
              </a:rPr>
              <a:t> </a:t>
            </a:r>
            <a:r>
              <a:rPr lang="en-US" sz="2000" smtClean="0">
                <a:sym typeface="Symbol" pitchFamily="18" charset="2"/>
              </a:rPr>
              <a:t>= 8</a:t>
            </a:r>
            <a:endParaRPr lang="en-US" sz="2000" smtClean="0"/>
          </a:p>
          <a:p>
            <a:pPr lvl="1" eaLnBrk="1" hangingPunct="1"/>
            <a:endParaRPr lang="en-US" sz="1000" smtClean="0"/>
          </a:p>
          <a:p>
            <a:pPr eaLnBrk="1" hangingPunct="1"/>
            <a:r>
              <a:rPr lang="en-US" sz="2000" smtClean="0"/>
              <a:t>What are the mean and standard deviation for the time to complete both tasks?</a:t>
            </a:r>
          </a:p>
          <a:p>
            <a:pPr eaLnBrk="1" hangingPunct="1"/>
            <a:endParaRPr lang="en-US" sz="2000" smtClean="0"/>
          </a:p>
          <a:p>
            <a:pPr eaLnBrk="1" hangingPunct="1"/>
            <a:endParaRPr lang="en-US" sz="2000" smtClean="0"/>
          </a:p>
          <a:p>
            <a:pPr eaLnBrk="1" hangingPunct="1"/>
            <a:endParaRPr lang="en-US" sz="2000" smtClean="0"/>
          </a:p>
          <a:p>
            <a:pPr eaLnBrk="1" hangingPunct="1"/>
            <a:r>
              <a:rPr lang="en-US" sz="2000" smtClean="0"/>
              <a:t>Since  X  and  Y  are independent, Cov(X,Y) = 0, so</a:t>
            </a:r>
          </a:p>
          <a:p>
            <a:pPr eaLnBrk="1" hangingPunct="1"/>
            <a:endParaRPr lang="en-US" sz="2000" smtClean="0"/>
          </a:p>
          <a:p>
            <a:pPr eaLnBrk="1" hangingPunct="1"/>
            <a:endParaRPr lang="en-US" sz="2000" smtClean="0"/>
          </a:p>
          <a:p>
            <a:pPr eaLnBrk="1" hangingPunct="1"/>
            <a:r>
              <a:rPr lang="en-US" sz="2000" smtClean="0"/>
              <a:t>The standard deviation is </a:t>
            </a:r>
          </a:p>
        </p:txBody>
      </p:sp>
      <p:sp>
        <p:nvSpPr>
          <p:cNvPr id="3892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8921" name="Text Box 4"/>
          <p:cNvSpPr txBox="1">
            <a:spLocks noChangeArrowheads="1"/>
          </p:cNvSpPr>
          <p:nvPr/>
        </p:nvSpPr>
        <p:spPr bwMode="auto">
          <a:xfrm>
            <a:off x="7543800" y="12192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38914" name="Object 5"/>
          <p:cNvGraphicFramePr>
            <a:graphicFrameLocks noChangeAspect="1"/>
          </p:cNvGraphicFramePr>
          <p:nvPr/>
        </p:nvGraphicFramePr>
        <p:xfrm>
          <a:off x="3511550" y="3027363"/>
          <a:ext cx="16827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9" name="Equation" r:id="rId3" imgW="711000" imgH="164880" progId="Equation.3">
                  <p:embed/>
                </p:oleObj>
              </mc:Choice>
              <mc:Fallback>
                <p:oleObj name="Equation" r:id="rId3" imgW="711000" imgH="1648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1550" y="3027363"/>
                        <a:ext cx="1682750" cy="39052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Object 6"/>
          <p:cNvGraphicFramePr>
            <a:graphicFrameLocks noChangeAspect="1"/>
          </p:cNvGraphicFramePr>
          <p:nvPr/>
        </p:nvGraphicFramePr>
        <p:xfrm>
          <a:off x="2157413" y="3538538"/>
          <a:ext cx="4273550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0" name="Equation" r:id="rId5" imgW="1790640" imgH="215640" progId="Equation.3">
                  <p:embed/>
                </p:oleObj>
              </mc:Choice>
              <mc:Fallback>
                <p:oleObj name="Equation" r:id="rId5" imgW="1790640" imgH="215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7413" y="3538538"/>
                        <a:ext cx="4273550" cy="51593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6" name="Object 7"/>
          <p:cNvGraphicFramePr>
            <a:graphicFrameLocks noChangeAspect="1"/>
          </p:cNvGraphicFramePr>
          <p:nvPr/>
        </p:nvGraphicFramePr>
        <p:xfrm>
          <a:off x="1243013" y="4708525"/>
          <a:ext cx="68167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1" name="Equation" r:id="rId7" imgW="2857320" imgH="228600" progId="Equation.3">
                  <p:embed/>
                </p:oleObj>
              </mc:Choice>
              <mc:Fallback>
                <p:oleObj name="Equation" r:id="rId7" imgW="285732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3013" y="4708525"/>
                        <a:ext cx="6816725" cy="54610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7" name="Object 8"/>
          <p:cNvGraphicFramePr>
            <a:graphicFrameLocks noChangeAspect="1"/>
          </p:cNvGraphicFramePr>
          <p:nvPr/>
        </p:nvGraphicFramePr>
        <p:xfrm>
          <a:off x="2998788" y="5770563"/>
          <a:ext cx="294005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2" name="Equation" r:id="rId9" imgW="1231560" imgH="241200" progId="Equation.3">
                  <p:embed/>
                </p:oleObj>
              </mc:Choice>
              <mc:Fallback>
                <p:oleObj name="Equation" r:id="rId9" imgW="1231560" imgH="241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8788" y="5770563"/>
                        <a:ext cx="2940050" cy="576262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2" name="Slide Number Placeholder 1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BA2DA9C0-A8B0-4EB2-8F10-3924F1D866FB}" type="slidenum">
              <a:rPr lang="en-US">
                <a:latin typeface="Arial" charset="0"/>
              </a:rPr>
              <a:pPr/>
              <a:t>55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Portfolio Analysis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 financial </a:t>
            </a:r>
            <a:r>
              <a:rPr lang="en-US" smtClean="0">
                <a:solidFill>
                  <a:srgbClr val="0000CC"/>
                </a:solidFill>
              </a:rPr>
              <a:t>portfolio</a:t>
            </a:r>
            <a:r>
              <a:rPr lang="en-US" smtClean="0"/>
              <a:t> can be viewed as a linear combination of separate financial instruments</a:t>
            </a:r>
          </a:p>
        </p:txBody>
      </p:sp>
      <p:sp>
        <p:nvSpPr>
          <p:cNvPr id="3994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994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78939B81-E092-4381-98D0-C376FD618F1E}" type="slidenum">
              <a:rPr lang="en-US">
                <a:latin typeface="Arial" charset="0"/>
              </a:rPr>
              <a:pPr/>
              <a:t>56</a:t>
            </a:fld>
            <a:endParaRPr lang="en-US">
              <a:latin typeface="Arial" charset="0"/>
            </a:endParaRPr>
          </a:p>
        </p:txBody>
      </p:sp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525463" y="3246438"/>
          <a:ext cx="8196262" cy="276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0" name="Equation" r:id="rId3" imgW="4902120" imgH="1650960" progId="Equation.3">
                  <p:embed/>
                </p:oleObj>
              </mc:Choice>
              <mc:Fallback>
                <p:oleObj name="Equation" r:id="rId3" imgW="4902120" imgH="16509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463" y="3246438"/>
                        <a:ext cx="8196262" cy="2760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Portfolio Analysis Example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>
          <a:xfrm>
            <a:off x="519113" y="1828800"/>
            <a:ext cx="8167687" cy="4532313"/>
          </a:xfrm>
        </p:spPr>
        <p:txBody>
          <a:bodyPr/>
          <a:lstStyle/>
          <a:p>
            <a:r>
              <a:rPr lang="en-US" smtClean="0"/>
              <a:t>Consider two stocks, A and B</a:t>
            </a:r>
          </a:p>
          <a:p>
            <a:pPr lvl="1">
              <a:spcAft>
                <a:spcPts val="600"/>
              </a:spcAft>
            </a:pPr>
            <a:r>
              <a:rPr lang="en-US" smtClean="0"/>
              <a:t>The price of Stock A is normally distributed with mean 12 and variance 4</a:t>
            </a:r>
          </a:p>
          <a:p>
            <a:pPr lvl="1">
              <a:spcAft>
                <a:spcPts val="600"/>
              </a:spcAft>
            </a:pPr>
            <a:r>
              <a:rPr lang="en-US" smtClean="0"/>
              <a:t>The price of Stock B is normally distributed with mean 20 and variance 16</a:t>
            </a:r>
          </a:p>
          <a:p>
            <a:pPr lvl="1">
              <a:spcAft>
                <a:spcPts val="600"/>
              </a:spcAft>
            </a:pPr>
            <a:r>
              <a:rPr lang="en-US" smtClean="0"/>
              <a:t>The stock prices have a positive correlation, </a:t>
            </a:r>
            <a:r>
              <a:rPr lang="el-GR" smtClean="0"/>
              <a:t>ρ</a:t>
            </a:r>
            <a:r>
              <a:rPr lang="en-US" baseline="-25000" smtClean="0"/>
              <a:t>AB</a:t>
            </a:r>
            <a:r>
              <a:rPr lang="en-US" smtClean="0"/>
              <a:t> = .50</a:t>
            </a:r>
          </a:p>
          <a:p>
            <a:pPr>
              <a:spcAft>
                <a:spcPts val="600"/>
              </a:spcAft>
            </a:pPr>
            <a:r>
              <a:rPr lang="en-US" smtClean="0"/>
              <a:t>Suppose you own </a:t>
            </a:r>
          </a:p>
          <a:p>
            <a:pPr lvl="1">
              <a:spcAft>
                <a:spcPts val="600"/>
              </a:spcAft>
            </a:pPr>
            <a:r>
              <a:rPr lang="en-US" smtClean="0"/>
              <a:t>10 shares of Stock A</a:t>
            </a:r>
          </a:p>
          <a:p>
            <a:pPr lvl="1">
              <a:spcAft>
                <a:spcPts val="600"/>
              </a:spcAft>
            </a:pPr>
            <a:r>
              <a:rPr lang="en-US" smtClean="0"/>
              <a:t>30 shares of Stock B</a:t>
            </a:r>
          </a:p>
        </p:txBody>
      </p:sp>
      <p:sp>
        <p:nvSpPr>
          <p:cNvPr id="7578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7578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CC8A3C18-C9BC-4A3E-B05D-1DC3B16F55E3}" type="slidenum">
              <a:rPr lang="en-US">
                <a:latin typeface="Arial" charset="0"/>
              </a:rPr>
              <a:pPr/>
              <a:t>57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Portfolio Analysis Example</a:t>
            </a:r>
          </a:p>
        </p:txBody>
      </p:sp>
      <p:sp>
        <p:nvSpPr>
          <p:cNvPr id="40965" name="Content Placeholder 2"/>
          <p:cNvSpPr>
            <a:spLocks noGrp="1"/>
          </p:cNvSpPr>
          <p:nvPr>
            <p:ph idx="1"/>
          </p:nvPr>
        </p:nvSpPr>
        <p:spPr>
          <a:xfrm>
            <a:off x="519113" y="1858963"/>
            <a:ext cx="8167687" cy="4532312"/>
          </a:xfrm>
        </p:spPr>
        <p:txBody>
          <a:bodyPr/>
          <a:lstStyle/>
          <a:p>
            <a:r>
              <a:rPr lang="en-US" smtClean="0"/>
              <a:t>The mean and variance of this stock portfolio are: </a:t>
            </a:r>
            <a:r>
              <a:rPr lang="en-US" sz="2000" smtClean="0"/>
              <a:t>(Let W denote the distribution of portfolio value)</a:t>
            </a:r>
          </a:p>
        </p:txBody>
      </p:sp>
      <p:sp>
        <p:nvSpPr>
          <p:cNvPr id="409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09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7335BD6A-C12E-47E4-91E6-4B2BA8E848AA}" type="slidenum">
              <a:rPr lang="en-US">
                <a:latin typeface="Arial" charset="0"/>
              </a:rPr>
              <a:pPr/>
              <a:t>58</a:t>
            </a:fld>
            <a:endParaRPr lang="en-US">
              <a:latin typeface="Arial" charset="0"/>
            </a:endParaRPr>
          </a:p>
        </p:txBody>
      </p:sp>
      <p:sp>
        <p:nvSpPr>
          <p:cNvPr id="40968" name="Text Box 4"/>
          <p:cNvSpPr txBox="1">
            <a:spLocks noChangeArrowheads="1"/>
          </p:cNvSpPr>
          <p:nvPr/>
        </p:nvSpPr>
        <p:spPr bwMode="auto">
          <a:xfrm>
            <a:off x="7543800" y="12192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40962" name="Object 6"/>
          <p:cNvGraphicFramePr>
            <a:graphicFrameLocks noChangeAspect="1"/>
          </p:cNvGraphicFramePr>
          <p:nvPr/>
        </p:nvGraphicFramePr>
        <p:xfrm>
          <a:off x="819150" y="3136900"/>
          <a:ext cx="7032625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Equation" r:id="rId3" imgW="2946240" imgH="215640" progId="Equation.3">
                  <p:embed/>
                </p:oleObj>
              </mc:Choice>
              <mc:Fallback>
                <p:oleObj name="Equation" r:id="rId3" imgW="2946240" imgH="215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0" y="3136900"/>
                        <a:ext cx="7032625" cy="5159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0419708"/>
              </p:ext>
            </p:extLst>
          </p:nvPr>
        </p:nvGraphicFramePr>
        <p:xfrm>
          <a:off x="933450" y="4305300"/>
          <a:ext cx="7362825" cy="169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6" name="…quation" r:id="rId5" imgW="3086100" imgH="711200" progId="Equation.3">
                  <p:embed/>
                </p:oleObj>
              </mc:Choice>
              <mc:Fallback>
                <p:oleObj name="…quation" r:id="rId5" imgW="3086100" imgH="711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3450" y="4305300"/>
                        <a:ext cx="7362825" cy="1698625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Portfolio Analysis Example</a:t>
            </a:r>
          </a:p>
        </p:txBody>
      </p:sp>
      <p:sp>
        <p:nvSpPr>
          <p:cNvPr id="41990" name="Content Placeholder 2"/>
          <p:cNvSpPr>
            <a:spLocks noGrp="1"/>
          </p:cNvSpPr>
          <p:nvPr>
            <p:ph idx="1"/>
          </p:nvPr>
        </p:nvSpPr>
        <p:spPr>
          <a:xfrm>
            <a:off x="519113" y="1828800"/>
            <a:ext cx="8470900" cy="4532313"/>
          </a:xfrm>
        </p:spPr>
        <p:txBody>
          <a:bodyPr/>
          <a:lstStyle/>
          <a:p>
            <a:r>
              <a:rPr lang="en-US" smtClean="0"/>
              <a:t>What is the probability that your portfolio value is less than $500?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The Z value for 500 is</a:t>
            </a:r>
          </a:p>
          <a:p>
            <a:endParaRPr lang="en-US" smtClean="0"/>
          </a:p>
          <a:p>
            <a:r>
              <a:rPr lang="en-US" smtClean="0"/>
              <a:t>P(Z &lt; -0.44) = 0.3300</a:t>
            </a:r>
          </a:p>
          <a:p>
            <a:pPr lvl="1"/>
            <a:r>
              <a:rPr lang="en-US" sz="2000" smtClean="0"/>
              <a:t>So the probability is 0.33 that your portfolio value is less than $500.</a:t>
            </a:r>
          </a:p>
        </p:txBody>
      </p:sp>
      <p:sp>
        <p:nvSpPr>
          <p:cNvPr id="4199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199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225FC1F6-7132-4BE6-991B-F597804A1829}" type="slidenum">
              <a:rPr lang="en-US">
                <a:latin typeface="Arial" charset="0"/>
              </a:rPr>
              <a:pPr/>
              <a:t>59</a:t>
            </a:fld>
            <a:endParaRPr lang="en-US">
              <a:latin typeface="Arial" charset="0"/>
            </a:endParaRPr>
          </a:p>
        </p:txBody>
      </p:sp>
      <p:sp>
        <p:nvSpPr>
          <p:cNvPr id="41993" name="Text Box 4"/>
          <p:cNvSpPr txBox="1">
            <a:spLocks noChangeArrowheads="1"/>
          </p:cNvSpPr>
          <p:nvPr/>
        </p:nvSpPr>
        <p:spPr bwMode="auto">
          <a:xfrm>
            <a:off x="7543800" y="12192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b="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41986" name="Object 6"/>
          <p:cNvGraphicFramePr>
            <a:graphicFrameLocks noChangeAspect="1"/>
          </p:cNvGraphicFramePr>
          <p:nvPr/>
        </p:nvGraphicFramePr>
        <p:xfrm>
          <a:off x="1103313" y="2808288"/>
          <a:ext cx="1546225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0" name="Equation" r:id="rId3" imgW="647640" imgH="215640" progId="Equation.3">
                  <p:embed/>
                </p:oleObj>
              </mc:Choice>
              <mc:Fallback>
                <p:oleObj name="Equation" r:id="rId3" imgW="647640" imgH="215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3313" y="2808288"/>
                        <a:ext cx="1546225" cy="51593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Object 7"/>
          <p:cNvGraphicFramePr>
            <a:graphicFrameLocks noChangeAspect="1"/>
          </p:cNvGraphicFramePr>
          <p:nvPr/>
        </p:nvGraphicFramePr>
        <p:xfrm>
          <a:off x="1103313" y="3429000"/>
          <a:ext cx="406082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1" name="Equation" r:id="rId5" imgW="1701720" imgH="241200" progId="Equation.3">
                  <p:embed/>
                </p:oleObj>
              </mc:Choice>
              <mc:Fallback>
                <p:oleObj name="Equation" r:id="rId5" imgW="1701720" imgH="241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3313" y="3429000"/>
                        <a:ext cx="4060825" cy="576263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8" name="Object 4"/>
          <p:cNvGraphicFramePr>
            <a:graphicFrameLocks noChangeAspect="1"/>
          </p:cNvGraphicFramePr>
          <p:nvPr/>
        </p:nvGraphicFramePr>
        <p:xfrm>
          <a:off x="4645025" y="4122738"/>
          <a:ext cx="3421063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2" name="Equation" r:id="rId7" imgW="1498320" imgH="393480" progId="Equation.3">
                  <p:embed/>
                </p:oleObj>
              </mc:Choice>
              <mc:Fallback>
                <p:oleObj name="Equation" r:id="rId7" imgW="149832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5025" y="4122738"/>
                        <a:ext cx="3421063" cy="9017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Summary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695325" y="1676400"/>
            <a:ext cx="8220075" cy="4897438"/>
          </a:xfrm>
        </p:spPr>
        <p:txBody>
          <a:bodyPr/>
          <a:lstStyle/>
          <a:p>
            <a:pPr eaLnBrk="1" hangingPunct="1">
              <a:spcBef>
                <a:spcPct val="30000"/>
              </a:spcBef>
            </a:pPr>
            <a:r>
              <a:rPr lang="en-US" sz="2400" smtClean="0"/>
              <a:t>Defined continuous random variables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smtClean="0"/>
              <a:t>Presented key continuous probability distributions and their properties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smtClean="0"/>
              <a:t> 	 uniform, normal, exponential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smtClean="0"/>
              <a:t>Found probabilities using formulas and tables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smtClean="0"/>
              <a:t>Interpreted normal probability plots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smtClean="0"/>
              <a:t>Examined when to apply different distributions 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smtClean="0"/>
              <a:t>Applied the normal approximation to the binomial distribution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smtClean="0"/>
              <a:t>Reviewed properties of jointly distributed continuous random variables</a:t>
            </a:r>
          </a:p>
        </p:txBody>
      </p:sp>
      <p:sp>
        <p:nvSpPr>
          <p:cNvPr id="7680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7680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Ch. 5-</a:t>
            </a:r>
            <a:fld id="{223B17DC-9745-4E88-B73D-7949293D9716}" type="slidenum">
              <a:rPr lang="en-US">
                <a:latin typeface="Arial" charset="0"/>
              </a:rPr>
              <a:pPr/>
              <a:t>60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newbold-7e">
  <a:themeElements>
    <a:clrScheme name="PrenHall-newbold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PrenHall-newbol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renHall-newbold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1782</TotalTime>
  <Pages>20</Pages>
  <Words>3356</Words>
  <Application>Microsoft Macintosh PowerPoint</Application>
  <PresentationFormat>Présentation à l'écran (4:3)</PresentationFormat>
  <Paragraphs>655</Paragraphs>
  <Slides>60</Slides>
  <Notes>8</Notes>
  <HiddenSlides>0</HiddenSlides>
  <MMClips>0</MMClips>
  <ScaleCrop>false</ScaleCrop>
  <HeadingPairs>
    <vt:vector size="8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3</vt:i4>
      </vt:variant>
      <vt:variant>
        <vt:lpstr>Titres des diapositives</vt:lpstr>
      </vt:variant>
      <vt:variant>
        <vt:i4>60</vt:i4>
      </vt:variant>
    </vt:vector>
  </HeadingPairs>
  <TitlesOfParts>
    <vt:vector size="65" baseType="lpstr">
      <vt:lpstr>Monotype Sorts</vt:lpstr>
      <vt:lpstr>newbold-7e</vt:lpstr>
      <vt:lpstr>Equation</vt:lpstr>
      <vt:lpstr>Worksheet</vt:lpstr>
      <vt:lpstr>Microsoft Equation</vt:lpstr>
      <vt:lpstr>Présentation PowerPoint</vt:lpstr>
      <vt:lpstr>Chapter Goals</vt:lpstr>
      <vt:lpstr>Chapter Goals</vt:lpstr>
      <vt:lpstr>Présentation PowerPoint</vt:lpstr>
      <vt:lpstr>Continuous Probability Distributions</vt:lpstr>
      <vt:lpstr>Cumulative Distribution Function</vt:lpstr>
      <vt:lpstr>Probability Density Function</vt:lpstr>
      <vt:lpstr>Probability Density Function</vt:lpstr>
      <vt:lpstr>Probability as an Area  </vt:lpstr>
      <vt:lpstr>Présentation PowerPoint</vt:lpstr>
      <vt:lpstr>The Uniform Distribution</vt:lpstr>
      <vt:lpstr>The Uniform Distribution</vt:lpstr>
      <vt:lpstr>Properties of the  Uniform Distribution</vt:lpstr>
      <vt:lpstr>Uniform Distribution Example</vt:lpstr>
      <vt:lpstr>Expectations for Continuous Random Variables</vt:lpstr>
      <vt:lpstr>Linear Functions of Variables</vt:lpstr>
      <vt:lpstr>Linear Functions of Variables</vt:lpstr>
      <vt:lpstr>Présentation PowerPoint</vt:lpstr>
      <vt:lpstr>Présentation PowerPoint</vt:lpstr>
      <vt:lpstr>Présentation PowerPoint</vt:lpstr>
      <vt:lpstr>Présentation PowerPoint</vt:lpstr>
      <vt:lpstr>The Normal Distribution Shape</vt:lpstr>
      <vt:lpstr>The Normal Probability  Density Function</vt:lpstr>
      <vt:lpstr>Cumulative Normal Distribution</vt:lpstr>
      <vt:lpstr>Finding Normal Probabilities  </vt:lpstr>
      <vt:lpstr>Finding Normal Probabilities  </vt:lpstr>
      <vt:lpstr>The Standardized Normal</vt:lpstr>
      <vt:lpstr>Example</vt:lpstr>
      <vt:lpstr>Comparing  X  and  Z  units</vt:lpstr>
      <vt:lpstr>Finding Normal Probabilities  </vt:lpstr>
      <vt:lpstr>Probability as  Area Under the Curve</vt:lpstr>
      <vt:lpstr>Appendix Table 1</vt:lpstr>
      <vt:lpstr>The Standardized Normal Table</vt:lpstr>
      <vt:lpstr>Présentation PowerPoint</vt:lpstr>
      <vt:lpstr>General Procedure for Finding Probabilities</vt:lpstr>
      <vt:lpstr>Finding Normal Probabilities</vt:lpstr>
      <vt:lpstr>Présentation PowerPoint</vt:lpstr>
      <vt:lpstr>Solution: Finding P(Z &lt; 0.12)</vt:lpstr>
      <vt:lpstr>Upper Tail Probabilities</vt:lpstr>
      <vt:lpstr>Upper Tail Probabilities</vt:lpstr>
      <vt:lpstr>Finding the X value for a Known Probability</vt:lpstr>
      <vt:lpstr>Finding the X value for a Known Probability</vt:lpstr>
      <vt:lpstr>Find the Z value for  20% in the Lower Tail</vt:lpstr>
      <vt:lpstr>Finding the X value</vt:lpstr>
      <vt:lpstr>Joint Cumulative Distribution Functions</vt:lpstr>
      <vt:lpstr>Joint Cumulative Distribution Functions</vt:lpstr>
      <vt:lpstr>Covariance</vt:lpstr>
      <vt:lpstr>Correlation</vt:lpstr>
      <vt:lpstr>Sums of Random Variables</vt:lpstr>
      <vt:lpstr>Sums of Random Variables</vt:lpstr>
      <vt:lpstr>Differences Between Two Random Variables</vt:lpstr>
      <vt:lpstr>Linear Combinations of Random Variables</vt:lpstr>
      <vt:lpstr>Linear Combinations of Random Variables</vt:lpstr>
      <vt:lpstr>Example</vt:lpstr>
      <vt:lpstr>Example</vt:lpstr>
      <vt:lpstr>Portfolio Analysis</vt:lpstr>
      <vt:lpstr>Portfolio Analysis Example</vt:lpstr>
      <vt:lpstr>Portfolio Analysis Example</vt:lpstr>
      <vt:lpstr>Portfolio Analysis Example</vt:lpstr>
      <vt:lpstr>Chapter Summary</vt:lpstr>
    </vt:vector>
  </TitlesOfParts>
  <Company>University of San Diego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Statistics for Business and Economics, 7/e</dc:title>
  <dc:subject>Chapter 5</dc:subject>
  <dc:creator>Dirk Yandell</dc:creator>
  <cp:lastModifiedBy>le STI</cp:lastModifiedBy>
  <cp:revision>98</cp:revision>
  <cp:lastPrinted>1998-11-22T23:37:53Z</cp:lastPrinted>
  <dcterms:created xsi:type="dcterms:W3CDTF">2001-01-25T15:44:29Z</dcterms:created>
  <dcterms:modified xsi:type="dcterms:W3CDTF">2013-05-30T14:56:43Z</dcterms:modified>
</cp:coreProperties>
</file>