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xlsx" ContentType="application/vnd.openxmlformats-officedocument.spreadsheetml.shee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8" r:id="rId1"/>
  </p:sldMasterIdLst>
  <p:notesMasterIdLst>
    <p:notesMasterId r:id="rId53"/>
  </p:notesMasterIdLst>
  <p:handoutMasterIdLst>
    <p:handoutMasterId r:id="rId54"/>
  </p:handoutMasterIdLst>
  <p:sldIdLst>
    <p:sldId id="273" r:id="rId2"/>
    <p:sldId id="344" r:id="rId3"/>
    <p:sldId id="271" r:id="rId4"/>
    <p:sldId id="333" r:id="rId5"/>
    <p:sldId id="334" r:id="rId6"/>
    <p:sldId id="335" r:id="rId7"/>
    <p:sldId id="336" r:id="rId8"/>
    <p:sldId id="337" r:id="rId9"/>
    <p:sldId id="306" r:id="rId10"/>
    <p:sldId id="307" r:id="rId11"/>
    <p:sldId id="431" r:id="rId12"/>
    <p:sldId id="354" r:id="rId13"/>
    <p:sldId id="355" r:id="rId14"/>
    <p:sldId id="432" r:id="rId15"/>
    <p:sldId id="381" r:id="rId16"/>
    <p:sldId id="445" r:id="rId17"/>
    <p:sldId id="451" r:id="rId18"/>
    <p:sldId id="400" r:id="rId19"/>
    <p:sldId id="457" r:id="rId20"/>
    <p:sldId id="458" r:id="rId21"/>
    <p:sldId id="401" r:id="rId22"/>
    <p:sldId id="402" r:id="rId23"/>
    <p:sldId id="403" r:id="rId24"/>
    <p:sldId id="404" r:id="rId25"/>
    <p:sldId id="405" r:id="rId26"/>
    <p:sldId id="406" r:id="rId27"/>
    <p:sldId id="407" r:id="rId28"/>
    <p:sldId id="409" r:id="rId29"/>
    <p:sldId id="369" r:id="rId30"/>
    <p:sldId id="370" r:id="rId31"/>
    <p:sldId id="372" r:id="rId32"/>
    <p:sldId id="373" r:id="rId33"/>
    <p:sldId id="374" r:id="rId34"/>
    <p:sldId id="408" r:id="rId35"/>
    <p:sldId id="375" r:id="rId36"/>
    <p:sldId id="348" r:id="rId37"/>
    <p:sldId id="429" r:id="rId38"/>
    <p:sldId id="350" r:id="rId39"/>
    <p:sldId id="427" r:id="rId40"/>
    <p:sldId id="394" r:id="rId41"/>
    <p:sldId id="437" r:id="rId42"/>
    <p:sldId id="438" r:id="rId43"/>
    <p:sldId id="395" r:id="rId44"/>
    <p:sldId id="419" r:id="rId45"/>
    <p:sldId id="418" r:id="rId46"/>
    <p:sldId id="435" r:id="rId47"/>
    <p:sldId id="453" r:id="rId48"/>
    <p:sldId id="452" r:id="rId49"/>
    <p:sldId id="454" r:id="rId50"/>
    <p:sldId id="455" r:id="rId51"/>
    <p:sldId id="456" r:id="rId52"/>
  </p:sldIdLst>
  <p:sldSz cx="9144000" cy="6858000" type="screen4x3"/>
  <p:notesSz cx="6881813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00FFFF"/>
    <a:srgbClr val="FFFF00"/>
    <a:srgbClr val="99CCFF"/>
    <a:srgbClr val="3399FF"/>
    <a:srgbClr val="CCFF33"/>
    <a:srgbClr val="CCFFCC"/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41" autoAdjust="0"/>
    <p:restoredTop sz="83190" autoAdjust="0"/>
  </p:normalViewPr>
  <p:slideViewPr>
    <p:cSldViewPr>
      <p:cViewPr varScale="1">
        <p:scale>
          <a:sx n="85" d="100"/>
          <a:sy n="85" d="100"/>
        </p:scale>
        <p:origin x="-167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notesMaster" Target="notesMasters/notesMaster1.xml"/><Relationship Id="rId54" Type="http://schemas.openxmlformats.org/officeDocument/2006/relationships/handoutMaster" Target="handoutMasters/handoutMaster1.xml"/><Relationship Id="rId55" Type="http://schemas.openxmlformats.org/officeDocument/2006/relationships/printerSettings" Target="printerSettings/printerSettings1.bin"/><Relationship Id="rId56" Type="http://schemas.openxmlformats.org/officeDocument/2006/relationships/presProps" Target="presProps.xml"/><Relationship Id="rId57" Type="http://schemas.openxmlformats.org/officeDocument/2006/relationships/viewProps" Target="viewProps.xml"/><Relationship Id="rId58" Type="http://schemas.openxmlformats.org/officeDocument/2006/relationships/theme" Target="theme/theme1.xml"/><Relationship Id="rId59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1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1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77402220-2A3B-48BC-B685-2B3418A544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9722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42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176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975" y="4416425"/>
            <a:ext cx="5505450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AB0C6C65-A54D-4A5F-8152-648EE8F850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8406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0C6C65-A54D-4A5F-8152-648EE8F8509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9250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78F1F221-97C7-4DC0-A268-B862EEE6458B}" type="slidenum">
              <a:rPr lang="en-US" altLang="en-US" smtClean="0">
                <a:latin typeface="Arial" charset="0"/>
              </a:rPr>
              <a:pPr/>
              <a:t>4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58401027-1779-4638-A9C6-A877A36BBB24}" type="slidenum">
              <a:rPr lang="en-US" altLang="en-US" smtClean="0">
                <a:latin typeface="Arial" charset="0"/>
              </a:rPr>
              <a:pPr/>
              <a:t>5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868949A4-428C-4279-AF75-613D8F231394}" type="slidenum">
              <a:rPr lang="en-US" altLang="en-US" smtClean="0">
                <a:latin typeface="Arial" charset="0"/>
              </a:rPr>
              <a:pPr/>
              <a:t>6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6E04DA6C-3A1D-40BE-8724-344053456E97}" type="slidenum">
              <a:rPr lang="en-US" altLang="en-US" smtClean="0">
                <a:latin typeface="Arial" charset="0"/>
              </a:rPr>
              <a:pPr/>
              <a:t>7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54AA92D-92EA-47A4-BF45-B34992639170}" type="slidenum">
              <a:rPr lang="en-US" altLang="en-US" smtClean="0">
                <a:latin typeface="Arial" charset="0"/>
              </a:rPr>
              <a:pPr/>
              <a:t>8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4D1272DD-7E9F-45D7-9959-0F31E8BB2C20}" type="slidenum">
              <a:rPr lang="en-US" altLang="en-US" smtClean="0">
                <a:latin typeface="Arial" charset="0"/>
              </a:rPr>
              <a:pPr/>
              <a:t>12</a:t>
            </a:fld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126FD9CE-1CF6-4C41-8761-B8C26BA36CC4}" type="slidenum">
              <a:rPr lang="en-US" altLang="en-US" smtClean="0">
                <a:latin typeface="Arial" charset="0"/>
              </a:rPr>
              <a:pPr/>
              <a:t>13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 defTabSz="914382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F1AF3CA-3A09-4C89-A2D0-A634A9D545C2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4419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2C8C56D3-90C9-419B-A9CF-95E338DCCC5B}" type="slidenum">
              <a:rPr lang="en-US" altLang="en-US" smtClean="0">
                <a:latin typeface="Arial" charset="0"/>
              </a:rPr>
              <a:pPr/>
              <a:t>18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05D7248B-A8B5-4044-9318-13625BD78926}" type="slidenum">
              <a:rPr lang="en-US" altLang="en-US" smtClean="0">
                <a:latin typeface="Arial" charset="0"/>
              </a:rPr>
              <a:pPr/>
              <a:t>30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55B5CB2B-FB58-463F-BE47-F4129F515EA4}" type="slidenum">
              <a:rPr lang="en-US" altLang="en-US" smtClean="0">
                <a:latin typeface="Arial" charset="0"/>
              </a:rPr>
              <a:pPr/>
              <a:t>31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09C1632-94DF-413A-806A-BB196CBB1770}" type="slidenum">
              <a:rPr lang="en-US" altLang="en-US" smtClean="0">
                <a:latin typeface="Arial" charset="0"/>
              </a:rPr>
              <a:pPr/>
              <a:t>32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7932A8CA-8425-4B87-A0EB-064934B2F8C2}" type="slidenum">
              <a:rPr lang="en-US" altLang="en-US" smtClean="0">
                <a:latin typeface="Arial" charset="0"/>
              </a:rPr>
              <a:pPr/>
              <a:t>34</a:t>
            </a:fld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489865D8-1C1D-446A-A92C-2EE173ABE064}" type="slidenum">
              <a:rPr lang="en-US" altLang="en-US" smtClean="0">
                <a:latin typeface="Arial" charset="0"/>
              </a:rPr>
              <a:pPr/>
              <a:t>35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7575" y="4416425"/>
            <a:ext cx="5046663" cy="4183063"/>
          </a:xfrm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850F35E8-48AC-4F83-95A9-595F137DAE31}" type="slidenum">
              <a:rPr lang="en-US" altLang="en-US" smtClean="0">
                <a:latin typeface="Arial" charset="0"/>
              </a:rPr>
              <a:pPr/>
              <a:t>36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7F6C1BC4-8452-4A56-B054-FF07154E2A3B}" type="slidenum">
              <a:rPr lang="en-US" altLang="en-US" smtClean="0">
                <a:latin typeface="Arial" charset="0"/>
              </a:rPr>
              <a:pPr/>
              <a:t>37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551CAD67-B8C6-449E-933F-C3FE158C8165}" type="slidenum">
              <a:rPr lang="en-US" altLang="en-US" smtClean="0">
                <a:latin typeface="Arial" charset="0"/>
              </a:rPr>
              <a:pPr/>
              <a:t>38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4F922E04-974D-4CEF-B02C-9638DD6A8C5F}" type="slidenum">
              <a:rPr lang="en-US" altLang="en-US" smtClean="0">
                <a:latin typeface="Arial" charset="0"/>
              </a:rPr>
              <a:pPr/>
              <a:t>39</a:t>
            </a:fld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CA2DB182-AF45-4DB9-AFE5-E3A596C4BB47}" type="slidenum">
              <a:rPr lang="en-US" altLang="en-US" smtClean="0">
                <a:latin typeface="Arial" charset="0"/>
              </a:rPr>
              <a:pPr/>
              <a:t>40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7575" y="4416425"/>
            <a:ext cx="5046663" cy="4183063"/>
          </a:xfrm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>
              <a:latin typeface="+mn-lt"/>
            </a:endParaRP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7E08A-478A-4F49-8670-C9B029B8111A}" type="slidenum">
              <a:rPr lang="en-CA" smtClean="0"/>
              <a:t>41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44305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51122" indent="-288893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55573" indent="-231115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17802" indent="-231115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80031" indent="-231115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42261" indent="-23111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3004490" indent="-23111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66719" indent="-23111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928948" indent="-23111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fld id="{B1C159A4-6337-467D-8BBF-BF35592CAA68}" type="slidenum">
              <a:rPr lang="en-US" smtClean="0">
                <a:latin typeface="Arial" charset="0"/>
              </a:rPr>
              <a:pPr/>
              <a:t>42</a:t>
            </a:fld>
            <a:endParaRPr lang="en-US" smtClean="0">
              <a:latin typeface="Arial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8FAE65E4-3601-4177-B33A-F58B96DFACE5}" type="slidenum">
              <a:rPr lang="en-US" altLang="en-US" smtClean="0">
                <a:latin typeface="Arial" charset="0"/>
              </a:rPr>
              <a:pPr/>
              <a:t>43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064E7F89-F634-4C54-BADF-05FB578ED15F}" type="slidenum">
              <a:rPr lang="en-US" altLang="en-US" smtClean="0">
                <a:latin typeface="Arial" charset="0"/>
              </a:rPr>
              <a:pPr/>
              <a:t>44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73C15A3A-2EC0-458E-8FAA-B3142D9C5AB4}" type="slidenum">
              <a:rPr lang="en-US" altLang="en-US" smtClean="0">
                <a:latin typeface="Arial" charset="0"/>
              </a:rPr>
              <a:pPr/>
              <a:t>45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685800" y="339883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EC957-D4A9-4D66-B2F8-569C5D367D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385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7B63E-EF24-417A-A332-F9F51D8D35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093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731838" y="459898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/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0A8A0-6200-4ABA-8048-B678ED283E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7210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F9C53-40FB-4C03-82F4-358EE6712A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209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rot="5400000">
            <a:off x="2218531" y="4045744"/>
            <a:ext cx="470852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1F329-F4E2-4CC5-A867-1C078706A0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058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EBA30-9512-4A13-9B51-B347E4E849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438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48405-D491-4B85-8C5F-9DB4F46D53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363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rot="5400000">
            <a:off x="-13494" y="3580607"/>
            <a:ext cx="557847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25862-122D-4FB0-9C0F-A78C1E6547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805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B9768-6C39-45B8-B274-2EF58E0592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66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49244-5920-46DB-854C-FF76C5750A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945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77E88-C97B-4946-A51F-C509B8E939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0937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E9EC6-0DA9-4F35-915A-DD3615274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619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663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41F7A13-E266-40D6-9C06-0881D41220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38" r:id="rId2"/>
    <p:sldLayoutId id="2147483747" r:id="rId3"/>
    <p:sldLayoutId id="2147483739" r:id="rId4"/>
    <p:sldLayoutId id="2147483748" r:id="rId5"/>
    <p:sldLayoutId id="2147483740" r:id="rId6"/>
    <p:sldLayoutId id="2147483741" r:id="rId7"/>
    <p:sldLayoutId id="2147483749" r:id="rId8"/>
    <p:sldLayoutId id="2147483742" r:id="rId9"/>
    <p:sldLayoutId id="2147483743" r:id="rId10"/>
    <p:sldLayoutId id="2147483744" r:id="rId11"/>
    <p:sldLayoutId id="2147483745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182563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365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3" Type="http://schemas.openxmlformats.org/officeDocument/2006/relationships/hyperlink" Target="http://www.imdb.com/title/tt0974014/?ref_=fn_al_tt_1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hyperlink" Target="http://eugenicsarchive.ca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4" Type="http://schemas.openxmlformats.org/officeDocument/2006/relationships/hyperlink" Target="file://localhost/great-tit:parus-major-photo-326.html" TargetMode="External"/><Relationship Id="rId5" Type="http://schemas.openxmlformats.org/officeDocument/2006/relationships/image" Target="../media/image10.jpeg"/><Relationship Id="rId6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nome.gov/" TargetMode="External"/><Relationship Id="rId4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3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4" Type="http://schemas.openxmlformats.org/officeDocument/2006/relationships/image" Target="../media/image16.wmf"/><Relationship Id="rId5" Type="http://schemas.openxmlformats.org/officeDocument/2006/relationships/image" Target="../media/image17.wmf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Relationship Id="rId3" Type="http://schemas.openxmlformats.org/officeDocument/2006/relationships/chart" Target="../charts/char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4" Type="http://schemas.openxmlformats.org/officeDocument/2006/relationships/image" Target="../media/image19.emf"/><Relationship Id="rId5" Type="http://schemas.openxmlformats.org/officeDocument/2006/relationships/image" Target="../media/image20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8.wm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dirty="0" smtClean="0"/>
              <a:t>Evolutionary and Genetic foundations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PSYC </a:t>
            </a:r>
            <a:r>
              <a:rPr lang="en-US" dirty="0"/>
              <a:t>200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/>
              <a:t>Winter </a:t>
            </a:r>
            <a:r>
              <a:rPr lang="en-US" dirty="0" smtClean="0"/>
              <a:t>2014</a:t>
            </a:r>
            <a:endParaRPr lang="en-US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/>
              <a:t>Chapter </a:t>
            </a:r>
            <a:r>
              <a:rPr lang="en-US" dirty="0" smtClean="0"/>
              <a:t>3</a:t>
            </a:r>
            <a:endParaRPr lang="en-US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Tues/Thurs Jan 14/16</a:t>
            </a:r>
            <a:endParaRPr lang="en-US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/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843CFF29-7687-47C2-A857-60B6148524B5}" type="slidenum">
              <a:rPr lang="en-US" altLang="en-US" smtClean="0">
                <a:solidFill>
                  <a:srgbClr val="FFFFFF"/>
                </a:solidFill>
              </a:rPr>
              <a:pPr/>
              <a:t>1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Lecture Plan</a:t>
            </a:r>
            <a:endParaRPr lang="en-US" dirty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Natural selection</a:t>
            </a:r>
          </a:p>
          <a:p>
            <a:pPr eaLnBrk="1" hangingPunct="1"/>
            <a:r>
              <a:rPr lang="en-US" altLang="en-US" dirty="0" smtClean="0"/>
              <a:t>Evolutionary psychology</a:t>
            </a:r>
          </a:p>
          <a:p>
            <a:pPr eaLnBrk="1" hangingPunct="1"/>
            <a:r>
              <a:rPr lang="en-US" altLang="en-US" dirty="0" smtClean="0"/>
              <a:t>Heritability</a:t>
            </a:r>
          </a:p>
          <a:p>
            <a:pPr eaLnBrk="1" hangingPunct="1"/>
            <a:r>
              <a:rPr lang="en-US" altLang="en-US" dirty="0" smtClean="0"/>
              <a:t>Gene environment interactions</a:t>
            </a:r>
          </a:p>
          <a:p>
            <a:pPr eaLnBrk="1" hangingPunct="1"/>
            <a:endParaRPr lang="en-US" altLang="en-US" dirty="0" smtClean="0"/>
          </a:p>
        </p:txBody>
      </p:sp>
      <p:sp>
        <p:nvSpPr>
          <p:cNvPr id="717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6714A87D-847D-4B93-A0A6-72501E4EE981}" type="slidenum">
              <a:rPr lang="en-US" altLang="en-US" smtClean="0">
                <a:solidFill>
                  <a:srgbClr val="FFFFFF"/>
                </a:solidFill>
              </a:rPr>
              <a:pPr/>
              <a:t>2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Evolution by Natural Selection: </a:t>
            </a:r>
            <a:br>
              <a:rPr lang="en-US" dirty="0" smtClean="0"/>
            </a:br>
            <a:r>
              <a:rPr lang="en-US" dirty="0" smtClean="0"/>
              <a:t>Charles Darwin</a:t>
            </a:r>
          </a:p>
        </p:txBody>
      </p:sp>
      <p:pic>
        <p:nvPicPr>
          <p:cNvPr id="8195" name="Picture 4" descr="150_GrayPsy5e_1UN0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29400" y="457200"/>
            <a:ext cx="2370432" cy="3189288"/>
          </a:xfrm>
        </p:spPr>
      </p:pic>
      <p:sp>
        <p:nvSpPr>
          <p:cNvPr id="2560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81000" y="1827213"/>
            <a:ext cx="6400800" cy="4421187"/>
          </a:xfrm>
        </p:spPr>
        <p:txBody>
          <a:bodyPr rtlCol="0">
            <a:normAutofit fontScale="92500" lnSpcReduction="10000"/>
          </a:bodyPr>
          <a:lstStyle/>
          <a:p>
            <a:pPr marL="182880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Naturalist on the HMS Beagle to South Africa and the Galapagos Islands</a:t>
            </a:r>
          </a:p>
          <a:p>
            <a:pPr marL="182880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1859 </a:t>
            </a:r>
            <a:r>
              <a:rPr lang="en-US" i="1" dirty="0" smtClean="0"/>
              <a:t>Origin of Species</a:t>
            </a:r>
          </a:p>
          <a:p>
            <a:pPr marL="182880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3 main observations</a:t>
            </a:r>
          </a:p>
          <a:p>
            <a:pPr lvl="1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Individuals of a given species are not identical</a:t>
            </a:r>
          </a:p>
          <a:p>
            <a:pPr lvl="1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Some variation can be inherited</a:t>
            </a:r>
          </a:p>
          <a:p>
            <a:pPr lvl="1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Not all offspring survive</a:t>
            </a:r>
          </a:p>
          <a:p>
            <a:pPr marL="182880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Major organizing principle for life sciences</a:t>
            </a:r>
          </a:p>
          <a:p>
            <a:pPr marL="182880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“</a:t>
            </a:r>
            <a:r>
              <a:rPr lang="en-US" i="1" dirty="0" smtClean="0"/>
              <a:t>Psychology will be based on a new foundation, that of the necessary acquirement of each mental power and capacity by gradation</a:t>
            </a:r>
            <a:r>
              <a:rPr lang="en-US" dirty="0" smtClean="0"/>
              <a:t>” (1859, p.113)</a:t>
            </a:r>
          </a:p>
          <a:p>
            <a:pPr marL="182880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200" dirty="0">
                <a:hlinkClick r:id="rId3"/>
              </a:rPr>
              <a:t>http://www.imdb.com/title/tt0974014/?ref_=</a:t>
            </a:r>
            <a:r>
              <a:rPr lang="en-US" sz="2200" dirty="0" smtClean="0">
                <a:hlinkClick r:id="rId3"/>
              </a:rPr>
              <a:t>fn_al_tt_1</a:t>
            </a:r>
            <a:endParaRPr lang="en-US" sz="2200" dirty="0" smtClean="0"/>
          </a:p>
          <a:p>
            <a:pPr marL="182880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</p:txBody>
      </p:sp>
      <p:sp>
        <p:nvSpPr>
          <p:cNvPr id="8197" name="Slide Number Placeholder 1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19ADA1C8-F01C-4B68-8E22-736CFCB3CB30}" type="slidenum">
              <a:rPr lang="en-US" altLang="en-US" smtClean="0">
                <a:solidFill>
                  <a:srgbClr val="FFFFFF"/>
                </a:solidFill>
              </a:rPr>
              <a:pPr/>
              <a:t>3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Natural Selection</a:t>
            </a:r>
          </a:p>
        </p:txBody>
      </p:sp>
      <p:sp>
        <p:nvSpPr>
          <p:cNvPr id="1157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Obstacles to reproduction imposed by natural environment</a:t>
            </a:r>
          </a:p>
          <a:p>
            <a:pPr eaLnBrk="1" hangingPunct="1"/>
            <a:endParaRPr lang="en-US" altLang="en-US" dirty="0" smtClean="0"/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 smtClean="0"/>
              <a:t>If obstacles can be overcome, reproduction is possible</a:t>
            </a:r>
          </a:p>
          <a:p>
            <a:pPr eaLnBrk="1" hangingPunct="1"/>
            <a:r>
              <a:rPr lang="en-US" altLang="en-US" dirty="0" smtClean="0"/>
              <a:t>Any variety of an inherited trait that causes individuals to fair better than individuals with another variety of that trait is “selected” for</a:t>
            </a:r>
          </a:p>
        </p:txBody>
      </p:sp>
      <p:sp>
        <p:nvSpPr>
          <p:cNvPr id="922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BE34CF31-4922-4EE9-A3E5-38B115A12EFC}" type="slidenum">
              <a:rPr lang="en-US" altLang="en-US" smtClean="0">
                <a:solidFill>
                  <a:srgbClr val="FFFFFF"/>
                </a:solidFill>
              </a:rPr>
              <a:pPr/>
              <a:t>4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Evolution by Selection</a:t>
            </a:r>
          </a:p>
        </p:txBody>
      </p:sp>
      <p:grpSp>
        <p:nvGrpSpPr>
          <p:cNvPr id="10243" name="Group 3"/>
          <p:cNvGrpSpPr>
            <a:grpSpLocks/>
          </p:cNvGrpSpPr>
          <p:nvPr/>
        </p:nvGrpSpPr>
        <p:grpSpPr bwMode="auto">
          <a:xfrm>
            <a:off x="914400" y="2057400"/>
            <a:ext cx="7086600" cy="4283075"/>
            <a:chOff x="576" y="1296"/>
            <a:chExt cx="4464" cy="2698"/>
          </a:xfrm>
        </p:grpSpPr>
        <p:sp>
          <p:nvSpPr>
            <p:cNvPr id="10245" name="Text Box 4"/>
            <p:cNvSpPr txBox="1">
              <a:spLocks noChangeArrowheads="1"/>
            </p:cNvSpPr>
            <p:nvPr/>
          </p:nvSpPr>
          <p:spPr bwMode="auto">
            <a:xfrm>
              <a:off x="576" y="3744"/>
              <a:ext cx="441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sz="2000" b="1">
                  <a:latin typeface="Arial" charset="0"/>
                </a:rPr>
                <a:t>Time</a:t>
              </a:r>
            </a:p>
          </p:txBody>
        </p:sp>
        <p:sp>
          <p:nvSpPr>
            <p:cNvPr id="10246" name="Line 5"/>
            <p:cNvSpPr>
              <a:spLocks noChangeShapeType="1"/>
            </p:cNvSpPr>
            <p:nvPr/>
          </p:nvSpPr>
          <p:spPr bwMode="auto">
            <a:xfrm flipV="1">
              <a:off x="864" y="3696"/>
              <a:ext cx="412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10247" name="Group 6"/>
            <p:cNvGrpSpPr>
              <a:grpSpLocks/>
            </p:cNvGrpSpPr>
            <p:nvPr/>
          </p:nvGrpSpPr>
          <p:grpSpPr bwMode="auto">
            <a:xfrm>
              <a:off x="912" y="1296"/>
              <a:ext cx="4128" cy="2256"/>
              <a:chOff x="576" y="1584"/>
              <a:chExt cx="4128" cy="2256"/>
            </a:xfrm>
          </p:grpSpPr>
          <p:sp>
            <p:nvSpPr>
              <p:cNvPr id="10248" name="Text Box 7"/>
              <p:cNvSpPr txBox="1">
                <a:spLocks noChangeArrowheads="1"/>
              </p:cNvSpPr>
              <p:nvPr/>
            </p:nvSpPr>
            <p:spPr bwMode="auto">
              <a:xfrm>
                <a:off x="816" y="1776"/>
                <a:ext cx="3888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endParaRPr lang="en-US" altLang="en-US">
                  <a:latin typeface="Arial" charset="0"/>
                </a:endParaRPr>
              </a:p>
            </p:txBody>
          </p:sp>
          <p:sp>
            <p:nvSpPr>
              <p:cNvPr id="10249" name="Oval 8"/>
              <p:cNvSpPr>
                <a:spLocks noChangeArrowheads="1"/>
              </p:cNvSpPr>
              <p:nvPr/>
            </p:nvSpPr>
            <p:spPr bwMode="auto">
              <a:xfrm>
                <a:off x="864" y="2256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50" name="Oval 9"/>
              <p:cNvSpPr>
                <a:spLocks noChangeArrowheads="1"/>
              </p:cNvSpPr>
              <p:nvPr/>
            </p:nvSpPr>
            <p:spPr bwMode="auto">
              <a:xfrm>
                <a:off x="1200" y="240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51" name="Oval 10"/>
              <p:cNvSpPr>
                <a:spLocks noChangeArrowheads="1"/>
              </p:cNvSpPr>
              <p:nvPr/>
            </p:nvSpPr>
            <p:spPr bwMode="auto">
              <a:xfrm>
                <a:off x="816" y="2784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52" name="Oval 11"/>
              <p:cNvSpPr>
                <a:spLocks noChangeArrowheads="1"/>
              </p:cNvSpPr>
              <p:nvPr/>
            </p:nvSpPr>
            <p:spPr bwMode="auto">
              <a:xfrm>
                <a:off x="1920" y="2304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53" name="Oval 12"/>
              <p:cNvSpPr>
                <a:spLocks noChangeArrowheads="1"/>
              </p:cNvSpPr>
              <p:nvPr/>
            </p:nvSpPr>
            <p:spPr bwMode="auto">
              <a:xfrm>
                <a:off x="1584" y="283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54" name="Oval 13"/>
              <p:cNvSpPr>
                <a:spLocks noChangeArrowheads="1"/>
              </p:cNvSpPr>
              <p:nvPr/>
            </p:nvSpPr>
            <p:spPr bwMode="auto">
              <a:xfrm>
                <a:off x="2112" y="259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55" name="Oval 14"/>
              <p:cNvSpPr>
                <a:spLocks noChangeArrowheads="1"/>
              </p:cNvSpPr>
              <p:nvPr/>
            </p:nvSpPr>
            <p:spPr bwMode="auto">
              <a:xfrm>
                <a:off x="1920" y="2928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56" name="Oval 15"/>
              <p:cNvSpPr>
                <a:spLocks noChangeArrowheads="1"/>
              </p:cNvSpPr>
              <p:nvPr/>
            </p:nvSpPr>
            <p:spPr bwMode="auto">
              <a:xfrm>
                <a:off x="1248" y="312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57" name="Oval 16"/>
              <p:cNvSpPr>
                <a:spLocks noChangeArrowheads="1"/>
              </p:cNvSpPr>
              <p:nvPr/>
            </p:nvSpPr>
            <p:spPr bwMode="auto">
              <a:xfrm>
                <a:off x="2256" y="211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58" name="Oval 17"/>
              <p:cNvSpPr>
                <a:spLocks noChangeArrowheads="1"/>
              </p:cNvSpPr>
              <p:nvPr/>
            </p:nvSpPr>
            <p:spPr bwMode="auto">
              <a:xfrm>
                <a:off x="1488" y="1968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59" name="Oval 18"/>
              <p:cNvSpPr>
                <a:spLocks noChangeArrowheads="1"/>
              </p:cNvSpPr>
              <p:nvPr/>
            </p:nvSpPr>
            <p:spPr bwMode="auto">
              <a:xfrm>
                <a:off x="2784" y="2016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60" name="Oval 19"/>
              <p:cNvSpPr>
                <a:spLocks noChangeArrowheads="1"/>
              </p:cNvSpPr>
              <p:nvPr/>
            </p:nvSpPr>
            <p:spPr bwMode="auto">
              <a:xfrm>
                <a:off x="2544" y="240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61" name="Oval 20"/>
              <p:cNvSpPr>
                <a:spLocks noChangeArrowheads="1"/>
              </p:cNvSpPr>
              <p:nvPr/>
            </p:nvSpPr>
            <p:spPr bwMode="auto">
              <a:xfrm>
                <a:off x="2880" y="240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62" name="Oval 21"/>
              <p:cNvSpPr>
                <a:spLocks noChangeArrowheads="1"/>
              </p:cNvSpPr>
              <p:nvPr/>
            </p:nvSpPr>
            <p:spPr bwMode="auto">
              <a:xfrm>
                <a:off x="2736" y="2688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63" name="Oval 22"/>
              <p:cNvSpPr>
                <a:spLocks noChangeArrowheads="1"/>
              </p:cNvSpPr>
              <p:nvPr/>
            </p:nvSpPr>
            <p:spPr bwMode="auto">
              <a:xfrm>
                <a:off x="2976" y="2832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64" name="Oval 23"/>
              <p:cNvSpPr>
                <a:spLocks noChangeArrowheads="1"/>
              </p:cNvSpPr>
              <p:nvPr/>
            </p:nvSpPr>
            <p:spPr bwMode="auto">
              <a:xfrm>
                <a:off x="2352" y="288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65" name="Oval 24"/>
              <p:cNvSpPr>
                <a:spLocks noChangeArrowheads="1"/>
              </p:cNvSpPr>
              <p:nvPr/>
            </p:nvSpPr>
            <p:spPr bwMode="auto">
              <a:xfrm>
                <a:off x="2976" y="3168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66" name="Oval 25"/>
              <p:cNvSpPr>
                <a:spLocks noChangeArrowheads="1"/>
              </p:cNvSpPr>
              <p:nvPr/>
            </p:nvSpPr>
            <p:spPr bwMode="auto">
              <a:xfrm>
                <a:off x="1680" y="2496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67" name="Oval 26"/>
              <p:cNvSpPr>
                <a:spLocks noChangeArrowheads="1"/>
              </p:cNvSpPr>
              <p:nvPr/>
            </p:nvSpPr>
            <p:spPr bwMode="auto">
              <a:xfrm>
                <a:off x="2064" y="192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68" name="Oval 27"/>
              <p:cNvSpPr>
                <a:spLocks noChangeArrowheads="1"/>
              </p:cNvSpPr>
              <p:nvPr/>
            </p:nvSpPr>
            <p:spPr bwMode="auto">
              <a:xfrm>
                <a:off x="3120" y="2208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69" name="Oval 28"/>
              <p:cNvSpPr>
                <a:spLocks noChangeArrowheads="1"/>
              </p:cNvSpPr>
              <p:nvPr/>
            </p:nvSpPr>
            <p:spPr bwMode="auto">
              <a:xfrm>
                <a:off x="2448" y="1920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70" name="Oval 29"/>
              <p:cNvSpPr>
                <a:spLocks noChangeArrowheads="1"/>
              </p:cNvSpPr>
              <p:nvPr/>
            </p:nvSpPr>
            <p:spPr bwMode="auto">
              <a:xfrm>
                <a:off x="4224" y="307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71" name="Oval 30"/>
              <p:cNvSpPr>
                <a:spLocks noChangeArrowheads="1"/>
              </p:cNvSpPr>
              <p:nvPr/>
            </p:nvSpPr>
            <p:spPr bwMode="auto">
              <a:xfrm>
                <a:off x="2640" y="307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72" name="Oval 31"/>
              <p:cNvSpPr>
                <a:spLocks noChangeArrowheads="1"/>
              </p:cNvSpPr>
              <p:nvPr/>
            </p:nvSpPr>
            <p:spPr bwMode="auto">
              <a:xfrm>
                <a:off x="2496" y="331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73" name="Oval 32"/>
              <p:cNvSpPr>
                <a:spLocks noChangeArrowheads="1"/>
              </p:cNvSpPr>
              <p:nvPr/>
            </p:nvSpPr>
            <p:spPr bwMode="auto">
              <a:xfrm>
                <a:off x="2160" y="3216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74" name="Oval 33"/>
              <p:cNvSpPr>
                <a:spLocks noChangeArrowheads="1"/>
              </p:cNvSpPr>
              <p:nvPr/>
            </p:nvSpPr>
            <p:spPr bwMode="auto">
              <a:xfrm>
                <a:off x="1680" y="3216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75" name="Oval 34"/>
              <p:cNvSpPr>
                <a:spLocks noChangeArrowheads="1"/>
              </p:cNvSpPr>
              <p:nvPr/>
            </p:nvSpPr>
            <p:spPr bwMode="auto">
              <a:xfrm>
                <a:off x="4368" y="2544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76" name="Oval 35"/>
              <p:cNvSpPr>
                <a:spLocks noChangeArrowheads="1"/>
              </p:cNvSpPr>
              <p:nvPr/>
            </p:nvSpPr>
            <p:spPr bwMode="auto">
              <a:xfrm>
                <a:off x="3360" y="192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77" name="Oval 36"/>
              <p:cNvSpPr>
                <a:spLocks noChangeArrowheads="1"/>
              </p:cNvSpPr>
              <p:nvPr/>
            </p:nvSpPr>
            <p:spPr bwMode="auto">
              <a:xfrm>
                <a:off x="3456" y="2208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78" name="Oval 37"/>
              <p:cNvSpPr>
                <a:spLocks noChangeArrowheads="1"/>
              </p:cNvSpPr>
              <p:nvPr/>
            </p:nvSpPr>
            <p:spPr bwMode="auto">
              <a:xfrm>
                <a:off x="3264" y="2496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79" name="Oval 38"/>
              <p:cNvSpPr>
                <a:spLocks noChangeArrowheads="1"/>
              </p:cNvSpPr>
              <p:nvPr/>
            </p:nvSpPr>
            <p:spPr bwMode="auto">
              <a:xfrm>
                <a:off x="3360" y="2784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80" name="Oval 39"/>
              <p:cNvSpPr>
                <a:spLocks noChangeArrowheads="1"/>
              </p:cNvSpPr>
              <p:nvPr/>
            </p:nvSpPr>
            <p:spPr bwMode="auto">
              <a:xfrm>
                <a:off x="3600" y="2448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81" name="Oval 40"/>
              <p:cNvSpPr>
                <a:spLocks noChangeArrowheads="1"/>
              </p:cNvSpPr>
              <p:nvPr/>
            </p:nvSpPr>
            <p:spPr bwMode="auto">
              <a:xfrm>
                <a:off x="3648" y="2688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82" name="Oval 41"/>
              <p:cNvSpPr>
                <a:spLocks noChangeArrowheads="1"/>
              </p:cNvSpPr>
              <p:nvPr/>
            </p:nvSpPr>
            <p:spPr bwMode="auto">
              <a:xfrm>
                <a:off x="3360" y="3024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83" name="Oval 42"/>
              <p:cNvSpPr>
                <a:spLocks noChangeArrowheads="1"/>
              </p:cNvSpPr>
              <p:nvPr/>
            </p:nvSpPr>
            <p:spPr bwMode="auto">
              <a:xfrm>
                <a:off x="3696" y="2976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84" name="Oval 43"/>
              <p:cNvSpPr>
                <a:spLocks noChangeArrowheads="1"/>
              </p:cNvSpPr>
              <p:nvPr/>
            </p:nvSpPr>
            <p:spPr bwMode="auto">
              <a:xfrm>
                <a:off x="3984" y="283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85" name="Oval 44"/>
              <p:cNvSpPr>
                <a:spLocks noChangeArrowheads="1"/>
              </p:cNvSpPr>
              <p:nvPr/>
            </p:nvSpPr>
            <p:spPr bwMode="auto">
              <a:xfrm>
                <a:off x="3696" y="3264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86" name="Oval 45"/>
              <p:cNvSpPr>
                <a:spLocks noChangeArrowheads="1"/>
              </p:cNvSpPr>
              <p:nvPr/>
            </p:nvSpPr>
            <p:spPr bwMode="auto">
              <a:xfrm>
                <a:off x="3120" y="2688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87" name="Oval 46"/>
              <p:cNvSpPr>
                <a:spLocks noChangeArrowheads="1"/>
              </p:cNvSpPr>
              <p:nvPr/>
            </p:nvSpPr>
            <p:spPr bwMode="auto">
              <a:xfrm>
                <a:off x="4032" y="312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88" name="Oval 47"/>
              <p:cNvSpPr>
                <a:spLocks noChangeArrowheads="1"/>
              </p:cNvSpPr>
              <p:nvPr/>
            </p:nvSpPr>
            <p:spPr bwMode="auto">
              <a:xfrm>
                <a:off x="3936" y="259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89" name="Oval 48"/>
              <p:cNvSpPr>
                <a:spLocks noChangeArrowheads="1"/>
              </p:cNvSpPr>
              <p:nvPr/>
            </p:nvSpPr>
            <p:spPr bwMode="auto">
              <a:xfrm>
                <a:off x="3072" y="192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90" name="Oval 49"/>
              <p:cNvSpPr>
                <a:spLocks noChangeArrowheads="1"/>
              </p:cNvSpPr>
              <p:nvPr/>
            </p:nvSpPr>
            <p:spPr bwMode="auto">
              <a:xfrm>
                <a:off x="3264" y="3264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91" name="Oval 50"/>
              <p:cNvSpPr>
                <a:spLocks noChangeArrowheads="1"/>
              </p:cNvSpPr>
              <p:nvPr/>
            </p:nvSpPr>
            <p:spPr bwMode="auto">
              <a:xfrm>
                <a:off x="3984" y="3408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92" name="Oval 51"/>
              <p:cNvSpPr>
                <a:spLocks noChangeArrowheads="1"/>
              </p:cNvSpPr>
              <p:nvPr/>
            </p:nvSpPr>
            <p:spPr bwMode="auto">
              <a:xfrm>
                <a:off x="4320" y="2784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93" name="Oval 52"/>
              <p:cNvSpPr>
                <a:spLocks noChangeArrowheads="1"/>
              </p:cNvSpPr>
              <p:nvPr/>
            </p:nvSpPr>
            <p:spPr bwMode="auto">
              <a:xfrm>
                <a:off x="4032" y="192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94" name="Oval 53"/>
              <p:cNvSpPr>
                <a:spLocks noChangeArrowheads="1"/>
              </p:cNvSpPr>
              <p:nvPr/>
            </p:nvSpPr>
            <p:spPr bwMode="auto">
              <a:xfrm>
                <a:off x="4320" y="2064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95" name="Oval 54"/>
              <p:cNvSpPr>
                <a:spLocks noChangeArrowheads="1"/>
              </p:cNvSpPr>
              <p:nvPr/>
            </p:nvSpPr>
            <p:spPr bwMode="auto">
              <a:xfrm>
                <a:off x="4224" y="235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96" name="Oval 55"/>
              <p:cNvSpPr>
                <a:spLocks noChangeArrowheads="1"/>
              </p:cNvSpPr>
              <p:nvPr/>
            </p:nvSpPr>
            <p:spPr bwMode="auto">
              <a:xfrm>
                <a:off x="4080" y="211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97" name="Oval 56"/>
              <p:cNvSpPr>
                <a:spLocks noChangeArrowheads="1"/>
              </p:cNvSpPr>
              <p:nvPr/>
            </p:nvSpPr>
            <p:spPr bwMode="auto">
              <a:xfrm>
                <a:off x="3888" y="235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98" name="Oval 57"/>
              <p:cNvSpPr>
                <a:spLocks noChangeArrowheads="1"/>
              </p:cNvSpPr>
              <p:nvPr/>
            </p:nvSpPr>
            <p:spPr bwMode="auto">
              <a:xfrm>
                <a:off x="3744" y="2064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299" name="Oval 58"/>
              <p:cNvSpPr>
                <a:spLocks noChangeArrowheads="1"/>
              </p:cNvSpPr>
              <p:nvPr/>
            </p:nvSpPr>
            <p:spPr bwMode="auto">
              <a:xfrm>
                <a:off x="3744" y="1728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cxnSp>
            <p:nvCxnSpPr>
              <p:cNvPr id="10300" name="AutoShape 59"/>
              <p:cNvCxnSpPr>
                <a:cxnSpLocks noChangeShapeType="1"/>
                <a:stCxn id="10249" idx="5"/>
                <a:endCxn id="10250" idx="2"/>
              </p:cNvCxnSpPr>
              <p:nvPr/>
            </p:nvCxnSpPr>
            <p:spPr bwMode="auto">
              <a:xfrm>
                <a:off x="987" y="2379"/>
                <a:ext cx="213" cy="9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01" name="AutoShape 60"/>
              <p:cNvCxnSpPr>
                <a:cxnSpLocks noChangeShapeType="1"/>
                <a:stCxn id="10251" idx="7"/>
                <a:endCxn id="10250" idx="3"/>
              </p:cNvCxnSpPr>
              <p:nvPr/>
            </p:nvCxnSpPr>
            <p:spPr bwMode="auto">
              <a:xfrm flipV="1">
                <a:off x="939" y="2523"/>
                <a:ext cx="282" cy="28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02" name="AutoShape 61"/>
              <p:cNvCxnSpPr>
                <a:cxnSpLocks noChangeShapeType="1"/>
                <a:stCxn id="10250" idx="7"/>
                <a:endCxn id="10258" idx="3"/>
              </p:cNvCxnSpPr>
              <p:nvPr/>
            </p:nvCxnSpPr>
            <p:spPr bwMode="auto">
              <a:xfrm flipV="1">
                <a:off x="1323" y="2091"/>
                <a:ext cx="186" cy="33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03" name="AutoShape 62"/>
              <p:cNvCxnSpPr>
                <a:cxnSpLocks noChangeShapeType="1"/>
                <a:stCxn id="10256" idx="7"/>
                <a:endCxn id="10258" idx="4"/>
              </p:cNvCxnSpPr>
              <p:nvPr/>
            </p:nvCxnSpPr>
            <p:spPr bwMode="auto">
              <a:xfrm flipV="1">
                <a:off x="1371" y="2112"/>
                <a:ext cx="189" cy="1029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04" name="AutoShape 63"/>
              <p:cNvCxnSpPr>
                <a:cxnSpLocks noChangeShapeType="1"/>
                <a:endCxn id="10256" idx="3"/>
              </p:cNvCxnSpPr>
              <p:nvPr/>
            </p:nvCxnSpPr>
            <p:spPr bwMode="auto">
              <a:xfrm flipV="1">
                <a:off x="672" y="3243"/>
                <a:ext cx="597" cy="26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05" name="AutoShape 64"/>
              <p:cNvCxnSpPr>
                <a:cxnSpLocks noChangeShapeType="1"/>
                <a:stCxn id="10251" idx="5"/>
                <a:endCxn id="10256" idx="1"/>
              </p:cNvCxnSpPr>
              <p:nvPr/>
            </p:nvCxnSpPr>
            <p:spPr bwMode="auto">
              <a:xfrm>
                <a:off x="939" y="2907"/>
                <a:ext cx="330" cy="23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06" name="AutoShape 65"/>
              <p:cNvCxnSpPr>
                <a:cxnSpLocks noChangeShapeType="1"/>
                <a:endCxn id="10251" idx="2"/>
              </p:cNvCxnSpPr>
              <p:nvPr/>
            </p:nvCxnSpPr>
            <p:spPr bwMode="auto">
              <a:xfrm flipV="1">
                <a:off x="672" y="2856"/>
                <a:ext cx="144" cy="7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07" name="AutoShape 66"/>
              <p:cNvCxnSpPr>
                <a:cxnSpLocks noChangeShapeType="1"/>
                <a:endCxn id="10251" idx="1"/>
              </p:cNvCxnSpPr>
              <p:nvPr/>
            </p:nvCxnSpPr>
            <p:spPr bwMode="auto">
              <a:xfrm>
                <a:off x="624" y="2640"/>
                <a:ext cx="213" cy="16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08" name="AutoShape 67"/>
              <p:cNvCxnSpPr>
                <a:cxnSpLocks noChangeShapeType="1"/>
                <a:endCxn id="10249" idx="2"/>
              </p:cNvCxnSpPr>
              <p:nvPr/>
            </p:nvCxnSpPr>
            <p:spPr bwMode="auto">
              <a:xfrm flipV="1">
                <a:off x="624" y="2328"/>
                <a:ext cx="240" cy="2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09" name="AutoShape 68"/>
              <p:cNvCxnSpPr>
                <a:cxnSpLocks noChangeShapeType="1"/>
                <a:endCxn id="10249" idx="1"/>
              </p:cNvCxnSpPr>
              <p:nvPr/>
            </p:nvCxnSpPr>
            <p:spPr bwMode="auto">
              <a:xfrm>
                <a:off x="624" y="2064"/>
                <a:ext cx="261" cy="21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10" name="AutoShape 69"/>
              <p:cNvCxnSpPr>
                <a:cxnSpLocks noChangeShapeType="1"/>
                <a:stCxn id="10256" idx="6"/>
                <a:endCxn id="10253" idx="3"/>
              </p:cNvCxnSpPr>
              <p:nvPr/>
            </p:nvCxnSpPr>
            <p:spPr bwMode="auto">
              <a:xfrm flipV="1">
                <a:off x="1392" y="2955"/>
                <a:ext cx="213" cy="23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11" name="AutoShape 70"/>
              <p:cNvCxnSpPr>
                <a:cxnSpLocks noChangeShapeType="1"/>
                <a:endCxn id="10253" idx="4"/>
              </p:cNvCxnSpPr>
              <p:nvPr/>
            </p:nvCxnSpPr>
            <p:spPr bwMode="auto">
              <a:xfrm flipV="1">
                <a:off x="1344" y="2976"/>
                <a:ext cx="312" cy="48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12" name="AutoShape 71"/>
              <p:cNvCxnSpPr>
                <a:cxnSpLocks noChangeShapeType="1"/>
                <a:stCxn id="10258" idx="5"/>
                <a:endCxn id="10416" idx="4"/>
              </p:cNvCxnSpPr>
              <p:nvPr/>
            </p:nvCxnSpPr>
            <p:spPr bwMode="auto">
              <a:xfrm>
                <a:off x="1611" y="2091"/>
                <a:ext cx="285" cy="16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13" name="AutoShape 72"/>
              <p:cNvCxnSpPr>
                <a:cxnSpLocks noChangeShapeType="1"/>
                <a:stCxn id="10256" idx="7"/>
                <a:endCxn id="10266" idx="3"/>
              </p:cNvCxnSpPr>
              <p:nvPr/>
            </p:nvCxnSpPr>
            <p:spPr bwMode="auto">
              <a:xfrm flipV="1">
                <a:off x="1371" y="2619"/>
                <a:ext cx="330" cy="52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14" name="AutoShape 73"/>
              <p:cNvCxnSpPr>
                <a:cxnSpLocks noChangeShapeType="1"/>
                <a:stCxn id="10266" idx="7"/>
                <a:endCxn id="10252" idx="3"/>
              </p:cNvCxnSpPr>
              <p:nvPr/>
            </p:nvCxnSpPr>
            <p:spPr bwMode="auto">
              <a:xfrm flipV="1">
                <a:off x="1803" y="2427"/>
                <a:ext cx="138" cy="9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15" name="AutoShape 74"/>
              <p:cNvCxnSpPr>
                <a:cxnSpLocks noChangeShapeType="1"/>
                <a:stCxn id="10253" idx="7"/>
                <a:endCxn id="10252" idx="4"/>
              </p:cNvCxnSpPr>
              <p:nvPr/>
            </p:nvCxnSpPr>
            <p:spPr bwMode="auto">
              <a:xfrm flipV="1">
                <a:off x="1707" y="2448"/>
                <a:ext cx="285" cy="40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16" name="AutoShape 75"/>
              <p:cNvCxnSpPr>
                <a:cxnSpLocks noChangeShapeType="1"/>
                <a:stCxn id="10253" idx="5"/>
                <a:endCxn id="10274" idx="0"/>
              </p:cNvCxnSpPr>
              <p:nvPr/>
            </p:nvCxnSpPr>
            <p:spPr bwMode="auto">
              <a:xfrm>
                <a:off x="1707" y="2955"/>
                <a:ext cx="45" cy="26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17" name="AutoShape 76"/>
              <p:cNvCxnSpPr>
                <a:cxnSpLocks noChangeShapeType="1"/>
                <a:stCxn id="10266" idx="4"/>
                <a:endCxn id="10274" idx="0"/>
              </p:cNvCxnSpPr>
              <p:nvPr/>
            </p:nvCxnSpPr>
            <p:spPr bwMode="auto">
              <a:xfrm>
                <a:off x="1752" y="2640"/>
                <a:ext cx="0" cy="57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18" name="AutoShape 77"/>
              <p:cNvCxnSpPr>
                <a:cxnSpLocks noChangeShapeType="1"/>
                <a:stCxn id="10258" idx="6"/>
                <a:endCxn id="10267" idx="2"/>
              </p:cNvCxnSpPr>
              <p:nvPr/>
            </p:nvCxnSpPr>
            <p:spPr bwMode="auto">
              <a:xfrm flipV="1">
                <a:off x="1632" y="1992"/>
                <a:ext cx="432" cy="4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19" name="AutoShape 78"/>
              <p:cNvCxnSpPr>
                <a:cxnSpLocks noChangeShapeType="1"/>
                <a:stCxn id="10252" idx="0"/>
                <a:endCxn id="10267" idx="4"/>
              </p:cNvCxnSpPr>
              <p:nvPr/>
            </p:nvCxnSpPr>
            <p:spPr bwMode="auto">
              <a:xfrm flipV="1">
                <a:off x="1992" y="2064"/>
                <a:ext cx="144" cy="24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20" name="AutoShape 79"/>
              <p:cNvCxnSpPr>
                <a:cxnSpLocks noChangeShapeType="1"/>
                <a:stCxn id="10252" idx="5"/>
                <a:endCxn id="10254" idx="1"/>
              </p:cNvCxnSpPr>
              <p:nvPr/>
            </p:nvCxnSpPr>
            <p:spPr bwMode="auto">
              <a:xfrm>
                <a:off x="2043" y="2427"/>
                <a:ext cx="90" cy="18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21" name="AutoShape 80"/>
              <p:cNvCxnSpPr>
                <a:cxnSpLocks noChangeShapeType="1"/>
                <a:stCxn id="10253" idx="5"/>
                <a:endCxn id="10255" idx="3"/>
              </p:cNvCxnSpPr>
              <p:nvPr/>
            </p:nvCxnSpPr>
            <p:spPr bwMode="auto">
              <a:xfrm>
                <a:off x="1707" y="2955"/>
                <a:ext cx="234" cy="9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22" name="AutoShape 81"/>
              <p:cNvCxnSpPr>
                <a:cxnSpLocks noChangeShapeType="1"/>
                <a:endCxn id="10255" idx="4"/>
              </p:cNvCxnSpPr>
              <p:nvPr/>
            </p:nvCxnSpPr>
            <p:spPr bwMode="auto">
              <a:xfrm flipV="1">
                <a:off x="1968" y="3072"/>
                <a:ext cx="24" cy="33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23" name="AutoShape 82"/>
              <p:cNvCxnSpPr>
                <a:cxnSpLocks noChangeShapeType="1"/>
                <a:stCxn id="10255" idx="0"/>
                <a:endCxn id="10254" idx="3"/>
              </p:cNvCxnSpPr>
              <p:nvPr/>
            </p:nvCxnSpPr>
            <p:spPr bwMode="auto">
              <a:xfrm flipV="1">
                <a:off x="1992" y="2715"/>
                <a:ext cx="141" cy="21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24" name="AutoShape 83"/>
              <p:cNvCxnSpPr>
                <a:cxnSpLocks noChangeShapeType="1"/>
                <a:stCxn id="10252" idx="5"/>
                <a:endCxn id="10257" idx="3"/>
              </p:cNvCxnSpPr>
              <p:nvPr/>
            </p:nvCxnSpPr>
            <p:spPr bwMode="auto">
              <a:xfrm flipV="1">
                <a:off x="2043" y="2235"/>
                <a:ext cx="234" cy="19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25" name="AutoShape 84"/>
              <p:cNvCxnSpPr>
                <a:cxnSpLocks noChangeShapeType="1"/>
                <a:stCxn id="10267" idx="5"/>
                <a:endCxn id="10257" idx="1"/>
              </p:cNvCxnSpPr>
              <p:nvPr/>
            </p:nvCxnSpPr>
            <p:spPr bwMode="auto">
              <a:xfrm>
                <a:off x="2187" y="2043"/>
                <a:ext cx="90" cy="9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26" name="AutoShape 85"/>
              <p:cNvCxnSpPr>
                <a:cxnSpLocks noChangeShapeType="1"/>
                <a:stCxn id="10255" idx="6"/>
                <a:endCxn id="10273" idx="1"/>
              </p:cNvCxnSpPr>
              <p:nvPr/>
            </p:nvCxnSpPr>
            <p:spPr bwMode="auto">
              <a:xfrm>
                <a:off x="2064" y="3000"/>
                <a:ext cx="117" cy="23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27" name="AutoShape 86"/>
              <p:cNvCxnSpPr>
                <a:cxnSpLocks noChangeShapeType="1"/>
                <a:stCxn id="10254" idx="4"/>
                <a:endCxn id="10273" idx="0"/>
              </p:cNvCxnSpPr>
              <p:nvPr/>
            </p:nvCxnSpPr>
            <p:spPr bwMode="auto">
              <a:xfrm>
                <a:off x="2184" y="2736"/>
                <a:ext cx="48" cy="48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28" name="AutoShape 87"/>
              <p:cNvCxnSpPr>
                <a:cxnSpLocks noChangeShapeType="1"/>
                <a:stCxn id="10257" idx="5"/>
                <a:endCxn id="10260" idx="1"/>
              </p:cNvCxnSpPr>
              <p:nvPr/>
            </p:nvCxnSpPr>
            <p:spPr bwMode="auto">
              <a:xfrm>
                <a:off x="2379" y="2235"/>
                <a:ext cx="186" cy="18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29" name="AutoShape 88"/>
              <p:cNvCxnSpPr>
                <a:cxnSpLocks noChangeShapeType="1"/>
                <a:stCxn id="10254" idx="4"/>
                <a:endCxn id="10260" idx="3"/>
              </p:cNvCxnSpPr>
              <p:nvPr/>
            </p:nvCxnSpPr>
            <p:spPr bwMode="auto">
              <a:xfrm flipV="1">
                <a:off x="2184" y="2523"/>
                <a:ext cx="381" cy="21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30" name="AutoShape 89"/>
              <p:cNvCxnSpPr>
                <a:cxnSpLocks noChangeShapeType="1"/>
                <a:stCxn id="10254" idx="5"/>
                <a:endCxn id="10264" idx="1"/>
              </p:cNvCxnSpPr>
              <p:nvPr/>
            </p:nvCxnSpPr>
            <p:spPr bwMode="auto">
              <a:xfrm>
                <a:off x="2235" y="2715"/>
                <a:ext cx="138" cy="18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31" name="AutoShape 90"/>
              <p:cNvCxnSpPr>
                <a:cxnSpLocks noChangeShapeType="1"/>
                <a:stCxn id="10273" idx="6"/>
                <a:endCxn id="10264" idx="3"/>
              </p:cNvCxnSpPr>
              <p:nvPr/>
            </p:nvCxnSpPr>
            <p:spPr bwMode="auto">
              <a:xfrm flipV="1">
                <a:off x="2304" y="3003"/>
                <a:ext cx="69" cy="28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32" name="AutoShape 91"/>
              <p:cNvCxnSpPr>
                <a:cxnSpLocks noChangeShapeType="1"/>
                <a:stCxn id="10257" idx="7"/>
                <a:endCxn id="10269" idx="3"/>
              </p:cNvCxnSpPr>
              <p:nvPr/>
            </p:nvCxnSpPr>
            <p:spPr bwMode="auto">
              <a:xfrm flipV="1">
                <a:off x="2379" y="2043"/>
                <a:ext cx="90" cy="9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33" name="AutoShape 92"/>
              <p:cNvCxnSpPr>
                <a:cxnSpLocks noChangeShapeType="1"/>
                <a:endCxn id="10269" idx="0"/>
              </p:cNvCxnSpPr>
              <p:nvPr/>
            </p:nvCxnSpPr>
            <p:spPr bwMode="auto">
              <a:xfrm>
                <a:off x="2352" y="1728"/>
                <a:ext cx="168" cy="19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34" name="AutoShape 93"/>
              <p:cNvCxnSpPr>
                <a:cxnSpLocks noChangeShapeType="1"/>
                <a:stCxn id="10254" idx="7"/>
                <a:endCxn id="10259" idx="2"/>
              </p:cNvCxnSpPr>
              <p:nvPr/>
            </p:nvCxnSpPr>
            <p:spPr bwMode="auto">
              <a:xfrm flipV="1">
                <a:off x="2235" y="2088"/>
                <a:ext cx="549" cy="52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35" name="AutoShape 94"/>
              <p:cNvCxnSpPr>
                <a:cxnSpLocks noChangeShapeType="1"/>
                <a:stCxn id="10260" idx="3"/>
                <a:endCxn id="10259" idx="4"/>
              </p:cNvCxnSpPr>
              <p:nvPr/>
            </p:nvCxnSpPr>
            <p:spPr bwMode="auto">
              <a:xfrm flipV="1">
                <a:off x="2565" y="2160"/>
                <a:ext cx="291" cy="36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36" name="AutoShape 95"/>
              <p:cNvCxnSpPr>
                <a:cxnSpLocks noChangeShapeType="1"/>
                <a:stCxn id="10260" idx="7"/>
                <a:endCxn id="10261" idx="2"/>
              </p:cNvCxnSpPr>
              <p:nvPr/>
            </p:nvCxnSpPr>
            <p:spPr bwMode="auto">
              <a:xfrm>
                <a:off x="2667" y="2421"/>
                <a:ext cx="213" cy="5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37" name="AutoShape 96"/>
              <p:cNvCxnSpPr>
                <a:cxnSpLocks noChangeShapeType="1"/>
                <a:stCxn id="10264" idx="1"/>
                <a:endCxn id="10261" idx="4"/>
              </p:cNvCxnSpPr>
              <p:nvPr/>
            </p:nvCxnSpPr>
            <p:spPr bwMode="auto">
              <a:xfrm flipV="1">
                <a:off x="2373" y="2544"/>
                <a:ext cx="579" cy="35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38" name="AutoShape 97"/>
              <p:cNvCxnSpPr>
                <a:cxnSpLocks noChangeShapeType="1"/>
                <a:stCxn id="10260" idx="5"/>
                <a:endCxn id="10262" idx="1"/>
              </p:cNvCxnSpPr>
              <p:nvPr/>
            </p:nvCxnSpPr>
            <p:spPr bwMode="auto">
              <a:xfrm>
                <a:off x="2667" y="2523"/>
                <a:ext cx="90" cy="18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39" name="AutoShape 98"/>
              <p:cNvCxnSpPr>
                <a:cxnSpLocks noChangeShapeType="1"/>
                <a:stCxn id="10264" idx="6"/>
                <a:endCxn id="10262" idx="4"/>
              </p:cNvCxnSpPr>
              <p:nvPr/>
            </p:nvCxnSpPr>
            <p:spPr bwMode="auto">
              <a:xfrm flipV="1">
                <a:off x="2496" y="2832"/>
                <a:ext cx="312" cy="12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40" name="AutoShape 99"/>
              <p:cNvCxnSpPr>
                <a:cxnSpLocks noChangeShapeType="1"/>
                <a:stCxn id="10264" idx="5"/>
                <a:endCxn id="10271" idx="1"/>
              </p:cNvCxnSpPr>
              <p:nvPr/>
            </p:nvCxnSpPr>
            <p:spPr bwMode="auto">
              <a:xfrm>
                <a:off x="2475" y="3003"/>
                <a:ext cx="186" cy="9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41" name="AutoShape 100"/>
              <p:cNvCxnSpPr>
                <a:cxnSpLocks noChangeShapeType="1"/>
                <a:stCxn id="10273" idx="5"/>
                <a:endCxn id="10271" idx="3"/>
              </p:cNvCxnSpPr>
              <p:nvPr/>
            </p:nvCxnSpPr>
            <p:spPr bwMode="auto">
              <a:xfrm flipV="1">
                <a:off x="2283" y="3195"/>
                <a:ext cx="378" cy="14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42" name="AutoShape 101"/>
              <p:cNvCxnSpPr>
                <a:cxnSpLocks noChangeShapeType="1"/>
                <a:stCxn id="10264" idx="4"/>
                <a:endCxn id="10272" idx="0"/>
              </p:cNvCxnSpPr>
              <p:nvPr/>
            </p:nvCxnSpPr>
            <p:spPr bwMode="auto">
              <a:xfrm>
                <a:off x="2424" y="3024"/>
                <a:ext cx="144" cy="28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43" name="AutoShape 102"/>
              <p:cNvCxnSpPr>
                <a:cxnSpLocks noChangeShapeType="1"/>
                <a:stCxn id="10273" idx="5"/>
                <a:endCxn id="10272" idx="2"/>
              </p:cNvCxnSpPr>
              <p:nvPr/>
            </p:nvCxnSpPr>
            <p:spPr bwMode="auto">
              <a:xfrm>
                <a:off x="2283" y="3339"/>
                <a:ext cx="213" cy="4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44" name="AutoShape 103"/>
              <p:cNvCxnSpPr>
                <a:cxnSpLocks noChangeShapeType="1"/>
                <a:stCxn id="10259" idx="0"/>
                <a:endCxn id="10289" idx="3"/>
              </p:cNvCxnSpPr>
              <p:nvPr/>
            </p:nvCxnSpPr>
            <p:spPr bwMode="auto">
              <a:xfrm>
                <a:off x="2856" y="2016"/>
                <a:ext cx="237" cy="2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45" name="AutoShape 104"/>
              <p:cNvCxnSpPr>
                <a:cxnSpLocks noChangeShapeType="1"/>
                <a:stCxn id="10261" idx="1"/>
                <a:endCxn id="10289" idx="4"/>
              </p:cNvCxnSpPr>
              <p:nvPr/>
            </p:nvCxnSpPr>
            <p:spPr bwMode="auto">
              <a:xfrm flipV="1">
                <a:off x="2901" y="2064"/>
                <a:ext cx="243" cy="35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46" name="AutoShape 105"/>
              <p:cNvCxnSpPr>
                <a:cxnSpLocks noChangeShapeType="1"/>
                <a:stCxn id="10261" idx="0"/>
                <a:endCxn id="10268" idx="2"/>
              </p:cNvCxnSpPr>
              <p:nvPr/>
            </p:nvCxnSpPr>
            <p:spPr bwMode="auto">
              <a:xfrm flipV="1">
                <a:off x="2952" y="2280"/>
                <a:ext cx="168" cy="12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47" name="AutoShape 106"/>
              <p:cNvCxnSpPr>
                <a:cxnSpLocks noChangeShapeType="1"/>
                <a:stCxn id="10262" idx="6"/>
                <a:endCxn id="10268" idx="4"/>
              </p:cNvCxnSpPr>
              <p:nvPr/>
            </p:nvCxnSpPr>
            <p:spPr bwMode="auto">
              <a:xfrm flipV="1">
                <a:off x="2880" y="2352"/>
                <a:ext cx="312" cy="40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48" name="AutoShape 107"/>
              <p:cNvCxnSpPr>
                <a:cxnSpLocks noChangeShapeType="1"/>
                <a:stCxn id="10261" idx="6"/>
                <a:endCxn id="10278" idx="1"/>
              </p:cNvCxnSpPr>
              <p:nvPr/>
            </p:nvCxnSpPr>
            <p:spPr bwMode="auto">
              <a:xfrm>
                <a:off x="3024" y="2472"/>
                <a:ext cx="261" cy="4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49" name="AutoShape 108"/>
              <p:cNvCxnSpPr>
                <a:cxnSpLocks noChangeShapeType="1"/>
                <a:stCxn id="10262" idx="6"/>
                <a:endCxn id="10278" idx="3"/>
              </p:cNvCxnSpPr>
              <p:nvPr/>
            </p:nvCxnSpPr>
            <p:spPr bwMode="auto">
              <a:xfrm flipV="1">
                <a:off x="2880" y="2619"/>
                <a:ext cx="405" cy="14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50" name="AutoShape 109"/>
              <p:cNvCxnSpPr>
                <a:cxnSpLocks noChangeShapeType="1"/>
                <a:stCxn id="10262" idx="0"/>
                <a:endCxn id="10286" idx="2"/>
              </p:cNvCxnSpPr>
              <p:nvPr/>
            </p:nvCxnSpPr>
            <p:spPr bwMode="auto">
              <a:xfrm>
                <a:off x="2808" y="2688"/>
                <a:ext cx="312" cy="7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51" name="AutoShape 110"/>
              <p:cNvCxnSpPr>
                <a:cxnSpLocks noChangeShapeType="1"/>
                <a:stCxn id="10271" idx="0"/>
                <a:endCxn id="10263" idx="3"/>
              </p:cNvCxnSpPr>
              <p:nvPr/>
            </p:nvCxnSpPr>
            <p:spPr bwMode="auto">
              <a:xfrm flipV="1">
                <a:off x="2712" y="2955"/>
                <a:ext cx="285" cy="11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52" name="AutoShape 111"/>
              <p:cNvCxnSpPr>
                <a:cxnSpLocks noChangeShapeType="1"/>
                <a:stCxn id="10262" idx="4"/>
                <a:endCxn id="10265" idx="0"/>
              </p:cNvCxnSpPr>
              <p:nvPr/>
            </p:nvCxnSpPr>
            <p:spPr bwMode="auto">
              <a:xfrm>
                <a:off x="2808" y="2832"/>
                <a:ext cx="240" cy="33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53" name="AutoShape 112"/>
              <p:cNvCxnSpPr>
                <a:cxnSpLocks noChangeShapeType="1"/>
                <a:stCxn id="10271" idx="4"/>
                <a:endCxn id="10265" idx="1"/>
              </p:cNvCxnSpPr>
              <p:nvPr/>
            </p:nvCxnSpPr>
            <p:spPr bwMode="auto">
              <a:xfrm flipV="1">
                <a:off x="2712" y="3189"/>
                <a:ext cx="285" cy="2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54" name="AutoShape 113"/>
              <p:cNvCxnSpPr>
                <a:cxnSpLocks noChangeShapeType="1"/>
                <a:stCxn id="10289" idx="6"/>
                <a:endCxn id="10276" idx="2"/>
              </p:cNvCxnSpPr>
              <p:nvPr/>
            </p:nvCxnSpPr>
            <p:spPr bwMode="auto">
              <a:xfrm>
                <a:off x="3216" y="1992"/>
                <a:ext cx="144" cy="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55" name="AutoShape 114"/>
              <p:cNvCxnSpPr>
                <a:cxnSpLocks noChangeShapeType="1"/>
                <a:stCxn id="10268" idx="0"/>
                <a:endCxn id="10276" idx="4"/>
              </p:cNvCxnSpPr>
              <p:nvPr/>
            </p:nvCxnSpPr>
            <p:spPr bwMode="auto">
              <a:xfrm flipV="1">
                <a:off x="3192" y="2064"/>
                <a:ext cx="240" cy="14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56" name="AutoShape 115"/>
              <p:cNvCxnSpPr>
                <a:cxnSpLocks noChangeShapeType="1"/>
                <a:stCxn id="10268" idx="6"/>
                <a:endCxn id="10277" idx="2"/>
              </p:cNvCxnSpPr>
              <p:nvPr/>
            </p:nvCxnSpPr>
            <p:spPr bwMode="auto">
              <a:xfrm>
                <a:off x="3264" y="2280"/>
                <a:ext cx="192" cy="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57" name="AutoShape 116"/>
              <p:cNvCxnSpPr>
                <a:cxnSpLocks noChangeShapeType="1"/>
                <a:stCxn id="10278" idx="7"/>
                <a:endCxn id="10277" idx="3"/>
              </p:cNvCxnSpPr>
              <p:nvPr/>
            </p:nvCxnSpPr>
            <p:spPr bwMode="auto">
              <a:xfrm flipV="1">
                <a:off x="3387" y="2331"/>
                <a:ext cx="90" cy="18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58" name="AutoShape 117"/>
              <p:cNvCxnSpPr>
                <a:cxnSpLocks noChangeShapeType="1"/>
                <a:stCxn id="10278" idx="5"/>
                <a:endCxn id="10279" idx="0"/>
              </p:cNvCxnSpPr>
              <p:nvPr/>
            </p:nvCxnSpPr>
            <p:spPr bwMode="auto">
              <a:xfrm>
                <a:off x="3387" y="2619"/>
                <a:ext cx="45" cy="16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59" name="AutoShape 118"/>
              <p:cNvCxnSpPr>
                <a:cxnSpLocks noChangeShapeType="1"/>
                <a:stCxn id="10286" idx="5"/>
                <a:endCxn id="10279" idx="1"/>
              </p:cNvCxnSpPr>
              <p:nvPr/>
            </p:nvCxnSpPr>
            <p:spPr bwMode="auto">
              <a:xfrm flipV="1">
                <a:off x="3243" y="2805"/>
                <a:ext cx="138" cy="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60" name="AutoShape 119"/>
              <p:cNvCxnSpPr>
                <a:cxnSpLocks noChangeShapeType="1"/>
                <a:stCxn id="10263" idx="6"/>
                <a:endCxn id="10282" idx="1"/>
              </p:cNvCxnSpPr>
              <p:nvPr/>
            </p:nvCxnSpPr>
            <p:spPr bwMode="auto">
              <a:xfrm>
                <a:off x="3120" y="2904"/>
                <a:ext cx="261" cy="14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61" name="AutoShape 120"/>
              <p:cNvCxnSpPr>
                <a:cxnSpLocks noChangeShapeType="1"/>
                <a:stCxn id="10286" idx="4"/>
                <a:endCxn id="10282" idx="1"/>
              </p:cNvCxnSpPr>
              <p:nvPr/>
            </p:nvCxnSpPr>
            <p:spPr bwMode="auto">
              <a:xfrm>
                <a:off x="3192" y="2832"/>
                <a:ext cx="189" cy="21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62" name="AutoShape 121"/>
              <p:cNvCxnSpPr>
                <a:cxnSpLocks noChangeShapeType="1"/>
                <a:stCxn id="10265" idx="6"/>
                <a:endCxn id="10290" idx="1"/>
              </p:cNvCxnSpPr>
              <p:nvPr/>
            </p:nvCxnSpPr>
            <p:spPr bwMode="auto">
              <a:xfrm>
                <a:off x="3120" y="3240"/>
                <a:ext cx="165" cy="4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63" name="AutoShape 122"/>
              <p:cNvCxnSpPr>
                <a:cxnSpLocks noChangeShapeType="1"/>
                <a:stCxn id="10263" idx="4"/>
                <a:endCxn id="10290" idx="1"/>
              </p:cNvCxnSpPr>
              <p:nvPr/>
            </p:nvCxnSpPr>
            <p:spPr bwMode="auto">
              <a:xfrm>
                <a:off x="3048" y="2976"/>
                <a:ext cx="237" cy="309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64" name="AutoShape 123"/>
              <p:cNvCxnSpPr>
                <a:cxnSpLocks noChangeShapeType="1"/>
                <a:stCxn id="10290" idx="5"/>
                <a:endCxn id="10285" idx="2"/>
              </p:cNvCxnSpPr>
              <p:nvPr/>
            </p:nvCxnSpPr>
            <p:spPr bwMode="auto">
              <a:xfrm flipV="1">
                <a:off x="3387" y="3336"/>
                <a:ext cx="309" cy="5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65" name="AutoShape 124"/>
              <p:cNvCxnSpPr>
                <a:cxnSpLocks noChangeShapeType="1"/>
                <a:stCxn id="10282" idx="4"/>
                <a:endCxn id="10285" idx="1"/>
              </p:cNvCxnSpPr>
              <p:nvPr/>
            </p:nvCxnSpPr>
            <p:spPr bwMode="auto">
              <a:xfrm>
                <a:off x="3432" y="3168"/>
                <a:ext cx="285" cy="11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66" name="AutoShape 125"/>
              <p:cNvCxnSpPr>
                <a:cxnSpLocks noChangeShapeType="1"/>
                <a:stCxn id="10282" idx="7"/>
                <a:endCxn id="10283" idx="1"/>
              </p:cNvCxnSpPr>
              <p:nvPr/>
            </p:nvCxnSpPr>
            <p:spPr bwMode="auto">
              <a:xfrm flipV="1">
                <a:off x="3483" y="2997"/>
                <a:ext cx="234" cy="4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67" name="AutoShape 126"/>
              <p:cNvCxnSpPr>
                <a:cxnSpLocks noChangeShapeType="1"/>
                <a:stCxn id="10290" idx="7"/>
                <a:endCxn id="10283" idx="4"/>
              </p:cNvCxnSpPr>
              <p:nvPr/>
            </p:nvCxnSpPr>
            <p:spPr bwMode="auto">
              <a:xfrm flipV="1">
                <a:off x="3387" y="3120"/>
                <a:ext cx="381" cy="16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68" name="AutoShape 127"/>
              <p:cNvCxnSpPr>
                <a:cxnSpLocks noChangeShapeType="1"/>
                <a:stCxn id="10282" idx="7"/>
                <a:endCxn id="10281" idx="4"/>
              </p:cNvCxnSpPr>
              <p:nvPr/>
            </p:nvCxnSpPr>
            <p:spPr bwMode="auto">
              <a:xfrm flipV="1">
                <a:off x="3483" y="2832"/>
                <a:ext cx="237" cy="21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69" name="AutoShape 128"/>
              <p:cNvCxnSpPr>
                <a:cxnSpLocks noChangeShapeType="1"/>
                <a:stCxn id="10279" idx="5"/>
                <a:endCxn id="10281" idx="3"/>
              </p:cNvCxnSpPr>
              <p:nvPr/>
            </p:nvCxnSpPr>
            <p:spPr bwMode="auto">
              <a:xfrm flipV="1">
                <a:off x="3483" y="2811"/>
                <a:ext cx="186" cy="9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70" name="AutoShape 129"/>
              <p:cNvCxnSpPr>
                <a:cxnSpLocks noChangeShapeType="1"/>
                <a:stCxn id="10279" idx="7"/>
                <a:endCxn id="10280" idx="4"/>
              </p:cNvCxnSpPr>
              <p:nvPr/>
            </p:nvCxnSpPr>
            <p:spPr bwMode="auto">
              <a:xfrm flipV="1">
                <a:off x="3483" y="2592"/>
                <a:ext cx="189" cy="21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71" name="AutoShape 130"/>
              <p:cNvCxnSpPr>
                <a:cxnSpLocks noChangeShapeType="1"/>
                <a:stCxn id="10278" idx="6"/>
                <a:endCxn id="10280" idx="3"/>
              </p:cNvCxnSpPr>
              <p:nvPr/>
            </p:nvCxnSpPr>
            <p:spPr bwMode="auto">
              <a:xfrm>
                <a:off x="3408" y="2568"/>
                <a:ext cx="213" cy="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72" name="AutoShape 131"/>
              <p:cNvCxnSpPr>
                <a:cxnSpLocks noChangeShapeType="1"/>
                <a:stCxn id="10278" idx="6"/>
                <a:endCxn id="10298" idx="4"/>
              </p:cNvCxnSpPr>
              <p:nvPr/>
            </p:nvCxnSpPr>
            <p:spPr bwMode="auto">
              <a:xfrm flipV="1">
                <a:off x="3408" y="2208"/>
                <a:ext cx="408" cy="36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73" name="AutoShape 132"/>
              <p:cNvCxnSpPr>
                <a:cxnSpLocks noChangeShapeType="1"/>
                <a:stCxn id="10277" idx="5"/>
                <a:endCxn id="10298" idx="3"/>
              </p:cNvCxnSpPr>
              <p:nvPr/>
            </p:nvCxnSpPr>
            <p:spPr bwMode="auto">
              <a:xfrm flipV="1">
                <a:off x="3579" y="2187"/>
                <a:ext cx="186" cy="14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74" name="AutoShape 133"/>
              <p:cNvCxnSpPr>
                <a:cxnSpLocks noChangeShapeType="1"/>
                <a:stCxn id="10277" idx="0"/>
                <a:endCxn id="10299" idx="3"/>
              </p:cNvCxnSpPr>
              <p:nvPr/>
            </p:nvCxnSpPr>
            <p:spPr bwMode="auto">
              <a:xfrm flipV="1">
                <a:off x="3528" y="1851"/>
                <a:ext cx="237" cy="35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75" name="AutoShape 134"/>
              <p:cNvCxnSpPr>
                <a:cxnSpLocks noChangeShapeType="1"/>
                <a:stCxn id="10276" idx="0"/>
                <a:endCxn id="10299" idx="2"/>
              </p:cNvCxnSpPr>
              <p:nvPr/>
            </p:nvCxnSpPr>
            <p:spPr bwMode="auto">
              <a:xfrm flipV="1">
                <a:off x="3432" y="1800"/>
                <a:ext cx="312" cy="12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76" name="AutoShape 135"/>
              <p:cNvCxnSpPr>
                <a:cxnSpLocks noChangeShapeType="1"/>
                <a:stCxn id="10299" idx="5"/>
                <a:endCxn id="10293" idx="2"/>
              </p:cNvCxnSpPr>
              <p:nvPr/>
            </p:nvCxnSpPr>
            <p:spPr bwMode="auto">
              <a:xfrm>
                <a:off x="3867" y="1851"/>
                <a:ext cx="165" cy="14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77" name="AutoShape 136"/>
              <p:cNvCxnSpPr>
                <a:cxnSpLocks noChangeShapeType="1"/>
                <a:stCxn id="10298" idx="6"/>
                <a:endCxn id="10293" idx="2"/>
              </p:cNvCxnSpPr>
              <p:nvPr/>
            </p:nvCxnSpPr>
            <p:spPr bwMode="auto">
              <a:xfrm flipV="1">
                <a:off x="3888" y="1992"/>
                <a:ext cx="144" cy="14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78" name="AutoShape 137"/>
              <p:cNvCxnSpPr>
                <a:cxnSpLocks noChangeShapeType="1"/>
                <a:stCxn id="10277" idx="5"/>
                <a:endCxn id="10297" idx="1"/>
              </p:cNvCxnSpPr>
              <p:nvPr/>
            </p:nvCxnSpPr>
            <p:spPr bwMode="auto">
              <a:xfrm>
                <a:off x="3579" y="2331"/>
                <a:ext cx="330" cy="4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79" name="AutoShape 138"/>
              <p:cNvCxnSpPr>
                <a:cxnSpLocks noChangeShapeType="1"/>
                <a:stCxn id="10280" idx="7"/>
                <a:endCxn id="10297" idx="2"/>
              </p:cNvCxnSpPr>
              <p:nvPr/>
            </p:nvCxnSpPr>
            <p:spPr bwMode="auto">
              <a:xfrm flipV="1">
                <a:off x="3723" y="2424"/>
                <a:ext cx="165" cy="4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80" name="AutoShape 139"/>
              <p:cNvCxnSpPr>
                <a:cxnSpLocks noChangeShapeType="1"/>
                <a:stCxn id="10281" idx="4"/>
                <a:endCxn id="10288" idx="3"/>
              </p:cNvCxnSpPr>
              <p:nvPr/>
            </p:nvCxnSpPr>
            <p:spPr bwMode="auto">
              <a:xfrm flipV="1">
                <a:off x="3720" y="2715"/>
                <a:ext cx="237" cy="11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81" name="AutoShape 140"/>
              <p:cNvCxnSpPr>
                <a:cxnSpLocks noChangeShapeType="1"/>
                <a:stCxn id="10280" idx="6"/>
                <a:endCxn id="10288" idx="2"/>
              </p:cNvCxnSpPr>
              <p:nvPr/>
            </p:nvCxnSpPr>
            <p:spPr bwMode="auto">
              <a:xfrm>
                <a:off x="3744" y="2520"/>
                <a:ext cx="192" cy="14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82" name="AutoShape 141"/>
              <p:cNvCxnSpPr>
                <a:cxnSpLocks noChangeShapeType="1"/>
                <a:stCxn id="10283" idx="7"/>
                <a:endCxn id="10284" idx="2"/>
              </p:cNvCxnSpPr>
              <p:nvPr/>
            </p:nvCxnSpPr>
            <p:spPr bwMode="auto">
              <a:xfrm flipV="1">
                <a:off x="3819" y="2904"/>
                <a:ext cx="165" cy="9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83" name="AutoShape 142"/>
              <p:cNvCxnSpPr>
                <a:cxnSpLocks noChangeShapeType="1"/>
                <a:stCxn id="10281" idx="5"/>
                <a:endCxn id="10284" idx="1"/>
              </p:cNvCxnSpPr>
              <p:nvPr/>
            </p:nvCxnSpPr>
            <p:spPr bwMode="auto">
              <a:xfrm>
                <a:off x="3771" y="2811"/>
                <a:ext cx="234" cy="4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84" name="AutoShape 143"/>
              <p:cNvCxnSpPr>
                <a:cxnSpLocks noChangeShapeType="1"/>
                <a:stCxn id="10283" idx="6"/>
                <a:endCxn id="10287" idx="1"/>
              </p:cNvCxnSpPr>
              <p:nvPr/>
            </p:nvCxnSpPr>
            <p:spPr bwMode="auto">
              <a:xfrm>
                <a:off x="3840" y="3048"/>
                <a:ext cx="213" cy="9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85" name="AutoShape 144"/>
              <p:cNvCxnSpPr>
                <a:cxnSpLocks noChangeShapeType="1"/>
                <a:stCxn id="10285" idx="7"/>
                <a:endCxn id="10287" idx="2"/>
              </p:cNvCxnSpPr>
              <p:nvPr/>
            </p:nvCxnSpPr>
            <p:spPr bwMode="auto">
              <a:xfrm flipV="1">
                <a:off x="3819" y="3192"/>
                <a:ext cx="213" cy="9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86" name="AutoShape 145"/>
              <p:cNvCxnSpPr>
                <a:cxnSpLocks noChangeShapeType="1"/>
                <a:stCxn id="10283" idx="5"/>
                <a:endCxn id="10291" idx="0"/>
              </p:cNvCxnSpPr>
              <p:nvPr/>
            </p:nvCxnSpPr>
            <p:spPr bwMode="auto">
              <a:xfrm>
                <a:off x="3819" y="3099"/>
                <a:ext cx="237" cy="309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87" name="AutoShape 146"/>
              <p:cNvCxnSpPr>
                <a:cxnSpLocks noChangeShapeType="1"/>
                <a:stCxn id="10285" idx="6"/>
                <a:endCxn id="10291" idx="1"/>
              </p:cNvCxnSpPr>
              <p:nvPr/>
            </p:nvCxnSpPr>
            <p:spPr bwMode="auto">
              <a:xfrm>
                <a:off x="3840" y="3336"/>
                <a:ext cx="165" cy="9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88" name="AutoShape 147"/>
              <p:cNvCxnSpPr>
                <a:cxnSpLocks noChangeShapeType="1"/>
                <a:stCxn id="10291" idx="7"/>
                <a:endCxn id="10270" idx="5"/>
              </p:cNvCxnSpPr>
              <p:nvPr/>
            </p:nvCxnSpPr>
            <p:spPr bwMode="auto">
              <a:xfrm flipV="1">
                <a:off x="4107" y="3195"/>
                <a:ext cx="240" cy="23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89" name="AutoShape 148"/>
              <p:cNvCxnSpPr>
                <a:cxnSpLocks noChangeShapeType="1"/>
                <a:stCxn id="10287" idx="5"/>
                <a:endCxn id="10270" idx="4"/>
              </p:cNvCxnSpPr>
              <p:nvPr/>
            </p:nvCxnSpPr>
            <p:spPr bwMode="auto">
              <a:xfrm flipV="1">
                <a:off x="4155" y="3216"/>
                <a:ext cx="141" cy="2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90" name="AutoShape 149"/>
              <p:cNvCxnSpPr>
                <a:cxnSpLocks noChangeShapeType="1"/>
                <a:stCxn id="10287" idx="0"/>
                <a:endCxn id="10292" idx="2"/>
              </p:cNvCxnSpPr>
              <p:nvPr/>
            </p:nvCxnSpPr>
            <p:spPr bwMode="auto">
              <a:xfrm flipV="1">
                <a:off x="4104" y="2856"/>
                <a:ext cx="216" cy="26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91" name="AutoShape 150"/>
              <p:cNvCxnSpPr>
                <a:cxnSpLocks noChangeShapeType="1"/>
                <a:stCxn id="10284" idx="6"/>
                <a:endCxn id="10292" idx="2"/>
              </p:cNvCxnSpPr>
              <p:nvPr/>
            </p:nvCxnSpPr>
            <p:spPr bwMode="auto">
              <a:xfrm flipV="1">
                <a:off x="4128" y="2856"/>
                <a:ext cx="192" cy="4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92" name="AutoShape 151"/>
              <p:cNvCxnSpPr>
                <a:cxnSpLocks noChangeShapeType="1"/>
                <a:stCxn id="10284" idx="0"/>
                <a:endCxn id="10275" idx="3"/>
              </p:cNvCxnSpPr>
              <p:nvPr/>
            </p:nvCxnSpPr>
            <p:spPr bwMode="auto">
              <a:xfrm flipV="1">
                <a:off x="4056" y="2667"/>
                <a:ext cx="333" cy="16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93" name="AutoShape 152"/>
              <p:cNvCxnSpPr>
                <a:cxnSpLocks noChangeShapeType="1"/>
                <a:stCxn id="10288" idx="6"/>
                <a:endCxn id="10275" idx="2"/>
              </p:cNvCxnSpPr>
              <p:nvPr/>
            </p:nvCxnSpPr>
            <p:spPr bwMode="auto">
              <a:xfrm flipV="1">
                <a:off x="4080" y="2616"/>
                <a:ext cx="288" cy="4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94" name="AutoShape 153"/>
              <p:cNvCxnSpPr>
                <a:cxnSpLocks noChangeShapeType="1"/>
                <a:stCxn id="10297" idx="6"/>
                <a:endCxn id="10295" idx="2"/>
              </p:cNvCxnSpPr>
              <p:nvPr/>
            </p:nvCxnSpPr>
            <p:spPr bwMode="auto">
              <a:xfrm>
                <a:off x="4032" y="2424"/>
                <a:ext cx="192" cy="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95" name="AutoShape 154"/>
              <p:cNvCxnSpPr>
                <a:cxnSpLocks noChangeShapeType="1"/>
                <a:stCxn id="10288" idx="7"/>
                <a:endCxn id="10295" idx="4"/>
              </p:cNvCxnSpPr>
              <p:nvPr/>
            </p:nvCxnSpPr>
            <p:spPr bwMode="auto">
              <a:xfrm flipV="1">
                <a:off x="4059" y="2496"/>
                <a:ext cx="237" cy="11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96" name="AutoShape 155"/>
              <p:cNvCxnSpPr>
                <a:cxnSpLocks noChangeShapeType="1"/>
                <a:stCxn id="10297" idx="6"/>
                <a:endCxn id="10296" idx="3"/>
              </p:cNvCxnSpPr>
              <p:nvPr/>
            </p:nvCxnSpPr>
            <p:spPr bwMode="auto">
              <a:xfrm flipV="1">
                <a:off x="4032" y="2235"/>
                <a:ext cx="69" cy="189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97" name="AutoShape 156"/>
              <p:cNvCxnSpPr>
                <a:cxnSpLocks noChangeShapeType="1"/>
                <a:stCxn id="10299" idx="4"/>
              </p:cNvCxnSpPr>
              <p:nvPr/>
            </p:nvCxnSpPr>
            <p:spPr bwMode="auto">
              <a:xfrm>
                <a:off x="3816" y="1872"/>
                <a:ext cx="285" cy="28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98" name="AutoShape 157"/>
              <p:cNvCxnSpPr>
                <a:cxnSpLocks noChangeShapeType="1"/>
                <a:stCxn id="10293" idx="6"/>
                <a:endCxn id="10294" idx="1"/>
              </p:cNvCxnSpPr>
              <p:nvPr/>
            </p:nvCxnSpPr>
            <p:spPr bwMode="auto">
              <a:xfrm>
                <a:off x="4176" y="1992"/>
                <a:ext cx="165" cy="9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399" name="AutoShape 158"/>
              <p:cNvCxnSpPr>
                <a:cxnSpLocks noChangeShapeType="1"/>
                <a:stCxn id="10296" idx="5"/>
                <a:endCxn id="10294" idx="4"/>
              </p:cNvCxnSpPr>
              <p:nvPr/>
            </p:nvCxnSpPr>
            <p:spPr bwMode="auto">
              <a:xfrm flipV="1">
                <a:off x="4203" y="2208"/>
                <a:ext cx="189" cy="2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00" name="AutoShape 159"/>
              <p:cNvCxnSpPr>
                <a:cxnSpLocks noChangeShapeType="1"/>
                <a:stCxn id="10271" idx="5"/>
              </p:cNvCxnSpPr>
              <p:nvPr/>
            </p:nvCxnSpPr>
            <p:spPr bwMode="auto">
              <a:xfrm>
                <a:off x="2763" y="3195"/>
                <a:ext cx="69" cy="26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01" name="AutoShape 160"/>
              <p:cNvCxnSpPr>
                <a:cxnSpLocks noChangeShapeType="1"/>
                <a:stCxn id="10293" idx="7"/>
              </p:cNvCxnSpPr>
              <p:nvPr/>
            </p:nvCxnSpPr>
            <p:spPr bwMode="auto">
              <a:xfrm flipV="1">
                <a:off x="4155" y="1728"/>
                <a:ext cx="261" cy="21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0407" name="AutoShape 166"/>
              <p:cNvSpPr>
                <a:spLocks noChangeArrowheads="1"/>
              </p:cNvSpPr>
              <p:nvPr/>
            </p:nvSpPr>
            <p:spPr bwMode="auto">
              <a:xfrm>
                <a:off x="2520" y="1632"/>
                <a:ext cx="72" cy="336"/>
              </a:xfrm>
              <a:prstGeom prst="downArrow">
                <a:avLst>
                  <a:gd name="adj1" fmla="val 50000"/>
                  <a:gd name="adj2" fmla="val 58333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08" name="AutoShape 167"/>
              <p:cNvSpPr>
                <a:spLocks noChangeArrowheads="1"/>
              </p:cNvSpPr>
              <p:nvPr/>
            </p:nvSpPr>
            <p:spPr bwMode="auto">
              <a:xfrm>
                <a:off x="1752" y="3264"/>
                <a:ext cx="72" cy="480"/>
              </a:xfrm>
              <a:prstGeom prst="upArrow">
                <a:avLst>
                  <a:gd name="adj1" fmla="val 50000"/>
                  <a:gd name="adj2" fmla="val 83333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15" name="Oval 174"/>
              <p:cNvSpPr>
                <a:spLocks noChangeArrowheads="1"/>
              </p:cNvSpPr>
              <p:nvPr/>
            </p:nvSpPr>
            <p:spPr bwMode="auto">
              <a:xfrm>
                <a:off x="1488" y="2448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16" name="Oval 175"/>
              <p:cNvSpPr>
                <a:spLocks noChangeArrowheads="1"/>
              </p:cNvSpPr>
              <p:nvPr/>
            </p:nvSpPr>
            <p:spPr bwMode="auto">
              <a:xfrm>
                <a:off x="1824" y="2112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17" name="Oval 176"/>
              <p:cNvSpPr>
                <a:spLocks noChangeArrowheads="1"/>
              </p:cNvSpPr>
              <p:nvPr/>
            </p:nvSpPr>
            <p:spPr bwMode="auto">
              <a:xfrm>
                <a:off x="864" y="3216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18" name="Oval 177"/>
              <p:cNvSpPr>
                <a:spLocks noChangeArrowheads="1"/>
              </p:cNvSpPr>
              <p:nvPr/>
            </p:nvSpPr>
            <p:spPr bwMode="auto">
              <a:xfrm>
                <a:off x="1104" y="2880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19" name="Oval 178"/>
              <p:cNvSpPr>
                <a:spLocks noChangeArrowheads="1"/>
              </p:cNvSpPr>
              <p:nvPr/>
            </p:nvSpPr>
            <p:spPr bwMode="auto">
              <a:xfrm>
                <a:off x="1344" y="264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20" name="Oval 179"/>
              <p:cNvSpPr>
                <a:spLocks noChangeArrowheads="1"/>
              </p:cNvSpPr>
              <p:nvPr/>
            </p:nvSpPr>
            <p:spPr bwMode="auto">
              <a:xfrm>
                <a:off x="1200" y="211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21" name="Oval 180"/>
              <p:cNvSpPr>
                <a:spLocks noChangeArrowheads="1"/>
              </p:cNvSpPr>
              <p:nvPr/>
            </p:nvSpPr>
            <p:spPr bwMode="auto">
              <a:xfrm>
                <a:off x="768" y="3024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22" name="Oval 181"/>
              <p:cNvSpPr>
                <a:spLocks noChangeArrowheads="1"/>
              </p:cNvSpPr>
              <p:nvPr/>
            </p:nvSpPr>
            <p:spPr bwMode="auto">
              <a:xfrm>
                <a:off x="1008" y="336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23" name="Oval 182"/>
              <p:cNvSpPr>
                <a:spLocks noChangeArrowheads="1"/>
              </p:cNvSpPr>
              <p:nvPr/>
            </p:nvSpPr>
            <p:spPr bwMode="auto">
              <a:xfrm>
                <a:off x="960" y="2544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24" name="Oval 183"/>
              <p:cNvSpPr>
                <a:spLocks noChangeArrowheads="1"/>
              </p:cNvSpPr>
              <p:nvPr/>
            </p:nvSpPr>
            <p:spPr bwMode="auto">
              <a:xfrm>
                <a:off x="768" y="2016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25" name="Oval 184"/>
              <p:cNvSpPr>
                <a:spLocks noChangeArrowheads="1"/>
              </p:cNvSpPr>
              <p:nvPr/>
            </p:nvSpPr>
            <p:spPr bwMode="auto">
              <a:xfrm>
                <a:off x="1872" y="264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26" name="Oval 185"/>
              <p:cNvSpPr>
                <a:spLocks noChangeArrowheads="1"/>
              </p:cNvSpPr>
              <p:nvPr/>
            </p:nvSpPr>
            <p:spPr bwMode="auto">
              <a:xfrm>
                <a:off x="768" y="2496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27" name="Oval 186"/>
              <p:cNvSpPr>
                <a:spLocks noChangeArrowheads="1"/>
              </p:cNvSpPr>
              <p:nvPr/>
            </p:nvSpPr>
            <p:spPr bwMode="auto">
              <a:xfrm>
                <a:off x="1152" y="264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28" name="Oval 187"/>
              <p:cNvSpPr>
                <a:spLocks noChangeArrowheads="1"/>
              </p:cNvSpPr>
              <p:nvPr/>
            </p:nvSpPr>
            <p:spPr bwMode="auto">
              <a:xfrm>
                <a:off x="1344" y="187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29" name="Oval 188"/>
              <p:cNvSpPr>
                <a:spLocks noChangeArrowheads="1"/>
              </p:cNvSpPr>
              <p:nvPr/>
            </p:nvSpPr>
            <p:spPr bwMode="auto">
              <a:xfrm>
                <a:off x="1008" y="1824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30" name="Oval 189"/>
              <p:cNvSpPr>
                <a:spLocks noChangeArrowheads="1"/>
              </p:cNvSpPr>
              <p:nvPr/>
            </p:nvSpPr>
            <p:spPr bwMode="auto">
              <a:xfrm>
                <a:off x="1392" y="2880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31" name="Oval 190"/>
              <p:cNvSpPr>
                <a:spLocks noChangeArrowheads="1"/>
              </p:cNvSpPr>
              <p:nvPr/>
            </p:nvSpPr>
            <p:spPr bwMode="auto">
              <a:xfrm>
                <a:off x="1440" y="3312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32" name="Oval 191"/>
              <p:cNvSpPr>
                <a:spLocks noChangeArrowheads="1"/>
              </p:cNvSpPr>
              <p:nvPr/>
            </p:nvSpPr>
            <p:spPr bwMode="auto">
              <a:xfrm>
                <a:off x="1584" y="2208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cxnSp>
            <p:nvCxnSpPr>
              <p:cNvPr id="10433" name="AutoShape 192"/>
              <p:cNvCxnSpPr>
                <a:cxnSpLocks noChangeShapeType="1"/>
                <a:stCxn id="10426" idx="2"/>
                <a:endCxn id="10423" idx="2"/>
              </p:cNvCxnSpPr>
              <p:nvPr/>
            </p:nvCxnSpPr>
            <p:spPr bwMode="auto">
              <a:xfrm>
                <a:off x="768" y="2568"/>
                <a:ext cx="192" cy="4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34" name="AutoShape 193"/>
              <p:cNvCxnSpPr>
                <a:cxnSpLocks noChangeShapeType="1"/>
                <a:stCxn id="10251" idx="7"/>
                <a:endCxn id="10423" idx="3"/>
              </p:cNvCxnSpPr>
              <p:nvPr/>
            </p:nvCxnSpPr>
            <p:spPr bwMode="auto">
              <a:xfrm flipV="1">
                <a:off x="939" y="2667"/>
                <a:ext cx="42" cy="13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35" name="AutoShape 194"/>
              <p:cNvCxnSpPr>
                <a:cxnSpLocks noChangeShapeType="1"/>
                <a:endCxn id="10424" idx="1"/>
              </p:cNvCxnSpPr>
              <p:nvPr/>
            </p:nvCxnSpPr>
            <p:spPr bwMode="auto">
              <a:xfrm>
                <a:off x="720" y="1872"/>
                <a:ext cx="69" cy="16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36" name="AutoShape 195"/>
              <p:cNvCxnSpPr>
                <a:cxnSpLocks noChangeShapeType="1"/>
                <a:endCxn id="10424" idx="7"/>
              </p:cNvCxnSpPr>
              <p:nvPr/>
            </p:nvCxnSpPr>
            <p:spPr bwMode="auto">
              <a:xfrm>
                <a:off x="624" y="2016"/>
                <a:ext cx="267" cy="2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37" name="AutoShape 196"/>
              <p:cNvCxnSpPr>
                <a:cxnSpLocks noChangeShapeType="1"/>
                <a:stCxn id="10249" idx="0"/>
                <a:endCxn id="10429" idx="4"/>
              </p:cNvCxnSpPr>
              <p:nvPr/>
            </p:nvCxnSpPr>
            <p:spPr bwMode="auto">
              <a:xfrm flipV="1">
                <a:off x="936" y="1968"/>
                <a:ext cx="144" cy="28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38" name="AutoShape 197"/>
              <p:cNvCxnSpPr>
                <a:cxnSpLocks noChangeShapeType="1"/>
                <a:stCxn id="10248" idx="1"/>
                <a:endCxn id="10429" idx="2"/>
              </p:cNvCxnSpPr>
              <p:nvPr/>
            </p:nvCxnSpPr>
            <p:spPr bwMode="auto">
              <a:xfrm>
                <a:off x="816" y="1892"/>
                <a:ext cx="192" cy="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39" name="AutoShape 198"/>
              <p:cNvCxnSpPr>
                <a:cxnSpLocks noChangeShapeType="1"/>
                <a:endCxn id="10421" idx="3"/>
              </p:cNvCxnSpPr>
              <p:nvPr/>
            </p:nvCxnSpPr>
            <p:spPr bwMode="auto">
              <a:xfrm flipV="1">
                <a:off x="624" y="3147"/>
                <a:ext cx="165" cy="69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40" name="AutoShape 199"/>
              <p:cNvCxnSpPr>
                <a:cxnSpLocks noChangeShapeType="1"/>
                <a:endCxn id="10421" idx="2"/>
              </p:cNvCxnSpPr>
              <p:nvPr/>
            </p:nvCxnSpPr>
            <p:spPr bwMode="auto">
              <a:xfrm>
                <a:off x="624" y="3072"/>
                <a:ext cx="144" cy="2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41" name="AutoShape 200"/>
              <p:cNvCxnSpPr>
                <a:cxnSpLocks noChangeShapeType="1"/>
                <a:stCxn id="10422" idx="5"/>
                <a:endCxn id="10256" idx="2"/>
              </p:cNvCxnSpPr>
              <p:nvPr/>
            </p:nvCxnSpPr>
            <p:spPr bwMode="auto">
              <a:xfrm flipV="1">
                <a:off x="1131" y="3192"/>
                <a:ext cx="117" cy="29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42" name="AutoShape 201"/>
              <p:cNvCxnSpPr>
                <a:cxnSpLocks noChangeShapeType="1"/>
                <a:endCxn id="10417" idx="3"/>
              </p:cNvCxnSpPr>
              <p:nvPr/>
            </p:nvCxnSpPr>
            <p:spPr bwMode="auto">
              <a:xfrm flipV="1">
                <a:off x="576" y="3339"/>
                <a:ext cx="309" cy="11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43" name="AutoShape 202"/>
              <p:cNvCxnSpPr>
                <a:cxnSpLocks noChangeShapeType="1"/>
                <a:endCxn id="10417" idx="2"/>
              </p:cNvCxnSpPr>
              <p:nvPr/>
            </p:nvCxnSpPr>
            <p:spPr bwMode="auto">
              <a:xfrm flipV="1">
                <a:off x="576" y="3288"/>
                <a:ext cx="288" cy="2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44" name="AutoShape 203"/>
              <p:cNvCxnSpPr>
                <a:cxnSpLocks noChangeShapeType="1"/>
                <a:stCxn id="10256" idx="5"/>
                <a:endCxn id="10431" idx="1"/>
              </p:cNvCxnSpPr>
              <p:nvPr/>
            </p:nvCxnSpPr>
            <p:spPr bwMode="auto">
              <a:xfrm>
                <a:off x="1371" y="3243"/>
                <a:ext cx="90" cy="9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45" name="AutoShape 204"/>
              <p:cNvCxnSpPr>
                <a:cxnSpLocks noChangeShapeType="1"/>
                <a:stCxn id="10422" idx="5"/>
                <a:endCxn id="10431" idx="3"/>
              </p:cNvCxnSpPr>
              <p:nvPr/>
            </p:nvCxnSpPr>
            <p:spPr bwMode="auto">
              <a:xfrm flipV="1">
                <a:off x="1131" y="3435"/>
                <a:ext cx="330" cy="4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0446" name="AutoShape 205"/>
              <p:cNvSpPr>
                <a:spLocks noChangeArrowheads="1"/>
              </p:cNvSpPr>
              <p:nvPr/>
            </p:nvSpPr>
            <p:spPr bwMode="auto">
              <a:xfrm>
                <a:off x="1536" y="3360"/>
                <a:ext cx="48" cy="480"/>
              </a:xfrm>
              <a:prstGeom prst="upArrow">
                <a:avLst>
                  <a:gd name="adj1" fmla="val 50000"/>
                  <a:gd name="adj2" fmla="val 83333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47" name="AutoShape 206"/>
              <p:cNvSpPr>
                <a:spLocks noChangeArrowheads="1"/>
              </p:cNvSpPr>
              <p:nvPr/>
            </p:nvSpPr>
            <p:spPr bwMode="auto">
              <a:xfrm>
                <a:off x="1176" y="2976"/>
                <a:ext cx="72" cy="864"/>
              </a:xfrm>
              <a:prstGeom prst="upArrow">
                <a:avLst>
                  <a:gd name="adj1" fmla="val 50000"/>
                  <a:gd name="adj2" fmla="val 150000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48" name="AutoShape 207"/>
              <p:cNvSpPr>
                <a:spLocks noChangeArrowheads="1"/>
              </p:cNvSpPr>
              <p:nvPr/>
            </p:nvSpPr>
            <p:spPr bwMode="auto">
              <a:xfrm>
                <a:off x="1850" y="1632"/>
                <a:ext cx="70" cy="528"/>
              </a:xfrm>
              <a:prstGeom prst="downArrow">
                <a:avLst>
                  <a:gd name="adj1" fmla="val 50000"/>
                  <a:gd name="adj2" fmla="val 68750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49" name="AutoShape 208"/>
              <p:cNvSpPr>
                <a:spLocks noChangeArrowheads="1"/>
              </p:cNvSpPr>
              <p:nvPr/>
            </p:nvSpPr>
            <p:spPr bwMode="auto">
              <a:xfrm>
                <a:off x="1632" y="1584"/>
                <a:ext cx="69" cy="672"/>
              </a:xfrm>
              <a:prstGeom prst="downArrow">
                <a:avLst>
                  <a:gd name="adj1" fmla="val 50000"/>
                  <a:gd name="adj2" fmla="val 116667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cxnSp>
            <p:nvCxnSpPr>
              <p:cNvPr id="10450" name="AutoShape 209"/>
              <p:cNvCxnSpPr>
                <a:cxnSpLocks noChangeShapeType="1"/>
                <a:stCxn id="10429" idx="5"/>
                <a:endCxn id="10420" idx="1"/>
              </p:cNvCxnSpPr>
              <p:nvPr/>
            </p:nvCxnSpPr>
            <p:spPr bwMode="auto">
              <a:xfrm>
                <a:off x="1131" y="1947"/>
                <a:ext cx="90" cy="18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51" name="AutoShape 210"/>
              <p:cNvCxnSpPr>
                <a:cxnSpLocks noChangeShapeType="1"/>
                <a:stCxn id="10249" idx="1"/>
                <a:endCxn id="10420" idx="3"/>
              </p:cNvCxnSpPr>
              <p:nvPr/>
            </p:nvCxnSpPr>
            <p:spPr bwMode="auto">
              <a:xfrm flipV="1">
                <a:off x="885" y="2235"/>
                <a:ext cx="336" cy="4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0452" name="AutoShape 211"/>
              <p:cNvSpPr>
                <a:spLocks noChangeArrowheads="1"/>
              </p:cNvSpPr>
              <p:nvPr/>
            </p:nvSpPr>
            <p:spPr bwMode="auto">
              <a:xfrm>
                <a:off x="1032" y="1584"/>
                <a:ext cx="62" cy="1008"/>
              </a:xfrm>
              <a:prstGeom prst="downArrow">
                <a:avLst>
                  <a:gd name="adj1" fmla="val 50000"/>
                  <a:gd name="adj2" fmla="val 175000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cxnSp>
            <p:nvCxnSpPr>
              <p:cNvPr id="10453" name="AutoShape 212"/>
              <p:cNvCxnSpPr>
                <a:cxnSpLocks noChangeShapeType="1"/>
                <a:endCxn id="10426" idx="1"/>
              </p:cNvCxnSpPr>
              <p:nvPr/>
            </p:nvCxnSpPr>
            <p:spPr bwMode="auto">
              <a:xfrm>
                <a:off x="624" y="2448"/>
                <a:ext cx="165" cy="69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54" name="AutoShape 213"/>
              <p:cNvCxnSpPr>
                <a:cxnSpLocks noChangeShapeType="1"/>
                <a:endCxn id="10426" idx="2"/>
              </p:cNvCxnSpPr>
              <p:nvPr/>
            </p:nvCxnSpPr>
            <p:spPr bwMode="auto">
              <a:xfrm>
                <a:off x="624" y="2544"/>
                <a:ext cx="144" cy="2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55" name="AutoShape 214"/>
              <p:cNvCxnSpPr>
                <a:cxnSpLocks noChangeShapeType="1"/>
                <a:endCxn id="10422" idx="4"/>
              </p:cNvCxnSpPr>
              <p:nvPr/>
            </p:nvCxnSpPr>
            <p:spPr bwMode="auto">
              <a:xfrm flipV="1">
                <a:off x="1056" y="3504"/>
                <a:ext cx="24" cy="14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56" name="AutoShape 215"/>
              <p:cNvCxnSpPr>
                <a:cxnSpLocks noChangeShapeType="1"/>
                <a:endCxn id="10457" idx="3"/>
              </p:cNvCxnSpPr>
              <p:nvPr/>
            </p:nvCxnSpPr>
            <p:spPr bwMode="auto">
              <a:xfrm flipV="1">
                <a:off x="720" y="3378"/>
                <a:ext cx="240" cy="24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0457" name="AutoShape 216"/>
              <p:cNvSpPr>
                <a:spLocks noChangeArrowheads="1"/>
              </p:cNvSpPr>
              <p:nvPr/>
            </p:nvSpPr>
            <p:spPr bwMode="auto">
              <a:xfrm>
                <a:off x="888" y="3312"/>
                <a:ext cx="72" cy="528"/>
              </a:xfrm>
              <a:prstGeom prst="upArrow">
                <a:avLst>
                  <a:gd name="adj1" fmla="val 50000"/>
                  <a:gd name="adj2" fmla="val 91667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58" name="Oval 217"/>
              <p:cNvSpPr>
                <a:spLocks noChangeArrowheads="1"/>
              </p:cNvSpPr>
              <p:nvPr/>
            </p:nvSpPr>
            <p:spPr bwMode="auto">
              <a:xfrm>
                <a:off x="2208" y="2352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59" name="Oval 218"/>
              <p:cNvSpPr>
                <a:spLocks noChangeArrowheads="1"/>
              </p:cNvSpPr>
              <p:nvPr/>
            </p:nvSpPr>
            <p:spPr bwMode="auto">
              <a:xfrm>
                <a:off x="2400" y="2640"/>
                <a:ext cx="144" cy="14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cxnSp>
            <p:nvCxnSpPr>
              <p:cNvPr id="10460" name="AutoShape 219"/>
              <p:cNvCxnSpPr>
                <a:cxnSpLocks noChangeShapeType="1"/>
                <a:stCxn id="10421" idx="7"/>
                <a:endCxn id="10447" idx="0"/>
              </p:cNvCxnSpPr>
              <p:nvPr/>
            </p:nvCxnSpPr>
            <p:spPr bwMode="auto">
              <a:xfrm flipV="1">
                <a:off x="891" y="2976"/>
                <a:ext cx="321" cy="69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61" name="AutoShape 220"/>
              <p:cNvCxnSpPr>
                <a:cxnSpLocks noChangeShapeType="1"/>
                <a:stCxn id="10251" idx="6"/>
                <a:endCxn id="10418" idx="1"/>
              </p:cNvCxnSpPr>
              <p:nvPr/>
            </p:nvCxnSpPr>
            <p:spPr bwMode="auto">
              <a:xfrm>
                <a:off x="960" y="2856"/>
                <a:ext cx="165" cy="4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62" name="AutoShape 221"/>
              <p:cNvCxnSpPr>
                <a:cxnSpLocks noChangeShapeType="1"/>
                <a:stCxn id="10421" idx="6"/>
                <a:endCxn id="10427" idx="3"/>
              </p:cNvCxnSpPr>
              <p:nvPr/>
            </p:nvCxnSpPr>
            <p:spPr bwMode="auto">
              <a:xfrm flipV="1">
                <a:off x="912" y="2763"/>
                <a:ext cx="261" cy="33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63" name="AutoShape 222"/>
              <p:cNvCxnSpPr>
                <a:cxnSpLocks noChangeShapeType="1"/>
                <a:stCxn id="10251" idx="6"/>
                <a:endCxn id="10427" idx="3"/>
              </p:cNvCxnSpPr>
              <p:nvPr/>
            </p:nvCxnSpPr>
            <p:spPr bwMode="auto">
              <a:xfrm flipV="1">
                <a:off x="960" y="2763"/>
                <a:ext cx="213" cy="9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64" name="AutoShape 223"/>
              <p:cNvCxnSpPr>
                <a:cxnSpLocks noChangeShapeType="1"/>
                <a:stCxn id="10427" idx="5"/>
                <a:endCxn id="10419" idx="2"/>
              </p:cNvCxnSpPr>
              <p:nvPr/>
            </p:nvCxnSpPr>
            <p:spPr bwMode="auto">
              <a:xfrm flipV="1">
                <a:off x="1275" y="2712"/>
                <a:ext cx="69" cy="5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65" name="AutoShape 224"/>
              <p:cNvCxnSpPr>
                <a:cxnSpLocks noChangeShapeType="1"/>
                <a:stCxn id="10250" idx="6"/>
                <a:endCxn id="10419" idx="0"/>
              </p:cNvCxnSpPr>
              <p:nvPr/>
            </p:nvCxnSpPr>
            <p:spPr bwMode="auto">
              <a:xfrm>
                <a:off x="1344" y="2472"/>
                <a:ext cx="72" cy="16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66" name="AutoShape 225"/>
              <p:cNvCxnSpPr>
                <a:cxnSpLocks noChangeShapeType="1"/>
                <a:stCxn id="10250" idx="7"/>
                <a:endCxn id="10428" idx="4"/>
              </p:cNvCxnSpPr>
              <p:nvPr/>
            </p:nvCxnSpPr>
            <p:spPr bwMode="auto">
              <a:xfrm flipV="1">
                <a:off x="1323" y="2016"/>
                <a:ext cx="93" cy="40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67" name="AutoShape 226"/>
              <p:cNvCxnSpPr>
                <a:cxnSpLocks noChangeShapeType="1"/>
                <a:stCxn id="10420" idx="0"/>
                <a:endCxn id="10428" idx="3"/>
              </p:cNvCxnSpPr>
              <p:nvPr/>
            </p:nvCxnSpPr>
            <p:spPr bwMode="auto">
              <a:xfrm flipV="1">
                <a:off x="1272" y="1995"/>
                <a:ext cx="93" cy="11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68" name="AutoShape 227"/>
              <p:cNvCxnSpPr>
                <a:cxnSpLocks noChangeShapeType="1"/>
                <a:stCxn id="10256" idx="2"/>
                <a:endCxn id="10430" idx="3"/>
              </p:cNvCxnSpPr>
              <p:nvPr/>
            </p:nvCxnSpPr>
            <p:spPr bwMode="auto">
              <a:xfrm flipV="1">
                <a:off x="1248" y="3003"/>
                <a:ext cx="165" cy="189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69" name="AutoShape 228"/>
              <p:cNvCxnSpPr>
                <a:cxnSpLocks noChangeShapeType="1"/>
                <a:stCxn id="10427" idx="4"/>
                <a:endCxn id="10430" idx="2"/>
              </p:cNvCxnSpPr>
              <p:nvPr/>
            </p:nvCxnSpPr>
            <p:spPr bwMode="auto">
              <a:xfrm>
                <a:off x="1224" y="2784"/>
                <a:ext cx="168" cy="16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70" name="AutoShape 229"/>
              <p:cNvCxnSpPr>
                <a:cxnSpLocks noChangeShapeType="1"/>
                <a:stCxn id="10430" idx="0"/>
                <a:endCxn id="10415" idx="3"/>
              </p:cNvCxnSpPr>
              <p:nvPr/>
            </p:nvCxnSpPr>
            <p:spPr bwMode="auto">
              <a:xfrm flipV="1">
                <a:off x="1464" y="2571"/>
                <a:ext cx="45" cy="309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71" name="AutoShape 230"/>
              <p:cNvCxnSpPr>
                <a:cxnSpLocks noChangeShapeType="1"/>
                <a:stCxn id="10250" idx="7"/>
                <a:endCxn id="10415" idx="1"/>
              </p:cNvCxnSpPr>
              <p:nvPr/>
            </p:nvCxnSpPr>
            <p:spPr bwMode="auto">
              <a:xfrm>
                <a:off x="1323" y="2421"/>
                <a:ext cx="186" cy="4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72" name="AutoShape 231"/>
              <p:cNvCxnSpPr>
                <a:cxnSpLocks noChangeShapeType="1"/>
                <a:stCxn id="10258" idx="3"/>
                <a:endCxn id="10432" idx="1"/>
              </p:cNvCxnSpPr>
              <p:nvPr/>
            </p:nvCxnSpPr>
            <p:spPr bwMode="auto">
              <a:xfrm>
                <a:off x="1509" y="2091"/>
                <a:ext cx="96" cy="13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73" name="AutoShape 232"/>
              <p:cNvCxnSpPr>
                <a:cxnSpLocks noChangeShapeType="1"/>
                <a:stCxn id="10420" idx="5"/>
                <a:endCxn id="10432" idx="3"/>
              </p:cNvCxnSpPr>
              <p:nvPr/>
            </p:nvCxnSpPr>
            <p:spPr bwMode="auto">
              <a:xfrm>
                <a:off x="1323" y="2235"/>
                <a:ext cx="282" cy="9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74" name="AutoShape 233"/>
              <p:cNvCxnSpPr>
                <a:cxnSpLocks noChangeShapeType="1"/>
                <a:stCxn id="10253" idx="6"/>
                <a:endCxn id="10425" idx="3"/>
              </p:cNvCxnSpPr>
              <p:nvPr/>
            </p:nvCxnSpPr>
            <p:spPr bwMode="auto">
              <a:xfrm flipV="1">
                <a:off x="1728" y="2763"/>
                <a:ext cx="165" cy="14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75" name="AutoShape 234"/>
              <p:cNvCxnSpPr>
                <a:cxnSpLocks noChangeShapeType="1"/>
                <a:stCxn id="10266" idx="4"/>
                <a:endCxn id="10425" idx="1"/>
              </p:cNvCxnSpPr>
              <p:nvPr/>
            </p:nvCxnSpPr>
            <p:spPr bwMode="auto">
              <a:xfrm>
                <a:off x="1752" y="2640"/>
                <a:ext cx="141" cy="2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76" name="AutoShape 235"/>
              <p:cNvCxnSpPr>
                <a:cxnSpLocks noChangeShapeType="1"/>
                <a:stCxn id="10266" idx="1"/>
                <a:endCxn id="10416" idx="4"/>
              </p:cNvCxnSpPr>
              <p:nvPr/>
            </p:nvCxnSpPr>
            <p:spPr bwMode="auto">
              <a:xfrm flipV="1">
                <a:off x="1701" y="2256"/>
                <a:ext cx="195" cy="26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0477" name="AutoShape 236"/>
              <p:cNvSpPr>
                <a:spLocks noChangeArrowheads="1"/>
              </p:cNvSpPr>
              <p:nvPr/>
            </p:nvSpPr>
            <p:spPr bwMode="auto">
              <a:xfrm>
                <a:off x="1536" y="1632"/>
                <a:ext cx="75" cy="912"/>
              </a:xfrm>
              <a:prstGeom prst="downArrow">
                <a:avLst>
                  <a:gd name="adj1" fmla="val 50000"/>
                  <a:gd name="adj2" fmla="val 158333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cxnSp>
            <p:nvCxnSpPr>
              <p:cNvPr id="10478" name="AutoShape 237"/>
              <p:cNvCxnSpPr>
                <a:cxnSpLocks noChangeShapeType="1"/>
                <a:stCxn id="10419" idx="6"/>
                <a:endCxn id="10266" idx="4"/>
              </p:cNvCxnSpPr>
              <p:nvPr/>
            </p:nvCxnSpPr>
            <p:spPr bwMode="auto">
              <a:xfrm flipV="1">
                <a:off x="1488" y="2640"/>
                <a:ext cx="264" cy="7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79" name="AutoShape 238"/>
              <p:cNvCxnSpPr>
                <a:cxnSpLocks noChangeShapeType="1"/>
                <a:stCxn id="10252" idx="6"/>
                <a:endCxn id="10458" idx="1"/>
              </p:cNvCxnSpPr>
              <p:nvPr/>
            </p:nvCxnSpPr>
            <p:spPr bwMode="auto">
              <a:xfrm flipV="1">
                <a:off x="2064" y="2373"/>
                <a:ext cx="165" cy="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80" name="AutoShape 239"/>
              <p:cNvCxnSpPr>
                <a:cxnSpLocks noChangeShapeType="1"/>
                <a:stCxn id="10254" idx="0"/>
                <a:endCxn id="10458" idx="3"/>
              </p:cNvCxnSpPr>
              <p:nvPr/>
            </p:nvCxnSpPr>
            <p:spPr bwMode="auto">
              <a:xfrm flipV="1">
                <a:off x="2184" y="2475"/>
                <a:ext cx="45" cy="11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81" name="AutoShape 240"/>
              <p:cNvCxnSpPr>
                <a:cxnSpLocks noChangeShapeType="1"/>
                <a:stCxn id="10254" idx="5"/>
                <a:endCxn id="10459" idx="2"/>
              </p:cNvCxnSpPr>
              <p:nvPr/>
            </p:nvCxnSpPr>
            <p:spPr bwMode="auto">
              <a:xfrm flipV="1">
                <a:off x="2235" y="2712"/>
                <a:ext cx="165" cy="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82" name="AutoShape 241"/>
              <p:cNvCxnSpPr>
                <a:cxnSpLocks noChangeShapeType="1"/>
                <a:stCxn id="10458" idx="4"/>
                <a:endCxn id="10459" idx="1"/>
              </p:cNvCxnSpPr>
              <p:nvPr/>
            </p:nvCxnSpPr>
            <p:spPr bwMode="auto">
              <a:xfrm>
                <a:off x="2280" y="2496"/>
                <a:ext cx="141" cy="16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0483" name="AutoShape 242"/>
              <p:cNvSpPr>
                <a:spLocks noChangeArrowheads="1"/>
              </p:cNvSpPr>
              <p:nvPr/>
            </p:nvSpPr>
            <p:spPr bwMode="auto">
              <a:xfrm>
                <a:off x="789" y="1584"/>
                <a:ext cx="75" cy="480"/>
              </a:xfrm>
              <a:prstGeom prst="downArrow">
                <a:avLst>
                  <a:gd name="adj1" fmla="val 50000"/>
                  <a:gd name="adj2" fmla="val 83333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485" name="AutoShape 244"/>
              <p:cNvSpPr>
                <a:spLocks noChangeArrowheads="1"/>
              </p:cNvSpPr>
              <p:nvPr/>
            </p:nvSpPr>
            <p:spPr bwMode="auto">
              <a:xfrm>
                <a:off x="2436" y="2688"/>
                <a:ext cx="60" cy="1152"/>
              </a:xfrm>
              <a:prstGeom prst="upArrow">
                <a:avLst>
                  <a:gd name="adj1" fmla="val 50000"/>
                  <a:gd name="adj2" fmla="val 200000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itchFamily="34" charset="0"/>
                  </a:defRPr>
                </a:lvl9pPr>
              </a:lstStyle>
              <a:p>
                <a:endParaRPr lang="en-US" altLang="en-US"/>
              </a:p>
            </p:txBody>
          </p:sp>
          <p:cxnSp>
            <p:nvCxnSpPr>
              <p:cNvPr id="10486" name="AutoShape 245"/>
              <p:cNvCxnSpPr>
                <a:cxnSpLocks noChangeShapeType="1"/>
                <a:stCxn id="10262" idx="5"/>
                <a:endCxn id="10263" idx="1"/>
              </p:cNvCxnSpPr>
              <p:nvPr/>
            </p:nvCxnSpPr>
            <p:spPr bwMode="auto">
              <a:xfrm>
                <a:off x="2859" y="2811"/>
                <a:ext cx="138" cy="4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0487" name="AutoShape 246"/>
              <p:cNvCxnSpPr>
                <a:cxnSpLocks noChangeShapeType="1"/>
                <a:stCxn id="10263" idx="5"/>
                <a:endCxn id="10286" idx="3"/>
              </p:cNvCxnSpPr>
              <p:nvPr/>
            </p:nvCxnSpPr>
            <p:spPr bwMode="auto">
              <a:xfrm flipV="1">
                <a:off x="3099" y="2811"/>
                <a:ext cx="42" cy="14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</p:grpSp>
      <p:sp>
        <p:nvSpPr>
          <p:cNvPr id="10244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F4AF424E-AFE5-495F-9402-9C50D21F38FB}" type="slidenum">
              <a:rPr lang="en-US" altLang="en-US" smtClean="0">
                <a:solidFill>
                  <a:srgbClr val="FFFFFF"/>
                </a:solidFill>
              </a:rPr>
              <a:pPr/>
              <a:t>5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1334869"/>
            <a:ext cx="4838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Dark blue variation = selected for</a:t>
            </a:r>
          </a:p>
          <a:p>
            <a:r>
              <a:rPr lang="en-CA" dirty="0" smtClean="0"/>
              <a:t>Light blue variation = selected against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5"/>
          <p:cNvSpPr>
            <a:spLocks noChangeArrowheads="1"/>
          </p:cNvSpPr>
          <p:nvPr/>
        </p:nvSpPr>
        <p:spPr bwMode="auto">
          <a:xfrm>
            <a:off x="1295400" y="1066800"/>
            <a:ext cx="7543800" cy="838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67" name="Oval 2"/>
          <p:cNvSpPr>
            <a:spLocks noChangeArrowheads="1"/>
          </p:cNvSpPr>
          <p:nvPr/>
        </p:nvSpPr>
        <p:spPr bwMode="auto">
          <a:xfrm>
            <a:off x="4305300" y="24003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68" name="Oval 3"/>
          <p:cNvSpPr>
            <a:spLocks noChangeArrowheads="1"/>
          </p:cNvSpPr>
          <p:nvPr/>
        </p:nvSpPr>
        <p:spPr bwMode="auto">
          <a:xfrm>
            <a:off x="3048000" y="3200400"/>
            <a:ext cx="304800" cy="304800"/>
          </a:xfrm>
          <a:prstGeom prst="ellipse">
            <a:avLst/>
          </a:prstGeom>
          <a:solidFill>
            <a:srgbClr val="CC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69" name="Oval 4"/>
          <p:cNvSpPr>
            <a:spLocks noChangeArrowheads="1"/>
          </p:cNvSpPr>
          <p:nvPr/>
        </p:nvSpPr>
        <p:spPr bwMode="auto">
          <a:xfrm>
            <a:off x="2971800" y="1752600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70" name="Oval 5"/>
          <p:cNvSpPr>
            <a:spLocks noChangeArrowheads="1"/>
          </p:cNvSpPr>
          <p:nvPr/>
        </p:nvSpPr>
        <p:spPr bwMode="auto">
          <a:xfrm>
            <a:off x="6477000" y="25908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71" name="Oval 6"/>
          <p:cNvSpPr>
            <a:spLocks noChangeArrowheads="1"/>
          </p:cNvSpPr>
          <p:nvPr/>
        </p:nvSpPr>
        <p:spPr bwMode="auto">
          <a:xfrm>
            <a:off x="2133600" y="4876800"/>
            <a:ext cx="304800" cy="304800"/>
          </a:xfrm>
          <a:prstGeom prst="ellipse">
            <a:avLst/>
          </a:prstGeom>
          <a:solidFill>
            <a:srgbClr val="CC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72" name="Oval 7"/>
          <p:cNvSpPr>
            <a:spLocks noChangeArrowheads="1"/>
          </p:cNvSpPr>
          <p:nvPr/>
        </p:nvSpPr>
        <p:spPr bwMode="auto">
          <a:xfrm>
            <a:off x="4953000" y="54864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73" name="Oval 8"/>
          <p:cNvSpPr>
            <a:spLocks noChangeArrowheads="1"/>
          </p:cNvSpPr>
          <p:nvPr/>
        </p:nvSpPr>
        <p:spPr bwMode="auto">
          <a:xfrm>
            <a:off x="5638800" y="1981200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74" name="Oval 9"/>
          <p:cNvSpPr>
            <a:spLocks noChangeArrowheads="1"/>
          </p:cNvSpPr>
          <p:nvPr/>
        </p:nvSpPr>
        <p:spPr bwMode="auto">
          <a:xfrm>
            <a:off x="3429000" y="36576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75" name="Oval 10"/>
          <p:cNvSpPr>
            <a:spLocks noChangeArrowheads="1"/>
          </p:cNvSpPr>
          <p:nvPr/>
        </p:nvSpPr>
        <p:spPr bwMode="auto">
          <a:xfrm>
            <a:off x="1828800" y="2743200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76" name="Oval 11"/>
          <p:cNvSpPr>
            <a:spLocks noChangeArrowheads="1"/>
          </p:cNvSpPr>
          <p:nvPr/>
        </p:nvSpPr>
        <p:spPr bwMode="auto">
          <a:xfrm>
            <a:off x="4191000" y="4114800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77" name="Oval 12"/>
          <p:cNvSpPr>
            <a:spLocks noChangeArrowheads="1"/>
          </p:cNvSpPr>
          <p:nvPr/>
        </p:nvSpPr>
        <p:spPr bwMode="auto">
          <a:xfrm>
            <a:off x="3810000" y="5562600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78" name="Oval 13"/>
          <p:cNvSpPr>
            <a:spLocks noChangeArrowheads="1"/>
          </p:cNvSpPr>
          <p:nvPr/>
        </p:nvSpPr>
        <p:spPr bwMode="auto">
          <a:xfrm>
            <a:off x="3581400" y="2209800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79" name="Oval 14"/>
          <p:cNvSpPr>
            <a:spLocks noChangeArrowheads="1"/>
          </p:cNvSpPr>
          <p:nvPr/>
        </p:nvSpPr>
        <p:spPr bwMode="auto">
          <a:xfrm>
            <a:off x="2743200" y="5486400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80" name="Oval 15"/>
          <p:cNvSpPr>
            <a:spLocks noChangeArrowheads="1"/>
          </p:cNvSpPr>
          <p:nvPr/>
        </p:nvSpPr>
        <p:spPr bwMode="auto">
          <a:xfrm>
            <a:off x="3733800" y="30480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81" name="Oval 16"/>
          <p:cNvSpPr>
            <a:spLocks noChangeArrowheads="1"/>
          </p:cNvSpPr>
          <p:nvPr/>
        </p:nvSpPr>
        <p:spPr bwMode="auto">
          <a:xfrm>
            <a:off x="5562600" y="4876800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82" name="Oval 17"/>
          <p:cNvSpPr>
            <a:spLocks noChangeArrowheads="1"/>
          </p:cNvSpPr>
          <p:nvPr/>
        </p:nvSpPr>
        <p:spPr bwMode="auto">
          <a:xfrm>
            <a:off x="5562600" y="3657600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83" name="Oval 18"/>
          <p:cNvSpPr>
            <a:spLocks noChangeArrowheads="1"/>
          </p:cNvSpPr>
          <p:nvPr/>
        </p:nvSpPr>
        <p:spPr bwMode="auto">
          <a:xfrm>
            <a:off x="4305300" y="48768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84" name="Oval 19"/>
          <p:cNvSpPr>
            <a:spLocks noChangeArrowheads="1"/>
          </p:cNvSpPr>
          <p:nvPr/>
        </p:nvSpPr>
        <p:spPr bwMode="auto">
          <a:xfrm>
            <a:off x="6019800" y="4191000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85" name="Oval 20"/>
          <p:cNvSpPr>
            <a:spLocks noChangeArrowheads="1"/>
          </p:cNvSpPr>
          <p:nvPr/>
        </p:nvSpPr>
        <p:spPr bwMode="auto">
          <a:xfrm>
            <a:off x="4876800" y="41910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86" name="Oval 21"/>
          <p:cNvSpPr>
            <a:spLocks noChangeArrowheads="1"/>
          </p:cNvSpPr>
          <p:nvPr/>
        </p:nvSpPr>
        <p:spPr bwMode="auto">
          <a:xfrm>
            <a:off x="3048000" y="4800600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87" name="Oval 22"/>
          <p:cNvSpPr>
            <a:spLocks noChangeArrowheads="1"/>
          </p:cNvSpPr>
          <p:nvPr/>
        </p:nvSpPr>
        <p:spPr bwMode="auto">
          <a:xfrm>
            <a:off x="4991100" y="48768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88" name="Oval 23"/>
          <p:cNvSpPr>
            <a:spLocks noChangeArrowheads="1"/>
          </p:cNvSpPr>
          <p:nvPr/>
        </p:nvSpPr>
        <p:spPr bwMode="auto">
          <a:xfrm>
            <a:off x="2438400" y="35814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89" name="Oval 24"/>
          <p:cNvSpPr>
            <a:spLocks noChangeArrowheads="1"/>
          </p:cNvSpPr>
          <p:nvPr/>
        </p:nvSpPr>
        <p:spPr bwMode="auto">
          <a:xfrm>
            <a:off x="5638800" y="2971800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90" name="Oval 25"/>
          <p:cNvSpPr>
            <a:spLocks noChangeArrowheads="1"/>
          </p:cNvSpPr>
          <p:nvPr/>
        </p:nvSpPr>
        <p:spPr bwMode="auto">
          <a:xfrm>
            <a:off x="2438400" y="12192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91" name="Oval 26"/>
          <p:cNvSpPr>
            <a:spLocks noChangeArrowheads="1"/>
          </p:cNvSpPr>
          <p:nvPr/>
        </p:nvSpPr>
        <p:spPr bwMode="auto">
          <a:xfrm>
            <a:off x="4953000" y="23622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92" name="Oval 27"/>
          <p:cNvSpPr>
            <a:spLocks noChangeArrowheads="1"/>
          </p:cNvSpPr>
          <p:nvPr/>
        </p:nvSpPr>
        <p:spPr bwMode="auto">
          <a:xfrm>
            <a:off x="4419600" y="9144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93" name="Oval 28"/>
          <p:cNvSpPr>
            <a:spLocks noChangeArrowheads="1"/>
          </p:cNvSpPr>
          <p:nvPr/>
        </p:nvSpPr>
        <p:spPr bwMode="auto">
          <a:xfrm>
            <a:off x="2209800" y="19812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94" name="Oval 29"/>
          <p:cNvSpPr>
            <a:spLocks noChangeArrowheads="1"/>
          </p:cNvSpPr>
          <p:nvPr/>
        </p:nvSpPr>
        <p:spPr bwMode="auto">
          <a:xfrm>
            <a:off x="5638800" y="990600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95" name="Oval 30"/>
          <p:cNvSpPr>
            <a:spLocks noChangeArrowheads="1"/>
          </p:cNvSpPr>
          <p:nvPr/>
        </p:nvSpPr>
        <p:spPr bwMode="auto">
          <a:xfrm>
            <a:off x="1905000" y="3733800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96" name="Oval 31"/>
          <p:cNvSpPr>
            <a:spLocks noChangeArrowheads="1"/>
          </p:cNvSpPr>
          <p:nvPr/>
        </p:nvSpPr>
        <p:spPr bwMode="auto">
          <a:xfrm>
            <a:off x="3733800" y="47244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97" name="Oval 32"/>
          <p:cNvSpPr>
            <a:spLocks noChangeArrowheads="1"/>
          </p:cNvSpPr>
          <p:nvPr/>
        </p:nvSpPr>
        <p:spPr bwMode="auto">
          <a:xfrm>
            <a:off x="3086100" y="2400300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98" name="Oval 33"/>
          <p:cNvSpPr>
            <a:spLocks noChangeArrowheads="1"/>
          </p:cNvSpPr>
          <p:nvPr/>
        </p:nvSpPr>
        <p:spPr bwMode="auto">
          <a:xfrm>
            <a:off x="3810000" y="16002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299" name="Oval 34"/>
          <p:cNvSpPr>
            <a:spLocks noChangeArrowheads="1"/>
          </p:cNvSpPr>
          <p:nvPr/>
        </p:nvSpPr>
        <p:spPr bwMode="auto">
          <a:xfrm>
            <a:off x="4953000" y="3581400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300" name="Oval 35"/>
          <p:cNvSpPr>
            <a:spLocks noChangeArrowheads="1"/>
          </p:cNvSpPr>
          <p:nvPr/>
        </p:nvSpPr>
        <p:spPr bwMode="auto">
          <a:xfrm>
            <a:off x="5105400" y="1524000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301" name="Oval 36"/>
          <p:cNvSpPr>
            <a:spLocks noChangeArrowheads="1"/>
          </p:cNvSpPr>
          <p:nvPr/>
        </p:nvSpPr>
        <p:spPr bwMode="auto">
          <a:xfrm>
            <a:off x="6553200" y="35052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302" name="Oval 37"/>
          <p:cNvSpPr>
            <a:spLocks noChangeArrowheads="1"/>
          </p:cNvSpPr>
          <p:nvPr/>
        </p:nvSpPr>
        <p:spPr bwMode="auto">
          <a:xfrm>
            <a:off x="2971800" y="4038600"/>
            <a:ext cx="304800" cy="304800"/>
          </a:xfrm>
          <a:prstGeom prst="ellipse">
            <a:avLst/>
          </a:prstGeom>
          <a:solidFill>
            <a:srgbClr val="CC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303" name="Oval 38"/>
          <p:cNvSpPr>
            <a:spLocks noChangeArrowheads="1"/>
          </p:cNvSpPr>
          <p:nvPr/>
        </p:nvSpPr>
        <p:spPr bwMode="auto">
          <a:xfrm>
            <a:off x="4419600" y="3048000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304" name="Oval 39"/>
          <p:cNvSpPr>
            <a:spLocks noChangeArrowheads="1"/>
          </p:cNvSpPr>
          <p:nvPr/>
        </p:nvSpPr>
        <p:spPr bwMode="auto">
          <a:xfrm>
            <a:off x="2514600" y="2743200"/>
            <a:ext cx="304800" cy="3048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305" name="Oval 40"/>
          <p:cNvSpPr>
            <a:spLocks noChangeArrowheads="1"/>
          </p:cNvSpPr>
          <p:nvPr/>
        </p:nvSpPr>
        <p:spPr bwMode="auto">
          <a:xfrm>
            <a:off x="6248400" y="18288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306" name="Oval 41"/>
          <p:cNvSpPr>
            <a:spLocks noChangeArrowheads="1"/>
          </p:cNvSpPr>
          <p:nvPr/>
        </p:nvSpPr>
        <p:spPr bwMode="auto">
          <a:xfrm>
            <a:off x="6172200" y="4876800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307" name="Oval 42"/>
          <p:cNvSpPr>
            <a:spLocks noChangeArrowheads="1"/>
          </p:cNvSpPr>
          <p:nvPr/>
        </p:nvSpPr>
        <p:spPr bwMode="auto">
          <a:xfrm>
            <a:off x="3352800" y="990600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308" name="Oval 43"/>
          <p:cNvSpPr>
            <a:spLocks noChangeArrowheads="1"/>
          </p:cNvSpPr>
          <p:nvPr/>
        </p:nvSpPr>
        <p:spPr bwMode="auto">
          <a:xfrm>
            <a:off x="1371600" y="533400"/>
            <a:ext cx="6019800" cy="56388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1309" name="Text Box 44"/>
          <p:cNvSpPr txBox="1">
            <a:spLocks noChangeArrowheads="1"/>
          </p:cNvSpPr>
          <p:nvPr/>
        </p:nvSpPr>
        <p:spPr bwMode="auto">
          <a:xfrm>
            <a:off x="7010400" y="2514600"/>
            <a:ext cx="1981200" cy="1465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/>
              <a:t>Variability of a particular trait in a given population</a:t>
            </a:r>
          </a:p>
        </p:txBody>
      </p:sp>
      <p:sp>
        <p:nvSpPr>
          <p:cNvPr id="1131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6E3C3E68-E755-4178-A307-AF4E1C07F5D8}" type="slidenum">
              <a:rPr lang="en-US" altLang="en-US" smtClean="0">
                <a:solidFill>
                  <a:srgbClr val="FFFFFF"/>
                </a:solidFill>
              </a:rPr>
              <a:pPr/>
              <a:t>6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066800" y="1385887"/>
            <a:ext cx="7848600" cy="914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291" name="Oval 3"/>
          <p:cNvSpPr>
            <a:spLocks noChangeArrowheads="1"/>
          </p:cNvSpPr>
          <p:nvPr/>
        </p:nvSpPr>
        <p:spPr bwMode="auto">
          <a:xfrm>
            <a:off x="4305300" y="2719387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292" name="Oval 4"/>
          <p:cNvSpPr>
            <a:spLocks noChangeArrowheads="1"/>
          </p:cNvSpPr>
          <p:nvPr/>
        </p:nvSpPr>
        <p:spPr bwMode="auto">
          <a:xfrm>
            <a:off x="2628900" y="3862387"/>
            <a:ext cx="304800" cy="304800"/>
          </a:xfrm>
          <a:prstGeom prst="ellipse">
            <a:avLst/>
          </a:prstGeom>
          <a:solidFill>
            <a:srgbClr val="CC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293" name="Oval 5"/>
          <p:cNvSpPr>
            <a:spLocks noChangeArrowheads="1"/>
          </p:cNvSpPr>
          <p:nvPr/>
        </p:nvSpPr>
        <p:spPr bwMode="auto">
          <a:xfrm>
            <a:off x="5562600" y="3290887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294" name="Oval 6"/>
          <p:cNvSpPr>
            <a:spLocks noChangeArrowheads="1"/>
          </p:cNvSpPr>
          <p:nvPr/>
        </p:nvSpPr>
        <p:spPr bwMode="auto">
          <a:xfrm>
            <a:off x="4991100" y="2147887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295" name="Oval 7"/>
          <p:cNvSpPr>
            <a:spLocks noChangeArrowheads="1"/>
          </p:cNvSpPr>
          <p:nvPr/>
        </p:nvSpPr>
        <p:spPr bwMode="auto">
          <a:xfrm>
            <a:off x="2628900" y="5195887"/>
            <a:ext cx="304800" cy="304800"/>
          </a:xfrm>
          <a:prstGeom prst="ellipse">
            <a:avLst/>
          </a:prstGeom>
          <a:solidFill>
            <a:srgbClr val="CC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296" name="Oval 8"/>
          <p:cNvSpPr>
            <a:spLocks noChangeArrowheads="1"/>
          </p:cNvSpPr>
          <p:nvPr/>
        </p:nvSpPr>
        <p:spPr bwMode="auto">
          <a:xfrm>
            <a:off x="4305300" y="700087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297" name="Oval 9"/>
          <p:cNvSpPr>
            <a:spLocks noChangeArrowheads="1"/>
          </p:cNvSpPr>
          <p:nvPr/>
        </p:nvSpPr>
        <p:spPr bwMode="auto">
          <a:xfrm>
            <a:off x="5562600" y="3862387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298" name="Oval 10"/>
          <p:cNvSpPr>
            <a:spLocks noChangeArrowheads="1"/>
          </p:cNvSpPr>
          <p:nvPr/>
        </p:nvSpPr>
        <p:spPr bwMode="auto">
          <a:xfrm>
            <a:off x="4305300" y="4510087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299" name="Oval 11"/>
          <p:cNvSpPr>
            <a:spLocks noChangeArrowheads="1"/>
          </p:cNvSpPr>
          <p:nvPr/>
        </p:nvSpPr>
        <p:spPr bwMode="auto">
          <a:xfrm>
            <a:off x="3086100" y="3290887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00" name="Oval 12"/>
          <p:cNvSpPr>
            <a:spLocks noChangeArrowheads="1"/>
          </p:cNvSpPr>
          <p:nvPr/>
        </p:nvSpPr>
        <p:spPr bwMode="auto">
          <a:xfrm>
            <a:off x="3086100" y="3862387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01" name="Oval 13"/>
          <p:cNvSpPr>
            <a:spLocks noChangeArrowheads="1"/>
          </p:cNvSpPr>
          <p:nvPr/>
        </p:nvSpPr>
        <p:spPr bwMode="auto">
          <a:xfrm>
            <a:off x="3657600" y="5195887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02" name="Oval 14"/>
          <p:cNvSpPr>
            <a:spLocks noChangeArrowheads="1"/>
          </p:cNvSpPr>
          <p:nvPr/>
        </p:nvSpPr>
        <p:spPr bwMode="auto">
          <a:xfrm>
            <a:off x="3657600" y="3290887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03" name="Oval 15"/>
          <p:cNvSpPr>
            <a:spLocks noChangeArrowheads="1"/>
          </p:cNvSpPr>
          <p:nvPr/>
        </p:nvSpPr>
        <p:spPr bwMode="auto">
          <a:xfrm>
            <a:off x="3086100" y="5195887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04" name="Oval 16"/>
          <p:cNvSpPr>
            <a:spLocks noChangeArrowheads="1"/>
          </p:cNvSpPr>
          <p:nvPr/>
        </p:nvSpPr>
        <p:spPr bwMode="auto">
          <a:xfrm>
            <a:off x="4991100" y="3862387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05" name="Oval 17"/>
          <p:cNvSpPr>
            <a:spLocks noChangeArrowheads="1"/>
          </p:cNvSpPr>
          <p:nvPr/>
        </p:nvSpPr>
        <p:spPr bwMode="auto">
          <a:xfrm>
            <a:off x="5562600" y="5195887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06" name="Oval 18"/>
          <p:cNvSpPr>
            <a:spLocks noChangeArrowheads="1"/>
          </p:cNvSpPr>
          <p:nvPr/>
        </p:nvSpPr>
        <p:spPr bwMode="auto">
          <a:xfrm>
            <a:off x="3657600" y="2147887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07" name="Oval 19"/>
          <p:cNvSpPr>
            <a:spLocks noChangeArrowheads="1"/>
          </p:cNvSpPr>
          <p:nvPr/>
        </p:nvSpPr>
        <p:spPr bwMode="auto">
          <a:xfrm>
            <a:off x="4305300" y="5195887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08" name="Oval 20"/>
          <p:cNvSpPr>
            <a:spLocks noChangeArrowheads="1"/>
          </p:cNvSpPr>
          <p:nvPr/>
        </p:nvSpPr>
        <p:spPr bwMode="auto">
          <a:xfrm>
            <a:off x="3657600" y="3862387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09" name="Oval 21"/>
          <p:cNvSpPr>
            <a:spLocks noChangeArrowheads="1"/>
          </p:cNvSpPr>
          <p:nvPr/>
        </p:nvSpPr>
        <p:spPr bwMode="auto">
          <a:xfrm>
            <a:off x="4305300" y="3862387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10" name="Oval 22"/>
          <p:cNvSpPr>
            <a:spLocks noChangeArrowheads="1"/>
          </p:cNvSpPr>
          <p:nvPr/>
        </p:nvSpPr>
        <p:spPr bwMode="auto">
          <a:xfrm>
            <a:off x="5562600" y="4510087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11" name="Oval 23"/>
          <p:cNvSpPr>
            <a:spLocks noChangeArrowheads="1"/>
          </p:cNvSpPr>
          <p:nvPr/>
        </p:nvSpPr>
        <p:spPr bwMode="auto">
          <a:xfrm>
            <a:off x="4991100" y="5195887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12" name="Oval 24"/>
          <p:cNvSpPr>
            <a:spLocks noChangeArrowheads="1"/>
          </p:cNvSpPr>
          <p:nvPr/>
        </p:nvSpPr>
        <p:spPr bwMode="auto">
          <a:xfrm>
            <a:off x="4305300" y="2147887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13" name="Oval 25"/>
          <p:cNvSpPr>
            <a:spLocks noChangeArrowheads="1"/>
          </p:cNvSpPr>
          <p:nvPr/>
        </p:nvSpPr>
        <p:spPr bwMode="auto">
          <a:xfrm>
            <a:off x="3657600" y="4510087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14" name="Oval 26"/>
          <p:cNvSpPr>
            <a:spLocks noChangeArrowheads="1"/>
          </p:cNvSpPr>
          <p:nvPr/>
        </p:nvSpPr>
        <p:spPr bwMode="auto">
          <a:xfrm>
            <a:off x="4991100" y="2719387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15" name="Oval 27"/>
          <p:cNvSpPr>
            <a:spLocks noChangeArrowheads="1"/>
          </p:cNvSpPr>
          <p:nvPr/>
        </p:nvSpPr>
        <p:spPr bwMode="auto">
          <a:xfrm>
            <a:off x="4991100" y="1728787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16" name="Oval 28"/>
          <p:cNvSpPr>
            <a:spLocks noChangeArrowheads="1"/>
          </p:cNvSpPr>
          <p:nvPr/>
        </p:nvSpPr>
        <p:spPr bwMode="auto">
          <a:xfrm>
            <a:off x="4991100" y="3290887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17" name="Oval 29"/>
          <p:cNvSpPr>
            <a:spLocks noChangeArrowheads="1"/>
          </p:cNvSpPr>
          <p:nvPr/>
        </p:nvSpPr>
        <p:spPr bwMode="auto">
          <a:xfrm>
            <a:off x="4305300" y="3290887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18" name="Oval 30"/>
          <p:cNvSpPr>
            <a:spLocks noChangeArrowheads="1"/>
          </p:cNvSpPr>
          <p:nvPr/>
        </p:nvSpPr>
        <p:spPr bwMode="auto">
          <a:xfrm>
            <a:off x="5562600" y="2719387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19" name="Oval 31"/>
          <p:cNvSpPr>
            <a:spLocks noChangeArrowheads="1"/>
          </p:cNvSpPr>
          <p:nvPr/>
        </p:nvSpPr>
        <p:spPr bwMode="auto">
          <a:xfrm>
            <a:off x="6172200" y="4510087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20" name="Oval 32"/>
          <p:cNvSpPr>
            <a:spLocks noChangeArrowheads="1"/>
          </p:cNvSpPr>
          <p:nvPr/>
        </p:nvSpPr>
        <p:spPr bwMode="auto">
          <a:xfrm>
            <a:off x="4991100" y="4510087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21" name="Oval 33"/>
          <p:cNvSpPr>
            <a:spLocks noChangeArrowheads="1"/>
          </p:cNvSpPr>
          <p:nvPr/>
        </p:nvSpPr>
        <p:spPr bwMode="auto">
          <a:xfrm>
            <a:off x="3086100" y="2719387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22" name="Oval 34"/>
          <p:cNvSpPr>
            <a:spLocks noChangeArrowheads="1"/>
          </p:cNvSpPr>
          <p:nvPr/>
        </p:nvSpPr>
        <p:spPr bwMode="auto">
          <a:xfrm>
            <a:off x="4305300" y="1233487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23" name="Oval 35"/>
          <p:cNvSpPr>
            <a:spLocks noChangeArrowheads="1"/>
          </p:cNvSpPr>
          <p:nvPr/>
        </p:nvSpPr>
        <p:spPr bwMode="auto">
          <a:xfrm>
            <a:off x="6172200" y="3862387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24" name="Oval 36"/>
          <p:cNvSpPr>
            <a:spLocks noChangeArrowheads="1"/>
          </p:cNvSpPr>
          <p:nvPr/>
        </p:nvSpPr>
        <p:spPr bwMode="auto">
          <a:xfrm>
            <a:off x="3657600" y="2719387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25" name="Oval 37"/>
          <p:cNvSpPr>
            <a:spLocks noChangeArrowheads="1"/>
          </p:cNvSpPr>
          <p:nvPr/>
        </p:nvSpPr>
        <p:spPr bwMode="auto">
          <a:xfrm>
            <a:off x="4305300" y="1728787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26" name="Oval 38"/>
          <p:cNvSpPr>
            <a:spLocks noChangeArrowheads="1"/>
          </p:cNvSpPr>
          <p:nvPr/>
        </p:nvSpPr>
        <p:spPr bwMode="auto">
          <a:xfrm>
            <a:off x="2628900" y="4510087"/>
            <a:ext cx="304800" cy="304800"/>
          </a:xfrm>
          <a:prstGeom prst="ellipse">
            <a:avLst/>
          </a:prstGeom>
          <a:solidFill>
            <a:srgbClr val="CC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27" name="Oval 39"/>
          <p:cNvSpPr>
            <a:spLocks noChangeArrowheads="1"/>
          </p:cNvSpPr>
          <p:nvPr/>
        </p:nvSpPr>
        <p:spPr bwMode="auto">
          <a:xfrm>
            <a:off x="3086100" y="4510087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28" name="Oval 40"/>
          <p:cNvSpPr>
            <a:spLocks noChangeArrowheads="1"/>
          </p:cNvSpPr>
          <p:nvPr/>
        </p:nvSpPr>
        <p:spPr bwMode="auto">
          <a:xfrm>
            <a:off x="6781800" y="5195887"/>
            <a:ext cx="304800" cy="3048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29" name="Oval 41"/>
          <p:cNvSpPr>
            <a:spLocks noChangeArrowheads="1"/>
          </p:cNvSpPr>
          <p:nvPr/>
        </p:nvSpPr>
        <p:spPr bwMode="auto">
          <a:xfrm>
            <a:off x="2133600" y="5195887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30" name="Oval 42"/>
          <p:cNvSpPr>
            <a:spLocks noChangeArrowheads="1"/>
          </p:cNvSpPr>
          <p:nvPr/>
        </p:nvSpPr>
        <p:spPr bwMode="auto">
          <a:xfrm>
            <a:off x="6172200" y="5195887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31" name="Oval 43"/>
          <p:cNvSpPr>
            <a:spLocks noChangeArrowheads="1"/>
          </p:cNvSpPr>
          <p:nvPr/>
        </p:nvSpPr>
        <p:spPr bwMode="auto">
          <a:xfrm>
            <a:off x="3657600" y="1728787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332" name="Freeform 44"/>
          <p:cNvSpPr>
            <a:spLocks/>
          </p:cNvSpPr>
          <p:nvPr/>
        </p:nvSpPr>
        <p:spPr bwMode="auto">
          <a:xfrm>
            <a:off x="1828800" y="534987"/>
            <a:ext cx="5600700" cy="5103813"/>
          </a:xfrm>
          <a:custGeom>
            <a:avLst/>
            <a:gdLst>
              <a:gd name="T0" fmla="*/ 0 w 4032"/>
              <a:gd name="T1" fmla="*/ 2147483647 h 3128"/>
              <a:gd name="T2" fmla="*/ 2147483647 w 4032"/>
              <a:gd name="T3" fmla="*/ 2147483647 h 3128"/>
              <a:gd name="T4" fmla="*/ 2147483647 w 4032"/>
              <a:gd name="T5" fmla="*/ 2147483647 h 312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032" h="3128">
                <a:moveTo>
                  <a:pt x="0" y="3080"/>
                </a:moveTo>
                <a:cubicBezTo>
                  <a:pt x="600" y="1540"/>
                  <a:pt x="1200" y="0"/>
                  <a:pt x="1872" y="8"/>
                </a:cubicBezTo>
                <a:cubicBezTo>
                  <a:pt x="2544" y="16"/>
                  <a:pt x="3288" y="1572"/>
                  <a:pt x="4032" y="312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334" name="Line 46"/>
          <p:cNvSpPr>
            <a:spLocks noChangeShapeType="1"/>
          </p:cNvSpPr>
          <p:nvPr/>
        </p:nvSpPr>
        <p:spPr bwMode="auto">
          <a:xfrm>
            <a:off x="1828800" y="5638800"/>
            <a:ext cx="5867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335" name="Line 47"/>
          <p:cNvSpPr>
            <a:spLocks noChangeShapeType="1"/>
          </p:cNvSpPr>
          <p:nvPr/>
        </p:nvSpPr>
        <p:spPr bwMode="auto">
          <a:xfrm flipV="1">
            <a:off x="1828800" y="534986"/>
            <a:ext cx="0" cy="510381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336" name="Text Box 48"/>
          <p:cNvSpPr txBox="1">
            <a:spLocks noChangeArrowheads="1"/>
          </p:cNvSpPr>
          <p:nvPr/>
        </p:nvSpPr>
        <p:spPr bwMode="auto">
          <a:xfrm>
            <a:off x="5867400" y="1004887"/>
            <a:ext cx="2971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 dirty="0"/>
              <a:t>Normal Distribution: Stabilizing Selection</a:t>
            </a:r>
          </a:p>
        </p:txBody>
      </p:sp>
      <p:sp>
        <p:nvSpPr>
          <p:cNvPr id="12337" name="Text Box 49"/>
          <p:cNvSpPr txBox="1">
            <a:spLocks noChangeArrowheads="1"/>
          </p:cNvSpPr>
          <p:nvPr/>
        </p:nvSpPr>
        <p:spPr bwMode="auto">
          <a:xfrm>
            <a:off x="609600" y="1819398"/>
            <a:ext cx="1600200" cy="9159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 dirty="0"/>
              <a:t>Frequency in the population</a:t>
            </a:r>
          </a:p>
        </p:txBody>
      </p:sp>
      <p:sp>
        <p:nvSpPr>
          <p:cNvPr id="12338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7620000" y="338137"/>
            <a:ext cx="1066800" cy="3286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75F2EF9D-B0CB-4DF6-A8D9-34F899D47DE6}" type="slidenum">
              <a:rPr lang="en-US" altLang="en-US" smtClean="0">
                <a:solidFill>
                  <a:srgbClr val="FFFFFF"/>
                </a:solidFill>
              </a:rPr>
              <a:pPr/>
              <a:t>7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51" name="Text Box 46"/>
          <p:cNvSpPr txBox="1">
            <a:spLocks noChangeArrowheads="1"/>
          </p:cNvSpPr>
          <p:nvPr/>
        </p:nvSpPr>
        <p:spPr bwMode="auto">
          <a:xfrm>
            <a:off x="1943100" y="5740735"/>
            <a:ext cx="5486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b="1" dirty="0"/>
              <a:t>Less </a:t>
            </a:r>
            <a:r>
              <a:rPr lang="en-US" altLang="en-US" b="1" dirty="0" smtClean="0"/>
              <a:t>to more of a trait</a:t>
            </a:r>
            <a:endParaRPr lang="en-US" altLang="en-US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Oval 2"/>
          <p:cNvSpPr>
            <a:spLocks noChangeArrowheads="1"/>
          </p:cNvSpPr>
          <p:nvPr/>
        </p:nvSpPr>
        <p:spPr bwMode="auto">
          <a:xfrm>
            <a:off x="4305300" y="2719387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16" name="Oval 4"/>
          <p:cNvSpPr>
            <a:spLocks noChangeArrowheads="1"/>
          </p:cNvSpPr>
          <p:nvPr/>
        </p:nvSpPr>
        <p:spPr bwMode="auto">
          <a:xfrm>
            <a:off x="2571750" y="5195887"/>
            <a:ext cx="304800" cy="304800"/>
          </a:xfrm>
          <a:prstGeom prst="ellipse">
            <a:avLst/>
          </a:prstGeom>
          <a:solidFill>
            <a:srgbClr val="CC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17" name="Oval 5"/>
          <p:cNvSpPr>
            <a:spLocks noChangeArrowheads="1"/>
          </p:cNvSpPr>
          <p:nvPr/>
        </p:nvSpPr>
        <p:spPr bwMode="auto">
          <a:xfrm>
            <a:off x="4305300" y="4510087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18" name="Oval 8"/>
          <p:cNvSpPr>
            <a:spLocks noChangeArrowheads="1"/>
          </p:cNvSpPr>
          <p:nvPr/>
        </p:nvSpPr>
        <p:spPr bwMode="auto">
          <a:xfrm>
            <a:off x="3657600" y="5195887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19" name="Oval 9"/>
          <p:cNvSpPr>
            <a:spLocks noChangeArrowheads="1"/>
          </p:cNvSpPr>
          <p:nvPr/>
        </p:nvSpPr>
        <p:spPr bwMode="auto">
          <a:xfrm>
            <a:off x="3657600" y="3290887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20" name="Oval 10"/>
          <p:cNvSpPr>
            <a:spLocks noChangeArrowheads="1"/>
          </p:cNvSpPr>
          <p:nvPr/>
        </p:nvSpPr>
        <p:spPr bwMode="auto">
          <a:xfrm>
            <a:off x="3067050" y="5195887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21" name="Oval 11"/>
          <p:cNvSpPr>
            <a:spLocks noChangeArrowheads="1"/>
          </p:cNvSpPr>
          <p:nvPr/>
        </p:nvSpPr>
        <p:spPr bwMode="auto">
          <a:xfrm>
            <a:off x="4953000" y="3862387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22" name="Oval 12"/>
          <p:cNvSpPr>
            <a:spLocks noChangeArrowheads="1"/>
          </p:cNvSpPr>
          <p:nvPr/>
        </p:nvSpPr>
        <p:spPr bwMode="auto">
          <a:xfrm>
            <a:off x="5486400" y="5195887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23" name="Oval 14"/>
          <p:cNvSpPr>
            <a:spLocks noChangeArrowheads="1"/>
          </p:cNvSpPr>
          <p:nvPr/>
        </p:nvSpPr>
        <p:spPr bwMode="auto">
          <a:xfrm>
            <a:off x="4305300" y="5195887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24" name="Oval 15"/>
          <p:cNvSpPr>
            <a:spLocks noChangeArrowheads="1"/>
          </p:cNvSpPr>
          <p:nvPr/>
        </p:nvSpPr>
        <p:spPr bwMode="auto">
          <a:xfrm>
            <a:off x="3657600" y="3862387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25" name="Oval 16"/>
          <p:cNvSpPr>
            <a:spLocks noChangeArrowheads="1"/>
          </p:cNvSpPr>
          <p:nvPr/>
        </p:nvSpPr>
        <p:spPr bwMode="auto">
          <a:xfrm>
            <a:off x="4305300" y="3862387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26" name="Oval 17"/>
          <p:cNvSpPr>
            <a:spLocks noChangeArrowheads="1"/>
          </p:cNvSpPr>
          <p:nvPr/>
        </p:nvSpPr>
        <p:spPr bwMode="auto">
          <a:xfrm>
            <a:off x="5486400" y="4510087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27" name="Oval 18"/>
          <p:cNvSpPr>
            <a:spLocks noChangeArrowheads="1"/>
          </p:cNvSpPr>
          <p:nvPr/>
        </p:nvSpPr>
        <p:spPr bwMode="auto">
          <a:xfrm>
            <a:off x="4953000" y="5195887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28" name="Oval 19"/>
          <p:cNvSpPr>
            <a:spLocks noChangeArrowheads="1"/>
          </p:cNvSpPr>
          <p:nvPr/>
        </p:nvSpPr>
        <p:spPr bwMode="auto">
          <a:xfrm>
            <a:off x="4305300" y="2147887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29" name="Oval 20"/>
          <p:cNvSpPr>
            <a:spLocks noChangeArrowheads="1"/>
          </p:cNvSpPr>
          <p:nvPr/>
        </p:nvSpPr>
        <p:spPr bwMode="auto">
          <a:xfrm>
            <a:off x="3657600" y="4510087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30" name="Oval 21"/>
          <p:cNvSpPr>
            <a:spLocks noChangeArrowheads="1"/>
          </p:cNvSpPr>
          <p:nvPr/>
        </p:nvSpPr>
        <p:spPr bwMode="auto">
          <a:xfrm>
            <a:off x="4953000" y="3290887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31" name="Oval 22"/>
          <p:cNvSpPr>
            <a:spLocks noChangeArrowheads="1"/>
          </p:cNvSpPr>
          <p:nvPr/>
        </p:nvSpPr>
        <p:spPr bwMode="auto">
          <a:xfrm>
            <a:off x="4305300" y="3290887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32" name="Oval 23"/>
          <p:cNvSpPr>
            <a:spLocks noChangeArrowheads="1"/>
          </p:cNvSpPr>
          <p:nvPr/>
        </p:nvSpPr>
        <p:spPr bwMode="auto">
          <a:xfrm>
            <a:off x="4953000" y="4510087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33" name="Oval 27"/>
          <p:cNvSpPr>
            <a:spLocks noChangeArrowheads="1"/>
          </p:cNvSpPr>
          <p:nvPr/>
        </p:nvSpPr>
        <p:spPr bwMode="auto">
          <a:xfrm>
            <a:off x="3067050" y="4510087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34" name="Oval 29"/>
          <p:cNvSpPr>
            <a:spLocks noChangeArrowheads="1"/>
          </p:cNvSpPr>
          <p:nvPr/>
        </p:nvSpPr>
        <p:spPr bwMode="auto">
          <a:xfrm>
            <a:off x="6096000" y="5195887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35" name="Freeform 42"/>
          <p:cNvSpPr>
            <a:spLocks/>
          </p:cNvSpPr>
          <p:nvPr/>
        </p:nvSpPr>
        <p:spPr bwMode="auto">
          <a:xfrm flipH="1">
            <a:off x="2133600" y="90487"/>
            <a:ext cx="5410200" cy="5867400"/>
          </a:xfrm>
          <a:custGeom>
            <a:avLst/>
            <a:gdLst>
              <a:gd name="T0" fmla="*/ 2147483647 w 3256"/>
              <a:gd name="T1" fmla="*/ 2147483647 h 3480"/>
              <a:gd name="T2" fmla="*/ 2147483647 w 3256"/>
              <a:gd name="T3" fmla="*/ 2147483647 h 3480"/>
              <a:gd name="T4" fmla="*/ 2147483647 w 3256"/>
              <a:gd name="T5" fmla="*/ 2147483647 h 3480"/>
              <a:gd name="T6" fmla="*/ 2147483647 w 3256"/>
              <a:gd name="T7" fmla="*/ 2147483647 h 348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256" h="3480">
                <a:moveTo>
                  <a:pt x="184" y="3384"/>
                </a:moveTo>
                <a:cubicBezTo>
                  <a:pt x="92" y="2752"/>
                  <a:pt x="0" y="2120"/>
                  <a:pt x="184" y="1608"/>
                </a:cubicBezTo>
                <a:cubicBezTo>
                  <a:pt x="368" y="1096"/>
                  <a:pt x="776" y="0"/>
                  <a:pt x="1288" y="312"/>
                </a:cubicBezTo>
                <a:cubicBezTo>
                  <a:pt x="1800" y="624"/>
                  <a:pt x="2528" y="2052"/>
                  <a:pt x="3256" y="348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36" name="Line 43"/>
          <p:cNvSpPr>
            <a:spLocks noChangeShapeType="1"/>
          </p:cNvSpPr>
          <p:nvPr/>
        </p:nvSpPr>
        <p:spPr bwMode="auto">
          <a:xfrm flipV="1">
            <a:off x="1828800" y="533400"/>
            <a:ext cx="0" cy="5486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37" name="Line 45"/>
          <p:cNvSpPr>
            <a:spLocks noChangeShapeType="1"/>
          </p:cNvSpPr>
          <p:nvPr/>
        </p:nvSpPr>
        <p:spPr bwMode="auto">
          <a:xfrm>
            <a:off x="1828800" y="6034087"/>
            <a:ext cx="5867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38" name="Text Box 46"/>
          <p:cNvSpPr txBox="1">
            <a:spLocks noChangeArrowheads="1"/>
          </p:cNvSpPr>
          <p:nvPr/>
        </p:nvSpPr>
        <p:spPr bwMode="auto">
          <a:xfrm>
            <a:off x="2095500" y="6110287"/>
            <a:ext cx="5486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b="1" dirty="0"/>
              <a:t>Less </a:t>
            </a:r>
            <a:r>
              <a:rPr lang="en-US" altLang="en-US" b="1" dirty="0" smtClean="0"/>
              <a:t>to more of a trait</a:t>
            </a:r>
            <a:endParaRPr lang="en-US" altLang="en-US" b="1" dirty="0"/>
          </a:p>
        </p:txBody>
      </p:sp>
      <p:sp>
        <p:nvSpPr>
          <p:cNvPr id="13339" name="Text Box 47"/>
          <p:cNvSpPr txBox="1">
            <a:spLocks noChangeArrowheads="1"/>
          </p:cNvSpPr>
          <p:nvPr/>
        </p:nvSpPr>
        <p:spPr bwMode="auto">
          <a:xfrm>
            <a:off x="1905000" y="776287"/>
            <a:ext cx="2895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 dirty="0"/>
              <a:t>Skewed Distribution: Directional Selection</a:t>
            </a:r>
          </a:p>
        </p:txBody>
      </p:sp>
      <p:sp>
        <p:nvSpPr>
          <p:cNvPr id="13340" name="Oval 48"/>
          <p:cNvSpPr>
            <a:spLocks noChangeArrowheads="1"/>
          </p:cNvSpPr>
          <p:nvPr/>
        </p:nvSpPr>
        <p:spPr bwMode="auto">
          <a:xfrm>
            <a:off x="6629400" y="5195887"/>
            <a:ext cx="304800" cy="3048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41" name="Oval 49"/>
          <p:cNvSpPr>
            <a:spLocks noChangeArrowheads="1"/>
          </p:cNvSpPr>
          <p:nvPr/>
        </p:nvSpPr>
        <p:spPr bwMode="auto">
          <a:xfrm>
            <a:off x="6629400" y="4510087"/>
            <a:ext cx="304800" cy="3048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42" name="Oval 50"/>
          <p:cNvSpPr>
            <a:spLocks noChangeArrowheads="1"/>
          </p:cNvSpPr>
          <p:nvPr/>
        </p:nvSpPr>
        <p:spPr bwMode="auto">
          <a:xfrm>
            <a:off x="6629400" y="3862387"/>
            <a:ext cx="304800" cy="3048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43" name="Oval 51"/>
          <p:cNvSpPr>
            <a:spLocks noChangeArrowheads="1"/>
          </p:cNvSpPr>
          <p:nvPr/>
        </p:nvSpPr>
        <p:spPr bwMode="auto">
          <a:xfrm>
            <a:off x="6629400" y="3290887"/>
            <a:ext cx="304800" cy="3048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44" name="Oval 54"/>
          <p:cNvSpPr>
            <a:spLocks noChangeArrowheads="1"/>
          </p:cNvSpPr>
          <p:nvPr/>
        </p:nvSpPr>
        <p:spPr bwMode="auto">
          <a:xfrm>
            <a:off x="6096000" y="4510087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45" name="Oval 55"/>
          <p:cNvSpPr>
            <a:spLocks noChangeArrowheads="1"/>
          </p:cNvSpPr>
          <p:nvPr/>
        </p:nvSpPr>
        <p:spPr bwMode="auto">
          <a:xfrm>
            <a:off x="6096000" y="3862387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46" name="Oval 56"/>
          <p:cNvSpPr>
            <a:spLocks noChangeArrowheads="1"/>
          </p:cNvSpPr>
          <p:nvPr/>
        </p:nvSpPr>
        <p:spPr bwMode="auto">
          <a:xfrm>
            <a:off x="6096000" y="3290887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47" name="Oval 57"/>
          <p:cNvSpPr>
            <a:spLocks noChangeArrowheads="1"/>
          </p:cNvSpPr>
          <p:nvPr/>
        </p:nvSpPr>
        <p:spPr bwMode="auto">
          <a:xfrm>
            <a:off x="5486400" y="3862387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48" name="Oval 58"/>
          <p:cNvSpPr>
            <a:spLocks noChangeArrowheads="1"/>
          </p:cNvSpPr>
          <p:nvPr/>
        </p:nvSpPr>
        <p:spPr bwMode="auto">
          <a:xfrm>
            <a:off x="6096000" y="2719387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49" name="Oval 59"/>
          <p:cNvSpPr>
            <a:spLocks noChangeArrowheads="1"/>
          </p:cNvSpPr>
          <p:nvPr/>
        </p:nvSpPr>
        <p:spPr bwMode="auto">
          <a:xfrm>
            <a:off x="5486400" y="3290887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50" name="Oval 60"/>
          <p:cNvSpPr>
            <a:spLocks noChangeArrowheads="1"/>
          </p:cNvSpPr>
          <p:nvPr/>
        </p:nvSpPr>
        <p:spPr bwMode="auto">
          <a:xfrm>
            <a:off x="4953000" y="2719387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51" name="Oval 61"/>
          <p:cNvSpPr>
            <a:spLocks noChangeArrowheads="1"/>
          </p:cNvSpPr>
          <p:nvPr/>
        </p:nvSpPr>
        <p:spPr bwMode="auto">
          <a:xfrm>
            <a:off x="4953000" y="2147887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52" name="Oval 62"/>
          <p:cNvSpPr>
            <a:spLocks noChangeArrowheads="1"/>
          </p:cNvSpPr>
          <p:nvPr/>
        </p:nvSpPr>
        <p:spPr bwMode="auto">
          <a:xfrm>
            <a:off x="4953000" y="1538287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53" name="Oval 63"/>
          <p:cNvSpPr>
            <a:spLocks noChangeArrowheads="1"/>
          </p:cNvSpPr>
          <p:nvPr/>
        </p:nvSpPr>
        <p:spPr bwMode="auto">
          <a:xfrm>
            <a:off x="4953000" y="1081087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54" name="Oval 64"/>
          <p:cNvSpPr>
            <a:spLocks noChangeArrowheads="1"/>
          </p:cNvSpPr>
          <p:nvPr/>
        </p:nvSpPr>
        <p:spPr bwMode="auto">
          <a:xfrm>
            <a:off x="5486400" y="2719387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55" name="Oval 65"/>
          <p:cNvSpPr>
            <a:spLocks noChangeArrowheads="1"/>
          </p:cNvSpPr>
          <p:nvPr/>
        </p:nvSpPr>
        <p:spPr bwMode="auto">
          <a:xfrm>
            <a:off x="5486400" y="2147887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56" name="Oval 66"/>
          <p:cNvSpPr>
            <a:spLocks noChangeArrowheads="1"/>
          </p:cNvSpPr>
          <p:nvPr/>
        </p:nvSpPr>
        <p:spPr bwMode="auto">
          <a:xfrm>
            <a:off x="5486400" y="1538287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57" name="Oval 67"/>
          <p:cNvSpPr>
            <a:spLocks noChangeArrowheads="1"/>
          </p:cNvSpPr>
          <p:nvPr/>
        </p:nvSpPr>
        <p:spPr bwMode="auto">
          <a:xfrm>
            <a:off x="5486400" y="1081087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58" name="Oval 68"/>
          <p:cNvSpPr>
            <a:spLocks noChangeArrowheads="1"/>
          </p:cNvSpPr>
          <p:nvPr/>
        </p:nvSpPr>
        <p:spPr bwMode="auto">
          <a:xfrm>
            <a:off x="5486400" y="623887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59" name="Oval 69"/>
          <p:cNvSpPr>
            <a:spLocks noChangeArrowheads="1"/>
          </p:cNvSpPr>
          <p:nvPr/>
        </p:nvSpPr>
        <p:spPr bwMode="auto">
          <a:xfrm>
            <a:off x="6096000" y="2147887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60" name="Oval 70"/>
          <p:cNvSpPr>
            <a:spLocks noChangeArrowheads="1"/>
          </p:cNvSpPr>
          <p:nvPr/>
        </p:nvSpPr>
        <p:spPr bwMode="auto">
          <a:xfrm>
            <a:off x="6096000" y="1538287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61" name="Oval 71"/>
          <p:cNvSpPr>
            <a:spLocks noChangeArrowheads="1"/>
          </p:cNvSpPr>
          <p:nvPr/>
        </p:nvSpPr>
        <p:spPr bwMode="auto">
          <a:xfrm>
            <a:off x="6096000" y="1081087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62" name="Oval 72"/>
          <p:cNvSpPr>
            <a:spLocks noChangeArrowheads="1"/>
          </p:cNvSpPr>
          <p:nvPr/>
        </p:nvSpPr>
        <p:spPr bwMode="auto">
          <a:xfrm>
            <a:off x="6629400" y="2719387"/>
            <a:ext cx="304800" cy="3048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3363" name="Text Box 44"/>
          <p:cNvSpPr txBox="1">
            <a:spLocks noChangeArrowheads="1"/>
          </p:cNvSpPr>
          <p:nvPr/>
        </p:nvSpPr>
        <p:spPr bwMode="auto">
          <a:xfrm>
            <a:off x="1143000" y="2451100"/>
            <a:ext cx="1600200" cy="9159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/>
              <a:t>Frequency in the population</a:t>
            </a:r>
          </a:p>
        </p:txBody>
      </p:sp>
      <p:sp>
        <p:nvSpPr>
          <p:cNvPr id="13364" name="Oval 74"/>
          <p:cNvSpPr>
            <a:spLocks noChangeArrowheads="1"/>
          </p:cNvSpPr>
          <p:nvPr/>
        </p:nvSpPr>
        <p:spPr bwMode="auto">
          <a:xfrm>
            <a:off x="6629400" y="2147887"/>
            <a:ext cx="304800" cy="3048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Population Variation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At any given point of time and space there will be an optimum value of a trait from the point of view of reproductive fitness</a:t>
            </a:r>
          </a:p>
        </p:txBody>
      </p:sp>
      <p:sp>
        <p:nvSpPr>
          <p:cNvPr id="1434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C4D2B47C-0CAA-42A6-8C84-8D6B5AD1CC3B}" type="slidenum">
              <a:rPr lang="en-US" altLang="en-US" smtClean="0">
                <a:solidFill>
                  <a:srgbClr val="FFFFFF"/>
                </a:solidFill>
              </a:rPr>
              <a:pPr/>
              <a:t>9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finche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90600" y="1447800"/>
            <a:ext cx="7313613" cy="2611438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4876800" y="533400"/>
            <a:ext cx="350520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2000" b="1"/>
              <a:t>Less sharp, shorter beak, more difficult to break open hard seeds</a:t>
            </a:r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914400" y="609600"/>
            <a:ext cx="373380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2000" b="1"/>
              <a:t>Sharper, longer, deeper beak, easier to break open hard seeds</a:t>
            </a:r>
          </a:p>
        </p:txBody>
      </p:sp>
      <p:sp>
        <p:nvSpPr>
          <p:cNvPr id="75782" name="AutoShape 6"/>
          <p:cNvSpPr>
            <a:spLocks noChangeArrowheads="1"/>
          </p:cNvSpPr>
          <p:nvPr/>
        </p:nvSpPr>
        <p:spPr bwMode="auto">
          <a:xfrm rot="5400000">
            <a:off x="5448300" y="2705100"/>
            <a:ext cx="2057400" cy="50292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/>
            <a:r>
              <a:rPr lang="en-US" altLang="en-US">
                <a:solidFill>
                  <a:schemeClr val="bg1"/>
                </a:solidFill>
              </a:rPr>
              <a:t>Decrease frequency </a:t>
            </a:r>
          </a:p>
          <a:p>
            <a:pPr algn="ctr"/>
            <a:r>
              <a:rPr lang="en-US" altLang="en-US">
                <a:solidFill>
                  <a:schemeClr val="bg1"/>
                </a:solidFill>
              </a:rPr>
              <a:t>in times of drought</a:t>
            </a:r>
          </a:p>
        </p:txBody>
      </p:sp>
      <p:sp>
        <p:nvSpPr>
          <p:cNvPr id="75783" name="AutoShape 7"/>
          <p:cNvSpPr>
            <a:spLocks noChangeArrowheads="1"/>
          </p:cNvSpPr>
          <p:nvPr/>
        </p:nvSpPr>
        <p:spPr bwMode="auto">
          <a:xfrm rot="-5400000">
            <a:off x="1638300" y="2628900"/>
            <a:ext cx="2057400" cy="4876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/>
            <a:r>
              <a:rPr lang="en-US" altLang="en-US" dirty="0">
                <a:solidFill>
                  <a:schemeClr val="bg1"/>
                </a:solidFill>
              </a:rPr>
              <a:t>Increase frequency</a:t>
            </a:r>
          </a:p>
          <a:p>
            <a:pPr algn="ctr"/>
            <a:r>
              <a:rPr lang="en-US" altLang="en-US" dirty="0">
                <a:solidFill>
                  <a:schemeClr val="bg1"/>
                </a:solidFill>
              </a:rPr>
              <a:t> in times of drought</a:t>
            </a:r>
          </a:p>
        </p:txBody>
      </p:sp>
      <p:sp>
        <p:nvSpPr>
          <p:cNvPr id="15367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80E74799-5735-4CB7-BCEC-CB3CEB7FCAD1}" type="slidenum">
              <a:rPr lang="en-US" altLang="en-US" smtClean="0">
                <a:solidFill>
                  <a:srgbClr val="FFFFFF"/>
                </a:solidFill>
              </a:rPr>
              <a:pPr/>
              <a:t>10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2" grpId="0" animBg="1"/>
      <p:bldP spid="7578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0" y="1474788"/>
            <a:ext cx="9144000" cy="0"/>
          </a:xfrm>
          <a:prstGeom prst="line">
            <a:avLst/>
          </a:prstGeom>
          <a:noFill/>
          <a:ln w="12700" cap="rnd" cmpd="sng" algn="ctr">
            <a:solidFill>
              <a:srgbClr val="FFFFFF">
                <a:lumMod val="75000"/>
              </a:srgbClr>
            </a:solidFill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</p:cxnSp>
      <p:grpSp>
        <p:nvGrpSpPr>
          <p:cNvPr id="16387" name="Group 2"/>
          <p:cNvGrpSpPr>
            <a:grpSpLocks/>
          </p:cNvGrpSpPr>
          <p:nvPr/>
        </p:nvGrpSpPr>
        <p:grpSpPr bwMode="auto">
          <a:xfrm>
            <a:off x="1371600" y="1143000"/>
            <a:ext cx="6781800" cy="4648200"/>
            <a:chOff x="1066800" y="1752600"/>
            <a:chExt cx="6781800" cy="4648200"/>
          </a:xfrm>
        </p:grpSpPr>
        <p:sp>
          <p:nvSpPr>
            <p:cNvPr id="7" name="Rectangle 6"/>
            <p:cNvSpPr/>
            <p:nvPr/>
          </p:nvSpPr>
          <p:spPr>
            <a:xfrm>
              <a:off x="1066800" y="1752600"/>
              <a:ext cx="2667000" cy="685800"/>
            </a:xfrm>
            <a:prstGeom prst="rect">
              <a:avLst/>
            </a:prstGeom>
            <a:solidFill>
              <a:srgbClr val="00B050"/>
            </a:solidFill>
            <a:ln w="25400" cap="flat" cmpd="sng" algn="ctr">
              <a:solidFill>
                <a:srgbClr val="0066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CA" sz="1600" b="1" kern="0" dirty="0">
                  <a:solidFill>
                    <a:srgbClr val="000000"/>
                  </a:solidFill>
                  <a:latin typeface="Arial"/>
                </a:rPr>
                <a:t>Environmental pressure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1066800" y="2743200"/>
              <a:ext cx="2667000" cy="685800"/>
            </a:xfrm>
            <a:prstGeom prst="rect">
              <a:avLst/>
            </a:prstGeom>
            <a:solidFill>
              <a:srgbClr val="2D2D8A">
                <a:lumMod val="60000"/>
                <a:lumOff val="40000"/>
              </a:srgbClr>
            </a:solidFill>
            <a:ln w="254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CA" sz="1600" b="1" kern="0" dirty="0">
                  <a:solidFill>
                    <a:srgbClr val="000000"/>
                  </a:solidFill>
                  <a:latin typeface="Arial"/>
                </a:rPr>
                <a:t>Competition btw individuals w/ different phenotypic traits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1066800" y="3733800"/>
              <a:ext cx="2667000" cy="685800"/>
            </a:xfrm>
            <a:prstGeom prst="rect">
              <a:avLst/>
            </a:prstGeom>
            <a:solidFill>
              <a:srgbClr val="C00000"/>
            </a:solidFill>
            <a:ln w="25400" cap="flat" cmpd="sng" algn="ctr">
              <a:solidFill>
                <a:srgbClr val="8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CA" sz="1600" b="1" kern="0" dirty="0">
                  <a:solidFill>
                    <a:srgbClr val="000000"/>
                  </a:solidFill>
                  <a:latin typeface="Arial"/>
                </a:rPr>
                <a:t>Trait differences lead some to outcompete others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066800" y="4724400"/>
              <a:ext cx="2667000" cy="685800"/>
            </a:xfrm>
            <a:prstGeom prst="rect">
              <a:avLst/>
            </a:prstGeom>
            <a:solidFill>
              <a:srgbClr val="FFC000"/>
            </a:solidFill>
            <a:ln w="25400" cap="flat" cmpd="sng" algn="ctr">
              <a:solidFill>
                <a:srgbClr val="CC99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CA" sz="1600" b="1" kern="0" dirty="0">
                  <a:solidFill>
                    <a:srgbClr val="000000"/>
                  </a:solidFill>
                  <a:latin typeface="Arial"/>
                </a:rPr>
                <a:t>Some survive and/or reproduce better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066800" y="5715000"/>
              <a:ext cx="2667000" cy="685800"/>
            </a:xfrm>
            <a:prstGeom prst="rect">
              <a:avLst/>
            </a:prstGeom>
            <a:solidFill>
              <a:srgbClr val="BBE0E3">
                <a:lumMod val="75000"/>
              </a:srgbClr>
            </a:solidFill>
            <a:ln w="25400" cap="flat" cmpd="sng" algn="ctr">
              <a:solidFill>
                <a:srgbClr val="0000FF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CA" sz="1600" b="1" kern="0" dirty="0">
                  <a:solidFill>
                    <a:srgbClr val="000000"/>
                  </a:solidFill>
                  <a:latin typeface="Arial"/>
                </a:rPr>
                <a:t>Genotype Selection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81600" y="1752600"/>
              <a:ext cx="2667000" cy="685800"/>
            </a:xfrm>
            <a:prstGeom prst="rect">
              <a:avLst/>
            </a:prstGeom>
            <a:solidFill>
              <a:srgbClr val="00B050"/>
            </a:solidFill>
            <a:ln w="25400" cap="flat" cmpd="sng" algn="ctr">
              <a:solidFill>
                <a:srgbClr val="0066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CA" sz="1600" b="1" kern="0" dirty="0">
                  <a:solidFill>
                    <a:srgbClr val="000000"/>
                  </a:solidFill>
                  <a:latin typeface="Arial"/>
                </a:rPr>
                <a:t>Drought leaves only hard seeds for bird food</a:t>
              </a: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181600" y="2743200"/>
              <a:ext cx="2667000" cy="685800"/>
            </a:xfrm>
            <a:prstGeom prst="rect">
              <a:avLst/>
            </a:prstGeom>
            <a:solidFill>
              <a:srgbClr val="2D2D8A">
                <a:lumMod val="60000"/>
                <a:lumOff val="40000"/>
              </a:srgbClr>
            </a:solidFill>
            <a:ln w="254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CA" sz="1600" b="1" kern="0" dirty="0">
                  <a:solidFill>
                    <a:srgbClr val="000000"/>
                  </a:solidFill>
                  <a:latin typeface="Arial"/>
                </a:rPr>
                <a:t>Sharp-beaked birds vs. blunt-beaked birds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5181600" y="3733800"/>
              <a:ext cx="2667000" cy="685800"/>
            </a:xfrm>
            <a:prstGeom prst="rect">
              <a:avLst/>
            </a:prstGeom>
            <a:solidFill>
              <a:srgbClr val="C00000"/>
            </a:solidFill>
            <a:ln w="25400" cap="flat" cmpd="sng" algn="ctr">
              <a:solidFill>
                <a:srgbClr val="8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CA" sz="1600" b="1" kern="0" dirty="0">
                  <a:solidFill>
                    <a:srgbClr val="000000"/>
                  </a:solidFill>
                  <a:latin typeface="Arial"/>
                </a:rPr>
                <a:t>Sharp-beaks cause birds that have them to get more food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5181600" y="4724400"/>
              <a:ext cx="2667000" cy="685800"/>
            </a:xfrm>
            <a:prstGeom prst="rect">
              <a:avLst/>
            </a:prstGeom>
            <a:solidFill>
              <a:srgbClr val="FFC000"/>
            </a:solidFill>
            <a:ln w="25400" cap="flat" cmpd="sng" algn="ctr">
              <a:solidFill>
                <a:srgbClr val="CC99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CA" sz="1600" b="1" kern="0" dirty="0">
                  <a:solidFill>
                    <a:srgbClr val="000000"/>
                  </a:solidFill>
                  <a:latin typeface="Arial"/>
                </a:rPr>
                <a:t>Sharp-beaked survive and reproduce better</a:t>
              </a: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5181600" y="5715000"/>
              <a:ext cx="2667000" cy="685800"/>
            </a:xfrm>
            <a:prstGeom prst="rect">
              <a:avLst/>
            </a:prstGeom>
            <a:solidFill>
              <a:srgbClr val="BBE0E3">
                <a:lumMod val="75000"/>
              </a:srgbClr>
            </a:solidFill>
            <a:ln w="25400" cap="flat" cmpd="sng" algn="ctr">
              <a:solidFill>
                <a:srgbClr val="0000FF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CA" sz="1600" b="1" kern="0" dirty="0">
                  <a:solidFill>
                    <a:srgbClr val="000000"/>
                  </a:solidFill>
                  <a:latin typeface="Arial"/>
                </a:rPr>
                <a:t>Increase proportion of sharp-beak genes in pop.</a:t>
              </a:r>
            </a:p>
          </p:txBody>
        </p:sp>
        <p:cxnSp>
          <p:nvCxnSpPr>
            <p:cNvPr id="16399" name="Straight Arrow Connector 16"/>
            <p:cNvCxnSpPr>
              <a:cxnSpLocks noChangeShapeType="1"/>
              <a:stCxn id="7" idx="2"/>
              <a:endCxn id="8" idx="0"/>
            </p:cNvCxnSpPr>
            <p:nvPr/>
          </p:nvCxnSpPr>
          <p:spPr bwMode="auto">
            <a:xfrm>
              <a:off x="2400300" y="2438400"/>
              <a:ext cx="0" cy="30480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0" name="Straight Arrow Connector 17"/>
            <p:cNvCxnSpPr>
              <a:cxnSpLocks noChangeShapeType="1"/>
              <a:stCxn id="8" idx="2"/>
              <a:endCxn id="9" idx="0"/>
            </p:cNvCxnSpPr>
            <p:nvPr/>
          </p:nvCxnSpPr>
          <p:spPr bwMode="auto">
            <a:xfrm>
              <a:off x="2400300" y="3429000"/>
              <a:ext cx="0" cy="30480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1" name="Straight Arrow Connector 18"/>
            <p:cNvCxnSpPr>
              <a:cxnSpLocks noChangeShapeType="1"/>
              <a:stCxn id="9" idx="2"/>
              <a:endCxn id="10" idx="0"/>
            </p:cNvCxnSpPr>
            <p:nvPr/>
          </p:nvCxnSpPr>
          <p:spPr bwMode="auto">
            <a:xfrm>
              <a:off x="2400300" y="4419600"/>
              <a:ext cx="0" cy="30480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2" name="Straight Arrow Connector 19"/>
            <p:cNvCxnSpPr>
              <a:cxnSpLocks noChangeShapeType="1"/>
              <a:stCxn id="10" idx="2"/>
              <a:endCxn id="11" idx="0"/>
            </p:cNvCxnSpPr>
            <p:nvPr/>
          </p:nvCxnSpPr>
          <p:spPr bwMode="auto">
            <a:xfrm>
              <a:off x="2400300" y="5410200"/>
              <a:ext cx="0" cy="30480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3" name="Straight Arrow Connector 20"/>
            <p:cNvCxnSpPr>
              <a:cxnSpLocks noChangeShapeType="1"/>
              <a:stCxn id="12" idx="2"/>
              <a:endCxn id="13" idx="0"/>
            </p:cNvCxnSpPr>
            <p:nvPr/>
          </p:nvCxnSpPr>
          <p:spPr bwMode="auto">
            <a:xfrm>
              <a:off x="6515100" y="2438400"/>
              <a:ext cx="0" cy="30480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4" name="Straight Arrow Connector 21"/>
            <p:cNvCxnSpPr>
              <a:cxnSpLocks noChangeShapeType="1"/>
              <a:stCxn id="13" idx="2"/>
              <a:endCxn id="14" idx="0"/>
            </p:cNvCxnSpPr>
            <p:nvPr/>
          </p:nvCxnSpPr>
          <p:spPr bwMode="auto">
            <a:xfrm>
              <a:off x="6515100" y="3429000"/>
              <a:ext cx="0" cy="30480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5" name="Straight Arrow Connector 22"/>
            <p:cNvCxnSpPr>
              <a:cxnSpLocks noChangeShapeType="1"/>
              <a:stCxn id="14" idx="2"/>
              <a:endCxn id="15" idx="0"/>
            </p:cNvCxnSpPr>
            <p:nvPr/>
          </p:nvCxnSpPr>
          <p:spPr bwMode="auto">
            <a:xfrm>
              <a:off x="6515100" y="4419600"/>
              <a:ext cx="0" cy="30480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6" name="Straight Arrow Connector 23"/>
            <p:cNvCxnSpPr>
              <a:cxnSpLocks noChangeShapeType="1"/>
              <a:stCxn id="15" idx="2"/>
              <a:endCxn id="16" idx="0"/>
            </p:cNvCxnSpPr>
            <p:nvPr/>
          </p:nvCxnSpPr>
          <p:spPr bwMode="auto">
            <a:xfrm>
              <a:off x="6515100" y="5410200"/>
              <a:ext cx="0" cy="30480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7" name="Elbow Connector 24"/>
            <p:cNvCxnSpPr>
              <a:cxnSpLocks noChangeShapeType="1"/>
              <a:stCxn id="11" idx="2"/>
              <a:endCxn id="8" idx="1"/>
            </p:cNvCxnSpPr>
            <p:nvPr/>
          </p:nvCxnSpPr>
          <p:spPr bwMode="auto">
            <a:xfrm rot="5400000" flipH="1">
              <a:off x="76200" y="4076700"/>
              <a:ext cx="3314700" cy="1333500"/>
            </a:xfrm>
            <a:prstGeom prst="bentConnector4">
              <a:avLst>
                <a:gd name="adj1" fmla="val -6898"/>
                <a:gd name="adj2" fmla="val 117144"/>
              </a:avLst>
            </a:prstGeom>
            <a:noFill/>
            <a:ln w="28575" algn="ctr">
              <a:solidFill>
                <a:srgbClr val="000000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6388" name="Slide Number Placeholder 2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C86C8AB4-B9A4-4E98-A871-B6D360FDBC81}" type="slidenum">
              <a:rPr lang="en-US" altLang="en-US" smtClean="0">
                <a:solidFill>
                  <a:srgbClr val="FFFFFF"/>
                </a:solidFill>
              </a:rPr>
              <a:pPr/>
              <a:t>11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Important Notes about Natural Selection</a:t>
            </a:r>
          </a:p>
        </p:txBody>
      </p:sp>
      <p:sp>
        <p:nvSpPr>
          <p:cNvPr id="1669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Not progressing toward anything in particular</a:t>
            </a:r>
          </a:p>
          <a:p>
            <a:pPr eaLnBrk="1" hangingPunct="1">
              <a:defRPr/>
            </a:pPr>
            <a:endParaRPr lang="en-US" dirty="0" smtClean="0"/>
          </a:p>
          <a:p>
            <a:pPr eaLnBrk="1" hangingPunct="1">
              <a:defRPr/>
            </a:pPr>
            <a:endParaRPr lang="en-US" dirty="0"/>
          </a:p>
          <a:p>
            <a:pPr eaLnBrk="1" hangingPunct="1">
              <a:defRPr/>
            </a:pPr>
            <a:endParaRPr lang="en-US" dirty="0" smtClean="0"/>
          </a:p>
          <a:p>
            <a:pPr eaLnBrk="1" hangingPunct="1">
              <a:defRPr/>
            </a:pPr>
            <a:r>
              <a:rPr lang="en-US" dirty="0" smtClean="0"/>
              <a:t>Has no moral value</a:t>
            </a:r>
          </a:p>
          <a:p>
            <a:pPr lvl="1" eaLnBrk="1" hangingPunct="1">
              <a:defRPr/>
            </a:pPr>
            <a:endParaRPr lang="en-US" dirty="0" smtClean="0"/>
          </a:p>
          <a:p>
            <a:pPr lvl="1" eaLnBrk="1" hangingPunct="1">
              <a:defRPr/>
            </a:pPr>
            <a:endParaRPr lang="en-US" dirty="0"/>
          </a:p>
          <a:p>
            <a:pPr lvl="1" eaLnBrk="1" hangingPunct="1">
              <a:defRPr/>
            </a:pPr>
            <a:endParaRPr lang="en-US" dirty="0" smtClean="0"/>
          </a:p>
          <a:p>
            <a:pPr lvl="1" eaLnBrk="1" hangingPunct="1">
              <a:defRPr/>
            </a:pPr>
            <a:endParaRPr lang="en-US" dirty="0"/>
          </a:p>
          <a:p>
            <a:pPr lvl="1" eaLnBrk="1" hangingPunct="1">
              <a:defRPr/>
            </a:pPr>
            <a:endParaRPr lang="en-US" dirty="0" smtClean="0"/>
          </a:p>
          <a:p>
            <a:pPr marL="274637" lvl="1" indent="0" eaLnBrk="1" hangingPunct="1">
              <a:buFont typeface="Arial" charset="0"/>
              <a:buNone/>
              <a:defRPr/>
            </a:pPr>
            <a:r>
              <a:rPr lang="en-US" dirty="0" smtClean="0">
                <a:hlinkClick r:id="rId3"/>
              </a:rPr>
              <a:t>http://eugenicsarchive.ca/</a:t>
            </a:r>
            <a:endParaRPr lang="en-US" dirty="0" smtClean="0"/>
          </a:p>
          <a:p>
            <a:pPr lvl="1" eaLnBrk="1" hangingPunct="1">
              <a:defRPr/>
            </a:pPr>
            <a:endParaRPr lang="en-US" dirty="0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1AB52B30-83D6-4807-A3E9-915381D1A320}" type="slidenum">
              <a:rPr lang="en-US" altLang="en-US" smtClean="0">
                <a:solidFill>
                  <a:srgbClr val="FFFFFF"/>
                </a:solidFill>
              </a:rPr>
              <a:pPr/>
              <a:t>12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Important Notes about Natural Selection</a:t>
            </a:r>
            <a:endParaRPr lang="en-US" dirty="0" smtClean="0"/>
          </a:p>
        </p:txBody>
      </p:sp>
      <p:sp>
        <p:nvSpPr>
          <p:cNvPr id="1679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Not all characteristics passed on/“selected” for because necessarily adaptive </a:t>
            </a:r>
          </a:p>
          <a:p>
            <a:pPr lvl="1" eaLnBrk="1" hangingPunct="1"/>
            <a:endParaRPr lang="en-US" altLang="en-US" dirty="0" smtClean="0"/>
          </a:p>
        </p:txBody>
      </p:sp>
      <p:sp>
        <p:nvSpPr>
          <p:cNvPr id="18436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0926647B-83C0-44A2-B223-2A51A1951DC7}" type="slidenum">
              <a:rPr lang="en-US" altLang="en-US" smtClean="0">
                <a:solidFill>
                  <a:srgbClr val="FFFFFF"/>
                </a:solidFill>
              </a:rPr>
              <a:pPr/>
              <a:t>13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/>
          <p:cNvSpPr txBox="1">
            <a:spLocks noChangeArrowheads="1"/>
          </p:cNvSpPr>
          <p:nvPr/>
        </p:nvSpPr>
        <p:spPr bwMode="auto">
          <a:xfrm>
            <a:off x="457200" y="1600200"/>
            <a:ext cx="8229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r>
              <a:rPr lang="en-US" altLang="en-US"/>
              <a:t>Gould, S.J. and Lewontin, R.C. (1979). The Spandrels of San Marco and the Panglossian Paradigm: A Critique of the Adaptationist Programme. </a:t>
            </a:r>
            <a:r>
              <a:rPr lang="en-US" altLang="en-US" i="1"/>
              <a:t>Proceedings of the Royal Society of London, Series B. 205</a:t>
            </a:r>
            <a:r>
              <a:rPr lang="en-US" altLang="en-US"/>
              <a:t>(1161), 581-598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Spandrels of San Marco</a:t>
            </a:r>
            <a:endParaRPr lang="en-US" dirty="0"/>
          </a:p>
        </p:txBody>
      </p:sp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3249613"/>
            <a:ext cx="3752850" cy="261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1" name="TextBox 4"/>
          <p:cNvSpPr txBox="1">
            <a:spLocks noChangeArrowheads="1"/>
          </p:cNvSpPr>
          <p:nvPr/>
        </p:nvSpPr>
        <p:spPr bwMode="auto">
          <a:xfrm>
            <a:off x="1066800" y="5867400"/>
            <a:ext cx="86868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r>
              <a:rPr lang="en-US" altLang="en-US" sz="800"/>
              <a:t>Image from: http://art1arquitectura.blogspot.ca/2011/06/las-enjutas-de-san-marcos-y-el.html</a:t>
            </a:r>
          </a:p>
        </p:txBody>
      </p:sp>
      <p:pic>
        <p:nvPicPr>
          <p:cNvPr id="1946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305175"/>
            <a:ext cx="1919288" cy="172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3" name="TextBox 5"/>
          <p:cNvSpPr txBox="1">
            <a:spLocks noChangeArrowheads="1"/>
          </p:cNvSpPr>
          <p:nvPr/>
        </p:nvSpPr>
        <p:spPr bwMode="auto">
          <a:xfrm>
            <a:off x="4953000" y="5029200"/>
            <a:ext cx="38862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r>
              <a:rPr lang="en-US" altLang="en-US" sz="800"/>
              <a:t>Image from: http://shimmanen.wordpress.com/2012/03/31/the-better-spandrels/</a:t>
            </a:r>
          </a:p>
        </p:txBody>
      </p:sp>
      <p:sp>
        <p:nvSpPr>
          <p:cNvPr id="19464" name="Oval 6"/>
          <p:cNvSpPr>
            <a:spLocks noChangeArrowheads="1"/>
          </p:cNvSpPr>
          <p:nvPr/>
        </p:nvSpPr>
        <p:spPr bwMode="auto">
          <a:xfrm>
            <a:off x="3257550" y="3325813"/>
            <a:ext cx="1219200" cy="1169987"/>
          </a:xfrm>
          <a:prstGeom prst="ellips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9465" name="Slide Number Placeholder 9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D98E85D2-88C9-4691-ACDC-BF5F740D290B}" type="slidenum">
              <a:rPr lang="en-US" altLang="en-US" smtClean="0">
                <a:solidFill>
                  <a:srgbClr val="FFFFFF"/>
                </a:solidFill>
              </a:rPr>
              <a:pPr/>
              <a:t>14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6"/>
          <p:cNvSpPr>
            <a:spLocks noChangeArrowheads="1"/>
          </p:cNvSpPr>
          <p:nvPr/>
        </p:nvSpPr>
        <p:spPr bwMode="auto">
          <a:xfrm>
            <a:off x="1295400" y="1420453"/>
            <a:ext cx="7620000" cy="838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20483" name="Freeform 5"/>
          <p:cNvSpPr>
            <a:spLocks/>
          </p:cNvSpPr>
          <p:nvPr/>
        </p:nvSpPr>
        <p:spPr bwMode="auto">
          <a:xfrm>
            <a:off x="3429000" y="1953853"/>
            <a:ext cx="1295400" cy="4114800"/>
          </a:xfrm>
          <a:custGeom>
            <a:avLst/>
            <a:gdLst>
              <a:gd name="T0" fmla="*/ 2147483647 w 816"/>
              <a:gd name="T1" fmla="*/ 0 h 2592"/>
              <a:gd name="T2" fmla="*/ 2147483647 w 816"/>
              <a:gd name="T3" fmla="*/ 2147483647 h 2592"/>
              <a:gd name="T4" fmla="*/ 0 w 816"/>
              <a:gd name="T5" fmla="*/ 2147483647 h 259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16" h="2592">
                <a:moveTo>
                  <a:pt x="288" y="0"/>
                </a:moveTo>
                <a:cubicBezTo>
                  <a:pt x="552" y="264"/>
                  <a:pt x="816" y="528"/>
                  <a:pt x="768" y="960"/>
                </a:cubicBezTo>
                <a:cubicBezTo>
                  <a:pt x="720" y="1392"/>
                  <a:pt x="360" y="1992"/>
                  <a:pt x="0" y="2592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484" name="Freeform 6"/>
          <p:cNvSpPr>
            <a:spLocks/>
          </p:cNvSpPr>
          <p:nvPr/>
        </p:nvSpPr>
        <p:spPr bwMode="auto">
          <a:xfrm rot="156515" flipH="1">
            <a:off x="5029200" y="1953853"/>
            <a:ext cx="1295400" cy="4114800"/>
          </a:xfrm>
          <a:custGeom>
            <a:avLst/>
            <a:gdLst>
              <a:gd name="T0" fmla="*/ 2147483647 w 816"/>
              <a:gd name="T1" fmla="*/ 0 h 2592"/>
              <a:gd name="T2" fmla="*/ 2147483647 w 816"/>
              <a:gd name="T3" fmla="*/ 2147483647 h 2592"/>
              <a:gd name="T4" fmla="*/ 0 w 816"/>
              <a:gd name="T5" fmla="*/ 2147483647 h 259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16" h="2592">
                <a:moveTo>
                  <a:pt x="288" y="0"/>
                </a:moveTo>
                <a:cubicBezTo>
                  <a:pt x="552" y="264"/>
                  <a:pt x="816" y="528"/>
                  <a:pt x="768" y="960"/>
                </a:cubicBezTo>
                <a:cubicBezTo>
                  <a:pt x="720" y="1392"/>
                  <a:pt x="360" y="1992"/>
                  <a:pt x="0" y="2592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20485" name="Group 12"/>
          <p:cNvGrpSpPr>
            <a:grpSpLocks/>
          </p:cNvGrpSpPr>
          <p:nvPr/>
        </p:nvGrpSpPr>
        <p:grpSpPr bwMode="auto">
          <a:xfrm>
            <a:off x="5943600" y="734653"/>
            <a:ext cx="2057400" cy="1524000"/>
            <a:chOff x="2976" y="192"/>
            <a:chExt cx="1296" cy="960"/>
          </a:xfrm>
        </p:grpSpPr>
        <p:sp>
          <p:nvSpPr>
            <p:cNvPr id="20496" name="Oval 7"/>
            <p:cNvSpPr>
              <a:spLocks noChangeArrowheads="1"/>
            </p:cNvSpPr>
            <p:nvPr/>
          </p:nvSpPr>
          <p:spPr bwMode="auto">
            <a:xfrm>
              <a:off x="2976" y="432"/>
              <a:ext cx="432" cy="384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0497" name="Oval 8"/>
            <p:cNvSpPr>
              <a:spLocks noChangeArrowheads="1"/>
            </p:cNvSpPr>
            <p:nvPr/>
          </p:nvSpPr>
          <p:spPr bwMode="auto">
            <a:xfrm>
              <a:off x="3456" y="192"/>
              <a:ext cx="432" cy="384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0498" name="Oval 9"/>
            <p:cNvSpPr>
              <a:spLocks noChangeArrowheads="1"/>
            </p:cNvSpPr>
            <p:nvPr/>
          </p:nvSpPr>
          <p:spPr bwMode="auto">
            <a:xfrm>
              <a:off x="3408" y="768"/>
              <a:ext cx="432" cy="384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0499" name="Oval 10"/>
            <p:cNvSpPr>
              <a:spLocks noChangeArrowheads="1"/>
            </p:cNvSpPr>
            <p:nvPr/>
          </p:nvSpPr>
          <p:spPr bwMode="auto">
            <a:xfrm>
              <a:off x="3840" y="432"/>
              <a:ext cx="432" cy="384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endParaRPr lang="en-US" altLang="en-US"/>
            </a:p>
          </p:txBody>
        </p:sp>
      </p:grpSp>
      <p:sp>
        <p:nvSpPr>
          <p:cNvPr id="20486" name="Oval 11"/>
          <p:cNvSpPr>
            <a:spLocks noChangeArrowheads="1"/>
          </p:cNvSpPr>
          <p:nvPr/>
        </p:nvSpPr>
        <p:spPr bwMode="auto">
          <a:xfrm>
            <a:off x="3048000" y="1344253"/>
            <a:ext cx="381000" cy="381000"/>
          </a:xfrm>
          <a:prstGeom prst="ellipse">
            <a:avLst/>
          </a:pr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20487" name="Oval 13"/>
          <p:cNvSpPr>
            <a:spLocks noChangeArrowheads="1"/>
          </p:cNvSpPr>
          <p:nvPr/>
        </p:nvSpPr>
        <p:spPr bwMode="auto">
          <a:xfrm>
            <a:off x="3581400" y="1268053"/>
            <a:ext cx="381000" cy="381000"/>
          </a:xfrm>
          <a:prstGeom prst="ellipse">
            <a:avLst/>
          </a:pr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20488" name="Oval 14"/>
          <p:cNvSpPr>
            <a:spLocks noChangeArrowheads="1"/>
          </p:cNvSpPr>
          <p:nvPr/>
        </p:nvSpPr>
        <p:spPr bwMode="auto">
          <a:xfrm>
            <a:off x="3276600" y="887053"/>
            <a:ext cx="381000" cy="381000"/>
          </a:xfrm>
          <a:prstGeom prst="ellipse">
            <a:avLst/>
          </a:pr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20489" name="Oval 15"/>
          <p:cNvSpPr>
            <a:spLocks noChangeArrowheads="1"/>
          </p:cNvSpPr>
          <p:nvPr/>
        </p:nvSpPr>
        <p:spPr bwMode="auto">
          <a:xfrm>
            <a:off x="2667000" y="963253"/>
            <a:ext cx="381000" cy="381000"/>
          </a:xfrm>
          <a:prstGeom prst="ellipse">
            <a:avLst/>
          </a:pr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20490" name="Freeform 18"/>
          <p:cNvSpPr>
            <a:spLocks/>
          </p:cNvSpPr>
          <p:nvPr/>
        </p:nvSpPr>
        <p:spPr bwMode="auto">
          <a:xfrm>
            <a:off x="3962400" y="1026753"/>
            <a:ext cx="609600" cy="622300"/>
          </a:xfrm>
          <a:custGeom>
            <a:avLst/>
            <a:gdLst>
              <a:gd name="T0" fmla="*/ 0 w 456"/>
              <a:gd name="T1" fmla="*/ 2147483647 h 392"/>
              <a:gd name="T2" fmla="*/ 2147483647 w 456"/>
              <a:gd name="T3" fmla="*/ 2147483647 h 392"/>
              <a:gd name="T4" fmla="*/ 2147483647 w 456"/>
              <a:gd name="T5" fmla="*/ 2147483647 h 39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56" h="392">
                <a:moveTo>
                  <a:pt x="0" y="56"/>
                </a:moveTo>
                <a:cubicBezTo>
                  <a:pt x="156" y="28"/>
                  <a:pt x="312" y="0"/>
                  <a:pt x="384" y="56"/>
                </a:cubicBezTo>
                <a:cubicBezTo>
                  <a:pt x="456" y="112"/>
                  <a:pt x="424" y="336"/>
                  <a:pt x="432" y="392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491" name="Freeform 19"/>
          <p:cNvSpPr>
            <a:spLocks/>
          </p:cNvSpPr>
          <p:nvPr/>
        </p:nvSpPr>
        <p:spPr bwMode="auto">
          <a:xfrm flipH="1">
            <a:off x="5105400" y="1026753"/>
            <a:ext cx="533400" cy="622300"/>
          </a:xfrm>
          <a:custGeom>
            <a:avLst/>
            <a:gdLst>
              <a:gd name="T0" fmla="*/ 0 w 456"/>
              <a:gd name="T1" fmla="*/ 2147483647 h 392"/>
              <a:gd name="T2" fmla="*/ 2147483647 w 456"/>
              <a:gd name="T3" fmla="*/ 2147483647 h 392"/>
              <a:gd name="T4" fmla="*/ 2147483647 w 456"/>
              <a:gd name="T5" fmla="*/ 2147483647 h 39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56" h="392">
                <a:moveTo>
                  <a:pt x="0" y="56"/>
                </a:moveTo>
                <a:cubicBezTo>
                  <a:pt x="156" y="28"/>
                  <a:pt x="312" y="0"/>
                  <a:pt x="384" y="56"/>
                </a:cubicBezTo>
                <a:cubicBezTo>
                  <a:pt x="456" y="112"/>
                  <a:pt x="424" y="336"/>
                  <a:pt x="432" y="392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492" name="Text Box 20"/>
          <p:cNvSpPr txBox="1">
            <a:spLocks noChangeArrowheads="1"/>
          </p:cNvSpPr>
          <p:nvPr/>
        </p:nvSpPr>
        <p:spPr bwMode="auto">
          <a:xfrm>
            <a:off x="1600200" y="2792053"/>
            <a:ext cx="2971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/>
              <a:t>Selecting for SIZE, not color</a:t>
            </a:r>
          </a:p>
        </p:txBody>
      </p:sp>
      <p:sp>
        <p:nvSpPr>
          <p:cNvPr id="20493" name="Freeform 24"/>
          <p:cNvSpPr>
            <a:spLocks/>
          </p:cNvSpPr>
          <p:nvPr/>
        </p:nvSpPr>
        <p:spPr bwMode="auto">
          <a:xfrm>
            <a:off x="5105400" y="1572853"/>
            <a:ext cx="571500" cy="711200"/>
          </a:xfrm>
          <a:custGeom>
            <a:avLst/>
            <a:gdLst>
              <a:gd name="T0" fmla="*/ 2147483647 w 504"/>
              <a:gd name="T1" fmla="*/ 2147483647 h 448"/>
              <a:gd name="T2" fmla="*/ 2147483647 w 504"/>
              <a:gd name="T3" fmla="*/ 2147483647 h 448"/>
              <a:gd name="T4" fmla="*/ 2147483647 w 504"/>
              <a:gd name="T5" fmla="*/ 0 h 44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04" h="448">
                <a:moveTo>
                  <a:pt x="72" y="96"/>
                </a:moveTo>
                <a:cubicBezTo>
                  <a:pt x="36" y="272"/>
                  <a:pt x="0" y="448"/>
                  <a:pt x="72" y="432"/>
                </a:cubicBezTo>
                <a:cubicBezTo>
                  <a:pt x="144" y="416"/>
                  <a:pt x="324" y="208"/>
                  <a:pt x="504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494" name="Freeform 27"/>
          <p:cNvSpPr>
            <a:spLocks/>
          </p:cNvSpPr>
          <p:nvPr/>
        </p:nvSpPr>
        <p:spPr bwMode="auto">
          <a:xfrm>
            <a:off x="4572000" y="1801453"/>
            <a:ext cx="304800" cy="2286000"/>
          </a:xfrm>
          <a:custGeom>
            <a:avLst/>
            <a:gdLst>
              <a:gd name="T0" fmla="*/ 0 w 168"/>
              <a:gd name="T1" fmla="*/ 0 h 2208"/>
              <a:gd name="T2" fmla="*/ 2147483647 w 168"/>
              <a:gd name="T3" fmla="*/ 2147483647 h 2208"/>
              <a:gd name="T4" fmla="*/ 2147483647 w 168"/>
              <a:gd name="T5" fmla="*/ 2147483647 h 2208"/>
              <a:gd name="T6" fmla="*/ 2147483647 w 168"/>
              <a:gd name="T7" fmla="*/ 2147483647 h 22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68" h="2208">
                <a:moveTo>
                  <a:pt x="0" y="0"/>
                </a:moveTo>
                <a:cubicBezTo>
                  <a:pt x="60" y="220"/>
                  <a:pt x="120" y="440"/>
                  <a:pt x="144" y="720"/>
                </a:cubicBezTo>
                <a:cubicBezTo>
                  <a:pt x="168" y="1000"/>
                  <a:pt x="144" y="1432"/>
                  <a:pt x="144" y="1680"/>
                </a:cubicBezTo>
                <a:cubicBezTo>
                  <a:pt x="144" y="1928"/>
                  <a:pt x="144" y="2068"/>
                  <a:pt x="144" y="2208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495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7620000" y="52387"/>
            <a:ext cx="1066800" cy="3286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5ED4D152-42A4-4639-896D-22604572FAC2}" type="slidenum">
              <a:rPr lang="en-US" altLang="en-US" smtClean="0">
                <a:solidFill>
                  <a:srgbClr val="FFFFFF"/>
                </a:solidFill>
              </a:rPr>
              <a:pPr/>
              <a:t>15</a:t>
            </a:fld>
            <a:endParaRPr lang="en-US" altLang="en-US" dirty="0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What does this have to do with psychology?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35814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Human beings – as a species – have the biologically/genetically based instincts, tendencies, traits, characteristics, cognitive mechanisms, emotions, behaviors of the people from 10,000 years ago</a:t>
            </a:r>
          </a:p>
          <a:p>
            <a:pPr lvl="1"/>
            <a:r>
              <a:rPr lang="en-US" dirty="0" smtClean="0"/>
              <a:t>not inherently stronger, more intelligent, less aggressive</a:t>
            </a:r>
          </a:p>
          <a:p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have the genes that underlie the variations of those traits that were selected for – or that came along with characteristics that were selected for – through Darwinian natural selection process</a:t>
            </a:r>
          </a:p>
          <a:p>
            <a:pPr lvl="1"/>
            <a:r>
              <a:rPr lang="en-US" dirty="0"/>
              <a:t>survival and reproductive </a:t>
            </a:r>
            <a:r>
              <a:rPr lang="en-US" dirty="0" smtClean="0"/>
              <a:t>advantage/fitness</a:t>
            </a:r>
            <a:endParaRPr lang="en-US" dirty="0"/>
          </a:p>
          <a:p>
            <a:pPr lvl="1"/>
            <a:endParaRPr lang="en-US" dirty="0" smtClean="0"/>
          </a:p>
          <a:p>
            <a:pPr marL="274637" lvl="1" indent="0">
              <a:buNone/>
            </a:pPr>
            <a:endParaRPr lang="en-US" dirty="0" smtClean="0"/>
          </a:p>
          <a:p>
            <a:pPr marL="274637" lvl="1" indent="0">
              <a:buNone/>
            </a:pPr>
            <a:endParaRPr lang="en-US" dirty="0"/>
          </a:p>
          <a:p>
            <a:pPr marL="274637" lvl="1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06B76-80C8-4C88-ADC0-38E80F80582A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3019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Time Scale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06B76-80C8-4C88-ADC0-38E80F80582A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5" name="Picture 7" descr="fig03-0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378" y="1488896"/>
            <a:ext cx="6248400" cy="4998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6781800" y="3124200"/>
            <a:ext cx="533400" cy="533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97101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Evolutionary Psychology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What is the survival/fitness-enhancing function of a particular mental or behavioral trait?</a:t>
            </a:r>
          </a:p>
          <a:p>
            <a:pPr eaLnBrk="1" hangingPunct="1"/>
            <a:r>
              <a:rPr lang="en-US" altLang="en-US" dirty="0" smtClean="0"/>
              <a:t>Distal explanations for psychological phenomena </a:t>
            </a:r>
          </a:p>
          <a:p>
            <a:pPr lvl="1" eaLnBrk="1" hangingPunct="1"/>
            <a:r>
              <a:rPr lang="en-US" altLang="en-US" dirty="0" smtClean="0"/>
              <a:t>In contrast to traditional, proximal, mechanistic explanations</a:t>
            </a:r>
          </a:p>
          <a:p>
            <a:r>
              <a:rPr lang="en-US" dirty="0" smtClean="0"/>
              <a:t>Use animal models to test mechanisms</a:t>
            </a:r>
          </a:p>
          <a:p>
            <a:pPr lvl="1"/>
            <a:r>
              <a:rPr lang="en-US" dirty="0" smtClean="0"/>
              <a:t>many other animal species also share our traits based on our common ancestry</a:t>
            </a:r>
          </a:p>
          <a:p>
            <a:pPr lvl="1"/>
            <a:r>
              <a:rPr lang="en-US" dirty="0" smtClean="0"/>
              <a:t>can manipulate gene pools and environment in ways we can’t in humans</a:t>
            </a:r>
          </a:p>
          <a:p>
            <a:pPr lvl="1" eaLnBrk="1" hangingPunct="1"/>
            <a:endParaRPr lang="en-US" altLang="en-US" dirty="0" smtClean="0"/>
          </a:p>
          <a:p>
            <a:pPr eaLnBrk="1" hangingPunct="1"/>
            <a:endParaRPr lang="en-US" altLang="en-US" dirty="0" smtClean="0"/>
          </a:p>
        </p:txBody>
      </p:sp>
      <p:sp>
        <p:nvSpPr>
          <p:cNvPr id="2150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DB7825F0-6F1D-4417-8CF9-EB57A8E3BE63}" type="slidenum">
              <a:rPr lang="en-US" altLang="en-US" smtClean="0">
                <a:solidFill>
                  <a:srgbClr val="FFFFFF"/>
                </a:solidFill>
              </a:rPr>
              <a:pPr/>
              <a:t>18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Artificial Selection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Breeding</a:t>
            </a:r>
          </a:p>
          <a:p>
            <a:pPr eaLnBrk="1" hangingPunct="1"/>
            <a:r>
              <a:rPr lang="en-US" altLang="en-US" dirty="0" smtClean="0"/>
              <a:t>Manipulating gene pools</a:t>
            </a:r>
          </a:p>
          <a:p>
            <a:pPr eaLnBrk="1" hangingPunct="1"/>
            <a:r>
              <a:rPr lang="en-US" altLang="en-US" dirty="0" smtClean="0"/>
              <a:t>Demonstrates that traits are inherited</a:t>
            </a:r>
          </a:p>
          <a:p>
            <a:pPr eaLnBrk="1" hangingPunct="1"/>
            <a:r>
              <a:rPr lang="en-US" altLang="en-US" dirty="0" smtClean="0"/>
              <a:t>Mate individuals at the extremes</a:t>
            </a:r>
          </a:p>
          <a:p>
            <a:pPr eaLnBrk="1" hangingPunct="1"/>
            <a:r>
              <a:rPr lang="en-US" altLang="en-US" dirty="0" smtClean="0"/>
              <a:t>Common with domesticated plants and animals</a:t>
            </a:r>
          </a:p>
          <a:p>
            <a:pPr eaLnBrk="1" hangingPunct="1"/>
            <a:r>
              <a:rPr lang="en-US" altLang="en-US" dirty="0" smtClean="0"/>
              <a:t>“dull” vs. “bright” rats</a:t>
            </a:r>
          </a:p>
        </p:txBody>
      </p:sp>
      <p:sp>
        <p:nvSpPr>
          <p:cNvPr id="3174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FAACB9F8-F0D5-4D2A-A95F-29747288EB02}" type="slidenum">
              <a:rPr lang="en-US" altLang="en-US" smtClean="0">
                <a:solidFill>
                  <a:srgbClr val="FFFFFF"/>
                </a:solidFill>
              </a:rPr>
              <a:pPr/>
              <a:t>19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8631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r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363" y="228600"/>
            <a:ext cx="5121275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48D36979-AB03-4A30-902B-73928ADCB9B1}" type="slidenum">
              <a:rPr lang="en-US" altLang="en-US" smtClean="0">
                <a:solidFill>
                  <a:srgbClr val="FFFFFF"/>
                </a:solidFill>
              </a:rPr>
              <a:pPr/>
              <a:t>20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320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19200" y="1206500"/>
            <a:ext cx="3429000" cy="19272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/>
              <a:t>Chickadee </a:t>
            </a:r>
            <a:r>
              <a:rPr lang="en-US" sz="3200" dirty="0" err="1" smtClean="0"/>
              <a:t>Parus</a:t>
            </a:r>
            <a:r>
              <a:rPr lang="en-US" sz="3200" dirty="0" smtClean="0"/>
              <a:t> major</a:t>
            </a:r>
          </a:p>
        </p:txBody>
      </p:sp>
      <p:pic>
        <p:nvPicPr>
          <p:cNvPr id="22531" name="Picture 5" descr="Kasai Rinkan Koen, Tokyo, Japan - Mar 24, 2005 © William Hu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703637"/>
            <a:ext cx="4070350" cy="269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Great Tit (Parus major) ph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181100"/>
            <a:ext cx="35623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7" descr="Great Tit">
            <a:hlinkClick r:id="rId4" action="ppaction://hlinkfile" tooltip="Great Tit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352800"/>
            <a:ext cx="3276600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6" descr="Adult great ti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20687"/>
            <a:ext cx="2663825" cy="186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5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97E5A097-CE28-42C7-ADDD-E8F39E2FBFFA}" type="slidenum">
              <a:rPr lang="en-US" altLang="en-US" smtClean="0">
                <a:solidFill>
                  <a:srgbClr val="FFFFFF"/>
                </a:solidFill>
              </a:rPr>
              <a:pPr/>
              <a:t>21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Chickadee Aggressive Behavior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Differ on a dimensional behavior: exploration</a:t>
            </a:r>
          </a:p>
          <a:p>
            <a:pPr lvl="1" eaLnBrk="1" hangingPunct="1"/>
            <a:r>
              <a:rPr lang="en-US" altLang="en-US" smtClean="0"/>
              <a:t>Greater exploration = more aggressive and bold</a:t>
            </a:r>
          </a:p>
          <a:p>
            <a:pPr lvl="1" eaLnBrk="1" hangingPunct="1"/>
            <a:r>
              <a:rPr lang="en-US" altLang="en-US" smtClean="0"/>
              <a:t>Less exploration = less aggressive and bold</a:t>
            </a:r>
          </a:p>
        </p:txBody>
      </p:sp>
      <p:sp>
        <p:nvSpPr>
          <p:cNvPr id="23556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54D93AEA-47F8-4612-AC2D-75A2703A7A26}" type="slidenum">
              <a:rPr lang="en-US" altLang="en-US" smtClean="0">
                <a:solidFill>
                  <a:srgbClr val="FFFFFF"/>
                </a:solidFill>
              </a:rPr>
              <a:pPr/>
              <a:t>22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Who has the advantage?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Environmental condition:</a:t>
            </a:r>
          </a:p>
          <a:p>
            <a:pPr lvl="1" eaLnBrk="1" hangingPunct="1"/>
            <a:r>
              <a:rPr lang="en-US" altLang="en-US" dirty="0" smtClean="0"/>
              <a:t>Food is scarce:</a:t>
            </a:r>
          </a:p>
          <a:p>
            <a:pPr lvl="1" eaLnBrk="1" hangingPunct="1"/>
            <a:endParaRPr lang="en-US" altLang="en-US" dirty="0" smtClean="0"/>
          </a:p>
          <a:p>
            <a:pPr lvl="1" eaLnBrk="1" hangingPunct="1"/>
            <a:endParaRPr lang="en-US" altLang="en-US" dirty="0"/>
          </a:p>
          <a:p>
            <a:pPr lvl="1" eaLnBrk="1" hangingPunct="1"/>
            <a:endParaRPr lang="en-US" altLang="en-US" dirty="0" smtClean="0"/>
          </a:p>
          <a:p>
            <a:pPr lvl="1" eaLnBrk="1" hangingPunct="1"/>
            <a:endParaRPr lang="en-US" altLang="en-US" dirty="0"/>
          </a:p>
          <a:p>
            <a:pPr lvl="1" eaLnBrk="1" hangingPunct="1"/>
            <a:r>
              <a:rPr lang="en-US" altLang="en-US" dirty="0" smtClean="0"/>
              <a:t>Food is plentiful: </a:t>
            </a:r>
          </a:p>
        </p:txBody>
      </p:sp>
      <p:sp>
        <p:nvSpPr>
          <p:cNvPr id="2458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979A920F-B5E5-4811-85CA-60A39FFC243A}" type="slidenum">
              <a:rPr lang="en-US" altLang="en-US" smtClean="0">
                <a:solidFill>
                  <a:srgbClr val="FFFFFF"/>
                </a:solidFill>
              </a:rPr>
              <a:pPr/>
              <a:t>23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Evolutionary Psychology of Personality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Personality:</a:t>
            </a:r>
          </a:p>
          <a:p>
            <a:pPr lvl="1" eaLnBrk="1" hangingPunct="1"/>
            <a:r>
              <a:rPr lang="en-US" altLang="en-US" smtClean="0"/>
              <a:t>A person’s general style of interacting with the world</a:t>
            </a:r>
          </a:p>
          <a:p>
            <a:pPr lvl="1" eaLnBrk="1" hangingPunct="1"/>
            <a:r>
              <a:rPr lang="en-CA" altLang="en-US" smtClean="0"/>
              <a:t>Distinguishable from habits, attitudes, and interests</a:t>
            </a:r>
          </a:p>
          <a:p>
            <a:pPr lvl="1" eaLnBrk="1" hangingPunct="1"/>
            <a:r>
              <a:rPr lang="en-CA" altLang="en-US" smtClean="0"/>
              <a:t>Underlying basic tendencies</a:t>
            </a:r>
            <a:endParaRPr lang="en-US" altLang="en-US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E454F1AA-442F-4020-8A08-6AD91F7A6055}" type="slidenum">
              <a:rPr lang="en-US" altLang="en-US" smtClean="0">
                <a:solidFill>
                  <a:srgbClr val="FFFFFF"/>
                </a:solidFill>
              </a:rPr>
              <a:pPr/>
              <a:t>24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Extraversion: positive emotions, exploratory activity</a:t>
            </a:r>
          </a:p>
        </p:txBody>
      </p:sp>
      <p:sp>
        <p:nvSpPr>
          <p:cNvPr id="129029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457200" y="1673225"/>
            <a:ext cx="4038600" cy="471805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Benefits</a:t>
            </a:r>
          </a:p>
        </p:txBody>
      </p:sp>
      <p:sp>
        <p:nvSpPr>
          <p:cNvPr id="129030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648200" y="1673225"/>
            <a:ext cx="4038600" cy="471805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Costs</a:t>
            </a:r>
          </a:p>
        </p:txBody>
      </p:sp>
      <p:sp>
        <p:nvSpPr>
          <p:cNvPr id="26629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FDE18970-9B4B-48B0-AC73-2429324087B1}" type="slidenum">
              <a:rPr lang="en-US" altLang="en-US" smtClean="0">
                <a:solidFill>
                  <a:srgbClr val="FFFFFF"/>
                </a:solidFill>
              </a:rPr>
              <a:pPr/>
              <a:t>25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9" grpId="0" build="p"/>
      <p:bldP spid="129030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Neuroticism: negative emotions, fear, sadness, anxiety, guilt</a:t>
            </a:r>
          </a:p>
        </p:txBody>
      </p:sp>
      <p:sp>
        <p:nvSpPr>
          <p:cNvPr id="131076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457200" y="1673225"/>
            <a:ext cx="4038600" cy="471805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Benefits</a:t>
            </a:r>
          </a:p>
        </p:txBody>
      </p:sp>
      <p:sp>
        <p:nvSpPr>
          <p:cNvPr id="131077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648200" y="1673225"/>
            <a:ext cx="4038600" cy="471805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Costs</a:t>
            </a:r>
          </a:p>
        </p:txBody>
      </p:sp>
      <p:sp>
        <p:nvSpPr>
          <p:cNvPr id="2765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733FD609-369E-4809-9834-E93317F73B78}" type="slidenum">
              <a:rPr lang="en-US" altLang="en-US" smtClean="0">
                <a:solidFill>
                  <a:srgbClr val="FFFFFF"/>
                </a:solidFill>
              </a:rPr>
              <a:pPr/>
              <a:t>26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6" grpId="0" build="p"/>
      <p:bldP spid="13107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057400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200" dirty="0"/>
              <a:t>Who is advantaged </a:t>
            </a:r>
            <a:r>
              <a:rPr lang="en-US" sz="3200" u="sng" dirty="0"/>
              <a:t>today</a:t>
            </a:r>
            <a:r>
              <a:rPr lang="en-US" sz="3200" dirty="0"/>
              <a:t>? </a:t>
            </a:r>
            <a:endParaRPr lang="en-US" sz="3200" dirty="0" smtClean="0"/>
          </a:p>
          <a:p>
            <a:pPr marL="182880" indent="-182880" algn="ctr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More/less neurotic?</a:t>
            </a:r>
          </a:p>
          <a:p>
            <a:pPr marL="182880" indent="-182880" algn="ctr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More/less </a:t>
            </a:r>
            <a:r>
              <a:rPr lang="en-US" dirty="0"/>
              <a:t>extraverted?</a:t>
            </a:r>
          </a:p>
        </p:txBody>
      </p:sp>
      <p:sp>
        <p:nvSpPr>
          <p:cNvPr id="28675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4E8FF66A-BB08-4186-901F-6A52F0CBA100}" type="slidenum">
              <a:rPr lang="en-US" altLang="en-US" smtClean="0">
                <a:solidFill>
                  <a:srgbClr val="FFFFFF"/>
                </a:solidFill>
              </a:rPr>
              <a:pPr/>
              <a:t>27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Other Examples in the Text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Language</a:t>
            </a:r>
          </a:p>
          <a:p>
            <a:pPr eaLnBrk="1" hangingPunct="1"/>
            <a:endParaRPr lang="en-US" altLang="en-US" dirty="0" smtClean="0"/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 smtClean="0"/>
              <a:t>Music</a:t>
            </a:r>
          </a:p>
          <a:p>
            <a:pPr eaLnBrk="1" hangingPunct="1"/>
            <a:endParaRPr lang="en-US" altLang="en-US" dirty="0" smtClean="0"/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 smtClean="0"/>
              <a:t>Emotion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 smtClean="0"/>
              <a:t>Addiction</a:t>
            </a:r>
          </a:p>
        </p:txBody>
      </p:sp>
      <p:sp>
        <p:nvSpPr>
          <p:cNvPr id="2970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5304978A-7421-46FA-9274-180336090655}" type="slidenum">
              <a:rPr lang="en-US" altLang="en-US" smtClean="0">
                <a:solidFill>
                  <a:srgbClr val="FFFFFF"/>
                </a:solidFill>
              </a:rPr>
              <a:pPr/>
              <a:t>28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Modern Evolutionary Theory</a:t>
            </a:r>
          </a:p>
        </p:txBody>
      </p:sp>
      <p:sp>
        <p:nvSpPr>
          <p:cNvPr id="1914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Combines natural selection and genetics</a:t>
            </a:r>
          </a:p>
          <a:p>
            <a:pPr lvl="1" eaLnBrk="1" hangingPunct="1"/>
            <a:r>
              <a:rPr lang="en-US" altLang="en-US" smtClean="0"/>
              <a:t>“Modern Synthesis”</a:t>
            </a:r>
          </a:p>
          <a:p>
            <a:pPr eaLnBrk="1" hangingPunct="1"/>
            <a:r>
              <a:rPr lang="en-US" altLang="en-US" smtClean="0"/>
              <a:t>Genetics: study of the mechanisms of inheritance</a:t>
            </a:r>
          </a:p>
          <a:p>
            <a:pPr eaLnBrk="1" hangingPunct="1"/>
            <a:endParaRPr lang="en-US" altLang="en-US" smtClean="0"/>
          </a:p>
        </p:txBody>
      </p:sp>
      <p:sp>
        <p:nvSpPr>
          <p:cNvPr id="3072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C7662179-D298-447C-ADD5-D521E6FA5026}" type="slidenum">
              <a:rPr lang="en-US" altLang="en-US" smtClean="0">
                <a:solidFill>
                  <a:srgbClr val="FFFFFF"/>
                </a:solidFill>
              </a:rPr>
              <a:pPr/>
              <a:t>29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1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Genes</a:t>
            </a:r>
          </a:p>
        </p:txBody>
      </p:sp>
      <p:sp>
        <p:nvSpPr>
          <p:cNvPr id="1925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Biological units of heredity</a:t>
            </a:r>
          </a:p>
          <a:p>
            <a:pPr eaLnBrk="1" hangingPunct="1"/>
            <a:r>
              <a:rPr lang="en-US" altLang="en-US" dirty="0" smtClean="0"/>
              <a:t>Segment of a DNA molecule that contains the code for making a specific protein molecule</a:t>
            </a:r>
          </a:p>
          <a:p>
            <a:pPr eaLnBrk="1" hangingPunct="1"/>
            <a:r>
              <a:rPr lang="en-US" altLang="en-US" dirty="0" smtClean="0">
                <a:hlinkClick r:id="rId3"/>
              </a:rPr>
              <a:t>www.genome.gov</a:t>
            </a:r>
            <a:endParaRPr lang="en-US" altLang="en-US" dirty="0" smtClean="0"/>
          </a:p>
        </p:txBody>
      </p:sp>
      <p:sp>
        <p:nvSpPr>
          <p:cNvPr id="3379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1A378B1-AD92-4519-BA7F-D13BB84ABEF3}" type="slidenum">
              <a:rPr lang="en-US" altLang="en-US" smtClean="0">
                <a:solidFill>
                  <a:srgbClr val="FFFFFF"/>
                </a:solidFill>
              </a:rPr>
              <a:pPr/>
              <a:t>30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pic>
        <p:nvPicPr>
          <p:cNvPr id="5" name="Picture 2" descr="C:\Users\ERINBA~1\AppData\Local\Temp\Rar$DI67.040\fig03-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895600"/>
            <a:ext cx="5334000" cy="364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5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Heredity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/>
              <a:t>How is genetic information passed on from parents to offspring?</a:t>
            </a:r>
          </a:p>
          <a:p>
            <a:pPr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/>
              <a:t>Meiosis: form of cell division</a:t>
            </a:r>
          </a:p>
          <a:p>
            <a:pPr lvl="1" eaLnBrk="1" hangingPunct="1"/>
            <a:r>
              <a:rPr lang="en-US" altLang="en-US" dirty="0" smtClean="0"/>
              <a:t>new sperm &amp; ova are formed</a:t>
            </a:r>
          </a:p>
        </p:txBody>
      </p:sp>
      <p:sp>
        <p:nvSpPr>
          <p:cNvPr id="3482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5E7B7945-DE4D-4E5D-AFB2-30AEECFEC2FD}" type="slidenum">
              <a:rPr lang="en-US" altLang="en-US" smtClean="0">
                <a:solidFill>
                  <a:srgbClr val="FFFFFF"/>
                </a:solidFill>
              </a:rPr>
              <a:pPr/>
              <a:t>31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mios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25" y="381000"/>
            <a:ext cx="719296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6611" name="AutoShape 3"/>
          <p:cNvSpPr>
            <a:spLocks noChangeArrowheads="1"/>
          </p:cNvSpPr>
          <p:nvPr/>
        </p:nvSpPr>
        <p:spPr bwMode="auto">
          <a:xfrm>
            <a:off x="228600" y="1752600"/>
            <a:ext cx="2743200" cy="2362200"/>
          </a:xfrm>
          <a:prstGeom prst="rightArrow">
            <a:avLst>
              <a:gd name="adj1" fmla="val 50000"/>
              <a:gd name="adj2" fmla="val 29032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1400" b="1"/>
              <a:t>**Results in</a:t>
            </a:r>
          </a:p>
          <a:p>
            <a:pPr algn="ctr">
              <a:defRPr/>
            </a:pPr>
            <a:r>
              <a:rPr lang="en-US" sz="1400" b="1"/>
              <a:t>random variation</a:t>
            </a:r>
          </a:p>
          <a:p>
            <a:pPr algn="ctr">
              <a:defRPr/>
            </a:pPr>
            <a:r>
              <a:rPr lang="en-US" sz="1400" b="1"/>
              <a:t>in the population</a:t>
            </a:r>
          </a:p>
        </p:txBody>
      </p:sp>
      <p:sp>
        <p:nvSpPr>
          <p:cNvPr id="3584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4EE8A160-A3C5-490D-B1A9-CBD2D8AE33C7}" type="slidenum">
              <a:rPr lang="en-US" altLang="en-US" smtClean="0">
                <a:solidFill>
                  <a:srgbClr val="FFFFFF"/>
                </a:solidFill>
              </a:rPr>
              <a:pPr/>
              <a:t>32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Sex Genetics</a:t>
            </a:r>
          </a:p>
        </p:txBody>
      </p:sp>
      <p:pic>
        <p:nvPicPr>
          <p:cNvPr id="36867" name="Picture 3" descr="SEX_GE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916113"/>
            <a:ext cx="5976938" cy="426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6959A013-134B-47E6-8BF9-E1E141CE3433}" type="slidenum">
              <a:rPr lang="en-US" altLang="en-US" smtClean="0">
                <a:solidFill>
                  <a:srgbClr val="FFFFFF"/>
                </a:solidFill>
              </a:rPr>
              <a:pPr/>
              <a:t>33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Fragile X Syndrome</a:t>
            </a:r>
            <a:endParaRPr lang="en-US" dirty="0" smtClean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143000" y="1600200"/>
          <a:ext cx="4952999" cy="2135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9567"/>
                <a:gridCol w="1099567"/>
                <a:gridCol w="1373521"/>
                <a:gridCol w="1380344"/>
              </a:tblGrid>
              <a:tr h="391630">
                <a:tc gridSpan="2">
                  <a:txBody>
                    <a:bodyPr/>
                    <a:lstStyle/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</a:rPr>
                        <a:t>Father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91630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Mother</a:t>
                      </a: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en-US" sz="1200" i="1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X </a:t>
                      </a:r>
                      <a:r>
                        <a:rPr lang="en-US" sz="1200" i="1" dirty="0" smtClean="0">
                          <a:solidFill>
                            <a:schemeClr val="tx1"/>
                          </a:solidFill>
                        </a:rPr>
                        <a:t>fragile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75964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Boy</a:t>
                      </a:r>
                    </a:p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XY</a:t>
                      </a:r>
                      <a:endParaRPr lang="en-US" sz="1200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Girl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XX </a:t>
                      </a:r>
                      <a:r>
                        <a:rPr lang="en-US" sz="1200" i="1" dirty="0" smtClean="0">
                          <a:solidFill>
                            <a:schemeClr val="tx1"/>
                          </a:solidFill>
                        </a:rPr>
                        <a:t>fragile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75964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Boy</a:t>
                      </a:r>
                    </a:p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XY</a:t>
                      </a:r>
                      <a:endParaRPr lang="en-US" sz="1200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Girl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XX </a:t>
                      </a:r>
                      <a:r>
                        <a:rPr lang="en-US" sz="1200" i="1" dirty="0" smtClean="0">
                          <a:solidFill>
                            <a:schemeClr val="tx1"/>
                          </a:solidFill>
                        </a:rPr>
                        <a:t>fragile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Content Placeholder 3"/>
          <p:cNvGraphicFramePr>
            <a:graphicFrameLocks/>
          </p:cNvGraphicFramePr>
          <p:nvPr/>
        </p:nvGraphicFramePr>
        <p:xfrm>
          <a:off x="1143000" y="3846513"/>
          <a:ext cx="4953001" cy="22510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9567"/>
                <a:gridCol w="1099567"/>
                <a:gridCol w="1373522"/>
                <a:gridCol w="1380345"/>
              </a:tblGrid>
              <a:tr h="412885">
                <a:tc gridSpan="2">
                  <a:txBody>
                    <a:bodyPr/>
                    <a:lstStyle/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</a:rPr>
                        <a:t>Father</a:t>
                      </a:r>
                    </a:p>
                  </a:txBody>
                  <a:tcPr marT="45733" marB="4573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12885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Mother</a:t>
                      </a: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en-US" sz="1200" i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en-US" sz="1200" i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12652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X </a:t>
                      </a:r>
                      <a:r>
                        <a:rPr lang="en-US" sz="1200" i="1" dirty="0" smtClean="0">
                          <a:solidFill>
                            <a:schemeClr val="tx1"/>
                          </a:solidFill>
                        </a:rPr>
                        <a:t>fragile</a:t>
                      </a:r>
                    </a:p>
                  </a:txBody>
                  <a:tcPr marT="45733" marB="4573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Boy</a:t>
                      </a:r>
                    </a:p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X </a:t>
                      </a:r>
                      <a:r>
                        <a:rPr lang="en-US" sz="1200" i="1" dirty="0" smtClean="0">
                          <a:solidFill>
                            <a:schemeClr val="tx1"/>
                          </a:solidFill>
                        </a:rPr>
                        <a:t>fragile 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en-US" sz="1200" i="1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Girl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XX </a:t>
                      </a:r>
                      <a:r>
                        <a:rPr lang="en-US" sz="1200" i="1" dirty="0" smtClean="0">
                          <a:solidFill>
                            <a:schemeClr val="tx1"/>
                          </a:solidFill>
                        </a:rPr>
                        <a:t>fragile</a:t>
                      </a:r>
                    </a:p>
                  </a:txBody>
                  <a:tcPr marT="45733" marB="4573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12652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Boy</a:t>
                      </a:r>
                    </a:p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XY</a:t>
                      </a:r>
                      <a:endParaRPr lang="en-US" sz="1200" i="1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Girl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XX</a:t>
                      </a:r>
                      <a:endParaRPr lang="en-US" sz="1200" i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925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159FBE9B-5DF3-4977-8C85-C7BD0EA5D1F4}" type="slidenum">
              <a:rPr lang="en-US" altLang="en-US" smtClean="0">
                <a:solidFill>
                  <a:srgbClr val="FFFFFF"/>
                </a:solidFill>
              </a:rPr>
              <a:pPr/>
              <a:t>34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Genotype and Phenotype</a:t>
            </a:r>
          </a:p>
        </p:txBody>
      </p:sp>
      <p:pic>
        <p:nvPicPr>
          <p:cNvPr id="38915" name="Picture 3" descr="BD06784_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590800"/>
            <a:ext cx="1819275" cy="168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Picture 4" descr="BD06790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2743200"/>
            <a:ext cx="18129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3048000" y="2514600"/>
            <a:ext cx="2819400" cy="23034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600">
                <a:latin typeface="Times New Roman" pitchFamily="18" charset="0"/>
              </a:rPr>
              <a:t>Hair Colour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en-US" sz="2600">
                <a:latin typeface="Times New Roman" pitchFamily="18" charset="0"/>
              </a:rPr>
              <a:t>Eye Colour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en-US" sz="2600">
                <a:latin typeface="Times New Roman" pitchFamily="18" charset="0"/>
              </a:rPr>
              <a:t>IQ score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en-US" sz="2600">
                <a:latin typeface="Times New Roman" pitchFamily="18" charset="0"/>
              </a:rPr>
              <a:t>Personality</a:t>
            </a:r>
          </a:p>
        </p:txBody>
      </p:sp>
      <p:pic>
        <p:nvPicPr>
          <p:cNvPr id="38918" name="Picture 6" descr="j023966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5562600"/>
            <a:ext cx="576263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9" name="Picture 7" descr="j023966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5562600"/>
            <a:ext cx="576263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0" name="Picture 8" descr="j023966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5562600"/>
            <a:ext cx="576263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1" name="Picture 9" descr="j023966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5562600"/>
            <a:ext cx="576263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3124200" y="5715000"/>
            <a:ext cx="2895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800" b="1">
                <a:latin typeface="Times New Roman" pitchFamily="18" charset="0"/>
              </a:rPr>
              <a:t>Genotype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2514600" y="1752600"/>
            <a:ext cx="4191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800" b="1">
                <a:latin typeface="Times New Roman" pitchFamily="18" charset="0"/>
              </a:rPr>
              <a:t>Phenotype = expression</a:t>
            </a:r>
          </a:p>
        </p:txBody>
      </p:sp>
      <p:sp>
        <p:nvSpPr>
          <p:cNvPr id="38924" name="Line 12"/>
          <p:cNvSpPr>
            <a:spLocks noChangeShapeType="1"/>
          </p:cNvSpPr>
          <p:nvPr/>
        </p:nvSpPr>
        <p:spPr bwMode="auto">
          <a:xfrm>
            <a:off x="2438400" y="6019800"/>
            <a:ext cx="1219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8925" name="Line 13"/>
          <p:cNvSpPr>
            <a:spLocks noChangeShapeType="1"/>
          </p:cNvSpPr>
          <p:nvPr/>
        </p:nvSpPr>
        <p:spPr bwMode="auto">
          <a:xfrm flipH="1">
            <a:off x="5410200" y="6019800"/>
            <a:ext cx="914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8926" name="Line 14"/>
          <p:cNvSpPr>
            <a:spLocks noChangeShapeType="1"/>
          </p:cNvSpPr>
          <p:nvPr/>
        </p:nvSpPr>
        <p:spPr bwMode="auto">
          <a:xfrm flipV="1">
            <a:off x="4495800" y="4953000"/>
            <a:ext cx="0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8927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1B3BE475-5C13-46F0-87BE-CBFC24E82B5C}" type="slidenum">
              <a:rPr lang="en-US" altLang="en-US" smtClean="0">
                <a:solidFill>
                  <a:srgbClr val="FFFFFF"/>
                </a:solidFill>
              </a:rPr>
              <a:pPr/>
              <a:t>35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Behavioral Genetics: Heritability</a:t>
            </a:r>
          </a:p>
        </p:txBody>
      </p:sp>
      <p:sp>
        <p:nvSpPr>
          <p:cNvPr id="155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How much of the total phenotypic variation of a trait in a population is accounted for by variation among individual genotypes (compared to the variation in the environment)?</a:t>
            </a:r>
          </a:p>
          <a:p>
            <a:pPr eaLnBrk="1" hangingPunct="1"/>
            <a:r>
              <a:rPr lang="en-US" altLang="en-US" dirty="0" smtClean="0"/>
              <a:t>variation = differences</a:t>
            </a:r>
          </a:p>
          <a:p>
            <a:pPr eaLnBrk="1" hangingPunct="1"/>
            <a:endParaRPr lang="en-US" altLang="en-US" dirty="0" smtClean="0"/>
          </a:p>
        </p:txBody>
      </p:sp>
      <p:sp>
        <p:nvSpPr>
          <p:cNvPr id="3994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CCCBD86-0FE9-4A56-AEE6-472AF6A92328}" type="slidenum">
              <a:rPr lang="en-US" altLang="en-US" smtClean="0">
                <a:solidFill>
                  <a:srgbClr val="FFFFFF"/>
                </a:solidFill>
              </a:rPr>
              <a:pPr/>
              <a:t>36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1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5"/>
          <p:cNvSpPr>
            <a:spLocks noChangeArrowheads="1"/>
          </p:cNvSpPr>
          <p:nvPr/>
        </p:nvSpPr>
        <p:spPr bwMode="auto">
          <a:xfrm>
            <a:off x="1295400" y="1066800"/>
            <a:ext cx="7543800" cy="838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63" name="Oval 2"/>
          <p:cNvSpPr>
            <a:spLocks noChangeArrowheads="1"/>
          </p:cNvSpPr>
          <p:nvPr/>
        </p:nvSpPr>
        <p:spPr bwMode="auto">
          <a:xfrm>
            <a:off x="4305300" y="24003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64" name="Oval 3"/>
          <p:cNvSpPr>
            <a:spLocks noChangeArrowheads="1"/>
          </p:cNvSpPr>
          <p:nvPr/>
        </p:nvSpPr>
        <p:spPr bwMode="auto">
          <a:xfrm>
            <a:off x="3048000" y="3200400"/>
            <a:ext cx="304800" cy="304800"/>
          </a:xfrm>
          <a:prstGeom prst="ellipse">
            <a:avLst/>
          </a:prstGeom>
          <a:solidFill>
            <a:srgbClr val="CC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65" name="Oval 4"/>
          <p:cNvSpPr>
            <a:spLocks noChangeArrowheads="1"/>
          </p:cNvSpPr>
          <p:nvPr/>
        </p:nvSpPr>
        <p:spPr bwMode="auto">
          <a:xfrm>
            <a:off x="2971800" y="1752600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66" name="Oval 5"/>
          <p:cNvSpPr>
            <a:spLocks noChangeArrowheads="1"/>
          </p:cNvSpPr>
          <p:nvPr/>
        </p:nvSpPr>
        <p:spPr bwMode="auto">
          <a:xfrm>
            <a:off x="6477000" y="25908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67" name="Oval 6"/>
          <p:cNvSpPr>
            <a:spLocks noChangeArrowheads="1"/>
          </p:cNvSpPr>
          <p:nvPr/>
        </p:nvSpPr>
        <p:spPr bwMode="auto">
          <a:xfrm>
            <a:off x="2133600" y="4876800"/>
            <a:ext cx="304800" cy="304800"/>
          </a:xfrm>
          <a:prstGeom prst="ellipse">
            <a:avLst/>
          </a:prstGeom>
          <a:solidFill>
            <a:srgbClr val="CC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68" name="Oval 7"/>
          <p:cNvSpPr>
            <a:spLocks noChangeArrowheads="1"/>
          </p:cNvSpPr>
          <p:nvPr/>
        </p:nvSpPr>
        <p:spPr bwMode="auto">
          <a:xfrm>
            <a:off x="4953000" y="54864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69" name="Oval 8"/>
          <p:cNvSpPr>
            <a:spLocks noChangeArrowheads="1"/>
          </p:cNvSpPr>
          <p:nvPr/>
        </p:nvSpPr>
        <p:spPr bwMode="auto">
          <a:xfrm>
            <a:off x="5638800" y="1981200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70" name="Oval 9"/>
          <p:cNvSpPr>
            <a:spLocks noChangeArrowheads="1"/>
          </p:cNvSpPr>
          <p:nvPr/>
        </p:nvSpPr>
        <p:spPr bwMode="auto">
          <a:xfrm>
            <a:off x="3429000" y="36576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71" name="Oval 10"/>
          <p:cNvSpPr>
            <a:spLocks noChangeArrowheads="1"/>
          </p:cNvSpPr>
          <p:nvPr/>
        </p:nvSpPr>
        <p:spPr bwMode="auto">
          <a:xfrm>
            <a:off x="1828800" y="2743200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72" name="Oval 11"/>
          <p:cNvSpPr>
            <a:spLocks noChangeArrowheads="1"/>
          </p:cNvSpPr>
          <p:nvPr/>
        </p:nvSpPr>
        <p:spPr bwMode="auto">
          <a:xfrm>
            <a:off x="4191000" y="4114800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73" name="Oval 12"/>
          <p:cNvSpPr>
            <a:spLocks noChangeArrowheads="1"/>
          </p:cNvSpPr>
          <p:nvPr/>
        </p:nvSpPr>
        <p:spPr bwMode="auto">
          <a:xfrm>
            <a:off x="3810000" y="5562600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74" name="Oval 13"/>
          <p:cNvSpPr>
            <a:spLocks noChangeArrowheads="1"/>
          </p:cNvSpPr>
          <p:nvPr/>
        </p:nvSpPr>
        <p:spPr bwMode="auto">
          <a:xfrm>
            <a:off x="3581400" y="2209800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75" name="Oval 14"/>
          <p:cNvSpPr>
            <a:spLocks noChangeArrowheads="1"/>
          </p:cNvSpPr>
          <p:nvPr/>
        </p:nvSpPr>
        <p:spPr bwMode="auto">
          <a:xfrm>
            <a:off x="2743200" y="5486400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76" name="Oval 15"/>
          <p:cNvSpPr>
            <a:spLocks noChangeArrowheads="1"/>
          </p:cNvSpPr>
          <p:nvPr/>
        </p:nvSpPr>
        <p:spPr bwMode="auto">
          <a:xfrm>
            <a:off x="3733800" y="30480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77" name="Oval 16"/>
          <p:cNvSpPr>
            <a:spLocks noChangeArrowheads="1"/>
          </p:cNvSpPr>
          <p:nvPr/>
        </p:nvSpPr>
        <p:spPr bwMode="auto">
          <a:xfrm>
            <a:off x="5562600" y="4876800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78" name="Oval 17"/>
          <p:cNvSpPr>
            <a:spLocks noChangeArrowheads="1"/>
          </p:cNvSpPr>
          <p:nvPr/>
        </p:nvSpPr>
        <p:spPr bwMode="auto">
          <a:xfrm>
            <a:off x="5562600" y="3657600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79" name="Oval 18"/>
          <p:cNvSpPr>
            <a:spLocks noChangeArrowheads="1"/>
          </p:cNvSpPr>
          <p:nvPr/>
        </p:nvSpPr>
        <p:spPr bwMode="auto">
          <a:xfrm>
            <a:off x="4305300" y="48768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80" name="Oval 19"/>
          <p:cNvSpPr>
            <a:spLocks noChangeArrowheads="1"/>
          </p:cNvSpPr>
          <p:nvPr/>
        </p:nvSpPr>
        <p:spPr bwMode="auto">
          <a:xfrm>
            <a:off x="6019800" y="4191000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81" name="Oval 20"/>
          <p:cNvSpPr>
            <a:spLocks noChangeArrowheads="1"/>
          </p:cNvSpPr>
          <p:nvPr/>
        </p:nvSpPr>
        <p:spPr bwMode="auto">
          <a:xfrm>
            <a:off x="4876800" y="41910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82" name="Oval 21"/>
          <p:cNvSpPr>
            <a:spLocks noChangeArrowheads="1"/>
          </p:cNvSpPr>
          <p:nvPr/>
        </p:nvSpPr>
        <p:spPr bwMode="auto">
          <a:xfrm>
            <a:off x="3048000" y="4800600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83" name="Oval 22"/>
          <p:cNvSpPr>
            <a:spLocks noChangeArrowheads="1"/>
          </p:cNvSpPr>
          <p:nvPr/>
        </p:nvSpPr>
        <p:spPr bwMode="auto">
          <a:xfrm>
            <a:off x="4991100" y="48768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84" name="Oval 23"/>
          <p:cNvSpPr>
            <a:spLocks noChangeArrowheads="1"/>
          </p:cNvSpPr>
          <p:nvPr/>
        </p:nvSpPr>
        <p:spPr bwMode="auto">
          <a:xfrm>
            <a:off x="2438400" y="35814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85" name="Oval 24"/>
          <p:cNvSpPr>
            <a:spLocks noChangeArrowheads="1"/>
          </p:cNvSpPr>
          <p:nvPr/>
        </p:nvSpPr>
        <p:spPr bwMode="auto">
          <a:xfrm>
            <a:off x="5638800" y="2971800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86" name="Oval 25"/>
          <p:cNvSpPr>
            <a:spLocks noChangeArrowheads="1"/>
          </p:cNvSpPr>
          <p:nvPr/>
        </p:nvSpPr>
        <p:spPr bwMode="auto">
          <a:xfrm>
            <a:off x="2438400" y="12192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87" name="Oval 26"/>
          <p:cNvSpPr>
            <a:spLocks noChangeArrowheads="1"/>
          </p:cNvSpPr>
          <p:nvPr/>
        </p:nvSpPr>
        <p:spPr bwMode="auto">
          <a:xfrm>
            <a:off x="4953000" y="23622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88" name="Oval 27"/>
          <p:cNvSpPr>
            <a:spLocks noChangeArrowheads="1"/>
          </p:cNvSpPr>
          <p:nvPr/>
        </p:nvSpPr>
        <p:spPr bwMode="auto">
          <a:xfrm>
            <a:off x="4419600" y="9144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89" name="Oval 28"/>
          <p:cNvSpPr>
            <a:spLocks noChangeArrowheads="1"/>
          </p:cNvSpPr>
          <p:nvPr/>
        </p:nvSpPr>
        <p:spPr bwMode="auto">
          <a:xfrm>
            <a:off x="2209800" y="19812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90" name="Oval 29"/>
          <p:cNvSpPr>
            <a:spLocks noChangeArrowheads="1"/>
          </p:cNvSpPr>
          <p:nvPr/>
        </p:nvSpPr>
        <p:spPr bwMode="auto">
          <a:xfrm>
            <a:off x="5638800" y="990600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91" name="Oval 30"/>
          <p:cNvSpPr>
            <a:spLocks noChangeArrowheads="1"/>
          </p:cNvSpPr>
          <p:nvPr/>
        </p:nvSpPr>
        <p:spPr bwMode="auto">
          <a:xfrm>
            <a:off x="1905000" y="3733800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92" name="Oval 31"/>
          <p:cNvSpPr>
            <a:spLocks noChangeArrowheads="1"/>
          </p:cNvSpPr>
          <p:nvPr/>
        </p:nvSpPr>
        <p:spPr bwMode="auto">
          <a:xfrm>
            <a:off x="3733800" y="4724400"/>
            <a:ext cx="304800" cy="304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93" name="Oval 32"/>
          <p:cNvSpPr>
            <a:spLocks noChangeArrowheads="1"/>
          </p:cNvSpPr>
          <p:nvPr/>
        </p:nvSpPr>
        <p:spPr bwMode="auto">
          <a:xfrm>
            <a:off x="3086100" y="2400300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94" name="Oval 33"/>
          <p:cNvSpPr>
            <a:spLocks noChangeArrowheads="1"/>
          </p:cNvSpPr>
          <p:nvPr/>
        </p:nvSpPr>
        <p:spPr bwMode="auto">
          <a:xfrm>
            <a:off x="3810000" y="16002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95" name="Oval 34"/>
          <p:cNvSpPr>
            <a:spLocks noChangeArrowheads="1"/>
          </p:cNvSpPr>
          <p:nvPr/>
        </p:nvSpPr>
        <p:spPr bwMode="auto">
          <a:xfrm>
            <a:off x="4953000" y="3581400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96" name="Oval 35"/>
          <p:cNvSpPr>
            <a:spLocks noChangeArrowheads="1"/>
          </p:cNvSpPr>
          <p:nvPr/>
        </p:nvSpPr>
        <p:spPr bwMode="auto">
          <a:xfrm>
            <a:off x="5105400" y="1524000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97" name="Oval 36"/>
          <p:cNvSpPr>
            <a:spLocks noChangeArrowheads="1"/>
          </p:cNvSpPr>
          <p:nvPr/>
        </p:nvSpPr>
        <p:spPr bwMode="auto">
          <a:xfrm>
            <a:off x="6553200" y="3505200"/>
            <a:ext cx="304800" cy="3048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98" name="Oval 37"/>
          <p:cNvSpPr>
            <a:spLocks noChangeArrowheads="1"/>
          </p:cNvSpPr>
          <p:nvPr/>
        </p:nvSpPr>
        <p:spPr bwMode="auto">
          <a:xfrm>
            <a:off x="2971800" y="4038600"/>
            <a:ext cx="304800" cy="304800"/>
          </a:xfrm>
          <a:prstGeom prst="ellipse">
            <a:avLst/>
          </a:prstGeom>
          <a:solidFill>
            <a:srgbClr val="CC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0999" name="Oval 38"/>
          <p:cNvSpPr>
            <a:spLocks noChangeArrowheads="1"/>
          </p:cNvSpPr>
          <p:nvPr/>
        </p:nvSpPr>
        <p:spPr bwMode="auto">
          <a:xfrm>
            <a:off x="4419600" y="3048000"/>
            <a:ext cx="304800" cy="304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1000" name="Oval 39"/>
          <p:cNvSpPr>
            <a:spLocks noChangeArrowheads="1"/>
          </p:cNvSpPr>
          <p:nvPr/>
        </p:nvSpPr>
        <p:spPr bwMode="auto">
          <a:xfrm>
            <a:off x="2514600" y="2743200"/>
            <a:ext cx="304800" cy="3048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1001" name="Oval 40"/>
          <p:cNvSpPr>
            <a:spLocks noChangeArrowheads="1"/>
          </p:cNvSpPr>
          <p:nvPr/>
        </p:nvSpPr>
        <p:spPr bwMode="auto">
          <a:xfrm>
            <a:off x="6248400" y="1828800"/>
            <a:ext cx="304800" cy="304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1002" name="Oval 41"/>
          <p:cNvSpPr>
            <a:spLocks noChangeArrowheads="1"/>
          </p:cNvSpPr>
          <p:nvPr/>
        </p:nvSpPr>
        <p:spPr bwMode="auto">
          <a:xfrm>
            <a:off x="6172200" y="4876800"/>
            <a:ext cx="304800" cy="304800"/>
          </a:xfrm>
          <a:prstGeom prst="ellipse">
            <a:avLst/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1003" name="Oval 42"/>
          <p:cNvSpPr>
            <a:spLocks noChangeArrowheads="1"/>
          </p:cNvSpPr>
          <p:nvPr/>
        </p:nvSpPr>
        <p:spPr bwMode="auto">
          <a:xfrm>
            <a:off x="3352800" y="990600"/>
            <a:ext cx="304800" cy="3048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1004" name="Oval 43"/>
          <p:cNvSpPr>
            <a:spLocks noChangeArrowheads="1"/>
          </p:cNvSpPr>
          <p:nvPr/>
        </p:nvSpPr>
        <p:spPr bwMode="auto">
          <a:xfrm>
            <a:off x="1371600" y="533400"/>
            <a:ext cx="6019800" cy="56388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1005" name="Text Box 44"/>
          <p:cNvSpPr txBox="1">
            <a:spLocks noChangeArrowheads="1"/>
          </p:cNvSpPr>
          <p:nvPr/>
        </p:nvSpPr>
        <p:spPr bwMode="auto">
          <a:xfrm>
            <a:off x="7010400" y="2514600"/>
            <a:ext cx="1981200" cy="1465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/>
              <a:t>Variability of a particular trait in a given population</a:t>
            </a:r>
          </a:p>
        </p:txBody>
      </p:sp>
      <p:sp>
        <p:nvSpPr>
          <p:cNvPr id="4100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CB755146-992F-40B8-8E83-70A7A1321F40}" type="slidenum">
              <a:rPr lang="en-US" altLang="en-US" smtClean="0">
                <a:solidFill>
                  <a:srgbClr val="FFFFFF"/>
                </a:solidFill>
              </a:rPr>
              <a:pPr/>
              <a:t>37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ext Box 82"/>
          <p:cNvSpPr txBox="1">
            <a:spLocks noChangeArrowheads="1"/>
          </p:cNvSpPr>
          <p:nvPr/>
        </p:nvSpPr>
        <p:spPr bwMode="auto">
          <a:xfrm>
            <a:off x="381000" y="914400"/>
            <a:ext cx="2209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>
              <a:latin typeface="Arial" charset="0"/>
            </a:endParaRPr>
          </a:p>
        </p:txBody>
      </p:sp>
      <p:sp>
        <p:nvSpPr>
          <p:cNvPr id="41990" name="Text Box 38"/>
          <p:cNvSpPr txBox="1">
            <a:spLocks noChangeArrowheads="1"/>
          </p:cNvSpPr>
          <p:nvPr/>
        </p:nvSpPr>
        <p:spPr bwMode="auto">
          <a:xfrm>
            <a:off x="4724400" y="4419600"/>
            <a:ext cx="33528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400" b="1" dirty="0" smtClean="0"/>
              <a:t>Proportion of variation/differences  </a:t>
            </a:r>
            <a:r>
              <a:rPr lang="en-US" altLang="en-US" sz="1400" b="1" dirty="0"/>
              <a:t>accounted for by genes</a:t>
            </a:r>
          </a:p>
        </p:txBody>
      </p:sp>
      <p:sp>
        <p:nvSpPr>
          <p:cNvPr id="4199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C6B170D9-98FC-4FB3-B872-52A050605403}" type="slidenum">
              <a:rPr lang="en-US" altLang="en-US" smtClean="0">
                <a:solidFill>
                  <a:srgbClr val="FFFFFF"/>
                </a:solidFill>
              </a:rPr>
              <a:pPr/>
              <a:t>38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41988" name="Text Box 100"/>
          <p:cNvSpPr txBox="1">
            <a:spLocks noChangeArrowheads="1"/>
          </p:cNvSpPr>
          <p:nvPr/>
        </p:nvSpPr>
        <p:spPr bwMode="auto">
          <a:xfrm>
            <a:off x="1023991" y="1408093"/>
            <a:ext cx="2557409" cy="95410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400" b="1" dirty="0" smtClean="0"/>
              <a:t>Proportion of variation/differences </a:t>
            </a:r>
            <a:r>
              <a:rPr lang="en-US" altLang="en-US" sz="1400" b="1" dirty="0"/>
              <a:t>accounted for by environment</a:t>
            </a:r>
          </a:p>
        </p:txBody>
      </p:sp>
      <p:graphicFrame>
        <p:nvGraphicFramePr>
          <p:cNvPr id="19" name="Chart 18"/>
          <p:cNvGraphicFramePr/>
          <p:nvPr>
            <p:extLst>
              <p:ext uri="{D42A27DB-BD31-4B8C-83A1-F6EECF244321}">
                <p14:modId xmlns:p14="http://schemas.microsoft.com/office/powerpoint/2010/main" val="3525407551"/>
              </p:ext>
            </p:extLst>
          </p:nvPr>
        </p:nvGraphicFramePr>
        <p:xfrm>
          <a:off x="1371600" y="141222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Heritability Quotient</a:t>
            </a:r>
          </a:p>
        </p:txBody>
      </p:sp>
      <p:sp>
        <p:nvSpPr>
          <p:cNvPr id="43011" name="Text Box 8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Proportion that ranges from 0.00 to 1.00</a:t>
            </a:r>
          </a:p>
          <a:p>
            <a:pPr lvl="1" eaLnBrk="1" hangingPunct="1"/>
            <a:r>
              <a:rPr lang="en-US" altLang="en-US" dirty="0" smtClean="0"/>
              <a:t>.40 = 40% of variance due to genes</a:t>
            </a:r>
          </a:p>
          <a:p>
            <a:pPr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/>
              <a:t>h</a:t>
            </a:r>
            <a:r>
              <a:rPr lang="en-US" altLang="en-US" baseline="30000" dirty="0" smtClean="0"/>
              <a:t>2</a:t>
            </a:r>
            <a:r>
              <a:rPr lang="en-US" altLang="en-US" dirty="0" smtClean="0"/>
              <a:t> = Variance due to genes </a:t>
            </a:r>
            <a:r>
              <a:rPr lang="en-US" altLang="en-US" dirty="0" smtClean="0">
                <a:sym typeface="Symbol"/>
              </a:rPr>
              <a:t> </a:t>
            </a:r>
            <a:r>
              <a:rPr lang="en-US" altLang="en-US" dirty="0" smtClean="0"/>
              <a:t>total variance</a:t>
            </a:r>
          </a:p>
          <a:p>
            <a:pPr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/>
              <a:t>How is h</a:t>
            </a:r>
            <a:r>
              <a:rPr lang="en-US" altLang="en-US" baseline="30000" dirty="0" smtClean="0"/>
              <a:t>2</a:t>
            </a:r>
            <a:r>
              <a:rPr lang="en-US" altLang="en-US" dirty="0" smtClean="0"/>
              <a:t> determined/calculated?</a:t>
            </a:r>
          </a:p>
        </p:txBody>
      </p:sp>
      <p:sp>
        <p:nvSpPr>
          <p:cNvPr id="43012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044D21D0-6B3A-425B-9176-34250C732879}" type="slidenum">
              <a:rPr lang="en-US" altLang="en-US" smtClean="0">
                <a:solidFill>
                  <a:srgbClr val="FFFFFF"/>
                </a:solidFill>
              </a:rPr>
              <a:pPr/>
              <a:t>39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Twin Studies</a:t>
            </a:r>
            <a:endParaRPr lang="en-US" dirty="0" smtClean="0"/>
          </a:p>
        </p:txBody>
      </p:sp>
      <p:sp>
        <p:nvSpPr>
          <p:cNvPr id="45059" name="Line 11"/>
          <p:cNvSpPr>
            <a:spLocks noChangeShapeType="1"/>
          </p:cNvSpPr>
          <p:nvPr/>
        </p:nvSpPr>
        <p:spPr bwMode="auto">
          <a:xfrm>
            <a:off x="4419600" y="1447800"/>
            <a:ext cx="0" cy="464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grpSp>
        <p:nvGrpSpPr>
          <p:cNvPr id="45060" name="Group 1"/>
          <p:cNvGrpSpPr>
            <a:grpSpLocks/>
          </p:cNvGrpSpPr>
          <p:nvPr/>
        </p:nvGrpSpPr>
        <p:grpSpPr bwMode="auto">
          <a:xfrm>
            <a:off x="1447800" y="1447800"/>
            <a:ext cx="2514600" cy="4343400"/>
            <a:chOff x="533400" y="1676400"/>
            <a:chExt cx="3124200" cy="4895910"/>
          </a:xfrm>
        </p:grpSpPr>
        <p:pic>
          <p:nvPicPr>
            <p:cNvPr id="45073" name="Picture 3" descr="bd09493_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400" y="2286000"/>
              <a:ext cx="1447800" cy="1174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074" name="Oval 4"/>
            <p:cNvSpPr>
              <a:spLocks noChangeArrowheads="1"/>
            </p:cNvSpPr>
            <p:nvPr/>
          </p:nvSpPr>
          <p:spPr bwMode="auto">
            <a:xfrm>
              <a:off x="914400" y="3657600"/>
              <a:ext cx="685800" cy="533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endParaRPr lang="en-US" altLang="en-US" sz="1400"/>
            </a:p>
          </p:txBody>
        </p:sp>
        <p:sp>
          <p:nvSpPr>
            <p:cNvPr id="45075" name="Line 5"/>
            <p:cNvSpPr>
              <a:spLocks noChangeShapeType="1"/>
            </p:cNvSpPr>
            <p:nvPr/>
          </p:nvSpPr>
          <p:spPr bwMode="auto">
            <a:xfrm flipH="1" flipV="1">
              <a:off x="1447800" y="4343400"/>
              <a:ext cx="533400" cy="9906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45076" name="Oval 6"/>
            <p:cNvSpPr>
              <a:spLocks noChangeArrowheads="1"/>
            </p:cNvSpPr>
            <p:nvPr/>
          </p:nvSpPr>
          <p:spPr bwMode="auto">
            <a:xfrm>
              <a:off x="2286000" y="3657600"/>
              <a:ext cx="685800" cy="533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endParaRPr lang="en-US" altLang="en-US" sz="1400"/>
            </a:p>
          </p:txBody>
        </p:sp>
        <p:sp>
          <p:nvSpPr>
            <p:cNvPr id="45077" name="Oval 7"/>
            <p:cNvSpPr>
              <a:spLocks noChangeArrowheads="1"/>
            </p:cNvSpPr>
            <p:nvPr/>
          </p:nvSpPr>
          <p:spPr bwMode="auto">
            <a:xfrm>
              <a:off x="1676400" y="5486400"/>
              <a:ext cx="685800" cy="533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endParaRPr lang="en-US" altLang="en-US" sz="1400"/>
            </a:p>
          </p:txBody>
        </p:sp>
        <p:pic>
          <p:nvPicPr>
            <p:cNvPr id="45078" name="Picture 8" descr="bd09493_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9800" y="2286000"/>
              <a:ext cx="1447800" cy="1174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079" name="Line 9"/>
            <p:cNvSpPr>
              <a:spLocks noChangeShapeType="1"/>
            </p:cNvSpPr>
            <p:nvPr/>
          </p:nvSpPr>
          <p:spPr bwMode="auto">
            <a:xfrm flipV="1">
              <a:off x="2133600" y="4343400"/>
              <a:ext cx="457200" cy="9906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45080" name="Text Box 10"/>
            <p:cNvSpPr txBox="1">
              <a:spLocks noChangeArrowheads="1"/>
            </p:cNvSpPr>
            <p:nvPr/>
          </p:nvSpPr>
          <p:spPr bwMode="auto">
            <a:xfrm>
              <a:off x="990600" y="6172200"/>
              <a:ext cx="228600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itchFamily="18" charset="0"/>
                </a:rPr>
                <a:t>100% identical</a:t>
              </a:r>
            </a:p>
          </p:txBody>
        </p:sp>
        <p:sp>
          <p:nvSpPr>
            <p:cNvPr id="45081" name="Text Box 21"/>
            <p:cNvSpPr txBox="1">
              <a:spLocks noChangeArrowheads="1"/>
            </p:cNvSpPr>
            <p:nvPr/>
          </p:nvSpPr>
          <p:spPr bwMode="auto">
            <a:xfrm>
              <a:off x="1143000" y="1676400"/>
              <a:ext cx="2225675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pPr eaLnBrk="1" hangingPunct="1"/>
              <a:r>
                <a:rPr lang="en-US" altLang="en-US" sz="2000">
                  <a:latin typeface="Times New Roman" pitchFamily="18" charset="0"/>
                </a:rPr>
                <a:t>Monozygotic</a:t>
              </a:r>
            </a:p>
          </p:txBody>
        </p:sp>
      </p:grpSp>
      <p:grpSp>
        <p:nvGrpSpPr>
          <p:cNvPr id="45061" name="Group 4"/>
          <p:cNvGrpSpPr>
            <a:grpSpLocks/>
          </p:cNvGrpSpPr>
          <p:nvPr/>
        </p:nvGrpSpPr>
        <p:grpSpPr bwMode="auto">
          <a:xfrm>
            <a:off x="4876800" y="1524000"/>
            <a:ext cx="2514600" cy="4229100"/>
            <a:chOff x="4800600" y="1676400"/>
            <a:chExt cx="3352800" cy="4965637"/>
          </a:xfrm>
        </p:grpSpPr>
        <p:pic>
          <p:nvPicPr>
            <p:cNvPr id="45063" name="Picture 12" descr="bd09493_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5600" y="2286000"/>
              <a:ext cx="1447800" cy="1174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064" name="Picture 13" descr="bd09493_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0600" y="2286000"/>
              <a:ext cx="1447800" cy="1174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065" name="Oval 14"/>
            <p:cNvSpPr>
              <a:spLocks noChangeArrowheads="1"/>
            </p:cNvSpPr>
            <p:nvPr/>
          </p:nvSpPr>
          <p:spPr bwMode="auto">
            <a:xfrm>
              <a:off x="5181600" y="5562600"/>
              <a:ext cx="685800" cy="533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endParaRPr lang="en-US" altLang="en-US" sz="1400"/>
            </a:p>
          </p:txBody>
        </p:sp>
        <p:sp>
          <p:nvSpPr>
            <p:cNvPr id="45066" name="Oval 15"/>
            <p:cNvSpPr>
              <a:spLocks noChangeArrowheads="1"/>
            </p:cNvSpPr>
            <p:nvPr/>
          </p:nvSpPr>
          <p:spPr bwMode="auto">
            <a:xfrm>
              <a:off x="7239000" y="5562600"/>
              <a:ext cx="685800" cy="533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endParaRPr lang="en-US" altLang="en-US" sz="1400"/>
            </a:p>
          </p:txBody>
        </p:sp>
        <p:sp>
          <p:nvSpPr>
            <p:cNvPr id="45067" name="Oval 16"/>
            <p:cNvSpPr>
              <a:spLocks noChangeArrowheads="1"/>
            </p:cNvSpPr>
            <p:nvPr/>
          </p:nvSpPr>
          <p:spPr bwMode="auto">
            <a:xfrm>
              <a:off x="5105400" y="3733800"/>
              <a:ext cx="685800" cy="533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endParaRPr lang="en-US" altLang="en-US" sz="1400"/>
            </a:p>
          </p:txBody>
        </p:sp>
        <p:sp>
          <p:nvSpPr>
            <p:cNvPr id="45068" name="Oval 17"/>
            <p:cNvSpPr>
              <a:spLocks noChangeArrowheads="1"/>
            </p:cNvSpPr>
            <p:nvPr/>
          </p:nvSpPr>
          <p:spPr bwMode="auto">
            <a:xfrm>
              <a:off x="7239000" y="3733800"/>
              <a:ext cx="685800" cy="533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endParaRPr lang="en-US" altLang="en-US" sz="1400"/>
            </a:p>
          </p:txBody>
        </p:sp>
        <p:sp>
          <p:nvSpPr>
            <p:cNvPr id="45069" name="Line 18"/>
            <p:cNvSpPr>
              <a:spLocks noChangeShapeType="1"/>
            </p:cNvSpPr>
            <p:nvPr/>
          </p:nvSpPr>
          <p:spPr bwMode="auto">
            <a:xfrm flipV="1">
              <a:off x="5486400" y="4419600"/>
              <a:ext cx="0" cy="1066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45070" name="Line 19"/>
            <p:cNvSpPr>
              <a:spLocks noChangeShapeType="1"/>
            </p:cNvSpPr>
            <p:nvPr/>
          </p:nvSpPr>
          <p:spPr bwMode="auto">
            <a:xfrm flipV="1">
              <a:off x="7620000" y="4419600"/>
              <a:ext cx="0" cy="9906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45071" name="Text Box 20"/>
            <p:cNvSpPr txBox="1">
              <a:spLocks noChangeArrowheads="1"/>
            </p:cNvSpPr>
            <p:nvPr/>
          </p:nvSpPr>
          <p:spPr bwMode="auto">
            <a:xfrm>
              <a:off x="5486400" y="6172200"/>
              <a:ext cx="2286000" cy="469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itchFamily="18" charset="0"/>
                </a:rPr>
                <a:t>50% identical</a:t>
              </a:r>
            </a:p>
          </p:txBody>
        </p:sp>
        <p:sp>
          <p:nvSpPr>
            <p:cNvPr id="45072" name="Text Box 22"/>
            <p:cNvSpPr txBox="1">
              <a:spLocks noChangeArrowheads="1"/>
            </p:cNvSpPr>
            <p:nvPr/>
          </p:nvSpPr>
          <p:spPr bwMode="auto">
            <a:xfrm>
              <a:off x="5486400" y="1676400"/>
              <a:ext cx="2225675" cy="469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pPr eaLnBrk="1" hangingPunct="1"/>
              <a:r>
                <a:rPr lang="en-US" altLang="en-US" sz="2000">
                  <a:latin typeface="Times New Roman" pitchFamily="18" charset="0"/>
                </a:rPr>
                <a:t>Dizygotic</a:t>
              </a:r>
            </a:p>
          </p:txBody>
        </p:sp>
      </p:grpSp>
      <p:sp>
        <p:nvSpPr>
          <p:cNvPr id="45062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045E83E0-1CCE-49EE-BA5B-E35BC8386A2B}" type="slidenum">
              <a:rPr lang="en-US" altLang="en-US" smtClean="0">
                <a:solidFill>
                  <a:srgbClr val="FFFFFF"/>
                </a:solidFill>
              </a:rPr>
              <a:pPr/>
              <a:t>40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4" name="Rectangle 4"/>
          <p:cNvSpPr>
            <a:spLocks noGrp="1" noChangeArrowheads="1"/>
          </p:cNvSpPr>
          <p:nvPr>
            <p:ph type="title"/>
          </p:nvPr>
        </p:nvSpPr>
        <p:spPr>
          <a:xfrm>
            <a:off x="152400" y="457200"/>
            <a:ext cx="8686800" cy="9906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sz="2400" dirty="0" smtClean="0"/>
              <a:t>Calculate concordance (correlation) for monozygotic twin pairs </a:t>
            </a:r>
            <a:r>
              <a:rPr lang="en-US" sz="2400" i="1" dirty="0" smtClean="0"/>
              <a:t>r</a:t>
            </a:r>
            <a:r>
              <a:rPr lang="en-US" sz="2400" dirty="0" smtClean="0"/>
              <a:t> = .977</a:t>
            </a:r>
            <a:br>
              <a:rPr lang="en-US" sz="2400" dirty="0" smtClean="0"/>
            </a:br>
            <a:r>
              <a:rPr lang="en-US" sz="2400" dirty="0" smtClean="0"/>
              <a:t>Calculate concordance (correlation) for </a:t>
            </a:r>
            <a:r>
              <a:rPr lang="en-US" sz="2400" dirty="0" err="1" smtClean="0"/>
              <a:t>dizogotic</a:t>
            </a:r>
            <a:r>
              <a:rPr lang="en-US" sz="2400" dirty="0" smtClean="0"/>
              <a:t> twin pairs r = .536</a:t>
            </a:r>
          </a:p>
        </p:txBody>
      </p:sp>
      <p:graphicFrame>
        <p:nvGraphicFramePr>
          <p:cNvPr id="92360" name="Group 20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8655670"/>
              </p:ext>
            </p:extLst>
          </p:nvPr>
        </p:nvGraphicFramePr>
        <p:xfrm>
          <a:off x="611560" y="1699401"/>
          <a:ext cx="3888432" cy="4825943"/>
        </p:xfrm>
        <a:graphic>
          <a:graphicData uri="http://schemas.openxmlformats.org/drawingml/2006/table">
            <a:tbl>
              <a:tblPr/>
              <a:tblGrid>
                <a:gridCol w="1152128"/>
                <a:gridCol w="720080"/>
                <a:gridCol w="864096"/>
                <a:gridCol w="1152128"/>
              </a:tblGrid>
              <a:tr h="485614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Identical Twins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Monzygotic</a:t>
                      </a: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r = .977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6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Twin 1 Score Extraversion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Twin 1 Rank-Order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Twin 2 Rank-Order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Twin 2 Score Extraversion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5.0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4.9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4.9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4.7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4.2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4.4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1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4.0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3.9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3.7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4.1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86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3.5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3.1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2.8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2.5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2.3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2.0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1.9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1.6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78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1.1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1.4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6B4F6B06-DD8F-4534-BCBE-F306284C6067}" type="slidenum">
              <a:rPr lang="en-CA" smtClean="0"/>
              <a:t>41</a:t>
            </a:fld>
            <a:endParaRPr lang="en-CA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142016"/>
              </p:ext>
            </p:extLst>
          </p:nvPr>
        </p:nvGraphicFramePr>
        <p:xfrm>
          <a:off x="4716016" y="1699401"/>
          <a:ext cx="3888432" cy="4825943"/>
        </p:xfrm>
        <a:graphic>
          <a:graphicData uri="http://schemas.openxmlformats.org/drawingml/2006/table">
            <a:tbl>
              <a:tblPr/>
              <a:tblGrid>
                <a:gridCol w="1152128"/>
                <a:gridCol w="720080"/>
                <a:gridCol w="864096"/>
                <a:gridCol w="1152128"/>
              </a:tblGrid>
              <a:tr h="485614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Non-identical (fraternal)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Dizygotic r = .536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6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Twin 1 Score Extraversion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Twin 1 Rank-Order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Twin 2 Rank-Order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Twin 2 Score Extraversion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5.0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3.8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4.9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4.0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4.2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3.2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1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4.0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2.9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3.7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3.3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86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3.5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4.6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2.8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3.7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2.3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1.9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1.9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2.5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78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1.1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3.0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1475656" y="2708921"/>
            <a:ext cx="2016224" cy="396044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Oval 6"/>
          <p:cNvSpPr/>
          <p:nvPr/>
        </p:nvSpPr>
        <p:spPr>
          <a:xfrm>
            <a:off x="5580112" y="2708921"/>
            <a:ext cx="2016224" cy="396044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288676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906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dirty="0" smtClean="0"/>
              <a:t>Geometric Analogy</a:t>
            </a:r>
            <a:br>
              <a:rPr lang="en-US" sz="2800" dirty="0" smtClean="0"/>
            </a:br>
            <a:r>
              <a:rPr lang="en-US" sz="2000" dirty="0" smtClean="0"/>
              <a:t>Area = Length X Width</a:t>
            </a:r>
            <a:br>
              <a:rPr lang="en-US" sz="2000" dirty="0" smtClean="0"/>
            </a:br>
            <a:r>
              <a:rPr lang="en-US" sz="2000" dirty="0" smtClean="0"/>
              <a:t>Trait expression = genes X environment</a:t>
            </a:r>
          </a:p>
        </p:txBody>
      </p:sp>
      <p:grpSp>
        <p:nvGrpSpPr>
          <p:cNvPr id="33795" name="Group 3"/>
          <p:cNvGrpSpPr>
            <a:grpSpLocks/>
          </p:cNvGrpSpPr>
          <p:nvPr/>
        </p:nvGrpSpPr>
        <p:grpSpPr bwMode="auto">
          <a:xfrm>
            <a:off x="1476375" y="1676400"/>
            <a:ext cx="6991350" cy="2235200"/>
            <a:chOff x="930" y="1104"/>
            <a:chExt cx="4404" cy="1408"/>
          </a:xfrm>
        </p:grpSpPr>
        <p:sp>
          <p:nvSpPr>
            <p:cNvPr id="33813" name="Rectangle 4"/>
            <p:cNvSpPr>
              <a:spLocks noChangeArrowheads="1"/>
            </p:cNvSpPr>
            <p:nvPr/>
          </p:nvSpPr>
          <p:spPr bwMode="auto">
            <a:xfrm>
              <a:off x="930" y="1345"/>
              <a:ext cx="4404" cy="116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4" name="Rectangle 5"/>
            <p:cNvSpPr>
              <a:spLocks noChangeArrowheads="1"/>
            </p:cNvSpPr>
            <p:nvPr/>
          </p:nvSpPr>
          <p:spPr bwMode="auto">
            <a:xfrm>
              <a:off x="1056" y="1553"/>
              <a:ext cx="917" cy="257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975" name="Rectangle 6"/>
            <p:cNvSpPr>
              <a:spLocks noChangeArrowheads="1"/>
            </p:cNvSpPr>
            <p:nvPr/>
          </p:nvSpPr>
          <p:spPr bwMode="auto">
            <a:xfrm>
              <a:off x="2524" y="1862"/>
              <a:ext cx="1172" cy="44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976" name="Rectangle 7"/>
            <p:cNvSpPr>
              <a:spLocks noChangeArrowheads="1"/>
            </p:cNvSpPr>
            <p:nvPr/>
          </p:nvSpPr>
          <p:spPr bwMode="auto">
            <a:xfrm>
              <a:off x="1056" y="1846"/>
              <a:ext cx="917" cy="36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977" name="Rectangle 8"/>
            <p:cNvSpPr>
              <a:spLocks noChangeArrowheads="1"/>
            </p:cNvSpPr>
            <p:nvPr/>
          </p:nvSpPr>
          <p:spPr bwMode="auto">
            <a:xfrm>
              <a:off x="2524" y="1488"/>
              <a:ext cx="1172" cy="334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978" name="Rectangle 9"/>
            <p:cNvSpPr>
              <a:spLocks noChangeArrowheads="1"/>
            </p:cNvSpPr>
            <p:nvPr/>
          </p:nvSpPr>
          <p:spPr bwMode="auto">
            <a:xfrm>
              <a:off x="4076" y="1488"/>
              <a:ext cx="287" cy="384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979" name="Rectangle 10"/>
            <p:cNvSpPr>
              <a:spLocks noChangeArrowheads="1"/>
            </p:cNvSpPr>
            <p:nvPr/>
          </p:nvSpPr>
          <p:spPr bwMode="auto">
            <a:xfrm>
              <a:off x="4076" y="1890"/>
              <a:ext cx="287" cy="459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980" name="Text Box 11"/>
            <p:cNvSpPr txBox="1">
              <a:spLocks noChangeArrowheads="1"/>
            </p:cNvSpPr>
            <p:nvPr/>
          </p:nvSpPr>
          <p:spPr bwMode="auto">
            <a:xfrm>
              <a:off x="930" y="1104"/>
              <a:ext cx="1761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r>
                <a:rPr lang="en-US" sz="1600" dirty="0" smtClean="0">
                  <a:latin typeface="+mj-lt"/>
                </a:rPr>
                <a:t>Length = genes, identical</a:t>
              </a:r>
            </a:p>
          </p:txBody>
        </p:sp>
      </p:grpSp>
      <p:sp>
        <p:nvSpPr>
          <p:cNvPr id="33796" name="Rectangle 15"/>
          <p:cNvSpPr>
            <a:spLocks noChangeArrowheads="1"/>
          </p:cNvSpPr>
          <p:nvPr/>
        </p:nvSpPr>
        <p:spPr bwMode="auto">
          <a:xfrm>
            <a:off x="1476375" y="4370388"/>
            <a:ext cx="7058025" cy="21066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65" name="Rectangle 16"/>
          <p:cNvSpPr>
            <a:spLocks noChangeArrowheads="1"/>
          </p:cNvSpPr>
          <p:nvPr/>
        </p:nvSpPr>
        <p:spPr bwMode="auto">
          <a:xfrm>
            <a:off x="1689596" y="4495800"/>
            <a:ext cx="519336" cy="7715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40966" name="Rectangle 17"/>
          <p:cNvSpPr>
            <a:spLocks noChangeArrowheads="1"/>
          </p:cNvSpPr>
          <p:nvPr/>
        </p:nvSpPr>
        <p:spPr bwMode="auto">
          <a:xfrm>
            <a:off x="2819400" y="5562601"/>
            <a:ext cx="3200400" cy="60270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40967" name="Rectangle 18"/>
          <p:cNvSpPr>
            <a:spLocks noChangeArrowheads="1"/>
          </p:cNvSpPr>
          <p:nvPr/>
        </p:nvSpPr>
        <p:spPr bwMode="auto">
          <a:xfrm>
            <a:off x="1676400" y="5334000"/>
            <a:ext cx="914400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40968" name="Rectangle 19"/>
          <p:cNvSpPr>
            <a:spLocks noChangeArrowheads="1"/>
          </p:cNvSpPr>
          <p:nvPr/>
        </p:nvSpPr>
        <p:spPr bwMode="auto">
          <a:xfrm>
            <a:off x="2830512" y="4867275"/>
            <a:ext cx="1589087" cy="6191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40969" name="Rectangle 20"/>
          <p:cNvSpPr>
            <a:spLocks noChangeArrowheads="1"/>
          </p:cNvSpPr>
          <p:nvPr/>
        </p:nvSpPr>
        <p:spPr bwMode="auto">
          <a:xfrm>
            <a:off x="6395994" y="4495800"/>
            <a:ext cx="1933575" cy="7715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40970" name="Rectangle 21"/>
          <p:cNvSpPr>
            <a:spLocks noChangeArrowheads="1"/>
          </p:cNvSpPr>
          <p:nvPr/>
        </p:nvSpPr>
        <p:spPr bwMode="auto">
          <a:xfrm>
            <a:off x="6400801" y="5334000"/>
            <a:ext cx="1051520" cy="9033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3803" name="Text Box 22"/>
          <p:cNvSpPr txBox="1">
            <a:spLocks noChangeArrowheads="1"/>
          </p:cNvSpPr>
          <p:nvPr/>
        </p:nvSpPr>
        <p:spPr bwMode="auto">
          <a:xfrm>
            <a:off x="3962400" y="1704201"/>
            <a:ext cx="51054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200" b="1" dirty="0">
                <a:latin typeface="Verdana" pitchFamily="34" charset="0"/>
              </a:rPr>
              <a:t>Pairs of Monozygotic </a:t>
            </a:r>
            <a:r>
              <a:rPr lang="en-US" sz="1200" b="1" dirty="0" smtClean="0">
                <a:latin typeface="Verdana" pitchFamily="34" charset="0"/>
              </a:rPr>
              <a:t>(identical) Twins </a:t>
            </a:r>
            <a:r>
              <a:rPr lang="en-US" sz="1200" b="1" i="1" dirty="0" smtClean="0">
                <a:latin typeface="Verdana" pitchFamily="34" charset="0"/>
              </a:rPr>
              <a:t>r = </a:t>
            </a:r>
            <a:r>
              <a:rPr lang="en-US" sz="1200" b="1" dirty="0" smtClean="0">
                <a:latin typeface="Verdana" pitchFamily="34" charset="0"/>
              </a:rPr>
              <a:t>.977</a:t>
            </a:r>
            <a:endParaRPr lang="en-US" sz="1200" b="1" dirty="0">
              <a:latin typeface="Verdana" pitchFamily="34" charset="0"/>
            </a:endParaRPr>
          </a:p>
        </p:txBody>
      </p:sp>
      <p:sp>
        <p:nvSpPr>
          <p:cNvPr id="33804" name="Text Box 23"/>
          <p:cNvSpPr txBox="1">
            <a:spLocks noChangeArrowheads="1"/>
          </p:cNvSpPr>
          <p:nvPr/>
        </p:nvSpPr>
        <p:spPr bwMode="auto">
          <a:xfrm>
            <a:off x="4191000" y="4057327"/>
            <a:ext cx="502919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200" b="1" dirty="0">
                <a:latin typeface="Verdana" pitchFamily="34" charset="0"/>
              </a:rPr>
              <a:t>Pairs of Dizygotic </a:t>
            </a:r>
            <a:r>
              <a:rPr lang="en-US" sz="1200" b="1" dirty="0" smtClean="0">
                <a:latin typeface="Verdana" pitchFamily="34" charset="0"/>
              </a:rPr>
              <a:t>(non-identical) Twins </a:t>
            </a:r>
            <a:r>
              <a:rPr lang="en-US" sz="1200" b="1" i="1" dirty="0" smtClean="0">
                <a:latin typeface="Verdana" pitchFamily="34" charset="0"/>
              </a:rPr>
              <a:t>r = </a:t>
            </a:r>
            <a:r>
              <a:rPr lang="en-US" sz="1200" b="1" dirty="0" smtClean="0">
                <a:latin typeface="Verdana" pitchFamily="34" charset="0"/>
              </a:rPr>
              <a:t>.536</a:t>
            </a:r>
            <a:endParaRPr lang="en-US" sz="1200" b="1" dirty="0">
              <a:latin typeface="Verdana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3657600" y="2070100"/>
            <a:ext cx="0" cy="18415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6096000" y="2058988"/>
            <a:ext cx="0" cy="185261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667000" y="4370388"/>
            <a:ext cx="0" cy="210661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248400" y="4370388"/>
            <a:ext cx="0" cy="210661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09" name="Slide Number Placeholder 1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>
            <a:lvl1pPr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fld id="{77E9BB82-A14A-4A66-88C8-869BD0DE8F0A}" type="slidenum">
              <a:rPr lang="en-US" smtClean="0">
                <a:solidFill>
                  <a:srgbClr val="FFFFFF"/>
                </a:solidFill>
                <a:latin typeface="Verdana" pitchFamily="34" charset="0"/>
              </a:rPr>
              <a:pPr/>
              <a:t>42</a:t>
            </a:fld>
            <a:endParaRPr lang="en-US" smtClean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2400" y="2389188"/>
            <a:ext cx="1295400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>
                <a:latin typeface="+mj-lt"/>
              </a:rPr>
              <a:t>Width = </a:t>
            </a:r>
            <a:r>
              <a:rPr lang="en-US" sz="1400" dirty="0" smtClean="0">
                <a:latin typeface="+mj-lt"/>
              </a:rPr>
              <a:t>assume environment</a:t>
            </a:r>
          </a:p>
          <a:p>
            <a:pPr>
              <a:defRPr/>
            </a:pPr>
            <a:r>
              <a:rPr lang="en-US" sz="1400" dirty="0" smtClean="0">
                <a:latin typeface="+mj-lt"/>
              </a:rPr>
              <a:t>almost identical</a:t>
            </a:r>
            <a:endParaRPr lang="en-US" sz="1400" dirty="0">
              <a:latin typeface="+mj-lt"/>
            </a:endParaRPr>
          </a:p>
        </p:txBody>
      </p:sp>
      <p:sp>
        <p:nvSpPr>
          <p:cNvPr id="38" name="Text Box 11"/>
          <p:cNvSpPr txBox="1">
            <a:spLocks noChangeArrowheads="1"/>
          </p:cNvSpPr>
          <p:nvPr/>
        </p:nvSpPr>
        <p:spPr bwMode="auto">
          <a:xfrm>
            <a:off x="1447800" y="4038600"/>
            <a:ext cx="2795588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sz="1600" dirty="0" smtClean="0">
                <a:latin typeface="+mj-lt"/>
              </a:rPr>
              <a:t>Length = genes, 50% shared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52400" y="4978400"/>
            <a:ext cx="1323975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>
                <a:latin typeface="+mj-lt"/>
              </a:rPr>
              <a:t>Width = </a:t>
            </a:r>
            <a:r>
              <a:rPr lang="en-US" sz="1400" dirty="0" smtClean="0">
                <a:latin typeface="+mj-lt"/>
              </a:rPr>
              <a:t>assume environment</a:t>
            </a:r>
          </a:p>
          <a:p>
            <a:pPr>
              <a:defRPr/>
            </a:pPr>
            <a:r>
              <a:rPr lang="en-US" sz="1400" dirty="0" smtClean="0">
                <a:latin typeface="+mj-lt"/>
              </a:rPr>
              <a:t>almost identical</a:t>
            </a:r>
            <a:endParaRPr lang="en-US" sz="1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167736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Variations: Twin Studies</a:t>
            </a:r>
          </a:p>
        </p:txBody>
      </p:sp>
      <p:pic>
        <p:nvPicPr>
          <p:cNvPr id="47107" name="Picture 3" descr="bd09493_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057400"/>
            <a:ext cx="1447800" cy="117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4" descr="bd09493_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057400"/>
            <a:ext cx="1447800" cy="117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9" name="Picture 5" descr="bd09493_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057400"/>
            <a:ext cx="1447800" cy="117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0" name="Picture 6" descr="bd09493_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057400"/>
            <a:ext cx="1447800" cy="117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1" name="Rectangle 7"/>
          <p:cNvSpPr>
            <a:spLocks noChangeArrowheads="1"/>
          </p:cNvSpPr>
          <p:nvPr/>
        </p:nvSpPr>
        <p:spPr bwMode="auto">
          <a:xfrm>
            <a:off x="304800" y="1676400"/>
            <a:ext cx="3810000" cy="213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7112" name="Rectangle 8"/>
          <p:cNvSpPr>
            <a:spLocks noChangeArrowheads="1"/>
          </p:cNvSpPr>
          <p:nvPr/>
        </p:nvSpPr>
        <p:spPr bwMode="auto">
          <a:xfrm>
            <a:off x="4648200" y="1752600"/>
            <a:ext cx="1905000" cy="2057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7113" name="Rectangle 9"/>
          <p:cNvSpPr>
            <a:spLocks noChangeArrowheads="1"/>
          </p:cNvSpPr>
          <p:nvPr/>
        </p:nvSpPr>
        <p:spPr bwMode="auto">
          <a:xfrm>
            <a:off x="6781800" y="1752600"/>
            <a:ext cx="1905000" cy="2057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685800" y="4267200"/>
            <a:ext cx="3505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>
                <a:latin typeface="Times New Roman" pitchFamily="18" charset="0"/>
              </a:rPr>
              <a:t>MZ twins raised together</a:t>
            </a:r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 bwMode="auto">
          <a:xfrm>
            <a:off x="4800600" y="4267200"/>
            <a:ext cx="3505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>
                <a:latin typeface="Times New Roman" pitchFamily="18" charset="0"/>
              </a:rPr>
              <a:t>MZ twins raised apart</a:t>
            </a:r>
          </a:p>
        </p:txBody>
      </p:sp>
      <p:sp>
        <p:nvSpPr>
          <p:cNvPr id="47116" name="Line 13"/>
          <p:cNvSpPr>
            <a:spLocks noChangeShapeType="1"/>
          </p:cNvSpPr>
          <p:nvPr/>
        </p:nvSpPr>
        <p:spPr bwMode="auto">
          <a:xfrm flipV="1">
            <a:off x="2133600" y="38862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47117" name="Line 14"/>
          <p:cNvSpPr>
            <a:spLocks noChangeShapeType="1"/>
          </p:cNvSpPr>
          <p:nvPr/>
        </p:nvSpPr>
        <p:spPr bwMode="auto">
          <a:xfrm flipV="1">
            <a:off x="5562600" y="38862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47118" name="Line 15"/>
          <p:cNvSpPr>
            <a:spLocks noChangeShapeType="1"/>
          </p:cNvSpPr>
          <p:nvPr/>
        </p:nvSpPr>
        <p:spPr bwMode="auto">
          <a:xfrm flipV="1">
            <a:off x="7543800" y="38862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4711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9555D2AE-6849-4DF1-A420-C205F8536C7E}" type="slidenum">
              <a:rPr lang="en-US" altLang="en-US" smtClean="0">
                <a:solidFill>
                  <a:srgbClr val="FFFFFF"/>
                </a:solidFill>
              </a:rPr>
              <a:pPr/>
              <a:t>43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Nature vs. Nurture Debate?</a:t>
            </a:r>
          </a:p>
        </p:txBody>
      </p:sp>
      <p:sp>
        <p:nvSpPr>
          <p:cNvPr id="161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Genes and environmental features interact to produce phenotypes</a:t>
            </a:r>
          </a:p>
          <a:p>
            <a:pPr lvl="1" eaLnBrk="1" hangingPunct="1"/>
            <a:r>
              <a:rPr lang="en-US" altLang="en-US" dirty="0" smtClean="0"/>
              <a:t>Neither is the sole cause</a:t>
            </a:r>
          </a:p>
          <a:p>
            <a:pPr lvl="1" eaLnBrk="1" hangingPunct="1"/>
            <a:r>
              <a:rPr lang="en-US" altLang="en-US" dirty="0" smtClean="0"/>
              <a:t>Area = length X width</a:t>
            </a:r>
          </a:p>
          <a:p>
            <a:pPr eaLnBrk="1" hangingPunct="1"/>
            <a:endParaRPr lang="en-US" altLang="en-US" dirty="0" smtClean="0"/>
          </a:p>
        </p:txBody>
      </p:sp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EB5E88EF-91FA-4AF9-9D10-D566108B2CC1}" type="slidenum">
              <a:rPr lang="en-US" altLang="en-US" smtClean="0">
                <a:solidFill>
                  <a:srgbClr val="FFFFFF"/>
                </a:solidFill>
              </a:rPr>
              <a:pPr/>
              <a:t>44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1543050" y="3938588"/>
            <a:ext cx="6991350" cy="1852612"/>
            <a:chOff x="930" y="1345"/>
            <a:chExt cx="4404" cy="1167"/>
          </a:xfrm>
        </p:grpSpPr>
        <p:sp>
          <p:nvSpPr>
            <p:cNvPr id="6" name="Rectangle 3"/>
            <p:cNvSpPr>
              <a:spLocks noChangeArrowheads="1"/>
            </p:cNvSpPr>
            <p:nvPr/>
          </p:nvSpPr>
          <p:spPr bwMode="auto">
            <a:xfrm>
              <a:off x="930" y="1345"/>
              <a:ext cx="4404" cy="116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1056" y="1466"/>
              <a:ext cx="1090" cy="241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2524" y="1828"/>
              <a:ext cx="1090" cy="44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1056" y="1908"/>
              <a:ext cx="1090" cy="36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>
              <a:off x="2524" y="1466"/>
              <a:ext cx="1090" cy="161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>
              <a:off x="4076" y="1426"/>
              <a:ext cx="1090" cy="36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>
              <a:off x="4076" y="1908"/>
              <a:ext cx="1090" cy="483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1543050" y="3479800"/>
            <a:ext cx="2795588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sz="1600" dirty="0" smtClean="0">
                <a:latin typeface="+mj-lt"/>
              </a:rPr>
              <a:t>Length = genes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9075" y="4192588"/>
            <a:ext cx="14478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latin typeface="+mj-lt"/>
              </a:rPr>
              <a:t>Width = environment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795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Epigenetics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Genes affect behavior through the building and modifying of physical structures and mechanisms of the body</a:t>
            </a:r>
          </a:p>
          <a:p>
            <a:r>
              <a:rPr lang="en-US" altLang="en-US" dirty="0" smtClean="0"/>
              <a:t>Gene expression depends on the environment (from conception)</a:t>
            </a:r>
          </a:p>
          <a:p>
            <a:endParaRPr lang="en-US" altLang="en-US" dirty="0" smtClean="0"/>
          </a:p>
          <a:p>
            <a:endParaRPr lang="en-US" altLang="en-US" dirty="0" smtClean="0"/>
          </a:p>
          <a:p>
            <a:endParaRPr lang="en-US" altLang="en-US" dirty="0" smtClean="0"/>
          </a:p>
          <a:p>
            <a:endParaRPr lang="en-US" altLang="en-US" dirty="0" smtClean="0"/>
          </a:p>
        </p:txBody>
      </p:sp>
      <p:sp>
        <p:nvSpPr>
          <p:cNvPr id="5222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7788D0F7-F20D-471E-A8EA-269FAC6D5E13}" type="slidenum">
              <a:rPr lang="en-US" altLang="en-US" smtClean="0"/>
              <a:pPr/>
              <a:t>45</a:t>
            </a:fld>
            <a:endParaRPr lang="en-US" altLang="en-US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Epigenetics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E1F47994-8703-4AAE-9ACF-0F2C6A544C8F}" type="slidenum">
              <a:rPr lang="en-CA" smtClean="0"/>
              <a:pPr/>
              <a:t>46</a:t>
            </a:fld>
            <a:endParaRPr lang="en-CA"/>
          </a:p>
        </p:txBody>
      </p:sp>
      <p:sp>
        <p:nvSpPr>
          <p:cNvPr id="304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Development is the result of an ongoing, bidirectional interchange between heredity and environment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680312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131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Example: Maternal stress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E1F47994-8703-4AAE-9ACF-0F2C6A544C8F}" type="slidenum">
              <a:rPr lang="en-CA" smtClean="0"/>
              <a:pPr/>
              <a:t>47</a:t>
            </a:fld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Objective and subjective stress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0037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Gene-Environment Interactions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E1F47994-8703-4AAE-9ACF-0F2C6A544C8F}" type="slidenum">
              <a:rPr lang="en-CA" smtClean="0"/>
              <a:pPr/>
              <a:t>48</a:t>
            </a:fld>
            <a:endParaRPr lang="en-CA"/>
          </a:p>
        </p:txBody>
      </p:sp>
      <p:sp>
        <p:nvSpPr>
          <p:cNvPr id="300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Conceptual ways to think about interactions:</a:t>
            </a:r>
          </a:p>
          <a:p>
            <a:r>
              <a:rPr lang="en-US" dirty="0" smtClean="0"/>
              <a:t>Passive</a:t>
            </a:r>
          </a:p>
          <a:p>
            <a:pPr lvl="1"/>
            <a:r>
              <a:rPr lang="en-US" dirty="0" smtClean="0"/>
              <a:t>biological parents provide an environment that matches </a:t>
            </a:r>
            <a:r>
              <a:rPr lang="en-US" u="sng" dirty="0" smtClean="0"/>
              <a:t>their own</a:t>
            </a:r>
            <a:r>
              <a:rPr lang="en-US" dirty="0" smtClean="0"/>
              <a:t> </a:t>
            </a:r>
            <a:r>
              <a:rPr lang="en-US" u="sng" dirty="0" smtClean="0"/>
              <a:t>and the child’s</a:t>
            </a:r>
            <a:r>
              <a:rPr lang="en-US" dirty="0" smtClean="0"/>
              <a:t> genetic tendencies</a:t>
            </a:r>
          </a:p>
          <a:p>
            <a:pPr lvl="1"/>
            <a:r>
              <a:rPr lang="en-US" dirty="0" smtClean="0"/>
              <a:t>musical parents have musical children provide a stimulating musical environment</a:t>
            </a:r>
          </a:p>
          <a:p>
            <a:r>
              <a:rPr lang="en-US" dirty="0" smtClean="0"/>
              <a:t>Evocative</a:t>
            </a:r>
          </a:p>
          <a:p>
            <a:pPr lvl="1"/>
            <a:r>
              <a:rPr lang="en-US" u="sng" dirty="0" smtClean="0"/>
              <a:t>child’s genotype</a:t>
            </a:r>
            <a:r>
              <a:rPr lang="en-US" dirty="0" smtClean="0"/>
              <a:t> produces a phenotype that elicits certain types of physical and social responses</a:t>
            </a:r>
          </a:p>
          <a:p>
            <a:pPr lvl="1"/>
            <a:r>
              <a:rPr lang="en-US" dirty="0" smtClean="0"/>
              <a:t>happy outgoing children elicit positive reactions</a:t>
            </a:r>
          </a:p>
          <a:p>
            <a:r>
              <a:rPr lang="en-US" dirty="0" smtClean="0"/>
              <a:t>Active/niche-picking</a:t>
            </a:r>
          </a:p>
          <a:p>
            <a:pPr lvl="1"/>
            <a:r>
              <a:rPr lang="en-US" dirty="0" smtClean="0"/>
              <a:t>child seeks out environments that are compatible and stimulating</a:t>
            </a:r>
          </a:p>
          <a:p>
            <a:pPr lvl="1"/>
            <a:r>
              <a:rPr lang="en-US" dirty="0" smtClean="0"/>
              <a:t>sports, music, reading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99893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035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H</a:t>
            </a:r>
            <a:r>
              <a:rPr lang="en-CA" baseline="30000" dirty="0" smtClean="0"/>
              <a:t>2 </a:t>
            </a:r>
            <a:r>
              <a:rPr lang="en-CA" dirty="0" smtClean="0"/>
              <a:t>Increases with Age</a:t>
            </a:r>
            <a:endParaRPr lang="en-CA" baseline="30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Genes account for more variation in traits in adulthood than they do in childhood</a:t>
            </a:r>
          </a:p>
          <a:p>
            <a:pPr lvl="1"/>
            <a:r>
              <a:rPr lang="en-CA" dirty="0" smtClean="0"/>
              <a:t>Environmental factors play a stronger role in phenotypic variation  in children compared with adults</a:t>
            </a:r>
          </a:p>
          <a:p>
            <a:r>
              <a:rPr lang="en-CA" dirty="0" smtClean="0"/>
              <a:t>Why?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07B63E-EF24-417A-A332-F9F51D8D3555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573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this relates to the rest of the course…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191000"/>
          </a:xfrm>
        </p:spPr>
        <p:txBody>
          <a:bodyPr/>
          <a:lstStyle/>
          <a:p>
            <a:r>
              <a:rPr lang="en-US" dirty="0" smtClean="0"/>
              <a:t>Section II: </a:t>
            </a:r>
            <a:r>
              <a:rPr lang="en-US" b="1" u="sng" dirty="0" smtClean="0"/>
              <a:t>Similarities</a:t>
            </a:r>
            <a:r>
              <a:rPr lang="en-US" dirty="0" smtClean="0"/>
              <a:t> among individuals</a:t>
            </a:r>
          </a:p>
          <a:p>
            <a:pPr lvl="1"/>
            <a:r>
              <a:rPr lang="en-US" dirty="0" smtClean="0"/>
              <a:t>Evolutionary/genetic </a:t>
            </a:r>
            <a:r>
              <a:rPr lang="en-US" u="sng" dirty="0" smtClean="0"/>
              <a:t>foundations</a:t>
            </a:r>
          </a:p>
          <a:p>
            <a:pPr lvl="1"/>
            <a:r>
              <a:rPr lang="en-US" dirty="0" smtClean="0"/>
              <a:t>Nervous system</a:t>
            </a:r>
          </a:p>
          <a:p>
            <a:pPr lvl="1"/>
            <a:r>
              <a:rPr lang="en-US" dirty="0" smtClean="0"/>
              <a:t>Sensation and perception</a:t>
            </a:r>
          </a:p>
          <a:p>
            <a:pPr lvl="1"/>
            <a:r>
              <a:rPr lang="en-US" dirty="0" smtClean="0"/>
              <a:t>Consciousness</a:t>
            </a:r>
          </a:p>
          <a:p>
            <a:pPr lvl="1"/>
            <a:r>
              <a:rPr lang="en-US" dirty="0" smtClean="0"/>
              <a:t>Learning, memory, problem solving</a:t>
            </a:r>
          </a:p>
          <a:p>
            <a:r>
              <a:rPr lang="en-US" dirty="0" smtClean="0"/>
              <a:t>Section III: </a:t>
            </a:r>
            <a:r>
              <a:rPr lang="en-US" b="1" u="sng" dirty="0" smtClean="0"/>
              <a:t>Individual differences</a:t>
            </a:r>
          </a:p>
          <a:p>
            <a:pPr lvl="1"/>
            <a:r>
              <a:rPr lang="en-US" dirty="0" smtClean="0"/>
              <a:t>Intelligence</a:t>
            </a:r>
          </a:p>
          <a:p>
            <a:pPr lvl="1"/>
            <a:r>
              <a:rPr lang="en-US" dirty="0" smtClean="0"/>
              <a:t>Motivation</a:t>
            </a:r>
          </a:p>
          <a:p>
            <a:pPr lvl="1"/>
            <a:r>
              <a:rPr lang="en-US" dirty="0" smtClean="0"/>
              <a:t>Personality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06B76-80C8-4C88-ADC0-38E80F80582A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2898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How this relates to the rest of the course…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876800"/>
          </a:xfrm>
        </p:spPr>
        <p:txBody>
          <a:bodyPr/>
          <a:lstStyle/>
          <a:p>
            <a:r>
              <a:rPr lang="en-US" dirty="0" smtClean="0"/>
              <a:t>Section IV: The Individual in </a:t>
            </a:r>
            <a:r>
              <a:rPr lang="en-US" b="1" u="sng" dirty="0" smtClean="0"/>
              <a:t>Context</a:t>
            </a:r>
          </a:p>
          <a:p>
            <a:pPr lvl="1"/>
            <a:r>
              <a:rPr lang="en-US" dirty="0" smtClean="0"/>
              <a:t>“</a:t>
            </a:r>
            <a:r>
              <a:rPr lang="en-US" b="1" dirty="0" smtClean="0"/>
              <a:t>Environmental</a:t>
            </a:r>
            <a:r>
              <a:rPr lang="en-US" dirty="0" smtClean="0"/>
              <a:t>” impact on individual differences</a:t>
            </a:r>
          </a:p>
          <a:p>
            <a:pPr lvl="1"/>
            <a:r>
              <a:rPr lang="en-US" dirty="0" smtClean="0"/>
              <a:t>Developmental psychology</a:t>
            </a:r>
          </a:p>
          <a:p>
            <a:pPr lvl="1"/>
            <a:r>
              <a:rPr lang="en-US" dirty="0" smtClean="0"/>
              <a:t>Social psychology</a:t>
            </a:r>
          </a:p>
          <a:p>
            <a:r>
              <a:rPr lang="en-US" dirty="0" smtClean="0"/>
              <a:t>Section V: Individual Challenges</a:t>
            </a:r>
          </a:p>
          <a:p>
            <a:pPr lvl="1"/>
            <a:r>
              <a:rPr lang="en-US" dirty="0" smtClean="0"/>
              <a:t>When and under what circumstances are the variations we’ve discussed unhealthy, negative, abnormal, problematic, etc.</a:t>
            </a:r>
          </a:p>
          <a:p>
            <a:pPr lvl="1"/>
            <a:r>
              <a:rPr lang="en-US" dirty="0" smtClean="0"/>
              <a:t>Emotions, stress, health</a:t>
            </a:r>
          </a:p>
          <a:p>
            <a:pPr lvl="1"/>
            <a:r>
              <a:rPr lang="en-US" dirty="0" smtClean="0"/>
              <a:t>Abnormal psychology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06B76-80C8-4C88-ADC0-38E80F80582A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4041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1787</TotalTime>
  <Words>1618</Words>
  <Application>Microsoft Macintosh PowerPoint</Application>
  <PresentationFormat>On-screen Show (4:3)</PresentationFormat>
  <Paragraphs>444</Paragraphs>
  <Slides>51</Slides>
  <Notes>25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Clarity</vt:lpstr>
      <vt:lpstr>Evolutionary and Genetic foundations</vt:lpstr>
      <vt:lpstr>Lecture Plan</vt:lpstr>
      <vt:lpstr>Evolution by Natural Selection:  Charles Darwin</vt:lpstr>
      <vt:lpstr>Natural Selection</vt:lpstr>
      <vt:lpstr>Evolution by Selection</vt:lpstr>
      <vt:lpstr>PowerPoint Presentation</vt:lpstr>
      <vt:lpstr>PowerPoint Presentation</vt:lpstr>
      <vt:lpstr>PowerPoint Presentation</vt:lpstr>
      <vt:lpstr>Population Variation</vt:lpstr>
      <vt:lpstr>PowerPoint Presentation</vt:lpstr>
      <vt:lpstr>PowerPoint Presentation</vt:lpstr>
      <vt:lpstr>Important Notes about Natural Selection</vt:lpstr>
      <vt:lpstr>Important Notes about Natural Selection</vt:lpstr>
      <vt:lpstr>Spandrels of San Marco</vt:lpstr>
      <vt:lpstr>PowerPoint Presentation</vt:lpstr>
      <vt:lpstr>What does this have to do with psychology?</vt:lpstr>
      <vt:lpstr>Human Time Scale</vt:lpstr>
      <vt:lpstr>Evolutionary Psychology</vt:lpstr>
      <vt:lpstr>Artificial Selection</vt:lpstr>
      <vt:lpstr>PowerPoint Presentation</vt:lpstr>
      <vt:lpstr>Chickadee Parus major</vt:lpstr>
      <vt:lpstr>Chickadee Aggressive Behavior</vt:lpstr>
      <vt:lpstr>Who has the advantage?</vt:lpstr>
      <vt:lpstr>Evolutionary Psychology of Personality</vt:lpstr>
      <vt:lpstr>Extraversion: positive emotions, exploratory activity</vt:lpstr>
      <vt:lpstr>Neuroticism: negative emotions, fear, sadness, anxiety, guilt</vt:lpstr>
      <vt:lpstr>PowerPoint Presentation</vt:lpstr>
      <vt:lpstr>Other Examples in the Text</vt:lpstr>
      <vt:lpstr>Modern Evolutionary Theory</vt:lpstr>
      <vt:lpstr>Genes</vt:lpstr>
      <vt:lpstr>Heredity</vt:lpstr>
      <vt:lpstr>PowerPoint Presentation</vt:lpstr>
      <vt:lpstr>Sex Genetics</vt:lpstr>
      <vt:lpstr>Fragile X Syndrome</vt:lpstr>
      <vt:lpstr>Genotype and Phenotype</vt:lpstr>
      <vt:lpstr>Behavioral Genetics: Heritability</vt:lpstr>
      <vt:lpstr>PowerPoint Presentation</vt:lpstr>
      <vt:lpstr>PowerPoint Presentation</vt:lpstr>
      <vt:lpstr>Heritability Quotient</vt:lpstr>
      <vt:lpstr>Twin Studies</vt:lpstr>
      <vt:lpstr>Calculate concordance (correlation) for monozygotic twin pairs r = .977 Calculate concordance (correlation) for dizogotic twin pairs r = .536</vt:lpstr>
      <vt:lpstr>Geometric Analogy Area = Length X Width Trait expression = genes X environment</vt:lpstr>
      <vt:lpstr>Variations: Twin Studies</vt:lpstr>
      <vt:lpstr>Nature vs. Nurture Debate?</vt:lpstr>
      <vt:lpstr>Epigenetics</vt:lpstr>
      <vt:lpstr>Epigenetics</vt:lpstr>
      <vt:lpstr>Example: Maternal stress</vt:lpstr>
      <vt:lpstr>Gene-Environment Interactions</vt:lpstr>
      <vt:lpstr>H2 Increases with Age</vt:lpstr>
      <vt:lpstr>How this relates to the rest of the course…</vt:lpstr>
      <vt:lpstr>How this relates to the rest of the course…</vt:lpstr>
    </vt:vector>
  </TitlesOfParts>
  <Company>Beloit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Erin Barker</dc:creator>
  <cp:lastModifiedBy>sara benjdya</cp:lastModifiedBy>
  <cp:revision>77</cp:revision>
  <cp:lastPrinted>2013-01-16T16:12:27Z</cp:lastPrinted>
  <dcterms:created xsi:type="dcterms:W3CDTF">2007-01-22T20:30:26Z</dcterms:created>
  <dcterms:modified xsi:type="dcterms:W3CDTF">2014-09-22T15:13:45Z</dcterms:modified>
</cp:coreProperties>
</file>