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60"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000000"/>
        </a:solidFill>
      </p:bgPr>
    </p:bg>
    <p:spTree>
      <p:nvGrpSpPr>
        <p:cNvPr id="2" name="Shape 2"/>
        <p:cNvGrpSpPr/>
        <p:nvPr/>
      </p:nvGrpSpPr>
      <p:grpSpPr>
        <a:xfrm>
          <a:off x="0" y="0"/>
          <a:ext cx="0" cy="0"/>
          <a:chOff x="0" y="0"/>
          <a:chExt cx="0" cy="0"/>
        </a:xfrm>
      </p:grpSpPr>
      <p:sp>
        <p:nvSpPr>
          <p:cNvPr id="3" name="Shape 3"/>
          <p:cNvSpPr txBox="1"/>
          <p:nvPr>
            <p:ph idx="2" type="hdr"/>
          </p:nvPr>
        </p:nvSpPr>
        <p:spPr>
          <a:xfrm>
            <a:off x="0" y="0"/>
            <a:ext cx="29718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4" name="Shape 4"/>
          <p:cNvSpPr txBox="1"/>
          <p:nvPr>
            <p:ph idx="10" type="dt"/>
          </p:nvPr>
        </p:nvSpPr>
        <p:spPr>
          <a:xfrm>
            <a:off x="3884612" y="0"/>
            <a:ext cx="29718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5" name="Shape 5"/>
          <p:cNvSpPr/>
          <p:nvPr>
            <p:ph idx="3"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med" w="med" type="none"/>
            <a:tailEnd len="med" w="med" type="none"/>
          </a:ln>
        </p:spPr>
      </p:sp>
      <p:sp>
        <p:nvSpPr>
          <p:cNvPr id="6" name="Shape 6"/>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Shape 7"/>
          <p:cNvSpPr txBox="1"/>
          <p:nvPr>
            <p:ph idx="11" type="ftr"/>
          </p:nvPr>
        </p:nvSpPr>
        <p:spPr>
          <a:xfrm>
            <a:off x="0" y="8685212"/>
            <a:ext cx="2971800" cy="457200"/>
          </a:xfrm>
          <a:prstGeom prst="rect">
            <a:avLst/>
          </a:prstGeom>
          <a:noFill/>
          <a:ln>
            <a:noFill/>
          </a:ln>
        </p:spPr>
        <p:txBody>
          <a:bodyPr anchorCtr="0" anchor="b"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8" name="Shape 8"/>
          <p:cNvSpPr txBox="1"/>
          <p:nvPr>
            <p:ph idx="12" type="sldNum"/>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1" name="Shape 91"/>
        <p:cNvGrpSpPr/>
        <p:nvPr/>
      </p:nvGrpSpPr>
      <p:grpSpPr>
        <a:xfrm>
          <a:off x="0" y="0"/>
          <a:ext cx="0" cy="0"/>
          <a:chOff x="0" y="0"/>
          <a:chExt cx="0" cy="0"/>
        </a:xfrm>
      </p:grpSpPr>
      <p:sp>
        <p:nvSpPr>
          <p:cNvPr id="92" name="Shape 9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3" name="Shape 9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6" name="Shape 96"/>
        <p:cNvGrpSpPr/>
        <p:nvPr/>
      </p:nvGrpSpPr>
      <p:grpSpPr>
        <a:xfrm>
          <a:off x="0" y="0"/>
          <a:ext cx="0" cy="0"/>
          <a:chOff x="0" y="0"/>
          <a:chExt cx="0" cy="0"/>
        </a:xfrm>
      </p:grpSpPr>
      <p:sp>
        <p:nvSpPr>
          <p:cNvPr id="97" name="Shape 9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8" name="Shape 9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2" name="Shape 102"/>
        <p:cNvGrpSpPr/>
        <p:nvPr/>
      </p:nvGrpSpPr>
      <p:grpSpPr>
        <a:xfrm>
          <a:off x="0" y="0"/>
          <a:ext cx="0" cy="0"/>
          <a:chOff x="0" y="0"/>
          <a:chExt cx="0" cy="0"/>
        </a:xfrm>
      </p:grpSpPr>
      <p:sp>
        <p:nvSpPr>
          <p:cNvPr id="103" name="Shape 10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04" name="Shape 10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8" name="Shape 108"/>
        <p:cNvGrpSpPr/>
        <p:nvPr/>
      </p:nvGrpSpPr>
      <p:grpSpPr>
        <a:xfrm>
          <a:off x="0" y="0"/>
          <a:ext cx="0" cy="0"/>
          <a:chOff x="0" y="0"/>
          <a:chExt cx="0" cy="0"/>
        </a:xfrm>
      </p:grpSpPr>
      <p:sp>
        <p:nvSpPr>
          <p:cNvPr id="109" name="Shape 10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10" name="Shape 11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5" name="Shape 115"/>
        <p:cNvGrpSpPr/>
        <p:nvPr/>
      </p:nvGrpSpPr>
      <p:grpSpPr>
        <a:xfrm>
          <a:off x="0" y="0"/>
          <a:ext cx="0" cy="0"/>
          <a:chOff x="0" y="0"/>
          <a:chExt cx="0" cy="0"/>
        </a:xfrm>
      </p:grpSpPr>
      <p:sp>
        <p:nvSpPr>
          <p:cNvPr id="116" name="Shape 11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17" name="Shape 11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1" name="Shape 121"/>
        <p:cNvGrpSpPr/>
        <p:nvPr/>
      </p:nvGrpSpPr>
      <p:grpSpPr>
        <a:xfrm>
          <a:off x="0" y="0"/>
          <a:ext cx="0" cy="0"/>
          <a:chOff x="0" y="0"/>
          <a:chExt cx="0" cy="0"/>
        </a:xfrm>
      </p:grpSpPr>
      <p:sp>
        <p:nvSpPr>
          <p:cNvPr id="122" name="Shape 12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23" name="Shape 12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8" name="Shape 128"/>
        <p:cNvGrpSpPr/>
        <p:nvPr/>
      </p:nvGrpSpPr>
      <p:grpSpPr>
        <a:xfrm>
          <a:off x="0" y="0"/>
          <a:ext cx="0" cy="0"/>
          <a:chOff x="0" y="0"/>
          <a:chExt cx="0" cy="0"/>
        </a:xfrm>
      </p:grpSpPr>
      <p:sp>
        <p:nvSpPr>
          <p:cNvPr id="129" name="Shape 12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30" name="Shape 13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5" name="Shape 135"/>
        <p:cNvGrpSpPr/>
        <p:nvPr/>
      </p:nvGrpSpPr>
      <p:grpSpPr>
        <a:xfrm>
          <a:off x="0" y="0"/>
          <a:ext cx="0" cy="0"/>
          <a:chOff x="0" y="0"/>
          <a:chExt cx="0" cy="0"/>
        </a:xfrm>
      </p:grpSpPr>
      <p:sp>
        <p:nvSpPr>
          <p:cNvPr id="136" name="Shape 13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37" name="Shape 13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2" name="Shape 142"/>
        <p:cNvGrpSpPr/>
        <p:nvPr/>
      </p:nvGrpSpPr>
      <p:grpSpPr>
        <a:xfrm>
          <a:off x="0" y="0"/>
          <a:ext cx="0" cy="0"/>
          <a:chOff x="0" y="0"/>
          <a:chExt cx="0" cy="0"/>
        </a:xfrm>
      </p:grpSpPr>
      <p:sp>
        <p:nvSpPr>
          <p:cNvPr id="143" name="Shape 14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44" name="Shape 14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8" name="Shape 148"/>
        <p:cNvGrpSpPr/>
        <p:nvPr/>
      </p:nvGrpSpPr>
      <p:grpSpPr>
        <a:xfrm>
          <a:off x="0" y="0"/>
          <a:ext cx="0" cy="0"/>
          <a:chOff x="0" y="0"/>
          <a:chExt cx="0" cy="0"/>
        </a:xfrm>
      </p:grpSpPr>
      <p:sp>
        <p:nvSpPr>
          <p:cNvPr id="149" name="Shape 14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50" name="Shape 15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4" name="Shape 154"/>
        <p:cNvGrpSpPr/>
        <p:nvPr/>
      </p:nvGrpSpPr>
      <p:grpSpPr>
        <a:xfrm>
          <a:off x="0" y="0"/>
          <a:ext cx="0" cy="0"/>
          <a:chOff x="0" y="0"/>
          <a:chExt cx="0" cy="0"/>
        </a:xfrm>
      </p:grpSpPr>
      <p:sp>
        <p:nvSpPr>
          <p:cNvPr id="155" name="Shape 155"/>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56" name="Shape 156"/>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1" name="Shape 161"/>
        <p:cNvGrpSpPr/>
        <p:nvPr/>
      </p:nvGrpSpPr>
      <p:grpSpPr>
        <a:xfrm>
          <a:off x="0" y="0"/>
          <a:ext cx="0" cy="0"/>
          <a:chOff x="0" y="0"/>
          <a:chExt cx="0" cy="0"/>
        </a:xfrm>
      </p:grpSpPr>
      <p:sp>
        <p:nvSpPr>
          <p:cNvPr id="162" name="Shape 16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63" name="Shape 16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7" name="Shape 167"/>
        <p:cNvGrpSpPr/>
        <p:nvPr/>
      </p:nvGrpSpPr>
      <p:grpSpPr>
        <a:xfrm>
          <a:off x="0" y="0"/>
          <a:ext cx="0" cy="0"/>
          <a:chOff x="0" y="0"/>
          <a:chExt cx="0" cy="0"/>
        </a:xfrm>
      </p:grpSpPr>
      <p:sp>
        <p:nvSpPr>
          <p:cNvPr id="168" name="Shape 168"/>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69" name="Shape 16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6" name="Shape 176"/>
        <p:cNvGrpSpPr/>
        <p:nvPr/>
      </p:nvGrpSpPr>
      <p:grpSpPr>
        <a:xfrm>
          <a:off x="0" y="0"/>
          <a:ext cx="0" cy="0"/>
          <a:chOff x="0" y="0"/>
          <a:chExt cx="0" cy="0"/>
        </a:xfrm>
      </p:grpSpPr>
      <p:sp>
        <p:nvSpPr>
          <p:cNvPr id="177" name="Shape 17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78" name="Shape 17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5" name="Shape 185"/>
        <p:cNvGrpSpPr/>
        <p:nvPr/>
      </p:nvGrpSpPr>
      <p:grpSpPr>
        <a:xfrm>
          <a:off x="0" y="0"/>
          <a:ext cx="0" cy="0"/>
          <a:chOff x="0" y="0"/>
          <a:chExt cx="0" cy="0"/>
        </a:xfrm>
      </p:grpSpPr>
      <p:sp>
        <p:nvSpPr>
          <p:cNvPr id="186" name="Shape 18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87" name="Shape 18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3" name="Shape 193"/>
        <p:cNvGrpSpPr/>
        <p:nvPr/>
      </p:nvGrpSpPr>
      <p:grpSpPr>
        <a:xfrm>
          <a:off x="0" y="0"/>
          <a:ext cx="0" cy="0"/>
          <a:chOff x="0" y="0"/>
          <a:chExt cx="0" cy="0"/>
        </a:xfrm>
      </p:grpSpPr>
      <p:sp>
        <p:nvSpPr>
          <p:cNvPr id="194" name="Shape 19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95" name="Shape 19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1" name="Shape 201"/>
        <p:cNvGrpSpPr/>
        <p:nvPr/>
      </p:nvGrpSpPr>
      <p:grpSpPr>
        <a:xfrm>
          <a:off x="0" y="0"/>
          <a:ext cx="0" cy="0"/>
          <a:chOff x="0" y="0"/>
          <a:chExt cx="0" cy="0"/>
        </a:xfrm>
      </p:grpSpPr>
      <p:sp>
        <p:nvSpPr>
          <p:cNvPr id="202" name="Shape 20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03" name="Shape 20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Shape 21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12" name="Shape 21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5" name="Shape 215"/>
        <p:cNvGrpSpPr/>
        <p:nvPr/>
      </p:nvGrpSpPr>
      <p:grpSpPr>
        <a:xfrm>
          <a:off x="0" y="0"/>
          <a:ext cx="0" cy="0"/>
          <a:chOff x="0" y="0"/>
          <a:chExt cx="0" cy="0"/>
        </a:xfrm>
      </p:grpSpPr>
      <p:sp>
        <p:nvSpPr>
          <p:cNvPr id="216" name="Shape 21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17" name="Shape 21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2" name="Shape 222"/>
        <p:cNvGrpSpPr/>
        <p:nvPr/>
      </p:nvGrpSpPr>
      <p:grpSpPr>
        <a:xfrm>
          <a:off x="0" y="0"/>
          <a:ext cx="0" cy="0"/>
          <a:chOff x="0" y="0"/>
          <a:chExt cx="0" cy="0"/>
        </a:xfrm>
      </p:grpSpPr>
      <p:sp>
        <p:nvSpPr>
          <p:cNvPr id="223" name="Shape 22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24" name="Shape 22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0" name="Shape 230"/>
        <p:cNvGrpSpPr/>
        <p:nvPr/>
      </p:nvGrpSpPr>
      <p:grpSpPr>
        <a:xfrm>
          <a:off x="0" y="0"/>
          <a:ext cx="0" cy="0"/>
          <a:chOff x="0" y="0"/>
          <a:chExt cx="0" cy="0"/>
        </a:xfrm>
      </p:grpSpPr>
      <p:sp>
        <p:nvSpPr>
          <p:cNvPr id="231" name="Shape 23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32" name="Shape 23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7" name="Shape 237"/>
        <p:cNvGrpSpPr/>
        <p:nvPr/>
      </p:nvGrpSpPr>
      <p:grpSpPr>
        <a:xfrm>
          <a:off x="0" y="0"/>
          <a:ext cx="0" cy="0"/>
          <a:chOff x="0" y="0"/>
          <a:chExt cx="0" cy="0"/>
        </a:xfrm>
      </p:grpSpPr>
      <p:sp>
        <p:nvSpPr>
          <p:cNvPr id="238" name="Shape 238"/>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39" name="Shape 23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5" name="Shape 245"/>
        <p:cNvGrpSpPr/>
        <p:nvPr/>
      </p:nvGrpSpPr>
      <p:grpSpPr>
        <a:xfrm>
          <a:off x="0" y="0"/>
          <a:ext cx="0" cy="0"/>
          <a:chOff x="0" y="0"/>
          <a:chExt cx="0" cy="0"/>
        </a:xfrm>
      </p:grpSpPr>
      <p:sp>
        <p:nvSpPr>
          <p:cNvPr id="246" name="Shape 24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47" name="Shape 24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2" name="Shape 252"/>
        <p:cNvGrpSpPr/>
        <p:nvPr/>
      </p:nvGrpSpPr>
      <p:grpSpPr>
        <a:xfrm>
          <a:off x="0" y="0"/>
          <a:ext cx="0" cy="0"/>
          <a:chOff x="0" y="0"/>
          <a:chExt cx="0" cy="0"/>
        </a:xfrm>
      </p:grpSpPr>
      <p:sp>
        <p:nvSpPr>
          <p:cNvPr id="253" name="Shape 25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54" name="Shape 25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1" name="Shape 261"/>
        <p:cNvGrpSpPr/>
        <p:nvPr/>
      </p:nvGrpSpPr>
      <p:grpSpPr>
        <a:xfrm>
          <a:off x="0" y="0"/>
          <a:ext cx="0" cy="0"/>
          <a:chOff x="0" y="0"/>
          <a:chExt cx="0" cy="0"/>
        </a:xfrm>
      </p:grpSpPr>
      <p:sp>
        <p:nvSpPr>
          <p:cNvPr id="262" name="Shape 262"/>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263" name="Shape 26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264" name="Shape 264"/>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1" name="Shape 271"/>
        <p:cNvGrpSpPr/>
        <p:nvPr/>
      </p:nvGrpSpPr>
      <p:grpSpPr>
        <a:xfrm>
          <a:off x="0" y="0"/>
          <a:ext cx="0" cy="0"/>
          <a:chOff x="0" y="0"/>
          <a:chExt cx="0" cy="0"/>
        </a:xfrm>
      </p:grpSpPr>
      <p:sp>
        <p:nvSpPr>
          <p:cNvPr id="272" name="Shape 27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73" name="Shape 27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9" name="Shape 279"/>
        <p:cNvGrpSpPr/>
        <p:nvPr/>
      </p:nvGrpSpPr>
      <p:grpSpPr>
        <a:xfrm>
          <a:off x="0" y="0"/>
          <a:ext cx="0" cy="0"/>
          <a:chOff x="0" y="0"/>
          <a:chExt cx="0" cy="0"/>
        </a:xfrm>
      </p:grpSpPr>
      <p:sp>
        <p:nvSpPr>
          <p:cNvPr id="280" name="Shape 280"/>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281" name="Shape 28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282" name="Shape 282"/>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7" name="Shape 287"/>
        <p:cNvGrpSpPr/>
        <p:nvPr/>
      </p:nvGrpSpPr>
      <p:grpSpPr>
        <a:xfrm>
          <a:off x="0" y="0"/>
          <a:ext cx="0" cy="0"/>
          <a:chOff x="0" y="0"/>
          <a:chExt cx="0" cy="0"/>
        </a:xfrm>
      </p:grpSpPr>
      <p:sp>
        <p:nvSpPr>
          <p:cNvPr id="288" name="Shape 288"/>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289" name="Shape 28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290" name="Shape 290"/>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6" name="Shape 296"/>
        <p:cNvGrpSpPr/>
        <p:nvPr/>
      </p:nvGrpSpPr>
      <p:grpSpPr>
        <a:xfrm>
          <a:off x="0" y="0"/>
          <a:ext cx="0" cy="0"/>
          <a:chOff x="0" y="0"/>
          <a:chExt cx="0" cy="0"/>
        </a:xfrm>
      </p:grpSpPr>
      <p:sp>
        <p:nvSpPr>
          <p:cNvPr id="297" name="Shape 297"/>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298" name="Shape 29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299" name="Shape 299"/>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5" name="Shape 305"/>
        <p:cNvGrpSpPr/>
        <p:nvPr/>
      </p:nvGrpSpPr>
      <p:grpSpPr>
        <a:xfrm>
          <a:off x="0" y="0"/>
          <a:ext cx="0" cy="0"/>
          <a:chOff x="0" y="0"/>
          <a:chExt cx="0" cy="0"/>
        </a:xfrm>
      </p:grpSpPr>
      <p:sp>
        <p:nvSpPr>
          <p:cNvPr id="306" name="Shape 306"/>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307" name="Shape 30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308" name="Shape 308"/>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3" name="Shape 313"/>
        <p:cNvGrpSpPr/>
        <p:nvPr/>
      </p:nvGrpSpPr>
      <p:grpSpPr>
        <a:xfrm>
          <a:off x="0" y="0"/>
          <a:ext cx="0" cy="0"/>
          <a:chOff x="0" y="0"/>
          <a:chExt cx="0" cy="0"/>
        </a:xfrm>
      </p:grpSpPr>
      <p:sp>
        <p:nvSpPr>
          <p:cNvPr id="314" name="Shape 31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15" name="Shape 31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8" name="Shape 318"/>
        <p:cNvGrpSpPr/>
        <p:nvPr/>
      </p:nvGrpSpPr>
      <p:grpSpPr>
        <a:xfrm>
          <a:off x="0" y="0"/>
          <a:ext cx="0" cy="0"/>
          <a:chOff x="0" y="0"/>
          <a:chExt cx="0" cy="0"/>
        </a:xfrm>
      </p:grpSpPr>
      <p:sp>
        <p:nvSpPr>
          <p:cNvPr id="319" name="Shape 319"/>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320" name="Shape 32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321" name="Shape 321"/>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7" name="Shape 327"/>
        <p:cNvGrpSpPr/>
        <p:nvPr/>
      </p:nvGrpSpPr>
      <p:grpSpPr>
        <a:xfrm>
          <a:off x="0" y="0"/>
          <a:ext cx="0" cy="0"/>
          <a:chOff x="0" y="0"/>
          <a:chExt cx="0" cy="0"/>
        </a:xfrm>
      </p:grpSpPr>
      <p:sp>
        <p:nvSpPr>
          <p:cNvPr id="328" name="Shape 328"/>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329" name="Shape 32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330" name="Shape 330"/>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7" name="Shape 337"/>
        <p:cNvGrpSpPr/>
        <p:nvPr/>
      </p:nvGrpSpPr>
      <p:grpSpPr>
        <a:xfrm>
          <a:off x="0" y="0"/>
          <a:ext cx="0" cy="0"/>
          <a:chOff x="0" y="0"/>
          <a:chExt cx="0" cy="0"/>
        </a:xfrm>
      </p:grpSpPr>
      <p:sp>
        <p:nvSpPr>
          <p:cNvPr id="338" name="Shape 338"/>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339" name="Shape 33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340" name="Shape 340"/>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5" name="Shape 15"/>
        <p:cNvGrpSpPr/>
        <p:nvPr/>
      </p:nvGrpSpPr>
      <p:grpSpPr>
        <a:xfrm>
          <a:off x="0" y="0"/>
          <a:ext cx="0" cy="0"/>
          <a:chOff x="0" y="0"/>
          <a:chExt cx="0" cy="0"/>
        </a:xfrm>
      </p:grpSpPr>
      <p:sp>
        <p:nvSpPr>
          <p:cNvPr id="16" name="Shape 16"/>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7" name="Shape 17"/>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8" name="Shape 18"/>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9" name="Shape 19"/>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0" name="Shape 20"/>
        <p:cNvGrpSpPr/>
        <p:nvPr/>
      </p:nvGrpSpPr>
      <p:grpSpPr>
        <a:xfrm>
          <a:off x="0" y="0"/>
          <a:ext cx="0" cy="0"/>
          <a:chOff x="0" y="0"/>
          <a:chExt cx="0" cy="0"/>
        </a:xfrm>
      </p:grpSpPr>
      <p:sp>
        <p:nvSpPr>
          <p:cNvPr id="21" name="Shape 21"/>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2" name="Shape 22"/>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3" name="Shape 23"/>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4" name="Shape 24"/>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5" name="Shape 25"/>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lip Art and Text" type="clipArtAndTx">
  <p:cSld name="CLIPART_AND_TEXT">
    <p:spTree>
      <p:nvGrpSpPr>
        <p:cNvPr id="26" name="Shape 26"/>
        <p:cNvGrpSpPr/>
        <p:nvPr/>
      </p:nvGrpSpPr>
      <p:grpSpPr>
        <a:xfrm>
          <a:off x="0" y="0"/>
          <a:ext cx="0" cy="0"/>
          <a:chOff x="0" y="0"/>
          <a:chExt cx="0" cy="0"/>
        </a:xfrm>
      </p:grpSpPr>
      <p:sp>
        <p:nvSpPr>
          <p:cNvPr id="27" name="Shape 27"/>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8" name="Shape 28"/>
          <p:cNvSpPr/>
          <p:nvPr>
            <p:ph idx="2" type="clipArt"/>
          </p:nvPr>
        </p:nvSpPr>
        <p:spPr>
          <a:xfrm>
            <a:off x="685800" y="1981200"/>
            <a:ext cx="3810000" cy="4114800"/>
          </a:xfrm>
          <a:prstGeom prst="rect">
            <a:avLst/>
          </a:prstGeom>
          <a:noFill/>
          <a:ln>
            <a:noFill/>
          </a:ln>
        </p:spPr>
        <p:txBody>
          <a:bodyPr anchorCtr="0" anchor="t" bIns="91425" lIns="91425" spcFirstLastPara="1" rIns="91425" wrap="square" tIns="91425"/>
          <a:lstStyle>
            <a:lvl1pPr indent="-342900" lvl="0" marL="3429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285750" lvl="1" marL="74295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228600" lvl="2" marL="11430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228600" lvl="3" marL="1600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228600" lvl="4" marL="2057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228600" lvl="5" marL="2514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228600" lvl="6" marL="2971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228600" lvl="7" marL="3429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228600" lvl="8" marL="3886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9" name="Shape 29"/>
          <p:cNvSpPr txBox="1"/>
          <p:nvPr>
            <p:ph idx="1"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0" name="Shape 3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1" name="Shape 3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2" name="Shape 3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33" name="Shape 33"/>
        <p:cNvGrpSpPr/>
        <p:nvPr/>
      </p:nvGrpSpPr>
      <p:grpSpPr>
        <a:xfrm>
          <a:off x="0" y="0"/>
          <a:ext cx="0" cy="0"/>
          <a:chOff x="0" y="0"/>
          <a:chExt cx="0" cy="0"/>
        </a:xfrm>
      </p:grpSpPr>
      <p:sp>
        <p:nvSpPr>
          <p:cNvPr id="34" name="Shape 34"/>
          <p:cNvSpPr txBox="1"/>
          <p:nvPr>
            <p:ph type="title"/>
          </p:nvPr>
        </p:nvSpPr>
        <p:spPr>
          <a:xfrm rot="5400000">
            <a:off x="4743450" y="2381250"/>
            <a:ext cx="5486400" cy="19431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35" name="Shape 35"/>
          <p:cNvSpPr txBox="1"/>
          <p:nvPr>
            <p:ph idx="1" type="body"/>
          </p:nvPr>
        </p:nvSpPr>
        <p:spPr>
          <a:xfrm rot="5400000">
            <a:off x="781050" y="514350"/>
            <a:ext cx="5486400" cy="56769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6" name="Shape 3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7" name="Shape 3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8" name="Shape 3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39" name="Shape 39"/>
        <p:cNvGrpSpPr/>
        <p:nvPr/>
      </p:nvGrpSpPr>
      <p:grpSpPr>
        <a:xfrm>
          <a:off x="0" y="0"/>
          <a:ext cx="0" cy="0"/>
          <a:chOff x="0" y="0"/>
          <a:chExt cx="0" cy="0"/>
        </a:xfrm>
      </p:grpSpPr>
      <p:sp>
        <p:nvSpPr>
          <p:cNvPr id="40" name="Shape 4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1" name="Shape 41"/>
          <p:cNvSpPr txBox="1"/>
          <p:nvPr>
            <p:ph idx="1" type="body"/>
          </p:nvPr>
        </p:nvSpPr>
        <p:spPr>
          <a:xfrm rot="5400000">
            <a:off x="2514600" y="152400"/>
            <a:ext cx="4114800" cy="77724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42" name="Shape 4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3" name="Shape 4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4" name="Shape 4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45" name="Shape 45"/>
        <p:cNvGrpSpPr/>
        <p:nvPr/>
      </p:nvGrpSpPr>
      <p:grpSpPr>
        <a:xfrm>
          <a:off x="0" y="0"/>
          <a:ext cx="0" cy="0"/>
          <a:chOff x="0" y="0"/>
          <a:chExt cx="0" cy="0"/>
        </a:xfrm>
      </p:grpSpPr>
      <p:sp>
        <p:nvSpPr>
          <p:cNvPr id="46" name="Shape 46"/>
          <p:cNvSpPr txBox="1"/>
          <p:nvPr>
            <p:ph type="title"/>
          </p:nvPr>
        </p:nvSpPr>
        <p:spPr>
          <a:xfrm>
            <a:off x="1792288" y="4800600"/>
            <a:ext cx="5486400" cy="566738"/>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7" name="Shape 47"/>
          <p:cNvSpPr/>
          <p:nvPr>
            <p:ph idx="2" type="pic"/>
          </p:nvPr>
        </p:nvSpPr>
        <p:spPr>
          <a:xfrm>
            <a:off x="1792288" y="612775"/>
            <a:ext cx="5486400" cy="4114800"/>
          </a:xfrm>
          <a:prstGeom prst="rect">
            <a:avLst/>
          </a:prstGeom>
          <a:noFill/>
          <a:ln>
            <a:noFill/>
          </a:ln>
        </p:spPr>
        <p:txBody>
          <a:bodyPr anchorCtr="0" anchor="t" bIns="91425" lIns="91425" spcFirstLastPara="1" rIns="91425" wrap="square" tIns="91425"/>
          <a:lstStyle>
            <a:lvl1pPr indent="0" lvl="0" marL="0" marR="0" rtl="0" algn="l">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l">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l">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48" name="Shape 48"/>
          <p:cNvSpPr txBox="1"/>
          <p:nvPr>
            <p:ph idx="1" type="body"/>
          </p:nvPr>
        </p:nvSpPr>
        <p:spPr>
          <a:xfrm>
            <a:off x="1792288" y="5367338"/>
            <a:ext cx="5486400" cy="804862"/>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49" name="Shape 4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0" name="Shape 5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1" name="Shape 5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2" name="Shape 52"/>
        <p:cNvGrpSpPr/>
        <p:nvPr/>
      </p:nvGrpSpPr>
      <p:grpSpPr>
        <a:xfrm>
          <a:off x="0" y="0"/>
          <a:ext cx="0" cy="0"/>
          <a:chOff x="0" y="0"/>
          <a:chExt cx="0" cy="0"/>
        </a:xfrm>
      </p:grpSpPr>
      <p:sp>
        <p:nvSpPr>
          <p:cNvPr id="53" name="Shape 53"/>
          <p:cNvSpPr txBox="1"/>
          <p:nvPr>
            <p:ph type="title"/>
          </p:nvPr>
        </p:nvSpPr>
        <p:spPr>
          <a:xfrm>
            <a:off x="457200" y="273050"/>
            <a:ext cx="3008313" cy="1162050"/>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54" name="Shape 54"/>
          <p:cNvSpPr txBox="1"/>
          <p:nvPr>
            <p:ph idx="1" type="body"/>
          </p:nvPr>
        </p:nvSpPr>
        <p:spPr>
          <a:xfrm>
            <a:off x="3575050" y="273050"/>
            <a:ext cx="5111750" cy="5853113"/>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55" name="Shape 55"/>
          <p:cNvSpPr txBox="1"/>
          <p:nvPr>
            <p:ph idx="2" type="body"/>
          </p:nvPr>
        </p:nvSpPr>
        <p:spPr>
          <a:xfrm>
            <a:off x="457200" y="1435100"/>
            <a:ext cx="3008313" cy="4691063"/>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56" name="Shape 5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7" name="Shape 5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8" name="Shape 5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9" name="Shape 59"/>
        <p:cNvGrpSpPr/>
        <p:nvPr/>
      </p:nvGrpSpPr>
      <p:grpSpPr>
        <a:xfrm>
          <a:off x="0" y="0"/>
          <a:ext cx="0" cy="0"/>
          <a:chOff x="0" y="0"/>
          <a:chExt cx="0" cy="0"/>
        </a:xfrm>
      </p:grpSpPr>
      <p:sp>
        <p:nvSpPr>
          <p:cNvPr id="60" name="Shape 6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1" name="Shape 6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2" name="Shape 6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63" name="Shape 63"/>
        <p:cNvGrpSpPr/>
        <p:nvPr/>
      </p:nvGrpSpPr>
      <p:grpSpPr>
        <a:xfrm>
          <a:off x="0" y="0"/>
          <a:ext cx="0" cy="0"/>
          <a:chOff x="0" y="0"/>
          <a:chExt cx="0" cy="0"/>
        </a:xfrm>
      </p:grpSpPr>
      <p:sp>
        <p:nvSpPr>
          <p:cNvPr id="64" name="Shape 64"/>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65" name="Shape 65"/>
          <p:cNvSpPr txBox="1"/>
          <p:nvPr>
            <p:ph idx="1" type="body"/>
          </p:nvPr>
        </p:nvSpPr>
        <p:spPr>
          <a:xfrm>
            <a:off x="457200" y="1535113"/>
            <a:ext cx="4040188"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6" name="Shape 66"/>
          <p:cNvSpPr txBox="1"/>
          <p:nvPr>
            <p:ph idx="2" type="body"/>
          </p:nvPr>
        </p:nvSpPr>
        <p:spPr>
          <a:xfrm>
            <a:off x="457200" y="2174875"/>
            <a:ext cx="4040188"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7" name="Shape 67"/>
          <p:cNvSpPr txBox="1"/>
          <p:nvPr>
            <p:ph idx="3" type="body"/>
          </p:nvPr>
        </p:nvSpPr>
        <p:spPr>
          <a:xfrm>
            <a:off x="4645025" y="1535113"/>
            <a:ext cx="4041775"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8" name="Shape 68"/>
          <p:cNvSpPr txBox="1"/>
          <p:nvPr>
            <p:ph idx="4" type="body"/>
          </p:nvPr>
        </p:nvSpPr>
        <p:spPr>
          <a:xfrm>
            <a:off x="4645025" y="2174875"/>
            <a:ext cx="4041775"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9" name="Shape 6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0" name="Shape 7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1" name="Shape 7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72" name="Shape 72"/>
        <p:cNvGrpSpPr/>
        <p:nvPr/>
      </p:nvGrpSpPr>
      <p:grpSpPr>
        <a:xfrm>
          <a:off x="0" y="0"/>
          <a:ext cx="0" cy="0"/>
          <a:chOff x="0" y="0"/>
          <a:chExt cx="0" cy="0"/>
        </a:xfrm>
      </p:grpSpPr>
      <p:sp>
        <p:nvSpPr>
          <p:cNvPr id="73" name="Shape 73"/>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74" name="Shape 74"/>
          <p:cNvSpPr txBox="1"/>
          <p:nvPr>
            <p:ph idx="1" type="body"/>
          </p:nvPr>
        </p:nvSpPr>
        <p:spPr>
          <a:xfrm>
            <a:off x="6858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5" name="Shape 75"/>
          <p:cNvSpPr txBox="1"/>
          <p:nvPr>
            <p:ph idx="2"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6" name="Shape 7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7" name="Shape 7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8" name="Shape 7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79" name="Shape 79"/>
        <p:cNvGrpSpPr/>
        <p:nvPr/>
      </p:nvGrpSpPr>
      <p:grpSpPr>
        <a:xfrm>
          <a:off x="0" y="0"/>
          <a:ext cx="0" cy="0"/>
          <a:chOff x="0" y="0"/>
          <a:chExt cx="0" cy="0"/>
        </a:xfrm>
      </p:grpSpPr>
      <p:sp>
        <p:nvSpPr>
          <p:cNvPr id="80" name="Shape 80"/>
          <p:cNvSpPr txBox="1"/>
          <p:nvPr>
            <p:ph type="title"/>
          </p:nvPr>
        </p:nvSpPr>
        <p:spPr>
          <a:xfrm>
            <a:off x="722313" y="4406900"/>
            <a:ext cx="7772400" cy="1362075"/>
          </a:xfrm>
          <a:prstGeom prst="rect">
            <a:avLst/>
          </a:prstGeom>
          <a:noFill/>
          <a:ln>
            <a:noFill/>
          </a:ln>
        </p:spPr>
        <p:txBody>
          <a:bodyPr anchorCtr="0" anchor="t" bIns="91425" lIns="91425" spcFirstLastPara="1" rIns="91425" wrap="square" tIns="91425"/>
          <a:lstStyle>
            <a:lvl1pPr indent="0" lvl="0" marL="0" marR="0" rtl="0" algn="l">
              <a:spcBef>
                <a:spcPts val="0"/>
              </a:spcBef>
              <a:spcAft>
                <a:spcPts val="0"/>
              </a:spcAft>
              <a:buSzPts val="1400"/>
              <a:buNone/>
              <a:defRPr b="1" i="0" sz="4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1" name="Shape 81"/>
          <p:cNvSpPr txBox="1"/>
          <p:nvPr>
            <p:ph idx="1" type="body"/>
          </p:nvPr>
        </p:nvSpPr>
        <p:spPr>
          <a:xfrm>
            <a:off x="722313" y="2906713"/>
            <a:ext cx="7772400" cy="1500187"/>
          </a:xfrm>
          <a:prstGeom prst="rect">
            <a:avLst/>
          </a:prstGeom>
          <a:noFill/>
          <a:ln>
            <a:noFill/>
          </a:ln>
        </p:spPr>
        <p:txBody>
          <a:bodyPr anchorCtr="0" anchor="b" bIns="91425" lIns="91425" spcFirstLastPara="1" rIns="91425" wrap="square" tIns="91425"/>
          <a:lstStyle>
            <a:lvl1pPr indent="-228600" lvl="0" marL="457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1pPr>
            <a:lvl2pPr indent="-228600" lvl="1" marL="914400" marR="0" rtl="0" algn="l">
              <a:spcBef>
                <a:spcPts val="360"/>
              </a:spcBef>
              <a:spcAft>
                <a:spcPts val="0"/>
              </a:spcAft>
              <a:buClr>
                <a:schemeClr val="dk1"/>
              </a:buClr>
              <a:buSzPts val="1800"/>
              <a:buFont typeface="Times New Roman"/>
              <a:buNone/>
              <a:defRPr b="0" i="0" sz="18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20"/>
              </a:spcBef>
              <a:spcAft>
                <a:spcPts val="0"/>
              </a:spcAft>
              <a:buClr>
                <a:schemeClr val="dk1"/>
              </a:buClr>
              <a:buSzPts val="1600"/>
              <a:buFont typeface="Times New Roman"/>
              <a:buNone/>
              <a:defRPr b="0" i="0" sz="16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p:txBody>
      </p:sp>
      <p:sp>
        <p:nvSpPr>
          <p:cNvPr id="82" name="Shape 8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3" name="Shape 8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4" name="Shape 8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85" name="Shape 85"/>
        <p:cNvGrpSpPr/>
        <p:nvPr/>
      </p:nvGrpSpPr>
      <p:grpSpPr>
        <a:xfrm>
          <a:off x="0" y="0"/>
          <a:ext cx="0" cy="0"/>
          <a:chOff x="0" y="0"/>
          <a:chExt cx="0" cy="0"/>
        </a:xfrm>
      </p:grpSpPr>
      <p:sp>
        <p:nvSpPr>
          <p:cNvPr id="86" name="Shape 86"/>
          <p:cNvSpPr txBox="1"/>
          <p:nvPr>
            <p:ph type="ctrTitle"/>
          </p:nvPr>
        </p:nvSpPr>
        <p:spPr>
          <a:xfrm>
            <a:off x="685800" y="2130425"/>
            <a:ext cx="7772400" cy="14700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7" name="Shape 87"/>
          <p:cNvSpPr txBox="1"/>
          <p:nvPr>
            <p:ph idx="1" type="subTitle"/>
          </p:nvPr>
        </p:nvSpPr>
        <p:spPr>
          <a:xfrm>
            <a:off x="1371600" y="3886200"/>
            <a:ext cx="6400800" cy="1752600"/>
          </a:xfrm>
          <a:prstGeom prst="rect">
            <a:avLst/>
          </a:prstGeom>
          <a:noFill/>
          <a:ln>
            <a:noFill/>
          </a:ln>
        </p:spPr>
        <p:txBody>
          <a:bodyPr anchorCtr="0" anchor="t" bIns="91425" lIns="91425" spcFirstLastPara="1" rIns="91425" wrap="square" tIns="91425"/>
          <a:lstStyle>
            <a:lvl1pPr indent="0" lvl="0" marL="0" marR="0" rtl="0" algn="ctr">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ctr">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ctr">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88" name="Shape 88"/>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9" name="Shape 89"/>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90" name="Shape 90"/>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Shape 1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1" name="Shape 11"/>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12" name="Shape 1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3" name="Shape 1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4" name="Shape 1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4.png"/><Relationship Id="rId4" Type="http://schemas.openxmlformats.org/officeDocument/2006/relationships/image" Target="../media/image1.png"/><Relationship Id="rId5"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7.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4.png"/><Relationship Id="rId4" Type="http://schemas.openxmlformats.org/officeDocument/2006/relationships/image" Target="../media/image8.png"/><Relationship Id="rId5" Type="http://schemas.openxmlformats.org/officeDocument/2006/relationships/image" Target="../media/image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6.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9.png"/><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7.png"/><Relationship Id="rId4" Type="http://schemas.openxmlformats.org/officeDocument/2006/relationships/image" Target="../media/image1.png"/><Relationship Id="rId5" Type="http://schemas.openxmlformats.org/officeDocument/2006/relationships/image" Target="../media/image1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33.png"/><Relationship Id="rId4" Type="http://schemas.openxmlformats.org/officeDocument/2006/relationships/image" Target="../media/image25.png"/><Relationship Id="rId5" Type="http://schemas.openxmlformats.org/officeDocument/2006/relationships/image" Target="../media/image3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1.png"/><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0.png"/><Relationship Id="rId4" Type="http://schemas.openxmlformats.org/officeDocument/2006/relationships/image" Target="../media/image3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5.png"/><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29.png"/><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29.png"/><Relationship Id="rId4" Type="http://schemas.openxmlformats.org/officeDocument/2006/relationships/image" Target="../media/image1.png"/><Relationship Id="rId5" Type="http://schemas.openxmlformats.org/officeDocument/2006/relationships/image" Target="../media/image2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29.png"/><Relationship Id="rId4" Type="http://schemas.openxmlformats.org/officeDocument/2006/relationships/image" Target="../media/image1.png"/><Relationship Id="rId5" Type="http://schemas.openxmlformats.org/officeDocument/2006/relationships/image" Target="../media/image28.png"/><Relationship Id="rId6"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4" name="Shape 94"/>
        <p:cNvGrpSpPr/>
        <p:nvPr/>
      </p:nvGrpSpPr>
      <p:grpSpPr>
        <a:xfrm>
          <a:off x="0" y="0"/>
          <a:ext cx="0" cy="0"/>
          <a:chOff x="0" y="0"/>
          <a:chExt cx="0" cy="0"/>
        </a:xfrm>
      </p:grpSpPr>
      <p:sp>
        <p:nvSpPr>
          <p:cNvPr id="95" name="Shape 95"/>
          <p:cNvSpPr txBox="1"/>
          <p:nvPr>
            <p:ph type="title"/>
          </p:nvPr>
        </p:nvSpPr>
        <p:spPr>
          <a:xfrm>
            <a:off x="762000" y="2209800"/>
            <a:ext cx="7848600" cy="1219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4800"/>
              <a:buFont typeface="Times New Roman"/>
              <a:buNone/>
            </a:pPr>
            <a:r>
              <a:rPr b="0" i="0" lang="en-US" sz="4800" u="none" cap="none" strike="noStrike">
                <a:solidFill>
                  <a:schemeClr val="dk2"/>
                </a:solidFill>
                <a:latin typeface="Times New Roman"/>
                <a:ea typeface="Times New Roman"/>
                <a:cs typeface="Times New Roman"/>
                <a:sym typeface="Times New Roman"/>
              </a:rPr>
              <a:t>Les acides et les bases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9" name="Shape 99"/>
        <p:cNvGrpSpPr/>
        <p:nvPr/>
      </p:nvGrpSpPr>
      <p:grpSpPr>
        <a:xfrm>
          <a:off x="0" y="0"/>
          <a:ext cx="0" cy="0"/>
          <a:chOff x="0" y="0"/>
          <a:chExt cx="0" cy="0"/>
        </a:xfrm>
      </p:grpSpPr>
      <p:sp>
        <p:nvSpPr>
          <p:cNvPr id="100" name="Shape 100"/>
          <p:cNvSpPr txBox="1"/>
          <p:nvPr>
            <p:ph type="title"/>
          </p:nvPr>
        </p:nvSpPr>
        <p:spPr>
          <a:xfrm>
            <a:off x="611187"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couples acide-base conjuguées</a:t>
            </a:r>
            <a:endParaRPr/>
          </a:p>
        </p:txBody>
      </p:sp>
      <p:sp>
        <p:nvSpPr>
          <p:cNvPr id="101" name="Shape 101"/>
          <p:cNvSpPr txBox="1"/>
          <p:nvPr>
            <p:ph idx="1" type="body"/>
          </p:nvPr>
        </p:nvSpPr>
        <p:spPr>
          <a:xfrm>
            <a:off x="250825" y="1052512"/>
            <a:ext cx="864235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 acide de Bronsted donne un proton</a:t>
            </a:r>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une base de Bronsted accepte un proton</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base conjuguée d’un acide de Bronsted est ce qui reste après que l’acide cède son proton</a:t>
            </a:r>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l’acide conjugué d’une base de Bronsted est ce qui est produit après que la base accepte un proton</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      CH</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COOH(aq) + H</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O(l) ↔ CH</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COO</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(aq) + H</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O</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(aq)										 	CH</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COOH/ CH</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COO</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est un couple acide-base conjuguée		et H</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O</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H</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O est un autre couple acide-base conjuguée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5" name="Shape 105"/>
        <p:cNvGrpSpPr/>
        <p:nvPr/>
      </p:nvGrpSpPr>
      <p:grpSpPr>
        <a:xfrm>
          <a:off x="0" y="0"/>
          <a:ext cx="0" cy="0"/>
          <a:chOff x="0" y="0"/>
          <a:chExt cx="0" cy="0"/>
        </a:xfrm>
      </p:grpSpPr>
      <p:sp>
        <p:nvSpPr>
          <p:cNvPr id="106" name="Shape 106"/>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couples acide-base conjuguées</a:t>
            </a:r>
            <a:endParaRPr/>
          </a:p>
        </p:txBody>
      </p:sp>
      <p:sp>
        <p:nvSpPr>
          <p:cNvPr id="107" name="Shape 107"/>
          <p:cNvSpPr txBox="1"/>
          <p:nvPr>
            <p:ph idx="1" type="body"/>
          </p:nvPr>
        </p:nvSpPr>
        <p:spPr>
          <a:xfrm>
            <a:off x="685800" y="16764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Quels sont les couples acide-base conjuguées dans les réactions suivantes?																																																	(a) NH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(aq) +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O(l) ↔ NH</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(aq) + OH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(aq)																								(b) 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O</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(aq) + OH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(aq)	 ↔ 2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O(l)</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																																																											(a)		NH</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NH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est un couple acide-base conjuguée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 OH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est un couple acide-base conjuguée																																																																																			(b)		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O</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 est un couple acide-base conjuguée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 OH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est un couple acide-base conjuguée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Dans chaque cas, le premier est l’acide et le deuxième est la base.</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1" name="Shape 111"/>
        <p:cNvGrpSpPr/>
        <p:nvPr/>
      </p:nvGrpSpPr>
      <p:grpSpPr>
        <a:xfrm>
          <a:off x="0" y="0"/>
          <a:ext cx="0" cy="0"/>
          <a:chOff x="0" y="0"/>
          <a:chExt cx="0" cy="0"/>
        </a:xfrm>
      </p:grpSpPr>
      <p:sp>
        <p:nvSpPr>
          <p:cNvPr id="112" name="Shape 112"/>
          <p:cNvSpPr txBox="1"/>
          <p:nvPr>
            <p:ph type="title"/>
          </p:nvPr>
        </p:nvSpPr>
        <p:spPr>
          <a:xfrm>
            <a:off x="7620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propriétés acido-basiques de l’eau</a:t>
            </a:r>
            <a:endParaRPr/>
          </a:p>
        </p:txBody>
      </p:sp>
      <p:sp>
        <p:nvSpPr>
          <p:cNvPr id="113" name="Shape 113"/>
          <p:cNvSpPr txBox="1"/>
          <p:nvPr>
            <p:ph idx="1" type="body"/>
          </p:nvPr>
        </p:nvSpPr>
        <p:spPr>
          <a:xfrm>
            <a:off x="685800" y="12954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vient de voir que l’eau peut donner un proton (et devenir OH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ou accepter un proton (et devenir 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O</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l’eau est donc acide et basique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l’eau peut s’auto-ioniser:     2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O(l) ↔ 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O</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(aq) + OH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(aq)</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constante d’équilibre, à 25</a:t>
            </a:r>
            <a:r>
              <a:rPr b="0" baseline="30000" i="0" lang="en-US" sz="2000" u="none" cap="none" strike="noStrike">
                <a:solidFill>
                  <a:schemeClr val="dk1"/>
                </a:solidFill>
                <a:latin typeface="Times New Roman"/>
                <a:ea typeface="Times New Roman"/>
                <a:cs typeface="Times New Roman"/>
                <a:sym typeface="Times New Roman"/>
              </a:rPr>
              <a:t>o</a:t>
            </a:r>
            <a:r>
              <a:rPr b="0" i="0" lang="en-US" sz="2000" u="none" cap="none" strike="noStrike">
                <a:solidFill>
                  <a:schemeClr val="dk1"/>
                </a:solidFill>
                <a:latin typeface="Times New Roman"/>
                <a:ea typeface="Times New Roman"/>
                <a:cs typeface="Times New Roman"/>
                <a:sym typeface="Times New Roman"/>
              </a:rPr>
              <a:t>C, pour l’auto-ionisation est (utilisant 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pour simplifier):</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concentrations de 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et OH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sont reliées une à l’autre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une est haute, l’autre est basse, car leur produit est fixe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une solution neutre, [H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[OH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1.0 x 10</a:t>
            </a:r>
            <a:r>
              <a:rPr b="0" baseline="30000" i="0" lang="en-US" sz="2000" u="none" cap="none" strike="noStrike">
                <a:solidFill>
                  <a:schemeClr val="dk1"/>
                </a:solidFill>
                <a:latin typeface="Times New Roman"/>
                <a:ea typeface="Times New Roman"/>
                <a:cs typeface="Times New Roman"/>
                <a:sym typeface="Times New Roman"/>
              </a:rPr>
              <a:t>-7</a:t>
            </a:r>
            <a:r>
              <a:rPr b="0" i="0" lang="en-US" sz="2000" u="none" cap="none" strike="noStrike">
                <a:solidFill>
                  <a:schemeClr val="dk1"/>
                </a:solidFill>
                <a:latin typeface="Times New Roman"/>
                <a:ea typeface="Times New Roman"/>
                <a:cs typeface="Times New Roman"/>
                <a:sym typeface="Times New Roman"/>
              </a:rPr>
              <a:t> M</a:t>
            </a:r>
            <a:endParaRPr/>
          </a:p>
        </p:txBody>
      </p:sp>
      <p:pic>
        <p:nvPicPr>
          <p:cNvPr id="114" name="Shape 114"/>
          <p:cNvPicPr preferRelativeResize="0"/>
          <p:nvPr/>
        </p:nvPicPr>
        <p:blipFill rotWithShape="1">
          <a:blip r:embed="rId3">
            <a:alphaModFix/>
          </a:blip>
          <a:srcRect b="0" l="0" r="0" t="0"/>
          <a:stretch/>
        </p:blipFill>
        <p:spPr>
          <a:xfrm>
            <a:off x="3352800" y="3733800"/>
            <a:ext cx="3810000" cy="74771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8" name="Shape 118"/>
        <p:cNvGrpSpPr/>
        <p:nvPr/>
      </p:nvGrpSpPr>
      <p:grpSpPr>
        <a:xfrm>
          <a:off x="0" y="0"/>
          <a:ext cx="0" cy="0"/>
          <a:chOff x="0" y="0"/>
          <a:chExt cx="0" cy="0"/>
        </a:xfrm>
      </p:grpSpPr>
      <p:sp>
        <p:nvSpPr>
          <p:cNvPr id="119" name="Shape 119"/>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pH:  une mesure du degré d’acidité</a:t>
            </a:r>
            <a:endParaRPr/>
          </a:p>
        </p:txBody>
      </p:sp>
      <p:sp>
        <p:nvSpPr>
          <p:cNvPr id="120" name="Shape 120"/>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une grandeur plus pratique pour la concentration de H</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est le pH	 (pas d’unités):							pH = -log[H</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dans une solution acide:					 pH &lt; 7.00</a:t>
            </a:r>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dans une solution basique:		 pH &gt; 7.00</a:t>
            </a:r>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dans une solution neutre: 			 pH = 7.00</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l’échelle pOH est moins commune:      pOH = -log[OH</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somme pH + pOH est toujours fixe:  pH + pOH = 14.00</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4" name="Shape 124"/>
        <p:cNvGrpSpPr/>
        <p:nvPr/>
      </p:nvGrpSpPr>
      <p:grpSpPr>
        <a:xfrm>
          <a:off x="0" y="0"/>
          <a:ext cx="0" cy="0"/>
          <a:chOff x="0" y="0"/>
          <a:chExt cx="0" cy="0"/>
        </a:xfrm>
      </p:grpSpPr>
      <p:sp>
        <p:nvSpPr>
          <p:cNvPr id="125" name="Shape 125"/>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pH:  une mesure du degré d’acidité</a:t>
            </a:r>
            <a:endParaRPr/>
          </a:p>
        </p:txBody>
      </p:sp>
      <p:sp>
        <p:nvSpPr>
          <p:cNvPr id="126" name="Shape 126"/>
          <p:cNvSpPr txBox="1"/>
          <p:nvPr>
            <p:ph idx="1" type="body"/>
          </p:nvPr>
        </p:nvSpPr>
        <p:spPr>
          <a:xfrm>
            <a:off x="685800" y="14478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Exemple:  Calculez le pH d’une solution de HNO</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 dont la concentration d’ions hydrogène est de 0.76 M.</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Solution:   pH = -log[H</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 -log(0.76) = 0.12</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Exemple:  Le pH d’un certain jus de fruits est 3.33.  Calculez sa concentration en ions H</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Solution:  </a:t>
            </a:r>
            <a:endParaRPr/>
          </a:p>
        </p:txBody>
      </p:sp>
      <p:pic>
        <p:nvPicPr>
          <p:cNvPr id="127" name="Shape 127"/>
          <p:cNvPicPr preferRelativeResize="0"/>
          <p:nvPr/>
        </p:nvPicPr>
        <p:blipFill rotWithShape="1">
          <a:blip r:embed="rId3">
            <a:alphaModFix/>
          </a:blip>
          <a:srcRect b="0" l="0" r="0" t="0"/>
          <a:stretch/>
        </p:blipFill>
        <p:spPr>
          <a:xfrm>
            <a:off x="2667000" y="5257800"/>
            <a:ext cx="5638800" cy="8604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1" name="Shape 131"/>
        <p:cNvGrpSpPr/>
        <p:nvPr/>
      </p:nvGrpSpPr>
      <p:grpSpPr>
        <a:xfrm>
          <a:off x="0" y="0"/>
          <a:ext cx="0" cy="0"/>
          <a:chOff x="0" y="0"/>
          <a:chExt cx="0" cy="0"/>
        </a:xfrm>
      </p:grpSpPr>
      <p:sp>
        <p:nvSpPr>
          <p:cNvPr id="132" name="Shape 132"/>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acides forts et les bases fortes</a:t>
            </a:r>
            <a:endParaRPr/>
          </a:p>
        </p:txBody>
      </p:sp>
      <p:pic>
        <p:nvPicPr>
          <p:cNvPr id="133" name="Shape 133"/>
          <p:cNvPicPr preferRelativeResize="0"/>
          <p:nvPr>
            <p:ph idx="2" type="clipArt"/>
          </p:nvPr>
        </p:nvPicPr>
        <p:blipFill rotWithShape="1">
          <a:blip r:embed="rId3">
            <a:alphaModFix/>
          </a:blip>
          <a:srcRect b="0" l="0" r="0" t="0"/>
          <a:stretch/>
        </p:blipFill>
        <p:spPr>
          <a:xfrm>
            <a:off x="152400" y="1981200"/>
            <a:ext cx="4267200" cy="3200400"/>
          </a:xfrm>
          <a:prstGeom prst="rect">
            <a:avLst/>
          </a:prstGeom>
          <a:noFill/>
          <a:ln>
            <a:noFill/>
          </a:ln>
        </p:spPr>
      </p:pic>
      <p:sp>
        <p:nvSpPr>
          <p:cNvPr id="134" name="Shape 134"/>
          <p:cNvSpPr txBox="1"/>
          <p:nvPr>
            <p:ph idx="1" type="body"/>
          </p:nvPr>
        </p:nvSpPr>
        <p:spPr>
          <a:xfrm>
            <a:off x="4419600" y="1676400"/>
            <a:ext cx="4114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acide fort est un électrolyte fort qui s’ionise complètement dans l’eau</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HCl, HNO</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SO</a:t>
            </a:r>
            <a:r>
              <a:rPr b="0" baseline="-25000" i="0" lang="en-US" sz="2000" u="none" cap="none" strike="noStrike">
                <a:solidFill>
                  <a:schemeClr val="dk1"/>
                </a:solidFill>
                <a:latin typeface="Times New Roman"/>
                <a:ea typeface="Times New Roman"/>
                <a:cs typeface="Times New Roman"/>
                <a:sym typeface="Times New Roman"/>
              </a:rPr>
              <a:t>4</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acide faible est un électrolyte faible qui ne s’ionise que partiellement dans l’eau</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HF, CH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COOH, NH</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 name="Shape 138"/>
        <p:cNvGrpSpPr/>
        <p:nvPr/>
      </p:nvGrpSpPr>
      <p:grpSpPr>
        <a:xfrm>
          <a:off x="0" y="0"/>
          <a:ext cx="0" cy="0"/>
          <a:chOff x="0" y="0"/>
          <a:chExt cx="0" cy="0"/>
        </a:xfrm>
      </p:grpSpPr>
      <p:sp>
        <p:nvSpPr>
          <p:cNvPr id="139" name="Shape 139"/>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acides forts et les bases fortes</a:t>
            </a:r>
            <a:endParaRPr/>
          </a:p>
        </p:txBody>
      </p:sp>
      <p:pic>
        <p:nvPicPr>
          <p:cNvPr id="140" name="Shape 140"/>
          <p:cNvPicPr preferRelativeResize="0"/>
          <p:nvPr>
            <p:ph idx="2" type="clipArt"/>
          </p:nvPr>
        </p:nvPicPr>
        <p:blipFill rotWithShape="1">
          <a:blip r:embed="rId3">
            <a:alphaModFix/>
          </a:blip>
          <a:srcRect b="0" l="0" r="0" t="0"/>
          <a:stretch/>
        </p:blipFill>
        <p:spPr>
          <a:xfrm>
            <a:off x="0" y="1981200"/>
            <a:ext cx="4114800" cy="3086100"/>
          </a:xfrm>
          <a:prstGeom prst="rect">
            <a:avLst/>
          </a:prstGeom>
          <a:noFill/>
          <a:ln>
            <a:noFill/>
          </a:ln>
        </p:spPr>
      </p:pic>
      <p:sp>
        <p:nvSpPr>
          <p:cNvPr id="141" name="Shape 141"/>
          <p:cNvSpPr txBox="1"/>
          <p:nvPr>
            <p:ph idx="1" type="body"/>
          </p:nvPr>
        </p:nvSpPr>
        <p:spPr>
          <a:xfrm>
            <a:off x="3810000" y="1600200"/>
            <a:ext cx="5181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base forte est un électrolyte fort qui s’ionise complètement dans l’eau</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n’importe quel hydroxyde	d’un 						métal alcalin (ex.; NaOH)</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base faible est un électrolyte faible qui ne s’ionise que très peu dans l’eau</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NH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(aq) +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O(l)																									↔ NH</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(aq) + OH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(aq)</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5" name="Shape 145"/>
        <p:cNvGrpSpPr/>
        <p:nvPr/>
      </p:nvGrpSpPr>
      <p:grpSpPr>
        <a:xfrm>
          <a:off x="0" y="0"/>
          <a:ext cx="0" cy="0"/>
          <a:chOff x="0" y="0"/>
          <a:chExt cx="0" cy="0"/>
        </a:xfrm>
      </p:grpSpPr>
      <p:sp>
        <p:nvSpPr>
          <p:cNvPr id="146" name="Shape 146"/>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acides forts et les bases fortes</a:t>
            </a:r>
            <a:endParaRPr/>
          </a:p>
        </p:txBody>
      </p:sp>
      <p:sp>
        <p:nvSpPr>
          <p:cNvPr id="147" name="Shape 147"/>
          <p:cNvSpPr txBox="1"/>
          <p:nvPr>
            <p:ph idx="1" type="body"/>
          </p:nvPr>
        </p:nvSpPr>
        <p:spPr>
          <a:xfrm>
            <a:off x="685800" y="12954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un couple acide/base conjuguée, si un acide est fort, sa base conjuguée est très faible, et vice versa</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l’ion 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O</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est l’acide le plus fort qui peut exister en solution aqueuse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acide plus fort réagirait avec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				ex.;  HCl(aq) +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O(l) ↔ 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O</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(aq) + Cl</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(aq)</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l’ion OH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est la base la plus forte qui peut exister en solution aqueuse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base plus forte réagirait avec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				ex.; O</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(aq) +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O(l) ↔ 2 OH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(aq)</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1" name="Shape 151"/>
        <p:cNvGrpSpPr/>
        <p:nvPr/>
      </p:nvGrpSpPr>
      <p:grpSpPr>
        <a:xfrm>
          <a:off x="0" y="0"/>
          <a:ext cx="0" cy="0"/>
          <a:chOff x="0" y="0"/>
          <a:chExt cx="0" cy="0"/>
        </a:xfrm>
      </p:grpSpPr>
      <p:sp>
        <p:nvSpPr>
          <p:cNvPr id="152" name="Shape 152"/>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acides et les bases fortes</a:t>
            </a:r>
            <a:endParaRPr/>
          </a:p>
        </p:txBody>
      </p:sp>
      <p:sp>
        <p:nvSpPr>
          <p:cNvPr id="153" name="Shape 153"/>
          <p:cNvSpPr txBox="1"/>
          <p:nvPr>
            <p:ph idx="1" type="body"/>
          </p:nvPr>
        </p:nvSpPr>
        <p:spPr>
          <a:xfrm>
            <a:off x="6858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Exemple:  Calculez le pH d’une solution de Ba(OH)</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à		          1.5 x 10</a:t>
            </a:r>
            <a:r>
              <a:rPr b="0" baseline="30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M.</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Solution:  Pour chaque Ba(OH)</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on a deux OH</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Si on a 1.5 x 10</a:t>
            </a:r>
            <a:r>
              <a:rPr b="0" baseline="30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M de Ba(OH)</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on a		         		3.0 x 10</a:t>
            </a:r>
            <a:r>
              <a:rPr b="0" baseline="30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M de OH</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Le pOH est donc -log(3.0 x 10</a:t>
            </a:r>
            <a:r>
              <a:rPr b="0" baseline="30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 1.52.								</a:t>
            </a:r>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 pH est donc 14.00 - 1.52 = 12.48.</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7" name="Shape 157"/>
        <p:cNvGrpSpPr/>
        <p:nvPr/>
      </p:nvGrpSpPr>
      <p:grpSpPr>
        <a:xfrm>
          <a:off x="0" y="0"/>
          <a:ext cx="0" cy="0"/>
          <a:chOff x="0" y="0"/>
          <a:chExt cx="0" cy="0"/>
        </a:xfrm>
      </p:grpSpPr>
      <p:sp>
        <p:nvSpPr>
          <p:cNvPr id="158" name="Shape 158"/>
          <p:cNvSpPr txBox="1"/>
          <p:nvPr>
            <p:ph type="title"/>
          </p:nvPr>
        </p:nvSpPr>
        <p:spPr>
          <a:xfrm>
            <a:off x="609600" y="152400"/>
            <a:ext cx="7772400" cy="973137"/>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400"/>
              <a:buFont typeface="Times New Roman"/>
              <a:buNone/>
            </a:pPr>
            <a:r>
              <a:rPr b="0" i="0" lang="en-US" sz="2400" u="sng" cap="none" strike="noStrike">
                <a:solidFill>
                  <a:schemeClr val="dk2"/>
                </a:solidFill>
                <a:latin typeface="Times New Roman"/>
                <a:ea typeface="Times New Roman"/>
                <a:cs typeface="Times New Roman"/>
                <a:sym typeface="Times New Roman"/>
              </a:rPr>
              <a:t>Les acides faibles et les constantes d’ionisation des acides</a:t>
            </a:r>
            <a:endParaRPr/>
          </a:p>
        </p:txBody>
      </p:sp>
      <p:sp>
        <p:nvSpPr>
          <p:cNvPr id="159" name="Shape 159"/>
          <p:cNvSpPr txBox="1"/>
          <p:nvPr>
            <p:ph idx="1" type="body"/>
          </p:nvPr>
        </p:nvSpPr>
        <p:spPr>
          <a:xfrm>
            <a:off x="0" y="1052512"/>
            <a:ext cx="8964612"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dissociation d’un acide faible n’est pas complète																																																																																																								HA(aq) + H</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O(l) ↔ H</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O</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(aq) + A</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(aq)</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constante d’équilibre pour cette réaction est la constante d’ionisation de l’acide, K</a:t>
            </a:r>
            <a:r>
              <a:rPr b="0" baseline="-25000" i="0" lang="en-US" sz="2400" u="none" cap="none" strike="noStrike">
                <a:solidFill>
                  <a:schemeClr val="dk1"/>
                </a:solidFill>
                <a:latin typeface="Times New Roman"/>
                <a:ea typeface="Times New Roman"/>
                <a:cs typeface="Times New Roman"/>
                <a:sym typeface="Times New Roman"/>
              </a:rPr>
              <a:t>a</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lorsqu’un acide est plus fort, son K</a:t>
            </a:r>
            <a:r>
              <a:rPr b="0" baseline="-25000" i="0" lang="en-US" sz="2400" u="none" cap="none" strike="noStrike">
                <a:solidFill>
                  <a:schemeClr val="dk1"/>
                </a:solidFill>
                <a:latin typeface="Times New Roman"/>
                <a:ea typeface="Times New Roman"/>
                <a:cs typeface="Times New Roman"/>
                <a:sym typeface="Times New Roman"/>
              </a:rPr>
              <a:t>a</a:t>
            </a:r>
            <a:r>
              <a:rPr b="0" i="0" lang="en-US" sz="2400" u="none" cap="none" strike="noStrike">
                <a:solidFill>
                  <a:schemeClr val="dk1"/>
                </a:solidFill>
                <a:latin typeface="Times New Roman"/>
                <a:ea typeface="Times New Roman"/>
                <a:cs typeface="Times New Roman"/>
                <a:sym typeface="Times New Roman"/>
              </a:rPr>
              <a:t> est plus grand</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on peut calculer les concentrations de chaque espèce à l’équilibre avec les méthodes qu’on a vues dans le chapitre sur l’équilibre chimique</a:t>
            </a:r>
            <a:endParaRPr/>
          </a:p>
        </p:txBody>
      </p:sp>
      <p:pic>
        <p:nvPicPr>
          <p:cNvPr id="160" name="Shape 160"/>
          <p:cNvPicPr preferRelativeResize="0"/>
          <p:nvPr/>
        </p:nvPicPr>
        <p:blipFill rotWithShape="1">
          <a:blip r:embed="rId3">
            <a:alphaModFix/>
          </a:blip>
          <a:srcRect b="0" l="0" r="0" t="0"/>
          <a:stretch/>
        </p:blipFill>
        <p:spPr>
          <a:xfrm>
            <a:off x="3924300" y="3357562"/>
            <a:ext cx="1752600" cy="7747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4" name="Shape 164"/>
        <p:cNvGrpSpPr/>
        <p:nvPr/>
      </p:nvGrpSpPr>
      <p:grpSpPr>
        <a:xfrm>
          <a:off x="0" y="0"/>
          <a:ext cx="0" cy="0"/>
          <a:chOff x="0" y="0"/>
          <a:chExt cx="0" cy="0"/>
        </a:xfrm>
      </p:grpSpPr>
      <p:sp>
        <p:nvSpPr>
          <p:cNvPr id="165" name="Shape 165"/>
          <p:cNvSpPr txBox="1"/>
          <p:nvPr>
            <p:ph type="title"/>
          </p:nvPr>
        </p:nvSpPr>
        <p:spPr>
          <a:xfrm>
            <a:off x="684212"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400"/>
              <a:buFont typeface="Times New Roman"/>
              <a:buNone/>
            </a:pPr>
            <a:r>
              <a:rPr b="0" i="0" lang="en-US" sz="2400" u="sng" cap="none" strike="noStrike">
                <a:solidFill>
                  <a:schemeClr val="dk2"/>
                </a:solidFill>
                <a:latin typeface="Times New Roman"/>
                <a:ea typeface="Times New Roman"/>
                <a:cs typeface="Times New Roman"/>
                <a:sym typeface="Times New Roman"/>
              </a:rPr>
              <a:t>Les acides faibles et les constantes d’ionisation des acides</a:t>
            </a:r>
            <a:endParaRPr/>
          </a:p>
        </p:txBody>
      </p:sp>
      <p:sp>
        <p:nvSpPr>
          <p:cNvPr id="166" name="Shape 166"/>
          <p:cNvSpPr txBox="1"/>
          <p:nvPr>
            <p:ph idx="1" type="body"/>
          </p:nvPr>
        </p:nvSpPr>
        <p:spPr>
          <a:xfrm>
            <a:off x="0" y="981075"/>
            <a:ext cx="8964612" cy="54006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pour calculer les concentrations à l’équilibre, on fait les approximations suivantes</a:t>
            </a:r>
            <a:endParaRPr/>
          </a:p>
          <a:p>
            <a:pPr indent="-228600" lvl="2" marL="11430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concentration de H</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avant l’ajout de l’acide (1.0 x 10</a:t>
            </a:r>
            <a:r>
              <a:rPr b="0" baseline="30000" i="0" lang="en-US" sz="2400" u="none" cap="none" strike="noStrike">
                <a:solidFill>
                  <a:schemeClr val="dk1"/>
                </a:solidFill>
                <a:latin typeface="Times New Roman"/>
                <a:ea typeface="Times New Roman"/>
                <a:cs typeface="Times New Roman"/>
                <a:sym typeface="Times New Roman"/>
              </a:rPr>
              <a:t>-7</a:t>
            </a:r>
            <a:r>
              <a:rPr b="0" i="0" lang="en-US" sz="2400" u="none" cap="none" strike="noStrike">
                <a:solidFill>
                  <a:schemeClr val="dk1"/>
                </a:solidFill>
                <a:latin typeface="Times New Roman"/>
                <a:ea typeface="Times New Roman"/>
                <a:cs typeface="Times New Roman"/>
                <a:sym typeface="Times New Roman"/>
              </a:rPr>
              <a:t> M) est négligeable</a:t>
            </a:r>
            <a:endParaRPr/>
          </a:p>
          <a:p>
            <a:pPr indent="-228600" lvl="2" marL="11430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quantité d’acide qui se dissocie est négligeable, à première approximation</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une fois qu’on trouve </a:t>
            </a:r>
            <a:r>
              <a:rPr b="0" i="1" lang="en-US" sz="2400" u="none" cap="none" strike="noStrike">
                <a:solidFill>
                  <a:schemeClr val="dk1"/>
                </a:solidFill>
                <a:latin typeface="Times New Roman"/>
                <a:ea typeface="Times New Roman"/>
                <a:cs typeface="Times New Roman"/>
                <a:sym typeface="Times New Roman"/>
              </a:rPr>
              <a:t>x</a:t>
            </a:r>
            <a:r>
              <a:rPr b="0" i="0" lang="en-US" sz="2400" u="none" cap="none" strike="noStrike">
                <a:solidFill>
                  <a:schemeClr val="dk1"/>
                </a:solidFill>
                <a:latin typeface="Times New Roman"/>
                <a:ea typeface="Times New Roman"/>
                <a:cs typeface="Times New Roman"/>
                <a:sym typeface="Times New Roman"/>
              </a:rPr>
              <a:t> (la quantité d’acide qui se dissocie), on vérifie si </a:t>
            </a:r>
            <a:r>
              <a:rPr b="0" i="1" lang="en-US" sz="2400" u="none" cap="none" strike="noStrike">
                <a:solidFill>
                  <a:schemeClr val="dk1"/>
                </a:solidFill>
                <a:latin typeface="Times New Roman"/>
                <a:ea typeface="Times New Roman"/>
                <a:cs typeface="Times New Roman"/>
                <a:sym typeface="Times New Roman"/>
              </a:rPr>
              <a:t>x</a:t>
            </a:r>
            <a:r>
              <a:rPr b="0" i="0" lang="en-US" sz="2400" u="none" cap="none" strike="noStrike">
                <a:solidFill>
                  <a:schemeClr val="dk1"/>
                </a:solidFill>
                <a:latin typeface="Times New Roman"/>
                <a:ea typeface="Times New Roman"/>
                <a:cs typeface="Times New Roman"/>
                <a:sym typeface="Times New Roman"/>
              </a:rPr>
              <a:t> est moins de ~ 5% de la quantité initiale d’acide</a:t>
            </a:r>
            <a:endParaRPr/>
          </a:p>
          <a:p>
            <a:pPr indent="-228600" lvl="2" marL="11430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si oui, on a la valeur de </a:t>
            </a:r>
            <a:r>
              <a:rPr b="0" i="1" lang="en-US" sz="2400" u="none" cap="none" strike="noStrike">
                <a:solidFill>
                  <a:schemeClr val="dk1"/>
                </a:solidFill>
                <a:latin typeface="Times New Roman"/>
                <a:ea typeface="Times New Roman"/>
                <a:cs typeface="Times New Roman"/>
                <a:sym typeface="Times New Roman"/>
              </a:rPr>
              <a:t>x</a:t>
            </a:r>
            <a:r>
              <a:rPr b="0" i="0" lang="en-US" sz="2400" u="none" cap="none" strike="noStrike">
                <a:solidFill>
                  <a:schemeClr val="dk1"/>
                </a:solidFill>
                <a:latin typeface="Times New Roman"/>
                <a:ea typeface="Times New Roman"/>
                <a:cs typeface="Times New Roman"/>
                <a:sym typeface="Times New Roman"/>
              </a:rPr>
              <a:t> et on peut calculer toutes les concentrations</a:t>
            </a:r>
            <a:endParaRPr/>
          </a:p>
          <a:p>
            <a:pPr indent="-228600" lvl="2" marL="11430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sinon, on doit résoudre pour </a:t>
            </a:r>
            <a:r>
              <a:rPr b="0" i="1" lang="en-US" sz="2400" u="none" cap="none" strike="noStrike">
                <a:solidFill>
                  <a:schemeClr val="dk1"/>
                </a:solidFill>
                <a:latin typeface="Times New Roman"/>
                <a:ea typeface="Times New Roman"/>
                <a:cs typeface="Times New Roman"/>
                <a:sym typeface="Times New Roman"/>
              </a:rPr>
              <a:t>x,</a:t>
            </a:r>
            <a:r>
              <a:rPr b="0" i="0" lang="en-US" sz="2400" u="none" cap="none" strike="noStrike">
                <a:solidFill>
                  <a:schemeClr val="dk1"/>
                </a:solidFill>
                <a:latin typeface="Times New Roman"/>
                <a:ea typeface="Times New Roman"/>
                <a:cs typeface="Times New Roman"/>
                <a:sym typeface="Times New Roman"/>
              </a:rPr>
              <a:t> sans faire la deuxième approximation</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0" name="Shape 170"/>
        <p:cNvGrpSpPr/>
        <p:nvPr/>
      </p:nvGrpSpPr>
      <p:grpSpPr>
        <a:xfrm>
          <a:off x="0" y="0"/>
          <a:ext cx="0" cy="0"/>
          <a:chOff x="0" y="0"/>
          <a:chExt cx="0" cy="0"/>
        </a:xfrm>
      </p:grpSpPr>
      <p:sp>
        <p:nvSpPr>
          <p:cNvPr id="171" name="Shape 171"/>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400"/>
              <a:buFont typeface="Times New Roman"/>
              <a:buNone/>
            </a:pPr>
            <a:r>
              <a:rPr b="0" i="0" lang="en-US" sz="2400" u="sng" cap="none" strike="noStrike">
                <a:solidFill>
                  <a:schemeClr val="dk2"/>
                </a:solidFill>
                <a:latin typeface="Times New Roman"/>
                <a:ea typeface="Times New Roman"/>
                <a:cs typeface="Times New Roman"/>
                <a:sym typeface="Times New Roman"/>
              </a:rPr>
              <a:t>Les acides faibles et les constantes d’ionisation des acides</a:t>
            </a:r>
            <a:endParaRPr/>
          </a:p>
        </p:txBody>
      </p:sp>
      <p:sp>
        <p:nvSpPr>
          <p:cNvPr id="172" name="Shape 172"/>
          <p:cNvSpPr txBox="1"/>
          <p:nvPr>
            <p:ph idx="1" type="body"/>
          </p:nvPr>
        </p:nvSpPr>
        <p:spPr>
          <a:xfrm>
            <a:off x="381000" y="1295400"/>
            <a:ext cx="8305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Calculez la concentration de 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de A</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et de HA non-ionisés dans une solution de HA à 0.20 M.  La valeur de K</a:t>
            </a:r>
            <a:r>
              <a:rPr b="0" baseline="-25000" i="0" lang="en-US" sz="2000" u="none" cap="none" strike="noStrike">
                <a:solidFill>
                  <a:schemeClr val="dk1"/>
                </a:solidFill>
                <a:latin typeface="Times New Roman"/>
                <a:ea typeface="Times New Roman"/>
                <a:cs typeface="Times New Roman"/>
                <a:sym typeface="Times New Roman"/>
              </a:rPr>
              <a:t>a</a:t>
            </a:r>
            <a:r>
              <a:rPr b="0" i="0" lang="en-US" sz="2000" u="none" cap="none" strike="noStrike">
                <a:solidFill>
                  <a:schemeClr val="dk1"/>
                </a:solidFill>
                <a:latin typeface="Times New Roman"/>
                <a:ea typeface="Times New Roman"/>
                <a:cs typeface="Times New Roman"/>
                <a:sym typeface="Times New Roman"/>
              </a:rPr>
              <a:t> pour HA est 2.7 x 10</a:t>
            </a:r>
            <a:r>
              <a:rPr b="0" baseline="30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  [H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x,    [A</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x, et [HA] = 0.20 - x ≈ 0.20																																																																																																																																																																																																																																																																																																			vérifions notre approximation:																																																																																																												notre approximation est acceptable, donc																																																																																																				 																			[H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7.3 x 10</a:t>
            </a:r>
            <a:r>
              <a:rPr b="0" baseline="30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M																																																			 [A</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7.3 x 10</a:t>
            </a:r>
            <a:r>
              <a:rPr b="0" baseline="30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M 																																																		[HA] = 0.20 - 7.3 x 10</a:t>
            </a:r>
            <a:r>
              <a:rPr b="0" baseline="30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 0.19 M</a:t>
            </a:r>
            <a:endParaRPr/>
          </a:p>
        </p:txBody>
      </p:sp>
      <p:pic>
        <p:nvPicPr>
          <p:cNvPr id="173" name="Shape 173"/>
          <p:cNvPicPr preferRelativeResize="0"/>
          <p:nvPr/>
        </p:nvPicPr>
        <p:blipFill rotWithShape="1">
          <a:blip r:embed="rId3">
            <a:alphaModFix/>
          </a:blip>
          <a:srcRect b="0" l="0" r="0" t="0"/>
          <a:stretch/>
        </p:blipFill>
        <p:spPr>
          <a:xfrm>
            <a:off x="1295400" y="2819400"/>
            <a:ext cx="7421562" cy="727075"/>
          </a:xfrm>
          <a:prstGeom prst="rect">
            <a:avLst/>
          </a:prstGeom>
          <a:noFill/>
          <a:ln>
            <a:noFill/>
          </a:ln>
        </p:spPr>
      </p:pic>
      <p:pic>
        <p:nvPicPr>
          <p:cNvPr id="174" name="Shape 174"/>
          <p:cNvPicPr preferRelativeResize="0"/>
          <p:nvPr/>
        </p:nvPicPr>
        <p:blipFill rotWithShape="1">
          <a:blip r:embed="rId4">
            <a:alphaModFix/>
          </a:blip>
          <a:srcRect b="0" l="0" r="0" t="0"/>
          <a:stretch/>
        </p:blipFill>
        <p:spPr>
          <a:xfrm>
            <a:off x="4514850" y="3321050"/>
            <a:ext cx="112712" cy="214312"/>
          </a:xfrm>
          <a:prstGeom prst="rect">
            <a:avLst/>
          </a:prstGeom>
          <a:noFill/>
          <a:ln>
            <a:noFill/>
          </a:ln>
        </p:spPr>
      </p:pic>
      <p:pic>
        <p:nvPicPr>
          <p:cNvPr id="175" name="Shape 175"/>
          <p:cNvPicPr preferRelativeResize="0"/>
          <p:nvPr/>
        </p:nvPicPr>
        <p:blipFill rotWithShape="1">
          <a:blip r:embed="rId5">
            <a:alphaModFix/>
          </a:blip>
          <a:srcRect b="0" l="0" r="0" t="0"/>
          <a:stretch/>
        </p:blipFill>
        <p:spPr>
          <a:xfrm>
            <a:off x="4643437" y="3714750"/>
            <a:ext cx="2590800" cy="68421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9" name="Shape 179"/>
        <p:cNvGrpSpPr/>
        <p:nvPr/>
      </p:nvGrpSpPr>
      <p:grpSpPr>
        <a:xfrm>
          <a:off x="0" y="0"/>
          <a:ext cx="0" cy="0"/>
          <a:chOff x="0" y="0"/>
          <a:chExt cx="0" cy="0"/>
        </a:xfrm>
      </p:grpSpPr>
      <p:sp>
        <p:nvSpPr>
          <p:cNvPr id="180" name="Shape 180"/>
          <p:cNvSpPr txBox="1"/>
          <p:nvPr>
            <p:ph type="title"/>
          </p:nvPr>
        </p:nvSpPr>
        <p:spPr>
          <a:xfrm>
            <a:off x="6096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400"/>
              <a:buFont typeface="Times New Roman"/>
              <a:buNone/>
            </a:pPr>
            <a:r>
              <a:rPr b="0" i="0" lang="en-US" sz="2400" u="sng" cap="none" strike="noStrike">
                <a:solidFill>
                  <a:schemeClr val="dk2"/>
                </a:solidFill>
                <a:latin typeface="Times New Roman"/>
                <a:ea typeface="Times New Roman"/>
                <a:cs typeface="Times New Roman"/>
                <a:sym typeface="Times New Roman"/>
              </a:rPr>
              <a:t>Les acides faibles et les constantes d’ionisation des acides</a:t>
            </a:r>
            <a:endParaRPr/>
          </a:p>
        </p:txBody>
      </p:sp>
      <p:sp>
        <p:nvSpPr>
          <p:cNvPr id="181" name="Shape 181"/>
          <p:cNvSpPr txBox="1"/>
          <p:nvPr>
            <p:ph idx="1" type="body"/>
          </p:nvPr>
        </p:nvSpPr>
        <p:spPr>
          <a:xfrm>
            <a:off x="395287" y="1268412"/>
            <a:ext cx="8305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Quel est le pH d’une solution d’un monoacide à 0.122 M pour lequel la valeur de K</a:t>
            </a:r>
            <a:r>
              <a:rPr b="0" baseline="-25000" i="0" lang="en-US" sz="2000" u="none" cap="none" strike="noStrike">
                <a:solidFill>
                  <a:schemeClr val="dk1"/>
                </a:solidFill>
                <a:latin typeface="Times New Roman"/>
                <a:ea typeface="Times New Roman"/>
                <a:cs typeface="Times New Roman"/>
                <a:sym typeface="Times New Roman"/>
              </a:rPr>
              <a:t>a</a:t>
            </a:r>
            <a:r>
              <a:rPr b="0" i="0" lang="en-US" sz="2000" u="none" cap="none" strike="noStrike">
                <a:solidFill>
                  <a:schemeClr val="dk1"/>
                </a:solidFill>
                <a:latin typeface="Times New Roman"/>
                <a:ea typeface="Times New Roman"/>
                <a:cs typeface="Times New Roman"/>
                <a:sym typeface="Times New Roman"/>
              </a:rPr>
              <a:t> = 5.7 x 10</a:t>
            </a:r>
            <a:r>
              <a:rPr b="0" baseline="30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  [H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x,    [A</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x, et [HA] = 0.122 - x ≈ 0.122																																																																																																																																																																																																																																																																																													vérifions notre approximation:																																																																																																																																																																															on ne peut pas faire l’approximation que [HA] ≈ 0.122 M</a:t>
            </a:r>
            <a:endParaRPr/>
          </a:p>
        </p:txBody>
      </p:sp>
      <p:pic>
        <p:nvPicPr>
          <p:cNvPr id="182" name="Shape 182"/>
          <p:cNvPicPr preferRelativeResize="0"/>
          <p:nvPr/>
        </p:nvPicPr>
        <p:blipFill rotWithShape="1">
          <a:blip r:embed="rId3">
            <a:alphaModFix/>
          </a:blip>
          <a:srcRect b="0" l="0" r="0" t="0"/>
          <a:stretch/>
        </p:blipFill>
        <p:spPr>
          <a:xfrm>
            <a:off x="971550" y="2781300"/>
            <a:ext cx="7672387" cy="727075"/>
          </a:xfrm>
          <a:prstGeom prst="rect">
            <a:avLst/>
          </a:prstGeom>
          <a:noFill/>
          <a:ln>
            <a:noFill/>
          </a:ln>
        </p:spPr>
      </p:pic>
      <p:sp>
        <p:nvSpPr>
          <p:cNvPr id="183" name="Shape 183"/>
          <p:cNvSpPr/>
          <p:nvPr/>
        </p:nvSpPr>
        <p:spPr>
          <a:xfrm>
            <a:off x="1524000" y="1397000"/>
            <a:ext cx="6096000" cy="4064000"/>
          </a:xfrm>
          <a:prstGeom prst="rect">
            <a:avLst/>
          </a:prstGeom>
          <a:noFill/>
          <a:ln>
            <a:noFill/>
          </a:ln>
        </p:spPr>
      </p:sp>
      <p:pic>
        <p:nvPicPr>
          <p:cNvPr id="184" name="Shape 184"/>
          <p:cNvPicPr preferRelativeResize="0"/>
          <p:nvPr/>
        </p:nvPicPr>
        <p:blipFill rotWithShape="1">
          <a:blip r:embed="rId4">
            <a:alphaModFix/>
          </a:blip>
          <a:srcRect b="0" l="0" r="0" t="0"/>
          <a:stretch/>
        </p:blipFill>
        <p:spPr>
          <a:xfrm>
            <a:off x="4500562" y="3714750"/>
            <a:ext cx="2714625" cy="684212"/>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8" name="Shape 188"/>
        <p:cNvGrpSpPr/>
        <p:nvPr/>
      </p:nvGrpSpPr>
      <p:grpSpPr>
        <a:xfrm>
          <a:off x="0" y="0"/>
          <a:ext cx="0" cy="0"/>
          <a:chOff x="0" y="0"/>
          <a:chExt cx="0" cy="0"/>
        </a:xfrm>
      </p:grpSpPr>
      <p:sp>
        <p:nvSpPr>
          <p:cNvPr id="189" name="Shape 189"/>
          <p:cNvSpPr txBox="1"/>
          <p:nvPr>
            <p:ph type="title"/>
          </p:nvPr>
        </p:nvSpPr>
        <p:spPr>
          <a:xfrm>
            <a:off x="684212"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400"/>
              <a:buFont typeface="Times New Roman"/>
              <a:buNone/>
            </a:pPr>
            <a:r>
              <a:rPr b="0" i="0" lang="en-US" sz="2400" u="sng" cap="none" strike="noStrike">
                <a:solidFill>
                  <a:schemeClr val="dk2"/>
                </a:solidFill>
                <a:latin typeface="Times New Roman"/>
                <a:ea typeface="Times New Roman"/>
                <a:cs typeface="Times New Roman"/>
                <a:sym typeface="Times New Roman"/>
              </a:rPr>
              <a:t>Les acides faibles et les constantes d’ionisation des acides</a:t>
            </a:r>
            <a:endParaRPr/>
          </a:p>
        </p:txBody>
      </p:sp>
      <p:sp>
        <p:nvSpPr>
          <p:cNvPr id="190" name="Shape 190"/>
          <p:cNvSpPr txBox="1"/>
          <p:nvPr>
            <p:ph idx="1" type="body"/>
          </p:nvPr>
        </p:nvSpPr>
        <p:spPr>
          <a:xfrm>
            <a:off x="395287" y="1125537"/>
            <a:ext cx="8305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Solution:  [H</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 x,    [A</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 x, et [HA] = 0.122 - x	</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deuxième solution n’est pas acceptable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donc, [H </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 8.06 x 10</a:t>
            </a:r>
            <a:r>
              <a:rPr b="0" baseline="30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 M, et pH = -log(8.06 x 10</a:t>
            </a:r>
            <a:r>
              <a:rPr b="0" baseline="30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 = 2.09</a:t>
            </a:r>
            <a:endParaRPr/>
          </a:p>
        </p:txBody>
      </p:sp>
      <p:pic>
        <p:nvPicPr>
          <p:cNvPr id="191" name="Shape 191"/>
          <p:cNvPicPr preferRelativeResize="0"/>
          <p:nvPr/>
        </p:nvPicPr>
        <p:blipFill rotWithShape="1">
          <a:blip r:embed="rId3">
            <a:alphaModFix/>
          </a:blip>
          <a:srcRect b="0" l="0" r="0" t="0"/>
          <a:stretch/>
        </p:blipFill>
        <p:spPr>
          <a:xfrm>
            <a:off x="468312" y="1773237"/>
            <a:ext cx="7632700" cy="2362200"/>
          </a:xfrm>
          <a:prstGeom prst="rect">
            <a:avLst/>
          </a:prstGeom>
          <a:noFill/>
          <a:ln>
            <a:noFill/>
          </a:ln>
        </p:spPr>
      </p:pic>
      <p:sp>
        <p:nvSpPr>
          <p:cNvPr id="192" name="Shape 192"/>
          <p:cNvSpPr/>
          <p:nvPr/>
        </p:nvSpPr>
        <p:spPr>
          <a:xfrm>
            <a:off x="1524000" y="1397000"/>
            <a:ext cx="6096000" cy="4064000"/>
          </a:xfrm>
          <a:prstGeom prst="rect">
            <a:avLst/>
          </a:prstGeom>
          <a:noFill/>
          <a:ln>
            <a:noFill/>
          </a:ln>
        </p:spPr>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6" name="Shape 196"/>
        <p:cNvGrpSpPr/>
        <p:nvPr/>
      </p:nvGrpSpPr>
      <p:grpSpPr>
        <a:xfrm>
          <a:off x="0" y="0"/>
          <a:ext cx="0" cy="0"/>
          <a:chOff x="0" y="0"/>
          <a:chExt cx="0" cy="0"/>
        </a:xfrm>
      </p:grpSpPr>
      <p:sp>
        <p:nvSpPr>
          <p:cNvPr id="197" name="Shape 197"/>
          <p:cNvSpPr txBox="1"/>
          <p:nvPr>
            <p:ph type="title"/>
          </p:nvPr>
        </p:nvSpPr>
        <p:spPr>
          <a:xfrm>
            <a:off x="684212"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400"/>
              <a:buFont typeface="Times New Roman"/>
              <a:buNone/>
            </a:pPr>
            <a:r>
              <a:rPr b="0" i="0" lang="en-US" sz="2400" u="sng" cap="none" strike="noStrike">
                <a:solidFill>
                  <a:schemeClr val="dk2"/>
                </a:solidFill>
                <a:latin typeface="Times New Roman"/>
                <a:ea typeface="Times New Roman"/>
                <a:cs typeface="Times New Roman"/>
                <a:sym typeface="Times New Roman"/>
              </a:rPr>
              <a:t>Les acides faibles et les constantes d’ionisation des acides</a:t>
            </a:r>
            <a:endParaRPr/>
          </a:p>
        </p:txBody>
      </p:sp>
      <p:sp>
        <p:nvSpPr>
          <p:cNvPr id="198" name="Shape 198"/>
          <p:cNvSpPr txBox="1"/>
          <p:nvPr>
            <p:ph idx="1" type="body"/>
          </p:nvPr>
        </p:nvSpPr>
        <p:spPr>
          <a:xfrm>
            <a:off x="0" y="908050"/>
            <a:ext cx="8305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Exemple:  Une solution d’un monoacide faible à 0.060 M a un pH égal à 3.44.  Calculez la valeur de K</a:t>
            </a:r>
            <a:r>
              <a:rPr b="0" baseline="-25000" i="0" lang="en-US" sz="2400" u="none" cap="none" strike="noStrike">
                <a:solidFill>
                  <a:schemeClr val="dk1"/>
                </a:solidFill>
                <a:latin typeface="Times New Roman"/>
                <a:ea typeface="Times New Roman"/>
                <a:cs typeface="Times New Roman"/>
                <a:sym typeface="Times New Roman"/>
              </a:rPr>
              <a:t>a</a:t>
            </a:r>
            <a:r>
              <a:rPr b="0" i="0" lang="en-US" sz="2400" u="none" cap="none" strike="noStrike">
                <a:solidFill>
                  <a:schemeClr val="dk1"/>
                </a:solidFill>
                <a:latin typeface="Times New Roman"/>
                <a:ea typeface="Times New Roman"/>
                <a:cs typeface="Times New Roman"/>
                <a:sym typeface="Times New Roman"/>
              </a:rPr>
              <a:t> pour cet acide.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Solution:  Si pH = 3.44, [H</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 10</a:t>
            </a:r>
            <a:r>
              <a:rPr b="0" baseline="30000" i="0" lang="en-US" sz="2400" u="none" cap="none" strike="noStrike">
                <a:solidFill>
                  <a:schemeClr val="dk1"/>
                </a:solidFill>
                <a:latin typeface="Times New Roman"/>
                <a:ea typeface="Times New Roman"/>
                <a:cs typeface="Times New Roman"/>
                <a:sym typeface="Times New Roman"/>
              </a:rPr>
              <a:t>-3.44</a:t>
            </a:r>
            <a:r>
              <a:rPr b="0" i="0" lang="en-US" sz="2400" u="none" cap="none" strike="noStrike">
                <a:solidFill>
                  <a:schemeClr val="dk1"/>
                </a:solidFill>
                <a:latin typeface="Times New Roman"/>
                <a:ea typeface="Times New Roman"/>
                <a:cs typeface="Times New Roman"/>
                <a:sym typeface="Times New Roman"/>
              </a:rPr>
              <a:t> = 3.63 x 10</a:t>
            </a:r>
            <a:r>
              <a:rPr b="0" baseline="30000" i="0" lang="en-US" sz="2400" u="none" cap="none" strike="noStrike">
                <a:solidFill>
                  <a:schemeClr val="dk1"/>
                </a:solidFill>
                <a:latin typeface="Times New Roman"/>
                <a:ea typeface="Times New Roman"/>
                <a:cs typeface="Times New Roman"/>
                <a:sym typeface="Times New Roman"/>
              </a:rPr>
              <a:t>-4</a:t>
            </a:r>
            <a:r>
              <a:rPr b="0" i="0" lang="en-US" sz="2400" u="none" cap="none" strike="noStrike">
                <a:solidFill>
                  <a:schemeClr val="dk1"/>
                </a:solidFill>
                <a:latin typeface="Times New Roman"/>
                <a:ea typeface="Times New Roman"/>
                <a:cs typeface="Times New Roman"/>
                <a:sym typeface="Times New Roman"/>
              </a:rPr>
              <a:t> M																																																																																																			[A</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 [H</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 3.63 x 10</a:t>
            </a:r>
            <a:r>
              <a:rPr b="0" baseline="30000" i="0" lang="en-US" sz="2400" u="none" cap="none" strike="noStrike">
                <a:solidFill>
                  <a:schemeClr val="dk1"/>
                </a:solidFill>
                <a:latin typeface="Times New Roman"/>
                <a:ea typeface="Times New Roman"/>
                <a:cs typeface="Times New Roman"/>
                <a:sym typeface="Times New Roman"/>
              </a:rPr>
              <a:t>-4</a:t>
            </a:r>
            <a:r>
              <a:rPr b="0" i="0" lang="en-US" sz="2400" u="none" cap="none" strike="noStrike">
                <a:solidFill>
                  <a:schemeClr val="dk1"/>
                </a:solidFill>
                <a:latin typeface="Times New Roman"/>
                <a:ea typeface="Times New Roman"/>
                <a:cs typeface="Times New Roman"/>
                <a:sym typeface="Times New Roman"/>
              </a:rPr>
              <a:t>	M																																							[HA] = 0.060 - 3.63 x 10</a:t>
            </a:r>
            <a:r>
              <a:rPr b="0" baseline="30000" i="0" lang="en-US" sz="2400" u="none" cap="none" strike="noStrike">
                <a:solidFill>
                  <a:schemeClr val="dk1"/>
                </a:solidFill>
                <a:latin typeface="Times New Roman"/>
                <a:ea typeface="Times New Roman"/>
                <a:cs typeface="Times New Roman"/>
                <a:sym typeface="Times New Roman"/>
              </a:rPr>
              <a:t>-4</a:t>
            </a:r>
            <a:r>
              <a:rPr b="0" i="0" lang="en-US" sz="2400" u="none" cap="none" strike="noStrike">
                <a:solidFill>
                  <a:schemeClr val="dk1"/>
                </a:solidFill>
                <a:latin typeface="Times New Roman"/>
                <a:ea typeface="Times New Roman"/>
                <a:cs typeface="Times New Roman"/>
                <a:sym typeface="Times New Roman"/>
              </a:rPr>
              <a:t>	= 0.0596 M</a:t>
            </a:r>
            <a:endParaRPr/>
          </a:p>
        </p:txBody>
      </p:sp>
      <p:sp>
        <p:nvSpPr>
          <p:cNvPr id="199" name="Shape 199"/>
          <p:cNvSpPr/>
          <p:nvPr/>
        </p:nvSpPr>
        <p:spPr>
          <a:xfrm>
            <a:off x="1524000" y="1397000"/>
            <a:ext cx="6096000" cy="4064000"/>
          </a:xfrm>
          <a:prstGeom prst="rect">
            <a:avLst/>
          </a:prstGeom>
          <a:noFill/>
          <a:ln>
            <a:noFill/>
          </a:ln>
        </p:spPr>
      </p:sp>
      <p:pic>
        <p:nvPicPr>
          <p:cNvPr id="200" name="Shape 200"/>
          <p:cNvPicPr preferRelativeResize="0"/>
          <p:nvPr/>
        </p:nvPicPr>
        <p:blipFill rotWithShape="1">
          <a:blip r:embed="rId3">
            <a:alphaModFix/>
          </a:blip>
          <a:srcRect b="0" l="0" r="0" t="0"/>
          <a:stretch/>
        </p:blipFill>
        <p:spPr>
          <a:xfrm>
            <a:off x="3143250" y="4071937"/>
            <a:ext cx="3889375" cy="17843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4" name="Shape 204"/>
        <p:cNvGrpSpPr/>
        <p:nvPr/>
      </p:nvGrpSpPr>
      <p:grpSpPr>
        <a:xfrm>
          <a:off x="0" y="0"/>
          <a:ext cx="0" cy="0"/>
          <a:chOff x="0" y="0"/>
          <a:chExt cx="0" cy="0"/>
        </a:xfrm>
      </p:grpSpPr>
      <p:sp>
        <p:nvSpPr>
          <p:cNvPr id="205" name="Shape 205"/>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pourcentage d’ionisation</a:t>
            </a:r>
            <a:endParaRPr/>
          </a:p>
        </p:txBody>
      </p:sp>
      <p:pic>
        <p:nvPicPr>
          <p:cNvPr id="206" name="Shape 206"/>
          <p:cNvPicPr preferRelativeResize="0"/>
          <p:nvPr>
            <p:ph idx="2" type="clipArt"/>
          </p:nvPr>
        </p:nvPicPr>
        <p:blipFill rotWithShape="1">
          <a:blip r:embed="rId3">
            <a:alphaModFix/>
          </a:blip>
          <a:srcRect b="0" l="0" r="0" t="0"/>
          <a:stretch/>
        </p:blipFill>
        <p:spPr>
          <a:xfrm>
            <a:off x="0" y="2209800"/>
            <a:ext cx="4419600" cy="3314700"/>
          </a:xfrm>
          <a:prstGeom prst="rect">
            <a:avLst/>
          </a:prstGeom>
          <a:noFill/>
          <a:ln>
            <a:noFill/>
          </a:ln>
        </p:spPr>
      </p:pic>
      <p:sp>
        <p:nvSpPr>
          <p:cNvPr id="207" name="Shape 207"/>
          <p:cNvSpPr txBox="1"/>
          <p:nvPr>
            <p:ph idx="1" type="body"/>
          </p:nvPr>
        </p:nvSpPr>
        <p:spPr>
          <a:xfrm>
            <a:off x="4267200" y="1371600"/>
            <a:ext cx="4648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pourcentage d’ionisation est défini par</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un acide qui donne un seul proton																																																																																																												où [HA]</a:t>
            </a:r>
            <a:r>
              <a:rPr b="0" baseline="-25000" i="0" lang="en-US" sz="2000" u="none" cap="none" strike="noStrike">
                <a:solidFill>
                  <a:schemeClr val="dk1"/>
                </a:solidFill>
                <a:latin typeface="Times New Roman"/>
                <a:ea typeface="Times New Roman"/>
                <a:cs typeface="Times New Roman"/>
                <a:sym typeface="Times New Roman"/>
              </a:rPr>
              <a:t>o</a:t>
            </a:r>
            <a:r>
              <a:rPr b="0" i="0" lang="en-US" sz="2000" u="none" cap="none" strike="noStrike">
                <a:solidFill>
                  <a:schemeClr val="dk1"/>
                </a:solidFill>
                <a:latin typeface="Times New Roman"/>
                <a:ea typeface="Times New Roman"/>
                <a:cs typeface="Times New Roman"/>
                <a:sym typeface="Times New Roman"/>
              </a:rPr>
              <a:t> est la concentration initiale de l’acide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pourcentage d’ionisation diminue lorsque l’acide devient plus concentré</a:t>
            </a:r>
            <a:endParaRPr/>
          </a:p>
        </p:txBody>
      </p:sp>
      <p:pic>
        <p:nvPicPr>
          <p:cNvPr id="208" name="Shape 208"/>
          <p:cNvPicPr preferRelativeResize="0"/>
          <p:nvPr/>
        </p:nvPicPr>
        <p:blipFill rotWithShape="1">
          <a:blip r:embed="rId4">
            <a:alphaModFix/>
          </a:blip>
          <a:srcRect b="0" l="0" r="0" t="0"/>
          <a:stretch/>
        </p:blipFill>
        <p:spPr>
          <a:xfrm>
            <a:off x="4648200" y="2057400"/>
            <a:ext cx="4191000" cy="709612"/>
          </a:xfrm>
          <a:prstGeom prst="rect">
            <a:avLst/>
          </a:prstGeom>
          <a:noFill/>
          <a:ln>
            <a:noFill/>
          </a:ln>
        </p:spPr>
      </p:pic>
      <p:pic>
        <p:nvPicPr>
          <p:cNvPr id="209" name="Shape 209"/>
          <p:cNvPicPr preferRelativeResize="0"/>
          <p:nvPr/>
        </p:nvPicPr>
        <p:blipFill rotWithShape="1">
          <a:blip r:embed="rId5">
            <a:alphaModFix/>
          </a:blip>
          <a:srcRect b="0" l="0" r="0" t="0"/>
          <a:stretch/>
        </p:blipFill>
        <p:spPr>
          <a:xfrm>
            <a:off x="5105400" y="3505200"/>
            <a:ext cx="3124200" cy="728662"/>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3" name="Shape 213"/>
        <p:cNvGrpSpPr/>
        <p:nvPr/>
      </p:nvGrpSpPr>
      <p:grpSpPr>
        <a:xfrm>
          <a:off x="0" y="0"/>
          <a:ext cx="0" cy="0"/>
          <a:chOff x="0" y="0"/>
          <a:chExt cx="0" cy="0"/>
        </a:xfrm>
      </p:grpSpPr>
      <p:sp>
        <p:nvSpPr>
          <p:cNvPr id="214" name="Shape 214"/>
          <p:cNvSpPr txBox="1"/>
          <p:nvPr>
            <p:ph idx="1" type="body"/>
          </p:nvPr>
        </p:nvSpPr>
        <p:spPr>
          <a:xfrm>
            <a:off x="250825" y="260350"/>
            <a:ext cx="864235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dissout 1.22 g d’un monoacide, HA, dans l’eau pour produire une solution de 25.0 mL.  Le pH initial de cette solution acide est 1.17.  Pour neutraliser cet acide, on a besoin 17.7 mL d’une solution aqueuse 0.250 M en NaOH.</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 Quelle est la masse molaire de HA?</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b) Quelle est la valeur de la constante de dissociation de HA?</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8" name="Shape 218"/>
        <p:cNvGrpSpPr/>
        <p:nvPr/>
      </p:nvGrpSpPr>
      <p:grpSpPr>
        <a:xfrm>
          <a:off x="0" y="0"/>
          <a:ext cx="0" cy="0"/>
          <a:chOff x="0" y="0"/>
          <a:chExt cx="0" cy="0"/>
        </a:xfrm>
      </p:grpSpPr>
      <p:sp>
        <p:nvSpPr>
          <p:cNvPr id="219" name="Shape 219"/>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diacides et les polyacides</a:t>
            </a:r>
            <a:endParaRPr/>
          </a:p>
        </p:txBody>
      </p:sp>
      <p:sp>
        <p:nvSpPr>
          <p:cNvPr id="220" name="Shape 220"/>
          <p:cNvSpPr txBox="1"/>
          <p:nvPr>
            <p:ph idx="1" type="body"/>
          </p:nvPr>
        </p:nvSpPr>
        <p:spPr>
          <a:xfrm>
            <a:off x="304800" y="1219200"/>
            <a:ext cx="8382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diacide ou un polyacide peut céder deux protons ou plus par molécule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l’ionisation se produit par étapes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chaque étape a une constante d’ionisation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constante d’ionisation devient plus petite à chaque étape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voir Tableau 14.4 (texte français) ou Tableau 16.4 (texte anglais) pour des exemples de diacides et de polyacides</a:t>
            </a:r>
            <a:endParaRPr/>
          </a:p>
        </p:txBody>
      </p:sp>
      <p:pic>
        <p:nvPicPr>
          <p:cNvPr id="221" name="Shape 221"/>
          <p:cNvPicPr preferRelativeResize="0"/>
          <p:nvPr/>
        </p:nvPicPr>
        <p:blipFill rotWithShape="1">
          <a:blip r:embed="rId3">
            <a:alphaModFix/>
          </a:blip>
          <a:srcRect b="0" l="0" r="0" t="0"/>
          <a:stretch/>
        </p:blipFill>
        <p:spPr>
          <a:xfrm>
            <a:off x="1828800" y="3048000"/>
            <a:ext cx="6172200" cy="14224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5" name="Shape 225"/>
        <p:cNvGrpSpPr/>
        <p:nvPr/>
      </p:nvGrpSpPr>
      <p:grpSpPr>
        <a:xfrm>
          <a:off x="0" y="0"/>
          <a:ext cx="0" cy="0"/>
          <a:chOff x="0" y="0"/>
          <a:chExt cx="0" cy="0"/>
        </a:xfrm>
      </p:grpSpPr>
      <p:sp>
        <p:nvSpPr>
          <p:cNvPr id="226" name="Shape 226"/>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diacides et les polyacides</a:t>
            </a:r>
            <a:endParaRPr/>
          </a:p>
        </p:txBody>
      </p:sp>
      <p:sp>
        <p:nvSpPr>
          <p:cNvPr id="227" name="Shape 227"/>
          <p:cNvSpPr txBox="1"/>
          <p:nvPr>
            <p:ph idx="1" type="body"/>
          </p:nvPr>
        </p:nvSpPr>
        <p:spPr>
          <a:xfrm>
            <a:off x="381000" y="1219200"/>
            <a:ext cx="8382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Calculez les concentrations de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 de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HO</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de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et de 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dans une solution d’acide oxalique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 à 0.20 M.  Pour l’acide oxalique, K</a:t>
            </a:r>
            <a:r>
              <a:rPr b="0" baseline="-25000" i="0" lang="en-US" sz="2000" u="none" cap="none" strike="noStrike">
                <a:solidFill>
                  <a:schemeClr val="dk1"/>
                </a:solidFill>
                <a:latin typeface="Times New Roman"/>
                <a:ea typeface="Times New Roman"/>
                <a:cs typeface="Times New Roman"/>
                <a:sym typeface="Times New Roman"/>
              </a:rPr>
              <a:t>a1</a:t>
            </a:r>
            <a:r>
              <a:rPr b="0" i="0" lang="en-US" sz="2000" u="none" cap="none" strike="noStrike">
                <a:solidFill>
                  <a:schemeClr val="dk1"/>
                </a:solidFill>
                <a:latin typeface="Times New Roman"/>
                <a:ea typeface="Times New Roman"/>
                <a:cs typeface="Times New Roman"/>
                <a:sym typeface="Times New Roman"/>
              </a:rPr>
              <a:t>= 6.5 x 10</a:t>
            </a:r>
            <a:r>
              <a:rPr b="0" baseline="30000" i="0" lang="en-US" sz="2000" u="none" cap="none" strike="noStrike">
                <a:solidFill>
                  <a:schemeClr val="dk1"/>
                </a:solidFill>
                <a:latin typeface="Times New Roman"/>
                <a:ea typeface="Times New Roman"/>
                <a:cs typeface="Times New Roman"/>
                <a:sym typeface="Times New Roman"/>
              </a:rPr>
              <a:t>-2 </a:t>
            </a:r>
            <a:r>
              <a:rPr b="0" i="0" lang="en-US" sz="2000" u="none" cap="none" strike="noStrike">
                <a:solidFill>
                  <a:schemeClr val="dk1"/>
                </a:solidFill>
                <a:latin typeface="Times New Roman"/>
                <a:ea typeface="Times New Roman"/>
                <a:cs typeface="Times New Roman"/>
                <a:sym typeface="Times New Roman"/>
              </a:rPr>
              <a:t>et K</a:t>
            </a:r>
            <a:r>
              <a:rPr b="0" baseline="-25000" i="0" lang="en-US" sz="2000" u="none" cap="none" strike="noStrike">
                <a:solidFill>
                  <a:schemeClr val="dk1"/>
                </a:solidFill>
                <a:latin typeface="Times New Roman"/>
                <a:ea typeface="Times New Roman"/>
                <a:cs typeface="Times New Roman"/>
                <a:sym typeface="Times New Roman"/>
              </a:rPr>
              <a:t>a2</a:t>
            </a:r>
            <a:r>
              <a:rPr b="0" i="0" lang="en-US" sz="2000" u="none" cap="none" strike="noStrike">
                <a:solidFill>
                  <a:schemeClr val="dk1"/>
                </a:solidFill>
                <a:latin typeface="Times New Roman"/>
                <a:ea typeface="Times New Roman"/>
                <a:cs typeface="Times New Roman"/>
                <a:sym typeface="Times New Roman"/>
              </a:rPr>
              <a:t>= 6.1 x 10</a:t>
            </a:r>
            <a:r>
              <a:rPr b="0" baseline="30000" i="0" lang="en-US" sz="2000" u="none" cap="none" strike="noStrike">
                <a:solidFill>
                  <a:schemeClr val="dk1"/>
                </a:solidFill>
                <a:latin typeface="Times New Roman"/>
                <a:ea typeface="Times New Roman"/>
                <a:cs typeface="Times New Roman"/>
                <a:sym typeface="Times New Roman"/>
              </a:rPr>
              <a:t>-5</a:t>
            </a:r>
            <a:r>
              <a:rPr b="0" i="0" lang="en-US" sz="2000" u="none" cap="none" strike="noStrike">
                <a:solidFill>
                  <a:schemeClr val="dk1"/>
                </a:solidFill>
                <a:latin typeface="Times New Roman"/>
                <a:ea typeface="Times New Roman"/>
                <a:cs typeface="Times New Roman"/>
                <a:sym typeface="Times New Roman"/>
              </a:rPr>
              <a: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  On traite le premier équilibre.																																				     																Vérifions notre approximation: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ne peut pas faire l’approximation que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 ≈ 0.20 M.</a:t>
            </a:r>
            <a:endParaRPr/>
          </a:p>
        </p:txBody>
      </p:sp>
      <p:pic>
        <p:nvPicPr>
          <p:cNvPr id="228" name="Shape 228"/>
          <p:cNvPicPr preferRelativeResize="0"/>
          <p:nvPr/>
        </p:nvPicPr>
        <p:blipFill rotWithShape="1">
          <a:blip r:embed="rId3">
            <a:alphaModFix/>
          </a:blip>
          <a:srcRect b="0" l="0" r="0" t="0"/>
          <a:stretch/>
        </p:blipFill>
        <p:spPr>
          <a:xfrm>
            <a:off x="1763712" y="3068637"/>
            <a:ext cx="6096000" cy="1130300"/>
          </a:xfrm>
          <a:prstGeom prst="rect">
            <a:avLst/>
          </a:prstGeom>
          <a:noFill/>
          <a:ln>
            <a:noFill/>
          </a:ln>
        </p:spPr>
      </p:pic>
      <p:pic>
        <p:nvPicPr>
          <p:cNvPr id="229" name="Shape 229"/>
          <p:cNvPicPr preferRelativeResize="0"/>
          <p:nvPr/>
        </p:nvPicPr>
        <p:blipFill rotWithShape="1">
          <a:blip r:embed="rId4">
            <a:alphaModFix/>
          </a:blip>
          <a:srcRect b="0" l="0" r="0" t="0"/>
          <a:stretch/>
        </p:blipFill>
        <p:spPr>
          <a:xfrm>
            <a:off x="4787900" y="4581525"/>
            <a:ext cx="2286000" cy="6794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3" name="Shape 233"/>
        <p:cNvGrpSpPr/>
        <p:nvPr/>
      </p:nvGrpSpPr>
      <p:grpSpPr>
        <a:xfrm>
          <a:off x="0" y="0"/>
          <a:ext cx="0" cy="0"/>
          <a:chOff x="0" y="0"/>
          <a:chExt cx="0" cy="0"/>
        </a:xfrm>
      </p:grpSpPr>
      <p:sp>
        <p:nvSpPr>
          <p:cNvPr id="234" name="Shape 234"/>
          <p:cNvSpPr txBox="1"/>
          <p:nvPr>
            <p:ph type="title"/>
          </p:nvPr>
        </p:nvSpPr>
        <p:spPr>
          <a:xfrm>
            <a:off x="684212"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diacides et les polyacides</a:t>
            </a:r>
            <a:endParaRPr/>
          </a:p>
        </p:txBody>
      </p:sp>
      <p:sp>
        <p:nvSpPr>
          <p:cNvPr id="235" name="Shape 235"/>
          <p:cNvSpPr txBox="1"/>
          <p:nvPr>
            <p:ph idx="1" type="body"/>
          </p:nvPr>
        </p:nvSpPr>
        <p:spPr>
          <a:xfrm>
            <a:off x="468312" y="1052512"/>
            <a:ext cx="8382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  																																			     																												</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deuxième solution n’est pas acceptable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donc	[H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0.086 M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HO</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0.086 M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 = 0.11 M</a:t>
            </a:r>
            <a:endParaRPr/>
          </a:p>
        </p:txBody>
      </p:sp>
      <p:pic>
        <p:nvPicPr>
          <p:cNvPr id="236" name="Shape 236"/>
          <p:cNvPicPr preferRelativeResize="0"/>
          <p:nvPr/>
        </p:nvPicPr>
        <p:blipFill rotWithShape="1">
          <a:blip r:embed="rId3">
            <a:alphaModFix/>
          </a:blip>
          <a:srcRect b="0" l="0" r="0" t="0"/>
          <a:stretch/>
        </p:blipFill>
        <p:spPr>
          <a:xfrm>
            <a:off x="755650" y="1557337"/>
            <a:ext cx="7770812" cy="185737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0" name="Shape 240"/>
        <p:cNvGrpSpPr/>
        <p:nvPr/>
      </p:nvGrpSpPr>
      <p:grpSpPr>
        <a:xfrm>
          <a:off x="0" y="0"/>
          <a:ext cx="0" cy="0"/>
          <a:chOff x="0" y="0"/>
          <a:chExt cx="0" cy="0"/>
        </a:xfrm>
      </p:grpSpPr>
      <p:sp>
        <p:nvSpPr>
          <p:cNvPr id="241" name="Shape 241"/>
          <p:cNvSpPr txBox="1"/>
          <p:nvPr>
            <p:ph type="title"/>
          </p:nvPr>
        </p:nvSpPr>
        <p:spPr>
          <a:xfrm>
            <a:off x="6096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diacides et les polyacides</a:t>
            </a:r>
            <a:endParaRPr/>
          </a:p>
        </p:txBody>
      </p:sp>
      <p:sp>
        <p:nvSpPr>
          <p:cNvPr id="242" name="Shape 242"/>
          <p:cNvSpPr txBox="1"/>
          <p:nvPr>
            <p:ph idx="1" type="body"/>
          </p:nvPr>
        </p:nvSpPr>
        <p:spPr>
          <a:xfrm>
            <a:off x="381000" y="1219200"/>
            <a:ext cx="8382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  On doit aussi trouver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On fait l’approximation que cette deuxième dissociation n’affecte pas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HO</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et [H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pour la première dissociation.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vérifions notre approximation: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notre approximation est acceptable, donc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 = 0.11 M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HO</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0.086 M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6.1 x 10</a:t>
            </a:r>
            <a:r>
              <a:rPr b="0" baseline="30000" i="0" lang="en-US" sz="2000" u="none" cap="none" strike="noStrike">
                <a:solidFill>
                  <a:schemeClr val="dk1"/>
                </a:solidFill>
                <a:latin typeface="Times New Roman"/>
                <a:ea typeface="Times New Roman"/>
                <a:cs typeface="Times New Roman"/>
                <a:sym typeface="Times New Roman"/>
              </a:rPr>
              <a:t>-5</a:t>
            </a:r>
            <a:r>
              <a:rPr b="0" i="0" lang="en-US" sz="2000" u="none" cap="none" strike="noStrike">
                <a:solidFill>
                  <a:schemeClr val="dk1"/>
                </a:solidFill>
                <a:latin typeface="Times New Roman"/>
                <a:ea typeface="Times New Roman"/>
                <a:cs typeface="Times New Roman"/>
                <a:sym typeface="Times New Roman"/>
              </a:rPr>
              <a:t> M						 [H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0.086 M</a:t>
            </a:r>
            <a:endParaRPr/>
          </a:p>
        </p:txBody>
      </p:sp>
      <p:pic>
        <p:nvPicPr>
          <p:cNvPr id="243" name="Shape 243"/>
          <p:cNvPicPr preferRelativeResize="0"/>
          <p:nvPr/>
        </p:nvPicPr>
        <p:blipFill rotWithShape="1">
          <a:blip r:embed="rId3">
            <a:alphaModFix/>
          </a:blip>
          <a:srcRect b="0" l="0" r="0" t="0"/>
          <a:stretch/>
        </p:blipFill>
        <p:spPr>
          <a:xfrm>
            <a:off x="1447800" y="2133600"/>
            <a:ext cx="6823075" cy="1592262"/>
          </a:xfrm>
          <a:prstGeom prst="rect">
            <a:avLst/>
          </a:prstGeom>
          <a:noFill/>
          <a:ln>
            <a:noFill/>
          </a:ln>
        </p:spPr>
      </p:pic>
      <p:pic>
        <p:nvPicPr>
          <p:cNvPr id="244" name="Shape 244"/>
          <p:cNvPicPr preferRelativeResize="0"/>
          <p:nvPr/>
        </p:nvPicPr>
        <p:blipFill rotWithShape="1">
          <a:blip r:embed="rId4">
            <a:alphaModFix/>
          </a:blip>
          <a:srcRect b="0" l="0" r="0" t="0"/>
          <a:stretch/>
        </p:blipFill>
        <p:spPr>
          <a:xfrm>
            <a:off x="4114800" y="3886200"/>
            <a:ext cx="2819400" cy="709612"/>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8" name="Shape 248"/>
        <p:cNvGrpSpPr/>
        <p:nvPr/>
      </p:nvGrpSpPr>
      <p:grpSpPr>
        <a:xfrm>
          <a:off x="0" y="0"/>
          <a:ext cx="0" cy="0"/>
          <a:chOff x="0" y="0"/>
          <a:chExt cx="0" cy="0"/>
        </a:xfrm>
      </p:grpSpPr>
      <p:sp>
        <p:nvSpPr>
          <p:cNvPr id="249" name="Shape 249"/>
          <p:cNvSpPr txBox="1"/>
          <p:nvPr>
            <p:ph type="title"/>
          </p:nvPr>
        </p:nvSpPr>
        <p:spPr>
          <a:xfrm>
            <a:off x="0" y="0"/>
            <a:ext cx="9144000" cy="105251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800"/>
              <a:buFont typeface="Times New Roman"/>
              <a:buNone/>
            </a:pPr>
            <a:r>
              <a:rPr b="0" i="0" lang="en-US" sz="2800" u="sng" cap="none" strike="noStrike">
                <a:solidFill>
                  <a:schemeClr val="dk2"/>
                </a:solidFill>
                <a:latin typeface="Times New Roman"/>
                <a:ea typeface="Times New Roman"/>
                <a:cs typeface="Times New Roman"/>
                <a:sym typeface="Times New Roman"/>
              </a:rPr>
              <a:t>Les bases faibles et les constantes d’ionisation des bases</a:t>
            </a:r>
            <a:endParaRPr/>
          </a:p>
        </p:txBody>
      </p:sp>
      <p:sp>
        <p:nvSpPr>
          <p:cNvPr id="250" name="Shape 250"/>
          <p:cNvSpPr txBox="1"/>
          <p:nvPr>
            <p:ph idx="1" type="body"/>
          </p:nvPr>
        </p:nvSpPr>
        <p:spPr>
          <a:xfrm>
            <a:off x="357187" y="1143000"/>
            <a:ext cx="8642350" cy="5256212"/>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on traite les bases faibles de la même façon que les acides faibles</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          NH</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(aq) + H</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O(l) ↔NH</a:t>
            </a:r>
            <a:r>
              <a:rPr b="0" baseline="-25000" i="0" lang="en-US" sz="2400" u="none" cap="none" strike="noStrike">
                <a:solidFill>
                  <a:schemeClr val="dk1"/>
                </a:solidFill>
                <a:latin typeface="Times New Roman"/>
                <a:ea typeface="Times New Roman"/>
                <a:cs typeface="Times New Roman"/>
                <a:sym typeface="Times New Roman"/>
              </a:rPr>
              <a:t>4</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(aq) + OH</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(aq)</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K</a:t>
            </a:r>
            <a:r>
              <a:rPr b="0" baseline="-25000" i="0" lang="en-US" sz="2400" u="none" cap="none" strike="noStrike">
                <a:solidFill>
                  <a:schemeClr val="dk1"/>
                </a:solidFill>
                <a:latin typeface="Times New Roman"/>
                <a:ea typeface="Times New Roman"/>
                <a:cs typeface="Times New Roman"/>
                <a:sym typeface="Times New Roman"/>
              </a:rPr>
              <a:t>b</a:t>
            </a:r>
            <a:r>
              <a:rPr b="0" i="0" lang="en-US" sz="2400" u="none" cap="none" strike="noStrike">
                <a:solidFill>
                  <a:schemeClr val="dk1"/>
                </a:solidFill>
                <a:latin typeface="Times New Roman"/>
                <a:ea typeface="Times New Roman"/>
                <a:cs typeface="Times New Roman"/>
                <a:sym typeface="Times New Roman"/>
              </a:rPr>
              <a:t> est la constante d’ionisation de la base</a:t>
            </a:r>
            <a:endParaRPr/>
          </a:p>
        </p:txBody>
      </p:sp>
      <p:pic>
        <p:nvPicPr>
          <p:cNvPr id="251" name="Shape 251"/>
          <p:cNvPicPr preferRelativeResize="0"/>
          <p:nvPr/>
        </p:nvPicPr>
        <p:blipFill rotWithShape="1">
          <a:blip r:embed="rId3">
            <a:alphaModFix/>
          </a:blip>
          <a:srcRect b="0" l="0" r="0" t="0"/>
          <a:stretch/>
        </p:blipFill>
        <p:spPr>
          <a:xfrm>
            <a:off x="2500312" y="2643187"/>
            <a:ext cx="4032250" cy="15494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5" name="Shape 255"/>
        <p:cNvGrpSpPr/>
        <p:nvPr/>
      </p:nvGrpSpPr>
      <p:grpSpPr>
        <a:xfrm>
          <a:off x="0" y="0"/>
          <a:ext cx="0" cy="0"/>
          <a:chOff x="0" y="0"/>
          <a:chExt cx="0" cy="0"/>
        </a:xfrm>
      </p:grpSpPr>
      <p:sp>
        <p:nvSpPr>
          <p:cNvPr id="256" name="Shape 256"/>
          <p:cNvSpPr txBox="1"/>
          <p:nvPr>
            <p:ph type="title"/>
          </p:nvPr>
        </p:nvSpPr>
        <p:spPr>
          <a:xfrm>
            <a:off x="6096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400"/>
              <a:buFont typeface="Times New Roman"/>
              <a:buNone/>
            </a:pPr>
            <a:r>
              <a:rPr b="0" i="0" lang="en-US" sz="2400" u="sng" cap="none" strike="noStrike">
                <a:solidFill>
                  <a:schemeClr val="dk2"/>
                </a:solidFill>
                <a:latin typeface="Times New Roman"/>
                <a:ea typeface="Times New Roman"/>
                <a:cs typeface="Times New Roman"/>
                <a:sym typeface="Times New Roman"/>
              </a:rPr>
              <a:t>Les acides faibles et les constantes d’ionisation des acides</a:t>
            </a:r>
            <a:endParaRPr/>
          </a:p>
        </p:txBody>
      </p:sp>
      <p:sp>
        <p:nvSpPr>
          <p:cNvPr id="257" name="Shape 257"/>
          <p:cNvSpPr txBox="1"/>
          <p:nvPr>
            <p:ph idx="1" type="body"/>
          </p:nvPr>
        </p:nvSpPr>
        <p:spPr>
          <a:xfrm>
            <a:off x="381000" y="1295400"/>
            <a:ext cx="853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Calculez le pH d’une solution de méthylamine (CH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NH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à 0.26 M.  K</a:t>
            </a:r>
            <a:r>
              <a:rPr b="0" baseline="-25000" i="0" lang="en-US" sz="2000" u="none" cap="none" strike="noStrike">
                <a:solidFill>
                  <a:schemeClr val="dk1"/>
                </a:solidFill>
                <a:latin typeface="Times New Roman"/>
                <a:ea typeface="Times New Roman"/>
                <a:cs typeface="Times New Roman"/>
                <a:sym typeface="Times New Roman"/>
              </a:rPr>
              <a:t>b</a:t>
            </a:r>
            <a:r>
              <a:rPr b="0" i="0" lang="en-US" sz="2000" u="none" cap="none" strike="noStrike">
                <a:solidFill>
                  <a:schemeClr val="dk1"/>
                </a:solidFill>
                <a:latin typeface="Times New Roman"/>
                <a:ea typeface="Times New Roman"/>
                <a:cs typeface="Times New Roman"/>
                <a:sym typeface="Times New Roman"/>
              </a:rPr>
              <a:t> = 4.4 x 10</a:t>
            </a:r>
            <a:r>
              <a:rPr b="0" baseline="30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 pour le méthylamine.																																																																																																																			 CH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NH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(aq) +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O(l) ↔ CH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NH</a:t>
            </a:r>
            <a:r>
              <a:rPr b="0" baseline="-25000" i="0" lang="en-US" sz="2000" u="none" cap="none" strike="noStrike">
                <a:solidFill>
                  <a:schemeClr val="dk1"/>
                </a:solidFill>
                <a:latin typeface="Times New Roman"/>
                <a:ea typeface="Times New Roman"/>
                <a:cs typeface="Times New Roman"/>
                <a:sym typeface="Times New Roman"/>
              </a:rPr>
              <a:t>3</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(aq) + OH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(aq)</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  [CH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NH</a:t>
            </a:r>
            <a:r>
              <a:rPr b="0" baseline="-25000" i="0" lang="en-US" sz="2000" u="none" cap="none" strike="noStrike">
                <a:solidFill>
                  <a:schemeClr val="dk1"/>
                </a:solidFill>
                <a:latin typeface="Times New Roman"/>
                <a:ea typeface="Times New Roman"/>
                <a:cs typeface="Times New Roman"/>
                <a:sym typeface="Times New Roman"/>
              </a:rPr>
              <a:t>3</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x,    [OH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x,    et [CH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NH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 0.26 - x ≈ 0.26																																																																																																																																																																																																																																																																																																vérifions notre approximation:																																																																																																											notre approximation est acceptable, donc pOH = -log(0.011) = 1.96, donc le pH = 14.0 - 1.96 = 12.04</a:t>
            </a:r>
            <a:endParaRPr/>
          </a:p>
        </p:txBody>
      </p:sp>
      <p:pic>
        <p:nvPicPr>
          <p:cNvPr id="258" name="Shape 258"/>
          <p:cNvPicPr preferRelativeResize="0"/>
          <p:nvPr/>
        </p:nvPicPr>
        <p:blipFill rotWithShape="1">
          <a:blip r:embed="rId3">
            <a:alphaModFix/>
          </a:blip>
          <a:srcRect b="0" l="0" r="0" t="0"/>
          <a:stretch/>
        </p:blipFill>
        <p:spPr>
          <a:xfrm>
            <a:off x="762000" y="3429000"/>
            <a:ext cx="7880350" cy="750887"/>
          </a:xfrm>
          <a:prstGeom prst="rect">
            <a:avLst/>
          </a:prstGeom>
          <a:noFill/>
          <a:ln>
            <a:noFill/>
          </a:ln>
        </p:spPr>
      </p:pic>
      <p:pic>
        <p:nvPicPr>
          <p:cNvPr id="259" name="Shape 259"/>
          <p:cNvPicPr preferRelativeResize="0"/>
          <p:nvPr/>
        </p:nvPicPr>
        <p:blipFill rotWithShape="1">
          <a:blip r:embed="rId4">
            <a:alphaModFix/>
          </a:blip>
          <a:srcRect b="0" l="0" r="0" t="0"/>
          <a:stretch/>
        </p:blipFill>
        <p:spPr>
          <a:xfrm>
            <a:off x="4514850" y="3321050"/>
            <a:ext cx="112712" cy="214312"/>
          </a:xfrm>
          <a:prstGeom prst="rect">
            <a:avLst/>
          </a:prstGeom>
          <a:noFill/>
          <a:ln>
            <a:noFill/>
          </a:ln>
        </p:spPr>
      </p:pic>
      <p:pic>
        <p:nvPicPr>
          <p:cNvPr id="260" name="Shape 260"/>
          <p:cNvPicPr preferRelativeResize="0"/>
          <p:nvPr/>
        </p:nvPicPr>
        <p:blipFill rotWithShape="1">
          <a:blip r:embed="rId5">
            <a:alphaModFix/>
          </a:blip>
          <a:srcRect b="0" l="0" r="0" t="0"/>
          <a:stretch/>
        </p:blipFill>
        <p:spPr>
          <a:xfrm>
            <a:off x="4857750" y="4357687"/>
            <a:ext cx="2197100" cy="639762"/>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5" name="Shape 265"/>
        <p:cNvGrpSpPr/>
        <p:nvPr/>
      </p:nvGrpSpPr>
      <p:grpSpPr>
        <a:xfrm>
          <a:off x="0" y="0"/>
          <a:ext cx="0" cy="0"/>
          <a:chOff x="0" y="0"/>
          <a:chExt cx="0" cy="0"/>
        </a:xfrm>
      </p:grpSpPr>
      <p:sp>
        <p:nvSpPr>
          <p:cNvPr id="266" name="Shape 266"/>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800"/>
              <a:buFont typeface="Times New Roman"/>
              <a:buNone/>
            </a:pPr>
            <a:r>
              <a:rPr b="0" i="0" lang="en-US" sz="2800" u="sng" cap="none" strike="noStrike">
                <a:solidFill>
                  <a:schemeClr val="dk2"/>
                </a:solidFill>
                <a:latin typeface="Times New Roman"/>
                <a:ea typeface="Times New Roman"/>
                <a:cs typeface="Times New Roman"/>
                <a:sym typeface="Times New Roman"/>
              </a:rPr>
              <a:t>La relation entre les constantes d’ionisation des couples acide-base conjuguées</a:t>
            </a:r>
            <a:endParaRPr/>
          </a:p>
        </p:txBody>
      </p:sp>
      <p:sp>
        <p:nvSpPr>
          <p:cNvPr id="267" name="Shape 267"/>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pour un acide faible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pour sa base conjuguée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 produit des deux constantes d’ionisation donne</a:t>
            </a:r>
            <a:endParaRPr/>
          </a:p>
        </p:txBody>
      </p:sp>
      <p:pic>
        <p:nvPicPr>
          <p:cNvPr id="268" name="Shape 268"/>
          <p:cNvPicPr preferRelativeResize="0"/>
          <p:nvPr/>
        </p:nvPicPr>
        <p:blipFill rotWithShape="1">
          <a:blip r:embed="rId3">
            <a:alphaModFix/>
          </a:blip>
          <a:srcRect b="0" l="0" r="0" t="0"/>
          <a:stretch/>
        </p:blipFill>
        <p:spPr>
          <a:xfrm>
            <a:off x="2133600" y="2057400"/>
            <a:ext cx="5638800" cy="725487"/>
          </a:xfrm>
          <a:prstGeom prst="rect">
            <a:avLst/>
          </a:prstGeom>
          <a:noFill/>
          <a:ln>
            <a:noFill/>
          </a:ln>
        </p:spPr>
      </p:pic>
      <p:pic>
        <p:nvPicPr>
          <p:cNvPr id="269" name="Shape 269"/>
          <p:cNvPicPr preferRelativeResize="0"/>
          <p:nvPr/>
        </p:nvPicPr>
        <p:blipFill rotWithShape="1">
          <a:blip r:embed="rId4">
            <a:alphaModFix/>
          </a:blip>
          <a:srcRect b="0" l="0" r="0" t="0"/>
          <a:stretch/>
        </p:blipFill>
        <p:spPr>
          <a:xfrm>
            <a:off x="1447800" y="3276600"/>
            <a:ext cx="6934200" cy="744537"/>
          </a:xfrm>
          <a:prstGeom prst="rect">
            <a:avLst/>
          </a:prstGeom>
          <a:noFill/>
          <a:ln>
            <a:noFill/>
          </a:ln>
        </p:spPr>
      </p:pic>
      <p:pic>
        <p:nvPicPr>
          <p:cNvPr id="270" name="Shape 270"/>
          <p:cNvPicPr preferRelativeResize="0"/>
          <p:nvPr/>
        </p:nvPicPr>
        <p:blipFill rotWithShape="1">
          <a:blip r:embed="rId5">
            <a:alphaModFix/>
          </a:blip>
          <a:srcRect b="0" l="0" r="0" t="0"/>
          <a:stretch/>
        </p:blipFill>
        <p:spPr>
          <a:xfrm>
            <a:off x="2057400" y="4724400"/>
            <a:ext cx="5715000" cy="788987"/>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4" name="Shape 274"/>
        <p:cNvGrpSpPr/>
        <p:nvPr/>
      </p:nvGrpSpPr>
      <p:grpSpPr>
        <a:xfrm>
          <a:off x="0" y="0"/>
          <a:ext cx="0" cy="0"/>
          <a:chOff x="0" y="0"/>
          <a:chExt cx="0" cy="0"/>
        </a:xfrm>
      </p:grpSpPr>
      <p:sp>
        <p:nvSpPr>
          <p:cNvPr id="275" name="Shape 275"/>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800"/>
              <a:buFont typeface="Times New Roman"/>
              <a:buNone/>
            </a:pPr>
            <a:r>
              <a:rPr b="0" i="0" lang="en-US" sz="2800" u="sng" cap="none" strike="noStrike">
                <a:solidFill>
                  <a:schemeClr val="dk2"/>
                </a:solidFill>
                <a:latin typeface="Times New Roman"/>
                <a:ea typeface="Times New Roman"/>
                <a:cs typeface="Times New Roman"/>
                <a:sym typeface="Times New Roman"/>
              </a:rPr>
              <a:t>La relation entre les constantes d’ionisation des couples acide-base conjuguées</a:t>
            </a:r>
            <a:endParaRPr/>
          </a:p>
        </p:txBody>
      </p:sp>
      <p:sp>
        <p:nvSpPr>
          <p:cNvPr id="276" name="Shape 276"/>
          <p:cNvSpPr txBox="1"/>
          <p:nvPr>
            <p:ph idx="1" type="body"/>
          </p:nvPr>
        </p:nvSpPr>
        <p:spPr>
          <a:xfrm>
            <a:off x="7620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fait que K</a:t>
            </a:r>
            <a:r>
              <a:rPr b="0" baseline="-25000" i="0" lang="en-US" sz="2000" u="none" cap="none" strike="noStrike">
                <a:solidFill>
                  <a:schemeClr val="dk1"/>
                </a:solidFill>
                <a:latin typeface="Times New Roman"/>
                <a:ea typeface="Times New Roman"/>
                <a:cs typeface="Times New Roman"/>
                <a:sym typeface="Times New Roman"/>
              </a:rPr>
              <a:t>a</a:t>
            </a:r>
            <a:r>
              <a:rPr b="0" i="0" lang="en-US" sz="2000" u="none" cap="none" strike="noStrike">
                <a:solidFill>
                  <a:schemeClr val="dk1"/>
                </a:solidFill>
                <a:latin typeface="Times New Roman"/>
                <a:ea typeface="Times New Roman"/>
                <a:cs typeface="Times New Roman"/>
                <a:sym typeface="Times New Roman"/>
              </a:rPr>
              <a:t>K</a:t>
            </a:r>
            <a:r>
              <a:rPr b="0" baseline="-25000" i="0" lang="en-US" sz="2000" u="none" cap="none" strike="noStrike">
                <a:solidFill>
                  <a:schemeClr val="dk1"/>
                </a:solidFill>
                <a:latin typeface="Times New Roman"/>
                <a:ea typeface="Times New Roman"/>
                <a:cs typeface="Times New Roman"/>
                <a:sym typeface="Times New Roman"/>
              </a:rPr>
              <a:t>b</a:t>
            </a:r>
            <a:r>
              <a:rPr b="0" i="0" lang="en-US" sz="2000" u="none" cap="none" strike="noStrike">
                <a:solidFill>
                  <a:schemeClr val="dk1"/>
                </a:solidFill>
                <a:latin typeface="Times New Roman"/>
                <a:ea typeface="Times New Roman"/>
                <a:cs typeface="Times New Roman"/>
                <a:sym typeface="Times New Roman"/>
              </a:rPr>
              <a:t> = K</a:t>
            </a:r>
            <a:r>
              <a:rPr b="0" baseline="-25000" i="0" lang="en-US" sz="2000" u="none" cap="none" strike="noStrike">
                <a:solidFill>
                  <a:schemeClr val="dk1"/>
                </a:solidFill>
                <a:latin typeface="Times New Roman"/>
                <a:ea typeface="Times New Roman"/>
                <a:cs typeface="Times New Roman"/>
                <a:sym typeface="Times New Roman"/>
              </a:rPr>
              <a:t>eau</a:t>
            </a:r>
            <a:r>
              <a:rPr b="0" i="0" lang="en-US" sz="2000" u="none" cap="none" strike="noStrike">
                <a:solidFill>
                  <a:schemeClr val="dk1"/>
                </a:solidFill>
                <a:latin typeface="Times New Roman"/>
                <a:ea typeface="Times New Roman"/>
                <a:cs typeface="Times New Roman"/>
                <a:sym typeface="Times New Roman"/>
              </a:rPr>
              <a:t> n’est pas surprenant car la somme des deux réactions est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plus un acide devient fort, plus sa base conjuguée est faible, et vice versa</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Pour l’acide acétique, K</a:t>
            </a:r>
            <a:r>
              <a:rPr b="0" baseline="-25000" i="0" lang="en-US" sz="2000" u="none" cap="none" strike="noStrike">
                <a:solidFill>
                  <a:schemeClr val="dk1"/>
                </a:solidFill>
                <a:latin typeface="Times New Roman"/>
                <a:ea typeface="Times New Roman"/>
                <a:cs typeface="Times New Roman"/>
                <a:sym typeface="Times New Roman"/>
              </a:rPr>
              <a:t>a</a:t>
            </a:r>
            <a:r>
              <a:rPr b="0" i="0" lang="en-US" sz="2000" u="none" cap="none" strike="noStrike">
                <a:solidFill>
                  <a:schemeClr val="dk1"/>
                </a:solidFill>
                <a:latin typeface="Times New Roman"/>
                <a:ea typeface="Times New Roman"/>
                <a:cs typeface="Times New Roman"/>
                <a:sym typeface="Times New Roman"/>
              </a:rPr>
              <a:t> = 1.8 x 10</a:t>
            </a:r>
            <a:r>
              <a:rPr b="0" baseline="30000" i="0" lang="en-US" sz="2000" u="none" cap="none" strike="noStrike">
                <a:solidFill>
                  <a:schemeClr val="dk1"/>
                </a:solidFill>
                <a:latin typeface="Times New Roman"/>
                <a:ea typeface="Times New Roman"/>
                <a:cs typeface="Times New Roman"/>
                <a:sym typeface="Times New Roman"/>
              </a:rPr>
              <a:t>-5</a:t>
            </a:r>
            <a:r>
              <a:rPr b="0" i="0" lang="en-US" sz="2000" u="none" cap="none" strike="noStrike">
                <a:solidFill>
                  <a:schemeClr val="dk1"/>
                </a:solidFill>
                <a:latin typeface="Times New Roman"/>
                <a:ea typeface="Times New Roman"/>
                <a:cs typeface="Times New Roman"/>
                <a:sym typeface="Times New Roman"/>
              </a:rPr>
              <a:t>.  Quelle est la valeur de K</a:t>
            </a:r>
            <a:r>
              <a:rPr b="0" baseline="-25000" i="0" lang="en-US" sz="2000" u="none" cap="none" strike="noStrike">
                <a:solidFill>
                  <a:schemeClr val="dk1"/>
                </a:solidFill>
                <a:latin typeface="Times New Roman"/>
                <a:ea typeface="Times New Roman"/>
                <a:cs typeface="Times New Roman"/>
                <a:sym typeface="Times New Roman"/>
              </a:rPr>
              <a:t>b</a:t>
            </a:r>
            <a:r>
              <a:rPr b="0" i="0" lang="en-US" sz="2000" u="none" cap="none" strike="noStrike">
                <a:solidFill>
                  <a:schemeClr val="dk1"/>
                </a:solidFill>
                <a:latin typeface="Times New Roman"/>
                <a:ea typeface="Times New Roman"/>
                <a:cs typeface="Times New Roman"/>
                <a:sym typeface="Times New Roman"/>
              </a:rPr>
              <a:t> pour l’anion acétate (sa base conjuguée)?</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a:t>
            </a:r>
            <a:endParaRPr/>
          </a:p>
        </p:txBody>
      </p:sp>
      <p:pic>
        <p:nvPicPr>
          <p:cNvPr id="277" name="Shape 277"/>
          <p:cNvPicPr preferRelativeResize="0"/>
          <p:nvPr/>
        </p:nvPicPr>
        <p:blipFill rotWithShape="1">
          <a:blip r:embed="rId3">
            <a:alphaModFix/>
          </a:blip>
          <a:srcRect b="0" l="0" r="0" t="0"/>
          <a:stretch/>
        </p:blipFill>
        <p:spPr>
          <a:xfrm>
            <a:off x="3048000" y="1981200"/>
            <a:ext cx="3657600" cy="1576387"/>
          </a:xfrm>
          <a:prstGeom prst="rect">
            <a:avLst/>
          </a:prstGeom>
          <a:noFill/>
          <a:ln>
            <a:noFill/>
          </a:ln>
        </p:spPr>
      </p:pic>
      <p:pic>
        <p:nvPicPr>
          <p:cNvPr id="278" name="Shape 278"/>
          <p:cNvPicPr preferRelativeResize="0"/>
          <p:nvPr/>
        </p:nvPicPr>
        <p:blipFill rotWithShape="1">
          <a:blip r:embed="rId4">
            <a:alphaModFix/>
          </a:blip>
          <a:srcRect b="0" l="0" r="0" t="0"/>
          <a:stretch/>
        </p:blipFill>
        <p:spPr>
          <a:xfrm>
            <a:off x="3048000" y="5181600"/>
            <a:ext cx="3581400" cy="7239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3" name="Shape 283"/>
        <p:cNvGrpSpPr/>
        <p:nvPr/>
      </p:nvGrpSpPr>
      <p:grpSpPr>
        <a:xfrm>
          <a:off x="0" y="0"/>
          <a:ext cx="0" cy="0"/>
          <a:chOff x="0" y="0"/>
          <a:chExt cx="0" cy="0"/>
        </a:xfrm>
      </p:grpSpPr>
      <p:sp>
        <p:nvSpPr>
          <p:cNvPr id="284" name="Shape 284"/>
          <p:cNvSpPr txBox="1"/>
          <p:nvPr>
            <p:ph type="title"/>
          </p:nvPr>
        </p:nvSpPr>
        <p:spPr>
          <a:xfrm>
            <a:off x="684212" y="0"/>
            <a:ext cx="7772400" cy="98107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propriétés acido-basiques des sels</a:t>
            </a:r>
            <a:endParaRPr/>
          </a:p>
        </p:txBody>
      </p:sp>
      <p:sp>
        <p:nvSpPr>
          <p:cNvPr id="285" name="Shape 285"/>
          <p:cNvSpPr txBox="1"/>
          <p:nvPr>
            <p:ph idx="1" type="body"/>
          </p:nvPr>
        </p:nvSpPr>
        <p:spPr>
          <a:xfrm>
            <a:off x="0" y="908050"/>
            <a:ext cx="9144000" cy="4897437"/>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l’hydrolyse d’un sel est la réaction entre un anion et/ou un cation dérivé(s) du sel, et l’eau</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pour un sel ou le cation est l’acide conjugué d’une base forte et l’anion est la base conjuguée d’un acide fort, les ions du sel ne réagissent pas avec l’eau et le pH ≈ 7.0</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 NaNO</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 est produit par la réaction entre NaOH et HNO</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																																																														  								lors de sa dissociation:																																																																																																														les ions produits n’interagissent pas avec l’eau</a:t>
            </a:r>
            <a:endParaRPr/>
          </a:p>
          <a:p>
            <a:pPr indent="-76200" lvl="2" marL="11430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on dit que ce sel est neutre</a:t>
            </a:r>
            <a:endParaRPr/>
          </a:p>
        </p:txBody>
      </p:sp>
      <p:pic>
        <p:nvPicPr>
          <p:cNvPr id="286" name="Shape 286"/>
          <p:cNvPicPr preferRelativeResize="0"/>
          <p:nvPr/>
        </p:nvPicPr>
        <p:blipFill rotWithShape="1">
          <a:blip r:embed="rId3">
            <a:alphaModFix/>
          </a:blip>
          <a:srcRect b="0" l="0" r="0" t="0"/>
          <a:stretch/>
        </p:blipFill>
        <p:spPr>
          <a:xfrm>
            <a:off x="4284662" y="4508500"/>
            <a:ext cx="4859337" cy="481012"/>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1" name="Shape 291"/>
        <p:cNvGrpSpPr/>
        <p:nvPr/>
      </p:nvGrpSpPr>
      <p:grpSpPr>
        <a:xfrm>
          <a:off x="0" y="0"/>
          <a:ext cx="0" cy="0"/>
          <a:chOff x="0" y="0"/>
          <a:chExt cx="0" cy="0"/>
        </a:xfrm>
      </p:grpSpPr>
      <p:sp>
        <p:nvSpPr>
          <p:cNvPr id="292" name="Shape 292"/>
          <p:cNvSpPr txBox="1"/>
          <p:nvPr>
            <p:ph type="title"/>
          </p:nvPr>
        </p:nvSpPr>
        <p:spPr>
          <a:xfrm>
            <a:off x="6096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Les sels qui produisent des solutions basiques</a:t>
            </a:r>
            <a:endParaRPr/>
          </a:p>
        </p:txBody>
      </p:sp>
      <p:sp>
        <p:nvSpPr>
          <p:cNvPr id="293" name="Shape 293"/>
          <p:cNvSpPr txBox="1"/>
          <p:nvPr>
            <p:ph idx="1" type="body"/>
          </p:nvPr>
        </p:nvSpPr>
        <p:spPr>
          <a:xfrm>
            <a:off x="609600" y="12954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 lorsqu’on dissout l’acétate de sodium dans l’eau																																																																																																																																											le cation Na</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ne réagit pas avec l’eau, mais l’anion									CH</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COO</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réagit avec l’eau</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solution devient basique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on dit que ce sel est un sel basique</a:t>
            </a:r>
            <a:endParaRPr/>
          </a:p>
        </p:txBody>
      </p:sp>
      <p:pic>
        <p:nvPicPr>
          <p:cNvPr id="294" name="Shape 294"/>
          <p:cNvPicPr preferRelativeResize="0"/>
          <p:nvPr/>
        </p:nvPicPr>
        <p:blipFill rotWithShape="1">
          <a:blip r:embed="rId3">
            <a:alphaModFix/>
          </a:blip>
          <a:srcRect b="0" l="0" r="0" t="0"/>
          <a:stretch/>
        </p:blipFill>
        <p:spPr>
          <a:xfrm>
            <a:off x="1981200" y="1752600"/>
            <a:ext cx="5562600" cy="431800"/>
          </a:xfrm>
          <a:prstGeom prst="rect">
            <a:avLst/>
          </a:prstGeom>
          <a:noFill/>
          <a:ln>
            <a:noFill/>
          </a:ln>
        </p:spPr>
      </p:pic>
      <p:pic>
        <p:nvPicPr>
          <p:cNvPr id="295" name="Shape 295"/>
          <p:cNvPicPr preferRelativeResize="0"/>
          <p:nvPr/>
        </p:nvPicPr>
        <p:blipFill rotWithShape="1">
          <a:blip r:embed="rId4">
            <a:alphaModFix/>
          </a:blip>
          <a:srcRect b="0" l="0" r="0" t="0"/>
          <a:stretch/>
        </p:blipFill>
        <p:spPr>
          <a:xfrm>
            <a:off x="2057400" y="3352800"/>
            <a:ext cx="6400800" cy="474662"/>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0" name="Shape 300"/>
        <p:cNvGrpSpPr/>
        <p:nvPr/>
      </p:nvGrpSpPr>
      <p:grpSpPr>
        <a:xfrm>
          <a:off x="0" y="0"/>
          <a:ext cx="0" cy="0"/>
          <a:chOff x="0" y="0"/>
          <a:chExt cx="0" cy="0"/>
        </a:xfrm>
      </p:grpSpPr>
      <p:sp>
        <p:nvSpPr>
          <p:cNvPr id="301" name="Shape 301"/>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Les sels qui produisent des solutions acides</a:t>
            </a:r>
            <a:endParaRPr/>
          </a:p>
        </p:txBody>
      </p:sp>
      <p:sp>
        <p:nvSpPr>
          <p:cNvPr id="302" name="Shape 302"/>
          <p:cNvSpPr txBox="1"/>
          <p:nvPr>
            <p:ph idx="1" type="body"/>
          </p:nvPr>
        </p:nvSpPr>
        <p:spPr>
          <a:xfrm>
            <a:off x="685800" y="13716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 lorsqu’on dissout le chlorure d’ammonium  dans l’eau																																																																																																																																			 l’anion Cl</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ne réagit pas avec l’eau mais le cation										 NH</a:t>
            </a:r>
            <a:r>
              <a:rPr b="0" baseline="-25000" i="0" lang="en-US" sz="2400" u="none" cap="none" strike="noStrike">
                <a:solidFill>
                  <a:schemeClr val="dk1"/>
                </a:solidFill>
                <a:latin typeface="Times New Roman"/>
                <a:ea typeface="Times New Roman"/>
                <a:cs typeface="Times New Roman"/>
                <a:sym typeface="Times New Roman"/>
              </a:rPr>
              <a:t>4</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se dissocie partiellement</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solution devient acide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on dit que ce sel est un sel acide</a:t>
            </a:r>
            <a:endParaRPr/>
          </a:p>
        </p:txBody>
      </p:sp>
      <p:pic>
        <p:nvPicPr>
          <p:cNvPr id="303" name="Shape 303"/>
          <p:cNvPicPr preferRelativeResize="0"/>
          <p:nvPr/>
        </p:nvPicPr>
        <p:blipFill rotWithShape="1">
          <a:blip r:embed="rId3">
            <a:alphaModFix/>
          </a:blip>
          <a:srcRect b="0" l="0" r="0" t="0"/>
          <a:stretch/>
        </p:blipFill>
        <p:spPr>
          <a:xfrm>
            <a:off x="2819400" y="1905000"/>
            <a:ext cx="4213225" cy="411162"/>
          </a:xfrm>
          <a:prstGeom prst="rect">
            <a:avLst/>
          </a:prstGeom>
          <a:noFill/>
          <a:ln>
            <a:noFill/>
          </a:ln>
        </p:spPr>
      </p:pic>
      <p:pic>
        <p:nvPicPr>
          <p:cNvPr id="304" name="Shape 304"/>
          <p:cNvPicPr preferRelativeResize="0"/>
          <p:nvPr/>
        </p:nvPicPr>
        <p:blipFill rotWithShape="1">
          <a:blip r:embed="rId4">
            <a:alphaModFix/>
          </a:blip>
          <a:srcRect b="0" l="0" r="0" t="0"/>
          <a:stretch/>
        </p:blipFill>
        <p:spPr>
          <a:xfrm>
            <a:off x="3048000" y="3352800"/>
            <a:ext cx="3790950" cy="474662"/>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9" name="Shape 309"/>
        <p:cNvGrpSpPr/>
        <p:nvPr/>
      </p:nvGrpSpPr>
      <p:grpSpPr>
        <a:xfrm>
          <a:off x="0" y="0"/>
          <a:ext cx="0" cy="0"/>
          <a:chOff x="0" y="0"/>
          <a:chExt cx="0" cy="0"/>
        </a:xfrm>
      </p:grpSpPr>
      <p:sp>
        <p:nvSpPr>
          <p:cNvPr id="310" name="Shape 310"/>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Les sels dont le cation et l’anion s’hydrolysent</a:t>
            </a:r>
            <a:endParaRPr/>
          </a:p>
        </p:txBody>
      </p:sp>
      <p:sp>
        <p:nvSpPr>
          <p:cNvPr id="311" name="Shape 311"/>
          <p:cNvSpPr txBox="1"/>
          <p:nvPr>
            <p:ph idx="1" type="body"/>
          </p:nvPr>
        </p:nvSpPr>
        <p:spPr>
          <a:xfrm>
            <a:off x="685800" y="13716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le cation et l’anion réagissent dans l’eau, ce sont les forces relatives de la base et de l’acide du sel qui détermineront le pH de la solution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K</a:t>
            </a:r>
            <a:r>
              <a:rPr b="0" baseline="-25000" i="0" lang="en-US" sz="2000" u="none" cap="none" strike="noStrike">
                <a:solidFill>
                  <a:schemeClr val="dk1"/>
                </a:solidFill>
                <a:latin typeface="Times New Roman"/>
                <a:ea typeface="Times New Roman"/>
                <a:cs typeface="Times New Roman"/>
                <a:sym typeface="Times New Roman"/>
              </a:rPr>
              <a:t>b</a:t>
            </a:r>
            <a:r>
              <a:rPr b="0" i="0" lang="en-US" sz="2000" u="none" cap="none" strike="noStrike">
                <a:solidFill>
                  <a:schemeClr val="dk1"/>
                </a:solidFill>
                <a:latin typeface="Times New Roman"/>
                <a:ea typeface="Times New Roman"/>
                <a:cs typeface="Times New Roman"/>
                <a:sym typeface="Times New Roman"/>
              </a:rPr>
              <a:t> &gt; K</a:t>
            </a:r>
            <a:r>
              <a:rPr b="0" baseline="-25000" i="0" lang="en-US" sz="2000" u="none" cap="none" strike="noStrike">
                <a:solidFill>
                  <a:schemeClr val="dk1"/>
                </a:solidFill>
                <a:latin typeface="Times New Roman"/>
                <a:ea typeface="Times New Roman"/>
                <a:cs typeface="Times New Roman"/>
                <a:sym typeface="Times New Roman"/>
              </a:rPr>
              <a:t>a</a:t>
            </a:r>
            <a:r>
              <a:rPr b="0" i="0" lang="en-US" sz="2000" u="none" cap="none" strike="noStrike">
                <a:solidFill>
                  <a:schemeClr val="dk1"/>
                </a:solidFill>
                <a:latin typeface="Times New Roman"/>
                <a:ea typeface="Times New Roman"/>
                <a:cs typeface="Times New Roman"/>
                <a:sym typeface="Times New Roman"/>
              </a:rPr>
              <a:t>:  solution basique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K</a:t>
            </a:r>
            <a:r>
              <a:rPr b="0" baseline="-25000" i="0" lang="en-US" sz="2000" u="none" cap="none" strike="noStrike">
                <a:solidFill>
                  <a:schemeClr val="dk1"/>
                </a:solidFill>
                <a:latin typeface="Times New Roman"/>
                <a:ea typeface="Times New Roman"/>
                <a:cs typeface="Times New Roman"/>
                <a:sym typeface="Times New Roman"/>
              </a:rPr>
              <a:t>b</a:t>
            </a:r>
            <a:r>
              <a:rPr b="0" i="0" lang="en-US" sz="2000" u="none" cap="none" strike="noStrike">
                <a:solidFill>
                  <a:schemeClr val="dk1"/>
                </a:solidFill>
                <a:latin typeface="Times New Roman"/>
                <a:ea typeface="Times New Roman"/>
                <a:cs typeface="Times New Roman"/>
                <a:sym typeface="Times New Roman"/>
              </a:rPr>
              <a:t> &lt; K</a:t>
            </a:r>
            <a:r>
              <a:rPr b="0" baseline="-25000" i="0" lang="en-US" sz="2000" u="none" cap="none" strike="noStrike">
                <a:solidFill>
                  <a:schemeClr val="dk1"/>
                </a:solidFill>
                <a:latin typeface="Times New Roman"/>
                <a:ea typeface="Times New Roman"/>
                <a:cs typeface="Times New Roman"/>
                <a:sym typeface="Times New Roman"/>
              </a:rPr>
              <a:t>a</a:t>
            </a:r>
            <a:r>
              <a:rPr b="0" i="0" lang="en-US" sz="2000" u="none" cap="none" strike="noStrike">
                <a:solidFill>
                  <a:schemeClr val="dk1"/>
                </a:solidFill>
                <a:latin typeface="Times New Roman"/>
                <a:ea typeface="Times New Roman"/>
                <a:cs typeface="Times New Roman"/>
                <a:sym typeface="Times New Roman"/>
              </a:rPr>
              <a:t>:  solution acide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K</a:t>
            </a:r>
            <a:r>
              <a:rPr b="0" baseline="-25000" i="0" lang="en-US" sz="2000" u="none" cap="none" strike="noStrike">
                <a:solidFill>
                  <a:schemeClr val="dk1"/>
                </a:solidFill>
                <a:latin typeface="Times New Roman"/>
                <a:ea typeface="Times New Roman"/>
                <a:cs typeface="Times New Roman"/>
                <a:sym typeface="Times New Roman"/>
              </a:rPr>
              <a:t>b</a:t>
            </a:r>
            <a:r>
              <a:rPr b="0" i="0" lang="en-US" sz="2000" u="none" cap="none" strike="noStrike">
                <a:solidFill>
                  <a:schemeClr val="dk1"/>
                </a:solidFill>
                <a:latin typeface="Times New Roman"/>
                <a:ea typeface="Times New Roman"/>
                <a:cs typeface="Times New Roman"/>
                <a:sym typeface="Times New Roman"/>
              </a:rPr>
              <a:t> ≈ K</a:t>
            </a:r>
            <a:r>
              <a:rPr b="0" baseline="-25000" i="0" lang="en-US" sz="2000" u="none" cap="none" strike="noStrike">
                <a:solidFill>
                  <a:schemeClr val="dk1"/>
                </a:solidFill>
                <a:latin typeface="Times New Roman"/>
                <a:ea typeface="Times New Roman"/>
                <a:cs typeface="Times New Roman"/>
                <a:sym typeface="Times New Roman"/>
              </a:rPr>
              <a:t>a</a:t>
            </a:r>
            <a:r>
              <a:rPr b="0" i="0" lang="en-US" sz="2000" u="none" cap="none" strike="noStrike">
                <a:solidFill>
                  <a:schemeClr val="dk1"/>
                </a:solidFill>
                <a:latin typeface="Times New Roman"/>
                <a:ea typeface="Times New Roman"/>
                <a:cs typeface="Times New Roman"/>
                <a:sym typeface="Times New Roman"/>
              </a:rPr>
              <a:t>:  solution presque neutre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un ion amphotère, la constante d’ionisation la plus grande dominera															ex.;																						</a:t>
            </a:r>
            <a:endParaRPr/>
          </a:p>
          <a:p>
            <a:pPr indent="-342900" lvl="0" marL="342900" marR="0" rtl="0" algn="l">
              <a:lnSpc>
                <a:spcPct val="100000"/>
              </a:lnSpc>
              <a:spcBef>
                <a:spcPts val="40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     donc une solution de bicarbonate de sodium est basique</a:t>
            </a:r>
            <a:endParaRPr/>
          </a:p>
        </p:txBody>
      </p:sp>
      <p:pic>
        <p:nvPicPr>
          <p:cNvPr id="312" name="Shape 312"/>
          <p:cNvPicPr preferRelativeResize="0"/>
          <p:nvPr/>
        </p:nvPicPr>
        <p:blipFill rotWithShape="1">
          <a:blip r:embed="rId3">
            <a:alphaModFix/>
          </a:blip>
          <a:srcRect b="0" l="0" r="0" t="0"/>
          <a:stretch/>
        </p:blipFill>
        <p:spPr>
          <a:xfrm>
            <a:off x="2286000" y="4786312"/>
            <a:ext cx="6705600" cy="808037"/>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6" name="Shape 316"/>
        <p:cNvGrpSpPr/>
        <p:nvPr/>
      </p:nvGrpSpPr>
      <p:grpSpPr>
        <a:xfrm>
          <a:off x="0" y="0"/>
          <a:ext cx="0" cy="0"/>
          <a:chOff x="0" y="0"/>
          <a:chExt cx="0" cy="0"/>
        </a:xfrm>
      </p:grpSpPr>
      <p:sp>
        <p:nvSpPr>
          <p:cNvPr id="317" name="Shape 317"/>
          <p:cNvSpPr txBox="1"/>
          <p:nvPr>
            <p:ph idx="1" type="body"/>
          </p:nvPr>
        </p:nvSpPr>
        <p:spPr>
          <a:xfrm>
            <a:off x="0" y="188912"/>
            <a:ext cx="9144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dissout 0.1344 g d’un monoacide, HA, dans l’eau pour produire une solution de 25.0 mL.  Pour neutraliser cet acide, on a besoin 36.2 mL d’une solution aqueuse 0.122 M en NaOH.  Quelle est la masse molaire de ce monoacide?  Si le pH au point d’équivalence est 11.22, quelle est la valeur de K</a:t>
            </a:r>
            <a:r>
              <a:rPr b="0" baseline="-25000" i="0" lang="en-US" sz="2000" u="none" cap="none" strike="noStrike">
                <a:solidFill>
                  <a:schemeClr val="dk1"/>
                </a:solidFill>
                <a:latin typeface="Times New Roman"/>
                <a:ea typeface="Times New Roman"/>
                <a:cs typeface="Times New Roman"/>
                <a:sym typeface="Times New Roman"/>
              </a:rPr>
              <a:t>b</a:t>
            </a:r>
            <a:r>
              <a:rPr b="0" i="0" lang="en-US" sz="2000" u="none" cap="none" strike="noStrike">
                <a:solidFill>
                  <a:schemeClr val="dk1"/>
                </a:solidFill>
                <a:latin typeface="Times New Roman"/>
                <a:ea typeface="Times New Roman"/>
                <a:cs typeface="Times New Roman"/>
                <a:sym typeface="Times New Roman"/>
              </a:rPr>
              <a:t> pour A</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(aq)?</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2" name="Shape 322"/>
        <p:cNvGrpSpPr/>
        <p:nvPr/>
      </p:nvGrpSpPr>
      <p:grpSpPr>
        <a:xfrm>
          <a:off x="0" y="0"/>
          <a:ext cx="0" cy="0"/>
          <a:chOff x="0" y="0"/>
          <a:chExt cx="0" cy="0"/>
        </a:xfrm>
      </p:grpSpPr>
      <p:sp>
        <p:nvSpPr>
          <p:cNvPr id="323" name="Shape 323"/>
          <p:cNvSpPr txBox="1"/>
          <p:nvPr>
            <p:ph type="title"/>
          </p:nvPr>
        </p:nvSpPr>
        <p:spPr>
          <a:xfrm>
            <a:off x="685800" y="4572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Les oxydes acides, basiques, et amphotères</a:t>
            </a:r>
            <a:endParaRPr/>
          </a:p>
        </p:txBody>
      </p:sp>
      <p:pic>
        <p:nvPicPr>
          <p:cNvPr id="324" name="Shape 324"/>
          <p:cNvPicPr preferRelativeResize="0"/>
          <p:nvPr>
            <p:ph idx="2" type="clipArt"/>
          </p:nvPr>
        </p:nvPicPr>
        <p:blipFill rotWithShape="1">
          <a:blip r:embed="rId3">
            <a:alphaModFix/>
          </a:blip>
          <a:srcRect b="0" l="0" r="0" t="0"/>
          <a:stretch/>
        </p:blipFill>
        <p:spPr>
          <a:xfrm>
            <a:off x="0" y="2057400"/>
            <a:ext cx="4343400" cy="3257550"/>
          </a:xfrm>
          <a:prstGeom prst="rect">
            <a:avLst/>
          </a:prstGeom>
          <a:noFill/>
          <a:ln>
            <a:noFill/>
          </a:ln>
        </p:spPr>
      </p:pic>
      <p:sp>
        <p:nvSpPr>
          <p:cNvPr id="325" name="Shape 325"/>
          <p:cNvSpPr txBox="1"/>
          <p:nvPr>
            <p:ph idx="1" type="body"/>
          </p:nvPr>
        </p:nvSpPr>
        <p:spPr>
          <a:xfrm>
            <a:off x="4495800" y="1676400"/>
            <a:ext cx="4648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oxydes réagissent souvent avec l’eau</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en général, l’oxyde d’un métal réagit avec l’eau pour donner une base (l’oxyde est donc basique)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exemples:</a:t>
            </a:r>
            <a:endParaRPr/>
          </a:p>
        </p:txBody>
      </p:sp>
      <p:pic>
        <p:nvPicPr>
          <p:cNvPr id="326" name="Shape 326"/>
          <p:cNvPicPr preferRelativeResize="0"/>
          <p:nvPr/>
        </p:nvPicPr>
        <p:blipFill rotWithShape="1">
          <a:blip r:embed="rId4">
            <a:alphaModFix/>
          </a:blip>
          <a:srcRect b="0" l="0" r="0" t="0"/>
          <a:stretch/>
        </p:blipFill>
        <p:spPr>
          <a:xfrm>
            <a:off x="5105400" y="4191000"/>
            <a:ext cx="3657600" cy="771525"/>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1" name="Shape 331"/>
        <p:cNvGrpSpPr/>
        <p:nvPr/>
      </p:nvGrpSpPr>
      <p:grpSpPr>
        <a:xfrm>
          <a:off x="0" y="0"/>
          <a:ext cx="0" cy="0"/>
          <a:chOff x="0" y="0"/>
          <a:chExt cx="0" cy="0"/>
        </a:xfrm>
      </p:grpSpPr>
      <p:sp>
        <p:nvSpPr>
          <p:cNvPr id="332" name="Shape 332"/>
          <p:cNvSpPr txBox="1"/>
          <p:nvPr>
            <p:ph type="title"/>
          </p:nvPr>
        </p:nvSpPr>
        <p:spPr>
          <a:xfrm>
            <a:off x="6096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Les oxydes acides, basiques, et amphotères</a:t>
            </a:r>
            <a:endParaRPr/>
          </a:p>
        </p:txBody>
      </p:sp>
      <p:pic>
        <p:nvPicPr>
          <p:cNvPr id="333" name="Shape 333"/>
          <p:cNvPicPr preferRelativeResize="0"/>
          <p:nvPr>
            <p:ph idx="2" type="clipArt"/>
          </p:nvPr>
        </p:nvPicPr>
        <p:blipFill rotWithShape="1">
          <a:blip r:embed="rId3">
            <a:alphaModFix/>
          </a:blip>
          <a:srcRect b="0" l="0" r="0" t="0"/>
          <a:stretch/>
        </p:blipFill>
        <p:spPr>
          <a:xfrm>
            <a:off x="0" y="1981200"/>
            <a:ext cx="4114800" cy="3086100"/>
          </a:xfrm>
          <a:prstGeom prst="rect">
            <a:avLst/>
          </a:prstGeom>
          <a:noFill/>
          <a:ln>
            <a:noFill/>
          </a:ln>
        </p:spPr>
      </p:pic>
      <p:sp>
        <p:nvSpPr>
          <p:cNvPr id="334" name="Shape 334"/>
          <p:cNvSpPr txBox="1"/>
          <p:nvPr>
            <p:ph idx="1" type="body"/>
          </p:nvPr>
        </p:nvSpPr>
        <p:spPr>
          <a:xfrm>
            <a:off x="4114800" y="1295400"/>
            <a:ext cx="4876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en général, l’oxyde d’un non-métal réagit avec l’eau pour donner un acide (l’oxyde est donc acide)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première réaction explique pourquoi la pluie est naturellement acide (pH ≈ 5.5) et la deuxième réaction, pourquoi le phénomène des pluies (artificiellement) acides existe</a:t>
            </a:r>
            <a:endParaRPr/>
          </a:p>
        </p:txBody>
      </p:sp>
      <p:pic>
        <p:nvPicPr>
          <p:cNvPr id="335" name="Shape 335"/>
          <p:cNvPicPr preferRelativeResize="0"/>
          <p:nvPr/>
        </p:nvPicPr>
        <p:blipFill rotWithShape="1">
          <a:blip r:embed="rId4">
            <a:alphaModFix/>
          </a:blip>
          <a:srcRect b="0" l="0" r="0" t="0"/>
          <a:stretch/>
        </p:blipFill>
        <p:spPr>
          <a:xfrm>
            <a:off x="4514850" y="3321050"/>
            <a:ext cx="112712" cy="214312"/>
          </a:xfrm>
          <a:prstGeom prst="rect">
            <a:avLst/>
          </a:prstGeom>
          <a:noFill/>
          <a:ln>
            <a:noFill/>
          </a:ln>
        </p:spPr>
      </p:pic>
      <p:pic>
        <p:nvPicPr>
          <p:cNvPr id="336" name="Shape 336"/>
          <p:cNvPicPr preferRelativeResize="0"/>
          <p:nvPr/>
        </p:nvPicPr>
        <p:blipFill rotWithShape="1">
          <a:blip r:embed="rId5">
            <a:alphaModFix/>
          </a:blip>
          <a:srcRect b="0" l="0" r="0" t="0"/>
          <a:stretch/>
        </p:blipFill>
        <p:spPr>
          <a:xfrm>
            <a:off x="4572000" y="3048000"/>
            <a:ext cx="3886200" cy="1570037"/>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1" name="Shape 341"/>
        <p:cNvGrpSpPr/>
        <p:nvPr/>
      </p:nvGrpSpPr>
      <p:grpSpPr>
        <a:xfrm>
          <a:off x="0" y="0"/>
          <a:ext cx="0" cy="0"/>
          <a:chOff x="0" y="0"/>
          <a:chExt cx="0" cy="0"/>
        </a:xfrm>
      </p:grpSpPr>
      <p:sp>
        <p:nvSpPr>
          <p:cNvPr id="342" name="Shape 342"/>
          <p:cNvSpPr txBox="1"/>
          <p:nvPr>
            <p:ph type="title"/>
          </p:nvPr>
        </p:nvSpPr>
        <p:spPr>
          <a:xfrm>
            <a:off x="6096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Les oxydes acides, basiques, et amphotères</a:t>
            </a:r>
            <a:endParaRPr/>
          </a:p>
        </p:txBody>
      </p:sp>
      <p:pic>
        <p:nvPicPr>
          <p:cNvPr id="343" name="Shape 343"/>
          <p:cNvPicPr preferRelativeResize="0"/>
          <p:nvPr>
            <p:ph idx="2" type="clipArt"/>
          </p:nvPr>
        </p:nvPicPr>
        <p:blipFill rotWithShape="1">
          <a:blip r:embed="rId3">
            <a:alphaModFix/>
          </a:blip>
          <a:srcRect b="0" l="0" r="0" t="0"/>
          <a:stretch/>
        </p:blipFill>
        <p:spPr>
          <a:xfrm>
            <a:off x="0" y="2133600"/>
            <a:ext cx="4038600" cy="3028950"/>
          </a:xfrm>
          <a:prstGeom prst="rect">
            <a:avLst/>
          </a:prstGeom>
          <a:noFill/>
          <a:ln>
            <a:noFill/>
          </a:ln>
        </p:spPr>
      </p:pic>
      <p:sp>
        <p:nvSpPr>
          <p:cNvPr id="344" name="Shape 344"/>
          <p:cNvSpPr txBox="1"/>
          <p:nvPr>
            <p:ph idx="1" type="body"/>
          </p:nvPr>
        </p:nvSpPr>
        <p:spPr>
          <a:xfrm>
            <a:off x="4114800" y="1295400"/>
            <a:ext cx="4876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l’oxyde d’un métal de transition dans un état d’oxydation élevé est souvent un acide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l’acide permanganique: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l’acide chromique</a:t>
            </a:r>
            <a:endParaRPr/>
          </a:p>
        </p:txBody>
      </p:sp>
      <p:pic>
        <p:nvPicPr>
          <p:cNvPr id="345" name="Shape 345"/>
          <p:cNvPicPr preferRelativeResize="0"/>
          <p:nvPr/>
        </p:nvPicPr>
        <p:blipFill rotWithShape="1">
          <a:blip r:embed="rId4">
            <a:alphaModFix/>
          </a:blip>
          <a:srcRect b="0" l="0" r="0" t="0"/>
          <a:stretch/>
        </p:blipFill>
        <p:spPr>
          <a:xfrm>
            <a:off x="4514850" y="3321050"/>
            <a:ext cx="112712" cy="214312"/>
          </a:xfrm>
          <a:prstGeom prst="rect">
            <a:avLst/>
          </a:prstGeom>
          <a:noFill/>
          <a:ln>
            <a:noFill/>
          </a:ln>
        </p:spPr>
      </p:pic>
      <p:pic>
        <p:nvPicPr>
          <p:cNvPr id="346" name="Shape 346"/>
          <p:cNvPicPr preferRelativeResize="0"/>
          <p:nvPr/>
        </p:nvPicPr>
        <p:blipFill rotWithShape="1">
          <a:blip r:embed="rId5">
            <a:alphaModFix/>
          </a:blip>
          <a:srcRect b="0" l="0" r="0" t="0"/>
          <a:stretch/>
        </p:blipFill>
        <p:spPr>
          <a:xfrm>
            <a:off x="4800600" y="3200400"/>
            <a:ext cx="3243262" cy="763587"/>
          </a:xfrm>
          <a:prstGeom prst="rect">
            <a:avLst/>
          </a:prstGeom>
          <a:noFill/>
          <a:ln>
            <a:noFill/>
          </a:ln>
        </p:spPr>
      </p:pic>
      <p:pic>
        <p:nvPicPr>
          <p:cNvPr id="347" name="Shape 347"/>
          <p:cNvPicPr preferRelativeResize="0"/>
          <p:nvPr/>
        </p:nvPicPr>
        <p:blipFill rotWithShape="1">
          <a:blip r:embed="rId6">
            <a:alphaModFix/>
          </a:blip>
          <a:srcRect b="0" l="0" r="0" t="0"/>
          <a:stretch/>
        </p:blipFill>
        <p:spPr>
          <a:xfrm>
            <a:off x="5029200" y="4953000"/>
            <a:ext cx="3124200" cy="78422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