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7" r:id="rId5"/>
    <p:sldId id="269" r:id="rId6"/>
    <p:sldId id="270" r:id="rId7"/>
    <p:sldId id="279" r:id="rId8"/>
    <p:sldId id="280" r:id="rId9"/>
    <p:sldId id="287" r:id="rId10"/>
    <p:sldId id="288" r:id="rId11"/>
    <p:sldId id="281" r:id="rId12"/>
    <p:sldId id="271" r:id="rId13"/>
    <p:sldId id="274" r:id="rId14"/>
    <p:sldId id="275" r:id="rId15"/>
    <p:sldId id="276" r:id="rId16"/>
    <p:sldId id="282" r:id="rId17"/>
    <p:sldId id="277" r:id="rId18"/>
    <p:sldId id="278" r:id="rId19"/>
    <p:sldId id="283" r:id="rId20"/>
    <p:sldId id="285" r:id="rId21"/>
    <p:sldId id="284" r:id="rId22"/>
    <p:sldId id="286"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2" autoAdjust="0"/>
    <p:restoredTop sz="94650" autoAdjust="0"/>
  </p:normalViewPr>
  <p:slideViewPr>
    <p:cSldViewPr>
      <p:cViewPr varScale="1">
        <p:scale>
          <a:sx n="52" d="100"/>
          <a:sy n="52" d="100"/>
        </p:scale>
        <p:origin x="-1207" y="-65"/>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4C4C1711-424D-4C51-A303-577F8BA56C5D}" type="datetimeFigureOut">
              <a:rPr lang="en-US" smtClean="0"/>
              <a:t>9/28/2016</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5B4A476-B9FF-44A2-ADCC-3E5601C43FDD}"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C4C1711-424D-4C51-A303-577F8BA56C5D}" type="datetimeFigureOut">
              <a:rPr lang="en-US" smtClean="0"/>
              <a:t>9/28/2016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B4A476-B9FF-44A2-ADCC-3E5601C43FDD}"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4C4C1711-424D-4C51-A303-577F8BA56C5D}" type="datetimeFigureOut">
              <a:rPr lang="en-US" smtClean="0"/>
              <a:t>9/28/2016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B4A476-B9FF-44A2-ADCC-3E5601C43FDD}"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C4C1711-424D-4C51-A303-577F8BA56C5D}" type="datetimeFigureOut">
              <a:rPr lang="en-US" smtClean="0"/>
              <a:t>9/28/2016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5B4A476-B9FF-44A2-ADCC-3E5601C43FDD}"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4C4C1711-424D-4C51-A303-577F8BA56C5D}" type="datetimeFigureOut">
              <a:rPr lang="en-US" smtClean="0"/>
              <a:t>9/28/2016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5B4A476-B9FF-44A2-ADCC-3E5601C43FDD}"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C4C1711-424D-4C51-A303-577F8BA56C5D}" type="datetimeFigureOut">
              <a:rPr lang="en-US" smtClean="0"/>
              <a:t>9/28/2016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5B4A476-B9FF-44A2-ADCC-3E5601C43FDD}"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4C1711-424D-4C51-A303-577F8BA56C5D}" type="datetimeFigureOut">
              <a:rPr lang="en-US" smtClean="0"/>
              <a:t>9/28/2016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5B4A476-B9FF-44A2-ADCC-3E5601C43FDD}"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C4C1711-424D-4C51-A303-577F8BA56C5D}" type="datetimeFigureOut">
              <a:rPr lang="en-US" smtClean="0"/>
              <a:t>9/28/2016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5B4A476-B9FF-44A2-ADCC-3E5601C43FDD}"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C4C1711-424D-4C51-A303-577F8BA56C5D}" type="datetimeFigureOut">
              <a:rPr lang="en-US" smtClean="0"/>
              <a:t>9/28/2016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B5B4A476-B9FF-44A2-ADCC-3E5601C43FDD}" type="slidenum">
              <a:rPr lang="en-US" smtClean="0"/>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C4C1711-424D-4C51-A303-577F8BA56C5D}" type="datetimeFigureOut">
              <a:rPr lang="en-US" smtClean="0"/>
              <a:t>9/28/2016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B4A476-B9FF-44A2-ADCC-3E5601C43FDD}"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C4C1711-424D-4C51-A303-577F8BA56C5D}" type="datetimeFigureOut">
              <a:rPr lang="en-US" smtClean="0"/>
              <a:t>9/28/2016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B4A476-B9FF-44A2-ADCC-3E5601C43FDD}"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4C4C1711-424D-4C51-A303-577F8BA56C5D}" type="datetimeFigureOut">
              <a:rPr lang="en-US" smtClean="0"/>
              <a:t>9/28/2016</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5B4A476-B9FF-44A2-ADCC-3E5601C43FDD}" type="slidenum">
              <a:rPr lang="en-US" smtClean="0"/>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CA" dirty="0" smtClean="0"/>
              <a:t>The Ethics of Whistleblowing</a:t>
            </a:r>
            <a:endParaRPr lang="en-US" dirty="0"/>
          </a:p>
        </p:txBody>
      </p:sp>
      <p:sp>
        <p:nvSpPr>
          <p:cNvPr id="3" name="Subtitle 2"/>
          <p:cNvSpPr>
            <a:spLocks noGrp="1"/>
          </p:cNvSpPr>
          <p:nvPr>
            <p:ph type="subTitle" idx="1"/>
          </p:nvPr>
        </p:nvSpPr>
        <p:spPr/>
        <p:txBody>
          <a:bodyPr/>
          <a:lstStyle/>
          <a:p>
            <a:r>
              <a:rPr lang="en-CA" dirty="0" smtClean="0"/>
              <a:t>Section III</a:t>
            </a:r>
          </a:p>
          <a:p>
            <a:r>
              <a:rPr lang="en-CA" dirty="0" smtClean="0"/>
              <a:t>Chapter I </a:t>
            </a:r>
            <a:endParaRPr lang="en-US" dirty="0"/>
          </a:p>
        </p:txBody>
      </p:sp>
    </p:spTree>
    <p:extLst>
      <p:ext uri="{BB962C8B-B14F-4D97-AF65-F5344CB8AC3E}">
        <p14:creationId xmlns:p14="http://schemas.microsoft.com/office/powerpoint/2010/main" val="19626362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62000"/>
          </a:xfrm>
        </p:spPr>
        <p:txBody>
          <a:bodyPr>
            <a:normAutofit fontScale="90000"/>
          </a:bodyPr>
          <a:lstStyle/>
          <a:p>
            <a:r>
              <a:rPr lang="en-CA" dirty="0" smtClean="0"/>
              <a:t>          </a:t>
            </a:r>
            <a:r>
              <a:rPr lang="en-CA" b="1" dirty="0" smtClean="0"/>
              <a:t>A General Introduction </a:t>
            </a:r>
            <a:endParaRPr lang="en-US" b="1" dirty="0"/>
          </a:p>
        </p:txBody>
      </p:sp>
      <p:sp>
        <p:nvSpPr>
          <p:cNvPr id="3" name="Content Placeholder 2"/>
          <p:cNvSpPr>
            <a:spLocks noGrp="1"/>
          </p:cNvSpPr>
          <p:nvPr>
            <p:ph idx="1"/>
          </p:nvPr>
        </p:nvSpPr>
        <p:spPr>
          <a:xfrm>
            <a:off x="0" y="838200"/>
            <a:ext cx="9144000" cy="6019800"/>
          </a:xfrm>
        </p:spPr>
        <p:txBody>
          <a:bodyPr>
            <a:normAutofit fontScale="85000" lnSpcReduction="20000"/>
          </a:bodyPr>
          <a:lstStyle/>
          <a:p>
            <a:r>
              <a:rPr lang="en-CA" sz="3200" b="1" dirty="0" smtClean="0"/>
              <a:t>Definition of whistleblowing: </a:t>
            </a:r>
          </a:p>
          <a:p>
            <a:pPr lvl="1"/>
            <a:r>
              <a:rPr lang="en-US" sz="2800" i="1" kern="0" dirty="0" smtClean="0">
                <a:solidFill>
                  <a:srgbClr val="FF0000"/>
                </a:solidFill>
              </a:rPr>
              <a:t>The unauthorized reveal of information to the public, by an employee, of his/her employer’s wrong-doings to protect public interest.</a:t>
            </a:r>
          </a:p>
          <a:p>
            <a:pPr lvl="1"/>
            <a:r>
              <a:rPr lang="en-CA" sz="2800" i="1" kern="0" dirty="0" smtClean="0">
                <a:solidFill>
                  <a:srgbClr val="FF0000"/>
                </a:solidFill>
              </a:rPr>
              <a:t>“A whistle blower is an employee or officer of any institution, profit or non-profit, private or public, who believes either that he/she has been ordered to perform some act or he/she has obtained knowledge that the institution is engaged in activities which (a) are believed to cause </a:t>
            </a:r>
            <a:r>
              <a:rPr lang="en-CA" sz="2800" b="1" i="1" kern="0" dirty="0" smtClean="0">
                <a:solidFill>
                  <a:srgbClr val="FF0000"/>
                </a:solidFill>
              </a:rPr>
              <a:t>unnecessary harm to third parties</a:t>
            </a:r>
            <a:r>
              <a:rPr lang="en-CA" sz="2800" i="1" kern="0" dirty="0" smtClean="0">
                <a:solidFill>
                  <a:srgbClr val="FF0000"/>
                </a:solidFill>
              </a:rPr>
              <a:t>, (b) are in </a:t>
            </a:r>
            <a:r>
              <a:rPr lang="en-CA" sz="2800" b="1" i="1" kern="0" dirty="0" smtClean="0">
                <a:solidFill>
                  <a:srgbClr val="FF0000"/>
                </a:solidFill>
              </a:rPr>
              <a:t>violations of human rights</a:t>
            </a:r>
            <a:r>
              <a:rPr lang="en-CA" sz="2800" i="1" kern="0" dirty="0" smtClean="0">
                <a:solidFill>
                  <a:srgbClr val="FF0000"/>
                </a:solidFill>
              </a:rPr>
              <a:t> or (c) </a:t>
            </a:r>
            <a:r>
              <a:rPr lang="en-CA" sz="2800" b="1" i="1" kern="0" dirty="0" smtClean="0">
                <a:solidFill>
                  <a:srgbClr val="FF0000"/>
                </a:solidFill>
              </a:rPr>
              <a:t>run counter to the defined purpose of the institution</a:t>
            </a:r>
            <a:r>
              <a:rPr lang="en-CA" sz="2800" i="1" kern="0" dirty="0" smtClean="0">
                <a:solidFill>
                  <a:srgbClr val="FF0000"/>
                </a:solidFill>
              </a:rPr>
              <a:t> and who inform the public of this fact.”        </a:t>
            </a:r>
            <a:r>
              <a:rPr lang="en-CA" sz="2800" kern="0" dirty="0" smtClean="0"/>
              <a:t>Norman Bowie </a:t>
            </a:r>
            <a:endParaRPr lang="en-US" sz="2800" kern="0" dirty="0" smtClean="0"/>
          </a:p>
          <a:p>
            <a:pPr marL="742950" lvl="1" indent="-285750" fontAlgn="base">
              <a:spcAft>
                <a:spcPct val="0"/>
              </a:spcAft>
              <a:buClr>
                <a:srgbClr val="000000"/>
              </a:buClr>
              <a:buSzPct val="90000"/>
              <a:buFontTx/>
              <a:buChar char="–"/>
            </a:pPr>
            <a:r>
              <a:rPr lang="en-US" sz="2800" kern="0" dirty="0" smtClean="0">
                <a:solidFill>
                  <a:srgbClr val="000000"/>
                </a:solidFill>
              </a:rPr>
              <a:t>must </a:t>
            </a:r>
            <a:r>
              <a:rPr lang="en-US" sz="2800" kern="0" dirty="0">
                <a:solidFill>
                  <a:srgbClr val="000000"/>
                </a:solidFill>
              </a:rPr>
              <a:t>be unauthorized</a:t>
            </a:r>
          </a:p>
          <a:p>
            <a:pPr marL="742950" lvl="1" indent="-285750" fontAlgn="base">
              <a:spcAft>
                <a:spcPct val="0"/>
              </a:spcAft>
              <a:buClr>
                <a:srgbClr val="000000"/>
              </a:buClr>
              <a:buSzPct val="90000"/>
              <a:buFontTx/>
              <a:buChar char="–"/>
            </a:pPr>
            <a:r>
              <a:rPr lang="en-US" sz="2800" kern="0" dirty="0">
                <a:solidFill>
                  <a:srgbClr val="000000"/>
                </a:solidFill>
              </a:rPr>
              <a:t>must be </a:t>
            </a:r>
            <a:r>
              <a:rPr lang="en-US" sz="2800" kern="0" dirty="0" smtClean="0">
                <a:solidFill>
                  <a:srgbClr val="000000"/>
                </a:solidFill>
              </a:rPr>
              <a:t>expressed publicly</a:t>
            </a:r>
            <a:endParaRPr lang="en-US" sz="2800" kern="0" dirty="0" smtClean="0">
              <a:solidFill>
                <a:srgbClr val="000000"/>
              </a:solidFill>
            </a:endParaRPr>
          </a:p>
          <a:p>
            <a:pPr marL="742950" lvl="1" indent="-285750" fontAlgn="base">
              <a:spcAft>
                <a:spcPct val="0"/>
              </a:spcAft>
              <a:buClr>
                <a:srgbClr val="000000"/>
              </a:buClr>
              <a:buSzPct val="90000"/>
              <a:buFontTx/>
              <a:buChar char="–"/>
            </a:pPr>
            <a:r>
              <a:rPr lang="en-CA" sz="2800" kern="0" dirty="0" smtClean="0">
                <a:solidFill>
                  <a:srgbClr val="000000"/>
                </a:solidFill>
              </a:rPr>
              <a:t>must be in public interest (poses harm to the public)</a:t>
            </a:r>
            <a:endParaRPr lang="en-US" sz="2800" kern="0" dirty="0">
              <a:solidFill>
                <a:srgbClr val="000000"/>
              </a:solidFill>
            </a:endParaRPr>
          </a:p>
          <a:p>
            <a:pPr marL="742950" lvl="1" indent="-285750" fontAlgn="base">
              <a:spcAft>
                <a:spcPct val="0"/>
              </a:spcAft>
              <a:buClr>
                <a:srgbClr val="000000"/>
              </a:buClr>
              <a:buSzPct val="90000"/>
              <a:buFontTx/>
              <a:buChar char="–"/>
            </a:pPr>
            <a:r>
              <a:rPr lang="en-US" sz="2800" kern="0" dirty="0">
                <a:solidFill>
                  <a:srgbClr val="000000"/>
                </a:solidFill>
              </a:rPr>
              <a:t>must be information the employee has access to by virtue of their job position</a:t>
            </a:r>
          </a:p>
          <a:p>
            <a:pPr marL="1143000" lvl="2" indent="-228600" fontAlgn="base">
              <a:spcAft>
                <a:spcPct val="0"/>
              </a:spcAft>
              <a:buClr>
                <a:srgbClr val="000000"/>
              </a:buClr>
              <a:buSzPct val="60000"/>
              <a:buFont typeface="Wingdings" pitchFamily="2" charset="2"/>
              <a:buChar char="l"/>
            </a:pPr>
            <a:r>
              <a:rPr lang="en-US" sz="2400" kern="0" dirty="0">
                <a:solidFill>
                  <a:srgbClr val="000000"/>
                </a:solidFill>
              </a:rPr>
              <a:t>i.e. not simply personal opinion</a:t>
            </a:r>
          </a:p>
          <a:p>
            <a:endParaRPr lang="en-US" sz="2800" i="1" kern="0" dirty="0">
              <a:solidFill>
                <a:srgbClr val="FF0000"/>
              </a:solidFill>
            </a:endParaRPr>
          </a:p>
          <a:p>
            <a:endParaRPr lang="en-US" b="1" dirty="0"/>
          </a:p>
        </p:txBody>
      </p:sp>
    </p:spTree>
    <p:extLst>
      <p:ext uri="{BB962C8B-B14F-4D97-AF65-F5344CB8AC3E}">
        <p14:creationId xmlns:p14="http://schemas.microsoft.com/office/powerpoint/2010/main" val="30968605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0"/>
            <a:ext cx="8229600" cy="1143000"/>
          </a:xfrm>
        </p:spPr>
        <p:txBody>
          <a:bodyPr/>
          <a:lstStyle/>
          <a:p>
            <a:r>
              <a:rPr lang="en-CA" b="1" dirty="0" smtClean="0"/>
              <a:t>    Why Study Whistleblowing</a:t>
            </a:r>
            <a:endParaRPr lang="en-US" b="1" dirty="0"/>
          </a:p>
        </p:txBody>
      </p:sp>
      <p:sp>
        <p:nvSpPr>
          <p:cNvPr id="3" name="Content Placeholder 2"/>
          <p:cNvSpPr>
            <a:spLocks noGrp="1"/>
          </p:cNvSpPr>
          <p:nvPr>
            <p:ph idx="1"/>
          </p:nvPr>
        </p:nvSpPr>
        <p:spPr>
          <a:xfrm>
            <a:off x="76200" y="1143000"/>
            <a:ext cx="9067800" cy="5715000"/>
          </a:xfrm>
        </p:spPr>
        <p:txBody>
          <a:bodyPr>
            <a:normAutofit fontScale="92500" lnSpcReduction="10000"/>
          </a:bodyPr>
          <a:lstStyle/>
          <a:p>
            <a:r>
              <a:rPr lang="en-CA" sz="2800" dirty="0" smtClean="0"/>
              <a:t>To answer the following questions or concerns:</a:t>
            </a:r>
          </a:p>
          <a:p>
            <a:pPr marL="0" indent="0">
              <a:buNone/>
            </a:pPr>
            <a:r>
              <a:rPr lang="en-CA" sz="2800" dirty="0" smtClean="0">
                <a:solidFill>
                  <a:prstClr val="black"/>
                </a:solidFill>
              </a:rPr>
              <a:t>1)   It </a:t>
            </a:r>
            <a:r>
              <a:rPr lang="en-CA" sz="2800" dirty="0">
                <a:solidFill>
                  <a:prstClr val="black"/>
                </a:solidFill>
              </a:rPr>
              <a:t>involves a conflicting interest between an employee’s </a:t>
            </a:r>
            <a:endParaRPr lang="en-CA" sz="2800" dirty="0" smtClean="0">
              <a:solidFill>
                <a:prstClr val="black"/>
              </a:solidFill>
            </a:endParaRPr>
          </a:p>
          <a:p>
            <a:pPr marL="0" indent="0">
              <a:buNone/>
            </a:pPr>
            <a:r>
              <a:rPr lang="en-CA" sz="2800" dirty="0">
                <a:solidFill>
                  <a:prstClr val="black"/>
                </a:solidFill>
              </a:rPr>
              <a:t> </a:t>
            </a:r>
            <a:r>
              <a:rPr lang="en-CA" sz="2800" dirty="0" smtClean="0">
                <a:solidFill>
                  <a:prstClr val="black"/>
                </a:solidFill>
              </a:rPr>
              <a:t>     obligation </a:t>
            </a:r>
            <a:r>
              <a:rPr lang="en-CA" sz="2800" dirty="0">
                <a:solidFill>
                  <a:prstClr val="black"/>
                </a:solidFill>
              </a:rPr>
              <a:t>to his/her </a:t>
            </a:r>
            <a:r>
              <a:rPr lang="en-CA" sz="2800" dirty="0">
                <a:solidFill>
                  <a:srgbClr val="FF0000"/>
                </a:solidFill>
              </a:rPr>
              <a:t>company</a:t>
            </a:r>
            <a:r>
              <a:rPr lang="en-CA" sz="2800" dirty="0">
                <a:solidFill>
                  <a:prstClr val="black"/>
                </a:solidFill>
              </a:rPr>
              <a:t>, his/her </a:t>
            </a:r>
            <a:r>
              <a:rPr lang="en-CA" sz="2800" dirty="0" smtClean="0">
                <a:solidFill>
                  <a:prstClr val="black"/>
                </a:solidFill>
              </a:rPr>
              <a:t>general</a:t>
            </a:r>
          </a:p>
          <a:p>
            <a:pPr marL="0" indent="0">
              <a:buNone/>
            </a:pPr>
            <a:r>
              <a:rPr lang="en-CA" sz="2800" dirty="0">
                <a:solidFill>
                  <a:prstClr val="black"/>
                </a:solidFill>
              </a:rPr>
              <a:t> </a:t>
            </a:r>
            <a:r>
              <a:rPr lang="en-CA" sz="2800" dirty="0" smtClean="0">
                <a:solidFill>
                  <a:prstClr val="black"/>
                </a:solidFill>
              </a:rPr>
              <a:t>     </a:t>
            </a:r>
            <a:r>
              <a:rPr lang="en-CA" sz="2800" dirty="0">
                <a:solidFill>
                  <a:prstClr val="black"/>
                </a:solidFill>
              </a:rPr>
              <a:t>obligation to the </a:t>
            </a:r>
            <a:r>
              <a:rPr lang="en-CA" sz="2800" dirty="0">
                <a:solidFill>
                  <a:srgbClr val="FF0000"/>
                </a:solidFill>
              </a:rPr>
              <a:t>public</a:t>
            </a:r>
            <a:r>
              <a:rPr lang="en-CA" sz="2800" dirty="0">
                <a:solidFill>
                  <a:prstClr val="black"/>
                </a:solidFill>
              </a:rPr>
              <a:t>, and his/her </a:t>
            </a:r>
            <a:r>
              <a:rPr lang="en-CA" sz="2800" dirty="0">
                <a:solidFill>
                  <a:srgbClr val="FF0000"/>
                </a:solidFill>
              </a:rPr>
              <a:t>personal </a:t>
            </a:r>
            <a:r>
              <a:rPr lang="en-CA" sz="2800" dirty="0" smtClean="0">
                <a:solidFill>
                  <a:srgbClr val="FF0000"/>
                </a:solidFill>
              </a:rPr>
              <a:t>interest</a:t>
            </a:r>
            <a:r>
              <a:rPr lang="en-CA" sz="2800" dirty="0" smtClean="0">
                <a:solidFill>
                  <a:prstClr val="black"/>
                </a:solidFill>
              </a:rPr>
              <a:t>.</a:t>
            </a:r>
          </a:p>
          <a:p>
            <a:pPr marL="0" indent="0">
              <a:buNone/>
            </a:pPr>
            <a:r>
              <a:rPr lang="en-CA" sz="2800" dirty="0" smtClean="0"/>
              <a:t>2)  Is the exposure of corruption and mismanagement in</a:t>
            </a:r>
          </a:p>
          <a:p>
            <a:pPr marL="0" indent="0">
              <a:buNone/>
            </a:pPr>
            <a:r>
              <a:rPr lang="en-CA" sz="2800" dirty="0"/>
              <a:t> </a:t>
            </a:r>
            <a:r>
              <a:rPr lang="en-CA" sz="2800" dirty="0" smtClean="0"/>
              <a:t>     government and industry </a:t>
            </a:r>
            <a:r>
              <a:rPr lang="en-CA" sz="2800" dirty="0" smtClean="0">
                <a:solidFill>
                  <a:srgbClr val="FF0000"/>
                </a:solidFill>
              </a:rPr>
              <a:t>the best way to correct these</a:t>
            </a:r>
          </a:p>
          <a:p>
            <a:pPr marL="0" indent="0">
              <a:buNone/>
            </a:pPr>
            <a:r>
              <a:rPr lang="en-CA" sz="2800" dirty="0">
                <a:solidFill>
                  <a:srgbClr val="FF0000"/>
                </a:solidFill>
              </a:rPr>
              <a:t> </a:t>
            </a:r>
            <a:r>
              <a:rPr lang="en-CA" sz="2800" dirty="0" smtClean="0">
                <a:solidFill>
                  <a:srgbClr val="FF0000"/>
                </a:solidFill>
              </a:rPr>
              <a:t>     faults</a:t>
            </a:r>
            <a:r>
              <a:rPr lang="en-CA" sz="2800" dirty="0" smtClean="0"/>
              <a:t>?</a:t>
            </a:r>
          </a:p>
          <a:p>
            <a:pPr marL="0" indent="0">
              <a:buNone/>
            </a:pPr>
            <a:r>
              <a:rPr lang="en-CA" sz="2800" dirty="0" smtClean="0"/>
              <a:t>3)   Are there more </a:t>
            </a:r>
            <a:r>
              <a:rPr lang="en-CA" sz="2800" dirty="0" smtClean="0">
                <a:solidFill>
                  <a:srgbClr val="FF0000"/>
                </a:solidFill>
              </a:rPr>
              <a:t>effective ways </a:t>
            </a:r>
            <a:r>
              <a:rPr lang="en-CA" sz="2800" dirty="0" smtClean="0"/>
              <a:t>to deal with these </a:t>
            </a:r>
          </a:p>
          <a:p>
            <a:pPr marL="0" indent="0">
              <a:buNone/>
            </a:pPr>
            <a:r>
              <a:rPr lang="en-CA" sz="2800" dirty="0"/>
              <a:t> </a:t>
            </a:r>
            <a:r>
              <a:rPr lang="en-CA" sz="2800" dirty="0" smtClean="0"/>
              <a:t>     problems without requiring individuals blowing the</a:t>
            </a:r>
          </a:p>
          <a:p>
            <a:pPr marL="0" indent="0">
              <a:buNone/>
            </a:pPr>
            <a:r>
              <a:rPr lang="en-CA" sz="2800" dirty="0"/>
              <a:t> </a:t>
            </a:r>
            <a:r>
              <a:rPr lang="en-CA" sz="2800" dirty="0" smtClean="0"/>
              <a:t>     whistle.</a:t>
            </a:r>
          </a:p>
          <a:p>
            <a:pPr marL="0" indent="0">
              <a:buNone/>
            </a:pPr>
            <a:r>
              <a:rPr lang="en-CA" sz="2800" dirty="0" smtClean="0"/>
              <a:t>4)  Do employees have a </a:t>
            </a:r>
            <a:r>
              <a:rPr lang="en-CA" sz="2800" dirty="0" smtClean="0">
                <a:solidFill>
                  <a:srgbClr val="FF0000"/>
                </a:solidFill>
              </a:rPr>
              <a:t>right</a:t>
            </a:r>
            <a:r>
              <a:rPr lang="en-CA" sz="2800" dirty="0" smtClean="0"/>
              <a:t> to blow the whistle? </a:t>
            </a:r>
          </a:p>
          <a:p>
            <a:pPr marL="0" indent="0">
              <a:buNone/>
            </a:pPr>
            <a:r>
              <a:rPr lang="en-CA" sz="2800" dirty="0" smtClean="0"/>
              <a:t>5)  If the employee blows the whistle, does it violate his/her</a:t>
            </a:r>
          </a:p>
          <a:p>
            <a:pPr marL="0" indent="0">
              <a:buNone/>
            </a:pPr>
            <a:r>
              <a:rPr lang="en-CA" sz="2800" dirty="0" smtClean="0"/>
              <a:t>     obligation of loyalty?      </a:t>
            </a:r>
            <a:endParaRPr lang="en-US" sz="2800" dirty="0"/>
          </a:p>
        </p:txBody>
      </p:sp>
    </p:spTree>
    <p:extLst>
      <p:ext uri="{BB962C8B-B14F-4D97-AF65-F5344CB8AC3E}">
        <p14:creationId xmlns:p14="http://schemas.microsoft.com/office/powerpoint/2010/main" val="49606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219200"/>
          </a:xfrm>
        </p:spPr>
        <p:txBody>
          <a:bodyPr>
            <a:normAutofit fontScale="90000"/>
          </a:bodyPr>
          <a:lstStyle/>
          <a:p>
            <a:r>
              <a:rPr lang="en-CA" b="1" dirty="0" smtClean="0">
                <a:solidFill>
                  <a:srgbClr val="04617B"/>
                </a:solidFill>
              </a:rPr>
              <a:t>                  Moral Conflict:  </a:t>
            </a:r>
            <a:br>
              <a:rPr lang="en-CA" b="1" dirty="0" smtClean="0">
                <a:solidFill>
                  <a:srgbClr val="04617B"/>
                </a:solidFill>
              </a:rPr>
            </a:br>
            <a:r>
              <a:rPr lang="en-CA" b="1" dirty="0" smtClean="0">
                <a:solidFill>
                  <a:srgbClr val="04617B"/>
                </a:solidFill>
              </a:rPr>
              <a:t>             </a:t>
            </a:r>
            <a:r>
              <a:rPr lang="en-CA" sz="4400" b="1" dirty="0" smtClean="0">
                <a:solidFill>
                  <a:srgbClr val="04617B"/>
                </a:solidFill>
              </a:rPr>
              <a:t>(Conflict of Obligations)   </a:t>
            </a:r>
            <a:endParaRPr lang="en-US" sz="4400" dirty="0"/>
          </a:p>
        </p:txBody>
      </p:sp>
      <p:sp>
        <p:nvSpPr>
          <p:cNvPr id="3" name="Content Placeholder 2"/>
          <p:cNvSpPr>
            <a:spLocks noGrp="1"/>
          </p:cNvSpPr>
          <p:nvPr>
            <p:ph idx="1"/>
          </p:nvPr>
        </p:nvSpPr>
        <p:spPr>
          <a:xfrm>
            <a:off x="152400" y="1219200"/>
            <a:ext cx="8915400" cy="5638800"/>
          </a:xfrm>
        </p:spPr>
        <p:txBody>
          <a:bodyPr>
            <a:normAutofit fontScale="92500" lnSpcReduction="10000"/>
          </a:bodyPr>
          <a:lstStyle/>
          <a:p>
            <a:pPr>
              <a:buClr>
                <a:srgbClr val="0BD0D9"/>
              </a:buClr>
            </a:pPr>
            <a:r>
              <a:rPr lang="en-CA" sz="3200" dirty="0" smtClean="0">
                <a:solidFill>
                  <a:prstClr val="black"/>
                </a:solidFill>
              </a:rPr>
              <a:t>The Main Stakeholders:</a:t>
            </a:r>
            <a:r>
              <a:rPr lang="en-CA" sz="3200" b="1" dirty="0" smtClean="0">
                <a:solidFill>
                  <a:prstClr val="black"/>
                </a:solidFill>
              </a:rPr>
              <a:t>  </a:t>
            </a:r>
          </a:p>
          <a:p>
            <a:pPr marL="0" lvl="0" indent="0">
              <a:buClr>
                <a:srgbClr val="0BD0D9"/>
              </a:buClr>
              <a:buNone/>
            </a:pPr>
            <a:r>
              <a:rPr lang="en-CA" sz="3200" b="1" dirty="0" smtClean="0">
                <a:solidFill>
                  <a:prstClr val="black"/>
                </a:solidFill>
              </a:rPr>
              <a:t>1) The </a:t>
            </a:r>
            <a:r>
              <a:rPr lang="en-CA" sz="3200" b="1" dirty="0">
                <a:solidFill>
                  <a:prstClr val="black"/>
                </a:solidFill>
              </a:rPr>
              <a:t>Public</a:t>
            </a:r>
          </a:p>
          <a:p>
            <a:pPr lvl="1">
              <a:buClr>
                <a:srgbClr val="0BD0D9"/>
              </a:buClr>
            </a:pPr>
            <a:r>
              <a:rPr lang="en-CA" sz="3000" dirty="0">
                <a:solidFill>
                  <a:prstClr val="black"/>
                </a:solidFill>
              </a:rPr>
              <a:t>Employees have obligations towards the </a:t>
            </a:r>
            <a:r>
              <a:rPr lang="en-CA" sz="3000" dirty="0" smtClean="0">
                <a:solidFill>
                  <a:prstClr val="black"/>
                </a:solidFill>
              </a:rPr>
              <a:t>public (?).</a:t>
            </a:r>
            <a:endParaRPr lang="en-CA" sz="3000" dirty="0">
              <a:solidFill>
                <a:prstClr val="black"/>
              </a:solidFill>
            </a:endParaRPr>
          </a:p>
          <a:p>
            <a:pPr marL="0" lvl="0" indent="0">
              <a:buClr>
                <a:srgbClr val="0BD0D9"/>
              </a:buClr>
              <a:buNone/>
            </a:pPr>
            <a:r>
              <a:rPr lang="en-CA" sz="3200" b="1" dirty="0" smtClean="0">
                <a:solidFill>
                  <a:prstClr val="black"/>
                </a:solidFill>
              </a:rPr>
              <a:t>2</a:t>
            </a:r>
            <a:r>
              <a:rPr lang="en-CA" sz="3200" b="1" dirty="0">
                <a:solidFill>
                  <a:prstClr val="black"/>
                </a:solidFill>
              </a:rPr>
              <a:t>) </a:t>
            </a:r>
            <a:r>
              <a:rPr lang="en-CA" sz="3200" b="1" dirty="0" smtClean="0">
                <a:solidFill>
                  <a:prstClr val="black"/>
                </a:solidFill>
              </a:rPr>
              <a:t>The </a:t>
            </a:r>
            <a:r>
              <a:rPr lang="en-CA" sz="3200" b="1" dirty="0">
                <a:solidFill>
                  <a:prstClr val="black"/>
                </a:solidFill>
              </a:rPr>
              <a:t>Individual</a:t>
            </a:r>
          </a:p>
          <a:p>
            <a:pPr lvl="1">
              <a:buClr>
                <a:srgbClr val="0BD0D9"/>
              </a:buClr>
            </a:pPr>
            <a:r>
              <a:rPr lang="en-CA" sz="3000" dirty="0" smtClean="0">
                <a:solidFill>
                  <a:prstClr val="black"/>
                </a:solidFill>
              </a:rPr>
              <a:t>Individual has obligation towards self and family.   </a:t>
            </a:r>
            <a:endParaRPr lang="en-CA" sz="3000" dirty="0">
              <a:solidFill>
                <a:prstClr val="black"/>
              </a:solidFill>
            </a:endParaRPr>
          </a:p>
          <a:p>
            <a:pPr marL="0" lvl="0" indent="0">
              <a:buClr>
                <a:srgbClr val="0BD0D9"/>
              </a:buClr>
              <a:buNone/>
            </a:pPr>
            <a:r>
              <a:rPr lang="en-CA" sz="3200" b="1" dirty="0">
                <a:solidFill>
                  <a:prstClr val="black"/>
                </a:solidFill>
              </a:rPr>
              <a:t>3) </a:t>
            </a:r>
            <a:r>
              <a:rPr lang="en-CA" sz="3200" b="1" dirty="0" smtClean="0">
                <a:solidFill>
                  <a:prstClr val="black"/>
                </a:solidFill>
              </a:rPr>
              <a:t>The </a:t>
            </a:r>
            <a:r>
              <a:rPr lang="en-CA" sz="3200" b="1" dirty="0">
                <a:solidFill>
                  <a:prstClr val="black"/>
                </a:solidFill>
              </a:rPr>
              <a:t>Company or Organization </a:t>
            </a:r>
            <a:endParaRPr lang="en-US" sz="3200" b="1" dirty="0">
              <a:solidFill>
                <a:prstClr val="black"/>
              </a:solidFill>
            </a:endParaRPr>
          </a:p>
          <a:p>
            <a:pPr lvl="1">
              <a:buClr>
                <a:srgbClr val="0BD0D9"/>
              </a:buClr>
            </a:pPr>
            <a:r>
              <a:rPr lang="en-CA" sz="2800" dirty="0">
                <a:solidFill>
                  <a:prstClr val="black"/>
                </a:solidFill>
              </a:rPr>
              <a:t>Employees are not only required to do the work they are assigned, but also they have an obligation, or loyalty, to their employer, to preserve the confidentiality of company information, and to work for the best interest of the company. </a:t>
            </a:r>
            <a:endParaRPr lang="en-CA" sz="2800" dirty="0" smtClean="0">
              <a:solidFill>
                <a:prstClr val="black"/>
              </a:solidFill>
            </a:endParaRPr>
          </a:p>
          <a:p>
            <a:pPr>
              <a:buClr>
                <a:srgbClr val="0BD0D9"/>
              </a:buClr>
            </a:pPr>
            <a:r>
              <a:rPr lang="en-CA" dirty="0" smtClean="0">
                <a:solidFill>
                  <a:prstClr val="black"/>
                </a:solidFill>
              </a:rPr>
              <a:t>Deciding </a:t>
            </a:r>
            <a:r>
              <a:rPr lang="en-CA" dirty="0">
                <a:solidFill>
                  <a:prstClr val="black"/>
                </a:solidFill>
              </a:rPr>
              <a:t>when whistleblowing is morally justified </a:t>
            </a:r>
            <a:r>
              <a:rPr lang="en-CA" dirty="0" smtClean="0">
                <a:solidFill>
                  <a:prstClr val="black"/>
                </a:solidFill>
              </a:rPr>
              <a:t>and </a:t>
            </a:r>
            <a:r>
              <a:rPr lang="en-CA" dirty="0">
                <a:solidFill>
                  <a:prstClr val="black"/>
                </a:solidFill>
              </a:rPr>
              <a:t>when it is not requires a balancing of many different obligations. </a:t>
            </a:r>
            <a:endParaRPr lang="en-CA" dirty="0" smtClean="0">
              <a:solidFill>
                <a:prstClr val="black"/>
              </a:solidFill>
            </a:endParaRPr>
          </a:p>
          <a:p>
            <a:pPr lvl="1">
              <a:buClr>
                <a:srgbClr val="0BD0D9"/>
              </a:buClr>
            </a:pPr>
            <a:endParaRPr lang="en-CA" sz="2800" dirty="0">
              <a:solidFill>
                <a:prstClr val="black"/>
              </a:solidFill>
            </a:endParaRPr>
          </a:p>
          <a:p>
            <a:pPr lvl="0">
              <a:buClr>
                <a:srgbClr val="0BD0D9"/>
              </a:buClr>
            </a:pPr>
            <a:endParaRPr lang="en-US" sz="3200" b="1" dirty="0">
              <a:solidFill>
                <a:prstClr val="black"/>
              </a:solidFill>
            </a:endParaRPr>
          </a:p>
          <a:p>
            <a:endParaRPr lang="en-US" dirty="0"/>
          </a:p>
        </p:txBody>
      </p:sp>
    </p:spTree>
    <p:extLst>
      <p:ext uri="{BB962C8B-B14F-4D97-AF65-F5344CB8AC3E}">
        <p14:creationId xmlns:p14="http://schemas.microsoft.com/office/powerpoint/2010/main" val="38406434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914400"/>
          </a:xfrm>
        </p:spPr>
        <p:txBody>
          <a:bodyPr/>
          <a:lstStyle/>
          <a:p>
            <a:r>
              <a:rPr lang="en-CA" b="1" dirty="0" smtClean="0">
                <a:solidFill>
                  <a:srgbClr val="04617B"/>
                </a:solidFill>
              </a:rPr>
              <a:t>           What </a:t>
            </a:r>
            <a:r>
              <a:rPr lang="en-CA" b="1" dirty="0">
                <a:solidFill>
                  <a:srgbClr val="04617B"/>
                </a:solidFill>
              </a:rPr>
              <a:t>is at Stake? </a:t>
            </a:r>
            <a:endParaRPr lang="en-US" dirty="0"/>
          </a:p>
        </p:txBody>
      </p:sp>
      <p:sp>
        <p:nvSpPr>
          <p:cNvPr id="3" name="Content Placeholder 2"/>
          <p:cNvSpPr>
            <a:spLocks noGrp="1"/>
          </p:cNvSpPr>
          <p:nvPr>
            <p:ph idx="1"/>
          </p:nvPr>
        </p:nvSpPr>
        <p:spPr>
          <a:xfrm>
            <a:off x="0" y="1143000"/>
            <a:ext cx="8991600" cy="5715000"/>
          </a:xfrm>
        </p:spPr>
        <p:txBody>
          <a:bodyPr>
            <a:normAutofit lnSpcReduction="10000"/>
          </a:bodyPr>
          <a:lstStyle/>
          <a:p>
            <a:r>
              <a:rPr lang="en-CA" sz="2800" b="1" dirty="0" smtClean="0"/>
              <a:t>High stakes for individual</a:t>
            </a:r>
          </a:p>
          <a:p>
            <a:pPr lvl="1"/>
            <a:r>
              <a:rPr lang="en-CA" sz="2800" dirty="0" smtClean="0"/>
              <a:t>Reassignment</a:t>
            </a:r>
            <a:r>
              <a:rPr lang="en-US" sz="2800" kern="0" dirty="0" smtClean="0">
                <a:solidFill>
                  <a:srgbClr val="000000"/>
                </a:solidFill>
              </a:rPr>
              <a:t>, </a:t>
            </a:r>
            <a:r>
              <a:rPr lang="en-US" sz="2800" kern="0" dirty="0">
                <a:solidFill>
                  <a:srgbClr val="000000"/>
                </a:solidFill>
              </a:rPr>
              <a:t>legal costs, downgrades at work, work with </a:t>
            </a:r>
            <a:r>
              <a:rPr lang="en-US" sz="2800" kern="0" dirty="0" smtClean="0">
                <a:solidFill>
                  <a:srgbClr val="000000"/>
                </a:solidFill>
              </a:rPr>
              <a:t>more responsibility</a:t>
            </a:r>
            <a:r>
              <a:rPr lang="en-US" sz="2800" kern="0" dirty="0">
                <a:solidFill>
                  <a:srgbClr val="000000"/>
                </a:solidFill>
              </a:rPr>
              <a:t>, constructive harassment, starting </a:t>
            </a:r>
            <a:r>
              <a:rPr lang="en-US" sz="2800" kern="0" dirty="0" smtClean="0">
                <a:solidFill>
                  <a:srgbClr val="000000"/>
                </a:solidFill>
              </a:rPr>
              <a:t>over (getting fired), possibly undergoing a psychiatric fitness-for-duty examination, privacy invaded, trust </a:t>
            </a:r>
            <a:r>
              <a:rPr lang="en-US" sz="2800" kern="0" dirty="0" smtClean="0">
                <a:solidFill>
                  <a:srgbClr val="000000"/>
                </a:solidFill>
              </a:rPr>
              <a:t>undermined</a:t>
            </a:r>
            <a:endParaRPr lang="en-US" sz="2800" kern="0" dirty="0" smtClean="0">
              <a:solidFill>
                <a:srgbClr val="000000"/>
              </a:solidFill>
            </a:endParaRPr>
          </a:p>
          <a:p>
            <a:r>
              <a:rPr lang="en-CA" sz="2800" b="1" dirty="0" smtClean="0"/>
              <a:t>The Public</a:t>
            </a:r>
          </a:p>
          <a:p>
            <a:pPr lvl="1"/>
            <a:r>
              <a:rPr lang="en-CA" sz="2800" dirty="0" smtClean="0"/>
              <a:t>It depends, but most likely refraining from blowing the whistle may impose huge cost on the public, or it may simply go against individual’s moral duty    </a:t>
            </a:r>
          </a:p>
          <a:p>
            <a:r>
              <a:rPr lang="en-CA" sz="2800" b="1" dirty="0" smtClean="0"/>
              <a:t>Company/Organization</a:t>
            </a:r>
          </a:p>
          <a:p>
            <a:pPr lvl="1"/>
            <a:r>
              <a:rPr lang="en-CA" sz="2800" dirty="0" smtClean="0"/>
              <a:t>Mutual suspecion</a:t>
            </a:r>
            <a:r>
              <a:rPr lang="en-US" sz="2800" kern="0" dirty="0" smtClean="0">
                <a:solidFill>
                  <a:srgbClr val="000000"/>
                </a:solidFill>
              </a:rPr>
              <a:t>, </a:t>
            </a:r>
            <a:r>
              <a:rPr lang="en-US" sz="2800" kern="0" dirty="0">
                <a:solidFill>
                  <a:srgbClr val="000000"/>
                </a:solidFill>
              </a:rPr>
              <a:t>hiding behind executive privilege or national </a:t>
            </a:r>
            <a:r>
              <a:rPr lang="en-US" sz="2800" kern="0" dirty="0" smtClean="0">
                <a:solidFill>
                  <a:srgbClr val="000000"/>
                </a:solidFill>
              </a:rPr>
              <a:t>security</a:t>
            </a:r>
          </a:p>
          <a:p>
            <a:pPr indent="0" fontAlgn="base">
              <a:spcAft>
                <a:spcPct val="0"/>
              </a:spcAft>
              <a:buClrTx/>
              <a:buSzTx/>
              <a:buNone/>
            </a:pPr>
            <a:endParaRPr lang="en-US" sz="3000" kern="0" dirty="0">
              <a:solidFill>
                <a:srgbClr val="000000"/>
              </a:solidFill>
            </a:endParaRPr>
          </a:p>
          <a:p>
            <a:pPr lvl="1"/>
            <a:endParaRPr lang="en-US" b="1" dirty="0"/>
          </a:p>
        </p:txBody>
      </p:sp>
    </p:spTree>
    <p:extLst>
      <p:ext uri="{BB962C8B-B14F-4D97-AF65-F5344CB8AC3E}">
        <p14:creationId xmlns:p14="http://schemas.microsoft.com/office/powerpoint/2010/main" val="20323164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5255"/>
            <a:ext cx="8229600" cy="1143000"/>
          </a:xfrm>
        </p:spPr>
        <p:txBody>
          <a:bodyPr>
            <a:normAutofit/>
          </a:bodyPr>
          <a:lstStyle/>
          <a:p>
            <a:r>
              <a:rPr lang="en-CA" dirty="0" smtClean="0"/>
              <a:t>      </a:t>
            </a:r>
            <a:r>
              <a:rPr lang="en-CA" b="1" dirty="0" smtClean="0"/>
              <a:t>How to Make a Decision?</a:t>
            </a:r>
            <a:endParaRPr lang="en-US" b="1" dirty="0"/>
          </a:p>
        </p:txBody>
      </p:sp>
      <p:sp>
        <p:nvSpPr>
          <p:cNvPr id="3" name="Content Placeholder 2"/>
          <p:cNvSpPr>
            <a:spLocks noGrp="1"/>
          </p:cNvSpPr>
          <p:nvPr>
            <p:ph idx="1"/>
          </p:nvPr>
        </p:nvSpPr>
        <p:spPr>
          <a:xfrm>
            <a:off x="457200" y="1066800"/>
            <a:ext cx="8229600" cy="5791200"/>
          </a:xfrm>
        </p:spPr>
        <p:txBody>
          <a:bodyPr>
            <a:normAutofit fontScale="92500"/>
          </a:bodyPr>
          <a:lstStyle/>
          <a:p>
            <a:r>
              <a:rPr lang="en-CA" sz="2800" dirty="0" smtClean="0"/>
              <a:t>In order to decide whether to blow the whistle or not we must determine: </a:t>
            </a:r>
          </a:p>
          <a:p>
            <a:pPr marL="514350" indent="-514350">
              <a:buAutoNum type="alphaUcParenBoth"/>
            </a:pPr>
            <a:r>
              <a:rPr lang="en-CA" sz="2800" dirty="0" smtClean="0"/>
              <a:t>Whose interest have greater moral priority, that is, to measure the </a:t>
            </a:r>
            <a:r>
              <a:rPr lang="en-CA" sz="2800" dirty="0" smtClean="0">
                <a:solidFill>
                  <a:srgbClr val="FF0000"/>
                </a:solidFill>
              </a:rPr>
              <a:t>utility</a:t>
            </a:r>
            <a:r>
              <a:rPr lang="en-CA" sz="2800" dirty="0" smtClean="0"/>
              <a:t> (consequences) of blowing the whistle in terms of </a:t>
            </a:r>
            <a:r>
              <a:rPr lang="en-CA" sz="2800" i="1" dirty="0" smtClean="0"/>
              <a:t>harm and benefits</a:t>
            </a:r>
            <a:r>
              <a:rPr lang="en-CA" sz="2800" dirty="0" smtClean="0"/>
              <a:t> to all stakeholders (the public, the individual, the company/organization) (Utilitarianism).</a:t>
            </a:r>
          </a:p>
          <a:p>
            <a:pPr marL="514350" indent="-514350">
              <a:buAutoNum type="alphaUcParenBoth"/>
            </a:pPr>
            <a:r>
              <a:rPr lang="en-CA" sz="2800" dirty="0" smtClean="0"/>
              <a:t>Whether or not blowing the whistle is justified on the basis of </a:t>
            </a:r>
            <a:r>
              <a:rPr lang="en-CA" sz="2800" dirty="0" smtClean="0">
                <a:solidFill>
                  <a:srgbClr val="FF0000"/>
                </a:solidFill>
              </a:rPr>
              <a:t>intention </a:t>
            </a:r>
            <a:r>
              <a:rPr lang="en-CA" sz="2800" dirty="0" smtClean="0"/>
              <a:t>and</a:t>
            </a:r>
            <a:r>
              <a:rPr lang="en-CA" sz="2800" dirty="0" smtClean="0">
                <a:solidFill>
                  <a:srgbClr val="FF0000"/>
                </a:solidFill>
              </a:rPr>
              <a:t> Duty </a:t>
            </a:r>
            <a:r>
              <a:rPr lang="en-CA" sz="2800" dirty="0" smtClean="0"/>
              <a:t>(Kant’s Deontology).</a:t>
            </a:r>
            <a:r>
              <a:rPr lang="en-CA" sz="2400" dirty="0">
                <a:solidFill>
                  <a:prstClr val="black"/>
                </a:solidFill>
              </a:rPr>
              <a:t> </a:t>
            </a:r>
            <a:endParaRPr lang="en-CA" sz="2400" dirty="0" smtClean="0">
              <a:solidFill>
                <a:prstClr val="black"/>
              </a:solidFill>
            </a:endParaRPr>
          </a:p>
          <a:p>
            <a:pPr lvl="3">
              <a:buClr>
                <a:srgbClr val="0BD0D9"/>
              </a:buClr>
            </a:pPr>
            <a:r>
              <a:rPr lang="en-CA" sz="2400" dirty="0" smtClean="0">
                <a:solidFill>
                  <a:prstClr val="black"/>
                </a:solidFill>
              </a:rPr>
              <a:t>We </a:t>
            </a:r>
            <a:r>
              <a:rPr lang="en-CA" sz="2400" dirty="0">
                <a:solidFill>
                  <a:prstClr val="black"/>
                </a:solidFill>
              </a:rPr>
              <a:t>must consider issues of </a:t>
            </a:r>
            <a:r>
              <a:rPr lang="en-CA" sz="2400" dirty="0" smtClean="0">
                <a:solidFill>
                  <a:srgbClr val="FF0000"/>
                </a:solidFill>
              </a:rPr>
              <a:t>rights </a:t>
            </a:r>
            <a:r>
              <a:rPr lang="en-CA" sz="2400" dirty="0" smtClean="0">
                <a:solidFill>
                  <a:prstClr val="black"/>
                </a:solidFill>
              </a:rPr>
              <a:t>as well.    </a:t>
            </a:r>
            <a:endParaRPr lang="en-US" sz="2400" dirty="0">
              <a:solidFill>
                <a:prstClr val="black"/>
              </a:solidFill>
            </a:endParaRPr>
          </a:p>
          <a:p>
            <a:pPr marL="514350" indent="-514350">
              <a:buAutoNum type="alphaUcParenBoth"/>
            </a:pPr>
            <a:r>
              <a:rPr lang="en-CA" sz="2800" dirty="0" smtClean="0"/>
              <a:t>Whether or not we have violated </a:t>
            </a:r>
            <a:r>
              <a:rPr lang="en-CA" sz="2800" dirty="0" smtClean="0">
                <a:solidFill>
                  <a:srgbClr val="FF0000"/>
                </a:solidFill>
              </a:rPr>
              <a:t>loyalty</a:t>
            </a:r>
            <a:r>
              <a:rPr lang="en-CA" sz="2800" dirty="0" smtClean="0"/>
              <a:t> to the company/organization. </a:t>
            </a:r>
          </a:p>
          <a:p>
            <a:pPr marL="514350" indent="-514350">
              <a:buAutoNum type="alphaUcParenBoth"/>
            </a:pPr>
            <a:r>
              <a:rPr lang="en-CA" sz="2800" dirty="0" smtClean="0"/>
              <a:t>Do we have a duty to maintain </a:t>
            </a:r>
            <a:r>
              <a:rPr lang="en-CA" sz="2800" dirty="0" smtClean="0">
                <a:solidFill>
                  <a:srgbClr val="FF0000"/>
                </a:solidFill>
              </a:rPr>
              <a:t>confidentiality</a:t>
            </a:r>
            <a:r>
              <a:rPr lang="en-CA" sz="2800" dirty="0" smtClean="0"/>
              <a:t>.  </a:t>
            </a:r>
          </a:p>
        </p:txBody>
      </p:sp>
    </p:spTree>
    <p:extLst>
      <p:ext uri="{BB962C8B-B14F-4D97-AF65-F5344CB8AC3E}">
        <p14:creationId xmlns:p14="http://schemas.microsoft.com/office/powerpoint/2010/main" val="6901467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295400"/>
          </a:xfrm>
        </p:spPr>
        <p:txBody>
          <a:bodyPr/>
          <a:lstStyle/>
          <a:p>
            <a:r>
              <a:rPr lang="en-CA" dirty="0" smtClean="0"/>
              <a:t>                 </a:t>
            </a:r>
            <a:r>
              <a:rPr lang="en-CA" b="1" dirty="0" smtClean="0"/>
              <a:t>Sissela Bok </a:t>
            </a:r>
            <a:endParaRPr lang="en-US" b="1" dirty="0"/>
          </a:p>
        </p:txBody>
      </p:sp>
      <p:sp>
        <p:nvSpPr>
          <p:cNvPr id="3" name="Content Placeholder 2"/>
          <p:cNvSpPr>
            <a:spLocks noGrp="1"/>
          </p:cNvSpPr>
          <p:nvPr>
            <p:ph idx="1"/>
          </p:nvPr>
        </p:nvSpPr>
        <p:spPr>
          <a:xfrm>
            <a:off x="152400" y="1676400"/>
            <a:ext cx="8839200" cy="5181600"/>
          </a:xfrm>
        </p:spPr>
        <p:txBody>
          <a:bodyPr>
            <a:normAutofit fontScale="55000" lnSpcReduction="20000"/>
          </a:bodyPr>
          <a:lstStyle/>
          <a:p>
            <a:pPr marL="0" indent="0">
              <a:buNone/>
            </a:pPr>
            <a:r>
              <a:rPr lang="en-CA" sz="6000" b="1" dirty="0" smtClean="0"/>
              <a:t>   </a:t>
            </a:r>
            <a:r>
              <a:rPr lang="en-CA" sz="12000" b="1" dirty="0" smtClean="0"/>
              <a:t>Whistleblowing and</a:t>
            </a:r>
          </a:p>
          <a:p>
            <a:pPr marL="0" indent="0">
              <a:buNone/>
            </a:pPr>
            <a:r>
              <a:rPr lang="en-CA" sz="12000" b="1" dirty="0"/>
              <a:t> </a:t>
            </a:r>
            <a:r>
              <a:rPr lang="en-CA" sz="12000" b="1" dirty="0" smtClean="0"/>
              <a:t>         Professional </a:t>
            </a:r>
          </a:p>
          <a:p>
            <a:pPr marL="0" indent="0">
              <a:buNone/>
            </a:pPr>
            <a:r>
              <a:rPr lang="en-CA" sz="12000" b="1" dirty="0"/>
              <a:t> </a:t>
            </a:r>
            <a:r>
              <a:rPr lang="en-CA" sz="12000" b="1" dirty="0" smtClean="0"/>
              <a:t>       Responsibility</a:t>
            </a:r>
          </a:p>
          <a:p>
            <a:pPr marL="0" indent="0">
              <a:buNone/>
            </a:pPr>
            <a:endParaRPr lang="en-US" sz="5100" b="1" dirty="0" smtClean="0">
              <a:solidFill>
                <a:srgbClr val="252525"/>
              </a:solidFill>
            </a:endParaRPr>
          </a:p>
          <a:p>
            <a:r>
              <a:rPr lang="en-US" sz="5100" b="1" dirty="0" smtClean="0">
                <a:solidFill>
                  <a:srgbClr val="252525"/>
                </a:solidFill>
              </a:rPr>
              <a:t>Sissela </a:t>
            </a:r>
            <a:r>
              <a:rPr lang="en-US" sz="5100" b="1" dirty="0">
                <a:solidFill>
                  <a:srgbClr val="252525"/>
                </a:solidFill>
              </a:rPr>
              <a:t>Bok</a:t>
            </a:r>
            <a:r>
              <a:rPr lang="en-US" sz="5100" dirty="0">
                <a:solidFill>
                  <a:srgbClr val="252525"/>
                </a:solidFill>
              </a:rPr>
              <a:t> (born </a:t>
            </a:r>
            <a:r>
              <a:rPr lang="en-US" sz="5100" i="1" dirty="0">
                <a:solidFill>
                  <a:srgbClr val="252525"/>
                </a:solidFill>
              </a:rPr>
              <a:t>Sissela </a:t>
            </a:r>
            <a:r>
              <a:rPr lang="en-US" sz="5100" i="1" dirty="0" smtClean="0">
                <a:solidFill>
                  <a:srgbClr val="252525"/>
                </a:solidFill>
              </a:rPr>
              <a:t>Myrdal) </a:t>
            </a:r>
            <a:r>
              <a:rPr lang="en-US" sz="5100" dirty="0" smtClean="0">
                <a:solidFill>
                  <a:srgbClr val="252525"/>
                </a:solidFill>
              </a:rPr>
              <a:t>is a Swedish-born American philosopher and ethicist, the daughter </a:t>
            </a:r>
            <a:r>
              <a:rPr lang="en-US" sz="5100" dirty="0">
                <a:solidFill>
                  <a:srgbClr val="252525"/>
                </a:solidFill>
              </a:rPr>
              <a:t>of </a:t>
            </a:r>
            <a:r>
              <a:rPr lang="en-US" sz="5100" dirty="0" smtClean="0">
                <a:solidFill>
                  <a:srgbClr val="252525"/>
                </a:solidFill>
              </a:rPr>
              <a:t>two Nobel Prize winners: Gunnar Myrdal who won the Economics prize with Fredrick Hayek in 1974</a:t>
            </a:r>
            <a:r>
              <a:rPr lang="en-US" sz="5100" dirty="0">
                <a:solidFill>
                  <a:srgbClr val="252525"/>
                </a:solidFill>
              </a:rPr>
              <a:t>, </a:t>
            </a:r>
            <a:r>
              <a:rPr lang="en-US" sz="5100" dirty="0" smtClean="0">
                <a:solidFill>
                  <a:srgbClr val="252525"/>
                </a:solidFill>
              </a:rPr>
              <a:t>and Alva Myrdal who </a:t>
            </a:r>
            <a:r>
              <a:rPr lang="en-US" sz="5100" dirty="0">
                <a:solidFill>
                  <a:srgbClr val="252525"/>
                </a:solidFill>
              </a:rPr>
              <a:t>won </a:t>
            </a:r>
            <a:r>
              <a:rPr lang="en-US" sz="5100" dirty="0" smtClean="0">
                <a:solidFill>
                  <a:srgbClr val="252525"/>
                </a:solidFill>
              </a:rPr>
              <a:t>the Nobel Peace Prize in 1982</a:t>
            </a:r>
            <a:r>
              <a:rPr lang="en-US" sz="5100" dirty="0">
                <a:solidFill>
                  <a:srgbClr val="252525"/>
                </a:solidFill>
              </a:rPr>
              <a:t>.</a:t>
            </a:r>
            <a:endParaRPr lang="en-US" sz="5100" b="1" dirty="0"/>
          </a:p>
        </p:txBody>
      </p:sp>
    </p:spTree>
    <p:extLst>
      <p:ext uri="{BB962C8B-B14F-4D97-AF65-F5344CB8AC3E}">
        <p14:creationId xmlns:p14="http://schemas.microsoft.com/office/powerpoint/2010/main" val="28676241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52400"/>
            <a:ext cx="8229600" cy="1143000"/>
          </a:xfrm>
        </p:spPr>
        <p:txBody>
          <a:bodyPr/>
          <a:lstStyle/>
          <a:p>
            <a:r>
              <a:rPr lang="en-CA" dirty="0" smtClean="0"/>
              <a:t>                    </a:t>
            </a:r>
            <a:r>
              <a:rPr lang="en-CA" b="1" dirty="0" smtClean="0"/>
              <a:t>Summery </a:t>
            </a:r>
            <a:endParaRPr lang="en-US" b="1" dirty="0"/>
          </a:p>
        </p:txBody>
      </p:sp>
      <p:sp>
        <p:nvSpPr>
          <p:cNvPr id="3" name="Content Placeholder 2"/>
          <p:cNvSpPr>
            <a:spLocks noGrp="1"/>
          </p:cNvSpPr>
          <p:nvPr>
            <p:ph idx="1"/>
          </p:nvPr>
        </p:nvSpPr>
        <p:spPr>
          <a:xfrm>
            <a:off x="533400" y="1295400"/>
            <a:ext cx="8229600" cy="5410200"/>
          </a:xfrm>
        </p:spPr>
        <p:txBody>
          <a:bodyPr>
            <a:normAutofit/>
          </a:bodyPr>
          <a:lstStyle/>
          <a:p>
            <a:pPr>
              <a:buFont typeface="Arial"/>
              <a:buChar char="•"/>
            </a:pPr>
            <a:r>
              <a:rPr lang="en-US" sz="3200" dirty="0" smtClean="0">
                <a:solidFill>
                  <a:srgbClr val="000000"/>
                </a:solidFill>
              </a:rPr>
              <a:t>This </a:t>
            </a:r>
            <a:r>
              <a:rPr lang="en-US" sz="3200" dirty="0">
                <a:solidFill>
                  <a:srgbClr val="000000"/>
                </a:solidFill>
              </a:rPr>
              <a:t>paper is a good, </a:t>
            </a:r>
            <a:r>
              <a:rPr lang="en-US" sz="3200" dirty="0">
                <a:solidFill>
                  <a:srgbClr val="FF0000"/>
                </a:solidFill>
              </a:rPr>
              <a:t>balanced review </a:t>
            </a:r>
            <a:r>
              <a:rPr lang="en-US" sz="3200" dirty="0">
                <a:solidFill>
                  <a:srgbClr val="000000"/>
                </a:solidFill>
              </a:rPr>
              <a:t>of the pros and cons of whistleblowing.</a:t>
            </a:r>
          </a:p>
          <a:p>
            <a:pPr>
              <a:buFont typeface="Arial"/>
              <a:buChar char="•"/>
            </a:pPr>
            <a:r>
              <a:rPr lang="en-US" sz="3200" dirty="0">
                <a:solidFill>
                  <a:srgbClr val="000000"/>
                </a:solidFill>
              </a:rPr>
              <a:t>Whistleblowing is </a:t>
            </a:r>
            <a:r>
              <a:rPr lang="en-US" sz="3200" dirty="0">
                <a:solidFill>
                  <a:srgbClr val="FF0000"/>
                </a:solidFill>
              </a:rPr>
              <a:t>personal</a:t>
            </a:r>
            <a:r>
              <a:rPr lang="en-US" sz="3200" dirty="0">
                <a:solidFill>
                  <a:srgbClr val="000000"/>
                </a:solidFill>
              </a:rPr>
              <a:t> in that it almost always involves pointing a finger at some specific person or persons who may have done wrong.</a:t>
            </a:r>
          </a:p>
          <a:p>
            <a:pPr>
              <a:buFont typeface="Arial"/>
              <a:buChar char="•"/>
            </a:pPr>
            <a:r>
              <a:rPr lang="en-US" sz="3200" dirty="0">
                <a:solidFill>
                  <a:srgbClr val="000000"/>
                </a:solidFill>
              </a:rPr>
              <a:t>Whistleblowers "pose a </a:t>
            </a:r>
            <a:r>
              <a:rPr lang="en-US" sz="3200" dirty="0">
                <a:solidFill>
                  <a:srgbClr val="FF0000"/>
                </a:solidFill>
              </a:rPr>
              <a:t>threat</a:t>
            </a:r>
            <a:r>
              <a:rPr lang="en-US" sz="3200" dirty="0">
                <a:solidFill>
                  <a:srgbClr val="000000"/>
                </a:solidFill>
              </a:rPr>
              <a:t> to those whom they </a:t>
            </a:r>
            <a:r>
              <a:rPr lang="en-US" sz="3200" dirty="0" smtClean="0">
                <a:solidFill>
                  <a:srgbClr val="000000"/>
                </a:solidFill>
              </a:rPr>
              <a:t>denounce."</a:t>
            </a:r>
            <a:endParaRPr lang="en-US" sz="3200" dirty="0">
              <a:solidFill>
                <a:srgbClr val="000000"/>
              </a:solidFill>
            </a:endParaRPr>
          </a:p>
          <a:p>
            <a:r>
              <a:rPr lang="en-CA" sz="3200" dirty="0" smtClean="0"/>
              <a:t>The stakes in whistleblowing are </a:t>
            </a:r>
            <a:r>
              <a:rPr lang="en-CA" sz="3200" dirty="0" smtClean="0">
                <a:solidFill>
                  <a:srgbClr val="FF0000"/>
                </a:solidFill>
              </a:rPr>
              <a:t>high</a:t>
            </a:r>
            <a:r>
              <a:rPr lang="en-CA" sz="3200" dirty="0" smtClean="0"/>
              <a:t> and she provides a visual picture of ins and outs.    </a:t>
            </a:r>
            <a:endParaRPr lang="en-US" sz="3200" dirty="0"/>
          </a:p>
        </p:txBody>
      </p:sp>
    </p:spTree>
    <p:extLst>
      <p:ext uri="{BB962C8B-B14F-4D97-AF65-F5344CB8AC3E}">
        <p14:creationId xmlns:p14="http://schemas.microsoft.com/office/powerpoint/2010/main" val="25961673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0510"/>
            <a:ext cx="8229600" cy="1143000"/>
          </a:xfrm>
        </p:spPr>
        <p:txBody>
          <a:bodyPr/>
          <a:lstStyle/>
          <a:p>
            <a:r>
              <a:rPr lang="en-CA" dirty="0" smtClean="0"/>
              <a:t>             </a:t>
            </a:r>
            <a:r>
              <a:rPr lang="en-CA" b="1" dirty="0" smtClean="0"/>
              <a:t>Moral Conflicts   </a:t>
            </a:r>
            <a:endParaRPr lang="en-US" b="1" dirty="0"/>
          </a:p>
        </p:txBody>
      </p:sp>
      <p:sp>
        <p:nvSpPr>
          <p:cNvPr id="3" name="Content Placeholder 2"/>
          <p:cNvSpPr>
            <a:spLocks noGrp="1"/>
          </p:cNvSpPr>
          <p:nvPr>
            <p:ph idx="1"/>
          </p:nvPr>
        </p:nvSpPr>
        <p:spPr>
          <a:xfrm>
            <a:off x="0" y="1219200"/>
            <a:ext cx="9067800" cy="5638800"/>
          </a:xfrm>
        </p:spPr>
        <p:txBody>
          <a:bodyPr>
            <a:normAutofit lnSpcReduction="10000"/>
          </a:bodyPr>
          <a:lstStyle/>
          <a:p>
            <a:r>
              <a:rPr lang="en-US" sz="3000" b="1" dirty="0">
                <a:solidFill>
                  <a:srgbClr val="000000"/>
                </a:solidFill>
              </a:rPr>
              <a:t>Possible moral conflicts and issues faced by the </a:t>
            </a:r>
            <a:r>
              <a:rPr lang="en-US" sz="3000" b="1" dirty="0" smtClean="0">
                <a:solidFill>
                  <a:srgbClr val="000000"/>
                </a:solidFill>
              </a:rPr>
              <a:t>whistleblower</a:t>
            </a:r>
            <a:r>
              <a:rPr lang="en-US" sz="3000" dirty="0" smtClean="0">
                <a:solidFill>
                  <a:srgbClr val="000000"/>
                </a:solidFill>
              </a:rPr>
              <a:t>:</a:t>
            </a:r>
          </a:p>
          <a:p>
            <a:r>
              <a:rPr lang="en-US" sz="3000" dirty="0" smtClean="0">
                <a:solidFill>
                  <a:srgbClr val="000000"/>
                </a:solidFill>
              </a:rPr>
              <a:t>Is </a:t>
            </a:r>
            <a:r>
              <a:rPr lang="en-US" sz="3000" dirty="0">
                <a:solidFill>
                  <a:srgbClr val="000000"/>
                </a:solidFill>
              </a:rPr>
              <a:t>speaking out actually going to be in the </a:t>
            </a:r>
            <a:r>
              <a:rPr lang="en-US" sz="3000" dirty="0">
                <a:solidFill>
                  <a:srgbClr val="FF0000"/>
                </a:solidFill>
              </a:rPr>
              <a:t>public interest</a:t>
            </a:r>
            <a:r>
              <a:rPr lang="en-US" sz="3000" dirty="0">
                <a:solidFill>
                  <a:srgbClr val="000000"/>
                </a:solidFill>
              </a:rPr>
              <a:t>?</a:t>
            </a:r>
          </a:p>
          <a:p>
            <a:pPr>
              <a:buFont typeface="Arial"/>
              <a:buChar char="•"/>
            </a:pPr>
            <a:r>
              <a:rPr lang="en-US" sz="3000" dirty="0" smtClean="0">
                <a:solidFill>
                  <a:srgbClr val="000000"/>
                </a:solidFill>
              </a:rPr>
              <a:t>The whistleblower must </a:t>
            </a:r>
            <a:r>
              <a:rPr lang="en-US" sz="3000" dirty="0">
                <a:solidFill>
                  <a:srgbClr val="000000"/>
                </a:solidFill>
              </a:rPr>
              <a:t>weigh responsibilities to employers and co-workers versus responsibilities to the public; </a:t>
            </a:r>
            <a:endParaRPr lang="en-US" sz="3000" dirty="0" smtClean="0">
              <a:solidFill>
                <a:srgbClr val="000000"/>
              </a:solidFill>
            </a:endParaRPr>
          </a:p>
          <a:p>
            <a:pPr lvl="1">
              <a:buFont typeface="Arial"/>
              <a:buChar char="•"/>
            </a:pPr>
            <a:r>
              <a:rPr lang="en-US" sz="2600" dirty="0" smtClean="0">
                <a:solidFill>
                  <a:srgbClr val="000000"/>
                </a:solidFill>
              </a:rPr>
              <a:t>For </a:t>
            </a:r>
            <a:r>
              <a:rPr lang="en-US" sz="2600" dirty="0">
                <a:solidFill>
                  <a:srgbClr val="000000"/>
                </a:solidFill>
              </a:rPr>
              <a:t>professionals </a:t>
            </a:r>
            <a:r>
              <a:rPr lang="en-US" sz="2600" dirty="0" smtClean="0">
                <a:solidFill>
                  <a:srgbClr val="000000"/>
                </a:solidFill>
              </a:rPr>
              <a:t>generally </a:t>
            </a:r>
            <a:r>
              <a:rPr lang="en-US" sz="2600" dirty="0">
                <a:solidFill>
                  <a:srgbClr val="000000"/>
                </a:solidFill>
              </a:rPr>
              <a:t>the responsibility to public safety is automatically ranked higher.</a:t>
            </a:r>
          </a:p>
          <a:p>
            <a:pPr>
              <a:buFont typeface="Arial"/>
              <a:buChar char="•"/>
            </a:pPr>
            <a:r>
              <a:rPr lang="en-US" sz="3000" dirty="0">
                <a:solidFill>
                  <a:srgbClr val="000000"/>
                </a:solidFill>
              </a:rPr>
              <a:t>Whistleblowers face </a:t>
            </a:r>
            <a:r>
              <a:rPr lang="en-US" sz="3000" dirty="0" smtClean="0">
                <a:solidFill>
                  <a:srgbClr val="000000"/>
                </a:solidFill>
              </a:rPr>
              <a:t>potential retaliation: demotion</a:t>
            </a:r>
            <a:r>
              <a:rPr lang="en-US" sz="3000" dirty="0">
                <a:solidFill>
                  <a:srgbClr val="000000"/>
                </a:solidFill>
              </a:rPr>
              <a:t>, loss of job and friends, blacklisting in industry</a:t>
            </a:r>
            <a:r>
              <a:rPr lang="en-US" sz="3000" dirty="0" smtClean="0">
                <a:solidFill>
                  <a:srgbClr val="000000"/>
                </a:solidFill>
              </a:rPr>
              <a:t>, </a:t>
            </a:r>
            <a:r>
              <a:rPr lang="en-US" sz="3000" dirty="0">
                <a:solidFill>
                  <a:srgbClr val="000000"/>
                </a:solidFill>
              </a:rPr>
              <a:t>or even possibly violence.</a:t>
            </a:r>
          </a:p>
          <a:p>
            <a:endParaRPr lang="en-US" dirty="0"/>
          </a:p>
        </p:txBody>
      </p:sp>
    </p:spTree>
    <p:extLst>
      <p:ext uri="{BB962C8B-B14F-4D97-AF65-F5344CB8AC3E}">
        <p14:creationId xmlns:p14="http://schemas.microsoft.com/office/powerpoint/2010/main" val="17754070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76200"/>
            <a:ext cx="8229600" cy="1752600"/>
          </a:xfrm>
        </p:spPr>
        <p:txBody>
          <a:bodyPr>
            <a:normAutofit fontScale="90000"/>
          </a:bodyPr>
          <a:lstStyle/>
          <a:p>
            <a:r>
              <a:rPr lang="en-CA" b="1" dirty="0" smtClean="0"/>
              <a:t>       </a:t>
            </a:r>
            <a:r>
              <a:rPr lang="en-CA" sz="6000" b="1" dirty="0" smtClean="0"/>
              <a:t>The Indispensability of</a:t>
            </a:r>
            <a:br>
              <a:rPr lang="en-CA" sz="6000" b="1" dirty="0" smtClean="0"/>
            </a:br>
            <a:r>
              <a:rPr lang="en-CA" sz="6000" b="1" dirty="0"/>
              <a:t> </a:t>
            </a:r>
            <a:r>
              <a:rPr lang="en-CA" sz="6000" b="1" dirty="0" smtClean="0"/>
              <a:t>           Whistleblowing  </a:t>
            </a:r>
            <a:endParaRPr lang="en-US" sz="6000" b="1" dirty="0"/>
          </a:p>
        </p:txBody>
      </p:sp>
      <p:sp>
        <p:nvSpPr>
          <p:cNvPr id="3" name="Content Placeholder 2"/>
          <p:cNvSpPr>
            <a:spLocks noGrp="1"/>
          </p:cNvSpPr>
          <p:nvPr>
            <p:ph idx="1"/>
          </p:nvPr>
        </p:nvSpPr>
        <p:spPr>
          <a:xfrm>
            <a:off x="457200" y="1935480"/>
            <a:ext cx="8229600" cy="4770120"/>
          </a:xfrm>
        </p:spPr>
        <p:txBody>
          <a:bodyPr/>
          <a:lstStyle/>
          <a:p>
            <a:r>
              <a:rPr lang="en-US" sz="3400" dirty="0">
                <a:solidFill>
                  <a:srgbClr val="000000"/>
                </a:solidFill>
              </a:rPr>
              <a:t>Whistleblowers often merit "</a:t>
            </a:r>
            <a:r>
              <a:rPr lang="en-US" sz="3400" u="sng" dirty="0">
                <a:solidFill>
                  <a:srgbClr val="FF0000"/>
                </a:solidFill>
              </a:rPr>
              <a:t>strong support</a:t>
            </a:r>
            <a:r>
              <a:rPr lang="en-US" sz="3400" dirty="0">
                <a:solidFill>
                  <a:srgbClr val="000000"/>
                </a:solidFill>
              </a:rPr>
              <a:t>" because they </a:t>
            </a:r>
            <a:r>
              <a:rPr lang="en-US" sz="3400" dirty="0" smtClean="0">
                <a:solidFill>
                  <a:srgbClr val="000000"/>
                </a:solidFill>
              </a:rPr>
              <a:t>sometimes </a:t>
            </a:r>
            <a:r>
              <a:rPr lang="en-US" sz="3400" dirty="0">
                <a:solidFill>
                  <a:srgbClr val="000000"/>
                </a:solidFill>
              </a:rPr>
              <a:t>perform an "</a:t>
            </a:r>
            <a:r>
              <a:rPr lang="en-US" sz="3400" u="sng" dirty="0">
                <a:solidFill>
                  <a:srgbClr val="FF0000"/>
                </a:solidFill>
              </a:rPr>
              <a:t>indispensable service</a:t>
            </a:r>
            <a:r>
              <a:rPr lang="en-US" sz="3400" dirty="0">
                <a:solidFill>
                  <a:srgbClr val="000000"/>
                </a:solidFill>
              </a:rPr>
              <a:t>" </a:t>
            </a:r>
            <a:endParaRPr lang="en-US" sz="3400" dirty="0" smtClean="0">
              <a:solidFill>
                <a:srgbClr val="000000"/>
              </a:solidFill>
            </a:endParaRPr>
          </a:p>
          <a:p>
            <a:pPr marL="393192" lvl="1" indent="0">
              <a:buNone/>
            </a:pPr>
            <a:endParaRPr lang="en-US" sz="2800" dirty="0" smtClean="0">
              <a:solidFill>
                <a:srgbClr val="000000"/>
              </a:solidFill>
            </a:endParaRPr>
          </a:p>
          <a:p>
            <a:pPr lvl="1">
              <a:buFont typeface="Arial"/>
              <a:buChar char="•"/>
            </a:pPr>
            <a:r>
              <a:rPr lang="en-US" sz="2800" dirty="0" smtClean="0">
                <a:solidFill>
                  <a:srgbClr val="000000"/>
                </a:solidFill>
              </a:rPr>
              <a:t>Why </a:t>
            </a:r>
            <a:r>
              <a:rPr lang="en-US" sz="2800" dirty="0">
                <a:solidFill>
                  <a:srgbClr val="000000"/>
                </a:solidFill>
              </a:rPr>
              <a:t>indispensable? -- Because sometimes whistleblowing might be the only way the public ever finds out about a problem, or the only way that some problems ever get corrected.</a:t>
            </a:r>
          </a:p>
          <a:p>
            <a:endParaRPr lang="en-US" dirty="0"/>
          </a:p>
        </p:txBody>
      </p:sp>
    </p:spTree>
    <p:extLst>
      <p:ext uri="{BB962C8B-B14F-4D97-AF65-F5344CB8AC3E}">
        <p14:creationId xmlns:p14="http://schemas.microsoft.com/office/powerpoint/2010/main" val="1232300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        </a:t>
            </a:r>
            <a:r>
              <a:rPr lang="en-CA" b="1" dirty="0" smtClean="0"/>
              <a:t>What is Whistleblowing? </a:t>
            </a:r>
            <a:endParaRPr lang="en-US" b="1" dirty="0"/>
          </a:p>
        </p:txBody>
      </p:sp>
      <p:sp>
        <p:nvSpPr>
          <p:cNvPr id="3" name="Content Placeholder 2"/>
          <p:cNvSpPr>
            <a:spLocks noGrp="1"/>
          </p:cNvSpPr>
          <p:nvPr>
            <p:ph idx="1"/>
          </p:nvPr>
        </p:nvSpPr>
        <p:spPr/>
        <p:txBody>
          <a:bodyPr>
            <a:normAutofit lnSpcReduction="10000"/>
          </a:bodyPr>
          <a:lstStyle/>
          <a:p>
            <a:r>
              <a:rPr lang="en-CA" sz="3200" b="1" dirty="0" smtClean="0"/>
              <a:t>Bok’s Definition</a:t>
            </a:r>
            <a:r>
              <a:rPr lang="en-CA" sz="3200" dirty="0" smtClean="0"/>
              <a:t>:</a:t>
            </a:r>
          </a:p>
          <a:p>
            <a:pPr marL="0" indent="0">
              <a:buNone/>
            </a:pPr>
            <a:r>
              <a:rPr lang="en-CA" dirty="0"/>
              <a:t> </a:t>
            </a:r>
            <a:r>
              <a:rPr lang="en-CA" dirty="0" smtClean="0"/>
              <a:t>    “</a:t>
            </a:r>
            <a:r>
              <a:rPr lang="en-CA" sz="3200" dirty="0" smtClean="0"/>
              <a:t>“Whistleblowing” is a new label generated</a:t>
            </a:r>
          </a:p>
          <a:p>
            <a:pPr marL="0" indent="0">
              <a:buNone/>
            </a:pPr>
            <a:r>
              <a:rPr lang="en-CA" sz="3200" dirty="0"/>
              <a:t> </a:t>
            </a:r>
            <a:r>
              <a:rPr lang="en-CA" sz="3200" dirty="0" smtClean="0"/>
              <a:t>   by our increased awareness of the ethical </a:t>
            </a:r>
          </a:p>
          <a:p>
            <a:pPr marL="0" indent="0">
              <a:buNone/>
            </a:pPr>
            <a:r>
              <a:rPr lang="en-CA" sz="3200" dirty="0"/>
              <a:t> </a:t>
            </a:r>
            <a:r>
              <a:rPr lang="en-CA" sz="3200" dirty="0" smtClean="0"/>
              <a:t>   conflicts at work. Whistleblowers sound an</a:t>
            </a:r>
          </a:p>
          <a:p>
            <a:pPr marL="0" indent="0">
              <a:buNone/>
            </a:pPr>
            <a:r>
              <a:rPr lang="en-CA" sz="3200" dirty="0"/>
              <a:t> </a:t>
            </a:r>
            <a:r>
              <a:rPr lang="en-CA" sz="3200" dirty="0" smtClean="0"/>
              <a:t>   alarm from within the very organization in</a:t>
            </a:r>
          </a:p>
          <a:p>
            <a:pPr marL="0" indent="0">
              <a:buNone/>
            </a:pPr>
            <a:r>
              <a:rPr lang="en-CA" sz="3200" dirty="0"/>
              <a:t> </a:t>
            </a:r>
            <a:r>
              <a:rPr lang="en-CA" sz="3200" dirty="0" smtClean="0"/>
              <a:t>   which they work, aiming to spotlight </a:t>
            </a:r>
          </a:p>
          <a:p>
            <a:pPr marL="0" indent="0">
              <a:buNone/>
            </a:pPr>
            <a:r>
              <a:rPr lang="en-CA" sz="3200" dirty="0"/>
              <a:t> </a:t>
            </a:r>
            <a:r>
              <a:rPr lang="en-CA" sz="3200" dirty="0" smtClean="0"/>
              <a:t>   neglect or abuses that threaten the public</a:t>
            </a:r>
          </a:p>
          <a:p>
            <a:pPr marL="0" indent="0">
              <a:buNone/>
            </a:pPr>
            <a:r>
              <a:rPr lang="en-CA" sz="3200" dirty="0"/>
              <a:t> </a:t>
            </a:r>
            <a:r>
              <a:rPr lang="en-CA" sz="3200" dirty="0" smtClean="0"/>
              <a:t>   interest</a:t>
            </a:r>
            <a:r>
              <a:rPr lang="en-CA" sz="3200" dirty="0" smtClean="0"/>
              <a:t>.” (p. 70)   </a:t>
            </a:r>
            <a:endParaRPr lang="en-US" sz="3200" dirty="0"/>
          </a:p>
        </p:txBody>
      </p:sp>
    </p:spTree>
    <p:extLst>
      <p:ext uri="{BB962C8B-B14F-4D97-AF65-F5344CB8AC3E}">
        <p14:creationId xmlns:p14="http://schemas.microsoft.com/office/powerpoint/2010/main" val="15647719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The Nature of Whistleblowing </a:t>
            </a:r>
            <a:endParaRPr lang="en-US" b="1" dirty="0"/>
          </a:p>
        </p:txBody>
      </p:sp>
      <p:sp>
        <p:nvSpPr>
          <p:cNvPr id="3" name="Content Placeholder 2"/>
          <p:cNvSpPr>
            <a:spLocks noGrp="1"/>
          </p:cNvSpPr>
          <p:nvPr>
            <p:ph idx="1"/>
          </p:nvPr>
        </p:nvSpPr>
        <p:spPr/>
        <p:txBody>
          <a:bodyPr/>
          <a:lstStyle/>
          <a:p>
            <a:r>
              <a:rPr lang="en-CA" dirty="0" smtClean="0"/>
              <a:t>Three essential elements that make the act of whistleblowing unpleasant:</a:t>
            </a:r>
          </a:p>
          <a:p>
            <a:pPr marL="0" indent="0">
              <a:buNone/>
            </a:pPr>
            <a:r>
              <a:rPr lang="en-CA" sz="3200" b="1" dirty="0" smtClean="0"/>
              <a:t>1)  Dissent</a:t>
            </a:r>
          </a:p>
          <a:p>
            <a:pPr marL="0" indent="0">
              <a:buNone/>
            </a:pPr>
            <a:endParaRPr lang="en-CA" sz="3200" b="1" dirty="0" smtClean="0"/>
          </a:p>
          <a:p>
            <a:pPr marL="0" indent="0">
              <a:buNone/>
            </a:pPr>
            <a:r>
              <a:rPr lang="en-CA" sz="3200" b="1" dirty="0" smtClean="0"/>
              <a:t>2) Breach of loyalty</a:t>
            </a:r>
          </a:p>
          <a:p>
            <a:pPr marL="0" indent="0">
              <a:buNone/>
            </a:pPr>
            <a:endParaRPr lang="en-CA" sz="3200" b="1" dirty="0" smtClean="0"/>
          </a:p>
          <a:p>
            <a:pPr marL="0" indent="0">
              <a:buNone/>
            </a:pPr>
            <a:r>
              <a:rPr lang="en-CA" sz="3200" b="1" dirty="0" smtClean="0"/>
              <a:t>3) Accusation  </a:t>
            </a:r>
            <a:endParaRPr lang="en-US" sz="3200" b="1" dirty="0"/>
          </a:p>
        </p:txBody>
      </p:sp>
    </p:spTree>
    <p:extLst>
      <p:ext uri="{BB962C8B-B14F-4D97-AF65-F5344CB8AC3E}">
        <p14:creationId xmlns:p14="http://schemas.microsoft.com/office/powerpoint/2010/main" val="39227427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914400"/>
          </a:xfrm>
        </p:spPr>
        <p:txBody>
          <a:bodyPr/>
          <a:lstStyle/>
          <a:p>
            <a:r>
              <a:rPr lang="en-CA" dirty="0" smtClean="0"/>
              <a:t>                      </a:t>
            </a:r>
            <a:r>
              <a:rPr lang="en-CA" b="1" dirty="0" smtClean="0"/>
              <a:t>Dissent </a:t>
            </a:r>
            <a:endParaRPr lang="en-US" b="1" dirty="0"/>
          </a:p>
        </p:txBody>
      </p:sp>
      <p:sp>
        <p:nvSpPr>
          <p:cNvPr id="3" name="Content Placeholder 2"/>
          <p:cNvSpPr>
            <a:spLocks noGrp="1"/>
          </p:cNvSpPr>
          <p:nvPr>
            <p:ph idx="1"/>
          </p:nvPr>
        </p:nvSpPr>
        <p:spPr>
          <a:xfrm>
            <a:off x="0" y="1066800"/>
            <a:ext cx="9067800" cy="5791200"/>
          </a:xfrm>
        </p:spPr>
        <p:txBody>
          <a:bodyPr>
            <a:normAutofit fontScale="92500" lnSpcReduction="20000"/>
          </a:bodyPr>
          <a:lstStyle/>
          <a:p>
            <a:r>
              <a:rPr lang="en-CA" sz="3200" dirty="0" smtClean="0"/>
              <a:t>Dissent in a </a:t>
            </a:r>
            <a:r>
              <a:rPr lang="en-CA" sz="3200" dirty="0" smtClean="0">
                <a:solidFill>
                  <a:srgbClr val="FF0000"/>
                </a:solidFill>
              </a:rPr>
              <a:t>broader</a:t>
            </a:r>
            <a:r>
              <a:rPr lang="en-CA" sz="3200" dirty="0" smtClean="0"/>
              <a:t> context makes public a disagreement with an authority or majority view.</a:t>
            </a:r>
          </a:p>
          <a:p>
            <a:pPr lvl="1"/>
            <a:r>
              <a:rPr lang="en-CA" sz="2800" dirty="0" smtClean="0">
                <a:solidFill>
                  <a:prstClr val="black"/>
                </a:solidFill>
              </a:rPr>
              <a:t>In </a:t>
            </a:r>
            <a:r>
              <a:rPr lang="en-CA" sz="2800" dirty="0">
                <a:solidFill>
                  <a:prstClr val="black"/>
                </a:solidFill>
              </a:rPr>
              <a:t>fact, when someone dissent from the majority view or the expressed view of an authority, he or she </a:t>
            </a:r>
            <a:r>
              <a:rPr lang="en-CA" sz="2800" b="1" i="1" dirty="0">
                <a:solidFill>
                  <a:srgbClr val="FF0000"/>
                </a:solidFill>
              </a:rPr>
              <a:t>rejects</a:t>
            </a:r>
            <a:r>
              <a:rPr lang="en-CA" sz="2800" dirty="0"/>
              <a:t> t</a:t>
            </a:r>
            <a:r>
              <a:rPr lang="en-CA" sz="2800" dirty="0">
                <a:solidFill>
                  <a:prstClr val="black"/>
                </a:solidFill>
              </a:rPr>
              <a:t>he authority.</a:t>
            </a:r>
          </a:p>
          <a:p>
            <a:r>
              <a:rPr lang="en-CA" sz="3200" dirty="0" smtClean="0"/>
              <a:t>But in the context of whistleblowing it has the </a:t>
            </a:r>
            <a:r>
              <a:rPr lang="en-CA" sz="3200" dirty="0" smtClean="0">
                <a:solidFill>
                  <a:srgbClr val="FF0000"/>
                </a:solidFill>
              </a:rPr>
              <a:t>narrower</a:t>
            </a:r>
            <a:r>
              <a:rPr lang="en-CA" sz="3200" dirty="0" smtClean="0"/>
              <a:t> aim of shedding light on some negligence or abuse by the authority.    </a:t>
            </a:r>
          </a:p>
          <a:p>
            <a:pPr lvl="1"/>
            <a:r>
              <a:rPr lang="en-CA" sz="2800" dirty="0" smtClean="0"/>
              <a:t>The whistleblower aims at “shedding light on </a:t>
            </a:r>
            <a:r>
              <a:rPr lang="en-CA" sz="2800" dirty="0" smtClean="0">
                <a:solidFill>
                  <a:srgbClr val="FF0000"/>
                </a:solidFill>
              </a:rPr>
              <a:t>negligence</a:t>
            </a:r>
            <a:r>
              <a:rPr lang="en-CA" sz="2800" dirty="0" smtClean="0"/>
              <a:t> or </a:t>
            </a:r>
            <a:r>
              <a:rPr lang="en-CA" sz="2800" dirty="0" smtClean="0">
                <a:solidFill>
                  <a:srgbClr val="FF0000"/>
                </a:solidFill>
              </a:rPr>
              <a:t>abuse</a:t>
            </a:r>
            <a:r>
              <a:rPr lang="en-CA" sz="2800" dirty="0" smtClean="0"/>
              <a:t>, or alerting to a </a:t>
            </a:r>
            <a:r>
              <a:rPr lang="en-CA" sz="2800" dirty="0" smtClean="0">
                <a:solidFill>
                  <a:srgbClr val="FF0000"/>
                </a:solidFill>
              </a:rPr>
              <a:t>risk</a:t>
            </a:r>
            <a:r>
              <a:rPr lang="en-CA" sz="2800" dirty="0" smtClean="0"/>
              <a:t>, and of assigning responsibility for this risk.” (p. 71)</a:t>
            </a:r>
          </a:p>
          <a:p>
            <a:pPr lvl="1"/>
            <a:r>
              <a:rPr lang="en-CA" sz="2800" dirty="0" smtClean="0"/>
              <a:t>The whistleblower opposes the </a:t>
            </a:r>
            <a:r>
              <a:rPr lang="en-CA" sz="2800" dirty="0" smtClean="0">
                <a:solidFill>
                  <a:srgbClr val="FF0000"/>
                </a:solidFill>
              </a:rPr>
              <a:t>hierarchy </a:t>
            </a:r>
            <a:r>
              <a:rPr lang="en-CA" sz="2800" dirty="0" smtClean="0"/>
              <a:t>(disobeying the hierarchy).  </a:t>
            </a:r>
          </a:p>
          <a:p>
            <a:pPr lvl="1"/>
            <a:r>
              <a:rPr lang="en-CA" sz="2800" dirty="0" smtClean="0"/>
              <a:t>The more repressive the authority, the greater the personal risk they take in speaking out.         </a:t>
            </a:r>
          </a:p>
        </p:txBody>
      </p:sp>
    </p:spTree>
    <p:extLst>
      <p:ext uri="{BB962C8B-B14F-4D97-AF65-F5344CB8AC3E}">
        <p14:creationId xmlns:p14="http://schemas.microsoft.com/office/powerpoint/2010/main" val="33883707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66800"/>
          </a:xfrm>
        </p:spPr>
        <p:txBody>
          <a:bodyPr/>
          <a:lstStyle/>
          <a:p>
            <a:r>
              <a:rPr lang="en-CA" dirty="0" smtClean="0"/>
              <a:t>             </a:t>
            </a:r>
            <a:r>
              <a:rPr lang="en-CA" b="1" dirty="0" smtClean="0"/>
              <a:t>Breach of Loyalty</a:t>
            </a:r>
            <a:endParaRPr lang="en-US" b="1" dirty="0"/>
          </a:p>
        </p:txBody>
      </p:sp>
      <p:sp>
        <p:nvSpPr>
          <p:cNvPr id="3" name="Content Placeholder 2"/>
          <p:cNvSpPr>
            <a:spLocks noGrp="1"/>
          </p:cNvSpPr>
          <p:nvPr>
            <p:ph idx="1"/>
          </p:nvPr>
        </p:nvSpPr>
        <p:spPr>
          <a:xfrm>
            <a:off x="76200" y="1143000"/>
            <a:ext cx="8991600" cy="5638800"/>
          </a:xfrm>
        </p:spPr>
        <p:txBody>
          <a:bodyPr>
            <a:normAutofit lnSpcReduction="10000"/>
          </a:bodyPr>
          <a:lstStyle/>
          <a:p>
            <a:r>
              <a:rPr lang="en-CA" dirty="0" smtClean="0"/>
              <a:t>“The whistleblower hopes to stop the game; but since he is neither </a:t>
            </a:r>
            <a:r>
              <a:rPr lang="en-CA" dirty="0" smtClean="0"/>
              <a:t>referee </a:t>
            </a:r>
            <a:r>
              <a:rPr lang="en-CA" dirty="0" smtClean="0"/>
              <a:t>nor coach, and since he blows the whistle on his own team, </a:t>
            </a:r>
            <a:r>
              <a:rPr lang="en-CA" i="1" dirty="0" smtClean="0">
                <a:solidFill>
                  <a:srgbClr val="FF0000"/>
                </a:solidFill>
              </a:rPr>
              <a:t>his act is seen as a violation of loyalty</a:t>
            </a:r>
            <a:r>
              <a:rPr lang="en-CA" dirty="0" smtClean="0"/>
              <a:t>.” (p. 72)</a:t>
            </a:r>
          </a:p>
          <a:p>
            <a:pPr lvl="1"/>
            <a:r>
              <a:rPr lang="en-CA" dirty="0" smtClean="0"/>
              <a:t> An employee by the very virtue of holding a position in the company/organization “has assumed certain obligations to his colleges and clients.” (p.72)</a:t>
            </a:r>
          </a:p>
          <a:p>
            <a:pPr lvl="1"/>
            <a:r>
              <a:rPr lang="en-CA" dirty="0" smtClean="0"/>
              <a:t>He may even have taken a loyalty oath or a promise of confidentiality.  </a:t>
            </a:r>
          </a:p>
          <a:p>
            <a:r>
              <a:rPr lang="en-CA" dirty="0" smtClean="0"/>
              <a:t>So, clearly, loyalty is violated (Bok). </a:t>
            </a:r>
            <a:endParaRPr lang="en-CA" dirty="0"/>
          </a:p>
          <a:p>
            <a:r>
              <a:rPr lang="en-CA" b="1" dirty="0" smtClean="0"/>
              <a:t>An Objection:</a:t>
            </a:r>
          </a:p>
          <a:p>
            <a:r>
              <a:rPr lang="en-CA" dirty="0" smtClean="0"/>
              <a:t>It seems that she has </a:t>
            </a:r>
            <a:r>
              <a:rPr lang="en-CA" b="1" i="1" dirty="0" smtClean="0">
                <a:solidFill>
                  <a:srgbClr val="FF0000"/>
                </a:solidFill>
              </a:rPr>
              <a:t>assumed </a:t>
            </a:r>
            <a:r>
              <a:rPr lang="en-CA" b="1" dirty="0" smtClean="0"/>
              <a:t>(?)</a:t>
            </a:r>
            <a:r>
              <a:rPr lang="en-CA" dirty="0" smtClean="0"/>
              <a:t> that an employee has the obligation of loyalty to his colleagues, clients, company, organization, and the public.</a:t>
            </a:r>
          </a:p>
          <a:p>
            <a:r>
              <a:rPr lang="en-CA" dirty="0" smtClean="0"/>
              <a:t>But, is this true? (we will discuss this in details next </a:t>
            </a:r>
            <a:r>
              <a:rPr lang="en-CA" dirty="0" smtClean="0"/>
              <a:t>class) </a:t>
            </a:r>
            <a:endParaRPr lang="en-CA" dirty="0" smtClean="0"/>
          </a:p>
        </p:txBody>
      </p:sp>
    </p:spTree>
    <p:extLst>
      <p:ext uri="{BB962C8B-B14F-4D97-AF65-F5344CB8AC3E}">
        <p14:creationId xmlns:p14="http://schemas.microsoft.com/office/powerpoint/2010/main" val="38641500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0"/>
            <a:ext cx="8229600" cy="1143000"/>
          </a:xfrm>
        </p:spPr>
        <p:txBody>
          <a:bodyPr/>
          <a:lstStyle/>
          <a:p>
            <a:r>
              <a:rPr lang="en-CA" dirty="0" smtClean="0"/>
              <a:t>                   </a:t>
            </a:r>
            <a:r>
              <a:rPr lang="en-CA" b="1" dirty="0" smtClean="0"/>
              <a:t>Accusation </a:t>
            </a:r>
            <a:endParaRPr lang="en-US" b="1" dirty="0"/>
          </a:p>
        </p:txBody>
      </p:sp>
      <p:sp>
        <p:nvSpPr>
          <p:cNvPr id="3" name="Content Placeholder 2"/>
          <p:cNvSpPr>
            <a:spLocks noGrp="1"/>
          </p:cNvSpPr>
          <p:nvPr>
            <p:ph idx="1"/>
          </p:nvPr>
        </p:nvSpPr>
        <p:spPr>
          <a:xfrm>
            <a:off x="76200" y="1143000"/>
            <a:ext cx="9067800" cy="5715000"/>
          </a:xfrm>
        </p:spPr>
        <p:txBody>
          <a:bodyPr>
            <a:normAutofit lnSpcReduction="10000"/>
          </a:bodyPr>
          <a:lstStyle/>
          <a:p>
            <a:r>
              <a:rPr lang="en-CA" dirty="0" smtClean="0"/>
              <a:t>At the heart of the act of whistleblowing lies an accusation of “</a:t>
            </a:r>
            <a:r>
              <a:rPr lang="en-CA" i="1" dirty="0" smtClean="0">
                <a:solidFill>
                  <a:srgbClr val="FF0000"/>
                </a:solidFill>
              </a:rPr>
              <a:t>neglect, of wilfully concealed dangers, or outright abuse on the part of the colleagues and/or superiors</a:t>
            </a:r>
            <a:r>
              <a:rPr lang="en-CA" dirty="0" smtClean="0"/>
              <a:t>.” (p. 72) </a:t>
            </a:r>
          </a:p>
          <a:p>
            <a:r>
              <a:rPr lang="en-CA" dirty="0" smtClean="0"/>
              <a:t>“It singles out specific persons or groups as responsible for threats to the public interest.” (p.72)</a:t>
            </a:r>
          </a:p>
          <a:p>
            <a:r>
              <a:rPr lang="en-CA" dirty="0" smtClean="0"/>
              <a:t>Whistleblowing may be justified if the threats or risks to the public are:  </a:t>
            </a:r>
          </a:p>
          <a:p>
            <a:pPr marL="514350" lvl="0" indent="-514350">
              <a:buClr>
                <a:srgbClr val="0BD0D9"/>
              </a:buClr>
              <a:buFont typeface="Wingdings 2"/>
              <a:buAutoNum type="arabicParenR"/>
            </a:pPr>
            <a:r>
              <a:rPr lang="en-CA" dirty="0" smtClean="0">
                <a:solidFill>
                  <a:srgbClr val="FF0000"/>
                </a:solidFill>
              </a:rPr>
              <a:t>Immediate </a:t>
            </a:r>
          </a:p>
          <a:p>
            <a:pPr lvl="2">
              <a:buClr>
                <a:srgbClr val="0BD0D9"/>
              </a:buClr>
            </a:pPr>
            <a:r>
              <a:rPr lang="en-CA" sz="2200" dirty="0" smtClean="0">
                <a:solidFill>
                  <a:prstClr val="black"/>
                </a:solidFill>
              </a:rPr>
              <a:t>Past and far future errors, misdeeds, and threats are not considered to pose immediate and compelling risks or threats to the public.</a:t>
            </a:r>
            <a:endParaRPr lang="en-CA" sz="2200" dirty="0">
              <a:solidFill>
                <a:prstClr val="black"/>
              </a:solidFill>
            </a:endParaRPr>
          </a:p>
          <a:p>
            <a:pPr marL="514350" lvl="0" indent="-514350">
              <a:buClr>
                <a:srgbClr val="0BD0D9"/>
              </a:buClr>
              <a:buFont typeface="Wingdings 2"/>
              <a:buAutoNum type="arabicParenR"/>
            </a:pPr>
            <a:r>
              <a:rPr lang="en-CA" dirty="0" smtClean="0">
                <a:solidFill>
                  <a:srgbClr val="FF0000"/>
                </a:solidFill>
              </a:rPr>
              <a:t>Specific </a:t>
            </a:r>
          </a:p>
          <a:p>
            <a:pPr lvl="2">
              <a:buClr>
                <a:srgbClr val="0BD0D9"/>
              </a:buClr>
            </a:pPr>
            <a:r>
              <a:rPr lang="en-CA" sz="2200" dirty="0" smtClean="0">
                <a:solidFill>
                  <a:prstClr val="black"/>
                </a:solidFill>
              </a:rPr>
              <a:t>The risk or threat must be concrete (sufficient evidence); no vague prediction.     </a:t>
            </a:r>
            <a:endParaRPr lang="en-US" sz="2200" dirty="0">
              <a:solidFill>
                <a:prstClr val="black"/>
              </a:solidFill>
            </a:endParaRPr>
          </a:p>
          <a:p>
            <a:pPr marL="0" indent="0">
              <a:buNone/>
            </a:pPr>
            <a:endParaRPr lang="en-US" dirty="0"/>
          </a:p>
        </p:txBody>
      </p:sp>
    </p:spTree>
    <p:extLst>
      <p:ext uri="{BB962C8B-B14F-4D97-AF65-F5344CB8AC3E}">
        <p14:creationId xmlns:p14="http://schemas.microsoft.com/office/powerpoint/2010/main" val="26963621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38200"/>
          </a:xfrm>
        </p:spPr>
        <p:txBody>
          <a:bodyPr>
            <a:normAutofit/>
          </a:bodyPr>
          <a:lstStyle/>
          <a:p>
            <a:r>
              <a:rPr lang="en-CA" sz="4000" b="1" dirty="0" smtClean="0"/>
              <a:t> </a:t>
            </a:r>
            <a:r>
              <a:rPr lang="en-CA" sz="4200" b="1" dirty="0" smtClean="0"/>
              <a:t>When Whistleblowing is Unjustified   </a:t>
            </a:r>
            <a:endParaRPr lang="en-US" sz="4200" b="1" dirty="0"/>
          </a:p>
        </p:txBody>
      </p:sp>
      <p:sp>
        <p:nvSpPr>
          <p:cNvPr id="3" name="Content Placeholder 2"/>
          <p:cNvSpPr>
            <a:spLocks noGrp="1"/>
          </p:cNvSpPr>
          <p:nvPr>
            <p:ph idx="1"/>
          </p:nvPr>
        </p:nvSpPr>
        <p:spPr>
          <a:xfrm>
            <a:off x="76200" y="914400"/>
            <a:ext cx="8991600" cy="5943600"/>
          </a:xfrm>
        </p:spPr>
        <p:txBody>
          <a:bodyPr>
            <a:normAutofit/>
          </a:bodyPr>
          <a:lstStyle/>
          <a:p>
            <a:r>
              <a:rPr lang="en-CA" b="1" dirty="0" smtClean="0"/>
              <a:t>Whistleblower is not justified when: </a:t>
            </a:r>
          </a:p>
          <a:p>
            <a:pPr marL="514350" indent="-514350">
              <a:buAutoNum type="arabicParenR"/>
            </a:pPr>
            <a:r>
              <a:rPr lang="en-CA" sz="3200" dirty="0" smtClean="0"/>
              <a:t>It is done out of malice.</a:t>
            </a:r>
          </a:p>
          <a:p>
            <a:pPr marL="514350" indent="-514350">
              <a:buAutoNum type="arabicParenR"/>
            </a:pPr>
            <a:r>
              <a:rPr lang="en-CA" sz="3200" dirty="0" smtClean="0"/>
              <a:t>It is in error or biased. </a:t>
            </a:r>
          </a:p>
          <a:p>
            <a:pPr marL="514350" indent="-514350">
              <a:buAutoNum type="arabicParenR"/>
            </a:pPr>
            <a:r>
              <a:rPr lang="en-CA" sz="3200" dirty="0" smtClean="0"/>
              <a:t>It merely concerns personal matters that should remain private    </a:t>
            </a:r>
          </a:p>
          <a:p>
            <a:pPr lvl="1"/>
            <a:r>
              <a:rPr lang="en-CA" dirty="0" smtClean="0"/>
              <a:t>The temptation to reveal any secrets. </a:t>
            </a:r>
          </a:p>
          <a:p>
            <a:pPr lvl="1"/>
            <a:r>
              <a:rPr lang="en-CA" dirty="0" smtClean="0"/>
              <a:t>The urge or desire for publicity and self- </a:t>
            </a:r>
          </a:p>
          <a:p>
            <a:pPr marL="0" indent="0">
              <a:buNone/>
            </a:pPr>
            <a:r>
              <a:rPr lang="en-CA" sz="2400" dirty="0"/>
              <a:t> </a:t>
            </a:r>
            <a:r>
              <a:rPr lang="en-CA" sz="2400" dirty="0" smtClean="0"/>
              <a:t>        aggrandizement. </a:t>
            </a:r>
          </a:p>
          <a:p>
            <a:pPr lvl="1"/>
            <a:r>
              <a:rPr lang="en-CA" dirty="0" smtClean="0"/>
              <a:t>The hope for revenge for past insults and injustices.</a:t>
            </a:r>
          </a:p>
          <a:p>
            <a:r>
              <a:rPr lang="en-US" sz="3200" dirty="0" smtClean="0">
                <a:solidFill>
                  <a:srgbClr val="000000"/>
                </a:solidFill>
              </a:rPr>
              <a:t>It undermines </a:t>
            </a:r>
            <a:r>
              <a:rPr lang="en-US" sz="3200" dirty="0">
                <a:solidFill>
                  <a:srgbClr val="000000"/>
                </a:solidFill>
              </a:rPr>
              <a:t>their moral authority if they gain personally from their actions.</a:t>
            </a:r>
            <a:endParaRPr lang="en-US" sz="3200" dirty="0"/>
          </a:p>
        </p:txBody>
      </p:sp>
    </p:spTree>
    <p:extLst>
      <p:ext uri="{BB962C8B-B14F-4D97-AF65-F5344CB8AC3E}">
        <p14:creationId xmlns:p14="http://schemas.microsoft.com/office/powerpoint/2010/main" val="7040864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4083"/>
            <a:ext cx="8229600" cy="982717"/>
          </a:xfrm>
        </p:spPr>
        <p:txBody>
          <a:bodyPr>
            <a:normAutofit/>
          </a:bodyPr>
          <a:lstStyle/>
          <a:p>
            <a:r>
              <a:rPr lang="en-CA" sz="4000" b="1" dirty="0" smtClean="0"/>
              <a:t>          An Effective Whistleblowing </a:t>
            </a:r>
            <a:endParaRPr lang="en-US" sz="4000" b="1" dirty="0"/>
          </a:p>
        </p:txBody>
      </p:sp>
      <p:sp>
        <p:nvSpPr>
          <p:cNvPr id="3" name="Content Placeholder 2"/>
          <p:cNvSpPr>
            <a:spLocks noGrp="1"/>
          </p:cNvSpPr>
          <p:nvPr>
            <p:ph idx="1"/>
          </p:nvPr>
        </p:nvSpPr>
        <p:spPr>
          <a:xfrm>
            <a:off x="0" y="1219200"/>
            <a:ext cx="8991600" cy="5638800"/>
          </a:xfrm>
        </p:spPr>
        <p:txBody>
          <a:bodyPr>
            <a:noAutofit/>
          </a:bodyPr>
          <a:lstStyle/>
          <a:p>
            <a:r>
              <a:rPr lang="en-CA" sz="3200" dirty="0" smtClean="0"/>
              <a:t>In order to be effective in blowing the whistle, the whistleblower must first </a:t>
            </a:r>
            <a:r>
              <a:rPr lang="en-CA" sz="3200" dirty="0" smtClean="0">
                <a:solidFill>
                  <a:srgbClr val="FF0000"/>
                </a:solidFill>
              </a:rPr>
              <a:t>arouse its audience</a:t>
            </a:r>
            <a:r>
              <a:rPr lang="en-CA" sz="3200" dirty="0" smtClean="0"/>
              <a:t>. </a:t>
            </a:r>
          </a:p>
          <a:p>
            <a:r>
              <a:rPr lang="en-CA" sz="3200" dirty="0" smtClean="0"/>
              <a:t>Inarticulate whistleblowing are likely to fail from the outset. </a:t>
            </a:r>
          </a:p>
          <a:p>
            <a:r>
              <a:rPr lang="en-CA" sz="3200" dirty="0" smtClean="0"/>
              <a:t>If the audience show </a:t>
            </a:r>
            <a:r>
              <a:rPr lang="en-CA" sz="3200" dirty="0" smtClean="0">
                <a:solidFill>
                  <a:srgbClr val="FF0000"/>
                </a:solidFill>
              </a:rPr>
              <a:t>apathy</a:t>
            </a:r>
            <a:r>
              <a:rPr lang="en-CA" sz="3200" dirty="0" smtClean="0"/>
              <a:t>, or greeted by </a:t>
            </a:r>
            <a:r>
              <a:rPr lang="en-CA" sz="3200" dirty="0" smtClean="0">
                <a:solidFill>
                  <a:srgbClr val="FF0000"/>
                </a:solidFill>
              </a:rPr>
              <a:t>disbelief</a:t>
            </a:r>
            <a:r>
              <a:rPr lang="en-CA" sz="3200" dirty="0" smtClean="0"/>
              <a:t>, the message will dissipate. </a:t>
            </a:r>
          </a:p>
          <a:p>
            <a:r>
              <a:rPr lang="en-CA" sz="3200" dirty="0" smtClean="0"/>
              <a:t>If audience is </a:t>
            </a:r>
            <a:r>
              <a:rPr lang="en-CA" sz="3200" dirty="0" smtClean="0">
                <a:solidFill>
                  <a:srgbClr val="FF0000"/>
                </a:solidFill>
              </a:rPr>
              <a:t>not free </a:t>
            </a:r>
            <a:r>
              <a:rPr lang="en-CA" sz="3200" dirty="0" smtClean="0"/>
              <a:t>to act or to do something about it, it looses its effectiveness. </a:t>
            </a:r>
          </a:p>
          <a:p>
            <a:r>
              <a:rPr lang="en-CA" sz="3200" dirty="0" smtClean="0"/>
              <a:t>Whistleblowing needs </a:t>
            </a:r>
            <a:r>
              <a:rPr lang="en-CA" sz="3200" dirty="0" smtClean="0">
                <a:solidFill>
                  <a:srgbClr val="FF0000"/>
                </a:solidFill>
              </a:rPr>
              <a:t>concerted public response</a:t>
            </a:r>
            <a:r>
              <a:rPr lang="en-CA" sz="3200" dirty="0" smtClean="0"/>
              <a:t>.      </a:t>
            </a:r>
            <a:r>
              <a:rPr lang="en-CA" sz="3000" dirty="0" smtClean="0"/>
              <a:t> </a:t>
            </a:r>
            <a:endParaRPr lang="en-US" sz="3000" dirty="0"/>
          </a:p>
        </p:txBody>
      </p:sp>
    </p:spTree>
    <p:extLst>
      <p:ext uri="{BB962C8B-B14F-4D97-AF65-F5344CB8AC3E}">
        <p14:creationId xmlns:p14="http://schemas.microsoft.com/office/powerpoint/2010/main" val="26043835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0"/>
            <a:ext cx="8229600" cy="1219200"/>
          </a:xfrm>
        </p:spPr>
        <p:txBody>
          <a:bodyPr>
            <a:normAutofit/>
          </a:bodyPr>
          <a:lstStyle/>
          <a:p>
            <a:r>
              <a:rPr lang="en-CA" b="1" dirty="0" smtClean="0"/>
              <a:t>  A Successful Whistleblowing I   </a:t>
            </a:r>
            <a:endParaRPr lang="en-US" b="1" dirty="0"/>
          </a:p>
        </p:txBody>
      </p:sp>
      <p:sp>
        <p:nvSpPr>
          <p:cNvPr id="3" name="Content Placeholder 2"/>
          <p:cNvSpPr>
            <a:spLocks noGrp="1"/>
          </p:cNvSpPr>
          <p:nvPr>
            <p:ph idx="1"/>
          </p:nvPr>
        </p:nvSpPr>
        <p:spPr>
          <a:xfrm>
            <a:off x="76200" y="1295400"/>
            <a:ext cx="9067800" cy="5562600"/>
          </a:xfrm>
        </p:spPr>
        <p:txBody>
          <a:bodyPr>
            <a:normAutofit/>
          </a:bodyPr>
          <a:lstStyle/>
          <a:p>
            <a:pPr lvl="0">
              <a:buClr>
                <a:srgbClr val="0BD0D9"/>
              </a:buClr>
            </a:pPr>
            <a:r>
              <a:rPr lang="en-CA" sz="2800" b="1" dirty="0">
                <a:solidFill>
                  <a:prstClr val="black"/>
                </a:solidFill>
              </a:rPr>
              <a:t>The Question:</a:t>
            </a:r>
          </a:p>
          <a:p>
            <a:pPr marL="0" lvl="0" indent="0">
              <a:buClr>
                <a:srgbClr val="0BD0D9"/>
              </a:buClr>
              <a:buNone/>
            </a:pPr>
            <a:r>
              <a:rPr lang="en-CA" sz="2800" b="1" dirty="0">
                <a:solidFill>
                  <a:prstClr val="black"/>
                </a:solidFill>
              </a:rPr>
              <a:t>        </a:t>
            </a:r>
            <a:r>
              <a:rPr lang="en-CA" sz="2800" i="1" dirty="0">
                <a:solidFill>
                  <a:srgbClr val="FF0000"/>
                </a:solidFill>
              </a:rPr>
              <a:t>“How can the whistleblower best </a:t>
            </a:r>
            <a:r>
              <a:rPr lang="en-CA" sz="2800" i="1" dirty="0" smtClean="0">
                <a:solidFill>
                  <a:srgbClr val="FF0000"/>
                </a:solidFill>
              </a:rPr>
              <a:t>try </a:t>
            </a:r>
            <a:r>
              <a:rPr lang="en-CA" sz="2800" i="1" dirty="0">
                <a:solidFill>
                  <a:srgbClr val="FF0000"/>
                </a:solidFill>
              </a:rPr>
              <a:t>to make</a:t>
            </a:r>
          </a:p>
          <a:p>
            <a:pPr marL="0" lvl="0" indent="0">
              <a:buClr>
                <a:srgbClr val="0BD0D9"/>
              </a:buClr>
              <a:buNone/>
            </a:pPr>
            <a:r>
              <a:rPr lang="en-CA" sz="2800" i="1" dirty="0">
                <a:solidFill>
                  <a:srgbClr val="FF0000"/>
                </a:solidFill>
              </a:rPr>
              <a:t>        </a:t>
            </a:r>
            <a:r>
              <a:rPr lang="en-CA" sz="2800" i="1" dirty="0" smtClean="0">
                <a:solidFill>
                  <a:srgbClr val="FF0000"/>
                </a:solidFill>
              </a:rPr>
              <a:t>sure (or know) their </a:t>
            </a:r>
            <a:r>
              <a:rPr lang="en-CA" sz="2800" i="1" dirty="0">
                <a:solidFill>
                  <a:srgbClr val="FF0000"/>
                </a:solidFill>
              </a:rPr>
              <a:t>choice is the best one?”</a:t>
            </a:r>
          </a:p>
          <a:p>
            <a:r>
              <a:rPr lang="en-CA" sz="2800" b="1" dirty="0" smtClean="0"/>
              <a:t>In general</a:t>
            </a:r>
            <a:r>
              <a:rPr lang="en-CA" sz="2800" dirty="0" smtClean="0"/>
              <a:t>, a successful whistleblowing is the one that attempts to </a:t>
            </a:r>
            <a:r>
              <a:rPr lang="en-CA" sz="2800" dirty="0" smtClean="0">
                <a:solidFill>
                  <a:srgbClr val="FF0000"/>
                </a:solidFill>
              </a:rPr>
              <a:t>minimize the harm </a:t>
            </a:r>
            <a:r>
              <a:rPr lang="en-CA" sz="2800" dirty="0" smtClean="0"/>
              <a:t>to the public, the whistleblower, and the company/organization, and consider both alternatives—speaking out or remaining silent.</a:t>
            </a:r>
          </a:p>
          <a:p>
            <a:r>
              <a:rPr lang="en-CA" sz="2800" b="1" dirty="0" smtClean="0"/>
              <a:t>In particular</a:t>
            </a:r>
            <a:r>
              <a:rPr lang="en-CA" sz="2800" dirty="0" smtClean="0"/>
              <a:t>, the three elements of </a:t>
            </a:r>
            <a:r>
              <a:rPr lang="en-CA" sz="2800" i="1" dirty="0" smtClean="0"/>
              <a:t>dissent</a:t>
            </a:r>
            <a:r>
              <a:rPr lang="en-CA" sz="2800" dirty="0" smtClean="0"/>
              <a:t>, </a:t>
            </a:r>
            <a:r>
              <a:rPr lang="en-CA" sz="2800" i="1" dirty="0" smtClean="0"/>
              <a:t>breach of loyalty</a:t>
            </a:r>
            <a:r>
              <a:rPr lang="en-CA" sz="2800" dirty="0" smtClean="0"/>
              <a:t> and </a:t>
            </a:r>
            <a:r>
              <a:rPr lang="en-CA" sz="2800" i="1" dirty="0" smtClean="0"/>
              <a:t>accusation</a:t>
            </a:r>
            <a:r>
              <a:rPr lang="en-CA" sz="2800" dirty="0" smtClean="0"/>
              <a:t> impose certain requirements (constraints) that enables the whistleblower to make the right choice: </a:t>
            </a:r>
          </a:p>
          <a:p>
            <a:endParaRPr lang="en-CA" sz="2400" dirty="0" smtClean="0"/>
          </a:p>
        </p:txBody>
      </p:sp>
    </p:spTree>
    <p:extLst>
      <p:ext uri="{BB962C8B-B14F-4D97-AF65-F5344CB8AC3E}">
        <p14:creationId xmlns:p14="http://schemas.microsoft.com/office/powerpoint/2010/main" val="41025481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914400"/>
          </a:xfrm>
        </p:spPr>
        <p:txBody>
          <a:bodyPr>
            <a:normAutofit/>
          </a:bodyPr>
          <a:lstStyle/>
          <a:p>
            <a:r>
              <a:rPr lang="en-CA" b="1" dirty="0" smtClean="0"/>
              <a:t> </a:t>
            </a:r>
            <a:r>
              <a:rPr lang="en-CA" b="1" dirty="0">
                <a:solidFill>
                  <a:srgbClr val="04617B"/>
                </a:solidFill>
              </a:rPr>
              <a:t>A Successful Whistleblowing </a:t>
            </a:r>
            <a:r>
              <a:rPr lang="en-CA" b="1" dirty="0" smtClean="0">
                <a:solidFill>
                  <a:srgbClr val="04617B"/>
                </a:solidFill>
              </a:rPr>
              <a:t>II</a:t>
            </a:r>
            <a:endParaRPr lang="en-US" b="1" dirty="0"/>
          </a:p>
        </p:txBody>
      </p:sp>
      <p:sp>
        <p:nvSpPr>
          <p:cNvPr id="3" name="Content Placeholder 2"/>
          <p:cNvSpPr>
            <a:spLocks noGrp="1"/>
          </p:cNvSpPr>
          <p:nvPr>
            <p:ph idx="1"/>
          </p:nvPr>
        </p:nvSpPr>
        <p:spPr>
          <a:xfrm>
            <a:off x="152400" y="990600"/>
            <a:ext cx="8991600" cy="5791200"/>
          </a:xfrm>
        </p:spPr>
        <p:txBody>
          <a:bodyPr>
            <a:normAutofit/>
          </a:bodyPr>
          <a:lstStyle/>
          <a:p>
            <a:pPr lvl="0">
              <a:buClr>
                <a:srgbClr val="0BD0D9"/>
              </a:buClr>
            </a:pPr>
            <a:r>
              <a:rPr lang="en-CA" sz="3000" b="1" dirty="0" smtClean="0">
                <a:solidFill>
                  <a:prstClr val="black"/>
                </a:solidFill>
              </a:rPr>
              <a:t>Dissent imposes accuracy and judgment</a:t>
            </a:r>
            <a:r>
              <a:rPr lang="en-CA" sz="3000" dirty="0" smtClean="0">
                <a:solidFill>
                  <a:prstClr val="black"/>
                </a:solidFill>
              </a:rPr>
              <a:t>:</a:t>
            </a:r>
            <a:endParaRPr lang="en-CA" sz="3000" dirty="0">
              <a:solidFill>
                <a:prstClr val="black"/>
              </a:solidFill>
            </a:endParaRPr>
          </a:p>
          <a:p>
            <a:pPr lvl="2">
              <a:buClr>
                <a:srgbClr val="009DD9"/>
              </a:buClr>
            </a:pPr>
            <a:r>
              <a:rPr lang="en-CA" sz="2700" dirty="0" smtClean="0">
                <a:solidFill>
                  <a:prstClr val="black"/>
                </a:solidFill>
              </a:rPr>
              <a:t>Get </a:t>
            </a:r>
            <a:r>
              <a:rPr lang="en-CA" sz="2700" dirty="0">
                <a:solidFill>
                  <a:prstClr val="black"/>
                </a:solidFill>
              </a:rPr>
              <a:t>their facts </a:t>
            </a:r>
            <a:r>
              <a:rPr lang="en-CA" sz="2700" dirty="0" smtClean="0">
                <a:solidFill>
                  <a:prstClr val="black"/>
                </a:solidFill>
              </a:rPr>
              <a:t>straight (</a:t>
            </a:r>
            <a:r>
              <a:rPr lang="en-CA" sz="2700" dirty="0">
                <a:solidFill>
                  <a:prstClr val="black"/>
                </a:solidFill>
              </a:rPr>
              <a:t>check, and re-check the </a:t>
            </a:r>
            <a:r>
              <a:rPr lang="en-CA" sz="2700" dirty="0" smtClean="0">
                <a:solidFill>
                  <a:prstClr val="black"/>
                </a:solidFill>
              </a:rPr>
              <a:t>facts before speaking out). </a:t>
            </a:r>
            <a:endParaRPr lang="en-CA" sz="2700" dirty="0">
              <a:solidFill>
                <a:prstClr val="black"/>
              </a:solidFill>
            </a:endParaRPr>
          </a:p>
          <a:p>
            <a:pPr lvl="2">
              <a:buClr>
                <a:srgbClr val="009DD9"/>
              </a:buClr>
            </a:pPr>
            <a:r>
              <a:rPr lang="en-CA" sz="2700" dirty="0" smtClean="0">
                <a:solidFill>
                  <a:prstClr val="black"/>
                </a:solidFill>
              </a:rPr>
              <a:t>Specify the degree to which there is genuine impropriety (judgment).</a:t>
            </a:r>
          </a:p>
          <a:p>
            <a:pPr lvl="2">
              <a:buClr>
                <a:srgbClr val="009DD9"/>
              </a:buClr>
            </a:pPr>
            <a:r>
              <a:rPr lang="en-CA" sz="2700" dirty="0" smtClean="0">
                <a:solidFill>
                  <a:prstClr val="black"/>
                </a:solidFill>
              </a:rPr>
              <a:t>Consider how imminent and how serious are the threats and risks to the public.</a:t>
            </a:r>
          </a:p>
          <a:p>
            <a:pPr lvl="2">
              <a:buClr>
                <a:srgbClr val="009DD9"/>
              </a:buClr>
            </a:pPr>
            <a:r>
              <a:rPr lang="en-CA" sz="2700" dirty="0" smtClean="0">
                <a:solidFill>
                  <a:prstClr val="black"/>
                </a:solidFill>
              </a:rPr>
              <a:t>Consider how closely the threats are linked to those accused of neglect and abuse.  </a:t>
            </a:r>
          </a:p>
          <a:p>
            <a:pPr>
              <a:buClr>
                <a:srgbClr val="009DD9"/>
              </a:buClr>
            </a:pPr>
            <a:r>
              <a:rPr lang="en-CA" sz="2900" dirty="0" smtClean="0">
                <a:solidFill>
                  <a:prstClr val="black"/>
                </a:solidFill>
              </a:rPr>
              <a:t>If your facts justifies speaking out, then you must try </a:t>
            </a:r>
            <a:r>
              <a:rPr lang="en-CA" sz="2900" dirty="0" smtClean="0">
                <a:solidFill>
                  <a:srgbClr val="FF0000"/>
                </a:solidFill>
              </a:rPr>
              <a:t>to minimize the effects of breach of loyalty</a:t>
            </a:r>
            <a:r>
              <a:rPr lang="en-CA" sz="2900" dirty="0" smtClean="0">
                <a:solidFill>
                  <a:prstClr val="black"/>
                </a:solidFill>
              </a:rPr>
              <a:t>.  </a:t>
            </a:r>
            <a:endParaRPr lang="en-CA" sz="2900" dirty="0">
              <a:solidFill>
                <a:prstClr val="black"/>
              </a:solidFill>
            </a:endParaRPr>
          </a:p>
          <a:p>
            <a:pPr lvl="2">
              <a:buClr>
                <a:srgbClr val="009DD9"/>
              </a:buClr>
            </a:pPr>
            <a:endParaRPr lang="en-CA" i="1" dirty="0" smtClean="0">
              <a:solidFill>
                <a:srgbClr val="FF0000"/>
              </a:solidFill>
            </a:endParaRPr>
          </a:p>
        </p:txBody>
      </p:sp>
    </p:spTree>
    <p:extLst>
      <p:ext uri="{BB962C8B-B14F-4D97-AF65-F5344CB8AC3E}">
        <p14:creationId xmlns:p14="http://schemas.microsoft.com/office/powerpoint/2010/main" val="5657967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628"/>
            <a:ext cx="8229600" cy="1216572"/>
          </a:xfrm>
        </p:spPr>
        <p:txBody>
          <a:bodyPr/>
          <a:lstStyle/>
          <a:p>
            <a:r>
              <a:rPr lang="en-CA" b="1" dirty="0">
                <a:solidFill>
                  <a:srgbClr val="04617B"/>
                </a:solidFill>
              </a:rPr>
              <a:t>A Successful Whistleblowing </a:t>
            </a:r>
            <a:r>
              <a:rPr lang="en-CA" b="1" dirty="0" smtClean="0">
                <a:solidFill>
                  <a:srgbClr val="04617B"/>
                </a:solidFill>
              </a:rPr>
              <a:t>III</a:t>
            </a:r>
            <a:endParaRPr lang="en-US" dirty="0"/>
          </a:p>
        </p:txBody>
      </p:sp>
      <p:sp>
        <p:nvSpPr>
          <p:cNvPr id="3" name="Content Placeholder 2"/>
          <p:cNvSpPr>
            <a:spLocks noGrp="1"/>
          </p:cNvSpPr>
          <p:nvPr>
            <p:ph idx="1"/>
          </p:nvPr>
        </p:nvSpPr>
        <p:spPr>
          <a:xfrm>
            <a:off x="76200" y="1295400"/>
            <a:ext cx="8991600" cy="5562600"/>
          </a:xfrm>
        </p:spPr>
        <p:txBody>
          <a:bodyPr>
            <a:normAutofit fontScale="92500" lnSpcReduction="10000"/>
          </a:bodyPr>
          <a:lstStyle/>
          <a:p>
            <a:pPr lvl="0">
              <a:buClr>
                <a:srgbClr val="0BD0D9"/>
              </a:buClr>
            </a:pPr>
            <a:r>
              <a:rPr lang="en-CA" sz="2800" b="1" dirty="0">
                <a:solidFill>
                  <a:prstClr val="black"/>
                </a:solidFill>
              </a:rPr>
              <a:t>Breach of </a:t>
            </a:r>
            <a:r>
              <a:rPr lang="en-CA" sz="2800" b="1" dirty="0" smtClean="0">
                <a:solidFill>
                  <a:prstClr val="black"/>
                </a:solidFill>
              </a:rPr>
              <a:t>loyalty imposes exploring alternative ways to minimize its effects</a:t>
            </a:r>
            <a:r>
              <a:rPr lang="en-CA" sz="2800" dirty="0" smtClean="0">
                <a:solidFill>
                  <a:prstClr val="black"/>
                </a:solidFill>
              </a:rPr>
              <a:t>:</a:t>
            </a:r>
            <a:endParaRPr lang="en-CA" sz="2800" dirty="0">
              <a:solidFill>
                <a:prstClr val="black"/>
              </a:solidFill>
            </a:endParaRPr>
          </a:p>
          <a:p>
            <a:pPr lvl="2">
              <a:buClr>
                <a:srgbClr val="009DD9"/>
              </a:buClr>
            </a:pPr>
            <a:r>
              <a:rPr lang="en-CA" sz="2600" dirty="0">
                <a:solidFill>
                  <a:prstClr val="black"/>
                </a:solidFill>
              </a:rPr>
              <a:t>First, to explore the existing venues for change within the organization. </a:t>
            </a:r>
          </a:p>
          <a:p>
            <a:pPr lvl="2">
              <a:buClr>
                <a:srgbClr val="009DD9"/>
              </a:buClr>
            </a:pPr>
            <a:r>
              <a:rPr lang="en-CA" sz="2600" dirty="0">
                <a:solidFill>
                  <a:prstClr val="black"/>
                </a:solidFill>
              </a:rPr>
              <a:t>Whistleblowing must remain as the last </a:t>
            </a:r>
            <a:r>
              <a:rPr lang="en-CA" sz="2600" dirty="0" smtClean="0">
                <a:solidFill>
                  <a:prstClr val="black"/>
                </a:solidFill>
              </a:rPr>
              <a:t>alternative because of its negative side-effects. </a:t>
            </a:r>
          </a:p>
          <a:p>
            <a:pPr lvl="2">
              <a:buClr>
                <a:srgbClr val="009DD9"/>
              </a:buClr>
            </a:pPr>
            <a:r>
              <a:rPr lang="en-CA" sz="2600" dirty="0" smtClean="0">
                <a:solidFill>
                  <a:prstClr val="black"/>
                </a:solidFill>
              </a:rPr>
              <a:t>Taking an oath or promise of confidentiality places stronger obligation of loyalty on the whistleblowers.</a:t>
            </a:r>
          </a:p>
          <a:p>
            <a:pPr lvl="2">
              <a:buClr>
                <a:srgbClr val="009DD9"/>
              </a:buClr>
            </a:pPr>
            <a:r>
              <a:rPr lang="en-CA" sz="2600" dirty="0" smtClean="0">
                <a:solidFill>
                  <a:prstClr val="black"/>
                </a:solidFill>
              </a:rPr>
              <a:t>But these promises and oaths can be overridden if,</a:t>
            </a:r>
          </a:p>
          <a:p>
            <a:pPr lvl="4">
              <a:buClr>
                <a:srgbClr val="009DD9"/>
              </a:buClr>
            </a:pPr>
            <a:r>
              <a:rPr lang="en-CA" sz="2500" dirty="0" smtClean="0">
                <a:solidFill>
                  <a:prstClr val="black"/>
                </a:solidFill>
              </a:rPr>
              <a:t>The public interest is stronger and higher</a:t>
            </a:r>
          </a:p>
          <a:p>
            <a:pPr lvl="4">
              <a:buClr>
                <a:srgbClr val="009DD9"/>
              </a:buClr>
            </a:pPr>
            <a:r>
              <a:rPr lang="en-CA" sz="2500" dirty="0" smtClean="0">
                <a:solidFill>
                  <a:prstClr val="black"/>
                </a:solidFill>
              </a:rPr>
              <a:t>These promises are taken under duress or through deceit. </a:t>
            </a:r>
          </a:p>
          <a:p>
            <a:pPr lvl="4">
              <a:buClr>
                <a:srgbClr val="009DD9"/>
              </a:buClr>
            </a:pPr>
            <a:r>
              <a:rPr lang="en-CA" sz="2500" dirty="0" smtClean="0">
                <a:solidFill>
                  <a:prstClr val="black"/>
                </a:solidFill>
              </a:rPr>
              <a:t>The promises themselves are illegal or wrong. </a:t>
            </a:r>
          </a:p>
          <a:p>
            <a:pPr lvl="1">
              <a:buClr>
                <a:srgbClr val="009DD9"/>
              </a:buClr>
            </a:pPr>
            <a:r>
              <a:rPr lang="en-CA" sz="2900" dirty="0" smtClean="0">
                <a:solidFill>
                  <a:prstClr val="black"/>
                </a:solidFill>
              </a:rPr>
              <a:t>Promise or oath cannot justify crime or violation of public interest.    </a:t>
            </a:r>
          </a:p>
          <a:p>
            <a:pPr lvl="2">
              <a:buClr>
                <a:srgbClr val="009DD9"/>
              </a:buClr>
            </a:pPr>
            <a:endParaRPr lang="en-CA" sz="2600" dirty="0">
              <a:solidFill>
                <a:prstClr val="black"/>
              </a:solidFill>
            </a:endParaRPr>
          </a:p>
          <a:p>
            <a:endParaRPr lang="en-US" dirty="0"/>
          </a:p>
        </p:txBody>
      </p:sp>
    </p:spTree>
    <p:extLst>
      <p:ext uri="{BB962C8B-B14F-4D97-AF65-F5344CB8AC3E}">
        <p14:creationId xmlns:p14="http://schemas.microsoft.com/office/powerpoint/2010/main" val="2658792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a:solidFill>
                  <a:srgbClr val="04617B"/>
                </a:solidFill>
              </a:rPr>
              <a:t>A Successful Whistleblowing </a:t>
            </a:r>
            <a:r>
              <a:rPr lang="en-CA" b="1" dirty="0" smtClean="0">
                <a:solidFill>
                  <a:srgbClr val="04617B"/>
                </a:solidFill>
              </a:rPr>
              <a:t>IV</a:t>
            </a:r>
            <a:endParaRPr lang="en-US" dirty="0"/>
          </a:p>
        </p:txBody>
      </p:sp>
      <p:sp>
        <p:nvSpPr>
          <p:cNvPr id="3" name="Content Placeholder 2"/>
          <p:cNvSpPr>
            <a:spLocks noGrp="1"/>
          </p:cNvSpPr>
          <p:nvPr>
            <p:ph idx="1"/>
          </p:nvPr>
        </p:nvSpPr>
        <p:spPr>
          <a:xfrm>
            <a:off x="457200" y="1935480"/>
            <a:ext cx="8229600" cy="4922520"/>
          </a:xfrm>
        </p:spPr>
        <p:txBody>
          <a:bodyPr>
            <a:normAutofit lnSpcReduction="10000"/>
          </a:bodyPr>
          <a:lstStyle/>
          <a:p>
            <a:pPr lvl="0">
              <a:buClr>
                <a:srgbClr val="0BD0D9"/>
              </a:buClr>
            </a:pPr>
            <a:r>
              <a:rPr lang="en-CA" sz="2800" b="1" dirty="0" smtClean="0">
                <a:solidFill>
                  <a:prstClr val="black"/>
                </a:solidFill>
              </a:rPr>
              <a:t>Accusation imposes the requirement of fairness </a:t>
            </a:r>
            <a:r>
              <a:rPr lang="en-CA" sz="2800" dirty="0" smtClean="0">
                <a:solidFill>
                  <a:prstClr val="black"/>
                </a:solidFill>
              </a:rPr>
              <a:t>:</a:t>
            </a:r>
            <a:endParaRPr lang="en-CA" sz="2800" dirty="0">
              <a:solidFill>
                <a:prstClr val="black"/>
              </a:solidFill>
            </a:endParaRPr>
          </a:p>
          <a:p>
            <a:pPr lvl="2">
              <a:buClr>
                <a:srgbClr val="009DD9"/>
              </a:buClr>
            </a:pPr>
            <a:r>
              <a:rPr lang="en-CA" sz="2800" dirty="0">
                <a:solidFill>
                  <a:prstClr val="black"/>
                </a:solidFill>
              </a:rPr>
              <a:t>It levels fair accusation against the company</a:t>
            </a:r>
            <a:r>
              <a:rPr lang="en-CA" sz="2800" dirty="0" smtClean="0">
                <a:solidFill>
                  <a:prstClr val="black"/>
                </a:solidFill>
              </a:rPr>
              <a:t>/ organization</a:t>
            </a:r>
            <a:r>
              <a:rPr lang="en-CA" sz="2800" dirty="0">
                <a:solidFill>
                  <a:prstClr val="black"/>
                </a:solidFill>
              </a:rPr>
              <a:t>. </a:t>
            </a:r>
          </a:p>
          <a:p>
            <a:pPr lvl="2">
              <a:buClr>
                <a:srgbClr val="009DD9"/>
              </a:buClr>
            </a:pPr>
            <a:r>
              <a:rPr lang="en-CA" sz="2800" dirty="0">
                <a:solidFill>
                  <a:prstClr val="black"/>
                </a:solidFill>
              </a:rPr>
              <a:t>Private matters are not in the public interests</a:t>
            </a:r>
            <a:r>
              <a:rPr lang="en-CA" sz="2800" dirty="0" smtClean="0">
                <a:solidFill>
                  <a:prstClr val="black"/>
                </a:solidFill>
              </a:rPr>
              <a:t>.</a:t>
            </a:r>
          </a:p>
          <a:p>
            <a:pPr lvl="4">
              <a:buClr>
                <a:srgbClr val="009DD9"/>
              </a:buClr>
            </a:pPr>
            <a:r>
              <a:rPr lang="en-CA" sz="2400" dirty="0" smtClean="0">
                <a:solidFill>
                  <a:prstClr val="black"/>
                </a:solidFill>
              </a:rPr>
              <a:t>The public does not have the right to know private matters. </a:t>
            </a:r>
            <a:endParaRPr lang="en-CA" sz="2400" dirty="0">
              <a:solidFill>
                <a:prstClr val="black"/>
              </a:solidFill>
            </a:endParaRPr>
          </a:p>
          <a:p>
            <a:pPr lvl="2">
              <a:buClr>
                <a:srgbClr val="009DD9"/>
              </a:buClr>
            </a:pPr>
            <a:r>
              <a:rPr lang="en-CA" sz="2800" dirty="0">
                <a:solidFill>
                  <a:prstClr val="black"/>
                </a:solidFill>
              </a:rPr>
              <a:t>Open accusation rather than denunciation or  leaked </a:t>
            </a:r>
            <a:r>
              <a:rPr lang="en-CA" sz="2800" dirty="0" smtClean="0">
                <a:solidFill>
                  <a:prstClr val="black"/>
                </a:solidFill>
              </a:rPr>
              <a:t>rumour.</a:t>
            </a:r>
            <a:endParaRPr lang="en-CA" sz="2800" dirty="0">
              <a:solidFill>
                <a:prstClr val="black"/>
              </a:solidFill>
            </a:endParaRPr>
          </a:p>
          <a:p>
            <a:pPr lvl="3">
              <a:buClr>
                <a:srgbClr val="009DD9"/>
              </a:buClr>
            </a:pPr>
            <a:r>
              <a:rPr lang="en-CA" sz="2400" dirty="0" smtClean="0">
                <a:solidFill>
                  <a:prstClr val="black"/>
                </a:solidFill>
              </a:rPr>
              <a:t>For the whistleblower remaining anonymous is safer, but it is less likely to be taken seriously.</a:t>
            </a:r>
            <a:endParaRPr lang="en-CA" sz="2400" dirty="0">
              <a:solidFill>
                <a:prstClr val="black"/>
              </a:solidFill>
            </a:endParaRPr>
          </a:p>
        </p:txBody>
      </p:sp>
    </p:spTree>
    <p:extLst>
      <p:ext uri="{BB962C8B-B14F-4D97-AF65-F5344CB8AC3E}">
        <p14:creationId xmlns:p14="http://schemas.microsoft.com/office/powerpoint/2010/main" val="26527176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lstStyle/>
          <a:p>
            <a:r>
              <a:rPr lang="en-CA" b="1" dirty="0" smtClean="0"/>
              <a:t>   Wrap Up: Some Guidelines  </a:t>
            </a:r>
            <a:endParaRPr lang="en-US" b="1" dirty="0"/>
          </a:p>
        </p:txBody>
      </p:sp>
      <p:sp>
        <p:nvSpPr>
          <p:cNvPr id="3" name="Content Placeholder 2"/>
          <p:cNvSpPr>
            <a:spLocks noGrp="1"/>
          </p:cNvSpPr>
          <p:nvPr>
            <p:ph idx="1"/>
          </p:nvPr>
        </p:nvSpPr>
        <p:spPr>
          <a:xfrm>
            <a:off x="152400" y="1295400"/>
            <a:ext cx="8915400" cy="5562600"/>
          </a:xfrm>
        </p:spPr>
        <p:txBody>
          <a:bodyPr>
            <a:noAutofit/>
          </a:bodyPr>
          <a:lstStyle/>
          <a:p>
            <a:r>
              <a:rPr lang="en-CA" sz="2800" dirty="0" smtClean="0"/>
              <a:t>Before speaking out, t</a:t>
            </a:r>
            <a:r>
              <a:rPr lang="en-US" sz="2800" dirty="0" smtClean="0">
                <a:solidFill>
                  <a:srgbClr val="000000"/>
                </a:solidFill>
              </a:rPr>
              <a:t>he </a:t>
            </a:r>
            <a:r>
              <a:rPr lang="en-US" sz="2800" dirty="0">
                <a:solidFill>
                  <a:srgbClr val="000000"/>
                </a:solidFill>
              </a:rPr>
              <a:t>potential whistleblower should go through normal channels of reporting first (which usually do work</a:t>
            </a:r>
            <a:r>
              <a:rPr lang="en-US" sz="2800" dirty="0" smtClean="0">
                <a:solidFill>
                  <a:srgbClr val="000000"/>
                </a:solidFill>
              </a:rPr>
              <a:t>).</a:t>
            </a:r>
          </a:p>
          <a:p>
            <a:pPr lvl="0">
              <a:buClr>
                <a:srgbClr val="0BD0D9"/>
              </a:buClr>
            </a:pPr>
            <a:r>
              <a:rPr lang="en-CA" sz="2800" dirty="0">
                <a:solidFill>
                  <a:prstClr val="black"/>
                </a:solidFill>
              </a:rPr>
              <a:t>Consult your loved ones.</a:t>
            </a:r>
          </a:p>
          <a:p>
            <a:pPr lvl="0">
              <a:buClr>
                <a:srgbClr val="0BD0D9"/>
              </a:buClr>
            </a:pPr>
            <a:r>
              <a:rPr lang="en-CA" sz="2800" dirty="0">
                <a:solidFill>
                  <a:prstClr val="black"/>
                </a:solidFill>
              </a:rPr>
              <a:t>Test the waters for support among your workplace peer.</a:t>
            </a:r>
          </a:p>
          <a:p>
            <a:r>
              <a:rPr lang="en-CA" sz="2800" dirty="0" smtClean="0"/>
              <a:t>Always be on guard.</a:t>
            </a:r>
          </a:p>
          <a:p>
            <a:r>
              <a:rPr lang="en-CA" sz="2800" dirty="0" smtClean="0"/>
              <a:t>Seek legal and other expert advice.</a:t>
            </a:r>
          </a:p>
          <a:p>
            <a:r>
              <a:rPr lang="en-CA" sz="2800" dirty="0" smtClean="0"/>
              <a:t>Maintain good relations with administrative and support staff. </a:t>
            </a:r>
          </a:p>
          <a:p>
            <a:r>
              <a:rPr lang="en-CA" sz="2800" dirty="0" smtClean="0"/>
              <a:t>Keep detailed records as you go.</a:t>
            </a:r>
          </a:p>
          <a:p>
            <a:r>
              <a:rPr lang="en-CA" sz="2800" b="1" dirty="0" smtClean="0">
                <a:solidFill>
                  <a:srgbClr val="FF0000"/>
                </a:solidFill>
              </a:rPr>
              <a:t>Do what you feel is right</a:t>
            </a:r>
            <a:r>
              <a:rPr lang="en-CA" sz="2800" dirty="0" smtClean="0"/>
              <a:t>.      </a:t>
            </a:r>
            <a:endParaRPr lang="en-US" sz="2800" dirty="0"/>
          </a:p>
        </p:txBody>
      </p:sp>
    </p:spTree>
    <p:extLst>
      <p:ext uri="{BB962C8B-B14F-4D97-AF65-F5344CB8AC3E}">
        <p14:creationId xmlns:p14="http://schemas.microsoft.com/office/powerpoint/2010/main" val="196436344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2014</TotalTime>
  <Words>1824</Words>
  <Application>Microsoft Office PowerPoint</Application>
  <PresentationFormat>On-screen Show (4:3)</PresentationFormat>
  <Paragraphs>165</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Flow</vt:lpstr>
      <vt:lpstr>The Ethics of Whistleblowing</vt:lpstr>
      <vt:lpstr>          A General Introduction </vt:lpstr>
      <vt:lpstr>    Why Study Whistleblowing</vt:lpstr>
      <vt:lpstr>                  Moral Conflict:                (Conflict of Obligations)   </vt:lpstr>
      <vt:lpstr>           What is at Stake? </vt:lpstr>
      <vt:lpstr>      How to Make a Decision?</vt:lpstr>
      <vt:lpstr>                 Sissela Bok </vt:lpstr>
      <vt:lpstr>                    Summery </vt:lpstr>
      <vt:lpstr>             Moral Conflicts   </vt:lpstr>
      <vt:lpstr>       The Indispensability of             Whistleblowing  </vt:lpstr>
      <vt:lpstr>        What is Whistleblowing? </vt:lpstr>
      <vt:lpstr>The Nature of Whistleblowing </vt:lpstr>
      <vt:lpstr>                      Dissent </vt:lpstr>
      <vt:lpstr>             Breach of Loyalty</vt:lpstr>
      <vt:lpstr>                   Accusation </vt:lpstr>
      <vt:lpstr> When Whistleblowing is Unjustified   </vt:lpstr>
      <vt:lpstr>          An Effective Whistleblowing </vt:lpstr>
      <vt:lpstr>  A Successful Whistleblowing I   </vt:lpstr>
      <vt:lpstr> A Successful Whistleblowing II</vt:lpstr>
      <vt:lpstr>A Successful Whistleblowing III</vt:lpstr>
      <vt:lpstr>A Successful Whistleblowing IV</vt:lpstr>
      <vt:lpstr>   Wrap Up: Some Guidelines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Whistleblowing </dc:title>
  <dc:creator>Sardar</dc:creator>
  <cp:lastModifiedBy>Sardar</cp:lastModifiedBy>
  <cp:revision>96</cp:revision>
  <dcterms:created xsi:type="dcterms:W3CDTF">2016-09-19T00:51:11Z</dcterms:created>
  <dcterms:modified xsi:type="dcterms:W3CDTF">2016-09-28T11:43:31Z</dcterms:modified>
</cp:coreProperties>
</file>