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8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E21F6-C69B-6F43-92F8-5639D16F595D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2C2DE-BCA1-E04F-BDC0-BA50981CD0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9114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B1595-E06C-9F4B-9310-AB58C8256CD6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3E4CF-3ED9-6945-8F4D-080B9CAD43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19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0D3AE-093B-2C49-ABDE-CA7EC698DA10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5F1D4-AE3D-5A4E-9A98-D4AD1C7D42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2641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7C9D4-3026-8040-B747-43F4B9FAEA7C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F9C32-3872-004C-BE9A-19D272933C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003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A11E8-D1F7-7841-BE54-291B4D4A4252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3CC1F-C222-E445-BA3C-ACBEABFDF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82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D796A-16C5-9746-B096-AEED2A4B5A9F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BAABC-177E-8444-B96C-BB4E9AA24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60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EB8E3-2C83-C744-B1FB-8A46E1610AE8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9D504-2C4B-7243-A672-4ED74B8196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57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08899-B0EF-714E-93F7-A8B066AB61BC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1A8F1-0934-4345-AA25-54B8D68DF9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197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CA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20012-E636-B444-BA98-49D12B2D7E58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91CD2-BC93-3140-9795-AB186637C2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30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BA413-0B0C-0744-9E09-3ECF265CF189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4075-1DAF-104A-94C7-838E083C8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2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83B42-4469-4540-9371-C6C285C307A1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C844F-0AF3-4B4E-A65E-A9A75A0D3C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684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BC00F9B-6B2B-0640-B409-2AC7889664F2}" type="datetime1">
              <a:rPr lang="en-US"/>
              <a:pPr>
                <a:defRPr/>
              </a:pPr>
              <a:t>15-02-22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>
              <a:defRPr sz="1400">
                <a:solidFill>
                  <a:srgbClr val="FFFFFF"/>
                </a:solidFill>
                <a:latin typeface="Franklin Gothic Book" charset="0"/>
              </a:defRPr>
            </a:lvl1pPr>
          </a:lstStyle>
          <a:p>
            <a:pPr>
              <a:defRPr/>
            </a:pPr>
            <a:fld id="{88D5B178-3536-7D45-A48D-6E3465E572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15" r:id="rId2"/>
    <p:sldLayoutId id="2147484023" r:id="rId3"/>
    <p:sldLayoutId id="2147484016" r:id="rId4"/>
    <p:sldLayoutId id="2147484017" r:id="rId5"/>
    <p:sldLayoutId id="2147484018" r:id="rId6"/>
    <p:sldLayoutId id="2147484019" r:id="rId7"/>
    <p:sldLayoutId id="2147484024" r:id="rId8"/>
    <p:sldLayoutId id="2147484025" r:id="rId9"/>
    <p:sldLayoutId id="2147484020" r:id="rId10"/>
    <p:sldLayoutId id="2147484021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ＭＳ Ｐゴシック" pitchFamily="-108" charset="-128"/>
          <a:cs typeface="ＭＳ Ｐゴシック" pitchFamily="-108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-108" charset="0"/>
          <a:ea typeface="ＭＳ Ｐゴシック" pitchFamily="-108" charset="-128"/>
          <a:cs typeface="ＭＳ Ｐゴシック" pitchFamily="-108" charset="-128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charset="0"/>
        <a:buChar char=""/>
        <a:defRPr sz="2600" kern="1200">
          <a:solidFill>
            <a:schemeClr val="tx1"/>
          </a:solidFill>
          <a:latin typeface="+mn-lt"/>
          <a:ea typeface="ＭＳ Ｐゴシック" pitchFamily="-108" charset="-128"/>
          <a:cs typeface="ＭＳ Ｐゴシック" pitchFamily="-108" charset="-128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charset="0"/>
        <a:buChar char=""/>
        <a:defRPr sz="24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charset="0"/>
        <a:buChar char="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charset="0"/>
        <a:buChar char="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Econ 255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Growth in the Open 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550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Motivating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CA" dirty="0"/>
          </a:p>
          <a:p>
            <a:pPr lvl="0"/>
            <a:r>
              <a:rPr lang="en-US" dirty="0"/>
              <a:t>Does openness (globalization) help income growth?</a:t>
            </a:r>
            <a:endParaRPr lang="en-CA" dirty="0"/>
          </a:p>
          <a:p>
            <a:pPr lvl="0"/>
            <a:r>
              <a:rPr lang="en-US" dirty="0"/>
              <a:t>If so, through what channels?</a:t>
            </a:r>
            <a:endParaRPr lang="en-CA" dirty="0"/>
          </a:p>
          <a:p>
            <a:pPr lvl="0"/>
            <a:r>
              <a:rPr lang="en-US" dirty="0"/>
              <a:t>How does each channel work?</a:t>
            </a:r>
            <a:endParaRPr lang="en-CA" dirty="0"/>
          </a:p>
          <a:p>
            <a:pPr lvl="0"/>
            <a:r>
              <a:rPr lang="en-US" dirty="0"/>
              <a:t>What is the source of opposition to globalization?</a:t>
            </a:r>
            <a:endParaRPr lang="en-CA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84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334" y="459376"/>
            <a:ext cx="7772400" cy="603495"/>
          </a:xfrm>
        </p:spPr>
        <p:txBody>
          <a:bodyPr/>
          <a:lstStyle/>
          <a:p>
            <a:pPr algn="ctr"/>
            <a:r>
              <a:rPr lang="en-US" sz="2400" dirty="0" smtClean="0"/>
              <a:t>Growth of World Trade 1870-2010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83" r="-5683"/>
          <a:stretch>
            <a:fillRect/>
          </a:stretch>
        </p:blipFill>
        <p:spPr bwMode="auto">
          <a:xfrm>
            <a:off x="914400" y="1062871"/>
            <a:ext cx="7772400" cy="472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7344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Relationship between Economic Openness and GDP per Capita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730" r="-2073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1440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Growth in Closed Economies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53" r="-535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2354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Growth in Open Economies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6" b="4386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045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How Does Openness Help Growth?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More efficient to produce according to your comparative advantage, exporting it and  importing what is expensive to produce in your country. (Trade as technology)</a:t>
            </a:r>
          </a:p>
          <a:p>
            <a:r>
              <a:rPr lang="en-US" dirty="0" smtClean="0"/>
              <a:t>Technology transfer (FDI, purchase of key inputs or machinery, organizational knowledge)</a:t>
            </a:r>
          </a:p>
          <a:p>
            <a:r>
              <a:rPr lang="en-US" dirty="0" smtClean="0"/>
              <a:t>Creating incentives for new technologies. Bigger markets mean more profits</a:t>
            </a:r>
          </a:p>
          <a:p>
            <a:r>
              <a:rPr lang="en-US" dirty="0" smtClean="0"/>
              <a:t>Competition from abroad deters domestic monopolization, increases efficiency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29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Opposition to Openness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400" dirty="0" smtClean="0"/>
              <a:t>Trade generates winners and losers.  Sectors where a country has no comparative advantage will oppose openness.</a:t>
            </a:r>
          </a:p>
          <a:p>
            <a:r>
              <a:rPr lang="en-US" sz="2400" dirty="0" smtClean="0"/>
              <a:t>Gains from trade to consumers are diffused but producers who are adversely affected can be united in lobbying for protection.</a:t>
            </a:r>
          </a:p>
          <a:p>
            <a:r>
              <a:rPr lang="en-US" sz="2400" dirty="0" smtClean="0"/>
              <a:t>Low skill workers in developed countries, already at the bottom of the totem pole can become worse off through trade with low wage countries.</a:t>
            </a:r>
          </a:p>
          <a:p>
            <a:r>
              <a:rPr lang="en-US" sz="2400" dirty="0" smtClean="0"/>
              <a:t>Environmental arguments</a:t>
            </a:r>
          </a:p>
          <a:p>
            <a:r>
              <a:rPr lang="en-US" sz="2400" dirty="0" smtClean="0"/>
              <a:t>Loss of national sovereignty</a:t>
            </a:r>
          </a:p>
          <a:p>
            <a:r>
              <a:rPr lang="en-US" sz="2400" dirty="0" smtClean="0"/>
              <a:t>Political manipulation by foreign capital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3E4CF-3ED9-6945-8F4D-080B9CAD4399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9405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ＭＳ ゴシック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ヒラギノ明朝 Pro W3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47</TotalTime>
  <Words>218</Words>
  <Application>Microsoft Macintosh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Theme</vt:lpstr>
      <vt:lpstr>Growth in the Open Economy</vt:lpstr>
      <vt:lpstr>Motivating Questions</vt:lpstr>
      <vt:lpstr>Growth of World Trade 1870-2010</vt:lpstr>
      <vt:lpstr>Relationship between Economic Openness and GDP per Capita</vt:lpstr>
      <vt:lpstr>Growth in Closed Economies</vt:lpstr>
      <vt:lpstr>Growth in Open Economies</vt:lpstr>
      <vt:lpstr>How Does Openness Help Growth?</vt:lpstr>
      <vt:lpstr>Opposition to Openness</vt:lpstr>
    </vt:vector>
  </TitlesOfParts>
  <Company>UBC IRES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in the Open Economy</dc:title>
  <dc:creator>Milind Kandlikar</dc:creator>
  <cp:lastModifiedBy>Milind Kandlikar</cp:lastModifiedBy>
  <cp:revision>9</cp:revision>
  <dcterms:created xsi:type="dcterms:W3CDTF">2015-02-20T00:52:51Z</dcterms:created>
  <dcterms:modified xsi:type="dcterms:W3CDTF">2015-02-22T17:01:56Z</dcterms:modified>
</cp:coreProperties>
</file>