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7435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60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19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596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342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992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8191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129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3591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4332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4641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BC1E2-1B13-4C97-A3F9-2DE826CD8AFD}" type="datetimeFigureOut">
              <a:rPr lang="en-CA" smtClean="0"/>
              <a:t>16/07/2013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04513-12E2-46C1-9839-3D930534AE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522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Decision making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Chapter 11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8128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decision-making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Developing a commitment to some course of action or judgment.</a:t>
            </a:r>
          </a:p>
          <a:p>
            <a:r>
              <a:rPr lang="en-US" dirty="0" smtClean="0"/>
              <a:t>Choice or judgment</a:t>
            </a:r>
          </a:p>
          <a:p>
            <a:r>
              <a:rPr lang="en-US" dirty="0" smtClean="0"/>
              <a:t>Problem solving</a:t>
            </a:r>
          </a:p>
          <a:p>
            <a:pPr marL="0" indent="0">
              <a:buNone/>
            </a:pPr>
            <a:r>
              <a:rPr lang="en-US" dirty="0" smtClean="0"/>
              <a:t>- A problem is a perceive gap between and existing state and a desired state.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66650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types of problems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Well-structured problems</a:t>
            </a:r>
          </a:p>
          <a:p>
            <a:pPr>
              <a:buFontTx/>
              <a:buChar char="-"/>
            </a:pPr>
            <a:r>
              <a:rPr lang="en-US" dirty="0" smtClean="0"/>
              <a:t>A problem for which the existing state is clear, the desired state is clear and how to get from one state to another is fairly obvious</a:t>
            </a:r>
          </a:p>
          <a:p>
            <a:r>
              <a:rPr lang="en-US" dirty="0" smtClean="0"/>
              <a:t>Ill-structured problems;</a:t>
            </a:r>
          </a:p>
          <a:p>
            <a:pPr marL="0" indent="0">
              <a:buNone/>
            </a:pPr>
            <a:r>
              <a:rPr lang="en-US" dirty="0" smtClean="0"/>
              <a:t>- A problem for which the existing and/or desired states are unclear and/or the method of getting to the desired state is unknown.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7262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 decision-makers rational?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Yes, on very rare occasions.</a:t>
            </a:r>
          </a:p>
          <a:p>
            <a:r>
              <a:rPr lang="en-US" dirty="0" smtClean="0"/>
              <a:t>Steps for rational DM:</a:t>
            </a:r>
          </a:p>
          <a:p>
            <a:pPr>
              <a:buFontTx/>
              <a:buChar char="-"/>
            </a:pPr>
            <a:r>
              <a:rPr lang="en-US" dirty="0" smtClean="0"/>
              <a:t>Identify problem</a:t>
            </a:r>
          </a:p>
          <a:p>
            <a:pPr>
              <a:buFontTx/>
              <a:buChar char="-"/>
            </a:pPr>
            <a:r>
              <a:rPr lang="en-US" dirty="0" smtClean="0"/>
              <a:t>Search for relevant information</a:t>
            </a:r>
          </a:p>
          <a:p>
            <a:pPr>
              <a:buFontTx/>
              <a:buChar char="-"/>
            </a:pPr>
            <a:r>
              <a:rPr lang="en-US" dirty="0" smtClean="0"/>
              <a:t>Develop alternative solutions to the problem</a:t>
            </a:r>
          </a:p>
          <a:p>
            <a:pPr>
              <a:buFontTx/>
              <a:buChar char="-"/>
            </a:pPr>
            <a:r>
              <a:rPr lang="en-US" dirty="0" smtClean="0"/>
              <a:t>Evaluate alternative solutions</a:t>
            </a:r>
          </a:p>
          <a:p>
            <a:pPr>
              <a:buFontTx/>
              <a:buChar char="-"/>
            </a:pPr>
            <a:r>
              <a:rPr lang="en-US" dirty="0" smtClean="0"/>
              <a:t>Choose best solution</a:t>
            </a:r>
          </a:p>
          <a:p>
            <a:pPr>
              <a:buFontTx/>
              <a:buChar char="-"/>
            </a:pPr>
            <a:r>
              <a:rPr lang="en-US" dirty="0" smtClean="0"/>
              <a:t>Implement chosen solution</a:t>
            </a:r>
          </a:p>
          <a:p>
            <a:pPr>
              <a:buFontTx/>
              <a:buChar char="-"/>
            </a:pPr>
            <a:r>
              <a:rPr lang="en-US" dirty="0" smtClean="0"/>
              <a:t>Monitor and evaluate solution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44687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Bounded rationality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decision strategy that relies on limited (or faulty) information and that reflects time constraints and political considerations.</a:t>
            </a:r>
          </a:p>
          <a:p>
            <a:r>
              <a:rPr lang="en-US" dirty="0" smtClean="0"/>
              <a:t>Two characteristics of BR</a:t>
            </a:r>
          </a:p>
          <a:p>
            <a:pPr>
              <a:buFontTx/>
              <a:buChar char="-"/>
            </a:pPr>
            <a:r>
              <a:rPr lang="en-US" dirty="0" smtClean="0"/>
              <a:t>framing</a:t>
            </a:r>
            <a:r>
              <a:rPr lang="en-US" dirty="0" smtClean="0">
                <a:sym typeface="Wingdings" pitchFamily="2" charset="2"/>
              </a:rPr>
              <a:t> identify, assumptions decision/issue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Cognitive biases  perceptual biases</a:t>
            </a:r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00708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Step1, problem identification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 types of frames</a:t>
            </a:r>
          </a:p>
          <a:p>
            <a:pPr>
              <a:buFontTx/>
              <a:buChar char="-"/>
            </a:pPr>
            <a:r>
              <a:rPr lang="en-US" dirty="0" smtClean="0"/>
              <a:t>Perceptual </a:t>
            </a:r>
            <a:r>
              <a:rPr lang="en-US" dirty="0" err="1" smtClean="0"/>
              <a:t>defence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don’t see what you don’t want to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Problem defined in terms of functional specialty  multidisciplinary teams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Problem defined in terms of solution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Problem diagnosed in terms of symptoms</a:t>
            </a:r>
          </a:p>
          <a:p>
            <a:pPr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>
              <a:buFontTx/>
              <a:buChar char="-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3237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Step2, information search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Too little information due to cognitive biases:</a:t>
            </a:r>
          </a:p>
          <a:p>
            <a:pPr>
              <a:buFontTx/>
              <a:buChar char="-"/>
            </a:pPr>
            <a:r>
              <a:rPr lang="en-US" dirty="0" err="1" smtClean="0"/>
              <a:t>Recency</a:t>
            </a:r>
            <a:r>
              <a:rPr lang="en-US" dirty="0" smtClean="0"/>
              <a:t> effect, primacy effect, confirmation bias etc.</a:t>
            </a:r>
          </a:p>
          <a:p>
            <a:pPr>
              <a:buFontTx/>
              <a:buChar char="-"/>
            </a:pPr>
            <a:endParaRPr lang="en-US" dirty="0"/>
          </a:p>
          <a:p>
            <a:r>
              <a:rPr lang="en-US" dirty="0" smtClean="0"/>
              <a:t>Too much information</a:t>
            </a:r>
          </a:p>
          <a:p>
            <a:pPr>
              <a:buFontTx/>
              <a:buChar char="-"/>
            </a:pPr>
            <a:r>
              <a:rPr lang="en-US" dirty="0" smtClean="0"/>
              <a:t>Can lead to information overload, which results in confusion and errors</a:t>
            </a:r>
          </a:p>
          <a:p>
            <a:pPr>
              <a:buFontTx/>
              <a:buChar char="-"/>
            </a:pPr>
            <a:r>
              <a:rPr lang="en-US" dirty="0" smtClean="0"/>
              <a:t>More is not better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8826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Step 3-4, alternative development and evaluation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strategies:</a:t>
            </a:r>
          </a:p>
          <a:p>
            <a:pPr>
              <a:buFontTx/>
              <a:buChar char="-"/>
            </a:pPr>
            <a:r>
              <a:rPr lang="en-US" dirty="0" smtClean="0"/>
              <a:t>Maximizing </a:t>
            </a:r>
            <a:r>
              <a:rPr lang="en-US" dirty="0" smtClean="0">
                <a:sym typeface="Wingdings" pitchFamily="2" charset="2"/>
              </a:rPr>
              <a:t> rational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Satisficing  good enough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6509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5, alternative choice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Framing the decision as a “gain” or as a “loss”</a:t>
            </a:r>
            <a:r>
              <a:rPr lang="en-CA" dirty="0" smtClean="0"/>
              <a:t> makes a difference.</a:t>
            </a:r>
          </a:p>
          <a:p>
            <a:pPr>
              <a:buFontTx/>
              <a:buChar char="-"/>
            </a:pPr>
            <a:r>
              <a:rPr lang="en-US" dirty="0" smtClean="0"/>
              <a:t>Plan A and B are framed as “losses”</a:t>
            </a:r>
          </a:p>
          <a:p>
            <a:pPr>
              <a:buFontTx/>
              <a:buChar char="-"/>
            </a:pPr>
            <a:r>
              <a:rPr lang="en-US" dirty="0" smtClean="0"/>
              <a:t>Plans C and D are framed as “gains</a:t>
            </a:r>
          </a:p>
          <a:p>
            <a:pPr marL="0" indent="0">
              <a:buNone/>
            </a:pPr>
            <a:r>
              <a:rPr lang="en-US" dirty="0" smtClean="0"/>
              <a:t>(P 366-7)</a:t>
            </a:r>
          </a:p>
          <a:p>
            <a:pPr marL="0" indent="0">
              <a:buNone/>
            </a:pPr>
            <a:r>
              <a:rPr lang="en-US" dirty="0" smtClean="0"/>
              <a:t>DMs are risk-averse when options are framed as “gain” (</a:t>
            </a:r>
            <a:r>
              <a:rPr lang="en-US" dirty="0" err="1" smtClean="0"/>
              <a:t>eg</a:t>
            </a:r>
            <a:r>
              <a:rPr lang="en-US" dirty="0" smtClean="0"/>
              <a:t>, tend to make conservative decisions)</a:t>
            </a:r>
          </a:p>
          <a:p>
            <a:pPr marL="0" indent="0">
              <a:buNone/>
            </a:pPr>
            <a:r>
              <a:rPr lang="en-US" dirty="0" smtClean="0"/>
              <a:t>DM’s are risk-seeking (</a:t>
            </a:r>
            <a:r>
              <a:rPr lang="en-US" dirty="0" err="1" smtClean="0"/>
              <a:t>ie</a:t>
            </a:r>
            <a:r>
              <a:rPr lang="en-US" dirty="0" smtClean="0"/>
              <a:t>, tend to make risky decisions) when options are framed as “losses”</a:t>
            </a:r>
          </a:p>
        </p:txBody>
      </p:sp>
    </p:spTree>
    <p:extLst>
      <p:ext uri="{BB962C8B-B14F-4D97-AF65-F5344CB8AC3E}">
        <p14:creationId xmlns:p14="http://schemas.microsoft.com/office/powerpoint/2010/main" val="1594748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6, alternative implementation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Self explanatory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4440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Step7, solution evaluation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Escalation of commitment and sunk cost</a:t>
            </a:r>
          </a:p>
          <a:p>
            <a:pPr>
              <a:buFontTx/>
              <a:buChar char="-"/>
            </a:pPr>
            <a:r>
              <a:rPr lang="en-US" dirty="0" smtClean="0"/>
              <a:t>We tend to devote more and more resources (time, $$) to a failing course of action in the hopes that we can “make up” for the losses e have incurred as a result of our decision</a:t>
            </a:r>
          </a:p>
          <a:p>
            <a:pPr>
              <a:buFontTx/>
              <a:buChar char="-"/>
            </a:pPr>
            <a:r>
              <a:rPr lang="en-US" dirty="0" smtClean="0"/>
              <a:t>Sunk costs are permanent losses of recourses incurred as the result of a decision</a:t>
            </a:r>
          </a:p>
          <a:p>
            <a:pPr>
              <a:buFontTx/>
              <a:buChar char="-"/>
            </a:pPr>
            <a:r>
              <a:rPr lang="en-US" dirty="0" smtClean="0"/>
              <a:t>Escalation of commitment refers to the tendency to invest additional resources in an apparently failing course of action.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5170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Hindsight:</a:t>
            </a:r>
          </a:p>
          <a:p>
            <a:pPr>
              <a:buFontTx/>
              <a:buChar char="-"/>
            </a:pPr>
            <a:r>
              <a:rPr lang="en-US" dirty="0" smtClean="0"/>
              <a:t>Tendency to have a skewed interpretation of past events,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 knew it all along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made a sound investment. I called it right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lost so much money. The market is bad.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1212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emotion and mood affect decision making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People in a positive/negative mood tend to remember positive/negative information</a:t>
            </a:r>
          </a:p>
          <a:p>
            <a:r>
              <a:rPr lang="en-US" dirty="0" smtClean="0"/>
              <a:t>People in a positive/negative mood tend to evaluate objectives, people and events more positively/negatively.</a:t>
            </a:r>
          </a:p>
          <a:p>
            <a:r>
              <a:rPr lang="en-US" dirty="0" smtClean="0"/>
              <a:t>People in a positive mood tend to overestimate the likelihood that good events will occur and underestimate the occurrence of bad events. People in a bad mood do the opposite.</a:t>
            </a:r>
          </a:p>
          <a:p>
            <a:r>
              <a:rPr lang="en-US" dirty="0" smtClean="0"/>
              <a:t>People in a good mood Adopt simplified, shortcut decision-making strategies, more likely violating the rational model.</a:t>
            </a:r>
          </a:p>
        </p:txBody>
      </p:sp>
    </p:spTree>
    <p:extLst>
      <p:ext uri="{BB962C8B-B14F-4D97-AF65-F5344CB8AC3E}">
        <p14:creationId xmlns:p14="http://schemas.microsoft.com/office/powerpoint/2010/main" val="3005421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decision making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Why use groups?</a:t>
            </a:r>
          </a:p>
          <a:p>
            <a:r>
              <a:rPr lang="en-US" dirty="0" smtClean="0"/>
              <a:t>Advantages:</a:t>
            </a:r>
          </a:p>
          <a:p>
            <a:pPr>
              <a:buFontTx/>
              <a:buChar char="-"/>
            </a:pPr>
            <a:r>
              <a:rPr lang="en-US" dirty="0" smtClean="0"/>
              <a:t>Decision quality should be higher</a:t>
            </a:r>
          </a:p>
          <a:p>
            <a:pPr>
              <a:buFontTx/>
              <a:buChar char="-"/>
            </a:pPr>
            <a:r>
              <a:rPr lang="en-US" dirty="0" smtClean="0"/>
              <a:t>Decision acceptance and commitment</a:t>
            </a:r>
          </a:p>
          <a:p>
            <a:pPr>
              <a:buFontTx/>
              <a:buChar char="-"/>
            </a:pPr>
            <a:r>
              <a:rPr lang="en-US" dirty="0" smtClean="0"/>
              <a:t>Diffusion of responsibility</a:t>
            </a:r>
          </a:p>
          <a:p>
            <a:r>
              <a:rPr lang="en-US" dirty="0" smtClean="0"/>
              <a:t>Disadvantages:</a:t>
            </a:r>
          </a:p>
          <a:p>
            <a:pPr>
              <a:buFontTx/>
              <a:buChar char="-"/>
            </a:pPr>
            <a:r>
              <a:rPr lang="en-US" dirty="0" smtClean="0"/>
              <a:t>Time</a:t>
            </a:r>
          </a:p>
          <a:p>
            <a:pPr>
              <a:buFontTx/>
              <a:buChar char="-"/>
            </a:pPr>
            <a:r>
              <a:rPr lang="en-US" dirty="0" smtClean="0"/>
              <a:t>Conflict</a:t>
            </a:r>
          </a:p>
          <a:p>
            <a:pPr>
              <a:buFontTx/>
              <a:buChar char="-"/>
            </a:pPr>
            <a:r>
              <a:rPr lang="en-US" dirty="0" smtClean="0"/>
              <a:t>Domination</a:t>
            </a:r>
          </a:p>
          <a:p>
            <a:pPr>
              <a:buFontTx/>
              <a:buChar char="-"/>
            </a:pPr>
            <a:r>
              <a:rPr lang="en-US" dirty="0" smtClean="0"/>
              <a:t>groupthink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7059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661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601</Words>
  <Application>Microsoft Office PowerPoint</Application>
  <PresentationFormat>On-screen Show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Decision making</vt:lpstr>
      <vt:lpstr>What is decision-making</vt:lpstr>
      <vt:lpstr>Two types of problems</vt:lpstr>
      <vt:lpstr>Are decision-makers rational?</vt:lpstr>
      <vt:lpstr>Bounded rationality</vt:lpstr>
      <vt:lpstr>Step1, problem identification</vt:lpstr>
      <vt:lpstr>Step2, information search</vt:lpstr>
      <vt:lpstr>Step 3-4, alternative development and evaluation</vt:lpstr>
      <vt:lpstr>Step 5, alternative choice</vt:lpstr>
      <vt:lpstr>Step 6, alternative implementation</vt:lpstr>
      <vt:lpstr>Step7, solution evaluation</vt:lpstr>
      <vt:lpstr>PowerPoint Presentation</vt:lpstr>
      <vt:lpstr>How emotion and mood affect decision making</vt:lpstr>
      <vt:lpstr>Group decision making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Decision making</dc:title>
  <dc:creator>Fangzhi</dc:creator>
  <cp:lastModifiedBy>Fangzhi</cp:lastModifiedBy>
  <cp:revision>14</cp:revision>
  <dcterms:created xsi:type="dcterms:W3CDTF">2013-07-16T22:56:51Z</dcterms:created>
  <dcterms:modified xsi:type="dcterms:W3CDTF">2013-07-16T23:54:41Z</dcterms:modified>
</cp:coreProperties>
</file>