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 id="2147484238" r:id="rId2"/>
  </p:sldMasterIdLst>
  <p:notesMasterIdLst>
    <p:notesMasterId r:id="rId53"/>
  </p:notesMasterIdLst>
  <p:handoutMasterIdLst>
    <p:handoutMasterId r:id="rId54"/>
  </p:handoutMasterIdLst>
  <p:sldIdLst>
    <p:sldId id="404" r:id="rId3"/>
    <p:sldId id="516" r:id="rId4"/>
    <p:sldId id="476" r:id="rId5"/>
    <p:sldId id="477" r:id="rId6"/>
    <p:sldId id="478" r:id="rId7"/>
    <p:sldId id="479" r:id="rId8"/>
    <p:sldId id="480" r:id="rId9"/>
    <p:sldId id="481" r:id="rId10"/>
    <p:sldId id="482" r:id="rId11"/>
    <p:sldId id="525" r:id="rId12"/>
    <p:sldId id="526"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519" r:id="rId27"/>
    <p:sldId id="520" r:id="rId28"/>
    <p:sldId id="496" r:id="rId29"/>
    <p:sldId id="497" r:id="rId30"/>
    <p:sldId id="498" r:id="rId31"/>
    <p:sldId id="499" r:id="rId32"/>
    <p:sldId id="500" r:id="rId33"/>
    <p:sldId id="502" r:id="rId34"/>
    <p:sldId id="503" r:id="rId35"/>
    <p:sldId id="504" r:id="rId36"/>
    <p:sldId id="505" r:id="rId37"/>
    <p:sldId id="506" r:id="rId38"/>
    <p:sldId id="507" r:id="rId39"/>
    <p:sldId id="521" r:id="rId40"/>
    <p:sldId id="522" r:id="rId41"/>
    <p:sldId id="508" r:id="rId42"/>
    <p:sldId id="509" r:id="rId43"/>
    <p:sldId id="510" r:id="rId44"/>
    <p:sldId id="511" r:id="rId45"/>
    <p:sldId id="513" r:id="rId46"/>
    <p:sldId id="512" r:id="rId47"/>
    <p:sldId id="514" r:id="rId48"/>
    <p:sldId id="515" r:id="rId49"/>
    <p:sldId id="523" r:id="rId50"/>
    <p:sldId id="524" r:id="rId51"/>
    <p:sldId id="472" r:id="rId52"/>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953735"/>
    <a:srgbClr val="664E84"/>
    <a:srgbClr val="60497B"/>
    <a:srgbClr val="584371"/>
    <a:srgbClr val="403152"/>
    <a:srgbClr val="948A54"/>
    <a:srgbClr val="4A452A"/>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9502" autoAdjust="0"/>
  </p:normalViewPr>
  <p:slideViewPr>
    <p:cSldViewPr>
      <p:cViewPr>
        <p:scale>
          <a:sx n="70" d="100"/>
          <a:sy n="70" d="100"/>
        </p:scale>
        <p:origin x="-1284" y="-72"/>
      </p:cViewPr>
      <p:guideLst>
        <p:guide orient="horz" pos="240"/>
        <p:guide pos="288"/>
      </p:guideLst>
    </p:cSldViewPr>
  </p:slideViewPr>
  <p:outlineViewPr>
    <p:cViewPr>
      <p:scale>
        <a:sx n="33" d="100"/>
        <a:sy n="33" d="100"/>
      </p:scale>
      <p:origin x="21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42D16A14-9EB0-4A58-9F97-224678A8FFC8}"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9635" name="Rectangle 3"/>
          <p:cNvSpPr>
            <a:spLocks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HYGothic-Extra" pitchFamily="18" charset="-127"/>
                <a:ea typeface="HYGothic-Extra" pitchFamily="18" charset="-127"/>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marL="514350" indent="-514350">
              <a:buClr>
                <a:schemeClr val="accent6"/>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609600" y="0"/>
            <a:ext cx="2743200" cy="25146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baseline="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7B9AE5AE-1609-44BF-BD4F-65C6CD0D32C0}" type="slidenum">
              <a:rPr lang="en-US"/>
              <a:pPr>
                <a:defRPr/>
              </a:pPr>
              <a:t>‹#›</a:t>
            </a:fld>
            <a:endParaRPr lang="en-US"/>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C2EE6B86-A1EA-47E3-AFE5-07D6031C1FA2}"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rgbClr val="953735"/>
              </a:buClr>
              <a:buSzPct val="90000"/>
              <a:buFont typeface="Wingdings" pitchFamily="2" charset="2"/>
              <a:buChar char="Ø"/>
              <a:defRPr sz="2800">
                <a:solidFill>
                  <a:schemeClr val="tx1"/>
                </a:solidFill>
              </a:defRPr>
            </a:lvl1pPr>
            <a:lvl2pPr>
              <a:lnSpc>
                <a:spcPct val="100000"/>
              </a:lnSpc>
              <a:spcBef>
                <a:spcPts val="700"/>
              </a:spcBef>
              <a:spcAft>
                <a:spcPts val="700"/>
              </a:spcAft>
              <a:buClr>
                <a:srgbClr val="953735"/>
              </a:buClr>
              <a:buSzPct val="90000"/>
              <a:buFont typeface="Arial" pitchFamily="34" charset="0"/>
              <a:buChar char="•"/>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rgbClr val="953735"/>
              </a:buClr>
              <a:defRPr sz="1800"/>
            </a:lvl4pPr>
            <a:lvl5pPr>
              <a:lnSpc>
                <a:spcPct val="100000"/>
              </a:lnSpc>
              <a:spcBef>
                <a:spcPts val="700"/>
              </a:spcBef>
              <a:spcAft>
                <a:spcPts val="700"/>
              </a:spcAft>
              <a:buClr>
                <a:srgbClr val="953735"/>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2534A336-4F8B-4496-BDC1-185185BCFE38}"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6395FA69-5E8C-458B-8642-41E942CB93E4}" type="slidenum">
              <a:rPr lang="en-US"/>
              <a:pPr>
                <a:defRPr/>
              </a:pPr>
              <a:t>‹#›</a:t>
            </a:fld>
            <a:endParaRPr lang="en-US"/>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955248EE-0D76-498D-A8C5-7B8D4878EFE9}"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DA2A37E7-D6B5-43C2-A46F-0637CFB84471}"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337A761D-66AD-41DE-AD60-536AA28FE052}"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929EB41E-B7CD-4540-8C9D-756A4290BD0A}"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02DC3C30-A67A-4EF0-8F68-0F9780ADFFA4}"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5"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3" name="Rectangle 71"/>
          <p:cNvSpPr>
            <a:spLocks noGrp="1" noChangeArrowheads="1"/>
          </p:cNvSpPr>
          <p:nvPr>
            <p:ph type="sldNum" sz="quarter" idx="14"/>
          </p:nvPr>
        </p:nvSpPr>
        <p:spPr/>
        <p:txBody>
          <a:bodyPr/>
          <a:lstStyle>
            <a:lvl1pPr>
              <a:defRPr/>
            </a:lvl1pPr>
          </a:lstStyle>
          <a:p>
            <a:pPr>
              <a:defRPr/>
            </a:pPr>
            <a:fld id="{780CF053-0A8E-48BB-AFE8-4B96C25A9577}" type="slidenum">
              <a:rPr lang="en-US"/>
              <a:pPr>
                <a:defRPr/>
              </a:pPr>
              <a:t>‹#›</a:t>
            </a:fld>
            <a:endParaRPr lang="en-US" dirty="0"/>
          </a:p>
        </p:txBody>
      </p:sp>
      <p:sp>
        <p:nvSpPr>
          <p:cNvPr id="4" name="Rectangle 70"/>
          <p:cNvSpPr>
            <a:spLocks noGrp="1" noChangeArrowheads="1"/>
          </p:cNvSpPr>
          <p:nvPr>
            <p:ph type="ftr" sz="quarter" idx="15"/>
          </p:nvPr>
        </p:nvSpPr>
        <p:spPr/>
        <p:txBody>
          <a:bodyPr/>
          <a:lstStyle>
            <a:lvl1pPr>
              <a:defRPr/>
            </a:lvl1pPr>
          </a:lstStyle>
          <a:p>
            <a:pPr>
              <a:defRPr/>
            </a:pPr>
            <a:r>
              <a:rPr lang="en-CA"/>
              <a:t>Copyright John Wiley &amp; Sons Canada, Ltd.</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725" y="2271713"/>
            <a:ext cx="8159750" cy="1568450"/>
          </a:xfrm>
        </p:spPr>
        <p:txBody>
          <a:bodyPr/>
          <a:lstStyle/>
          <a:p>
            <a:r>
              <a:rPr lang="en-US" smtClean="0"/>
              <a:t>Click to edit Master title style</a:t>
            </a:r>
            <a:endParaRPr lang="en-CA"/>
          </a:p>
        </p:txBody>
      </p:sp>
      <p:sp>
        <p:nvSpPr>
          <p:cNvPr id="3" name="Subtitle 2"/>
          <p:cNvSpPr>
            <a:spLocks noGrp="1"/>
          </p:cNvSpPr>
          <p:nvPr>
            <p:ph type="subTitle" idx="1"/>
          </p:nvPr>
        </p:nvSpPr>
        <p:spPr>
          <a:xfrm>
            <a:off x="1439863" y="4144963"/>
            <a:ext cx="6721475" cy="18700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177D4A63-09B9-478B-9CFD-F53B08FFBC6C}" type="slidenum">
              <a:rPr lang="en-US"/>
              <a:pPr>
                <a:defRPr/>
              </a:pPr>
              <a:t>‹#›</a:t>
            </a:fld>
            <a:endParaRPr lang="en-US"/>
          </a:p>
        </p:txBody>
      </p:sp>
      <p:sp>
        <p:nvSpPr>
          <p:cNvPr id="5" name="Rectangle 70"/>
          <p:cNvSpPr>
            <a:spLocks noGrp="1" noChangeArrowheads="1"/>
          </p:cNvSpPr>
          <p:nvPr>
            <p:ph type="ftr" sz="quarter" idx="11"/>
          </p:nvPr>
        </p:nvSpPr>
        <p:spPr>
          <a:xfrm>
            <a:off x="3429000" y="66294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6AC05503-0F60-442A-A157-AEA9E2555D9D}" type="slidenum">
              <a:rPr lang="en-US"/>
              <a:pPr>
                <a:defRPr/>
              </a:pPr>
              <a:t>‹#›</a:t>
            </a:fld>
            <a:endParaRPr lang="en-US"/>
          </a:p>
        </p:txBody>
      </p:sp>
      <p:sp>
        <p:nvSpPr>
          <p:cNvPr id="5" name="Rectangle 70"/>
          <p:cNvSpPr>
            <a:spLocks noGrp="1" noChangeArrowheads="1"/>
          </p:cNvSpPr>
          <p:nvPr>
            <p:ph type="ftr" sz="quarter" idx="11"/>
          </p:nvPr>
        </p:nvSpPr>
        <p:spPr>
          <a:xfrm>
            <a:off x="3200400" y="66294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1"/>
          <p:cNvSpPr>
            <a:spLocks noGrp="1" noChangeArrowheads="1"/>
          </p:cNvSpPr>
          <p:nvPr>
            <p:ph type="sldNum" sz="quarter" idx="10"/>
          </p:nvPr>
        </p:nvSpPr>
        <p:spPr/>
        <p:txBody>
          <a:bodyPr/>
          <a:lstStyle>
            <a:lvl1pPr>
              <a:defRPr/>
            </a:lvl1pPr>
          </a:lstStyle>
          <a:p>
            <a:pPr>
              <a:defRPr/>
            </a:pPr>
            <a:fld id="{BD1FC0FB-6747-4EAA-B4D6-7F9A124ED9D4}" type="slidenum">
              <a:rPr lang="en-US"/>
              <a:pPr>
                <a:defRPr/>
              </a:pPr>
              <a:t>‹#›</a:t>
            </a:fld>
            <a:endParaRPr lang="en-US"/>
          </a:p>
        </p:txBody>
      </p:sp>
      <p:sp>
        <p:nvSpPr>
          <p:cNvPr id="5"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838700" y="1828800"/>
            <a:ext cx="4229100" cy="4705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71"/>
          <p:cNvSpPr>
            <a:spLocks noGrp="1" noChangeArrowheads="1"/>
          </p:cNvSpPr>
          <p:nvPr>
            <p:ph type="sldNum" sz="quarter" idx="10"/>
          </p:nvPr>
        </p:nvSpPr>
        <p:spPr/>
        <p:txBody>
          <a:bodyPr/>
          <a:lstStyle>
            <a:lvl1pPr>
              <a:defRPr/>
            </a:lvl1pPr>
          </a:lstStyle>
          <a:p>
            <a:pPr>
              <a:defRPr/>
            </a:pPr>
            <a:fld id="{A724E512-EF90-493D-A73E-43CBAE3F480D}" type="slidenum">
              <a:rPr lang="en-US"/>
              <a:pPr>
                <a:defRPr/>
              </a:pPr>
              <a:t>‹#›</a:t>
            </a:fld>
            <a:endParaRPr lang="en-US"/>
          </a:p>
        </p:txBody>
      </p:sp>
      <p:sp>
        <p:nvSpPr>
          <p:cNvPr id="6"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3688"/>
            <a:ext cx="8642350" cy="12192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79425" y="1636713"/>
            <a:ext cx="4243388"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79425" y="2319338"/>
            <a:ext cx="4243388"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876800" y="1636713"/>
            <a:ext cx="4244975" cy="6826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76800" y="2319338"/>
            <a:ext cx="4244975" cy="42148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Rectangle 71"/>
          <p:cNvSpPr>
            <a:spLocks noGrp="1" noChangeArrowheads="1"/>
          </p:cNvSpPr>
          <p:nvPr>
            <p:ph type="sldNum" sz="quarter" idx="10"/>
          </p:nvPr>
        </p:nvSpPr>
        <p:spPr/>
        <p:txBody>
          <a:bodyPr/>
          <a:lstStyle>
            <a:lvl1pPr>
              <a:defRPr/>
            </a:lvl1pPr>
          </a:lstStyle>
          <a:p>
            <a:pPr>
              <a:defRPr/>
            </a:pPr>
            <a:fld id="{AB116444-C9A4-43A2-B69F-23DF2A56124D}" type="slidenum">
              <a:rPr lang="en-US"/>
              <a:pPr>
                <a:defRPr/>
              </a:pPr>
              <a:t>‹#›</a:t>
            </a:fld>
            <a:endParaRPr lang="en-US"/>
          </a:p>
        </p:txBody>
      </p:sp>
      <p:sp>
        <p:nvSpPr>
          <p:cNvPr id="8"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Rectangle 71"/>
          <p:cNvSpPr>
            <a:spLocks noGrp="1" noChangeArrowheads="1"/>
          </p:cNvSpPr>
          <p:nvPr>
            <p:ph type="sldNum" sz="quarter" idx="10"/>
          </p:nvPr>
        </p:nvSpPr>
        <p:spPr/>
        <p:txBody>
          <a:bodyPr/>
          <a:lstStyle>
            <a:lvl1pPr>
              <a:defRPr/>
            </a:lvl1pPr>
          </a:lstStyle>
          <a:p>
            <a:pPr>
              <a:defRPr/>
            </a:pPr>
            <a:fld id="{5217C323-69F7-4A83-B18E-51FED312B9A2}" type="slidenum">
              <a:rPr lang="en-US"/>
              <a:pPr>
                <a:defRPr/>
              </a:pPr>
              <a:t>‹#›</a:t>
            </a:fld>
            <a:endParaRPr lang="en-US"/>
          </a:p>
        </p:txBody>
      </p:sp>
      <p:sp>
        <p:nvSpPr>
          <p:cNvPr id="4"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71"/>
          <p:cNvSpPr>
            <a:spLocks noGrp="1" noChangeArrowheads="1"/>
          </p:cNvSpPr>
          <p:nvPr>
            <p:ph type="sldNum" sz="quarter" idx="10"/>
          </p:nvPr>
        </p:nvSpPr>
        <p:spPr/>
        <p:txBody>
          <a:bodyPr/>
          <a:lstStyle>
            <a:lvl1pPr>
              <a:defRPr/>
            </a:lvl1pPr>
          </a:lstStyle>
          <a:p>
            <a:pPr>
              <a:defRPr/>
            </a:pPr>
            <a:fld id="{89F5F5A6-8373-4EB6-883D-C1740E1172BD}" type="slidenum">
              <a:rPr lang="en-US"/>
              <a:pPr>
                <a:defRPr/>
              </a:pPr>
              <a:t>‹#›</a:t>
            </a:fld>
            <a:endParaRPr lang="en-US"/>
          </a:p>
        </p:txBody>
      </p:sp>
      <p:sp>
        <p:nvSpPr>
          <p:cNvPr id="3" name="Rectangle 70"/>
          <p:cNvSpPr>
            <a:spLocks noGrp="1" noChangeArrowheads="1"/>
          </p:cNvSpPr>
          <p:nvPr>
            <p:ph type="ftr" sz="quarter" idx="11"/>
          </p:nvPr>
        </p:nvSpPr>
        <p:spPr>
          <a:xfrm>
            <a:off x="3429000" y="66294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p:txBody>
          <a:bodyPr/>
          <a:lstStyle>
            <a:lvl1pPr>
              <a:defRPr/>
            </a:lvl1pPr>
          </a:lstStyle>
          <a:p>
            <a:pPr>
              <a:defRPr/>
            </a:pPr>
            <a:fld id="{B1677793-7C81-49B9-B12C-9804439B2C6B}" type="slidenum">
              <a:rPr lang="en-US"/>
              <a:pPr>
                <a:defRPr/>
              </a:pPr>
              <a:t>‹#›</a:t>
            </a:fld>
            <a:endParaRPr lang="en-US"/>
          </a:p>
        </p:txBody>
      </p:sp>
      <p:sp>
        <p:nvSpPr>
          <p:cNvPr id="6"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881188" y="654050"/>
            <a:ext cx="5761037" cy="43894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1"/>
          <p:cNvSpPr>
            <a:spLocks noGrp="1" noChangeArrowheads="1"/>
          </p:cNvSpPr>
          <p:nvPr>
            <p:ph type="sldNum" sz="quarter" idx="10"/>
          </p:nvPr>
        </p:nvSpPr>
        <p:spPr/>
        <p:txBody>
          <a:bodyPr/>
          <a:lstStyle>
            <a:lvl1pPr>
              <a:defRPr/>
            </a:lvl1pPr>
          </a:lstStyle>
          <a:p>
            <a:pPr>
              <a:defRPr/>
            </a:pPr>
            <a:fld id="{4542E607-98B1-461D-AF25-7E9BD2BC25AE}" type="slidenum">
              <a:rPr lang="en-US"/>
              <a:pPr>
                <a:defRPr/>
              </a:pPr>
              <a:t>‹#›</a:t>
            </a:fld>
            <a:endParaRPr lang="en-US"/>
          </a:p>
        </p:txBody>
      </p:sp>
      <p:sp>
        <p:nvSpPr>
          <p:cNvPr id="6"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5CCC39C4-B4C6-4E02-B50F-BAF032245EEB}" type="slidenum">
              <a:rPr lang="en-US"/>
              <a:pPr>
                <a:defRPr/>
              </a:pPr>
              <a:t>‹#›</a:t>
            </a:fld>
            <a:endParaRPr lang="en-US"/>
          </a:p>
        </p:txBody>
      </p:sp>
      <p:sp>
        <p:nvSpPr>
          <p:cNvPr id="5"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15200" y="0"/>
            <a:ext cx="2286000" cy="653415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0"/>
            <a:ext cx="6705600" cy="65341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Rectangle 71"/>
          <p:cNvSpPr>
            <a:spLocks noGrp="1" noChangeArrowheads="1"/>
          </p:cNvSpPr>
          <p:nvPr>
            <p:ph type="sldNum" sz="quarter" idx="10"/>
          </p:nvPr>
        </p:nvSpPr>
        <p:spPr/>
        <p:txBody>
          <a:bodyPr/>
          <a:lstStyle>
            <a:lvl1pPr>
              <a:defRPr/>
            </a:lvl1pPr>
          </a:lstStyle>
          <a:p>
            <a:pPr>
              <a:defRPr/>
            </a:pPr>
            <a:fld id="{FA2E7EEC-7A09-460A-A907-1AAFBC61A359}" type="slidenum">
              <a:rPr lang="en-US"/>
              <a:pPr>
                <a:defRPr/>
              </a:pPr>
              <a:t>‹#›</a:t>
            </a:fld>
            <a:endParaRPr lang="en-US"/>
          </a:p>
        </p:txBody>
      </p:sp>
      <p:sp>
        <p:nvSpPr>
          <p:cNvPr id="5" name="Rectangle 70"/>
          <p:cNvSpPr>
            <a:spLocks noGrp="1" noChangeArrowheads="1"/>
          </p:cNvSpPr>
          <p:nvPr>
            <p:ph type="ftr" sz="quarter" idx="11"/>
          </p:nvPr>
        </p:nvSpPr>
        <p:spPr>
          <a:xfrm>
            <a:off x="4191000" y="5410200"/>
            <a:ext cx="3352800" cy="508000"/>
          </a:xfrm>
        </p:spPr>
        <p:txBody>
          <a:bodyPr/>
          <a:lstStyle>
            <a:lvl1pPr algn="l">
              <a:defRPr/>
            </a:lvl1pPr>
          </a:lstStyle>
          <a:p>
            <a:pPr>
              <a:defRPr/>
            </a:pPr>
            <a:r>
              <a:rPr lang="en-US"/>
              <a:t>Copyright John Wiley &amp; Sons Canada, Ltd.</a:t>
            </a:r>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58B49AF9-390F-4A77-9A5E-5B74A7006EE4}"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906" r:id="rId1"/>
    <p:sldLayoutId id="2147484907" r:id="rId2"/>
    <p:sldLayoutId id="2147484898" r:id="rId3"/>
    <p:sldLayoutId id="2147484899" r:id="rId4"/>
    <p:sldLayoutId id="2147484908" r:id="rId5"/>
    <p:sldLayoutId id="2147484900" r:id="rId6"/>
    <p:sldLayoutId id="2147484901" r:id="rId7"/>
    <p:sldLayoutId id="2147484902" r:id="rId8"/>
    <p:sldLayoutId id="2147484903" r:id="rId9"/>
    <p:sldLayoutId id="2147484904" r:id="rId10"/>
    <p:sldLayoutId id="2147484905" r:id="rId11"/>
    <p:sldLayoutId id="2147484909" r:id="rId12"/>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HYGothic-Extra" pitchFamily="18" charset="-127"/>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HYGothic-Extra" pitchFamily="18" charset="-127"/>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userDrawn="1"/>
        </p:nvSpPr>
        <p:spPr>
          <a:xfrm>
            <a:off x="0" y="0"/>
            <a:ext cx="9601200" cy="1524000"/>
          </a:xfrm>
          <a:prstGeom prst="rect">
            <a:avLst/>
          </a:prstGeom>
          <a:solidFill>
            <a:srgbClr val="60497B"/>
          </a:solidFill>
          <a:ln>
            <a:solidFill>
              <a:srgbClr val="664E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5" name="Oval 14"/>
          <p:cNvSpPr/>
          <p:nvPr userDrawn="1"/>
        </p:nvSpPr>
        <p:spPr>
          <a:xfrm>
            <a:off x="762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6" name="Oval 15"/>
          <p:cNvSpPr/>
          <p:nvPr userDrawn="1"/>
        </p:nvSpPr>
        <p:spPr>
          <a:xfrm>
            <a:off x="9906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054" name="Rectangle 67"/>
          <p:cNvSpPr>
            <a:spLocks noGrp="1" noChangeArrowheads="1"/>
          </p:cNvSpPr>
          <p:nvPr>
            <p:ph type="title"/>
          </p:nvPr>
        </p:nvSpPr>
        <p:spPr bwMode="auto">
          <a:xfrm>
            <a:off x="1981200" y="0"/>
            <a:ext cx="7620000" cy="1447800"/>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2055" name="Rectangle 68"/>
          <p:cNvSpPr>
            <a:spLocks noGrp="1" noChangeArrowheads="1"/>
          </p:cNvSpPr>
          <p:nvPr>
            <p:ph type="body" idx="1"/>
          </p:nvPr>
        </p:nvSpPr>
        <p:spPr bwMode="auto">
          <a:xfrm>
            <a:off x="457200" y="1828800"/>
            <a:ext cx="8610600" cy="4705350"/>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7" name="Rectangle 71"/>
          <p:cNvSpPr>
            <a:spLocks noGrp="1" noChangeArrowheads="1"/>
          </p:cNvSpPr>
          <p:nvPr>
            <p:ph type="sldNum" sz="quarter" idx="4"/>
          </p:nvPr>
        </p:nvSpPr>
        <p:spPr bwMode="auto">
          <a:xfrm>
            <a:off x="457200" y="6629400"/>
            <a:ext cx="2241550" cy="508000"/>
          </a:xfrm>
          <a:prstGeom prst="rect">
            <a:avLst/>
          </a:prstGeom>
          <a:ln>
            <a:miter lim="800000"/>
            <a:headEnd/>
            <a:tailEnd/>
          </a:ln>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953EA7A3-A213-437E-B7C0-3D04BB648326}" type="slidenum">
              <a:rPr lang="en-US"/>
              <a:pPr>
                <a:defRPr/>
              </a:pPr>
              <a:t>‹#›</a:t>
            </a:fld>
            <a:endParaRPr lang="en-US"/>
          </a:p>
        </p:txBody>
      </p:sp>
      <p:sp>
        <p:nvSpPr>
          <p:cNvPr id="2" name="Oval 14"/>
          <p:cNvSpPr/>
          <p:nvPr userDrawn="1"/>
        </p:nvSpPr>
        <p:spPr>
          <a:xfrm>
            <a:off x="9906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3" name="Oval 14"/>
          <p:cNvSpPr/>
          <p:nvPr userDrawn="1"/>
        </p:nvSpPr>
        <p:spPr>
          <a:xfrm>
            <a:off x="762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4" name="TextBox 13"/>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cs typeface="Arial" pitchFamily="34" charset="0"/>
              </a:rPr>
              <a:t>CHAPTER</a:t>
            </a:r>
            <a:endParaRPr lang="en-US" sz="1600" b="1" dirty="0">
              <a:solidFill>
                <a:schemeClr val="bg1"/>
              </a:solidFill>
              <a:latin typeface="Arial" pitchFamily="34" charset="0"/>
              <a:cs typeface="Arial" pitchFamily="34" charset="0"/>
            </a:endParaRPr>
          </a:p>
        </p:txBody>
      </p:sp>
      <p:sp>
        <p:nvSpPr>
          <p:cNvPr id="19" name="Content Placeholder 2"/>
          <p:cNvSpPr txBox="1">
            <a:spLocks/>
          </p:cNvSpPr>
          <p:nvPr userDrawn="1"/>
        </p:nvSpPr>
        <p:spPr>
          <a:xfrm>
            <a:off x="8610600" y="6629400"/>
            <a:ext cx="2895600" cy="457200"/>
          </a:xfrm>
          <a:prstGeom prst="rect">
            <a:avLst/>
          </a:prstGeom>
        </p:spPr>
        <p:txBody>
          <a:bodyPr/>
          <a:lstStyle>
            <a:lvl1pPr algn="l">
              <a:buNone/>
              <a:defRPr sz="3000">
                <a:solidFill>
                  <a:schemeClr val="bg1"/>
                </a:solidFill>
              </a:defRPr>
            </a:lvl1pPr>
          </a:lstStyle>
          <a:p>
            <a:pPr marL="361950" indent="-361950" defTabSz="966788">
              <a:spcBef>
                <a:spcPct val="20000"/>
              </a:spcBef>
              <a:buClr>
                <a:srgbClr val="953735"/>
              </a:buClr>
              <a:buSzPct val="80000"/>
              <a:buFont typeface="Wingdings" pitchFamily="2" charset="2"/>
              <a:buNone/>
              <a:defRPr/>
            </a:pPr>
            <a:r>
              <a:rPr lang="en-US" kern="0" dirty="0" smtClean="0">
                <a:latin typeface="Arial" pitchFamily="34" charset="0"/>
                <a:cs typeface="Arial" pitchFamily="34" charset="0"/>
              </a:rPr>
              <a:t>8</a:t>
            </a:r>
          </a:p>
        </p:txBody>
      </p:sp>
      <p:sp>
        <p:nvSpPr>
          <p:cNvPr id="20" name="Rectangle 70"/>
          <p:cNvSpPr>
            <a:spLocks noGrp="1" noChangeArrowheads="1"/>
          </p:cNvSpPr>
          <p:nvPr>
            <p:ph type="ftr" sz="quarter" idx="3"/>
          </p:nvPr>
        </p:nvSpPr>
        <p:spPr>
          <a:xfrm>
            <a:off x="3124200" y="6661150"/>
            <a:ext cx="3352800" cy="508000"/>
          </a:xfrm>
          <a:prstGeom prst="rect">
            <a:avLst/>
          </a:prstGeom>
        </p:spPr>
        <p:txBody>
          <a:bodyPr anchor="ctr"/>
          <a:lstStyle>
            <a:lvl1pPr algn="ctr">
              <a:defRPr sz="1300">
                <a:solidFill>
                  <a:schemeClr val="accent6">
                    <a:lumMod val="75000"/>
                  </a:schemeClr>
                </a:solidFill>
              </a:defRPr>
            </a:lvl1pPr>
          </a:lstStyle>
          <a:p>
            <a:pPr>
              <a:defRPr/>
            </a:pPr>
            <a:r>
              <a:rPr lang="en-CA"/>
              <a:t>Copyright John Wiley &amp; Sons Canada, Ltd.</a:t>
            </a:r>
            <a:endParaRPr lang="en-US"/>
          </a:p>
        </p:txBody>
      </p:sp>
    </p:spTree>
  </p:cSld>
  <p:clrMap bg1="lt1" tx1="dk1" bg2="lt2" tx2="dk2" accent1="accent1" accent2="accent2" accent3="accent3" accent4="accent4" accent5="accent5" accent6="accent6" hlink="hlink" folHlink="folHlink"/>
  <p:sldLayoutIdLst>
    <p:sldLayoutId id="2147484910" r:id="rId1"/>
    <p:sldLayoutId id="2147484911" r:id="rId2"/>
    <p:sldLayoutId id="2147484912" r:id="rId3"/>
    <p:sldLayoutId id="2147484913" r:id="rId4"/>
    <p:sldLayoutId id="2147484914" r:id="rId5"/>
    <p:sldLayoutId id="2147484915" r:id="rId6"/>
    <p:sldLayoutId id="2147484916" r:id="rId7"/>
    <p:sldLayoutId id="2147484917" r:id="rId8"/>
    <p:sldLayoutId id="2147484918" r:id="rId9"/>
    <p:sldLayoutId id="2147484919" r:id="rId10"/>
    <p:sldLayoutId id="2147484920" r:id="rId11"/>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bg1"/>
          </a:solidFill>
          <a:latin typeface="Arial" pitchFamily="34" charset="0"/>
          <a:ea typeface="+mj-ea"/>
          <a:cs typeface="Arial" pitchFamily="34" charset="0"/>
        </a:defRPr>
      </a:lvl1pPr>
      <a:lvl2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bg1"/>
          </a:solidFill>
          <a:latin typeface="Arial" charset="0"/>
          <a:ea typeface="HYGothic-Extra" pitchFamily="18" charset="-127"/>
          <a:cs typeface="Arial" charset="0"/>
        </a:defRPr>
      </a:lvl5pPr>
      <a:lvl6pPr marL="4572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6pPr>
      <a:lvl7pPr marL="9144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7pPr>
      <a:lvl8pPr marL="13716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8pPr>
      <a:lvl9pPr marL="1828800" algn="ctr" defTabSz="966788" rtl="0" eaLnBrk="0" fontAlgn="base" hangingPunct="0">
        <a:spcBef>
          <a:spcPct val="0"/>
        </a:spcBef>
        <a:spcAft>
          <a:spcPct val="0"/>
        </a:spcAft>
        <a:defRPr sz="4700">
          <a:solidFill>
            <a:schemeClr val="tx2"/>
          </a:solidFill>
          <a:latin typeface="HYGothic-Extra" pitchFamily="18" charset="-127"/>
          <a:ea typeface="HYGothic-Extra" pitchFamily="18" charset="-127"/>
        </a:defRPr>
      </a:lvl9pPr>
    </p:titleStyle>
    <p:bodyStyle>
      <a:lvl1pPr marL="361950" indent="-361950" algn="l" defTabSz="966788" rtl="0" eaLnBrk="0" fontAlgn="base" hangingPunct="0">
        <a:spcBef>
          <a:spcPct val="20000"/>
        </a:spcBef>
        <a:spcAft>
          <a:spcPct val="0"/>
        </a:spcAft>
        <a:buClr>
          <a:srgbClr val="953735"/>
        </a:buClr>
        <a:buSzPct val="80000"/>
        <a:buFont typeface="Wingdings" pitchFamily="2" charset="2"/>
        <a:buChar char="Ø"/>
        <a:defRPr sz="3400">
          <a:solidFill>
            <a:schemeClr val="tx1"/>
          </a:solidFill>
          <a:latin typeface="Cambria" pitchFamily="18" charset="0"/>
          <a:ea typeface="+mn-ea"/>
          <a:cs typeface="+mn-cs"/>
        </a:defRPr>
      </a:lvl1pPr>
      <a:lvl2pPr marL="785813" indent="-303213" algn="l" defTabSz="966788" rtl="0" eaLnBrk="0" fontAlgn="base" hangingPunct="0">
        <a:spcBef>
          <a:spcPct val="20000"/>
        </a:spcBef>
        <a:spcAft>
          <a:spcPct val="0"/>
        </a:spcAft>
        <a:buClr>
          <a:srgbClr val="953735"/>
        </a:buClr>
        <a:buSzPct val="50000"/>
        <a:buFont typeface="Wingdings" pitchFamily="2" charset="2"/>
        <a:buChar char="l"/>
        <a:defRPr sz="2800">
          <a:solidFill>
            <a:srgbClr val="403152"/>
          </a:solidFill>
          <a:latin typeface="Cambria" pitchFamily="18" charset="0"/>
          <a:ea typeface="+mn-ea"/>
        </a:defRPr>
      </a:lvl2pPr>
      <a:lvl3pPr marL="1208088" indent="-241300" algn="l" defTabSz="966788" rtl="0" eaLnBrk="0" fontAlgn="base" hangingPunct="0">
        <a:spcBef>
          <a:spcPct val="20000"/>
        </a:spcBef>
        <a:spcAft>
          <a:spcPct val="0"/>
        </a:spcAft>
        <a:buClr>
          <a:srgbClr val="953735"/>
        </a:buClr>
        <a:buChar char="•"/>
        <a:defRPr sz="2400">
          <a:solidFill>
            <a:schemeClr val="tx1"/>
          </a:solidFill>
          <a:latin typeface="Times New Roman" pitchFamily="18" charset="0"/>
          <a:ea typeface="+mn-ea"/>
          <a:cs typeface="Times New Roman" pitchFamily="18" charset="0"/>
        </a:defRPr>
      </a:lvl3pPr>
      <a:lvl4pPr marL="1692275" indent="-242888" algn="l" defTabSz="966788" rtl="0" eaLnBrk="0" fontAlgn="base" hangingPunct="0">
        <a:spcBef>
          <a:spcPct val="20000"/>
        </a:spcBef>
        <a:spcAft>
          <a:spcPct val="0"/>
        </a:spcAft>
        <a:buClr>
          <a:srgbClr val="953735"/>
        </a:buClr>
        <a:buSzPct val="50000"/>
        <a:buFont typeface="Wingdings" pitchFamily="2" charset="2"/>
        <a:buChar char="l"/>
        <a:defRPr sz="2000">
          <a:solidFill>
            <a:schemeClr val="tx1"/>
          </a:solidFill>
          <a:latin typeface="Times New Roman" pitchFamily="18" charset="0"/>
          <a:ea typeface="+mn-ea"/>
          <a:cs typeface="Times New Roman" pitchFamily="18" charset="0"/>
        </a:defRPr>
      </a:lvl4pPr>
      <a:lvl5pPr marL="2174875" indent="-241300" algn="l" defTabSz="966788" rtl="0" eaLnBrk="0" fontAlgn="base" hangingPunct="0">
        <a:spcBef>
          <a:spcPct val="20000"/>
        </a:spcBef>
        <a:spcAft>
          <a:spcPct val="0"/>
        </a:spcAft>
        <a:buClr>
          <a:srgbClr val="953735"/>
        </a:buClr>
        <a:buChar char="•"/>
        <a:defRPr sz="2000">
          <a:solidFill>
            <a:schemeClr val="tx1"/>
          </a:solidFill>
          <a:latin typeface="Calibri" pitchFamily="34" charset="0"/>
          <a:ea typeface="+mn-ea"/>
          <a:cs typeface="Times New Roman" pitchFamily="18" charset="0"/>
        </a:defRPr>
      </a:lvl5pPr>
      <a:lvl6pPr marL="26320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6pPr>
      <a:lvl7pPr marL="30892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7pPr>
      <a:lvl8pPr marL="35464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8pPr>
      <a:lvl9pPr marL="4003675" indent="-241300" algn="l" defTabSz="966788" rtl="0" eaLnBrk="0" fontAlgn="base" hangingPunct="0">
        <a:spcBef>
          <a:spcPct val="20000"/>
        </a:spcBef>
        <a:spcAft>
          <a:spcPct val="0"/>
        </a:spcAft>
        <a:buClr>
          <a:schemeClr val="hlink"/>
        </a:buClr>
        <a:buChar char="•"/>
        <a:defRPr sz="2000">
          <a:solidFill>
            <a:schemeClr val="tx1"/>
          </a:solidFill>
          <a:latin typeface="Calibri" pitchFamily="34" charset="0"/>
          <a:ea typeface="+mn-ea"/>
          <a:cs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9.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9.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ctrTitle"/>
          </p:nvPr>
        </p:nvSpPr>
        <p:spPr/>
        <p:txBody>
          <a:bodyPr/>
          <a:lstStyle/>
          <a:p>
            <a:r>
              <a:rPr lang="en-US" smtClean="0">
                <a:latin typeface="Arial" charset="0"/>
                <a:cs typeface="Arial" charset="0"/>
              </a:rPr>
              <a:t>Weygandt-Kimmel-Kieso-Aly</a:t>
            </a:r>
          </a:p>
        </p:txBody>
      </p:sp>
      <p:sp>
        <p:nvSpPr>
          <p:cNvPr id="18435" name="Content Placeholder 2"/>
          <p:cNvSpPr>
            <a:spLocks noGrp="1"/>
          </p:cNvSpPr>
          <p:nvPr>
            <p:ph idx="1"/>
          </p:nvPr>
        </p:nvSpPr>
        <p:spPr/>
        <p:txBody>
          <a:bodyPr/>
          <a:lstStyle/>
          <a:p>
            <a:r>
              <a:rPr lang="en-US" smtClean="0">
                <a:latin typeface="Arial" charset="0"/>
                <a:cs typeface="Arial" charset="0"/>
              </a:rPr>
              <a:t>8</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1"/>
          <p:cNvSpPr>
            <a:spLocks noGrp="1"/>
          </p:cNvSpPr>
          <p:nvPr>
            <p:ph idx="13"/>
          </p:nvPr>
        </p:nvSpPr>
        <p:spPr>
          <a:xfrm>
            <a:off x="914400" y="2514600"/>
            <a:ext cx="8686800" cy="685800"/>
          </a:xfrm>
        </p:spPr>
        <p:txBody>
          <a:bodyPr anchor="ctr"/>
          <a:lstStyle/>
          <a:p>
            <a:r>
              <a:rPr lang="en-CA" smtClean="0">
                <a:latin typeface="Arial" charset="0"/>
                <a:cs typeface="Arial" charset="0"/>
              </a:rPr>
              <a:t>Study Objectives</a:t>
            </a:r>
          </a:p>
        </p:txBody>
      </p:sp>
      <p:sp>
        <p:nvSpPr>
          <p:cNvPr id="3" name="Content Placeholder 2"/>
          <p:cNvSpPr>
            <a:spLocks noGrp="1"/>
          </p:cNvSpPr>
          <p:nvPr>
            <p:ph idx="14"/>
          </p:nvPr>
        </p:nvSpPr>
        <p:spPr/>
        <p:txBody>
          <a:bodyPr/>
          <a:lstStyle/>
          <a:p>
            <a:pPr>
              <a:defRPr/>
            </a:pPr>
            <a:r>
              <a:rPr lang="en-US" sz="1900" dirty="0" smtClean="0"/>
              <a:t>Explain the difference between absorption costing and variable costing.</a:t>
            </a:r>
          </a:p>
          <a:p>
            <a:pPr>
              <a:defRPr/>
            </a:pPr>
            <a:r>
              <a:rPr lang="en-US" sz="1900" dirty="0" smtClean="0"/>
              <a:t>Discuss the effect that changes in the production level and sales level have on net income measured under absorption costing versus under variable costing.</a:t>
            </a:r>
          </a:p>
          <a:p>
            <a:pPr>
              <a:defRPr/>
            </a:pPr>
            <a:r>
              <a:rPr lang="en-US" sz="1900" dirty="0" smtClean="0"/>
              <a:t>Discuss the advantages of variable costing versus absorption costing for management decision-making.</a:t>
            </a:r>
          </a:p>
          <a:p>
            <a:pPr>
              <a:defRPr/>
            </a:pPr>
            <a:r>
              <a:rPr lang="en-US" sz="1900" dirty="0" smtClean="0"/>
              <a:t>Discuss the effect of a normal costing method on income reported under absorption costing and variable costing.</a:t>
            </a:r>
          </a:p>
          <a:p>
            <a:pPr>
              <a:defRPr/>
            </a:pPr>
            <a:r>
              <a:rPr lang="en-US" sz="1900" dirty="0" smtClean="0"/>
              <a:t>Discuss the effect of the throughput costing method on income reported under variable costing.</a:t>
            </a:r>
          </a:p>
          <a:p>
            <a:pPr>
              <a:defRPr/>
            </a:pPr>
            <a:endParaRPr lang="en-CA" sz="1800" dirty="0"/>
          </a:p>
        </p:txBody>
      </p:sp>
      <p:sp>
        <p:nvSpPr>
          <p:cNvPr id="19460" name="Content Placeholder 3"/>
          <p:cNvSpPr>
            <a:spLocks noGrp="1"/>
          </p:cNvSpPr>
          <p:nvPr>
            <p:ph idx="15"/>
          </p:nvPr>
        </p:nvSpPr>
        <p:spPr>
          <a:xfrm>
            <a:off x="762000" y="0"/>
            <a:ext cx="2743200" cy="2514600"/>
          </a:xfrm>
        </p:spPr>
        <p:txBody>
          <a:bodyPr/>
          <a:lstStyle/>
          <a:p>
            <a:r>
              <a:rPr lang="en-CA" smtClean="0">
                <a:latin typeface="Arial" charset="0"/>
                <a:cs typeface="Arial" charset="0"/>
              </a:rPr>
              <a:t>8</a:t>
            </a:r>
          </a:p>
        </p:txBody>
      </p:sp>
      <p:sp>
        <p:nvSpPr>
          <p:cNvPr id="5" name="Content Placeholder 4"/>
          <p:cNvSpPr>
            <a:spLocks noGrp="1"/>
          </p:cNvSpPr>
          <p:nvPr>
            <p:ph idx="16"/>
          </p:nvPr>
        </p:nvSpPr>
        <p:spPr/>
        <p:txBody>
          <a:bodyPr>
            <a:normAutofit fontScale="92500" lnSpcReduction="20000"/>
          </a:bodyPr>
          <a:lstStyle/>
          <a:p>
            <a:pPr>
              <a:defRPr/>
            </a:pPr>
            <a:r>
              <a:rPr lang="en-US" dirty="0" smtClean="0"/>
              <a:t>Alternative Inventory Costing Methods:</a:t>
            </a:r>
          </a:p>
          <a:p>
            <a:pPr>
              <a:defRPr/>
            </a:pPr>
            <a:r>
              <a:rPr lang="en-US" dirty="0" smtClean="0"/>
              <a:t>A Decision-Making Perspective</a:t>
            </a:r>
            <a:endParaRPr lang="en-CA" dirty="0"/>
          </a:p>
        </p:txBody>
      </p:sp>
      <p:sp>
        <p:nvSpPr>
          <p:cNvPr id="19462" name="Content Placeholder 5"/>
          <p:cNvSpPr>
            <a:spLocks noGrp="1"/>
          </p:cNvSpPr>
          <p:nvPr>
            <p:ph idx="1"/>
          </p:nvPr>
        </p:nvSpPr>
        <p:spPr/>
        <p:txBody>
          <a:bodyPr/>
          <a:lstStyle/>
          <a:p>
            <a:r>
              <a:rPr lang="en-CA" smtClean="0">
                <a:latin typeface="Arial" charset="0"/>
                <a:cs typeface="Arial" charset="0"/>
              </a:rPr>
              <a:t>8</a:t>
            </a:r>
          </a:p>
        </p:txBody>
      </p:sp>
    </p:spTree>
  </p:cSld>
  <p:clrMapOvr>
    <a:masterClrMapping/>
  </p:clrMapOvr>
  <p:transition>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1143000" y="152400"/>
            <a:ext cx="8458200" cy="1193800"/>
          </a:xfrm>
        </p:spPr>
        <p:txBody>
          <a:bodyPr lIns="95139" tIns="49472" rIns="95139" bIns="49472" anchorCtr="0"/>
          <a:lstStyle/>
          <a:p>
            <a:pPr eaLnBrk="1" hangingPunct="1"/>
            <a:r>
              <a:rPr lang="en-US" sz="4000" smtClean="0">
                <a:latin typeface="Arial" charset="0"/>
                <a:cs typeface="Arial" charset="0"/>
              </a:rPr>
              <a:t>Absorption Costing versus </a:t>
            </a:r>
            <a:br>
              <a:rPr lang="en-US" sz="4000" smtClean="0">
                <a:latin typeface="Arial" charset="0"/>
                <a:cs typeface="Arial" charset="0"/>
              </a:rPr>
            </a:br>
            <a:r>
              <a:rPr lang="en-US" sz="4000" smtClean="0">
                <a:latin typeface="Arial" charset="0"/>
                <a:cs typeface="Arial" charset="0"/>
              </a:rPr>
              <a:t>Variable Costing</a:t>
            </a:r>
          </a:p>
        </p:txBody>
      </p:sp>
      <p:sp>
        <p:nvSpPr>
          <p:cNvPr id="20483" name="Rectangle 3"/>
          <p:cNvSpPr>
            <a:spLocks noGrp="1" noChangeArrowheads="1"/>
          </p:cNvSpPr>
          <p:nvPr>
            <p:ph type="body" sz="half" idx="4294967295"/>
          </p:nvPr>
        </p:nvSpPr>
        <p:spPr>
          <a:xfrm>
            <a:off x="228600" y="1752600"/>
            <a:ext cx="9372600" cy="3276600"/>
          </a:xfrm>
        </p:spPr>
        <p:txBody>
          <a:bodyPr lIns="0" tIns="0" rIns="0" bIns="0"/>
          <a:lstStyle/>
          <a:p>
            <a:pPr algn="ctr" eaLnBrk="1" hangingPunct="1">
              <a:buClr>
                <a:srgbClr val="C00000"/>
              </a:buClr>
              <a:buFont typeface="Wingdings" pitchFamily="2" charset="2"/>
              <a:buNone/>
            </a:pPr>
            <a:r>
              <a:rPr lang="en-US" sz="2800" smtClean="0">
                <a:solidFill>
                  <a:srgbClr val="953735"/>
                </a:solidFill>
              </a:rPr>
              <a:t>Full or Absorption Costing</a:t>
            </a:r>
          </a:p>
          <a:p>
            <a:pPr marL="406400" lvl="1" indent="-406400" eaLnBrk="1" hangingPunct="1">
              <a:spcBef>
                <a:spcPct val="0"/>
              </a:spcBef>
              <a:buSzPct val="80000"/>
              <a:buFont typeface="Wingdings" pitchFamily="2" charset="2"/>
              <a:buChar char="Ø"/>
            </a:pPr>
            <a:r>
              <a:rPr lang="en-US" sz="2600" smtClean="0">
                <a:solidFill>
                  <a:schemeClr val="tx1"/>
                </a:solidFill>
              </a:rPr>
              <a:t>Assigns all variable and fixed manufacturing costs to the product</a:t>
            </a:r>
          </a:p>
          <a:p>
            <a:pPr marL="406400" lvl="1" indent="-406400" eaLnBrk="1" hangingPunct="1">
              <a:spcBef>
                <a:spcPct val="0"/>
              </a:spcBef>
              <a:buSzPct val="80000"/>
              <a:buFont typeface="Wingdings" pitchFamily="2" charset="2"/>
              <a:buChar char="Ø"/>
            </a:pPr>
            <a:r>
              <a:rPr lang="en-US" sz="2600" smtClean="0">
                <a:solidFill>
                  <a:schemeClr val="tx1"/>
                </a:solidFill>
              </a:rPr>
              <a:t>Required for external reporting</a:t>
            </a:r>
          </a:p>
          <a:p>
            <a:pPr algn="ctr" eaLnBrk="1" hangingPunct="1">
              <a:spcBef>
                <a:spcPct val="60000"/>
              </a:spcBef>
              <a:buFont typeface="Wingdings" pitchFamily="2" charset="2"/>
              <a:buNone/>
            </a:pPr>
            <a:r>
              <a:rPr lang="en-US" sz="2800" smtClean="0">
                <a:solidFill>
                  <a:srgbClr val="953735"/>
                </a:solidFill>
              </a:rPr>
              <a:t>Variable Costing </a:t>
            </a:r>
          </a:p>
          <a:p>
            <a:pPr marL="406400" lvl="1" indent="-406400" eaLnBrk="1" hangingPunct="1">
              <a:spcBef>
                <a:spcPct val="0"/>
              </a:spcBef>
              <a:buSzPct val="80000"/>
              <a:buFont typeface="Wingdings" pitchFamily="2" charset="2"/>
              <a:buChar char="Ø"/>
            </a:pPr>
            <a:r>
              <a:rPr lang="en-US" sz="2600" smtClean="0">
                <a:solidFill>
                  <a:schemeClr val="tx1"/>
                </a:solidFill>
              </a:rPr>
              <a:t>Assigns only variable manufacturing costs to the product </a:t>
            </a:r>
          </a:p>
          <a:p>
            <a:pPr marL="406400" lvl="1" indent="-406400" eaLnBrk="1" hangingPunct="1">
              <a:spcBef>
                <a:spcPct val="0"/>
              </a:spcBef>
              <a:buSzPct val="80000"/>
              <a:buFont typeface="Wingdings" pitchFamily="2" charset="2"/>
              <a:buChar char="Ø"/>
            </a:pPr>
            <a:r>
              <a:rPr lang="en-US" sz="2600" smtClean="0">
                <a:solidFill>
                  <a:schemeClr val="tx1"/>
                </a:solidFill>
              </a:rPr>
              <a:t>Direct material, direct labour, variable Manufacturing overhead</a:t>
            </a:r>
            <a:endParaRPr lang="en-US" sz="2600" i="1" smtClean="0">
              <a:solidFill>
                <a:schemeClr val="tx1"/>
              </a:solidFill>
            </a:endParaRPr>
          </a:p>
        </p:txBody>
      </p:sp>
      <p:sp>
        <p:nvSpPr>
          <p:cNvPr id="20484" name="Slide Number Placeholder 10"/>
          <p:cNvSpPr>
            <a:spLocks noGrp="1"/>
          </p:cNvSpPr>
          <p:nvPr>
            <p:ph type="sldNum" sz="quarter" idx="10"/>
          </p:nvPr>
        </p:nvSpPr>
        <p:spPr>
          <a:noFill/>
        </p:spPr>
        <p:txBody>
          <a:bodyPr/>
          <a:lstStyle/>
          <a:p>
            <a:fld id="{71AA342E-4599-44EB-ABFE-32A2B6E1313B}" type="slidenum">
              <a:rPr lang="en-US" smtClean="0"/>
              <a:pPr/>
              <a:t>3</a:t>
            </a:fld>
            <a:endParaRPr lang="en-US" smtClean="0"/>
          </a:p>
        </p:txBody>
      </p:sp>
      <p:sp>
        <p:nvSpPr>
          <p:cNvPr id="12" name="Footer Placeholder 11"/>
          <p:cNvSpPr>
            <a:spLocks noGrp="1"/>
          </p:cNvSpPr>
          <p:nvPr>
            <p:ph type="ftr" sz="quarter" idx="11"/>
          </p:nvPr>
        </p:nvSpPr>
        <p:spPr>
          <a:xfrm>
            <a:off x="2971800" y="6629400"/>
            <a:ext cx="3352800" cy="508000"/>
          </a:xfrm>
        </p:spPr>
        <p:txBody>
          <a:bodyPr/>
          <a:lstStyle/>
          <a:p>
            <a:pPr>
              <a:defRPr/>
            </a:pPr>
            <a:r>
              <a:rPr lang="en-US" smtClean="0"/>
              <a:t>Copyright John Wiley &amp; Sons Canada, Ltd.</a:t>
            </a:r>
            <a:endParaRPr lang="en-US"/>
          </a:p>
        </p:txBody>
      </p:sp>
      <p:pic>
        <p:nvPicPr>
          <p:cNvPr id="20486" name="Picture 12" descr="Ch8_1.jpg"/>
          <p:cNvPicPr>
            <a:picLocks noChangeAspect="1"/>
          </p:cNvPicPr>
          <p:nvPr/>
        </p:nvPicPr>
        <p:blipFill>
          <a:blip r:embed="rId2" cstate="print"/>
          <a:srcRect/>
          <a:stretch>
            <a:fillRect/>
          </a:stretch>
        </p:blipFill>
        <p:spPr bwMode="auto">
          <a:xfrm>
            <a:off x="0" y="5105400"/>
            <a:ext cx="9601200" cy="12636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838200" y="152400"/>
            <a:ext cx="8763000" cy="1219200"/>
          </a:xfrm>
        </p:spPr>
        <p:txBody>
          <a:bodyPr lIns="95139" tIns="49472" rIns="95139" bIns="49472" anchorCtr="0"/>
          <a:lstStyle/>
          <a:p>
            <a:pPr eaLnBrk="1" hangingPunct="1"/>
            <a:r>
              <a:rPr lang="en-US" sz="4000" smtClean="0">
                <a:latin typeface="Arial" charset="0"/>
                <a:cs typeface="Arial" charset="0"/>
              </a:rPr>
              <a:t>Absorption Costing versus</a:t>
            </a:r>
            <a:br>
              <a:rPr lang="en-US" sz="4000" smtClean="0">
                <a:latin typeface="Arial" charset="0"/>
                <a:cs typeface="Arial" charset="0"/>
              </a:rPr>
            </a:br>
            <a:r>
              <a:rPr lang="en-US" sz="4000" smtClean="0">
                <a:latin typeface="Arial" charset="0"/>
                <a:cs typeface="Arial" charset="0"/>
              </a:rPr>
              <a:t>Variable Costing: </a:t>
            </a:r>
            <a:r>
              <a:rPr lang="en-US" sz="4000" smtClean="0">
                <a:solidFill>
                  <a:srgbClr val="FF0000"/>
                </a:solidFill>
                <a:latin typeface="Arial" charset="0"/>
                <a:cs typeface="Arial" charset="0"/>
              </a:rPr>
              <a:t>Comparison</a:t>
            </a:r>
          </a:p>
        </p:txBody>
      </p:sp>
      <p:sp>
        <p:nvSpPr>
          <p:cNvPr id="21507" name="Rectangle 3"/>
          <p:cNvSpPr>
            <a:spLocks noGrp="1" noChangeArrowheads="1"/>
          </p:cNvSpPr>
          <p:nvPr>
            <p:ph type="body" sz="half" idx="4294967295"/>
          </p:nvPr>
        </p:nvSpPr>
        <p:spPr>
          <a:xfrm>
            <a:off x="838200" y="1981200"/>
            <a:ext cx="7854950" cy="2135188"/>
          </a:xfrm>
        </p:spPr>
        <p:txBody>
          <a:bodyPr lIns="0" tIns="0" rIns="0" bIns="0"/>
          <a:lstStyle/>
          <a:p>
            <a:pPr eaLnBrk="1" hangingPunct="1"/>
            <a:r>
              <a:rPr lang="en-US" sz="2800" smtClean="0"/>
              <a:t>Primary Difference</a:t>
            </a:r>
          </a:p>
          <a:p>
            <a:pPr marL="1090613" lvl="1" eaLnBrk="1" hangingPunct="1">
              <a:buSzPct val="100000"/>
              <a:buFont typeface="Arial" charset="0"/>
              <a:buChar char="•"/>
            </a:pPr>
            <a:r>
              <a:rPr lang="en-US" smtClean="0">
                <a:solidFill>
                  <a:schemeClr val="tx1"/>
                </a:solidFill>
              </a:rPr>
              <a:t>Under variable costing, fixed manufacturing overhead is an expense in the current period</a:t>
            </a:r>
          </a:p>
        </p:txBody>
      </p:sp>
      <p:pic>
        <p:nvPicPr>
          <p:cNvPr id="21508" name="Picture 6" descr="j0216860"/>
          <p:cNvPicPr>
            <a:picLocks noChangeAspect="1" noChangeArrowheads="1"/>
          </p:cNvPicPr>
          <p:nvPr/>
        </p:nvPicPr>
        <p:blipFill>
          <a:blip r:embed="rId2" cstate="print"/>
          <a:srcRect/>
          <a:stretch>
            <a:fillRect/>
          </a:stretch>
        </p:blipFill>
        <p:spPr bwMode="auto">
          <a:xfrm>
            <a:off x="3733800" y="4038600"/>
            <a:ext cx="2127250" cy="2444750"/>
          </a:xfrm>
          <a:prstGeom prst="rect">
            <a:avLst/>
          </a:prstGeom>
          <a:noFill/>
          <a:ln w="9525">
            <a:noFill/>
            <a:miter lim="800000"/>
            <a:headEnd/>
            <a:tailEnd/>
          </a:ln>
        </p:spPr>
      </p:pic>
      <p:sp>
        <p:nvSpPr>
          <p:cNvPr id="21509" name="Slide Number Placeholder 4"/>
          <p:cNvSpPr>
            <a:spLocks noGrp="1"/>
          </p:cNvSpPr>
          <p:nvPr>
            <p:ph type="sldNum" sz="quarter" idx="10"/>
          </p:nvPr>
        </p:nvSpPr>
        <p:spPr>
          <a:noFill/>
        </p:spPr>
        <p:txBody>
          <a:bodyPr/>
          <a:lstStyle/>
          <a:p>
            <a:fld id="{B3BD5253-0B1A-4103-81E5-0BB8108C62AE}" type="slidenum">
              <a:rPr lang="en-US" smtClean="0"/>
              <a:pPr/>
              <a:t>4</a:t>
            </a:fld>
            <a:endParaRPr lang="en-US" smtClean="0"/>
          </a:p>
        </p:txBody>
      </p:sp>
      <p:sp>
        <p:nvSpPr>
          <p:cNvPr id="6" name="Footer Placeholder 5"/>
          <p:cNvSpPr>
            <a:spLocks noGrp="1"/>
          </p:cNvSpPr>
          <p:nvPr>
            <p:ph type="ftr" sz="quarter" idx="11"/>
          </p:nvPr>
        </p:nvSpPr>
        <p:spPr>
          <a:xfrm>
            <a:off x="3124200" y="6629400"/>
            <a:ext cx="3352800" cy="508000"/>
          </a:xfrm>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1600200" y="0"/>
            <a:ext cx="8001000" cy="1524000"/>
          </a:xfrm>
        </p:spPr>
        <p:txBody>
          <a:bodyPr lIns="95139" tIns="49472" rIns="95139" bIns="49472" anchorCtr="0"/>
          <a:lstStyle/>
          <a:p>
            <a:pPr eaLnBrk="1" hangingPunct="1"/>
            <a:r>
              <a:rPr lang="en-US" sz="3600" smtClean="0">
                <a:latin typeface="Arial" charset="0"/>
                <a:cs typeface="Arial" charset="0"/>
              </a:rPr>
              <a:t>Absorption Costing versus </a:t>
            </a:r>
            <a:br>
              <a:rPr lang="en-US" sz="3600" smtClean="0">
                <a:latin typeface="Arial" charset="0"/>
                <a:cs typeface="Arial" charset="0"/>
              </a:rPr>
            </a:br>
            <a:r>
              <a:rPr lang="en-US" sz="3600" smtClean="0">
                <a:latin typeface="Arial" charset="0"/>
                <a:cs typeface="Arial" charset="0"/>
              </a:rPr>
              <a:t>Variable Costing:</a:t>
            </a:r>
            <a:br>
              <a:rPr lang="en-US" sz="3600" smtClean="0">
                <a:latin typeface="Arial" charset="0"/>
                <a:cs typeface="Arial" charset="0"/>
              </a:rPr>
            </a:br>
            <a:r>
              <a:rPr lang="en-US" sz="3600" smtClean="0">
                <a:latin typeface="Arial" charset="0"/>
                <a:cs typeface="Arial" charset="0"/>
              </a:rPr>
              <a:t> </a:t>
            </a:r>
            <a:r>
              <a:rPr lang="en-US" sz="3600" smtClean="0">
                <a:solidFill>
                  <a:srgbClr val="FF0000"/>
                </a:solidFill>
                <a:latin typeface="Arial" charset="0"/>
                <a:cs typeface="Arial" charset="0"/>
              </a:rPr>
              <a:t>Comparison:</a:t>
            </a:r>
            <a:r>
              <a:rPr lang="en-US" sz="3600" smtClean="0">
                <a:latin typeface="Arial" charset="0"/>
                <a:cs typeface="Arial" charset="0"/>
              </a:rPr>
              <a:t> </a:t>
            </a:r>
            <a:r>
              <a:rPr lang="en-US" sz="3600" smtClean="0">
                <a:solidFill>
                  <a:srgbClr val="FF0000"/>
                </a:solidFill>
                <a:latin typeface="Arial" charset="0"/>
                <a:cs typeface="Arial" charset="0"/>
              </a:rPr>
              <a:t>Continued</a:t>
            </a:r>
          </a:p>
        </p:txBody>
      </p:sp>
      <p:sp>
        <p:nvSpPr>
          <p:cNvPr id="22531" name="Rectangle 3"/>
          <p:cNvSpPr>
            <a:spLocks noGrp="1" noChangeArrowheads="1"/>
          </p:cNvSpPr>
          <p:nvPr>
            <p:ph type="body" sz="half" idx="4294967295"/>
          </p:nvPr>
        </p:nvSpPr>
        <p:spPr>
          <a:xfrm>
            <a:off x="533400" y="1905000"/>
            <a:ext cx="8610600" cy="4648200"/>
          </a:xfrm>
        </p:spPr>
        <p:txBody>
          <a:bodyPr lIns="0" tIns="0" rIns="0" bIns="0"/>
          <a:lstStyle/>
          <a:p>
            <a:pPr eaLnBrk="1" hangingPunct="1"/>
            <a:r>
              <a:rPr lang="en-US" sz="2800" smtClean="0"/>
              <a:t>Variable costing does not defer fixed manufacturing overhead to the future - i.e., they are not inventoried</a:t>
            </a:r>
          </a:p>
          <a:p>
            <a:pPr eaLnBrk="1" hangingPunct="1"/>
            <a:r>
              <a:rPr lang="en-US" sz="2800" smtClean="0"/>
              <a:t>Net income under absorption costing compared to net income under variable costing:</a:t>
            </a:r>
          </a:p>
          <a:p>
            <a:pPr marL="974725" lvl="1" eaLnBrk="1" hangingPunct="1">
              <a:spcBef>
                <a:spcPct val="0"/>
              </a:spcBef>
              <a:buSzPct val="100000"/>
              <a:buFont typeface="Arial" charset="0"/>
              <a:buChar char="•"/>
            </a:pPr>
            <a:r>
              <a:rPr lang="en-US" sz="2700" smtClean="0">
                <a:solidFill>
                  <a:srgbClr val="002060"/>
                </a:solidFill>
              </a:rPr>
              <a:t>Higher when units produced exceed units sold </a:t>
            </a:r>
          </a:p>
          <a:p>
            <a:pPr marL="974725" lvl="1" eaLnBrk="1" hangingPunct="1">
              <a:spcBef>
                <a:spcPct val="0"/>
              </a:spcBef>
              <a:buSzPct val="100000"/>
              <a:buFont typeface="Arial" charset="0"/>
              <a:buChar char="•"/>
            </a:pPr>
            <a:r>
              <a:rPr lang="en-US" sz="2700" smtClean="0">
                <a:solidFill>
                  <a:srgbClr val="002060"/>
                </a:solidFill>
              </a:rPr>
              <a:t>Lower when units produced are less than units sold</a:t>
            </a:r>
          </a:p>
          <a:p>
            <a:pPr marL="974725" lvl="1" eaLnBrk="1" hangingPunct="1">
              <a:spcBef>
                <a:spcPct val="0"/>
              </a:spcBef>
              <a:buSzPct val="100000"/>
              <a:buFont typeface="Arial" charset="0"/>
              <a:buChar char="•"/>
            </a:pPr>
            <a:r>
              <a:rPr lang="en-US" sz="2700" smtClean="0">
                <a:solidFill>
                  <a:srgbClr val="002060"/>
                </a:solidFill>
              </a:rPr>
              <a:t>Equal when units produced and sold are the same:</a:t>
            </a:r>
          </a:p>
          <a:p>
            <a:pPr marL="1484313" lvl="2" eaLnBrk="1" hangingPunct="1">
              <a:spcBef>
                <a:spcPct val="0"/>
              </a:spcBef>
              <a:buSzPct val="90000"/>
            </a:pPr>
            <a:r>
              <a:rPr lang="en-US" sz="2600" smtClean="0"/>
              <a:t>There is no ending inventory so fixed costs are not deferred into the future</a:t>
            </a:r>
          </a:p>
        </p:txBody>
      </p:sp>
      <p:sp>
        <p:nvSpPr>
          <p:cNvPr id="22532" name="Slide Number Placeholder 3"/>
          <p:cNvSpPr>
            <a:spLocks noGrp="1"/>
          </p:cNvSpPr>
          <p:nvPr>
            <p:ph type="sldNum" sz="quarter" idx="10"/>
          </p:nvPr>
        </p:nvSpPr>
        <p:spPr>
          <a:noFill/>
        </p:spPr>
        <p:txBody>
          <a:bodyPr/>
          <a:lstStyle/>
          <a:p>
            <a:fld id="{DD2C834B-0009-4A9D-9BD3-04C055B2EBE3}" type="slidenum">
              <a:rPr lang="en-US" smtClean="0"/>
              <a:pPr/>
              <a:t>5</a:t>
            </a:fld>
            <a:endParaRPr lang="en-US" smtClean="0"/>
          </a:p>
        </p:txBody>
      </p:sp>
      <p:sp>
        <p:nvSpPr>
          <p:cNvPr id="5" name="Footer Placeholder 4"/>
          <p:cNvSpPr>
            <a:spLocks noGrp="1"/>
          </p:cNvSpPr>
          <p:nvPr>
            <p:ph type="ftr" sz="quarter" idx="11"/>
          </p:nvPr>
        </p:nvSpPr>
        <p:spPr>
          <a:xfrm>
            <a:off x="2819400" y="6629400"/>
            <a:ext cx="3352800" cy="508000"/>
          </a:xfrm>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958850" y="152400"/>
            <a:ext cx="8642350" cy="1193800"/>
          </a:xfrm>
        </p:spPr>
        <p:txBody>
          <a:bodyPr lIns="95139" tIns="49472" rIns="95139" bIns="49472" anchorCtr="0"/>
          <a:lstStyle/>
          <a:p>
            <a:pPr eaLnBrk="1" hangingPunct="1"/>
            <a:r>
              <a:rPr lang="en-US" sz="4000" smtClean="0">
                <a:latin typeface="Arial" charset="0"/>
                <a:cs typeface="Arial" charset="0"/>
              </a:rPr>
              <a:t>Absorption Costing versus</a:t>
            </a:r>
            <a:br>
              <a:rPr lang="en-US" sz="4000" smtClean="0">
                <a:latin typeface="Arial" charset="0"/>
                <a:cs typeface="Arial" charset="0"/>
              </a:rPr>
            </a:br>
            <a:r>
              <a:rPr lang="en-US" sz="4000" smtClean="0">
                <a:latin typeface="Arial" charset="0"/>
                <a:cs typeface="Arial" charset="0"/>
              </a:rPr>
              <a:t>Variable Costing –</a:t>
            </a:r>
            <a:r>
              <a:rPr lang="en-US" sz="4000" smtClean="0">
                <a:solidFill>
                  <a:srgbClr val="FF0000"/>
                </a:solidFill>
                <a:latin typeface="Arial" charset="0"/>
                <a:cs typeface="Arial" charset="0"/>
              </a:rPr>
              <a:t> Example</a:t>
            </a:r>
          </a:p>
        </p:txBody>
      </p:sp>
      <p:sp>
        <p:nvSpPr>
          <p:cNvPr id="23555" name="Rectangle 3"/>
          <p:cNvSpPr>
            <a:spLocks noGrp="1" noChangeArrowheads="1"/>
          </p:cNvSpPr>
          <p:nvPr>
            <p:ph type="body" sz="half" idx="4294967295"/>
          </p:nvPr>
        </p:nvSpPr>
        <p:spPr>
          <a:xfrm>
            <a:off x="533400" y="1752600"/>
            <a:ext cx="8534400" cy="1447800"/>
          </a:xfrm>
        </p:spPr>
        <p:txBody>
          <a:bodyPr lIns="0" tIns="0" rIns="0" bIns="0"/>
          <a:lstStyle/>
          <a:p>
            <a:pPr eaLnBrk="1" hangingPunct="1">
              <a:lnSpc>
                <a:spcPct val="120000"/>
              </a:lnSpc>
              <a:buFontTx/>
              <a:buNone/>
            </a:pPr>
            <a:r>
              <a:rPr lang="en-US" sz="2800" b="1" smtClean="0"/>
              <a:t>Premium Products</a:t>
            </a:r>
          </a:p>
          <a:p>
            <a:pPr marL="855663" lvl="1" indent="-373063" eaLnBrk="1" hangingPunct="1">
              <a:spcBef>
                <a:spcPct val="0"/>
              </a:spcBef>
              <a:buSzPct val="80000"/>
              <a:buFont typeface="Wingdings" pitchFamily="2" charset="2"/>
              <a:buChar char="Ø"/>
            </a:pPr>
            <a:r>
              <a:rPr lang="en-US" smtClean="0">
                <a:solidFill>
                  <a:schemeClr val="tx1"/>
                </a:solidFill>
              </a:rPr>
              <a:t>Manufactures Fix-it, a sealant for car windows</a:t>
            </a:r>
          </a:p>
          <a:p>
            <a:pPr marL="855663" lvl="1" indent="-373063" eaLnBrk="1" hangingPunct="1">
              <a:spcBef>
                <a:spcPct val="0"/>
              </a:spcBef>
              <a:buSzPct val="80000"/>
              <a:buFont typeface="Wingdings" pitchFamily="2" charset="2"/>
              <a:buChar char="Ø"/>
            </a:pPr>
            <a:r>
              <a:rPr lang="en-US" smtClean="0">
                <a:solidFill>
                  <a:schemeClr val="tx1"/>
                </a:solidFill>
              </a:rPr>
              <a:t>Relevant data for the first month of production:</a:t>
            </a:r>
          </a:p>
        </p:txBody>
      </p:sp>
      <p:sp>
        <p:nvSpPr>
          <p:cNvPr id="492552" name="Rectangle 8"/>
          <p:cNvSpPr>
            <a:spLocks noChangeArrowheads="1"/>
          </p:cNvSpPr>
          <p:nvPr/>
        </p:nvSpPr>
        <p:spPr bwMode="auto">
          <a:xfrm>
            <a:off x="228600" y="3124200"/>
            <a:ext cx="9144000" cy="3478213"/>
          </a:xfrm>
          <a:prstGeom prst="rect">
            <a:avLst/>
          </a:prstGeom>
          <a:noFill/>
          <a:ln w="12700" algn="ctr">
            <a:solidFill>
              <a:schemeClr val="tx1"/>
            </a:solidFill>
            <a:miter lim="800000"/>
            <a:headEnd/>
            <a:tailEnd/>
          </a:ln>
          <a:effectLst/>
        </p:spPr>
        <p:txBody>
          <a:bodyPr>
            <a:spAutoFit/>
          </a:bodyPr>
          <a:lstStyle/>
          <a:p>
            <a:pPr marL="360000" indent="-457200" eaLnBrk="1" hangingPunct="1">
              <a:defRPr/>
            </a:pPr>
            <a:r>
              <a:rPr lang="en-CA" sz="2750" dirty="0">
                <a:solidFill>
                  <a:srgbClr val="C00000"/>
                </a:solidFill>
                <a:latin typeface="Cambria" pitchFamily="18" charset="0"/>
              </a:rPr>
              <a:t>Selling price</a:t>
            </a:r>
            <a:r>
              <a:rPr lang="en-CA" sz="2750" dirty="0">
                <a:latin typeface="Cambria" pitchFamily="18" charset="0"/>
              </a:rPr>
              <a:t>: $20 per unit</a:t>
            </a:r>
          </a:p>
          <a:p>
            <a:pPr marL="360000" indent="-457200" eaLnBrk="1" hangingPunct="1">
              <a:defRPr/>
            </a:pPr>
            <a:r>
              <a:rPr lang="en-CA" sz="2750" dirty="0">
                <a:solidFill>
                  <a:srgbClr val="C00000"/>
                </a:solidFill>
                <a:latin typeface="Cambria" pitchFamily="18" charset="0"/>
              </a:rPr>
              <a:t>Units</a:t>
            </a:r>
            <a:r>
              <a:rPr lang="en-CA" sz="2750" dirty="0">
                <a:latin typeface="Cambria" pitchFamily="18" charset="0"/>
              </a:rPr>
              <a:t>: produced, 30,000; sold 20,000; beginning inventory zero. </a:t>
            </a:r>
          </a:p>
          <a:p>
            <a:pPr marL="360000" indent="-457200" eaLnBrk="1" hangingPunct="1">
              <a:defRPr/>
            </a:pPr>
            <a:r>
              <a:rPr lang="en-CA" sz="2750" dirty="0">
                <a:solidFill>
                  <a:srgbClr val="C00000"/>
                </a:solidFill>
                <a:latin typeface="Cambria" pitchFamily="18" charset="0"/>
              </a:rPr>
              <a:t>Variable unit costs</a:t>
            </a:r>
            <a:r>
              <a:rPr lang="en-CA" sz="2750" dirty="0">
                <a:latin typeface="Cambria" pitchFamily="18" charset="0"/>
              </a:rPr>
              <a:t>: manufacturing $9 (direct materials $5, direct labour $3, and variable overhead $1); selling and administrative expenses $2</a:t>
            </a:r>
          </a:p>
          <a:p>
            <a:pPr marL="360000" indent="-457200" eaLnBrk="1" hangingPunct="1">
              <a:defRPr/>
            </a:pPr>
            <a:r>
              <a:rPr lang="en-CA" sz="2750" dirty="0">
                <a:solidFill>
                  <a:srgbClr val="C00000"/>
                </a:solidFill>
                <a:latin typeface="Cambria" pitchFamily="18" charset="0"/>
              </a:rPr>
              <a:t>Fixed costs</a:t>
            </a:r>
            <a:r>
              <a:rPr lang="en-CA" sz="2750" dirty="0">
                <a:latin typeface="Cambria" pitchFamily="18" charset="0"/>
              </a:rPr>
              <a:t>: manufacturing overhead,  $</a:t>
            </a:r>
            <a:r>
              <a:rPr lang="en-CA" sz="2750" dirty="0">
                <a:latin typeface="Cambria" pitchFamily="18" charset="0"/>
              </a:rPr>
              <a:t>120,000</a:t>
            </a:r>
            <a:r>
              <a:rPr lang="en-CA" sz="2750" dirty="0">
                <a:latin typeface="Cambria" pitchFamily="18" charset="0"/>
              </a:rPr>
              <a:t>; selling and administrative expenses, $15,000</a:t>
            </a:r>
          </a:p>
        </p:txBody>
      </p:sp>
      <p:sp>
        <p:nvSpPr>
          <p:cNvPr id="23557" name="Slide Number Placeholder 4"/>
          <p:cNvSpPr>
            <a:spLocks noGrp="1"/>
          </p:cNvSpPr>
          <p:nvPr>
            <p:ph type="sldNum" sz="quarter" idx="10"/>
          </p:nvPr>
        </p:nvSpPr>
        <p:spPr>
          <a:noFill/>
        </p:spPr>
        <p:txBody>
          <a:bodyPr/>
          <a:lstStyle/>
          <a:p>
            <a:fld id="{710BE07D-D22C-439E-8696-9AA575354EF5}" type="slidenum">
              <a:rPr lang="en-US" smtClean="0"/>
              <a:pPr/>
              <a:t>6</a:t>
            </a:fld>
            <a:endParaRPr lang="en-US" smtClean="0"/>
          </a:p>
        </p:txBody>
      </p:sp>
      <p:sp>
        <p:nvSpPr>
          <p:cNvPr id="6" name="Footer Placeholder 5"/>
          <p:cNvSpPr>
            <a:spLocks noGrp="1"/>
          </p:cNvSpPr>
          <p:nvPr>
            <p:ph type="ftr" sz="quarter" idx="11"/>
          </p:nvPr>
        </p:nvSpPr>
        <p:spPr>
          <a:xfrm>
            <a:off x="3124200" y="6629400"/>
            <a:ext cx="3352800" cy="508000"/>
          </a:xfrm>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1524000" y="0"/>
            <a:ext cx="8077200" cy="1524000"/>
          </a:xfrm>
        </p:spPr>
        <p:txBody>
          <a:bodyPr lIns="95139" tIns="49472" rIns="95139" bIns="49472" anchorCtr="0"/>
          <a:lstStyle/>
          <a:p>
            <a:pPr eaLnBrk="1" hangingPunct="1"/>
            <a:r>
              <a:rPr lang="en-US" sz="3600" smtClean="0">
                <a:latin typeface="Arial" charset="0"/>
                <a:cs typeface="Arial" charset="0"/>
              </a:rPr>
              <a:t>Absorption Costing versus </a:t>
            </a:r>
            <a:br>
              <a:rPr lang="en-US" sz="3600" smtClean="0">
                <a:latin typeface="Arial" charset="0"/>
                <a:cs typeface="Arial" charset="0"/>
              </a:rPr>
            </a:br>
            <a:r>
              <a:rPr lang="en-US" sz="3600" smtClean="0">
                <a:latin typeface="Arial" charset="0"/>
                <a:cs typeface="Arial" charset="0"/>
              </a:rPr>
              <a:t>Variable Costing – </a:t>
            </a:r>
            <a:br>
              <a:rPr lang="en-US" sz="3600" smtClean="0">
                <a:latin typeface="Arial" charset="0"/>
                <a:cs typeface="Arial" charset="0"/>
              </a:rPr>
            </a:br>
            <a:r>
              <a:rPr lang="en-US" sz="3600" smtClean="0">
                <a:latin typeface="Arial" charset="0"/>
                <a:cs typeface="Arial" charset="0"/>
              </a:rPr>
              <a:t> </a:t>
            </a:r>
            <a:r>
              <a:rPr lang="en-US" sz="3600" smtClean="0">
                <a:solidFill>
                  <a:srgbClr val="FF0000"/>
                </a:solidFill>
                <a:latin typeface="Arial" charset="0"/>
                <a:cs typeface="Arial" charset="0"/>
              </a:rPr>
              <a:t>Example: Continued</a:t>
            </a:r>
          </a:p>
        </p:txBody>
      </p:sp>
      <p:sp>
        <p:nvSpPr>
          <p:cNvPr id="24579" name="Rectangle 3"/>
          <p:cNvSpPr>
            <a:spLocks noGrp="1" noChangeArrowheads="1"/>
          </p:cNvSpPr>
          <p:nvPr>
            <p:ph type="body" sz="half" idx="4294967295"/>
          </p:nvPr>
        </p:nvSpPr>
        <p:spPr>
          <a:xfrm>
            <a:off x="533400" y="1905000"/>
            <a:ext cx="8458200" cy="533400"/>
          </a:xfrm>
        </p:spPr>
        <p:txBody>
          <a:bodyPr lIns="0" tIns="0" rIns="0" bIns="0"/>
          <a:lstStyle/>
          <a:p>
            <a:pPr marL="682625" indent="-347663" eaLnBrk="1" hangingPunct="1">
              <a:buClr>
                <a:srgbClr val="C00000"/>
              </a:buClr>
              <a:buFont typeface="Wingdings" pitchFamily="2" charset="2"/>
              <a:buNone/>
              <a:tabLst>
                <a:tab pos="406400" algn="l"/>
              </a:tabLst>
            </a:pPr>
            <a:r>
              <a:rPr lang="en-US" sz="2800" smtClean="0">
                <a:solidFill>
                  <a:srgbClr val="953735"/>
                </a:solidFill>
              </a:rPr>
              <a:t>Per unit manufacturing cost under each approach:</a:t>
            </a:r>
          </a:p>
        </p:txBody>
      </p:sp>
      <p:sp>
        <p:nvSpPr>
          <p:cNvPr id="430091" name="Rectangle 11"/>
          <p:cNvSpPr>
            <a:spLocks noChangeArrowheads="1"/>
          </p:cNvSpPr>
          <p:nvPr/>
        </p:nvSpPr>
        <p:spPr bwMode="auto">
          <a:xfrm>
            <a:off x="304800" y="5029200"/>
            <a:ext cx="8458200" cy="1295400"/>
          </a:xfrm>
          <a:prstGeom prst="rect">
            <a:avLst/>
          </a:prstGeom>
          <a:noFill/>
          <a:ln w="12700">
            <a:noFill/>
            <a:miter lim="800000"/>
            <a:headEnd/>
            <a:tailEnd/>
          </a:ln>
          <a:effectLst/>
        </p:spPr>
        <p:txBody>
          <a:bodyPr lIns="96653" tIns="48326" rIns="96653" bIns="48326"/>
          <a:lstStyle/>
          <a:p>
            <a:pPr marL="681038" indent="-361950" defTabSz="966788" eaLnBrk="1" hangingPunct="1">
              <a:spcBef>
                <a:spcPct val="20000"/>
              </a:spcBef>
              <a:buClr>
                <a:srgbClr val="953735"/>
              </a:buClr>
              <a:buSzPct val="80000"/>
              <a:buFont typeface="Wingdings" pitchFamily="2" charset="2"/>
              <a:buChar char="Ø"/>
              <a:defRPr/>
            </a:pPr>
            <a:r>
              <a:rPr lang="en-US" sz="2800" dirty="0">
                <a:latin typeface="Cambria" pitchFamily="18" charset="0"/>
              </a:rPr>
              <a:t>Manufacturing costs are $4 ($13 - $9) higher for absorption costing because fixed</a:t>
            </a:r>
            <a:r>
              <a:rPr lang="en-US" sz="2800" dirty="0">
                <a:effectLst>
                  <a:outerShdw blurRad="38100" dist="38100" dir="2700000" algn="tl">
                    <a:srgbClr val="000000"/>
                  </a:outerShdw>
                </a:effectLst>
                <a:latin typeface="Cambria" pitchFamily="18" charset="0"/>
              </a:rPr>
              <a:t> </a:t>
            </a:r>
            <a:r>
              <a:rPr lang="en-US" sz="2800" dirty="0">
                <a:latin typeface="Cambria" pitchFamily="18" charset="0"/>
              </a:rPr>
              <a:t>manufacturing costs are</a:t>
            </a:r>
            <a:r>
              <a:rPr lang="en-US" sz="2800" dirty="0">
                <a:effectLst>
                  <a:outerShdw blurRad="38100" dist="38100" dir="2700000" algn="tl">
                    <a:srgbClr val="000000"/>
                  </a:outerShdw>
                </a:effectLst>
                <a:latin typeface="Cambria" pitchFamily="18" charset="0"/>
              </a:rPr>
              <a:t> </a:t>
            </a:r>
            <a:r>
              <a:rPr lang="en-US" sz="2800" dirty="0">
                <a:latin typeface="Cambria" pitchFamily="18" charset="0"/>
              </a:rPr>
              <a:t>product</a:t>
            </a:r>
            <a:r>
              <a:rPr lang="en-US" sz="2800" dirty="0">
                <a:effectLst>
                  <a:outerShdw blurRad="38100" dist="38100" dir="2700000" algn="tl">
                    <a:srgbClr val="000000"/>
                  </a:outerShdw>
                </a:effectLst>
                <a:latin typeface="Cambria" pitchFamily="18" charset="0"/>
              </a:rPr>
              <a:t> </a:t>
            </a:r>
            <a:r>
              <a:rPr lang="en-US" sz="2800" dirty="0">
                <a:latin typeface="Cambria" pitchFamily="18" charset="0"/>
              </a:rPr>
              <a:t>costs.</a:t>
            </a:r>
          </a:p>
        </p:txBody>
      </p:sp>
      <p:sp>
        <p:nvSpPr>
          <p:cNvPr id="24581" name="Slide Number Placeholder 5"/>
          <p:cNvSpPr>
            <a:spLocks noGrp="1"/>
          </p:cNvSpPr>
          <p:nvPr>
            <p:ph type="sldNum" sz="quarter" idx="10"/>
          </p:nvPr>
        </p:nvSpPr>
        <p:spPr>
          <a:noFill/>
        </p:spPr>
        <p:txBody>
          <a:bodyPr/>
          <a:lstStyle/>
          <a:p>
            <a:fld id="{A130BAA0-8DDF-449D-8C1E-50DAD4312C8C}" type="slidenum">
              <a:rPr lang="en-US" smtClean="0"/>
              <a:pPr/>
              <a:t>7</a:t>
            </a:fld>
            <a:endParaRPr lang="en-US" smtClean="0"/>
          </a:p>
        </p:txBody>
      </p:sp>
      <p:sp>
        <p:nvSpPr>
          <p:cNvPr id="7" name="Footer Placeholder 6"/>
          <p:cNvSpPr>
            <a:spLocks noGrp="1"/>
          </p:cNvSpPr>
          <p:nvPr>
            <p:ph type="ftr" sz="quarter" idx="11"/>
          </p:nvPr>
        </p:nvSpPr>
        <p:spPr>
          <a:xfrm>
            <a:off x="2971800" y="6629400"/>
            <a:ext cx="3352800" cy="508000"/>
          </a:xfrm>
        </p:spPr>
        <p:txBody>
          <a:bodyPr/>
          <a:lstStyle/>
          <a:p>
            <a:pPr>
              <a:defRPr/>
            </a:pPr>
            <a:r>
              <a:rPr lang="en-US" smtClean="0"/>
              <a:t>Copyright John Wiley &amp; Sons Canada, Ltd.</a:t>
            </a:r>
            <a:endParaRPr lang="en-US"/>
          </a:p>
        </p:txBody>
      </p:sp>
      <p:pic>
        <p:nvPicPr>
          <p:cNvPr id="24583" name="Picture 7" descr="Ch8_2.jpg"/>
          <p:cNvPicPr>
            <a:picLocks noChangeAspect="1"/>
          </p:cNvPicPr>
          <p:nvPr/>
        </p:nvPicPr>
        <p:blipFill>
          <a:blip r:embed="rId2" cstate="print"/>
          <a:srcRect/>
          <a:stretch>
            <a:fillRect/>
          </a:stretch>
        </p:blipFill>
        <p:spPr bwMode="auto">
          <a:xfrm>
            <a:off x="0" y="2611438"/>
            <a:ext cx="9601200" cy="20923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600200" y="0"/>
            <a:ext cx="8001000" cy="1524000"/>
          </a:xfrm>
        </p:spPr>
        <p:txBody>
          <a:bodyPr lIns="95139" tIns="49472" rIns="95139" bIns="49472" anchorCtr="0"/>
          <a:lstStyle/>
          <a:p>
            <a:pPr eaLnBrk="1" hangingPunct="1"/>
            <a:r>
              <a:rPr lang="en-US" sz="3400" smtClean="0">
                <a:latin typeface="Arial" charset="0"/>
                <a:cs typeface="Arial" charset="0"/>
              </a:rPr>
              <a:t>Absorption Costing versus</a:t>
            </a:r>
            <a:br>
              <a:rPr lang="en-US" sz="3400" smtClean="0">
                <a:latin typeface="Arial" charset="0"/>
                <a:cs typeface="Arial" charset="0"/>
              </a:rPr>
            </a:br>
            <a:r>
              <a:rPr lang="en-US" sz="3400" smtClean="0">
                <a:latin typeface="Arial" charset="0"/>
                <a:cs typeface="Arial" charset="0"/>
              </a:rPr>
              <a:t> Variable Costing:</a:t>
            </a:r>
            <a:br>
              <a:rPr lang="en-US" sz="3400" smtClean="0">
                <a:latin typeface="Arial" charset="0"/>
                <a:cs typeface="Arial" charset="0"/>
              </a:rPr>
            </a:br>
            <a:r>
              <a:rPr lang="en-US" sz="3400" smtClean="0">
                <a:solidFill>
                  <a:srgbClr val="FF0000"/>
                </a:solidFill>
                <a:latin typeface="Arial" charset="0"/>
                <a:cs typeface="Arial" charset="0"/>
              </a:rPr>
              <a:t>Absorption Costing Income Statement</a:t>
            </a:r>
          </a:p>
        </p:txBody>
      </p:sp>
      <p:sp>
        <p:nvSpPr>
          <p:cNvPr id="25603" name="Slide Number Placeholder 3"/>
          <p:cNvSpPr>
            <a:spLocks noGrp="1"/>
          </p:cNvSpPr>
          <p:nvPr>
            <p:ph type="sldNum" sz="quarter" idx="10"/>
          </p:nvPr>
        </p:nvSpPr>
        <p:spPr>
          <a:noFill/>
        </p:spPr>
        <p:txBody>
          <a:bodyPr/>
          <a:lstStyle/>
          <a:p>
            <a:fld id="{4E1750B3-CDEA-4AEA-812C-2F90151F034F}" type="slidenum">
              <a:rPr lang="en-US" smtClean="0"/>
              <a:pPr/>
              <a:t>8</a:t>
            </a:fld>
            <a:endParaRPr lang="en-US" smtClean="0"/>
          </a:p>
        </p:txBody>
      </p:sp>
      <p:sp>
        <p:nvSpPr>
          <p:cNvPr id="5" name="Footer Placeholder 4"/>
          <p:cNvSpPr>
            <a:spLocks noGrp="1"/>
          </p:cNvSpPr>
          <p:nvPr>
            <p:ph type="ftr" sz="quarter" idx="11"/>
          </p:nvPr>
        </p:nvSpPr>
        <p:spPr>
          <a:xfrm>
            <a:off x="2819400" y="6629400"/>
            <a:ext cx="3352800" cy="508000"/>
          </a:xfrm>
        </p:spPr>
        <p:txBody>
          <a:bodyPr/>
          <a:lstStyle/>
          <a:p>
            <a:pPr>
              <a:defRPr/>
            </a:pPr>
            <a:r>
              <a:rPr lang="en-US" smtClean="0"/>
              <a:t>Copyright John Wiley &amp; Sons Canada, Ltd.</a:t>
            </a:r>
            <a:endParaRPr lang="en-US"/>
          </a:p>
        </p:txBody>
      </p:sp>
      <p:pic>
        <p:nvPicPr>
          <p:cNvPr id="25605" name="Picture 6" descr="Ch8_3.jpg"/>
          <p:cNvPicPr>
            <a:picLocks noChangeAspect="1"/>
          </p:cNvPicPr>
          <p:nvPr/>
        </p:nvPicPr>
        <p:blipFill>
          <a:blip r:embed="rId2" cstate="print"/>
          <a:srcRect/>
          <a:stretch>
            <a:fillRect/>
          </a:stretch>
        </p:blipFill>
        <p:spPr bwMode="auto">
          <a:xfrm>
            <a:off x="0" y="2133600"/>
            <a:ext cx="9601200" cy="42926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13" name="Rectangle 13"/>
          <p:cNvSpPr>
            <a:spLocks noChangeArrowheads="1"/>
          </p:cNvSpPr>
          <p:nvPr/>
        </p:nvSpPr>
        <p:spPr bwMode="auto">
          <a:xfrm>
            <a:off x="1600200" y="-136525"/>
            <a:ext cx="8001000" cy="1758950"/>
          </a:xfrm>
          <a:prstGeom prst="rect">
            <a:avLst/>
          </a:prstGeom>
          <a:noFill/>
          <a:ln w="9525" algn="ctr">
            <a:noFill/>
            <a:miter lim="800000"/>
            <a:headEnd/>
            <a:tailEnd/>
          </a:ln>
          <a:effectLst/>
        </p:spPr>
        <p:txBody>
          <a:bodyPr lIns="96653" tIns="48326" rIns="96653" bIns="48326" anchor="b">
            <a:spAutoFit/>
          </a:bodyPr>
          <a:lstStyle/>
          <a:p>
            <a:pPr algn="ctr" defTabSz="966788" eaLnBrk="1" hangingPunct="1">
              <a:defRPr/>
            </a:pPr>
            <a:r>
              <a:rPr lang="en-US" sz="3600" dirty="0">
                <a:solidFill>
                  <a:schemeClr val="bg1"/>
                </a:solidFill>
              </a:rPr>
              <a:t>Absorption Costing versus</a:t>
            </a:r>
            <a:br>
              <a:rPr lang="en-US" sz="3600" dirty="0">
                <a:solidFill>
                  <a:schemeClr val="bg1"/>
                </a:solidFill>
              </a:rPr>
            </a:br>
            <a:r>
              <a:rPr lang="en-US" sz="3600" dirty="0">
                <a:solidFill>
                  <a:schemeClr val="bg1"/>
                </a:solidFill>
              </a:rPr>
              <a:t> Variable Costing</a:t>
            </a:r>
            <a:br>
              <a:rPr lang="en-US" sz="3600" dirty="0">
                <a:solidFill>
                  <a:schemeClr val="bg1"/>
                </a:solidFill>
              </a:rPr>
            </a:br>
            <a:r>
              <a:rPr lang="en-US" sz="3600" dirty="0">
                <a:solidFill>
                  <a:srgbClr val="FF0000"/>
                </a:solidFill>
              </a:rPr>
              <a:t>Variable Costing Income Statement</a:t>
            </a:r>
            <a:endParaRPr lang="en-US" sz="3500" dirty="0">
              <a:solidFill>
                <a:srgbClr val="FF0000"/>
              </a:solidFill>
              <a:effectLst>
                <a:outerShdw blurRad="38100" dist="38100" dir="2700000" algn="tl">
                  <a:srgbClr val="000000"/>
                </a:outerShdw>
              </a:effectLst>
              <a:latin typeface="+mj-lt"/>
            </a:endParaRPr>
          </a:p>
        </p:txBody>
      </p:sp>
      <p:sp>
        <p:nvSpPr>
          <p:cNvPr id="26627" name="Slide Number Placeholder 3"/>
          <p:cNvSpPr>
            <a:spLocks noGrp="1"/>
          </p:cNvSpPr>
          <p:nvPr>
            <p:ph type="sldNum" sz="quarter" idx="10"/>
          </p:nvPr>
        </p:nvSpPr>
        <p:spPr>
          <a:noFill/>
        </p:spPr>
        <p:txBody>
          <a:bodyPr/>
          <a:lstStyle/>
          <a:p>
            <a:fld id="{3E3376F2-556A-408D-A7F5-4453812E3CB2}" type="slidenum">
              <a:rPr lang="en-US" smtClean="0"/>
              <a:pPr/>
              <a:t>9</a:t>
            </a:fld>
            <a:endParaRPr lang="en-US" smtClean="0"/>
          </a:p>
        </p:txBody>
      </p:sp>
      <p:sp>
        <p:nvSpPr>
          <p:cNvPr id="5" name="Footer Placeholder 4"/>
          <p:cNvSpPr>
            <a:spLocks noGrp="1"/>
          </p:cNvSpPr>
          <p:nvPr>
            <p:ph type="ftr" sz="quarter" idx="11"/>
          </p:nvPr>
        </p:nvSpPr>
        <p:spPr>
          <a:xfrm>
            <a:off x="2895600" y="6553200"/>
            <a:ext cx="3352800" cy="508000"/>
          </a:xfrm>
        </p:spPr>
        <p:txBody>
          <a:bodyPr/>
          <a:lstStyle/>
          <a:p>
            <a:pPr>
              <a:defRPr/>
            </a:pPr>
            <a:r>
              <a:rPr lang="en-US" smtClean="0"/>
              <a:t>Copyright John Wiley &amp; Sons Canada, Ltd.</a:t>
            </a:r>
            <a:endParaRPr lang="en-US"/>
          </a:p>
        </p:txBody>
      </p:sp>
      <p:pic>
        <p:nvPicPr>
          <p:cNvPr id="26629" name="Picture 6" descr="Ch8_4.jpg"/>
          <p:cNvPicPr>
            <a:picLocks noChangeAspect="1"/>
          </p:cNvPicPr>
          <p:nvPr/>
        </p:nvPicPr>
        <p:blipFill>
          <a:blip r:embed="rId2" cstate="print"/>
          <a:srcRect/>
          <a:stretch>
            <a:fillRect/>
          </a:stretch>
        </p:blipFill>
        <p:spPr bwMode="auto">
          <a:xfrm>
            <a:off x="0" y="1752600"/>
            <a:ext cx="9601200" cy="49133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27651" name="Content Placeholder 2"/>
          <p:cNvSpPr>
            <a:spLocks noGrp="1"/>
          </p:cNvSpPr>
          <p:nvPr>
            <p:ph idx="1"/>
          </p:nvPr>
        </p:nvSpPr>
        <p:spPr/>
        <p:txBody>
          <a:bodyPr/>
          <a:lstStyle/>
          <a:p>
            <a:pPr eaLnBrk="1" hangingPunct="1">
              <a:buClr>
                <a:schemeClr val="bg2"/>
              </a:buClr>
            </a:pPr>
            <a:r>
              <a:rPr lang="en-US" sz="2800" smtClean="0"/>
              <a:t>Which of the following would NOT be considered to be a period cost on an absorption costing income statement?</a:t>
            </a:r>
            <a:endParaRPr lang="en-CA" sz="2800" smtClean="0"/>
          </a:p>
          <a:p>
            <a:pPr marL="1054100" lvl="1" indent="-571500" eaLnBrk="1" hangingPunct="1">
              <a:spcBef>
                <a:spcPct val="90000"/>
              </a:spcBef>
              <a:buClr>
                <a:srgbClr val="C00000"/>
              </a:buClr>
              <a:buSzPct val="80000"/>
              <a:buFontTx/>
              <a:buAutoNum type="alphaLcPeriod"/>
            </a:pPr>
            <a:r>
              <a:rPr lang="en-CA" smtClean="0">
                <a:solidFill>
                  <a:schemeClr val="tx1"/>
                </a:solidFill>
              </a:rPr>
              <a:t>Both variable and fixed manufacturing overhead costs</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Fixed marketing and sales costs</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Administration costs</a:t>
            </a:r>
          </a:p>
          <a:p>
            <a:pPr marL="1054100" lvl="1" indent="-571500" eaLnBrk="1" hangingPunct="1">
              <a:spcBef>
                <a:spcPct val="50000"/>
              </a:spcBef>
              <a:buClr>
                <a:srgbClr val="C00000"/>
              </a:buClr>
              <a:buSzPct val="80000"/>
              <a:buFontTx/>
              <a:buAutoNum type="alphaLcPeriod"/>
            </a:pPr>
            <a:r>
              <a:rPr lang="en-CA" smtClean="0">
                <a:solidFill>
                  <a:schemeClr val="tx1"/>
                </a:solidFill>
              </a:rPr>
              <a:t>Variable marketing and sales costs</a:t>
            </a:r>
          </a:p>
          <a:p>
            <a:endParaRPr lang="en-CA" smtClean="0"/>
          </a:p>
        </p:txBody>
      </p:sp>
      <p:sp>
        <p:nvSpPr>
          <p:cNvPr id="27652" name="Slide Number Placeholder 3"/>
          <p:cNvSpPr>
            <a:spLocks noGrp="1"/>
          </p:cNvSpPr>
          <p:nvPr>
            <p:ph type="sldNum" sz="quarter" idx="10"/>
          </p:nvPr>
        </p:nvSpPr>
        <p:spPr>
          <a:noFill/>
        </p:spPr>
        <p:txBody>
          <a:bodyPr/>
          <a:lstStyle/>
          <a:p>
            <a:fld id="{B9E904E3-8656-444E-B4A2-D84F0EA53C77}" type="slidenum">
              <a:rPr lang="en-US" smtClean="0"/>
              <a:pPr/>
              <a:t>10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57200" y="0"/>
            <a:ext cx="91440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28675" name="Content Placeholder 2"/>
          <p:cNvSpPr>
            <a:spLocks noGrp="1"/>
          </p:cNvSpPr>
          <p:nvPr>
            <p:ph idx="1"/>
          </p:nvPr>
        </p:nvSpPr>
        <p:spPr/>
        <p:txBody>
          <a:bodyPr/>
          <a:lstStyle/>
          <a:p>
            <a:pPr eaLnBrk="1" hangingPunct="1">
              <a:buClr>
                <a:schemeClr val="bg2"/>
              </a:buClr>
            </a:pPr>
            <a:r>
              <a:rPr lang="en-US" sz="2800" smtClean="0"/>
              <a:t>Which of the following would NOT be considered to be a period cost on an absorption costing income statement?</a:t>
            </a:r>
            <a:endParaRPr lang="en-CA" sz="2800" smtClean="0"/>
          </a:p>
          <a:p>
            <a:pPr marL="1054100" lvl="1" indent="-571500" eaLnBrk="1" hangingPunct="1">
              <a:spcBef>
                <a:spcPct val="90000"/>
              </a:spcBef>
              <a:buClr>
                <a:srgbClr val="C00000"/>
              </a:buClr>
              <a:buSzPct val="80000"/>
              <a:buFontTx/>
              <a:buAutoNum type="alphaLcPeriod"/>
            </a:pPr>
            <a:r>
              <a:rPr lang="en-CA" smtClean="0">
                <a:solidFill>
                  <a:srgbClr val="FF0000"/>
                </a:solidFill>
              </a:rPr>
              <a:t>Both variable and fixed manufacturing overhead costs</a:t>
            </a:r>
            <a:endParaRPr lang="en-US" smtClean="0">
              <a:solidFill>
                <a:srgbClr val="FF0000"/>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Fixed marketing and sales costs</a:t>
            </a:r>
            <a:endParaRPr lang="en-US" smtClean="0">
              <a:solidFill>
                <a:schemeClr val="tx1"/>
              </a:solidFill>
            </a:endParaRPr>
          </a:p>
          <a:p>
            <a:pPr marL="1054100" lvl="1" indent="-571500" eaLnBrk="1" hangingPunct="1">
              <a:spcBef>
                <a:spcPct val="50000"/>
              </a:spcBef>
              <a:buClr>
                <a:srgbClr val="C00000"/>
              </a:buClr>
              <a:buSzPct val="80000"/>
              <a:buFontTx/>
              <a:buAutoNum type="alphaLcPeriod"/>
            </a:pPr>
            <a:r>
              <a:rPr lang="en-CA" smtClean="0">
                <a:solidFill>
                  <a:schemeClr val="tx1"/>
                </a:solidFill>
              </a:rPr>
              <a:t>Administration costs</a:t>
            </a:r>
          </a:p>
          <a:p>
            <a:pPr marL="1054100" lvl="1" indent="-571500" eaLnBrk="1" hangingPunct="1">
              <a:spcBef>
                <a:spcPct val="50000"/>
              </a:spcBef>
              <a:buClr>
                <a:srgbClr val="C00000"/>
              </a:buClr>
              <a:buSzPct val="80000"/>
              <a:buFontTx/>
              <a:buAutoNum type="alphaLcPeriod"/>
            </a:pPr>
            <a:r>
              <a:rPr lang="en-CA" smtClean="0">
                <a:solidFill>
                  <a:schemeClr val="tx1"/>
                </a:solidFill>
              </a:rPr>
              <a:t>Variable marketing and sales costs</a:t>
            </a:r>
            <a:endParaRPr lang="en-CA" smtClean="0"/>
          </a:p>
        </p:txBody>
      </p:sp>
      <p:sp>
        <p:nvSpPr>
          <p:cNvPr id="28676" name="Slide Number Placeholder 3"/>
          <p:cNvSpPr>
            <a:spLocks noGrp="1"/>
          </p:cNvSpPr>
          <p:nvPr>
            <p:ph type="sldNum" sz="quarter" idx="10"/>
          </p:nvPr>
        </p:nvSpPr>
        <p:spPr>
          <a:noFill/>
        </p:spPr>
        <p:txBody>
          <a:bodyPr/>
          <a:lstStyle/>
          <a:p>
            <a:fld id="{1A46A9F1-FF61-4CBB-8D3C-F1B1056150C6}" type="slidenum">
              <a:rPr lang="en-US" smtClean="0"/>
              <a:pPr/>
              <a:t>11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idx="4294967295"/>
          </p:nvPr>
        </p:nvSpPr>
        <p:spPr>
          <a:xfrm>
            <a:off x="1905000" y="0"/>
            <a:ext cx="7696200" cy="1524000"/>
          </a:xfrm>
        </p:spPr>
        <p:txBody>
          <a:bodyPr lIns="95139" tIns="49472" rIns="95139" bIns="49472" anchorCtr="0"/>
          <a:lstStyle/>
          <a:p>
            <a:pPr eaLnBrk="1" hangingPunct="1"/>
            <a:r>
              <a:rPr lang="en-US" sz="3600" smtClean="0">
                <a:latin typeface="Arial" charset="0"/>
                <a:cs typeface="Arial" charset="0"/>
              </a:rPr>
              <a:t>Absorption versus Variable Costing </a:t>
            </a:r>
            <a:br>
              <a:rPr lang="en-US" sz="3600" smtClean="0">
                <a:latin typeface="Arial" charset="0"/>
                <a:cs typeface="Arial" charset="0"/>
              </a:rPr>
            </a:br>
            <a:r>
              <a:rPr lang="en-US" sz="3600" smtClean="0">
                <a:latin typeface="Arial" charset="0"/>
                <a:cs typeface="Arial" charset="0"/>
              </a:rPr>
              <a:t>Overbay Inc.– </a:t>
            </a:r>
            <a:r>
              <a:rPr lang="en-US" sz="3600" smtClean="0">
                <a:solidFill>
                  <a:srgbClr val="FF0000"/>
                </a:solidFill>
                <a:latin typeface="Arial" charset="0"/>
                <a:cs typeface="Arial" charset="0"/>
              </a:rPr>
              <a:t>Example</a:t>
            </a:r>
          </a:p>
        </p:txBody>
      </p:sp>
      <p:sp>
        <p:nvSpPr>
          <p:cNvPr id="12291" name="Rectangle 3"/>
          <p:cNvSpPr>
            <a:spLocks noGrp="1" noChangeArrowheads="1"/>
          </p:cNvSpPr>
          <p:nvPr>
            <p:ph type="body" sz="half" idx="4294967295"/>
          </p:nvPr>
        </p:nvSpPr>
        <p:spPr>
          <a:xfrm>
            <a:off x="1600200" y="1676400"/>
            <a:ext cx="8001000" cy="1524000"/>
          </a:xfrm>
        </p:spPr>
        <p:txBody>
          <a:bodyPr lIns="0" tIns="0" rIns="0" bIns="0"/>
          <a:lstStyle/>
          <a:p>
            <a:pPr marL="347663" indent="-347663" eaLnBrk="1" hangingPunct="1">
              <a:lnSpc>
                <a:spcPct val="120000"/>
              </a:lnSpc>
              <a:spcBef>
                <a:spcPts val="0"/>
              </a:spcBef>
              <a:buClr>
                <a:srgbClr val="C00000"/>
              </a:buClr>
              <a:buFont typeface="Wingdings" pitchFamily="2" charset="2"/>
              <a:buNone/>
              <a:defRPr/>
            </a:pPr>
            <a:r>
              <a:rPr lang="en-US" sz="2800" dirty="0" smtClean="0"/>
              <a:t>Manufacturing cost per airplane drone $300,000: </a:t>
            </a:r>
          </a:p>
          <a:p>
            <a:pPr marL="1146175" indent="-347663" eaLnBrk="1" hangingPunct="1">
              <a:spcBef>
                <a:spcPts val="0"/>
              </a:spcBef>
              <a:buClr>
                <a:srgbClr val="C00000"/>
              </a:buClr>
              <a:buSzPct val="100000"/>
              <a:buFont typeface="Arial" pitchFamily="34" charset="0"/>
              <a:buChar char="•"/>
              <a:defRPr/>
            </a:pPr>
            <a:r>
              <a:rPr lang="en-US" sz="2800" dirty="0" smtClean="0">
                <a:solidFill>
                  <a:srgbClr val="002060"/>
                </a:solidFill>
              </a:rPr>
              <a:t>$240,000 variable and $60,000 fixed</a:t>
            </a:r>
          </a:p>
          <a:p>
            <a:pPr marL="347663" indent="-347663" eaLnBrk="1" hangingPunct="1">
              <a:lnSpc>
                <a:spcPct val="80000"/>
              </a:lnSpc>
              <a:spcBef>
                <a:spcPts val="0"/>
              </a:spcBef>
              <a:buClr>
                <a:srgbClr val="C00000"/>
              </a:buClr>
              <a:buFont typeface="Wingdings" pitchFamily="2" charset="2"/>
              <a:buNone/>
              <a:defRPr/>
            </a:pPr>
            <a:r>
              <a:rPr lang="en-US" sz="2800" dirty="0" smtClean="0"/>
              <a:t>Selling and administrative costs $130,000: </a:t>
            </a:r>
          </a:p>
          <a:p>
            <a:pPr marL="1146175" indent="-347663" eaLnBrk="1" hangingPunct="1">
              <a:spcBef>
                <a:spcPts val="0"/>
              </a:spcBef>
              <a:buClr>
                <a:srgbClr val="C00000"/>
              </a:buClr>
              <a:buSzPct val="100000"/>
              <a:buFont typeface="Arial" pitchFamily="34" charset="0"/>
              <a:buChar char="•"/>
              <a:defRPr/>
            </a:pPr>
            <a:r>
              <a:rPr lang="en-US" sz="2800" dirty="0" smtClean="0">
                <a:solidFill>
                  <a:srgbClr val="002060"/>
                </a:solidFill>
              </a:rPr>
              <a:t>$5,000 variable and $80,000 fixed</a:t>
            </a:r>
          </a:p>
        </p:txBody>
      </p:sp>
      <p:sp>
        <p:nvSpPr>
          <p:cNvPr id="29700" name="Slide Number Placeholder 4"/>
          <p:cNvSpPr>
            <a:spLocks noGrp="1"/>
          </p:cNvSpPr>
          <p:nvPr>
            <p:ph type="sldNum" sz="quarter" idx="10"/>
          </p:nvPr>
        </p:nvSpPr>
        <p:spPr>
          <a:noFill/>
        </p:spPr>
        <p:txBody>
          <a:bodyPr/>
          <a:lstStyle/>
          <a:p>
            <a:fld id="{D19B160C-2A52-418C-B596-1833319A5EFF}" type="slidenum">
              <a:rPr lang="en-US" smtClean="0"/>
              <a:pPr/>
              <a:t>12</a:t>
            </a:fld>
            <a:endParaRPr lang="en-US" smtClean="0"/>
          </a:p>
        </p:txBody>
      </p:sp>
      <p:sp>
        <p:nvSpPr>
          <p:cNvPr id="6" name="Footer Placeholder 5"/>
          <p:cNvSpPr>
            <a:spLocks noGrp="1"/>
          </p:cNvSpPr>
          <p:nvPr>
            <p:ph type="ftr" sz="quarter" idx="11"/>
          </p:nvPr>
        </p:nvSpPr>
        <p:spPr>
          <a:xfrm>
            <a:off x="3048000" y="6553200"/>
            <a:ext cx="3352800" cy="508000"/>
          </a:xfrm>
        </p:spPr>
        <p:txBody>
          <a:bodyPr/>
          <a:lstStyle/>
          <a:p>
            <a:pPr>
              <a:defRPr/>
            </a:pPr>
            <a:r>
              <a:rPr lang="en-US" smtClean="0"/>
              <a:t>Copyright John Wiley &amp; Sons Canada, Ltd.</a:t>
            </a:r>
            <a:endParaRPr lang="en-US"/>
          </a:p>
        </p:txBody>
      </p:sp>
      <p:pic>
        <p:nvPicPr>
          <p:cNvPr id="29702" name="Picture 6" descr="Ch8_5.jpg"/>
          <p:cNvPicPr>
            <a:picLocks noChangeAspect="1"/>
          </p:cNvPicPr>
          <p:nvPr/>
        </p:nvPicPr>
        <p:blipFill>
          <a:blip r:embed="rId2" cstate="print"/>
          <a:srcRect/>
          <a:stretch>
            <a:fillRect/>
          </a:stretch>
        </p:blipFill>
        <p:spPr bwMode="auto">
          <a:xfrm>
            <a:off x="0" y="3429000"/>
            <a:ext cx="9601200" cy="37179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1600200" y="228600"/>
            <a:ext cx="8001000" cy="1143000"/>
          </a:xfrm>
        </p:spPr>
        <p:txBody>
          <a:bodyPr lIns="95139" tIns="49472" rIns="95139" bIns="49472" anchorCtr="0"/>
          <a:lstStyle/>
          <a:p>
            <a:pPr eaLnBrk="1" hangingPunct="1"/>
            <a:r>
              <a:rPr lang="en-US" sz="3600" smtClean="0">
                <a:latin typeface="Arial" charset="0"/>
                <a:cs typeface="Arial" charset="0"/>
              </a:rPr>
              <a:t>Absorption versus Variable Costing</a:t>
            </a:r>
            <a:br>
              <a:rPr lang="en-US" sz="3600" smtClean="0">
                <a:latin typeface="Arial" charset="0"/>
                <a:cs typeface="Arial" charset="0"/>
              </a:rPr>
            </a:br>
            <a:r>
              <a:rPr lang="en-US" sz="3600" smtClean="0">
                <a:latin typeface="Arial" charset="0"/>
                <a:cs typeface="Arial" charset="0"/>
              </a:rPr>
              <a:t>Overbay Inc. – </a:t>
            </a:r>
            <a:r>
              <a:rPr lang="en-US" sz="3600" smtClean="0">
                <a:solidFill>
                  <a:srgbClr val="FF0000"/>
                </a:solidFill>
                <a:latin typeface="Arial" charset="0"/>
                <a:cs typeface="Arial" charset="0"/>
              </a:rPr>
              <a:t>Example: Continued</a:t>
            </a:r>
          </a:p>
        </p:txBody>
      </p:sp>
      <p:sp>
        <p:nvSpPr>
          <p:cNvPr id="30723" name="Text Box 6"/>
          <p:cNvSpPr txBox="1">
            <a:spLocks noChangeArrowheads="1"/>
          </p:cNvSpPr>
          <p:nvPr/>
        </p:nvSpPr>
        <p:spPr bwMode="auto">
          <a:xfrm>
            <a:off x="685800" y="1981200"/>
            <a:ext cx="84582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latin typeface="Cambria" pitchFamily="18" charset="0"/>
              </a:rPr>
              <a:t>Absorption Costing Income Statement – 2012</a:t>
            </a:r>
          </a:p>
        </p:txBody>
      </p:sp>
      <p:sp>
        <p:nvSpPr>
          <p:cNvPr id="30724" name="Slide Number Placeholder 4"/>
          <p:cNvSpPr>
            <a:spLocks noGrp="1"/>
          </p:cNvSpPr>
          <p:nvPr>
            <p:ph type="sldNum" sz="quarter" idx="10"/>
          </p:nvPr>
        </p:nvSpPr>
        <p:spPr>
          <a:noFill/>
        </p:spPr>
        <p:txBody>
          <a:bodyPr/>
          <a:lstStyle/>
          <a:p>
            <a:fld id="{DAA424C2-4B46-4D71-9E6F-576407FE3656}" type="slidenum">
              <a:rPr lang="en-US" smtClean="0"/>
              <a:pPr/>
              <a:t>13</a:t>
            </a:fld>
            <a:endParaRPr lang="en-US" smtClean="0"/>
          </a:p>
        </p:txBody>
      </p:sp>
      <p:sp>
        <p:nvSpPr>
          <p:cNvPr id="6" name="Footer Placeholder 5"/>
          <p:cNvSpPr>
            <a:spLocks noGrp="1"/>
          </p:cNvSpPr>
          <p:nvPr>
            <p:ph type="ftr" sz="quarter" idx="11"/>
          </p:nvPr>
        </p:nvSpPr>
        <p:spPr>
          <a:xfrm>
            <a:off x="2819400" y="6629400"/>
            <a:ext cx="3352800" cy="508000"/>
          </a:xfrm>
        </p:spPr>
        <p:txBody>
          <a:bodyPr/>
          <a:lstStyle/>
          <a:p>
            <a:pPr>
              <a:defRPr/>
            </a:pPr>
            <a:r>
              <a:rPr lang="en-US" smtClean="0"/>
              <a:t>Copyright John Wiley &amp; Sons Canada, Ltd.</a:t>
            </a:r>
            <a:endParaRPr lang="en-US"/>
          </a:p>
        </p:txBody>
      </p:sp>
      <p:pic>
        <p:nvPicPr>
          <p:cNvPr id="30726" name="Picture 6" descr="Ch8_6.jpg"/>
          <p:cNvPicPr>
            <a:picLocks noChangeAspect="1"/>
          </p:cNvPicPr>
          <p:nvPr/>
        </p:nvPicPr>
        <p:blipFill>
          <a:blip r:embed="rId2" cstate="print"/>
          <a:srcRect/>
          <a:stretch>
            <a:fillRect/>
          </a:stretch>
        </p:blipFill>
        <p:spPr bwMode="auto">
          <a:xfrm>
            <a:off x="0" y="2819400"/>
            <a:ext cx="9601200" cy="31924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1676400" y="304800"/>
            <a:ext cx="7924800" cy="1071563"/>
          </a:xfrm>
        </p:spPr>
        <p:txBody>
          <a:bodyPr lIns="95139" tIns="49472" rIns="95139" bIns="49472" anchorCtr="0"/>
          <a:lstStyle/>
          <a:p>
            <a:pPr eaLnBrk="1" hangingPunct="1"/>
            <a:r>
              <a:rPr lang="en-US" sz="3600" smtClean="0">
                <a:latin typeface="Arial" charset="0"/>
                <a:cs typeface="Arial" charset="0"/>
              </a:rPr>
              <a:t>Absorption versus Variable Costing </a:t>
            </a:r>
            <a:br>
              <a:rPr lang="en-US" sz="3600" smtClean="0">
                <a:latin typeface="Arial" charset="0"/>
                <a:cs typeface="Arial" charset="0"/>
              </a:rPr>
            </a:br>
            <a:r>
              <a:rPr lang="en-US" sz="3600" smtClean="0">
                <a:latin typeface="Arial" charset="0"/>
                <a:cs typeface="Arial" charset="0"/>
              </a:rPr>
              <a:t>Overbay Inc. – </a:t>
            </a:r>
            <a:r>
              <a:rPr lang="en-US" sz="3600" smtClean="0">
                <a:solidFill>
                  <a:srgbClr val="FF0000"/>
                </a:solidFill>
                <a:latin typeface="Arial" charset="0"/>
                <a:cs typeface="Arial" charset="0"/>
              </a:rPr>
              <a:t>Example: Continued</a:t>
            </a:r>
          </a:p>
        </p:txBody>
      </p:sp>
      <p:sp>
        <p:nvSpPr>
          <p:cNvPr id="31747" name="Rectangle 3"/>
          <p:cNvSpPr>
            <a:spLocks noGrp="1" noChangeArrowheads="1"/>
          </p:cNvSpPr>
          <p:nvPr>
            <p:ph type="body" sz="half" idx="4294967295"/>
          </p:nvPr>
        </p:nvSpPr>
        <p:spPr>
          <a:xfrm>
            <a:off x="609600" y="1905000"/>
            <a:ext cx="8305800" cy="4192588"/>
          </a:xfrm>
        </p:spPr>
        <p:txBody>
          <a:bodyPr lIns="0" tIns="0" rIns="0" bIns="0"/>
          <a:lstStyle/>
          <a:p>
            <a:pPr algn="ctr" eaLnBrk="1" hangingPunct="1">
              <a:buClr>
                <a:srgbClr val="C00000"/>
              </a:buClr>
              <a:buFont typeface="Wingdings" pitchFamily="2" charset="2"/>
              <a:buNone/>
            </a:pPr>
            <a:r>
              <a:rPr lang="en-US" sz="2800" smtClean="0">
                <a:solidFill>
                  <a:srgbClr val="953735"/>
                </a:solidFill>
              </a:rPr>
              <a:t>Variable Costing Income Statement </a:t>
            </a:r>
          </a:p>
          <a:p>
            <a:pPr eaLnBrk="1" hangingPunct="1">
              <a:spcBef>
                <a:spcPts val="2400"/>
              </a:spcBef>
            </a:pPr>
            <a:r>
              <a:rPr lang="en-US" sz="2800" smtClean="0"/>
              <a:t>Follows CVP format</a:t>
            </a:r>
          </a:p>
          <a:p>
            <a:pPr eaLnBrk="1" hangingPunct="1"/>
            <a:r>
              <a:rPr lang="en-US" sz="2800" smtClean="0"/>
              <a:t>Manufacturing costs include only the variable manufacturing costs - $240,000 in 2012</a:t>
            </a:r>
          </a:p>
          <a:p>
            <a:pPr eaLnBrk="1" hangingPunct="1"/>
            <a:r>
              <a:rPr lang="en-US" sz="2800" smtClean="0"/>
              <a:t>Expense all</a:t>
            </a:r>
            <a:r>
              <a:rPr lang="en-US" sz="2800" i="1" smtClean="0"/>
              <a:t> </a:t>
            </a:r>
            <a:r>
              <a:rPr lang="en-US" sz="2800" smtClean="0"/>
              <a:t>fixed manufacturing cost – $600,000 in 2012</a:t>
            </a:r>
          </a:p>
          <a:p>
            <a:pPr eaLnBrk="1" hangingPunct="1"/>
            <a:r>
              <a:rPr lang="en-US" sz="2800" smtClean="0"/>
              <a:t>Reports same net income in 2012 as the Absorption Costing Income Statement</a:t>
            </a:r>
          </a:p>
        </p:txBody>
      </p:sp>
      <p:sp>
        <p:nvSpPr>
          <p:cNvPr id="31748" name="Slide Number Placeholder 3"/>
          <p:cNvSpPr>
            <a:spLocks noGrp="1"/>
          </p:cNvSpPr>
          <p:nvPr>
            <p:ph type="sldNum" sz="quarter" idx="10"/>
          </p:nvPr>
        </p:nvSpPr>
        <p:spPr>
          <a:noFill/>
        </p:spPr>
        <p:txBody>
          <a:bodyPr/>
          <a:lstStyle/>
          <a:p>
            <a:fld id="{AE22966A-AD53-4F13-8891-46833985DD7C}" type="slidenum">
              <a:rPr lang="en-US" smtClean="0"/>
              <a:pPr/>
              <a:t>14</a:t>
            </a:fld>
            <a:endParaRPr lang="en-US" smtClean="0"/>
          </a:p>
        </p:txBody>
      </p:sp>
      <p:sp>
        <p:nvSpPr>
          <p:cNvPr id="5" name="Footer Placeholder 4"/>
          <p:cNvSpPr>
            <a:spLocks noGrp="1"/>
          </p:cNvSpPr>
          <p:nvPr>
            <p:ph type="ftr" sz="quarter" idx="11"/>
          </p:nvPr>
        </p:nvSpPr>
        <p:spPr>
          <a:xfrm>
            <a:off x="2819400" y="6629400"/>
            <a:ext cx="3352800" cy="508000"/>
          </a:xfrm>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1676400" y="228600"/>
            <a:ext cx="7924800" cy="1071563"/>
          </a:xfrm>
        </p:spPr>
        <p:txBody>
          <a:bodyPr lIns="95139" tIns="49472" rIns="95139" bIns="49472" anchorCtr="0"/>
          <a:lstStyle/>
          <a:p>
            <a:pPr eaLnBrk="1" hangingPunct="1"/>
            <a:r>
              <a:rPr lang="en-US" sz="3600" smtClean="0">
                <a:latin typeface="Arial" charset="0"/>
                <a:cs typeface="Arial" charset="0"/>
              </a:rPr>
              <a:t>Absorption versus Variable Costing</a:t>
            </a:r>
            <a:br>
              <a:rPr lang="en-US" sz="3600" smtClean="0">
                <a:latin typeface="Arial" charset="0"/>
                <a:cs typeface="Arial" charset="0"/>
              </a:rPr>
            </a:br>
            <a:r>
              <a:rPr lang="en-US" sz="3600" smtClean="0">
                <a:latin typeface="Arial" charset="0"/>
                <a:cs typeface="Arial" charset="0"/>
              </a:rPr>
              <a:t>Overbay Inc. – </a:t>
            </a:r>
            <a:r>
              <a:rPr lang="en-US" sz="3600" smtClean="0">
                <a:solidFill>
                  <a:srgbClr val="FF0000"/>
                </a:solidFill>
                <a:latin typeface="Arial" charset="0"/>
                <a:cs typeface="Arial" charset="0"/>
              </a:rPr>
              <a:t>Example: Continued</a:t>
            </a:r>
          </a:p>
        </p:txBody>
      </p:sp>
      <p:sp>
        <p:nvSpPr>
          <p:cNvPr id="32771" name="Text Box 9"/>
          <p:cNvSpPr txBox="1">
            <a:spLocks noChangeArrowheads="1"/>
          </p:cNvSpPr>
          <p:nvPr/>
        </p:nvSpPr>
        <p:spPr bwMode="auto">
          <a:xfrm>
            <a:off x="1219200" y="1981200"/>
            <a:ext cx="72644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Variable Costing Income Statement – 2012</a:t>
            </a:r>
          </a:p>
        </p:txBody>
      </p:sp>
      <p:sp>
        <p:nvSpPr>
          <p:cNvPr id="32772" name="Slide Number Placeholder 4"/>
          <p:cNvSpPr>
            <a:spLocks noGrp="1"/>
          </p:cNvSpPr>
          <p:nvPr>
            <p:ph type="sldNum" sz="quarter" idx="10"/>
          </p:nvPr>
        </p:nvSpPr>
        <p:spPr>
          <a:noFill/>
        </p:spPr>
        <p:txBody>
          <a:bodyPr/>
          <a:lstStyle/>
          <a:p>
            <a:fld id="{F2CA7ED7-93A4-4C8F-BCA1-90EF0EFB0E2A}" type="slidenum">
              <a:rPr lang="en-US" smtClean="0"/>
              <a:pPr/>
              <a:t>15</a:t>
            </a:fld>
            <a:endParaRPr lang="en-US" smtClean="0"/>
          </a:p>
        </p:txBody>
      </p:sp>
      <p:sp>
        <p:nvSpPr>
          <p:cNvPr id="6" name="Footer Placeholder 5"/>
          <p:cNvSpPr>
            <a:spLocks noGrp="1"/>
          </p:cNvSpPr>
          <p:nvPr>
            <p:ph type="ftr" sz="quarter" idx="11"/>
          </p:nvPr>
        </p:nvSpPr>
        <p:spPr>
          <a:xfrm>
            <a:off x="2895600" y="6629400"/>
            <a:ext cx="3352800" cy="508000"/>
          </a:xfrm>
        </p:spPr>
        <p:txBody>
          <a:bodyPr/>
          <a:lstStyle/>
          <a:p>
            <a:pPr>
              <a:defRPr/>
            </a:pPr>
            <a:r>
              <a:rPr lang="en-US" smtClean="0"/>
              <a:t>Copyright John Wiley &amp; Sons Canada, Ltd.</a:t>
            </a:r>
            <a:endParaRPr lang="en-US"/>
          </a:p>
        </p:txBody>
      </p:sp>
      <p:pic>
        <p:nvPicPr>
          <p:cNvPr id="32774" name="Picture 6" descr="Ch8_7.jpg"/>
          <p:cNvPicPr>
            <a:picLocks noChangeAspect="1"/>
          </p:cNvPicPr>
          <p:nvPr/>
        </p:nvPicPr>
        <p:blipFill>
          <a:blip r:embed="rId2" cstate="print"/>
          <a:srcRect/>
          <a:stretch>
            <a:fillRect/>
          </a:stretch>
        </p:blipFill>
        <p:spPr bwMode="auto">
          <a:xfrm>
            <a:off x="0" y="2743200"/>
            <a:ext cx="9601200" cy="34544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idx="4294967295"/>
          </p:nvPr>
        </p:nvSpPr>
        <p:spPr>
          <a:xfrm>
            <a:off x="936625" y="304800"/>
            <a:ext cx="8816975" cy="1071563"/>
          </a:xfrm>
        </p:spPr>
        <p:txBody>
          <a:bodyPr lIns="95139" tIns="49472" rIns="95139" bIns="49472" anchorCtr="0"/>
          <a:lstStyle/>
          <a:p>
            <a:pPr eaLnBrk="1" hangingPunct="1"/>
            <a:r>
              <a:rPr lang="en-US" sz="4000" smtClean="0">
                <a:latin typeface="Arial" charset="0"/>
                <a:cs typeface="Arial" charset="0"/>
              </a:rPr>
              <a:t>Absorption versus Variable Costing </a:t>
            </a:r>
            <a:r>
              <a:rPr lang="en-US" sz="3600" smtClean="0">
                <a:latin typeface="Arial" charset="0"/>
                <a:cs typeface="Arial" charset="0"/>
              </a:rPr>
              <a:t/>
            </a:r>
            <a:br>
              <a:rPr lang="en-US" sz="3600" smtClean="0">
                <a:latin typeface="Arial" charset="0"/>
                <a:cs typeface="Arial" charset="0"/>
              </a:rPr>
            </a:br>
            <a:r>
              <a:rPr lang="en-US" sz="3500" smtClean="0">
                <a:latin typeface="Arial" charset="0"/>
                <a:cs typeface="Arial" charset="0"/>
              </a:rPr>
              <a:t>Overbay Inc. – </a:t>
            </a:r>
            <a:r>
              <a:rPr lang="en-US" sz="3500" smtClean="0">
                <a:solidFill>
                  <a:srgbClr val="FF0000"/>
                </a:solidFill>
                <a:latin typeface="Arial" charset="0"/>
                <a:cs typeface="Arial" charset="0"/>
              </a:rPr>
              <a:t>Example: Continued</a:t>
            </a:r>
          </a:p>
        </p:txBody>
      </p:sp>
      <p:sp>
        <p:nvSpPr>
          <p:cNvPr id="33795" name="Rectangle 8"/>
          <p:cNvSpPr>
            <a:spLocks noGrp="1" noChangeArrowheads="1"/>
          </p:cNvSpPr>
          <p:nvPr>
            <p:ph type="body" sz="half" idx="4294967295"/>
          </p:nvPr>
        </p:nvSpPr>
        <p:spPr>
          <a:xfrm>
            <a:off x="685800" y="2590800"/>
            <a:ext cx="8059738" cy="2819400"/>
          </a:xfrm>
        </p:spPr>
        <p:txBody>
          <a:bodyPr lIns="0" tIns="0" rIns="0" bIns="0"/>
          <a:lstStyle/>
          <a:p>
            <a:pPr eaLnBrk="1" hangingPunct="1"/>
            <a:r>
              <a:rPr lang="en-US" sz="2800" smtClean="0"/>
              <a:t>10 drones produced; 8 drones sold; 2 drones in ending  inventory</a:t>
            </a:r>
          </a:p>
          <a:p>
            <a:pPr eaLnBrk="1" hangingPunct="1"/>
            <a:r>
              <a:rPr lang="en-US" sz="2800" smtClean="0"/>
              <a:t>Each unit in ending inventory includes $60,000 of fixed manufacturing overhead</a:t>
            </a:r>
          </a:p>
          <a:p>
            <a:pPr eaLnBrk="1" hangingPunct="1"/>
            <a:r>
              <a:rPr lang="en-US" sz="2800" smtClean="0"/>
              <a:t>$120,000 ($60,000 X 2) of fixed manufacturing costs are deferred until a future period</a:t>
            </a:r>
          </a:p>
        </p:txBody>
      </p:sp>
      <p:sp>
        <p:nvSpPr>
          <p:cNvPr id="33796" name="Text Box 5"/>
          <p:cNvSpPr txBox="1">
            <a:spLocks noChangeArrowheads="1"/>
          </p:cNvSpPr>
          <p:nvPr/>
        </p:nvSpPr>
        <p:spPr bwMode="auto">
          <a:xfrm>
            <a:off x="1447800" y="1828800"/>
            <a:ext cx="67056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Absorption Costing – 2013</a:t>
            </a:r>
          </a:p>
        </p:txBody>
      </p:sp>
      <p:sp>
        <p:nvSpPr>
          <p:cNvPr id="33797" name="Slide Number Placeholder 4"/>
          <p:cNvSpPr>
            <a:spLocks noGrp="1"/>
          </p:cNvSpPr>
          <p:nvPr>
            <p:ph type="sldNum" sz="quarter" idx="10"/>
          </p:nvPr>
        </p:nvSpPr>
        <p:spPr>
          <a:noFill/>
        </p:spPr>
        <p:txBody>
          <a:bodyPr/>
          <a:lstStyle/>
          <a:p>
            <a:fld id="{41BBFB91-CC24-41E0-A863-EF76FC2DAADC}" type="slidenum">
              <a:rPr lang="en-US" smtClean="0"/>
              <a:pPr/>
              <a:t>16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1436688" y="304800"/>
            <a:ext cx="8240712" cy="1071563"/>
          </a:xfrm>
        </p:spPr>
        <p:txBody>
          <a:bodyPr lIns="95139" tIns="49472" rIns="95139" bIns="49472" anchorCtr="0"/>
          <a:lstStyle/>
          <a:p>
            <a:pPr eaLnBrk="1" hangingPunct="1"/>
            <a:r>
              <a:rPr lang="en-US" sz="4000" smtClean="0">
                <a:latin typeface="Arial" charset="0"/>
                <a:cs typeface="Arial" charset="0"/>
              </a:rPr>
              <a:t>Absorption versus Variable Costing </a:t>
            </a:r>
            <a:r>
              <a:rPr lang="en-US" sz="3600" smtClean="0">
                <a:latin typeface="Arial" charset="0"/>
                <a:cs typeface="Arial" charset="0"/>
              </a:rPr>
              <a:t/>
            </a:r>
            <a:br>
              <a:rPr lang="en-US" sz="3600" smtClean="0">
                <a:latin typeface="Arial" charset="0"/>
                <a:cs typeface="Arial" charset="0"/>
              </a:rPr>
            </a:br>
            <a:r>
              <a:rPr lang="en-US" sz="3500" smtClean="0">
                <a:latin typeface="Arial" charset="0"/>
                <a:cs typeface="Arial" charset="0"/>
              </a:rPr>
              <a:t>Overbay Inc. – </a:t>
            </a:r>
            <a:r>
              <a:rPr lang="en-US" sz="3500" smtClean="0">
                <a:solidFill>
                  <a:srgbClr val="FF0000"/>
                </a:solidFill>
                <a:latin typeface="Arial" charset="0"/>
                <a:cs typeface="Arial" charset="0"/>
              </a:rPr>
              <a:t>Example: Continued</a:t>
            </a:r>
          </a:p>
        </p:txBody>
      </p:sp>
      <p:sp>
        <p:nvSpPr>
          <p:cNvPr id="34819" name="Text Box 4"/>
          <p:cNvSpPr txBox="1">
            <a:spLocks noChangeArrowheads="1"/>
          </p:cNvSpPr>
          <p:nvPr/>
        </p:nvSpPr>
        <p:spPr bwMode="auto">
          <a:xfrm>
            <a:off x="838200" y="1981200"/>
            <a:ext cx="7877175"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Absorption Costing Income Statement –  2013</a:t>
            </a:r>
          </a:p>
        </p:txBody>
      </p:sp>
      <p:sp>
        <p:nvSpPr>
          <p:cNvPr id="34820" name="Slide Number Placeholder 4"/>
          <p:cNvSpPr>
            <a:spLocks noGrp="1"/>
          </p:cNvSpPr>
          <p:nvPr>
            <p:ph type="sldNum" sz="quarter" idx="10"/>
          </p:nvPr>
        </p:nvSpPr>
        <p:spPr>
          <a:noFill/>
        </p:spPr>
        <p:txBody>
          <a:bodyPr/>
          <a:lstStyle/>
          <a:p>
            <a:fld id="{5D8ED01A-A9B7-46A0-A0E1-0B9E367CB71C}" type="slidenum">
              <a:rPr lang="en-US" smtClean="0"/>
              <a:pPr/>
              <a:t>17</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34822" name="Picture 6" descr="Ch8_8.jpg"/>
          <p:cNvPicPr>
            <a:picLocks noChangeAspect="1"/>
          </p:cNvPicPr>
          <p:nvPr/>
        </p:nvPicPr>
        <p:blipFill>
          <a:blip r:embed="rId2" cstate="print"/>
          <a:srcRect/>
          <a:stretch>
            <a:fillRect/>
          </a:stretch>
        </p:blipFill>
        <p:spPr bwMode="auto">
          <a:xfrm>
            <a:off x="0" y="2819400"/>
            <a:ext cx="9601200" cy="31813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idx="4294967295"/>
          </p:nvPr>
        </p:nvSpPr>
        <p:spPr>
          <a:xfrm>
            <a:off x="1208088" y="304800"/>
            <a:ext cx="8240712" cy="1071563"/>
          </a:xfrm>
        </p:spPr>
        <p:txBody>
          <a:bodyPr lIns="95139" tIns="49472" rIns="95139" bIns="49472" anchorCtr="0"/>
          <a:lstStyle/>
          <a:p>
            <a:pPr eaLnBrk="1" hangingPunct="1"/>
            <a:r>
              <a:rPr lang="en-US" sz="4000" smtClean="0">
                <a:latin typeface="Arial" charset="0"/>
                <a:cs typeface="Arial" charset="0"/>
              </a:rPr>
              <a:t>Absorption versus Variable Costing </a:t>
            </a:r>
            <a:r>
              <a:rPr lang="en-US" sz="4500" smtClean="0">
                <a:latin typeface="Arial" charset="0"/>
                <a:cs typeface="Arial" charset="0"/>
              </a:rPr>
              <a:t/>
            </a:r>
            <a:br>
              <a:rPr lang="en-US" sz="4500" smtClean="0">
                <a:latin typeface="Arial" charset="0"/>
                <a:cs typeface="Arial" charset="0"/>
              </a:rPr>
            </a:br>
            <a:r>
              <a:rPr lang="en-US" sz="3500" smtClean="0">
                <a:latin typeface="Arial" charset="0"/>
                <a:cs typeface="Arial" charset="0"/>
              </a:rPr>
              <a:t>Overbay Inc. – </a:t>
            </a:r>
            <a:r>
              <a:rPr lang="en-US" sz="3500" smtClean="0">
                <a:solidFill>
                  <a:srgbClr val="FF0000"/>
                </a:solidFill>
                <a:latin typeface="Arial" charset="0"/>
                <a:cs typeface="Arial" charset="0"/>
              </a:rPr>
              <a:t>Example: Continued</a:t>
            </a:r>
          </a:p>
        </p:txBody>
      </p:sp>
      <p:sp>
        <p:nvSpPr>
          <p:cNvPr id="35843" name="Rectangle 6"/>
          <p:cNvSpPr>
            <a:spLocks noChangeArrowheads="1"/>
          </p:cNvSpPr>
          <p:nvPr/>
        </p:nvSpPr>
        <p:spPr bwMode="auto">
          <a:xfrm>
            <a:off x="1371600" y="2133600"/>
            <a:ext cx="7019925" cy="520700"/>
          </a:xfrm>
          <a:prstGeom prst="rect">
            <a:avLst/>
          </a:prstGeom>
          <a:noFill/>
          <a:ln w="12700" algn="ctr">
            <a:noFill/>
            <a:miter lim="800000"/>
            <a:headEnd/>
            <a:tailEnd/>
          </a:ln>
        </p:spPr>
        <p:txBody>
          <a:bodyPr wrap="none" lIns="90472" tIns="44442" rIns="90472" bIns="44442">
            <a:spAutoFit/>
          </a:bodyPr>
          <a:lstStyle/>
          <a:p>
            <a:pPr algn="ctr">
              <a:spcBef>
                <a:spcPct val="50000"/>
              </a:spcBef>
            </a:pPr>
            <a:r>
              <a:rPr lang="en-US" sz="2800">
                <a:cs typeface="Arial" charset="0"/>
              </a:rPr>
              <a:t>Variable Costing Income Statement – 2013</a:t>
            </a:r>
          </a:p>
        </p:txBody>
      </p:sp>
      <p:sp>
        <p:nvSpPr>
          <p:cNvPr id="35844" name="Slide Number Placeholder 4"/>
          <p:cNvSpPr>
            <a:spLocks noGrp="1"/>
          </p:cNvSpPr>
          <p:nvPr>
            <p:ph type="sldNum" sz="quarter" idx="10"/>
          </p:nvPr>
        </p:nvSpPr>
        <p:spPr>
          <a:noFill/>
        </p:spPr>
        <p:txBody>
          <a:bodyPr/>
          <a:lstStyle/>
          <a:p>
            <a:fld id="{672DC07A-67E9-4907-8BE5-7911269C8A99}" type="slidenum">
              <a:rPr lang="en-US" smtClean="0"/>
              <a:pPr/>
              <a:t>18</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35846" name="Picture 6" descr="Ch8_9.jpg"/>
          <p:cNvPicPr>
            <a:picLocks noChangeAspect="1"/>
          </p:cNvPicPr>
          <p:nvPr/>
        </p:nvPicPr>
        <p:blipFill>
          <a:blip r:embed="rId2" cstate="print"/>
          <a:srcRect/>
          <a:stretch>
            <a:fillRect/>
          </a:stretch>
        </p:blipFill>
        <p:spPr bwMode="auto">
          <a:xfrm>
            <a:off x="0" y="2895600"/>
            <a:ext cx="9601200" cy="32162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idx="4294967295"/>
          </p:nvPr>
        </p:nvSpPr>
        <p:spPr>
          <a:xfrm>
            <a:off x="784225" y="304800"/>
            <a:ext cx="8816975" cy="1071563"/>
          </a:xfrm>
        </p:spPr>
        <p:txBody>
          <a:bodyPr lIns="95139" tIns="49472" rIns="95139" bIns="49472" anchorCtr="0"/>
          <a:lstStyle/>
          <a:p>
            <a:pPr eaLnBrk="1" hangingPunct="1"/>
            <a:r>
              <a:rPr lang="en-US" sz="4000" smtClean="0">
                <a:latin typeface="Arial" charset="0"/>
                <a:cs typeface="Arial" charset="0"/>
              </a:rPr>
              <a:t>Absorption versus Variable Costing </a:t>
            </a:r>
            <a:r>
              <a:rPr lang="en-US" sz="3600" smtClean="0">
                <a:latin typeface="Arial" charset="0"/>
                <a:cs typeface="Arial" charset="0"/>
              </a:rPr>
              <a:t/>
            </a:r>
            <a:br>
              <a:rPr lang="en-US" sz="3600" smtClean="0">
                <a:latin typeface="Arial" charset="0"/>
                <a:cs typeface="Arial" charset="0"/>
              </a:rPr>
            </a:br>
            <a:r>
              <a:rPr lang="en-US" sz="3500" smtClean="0">
                <a:latin typeface="Arial" charset="0"/>
                <a:cs typeface="Arial" charset="0"/>
              </a:rPr>
              <a:t>Overbay Inc. – </a:t>
            </a:r>
            <a:r>
              <a:rPr lang="en-US" sz="3500" smtClean="0">
                <a:solidFill>
                  <a:srgbClr val="FF0000"/>
                </a:solidFill>
                <a:latin typeface="Arial" charset="0"/>
                <a:cs typeface="Arial" charset="0"/>
              </a:rPr>
              <a:t>Example: Continued</a:t>
            </a:r>
          </a:p>
        </p:txBody>
      </p:sp>
      <p:sp>
        <p:nvSpPr>
          <p:cNvPr id="36867" name="Rectangle 3"/>
          <p:cNvSpPr>
            <a:spLocks noGrp="1" noChangeArrowheads="1"/>
          </p:cNvSpPr>
          <p:nvPr>
            <p:ph idx="4294967295"/>
          </p:nvPr>
        </p:nvSpPr>
        <p:spPr>
          <a:xfrm>
            <a:off x="609600" y="1905000"/>
            <a:ext cx="8234363" cy="4344988"/>
          </a:xfrm>
        </p:spPr>
        <p:txBody>
          <a:bodyPr lIns="0" tIns="0" rIns="0" bIns="0"/>
          <a:lstStyle/>
          <a:p>
            <a:pPr lvl="1" algn="ctr" eaLnBrk="1" hangingPunct="1">
              <a:lnSpc>
                <a:spcPct val="80000"/>
              </a:lnSpc>
              <a:buClr>
                <a:schemeClr val="accent2"/>
              </a:buClr>
              <a:buFont typeface="Wingdings" pitchFamily="2" charset="2"/>
              <a:buNone/>
            </a:pPr>
            <a:r>
              <a:rPr lang="en-US" smtClean="0">
                <a:solidFill>
                  <a:srgbClr val="953735"/>
                </a:solidFill>
                <a:cs typeface="Arial" charset="0"/>
              </a:rPr>
              <a:t>2013 Conclusions</a:t>
            </a:r>
          </a:p>
          <a:p>
            <a:pPr eaLnBrk="1" hangingPunct="1">
              <a:spcBef>
                <a:spcPts val="2400"/>
              </a:spcBef>
            </a:pPr>
            <a:r>
              <a:rPr lang="en-US" sz="2800" smtClean="0"/>
              <a:t>When units produced (10) </a:t>
            </a:r>
            <a:r>
              <a:rPr lang="en-US" sz="2800" i="1" smtClean="0"/>
              <a:t>exceeds</a:t>
            </a:r>
            <a:r>
              <a:rPr lang="en-US" sz="2800" smtClean="0"/>
              <a:t> units sold (8), net income under </a:t>
            </a:r>
            <a:r>
              <a:rPr lang="en-US" sz="2800" i="1" smtClean="0"/>
              <a:t>absorption costing</a:t>
            </a:r>
            <a:r>
              <a:rPr lang="en-US" sz="2800" smtClean="0"/>
              <a:t> ($680,000) is higher than net income under </a:t>
            </a:r>
            <a:r>
              <a:rPr lang="en-US" sz="2800" i="1" smtClean="0"/>
              <a:t>variable costing</a:t>
            </a:r>
            <a:r>
              <a:rPr lang="en-US" sz="2800" smtClean="0"/>
              <a:t> ($560,000)</a:t>
            </a:r>
          </a:p>
          <a:p>
            <a:pPr algn="ctr" eaLnBrk="1" hangingPunct="1">
              <a:buFont typeface="Wingdings" pitchFamily="2" charset="2"/>
              <a:buNone/>
            </a:pPr>
            <a:r>
              <a:rPr lang="en-US" sz="2800" b="1" smtClean="0"/>
              <a:t>Why?</a:t>
            </a:r>
          </a:p>
          <a:p>
            <a:pPr eaLnBrk="1" hangingPunct="1"/>
            <a:r>
              <a:rPr lang="en-US" sz="2800" smtClean="0"/>
              <a:t>Cost of ending inventory is higher under </a:t>
            </a:r>
            <a:r>
              <a:rPr lang="en-US" sz="2800" i="1" smtClean="0"/>
              <a:t>absorption costing</a:t>
            </a:r>
            <a:r>
              <a:rPr lang="en-US" sz="2800" smtClean="0"/>
              <a:t> than under </a:t>
            </a:r>
            <a:r>
              <a:rPr lang="en-US" sz="2800" i="1" smtClean="0"/>
              <a:t>variable costing</a:t>
            </a:r>
          </a:p>
        </p:txBody>
      </p:sp>
      <p:sp>
        <p:nvSpPr>
          <p:cNvPr id="36868" name="Slide Number Placeholder 3"/>
          <p:cNvSpPr>
            <a:spLocks noGrp="1"/>
          </p:cNvSpPr>
          <p:nvPr>
            <p:ph type="sldNum" sz="quarter" idx="10"/>
          </p:nvPr>
        </p:nvSpPr>
        <p:spPr>
          <a:noFill/>
        </p:spPr>
        <p:txBody>
          <a:bodyPr/>
          <a:lstStyle/>
          <a:p>
            <a:fld id="{1E4D30EA-8D80-4AFE-8AC5-5DBF915A2B71}" type="slidenum">
              <a:rPr lang="en-US" smtClean="0"/>
              <a:pPr/>
              <a:t>19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5"/>
          <p:cNvSpPr>
            <a:spLocks noChangeArrowheads="1"/>
          </p:cNvSpPr>
          <p:nvPr/>
        </p:nvSpPr>
        <p:spPr bwMode="auto">
          <a:xfrm>
            <a:off x="381000" y="2438400"/>
            <a:ext cx="8839200" cy="4445000"/>
          </a:xfrm>
          <a:prstGeom prst="rect">
            <a:avLst/>
          </a:prstGeom>
          <a:noFill/>
          <a:ln w="9525">
            <a:noFill/>
            <a:miter lim="800000"/>
            <a:headEnd/>
            <a:tailEnd/>
          </a:ln>
        </p:spPr>
        <p:txBody>
          <a:bodyPr lIns="96644" tIns="48322" rIns="96644" bIns="48322"/>
          <a:lstStyle/>
          <a:p>
            <a:pPr marL="361950" indent="-361950" defTabSz="966788" eaLnBrk="1" hangingPunct="1">
              <a:spcBef>
                <a:spcPct val="60000"/>
              </a:spcBef>
              <a:buClr>
                <a:srgbClr val="953735"/>
              </a:buClr>
              <a:buFont typeface="Wingdings" pitchFamily="2" charset="2"/>
              <a:buChar char="Ø"/>
              <a:defRPr/>
            </a:pPr>
            <a:r>
              <a:rPr lang="en-US" sz="2700" dirty="0">
                <a:latin typeface="+mn-lt"/>
              </a:rPr>
              <a:t>10 drones produced; 12 drones sold -  10 from current year production and 2 from inventory</a:t>
            </a:r>
          </a:p>
          <a:p>
            <a:pPr marL="361950" indent="-361950" defTabSz="966788" eaLnBrk="1" hangingPunct="1">
              <a:spcBef>
                <a:spcPts val="0"/>
              </a:spcBef>
              <a:buClr>
                <a:srgbClr val="953735"/>
              </a:buClr>
              <a:buFont typeface="Wingdings" pitchFamily="2" charset="2"/>
              <a:buChar char="Ø"/>
              <a:defRPr/>
            </a:pPr>
            <a:r>
              <a:rPr lang="en-US" sz="2700" dirty="0">
                <a:latin typeface="+mn-lt"/>
              </a:rPr>
              <a:t>Fixed manufacturing overhead of $ 720,000 expensed </a:t>
            </a:r>
          </a:p>
          <a:p>
            <a:pPr marL="1031875" lvl="1" indent="-303213" defTabSz="966788" eaLnBrk="1" hangingPunct="1">
              <a:spcBef>
                <a:spcPts val="600"/>
              </a:spcBef>
              <a:buClr>
                <a:srgbClr val="953735"/>
              </a:buClr>
              <a:buSzPct val="100000"/>
              <a:buFont typeface="Arial" pitchFamily="34" charset="0"/>
              <a:buChar char="•"/>
              <a:defRPr/>
            </a:pPr>
            <a:r>
              <a:rPr lang="en-US" sz="2400" dirty="0">
                <a:solidFill>
                  <a:srgbClr val="002060"/>
                </a:solidFill>
                <a:latin typeface="+mn-lt"/>
              </a:rPr>
              <a:t>$120,000 from 2013 and included in beginning inventory</a:t>
            </a:r>
          </a:p>
          <a:p>
            <a:pPr marL="1031875" lvl="1" indent="-303213" defTabSz="966788" eaLnBrk="1" hangingPunct="1">
              <a:spcBef>
                <a:spcPts val="600"/>
              </a:spcBef>
              <a:buClr>
                <a:srgbClr val="953735"/>
              </a:buClr>
              <a:buSzPct val="100000"/>
              <a:buFont typeface="Arial" pitchFamily="34" charset="0"/>
              <a:buChar char="•"/>
              <a:defRPr/>
            </a:pPr>
            <a:r>
              <a:rPr lang="en-US" sz="2400" dirty="0">
                <a:solidFill>
                  <a:srgbClr val="002060"/>
                </a:solidFill>
                <a:latin typeface="+mn-lt"/>
              </a:rPr>
              <a:t>$600,000 incurred in 2014</a:t>
            </a:r>
          </a:p>
          <a:p>
            <a:pPr marL="361950" indent="-361950" defTabSz="966788" eaLnBrk="1" hangingPunct="1">
              <a:spcBef>
                <a:spcPts val="0"/>
              </a:spcBef>
              <a:buClr>
                <a:srgbClr val="953735"/>
              </a:buClr>
              <a:buFont typeface="Wingdings" pitchFamily="2" charset="2"/>
              <a:buChar char="Ø"/>
              <a:defRPr/>
            </a:pPr>
            <a:r>
              <a:rPr lang="en-US" sz="2700" dirty="0">
                <a:latin typeface="+mn-lt"/>
              </a:rPr>
              <a:t>When units produced (10) are </a:t>
            </a:r>
            <a:r>
              <a:rPr lang="en-US" sz="2700" i="1" dirty="0">
                <a:latin typeface="+mn-lt"/>
              </a:rPr>
              <a:t>less </a:t>
            </a:r>
            <a:r>
              <a:rPr lang="en-US" sz="2700" dirty="0">
                <a:latin typeface="+mn-lt"/>
              </a:rPr>
              <a:t>than units sold (12), net income under </a:t>
            </a:r>
            <a:r>
              <a:rPr lang="en-US" sz="2700" i="1" dirty="0">
                <a:latin typeface="+mn-lt"/>
              </a:rPr>
              <a:t>absorption costing</a:t>
            </a:r>
            <a:r>
              <a:rPr lang="en-US" sz="2700" dirty="0">
                <a:latin typeface="+mn-lt"/>
              </a:rPr>
              <a:t> is </a:t>
            </a:r>
            <a:r>
              <a:rPr lang="en-US" sz="2700" i="1" dirty="0">
                <a:latin typeface="+mn-lt"/>
              </a:rPr>
              <a:t>less</a:t>
            </a:r>
            <a:r>
              <a:rPr lang="en-US" sz="2700" dirty="0">
                <a:latin typeface="+mn-lt"/>
              </a:rPr>
              <a:t> than net income under </a:t>
            </a:r>
            <a:r>
              <a:rPr lang="en-US" sz="2700" i="1" dirty="0">
                <a:latin typeface="+mn-lt"/>
              </a:rPr>
              <a:t>variable costing</a:t>
            </a:r>
            <a:r>
              <a:rPr lang="en-US" sz="2700" dirty="0">
                <a:latin typeface="+mn-lt"/>
              </a:rPr>
              <a:t> by the amount of fixed manufacturing costs included in beginning inventory.</a:t>
            </a:r>
          </a:p>
        </p:txBody>
      </p:sp>
      <p:sp>
        <p:nvSpPr>
          <p:cNvPr id="37891" name="Text Box 6"/>
          <p:cNvSpPr txBox="1">
            <a:spLocks noChangeArrowheads="1"/>
          </p:cNvSpPr>
          <p:nvPr/>
        </p:nvSpPr>
        <p:spPr bwMode="auto">
          <a:xfrm>
            <a:off x="1905000" y="1828800"/>
            <a:ext cx="57150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solidFill>
                  <a:srgbClr val="953735"/>
                </a:solidFill>
                <a:cs typeface="Arial" charset="0"/>
              </a:rPr>
              <a:t>Absorption Costing  - 2014</a:t>
            </a:r>
          </a:p>
        </p:txBody>
      </p:sp>
      <p:sp>
        <p:nvSpPr>
          <p:cNvPr id="5" name="Rectangle 2"/>
          <p:cNvSpPr txBox="1">
            <a:spLocks noChangeArrowheads="1"/>
          </p:cNvSpPr>
          <p:nvPr/>
        </p:nvSpPr>
        <p:spPr bwMode="auto">
          <a:xfrm>
            <a:off x="1676400" y="0"/>
            <a:ext cx="7924800" cy="1524000"/>
          </a:xfrm>
          <a:prstGeom prst="rect">
            <a:avLst/>
          </a:prstGeom>
          <a:noFill/>
          <a:ln w="9525">
            <a:noFill/>
            <a:miter lim="800000"/>
            <a:headEnd/>
            <a:tailEnd/>
          </a:ln>
        </p:spPr>
        <p:txBody>
          <a:bodyPr lIns="95139" tIns="49472" rIns="95139" bIns="49472" anchor="ctr"/>
          <a:lstStyle/>
          <a:p>
            <a:pPr algn="ctr" defTabSz="966788" eaLnBrk="1" hangingPunct="1">
              <a:defRPr/>
            </a:pPr>
            <a:r>
              <a:rPr lang="en-US" sz="3600" kern="0" dirty="0">
                <a:solidFill>
                  <a:schemeClr val="bg1"/>
                </a:solidFill>
                <a:latin typeface="+mj-lt"/>
                <a:ea typeface="+mj-ea"/>
                <a:cs typeface="+mj-cs"/>
              </a:rPr>
              <a:t>Absorption versus Variable Costing </a:t>
            </a:r>
            <a:br>
              <a:rPr lang="en-US" sz="3600" kern="0" dirty="0">
                <a:solidFill>
                  <a:schemeClr val="bg1"/>
                </a:solidFill>
                <a:latin typeface="+mj-lt"/>
                <a:ea typeface="+mj-ea"/>
                <a:cs typeface="+mj-cs"/>
              </a:rPr>
            </a:br>
            <a:r>
              <a:rPr lang="en-US" sz="3600" kern="0" dirty="0" err="1">
                <a:solidFill>
                  <a:schemeClr val="bg1"/>
                </a:solidFill>
                <a:latin typeface="+mj-lt"/>
                <a:ea typeface="+mj-ea"/>
                <a:cs typeface="+mj-cs"/>
              </a:rPr>
              <a:t>Overbay</a:t>
            </a:r>
            <a:r>
              <a:rPr lang="en-US" sz="3600" kern="0" dirty="0">
                <a:solidFill>
                  <a:schemeClr val="bg1"/>
                </a:solidFill>
                <a:latin typeface="+mj-lt"/>
                <a:ea typeface="+mj-ea"/>
                <a:cs typeface="+mj-cs"/>
              </a:rPr>
              <a:t> Inc. – </a:t>
            </a:r>
            <a:r>
              <a:rPr lang="en-US" sz="3600" kern="0" dirty="0">
                <a:solidFill>
                  <a:srgbClr val="FF0000"/>
                </a:solidFill>
                <a:latin typeface="+mj-lt"/>
                <a:ea typeface="+mj-ea"/>
                <a:cs typeface="+mj-cs"/>
              </a:rPr>
              <a:t>Example: Continued</a:t>
            </a:r>
          </a:p>
        </p:txBody>
      </p:sp>
      <p:sp>
        <p:nvSpPr>
          <p:cNvPr id="37893" name="Slide Number Placeholder 5"/>
          <p:cNvSpPr>
            <a:spLocks noGrp="1"/>
          </p:cNvSpPr>
          <p:nvPr>
            <p:ph type="sldNum" sz="quarter" idx="10"/>
          </p:nvPr>
        </p:nvSpPr>
        <p:spPr>
          <a:noFill/>
        </p:spPr>
        <p:txBody>
          <a:bodyPr/>
          <a:lstStyle/>
          <a:p>
            <a:fld id="{57F24192-7D5C-45E8-97EA-71ED23A466F1}" type="slidenum">
              <a:rPr lang="en-US" smtClean="0"/>
              <a:pPr/>
              <a:t>20</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z="3600" smtClean="0">
                <a:latin typeface="Arial" charset="0"/>
                <a:cs typeface="Arial" charset="0"/>
              </a:rPr>
              <a:t>Absorption versus Variable Costing </a:t>
            </a:r>
            <a:br>
              <a:rPr lang="en-US" sz="3600" smtClean="0">
                <a:latin typeface="Arial" charset="0"/>
                <a:cs typeface="Arial" charset="0"/>
              </a:rPr>
            </a:br>
            <a:r>
              <a:rPr lang="en-US" sz="3600" smtClean="0">
                <a:latin typeface="Arial" charset="0"/>
                <a:cs typeface="Arial" charset="0"/>
              </a:rPr>
              <a:t>Overbay Inc. – </a:t>
            </a:r>
            <a:r>
              <a:rPr lang="en-US" sz="3600" smtClean="0">
                <a:solidFill>
                  <a:srgbClr val="FF0000"/>
                </a:solidFill>
                <a:latin typeface="Arial" charset="0"/>
                <a:cs typeface="Arial" charset="0"/>
              </a:rPr>
              <a:t>Example: Continued</a:t>
            </a:r>
          </a:p>
        </p:txBody>
      </p:sp>
      <p:sp>
        <p:nvSpPr>
          <p:cNvPr id="38915" name="Text Box 5"/>
          <p:cNvSpPr txBox="1">
            <a:spLocks noChangeArrowheads="1"/>
          </p:cNvSpPr>
          <p:nvPr/>
        </p:nvSpPr>
        <p:spPr bwMode="auto">
          <a:xfrm>
            <a:off x="304800" y="1981200"/>
            <a:ext cx="89916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Absorption Costing Income Statement – 2014</a:t>
            </a:r>
          </a:p>
        </p:txBody>
      </p:sp>
      <p:sp>
        <p:nvSpPr>
          <p:cNvPr id="38916" name="Slide Number Placeholder 4"/>
          <p:cNvSpPr>
            <a:spLocks noGrp="1"/>
          </p:cNvSpPr>
          <p:nvPr>
            <p:ph type="sldNum" sz="quarter" idx="10"/>
          </p:nvPr>
        </p:nvSpPr>
        <p:spPr>
          <a:noFill/>
        </p:spPr>
        <p:txBody>
          <a:bodyPr/>
          <a:lstStyle/>
          <a:p>
            <a:fld id="{70115081-AF03-4AFC-829F-624399F3E8F0}" type="slidenum">
              <a:rPr lang="en-US" smtClean="0"/>
              <a:pPr/>
              <a:t>21</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38918" name="Picture 6" descr="Ch8_10.jpg"/>
          <p:cNvPicPr>
            <a:picLocks noChangeAspect="1"/>
          </p:cNvPicPr>
          <p:nvPr/>
        </p:nvPicPr>
        <p:blipFill>
          <a:blip r:embed="rId2" cstate="print"/>
          <a:srcRect/>
          <a:stretch>
            <a:fillRect/>
          </a:stretch>
        </p:blipFill>
        <p:spPr bwMode="auto">
          <a:xfrm>
            <a:off x="0" y="2743200"/>
            <a:ext cx="9601200" cy="31686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1752600" y="0"/>
            <a:ext cx="7848600" cy="1524000"/>
          </a:xfrm>
        </p:spPr>
        <p:txBody>
          <a:bodyPr lIns="95139" tIns="49472" rIns="95139" bIns="49472" anchorCtr="0"/>
          <a:lstStyle/>
          <a:p>
            <a:pPr eaLnBrk="1" hangingPunct="1"/>
            <a:r>
              <a:rPr lang="en-US" sz="3600" smtClean="0">
                <a:latin typeface="Arial" charset="0"/>
                <a:cs typeface="Arial" charset="0"/>
              </a:rPr>
              <a:t>Absorption versus Variable Costing </a:t>
            </a:r>
            <a:br>
              <a:rPr lang="en-US" sz="3600" smtClean="0">
                <a:latin typeface="Arial" charset="0"/>
                <a:cs typeface="Arial" charset="0"/>
              </a:rPr>
            </a:br>
            <a:r>
              <a:rPr lang="en-US" sz="3600" smtClean="0">
                <a:latin typeface="Arial" charset="0"/>
                <a:cs typeface="Arial" charset="0"/>
              </a:rPr>
              <a:t>Overbay Inc. – </a:t>
            </a:r>
            <a:r>
              <a:rPr lang="en-US" sz="3600" smtClean="0">
                <a:solidFill>
                  <a:srgbClr val="FF0000"/>
                </a:solidFill>
                <a:latin typeface="Arial" charset="0"/>
                <a:cs typeface="Arial" charset="0"/>
              </a:rPr>
              <a:t>Example: Continued</a:t>
            </a:r>
          </a:p>
        </p:txBody>
      </p:sp>
      <p:sp>
        <p:nvSpPr>
          <p:cNvPr id="39939" name="Text Box 5"/>
          <p:cNvSpPr txBox="1">
            <a:spLocks noChangeArrowheads="1"/>
          </p:cNvSpPr>
          <p:nvPr/>
        </p:nvSpPr>
        <p:spPr bwMode="auto">
          <a:xfrm>
            <a:off x="762000" y="2057400"/>
            <a:ext cx="83058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Variable Costing Income Statement – 2014</a:t>
            </a:r>
          </a:p>
        </p:txBody>
      </p:sp>
      <p:sp>
        <p:nvSpPr>
          <p:cNvPr id="39940" name="Slide Number Placeholder 4"/>
          <p:cNvSpPr>
            <a:spLocks noGrp="1"/>
          </p:cNvSpPr>
          <p:nvPr>
            <p:ph type="sldNum" sz="quarter" idx="10"/>
          </p:nvPr>
        </p:nvSpPr>
        <p:spPr>
          <a:noFill/>
        </p:spPr>
        <p:txBody>
          <a:bodyPr/>
          <a:lstStyle/>
          <a:p>
            <a:fld id="{498385CD-30E5-4884-A6AE-FC40A8E8C8F0}" type="slidenum">
              <a:rPr lang="en-US" smtClean="0"/>
              <a:pPr/>
              <a:t>22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39942" name="Picture 6" descr="Ch8_11.jpg"/>
          <p:cNvPicPr>
            <a:picLocks noChangeAspect="1"/>
          </p:cNvPicPr>
          <p:nvPr/>
        </p:nvPicPr>
        <p:blipFill>
          <a:blip r:embed="rId2" cstate="print"/>
          <a:srcRect/>
          <a:stretch>
            <a:fillRect/>
          </a:stretch>
        </p:blipFill>
        <p:spPr bwMode="auto">
          <a:xfrm>
            <a:off x="0" y="2743200"/>
            <a:ext cx="9601200" cy="34544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295400" y="304800"/>
            <a:ext cx="8382000" cy="1066800"/>
          </a:xfrm>
        </p:spPr>
        <p:txBody>
          <a:bodyPr lIns="95139" tIns="49472" rIns="95139" bIns="49472" anchorCtr="0"/>
          <a:lstStyle/>
          <a:p>
            <a:pPr eaLnBrk="1" hangingPunct="1">
              <a:spcBef>
                <a:spcPct val="20000"/>
              </a:spcBef>
            </a:pPr>
            <a:r>
              <a:rPr lang="en-US" sz="4000" smtClean="0">
                <a:latin typeface="Arial" charset="0"/>
                <a:cs typeface="Arial" charset="0"/>
              </a:rPr>
              <a:t>Absorption versus Variable Costing </a:t>
            </a:r>
            <a:r>
              <a:rPr lang="en-US" sz="3600" smtClean="0">
                <a:latin typeface="Arial" charset="0"/>
                <a:cs typeface="Arial" charset="0"/>
              </a:rPr>
              <a:t/>
            </a:r>
            <a:br>
              <a:rPr lang="en-US" sz="3600" smtClean="0">
                <a:latin typeface="Arial" charset="0"/>
                <a:cs typeface="Arial" charset="0"/>
              </a:rPr>
            </a:br>
            <a:r>
              <a:rPr lang="en-US" sz="3500" smtClean="0">
                <a:latin typeface="Arial" charset="0"/>
                <a:cs typeface="Arial" charset="0"/>
              </a:rPr>
              <a:t>Overbay Inc. – </a:t>
            </a:r>
            <a:r>
              <a:rPr lang="en-US" sz="3500" smtClean="0">
                <a:solidFill>
                  <a:srgbClr val="FF0000"/>
                </a:solidFill>
                <a:latin typeface="Arial" charset="0"/>
                <a:cs typeface="Arial" charset="0"/>
              </a:rPr>
              <a:t>Example: Continued</a:t>
            </a:r>
          </a:p>
        </p:txBody>
      </p:sp>
      <p:sp>
        <p:nvSpPr>
          <p:cNvPr id="40963" name="Rectangle 3"/>
          <p:cNvSpPr>
            <a:spLocks noGrp="1" noChangeArrowheads="1"/>
          </p:cNvSpPr>
          <p:nvPr>
            <p:ph type="body" sz="half" idx="4294967295"/>
          </p:nvPr>
        </p:nvSpPr>
        <p:spPr>
          <a:xfrm>
            <a:off x="457200" y="2057400"/>
            <a:ext cx="8686800" cy="838200"/>
          </a:xfrm>
        </p:spPr>
        <p:txBody>
          <a:bodyPr lIns="0" tIns="0" rIns="0" bIns="0" anchor="ctr"/>
          <a:lstStyle/>
          <a:p>
            <a:pPr algn="ctr" eaLnBrk="1" hangingPunct="1">
              <a:lnSpc>
                <a:spcPct val="90000"/>
              </a:lnSpc>
              <a:buClr>
                <a:srgbClr val="FF0000"/>
              </a:buClr>
              <a:buFont typeface="Wingdings" pitchFamily="2" charset="2"/>
              <a:buNone/>
            </a:pPr>
            <a:r>
              <a:rPr lang="en-US" sz="2800" smtClean="0">
                <a:latin typeface="Arial" charset="0"/>
                <a:cs typeface="Arial" charset="0"/>
              </a:rPr>
              <a:t>Comparison of Net Income under the Two Approaches</a:t>
            </a:r>
          </a:p>
        </p:txBody>
      </p:sp>
      <p:sp>
        <p:nvSpPr>
          <p:cNvPr id="40964" name="Slide Number Placeholder 4"/>
          <p:cNvSpPr>
            <a:spLocks noGrp="1"/>
          </p:cNvSpPr>
          <p:nvPr>
            <p:ph type="sldNum" sz="quarter" idx="10"/>
          </p:nvPr>
        </p:nvSpPr>
        <p:spPr>
          <a:noFill/>
        </p:spPr>
        <p:txBody>
          <a:bodyPr/>
          <a:lstStyle/>
          <a:p>
            <a:fld id="{50C74808-6D13-4D93-A2BA-B9625D07AFAB}" type="slidenum">
              <a:rPr lang="en-US" smtClean="0"/>
              <a:pPr/>
              <a:t>23</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40966" name="Picture 6" descr="Ch8_12.jpg"/>
          <p:cNvPicPr>
            <a:picLocks noChangeAspect="1"/>
          </p:cNvPicPr>
          <p:nvPr/>
        </p:nvPicPr>
        <p:blipFill>
          <a:blip r:embed="rId2" cstate="print"/>
          <a:srcRect/>
          <a:stretch>
            <a:fillRect/>
          </a:stretch>
        </p:blipFill>
        <p:spPr bwMode="auto">
          <a:xfrm>
            <a:off x="0" y="3200400"/>
            <a:ext cx="9601200" cy="21701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lnSpc>
                <a:spcPct val="80000"/>
              </a:lnSpc>
            </a:pPr>
            <a:r>
              <a:rPr lang="en-US" sz="4000" smtClean="0">
                <a:latin typeface="Arial" charset="0"/>
                <a:cs typeface="Arial" charset="0"/>
              </a:rPr>
              <a:t>Absorption versus </a:t>
            </a:r>
            <a:br>
              <a:rPr lang="en-US" sz="4000" smtClean="0">
                <a:latin typeface="Arial" charset="0"/>
                <a:cs typeface="Arial" charset="0"/>
              </a:rPr>
            </a:br>
            <a:r>
              <a:rPr lang="en-US" sz="4000" smtClean="0">
                <a:latin typeface="Arial" charset="0"/>
                <a:cs typeface="Arial" charset="0"/>
              </a:rPr>
              <a:t>Variable Costing </a:t>
            </a:r>
            <a:r>
              <a:rPr lang="en-US" sz="3600" smtClean="0">
                <a:latin typeface="Arial" charset="0"/>
                <a:cs typeface="Arial" charset="0"/>
              </a:rPr>
              <a:t/>
            </a:r>
            <a:br>
              <a:rPr lang="en-US" sz="3600" smtClean="0">
                <a:latin typeface="Arial" charset="0"/>
                <a:cs typeface="Arial" charset="0"/>
              </a:rPr>
            </a:br>
            <a:r>
              <a:rPr lang="en-US" sz="3500" smtClean="0">
                <a:solidFill>
                  <a:srgbClr val="FF0000"/>
                </a:solidFill>
                <a:latin typeface="Arial" charset="0"/>
                <a:cs typeface="Arial" charset="0"/>
              </a:rPr>
              <a:t>Summary of Income Effects</a:t>
            </a:r>
          </a:p>
        </p:txBody>
      </p:sp>
      <p:sp>
        <p:nvSpPr>
          <p:cNvPr id="41987" name="Slide Number Placeholder 3"/>
          <p:cNvSpPr>
            <a:spLocks noGrp="1"/>
          </p:cNvSpPr>
          <p:nvPr>
            <p:ph type="sldNum" sz="quarter" idx="10"/>
          </p:nvPr>
        </p:nvSpPr>
        <p:spPr>
          <a:noFill/>
        </p:spPr>
        <p:txBody>
          <a:bodyPr/>
          <a:lstStyle/>
          <a:p>
            <a:fld id="{47ABA3DB-9C3B-4DDD-8868-F15A00147202}" type="slidenum">
              <a:rPr lang="en-US" smtClean="0"/>
              <a:pPr/>
              <a:t>24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41989" name="Picture 5" descr="Ch8_13.jpg"/>
          <p:cNvPicPr>
            <a:picLocks noChangeAspect="1"/>
          </p:cNvPicPr>
          <p:nvPr/>
        </p:nvPicPr>
        <p:blipFill>
          <a:blip r:embed="rId2" cstate="print"/>
          <a:srcRect/>
          <a:stretch>
            <a:fillRect/>
          </a:stretch>
        </p:blipFill>
        <p:spPr bwMode="auto">
          <a:xfrm>
            <a:off x="0" y="1524000"/>
            <a:ext cx="9601200" cy="51101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43011" name="Content Placeholder 2"/>
          <p:cNvSpPr>
            <a:spLocks noGrp="1"/>
          </p:cNvSpPr>
          <p:nvPr>
            <p:ph idx="1"/>
          </p:nvPr>
        </p:nvSpPr>
        <p:spPr/>
        <p:txBody>
          <a:bodyPr/>
          <a:lstStyle/>
          <a:p>
            <a:pPr eaLnBrk="1" hangingPunct="1">
              <a:buClr>
                <a:schemeClr val="bg2"/>
              </a:buClr>
              <a:defRPr/>
            </a:pPr>
            <a:r>
              <a:rPr lang="en-CA" sz="2800" dirty="0" smtClean="0"/>
              <a:t>If a company produces more units than it sells in a period, net operating income under variable costing will:</a:t>
            </a:r>
          </a:p>
          <a:p>
            <a:pPr marL="1054800" lvl="1" indent="-571500" eaLnBrk="1" hangingPunct="1">
              <a:spcBef>
                <a:spcPts val="150"/>
              </a:spcBef>
              <a:buClr>
                <a:srgbClr val="C00000"/>
              </a:buClr>
              <a:buSzPct val="80000"/>
              <a:buFontTx/>
              <a:buAutoNum type="alphaLcPeriod"/>
              <a:defRPr/>
            </a:pPr>
            <a:r>
              <a:rPr lang="en-CA" sz="2600" dirty="0" smtClean="0">
                <a:solidFill>
                  <a:schemeClr val="tx1"/>
                </a:solidFill>
                <a:cs typeface="+mn-cs"/>
              </a:rPr>
              <a:t>be the same as it would be under absorption costing.</a:t>
            </a:r>
          </a:p>
          <a:p>
            <a:pPr marL="1054800" lvl="1" indent="-571500" eaLnBrk="1" hangingPunct="1">
              <a:spcBef>
                <a:spcPts val="150"/>
              </a:spcBef>
              <a:buClr>
                <a:srgbClr val="C00000"/>
              </a:buClr>
              <a:buSzPct val="80000"/>
              <a:buFontTx/>
              <a:buAutoNum type="alphaLcPeriod"/>
              <a:defRPr/>
            </a:pPr>
            <a:r>
              <a:rPr lang="en-CA" sz="2600" dirty="0" smtClean="0">
                <a:solidFill>
                  <a:schemeClr val="tx1"/>
                </a:solidFill>
                <a:cs typeface="+mn-cs"/>
              </a:rPr>
              <a:t>be less than it would be under absorption costing.</a:t>
            </a:r>
            <a:endParaRPr lang="en-US" sz="2600" dirty="0" smtClean="0">
              <a:solidFill>
                <a:schemeClr val="tx1"/>
              </a:solidFill>
              <a:cs typeface="+mn-cs"/>
            </a:endParaRPr>
          </a:p>
          <a:p>
            <a:pPr marL="1054800" lvl="1" indent="-571500" eaLnBrk="1" hangingPunct="1">
              <a:spcBef>
                <a:spcPts val="150"/>
              </a:spcBef>
              <a:buClr>
                <a:srgbClr val="C00000"/>
              </a:buClr>
              <a:buSzPct val="80000"/>
              <a:buFontTx/>
              <a:buAutoNum type="alphaLcPeriod"/>
              <a:defRPr/>
            </a:pPr>
            <a:r>
              <a:rPr lang="en-CA" sz="2600" dirty="0" smtClean="0">
                <a:solidFill>
                  <a:schemeClr val="tx1"/>
                </a:solidFill>
                <a:cs typeface="+mn-cs"/>
              </a:rPr>
              <a:t>be equal to the net operating income using absorption costing plus selling and administrative costs.</a:t>
            </a:r>
          </a:p>
          <a:p>
            <a:pPr marL="1054800" lvl="1" indent="-571500" eaLnBrk="1" hangingPunct="1">
              <a:spcBef>
                <a:spcPts val="150"/>
              </a:spcBef>
              <a:buClr>
                <a:srgbClr val="C00000"/>
              </a:buClr>
              <a:buSzPct val="80000"/>
              <a:buFontTx/>
              <a:buAutoNum type="alphaLcPeriod"/>
              <a:defRPr/>
            </a:pPr>
            <a:r>
              <a:rPr lang="en-CA" sz="2600" dirty="0" smtClean="0">
                <a:solidFill>
                  <a:schemeClr val="tx1"/>
                </a:solidFill>
                <a:cs typeface="+mn-cs"/>
              </a:rPr>
              <a:t>be equal to the net operating income using absorption costing less fixed manufacturing costs</a:t>
            </a:r>
          </a:p>
        </p:txBody>
      </p:sp>
      <p:sp>
        <p:nvSpPr>
          <p:cNvPr id="43012" name="Slide Number Placeholder 3"/>
          <p:cNvSpPr>
            <a:spLocks noGrp="1"/>
          </p:cNvSpPr>
          <p:nvPr>
            <p:ph type="sldNum" sz="quarter" idx="10"/>
          </p:nvPr>
        </p:nvSpPr>
        <p:spPr>
          <a:noFill/>
        </p:spPr>
        <p:txBody>
          <a:bodyPr/>
          <a:lstStyle/>
          <a:p>
            <a:fld id="{B4BD6817-CC2C-499A-95E8-810D1144E011}" type="slidenum">
              <a:rPr lang="en-US" smtClean="0"/>
              <a:pPr/>
              <a:t>25</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44035" name="Content Placeholder 2"/>
          <p:cNvSpPr>
            <a:spLocks noGrp="1"/>
          </p:cNvSpPr>
          <p:nvPr>
            <p:ph idx="1"/>
          </p:nvPr>
        </p:nvSpPr>
        <p:spPr/>
        <p:txBody>
          <a:bodyPr/>
          <a:lstStyle/>
          <a:p>
            <a:pPr eaLnBrk="1" hangingPunct="1">
              <a:buClr>
                <a:schemeClr val="bg2"/>
              </a:buClr>
            </a:pPr>
            <a:r>
              <a:rPr lang="en-CA" sz="2800" smtClean="0"/>
              <a:t>If a company produces more units than it sells in a period, net operating income under variable costing will:</a:t>
            </a:r>
          </a:p>
          <a:p>
            <a:pPr marL="1054100" lvl="1" indent="-571500" eaLnBrk="1" hangingPunct="1">
              <a:spcBef>
                <a:spcPts val="150"/>
              </a:spcBef>
              <a:buClr>
                <a:srgbClr val="C00000"/>
              </a:buClr>
              <a:buSzPct val="80000"/>
              <a:buFontTx/>
              <a:buAutoNum type="alphaLcPeriod"/>
            </a:pPr>
            <a:r>
              <a:rPr lang="en-CA" sz="2600" smtClean="0">
                <a:solidFill>
                  <a:schemeClr val="tx1"/>
                </a:solidFill>
              </a:rPr>
              <a:t>be the same as it would be under absorption costing.</a:t>
            </a:r>
          </a:p>
          <a:p>
            <a:pPr marL="1054100" lvl="1" indent="-571500" eaLnBrk="1" hangingPunct="1">
              <a:spcBef>
                <a:spcPts val="150"/>
              </a:spcBef>
              <a:buClr>
                <a:srgbClr val="C00000"/>
              </a:buClr>
              <a:buSzPct val="80000"/>
              <a:buFontTx/>
              <a:buAutoNum type="alphaLcPeriod"/>
            </a:pPr>
            <a:r>
              <a:rPr lang="en-CA" sz="2600" smtClean="0">
                <a:solidFill>
                  <a:srgbClr val="FF0000"/>
                </a:solidFill>
              </a:rPr>
              <a:t>be less than it would be under absorption costing.</a:t>
            </a:r>
            <a:endParaRPr lang="en-US" sz="2600" smtClean="0">
              <a:solidFill>
                <a:srgbClr val="FF0000"/>
              </a:solidFill>
            </a:endParaRPr>
          </a:p>
          <a:p>
            <a:pPr marL="1054100" lvl="1" indent="-571500" eaLnBrk="1" hangingPunct="1">
              <a:spcBef>
                <a:spcPts val="150"/>
              </a:spcBef>
              <a:buClr>
                <a:srgbClr val="C00000"/>
              </a:buClr>
              <a:buSzPct val="80000"/>
              <a:buFontTx/>
              <a:buAutoNum type="alphaLcPeriod"/>
            </a:pPr>
            <a:r>
              <a:rPr lang="en-CA" sz="2600" smtClean="0">
                <a:solidFill>
                  <a:schemeClr val="tx1"/>
                </a:solidFill>
              </a:rPr>
              <a:t>be equal to the net operating income using absorption costing plus selling and administrative costs.</a:t>
            </a:r>
          </a:p>
          <a:p>
            <a:pPr marL="1054100" lvl="1" indent="-571500" eaLnBrk="1" hangingPunct="1">
              <a:spcBef>
                <a:spcPts val="150"/>
              </a:spcBef>
              <a:buClr>
                <a:srgbClr val="C00000"/>
              </a:buClr>
              <a:buSzPct val="80000"/>
              <a:buFontTx/>
              <a:buAutoNum type="alphaLcPeriod"/>
            </a:pPr>
            <a:r>
              <a:rPr lang="en-CA" sz="2600" smtClean="0">
                <a:solidFill>
                  <a:schemeClr val="tx1"/>
                </a:solidFill>
              </a:rPr>
              <a:t>be equal to the net operating income using absorption costing less fixed manufacturing costs</a:t>
            </a:r>
          </a:p>
          <a:p>
            <a:endParaRPr lang="en-CA" smtClean="0"/>
          </a:p>
        </p:txBody>
      </p:sp>
      <p:sp>
        <p:nvSpPr>
          <p:cNvPr id="44036" name="Slide Number Placeholder 3"/>
          <p:cNvSpPr>
            <a:spLocks noGrp="1"/>
          </p:cNvSpPr>
          <p:nvPr>
            <p:ph type="sldNum" sz="quarter" idx="10"/>
          </p:nvPr>
        </p:nvSpPr>
        <p:spPr>
          <a:noFill/>
        </p:spPr>
        <p:txBody>
          <a:bodyPr/>
          <a:lstStyle/>
          <a:p>
            <a:fld id="{9B591EB2-1083-45E8-B078-FA3F25F24E19}" type="slidenum">
              <a:rPr lang="en-US" smtClean="0"/>
              <a:pPr/>
              <a:t>26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1219200" y="0"/>
            <a:ext cx="8382000" cy="1524000"/>
          </a:xfrm>
        </p:spPr>
        <p:txBody>
          <a:bodyPr lIns="95139" tIns="49472" rIns="95139" bIns="49472" anchorCtr="0"/>
          <a:lstStyle/>
          <a:p>
            <a:pPr eaLnBrk="1" hangingPunct="1"/>
            <a:r>
              <a:rPr lang="en-US" sz="4000" smtClean="0">
                <a:latin typeface="Arial" charset="0"/>
                <a:cs typeface="Arial" charset="0"/>
              </a:rPr>
              <a:t>Decision-Making Concerns</a:t>
            </a:r>
          </a:p>
        </p:txBody>
      </p:sp>
      <p:sp>
        <p:nvSpPr>
          <p:cNvPr id="45059" name="Rectangle 3"/>
          <p:cNvSpPr>
            <a:spLocks noGrp="1" noChangeArrowheads="1"/>
          </p:cNvSpPr>
          <p:nvPr>
            <p:ph type="body" sz="half" idx="4294967295"/>
          </p:nvPr>
        </p:nvSpPr>
        <p:spPr>
          <a:xfrm>
            <a:off x="609600" y="2133600"/>
            <a:ext cx="8512175" cy="3810000"/>
          </a:xfrm>
        </p:spPr>
        <p:txBody>
          <a:bodyPr lIns="0" tIns="0" rIns="0" bIns="0"/>
          <a:lstStyle/>
          <a:p>
            <a:pPr eaLnBrk="1" hangingPunct="1"/>
            <a:r>
              <a:rPr lang="en-US" sz="2800" smtClean="0"/>
              <a:t>Generally Accepted Accounting Principles (GAAP)</a:t>
            </a:r>
          </a:p>
          <a:p>
            <a:pPr marL="1031875" lvl="1" eaLnBrk="1" hangingPunct="1">
              <a:spcBef>
                <a:spcPts val="600"/>
              </a:spcBef>
              <a:buSzPct val="100000"/>
              <a:buFont typeface="Arial" charset="0"/>
              <a:buChar char="•"/>
            </a:pPr>
            <a:r>
              <a:rPr lang="en-US" sz="2700" smtClean="0">
                <a:solidFill>
                  <a:srgbClr val="002060"/>
                </a:solidFill>
              </a:rPr>
              <a:t>Must be followed for external reporting</a:t>
            </a:r>
          </a:p>
          <a:p>
            <a:pPr marL="1031875" lvl="1" eaLnBrk="1" hangingPunct="1">
              <a:spcBef>
                <a:spcPct val="0"/>
              </a:spcBef>
              <a:buSzPct val="100000"/>
              <a:buFont typeface="Arial" charset="0"/>
              <a:buChar char="•"/>
            </a:pPr>
            <a:r>
              <a:rPr lang="en-US" sz="2700" smtClean="0">
                <a:solidFill>
                  <a:srgbClr val="002060"/>
                </a:solidFill>
              </a:rPr>
              <a:t>Requires absorption costing for inventory</a:t>
            </a:r>
          </a:p>
          <a:p>
            <a:pPr marL="1031875" lvl="1" eaLnBrk="1" hangingPunct="1">
              <a:spcBef>
                <a:spcPct val="0"/>
              </a:spcBef>
              <a:buSzPct val="100000"/>
              <a:buFont typeface="Arial" charset="0"/>
              <a:buChar char="•"/>
            </a:pPr>
            <a:r>
              <a:rPr lang="en-US" sz="2700" smtClean="0">
                <a:solidFill>
                  <a:srgbClr val="002060"/>
                </a:solidFill>
              </a:rPr>
              <a:t>Does not differentiate between fixed and variable costs</a:t>
            </a:r>
          </a:p>
          <a:p>
            <a:pPr eaLnBrk="1" hangingPunct="1">
              <a:spcBef>
                <a:spcPts val="1800"/>
              </a:spcBef>
            </a:pPr>
            <a:r>
              <a:rPr lang="en-US" sz="2800" smtClean="0"/>
              <a:t>Poor business decisions may result</a:t>
            </a:r>
          </a:p>
          <a:p>
            <a:pPr eaLnBrk="1" hangingPunct="1">
              <a:spcBef>
                <a:spcPts val="1800"/>
              </a:spcBef>
            </a:pPr>
            <a:r>
              <a:rPr lang="en-US" sz="2800" smtClean="0"/>
              <a:t>Thus, variable costing used for internal decision-making</a:t>
            </a:r>
          </a:p>
        </p:txBody>
      </p:sp>
      <p:sp>
        <p:nvSpPr>
          <p:cNvPr id="45060" name="Slide Number Placeholder 3"/>
          <p:cNvSpPr>
            <a:spLocks noGrp="1"/>
          </p:cNvSpPr>
          <p:nvPr>
            <p:ph type="sldNum" sz="quarter" idx="10"/>
          </p:nvPr>
        </p:nvSpPr>
        <p:spPr>
          <a:noFill/>
        </p:spPr>
        <p:txBody>
          <a:bodyPr/>
          <a:lstStyle/>
          <a:p>
            <a:fld id="{A4DCCF25-10BE-4107-8592-A7479EA4DF24}" type="slidenum">
              <a:rPr lang="en-US" smtClean="0"/>
              <a:pPr/>
              <a:t>27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idx="4294967295"/>
          </p:nvPr>
        </p:nvSpPr>
        <p:spPr>
          <a:xfrm>
            <a:off x="1676400" y="0"/>
            <a:ext cx="7924800" cy="1524000"/>
          </a:xfrm>
        </p:spPr>
        <p:txBody>
          <a:bodyPr lIns="95139" tIns="49472" rIns="95139" bIns="49472" anchorCtr="0"/>
          <a:lstStyle/>
          <a:p>
            <a:pPr eaLnBrk="1" hangingPunct="1"/>
            <a:r>
              <a:rPr lang="en-US" sz="3600" smtClean="0">
                <a:latin typeface="Arial" charset="0"/>
                <a:cs typeface="Arial" charset="0"/>
              </a:rPr>
              <a:t>Decision-Making Concerns</a:t>
            </a:r>
            <a:br>
              <a:rPr lang="en-US" sz="3600" smtClean="0">
                <a:latin typeface="Arial" charset="0"/>
                <a:cs typeface="Arial" charset="0"/>
              </a:rPr>
            </a:br>
            <a:r>
              <a:rPr lang="en-US" sz="3600" smtClean="0">
                <a:latin typeface="Arial" charset="0"/>
                <a:cs typeface="Arial" charset="0"/>
              </a:rPr>
              <a:t>Lighting Division Basic Data – </a:t>
            </a:r>
            <a:r>
              <a:rPr lang="en-US" sz="3600" smtClean="0">
                <a:solidFill>
                  <a:srgbClr val="FF0000"/>
                </a:solidFill>
                <a:latin typeface="Arial" charset="0"/>
                <a:cs typeface="Arial" charset="0"/>
              </a:rPr>
              <a:t>Example</a:t>
            </a:r>
          </a:p>
        </p:txBody>
      </p:sp>
      <p:sp>
        <p:nvSpPr>
          <p:cNvPr id="46083" name="Rectangle 10"/>
          <p:cNvSpPr>
            <a:spLocks noChangeArrowheads="1"/>
          </p:cNvSpPr>
          <p:nvPr/>
        </p:nvSpPr>
        <p:spPr bwMode="auto">
          <a:xfrm>
            <a:off x="990600" y="6019800"/>
            <a:ext cx="7083425" cy="523875"/>
          </a:xfrm>
          <a:prstGeom prst="rect">
            <a:avLst/>
          </a:prstGeom>
          <a:noFill/>
          <a:ln w="12700" algn="ctr">
            <a:noFill/>
            <a:miter lim="800000"/>
            <a:headEnd/>
            <a:tailEnd/>
          </a:ln>
        </p:spPr>
        <p:txBody>
          <a:bodyPr wrap="none">
            <a:spAutoFit/>
          </a:bodyPr>
          <a:lstStyle/>
          <a:p>
            <a:pPr eaLnBrk="1" hangingPunct="1"/>
            <a:r>
              <a:rPr lang="en-US" sz="2800">
                <a:solidFill>
                  <a:srgbClr val="953735"/>
                </a:solidFill>
                <a:cs typeface="Arial" charset="0"/>
              </a:rPr>
              <a:t>Decision:  Produce 20,000 or 30,000 units?</a:t>
            </a:r>
            <a:endParaRPr lang="en-CA" sz="2800">
              <a:solidFill>
                <a:srgbClr val="953735"/>
              </a:solidFill>
              <a:cs typeface="Arial" charset="0"/>
            </a:endParaRPr>
          </a:p>
        </p:txBody>
      </p:sp>
      <p:sp>
        <p:nvSpPr>
          <p:cNvPr id="46084" name="Slide Number Placeholder 4"/>
          <p:cNvSpPr>
            <a:spLocks noGrp="1"/>
          </p:cNvSpPr>
          <p:nvPr>
            <p:ph type="sldNum" sz="quarter" idx="10"/>
          </p:nvPr>
        </p:nvSpPr>
        <p:spPr>
          <a:noFill/>
        </p:spPr>
        <p:txBody>
          <a:bodyPr/>
          <a:lstStyle/>
          <a:p>
            <a:fld id="{BE2A22F8-B18F-4787-AC45-12C1A0BDD93A}" type="slidenum">
              <a:rPr lang="en-US" smtClean="0"/>
              <a:pPr/>
              <a:t>28</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46086" name="Picture 6" descr="Ch8_14.jpg"/>
          <p:cNvPicPr>
            <a:picLocks noChangeAspect="1"/>
          </p:cNvPicPr>
          <p:nvPr/>
        </p:nvPicPr>
        <p:blipFill>
          <a:blip r:embed="rId2" cstate="print"/>
          <a:srcRect/>
          <a:stretch>
            <a:fillRect/>
          </a:stretch>
        </p:blipFill>
        <p:spPr bwMode="auto">
          <a:xfrm>
            <a:off x="0" y="2057400"/>
            <a:ext cx="9601200" cy="367982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AutoShape 2"/>
          <p:cNvSpPr>
            <a:spLocks noGrp="1" noChangeAspect="1" noChangeArrowheads="1"/>
          </p:cNvSpPr>
          <p:nvPr>
            <p:ph type="title" idx="4294967295"/>
          </p:nvPr>
        </p:nvSpPr>
        <p:spPr>
          <a:xfrm>
            <a:off x="1676400" y="0"/>
            <a:ext cx="7924800" cy="1524000"/>
          </a:xfrm>
        </p:spPr>
        <p:txBody>
          <a:bodyPr lIns="95139" tIns="49472" rIns="95139" bIns="49472" anchorCtr="0"/>
          <a:lstStyle/>
          <a:p>
            <a:pPr eaLnBrk="1" hangingPunct="1"/>
            <a:r>
              <a:rPr lang="en-US" sz="3600" smtClean="0">
                <a:latin typeface="Arial" charset="0"/>
                <a:cs typeface="Arial" charset="0"/>
              </a:rPr>
              <a:t>Decision-Making Concerns </a:t>
            </a:r>
            <a:br>
              <a:rPr lang="en-US" sz="3600" smtClean="0">
                <a:latin typeface="Arial" charset="0"/>
                <a:cs typeface="Arial" charset="0"/>
              </a:rPr>
            </a:br>
            <a:r>
              <a:rPr lang="en-US" sz="3600" smtClean="0">
                <a:solidFill>
                  <a:srgbClr val="FF0000"/>
                </a:solidFill>
                <a:latin typeface="Arial" charset="0"/>
                <a:cs typeface="Arial" charset="0"/>
              </a:rPr>
              <a:t>Lighting Division – Example: Continued</a:t>
            </a:r>
          </a:p>
        </p:txBody>
      </p:sp>
      <p:sp>
        <p:nvSpPr>
          <p:cNvPr id="47107" name="Rectangle 3"/>
          <p:cNvSpPr>
            <a:spLocks noGrp="1" noChangeArrowheads="1"/>
          </p:cNvSpPr>
          <p:nvPr>
            <p:ph type="body" sz="half" idx="4294967295"/>
          </p:nvPr>
        </p:nvSpPr>
        <p:spPr>
          <a:xfrm>
            <a:off x="381000" y="5943600"/>
            <a:ext cx="8458200" cy="762000"/>
          </a:xfrm>
        </p:spPr>
        <p:txBody>
          <a:bodyPr lIns="0" tIns="0" rIns="0" bIns="0"/>
          <a:lstStyle/>
          <a:p>
            <a:pPr marL="0" indent="0" algn="ctr" eaLnBrk="1" hangingPunct="1">
              <a:spcBef>
                <a:spcPct val="45000"/>
              </a:spcBef>
              <a:buClr>
                <a:srgbClr val="FF0000"/>
              </a:buClr>
              <a:buFont typeface="Wingdings" pitchFamily="2" charset="2"/>
              <a:buNone/>
            </a:pPr>
            <a:r>
              <a:rPr lang="en-US" sz="2600" smtClean="0"/>
              <a:t>Difference in income due to $20,000 fixed costs assigned to ending inventory.</a:t>
            </a:r>
          </a:p>
        </p:txBody>
      </p:sp>
      <p:sp>
        <p:nvSpPr>
          <p:cNvPr id="47108" name="Text Box 6"/>
          <p:cNvSpPr txBox="1">
            <a:spLocks noChangeArrowheads="1"/>
          </p:cNvSpPr>
          <p:nvPr/>
        </p:nvSpPr>
        <p:spPr bwMode="auto">
          <a:xfrm>
            <a:off x="457200" y="1676400"/>
            <a:ext cx="8763000" cy="520700"/>
          </a:xfrm>
          <a:prstGeom prst="rect">
            <a:avLst/>
          </a:prstGeom>
          <a:noFill/>
          <a:ln w="12700" algn="ctr">
            <a:noFill/>
            <a:miter lim="800000"/>
            <a:headEnd/>
            <a:tailEnd/>
          </a:ln>
        </p:spPr>
        <p:txBody>
          <a:bodyPr lIns="90472" tIns="44442" rIns="90472" bIns="44442">
            <a:spAutoFit/>
          </a:bodyPr>
          <a:lstStyle/>
          <a:p>
            <a:pPr algn="ctr">
              <a:spcBef>
                <a:spcPct val="50000"/>
              </a:spcBef>
            </a:pPr>
            <a:r>
              <a:rPr lang="en-US" sz="2800">
                <a:cs typeface="Arial" charset="0"/>
              </a:rPr>
              <a:t>Comparative Absorption Costing Income Statements</a:t>
            </a:r>
          </a:p>
        </p:txBody>
      </p:sp>
      <p:sp>
        <p:nvSpPr>
          <p:cNvPr id="518151" name="Text Box 7"/>
          <p:cNvSpPr txBox="1">
            <a:spLocks noChangeArrowheads="1"/>
          </p:cNvSpPr>
          <p:nvPr/>
        </p:nvSpPr>
        <p:spPr bwMode="auto">
          <a:xfrm>
            <a:off x="304800" y="5486400"/>
            <a:ext cx="8991600" cy="466725"/>
          </a:xfrm>
          <a:prstGeom prst="rect">
            <a:avLst/>
          </a:prstGeom>
          <a:noFill/>
          <a:ln w="12700" algn="ctr">
            <a:noFill/>
            <a:miter lim="800000"/>
            <a:headEnd/>
            <a:tailEnd/>
          </a:ln>
          <a:effectLst/>
        </p:spPr>
        <p:txBody>
          <a:bodyPr lIns="90472" tIns="44442" rIns="90472" bIns="44442">
            <a:spAutoFit/>
          </a:bodyPr>
          <a:lstStyle/>
          <a:p>
            <a:pPr>
              <a:defRPr/>
            </a:pPr>
            <a:r>
              <a:rPr lang="en-US" sz="2450" dirty="0">
                <a:solidFill>
                  <a:srgbClr val="953735"/>
                </a:solidFill>
                <a:latin typeface="Arial" pitchFamily="34" charset="0"/>
                <a:cs typeface="Arial" pitchFamily="34" charset="0"/>
              </a:rPr>
              <a:t>Based on these statements, Should production be increased?</a:t>
            </a:r>
          </a:p>
        </p:txBody>
      </p:sp>
      <p:sp>
        <p:nvSpPr>
          <p:cNvPr id="47110" name="Slide Number Placeholder 7"/>
          <p:cNvSpPr>
            <a:spLocks noGrp="1"/>
          </p:cNvSpPr>
          <p:nvPr>
            <p:ph type="sldNum" sz="quarter" idx="10"/>
          </p:nvPr>
        </p:nvSpPr>
        <p:spPr>
          <a:noFill/>
        </p:spPr>
        <p:txBody>
          <a:bodyPr/>
          <a:lstStyle/>
          <a:p>
            <a:fld id="{7C763F50-B8C9-4600-87B2-43833F7F358A}" type="slidenum">
              <a:rPr lang="en-US" smtClean="0"/>
              <a:pPr/>
              <a:t>29</a:t>
            </a:fld>
            <a:endParaRPr lang="en-US" smtClean="0"/>
          </a:p>
        </p:txBody>
      </p:sp>
      <p:sp>
        <p:nvSpPr>
          <p:cNvPr id="9" name="Footer Placeholder 8"/>
          <p:cNvSpPr>
            <a:spLocks noGrp="1"/>
          </p:cNvSpPr>
          <p:nvPr>
            <p:ph type="ftr" sz="quarter" idx="11"/>
          </p:nvPr>
        </p:nvSpPr>
        <p:spPr/>
        <p:txBody>
          <a:bodyPr/>
          <a:lstStyle/>
          <a:p>
            <a:pPr>
              <a:defRPr/>
            </a:pPr>
            <a:r>
              <a:rPr lang="en-US" smtClean="0"/>
              <a:t>Copyright John Wiley &amp; Sons Canada, Ltd.</a:t>
            </a:r>
            <a:endParaRPr lang="en-US"/>
          </a:p>
        </p:txBody>
      </p:sp>
      <p:pic>
        <p:nvPicPr>
          <p:cNvPr id="47112" name="Picture 9" descr="Ch8_15.jpg"/>
          <p:cNvPicPr>
            <a:picLocks noChangeAspect="1"/>
          </p:cNvPicPr>
          <p:nvPr/>
        </p:nvPicPr>
        <p:blipFill>
          <a:blip r:embed="rId2" cstate="print"/>
          <a:srcRect/>
          <a:stretch>
            <a:fillRect/>
          </a:stretch>
        </p:blipFill>
        <p:spPr bwMode="auto">
          <a:xfrm>
            <a:off x="685800" y="2286000"/>
            <a:ext cx="8153400" cy="32718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p:cNvSpPr>
            <a:spLocks noGrp="1" noChangeAspect="1" noChangeArrowheads="1"/>
          </p:cNvSpPr>
          <p:nvPr>
            <p:ph type="title" idx="4294967295"/>
          </p:nvPr>
        </p:nvSpPr>
        <p:spPr>
          <a:xfrm>
            <a:off x="1828800" y="0"/>
            <a:ext cx="7772400" cy="1524000"/>
          </a:xfrm>
        </p:spPr>
        <p:txBody>
          <a:bodyPr lIns="95139" tIns="49472" rIns="95139" bIns="49472" anchorCtr="0"/>
          <a:lstStyle/>
          <a:p>
            <a:pPr eaLnBrk="1" hangingPunct="1"/>
            <a:r>
              <a:rPr lang="en-US" sz="3600" smtClean="0">
                <a:latin typeface="Arial" charset="0"/>
                <a:cs typeface="Arial" charset="0"/>
              </a:rPr>
              <a:t>Decision-Making Concerns </a:t>
            </a:r>
            <a:br>
              <a:rPr lang="en-US" sz="3600" smtClean="0">
                <a:latin typeface="Arial" charset="0"/>
                <a:cs typeface="Arial" charset="0"/>
              </a:rPr>
            </a:br>
            <a:r>
              <a:rPr lang="en-US" sz="3600" smtClean="0">
                <a:solidFill>
                  <a:srgbClr val="FF0000"/>
                </a:solidFill>
                <a:latin typeface="Arial" charset="0"/>
                <a:cs typeface="Arial" charset="0"/>
              </a:rPr>
              <a:t>Lighting Division – Example: Continued</a:t>
            </a:r>
          </a:p>
        </p:txBody>
      </p:sp>
      <p:sp>
        <p:nvSpPr>
          <p:cNvPr id="48131" name="Text Box 5"/>
          <p:cNvSpPr txBox="1">
            <a:spLocks noChangeArrowheads="1"/>
          </p:cNvSpPr>
          <p:nvPr/>
        </p:nvSpPr>
        <p:spPr bwMode="auto">
          <a:xfrm>
            <a:off x="0" y="1544638"/>
            <a:ext cx="9601200" cy="588962"/>
          </a:xfrm>
          <a:prstGeom prst="rect">
            <a:avLst/>
          </a:prstGeom>
          <a:solidFill>
            <a:schemeClr val="bg1"/>
          </a:solidFill>
          <a:ln w="12700" algn="ctr">
            <a:noFill/>
            <a:miter lim="800000"/>
            <a:headEnd/>
            <a:tailEnd/>
          </a:ln>
        </p:spPr>
        <p:txBody>
          <a:bodyPr lIns="90472" tIns="44442" rIns="90472" bIns="44442" anchor="ctr"/>
          <a:lstStyle/>
          <a:p>
            <a:pPr algn="ctr">
              <a:spcBef>
                <a:spcPct val="50000"/>
              </a:spcBef>
            </a:pPr>
            <a:r>
              <a:rPr lang="en-US" sz="2800">
                <a:cs typeface="Arial" charset="0"/>
              </a:rPr>
              <a:t>Comparative Variable Costing Income Statements</a:t>
            </a:r>
          </a:p>
        </p:txBody>
      </p:sp>
      <p:sp>
        <p:nvSpPr>
          <p:cNvPr id="48132" name="Text Box 6"/>
          <p:cNvSpPr txBox="1">
            <a:spLocks noChangeArrowheads="1"/>
          </p:cNvSpPr>
          <p:nvPr/>
        </p:nvSpPr>
        <p:spPr bwMode="auto">
          <a:xfrm>
            <a:off x="457200" y="6172200"/>
            <a:ext cx="8537575" cy="458788"/>
          </a:xfrm>
          <a:prstGeom prst="rect">
            <a:avLst/>
          </a:prstGeom>
          <a:noFill/>
          <a:ln w="12700" algn="ctr">
            <a:noFill/>
            <a:miter lim="800000"/>
            <a:headEnd/>
            <a:tailEnd/>
          </a:ln>
        </p:spPr>
        <p:txBody>
          <a:bodyPr wrap="none" lIns="90472" tIns="44442" rIns="90472" bIns="44442">
            <a:spAutoFit/>
          </a:bodyPr>
          <a:lstStyle/>
          <a:p>
            <a:pPr algn="ctr">
              <a:spcBef>
                <a:spcPct val="50000"/>
              </a:spcBef>
            </a:pPr>
            <a:r>
              <a:rPr lang="en-US" sz="2400">
                <a:solidFill>
                  <a:srgbClr val="953735"/>
                </a:solidFill>
                <a:cs typeface="Arial" charset="0"/>
              </a:rPr>
              <a:t>Based on these statements, should production be increased?</a:t>
            </a:r>
          </a:p>
        </p:txBody>
      </p:sp>
      <p:sp>
        <p:nvSpPr>
          <p:cNvPr id="48133" name="Rectangle 14"/>
          <p:cNvSpPr>
            <a:spLocks noChangeArrowheads="1"/>
          </p:cNvSpPr>
          <p:nvPr/>
        </p:nvSpPr>
        <p:spPr bwMode="auto">
          <a:xfrm>
            <a:off x="457200" y="5334000"/>
            <a:ext cx="8763000" cy="908050"/>
          </a:xfrm>
          <a:prstGeom prst="rect">
            <a:avLst/>
          </a:prstGeom>
          <a:noFill/>
          <a:ln w="12700" algn="ctr">
            <a:noFill/>
            <a:miter lim="800000"/>
            <a:headEnd/>
            <a:tailEnd/>
          </a:ln>
        </p:spPr>
        <p:txBody>
          <a:bodyPr>
            <a:spAutoFit/>
          </a:bodyPr>
          <a:lstStyle/>
          <a:p>
            <a:pPr eaLnBrk="1" hangingPunct="1">
              <a:spcBef>
                <a:spcPts val="600"/>
              </a:spcBef>
              <a:buClr>
                <a:srgbClr val="FF0000"/>
              </a:buClr>
            </a:pPr>
            <a:r>
              <a:rPr lang="en-US" sz="2400">
                <a:latin typeface="Cambria" pitchFamily="18" charset="0"/>
                <a:cs typeface="Arial" charset="0"/>
              </a:rPr>
              <a:t>Fixed costs treated as a period expense. </a:t>
            </a:r>
          </a:p>
          <a:p>
            <a:pPr eaLnBrk="1" hangingPunct="1">
              <a:spcBef>
                <a:spcPts val="600"/>
              </a:spcBef>
              <a:buClr>
                <a:srgbClr val="FF0000"/>
              </a:buClr>
            </a:pPr>
            <a:r>
              <a:rPr lang="en-US" sz="2400">
                <a:latin typeface="Cambria" pitchFamily="18" charset="0"/>
                <a:cs typeface="Arial" charset="0"/>
              </a:rPr>
              <a:t>10,000 units of ending inventory include only variable costs.</a:t>
            </a:r>
          </a:p>
        </p:txBody>
      </p:sp>
      <p:sp>
        <p:nvSpPr>
          <p:cNvPr id="48134" name="Slide Number Placeholder 7"/>
          <p:cNvSpPr>
            <a:spLocks noGrp="1"/>
          </p:cNvSpPr>
          <p:nvPr>
            <p:ph type="sldNum" sz="quarter" idx="10"/>
          </p:nvPr>
        </p:nvSpPr>
        <p:spPr>
          <a:noFill/>
        </p:spPr>
        <p:txBody>
          <a:bodyPr/>
          <a:lstStyle/>
          <a:p>
            <a:fld id="{13AD1E8C-DA68-47EF-902D-45ECCC8B7DAE}" type="slidenum">
              <a:rPr lang="en-US" smtClean="0"/>
              <a:pPr/>
              <a:t>30</a:t>
            </a:fld>
            <a:endParaRPr lang="en-US" smtClean="0"/>
          </a:p>
        </p:txBody>
      </p:sp>
      <p:sp>
        <p:nvSpPr>
          <p:cNvPr id="9" name="Footer Placeholder 8"/>
          <p:cNvSpPr>
            <a:spLocks noGrp="1"/>
          </p:cNvSpPr>
          <p:nvPr>
            <p:ph type="ftr" sz="quarter" idx="11"/>
          </p:nvPr>
        </p:nvSpPr>
        <p:spPr/>
        <p:txBody>
          <a:bodyPr/>
          <a:lstStyle/>
          <a:p>
            <a:pPr>
              <a:defRPr/>
            </a:pPr>
            <a:r>
              <a:rPr lang="en-US" smtClean="0"/>
              <a:t>Copyright John Wiley &amp; Sons Canada, Ltd.</a:t>
            </a:r>
            <a:endParaRPr lang="en-US"/>
          </a:p>
        </p:txBody>
      </p:sp>
      <p:pic>
        <p:nvPicPr>
          <p:cNvPr id="48136" name="Picture 9" descr="Ch8_16.jpg"/>
          <p:cNvPicPr>
            <a:picLocks noChangeAspect="1"/>
          </p:cNvPicPr>
          <p:nvPr/>
        </p:nvPicPr>
        <p:blipFill>
          <a:blip r:embed="rId2" cstate="print"/>
          <a:srcRect/>
          <a:stretch>
            <a:fillRect/>
          </a:stretch>
        </p:blipFill>
        <p:spPr bwMode="auto">
          <a:xfrm>
            <a:off x="838200" y="2057400"/>
            <a:ext cx="7924800" cy="33353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idx="4294967295"/>
          </p:nvPr>
        </p:nvSpPr>
        <p:spPr>
          <a:xfrm>
            <a:off x="1524000" y="0"/>
            <a:ext cx="8077200" cy="1524000"/>
          </a:xfrm>
        </p:spPr>
        <p:txBody>
          <a:bodyPr lIns="95139" tIns="49472" rIns="95139" bIns="49472" anchorCtr="0"/>
          <a:lstStyle/>
          <a:p>
            <a:pPr eaLnBrk="1" hangingPunct="1"/>
            <a:r>
              <a:rPr lang="en-US" sz="4000" smtClean="0">
                <a:latin typeface="Arial" charset="0"/>
                <a:cs typeface="Arial" charset="0"/>
              </a:rPr>
              <a:t>Advantages of Variable Costing</a:t>
            </a:r>
          </a:p>
        </p:txBody>
      </p:sp>
      <p:sp>
        <p:nvSpPr>
          <p:cNvPr id="49155" name="Rectangle 3"/>
          <p:cNvSpPr>
            <a:spLocks noGrp="1" noChangeArrowheads="1"/>
          </p:cNvSpPr>
          <p:nvPr>
            <p:ph type="body" sz="half" idx="4294967295"/>
          </p:nvPr>
        </p:nvSpPr>
        <p:spPr>
          <a:xfrm>
            <a:off x="609600" y="2133600"/>
            <a:ext cx="8380413" cy="4114800"/>
          </a:xfrm>
        </p:spPr>
        <p:txBody>
          <a:bodyPr lIns="0" tIns="0" rIns="0" bIns="0"/>
          <a:lstStyle/>
          <a:p>
            <a:pPr marL="514350" indent="-514350" eaLnBrk="1" hangingPunct="1"/>
            <a:r>
              <a:rPr lang="en-US" sz="2800" smtClean="0"/>
              <a:t>Consistent with CVP and incremental analysis</a:t>
            </a:r>
          </a:p>
          <a:p>
            <a:pPr marL="514350" indent="-514350" eaLnBrk="1" hangingPunct="1"/>
            <a:r>
              <a:rPr lang="en-US" sz="2800" smtClean="0"/>
              <a:t>Net income unaffected by changes in production levels</a:t>
            </a:r>
          </a:p>
          <a:p>
            <a:pPr marL="514350" indent="-514350" eaLnBrk="1" hangingPunct="1"/>
            <a:r>
              <a:rPr lang="en-US" sz="2800" smtClean="0"/>
              <a:t>Net income closely tied to changes in sales levels – not production levels</a:t>
            </a:r>
          </a:p>
          <a:p>
            <a:pPr marL="514350" indent="-514350" eaLnBrk="1" hangingPunct="1"/>
            <a:r>
              <a:rPr lang="en-US" sz="2800" smtClean="0"/>
              <a:t>Easier to identify fixed and variable costs and their effect on company  </a:t>
            </a:r>
          </a:p>
        </p:txBody>
      </p:sp>
      <p:sp>
        <p:nvSpPr>
          <p:cNvPr id="49156" name="Slide Number Placeholder 3"/>
          <p:cNvSpPr>
            <a:spLocks noGrp="1"/>
          </p:cNvSpPr>
          <p:nvPr>
            <p:ph type="sldNum" sz="quarter" idx="10"/>
          </p:nvPr>
        </p:nvSpPr>
        <p:spPr>
          <a:noFill/>
        </p:spPr>
        <p:txBody>
          <a:bodyPr/>
          <a:lstStyle/>
          <a:p>
            <a:fld id="{161B992D-E3EA-4D01-9272-21EC73217D52}" type="slidenum">
              <a:rPr lang="en-US" smtClean="0"/>
              <a:pPr/>
              <a:t>31</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4"/>
          <p:cNvSpPr>
            <a:spLocks noChangeArrowheads="1"/>
          </p:cNvSpPr>
          <p:nvPr/>
        </p:nvSpPr>
        <p:spPr bwMode="auto">
          <a:xfrm>
            <a:off x="457200" y="381000"/>
            <a:ext cx="864235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a:t>
            </a:r>
          </a:p>
        </p:txBody>
      </p:sp>
      <p:sp>
        <p:nvSpPr>
          <p:cNvPr id="50179" name="Rectangle 5"/>
          <p:cNvSpPr>
            <a:spLocks noChangeArrowheads="1"/>
          </p:cNvSpPr>
          <p:nvPr/>
        </p:nvSpPr>
        <p:spPr bwMode="auto">
          <a:xfrm>
            <a:off x="609600" y="2057400"/>
            <a:ext cx="8458200" cy="4267200"/>
          </a:xfrm>
          <a:prstGeom prst="rect">
            <a:avLst/>
          </a:prstGeom>
          <a:noFill/>
          <a:ln w="19050">
            <a:noFill/>
            <a:miter lim="800000"/>
            <a:headEnd/>
            <a:tailEnd/>
          </a:ln>
        </p:spPr>
        <p:txBody>
          <a:bodyPr lIns="96644" tIns="48322" rIns="96644" bIns="48322"/>
          <a:lstStyle/>
          <a:p>
            <a:pPr marL="361950" indent="-361950" defTabSz="966788" eaLnBrk="1" hangingPunct="1">
              <a:spcBef>
                <a:spcPct val="20000"/>
              </a:spcBef>
              <a:buClr>
                <a:schemeClr val="bg2"/>
              </a:buClr>
            </a:pPr>
            <a:r>
              <a:rPr lang="en-CA" sz="2800"/>
              <a:t>	</a:t>
            </a:r>
            <a:r>
              <a:rPr lang="en-CA" sz="2800">
                <a:latin typeface="Cambria" pitchFamily="18" charset="0"/>
              </a:rPr>
              <a:t>Firms must prepare income statements and balance sheets in accordance with financial accounting standards which require firms to use:</a:t>
            </a: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variable costing.</a:t>
            </a: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absorption costing.</a:t>
            </a:r>
            <a:endParaRPr lang="en-US" sz="2800">
              <a:solidFill>
                <a:srgbClr val="002060"/>
              </a:solidFill>
              <a:latin typeface="Cambria" pitchFamily="18" charset="0"/>
            </a:endParaRP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cost-based reporting.</a:t>
            </a: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variance analysis.</a:t>
            </a:r>
            <a:endParaRPr lang="en-US" sz="2800">
              <a:solidFill>
                <a:srgbClr val="002060"/>
              </a:solidFill>
              <a:latin typeface="Cambria" pitchFamily="18" charset="0"/>
            </a:endParaRPr>
          </a:p>
        </p:txBody>
      </p:sp>
      <p:sp>
        <p:nvSpPr>
          <p:cNvPr id="50180" name="Slide Number Placeholder 3"/>
          <p:cNvSpPr>
            <a:spLocks noGrp="1"/>
          </p:cNvSpPr>
          <p:nvPr>
            <p:ph type="sldNum" sz="quarter" idx="10"/>
          </p:nvPr>
        </p:nvSpPr>
        <p:spPr>
          <a:noFill/>
        </p:spPr>
        <p:txBody>
          <a:bodyPr/>
          <a:lstStyle/>
          <a:p>
            <a:fld id="{CF6AB8E9-4B0C-4A26-A8C2-9DF2E869803F}" type="slidenum">
              <a:rPr lang="en-US" smtClean="0"/>
              <a:pPr/>
              <a:t>32</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457200" y="381000"/>
            <a:ext cx="9144000" cy="712788"/>
          </a:xfrm>
          <a:prstGeom prst="rect">
            <a:avLst/>
          </a:prstGeom>
          <a:noFill/>
          <a:ln w="9525" algn="ctr">
            <a:noFill/>
            <a:miter lim="800000"/>
            <a:headEnd/>
            <a:tailEnd/>
          </a:ln>
        </p:spPr>
        <p:txBody>
          <a:bodyPr lIns="96653" tIns="48326" rIns="96653" bIns="48326"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p>
        </p:txBody>
      </p:sp>
      <p:sp>
        <p:nvSpPr>
          <p:cNvPr id="51203" name="Rectangle 5"/>
          <p:cNvSpPr>
            <a:spLocks noChangeArrowheads="1"/>
          </p:cNvSpPr>
          <p:nvPr/>
        </p:nvSpPr>
        <p:spPr bwMode="auto">
          <a:xfrm>
            <a:off x="533400" y="2133600"/>
            <a:ext cx="8458200" cy="4191000"/>
          </a:xfrm>
          <a:prstGeom prst="rect">
            <a:avLst/>
          </a:prstGeom>
          <a:noFill/>
          <a:ln w="19050">
            <a:noFill/>
            <a:miter lim="800000"/>
            <a:headEnd/>
            <a:tailEnd/>
          </a:ln>
        </p:spPr>
        <p:txBody>
          <a:bodyPr lIns="96644" tIns="48322" rIns="96644" bIns="48322"/>
          <a:lstStyle/>
          <a:p>
            <a:pPr marL="361950" indent="-361950" defTabSz="966788" eaLnBrk="1" hangingPunct="1">
              <a:spcBef>
                <a:spcPct val="20000"/>
              </a:spcBef>
              <a:buClr>
                <a:schemeClr val="bg2"/>
              </a:buClr>
            </a:pPr>
            <a:r>
              <a:rPr lang="en-CA" sz="2800">
                <a:latin typeface="Cambria" pitchFamily="18" charset="0"/>
              </a:rPr>
              <a:t>	Firms must prepare income statements and balance sheets in accordance with financial accounting standards which require firms to use:</a:t>
            </a: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variable costing.</a:t>
            </a:r>
          </a:p>
          <a:p>
            <a:pPr marL="1054100" lvl="1" indent="-571500" defTabSz="966788" eaLnBrk="1" hangingPunct="1">
              <a:lnSpc>
                <a:spcPct val="150000"/>
              </a:lnSpc>
              <a:spcBef>
                <a:spcPts val="600"/>
              </a:spcBef>
              <a:buClr>
                <a:srgbClr val="C00000"/>
              </a:buClr>
              <a:buSzPct val="80000"/>
              <a:buFontTx/>
              <a:buAutoNum type="alphaLcPeriod"/>
            </a:pPr>
            <a:r>
              <a:rPr lang="en-CA" sz="2800">
                <a:solidFill>
                  <a:srgbClr val="FF0000"/>
                </a:solidFill>
                <a:latin typeface="Cambria" pitchFamily="18" charset="0"/>
              </a:rPr>
              <a:t>absorption costing.</a:t>
            </a:r>
            <a:endParaRPr lang="en-US" sz="2800">
              <a:solidFill>
                <a:srgbClr val="FF0000"/>
              </a:solidFill>
              <a:latin typeface="Cambria" pitchFamily="18" charset="0"/>
            </a:endParaRP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cost-based reporting.</a:t>
            </a:r>
          </a:p>
          <a:p>
            <a:pPr marL="1054100" lvl="1" indent="-571500" defTabSz="966788" eaLnBrk="1" hangingPunct="1">
              <a:lnSpc>
                <a:spcPct val="150000"/>
              </a:lnSpc>
              <a:spcBef>
                <a:spcPts val="600"/>
              </a:spcBef>
              <a:buClr>
                <a:srgbClr val="C00000"/>
              </a:buClr>
              <a:buSzPct val="80000"/>
              <a:buFontTx/>
              <a:buAutoNum type="alphaLcPeriod"/>
            </a:pPr>
            <a:r>
              <a:rPr lang="en-CA" sz="2800">
                <a:latin typeface="Cambria" pitchFamily="18" charset="0"/>
              </a:rPr>
              <a:t>variance analysis.</a:t>
            </a:r>
            <a:endParaRPr lang="en-US" sz="2800">
              <a:solidFill>
                <a:srgbClr val="002060"/>
              </a:solidFill>
              <a:latin typeface="Cambria" pitchFamily="18" charset="0"/>
            </a:endParaRPr>
          </a:p>
        </p:txBody>
      </p:sp>
      <p:sp>
        <p:nvSpPr>
          <p:cNvPr id="51204" name="Slide Number Placeholder 3"/>
          <p:cNvSpPr>
            <a:spLocks noGrp="1"/>
          </p:cNvSpPr>
          <p:nvPr>
            <p:ph type="sldNum" sz="quarter" idx="10"/>
          </p:nvPr>
        </p:nvSpPr>
        <p:spPr>
          <a:noFill/>
        </p:spPr>
        <p:txBody>
          <a:bodyPr/>
          <a:lstStyle/>
          <a:p>
            <a:fld id="{0C0C9F99-15C8-4CF7-A953-A34F5CD81D9F}" type="slidenum">
              <a:rPr lang="en-US" smtClean="0"/>
              <a:pPr/>
              <a:t>33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p:cNvSpPr>
            <a:spLocks noChangeArrowheads="1"/>
          </p:cNvSpPr>
          <p:nvPr/>
        </p:nvSpPr>
        <p:spPr bwMode="auto">
          <a:xfrm>
            <a:off x="2466975" y="457200"/>
            <a:ext cx="6600825" cy="708025"/>
          </a:xfrm>
          <a:prstGeom prst="rect">
            <a:avLst/>
          </a:prstGeom>
          <a:noFill/>
          <a:ln w="9525">
            <a:noFill/>
            <a:miter lim="800000"/>
            <a:headEnd/>
            <a:tailEnd/>
          </a:ln>
        </p:spPr>
        <p:txBody>
          <a:bodyPr wrap="none">
            <a:spAutoFit/>
          </a:bodyPr>
          <a:lstStyle/>
          <a:p>
            <a:pPr algn="ctr" defTabSz="966788" eaLnBrk="1" hangingPunct="1"/>
            <a:r>
              <a:rPr lang="en-US" sz="4000">
                <a:solidFill>
                  <a:schemeClr val="bg1"/>
                </a:solidFill>
              </a:rPr>
              <a:t>The Normal Costing Method</a:t>
            </a:r>
          </a:p>
        </p:txBody>
      </p:sp>
      <p:sp>
        <p:nvSpPr>
          <p:cNvPr id="52227" name="Rectangle 4"/>
          <p:cNvSpPr>
            <a:spLocks noChangeArrowheads="1"/>
          </p:cNvSpPr>
          <p:nvPr/>
        </p:nvSpPr>
        <p:spPr bwMode="auto">
          <a:xfrm>
            <a:off x="381000" y="1905000"/>
            <a:ext cx="8839200" cy="3711575"/>
          </a:xfrm>
          <a:prstGeom prst="rect">
            <a:avLst/>
          </a:prstGeom>
          <a:noFill/>
          <a:ln w="9525">
            <a:noFill/>
            <a:miter lim="800000"/>
            <a:headEnd/>
            <a:tailEnd/>
          </a:ln>
        </p:spPr>
        <p:txBody>
          <a:bodyPr>
            <a:spAutoFit/>
          </a:bodyPr>
          <a:lstStyle/>
          <a:p>
            <a:pPr marL="466725" indent="-466725" defTabSz="966788" eaLnBrk="1" hangingPunct="1">
              <a:spcBef>
                <a:spcPct val="20000"/>
              </a:spcBef>
              <a:buClr>
                <a:srgbClr val="953735"/>
              </a:buClr>
              <a:buFont typeface="Wingdings" pitchFamily="2" charset="2"/>
              <a:buChar char="Ø"/>
            </a:pPr>
            <a:r>
              <a:rPr lang="en-US" sz="2800">
                <a:latin typeface="Cambria" pitchFamily="18" charset="0"/>
              </a:rPr>
              <a:t>Normal costing is a method for allocating overhead costs using an estimated allocation rate and actual quantity of the allocation base.</a:t>
            </a:r>
          </a:p>
          <a:p>
            <a:pPr marL="863600" lvl="1" indent="-406400" defTabSz="966788" eaLnBrk="1" hangingPunct="1">
              <a:spcBef>
                <a:spcPct val="20000"/>
              </a:spcBef>
              <a:buClr>
                <a:srgbClr val="953735"/>
              </a:buClr>
              <a:buSzPct val="80000"/>
              <a:buFont typeface="Arial" charset="0"/>
              <a:buChar char="•"/>
            </a:pPr>
            <a:r>
              <a:rPr lang="en-US" sz="2800">
                <a:solidFill>
                  <a:srgbClr val="002060"/>
                </a:solidFill>
                <a:latin typeface="Cambria" pitchFamily="18" charset="0"/>
              </a:rPr>
              <a:t>Normal costing uses an estimated, rather than an actual, denominator level for the overhead cost allocation base.</a:t>
            </a:r>
          </a:p>
          <a:p>
            <a:pPr marL="863600" lvl="1" indent="-406400" defTabSz="966788" eaLnBrk="1" hangingPunct="1">
              <a:spcBef>
                <a:spcPct val="20000"/>
              </a:spcBef>
              <a:buClr>
                <a:srgbClr val="953735"/>
              </a:buClr>
              <a:buSzPct val="80000"/>
              <a:buFont typeface="Arial" charset="0"/>
              <a:buChar char="•"/>
            </a:pPr>
            <a:r>
              <a:rPr lang="en-US" sz="2800">
                <a:solidFill>
                  <a:srgbClr val="002060"/>
                </a:solidFill>
                <a:latin typeface="Cambria" pitchFamily="18" charset="0"/>
              </a:rPr>
              <a:t>If an actual denominator level is used, information is not timely.</a:t>
            </a:r>
          </a:p>
        </p:txBody>
      </p:sp>
      <p:sp>
        <p:nvSpPr>
          <p:cNvPr id="52228" name="Slide Number Placeholder 3"/>
          <p:cNvSpPr>
            <a:spLocks noGrp="1"/>
          </p:cNvSpPr>
          <p:nvPr>
            <p:ph type="sldNum" sz="quarter" idx="10"/>
          </p:nvPr>
        </p:nvSpPr>
        <p:spPr>
          <a:noFill/>
        </p:spPr>
        <p:txBody>
          <a:bodyPr/>
          <a:lstStyle/>
          <a:p>
            <a:fld id="{7A2500DA-47A7-414F-9BAF-D9BCD90F4AF5}" type="slidenum">
              <a:rPr lang="en-US" smtClean="0"/>
              <a:pPr/>
              <a:t>34</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1676400" y="0"/>
            <a:ext cx="7924800" cy="2062163"/>
          </a:xfrm>
          <a:prstGeom prst="rect">
            <a:avLst/>
          </a:prstGeom>
          <a:noFill/>
          <a:ln w="9525">
            <a:noFill/>
            <a:miter lim="800000"/>
            <a:headEnd/>
            <a:tailEnd/>
          </a:ln>
        </p:spPr>
        <p:txBody>
          <a:bodyPr>
            <a:spAutoFit/>
          </a:bodyPr>
          <a:lstStyle/>
          <a:p>
            <a:pPr algn="ctr" defTabSz="966788" eaLnBrk="1" hangingPunct="1"/>
            <a:r>
              <a:rPr lang="en-US" sz="3200">
                <a:solidFill>
                  <a:schemeClr val="bg1"/>
                </a:solidFill>
              </a:rPr>
              <a:t>The Effect of Normal Costing Methods on </a:t>
            </a:r>
          </a:p>
          <a:p>
            <a:pPr algn="ctr" defTabSz="966788" eaLnBrk="1" hangingPunct="1"/>
            <a:r>
              <a:rPr lang="en-US" sz="3200">
                <a:solidFill>
                  <a:schemeClr val="bg1"/>
                </a:solidFill>
              </a:rPr>
              <a:t>the per-unit  manufacturing cost –</a:t>
            </a:r>
          </a:p>
          <a:p>
            <a:pPr algn="ctr" defTabSz="966788" eaLnBrk="1" hangingPunct="1"/>
            <a:r>
              <a:rPr lang="en-US" sz="3200">
                <a:solidFill>
                  <a:srgbClr val="FF0000"/>
                </a:solidFill>
              </a:rPr>
              <a:t>Example</a:t>
            </a:r>
          </a:p>
          <a:p>
            <a:pPr algn="ctr" defTabSz="966788" eaLnBrk="1" hangingPunct="1"/>
            <a:endParaRPr lang="en-US" sz="3200">
              <a:solidFill>
                <a:schemeClr val="bg1"/>
              </a:solidFill>
            </a:endParaRPr>
          </a:p>
        </p:txBody>
      </p:sp>
      <p:sp>
        <p:nvSpPr>
          <p:cNvPr id="53251" name="Rectangle 4"/>
          <p:cNvSpPr>
            <a:spLocks noChangeArrowheads="1"/>
          </p:cNvSpPr>
          <p:nvPr/>
        </p:nvSpPr>
        <p:spPr bwMode="auto">
          <a:xfrm>
            <a:off x="228600" y="3581400"/>
            <a:ext cx="9067800" cy="3186113"/>
          </a:xfrm>
          <a:prstGeom prst="rect">
            <a:avLst/>
          </a:prstGeom>
          <a:noFill/>
          <a:ln w="9525">
            <a:noFill/>
            <a:miter lim="800000"/>
            <a:headEnd/>
            <a:tailEnd/>
          </a:ln>
        </p:spPr>
        <p:txBody>
          <a:bodyPr>
            <a:spAutoFit/>
          </a:bodyPr>
          <a:lstStyle/>
          <a:p>
            <a:pPr marL="406400" indent="-406400" defTabSz="966788" eaLnBrk="1" hangingPunct="1">
              <a:spcBef>
                <a:spcPct val="20000"/>
              </a:spcBef>
              <a:buClr>
                <a:srgbClr val="953735"/>
              </a:buClr>
              <a:buSzPct val="80000"/>
              <a:buFont typeface="Wingdings" pitchFamily="2" charset="2"/>
              <a:buChar char="Ø"/>
            </a:pPr>
            <a:r>
              <a:rPr lang="en-US" sz="2800">
                <a:latin typeface="Cambria" pitchFamily="18" charset="0"/>
              </a:rPr>
              <a:t>The manufacturing cost per unit is $3 higher under absorption costing because:</a:t>
            </a:r>
          </a:p>
          <a:p>
            <a:pPr marL="1031875" lvl="1" indent="-303213" defTabSz="966788" eaLnBrk="1" hangingPunct="1">
              <a:spcBef>
                <a:spcPts val="600"/>
              </a:spcBef>
              <a:buClr>
                <a:srgbClr val="953735"/>
              </a:buClr>
              <a:buSzPct val="100000"/>
              <a:buFont typeface="Arial" charset="0"/>
              <a:buChar char="•"/>
            </a:pPr>
            <a:r>
              <a:rPr lang="en-US" sz="2700">
                <a:solidFill>
                  <a:srgbClr val="002060"/>
                </a:solidFill>
                <a:latin typeface="Cambria" pitchFamily="18" charset="0"/>
              </a:rPr>
              <a:t>Fixed manufacturing costs are based on a pre-determined overhead rate under absorption costing</a:t>
            </a:r>
          </a:p>
          <a:p>
            <a:pPr marL="1031875" lvl="1" indent="-303213" defTabSz="966788" eaLnBrk="1" hangingPunct="1">
              <a:spcBef>
                <a:spcPts val="600"/>
              </a:spcBef>
              <a:buClr>
                <a:srgbClr val="953735"/>
              </a:buClr>
              <a:buSzPct val="100000"/>
              <a:buFont typeface="Arial" charset="0"/>
              <a:buChar char="•"/>
            </a:pPr>
            <a:r>
              <a:rPr lang="en-US" sz="2700">
                <a:solidFill>
                  <a:srgbClr val="002060"/>
                </a:solidFill>
                <a:latin typeface="Cambria" pitchFamily="18" charset="0"/>
              </a:rPr>
              <a:t>Whereas under variable costing fixed manufacturing costs are treated as a period cost and are therefore expensed</a:t>
            </a:r>
          </a:p>
        </p:txBody>
      </p:sp>
      <p:sp>
        <p:nvSpPr>
          <p:cNvPr id="53252" name="Slide Number Placeholder 5"/>
          <p:cNvSpPr>
            <a:spLocks noGrp="1"/>
          </p:cNvSpPr>
          <p:nvPr>
            <p:ph type="sldNum" sz="quarter" idx="10"/>
          </p:nvPr>
        </p:nvSpPr>
        <p:spPr>
          <a:noFill/>
        </p:spPr>
        <p:txBody>
          <a:bodyPr/>
          <a:lstStyle/>
          <a:p>
            <a:fld id="{464E79FE-20E6-4F92-9E0A-7BB2C68A3D25}" type="slidenum">
              <a:rPr lang="en-US" smtClean="0"/>
              <a:pPr/>
              <a:t>35</a:t>
            </a:fld>
            <a:endParaRPr lang="en-US" smtClean="0"/>
          </a:p>
        </p:txBody>
      </p:sp>
      <p:sp>
        <p:nvSpPr>
          <p:cNvPr id="7" name="Footer Placeholder 6"/>
          <p:cNvSpPr>
            <a:spLocks noGrp="1"/>
          </p:cNvSpPr>
          <p:nvPr>
            <p:ph type="ftr" sz="quarter" idx="11"/>
          </p:nvPr>
        </p:nvSpPr>
        <p:spPr/>
        <p:txBody>
          <a:bodyPr/>
          <a:lstStyle/>
          <a:p>
            <a:pPr>
              <a:defRPr/>
            </a:pPr>
            <a:r>
              <a:rPr lang="en-US" smtClean="0"/>
              <a:t>Copyright John Wiley &amp; Sons Canada, Ltd.</a:t>
            </a:r>
            <a:endParaRPr lang="en-US"/>
          </a:p>
        </p:txBody>
      </p:sp>
      <p:pic>
        <p:nvPicPr>
          <p:cNvPr id="53254" name="Picture 7" descr="Ch8_17.jpg"/>
          <p:cNvPicPr>
            <a:picLocks noChangeAspect="1"/>
          </p:cNvPicPr>
          <p:nvPr/>
        </p:nvPicPr>
        <p:blipFill>
          <a:blip r:embed="rId2" cstate="print"/>
          <a:srcRect/>
          <a:stretch>
            <a:fillRect/>
          </a:stretch>
        </p:blipFill>
        <p:spPr bwMode="auto">
          <a:xfrm>
            <a:off x="0" y="1524000"/>
            <a:ext cx="9601200" cy="208756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CA" sz="3600" smtClean="0">
                <a:latin typeface="Arial" charset="0"/>
                <a:cs typeface="Arial" charset="0"/>
              </a:rPr>
              <a:t>Absorption and Normal Costing </a:t>
            </a:r>
            <a:r>
              <a:rPr lang="en-CA" sz="3600" smtClean="0">
                <a:solidFill>
                  <a:srgbClr val="FF0000"/>
                </a:solidFill>
                <a:latin typeface="Arial" charset="0"/>
                <a:cs typeface="Arial" charset="0"/>
              </a:rPr>
              <a:t>Example</a:t>
            </a:r>
          </a:p>
        </p:txBody>
      </p:sp>
      <p:sp>
        <p:nvSpPr>
          <p:cNvPr id="54275" name="Slide Number Placeholder 3"/>
          <p:cNvSpPr>
            <a:spLocks noGrp="1"/>
          </p:cNvSpPr>
          <p:nvPr>
            <p:ph type="sldNum" sz="quarter" idx="10"/>
          </p:nvPr>
        </p:nvSpPr>
        <p:spPr>
          <a:noFill/>
        </p:spPr>
        <p:txBody>
          <a:bodyPr/>
          <a:lstStyle/>
          <a:p>
            <a:fld id="{356C2A4E-3CB0-4253-B689-777BF16DD0E9}" type="slidenum">
              <a:rPr lang="en-US" smtClean="0"/>
              <a:pPr/>
              <a:t>36</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54277" name="Picture 6" descr="Ch8_18.jpg"/>
          <p:cNvPicPr>
            <a:picLocks noChangeAspect="1"/>
          </p:cNvPicPr>
          <p:nvPr/>
        </p:nvPicPr>
        <p:blipFill>
          <a:blip r:embed="rId2" cstate="print"/>
          <a:srcRect/>
          <a:stretch>
            <a:fillRect/>
          </a:stretch>
        </p:blipFill>
        <p:spPr bwMode="auto">
          <a:xfrm>
            <a:off x="0" y="1905000"/>
            <a:ext cx="9601200" cy="456088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CA" sz="3600" smtClean="0">
                <a:latin typeface="Arial" charset="0"/>
                <a:cs typeface="Arial" charset="0"/>
              </a:rPr>
              <a:t>Absorption and Normal Costing </a:t>
            </a:r>
            <a:r>
              <a:rPr lang="en-CA" sz="3600" smtClean="0">
                <a:solidFill>
                  <a:srgbClr val="FF0000"/>
                </a:solidFill>
                <a:latin typeface="Arial" charset="0"/>
                <a:cs typeface="Arial" charset="0"/>
              </a:rPr>
              <a:t>Example</a:t>
            </a:r>
          </a:p>
        </p:txBody>
      </p:sp>
      <p:sp>
        <p:nvSpPr>
          <p:cNvPr id="55299" name="Content Placeholder 4"/>
          <p:cNvSpPr>
            <a:spLocks noGrp="1"/>
          </p:cNvSpPr>
          <p:nvPr>
            <p:ph idx="1"/>
          </p:nvPr>
        </p:nvSpPr>
        <p:spPr>
          <a:xfrm>
            <a:off x="533400" y="1981200"/>
            <a:ext cx="8610600" cy="1905000"/>
          </a:xfrm>
        </p:spPr>
        <p:txBody>
          <a:bodyPr/>
          <a:lstStyle/>
          <a:p>
            <a:r>
              <a:rPr lang="en-CA" sz="2800" smtClean="0">
                <a:cs typeface="Arial" charset="0"/>
              </a:rPr>
              <a:t>We can reconcile the absorption costing net income to the variable costing net income by concentrating on the fixed manufacturing overhead in ending inventory:</a:t>
            </a:r>
          </a:p>
          <a:p>
            <a:endParaRPr lang="en-CA" smtClean="0"/>
          </a:p>
        </p:txBody>
      </p:sp>
      <p:sp>
        <p:nvSpPr>
          <p:cNvPr id="55300" name="Slide Number Placeholder 4"/>
          <p:cNvSpPr>
            <a:spLocks noGrp="1"/>
          </p:cNvSpPr>
          <p:nvPr>
            <p:ph type="sldNum" sz="quarter" idx="10"/>
          </p:nvPr>
        </p:nvSpPr>
        <p:spPr>
          <a:noFill/>
        </p:spPr>
        <p:txBody>
          <a:bodyPr/>
          <a:lstStyle/>
          <a:p>
            <a:fld id="{8110EF3A-0BB9-44D3-9229-33A950C6A1AB}" type="slidenum">
              <a:rPr lang="en-US" smtClean="0"/>
              <a:pPr/>
              <a:t>37</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55302" name="Picture 9" descr="Ch8_19.jpg"/>
          <p:cNvPicPr>
            <a:picLocks noChangeAspect="1"/>
          </p:cNvPicPr>
          <p:nvPr/>
        </p:nvPicPr>
        <p:blipFill>
          <a:blip r:embed="rId2" cstate="print"/>
          <a:srcRect/>
          <a:stretch>
            <a:fillRect/>
          </a:stretch>
        </p:blipFill>
        <p:spPr bwMode="auto">
          <a:xfrm>
            <a:off x="0" y="4114800"/>
            <a:ext cx="9601200" cy="12763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56323" name="Content Placeholder 2"/>
          <p:cNvSpPr>
            <a:spLocks noGrp="1"/>
          </p:cNvSpPr>
          <p:nvPr>
            <p:ph idx="1"/>
          </p:nvPr>
        </p:nvSpPr>
        <p:spPr/>
        <p:txBody>
          <a:bodyPr/>
          <a:lstStyle/>
          <a:p>
            <a:pPr eaLnBrk="1" hangingPunct="1">
              <a:buClr>
                <a:schemeClr val="bg2"/>
              </a:buClr>
            </a:pPr>
            <a:r>
              <a:rPr lang="en-CA" sz="2400" smtClean="0"/>
              <a:t>The production volume variance under the normal costing method is calculated as:</a:t>
            </a:r>
          </a:p>
          <a:p>
            <a:pPr marL="1054100" lvl="1" indent="-571500" eaLnBrk="1" hangingPunct="1">
              <a:spcBef>
                <a:spcPts val="200"/>
              </a:spcBef>
              <a:buClr>
                <a:srgbClr val="C00000"/>
              </a:buClr>
              <a:buSzPct val="80000"/>
              <a:buFontTx/>
              <a:buAutoNum type="alphaLcPeriod"/>
            </a:pPr>
            <a:r>
              <a:rPr lang="en-CA" sz="2400" smtClean="0">
                <a:solidFill>
                  <a:schemeClr val="tx1"/>
                </a:solidFill>
              </a:rPr>
              <a:t>the difference between actual production from budgeted production.</a:t>
            </a:r>
          </a:p>
          <a:p>
            <a:pPr marL="1054100" lvl="1" indent="-571500" eaLnBrk="1" hangingPunct="1">
              <a:spcBef>
                <a:spcPts val="200"/>
              </a:spcBef>
              <a:buClr>
                <a:srgbClr val="C00000"/>
              </a:buClr>
              <a:buSzPct val="80000"/>
              <a:buFontTx/>
              <a:buAutoNum type="alphaLcPeriod"/>
            </a:pPr>
            <a:r>
              <a:rPr lang="en-CA" sz="2400" smtClean="0">
                <a:solidFill>
                  <a:schemeClr val="tx1"/>
                </a:solidFill>
              </a:rPr>
              <a:t>the sum of budgeted fixed manufacturing overhead costs and allocated fixed manufacturing overhead costs.</a:t>
            </a:r>
            <a:endParaRPr lang="en-US" sz="2400" smtClean="0">
              <a:solidFill>
                <a:schemeClr val="tx1"/>
              </a:solidFill>
            </a:endParaRPr>
          </a:p>
          <a:p>
            <a:pPr marL="1054100" lvl="1" indent="-571500" eaLnBrk="1" hangingPunct="1">
              <a:spcBef>
                <a:spcPts val="200"/>
              </a:spcBef>
              <a:buClr>
                <a:srgbClr val="C00000"/>
              </a:buClr>
              <a:buSzPct val="80000"/>
              <a:buFontTx/>
              <a:buAutoNum type="alphaLcPeriod"/>
            </a:pPr>
            <a:r>
              <a:rPr lang="en-CA" sz="2400" smtClean="0">
                <a:solidFill>
                  <a:schemeClr val="tx1"/>
                </a:solidFill>
              </a:rPr>
              <a:t>the difference between budgeted fixed manufacturing overhead costs and actual fixed manufacturing overhead costs.</a:t>
            </a:r>
          </a:p>
          <a:p>
            <a:pPr marL="1054100" lvl="1" indent="-571500" eaLnBrk="1" hangingPunct="1">
              <a:spcBef>
                <a:spcPts val="200"/>
              </a:spcBef>
              <a:buClr>
                <a:srgbClr val="C00000"/>
              </a:buClr>
              <a:buSzPct val="80000"/>
              <a:buFontTx/>
              <a:buAutoNum type="alphaLcPeriod"/>
            </a:pPr>
            <a:r>
              <a:rPr lang="en-CA" sz="2400" smtClean="0">
                <a:solidFill>
                  <a:schemeClr val="tx1"/>
                </a:solidFill>
              </a:rPr>
              <a:t>the difference between actual fixed manufacturing overhead costs and assigned fixed manufacturing overhead costs.</a:t>
            </a:r>
            <a:endParaRPr lang="en-US" sz="2400" smtClean="0">
              <a:solidFill>
                <a:schemeClr val="tx1"/>
              </a:solidFill>
            </a:endParaRPr>
          </a:p>
          <a:p>
            <a:endParaRPr lang="en-CA" smtClean="0"/>
          </a:p>
        </p:txBody>
      </p:sp>
      <p:sp>
        <p:nvSpPr>
          <p:cNvPr id="56324" name="Slide Number Placeholder 3"/>
          <p:cNvSpPr>
            <a:spLocks noGrp="1"/>
          </p:cNvSpPr>
          <p:nvPr>
            <p:ph type="sldNum" sz="quarter" idx="10"/>
          </p:nvPr>
        </p:nvSpPr>
        <p:spPr>
          <a:noFill/>
        </p:spPr>
        <p:txBody>
          <a:bodyPr/>
          <a:lstStyle/>
          <a:p>
            <a:fld id="{1F72782D-A4A1-4E69-98CA-6E0EFCFF8E82}" type="slidenum">
              <a:rPr lang="en-US" smtClean="0"/>
              <a:pPr/>
              <a:t>38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57347" name="Content Placeholder 2"/>
          <p:cNvSpPr>
            <a:spLocks noGrp="1"/>
          </p:cNvSpPr>
          <p:nvPr>
            <p:ph idx="1"/>
          </p:nvPr>
        </p:nvSpPr>
        <p:spPr/>
        <p:txBody>
          <a:bodyPr/>
          <a:lstStyle/>
          <a:p>
            <a:pPr eaLnBrk="1" hangingPunct="1">
              <a:buClr>
                <a:schemeClr val="bg2"/>
              </a:buClr>
            </a:pPr>
            <a:r>
              <a:rPr lang="en-CA" sz="2400" smtClean="0"/>
              <a:t>The production volume variance under the normal costing method is calculated as:</a:t>
            </a:r>
          </a:p>
          <a:p>
            <a:pPr marL="1054100" lvl="1" indent="-571500" eaLnBrk="1" hangingPunct="1">
              <a:spcBef>
                <a:spcPts val="200"/>
              </a:spcBef>
              <a:buClr>
                <a:srgbClr val="C00000"/>
              </a:buClr>
              <a:buSzPct val="80000"/>
              <a:buFontTx/>
              <a:buAutoNum type="alphaLcPeriod"/>
            </a:pPr>
            <a:r>
              <a:rPr lang="en-CA" sz="2400" smtClean="0">
                <a:solidFill>
                  <a:srgbClr val="FF0000"/>
                </a:solidFill>
              </a:rPr>
              <a:t>the difference between actual production from budgeted production.</a:t>
            </a:r>
          </a:p>
          <a:p>
            <a:pPr marL="1054100" lvl="1" indent="-571500" eaLnBrk="1" hangingPunct="1">
              <a:spcBef>
                <a:spcPts val="200"/>
              </a:spcBef>
              <a:buClr>
                <a:srgbClr val="C00000"/>
              </a:buClr>
              <a:buSzPct val="80000"/>
              <a:buFontTx/>
              <a:buAutoNum type="alphaLcPeriod"/>
            </a:pPr>
            <a:r>
              <a:rPr lang="en-CA" sz="2400" smtClean="0">
                <a:solidFill>
                  <a:schemeClr val="tx1"/>
                </a:solidFill>
              </a:rPr>
              <a:t>the sum of budgeted fixed manufacturing overhead costs and allocated fixed manufacturing overhead costs.</a:t>
            </a:r>
            <a:endParaRPr lang="en-US" sz="2400" smtClean="0">
              <a:solidFill>
                <a:schemeClr val="tx1"/>
              </a:solidFill>
            </a:endParaRPr>
          </a:p>
          <a:p>
            <a:pPr marL="1054100" lvl="1" indent="-571500" eaLnBrk="1" hangingPunct="1">
              <a:spcBef>
                <a:spcPts val="200"/>
              </a:spcBef>
              <a:buClr>
                <a:srgbClr val="C00000"/>
              </a:buClr>
              <a:buSzPct val="80000"/>
              <a:buFontTx/>
              <a:buAutoNum type="alphaLcPeriod"/>
            </a:pPr>
            <a:r>
              <a:rPr lang="en-CA" sz="2400" smtClean="0">
                <a:solidFill>
                  <a:schemeClr val="tx1"/>
                </a:solidFill>
              </a:rPr>
              <a:t>the difference between budgeted fixed manufacturing overhead costs and actual fixed manufacturing overhead costs.</a:t>
            </a:r>
          </a:p>
          <a:p>
            <a:pPr marL="1054100" lvl="1" indent="-571500" eaLnBrk="1" hangingPunct="1">
              <a:spcBef>
                <a:spcPts val="200"/>
              </a:spcBef>
              <a:buClr>
                <a:srgbClr val="C00000"/>
              </a:buClr>
              <a:buSzPct val="80000"/>
              <a:buFontTx/>
              <a:buAutoNum type="alphaLcPeriod"/>
            </a:pPr>
            <a:r>
              <a:rPr lang="en-CA" sz="2400" smtClean="0">
                <a:solidFill>
                  <a:schemeClr val="tx1"/>
                </a:solidFill>
              </a:rPr>
              <a:t>the difference between actual fixed manufacturing overhead costs and assigned fixed manufacturing overhead costs.</a:t>
            </a:r>
            <a:endParaRPr lang="en-US" sz="2400" smtClean="0">
              <a:solidFill>
                <a:schemeClr val="tx1"/>
              </a:solidFill>
            </a:endParaRPr>
          </a:p>
          <a:p>
            <a:endParaRPr lang="en-CA" smtClean="0"/>
          </a:p>
        </p:txBody>
      </p:sp>
      <p:sp>
        <p:nvSpPr>
          <p:cNvPr id="57348" name="Slide Number Placeholder 3"/>
          <p:cNvSpPr>
            <a:spLocks noGrp="1"/>
          </p:cNvSpPr>
          <p:nvPr>
            <p:ph type="sldNum" sz="quarter" idx="10"/>
          </p:nvPr>
        </p:nvSpPr>
        <p:spPr>
          <a:noFill/>
        </p:spPr>
        <p:txBody>
          <a:bodyPr/>
          <a:lstStyle/>
          <a:p>
            <a:fld id="{C2AC2B44-5B2C-470B-A3F2-64EAEA862680}" type="slidenum">
              <a:rPr lang="en-US" smtClean="0"/>
              <a:pPr/>
              <a:t>39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1"/>
          <p:cNvSpPr>
            <a:spLocks noChangeArrowheads="1"/>
          </p:cNvSpPr>
          <p:nvPr/>
        </p:nvSpPr>
        <p:spPr bwMode="auto">
          <a:xfrm>
            <a:off x="2971800" y="381000"/>
            <a:ext cx="4800600" cy="708025"/>
          </a:xfrm>
          <a:prstGeom prst="rect">
            <a:avLst/>
          </a:prstGeom>
          <a:noFill/>
          <a:ln w="9525">
            <a:noFill/>
            <a:miter lim="800000"/>
            <a:headEnd/>
            <a:tailEnd/>
          </a:ln>
        </p:spPr>
        <p:txBody>
          <a:bodyPr>
            <a:spAutoFit/>
          </a:bodyPr>
          <a:lstStyle/>
          <a:p>
            <a:pPr algn="ctr" defTabSz="966788" eaLnBrk="1" hangingPunct="1">
              <a:spcBef>
                <a:spcPct val="20000"/>
              </a:spcBef>
              <a:buClr>
                <a:schemeClr val="bg2"/>
              </a:buClr>
            </a:pPr>
            <a:r>
              <a:rPr lang="en-US" sz="4000">
                <a:solidFill>
                  <a:schemeClr val="bg1"/>
                </a:solidFill>
                <a:cs typeface="Arial" charset="0"/>
              </a:rPr>
              <a:t>Throughput Costing</a:t>
            </a:r>
          </a:p>
        </p:txBody>
      </p:sp>
      <p:sp>
        <p:nvSpPr>
          <p:cNvPr id="3" name="TextBox 2"/>
          <p:cNvSpPr txBox="1"/>
          <p:nvPr/>
        </p:nvSpPr>
        <p:spPr>
          <a:xfrm>
            <a:off x="533400" y="2057400"/>
            <a:ext cx="8534400" cy="4465638"/>
          </a:xfrm>
          <a:prstGeom prst="rect">
            <a:avLst/>
          </a:prstGeom>
          <a:noFill/>
        </p:spPr>
        <p:txBody>
          <a:bodyPr>
            <a:spAutoFit/>
          </a:bodyPr>
          <a:lstStyle/>
          <a:p>
            <a:pPr marL="406400" indent="-406400" defTabSz="966788" eaLnBrk="1" hangingPunct="1">
              <a:spcBef>
                <a:spcPct val="20000"/>
              </a:spcBef>
              <a:buClr>
                <a:srgbClr val="953735"/>
              </a:buClr>
              <a:buSzPct val="80000"/>
              <a:buFont typeface="Wingdings" pitchFamily="2" charset="2"/>
              <a:buChar char="Ø"/>
              <a:defRPr/>
            </a:pPr>
            <a:r>
              <a:rPr lang="en-US" sz="2800" dirty="0">
                <a:latin typeface="+mn-lt"/>
              </a:rPr>
              <a:t>Under throughput costing, all manufacturing costs except direct materials are period costs.</a:t>
            </a:r>
          </a:p>
          <a:p>
            <a:pPr marL="406400" indent="-406400" defTabSz="966788" eaLnBrk="1" hangingPunct="1">
              <a:spcBef>
                <a:spcPct val="20000"/>
              </a:spcBef>
              <a:buClr>
                <a:srgbClr val="953735"/>
              </a:buClr>
              <a:buSzPct val="80000"/>
              <a:buFont typeface="Wingdings" pitchFamily="2" charset="2"/>
              <a:buChar char="Ø"/>
              <a:defRPr/>
            </a:pPr>
            <a:r>
              <a:rPr lang="en-US" sz="2800" dirty="0">
                <a:latin typeface="+mn-lt"/>
              </a:rPr>
              <a:t>Throughput costing income statements are used internally only; useful when most manufacturing costs are not variable in the short run.</a:t>
            </a:r>
          </a:p>
          <a:p>
            <a:pPr marL="406400" indent="-406400" defTabSz="966788" eaLnBrk="1" hangingPunct="1">
              <a:spcBef>
                <a:spcPct val="20000"/>
              </a:spcBef>
              <a:buClr>
                <a:srgbClr val="953735"/>
              </a:buClr>
              <a:buSzPct val="80000"/>
              <a:buFont typeface="Wingdings" pitchFamily="2" charset="2"/>
              <a:buChar char="Ø"/>
              <a:defRPr/>
            </a:pPr>
            <a:r>
              <a:rPr lang="en-US" sz="2800" dirty="0">
                <a:latin typeface="+mn-lt"/>
              </a:rPr>
              <a:t>Throughput costing income statements are prepared using a new format.</a:t>
            </a:r>
          </a:p>
          <a:p>
            <a:pPr marL="1031875" lvl="1" indent="-303213" defTabSz="966788" eaLnBrk="1" hangingPunct="1">
              <a:spcBef>
                <a:spcPts val="600"/>
              </a:spcBef>
              <a:buClr>
                <a:srgbClr val="953735"/>
              </a:buClr>
              <a:buSzPct val="100000"/>
              <a:buFont typeface="Arial" charset="0"/>
              <a:buChar char="•"/>
              <a:defRPr/>
            </a:pPr>
            <a:r>
              <a:rPr lang="en-US" sz="2700" dirty="0">
                <a:solidFill>
                  <a:srgbClr val="002060"/>
                </a:solidFill>
                <a:latin typeface="+mn-lt"/>
              </a:rPr>
              <a:t>Sales – cost of goods sold (direct materials only) = throughput margin</a:t>
            </a:r>
          </a:p>
          <a:p>
            <a:pPr>
              <a:defRPr/>
            </a:pPr>
            <a:endParaRPr lang="en-US" dirty="0"/>
          </a:p>
        </p:txBody>
      </p:sp>
      <p:sp>
        <p:nvSpPr>
          <p:cNvPr id="58372" name="Slide Number Placeholder 3"/>
          <p:cNvSpPr>
            <a:spLocks noGrp="1"/>
          </p:cNvSpPr>
          <p:nvPr>
            <p:ph type="sldNum" sz="quarter" idx="10"/>
          </p:nvPr>
        </p:nvSpPr>
        <p:spPr>
          <a:noFill/>
        </p:spPr>
        <p:txBody>
          <a:bodyPr/>
          <a:lstStyle/>
          <a:p>
            <a:fld id="{E499E142-8B2A-4600-9E86-ABC694C0C634}" type="slidenum">
              <a:rPr lang="en-US" smtClean="0"/>
              <a:pPr/>
              <a:t>40</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8229600" cy="1524000"/>
          </a:xfrm>
        </p:spPr>
        <p:txBody>
          <a:bodyPr/>
          <a:lstStyle/>
          <a:p>
            <a:pPr eaLnBrk="1" hangingPunct="1">
              <a:defRPr/>
            </a:pPr>
            <a:r>
              <a:rPr lang="en-US" sz="3200" dirty="0" smtClean="0"/>
              <a:t>The Effect of Throughput Costing Methods on the per-unit  manufacturing cost – </a:t>
            </a:r>
            <a:r>
              <a:rPr lang="en-US" sz="3200" dirty="0" smtClean="0">
                <a:solidFill>
                  <a:srgbClr val="FF0000"/>
                </a:solidFill>
              </a:rPr>
              <a:t>E</a:t>
            </a:r>
            <a:r>
              <a:rPr lang="en-US" sz="3200" kern="1200" dirty="0" smtClean="0">
                <a:solidFill>
                  <a:srgbClr val="FF0000"/>
                </a:solidFill>
                <a:latin typeface="Arial" charset="0"/>
              </a:rPr>
              <a:t>xample</a:t>
            </a:r>
            <a:endParaRPr lang="en-CA" sz="3200" dirty="0">
              <a:solidFill>
                <a:srgbClr val="FF0000"/>
              </a:solidFill>
            </a:endParaRPr>
          </a:p>
        </p:txBody>
      </p:sp>
      <p:sp>
        <p:nvSpPr>
          <p:cNvPr id="59395" name="Content Placeholder 2"/>
          <p:cNvSpPr>
            <a:spLocks noGrp="1"/>
          </p:cNvSpPr>
          <p:nvPr>
            <p:ph idx="1"/>
          </p:nvPr>
        </p:nvSpPr>
        <p:spPr>
          <a:xfrm>
            <a:off x="457200" y="2057400"/>
            <a:ext cx="8610600" cy="1447800"/>
          </a:xfrm>
        </p:spPr>
        <p:txBody>
          <a:bodyPr/>
          <a:lstStyle/>
          <a:p>
            <a:pPr eaLnBrk="1" hangingPunct="1">
              <a:spcBef>
                <a:spcPts val="1800"/>
              </a:spcBef>
            </a:pPr>
            <a:r>
              <a:rPr lang="en-CA" sz="2800" smtClean="0"/>
              <a:t>Let us use the same data as Premium Product Corporation for Fix-it’s first month of production, January 2012</a:t>
            </a:r>
          </a:p>
        </p:txBody>
      </p:sp>
      <p:sp>
        <p:nvSpPr>
          <p:cNvPr id="59396" name="Slide Number Placeholder 4"/>
          <p:cNvSpPr>
            <a:spLocks noGrp="1"/>
          </p:cNvSpPr>
          <p:nvPr>
            <p:ph type="sldNum" sz="quarter" idx="10"/>
          </p:nvPr>
        </p:nvSpPr>
        <p:spPr>
          <a:noFill/>
        </p:spPr>
        <p:txBody>
          <a:bodyPr/>
          <a:lstStyle/>
          <a:p>
            <a:fld id="{6A397D7E-F50F-48C1-9210-2A6F77EDBFBE}" type="slidenum">
              <a:rPr lang="en-US" smtClean="0"/>
              <a:pPr/>
              <a:t>41</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59398" name="Picture 6" descr="Ch8_20.jpg"/>
          <p:cNvPicPr>
            <a:picLocks noChangeAspect="1"/>
          </p:cNvPicPr>
          <p:nvPr/>
        </p:nvPicPr>
        <p:blipFill>
          <a:blip r:embed="rId2" cstate="print"/>
          <a:srcRect/>
          <a:stretch>
            <a:fillRect/>
          </a:stretch>
        </p:blipFill>
        <p:spPr bwMode="auto">
          <a:xfrm>
            <a:off x="0" y="3657600"/>
            <a:ext cx="9601200" cy="18415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0"/>
            <a:ext cx="7620000" cy="1524000"/>
          </a:xfrm>
        </p:spPr>
        <p:txBody>
          <a:bodyPr/>
          <a:lstStyle/>
          <a:p>
            <a:pPr>
              <a:defRPr/>
            </a:pPr>
            <a:r>
              <a:rPr lang="en-US" sz="3200" dirty="0" smtClean="0"/>
              <a:t>The Effect of Throughput Costing Methods on the per-unit  manufacturing cost – </a:t>
            </a:r>
            <a:r>
              <a:rPr lang="en-US" sz="3200" kern="1200" dirty="0" smtClean="0">
                <a:solidFill>
                  <a:srgbClr val="FF0000"/>
                </a:solidFill>
                <a:latin typeface="Arial" charset="0"/>
              </a:rPr>
              <a:t>Example</a:t>
            </a:r>
            <a:endParaRPr lang="en-CA" sz="1800" dirty="0"/>
          </a:p>
        </p:txBody>
      </p:sp>
      <p:sp>
        <p:nvSpPr>
          <p:cNvPr id="60419" name="Content Placeholder 2"/>
          <p:cNvSpPr>
            <a:spLocks noGrp="1"/>
          </p:cNvSpPr>
          <p:nvPr>
            <p:ph idx="1"/>
          </p:nvPr>
        </p:nvSpPr>
        <p:spPr>
          <a:xfrm>
            <a:off x="457200" y="1828800"/>
            <a:ext cx="8610600" cy="914400"/>
          </a:xfrm>
        </p:spPr>
        <p:txBody>
          <a:bodyPr/>
          <a:lstStyle/>
          <a:p>
            <a:r>
              <a:rPr lang="en-CA" sz="2800" smtClean="0">
                <a:cs typeface="Arial" charset="0"/>
              </a:rPr>
              <a:t>The per-unit manufacturing cost under each costing.</a:t>
            </a:r>
          </a:p>
          <a:p>
            <a:pPr>
              <a:buFont typeface="Wingdings" pitchFamily="2" charset="2"/>
              <a:buNone/>
            </a:pPr>
            <a:endParaRPr lang="en-CA" smtClean="0"/>
          </a:p>
        </p:txBody>
      </p:sp>
      <p:sp>
        <p:nvSpPr>
          <p:cNvPr id="60420" name="Slide Number Placeholder 4"/>
          <p:cNvSpPr>
            <a:spLocks noGrp="1"/>
          </p:cNvSpPr>
          <p:nvPr>
            <p:ph type="sldNum" sz="quarter" idx="10"/>
          </p:nvPr>
        </p:nvSpPr>
        <p:spPr>
          <a:noFill/>
        </p:spPr>
        <p:txBody>
          <a:bodyPr/>
          <a:lstStyle/>
          <a:p>
            <a:fld id="{69B202FA-60BA-4418-A165-4B3A087AC906}" type="slidenum">
              <a:rPr lang="en-US" smtClean="0"/>
              <a:pPr/>
              <a:t>42</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0422" name="Picture 6" descr="Ch8_21.jpg"/>
          <p:cNvPicPr>
            <a:picLocks noChangeAspect="1"/>
          </p:cNvPicPr>
          <p:nvPr/>
        </p:nvPicPr>
        <p:blipFill>
          <a:blip r:embed="rId2" cstate="print"/>
          <a:srcRect/>
          <a:stretch>
            <a:fillRect/>
          </a:stretch>
        </p:blipFill>
        <p:spPr bwMode="auto">
          <a:xfrm>
            <a:off x="0" y="2819400"/>
            <a:ext cx="9601200" cy="2039938"/>
          </a:xfrm>
          <a:prstGeom prst="rect">
            <a:avLst/>
          </a:prstGeom>
          <a:noFill/>
          <a:ln w="9525">
            <a:noFill/>
            <a:miter lim="800000"/>
            <a:headEnd/>
            <a:tailEnd/>
          </a:ln>
        </p:spPr>
      </p:pic>
    </p:spTree>
  </p:cSld>
  <p:clrMapOvr>
    <a:masterClrMapping/>
  </p:clrMapOvr>
  <p:transition>
    <p:wipe dir="d"/>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524000"/>
            <a:ext cx="9601200" cy="1066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CA"/>
          </a:p>
        </p:txBody>
      </p:sp>
      <p:sp>
        <p:nvSpPr>
          <p:cNvPr id="2" name="Title 1"/>
          <p:cNvSpPr>
            <a:spLocks noGrp="1"/>
          </p:cNvSpPr>
          <p:nvPr>
            <p:ph type="title"/>
          </p:nvPr>
        </p:nvSpPr>
        <p:spPr/>
        <p:txBody>
          <a:bodyPr/>
          <a:lstStyle/>
          <a:p>
            <a:pPr>
              <a:defRPr/>
            </a:pPr>
            <a:r>
              <a:rPr lang="en-CA" sz="4000" kern="1200" dirty="0" smtClean="0">
                <a:latin typeface="Arial" charset="0"/>
              </a:rPr>
              <a:t>Throughput Costing – </a:t>
            </a:r>
            <a:br>
              <a:rPr lang="en-CA" sz="4000" kern="1200" dirty="0" smtClean="0">
                <a:latin typeface="Arial" charset="0"/>
              </a:rPr>
            </a:br>
            <a:r>
              <a:rPr lang="en-US" sz="4000" kern="1200" dirty="0" smtClean="0">
                <a:solidFill>
                  <a:srgbClr val="FF0000"/>
                </a:solidFill>
                <a:latin typeface="Arial" charset="0"/>
              </a:rPr>
              <a:t>Example</a:t>
            </a:r>
            <a:endParaRPr lang="en-CA" sz="4000" dirty="0">
              <a:solidFill>
                <a:srgbClr val="FF0000"/>
              </a:solidFill>
            </a:endParaRPr>
          </a:p>
        </p:txBody>
      </p:sp>
      <p:sp>
        <p:nvSpPr>
          <p:cNvPr id="61444" name="Slide Number Placeholder 3"/>
          <p:cNvSpPr>
            <a:spLocks noGrp="1"/>
          </p:cNvSpPr>
          <p:nvPr>
            <p:ph type="sldNum" sz="quarter" idx="10"/>
          </p:nvPr>
        </p:nvSpPr>
        <p:spPr>
          <a:noFill/>
        </p:spPr>
        <p:txBody>
          <a:bodyPr/>
          <a:lstStyle/>
          <a:p>
            <a:fld id="{0580412C-6ACF-4338-9381-075467B7C813}" type="slidenum">
              <a:rPr lang="en-US" smtClean="0"/>
              <a:pPr/>
              <a:t>43</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61446" name="Picture 6" descr="Ch8_22.jpg"/>
          <p:cNvPicPr>
            <a:picLocks noChangeAspect="1"/>
          </p:cNvPicPr>
          <p:nvPr/>
        </p:nvPicPr>
        <p:blipFill>
          <a:blip r:embed="rId2" cstate="print"/>
          <a:srcRect/>
          <a:stretch>
            <a:fillRect/>
          </a:stretch>
        </p:blipFill>
        <p:spPr bwMode="auto">
          <a:xfrm>
            <a:off x="609600" y="1600200"/>
            <a:ext cx="8482013" cy="5049838"/>
          </a:xfrm>
          <a:prstGeom prst="rect">
            <a:avLst/>
          </a:prstGeom>
          <a:noFill/>
          <a:ln w="9525">
            <a:noFill/>
            <a:miter lim="800000"/>
            <a:headEnd/>
            <a:tailEnd/>
          </a:ln>
        </p:spPr>
      </p:pic>
    </p:spTree>
  </p:cSld>
  <p:clrMapOvr>
    <a:masterClrMapping/>
  </p:clrMapOvr>
  <p:transition>
    <p:wipe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p:txBody>
          <a:bodyPr/>
          <a:lstStyle/>
          <a:p>
            <a:pPr>
              <a:defRPr/>
            </a:pPr>
            <a:r>
              <a:rPr lang="en-CA" sz="4000" kern="1200" dirty="0" smtClean="0">
                <a:latin typeface="Arial" charset="0"/>
              </a:rPr>
              <a:t>Throughput Costing – </a:t>
            </a:r>
            <a:br>
              <a:rPr lang="en-CA" sz="4000" kern="1200" dirty="0" smtClean="0">
                <a:latin typeface="Arial" charset="0"/>
              </a:rPr>
            </a:br>
            <a:r>
              <a:rPr lang="en-US" sz="4000" kern="1200" dirty="0" smtClean="0">
                <a:solidFill>
                  <a:srgbClr val="FF0000"/>
                </a:solidFill>
                <a:latin typeface="Arial" charset="0"/>
              </a:rPr>
              <a:t>Example</a:t>
            </a:r>
            <a:endParaRPr lang="en-CA" sz="4000" dirty="0">
              <a:solidFill>
                <a:srgbClr val="FF0000"/>
              </a:solidFill>
            </a:endParaRPr>
          </a:p>
        </p:txBody>
      </p:sp>
      <p:sp>
        <p:nvSpPr>
          <p:cNvPr id="62467" name="Slide Number Placeholder 3"/>
          <p:cNvSpPr>
            <a:spLocks noGrp="1"/>
          </p:cNvSpPr>
          <p:nvPr>
            <p:ph type="sldNum" sz="quarter" idx="10"/>
          </p:nvPr>
        </p:nvSpPr>
        <p:spPr>
          <a:noFill/>
        </p:spPr>
        <p:txBody>
          <a:bodyPr/>
          <a:lstStyle/>
          <a:p>
            <a:fld id="{E280C68E-A4D9-4ED9-A251-84E35CCA6992}" type="slidenum">
              <a:rPr lang="en-US" smtClean="0"/>
              <a:pPr/>
              <a:t>44</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pic>
        <p:nvPicPr>
          <p:cNvPr id="62469" name="Picture 7" descr="Ch8_23.jpg"/>
          <p:cNvPicPr>
            <a:picLocks noChangeAspect="1"/>
          </p:cNvPicPr>
          <p:nvPr/>
        </p:nvPicPr>
        <p:blipFill>
          <a:blip r:embed="rId2" cstate="print"/>
          <a:srcRect/>
          <a:stretch>
            <a:fillRect/>
          </a:stretch>
        </p:blipFill>
        <p:spPr bwMode="auto">
          <a:xfrm>
            <a:off x="0" y="1524000"/>
            <a:ext cx="9601200" cy="4781550"/>
          </a:xfrm>
          <a:prstGeom prst="rect">
            <a:avLst/>
          </a:prstGeom>
          <a:noFill/>
          <a:ln w="9525">
            <a:noFill/>
            <a:miter lim="800000"/>
            <a:headEnd/>
            <a:tailEnd/>
          </a:ln>
        </p:spPr>
      </p:pic>
    </p:spTree>
  </p:cSld>
  <p:clrMapOvr>
    <a:masterClrMapping/>
  </p:clrMapOvr>
  <p:transition>
    <p:wipe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05000"/>
            <a:ext cx="8870950" cy="4191000"/>
          </a:xfrm>
        </p:spPr>
        <p:txBody>
          <a:bodyPr/>
          <a:lstStyle/>
          <a:p>
            <a:pPr marL="406400" indent="-406400" eaLnBrk="1" hangingPunct="1">
              <a:defRPr/>
            </a:pPr>
            <a:r>
              <a:rPr lang="en-CA" sz="2800" dirty="0" smtClean="0"/>
              <a:t>Throughput-costing operating income is $40,000 less than variable-costing operating income.</a:t>
            </a:r>
          </a:p>
          <a:p>
            <a:pPr marL="406400" indent="-406400" eaLnBrk="1" hangingPunct="1">
              <a:defRPr/>
            </a:pPr>
            <a:r>
              <a:rPr lang="en-CA" sz="2800" dirty="0" smtClean="0"/>
              <a:t>This difference is the amount of direct labour and variable manufacturing overhead costs (10,000 units  $4 per unit).</a:t>
            </a:r>
          </a:p>
          <a:p>
            <a:pPr marL="406400" indent="-406400" eaLnBrk="1" hangingPunct="1">
              <a:defRPr/>
            </a:pPr>
            <a:r>
              <a:rPr lang="en-CA" sz="2800" dirty="0" smtClean="0"/>
              <a:t>They are included in the ending inventory under variable costing and expensed as a period cost under throughput costing.</a:t>
            </a:r>
          </a:p>
          <a:p>
            <a:pPr>
              <a:defRPr/>
            </a:pPr>
            <a:endParaRPr lang="en-CA" dirty="0"/>
          </a:p>
        </p:txBody>
      </p:sp>
      <p:sp>
        <p:nvSpPr>
          <p:cNvPr id="5" name="Title 1"/>
          <p:cNvSpPr>
            <a:spLocks noGrp="1"/>
          </p:cNvSpPr>
          <p:nvPr>
            <p:ph type="title"/>
          </p:nvPr>
        </p:nvSpPr>
        <p:spPr/>
        <p:txBody>
          <a:bodyPr/>
          <a:lstStyle/>
          <a:p>
            <a:pPr>
              <a:defRPr/>
            </a:pPr>
            <a:r>
              <a:rPr lang="en-CA" sz="3600" kern="1200" dirty="0" smtClean="0">
                <a:latin typeface="Arial" charset="0"/>
              </a:rPr>
              <a:t>Throughput Costing – </a:t>
            </a:r>
            <a:br>
              <a:rPr lang="en-CA" sz="3600" kern="1200" dirty="0" smtClean="0">
                <a:latin typeface="Arial" charset="0"/>
              </a:rPr>
            </a:br>
            <a:r>
              <a:rPr lang="en-US" sz="3600" kern="1200" dirty="0" smtClean="0">
                <a:solidFill>
                  <a:srgbClr val="FF0000"/>
                </a:solidFill>
                <a:latin typeface="Arial" charset="0"/>
              </a:rPr>
              <a:t>Example</a:t>
            </a:r>
            <a:endParaRPr lang="en-CA" sz="3600" dirty="0">
              <a:solidFill>
                <a:srgbClr val="FF0000"/>
              </a:solidFill>
            </a:endParaRPr>
          </a:p>
        </p:txBody>
      </p:sp>
      <p:sp>
        <p:nvSpPr>
          <p:cNvPr id="63492" name="Slide Number Placeholder 3"/>
          <p:cNvSpPr>
            <a:spLocks noGrp="1"/>
          </p:cNvSpPr>
          <p:nvPr>
            <p:ph type="sldNum" sz="quarter" idx="10"/>
          </p:nvPr>
        </p:nvSpPr>
        <p:spPr>
          <a:noFill/>
        </p:spPr>
        <p:txBody>
          <a:bodyPr/>
          <a:lstStyle/>
          <a:p>
            <a:fld id="{5C8246A5-CEB5-4245-AEF1-323D377C9D7A}" type="slidenum">
              <a:rPr lang="en-US" smtClean="0"/>
              <a:pPr/>
              <a:t>45</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
          <p:cNvSpPr>
            <a:spLocks noChangeArrowheads="1"/>
          </p:cNvSpPr>
          <p:nvPr/>
        </p:nvSpPr>
        <p:spPr bwMode="auto">
          <a:xfrm>
            <a:off x="0" y="1524000"/>
            <a:ext cx="9601200" cy="1384300"/>
          </a:xfrm>
          <a:prstGeom prst="rect">
            <a:avLst/>
          </a:prstGeom>
          <a:solidFill>
            <a:schemeClr val="bg1"/>
          </a:solidFill>
          <a:ln w="9525">
            <a:noFill/>
            <a:miter lim="800000"/>
            <a:headEnd/>
            <a:tailEnd/>
          </a:ln>
        </p:spPr>
        <p:txBody>
          <a:bodyPr/>
          <a:lstStyle/>
          <a:p>
            <a:pPr marL="287338" defTabSz="966788" eaLnBrk="1" hangingPunct="1">
              <a:spcBef>
                <a:spcPct val="20000"/>
              </a:spcBef>
              <a:buClr>
                <a:schemeClr val="bg2"/>
              </a:buClr>
              <a:buSzPct val="80000"/>
            </a:pPr>
            <a:r>
              <a:rPr lang="en-US" sz="2800">
                <a:latin typeface="Cambria" pitchFamily="18" charset="0"/>
              </a:rPr>
              <a:t>This illustration shows the relationship between production and sales and its effect on net income under the variable costing and throughput costing approaches.</a:t>
            </a:r>
          </a:p>
        </p:txBody>
      </p:sp>
      <p:sp>
        <p:nvSpPr>
          <p:cNvPr id="64515" name="Rectangle 3"/>
          <p:cNvSpPr>
            <a:spLocks noChangeArrowheads="1"/>
          </p:cNvSpPr>
          <p:nvPr/>
        </p:nvSpPr>
        <p:spPr bwMode="auto">
          <a:xfrm>
            <a:off x="2360613" y="457200"/>
            <a:ext cx="6478587" cy="708025"/>
          </a:xfrm>
          <a:prstGeom prst="rect">
            <a:avLst/>
          </a:prstGeom>
          <a:noFill/>
          <a:ln w="9525">
            <a:noFill/>
            <a:miter lim="800000"/>
            <a:headEnd/>
            <a:tailEnd/>
          </a:ln>
        </p:spPr>
        <p:txBody>
          <a:bodyPr wrap="none">
            <a:spAutoFit/>
          </a:bodyPr>
          <a:lstStyle/>
          <a:p>
            <a:pPr algn="ctr" defTabSz="966788" eaLnBrk="1" hangingPunct="1">
              <a:spcBef>
                <a:spcPct val="20000"/>
              </a:spcBef>
              <a:buClr>
                <a:schemeClr val="bg2"/>
              </a:buClr>
            </a:pPr>
            <a:r>
              <a:rPr lang="en-US" sz="4000">
                <a:solidFill>
                  <a:schemeClr val="bg1"/>
                </a:solidFill>
              </a:rPr>
              <a:t>Summary of Income Effects</a:t>
            </a:r>
          </a:p>
        </p:txBody>
      </p:sp>
      <p:sp>
        <p:nvSpPr>
          <p:cNvPr id="64516" name="Slide Number Placeholder 4"/>
          <p:cNvSpPr>
            <a:spLocks noGrp="1"/>
          </p:cNvSpPr>
          <p:nvPr>
            <p:ph type="sldNum" sz="quarter" idx="10"/>
          </p:nvPr>
        </p:nvSpPr>
        <p:spPr>
          <a:noFill/>
        </p:spPr>
        <p:txBody>
          <a:bodyPr/>
          <a:lstStyle/>
          <a:p>
            <a:fld id="{1320307F-913C-40EB-9F49-FDDC372A1DDC}" type="slidenum">
              <a:rPr lang="en-US" smtClean="0"/>
              <a:pPr/>
              <a:t>46</a:t>
            </a:fld>
            <a:endParaRPr lang="en-US" smtClean="0"/>
          </a:p>
        </p:txBody>
      </p:sp>
      <p:sp>
        <p:nvSpPr>
          <p:cNvPr id="6" name="Footer Placeholder 5"/>
          <p:cNvSpPr>
            <a:spLocks noGrp="1"/>
          </p:cNvSpPr>
          <p:nvPr>
            <p:ph type="ftr" sz="quarter" idx="11"/>
          </p:nvPr>
        </p:nvSpPr>
        <p:spPr/>
        <p:txBody>
          <a:bodyPr/>
          <a:lstStyle/>
          <a:p>
            <a:pPr>
              <a:defRPr/>
            </a:pPr>
            <a:r>
              <a:rPr lang="en-US" smtClean="0"/>
              <a:t>Copyright John Wiley &amp; Sons Canada, Ltd.</a:t>
            </a:r>
            <a:endParaRPr lang="en-US"/>
          </a:p>
        </p:txBody>
      </p:sp>
      <p:pic>
        <p:nvPicPr>
          <p:cNvPr id="64518" name="Picture 6" descr="Ch8_24.jpg"/>
          <p:cNvPicPr>
            <a:picLocks noChangeAspect="1"/>
          </p:cNvPicPr>
          <p:nvPr/>
        </p:nvPicPr>
        <p:blipFill>
          <a:blip r:embed="rId2" cstate="print"/>
          <a:srcRect/>
          <a:stretch>
            <a:fillRect/>
          </a:stretch>
        </p:blipFill>
        <p:spPr bwMode="auto">
          <a:xfrm>
            <a:off x="1219200" y="2895600"/>
            <a:ext cx="7058025" cy="38100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1"/>
          <p:cNvSpPr>
            <a:spLocks noChangeArrowheads="1"/>
          </p:cNvSpPr>
          <p:nvPr/>
        </p:nvSpPr>
        <p:spPr bwMode="auto">
          <a:xfrm>
            <a:off x="1905000" y="0"/>
            <a:ext cx="7696200" cy="1524000"/>
          </a:xfrm>
          <a:prstGeom prst="rect">
            <a:avLst/>
          </a:prstGeom>
          <a:noFill/>
          <a:ln w="9525">
            <a:noFill/>
            <a:miter lim="800000"/>
            <a:headEnd/>
            <a:tailEnd/>
          </a:ln>
        </p:spPr>
        <p:txBody>
          <a:bodyPr anchor="ctr"/>
          <a:lstStyle/>
          <a:p>
            <a:pPr algn="ctr" defTabSz="966788" eaLnBrk="1" hangingPunct="1">
              <a:spcBef>
                <a:spcPct val="20000"/>
              </a:spcBef>
              <a:buClr>
                <a:schemeClr val="bg2"/>
              </a:buClr>
            </a:pPr>
            <a:r>
              <a:rPr lang="en-US" sz="4000">
                <a:solidFill>
                  <a:schemeClr val="bg1"/>
                </a:solidFill>
              </a:rPr>
              <a:t>Advantages of Throughput Costing</a:t>
            </a:r>
          </a:p>
        </p:txBody>
      </p:sp>
      <p:sp>
        <p:nvSpPr>
          <p:cNvPr id="65539" name="TextBox 2"/>
          <p:cNvSpPr txBox="1">
            <a:spLocks noChangeArrowheads="1"/>
          </p:cNvSpPr>
          <p:nvPr/>
        </p:nvSpPr>
        <p:spPr bwMode="auto">
          <a:xfrm>
            <a:off x="914400" y="2286000"/>
            <a:ext cx="7924800" cy="3194050"/>
          </a:xfrm>
          <a:prstGeom prst="rect">
            <a:avLst/>
          </a:prstGeom>
          <a:noFill/>
          <a:ln w="9525">
            <a:noFill/>
            <a:miter lim="800000"/>
            <a:headEnd/>
            <a:tailEnd/>
          </a:ln>
        </p:spPr>
        <p:txBody>
          <a:bodyPr>
            <a:spAutoFit/>
          </a:bodyPr>
          <a:lstStyle/>
          <a:p>
            <a:pPr marL="406400" indent="-406400" defTabSz="966788" eaLnBrk="1" hangingPunct="1">
              <a:spcBef>
                <a:spcPct val="20000"/>
              </a:spcBef>
              <a:buClr>
                <a:srgbClr val="953735"/>
              </a:buClr>
              <a:buSzPct val="80000"/>
              <a:buFont typeface="Wingdings" pitchFamily="2" charset="2"/>
              <a:buChar char="Ø"/>
            </a:pPr>
            <a:r>
              <a:rPr lang="en-US" sz="2800">
                <a:latin typeface="Cambria" pitchFamily="18" charset="0"/>
              </a:rPr>
              <a:t>Reduces build up of excess inventories in order to spread fixed manufacturing costs over a larger number of units.</a:t>
            </a:r>
          </a:p>
          <a:p>
            <a:pPr marL="406400" indent="-406400" defTabSz="966788" eaLnBrk="1" hangingPunct="1">
              <a:spcBef>
                <a:spcPct val="20000"/>
              </a:spcBef>
              <a:buClr>
                <a:srgbClr val="953735"/>
              </a:buClr>
              <a:buSzPct val="80000"/>
              <a:buFont typeface="Wingdings" pitchFamily="2" charset="2"/>
              <a:buChar char="Ø"/>
            </a:pPr>
            <a:r>
              <a:rPr lang="en-US" sz="2800">
                <a:latin typeface="Cambria" pitchFamily="18" charset="0"/>
              </a:rPr>
              <a:t>Encourages managers to reduce operating costs such as direct labour and variable overhead, which are treated as period and not product costs.</a:t>
            </a:r>
          </a:p>
        </p:txBody>
      </p:sp>
      <p:sp>
        <p:nvSpPr>
          <p:cNvPr id="65540" name="Slide Number Placeholder 3"/>
          <p:cNvSpPr>
            <a:spLocks noGrp="1"/>
          </p:cNvSpPr>
          <p:nvPr>
            <p:ph type="sldNum" sz="quarter" idx="10"/>
          </p:nvPr>
        </p:nvSpPr>
        <p:spPr>
          <a:noFill/>
        </p:spPr>
        <p:txBody>
          <a:bodyPr/>
          <a:lstStyle/>
          <a:p>
            <a:fld id="{30D8169A-0756-4304-A2DC-260AE994D4C2}" type="slidenum">
              <a:rPr lang="en-US" smtClean="0"/>
              <a:pPr/>
              <a:t>47</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a:t>
            </a:r>
          </a:p>
        </p:txBody>
      </p:sp>
      <p:sp>
        <p:nvSpPr>
          <p:cNvPr id="66563"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Throughput costing is also known as:</a:t>
            </a:r>
          </a:p>
          <a:p>
            <a:pPr eaLnBrk="1" hangingPunct="1">
              <a:buClr>
                <a:schemeClr val="bg2"/>
              </a:buClr>
            </a:pPr>
            <a:endParaRPr lang="en-CA" sz="2800" smtClean="0"/>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super-variable costing.</a:t>
            </a: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direct costing.</a:t>
            </a:r>
            <a:endParaRPr lang="en-US" smtClean="0">
              <a:solidFill>
                <a:schemeClr val="tx1"/>
              </a:solidFill>
            </a:endParaRP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absorption costing.</a:t>
            </a: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variable costing.</a:t>
            </a:r>
            <a:endParaRPr lang="en-US" smtClean="0">
              <a:solidFill>
                <a:schemeClr val="tx1"/>
              </a:solidFill>
            </a:endParaRPr>
          </a:p>
          <a:p>
            <a:endParaRPr lang="en-CA" smtClean="0"/>
          </a:p>
        </p:txBody>
      </p:sp>
      <p:sp>
        <p:nvSpPr>
          <p:cNvPr id="66564" name="Slide Number Placeholder 3"/>
          <p:cNvSpPr>
            <a:spLocks noGrp="1"/>
          </p:cNvSpPr>
          <p:nvPr>
            <p:ph type="sldNum" sz="quarter" idx="10"/>
          </p:nvPr>
        </p:nvSpPr>
        <p:spPr>
          <a:noFill/>
        </p:spPr>
        <p:txBody>
          <a:bodyPr/>
          <a:lstStyle/>
          <a:p>
            <a:fld id="{C441EE87-5B0B-4F3C-B7BF-9D5ABE1562B7}" type="slidenum">
              <a:rPr lang="en-US" smtClean="0"/>
              <a:pPr/>
              <a:t>48</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a:xfrm>
            <a:off x="533400" y="0"/>
            <a:ext cx="9067800" cy="1447800"/>
          </a:xfrm>
        </p:spPr>
        <p:txBody>
          <a:bodyPr/>
          <a:lstStyle/>
          <a:p>
            <a:r>
              <a:rPr lang="en-CA" sz="4000" smtClean="0">
                <a:latin typeface="Arial" charset="0"/>
                <a:cs typeface="Arial" charset="0"/>
              </a:rPr>
              <a:t>Let’s Review: </a:t>
            </a:r>
            <a:r>
              <a:rPr lang="en-CA" sz="4000" smtClean="0">
                <a:solidFill>
                  <a:srgbClr val="FF0000"/>
                </a:solidFill>
                <a:latin typeface="Arial" charset="0"/>
                <a:cs typeface="Arial" charset="0"/>
              </a:rPr>
              <a:t>Solution</a:t>
            </a:r>
          </a:p>
        </p:txBody>
      </p:sp>
      <p:sp>
        <p:nvSpPr>
          <p:cNvPr id="67587" name="Content Placeholder 2"/>
          <p:cNvSpPr>
            <a:spLocks noGrp="1"/>
          </p:cNvSpPr>
          <p:nvPr>
            <p:ph idx="1"/>
          </p:nvPr>
        </p:nvSpPr>
        <p:spPr/>
        <p:txBody>
          <a:bodyPr/>
          <a:lstStyle/>
          <a:p>
            <a:pPr eaLnBrk="1" hangingPunct="1">
              <a:buClr>
                <a:schemeClr val="bg2"/>
              </a:buClr>
            </a:pPr>
            <a:endParaRPr lang="en-CA" sz="2800" smtClean="0"/>
          </a:p>
          <a:p>
            <a:pPr eaLnBrk="1" hangingPunct="1">
              <a:buClr>
                <a:schemeClr val="bg2"/>
              </a:buClr>
            </a:pPr>
            <a:r>
              <a:rPr lang="en-CA" sz="2800" smtClean="0"/>
              <a:t>Throughput costing is also known as:</a:t>
            </a:r>
          </a:p>
          <a:p>
            <a:pPr eaLnBrk="1" hangingPunct="1">
              <a:buClr>
                <a:schemeClr val="bg2"/>
              </a:buClr>
            </a:pPr>
            <a:endParaRPr lang="en-CA" sz="2800" smtClean="0"/>
          </a:p>
          <a:p>
            <a:pPr marL="1054100" lvl="1" indent="-571500" eaLnBrk="1" hangingPunct="1">
              <a:lnSpc>
                <a:spcPct val="150000"/>
              </a:lnSpc>
              <a:spcBef>
                <a:spcPts val="600"/>
              </a:spcBef>
              <a:buClr>
                <a:srgbClr val="C00000"/>
              </a:buClr>
              <a:buSzPct val="80000"/>
              <a:buFontTx/>
              <a:buAutoNum type="alphaLcPeriod"/>
            </a:pPr>
            <a:r>
              <a:rPr lang="en-CA" smtClean="0">
                <a:solidFill>
                  <a:srgbClr val="FF0000"/>
                </a:solidFill>
              </a:rPr>
              <a:t>super-variable costing.</a:t>
            </a: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direct costing.</a:t>
            </a:r>
            <a:endParaRPr lang="en-US" smtClean="0">
              <a:solidFill>
                <a:schemeClr val="tx1"/>
              </a:solidFill>
            </a:endParaRP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absorption costing.</a:t>
            </a:r>
          </a:p>
          <a:p>
            <a:pPr marL="1054100" lvl="1" indent="-571500" eaLnBrk="1" hangingPunct="1">
              <a:lnSpc>
                <a:spcPct val="150000"/>
              </a:lnSpc>
              <a:spcBef>
                <a:spcPts val="600"/>
              </a:spcBef>
              <a:buClr>
                <a:srgbClr val="C00000"/>
              </a:buClr>
              <a:buSzPct val="80000"/>
              <a:buFontTx/>
              <a:buAutoNum type="alphaLcPeriod"/>
            </a:pPr>
            <a:r>
              <a:rPr lang="en-CA" smtClean="0">
                <a:solidFill>
                  <a:schemeClr val="tx1"/>
                </a:solidFill>
              </a:rPr>
              <a:t>variable costing.</a:t>
            </a:r>
            <a:endParaRPr lang="en-US" smtClean="0">
              <a:solidFill>
                <a:schemeClr val="tx1"/>
              </a:solidFill>
            </a:endParaRPr>
          </a:p>
          <a:p>
            <a:endParaRPr lang="en-CA" smtClean="0"/>
          </a:p>
        </p:txBody>
      </p:sp>
      <p:sp>
        <p:nvSpPr>
          <p:cNvPr id="67588" name="Slide Number Placeholder 3"/>
          <p:cNvSpPr>
            <a:spLocks noGrp="1"/>
          </p:cNvSpPr>
          <p:nvPr>
            <p:ph type="sldNum" sz="quarter" idx="10"/>
          </p:nvPr>
        </p:nvSpPr>
        <p:spPr>
          <a:noFill/>
        </p:spPr>
        <p:txBody>
          <a:bodyPr/>
          <a:lstStyle/>
          <a:p>
            <a:fld id="{69A0D76C-CBDD-43FD-AF5B-4FCBD3C15AC6}" type="slidenum">
              <a:rPr lang="en-US" smtClean="0"/>
              <a:pPr/>
              <a:t>49</a:t>
            </a:fld>
            <a:endParaRPr lang="en-US" smtClean="0"/>
          </a:p>
        </p:txBody>
      </p:sp>
      <p:sp>
        <p:nvSpPr>
          <p:cNvPr id="5" name="Footer Placeholder 4"/>
          <p:cNvSpPr>
            <a:spLocks noGrp="1"/>
          </p:cNvSpPr>
          <p:nvPr>
            <p:ph type="ftr" sz="quarter" idx="11"/>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Number Placeholder 3"/>
          <p:cNvSpPr>
            <a:spLocks noGrp="1"/>
          </p:cNvSpPr>
          <p:nvPr>
            <p:ph type="sldNum" sz="quarter" idx="11"/>
          </p:nvPr>
        </p:nvSpPr>
        <p:spPr>
          <a:noFill/>
        </p:spPr>
        <p:txBody>
          <a:bodyPr/>
          <a:lstStyle/>
          <a:p>
            <a:fld id="{8E953F2D-A31D-4B0C-BA2C-99CF78E29A3D}" type="slidenum">
              <a:rPr lang="en-US" smtClean="0"/>
              <a:pPr/>
              <a:t>50</a:t>
            </a:fld>
            <a:endParaRPr lang="en-US" smtClean="0"/>
          </a:p>
        </p:txBody>
      </p:sp>
      <p:sp>
        <p:nvSpPr>
          <p:cNvPr id="68611" name="Content Placeholder 4"/>
          <p:cNvSpPr>
            <a:spLocks noGrp="1"/>
          </p:cNvSpPr>
          <p:nvPr>
            <p:ph idx="1"/>
          </p:nvPr>
        </p:nvSpPr>
        <p:spPr/>
        <p:txBody>
          <a:bodyPr/>
          <a:lstStyle/>
          <a:p>
            <a:r>
              <a:rPr lang="en-US" smtClean="0">
                <a:latin typeface="Arial" charset="0"/>
                <a:cs typeface="Arial" charset="0"/>
              </a:rPr>
              <a:t>8</a:t>
            </a:r>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a:t>
            </a:r>
            <a:r>
              <a:rPr lang="en-CA" altLang="en-US" sz="2100">
                <a:solidFill>
                  <a:schemeClr val="bg2">
                    <a:lumMod val="50000"/>
                  </a:schemeClr>
                </a:solidFill>
              </a:rPr>
              <a:t>© 2012 </a:t>
            </a:r>
            <a:r>
              <a:rPr lang="en-CA" altLang="en-US" sz="2100" dirty="0">
                <a:solidFill>
                  <a:schemeClr val="bg2">
                    <a:lumMod val="50000"/>
                  </a:schemeClr>
                </a:solidFill>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68613"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68614"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68615" name="Rectangle 70"/>
          <p:cNvSpPr>
            <a:spLocks noGrp="1" noChangeArrowheads="1"/>
          </p:cNvSpPr>
          <p:nvPr>
            <p:ph type="ftr" sz="quarter" idx="10"/>
          </p:nvPr>
        </p:nvSpPr>
        <p:spPr>
          <a:xfrm>
            <a:off x="3124200" y="6629400"/>
            <a:ext cx="3352800" cy="508000"/>
          </a:xfrm>
          <a:noFill/>
        </p:spPr>
        <p:txBody>
          <a:bodyPr/>
          <a:lstStyle/>
          <a:p>
            <a:r>
              <a:rPr lang="en-US" smtClean="0">
                <a:solidFill>
                  <a:srgbClr val="808080"/>
                </a:solidFill>
              </a:rPr>
              <a:t>Copyright John Wiley &amp; Sons Canada, Ltd.</a:t>
            </a:r>
          </a:p>
        </p:txBody>
      </p:sp>
    </p:spTree>
  </p:cSld>
  <p:clrMapOvr>
    <a:masterClrMapping/>
  </p:clrMapOvr>
  <p:transition>
    <p:wipe dir="d"/>
  </p:transition>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7_Ripple">
  <a:themeElements>
    <a:clrScheme name="">
      <a:dk1>
        <a:srgbClr val="000000"/>
      </a:dk1>
      <a:lt1>
        <a:srgbClr val="FFFFFF"/>
      </a:lt1>
      <a:dk2>
        <a:srgbClr val="000000"/>
      </a:dk2>
      <a:lt2>
        <a:srgbClr val="F8F8F8"/>
      </a:lt2>
      <a:accent1>
        <a:srgbClr val="DDDDDD"/>
      </a:accent1>
      <a:accent2>
        <a:srgbClr val="B2B2B2"/>
      </a:accent2>
      <a:accent3>
        <a:srgbClr val="FFFFFF"/>
      </a:accent3>
      <a:accent4>
        <a:srgbClr val="000000"/>
      </a:accent4>
      <a:accent5>
        <a:srgbClr val="EBEBEB"/>
      </a:accent5>
      <a:accent6>
        <a:srgbClr val="A1A1A1"/>
      </a:accent6>
      <a:hlink>
        <a:srgbClr val="5F5F5F"/>
      </a:hlink>
      <a:folHlink>
        <a:srgbClr val="919191"/>
      </a:folHlink>
    </a:clrScheme>
    <a:fontScheme name="7_Ripple">
      <a:majorFont>
        <a:latin typeface="HYGothic-Extra"/>
        <a:ea typeface="HYGothic-Extra"/>
        <a:cs typeface=""/>
      </a:majorFont>
      <a:minorFont>
        <a:latin typeface="HYGothic-Extra"/>
        <a:ea typeface="HYGothic-Extra"/>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7_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7_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7_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7_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7_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7_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7_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7_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5622</TotalTime>
  <Pages>52</Pages>
  <Words>2276</Words>
  <Application>Microsoft Office PowerPoint</Application>
  <PresentationFormat>Custom</PresentationFormat>
  <Paragraphs>304</Paragraphs>
  <Slides>50</Slides>
  <Notes>0</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50</vt:i4>
      </vt:variant>
    </vt:vector>
  </HeadingPairs>
  <TitlesOfParts>
    <vt:vector size="61" baseType="lpstr">
      <vt:lpstr>Arial</vt:lpstr>
      <vt:lpstr>HYGothic-Extra</vt:lpstr>
      <vt:lpstr>Cambria</vt:lpstr>
      <vt:lpstr>Wingdings</vt:lpstr>
      <vt:lpstr>Times New Roman</vt:lpstr>
      <vt:lpstr>Calibri</vt:lpstr>
      <vt:lpstr>Tahoma</vt:lpstr>
      <vt:lpstr>HYGothic-Medium</vt:lpstr>
      <vt:lpstr>Impact</vt:lpstr>
      <vt:lpstr>Ripple</vt:lpstr>
      <vt:lpstr>7_Ripple</vt:lpstr>
      <vt:lpstr>Weygandt-Kimmel-Kieso-Aly</vt:lpstr>
      <vt:lpstr>Slide 2</vt:lpstr>
      <vt:lpstr>Absorption Costing versus  Variable Costing</vt:lpstr>
      <vt:lpstr>Absorption Costing versus Variable Costing: Comparison</vt:lpstr>
      <vt:lpstr>Absorption Costing versus  Variable Costing:  Comparison: Continued</vt:lpstr>
      <vt:lpstr>Absorption Costing versus Variable Costing – Example</vt:lpstr>
      <vt:lpstr>Absorption Costing versus  Variable Costing –   Example: Continued</vt:lpstr>
      <vt:lpstr>Absorption Costing versus  Variable Costing: Absorption Costing Income Statement</vt:lpstr>
      <vt:lpstr>Slide 9</vt:lpstr>
      <vt:lpstr>Let’s Review</vt:lpstr>
      <vt:lpstr>Let’s Review: Solution</vt:lpstr>
      <vt:lpstr>Absorption versus Variable Costing  Overbay Inc.– Example</vt:lpstr>
      <vt:lpstr>Absorption versus Variable Costing Overbay Inc. – Example: Continued</vt:lpstr>
      <vt:lpstr>Absorption versus Variable Costing  Overbay Inc. – Example: Continued</vt:lpstr>
      <vt:lpstr>Absorption versus Variable Costing Overbay Inc. – Example: Continued</vt:lpstr>
      <vt:lpstr>Absorption versus Variable Costing  Overbay Inc. – Example: Continued</vt:lpstr>
      <vt:lpstr>Absorption versus Variable Costing  Overbay Inc. – Example: Continued</vt:lpstr>
      <vt:lpstr>Absorption versus Variable Costing  Overbay Inc. – Example: Continued</vt:lpstr>
      <vt:lpstr>Absorption versus Variable Costing  Overbay Inc. – Example: Continued</vt:lpstr>
      <vt:lpstr>Slide 20</vt:lpstr>
      <vt:lpstr>Absorption versus Variable Costing  Overbay Inc. – Example: Continued</vt:lpstr>
      <vt:lpstr>Absorption versus Variable Costing  Overbay Inc. – Example: Continued</vt:lpstr>
      <vt:lpstr>Absorption versus Variable Costing  Overbay Inc. – Example: Continued</vt:lpstr>
      <vt:lpstr>Absorption versus  Variable Costing  Summary of Income Effects</vt:lpstr>
      <vt:lpstr>Let’s Review</vt:lpstr>
      <vt:lpstr>Let’s Review: Solution</vt:lpstr>
      <vt:lpstr>Decision-Making Concerns</vt:lpstr>
      <vt:lpstr>Decision-Making Concerns Lighting Division Basic Data – Example</vt:lpstr>
      <vt:lpstr>Decision-Making Concerns  Lighting Division – Example: Continued</vt:lpstr>
      <vt:lpstr>Decision-Making Concerns  Lighting Division – Example: Continued</vt:lpstr>
      <vt:lpstr>Advantages of Variable Costing</vt:lpstr>
      <vt:lpstr>Slide 32</vt:lpstr>
      <vt:lpstr>Slide 33</vt:lpstr>
      <vt:lpstr>Slide 34</vt:lpstr>
      <vt:lpstr>Slide 35</vt:lpstr>
      <vt:lpstr>Absorption and Normal Costing Example</vt:lpstr>
      <vt:lpstr>Absorption and Normal Costing Example</vt:lpstr>
      <vt:lpstr>Let’s Review</vt:lpstr>
      <vt:lpstr>Let’s Review: Solution</vt:lpstr>
      <vt:lpstr>Slide 40</vt:lpstr>
      <vt:lpstr>The Effect of Throughput Costing Methods on the per-unit  manufacturing cost – Example</vt:lpstr>
      <vt:lpstr>The Effect of Throughput Costing Methods on the per-unit  manufacturing cost – Example</vt:lpstr>
      <vt:lpstr>Throughput Costing –  Example</vt:lpstr>
      <vt:lpstr>Throughput Costing –  Example</vt:lpstr>
      <vt:lpstr>Throughput Costing –  Example</vt:lpstr>
      <vt:lpstr>Slide 46</vt:lpstr>
      <vt:lpstr>Slide 47</vt:lpstr>
      <vt:lpstr>Let’s Review</vt:lpstr>
      <vt:lpstr>Let’s Review: Solution</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625</cp:revision>
  <cp:lastPrinted>1998-06-22T01:16:24Z</cp:lastPrinted>
  <dcterms:created xsi:type="dcterms:W3CDTF">1998-06-22T00:47:54Z</dcterms:created>
  <dcterms:modified xsi:type="dcterms:W3CDTF">2013-11-08T00:21:49Z</dcterms:modified>
</cp:coreProperties>
</file>