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7" r:id="rId4"/>
    <p:sldId id="268" r:id="rId5"/>
    <p:sldId id="269" r:id="rId6"/>
    <p:sldId id="258" r:id="rId7"/>
    <p:sldId id="275" r:id="rId8"/>
    <p:sldId id="276" r:id="rId9"/>
    <p:sldId id="259" r:id="rId10"/>
    <p:sldId id="277" r:id="rId11"/>
    <p:sldId id="278" r:id="rId12"/>
    <p:sldId id="260" r:id="rId13"/>
    <p:sldId id="270" r:id="rId14"/>
    <p:sldId id="261" r:id="rId15"/>
    <p:sldId id="265" r:id="rId16"/>
    <p:sldId id="266" r:id="rId17"/>
    <p:sldId id="262" r:id="rId18"/>
    <p:sldId id="271" r:id="rId19"/>
    <p:sldId id="263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1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67BBB-D903-4E6A-89A5-9E9E71CFDD1D}" type="datetimeFigureOut">
              <a:rPr lang="en-CA" smtClean="0"/>
              <a:pPr/>
              <a:t>2014-09-06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1ED41-640D-4417-A789-E757D97229B1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22230242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67BBB-D903-4E6A-89A5-9E9E71CFDD1D}" type="datetimeFigureOut">
              <a:rPr lang="en-CA" smtClean="0"/>
              <a:pPr/>
              <a:t>2014-09-06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1ED41-640D-4417-A789-E757D97229B1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42015592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67BBB-D903-4E6A-89A5-9E9E71CFDD1D}" type="datetimeFigureOut">
              <a:rPr lang="en-CA" smtClean="0"/>
              <a:pPr/>
              <a:t>2014-09-06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1ED41-640D-4417-A789-E757D97229B1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17484235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67BBB-D903-4E6A-89A5-9E9E71CFDD1D}" type="datetimeFigureOut">
              <a:rPr lang="en-CA" smtClean="0"/>
              <a:pPr/>
              <a:t>2014-09-06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1ED41-640D-4417-A789-E757D97229B1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19960087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67BBB-D903-4E6A-89A5-9E9E71CFDD1D}" type="datetimeFigureOut">
              <a:rPr lang="en-CA" smtClean="0"/>
              <a:pPr/>
              <a:t>2014-09-06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1ED41-640D-4417-A789-E757D97229B1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34113450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67BBB-D903-4E6A-89A5-9E9E71CFDD1D}" type="datetimeFigureOut">
              <a:rPr lang="en-CA" smtClean="0"/>
              <a:pPr/>
              <a:t>2014-09-06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1ED41-640D-4417-A789-E757D97229B1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1281453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67BBB-D903-4E6A-89A5-9E9E71CFDD1D}" type="datetimeFigureOut">
              <a:rPr lang="en-CA" smtClean="0"/>
              <a:pPr/>
              <a:t>2014-09-06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1ED41-640D-4417-A789-E757D97229B1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32999674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67BBB-D903-4E6A-89A5-9E9E71CFDD1D}" type="datetimeFigureOut">
              <a:rPr lang="en-CA" smtClean="0"/>
              <a:pPr/>
              <a:t>2014-09-06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1ED41-640D-4417-A789-E757D97229B1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41881403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67BBB-D903-4E6A-89A5-9E9E71CFDD1D}" type="datetimeFigureOut">
              <a:rPr lang="en-CA" smtClean="0"/>
              <a:pPr/>
              <a:t>2014-09-06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1ED41-640D-4417-A789-E757D97229B1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13370786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67BBB-D903-4E6A-89A5-9E9E71CFDD1D}" type="datetimeFigureOut">
              <a:rPr lang="en-CA" smtClean="0"/>
              <a:pPr/>
              <a:t>2014-09-06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1ED41-640D-4417-A789-E757D97229B1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34057468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67BBB-D903-4E6A-89A5-9E9E71CFDD1D}" type="datetimeFigureOut">
              <a:rPr lang="en-CA" smtClean="0"/>
              <a:pPr/>
              <a:t>2014-09-06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1ED41-640D-4417-A789-E757D97229B1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23677992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467BBB-D903-4E6A-89A5-9E9E71CFDD1D}" type="datetimeFigureOut">
              <a:rPr lang="en-CA" smtClean="0"/>
              <a:pPr/>
              <a:t>2014-09-06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B1ED41-640D-4417-A789-E757D97229B1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27228056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CA" dirty="0" smtClean="0"/>
              <a:t>Chapter 1 – Ten (Seven) Principles of Economics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4813240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CA" dirty="0" smtClean="0"/>
              <a:t>Principle #1: People face </a:t>
            </a:r>
            <a:r>
              <a:rPr lang="en-CA" dirty="0"/>
              <a:t>T</a:t>
            </a:r>
            <a:r>
              <a:rPr lang="en-CA" dirty="0" smtClean="0"/>
              <a:t>rade-offs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 fontScale="85000" lnSpcReduction="10000"/>
          </a:bodyPr>
          <a:lstStyle/>
          <a:p>
            <a:r>
              <a:rPr lang="en-CA" dirty="0" smtClean="0"/>
              <a:t>SCARCITY – limited resources force us to choose between different alternatives</a:t>
            </a:r>
          </a:p>
          <a:p>
            <a:r>
              <a:rPr lang="en-CA" dirty="0" smtClean="0"/>
              <a:t>Choosing one thing usually means giving up something else that might also have been a good choice</a:t>
            </a:r>
          </a:p>
          <a:p>
            <a:r>
              <a:rPr lang="en-CA" dirty="0" smtClean="0"/>
              <a:t>University Student – Faces Scarcity in time</a:t>
            </a:r>
          </a:p>
          <a:p>
            <a:pPr lvl="1"/>
            <a:r>
              <a:rPr lang="en-CA" dirty="0" smtClean="0"/>
              <a:t>By choosing to study for an hour in one class, you give up an hour that you could have studied in another class</a:t>
            </a:r>
          </a:p>
          <a:p>
            <a:pPr lvl="1"/>
            <a:r>
              <a:rPr lang="en-CA" dirty="0" smtClean="0"/>
              <a:t>By choosing to study for an hour, you give up an hour that you could have spent doing something else</a:t>
            </a:r>
          </a:p>
          <a:p>
            <a:pPr lvl="2"/>
            <a:r>
              <a:rPr lang="en-CA" dirty="0" smtClean="0"/>
              <a:t>Going to the gym</a:t>
            </a:r>
          </a:p>
          <a:p>
            <a:pPr lvl="2"/>
            <a:r>
              <a:rPr lang="en-CA" dirty="0" smtClean="0"/>
              <a:t>Playing guitar</a:t>
            </a:r>
          </a:p>
          <a:p>
            <a:pPr lvl="2"/>
            <a:r>
              <a:rPr lang="en-CA" dirty="0" smtClean="0"/>
              <a:t>Taking a nap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20090654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CA" sz="3900" dirty="0" smtClean="0"/>
              <a:t>Society in general also faces trade-offs…</a:t>
            </a:r>
            <a:endParaRPr lang="en-CA" sz="39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3672409"/>
          </a:xfrm>
        </p:spPr>
        <p:txBody>
          <a:bodyPr>
            <a:normAutofit fontScale="92500" lnSpcReduction="10000"/>
          </a:bodyPr>
          <a:lstStyle/>
          <a:p>
            <a:r>
              <a:rPr lang="en-CA" dirty="0" smtClean="0"/>
              <a:t>Equity vs. Efficiency</a:t>
            </a:r>
          </a:p>
          <a:p>
            <a:r>
              <a:rPr lang="en-CA" dirty="0" smtClean="0"/>
              <a:t>Efficiency – concerned with ‘how much’: More is better, regardless of who gets it</a:t>
            </a:r>
          </a:p>
          <a:p>
            <a:r>
              <a:rPr lang="en-CA" dirty="0" smtClean="0"/>
              <a:t>Equity – concerned with everyone getting an equal share, regardless of how much there is to go around</a:t>
            </a:r>
          </a:p>
          <a:p>
            <a:r>
              <a:rPr lang="en-CA" dirty="0" smtClean="0"/>
              <a:t>VERY Generally – Left prefers Equity, Right prefers Efficiency</a:t>
            </a:r>
            <a:endParaRPr lang="en-CA" dirty="0"/>
          </a:p>
        </p:txBody>
      </p:sp>
      <p:pic>
        <p:nvPicPr>
          <p:cNvPr id="1026" name="Picture 2" descr="https://encrypted-tbn3.gstatic.com/images?q=tbn:ANd9GcSZr_FEcZGm6fUz4vf5_JXGba7LuXOdtgjbIWO3lKcSw8_DoIjWLQ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99792" y="4797152"/>
            <a:ext cx="3672408" cy="1665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7036413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CA" dirty="0" smtClean="0"/>
              <a:t>Why is this a trade-off? Why can’t we just have both?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The methods for increasing Equity (taxation and redistribution) are harmful to Economic Efficiency (Chapter 8)</a:t>
            </a:r>
          </a:p>
          <a:p>
            <a:r>
              <a:rPr lang="en-CA" dirty="0" smtClean="0"/>
              <a:t>Bureaucracies cost money, but this cost pales in comparison to destroyed productivity</a:t>
            </a:r>
          </a:p>
          <a:p>
            <a:r>
              <a:rPr lang="en-CA" dirty="0" smtClean="0"/>
              <a:t>Taxation lowers incentives</a:t>
            </a:r>
          </a:p>
          <a:p>
            <a:pPr lvl="1"/>
            <a:r>
              <a:rPr lang="en-CA" dirty="0" smtClean="0"/>
              <a:t>Example: Doctor who works part-time 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36796763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457200" y="548680"/>
            <a:ext cx="4038600" cy="5577483"/>
          </a:xfrm>
        </p:spPr>
        <p:txBody>
          <a:bodyPr>
            <a:normAutofit lnSpcReduction="10000"/>
          </a:bodyPr>
          <a:lstStyle/>
          <a:p>
            <a:r>
              <a:rPr lang="en-CA" sz="3200" u="sng" dirty="0" smtClean="0"/>
              <a:t>Canadian Health Care: </a:t>
            </a:r>
            <a:r>
              <a:rPr lang="en-CA" dirty="0" smtClean="0"/>
              <a:t>Focused on Equity</a:t>
            </a:r>
          </a:p>
          <a:p>
            <a:r>
              <a:rPr lang="en-CA" dirty="0" smtClean="0"/>
              <a:t>High wait times, high cost, little incentive to cut cost</a:t>
            </a:r>
          </a:p>
          <a:p>
            <a:r>
              <a:rPr lang="en-CA" dirty="0" smtClean="0"/>
              <a:t>Everyone can get help at the Emergency Room</a:t>
            </a:r>
            <a:endParaRPr lang="en-CA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4648200" y="548680"/>
            <a:ext cx="4038600" cy="5577483"/>
          </a:xfrm>
        </p:spPr>
        <p:txBody>
          <a:bodyPr>
            <a:normAutofit lnSpcReduction="10000"/>
          </a:bodyPr>
          <a:lstStyle/>
          <a:p>
            <a:r>
              <a:rPr lang="en-CA" sz="3200" u="sng" dirty="0" smtClean="0"/>
              <a:t>Most other goods: </a:t>
            </a:r>
            <a:r>
              <a:rPr lang="en-CA" dirty="0" smtClean="0"/>
              <a:t>Focused on Efficiency</a:t>
            </a:r>
          </a:p>
          <a:p>
            <a:r>
              <a:rPr lang="en-CA" dirty="0" smtClean="0"/>
              <a:t>Easily available, little wait time, relatively cheap</a:t>
            </a:r>
          </a:p>
          <a:p>
            <a:r>
              <a:rPr lang="en-CA" dirty="0" smtClean="0"/>
              <a:t>Only available to those who can buy it</a:t>
            </a:r>
          </a:p>
          <a:p>
            <a:r>
              <a:rPr lang="en-CA" dirty="0" smtClean="0"/>
              <a:t>Inequality in pay:</a:t>
            </a:r>
          </a:p>
          <a:p>
            <a:r>
              <a:rPr lang="en-CA" dirty="0" smtClean="0"/>
              <a:t>Starbucks</a:t>
            </a:r>
          </a:p>
          <a:p>
            <a:pPr lvl="1"/>
            <a:r>
              <a:rPr lang="en-CA" dirty="0" smtClean="0"/>
              <a:t>CEO - $22 million/year</a:t>
            </a:r>
          </a:p>
          <a:p>
            <a:pPr lvl="1"/>
            <a:r>
              <a:rPr lang="en-CA" dirty="0" smtClean="0"/>
              <a:t>Barista - $8 / hour</a:t>
            </a:r>
          </a:p>
          <a:p>
            <a:pPr lvl="1"/>
            <a:r>
              <a:rPr lang="en-CA" dirty="0" smtClean="0"/>
              <a:t>Coffee bean grower - $2 / day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496221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CA" dirty="0" smtClean="0"/>
              <a:t>Principle #2: The cost of something is what you give up </a:t>
            </a:r>
            <a:r>
              <a:rPr lang="en-CA" smtClean="0"/>
              <a:t>to get it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This principle refers to </a:t>
            </a:r>
            <a:r>
              <a:rPr lang="en-CA" u="sng" dirty="0" smtClean="0"/>
              <a:t>Opportunity Cost</a:t>
            </a:r>
            <a:r>
              <a:rPr lang="en-CA" dirty="0"/>
              <a:t> </a:t>
            </a:r>
            <a:r>
              <a:rPr lang="en-CA" dirty="0" smtClean="0"/>
              <a:t>– the next best alternative that you could have done with the available resources.</a:t>
            </a:r>
          </a:p>
          <a:p>
            <a:r>
              <a:rPr lang="en-CA" dirty="0" smtClean="0"/>
              <a:t>Opportunity cost does not always have to be expressed in dollars (time), but usually is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32442061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CA" dirty="0" smtClean="0"/>
              <a:t>Example: My choice to pursue a PhD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CA" dirty="0" smtClean="0"/>
              <a:t>There are certainly direct costs in this decision, such as the cost of tuition</a:t>
            </a:r>
          </a:p>
          <a:p>
            <a:r>
              <a:rPr lang="en-CA" dirty="0" smtClean="0"/>
              <a:t>What else did I give up?</a:t>
            </a:r>
          </a:p>
          <a:p>
            <a:pPr lvl="1"/>
            <a:r>
              <a:rPr lang="en-CA" dirty="0" smtClean="0"/>
              <a:t>Work only part time – lost wages</a:t>
            </a:r>
          </a:p>
          <a:p>
            <a:pPr lvl="1"/>
            <a:r>
              <a:rPr lang="en-CA" dirty="0" smtClean="0"/>
              <a:t>Turned down promotions at work as I could not commit the time required – lost earnings differential</a:t>
            </a:r>
          </a:p>
          <a:p>
            <a:pPr lvl="1"/>
            <a:r>
              <a:rPr lang="en-CA" dirty="0" smtClean="0"/>
              <a:t>Lost free time </a:t>
            </a:r>
          </a:p>
          <a:p>
            <a:pPr lvl="2"/>
            <a:r>
              <a:rPr lang="en-CA" dirty="0" smtClean="0"/>
              <a:t>Less time with my daughter</a:t>
            </a:r>
          </a:p>
          <a:p>
            <a:pPr lvl="2"/>
            <a:r>
              <a:rPr lang="en-CA" dirty="0" smtClean="0"/>
              <a:t>Certainly no time for TV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826789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54162"/>
          </a:xfrm>
        </p:spPr>
        <p:txBody>
          <a:bodyPr>
            <a:normAutofit fontScale="90000"/>
          </a:bodyPr>
          <a:lstStyle/>
          <a:p>
            <a:pPr algn="l"/>
            <a:r>
              <a:rPr lang="en-CA" dirty="0" smtClean="0"/>
              <a:t>In fact, Opportunity Cost is the biggest cost to obtaining a university education…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464496"/>
          </a:xfrm>
        </p:spPr>
        <p:txBody>
          <a:bodyPr>
            <a:normAutofit fontScale="70000" lnSpcReduction="20000"/>
          </a:bodyPr>
          <a:lstStyle/>
          <a:p>
            <a:r>
              <a:rPr lang="en-CA" dirty="0" smtClean="0"/>
              <a:t>Lost wages – could have been working instead</a:t>
            </a:r>
          </a:p>
          <a:p>
            <a:r>
              <a:rPr lang="en-CA" dirty="0" smtClean="0"/>
              <a:t>Even at $10 / hour, the opportunity cost of a 4 year degree is $80,000! (20,000 /year times 4 years</a:t>
            </a:r>
          </a:p>
          <a:p>
            <a:r>
              <a:rPr lang="en-CA" dirty="0" smtClean="0"/>
              <a:t>Compare to tuition of $20,000 (2,500 /semester times 8 semesters)</a:t>
            </a:r>
          </a:p>
          <a:p>
            <a:pPr lvl="1"/>
            <a:r>
              <a:rPr lang="en-CA" dirty="0" smtClean="0"/>
              <a:t>The protestors in Quebec were protesting the wrong thing!</a:t>
            </a:r>
          </a:p>
          <a:p>
            <a:r>
              <a:rPr lang="en-CA" dirty="0" smtClean="0"/>
              <a:t>This is the main reason why Executive MBA programs are offered at night and on weekends – lowers opportunity cost of people already earning a relatively high salary</a:t>
            </a:r>
          </a:p>
          <a:p>
            <a:r>
              <a:rPr lang="en-CA" dirty="0" smtClean="0"/>
              <a:t>As an additional point – Should room and board be included in the cost of getting an education?</a:t>
            </a:r>
          </a:p>
          <a:p>
            <a:pPr lvl="1"/>
            <a:r>
              <a:rPr lang="en-CA" dirty="0" smtClean="0"/>
              <a:t>No – you would need to live somewhere anyway. Only include the differential: If room and board is actually cheaper than living on your own and not going to school, then this is actually a </a:t>
            </a:r>
            <a:r>
              <a:rPr lang="en-CA" u="sng" dirty="0" smtClean="0"/>
              <a:t>benefit</a:t>
            </a:r>
            <a:r>
              <a:rPr lang="en-CA" dirty="0" smtClean="0"/>
              <a:t> of attending university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36704689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CA" dirty="0" smtClean="0"/>
              <a:t>Principle #3: Rational people think at the margin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Rational person – systematically and purposefully do the best they can to achieve their objectives – all economic agents are assumed to be rational</a:t>
            </a:r>
          </a:p>
          <a:p>
            <a:r>
              <a:rPr lang="en-CA" dirty="0" smtClean="0"/>
              <a:t>The margin refers to small, incremental changes</a:t>
            </a:r>
          </a:p>
          <a:p>
            <a:pPr lvl="1"/>
            <a:r>
              <a:rPr lang="en-CA" dirty="0" smtClean="0"/>
              <a:t>One more beer, one more slice of pizza, one more hour of studying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37545144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CA" dirty="0" smtClean="0"/>
              <a:t>Marginal Cost vs. Average Cost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CA" dirty="0" smtClean="0"/>
              <a:t>Textbook – it costs $100,000 to fly a 200 – seat airplane across Canada</a:t>
            </a:r>
          </a:p>
          <a:p>
            <a:r>
              <a:rPr lang="en-CA" dirty="0" smtClean="0"/>
              <a:t>The average cost per seat is $500</a:t>
            </a:r>
          </a:p>
          <a:p>
            <a:r>
              <a:rPr lang="en-CA" dirty="0" smtClean="0"/>
              <a:t>So that means the airline should charge at least $500 per seat</a:t>
            </a:r>
          </a:p>
          <a:p>
            <a:pPr lvl="1"/>
            <a:r>
              <a:rPr lang="en-CA" dirty="0" smtClean="0"/>
              <a:t>Wrong! There are certain instances where this is not the case</a:t>
            </a:r>
          </a:p>
          <a:p>
            <a:r>
              <a:rPr lang="en-CA" dirty="0" smtClean="0"/>
              <a:t>If the plane already has 199 people on board, and is leaving anyway, what is the extra (marginal) cost of adding one more passenger?</a:t>
            </a:r>
          </a:p>
          <a:p>
            <a:pPr lvl="1"/>
            <a:r>
              <a:rPr lang="en-CA" dirty="0" smtClean="0"/>
              <a:t>Almost nothing (one can of coke and a </a:t>
            </a:r>
            <a:r>
              <a:rPr lang="en-CA" dirty="0"/>
              <a:t>b</a:t>
            </a:r>
            <a:r>
              <a:rPr lang="en-CA" dirty="0" smtClean="0"/>
              <a:t>ag of peanuts)</a:t>
            </a:r>
          </a:p>
          <a:p>
            <a:r>
              <a:rPr lang="en-CA" dirty="0" smtClean="0"/>
              <a:t>In this situation, selling this last ticket at any possible price would benefit the airline’s profit</a:t>
            </a:r>
          </a:p>
          <a:p>
            <a:r>
              <a:rPr lang="en-CA" dirty="0" smtClean="0"/>
              <a:t>This is why airlines have last minute seat sales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11417668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CA" dirty="0" smtClean="0"/>
              <a:t>Maximized Benefits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Economic Agents maximize their benefits by comparing marginal benefit against marginal cost.</a:t>
            </a:r>
          </a:p>
          <a:p>
            <a:r>
              <a:rPr lang="en-CA" dirty="0" smtClean="0"/>
              <a:t>Example: How many glasses of milk should I drink?</a:t>
            </a:r>
          </a:p>
          <a:p>
            <a:pPr lvl="1"/>
            <a:r>
              <a:rPr lang="en-CA" dirty="0" smtClean="0"/>
              <a:t>Diminishing marginal benefit – drink glasses until the benefit of the last glass is equal to the cost of the glass, and </a:t>
            </a:r>
            <a:r>
              <a:rPr lang="en-CA" smtClean="0"/>
              <a:t>then stop.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13923537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CA" dirty="0" smtClean="0"/>
              <a:t>Principle #4: People respond to incentives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CA" dirty="0" smtClean="0"/>
              <a:t>This is how the free market deals with surpluses and shortages through the price mechanism</a:t>
            </a:r>
          </a:p>
          <a:p>
            <a:r>
              <a:rPr lang="en-CA" dirty="0" smtClean="0"/>
              <a:t>Apples vs. Pears:</a:t>
            </a:r>
          </a:p>
          <a:p>
            <a:pPr lvl="1"/>
            <a:r>
              <a:rPr lang="en-CA" dirty="0" smtClean="0"/>
              <a:t>If there is a shortage of pears, the price will be bid up. This will cause people to switch away to the now relatively cheaper apples</a:t>
            </a:r>
          </a:p>
          <a:p>
            <a:pPr lvl="1"/>
            <a:r>
              <a:rPr lang="en-CA" dirty="0" smtClean="0"/>
              <a:t>This will also send a signal to pear producers to step up production, or to apple producers to switch to pears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5694943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CA" dirty="0" smtClean="0"/>
              <a:t>This principle also affects policy makers…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CA" dirty="0" smtClean="0"/>
              <a:t>Economic agents can sometimes respond to a policy differently than was originally envisioned by the policy designer</a:t>
            </a:r>
          </a:p>
          <a:p>
            <a:r>
              <a:rPr lang="en-CA" dirty="0" smtClean="0"/>
              <a:t>This can lead to unintended results that are different from, or even opposite to, the original intended effect</a:t>
            </a:r>
          </a:p>
          <a:p>
            <a:pPr lvl="1"/>
            <a:r>
              <a:rPr lang="en-CA" dirty="0" smtClean="0"/>
              <a:t>Seat belt laws – people drive more recklessly</a:t>
            </a:r>
          </a:p>
          <a:p>
            <a:pPr lvl="1"/>
            <a:r>
              <a:rPr lang="en-CA" dirty="0" smtClean="0"/>
              <a:t>Pollution prevention subsidies – more polluters enter the market</a:t>
            </a:r>
          </a:p>
          <a:p>
            <a:pPr lvl="1"/>
            <a:r>
              <a:rPr lang="en-CA" dirty="0" smtClean="0"/>
              <a:t>Gas efficiency standards – people drive more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18661646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CA" dirty="0" smtClean="0"/>
              <a:t>Principle #5: Trade can make everyone better off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CA" dirty="0" smtClean="0"/>
              <a:t>This principle highlights the value of specialization</a:t>
            </a:r>
          </a:p>
          <a:p>
            <a:r>
              <a:rPr lang="en-CA" dirty="0" smtClean="0"/>
              <a:t>Specialization allows for agents to produce only what they are best at, and trade the surplus for goods that they are not specialized in, but others are</a:t>
            </a:r>
          </a:p>
          <a:p>
            <a:r>
              <a:rPr lang="en-CA" dirty="0" smtClean="0"/>
              <a:t>This increases total production for everyone</a:t>
            </a:r>
          </a:p>
          <a:p>
            <a:r>
              <a:rPr lang="en-CA" dirty="0" smtClean="0"/>
              <a:t>Some people disagree:</a:t>
            </a:r>
          </a:p>
          <a:p>
            <a:pPr lvl="1"/>
            <a:r>
              <a:rPr lang="en-US" sz="1900" i="1" dirty="0"/>
              <a:t>"A human being should be able to change a diaper, plan an invasion, butcher a hog, conn a ship, design a building, write a sonnet, balance accounts, build a wall, set a bone, comfort the dying, take orders, give orders, cooperate, act alone, solve equations, analyze a new problem, pitch manure, program a computer, cook a tasty meal, fight efficiently, die gallantly. Specialization is for insects</a:t>
            </a:r>
            <a:r>
              <a:rPr lang="en-US" sz="1900" i="1" dirty="0" smtClean="0"/>
              <a:t>.“</a:t>
            </a:r>
          </a:p>
          <a:p>
            <a:pPr lvl="3"/>
            <a:r>
              <a:rPr lang="en-US" sz="1500" i="1" dirty="0" smtClean="0"/>
              <a:t>Robert Heinlein</a:t>
            </a:r>
            <a:endParaRPr lang="en-CA" sz="1500" dirty="0"/>
          </a:p>
        </p:txBody>
      </p:sp>
    </p:spTree>
    <p:extLst>
      <p:ext uri="{BB962C8B-B14F-4D97-AF65-F5344CB8AC3E}">
        <p14:creationId xmlns:p14="http://schemas.microsoft.com/office/powerpoint/2010/main" xmlns="" val="27544958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Taken to its logical extreme though, this would lead to a very unproductive society</a:t>
            </a:r>
          </a:p>
          <a:p>
            <a:r>
              <a:rPr lang="en-US" dirty="0" smtClean="0"/>
              <a:t>While some aspects of self-sufficiency can be quite rewarding (growing your own vegetables, routine car maintenance), would you be able to produce </a:t>
            </a:r>
            <a:r>
              <a:rPr lang="en-US" i="1" dirty="0" smtClean="0"/>
              <a:t>every</a:t>
            </a:r>
            <a:r>
              <a:rPr lang="en-US" dirty="0" smtClean="0"/>
              <a:t> good or service that you would ultimately consume?</a:t>
            </a:r>
          </a:p>
          <a:p>
            <a:pPr lvl="1"/>
            <a:r>
              <a:rPr lang="en-US" dirty="0" smtClean="0"/>
              <a:t>Music and television shows?</a:t>
            </a:r>
          </a:p>
          <a:p>
            <a:pPr lvl="1"/>
            <a:r>
              <a:rPr lang="en-US" dirty="0" smtClean="0"/>
              <a:t>Air travel?</a:t>
            </a:r>
          </a:p>
          <a:p>
            <a:pPr lvl="1"/>
            <a:r>
              <a:rPr lang="en-US" dirty="0" smtClean="0"/>
              <a:t>Overnight stay in a hotel?</a:t>
            </a:r>
          </a:p>
          <a:p>
            <a:pPr lvl="1"/>
            <a:r>
              <a:rPr lang="en-US" dirty="0" smtClean="0"/>
              <a:t>Heart surgery?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2181033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dirty="0"/>
              <a:t>Take, for example, the production of a </a:t>
            </a:r>
            <a:r>
              <a:rPr lang="en-US" dirty="0" smtClean="0"/>
              <a:t>Refrigerator….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Would you be able to complete every task involved on your own?</a:t>
            </a:r>
          </a:p>
          <a:p>
            <a:pPr lvl="1"/>
            <a:r>
              <a:rPr lang="en-US" dirty="0" smtClean="0"/>
              <a:t>Digging for ore, smelting metal, forging pieces, design, wiring, molding plastic parts, final assembly, </a:t>
            </a:r>
            <a:r>
              <a:rPr lang="en-US" dirty="0" err="1" smtClean="0"/>
              <a:t>ect</a:t>
            </a:r>
            <a:r>
              <a:rPr lang="en-US" dirty="0" smtClean="0"/>
              <a:t>… </a:t>
            </a:r>
          </a:p>
          <a:p>
            <a:pPr lvl="1"/>
            <a:r>
              <a:rPr lang="en-US" dirty="0" smtClean="0"/>
              <a:t>This would literally take </a:t>
            </a:r>
            <a:r>
              <a:rPr lang="en-US" i="1" dirty="0" smtClean="0"/>
              <a:t>years</a:t>
            </a:r>
            <a:r>
              <a:rPr lang="en-US" dirty="0" smtClean="0"/>
              <a:t> for one person to do </a:t>
            </a:r>
          </a:p>
          <a:p>
            <a:r>
              <a:rPr lang="en-US" dirty="0" smtClean="0"/>
              <a:t>Or… would you sooner simply buy it in the marketplace for $400?</a:t>
            </a:r>
          </a:p>
          <a:p>
            <a:pPr lvl="1"/>
            <a:r>
              <a:rPr lang="en-US" dirty="0" smtClean="0"/>
              <a:t>If you earn $40 an hour performing a task that you are specialized in, it would only take 10 hours to ‘build’ a refrigerator indirectly through the market economy</a:t>
            </a:r>
          </a:p>
          <a:p>
            <a:r>
              <a:rPr lang="en-US" dirty="0" smtClean="0"/>
              <a:t>This highlights the power of specialization and economies of scale.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82631732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86210"/>
          </a:xfrm>
        </p:spPr>
        <p:txBody>
          <a:bodyPr>
            <a:normAutofit fontScale="90000"/>
          </a:bodyPr>
          <a:lstStyle/>
          <a:p>
            <a:pPr algn="l"/>
            <a:r>
              <a:rPr lang="en-CA" dirty="0" smtClean="0"/>
              <a:t>Principle #6: Markets are </a:t>
            </a:r>
            <a:r>
              <a:rPr lang="en-CA" i="1" dirty="0" smtClean="0"/>
              <a:t>usually </a:t>
            </a:r>
            <a:r>
              <a:rPr lang="en-CA" dirty="0" smtClean="0"/>
              <a:t>a good way to organize economic activity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04864"/>
            <a:ext cx="8229600" cy="4176464"/>
          </a:xfrm>
        </p:spPr>
        <p:txBody>
          <a:bodyPr>
            <a:normAutofit fontScale="77500" lnSpcReduction="20000"/>
          </a:bodyPr>
          <a:lstStyle/>
          <a:p>
            <a:r>
              <a:rPr lang="en-CA" dirty="0" smtClean="0"/>
              <a:t>Adam Smith – An ‘Invisible Hand’ guides the market economy and allocates resources to their most efficient uses</a:t>
            </a:r>
          </a:p>
          <a:p>
            <a:r>
              <a:rPr lang="en-CA" dirty="0" smtClean="0"/>
              <a:t>Refer back to Apples vs. Pears example for Principle #4</a:t>
            </a:r>
          </a:p>
          <a:p>
            <a:r>
              <a:rPr lang="en-CA" dirty="0" smtClean="0"/>
              <a:t>A sharp rise in the price of Pears would entice people to switch what they are doing to become pear producers and make a profit</a:t>
            </a:r>
          </a:p>
          <a:p>
            <a:r>
              <a:rPr lang="en-CA" dirty="0" smtClean="0"/>
              <a:t>This decision is entirely self motivated, but provides society with a good that is currently in short supply</a:t>
            </a:r>
          </a:p>
          <a:p>
            <a:pPr lvl="1"/>
            <a:r>
              <a:rPr lang="en-CA" dirty="0" smtClean="0"/>
              <a:t>“By pursuing his own interest he frequently promotes that of the society more effectually than when he really intends to promote it.”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6175556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CA" dirty="0" smtClean="0"/>
              <a:t>Example – Rental Accommodation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CA" dirty="0" smtClean="0"/>
              <a:t>High rents send a signal that there is need for more rental housing</a:t>
            </a:r>
          </a:p>
          <a:p>
            <a:r>
              <a:rPr lang="en-CA" dirty="0" smtClean="0"/>
              <a:t>If rents are high enough, developers will build apartments, large houses will be repurposed and suited, </a:t>
            </a:r>
            <a:r>
              <a:rPr lang="en-CA" dirty="0" err="1" smtClean="0"/>
              <a:t>ect</a:t>
            </a:r>
            <a:r>
              <a:rPr lang="en-CA" dirty="0" smtClean="0"/>
              <a:t>. The supply of housing will increase</a:t>
            </a:r>
          </a:p>
          <a:p>
            <a:r>
              <a:rPr lang="en-CA" dirty="0" smtClean="0"/>
              <a:t>If the government enacts some form of rent control, this price signal and profit incentive disappears – no new rental housing will be built, and the problem will not be resolved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39825029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86210"/>
          </a:xfrm>
        </p:spPr>
        <p:txBody>
          <a:bodyPr>
            <a:normAutofit fontScale="90000"/>
          </a:bodyPr>
          <a:lstStyle/>
          <a:p>
            <a:pPr algn="l"/>
            <a:r>
              <a:rPr lang="en-CA" dirty="0" smtClean="0"/>
              <a:t>Principle #7: Governments can </a:t>
            </a:r>
            <a:r>
              <a:rPr lang="en-CA" i="1" dirty="0" smtClean="0"/>
              <a:t>sometimes</a:t>
            </a:r>
            <a:r>
              <a:rPr lang="en-CA" dirty="0" smtClean="0"/>
              <a:t> improve market conditions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209331"/>
          </a:xfrm>
        </p:spPr>
        <p:txBody>
          <a:bodyPr>
            <a:normAutofit fontScale="62500" lnSpcReduction="20000"/>
          </a:bodyPr>
          <a:lstStyle/>
          <a:p>
            <a:r>
              <a:rPr lang="en-CA" dirty="0" smtClean="0"/>
              <a:t>For the most part – “Government is bad and there should be less of it”</a:t>
            </a:r>
          </a:p>
          <a:p>
            <a:pPr lvl="1"/>
            <a:r>
              <a:rPr lang="en-CA" dirty="0" smtClean="0"/>
              <a:t>Hard Right, the Tea Party, Kevin O’Leary, your right-wing friend who has read some economic blogs on the web</a:t>
            </a:r>
          </a:p>
          <a:p>
            <a:r>
              <a:rPr lang="en-CA" dirty="0" smtClean="0"/>
              <a:t>For lots of situations, this is in fact true, as the free market will arrive at the most efficient allocation all on its own</a:t>
            </a:r>
          </a:p>
          <a:p>
            <a:r>
              <a:rPr lang="en-CA" dirty="0" smtClean="0"/>
              <a:t>There are, however, some situations where government is clearly needed</a:t>
            </a:r>
          </a:p>
          <a:p>
            <a:pPr lvl="1"/>
            <a:r>
              <a:rPr lang="en-CA" dirty="0" smtClean="0"/>
              <a:t>Property rights</a:t>
            </a:r>
          </a:p>
          <a:p>
            <a:r>
              <a:rPr lang="en-CA" dirty="0" smtClean="0"/>
              <a:t>There are some instances where the free market will not bring the most efficient outcome, and some form of regulation would be of benefit</a:t>
            </a:r>
          </a:p>
          <a:p>
            <a:pPr lvl="1"/>
            <a:r>
              <a:rPr lang="en-CA" dirty="0" smtClean="0"/>
              <a:t>Pollution (Chapter 10)</a:t>
            </a:r>
          </a:p>
          <a:p>
            <a:pPr lvl="1"/>
            <a:r>
              <a:rPr lang="en-CA" dirty="0" smtClean="0"/>
              <a:t>‘Natural’ Monopolies</a:t>
            </a:r>
          </a:p>
          <a:p>
            <a:pPr lvl="1"/>
            <a:r>
              <a:rPr lang="en-CA" dirty="0" smtClean="0"/>
              <a:t>Patents and copyrights</a:t>
            </a:r>
          </a:p>
          <a:p>
            <a:r>
              <a:rPr lang="en-CA" dirty="0" smtClean="0"/>
              <a:t>When there is some force preventing the free market from reaching the efficient allocation – this is called a MARKET FAILURE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36735503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306</TotalTime>
  <Words>1620</Words>
  <Application>Microsoft Office PowerPoint</Application>
  <PresentationFormat>On-screen Show (4:3)</PresentationFormat>
  <Paragraphs>119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Chapter 1 – Ten (Seven) Principles of Economics</vt:lpstr>
      <vt:lpstr>Principle #1: People face Trade-offs</vt:lpstr>
      <vt:lpstr>Society in general also faces trade-offs…</vt:lpstr>
      <vt:lpstr>Why is this a trade-off? Why can’t we just have both?</vt:lpstr>
      <vt:lpstr>Slide 5</vt:lpstr>
      <vt:lpstr>Principle #2: The cost of something is what you give up to get it</vt:lpstr>
      <vt:lpstr>Example: My choice to pursue a PhD</vt:lpstr>
      <vt:lpstr>In fact, Opportunity Cost is the biggest cost to obtaining a university education…</vt:lpstr>
      <vt:lpstr>Principle #3: Rational people think at the margin</vt:lpstr>
      <vt:lpstr>Marginal Cost vs. Average Cost</vt:lpstr>
      <vt:lpstr>Maximized Benefits</vt:lpstr>
      <vt:lpstr>Principle #4: People respond to incentives</vt:lpstr>
      <vt:lpstr>This principle also affects policy makers…</vt:lpstr>
      <vt:lpstr>Principle #5: Trade can make everyone better off</vt:lpstr>
      <vt:lpstr>Slide 15</vt:lpstr>
      <vt:lpstr>Take, for example, the production of a Refrigerator….</vt:lpstr>
      <vt:lpstr>Principle #6: Markets are usually a good way to organize economic activity</vt:lpstr>
      <vt:lpstr>Example – Rental Accommodation</vt:lpstr>
      <vt:lpstr>Principle #7: Governments can sometimes improve market conditions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Meghan O'Meara</cp:lastModifiedBy>
  <cp:revision>24</cp:revision>
  <dcterms:created xsi:type="dcterms:W3CDTF">2014-01-06T19:46:14Z</dcterms:created>
  <dcterms:modified xsi:type="dcterms:W3CDTF">2014-09-06T21:09:04Z</dcterms:modified>
</cp:coreProperties>
</file>