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90" r:id="rId2"/>
    <p:sldId id="273" r:id="rId3"/>
    <p:sldId id="299" r:id="rId4"/>
    <p:sldId id="274" r:id="rId5"/>
    <p:sldId id="302" r:id="rId6"/>
    <p:sldId id="275" r:id="rId7"/>
    <p:sldId id="289" r:id="rId8"/>
    <p:sldId id="30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20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5F43C-2A49-4D59-B827-8E378C21072B}" type="datetimeFigureOut">
              <a:rPr lang="en-CA" smtClean="0"/>
              <a:t>15-09-28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D8C95-8859-4749-9D3D-326B9923AA8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35875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5661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8219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38219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D8C95-8859-4749-9D3D-326B9923AA8D}" type="slidenum">
              <a:rPr lang="en-CA" smtClean="0"/>
              <a:t>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73849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72CA2-380F-438E-98B9-FAC88F1C4DD6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958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1651A-A789-44ED-85FE-A83BD01B8941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55752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946D4-F62D-4CEF-B669-3941EAA47506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0794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88BFC-78C8-4DC9-BA01-3FF0E5CD7500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8491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83800-141B-4678-8321-96E691031CB2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9644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94317-C3BF-42E1-B16D-ECEC25FF7796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5208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1A227-36DB-46B7-8431-99C22E1E5243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69239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6D71-82F1-4AFD-9676-898863803E9F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24673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CDFE9-2BE5-4AE8-B2D3-1378ED3778D9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48689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F5230-04D7-4A35-A16C-C02C41F6049D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9106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8DC33-B6E4-429A-BCF2-9237E5B75FE7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436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DE38F-5030-4943-BC00-FD20DEAE3EED}" type="datetime1">
              <a:rPr lang="en-CA" smtClean="0"/>
              <a:t>15-09-28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D6FB-D484-4C89-89E7-DC4E1EFBACE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088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808445"/>
            <a:ext cx="9063330" cy="287155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A</a:t>
            </a:r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tom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 </a:t>
            </a:r>
            <a:r>
              <a:rPr lang="en-US" sz="2800" dirty="0">
                <a:sym typeface="CommonBullets" pitchFamily="34" charset="2"/>
              </a:rPr>
              <a:t>smallest particle of an element with all of the properties of that </a:t>
            </a:r>
            <a:r>
              <a:rPr lang="en-US" sz="2800" dirty="0" smtClean="0">
                <a:sym typeface="CommonBullets" pitchFamily="34" charset="2"/>
              </a:rPr>
              <a:t>element, </a:t>
            </a:r>
            <a:r>
              <a:rPr lang="en-US" sz="2800" i="1" dirty="0" smtClean="0">
                <a:sym typeface="CommonBullets" pitchFamily="34" charset="2"/>
              </a:rPr>
              <a:t>eg</a:t>
            </a:r>
            <a:r>
              <a:rPr lang="en-US" sz="2800" dirty="0" smtClean="0">
                <a:sym typeface="CommonBullets" pitchFamily="34" charset="2"/>
              </a:rPr>
              <a:t> hydrogen (H), carbon (C), nitrogen (</a:t>
            </a:r>
            <a:r>
              <a:rPr lang="en-US" sz="2800" dirty="0" smtClean="0">
                <a:solidFill>
                  <a:srgbClr val="0070C0"/>
                </a:solidFill>
                <a:sym typeface="CommonBullets" pitchFamily="34" charset="2"/>
              </a:rPr>
              <a:t>N</a:t>
            </a:r>
            <a:r>
              <a:rPr lang="en-US" sz="2800" dirty="0" smtClean="0">
                <a:sym typeface="CommonBullets" pitchFamily="34" charset="2"/>
              </a:rPr>
              <a:t>), oxygen (</a:t>
            </a:r>
            <a:r>
              <a:rPr lang="en-US" sz="2800" dirty="0" smtClean="0">
                <a:solidFill>
                  <a:srgbClr val="FF0000"/>
                </a:solidFill>
                <a:sym typeface="CommonBullets" pitchFamily="34" charset="2"/>
              </a:rPr>
              <a:t>O</a:t>
            </a:r>
            <a:r>
              <a:rPr lang="en-US" sz="2800" dirty="0" smtClean="0">
                <a:sym typeface="CommonBullets" pitchFamily="34" charset="2"/>
              </a:rPr>
              <a:t>), sulfur (</a:t>
            </a:r>
            <a:r>
              <a:rPr lang="en-US" sz="2800" dirty="0" smtClean="0">
                <a:solidFill>
                  <a:srgbClr val="00B050"/>
                </a:solidFill>
                <a:sym typeface="CommonBullets" pitchFamily="34" charset="2"/>
              </a:rPr>
              <a:t>S</a:t>
            </a:r>
            <a:r>
              <a:rPr lang="en-US" sz="2800" dirty="0" smtClean="0">
                <a:sym typeface="CommonBullets" pitchFamily="34" charset="2"/>
              </a:rPr>
              <a:t>)</a:t>
            </a:r>
            <a:endParaRPr lang="en-US" sz="2800" b="1" i="1" dirty="0">
              <a:solidFill>
                <a:srgbClr val="990033"/>
              </a:solidFill>
              <a:sym typeface="CommonBullets" pitchFamily="34" charset="2"/>
            </a:endParaRPr>
          </a:p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M</a:t>
            </a:r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olecule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sz="2800" b="1" dirty="0">
                <a:sym typeface="CommonBullets" pitchFamily="34" charset="2"/>
              </a:rPr>
              <a:t>  </a:t>
            </a:r>
            <a:r>
              <a:rPr lang="en-US" sz="2800" dirty="0">
                <a:sym typeface="CommonBullets" pitchFamily="34" charset="2"/>
              </a:rPr>
              <a:t>the smallest amount of a substance that can exist alone = a combination of </a:t>
            </a:r>
            <a:r>
              <a:rPr lang="en-US" sz="2800" dirty="0" smtClean="0">
                <a:sym typeface="CommonBullets" pitchFamily="34" charset="2"/>
              </a:rPr>
              <a:t>atoms, </a:t>
            </a:r>
            <a:r>
              <a:rPr lang="en-US" sz="2800" i="1" dirty="0" smtClean="0">
                <a:sym typeface="CommonBullets" pitchFamily="34" charset="2"/>
              </a:rPr>
              <a:t>eg</a:t>
            </a:r>
            <a:r>
              <a:rPr lang="en-US" sz="2800" dirty="0" smtClean="0">
                <a:sym typeface="CommonBullets" pitchFamily="34" charset="2"/>
              </a:rPr>
              <a:t> water (H</a:t>
            </a:r>
            <a:r>
              <a:rPr lang="en-US" sz="2800" baseline="-25000" dirty="0" smtClean="0">
                <a:sym typeface="CommonBullets" pitchFamily="34" charset="2"/>
              </a:rPr>
              <a:t>2</a:t>
            </a:r>
            <a:r>
              <a:rPr lang="en-US" sz="2800" dirty="0" smtClean="0">
                <a:sym typeface="CommonBullets" pitchFamily="34" charset="2"/>
              </a:rPr>
              <a:t>O), carbon dioxide (C</a:t>
            </a:r>
            <a:r>
              <a:rPr lang="en-US" sz="2800" dirty="0" smtClean="0">
                <a:solidFill>
                  <a:srgbClr val="FF0000"/>
                </a:solidFill>
                <a:sym typeface="CommonBullets" pitchFamily="34" charset="2"/>
              </a:rPr>
              <a:t>O</a:t>
            </a:r>
            <a:r>
              <a:rPr lang="en-US" sz="2800" baseline="-25000" dirty="0" smtClean="0">
                <a:sym typeface="CommonBullets" pitchFamily="34" charset="2"/>
              </a:rPr>
              <a:t>2</a:t>
            </a:r>
            <a:r>
              <a:rPr lang="en-US" sz="2800" dirty="0">
                <a:sym typeface="CommonBullets" pitchFamily="34" charset="2"/>
              </a:rPr>
              <a:t>), </a:t>
            </a:r>
            <a:r>
              <a:rPr lang="en-US" sz="2800" dirty="0" smtClean="0">
                <a:sym typeface="CommonBullets" pitchFamily="34" charset="2"/>
              </a:rPr>
              <a:t>ammonia (</a:t>
            </a:r>
            <a:r>
              <a:rPr lang="en-US" sz="2800" dirty="0">
                <a:solidFill>
                  <a:schemeClr val="tx2">
                    <a:lumMod val="60000"/>
                    <a:lumOff val="40000"/>
                  </a:schemeClr>
                </a:solidFill>
                <a:sym typeface="CommonBullets" pitchFamily="34" charset="2"/>
              </a:rPr>
              <a:t>N</a:t>
            </a:r>
            <a:r>
              <a:rPr lang="en-US" sz="2800" dirty="0">
                <a:sym typeface="CommonBullets" pitchFamily="34" charset="2"/>
              </a:rPr>
              <a:t>H</a:t>
            </a:r>
            <a:r>
              <a:rPr lang="en-US" sz="2800" baseline="-25000" dirty="0">
                <a:sym typeface="CommonBullets" pitchFamily="34" charset="2"/>
              </a:rPr>
              <a:t>3</a:t>
            </a:r>
            <a:r>
              <a:rPr lang="en-US" sz="2800" dirty="0">
                <a:sym typeface="CommonBullets" pitchFamily="34" charset="2"/>
              </a:rPr>
              <a:t>), </a:t>
            </a:r>
            <a:r>
              <a:rPr lang="en-US" sz="2800" dirty="0" smtClean="0">
                <a:sym typeface="CommonBullets" pitchFamily="34" charset="2"/>
              </a:rPr>
              <a:t>glucose (C</a:t>
            </a:r>
            <a:r>
              <a:rPr lang="en-US" sz="2800" baseline="-25000" dirty="0" smtClean="0">
                <a:sym typeface="CommonBullets" pitchFamily="34" charset="2"/>
              </a:rPr>
              <a:t>6</a:t>
            </a:r>
            <a:r>
              <a:rPr lang="en-US" sz="2800" dirty="0" smtClean="0">
                <a:sym typeface="CommonBullets" pitchFamily="34" charset="2"/>
              </a:rPr>
              <a:t>H</a:t>
            </a:r>
            <a:r>
              <a:rPr lang="en-US" sz="2800" baseline="-25000" dirty="0" smtClean="0">
                <a:sym typeface="CommonBullets" pitchFamily="34" charset="2"/>
              </a:rPr>
              <a:t>12</a:t>
            </a:r>
            <a:r>
              <a:rPr lang="en-US" sz="2800" dirty="0" smtClean="0">
                <a:solidFill>
                  <a:srgbClr val="FF0000"/>
                </a:solidFill>
                <a:sym typeface="CommonBullets" pitchFamily="34" charset="2"/>
              </a:rPr>
              <a:t>O</a:t>
            </a:r>
            <a:r>
              <a:rPr lang="en-US" sz="2800" baseline="-25000" dirty="0" smtClean="0">
                <a:sym typeface="CommonBullets" pitchFamily="34" charset="2"/>
              </a:rPr>
              <a:t>6</a:t>
            </a:r>
            <a:r>
              <a:rPr lang="en-US" sz="2800" dirty="0" smtClean="0">
                <a:sym typeface="CommonBullets" pitchFamily="34" charset="2"/>
              </a:rPr>
              <a:t>), insulin (</a:t>
            </a:r>
            <a:r>
              <a:rPr lang="en-CA" sz="2800" dirty="0" smtClean="0"/>
              <a:t>C</a:t>
            </a:r>
            <a:r>
              <a:rPr lang="en-CA" sz="2800" baseline="-25000" dirty="0" smtClean="0"/>
              <a:t>256</a:t>
            </a:r>
            <a:r>
              <a:rPr lang="en-CA" sz="2800" dirty="0" smtClean="0"/>
              <a:t>H</a:t>
            </a:r>
            <a:r>
              <a:rPr lang="en-CA" sz="2800" baseline="-25000" dirty="0" smtClean="0"/>
              <a:t>381</a:t>
            </a:r>
            <a:r>
              <a:rPr lang="en-CA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</a:t>
            </a:r>
            <a:r>
              <a:rPr lang="en-CA" sz="2800" baseline="-25000" dirty="0" smtClean="0"/>
              <a:t>65</a:t>
            </a:r>
            <a:r>
              <a:rPr lang="en-CA" sz="2800" dirty="0" smtClean="0">
                <a:solidFill>
                  <a:srgbClr val="FF0000"/>
                </a:solidFill>
              </a:rPr>
              <a:t>O</a:t>
            </a:r>
            <a:r>
              <a:rPr lang="en-CA" sz="2800" baseline="-25000" dirty="0" smtClean="0"/>
              <a:t>77</a:t>
            </a:r>
            <a:r>
              <a:rPr lang="en-CA" sz="2800" dirty="0" smtClean="0">
                <a:solidFill>
                  <a:srgbClr val="00B050"/>
                </a:solidFill>
              </a:rPr>
              <a:t>S</a:t>
            </a:r>
            <a:r>
              <a:rPr lang="en-CA" sz="2800" baseline="-25000" dirty="0" smtClean="0"/>
              <a:t>6</a:t>
            </a:r>
            <a:r>
              <a:rPr lang="en-US" sz="2800" dirty="0" smtClean="0">
                <a:sym typeface="CommonBullets" pitchFamily="34" charset="2"/>
              </a:rPr>
              <a:t>) </a:t>
            </a:r>
            <a:endParaRPr lang="en-US" sz="2800" dirty="0">
              <a:sym typeface="CommonBullets" pitchFamily="34" charset="2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24788"/>
            <a:ext cx="9144000" cy="62343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b="1" dirty="0" smtClean="0">
                <a:solidFill>
                  <a:srgbClr val="C00000"/>
                </a:solidFill>
                <a:latin typeface="+mn-lt"/>
              </a:rPr>
              <a:t>LEVELS OF STRUCTURAL ORGANIZATION</a:t>
            </a:r>
            <a:endParaRPr lang="en-CA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8" name="Picture 7" descr="http://pubchem.ncbi.nlm.nih.gov/image/imagefly.cgi?cid=70678557&amp;width=500&amp;height=50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75" b="25041"/>
          <a:stretch/>
        </p:blipFill>
        <p:spPr bwMode="auto">
          <a:xfrm>
            <a:off x="2895586" y="3728679"/>
            <a:ext cx="6096000" cy="30531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http://pubchem.ncbi.nlm.nih.gov/image/imagefly.cgi?cid=5793&amp;width=500&amp;height=50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01" t="21035" r="21202" b="21369"/>
          <a:stretch/>
        </p:blipFill>
        <p:spPr bwMode="auto">
          <a:xfrm>
            <a:off x="381000" y="4208745"/>
            <a:ext cx="1844040" cy="18122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2999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0" y="685800"/>
            <a:ext cx="9063330" cy="21390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Organelle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sz="2800" dirty="0">
                <a:sym typeface="CommonBullets" pitchFamily="34" charset="2"/>
              </a:rPr>
              <a:t>  </a:t>
            </a:r>
            <a:r>
              <a:rPr lang="en-US" sz="2800" dirty="0" smtClean="0">
                <a:sym typeface="CommonBullets" pitchFamily="34" charset="2"/>
              </a:rPr>
              <a:t>basic </a:t>
            </a:r>
            <a:r>
              <a:rPr lang="en-US" sz="2800" dirty="0">
                <a:sym typeface="CommonBullets" pitchFamily="34" charset="2"/>
              </a:rPr>
              <a:t>components of living </a:t>
            </a:r>
            <a:r>
              <a:rPr lang="en-US" sz="2800" dirty="0" smtClean="0">
                <a:sym typeface="CommonBullets" pitchFamily="34" charset="2"/>
              </a:rPr>
              <a:t>cells, </a:t>
            </a:r>
            <a:r>
              <a:rPr lang="en-US" sz="2800" i="1" dirty="0" smtClean="0">
                <a:sym typeface="CommonBullets" pitchFamily="34" charset="2"/>
              </a:rPr>
              <a:t>eg</a:t>
            </a:r>
            <a:r>
              <a:rPr lang="en-US" sz="2800" dirty="0" smtClean="0">
                <a:sym typeface="CommonBullets" pitchFamily="34" charset="2"/>
              </a:rPr>
              <a:t> nucleus, ribosome, </a:t>
            </a:r>
            <a:r>
              <a:rPr lang="en-US" sz="2800" i="1" dirty="0" smtClean="0">
                <a:sym typeface="CommonBullets" pitchFamily="34" charset="2"/>
              </a:rPr>
              <a:t>etc</a:t>
            </a:r>
            <a:endParaRPr lang="en-US" sz="2800" b="1" i="1" dirty="0">
              <a:solidFill>
                <a:srgbClr val="990033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C</a:t>
            </a:r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ell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sz="2800" dirty="0">
                <a:sym typeface="CommonBullets" pitchFamily="34" charset="2"/>
              </a:rPr>
              <a:t>  fundamental structural &amp; functional unit of a living thing; </a:t>
            </a:r>
            <a:r>
              <a:rPr lang="en-US" sz="2800" dirty="0" smtClean="0">
                <a:sym typeface="CommonBullets" pitchFamily="34" charset="2"/>
              </a:rPr>
              <a:t>note that cells </a:t>
            </a:r>
            <a:r>
              <a:rPr lang="en-US" sz="2800" dirty="0">
                <a:sym typeface="CommonBullets" pitchFamily="34" charset="2"/>
              </a:rPr>
              <a:t>vary widely in size &amp; shape, reflecting unique functions in the body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24788"/>
            <a:ext cx="9144000" cy="62343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b="1" dirty="0" smtClean="0">
                <a:solidFill>
                  <a:srgbClr val="C00000"/>
                </a:solidFill>
                <a:latin typeface="+mn-lt"/>
              </a:rPr>
              <a:t>LEVELS OF STRUCTURAL ORGANIZATION</a:t>
            </a:r>
            <a:endParaRPr lang="en-CA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7" name="Picture 6" descr="C:\Users\NF2\Downloads\ch_03_labeled\figure_03_02_labele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213" y="2819399"/>
            <a:ext cx="5108587" cy="394979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326339" y="6324600"/>
            <a:ext cx="1121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Figure 3.2</a:t>
            </a:r>
            <a:endParaRPr lang="en-CA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334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0" y="24788"/>
            <a:ext cx="9144000" cy="62343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b="1" dirty="0" smtClean="0">
                <a:solidFill>
                  <a:srgbClr val="C00000"/>
                </a:solidFill>
                <a:latin typeface="+mn-lt"/>
              </a:rPr>
              <a:t>LEVELS OF STRUCTURAL ORGANIZATION</a:t>
            </a:r>
            <a:endParaRPr lang="en-CA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6200" y="1676400"/>
            <a:ext cx="47244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T</a:t>
            </a:r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issue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sz="2800" dirty="0">
                <a:sym typeface="CommonBullets" pitchFamily="34" charset="2"/>
              </a:rPr>
              <a:t>  groups of similar cells that have a common </a:t>
            </a:r>
            <a:r>
              <a:rPr lang="en-US" sz="2800" dirty="0" smtClean="0">
                <a:sym typeface="CommonBullets" pitchFamily="34" charset="2"/>
              </a:rPr>
              <a:t>function; 4 basic types: epithelium (covering), muscle (movement), connective (support/protection), and nervous tissue  (rapid internal communication)  [Next lecture]</a:t>
            </a:r>
            <a:endParaRPr lang="en-US" sz="2800" dirty="0">
              <a:solidFill>
                <a:srgbClr val="FF0000"/>
              </a:solidFill>
              <a:sym typeface="CommonBullets" pitchFamily="34" charset="2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3"/>
          <a:stretch/>
        </p:blipFill>
        <p:spPr bwMode="auto">
          <a:xfrm>
            <a:off x="4893594" y="761997"/>
            <a:ext cx="4021806" cy="6014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7"/>
          <p:cNvSpPr/>
          <p:nvPr/>
        </p:nvSpPr>
        <p:spPr>
          <a:xfrm>
            <a:off x="4084671" y="6378921"/>
            <a:ext cx="10207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00B0F0"/>
                </a:solidFill>
              </a:rPr>
              <a:t>Figure 4.1</a:t>
            </a:r>
            <a:endParaRPr lang="en-CA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9625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228600" y="585850"/>
            <a:ext cx="3657591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Organ</a:t>
            </a:r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:</a:t>
            </a:r>
            <a:r>
              <a:rPr lang="en-US" sz="2800" dirty="0">
                <a:sym typeface="CommonBullets" pitchFamily="34" charset="2"/>
              </a:rPr>
              <a:t>  structure composed of </a:t>
            </a:r>
            <a:r>
              <a:rPr lang="en-US" sz="2800" dirty="0" smtClean="0">
                <a:sym typeface="CommonBullets" pitchFamily="34" charset="2"/>
              </a:rPr>
              <a:t>2-4 tissue types; performs </a:t>
            </a:r>
            <a:r>
              <a:rPr lang="en-US" sz="2800" dirty="0">
                <a:sym typeface="CommonBullets" pitchFamily="34" charset="2"/>
              </a:rPr>
              <a:t>a</a:t>
            </a:r>
            <a:r>
              <a:rPr lang="en-US" sz="2800" dirty="0" smtClean="0">
                <a:sym typeface="CommonBullets" pitchFamily="34" charset="2"/>
              </a:rPr>
              <a:t> specific, unique, complex and necessary function, </a:t>
            </a:r>
            <a:r>
              <a:rPr lang="en-US" sz="2800" i="1" dirty="0" smtClean="0">
                <a:sym typeface="CommonBullets" pitchFamily="34" charset="2"/>
              </a:rPr>
              <a:t>eg</a:t>
            </a:r>
            <a:r>
              <a:rPr lang="en-US" sz="2800" dirty="0" smtClean="0">
                <a:sym typeface="CommonBullets" pitchFamily="34" charset="2"/>
              </a:rPr>
              <a:t> stomach:</a:t>
            </a:r>
            <a:endParaRPr lang="en-US" sz="2800" dirty="0">
              <a:sym typeface="CommonBullets" pitchFamily="34" charset="2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4788"/>
            <a:ext cx="9144000" cy="62343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b="1" dirty="0" smtClean="0">
                <a:solidFill>
                  <a:srgbClr val="C00000"/>
                </a:solidFill>
                <a:latin typeface="+mn-lt"/>
              </a:rPr>
              <a:t>LEVELS OF STRUCTURAL ORGANIZATION</a:t>
            </a:r>
            <a:endParaRPr lang="en-CA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66627" y="5228996"/>
            <a:ext cx="11249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00B0F0"/>
                </a:solidFill>
              </a:rPr>
              <a:t>Figure 23.1</a:t>
            </a:r>
            <a:endParaRPr lang="en-CA" b="1" dirty="0">
              <a:solidFill>
                <a:srgbClr val="00B0F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599" y="5188525"/>
            <a:ext cx="41910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sz="2800" b="1" dirty="0">
                <a:sym typeface="CommonBullets" pitchFamily="34" charset="2"/>
              </a:rPr>
              <a:t> </a:t>
            </a:r>
            <a:r>
              <a:rPr lang="en-US" sz="2800" dirty="0">
                <a:sym typeface="CommonBullets" pitchFamily="34" charset="2"/>
              </a:rPr>
              <a:t>organs </a:t>
            </a:r>
            <a:r>
              <a:rPr lang="en-US" sz="2800" dirty="0" smtClean="0">
                <a:sym typeface="CommonBullets" pitchFamily="34" charset="2"/>
              </a:rPr>
              <a:t>that</a:t>
            </a:r>
            <a:endParaRPr lang="en-US" sz="2800" dirty="0">
              <a:sym typeface="CommonBullets" pitchFamily="34" charset="2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533400"/>
            <a:ext cx="4680476" cy="466694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57200" y="3143071"/>
            <a:ext cx="3962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i="1" dirty="0" smtClean="0">
                <a:sym typeface="CommonBullets" pitchFamily="34" charset="2"/>
              </a:rPr>
              <a:t>Muscle</a:t>
            </a:r>
            <a:r>
              <a:rPr lang="en-US" sz="2800" dirty="0" smtClean="0">
                <a:sym typeface="CommonBullets" pitchFamily="34" charset="2"/>
              </a:rPr>
              <a:t>-churns food</a:t>
            </a:r>
            <a:endParaRPr lang="en-US" sz="2800" dirty="0">
              <a:sym typeface="CommonBullets" pitchFamily="34" charset="2"/>
            </a:endParaRPr>
          </a:p>
          <a:p>
            <a:r>
              <a:rPr lang="en-US" sz="2800" i="1" dirty="0">
                <a:sym typeface="CommonBullets" pitchFamily="34" charset="2"/>
              </a:rPr>
              <a:t>Nerve</a:t>
            </a:r>
            <a:r>
              <a:rPr lang="en-US" sz="2800" dirty="0">
                <a:sym typeface="CommonBullets" pitchFamily="34" charset="2"/>
              </a:rPr>
              <a:t>-stimulate muscle</a:t>
            </a:r>
          </a:p>
          <a:p>
            <a:r>
              <a:rPr lang="en-US" sz="2800" i="1" dirty="0" smtClean="0">
                <a:sym typeface="CommonBullets" pitchFamily="34" charset="2"/>
              </a:rPr>
              <a:t>Connective Tissue</a:t>
            </a:r>
            <a:r>
              <a:rPr lang="en-US" sz="2800" dirty="0" smtClean="0">
                <a:sym typeface="CommonBullets" pitchFamily="34" charset="2"/>
              </a:rPr>
              <a:t>-walls</a:t>
            </a:r>
            <a:endParaRPr lang="en-US" sz="2800" dirty="0">
              <a:sym typeface="CommonBullets" pitchFamily="34" charset="2"/>
            </a:endParaRPr>
          </a:p>
          <a:p>
            <a:r>
              <a:rPr lang="en-US" sz="2800" i="1" dirty="0" smtClean="0">
                <a:sym typeface="CommonBullets" pitchFamily="34" charset="2"/>
              </a:rPr>
              <a:t>Epithelial</a:t>
            </a:r>
            <a:r>
              <a:rPr lang="en-US" sz="2800" dirty="0" smtClean="0">
                <a:sym typeface="CommonBullets" pitchFamily="34" charset="2"/>
              </a:rPr>
              <a:t>-digestive </a:t>
            </a:r>
            <a:r>
              <a:rPr lang="en-US" sz="2800" dirty="0">
                <a:sym typeface="CommonBullets" pitchFamily="34" charset="2"/>
              </a:rPr>
              <a:t>glands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599" y="5621975"/>
            <a:ext cx="85344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ym typeface="CommonBullets" pitchFamily="34" charset="2"/>
              </a:rPr>
              <a:t>work </a:t>
            </a:r>
            <a:r>
              <a:rPr lang="en-US" sz="2800" dirty="0">
                <a:sym typeface="CommonBullets" pitchFamily="34" charset="2"/>
              </a:rPr>
              <a:t>closely together to accomplish a common purpose, </a:t>
            </a:r>
            <a:r>
              <a:rPr lang="en-US" sz="2800" i="1" dirty="0">
                <a:sym typeface="CommonBullets" pitchFamily="34" charset="2"/>
              </a:rPr>
              <a:t> eg</a:t>
            </a:r>
            <a:r>
              <a:rPr lang="en-US" sz="2800" dirty="0">
                <a:sym typeface="CommonBullets" pitchFamily="34" charset="2"/>
              </a:rPr>
              <a:t> digestive – processes foods/eliminates wastes</a:t>
            </a:r>
          </a:p>
        </p:txBody>
      </p:sp>
    </p:spTree>
    <p:extLst>
      <p:ext uri="{BB962C8B-B14F-4D97-AF65-F5344CB8AC3E}">
        <p14:creationId xmlns:p14="http://schemas.microsoft.com/office/powerpoint/2010/main" val="18237007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24788"/>
            <a:ext cx="9144000" cy="62343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b="1" dirty="0" smtClean="0">
                <a:solidFill>
                  <a:srgbClr val="C00000"/>
                </a:solidFill>
                <a:latin typeface="+mn-lt"/>
              </a:rPr>
              <a:t>LEVELS OF STRUCTURAL ORGANIZATION</a:t>
            </a:r>
            <a:endParaRPr lang="en-CA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9" name="Picture 8" descr="http://img1.gtsstatic.com/wallpapers/523d087f441e418d7989c4b4034b582c_large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5" y="685800"/>
            <a:ext cx="9022080" cy="5638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28600" y="2653605"/>
            <a:ext cx="5486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6600"/>
                </a:solidFill>
                <a:sym typeface="CommonBullets" pitchFamily="34" charset="2"/>
              </a:rPr>
              <a:t>Organismal level</a:t>
            </a:r>
            <a:r>
              <a:rPr lang="en-US" sz="2800" b="1" dirty="0" smtClean="0">
                <a:sym typeface="CommonBullets" pitchFamily="34" charset="2"/>
              </a:rPr>
              <a:t>: </a:t>
            </a:r>
            <a:r>
              <a:rPr lang="en-US" sz="2800" dirty="0" smtClean="0">
                <a:sym typeface="CommonBullets" pitchFamily="34" charset="2"/>
              </a:rPr>
              <a:t>sum total of all structural levels working together to keep us alive (and unique!)</a:t>
            </a:r>
            <a:endParaRPr lang="en-US" sz="2800" dirty="0">
              <a:solidFill>
                <a:srgbClr val="FF0000"/>
              </a:solidFill>
              <a:sym typeface="CommonBullets" pitchFamily="34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40470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NF2\Downloads\ch_03_labeled\figure_03_02_labele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05" y="738246"/>
            <a:ext cx="7649870" cy="590287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/>
          <p:cNvSpPr/>
          <p:nvPr/>
        </p:nvSpPr>
        <p:spPr>
          <a:xfrm>
            <a:off x="0" y="47500"/>
            <a:ext cx="9143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sz="3600" b="1" dirty="0" smtClean="0">
                <a:solidFill>
                  <a:srgbClr val="C00000"/>
                </a:solidFill>
              </a:rPr>
              <a:t>CELL STRUCTURE</a:t>
            </a:r>
            <a:endParaRPr lang="en-CA" sz="36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781800" y="6324600"/>
            <a:ext cx="1121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70C0"/>
                </a:solidFill>
              </a:rPr>
              <a:t>Figure 3.2</a:t>
            </a:r>
            <a:endParaRPr lang="en-CA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06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7500"/>
            <a:ext cx="9143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CA" sz="3600" b="1" dirty="0" smtClean="0">
                <a:solidFill>
                  <a:srgbClr val="C00000"/>
                </a:solidFill>
              </a:rPr>
              <a:t>CELL STRUCTURE REVIEW: JEOPARDY</a:t>
            </a:r>
            <a:endParaRPr lang="en-CA" sz="3600" b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567" r="13502"/>
          <a:stretch/>
        </p:blipFill>
        <p:spPr bwMode="auto">
          <a:xfrm>
            <a:off x="609600" y="685785"/>
            <a:ext cx="7886959" cy="6000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551631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287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NEXT LECTURE: MONDAY SEP 14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55192" y="2966740"/>
            <a:ext cx="5174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+mn-lt"/>
                <a:cs typeface="Times New Roman" pitchFamily="18" charset="0"/>
              </a:rPr>
              <a:t>  </a:t>
            </a:r>
            <a:endParaRPr lang="en-CA" sz="2800" dirty="0">
              <a:latin typeface="+mn-lt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40475" y="3924300"/>
            <a:ext cx="8636376" cy="876300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MasteringA&amp;P </a:t>
            </a:r>
            <a:r>
              <a:rPr lang="en-CA" sz="2400" b="1" u="sng" dirty="0" smtClean="0">
                <a:solidFill>
                  <a:srgbClr val="009900"/>
                </a:solidFill>
                <a:latin typeface="+mn-lt"/>
              </a:rPr>
              <a:t>Assignment #1</a:t>
            </a: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 (Cells and Tissues) will be posted</a:t>
            </a: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today by 10:00 pm and</a:t>
            </a:r>
            <a:r>
              <a:rPr lang="en-CA" sz="2400" b="1" dirty="0" smtClean="0">
                <a:solidFill>
                  <a:srgbClr val="009900"/>
                </a:solidFill>
              </a:rPr>
              <a:t> is </a:t>
            </a:r>
            <a:r>
              <a:rPr lang="en-CA" sz="2400" b="1" dirty="0">
                <a:solidFill>
                  <a:srgbClr val="009900"/>
                </a:solidFill>
              </a:rPr>
              <a:t>due </a:t>
            </a:r>
            <a:r>
              <a:rPr lang="en-CA" sz="2400" b="1" dirty="0" smtClean="0">
                <a:solidFill>
                  <a:srgbClr val="009900"/>
                </a:solidFill>
              </a:rPr>
              <a:t>by Monday Sep 21 at 1:30 </a:t>
            </a:r>
            <a:r>
              <a:rPr lang="en-CA" sz="2400" b="1" dirty="0">
                <a:solidFill>
                  <a:srgbClr val="009900"/>
                </a:solidFill>
              </a:rPr>
              <a:t>pm</a:t>
            </a: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1685" t="22341" r="25936" b="60071"/>
          <a:stretch/>
        </p:blipFill>
        <p:spPr bwMode="auto">
          <a:xfrm>
            <a:off x="56242" y="990581"/>
            <a:ext cx="8977398" cy="20957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0427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12912</TotalTime>
  <Words>335</Words>
  <Application>Microsoft Macintosh PowerPoint</Application>
  <PresentationFormat>On-screen Show (4:3)</PresentationFormat>
  <Paragraphs>34</Paragraphs>
  <Slides>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PsychEMR, Inc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ANP1105E</dc:title>
  <dc:creator>NF2</dc:creator>
  <cp:lastModifiedBy>Christabel Efe</cp:lastModifiedBy>
  <cp:revision>186</cp:revision>
  <dcterms:created xsi:type="dcterms:W3CDTF">2013-09-05T15:35:39Z</dcterms:created>
  <dcterms:modified xsi:type="dcterms:W3CDTF">2015-09-29T01:08:15Z</dcterms:modified>
</cp:coreProperties>
</file>